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7" r:id="rId16"/>
    <p:sldId id="278" r:id="rId17"/>
    <p:sldId id="276" r:id="rId18"/>
    <p:sldId id="326" r:id="rId19"/>
    <p:sldId id="327" r:id="rId20"/>
    <p:sldId id="272" r:id="rId21"/>
    <p:sldId id="273" r:id="rId22"/>
    <p:sldId id="274" r:id="rId23"/>
    <p:sldId id="328" r:id="rId24"/>
    <p:sldId id="329" r:id="rId25"/>
    <p:sldId id="275" r:id="rId26"/>
    <p:sldId id="279" r:id="rId27"/>
    <p:sldId id="280" r:id="rId28"/>
    <p:sldId id="330" r:id="rId29"/>
    <p:sldId id="331" r:id="rId30"/>
    <p:sldId id="332" r:id="rId31"/>
    <p:sldId id="333" r:id="rId32"/>
    <p:sldId id="334" r:id="rId33"/>
    <p:sldId id="281" r:id="rId34"/>
    <p:sldId id="282" r:id="rId35"/>
    <p:sldId id="283" r:id="rId36"/>
    <p:sldId id="284" r:id="rId37"/>
    <p:sldId id="285"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8B020-6547-4272-BCA4-486E2BD720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A9BBE4-9BF3-40AD-AC2B-14DD5AEAF6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C1420C-2E6C-4605-B286-74EB93B85A53}"/>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A0EFB16B-45ED-4F35-8553-D2444FD92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FE957-15B6-4537-8600-55BAA1772F10}"/>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927543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57B0E-8A6B-4643-95F6-EF8F1C4C1E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4E362E-BE4B-4C75-ACBF-CC2227698B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026E92-8901-46BD-9024-2C68590FC02C}"/>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AAE2AC72-EDA2-49C1-AFF9-78EF580C9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13234-9501-4865-A385-D8A40CBED83B}"/>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577702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F5F529-6085-43A1-9645-E886547FA0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45595E-A775-469D-8711-5AF1CB2FB8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AE177F-F860-4E0D-BE28-BF069C66B2DA}"/>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D9AF1A3F-7DD4-4090-B058-272E3DB1F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CE78F-86FA-447F-80AE-6EA26F0B947E}"/>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81954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AAEBF-026E-4053-96CC-B753A49EA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39FDC3-F1E7-4A7E-A350-DF0EC0733F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77BA89-C095-4300-9E37-B114D1E631AF}"/>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9840289A-9F34-4AE8-B131-F7799EEB75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4D88D-22CC-4D5B-BD09-75D56977B59D}"/>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77367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7D5F3-6CC6-4089-A72F-E7DFE26399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51D3EB-9624-48C3-B899-E80F4F331E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C3C880-8C0B-4DCA-83AF-5EA026F87E6B}"/>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6936900A-B590-4A09-96C5-743E0F200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13889B-F427-4680-A6AD-8FD174FBC6B7}"/>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44613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1D06-3FCB-49FA-853E-D799734E07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C87BD4-8150-47B7-B294-F4CEB96365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B0A7FD-CE31-4DA3-8213-ACA1468132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B4E6A-E7C9-4F4F-829F-85882587E6A0}"/>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6" name="Footer Placeholder 5">
            <a:extLst>
              <a:ext uri="{FF2B5EF4-FFF2-40B4-BE49-F238E27FC236}">
                <a16:creationId xmlns:a16="http://schemas.microsoft.com/office/drawing/2014/main" id="{84B2E9E5-0BEA-4029-AFCF-3843E3B3FE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9010DA-1A6D-4350-B68B-A18D0EDD00E6}"/>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45242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B4CAB-556A-45CF-AE0E-BF8AC07E81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BB706B-D8B7-4AF7-96E6-513C4446E4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8036C6-AA01-48CC-8F81-C58E08F9F5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91FE11-9994-4218-B6DE-E4857D320F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6A6C4F-C41A-4889-A564-44B0D1E363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73C12B-AF7D-47BB-918F-4DE3CB5C8A00}"/>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8" name="Footer Placeholder 7">
            <a:extLst>
              <a:ext uri="{FF2B5EF4-FFF2-40B4-BE49-F238E27FC236}">
                <a16:creationId xmlns:a16="http://schemas.microsoft.com/office/drawing/2014/main" id="{8C4C8241-D4CD-4ADE-A983-EF943B6C1F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725011-F7F3-4B71-9BEB-3653E5E51BA9}"/>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352702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31532-F41F-4641-ACEC-D691840402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AF1DD3-01C8-412A-A6F5-6172C0E2EE88}"/>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4" name="Footer Placeholder 3">
            <a:extLst>
              <a:ext uri="{FF2B5EF4-FFF2-40B4-BE49-F238E27FC236}">
                <a16:creationId xmlns:a16="http://schemas.microsoft.com/office/drawing/2014/main" id="{919DD162-19F2-40D3-B21B-8311B3953EB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286CB1-3E92-4B00-8CCB-3AD023523482}"/>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353673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7ADBF-AD6B-4C63-9147-C05BAE499A96}"/>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3" name="Footer Placeholder 2">
            <a:extLst>
              <a:ext uri="{FF2B5EF4-FFF2-40B4-BE49-F238E27FC236}">
                <a16:creationId xmlns:a16="http://schemas.microsoft.com/office/drawing/2014/main" id="{4FD1133F-1DC4-471B-8A45-57CBACD1C8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69EF6D-0A02-42E2-92E5-D7BF344BC470}"/>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571190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0AA78-53DA-424C-9DE4-3C09DFDDE8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FC1A61-6B68-4EC8-8788-1E7EB7A9D5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B8DBAC-5E95-4E17-8ABD-47621102A1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CF0C9-0D2B-4482-90DC-54B367174F84}"/>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6" name="Footer Placeholder 5">
            <a:extLst>
              <a:ext uri="{FF2B5EF4-FFF2-40B4-BE49-F238E27FC236}">
                <a16:creationId xmlns:a16="http://schemas.microsoft.com/office/drawing/2014/main" id="{803BCE5A-A3B8-4562-AE07-7DCAC67F06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4D22D-2BEC-414B-9FD5-0D178E6BBBF5}"/>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24146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68900-653B-47BA-BD57-672AC5A2F5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6D46E-B700-47D4-834C-6004ABD134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7C3E8B-45B4-44F3-A6AF-0ADD42A3F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F5E972-B672-4B9C-AC83-96C1D370FFF9}"/>
              </a:ext>
            </a:extLst>
          </p:cNvPr>
          <p:cNvSpPr>
            <a:spLocks noGrp="1"/>
          </p:cNvSpPr>
          <p:nvPr>
            <p:ph type="dt" sz="half" idx="10"/>
          </p:nvPr>
        </p:nvSpPr>
        <p:spPr/>
        <p:txBody>
          <a:bodyPr/>
          <a:lstStyle/>
          <a:p>
            <a:fld id="{88B7F05D-238E-47C9-AE35-672BBFD29454}" type="datetimeFigureOut">
              <a:rPr lang="en-US" smtClean="0"/>
              <a:t>4/26/2022</a:t>
            </a:fld>
            <a:endParaRPr lang="en-US"/>
          </a:p>
        </p:txBody>
      </p:sp>
      <p:sp>
        <p:nvSpPr>
          <p:cNvPr id="6" name="Footer Placeholder 5">
            <a:extLst>
              <a:ext uri="{FF2B5EF4-FFF2-40B4-BE49-F238E27FC236}">
                <a16:creationId xmlns:a16="http://schemas.microsoft.com/office/drawing/2014/main" id="{5422B2BB-CADB-4B84-964C-894BB3C06B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E7C863-6B3F-477D-95C8-8C8B3F099A6F}"/>
              </a:ext>
            </a:extLst>
          </p:cNvPr>
          <p:cNvSpPr>
            <a:spLocks noGrp="1"/>
          </p:cNvSpPr>
          <p:nvPr>
            <p:ph type="sldNum" sz="quarter" idx="12"/>
          </p:nvPr>
        </p:nvSpPr>
        <p:spPr/>
        <p:txBody>
          <a:bodyPr/>
          <a:lstStyle/>
          <a:p>
            <a:fld id="{DDFE255B-CEE2-4C7D-9221-01B2A80AC106}" type="slidenum">
              <a:rPr lang="en-US" smtClean="0"/>
              <a:t>‹#›</a:t>
            </a:fld>
            <a:endParaRPr lang="en-US"/>
          </a:p>
        </p:txBody>
      </p:sp>
    </p:spTree>
    <p:extLst>
      <p:ext uri="{BB962C8B-B14F-4D97-AF65-F5344CB8AC3E}">
        <p14:creationId xmlns:p14="http://schemas.microsoft.com/office/powerpoint/2010/main" val="772497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B04CD-001D-4561-B6A5-563E11008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641AE9-BABA-4CEA-B693-F0FB525B4A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ED32D-49AA-4B13-909E-DD73A0B36C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B7F05D-238E-47C9-AE35-672BBFD29454}" type="datetimeFigureOut">
              <a:rPr lang="en-US" smtClean="0"/>
              <a:t>4/26/2022</a:t>
            </a:fld>
            <a:endParaRPr lang="en-US"/>
          </a:p>
        </p:txBody>
      </p:sp>
      <p:sp>
        <p:nvSpPr>
          <p:cNvPr id="5" name="Footer Placeholder 4">
            <a:extLst>
              <a:ext uri="{FF2B5EF4-FFF2-40B4-BE49-F238E27FC236}">
                <a16:creationId xmlns:a16="http://schemas.microsoft.com/office/drawing/2014/main" id="{04E4276B-63A6-4C8A-9490-7DE16DA9F5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44C17C-EF37-43A6-B1D4-615E0187BE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E255B-CEE2-4C7D-9221-01B2A80AC106}" type="slidenum">
              <a:rPr lang="en-US" smtClean="0"/>
              <a:t>‹#›</a:t>
            </a:fld>
            <a:endParaRPr lang="en-US"/>
          </a:p>
        </p:txBody>
      </p:sp>
    </p:spTree>
    <p:extLst>
      <p:ext uri="{BB962C8B-B14F-4D97-AF65-F5344CB8AC3E}">
        <p14:creationId xmlns:p14="http://schemas.microsoft.com/office/powerpoint/2010/main" val="4084750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29638-07C9-487F-919B-A051C1B7244F}"/>
              </a:ext>
            </a:extLst>
          </p:cNvPr>
          <p:cNvSpPr>
            <a:spLocks noGrp="1"/>
          </p:cNvSpPr>
          <p:nvPr>
            <p:ph type="title"/>
          </p:nvPr>
        </p:nvSpPr>
        <p:spPr/>
        <p:txBody>
          <a:bodyPr>
            <a:normAutofit fontScale="90000"/>
          </a:bodyPr>
          <a:lstStyle/>
          <a:p>
            <a:pPr marL="0" marR="0">
              <a:lnSpc>
                <a:spcPct val="115000"/>
              </a:lnSpc>
              <a:spcBef>
                <a:spcPts val="1200"/>
              </a:spcBef>
              <a:spcAft>
                <a:spcPts val="300"/>
              </a:spcAft>
            </a:pPr>
            <a:r>
              <a:rPr lang="x-none" sz="4400" b="1" kern="1600" dirty="0">
                <a:effectLst/>
                <a:latin typeface="Cambria" panose="02040503050406030204" pitchFamily="18" charset="0"/>
                <a:ea typeface="Times New Roman" panose="02020603050405020304" pitchFamily="18" charset="0"/>
              </a:rPr>
              <a:t>LABOUR AND CHILD BIRTH</a:t>
            </a:r>
            <a:br>
              <a:rPr lang="en-US" sz="4400" b="1" kern="1600" dirty="0">
                <a:effectLst/>
                <a:latin typeface="Cambria" panose="020405030504060302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D689C06-2DA0-447A-91CE-015E7AB02752}"/>
              </a:ext>
            </a:extLst>
          </p:cNvPr>
          <p:cNvSpPr>
            <a:spLocks noGrp="1"/>
          </p:cNvSpPr>
          <p:nvPr>
            <p:ph idx="1"/>
          </p:nvPr>
        </p:nvSpPr>
        <p:spPr>
          <a:xfrm>
            <a:off x="838200" y="1825624"/>
            <a:ext cx="10515600" cy="5489576"/>
          </a:xfrm>
        </p:spPr>
        <p:txBody>
          <a:bodyPr>
            <a:noAutofit/>
          </a:bodyPr>
          <a:lstStyle/>
          <a:p>
            <a:pPr marL="0" marR="0">
              <a:lnSpc>
                <a:spcPct val="115000"/>
              </a:lnSpc>
              <a:spcBef>
                <a:spcPts val="1200"/>
              </a:spcBef>
              <a:spcAft>
                <a:spcPts val="300"/>
              </a:spcAft>
            </a:pPr>
            <a:r>
              <a:rPr lang="x-none" sz="3200" b="1" kern="1600" dirty="0">
                <a:effectLst/>
                <a:latin typeface="Times New Roman" panose="02020603050405020304" pitchFamily="18" charset="0"/>
                <a:ea typeface="Times New Roman" panose="02020603050405020304" pitchFamily="18" charset="0"/>
                <a:cs typeface="Times New Roman" panose="02020603050405020304" pitchFamily="18" charset="0"/>
              </a:rPr>
              <a:t>LABOUR.	</a:t>
            </a:r>
            <a:endParaRPr lang="en-US" sz="3200" b="1" kern="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marR="0" algn="just">
              <a:lnSpc>
                <a:spcPct val="150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By the end of the session </a:t>
            </a:r>
            <a:r>
              <a:rPr lang="en-US" sz="3200" dirty="0">
                <a:latin typeface="Times New Roman" panose="02020603050405020304" pitchFamily="18" charset="0"/>
                <a:ea typeface="Calibri" panose="020F0502020204030204" pitchFamily="34" charset="0"/>
                <a:cs typeface="Times New Roman" panose="02020603050405020304" pitchFamily="18" charset="0"/>
              </a:rPr>
              <a:t>you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should be able to,</a:t>
            </a:r>
          </a:p>
          <a:p>
            <a:pPr marL="342900" marR="0" lvl="0" indent="-342900" algn="just">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Define the following terms, labor and normal labor.</a:t>
            </a:r>
          </a:p>
          <a:p>
            <a:pPr marL="342900" marR="0" lvl="0" indent="-342900" algn="just">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Describe causes of onset of labor.</a:t>
            </a:r>
          </a:p>
          <a:p>
            <a:pPr marL="342900" marR="0" lvl="0" indent="-342900" algn="just">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Describe signs of labor and diagnose a woman in labor.</a:t>
            </a:r>
          </a:p>
          <a:p>
            <a:pPr marL="342900" marR="0" lvl="0" indent="-342900" algn="just">
              <a:lnSpc>
                <a:spcPct val="150000"/>
              </a:lnSpc>
              <a:spcBef>
                <a:spcPts val="0"/>
              </a:spcBef>
              <a:spcAft>
                <a:spcPts val="0"/>
              </a:spcAft>
              <a:buFont typeface="+mj-lt"/>
              <a:buAutoNum type="arabi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Describe stages of labor.</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Describe changes during labor- physiological and mecha</a:t>
            </a:r>
            <a:r>
              <a:rPr lang="en-US" sz="3200" dirty="0">
                <a:latin typeface="Times New Roman" panose="02020603050405020304" pitchFamily="18" charset="0"/>
                <a:ea typeface="Calibri" panose="020F0502020204030204" pitchFamily="34" charset="0"/>
                <a:cs typeface="Times New Roman" panose="02020603050405020304" pitchFamily="18" charset="0"/>
              </a:rPr>
              <a:t>nical</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873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D19E6-C814-4D6E-BEAE-23DB0ED0E9DC}"/>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40079F6C-BF1B-4721-AD13-AC5D5613F76D}"/>
              </a:ext>
            </a:extLst>
          </p:cNvPr>
          <p:cNvSpPr>
            <a:spLocks noGrp="1"/>
          </p:cNvSpPr>
          <p:nvPr>
            <p:ph idx="1"/>
          </p:nvPr>
        </p:nvSpPr>
        <p:spPr/>
        <p:txBody>
          <a:bodyPr>
            <a:normAutofit fontScale="85000" lnSpcReduction="10000"/>
          </a:bodyPr>
          <a:lstStyle/>
          <a:p>
            <a:r>
              <a:rPr lang="en-US" dirty="0"/>
              <a:t>4.	</a:t>
            </a:r>
            <a:r>
              <a:rPr lang="en-US" sz="3200" b="1" dirty="0">
                <a:latin typeface="Times New Roman" panose="02020603050405020304" pitchFamily="18" charset="0"/>
                <a:cs typeface="Times New Roman" panose="02020603050405020304" pitchFamily="18" charset="0"/>
              </a:rPr>
              <a:t>Fetal adrenals</a:t>
            </a:r>
          </a:p>
          <a:p>
            <a:pPr marL="457200" marR="0" algn="just">
              <a:lnSpc>
                <a:spcPct val="15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Fetal adrenals produce glucocorticoids e.g. corticosterone and cortisol. The   production starts as early as 8 weeks gestation and increase during pregnancy. At a certain level of high fetal adrenal steroids it triggers the mechanism leading to onset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gn="just">
              <a:lnSpc>
                <a:spcPct val="150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5.The onset of labor is also associated with hyperpyrexia, stress and</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cyanosis</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6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5EE93-12EC-409F-B4A7-44409DE87D88}"/>
              </a:ext>
            </a:extLst>
          </p:cNvPr>
          <p:cNvSpPr>
            <a:spLocks noGrp="1"/>
          </p:cNvSpPr>
          <p:nvPr>
            <p:ph type="title"/>
          </p:nvPr>
        </p:nvSpPr>
        <p:spPr/>
        <p:txBody>
          <a:bodyPr/>
          <a:lstStyle/>
          <a:p>
            <a:pPr marL="457200" marR="0" indent="-274320">
              <a:spcBef>
                <a:spcPts val="1200"/>
              </a:spcBef>
              <a:spcAft>
                <a:spcPts val="300"/>
              </a:spcAft>
              <a:tabLst>
                <a:tab pos="457200" algn="l"/>
              </a:tabLst>
            </a:pPr>
            <a:r>
              <a:rPr lang="x-none" sz="4400" b="1" dirty="0">
                <a:effectLst/>
                <a:latin typeface="Arial" panose="020B0604020202020204" pitchFamily="34" charset="0"/>
                <a:ea typeface="Times New Roman" panose="02020603050405020304" pitchFamily="18" charset="0"/>
                <a:cs typeface="Times New Roman" panose="02020603050405020304" pitchFamily="18" charset="0"/>
              </a:rPr>
              <a:t>Signs of labour </a:t>
            </a:r>
            <a:br>
              <a:rPr lang="en-US" sz="4400" b="1" dirty="0">
                <a:effectLst/>
                <a:latin typeface="Arial" panose="020B060402020202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36372E3-3597-4E03-96D7-EEE37DEC4D6B}"/>
              </a:ext>
            </a:extLst>
          </p:cNvPr>
          <p:cNvSpPr>
            <a:spLocks noGrp="1"/>
          </p:cNvSpPr>
          <p:nvPr>
            <p:ph idx="1"/>
          </p:nvPr>
        </p:nvSpPr>
        <p:spPr/>
        <p:txBody>
          <a:bodyPr/>
          <a:lstStyle/>
          <a:p>
            <a:pPr marL="0" marR="0" algn="just">
              <a:lnSpc>
                <a:spcPct val="150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signs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are grouped into 2:-</a:t>
            </a:r>
          </a:p>
          <a:p>
            <a:pPr marL="342900" marR="0" lvl="0" indent="-342900" algn="just">
              <a:lnSpc>
                <a:spcPct val="150000"/>
              </a:lnSpc>
              <a:spcBef>
                <a:spcPts val="0"/>
              </a:spcBef>
              <a:spcAft>
                <a:spcPts val="0"/>
              </a:spcAft>
              <a:buFont typeface="+mj-lt"/>
              <a:buAutoNum type="romanL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Premonitory signs </a:t>
            </a:r>
          </a:p>
          <a:p>
            <a:pPr marL="342900" marR="0" lvl="0" indent="-342900" algn="just">
              <a:lnSpc>
                <a:spcPct val="150000"/>
              </a:lnSpc>
              <a:spcBef>
                <a:spcPts val="0"/>
              </a:spcBef>
              <a:spcAft>
                <a:spcPts val="1000"/>
              </a:spcAft>
              <a:buFont typeface="+mj-lt"/>
              <a:buAutoNum type="romanL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True signs </a:t>
            </a:r>
          </a:p>
          <a:p>
            <a:endParaRPr lang="en-US" dirty="0"/>
          </a:p>
        </p:txBody>
      </p:sp>
    </p:spTree>
    <p:extLst>
      <p:ext uri="{BB962C8B-B14F-4D97-AF65-F5344CB8AC3E}">
        <p14:creationId xmlns:p14="http://schemas.microsoft.com/office/powerpoint/2010/main" val="3143919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1ABC-433B-4436-BC0D-EEE7B2F0659B}"/>
              </a:ext>
            </a:extLst>
          </p:cNvPr>
          <p:cNvSpPr>
            <a:spLocks noGrp="1"/>
          </p:cNvSpPr>
          <p:nvPr>
            <p:ph type="title"/>
          </p:nvPr>
        </p:nvSpPr>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Premonitory signs (signs showing labor is just about) </a:t>
            </a:r>
            <a:b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3F44699-FEC4-4AE6-85D2-7B7F9B19761F}"/>
              </a:ext>
            </a:extLst>
          </p:cNvPr>
          <p:cNvSpPr>
            <a:spLocks noGrp="1"/>
          </p:cNvSpPr>
          <p:nvPr>
            <p:ph idx="1"/>
          </p:nvPr>
        </p:nvSpPr>
        <p:spPr>
          <a:xfrm>
            <a:off x="838200" y="1825624"/>
            <a:ext cx="10515600" cy="5032375"/>
          </a:xfrm>
        </p:spPr>
        <p:txBody>
          <a:bodyPr>
            <a:normAutofit fontScale="92500" lnSpcReduction="20000"/>
          </a:bodyPr>
          <a:lstStyle/>
          <a:p>
            <a:pPr marL="0" indent="0">
              <a:buNone/>
            </a:pPr>
            <a:endParaRPr lang="en-US" dirty="0"/>
          </a:p>
          <a:p>
            <a:r>
              <a:rPr lang="en-US" sz="3000" dirty="0">
                <a:latin typeface="Times New Roman" panose="02020603050405020304" pitchFamily="18" charset="0"/>
                <a:cs typeface="Times New Roman" panose="02020603050405020304" pitchFamily="18" charset="0"/>
              </a:rPr>
              <a:t>These are signs that the woman is likely to experience when she is approaching the end of the road to the pregnancy and onset of labor to begin. </a:t>
            </a:r>
          </a:p>
          <a:p>
            <a:r>
              <a:rPr lang="en-US" sz="3000" dirty="0">
                <a:latin typeface="Times New Roman" panose="02020603050405020304" pitchFamily="18" charset="0"/>
                <a:cs typeface="Times New Roman" panose="02020603050405020304" pitchFamily="18" charset="0"/>
              </a:rPr>
              <a:t>Some of them might make a woman who is pregnant for the first time report to the labor ward. However these signs do not signify labor.</a:t>
            </a:r>
          </a:p>
          <a:p>
            <a:r>
              <a:rPr lang="en-US" sz="3000" dirty="0">
                <a:latin typeface="Times New Roman" panose="02020603050405020304" pitchFamily="18" charset="0"/>
                <a:cs typeface="Times New Roman" panose="02020603050405020304" pitchFamily="18" charset="0"/>
              </a:rPr>
              <a:t> These include,</a:t>
            </a:r>
          </a:p>
          <a:p>
            <a:r>
              <a:rPr lang="en-US" sz="3000" dirty="0">
                <a:latin typeface="Times New Roman" panose="02020603050405020304" pitchFamily="18" charset="0"/>
                <a:cs typeface="Times New Roman" panose="02020603050405020304" pitchFamily="18" charset="0"/>
              </a:rPr>
              <a:t>Lightening</a:t>
            </a:r>
          </a:p>
          <a:p>
            <a:r>
              <a:rPr lang="en-US" sz="3000" dirty="0">
                <a:latin typeface="Times New Roman" panose="02020603050405020304" pitchFamily="18" charset="0"/>
                <a:cs typeface="Times New Roman" panose="02020603050405020304" pitchFamily="18" charset="0"/>
              </a:rPr>
              <a:t>Frequency in micturition.</a:t>
            </a:r>
          </a:p>
          <a:p>
            <a:r>
              <a:rPr lang="en-US" sz="3000" dirty="0">
                <a:latin typeface="Times New Roman" panose="02020603050405020304" pitchFamily="18" charset="0"/>
                <a:cs typeface="Times New Roman" panose="02020603050405020304" pitchFamily="18" charset="0"/>
              </a:rPr>
              <a:t>False pains.</a:t>
            </a:r>
          </a:p>
          <a:p>
            <a:r>
              <a:rPr lang="en-US" sz="3000" dirty="0">
                <a:latin typeface="Times New Roman" panose="02020603050405020304" pitchFamily="18" charset="0"/>
                <a:cs typeface="Times New Roman" panose="02020603050405020304" pitchFamily="18" charset="0"/>
              </a:rPr>
              <a:t>Loss of maternal weight. </a:t>
            </a:r>
          </a:p>
          <a:p>
            <a:r>
              <a:rPr lang="en-US" sz="3000" dirty="0">
                <a:latin typeface="Times New Roman" panose="02020603050405020304" pitchFamily="18" charset="0"/>
                <a:cs typeface="Times New Roman" panose="02020603050405020304" pitchFamily="18" charset="0"/>
              </a:rPr>
              <a:t>Taking up of the cervix.</a:t>
            </a:r>
          </a:p>
          <a:p>
            <a:endParaRPr lang="en-US" dirty="0"/>
          </a:p>
        </p:txBody>
      </p:sp>
    </p:spTree>
    <p:extLst>
      <p:ext uri="{BB962C8B-B14F-4D97-AF65-F5344CB8AC3E}">
        <p14:creationId xmlns:p14="http://schemas.microsoft.com/office/powerpoint/2010/main" val="1526160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E34C-68B6-4996-9C4A-99D56E89BE9B}"/>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721E8135-295E-4F33-8776-03C5E6104D86}"/>
              </a:ext>
            </a:extLst>
          </p:cNvPr>
          <p:cNvSpPr>
            <a:spLocks noGrp="1"/>
          </p:cNvSpPr>
          <p:nvPr>
            <p:ph idx="1"/>
          </p:nvPr>
        </p:nvSpPr>
        <p:spPr>
          <a:xfrm>
            <a:off x="838200" y="1825624"/>
            <a:ext cx="10515600" cy="4935393"/>
          </a:xfrm>
        </p:spPr>
        <p:txBody>
          <a:bodyPr>
            <a:normAutofit fontScale="85000" lnSpcReduction="20000"/>
          </a:bodyPr>
          <a:lstStyle/>
          <a:p>
            <a:pPr marL="342900" marR="0" lvl="0" indent="-342900" algn="just">
              <a:lnSpc>
                <a:spcPct val="150000"/>
              </a:lnSpc>
              <a:spcBef>
                <a:spcPts val="0"/>
              </a:spcBef>
              <a:spcAft>
                <a:spcPts val="0"/>
              </a:spcAft>
              <a:buFont typeface="+mj-lt"/>
              <a:buAutoNum type="arabicPeriod"/>
            </a:pP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Lightening</a:t>
            </a:r>
          </a:p>
          <a:p>
            <a:pPr marL="457200" marR="0" algn="just">
              <a:lnSpc>
                <a:spcPct val="150000"/>
              </a:lnSpc>
              <a:spcBef>
                <a:spcPts val="0"/>
              </a:spcBef>
              <a:spcAft>
                <a:spcPts val="1000"/>
              </a:spcAft>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It occurs 2 – 3 weeks before onset of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This is the sinking of the </a:t>
            </a:r>
            <a:r>
              <a:rPr lang="en-US" sz="3300" dirty="0">
                <a:latin typeface="Times New Roman" panose="02020603050405020304" pitchFamily="18" charset="0"/>
                <a:ea typeface="Calibri" panose="020F0502020204030204" pitchFamily="34" charset="0"/>
                <a:cs typeface="Times New Roman" panose="02020603050405020304" pitchFamily="18" charset="0"/>
              </a:rPr>
              <a:t>fetus</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into the pelvis.  The </a:t>
            </a:r>
            <a:r>
              <a:rPr lang="en-US" sz="3300">
                <a:effectLst/>
                <a:latin typeface="Times New Roman" panose="02020603050405020304" pitchFamily="18" charset="0"/>
                <a:ea typeface="Calibri" panose="020F0502020204030204" pitchFamily="34" charset="0"/>
                <a:cs typeface="Times New Roman" panose="02020603050405020304" pitchFamily="18" charset="0"/>
              </a:rPr>
              <a:t>fundus no </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longer presses the diaphragm and breathing becomes easier. The heart and the stomach functions become better.  The pressure from the uterus on the urinary bladder increases causing frequency in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micturation</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  Walking is difficult as the symphysis pubis is more mobile.  There is backache and discomfort in the lower abdomen, groin and thighs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87732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AAD4-2AD0-417F-85DD-6D72350D9C71}"/>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F87C3735-04D3-4ADB-8229-95A559FDB3FB}"/>
              </a:ext>
            </a:extLst>
          </p:cNvPr>
          <p:cNvSpPr>
            <a:spLocks noGrp="1"/>
          </p:cNvSpPr>
          <p:nvPr>
            <p:ph idx="1"/>
          </p:nvPr>
        </p:nvSpPr>
        <p:spPr>
          <a:xfrm>
            <a:off x="838200" y="1825624"/>
            <a:ext cx="10515600" cy="5032375"/>
          </a:xfrm>
        </p:spPr>
        <p:txBody>
          <a:bodyPr>
            <a:normAutofit/>
          </a:bodyPr>
          <a:lstStyle/>
          <a:p>
            <a:pPr marL="0" marR="0" lvl="0" indent="0" algn="just">
              <a:lnSpc>
                <a:spcPct val="150000"/>
              </a:lnSpc>
              <a:spcBef>
                <a:spcPts val="0"/>
              </a:spcBef>
              <a:spcAft>
                <a:spcPts val="0"/>
              </a:spcAft>
              <a:buNone/>
            </a:pP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2. Frequency in micturition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This is due to pressure from the presenting part on the urinary bladder limiting its capacity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R="0" indent="0" algn="just">
              <a:lnSpc>
                <a:spcPct val="150000"/>
              </a:lnSpc>
              <a:spcBef>
                <a:spcPts val="0"/>
              </a:spcBef>
              <a:spcAft>
                <a:spcPts val="0"/>
              </a:spcAft>
              <a:buNone/>
            </a:pPr>
            <a:r>
              <a:rPr lang="en-US" b="1" dirty="0">
                <a:latin typeface="Times New Roman" panose="02020603050405020304" pitchFamily="18" charset="0"/>
                <a:ea typeface="Calibri" panose="020F0502020204030204" pitchFamily="34" charset="0"/>
                <a:cs typeface="Times New Roman" panose="02020603050405020304" pitchFamily="18" charset="0"/>
              </a:rPr>
              <a:t>3.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False pains.</a:t>
            </a:r>
          </a:p>
          <a:p>
            <a:pPr marL="45720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Towards term the woman may experience but not related to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These pains are irregular, intermittent causing the uterus to contract and relax with no cervical dilation and effacement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3529011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CE0E5-1F23-4BCC-8161-6B5B9D3FF071}"/>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A986DDAF-CAF2-44FD-9893-E76F855308FC}"/>
              </a:ext>
            </a:extLst>
          </p:cNvPr>
          <p:cNvSpPr>
            <a:spLocks noGrp="1"/>
          </p:cNvSpPr>
          <p:nvPr>
            <p:ph idx="1"/>
          </p:nvPr>
        </p:nvSpPr>
        <p:spPr/>
        <p:txBody>
          <a:bodyPr/>
          <a:lstStyle/>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There is no increase in frequency, intensity and duration of the contractions </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pain may be localized on the abdomen and groin and can be stronger when the woman is lying down in bed and may be reduced by ambulation. </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However this pain is very important since it assist in the ripening of the cervix and preparation of the myometrium for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Show is absent.</a:t>
            </a:r>
          </a:p>
          <a:p>
            <a:endParaRPr lang="en-US" dirty="0"/>
          </a:p>
        </p:txBody>
      </p:sp>
    </p:spTree>
    <p:extLst>
      <p:ext uri="{BB962C8B-B14F-4D97-AF65-F5344CB8AC3E}">
        <p14:creationId xmlns:p14="http://schemas.microsoft.com/office/powerpoint/2010/main" val="1809818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51BB7-2D3D-4081-8929-AB4481F327FB}"/>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7772697-030D-402D-9249-FEDF3A5E6A1A}"/>
              </a:ext>
            </a:extLst>
          </p:cNvPr>
          <p:cNvSpPr>
            <a:spLocks noGrp="1"/>
          </p:cNvSpPr>
          <p:nvPr>
            <p:ph idx="1"/>
          </p:nvPr>
        </p:nvSpPr>
        <p:spPr>
          <a:xfrm>
            <a:off x="838200" y="1825625"/>
            <a:ext cx="10515600" cy="5032375"/>
          </a:xfrm>
        </p:spPr>
        <p:txBody>
          <a:bodyPr>
            <a:normAutofit/>
          </a:bodyPr>
          <a:lstStyle/>
          <a:p>
            <a:pPr marL="0" marR="0" lvl="0" indent="0" algn="just">
              <a:lnSpc>
                <a:spcPct val="150000"/>
              </a:lnSpc>
              <a:spcBef>
                <a:spcPts val="0"/>
              </a:spcBef>
              <a:spcAft>
                <a:spcPts val="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4.Taking up of the cervix</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effacement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cervix becomes soft and drawn up and gradually emerges into lower uterine segment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indent="0" algn="just">
              <a:lnSpc>
                <a:spcPct val="150000"/>
              </a:lnSpc>
              <a:spcBef>
                <a:spcPts val="0"/>
              </a:spcBef>
              <a:spcAft>
                <a:spcPts val="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5</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Loss of maternal weight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Most of the pregnant women tend to lose weight towards the end of the pregnancy. </a:t>
            </a:r>
          </a:p>
          <a:p>
            <a:endParaRPr lang="en-US" dirty="0"/>
          </a:p>
        </p:txBody>
      </p:sp>
    </p:spTree>
    <p:extLst>
      <p:ext uri="{BB962C8B-B14F-4D97-AF65-F5344CB8AC3E}">
        <p14:creationId xmlns:p14="http://schemas.microsoft.com/office/powerpoint/2010/main" val="1619201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A386-C158-4C03-B9EE-2EB54EEB181A}"/>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CC095ACB-B558-4D68-BA51-AB647352EB5C}"/>
              </a:ext>
            </a:extLst>
          </p:cNvPr>
          <p:cNvSpPr>
            <a:spLocks noGrp="1"/>
          </p:cNvSpPr>
          <p:nvPr>
            <p:ph idx="1"/>
          </p:nvPr>
        </p:nvSpPr>
        <p:spPr/>
        <p:txBody>
          <a:bodyPr/>
          <a:lstStyle/>
          <a:p>
            <a:pPr marL="0" marR="0" algn="just">
              <a:lnSpc>
                <a:spcPct val="150000"/>
              </a:lnSpc>
              <a:spcBef>
                <a:spcPts val="0"/>
              </a:spcBef>
              <a:spcAft>
                <a:spcPts val="1000"/>
              </a:spcAft>
            </a:pPr>
            <a:r>
              <a:rPr lang="en-US" sz="3200" b="1" u="sng" dirty="0">
                <a:effectLst/>
                <a:latin typeface="Times New Roman" panose="02020603050405020304" pitchFamily="18" charset="0"/>
                <a:ea typeface="Calibri" panose="020F0502020204030204" pitchFamily="34" charset="0"/>
                <a:cs typeface="Times New Roman" panose="02020603050405020304" pitchFamily="18" charset="0"/>
              </a:rPr>
              <a:t>True signs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contractions </a:t>
            </a:r>
          </a:p>
          <a:p>
            <a:pPr marL="342900" marR="0" lvl="0" indent="-342900" algn="just">
              <a:lnSpc>
                <a:spcPct val="150000"/>
              </a:lnSpc>
              <a:spcBef>
                <a:spcPts val="0"/>
              </a:spcBef>
              <a:spcAft>
                <a:spcPts val="0"/>
              </a:spcAft>
              <a:buFont typeface="Symbol" panose="05050102010706020507" pitchFamily="18"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presence of show</a:t>
            </a:r>
          </a:p>
          <a:p>
            <a:pPr marL="342900" marR="0" lvl="0" indent="-342900" algn="just">
              <a:lnSpc>
                <a:spcPct val="150000"/>
              </a:lnSpc>
              <a:spcBef>
                <a:spcPts val="0"/>
              </a:spcBef>
              <a:spcAft>
                <a:spcPts val="1000"/>
              </a:spcAft>
              <a:buFont typeface="Symbol" panose="05050102010706020507" pitchFamily="18"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cervical dilatation</a:t>
            </a:r>
          </a:p>
          <a:p>
            <a:endParaRPr lang="en-US" dirty="0"/>
          </a:p>
        </p:txBody>
      </p:sp>
    </p:spTree>
    <p:extLst>
      <p:ext uri="{BB962C8B-B14F-4D97-AF65-F5344CB8AC3E}">
        <p14:creationId xmlns:p14="http://schemas.microsoft.com/office/powerpoint/2010/main" val="3264944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61F3D-6F7B-43B8-B00C-70BCD9B9793E}"/>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8D903661-554B-4C3F-89F8-6606C24B41D6}"/>
              </a:ext>
            </a:extLst>
          </p:cNvPr>
          <p:cNvSpPr>
            <a:spLocks noGrp="1"/>
          </p:cNvSpPr>
          <p:nvPr>
            <p:ph idx="1"/>
          </p:nvPr>
        </p:nvSpPr>
        <p:spPr>
          <a:xfrm>
            <a:off x="838200" y="1825624"/>
            <a:ext cx="10515600" cy="5032375"/>
          </a:xfrm>
        </p:spPr>
        <p:txBody>
          <a:bodyPr>
            <a:normAutofit/>
          </a:bodyPr>
          <a:lstStyle/>
          <a:p>
            <a:r>
              <a:rPr lang="en-US" sz="3200" b="1" dirty="0">
                <a:latin typeface="Times New Roman" panose="02020603050405020304" pitchFamily="18" charset="0"/>
                <a:cs typeface="Times New Roman" panose="02020603050405020304" pitchFamily="18" charset="0"/>
              </a:rPr>
              <a:t>Contractions-</a:t>
            </a:r>
          </a:p>
          <a:p>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Uterine</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contractions are regular, intermittent, painful and rhythmic</a:t>
            </a:r>
            <a:r>
              <a:rPr lang="en-US" sz="3200" b="1"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Usually perceived by the client as uncomfortable.</a:t>
            </a:r>
          </a:p>
          <a:p>
            <a:r>
              <a:rPr lang="en-US" sz="3200" b="1" dirty="0">
                <a:latin typeface="Times New Roman" panose="02020603050405020304" pitchFamily="18" charset="0"/>
                <a:cs typeface="Times New Roman" panose="02020603050405020304" pitchFamily="18" charset="0"/>
              </a:rPr>
              <a:t>Presence of show</a:t>
            </a:r>
          </a:p>
          <a:p>
            <a:r>
              <a:rPr lang="en-US" sz="3200" dirty="0">
                <a:latin typeface="Times New Roman" panose="02020603050405020304" pitchFamily="18" charset="0"/>
                <a:cs typeface="Times New Roman" panose="02020603050405020304" pitchFamily="18" charset="0"/>
              </a:rPr>
              <a:t>The operculum that sealed the cervical </a:t>
            </a:r>
            <a:r>
              <a:rPr lang="en-US" sz="3200" dirty="0" err="1">
                <a:latin typeface="Times New Roman" panose="02020603050405020304" pitchFamily="18" charset="0"/>
                <a:cs typeface="Times New Roman" panose="02020603050405020304" pitchFamily="18" charset="0"/>
              </a:rPr>
              <a:t>os</a:t>
            </a:r>
            <a:r>
              <a:rPr lang="en-US" sz="3200" dirty="0">
                <a:latin typeface="Times New Roman" panose="02020603050405020304" pitchFamily="18" charset="0"/>
                <a:cs typeface="Times New Roman" panose="02020603050405020304" pitchFamily="18" charset="0"/>
              </a:rPr>
              <a:t> during pregnancy is  released and is seen as bloody mucoid discharge. </a:t>
            </a:r>
          </a:p>
          <a:p>
            <a:r>
              <a:rPr lang="en-US" sz="3200" dirty="0">
                <a:latin typeface="Times New Roman" panose="02020603050405020304" pitchFamily="18" charset="0"/>
                <a:cs typeface="Times New Roman" panose="02020603050405020304" pitchFamily="18" charset="0"/>
              </a:rPr>
              <a:t>This can be reported by the woman or the midwife upon performing a vaginal examination. </a:t>
            </a:r>
          </a:p>
          <a:p>
            <a:endParaRPr lang="en-US" dirty="0"/>
          </a:p>
          <a:p>
            <a:endParaRPr lang="en-US" dirty="0"/>
          </a:p>
          <a:p>
            <a:endParaRPr lang="en-US" b="1" dirty="0"/>
          </a:p>
        </p:txBody>
      </p:sp>
    </p:spTree>
    <p:extLst>
      <p:ext uri="{BB962C8B-B14F-4D97-AF65-F5344CB8AC3E}">
        <p14:creationId xmlns:p14="http://schemas.microsoft.com/office/powerpoint/2010/main" val="45320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04B1A-8619-48C9-A5A0-957EF1F8DB0C}"/>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EFBCB58E-602E-4E0C-9835-441534337A48}"/>
              </a:ext>
            </a:extLst>
          </p:cNvPr>
          <p:cNvSpPr>
            <a:spLocks noGrp="1"/>
          </p:cNvSpPr>
          <p:nvPr>
            <p:ph idx="1"/>
          </p:nvPr>
        </p:nvSpPr>
        <p:spPr>
          <a:xfrm>
            <a:off x="838200" y="1825624"/>
            <a:ext cx="10515600" cy="4921539"/>
          </a:xfrm>
        </p:spPr>
        <p:txBody>
          <a:bodyPr>
            <a:noAutofit/>
          </a:bodyPr>
          <a:lstStyle/>
          <a:p>
            <a:r>
              <a:rPr lang="en-US" b="1" dirty="0">
                <a:latin typeface="Times New Roman" panose="02020603050405020304" pitchFamily="18" charset="0"/>
                <a:cs typeface="Times New Roman" panose="02020603050405020304" pitchFamily="18" charset="0"/>
              </a:rPr>
              <a:t>Cervical dilatation</a:t>
            </a:r>
          </a:p>
          <a:p>
            <a:r>
              <a:rPr lang="en-US" dirty="0">
                <a:latin typeface="Times New Roman" panose="02020603050405020304" pitchFamily="18" charset="0"/>
                <a:cs typeface="Times New Roman" panose="02020603050405020304" pitchFamily="18" charset="0"/>
              </a:rPr>
              <a:t>The cervix begins to open gradually.</a:t>
            </a:r>
          </a:p>
          <a:p>
            <a:r>
              <a:rPr lang="en-US" dirty="0">
                <a:latin typeface="Times New Roman" panose="02020603050405020304" pitchFamily="18" charset="0"/>
                <a:cs typeface="Times New Roman" panose="02020603050405020304" pitchFamily="18" charset="0"/>
              </a:rPr>
              <a:t>Normal cervical dilatation is measured in centimeters.</a:t>
            </a:r>
          </a:p>
          <a:p>
            <a:r>
              <a:rPr lang="en-US" dirty="0">
                <a:latin typeface="Times New Roman" panose="02020603050405020304" pitchFamily="18" charset="0"/>
                <a:cs typeface="Times New Roman" panose="02020603050405020304" pitchFamily="18" charset="0"/>
              </a:rPr>
              <a:t>The cervix dilates at an average rate of one centimeter per hour for primiparous and 1.5 centimeters for multiparous women.</a:t>
            </a:r>
          </a:p>
          <a:p>
            <a:r>
              <a:rPr lang="en-US" dirty="0">
                <a:latin typeface="Times New Roman" panose="02020603050405020304" pitchFamily="18" charset="0"/>
                <a:cs typeface="Times New Roman" panose="02020603050405020304" pitchFamily="18" charset="0"/>
              </a:rPr>
              <a:t>A fully dilated cervix measurers ten (10) centimeters.</a:t>
            </a:r>
          </a:p>
          <a:p>
            <a:r>
              <a:rPr lang="en-US" dirty="0">
                <a:latin typeface="Times New Roman" panose="02020603050405020304" pitchFamily="18" charset="0"/>
                <a:cs typeface="Times New Roman" panose="02020603050405020304" pitchFamily="18" charset="0"/>
              </a:rPr>
              <a:t>At full dilatation of the cervix, the fetal head is usually visible and the baby is ready to be delivered.</a:t>
            </a:r>
          </a:p>
          <a:p>
            <a:r>
              <a:rPr lang="en-US" dirty="0">
                <a:latin typeface="Times New Roman" panose="02020603050405020304" pitchFamily="18" charset="0"/>
                <a:cs typeface="Times New Roman" panose="02020603050405020304" pitchFamily="18" charset="0"/>
              </a:rPr>
              <a:t>All women in labor must be discouraged from pushing early before cervix is fully dilated.</a:t>
            </a:r>
          </a:p>
        </p:txBody>
      </p:sp>
    </p:spTree>
    <p:extLst>
      <p:ext uri="{BB962C8B-B14F-4D97-AF65-F5344CB8AC3E}">
        <p14:creationId xmlns:p14="http://schemas.microsoft.com/office/powerpoint/2010/main" val="414856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5409-B0E4-47C2-AD6E-DE69C5BBCF32}"/>
              </a:ext>
            </a:extLst>
          </p:cNvPr>
          <p:cNvSpPr>
            <a:spLocks noGrp="1"/>
          </p:cNvSpPr>
          <p:nvPr>
            <p:ph type="title"/>
          </p:nvPr>
        </p:nvSpPr>
        <p:spPr/>
        <p:txBody>
          <a:bodyPr>
            <a:normAutofit fontScale="90000"/>
          </a:bodyPr>
          <a:lstStyle/>
          <a:p>
            <a:pPr marL="0" marR="0">
              <a:lnSpc>
                <a:spcPct val="150000"/>
              </a:lnSpc>
              <a:spcBef>
                <a:spcPts val="0"/>
              </a:spcBef>
              <a:spcAft>
                <a:spcPts val="10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Labor</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2E026A1-15A2-4C09-B559-EBCB1E5710DF}"/>
              </a:ext>
            </a:extLst>
          </p:cNvPr>
          <p:cNvSpPr>
            <a:spLocks noGrp="1"/>
          </p:cNvSpPr>
          <p:nvPr>
            <p:ph idx="1"/>
          </p:nvPr>
        </p:nvSpPr>
        <p:spPr>
          <a:xfrm>
            <a:off x="838200" y="1825624"/>
            <a:ext cx="10515600" cy="5032375"/>
          </a:xfrm>
        </p:spPr>
        <p:txBody>
          <a:bodyPr>
            <a:normAutofit fontScale="62500" lnSpcReduction="20000"/>
          </a:bodyPr>
          <a:lstStyle/>
          <a:p>
            <a:pPr marL="0" marR="0" algn="just">
              <a:lnSpc>
                <a:spcPct val="150000"/>
              </a:lnSpc>
              <a:spcBef>
                <a:spcPts val="0"/>
              </a:spcBef>
              <a:spcAft>
                <a:spcPts val="10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It is the onset of coordinated, involuntary, sequent, painful uterine contractions accompanied by cervical effacement and dilatation after 24 weeks of pregnancy.</a:t>
            </a:r>
          </a:p>
          <a:p>
            <a:pPr marL="0" marR="0" algn="just">
              <a:lnSpc>
                <a:spcPct val="150000"/>
              </a:lnSpc>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Normal labor</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It is the onset of coordinated, involuntary, sequent, painful uterine contractions at term accompanied by progressive cervical effacement and dilatation to expel the fetus, placenta and membranes through the birth canal spontaneously with fetus presenting by vertex and the process does not exceed 19 hours or 12 hours of established labor with no complications to the mother and baby.</a:t>
            </a:r>
          </a:p>
          <a:p>
            <a:endParaRPr lang="en-US" dirty="0"/>
          </a:p>
        </p:txBody>
      </p:sp>
    </p:spTree>
    <p:extLst>
      <p:ext uri="{BB962C8B-B14F-4D97-AF65-F5344CB8AC3E}">
        <p14:creationId xmlns:p14="http://schemas.microsoft.com/office/powerpoint/2010/main" val="3228731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963D-324D-4708-8B8F-839CD450662B}"/>
              </a:ext>
            </a:extLst>
          </p:cNvPr>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Stages of labor</a:t>
            </a:r>
          </a:p>
        </p:txBody>
      </p:sp>
      <p:sp>
        <p:nvSpPr>
          <p:cNvPr id="3" name="Content Placeholder 2">
            <a:extLst>
              <a:ext uri="{FF2B5EF4-FFF2-40B4-BE49-F238E27FC236}">
                <a16:creationId xmlns:a16="http://schemas.microsoft.com/office/drawing/2014/main" id="{D4020EF4-ED56-4952-B2D3-02367A5EE898}"/>
              </a:ext>
            </a:extLst>
          </p:cNvPr>
          <p:cNvSpPr>
            <a:spLocks noGrp="1"/>
          </p:cNvSpPr>
          <p:nvPr>
            <p:ph idx="1"/>
          </p:nvPr>
        </p:nvSpPr>
        <p:spPr/>
        <p:txBody>
          <a:bodyPr>
            <a:normAutofit/>
          </a:bodyPr>
          <a:lstStyle/>
          <a:p>
            <a:endParaRPr lang="en-US" dirty="0"/>
          </a:p>
          <a:p>
            <a:r>
              <a:rPr lang="en-US" sz="3200" dirty="0">
                <a:latin typeface="Times New Roman" panose="02020603050405020304" pitchFamily="18" charset="0"/>
                <a:cs typeface="Times New Roman" panose="02020603050405020304" pitchFamily="18" charset="0"/>
              </a:rPr>
              <a:t>There are four stages of labor namely:-</a:t>
            </a:r>
          </a:p>
          <a:p>
            <a:r>
              <a:rPr lang="en-US" sz="3200" dirty="0">
                <a:latin typeface="Times New Roman" panose="02020603050405020304" pitchFamily="18" charset="0"/>
                <a:cs typeface="Times New Roman" panose="02020603050405020304" pitchFamily="18" charset="0"/>
              </a:rPr>
              <a:t>a.	1st stage </a:t>
            </a:r>
          </a:p>
          <a:p>
            <a:r>
              <a:rPr lang="en-US" sz="3200" dirty="0">
                <a:latin typeface="Times New Roman" panose="02020603050405020304" pitchFamily="18" charset="0"/>
                <a:cs typeface="Times New Roman" panose="02020603050405020304" pitchFamily="18" charset="0"/>
              </a:rPr>
              <a:t>b.	2nd stage </a:t>
            </a:r>
          </a:p>
          <a:p>
            <a:r>
              <a:rPr lang="en-US" sz="3200" dirty="0">
                <a:latin typeface="Times New Roman" panose="02020603050405020304" pitchFamily="18" charset="0"/>
                <a:cs typeface="Times New Roman" panose="02020603050405020304" pitchFamily="18" charset="0"/>
              </a:rPr>
              <a:t>c.	3rd Stage</a:t>
            </a:r>
          </a:p>
          <a:p>
            <a:r>
              <a:rPr lang="en-US" sz="3200" dirty="0">
                <a:latin typeface="Times New Roman" panose="02020603050405020304" pitchFamily="18" charset="0"/>
                <a:cs typeface="Times New Roman" panose="02020603050405020304" pitchFamily="18" charset="0"/>
              </a:rPr>
              <a:t>d.	4th stage </a:t>
            </a:r>
          </a:p>
          <a:p>
            <a:endParaRPr lang="en-US" dirty="0"/>
          </a:p>
        </p:txBody>
      </p:sp>
    </p:spTree>
    <p:extLst>
      <p:ext uri="{BB962C8B-B14F-4D97-AF65-F5344CB8AC3E}">
        <p14:creationId xmlns:p14="http://schemas.microsoft.com/office/powerpoint/2010/main" val="3732899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35EA-E994-4C14-A501-C00367B7245D}"/>
              </a:ext>
            </a:extLst>
          </p:cNvPr>
          <p:cNvSpPr>
            <a:spLocks noGrp="1"/>
          </p:cNvSpPr>
          <p:nvPr>
            <p:ph type="title"/>
          </p:nvPr>
        </p:nvSpPr>
        <p:spPr/>
        <p:txBody>
          <a:bodyPr/>
          <a:lstStyle/>
          <a:p>
            <a:r>
              <a:rPr lang="en-US" b="1" dirty="0" err="1"/>
              <a:t>Cont</a:t>
            </a:r>
            <a:r>
              <a:rPr lang="en-US" dirty="0"/>
              <a:t>…</a:t>
            </a:r>
          </a:p>
        </p:txBody>
      </p:sp>
      <p:sp>
        <p:nvSpPr>
          <p:cNvPr id="3" name="Content Placeholder 2">
            <a:extLst>
              <a:ext uri="{FF2B5EF4-FFF2-40B4-BE49-F238E27FC236}">
                <a16:creationId xmlns:a16="http://schemas.microsoft.com/office/drawing/2014/main" id="{5B4C1165-2AD7-4B46-BA2F-E18676B79D01}"/>
              </a:ext>
            </a:extLst>
          </p:cNvPr>
          <p:cNvSpPr>
            <a:spLocks noGrp="1"/>
          </p:cNvSpPr>
          <p:nvPr>
            <p:ph idx="1"/>
          </p:nvPr>
        </p:nvSpPr>
        <p:spPr/>
        <p:txBody>
          <a:bodyPr/>
          <a:lstStyle/>
          <a:p>
            <a:r>
              <a:rPr lang="en-US" sz="3200" b="1" dirty="0">
                <a:latin typeface="Times New Roman" panose="02020603050405020304" pitchFamily="18" charset="0"/>
                <a:cs typeface="Times New Roman" panose="02020603050405020304" pitchFamily="18" charset="0"/>
              </a:rPr>
              <a:t>1st Stage of labor </a:t>
            </a:r>
          </a:p>
          <a:p>
            <a:r>
              <a:rPr lang="en-US" dirty="0"/>
              <a:t>-	</a:t>
            </a:r>
            <a:r>
              <a:rPr lang="en-US" sz="3200" dirty="0">
                <a:latin typeface="Times New Roman" panose="02020603050405020304" pitchFamily="18" charset="0"/>
                <a:cs typeface="Times New Roman" panose="02020603050405020304" pitchFamily="18" charset="0"/>
              </a:rPr>
              <a:t>It is from the onset of labor to full cervical dilatation (10cm)</a:t>
            </a:r>
          </a:p>
          <a:p>
            <a:r>
              <a:rPr lang="en-US" sz="3200" dirty="0">
                <a:latin typeface="Times New Roman" panose="02020603050405020304" pitchFamily="18" charset="0"/>
                <a:cs typeface="Times New Roman" panose="02020603050405020304" pitchFamily="18" charset="0"/>
              </a:rPr>
              <a:t>-	It takes 19 hours or 12 hours of established labor. </a:t>
            </a:r>
          </a:p>
          <a:p>
            <a:r>
              <a:rPr lang="en-US" sz="3200" dirty="0">
                <a:latin typeface="Times New Roman" panose="02020603050405020304" pitchFamily="18" charset="0"/>
                <a:cs typeface="Times New Roman" panose="02020603050405020304" pitchFamily="18" charset="0"/>
              </a:rPr>
              <a:t>-	It is dominated by contractions and retractions with progressive cervical dilatation.</a:t>
            </a:r>
          </a:p>
          <a:p>
            <a:r>
              <a:rPr lang="en-US" sz="3200" dirty="0">
                <a:latin typeface="Times New Roman" panose="02020603050405020304" pitchFamily="18" charset="0"/>
                <a:cs typeface="Times New Roman" panose="02020603050405020304" pitchFamily="18" charset="0"/>
              </a:rPr>
              <a:t>-	It is divided into 2 phases </a:t>
            </a:r>
          </a:p>
          <a:p>
            <a:endParaRPr lang="en-US" dirty="0"/>
          </a:p>
        </p:txBody>
      </p:sp>
    </p:spTree>
    <p:extLst>
      <p:ext uri="{BB962C8B-B14F-4D97-AF65-F5344CB8AC3E}">
        <p14:creationId xmlns:p14="http://schemas.microsoft.com/office/powerpoint/2010/main" val="309571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D27C4-77AC-45F4-88EF-44EE9E42B7F3}"/>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0AB36511-48ED-4B7A-90F3-C81AF36E9EA0}"/>
              </a:ext>
            </a:extLst>
          </p:cNvPr>
          <p:cNvSpPr>
            <a:spLocks noGrp="1"/>
          </p:cNvSpPr>
          <p:nvPr>
            <p:ph idx="1"/>
          </p:nvPr>
        </p:nvSpPr>
        <p:spPr/>
        <p:txBody>
          <a:bodyPr>
            <a:normAutofit lnSpcReduction="10000"/>
          </a:bodyPr>
          <a:lstStyle/>
          <a:p>
            <a:pPr marL="342900" marR="0" lvl="0" indent="-342900" algn="just">
              <a:lnSpc>
                <a:spcPct val="150000"/>
              </a:lnSpc>
              <a:spcBef>
                <a:spcPts val="0"/>
              </a:spcBef>
              <a:spcAft>
                <a:spcPts val="0"/>
              </a:spcAft>
              <a:buFont typeface="+mj-lt"/>
              <a:buAutoNum type="alphaLcParenBoth"/>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Latent phase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(early labor) </a:t>
            </a:r>
          </a:p>
          <a:p>
            <a:pPr marL="0" marR="0" lvl="0" indent="0" algn="just">
              <a:lnSpc>
                <a:spcPct val="150000"/>
              </a:lnSpc>
              <a:spcBef>
                <a:spcPts val="0"/>
              </a:spcBef>
              <a:spcAft>
                <a:spcPts val="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It is from the onset of labor until cervix is 4 cm dilated. </a:t>
            </a:r>
          </a:p>
          <a:p>
            <a:pPr marL="0" marR="0" lvl="0" indent="0" algn="just">
              <a:lnSpc>
                <a:spcPct val="150000"/>
              </a:lnSpc>
              <a:spcBef>
                <a:spcPts val="0"/>
              </a:spcBef>
              <a:spcAft>
                <a:spcPts val="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It takes 6-8 hours or less.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lphaLcParenBoth"/>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Active phase </a:t>
            </a:r>
          </a:p>
          <a:p>
            <a:pPr marR="0" lvl="0" algn="just">
              <a:lnSpc>
                <a:spcPct val="150000"/>
              </a:lnSpc>
              <a:spcBef>
                <a:spcPts val="0"/>
              </a:spcBef>
              <a:spcAft>
                <a:spcPts val="10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The cervix undergoes more rapid dilatation.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effectLst/>
                <a:latin typeface="Times New Roman" panose="02020603050405020304" pitchFamily="18" charset="0"/>
                <a:ea typeface="Calibri" panose="020F0502020204030204" pitchFamily="34" charset="0"/>
              </a:rPr>
              <a:t>Starts from 4 cm of cervical dilatation to full dilatation of the cervix.  (</a:t>
            </a:r>
            <a:r>
              <a:rPr lang="en-US" dirty="0">
                <a:latin typeface="Times New Roman" panose="02020603050405020304" pitchFamily="18" charset="0"/>
                <a:ea typeface="Calibri" panose="020F0502020204030204" pitchFamily="34" charset="0"/>
              </a:rPr>
              <a:t>10 cm</a:t>
            </a:r>
            <a:r>
              <a:rPr lang="en-US" sz="2800" dirty="0">
                <a:effectLst/>
                <a:latin typeface="Times New Roman" panose="02020603050405020304" pitchFamily="18" charset="0"/>
                <a:ea typeface="Calibri" panose="020F0502020204030204" pitchFamily="34" charset="0"/>
              </a:rPr>
              <a:t>)</a:t>
            </a:r>
            <a:endParaRPr lang="en-US" dirty="0"/>
          </a:p>
        </p:txBody>
      </p:sp>
    </p:spTree>
    <p:extLst>
      <p:ext uri="{BB962C8B-B14F-4D97-AF65-F5344CB8AC3E}">
        <p14:creationId xmlns:p14="http://schemas.microsoft.com/office/powerpoint/2010/main" val="1907324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18F37-57AD-468A-B542-891FAF186EDF}"/>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CDBF6A43-C012-4BF5-A448-1FD4D57A93E4}"/>
              </a:ext>
            </a:extLst>
          </p:cNvPr>
          <p:cNvSpPr>
            <a:spLocks noGrp="1"/>
          </p:cNvSpPr>
          <p:nvPr>
            <p:ph idx="1"/>
          </p:nvPr>
        </p:nvSpPr>
        <p:spPr>
          <a:xfrm>
            <a:off x="838200" y="1825624"/>
            <a:ext cx="10515600" cy="5032375"/>
          </a:xfrm>
        </p:spPr>
        <p:txBody>
          <a:bodyPr>
            <a:noAutofit/>
          </a:bodyPr>
          <a:lstStyle/>
          <a:p>
            <a:r>
              <a:rPr lang="en-US" sz="3200" dirty="0">
                <a:latin typeface="Times New Roman" panose="02020603050405020304" pitchFamily="18" charset="0"/>
                <a:cs typeface="Times New Roman" panose="02020603050405020304" pitchFamily="18" charset="0"/>
              </a:rPr>
              <a:t>As uterine contractions continue, there will be presence of show </a:t>
            </a:r>
            <a:r>
              <a:rPr lang="en-US" sz="3200" dirty="0" err="1">
                <a:latin typeface="Times New Roman" panose="02020603050405020304" pitchFamily="18" charset="0"/>
                <a:cs typeface="Times New Roman" panose="02020603050405020304" pitchFamily="18" charset="0"/>
              </a:rPr>
              <a:t>i.e</a:t>
            </a:r>
            <a:r>
              <a:rPr lang="en-US" sz="3200" dirty="0">
                <a:latin typeface="Times New Roman" panose="02020603050405020304" pitchFamily="18" charset="0"/>
                <a:cs typeface="Times New Roman" panose="02020603050405020304" pitchFamily="18" charset="0"/>
              </a:rPr>
              <a:t> blood stained mucus that is  the release of the operculum from the cervical canal as effacement and dilatation progresses.</a:t>
            </a:r>
          </a:p>
          <a:p>
            <a:r>
              <a:rPr lang="en-US" sz="3200" dirty="0">
                <a:latin typeface="Times New Roman" panose="02020603050405020304" pitchFamily="18" charset="0"/>
                <a:cs typeface="Times New Roman" panose="02020603050405020304" pitchFamily="18" charset="0"/>
              </a:rPr>
              <a:t>Occasionally the membranes will rupture.</a:t>
            </a:r>
          </a:p>
          <a:p>
            <a:r>
              <a:rPr lang="en-US" sz="3200" b="1" dirty="0">
                <a:latin typeface="Times New Roman" panose="02020603050405020304" pitchFamily="18" charset="0"/>
                <a:cs typeface="Times New Roman" panose="02020603050405020304" pitchFamily="18" charset="0"/>
              </a:rPr>
              <a:t>Upon rupture of membranes</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The midwife must a certain that there is no cord prolapse and that meconium is not present in the </a:t>
            </a:r>
            <a:r>
              <a:rPr lang="en-US" sz="3200" dirty="0" err="1">
                <a:latin typeface="Times New Roman" panose="02020603050405020304" pitchFamily="18" charset="0"/>
                <a:cs typeface="Times New Roman" panose="02020603050405020304" pitchFamily="18" charset="0"/>
              </a:rPr>
              <a:t>liquorr</a:t>
            </a:r>
            <a:r>
              <a:rPr lang="en-US" sz="3200" dirty="0">
                <a:latin typeface="Times New Roman" panose="02020603050405020304" pitchFamily="18" charset="0"/>
                <a:cs typeface="Times New Roman" panose="02020603050405020304" pitchFamily="18" charset="0"/>
              </a:rPr>
              <a:t>, indicating fetal distress.</a:t>
            </a:r>
          </a:p>
        </p:txBody>
      </p:sp>
    </p:spTree>
    <p:extLst>
      <p:ext uri="{BB962C8B-B14F-4D97-AF65-F5344CB8AC3E}">
        <p14:creationId xmlns:p14="http://schemas.microsoft.com/office/powerpoint/2010/main" val="2984671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EAE2-6B6C-4C30-AAE5-545C7B4877D6}"/>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4E71BD18-46E3-40C3-9F33-6763609DD951}"/>
              </a:ext>
            </a:extLst>
          </p:cNvPr>
          <p:cNvSpPr>
            <a:spLocks noGrp="1"/>
          </p:cNvSpPr>
          <p:nvPr>
            <p:ph idx="1"/>
          </p:nvPr>
        </p:nvSpPr>
        <p:spPr>
          <a:xfrm>
            <a:off x="838200" y="1825625"/>
            <a:ext cx="10515600" cy="4907684"/>
          </a:xfrm>
        </p:spPr>
        <p:txBody>
          <a:bodyPr>
            <a:normAutofit/>
          </a:bodyPr>
          <a:lstStyle/>
          <a:p>
            <a:r>
              <a:rPr lang="en-US" sz="3200" b="1" dirty="0">
                <a:latin typeface="Times New Roman" panose="02020603050405020304" pitchFamily="18" charset="0"/>
                <a:cs typeface="Times New Roman" panose="02020603050405020304" pitchFamily="18" charset="0"/>
              </a:rPr>
              <a:t>Transitional phase of </a:t>
            </a:r>
            <a:r>
              <a:rPr lang="en-US" sz="3200" b="1" dirty="0" err="1">
                <a:latin typeface="Times New Roman" panose="02020603050405020304" pitchFamily="18" charset="0"/>
                <a:cs typeface="Times New Roman" panose="02020603050405020304" pitchFamily="18" charset="0"/>
              </a:rPr>
              <a:t>labour</a:t>
            </a:r>
            <a:endParaRPr lang="en-US" sz="3200" b="1"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The transitional phase of first stage of labor is from when the cervix is a round 8cm dilated until it is fully dilated or until expulsive contractions associated with second stage of labor are felt by the woman.</a:t>
            </a:r>
          </a:p>
          <a:p>
            <a:r>
              <a:rPr lang="en-US" sz="3200" dirty="0">
                <a:latin typeface="Times New Roman" panose="02020603050405020304" pitchFamily="18" charset="0"/>
                <a:cs typeface="Times New Roman" panose="02020603050405020304" pitchFamily="18" charset="0"/>
              </a:rPr>
              <a:t>Many women may feel the urge to push during this time.</a:t>
            </a:r>
          </a:p>
          <a:p>
            <a:r>
              <a:rPr lang="en-US" sz="3200" dirty="0">
                <a:latin typeface="Times New Roman" panose="02020603050405020304" pitchFamily="18" charset="0"/>
                <a:cs typeface="Times New Roman" panose="02020603050405020304" pitchFamily="18" charset="0"/>
              </a:rPr>
              <a:t>Others may experience range of emotions and a feeling of distress.</a:t>
            </a:r>
          </a:p>
          <a:p>
            <a:r>
              <a:rPr lang="en-US" sz="3200" dirty="0">
                <a:latin typeface="Times New Roman" panose="02020603050405020304" pitchFamily="18" charset="0"/>
                <a:cs typeface="Times New Roman" panose="02020603050405020304" pitchFamily="18" charset="0"/>
              </a:rPr>
              <a:t>Others may be quiet and just contemplating on the outcome.</a:t>
            </a:r>
          </a:p>
          <a:p>
            <a:endParaRPr lang="en-US" dirty="0"/>
          </a:p>
        </p:txBody>
      </p:sp>
    </p:spTree>
    <p:extLst>
      <p:ext uri="{BB962C8B-B14F-4D97-AF65-F5344CB8AC3E}">
        <p14:creationId xmlns:p14="http://schemas.microsoft.com/office/powerpoint/2010/main" val="2597480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27F1-AC8F-43D3-A17F-4DAEF4D7DF34}"/>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DFA6E327-D951-43AA-9A27-323A11D30C51}"/>
              </a:ext>
            </a:extLst>
          </p:cNvPr>
          <p:cNvSpPr>
            <a:spLocks noGrp="1"/>
          </p:cNvSpPr>
          <p:nvPr>
            <p:ph idx="1"/>
          </p:nvPr>
        </p:nvSpPr>
        <p:spPr>
          <a:xfrm>
            <a:off x="838200" y="1825624"/>
            <a:ext cx="10515600" cy="4935393"/>
          </a:xfrm>
        </p:spPr>
        <p:txBody>
          <a:bodyPr>
            <a:normAutofit/>
          </a:bodyPr>
          <a:lstStyle/>
          <a:p>
            <a:r>
              <a:rPr lang="en-US" dirty="0"/>
              <a:t> </a:t>
            </a:r>
            <a:r>
              <a:rPr lang="en-US" sz="3200" b="1" dirty="0">
                <a:latin typeface="Times New Roman" panose="02020603050405020304" pitchFamily="18" charset="0"/>
                <a:cs typeface="Times New Roman" panose="02020603050405020304" pitchFamily="18" charset="0"/>
              </a:rPr>
              <a:t>2nd Stage</a:t>
            </a:r>
          </a:p>
          <a:p>
            <a:r>
              <a:rPr lang="en-US" dirty="0"/>
              <a:t>-	</a:t>
            </a:r>
            <a:r>
              <a:rPr lang="en-US" sz="3200" dirty="0">
                <a:latin typeface="Times New Roman" panose="02020603050405020304" pitchFamily="18" charset="0"/>
                <a:cs typeface="Times New Roman" panose="02020603050405020304" pitchFamily="18" charset="0"/>
              </a:rPr>
              <a:t>Starts with full dilatation of the cervix and ends with delivery of baby.</a:t>
            </a:r>
          </a:p>
          <a:p>
            <a:r>
              <a:rPr lang="en-US" sz="3200" dirty="0">
                <a:latin typeface="Times New Roman" panose="02020603050405020304" pitchFamily="18" charset="0"/>
                <a:cs typeface="Times New Roman" panose="02020603050405020304" pitchFamily="18" charset="0"/>
              </a:rPr>
              <a:t>-	It is characterized by the woman having an urge to push.</a:t>
            </a:r>
          </a:p>
          <a:p>
            <a:r>
              <a:rPr lang="en-US" sz="3200" dirty="0">
                <a:latin typeface="Times New Roman" panose="02020603050405020304" pitchFamily="18" charset="0"/>
                <a:cs typeface="Times New Roman" panose="02020603050405020304" pitchFamily="18" charset="0"/>
              </a:rPr>
              <a:t>-	It takes 15 -30 minutes and should not exceed 1 hour.</a:t>
            </a:r>
          </a:p>
          <a:p>
            <a:r>
              <a:rPr lang="en-US" sz="3200" b="1" dirty="0">
                <a:latin typeface="Times New Roman" panose="02020603050405020304" pitchFamily="18" charset="0"/>
                <a:cs typeface="Times New Roman" panose="02020603050405020304" pitchFamily="18" charset="0"/>
              </a:rPr>
              <a:t>3rd Stage</a:t>
            </a:r>
          </a:p>
          <a:p>
            <a:r>
              <a:rPr lang="en-US" sz="3200" dirty="0">
                <a:latin typeface="Times New Roman" panose="02020603050405020304" pitchFamily="18" charset="0"/>
                <a:cs typeface="Times New Roman" panose="02020603050405020304" pitchFamily="18" charset="0"/>
              </a:rPr>
              <a:t>-	Begins with the birth of the baby to the expulsion of the placenta and membranes</a:t>
            </a:r>
          </a:p>
          <a:p>
            <a:r>
              <a:rPr lang="en-US" sz="3200" dirty="0">
                <a:latin typeface="Times New Roman" panose="02020603050405020304" pitchFamily="18" charset="0"/>
                <a:cs typeface="Times New Roman" panose="02020603050405020304" pitchFamily="18" charset="0"/>
              </a:rPr>
              <a:t>-	It takes – 5 to 30 minutes</a:t>
            </a:r>
          </a:p>
          <a:p>
            <a:endParaRPr lang="en-US" dirty="0"/>
          </a:p>
        </p:txBody>
      </p:sp>
    </p:spTree>
    <p:extLst>
      <p:ext uri="{BB962C8B-B14F-4D97-AF65-F5344CB8AC3E}">
        <p14:creationId xmlns:p14="http://schemas.microsoft.com/office/powerpoint/2010/main" val="946483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E8F9-53F7-4CEA-B7D7-2B65BFC2532A}"/>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19EFA1AD-61F2-4347-B437-C72AB2536840}"/>
              </a:ext>
            </a:extLst>
          </p:cNvPr>
          <p:cNvSpPr>
            <a:spLocks noGrp="1"/>
          </p:cNvSpPr>
          <p:nvPr>
            <p:ph idx="1"/>
          </p:nvPr>
        </p:nvSpPr>
        <p:spPr>
          <a:xfrm>
            <a:off x="838200" y="1825624"/>
            <a:ext cx="10515600" cy="5032375"/>
          </a:xfrm>
        </p:spPr>
        <p:txBody>
          <a:bodyPr>
            <a:normAutofit fontScale="92500"/>
          </a:bodyPr>
          <a:lstStyle/>
          <a:p>
            <a:r>
              <a:rPr lang="en-US" sz="3200" b="1" dirty="0">
                <a:latin typeface="Times New Roman" panose="02020603050405020304" pitchFamily="18" charset="0"/>
                <a:cs typeface="Times New Roman" panose="02020603050405020304" pitchFamily="18" charset="0"/>
              </a:rPr>
              <a:t>4th Stage </a:t>
            </a:r>
          </a:p>
          <a:p>
            <a:r>
              <a:rPr lang="en-US" dirty="0"/>
              <a:t>-	</a:t>
            </a:r>
            <a:r>
              <a:rPr lang="en-US" sz="3200" dirty="0">
                <a:latin typeface="Times New Roman" panose="02020603050405020304" pitchFamily="18" charset="0"/>
                <a:cs typeface="Times New Roman" panose="02020603050405020304" pitchFamily="18" charset="0"/>
              </a:rPr>
              <a:t> Period of one hour following the birth of the child, the placenta and membranes, during which both the mother and the new born are under close monitoring for any complication that may arise.</a:t>
            </a:r>
          </a:p>
          <a:p>
            <a:r>
              <a:rPr lang="en-US" sz="3200" dirty="0">
                <a:latin typeface="Times New Roman" panose="02020603050405020304" pitchFamily="18" charset="0"/>
                <a:cs typeface="Times New Roman" panose="02020603050405020304" pitchFamily="18" charset="0"/>
              </a:rPr>
              <a:t>N/B:  The duration of labor varies widely and is influenced by</a:t>
            </a:r>
          </a:p>
          <a:p>
            <a:r>
              <a:rPr lang="en-US" sz="3200" dirty="0">
                <a:latin typeface="Times New Roman" panose="02020603050405020304" pitchFamily="18" charset="0"/>
                <a:cs typeface="Times New Roman" panose="02020603050405020304" pitchFamily="18" charset="0"/>
              </a:rPr>
              <a:t> parity, </a:t>
            </a:r>
          </a:p>
          <a:p>
            <a:r>
              <a:rPr lang="en-US" sz="3200" dirty="0">
                <a:latin typeface="Times New Roman" panose="02020603050405020304" pitchFamily="18" charset="0"/>
                <a:cs typeface="Times New Roman" panose="02020603050405020304" pitchFamily="18" charset="0"/>
              </a:rPr>
              <a:t>birth intervals, </a:t>
            </a:r>
          </a:p>
          <a:p>
            <a:r>
              <a:rPr lang="en-US" sz="3200" dirty="0">
                <a:latin typeface="Times New Roman" panose="02020603050405020304" pitchFamily="18" charset="0"/>
                <a:cs typeface="Times New Roman" panose="02020603050405020304" pitchFamily="18" charset="0"/>
              </a:rPr>
              <a:t>psychological state,</a:t>
            </a:r>
          </a:p>
          <a:p>
            <a:r>
              <a:rPr lang="en-US" sz="3200" dirty="0">
                <a:latin typeface="Times New Roman" panose="02020603050405020304" pitchFamily="18" charset="0"/>
                <a:cs typeface="Times New Roman" panose="02020603050405020304" pitchFamily="18" charset="0"/>
              </a:rPr>
              <a:t> presentation and position of the fetus to the pelvis</a:t>
            </a:r>
          </a:p>
          <a:p>
            <a:endParaRPr lang="en-US" dirty="0"/>
          </a:p>
        </p:txBody>
      </p:sp>
    </p:spTree>
    <p:extLst>
      <p:ext uri="{BB962C8B-B14F-4D97-AF65-F5344CB8AC3E}">
        <p14:creationId xmlns:p14="http://schemas.microsoft.com/office/powerpoint/2010/main" val="985324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487C1-473F-4B55-ACD5-C8941AE7395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F7F1F3FC-E92B-4EB7-9473-DC5429B13AF7}"/>
              </a:ext>
            </a:extLst>
          </p:cNvPr>
          <p:cNvSpPr>
            <a:spLocks noGrp="1"/>
          </p:cNvSpPr>
          <p:nvPr>
            <p:ph idx="1"/>
          </p:nvPr>
        </p:nvSpPr>
        <p:spPr/>
        <p:txBody>
          <a:bodyPr/>
          <a:lstStyle/>
          <a:p>
            <a:r>
              <a:rPr lang="en-US" dirty="0"/>
              <a:t> </a:t>
            </a:r>
            <a:r>
              <a:rPr lang="en-US" sz="3200" dirty="0">
                <a:latin typeface="Times New Roman" panose="02020603050405020304" pitchFamily="18" charset="0"/>
                <a:cs typeface="Times New Roman" panose="02020603050405020304" pitchFamily="18" charset="0"/>
              </a:rPr>
              <a:t>Pelvic shape and size and character of the uterus contractions. </a:t>
            </a:r>
          </a:p>
          <a:p>
            <a:pPr marL="0" indent="0">
              <a:buNone/>
            </a:pPr>
            <a:r>
              <a:rPr lang="en-US" sz="3200" dirty="0">
                <a:latin typeface="Times New Roman" panose="02020603050405020304" pitchFamily="18" charset="0"/>
                <a:cs typeface="Times New Roman" panose="02020603050405020304" pitchFamily="18" charset="0"/>
              </a:rPr>
              <a:t>Not forgetting the nursing management will also have an effect to the duration of labor.</a:t>
            </a: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26451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CF2A4-1B2C-4C83-A872-E11FAC0386E3}"/>
              </a:ext>
            </a:extLst>
          </p:cNvPr>
          <p:cNvSpPr>
            <a:spLocks noGrp="1"/>
          </p:cNvSpPr>
          <p:nvPr>
            <p:ph type="title"/>
          </p:nvPr>
        </p:nvSpPr>
        <p:spPr/>
        <p:txBody>
          <a:bodyPr/>
          <a:lstStyle/>
          <a:p>
            <a:r>
              <a:rPr lang="en-US" b="1" dirty="0">
                <a:solidFill>
                  <a:srgbClr val="00B0F0"/>
                </a:solidFill>
                <a:latin typeface="Times New Roman" panose="02020603050405020304" pitchFamily="18" charset="0"/>
                <a:cs typeface="Times New Roman" panose="02020603050405020304" pitchFamily="18" charset="0"/>
              </a:rPr>
              <a:t>Factors influencing the outcome of labor</a:t>
            </a:r>
            <a:r>
              <a:rPr lang="en-US" b="1" dirty="0"/>
              <a:t>.</a:t>
            </a:r>
          </a:p>
        </p:txBody>
      </p:sp>
      <p:sp>
        <p:nvSpPr>
          <p:cNvPr id="3" name="Content Placeholder 2">
            <a:extLst>
              <a:ext uri="{FF2B5EF4-FFF2-40B4-BE49-F238E27FC236}">
                <a16:creationId xmlns:a16="http://schemas.microsoft.com/office/drawing/2014/main" id="{8F20CDEB-B145-436C-A182-AA607D058538}"/>
              </a:ext>
            </a:extLst>
          </p:cNvPr>
          <p:cNvSpPr>
            <a:spLocks noGrp="1"/>
          </p:cNvSpPr>
          <p:nvPr>
            <p:ph idx="1"/>
          </p:nvPr>
        </p:nvSpPr>
        <p:spPr>
          <a:xfrm>
            <a:off x="838200" y="1825624"/>
            <a:ext cx="10515600" cy="5032375"/>
          </a:xfrm>
        </p:spPr>
        <p:txBody>
          <a:bodyPr>
            <a:normAutofit/>
          </a:bodyPr>
          <a:lstStyle/>
          <a:p>
            <a:r>
              <a:rPr lang="en-US" sz="3200" b="1" dirty="0" err="1">
                <a:solidFill>
                  <a:srgbClr val="00B0F0"/>
                </a:solidFill>
                <a:latin typeface="Times New Roman" panose="02020603050405020304" pitchFamily="18" charset="0"/>
                <a:cs typeface="Times New Roman" panose="02020603050405020304" pitchFamily="18" charset="0"/>
              </a:rPr>
              <a:t>I.Powers</a:t>
            </a:r>
            <a:endParaRPr lang="en-US" sz="3200" b="1" dirty="0">
              <a:solidFill>
                <a:srgbClr val="00B0F0"/>
              </a:solidFill>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This refers to the expulsive force exerted on the fetus by the uterine contractions.</a:t>
            </a:r>
          </a:p>
          <a:p>
            <a:r>
              <a:rPr lang="en-US" sz="3200" dirty="0">
                <a:latin typeface="Times New Roman" panose="02020603050405020304" pitchFamily="18" charset="0"/>
                <a:cs typeface="Times New Roman" panose="02020603050405020304" pitchFamily="18" charset="0"/>
              </a:rPr>
              <a:t>If the contractions are strong, the duration of labor is shortened and vice versa.</a:t>
            </a:r>
          </a:p>
          <a:p>
            <a:r>
              <a:rPr lang="en-US" sz="3200" b="1" dirty="0">
                <a:latin typeface="Times New Roman" panose="02020603050405020304" pitchFamily="18" charset="0"/>
                <a:cs typeface="Times New Roman" panose="02020603050405020304" pitchFamily="18" charset="0"/>
              </a:rPr>
              <a:t>Causes of decreased powers</a:t>
            </a:r>
          </a:p>
          <a:p>
            <a:r>
              <a:rPr lang="en-US" sz="3200" dirty="0">
                <a:latin typeface="Times New Roman" panose="02020603050405020304" pitchFamily="18" charset="0"/>
                <a:cs typeface="Times New Roman" panose="02020603050405020304" pitchFamily="18" charset="0"/>
              </a:rPr>
              <a:t>Decrease in oxytocin</a:t>
            </a:r>
          </a:p>
          <a:p>
            <a:r>
              <a:rPr lang="en-US" sz="3200" dirty="0">
                <a:latin typeface="Times New Roman" panose="02020603050405020304" pitchFamily="18" charset="0"/>
                <a:cs typeface="Times New Roman" panose="02020603050405020304" pitchFamily="18" charset="0"/>
              </a:rPr>
              <a:t>Immobility</a:t>
            </a:r>
          </a:p>
          <a:p>
            <a:r>
              <a:rPr lang="en-US" sz="3200" dirty="0">
                <a:latin typeface="Times New Roman" panose="02020603050405020304" pitchFamily="18" charset="0"/>
                <a:cs typeface="Times New Roman" panose="02020603050405020304" pitchFamily="18" charset="0"/>
              </a:rPr>
              <a:t>Decreased food and water intake</a:t>
            </a:r>
          </a:p>
          <a:p>
            <a:endParaRPr lang="en-US" b="1" dirty="0"/>
          </a:p>
        </p:txBody>
      </p:sp>
    </p:spTree>
    <p:extLst>
      <p:ext uri="{BB962C8B-B14F-4D97-AF65-F5344CB8AC3E}">
        <p14:creationId xmlns:p14="http://schemas.microsoft.com/office/powerpoint/2010/main" val="153366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19DB7-71DB-4F6B-A05F-D52416F9DFF7}"/>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90907B7D-0EBA-4EB8-93D7-67F049F5CF86}"/>
              </a:ext>
            </a:extLst>
          </p:cNvPr>
          <p:cNvSpPr>
            <a:spLocks noGrp="1"/>
          </p:cNvSpPr>
          <p:nvPr>
            <p:ph idx="1"/>
          </p:nvPr>
        </p:nvSpPr>
        <p:spPr/>
        <p:txBody>
          <a:bodyPr>
            <a:noAutofit/>
          </a:bodyPr>
          <a:lstStyle/>
          <a:p>
            <a:r>
              <a:rPr lang="en-US" sz="3200" dirty="0">
                <a:latin typeface="Times New Roman" panose="02020603050405020304" pitchFamily="18" charset="0"/>
                <a:cs typeface="Times New Roman" panose="02020603050405020304" pitchFamily="18" charset="0"/>
              </a:rPr>
              <a:t>NB// When there is decrease in power, you AUGMENT labor</a:t>
            </a:r>
          </a:p>
          <a:p>
            <a:r>
              <a:rPr lang="en-US" sz="3200" dirty="0">
                <a:latin typeface="Times New Roman" panose="02020603050405020304" pitchFamily="18" charset="0"/>
                <a:cs typeface="Times New Roman" panose="02020603050405020304" pitchFamily="18" charset="0"/>
              </a:rPr>
              <a:t>This can be done by:</a:t>
            </a:r>
          </a:p>
          <a:p>
            <a:r>
              <a:rPr lang="en-US" sz="3200" dirty="0">
                <a:latin typeface="Times New Roman" panose="02020603050405020304" pitchFamily="18" charset="0"/>
                <a:cs typeface="Times New Roman" panose="02020603050405020304" pitchFamily="18" charset="0"/>
              </a:rPr>
              <a:t>a) Amniotomy</a:t>
            </a:r>
          </a:p>
          <a:p>
            <a:r>
              <a:rPr lang="en-US" sz="3200" dirty="0">
                <a:latin typeface="Times New Roman" panose="02020603050405020304" pitchFamily="18" charset="0"/>
                <a:cs typeface="Times New Roman" panose="02020603050405020304" pitchFamily="18" charset="0"/>
              </a:rPr>
              <a:t>b) administration of oxytocin.</a:t>
            </a:r>
          </a:p>
          <a:p>
            <a:r>
              <a:rPr lang="en-US" sz="3200" b="1" dirty="0">
                <a:solidFill>
                  <a:srgbClr val="00B0F0"/>
                </a:solidFill>
                <a:latin typeface="Times New Roman" panose="02020603050405020304" pitchFamily="18" charset="0"/>
                <a:cs typeface="Times New Roman" panose="02020603050405020304" pitchFamily="18" charset="0"/>
              </a:rPr>
              <a:t>II. Passage</a:t>
            </a:r>
          </a:p>
          <a:p>
            <a:r>
              <a:rPr lang="en-US" sz="3200" dirty="0">
                <a:latin typeface="Times New Roman" panose="02020603050405020304" pitchFamily="18" charset="0"/>
                <a:cs typeface="Times New Roman" panose="02020603050405020304" pitchFamily="18" charset="0"/>
              </a:rPr>
              <a:t>This refers to the adequacy of the pelvis and the state of the pelvic ligaments and muscles.</a:t>
            </a:r>
          </a:p>
        </p:txBody>
      </p:sp>
    </p:spTree>
    <p:extLst>
      <p:ext uri="{BB962C8B-B14F-4D97-AF65-F5344CB8AC3E}">
        <p14:creationId xmlns:p14="http://schemas.microsoft.com/office/powerpoint/2010/main" val="2057785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16126-ED2F-4AED-946F-C037001BC838}"/>
              </a:ext>
            </a:extLst>
          </p:cNvPr>
          <p:cNvSpPr>
            <a:spLocks noGrp="1"/>
          </p:cNvSpPr>
          <p:nvPr>
            <p:ph type="title"/>
          </p:nvPr>
        </p:nvSpPr>
        <p:spPr/>
        <p:txBody>
          <a:bodyPr/>
          <a:lstStyle/>
          <a:p>
            <a:r>
              <a:rPr lang="en-US" b="1" dirty="0"/>
              <a:t>Note</a:t>
            </a:r>
            <a:r>
              <a:rPr lang="en-US" dirty="0"/>
              <a:t>:</a:t>
            </a:r>
            <a:br>
              <a:rPr lang="en-US" dirty="0"/>
            </a:br>
            <a:endParaRPr lang="en-US" dirty="0"/>
          </a:p>
        </p:txBody>
      </p:sp>
      <p:sp>
        <p:nvSpPr>
          <p:cNvPr id="3" name="Content Placeholder 2">
            <a:extLst>
              <a:ext uri="{FF2B5EF4-FFF2-40B4-BE49-F238E27FC236}">
                <a16:creationId xmlns:a16="http://schemas.microsoft.com/office/drawing/2014/main" id="{88BFEA47-4415-4DBB-B8E5-928737F3E014}"/>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Normal labor is aimed at delivering a normal baby with minimal trauma to the mother.</a:t>
            </a:r>
          </a:p>
          <a:p>
            <a:r>
              <a:rPr lang="en-US" sz="3200" dirty="0">
                <a:latin typeface="Times New Roman" panose="02020603050405020304" pitchFamily="18" charset="0"/>
                <a:cs typeface="Times New Roman" panose="02020603050405020304" pitchFamily="18" charset="0"/>
              </a:rPr>
              <a:t> Labor is painful so the midwife caring for the mother in labor should be able to provide good psychological and emotional support so that the mother will be able to cooperate throughout labor.</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33915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BF65-595B-4D75-B28C-BA64CDE769AA}"/>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F19DC342-617D-4302-9348-A0F23543356F}"/>
              </a:ext>
            </a:extLst>
          </p:cNvPr>
          <p:cNvSpPr>
            <a:spLocks noGrp="1"/>
          </p:cNvSpPr>
          <p:nvPr>
            <p:ph idx="1"/>
          </p:nvPr>
        </p:nvSpPr>
        <p:spPr/>
        <p:txBody>
          <a:bodyPr/>
          <a:lstStyle/>
          <a:p>
            <a:r>
              <a:rPr lang="en-US" sz="2800" b="1" dirty="0">
                <a:latin typeface="Times New Roman" panose="02020603050405020304" pitchFamily="18" charset="0"/>
                <a:cs typeface="Times New Roman" panose="02020603050405020304" pitchFamily="18" charset="0"/>
              </a:rPr>
              <a:t>Causes of delay include:</a:t>
            </a:r>
          </a:p>
          <a:p>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Contracted pelvis</a:t>
            </a:r>
          </a:p>
          <a:p>
            <a:r>
              <a:rPr lang="en-US" dirty="0">
                <a:latin typeface="Times New Roman" panose="02020603050405020304" pitchFamily="18" charset="0"/>
                <a:cs typeface="Times New Roman" panose="02020603050405020304" pitchFamily="18" charset="0"/>
              </a:rPr>
              <a:t>ii</a:t>
            </a:r>
            <a:r>
              <a:rPr lang="en-US" sz="2800" dirty="0">
                <a:latin typeface="Times New Roman" panose="02020603050405020304" pitchFamily="18" charset="0"/>
                <a:cs typeface="Times New Roman" panose="02020603050405020304" pitchFamily="18" charset="0"/>
              </a:rPr>
              <a:t>. Poor give</a:t>
            </a:r>
          </a:p>
          <a:p>
            <a:r>
              <a:rPr lang="en-US" dirty="0" err="1">
                <a:latin typeface="Times New Roman" panose="02020603050405020304" pitchFamily="18" charset="0"/>
                <a:cs typeface="Times New Roman" panose="02020603050405020304" pitchFamily="18" charset="0"/>
              </a:rPr>
              <a:t>iii.Android</a:t>
            </a:r>
            <a:r>
              <a:rPr lang="en-US" dirty="0">
                <a:latin typeface="Times New Roman" panose="02020603050405020304" pitchFamily="18" charset="0"/>
                <a:cs typeface="Times New Roman" panose="02020603050405020304" pitchFamily="18" charset="0"/>
              </a:rPr>
              <a:t> pelvis</a:t>
            </a:r>
          </a:p>
          <a:p>
            <a:r>
              <a:rPr lang="en-US" dirty="0">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v. Uncoordinated uterine action</a:t>
            </a:r>
          </a:p>
          <a:p>
            <a:r>
              <a:rPr lang="en-US" dirty="0">
                <a:latin typeface="Times New Roman" panose="02020603050405020304" pitchFamily="18" charset="0"/>
                <a:cs typeface="Times New Roman" panose="02020603050405020304" pitchFamily="18" charset="0"/>
              </a:rPr>
              <a:t>v. constriction ring dystocia.</a:t>
            </a:r>
          </a:p>
          <a:p>
            <a:pPr marL="0" indent="0">
              <a:buNone/>
            </a:pPr>
            <a:r>
              <a:rPr lang="en-US" sz="2800" dirty="0">
                <a:solidFill>
                  <a:srgbClr val="00B0F0"/>
                </a:solidFill>
                <a:latin typeface="Times New Roman" panose="02020603050405020304" pitchFamily="18" charset="0"/>
                <a:cs typeface="Times New Roman" panose="02020603050405020304" pitchFamily="18" charset="0"/>
              </a:rPr>
              <a:t>III</a:t>
            </a:r>
            <a:r>
              <a:rPr lang="en-US" sz="2800" b="1" dirty="0">
                <a:solidFill>
                  <a:srgbClr val="00B0F0"/>
                </a:solidFill>
                <a:latin typeface="Times New Roman" panose="02020603050405020304" pitchFamily="18" charset="0"/>
                <a:cs typeface="Times New Roman" panose="02020603050405020304" pitchFamily="18" charset="0"/>
              </a:rPr>
              <a:t>. passenger</a:t>
            </a:r>
          </a:p>
          <a:p>
            <a:r>
              <a:rPr lang="en-US" sz="2800" dirty="0">
                <a:latin typeface="Times New Roman" panose="02020603050405020304" pitchFamily="18" charset="0"/>
                <a:cs typeface="Times New Roman" panose="02020603050405020304" pitchFamily="18" charset="0"/>
              </a:rPr>
              <a:t>This refers to the fetus</a:t>
            </a:r>
          </a:p>
          <a:p>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64266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F9025-08A4-485A-B221-FA6A8BCAA395}"/>
              </a:ext>
            </a:extLst>
          </p:cNvPr>
          <p:cNvSpPr>
            <a:spLocks noGrp="1"/>
          </p:cNvSpPr>
          <p:nvPr>
            <p:ph type="title"/>
          </p:nvPr>
        </p:nvSpPr>
        <p:spPr/>
        <p:txBody>
          <a:bodyPr/>
          <a:lstStyle/>
          <a:p>
            <a:r>
              <a:rPr lang="en-US" dirty="0" err="1"/>
              <a:t>Cont</a:t>
            </a:r>
            <a:r>
              <a:rPr lang="en-US" dirty="0"/>
              <a:t>…</a:t>
            </a:r>
          </a:p>
        </p:txBody>
      </p:sp>
      <p:sp>
        <p:nvSpPr>
          <p:cNvPr id="3" name="Content Placeholder 2">
            <a:extLst>
              <a:ext uri="{FF2B5EF4-FFF2-40B4-BE49-F238E27FC236}">
                <a16:creationId xmlns:a16="http://schemas.microsoft.com/office/drawing/2014/main" id="{697D9119-4822-44E0-BD6B-837436D422B5}"/>
              </a:ext>
            </a:extLst>
          </p:cNvPr>
          <p:cNvSpPr>
            <a:spLocks noGrp="1"/>
          </p:cNvSpPr>
          <p:nvPr>
            <p:ph idx="1"/>
          </p:nvPr>
        </p:nvSpPr>
        <p:spPr>
          <a:xfrm>
            <a:off x="838200" y="1825625"/>
            <a:ext cx="10515600" cy="4893830"/>
          </a:xfrm>
        </p:spPr>
        <p:txBody>
          <a:bodyPr>
            <a:normAutofit fontScale="85000" lnSpcReduction="20000"/>
          </a:bodyPr>
          <a:lstStyle/>
          <a:p>
            <a:r>
              <a:rPr lang="en-US" sz="3600" b="1" dirty="0">
                <a:latin typeface="Times New Roman" panose="02020603050405020304" pitchFamily="18" charset="0"/>
                <a:cs typeface="Times New Roman" panose="02020603050405020304" pitchFamily="18" charset="0"/>
              </a:rPr>
              <a:t>Factors causing delay</a:t>
            </a:r>
          </a:p>
          <a:p>
            <a:r>
              <a:rPr lang="en-US" sz="3600" dirty="0">
                <a:latin typeface="Times New Roman" panose="02020603050405020304" pitchFamily="18" charset="0"/>
                <a:cs typeface="Times New Roman" panose="02020603050405020304" pitchFamily="18" charset="0"/>
              </a:rPr>
              <a:t>Macrosomic babies </a:t>
            </a:r>
            <a:r>
              <a:rPr lang="en-US" sz="3600" dirty="0" err="1">
                <a:latin typeface="Times New Roman" panose="02020603050405020304" pitchFamily="18" charset="0"/>
                <a:cs typeface="Times New Roman" panose="02020603050405020304" pitchFamily="18" charset="0"/>
              </a:rPr>
              <a:t>i.e</a:t>
            </a:r>
            <a:r>
              <a:rPr lang="en-US" sz="3600" dirty="0">
                <a:latin typeface="Times New Roman" panose="02020603050405020304" pitchFamily="18" charset="0"/>
                <a:cs typeface="Times New Roman" panose="02020603050405020304" pitchFamily="18" charset="0"/>
              </a:rPr>
              <a:t> babies of diabetic mothers.</a:t>
            </a:r>
          </a:p>
          <a:p>
            <a:r>
              <a:rPr lang="en-US" sz="3600" dirty="0">
                <a:latin typeface="Times New Roman" panose="02020603050405020304" pitchFamily="18" charset="0"/>
                <a:cs typeface="Times New Roman" panose="02020603050405020304" pitchFamily="18" charset="0"/>
              </a:rPr>
              <a:t>Hydrocephalus .</a:t>
            </a:r>
          </a:p>
          <a:p>
            <a:pPr marL="0" indent="0">
              <a:buNone/>
            </a:pPr>
            <a:r>
              <a:rPr lang="en-US" sz="3600" b="1" dirty="0">
                <a:solidFill>
                  <a:srgbClr val="00B0F0"/>
                </a:solidFill>
                <a:latin typeface="Times New Roman" panose="02020603050405020304" pitchFamily="18" charset="0"/>
                <a:cs typeface="Times New Roman" panose="02020603050405020304" pitchFamily="18" charset="0"/>
              </a:rPr>
              <a:t>IV. Psyche</a:t>
            </a:r>
          </a:p>
          <a:p>
            <a:pPr marL="0" indent="0">
              <a:buNone/>
            </a:pPr>
            <a:r>
              <a:rPr lang="en-US" sz="3600" dirty="0">
                <a:latin typeface="Times New Roman" panose="02020603050405020304" pitchFamily="18" charset="0"/>
                <a:cs typeface="Times New Roman" panose="02020603050405020304" pitchFamily="18" charset="0"/>
              </a:rPr>
              <a:t>The mothers mental status has an influence in the progress of labor</a:t>
            </a:r>
          </a:p>
          <a:p>
            <a:pPr marL="0" indent="0">
              <a:buNone/>
            </a:pP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stressed mothers, anxious.</a:t>
            </a:r>
          </a:p>
          <a:p>
            <a:pPr marL="0" indent="0">
              <a:buNone/>
            </a:pPr>
            <a:r>
              <a:rPr lang="en-US" sz="3600" b="1" dirty="0">
                <a:solidFill>
                  <a:srgbClr val="00B0F0"/>
                </a:solidFill>
                <a:latin typeface="Times New Roman" panose="02020603050405020304" pitchFamily="18" charset="0"/>
                <a:cs typeface="Times New Roman" panose="02020603050405020304" pitchFamily="18" charset="0"/>
              </a:rPr>
              <a:t>V. The relationship of the fetus to the uterus and the pelvis</a:t>
            </a:r>
          </a:p>
          <a:p>
            <a:pPr>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Cephalopelvic disproportion (CPD)</a:t>
            </a:r>
          </a:p>
          <a:p>
            <a:pPr>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Malpresentation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breech presentation may delay</a:t>
            </a:r>
          </a:p>
          <a:p>
            <a:pPr>
              <a:buFont typeface="Wingdings" panose="05000000000000000000" pitchFamily="2" charset="2"/>
              <a:buChar char="§"/>
            </a:pPr>
            <a:r>
              <a:rPr lang="en-US" sz="3600" dirty="0">
                <a:latin typeface="Times New Roman" panose="02020603050405020304" pitchFamily="18" charset="0"/>
                <a:cs typeface="Times New Roman" panose="02020603050405020304" pitchFamily="18" charset="0"/>
              </a:rPr>
              <a:t>Malposition </a:t>
            </a:r>
            <a:r>
              <a:rPr lang="en-US" sz="3600" dirty="0" err="1">
                <a:latin typeface="Times New Roman" panose="02020603050405020304" pitchFamily="18" charset="0"/>
                <a:cs typeface="Times New Roman" panose="02020603050405020304" pitchFamily="18" charset="0"/>
              </a:rPr>
              <a:t>eg</a:t>
            </a:r>
            <a:r>
              <a:rPr lang="en-US" sz="3600" dirty="0">
                <a:latin typeface="Times New Roman" panose="02020603050405020304" pitchFamily="18" charset="0"/>
                <a:cs typeface="Times New Roman" panose="02020603050405020304" pitchFamily="18" charset="0"/>
              </a:rPr>
              <a:t> occipitoposterior position (OPP)</a:t>
            </a:r>
          </a:p>
          <a:p>
            <a:pPr marL="0" indent="0">
              <a:buNone/>
            </a:pPr>
            <a:endParaRPr lang="en-US" b="1" dirty="0"/>
          </a:p>
        </p:txBody>
      </p:sp>
    </p:spTree>
    <p:extLst>
      <p:ext uri="{BB962C8B-B14F-4D97-AF65-F5344CB8AC3E}">
        <p14:creationId xmlns:p14="http://schemas.microsoft.com/office/powerpoint/2010/main" val="242417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4539A-F014-4CBB-9C69-53D95EE35ED9}"/>
              </a:ext>
            </a:extLst>
          </p:cNvPr>
          <p:cNvSpPr>
            <a:spLocks noGrp="1"/>
          </p:cNvSpPr>
          <p:nvPr>
            <p:ph type="title" idx="4294967295"/>
          </p:nvPr>
        </p:nvSpPr>
        <p:spPr>
          <a:xfrm>
            <a:off x="0" y="365125"/>
            <a:ext cx="10515600" cy="1325563"/>
          </a:xfrm>
        </p:spPr>
        <p:txBody>
          <a:bodyPr/>
          <a:lstStyle/>
          <a:p>
            <a:r>
              <a:rPr lang="en-US" b="1" dirty="0">
                <a:solidFill>
                  <a:srgbClr val="FF0000"/>
                </a:solidFill>
                <a:latin typeface="Times New Roman" panose="02020603050405020304" pitchFamily="18" charset="0"/>
                <a:cs typeface="Times New Roman" panose="02020603050405020304" pitchFamily="18" charset="0"/>
              </a:rPr>
              <a:t>Differentiate between true and false labor</a:t>
            </a:r>
            <a:r>
              <a:rPr lang="en-US" b="1" dirty="0">
                <a:latin typeface="Times New Roman" panose="02020603050405020304" pitchFamily="18" charset="0"/>
                <a:cs typeface="Times New Roman" panose="02020603050405020304" pitchFamily="18" charset="0"/>
              </a:rPr>
              <a:t>.</a:t>
            </a:r>
          </a:p>
        </p:txBody>
      </p:sp>
      <p:graphicFrame>
        <p:nvGraphicFramePr>
          <p:cNvPr id="4" name="Table 4">
            <a:extLst>
              <a:ext uri="{FF2B5EF4-FFF2-40B4-BE49-F238E27FC236}">
                <a16:creationId xmlns:a16="http://schemas.microsoft.com/office/drawing/2014/main" id="{29F2ABFC-11BD-4552-A901-3286572B9F33}"/>
              </a:ext>
            </a:extLst>
          </p:cNvPr>
          <p:cNvGraphicFramePr>
            <a:graphicFrameLocks noGrp="1"/>
          </p:cNvGraphicFramePr>
          <p:nvPr>
            <p:extLst>
              <p:ext uri="{D42A27DB-BD31-4B8C-83A1-F6EECF244321}">
                <p14:modId xmlns:p14="http://schemas.microsoft.com/office/powerpoint/2010/main" val="1283255178"/>
              </p:ext>
            </p:extLst>
          </p:nvPr>
        </p:nvGraphicFramePr>
        <p:xfrm>
          <a:off x="138545" y="1690688"/>
          <a:ext cx="11665528" cy="5946582"/>
        </p:xfrm>
        <a:graphic>
          <a:graphicData uri="http://schemas.openxmlformats.org/drawingml/2006/table">
            <a:tbl>
              <a:tblPr firstRow="1" bandRow="1">
                <a:tableStyleId>{7DF18680-E054-41AD-8BC1-D1AEF772440D}</a:tableStyleId>
              </a:tblPr>
              <a:tblGrid>
                <a:gridCol w="5832764">
                  <a:extLst>
                    <a:ext uri="{9D8B030D-6E8A-4147-A177-3AD203B41FA5}">
                      <a16:colId xmlns:a16="http://schemas.microsoft.com/office/drawing/2014/main" val="1460049485"/>
                    </a:ext>
                  </a:extLst>
                </a:gridCol>
                <a:gridCol w="5832764">
                  <a:extLst>
                    <a:ext uri="{9D8B030D-6E8A-4147-A177-3AD203B41FA5}">
                      <a16:colId xmlns:a16="http://schemas.microsoft.com/office/drawing/2014/main" val="598326798"/>
                    </a:ext>
                  </a:extLst>
                </a:gridCol>
              </a:tblGrid>
              <a:tr h="722354">
                <a:tc>
                  <a:txBody>
                    <a:bodyPr/>
                    <a:lstStyle/>
                    <a:p>
                      <a:r>
                        <a:rPr lang="en-US" sz="2800" dirty="0">
                          <a:latin typeface="Times New Roman" panose="02020603050405020304" pitchFamily="18" charset="0"/>
                          <a:cs typeface="Times New Roman" panose="02020603050405020304" pitchFamily="18" charset="0"/>
                        </a:rPr>
                        <a:t>TRUE LABOR</a:t>
                      </a:r>
                    </a:p>
                  </a:txBody>
                  <a:tcPr/>
                </a:tc>
                <a:tc>
                  <a:txBody>
                    <a:bodyPr/>
                    <a:lstStyle/>
                    <a:p>
                      <a:r>
                        <a:rPr lang="en-US" sz="2800" dirty="0">
                          <a:latin typeface="Times New Roman" panose="02020603050405020304" pitchFamily="18" charset="0"/>
                          <a:cs typeface="Times New Roman" panose="02020603050405020304" pitchFamily="18" charset="0"/>
                        </a:rPr>
                        <a:t>FALSE/SPURIOS LABOR</a:t>
                      </a:r>
                    </a:p>
                  </a:txBody>
                  <a:tcPr/>
                </a:tc>
                <a:extLst>
                  <a:ext uri="{0D108BD9-81ED-4DB2-BD59-A6C34878D82A}">
                    <a16:rowId xmlns:a16="http://schemas.microsoft.com/office/drawing/2014/main" val="1719575725"/>
                  </a:ext>
                </a:extLst>
              </a:tr>
              <a:tr h="722354">
                <a:tc>
                  <a:txBody>
                    <a:bodyPr/>
                    <a:lstStyle/>
                    <a:p>
                      <a:r>
                        <a:rPr lang="en-US" sz="2800" dirty="0">
                          <a:latin typeface="Times New Roman" panose="02020603050405020304" pitchFamily="18" charset="0"/>
                          <a:cs typeface="Times New Roman" panose="02020603050405020304" pitchFamily="18" charset="0"/>
                        </a:rPr>
                        <a:t>Contractions are present and may last 60 seconds</a:t>
                      </a:r>
                    </a:p>
                  </a:txBody>
                  <a:tcPr/>
                </a:tc>
                <a:tc>
                  <a:txBody>
                    <a:bodyPr/>
                    <a:lstStyle/>
                    <a:p>
                      <a:r>
                        <a:rPr lang="en-US" sz="2800" dirty="0">
                          <a:latin typeface="Times New Roman" panose="02020603050405020304" pitchFamily="18" charset="0"/>
                          <a:cs typeface="Times New Roman" panose="02020603050405020304" pitchFamily="18" charset="0"/>
                        </a:rPr>
                        <a:t>Contractions not always present and may last 3-4 secs</a:t>
                      </a:r>
                    </a:p>
                  </a:txBody>
                  <a:tcPr/>
                </a:tc>
                <a:extLst>
                  <a:ext uri="{0D108BD9-81ED-4DB2-BD59-A6C34878D82A}">
                    <a16:rowId xmlns:a16="http://schemas.microsoft.com/office/drawing/2014/main" val="803824241"/>
                  </a:ext>
                </a:extLst>
              </a:tr>
              <a:tr h="722354">
                <a:tc>
                  <a:txBody>
                    <a:bodyPr/>
                    <a:lstStyle/>
                    <a:p>
                      <a:r>
                        <a:rPr lang="en-US" sz="2800" dirty="0">
                          <a:latin typeface="Times New Roman" panose="02020603050405020304" pitchFamily="18" charset="0"/>
                          <a:cs typeface="Times New Roman" panose="02020603050405020304" pitchFamily="18" charset="0"/>
                        </a:rPr>
                        <a:t>Uterine contractions are rhythmic and regular</a:t>
                      </a:r>
                    </a:p>
                  </a:txBody>
                  <a:tcPr/>
                </a:tc>
                <a:tc>
                  <a:txBody>
                    <a:bodyPr/>
                    <a:lstStyle/>
                    <a:p>
                      <a:r>
                        <a:rPr lang="en-US" sz="2800" dirty="0">
                          <a:latin typeface="Times New Roman" panose="02020603050405020304" pitchFamily="18" charset="0"/>
                          <a:cs typeface="Times New Roman" panose="02020603050405020304" pitchFamily="18" charset="0"/>
                        </a:rPr>
                        <a:t>Irregular uterine contractions</a:t>
                      </a:r>
                    </a:p>
                  </a:txBody>
                  <a:tcPr/>
                </a:tc>
                <a:extLst>
                  <a:ext uri="{0D108BD9-81ED-4DB2-BD59-A6C34878D82A}">
                    <a16:rowId xmlns:a16="http://schemas.microsoft.com/office/drawing/2014/main" val="2504221362"/>
                  </a:ext>
                </a:extLst>
              </a:tr>
              <a:tr h="722354">
                <a:tc>
                  <a:txBody>
                    <a:bodyPr/>
                    <a:lstStyle/>
                    <a:p>
                      <a:r>
                        <a:rPr lang="en-US" sz="2800" dirty="0">
                          <a:latin typeface="Times New Roman" panose="02020603050405020304" pitchFamily="18" charset="0"/>
                          <a:cs typeface="Times New Roman" panose="02020603050405020304" pitchFamily="18" charset="0"/>
                        </a:rPr>
                        <a:t>Contractions are accompanied by tight abdominal pain and discomfort</a:t>
                      </a:r>
                    </a:p>
                  </a:txBody>
                  <a:tcPr/>
                </a:tc>
                <a:tc>
                  <a:txBody>
                    <a:bodyPr/>
                    <a:lstStyle/>
                    <a:p>
                      <a:r>
                        <a:rPr lang="en-US" sz="2800" dirty="0">
                          <a:latin typeface="Times New Roman" panose="02020603050405020304" pitchFamily="18" charset="0"/>
                          <a:cs typeface="Times New Roman" panose="02020603050405020304" pitchFamily="18" charset="0"/>
                        </a:rPr>
                        <a:t>No abdominal pains felt during contractions</a:t>
                      </a:r>
                    </a:p>
                  </a:txBody>
                  <a:tcPr/>
                </a:tc>
                <a:extLst>
                  <a:ext uri="{0D108BD9-81ED-4DB2-BD59-A6C34878D82A}">
                    <a16:rowId xmlns:a16="http://schemas.microsoft.com/office/drawing/2014/main" val="1492946799"/>
                  </a:ext>
                </a:extLst>
              </a:tr>
              <a:tr h="722354">
                <a:tc>
                  <a:txBody>
                    <a:bodyPr/>
                    <a:lstStyle/>
                    <a:p>
                      <a:r>
                        <a:rPr lang="en-US" sz="2800" dirty="0">
                          <a:latin typeface="Times New Roman" panose="02020603050405020304" pitchFamily="18" charset="0"/>
                          <a:cs typeface="Times New Roman" panose="02020603050405020304" pitchFamily="18" charset="0"/>
                        </a:rPr>
                        <a:t>Usually accompanied by backache</a:t>
                      </a:r>
                    </a:p>
                  </a:txBody>
                  <a:tcPr/>
                </a:tc>
                <a:tc>
                  <a:txBody>
                    <a:bodyPr/>
                    <a:lstStyle/>
                    <a:p>
                      <a:r>
                        <a:rPr lang="en-US" sz="2800" dirty="0">
                          <a:latin typeface="Times New Roman" panose="02020603050405020304" pitchFamily="18" charset="0"/>
                          <a:cs typeface="Times New Roman" panose="02020603050405020304" pitchFamily="18" charset="0"/>
                        </a:rPr>
                        <a:t>No backache felt</a:t>
                      </a:r>
                    </a:p>
                  </a:txBody>
                  <a:tcPr/>
                </a:tc>
                <a:extLst>
                  <a:ext uri="{0D108BD9-81ED-4DB2-BD59-A6C34878D82A}">
                    <a16:rowId xmlns:a16="http://schemas.microsoft.com/office/drawing/2014/main" val="2069502606"/>
                  </a:ext>
                </a:extLst>
              </a:tr>
              <a:tr h="722354">
                <a:tc>
                  <a:txBody>
                    <a:bodyPr/>
                    <a:lstStyle/>
                    <a:p>
                      <a:r>
                        <a:rPr lang="en-US" sz="2800" dirty="0">
                          <a:latin typeface="Times New Roman" panose="02020603050405020304" pitchFamily="18" charset="0"/>
                          <a:cs typeface="Times New Roman" panose="02020603050405020304" pitchFamily="18" charset="0"/>
                        </a:rPr>
                        <a:t>There is cervical effacement and dilatation</a:t>
                      </a:r>
                    </a:p>
                  </a:txBody>
                  <a:tcPr/>
                </a:tc>
                <a:tc>
                  <a:txBody>
                    <a:bodyPr/>
                    <a:lstStyle/>
                    <a:p>
                      <a:r>
                        <a:rPr lang="en-US" sz="2800" dirty="0">
                          <a:latin typeface="Times New Roman" panose="02020603050405020304" pitchFamily="18" charset="0"/>
                          <a:cs typeface="Times New Roman" panose="02020603050405020304" pitchFamily="18" charset="0"/>
                        </a:rPr>
                        <a:t>No cervical effacement and dilatation</a:t>
                      </a:r>
                    </a:p>
                  </a:txBody>
                  <a:tcPr/>
                </a:tc>
                <a:extLst>
                  <a:ext uri="{0D108BD9-81ED-4DB2-BD59-A6C34878D82A}">
                    <a16:rowId xmlns:a16="http://schemas.microsoft.com/office/drawing/2014/main" val="2228359797"/>
                  </a:ext>
                </a:extLst>
              </a:tr>
              <a:tr h="722354">
                <a:tc>
                  <a:txBody>
                    <a:bodyPr/>
                    <a:lstStyle/>
                    <a:p>
                      <a:r>
                        <a:rPr lang="en-US" sz="2800" dirty="0">
                          <a:latin typeface="Times New Roman" panose="02020603050405020304" pitchFamily="18" charset="0"/>
                          <a:cs typeface="Times New Roman" panose="02020603050405020304" pitchFamily="18" charset="0"/>
                        </a:rPr>
                        <a:t>There is presence of show</a:t>
                      </a:r>
                    </a:p>
                  </a:txBody>
                  <a:tcPr/>
                </a:tc>
                <a:tc>
                  <a:txBody>
                    <a:bodyPr/>
                    <a:lstStyle/>
                    <a:p>
                      <a:r>
                        <a:rPr lang="en-US" sz="2800" dirty="0">
                          <a:latin typeface="Times New Roman" panose="02020603050405020304" pitchFamily="18" charset="0"/>
                          <a:cs typeface="Times New Roman" panose="02020603050405020304" pitchFamily="18" charset="0"/>
                        </a:rPr>
                        <a:t>Show is absent.</a:t>
                      </a:r>
                    </a:p>
                  </a:txBody>
                  <a:tcPr/>
                </a:tc>
                <a:extLst>
                  <a:ext uri="{0D108BD9-81ED-4DB2-BD59-A6C34878D82A}">
                    <a16:rowId xmlns:a16="http://schemas.microsoft.com/office/drawing/2014/main" val="727948303"/>
                  </a:ext>
                </a:extLst>
              </a:tr>
            </a:tbl>
          </a:graphicData>
        </a:graphic>
      </p:graphicFrame>
    </p:spTree>
    <p:extLst>
      <p:ext uri="{BB962C8B-B14F-4D97-AF65-F5344CB8AC3E}">
        <p14:creationId xmlns:p14="http://schemas.microsoft.com/office/powerpoint/2010/main" val="4099236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5385-D651-4A37-958A-08F8523D202E}"/>
              </a:ext>
            </a:extLst>
          </p:cNvPr>
          <p:cNvSpPr>
            <a:spLocks noGrp="1"/>
          </p:cNvSpPr>
          <p:nvPr>
            <p:ph type="title"/>
          </p:nvPr>
        </p:nvSpPr>
        <p:spPr/>
        <p:txBody>
          <a:bodyPr/>
          <a:lstStyle/>
          <a:p>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Changes during 1</a:t>
            </a:r>
            <a:r>
              <a:rPr lang="en-US" sz="4400" b="1"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 stage </a:t>
            </a:r>
            <a:r>
              <a:rPr lang="en-US" sz="4400" b="1">
                <a:effectLst/>
                <a:latin typeface="Times New Roman" panose="02020603050405020304" pitchFamily="18" charset="0"/>
                <a:ea typeface="Calibri" panose="020F0502020204030204" pitchFamily="34" charset="0"/>
                <a:cs typeface="Times New Roman" panose="02020603050405020304" pitchFamily="18" charset="0"/>
              </a:rPr>
              <a:t>of labor</a:t>
            </a:r>
            <a:endParaRPr lang="en-US" dirty="0"/>
          </a:p>
        </p:txBody>
      </p:sp>
      <p:sp>
        <p:nvSpPr>
          <p:cNvPr id="3" name="Content Placeholder 2">
            <a:extLst>
              <a:ext uri="{FF2B5EF4-FFF2-40B4-BE49-F238E27FC236}">
                <a16:creationId xmlns:a16="http://schemas.microsoft.com/office/drawing/2014/main" id="{DEDB43B5-8A93-4912-9188-C106E7D09667}"/>
              </a:ext>
            </a:extLst>
          </p:cNvPr>
          <p:cNvSpPr>
            <a:spLocks noGrp="1"/>
          </p:cNvSpPr>
          <p:nvPr>
            <p:ph idx="1"/>
          </p:nvPr>
        </p:nvSpPr>
        <p:spPr/>
        <p:txBody>
          <a:bodyPr/>
          <a:lstStyle/>
          <a:p>
            <a:pPr marL="0" marR="0" indent="0" algn="just">
              <a:lnSpc>
                <a:spcPct val="150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normal changes taking place during first stage of labor are categorized into: </a:t>
            </a:r>
          </a:p>
          <a:p>
            <a:pPr marL="342900" marR="0" lvl="0" indent="-342900" algn="just">
              <a:lnSpc>
                <a:spcPct val="150000"/>
              </a:lnSpc>
              <a:spcBef>
                <a:spcPts val="0"/>
              </a:spcBef>
              <a:spcAft>
                <a:spcPts val="0"/>
              </a:spcAft>
              <a:buFont typeface="+mj-lt"/>
              <a:buAutoNum type="romanU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Physiological changes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romanU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Mechanical changes.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25575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88EA7-0B45-4747-AAC9-8713DBDA2F39}"/>
              </a:ext>
            </a:extLst>
          </p:cNvPr>
          <p:cNvSpPr>
            <a:spLocks noGrp="1"/>
          </p:cNvSpPr>
          <p:nvPr>
            <p:ph type="title"/>
          </p:nvPr>
        </p:nvSpPr>
        <p:spPr/>
        <p:txBody>
          <a:bodyPr/>
          <a:lstStyle/>
          <a:p>
            <a:r>
              <a:rPr lang="en-US" sz="4400" b="1" u="sng" dirty="0">
                <a:effectLst/>
                <a:latin typeface="Times New Roman" panose="02020603050405020304" pitchFamily="18" charset="0"/>
                <a:ea typeface="Calibri" panose="020F0502020204030204" pitchFamily="34" charset="0"/>
                <a:cs typeface="Times New Roman" panose="02020603050405020304" pitchFamily="18" charset="0"/>
              </a:rPr>
              <a:t>Physiological changes.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63AF6BE-37A6-4E1D-B132-E04072D47DC9}"/>
              </a:ext>
            </a:extLst>
          </p:cNvPr>
          <p:cNvSpPr>
            <a:spLocks noGrp="1"/>
          </p:cNvSpPr>
          <p:nvPr>
            <p:ph idx="1"/>
          </p:nvPr>
        </p:nvSpPr>
        <p:spPr/>
        <p:txBody>
          <a:bodyPr>
            <a:normAutofit fontScale="92500" lnSpcReduction="10000"/>
          </a:bodyPr>
          <a:lstStyle/>
          <a:p>
            <a:pPr marL="0" marR="0" indent="0" algn="just">
              <a:lnSpc>
                <a:spcPct val="150000"/>
              </a:lnSpc>
              <a:spcBef>
                <a:spcPts val="0"/>
              </a:spcBef>
              <a:spcAft>
                <a:spcPts val="10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These are normal changes that occur during pregnancy and brought about by the pregnancy.</a:t>
            </a:r>
          </a:p>
          <a:p>
            <a:pPr marL="0" marR="0" indent="0" algn="just">
              <a:lnSpc>
                <a:spcPct val="150000"/>
              </a:lnSpc>
              <a:spcBef>
                <a:spcPts val="0"/>
              </a:spcBef>
              <a:spcAft>
                <a:spcPts val="10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Although these changes are many and occur at different stages during pregnancy, the once that specifically take place during first stage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i.e. the period from onset of labor to full cervical dilatation are,</a:t>
            </a:r>
          </a:p>
          <a:p>
            <a:endParaRPr lang="en-US" dirty="0"/>
          </a:p>
        </p:txBody>
      </p:sp>
    </p:spTree>
    <p:extLst>
      <p:ext uri="{BB962C8B-B14F-4D97-AF65-F5344CB8AC3E}">
        <p14:creationId xmlns:p14="http://schemas.microsoft.com/office/powerpoint/2010/main" val="1187449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138C9-A588-432E-B63F-727AA702963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540BDBC1-2F77-4081-A2BF-64AED4DCB7A8}"/>
              </a:ext>
            </a:extLst>
          </p:cNvPr>
          <p:cNvSpPr>
            <a:spLocks noGrp="1"/>
          </p:cNvSpPr>
          <p:nvPr>
            <p:ph idx="1"/>
          </p:nvPr>
        </p:nvSpPr>
        <p:spPr/>
        <p:txBody>
          <a:bodyPr>
            <a:normAutofit fontScale="92500"/>
          </a:bodyPr>
          <a:lstStyle/>
          <a:p>
            <a:pPr marL="342900" marR="0" lvl="0" indent="-342900" algn="just">
              <a:lnSpc>
                <a:spcPct val="150000"/>
              </a:lnSpc>
              <a:spcBef>
                <a:spcPts val="0"/>
              </a:spcBef>
              <a:spcAft>
                <a:spcPts val="0"/>
              </a:spcAft>
              <a:buFont typeface="+mj-lt"/>
              <a:buAutoNum type="arabi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Contractions and retractions of the uterus.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uterus begins to contract and retract. Contractions do not pass off entirely but muscle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fibres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retain some of the shortening of contraction instead of becoming completely relaxed.  This is called </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retraction.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upper segment of the uterine becomes gradually shorter and thicker and its cavity diminishes. This assists in the progressive expulsion of the fetus.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99444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0229A-80EF-4A22-A3A6-08D527CCBA7B}"/>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03EBB36E-D268-42EA-B4E7-AD2406A60ED0}"/>
              </a:ext>
            </a:extLst>
          </p:cNvPr>
          <p:cNvSpPr>
            <a:spLocks noGrp="1"/>
          </p:cNvSpPr>
          <p:nvPr>
            <p:ph idx="1"/>
          </p:nvPr>
        </p:nvSpPr>
        <p:spPr>
          <a:xfrm>
            <a:off x="838200" y="1825624"/>
            <a:ext cx="10515600" cy="5032375"/>
          </a:xfrm>
        </p:spPr>
        <p:txBody>
          <a:bodyPr>
            <a:normAutofit/>
          </a:bodyPr>
          <a:lstStyle/>
          <a:p>
            <a:r>
              <a:rPr lang="en-US" sz="3200" dirty="0">
                <a:latin typeface="Times New Roman" panose="02020603050405020304" pitchFamily="18" charset="0"/>
                <a:cs typeface="Times New Roman" panose="02020603050405020304" pitchFamily="18" charset="0"/>
              </a:rPr>
              <a:t>-	The nature of the contractions is that they are rhythmic and gradually increase in length, frequency and duration from mild, moderate to strong. Mild contractions last for less than 20 seconds, moderate last for 20- 40 seconds while strong last for 40- 60 seconds. The obstetrician or midwife can assess strength of the contractions by placing a hand on the abdomen timing the beginning and the end of the contraction. A feeling of hardness is usually felt during the beginning of a contraction and the hardness disappears at the end of the contraction.</a:t>
            </a:r>
          </a:p>
        </p:txBody>
      </p:sp>
    </p:spTree>
    <p:extLst>
      <p:ext uri="{BB962C8B-B14F-4D97-AF65-F5344CB8AC3E}">
        <p14:creationId xmlns:p14="http://schemas.microsoft.com/office/powerpoint/2010/main" val="18887904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5AEB-42B1-48D7-896E-D348E273AC60}"/>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E8510AE6-9EF8-4BAB-AB1F-A821DD67B77C}"/>
              </a:ext>
            </a:extLst>
          </p:cNvPr>
          <p:cNvSpPr>
            <a:spLocks noGrp="1"/>
          </p:cNvSpPr>
          <p:nvPr>
            <p:ph idx="1"/>
          </p:nvPr>
        </p:nvSpPr>
        <p:spPr>
          <a:xfrm>
            <a:off x="838200" y="1825624"/>
            <a:ext cx="10515600" cy="5032375"/>
          </a:xfrm>
        </p:spPr>
        <p:txBody>
          <a:bodyPr>
            <a:normAutofit/>
          </a:bodyPr>
          <a:lstStyle/>
          <a:p>
            <a:r>
              <a:rPr lang="en-US" dirty="0"/>
              <a:t>2.	</a:t>
            </a:r>
            <a:r>
              <a:rPr lang="en-US" sz="3200" b="1" dirty="0">
                <a:latin typeface="Times New Roman" panose="02020603050405020304" pitchFamily="18" charset="0"/>
                <a:cs typeface="Times New Roman" panose="02020603050405020304" pitchFamily="18" charset="0"/>
              </a:rPr>
              <a:t>Formation of upper and lower segment </a:t>
            </a:r>
          </a:p>
          <a:p>
            <a:r>
              <a:rPr lang="en-US" dirty="0"/>
              <a:t>-	 </a:t>
            </a:r>
            <a:r>
              <a:rPr lang="en-US" sz="3200" dirty="0">
                <a:latin typeface="Times New Roman" panose="02020603050405020304" pitchFamily="18" charset="0"/>
                <a:cs typeface="Times New Roman" panose="02020603050405020304" pitchFamily="18" charset="0"/>
              </a:rPr>
              <a:t>By the normal anatomy the parts of the uterus include the cervix, isthmus, body and fundus. During pregnancy by the 16th week there develops the Braxton hicks. </a:t>
            </a:r>
          </a:p>
          <a:p>
            <a:r>
              <a:rPr lang="en-US" sz="3200" dirty="0">
                <a:latin typeface="Times New Roman" panose="02020603050405020304" pitchFamily="18" charset="0"/>
                <a:cs typeface="Times New Roman" panose="02020603050405020304" pitchFamily="18" charset="0"/>
              </a:rPr>
              <a:t>The Braxton hicks bring about a contractile effect to the uterus. Their role is assist in movement of amniotic fluid within the uterus, assist in blood circulation within the uterus and formation of upper and lower uterine segment and preparation of the myometrium for contraction during labor.</a:t>
            </a:r>
          </a:p>
          <a:p>
            <a:endParaRPr lang="en-US" dirty="0"/>
          </a:p>
        </p:txBody>
      </p:sp>
    </p:spTree>
    <p:extLst>
      <p:ext uri="{BB962C8B-B14F-4D97-AF65-F5344CB8AC3E}">
        <p14:creationId xmlns:p14="http://schemas.microsoft.com/office/powerpoint/2010/main" val="3759641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DDE60-B691-4C69-BB8C-A21FED27613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2291BFA4-C045-4690-A6E8-BC65BE0CA81D}"/>
              </a:ext>
            </a:extLst>
          </p:cNvPr>
          <p:cNvSpPr>
            <a:spLocks noGrp="1"/>
          </p:cNvSpPr>
          <p:nvPr>
            <p:ph idx="1"/>
          </p:nvPr>
        </p:nvSpPr>
        <p:spPr>
          <a:xfrm>
            <a:off x="838200" y="1825624"/>
            <a:ext cx="10515600" cy="5032375"/>
          </a:xfrm>
        </p:spPr>
        <p:txBody>
          <a:bodyPr>
            <a:normAutofit lnSpcReduction="10000"/>
          </a:bodyPr>
          <a:lstStyle/>
          <a:p>
            <a:r>
              <a:rPr lang="en-US" dirty="0"/>
              <a:t>.  </a:t>
            </a:r>
            <a:r>
              <a:rPr lang="en-US" sz="3200" dirty="0">
                <a:latin typeface="Times New Roman" panose="02020603050405020304" pitchFamily="18" charset="0"/>
                <a:cs typeface="Times New Roman" panose="02020603050405020304" pitchFamily="18" charset="0"/>
              </a:rPr>
              <a:t>So by the end of pregnancy, the body of the uterus has divided into 2 segments the upper and lower. However this is very much seen and developed during onset of labor and within the first stage of labor.</a:t>
            </a:r>
          </a:p>
          <a:p>
            <a:r>
              <a:rPr lang="en-US" sz="3200" dirty="0">
                <a:latin typeface="Times New Roman" panose="02020603050405020304" pitchFamily="18" charset="0"/>
                <a:cs typeface="Times New Roman" panose="02020603050405020304" pitchFamily="18" charset="0"/>
              </a:rPr>
              <a:t>-	The upper segment is concerned with contractions and retractions.  It is thick and muscular and most of the uterine muscle is concentrated here while the lower segment is prepared for distension and dilatation and becomes thinner and thinner as labor progresses. The retracted longitudinal </a:t>
            </a:r>
            <a:r>
              <a:rPr lang="en-US" sz="3200" dirty="0" err="1">
                <a:latin typeface="Times New Roman" panose="02020603050405020304" pitchFamily="18" charset="0"/>
                <a:cs typeface="Times New Roman" panose="02020603050405020304" pitchFamily="18" charset="0"/>
              </a:rPr>
              <a:t>fibres</a:t>
            </a:r>
            <a:r>
              <a:rPr lang="en-US" sz="3200" dirty="0">
                <a:latin typeface="Times New Roman" panose="02020603050405020304" pitchFamily="18" charset="0"/>
                <a:cs typeface="Times New Roman" panose="02020603050405020304" pitchFamily="18" charset="0"/>
              </a:rPr>
              <a:t> in the upper segment pull on the lower segment causing it to stretch. </a:t>
            </a:r>
          </a:p>
        </p:txBody>
      </p:sp>
    </p:spTree>
    <p:extLst>
      <p:ext uri="{BB962C8B-B14F-4D97-AF65-F5344CB8AC3E}">
        <p14:creationId xmlns:p14="http://schemas.microsoft.com/office/powerpoint/2010/main" val="2984714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94A33-6F4B-45D5-93CD-2476056DC51D}"/>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E7672136-8B28-4737-86CC-5A45E43D52D0}"/>
              </a:ext>
            </a:extLst>
          </p:cNvPr>
          <p:cNvSpPr>
            <a:spLocks noGrp="1"/>
          </p:cNvSpPr>
          <p:nvPr>
            <p:ph idx="1"/>
          </p:nvPr>
        </p:nvSpPr>
        <p:spPr>
          <a:xfrm>
            <a:off x="838200" y="1825624"/>
            <a:ext cx="10515600" cy="4935393"/>
          </a:xfrm>
        </p:spPr>
        <p:txBody>
          <a:bodyPr/>
          <a:lstStyle/>
          <a:p>
            <a:r>
              <a:rPr lang="en-US" dirty="0"/>
              <a:t>3.	</a:t>
            </a:r>
            <a:r>
              <a:rPr lang="en-US" b="1" dirty="0">
                <a:latin typeface="Times New Roman" panose="02020603050405020304" pitchFamily="18" charset="0"/>
                <a:cs typeface="Times New Roman" panose="02020603050405020304" pitchFamily="18" charset="0"/>
              </a:rPr>
              <a:t>Development of Retraction ring </a:t>
            </a:r>
          </a:p>
          <a:p>
            <a:r>
              <a:rPr lang="en-US" dirty="0"/>
              <a:t>-	</a:t>
            </a:r>
            <a:r>
              <a:rPr lang="en-US" sz="3200" dirty="0">
                <a:latin typeface="Times New Roman" panose="02020603050405020304" pitchFamily="18" charset="0"/>
                <a:cs typeface="Times New Roman" panose="02020603050405020304" pitchFamily="18" charset="0"/>
              </a:rPr>
              <a:t>When the thick upper and thin lower uterine segments have formed, the junction between them is known as the retraction ring. </a:t>
            </a:r>
          </a:p>
          <a:p>
            <a:r>
              <a:rPr lang="en-US" sz="3200" dirty="0">
                <a:latin typeface="Times New Roman" panose="02020603050405020304" pitchFamily="18" charset="0"/>
                <a:cs typeface="Times New Roman" panose="02020603050405020304" pitchFamily="18" charset="0"/>
              </a:rPr>
              <a:t>The ring is normally strong but it is not marked enough to be visible above the symphysis pubis.  When it is visible it is referred to as bundle’s ring and is a danger sign during labor likely to mean impending rupture to the uterus maybe as a result of abnormal uterine action. </a:t>
            </a:r>
          </a:p>
          <a:p>
            <a:endParaRPr lang="en-US" dirty="0"/>
          </a:p>
        </p:txBody>
      </p:sp>
    </p:spTree>
    <p:extLst>
      <p:ext uri="{BB962C8B-B14F-4D97-AF65-F5344CB8AC3E}">
        <p14:creationId xmlns:p14="http://schemas.microsoft.com/office/powerpoint/2010/main" val="245230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D6DA8-496F-40CB-AA7C-CECAA2A7ABA0}"/>
              </a:ext>
            </a:extLst>
          </p:cNvPr>
          <p:cNvSpPr>
            <a:spLocks noGrp="1"/>
          </p:cNvSpPr>
          <p:nvPr>
            <p:ph type="title"/>
          </p:nvPr>
        </p:nvSpPr>
        <p:spPr/>
        <p:txBody>
          <a:bodyPr/>
          <a:lstStyle/>
          <a:p>
            <a:r>
              <a:rPr lang="x-none" sz="4400" b="1" dirty="0">
                <a:effectLst/>
                <a:latin typeface="Arial" panose="020B0604020202020204" pitchFamily="34" charset="0"/>
                <a:ea typeface="Times New Roman" panose="02020603050405020304" pitchFamily="18" charset="0"/>
                <a:cs typeface="Times New Roman" panose="02020603050405020304" pitchFamily="18" charset="0"/>
              </a:rPr>
              <a:t>Causes of onset of labour </a:t>
            </a:r>
            <a:br>
              <a:rPr lang="en-US" sz="4400" b="1" dirty="0">
                <a:effectLst/>
                <a:latin typeface="Arial" panose="020B060402020202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CE53D37-1CF0-4702-ADA8-CDADB560B8FE}"/>
              </a:ext>
            </a:extLst>
          </p:cNvPr>
          <p:cNvSpPr>
            <a:spLocks noGrp="1"/>
          </p:cNvSpPr>
          <p:nvPr>
            <p:ph idx="1"/>
          </p:nvPr>
        </p:nvSpPr>
        <p:spPr/>
        <p:txBody>
          <a:bodyPr/>
          <a:lstStyle/>
          <a:p>
            <a:pPr marL="0" marR="0" indent="0" algn="just">
              <a:lnSpc>
                <a:spcPct val="150000"/>
              </a:lnSpc>
              <a:spcBef>
                <a:spcPts val="0"/>
              </a:spcBef>
              <a:spcAft>
                <a:spcPts val="10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What causes labor is not known but the main factors thought to be causing labor are divided into two:-</a:t>
            </a:r>
          </a:p>
          <a:p>
            <a:pPr marL="342900" marR="0" lvl="0" indent="-342900" algn="just">
              <a:lnSpc>
                <a:spcPct val="150000"/>
              </a:lnSpc>
              <a:spcBef>
                <a:spcPts val="0"/>
              </a:spcBef>
              <a:spcAft>
                <a:spcPts val="0"/>
              </a:spcAft>
              <a:buFont typeface="+mj-lt"/>
              <a:buAutoNum type="alphaL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Mechanical factors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mj-lt"/>
              <a:buAutoNum type="alphaL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Hormonal factors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695239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CA8E5-FBAE-4A25-AF38-292165F5E4CA}"/>
              </a:ext>
            </a:extLst>
          </p:cNvPr>
          <p:cNvSpPr>
            <a:spLocks noGrp="1"/>
          </p:cNvSpPr>
          <p:nvPr>
            <p:ph type="title"/>
          </p:nvPr>
        </p:nvSpPr>
        <p:spPr/>
        <p:txBody>
          <a:bodyPr/>
          <a:lstStyle/>
          <a:p>
            <a:r>
              <a:rPr lang="en-US" b="1" dirty="0" err="1"/>
              <a:t>Cont</a:t>
            </a:r>
            <a:r>
              <a:rPr lang="en-US" dirty="0"/>
              <a:t>…</a:t>
            </a:r>
          </a:p>
        </p:txBody>
      </p:sp>
      <p:sp>
        <p:nvSpPr>
          <p:cNvPr id="3" name="Content Placeholder 2">
            <a:extLst>
              <a:ext uri="{FF2B5EF4-FFF2-40B4-BE49-F238E27FC236}">
                <a16:creationId xmlns:a16="http://schemas.microsoft.com/office/drawing/2014/main" id="{41C7699F-B13C-49DC-A70B-5DCAB053E175}"/>
              </a:ext>
            </a:extLst>
          </p:cNvPr>
          <p:cNvSpPr>
            <a:spLocks noGrp="1"/>
          </p:cNvSpPr>
          <p:nvPr>
            <p:ph idx="1"/>
          </p:nvPr>
        </p:nvSpPr>
        <p:spPr/>
        <p:txBody>
          <a:bodyPr/>
          <a:lstStyle/>
          <a:p>
            <a:r>
              <a:rPr lang="en-US" dirty="0"/>
              <a:t>4.	</a:t>
            </a:r>
            <a:r>
              <a:rPr lang="en-US" sz="3200" b="1" dirty="0">
                <a:latin typeface="Times New Roman" panose="02020603050405020304" pitchFamily="18" charset="0"/>
                <a:cs typeface="Times New Roman" panose="02020603050405020304" pitchFamily="18" charset="0"/>
              </a:rPr>
              <a:t>Cervical effacement </a:t>
            </a:r>
          </a:p>
          <a:p>
            <a:r>
              <a:rPr lang="en-US" dirty="0"/>
              <a:t>-	Usually the cervix is long before pregnancy. Half of it is occupying the vaginal canal, almost 1/3 of it. On vaginal examination it feels like the tip of the nose. During pregnancy it is taken up gradually  until it is completely or partially part of the lower uterine segment in late weeks of pregnancy </a:t>
            </a:r>
          </a:p>
          <a:p>
            <a:r>
              <a:rPr lang="en-US" dirty="0"/>
              <a:t>-	During labor due to contraction and retraction of upper uterine segment draws upwards muscle </a:t>
            </a:r>
            <a:r>
              <a:rPr lang="en-US" dirty="0" err="1"/>
              <a:t>fibres</a:t>
            </a:r>
            <a:r>
              <a:rPr lang="en-US" dirty="0"/>
              <a:t> surrounding internal </a:t>
            </a:r>
            <a:r>
              <a:rPr lang="en-US" dirty="0" err="1"/>
              <a:t>os</a:t>
            </a:r>
            <a:r>
              <a:rPr lang="en-US" dirty="0"/>
              <a:t> and the cervix completely emerge into the lower uterine segment.</a:t>
            </a:r>
          </a:p>
          <a:p>
            <a:endParaRPr lang="en-US" dirty="0"/>
          </a:p>
        </p:txBody>
      </p:sp>
    </p:spTree>
    <p:extLst>
      <p:ext uri="{BB962C8B-B14F-4D97-AF65-F5344CB8AC3E}">
        <p14:creationId xmlns:p14="http://schemas.microsoft.com/office/powerpoint/2010/main" val="1459805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C7070-D6AE-412D-AD4A-C1BE3C7F8AC3}"/>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6322AA5-7FC0-4AC3-BA97-B176D98A04CD}"/>
              </a:ext>
            </a:extLst>
          </p:cNvPr>
          <p:cNvSpPr>
            <a:spLocks noGrp="1"/>
          </p:cNvSpPr>
          <p:nvPr>
            <p:ph idx="1"/>
          </p:nvPr>
        </p:nvSpPr>
        <p:spPr>
          <a:xfrm>
            <a:off x="838200" y="1825624"/>
            <a:ext cx="10515600" cy="5129357"/>
          </a:xfrm>
        </p:spPr>
        <p:txBody>
          <a:bodyPr>
            <a:normAutofit/>
          </a:bodyPr>
          <a:lstStyle/>
          <a:p>
            <a:r>
              <a:rPr lang="en-US" dirty="0"/>
              <a:t>5.	</a:t>
            </a:r>
            <a:r>
              <a:rPr lang="en-US" sz="3200" b="1" dirty="0">
                <a:latin typeface="Times New Roman" panose="02020603050405020304" pitchFamily="18" charset="0"/>
                <a:cs typeface="Times New Roman" panose="02020603050405020304" pitchFamily="18" charset="0"/>
              </a:rPr>
              <a:t>Cervical dilatation </a:t>
            </a:r>
          </a:p>
          <a:p>
            <a:r>
              <a:rPr lang="en-US" dirty="0"/>
              <a:t>-	</a:t>
            </a:r>
            <a:r>
              <a:rPr lang="en-US" sz="3200" dirty="0">
                <a:latin typeface="Times New Roman" panose="02020603050405020304" pitchFamily="18" charset="0"/>
                <a:cs typeface="Times New Roman" panose="02020603050405020304" pitchFamily="18" charset="0"/>
              </a:rPr>
              <a:t>This is due to uterine action and counter pressure applied by bag of membranes and presenting part the cervix dilates gradually as labor progresses.</a:t>
            </a:r>
          </a:p>
          <a:p>
            <a:r>
              <a:rPr lang="en-US" sz="3200" dirty="0">
                <a:latin typeface="Times New Roman" panose="02020603050405020304" pitchFamily="18" charset="0"/>
                <a:cs typeface="Times New Roman" panose="02020603050405020304" pitchFamily="18" charset="0"/>
              </a:rPr>
              <a:t>-	During labor this dilatation is measured in </a:t>
            </a:r>
            <a:r>
              <a:rPr lang="en-US" sz="3200" dirty="0" err="1">
                <a:latin typeface="Times New Roman" panose="02020603050405020304" pitchFamily="18" charset="0"/>
                <a:cs typeface="Times New Roman" panose="02020603050405020304" pitchFamily="18" charset="0"/>
              </a:rPr>
              <a:t>cms</a:t>
            </a:r>
            <a:r>
              <a:rPr lang="en-US" sz="3200" dirty="0">
                <a:latin typeface="Times New Roman" panose="02020603050405020304" pitchFamily="18" charset="0"/>
                <a:cs typeface="Times New Roman" panose="02020603050405020304" pitchFamily="18" charset="0"/>
              </a:rPr>
              <a:t>. A cervical dilation of less than 3 </a:t>
            </a:r>
            <a:r>
              <a:rPr lang="en-US" sz="3200" dirty="0" err="1">
                <a:latin typeface="Times New Roman" panose="02020603050405020304" pitchFamily="18" charset="0"/>
                <a:cs typeface="Times New Roman" panose="02020603050405020304" pitchFamily="18" charset="0"/>
              </a:rPr>
              <a:t>cms</a:t>
            </a:r>
            <a:r>
              <a:rPr lang="en-US" sz="3200" dirty="0">
                <a:latin typeface="Times New Roman" panose="02020603050405020304" pitchFamily="18" charset="0"/>
                <a:cs typeface="Times New Roman" panose="02020603050405020304" pitchFamily="18" charset="0"/>
              </a:rPr>
              <a:t> is regarded as not established labor and of above 3 </a:t>
            </a:r>
            <a:r>
              <a:rPr lang="en-US" sz="3200" dirty="0" err="1">
                <a:latin typeface="Times New Roman" panose="02020603050405020304" pitchFamily="18" charset="0"/>
                <a:cs typeface="Times New Roman" panose="02020603050405020304" pitchFamily="18" charset="0"/>
              </a:rPr>
              <a:t>cms</a:t>
            </a:r>
            <a:r>
              <a:rPr lang="en-US" sz="3200" dirty="0">
                <a:latin typeface="Times New Roman" panose="02020603050405020304" pitchFamily="18" charset="0"/>
                <a:cs typeface="Times New Roman" panose="02020603050405020304" pitchFamily="18" charset="0"/>
              </a:rPr>
              <a:t> as established phase of </a:t>
            </a:r>
            <a:r>
              <a:rPr lang="en-US" sz="3200" dirty="0" err="1">
                <a:latin typeface="Times New Roman" panose="02020603050405020304" pitchFamily="18" charset="0"/>
                <a:cs typeface="Times New Roman" panose="02020603050405020304" pitchFamily="18" charset="0"/>
              </a:rPr>
              <a:t>labour</a:t>
            </a:r>
            <a:r>
              <a:rPr lang="en-US" sz="3200" dirty="0">
                <a:latin typeface="Times New Roman" panose="02020603050405020304" pitchFamily="18" charset="0"/>
                <a:cs typeface="Times New Roman" panose="02020603050405020304" pitchFamily="18" charset="0"/>
              </a:rPr>
              <a:t>.  Full cervical dilatation is 10 </a:t>
            </a:r>
            <a:r>
              <a:rPr lang="en-US" sz="3200" dirty="0" err="1">
                <a:latin typeface="Times New Roman" panose="02020603050405020304" pitchFamily="18" charset="0"/>
                <a:cs typeface="Times New Roman" panose="02020603050405020304" pitchFamily="18" charset="0"/>
              </a:rPr>
              <a:t>cms</a:t>
            </a:r>
            <a:r>
              <a:rPr lang="en-US" sz="3200" dirty="0">
                <a:latin typeface="Times New Roman" panose="02020603050405020304" pitchFamily="18" charset="0"/>
                <a:cs typeface="Times New Roman" panose="02020603050405020304" pitchFamily="18" charset="0"/>
              </a:rPr>
              <a:t>. Cervical dilation is assessed by use of finger breadths. One finger breadths is estimated at 2 </a:t>
            </a:r>
            <a:r>
              <a:rPr lang="en-US" sz="3200" dirty="0" err="1">
                <a:latin typeface="Times New Roman" panose="02020603050405020304" pitchFamily="18" charset="0"/>
                <a:cs typeface="Times New Roman" panose="02020603050405020304" pitchFamily="18" charset="0"/>
              </a:rPr>
              <a:t>cms</a:t>
            </a:r>
            <a:r>
              <a:rPr lang="en-US" sz="3200" dirty="0">
                <a:latin typeface="Times New Roman" panose="02020603050405020304" pitchFamily="18" charset="0"/>
                <a:cs typeface="Times New Roman" panose="02020603050405020304" pitchFamily="18" charset="0"/>
              </a:rPr>
              <a:t> of cervical dilatation.</a:t>
            </a:r>
          </a:p>
          <a:p>
            <a:endParaRPr lang="en-US" dirty="0"/>
          </a:p>
        </p:txBody>
      </p:sp>
    </p:spTree>
    <p:extLst>
      <p:ext uri="{BB962C8B-B14F-4D97-AF65-F5344CB8AC3E}">
        <p14:creationId xmlns:p14="http://schemas.microsoft.com/office/powerpoint/2010/main" val="491672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65BA5-CA5C-4B29-8100-5365A139AB84}"/>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5FE467AA-F57A-4397-BD64-086F73AB9ED7}"/>
              </a:ext>
            </a:extLst>
          </p:cNvPr>
          <p:cNvSpPr>
            <a:spLocks noGrp="1"/>
          </p:cNvSpPr>
          <p:nvPr>
            <p:ph idx="1"/>
          </p:nvPr>
        </p:nvSpPr>
        <p:spPr>
          <a:xfrm>
            <a:off x="838200" y="1825624"/>
            <a:ext cx="10515600" cy="5032375"/>
          </a:xfrm>
        </p:spPr>
        <p:txBody>
          <a:bodyPr>
            <a:normAutofit/>
          </a:bodyPr>
          <a:lstStyle/>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During labor the rate of cervical dilation is influenced by several factors to include </a:t>
            </a: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parity, </a:t>
            </a: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nature of uterine contractions and pressure of presenting part to the cervix </a:t>
            </a: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existing cervical abnormalities e.g. dystocia.</a:t>
            </a:r>
          </a:p>
          <a:p>
            <a:endParaRPr lang="en-US" dirty="0"/>
          </a:p>
        </p:txBody>
      </p:sp>
    </p:spTree>
    <p:extLst>
      <p:ext uri="{BB962C8B-B14F-4D97-AF65-F5344CB8AC3E}">
        <p14:creationId xmlns:p14="http://schemas.microsoft.com/office/powerpoint/2010/main" val="1873227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BB37-172B-4CEC-ACC7-3BC8EB8CF91B}"/>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D0967E2F-5789-421C-8E0F-ED5DB391A671}"/>
              </a:ext>
            </a:extLst>
          </p:cNvPr>
          <p:cNvSpPr>
            <a:spLocks noGrp="1"/>
          </p:cNvSpPr>
          <p:nvPr>
            <p:ph idx="1"/>
          </p:nvPr>
        </p:nvSpPr>
        <p:spPr>
          <a:xfrm>
            <a:off x="838200" y="1825624"/>
            <a:ext cx="10515600" cy="5032375"/>
          </a:xfrm>
        </p:spPr>
        <p:txBody>
          <a:bodyPr>
            <a:normAutofit fontScale="40000" lnSpcReduction="20000"/>
          </a:bodyPr>
          <a:lstStyle/>
          <a:p>
            <a:pPr marL="0" marR="0" lvl="0" indent="0" algn="just">
              <a:lnSpc>
                <a:spcPct val="150000"/>
              </a:lnSpc>
              <a:spcBef>
                <a:spcPts val="0"/>
              </a:spcBef>
              <a:spcAft>
                <a:spcPts val="0"/>
              </a:spcAft>
              <a:buNone/>
            </a:pPr>
            <a:r>
              <a:rPr lang="en-US" sz="4600" b="1" dirty="0">
                <a:effectLst/>
                <a:latin typeface="Times New Roman" panose="02020603050405020304" pitchFamily="18" charset="0"/>
                <a:ea typeface="Calibri" panose="020F0502020204030204" pitchFamily="34" charset="0"/>
                <a:cs typeface="Times New Roman" panose="02020603050405020304" pitchFamily="18" charset="0"/>
              </a:rPr>
              <a:t>6 .</a:t>
            </a:r>
            <a:r>
              <a:rPr lang="en-US" sz="6700" b="1" dirty="0">
                <a:effectLst/>
                <a:latin typeface="Times New Roman" panose="02020603050405020304" pitchFamily="18" charset="0"/>
                <a:ea typeface="Calibri" panose="020F0502020204030204" pitchFamily="34" charset="0"/>
                <a:cs typeface="Times New Roman" panose="02020603050405020304" pitchFamily="18" charset="0"/>
              </a:rPr>
              <a:t>Show</a:t>
            </a:r>
            <a:r>
              <a:rPr lang="en-US" sz="46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gn="just">
              <a:lnSpc>
                <a:spcPct val="150000"/>
              </a:lnSpc>
              <a:spcBef>
                <a:spcPts val="0"/>
              </a:spcBef>
              <a:spcAft>
                <a:spcPts val="0"/>
              </a:spcAft>
              <a:buFont typeface="Cambria" panose="02040503050406030204" pitchFamily="18" charset="0"/>
              <a:buChar char="-"/>
            </a:pPr>
            <a:r>
              <a:rPr lang="en-US" sz="6700" dirty="0">
                <a:effectLst/>
                <a:latin typeface="Times New Roman" panose="02020603050405020304" pitchFamily="18" charset="0"/>
                <a:ea typeface="Calibri" panose="020F0502020204030204" pitchFamily="34" charset="0"/>
                <a:cs typeface="Times New Roman" panose="02020603050405020304" pitchFamily="18" charset="0"/>
              </a:rPr>
              <a:t>It is </a:t>
            </a:r>
            <a:r>
              <a:rPr lang="en-US" sz="6700">
                <a:effectLst/>
                <a:latin typeface="Times New Roman" panose="02020603050405020304" pitchFamily="18" charset="0"/>
                <a:ea typeface="Calibri" panose="020F0502020204030204" pitchFamily="34" charset="0"/>
                <a:cs typeface="Times New Roman" panose="02020603050405020304" pitchFamily="18" charset="0"/>
              </a:rPr>
              <a:t>blood stained </a:t>
            </a:r>
            <a:r>
              <a:rPr lang="en-US" sz="6700" dirty="0">
                <a:effectLst/>
                <a:latin typeface="Times New Roman" panose="02020603050405020304" pitchFamily="18" charset="0"/>
                <a:ea typeface="Calibri" panose="020F0502020204030204" pitchFamily="34" charset="0"/>
                <a:cs typeface="Times New Roman" panose="02020603050405020304" pitchFamily="18" charset="0"/>
              </a:rPr>
              <a:t>mucoid discharge seen a few hours before or within a few hours after labor has started. </a:t>
            </a:r>
          </a:p>
          <a:p>
            <a:pPr marL="342900" marR="0" lvl="0" indent="-342900" algn="just">
              <a:lnSpc>
                <a:spcPct val="150000"/>
              </a:lnSpc>
              <a:spcBef>
                <a:spcPts val="0"/>
              </a:spcBef>
              <a:spcAft>
                <a:spcPts val="0"/>
              </a:spcAft>
              <a:buFont typeface="Cambria" panose="02040503050406030204" pitchFamily="18" charset="0"/>
              <a:buChar char="-"/>
            </a:pPr>
            <a:r>
              <a:rPr lang="en-US" sz="6700" dirty="0">
                <a:effectLst/>
                <a:latin typeface="Times New Roman" panose="02020603050405020304" pitchFamily="18" charset="0"/>
                <a:ea typeface="Calibri" panose="020F0502020204030204" pitchFamily="34" charset="0"/>
                <a:cs typeface="Times New Roman" panose="02020603050405020304" pitchFamily="18" charset="0"/>
              </a:rPr>
              <a:t>It is shed from the cervical </a:t>
            </a:r>
            <a:r>
              <a:rPr lang="en-US" sz="6700" dirty="0" err="1">
                <a:effectLst/>
                <a:latin typeface="Times New Roman" panose="02020603050405020304" pitchFamily="18" charset="0"/>
                <a:ea typeface="Calibri" panose="020F0502020204030204" pitchFamily="34" charset="0"/>
                <a:cs typeface="Times New Roman" panose="02020603050405020304" pitchFamily="18" charset="0"/>
              </a:rPr>
              <a:t>os</a:t>
            </a:r>
            <a:r>
              <a:rPr lang="en-US" sz="6700" dirty="0">
                <a:effectLst/>
                <a:latin typeface="Times New Roman" panose="02020603050405020304" pitchFamily="18" charset="0"/>
                <a:ea typeface="Calibri" panose="020F0502020204030204" pitchFamily="34" charset="0"/>
                <a:cs typeface="Times New Roman" panose="02020603050405020304" pitchFamily="18" charset="0"/>
              </a:rPr>
              <a:t> as it dilates. </a:t>
            </a:r>
          </a:p>
          <a:p>
            <a:pPr marL="342900" marR="0" lvl="0" indent="-342900" algn="just">
              <a:lnSpc>
                <a:spcPct val="150000"/>
              </a:lnSpc>
              <a:spcBef>
                <a:spcPts val="0"/>
              </a:spcBef>
              <a:spcAft>
                <a:spcPts val="1000"/>
              </a:spcAft>
              <a:buFont typeface="Cambria" panose="02040503050406030204" pitchFamily="18" charset="0"/>
              <a:buChar char="-"/>
            </a:pPr>
            <a:r>
              <a:rPr lang="en-US" sz="6700" dirty="0">
                <a:effectLst/>
                <a:latin typeface="Times New Roman" panose="02020603050405020304" pitchFamily="18" charset="0"/>
                <a:ea typeface="Calibri" panose="020F0502020204030204" pitchFamily="34" charset="0"/>
                <a:cs typeface="Times New Roman" panose="02020603050405020304" pitchFamily="18" charset="0"/>
              </a:rPr>
              <a:t>It is the operculum which seals the cervical canal during pregnancy. Usually during pregnancy the inner layer of the cervical canal become soft and secrets some mucoid fluid under the influence of progesterone hormone. </a:t>
            </a:r>
            <a:endParaRPr lang="en-US" dirty="0"/>
          </a:p>
        </p:txBody>
      </p:sp>
    </p:spTree>
    <p:extLst>
      <p:ext uri="{BB962C8B-B14F-4D97-AF65-F5344CB8AC3E}">
        <p14:creationId xmlns:p14="http://schemas.microsoft.com/office/powerpoint/2010/main" val="26550096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7A449-7A7E-4796-8E88-3E2A4CD844B6}"/>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E910D8F0-5960-413C-9147-2834DD271753}"/>
              </a:ext>
            </a:extLst>
          </p:cNvPr>
          <p:cNvSpPr>
            <a:spLocks noGrp="1"/>
          </p:cNvSpPr>
          <p:nvPr>
            <p:ph idx="1"/>
          </p:nvPr>
        </p:nvSpPr>
        <p:spPr/>
        <p:txBody>
          <a:bodyPr>
            <a:normAutofit lnSpcReduction="10000"/>
          </a:bodyPr>
          <a:lstStyle/>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This fluid occupies the cervical canal. Its main function is to prevent any entry to the uterine cavity during the period of pregnancy and it is a sign of labor when it presents as show at term.</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7.	</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Formation of bag of waters </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It is formed when the lower segment stretched to the chorionic membrane become detached from the uterus. This is when the cervix starts dilating.</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0622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00A75-D6DC-43F0-8B18-8CF883C8D4FA}"/>
              </a:ext>
            </a:extLst>
          </p:cNvPr>
          <p:cNvSpPr>
            <a:spLocks noGrp="1"/>
          </p:cNvSpPr>
          <p:nvPr>
            <p:ph type="title"/>
          </p:nvPr>
        </p:nvSpPr>
        <p:spPr/>
        <p:txBody>
          <a:bodyPr/>
          <a:lstStyle/>
          <a:p>
            <a:r>
              <a:rPr lang="en-US" b="1" dirty="0" err="1"/>
              <a:t>Cont</a:t>
            </a:r>
            <a:r>
              <a:rPr lang="en-US" dirty="0"/>
              <a:t>…</a:t>
            </a:r>
          </a:p>
        </p:txBody>
      </p:sp>
      <p:sp>
        <p:nvSpPr>
          <p:cNvPr id="3" name="Content Placeholder 2">
            <a:extLst>
              <a:ext uri="{FF2B5EF4-FFF2-40B4-BE49-F238E27FC236}">
                <a16:creationId xmlns:a16="http://schemas.microsoft.com/office/drawing/2014/main" id="{32BB3746-8B3A-4F42-A1AC-B1C32A4F5774}"/>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The increase pressure of uterine contraction forces loose area of the bag of fluid to bulge downwards into the dilating cervix occupying the space created.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7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flexed fetal head fits into the dilating cervix dividing the fluid into fore-waters (fluid ahead of presenting part) and hind waters (fluid surrounding body of fetus). </a:t>
            </a:r>
          </a:p>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This division is important because it prevents pressure from uterine contractions to be applied directly into the fore waters and thus preventing early rupture of membranes during normal labor.</a:t>
            </a:r>
          </a:p>
          <a:p>
            <a:endParaRPr lang="en-US" dirty="0"/>
          </a:p>
        </p:txBody>
      </p:sp>
    </p:spTree>
    <p:extLst>
      <p:ext uri="{BB962C8B-B14F-4D97-AF65-F5344CB8AC3E}">
        <p14:creationId xmlns:p14="http://schemas.microsoft.com/office/powerpoint/2010/main" val="15578307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F965-3524-4582-91DE-AA867C6C1E56}"/>
              </a:ext>
            </a:extLst>
          </p:cNvPr>
          <p:cNvSpPr>
            <a:spLocks noGrp="1"/>
          </p:cNvSpPr>
          <p:nvPr>
            <p:ph type="title"/>
          </p:nvPr>
        </p:nvSpPr>
        <p:spPr/>
        <p:txBody>
          <a:bodyPr/>
          <a:lstStyle/>
          <a:p>
            <a:r>
              <a:rPr lang="en-US" sz="4400" b="1" u="sng" dirty="0">
                <a:effectLst/>
                <a:latin typeface="Times New Roman" panose="02020603050405020304" pitchFamily="18" charset="0"/>
                <a:ea typeface="Calibri" panose="020F0502020204030204" pitchFamily="34" charset="0"/>
                <a:cs typeface="Times New Roman" panose="02020603050405020304" pitchFamily="18" charset="0"/>
              </a:rPr>
              <a:t>Mechanical changes.</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44CAF630-2211-4DCD-8836-4869D5D16082}"/>
              </a:ext>
            </a:extLst>
          </p:cNvPr>
          <p:cNvSpPr>
            <a:spLocks noGrp="1"/>
          </p:cNvSpPr>
          <p:nvPr>
            <p:ph idx="1"/>
          </p:nvPr>
        </p:nvSpPr>
        <p:spPr>
          <a:xfrm>
            <a:off x="838200" y="1825624"/>
            <a:ext cx="10515600" cy="5032375"/>
          </a:xfrm>
        </p:spPr>
        <p:txBody>
          <a:bodyPr>
            <a:normAutofit/>
          </a:bodyPr>
          <a:lstStyle/>
          <a:p>
            <a:pPr marL="0" marR="0" lvl="0" indent="0" algn="just">
              <a:lnSpc>
                <a:spcPct val="150000"/>
              </a:lnSpc>
              <a:spcBef>
                <a:spcPts val="0"/>
              </a:spcBef>
              <a:spcAft>
                <a:spcPts val="0"/>
              </a:spcAft>
              <a:buNone/>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1. Rapture of membrane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 normal physiological change during labor indicating that the cervix no longer supports the bag of waters and the woman has full cervical dilatation. It is a presumptive sign of second stage of labor.</a:t>
            </a:r>
          </a:p>
          <a:p>
            <a:endParaRPr lang="en-US" dirty="0"/>
          </a:p>
        </p:txBody>
      </p:sp>
    </p:spTree>
    <p:extLst>
      <p:ext uri="{BB962C8B-B14F-4D97-AF65-F5344CB8AC3E}">
        <p14:creationId xmlns:p14="http://schemas.microsoft.com/office/powerpoint/2010/main" val="115427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38B55-74C1-40A1-8B6F-F2FA0EC6F507}"/>
              </a:ext>
            </a:extLst>
          </p:cNvPr>
          <p:cNvSpPr>
            <a:spLocks noGrp="1"/>
          </p:cNvSpPr>
          <p:nvPr>
            <p:ph type="title"/>
          </p:nvPr>
        </p:nvSpPr>
        <p:spPr/>
        <p:txBody>
          <a:bodyPr/>
          <a:lstStyle/>
          <a:p>
            <a:r>
              <a:rPr lang="en-US" b="1" dirty="0"/>
              <a:t>Cont..</a:t>
            </a:r>
          </a:p>
        </p:txBody>
      </p:sp>
      <p:sp>
        <p:nvSpPr>
          <p:cNvPr id="3" name="Content Placeholder 2">
            <a:extLst>
              <a:ext uri="{FF2B5EF4-FFF2-40B4-BE49-F238E27FC236}">
                <a16:creationId xmlns:a16="http://schemas.microsoft.com/office/drawing/2014/main" id="{14913D9C-C120-486C-9868-D32514447B9A}"/>
              </a:ext>
            </a:extLst>
          </p:cNvPr>
          <p:cNvSpPr>
            <a:spLocks noGrp="1"/>
          </p:cNvSpPr>
          <p:nvPr>
            <p:ph idx="1"/>
          </p:nvPr>
        </p:nvSpPr>
        <p:spPr>
          <a:xfrm>
            <a:off x="838200" y="1825624"/>
            <a:ext cx="10515600" cy="5032375"/>
          </a:xfrm>
        </p:spPr>
        <p:txBody>
          <a:bodyPr>
            <a:normAutofit/>
          </a:bodyPr>
          <a:lstStyle/>
          <a:p>
            <a:r>
              <a:rPr lang="en-US" dirty="0"/>
              <a:t>-	</a:t>
            </a:r>
            <a:r>
              <a:rPr lang="en-US" sz="3200" dirty="0">
                <a:latin typeface="Times New Roman" panose="02020603050405020304" pitchFamily="18" charset="0"/>
                <a:cs typeface="Times New Roman" panose="02020603050405020304" pitchFamily="18" charset="0"/>
              </a:rPr>
              <a:t>However membranes may rupture early in cases of abnormalities e.g. if presenting part does not fit well into the cervix or the uterus is over-distended as in big baby, multiple pregnancy, </a:t>
            </a:r>
            <a:r>
              <a:rPr lang="en-US" sz="3200" dirty="0" err="1">
                <a:latin typeface="Times New Roman" panose="02020603050405020304" pitchFamily="18" charset="0"/>
                <a:cs typeface="Times New Roman" panose="02020603050405020304" pitchFamily="18" charset="0"/>
              </a:rPr>
              <a:t>polyhydraminous</a:t>
            </a:r>
            <a:r>
              <a:rPr lang="en-US" sz="3200" dirty="0">
                <a:latin typeface="Times New Roman" panose="02020603050405020304" pitchFamily="18" charset="0"/>
                <a:cs typeface="Times New Roman" panose="02020603050405020304" pitchFamily="18" charset="0"/>
              </a:rPr>
              <a:t> or weakness to the membranes themselves</a:t>
            </a:r>
          </a:p>
          <a:p>
            <a:r>
              <a:rPr lang="en-US" sz="3200" dirty="0">
                <a:latin typeface="Times New Roman" panose="02020603050405020304" pitchFamily="18" charset="0"/>
                <a:cs typeface="Times New Roman" panose="02020603050405020304" pitchFamily="18" charset="0"/>
              </a:rPr>
              <a:t>2.	</a:t>
            </a:r>
            <a:r>
              <a:rPr lang="en-US" sz="3200" b="1" dirty="0">
                <a:latin typeface="Times New Roman" panose="02020603050405020304" pitchFamily="18" charset="0"/>
                <a:cs typeface="Times New Roman" panose="02020603050405020304" pitchFamily="18" charset="0"/>
              </a:rPr>
              <a:t>General fluid pressure</a:t>
            </a:r>
          </a:p>
          <a:p>
            <a:r>
              <a:rPr lang="en-US" sz="3200" dirty="0">
                <a:latin typeface="Times New Roman" panose="02020603050405020304" pitchFamily="18" charset="0"/>
                <a:cs typeface="Times New Roman" panose="02020603050405020304" pitchFamily="18" charset="0"/>
              </a:rPr>
              <a:t>This is experienced when membranes are still intact. The pressure of the uterine contraction is exerted on the fluid and since the fluid is not compressible the pressure is equalized throughout the uterus and over fetal body.</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4821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FA8CF-E07D-4150-83BD-B4A3D09DFC93}"/>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7F7F338-DF81-4103-898A-CDF16ABF50B6}"/>
              </a:ext>
            </a:extLst>
          </p:cNvPr>
          <p:cNvSpPr>
            <a:spLocks noGrp="1"/>
          </p:cNvSpPr>
          <p:nvPr>
            <p:ph idx="1"/>
          </p:nvPr>
        </p:nvSpPr>
        <p:spPr>
          <a:xfrm>
            <a:off x="838200" y="1825624"/>
            <a:ext cx="10515600" cy="5032375"/>
          </a:xfrm>
        </p:spPr>
        <p:txBody>
          <a:bodyPr>
            <a:noAutofit/>
          </a:bodyPr>
          <a:lstStyle/>
          <a:p>
            <a:pPr marL="0" marR="0" lvl="0" indent="0" algn="just">
              <a:lnSpc>
                <a:spcPct val="150000"/>
              </a:lnSpc>
              <a:spcBef>
                <a:spcPts val="0"/>
              </a:spcBef>
              <a:spcAft>
                <a:spcPts val="0"/>
              </a:spcAft>
              <a:buNone/>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3. Fundal dominancy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Contractions start in the fundus and last longer then spread across downwards and over the whole uterus. The fundus dominates most of the work.</a:t>
            </a:r>
          </a:p>
          <a:p>
            <a:pPr marL="0" marR="0" lvl="0" indent="0" algn="just">
              <a:lnSpc>
                <a:spcPct val="150000"/>
              </a:lnSpc>
              <a:spcBef>
                <a:spcPts val="0"/>
              </a:spcBef>
              <a:spcAft>
                <a:spcPts val="0"/>
              </a:spcAft>
              <a:buNone/>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4. Fetal axis pressure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uterus is reared forward during a contraction and the force of the fundal contraction is transmitted to the upper part of the fetus, down axis the fetus and is applied by the presenting part to the cervix.</a:t>
            </a:r>
          </a:p>
          <a:p>
            <a:pPr marL="0" marR="0" algn="just">
              <a:lnSpc>
                <a:spcPct val="150000"/>
              </a:lnSpc>
              <a:spcBef>
                <a:spcPts val="0"/>
              </a:spcBef>
              <a:spcAft>
                <a:spcPts val="100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052345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60323-5E70-4E85-8835-2E4F4E800C27}"/>
              </a:ext>
            </a:extLst>
          </p:cNvPr>
          <p:cNvSpPr>
            <a:spLocks noGrp="1"/>
          </p:cNvSpPr>
          <p:nvPr>
            <p:ph type="title"/>
          </p:nvPr>
        </p:nvSpPr>
        <p:spPr/>
        <p:txBody>
          <a:bodyPr>
            <a:normAutofit/>
          </a:bodyPr>
          <a:lstStyle/>
          <a:p>
            <a:r>
              <a:rPr kumimoji="0" lang="x-none" sz="2800" b="1" i="0" u="none" strike="noStrike" kern="16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MANAGEMENT OF NORMAL LABOUR (1</a:t>
            </a:r>
            <a:r>
              <a:rPr kumimoji="0" lang="x-none" sz="2800" b="1" i="0" u="none" strike="noStrike" kern="1600" cap="none" spc="0" normalizeH="0" baseline="3000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a:t>
            </a:r>
            <a:r>
              <a:rPr kumimoji="0" lang="x-none" sz="2800" b="1" i="0" u="none" strike="noStrike" kern="16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STAGE</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0389CD8-C8C4-41D8-9B4C-79BEB72387F8}"/>
              </a:ext>
            </a:extLst>
          </p:cNvPr>
          <p:cNvSpPr>
            <a:spLocks noGrp="1"/>
          </p:cNvSpPr>
          <p:nvPr>
            <p:ph idx="1"/>
          </p:nvPr>
        </p:nvSpPr>
        <p:spPr>
          <a:xfrm>
            <a:off x="838200" y="1825624"/>
            <a:ext cx="10515600" cy="5281757"/>
          </a:xfrm>
        </p:spPr>
        <p:txBody>
          <a:bodyPr>
            <a:normAutofit fontScale="85000" lnSpcReduction="10000"/>
          </a:bodyPr>
          <a:lstStyle/>
          <a:p>
            <a:pPr marL="0" marR="0" indent="0">
              <a:lnSpc>
                <a:spcPct val="115000"/>
              </a:lnSpc>
              <a:spcBef>
                <a:spcPts val="1200"/>
              </a:spcBef>
              <a:spcAft>
                <a:spcPts val="300"/>
              </a:spcAft>
              <a:buNone/>
            </a:pPr>
            <a:endParaRPr lang="en-US" sz="1800" b="1" kern="1600" dirty="0">
              <a:effectLst/>
              <a:latin typeface="Cambria" panose="02040503050406030204" pitchFamily="18" charset="0"/>
              <a:ea typeface="Times New Roman" panose="02020603050405020304" pitchFamily="18" charset="0"/>
            </a:endParaRPr>
          </a:p>
          <a:p>
            <a:pPr marL="0" marR="0" algn="just">
              <a:lnSpc>
                <a:spcPct val="150000"/>
              </a:lnSpc>
              <a:spcBef>
                <a:spcPts val="0"/>
              </a:spcBef>
              <a:spcAft>
                <a:spcPts val="0"/>
              </a:spcAft>
            </a:pP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Outcomes:</a:t>
            </a:r>
            <a:endParaRPr lang="en-US"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By the end of the chapter you will be able to:</a:t>
            </a:r>
          </a:p>
          <a:p>
            <a:pPr marL="457200" marR="0" algn="just">
              <a:lnSpc>
                <a:spcPct val="150000"/>
              </a:lnSpc>
              <a:spcBef>
                <a:spcPts val="0"/>
              </a:spcBef>
              <a:spcAft>
                <a:spcPts val="0"/>
              </a:spcAft>
            </a:pP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3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Describe the principles of management of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lnSpc>
                <a:spcPct val="150000"/>
              </a:lnSpc>
              <a:spcBef>
                <a:spcPts val="0"/>
              </a:spcBef>
              <a:spcAft>
                <a:spcPts val="0"/>
              </a:spcAft>
              <a:buFont typeface="+mj-lt"/>
              <a:buAutoNum type="arabicPeriod"/>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Describe the admission process and admit a mother in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lnSpc>
                <a:spcPct val="150000"/>
              </a:lnSpc>
              <a:spcBef>
                <a:spcPts val="0"/>
              </a:spcBef>
              <a:spcAft>
                <a:spcPts val="0"/>
              </a:spcAft>
              <a:buFont typeface="+mj-lt"/>
              <a:buAutoNum type="arabicPeriod"/>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Describe history taken and take history to a woman during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lnSpc>
                <a:spcPct val="150000"/>
              </a:lnSpc>
              <a:spcBef>
                <a:spcPts val="0"/>
              </a:spcBef>
              <a:spcAft>
                <a:spcPts val="0"/>
              </a:spcAft>
              <a:buFont typeface="+mj-lt"/>
              <a:buAutoNum type="arabicPeriod"/>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Perform correctly physical examination to mother in </a:t>
            </a:r>
            <a:r>
              <a:rPr lang="en-US" sz="33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just">
              <a:lnSpc>
                <a:spcPct val="150000"/>
              </a:lnSpc>
              <a:spcBef>
                <a:spcPts val="0"/>
              </a:spcBef>
              <a:spcAft>
                <a:spcPts val="0"/>
              </a:spcAft>
              <a:buNone/>
            </a:pPr>
            <a:r>
              <a:rPr lang="en-US" sz="33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08524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67CC2-14FF-4A26-BDA1-9FD925D5B0A8}"/>
              </a:ext>
            </a:extLst>
          </p:cNvPr>
          <p:cNvSpPr>
            <a:spLocks noGrp="1"/>
          </p:cNvSpPr>
          <p:nvPr>
            <p:ph type="title"/>
          </p:nvPr>
        </p:nvSpPr>
        <p:spPr/>
        <p:txBody>
          <a:bodyPr/>
          <a:lstStyle/>
          <a:p>
            <a:r>
              <a:rPr lang="en-US" b="1" dirty="0"/>
              <a:t> Mechanical factors</a:t>
            </a:r>
            <a:br>
              <a:rPr lang="en-US" dirty="0"/>
            </a:br>
            <a:endParaRPr lang="en-US" dirty="0"/>
          </a:p>
        </p:txBody>
      </p:sp>
      <p:sp>
        <p:nvSpPr>
          <p:cNvPr id="3" name="Content Placeholder 2">
            <a:extLst>
              <a:ext uri="{FF2B5EF4-FFF2-40B4-BE49-F238E27FC236}">
                <a16:creationId xmlns:a16="http://schemas.microsoft.com/office/drawing/2014/main" id="{954C79FB-B0FD-40B7-9081-D36F7F11B93A}"/>
              </a:ext>
            </a:extLst>
          </p:cNvPr>
          <p:cNvSpPr>
            <a:spLocks noGrp="1"/>
          </p:cNvSpPr>
          <p:nvPr>
            <p:ph idx="1"/>
          </p:nvPr>
        </p:nvSpPr>
        <p:spPr>
          <a:xfrm>
            <a:off x="838200" y="1825624"/>
            <a:ext cx="10515600" cy="5032375"/>
          </a:xfrm>
        </p:spPr>
        <p:txBody>
          <a:bodyPr>
            <a:normAutofit fontScale="92500" lnSpcReduction="20000"/>
          </a:bodyPr>
          <a:lstStyle/>
          <a:p>
            <a:pPr marL="0" indent="0">
              <a:buNone/>
            </a:pPr>
            <a:endParaRPr lang="en-US" dirty="0"/>
          </a:p>
          <a:p>
            <a:r>
              <a:rPr lang="en-US" dirty="0"/>
              <a:t>1.	</a:t>
            </a:r>
            <a:r>
              <a:rPr lang="en-US" sz="3500" dirty="0">
                <a:latin typeface="Times New Roman" panose="02020603050405020304" pitchFamily="18" charset="0"/>
                <a:cs typeface="Times New Roman" panose="02020603050405020304" pitchFamily="18" charset="0"/>
              </a:rPr>
              <a:t>Labor starts at term due to </a:t>
            </a:r>
            <a:r>
              <a:rPr lang="en-US" sz="3500" b="1" dirty="0">
                <a:latin typeface="Times New Roman" panose="02020603050405020304" pitchFamily="18" charset="0"/>
                <a:cs typeface="Times New Roman" panose="02020603050405020304" pitchFamily="18" charset="0"/>
              </a:rPr>
              <a:t>overstretching</a:t>
            </a:r>
            <a:r>
              <a:rPr lang="en-US" sz="3500" dirty="0">
                <a:latin typeface="Times New Roman" panose="02020603050405020304" pitchFamily="18" charset="0"/>
                <a:cs typeface="Times New Roman" panose="02020603050405020304" pitchFamily="18" charset="0"/>
              </a:rPr>
              <a:t> and over </a:t>
            </a:r>
            <a:r>
              <a:rPr lang="en-US" sz="3500" b="1" dirty="0">
                <a:latin typeface="Times New Roman" panose="02020603050405020304" pitchFamily="18" charset="0"/>
                <a:cs typeface="Times New Roman" panose="02020603050405020304" pitchFamily="18" charset="0"/>
              </a:rPr>
              <a:t>distension</a:t>
            </a:r>
            <a:r>
              <a:rPr lang="en-US" sz="3500" dirty="0">
                <a:latin typeface="Times New Roman" panose="02020603050405020304" pitchFamily="18" charset="0"/>
                <a:cs typeface="Times New Roman" panose="02020603050405020304" pitchFamily="18" charset="0"/>
              </a:rPr>
              <a:t> of uterus.</a:t>
            </a:r>
          </a:p>
          <a:p>
            <a:r>
              <a:rPr lang="en-US" sz="3500" dirty="0">
                <a:latin typeface="Times New Roman" panose="02020603050405020304" pitchFamily="18" charset="0"/>
                <a:cs typeface="Times New Roman" panose="02020603050405020304" pitchFamily="18" charset="0"/>
              </a:rPr>
              <a:t> This explains why mother with conditions for example,</a:t>
            </a:r>
          </a:p>
          <a:p>
            <a:r>
              <a:rPr lang="en-US" sz="3500" dirty="0">
                <a:latin typeface="Times New Roman" panose="02020603050405020304" pitchFamily="18" charset="0"/>
                <a:cs typeface="Times New Roman" panose="02020603050405020304" pitchFamily="18" charset="0"/>
              </a:rPr>
              <a:t>o	Multiple pregnancy</a:t>
            </a:r>
          </a:p>
          <a:p>
            <a:r>
              <a:rPr lang="en-US" sz="3500" dirty="0">
                <a:latin typeface="Times New Roman" panose="02020603050405020304" pitchFamily="18" charset="0"/>
                <a:cs typeface="Times New Roman" panose="02020603050405020304" pitchFamily="18" charset="0"/>
              </a:rPr>
              <a:t>o	</a:t>
            </a:r>
            <a:r>
              <a:rPr lang="en-US" sz="3500" dirty="0" err="1">
                <a:latin typeface="Times New Roman" panose="02020603050405020304" pitchFamily="18" charset="0"/>
                <a:cs typeface="Times New Roman" panose="02020603050405020304" pitchFamily="18" charset="0"/>
              </a:rPr>
              <a:t>Polyhydromnios</a:t>
            </a:r>
            <a:endParaRPr lang="en-US" sz="3500" dirty="0">
              <a:latin typeface="Times New Roman" panose="02020603050405020304" pitchFamily="18" charset="0"/>
              <a:cs typeface="Times New Roman" panose="02020603050405020304" pitchFamily="18" charset="0"/>
            </a:endParaRPr>
          </a:p>
          <a:p>
            <a:r>
              <a:rPr lang="en-US" sz="3500" dirty="0">
                <a:latin typeface="Times New Roman" panose="02020603050405020304" pitchFamily="18" charset="0"/>
                <a:cs typeface="Times New Roman" panose="02020603050405020304" pitchFamily="18" charset="0"/>
              </a:rPr>
              <a:t>o	big baby</a:t>
            </a:r>
          </a:p>
          <a:p>
            <a:r>
              <a:rPr lang="en-US" sz="3500" dirty="0">
                <a:latin typeface="Times New Roman" panose="02020603050405020304" pitchFamily="18" charset="0"/>
                <a:cs typeface="Times New Roman" panose="02020603050405020304" pitchFamily="18" charset="0"/>
              </a:rPr>
              <a:t>         Woman with these conditions tend to go into premature </a:t>
            </a:r>
            <a:r>
              <a:rPr lang="en-US" sz="3500" dirty="0" err="1">
                <a:latin typeface="Times New Roman" panose="02020603050405020304" pitchFamily="18" charset="0"/>
                <a:cs typeface="Times New Roman" panose="02020603050405020304" pitchFamily="18" charset="0"/>
              </a:rPr>
              <a:t>labour</a:t>
            </a:r>
            <a:r>
              <a:rPr lang="en-US" sz="35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pPr marL="0" indent="0">
              <a:buNone/>
            </a:pPr>
            <a:r>
              <a:rPr lang="en-US" dirty="0"/>
              <a:t>	</a:t>
            </a:r>
          </a:p>
        </p:txBody>
      </p:sp>
    </p:spTree>
    <p:extLst>
      <p:ext uri="{BB962C8B-B14F-4D97-AF65-F5344CB8AC3E}">
        <p14:creationId xmlns:p14="http://schemas.microsoft.com/office/powerpoint/2010/main" val="32712951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D5A06-73CF-43FA-8817-027E1F976C9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724918F-3A30-4A63-BC87-C8978D61756E}"/>
              </a:ext>
            </a:extLst>
          </p:cNvPr>
          <p:cNvSpPr>
            <a:spLocks noGrp="1"/>
          </p:cNvSpPr>
          <p:nvPr>
            <p:ph idx="1"/>
          </p:nvPr>
        </p:nvSpPr>
        <p:spPr/>
        <p:txBody>
          <a:bodyPr/>
          <a:lstStyle/>
          <a:p>
            <a:pPr marL="0" marR="0" lvl="0" indent="0" algn="just">
              <a:lnSpc>
                <a:spcPct val="150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5.Describe and perform vaginal examination accurately.</a:t>
            </a:r>
          </a:p>
          <a:p>
            <a:pPr marL="0" marR="0" lvl="0" indent="0" algn="just">
              <a:lnSpc>
                <a:spcPct val="150000"/>
              </a:lnSpc>
              <a:spcBef>
                <a:spcPts val="0"/>
              </a:spcBef>
              <a:spcAft>
                <a:spcPts val="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6.</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Describe the nursing care during first stage.</a:t>
            </a:r>
          </a:p>
          <a:p>
            <a:pPr marL="0" marR="0" lvl="0" indent="0" algn="just">
              <a:lnSpc>
                <a:spcPct val="150000"/>
              </a:lnSpc>
              <a:spcBef>
                <a:spcPts val="0"/>
              </a:spcBef>
              <a:spcAft>
                <a:spcPts val="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7.Describe and use the partograph during management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correctly.</a:t>
            </a:r>
          </a:p>
          <a:p>
            <a:pPr marL="0" marR="0" lvl="0" indent="0" algn="just">
              <a:lnSpc>
                <a:spcPct val="150000"/>
              </a:lnSpc>
              <a:spcBef>
                <a:spcPts val="0"/>
              </a:spcBef>
              <a:spcAft>
                <a:spcPts val="1000"/>
              </a:spcAft>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8.Describe complications of 1</a:t>
            </a:r>
            <a:r>
              <a:rPr lang="en-US" sz="32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stage of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labour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969275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B4026-3047-48CC-8D7E-F2A282AD540A}"/>
              </a:ext>
            </a:extLst>
          </p:cNvPr>
          <p:cNvSpPr>
            <a:spLocks noGrp="1"/>
          </p:cNvSpPr>
          <p:nvPr>
            <p:ph type="title"/>
          </p:nvPr>
        </p:nvSpPr>
        <p:spPr>
          <a:xfrm>
            <a:off x="484909" y="365125"/>
            <a:ext cx="10868891" cy="1325563"/>
          </a:xfrm>
        </p:spPr>
        <p:txBody>
          <a:bodyPr/>
          <a:lstStyle/>
          <a:p>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BASIC PRINCIPLES OF MANAGEMENT OF LABOUR INCLUDE:</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4902ABD-C4BE-4422-A977-26BE705D113D}"/>
              </a:ext>
            </a:extLst>
          </p:cNvPr>
          <p:cNvSpPr>
            <a:spLocks noGrp="1"/>
          </p:cNvSpPr>
          <p:nvPr>
            <p:ph idx="1"/>
          </p:nvPr>
        </p:nvSpPr>
        <p:spPr/>
        <p:txBody>
          <a:bodyPr/>
          <a:lstStyle/>
          <a:p>
            <a:pPr marL="0" indent="0">
              <a:buNone/>
            </a:pPr>
            <a:endParaRPr lang="en-US" dirty="0"/>
          </a:p>
          <a:p>
            <a:pPr>
              <a:buFont typeface="Wingdings" panose="05000000000000000000" pitchFamily="2" charset="2"/>
              <a:buChar char="v"/>
            </a:pPr>
            <a:r>
              <a:rPr lang="en-US" dirty="0"/>
              <a:t>	</a:t>
            </a:r>
            <a:r>
              <a:rPr lang="en-US" sz="3200" b="1" dirty="0">
                <a:latin typeface="Times New Roman" panose="02020603050405020304" pitchFamily="18" charset="0"/>
                <a:cs typeface="Times New Roman" panose="02020603050405020304" pitchFamily="18" charset="0"/>
              </a:rPr>
              <a:t>Meeting physical, psychological and emotional needs </a:t>
            </a:r>
          </a:p>
          <a:p>
            <a:r>
              <a:rPr lang="en-US" sz="3200" dirty="0">
                <a:latin typeface="Times New Roman" panose="02020603050405020304" pitchFamily="18" charset="0"/>
                <a:cs typeface="Times New Roman" panose="02020603050405020304" pitchFamily="18" charset="0"/>
              </a:rPr>
              <a:t>The midwife must give general comfort, psychological and emotional support and be able to relieve pain.</a:t>
            </a:r>
          </a:p>
          <a:p>
            <a:pPr>
              <a:buFont typeface="Wingdings" panose="05000000000000000000" pitchFamily="2" charset="2"/>
              <a:buChar char="v"/>
            </a:pPr>
            <a:r>
              <a:rPr lang="en-US" sz="3200" b="1" dirty="0">
                <a:latin typeface="Times New Roman" panose="02020603050405020304" pitchFamily="18" charset="0"/>
                <a:cs typeface="Times New Roman" panose="02020603050405020304" pitchFamily="18" charset="0"/>
              </a:rPr>
              <a:t>Mental relaxation</a:t>
            </a:r>
          </a:p>
          <a:p>
            <a:r>
              <a:rPr lang="en-US" sz="3200" dirty="0">
                <a:latin typeface="Times New Roman" panose="02020603050405020304" pitchFamily="18" charset="0"/>
                <a:cs typeface="Times New Roman" panose="02020603050405020304" pitchFamily="18" charset="0"/>
              </a:rPr>
              <a:t>Midwife should create good interpersonal relationship, give companion and communicate adequately the progress of </a:t>
            </a:r>
            <a:r>
              <a:rPr lang="en-US" sz="3200" dirty="0" err="1">
                <a:latin typeface="Times New Roman" panose="02020603050405020304" pitchFamily="18" charset="0"/>
                <a:cs typeface="Times New Roman" panose="02020603050405020304" pitchFamily="18" charset="0"/>
              </a:rPr>
              <a:t>labour</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6080993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8CE9B-AE1F-4C52-82A8-56907D65691E}"/>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493CFC99-1D5F-465C-AF7A-F346C42351DC}"/>
              </a:ext>
            </a:extLst>
          </p:cNvPr>
          <p:cNvSpPr>
            <a:spLocks noGrp="1"/>
          </p:cNvSpPr>
          <p:nvPr>
            <p:ph idx="1"/>
          </p:nvPr>
        </p:nvSpPr>
        <p:spPr>
          <a:xfrm>
            <a:off x="838200" y="1825624"/>
            <a:ext cx="10515600" cy="5143211"/>
          </a:xfrm>
        </p:spPr>
        <p:txBody>
          <a:bodyPr>
            <a:normAutofit fontScale="85000" lnSpcReduction="10000"/>
          </a:bodyPr>
          <a:lstStyle/>
          <a:p>
            <a:pPr marR="0" lvl="0" algn="just">
              <a:lnSpc>
                <a:spcPct val="150000"/>
              </a:lnSpc>
              <a:spcBef>
                <a:spcPts val="0"/>
              </a:spcBef>
              <a:spcAft>
                <a:spcPts val="0"/>
              </a:spcAft>
              <a:buFont typeface="Wingdings" panose="05000000000000000000" pitchFamily="2" charset="2"/>
              <a:buChar char="v"/>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Vigilant observation </a:t>
            </a:r>
          </a:p>
          <a:p>
            <a:pPr marL="45720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Midwife should make observations of maternal, fetal and progress of labor to detect early deviations from normal.</a:t>
            </a:r>
          </a:p>
          <a:p>
            <a:pPr marR="0" lvl="0" algn="just">
              <a:lnSpc>
                <a:spcPct val="150000"/>
              </a:lnSpc>
              <a:spcBef>
                <a:spcPts val="0"/>
              </a:spcBef>
              <a:spcAft>
                <a:spcPts val="0"/>
              </a:spcAft>
              <a:buFont typeface="Wingdings" panose="05000000000000000000" pitchFamily="2" charset="2"/>
              <a:buChar char="v"/>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Maintain nutritional status </a:t>
            </a:r>
          </a:p>
          <a:p>
            <a:pPr marL="45720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Provide light diet for the mother to provide energy and prevent dehydration. </a:t>
            </a:r>
          </a:p>
          <a:p>
            <a:pPr marR="0" lvl="0" algn="just">
              <a:lnSpc>
                <a:spcPct val="150000"/>
              </a:lnSpc>
              <a:spcBef>
                <a:spcPts val="0"/>
              </a:spcBef>
              <a:spcAft>
                <a:spcPts val="1000"/>
              </a:spcAft>
              <a:buFont typeface="Wingdings" panose="05000000000000000000" pitchFamily="2" charset="2"/>
              <a:buChar char="v"/>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Infection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prevention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Provide good personal and environmental hygiene </a:t>
            </a:r>
          </a:p>
          <a:p>
            <a:pPr marL="45720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Maintain good aseptic technique throughout out labor and when performing procedures.</a:t>
            </a:r>
          </a:p>
          <a:p>
            <a:pPr marL="0" indent="0">
              <a:buNone/>
            </a:pPr>
            <a:endParaRPr lang="en-US" dirty="0"/>
          </a:p>
        </p:txBody>
      </p:sp>
    </p:spTree>
    <p:extLst>
      <p:ext uri="{BB962C8B-B14F-4D97-AF65-F5344CB8AC3E}">
        <p14:creationId xmlns:p14="http://schemas.microsoft.com/office/powerpoint/2010/main" val="4110698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B4EA-8DCA-441B-8917-F976A05C4364}"/>
              </a:ext>
            </a:extLst>
          </p:cNvPr>
          <p:cNvSpPr>
            <a:spLocks noGrp="1"/>
          </p:cNvSpPr>
          <p:nvPr>
            <p:ph type="title"/>
          </p:nvPr>
        </p:nvSpPr>
        <p:spPr/>
        <p:txBody>
          <a:bodyPr>
            <a:normAutofit fontScale="90000"/>
          </a:bodyPr>
          <a:lstStyle/>
          <a:p>
            <a:pPr marL="457200" marR="0" indent="-274320">
              <a:spcBef>
                <a:spcPts val="1200"/>
              </a:spcBef>
              <a:spcAft>
                <a:spcPts val="300"/>
              </a:spcAft>
              <a:tabLst>
                <a:tab pos="457200" algn="l"/>
              </a:tabLst>
            </a:pPr>
            <a:b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700" b="1" dirty="0">
                <a:effectLst/>
                <a:latin typeface="Times New Roman" panose="02020603050405020304" pitchFamily="18" charset="0"/>
                <a:ea typeface="Calibri" panose="020F0502020204030204" pitchFamily="34" charset="0"/>
                <a:cs typeface="Times New Roman" panose="02020603050405020304" pitchFamily="18" charset="0"/>
              </a:rPr>
              <a:t> MANAGEMENT OF THE MOTHER DURING 1ST STAGE OF LABOUR. </a:t>
            </a:r>
            <a:br>
              <a:rPr lang="en-US" sz="27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2700" b="1" dirty="0">
                <a:effectLst/>
                <a:latin typeface="Times New Roman" panose="02020603050405020304" pitchFamily="18"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04F0AFC-9EAF-405C-8769-BA4E13370BDD}"/>
              </a:ext>
            </a:extLst>
          </p:cNvPr>
          <p:cNvSpPr>
            <a:spLocks noGrp="1"/>
          </p:cNvSpPr>
          <p:nvPr>
            <p:ph idx="1"/>
          </p:nvPr>
        </p:nvSpPr>
        <p:spPr>
          <a:xfrm>
            <a:off x="838200" y="1825624"/>
            <a:ext cx="10515600" cy="5032375"/>
          </a:xfrm>
        </p:spPr>
        <p:txBody>
          <a:bodyPr>
            <a:normAutofit fontScale="92500" lnSpcReduction="20000"/>
          </a:bodyPr>
          <a:lstStyle/>
          <a:p>
            <a:pPr marL="0" marR="0" algn="just">
              <a:lnSpc>
                <a:spcPct val="150000"/>
              </a:lnSpc>
              <a:spcBef>
                <a:spcPts val="0"/>
              </a:spcBef>
              <a:spcAft>
                <a:spcPts val="1000"/>
              </a:spcAft>
            </a:pP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 ADMIT AND REASURE THE MOTHER</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Times New Roman" panose="02020603050405020304" pitchFamily="18" charset="0"/>
              <a:buChar char="•"/>
              <a:tabLst>
                <a:tab pos="457200" algn="l"/>
              </a:tabLst>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Every woman in labor should be treated with dignity and respect and a right to privacy and confidentiality at all times. All women should be given the choice of having a companion (partner, friend or relative) during labor and childbirth.</a:t>
            </a:r>
          </a:p>
          <a:p>
            <a:pPr marL="342900" marR="0" lvl="0" indent="-342900" algn="just">
              <a:lnSpc>
                <a:spcPct val="150000"/>
              </a:lnSpc>
              <a:spcBef>
                <a:spcPts val="0"/>
              </a:spcBef>
              <a:spcAft>
                <a:spcPts val="0"/>
              </a:spcAft>
              <a:buFont typeface="Cambria" panose="02040503050406030204" pitchFamily="18" charset="0"/>
              <a:buChar char="-"/>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As soon as the mother comes into admission room do general observation for gait posture and facial expression </a:t>
            </a:r>
          </a:p>
          <a:p>
            <a:pPr marL="342900" marR="0" lvl="0" indent="-342900" algn="just">
              <a:lnSpc>
                <a:spcPct val="150000"/>
              </a:lnSpc>
              <a:spcBef>
                <a:spcPts val="0"/>
              </a:spcBef>
              <a:spcAft>
                <a:spcPts val="1000"/>
              </a:spcAft>
              <a:buFont typeface="Cambria" panose="02040503050406030204" pitchFamily="18" charset="0"/>
              <a:buChar char="-"/>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Greet the mother with a calm and friendly manner and give her a seat </a:t>
            </a:r>
          </a:p>
          <a:p>
            <a:endParaRPr lang="en-US" dirty="0"/>
          </a:p>
        </p:txBody>
      </p:sp>
    </p:spTree>
    <p:extLst>
      <p:ext uri="{BB962C8B-B14F-4D97-AF65-F5344CB8AC3E}">
        <p14:creationId xmlns:p14="http://schemas.microsoft.com/office/powerpoint/2010/main" val="21313921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A5288-9A6C-42E6-9739-88216CA0BC94}"/>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EC794C3-6535-4F89-9F7F-49E1B5DAE9AF}"/>
              </a:ext>
            </a:extLst>
          </p:cNvPr>
          <p:cNvSpPr>
            <a:spLocks noGrp="1"/>
          </p:cNvSpPr>
          <p:nvPr>
            <p:ph idx="1"/>
          </p:nvPr>
        </p:nvSpPr>
        <p:spPr/>
        <p:txBody>
          <a:bodyPr>
            <a:normAutofit lnSpcReduction="10000"/>
          </a:bodyPr>
          <a:lstStyle/>
          <a:p>
            <a:r>
              <a:rPr lang="en-US" dirty="0"/>
              <a:t>-	</a:t>
            </a:r>
            <a:r>
              <a:rPr lang="en-US" sz="3200" dirty="0">
                <a:latin typeface="Times New Roman" panose="02020603050405020304" pitchFamily="18" charset="0"/>
                <a:cs typeface="Times New Roman" panose="02020603050405020304" pitchFamily="18" charset="0"/>
              </a:rPr>
              <a:t>When the mother comes in labor, the health service provider must evaluate her condition and that of the fetus through history taking and physical examination. </a:t>
            </a:r>
          </a:p>
          <a:p>
            <a:r>
              <a:rPr lang="en-US" sz="3200" dirty="0">
                <a:latin typeface="Times New Roman" panose="02020603050405020304" pitchFamily="18" charset="0"/>
                <a:cs typeface="Times New Roman" panose="02020603050405020304" pitchFamily="18" charset="0"/>
              </a:rPr>
              <a:t>Ensure privacy during history taking and physical examination explaining each procedure that you expect to perform. </a:t>
            </a:r>
          </a:p>
          <a:p>
            <a:r>
              <a:rPr lang="en-US" sz="3200" dirty="0">
                <a:latin typeface="Times New Roman" panose="02020603050405020304" pitchFamily="18" charset="0"/>
                <a:cs typeface="Times New Roman" panose="02020603050405020304" pitchFamily="18" charset="0"/>
              </a:rPr>
              <a:t>Encourage the woman to empty her bladder and provide a urine specimen for testing (protein).</a:t>
            </a:r>
          </a:p>
          <a:p>
            <a:r>
              <a:rPr lang="en-US" sz="32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2391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D46F6-C723-4685-9AD5-19016297FEEC}"/>
              </a:ext>
            </a:extLst>
          </p:cNvPr>
          <p:cNvSpPr>
            <a:spLocks noGrp="1"/>
          </p:cNvSpPr>
          <p:nvPr>
            <p:ph type="title"/>
          </p:nvPr>
        </p:nvSpPr>
        <p:spPr/>
        <p:txBody>
          <a:bodyPr/>
          <a:lstStyle/>
          <a:p>
            <a:r>
              <a:rPr lang="en-US" b="1" dirty="0" err="1"/>
              <a:t>Cont</a:t>
            </a:r>
            <a:r>
              <a:rPr lang="en-US" dirty="0"/>
              <a:t>…</a:t>
            </a:r>
          </a:p>
        </p:txBody>
      </p:sp>
      <p:sp>
        <p:nvSpPr>
          <p:cNvPr id="3" name="Content Placeholder 2">
            <a:extLst>
              <a:ext uri="{FF2B5EF4-FFF2-40B4-BE49-F238E27FC236}">
                <a16:creationId xmlns:a16="http://schemas.microsoft.com/office/drawing/2014/main" id="{71334E49-1621-488D-AF85-041831726821}"/>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It is important to make the mother feel welcome and as comfortable as possible, letting her sit or lie down, depending on her choice. </a:t>
            </a:r>
          </a:p>
          <a:p>
            <a:r>
              <a:rPr lang="en-US" sz="3200" dirty="0">
                <a:latin typeface="Times New Roman" panose="02020603050405020304" pitchFamily="18" charset="0"/>
                <a:cs typeface="Times New Roman" panose="02020603050405020304" pitchFamily="18" charset="0"/>
              </a:rPr>
              <a:t>The health service provider should explain that he/she needs to ask some questions about her labor. </a:t>
            </a:r>
          </a:p>
          <a:p>
            <a:r>
              <a:rPr lang="en-US" sz="3200" dirty="0">
                <a:latin typeface="Times New Roman" panose="02020603050405020304" pitchFamily="18" charset="0"/>
                <a:cs typeface="Times New Roman" panose="02020603050405020304" pitchFamily="18" charset="0"/>
              </a:rPr>
              <a:t>The initial questions that should be asked, while observing her physical condition include:</a:t>
            </a:r>
          </a:p>
        </p:txBody>
      </p:sp>
    </p:spTree>
    <p:extLst>
      <p:ext uri="{BB962C8B-B14F-4D97-AF65-F5344CB8AC3E}">
        <p14:creationId xmlns:p14="http://schemas.microsoft.com/office/powerpoint/2010/main" val="19371034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CE6C-3EF5-45AB-A80F-AD8CACA2D07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19C1D4D3-A9D1-4B85-807D-51A1CF7CFDCE}"/>
              </a:ext>
            </a:extLst>
          </p:cNvPr>
          <p:cNvSpPr>
            <a:spLocks noGrp="1"/>
          </p:cNvSpPr>
          <p:nvPr>
            <p:ph idx="1"/>
          </p:nvPr>
        </p:nvSpPr>
        <p:spPr>
          <a:xfrm>
            <a:off x="838200" y="1825624"/>
            <a:ext cx="11139055" cy="5032375"/>
          </a:xfrm>
        </p:spPr>
        <p:txBody>
          <a:bodyPr>
            <a:normAutofit/>
          </a:bodyPr>
          <a:lstStyle/>
          <a:p>
            <a:pPr marL="0" marR="0" algn="just">
              <a:lnSpc>
                <a:spcPct val="150000"/>
              </a:lnSpc>
              <a:spcBef>
                <a:spcPts val="0"/>
              </a:spcBef>
              <a:spcAft>
                <a:spcPts val="1000"/>
              </a:spcAft>
              <a:tabLst>
                <a:tab pos="3829050" algn="l"/>
              </a:tabLs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 HISTORY TAKING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Take complete history to include:-</a:t>
            </a:r>
          </a:p>
          <a:p>
            <a:pPr marL="342900" marR="0" lvl="0" indent="-342900" algn="just">
              <a:lnSpc>
                <a:spcPct val="150000"/>
              </a:lnSpc>
              <a:spcBef>
                <a:spcPts val="0"/>
              </a:spcBef>
              <a:spcAft>
                <a:spcPts val="0"/>
              </a:spcAft>
              <a:buFont typeface="+mj-lt"/>
              <a:buAutoNum type="alphaLcPeriod"/>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Personal history </a:t>
            </a:r>
          </a:p>
          <a:p>
            <a:pPr marL="342900" marR="0" lvl="0" indent="-342900" algn="just">
              <a:lnSpc>
                <a:spcPct val="150000"/>
              </a:lnSpc>
              <a:spcBef>
                <a:spcPts val="0"/>
              </a:spcBef>
              <a:spcAft>
                <a:spcPts val="0"/>
              </a:spcAft>
              <a:buFont typeface="+mj-lt"/>
              <a:buAutoNum type="alphaLcPeriod"/>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Social history</a:t>
            </a:r>
          </a:p>
          <a:p>
            <a:pPr marL="342900" marR="0" lvl="0" indent="-342900" algn="just">
              <a:lnSpc>
                <a:spcPct val="150000"/>
              </a:lnSpc>
              <a:spcBef>
                <a:spcPts val="0"/>
              </a:spcBef>
              <a:spcAft>
                <a:spcPts val="0"/>
              </a:spcAft>
              <a:buFont typeface="+mj-lt"/>
              <a:buAutoNum type="alphaLcPeriod"/>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Past and present obstetric history </a:t>
            </a:r>
          </a:p>
          <a:p>
            <a:pPr marL="342900" marR="0" lvl="0" indent="-342900" algn="just">
              <a:lnSpc>
                <a:spcPct val="150000"/>
              </a:lnSpc>
              <a:spcBef>
                <a:spcPts val="0"/>
              </a:spcBef>
              <a:spcAft>
                <a:spcPts val="0"/>
              </a:spcAft>
              <a:buFont typeface="+mj-lt"/>
              <a:buAutoNum type="alphaLcPeriod"/>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Family history </a:t>
            </a:r>
          </a:p>
          <a:p>
            <a:pPr marL="342900" marR="0" lvl="0" indent="-342900" algn="just">
              <a:lnSpc>
                <a:spcPct val="150000"/>
              </a:lnSpc>
              <a:spcBef>
                <a:spcPts val="0"/>
              </a:spcBef>
              <a:spcAft>
                <a:spcPts val="1000"/>
              </a:spcAft>
              <a:buFont typeface="+mj-lt"/>
              <a:buAutoNum type="alphaLcPeriod"/>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Medical history </a:t>
            </a:r>
          </a:p>
          <a:p>
            <a:endParaRPr lang="en-US" dirty="0"/>
          </a:p>
        </p:txBody>
      </p:sp>
    </p:spTree>
    <p:extLst>
      <p:ext uri="{BB962C8B-B14F-4D97-AF65-F5344CB8AC3E}">
        <p14:creationId xmlns:p14="http://schemas.microsoft.com/office/powerpoint/2010/main" val="18193400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DCC4-B938-4AE7-83C5-702D6879DC49}"/>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63F2D74D-8D6D-4C8A-942B-E5A201A406F3}"/>
              </a:ext>
            </a:extLst>
          </p:cNvPr>
          <p:cNvSpPr>
            <a:spLocks noGrp="1"/>
          </p:cNvSpPr>
          <p:nvPr>
            <p:ph idx="1"/>
          </p:nvPr>
        </p:nvSpPr>
        <p:spPr>
          <a:xfrm>
            <a:off x="838200" y="1825624"/>
            <a:ext cx="10515600" cy="5240193"/>
          </a:xfrm>
        </p:spPr>
        <p:txBody>
          <a:bodyPr>
            <a:normAutofit/>
          </a:bodyPr>
          <a:lstStyle/>
          <a:p>
            <a:r>
              <a:rPr lang="en-US" dirty="0"/>
              <a:t>. </a:t>
            </a:r>
            <a:r>
              <a:rPr lang="en-US" b="1" dirty="0"/>
              <a:t>Personal History (bibliographical data)</a:t>
            </a:r>
          </a:p>
          <a:p>
            <a:r>
              <a:rPr lang="en-US" dirty="0">
                <a:latin typeface="Times New Roman" panose="02020603050405020304" pitchFamily="18" charset="0"/>
                <a:cs typeface="Times New Roman" panose="02020603050405020304" pitchFamily="18" charset="0"/>
              </a:rPr>
              <a:t>This includes name, age, residence, address, educational level and nationality.</a:t>
            </a:r>
          </a:p>
          <a:p>
            <a:r>
              <a:rPr lang="en-US" dirty="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Social history </a:t>
            </a:r>
          </a:p>
          <a:p>
            <a:r>
              <a:rPr lang="en-US" dirty="0">
                <a:latin typeface="Times New Roman" panose="02020603050405020304" pitchFamily="18" charset="0"/>
                <a:cs typeface="Times New Roman" panose="02020603050405020304" pitchFamily="18" charset="0"/>
              </a:rPr>
              <a:t>This includes marital status, occupation (herself and husband), staple food, social habits (smoking and drinking).</a:t>
            </a:r>
          </a:p>
          <a:p>
            <a:r>
              <a:rPr lang="en-US" dirty="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Family history </a:t>
            </a:r>
          </a:p>
          <a:p>
            <a:r>
              <a:rPr lang="en-US" dirty="0">
                <a:latin typeface="Times New Roman" panose="02020603050405020304" pitchFamily="18" charset="0"/>
                <a:cs typeface="Times New Roman" panose="02020603050405020304" pitchFamily="18" charset="0"/>
              </a:rPr>
              <a:t>Ask for any chronic illness that may have an influence to pregnancy e.g. diabetes, hypertension, cardiac disease, T.B. and multiple pregnancies in family</a:t>
            </a:r>
          </a:p>
          <a:p>
            <a:endParaRPr lang="en-US" dirty="0"/>
          </a:p>
        </p:txBody>
      </p:sp>
    </p:spTree>
    <p:extLst>
      <p:ext uri="{BB962C8B-B14F-4D97-AF65-F5344CB8AC3E}">
        <p14:creationId xmlns:p14="http://schemas.microsoft.com/office/powerpoint/2010/main" val="40580519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7B5F-D032-4B21-AB1C-BA19C650C94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Cont</a:t>
            </a:r>
            <a:r>
              <a:rPr lang="en-US" dirty="0"/>
              <a:t>..</a:t>
            </a:r>
          </a:p>
        </p:txBody>
      </p:sp>
      <p:sp>
        <p:nvSpPr>
          <p:cNvPr id="3" name="Content Placeholder 2">
            <a:extLst>
              <a:ext uri="{FF2B5EF4-FFF2-40B4-BE49-F238E27FC236}">
                <a16:creationId xmlns:a16="http://schemas.microsoft.com/office/drawing/2014/main" id="{AAE4D05E-8040-428E-B745-40AF8D1A5B78}"/>
              </a:ext>
            </a:extLst>
          </p:cNvPr>
          <p:cNvSpPr>
            <a:spLocks noGrp="1"/>
          </p:cNvSpPr>
          <p:nvPr>
            <p:ph idx="1"/>
          </p:nvPr>
        </p:nvSpPr>
        <p:spPr>
          <a:xfrm>
            <a:off x="838200" y="1825624"/>
            <a:ext cx="10515600" cy="5281757"/>
          </a:xfrm>
        </p:spPr>
        <p:txBody>
          <a:bodyPr>
            <a:normAutofit/>
          </a:bodyPr>
          <a:lstStyle/>
          <a:p>
            <a:pPr marL="0" marR="0" algn="just">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Medical/ surgical history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Ask whether she has suffered from any chronic disease or whether she has been admitted in hospital. Note any history of blood transfusion. </a:t>
            </a:r>
          </a:p>
          <a:p>
            <a:pPr marL="0" marR="0" algn="just">
              <a:lnSpc>
                <a:spcPct val="150000"/>
              </a:lnSpc>
              <a:spcBef>
                <a:spcPts val="0"/>
              </a:spcBef>
              <a:spcAft>
                <a:spcPts val="1000"/>
              </a:spcAft>
              <a:tabLst>
                <a:tab pos="1771650"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5. past obstetric history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Cambria" panose="02040503050406030204" pitchFamily="18"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Take history of previous pregnancies</a:t>
            </a:r>
          </a:p>
          <a:p>
            <a:pPr marL="342900" marR="0" lvl="0" indent="-342900" algn="just">
              <a:lnSpc>
                <a:spcPct val="150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parity</a:t>
            </a:r>
          </a:p>
          <a:p>
            <a:pPr marL="342900" marR="0" lvl="0" indent="-342900" algn="just">
              <a:lnSpc>
                <a:spcPct val="150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Labor</a:t>
            </a:r>
          </a:p>
          <a:p>
            <a:pPr marL="342900" marR="0" lvl="0" indent="-342900" algn="just">
              <a:lnSpc>
                <a:spcPct val="150000"/>
              </a:lnSpc>
              <a:spcBef>
                <a:spcPts val="0"/>
              </a:spcBef>
              <a:spcAft>
                <a:spcPts val="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Weight of the babies.</a:t>
            </a:r>
          </a:p>
          <a:p>
            <a:endParaRPr lang="en-US" dirty="0"/>
          </a:p>
        </p:txBody>
      </p:sp>
    </p:spTree>
    <p:extLst>
      <p:ext uri="{BB962C8B-B14F-4D97-AF65-F5344CB8AC3E}">
        <p14:creationId xmlns:p14="http://schemas.microsoft.com/office/powerpoint/2010/main" val="11228978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52A43-CFAB-480F-9579-11BB4A5FA9F1}"/>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53B74E4D-EA35-4A46-B7F1-62D4237481AA}"/>
              </a:ext>
            </a:extLst>
          </p:cNvPr>
          <p:cNvSpPr>
            <a:spLocks noGrp="1"/>
          </p:cNvSpPr>
          <p:nvPr>
            <p:ph idx="1"/>
          </p:nvPr>
        </p:nvSpPr>
        <p:spPr/>
        <p:txBody>
          <a:bodyPr/>
          <a:lstStyle/>
          <a:p>
            <a:pPr marL="342900" marR="0" lvl="0" indent="-342900" algn="just">
              <a:lnSpc>
                <a:spcPct val="150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Sex of previous babies.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Find out whether she was attending pre-natal clinic and check whether there was any problem identified.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Mode of delivery, where and when.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Fate of the children (alive or dead).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Ask whether puerperium period was normal or had complications</a:t>
            </a:r>
            <a:endParaRPr lang="en-US" dirty="0"/>
          </a:p>
        </p:txBody>
      </p:sp>
    </p:spTree>
    <p:extLst>
      <p:ext uri="{BB962C8B-B14F-4D97-AF65-F5344CB8AC3E}">
        <p14:creationId xmlns:p14="http://schemas.microsoft.com/office/powerpoint/2010/main" val="4088216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7870B-21BC-4D2C-8C94-00832E2A7CE2}"/>
              </a:ext>
            </a:extLst>
          </p:cNvPr>
          <p:cNvSpPr>
            <a:spLocks noGrp="1"/>
          </p:cNvSpPr>
          <p:nvPr>
            <p:ph type="title"/>
          </p:nvPr>
        </p:nvSpPr>
        <p:spPr/>
        <p:txBody>
          <a:bodyPr/>
          <a:lstStyle/>
          <a:p>
            <a:r>
              <a:rPr lang="en-US" b="1" dirty="0" err="1"/>
              <a:t>Cont</a:t>
            </a:r>
            <a:r>
              <a:rPr lang="en-US" dirty="0"/>
              <a:t>…</a:t>
            </a:r>
          </a:p>
        </p:txBody>
      </p:sp>
      <p:sp>
        <p:nvSpPr>
          <p:cNvPr id="3" name="Content Placeholder 2">
            <a:extLst>
              <a:ext uri="{FF2B5EF4-FFF2-40B4-BE49-F238E27FC236}">
                <a16:creationId xmlns:a16="http://schemas.microsoft.com/office/drawing/2014/main" id="{2EBDD7AD-3A82-4E45-9D50-E9B64118E068}"/>
              </a:ext>
            </a:extLst>
          </p:cNvPr>
          <p:cNvSpPr>
            <a:spLocks noGrp="1"/>
          </p:cNvSpPr>
          <p:nvPr>
            <p:ph idx="1"/>
          </p:nvPr>
        </p:nvSpPr>
        <p:spPr/>
        <p:txBody>
          <a:bodyPr/>
          <a:lstStyle/>
          <a:p>
            <a:r>
              <a:rPr lang="en-US" dirty="0"/>
              <a:t>2.	</a:t>
            </a:r>
            <a:r>
              <a:rPr lang="en-US" sz="3200" b="1" dirty="0">
                <a:latin typeface="Times New Roman" panose="02020603050405020304" pitchFamily="18" charset="0"/>
                <a:cs typeface="Times New Roman" panose="02020603050405020304" pitchFamily="18" charset="0"/>
              </a:rPr>
              <a:t>Pressure of presenting part </a:t>
            </a:r>
            <a:r>
              <a:rPr lang="en-US" sz="3200" dirty="0">
                <a:latin typeface="Times New Roman" panose="02020603050405020304" pitchFamily="18" charset="0"/>
                <a:cs typeface="Times New Roman" panose="02020603050405020304" pitchFamily="18" charset="0"/>
              </a:rPr>
              <a:t>on the nerve ending of the cervix. </a:t>
            </a:r>
          </a:p>
          <a:p>
            <a:r>
              <a:rPr lang="en-US" sz="3200" b="1" dirty="0">
                <a:latin typeface="Times New Roman" panose="02020603050405020304" pitchFamily="18" charset="0"/>
                <a:cs typeface="Times New Roman" panose="02020603050405020304" pitchFamily="18" charset="0"/>
              </a:rPr>
              <a:t>Lightening</a:t>
            </a:r>
            <a:r>
              <a:rPr lang="en-US" sz="3200" dirty="0">
                <a:latin typeface="Times New Roman" panose="02020603050405020304" pitchFamily="18" charset="0"/>
                <a:cs typeface="Times New Roman" panose="02020603050405020304" pitchFamily="18" charset="0"/>
              </a:rPr>
              <a:t> plays part in bringing about onset of labor.</a:t>
            </a:r>
          </a:p>
          <a:p>
            <a:r>
              <a:rPr lang="en-US" sz="3200" dirty="0">
                <a:latin typeface="Times New Roman" panose="02020603050405020304" pitchFamily="18" charset="0"/>
                <a:cs typeface="Times New Roman" panose="02020603050405020304" pitchFamily="18" charset="0"/>
              </a:rPr>
              <a:t> It brings down the presenting part to the lower uterine segment. Labor is more likely to start when the presenting part is engaged than when it is still high.</a:t>
            </a:r>
          </a:p>
          <a:p>
            <a:endParaRPr lang="en-US" dirty="0"/>
          </a:p>
        </p:txBody>
      </p:sp>
    </p:spTree>
    <p:extLst>
      <p:ext uri="{BB962C8B-B14F-4D97-AF65-F5344CB8AC3E}">
        <p14:creationId xmlns:p14="http://schemas.microsoft.com/office/powerpoint/2010/main" val="42837091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504BC-1504-4BE7-97FD-3B6446920FC8}"/>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98DC000D-AF4F-4418-A4A0-10A22472C562}"/>
              </a:ext>
            </a:extLst>
          </p:cNvPr>
          <p:cNvSpPr>
            <a:spLocks noGrp="1"/>
          </p:cNvSpPr>
          <p:nvPr>
            <p:ph idx="1"/>
          </p:nvPr>
        </p:nvSpPr>
        <p:spPr>
          <a:xfrm>
            <a:off x="838200" y="1825624"/>
            <a:ext cx="10515600" cy="5032375"/>
          </a:xfrm>
        </p:spPr>
        <p:txBody>
          <a:bodyPr>
            <a:normAutofit/>
          </a:bodyPr>
          <a:lstStyle/>
          <a:p>
            <a:pPr marL="0" marR="0" algn="just">
              <a:lnSpc>
                <a:spcPct val="150000"/>
              </a:lnSpc>
              <a:spcBef>
                <a:spcPts val="0"/>
              </a:spcBef>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Present obstetric history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Take history of this labor regarding:-</a:t>
            </a:r>
          </a:p>
          <a:p>
            <a:pPr marL="342900" marR="0" lvl="0" indent="-342900" algn="just">
              <a:lnSpc>
                <a:spcPct val="150000"/>
              </a:lnSpc>
              <a:spcBef>
                <a:spcPts val="0"/>
              </a:spcBef>
              <a:spcAft>
                <a:spcPts val="0"/>
              </a:spcAft>
              <a:buFont typeface="Times New Roman" panose="02020603050405020304" pitchFamily="18" charset="0"/>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When did your labor pains begin? (Time of onset of contractions)</a:t>
            </a:r>
          </a:p>
          <a:p>
            <a:pPr marL="342900" marR="0" lvl="0" indent="-342900" algn="just">
              <a:lnSpc>
                <a:spcPct val="150000"/>
              </a:lnSpc>
              <a:spcBef>
                <a:spcPts val="0"/>
              </a:spcBef>
              <a:spcAft>
                <a:spcPts val="0"/>
              </a:spcAft>
              <a:buFont typeface="Times New Roman" panose="02020603050405020304" pitchFamily="18" charset="0"/>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Nature of contraction that is intensity, duration and frequency. </a:t>
            </a:r>
          </a:p>
          <a:p>
            <a:pPr marL="342900" marR="0" lvl="0" indent="-342900" algn="just">
              <a:lnSpc>
                <a:spcPct val="150000"/>
              </a:lnSpc>
              <a:spcBef>
                <a:spcPts val="0"/>
              </a:spcBef>
              <a:spcAft>
                <a:spcPts val="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How long has the woman been in labor? E.g. 2 hours, sun rise to sun set,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e.t.c</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gn="just">
              <a:lnSpc>
                <a:spcPct val="150000"/>
              </a:lnSpc>
              <a:spcBef>
                <a:spcPts val="0"/>
              </a:spcBef>
              <a:spcAft>
                <a:spcPts val="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How is she doing?</a:t>
            </a:r>
          </a:p>
          <a:p>
            <a:endParaRPr lang="en-US" dirty="0"/>
          </a:p>
        </p:txBody>
      </p:sp>
    </p:spTree>
    <p:extLst>
      <p:ext uri="{BB962C8B-B14F-4D97-AF65-F5344CB8AC3E}">
        <p14:creationId xmlns:p14="http://schemas.microsoft.com/office/powerpoint/2010/main" val="16193515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86E5D-D512-4395-B018-DCD1D5290155}"/>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2E6FB45D-B892-4D85-9CA7-B69BE0788D5F}"/>
              </a:ext>
            </a:extLst>
          </p:cNvPr>
          <p:cNvSpPr>
            <a:spLocks noGrp="1"/>
          </p:cNvSpPr>
          <p:nvPr>
            <p:ph idx="1"/>
          </p:nvPr>
        </p:nvSpPr>
        <p:spPr/>
        <p:txBody>
          <a:bodyPr>
            <a:normAutofit fontScale="92500" lnSpcReduction="10000"/>
          </a:bodyPr>
          <a:lstStyle/>
          <a:p>
            <a:pPr marL="342900" marR="0" lvl="0" indent="-342900" algn="just">
              <a:lnSpc>
                <a:spcPct val="150000"/>
              </a:lnSpc>
              <a:spcBef>
                <a:spcPts val="0"/>
              </a:spcBef>
              <a:spcAft>
                <a:spcPts val="100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Has your bag of waters (membranes) broken? If the water has broken, it is important to know how much time has elapsed, approximate amount and what the fluid looked like (clear? greenish? blood-stained?). if the membranes have ruptured you can give the mother a sanitary pad to enable nurse to assess the amount and color of Amniotic fluid </a:t>
            </a:r>
          </a:p>
          <a:p>
            <a:pPr marL="342900" marR="0" lvl="0" indent="-342900" algn="just">
              <a:lnSpc>
                <a:spcPct val="150000"/>
              </a:lnSpc>
              <a:spcBef>
                <a:spcPts val="0"/>
              </a:spcBef>
              <a:spcAft>
                <a:spcPts val="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Have you bled from your vagina since you started feeling labor pains?</a:t>
            </a:r>
          </a:p>
          <a:p>
            <a:pPr marL="342900" marR="0" lvl="0" indent="-342900" algn="just">
              <a:lnSpc>
                <a:spcPct val="150000"/>
              </a:lnSpc>
              <a:spcBef>
                <a:spcPts val="0"/>
              </a:spcBef>
              <a:spcAft>
                <a:spcPts val="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 Did you have any bleeding during your pregnancy?</a:t>
            </a:r>
          </a:p>
          <a:p>
            <a:endParaRPr lang="en-US" dirty="0"/>
          </a:p>
        </p:txBody>
      </p:sp>
    </p:spTree>
    <p:extLst>
      <p:ext uri="{BB962C8B-B14F-4D97-AF65-F5344CB8AC3E}">
        <p14:creationId xmlns:p14="http://schemas.microsoft.com/office/powerpoint/2010/main" val="35567820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B8579-6B6B-434B-A639-EC7F76AF5565}"/>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E280CC5-67CC-46DB-8211-4E5F8D3C479F}"/>
              </a:ext>
            </a:extLst>
          </p:cNvPr>
          <p:cNvSpPr>
            <a:spLocks noGrp="1"/>
          </p:cNvSpPr>
          <p:nvPr>
            <p:ph idx="1"/>
          </p:nvPr>
        </p:nvSpPr>
        <p:spPr>
          <a:xfrm>
            <a:off x="838200" y="1825624"/>
            <a:ext cx="10515600" cy="5032375"/>
          </a:xfrm>
        </p:spPr>
        <p:txBody>
          <a:bodyPr>
            <a:normAutofit fontScale="92500"/>
          </a:bodyPr>
          <a:lstStyle/>
          <a:p>
            <a:pPr marL="342900" marR="0" lvl="0" indent="-342900" algn="just">
              <a:lnSpc>
                <a:spcPct val="150000"/>
              </a:lnSpc>
              <a:spcBef>
                <a:spcPts val="0"/>
              </a:spcBef>
              <a:spcAft>
                <a:spcPts val="100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Do you perceive fetal movements? Ask if fetal movements are normal or have reduced. If they are reduced find out if they are less than 10 in a day. Find out how long ago she felt the last movement</a:t>
            </a:r>
          </a:p>
          <a:p>
            <a:pPr marL="342900" marR="0" lvl="0" indent="-342900" algn="just">
              <a:lnSpc>
                <a:spcPct val="150000"/>
              </a:lnSpc>
              <a:spcBef>
                <a:spcPts val="0"/>
              </a:spcBef>
              <a:spcAft>
                <a:spcPts val="0"/>
              </a:spcAft>
              <a:buFont typeface="Times New Roman" panose="020206030504050203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Have you attended antenatal clinic? If the woman has been attending antenatal clinic, examine her record for information about her history. Ask about the gestation at first visit, the number of visits, and presence of complications e.g.  vaginal bleeding, high blood pressure etc. Check on immunization and results of antenatal profile and Past obstetric history.</a:t>
            </a:r>
          </a:p>
          <a:p>
            <a:endParaRPr lang="en-US" dirty="0"/>
          </a:p>
        </p:txBody>
      </p:sp>
    </p:spTree>
    <p:extLst>
      <p:ext uri="{BB962C8B-B14F-4D97-AF65-F5344CB8AC3E}">
        <p14:creationId xmlns:p14="http://schemas.microsoft.com/office/powerpoint/2010/main" val="41152310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0D7B-6904-4C71-A448-78B9C231B1E2}"/>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19AA1182-FA3B-4ECE-B928-F5D8F2767181}"/>
              </a:ext>
            </a:extLst>
          </p:cNvPr>
          <p:cNvSpPr>
            <a:spLocks noGrp="1"/>
          </p:cNvSpPr>
          <p:nvPr>
            <p:ph idx="1"/>
          </p:nvPr>
        </p:nvSpPr>
        <p:spPr>
          <a:xfrm>
            <a:off x="838200" y="1825625"/>
            <a:ext cx="10515600" cy="4907684"/>
          </a:xfrm>
        </p:spPr>
        <p:txBody>
          <a:bodyPr>
            <a:normAutofit/>
          </a:bodyPr>
          <a:lstStyle/>
          <a:p>
            <a:pPr marL="45720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If she has not attended any antenatal clinic, she may have more untreated or unidentified problems. Additional questions include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How old are you?</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Is this your first pregnancy?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Cambria" panose="02040503050406030204" pitchFamily="18" charset="0"/>
              <a:buChar char="-"/>
            </a:pPr>
            <a:r>
              <a:rPr lang="en-US" u="none" strike="noStrike" dirty="0">
                <a:effectLst/>
                <a:latin typeface="Times New Roman" panose="02020603050405020304" pitchFamily="18" charset="0"/>
                <a:ea typeface="Calibri" panose="020F0502020204030204" pitchFamily="34" charset="0"/>
                <a:cs typeface="Times New Roman" panose="02020603050405020304" pitchFamily="18" charset="0"/>
              </a:rPr>
              <a:t> How many times have you been pregnant? </a:t>
            </a:r>
            <a:endParaRPr lang="en-US"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Capture the fate of the other pregnancies. Ask any abortions, their gestation, when and where they took place and the likely cause.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435598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C2027-8115-4C39-87F3-A7355529E3BC}"/>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FBA8DEE5-83E8-4E17-9039-ACB95F640FF6}"/>
              </a:ext>
            </a:extLst>
          </p:cNvPr>
          <p:cNvSpPr>
            <a:spLocks noGrp="1"/>
          </p:cNvSpPr>
          <p:nvPr>
            <p:ph idx="1"/>
          </p:nvPr>
        </p:nvSpPr>
        <p:spPr>
          <a:xfrm>
            <a:off x="838200" y="1825624"/>
            <a:ext cx="10515600" cy="5032375"/>
          </a:xfrm>
        </p:spPr>
        <p:txBody>
          <a:bodyPr/>
          <a:lstStyle/>
          <a:p>
            <a:pPr marL="342900" marR="0" lvl="0" indent="-342900" algn="just">
              <a:lnSpc>
                <a:spcPct val="150000"/>
              </a:lnSpc>
              <a:spcBef>
                <a:spcPts val="0"/>
              </a:spcBef>
              <a:spcAft>
                <a:spcPts val="100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Have you had any discharge or bloody mucus (show)? Unlike blood, the show is often sticky and stretches. It is a sign of early labor. It may be blood-stained</a:t>
            </a: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When did you last eat? If she has not eaten, she may not have much strength for the labor.  It is good to encourage the woman to eat small amounts of fluid foods during early labor.</a:t>
            </a:r>
          </a:p>
          <a:p>
            <a:endParaRPr lang="en-US" dirty="0"/>
          </a:p>
        </p:txBody>
      </p:sp>
    </p:spTree>
    <p:extLst>
      <p:ext uri="{BB962C8B-B14F-4D97-AF65-F5344CB8AC3E}">
        <p14:creationId xmlns:p14="http://schemas.microsoft.com/office/powerpoint/2010/main" val="27857550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7140E-1869-4B32-9B2E-3E511C291D76}"/>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B044AA86-D8D0-4744-AAF8-BDFACB97FEB1}"/>
              </a:ext>
            </a:extLst>
          </p:cNvPr>
          <p:cNvSpPr>
            <a:spLocks noGrp="1"/>
          </p:cNvSpPr>
          <p:nvPr>
            <p:ph idx="1"/>
          </p:nvPr>
        </p:nvSpPr>
        <p:spPr>
          <a:xfrm>
            <a:off x="838200" y="1825624"/>
            <a:ext cx="10515600" cy="5032375"/>
          </a:xfrm>
        </p:spPr>
        <p:txBody>
          <a:bodyPr>
            <a:normAutofit fontScale="92500"/>
          </a:bodyPr>
          <a:lstStyle/>
          <a:p>
            <a:pPr marL="342900" marR="0" lvl="0" indent="-342900" algn="just">
              <a:lnSpc>
                <a:spcPct val="150000"/>
              </a:lnSpc>
              <a:spcBef>
                <a:spcPts val="0"/>
              </a:spcBef>
              <a:spcAft>
                <a:spcPts val="100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Have you taken any medicine, herbs or other treatment? It is important to explore what other medicines or herbs may have been taken. Some may have a stimulating effect on labor and counteract anesthetic action.</a:t>
            </a: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Have anyone given you care at home? If yes, what kind of care was given?</a:t>
            </a: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Are you accompanied by your partner, friend or relative?</a:t>
            </a: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Explore the need for psychological support during labor and delivery.</a:t>
            </a:r>
          </a:p>
          <a:p>
            <a:pPr marL="342900" marR="0" lvl="0" indent="-342900" algn="just">
              <a:lnSpc>
                <a:spcPct val="150000"/>
              </a:lnSpc>
              <a:spcBef>
                <a:spcPts val="0"/>
              </a:spcBef>
              <a:spcAft>
                <a:spcPts val="0"/>
              </a:spcAft>
              <a:buFont typeface="Cambria" panose="02040503050406030204" pitchFamily="18" charset="0"/>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Enquire the L.M.P and calculate E.D.D and maturity by dates. </a:t>
            </a:r>
          </a:p>
          <a:p>
            <a:endParaRPr lang="en-US" dirty="0"/>
          </a:p>
        </p:txBody>
      </p:sp>
    </p:spTree>
    <p:extLst>
      <p:ext uri="{BB962C8B-B14F-4D97-AF65-F5344CB8AC3E}">
        <p14:creationId xmlns:p14="http://schemas.microsoft.com/office/powerpoint/2010/main" val="30048709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5133-511A-4F6F-B6D1-54B14CA5992D}"/>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C952FC0B-7DD4-4E25-9B57-BA1DDA2D5396}"/>
              </a:ext>
            </a:extLst>
          </p:cNvPr>
          <p:cNvSpPr>
            <a:spLocks noGrp="1"/>
          </p:cNvSpPr>
          <p:nvPr>
            <p:ph idx="1"/>
          </p:nvPr>
        </p:nvSpPr>
        <p:spPr>
          <a:xfrm>
            <a:off x="838200" y="1825625"/>
            <a:ext cx="10515600" cy="5212484"/>
          </a:xfrm>
        </p:spPr>
        <p:txBody>
          <a:bodyPr>
            <a:normAutofit fontScale="55000" lnSpcReduction="20000"/>
          </a:bodyPr>
          <a:lstStyle/>
          <a:p>
            <a:pPr marL="342900" marR="0" lvl="0" indent="-342900">
              <a:lnSpc>
                <a:spcPct val="115000"/>
              </a:lnSpc>
              <a:spcBef>
                <a:spcPts val="0"/>
              </a:spcBef>
              <a:spcAft>
                <a:spcPts val="0"/>
              </a:spcAft>
              <a:buFont typeface="+mj-lt"/>
              <a:buAutoNum type="arabicPeriod"/>
            </a:pPr>
            <a:r>
              <a:rPr lang="en-US" sz="4000" b="1" dirty="0">
                <a:effectLst/>
                <a:latin typeface="Segoe Print" panose="02000600000000000000" pitchFamily="2" charset="0"/>
                <a:ea typeface="Calibri" panose="020F0502020204030204" pitchFamily="34" charset="0"/>
                <a:cs typeface="Calibri" panose="020F0502020204030204" pitchFamily="34" charset="0"/>
              </a:rPr>
              <a:t>L.M.P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4000" dirty="0">
                <a:effectLst/>
                <a:latin typeface="Bookman Old Style" panose="02050604050505020204" pitchFamily="18" charset="0"/>
                <a:ea typeface="Calibri" panose="020F0502020204030204" pitchFamily="34" charset="0"/>
                <a:cs typeface="Calibri" panose="020F0502020204030204" pitchFamily="34" charset="0"/>
              </a:rPr>
              <a:t>Here the midwife on history is expected to capture the </a:t>
            </a:r>
            <a:r>
              <a:rPr lang="en-US" sz="4000" b="1" dirty="0">
                <a:effectLst/>
                <a:latin typeface="Bookman Old Style" panose="02050604050505020204" pitchFamily="18" charset="0"/>
                <a:ea typeface="Calibri" panose="020F0502020204030204" pitchFamily="34" charset="0"/>
                <a:cs typeface="Calibri" panose="020F0502020204030204" pitchFamily="34" charset="0"/>
              </a:rPr>
              <a:t>first day</a:t>
            </a:r>
            <a:r>
              <a:rPr lang="en-US" sz="4000" dirty="0">
                <a:effectLst/>
                <a:latin typeface="Bookman Old Style" panose="02050604050505020204" pitchFamily="18" charset="0"/>
                <a:ea typeface="Calibri" panose="020F0502020204030204" pitchFamily="34" charset="0"/>
                <a:cs typeface="Calibri" panose="020F0502020204030204" pitchFamily="34" charset="0"/>
              </a:rPr>
              <a:t> of the </a:t>
            </a:r>
            <a:r>
              <a:rPr lang="en-US" sz="4000" b="1" dirty="0">
                <a:effectLst/>
                <a:latin typeface="Bookman Old Style" panose="02050604050505020204" pitchFamily="18" charset="0"/>
                <a:ea typeface="Calibri" panose="020F0502020204030204" pitchFamily="34" charset="0"/>
                <a:cs typeface="Calibri" panose="020F0502020204030204" pitchFamily="34" charset="0"/>
              </a:rPr>
              <a:t>last monthly period.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4000" b="1" dirty="0">
                <a:effectLst/>
                <a:latin typeface="Segoe Print" panose="02000600000000000000" pitchFamily="2" charset="0"/>
                <a:ea typeface="Calibri" panose="020F0502020204030204" pitchFamily="34" charset="0"/>
                <a:cs typeface="Calibri" panose="020F0502020204030204" pitchFamily="34" charset="0"/>
              </a:rPr>
              <a:t>How to calculate E.D.D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Step 1: Get the LMP e.g. 6/6/2017</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Step 2: use standard formula 1.e. add 7 to the days and either add 9 or subtract 3 to the month.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E.g. 6/6/2017</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    +</a:t>
            </a:r>
            <a:r>
              <a:rPr lang="en-US" sz="4000" u="sng" dirty="0">
                <a:effectLst/>
                <a:latin typeface="Segoe Print" panose="02000600000000000000" pitchFamily="2" charset="0"/>
                <a:ea typeface="Calibri" panose="020F0502020204030204" pitchFamily="34" charset="0"/>
                <a:cs typeface="Calibri" panose="020F0502020204030204" pitchFamily="34" charset="0"/>
              </a:rPr>
              <a:t>7/+9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     13/3/2018 =EDD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b="1" dirty="0">
                <a:effectLst/>
                <a:latin typeface="Segoe Print" panose="02000600000000000000" pitchFamily="2" charset="0"/>
                <a:ea typeface="Calibri" panose="020F0502020204030204" pitchFamily="34" charset="0"/>
                <a:cs typeface="Calibri" panose="020F0502020204030204" pitchFamily="34" charset="0"/>
              </a:rPr>
              <a:t>       OR</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6/6/2017</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       </a:t>
            </a:r>
            <a:r>
              <a:rPr lang="en-US" sz="4000" u="sng" dirty="0">
                <a:effectLst/>
                <a:latin typeface="Segoe Print" panose="02000600000000000000" pitchFamily="2" charset="0"/>
                <a:ea typeface="Calibri" panose="020F0502020204030204" pitchFamily="34" charset="0"/>
                <a:cs typeface="Calibri" panose="020F0502020204030204" pitchFamily="34" charset="0"/>
              </a:rPr>
              <a:t>+7/-3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en-US" sz="4000" dirty="0">
                <a:effectLst/>
                <a:latin typeface="Segoe Print" panose="02000600000000000000" pitchFamily="2" charset="0"/>
                <a:ea typeface="Calibri" panose="020F0502020204030204" pitchFamily="34" charset="0"/>
                <a:cs typeface="Calibri" panose="020F0502020204030204" pitchFamily="34" charset="0"/>
              </a:rPr>
              <a:t>13/3/2018 = EDD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088520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3023D-8AEC-44B1-B903-BA776BC8981F}"/>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804CDD74-1133-4E07-8BDC-625B511CB172}"/>
              </a:ext>
            </a:extLst>
          </p:cNvPr>
          <p:cNvSpPr>
            <a:spLocks noGrp="1"/>
          </p:cNvSpPr>
          <p:nvPr>
            <p:ph idx="1"/>
          </p:nvPr>
        </p:nvSpPr>
        <p:spPr>
          <a:xfrm>
            <a:off x="838200" y="1825625"/>
            <a:ext cx="10515600" cy="4907684"/>
          </a:xfrm>
        </p:spPr>
        <p:txBody>
          <a:bodyPr/>
          <a:lstStyle/>
          <a:p>
            <a:pPr marL="342900" marR="0" lvl="0" indent="-342900">
              <a:lnSpc>
                <a:spcPct val="115000"/>
              </a:lnSpc>
              <a:spcBef>
                <a:spcPts val="0"/>
              </a:spcBef>
              <a:spcAft>
                <a:spcPts val="0"/>
              </a:spcAft>
              <a:buFont typeface="+mj-lt"/>
              <a:buAutoNum type="arabicPeriod"/>
            </a:pPr>
            <a:r>
              <a:rPr lang="en-US" sz="3200" b="1" dirty="0">
                <a:effectLst/>
                <a:latin typeface="Segoe Print" panose="02000600000000000000" pitchFamily="2" charset="0"/>
                <a:ea typeface="Calibri" panose="020F0502020204030204" pitchFamily="34" charset="0"/>
                <a:cs typeface="Calibri" panose="020F0502020204030204" pitchFamily="34" charset="0"/>
              </a:rPr>
              <a:t>How to calculate MATURITY BY DATES.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200" b="1" dirty="0">
                <a:effectLst/>
                <a:latin typeface="Bookman Old Style" panose="02050604050505020204" pitchFamily="18"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200" dirty="0">
                <a:effectLst/>
                <a:latin typeface="Bookman Old Style" panose="02050604050505020204" pitchFamily="18" charset="0"/>
                <a:ea typeface="Calibri" panose="020F0502020204030204" pitchFamily="34" charset="0"/>
                <a:cs typeface="Calibri" panose="020F0502020204030204" pitchFamily="34" charset="0"/>
              </a:rPr>
              <a:t>LMP =6/6/2017</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200" dirty="0">
                <a:effectLst/>
                <a:latin typeface="Bookman Old Style" panose="02050604050505020204" pitchFamily="18" charset="0"/>
                <a:ea typeface="Calibri" panose="020F0502020204030204" pitchFamily="34" charset="0"/>
                <a:cs typeface="Calibri" panose="020F0502020204030204" pitchFamily="34" charset="0"/>
              </a:rPr>
              <a:t>Woman comes to hospital on </a:t>
            </a:r>
            <a:r>
              <a:rPr lang="en-US" sz="3200" b="1" dirty="0">
                <a:effectLst/>
                <a:latin typeface="Bookman Old Style" panose="02050604050505020204" pitchFamily="18" charset="0"/>
                <a:ea typeface="Calibri" panose="020F0502020204030204" pitchFamily="34" charset="0"/>
                <a:cs typeface="Calibri" panose="020F0502020204030204" pitchFamily="34" charset="0"/>
              </a:rPr>
              <a:t>25/1/2018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200" b="1" dirty="0">
                <a:effectLst/>
                <a:latin typeface="Bookman Old Style" panose="02050604050505020204" pitchFamily="18" charset="0"/>
                <a:ea typeface="Calibri" panose="020F0502020204030204" pitchFamily="34" charset="0"/>
                <a:cs typeface="Calibri" panose="020F0502020204030204" pitchFamily="34" charset="0"/>
              </a:rPr>
              <a:t>Calculate maturity by dates.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200" b="1" u="sng" dirty="0">
                <a:effectLst/>
                <a:latin typeface="Segoe Print" panose="02000600000000000000" pitchFamily="2" charset="0"/>
                <a:ea typeface="Calibri" panose="020F0502020204030204" pitchFamily="34" charset="0"/>
                <a:cs typeface="Calibri" panose="020F0502020204030204" pitchFamily="34" charset="0"/>
              </a:rPr>
              <a:t>Formula 1</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3200" dirty="0">
                <a:effectLst/>
                <a:latin typeface="Segoe Print" panose="02000600000000000000" pitchFamily="2" charset="0"/>
                <a:ea typeface="Calibri" panose="020F0502020204030204" pitchFamily="34" charset="0"/>
                <a:cs typeface="Calibri" panose="020F0502020204030204" pitchFamily="34" charset="0"/>
              </a:rPr>
              <a:t>Step 1:  get EDD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387088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8FB6-B673-49A1-B200-967BAB435C47}"/>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D9695BAF-0CBB-401D-8180-70827A22F7A0}"/>
              </a:ext>
            </a:extLst>
          </p:cNvPr>
          <p:cNvSpPr>
            <a:spLocks noGrp="1"/>
          </p:cNvSpPr>
          <p:nvPr>
            <p:ph idx="1"/>
          </p:nvPr>
        </p:nvSpPr>
        <p:spPr>
          <a:xfrm>
            <a:off x="838200" y="1825624"/>
            <a:ext cx="10515600" cy="5032375"/>
          </a:xfrm>
        </p:spPr>
        <p:txBody>
          <a:bodyPr>
            <a:normAutofit lnSpcReduction="10000"/>
          </a:bodyPr>
          <a:lstStyle/>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EDD = 13/3/2018</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Step 2: get remaining days to EDD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(Jan-6, </a:t>
            </a:r>
            <a:r>
              <a:rPr lang="en-US" dirty="0" err="1">
                <a:effectLst/>
                <a:latin typeface="Segoe Print" panose="02000600000000000000" pitchFamily="2" charset="0"/>
                <a:ea typeface="Calibri" panose="020F0502020204030204" pitchFamily="34" charset="0"/>
                <a:cs typeface="Calibri" panose="020F0502020204030204" pitchFamily="34" charset="0"/>
              </a:rPr>
              <a:t>feb</a:t>
            </a:r>
            <a:r>
              <a:rPr lang="en-US" dirty="0">
                <a:effectLst/>
                <a:latin typeface="Segoe Print" panose="02000600000000000000" pitchFamily="2" charset="0"/>
                <a:ea typeface="Calibri" panose="020F0502020204030204" pitchFamily="34" charset="0"/>
                <a:cs typeface="Calibri" panose="020F0502020204030204" pitchFamily="34" charset="0"/>
              </a:rPr>
              <a:t> -28, march -13 =47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Step 3: convert to weeks and days e.g. 47/7=6 weeks 5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Pregnancy (LMP to EDD) = 40weeks or 39 weeks+7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step 4: 39 weeks 7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b="1" dirty="0">
                <a:effectLst/>
                <a:latin typeface="Bookman Old Style" panose="02050604050505020204" pitchFamily="18" charset="0"/>
                <a:ea typeface="Calibri" panose="020F0502020204030204" pitchFamily="34" charset="0"/>
                <a:cs typeface="Calibri" panose="020F0502020204030204" pitchFamily="34" charset="0"/>
              </a:rPr>
              <a:t>             </a:t>
            </a:r>
            <a:r>
              <a:rPr lang="en-US" b="1" u="sng" dirty="0">
                <a:effectLst/>
                <a:latin typeface="Bookman Old Style" panose="02050604050505020204" pitchFamily="18" charset="0"/>
                <a:ea typeface="Calibri" panose="020F0502020204030204" pitchFamily="34" charset="0"/>
                <a:cs typeface="Calibri" panose="020F0502020204030204" pitchFamily="34" charset="0"/>
              </a:rPr>
              <a:t>-</a:t>
            </a:r>
            <a:r>
              <a:rPr lang="en-US" u="sng" dirty="0">
                <a:effectLst/>
                <a:latin typeface="Bookman Old Style" panose="02050604050505020204" pitchFamily="18" charset="0"/>
                <a:ea typeface="Calibri" panose="020F0502020204030204" pitchFamily="34" charset="0"/>
                <a:cs typeface="Calibri" panose="020F0502020204030204" pitchFamily="34" charset="0"/>
              </a:rPr>
              <a:t>6 weeks -5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b="1" dirty="0">
                <a:effectLst/>
                <a:latin typeface="Segoe Print" panose="02000600000000000000" pitchFamily="2" charset="0"/>
                <a:ea typeface="Calibri" panose="020F0502020204030204" pitchFamily="34" charset="0"/>
                <a:cs typeface="Calibri" panose="020F0502020204030204" pitchFamily="34" charset="0"/>
              </a:rPr>
              <a:t>           33 weeks 2days</a:t>
            </a:r>
            <a:r>
              <a:rPr lang="en-US" dirty="0">
                <a:effectLst/>
                <a:latin typeface="Segoe Print" panose="02000600000000000000" pitchFamily="2" charset="0"/>
                <a:ea typeface="Calibri" panose="020F0502020204030204" pitchFamily="34" charset="0"/>
                <a:cs typeface="Calibri" panose="020F0502020204030204" pitchFamily="34" charset="0"/>
              </a:rPr>
              <a:t> = maturity by dates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149569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B4E8C-A2A8-4CE7-B72D-968C0E585BB6}"/>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D25014E8-2F0B-441C-9C45-B9FC781C6457}"/>
              </a:ext>
            </a:extLst>
          </p:cNvPr>
          <p:cNvSpPr>
            <a:spLocks noGrp="1"/>
          </p:cNvSpPr>
          <p:nvPr>
            <p:ph idx="1"/>
          </p:nvPr>
        </p:nvSpPr>
        <p:spPr>
          <a:xfrm>
            <a:off x="838200" y="1825624"/>
            <a:ext cx="10515600" cy="5281757"/>
          </a:xfrm>
        </p:spPr>
        <p:txBody>
          <a:bodyPr>
            <a:normAutofit/>
          </a:bodyPr>
          <a:lstStyle/>
          <a:p>
            <a:pPr marL="0" marR="0">
              <a:lnSpc>
                <a:spcPct val="115000"/>
              </a:lnSpc>
              <a:spcBef>
                <a:spcPts val="0"/>
              </a:spcBef>
              <a:spcAft>
                <a:spcPts val="0"/>
              </a:spcAft>
            </a:pPr>
            <a:r>
              <a:rPr lang="en-US" b="1" u="sng" dirty="0">
                <a:effectLst/>
                <a:latin typeface="Segoe Print" panose="02000600000000000000" pitchFamily="2" charset="0"/>
                <a:ea typeface="Calibri" panose="020F0502020204030204" pitchFamily="34" charset="0"/>
                <a:cs typeface="Calibri" panose="020F0502020204030204" pitchFamily="34" charset="0"/>
              </a:rPr>
              <a:t>Formula 1</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LMP = 6/6/2017</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b="1" dirty="0">
                <a:effectLst/>
                <a:latin typeface="Segoe Print" panose="02000600000000000000" pitchFamily="2" charset="0"/>
                <a:ea typeface="Calibri" panose="020F0502020204030204" pitchFamily="34" charset="0"/>
                <a:cs typeface="Calibri" panose="020F0502020204030204" pitchFamily="34" charset="0"/>
              </a:rPr>
              <a:t>step1:</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Segoe Print" panose="02000600000000000000" pitchFamily="2" charset="0"/>
                <a:ea typeface="Calibri" panose="020F0502020204030204" pitchFamily="34" charset="0"/>
                <a:cs typeface="Calibri" panose="020F0502020204030204" pitchFamily="34" charset="0"/>
              </a:rPr>
              <a:t>Calculate days from LMP to the clinic days i.e. 25/1/2017</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dirty="0">
                <a:effectLst/>
                <a:latin typeface="Segoe Print" panose="02000600000000000000" pitchFamily="2" charset="0"/>
                <a:ea typeface="Calibri" panose="020F0502020204030204" pitchFamily="34" charset="0"/>
                <a:cs typeface="Calibri" panose="020F0502020204030204" pitchFamily="34" charset="0"/>
              </a:rPr>
              <a:t>(</a:t>
            </a:r>
            <a:r>
              <a:rPr lang="en-US" dirty="0" err="1">
                <a:effectLst/>
                <a:latin typeface="Segoe Print" panose="02000600000000000000" pitchFamily="2" charset="0"/>
                <a:ea typeface="Calibri" panose="020F0502020204030204" pitchFamily="34" charset="0"/>
                <a:cs typeface="Calibri" panose="020F0502020204030204" pitchFamily="34" charset="0"/>
              </a:rPr>
              <a:t>june</a:t>
            </a:r>
            <a:r>
              <a:rPr lang="en-US" dirty="0">
                <a:effectLst/>
                <a:latin typeface="Segoe Print" panose="02000600000000000000" pitchFamily="2" charset="0"/>
                <a:ea typeface="Calibri" panose="020F0502020204030204" pitchFamily="34" charset="0"/>
                <a:cs typeface="Calibri" panose="020F0502020204030204" pitchFamily="34" charset="0"/>
              </a:rPr>
              <a:t> 24, July, </a:t>
            </a:r>
            <a:r>
              <a:rPr lang="en-US" dirty="0" err="1">
                <a:effectLst/>
                <a:latin typeface="Segoe Print" panose="02000600000000000000" pitchFamily="2" charset="0"/>
                <a:ea typeface="Calibri" panose="020F0502020204030204" pitchFamily="34" charset="0"/>
                <a:cs typeface="Calibri" panose="020F0502020204030204" pitchFamily="34" charset="0"/>
              </a:rPr>
              <a:t>aug</a:t>
            </a:r>
            <a:r>
              <a:rPr lang="en-US" dirty="0">
                <a:effectLst/>
                <a:latin typeface="Segoe Print" panose="02000600000000000000" pitchFamily="2" charset="0"/>
                <a:ea typeface="Calibri" panose="020F0502020204030204" pitchFamily="34" charset="0"/>
                <a:cs typeface="Calibri" panose="020F0502020204030204" pitchFamily="34" charset="0"/>
              </a:rPr>
              <a:t> 31, sept  30, 0ct 31, </a:t>
            </a:r>
            <a:r>
              <a:rPr lang="en-US" dirty="0" err="1">
                <a:effectLst/>
                <a:latin typeface="Segoe Print" panose="02000600000000000000" pitchFamily="2" charset="0"/>
                <a:ea typeface="Calibri" panose="020F0502020204030204" pitchFamily="34" charset="0"/>
                <a:cs typeface="Calibri" panose="020F0502020204030204" pitchFamily="34" charset="0"/>
              </a:rPr>
              <a:t>nov</a:t>
            </a:r>
            <a:r>
              <a:rPr lang="en-US" dirty="0">
                <a:effectLst/>
                <a:latin typeface="Segoe Print" panose="02000600000000000000" pitchFamily="2" charset="0"/>
                <a:ea typeface="Calibri" panose="020F0502020204030204" pitchFamily="34" charset="0"/>
                <a:cs typeface="Calibri" panose="020F0502020204030204" pitchFamily="34" charset="0"/>
              </a:rPr>
              <a:t> 30, dec 31, </a:t>
            </a:r>
            <a:r>
              <a:rPr lang="en-US" dirty="0" err="1">
                <a:effectLst/>
                <a:latin typeface="Segoe Print" panose="02000600000000000000" pitchFamily="2" charset="0"/>
                <a:ea typeface="Calibri" panose="020F0502020204030204" pitchFamily="34" charset="0"/>
                <a:cs typeface="Calibri" panose="020F0502020204030204" pitchFamily="34" charset="0"/>
              </a:rPr>
              <a:t>jan</a:t>
            </a:r>
            <a:r>
              <a:rPr lang="en-US" dirty="0">
                <a:effectLst/>
                <a:latin typeface="Segoe Print" panose="02000600000000000000" pitchFamily="2" charset="0"/>
                <a:ea typeface="Calibri" panose="020F0502020204030204" pitchFamily="34" charset="0"/>
                <a:cs typeface="Calibri" panose="020F0502020204030204" pitchFamily="34" charset="0"/>
              </a:rPr>
              <a:t> 25 = 233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b="1" dirty="0">
                <a:effectLst/>
                <a:latin typeface="Segoe Print" panose="02000600000000000000" pitchFamily="2" charset="0"/>
                <a:ea typeface="Calibri" panose="020F0502020204030204" pitchFamily="34" charset="0"/>
                <a:cs typeface="Calibri" panose="020F0502020204030204" pitchFamily="34" charset="0"/>
              </a:rPr>
              <a:t>Step 2</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dirty="0">
                <a:effectLst/>
                <a:latin typeface="Segoe Print" panose="02000600000000000000" pitchFamily="2" charset="0"/>
                <a:ea typeface="Calibri" panose="020F0502020204030204" pitchFamily="34" charset="0"/>
                <a:cs typeface="Calibri" panose="020F0502020204030204" pitchFamily="34" charset="0"/>
              </a:rPr>
              <a:t>Convert the days to weeks – 233/7 = </a:t>
            </a:r>
            <a:r>
              <a:rPr lang="en-US" b="1" dirty="0">
                <a:effectLst/>
                <a:latin typeface="Segoe Print" panose="02000600000000000000" pitchFamily="2" charset="0"/>
                <a:ea typeface="Calibri" panose="020F0502020204030204" pitchFamily="34" charset="0"/>
                <a:cs typeface="Calibri" panose="020F0502020204030204" pitchFamily="34" charset="0"/>
              </a:rPr>
              <a:t>33 Weeks 2 days.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11121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0635A-6394-4209-BC60-FA6E7F14D39C}"/>
              </a:ext>
            </a:extLst>
          </p:cNvPr>
          <p:cNvSpPr>
            <a:spLocks noGrp="1"/>
          </p:cNvSpPr>
          <p:nvPr>
            <p:ph type="title"/>
          </p:nvPr>
        </p:nvSpPr>
        <p:spPr/>
        <p:txBody>
          <a:bodyPr>
            <a:normAutofit fontScale="90000"/>
          </a:bodyPr>
          <a:lstStyle/>
          <a:p>
            <a:pPr marL="0" marR="0">
              <a:lnSpc>
                <a:spcPct val="150000"/>
              </a:lnSpc>
              <a:spcBef>
                <a:spcPts val="0"/>
              </a:spcBef>
              <a:spcAft>
                <a:spcPts val="1000"/>
              </a:spcAft>
            </a:pP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Hormonal factors </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5049B91-47F1-4D65-98AF-A29D9C15F121}"/>
              </a:ext>
            </a:extLst>
          </p:cNvPr>
          <p:cNvSpPr>
            <a:spLocks noGrp="1"/>
          </p:cNvSpPr>
          <p:nvPr>
            <p:ph idx="1"/>
          </p:nvPr>
        </p:nvSpPr>
        <p:spPr>
          <a:xfrm>
            <a:off x="838200" y="1825624"/>
            <a:ext cx="10515600" cy="5032375"/>
          </a:xfrm>
        </p:spPr>
        <p:txBody>
          <a:bodyPr>
            <a:normAutofit/>
          </a:bodyPr>
          <a:lstStyle/>
          <a:p>
            <a:pPr marL="342900" marR="0" lvl="0" indent="-342900" algn="just">
              <a:lnSpc>
                <a:spcPct val="150000"/>
              </a:lnSpc>
              <a:spcBef>
                <a:spcPts val="0"/>
              </a:spcBef>
              <a:spcAft>
                <a:spcPts val="0"/>
              </a:spcAft>
              <a:buFont typeface="+mj-lt"/>
              <a:buAutoNum type="arabi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Diminished efficiency of the placenta.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placenta efficiency is diminished toward term resulting in reduction in levels of estrogen and progesterone hormones.  Progesterone being the hormone that supports pregnancy is withdrawn. The uterus becomes sensitive to this effect leading to onset of labor. </a:t>
            </a:r>
          </a:p>
          <a:p>
            <a:endParaRPr lang="en-US" dirty="0"/>
          </a:p>
        </p:txBody>
      </p:sp>
    </p:spTree>
    <p:extLst>
      <p:ext uri="{BB962C8B-B14F-4D97-AF65-F5344CB8AC3E}">
        <p14:creationId xmlns:p14="http://schemas.microsoft.com/office/powerpoint/2010/main" val="17991551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BD606-835F-40AB-B548-9B0EF6862430}"/>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AD3E4C40-28F7-4EAD-893E-20FF43717298}"/>
              </a:ext>
            </a:extLst>
          </p:cNvPr>
          <p:cNvSpPr>
            <a:spLocks noGrp="1"/>
          </p:cNvSpPr>
          <p:nvPr>
            <p:ph idx="1"/>
          </p:nvPr>
        </p:nvSpPr>
        <p:spPr>
          <a:xfrm>
            <a:off x="838200" y="1825624"/>
            <a:ext cx="10515600" cy="5032375"/>
          </a:xfrm>
        </p:spPr>
        <p:txBody>
          <a:bodyPr>
            <a:normAutofit/>
          </a:bodyPr>
          <a:lstStyle/>
          <a:p>
            <a:pPr marL="0" marR="0" algn="just">
              <a:lnSpc>
                <a:spcPct val="150000"/>
              </a:lnSpc>
              <a:spcBef>
                <a:spcPts val="0"/>
              </a:spcBef>
              <a:spcAft>
                <a:spcPts val="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 PHYSICAL EXAMINATION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indent="457200" algn="just">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   Head to toe examination</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Cambria" panose="02040503050406030204" pitchFamily="18" charset="0"/>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Explain to the mother that you will examine her from head to toe so let her change into examination gown.</a:t>
            </a:r>
          </a:p>
          <a:p>
            <a:pPr marL="342900" marR="0" lvl="0" indent="-342900" algn="just">
              <a:lnSpc>
                <a:spcPct val="150000"/>
              </a:lnSpc>
              <a:spcBef>
                <a:spcPts val="0"/>
              </a:spcBef>
              <a:spcAft>
                <a:spcPts val="0"/>
              </a:spcAft>
              <a:buFont typeface="Cambria" panose="02040503050406030204" pitchFamily="18" charset="0"/>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Ask the mother to pass urine and test for albumin acetone and sugar </a:t>
            </a:r>
          </a:p>
          <a:p>
            <a:pPr marL="0" marR="0" indent="0" algn="just">
              <a:lnSpc>
                <a:spcPct val="150000"/>
              </a:lnSpc>
              <a:spcBef>
                <a:spcPts val="0"/>
              </a:spcBef>
              <a:spcAft>
                <a:spcPts val="0"/>
              </a:spcAft>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353951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6D90E-9ACE-4332-B7CF-592C3DDC6A27}"/>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B4E51738-E989-4115-8A3E-5A228554FA2C}"/>
              </a:ext>
            </a:extLst>
          </p:cNvPr>
          <p:cNvSpPr>
            <a:spLocks noGrp="1"/>
          </p:cNvSpPr>
          <p:nvPr>
            <p:ph idx="1"/>
          </p:nvPr>
        </p:nvSpPr>
        <p:spPr>
          <a:xfrm>
            <a:off x="838200" y="1825624"/>
            <a:ext cx="10515600" cy="5184775"/>
          </a:xfrm>
        </p:spPr>
        <p:txBody>
          <a:bodyPr>
            <a:normAutofit lnSpcReduction="10000"/>
          </a:bodyPr>
          <a:lstStyle/>
          <a:p>
            <a:pPr marL="342900" marR="0" lvl="0" indent="-342900" algn="just">
              <a:lnSpc>
                <a:spcPct val="150000"/>
              </a:lnSpc>
              <a:spcBef>
                <a:spcPts val="0"/>
              </a:spcBef>
              <a:spcAft>
                <a:spcPts val="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Take observation to include temp, pulse, respiration, blood pressure, weight, height and record </a:t>
            </a:r>
          </a:p>
          <a:p>
            <a:pPr marL="342900" marR="0" lvl="0" indent="-342900" algn="just">
              <a:lnSpc>
                <a:spcPct val="150000"/>
              </a:lnSpc>
              <a:spcBef>
                <a:spcPts val="0"/>
              </a:spcBef>
              <a:spcAft>
                <a:spcPts val="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Put the mother on the coach and do a general assessment on whether ill looking, dehydrated or excited </a:t>
            </a: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Perform physical examination from head to toe (As per guideline) to exclude conditions such as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anaemia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signs of pre-eclampsia, thyroid disease, cardiac disease e.tc.</a:t>
            </a:r>
          </a:p>
          <a:p>
            <a:endParaRPr lang="en-US" dirty="0"/>
          </a:p>
        </p:txBody>
      </p:sp>
    </p:spTree>
    <p:extLst>
      <p:ext uri="{BB962C8B-B14F-4D97-AF65-F5344CB8AC3E}">
        <p14:creationId xmlns:p14="http://schemas.microsoft.com/office/powerpoint/2010/main" val="22384094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D8DC-4D70-40E1-AD97-58773F9FCD5F}"/>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54069050-0810-431F-9AE3-6912038528B8}"/>
              </a:ext>
            </a:extLst>
          </p:cNvPr>
          <p:cNvSpPr>
            <a:spLocks noGrp="1"/>
          </p:cNvSpPr>
          <p:nvPr>
            <p:ph idx="1"/>
          </p:nvPr>
        </p:nvSpPr>
        <p:spPr>
          <a:xfrm>
            <a:off x="838200" y="1825625"/>
            <a:ext cx="10515600" cy="5780520"/>
          </a:xfrm>
        </p:spPr>
        <p:txBody>
          <a:bodyPr>
            <a:normAutofit/>
          </a:bodyPr>
          <a:lstStyle/>
          <a:p>
            <a:r>
              <a:rPr lang="en-US" b="1" dirty="0">
                <a:effectLst/>
                <a:latin typeface="Times New Roman" panose="02020603050405020304" pitchFamily="18" charset="0"/>
                <a:ea typeface="Calibri" panose="020F0502020204030204" pitchFamily="34" charset="0"/>
                <a:cs typeface="Times New Roman" panose="02020603050405020304" pitchFamily="18" charset="0"/>
              </a:rPr>
              <a:t>Do abdominal examination </a:t>
            </a:r>
            <a:r>
              <a:rPr lang="en-US" dirty="0">
                <a:effectLst/>
                <a:latin typeface="Times New Roman" panose="02020603050405020304" pitchFamily="18" charset="0"/>
                <a:ea typeface="Calibri" panose="020F0502020204030204" pitchFamily="34" charset="0"/>
                <a:cs typeface="Times New Roman" panose="02020603050405020304" pitchFamily="18" charset="0"/>
              </a:rPr>
              <a:t>and apply the following terms: - inspection, palpation, measurement and auscultation</a:t>
            </a:r>
          </a:p>
          <a:p>
            <a:pPr marL="342900" marR="0" lvl="0" indent="-342900" algn="just">
              <a:lnSpc>
                <a:spcPct val="150000"/>
              </a:lnSpc>
              <a:spcBef>
                <a:spcPts val="0"/>
              </a:spcBef>
              <a:spcAft>
                <a:spcPts val="0"/>
              </a:spcAft>
              <a:buFont typeface="+mj-lt"/>
              <a:buAutoNum type="arabicPeriod"/>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On abdominal inspection note:</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Size</a:t>
            </a:r>
          </a:p>
          <a:p>
            <a:pPr marL="342900" marR="0" lvl="0" indent="-342900" algn="just">
              <a:lnSpc>
                <a:spcPct val="150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Shape</a:t>
            </a:r>
          </a:p>
          <a:p>
            <a:pPr marL="342900" marR="0" lvl="0" indent="-342900" algn="just">
              <a:lnSpc>
                <a:spcPct val="150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Color changes</a:t>
            </a:r>
          </a:p>
          <a:p>
            <a:pPr marL="342900" marR="0" lvl="0" indent="-342900" algn="just">
              <a:lnSpc>
                <a:spcPct val="150000"/>
              </a:lnSpc>
              <a:spcBef>
                <a:spcPts val="0"/>
              </a:spcBef>
              <a:spcAft>
                <a:spcPts val="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Scars</a:t>
            </a:r>
          </a:p>
          <a:p>
            <a:pPr marL="342900" marR="0" lvl="0" indent="-342900" algn="just">
              <a:lnSpc>
                <a:spcPct val="150000"/>
              </a:lnSpc>
              <a:spcBef>
                <a:spcPts val="0"/>
              </a:spcBef>
              <a:spcAft>
                <a:spcPts val="1000"/>
              </a:spcAft>
              <a:buFont typeface="Symbol" panose="05050102010706020507" pitchFamily="18" charset="2"/>
              <a:buChar char=""/>
            </a:pPr>
            <a:r>
              <a:rPr lang="en-US" dirty="0">
                <a:effectLst/>
                <a:latin typeface="Times New Roman" panose="02020603050405020304" pitchFamily="18" charset="0"/>
                <a:ea typeface="Calibri" panose="020F0502020204030204" pitchFamily="34" charset="0"/>
                <a:cs typeface="Times New Roman" panose="02020603050405020304" pitchFamily="18" charset="0"/>
              </a:rPr>
              <a:t>Fetal movements</a:t>
            </a:r>
          </a:p>
          <a:p>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648567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4677-2799-4921-A93F-54EE044DB456}"/>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4F4BABAC-E256-4A48-B5AD-7266CB46F650}"/>
              </a:ext>
            </a:extLst>
          </p:cNvPr>
          <p:cNvSpPr>
            <a:spLocks noGrp="1"/>
          </p:cNvSpPr>
          <p:nvPr>
            <p:ph idx="1"/>
          </p:nvPr>
        </p:nvSpPr>
        <p:spPr>
          <a:xfrm>
            <a:off x="838200" y="1825624"/>
            <a:ext cx="10515600" cy="5032375"/>
          </a:xfrm>
        </p:spPr>
        <p:txBody>
          <a:bodyPr>
            <a:noAutofit/>
          </a:bodyPr>
          <a:lstStyle/>
          <a:p>
            <a:pPr marL="342900" marR="0" lvl="0" indent="-342900" algn="just">
              <a:lnSpc>
                <a:spcPct val="150000"/>
              </a:lnSpc>
              <a:spcBef>
                <a:spcPts val="0"/>
              </a:spcBef>
              <a:spcAft>
                <a:spcPts val="0"/>
              </a:spcAft>
              <a:buFont typeface="+mj-lt"/>
              <a:buAutoNum type="arabi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On abdominal palpation note: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Bookman Old Style" panose="0205060405050502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Lie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Bookman Old Style" panose="0205060405050502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Presentation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Bookman Old Style" panose="0205060405050502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Position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Bookman Old Style" panose="0205060405050502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Engagement of the presenting part.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a:effectLst/>
                <a:latin typeface="Times New Roman" panose="02020603050405020304" pitchFamily="18" charset="0"/>
                <a:ea typeface="Calibri" panose="020F0502020204030204" pitchFamily="34" charset="0"/>
              </a:rPr>
              <a:t> Assess the uterine contractions for </a:t>
            </a:r>
            <a:r>
              <a:rPr lang="en-US" sz="3200" b="1" dirty="0">
                <a:effectLst/>
                <a:latin typeface="Times New Roman" panose="02020603050405020304" pitchFamily="18" charset="0"/>
                <a:ea typeface="Calibri" panose="020F0502020204030204" pitchFamily="34" charset="0"/>
              </a:rPr>
              <a:t>strength duration </a:t>
            </a:r>
            <a:r>
              <a:rPr lang="en-US" sz="3200" dirty="0">
                <a:effectLst/>
                <a:latin typeface="Times New Roman" panose="02020603050405020304" pitchFamily="18" charset="0"/>
                <a:ea typeface="Calibri" panose="020F0502020204030204" pitchFamily="34" charset="0"/>
              </a:rPr>
              <a:t>and</a:t>
            </a:r>
            <a:r>
              <a:rPr lang="en-US" sz="3200" b="1" dirty="0">
                <a:effectLst/>
                <a:latin typeface="Times New Roman" panose="02020603050405020304" pitchFamily="18" charset="0"/>
                <a:ea typeface="Calibri" panose="020F0502020204030204" pitchFamily="34" charset="0"/>
              </a:rPr>
              <a:t> frequency</a:t>
            </a:r>
            <a:r>
              <a:rPr lang="en-US" sz="3200" dirty="0">
                <a:effectLst/>
                <a:latin typeface="Times New Roman" panose="02020603050405020304" pitchFamily="18" charset="0"/>
                <a:ea typeface="Calibri" panose="020F0502020204030204" pitchFamily="34" charset="0"/>
              </a:rPr>
              <a:t> as they occur</a:t>
            </a:r>
            <a:endParaRPr lang="en-US" sz="3200" dirty="0"/>
          </a:p>
        </p:txBody>
      </p:sp>
    </p:spTree>
    <p:extLst>
      <p:ext uri="{BB962C8B-B14F-4D97-AF65-F5344CB8AC3E}">
        <p14:creationId xmlns:p14="http://schemas.microsoft.com/office/powerpoint/2010/main" val="16078672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84A8-8946-4793-B99E-605310AA58EB}"/>
              </a:ext>
            </a:extLst>
          </p:cNvPr>
          <p:cNvSpPr>
            <a:spLocks noGrp="1"/>
          </p:cNvSpPr>
          <p:nvPr>
            <p:ph type="title"/>
          </p:nvPr>
        </p:nvSpPr>
        <p:spPr/>
        <p:txBody>
          <a:bodyPr/>
          <a:lstStyle/>
          <a:p>
            <a:r>
              <a:rPr lang="en-US" b="1" dirty="0"/>
              <a:t>Cont..</a:t>
            </a:r>
          </a:p>
        </p:txBody>
      </p:sp>
      <p:sp>
        <p:nvSpPr>
          <p:cNvPr id="3" name="Content Placeholder 2">
            <a:extLst>
              <a:ext uri="{FF2B5EF4-FFF2-40B4-BE49-F238E27FC236}">
                <a16:creationId xmlns:a16="http://schemas.microsoft.com/office/drawing/2014/main" id="{D41F84AE-311A-4E63-8959-8AF735F7A9F1}"/>
              </a:ext>
            </a:extLst>
          </p:cNvPr>
          <p:cNvSpPr>
            <a:spLocks noGrp="1"/>
          </p:cNvSpPr>
          <p:nvPr>
            <p:ph idx="1"/>
          </p:nvPr>
        </p:nvSpPr>
        <p:spPr/>
        <p:txBody>
          <a:bodyPr/>
          <a:lstStyle/>
          <a:p>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Note</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The strength of the contractions cannot be judged by the reaction of the woman but by laying a hand on the abdomen and rating the degree of hardness during contraction and by timing its length.</a:t>
            </a:r>
          </a:p>
          <a:p>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Contractions begin painless, then pain then painless again.</a:t>
            </a:r>
          </a:p>
          <a:p>
            <a:endParaRPr lang="en-US" dirty="0"/>
          </a:p>
        </p:txBody>
      </p:sp>
    </p:spTree>
    <p:extLst>
      <p:ext uri="{BB962C8B-B14F-4D97-AF65-F5344CB8AC3E}">
        <p14:creationId xmlns:p14="http://schemas.microsoft.com/office/powerpoint/2010/main" val="38711930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42322-DF33-487B-969E-233A0830035D}"/>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E87C326D-9977-44B4-80FC-5823B86D6F0D}"/>
              </a:ext>
            </a:extLst>
          </p:cNvPr>
          <p:cNvSpPr>
            <a:spLocks noGrp="1"/>
          </p:cNvSpPr>
          <p:nvPr>
            <p:ph idx="1"/>
          </p:nvPr>
        </p:nvSpPr>
        <p:spPr>
          <a:xfrm>
            <a:off x="838200" y="1825624"/>
            <a:ext cx="10515600" cy="5032375"/>
          </a:xfrm>
        </p:spPr>
        <p:txBody>
          <a:bodyPr>
            <a:normAutofit lnSpcReduction="10000"/>
          </a:bodyPr>
          <a:lstStyle/>
          <a:p>
            <a:pPr marL="342900" marR="0" lvl="0" indent="-342900" algn="just">
              <a:lnSpc>
                <a:spcPct val="150000"/>
              </a:lnSpc>
              <a:spcBef>
                <a:spcPts val="0"/>
              </a:spcBef>
              <a:spcAft>
                <a:spcPts val="0"/>
              </a:spcAft>
              <a:buFont typeface="+mj-lt"/>
              <a:buAutoNum type="arabicPeriod"/>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on abdominal measurement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Bookman Old Style" panose="02050604050505020204" pitchFamily="18" charset="0"/>
              <a:buChar char="-"/>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Estimate fundal height</a:t>
            </a:r>
            <a:r>
              <a:rPr lang="en-US" dirty="0">
                <a:effectLst/>
                <a:latin typeface="Times New Roman" panose="02020603050405020304" pitchFamily="18" charset="0"/>
                <a:ea typeface="Calibri" panose="020F0502020204030204" pitchFamily="34" charset="0"/>
                <a:cs typeface="Times New Roman" panose="02020603050405020304" pitchFamily="18" charset="0"/>
              </a:rPr>
              <a:t> using the tape measure. measure from the pubic line to the highest level of the fundus and record the reading in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cms</a:t>
            </a:r>
            <a:r>
              <a:rPr lang="en-US" dirty="0">
                <a:effectLst/>
                <a:latin typeface="Times New Roman" panose="02020603050405020304" pitchFamily="18" charset="0"/>
                <a:ea typeface="Calibri" panose="020F0502020204030204" pitchFamily="34" charset="0"/>
                <a:cs typeface="Times New Roman" panose="02020603050405020304" pitchFamily="18" charset="0"/>
              </a:rPr>
              <a:t> as weeks of the pregnancy.</a:t>
            </a:r>
          </a:p>
          <a:p>
            <a:pPr marL="342900" marR="0" lvl="0" indent="-342900" algn="just">
              <a:lnSpc>
                <a:spcPct val="150000"/>
              </a:lnSpc>
              <a:spcBef>
                <a:spcPts val="0"/>
              </a:spcBef>
              <a:spcAft>
                <a:spcPts val="0"/>
              </a:spcAft>
              <a:buFont typeface="Bookman Old Style" panose="02050604050505020204" pitchFamily="18" charset="0"/>
              <a:buChar char="-"/>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Estimate fetal weight</a:t>
            </a:r>
            <a:r>
              <a:rPr lang="en-US" dirty="0">
                <a:effectLst/>
                <a:latin typeface="Times New Roman" panose="02020603050405020304" pitchFamily="18" charset="0"/>
                <a:ea typeface="Calibri" panose="020F0502020204030204" pitchFamily="34" charset="0"/>
                <a:cs typeface="Times New Roman" panose="02020603050405020304" pitchFamily="18" charset="0"/>
              </a:rPr>
              <a:t> by the following formular</a:t>
            </a:r>
          </a:p>
          <a:p>
            <a:pPr marL="457200" marR="0" algn="just">
              <a:lnSpc>
                <a:spcPct val="150000"/>
              </a:lnSpc>
              <a:spcBef>
                <a:spcPts val="0"/>
              </a:spcBef>
              <a:spcAft>
                <a:spcPts val="10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Highest girths in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cms</a:t>
            </a:r>
            <a:r>
              <a:rPr lang="en-US" dirty="0">
                <a:effectLst/>
                <a:latin typeface="Times New Roman" panose="02020603050405020304" pitchFamily="18" charset="0"/>
                <a:ea typeface="Calibri" panose="020F0502020204030204" pitchFamily="34" charset="0"/>
                <a:cs typeface="Times New Roman" panose="02020603050405020304" pitchFamily="18" charset="0"/>
              </a:rPr>
              <a:t> multiply by fundal height in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cms</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 answer you get minus 450 (estimated placental weight). What you are getting as the answer is the estimated fetal weight in grams.</a:t>
            </a:r>
          </a:p>
          <a:p>
            <a:endParaRPr lang="en-US" dirty="0"/>
          </a:p>
        </p:txBody>
      </p:sp>
    </p:spTree>
    <p:extLst>
      <p:ext uri="{BB962C8B-B14F-4D97-AF65-F5344CB8AC3E}">
        <p14:creationId xmlns:p14="http://schemas.microsoft.com/office/powerpoint/2010/main" val="57746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21FB-02A2-4DE5-93EA-4BE021A1BB3E}"/>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0FB087E8-1C8B-4793-94E4-FDBD1FCEBD09}"/>
              </a:ext>
            </a:extLst>
          </p:cNvPr>
          <p:cNvSpPr>
            <a:spLocks noGrp="1"/>
          </p:cNvSpPr>
          <p:nvPr>
            <p:ph idx="1"/>
          </p:nvPr>
        </p:nvSpPr>
        <p:spPr/>
        <p:txBody>
          <a:bodyPr>
            <a:normAutofit/>
          </a:bodyPr>
          <a:lstStyle/>
          <a:p>
            <a:pPr marL="342900" marR="0" lvl="0" indent="-342900" algn="just">
              <a:lnSpc>
                <a:spcPct val="150000"/>
              </a:lnSpc>
              <a:spcBef>
                <a:spcPts val="0"/>
              </a:spcBef>
              <a:spcAft>
                <a:spcPts val="0"/>
              </a:spcAft>
              <a:buFont typeface="+mj-lt"/>
              <a:buAutoNum type="arabicPeriod"/>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On auscultation note: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Symbol" panose="05050102010706020507" pitchFamily="18" charset="2"/>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Auscultate fetal heart sound for </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rate, regularity, rhythm </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and</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strength.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1000"/>
              </a:spcAft>
              <a:buFont typeface="Cambria" panose="02040503050406030204" pitchFamily="18" charset="0"/>
              <a:buChar cha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Record the finding on the patient’s notes and partograph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200" b="1" dirty="0">
                <a:effectLst/>
                <a:latin typeface="Times New Roman" panose="02020603050405020304" pitchFamily="18" charset="0"/>
                <a:ea typeface="Calibri" panose="020F0502020204030204" pitchFamily="34" charset="0"/>
              </a:rPr>
              <a:t>NOTE: Always REMEMBER to give FEEDBACK to the mother on the findings</a:t>
            </a:r>
            <a:endParaRPr lang="en-US" sz="3200" dirty="0"/>
          </a:p>
        </p:txBody>
      </p:sp>
    </p:spTree>
    <p:extLst>
      <p:ext uri="{BB962C8B-B14F-4D97-AF65-F5344CB8AC3E}">
        <p14:creationId xmlns:p14="http://schemas.microsoft.com/office/powerpoint/2010/main" val="4010957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6BA99-5FDD-425C-B107-B154FF1A7A68}"/>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3F8C8B72-7989-4E2C-94EB-9710B535A8D1}"/>
              </a:ext>
            </a:extLst>
          </p:cNvPr>
          <p:cNvSpPr>
            <a:spLocks noGrp="1"/>
          </p:cNvSpPr>
          <p:nvPr>
            <p:ph idx="1"/>
          </p:nvPr>
        </p:nvSpPr>
        <p:spPr>
          <a:xfrm>
            <a:off x="838200" y="1825624"/>
            <a:ext cx="10515600" cy="5032375"/>
          </a:xfrm>
        </p:spPr>
        <p:txBody>
          <a:bodyPr>
            <a:normAutofit lnSpcReduction="10000"/>
          </a:bodyPr>
          <a:lstStyle/>
          <a:p>
            <a:r>
              <a:rPr lang="en-US" dirty="0"/>
              <a:t>2.	</a:t>
            </a:r>
            <a:r>
              <a:rPr lang="en-US" b="1" dirty="0">
                <a:latin typeface="Times New Roman" panose="02020603050405020304" pitchFamily="18" charset="0"/>
                <a:cs typeface="Times New Roman" panose="02020603050405020304" pitchFamily="18" charset="0"/>
              </a:rPr>
              <a:t>Oxytocin stimulation on uterus</a:t>
            </a:r>
          </a:p>
          <a:p>
            <a:r>
              <a:rPr lang="en-US" sz="3200" dirty="0">
                <a:latin typeface="Times New Roman" panose="02020603050405020304" pitchFamily="18" charset="0"/>
                <a:cs typeface="Times New Roman" panose="02020603050405020304" pitchFamily="18" charset="0"/>
              </a:rPr>
              <a:t>The main sources of oxytocin are the brain and placenta. The placental production of oxytocin increases towards term much more so as labor to start. The number of oxytocin receptors in the myometrium also increases a hundred- fold during labor. </a:t>
            </a:r>
          </a:p>
          <a:p>
            <a:r>
              <a:rPr lang="en-US" sz="3200" dirty="0">
                <a:latin typeface="Times New Roman" panose="02020603050405020304" pitchFamily="18" charset="0"/>
                <a:cs typeface="Times New Roman" panose="02020603050405020304" pitchFamily="18" charset="0"/>
              </a:rPr>
              <a:t>Also due to low production of estrogen and progesterone hormones, oxytocin from the posterior pituitary gland is produced which binds with the oxytocin receptors at the myometrium stimulating action on a pregnant uterus to cause onset of labor</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63042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3F002-1A82-4B62-9471-A95613313E76}"/>
              </a:ext>
            </a:extLst>
          </p:cNvPr>
          <p:cNvSpPr>
            <a:spLocks noGrp="1"/>
          </p:cNvSpPr>
          <p:nvPr>
            <p:ph type="title"/>
          </p:nvPr>
        </p:nvSpPr>
        <p:spPr/>
        <p:txBody>
          <a:bodyPr/>
          <a:lstStyle/>
          <a:p>
            <a:r>
              <a:rPr lang="en-US" b="1" dirty="0"/>
              <a:t>Cont</a:t>
            </a:r>
            <a:r>
              <a:rPr lang="en-US" dirty="0"/>
              <a:t>..</a:t>
            </a:r>
          </a:p>
        </p:txBody>
      </p:sp>
      <p:sp>
        <p:nvSpPr>
          <p:cNvPr id="3" name="Content Placeholder 2">
            <a:extLst>
              <a:ext uri="{FF2B5EF4-FFF2-40B4-BE49-F238E27FC236}">
                <a16:creationId xmlns:a16="http://schemas.microsoft.com/office/drawing/2014/main" id="{C22CC8F8-74E8-4C65-AF72-92AD8AF27909}"/>
              </a:ext>
            </a:extLst>
          </p:cNvPr>
          <p:cNvSpPr>
            <a:spLocks noGrp="1"/>
          </p:cNvSpPr>
          <p:nvPr>
            <p:ph idx="1"/>
          </p:nvPr>
        </p:nvSpPr>
        <p:spPr/>
        <p:txBody>
          <a:bodyPr/>
          <a:lstStyle/>
          <a:p>
            <a:pPr marL="0" indent="0">
              <a:buNone/>
            </a:pPr>
            <a:r>
              <a:rPr lang="en-US" dirty="0"/>
              <a:t>3.	</a:t>
            </a:r>
            <a:r>
              <a:rPr lang="en-US" sz="3200" b="1" dirty="0">
                <a:latin typeface="Times New Roman" panose="02020603050405020304" pitchFamily="18" charset="0"/>
                <a:cs typeface="Times New Roman" panose="02020603050405020304" pitchFamily="18" charset="0"/>
              </a:rPr>
              <a:t>Production of prostaglandins</a:t>
            </a:r>
            <a:r>
              <a:rPr lang="en-US" dirty="0"/>
              <a:t>.</a:t>
            </a:r>
          </a:p>
          <a:p>
            <a:pPr marL="0" indent="0">
              <a:buNone/>
            </a:pPr>
            <a:r>
              <a:rPr lang="en-US" sz="3200" dirty="0">
                <a:latin typeface="Times New Roman" panose="02020603050405020304" pitchFamily="18" charset="0"/>
                <a:cs typeface="Times New Roman" panose="02020603050405020304" pitchFamily="18" charset="0"/>
              </a:rPr>
              <a:t>Prostaglandins are thought to be produced in the decidua and placental membranes and myometrial cells at term in response to the withdrawal of estrogen by fetal placental unit.  The local release of prostaglandins from the decidua causes of onset of labor. </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69550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1110</TotalTime>
  <Words>4977</Words>
  <Application>Microsoft Office PowerPoint</Application>
  <PresentationFormat>Widescreen</PresentationFormat>
  <Paragraphs>445</Paragraphs>
  <Slides>76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76</vt:i4>
      </vt:variant>
    </vt:vector>
  </HeadingPairs>
  <TitlesOfParts>
    <vt:vector size="86" baseType="lpstr">
      <vt:lpstr>Arial</vt:lpstr>
      <vt:lpstr>Bookman Old Style</vt:lpstr>
      <vt:lpstr>Calibri</vt:lpstr>
      <vt:lpstr>Calibri Light</vt:lpstr>
      <vt:lpstr>Cambria</vt:lpstr>
      <vt:lpstr>Segoe Print</vt:lpstr>
      <vt:lpstr>Symbol</vt:lpstr>
      <vt:lpstr>Times New Roman</vt:lpstr>
      <vt:lpstr>Wingdings</vt:lpstr>
      <vt:lpstr>Office Theme</vt:lpstr>
      <vt:lpstr>LABOUR AND CHILD BIRTH </vt:lpstr>
      <vt:lpstr>Labor </vt:lpstr>
      <vt:lpstr>Note: </vt:lpstr>
      <vt:lpstr>Causes of onset of labour  </vt:lpstr>
      <vt:lpstr> Mechanical factors </vt:lpstr>
      <vt:lpstr>Cont…</vt:lpstr>
      <vt:lpstr>Hormonal factors  </vt:lpstr>
      <vt:lpstr>Cont..</vt:lpstr>
      <vt:lpstr>Cont..</vt:lpstr>
      <vt:lpstr>Cont..</vt:lpstr>
      <vt:lpstr>Signs of labour  </vt:lpstr>
      <vt:lpstr>Premonitory signs (signs showing labor is just about)  </vt:lpstr>
      <vt:lpstr>Cont..</vt:lpstr>
      <vt:lpstr>Cont..</vt:lpstr>
      <vt:lpstr>Cont..</vt:lpstr>
      <vt:lpstr>Cont..</vt:lpstr>
      <vt:lpstr>Cont..</vt:lpstr>
      <vt:lpstr>Cont….</vt:lpstr>
      <vt:lpstr>Cont….</vt:lpstr>
      <vt:lpstr>Stages of labor</vt:lpstr>
      <vt:lpstr>Cont…</vt:lpstr>
      <vt:lpstr>Cont..</vt:lpstr>
      <vt:lpstr>Cont…</vt:lpstr>
      <vt:lpstr>Cont….</vt:lpstr>
      <vt:lpstr>Cont..</vt:lpstr>
      <vt:lpstr>Cont..</vt:lpstr>
      <vt:lpstr>Cont..</vt:lpstr>
      <vt:lpstr>Factors influencing the outcome of labor.</vt:lpstr>
      <vt:lpstr>Cont…</vt:lpstr>
      <vt:lpstr>Cont…</vt:lpstr>
      <vt:lpstr>Cont…</vt:lpstr>
      <vt:lpstr>Differentiate between true and false labor.</vt:lpstr>
      <vt:lpstr>Changes during 1ST stage of labor</vt:lpstr>
      <vt:lpstr>Physiological changes.  </vt:lpstr>
      <vt:lpstr>Cont..</vt:lpstr>
      <vt:lpstr>Cont..</vt:lpstr>
      <vt:lpstr>Cont..</vt:lpstr>
      <vt:lpstr>Cont..</vt:lpstr>
      <vt:lpstr>Cont..</vt:lpstr>
      <vt:lpstr>Cont…</vt:lpstr>
      <vt:lpstr>Cont..</vt:lpstr>
      <vt:lpstr>Cont..</vt:lpstr>
      <vt:lpstr>Cont..</vt:lpstr>
      <vt:lpstr>Cont..</vt:lpstr>
      <vt:lpstr>Cont…</vt:lpstr>
      <vt:lpstr>Mechanical changes. </vt:lpstr>
      <vt:lpstr>Cont..</vt:lpstr>
      <vt:lpstr>Cont..</vt:lpstr>
      <vt:lpstr>MANAGEMENT OF NORMAL LABOUR (1ST STAGE</vt:lpstr>
      <vt:lpstr>Cont..</vt:lpstr>
      <vt:lpstr>THE BASIC PRINCIPLES OF MANAGEMENT OF LABOUR INCLUDE:</vt:lpstr>
      <vt:lpstr>Cont..</vt:lpstr>
      <vt:lpstr>  MANAGEMENT OF THE MOTHER DURING 1ST STAGE OF LABOUR.    </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dc:creator>
  <cp:lastModifiedBy>ESTHER</cp:lastModifiedBy>
  <cp:revision>64</cp:revision>
  <dcterms:created xsi:type="dcterms:W3CDTF">2021-05-18T16:02:06Z</dcterms:created>
  <dcterms:modified xsi:type="dcterms:W3CDTF">2022-04-26T19:04:03Z</dcterms:modified>
</cp:coreProperties>
</file>