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26.xml" ContentType="application/vnd.openxmlformats-officedocument.presentationml.slide+xml"/>
  <Override PartName="/ppt/slides/slide473.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s/slide451.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467.xml" ContentType="application/vnd.openxmlformats-officedocument.presentationml.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s/slide237.xml" ContentType="application/vnd.openxmlformats-officedocument.presentationml.slide+xml"/>
  <Override PartName="/ppt/slides/slide284.xml" ContentType="application/vnd.openxmlformats-officedocument.presentationml.slide+xml"/>
  <Override PartName="/ppt/slides/slide423.xml" ContentType="application/vnd.openxmlformats-officedocument.presentationml.slide+xml"/>
  <Override PartName="/ppt/slides/slide470.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s/slide439.xml" ContentType="application/vnd.openxmlformats-officedocument.presentationml.slide+xml"/>
  <Override PartName="/ppt/slideMasters/slideMaster5.xml" ContentType="application/vnd.openxmlformats-officedocument.presentationml.slideMaster+xml"/>
  <Override PartName="/ppt/slides/slide278.xml" ContentType="application/vnd.openxmlformats-officedocument.presentationml.slide+xml"/>
  <Override PartName="/ppt/slides/slide341.xml" ContentType="application/vnd.openxmlformats-officedocument.presentationml.slide+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slides/slide464.xml" ContentType="application/vnd.openxmlformats-officedocument.presentationml.slide+xml"/>
  <Override PartName="/ppt/slideLayouts/slideLayout137.xml" ContentType="application/vnd.openxmlformats-officedocument.presentationml.slideLayout+xml"/>
  <Override PartName="/ppt/diagrams/colors1.xml" ContentType="application/vnd.openxmlformats-officedocument.drawingml.diagramColors+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s/slide357.xml" ContentType="application/vnd.openxmlformats-officedocument.presentationml.slide+xml"/>
  <Override PartName="/ppt/slides/slide420.xml" ContentType="application/vnd.openxmlformats-officedocument.presentationml.slide+xml"/>
  <Override PartName="/ppt/slideLayouts/slideLayout140.xml" ContentType="application/vnd.openxmlformats-officedocument.presentationml.slideLayout+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40.xml" ContentType="application/vnd.openxmlformats-officedocument.presentationml.slideLayout+xml"/>
  <Override PartName="/ppt/slides/slide335.xml" ContentType="application/vnd.openxmlformats-officedocument.presentationml.slide+xml"/>
  <Override PartName="/ppt/slides/slide382.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458.xml" ContentType="application/vnd.openxmlformats-officedocument.presentationml.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s/slide436.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slides/slide461.xml" ContentType="application/vnd.openxmlformats-officedocument.presentationml.slide+xml"/>
  <Override PartName="/ppt/slideLayouts/slideLayout56.xml" ContentType="application/vnd.openxmlformats-officedocument.presentationml.slideLayout+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slideLayouts/slideLayout112.xml" ContentType="application/vnd.openxmlformats-officedocument.presentationml.slideLayout+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s/slide307.xml" ContentType="application/vnd.openxmlformats-officedocument.presentationml.slide+xml"/>
  <Override PartName="/ppt/slides/slide354.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theme/theme9.xml" ContentType="application/vnd.openxmlformats-officedocument.them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55.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s/slide433.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s/slide225.xml" ContentType="application/vnd.openxmlformats-officedocument.presentationml.slide+xml"/>
  <Override PartName="/ppt/slides/slide272.xml" ContentType="application/vnd.openxmlformats-officedocument.presentationml.slid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Layouts/slideLayout31.xml" ContentType="application/vnd.openxmlformats-officedocument.presentationml.slideLayout+xml"/>
  <Override PartName="/ppt/slides/slide326.xml" ContentType="application/vnd.openxmlformats-officedocument.presentationml.slide+xml"/>
  <Override PartName="/ppt/slides/slide373.xml" ContentType="application/vnd.openxmlformats-officedocument.presentationml.slide+xml"/>
  <Override PartName="/ppt/theme/theme14.xml" ContentType="application/vnd.openxmlformats-officedocument.them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slides/slide449.xml" ContentType="application/vnd.openxmlformats-officedocument.presentationml.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theme/theme6.xml" ContentType="application/vnd.openxmlformats-officedocument.theme+xml"/>
  <Override PartName="/ppt/slideLayouts/slideLayout69.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s/slide427.xml" ContentType="application/vnd.openxmlformats-officedocument.presentationml.slide+xml"/>
  <Override PartName="/ppt/slides/slide474.xml" ContentType="application/vnd.openxmlformats-officedocument.presentationml.slide+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slides/slide452.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s/slide51.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159.xml" ContentType="application/vnd.openxmlformats-officedocument.presentationml.slide+xml"/>
  <Override PartName="/ppt/slides/slide222.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Default Extension="gif" ContentType="image/gif"/>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70.xml" ContentType="application/vnd.openxmlformats-officedocument.presentationml.slide+xml"/>
  <Override PartName="/ppt/slides/slide46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446.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424.xml" ContentType="application/vnd.openxmlformats-officedocument.presentationml.slide+xml"/>
  <Override PartName="/ppt/slides/slide471.xml" ContentType="application/vnd.openxmlformats-officedocument.presentationml.slide+xml"/>
  <Override PartName="/ppt/theme/theme3.xml" ContentType="application/vnd.openxmlformats-officedocument.theme+xml"/>
  <Override PartName="/ppt/slides/slide216.xml" ContentType="application/vnd.openxmlformats-officedocument.presentationml.slide+xml"/>
  <Override PartName="/ppt/slides/slide263.xml" ContentType="application/vnd.openxmlformats-officedocument.presentationml.slide+xml"/>
  <Override PartName="/ppt/slides/slide402.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s/slide178.xml" ContentType="application/vnd.openxmlformats-officedocument.presentationml.slide+xml"/>
  <Override PartName="/ppt/slides/slide317.xml" ContentType="application/vnd.openxmlformats-officedocument.presentationml.slide+xml"/>
  <Override PartName="/ppt/slides/slide364.xml" ContentType="application/vnd.openxmlformats-officedocument.presentationml.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418.xml" ContentType="application/vnd.openxmlformats-officedocument.presentationml.slide+xml"/>
  <Override PartName="/ppt/slides/slide429.xml" ContentType="application/vnd.openxmlformats-officedocument.presentationml.slide+xml"/>
  <Override PartName="/ppt/slides/slide465.xml" ContentType="application/vnd.openxmlformats-officedocument.presentationml.slide+xml"/>
  <Override PartName="/ppt/slides/slide476.xml" ContentType="application/vnd.openxmlformats-officedocument.presentationml.slide+xml"/>
  <Override PartName="/ppt/slideLayouts/slideLayout14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s/slide44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Override PartName="/ppt/slides/slide421.xml" ContentType="application/vnd.openxmlformats-officedocument.presentationml.slide+xml"/>
  <Override PartName="/ppt/slides/slide43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410.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48.xml" ContentType="application/vnd.openxmlformats-officedocument.presentationml.slide+xml"/>
  <Override PartName="/ppt/slides/slide459.xml" ContentType="application/vnd.openxmlformats-officedocument.presentationml.slid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43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462.xml" ContentType="application/vnd.openxmlformats-officedocument.presentationml.slide+xml"/>
  <Override PartName="/ppt/slideLayouts/slideLayout135.xml" ContentType="application/vnd.openxmlformats-officedocument.presentationml.slideLayout+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478.xml" ContentType="application/vnd.openxmlformats-officedocument.presentationml.slide+xml"/>
  <Override PartName="/ppt/diagrams/layout1.xml" ContentType="application/vnd.openxmlformats-officedocument.drawingml.diagramLayout+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s/slide55.xml" ContentType="application/vnd.openxmlformats-officedocument.presentationml.slide+xml"/>
  <Override PartName="/ppt/slides/slide434.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slideLayouts/slideLayout110.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slides/slide305.xml" ContentType="application/vnd.openxmlformats-officedocument.presentationml.slide+xml"/>
  <Override PartName="/ppt/slides/slide352.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475.xml" ContentType="application/vnd.openxmlformats-officedocument.presentationml.slide+xml"/>
  <Override PartName="/ppt/theme/theme7.xml" ContentType="application/vnd.openxmlformats-officedocument.theme+xml"/>
  <Override PartName="/ppt/slides/slide122.xml" ContentType="application/vnd.openxmlformats-officedocument.presentationml.slide+xml"/>
  <Override PartName="/ppt/slides/slide267.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Masters/slideMaster13.xml" ContentType="application/vnd.openxmlformats-officedocument.presentationml.slideMaster+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469.xml" ContentType="application/vnd.openxmlformats-officedocument.presentationml.slide+xml"/>
  <Override PartName="/ppt/slides/slide324.xml" ContentType="application/vnd.openxmlformats-officedocument.presentationml.slide+xml"/>
  <Override PartName="/ppt/slides/slide371.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slides/slide472.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slideLayouts/slideLayout92.xml" ContentType="application/vnd.openxmlformats-officedocument.presentationml.slideLayout+xml"/>
  <Override PartName="/ppt/slides/slide242.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Layouts/slideLayout101.xml" ContentType="application/vnd.openxmlformats-officedocument.presentationml.slideLayout+xml"/>
  <Override PartName="/ppt/slides/slide157.xml" ContentType="application/vnd.openxmlformats-officedocument.presentationml.slide+xml"/>
  <Override PartName="/ppt/slides/slide220.xml" ContentType="application/vnd.openxmlformats-officedocument.presentationml.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343.xml" ContentType="application/vnd.openxmlformats-officedocument.presentationml.slide+xml"/>
  <Override PartName="/ppt/slides/slide390.xml" ContentType="application/vnd.openxmlformats-officedocument.presentationml.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466.xml" ContentType="application/vnd.openxmlformats-officedocument.presentationml.slide+xml"/>
  <Override PartName="/ppt/slideLayouts/slideLayout139.xml" ContentType="application/vnd.openxmlformats-officedocument.presentationml.slideLayout+xml"/>
  <Override PartName="/ppt/diagrams/data1.xml" ContentType="application/vnd.openxmlformats-officedocument.drawingml.diagramData+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slideLayouts/slideLayout42.xml" ContentType="application/vnd.openxmlformats-officedocument.presentationml.slideLayout+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63.xml" ContentType="application/vnd.openxmlformats-officedocument.presentationml.slide+xml"/>
  <Override PartName="/ppt/slideLayouts/slideLayout58.xml" ContentType="application/vnd.openxmlformats-officedocument.presentationml.slideLayout+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slides/slide441.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479.xml" ContentType="application/vnd.openxmlformats-officedocument.presentationml.slide+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s/slide312.xml" ContentType="application/vnd.openxmlformats-officedocument.presentationml.slide+xml"/>
  <Override PartName="/ppt/slides/slide457.xml" ContentType="application/vnd.openxmlformats-officedocument.presentationml.slid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s/slide435.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s/slide397.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Override PartName="/ppt/slideLayouts/slideLayout133.xml" ContentType="application/vnd.openxmlformats-officedocument.presentationml.slideLayout+xml"/>
  <Override PartName="/ppt/slideLayouts/slideLayout180.xml" ContentType="application/vnd.openxmlformats-officedocument.presentationml.slideLayout+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slides/slide145.xml" ContentType="application/vnd.openxmlformats-officedocument.presentationml.slide+xml"/>
  <Override PartName="/ppt/slides/slide192.xml" ContentType="application/vnd.openxmlformats-officedocument.presentationml.slide+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1" r:id="rId2"/>
    <p:sldMasterId id="2147483733" r:id="rId3"/>
    <p:sldMasterId id="2147483799" r:id="rId4"/>
    <p:sldMasterId id="2147483812" r:id="rId5"/>
    <p:sldMasterId id="2147483824" r:id="rId6"/>
    <p:sldMasterId id="2147483860" r:id="rId7"/>
    <p:sldMasterId id="2147483887" r:id="rId8"/>
    <p:sldMasterId id="2147483923" r:id="rId9"/>
    <p:sldMasterId id="2147483935" r:id="rId10"/>
    <p:sldMasterId id="2147483947" r:id="rId11"/>
    <p:sldMasterId id="2147483959" r:id="rId12"/>
    <p:sldMasterId id="2147483971" r:id="rId13"/>
    <p:sldMasterId id="2147483983" r:id="rId14"/>
    <p:sldMasterId id="2147483995" r:id="rId15"/>
    <p:sldMasterId id="2147484007" r:id="rId16"/>
  </p:sldMasterIdLst>
  <p:notesMasterIdLst>
    <p:notesMasterId r:id="rId496"/>
  </p:notesMasterIdLst>
  <p:sldIdLst>
    <p:sldId id="256" r:id="rId17"/>
    <p:sldId id="712" r:id="rId18"/>
    <p:sldId id="810" r:id="rId19"/>
    <p:sldId id="740" r:id="rId20"/>
    <p:sldId id="741" r:id="rId21"/>
    <p:sldId id="713" r:id="rId22"/>
    <p:sldId id="812" r:id="rId23"/>
    <p:sldId id="257" r:id="rId24"/>
    <p:sldId id="714" r:id="rId25"/>
    <p:sldId id="811" r:id="rId26"/>
    <p:sldId id="537" r:id="rId27"/>
    <p:sldId id="813" r:id="rId28"/>
    <p:sldId id="538" r:id="rId29"/>
    <p:sldId id="258" r:id="rId30"/>
    <p:sldId id="260" r:id="rId31"/>
    <p:sldId id="862" r:id="rId32"/>
    <p:sldId id="261" r:id="rId33"/>
    <p:sldId id="262" r:id="rId34"/>
    <p:sldId id="815" r:id="rId35"/>
    <p:sldId id="814" r:id="rId36"/>
    <p:sldId id="816" r:id="rId37"/>
    <p:sldId id="263" r:id="rId38"/>
    <p:sldId id="817" r:id="rId39"/>
    <p:sldId id="264" r:id="rId40"/>
    <p:sldId id="818" r:id="rId41"/>
    <p:sldId id="265" r:id="rId42"/>
    <p:sldId id="266" r:id="rId43"/>
    <p:sldId id="873" r:id="rId44"/>
    <p:sldId id="277" r:id="rId45"/>
    <p:sldId id="819" r:id="rId46"/>
    <p:sldId id="820" r:id="rId47"/>
    <p:sldId id="821" r:id="rId48"/>
    <p:sldId id="822" r:id="rId49"/>
    <p:sldId id="278" r:id="rId50"/>
    <p:sldId id="744" r:id="rId51"/>
    <p:sldId id="875" r:id="rId52"/>
    <p:sldId id="932" r:id="rId53"/>
    <p:sldId id="876" r:id="rId54"/>
    <p:sldId id="877" r:id="rId55"/>
    <p:sldId id="878" r:id="rId56"/>
    <p:sldId id="884" r:id="rId57"/>
    <p:sldId id="879" r:id="rId58"/>
    <p:sldId id="880" r:id="rId59"/>
    <p:sldId id="881" r:id="rId60"/>
    <p:sldId id="882" r:id="rId61"/>
    <p:sldId id="883" r:id="rId62"/>
    <p:sldId id="885" r:id="rId63"/>
    <p:sldId id="899" r:id="rId64"/>
    <p:sldId id="886" r:id="rId65"/>
    <p:sldId id="887" r:id="rId66"/>
    <p:sldId id="888" r:id="rId67"/>
    <p:sldId id="889" r:id="rId68"/>
    <p:sldId id="890" r:id="rId69"/>
    <p:sldId id="891" r:id="rId70"/>
    <p:sldId id="892" r:id="rId71"/>
    <p:sldId id="893" r:id="rId72"/>
    <p:sldId id="894" r:id="rId73"/>
    <p:sldId id="282" r:id="rId74"/>
    <p:sldId id="283" r:id="rId75"/>
    <p:sldId id="284" r:id="rId76"/>
    <p:sldId id="285" r:id="rId77"/>
    <p:sldId id="286" r:id="rId78"/>
    <p:sldId id="287" r:id="rId79"/>
    <p:sldId id="288" r:id="rId80"/>
    <p:sldId id="289" r:id="rId81"/>
    <p:sldId id="900" r:id="rId82"/>
    <p:sldId id="290" r:id="rId83"/>
    <p:sldId id="901" r:id="rId84"/>
    <p:sldId id="291" r:id="rId85"/>
    <p:sldId id="292" r:id="rId86"/>
    <p:sldId id="293" r:id="rId87"/>
    <p:sldId id="294" r:id="rId88"/>
    <p:sldId id="295" r:id="rId89"/>
    <p:sldId id="296" r:id="rId90"/>
    <p:sldId id="902" r:id="rId91"/>
    <p:sldId id="297" r:id="rId92"/>
    <p:sldId id="903" r:id="rId93"/>
    <p:sldId id="299" r:id="rId94"/>
    <p:sldId id="904" r:id="rId95"/>
    <p:sldId id="300" r:id="rId96"/>
    <p:sldId id="298" r:id="rId97"/>
    <p:sldId id="301" r:id="rId98"/>
    <p:sldId id="302" r:id="rId99"/>
    <p:sldId id="303" r:id="rId100"/>
    <p:sldId id="304" r:id="rId101"/>
    <p:sldId id="313" r:id="rId102"/>
    <p:sldId id="314" r:id="rId103"/>
    <p:sldId id="315" r:id="rId104"/>
    <p:sldId id="316" r:id="rId105"/>
    <p:sldId id="341" r:id="rId106"/>
    <p:sldId id="345" r:id="rId107"/>
    <p:sldId id="905" r:id="rId108"/>
    <p:sldId id="540" r:id="rId109"/>
    <p:sldId id="719" r:id="rId110"/>
    <p:sldId id="720" r:id="rId111"/>
    <p:sldId id="906" r:id="rId112"/>
    <p:sldId id="721" r:id="rId113"/>
    <p:sldId id="798" r:id="rId114"/>
    <p:sldId id="541" r:id="rId115"/>
    <p:sldId id="542" r:id="rId116"/>
    <p:sldId id="907" r:id="rId117"/>
    <p:sldId id="543" r:id="rId118"/>
    <p:sldId id="544" r:id="rId119"/>
    <p:sldId id="718" r:id="rId120"/>
    <p:sldId id="908" r:id="rId121"/>
    <p:sldId id="626" r:id="rId122"/>
    <p:sldId id="742" r:id="rId123"/>
    <p:sldId id="909" r:id="rId124"/>
    <p:sldId id="743" r:id="rId125"/>
    <p:sldId id="317" r:id="rId126"/>
    <p:sldId id="333" r:id="rId127"/>
    <p:sldId id="334" r:id="rId128"/>
    <p:sldId id="335" r:id="rId129"/>
    <p:sldId id="336" r:id="rId130"/>
    <p:sldId id="910" r:id="rId131"/>
    <p:sldId id="318" r:id="rId132"/>
    <p:sldId id="319" r:id="rId133"/>
    <p:sldId id="911" r:id="rId134"/>
    <p:sldId id="320" r:id="rId135"/>
    <p:sldId id="912" r:id="rId136"/>
    <p:sldId id="323" r:id="rId137"/>
    <p:sldId id="727" r:id="rId138"/>
    <p:sldId id="913" r:id="rId139"/>
    <p:sldId id="715" r:id="rId140"/>
    <p:sldId id="933" r:id="rId141"/>
    <p:sldId id="934" r:id="rId142"/>
    <p:sldId id="935" r:id="rId143"/>
    <p:sldId id="936" r:id="rId144"/>
    <p:sldId id="937" r:id="rId145"/>
    <p:sldId id="938" r:id="rId146"/>
    <p:sldId id="939" r:id="rId147"/>
    <p:sldId id="808" r:id="rId148"/>
    <p:sldId id="545" r:id="rId149"/>
    <p:sldId id="325" r:id="rId150"/>
    <p:sldId id="728" r:id="rId151"/>
    <p:sldId id="327" r:id="rId152"/>
    <p:sldId id="940" r:id="rId153"/>
    <p:sldId id="941" r:id="rId154"/>
    <p:sldId id="942" r:id="rId155"/>
    <p:sldId id="943" r:id="rId156"/>
    <p:sldId id="863" r:id="rId157"/>
    <p:sldId id="896" r:id="rId158"/>
    <p:sldId id="864" r:id="rId159"/>
    <p:sldId id="897" r:id="rId160"/>
    <p:sldId id="898" r:id="rId161"/>
    <p:sldId id="944" r:id="rId162"/>
    <p:sldId id="589" r:id="rId163"/>
    <p:sldId id="590" r:id="rId164"/>
    <p:sldId id="591" r:id="rId165"/>
    <p:sldId id="592" r:id="rId166"/>
    <p:sldId id="326" r:id="rId167"/>
    <p:sldId id="945" r:id="rId168"/>
    <p:sldId id="329" r:id="rId169"/>
    <p:sldId id="330" r:id="rId170"/>
    <p:sldId id="331" r:id="rId171"/>
    <p:sldId id="332" r:id="rId172"/>
    <p:sldId id="916" r:id="rId173"/>
    <p:sldId id="895" r:id="rId174"/>
    <p:sldId id="392" r:id="rId175"/>
    <p:sldId id="393" r:id="rId176"/>
    <p:sldId id="394" r:id="rId177"/>
    <p:sldId id="395" r:id="rId178"/>
    <p:sldId id="396" r:id="rId179"/>
    <p:sldId id="397" r:id="rId180"/>
    <p:sldId id="398" r:id="rId181"/>
    <p:sldId id="399" r:id="rId182"/>
    <p:sldId id="400" r:id="rId183"/>
    <p:sldId id="917" r:id="rId184"/>
    <p:sldId id="401" r:id="rId185"/>
    <p:sldId id="402" r:id="rId186"/>
    <p:sldId id="403" r:id="rId187"/>
    <p:sldId id="404" r:id="rId188"/>
    <p:sldId id="405" r:id="rId189"/>
    <p:sldId id="406" r:id="rId190"/>
    <p:sldId id="918" r:id="rId191"/>
    <p:sldId id="408" r:id="rId192"/>
    <p:sldId id="409" r:id="rId193"/>
    <p:sldId id="716" r:id="rId194"/>
    <p:sldId id="799" r:id="rId195"/>
    <p:sldId id="800" r:id="rId196"/>
    <p:sldId id="410" r:id="rId197"/>
    <p:sldId id="411" r:id="rId198"/>
    <p:sldId id="412" r:id="rId199"/>
    <p:sldId id="413" r:id="rId200"/>
    <p:sldId id="414" r:id="rId201"/>
    <p:sldId id="415" r:id="rId202"/>
    <p:sldId id="416" r:id="rId203"/>
    <p:sldId id="417" r:id="rId204"/>
    <p:sldId id="919" r:id="rId205"/>
    <p:sldId id="418" r:id="rId206"/>
    <p:sldId id="419" r:id="rId207"/>
    <p:sldId id="420" r:id="rId208"/>
    <p:sldId id="421" r:id="rId209"/>
    <p:sldId id="422" r:id="rId210"/>
    <p:sldId id="423" r:id="rId211"/>
    <p:sldId id="546" r:id="rId212"/>
    <p:sldId id="547" r:id="rId213"/>
    <p:sldId id="548" r:id="rId214"/>
    <p:sldId id="735" r:id="rId215"/>
    <p:sldId id="549" r:id="rId216"/>
    <p:sldId id="550" r:id="rId217"/>
    <p:sldId id="551" r:id="rId218"/>
    <p:sldId id="552" r:id="rId219"/>
    <p:sldId id="553" r:id="rId220"/>
    <p:sldId id="554" r:id="rId221"/>
    <p:sldId id="555" r:id="rId222"/>
    <p:sldId id="556" r:id="rId223"/>
    <p:sldId id="557" r:id="rId224"/>
    <p:sldId id="558" r:id="rId225"/>
    <p:sldId id="559" r:id="rId226"/>
    <p:sldId id="560" r:id="rId227"/>
    <p:sldId id="561" r:id="rId228"/>
    <p:sldId id="562" r:id="rId229"/>
    <p:sldId id="563" r:id="rId230"/>
    <p:sldId id="564" r:id="rId231"/>
    <p:sldId id="565" r:id="rId232"/>
    <p:sldId id="566" r:id="rId233"/>
    <p:sldId id="567" r:id="rId234"/>
    <p:sldId id="736" r:id="rId235"/>
    <p:sldId id="737" r:id="rId236"/>
    <p:sldId id="568" r:id="rId237"/>
    <p:sldId id="569" r:id="rId238"/>
    <p:sldId id="571" r:id="rId239"/>
    <p:sldId id="572" r:id="rId240"/>
    <p:sldId id="573" r:id="rId241"/>
    <p:sldId id="574" r:id="rId242"/>
    <p:sldId id="575" r:id="rId243"/>
    <p:sldId id="576" r:id="rId244"/>
    <p:sldId id="920" r:id="rId245"/>
    <p:sldId id="577" r:id="rId246"/>
    <p:sldId id="578" r:id="rId247"/>
    <p:sldId id="579" r:id="rId248"/>
    <p:sldId id="429" r:id="rId249"/>
    <p:sldId id="866" r:id="rId250"/>
    <p:sldId id="430" r:id="rId251"/>
    <p:sldId id="921" r:id="rId252"/>
    <p:sldId id="865" r:id="rId253"/>
    <p:sldId id="801" r:id="rId254"/>
    <p:sldId id="802" r:id="rId255"/>
    <p:sldId id="803" r:id="rId256"/>
    <p:sldId id="431" r:id="rId257"/>
    <p:sldId id="804" r:id="rId258"/>
    <p:sldId id="435" r:id="rId259"/>
    <p:sldId id="437" r:id="rId260"/>
    <p:sldId id="438" r:id="rId261"/>
    <p:sldId id="439" r:id="rId262"/>
    <p:sldId id="440" r:id="rId263"/>
    <p:sldId id="441" r:id="rId264"/>
    <p:sldId id="442" r:id="rId265"/>
    <p:sldId id="443" r:id="rId266"/>
    <p:sldId id="444" r:id="rId267"/>
    <p:sldId id="445" r:id="rId268"/>
    <p:sldId id="446" r:id="rId269"/>
    <p:sldId id="447" r:id="rId270"/>
    <p:sldId id="448" r:id="rId271"/>
    <p:sldId id="449" r:id="rId272"/>
    <p:sldId id="450" r:id="rId273"/>
    <p:sldId id="451" r:id="rId274"/>
    <p:sldId id="452" r:id="rId275"/>
    <p:sldId id="453" r:id="rId276"/>
    <p:sldId id="454" r:id="rId277"/>
    <p:sldId id="455" r:id="rId278"/>
    <p:sldId id="456" r:id="rId279"/>
    <p:sldId id="457" r:id="rId280"/>
    <p:sldId id="458" r:id="rId281"/>
    <p:sldId id="459" r:id="rId282"/>
    <p:sldId id="460" r:id="rId283"/>
    <p:sldId id="461" r:id="rId284"/>
    <p:sldId id="462" r:id="rId285"/>
    <p:sldId id="463" r:id="rId286"/>
    <p:sldId id="472" r:id="rId287"/>
    <p:sldId id="684" r:id="rId288"/>
    <p:sldId id="685" r:id="rId289"/>
    <p:sldId id="518" r:id="rId290"/>
    <p:sldId id="922" r:id="rId291"/>
    <p:sldId id="722" r:id="rId292"/>
    <p:sldId id="687" r:id="rId293"/>
    <p:sldId id="923" r:id="rId294"/>
    <p:sldId id="688" r:id="rId295"/>
    <p:sldId id="689" r:id="rId296"/>
    <p:sldId id="690" r:id="rId297"/>
    <p:sldId id="691" r:id="rId298"/>
    <p:sldId id="692" r:id="rId299"/>
    <p:sldId id="693" r:id="rId300"/>
    <p:sldId id="694" r:id="rId301"/>
    <p:sldId id="695" r:id="rId302"/>
    <p:sldId id="696" r:id="rId303"/>
    <p:sldId id="867" r:id="rId304"/>
    <p:sldId id="868" r:id="rId305"/>
    <p:sldId id="745" r:id="rId306"/>
    <p:sldId id="778" r:id="rId307"/>
    <p:sldId id="825" r:id="rId308"/>
    <p:sldId id="750" r:id="rId309"/>
    <p:sldId id="924" r:id="rId310"/>
    <p:sldId id="751" r:id="rId311"/>
    <p:sldId id="752" r:id="rId312"/>
    <p:sldId id="746" r:id="rId313"/>
    <p:sldId id="747" r:id="rId314"/>
    <p:sldId id="748" r:id="rId315"/>
    <p:sldId id="749" r:id="rId316"/>
    <p:sldId id="827" r:id="rId317"/>
    <p:sldId id="828" r:id="rId318"/>
    <p:sldId id="829" r:id="rId319"/>
    <p:sldId id="753" r:id="rId320"/>
    <p:sldId id="830" r:id="rId321"/>
    <p:sldId id="755" r:id="rId322"/>
    <p:sldId id="805" r:id="rId323"/>
    <p:sldId id="925" r:id="rId324"/>
    <p:sldId id="809" r:id="rId325"/>
    <p:sldId id="806" r:id="rId326"/>
    <p:sldId id="926" r:id="rId327"/>
    <p:sldId id="756" r:id="rId328"/>
    <p:sldId id="757" r:id="rId329"/>
    <p:sldId id="758" r:id="rId330"/>
    <p:sldId id="759" r:id="rId331"/>
    <p:sldId id="760" r:id="rId332"/>
    <p:sldId id="826" r:id="rId333"/>
    <p:sldId id="761" r:id="rId334"/>
    <p:sldId id="762" r:id="rId335"/>
    <p:sldId id="763" r:id="rId336"/>
    <p:sldId id="787" r:id="rId337"/>
    <p:sldId id="788" r:id="rId338"/>
    <p:sldId id="789" r:id="rId339"/>
    <p:sldId id="790" r:id="rId340"/>
    <p:sldId id="791" r:id="rId341"/>
    <p:sldId id="792" r:id="rId342"/>
    <p:sldId id="764" r:id="rId343"/>
    <p:sldId id="765" r:id="rId344"/>
    <p:sldId id="766" r:id="rId345"/>
    <p:sldId id="767" r:id="rId346"/>
    <p:sldId id="768" r:id="rId347"/>
    <p:sldId id="769" r:id="rId348"/>
    <p:sldId id="770" r:id="rId349"/>
    <p:sldId id="771" r:id="rId350"/>
    <p:sldId id="772" r:id="rId351"/>
    <p:sldId id="773" r:id="rId352"/>
    <p:sldId id="774" r:id="rId353"/>
    <p:sldId id="775" r:id="rId354"/>
    <p:sldId id="776" r:id="rId355"/>
    <p:sldId id="593" r:id="rId356"/>
    <p:sldId id="594" r:id="rId357"/>
    <p:sldId id="831" r:id="rId358"/>
    <p:sldId id="832" r:id="rId359"/>
    <p:sldId id="833" r:id="rId360"/>
    <p:sldId id="834" r:id="rId361"/>
    <p:sldId id="835" r:id="rId362"/>
    <p:sldId id="595" r:id="rId363"/>
    <p:sldId id="836" r:id="rId364"/>
    <p:sldId id="837" r:id="rId365"/>
    <p:sldId id="838" r:id="rId366"/>
    <p:sldId id="839" r:id="rId367"/>
    <p:sldId id="840" r:id="rId368"/>
    <p:sldId id="596" r:id="rId369"/>
    <p:sldId id="841" r:id="rId370"/>
    <p:sldId id="842" r:id="rId371"/>
    <p:sldId id="843" r:id="rId372"/>
    <p:sldId id="844" r:id="rId373"/>
    <p:sldId id="845" r:id="rId374"/>
    <p:sldId id="846" r:id="rId375"/>
    <p:sldId id="597" r:id="rId376"/>
    <p:sldId id="847" r:id="rId377"/>
    <p:sldId id="850" r:id="rId378"/>
    <p:sldId id="851" r:id="rId379"/>
    <p:sldId id="852" r:id="rId380"/>
    <p:sldId id="598" r:id="rId381"/>
    <p:sldId id="599" r:id="rId382"/>
    <p:sldId id="848" r:id="rId383"/>
    <p:sldId id="600" r:id="rId384"/>
    <p:sldId id="601" r:id="rId385"/>
    <p:sldId id="602" r:id="rId386"/>
    <p:sldId id="603" r:id="rId387"/>
    <p:sldId id="604" r:id="rId388"/>
    <p:sldId id="605" r:id="rId389"/>
    <p:sldId id="606" r:id="rId390"/>
    <p:sldId id="853" r:id="rId391"/>
    <p:sldId id="607" r:id="rId392"/>
    <p:sldId id="608" r:id="rId393"/>
    <p:sldId id="855" r:id="rId394"/>
    <p:sldId id="856" r:id="rId395"/>
    <p:sldId id="857" r:id="rId396"/>
    <p:sldId id="858" r:id="rId397"/>
    <p:sldId id="859" r:id="rId398"/>
    <p:sldId id="779" r:id="rId399"/>
    <p:sldId id="860" r:id="rId400"/>
    <p:sldId id="780" r:id="rId401"/>
    <p:sldId id="781" r:id="rId402"/>
    <p:sldId id="782" r:id="rId403"/>
    <p:sldId id="783" r:id="rId404"/>
    <p:sldId id="784" r:id="rId405"/>
    <p:sldId id="785" r:id="rId406"/>
    <p:sldId id="786" r:id="rId407"/>
    <p:sldId id="946" r:id="rId408"/>
    <p:sldId id="519" r:id="rId409"/>
    <p:sldId id="732" r:id="rId410"/>
    <p:sldId id="733" r:id="rId411"/>
    <p:sldId id="627" r:id="rId412"/>
    <p:sldId id="628" r:id="rId413"/>
    <p:sldId id="954" r:id="rId414"/>
    <p:sldId id="947" r:id="rId415"/>
    <p:sldId id="948" r:id="rId416"/>
    <p:sldId id="949" r:id="rId417"/>
    <p:sldId id="950" r:id="rId418"/>
    <p:sldId id="951" r:id="rId419"/>
    <p:sldId id="952" r:id="rId420"/>
    <p:sldId id="953" r:id="rId421"/>
    <p:sldId id="957" r:id="rId422"/>
    <p:sldId id="629" r:id="rId423"/>
    <p:sldId id="686" r:id="rId424"/>
    <p:sldId id="872" r:id="rId425"/>
    <p:sldId id="630" r:id="rId426"/>
    <p:sldId id="631" r:id="rId427"/>
    <p:sldId id="697" r:id="rId428"/>
    <p:sldId id="955" r:id="rId429"/>
    <p:sldId id="632" r:id="rId430"/>
    <p:sldId id="633" r:id="rId431"/>
    <p:sldId id="698" r:id="rId432"/>
    <p:sldId id="634" r:id="rId433"/>
    <p:sldId id="699" r:id="rId434"/>
    <p:sldId id="520" r:id="rId435"/>
    <p:sldId id="522" r:id="rId436"/>
    <p:sldId id="521" r:id="rId437"/>
    <p:sldId id="523" r:id="rId438"/>
    <p:sldId id="524" r:id="rId439"/>
    <p:sldId id="927" r:id="rId440"/>
    <p:sldId id="527" r:id="rId441"/>
    <p:sldId id="528" r:id="rId442"/>
    <p:sldId id="738" r:id="rId443"/>
    <p:sldId id="928" r:id="rId444"/>
    <p:sldId id="529" r:id="rId445"/>
    <p:sldId id="929" r:id="rId446"/>
    <p:sldId id="723" r:id="rId447"/>
    <p:sldId id="530" r:id="rId448"/>
    <p:sldId id="531" r:id="rId449"/>
    <p:sldId id="532" r:id="rId450"/>
    <p:sldId id="793" r:id="rId451"/>
    <p:sldId id="794" r:id="rId452"/>
    <p:sldId id="795" r:id="rId453"/>
    <p:sldId id="930" r:id="rId454"/>
    <p:sldId id="796" r:id="rId455"/>
    <p:sldId id="797" r:id="rId456"/>
    <p:sldId id="724" r:id="rId457"/>
    <p:sldId id="807" r:id="rId458"/>
    <p:sldId id="931" r:id="rId459"/>
    <p:sldId id="635" r:id="rId460"/>
    <p:sldId id="636" r:id="rId461"/>
    <p:sldId id="637" r:id="rId462"/>
    <p:sldId id="638" r:id="rId463"/>
    <p:sldId id="639" r:id="rId464"/>
    <p:sldId id="640" r:id="rId465"/>
    <p:sldId id="656" r:id="rId466"/>
    <p:sldId id="657" r:id="rId467"/>
    <p:sldId id="871" r:id="rId468"/>
    <p:sldId id="641" r:id="rId469"/>
    <p:sldId id="642" r:id="rId470"/>
    <p:sldId id="643" r:id="rId471"/>
    <p:sldId id="644" r:id="rId472"/>
    <p:sldId id="645" r:id="rId473"/>
    <p:sldId id="646" r:id="rId474"/>
    <p:sldId id="647" r:id="rId475"/>
    <p:sldId id="658" r:id="rId476"/>
    <p:sldId id="700" r:id="rId477"/>
    <p:sldId id="701" r:id="rId478"/>
    <p:sldId id="702" r:id="rId479"/>
    <p:sldId id="703" r:id="rId480"/>
    <p:sldId id="704" r:id="rId481"/>
    <p:sldId id="705" r:id="rId482"/>
    <p:sldId id="706" r:id="rId483"/>
    <p:sldId id="707" r:id="rId484"/>
    <p:sldId id="708" r:id="rId485"/>
    <p:sldId id="709" r:id="rId486"/>
    <p:sldId id="648" r:id="rId487"/>
    <p:sldId id="649" r:id="rId488"/>
    <p:sldId id="650" r:id="rId489"/>
    <p:sldId id="651" r:id="rId490"/>
    <p:sldId id="652" r:id="rId491"/>
    <p:sldId id="653" r:id="rId492"/>
    <p:sldId id="654" r:id="rId493"/>
    <p:sldId id="535" r:id="rId494"/>
    <p:sldId id="731" r:id="rId4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showPr>
  <p:clrMru>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994" autoAdjust="0"/>
    <p:restoredTop sz="93838" autoAdjust="0"/>
  </p:normalViewPr>
  <p:slideViewPr>
    <p:cSldViewPr>
      <p:cViewPr varScale="1">
        <p:scale>
          <a:sx n="75" d="100"/>
          <a:sy n="75" d="100"/>
        </p:scale>
        <p:origin x="-1128" y="-84"/>
      </p:cViewPr>
      <p:guideLst>
        <p:guide orient="horz" pos="2160"/>
        <p:guide pos="2880"/>
      </p:guideLst>
    </p:cSldViewPr>
  </p:slideViewPr>
  <p:outlineViewPr>
    <p:cViewPr>
      <p:scale>
        <a:sx n="33" d="100"/>
        <a:sy n="33" d="100"/>
      </p:scale>
      <p:origin x="18" y="26952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01.xml"/><Relationship Id="rId299" Type="http://schemas.openxmlformats.org/officeDocument/2006/relationships/slide" Target="slides/slide283.xml"/><Relationship Id="rId21" Type="http://schemas.openxmlformats.org/officeDocument/2006/relationships/slide" Target="slides/slide5.xml"/><Relationship Id="rId63" Type="http://schemas.openxmlformats.org/officeDocument/2006/relationships/slide" Target="slides/slide47.xml"/><Relationship Id="rId159" Type="http://schemas.openxmlformats.org/officeDocument/2006/relationships/slide" Target="slides/slide143.xml"/><Relationship Id="rId324" Type="http://schemas.openxmlformats.org/officeDocument/2006/relationships/slide" Target="slides/slide308.xml"/><Relationship Id="rId366" Type="http://schemas.openxmlformats.org/officeDocument/2006/relationships/slide" Target="slides/slide350.xml"/><Relationship Id="rId170" Type="http://schemas.openxmlformats.org/officeDocument/2006/relationships/slide" Target="slides/slide154.xml"/><Relationship Id="rId226" Type="http://schemas.openxmlformats.org/officeDocument/2006/relationships/slide" Target="slides/slide210.xml"/><Relationship Id="rId433" Type="http://schemas.openxmlformats.org/officeDocument/2006/relationships/slide" Target="slides/slide417.xml"/><Relationship Id="rId268" Type="http://schemas.openxmlformats.org/officeDocument/2006/relationships/slide" Target="slides/slide252.xml"/><Relationship Id="rId475" Type="http://schemas.openxmlformats.org/officeDocument/2006/relationships/slide" Target="slides/slide459.xml"/><Relationship Id="rId32" Type="http://schemas.openxmlformats.org/officeDocument/2006/relationships/slide" Target="slides/slide16.xml"/><Relationship Id="rId74" Type="http://schemas.openxmlformats.org/officeDocument/2006/relationships/slide" Target="slides/slide58.xml"/><Relationship Id="rId128" Type="http://schemas.openxmlformats.org/officeDocument/2006/relationships/slide" Target="slides/slide112.xml"/><Relationship Id="rId335" Type="http://schemas.openxmlformats.org/officeDocument/2006/relationships/slide" Target="slides/slide319.xml"/><Relationship Id="rId377" Type="http://schemas.openxmlformats.org/officeDocument/2006/relationships/slide" Target="slides/slide361.xml"/><Relationship Id="rId500" Type="http://schemas.openxmlformats.org/officeDocument/2006/relationships/tableStyles" Target="tableStyles.xml"/><Relationship Id="rId5" Type="http://schemas.openxmlformats.org/officeDocument/2006/relationships/slideMaster" Target="slideMasters/slideMaster5.xml"/><Relationship Id="rId181" Type="http://schemas.openxmlformats.org/officeDocument/2006/relationships/slide" Target="slides/slide165.xml"/><Relationship Id="rId237" Type="http://schemas.openxmlformats.org/officeDocument/2006/relationships/slide" Target="slides/slide221.xml"/><Relationship Id="rId402" Type="http://schemas.openxmlformats.org/officeDocument/2006/relationships/slide" Target="slides/slide386.xml"/><Relationship Id="rId279" Type="http://schemas.openxmlformats.org/officeDocument/2006/relationships/slide" Target="slides/slide263.xml"/><Relationship Id="rId444" Type="http://schemas.openxmlformats.org/officeDocument/2006/relationships/slide" Target="slides/slide428.xml"/><Relationship Id="rId486" Type="http://schemas.openxmlformats.org/officeDocument/2006/relationships/slide" Target="slides/slide470.xml"/><Relationship Id="rId43" Type="http://schemas.openxmlformats.org/officeDocument/2006/relationships/slide" Target="slides/slide27.xml"/><Relationship Id="rId139" Type="http://schemas.openxmlformats.org/officeDocument/2006/relationships/slide" Target="slides/slide123.xml"/><Relationship Id="rId290" Type="http://schemas.openxmlformats.org/officeDocument/2006/relationships/slide" Target="slides/slide274.xml"/><Relationship Id="rId304" Type="http://schemas.openxmlformats.org/officeDocument/2006/relationships/slide" Target="slides/slide288.xml"/><Relationship Id="rId346" Type="http://schemas.openxmlformats.org/officeDocument/2006/relationships/slide" Target="slides/slide330.xml"/><Relationship Id="rId388" Type="http://schemas.openxmlformats.org/officeDocument/2006/relationships/slide" Target="slides/slide372.xml"/><Relationship Id="rId85" Type="http://schemas.openxmlformats.org/officeDocument/2006/relationships/slide" Target="slides/slide69.xml"/><Relationship Id="rId150" Type="http://schemas.openxmlformats.org/officeDocument/2006/relationships/slide" Target="slides/slide134.xml"/><Relationship Id="rId192" Type="http://schemas.openxmlformats.org/officeDocument/2006/relationships/slide" Target="slides/slide176.xml"/><Relationship Id="rId206" Type="http://schemas.openxmlformats.org/officeDocument/2006/relationships/slide" Target="slides/slide190.xml"/><Relationship Id="rId413" Type="http://schemas.openxmlformats.org/officeDocument/2006/relationships/slide" Target="slides/slide397.xml"/><Relationship Id="rId248" Type="http://schemas.openxmlformats.org/officeDocument/2006/relationships/slide" Target="slides/slide232.xml"/><Relationship Id="rId455" Type="http://schemas.openxmlformats.org/officeDocument/2006/relationships/slide" Target="slides/slide439.xml"/><Relationship Id="rId497" Type="http://schemas.openxmlformats.org/officeDocument/2006/relationships/presProps" Target="presProps.xml"/><Relationship Id="rId12" Type="http://schemas.openxmlformats.org/officeDocument/2006/relationships/slideMaster" Target="slideMasters/slideMaster12.xml"/><Relationship Id="rId108" Type="http://schemas.openxmlformats.org/officeDocument/2006/relationships/slide" Target="slides/slide92.xml"/><Relationship Id="rId315" Type="http://schemas.openxmlformats.org/officeDocument/2006/relationships/slide" Target="slides/slide299.xml"/><Relationship Id="rId357" Type="http://schemas.openxmlformats.org/officeDocument/2006/relationships/slide" Target="slides/slide341.xml"/><Relationship Id="rId54" Type="http://schemas.openxmlformats.org/officeDocument/2006/relationships/slide" Target="slides/slide38.xml"/><Relationship Id="rId96" Type="http://schemas.openxmlformats.org/officeDocument/2006/relationships/slide" Target="slides/slide80.xml"/><Relationship Id="rId161" Type="http://schemas.openxmlformats.org/officeDocument/2006/relationships/slide" Target="slides/slide145.xml"/><Relationship Id="rId217" Type="http://schemas.openxmlformats.org/officeDocument/2006/relationships/slide" Target="slides/slide201.xml"/><Relationship Id="rId399" Type="http://schemas.openxmlformats.org/officeDocument/2006/relationships/slide" Target="slides/slide383.xml"/><Relationship Id="rId259" Type="http://schemas.openxmlformats.org/officeDocument/2006/relationships/slide" Target="slides/slide243.xml"/><Relationship Id="rId424" Type="http://schemas.openxmlformats.org/officeDocument/2006/relationships/slide" Target="slides/slide408.xml"/><Relationship Id="rId466" Type="http://schemas.openxmlformats.org/officeDocument/2006/relationships/slide" Target="slides/slide450.xml"/><Relationship Id="rId23" Type="http://schemas.openxmlformats.org/officeDocument/2006/relationships/slide" Target="slides/slide7.xml"/><Relationship Id="rId119" Type="http://schemas.openxmlformats.org/officeDocument/2006/relationships/slide" Target="slides/slide103.xml"/><Relationship Id="rId270" Type="http://schemas.openxmlformats.org/officeDocument/2006/relationships/slide" Target="slides/slide254.xml"/><Relationship Id="rId326" Type="http://schemas.openxmlformats.org/officeDocument/2006/relationships/slide" Target="slides/slide310.xml"/><Relationship Id="rId65" Type="http://schemas.openxmlformats.org/officeDocument/2006/relationships/slide" Target="slides/slide49.xml"/><Relationship Id="rId130" Type="http://schemas.openxmlformats.org/officeDocument/2006/relationships/slide" Target="slides/slide114.xml"/><Relationship Id="rId368" Type="http://schemas.openxmlformats.org/officeDocument/2006/relationships/slide" Target="slides/slide352.xml"/><Relationship Id="rId172" Type="http://schemas.openxmlformats.org/officeDocument/2006/relationships/slide" Target="slides/slide156.xml"/><Relationship Id="rId228" Type="http://schemas.openxmlformats.org/officeDocument/2006/relationships/slide" Target="slides/slide212.xml"/><Relationship Id="rId435" Type="http://schemas.openxmlformats.org/officeDocument/2006/relationships/slide" Target="slides/slide419.xml"/><Relationship Id="rId477" Type="http://schemas.openxmlformats.org/officeDocument/2006/relationships/slide" Target="slides/slide461.xml"/><Relationship Id="rId281" Type="http://schemas.openxmlformats.org/officeDocument/2006/relationships/slide" Target="slides/slide265.xml"/><Relationship Id="rId337" Type="http://schemas.openxmlformats.org/officeDocument/2006/relationships/slide" Target="slides/slide321.xml"/><Relationship Id="rId34" Type="http://schemas.openxmlformats.org/officeDocument/2006/relationships/slide" Target="slides/slide18.xml"/><Relationship Id="rId76" Type="http://schemas.openxmlformats.org/officeDocument/2006/relationships/slide" Target="slides/slide60.xml"/><Relationship Id="rId141" Type="http://schemas.openxmlformats.org/officeDocument/2006/relationships/slide" Target="slides/slide125.xml"/><Relationship Id="rId379" Type="http://schemas.openxmlformats.org/officeDocument/2006/relationships/slide" Target="slides/slide363.xml"/><Relationship Id="rId7" Type="http://schemas.openxmlformats.org/officeDocument/2006/relationships/slideMaster" Target="slideMasters/slideMaster7.xml"/><Relationship Id="rId183" Type="http://schemas.openxmlformats.org/officeDocument/2006/relationships/slide" Target="slides/slide167.xml"/><Relationship Id="rId239" Type="http://schemas.openxmlformats.org/officeDocument/2006/relationships/slide" Target="slides/slide223.xml"/><Relationship Id="rId390" Type="http://schemas.openxmlformats.org/officeDocument/2006/relationships/slide" Target="slides/slide374.xml"/><Relationship Id="rId404" Type="http://schemas.openxmlformats.org/officeDocument/2006/relationships/slide" Target="slides/slide388.xml"/><Relationship Id="rId446" Type="http://schemas.openxmlformats.org/officeDocument/2006/relationships/slide" Target="slides/slide430.xml"/><Relationship Id="rId250" Type="http://schemas.openxmlformats.org/officeDocument/2006/relationships/slide" Target="slides/slide234.xml"/><Relationship Id="rId292" Type="http://schemas.openxmlformats.org/officeDocument/2006/relationships/slide" Target="slides/slide276.xml"/><Relationship Id="rId306" Type="http://schemas.openxmlformats.org/officeDocument/2006/relationships/slide" Target="slides/slide290.xml"/><Relationship Id="rId488" Type="http://schemas.openxmlformats.org/officeDocument/2006/relationships/slide" Target="slides/slide472.xml"/><Relationship Id="rId24" Type="http://schemas.openxmlformats.org/officeDocument/2006/relationships/slide" Target="slides/slide8.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slide" Target="slides/slide94.xml"/><Relationship Id="rId131" Type="http://schemas.openxmlformats.org/officeDocument/2006/relationships/slide" Target="slides/slide115.xml"/><Relationship Id="rId327" Type="http://schemas.openxmlformats.org/officeDocument/2006/relationships/slide" Target="slides/slide311.xml"/><Relationship Id="rId348" Type="http://schemas.openxmlformats.org/officeDocument/2006/relationships/slide" Target="slides/slide332.xml"/><Relationship Id="rId369" Type="http://schemas.openxmlformats.org/officeDocument/2006/relationships/slide" Target="slides/slide353.xml"/><Relationship Id="rId152" Type="http://schemas.openxmlformats.org/officeDocument/2006/relationships/slide" Target="slides/slide136.xml"/><Relationship Id="rId173" Type="http://schemas.openxmlformats.org/officeDocument/2006/relationships/slide" Target="slides/slide157.xml"/><Relationship Id="rId194" Type="http://schemas.openxmlformats.org/officeDocument/2006/relationships/slide" Target="slides/slide178.xml"/><Relationship Id="rId208" Type="http://schemas.openxmlformats.org/officeDocument/2006/relationships/slide" Target="slides/slide192.xml"/><Relationship Id="rId229" Type="http://schemas.openxmlformats.org/officeDocument/2006/relationships/slide" Target="slides/slide213.xml"/><Relationship Id="rId380" Type="http://schemas.openxmlformats.org/officeDocument/2006/relationships/slide" Target="slides/slide364.xml"/><Relationship Id="rId415" Type="http://schemas.openxmlformats.org/officeDocument/2006/relationships/slide" Target="slides/slide399.xml"/><Relationship Id="rId436" Type="http://schemas.openxmlformats.org/officeDocument/2006/relationships/slide" Target="slides/slide420.xml"/><Relationship Id="rId457" Type="http://schemas.openxmlformats.org/officeDocument/2006/relationships/slide" Target="slides/slide441.xml"/><Relationship Id="rId240" Type="http://schemas.openxmlformats.org/officeDocument/2006/relationships/slide" Target="slides/slide224.xml"/><Relationship Id="rId261" Type="http://schemas.openxmlformats.org/officeDocument/2006/relationships/slide" Target="slides/slide245.xml"/><Relationship Id="rId478" Type="http://schemas.openxmlformats.org/officeDocument/2006/relationships/slide" Target="slides/slide462.xml"/><Relationship Id="rId499" Type="http://schemas.openxmlformats.org/officeDocument/2006/relationships/theme" Target="theme/theme1.xml"/><Relationship Id="rId14" Type="http://schemas.openxmlformats.org/officeDocument/2006/relationships/slideMaster" Target="slideMasters/slideMaster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282" Type="http://schemas.openxmlformats.org/officeDocument/2006/relationships/slide" Target="slides/slide266.xml"/><Relationship Id="rId317" Type="http://schemas.openxmlformats.org/officeDocument/2006/relationships/slide" Target="slides/slide301.xml"/><Relationship Id="rId338" Type="http://schemas.openxmlformats.org/officeDocument/2006/relationships/slide" Target="slides/slide322.xml"/><Relationship Id="rId359" Type="http://schemas.openxmlformats.org/officeDocument/2006/relationships/slide" Target="slides/slide343.xml"/><Relationship Id="rId8" Type="http://schemas.openxmlformats.org/officeDocument/2006/relationships/slideMaster" Target="slideMasters/slideMaster8.xml"/><Relationship Id="rId98" Type="http://schemas.openxmlformats.org/officeDocument/2006/relationships/slide" Target="slides/slide82.xml"/><Relationship Id="rId121" Type="http://schemas.openxmlformats.org/officeDocument/2006/relationships/slide" Target="slides/slide105.xml"/><Relationship Id="rId142" Type="http://schemas.openxmlformats.org/officeDocument/2006/relationships/slide" Target="slides/slide126.xml"/><Relationship Id="rId163" Type="http://schemas.openxmlformats.org/officeDocument/2006/relationships/slide" Target="slides/slide147.xml"/><Relationship Id="rId184" Type="http://schemas.openxmlformats.org/officeDocument/2006/relationships/slide" Target="slides/slide168.xml"/><Relationship Id="rId219" Type="http://schemas.openxmlformats.org/officeDocument/2006/relationships/slide" Target="slides/slide203.xml"/><Relationship Id="rId370" Type="http://schemas.openxmlformats.org/officeDocument/2006/relationships/slide" Target="slides/slide354.xml"/><Relationship Id="rId391" Type="http://schemas.openxmlformats.org/officeDocument/2006/relationships/slide" Target="slides/slide375.xml"/><Relationship Id="rId405" Type="http://schemas.openxmlformats.org/officeDocument/2006/relationships/slide" Target="slides/slide389.xml"/><Relationship Id="rId426" Type="http://schemas.openxmlformats.org/officeDocument/2006/relationships/slide" Target="slides/slide410.xml"/><Relationship Id="rId447" Type="http://schemas.openxmlformats.org/officeDocument/2006/relationships/slide" Target="slides/slide431.xml"/><Relationship Id="rId230" Type="http://schemas.openxmlformats.org/officeDocument/2006/relationships/slide" Target="slides/slide214.xml"/><Relationship Id="rId251" Type="http://schemas.openxmlformats.org/officeDocument/2006/relationships/slide" Target="slides/slide235.xml"/><Relationship Id="rId468" Type="http://schemas.openxmlformats.org/officeDocument/2006/relationships/slide" Target="slides/slide452.xml"/><Relationship Id="rId489" Type="http://schemas.openxmlformats.org/officeDocument/2006/relationships/slide" Target="slides/slide47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272" Type="http://schemas.openxmlformats.org/officeDocument/2006/relationships/slide" Target="slides/slide256.xml"/><Relationship Id="rId293" Type="http://schemas.openxmlformats.org/officeDocument/2006/relationships/slide" Target="slides/slide277.xml"/><Relationship Id="rId307" Type="http://schemas.openxmlformats.org/officeDocument/2006/relationships/slide" Target="slides/slide291.xml"/><Relationship Id="rId328" Type="http://schemas.openxmlformats.org/officeDocument/2006/relationships/slide" Target="slides/slide312.xml"/><Relationship Id="rId349" Type="http://schemas.openxmlformats.org/officeDocument/2006/relationships/slide" Target="slides/slide333.xml"/><Relationship Id="rId88" Type="http://schemas.openxmlformats.org/officeDocument/2006/relationships/slide" Target="slides/slide72.xml"/><Relationship Id="rId111" Type="http://schemas.openxmlformats.org/officeDocument/2006/relationships/slide" Target="slides/slide95.xml"/><Relationship Id="rId132" Type="http://schemas.openxmlformats.org/officeDocument/2006/relationships/slide" Target="slides/slide116.xml"/><Relationship Id="rId153" Type="http://schemas.openxmlformats.org/officeDocument/2006/relationships/slide" Target="slides/slide137.xml"/><Relationship Id="rId174" Type="http://schemas.openxmlformats.org/officeDocument/2006/relationships/slide" Target="slides/slide158.xml"/><Relationship Id="rId195" Type="http://schemas.openxmlformats.org/officeDocument/2006/relationships/slide" Target="slides/slide179.xml"/><Relationship Id="rId209" Type="http://schemas.openxmlformats.org/officeDocument/2006/relationships/slide" Target="slides/slide193.xml"/><Relationship Id="rId360" Type="http://schemas.openxmlformats.org/officeDocument/2006/relationships/slide" Target="slides/slide344.xml"/><Relationship Id="rId381" Type="http://schemas.openxmlformats.org/officeDocument/2006/relationships/slide" Target="slides/slide365.xml"/><Relationship Id="rId416" Type="http://schemas.openxmlformats.org/officeDocument/2006/relationships/slide" Target="slides/slide400.xml"/><Relationship Id="rId220" Type="http://schemas.openxmlformats.org/officeDocument/2006/relationships/slide" Target="slides/slide204.xml"/><Relationship Id="rId241" Type="http://schemas.openxmlformats.org/officeDocument/2006/relationships/slide" Target="slides/slide225.xml"/><Relationship Id="rId437" Type="http://schemas.openxmlformats.org/officeDocument/2006/relationships/slide" Target="slides/slide421.xml"/><Relationship Id="rId458" Type="http://schemas.openxmlformats.org/officeDocument/2006/relationships/slide" Target="slides/slide442.xml"/><Relationship Id="rId479" Type="http://schemas.openxmlformats.org/officeDocument/2006/relationships/slide" Target="slides/slide463.xml"/><Relationship Id="rId15" Type="http://schemas.openxmlformats.org/officeDocument/2006/relationships/slideMaster" Target="slideMasters/slideMaster15.xml"/><Relationship Id="rId36" Type="http://schemas.openxmlformats.org/officeDocument/2006/relationships/slide" Target="slides/slide20.xml"/><Relationship Id="rId57" Type="http://schemas.openxmlformats.org/officeDocument/2006/relationships/slide" Target="slides/slide41.xml"/><Relationship Id="rId262" Type="http://schemas.openxmlformats.org/officeDocument/2006/relationships/slide" Target="slides/slide246.xml"/><Relationship Id="rId283" Type="http://schemas.openxmlformats.org/officeDocument/2006/relationships/slide" Target="slides/slide267.xml"/><Relationship Id="rId318" Type="http://schemas.openxmlformats.org/officeDocument/2006/relationships/slide" Target="slides/slide302.xml"/><Relationship Id="rId339" Type="http://schemas.openxmlformats.org/officeDocument/2006/relationships/slide" Target="slides/slide323.xml"/><Relationship Id="rId490" Type="http://schemas.openxmlformats.org/officeDocument/2006/relationships/slide" Target="slides/slide474.xml"/><Relationship Id="rId78" Type="http://schemas.openxmlformats.org/officeDocument/2006/relationships/slide" Target="slides/slide62.xml"/><Relationship Id="rId99" Type="http://schemas.openxmlformats.org/officeDocument/2006/relationships/slide" Target="slides/slide83.xml"/><Relationship Id="rId101" Type="http://schemas.openxmlformats.org/officeDocument/2006/relationships/slide" Target="slides/slide85.xml"/><Relationship Id="rId122" Type="http://schemas.openxmlformats.org/officeDocument/2006/relationships/slide" Target="slides/slide106.xml"/><Relationship Id="rId143" Type="http://schemas.openxmlformats.org/officeDocument/2006/relationships/slide" Target="slides/slide127.xml"/><Relationship Id="rId164" Type="http://schemas.openxmlformats.org/officeDocument/2006/relationships/slide" Target="slides/slide148.xml"/><Relationship Id="rId185" Type="http://schemas.openxmlformats.org/officeDocument/2006/relationships/slide" Target="slides/slide169.xml"/><Relationship Id="rId350" Type="http://schemas.openxmlformats.org/officeDocument/2006/relationships/slide" Target="slides/slide334.xml"/><Relationship Id="rId371" Type="http://schemas.openxmlformats.org/officeDocument/2006/relationships/slide" Target="slides/slide355.xml"/><Relationship Id="rId406" Type="http://schemas.openxmlformats.org/officeDocument/2006/relationships/slide" Target="slides/slide390.xml"/><Relationship Id="rId9" Type="http://schemas.openxmlformats.org/officeDocument/2006/relationships/slideMaster" Target="slideMasters/slideMaster9.xml"/><Relationship Id="rId210" Type="http://schemas.openxmlformats.org/officeDocument/2006/relationships/slide" Target="slides/slide194.xml"/><Relationship Id="rId392" Type="http://schemas.openxmlformats.org/officeDocument/2006/relationships/slide" Target="slides/slide376.xml"/><Relationship Id="rId427" Type="http://schemas.openxmlformats.org/officeDocument/2006/relationships/slide" Target="slides/slide411.xml"/><Relationship Id="rId448" Type="http://schemas.openxmlformats.org/officeDocument/2006/relationships/slide" Target="slides/slide432.xml"/><Relationship Id="rId469" Type="http://schemas.openxmlformats.org/officeDocument/2006/relationships/slide" Target="slides/slide453.xml"/><Relationship Id="rId26" Type="http://schemas.openxmlformats.org/officeDocument/2006/relationships/slide" Target="slides/slide10.xml"/><Relationship Id="rId231" Type="http://schemas.openxmlformats.org/officeDocument/2006/relationships/slide" Target="slides/slide215.xml"/><Relationship Id="rId252" Type="http://schemas.openxmlformats.org/officeDocument/2006/relationships/slide" Target="slides/slide236.xml"/><Relationship Id="rId273" Type="http://schemas.openxmlformats.org/officeDocument/2006/relationships/slide" Target="slides/slide257.xml"/><Relationship Id="rId294" Type="http://schemas.openxmlformats.org/officeDocument/2006/relationships/slide" Target="slides/slide278.xml"/><Relationship Id="rId308" Type="http://schemas.openxmlformats.org/officeDocument/2006/relationships/slide" Target="slides/slide292.xml"/><Relationship Id="rId329" Type="http://schemas.openxmlformats.org/officeDocument/2006/relationships/slide" Target="slides/slide313.xml"/><Relationship Id="rId480" Type="http://schemas.openxmlformats.org/officeDocument/2006/relationships/slide" Target="slides/slide464.xml"/><Relationship Id="rId47" Type="http://schemas.openxmlformats.org/officeDocument/2006/relationships/slide" Target="slides/slide31.xml"/><Relationship Id="rId68" Type="http://schemas.openxmlformats.org/officeDocument/2006/relationships/slide" Target="slides/slide52.xml"/><Relationship Id="rId89" Type="http://schemas.openxmlformats.org/officeDocument/2006/relationships/slide" Target="slides/slide73.xml"/><Relationship Id="rId112" Type="http://schemas.openxmlformats.org/officeDocument/2006/relationships/slide" Target="slides/slide96.xml"/><Relationship Id="rId133" Type="http://schemas.openxmlformats.org/officeDocument/2006/relationships/slide" Target="slides/slide117.xml"/><Relationship Id="rId154" Type="http://schemas.openxmlformats.org/officeDocument/2006/relationships/slide" Target="slides/slide138.xml"/><Relationship Id="rId175" Type="http://schemas.openxmlformats.org/officeDocument/2006/relationships/slide" Target="slides/slide159.xml"/><Relationship Id="rId340" Type="http://schemas.openxmlformats.org/officeDocument/2006/relationships/slide" Target="slides/slide324.xml"/><Relationship Id="rId361" Type="http://schemas.openxmlformats.org/officeDocument/2006/relationships/slide" Target="slides/slide345.xml"/><Relationship Id="rId196" Type="http://schemas.openxmlformats.org/officeDocument/2006/relationships/slide" Target="slides/slide180.xml"/><Relationship Id="rId200" Type="http://schemas.openxmlformats.org/officeDocument/2006/relationships/slide" Target="slides/slide184.xml"/><Relationship Id="rId382" Type="http://schemas.openxmlformats.org/officeDocument/2006/relationships/slide" Target="slides/slide366.xml"/><Relationship Id="rId417" Type="http://schemas.openxmlformats.org/officeDocument/2006/relationships/slide" Target="slides/slide401.xml"/><Relationship Id="rId438" Type="http://schemas.openxmlformats.org/officeDocument/2006/relationships/slide" Target="slides/slide422.xml"/><Relationship Id="rId459" Type="http://schemas.openxmlformats.org/officeDocument/2006/relationships/slide" Target="slides/slide443.xml"/><Relationship Id="rId16" Type="http://schemas.openxmlformats.org/officeDocument/2006/relationships/slideMaster" Target="slideMasters/slideMaster16.xml"/><Relationship Id="rId221" Type="http://schemas.openxmlformats.org/officeDocument/2006/relationships/slide" Target="slides/slide205.xml"/><Relationship Id="rId242" Type="http://schemas.openxmlformats.org/officeDocument/2006/relationships/slide" Target="slides/slide226.xml"/><Relationship Id="rId263" Type="http://schemas.openxmlformats.org/officeDocument/2006/relationships/slide" Target="slides/slide247.xml"/><Relationship Id="rId284" Type="http://schemas.openxmlformats.org/officeDocument/2006/relationships/slide" Target="slides/slide268.xml"/><Relationship Id="rId319" Type="http://schemas.openxmlformats.org/officeDocument/2006/relationships/slide" Target="slides/slide303.xml"/><Relationship Id="rId470" Type="http://schemas.openxmlformats.org/officeDocument/2006/relationships/slide" Target="slides/slide454.xml"/><Relationship Id="rId491" Type="http://schemas.openxmlformats.org/officeDocument/2006/relationships/slide" Target="slides/slide475.xml"/><Relationship Id="rId37" Type="http://schemas.openxmlformats.org/officeDocument/2006/relationships/slide" Target="slides/slide21.xml"/><Relationship Id="rId58" Type="http://schemas.openxmlformats.org/officeDocument/2006/relationships/slide" Target="slides/slide42.xml"/><Relationship Id="rId79" Type="http://schemas.openxmlformats.org/officeDocument/2006/relationships/slide" Target="slides/slide63.xml"/><Relationship Id="rId102" Type="http://schemas.openxmlformats.org/officeDocument/2006/relationships/slide" Target="slides/slide86.xml"/><Relationship Id="rId123" Type="http://schemas.openxmlformats.org/officeDocument/2006/relationships/slide" Target="slides/slide107.xml"/><Relationship Id="rId144" Type="http://schemas.openxmlformats.org/officeDocument/2006/relationships/slide" Target="slides/slide128.xml"/><Relationship Id="rId330" Type="http://schemas.openxmlformats.org/officeDocument/2006/relationships/slide" Target="slides/slide314.xml"/><Relationship Id="rId90" Type="http://schemas.openxmlformats.org/officeDocument/2006/relationships/slide" Target="slides/slide74.xml"/><Relationship Id="rId165" Type="http://schemas.openxmlformats.org/officeDocument/2006/relationships/slide" Target="slides/slide149.xml"/><Relationship Id="rId186" Type="http://schemas.openxmlformats.org/officeDocument/2006/relationships/slide" Target="slides/slide170.xml"/><Relationship Id="rId351" Type="http://schemas.openxmlformats.org/officeDocument/2006/relationships/slide" Target="slides/slide335.xml"/><Relationship Id="rId372" Type="http://schemas.openxmlformats.org/officeDocument/2006/relationships/slide" Target="slides/slide356.xml"/><Relationship Id="rId393" Type="http://schemas.openxmlformats.org/officeDocument/2006/relationships/slide" Target="slides/slide377.xml"/><Relationship Id="rId407" Type="http://schemas.openxmlformats.org/officeDocument/2006/relationships/slide" Target="slides/slide391.xml"/><Relationship Id="rId428" Type="http://schemas.openxmlformats.org/officeDocument/2006/relationships/slide" Target="slides/slide412.xml"/><Relationship Id="rId449" Type="http://schemas.openxmlformats.org/officeDocument/2006/relationships/slide" Target="slides/slide433.xml"/><Relationship Id="rId211" Type="http://schemas.openxmlformats.org/officeDocument/2006/relationships/slide" Target="slides/slide195.xml"/><Relationship Id="rId232" Type="http://schemas.openxmlformats.org/officeDocument/2006/relationships/slide" Target="slides/slide216.xml"/><Relationship Id="rId253" Type="http://schemas.openxmlformats.org/officeDocument/2006/relationships/slide" Target="slides/slide237.xml"/><Relationship Id="rId274" Type="http://schemas.openxmlformats.org/officeDocument/2006/relationships/slide" Target="slides/slide258.xml"/><Relationship Id="rId295" Type="http://schemas.openxmlformats.org/officeDocument/2006/relationships/slide" Target="slides/slide279.xml"/><Relationship Id="rId309" Type="http://schemas.openxmlformats.org/officeDocument/2006/relationships/slide" Target="slides/slide293.xml"/><Relationship Id="rId460" Type="http://schemas.openxmlformats.org/officeDocument/2006/relationships/slide" Target="slides/slide444.xml"/><Relationship Id="rId481" Type="http://schemas.openxmlformats.org/officeDocument/2006/relationships/slide" Target="slides/slide465.xml"/><Relationship Id="rId27" Type="http://schemas.openxmlformats.org/officeDocument/2006/relationships/slide" Target="slides/slide11.xml"/><Relationship Id="rId48" Type="http://schemas.openxmlformats.org/officeDocument/2006/relationships/slide" Target="slides/slide32.xml"/><Relationship Id="rId69" Type="http://schemas.openxmlformats.org/officeDocument/2006/relationships/slide" Target="slides/slide53.xml"/><Relationship Id="rId113" Type="http://schemas.openxmlformats.org/officeDocument/2006/relationships/slide" Target="slides/slide97.xml"/><Relationship Id="rId134" Type="http://schemas.openxmlformats.org/officeDocument/2006/relationships/slide" Target="slides/slide118.xml"/><Relationship Id="rId320" Type="http://schemas.openxmlformats.org/officeDocument/2006/relationships/slide" Target="slides/slide304.xml"/><Relationship Id="rId80" Type="http://schemas.openxmlformats.org/officeDocument/2006/relationships/slide" Target="slides/slide64.xml"/><Relationship Id="rId155" Type="http://schemas.openxmlformats.org/officeDocument/2006/relationships/slide" Target="slides/slide139.xml"/><Relationship Id="rId176" Type="http://schemas.openxmlformats.org/officeDocument/2006/relationships/slide" Target="slides/slide160.xml"/><Relationship Id="rId197" Type="http://schemas.openxmlformats.org/officeDocument/2006/relationships/slide" Target="slides/slide181.xml"/><Relationship Id="rId341" Type="http://schemas.openxmlformats.org/officeDocument/2006/relationships/slide" Target="slides/slide325.xml"/><Relationship Id="rId362" Type="http://schemas.openxmlformats.org/officeDocument/2006/relationships/slide" Target="slides/slide346.xml"/><Relationship Id="rId383" Type="http://schemas.openxmlformats.org/officeDocument/2006/relationships/slide" Target="slides/slide367.xml"/><Relationship Id="rId418" Type="http://schemas.openxmlformats.org/officeDocument/2006/relationships/slide" Target="slides/slide402.xml"/><Relationship Id="rId439" Type="http://schemas.openxmlformats.org/officeDocument/2006/relationships/slide" Target="slides/slide423.xml"/><Relationship Id="rId201" Type="http://schemas.openxmlformats.org/officeDocument/2006/relationships/slide" Target="slides/slide185.xml"/><Relationship Id="rId222" Type="http://schemas.openxmlformats.org/officeDocument/2006/relationships/slide" Target="slides/slide206.xml"/><Relationship Id="rId243" Type="http://schemas.openxmlformats.org/officeDocument/2006/relationships/slide" Target="slides/slide227.xml"/><Relationship Id="rId264" Type="http://schemas.openxmlformats.org/officeDocument/2006/relationships/slide" Target="slides/slide248.xml"/><Relationship Id="rId285" Type="http://schemas.openxmlformats.org/officeDocument/2006/relationships/slide" Target="slides/slide269.xml"/><Relationship Id="rId450" Type="http://schemas.openxmlformats.org/officeDocument/2006/relationships/slide" Target="slides/slide434.xml"/><Relationship Id="rId471" Type="http://schemas.openxmlformats.org/officeDocument/2006/relationships/slide" Target="slides/slide455.xml"/><Relationship Id="rId17" Type="http://schemas.openxmlformats.org/officeDocument/2006/relationships/slide" Target="slides/slide1.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24" Type="http://schemas.openxmlformats.org/officeDocument/2006/relationships/slide" Target="slides/slide108.xml"/><Relationship Id="rId310" Type="http://schemas.openxmlformats.org/officeDocument/2006/relationships/slide" Target="slides/slide294.xml"/><Relationship Id="rId492" Type="http://schemas.openxmlformats.org/officeDocument/2006/relationships/slide" Target="slides/slide476.xml"/><Relationship Id="rId70" Type="http://schemas.openxmlformats.org/officeDocument/2006/relationships/slide" Target="slides/slide54.xml"/><Relationship Id="rId91" Type="http://schemas.openxmlformats.org/officeDocument/2006/relationships/slide" Target="slides/slide75.xml"/><Relationship Id="rId145" Type="http://schemas.openxmlformats.org/officeDocument/2006/relationships/slide" Target="slides/slide129.xml"/><Relationship Id="rId166" Type="http://schemas.openxmlformats.org/officeDocument/2006/relationships/slide" Target="slides/slide150.xml"/><Relationship Id="rId187" Type="http://schemas.openxmlformats.org/officeDocument/2006/relationships/slide" Target="slides/slide171.xml"/><Relationship Id="rId331" Type="http://schemas.openxmlformats.org/officeDocument/2006/relationships/slide" Target="slides/slide315.xml"/><Relationship Id="rId352" Type="http://schemas.openxmlformats.org/officeDocument/2006/relationships/slide" Target="slides/slide336.xml"/><Relationship Id="rId373" Type="http://schemas.openxmlformats.org/officeDocument/2006/relationships/slide" Target="slides/slide357.xml"/><Relationship Id="rId394" Type="http://schemas.openxmlformats.org/officeDocument/2006/relationships/slide" Target="slides/slide378.xml"/><Relationship Id="rId408" Type="http://schemas.openxmlformats.org/officeDocument/2006/relationships/slide" Target="slides/slide392.xml"/><Relationship Id="rId429" Type="http://schemas.openxmlformats.org/officeDocument/2006/relationships/slide" Target="slides/slide413.xml"/><Relationship Id="rId1" Type="http://schemas.openxmlformats.org/officeDocument/2006/relationships/slideMaster" Target="slideMasters/slideMaster1.xml"/><Relationship Id="rId212" Type="http://schemas.openxmlformats.org/officeDocument/2006/relationships/slide" Target="slides/slide196.xml"/><Relationship Id="rId233" Type="http://schemas.openxmlformats.org/officeDocument/2006/relationships/slide" Target="slides/slide217.xml"/><Relationship Id="rId254" Type="http://schemas.openxmlformats.org/officeDocument/2006/relationships/slide" Target="slides/slide238.xml"/><Relationship Id="rId440" Type="http://schemas.openxmlformats.org/officeDocument/2006/relationships/slide" Target="slides/slide424.xml"/><Relationship Id="rId28" Type="http://schemas.openxmlformats.org/officeDocument/2006/relationships/slide" Target="slides/slide12.xml"/><Relationship Id="rId49" Type="http://schemas.openxmlformats.org/officeDocument/2006/relationships/slide" Target="slides/slide33.xml"/><Relationship Id="rId114" Type="http://schemas.openxmlformats.org/officeDocument/2006/relationships/slide" Target="slides/slide98.xml"/><Relationship Id="rId275" Type="http://schemas.openxmlformats.org/officeDocument/2006/relationships/slide" Target="slides/slide259.xml"/><Relationship Id="rId296" Type="http://schemas.openxmlformats.org/officeDocument/2006/relationships/slide" Target="slides/slide280.xml"/><Relationship Id="rId300" Type="http://schemas.openxmlformats.org/officeDocument/2006/relationships/slide" Target="slides/slide284.xml"/><Relationship Id="rId461" Type="http://schemas.openxmlformats.org/officeDocument/2006/relationships/slide" Target="slides/slide445.xml"/><Relationship Id="rId482" Type="http://schemas.openxmlformats.org/officeDocument/2006/relationships/slide" Target="slides/slide466.xml"/><Relationship Id="rId60" Type="http://schemas.openxmlformats.org/officeDocument/2006/relationships/slide" Target="slides/slide44.xml"/><Relationship Id="rId81" Type="http://schemas.openxmlformats.org/officeDocument/2006/relationships/slide" Target="slides/slide65.xml"/><Relationship Id="rId135" Type="http://schemas.openxmlformats.org/officeDocument/2006/relationships/slide" Target="slides/slide119.xml"/><Relationship Id="rId156" Type="http://schemas.openxmlformats.org/officeDocument/2006/relationships/slide" Target="slides/slide140.xml"/><Relationship Id="rId177" Type="http://schemas.openxmlformats.org/officeDocument/2006/relationships/slide" Target="slides/slide161.xml"/><Relationship Id="rId198" Type="http://schemas.openxmlformats.org/officeDocument/2006/relationships/slide" Target="slides/slide182.xml"/><Relationship Id="rId321" Type="http://schemas.openxmlformats.org/officeDocument/2006/relationships/slide" Target="slides/slide305.xml"/><Relationship Id="rId342" Type="http://schemas.openxmlformats.org/officeDocument/2006/relationships/slide" Target="slides/slide326.xml"/><Relationship Id="rId363" Type="http://schemas.openxmlformats.org/officeDocument/2006/relationships/slide" Target="slides/slide347.xml"/><Relationship Id="rId384" Type="http://schemas.openxmlformats.org/officeDocument/2006/relationships/slide" Target="slides/slide368.xml"/><Relationship Id="rId419" Type="http://schemas.openxmlformats.org/officeDocument/2006/relationships/slide" Target="slides/slide403.xml"/><Relationship Id="rId202" Type="http://schemas.openxmlformats.org/officeDocument/2006/relationships/slide" Target="slides/slide186.xml"/><Relationship Id="rId223" Type="http://schemas.openxmlformats.org/officeDocument/2006/relationships/slide" Target="slides/slide207.xml"/><Relationship Id="rId244" Type="http://schemas.openxmlformats.org/officeDocument/2006/relationships/slide" Target="slides/slide228.xml"/><Relationship Id="rId430" Type="http://schemas.openxmlformats.org/officeDocument/2006/relationships/slide" Target="slides/slide414.xml"/><Relationship Id="rId18" Type="http://schemas.openxmlformats.org/officeDocument/2006/relationships/slide" Target="slides/slide2.xml"/><Relationship Id="rId39" Type="http://schemas.openxmlformats.org/officeDocument/2006/relationships/slide" Target="slides/slide23.xml"/><Relationship Id="rId265" Type="http://schemas.openxmlformats.org/officeDocument/2006/relationships/slide" Target="slides/slide249.xml"/><Relationship Id="rId286" Type="http://schemas.openxmlformats.org/officeDocument/2006/relationships/slide" Target="slides/slide270.xml"/><Relationship Id="rId451" Type="http://schemas.openxmlformats.org/officeDocument/2006/relationships/slide" Target="slides/slide435.xml"/><Relationship Id="rId472" Type="http://schemas.openxmlformats.org/officeDocument/2006/relationships/slide" Target="slides/slide456.xml"/><Relationship Id="rId493" Type="http://schemas.openxmlformats.org/officeDocument/2006/relationships/slide" Target="slides/slide477.xml"/><Relationship Id="rId50" Type="http://schemas.openxmlformats.org/officeDocument/2006/relationships/slide" Target="slides/slide34.xml"/><Relationship Id="rId104" Type="http://schemas.openxmlformats.org/officeDocument/2006/relationships/slide" Target="slides/slide88.xml"/><Relationship Id="rId125" Type="http://schemas.openxmlformats.org/officeDocument/2006/relationships/slide" Target="slides/slide109.xml"/><Relationship Id="rId146" Type="http://schemas.openxmlformats.org/officeDocument/2006/relationships/slide" Target="slides/slide130.xml"/><Relationship Id="rId167" Type="http://schemas.openxmlformats.org/officeDocument/2006/relationships/slide" Target="slides/slide151.xml"/><Relationship Id="rId188" Type="http://schemas.openxmlformats.org/officeDocument/2006/relationships/slide" Target="slides/slide172.xml"/><Relationship Id="rId311" Type="http://schemas.openxmlformats.org/officeDocument/2006/relationships/slide" Target="slides/slide295.xml"/><Relationship Id="rId332" Type="http://schemas.openxmlformats.org/officeDocument/2006/relationships/slide" Target="slides/slide316.xml"/><Relationship Id="rId353" Type="http://schemas.openxmlformats.org/officeDocument/2006/relationships/slide" Target="slides/slide337.xml"/><Relationship Id="rId374" Type="http://schemas.openxmlformats.org/officeDocument/2006/relationships/slide" Target="slides/slide358.xml"/><Relationship Id="rId395" Type="http://schemas.openxmlformats.org/officeDocument/2006/relationships/slide" Target="slides/slide379.xml"/><Relationship Id="rId409" Type="http://schemas.openxmlformats.org/officeDocument/2006/relationships/slide" Target="slides/slide393.xml"/><Relationship Id="rId71" Type="http://schemas.openxmlformats.org/officeDocument/2006/relationships/slide" Target="slides/slide55.xml"/><Relationship Id="rId92" Type="http://schemas.openxmlformats.org/officeDocument/2006/relationships/slide" Target="slides/slide76.xml"/><Relationship Id="rId213" Type="http://schemas.openxmlformats.org/officeDocument/2006/relationships/slide" Target="slides/slide197.xml"/><Relationship Id="rId234" Type="http://schemas.openxmlformats.org/officeDocument/2006/relationships/slide" Target="slides/slide218.xml"/><Relationship Id="rId420" Type="http://schemas.openxmlformats.org/officeDocument/2006/relationships/slide" Target="slides/slide404.xml"/><Relationship Id="rId2" Type="http://schemas.openxmlformats.org/officeDocument/2006/relationships/slideMaster" Target="slideMasters/slideMaster2.xml"/><Relationship Id="rId29" Type="http://schemas.openxmlformats.org/officeDocument/2006/relationships/slide" Target="slides/slide13.xml"/><Relationship Id="rId255" Type="http://schemas.openxmlformats.org/officeDocument/2006/relationships/slide" Target="slides/slide239.xml"/><Relationship Id="rId276" Type="http://schemas.openxmlformats.org/officeDocument/2006/relationships/slide" Target="slides/slide260.xml"/><Relationship Id="rId297" Type="http://schemas.openxmlformats.org/officeDocument/2006/relationships/slide" Target="slides/slide281.xml"/><Relationship Id="rId441" Type="http://schemas.openxmlformats.org/officeDocument/2006/relationships/slide" Target="slides/slide425.xml"/><Relationship Id="rId462" Type="http://schemas.openxmlformats.org/officeDocument/2006/relationships/slide" Target="slides/slide446.xml"/><Relationship Id="rId483" Type="http://schemas.openxmlformats.org/officeDocument/2006/relationships/slide" Target="slides/slide467.xml"/><Relationship Id="rId40" Type="http://schemas.openxmlformats.org/officeDocument/2006/relationships/slide" Target="slides/slide24.xml"/><Relationship Id="rId115" Type="http://schemas.openxmlformats.org/officeDocument/2006/relationships/slide" Target="slides/slide99.xml"/><Relationship Id="rId136" Type="http://schemas.openxmlformats.org/officeDocument/2006/relationships/slide" Target="slides/slide120.xml"/><Relationship Id="rId157" Type="http://schemas.openxmlformats.org/officeDocument/2006/relationships/slide" Target="slides/slide141.xml"/><Relationship Id="rId178" Type="http://schemas.openxmlformats.org/officeDocument/2006/relationships/slide" Target="slides/slide162.xml"/><Relationship Id="rId301" Type="http://schemas.openxmlformats.org/officeDocument/2006/relationships/slide" Target="slides/slide285.xml"/><Relationship Id="rId322" Type="http://schemas.openxmlformats.org/officeDocument/2006/relationships/slide" Target="slides/slide306.xml"/><Relationship Id="rId343" Type="http://schemas.openxmlformats.org/officeDocument/2006/relationships/slide" Target="slides/slide327.xml"/><Relationship Id="rId364" Type="http://schemas.openxmlformats.org/officeDocument/2006/relationships/slide" Target="slides/slide348.xml"/><Relationship Id="rId61" Type="http://schemas.openxmlformats.org/officeDocument/2006/relationships/slide" Target="slides/slide45.xml"/><Relationship Id="rId82" Type="http://schemas.openxmlformats.org/officeDocument/2006/relationships/slide" Target="slides/slide66.xml"/><Relationship Id="rId199" Type="http://schemas.openxmlformats.org/officeDocument/2006/relationships/slide" Target="slides/slide183.xml"/><Relationship Id="rId203" Type="http://schemas.openxmlformats.org/officeDocument/2006/relationships/slide" Target="slides/slide187.xml"/><Relationship Id="rId385" Type="http://schemas.openxmlformats.org/officeDocument/2006/relationships/slide" Target="slides/slide369.xml"/><Relationship Id="rId19" Type="http://schemas.openxmlformats.org/officeDocument/2006/relationships/slide" Target="slides/slide3.xml"/><Relationship Id="rId224" Type="http://schemas.openxmlformats.org/officeDocument/2006/relationships/slide" Target="slides/slide208.xml"/><Relationship Id="rId245" Type="http://schemas.openxmlformats.org/officeDocument/2006/relationships/slide" Target="slides/slide229.xml"/><Relationship Id="rId266" Type="http://schemas.openxmlformats.org/officeDocument/2006/relationships/slide" Target="slides/slide250.xml"/><Relationship Id="rId287" Type="http://schemas.openxmlformats.org/officeDocument/2006/relationships/slide" Target="slides/slide271.xml"/><Relationship Id="rId410" Type="http://schemas.openxmlformats.org/officeDocument/2006/relationships/slide" Target="slides/slide394.xml"/><Relationship Id="rId431" Type="http://schemas.openxmlformats.org/officeDocument/2006/relationships/slide" Target="slides/slide415.xml"/><Relationship Id="rId452" Type="http://schemas.openxmlformats.org/officeDocument/2006/relationships/slide" Target="slides/slide436.xml"/><Relationship Id="rId473" Type="http://schemas.openxmlformats.org/officeDocument/2006/relationships/slide" Target="slides/slide457.xml"/><Relationship Id="rId494" Type="http://schemas.openxmlformats.org/officeDocument/2006/relationships/slide" Target="slides/slide478.xml"/><Relationship Id="rId30" Type="http://schemas.openxmlformats.org/officeDocument/2006/relationships/slide" Target="slides/slide14.xml"/><Relationship Id="rId105" Type="http://schemas.openxmlformats.org/officeDocument/2006/relationships/slide" Target="slides/slide89.xml"/><Relationship Id="rId126" Type="http://schemas.openxmlformats.org/officeDocument/2006/relationships/slide" Target="slides/slide110.xml"/><Relationship Id="rId147" Type="http://schemas.openxmlformats.org/officeDocument/2006/relationships/slide" Target="slides/slide131.xml"/><Relationship Id="rId168" Type="http://schemas.openxmlformats.org/officeDocument/2006/relationships/slide" Target="slides/slide152.xml"/><Relationship Id="rId312" Type="http://schemas.openxmlformats.org/officeDocument/2006/relationships/slide" Target="slides/slide296.xml"/><Relationship Id="rId333" Type="http://schemas.openxmlformats.org/officeDocument/2006/relationships/slide" Target="slides/slide317.xml"/><Relationship Id="rId354" Type="http://schemas.openxmlformats.org/officeDocument/2006/relationships/slide" Target="slides/slide33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189" Type="http://schemas.openxmlformats.org/officeDocument/2006/relationships/slide" Target="slides/slide173.xml"/><Relationship Id="rId375" Type="http://schemas.openxmlformats.org/officeDocument/2006/relationships/slide" Target="slides/slide359.xml"/><Relationship Id="rId396" Type="http://schemas.openxmlformats.org/officeDocument/2006/relationships/slide" Target="slides/slide380.xml"/><Relationship Id="rId3" Type="http://schemas.openxmlformats.org/officeDocument/2006/relationships/slideMaster" Target="slideMasters/slideMaster3.xml"/><Relationship Id="rId214" Type="http://schemas.openxmlformats.org/officeDocument/2006/relationships/slide" Target="slides/slide198.xml"/><Relationship Id="rId235" Type="http://schemas.openxmlformats.org/officeDocument/2006/relationships/slide" Target="slides/slide219.xml"/><Relationship Id="rId256" Type="http://schemas.openxmlformats.org/officeDocument/2006/relationships/slide" Target="slides/slide240.xml"/><Relationship Id="rId277" Type="http://schemas.openxmlformats.org/officeDocument/2006/relationships/slide" Target="slides/slide261.xml"/><Relationship Id="rId298" Type="http://schemas.openxmlformats.org/officeDocument/2006/relationships/slide" Target="slides/slide282.xml"/><Relationship Id="rId400" Type="http://schemas.openxmlformats.org/officeDocument/2006/relationships/slide" Target="slides/slide384.xml"/><Relationship Id="rId421" Type="http://schemas.openxmlformats.org/officeDocument/2006/relationships/slide" Target="slides/slide405.xml"/><Relationship Id="rId442" Type="http://schemas.openxmlformats.org/officeDocument/2006/relationships/slide" Target="slides/slide426.xml"/><Relationship Id="rId463" Type="http://schemas.openxmlformats.org/officeDocument/2006/relationships/slide" Target="slides/slide447.xml"/><Relationship Id="rId484" Type="http://schemas.openxmlformats.org/officeDocument/2006/relationships/slide" Target="slides/slide468.xml"/><Relationship Id="rId116" Type="http://schemas.openxmlformats.org/officeDocument/2006/relationships/slide" Target="slides/slide100.xml"/><Relationship Id="rId137" Type="http://schemas.openxmlformats.org/officeDocument/2006/relationships/slide" Target="slides/slide121.xml"/><Relationship Id="rId158" Type="http://schemas.openxmlformats.org/officeDocument/2006/relationships/slide" Target="slides/slide142.xml"/><Relationship Id="rId302" Type="http://schemas.openxmlformats.org/officeDocument/2006/relationships/slide" Target="slides/slide286.xml"/><Relationship Id="rId323" Type="http://schemas.openxmlformats.org/officeDocument/2006/relationships/slide" Target="slides/slide307.xml"/><Relationship Id="rId344" Type="http://schemas.openxmlformats.org/officeDocument/2006/relationships/slide" Target="slides/slide328.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179" Type="http://schemas.openxmlformats.org/officeDocument/2006/relationships/slide" Target="slides/slide163.xml"/><Relationship Id="rId365" Type="http://schemas.openxmlformats.org/officeDocument/2006/relationships/slide" Target="slides/slide349.xml"/><Relationship Id="rId386" Type="http://schemas.openxmlformats.org/officeDocument/2006/relationships/slide" Target="slides/slide370.xml"/><Relationship Id="rId190" Type="http://schemas.openxmlformats.org/officeDocument/2006/relationships/slide" Target="slides/slide174.xml"/><Relationship Id="rId204" Type="http://schemas.openxmlformats.org/officeDocument/2006/relationships/slide" Target="slides/slide188.xml"/><Relationship Id="rId225" Type="http://schemas.openxmlformats.org/officeDocument/2006/relationships/slide" Target="slides/slide209.xml"/><Relationship Id="rId246" Type="http://schemas.openxmlformats.org/officeDocument/2006/relationships/slide" Target="slides/slide230.xml"/><Relationship Id="rId267" Type="http://schemas.openxmlformats.org/officeDocument/2006/relationships/slide" Target="slides/slide251.xml"/><Relationship Id="rId288" Type="http://schemas.openxmlformats.org/officeDocument/2006/relationships/slide" Target="slides/slide272.xml"/><Relationship Id="rId411" Type="http://schemas.openxmlformats.org/officeDocument/2006/relationships/slide" Target="slides/slide395.xml"/><Relationship Id="rId432" Type="http://schemas.openxmlformats.org/officeDocument/2006/relationships/slide" Target="slides/slide416.xml"/><Relationship Id="rId453" Type="http://schemas.openxmlformats.org/officeDocument/2006/relationships/slide" Target="slides/slide437.xml"/><Relationship Id="rId474" Type="http://schemas.openxmlformats.org/officeDocument/2006/relationships/slide" Target="slides/slide458.xml"/><Relationship Id="rId106" Type="http://schemas.openxmlformats.org/officeDocument/2006/relationships/slide" Target="slides/slide90.xml"/><Relationship Id="rId127" Type="http://schemas.openxmlformats.org/officeDocument/2006/relationships/slide" Target="slides/slide111.xml"/><Relationship Id="rId313" Type="http://schemas.openxmlformats.org/officeDocument/2006/relationships/slide" Target="slides/slide297.xml"/><Relationship Id="rId495" Type="http://schemas.openxmlformats.org/officeDocument/2006/relationships/slide" Target="slides/slide479.xml"/><Relationship Id="rId10" Type="http://schemas.openxmlformats.org/officeDocument/2006/relationships/slideMaster" Target="slideMasters/slideMaster10.xml"/><Relationship Id="rId31" Type="http://schemas.openxmlformats.org/officeDocument/2006/relationships/slide" Target="slides/slide15.xml"/><Relationship Id="rId52" Type="http://schemas.openxmlformats.org/officeDocument/2006/relationships/slide" Target="slides/slide36.xml"/><Relationship Id="rId73" Type="http://schemas.openxmlformats.org/officeDocument/2006/relationships/slide" Target="slides/slide57.xml"/><Relationship Id="rId94" Type="http://schemas.openxmlformats.org/officeDocument/2006/relationships/slide" Target="slides/slide78.xml"/><Relationship Id="rId148" Type="http://schemas.openxmlformats.org/officeDocument/2006/relationships/slide" Target="slides/slide132.xml"/><Relationship Id="rId169" Type="http://schemas.openxmlformats.org/officeDocument/2006/relationships/slide" Target="slides/slide153.xml"/><Relationship Id="rId334" Type="http://schemas.openxmlformats.org/officeDocument/2006/relationships/slide" Target="slides/slide318.xml"/><Relationship Id="rId355" Type="http://schemas.openxmlformats.org/officeDocument/2006/relationships/slide" Target="slides/slide339.xml"/><Relationship Id="rId376" Type="http://schemas.openxmlformats.org/officeDocument/2006/relationships/slide" Target="slides/slide360.xml"/><Relationship Id="rId397" Type="http://schemas.openxmlformats.org/officeDocument/2006/relationships/slide" Target="slides/slide381.xml"/><Relationship Id="rId4" Type="http://schemas.openxmlformats.org/officeDocument/2006/relationships/slideMaster" Target="slideMasters/slideMaster4.xml"/><Relationship Id="rId180" Type="http://schemas.openxmlformats.org/officeDocument/2006/relationships/slide" Target="slides/slide164.xml"/><Relationship Id="rId215" Type="http://schemas.openxmlformats.org/officeDocument/2006/relationships/slide" Target="slides/slide199.xml"/><Relationship Id="rId236" Type="http://schemas.openxmlformats.org/officeDocument/2006/relationships/slide" Target="slides/slide220.xml"/><Relationship Id="rId257" Type="http://schemas.openxmlformats.org/officeDocument/2006/relationships/slide" Target="slides/slide241.xml"/><Relationship Id="rId278" Type="http://schemas.openxmlformats.org/officeDocument/2006/relationships/slide" Target="slides/slide262.xml"/><Relationship Id="rId401" Type="http://schemas.openxmlformats.org/officeDocument/2006/relationships/slide" Target="slides/slide385.xml"/><Relationship Id="rId422" Type="http://schemas.openxmlformats.org/officeDocument/2006/relationships/slide" Target="slides/slide406.xml"/><Relationship Id="rId443" Type="http://schemas.openxmlformats.org/officeDocument/2006/relationships/slide" Target="slides/slide427.xml"/><Relationship Id="rId464" Type="http://schemas.openxmlformats.org/officeDocument/2006/relationships/slide" Target="slides/slide448.xml"/><Relationship Id="rId303" Type="http://schemas.openxmlformats.org/officeDocument/2006/relationships/slide" Target="slides/slide287.xml"/><Relationship Id="rId485" Type="http://schemas.openxmlformats.org/officeDocument/2006/relationships/slide" Target="slides/slide469.xml"/><Relationship Id="rId42" Type="http://schemas.openxmlformats.org/officeDocument/2006/relationships/slide" Target="slides/slide26.xml"/><Relationship Id="rId84" Type="http://schemas.openxmlformats.org/officeDocument/2006/relationships/slide" Target="slides/slide68.xml"/><Relationship Id="rId138" Type="http://schemas.openxmlformats.org/officeDocument/2006/relationships/slide" Target="slides/slide122.xml"/><Relationship Id="rId345" Type="http://schemas.openxmlformats.org/officeDocument/2006/relationships/slide" Target="slides/slide329.xml"/><Relationship Id="rId387" Type="http://schemas.openxmlformats.org/officeDocument/2006/relationships/slide" Target="slides/slide371.xml"/><Relationship Id="rId191" Type="http://schemas.openxmlformats.org/officeDocument/2006/relationships/slide" Target="slides/slide175.xml"/><Relationship Id="rId205" Type="http://schemas.openxmlformats.org/officeDocument/2006/relationships/slide" Target="slides/slide189.xml"/><Relationship Id="rId247" Type="http://schemas.openxmlformats.org/officeDocument/2006/relationships/slide" Target="slides/slide231.xml"/><Relationship Id="rId412" Type="http://schemas.openxmlformats.org/officeDocument/2006/relationships/slide" Target="slides/slide396.xml"/><Relationship Id="rId107" Type="http://schemas.openxmlformats.org/officeDocument/2006/relationships/slide" Target="slides/slide91.xml"/><Relationship Id="rId289" Type="http://schemas.openxmlformats.org/officeDocument/2006/relationships/slide" Target="slides/slide273.xml"/><Relationship Id="rId454" Type="http://schemas.openxmlformats.org/officeDocument/2006/relationships/slide" Target="slides/slide438.xml"/><Relationship Id="rId496" Type="http://schemas.openxmlformats.org/officeDocument/2006/relationships/notesMaster" Target="notesMasters/notesMaster1.xml"/><Relationship Id="rId11" Type="http://schemas.openxmlformats.org/officeDocument/2006/relationships/slideMaster" Target="slideMasters/slideMaster11.xml"/><Relationship Id="rId53" Type="http://schemas.openxmlformats.org/officeDocument/2006/relationships/slide" Target="slides/slide37.xml"/><Relationship Id="rId149" Type="http://schemas.openxmlformats.org/officeDocument/2006/relationships/slide" Target="slides/slide133.xml"/><Relationship Id="rId314" Type="http://schemas.openxmlformats.org/officeDocument/2006/relationships/slide" Target="slides/slide298.xml"/><Relationship Id="rId356" Type="http://schemas.openxmlformats.org/officeDocument/2006/relationships/slide" Target="slides/slide340.xml"/><Relationship Id="rId398" Type="http://schemas.openxmlformats.org/officeDocument/2006/relationships/slide" Target="slides/slide382.xml"/><Relationship Id="rId95" Type="http://schemas.openxmlformats.org/officeDocument/2006/relationships/slide" Target="slides/slide79.xml"/><Relationship Id="rId160" Type="http://schemas.openxmlformats.org/officeDocument/2006/relationships/slide" Target="slides/slide144.xml"/><Relationship Id="rId216" Type="http://schemas.openxmlformats.org/officeDocument/2006/relationships/slide" Target="slides/slide200.xml"/><Relationship Id="rId423" Type="http://schemas.openxmlformats.org/officeDocument/2006/relationships/slide" Target="slides/slide407.xml"/><Relationship Id="rId258" Type="http://schemas.openxmlformats.org/officeDocument/2006/relationships/slide" Target="slides/slide242.xml"/><Relationship Id="rId465" Type="http://schemas.openxmlformats.org/officeDocument/2006/relationships/slide" Target="slides/slide449.xml"/><Relationship Id="rId22" Type="http://schemas.openxmlformats.org/officeDocument/2006/relationships/slide" Target="slides/slide6.xml"/><Relationship Id="rId64" Type="http://schemas.openxmlformats.org/officeDocument/2006/relationships/slide" Target="slides/slide48.xml"/><Relationship Id="rId118" Type="http://schemas.openxmlformats.org/officeDocument/2006/relationships/slide" Target="slides/slide102.xml"/><Relationship Id="rId325" Type="http://schemas.openxmlformats.org/officeDocument/2006/relationships/slide" Target="slides/slide309.xml"/><Relationship Id="rId367" Type="http://schemas.openxmlformats.org/officeDocument/2006/relationships/slide" Target="slides/slide351.xml"/><Relationship Id="rId171" Type="http://schemas.openxmlformats.org/officeDocument/2006/relationships/slide" Target="slides/slide155.xml"/><Relationship Id="rId227" Type="http://schemas.openxmlformats.org/officeDocument/2006/relationships/slide" Target="slides/slide211.xml"/><Relationship Id="rId269" Type="http://schemas.openxmlformats.org/officeDocument/2006/relationships/slide" Target="slides/slide253.xml"/><Relationship Id="rId434" Type="http://schemas.openxmlformats.org/officeDocument/2006/relationships/slide" Target="slides/slide418.xml"/><Relationship Id="rId476" Type="http://schemas.openxmlformats.org/officeDocument/2006/relationships/slide" Target="slides/slide460.xml"/><Relationship Id="rId33" Type="http://schemas.openxmlformats.org/officeDocument/2006/relationships/slide" Target="slides/slide17.xml"/><Relationship Id="rId129" Type="http://schemas.openxmlformats.org/officeDocument/2006/relationships/slide" Target="slides/slide113.xml"/><Relationship Id="rId280" Type="http://schemas.openxmlformats.org/officeDocument/2006/relationships/slide" Target="slides/slide264.xml"/><Relationship Id="rId336" Type="http://schemas.openxmlformats.org/officeDocument/2006/relationships/slide" Target="slides/slide320.xml"/><Relationship Id="rId75" Type="http://schemas.openxmlformats.org/officeDocument/2006/relationships/slide" Target="slides/slide59.xml"/><Relationship Id="rId140" Type="http://schemas.openxmlformats.org/officeDocument/2006/relationships/slide" Target="slides/slide124.xml"/><Relationship Id="rId182" Type="http://schemas.openxmlformats.org/officeDocument/2006/relationships/slide" Target="slides/slide166.xml"/><Relationship Id="rId378" Type="http://schemas.openxmlformats.org/officeDocument/2006/relationships/slide" Target="slides/slide362.xml"/><Relationship Id="rId403" Type="http://schemas.openxmlformats.org/officeDocument/2006/relationships/slide" Target="slides/slide387.xml"/><Relationship Id="rId6" Type="http://schemas.openxmlformats.org/officeDocument/2006/relationships/slideMaster" Target="slideMasters/slideMaster6.xml"/><Relationship Id="rId238" Type="http://schemas.openxmlformats.org/officeDocument/2006/relationships/slide" Target="slides/slide222.xml"/><Relationship Id="rId445" Type="http://schemas.openxmlformats.org/officeDocument/2006/relationships/slide" Target="slides/slide429.xml"/><Relationship Id="rId487" Type="http://schemas.openxmlformats.org/officeDocument/2006/relationships/slide" Target="slides/slide471.xml"/><Relationship Id="rId291" Type="http://schemas.openxmlformats.org/officeDocument/2006/relationships/slide" Target="slides/slide275.xml"/><Relationship Id="rId305" Type="http://schemas.openxmlformats.org/officeDocument/2006/relationships/slide" Target="slides/slide289.xml"/><Relationship Id="rId347" Type="http://schemas.openxmlformats.org/officeDocument/2006/relationships/slide" Target="slides/slide331.xml"/><Relationship Id="rId44" Type="http://schemas.openxmlformats.org/officeDocument/2006/relationships/slide" Target="slides/slide28.xml"/><Relationship Id="rId86" Type="http://schemas.openxmlformats.org/officeDocument/2006/relationships/slide" Target="slides/slide70.xml"/><Relationship Id="rId151" Type="http://schemas.openxmlformats.org/officeDocument/2006/relationships/slide" Target="slides/slide135.xml"/><Relationship Id="rId389" Type="http://schemas.openxmlformats.org/officeDocument/2006/relationships/slide" Target="slides/slide373.xml"/><Relationship Id="rId193" Type="http://schemas.openxmlformats.org/officeDocument/2006/relationships/slide" Target="slides/slide177.xml"/><Relationship Id="rId207" Type="http://schemas.openxmlformats.org/officeDocument/2006/relationships/slide" Target="slides/slide191.xml"/><Relationship Id="rId249" Type="http://schemas.openxmlformats.org/officeDocument/2006/relationships/slide" Target="slides/slide233.xml"/><Relationship Id="rId414" Type="http://schemas.openxmlformats.org/officeDocument/2006/relationships/slide" Target="slides/slide398.xml"/><Relationship Id="rId456" Type="http://schemas.openxmlformats.org/officeDocument/2006/relationships/slide" Target="slides/slide440.xml"/><Relationship Id="rId498" Type="http://schemas.openxmlformats.org/officeDocument/2006/relationships/viewProps" Target="viewProps.xml"/><Relationship Id="rId13" Type="http://schemas.openxmlformats.org/officeDocument/2006/relationships/slideMaster" Target="slideMasters/slideMaster13.xml"/><Relationship Id="rId109" Type="http://schemas.openxmlformats.org/officeDocument/2006/relationships/slide" Target="slides/slide93.xml"/><Relationship Id="rId260" Type="http://schemas.openxmlformats.org/officeDocument/2006/relationships/slide" Target="slides/slide244.xml"/><Relationship Id="rId316" Type="http://schemas.openxmlformats.org/officeDocument/2006/relationships/slide" Target="slides/slide300.xml"/><Relationship Id="rId55" Type="http://schemas.openxmlformats.org/officeDocument/2006/relationships/slide" Target="slides/slide39.xml"/><Relationship Id="rId97" Type="http://schemas.openxmlformats.org/officeDocument/2006/relationships/slide" Target="slides/slide81.xml"/><Relationship Id="rId120" Type="http://schemas.openxmlformats.org/officeDocument/2006/relationships/slide" Target="slides/slide104.xml"/><Relationship Id="rId358" Type="http://schemas.openxmlformats.org/officeDocument/2006/relationships/slide" Target="slides/slide342.xml"/><Relationship Id="rId162" Type="http://schemas.openxmlformats.org/officeDocument/2006/relationships/slide" Target="slides/slide146.xml"/><Relationship Id="rId218" Type="http://schemas.openxmlformats.org/officeDocument/2006/relationships/slide" Target="slides/slide202.xml"/><Relationship Id="rId425" Type="http://schemas.openxmlformats.org/officeDocument/2006/relationships/slide" Target="slides/slide409.xml"/><Relationship Id="rId467" Type="http://schemas.openxmlformats.org/officeDocument/2006/relationships/slide" Target="slides/slide451.xml"/><Relationship Id="rId271" Type="http://schemas.openxmlformats.org/officeDocument/2006/relationships/slide" Target="slides/slide2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47BE7-33A0-4FE8-AAE9-3D6B41210CF7}" type="doc">
      <dgm:prSet loTypeId="urn:microsoft.com/office/officeart/2005/8/layout/venn1" loCatId="relationship" qsTypeId="urn:microsoft.com/office/officeart/2005/8/quickstyle/3d3" qsCatId="3D" csTypeId="urn:microsoft.com/office/officeart/2005/8/colors/accent1_2" csCatId="accent1" phldr="1"/>
      <dgm:spPr/>
      <dgm:t>
        <a:bodyPr/>
        <a:lstStyle/>
        <a:p>
          <a:endParaRPr lang="en-US"/>
        </a:p>
      </dgm:t>
    </dgm:pt>
    <dgm:pt modelId="{92F19A84-4C8C-4E99-9B3A-5163880C889C}">
      <dgm:prSet/>
      <dgm:spPr>
        <a:solidFill>
          <a:schemeClr val="accent1">
            <a:lumMod val="75000"/>
          </a:schemeClr>
        </a:solidFill>
      </dgm:spPr>
      <dgm:t>
        <a:bodyPr/>
        <a:lstStyle/>
        <a:p>
          <a:pPr rtl="0"/>
          <a:r>
            <a:rPr lang="en-US" b="1" dirty="0" smtClean="0">
              <a:latin typeface="Algerian" pitchFamily="82" charset="0"/>
            </a:rPr>
            <a:t>By</a:t>
          </a:r>
          <a:endParaRPr lang="en-US" dirty="0">
            <a:latin typeface="Algerian" pitchFamily="82" charset="0"/>
          </a:endParaRPr>
        </a:p>
      </dgm:t>
    </dgm:pt>
    <dgm:pt modelId="{4D2F048B-3668-44B8-9A8B-9101E2490CB3}" type="parTrans" cxnId="{0BD13589-1372-4115-ADD9-100A8BFA6B45}">
      <dgm:prSet/>
      <dgm:spPr/>
      <dgm:t>
        <a:bodyPr/>
        <a:lstStyle/>
        <a:p>
          <a:endParaRPr lang="en-US"/>
        </a:p>
      </dgm:t>
    </dgm:pt>
    <dgm:pt modelId="{B0B9A73B-1B9A-4852-A674-B857F255944D}" type="sibTrans" cxnId="{0BD13589-1372-4115-ADD9-100A8BFA6B45}">
      <dgm:prSet/>
      <dgm:spPr/>
      <dgm:t>
        <a:bodyPr/>
        <a:lstStyle/>
        <a:p>
          <a:endParaRPr lang="en-US"/>
        </a:p>
      </dgm:t>
    </dgm:pt>
    <dgm:pt modelId="{4351CFED-0FA1-49B4-9B99-EA2C8A868BA3}">
      <dgm:prSet/>
      <dgm:spPr>
        <a:solidFill>
          <a:schemeClr val="accent1">
            <a:lumMod val="75000"/>
          </a:schemeClr>
        </a:solidFill>
      </dgm:spPr>
      <dgm:t>
        <a:bodyPr/>
        <a:lstStyle/>
        <a:p>
          <a:pPr rtl="0"/>
          <a:r>
            <a:rPr lang="en-US" b="1" dirty="0" smtClean="0">
              <a:latin typeface="Algerian" pitchFamily="82" charset="0"/>
            </a:rPr>
            <a:t>Ms Karamja</a:t>
          </a:r>
          <a:endParaRPr lang="en-US" dirty="0">
            <a:latin typeface="Algerian" pitchFamily="82" charset="0"/>
          </a:endParaRPr>
        </a:p>
      </dgm:t>
    </dgm:pt>
    <dgm:pt modelId="{822270AA-3AAE-46DC-B6E4-AD3F1ADBC0FE}" type="parTrans" cxnId="{3FF89C36-FC7B-415A-A0CE-1EB0B4784789}">
      <dgm:prSet/>
      <dgm:spPr/>
      <dgm:t>
        <a:bodyPr/>
        <a:lstStyle/>
        <a:p>
          <a:endParaRPr lang="en-US"/>
        </a:p>
      </dgm:t>
    </dgm:pt>
    <dgm:pt modelId="{5A12D9FC-5092-42D1-A862-4108097CB935}" type="sibTrans" cxnId="{3FF89C36-FC7B-415A-A0CE-1EB0B4784789}">
      <dgm:prSet/>
      <dgm:spPr/>
      <dgm:t>
        <a:bodyPr/>
        <a:lstStyle/>
        <a:p>
          <a:endParaRPr lang="en-US"/>
        </a:p>
      </dgm:t>
    </dgm:pt>
    <dgm:pt modelId="{CD3BFE6A-8EC3-4279-92F3-5C7213A66346}" type="pres">
      <dgm:prSet presAssocID="{74847BE7-33A0-4FE8-AAE9-3D6B41210CF7}" presName="compositeShape" presStyleCnt="0">
        <dgm:presLayoutVars>
          <dgm:chMax val="7"/>
          <dgm:dir/>
          <dgm:resizeHandles val="exact"/>
        </dgm:presLayoutVars>
      </dgm:prSet>
      <dgm:spPr/>
      <dgm:t>
        <a:bodyPr/>
        <a:lstStyle/>
        <a:p>
          <a:endParaRPr lang="en-US"/>
        </a:p>
      </dgm:t>
    </dgm:pt>
    <dgm:pt modelId="{BDBE1CB1-ED5A-4BEB-9733-657C75DF99F6}" type="pres">
      <dgm:prSet presAssocID="{92F19A84-4C8C-4E99-9B3A-5163880C889C}" presName="circ1" presStyleLbl="vennNode1" presStyleIdx="0" presStyleCnt="2" custScaleX="136291" custScaleY="100547" custLinFactNeighborX="-49451" custLinFactNeighborY="36563"/>
      <dgm:spPr/>
      <dgm:t>
        <a:bodyPr/>
        <a:lstStyle/>
        <a:p>
          <a:endParaRPr lang="en-US"/>
        </a:p>
      </dgm:t>
    </dgm:pt>
    <dgm:pt modelId="{5A66023A-AA51-43DA-8100-E7F7259C2CFD}" type="pres">
      <dgm:prSet presAssocID="{92F19A84-4C8C-4E99-9B3A-5163880C889C}" presName="circ1Tx" presStyleLbl="revTx" presStyleIdx="0" presStyleCnt="0">
        <dgm:presLayoutVars>
          <dgm:chMax val="0"/>
          <dgm:chPref val="0"/>
          <dgm:bulletEnabled val="1"/>
        </dgm:presLayoutVars>
      </dgm:prSet>
      <dgm:spPr/>
      <dgm:t>
        <a:bodyPr/>
        <a:lstStyle/>
        <a:p>
          <a:endParaRPr lang="en-US"/>
        </a:p>
      </dgm:t>
    </dgm:pt>
    <dgm:pt modelId="{558BD6B6-003E-41B7-AB5B-6749B97CFD97}" type="pres">
      <dgm:prSet presAssocID="{4351CFED-0FA1-49B4-9B99-EA2C8A868BA3}" presName="circ2" presStyleLbl="vennNode1" presStyleIdx="1" presStyleCnt="2" custScaleX="161604" custLinFactNeighborX="4774" custLinFactNeighborY="-23477"/>
      <dgm:spPr/>
      <dgm:t>
        <a:bodyPr/>
        <a:lstStyle/>
        <a:p>
          <a:endParaRPr lang="en-US"/>
        </a:p>
      </dgm:t>
    </dgm:pt>
    <dgm:pt modelId="{2DD135FC-E936-4DC4-9847-B9E4C1AAE4F2}" type="pres">
      <dgm:prSet presAssocID="{4351CFED-0FA1-49B4-9B99-EA2C8A868BA3}" presName="circ2Tx" presStyleLbl="revTx" presStyleIdx="0" presStyleCnt="0">
        <dgm:presLayoutVars>
          <dgm:chMax val="0"/>
          <dgm:chPref val="0"/>
          <dgm:bulletEnabled val="1"/>
        </dgm:presLayoutVars>
      </dgm:prSet>
      <dgm:spPr/>
      <dgm:t>
        <a:bodyPr/>
        <a:lstStyle/>
        <a:p>
          <a:endParaRPr lang="en-US"/>
        </a:p>
      </dgm:t>
    </dgm:pt>
  </dgm:ptLst>
  <dgm:cxnLst>
    <dgm:cxn modelId="{BD60AB21-8AB0-4FCF-8A8D-B99822FE0F50}" type="presOf" srcId="{4351CFED-0FA1-49B4-9B99-EA2C8A868BA3}" destId="{558BD6B6-003E-41B7-AB5B-6749B97CFD97}" srcOrd="0" destOrd="0" presId="urn:microsoft.com/office/officeart/2005/8/layout/venn1"/>
    <dgm:cxn modelId="{0A75C8A0-1834-4C4E-9EAC-AA4103CA48D0}" type="presOf" srcId="{4351CFED-0FA1-49B4-9B99-EA2C8A868BA3}" destId="{2DD135FC-E936-4DC4-9847-B9E4C1AAE4F2}" srcOrd="1" destOrd="0" presId="urn:microsoft.com/office/officeart/2005/8/layout/venn1"/>
    <dgm:cxn modelId="{0BD13589-1372-4115-ADD9-100A8BFA6B45}" srcId="{74847BE7-33A0-4FE8-AAE9-3D6B41210CF7}" destId="{92F19A84-4C8C-4E99-9B3A-5163880C889C}" srcOrd="0" destOrd="0" parTransId="{4D2F048B-3668-44B8-9A8B-9101E2490CB3}" sibTransId="{B0B9A73B-1B9A-4852-A674-B857F255944D}"/>
    <dgm:cxn modelId="{3FF89C36-FC7B-415A-A0CE-1EB0B4784789}" srcId="{74847BE7-33A0-4FE8-AAE9-3D6B41210CF7}" destId="{4351CFED-0FA1-49B4-9B99-EA2C8A868BA3}" srcOrd="1" destOrd="0" parTransId="{822270AA-3AAE-46DC-B6E4-AD3F1ADBC0FE}" sibTransId="{5A12D9FC-5092-42D1-A862-4108097CB935}"/>
    <dgm:cxn modelId="{E1AC7CD2-2EFB-49F3-800D-C4CF728781E6}" type="presOf" srcId="{92F19A84-4C8C-4E99-9B3A-5163880C889C}" destId="{5A66023A-AA51-43DA-8100-E7F7259C2CFD}" srcOrd="1" destOrd="0" presId="urn:microsoft.com/office/officeart/2005/8/layout/venn1"/>
    <dgm:cxn modelId="{0EA3DF0A-EB38-455C-8101-725792774464}" type="presOf" srcId="{92F19A84-4C8C-4E99-9B3A-5163880C889C}" destId="{BDBE1CB1-ED5A-4BEB-9733-657C75DF99F6}" srcOrd="0" destOrd="0" presId="urn:microsoft.com/office/officeart/2005/8/layout/venn1"/>
    <dgm:cxn modelId="{135CD009-AE73-4ADF-92D3-D93E91DB4641}" type="presOf" srcId="{74847BE7-33A0-4FE8-AAE9-3D6B41210CF7}" destId="{CD3BFE6A-8EC3-4279-92F3-5C7213A66346}" srcOrd="0" destOrd="0" presId="urn:microsoft.com/office/officeart/2005/8/layout/venn1"/>
    <dgm:cxn modelId="{86467666-A939-46AF-A3E5-E3E094EA24F7}" type="presParOf" srcId="{CD3BFE6A-8EC3-4279-92F3-5C7213A66346}" destId="{BDBE1CB1-ED5A-4BEB-9733-657C75DF99F6}" srcOrd="0" destOrd="0" presId="urn:microsoft.com/office/officeart/2005/8/layout/venn1"/>
    <dgm:cxn modelId="{2C34E83F-9F03-4D21-B1D9-D1708EC40135}" type="presParOf" srcId="{CD3BFE6A-8EC3-4279-92F3-5C7213A66346}" destId="{5A66023A-AA51-43DA-8100-E7F7259C2CFD}" srcOrd="1" destOrd="0" presId="urn:microsoft.com/office/officeart/2005/8/layout/venn1"/>
    <dgm:cxn modelId="{F5626112-0DAC-401B-9F12-E87185123AAF}" type="presParOf" srcId="{CD3BFE6A-8EC3-4279-92F3-5C7213A66346}" destId="{558BD6B6-003E-41B7-AB5B-6749B97CFD97}" srcOrd="2" destOrd="0" presId="urn:microsoft.com/office/officeart/2005/8/layout/venn1"/>
    <dgm:cxn modelId="{7A786A12-F573-4B03-8890-E96D47DBAD84}" type="presParOf" srcId="{CD3BFE6A-8EC3-4279-92F3-5C7213A66346}" destId="{2DD135FC-E936-4DC4-9847-B9E4C1AAE4F2}" srcOrd="3" destOrd="0" presId="urn:microsoft.com/office/officeart/2005/8/layout/venn1"/>
  </dgm:cxnLst>
  <dgm:bg/>
  <dgm:whole>
    <a:ln>
      <a:no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BE1CB1-ED5A-4BEB-9733-657C75DF99F6}">
      <dsp:nvSpPr>
        <dsp:cNvPr id="0" name=""/>
        <dsp:cNvSpPr/>
      </dsp:nvSpPr>
      <dsp:spPr>
        <a:xfrm>
          <a:off x="2" y="0"/>
          <a:ext cx="1136176" cy="838200"/>
        </a:xfrm>
        <a:prstGeom prst="ellipse">
          <a:avLst/>
        </a:prstGeom>
        <a:solidFill>
          <a:schemeClr val="accent1">
            <a:lumMod val="7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latin typeface="Algerian" pitchFamily="82" charset="0"/>
            </a:rPr>
            <a:t>By</a:t>
          </a:r>
          <a:endParaRPr lang="en-US" sz="2000" kern="1200" dirty="0">
            <a:latin typeface="Algerian" pitchFamily="82" charset="0"/>
          </a:endParaRPr>
        </a:p>
      </dsp:txBody>
      <dsp:txXfrm>
        <a:off x="158657" y="98841"/>
        <a:ext cx="655092" cy="640516"/>
      </dsp:txXfrm>
    </dsp:sp>
    <dsp:sp modelId="{558BD6B6-003E-41B7-AB5B-6749B97CFD97}">
      <dsp:nvSpPr>
        <dsp:cNvPr id="0" name=""/>
        <dsp:cNvSpPr/>
      </dsp:nvSpPr>
      <dsp:spPr>
        <a:xfrm>
          <a:off x="947356" y="0"/>
          <a:ext cx="1347195" cy="833640"/>
        </a:xfrm>
        <a:prstGeom prst="ellipse">
          <a:avLst/>
        </a:prstGeom>
        <a:solidFill>
          <a:schemeClr val="accent1">
            <a:lumMod val="7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latin typeface="Algerian" pitchFamily="82" charset="0"/>
            </a:rPr>
            <a:t>Ms Kairu</a:t>
          </a:r>
          <a:endParaRPr lang="en-US" sz="2000" kern="1200" dirty="0">
            <a:latin typeface="Algerian" pitchFamily="82" charset="0"/>
          </a:endParaRPr>
        </a:p>
      </dsp:txBody>
      <dsp:txXfrm>
        <a:off x="1329668" y="98304"/>
        <a:ext cx="776761" cy="63703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DE2E7-D114-4DDC-AED5-1AFA4E13BC43}" type="datetimeFigureOut">
              <a:rPr lang="en-US" smtClean="0"/>
              <a:pPr/>
              <a:t>3/11/2019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45A4C-46C2-4D19-BB2D-1F02B85EB47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E760F3-448D-4552-9710-FA5558DC0D08}"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F1AE6B-690E-4100-8E7C-2A698BEC3C5F}"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2A3CF-CFA7-4304-B7AA-CE6958688408}"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B5E28-4917-4770-9FB8-B5D5EEFEC74A}"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77697-55A4-4823-95D8-5033E1F9A110}"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DE3895-0639-430E-A179-4B94C81AB0EB}"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E2AE86-9F73-4364-B59D-D9459B059E4C}"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xit" presetSubtype="0" decel="100000" fill="hold" grpId="1" nodeType="clickEffect">
                                  <p:stCondLst>
                                    <p:cond delay="0"/>
                                  </p:stCondLst>
                                  <p:childTnLst>
                                    <p:anim calcmode="lin" valueType="num">
                                      <p:cBhvr>
                                        <p:cTn id="22" dur="500" fill="hold"/>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23" dur="500" fill="hold"/>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24" dur="500" fill="hold"/>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25" dur="500" fill="hold"/>
                                        <p:tgtEl>
                                          <p:spTgt spid="2"/>
                                        </p:tgtEl>
                                        <p:attrNameLst>
                                          <p:attrName>ppt_y</p:attrName>
                                        </p:attrNameLst>
                                      </p:cBhvr>
                                      <p:tavLst>
                                        <p:tav tm="0">
                                          <p:val>
                                            <p:strVal val="ppt_y"/>
                                          </p:val>
                                        </p:tav>
                                        <p:tav tm="100000">
                                          <p:val>
                                            <p:strVal val="ppt_y"/>
                                          </p:val>
                                        </p:tav>
                                      </p:tavLst>
                                    </p:anim>
                                    <p:set>
                                      <p:cBhvr>
                                        <p:cTn id="26" dur="1" fill="hold">
                                          <p:stCondLst>
                                            <p:cond delay="499"/>
                                          </p:stCondLst>
                                        </p:cTn>
                                        <p:tgtEl>
                                          <p:spTgt spid="2"/>
                                        </p:tgtEl>
                                        <p:attrNameLst>
                                          <p:attrName>style.visibility</p:attrName>
                                        </p:attrNameLst>
                                      </p:cBhvr>
                                      <p:to>
                                        <p:strVal val="hidden"/>
                                      </p:to>
                                    </p:set>
                                  </p:childTnLst>
                                </p:cTn>
                              </p:par>
                              <p:par>
                                <p:cTn id="27" presetID="39" presetClass="exit" presetSubtype="0" decel="100000" fill="hold" grpId="1" nodeType="withEffect">
                                  <p:stCondLst>
                                    <p:cond delay="0"/>
                                  </p:stCondLst>
                                  <p:childTnLst>
                                    <p:anim calcmode="lin" valueType="num">
                                      <p:cBhvr>
                                        <p:cTn id="28" dur="500" fill="hold"/>
                                        <p:tgtEl>
                                          <p:spTgt spid="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9" dur="500" fill="hold"/>
                                        <p:tgtEl>
                                          <p:spTgt spid="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0" dur="500" fill="hold"/>
                                        <p:tgtEl>
                                          <p:spTgt spid="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1" dur="500" fill="hold"/>
                                        <p:tgtEl>
                                          <p:spTgt spid="3">
                                            <p:txEl>
                                              <p:pRg st="0" end="0"/>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allAtOnce"/>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45834-3344-4709-871C-0CBB7CDF388A}"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A5C13C-93F6-42E7-967C-7FC801EFF40A}"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A00E98-46C3-46A1-8862-8EE909BB2522}"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552435-CF13-4634-8BA4-EF7587BB2BCA}" type="datetime1">
              <a:rPr lang="en-US" smtClean="0"/>
              <a:pPr/>
              <a:t>3/11/2019</a:t>
            </a:fld>
            <a:endParaRPr lang="en-US" dirty="0"/>
          </a:p>
        </p:txBody>
      </p:sp>
      <p:sp>
        <p:nvSpPr>
          <p:cNvPr id="8" name="Footer Placeholder 7"/>
          <p:cNvSpPr>
            <a:spLocks noGrp="1"/>
          </p:cNvSpPr>
          <p:nvPr>
            <p:ph type="ftr" sz="quarter" idx="11"/>
          </p:nvPr>
        </p:nvSpPr>
        <p:spPr/>
        <p:txBody>
          <a:bodyPr/>
          <a:lstStyle/>
          <a:p>
            <a:r>
              <a:rPr lang="en-US" dirty="0" smtClean="0"/>
              <a:t>james2013</a:t>
            </a:r>
            <a:endParaRPr lang="en-US" dirty="0"/>
          </a:p>
        </p:txBody>
      </p:sp>
      <p:sp>
        <p:nvSpPr>
          <p:cNvPr id="9" name="Slide Number Placeholder 8"/>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B96E2E-E2FC-4D7B-B977-03B050A480F3}" type="datetime1">
              <a:rPr lang="en-US" smtClean="0"/>
              <a:pPr/>
              <a:t>3/11/2019</a:t>
            </a:fld>
            <a:endParaRPr lang="en-US" dirty="0"/>
          </a:p>
        </p:txBody>
      </p:sp>
      <p:sp>
        <p:nvSpPr>
          <p:cNvPr id="4" name="Footer Placeholder 3"/>
          <p:cNvSpPr>
            <a:spLocks noGrp="1"/>
          </p:cNvSpPr>
          <p:nvPr>
            <p:ph type="ftr" sz="quarter" idx="11"/>
          </p:nvPr>
        </p:nvSpPr>
        <p:spPr/>
        <p:txBody>
          <a:bodyPr/>
          <a:lstStyle/>
          <a:p>
            <a:r>
              <a:rPr lang="en-US" dirty="0" smtClean="0"/>
              <a:t>james2013</a:t>
            </a:r>
            <a:endParaRPr lang="en-US" dirty="0"/>
          </a:p>
        </p:txBody>
      </p:sp>
      <p:sp>
        <p:nvSpPr>
          <p:cNvPr id="5" name="Slide Number Placeholder 4"/>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99A0D-7830-44DC-AF46-17F67FB471CF}"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4E9B2-7BD6-4632-9135-62DD67145210}" type="datetime1">
              <a:rPr lang="en-US" smtClean="0"/>
              <a:pPr/>
              <a:t>3/11/2019</a:t>
            </a:fld>
            <a:endParaRPr lang="en-US" dirty="0"/>
          </a:p>
        </p:txBody>
      </p:sp>
      <p:sp>
        <p:nvSpPr>
          <p:cNvPr id="3" name="Footer Placeholder 2"/>
          <p:cNvSpPr>
            <a:spLocks noGrp="1"/>
          </p:cNvSpPr>
          <p:nvPr>
            <p:ph type="ftr" sz="quarter" idx="11"/>
          </p:nvPr>
        </p:nvSpPr>
        <p:spPr/>
        <p:txBody>
          <a:bodyPr/>
          <a:lstStyle/>
          <a:p>
            <a:r>
              <a:rPr lang="en-US" dirty="0" smtClean="0"/>
              <a:t>james2013</a:t>
            </a:r>
            <a:endParaRPr lang="en-US" dirty="0"/>
          </a:p>
        </p:txBody>
      </p:sp>
      <p:sp>
        <p:nvSpPr>
          <p:cNvPr id="4" name="Slide Number Placeholder 3"/>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E3CB7-C0C2-4C60-81EE-4359C1C95230}"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F26EF-5A52-410E-8603-CE71765FF553}"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3156A-BD5A-4482-840D-198F08C3C36D}"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0D03E-19C7-4D1A-AF3A-250ADA3244DC}"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6F73511-3822-460C-9C3A-9888F9592336}" type="datetime1">
              <a:rPr lang="en-US" smtClean="0"/>
              <a:pPr/>
              <a:t>3/11/2019</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james2013</a:t>
            </a: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A0C55B8-EBB6-4507-916A-346DD7C05CD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circl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1A31A16-B514-4A7D-BEDD-8615BFFB4123}" type="datetime1">
              <a:rPr lang="en-US" smtClean="0"/>
              <a:pPr/>
              <a:t>3/11/2019</a:t>
            </a:fld>
            <a:endParaRPr lang="en-US" dirty="0"/>
          </a:p>
        </p:txBody>
      </p:sp>
      <p:sp>
        <p:nvSpPr>
          <p:cNvPr id="9" name="Slide Number Placeholder 8"/>
          <p:cNvSpPr>
            <a:spLocks noGrp="1"/>
          </p:cNvSpPr>
          <p:nvPr>
            <p:ph type="sldNum" sz="quarter" idx="15"/>
          </p:nvPr>
        </p:nvSpPr>
        <p:spPr/>
        <p:txBody>
          <a:bodyPr rtlCol="0"/>
          <a:lstStyle/>
          <a:p>
            <a:fld id="{9A0C55B8-EBB6-4507-916A-346DD7C05CD3}" type="slidenum">
              <a:rPr lang="en-US" smtClean="0"/>
              <a:pPr/>
              <a:t>‹#›</a:t>
            </a:fld>
            <a:endParaRPr lang="en-US" dirty="0"/>
          </a:p>
        </p:txBody>
      </p:sp>
      <p:sp>
        <p:nvSpPr>
          <p:cNvPr id="10" name="Footer Placeholder 9"/>
          <p:cNvSpPr>
            <a:spLocks noGrp="1"/>
          </p:cNvSpPr>
          <p:nvPr>
            <p:ph type="ftr" sz="quarter" idx="16"/>
          </p:nvPr>
        </p:nvSpPr>
        <p:spPr/>
        <p:txBody>
          <a:bodyPr rtlCol="0"/>
          <a:lstStyle/>
          <a:p>
            <a:r>
              <a:rPr lang="en-US" smtClean="0"/>
              <a:t>james2013</a:t>
            </a:r>
            <a:endParaRPr lang="en-US" dirty="0"/>
          </a:p>
        </p:txBody>
      </p:sp>
    </p:spTree>
  </p:cSld>
  <p:clrMapOvr>
    <a:masterClrMapping/>
  </p:clrMapOvr>
  <p:transition spd="slow">
    <p:circl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2406B51-C30B-48E4-84D5-9BF3317D9069}" type="datetime1">
              <a:rPr lang="en-US" smtClean="0"/>
              <a:pPr/>
              <a:t>3/11/2019</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james2013</a:t>
            </a:r>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A0C55B8-EBB6-4507-916A-346DD7C05CD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E100597-0559-49CA-A788-F5FF7DF5F1DE}"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smtClean="0"/>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circl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E762C4B-0F58-4AE2-966D-B1E410EDE881}" type="datetime1">
              <a:rPr lang="en-US" smtClean="0"/>
              <a:pPr/>
              <a:t>3/11/2019</a:t>
            </a:fld>
            <a:endParaRPr lang="en-US" dirty="0"/>
          </a:p>
        </p:txBody>
      </p:sp>
      <p:sp>
        <p:nvSpPr>
          <p:cNvPr id="8" name="Footer Placeholder 7"/>
          <p:cNvSpPr>
            <a:spLocks noGrp="1"/>
          </p:cNvSpPr>
          <p:nvPr>
            <p:ph type="ftr" sz="quarter" idx="11"/>
          </p:nvPr>
        </p:nvSpPr>
        <p:spPr/>
        <p:txBody>
          <a:bodyPr/>
          <a:lstStyle/>
          <a:p>
            <a:r>
              <a:rPr lang="en-US" smtClean="0"/>
              <a:t>james2013</a:t>
            </a:r>
            <a:endParaRPr lang="en-US" dirty="0"/>
          </a:p>
        </p:txBody>
      </p:sp>
      <p:sp>
        <p:nvSpPr>
          <p:cNvPr id="9" name="Slide Number Placeholder 8"/>
          <p:cNvSpPr>
            <a:spLocks noGrp="1"/>
          </p:cNvSpPr>
          <p:nvPr>
            <p:ph type="sldNum" sz="quarter" idx="12"/>
          </p:nvPr>
        </p:nvSpPr>
        <p:spPr/>
        <p:txBody>
          <a:bodyPr/>
          <a:lstStyle/>
          <a:p>
            <a:fld id="{9A0C55B8-EBB6-4507-916A-346DD7C05CD3}"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23"/>
            <a:ext cx="8229600" cy="1139825"/>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6"/>
            <a:ext cx="8229600" cy="4530725"/>
          </a:xfrm>
        </p:spPr>
        <p:txBody>
          <a:bodyPr/>
          <a:lstStyle/>
          <a:p>
            <a:pPr lvl="0"/>
            <a:r>
              <a:rPr lang="en-US" noProof="0" dirty="0" smtClean="0"/>
              <a:t>Click icon to add table</a:t>
            </a:r>
            <a:endParaRPr lang="en-CA" noProof="0" dirty="0" smtClean="0"/>
          </a:p>
        </p:txBody>
      </p:sp>
      <p:sp>
        <p:nvSpPr>
          <p:cNvPr id="4" name="Rectangle 12"/>
          <p:cNvSpPr>
            <a:spLocks noGrp="1" noChangeArrowheads="1"/>
          </p:cNvSpPr>
          <p:nvPr>
            <p:ph type="dt" sz="half" idx="10"/>
          </p:nvPr>
        </p:nvSpPr>
        <p:spPr>
          <a:ln/>
        </p:spPr>
        <p:txBody>
          <a:bodyPr/>
          <a:lstStyle>
            <a:lvl1pPr>
              <a:defRPr/>
            </a:lvl1pPr>
          </a:lstStyle>
          <a:p>
            <a:fld id="{4B15E3AD-5A74-419E-9A3C-18D315DECB3D}" type="datetime1">
              <a:rPr lang="en-US" smtClean="0"/>
              <a:pPr/>
              <a:t>3/11/2019</a:t>
            </a:fld>
            <a:endParaRPr lang="en-US" dirty="0"/>
          </a:p>
        </p:txBody>
      </p:sp>
      <p:sp>
        <p:nvSpPr>
          <p:cNvPr id="5" name="Rectangle 13"/>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6" name="Rectangle 14"/>
          <p:cNvSpPr>
            <a:spLocks noGrp="1" noChangeArrowheads="1"/>
          </p:cNvSpPr>
          <p:nvPr>
            <p:ph type="sldNum" sz="quarter" idx="12"/>
          </p:nvPr>
        </p:nvSpPr>
        <p:spPr>
          <a:ln/>
        </p:spPr>
        <p:txBody>
          <a:bodyPr/>
          <a:lstStyle>
            <a:lvl1pPr>
              <a:defRPr/>
            </a:lvl1p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4FD6B81-AEFF-4BF2-984C-5F26173EC122}" type="datetime1">
              <a:rPr lang="en-US" smtClean="0"/>
              <a:pPr/>
              <a:t>3/11/2019</a:t>
            </a:fld>
            <a:endParaRPr lang="en-US" dirty="0"/>
          </a:p>
        </p:txBody>
      </p:sp>
      <p:sp>
        <p:nvSpPr>
          <p:cNvPr id="7" name="Slide Number Placeholder 6"/>
          <p:cNvSpPr>
            <a:spLocks noGrp="1"/>
          </p:cNvSpPr>
          <p:nvPr>
            <p:ph type="sldNum" sz="quarter" idx="11"/>
          </p:nvPr>
        </p:nvSpPr>
        <p:spPr/>
        <p:txBody>
          <a:bodyPr rtlCol="0"/>
          <a:lstStyle/>
          <a:p>
            <a:fld id="{9A0C55B8-EBB6-4507-916A-346DD7C05CD3}" type="slidenum">
              <a:rPr lang="en-US" smtClean="0"/>
              <a:pPr/>
              <a:t>‹#›</a:t>
            </a:fld>
            <a:endParaRPr lang="en-US" dirty="0"/>
          </a:p>
        </p:txBody>
      </p:sp>
      <p:sp>
        <p:nvSpPr>
          <p:cNvPr id="8" name="Footer Placeholder 7"/>
          <p:cNvSpPr>
            <a:spLocks noGrp="1"/>
          </p:cNvSpPr>
          <p:nvPr>
            <p:ph type="ftr" sz="quarter" idx="12"/>
          </p:nvPr>
        </p:nvSpPr>
        <p:spPr/>
        <p:txBody>
          <a:bodyPr rtlCol="0"/>
          <a:lstStyle/>
          <a:p>
            <a:r>
              <a:rPr lang="en-US" smtClean="0"/>
              <a:t>james2013</a:t>
            </a:r>
            <a:endParaRPr lang="en-US" dirty="0"/>
          </a:p>
        </p:txBody>
      </p:sp>
    </p:spTree>
  </p:cSld>
  <p:clrMapOvr>
    <a:masterClrMapping/>
  </p:clrMapOvr>
  <p:transition spd="slow">
    <p:circl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04C28-2977-40F2-A632-7A4C2D8D9FEA}" type="datetime1">
              <a:rPr lang="en-US" smtClean="0"/>
              <a:pPr/>
              <a:t>3/11/2019</a:t>
            </a:fld>
            <a:endParaRPr lang="en-US" dirty="0"/>
          </a:p>
        </p:txBody>
      </p:sp>
      <p:sp>
        <p:nvSpPr>
          <p:cNvPr id="3" name="Footer Placeholder 2"/>
          <p:cNvSpPr>
            <a:spLocks noGrp="1"/>
          </p:cNvSpPr>
          <p:nvPr>
            <p:ph type="ftr" sz="quarter" idx="11"/>
          </p:nvPr>
        </p:nvSpPr>
        <p:spPr/>
        <p:txBody>
          <a:bodyPr/>
          <a:lstStyle/>
          <a:p>
            <a:r>
              <a:rPr lang="en-US" smtClean="0"/>
              <a:t>james2013</a:t>
            </a:r>
            <a:endParaRPr lang="en-US" dirty="0"/>
          </a:p>
        </p:txBody>
      </p:sp>
      <p:sp>
        <p:nvSpPr>
          <p:cNvPr id="4" name="Slide Number Placeholder 3"/>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348ED1A-80C5-4C30-B741-BB65F0084C41}" type="datetime1">
              <a:rPr lang="en-US" smtClean="0"/>
              <a:pPr/>
              <a:t>3/11/2019</a:t>
            </a:fld>
            <a:endParaRPr lang="en-US" dirty="0"/>
          </a:p>
        </p:txBody>
      </p:sp>
      <p:sp>
        <p:nvSpPr>
          <p:cNvPr id="22" name="Slide Number Placeholder 21"/>
          <p:cNvSpPr>
            <a:spLocks noGrp="1"/>
          </p:cNvSpPr>
          <p:nvPr>
            <p:ph type="sldNum" sz="quarter" idx="15"/>
          </p:nvPr>
        </p:nvSpPr>
        <p:spPr/>
        <p:txBody>
          <a:bodyPr rtlCol="0"/>
          <a:lstStyle/>
          <a:p>
            <a:fld id="{9A0C55B8-EBB6-4507-916A-346DD7C05CD3}" type="slidenum">
              <a:rPr lang="en-US" smtClean="0"/>
              <a:pPr/>
              <a:t>‹#›</a:t>
            </a:fld>
            <a:endParaRPr lang="en-US" dirty="0"/>
          </a:p>
        </p:txBody>
      </p:sp>
      <p:sp>
        <p:nvSpPr>
          <p:cNvPr id="23" name="Footer Placeholder 22"/>
          <p:cNvSpPr>
            <a:spLocks noGrp="1"/>
          </p:cNvSpPr>
          <p:nvPr>
            <p:ph type="ftr" sz="quarter" idx="16"/>
          </p:nvPr>
        </p:nvSpPr>
        <p:spPr/>
        <p:txBody>
          <a:bodyPr rtlCol="0"/>
          <a:lstStyle/>
          <a:p>
            <a:r>
              <a:rPr lang="en-US" smtClean="0"/>
              <a:t>james2013</a:t>
            </a:r>
            <a:endParaRPr lang="en-US" dirty="0"/>
          </a:p>
        </p:txBody>
      </p:sp>
    </p:spTree>
  </p:cSld>
  <p:clrMapOvr>
    <a:overrideClrMapping bg1="lt1" tx1="dk1" bg2="lt2" tx2="dk2" accent1="accent1" accent2="accent2" accent3="accent3" accent4="accent4" accent5="accent5" accent6="accent6" hlink="hlink" folHlink="folHlink"/>
  </p:clrMapOvr>
  <p:transition spd="slow">
    <p:circl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9129717-1312-4216-8EB3-B60641AC1245}" type="datetime1">
              <a:rPr lang="en-US" smtClean="0"/>
              <a:pPr/>
              <a:t>3/11/2019</a:t>
            </a:fld>
            <a:endParaRPr lang="en-US" dirty="0"/>
          </a:p>
        </p:txBody>
      </p:sp>
      <p:sp>
        <p:nvSpPr>
          <p:cNvPr id="18" name="Slide Number Placeholder 17"/>
          <p:cNvSpPr>
            <a:spLocks noGrp="1"/>
          </p:cNvSpPr>
          <p:nvPr>
            <p:ph type="sldNum" sz="quarter" idx="11"/>
          </p:nvPr>
        </p:nvSpPr>
        <p:spPr/>
        <p:txBody>
          <a:bodyPr rtlCol="0"/>
          <a:lstStyle/>
          <a:p>
            <a:fld id="{9A0C55B8-EBB6-4507-916A-346DD7C05CD3}" type="slidenum">
              <a:rPr lang="en-US" smtClean="0"/>
              <a:pPr/>
              <a:t>‹#›</a:t>
            </a:fld>
            <a:endParaRPr lang="en-US" dirty="0"/>
          </a:p>
        </p:txBody>
      </p:sp>
      <p:sp>
        <p:nvSpPr>
          <p:cNvPr id="21" name="Footer Placeholder 20"/>
          <p:cNvSpPr>
            <a:spLocks noGrp="1"/>
          </p:cNvSpPr>
          <p:nvPr>
            <p:ph type="ftr" sz="quarter" idx="12"/>
          </p:nvPr>
        </p:nvSpPr>
        <p:spPr/>
        <p:txBody>
          <a:bodyPr rtlCol="0"/>
          <a:lstStyle/>
          <a:p>
            <a:r>
              <a:rPr lang="en-US" smtClean="0"/>
              <a:t>james2013</a:t>
            </a:r>
            <a:endParaRPr lang="en-US" dirty="0"/>
          </a:p>
        </p:txBody>
      </p:sp>
    </p:spTree>
  </p:cSld>
  <p:clrMapOvr>
    <a:masterClrMapping/>
  </p:clrMapOvr>
  <p:transition spd="slow">
    <p:circl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C07CBD-AD5D-41F4-8468-2B71F15135B1}"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81B83B-6F1B-4D83-BB61-989C831D5E17}"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CBF78A2-5B96-400C-A696-8AC8B71056B7}" type="datetime1">
              <a:rPr lang="en-US" smtClean="0"/>
              <a:pPr/>
              <a:t>3/11/2019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james2013</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7ECDBA0-1227-48F6-A359-988260529316}" type="datetime1">
              <a:rPr lang="en-US" smtClean="0"/>
              <a:pPr/>
              <a:t>3/11/2019</a:t>
            </a:fld>
            <a:endParaRPr lang="en-US" dirty="0"/>
          </a:p>
        </p:txBody>
      </p:sp>
      <p:sp>
        <p:nvSpPr>
          <p:cNvPr id="5" name="Footer Placeholder 4"/>
          <p:cNvSpPr>
            <a:spLocks noGrp="1"/>
          </p:cNvSpPr>
          <p:nvPr>
            <p:ph type="ftr" sz="quarter" idx="11"/>
          </p:nvPr>
        </p:nvSpPr>
        <p:spPr/>
        <p:txBody>
          <a:bodyPr/>
          <a:lstStyle>
            <a:extLst/>
          </a:lstStyle>
          <a:p>
            <a:r>
              <a:rPr lang="en-US" smtClean="0"/>
              <a:t>james2013</a:t>
            </a:r>
            <a:endParaRPr lang="en-US" dirty="0"/>
          </a:p>
        </p:txBody>
      </p:sp>
      <p:sp>
        <p:nvSpPr>
          <p:cNvPr id="6" name="Slide Number Placeholder 5"/>
          <p:cNvSpPr>
            <a:spLocks noGrp="1"/>
          </p:cNvSpPr>
          <p:nvPr>
            <p:ph type="sldNum" sz="quarter" idx="12"/>
          </p:nvPr>
        </p:nvSpPr>
        <p:spPr/>
        <p:txBody>
          <a:bodyPr/>
          <a:lstStyle>
            <a:extLst/>
          </a:lstStyle>
          <a:p>
            <a:fld id="{9A0C55B8-EBB6-4507-916A-346DD7C05CD3}"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ircl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AE87C61-8C51-435E-AC0F-A65F34556C9F}" type="datetime1">
              <a:rPr lang="en-US" smtClean="0"/>
              <a:pPr/>
              <a:t>3/11/2019</a:t>
            </a:fld>
            <a:endParaRPr lang="en-US" dirty="0"/>
          </a:p>
        </p:txBody>
      </p:sp>
      <p:sp>
        <p:nvSpPr>
          <p:cNvPr id="5" name="Footer Placeholder 4"/>
          <p:cNvSpPr>
            <a:spLocks noGrp="1"/>
          </p:cNvSpPr>
          <p:nvPr>
            <p:ph type="ftr" sz="quarter" idx="11"/>
          </p:nvPr>
        </p:nvSpPr>
        <p:spPr/>
        <p:txBody>
          <a:bodyPr/>
          <a:lstStyle>
            <a:extLst/>
          </a:lstStyle>
          <a:p>
            <a:r>
              <a:rPr lang="en-US" smtClean="0"/>
              <a:t>james2013</a:t>
            </a:r>
            <a:endParaRPr lang="en-US" dirty="0"/>
          </a:p>
        </p:txBody>
      </p:sp>
      <p:sp>
        <p:nvSpPr>
          <p:cNvPr id="6" name="Slide Number Placeholder 5"/>
          <p:cNvSpPr>
            <a:spLocks noGrp="1"/>
          </p:cNvSpPr>
          <p:nvPr>
            <p:ph type="sldNum" sz="quarter" idx="12"/>
          </p:nvPr>
        </p:nvSpPr>
        <p:spPr/>
        <p:txBody>
          <a:bodyPr/>
          <a:lstStyle>
            <a:extLst/>
          </a:lstStyle>
          <a:p>
            <a:fld id="{9A0C55B8-EBB6-4507-916A-346DD7C05CD3}"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spd="slow">
    <p:circl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42A35B-E86E-449A-B1EE-6E202EA0B466}" type="datetime1">
              <a:rPr lang="en-US" smtClean="0"/>
              <a:pPr/>
              <a:t>3/11/2019</a:t>
            </a:fld>
            <a:endParaRPr lang="en-US" dirty="0"/>
          </a:p>
        </p:txBody>
      </p:sp>
      <p:sp>
        <p:nvSpPr>
          <p:cNvPr id="6" name="Footer Placeholder 5"/>
          <p:cNvSpPr>
            <a:spLocks noGrp="1"/>
          </p:cNvSpPr>
          <p:nvPr>
            <p:ph type="ftr" sz="quarter" idx="11"/>
          </p:nvPr>
        </p:nvSpPr>
        <p:spPr/>
        <p:txBody>
          <a:bodyPr/>
          <a:lstStyle>
            <a:extLst/>
          </a:lstStyle>
          <a:p>
            <a:r>
              <a:rPr lang="en-US" smtClean="0"/>
              <a:t>james2013</a:t>
            </a:r>
            <a:endParaRPr lang="en-US" dirty="0"/>
          </a:p>
        </p:txBody>
      </p:sp>
      <p:sp>
        <p:nvSpPr>
          <p:cNvPr id="7" name="Slide Number Placeholder 6"/>
          <p:cNvSpPr>
            <a:spLocks noGrp="1"/>
          </p:cNvSpPr>
          <p:nvPr>
            <p:ph type="sldNum" sz="quarter" idx="12"/>
          </p:nvPr>
        </p:nvSpPr>
        <p:spPr/>
        <p:txBody>
          <a:bodyPr/>
          <a:lstStyle>
            <a:extLst/>
          </a:lstStyle>
          <a:p>
            <a:fld id="{9A0C55B8-EBB6-4507-916A-346DD7C05CD3}"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4AF7072-8965-475E-B1DE-37BD4A42458A}" type="datetime1">
              <a:rPr lang="en-US" smtClean="0"/>
              <a:pPr/>
              <a:t>3/11/2019</a:t>
            </a:fld>
            <a:endParaRPr lang="en-US" dirty="0"/>
          </a:p>
        </p:txBody>
      </p:sp>
      <p:sp>
        <p:nvSpPr>
          <p:cNvPr id="17" name="Footer Placeholder 16"/>
          <p:cNvSpPr>
            <a:spLocks noGrp="1"/>
          </p:cNvSpPr>
          <p:nvPr>
            <p:ph type="ftr" sz="quarter" idx="11"/>
          </p:nvPr>
        </p:nvSpPr>
        <p:spPr/>
        <p:txBody>
          <a:bodyPr/>
          <a:lstStyle/>
          <a:p>
            <a:r>
              <a:rPr lang="en-US" dirty="0" smtClean="0"/>
              <a:t>james2013</a:t>
            </a:r>
            <a:endParaRPr lang="en-US" dirty="0"/>
          </a:p>
        </p:txBody>
      </p:sp>
      <p:sp>
        <p:nvSpPr>
          <p:cNvPr id="29" name="Slide Number Placeholder 28"/>
          <p:cNvSpPr>
            <a:spLocks noGrp="1"/>
          </p:cNvSpPr>
          <p:nvPr>
            <p:ph type="sldNum" sz="quarter" idx="12"/>
          </p:nvPr>
        </p:nvSpPr>
        <p:spPr/>
        <p:txBody>
          <a:bodyPr/>
          <a:lstStyle/>
          <a:p>
            <a:fld id="{5A635FD2-D9AA-4F2E-8FE6-17BF2643B117}"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circl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700BB2C-C76C-4259-AE8C-AC8E36012DB9}" type="datetime1">
              <a:rPr lang="en-US" smtClean="0"/>
              <a:pPr/>
              <a:t>3/11/2019</a:t>
            </a:fld>
            <a:endParaRPr lang="en-US" dirty="0"/>
          </a:p>
        </p:txBody>
      </p:sp>
      <p:sp>
        <p:nvSpPr>
          <p:cNvPr id="8" name="Footer Placeholder 7"/>
          <p:cNvSpPr>
            <a:spLocks noGrp="1"/>
          </p:cNvSpPr>
          <p:nvPr>
            <p:ph type="ftr" sz="quarter" idx="11"/>
          </p:nvPr>
        </p:nvSpPr>
        <p:spPr/>
        <p:txBody>
          <a:bodyPr/>
          <a:lstStyle>
            <a:extLst/>
          </a:lstStyle>
          <a:p>
            <a:r>
              <a:rPr lang="en-US" smtClean="0"/>
              <a:t>james2013</a:t>
            </a:r>
            <a:endParaRPr lang="en-US" dirty="0"/>
          </a:p>
        </p:txBody>
      </p:sp>
      <p:sp>
        <p:nvSpPr>
          <p:cNvPr id="9" name="Slide Number Placeholder 8"/>
          <p:cNvSpPr>
            <a:spLocks noGrp="1"/>
          </p:cNvSpPr>
          <p:nvPr>
            <p:ph type="sldNum" sz="quarter" idx="12"/>
          </p:nvPr>
        </p:nvSpPr>
        <p:spPr/>
        <p:txBody>
          <a:bodyPr/>
          <a:lstStyle>
            <a:extLst/>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AD92278-9E7F-416E-977D-C7CCA361DE12}" type="datetime1">
              <a:rPr lang="en-US" smtClean="0"/>
              <a:pPr/>
              <a:t>3/11/2019</a:t>
            </a:fld>
            <a:endParaRPr lang="en-US" dirty="0"/>
          </a:p>
        </p:txBody>
      </p:sp>
      <p:sp>
        <p:nvSpPr>
          <p:cNvPr id="4" name="Footer Placeholder 3"/>
          <p:cNvSpPr>
            <a:spLocks noGrp="1"/>
          </p:cNvSpPr>
          <p:nvPr>
            <p:ph type="ftr" sz="quarter" idx="11"/>
          </p:nvPr>
        </p:nvSpPr>
        <p:spPr/>
        <p:txBody>
          <a:bodyPr/>
          <a:lstStyle>
            <a:extLst/>
          </a:lstStyle>
          <a:p>
            <a:r>
              <a:rPr lang="en-US" smtClean="0"/>
              <a:t>james2013</a:t>
            </a:r>
            <a:endParaRPr lang="en-US" dirty="0"/>
          </a:p>
        </p:txBody>
      </p:sp>
      <p:sp>
        <p:nvSpPr>
          <p:cNvPr id="5" name="Slide Number Placeholder 4"/>
          <p:cNvSpPr>
            <a:spLocks noGrp="1"/>
          </p:cNvSpPr>
          <p:nvPr>
            <p:ph type="sldNum" sz="quarter" idx="12"/>
          </p:nvPr>
        </p:nvSpPr>
        <p:spPr/>
        <p:txBody>
          <a:bodyPr/>
          <a:lstStyle>
            <a:extLst/>
          </a:lstStyle>
          <a:p>
            <a:fld id="{9A0C55B8-EBB6-4507-916A-346DD7C05CD3}"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ircl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95B800D-44F7-47A5-9395-F8310D59F5C5}" type="datetime1">
              <a:rPr lang="en-US" smtClean="0"/>
              <a:pPr/>
              <a:t>3/11/2019</a:t>
            </a:fld>
            <a:endParaRPr lang="en-US" dirty="0"/>
          </a:p>
        </p:txBody>
      </p:sp>
      <p:sp>
        <p:nvSpPr>
          <p:cNvPr id="3" name="Footer Placeholder 2"/>
          <p:cNvSpPr>
            <a:spLocks noGrp="1"/>
          </p:cNvSpPr>
          <p:nvPr>
            <p:ph type="ftr" sz="quarter" idx="11"/>
          </p:nvPr>
        </p:nvSpPr>
        <p:spPr/>
        <p:txBody>
          <a:bodyPr/>
          <a:lstStyle>
            <a:extLst/>
          </a:lstStyle>
          <a:p>
            <a:r>
              <a:rPr lang="en-US" smtClean="0"/>
              <a:t>james2013</a:t>
            </a:r>
            <a:endParaRPr lang="en-US" dirty="0"/>
          </a:p>
        </p:txBody>
      </p:sp>
      <p:sp>
        <p:nvSpPr>
          <p:cNvPr id="4" name="Slide Number Placeholder 3"/>
          <p:cNvSpPr>
            <a:spLocks noGrp="1"/>
          </p:cNvSpPr>
          <p:nvPr>
            <p:ph type="sldNum" sz="quarter" idx="12"/>
          </p:nvPr>
        </p:nvSpPr>
        <p:spPr/>
        <p:txBody>
          <a:bodyPr/>
          <a:lstStyle>
            <a:extLst/>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9D822AC-F914-4912-AAFD-99C92FCAB4EC}" type="datetime1">
              <a:rPr lang="en-US" smtClean="0"/>
              <a:pPr/>
              <a:t>3/11/2019</a:t>
            </a:fld>
            <a:endParaRPr lang="en-US" dirty="0"/>
          </a:p>
        </p:txBody>
      </p:sp>
      <p:sp>
        <p:nvSpPr>
          <p:cNvPr id="6" name="Footer Placeholder 5"/>
          <p:cNvSpPr>
            <a:spLocks noGrp="1"/>
          </p:cNvSpPr>
          <p:nvPr>
            <p:ph type="ftr" sz="quarter" idx="11"/>
          </p:nvPr>
        </p:nvSpPr>
        <p:spPr/>
        <p:txBody>
          <a:bodyPr/>
          <a:lstStyle>
            <a:extLst/>
          </a:lstStyle>
          <a:p>
            <a:r>
              <a:rPr lang="en-US" smtClean="0"/>
              <a:t>james2013</a:t>
            </a:r>
            <a:endParaRPr lang="en-US" dirty="0"/>
          </a:p>
        </p:txBody>
      </p:sp>
      <p:sp>
        <p:nvSpPr>
          <p:cNvPr id="7" name="Slide Number Placeholder 6"/>
          <p:cNvSpPr>
            <a:spLocks noGrp="1"/>
          </p:cNvSpPr>
          <p:nvPr>
            <p:ph type="sldNum" sz="quarter" idx="12"/>
          </p:nvPr>
        </p:nvSpPr>
        <p:spPr/>
        <p:txBody>
          <a:bodyPr/>
          <a:lstStyle>
            <a:extLst/>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1DEE024-C122-4F15-92E2-12E3F4298C62}" type="datetime1">
              <a:rPr lang="en-US" smtClean="0"/>
              <a:pPr/>
              <a:t>3/11/2019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james2013</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A0C55B8-EBB6-4507-916A-346DD7C05CD3}"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spd="slow">
    <p:circl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B9665B-EA4C-42D9-9F76-3ACACDE5CE2B}" type="datetime1">
              <a:rPr lang="en-US" smtClean="0"/>
              <a:pPr/>
              <a:t>3/11/2019</a:t>
            </a:fld>
            <a:endParaRPr lang="en-US" dirty="0"/>
          </a:p>
        </p:txBody>
      </p:sp>
      <p:sp>
        <p:nvSpPr>
          <p:cNvPr id="5" name="Footer Placeholder 4"/>
          <p:cNvSpPr>
            <a:spLocks noGrp="1"/>
          </p:cNvSpPr>
          <p:nvPr>
            <p:ph type="ftr" sz="quarter" idx="11"/>
          </p:nvPr>
        </p:nvSpPr>
        <p:spPr/>
        <p:txBody>
          <a:bodyPr/>
          <a:lstStyle>
            <a:extLst/>
          </a:lstStyle>
          <a:p>
            <a:r>
              <a:rPr lang="en-US" smtClean="0"/>
              <a:t>james2013</a:t>
            </a:r>
            <a:endParaRPr lang="en-US" dirty="0"/>
          </a:p>
        </p:txBody>
      </p:sp>
      <p:sp>
        <p:nvSpPr>
          <p:cNvPr id="6" name="Slide Number Placeholder 5"/>
          <p:cNvSpPr>
            <a:spLocks noGrp="1"/>
          </p:cNvSpPr>
          <p:nvPr>
            <p:ph type="sldNum" sz="quarter" idx="12"/>
          </p:nvPr>
        </p:nvSpPr>
        <p:spPr/>
        <p:txBody>
          <a:bodyPr/>
          <a:lstStyle>
            <a:extLst/>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BA5424-C706-44B8-9070-92FBE7C8650D}" type="datetime1">
              <a:rPr lang="en-US" smtClean="0"/>
              <a:pPr/>
              <a:t>3/11/2019</a:t>
            </a:fld>
            <a:endParaRPr lang="en-US" dirty="0"/>
          </a:p>
        </p:txBody>
      </p:sp>
      <p:sp>
        <p:nvSpPr>
          <p:cNvPr id="5" name="Footer Placeholder 4"/>
          <p:cNvSpPr>
            <a:spLocks noGrp="1"/>
          </p:cNvSpPr>
          <p:nvPr>
            <p:ph type="ftr" sz="quarter" idx="11"/>
          </p:nvPr>
        </p:nvSpPr>
        <p:spPr/>
        <p:txBody>
          <a:bodyPr/>
          <a:lstStyle>
            <a:extLst/>
          </a:lstStyle>
          <a:p>
            <a:r>
              <a:rPr lang="en-US" smtClean="0"/>
              <a:t>james2013</a:t>
            </a:r>
            <a:endParaRPr lang="en-US" dirty="0"/>
          </a:p>
        </p:txBody>
      </p:sp>
      <p:sp>
        <p:nvSpPr>
          <p:cNvPr id="6" name="Slide Number Placeholder 5"/>
          <p:cNvSpPr>
            <a:spLocks noGrp="1"/>
          </p:cNvSpPr>
          <p:nvPr>
            <p:ph type="sldNum" sz="quarter" idx="12"/>
          </p:nvPr>
        </p:nvSpPr>
        <p:spPr/>
        <p:txBody>
          <a:bodyPr/>
          <a:lstStyle>
            <a:extLst/>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5867400" cy="6858000"/>
            <a:chOff x="0" y="0"/>
            <a:chExt cx="3696" cy="4320"/>
          </a:xfrm>
        </p:grpSpPr>
        <p:sp>
          <p:nvSpPr>
            <p:cNvPr id="43011"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a:latin typeface="Times New Roman" pitchFamily="18" charset="0"/>
              </a:endParaRPr>
            </a:p>
          </p:txBody>
        </p:sp>
        <p:sp>
          <p:nvSpPr>
            <p:cNvPr id="43012"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eaLnBrk="1" hangingPunct="1"/>
              <a:endParaRPr kumimoji="1" lang="en-US" sz="2400">
                <a:latin typeface="Times New Roman" pitchFamily="18" charset="0"/>
              </a:endParaRPr>
            </a:p>
          </p:txBody>
        </p:sp>
      </p:grpSp>
      <p:grpSp>
        <p:nvGrpSpPr>
          <p:cNvPr id="3" name="Group 5"/>
          <p:cNvGrpSpPr>
            <a:grpSpLocks/>
          </p:cNvGrpSpPr>
          <p:nvPr/>
        </p:nvGrpSpPr>
        <p:grpSpPr bwMode="auto">
          <a:xfrm>
            <a:off x="3632200" y="4889500"/>
            <a:ext cx="4876800" cy="319088"/>
            <a:chOff x="2288" y="3080"/>
            <a:chExt cx="3072" cy="201"/>
          </a:xfrm>
        </p:grpSpPr>
        <p:sp>
          <p:nvSpPr>
            <p:cNvPr id="43014"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43015"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43016"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smtClean="0"/>
              <a:t>Click to edit Master subtitle style</a:t>
            </a:r>
            <a:endParaRPr lang="en-US"/>
          </a:p>
        </p:txBody>
      </p:sp>
      <p:sp>
        <p:nvSpPr>
          <p:cNvPr id="43017" name="Rectangle 9"/>
          <p:cNvSpPr>
            <a:spLocks noGrp="1" noChangeArrowheads="1"/>
          </p:cNvSpPr>
          <p:nvPr>
            <p:ph type="dt" sz="quarter" idx="2"/>
          </p:nvPr>
        </p:nvSpPr>
        <p:spPr/>
        <p:txBody>
          <a:bodyPr/>
          <a:lstStyle>
            <a:lvl1pPr>
              <a:defRPr>
                <a:solidFill>
                  <a:schemeClr val="bg1"/>
                </a:solidFill>
              </a:defRPr>
            </a:lvl1pPr>
          </a:lstStyle>
          <a:p>
            <a:fld id="{4E2DAE6C-5727-48BB-BD02-C4CBF68298D8}" type="datetime1">
              <a:rPr lang="en-US" smtClean="0"/>
              <a:pPr/>
              <a:t>3/11/2019</a:t>
            </a:fld>
            <a:endParaRPr lang="en-US" dirty="0"/>
          </a:p>
        </p:txBody>
      </p:sp>
      <p:sp>
        <p:nvSpPr>
          <p:cNvPr id="43018" name="Rectangle 10"/>
          <p:cNvSpPr>
            <a:spLocks noGrp="1" noChangeArrowheads="1"/>
          </p:cNvSpPr>
          <p:nvPr>
            <p:ph type="ftr" sz="quarter" idx="3"/>
          </p:nvPr>
        </p:nvSpPr>
        <p:spPr/>
        <p:txBody>
          <a:bodyPr/>
          <a:lstStyle>
            <a:lvl1pPr algn="r">
              <a:defRPr/>
            </a:lvl1pPr>
          </a:lstStyle>
          <a:p>
            <a:r>
              <a:rPr lang="en-US" smtClean="0"/>
              <a:t>james2013</a:t>
            </a:r>
            <a:endParaRPr lang="en-US" dirty="0"/>
          </a:p>
        </p:txBody>
      </p:sp>
      <p:sp>
        <p:nvSpPr>
          <p:cNvPr id="43019" name="Rectangle 11"/>
          <p:cNvSpPr>
            <a:spLocks noGrp="1" noChangeArrowheads="1"/>
          </p:cNvSpPr>
          <p:nvPr>
            <p:ph type="sldNum" sz="quarter" idx="4"/>
          </p:nvPr>
        </p:nvSpPr>
        <p:spPr>
          <a:xfrm>
            <a:off x="76200" y="6248400"/>
            <a:ext cx="587375" cy="488950"/>
          </a:xfrm>
        </p:spPr>
        <p:txBody>
          <a:bodyPr anchorCtr="0"/>
          <a:lstStyle>
            <a:lvl1pPr>
              <a:defRPr/>
            </a:lvl1pPr>
          </a:lstStyle>
          <a:p>
            <a:fld id="{9A0C55B8-EBB6-4507-916A-346DD7C05CD3}" type="slidenum">
              <a:rPr lang="en-US" smtClean="0"/>
              <a:pPr/>
              <a:t>‹#›</a:t>
            </a:fld>
            <a:endParaRPr lang="en-US" dirty="0"/>
          </a:p>
        </p:txBody>
      </p:sp>
      <p:sp>
        <p:nvSpPr>
          <p:cNvPr id="4302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smtClean="0"/>
              <a:t>Click to edit Master title style</a:t>
            </a:r>
            <a:endParaRPr lang="en-US"/>
          </a:p>
        </p:txBody>
      </p:sp>
    </p:spTree>
  </p:cSld>
  <p:clrMapOvr>
    <a:masterClrMapping/>
  </p:clrMapOvr>
  <p:transition spd="slow">
    <p:circl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45EFD8-8A72-4C7F-B92A-ADFDE917C223}" type="datetime1">
              <a:rPr lang="en-US" smtClean="0"/>
              <a:pPr/>
              <a:t>3/11/2019</a:t>
            </a:fld>
            <a:endParaRPr lang="en-US" dirty="0"/>
          </a:p>
        </p:txBody>
      </p:sp>
      <p:sp>
        <p:nvSpPr>
          <p:cNvPr id="5" name="Footer Placeholder 4"/>
          <p:cNvSpPr>
            <a:spLocks noGrp="1"/>
          </p:cNvSpPr>
          <p:nvPr>
            <p:ph type="ftr" sz="quarter" idx="11"/>
          </p:nvPr>
        </p:nvSpPr>
        <p:spPr/>
        <p:txBody>
          <a:bodyPr/>
          <a:lstStyle>
            <a:lvl1pPr>
              <a:defRPr/>
            </a:lvl1pPr>
          </a:lstStyle>
          <a:p>
            <a:r>
              <a:rPr lang="en-US" smtClean="0"/>
              <a:t>james2013</a:t>
            </a:r>
            <a:endParaRPr lang="en-US" dirty="0"/>
          </a:p>
        </p:txBody>
      </p:sp>
      <p:sp>
        <p:nvSpPr>
          <p:cNvPr id="6" name="Slide Number Placeholder 5"/>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BA2D920-431E-4BF2-B44A-EB4CCF6AE496}" type="datetime1">
              <a:rPr lang="en-US" smtClean="0"/>
              <a:pPr/>
              <a:t>3/11/2019</a:t>
            </a:fld>
            <a:endParaRPr lang="en-US" dirty="0"/>
          </a:p>
        </p:txBody>
      </p:sp>
      <p:sp>
        <p:nvSpPr>
          <p:cNvPr id="5" name="Footer Placeholder 4"/>
          <p:cNvSpPr>
            <a:spLocks noGrp="1"/>
          </p:cNvSpPr>
          <p:nvPr>
            <p:ph type="ftr" sz="quarter" idx="11"/>
          </p:nvPr>
        </p:nvSpPr>
        <p:spPr/>
        <p:txBody>
          <a:bodyPr/>
          <a:lstStyle>
            <a:lvl1pPr>
              <a:defRPr/>
            </a:lvl1pPr>
          </a:lstStyle>
          <a:p>
            <a:r>
              <a:rPr lang="en-US" smtClean="0"/>
              <a:t>james2013</a:t>
            </a:r>
            <a:endParaRPr lang="en-US" dirty="0"/>
          </a:p>
        </p:txBody>
      </p:sp>
      <p:sp>
        <p:nvSpPr>
          <p:cNvPr id="6" name="Slide Number Placeholder 5"/>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E2DFAB-74F4-4060-94A7-5AD654F55983}"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73C8F0C-D492-4121-A384-531C24F6EE3D}" type="datetime1">
              <a:rPr lang="en-US" smtClean="0"/>
              <a:pPr/>
              <a:t>3/11/2019</a:t>
            </a:fld>
            <a:endParaRPr lang="en-US" dirty="0"/>
          </a:p>
        </p:txBody>
      </p:sp>
      <p:sp>
        <p:nvSpPr>
          <p:cNvPr id="6" name="Footer Placeholder 5"/>
          <p:cNvSpPr>
            <a:spLocks noGrp="1"/>
          </p:cNvSpPr>
          <p:nvPr>
            <p:ph type="ftr" sz="quarter" idx="11"/>
          </p:nvPr>
        </p:nvSpPr>
        <p:spPr/>
        <p:txBody>
          <a:bodyPr/>
          <a:lstStyle>
            <a:lvl1pPr>
              <a:defRPr/>
            </a:lvl1pPr>
          </a:lstStyle>
          <a:p>
            <a:r>
              <a:rPr lang="en-US" smtClean="0"/>
              <a:t>james2013</a:t>
            </a:r>
            <a:endParaRPr lang="en-US" dirty="0"/>
          </a:p>
        </p:txBody>
      </p:sp>
      <p:sp>
        <p:nvSpPr>
          <p:cNvPr id="7" name="Slide Number Placeholder 6"/>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28C9547-676E-469A-9954-8533364D3A46}" type="datetime1">
              <a:rPr lang="en-US" smtClean="0"/>
              <a:pPr/>
              <a:t>3/11/2019</a:t>
            </a:fld>
            <a:endParaRPr lang="en-US" dirty="0"/>
          </a:p>
        </p:txBody>
      </p:sp>
      <p:sp>
        <p:nvSpPr>
          <p:cNvPr id="8" name="Footer Placeholder 7"/>
          <p:cNvSpPr>
            <a:spLocks noGrp="1"/>
          </p:cNvSpPr>
          <p:nvPr>
            <p:ph type="ftr" sz="quarter" idx="11"/>
          </p:nvPr>
        </p:nvSpPr>
        <p:spPr/>
        <p:txBody>
          <a:bodyPr/>
          <a:lstStyle>
            <a:lvl1pPr>
              <a:defRPr/>
            </a:lvl1pPr>
          </a:lstStyle>
          <a:p>
            <a:r>
              <a:rPr lang="en-US" smtClean="0"/>
              <a:t>james2013</a:t>
            </a:r>
            <a:endParaRPr lang="en-US" dirty="0"/>
          </a:p>
        </p:txBody>
      </p:sp>
      <p:sp>
        <p:nvSpPr>
          <p:cNvPr id="9" name="Slide Number Placeholder 8"/>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5BF8524-BD2A-4841-82B2-6546D80EEAC2}" type="datetime1">
              <a:rPr lang="en-US" smtClean="0"/>
              <a:pPr/>
              <a:t>3/11/2019</a:t>
            </a:fld>
            <a:endParaRPr lang="en-US" dirty="0"/>
          </a:p>
        </p:txBody>
      </p:sp>
      <p:sp>
        <p:nvSpPr>
          <p:cNvPr id="4" name="Footer Placeholder 3"/>
          <p:cNvSpPr>
            <a:spLocks noGrp="1"/>
          </p:cNvSpPr>
          <p:nvPr>
            <p:ph type="ftr" sz="quarter" idx="11"/>
          </p:nvPr>
        </p:nvSpPr>
        <p:spPr/>
        <p:txBody>
          <a:bodyPr/>
          <a:lstStyle>
            <a:lvl1pPr>
              <a:defRPr/>
            </a:lvl1pPr>
          </a:lstStyle>
          <a:p>
            <a:r>
              <a:rPr lang="en-US" smtClean="0"/>
              <a:t>james2013</a:t>
            </a:r>
            <a:endParaRPr lang="en-US" dirty="0"/>
          </a:p>
        </p:txBody>
      </p:sp>
      <p:sp>
        <p:nvSpPr>
          <p:cNvPr id="5" name="Slide Number Placeholder 4"/>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828E539-45CF-4DFD-BAF2-074E096E6699}" type="datetime1">
              <a:rPr lang="en-US" smtClean="0"/>
              <a:pPr/>
              <a:t>3/11/2019</a:t>
            </a:fld>
            <a:endParaRPr lang="en-US" dirty="0"/>
          </a:p>
        </p:txBody>
      </p:sp>
      <p:sp>
        <p:nvSpPr>
          <p:cNvPr id="3" name="Footer Placeholder 2"/>
          <p:cNvSpPr>
            <a:spLocks noGrp="1"/>
          </p:cNvSpPr>
          <p:nvPr>
            <p:ph type="ftr" sz="quarter" idx="11"/>
          </p:nvPr>
        </p:nvSpPr>
        <p:spPr/>
        <p:txBody>
          <a:bodyPr/>
          <a:lstStyle>
            <a:lvl1pPr>
              <a:defRPr/>
            </a:lvl1pPr>
          </a:lstStyle>
          <a:p>
            <a:r>
              <a:rPr lang="en-US" smtClean="0"/>
              <a:t>james2013</a:t>
            </a:r>
            <a:endParaRPr lang="en-US" dirty="0"/>
          </a:p>
        </p:txBody>
      </p:sp>
      <p:sp>
        <p:nvSpPr>
          <p:cNvPr id="4" name="Slide Number Placeholder 3"/>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0BCC450-1FD1-4522-AFA2-0F85CA6D5583}" type="datetime1">
              <a:rPr lang="en-US" smtClean="0"/>
              <a:pPr/>
              <a:t>3/11/2019</a:t>
            </a:fld>
            <a:endParaRPr lang="en-US" dirty="0"/>
          </a:p>
        </p:txBody>
      </p:sp>
      <p:sp>
        <p:nvSpPr>
          <p:cNvPr id="6" name="Footer Placeholder 5"/>
          <p:cNvSpPr>
            <a:spLocks noGrp="1"/>
          </p:cNvSpPr>
          <p:nvPr>
            <p:ph type="ftr" sz="quarter" idx="11"/>
          </p:nvPr>
        </p:nvSpPr>
        <p:spPr/>
        <p:txBody>
          <a:bodyPr/>
          <a:lstStyle>
            <a:lvl1pPr>
              <a:defRPr/>
            </a:lvl1pPr>
          </a:lstStyle>
          <a:p>
            <a:r>
              <a:rPr lang="en-US" smtClean="0"/>
              <a:t>james2013</a:t>
            </a:r>
            <a:endParaRPr lang="en-US" dirty="0"/>
          </a:p>
        </p:txBody>
      </p:sp>
      <p:sp>
        <p:nvSpPr>
          <p:cNvPr id="7" name="Slide Number Placeholder 6"/>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8CEFDF5-4A79-420E-8105-F7EA8A0A72BD}" type="datetime1">
              <a:rPr lang="en-US" smtClean="0"/>
              <a:pPr/>
              <a:t>3/11/2019</a:t>
            </a:fld>
            <a:endParaRPr lang="en-US" dirty="0"/>
          </a:p>
        </p:txBody>
      </p:sp>
      <p:sp>
        <p:nvSpPr>
          <p:cNvPr id="6" name="Footer Placeholder 5"/>
          <p:cNvSpPr>
            <a:spLocks noGrp="1"/>
          </p:cNvSpPr>
          <p:nvPr>
            <p:ph type="ftr" sz="quarter" idx="11"/>
          </p:nvPr>
        </p:nvSpPr>
        <p:spPr/>
        <p:txBody>
          <a:bodyPr/>
          <a:lstStyle>
            <a:lvl1pPr>
              <a:defRPr/>
            </a:lvl1pPr>
          </a:lstStyle>
          <a:p>
            <a:r>
              <a:rPr lang="en-US" smtClean="0"/>
              <a:t>james2013</a:t>
            </a:r>
            <a:endParaRPr lang="en-US" dirty="0"/>
          </a:p>
        </p:txBody>
      </p:sp>
      <p:sp>
        <p:nvSpPr>
          <p:cNvPr id="7" name="Slide Number Placeholder 6"/>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01AB859-37F7-46BD-BA35-1AD48745B153}" type="datetime1">
              <a:rPr lang="en-US" smtClean="0"/>
              <a:pPr/>
              <a:t>3/11/2019</a:t>
            </a:fld>
            <a:endParaRPr lang="en-US" dirty="0"/>
          </a:p>
        </p:txBody>
      </p:sp>
      <p:sp>
        <p:nvSpPr>
          <p:cNvPr id="5" name="Footer Placeholder 4"/>
          <p:cNvSpPr>
            <a:spLocks noGrp="1"/>
          </p:cNvSpPr>
          <p:nvPr>
            <p:ph type="ftr" sz="quarter" idx="11"/>
          </p:nvPr>
        </p:nvSpPr>
        <p:spPr/>
        <p:txBody>
          <a:bodyPr/>
          <a:lstStyle>
            <a:lvl1pPr>
              <a:defRPr/>
            </a:lvl1pPr>
          </a:lstStyle>
          <a:p>
            <a:r>
              <a:rPr lang="en-US" smtClean="0"/>
              <a:t>james2013</a:t>
            </a:r>
            <a:endParaRPr lang="en-US" dirty="0"/>
          </a:p>
        </p:txBody>
      </p:sp>
      <p:sp>
        <p:nvSpPr>
          <p:cNvPr id="6" name="Slide Number Placeholder 5"/>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1EBF617-DBE6-43F3-A944-F7C4354804EA}" type="datetime1">
              <a:rPr lang="en-US" smtClean="0"/>
              <a:pPr/>
              <a:t>3/11/2019</a:t>
            </a:fld>
            <a:endParaRPr lang="en-US" dirty="0"/>
          </a:p>
        </p:txBody>
      </p:sp>
      <p:sp>
        <p:nvSpPr>
          <p:cNvPr id="5" name="Footer Placeholder 4"/>
          <p:cNvSpPr>
            <a:spLocks noGrp="1"/>
          </p:cNvSpPr>
          <p:nvPr>
            <p:ph type="ftr" sz="quarter" idx="11"/>
          </p:nvPr>
        </p:nvSpPr>
        <p:spPr/>
        <p:txBody>
          <a:bodyPr/>
          <a:lstStyle>
            <a:lvl1pPr>
              <a:defRPr/>
            </a:lvl1pPr>
          </a:lstStyle>
          <a:p>
            <a:r>
              <a:rPr lang="en-US" smtClean="0"/>
              <a:t>james2013</a:t>
            </a:r>
            <a:endParaRPr lang="en-US" dirty="0"/>
          </a:p>
        </p:txBody>
      </p:sp>
      <p:sp>
        <p:nvSpPr>
          <p:cNvPr id="6" name="Slide Number Placeholder 5"/>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3C0E7B8-C89E-4F95-9EA7-56AC2762E528}" type="datetime1">
              <a:rPr lang="en-US" smtClean="0"/>
              <a:pPr/>
              <a:t>3/11/2019</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james2013</a:t>
            </a: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A0C55B8-EBB6-4507-916A-346DD7C05CD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circl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CB89723-C8F9-444D-8151-627A2E3004CB}" type="datetime1">
              <a:rPr lang="en-US" smtClean="0"/>
              <a:pPr/>
              <a:t>3/11/2019</a:t>
            </a:fld>
            <a:endParaRPr lang="en-US" dirty="0"/>
          </a:p>
        </p:txBody>
      </p:sp>
      <p:sp>
        <p:nvSpPr>
          <p:cNvPr id="9" name="Slide Number Placeholder 8"/>
          <p:cNvSpPr>
            <a:spLocks noGrp="1"/>
          </p:cNvSpPr>
          <p:nvPr>
            <p:ph type="sldNum" sz="quarter" idx="15"/>
          </p:nvPr>
        </p:nvSpPr>
        <p:spPr/>
        <p:txBody>
          <a:bodyPr rtlCol="0"/>
          <a:lstStyle/>
          <a:p>
            <a:fld id="{9A0C55B8-EBB6-4507-916A-346DD7C05CD3}" type="slidenum">
              <a:rPr lang="en-US" smtClean="0"/>
              <a:pPr/>
              <a:t>‹#›</a:t>
            </a:fld>
            <a:endParaRPr lang="en-US" dirty="0"/>
          </a:p>
        </p:txBody>
      </p:sp>
      <p:sp>
        <p:nvSpPr>
          <p:cNvPr id="10" name="Footer Placeholder 9"/>
          <p:cNvSpPr>
            <a:spLocks noGrp="1"/>
          </p:cNvSpPr>
          <p:nvPr>
            <p:ph type="ftr" sz="quarter" idx="16"/>
          </p:nvPr>
        </p:nvSpPr>
        <p:spPr/>
        <p:txBody>
          <a:bodyPr rtlCol="0"/>
          <a:lstStyle/>
          <a:p>
            <a:r>
              <a:rPr lang="en-US" smtClean="0"/>
              <a:t>james2013</a:t>
            </a:r>
            <a:endParaRPr lang="en-US" dirty="0"/>
          </a:p>
        </p:txBody>
      </p:sp>
    </p:spTree>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1"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1"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69D800A-EB51-4D52-A191-04B3A055C5D3}"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a:xfrm>
            <a:off x="7924801" y="6416685"/>
            <a:ext cx="762000" cy="365125"/>
          </a:xfrm>
        </p:spPr>
        <p:txBody>
          <a:bodyPr/>
          <a:lstStyle/>
          <a:p>
            <a:fld id="{5A635FD2-D9AA-4F2E-8FE6-17BF2643B11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7FA8B70-B1B5-4959-89A7-4F9CB552FA1F}" type="datetime1">
              <a:rPr lang="en-US" smtClean="0"/>
              <a:pPr/>
              <a:t>3/11/2019</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james2013</a:t>
            </a:r>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A0C55B8-EBB6-4507-916A-346DD7C05CD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08342B2-15DD-4B36-BB21-B05D6017B20B}"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smtClean="0"/>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circl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05CD577-8DCE-4B86-B160-1D0C074030E8}" type="datetime1">
              <a:rPr lang="en-US" smtClean="0"/>
              <a:pPr/>
              <a:t>3/11/2019</a:t>
            </a:fld>
            <a:endParaRPr lang="en-US" dirty="0"/>
          </a:p>
        </p:txBody>
      </p:sp>
      <p:sp>
        <p:nvSpPr>
          <p:cNvPr id="8" name="Footer Placeholder 7"/>
          <p:cNvSpPr>
            <a:spLocks noGrp="1"/>
          </p:cNvSpPr>
          <p:nvPr>
            <p:ph type="ftr" sz="quarter" idx="11"/>
          </p:nvPr>
        </p:nvSpPr>
        <p:spPr/>
        <p:txBody>
          <a:bodyPr/>
          <a:lstStyle/>
          <a:p>
            <a:r>
              <a:rPr lang="en-US" smtClean="0"/>
              <a:t>james2013</a:t>
            </a:r>
            <a:endParaRPr lang="en-US" dirty="0"/>
          </a:p>
        </p:txBody>
      </p:sp>
      <p:sp>
        <p:nvSpPr>
          <p:cNvPr id="9" name="Slide Number Placeholder 8"/>
          <p:cNvSpPr>
            <a:spLocks noGrp="1"/>
          </p:cNvSpPr>
          <p:nvPr>
            <p:ph type="sldNum" sz="quarter" idx="12"/>
          </p:nvPr>
        </p:nvSpPr>
        <p:spPr/>
        <p:txBody>
          <a:bodyPr/>
          <a:lstStyle/>
          <a:p>
            <a:fld id="{9A0C55B8-EBB6-4507-916A-346DD7C05CD3}"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circl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D3B9A25-F2DD-44C7-9AA7-EE45D3534739}" type="datetime1">
              <a:rPr lang="en-US" smtClean="0"/>
              <a:pPr/>
              <a:t>3/11/2019</a:t>
            </a:fld>
            <a:endParaRPr lang="en-US" dirty="0"/>
          </a:p>
        </p:txBody>
      </p:sp>
      <p:sp>
        <p:nvSpPr>
          <p:cNvPr id="7" name="Slide Number Placeholder 6"/>
          <p:cNvSpPr>
            <a:spLocks noGrp="1"/>
          </p:cNvSpPr>
          <p:nvPr>
            <p:ph type="sldNum" sz="quarter" idx="11"/>
          </p:nvPr>
        </p:nvSpPr>
        <p:spPr/>
        <p:txBody>
          <a:bodyPr rtlCol="0"/>
          <a:lstStyle/>
          <a:p>
            <a:fld id="{9A0C55B8-EBB6-4507-916A-346DD7C05CD3}" type="slidenum">
              <a:rPr lang="en-US" smtClean="0"/>
              <a:pPr/>
              <a:t>‹#›</a:t>
            </a:fld>
            <a:endParaRPr lang="en-US" dirty="0"/>
          </a:p>
        </p:txBody>
      </p:sp>
      <p:sp>
        <p:nvSpPr>
          <p:cNvPr id="8" name="Footer Placeholder 7"/>
          <p:cNvSpPr>
            <a:spLocks noGrp="1"/>
          </p:cNvSpPr>
          <p:nvPr>
            <p:ph type="ftr" sz="quarter" idx="12"/>
          </p:nvPr>
        </p:nvSpPr>
        <p:spPr/>
        <p:txBody>
          <a:bodyPr rtlCol="0"/>
          <a:lstStyle/>
          <a:p>
            <a:r>
              <a:rPr lang="en-US" smtClean="0"/>
              <a:t>james2013</a:t>
            </a:r>
            <a:endParaRPr lang="en-US" dirty="0"/>
          </a:p>
        </p:txBody>
      </p:sp>
    </p:spTree>
  </p:cSld>
  <p:clrMapOvr>
    <a:masterClrMapping/>
  </p:clrMapOvr>
  <p:transition spd="slow">
    <p:circl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FCF7D-63E9-4C2A-B13B-4553DCC052CC}" type="datetime1">
              <a:rPr lang="en-US" smtClean="0"/>
              <a:pPr/>
              <a:t>3/11/2019</a:t>
            </a:fld>
            <a:endParaRPr lang="en-US" dirty="0"/>
          </a:p>
        </p:txBody>
      </p:sp>
      <p:sp>
        <p:nvSpPr>
          <p:cNvPr id="3" name="Footer Placeholder 2"/>
          <p:cNvSpPr>
            <a:spLocks noGrp="1"/>
          </p:cNvSpPr>
          <p:nvPr>
            <p:ph type="ftr" sz="quarter" idx="11"/>
          </p:nvPr>
        </p:nvSpPr>
        <p:spPr/>
        <p:txBody>
          <a:bodyPr/>
          <a:lstStyle/>
          <a:p>
            <a:r>
              <a:rPr lang="en-US" smtClean="0"/>
              <a:t>james2013</a:t>
            </a:r>
            <a:endParaRPr lang="en-US" dirty="0"/>
          </a:p>
        </p:txBody>
      </p:sp>
      <p:sp>
        <p:nvSpPr>
          <p:cNvPr id="4" name="Slide Number Placeholder 3"/>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7B6D0B5-7BB9-49E6-A86E-808DDCCCCBF5}" type="datetime1">
              <a:rPr lang="en-US" smtClean="0"/>
              <a:pPr/>
              <a:t>3/11/2019</a:t>
            </a:fld>
            <a:endParaRPr lang="en-US" dirty="0"/>
          </a:p>
        </p:txBody>
      </p:sp>
      <p:sp>
        <p:nvSpPr>
          <p:cNvPr id="22" name="Slide Number Placeholder 21"/>
          <p:cNvSpPr>
            <a:spLocks noGrp="1"/>
          </p:cNvSpPr>
          <p:nvPr>
            <p:ph type="sldNum" sz="quarter" idx="15"/>
          </p:nvPr>
        </p:nvSpPr>
        <p:spPr/>
        <p:txBody>
          <a:bodyPr rtlCol="0"/>
          <a:lstStyle/>
          <a:p>
            <a:fld id="{9A0C55B8-EBB6-4507-916A-346DD7C05CD3}" type="slidenum">
              <a:rPr lang="en-US" smtClean="0"/>
              <a:pPr/>
              <a:t>‹#›</a:t>
            </a:fld>
            <a:endParaRPr lang="en-US" dirty="0"/>
          </a:p>
        </p:txBody>
      </p:sp>
      <p:sp>
        <p:nvSpPr>
          <p:cNvPr id="23" name="Footer Placeholder 22"/>
          <p:cNvSpPr>
            <a:spLocks noGrp="1"/>
          </p:cNvSpPr>
          <p:nvPr>
            <p:ph type="ftr" sz="quarter" idx="16"/>
          </p:nvPr>
        </p:nvSpPr>
        <p:spPr/>
        <p:txBody>
          <a:bodyPr rtlCol="0"/>
          <a:lstStyle/>
          <a:p>
            <a:r>
              <a:rPr lang="en-US" smtClean="0"/>
              <a:t>james2013</a:t>
            </a:r>
            <a:endParaRPr lang="en-US" dirty="0"/>
          </a:p>
        </p:txBody>
      </p:sp>
    </p:spTree>
  </p:cSld>
  <p:clrMapOvr>
    <a:overrideClrMapping bg1="lt1" tx1="dk1" bg2="lt2" tx2="dk2" accent1="accent1" accent2="accent2" accent3="accent3" accent4="accent4" accent5="accent5" accent6="accent6" hlink="hlink" folHlink="folHlink"/>
  </p:clrMapOvr>
  <p:transition spd="slow">
    <p:circl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ACEF47D-3034-47E0-AB36-830AEE4E9CB6}" type="datetime1">
              <a:rPr lang="en-US" smtClean="0"/>
              <a:pPr/>
              <a:t>3/11/2019</a:t>
            </a:fld>
            <a:endParaRPr lang="en-US" dirty="0"/>
          </a:p>
        </p:txBody>
      </p:sp>
      <p:sp>
        <p:nvSpPr>
          <p:cNvPr id="18" name="Slide Number Placeholder 17"/>
          <p:cNvSpPr>
            <a:spLocks noGrp="1"/>
          </p:cNvSpPr>
          <p:nvPr>
            <p:ph type="sldNum" sz="quarter" idx="11"/>
          </p:nvPr>
        </p:nvSpPr>
        <p:spPr/>
        <p:txBody>
          <a:bodyPr rtlCol="0"/>
          <a:lstStyle/>
          <a:p>
            <a:fld id="{9A0C55B8-EBB6-4507-916A-346DD7C05CD3}" type="slidenum">
              <a:rPr lang="en-US" smtClean="0"/>
              <a:pPr/>
              <a:t>‹#›</a:t>
            </a:fld>
            <a:endParaRPr lang="en-US" dirty="0"/>
          </a:p>
        </p:txBody>
      </p:sp>
      <p:sp>
        <p:nvSpPr>
          <p:cNvPr id="21" name="Footer Placeholder 20"/>
          <p:cNvSpPr>
            <a:spLocks noGrp="1"/>
          </p:cNvSpPr>
          <p:nvPr>
            <p:ph type="ftr" sz="quarter" idx="12"/>
          </p:nvPr>
        </p:nvSpPr>
        <p:spPr/>
        <p:txBody>
          <a:bodyPr rtlCol="0"/>
          <a:lstStyle/>
          <a:p>
            <a:r>
              <a:rPr lang="en-US" smtClean="0"/>
              <a:t>james2013</a:t>
            </a:r>
            <a:endParaRPr lang="en-US" dirty="0"/>
          </a:p>
        </p:txBody>
      </p:sp>
    </p:spTree>
  </p:cSld>
  <p:clrMapOvr>
    <a:masterClrMapping/>
  </p:clrMapOvr>
  <p:transition spd="slow">
    <p:circl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F528C8-A6B5-4157-973B-23C659547A6B}"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794006-C90E-4798-ADD5-8447E39FC4D4}"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85A3ED8-53D9-48F8-B0A7-CF7A048D9FAB}" type="datetime1">
              <a:rPr lang="en-US" smtClean="0"/>
              <a:pPr/>
              <a:t>3/11/2019</a:t>
            </a:fld>
            <a:endParaRPr lang="en-US" dirty="0"/>
          </a:p>
        </p:txBody>
      </p:sp>
      <p:sp>
        <p:nvSpPr>
          <p:cNvPr id="19" name="Footer Placeholder 18"/>
          <p:cNvSpPr>
            <a:spLocks noGrp="1"/>
          </p:cNvSpPr>
          <p:nvPr>
            <p:ph type="ftr" sz="quarter" idx="11"/>
          </p:nvPr>
        </p:nvSpPr>
        <p:spPr/>
        <p:txBody>
          <a:bodyPr/>
          <a:lstStyle/>
          <a:p>
            <a:r>
              <a:rPr lang="en-US" smtClean="0"/>
              <a:t>james2013</a:t>
            </a:r>
            <a:endParaRPr lang="en-US" dirty="0"/>
          </a:p>
        </p:txBody>
      </p:sp>
      <p:sp>
        <p:nvSpPr>
          <p:cNvPr id="27" name="Slide Number Placeholder 26"/>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spli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1F1F64-F426-4DF5-B6F7-99EBAED22797}"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90E861-1D6E-4B64-A102-45AE7CCD00AB}"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split/>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A69A10F-434A-4EC3-B4FA-EACBFF597C15}"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spli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E0E493-25D8-4EE9-BEE1-C326AFA305F4}"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smtClean="0"/>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spli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DA3E635-3E11-46D4-ADF5-F667631656DF}" type="datetime1">
              <a:rPr lang="en-US" smtClean="0"/>
              <a:pPr/>
              <a:t>3/11/2019</a:t>
            </a:fld>
            <a:endParaRPr lang="en-US" dirty="0"/>
          </a:p>
        </p:txBody>
      </p:sp>
      <p:sp>
        <p:nvSpPr>
          <p:cNvPr id="8" name="Footer Placeholder 7"/>
          <p:cNvSpPr>
            <a:spLocks noGrp="1"/>
          </p:cNvSpPr>
          <p:nvPr>
            <p:ph type="ftr" sz="quarter" idx="11"/>
          </p:nvPr>
        </p:nvSpPr>
        <p:spPr/>
        <p:txBody>
          <a:bodyPr/>
          <a:lstStyle/>
          <a:p>
            <a:r>
              <a:rPr lang="en-US" smtClean="0"/>
              <a:t>james2013</a:t>
            </a:r>
            <a:endParaRPr lang="en-US" dirty="0"/>
          </a:p>
        </p:txBody>
      </p:sp>
      <p:sp>
        <p:nvSpPr>
          <p:cNvPr id="9" name="Slide Number Placeholder 8"/>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spli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1DCB29F-DFA6-45CE-BF71-E526B32F82B0}" type="datetime1">
              <a:rPr lang="en-US" smtClean="0"/>
              <a:pPr/>
              <a:t>3/11/2019</a:t>
            </a:fld>
            <a:endParaRPr lang="en-US" dirty="0"/>
          </a:p>
        </p:txBody>
      </p:sp>
      <p:sp>
        <p:nvSpPr>
          <p:cNvPr id="4" name="Footer Placeholder 3"/>
          <p:cNvSpPr>
            <a:spLocks noGrp="1"/>
          </p:cNvSpPr>
          <p:nvPr>
            <p:ph type="ftr" sz="quarter" idx="11"/>
          </p:nvPr>
        </p:nvSpPr>
        <p:spPr/>
        <p:txBody>
          <a:bodyPr/>
          <a:lstStyle/>
          <a:p>
            <a:r>
              <a:rPr lang="en-US" smtClean="0"/>
              <a:t>james2013</a:t>
            </a:r>
            <a:endParaRPr lang="en-US" dirty="0"/>
          </a:p>
        </p:txBody>
      </p:sp>
      <p:sp>
        <p:nvSpPr>
          <p:cNvPr id="5" name="Slide Number Placeholder 4"/>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spli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45D21-C70D-422C-9703-E6B12BA5AF75}" type="datetime1">
              <a:rPr lang="en-US" smtClean="0"/>
              <a:pPr/>
              <a:t>3/11/2019</a:t>
            </a:fld>
            <a:endParaRPr lang="en-US" dirty="0"/>
          </a:p>
        </p:txBody>
      </p:sp>
      <p:sp>
        <p:nvSpPr>
          <p:cNvPr id="3" name="Footer Placeholder 2"/>
          <p:cNvSpPr>
            <a:spLocks noGrp="1"/>
          </p:cNvSpPr>
          <p:nvPr>
            <p:ph type="ftr" sz="quarter" idx="11"/>
          </p:nvPr>
        </p:nvSpPr>
        <p:spPr/>
        <p:txBody>
          <a:bodyPr/>
          <a:lstStyle/>
          <a:p>
            <a:r>
              <a:rPr lang="en-US" smtClean="0"/>
              <a:t>james2013</a:t>
            </a:r>
            <a:endParaRPr lang="en-US" dirty="0"/>
          </a:p>
        </p:txBody>
      </p:sp>
      <p:sp>
        <p:nvSpPr>
          <p:cNvPr id="4" name="Slide Number Placeholder 3"/>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spli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1D902D-25F3-47B6-93A2-D007C7542DC8}"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smtClean="0"/>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split/>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31FD13-98BE-4E8E-9BF5-D6EE7417B51D}"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smtClean="0"/>
              <a:t>james2013</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9A0C55B8-EBB6-4507-916A-346DD7C05CD3}"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spd="slow">
    <p:split/>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43999B-69C3-40FA-8439-9DF3FC7C9548}"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split/>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CA325F-D4BB-446A-97BF-0A32577BAB21}"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spli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1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1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985ACD-0CC3-4F41-93F5-CABB1E126334}" type="datetime1">
              <a:rPr lang="en-US" smtClean="0"/>
              <a:pPr/>
              <a:t>3/11/2019</a:t>
            </a:fld>
            <a:endParaRPr lang="en-US" dirty="0"/>
          </a:p>
        </p:txBody>
      </p:sp>
      <p:sp>
        <p:nvSpPr>
          <p:cNvPr id="8" name="Footer Placeholder 7"/>
          <p:cNvSpPr>
            <a:spLocks noGrp="1"/>
          </p:cNvSpPr>
          <p:nvPr>
            <p:ph type="ftr" sz="quarter" idx="11"/>
          </p:nvPr>
        </p:nvSpPr>
        <p:spPr/>
        <p:txBody>
          <a:bodyPr/>
          <a:lstStyle/>
          <a:p>
            <a:r>
              <a:rPr lang="en-US" dirty="0" smtClean="0"/>
              <a:t>james2013</a:t>
            </a:r>
            <a:endParaRPr lang="en-US" dirty="0"/>
          </a:p>
        </p:txBody>
      </p:sp>
      <p:sp>
        <p:nvSpPr>
          <p:cNvPr id="9" name="Slide Number Placeholder 8"/>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59875" cy="6858000"/>
            <a:chOff x="0" y="0"/>
            <a:chExt cx="5770" cy="4320"/>
          </a:xfrm>
        </p:grpSpPr>
        <p:sp>
          <p:nvSpPr>
            <p:cNvPr id="14745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en-US"/>
            </a:p>
          </p:txBody>
        </p:sp>
        <p:sp>
          <p:nvSpPr>
            <p:cNvPr id="14746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4746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47462"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en-US"/>
            </a:p>
          </p:txBody>
        </p:sp>
        <p:sp>
          <p:nvSpPr>
            <p:cNvPr id="14746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4746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4746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en-US"/>
            </a:p>
          </p:txBody>
        </p:sp>
        <p:sp>
          <p:nvSpPr>
            <p:cNvPr id="14746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en-US"/>
            </a:p>
          </p:txBody>
        </p:sp>
        <p:sp>
          <p:nvSpPr>
            <p:cNvPr id="14746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4746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47469"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en-US"/>
            </a:p>
          </p:txBody>
        </p:sp>
        <p:sp>
          <p:nvSpPr>
            <p:cNvPr id="147470"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en-US"/>
            </a:p>
          </p:txBody>
        </p:sp>
        <p:sp>
          <p:nvSpPr>
            <p:cNvPr id="14747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14747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en-US"/>
            </a:p>
          </p:txBody>
        </p:sp>
        <p:sp>
          <p:nvSpPr>
            <p:cNvPr id="14747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en-US"/>
            </a:p>
          </p:txBody>
        </p:sp>
        <p:sp>
          <p:nvSpPr>
            <p:cNvPr id="14747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4747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14747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4747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47478"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en-US"/>
            </a:p>
          </p:txBody>
        </p:sp>
        <p:sp>
          <p:nvSpPr>
            <p:cNvPr id="147479"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en-US"/>
            </a:p>
          </p:txBody>
        </p:sp>
      </p:grpSp>
      <p:sp>
        <p:nvSpPr>
          <p:cNvPr id="147480" name="Rectangle 24"/>
          <p:cNvSpPr>
            <a:spLocks noGrp="1" noChangeArrowheads="1"/>
          </p:cNvSpPr>
          <p:nvPr>
            <p:ph type="ctrTitle" sz="quarter"/>
          </p:nvPr>
        </p:nvSpPr>
        <p:spPr>
          <a:xfrm>
            <a:off x="685800" y="1600200"/>
            <a:ext cx="7772400" cy="1828800"/>
          </a:xfrm>
        </p:spPr>
        <p:txBody>
          <a:bodyPr/>
          <a:lstStyle>
            <a:lvl1pPr>
              <a:defRPr sz="4800"/>
            </a:lvl1pPr>
          </a:lstStyle>
          <a:p>
            <a:r>
              <a:rPr lang="en-US" smtClean="0"/>
              <a:t>Click to edit Master title style</a:t>
            </a:r>
            <a:endParaRPr lang="en-US"/>
          </a:p>
        </p:txBody>
      </p:sp>
      <p:sp>
        <p:nvSpPr>
          <p:cNvPr id="14748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47482" name="Rectangle 26"/>
          <p:cNvSpPr>
            <a:spLocks noGrp="1" noChangeArrowheads="1"/>
          </p:cNvSpPr>
          <p:nvPr>
            <p:ph type="dt" sz="quarter" idx="2"/>
          </p:nvPr>
        </p:nvSpPr>
        <p:spPr>
          <a:xfrm>
            <a:off x="457200" y="6243638"/>
            <a:ext cx="2133600" cy="457200"/>
          </a:xfrm>
        </p:spPr>
        <p:txBody>
          <a:bodyPr/>
          <a:lstStyle>
            <a:lvl1pPr>
              <a:defRPr/>
            </a:lvl1pPr>
          </a:lstStyle>
          <a:p>
            <a:fld id="{985A3ED8-53D9-48F8-B0A7-CF7A048D9FAB}" type="datetime1">
              <a:rPr lang="en-US" smtClean="0"/>
              <a:pPr/>
              <a:t>3/11/2019</a:t>
            </a:fld>
            <a:endParaRPr lang="en-US" dirty="0"/>
          </a:p>
        </p:txBody>
      </p:sp>
      <p:sp>
        <p:nvSpPr>
          <p:cNvPr id="147483" name="Rectangle 27"/>
          <p:cNvSpPr>
            <a:spLocks noGrp="1" noChangeArrowheads="1"/>
          </p:cNvSpPr>
          <p:nvPr>
            <p:ph type="ftr" sz="quarter" idx="3"/>
          </p:nvPr>
        </p:nvSpPr>
        <p:spPr/>
        <p:txBody>
          <a:bodyPr/>
          <a:lstStyle>
            <a:lvl1pPr>
              <a:defRPr/>
            </a:lvl1pPr>
          </a:lstStyle>
          <a:p>
            <a:r>
              <a:rPr lang="en-US" smtClean="0"/>
              <a:t>james2013</a:t>
            </a:r>
            <a:endParaRPr lang="en-US" dirty="0"/>
          </a:p>
        </p:txBody>
      </p:sp>
      <p:sp>
        <p:nvSpPr>
          <p:cNvPr id="147484" name="Rectangle 28"/>
          <p:cNvSpPr>
            <a:spLocks noGrp="1" noChangeArrowheads="1"/>
          </p:cNvSpPr>
          <p:nvPr>
            <p:ph type="sldNum" sz="quarter" idx="4"/>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james2013</a:t>
            </a:r>
            <a:endParaRPr lang="en-US" dirty="0"/>
          </a:p>
        </p:txBody>
      </p:sp>
      <p:sp>
        <p:nvSpPr>
          <p:cNvPr id="5" name="Slide Number Placeholder 4"/>
          <p:cNvSpPr>
            <a:spLocks noGrp="1"/>
          </p:cNvSpPr>
          <p:nvPr>
            <p:ph type="sldNum" sz="quarter" idx="11"/>
          </p:nvPr>
        </p:nvSpPr>
        <p:spPr/>
        <p:txBody>
          <a:bodyPr/>
          <a:lstStyle>
            <a:lvl1pPr>
              <a:defRPr/>
            </a:lvl1pPr>
          </a:lstStyle>
          <a:p>
            <a:fld id="{9A0C55B8-EBB6-4507-916A-346DD7C05CD3}" type="slidenum">
              <a:rPr lang="en-US" smtClean="0"/>
              <a:pPr/>
              <a:t>‹#›</a:t>
            </a:fld>
            <a:endParaRPr lang="en-US" dirty="0"/>
          </a:p>
        </p:txBody>
      </p:sp>
      <p:sp>
        <p:nvSpPr>
          <p:cNvPr id="6" name="Date Placeholder 5"/>
          <p:cNvSpPr>
            <a:spLocks noGrp="1"/>
          </p:cNvSpPr>
          <p:nvPr>
            <p:ph type="dt" sz="half" idx="12"/>
          </p:nvPr>
        </p:nvSpPr>
        <p:spPr/>
        <p:txBody>
          <a:bodyPr/>
          <a:lstStyle>
            <a:lvl1pPr>
              <a:defRPr/>
            </a:lvl1pPr>
          </a:lstStyle>
          <a:p>
            <a:fld id="{7890E861-1D6E-4B64-A102-45AE7CCD00AB}" type="datetime1">
              <a:rPr lang="en-US" smtClean="0"/>
              <a:pPr/>
              <a:t>3/11/2019</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james2013</a:t>
            </a:r>
            <a:endParaRPr lang="en-US" dirty="0"/>
          </a:p>
        </p:txBody>
      </p:sp>
      <p:sp>
        <p:nvSpPr>
          <p:cNvPr id="5" name="Slide Number Placeholder 4"/>
          <p:cNvSpPr>
            <a:spLocks noGrp="1"/>
          </p:cNvSpPr>
          <p:nvPr>
            <p:ph type="sldNum" sz="quarter" idx="11"/>
          </p:nvPr>
        </p:nvSpPr>
        <p:spPr/>
        <p:txBody>
          <a:bodyPr/>
          <a:lstStyle>
            <a:lvl1pPr>
              <a:defRPr/>
            </a:lvl1pPr>
          </a:lstStyle>
          <a:p>
            <a:fld id="{9A0C55B8-EBB6-4507-916A-346DD7C05CD3}" type="slidenum">
              <a:rPr lang="en-US" smtClean="0"/>
              <a:pPr/>
              <a:t>‹#›</a:t>
            </a:fld>
            <a:endParaRPr lang="en-US" dirty="0"/>
          </a:p>
        </p:txBody>
      </p:sp>
      <p:sp>
        <p:nvSpPr>
          <p:cNvPr id="6" name="Date Placeholder 5"/>
          <p:cNvSpPr>
            <a:spLocks noGrp="1"/>
          </p:cNvSpPr>
          <p:nvPr>
            <p:ph type="dt" sz="half" idx="12"/>
          </p:nvPr>
        </p:nvSpPr>
        <p:spPr/>
        <p:txBody>
          <a:bodyPr/>
          <a:lstStyle>
            <a:lvl1pPr>
              <a:defRPr/>
            </a:lvl1pPr>
          </a:lstStyle>
          <a:p>
            <a:fld id="{9A69A10F-434A-4EC3-B4FA-EACBFF597C15}" type="datetime1">
              <a:rPr lang="en-US" smtClean="0"/>
              <a:pPr/>
              <a:t>3/11/2019</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james2013</a:t>
            </a:r>
            <a:endParaRPr lang="en-US" dirty="0"/>
          </a:p>
        </p:txBody>
      </p:sp>
      <p:sp>
        <p:nvSpPr>
          <p:cNvPr id="6" name="Slide Number Placeholder 5"/>
          <p:cNvSpPr>
            <a:spLocks noGrp="1"/>
          </p:cNvSpPr>
          <p:nvPr>
            <p:ph type="sldNum" sz="quarter" idx="11"/>
          </p:nvPr>
        </p:nvSpPr>
        <p:spPr/>
        <p:txBody>
          <a:bodyPr/>
          <a:lstStyle>
            <a:lvl1pPr>
              <a:defRPr/>
            </a:lvl1pPr>
          </a:lstStyle>
          <a:p>
            <a:fld id="{9A0C55B8-EBB6-4507-916A-346DD7C05CD3}" type="slidenum">
              <a:rPr lang="en-US" smtClean="0"/>
              <a:pPr/>
              <a:t>‹#›</a:t>
            </a:fld>
            <a:endParaRPr lang="en-US" dirty="0"/>
          </a:p>
        </p:txBody>
      </p:sp>
      <p:sp>
        <p:nvSpPr>
          <p:cNvPr id="7" name="Date Placeholder 6"/>
          <p:cNvSpPr>
            <a:spLocks noGrp="1"/>
          </p:cNvSpPr>
          <p:nvPr>
            <p:ph type="dt" sz="half" idx="12"/>
          </p:nvPr>
        </p:nvSpPr>
        <p:spPr/>
        <p:txBody>
          <a:bodyPr/>
          <a:lstStyle>
            <a:lvl1pPr>
              <a:defRPr/>
            </a:lvl1pPr>
          </a:lstStyle>
          <a:p>
            <a:fld id="{78E0E493-25D8-4EE9-BEE1-C326AFA305F4}" type="datetime1">
              <a:rPr lang="en-US" smtClean="0"/>
              <a:pPr/>
              <a:t>3/11/2019</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james2013</a:t>
            </a:r>
            <a:endParaRPr lang="en-US" dirty="0"/>
          </a:p>
        </p:txBody>
      </p:sp>
      <p:sp>
        <p:nvSpPr>
          <p:cNvPr id="8" name="Slide Number Placeholder 7"/>
          <p:cNvSpPr>
            <a:spLocks noGrp="1"/>
          </p:cNvSpPr>
          <p:nvPr>
            <p:ph type="sldNum" sz="quarter" idx="11"/>
          </p:nvPr>
        </p:nvSpPr>
        <p:spPr/>
        <p:txBody>
          <a:bodyPr/>
          <a:lstStyle>
            <a:lvl1pPr>
              <a:defRPr/>
            </a:lvl1pPr>
          </a:lstStyle>
          <a:p>
            <a:fld id="{9A0C55B8-EBB6-4507-916A-346DD7C05CD3}" type="slidenum">
              <a:rPr lang="en-US" smtClean="0"/>
              <a:pPr/>
              <a:t>‹#›</a:t>
            </a:fld>
            <a:endParaRPr lang="en-US" dirty="0"/>
          </a:p>
        </p:txBody>
      </p:sp>
      <p:sp>
        <p:nvSpPr>
          <p:cNvPr id="9" name="Date Placeholder 8"/>
          <p:cNvSpPr>
            <a:spLocks noGrp="1"/>
          </p:cNvSpPr>
          <p:nvPr>
            <p:ph type="dt" sz="half" idx="12"/>
          </p:nvPr>
        </p:nvSpPr>
        <p:spPr/>
        <p:txBody>
          <a:bodyPr/>
          <a:lstStyle>
            <a:lvl1pPr>
              <a:defRPr/>
            </a:lvl1pPr>
          </a:lstStyle>
          <a:p>
            <a:fld id="{CDA3E635-3E11-46D4-ADF5-F667631656DF}" type="datetime1">
              <a:rPr lang="en-US" smtClean="0"/>
              <a:pPr/>
              <a:t>3/11/2019</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james2013</a:t>
            </a:r>
            <a:endParaRPr lang="en-US" dirty="0"/>
          </a:p>
        </p:txBody>
      </p:sp>
      <p:sp>
        <p:nvSpPr>
          <p:cNvPr id="4" name="Slide Number Placeholder 3"/>
          <p:cNvSpPr>
            <a:spLocks noGrp="1"/>
          </p:cNvSpPr>
          <p:nvPr>
            <p:ph type="sldNum" sz="quarter" idx="11"/>
          </p:nvPr>
        </p:nvSpPr>
        <p:spPr/>
        <p:txBody>
          <a:bodyPr/>
          <a:lstStyle>
            <a:lvl1pPr>
              <a:defRPr/>
            </a:lvl1pPr>
          </a:lstStyle>
          <a:p>
            <a:fld id="{9A0C55B8-EBB6-4507-916A-346DD7C05CD3}" type="slidenum">
              <a:rPr lang="en-US" smtClean="0"/>
              <a:pPr/>
              <a:t>‹#›</a:t>
            </a:fld>
            <a:endParaRPr lang="en-US" dirty="0"/>
          </a:p>
        </p:txBody>
      </p:sp>
      <p:sp>
        <p:nvSpPr>
          <p:cNvPr id="5" name="Date Placeholder 4"/>
          <p:cNvSpPr>
            <a:spLocks noGrp="1"/>
          </p:cNvSpPr>
          <p:nvPr>
            <p:ph type="dt" sz="half" idx="12"/>
          </p:nvPr>
        </p:nvSpPr>
        <p:spPr/>
        <p:txBody>
          <a:bodyPr/>
          <a:lstStyle>
            <a:lvl1pPr>
              <a:defRPr/>
            </a:lvl1pPr>
          </a:lstStyle>
          <a:p>
            <a:fld id="{C1DCB29F-DFA6-45CE-BF71-E526B32F82B0}" type="datetime1">
              <a:rPr lang="en-US" smtClean="0"/>
              <a:pPr/>
              <a:t>3/11/2019</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james2013</a:t>
            </a:r>
            <a:endParaRPr lang="en-US" dirty="0"/>
          </a:p>
        </p:txBody>
      </p:sp>
      <p:sp>
        <p:nvSpPr>
          <p:cNvPr id="3" name="Slide Number Placeholder 2"/>
          <p:cNvSpPr>
            <a:spLocks noGrp="1"/>
          </p:cNvSpPr>
          <p:nvPr>
            <p:ph type="sldNum" sz="quarter" idx="11"/>
          </p:nvPr>
        </p:nvSpPr>
        <p:spPr/>
        <p:txBody>
          <a:bodyPr/>
          <a:lstStyle>
            <a:lvl1pPr>
              <a:defRPr/>
            </a:lvl1pPr>
          </a:lstStyle>
          <a:p>
            <a:fld id="{9A0C55B8-EBB6-4507-916A-346DD7C05CD3}" type="slidenum">
              <a:rPr lang="en-US" smtClean="0"/>
              <a:pPr/>
              <a:t>‹#›</a:t>
            </a:fld>
            <a:endParaRPr lang="en-US" dirty="0"/>
          </a:p>
        </p:txBody>
      </p:sp>
      <p:sp>
        <p:nvSpPr>
          <p:cNvPr id="4" name="Date Placeholder 3"/>
          <p:cNvSpPr>
            <a:spLocks noGrp="1"/>
          </p:cNvSpPr>
          <p:nvPr>
            <p:ph type="dt" sz="half" idx="12"/>
          </p:nvPr>
        </p:nvSpPr>
        <p:spPr/>
        <p:txBody>
          <a:bodyPr/>
          <a:lstStyle>
            <a:lvl1pPr>
              <a:defRPr/>
            </a:lvl1pPr>
          </a:lstStyle>
          <a:p>
            <a:fld id="{A1345D21-C70D-422C-9703-E6B12BA5AF75}" type="datetime1">
              <a:rPr lang="en-US" smtClean="0"/>
              <a:pPr/>
              <a:t>3/11/2019</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james2013</a:t>
            </a:r>
            <a:endParaRPr lang="en-US" dirty="0"/>
          </a:p>
        </p:txBody>
      </p:sp>
      <p:sp>
        <p:nvSpPr>
          <p:cNvPr id="6" name="Slide Number Placeholder 5"/>
          <p:cNvSpPr>
            <a:spLocks noGrp="1"/>
          </p:cNvSpPr>
          <p:nvPr>
            <p:ph type="sldNum" sz="quarter" idx="11"/>
          </p:nvPr>
        </p:nvSpPr>
        <p:spPr/>
        <p:txBody>
          <a:bodyPr/>
          <a:lstStyle>
            <a:lvl1pPr>
              <a:defRPr/>
            </a:lvl1pPr>
          </a:lstStyle>
          <a:p>
            <a:fld id="{9A0C55B8-EBB6-4507-916A-346DD7C05CD3}" type="slidenum">
              <a:rPr lang="en-US" smtClean="0"/>
              <a:pPr/>
              <a:t>‹#›</a:t>
            </a:fld>
            <a:endParaRPr lang="en-US" dirty="0"/>
          </a:p>
        </p:txBody>
      </p:sp>
      <p:sp>
        <p:nvSpPr>
          <p:cNvPr id="7" name="Date Placeholder 6"/>
          <p:cNvSpPr>
            <a:spLocks noGrp="1"/>
          </p:cNvSpPr>
          <p:nvPr>
            <p:ph type="dt" sz="half" idx="12"/>
          </p:nvPr>
        </p:nvSpPr>
        <p:spPr/>
        <p:txBody>
          <a:bodyPr/>
          <a:lstStyle>
            <a:lvl1pPr>
              <a:defRPr/>
            </a:lvl1pPr>
          </a:lstStyle>
          <a:p>
            <a:fld id="{B71D902D-25F3-47B6-93A2-D007C7542DC8}" type="datetime1">
              <a:rPr lang="en-US" smtClean="0"/>
              <a:pPr/>
              <a:t>3/11/2019</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james2013</a:t>
            </a:r>
            <a:endParaRPr lang="en-US" dirty="0"/>
          </a:p>
        </p:txBody>
      </p:sp>
      <p:sp>
        <p:nvSpPr>
          <p:cNvPr id="6" name="Slide Number Placeholder 5"/>
          <p:cNvSpPr>
            <a:spLocks noGrp="1"/>
          </p:cNvSpPr>
          <p:nvPr>
            <p:ph type="sldNum" sz="quarter" idx="11"/>
          </p:nvPr>
        </p:nvSpPr>
        <p:spPr/>
        <p:txBody>
          <a:bodyPr/>
          <a:lstStyle>
            <a:lvl1pPr>
              <a:defRPr/>
            </a:lvl1pPr>
          </a:lstStyle>
          <a:p>
            <a:fld id="{9A0C55B8-EBB6-4507-916A-346DD7C05CD3}" type="slidenum">
              <a:rPr lang="en-US" smtClean="0"/>
              <a:pPr/>
              <a:t>‹#›</a:t>
            </a:fld>
            <a:endParaRPr lang="en-US" dirty="0"/>
          </a:p>
        </p:txBody>
      </p:sp>
      <p:sp>
        <p:nvSpPr>
          <p:cNvPr id="7" name="Date Placeholder 6"/>
          <p:cNvSpPr>
            <a:spLocks noGrp="1"/>
          </p:cNvSpPr>
          <p:nvPr>
            <p:ph type="dt" sz="half" idx="12"/>
          </p:nvPr>
        </p:nvSpPr>
        <p:spPr/>
        <p:txBody>
          <a:bodyPr/>
          <a:lstStyle>
            <a:lvl1pPr>
              <a:defRPr/>
            </a:lvl1pPr>
          </a:lstStyle>
          <a:p>
            <a:fld id="{E531FD13-98BE-4E8E-9BF5-D6EE7417B51D}" type="datetime1">
              <a:rPr lang="en-US" smtClean="0"/>
              <a:pPr/>
              <a:t>3/11/2019</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james2013</a:t>
            </a:r>
            <a:endParaRPr lang="en-US" dirty="0"/>
          </a:p>
        </p:txBody>
      </p:sp>
      <p:sp>
        <p:nvSpPr>
          <p:cNvPr id="5" name="Slide Number Placeholder 4"/>
          <p:cNvSpPr>
            <a:spLocks noGrp="1"/>
          </p:cNvSpPr>
          <p:nvPr>
            <p:ph type="sldNum" sz="quarter" idx="11"/>
          </p:nvPr>
        </p:nvSpPr>
        <p:spPr/>
        <p:txBody>
          <a:bodyPr/>
          <a:lstStyle>
            <a:lvl1pPr>
              <a:defRPr/>
            </a:lvl1pPr>
          </a:lstStyle>
          <a:p>
            <a:fld id="{9A0C55B8-EBB6-4507-916A-346DD7C05CD3}" type="slidenum">
              <a:rPr lang="en-US" smtClean="0"/>
              <a:pPr/>
              <a:t>‹#›</a:t>
            </a:fld>
            <a:endParaRPr lang="en-US" dirty="0"/>
          </a:p>
        </p:txBody>
      </p:sp>
      <p:sp>
        <p:nvSpPr>
          <p:cNvPr id="6" name="Date Placeholder 5"/>
          <p:cNvSpPr>
            <a:spLocks noGrp="1"/>
          </p:cNvSpPr>
          <p:nvPr>
            <p:ph type="dt" sz="half" idx="12"/>
          </p:nvPr>
        </p:nvSpPr>
        <p:spPr/>
        <p:txBody>
          <a:bodyPr/>
          <a:lstStyle>
            <a:lvl1pPr>
              <a:defRPr/>
            </a:lvl1pPr>
          </a:lstStyle>
          <a:p>
            <a:fld id="{CB43999B-69C3-40FA-8439-9DF3FC7C9548}" type="datetime1">
              <a:rPr lang="en-US" smtClean="0"/>
              <a:pPr/>
              <a:t>3/11/2019</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6602527-C5B1-42D8-9789-4F46EB5A62A8}" type="datetime1">
              <a:rPr lang="en-US" smtClean="0"/>
              <a:pPr/>
              <a:t>3/11/2019</a:t>
            </a:fld>
            <a:endParaRPr lang="en-US" dirty="0"/>
          </a:p>
        </p:txBody>
      </p:sp>
      <p:sp>
        <p:nvSpPr>
          <p:cNvPr id="4" name="Footer Placeholder 3"/>
          <p:cNvSpPr>
            <a:spLocks noGrp="1"/>
          </p:cNvSpPr>
          <p:nvPr>
            <p:ph type="ftr" sz="quarter" idx="11"/>
          </p:nvPr>
        </p:nvSpPr>
        <p:spPr/>
        <p:txBody>
          <a:bodyPr/>
          <a:lstStyle/>
          <a:p>
            <a:r>
              <a:rPr lang="en-US" dirty="0" smtClean="0"/>
              <a:t>james2013</a:t>
            </a:r>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james2013</a:t>
            </a:r>
            <a:endParaRPr lang="en-US" dirty="0"/>
          </a:p>
        </p:txBody>
      </p:sp>
      <p:sp>
        <p:nvSpPr>
          <p:cNvPr id="5" name="Slide Number Placeholder 4"/>
          <p:cNvSpPr>
            <a:spLocks noGrp="1"/>
          </p:cNvSpPr>
          <p:nvPr>
            <p:ph type="sldNum" sz="quarter" idx="11"/>
          </p:nvPr>
        </p:nvSpPr>
        <p:spPr/>
        <p:txBody>
          <a:bodyPr/>
          <a:lstStyle>
            <a:lvl1pPr>
              <a:defRPr/>
            </a:lvl1pPr>
          </a:lstStyle>
          <a:p>
            <a:fld id="{9A0C55B8-EBB6-4507-916A-346DD7C05CD3}" type="slidenum">
              <a:rPr lang="en-US" smtClean="0"/>
              <a:pPr/>
              <a:t>‹#›</a:t>
            </a:fld>
            <a:endParaRPr lang="en-US" dirty="0"/>
          </a:p>
        </p:txBody>
      </p:sp>
      <p:sp>
        <p:nvSpPr>
          <p:cNvPr id="6" name="Date Placeholder 5"/>
          <p:cNvSpPr>
            <a:spLocks noGrp="1"/>
          </p:cNvSpPr>
          <p:nvPr>
            <p:ph type="dt" sz="half" idx="12"/>
          </p:nvPr>
        </p:nvSpPr>
        <p:spPr/>
        <p:txBody>
          <a:bodyPr/>
          <a:lstStyle>
            <a:lvl1pPr>
              <a:defRPr/>
            </a:lvl1pPr>
          </a:lstStyle>
          <a:p>
            <a:fld id="{2CCA325F-D4BB-446A-97BF-0A32577BAB21}" type="datetime1">
              <a:rPr lang="en-US" smtClean="0"/>
              <a:pPr/>
              <a:t>3/11/2019</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8B04D-ECBC-4102-BEBF-CC7150825987}" type="datetime1">
              <a:rPr lang="en-US" smtClean="0"/>
              <a:pPr/>
              <a:t>3/11/2019</a:t>
            </a:fld>
            <a:endParaRPr lang="en-US" dirty="0"/>
          </a:p>
        </p:txBody>
      </p:sp>
      <p:sp>
        <p:nvSpPr>
          <p:cNvPr id="3" name="Footer Placeholder 2"/>
          <p:cNvSpPr>
            <a:spLocks noGrp="1"/>
          </p:cNvSpPr>
          <p:nvPr>
            <p:ph type="ftr" sz="quarter" idx="11"/>
          </p:nvPr>
        </p:nvSpPr>
        <p:spPr/>
        <p:txBody>
          <a:bodyPr/>
          <a:lstStyle/>
          <a:p>
            <a:r>
              <a:rPr lang="en-US" dirty="0" smtClean="0"/>
              <a:t>james2013</a:t>
            </a:r>
            <a:endParaRPr lang="en-US" dirty="0"/>
          </a:p>
        </p:txBody>
      </p:sp>
      <p:sp>
        <p:nvSpPr>
          <p:cNvPr id="4" name="Slide Number Placeholder 3"/>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484B74-277F-410D-88BA-DA6CA8BD20CC}"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5" y="1524008"/>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6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21AF2F-275E-41DD-8A4B-FCC8B7BF00D2}"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1A2E62-7EA9-4688-8C36-02902D1D890F}"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E88852-2BAA-4817-ACCF-894287986134}"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F1F915-6B35-4270-92A9-2839A623AC4E}"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3581405"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smtClean="0"/>
              <a:t>Click to edit Master title style</a:t>
            </a:r>
            <a:endParaRPr lang="en-US"/>
          </a:p>
        </p:txBody>
      </p:sp>
      <p:sp>
        <p:nvSpPr>
          <p:cNvPr id="4099" name="Rectangle 3"/>
          <p:cNvSpPr>
            <a:spLocks noGrp="1" noChangeArrowheads="1"/>
          </p:cNvSpPr>
          <p:nvPr>
            <p:ph type="subTitle" sz="quarter" idx="1"/>
          </p:nvPr>
        </p:nvSpPr>
        <p:spPr>
          <a:xfrm>
            <a:off x="5181605" y="4038600"/>
            <a:ext cx="3960813" cy="1752600"/>
          </a:xfrm>
          <a:ln w="9525">
            <a:headEnd/>
            <a:tailEnd/>
          </a:ln>
        </p:spPr>
        <p:txBody>
          <a:bodyPr lIns="92075" tIns="46038" rIns="92075" bIns="46038" anchor="ctr"/>
          <a:lstStyle>
            <a:lvl1pPr marL="0" indent="0" algn="ctr">
              <a:buFont typeface="Wingdings" pitchFamily="2" charset="2"/>
              <a:buNone/>
              <a:defRPr>
                <a:solidFill>
                  <a:schemeClr val="bg2"/>
                </a:solidFill>
              </a:defRPr>
            </a:lvl1pPr>
          </a:lstStyle>
          <a:p>
            <a:r>
              <a:rPr lang="en-US" smtClean="0"/>
              <a:t>Click to edit Master subtitle style</a:t>
            </a:r>
            <a:endParaRPr lang="en-US"/>
          </a:p>
        </p:txBody>
      </p:sp>
      <p:sp>
        <p:nvSpPr>
          <p:cNvPr id="4" name="Rectangle 4"/>
          <p:cNvSpPr>
            <a:spLocks noGrp="1" noChangeArrowheads="1"/>
          </p:cNvSpPr>
          <p:nvPr>
            <p:ph type="dt" sz="quarter" idx="10"/>
          </p:nvPr>
        </p:nvSpPr>
        <p:spPr>
          <a:xfrm>
            <a:off x="685801" y="6248400"/>
            <a:ext cx="1905000" cy="457200"/>
          </a:xfrm>
        </p:spPr>
        <p:txBody>
          <a:bodyPr/>
          <a:lstStyle>
            <a:lvl1pPr>
              <a:defRPr>
                <a:solidFill>
                  <a:srgbClr val="EAEAEA"/>
                </a:solidFill>
              </a:defRPr>
            </a:lvl1pPr>
          </a:lstStyle>
          <a:p>
            <a:fld id="{CF12EB66-4AC4-417A-962F-AB1FF52FFC09}" type="datetime1">
              <a:rPr lang="en-US" smtClean="0"/>
              <a:pPr/>
              <a:t>3/11/2019</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r>
              <a:rPr lang="en-US" dirty="0" smtClean="0"/>
              <a:t>james2013</a:t>
            </a: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09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09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 calcmode="lin" valueType="num">
                                      <p:cBhvr>
                                        <p:cTn id="15" dur="500" fill="hold"/>
                                        <p:tgtEl>
                                          <p:spTgt spid="409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09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09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xit" presetSubtype="0" decel="100000" fill="hold" grpId="1" nodeType="clickEffect">
                                  <p:stCondLst>
                                    <p:cond delay="0"/>
                                  </p:stCondLst>
                                  <p:childTnLst>
                                    <p:anim calcmode="lin" valueType="num">
                                      <p:cBhvr>
                                        <p:cTn id="22" dur="500" fill="hold"/>
                                        <p:tgtEl>
                                          <p:spTgt spid="4098"/>
                                        </p:tgtEl>
                                        <p:attrNameLst>
                                          <p:attrName>ppt_h</p:attrName>
                                        </p:attrNameLst>
                                      </p:cBhvr>
                                      <p:tavLst>
                                        <p:tav tm="0">
                                          <p:val>
                                            <p:strVal val="ppt_h"/>
                                          </p:val>
                                        </p:tav>
                                        <p:tav tm="50000">
                                          <p:val>
                                            <p:strVal val="ppt_h/20"/>
                                          </p:val>
                                        </p:tav>
                                        <p:tav tm="100000">
                                          <p:val>
                                            <p:strVal val="ppt_h/20"/>
                                          </p:val>
                                        </p:tav>
                                      </p:tavLst>
                                    </p:anim>
                                    <p:anim calcmode="lin" valueType="num">
                                      <p:cBhvr>
                                        <p:cTn id="23" dur="500" fill="hold"/>
                                        <p:tgtEl>
                                          <p:spTgt spid="4098"/>
                                        </p:tgtEl>
                                        <p:attrNameLst>
                                          <p:attrName>ppt_w</p:attrName>
                                        </p:attrNameLst>
                                      </p:cBhvr>
                                      <p:tavLst>
                                        <p:tav tm="0">
                                          <p:val>
                                            <p:strVal val="ppt_w"/>
                                          </p:val>
                                        </p:tav>
                                        <p:tav tm="50000">
                                          <p:val>
                                            <p:strVal val="ppt_w+.3"/>
                                          </p:val>
                                        </p:tav>
                                        <p:tav tm="100000">
                                          <p:val>
                                            <p:strVal val="ppt_w+.3"/>
                                          </p:val>
                                        </p:tav>
                                      </p:tavLst>
                                    </p:anim>
                                    <p:anim calcmode="lin" valueType="num">
                                      <p:cBhvr>
                                        <p:cTn id="24" dur="500" fill="hold"/>
                                        <p:tgtEl>
                                          <p:spTgt spid="4098"/>
                                        </p:tgtEl>
                                        <p:attrNameLst>
                                          <p:attrName>ppt_x</p:attrName>
                                        </p:attrNameLst>
                                      </p:cBhvr>
                                      <p:tavLst>
                                        <p:tav tm="0">
                                          <p:val>
                                            <p:strVal val="ppt_x"/>
                                          </p:val>
                                        </p:tav>
                                        <p:tav tm="50000">
                                          <p:val>
                                            <p:strVal val="ppt_x"/>
                                          </p:val>
                                        </p:tav>
                                        <p:tav tm="100000">
                                          <p:val>
                                            <p:strVal val="ppt_x-.3"/>
                                          </p:val>
                                        </p:tav>
                                      </p:tavLst>
                                    </p:anim>
                                    <p:anim calcmode="lin" valueType="num">
                                      <p:cBhvr>
                                        <p:cTn id="25" dur="500" fill="hold"/>
                                        <p:tgtEl>
                                          <p:spTgt spid="4098"/>
                                        </p:tgtEl>
                                        <p:attrNameLst>
                                          <p:attrName>ppt_y</p:attrName>
                                        </p:attrNameLst>
                                      </p:cBhvr>
                                      <p:tavLst>
                                        <p:tav tm="0">
                                          <p:val>
                                            <p:strVal val="ppt_y"/>
                                          </p:val>
                                        </p:tav>
                                        <p:tav tm="100000">
                                          <p:val>
                                            <p:strVal val="ppt_y"/>
                                          </p:val>
                                        </p:tav>
                                      </p:tavLst>
                                    </p:anim>
                                    <p:set>
                                      <p:cBhvr>
                                        <p:cTn id="26" dur="1" fill="hold">
                                          <p:stCondLst>
                                            <p:cond delay="499"/>
                                          </p:stCondLst>
                                        </p:cTn>
                                        <p:tgtEl>
                                          <p:spTgt spid="4098"/>
                                        </p:tgtEl>
                                        <p:attrNameLst>
                                          <p:attrName>style.visibility</p:attrName>
                                        </p:attrNameLst>
                                      </p:cBhvr>
                                      <p:to>
                                        <p:strVal val="hidden"/>
                                      </p:to>
                                    </p:set>
                                  </p:childTnLst>
                                </p:cTn>
                              </p:par>
                              <p:par>
                                <p:cTn id="27" presetID="39" presetClass="exit" presetSubtype="0" decel="100000" fill="hold" grpId="1" nodeType="withEffect">
                                  <p:stCondLst>
                                    <p:cond delay="0"/>
                                  </p:stCondLst>
                                  <p:childTnLst>
                                    <p:anim calcmode="lin" valueType="num">
                                      <p:cBhvr>
                                        <p:cTn id="28" dur="500" fill="hold"/>
                                        <p:tgtEl>
                                          <p:spTgt spid="4099">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9" dur="500" fill="hold"/>
                                        <p:tgtEl>
                                          <p:spTgt spid="4099">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0" dur="500" fill="hold"/>
                                        <p:tgtEl>
                                          <p:spTgt spid="4099">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1" dur="500" fill="hold"/>
                                        <p:tgtEl>
                                          <p:spTgt spid="4099">
                                            <p:txEl>
                                              <p:pRg st="0" end="0"/>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409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8" grpId="1"/>
      <p:bldP spid="4099" grpId="0" build="p"/>
      <p:bldP spid="4099" grpId="1" build="allAtOnce"/>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fld id="{CDC5AFE9-E24A-4FDA-A573-743ED175A863}" type="datetime1">
              <a:rPr lang="en-US" smtClean="0"/>
              <a:pPr/>
              <a:t>3/11/2019</a:t>
            </a:fld>
            <a:endParaRPr lang="en-US" dirty="0"/>
          </a:p>
        </p:txBody>
      </p:sp>
      <p:sp>
        <p:nvSpPr>
          <p:cNvPr id="5"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6"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fld id="{0F2FA46F-866F-4ADD-AD5F-3FBA7797111C}" type="datetime1">
              <a:rPr lang="en-US" smtClean="0"/>
              <a:pPr/>
              <a:t>3/11/2019</a:t>
            </a:fld>
            <a:endParaRPr lang="en-US" dirty="0"/>
          </a:p>
        </p:txBody>
      </p:sp>
      <p:sp>
        <p:nvSpPr>
          <p:cNvPr id="5"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6"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fld id="{B67498DC-774A-4BCE-9FD8-DFA21B974008}" type="datetime1">
              <a:rPr lang="en-US" smtClean="0"/>
              <a:pPr/>
              <a:t>3/11/2019</a:t>
            </a:fld>
            <a:endParaRPr lang="en-US" dirty="0"/>
          </a:p>
        </p:txBody>
      </p:sp>
      <p:sp>
        <p:nvSpPr>
          <p:cNvPr id="6"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7"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fld id="{8B018AE3-9A2F-41D8-BB95-446B16FBDC6E}" type="datetime1">
              <a:rPr lang="en-US" smtClean="0"/>
              <a:pPr/>
              <a:t>3/11/2019</a:t>
            </a:fld>
            <a:endParaRPr lang="en-US" dirty="0"/>
          </a:p>
        </p:txBody>
      </p:sp>
      <p:sp>
        <p:nvSpPr>
          <p:cNvPr id="8"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9"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fld id="{447CC29F-6C21-476D-98BD-0175801AB249}" type="datetime1">
              <a:rPr lang="en-US" smtClean="0"/>
              <a:pPr/>
              <a:t>3/11/2019</a:t>
            </a:fld>
            <a:endParaRPr lang="en-US" dirty="0"/>
          </a:p>
        </p:txBody>
      </p:sp>
      <p:sp>
        <p:nvSpPr>
          <p:cNvPr id="4"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5"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4E795-D1DC-4C95-9007-DB7A647A96AA}"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fld id="{85539B5B-AEA0-436C-B2BA-252DB4F57858}" type="datetime1">
              <a:rPr lang="en-US" smtClean="0"/>
              <a:pPr/>
              <a:t>3/11/2019</a:t>
            </a:fld>
            <a:endParaRPr lang="en-US" dirty="0"/>
          </a:p>
        </p:txBody>
      </p:sp>
      <p:sp>
        <p:nvSpPr>
          <p:cNvPr id="3"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4"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fld id="{22CBD1B7-84A4-4781-88FF-AC155FFD786A}" type="datetime1">
              <a:rPr lang="en-US" smtClean="0"/>
              <a:pPr/>
              <a:t>3/11/2019</a:t>
            </a:fld>
            <a:endParaRPr lang="en-US" dirty="0"/>
          </a:p>
        </p:txBody>
      </p:sp>
      <p:sp>
        <p:nvSpPr>
          <p:cNvPr id="6"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7"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fld id="{CB6D3364-0C55-445B-A72C-A95CF1D13F1F}" type="datetime1">
              <a:rPr lang="en-US" smtClean="0"/>
              <a:pPr/>
              <a:t>3/11/2019</a:t>
            </a:fld>
            <a:endParaRPr lang="en-US" dirty="0"/>
          </a:p>
        </p:txBody>
      </p:sp>
      <p:sp>
        <p:nvSpPr>
          <p:cNvPr id="6"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7"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fld id="{3402635D-2F7C-48AF-8650-60790B30D195}" type="datetime1">
              <a:rPr lang="en-US" smtClean="0"/>
              <a:pPr/>
              <a:t>3/11/2019</a:t>
            </a:fld>
            <a:endParaRPr lang="en-US" dirty="0"/>
          </a:p>
        </p:txBody>
      </p:sp>
      <p:sp>
        <p:nvSpPr>
          <p:cNvPr id="5"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6"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1"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fld id="{26AC65F1-AC21-4381-BFA1-14F683528672}" type="datetime1">
              <a:rPr lang="en-US" smtClean="0"/>
              <a:pPr/>
              <a:t>3/11/2019</a:t>
            </a:fld>
            <a:endParaRPr lang="en-US" dirty="0"/>
          </a:p>
        </p:txBody>
      </p:sp>
      <p:sp>
        <p:nvSpPr>
          <p:cNvPr id="5"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6"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D8E9BD-C20A-4704-B593-D1B827075DBE}"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26045-9488-4BA9-A079-C82E49C180A3}"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9A0D4-DFB5-4F0C-AD47-B278C1B64694}"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05D7E2-1181-48CC-871A-F8E0492E5AF2}"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2AA659-3ADD-40C4-8A5C-B16DF3B2BD8A}" type="datetime1">
              <a:rPr lang="en-US" smtClean="0"/>
              <a:pPr/>
              <a:t>3/11/2019</a:t>
            </a:fld>
            <a:endParaRPr lang="en-US" dirty="0"/>
          </a:p>
        </p:txBody>
      </p:sp>
      <p:sp>
        <p:nvSpPr>
          <p:cNvPr id="8" name="Footer Placeholder 7"/>
          <p:cNvSpPr>
            <a:spLocks noGrp="1"/>
          </p:cNvSpPr>
          <p:nvPr>
            <p:ph type="ftr" sz="quarter" idx="11"/>
          </p:nvPr>
        </p:nvSpPr>
        <p:spPr/>
        <p:txBody>
          <a:bodyPr/>
          <a:lstStyle/>
          <a:p>
            <a:r>
              <a:rPr lang="en-US" dirty="0" smtClean="0"/>
              <a:t>james2013</a:t>
            </a:r>
            <a:endParaRPr lang="en-US" dirty="0"/>
          </a:p>
        </p:txBody>
      </p:sp>
      <p:sp>
        <p:nvSpPr>
          <p:cNvPr id="9" name="Slide Number Placeholder 8"/>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86406D-F0B8-48F4-95A4-3BA4870E6832}"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2E79E7-C83E-4783-B4DF-5377E7EA379F}" type="datetime1">
              <a:rPr lang="en-US" smtClean="0"/>
              <a:pPr/>
              <a:t>3/11/2019</a:t>
            </a:fld>
            <a:endParaRPr lang="en-US" dirty="0"/>
          </a:p>
        </p:txBody>
      </p:sp>
      <p:sp>
        <p:nvSpPr>
          <p:cNvPr id="4" name="Footer Placeholder 3"/>
          <p:cNvSpPr>
            <a:spLocks noGrp="1"/>
          </p:cNvSpPr>
          <p:nvPr>
            <p:ph type="ftr" sz="quarter" idx="11"/>
          </p:nvPr>
        </p:nvSpPr>
        <p:spPr/>
        <p:txBody>
          <a:bodyPr/>
          <a:lstStyle/>
          <a:p>
            <a:r>
              <a:rPr lang="en-US" dirty="0" smtClean="0"/>
              <a:t>james2013</a:t>
            </a:r>
            <a:endParaRPr lang="en-US" dirty="0"/>
          </a:p>
        </p:txBody>
      </p:sp>
      <p:sp>
        <p:nvSpPr>
          <p:cNvPr id="5" name="Slide Number Placeholder 4"/>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88268-C8E0-494D-BF39-3A616E9B3017}" type="datetime1">
              <a:rPr lang="en-US" smtClean="0"/>
              <a:pPr/>
              <a:t>3/11/2019</a:t>
            </a:fld>
            <a:endParaRPr lang="en-US" dirty="0"/>
          </a:p>
        </p:txBody>
      </p:sp>
      <p:sp>
        <p:nvSpPr>
          <p:cNvPr id="3" name="Footer Placeholder 2"/>
          <p:cNvSpPr>
            <a:spLocks noGrp="1"/>
          </p:cNvSpPr>
          <p:nvPr>
            <p:ph type="ftr" sz="quarter" idx="11"/>
          </p:nvPr>
        </p:nvSpPr>
        <p:spPr/>
        <p:txBody>
          <a:bodyPr/>
          <a:lstStyle/>
          <a:p>
            <a:r>
              <a:rPr lang="en-US" dirty="0" smtClean="0"/>
              <a:t>james2013</a:t>
            </a:r>
            <a:endParaRPr lang="en-US" dirty="0"/>
          </a:p>
        </p:txBody>
      </p:sp>
      <p:sp>
        <p:nvSpPr>
          <p:cNvPr id="4" name="Slide Number Placeholder 3"/>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E013A-6F61-423E-ACDD-0D335BFA5A44}"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78180-A635-422F-8F56-4D4A0AF914F9}"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5D105-3971-4F2D-8C67-891127CDF94E}"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C84CF-C6B5-4FBA-8B76-F155B9E43F29}"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23"/>
            <a:ext cx="8229600" cy="1139825"/>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6"/>
            <a:ext cx="8229600" cy="4530725"/>
          </a:xfrm>
        </p:spPr>
        <p:txBody>
          <a:bodyPr/>
          <a:lstStyle/>
          <a:p>
            <a:pPr lvl="0"/>
            <a:r>
              <a:rPr lang="en-US" noProof="0" dirty="0" smtClean="0"/>
              <a:t>Click icon to add table</a:t>
            </a:r>
            <a:endParaRPr lang="en-CA" noProof="0" dirty="0" smtClean="0"/>
          </a:p>
        </p:txBody>
      </p:sp>
      <p:sp>
        <p:nvSpPr>
          <p:cNvPr id="4" name="Rectangle 12"/>
          <p:cNvSpPr>
            <a:spLocks noGrp="1" noChangeArrowheads="1"/>
          </p:cNvSpPr>
          <p:nvPr>
            <p:ph type="dt" sz="half" idx="10"/>
          </p:nvPr>
        </p:nvSpPr>
        <p:spPr>
          <a:ln/>
        </p:spPr>
        <p:txBody>
          <a:bodyPr/>
          <a:lstStyle>
            <a:lvl1pPr>
              <a:defRPr/>
            </a:lvl1pPr>
          </a:lstStyle>
          <a:p>
            <a:fld id="{279B575A-F250-474D-B4CA-A520F32A8398}" type="datetime1">
              <a:rPr lang="en-US" smtClean="0"/>
              <a:pPr/>
              <a:t>3/11/2019</a:t>
            </a:fld>
            <a:endParaRPr lang="en-US" dirty="0"/>
          </a:p>
        </p:txBody>
      </p:sp>
      <p:sp>
        <p:nvSpPr>
          <p:cNvPr id="5" name="Rectangle 13"/>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6" name="Rectangle 14"/>
          <p:cNvSpPr>
            <a:spLocks noGrp="1" noChangeArrowheads="1"/>
          </p:cNvSpPr>
          <p:nvPr>
            <p:ph type="sldNum" sz="quarter" idx="12"/>
          </p:nvPr>
        </p:nvSpPr>
        <p:spPr>
          <a:ln/>
        </p:spPr>
        <p:txBody>
          <a:bodyPr/>
          <a:lstStyle>
            <a:lvl1pPr>
              <a:defRPr/>
            </a:lvl1p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53C716B-CC5B-4EC7-A730-E5D4FD093A13}" type="datetime1">
              <a:rPr lang="en-US" smtClean="0"/>
              <a:pPr/>
              <a:t>3/11/2019</a:t>
            </a:fld>
            <a:endParaRPr lang="en-US" dirty="0"/>
          </a:p>
        </p:txBody>
      </p:sp>
      <p:sp>
        <p:nvSpPr>
          <p:cNvPr id="17" name="Footer Placeholder 16"/>
          <p:cNvSpPr>
            <a:spLocks noGrp="1"/>
          </p:cNvSpPr>
          <p:nvPr>
            <p:ph type="ftr" sz="quarter" idx="11"/>
          </p:nvPr>
        </p:nvSpPr>
        <p:spPr/>
        <p:txBody>
          <a:bodyPr/>
          <a:lstStyle/>
          <a:p>
            <a:r>
              <a:rPr lang="en-US" dirty="0" smtClean="0"/>
              <a:t>james2013</a:t>
            </a:r>
            <a:endParaRPr lang="en-US" dirty="0"/>
          </a:p>
        </p:txBody>
      </p:sp>
      <p:sp>
        <p:nvSpPr>
          <p:cNvPr id="29" name="Slide Number Placeholder 28"/>
          <p:cNvSpPr>
            <a:spLocks noGrp="1"/>
          </p:cNvSpPr>
          <p:nvPr>
            <p:ph type="sldNum" sz="quarter" idx="12"/>
          </p:nvPr>
        </p:nvSpPr>
        <p:spPr/>
        <p:txBody>
          <a:bodyPr/>
          <a:lstStyle/>
          <a:p>
            <a:fld id="{5A635FD2-D9AA-4F2E-8FE6-17BF2643B117}"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7367A6-1B98-47A3-AB93-21D533B8BEB7}"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1"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1"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6CC1E15-F042-4580-8D90-F483D1AB3AC3}"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a:xfrm>
            <a:off x="7924801" y="6416685"/>
            <a:ext cx="762000" cy="365125"/>
          </a:xfrm>
        </p:spPr>
        <p:txBody>
          <a:bodyPr/>
          <a:lstStyle/>
          <a:p>
            <a:fld id="{5A635FD2-D9AA-4F2E-8FE6-17BF2643B11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5A3D7F-C012-4CBA-9E2F-EBC45F89566E}" type="datetime1">
              <a:rPr lang="en-US" smtClean="0"/>
              <a:pPr/>
              <a:t>3/11/2019</a:t>
            </a:fld>
            <a:endParaRPr lang="en-US" dirty="0"/>
          </a:p>
        </p:txBody>
      </p:sp>
      <p:sp>
        <p:nvSpPr>
          <p:cNvPr id="8" name="Footer Placeholder 7"/>
          <p:cNvSpPr>
            <a:spLocks noGrp="1"/>
          </p:cNvSpPr>
          <p:nvPr>
            <p:ph type="ftr" sz="quarter" idx="11"/>
          </p:nvPr>
        </p:nvSpPr>
        <p:spPr/>
        <p:txBody>
          <a:bodyPr/>
          <a:lstStyle/>
          <a:p>
            <a:r>
              <a:rPr lang="en-US" dirty="0" smtClean="0"/>
              <a:t>james2013</a:t>
            </a:r>
            <a:endParaRPr lang="en-US" dirty="0"/>
          </a:p>
        </p:txBody>
      </p:sp>
      <p:sp>
        <p:nvSpPr>
          <p:cNvPr id="9" name="Slide Number Placeholder 8"/>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C363CD-4FDA-4436-B8A1-A1B3F9010DA9}"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1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1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0BFEED1-33AB-484F-9098-21505D23F3C3}" type="datetime1">
              <a:rPr lang="en-US" smtClean="0"/>
              <a:pPr/>
              <a:t>3/11/2019</a:t>
            </a:fld>
            <a:endParaRPr lang="en-US" dirty="0"/>
          </a:p>
        </p:txBody>
      </p:sp>
      <p:sp>
        <p:nvSpPr>
          <p:cNvPr id="8" name="Footer Placeholder 7"/>
          <p:cNvSpPr>
            <a:spLocks noGrp="1"/>
          </p:cNvSpPr>
          <p:nvPr>
            <p:ph type="ftr" sz="quarter" idx="11"/>
          </p:nvPr>
        </p:nvSpPr>
        <p:spPr/>
        <p:txBody>
          <a:bodyPr/>
          <a:lstStyle/>
          <a:p>
            <a:r>
              <a:rPr lang="en-US" dirty="0" smtClean="0"/>
              <a:t>james2013</a:t>
            </a:r>
            <a:endParaRPr lang="en-US" dirty="0"/>
          </a:p>
        </p:txBody>
      </p:sp>
      <p:sp>
        <p:nvSpPr>
          <p:cNvPr id="9" name="Slide Number Placeholder 8"/>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05076B6-600A-478C-89A6-80BBA2C9A2C3}" type="datetime1">
              <a:rPr lang="en-US" smtClean="0"/>
              <a:pPr/>
              <a:t>3/11/2019</a:t>
            </a:fld>
            <a:endParaRPr lang="en-US" dirty="0"/>
          </a:p>
        </p:txBody>
      </p:sp>
      <p:sp>
        <p:nvSpPr>
          <p:cNvPr id="4" name="Footer Placeholder 3"/>
          <p:cNvSpPr>
            <a:spLocks noGrp="1"/>
          </p:cNvSpPr>
          <p:nvPr>
            <p:ph type="ftr" sz="quarter" idx="11"/>
          </p:nvPr>
        </p:nvSpPr>
        <p:spPr/>
        <p:txBody>
          <a:bodyPr/>
          <a:lstStyle/>
          <a:p>
            <a:r>
              <a:rPr lang="en-US" dirty="0" smtClean="0"/>
              <a:t>james2013</a:t>
            </a:r>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E0916-ECD1-4573-982D-587C2545F08F}" type="datetime1">
              <a:rPr lang="en-US" smtClean="0"/>
              <a:pPr/>
              <a:t>3/11/2019</a:t>
            </a:fld>
            <a:endParaRPr lang="en-US" dirty="0"/>
          </a:p>
        </p:txBody>
      </p:sp>
      <p:sp>
        <p:nvSpPr>
          <p:cNvPr id="3" name="Footer Placeholder 2"/>
          <p:cNvSpPr>
            <a:spLocks noGrp="1"/>
          </p:cNvSpPr>
          <p:nvPr>
            <p:ph type="ftr" sz="quarter" idx="11"/>
          </p:nvPr>
        </p:nvSpPr>
        <p:spPr/>
        <p:txBody>
          <a:bodyPr/>
          <a:lstStyle/>
          <a:p>
            <a:r>
              <a:rPr lang="en-US" dirty="0" smtClean="0"/>
              <a:t>james2013</a:t>
            </a:r>
            <a:endParaRPr lang="en-US" dirty="0"/>
          </a:p>
        </p:txBody>
      </p:sp>
      <p:sp>
        <p:nvSpPr>
          <p:cNvPr id="4" name="Slide Number Placeholder 3"/>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5" y="1524008"/>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6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0A8E68-3772-4721-BBA0-BE546E610218}"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9AB718-7410-4FC3-B90A-31AAD3061402}"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C0C3CF-C689-43B3-A897-706EB92676C7}"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C2DCF8-AE95-4431-9F8F-D6DAB6C9AE56}"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5A635FD2-D9AA-4F2E-8FE6-17BF2643B117}" type="slidenum">
              <a:rPr lang="en-US" smtClean="0"/>
              <a:pPr/>
              <a:t>‹#›</a:t>
            </a:fld>
            <a:endParaRPr lang="en-US" dirty="0"/>
          </a:p>
        </p:txBody>
      </p:sp>
    </p:spTree>
  </p:cSld>
  <p:clrMapOvr>
    <a:masterClrMapping/>
  </p:clrMapOvr>
  <p:transition spd="slow">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3581405"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smtClean="0"/>
              <a:t>Click to edit Master title style</a:t>
            </a:r>
            <a:endParaRPr lang="en-US"/>
          </a:p>
        </p:txBody>
      </p:sp>
      <p:sp>
        <p:nvSpPr>
          <p:cNvPr id="4099" name="Rectangle 3"/>
          <p:cNvSpPr>
            <a:spLocks noGrp="1" noChangeArrowheads="1"/>
          </p:cNvSpPr>
          <p:nvPr>
            <p:ph type="subTitle" sz="quarter" idx="1"/>
          </p:nvPr>
        </p:nvSpPr>
        <p:spPr>
          <a:xfrm>
            <a:off x="5181605" y="4038600"/>
            <a:ext cx="3960813" cy="1752600"/>
          </a:xfrm>
          <a:ln w="9525">
            <a:headEnd/>
            <a:tailEnd/>
          </a:ln>
        </p:spPr>
        <p:txBody>
          <a:bodyPr lIns="92075" tIns="46038" rIns="92075" bIns="46038" anchor="ctr"/>
          <a:lstStyle>
            <a:lvl1pPr marL="0" indent="0" algn="ctr">
              <a:buFont typeface="Wingdings" pitchFamily="2" charset="2"/>
              <a:buNone/>
              <a:defRPr>
                <a:solidFill>
                  <a:schemeClr val="bg2"/>
                </a:solidFill>
              </a:defRPr>
            </a:lvl1pPr>
          </a:lstStyle>
          <a:p>
            <a:r>
              <a:rPr lang="en-US" smtClean="0"/>
              <a:t>Click to edit Master subtitle style</a:t>
            </a:r>
            <a:endParaRPr lang="en-US"/>
          </a:p>
        </p:txBody>
      </p:sp>
      <p:sp>
        <p:nvSpPr>
          <p:cNvPr id="4" name="Rectangle 4"/>
          <p:cNvSpPr>
            <a:spLocks noGrp="1" noChangeArrowheads="1"/>
          </p:cNvSpPr>
          <p:nvPr>
            <p:ph type="dt" sz="quarter" idx="10"/>
          </p:nvPr>
        </p:nvSpPr>
        <p:spPr>
          <a:xfrm>
            <a:off x="685801" y="6248400"/>
            <a:ext cx="1905000" cy="457200"/>
          </a:xfrm>
        </p:spPr>
        <p:txBody>
          <a:bodyPr/>
          <a:lstStyle>
            <a:lvl1pPr>
              <a:defRPr>
                <a:solidFill>
                  <a:srgbClr val="EAEAEA"/>
                </a:solidFill>
              </a:defRPr>
            </a:lvl1pPr>
          </a:lstStyle>
          <a:p>
            <a:fld id="{7BDD4F50-EEBC-432C-B526-236E2420B48D}" type="datetime1">
              <a:rPr lang="en-US" smtClean="0"/>
              <a:pPr/>
              <a:t>3/11/2019</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r>
              <a:rPr lang="en-US" dirty="0" smtClean="0"/>
              <a:t>james2013</a:t>
            </a: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09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09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 calcmode="lin" valueType="num">
                                      <p:cBhvr>
                                        <p:cTn id="15" dur="500" fill="hold"/>
                                        <p:tgtEl>
                                          <p:spTgt spid="409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09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09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xit" presetSubtype="0" decel="100000" fill="hold" grpId="1" nodeType="clickEffect">
                                  <p:stCondLst>
                                    <p:cond delay="0"/>
                                  </p:stCondLst>
                                  <p:childTnLst>
                                    <p:anim calcmode="lin" valueType="num">
                                      <p:cBhvr>
                                        <p:cTn id="22" dur="500" fill="hold"/>
                                        <p:tgtEl>
                                          <p:spTgt spid="4098"/>
                                        </p:tgtEl>
                                        <p:attrNameLst>
                                          <p:attrName>ppt_h</p:attrName>
                                        </p:attrNameLst>
                                      </p:cBhvr>
                                      <p:tavLst>
                                        <p:tav tm="0">
                                          <p:val>
                                            <p:strVal val="ppt_h"/>
                                          </p:val>
                                        </p:tav>
                                        <p:tav tm="50000">
                                          <p:val>
                                            <p:strVal val="ppt_h/20"/>
                                          </p:val>
                                        </p:tav>
                                        <p:tav tm="100000">
                                          <p:val>
                                            <p:strVal val="ppt_h/20"/>
                                          </p:val>
                                        </p:tav>
                                      </p:tavLst>
                                    </p:anim>
                                    <p:anim calcmode="lin" valueType="num">
                                      <p:cBhvr>
                                        <p:cTn id="23" dur="500" fill="hold"/>
                                        <p:tgtEl>
                                          <p:spTgt spid="4098"/>
                                        </p:tgtEl>
                                        <p:attrNameLst>
                                          <p:attrName>ppt_w</p:attrName>
                                        </p:attrNameLst>
                                      </p:cBhvr>
                                      <p:tavLst>
                                        <p:tav tm="0">
                                          <p:val>
                                            <p:strVal val="ppt_w"/>
                                          </p:val>
                                        </p:tav>
                                        <p:tav tm="50000">
                                          <p:val>
                                            <p:strVal val="ppt_w+.3"/>
                                          </p:val>
                                        </p:tav>
                                        <p:tav tm="100000">
                                          <p:val>
                                            <p:strVal val="ppt_w+.3"/>
                                          </p:val>
                                        </p:tav>
                                      </p:tavLst>
                                    </p:anim>
                                    <p:anim calcmode="lin" valueType="num">
                                      <p:cBhvr>
                                        <p:cTn id="24" dur="500" fill="hold"/>
                                        <p:tgtEl>
                                          <p:spTgt spid="4098"/>
                                        </p:tgtEl>
                                        <p:attrNameLst>
                                          <p:attrName>ppt_x</p:attrName>
                                        </p:attrNameLst>
                                      </p:cBhvr>
                                      <p:tavLst>
                                        <p:tav tm="0">
                                          <p:val>
                                            <p:strVal val="ppt_x"/>
                                          </p:val>
                                        </p:tav>
                                        <p:tav tm="50000">
                                          <p:val>
                                            <p:strVal val="ppt_x"/>
                                          </p:val>
                                        </p:tav>
                                        <p:tav tm="100000">
                                          <p:val>
                                            <p:strVal val="ppt_x-.3"/>
                                          </p:val>
                                        </p:tav>
                                      </p:tavLst>
                                    </p:anim>
                                    <p:anim calcmode="lin" valueType="num">
                                      <p:cBhvr>
                                        <p:cTn id="25" dur="500" fill="hold"/>
                                        <p:tgtEl>
                                          <p:spTgt spid="4098"/>
                                        </p:tgtEl>
                                        <p:attrNameLst>
                                          <p:attrName>ppt_y</p:attrName>
                                        </p:attrNameLst>
                                      </p:cBhvr>
                                      <p:tavLst>
                                        <p:tav tm="0">
                                          <p:val>
                                            <p:strVal val="ppt_y"/>
                                          </p:val>
                                        </p:tav>
                                        <p:tav tm="100000">
                                          <p:val>
                                            <p:strVal val="ppt_y"/>
                                          </p:val>
                                        </p:tav>
                                      </p:tavLst>
                                    </p:anim>
                                    <p:set>
                                      <p:cBhvr>
                                        <p:cTn id="26" dur="1" fill="hold">
                                          <p:stCondLst>
                                            <p:cond delay="499"/>
                                          </p:stCondLst>
                                        </p:cTn>
                                        <p:tgtEl>
                                          <p:spTgt spid="4098"/>
                                        </p:tgtEl>
                                        <p:attrNameLst>
                                          <p:attrName>style.visibility</p:attrName>
                                        </p:attrNameLst>
                                      </p:cBhvr>
                                      <p:to>
                                        <p:strVal val="hidden"/>
                                      </p:to>
                                    </p:set>
                                  </p:childTnLst>
                                </p:cTn>
                              </p:par>
                              <p:par>
                                <p:cTn id="27" presetID="39" presetClass="exit" presetSubtype="0" decel="100000" fill="hold" grpId="1" nodeType="withEffect">
                                  <p:stCondLst>
                                    <p:cond delay="0"/>
                                  </p:stCondLst>
                                  <p:childTnLst>
                                    <p:anim calcmode="lin" valueType="num">
                                      <p:cBhvr>
                                        <p:cTn id="28" dur="500" fill="hold"/>
                                        <p:tgtEl>
                                          <p:spTgt spid="4099">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9" dur="500" fill="hold"/>
                                        <p:tgtEl>
                                          <p:spTgt spid="4099">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0" dur="500" fill="hold"/>
                                        <p:tgtEl>
                                          <p:spTgt spid="4099">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1" dur="500" fill="hold"/>
                                        <p:tgtEl>
                                          <p:spTgt spid="4099">
                                            <p:txEl>
                                              <p:pRg st="0" end="0"/>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409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8" grpId="1"/>
      <p:bldP spid="4099" grpId="0" build="p"/>
      <p:bldP spid="4099" grpId="1" build="allAtOnce"/>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fld id="{B6955805-D361-4291-8BF4-4B2D35FAAE62}" type="datetime1">
              <a:rPr lang="en-US" smtClean="0"/>
              <a:pPr/>
              <a:t>3/11/2019</a:t>
            </a:fld>
            <a:endParaRPr lang="en-US" dirty="0"/>
          </a:p>
        </p:txBody>
      </p:sp>
      <p:sp>
        <p:nvSpPr>
          <p:cNvPr id="5"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6"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5BF420-6C68-43CB-90DC-0883AD53D8A8}" type="datetime1">
              <a:rPr lang="en-US" smtClean="0"/>
              <a:pPr/>
              <a:t>3/11/2019</a:t>
            </a:fld>
            <a:endParaRPr lang="en-US" dirty="0"/>
          </a:p>
        </p:txBody>
      </p:sp>
      <p:sp>
        <p:nvSpPr>
          <p:cNvPr id="4" name="Footer Placeholder 3"/>
          <p:cNvSpPr>
            <a:spLocks noGrp="1"/>
          </p:cNvSpPr>
          <p:nvPr>
            <p:ph type="ftr" sz="quarter" idx="11"/>
          </p:nvPr>
        </p:nvSpPr>
        <p:spPr/>
        <p:txBody>
          <a:bodyPr/>
          <a:lstStyle/>
          <a:p>
            <a:r>
              <a:rPr lang="en-US" dirty="0" smtClean="0"/>
              <a:t>james2013</a:t>
            </a:r>
            <a:endParaRPr lang="en-US" dirty="0"/>
          </a:p>
        </p:txBody>
      </p:sp>
      <p:sp>
        <p:nvSpPr>
          <p:cNvPr id="5" name="Slide Number Placeholder 4"/>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fld id="{F44ABE48-8A00-4C34-A301-B162DC9FFFE6}" type="datetime1">
              <a:rPr lang="en-US" smtClean="0"/>
              <a:pPr/>
              <a:t>3/11/2019</a:t>
            </a:fld>
            <a:endParaRPr lang="en-US" dirty="0"/>
          </a:p>
        </p:txBody>
      </p:sp>
      <p:sp>
        <p:nvSpPr>
          <p:cNvPr id="5"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6"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fld id="{CAC3FC8A-2A2D-4E16-82DF-794493BE6D70}" type="datetime1">
              <a:rPr lang="en-US" smtClean="0"/>
              <a:pPr/>
              <a:t>3/11/2019</a:t>
            </a:fld>
            <a:endParaRPr lang="en-US" dirty="0"/>
          </a:p>
        </p:txBody>
      </p:sp>
      <p:sp>
        <p:nvSpPr>
          <p:cNvPr id="6"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7"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fld id="{E0346993-4AAF-471B-AA3A-6257242BA04C}" type="datetime1">
              <a:rPr lang="en-US" smtClean="0"/>
              <a:pPr/>
              <a:t>3/11/2019</a:t>
            </a:fld>
            <a:endParaRPr lang="en-US" dirty="0"/>
          </a:p>
        </p:txBody>
      </p:sp>
      <p:sp>
        <p:nvSpPr>
          <p:cNvPr id="8"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9"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fld id="{BB5AC3A3-922D-4521-A062-455FE5275ACA}" type="datetime1">
              <a:rPr lang="en-US" smtClean="0"/>
              <a:pPr/>
              <a:t>3/11/2019</a:t>
            </a:fld>
            <a:endParaRPr lang="en-US" dirty="0"/>
          </a:p>
        </p:txBody>
      </p:sp>
      <p:sp>
        <p:nvSpPr>
          <p:cNvPr id="4"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5"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fld id="{B1D16895-72B2-4E11-A978-B57DFDE0BD82}" type="datetime1">
              <a:rPr lang="en-US" smtClean="0"/>
              <a:pPr/>
              <a:t>3/11/2019</a:t>
            </a:fld>
            <a:endParaRPr lang="en-US" dirty="0"/>
          </a:p>
        </p:txBody>
      </p:sp>
      <p:sp>
        <p:nvSpPr>
          <p:cNvPr id="3"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4"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fld id="{209EB2AE-24D5-4227-BA65-814A0D3C98FB}" type="datetime1">
              <a:rPr lang="en-US" smtClean="0"/>
              <a:pPr/>
              <a:t>3/11/2019</a:t>
            </a:fld>
            <a:endParaRPr lang="en-US" dirty="0"/>
          </a:p>
        </p:txBody>
      </p:sp>
      <p:sp>
        <p:nvSpPr>
          <p:cNvPr id="6"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7"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fld id="{3706D1A8-20CD-4923-AEA8-8C7E40828D21}" type="datetime1">
              <a:rPr lang="en-US" smtClean="0"/>
              <a:pPr/>
              <a:t>3/11/2019</a:t>
            </a:fld>
            <a:endParaRPr lang="en-US" dirty="0"/>
          </a:p>
        </p:txBody>
      </p:sp>
      <p:sp>
        <p:nvSpPr>
          <p:cNvPr id="6"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7"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fld id="{351A2B9F-33C9-44E7-80C9-80DDFB0D8851}" type="datetime1">
              <a:rPr lang="en-US" smtClean="0"/>
              <a:pPr/>
              <a:t>3/11/2019</a:t>
            </a:fld>
            <a:endParaRPr lang="en-US" dirty="0"/>
          </a:p>
        </p:txBody>
      </p:sp>
      <p:sp>
        <p:nvSpPr>
          <p:cNvPr id="5"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6"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1"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fld id="{FD2DBF8A-0B18-416D-A8E0-86FA0744D050}" type="datetime1">
              <a:rPr lang="en-US" smtClean="0"/>
              <a:pPr/>
              <a:t>3/11/2019</a:t>
            </a:fld>
            <a:endParaRPr lang="en-US" dirty="0"/>
          </a:p>
        </p:txBody>
      </p:sp>
      <p:sp>
        <p:nvSpPr>
          <p:cNvPr id="5" name="Rectangle 4"/>
          <p:cNvSpPr>
            <a:spLocks noGrp="1" noChangeArrowheads="1"/>
          </p:cNvSpPr>
          <p:nvPr>
            <p:ph type="ftr" sz="quarter" idx="11"/>
          </p:nvPr>
        </p:nvSpPr>
        <p:spPr>
          <a:ln/>
        </p:spPr>
        <p:txBody>
          <a:bodyPr/>
          <a:lstStyle>
            <a:lvl1pPr>
              <a:defRPr/>
            </a:lvl1pPr>
          </a:lstStyle>
          <a:p>
            <a:r>
              <a:rPr lang="en-US" dirty="0" smtClean="0"/>
              <a:t>james2013</a:t>
            </a:r>
            <a:endParaRPr lang="en-US" dirty="0"/>
          </a:p>
        </p:txBody>
      </p:sp>
      <p:sp>
        <p:nvSpPr>
          <p:cNvPr id="6" name="Rectangle 5"/>
          <p:cNvSpPr>
            <a:spLocks noGrp="1" noChangeArrowheads="1"/>
          </p:cNvSpPr>
          <p:nvPr>
            <p:ph type="sldNum" sz="quarter" idx="12"/>
          </p:nvPr>
        </p:nvSpPr>
        <p:spPr>
          <a:ln/>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34200"/>
            <a:chOff x="0" y="0"/>
            <a:chExt cx="5760" cy="4368"/>
          </a:xfrm>
        </p:grpSpPr>
        <p:sp>
          <p:nvSpPr>
            <p:cNvPr id="4301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dirty="0"/>
            </a:p>
          </p:txBody>
        </p:sp>
        <p:sp>
          <p:nvSpPr>
            <p:cNvPr id="4301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4301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dirty="0"/>
            </a:p>
          </p:txBody>
        </p:sp>
        <p:sp>
          <p:nvSpPr>
            <p:cNvPr id="4301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dirty="0"/>
            </a:p>
          </p:txBody>
        </p:sp>
        <p:sp>
          <p:nvSpPr>
            <p:cNvPr id="4301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dirty="0"/>
            </a:p>
          </p:txBody>
        </p:sp>
        <p:sp>
          <p:nvSpPr>
            <p:cNvPr id="4301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4301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4301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4301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dirty="0"/>
            </a:p>
          </p:txBody>
        </p:sp>
        <p:sp>
          <p:nvSpPr>
            <p:cNvPr id="4302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dirty="0"/>
            </a:p>
          </p:txBody>
        </p:sp>
        <p:sp>
          <p:nvSpPr>
            <p:cNvPr id="4302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dirty="0"/>
            </a:p>
          </p:txBody>
        </p:sp>
        <p:sp>
          <p:nvSpPr>
            <p:cNvPr id="4302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dirty="0"/>
            </a:p>
          </p:txBody>
        </p:sp>
        <p:sp>
          <p:nvSpPr>
            <p:cNvPr id="4302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dirty="0"/>
            </a:p>
          </p:txBody>
        </p:sp>
        <p:sp>
          <p:nvSpPr>
            <p:cNvPr id="4302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dirty="0"/>
            </a:p>
          </p:txBody>
        </p:sp>
        <p:sp>
          <p:nvSpPr>
            <p:cNvPr id="4302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dirty="0"/>
            </a:p>
          </p:txBody>
        </p:sp>
        <p:sp>
          <p:nvSpPr>
            <p:cNvPr id="4302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4302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dirty="0"/>
            </a:p>
          </p:txBody>
        </p:sp>
        <p:sp>
          <p:nvSpPr>
            <p:cNvPr id="4302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grpSp>
      <p:sp>
        <p:nvSpPr>
          <p:cNvPr id="43029" name="Rectangle 21"/>
          <p:cNvSpPr>
            <a:spLocks noGrp="1" noChangeArrowheads="1"/>
          </p:cNvSpPr>
          <p:nvPr>
            <p:ph type="ctrTitle" sz="quarter"/>
          </p:nvPr>
        </p:nvSpPr>
        <p:spPr>
          <a:xfrm>
            <a:off x="685800" y="1828810"/>
            <a:ext cx="7772400" cy="1736725"/>
          </a:xfrm>
        </p:spPr>
        <p:txBody>
          <a:bodyPr/>
          <a:lstStyle>
            <a:lvl1pPr>
              <a:defRPr sz="5400"/>
            </a:lvl1pPr>
          </a:lstStyle>
          <a:p>
            <a:r>
              <a:rPr lang="en-US" smtClean="0"/>
              <a:t>Click to edit Master title style</a:t>
            </a:r>
            <a:endParaRPr lang="en-US"/>
          </a:p>
        </p:txBody>
      </p:sp>
      <p:sp>
        <p:nvSpPr>
          <p:cNvPr id="4303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3031" name="Rectangle 23"/>
          <p:cNvSpPr>
            <a:spLocks noGrp="1" noChangeArrowheads="1"/>
          </p:cNvSpPr>
          <p:nvPr>
            <p:ph type="dt" sz="quarter" idx="2"/>
          </p:nvPr>
        </p:nvSpPr>
        <p:spPr/>
        <p:txBody>
          <a:bodyPr/>
          <a:lstStyle>
            <a:lvl1pPr>
              <a:defRPr/>
            </a:lvl1pPr>
          </a:lstStyle>
          <a:p>
            <a:fld id="{08F2847D-BAEC-4549-9268-541EF1D87D36}" type="datetime1">
              <a:rPr lang="en-US" smtClean="0"/>
              <a:pPr/>
              <a:t>3/11/2019</a:t>
            </a:fld>
            <a:endParaRPr lang="en-US" dirty="0"/>
          </a:p>
        </p:txBody>
      </p:sp>
      <p:sp>
        <p:nvSpPr>
          <p:cNvPr id="43032" name="Rectangle 24"/>
          <p:cNvSpPr>
            <a:spLocks noGrp="1" noChangeArrowheads="1"/>
          </p:cNvSpPr>
          <p:nvPr>
            <p:ph type="ftr" sz="quarter" idx="3"/>
          </p:nvPr>
        </p:nvSpPr>
        <p:spPr/>
        <p:txBody>
          <a:bodyPr/>
          <a:lstStyle>
            <a:lvl1pPr>
              <a:defRPr/>
            </a:lvl1pPr>
          </a:lstStyle>
          <a:p>
            <a:r>
              <a:rPr lang="en-US" dirty="0" smtClean="0"/>
              <a:t>james2013</a:t>
            </a:r>
            <a:endParaRPr lang="en-US" dirty="0"/>
          </a:p>
        </p:txBody>
      </p:sp>
      <p:sp>
        <p:nvSpPr>
          <p:cNvPr id="43033" name="Rectangle 25"/>
          <p:cNvSpPr>
            <a:spLocks noGrp="1" noChangeArrowheads="1"/>
          </p:cNvSpPr>
          <p:nvPr>
            <p:ph type="sldNum" sz="quarter" idx="4"/>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3029"/>
                                        </p:tgtEl>
                                        <p:attrNameLst>
                                          <p:attrName>style.visibility</p:attrName>
                                        </p:attrNameLst>
                                      </p:cBhvr>
                                      <p:to>
                                        <p:strVal val="visible"/>
                                      </p:to>
                                    </p:set>
                                    <p:anim calcmode="lin" valueType="num">
                                      <p:cBhvr>
                                        <p:cTn id="7" dur="500" fill="hold"/>
                                        <p:tgtEl>
                                          <p:spTgt spid="4302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302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302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302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3030">
                                            <p:txEl>
                                              <p:pRg st="0" end="0"/>
                                            </p:txEl>
                                          </p:spTgt>
                                        </p:tgtEl>
                                        <p:attrNameLst>
                                          <p:attrName>style.visibility</p:attrName>
                                        </p:attrNameLst>
                                      </p:cBhvr>
                                      <p:to>
                                        <p:strVal val="visible"/>
                                      </p:to>
                                    </p:set>
                                    <p:anim calcmode="lin" valueType="num">
                                      <p:cBhvr>
                                        <p:cTn id="15" dur="500" fill="hold"/>
                                        <p:tgtEl>
                                          <p:spTgt spid="4303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303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303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30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xit" presetSubtype="0" decel="100000" fill="hold" grpId="1" nodeType="clickEffect">
                                  <p:stCondLst>
                                    <p:cond delay="0"/>
                                  </p:stCondLst>
                                  <p:childTnLst>
                                    <p:anim calcmode="lin" valueType="num">
                                      <p:cBhvr>
                                        <p:cTn id="22" dur="500" fill="hold"/>
                                        <p:tgtEl>
                                          <p:spTgt spid="43029"/>
                                        </p:tgtEl>
                                        <p:attrNameLst>
                                          <p:attrName>ppt_h</p:attrName>
                                        </p:attrNameLst>
                                      </p:cBhvr>
                                      <p:tavLst>
                                        <p:tav tm="0">
                                          <p:val>
                                            <p:strVal val="ppt_h"/>
                                          </p:val>
                                        </p:tav>
                                        <p:tav tm="50000">
                                          <p:val>
                                            <p:strVal val="ppt_h/20"/>
                                          </p:val>
                                        </p:tav>
                                        <p:tav tm="100000">
                                          <p:val>
                                            <p:strVal val="ppt_h/20"/>
                                          </p:val>
                                        </p:tav>
                                      </p:tavLst>
                                    </p:anim>
                                    <p:anim calcmode="lin" valueType="num">
                                      <p:cBhvr>
                                        <p:cTn id="23" dur="500" fill="hold"/>
                                        <p:tgtEl>
                                          <p:spTgt spid="43029"/>
                                        </p:tgtEl>
                                        <p:attrNameLst>
                                          <p:attrName>ppt_w</p:attrName>
                                        </p:attrNameLst>
                                      </p:cBhvr>
                                      <p:tavLst>
                                        <p:tav tm="0">
                                          <p:val>
                                            <p:strVal val="ppt_w"/>
                                          </p:val>
                                        </p:tav>
                                        <p:tav tm="50000">
                                          <p:val>
                                            <p:strVal val="ppt_w+.3"/>
                                          </p:val>
                                        </p:tav>
                                        <p:tav tm="100000">
                                          <p:val>
                                            <p:strVal val="ppt_w+.3"/>
                                          </p:val>
                                        </p:tav>
                                      </p:tavLst>
                                    </p:anim>
                                    <p:anim calcmode="lin" valueType="num">
                                      <p:cBhvr>
                                        <p:cTn id="24" dur="500" fill="hold"/>
                                        <p:tgtEl>
                                          <p:spTgt spid="43029"/>
                                        </p:tgtEl>
                                        <p:attrNameLst>
                                          <p:attrName>ppt_x</p:attrName>
                                        </p:attrNameLst>
                                      </p:cBhvr>
                                      <p:tavLst>
                                        <p:tav tm="0">
                                          <p:val>
                                            <p:strVal val="ppt_x"/>
                                          </p:val>
                                        </p:tav>
                                        <p:tav tm="50000">
                                          <p:val>
                                            <p:strVal val="ppt_x"/>
                                          </p:val>
                                        </p:tav>
                                        <p:tav tm="100000">
                                          <p:val>
                                            <p:strVal val="ppt_x-.3"/>
                                          </p:val>
                                        </p:tav>
                                      </p:tavLst>
                                    </p:anim>
                                    <p:anim calcmode="lin" valueType="num">
                                      <p:cBhvr>
                                        <p:cTn id="25" dur="500" fill="hold"/>
                                        <p:tgtEl>
                                          <p:spTgt spid="43029"/>
                                        </p:tgtEl>
                                        <p:attrNameLst>
                                          <p:attrName>ppt_y</p:attrName>
                                        </p:attrNameLst>
                                      </p:cBhvr>
                                      <p:tavLst>
                                        <p:tav tm="0">
                                          <p:val>
                                            <p:strVal val="ppt_y"/>
                                          </p:val>
                                        </p:tav>
                                        <p:tav tm="100000">
                                          <p:val>
                                            <p:strVal val="ppt_y"/>
                                          </p:val>
                                        </p:tav>
                                      </p:tavLst>
                                    </p:anim>
                                    <p:set>
                                      <p:cBhvr>
                                        <p:cTn id="26" dur="1" fill="hold">
                                          <p:stCondLst>
                                            <p:cond delay="499"/>
                                          </p:stCondLst>
                                        </p:cTn>
                                        <p:tgtEl>
                                          <p:spTgt spid="43029"/>
                                        </p:tgtEl>
                                        <p:attrNameLst>
                                          <p:attrName>style.visibility</p:attrName>
                                        </p:attrNameLst>
                                      </p:cBhvr>
                                      <p:to>
                                        <p:strVal val="hidden"/>
                                      </p:to>
                                    </p:set>
                                  </p:childTnLst>
                                </p:cTn>
                              </p:par>
                              <p:par>
                                <p:cTn id="27" presetID="39" presetClass="exit" presetSubtype="0" decel="100000" fill="hold" grpId="1" nodeType="withEffect">
                                  <p:stCondLst>
                                    <p:cond delay="0"/>
                                  </p:stCondLst>
                                  <p:childTnLst>
                                    <p:anim calcmode="lin" valueType="num">
                                      <p:cBhvr>
                                        <p:cTn id="28" dur="500" fill="hold"/>
                                        <p:tgtEl>
                                          <p:spTgt spid="43030">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9" dur="500" fill="hold"/>
                                        <p:tgtEl>
                                          <p:spTgt spid="43030">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0" dur="500" fill="hold"/>
                                        <p:tgtEl>
                                          <p:spTgt spid="43030">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1" dur="500" fill="hold"/>
                                        <p:tgtEl>
                                          <p:spTgt spid="43030">
                                            <p:txEl>
                                              <p:pRg st="0" end="0"/>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4303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p:bldP spid="43029" grpId="1"/>
      <p:bldP spid="43030" grpId="0" build="p">
        <p:tmplLst>
          <p:tmpl lvl="1">
            <p:tnLst>
              <p:par>
                <p:cTn presetID="39" presetClass="entr" presetSubtype="0" accel="100000" fill="hold" nodeType="clickEffect">
                  <p:stCondLst>
                    <p:cond delay="0"/>
                  </p:stCondLst>
                  <p:childTnLst>
                    <p:set>
                      <p:cBhvr>
                        <p:cTn dur="1" fill="hold">
                          <p:stCondLst>
                            <p:cond delay="0"/>
                          </p:stCondLst>
                        </p:cTn>
                        <p:tgtEl>
                          <p:spTgt spid="43030"/>
                        </p:tgtEl>
                        <p:attrNameLst>
                          <p:attrName>style.visibility</p:attrName>
                        </p:attrNameLst>
                      </p:cBhvr>
                      <p:to>
                        <p:strVal val="visible"/>
                      </p:to>
                    </p:set>
                    <p:anim calcmode="lin" valueType="num">
                      <p:cBhvr>
                        <p:cTn dur="500" fill="hold"/>
                        <p:tgtEl>
                          <p:spTgt spid="43030"/>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3030"/>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3030"/>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3030"/>
                        </p:tgtEl>
                        <p:attrNameLst>
                          <p:attrName>ppt_y</p:attrName>
                        </p:attrNameLst>
                      </p:cBhvr>
                      <p:tavLst>
                        <p:tav tm="0">
                          <p:val>
                            <p:strVal val="#ppt_y"/>
                          </p:val>
                        </p:tav>
                        <p:tav tm="100000">
                          <p:val>
                            <p:strVal val="#ppt_y"/>
                          </p:val>
                        </p:tav>
                      </p:tavLst>
                    </p:anim>
                  </p:childTnLst>
                </p:cTn>
              </p:par>
            </p:tnLst>
          </p:tmpl>
        </p:tmplLst>
      </p:bldP>
      <p:bldP spid="43030" grpId="1" build="allAtOnce">
        <p:tmplLst>
          <p:tmpl lvl="1">
            <p:tnLst>
              <p:par>
                <p:cTn presetID="39" presetClass="exit" presetSubtype="0" decel="100000" fill="hold" nodeType="withEffect">
                  <p:stCondLst>
                    <p:cond delay="0"/>
                  </p:stCondLst>
                  <p:childTnLst>
                    <p:anim calcmode="lin" valueType="num">
                      <p:cBhvr>
                        <p:cTn dur="500" fill="hold"/>
                        <p:tgtEl>
                          <p:spTgt spid="43030"/>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3030"/>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3030"/>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3030"/>
                        </p:tgtEl>
                        <p:attrNameLst>
                          <p:attrName>ppt_y</p:attrName>
                        </p:attrNameLst>
                      </p:cBhvr>
                      <p:tavLst>
                        <p:tav tm="0">
                          <p:val>
                            <p:strVal val="ppt_y"/>
                          </p:val>
                        </p:tav>
                        <p:tav tm="100000">
                          <p:val>
                            <p:strVal val="ppt_y"/>
                          </p:val>
                        </p:tav>
                      </p:tavLst>
                    </p:anim>
                    <p:set>
                      <p:cBhvr>
                        <p:cTn dur="1" fill="hold">
                          <p:stCondLst>
                            <p:cond delay="499"/>
                          </p:stCondLst>
                        </p:cTn>
                        <p:tgtEl>
                          <p:spTgt spid="43030"/>
                        </p:tgtEl>
                        <p:attrNameLst>
                          <p:attrName>style.visibility</p:attrName>
                        </p:attrNameLst>
                      </p:cBhvr>
                      <p:to>
                        <p:strVal val="hidden"/>
                      </p:to>
                    </p:se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9C6C2-3F5D-4021-A548-5458326F992F}" type="datetime1">
              <a:rPr lang="en-US" smtClean="0"/>
              <a:pPr/>
              <a:t>3/11/2019</a:t>
            </a:fld>
            <a:endParaRPr lang="en-US" dirty="0"/>
          </a:p>
        </p:txBody>
      </p:sp>
      <p:sp>
        <p:nvSpPr>
          <p:cNvPr id="3" name="Footer Placeholder 2"/>
          <p:cNvSpPr>
            <a:spLocks noGrp="1"/>
          </p:cNvSpPr>
          <p:nvPr>
            <p:ph type="ftr" sz="quarter" idx="11"/>
          </p:nvPr>
        </p:nvSpPr>
        <p:spPr/>
        <p:txBody>
          <a:bodyPr/>
          <a:lstStyle/>
          <a:p>
            <a:r>
              <a:rPr lang="en-US" dirty="0" smtClean="0"/>
              <a:t>james2013</a:t>
            </a:r>
            <a:endParaRPr lang="en-US" dirty="0"/>
          </a:p>
        </p:txBody>
      </p:sp>
      <p:sp>
        <p:nvSpPr>
          <p:cNvPr id="4" name="Slide Number Placeholder 3"/>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9701F4F-FA17-40BD-ABCD-99C8121C9010}" type="datetime1">
              <a:rPr lang="en-US" smtClean="0"/>
              <a:pPr/>
              <a:t>3/11/2019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C034906-D965-4149-99EA-59046FD4A84E}" type="datetime1">
              <a:rPr lang="en-US" smtClean="0"/>
              <a:pPr/>
              <a:t>3/11/2019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07F54BF-F73D-46D1-929D-2FC4E68F4C0B}" type="datetime1">
              <a:rPr lang="en-US" smtClean="0"/>
              <a:pPr/>
              <a:t>3/11/2019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25D61B8-77B9-433D-B6A4-2CA927A512C1}" type="datetime1">
              <a:rPr lang="en-US" smtClean="0"/>
              <a:pPr/>
              <a:t>3/11/2019</a:t>
            </a:fld>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james2013</a:t>
            </a:r>
            <a:endParaRPr lang="en-US" dirty="0"/>
          </a:p>
        </p:txBody>
      </p:sp>
      <p:sp>
        <p:nvSpPr>
          <p:cNvPr id="9" name="Slide Number Placeholder 8"/>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CF1FD82-AB0B-460A-A845-8DF6E39673BD}" type="datetime1">
              <a:rPr lang="en-US" smtClean="0"/>
              <a:pPr/>
              <a:t>3/11/2019</a:t>
            </a:fld>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james2013</a:t>
            </a:r>
            <a:endParaRPr lang="en-US" dirty="0"/>
          </a:p>
        </p:txBody>
      </p:sp>
      <p:sp>
        <p:nvSpPr>
          <p:cNvPr id="5" name="Slide Number Placeholder 4"/>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A016344-3F1F-4414-8085-2CDBA99DC212}" type="datetime1">
              <a:rPr lang="en-US" smtClean="0"/>
              <a:pPr/>
              <a:t>3/11/2019</a:t>
            </a:fld>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james2013</a:t>
            </a:r>
            <a:endParaRPr lang="en-US" dirty="0"/>
          </a:p>
        </p:txBody>
      </p:sp>
      <p:sp>
        <p:nvSpPr>
          <p:cNvPr id="4" name="Slide Number Placeholder 3"/>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E76042D-E73B-452A-834F-37DCA1924D84}" type="datetime1">
              <a:rPr lang="en-US" smtClean="0"/>
              <a:pPr/>
              <a:t>3/11/2019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0F128AA-6B7F-4C06-A42C-00EE7F1BFE7C}" type="datetime1">
              <a:rPr lang="en-US" smtClean="0"/>
              <a:pPr/>
              <a:t>3/11/2019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353D933-0661-4975-BFE2-6129D06A3B14}" type="datetime1">
              <a:rPr lang="en-US" smtClean="0"/>
              <a:pPr/>
              <a:t>3/11/2019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E72A25-D6B4-4F0E-9C3D-C669D9E3131D}" type="datetime1">
              <a:rPr lang="en-US" smtClean="0"/>
              <a:pPr/>
              <a:t>3/11/2019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12DE93-4BB4-4CD1-8597-57A9F6815EB5}"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fld id="{212D0A75-A7A2-4F8D-8D4F-C4108D43C33A}" type="datetime1">
              <a:rPr lang="en-US" smtClean="0"/>
              <a:pPr/>
              <a:t>3/11/2019</a:t>
            </a:fld>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r>
              <a:rPr lang="en-US" dirty="0" smtClean="0"/>
              <a:t>james2013</a:t>
            </a:r>
            <a:endParaRPr lang="en-US" dirty="0"/>
          </a:p>
        </p:txBody>
      </p:sp>
      <p:sp>
        <p:nvSpPr>
          <p:cNvPr id="5" name="Slide Number Placeholder 4"/>
          <p:cNvSpPr>
            <a:spLocks noGrp="1"/>
          </p:cNvSpPr>
          <p:nvPr>
            <p:ph type="sldNum" sz="quarter" idx="12"/>
          </p:nvPr>
        </p:nvSpPr>
        <p:spPr>
          <a:xfrm>
            <a:off x="6553201" y="6248400"/>
            <a:ext cx="2133600" cy="457200"/>
          </a:xfrm>
        </p:spPr>
        <p:txBody>
          <a:bodyPr/>
          <a:lstStyle>
            <a:lvl1pPr>
              <a:defRPr/>
            </a:lvl1p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6"/>
            <a:ext cx="4038600" cy="4530725"/>
          </a:xfrm>
        </p:spPr>
        <p:txBody>
          <a:bodyPr/>
          <a:lstStyle/>
          <a:p>
            <a:r>
              <a:rPr lang="en-US" dirty="0" smtClean="0"/>
              <a:t>Click icon to add clip art</a:t>
            </a:r>
            <a:endParaRPr lang="en-US" dirty="0"/>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8C1F98CD-BDAF-403B-8513-7E07EB0B338E}" type="datetime1">
              <a:rPr lang="en-US" smtClean="0"/>
              <a:pPr/>
              <a:t>3/11/2019</a:t>
            </a:fld>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dirty="0" smtClean="0"/>
              <a:t>james2013</a:t>
            </a:r>
            <a:endParaRPr lang="en-US" dirty="0"/>
          </a:p>
        </p:txBody>
      </p:sp>
      <p:sp>
        <p:nvSpPr>
          <p:cNvPr id="7" name="Slide Number Placeholder 6"/>
          <p:cNvSpPr>
            <a:spLocks noGrp="1"/>
          </p:cNvSpPr>
          <p:nvPr>
            <p:ph type="sldNum" sz="quarter" idx="12"/>
          </p:nvPr>
        </p:nvSpPr>
        <p:spPr>
          <a:xfrm>
            <a:off x="6553201" y="6248400"/>
            <a:ext cx="2133600" cy="457200"/>
          </a:xfrm>
        </p:spPr>
        <p:txBody>
          <a:bodyPr/>
          <a:lstStyle>
            <a:lvl1pPr>
              <a:defRPr/>
            </a:lvl1p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2"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EA3172E-EB3C-4220-8043-245A9908EFC2}"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DB7498-9FA1-4DDD-9F6E-054810A7235E}"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EA9178A-2AB2-481E-97AB-F8835E2D212C}"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71BE8C-924F-4E29-8B2C-1A2D50DB6BD9}"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9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9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751AA80-8186-40B4-94DA-0B3F928FA601}" type="datetime1">
              <a:rPr lang="en-US" smtClean="0"/>
              <a:pPr/>
              <a:t>3/11/2019</a:t>
            </a:fld>
            <a:endParaRPr lang="en-US" dirty="0"/>
          </a:p>
        </p:txBody>
      </p:sp>
      <p:sp>
        <p:nvSpPr>
          <p:cNvPr id="8" name="Footer Placeholder 7"/>
          <p:cNvSpPr>
            <a:spLocks noGrp="1"/>
          </p:cNvSpPr>
          <p:nvPr>
            <p:ph type="ftr" sz="quarter" idx="11"/>
          </p:nvPr>
        </p:nvSpPr>
        <p:spPr/>
        <p:txBody>
          <a:bodyPr/>
          <a:lstStyle/>
          <a:p>
            <a:r>
              <a:rPr lang="en-US" dirty="0" smtClean="0"/>
              <a:t>james2013</a:t>
            </a:r>
            <a:endParaRPr lang="en-US" dirty="0"/>
          </a:p>
        </p:txBody>
      </p:sp>
      <p:sp>
        <p:nvSpPr>
          <p:cNvPr id="9" name="Slide Number Placeholder 8"/>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7FBFE1-6761-47DE-BBC3-DF755B53CC44}" type="datetime1">
              <a:rPr lang="en-US" smtClean="0"/>
              <a:pPr/>
              <a:t>3/11/2019</a:t>
            </a:fld>
            <a:endParaRPr lang="en-US" dirty="0"/>
          </a:p>
        </p:txBody>
      </p:sp>
      <p:sp>
        <p:nvSpPr>
          <p:cNvPr id="4" name="Footer Placeholder 3"/>
          <p:cNvSpPr>
            <a:spLocks noGrp="1"/>
          </p:cNvSpPr>
          <p:nvPr>
            <p:ph type="ftr" sz="quarter" idx="11"/>
          </p:nvPr>
        </p:nvSpPr>
        <p:spPr/>
        <p:txBody>
          <a:bodyPr/>
          <a:lstStyle/>
          <a:p>
            <a:r>
              <a:rPr lang="en-US" dirty="0" smtClean="0"/>
              <a:t>james2013</a:t>
            </a:r>
            <a:endParaRPr lang="en-US" dirty="0"/>
          </a:p>
        </p:txBody>
      </p:sp>
      <p:sp>
        <p:nvSpPr>
          <p:cNvPr id="5" name="Slide Number Placeholder 4"/>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45EDC-A944-44E1-BC7F-17E44F149139}" type="datetime1">
              <a:rPr lang="en-US" smtClean="0"/>
              <a:pPr/>
              <a:t>3/11/2019</a:t>
            </a:fld>
            <a:endParaRPr lang="en-US" dirty="0"/>
          </a:p>
        </p:txBody>
      </p:sp>
      <p:sp>
        <p:nvSpPr>
          <p:cNvPr id="3" name="Footer Placeholder 2"/>
          <p:cNvSpPr>
            <a:spLocks noGrp="1"/>
          </p:cNvSpPr>
          <p:nvPr>
            <p:ph type="ftr" sz="quarter" idx="11"/>
          </p:nvPr>
        </p:nvSpPr>
        <p:spPr/>
        <p:txBody>
          <a:bodyPr/>
          <a:lstStyle/>
          <a:p>
            <a:r>
              <a:rPr lang="en-US" dirty="0" smtClean="0"/>
              <a:t>james2013</a:t>
            </a:r>
            <a:endParaRPr lang="en-US" dirty="0"/>
          </a:p>
        </p:txBody>
      </p:sp>
      <p:sp>
        <p:nvSpPr>
          <p:cNvPr id="4" name="Slide Number Placeholder 3"/>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9"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7FF006-D42F-49AA-A6C0-3ABEAC3533AB}"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transition spd="slow">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75BEC-0A02-493A-995C-70E7A6469640}"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E71340D7-6B11-45AC-BA12-B23E36323359}" type="slidenum">
              <a:rPr lang="en-US" smtClean="0"/>
              <a:pPr/>
              <a:t>‹#›</a:t>
            </a:fld>
            <a:endParaRPr lang="en-US" dirty="0"/>
          </a:p>
        </p:txBody>
      </p:sp>
    </p:spTree>
  </p:cSld>
  <p:clrMapOvr>
    <a:masterClrMapping/>
  </p:clrMapOvr>
  <p:transition spd="slow">
    <p:circl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10"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3"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62D3F70-6145-4F62-9CBA-38709F53D807}" type="datetime1">
              <a:rPr lang="en-US" smtClean="0"/>
              <a:pPr/>
              <a:t>3/11/2019</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9" y="1170432"/>
            <a:ext cx="5193792" cy="201168"/>
          </a:xfrm>
        </p:spPr>
        <p:txBody>
          <a:bodyPr/>
          <a:lstStyle>
            <a:lvl1pPr>
              <a:defRPr>
                <a:solidFill>
                  <a:schemeClr val="bg1">
                    <a:shade val="50000"/>
                  </a:schemeClr>
                </a:solidFill>
              </a:defRPr>
            </a:lvl1pPr>
          </a:lstStyle>
          <a:p>
            <a:r>
              <a:rPr lang="en-US" dirty="0" smtClean="0"/>
              <a:t>james2013</a:t>
            </a:r>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9A0C55B8-EBB6-4507-916A-346DD7C05CD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2E3B38-8C7F-4657-B08F-49EE1A42FADD}"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5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1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B8F5C5-9A0C-4198-AB21-631109B9F9BF}" type="datetime1">
              <a:rPr lang="en-US" smtClean="0"/>
              <a:pPr/>
              <a:t>3/11/2019</a:t>
            </a:fld>
            <a:endParaRPr lang="en-US" dirty="0"/>
          </a:p>
        </p:txBody>
      </p:sp>
      <p:sp>
        <p:nvSpPr>
          <p:cNvPr id="5" name="Footer Placeholder 4"/>
          <p:cNvSpPr>
            <a:spLocks noGrp="1"/>
          </p:cNvSpPr>
          <p:nvPr>
            <p:ph type="ftr" sz="quarter" idx="11"/>
          </p:nvPr>
        </p:nvSpPr>
        <p:spPr>
          <a:xfrm>
            <a:off x="2640597" y="6377469"/>
            <a:ext cx="3836404" cy="365125"/>
          </a:xfrm>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1CEB19-31BA-4B55-A5A9-FB39AD1F5655}"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DDEB1-61DC-4B19-872F-E1A066EC4E25}"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898EA-9279-4C93-B396-AC7B30AC3DE4}" type="datetime1">
              <a:rPr lang="en-US" smtClean="0"/>
              <a:pPr/>
              <a:t>3/11/2019</a:t>
            </a:fld>
            <a:endParaRPr lang="en-US" dirty="0"/>
          </a:p>
        </p:txBody>
      </p:sp>
      <p:sp>
        <p:nvSpPr>
          <p:cNvPr id="5" name="Footer Placeholder 4"/>
          <p:cNvSpPr>
            <a:spLocks noGrp="1"/>
          </p:cNvSpPr>
          <p:nvPr>
            <p:ph type="ftr" sz="quarter" idx="11"/>
          </p:nvPr>
        </p:nvSpPr>
        <p:spPr/>
        <p:txBody>
          <a:bodyPr/>
          <a:lstStyle/>
          <a:p>
            <a:r>
              <a:rPr lang="en-US" dirty="0" smtClean="0"/>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1F9F6D-BF8E-47F7-AD8B-3F7FFE8FB3BE}" type="datetime1">
              <a:rPr lang="en-US" smtClean="0"/>
              <a:pPr/>
              <a:t>3/11/2019</a:t>
            </a:fld>
            <a:endParaRPr lang="en-US" dirty="0"/>
          </a:p>
        </p:txBody>
      </p:sp>
      <p:sp>
        <p:nvSpPr>
          <p:cNvPr id="6" name="Footer Placeholder 5"/>
          <p:cNvSpPr>
            <a:spLocks noGrp="1"/>
          </p:cNvSpPr>
          <p:nvPr>
            <p:ph type="ftr" sz="quarter" idx="11"/>
          </p:nvPr>
        </p:nvSpPr>
        <p:spPr/>
        <p:txBody>
          <a:bodyPr/>
          <a:lstStyle/>
          <a:p>
            <a:r>
              <a:rPr lang="en-US" dirty="0" smtClean="0"/>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57B09-96E4-4746-85E0-A2BDB34555E8}" type="datetime1">
              <a:rPr lang="en-US" smtClean="0"/>
              <a:pPr/>
              <a:t>3/11/2019</a:t>
            </a:fld>
            <a:endParaRPr lang="en-US" dirty="0"/>
          </a:p>
        </p:txBody>
      </p:sp>
      <p:sp>
        <p:nvSpPr>
          <p:cNvPr id="8" name="Footer Placeholder 7"/>
          <p:cNvSpPr>
            <a:spLocks noGrp="1"/>
          </p:cNvSpPr>
          <p:nvPr>
            <p:ph type="ftr" sz="quarter" idx="11"/>
          </p:nvPr>
        </p:nvSpPr>
        <p:spPr/>
        <p:txBody>
          <a:bodyPr/>
          <a:lstStyle/>
          <a:p>
            <a:r>
              <a:rPr lang="en-US" dirty="0" smtClean="0"/>
              <a:t>james2013</a:t>
            </a:r>
            <a:endParaRPr lang="en-US" dirty="0"/>
          </a:p>
        </p:txBody>
      </p:sp>
      <p:sp>
        <p:nvSpPr>
          <p:cNvPr id="9" name="Slide Number Placeholder 8"/>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3E2444-F5DE-4DFF-A3AA-ECE94DF7903C}" type="datetime1">
              <a:rPr lang="en-US" smtClean="0"/>
              <a:pPr/>
              <a:t>3/11/2019</a:t>
            </a:fld>
            <a:endParaRPr lang="en-US" dirty="0"/>
          </a:p>
        </p:txBody>
      </p:sp>
      <p:sp>
        <p:nvSpPr>
          <p:cNvPr id="4" name="Footer Placeholder 3"/>
          <p:cNvSpPr>
            <a:spLocks noGrp="1"/>
          </p:cNvSpPr>
          <p:nvPr>
            <p:ph type="ftr" sz="quarter" idx="11"/>
          </p:nvPr>
        </p:nvSpPr>
        <p:spPr/>
        <p:txBody>
          <a:bodyPr/>
          <a:lstStyle/>
          <a:p>
            <a:r>
              <a:rPr lang="en-US" dirty="0" smtClean="0"/>
              <a:t>james2013</a:t>
            </a:r>
            <a:endParaRPr lang="en-US" dirty="0"/>
          </a:p>
        </p:txBody>
      </p:sp>
      <p:sp>
        <p:nvSpPr>
          <p:cNvPr id="5" name="Slide Number Placeholder 4"/>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F54CD-A918-47C0-B412-56C65FD2526E}" type="datetime1">
              <a:rPr lang="en-US" smtClean="0"/>
              <a:pPr/>
              <a:t>3/11/2019</a:t>
            </a:fld>
            <a:endParaRPr lang="en-US" dirty="0"/>
          </a:p>
        </p:txBody>
      </p:sp>
      <p:sp>
        <p:nvSpPr>
          <p:cNvPr id="3" name="Footer Placeholder 2"/>
          <p:cNvSpPr>
            <a:spLocks noGrp="1"/>
          </p:cNvSpPr>
          <p:nvPr>
            <p:ph type="ftr" sz="quarter" idx="11"/>
          </p:nvPr>
        </p:nvSpPr>
        <p:spPr/>
        <p:txBody>
          <a:bodyPr/>
          <a:lstStyle/>
          <a:p>
            <a:r>
              <a:rPr lang="en-US" dirty="0" smtClean="0"/>
              <a:t>james2013</a:t>
            </a:r>
            <a:endParaRPr lang="en-US" dirty="0"/>
          </a:p>
        </p:txBody>
      </p:sp>
      <p:sp>
        <p:nvSpPr>
          <p:cNvPr id="4" name="Slide Number Placeholder 3"/>
          <p:cNvSpPr>
            <a:spLocks noGrp="1"/>
          </p:cNvSpPr>
          <p:nvPr>
            <p:ph type="sldNum" sz="quarter" idx="12"/>
          </p:nvPr>
        </p:nvSpPr>
        <p:spPr/>
        <p:txBody>
          <a:bodyPr/>
          <a:lstStyle/>
          <a:p>
            <a:fld id="{9A0C55B8-EBB6-4507-916A-346DD7C05CD3}" type="slidenum">
              <a:rPr lang="en-US" smtClean="0"/>
              <a:pPr/>
              <a:t>‹#›</a:t>
            </a:fld>
            <a:endParaRPr lang="en-US" dirty="0"/>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6.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8.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7.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6.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image" Target="../media/image10.jpeg"/><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6.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96C73-2A4C-4118-9F14-9BA0DD0D773D}" type="datetime1">
              <a:rPr lang="en-US" smtClean="0"/>
              <a:pPr/>
              <a:t>3/11/2019</a:t>
            </a:fld>
            <a:endParaRPr lang="en-US" dirty="0"/>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james2013</a:t>
            </a:r>
            <a:endParaRPr lang="en-US" dirty="0"/>
          </a:p>
        </p:txBody>
      </p:sp>
      <p:sp>
        <p:nvSpPr>
          <p:cNvPr id="6" name="Slide Number Placeholder 5"/>
          <p:cNvSpPr>
            <a:spLocks noGrp="1"/>
          </p:cNvSpPr>
          <p:nvPr>
            <p:ph type="sldNum" sz="quarter" idx="4"/>
          </p:nvPr>
        </p:nvSpPr>
        <p:spPr>
          <a:xfrm>
            <a:off x="6553201"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340D7-6B11-45AC-BA12-B23E363233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spd="slow">
    <p:circl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4569B-A26A-4427-92C4-69631B23143E}" type="datetime1">
              <a:rPr lang="en-US" smtClean="0"/>
              <a:pPr/>
              <a:t>3/11/2019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james2013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340D7-6B11-45AC-BA12-B23E363233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2"/>
                                        </p:tgtEl>
                                        <p:attrNameLst>
                                          <p:attrName>ppt_y</p:attrName>
                                        </p:attrNameLst>
                                      </p:cBhvr>
                                      <p:tavLst>
                                        <p:tav tm="0">
                                          <p:val>
                                            <p:strVal val="ppt_y"/>
                                          </p:val>
                                        </p:tav>
                                        <p:tav tm="100000">
                                          <p:val>
                                            <p:strVal val="ppt_y"/>
                                          </p:val>
                                        </p:tav>
                                      </p:tavLst>
                                    </p:anim>
                                    <p:set>
                                      <p:cBhvr>
                                        <p:cTn id="50" dur="1" fill="hold">
                                          <p:stCondLst>
                                            <p:cond delay="499"/>
                                          </p:stCondLst>
                                        </p:cTn>
                                        <p:tgtEl>
                                          <p:spTgt spid="2"/>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3">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3">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3">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3">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3">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3">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3">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3">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3">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3">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3">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3">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3">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3">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3">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3">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3">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3">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3">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3">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3">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allAtOnce"/>
    </p:bld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8659999-6D70-46EB-873C-426BC5554BCA}" type="datetime1">
              <a:rPr lang="en-US" smtClean="0"/>
              <a:pPr/>
              <a:t>3/11/2019</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james2013</a:t>
            </a:r>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71340D7-6B11-45AC-BA12-B23E363233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ransition spd="slow">
    <p:circle/>
  </p:transition>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4A34CEB-F840-427D-B4B9-3DE231CFF2A9}" type="datetime1">
              <a:rPr lang="en-US" smtClean="0"/>
              <a:pPr/>
              <a:t>3/11/2019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james2013</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71340D7-6B11-45AC-BA12-B23E363233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spd="slow">
    <p:circle/>
  </p:transition>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41988"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41989"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4" name="Group 6"/>
            <p:cNvGrpSpPr>
              <a:grpSpLocks/>
            </p:cNvGrpSpPr>
            <p:nvPr/>
          </p:nvGrpSpPr>
          <p:grpSpPr bwMode="auto">
            <a:xfrm>
              <a:off x="144" y="1248"/>
              <a:ext cx="4656" cy="201"/>
              <a:chOff x="144" y="1248"/>
              <a:chExt cx="4656" cy="201"/>
            </a:xfrm>
          </p:grpSpPr>
          <p:sp>
            <p:nvSpPr>
              <p:cNvPr id="41991"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41992"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41993"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994"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5"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F35A19B7-12B9-4A22-BF6A-0BA0A763F7BC}" type="datetime1">
              <a:rPr lang="en-US" smtClean="0"/>
              <a:pPr/>
              <a:t>3/11/2019</a:t>
            </a:fld>
            <a:endParaRPr lang="en-US" dirty="0"/>
          </a:p>
        </p:txBody>
      </p:sp>
      <p:sp>
        <p:nvSpPr>
          <p:cNvPr id="41996"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r>
              <a:rPr lang="en-US" smtClean="0"/>
              <a:t>james2013</a:t>
            </a:r>
            <a:endParaRPr lang="en-US" dirty="0"/>
          </a:p>
        </p:txBody>
      </p:sp>
      <p:sp>
        <p:nvSpPr>
          <p:cNvPr id="41997"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E71340D7-6B11-45AC-BA12-B23E363233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spd="slow">
    <p:circle/>
  </p:transition>
  <p:hf sldNum="0"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4E48C47-A5DE-42D7-9549-910E653821A7}" type="datetime1">
              <a:rPr lang="en-US" smtClean="0"/>
              <a:pPr/>
              <a:t>3/11/2019</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james2013</a:t>
            </a:r>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71340D7-6B11-45AC-BA12-B23E363233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ransition spd="slow">
    <p:circle/>
  </p:transition>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0D96C73-2A4C-4118-9F14-9BA0DD0D773D}" type="datetime1">
              <a:rPr lang="en-US" smtClean="0"/>
              <a:pPr/>
              <a:t>3/11/2019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james2013</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1340D7-6B11-45AC-BA12-B23E3632335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ransition spd="slow">
    <p:split/>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59875" cy="6858000"/>
            <a:chOff x="0" y="0"/>
            <a:chExt cx="5770" cy="4320"/>
          </a:xfrm>
        </p:grpSpPr>
        <p:sp>
          <p:nvSpPr>
            <p:cNvPr id="14643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en-US"/>
            </a:p>
          </p:txBody>
        </p:sp>
        <p:sp>
          <p:nvSpPr>
            <p:cNvPr id="14643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4643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4643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en-US"/>
            </a:p>
          </p:txBody>
        </p:sp>
        <p:sp>
          <p:nvSpPr>
            <p:cNvPr id="14643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4644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4644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en-US"/>
            </a:p>
          </p:txBody>
        </p:sp>
        <p:sp>
          <p:nvSpPr>
            <p:cNvPr id="14644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en-US"/>
            </a:p>
          </p:txBody>
        </p:sp>
        <p:sp>
          <p:nvSpPr>
            <p:cNvPr id="14644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4644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4644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en-US"/>
            </a:p>
          </p:txBody>
        </p:sp>
        <p:sp>
          <p:nvSpPr>
            <p:cNvPr id="14644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en-US"/>
            </a:p>
          </p:txBody>
        </p:sp>
        <p:sp>
          <p:nvSpPr>
            <p:cNvPr id="14644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14644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en-US"/>
            </a:p>
          </p:txBody>
        </p:sp>
        <p:sp>
          <p:nvSpPr>
            <p:cNvPr id="14644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en-US"/>
            </a:p>
          </p:txBody>
        </p:sp>
        <p:sp>
          <p:nvSpPr>
            <p:cNvPr id="14645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4645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14645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4645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4645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en-US"/>
            </a:p>
          </p:txBody>
        </p:sp>
        <p:sp>
          <p:nvSpPr>
            <p:cNvPr id="14645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en-US"/>
            </a:p>
          </p:txBody>
        </p:sp>
      </p:grpSp>
      <p:sp>
        <p:nvSpPr>
          <p:cNvPr id="146456"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46457"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5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r>
              <a:rPr lang="en-US" smtClean="0"/>
              <a:t>james2013</a:t>
            </a:r>
            <a:endParaRPr lang="en-US" dirty="0"/>
          </a:p>
        </p:txBody>
      </p:sp>
      <p:sp>
        <p:nvSpPr>
          <p:cNvPr id="146459"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E71340D7-6B11-45AC-BA12-B23E36323359}" type="slidenum">
              <a:rPr lang="en-US" smtClean="0"/>
              <a:pPr/>
              <a:t>‹#›</a:t>
            </a:fld>
            <a:endParaRPr lang="en-US" dirty="0"/>
          </a:p>
        </p:txBody>
      </p:sp>
      <p:sp>
        <p:nvSpPr>
          <p:cNvPr id="146460"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fld id="{80D96C73-2A4C-4118-9F14-9BA0DD0D773D}" type="datetime1">
              <a:rPr lang="en-US" smtClean="0"/>
              <a:pPr/>
              <a:t>3/11/2019</a:t>
            </a:fld>
            <a:endParaRPr lang="en-US" dirty="0"/>
          </a:p>
        </p:txBody>
      </p:sp>
    </p:spTree>
  </p:cSld>
  <p:clrMap bg1="dk2" tx1="lt1" bg2="dk1" tx2="lt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ransition spd="slow">
    <p:circle/>
  </p:transition>
  <p:timing>
    <p:tnLst>
      <p:par>
        <p:cTn id="1" dur="indefinite" restart="never" nodeType="tmRoot"/>
      </p:par>
    </p:tnLst>
  </p:timing>
  <p:hf sldNum="0" hdr="0" ftr="0" dt="0"/>
  <p:txStyles>
    <p:titleStyle>
      <a:lvl1pPr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charset="0"/>
        </a:defRPr>
      </a:lvl2pPr>
      <a:lvl3pPr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charset="0"/>
        </a:defRPr>
      </a:lvl3pPr>
      <a:lvl4pPr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charset="0"/>
        </a:defRPr>
      </a:lvl4pPr>
      <a:lvl5pPr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charset="0"/>
        </a:defRPr>
      </a:lvl5pPr>
      <a:lvl6pPr marL="457200"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charset="0"/>
        </a:defRPr>
      </a:lvl6pPr>
      <a:lvl7pPr marL="914400"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charset="0"/>
        </a:defRPr>
      </a:lvl7pPr>
      <a:lvl8pPr marL="1371600"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charset="0"/>
        </a:defRPr>
      </a:lvl8pPr>
      <a:lvl9pPr marL="1828800" algn="ctr"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8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548CC09-3BA1-4D01-9E1A-617FE2AE0A1F}" type="datetime1">
              <a:rPr lang="en-US" smtClean="0"/>
              <a:pPr/>
              <a:t>3/11/2019</a:t>
            </a:fld>
            <a:endParaRPr lang="en-US" dirty="0"/>
          </a:p>
        </p:txBody>
      </p:sp>
      <p:sp>
        <p:nvSpPr>
          <p:cNvPr id="3" name="Footer Placeholder 2"/>
          <p:cNvSpPr>
            <a:spLocks noGrp="1"/>
          </p:cNvSpPr>
          <p:nvPr>
            <p:ph type="ftr" sz="quarter" idx="3"/>
          </p:nvPr>
        </p:nvSpPr>
        <p:spPr>
          <a:xfrm>
            <a:off x="3124200" y="641668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dirty="0" smtClean="0"/>
              <a:t>james2013</a:t>
            </a:r>
            <a:endParaRPr lang="en-US" dirty="0"/>
          </a:p>
        </p:txBody>
      </p:sp>
      <p:sp>
        <p:nvSpPr>
          <p:cNvPr id="23" name="Slide Number Placeholder 22"/>
          <p:cNvSpPr>
            <a:spLocks noGrp="1"/>
          </p:cNvSpPr>
          <p:nvPr>
            <p:ph type="sldNum" sz="quarter" idx="4"/>
          </p:nvPr>
        </p:nvSpPr>
        <p:spPr>
          <a:xfrm>
            <a:off x="7924801" y="641668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A635FD2-D9AA-4F2E-8FE6-17BF2643B11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spd="slow">
    <p:circle/>
  </p:transition>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1" y="533400"/>
            <a:ext cx="75438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fld id="{58672C69-384D-497B-ACE8-BFE7B371B82F}" type="datetime1">
              <a:rPr lang="en-US" smtClean="0"/>
              <a:pPr/>
              <a:t>3/11/2019</a:t>
            </a:fld>
            <a:endParaRPr lang="en-US" dirty="0"/>
          </a:p>
        </p:txBody>
      </p:sp>
      <p:sp>
        <p:nvSpPr>
          <p:cNvPr id="3076" name="Rectangle 4"/>
          <p:cNvSpPr>
            <a:spLocks noGrp="1" noChangeArrowheads="1"/>
          </p:cNvSpPr>
          <p:nvPr>
            <p:ph type="ftr" sz="quarter" idx="3"/>
          </p:nvPr>
        </p:nvSpPr>
        <p:spPr bwMode="auto">
          <a:xfrm>
            <a:off x="3429001"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r>
              <a:rPr lang="en-US" dirty="0" smtClean="0"/>
              <a:t>james2013</a:t>
            </a:r>
            <a:endParaRPr lang="en-US" dirty="0"/>
          </a:p>
        </p:txBody>
      </p:sp>
      <p:sp>
        <p:nvSpPr>
          <p:cNvPr id="3077"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9A0C55B8-EBB6-4507-916A-346DD7C05CD3}" type="slidenum">
              <a:rPr lang="en-US" smtClean="0"/>
              <a:pPr/>
              <a:t>‹#›</a:t>
            </a:fld>
            <a:endParaRPr lang="en-US" dirty="0"/>
          </a:p>
        </p:txBody>
      </p:sp>
      <p:pic>
        <p:nvPicPr>
          <p:cNvPr id="1030" name="Picture 6" descr="strtegic1"/>
          <p:cNvPicPr>
            <a:picLocks noChangeAspect="1" noChangeArrowheads="1"/>
          </p:cNvPicPr>
          <p:nvPr/>
        </p:nvPicPr>
        <p:blipFill>
          <a:blip r:embed="rId13" cstate="print"/>
          <a:srcRect/>
          <a:stretch>
            <a:fillRect/>
          </a:stretch>
        </p:blipFill>
        <p:spPr bwMode="auto">
          <a:xfrm>
            <a:off x="1" y="0"/>
            <a:ext cx="1219200" cy="6858000"/>
          </a:xfrm>
          <a:prstGeom prst="rect">
            <a:avLst/>
          </a:prstGeom>
          <a:noFill/>
          <a:ln w="9525">
            <a:noFill/>
            <a:miter lim="800000"/>
            <a:headEnd/>
            <a:tailEnd/>
          </a:ln>
        </p:spPr>
      </p:pic>
      <p:sp>
        <p:nvSpPr>
          <p:cNvPr id="1031" name="Rectangle 7"/>
          <p:cNvSpPr>
            <a:spLocks noGrp="1" noChangeArrowheads="1"/>
          </p:cNvSpPr>
          <p:nvPr>
            <p:ph type="body" idx="1"/>
          </p:nvPr>
        </p:nvSpPr>
        <p:spPr bwMode="auto">
          <a:xfrm>
            <a:off x="1371600" y="1981200"/>
            <a:ext cx="7620000" cy="41148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031">
                                            <p:txEl>
                                              <p:pRg st="0" end="0"/>
                                            </p:txEl>
                                          </p:spTgt>
                                        </p:tgtEl>
                                        <p:attrNameLst>
                                          <p:attrName>style.visibility</p:attrName>
                                        </p:attrNameLst>
                                      </p:cBhvr>
                                      <p:to>
                                        <p:strVal val="visible"/>
                                      </p:to>
                                    </p:set>
                                    <p:anim calcmode="lin" valueType="num">
                                      <p:cBhvr>
                                        <p:cTn id="15" dur="500" fill="hold"/>
                                        <p:tgtEl>
                                          <p:spTgt spid="103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3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3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31">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1031">
                                            <p:txEl>
                                              <p:pRg st="1" end="1"/>
                                            </p:txEl>
                                          </p:spTgt>
                                        </p:tgtEl>
                                        <p:attrNameLst>
                                          <p:attrName>style.visibility</p:attrName>
                                        </p:attrNameLst>
                                      </p:cBhvr>
                                      <p:to>
                                        <p:strVal val="visible"/>
                                      </p:to>
                                    </p:set>
                                    <p:anim calcmode="lin" valueType="num">
                                      <p:cBhvr>
                                        <p:cTn id="21" dur="500" fill="hold"/>
                                        <p:tgtEl>
                                          <p:spTgt spid="103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03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03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031">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1031">
                                            <p:txEl>
                                              <p:pRg st="2" end="2"/>
                                            </p:txEl>
                                          </p:spTgt>
                                        </p:tgtEl>
                                        <p:attrNameLst>
                                          <p:attrName>style.visibility</p:attrName>
                                        </p:attrNameLst>
                                      </p:cBhvr>
                                      <p:to>
                                        <p:strVal val="visible"/>
                                      </p:to>
                                    </p:set>
                                    <p:anim calcmode="lin" valueType="num">
                                      <p:cBhvr>
                                        <p:cTn id="27" dur="500" fill="hold"/>
                                        <p:tgtEl>
                                          <p:spTgt spid="103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03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03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031">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1031">
                                            <p:txEl>
                                              <p:pRg st="3" end="3"/>
                                            </p:txEl>
                                          </p:spTgt>
                                        </p:tgtEl>
                                        <p:attrNameLst>
                                          <p:attrName>style.visibility</p:attrName>
                                        </p:attrNameLst>
                                      </p:cBhvr>
                                      <p:to>
                                        <p:strVal val="visible"/>
                                      </p:to>
                                    </p:set>
                                    <p:anim calcmode="lin" valueType="num">
                                      <p:cBhvr>
                                        <p:cTn id="33" dur="500" fill="hold"/>
                                        <p:tgtEl>
                                          <p:spTgt spid="103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03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03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031">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1031">
                                            <p:txEl>
                                              <p:pRg st="4" end="4"/>
                                            </p:txEl>
                                          </p:spTgt>
                                        </p:tgtEl>
                                        <p:attrNameLst>
                                          <p:attrName>style.visibility</p:attrName>
                                        </p:attrNameLst>
                                      </p:cBhvr>
                                      <p:to>
                                        <p:strVal val="visible"/>
                                      </p:to>
                                    </p:set>
                                    <p:anim calcmode="lin" valueType="num">
                                      <p:cBhvr>
                                        <p:cTn id="39" dur="500" fill="hold"/>
                                        <p:tgtEl>
                                          <p:spTgt spid="103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03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03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0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1026"/>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1026"/>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1026"/>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1026"/>
                                        </p:tgtEl>
                                        <p:attrNameLst>
                                          <p:attrName>ppt_y</p:attrName>
                                        </p:attrNameLst>
                                      </p:cBhvr>
                                      <p:tavLst>
                                        <p:tav tm="0">
                                          <p:val>
                                            <p:strVal val="ppt_y"/>
                                          </p:val>
                                        </p:tav>
                                        <p:tav tm="100000">
                                          <p:val>
                                            <p:strVal val="ppt_y"/>
                                          </p:val>
                                        </p:tav>
                                      </p:tavLst>
                                    </p:anim>
                                    <p:set>
                                      <p:cBhvr>
                                        <p:cTn id="50" dur="1" fill="hold">
                                          <p:stCondLst>
                                            <p:cond delay="499"/>
                                          </p:stCondLst>
                                        </p:cTn>
                                        <p:tgtEl>
                                          <p:spTgt spid="1026"/>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1031">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1031">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1031">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1031">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1031">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1031">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1031">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1031">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1031">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1031">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1031">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1031">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1031">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1031">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1031">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1031">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1031">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1031">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1031">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1031">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1031">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1031">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1031">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1031">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1031">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6" grpId="1"/>
      <p:bldP spid="1031" grpId="0" build="p"/>
      <p:bldP spid="1031" grpId="1" build="allAtOnce"/>
    </p:bldLst>
  </p:timing>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9500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FD2F7-AD49-456B-AAF6-856862361741}" type="datetime1">
              <a:rPr lang="en-US" smtClean="0"/>
              <a:pPr/>
              <a:t>3/11/2019</a:t>
            </a:fld>
            <a:endParaRPr lang="en-US" dirty="0"/>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james2013</a:t>
            </a:r>
            <a:endParaRPr lang="en-US" dirty="0"/>
          </a:p>
        </p:txBody>
      </p:sp>
      <p:sp>
        <p:nvSpPr>
          <p:cNvPr id="6" name="Slide Number Placeholder 5"/>
          <p:cNvSpPr>
            <a:spLocks noGrp="1"/>
          </p:cNvSpPr>
          <p:nvPr>
            <p:ph type="sldNum" sz="quarter" idx="4"/>
          </p:nvPr>
        </p:nvSpPr>
        <p:spPr>
          <a:xfrm>
            <a:off x="6553201"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340D7-6B11-45AC-BA12-B23E363233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ransition spd="slow">
    <p:circl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8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29A12BF-CFE9-411B-B6AE-4145182B3D29}" type="datetime1">
              <a:rPr lang="en-US" smtClean="0"/>
              <a:pPr/>
              <a:t>3/11/2019</a:t>
            </a:fld>
            <a:endParaRPr lang="en-US" dirty="0"/>
          </a:p>
        </p:txBody>
      </p:sp>
      <p:sp>
        <p:nvSpPr>
          <p:cNvPr id="3" name="Footer Placeholder 2"/>
          <p:cNvSpPr>
            <a:spLocks noGrp="1"/>
          </p:cNvSpPr>
          <p:nvPr>
            <p:ph type="ftr" sz="quarter" idx="3"/>
          </p:nvPr>
        </p:nvSpPr>
        <p:spPr>
          <a:xfrm>
            <a:off x="3124200" y="641668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dirty="0" smtClean="0"/>
              <a:t>james2013</a:t>
            </a:r>
            <a:endParaRPr lang="en-US" dirty="0"/>
          </a:p>
        </p:txBody>
      </p:sp>
      <p:sp>
        <p:nvSpPr>
          <p:cNvPr id="23" name="Slide Number Placeholder 22"/>
          <p:cNvSpPr>
            <a:spLocks noGrp="1"/>
          </p:cNvSpPr>
          <p:nvPr>
            <p:ph type="sldNum" sz="quarter" idx="4"/>
          </p:nvPr>
        </p:nvSpPr>
        <p:spPr>
          <a:xfrm>
            <a:off x="7924801" y="641668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A635FD2-D9AA-4F2E-8FE6-17BF2643B11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spd="slow">
    <p:circle/>
  </p:transition>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1" y="533400"/>
            <a:ext cx="75438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fld id="{53DF0F91-F75E-442A-97C7-BD823C0CDF5E}" type="datetime1">
              <a:rPr lang="en-US" smtClean="0"/>
              <a:pPr/>
              <a:t>3/11/2019</a:t>
            </a:fld>
            <a:endParaRPr lang="en-US" dirty="0"/>
          </a:p>
        </p:txBody>
      </p:sp>
      <p:sp>
        <p:nvSpPr>
          <p:cNvPr id="3076" name="Rectangle 4"/>
          <p:cNvSpPr>
            <a:spLocks noGrp="1" noChangeArrowheads="1"/>
          </p:cNvSpPr>
          <p:nvPr>
            <p:ph type="ftr" sz="quarter" idx="3"/>
          </p:nvPr>
        </p:nvSpPr>
        <p:spPr bwMode="auto">
          <a:xfrm>
            <a:off x="3429001"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r>
              <a:rPr lang="en-US" dirty="0" smtClean="0"/>
              <a:t>james2013</a:t>
            </a:r>
            <a:endParaRPr lang="en-US" dirty="0"/>
          </a:p>
        </p:txBody>
      </p:sp>
      <p:sp>
        <p:nvSpPr>
          <p:cNvPr id="3077"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9A0C55B8-EBB6-4507-916A-346DD7C05CD3}" type="slidenum">
              <a:rPr lang="en-US" smtClean="0"/>
              <a:pPr/>
              <a:t>‹#›</a:t>
            </a:fld>
            <a:endParaRPr lang="en-US" dirty="0"/>
          </a:p>
        </p:txBody>
      </p:sp>
      <p:pic>
        <p:nvPicPr>
          <p:cNvPr id="1030" name="Picture 6" descr="strtegic1"/>
          <p:cNvPicPr>
            <a:picLocks noChangeAspect="1" noChangeArrowheads="1"/>
          </p:cNvPicPr>
          <p:nvPr/>
        </p:nvPicPr>
        <p:blipFill>
          <a:blip r:embed="rId14" cstate="print"/>
          <a:srcRect/>
          <a:stretch>
            <a:fillRect/>
          </a:stretch>
        </p:blipFill>
        <p:spPr bwMode="auto">
          <a:xfrm>
            <a:off x="1" y="0"/>
            <a:ext cx="1219200" cy="6858000"/>
          </a:xfrm>
          <a:prstGeom prst="rect">
            <a:avLst/>
          </a:prstGeom>
          <a:noFill/>
          <a:ln w="9525">
            <a:noFill/>
            <a:miter lim="800000"/>
            <a:headEnd/>
            <a:tailEnd/>
          </a:ln>
        </p:spPr>
      </p:pic>
      <p:sp>
        <p:nvSpPr>
          <p:cNvPr id="1031" name="Rectangle 7"/>
          <p:cNvSpPr>
            <a:spLocks noGrp="1" noChangeArrowheads="1"/>
          </p:cNvSpPr>
          <p:nvPr>
            <p:ph type="body" idx="1"/>
          </p:nvPr>
        </p:nvSpPr>
        <p:spPr bwMode="auto">
          <a:xfrm>
            <a:off x="1371600" y="1981200"/>
            <a:ext cx="7620000" cy="41148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031">
                                            <p:txEl>
                                              <p:pRg st="0" end="0"/>
                                            </p:txEl>
                                          </p:spTgt>
                                        </p:tgtEl>
                                        <p:attrNameLst>
                                          <p:attrName>style.visibility</p:attrName>
                                        </p:attrNameLst>
                                      </p:cBhvr>
                                      <p:to>
                                        <p:strVal val="visible"/>
                                      </p:to>
                                    </p:set>
                                    <p:anim calcmode="lin" valueType="num">
                                      <p:cBhvr>
                                        <p:cTn id="15" dur="500" fill="hold"/>
                                        <p:tgtEl>
                                          <p:spTgt spid="103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3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3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31">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1031">
                                            <p:txEl>
                                              <p:pRg st="1" end="1"/>
                                            </p:txEl>
                                          </p:spTgt>
                                        </p:tgtEl>
                                        <p:attrNameLst>
                                          <p:attrName>style.visibility</p:attrName>
                                        </p:attrNameLst>
                                      </p:cBhvr>
                                      <p:to>
                                        <p:strVal val="visible"/>
                                      </p:to>
                                    </p:set>
                                    <p:anim calcmode="lin" valueType="num">
                                      <p:cBhvr>
                                        <p:cTn id="21" dur="500" fill="hold"/>
                                        <p:tgtEl>
                                          <p:spTgt spid="103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03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03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031">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1031">
                                            <p:txEl>
                                              <p:pRg st="2" end="2"/>
                                            </p:txEl>
                                          </p:spTgt>
                                        </p:tgtEl>
                                        <p:attrNameLst>
                                          <p:attrName>style.visibility</p:attrName>
                                        </p:attrNameLst>
                                      </p:cBhvr>
                                      <p:to>
                                        <p:strVal val="visible"/>
                                      </p:to>
                                    </p:set>
                                    <p:anim calcmode="lin" valueType="num">
                                      <p:cBhvr>
                                        <p:cTn id="27" dur="500" fill="hold"/>
                                        <p:tgtEl>
                                          <p:spTgt spid="103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03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03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031">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1031">
                                            <p:txEl>
                                              <p:pRg st="3" end="3"/>
                                            </p:txEl>
                                          </p:spTgt>
                                        </p:tgtEl>
                                        <p:attrNameLst>
                                          <p:attrName>style.visibility</p:attrName>
                                        </p:attrNameLst>
                                      </p:cBhvr>
                                      <p:to>
                                        <p:strVal val="visible"/>
                                      </p:to>
                                    </p:set>
                                    <p:anim calcmode="lin" valueType="num">
                                      <p:cBhvr>
                                        <p:cTn id="33" dur="500" fill="hold"/>
                                        <p:tgtEl>
                                          <p:spTgt spid="103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03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03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031">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1031">
                                            <p:txEl>
                                              <p:pRg st="4" end="4"/>
                                            </p:txEl>
                                          </p:spTgt>
                                        </p:tgtEl>
                                        <p:attrNameLst>
                                          <p:attrName>style.visibility</p:attrName>
                                        </p:attrNameLst>
                                      </p:cBhvr>
                                      <p:to>
                                        <p:strVal val="visible"/>
                                      </p:to>
                                    </p:set>
                                    <p:anim calcmode="lin" valueType="num">
                                      <p:cBhvr>
                                        <p:cTn id="39" dur="500" fill="hold"/>
                                        <p:tgtEl>
                                          <p:spTgt spid="103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03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03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0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1026"/>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1026"/>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1026"/>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1026"/>
                                        </p:tgtEl>
                                        <p:attrNameLst>
                                          <p:attrName>ppt_y</p:attrName>
                                        </p:attrNameLst>
                                      </p:cBhvr>
                                      <p:tavLst>
                                        <p:tav tm="0">
                                          <p:val>
                                            <p:strVal val="ppt_y"/>
                                          </p:val>
                                        </p:tav>
                                        <p:tav tm="100000">
                                          <p:val>
                                            <p:strVal val="ppt_y"/>
                                          </p:val>
                                        </p:tav>
                                      </p:tavLst>
                                    </p:anim>
                                    <p:set>
                                      <p:cBhvr>
                                        <p:cTn id="50" dur="1" fill="hold">
                                          <p:stCondLst>
                                            <p:cond delay="499"/>
                                          </p:stCondLst>
                                        </p:cTn>
                                        <p:tgtEl>
                                          <p:spTgt spid="1026"/>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1031">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1031">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1031">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1031">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1031">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1031">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1031">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1031">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1031">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1031">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1031">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1031">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1031">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1031">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1031">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1031">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1031">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1031">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1031">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1031">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1031">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1031">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1031">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1031">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1031">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6" grpId="1"/>
      <p:bldP spid="1031" grpId="0" build="p"/>
      <p:bldP spid="1031" grpId="1" build="allAtOnce"/>
    </p:bldLst>
  </p:timing>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9500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34200"/>
            <a:chOff x="0" y="0"/>
            <a:chExt cx="5760" cy="4368"/>
          </a:xfrm>
        </p:grpSpPr>
        <p:sp>
          <p:nvSpPr>
            <p:cNvPr id="4198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dirty="0"/>
            </a:p>
          </p:txBody>
        </p:sp>
        <p:sp>
          <p:nvSpPr>
            <p:cNvPr id="4198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4198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dirty="0"/>
            </a:p>
          </p:txBody>
        </p:sp>
        <p:sp>
          <p:nvSpPr>
            <p:cNvPr id="4199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dirty="0"/>
            </a:p>
          </p:txBody>
        </p:sp>
        <p:sp>
          <p:nvSpPr>
            <p:cNvPr id="4199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dirty="0"/>
            </a:p>
          </p:txBody>
        </p:sp>
        <p:sp>
          <p:nvSpPr>
            <p:cNvPr id="4199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4199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4199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4199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dirty="0"/>
            </a:p>
          </p:txBody>
        </p:sp>
        <p:sp>
          <p:nvSpPr>
            <p:cNvPr id="4199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dirty="0"/>
            </a:p>
          </p:txBody>
        </p:sp>
        <p:sp>
          <p:nvSpPr>
            <p:cNvPr id="4199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dirty="0"/>
            </a:p>
          </p:txBody>
        </p:sp>
        <p:sp>
          <p:nvSpPr>
            <p:cNvPr id="4199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dirty="0"/>
            </a:p>
          </p:txBody>
        </p:sp>
        <p:sp>
          <p:nvSpPr>
            <p:cNvPr id="4199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dirty="0"/>
            </a:p>
          </p:txBody>
        </p:sp>
        <p:sp>
          <p:nvSpPr>
            <p:cNvPr id="4200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dirty="0"/>
            </a:p>
          </p:txBody>
        </p:sp>
        <p:sp>
          <p:nvSpPr>
            <p:cNvPr id="4200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dirty="0"/>
            </a:p>
          </p:txBody>
        </p:sp>
        <p:sp>
          <p:nvSpPr>
            <p:cNvPr id="4200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4200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dirty="0"/>
            </a:p>
          </p:txBody>
        </p:sp>
        <p:sp>
          <p:nvSpPr>
            <p:cNvPr id="4200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grpSp>
      <p:sp>
        <p:nvSpPr>
          <p:cNvPr id="42005"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2006" name="Rectangle 22"/>
          <p:cNvSpPr>
            <a:spLocks noGrp="1" noChangeArrowheads="1"/>
          </p:cNvSpPr>
          <p:nvPr>
            <p:ph type="body" idx="1"/>
          </p:nvPr>
        </p:nvSpPr>
        <p:spPr bwMode="auto">
          <a:xfrm>
            <a:off x="457200" y="1600206"/>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007"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fld id="{89DBD4F5-7B51-496C-B5CB-CA73AE4FFC27}" type="datetime1">
              <a:rPr lang="en-US" smtClean="0"/>
              <a:pPr/>
              <a:t>3/11/2019</a:t>
            </a:fld>
            <a:endParaRPr lang="en-US" dirty="0"/>
          </a:p>
        </p:txBody>
      </p:sp>
      <p:sp>
        <p:nvSpPr>
          <p:cNvPr id="4200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r>
              <a:rPr lang="en-US" dirty="0" smtClean="0"/>
              <a:t>james2013</a:t>
            </a:r>
            <a:endParaRPr lang="en-US" dirty="0"/>
          </a:p>
        </p:txBody>
      </p:sp>
      <p:sp>
        <p:nvSpPr>
          <p:cNvPr id="42009" name="Rectangle 25"/>
          <p:cNvSpPr>
            <a:spLocks noGrp="1" noChangeArrowheads="1"/>
          </p:cNvSpPr>
          <p:nvPr>
            <p:ph type="sldNum" sz="quarter" idx="4"/>
          </p:nvPr>
        </p:nvSpPr>
        <p:spPr bwMode="auto">
          <a:xfrm>
            <a:off x="6553201"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E71340D7-6B11-45AC-BA12-B23E36323359}"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Lst>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2005"/>
                                        </p:tgtEl>
                                        <p:attrNameLst>
                                          <p:attrName>style.visibility</p:attrName>
                                        </p:attrNameLst>
                                      </p:cBhvr>
                                      <p:to>
                                        <p:strVal val="visible"/>
                                      </p:to>
                                    </p:set>
                                    <p:anim calcmode="lin" valueType="num">
                                      <p:cBhvr>
                                        <p:cTn id="7" dur="500" fill="hold"/>
                                        <p:tgtEl>
                                          <p:spTgt spid="4200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200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200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200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2006">
                                            <p:txEl>
                                              <p:pRg st="0" end="0"/>
                                            </p:txEl>
                                          </p:spTgt>
                                        </p:tgtEl>
                                        <p:attrNameLst>
                                          <p:attrName>style.visibility</p:attrName>
                                        </p:attrNameLst>
                                      </p:cBhvr>
                                      <p:to>
                                        <p:strVal val="visible"/>
                                      </p:to>
                                    </p:set>
                                    <p:anim calcmode="lin" valueType="num">
                                      <p:cBhvr>
                                        <p:cTn id="15" dur="500" fill="hold"/>
                                        <p:tgtEl>
                                          <p:spTgt spid="4200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200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200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2006">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42006">
                                            <p:txEl>
                                              <p:pRg st="1" end="1"/>
                                            </p:txEl>
                                          </p:spTgt>
                                        </p:tgtEl>
                                        <p:attrNameLst>
                                          <p:attrName>style.visibility</p:attrName>
                                        </p:attrNameLst>
                                      </p:cBhvr>
                                      <p:to>
                                        <p:strVal val="visible"/>
                                      </p:to>
                                    </p:set>
                                    <p:anim calcmode="lin" valueType="num">
                                      <p:cBhvr>
                                        <p:cTn id="21" dur="500" fill="hold"/>
                                        <p:tgtEl>
                                          <p:spTgt spid="4200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4200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4200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42006">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42006">
                                            <p:txEl>
                                              <p:pRg st="2" end="2"/>
                                            </p:txEl>
                                          </p:spTgt>
                                        </p:tgtEl>
                                        <p:attrNameLst>
                                          <p:attrName>style.visibility</p:attrName>
                                        </p:attrNameLst>
                                      </p:cBhvr>
                                      <p:to>
                                        <p:strVal val="visible"/>
                                      </p:to>
                                    </p:set>
                                    <p:anim calcmode="lin" valueType="num">
                                      <p:cBhvr>
                                        <p:cTn id="27" dur="500" fill="hold"/>
                                        <p:tgtEl>
                                          <p:spTgt spid="4200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4200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4200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42006">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42006">
                                            <p:txEl>
                                              <p:pRg st="3" end="3"/>
                                            </p:txEl>
                                          </p:spTgt>
                                        </p:tgtEl>
                                        <p:attrNameLst>
                                          <p:attrName>style.visibility</p:attrName>
                                        </p:attrNameLst>
                                      </p:cBhvr>
                                      <p:to>
                                        <p:strVal val="visible"/>
                                      </p:to>
                                    </p:set>
                                    <p:anim calcmode="lin" valueType="num">
                                      <p:cBhvr>
                                        <p:cTn id="33" dur="500" fill="hold"/>
                                        <p:tgtEl>
                                          <p:spTgt spid="4200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4200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4200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42006">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42006">
                                            <p:txEl>
                                              <p:pRg st="4" end="4"/>
                                            </p:txEl>
                                          </p:spTgt>
                                        </p:tgtEl>
                                        <p:attrNameLst>
                                          <p:attrName>style.visibility</p:attrName>
                                        </p:attrNameLst>
                                      </p:cBhvr>
                                      <p:to>
                                        <p:strVal val="visible"/>
                                      </p:to>
                                    </p:set>
                                    <p:anim calcmode="lin" valueType="num">
                                      <p:cBhvr>
                                        <p:cTn id="39" dur="500" fill="hold"/>
                                        <p:tgtEl>
                                          <p:spTgt spid="4200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4200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4200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4200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42005"/>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42005"/>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42005"/>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42005"/>
                                        </p:tgtEl>
                                        <p:attrNameLst>
                                          <p:attrName>ppt_y</p:attrName>
                                        </p:attrNameLst>
                                      </p:cBhvr>
                                      <p:tavLst>
                                        <p:tav tm="0">
                                          <p:val>
                                            <p:strVal val="ppt_y"/>
                                          </p:val>
                                        </p:tav>
                                        <p:tav tm="100000">
                                          <p:val>
                                            <p:strVal val="ppt_y"/>
                                          </p:val>
                                        </p:tav>
                                      </p:tavLst>
                                    </p:anim>
                                    <p:set>
                                      <p:cBhvr>
                                        <p:cTn id="50" dur="1" fill="hold">
                                          <p:stCondLst>
                                            <p:cond delay="499"/>
                                          </p:stCondLst>
                                        </p:cTn>
                                        <p:tgtEl>
                                          <p:spTgt spid="42005"/>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42006">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42006">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42006">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42006">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42006">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42006">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42006">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42006">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42006">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42006">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42006">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42006">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42006">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42006">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42006">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42006">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42006">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42006">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42006">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42006">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42006">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42006">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42006">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42006">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4200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5" grpId="0"/>
      <p:bldP spid="42005" grpId="1"/>
      <p:bldP spid="42006" grpId="0" build="p">
        <p:tmplLst>
          <p:tmpl lvl="1">
            <p:tnLst>
              <p:par>
                <p:cTn presetID="39" presetClass="entr" presetSubtype="0" accel="100000" fill="hold" nodeType="click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 lvl="2">
            <p:tnLst>
              <p:par>
                <p:cTn presetID="39" presetClass="entr" presetSubtype="0" accel="100000" fill="hold" nodeType="with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 lvl="3">
            <p:tnLst>
              <p:par>
                <p:cTn presetID="39" presetClass="entr" presetSubtype="0" accel="100000" fill="hold" nodeType="with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 lvl="4">
            <p:tnLst>
              <p:par>
                <p:cTn presetID="39" presetClass="entr" presetSubtype="0" accel="100000" fill="hold" nodeType="with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 lvl="5">
            <p:tnLst>
              <p:par>
                <p:cTn presetID="39" presetClass="entr" presetSubtype="0" accel="100000" fill="hold" nodeType="with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Lst>
      </p:bldP>
      <p:bldP spid="42006" grpId="1" build="allAtOnce">
        <p:tmplLst>
          <p:tmpl lvl="1">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 lvl="2">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 lvl="3">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 lvl="4">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 lvl="5">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Lst>
      </p:bldP>
    </p:bldLst>
  </p:timing>
  <p:hf sldNum="0" hdr="0" ftr="0" dt="0"/>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2" y="1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4"/>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44373F-0E56-4641-88B5-D9CB8C42ABE2}" type="datetime1">
              <a:rPr lang="en-US" smtClean="0"/>
              <a:pPr/>
              <a:t>3/11/2019</a:t>
            </a:fld>
            <a:endParaRPr lang="en-US" dirty="0"/>
          </a:p>
        </p:txBody>
      </p:sp>
      <p:sp>
        <p:nvSpPr>
          <p:cNvPr id="5" name="Footer Placeholder 4"/>
          <p:cNvSpPr>
            <a:spLocks noGrp="1"/>
          </p:cNvSpPr>
          <p:nvPr>
            <p:ph type="ftr" sz="quarter" idx="3"/>
          </p:nvPr>
        </p:nvSpPr>
        <p:spPr>
          <a:xfrm>
            <a:off x="2640601"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dirty="0" smtClean="0"/>
              <a:t>james2013</a:t>
            </a:r>
            <a:endParaRPr lang="en-US" dirty="0"/>
          </a:p>
        </p:txBody>
      </p:sp>
      <p:sp>
        <p:nvSpPr>
          <p:cNvPr id="6" name="Slide Number Placeholder 5"/>
          <p:cNvSpPr>
            <a:spLocks noGrp="1"/>
          </p:cNvSpPr>
          <p:nvPr>
            <p:ph type="sldNum" sz="quarter" idx="4"/>
          </p:nvPr>
        </p:nvSpPr>
        <p:spPr>
          <a:xfrm>
            <a:off x="8204397"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71340D7-6B11-45AC-BA12-B23E363233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ransition spd="slow">
    <p:circle/>
  </p:transition>
  <p:timing>
    <p:tnLst>
      <p:par>
        <p:cTn id="1" dur="indefinite" restart="never" nodeType="tmRoot"/>
      </p:par>
    </p:tnLst>
  </p:timing>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69055-9012-47B6-B241-2F64BA3CB201}" type="datetime1">
              <a:rPr lang="en-US" smtClean="0"/>
              <a:pPr/>
              <a:t>3/11/2019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james2013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340D7-6B11-45AC-BA12-B23E363233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ransition spd="slow">
    <p:circl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0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6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6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0.xml"/></Relationships>
</file>

<file path=ppt/slides/_rels/slide1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pregnancy.familyeducation.com/delivery/slideshow/?page=2" TargetMode="Externa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pregnancy.familyeducation.com/delivery/slideshow/66568.html?page=3" TargetMode="External"/><Relationship Id="rId1" Type="http://schemas.openxmlformats.org/officeDocument/2006/relationships/slideLayout" Target="../slideLayouts/slideLayout7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0.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0.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0.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0.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0.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0.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0.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0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0.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0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0.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0.xml"/></Relationships>
</file>

<file path=ppt/slides/_rels/slide2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0.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0.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0.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0.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60.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0.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0.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0.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60.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0.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60.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6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6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60.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60.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8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brooksidepress.org/Products/Obstetric_and_Newborn_Care_II/images/MD0922_img_19.jpg" TargetMode="External"/><Relationship Id="rId1" Type="http://schemas.openxmlformats.org/officeDocument/2006/relationships/slideLayout" Target="../slideLayouts/slideLayout160.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8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brooksidepress.org/Products/Obstetric_and_Newborn_Care_II/images/MD0922_img_21.jpg" TargetMode="External"/><Relationship Id="rId1" Type="http://schemas.openxmlformats.org/officeDocument/2006/relationships/slideLayout" Target="../slideLayouts/slideLayout160.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9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60.xml"/></Relationships>
</file>

<file path=ppt/slides/_rels/slide29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60.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0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60.xml"/></Relationships>
</file>

<file path=ppt/slides/_rels/slide30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0.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0.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0.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60.xml"/></Relationships>
</file>

<file path=ppt/slides/_rels/slide3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60.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63.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62.xml"/></Relationships>
</file>

<file path=ppt/slides/_rels/slide3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63.xml"/></Relationships>
</file>

<file path=ppt/slides/_rels/slide35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6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6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63.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37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60.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7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60.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0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7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4.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5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7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7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7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4.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4.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4.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3400"/>
            <a:ext cx="8839200" cy="2819400"/>
          </a:xfrm>
          <a:solidFill>
            <a:schemeClr val="accent1">
              <a:lumMod val="75000"/>
            </a:schemeClr>
          </a:solidFill>
          <a:ln>
            <a:solidFill>
              <a:schemeClr val="accent4"/>
            </a:solidFill>
          </a:ln>
          <a:effectLst>
            <a:innerShdw blurRad="63500" dist="50800" dir="13500000">
              <a:prstClr val="black">
                <a:alpha val="50000"/>
              </a:prstClr>
            </a:innerShdw>
          </a:effectLst>
          <a:scene3d>
            <a:camera prst="orthographicFront"/>
            <a:lightRig rig="threePt" dir="t"/>
          </a:scene3d>
          <a:sp3d>
            <a:bevelT w="114300" prst="artDeco"/>
          </a:sp3d>
        </p:spPr>
        <p:txBody>
          <a:bodyPr>
            <a:normAutofit/>
          </a:bodyPr>
          <a:lstStyle/>
          <a:p>
            <a:pPr algn="ctr"/>
            <a:r>
              <a:rPr lang="en-US" sz="6600" b="1" dirty="0" smtClean="0">
                <a:solidFill>
                  <a:srgbClr val="FFFF00"/>
                </a:solidFill>
                <a:effectLst>
                  <a:outerShdw blurRad="38100" dist="38100" dir="2700000" algn="tl">
                    <a:srgbClr val="000000">
                      <a:alpha val="43137"/>
                    </a:srgbClr>
                  </a:outerShdw>
                </a:effectLst>
                <a:latin typeface="Algerian" pitchFamily="82" charset="0"/>
              </a:rPr>
              <a:t>INTRODUCTION TO NORMAL LABOUR</a:t>
            </a:r>
            <a:endParaRPr lang="en-US" sz="6600" b="1" dirty="0">
              <a:solidFill>
                <a:srgbClr val="FFFF00"/>
              </a:solidFill>
              <a:effectLst>
                <a:outerShdw blurRad="38100" dist="38100" dir="2700000" algn="tl">
                  <a:srgbClr val="000000">
                    <a:alpha val="43137"/>
                  </a:srgbClr>
                </a:outerShdw>
              </a:effectLst>
              <a:latin typeface="Algerian" pitchFamily="82" charset="0"/>
            </a:endParaRPr>
          </a:p>
        </p:txBody>
      </p:sp>
      <p:graphicFrame>
        <p:nvGraphicFramePr>
          <p:cNvPr id="4" name="Diagram 3"/>
          <p:cNvGraphicFramePr/>
          <p:nvPr/>
        </p:nvGraphicFramePr>
        <p:xfrm>
          <a:off x="4419600" y="5715000"/>
          <a:ext cx="2667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8686800" cy="4876803"/>
          </a:xfrm>
        </p:spPr>
        <p:txBody>
          <a:bodyPr>
            <a:normAutofit lnSpcReduction="10000"/>
          </a:bodyPr>
          <a:lstStyle/>
          <a:p>
            <a:r>
              <a:rPr lang="en-US" dirty="0" smtClean="0">
                <a:latin typeface="Calibri" pitchFamily="34" charset="0"/>
              </a:rPr>
              <a:t>Normal labour has several important </a:t>
            </a:r>
            <a:r>
              <a:rPr lang="en-US" b="1" u="sng" dirty="0" smtClean="0">
                <a:latin typeface="Calibri" pitchFamily="34" charset="0"/>
              </a:rPr>
              <a:t>characteristics</a:t>
            </a:r>
            <a:r>
              <a:rPr lang="en-US" dirty="0" smtClean="0">
                <a:latin typeface="Calibri" pitchFamily="34" charset="0"/>
              </a:rPr>
              <a:t>. These are:</a:t>
            </a:r>
          </a:p>
          <a:p>
            <a:pPr lvl="1">
              <a:buFont typeface="Wingdings" pitchFamily="2" charset="2"/>
              <a:buChar char="Ø"/>
            </a:pPr>
            <a:r>
              <a:rPr lang="en-US" dirty="0" smtClean="0">
                <a:latin typeface="Calibri" pitchFamily="34" charset="0"/>
              </a:rPr>
              <a:t>Duration - completed within 18 hours (from 1</a:t>
            </a:r>
            <a:r>
              <a:rPr lang="en-US" baseline="30000" dirty="0" smtClean="0">
                <a:latin typeface="Calibri" pitchFamily="34" charset="0"/>
              </a:rPr>
              <a:t>st</a:t>
            </a:r>
            <a:r>
              <a:rPr lang="en-US" dirty="0" smtClean="0">
                <a:latin typeface="Calibri" pitchFamily="34" charset="0"/>
              </a:rPr>
              <a:t> stage to 4</a:t>
            </a:r>
            <a:r>
              <a:rPr lang="en-US" baseline="30000" dirty="0" smtClean="0">
                <a:latin typeface="Calibri" pitchFamily="34" charset="0"/>
              </a:rPr>
              <a:t>th</a:t>
            </a:r>
            <a:r>
              <a:rPr lang="en-US" dirty="0" smtClean="0">
                <a:latin typeface="Calibri" pitchFamily="34" charset="0"/>
              </a:rPr>
              <a:t> stage)</a:t>
            </a:r>
          </a:p>
          <a:p>
            <a:pPr lvl="1">
              <a:buFont typeface="Wingdings" pitchFamily="2" charset="2"/>
              <a:buChar char="Ø"/>
            </a:pPr>
            <a:r>
              <a:rPr lang="en-US" dirty="0" smtClean="0">
                <a:latin typeface="Calibri" pitchFamily="34" charset="0"/>
              </a:rPr>
              <a:t>Occurs at term between 38 and 40 weeks of gestation</a:t>
            </a:r>
          </a:p>
          <a:p>
            <a:pPr lvl="1">
              <a:buFont typeface="Wingdings" pitchFamily="2" charset="2"/>
              <a:buChar char="Ø"/>
            </a:pPr>
            <a:r>
              <a:rPr lang="en-US" dirty="0" smtClean="0">
                <a:latin typeface="Calibri" pitchFamily="34" charset="0"/>
              </a:rPr>
              <a:t>Is spontaneous, i.e. not induced</a:t>
            </a:r>
          </a:p>
          <a:p>
            <a:pPr lvl="1">
              <a:buFont typeface="Wingdings" pitchFamily="2" charset="2"/>
              <a:buChar char="Ø"/>
            </a:pPr>
            <a:r>
              <a:rPr lang="en-US" dirty="0" smtClean="0">
                <a:latin typeface="Calibri" pitchFamily="34" charset="0"/>
              </a:rPr>
              <a:t>The foetus presents by the vertex</a:t>
            </a:r>
          </a:p>
          <a:p>
            <a:pPr lvl="1">
              <a:buFont typeface="Wingdings" pitchFamily="2" charset="2"/>
              <a:buChar char="Ø"/>
            </a:pPr>
            <a:r>
              <a:rPr lang="en-US" dirty="0" smtClean="0">
                <a:latin typeface="Calibri" pitchFamily="34" charset="0"/>
              </a:rPr>
              <a:t>Has no complications to either mother or baby</a:t>
            </a:r>
          </a:p>
          <a:p>
            <a:pPr lvl="1">
              <a:buFont typeface="Wingdings" pitchFamily="2" charset="2"/>
              <a:buChar char="Ø"/>
            </a:pPr>
            <a:r>
              <a:rPr lang="en-US" dirty="0" smtClean="0">
                <a:latin typeface="Calibri" pitchFamily="34" charset="0"/>
              </a:rPr>
              <a:t>The newborn child requires minimal or no resuscitation at birth</a:t>
            </a:r>
          </a:p>
          <a:p>
            <a:endParaRPr lang="en-US" dirty="0"/>
          </a:p>
        </p:txBody>
      </p:sp>
    </p:spTree>
  </p:cSld>
  <p:clrMapOvr>
    <a:masterClrMapping/>
  </p:clrMapOvr>
  <p:transition spd="slow">
    <p:circl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t>RECORDS</a:t>
            </a:r>
            <a:endParaRPr lang="en-US" b="1" dirty="0"/>
          </a:p>
        </p:txBody>
      </p:sp>
      <p:sp>
        <p:nvSpPr>
          <p:cNvPr id="3" name="Content Placeholder 2"/>
          <p:cNvSpPr>
            <a:spLocks noGrp="1"/>
          </p:cNvSpPr>
          <p:nvPr>
            <p:ph sz="quarter" idx="1"/>
          </p:nvPr>
        </p:nvSpPr>
        <p:spPr>
          <a:xfrm>
            <a:off x="914400" y="1143000"/>
            <a:ext cx="7696200" cy="5715000"/>
          </a:xfrm>
        </p:spPr>
        <p:txBody>
          <a:bodyPr>
            <a:normAutofit/>
          </a:bodyPr>
          <a:lstStyle/>
          <a:p>
            <a:r>
              <a:rPr lang="en-US" sz="3200" dirty="0" smtClean="0"/>
              <a:t>The midwife’s record of labour is a legal document and must be kept meticulously. The records may be examined by any court for up to 25 years, they may go b4 the nursing council professional conduct or health committee and may be examined</a:t>
            </a:r>
          </a:p>
          <a:p>
            <a:pPr>
              <a:buNone/>
            </a:pPr>
            <a:endParaRPr lang="en-US" sz="3200" dirty="0"/>
          </a:p>
        </p:txBody>
      </p:sp>
    </p:spTree>
  </p:cSld>
  <p:clrMapOvr>
    <a:masterClrMapping/>
  </p:clrMapOvr>
  <p:transition spd="slow">
    <p:circl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5897563"/>
          </a:xfrm>
        </p:spPr>
        <p:txBody>
          <a:bodyPr>
            <a:normAutofit/>
          </a:bodyPr>
          <a:lstStyle/>
          <a:p>
            <a:r>
              <a:rPr lang="en-US" sz="3200" dirty="0" smtClean="0"/>
              <a:t>Half hourly- maternal pulse, contractions for length, strength and frequency, FHR</a:t>
            </a:r>
          </a:p>
          <a:p>
            <a:r>
              <a:rPr lang="en-US" sz="3200" dirty="0" smtClean="0"/>
              <a:t>Every 1 1/2 - 2 hours check bladder</a:t>
            </a:r>
          </a:p>
          <a:p>
            <a:r>
              <a:rPr lang="en-US" sz="3200" dirty="0" smtClean="0"/>
              <a:t>Every 4 hours – B/P. Temperature, abdominal examination for </a:t>
            </a:r>
            <a:r>
              <a:rPr lang="en-US" sz="3200" dirty="0" err="1" smtClean="0"/>
              <a:t>descent,V.E</a:t>
            </a:r>
            <a:r>
              <a:rPr lang="en-US" sz="3200" dirty="0" smtClean="0"/>
              <a:t>, urine test acetone, albumin</a:t>
            </a:r>
          </a:p>
          <a:p>
            <a:endParaRPr lang="en-US" sz="3200" dirty="0"/>
          </a:p>
        </p:txBody>
      </p:sp>
    </p:spTree>
  </p:cSld>
  <p:clrMapOvr>
    <a:masterClrMapping/>
  </p:clrMapOvr>
  <p:transition spd="slow">
    <p:circle/>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THE PARTOGRAPH</a:t>
            </a:r>
            <a:endParaRPr lang="en-US" b="1" dirty="0"/>
          </a:p>
        </p:txBody>
      </p:sp>
      <p:pic>
        <p:nvPicPr>
          <p:cNvPr id="4" name="il_fi" descr="http://helid.digicollection.org/documents/who37e/p06.gif"/>
          <p:cNvPicPr>
            <a:picLocks noGrp="1"/>
          </p:cNvPicPr>
          <p:nvPr>
            <p:ph idx="1"/>
          </p:nvPr>
        </p:nvPicPr>
        <p:blipFill>
          <a:blip r:embed="rId2" cstate="print"/>
          <a:stretch>
            <a:fillRect/>
          </a:stretch>
        </p:blipFill>
        <p:spPr bwMode="auto">
          <a:xfrm>
            <a:off x="457200" y="1066801"/>
            <a:ext cx="8382000" cy="52578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762000"/>
          </a:xfrm>
        </p:spPr>
        <p:txBody>
          <a:bodyPr/>
          <a:lstStyle/>
          <a:p>
            <a:r>
              <a:rPr lang="en-US" b="1" dirty="0" smtClean="0"/>
              <a:t>partograph</a:t>
            </a:r>
            <a:endParaRPr lang="en-US" b="1" dirty="0"/>
          </a:p>
        </p:txBody>
      </p:sp>
      <p:sp>
        <p:nvSpPr>
          <p:cNvPr id="3" name="Content Placeholder 2"/>
          <p:cNvSpPr>
            <a:spLocks noGrp="1"/>
          </p:cNvSpPr>
          <p:nvPr>
            <p:ph sz="quarter" idx="1"/>
          </p:nvPr>
        </p:nvSpPr>
        <p:spPr>
          <a:xfrm>
            <a:off x="0" y="1143000"/>
            <a:ext cx="9144000" cy="5715000"/>
          </a:xfrm>
        </p:spPr>
        <p:txBody>
          <a:bodyPr>
            <a:normAutofit/>
          </a:bodyPr>
          <a:lstStyle/>
          <a:p>
            <a:pPr>
              <a:buFont typeface="Wingdings" pitchFamily="2" charset="2"/>
              <a:buChar char="v"/>
            </a:pPr>
            <a:r>
              <a:rPr lang="en-US" sz="3200" b="1" dirty="0" smtClean="0"/>
              <a:t>(See Partograph symbols)</a:t>
            </a:r>
          </a:p>
          <a:p>
            <a:pPr>
              <a:buNone/>
            </a:pPr>
            <a:r>
              <a:rPr lang="en-US" sz="3200" b="1" dirty="0" smtClean="0"/>
              <a:t>Definition of partograph</a:t>
            </a:r>
          </a:p>
          <a:p>
            <a:r>
              <a:rPr lang="en-US" sz="3200" dirty="0" smtClean="0"/>
              <a:t>A tool developed by the World Health Organization (WHO) to monitor, document and manage labour. It gives a complete picture of maternal and fetal well-being and labour progress at a glance. It also provides guidelines on when labour is no longer normal.</a:t>
            </a:r>
          </a:p>
          <a:p>
            <a:r>
              <a:rPr lang="en-US" sz="3200" dirty="0" smtClean="0"/>
              <a:t>The partograph is a graphic presentation, which outlines the progress of a woman in active labour including the foetal and maternal condition. </a:t>
            </a:r>
          </a:p>
          <a:p>
            <a:pPr>
              <a:buNone/>
            </a:pPr>
            <a:endParaRPr lang="en-US" sz="3200" b="1" dirty="0" smtClean="0"/>
          </a:p>
          <a:p>
            <a:pPr>
              <a:buFont typeface="Arial" charset="0"/>
              <a:buChar char="•"/>
            </a:pPr>
            <a:endParaRPr lang="en-US" sz="3200" b="1" dirty="0"/>
          </a:p>
        </p:txBody>
      </p:sp>
    </p:spTree>
  </p:cSld>
  <p:clrMapOvr>
    <a:masterClrMapping/>
  </p:clrMapOvr>
  <p:transition spd="slow">
    <p:circl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b="1" dirty="0" smtClean="0"/>
              <a:t>Conditions for starting a Partograph </a:t>
            </a:r>
            <a:endParaRPr lang="en-US" dirty="0"/>
          </a:p>
        </p:txBody>
      </p:sp>
      <p:sp>
        <p:nvSpPr>
          <p:cNvPr id="3" name="Content Placeholder 2"/>
          <p:cNvSpPr>
            <a:spLocks noGrp="1"/>
          </p:cNvSpPr>
          <p:nvPr>
            <p:ph sz="quarter" idx="1"/>
          </p:nvPr>
        </p:nvSpPr>
        <p:spPr>
          <a:xfrm>
            <a:off x="0" y="990600"/>
            <a:ext cx="9144000" cy="5867400"/>
          </a:xfrm>
        </p:spPr>
        <p:txBody>
          <a:bodyPr>
            <a:normAutofit/>
          </a:bodyPr>
          <a:lstStyle/>
          <a:p>
            <a:r>
              <a:rPr lang="en-US" sz="3200" dirty="0" smtClean="0"/>
              <a:t>A Partograph chart must only be started when a woman is in active phase of labour (from 4 cms)</a:t>
            </a:r>
          </a:p>
          <a:p>
            <a:pPr>
              <a:buNone/>
            </a:pPr>
            <a:r>
              <a:rPr lang="en-US" sz="3200" b="1" u="sng" dirty="0" smtClean="0"/>
              <a:t>Points to remember</a:t>
            </a:r>
          </a:p>
          <a:p>
            <a:r>
              <a:rPr lang="en-US" sz="3200" dirty="0" smtClean="0"/>
              <a:t>The latent phase is from 0-4cm dilatation &amp; is accompanied by gradual shortening of cervix. It should normally not last longer than 8 hrs.</a:t>
            </a:r>
          </a:p>
          <a:p>
            <a:r>
              <a:rPr lang="en-US" sz="3200" dirty="0" smtClean="0"/>
              <a:t>The active phase is from 4-10cms &amp; dilatation should be at the rate of at least 1cm/hr in a </a:t>
            </a:r>
            <a:r>
              <a:rPr lang="en-US" sz="3200" dirty="0" err="1" smtClean="0"/>
              <a:t>primigravida</a:t>
            </a:r>
            <a:r>
              <a:rPr lang="en-US" sz="3200" dirty="0" smtClean="0"/>
              <a:t>.</a:t>
            </a:r>
          </a:p>
        </p:txBody>
      </p:sp>
    </p:spTree>
  </p:cSld>
  <p:clrMapOvr>
    <a:masterClrMapping/>
  </p:clrMapOvr>
  <p:transition spd="slow">
    <p:circl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r>
              <a:rPr lang="en-US" sz="3200" dirty="0" smtClean="0"/>
              <a:t>When labour progresses well, the dilatation should not move to the right of the alert line.</a:t>
            </a:r>
          </a:p>
          <a:p>
            <a:r>
              <a:rPr lang="en-US" sz="3200" dirty="0" smtClean="0"/>
              <a:t>When admission to hospital takes place in the active phase, the cervical dilatation is immediately plotted in the </a:t>
            </a:r>
            <a:r>
              <a:rPr lang="en-US" sz="3200" b="1" dirty="0" smtClean="0"/>
              <a:t>alert line</a:t>
            </a:r>
          </a:p>
          <a:p>
            <a:r>
              <a:rPr lang="en-US" sz="3200" dirty="0" smtClean="0"/>
              <a:t>When labour goes from latent to active phase plotting of the dilatation is immediately transferred from the latent phase to the alert line. </a:t>
            </a:r>
          </a:p>
          <a:p>
            <a:endParaRPr lang="en-US" sz="3200" dirty="0"/>
          </a:p>
        </p:txBody>
      </p:sp>
    </p:spTree>
  </p:cSld>
  <p:clrMapOvr>
    <a:masterClrMapping/>
  </p:clrMapOvr>
  <p:transition spd="slow">
    <p:circle/>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47800"/>
            <a:ext cx="7467600" cy="5026152"/>
          </a:xfrm>
        </p:spPr>
        <p:txBody>
          <a:bodyPr>
            <a:normAutofit/>
          </a:bodyPr>
          <a:lstStyle/>
          <a:p>
            <a:r>
              <a:rPr lang="en-US" sz="3200" dirty="0" smtClean="0"/>
              <a:t>Plotting the partograph helps alert the provider to problems and needed action in time for a prompt life-saving intervention to occur.</a:t>
            </a:r>
          </a:p>
          <a:p>
            <a:pPr>
              <a:buNone/>
            </a:pPr>
            <a:endParaRPr lang="en-US" sz="3200" dirty="0"/>
          </a:p>
        </p:txBody>
      </p:sp>
    </p:spTree>
  </p:cSld>
  <p:clrMapOvr>
    <a:masterClrMapping/>
  </p:clrMapOvr>
  <p:transition spd="slow">
    <p:circl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8229600" cy="838200"/>
          </a:xfrm>
        </p:spPr>
        <p:txBody>
          <a:bodyPr>
            <a:normAutofit fontScale="90000"/>
          </a:bodyPr>
          <a:lstStyle/>
          <a:p>
            <a:r>
              <a:rPr lang="en-US" b="1" dirty="0" smtClean="0"/>
              <a:t>OBSERVATIONS CHARTED ON THE PARTOGRAPH</a:t>
            </a:r>
            <a:endParaRPr lang="en-US" b="1" dirty="0"/>
          </a:p>
        </p:txBody>
      </p:sp>
      <p:sp>
        <p:nvSpPr>
          <p:cNvPr id="3" name="Content Placeholder 2"/>
          <p:cNvSpPr>
            <a:spLocks noGrp="1"/>
          </p:cNvSpPr>
          <p:nvPr>
            <p:ph sz="quarter" idx="1"/>
          </p:nvPr>
        </p:nvSpPr>
        <p:spPr>
          <a:xfrm>
            <a:off x="0" y="1219200"/>
            <a:ext cx="9144000" cy="4724400"/>
          </a:xfrm>
        </p:spPr>
        <p:txBody>
          <a:bodyPr>
            <a:normAutofit/>
          </a:bodyPr>
          <a:lstStyle/>
          <a:p>
            <a:pPr>
              <a:buNone/>
            </a:pPr>
            <a:r>
              <a:rPr lang="en-US" sz="2800" dirty="0" smtClean="0"/>
              <a:t>a) The progress of labour with time</a:t>
            </a:r>
          </a:p>
          <a:p>
            <a:pPr>
              <a:buNone/>
            </a:pPr>
            <a:r>
              <a:rPr lang="en-US" sz="2800" dirty="0" smtClean="0"/>
              <a:t>	-cervical dilatation</a:t>
            </a:r>
          </a:p>
          <a:p>
            <a:pPr>
              <a:buNone/>
            </a:pPr>
            <a:r>
              <a:rPr lang="en-US" sz="2800" dirty="0" smtClean="0"/>
              <a:t>	- Descent of fetal head</a:t>
            </a:r>
          </a:p>
          <a:p>
            <a:r>
              <a:rPr lang="en-US" sz="2800" dirty="0" smtClean="0"/>
              <a:t>Descent: abdominal palpation of fifths of head felt above the pelvic brim</a:t>
            </a:r>
          </a:p>
          <a:p>
            <a:r>
              <a:rPr lang="en-US" sz="2800" dirty="0" smtClean="0"/>
              <a:t>Uterine contraction</a:t>
            </a:r>
          </a:p>
          <a:p>
            <a:pPr>
              <a:buNone/>
            </a:pPr>
            <a:r>
              <a:rPr lang="en-US" sz="2800" dirty="0" smtClean="0"/>
              <a:t>	- Frequency per 10 min</a:t>
            </a:r>
          </a:p>
          <a:p>
            <a:pPr>
              <a:buNone/>
            </a:pPr>
            <a:r>
              <a:rPr lang="en-US" sz="2800" dirty="0" smtClean="0"/>
              <a:t>	- Duration /shown by different shading</a:t>
            </a:r>
          </a:p>
        </p:txBody>
      </p:sp>
    </p:spTree>
  </p:cSld>
  <p:clrMapOvr>
    <a:masterClrMapping/>
  </p:clrMapOvr>
  <p:transition spd="slow">
    <p:circl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normAutofit/>
          </a:bodyPr>
          <a:lstStyle/>
          <a:p>
            <a:pPr>
              <a:buNone/>
            </a:pPr>
            <a:endParaRPr lang="en-US" sz="3200" dirty="0" smtClean="0"/>
          </a:p>
          <a:p>
            <a:pPr>
              <a:buNone/>
            </a:pPr>
            <a:endParaRPr lang="en-US" sz="3200" dirty="0" smtClean="0"/>
          </a:p>
          <a:p>
            <a:pPr>
              <a:buNone/>
            </a:pPr>
            <a:r>
              <a:rPr lang="en-US" sz="3200" dirty="0" smtClean="0"/>
              <a:t>b) The fetal condition</a:t>
            </a:r>
          </a:p>
          <a:p>
            <a:pPr>
              <a:buNone/>
            </a:pPr>
            <a:r>
              <a:rPr lang="en-US" sz="3200" dirty="0" smtClean="0"/>
              <a:t>	- Fetal heart rate &amp; rhythm</a:t>
            </a:r>
          </a:p>
          <a:p>
            <a:pPr>
              <a:buNone/>
            </a:pPr>
            <a:r>
              <a:rPr lang="en-US" sz="3200" dirty="0" smtClean="0"/>
              <a:t>	- Membranes &amp; liquor (whether ruptured or intact)</a:t>
            </a:r>
          </a:p>
          <a:p>
            <a:pPr>
              <a:buNone/>
            </a:pPr>
            <a:r>
              <a:rPr lang="en-US" sz="3200" dirty="0" smtClean="0"/>
              <a:t>	- Moulding of the fetal skull</a:t>
            </a:r>
          </a:p>
          <a:p>
            <a:endParaRPr lang="en-US" sz="3200" dirty="0"/>
          </a:p>
        </p:txBody>
      </p:sp>
    </p:spTree>
  </p:cSld>
  <p:clrMapOvr>
    <a:masterClrMapping/>
  </p:clrMapOvr>
  <p:transition spd="slow">
    <p:circl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pPr>
              <a:buNone/>
            </a:pPr>
            <a:r>
              <a:rPr lang="en-US" sz="3200" dirty="0" smtClean="0"/>
              <a:t>c) The maternal condition</a:t>
            </a:r>
          </a:p>
          <a:p>
            <a:pPr>
              <a:buNone/>
            </a:pPr>
            <a:r>
              <a:rPr lang="en-US" sz="3200" dirty="0" smtClean="0"/>
              <a:t>	- Pulse, B/P temperature</a:t>
            </a:r>
          </a:p>
          <a:p>
            <a:pPr>
              <a:buNone/>
            </a:pPr>
            <a:r>
              <a:rPr lang="en-US" sz="3200" dirty="0" smtClean="0"/>
              <a:t>	- Drug and IV fluids given</a:t>
            </a:r>
          </a:p>
          <a:p>
            <a:pPr>
              <a:buNone/>
            </a:pPr>
            <a:r>
              <a:rPr lang="en-US" sz="3200" dirty="0" smtClean="0"/>
              <a:t>	- Urine /volume, protein, acetone/</a:t>
            </a:r>
          </a:p>
          <a:p>
            <a:pPr>
              <a:buNone/>
            </a:pPr>
            <a:r>
              <a:rPr lang="en-US" sz="3200" dirty="0" smtClean="0"/>
              <a:t>	- Oxytocin regimen</a:t>
            </a:r>
            <a:endParaRPr lang="en-US" sz="3200" dirty="0"/>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7030A0"/>
          </a:solidFill>
        </p:spPr>
        <p:txBody>
          <a:bodyPr>
            <a:normAutofit fontScale="90000"/>
          </a:bodyPr>
          <a:lstStyle/>
          <a:p>
            <a:r>
              <a:rPr lang="en-US" b="1" dirty="0" smtClean="0">
                <a:solidFill>
                  <a:schemeClr val="bg1"/>
                </a:solidFill>
              </a:rPr>
              <a:t>Changes during the last few weeks of pregnancy</a:t>
            </a:r>
            <a:endParaRPr lang="en-US" b="1" dirty="0">
              <a:solidFill>
                <a:schemeClr val="bg1"/>
              </a:solidFill>
            </a:endParaRPr>
          </a:p>
        </p:txBody>
      </p:sp>
      <p:sp>
        <p:nvSpPr>
          <p:cNvPr id="3" name="Content Placeholder 2"/>
          <p:cNvSpPr>
            <a:spLocks noGrp="1"/>
          </p:cNvSpPr>
          <p:nvPr>
            <p:ph idx="1"/>
          </p:nvPr>
        </p:nvSpPr>
        <p:spPr>
          <a:xfrm>
            <a:off x="0" y="1219200"/>
            <a:ext cx="9296400" cy="5638800"/>
          </a:xfrm>
        </p:spPr>
        <p:txBody>
          <a:bodyPr>
            <a:normAutofit/>
          </a:bodyPr>
          <a:lstStyle/>
          <a:p>
            <a:r>
              <a:rPr lang="en-US" dirty="0" smtClean="0"/>
              <a:t>The physiological transition from being a pregnant woman to becoming a mother means an enormous change for each woman, both physically &amp; psychologically</a:t>
            </a:r>
          </a:p>
        </p:txBody>
      </p:sp>
    </p:spTree>
  </p:cSld>
  <p:clrMapOvr>
    <a:masterClrMapping/>
  </p:clrMapOvr>
  <p:transition spd="slow">
    <p:circl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00B0F0"/>
          </a:solidFill>
        </p:spPr>
        <p:txBody>
          <a:bodyPr>
            <a:normAutofit/>
          </a:bodyPr>
          <a:lstStyle/>
          <a:p>
            <a:r>
              <a:rPr lang="en-US" b="1" dirty="0" smtClean="0">
                <a:solidFill>
                  <a:schemeClr val="bg1"/>
                </a:solidFill>
              </a:rPr>
              <a:t>Specific Management of First Stage of Labour cntd’</a:t>
            </a:r>
            <a:endParaRPr lang="en-US" dirty="0">
              <a:solidFill>
                <a:schemeClr val="bg1"/>
              </a:solidFill>
            </a:endParaRPr>
          </a:p>
        </p:txBody>
      </p:sp>
      <p:sp>
        <p:nvSpPr>
          <p:cNvPr id="3" name="Content Placeholder 2"/>
          <p:cNvSpPr>
            <a:spLocks noGrp="1"/>
          </p:cNvSpPr>
          <p:nvPr>
            <p:ph sz="quarter" idx="1"/>
          </p:nvPr>
        </p:nvSpPr>
        <p:spPr>
          <a:xfrm>
            <a:off x="0" y="1600206"/>
            <a:ext cx="8686800" cy="4525963"/>
          </a:xfrm>
        </p:spPr>
        <p:txBody>
          <a:bodyPr>
            <a:noAutofit/>
          </a:bodyPr>
          <a:lstStyle/>
          <a:p>
            <a:r>
              <a:rPr lang="en-US" sz="3200" dirty="0" smtClean="0"/>
              <a:t>Admit the patient to the waiting room, reassure her and introduce her to other patients</a:t>
            </a:r>
          </a:p>
          <a:p>
            <a:r>
              <a:rPr lang="en-US" sz="3200" dirty="0" smtClean="0"/>
              <a:t>Reassure her and explain what is being done at every stage</a:t>
            </a:r>
          </a:p>
          <a:p>
            <a:r>
              <a:rPr lang="en-US" sz="3200" dirty="0" smtClean="0"/>
              <a:t>Give her an enema only if she is in early labour (this will reduce the risk of faecal soiling and infection at delivery)</a:t>
            </a:r>
          </a:p>
          <a:p>
            <a:r>
              <a:rPr lang="en-US" sz="3200" dirty="0" smtClean="0"/>
              <a:t>The patient may have a warm bath and change into a clean hospital gown</a:t>
            </a:r>
            <a:endParaRPr lang="en-US" sz="3200" dirty="0"/>
          </a:p>
        </p:txBody>
      </p:sp>
    </p:spTree>
  </p:cSld>
  <p:clrMapOvr>
    <a:masterClrMapping/>
  </p:clrMapOvr>
  <p:transition spd="slow">
    <p:circl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communication</a:t>
            </a:r>
            <a:endParaRPr lang="en-US" b="1" dirty="0"/>
          </a:p>
        </p:txBody>
      </p:sp>
      <p:sp>
        <p:nvSpPr>
          <p:cNvPr id="3" name="Content Placeholder 2"/>
          <p:cNvSpPr>
            <a:spLocks noGrp="1"/>
          </p:cNvSpPr>
          <p:nvPr>
            <p:ph sz="quarter" idx="1"/>
          </p:nvPr>
        </p:nvSpPr>
        <p:spPr/>
        <p:txBody>
          <a:bodyPr>
            <a:normAutofit/>
          </a:bodyPr>
          <a:lstStyle/>
          <a:p>
            <a:r>
              <a:rPr lang="en-US" sz="3200" dirty="0" smtClean="0"/>
              <a:t>The culmination of pregnancy is an event with great psychological, social &amp; emotional meaning for the mother and her family. The woman may experience stress and physical pain. The MW should display tact and sensitivity, respect the needs of the individual and provide an environment within which each woman will deliver with dignity</a:t>
            </a:r>
            <a:endParaRPr lang="en-US" sz="3200" dirty="0"/>
          </a:p>
        </p:txBody>
      </p:sp>
    </p:spTree>
  </p:cSld>
  <p:clrMapOvr>
    <a:masterClrMapping/>
  </p:clrMapOvr>
  <p:transition spd="slow">
    <p:circl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environment</a:t>
            </a:r>
            <a:endParaRPr lang="en-US" b="1" dirty="0"/>
          </a:p>
        </p:txBody>
      </p:sp>
      <p:sp>
        <p:nvSpPr>
          <p:cNvPr id="3" name="Content Placeholder 2"/>
          <p:cNvSpPr>
            <a:spLocks noGrp="1"/>
          </p:cNvSpPr>
          <p:nvPr>
            <p:ph sz="quarter" idx="1"/>
          </p:nvPr>
        </p:nvSpPr>
        <p:spPr>
          <a:xfrm>
            <a:off x="0" y="1600200"/>
            <a:ext cx="8991600" cy="4525963"/>
          </a:xfrm>
        </p:spPr>
        <p:txBody>
          <a:bodyPr>
            <a:normAutofit/>
          </a:bodyPr>
          <a:lstStyle/>
          <a:p>
            <a:r>
              <a:rPr lang="en-US" sz="3200" dirty="0" smtClean="0"/>
              <a:t>It is important that the woman is welcomed and made to feel at ease and that the mw spends time actively listening as the woman recounts the details of the onset of labour</a:t>
            </a:r>
          </a:p>
          <a:p>
            <a:r>
              <a:rPr lang="en-US" sz="3200" dirty="0" smtClean="0"/>
              <a:t>She should be nursed in a clean environment</a:t>
            </a:r>
            <a:endParaRPr lang="en-US" sz="3200" dirty="0"/>
          </a:p>
        </p:txBody>
      </p:sp>
    </p:spTree>
  </p:cSld>
  <p:clrMapOvr>
    <a:masterClrMapping/>
  </p:clrMapOvr>
  <p:transition spd="slow">
    <p:circl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Emotional support</a:t>
            </a:r>
            <a:endParaRPr lang="en-US" b="1" dirty="0"/>
          </a:p>
        </p:txBody>
      </p:sp>
      <p:sp>
        <p:nvSpPr>
          <p:cNvPr id="3" name="Content Placeholder 2"/>
          <p:cNvSpPr>
            <a:spLocks noGrp="1"/>
          </p:cNvSpPr>
          <p:nvPr>
            <p:ph sz="quarter" idx="1"/>
          </p:nvPr>
        </p:nvSpPr>
        <p:spPr>
          <a:xfrm>
            <a:off x="457200" y="1524000"/>
            <a:ext cx="7467600" cy="4949952"/>
          </a:xfrm>
        </p:spPr>
        <p:txBody>
          <a:bodyPr>
            <a:normAutofit/>
          </a:bodyPr>
          <a:lstStyle/>
          <a:p>
            <a:r>
              <a:rPr lang="en-US" sz="3200" dirty="0" smtClean="0"/>
              <a:t>The MW has a traditional role to fulfil. i.e. being ‘with woman’ by monitoring the progress of labour and assessing the physical state of mother and foetus</a:t>
            </a:r>
          </a:p>
          <a:p>
            <a:r>
              <a:rPr lang="en-US" sz="3200" dirty="0" smtClean="0"/>
              <a:t>Emotional support is provided by imparting confidence, expressing caring, dependability and being an advocate for the child bearing woman</a:t>
            </a:r>
            <a:endParaRPr lang="en-US" sz="3200" dirty="0"/>
          </a:p>
        </p:txBody>
      </p:sp>
    </p:spTree>
  </p:cSld>
  <p:clrMapOvr>
    <a:masterClrMapping/>
  </p:clrMapOvr>
  <p:transition spd="slow">
    <p:circl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Companionship in labour</a:t>
            </a:r>
            <a:endParaRPr lang="en-US" b="1" dirty="0"/>
          </a:p>
        </p:txBody>
      </p:sp>
      <p:sp>
        <p:nvSpPr>
          <p:cNvPr id="3" name="Content Placeholder 2"/>
          <p:cNvSpPr>
            <a:spLocks noGrp="1"/>
          </p:cNvSpPr>
          <p:nvPr>
            <p:ph sz="quarter" idx="1"/>
          </p:nvPr>
        </p:nvSpPr>
        <p:spPr>
          <a:xfrm>
            <a:off x="533400" y="990600"/>
            <a:ext cx="8001000" cy="5867400"/>
          </a:xfrm>
        </p:spPr>
        <p:txBody>
          <a:bodyPr>
            <a:normAutofit/>
          </a:bodyPr>
          <a:lstStyle/>
          <a:p>
            <a:r>
              <a:rPr lang="en-US" sz="3200" dirty="0" smtClean="0"/>
              <a:t>Research has shown that continous one to one support of a woman during labour creates a strong feeling of security &amp; satisfaction &amp; is associated with a reduction in the length of labour, fewer perinatal complications and a reduced incidence of oxytocin augmentation</a:t>
            </a:r>
          </a:p>
        </p:txBody>
      </p:sp>
    </p:spTree>
  </p:cSld>
  <p:clrMapOvr>
    <a:masterClrMapping/>
  </p:clrMapOvr>
  <p:transition spd="slow">
    <p:circl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457200"/>
            <a:ext cx="8077200" cy="5668963"/>
          </a:xfrm>
        </p:spPr>
        <p:txBody>
          <a:bodyPr>
            <a:normAutofit/>
          </a:bodyPr>
          <a:lstStyle/>
          <a:p>
            <a:r>
              <a:rPr lang="en-US" sz="3200" dirty="0" smtClean="0"/>
              <a:t>Admission to hospital is always a traumatic experience &amp; the company of a supportive companion can help reduce the anxiety. Sometimes, the mw may double as the companion since not all women are glad to have a husband or companion present </a:t>
            </a:r>
          </a:p>
          <a:p>
            <a:endParaRPr lang="en-US" sz="3200" dirty="0"/>
          </a:p>
        </p:txBody>
      </p:sp>
    </p:spTree>
  </p:cSld>
  <p:clrMapOvr>
    <a:masterClrMapping/>
  </p:clrMapOvr>
  <p:transition spd="slow">
    <p:circle/>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Management of First Stage of Labour ctnd…</a:t>
            </a:r>
            <a:endParaRPr lang="en-US" dirty="0"/>
          </a:p>
        </p:txBody>
      </p:sp>
      <p:sp>
        <p:nvSpPr>
          <p:cNvPr id="3" name="Content Placeholder 2"/>
          <p:cNvSpPr>
            <a:spLocks noGrp="1"/>
          </p:cNvSpPr>
          <p:nvPr>
            <p:ph sz="quarter" idx="1"/>
          </p:nvPr>
        </p:nvSpPr>
        <p:spPr>
          <a:xfrm>
            <a:off x="533400" y="1447800"/>
            <a:ext cx="7391400" cy="5026152"/>
          </a:xfrm>
        </p:spPr>
        <p:txBody>
          <a:bodyPr>
            <a:normAutofit/>
          </a:bodyPr>
          <a:lstStyle/>
          <a:p>
            <a:r>
              <a:rPr lang="en-US" sz="3200" dirty="0" smtClean="0"/>
              <a:t>Encourage her to walk about and empty her bladder frequently</a:t>
            </a:r>
          </a:p>
          <a:p>
            <a:r>
              <a:rPr lang="en-US" sz="3200" dirty="0" smtClean="0"/>
              <a:t>Give her plenty of fluids with sugar or glucose as she has to work hard and needs the energy</a:t>
            </a:r>
          </a:p>
          <a:p>
            <a:r>
              <a:rPr lang="en-US" sz="3200" dirty="0" smtClean="0"/>
              <a:t>Do not allow any solid foods as the stomach takes a long time to empty in labour</a:t>
            </a:r>
            <a:endParaRPr lang="en-US" sz="3200" dirty="0"/>
          </a:p>
        </p:txBody>
      </p:sp>
    </p:spTree>
  </p:cSld>
  <p:clrMapOvr>
    <a:masterClrMapping/>
  </p:clrMapOvr>
  <p:transition spd="slow">
    <p:circl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130935"/>
          </a:xfrm>
        </p:spPr>
        <p:txBody>
          <a:bodyPr>
            <a:normAutofit/>
          </a:bodyPr>
          <a:lstStyle/>
          <a:p>
            <a:pPr>
              <a:buNone/>
            </a:pPr>
            <a:r>
              <a:rPr lang="en-US" sz="3200" dirty="0" smtClean="0"/>
              <a:t>Check the following regularly:</a:t>
            </a:r>
          </a:p>
          <a:p>
            <a:r>
              <a:rPr lang="en-US" sz="3200" dirty="0" smtClean="0"/>
              <a:t>Check the foetal heart rate half hourly or more often if you suspect foetal distress</a:t>
            </a:r>
          </a:p>
          <a:p>
            <a:r>
              <a:rPr lang="en-US" sz="3200" dirty="0" smtClean="0"/>
              <a:t>Check uterine contractions ½ hourly (strength, type, frequency and duration) as well as maternal pulse, BP and temperature</a:t>
            </a:r>
          </a:p>
          <a:p>
            <a:r>
              <a:rPr lang="en-US" sz="3200" dirty="0" smtClean="0"/>
              <a:t>Check the urine output and check for albumin and acetone if indicated every two hours</a:t>
            </a:r>
          </a:p>
          <a:p>
            <a:pPr>
              <a:buNone/>
            </a:pPr>
            <a:endParaRPr lang="en-US" sz="3200" dirty="0"/>
          </a:p>
        </p:txBody>
      </p:sp>
    </p:spTree>
  </p:cSld>
  <p:clrMapOvr>
    <a:masterClrMapping/>
  </p:clrMapOvr>
  <p:transition spd="slow">
    <p:circl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8229600" cy="6126163"/>
          </a:xfrm>
        </p:spPr>
        <p:txBody>
          <a:bodyPr>
            <a:normAutofit/>
          </a:bodyPr>
          <a:lstStyle/>
          <a:p>
            <a:r>
              <a:rPr lang="en-US" sz="3200" dirty="0" smtClean="0"/>
              <a:t>Every four hours check the level of the presenting part and the degree of dilatation of the cervix</a:t>
            </a:r>
          </a:p>
          <a:p>
            <a:r>
              <a:rPr lang="en-US" sz="3200" dirty="0" smtClean="0"/>
              <a:t>Constantly check the woman's reaction to </a:t>
            </a:r>
            <a:r>
              <a:rPr lang="en-US" sz="3200" dirty="0" err="1" smtClean="0"/>
              <a:t>labour</a:t>
            </a:r>
            <a:r>
              <a:rPr lang="en-US" sz="3200" dirty="0" smtClean="0"/>
              <a:t> and be aware of her needs, especially for pain relief. You can repeat </a:t>
            </a:r>
            <a:r>
              <a:rPr lang="en-US" sz="3200" dirty="0" err="1" smtClean="0"/>
              <a:t>pethidine</a:t>
            </a:r>
            <a:r>
              <a:rPr lang="en-US" sz="3200" dirty="0" smtClean="0"/>
              <a:t> 50 mg IM if cervical dilatation is still 5 cm or less. Do not give more </a:t>
            </a:r>
            <a:r>
              <a:rPr lang="en-US" sz="3200" dirty="0" err="1" smtClean="0"/>
              <a:t>pethidine</a:t>
            </a:r>
            <a:r>
              <a:rPr lang="en-US" sz="3200" dirty="0" smtClean="0"/>
              <a:t> if delivery is imminent as it depresses the baby's respiration</a:t>
            </a:r>
          </a:p>
          <a:p>
            <a:endParaRPr lang="en-US" sz="3200" dirty="0"/>
          </a:p>
        </p:txBody>
      </p:sp>
    </p:spTree>
  </p:cSld>
  <p:clrMapOvr>
    <a:masterClrMapping/>
  </p:clrMapOvr>
  <p:transition spd="slow">
    <p:circle/>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r>
              <a:rPr lang="en-US" sz="3200" dirty="0" smtClean="0"/>
              <a:t>Towards the end of the first stage, she can rest on her side, or in any position she finds comfortable, for example, squatting</a:t>
            </a:r>
          </a:p>
          <a:p>
            <a:r>
              <a:rPr lang="en-US" sz="3200" dirty="0" smtClean="0"/>
              <a:t>Discourage pushing or bearing down before the cervix is fully dilated. Early pushing only exhausts the woman and will cause oedema of the cervix and interfere with normal cervical dilatation</a:t>
            </a:r>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a:bodyPr>
          <a:lstStyle/>
          <a:p>
            <a:r>
              <a:rPr lang="en-US" dirty="0" smtClean="0"/>
              <a:t>During the last few wks of pregnancy, a number of physical &amp; psychological changes occur:</a:t>
            </a:r>
          </a:p>
          <a:p>
            <a:pPr lvl="1"/>
            <a:r>
              <a:rPr lang="en-US" dirty="0" smtClean="0"/>
              <a:t>Mood swings are common and a surge of energy may be experienced	</a:t>
            </a:r>
          </a:p>
          <a:p>
            <a:pPr lvl="1"/>
            <a:r>
              <a:rPr lang="en-US" dirty="0" smtClean="0"/>
              <a:t>2-3 wks prior to onset of labour, the lower uterine segment expands and allows the foetal head to sink lower and it may engage in the pelvis, especially in 1</a:t>
            </a:r>
            <a:r>
              <a:rPr lang="en-US" baseline="30000" dirty="0" smtClean="0"/>
              <a:t>st</a:t>
            </a:r>
            <a:r>
              <a:rPr lang="en-US" dirty="0" smtClean="0"/>
              <a:t> time mothers. When this happens, the fundus of the uterus descends &amp; there is more room for the lungs, breathing is easier &amp; the heart and stomach can function more easily. The woman may experience relief known as </a:t>
            </a:r>
            <a:r>
              <a:rPr lang="en-US" b="1" i="1" dirty="0" smtClean="0"/>
              <a:t>lightening</a:t>
            </a:r>
          </a:p>
          <a:p>
            <a:endParaRPr lang="en-US" dirty="0"/>
          </a:p>
        </p:txBody>
      </p:sp>
    </p:spTree>
  </p:cSld>
  <p:clrMapOvr>
    <a:masterClrMapping/>
  </p:clrMapOvr>
  <p:transition spd="slow">
    <p:circl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287963"/>
          </a:xfrm>
        </p:spPr>
        <p:txBody>
          <a:bodyPr>
            <a:normAutofit/>
          </a:bodyPr>
          <a:lstStyle/>
          <a:p>
            <a:r>
              <a:rPr lang="en-US" sz="3200" dirty="0" smtClean="0"/>
              <a:t>If the bladder is full and she cannot empty it on her own, catheterize her using aseptic technique</a:t>
            </a:r>
          </a:p>
          <a:p>
            <a:r>
              <a:rPr lang="en-US" sz="3200" dirty="0" smtClean="0"/>
              <a:t>When the membranes rupture, usually at the end of the first stage, check the </a:t>
            </a:r>
            <a:r>
              <a:rPr lang="en-US" sz="3200" dirty="0" err="1" smtClean="0"/>
              <a:t>colour</a:t>
            </a:r>
            <a:r>
              <a:rPr lang="en-US" sz="3200" dirty="0" smtClean="0"/>
              <a:t> of the liquor for </a:t>
            </a:r>
            <a:r>
              <a:rPr lang="en-US" sz="3200" dirty="0" err="1" smtClean="0"/>
              <a:t>meconium</a:t>
            </a:r>
            <a:r>
              <a:rPr lang="en-US" sz="3200" dirty="0" smtClean="0"/>
              <a:t> staining, the </a:t>
            </a:r>
            <a:r>
              <a:rPr lang="en-US" sz="3200" dirty="0" err="1" smtClean="0"/>
              <a:t>foetal</a:t>
            </a:r>
            <a:r>
              <a:rPr lang="en-US" sz="3200" dirty="0" smtClean="0"/>
              <a:t> heart rate and do a vaginal examination to exclude prolapse of the </a:t>
            </a:r>
            <a:r>
              <a:rPr lang="en-US" sz="3200" dirty="0" err="1" smtClean="0"/>
              <a:t>foetal</a:t>
            </a:r>
            <a:r>
              <a:rPr lang="en-US" sz="3200" dirty="0" smtClean="0"/>
              <a:t> umbilical cord</a:t>
            </a:r>
          </a:p>
          <a:p>
            <a:endParaRPr lang="en-US" sz="3200" dirty="0"/>
          </a:p>
        </p:txBody>
      </p:sp>
    </p:spTree>
  </p:cSld>
  <p:clrMapOvr>
    <a:masterClrMapping/>
  </p:clrMapOvr>
  <p:transition spd="slow">
    <p:circle/>
  </p:transition>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Autofit/>
          </a:bodyPr>
          <a:lstStyle/>
          <a:p>
            <a:r>
              <a:rPr lang="en-US" sz="3200" dirty="0" smtClean="0"/>
              <a:t>The descent of the presenting part can be noted by abdominal palpation or vaginal examination</a:t>
            </a:r>
          </a:p>
          <a:p>
            <a:r>
              <a:rPr lang="en-US" sz="3200" dirty="0" smtClean="0"/>
              <a:t>After conducting a thorough examination of the mother and recording your observations in the partogram, there are a number of things you can do to make her feel comfortable during her labour i.e.. allow her to </a:t>
            </a:r>
            <a:r>
              <a:rPr lang="en-US" sz="3200" u="sng" dirty="0" smtClean="0"/>
              <a:t>change position and move around</a:t>
            </a:r>
            <a:r>
              <a:rPr lang="en-US" sz="3200" dirty="0" smtClean="0"/>
              <a:t>, use </a:t>
            </a:r>
            <a:r>
              <a:rPr lang="en-US" sz="3200" u="sng" dirty="0" smtClean="0"/>
              <a:t>back massage</a:t>
            </a:r>
            <a:r>
              <a:rPr lang="en-US" sz="3200" dirty="0" smtClean="0"/>
              <a:t>, have a chosen </a:t>
            </a:r>
            <a:r>
              <a:rPr lang="en-US" sz="3200" u="sng" dirty="0" smtClean="0"/>
              <a:t>companion</a:t>
            </a:r>
            <a:r>
              <a:rPr lang="en-US" sz="3200" dirty="0" smtClean="0"/>
              <a:t> with her during labour, allow her to take fluids as required and return the placenta to parents if so desired and directed by the culture. </a:t>
            </a:r>
          </a:p>
          <a:p>
            <a:r>
              <a:rPr lang="en-US" sz="3200" dirty="0" smtClean="0"/>
              <a:t>However do not forget to check on the foetus especially if you suspect foetal distress.</a:t>
            </a:r>
          </a:p>
          <a:p>
            <a:endParaRPr lang="en-US" sz="3200" dirty="0" smtClean="0"/>
          </a:p>
        </p:txBody>
      </p:sp>
    </p:spTree>
  </p:cSld>
  <p:clrMapOvr>
    <a:masterClrMapping/>
  </p:clrMapOvr>
  <p:transition spd="slow">
    <p:circl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Autofit/>
          </a:bodyPr>
          <a:lstStyle/>
          <a:p>
            <a:pPr>
              <a:buNone/>
            </a:pPr>
            <a:r>
              <a:rPr lang="en-US" sz="2800" b="1" dirty="0" smtClean="0"/>
              <a:t>Control of pain may be achieved by: </a:t>
            </a:r>
          </a:p>
          <a:p>
            <a:r>
              <a:rPr lang="en-US" sz="2800" dirty="0" smtClean="0"/>
              <a:t>Change of position/ moving around, </a:t>
            </a:r>
          </a:p>
          <a:p>
            <a:r>
              <a:rPr lang="en-US" sz="2800" dirty="0" smtClean="0"/>
              <a:t>Touch and back massage from a companion or the MW </a:t>
            </a:r>
          </a:p>
          <a:p>
            <a:r>
              <a:rPr lang="en-US" sz="2800" dirty="0" smtClean="0"/>
              <a:t>Breathing techniques e.g. breathing in/out through an open mouth </a:t>
            </a:r>
          </a:p>
          <a:p>
            <a:r>
              <a:rPr lang="en-US" sz="2800" dirty="0" smtClean="0"/>
              <a:t>Verbal coaching and relaxation to help draw her attention away from labour pain (diversional mthds of pain mgt) </a:t>
            </a:r>
          </a:p>
          <a:p>
            <a:pPr>
              <a:buNone/>
            </a:pPr>
            <a:endParaRPr lang="en-US" sz="2800" dirty="0"/>
          </a:p>
        </p:txBody>
      </p:sp>
    </p:spTree>
  </p:cSld>
  <p:clrMapOvr>
    <a:masterClrMapping/>
  </p:clrMapOvr>
  <p:transition spd="slow">
    <p:circl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r>
              <a:rPr lang="en-US" sz="3200" dirty="0" smtClean="0"/>
              <a:t>Warm bath or shower </a:t>
            </a:r>
          </a:p>
          <a:p>
            <a:pPr>
              <a:buFont typeface="Wingdings" pitchFamily="2" charset="2"/>
              <a:buChar char="v"/>
            </a:pPr>
            <a:r>
              <a:rPr lang="en-US" sz="3200" dirty="0" smtClean="0"/>
              <a:t>Use of pharmacological agents e.g. </a:t>
            </a:r>
            <a:r>
              <a:rPr lang="en-US" sz="3200" dirty="0" err="1" smtClean="0"/>
              <a:t>tramadol</a:t>
            </a:r>
            <a:r>
              <a:rPr lang="en-US" sz="3200" dirty="0" smtClean="0"/>
              <a:t> 100mg IM or slow IV 6-8 hourly, </a:t>
            </a:r>
            <a:r>
              <a:rPr lang="en-US" sz="3200" dirty="0" err="1" smtClean="0"/>
              <a:t>pethidine</a:t>
            </a:r>
            <a:r>
              <a:rPr lang="en-US" sz="3200" dirty="0" smtClean="0"/>
              <a:t> 50-100 mg IM or IV slowly 6-8 hourly, inhalational nitrous oxide combined with 50% oxygen (Entonox) or epidural analgesia where available, </a:t>
            </a:r>
            <a:r>
              <a:rPr lang="en-US" sz="3200" i="1" dirty="0" smtClean="0"/>
              <a:t>however, exercise much caution when using pharmacological agents for pain relief in labour </a:t>
            </a:r>
            <a:r>
              <a:rPr lang="en-US" sz="3200" i="1" dirty="0" err="1" smtClean="0"/>
              <a:t>becoz</a:t>
            </a:r>
            <a:r>
              <a:rPr lang="en-US" sz="3200" i="1" dirty="0" smtClean="0"/>
              <a:t> of the risk of </a:t>
            </a:r>
            <a:r>
              <a:rPr lang="en-US" sz="3200" i="1" dirty="0" err="1" smtClean="0"/>
              <a:t>foetal</a:t>
            </a:r>
            <a:r>
              <a:rPr lang="en-US" sz="3200" i="1" dirty="0" smtClean="0"/>
              <a:t> distress</a:t>
            </a:r>
          </a:p>
          <a:p>
            <a:endParaRPr lang="en-US" sz="3200" dirty="0"/>
          </a:p>
        </p:txBody>
      </p:sp>
    </p:spTree>
  </p:cSld>
  <p:clrMapOvr>
    <a:masterClrMapping/>
  </p:clrMapOvr>
  <p:transition spd="slow">
    <p:circle/>
  </p:transition>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8200"/>
          </a:xfrm>
        </p:spPr>
        <p:txBody>
          <a:bodyPr>
            <a:normAutofit fontScale="90000"/>
          </a:bodyPr>
          <a:lstStyle/>
          <a:p>
            <a:r>
              <a:rPr lang="en-US" b="1" dirty="0" smtClean="0"/>
              <a:t/>
            </a:r>
            <a:br>
              <a:rPr lang="en-US" b="1" dirty="0" smtClean="0"/>
            </a:br>
            <a:r>
              <a:rPr lang="en-US" b="1" dirty="0" smtClean="0"/>
              <a:t>Examples of Positions during Labour </a:t>
            </a:r>
            <a:endParaRPr lang="en-US" dirty="0"/>
          </a:p>
        </p:txBody>
      </p:sp>
      <p:pic>
        <p:nvPicPr>
          <p:cNvPr id="4" name="Content Placeholder 3"/>
          <p:cNvPicPr>
            <a:picLocks noGrp="1"/>
          </p:cNvPicPr>
          <p:nvPr>
            <p:ph idx="1"/>
          </p:nvPr>
        </p:nvPicPr>
        <p:blipFill>
          <a:blip r:embed="rId2" cstate="print"/>
          <a:stretch>
            <a:fillRect/>
          </a:stretch>
        </p:blipFill>
        <p:spPr bwMode="auto">
          <a:xfrm>
            <a:off x="228600" y="990600"/>
            <a:ext cx="8686800" cy="5562599"/>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en-US" b="1" dirty="0" smtClean="0">
                <a:solidFill>
                  <a:schemeClr val="bg1"/>
                </a:solidFill>
                <a:latin typeface="Algerian" pitchFamily="82" charset="0"/>
              </a:rPr>
              <a:t>ARTIFICIAL RUPTURE OF THE MEMBRANES</a:t>
            </a:r>
            <a:endParaRPr lang="en-US" b="1" dirty="0">
              <a:solidFill>
                <a:schemeClr val="bg1"/>
              </a:solidFill>
              <a:latin typeface="Algerian" pitchFamily="82" charset="0"/>
            </a:endParaRPr>
          </a:p>
        </p:txBody>
      </p:sp>
      <p:sp>
        <p:nvSpPr>
          <p:cNvPr id="3" name="Content Placeholder 2"/>
          <p:cNvSpPr>
            <a:spLocks noGrp="1"/>
          </p:cNvSpPr>
          <p:nvPr>
            <p:ph idx="1"/>
          </p:nvPr>
        </p:nvSpPr>
        <p:spPr>
          <a:xfrm>
            <a:off x="228600" y="1371600"/>
            <a:ext cx="8763000" cy="5257800"/>
          </a:xfrm>
        </p:spPr>
        <p:txBody>
          <a:bodyPr>
            <a:normAutofit/>
          </a:bodyPr>
          <a:lstStyle/>
          <a:p>
            <a:r>
              <a:rPr lang="en-US" sz="2800" dirty="0" smtClean="0"/>
              <a:t>Also referred to as </a:t>
            </a:r>
            <a:r>
              <a:rPr lang="en-US" sz="2800" dirty="0" err="1" smtClean="0"/>
              <a:t>amniotomy</a:t>
            </a:r>
            <a:r>
              <a:rPr lang="en-US" sz="2800" dirty="0" smtClean="0"/>
              <a:t> &amp; is abbreviated as </a:t>
            </a:r>
            <a:r>
              <a:rPr lang="en-US" sz="2800" b="1" dirty="0" smtClean="0"/>
              <a:t>ARM</a:t>
            </a:r>
            <a:r>
              <a:rPr lang="en-US" sz="2800" dirty="0" smtClean="0"/>
              <a:t> (acronym)</a:t>
            </a:r>
          </a:p>
          <a:p>
            <a:pPr>
              <a:buNone/>
            </a:pPr>
            <a:r>
              <a:rPr lang="en-US" sz="2800" b="1" u="sng" dirty="0" smtClean="0"/>
              <a:t>DEFINITION</a:t>
            </a:r>
          </a:p>
          <a:p>
            <a:r>
              <a:rPr lang="en-US" sz="2800" dirty="0" smtClean="0"/>
              <a:t>It is a procedure aimed at tearing the fetal membranes resulting in drainage of liquor </a:t>
            </a:r>
            <a:r>
              <a:rPr lang="en-US" sz="2800" dirty="0" err="1" smtClean="0"/>
              <a:t>amnii</a:t>
            </a:r>
            <a:endParaRPr lang="en-US" sz="2800" dirty="0" smtClean="0"/>
          </a:p>
          <a:p>
            <a:pPr>
              <a:buNone/>
            </a:pPr>
            <a:r>
              <a:rPr lang="en-US" sz="2800" b="1" u="sng" dirty="0" smtClean="0"/>
              <a:t>NOTE:</a:t>
            </a:r>
            <a:r>
              <a:rPr lang="en-US" sz="2800" dirty="0" smtClean="0"/>
              <a:t> the procedure is contraindicated in all HIV positive clients </a:t>
            </a:r>
            <a:r>
              <a:rPr lang="en-US" sz="2800" dirty="0" err="1" smtClean="0"/>
              <a:t>becoz</a:t>
            </a:r>
            <a:r>
              <a:rPr lang="en-US" sz="2800" dirty="0" smtClean="0"/>
              <a:t> of the risk of increased transmission of the virus to the fetus</a:t>
            </a:r>
            <a:endParaRPr lang="en-US" sz="2800" dirty="0"/>
          </a:p>
        </p:txBody>
      </p:sp>
    </p:spTree>
  </p:cSld>
  <p:clrMapOvr>
    <a:masterClrMapping/>
  </p:clrMapOvr>
  <p:transition spd="slow">
    <p:split/>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6172200"/>
          </a:xfrm>
        </p:spPr>
        <p:txBody>
          <a:bodyPr/>
          <a:lstStyle/>
          <a:p>
            <a:pPr>
              <a:buNone/>
            </a:pPr>
            <a:r>
              <a:rPr lang="en-US" b="1" u="sng" dirty="0" smtClean="0"/>
              <a:t>INDICATIONS:</a:t>
            </a:r>
          </a:p>
          <a:p>
            <a:pPr>
              <a:buFont typeface="Wingdings" pitchFamily="2" charset="2"/>
              <a:buChar char="v"/>
            </a:pPr>
            <a:r>
              <a:rPr lang="en-US" dirty="0" smtClean="0"/>
              <a:t>To induce </a:t>
            </a:r>
            <a:r>
              <a:rPr lang="en-US" dirty="0" err="1" smtClean="0"/>
              <a:t>labour</a:t>
            </a:r>
            <a:r>
              <a:rPr lang="en-US" dirty="0" smtClean="0"/>
              <a:t>. Only recommended after ensuring that the cervix is ready for </a:t>
            </a:r>
            <a:r>
              <a:rPr lang="en-US" dirty="0" err="1" smtClean="0"/>
              <a:t>labour</a:t>
            </a:r>
            <a:r>
              <a:rPr lang="en-US" dirty="0" smtClean="0"/>
              <a:t> but contractions fail to start spontaneously as in a case of prolonged pregnancy</a:t>
            </a:r>
          </a:p>
          <a:p>
            <a:pPr>
              <a:buFont typeface="Wingdings" pitchFamily="2" charset="2"/>
              <a:buChar char="v"/>
            </a:pPr>
            <a:r>
              <a:rPr lang="en-US" dirty="0" smtClean="0"/>
              <a:t>To augment (accelerate) </a:t>
            </a:r>
            <a:r>
              <a:rPr lang="en-US" dirty="0" err="1" smtClean="0"/>
              <a:t>labour</a:t>
            </a:r>
            <a:r>
              <a:rPr lang="en-US" dirty="0" smtClean="0"/>
              <a:t>. Contractions are weak in the active phase. Engagement must have occurred</a:t>
            </a:r>
          </a:p>
          <a:p>
            <a:pPr>
              <a:buFont typeface="Wingdings" pitchFamily="2" charset="2"/>
              <a:buChar char="v"/>
            </a:pPr>
            <a:r>
              <a:rPr lang="en-US" dirty="0" smtClean="0"/>
              <a:t>Presence of </a:t>
            </a:r>
            <a:r>
              <a:rPr lang="en-US" dirty="0" err="1" smtClean="0"/>
              <a:t>caul</a:t>
            </a:r>
            <a:r>
              <a:rPr lang="en-US" dirty="0" smtClean="0"/>
              <a:t>. Failure for spontaneous rupture of membranes to occur in early 2</a:t>
            </a:r>
            <a:r>
              <a:rPr lang="en-US" baseline="30000" dirty="0" smtClean="0"/>
              <a:t>nd</a:t>
            </a:r>
            <a:r>
              <a:rPr lang="en-US" dirty="0" smtClean="0"/>
              <a:t> stage</a:t>
            </a:r>
          </a:p>
          <a:p>
            <a:pPr>
              <a:buFont typeface="Wingdings" pitchFamily="2" charset="2"/>
              <a:buChar char="v"/>
            </a:pPr>
            <a:r>
              <a:rPr lang="en-US" dirty="0" smtClean="0"/>
              <a:t>To visualize the </a:t>
            </a:r>
            <a:r>
              <a:rPr lang="en-US" dirty="0" err="1" smtClean="0"/>
              <a:t>colour</a:t>
            </a:r>
            <a:r>
              <a:rPr lang="en-US" dirty="0" smtClean="0"/>
              <a:t> of liquor especially if fetal compromise is suspected</a:t>
            </a:r>
          </a:p>
          <a:p>
            <a:pPr>
              <a:buFont typeface="Wingdings" pitchFamily="2" charset="2"/>
              <a:buChar char="v"/>
            </a:pPr>
            <a:r>
              <a:rPr lang="en-US" dirty="0" smtClean="0"/>
              <a:t>To allow application of fetal scalp electrode hence </a:t>
            </a:r>
            <a:r>
              <a:rPr lang="en-US" dirty="0" err="1" smtClean="0"/>
              <a:t>continous</a:t>
            </a:r>
            <a:r>
              <a:rPr lang="en-US" dirty="0" smtClean="0"/>
              <a:t> fetal heart rate monitoring</a:t>
            </a:r>
            <a:endParaRPr lang="en-US" dirty="0"/>
          </a:p>
        </p:txBody>
      </p:sp>
    </p:spTree>
  </p:cSld>
  <p:clrMapOvr>
    <a:masterClrMapping/>
  </p:clrMapOvr>
  <p:transition spd="slow">
    <p:split/>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tx1"/>
                </a:solidFill>
              </a:rPr>
              <a:t>PREPARATION</a:t>
            </a:r>
            <a:endParaRPr lang="en-US" b="1" dirty="0">
              <a:solidFill>
                <a:schemeClr val="tx1"/>
              </a:solidFill>
            </a:endParaRPr>
          </a:p>
        </p:txBody>
      </p:sp>
      <p:sp>
        <p:nvSpPr>
          <p:cNvPr id="3" name="Content Placeholder 2"/>
          <p:cNvSpPr>
            <a:spLocks noGrp="1"/>
          </p:cNvSpPr>
          <p:nvPr>
            <p:ph idx="1"/>
          </p:nvPr>
        </p:nvSpPr>
        <p:spPr>
          <a:xfrm>
            <a:off x="0" y="1066800"/>
            <a:ext cx="9144000" cy="5791200"/>
          </a:xfrm>
        </p:spPr>
        <p:txBody>
          <a:bodyPr>
            <a:normAutofit/>
          </a:bodyPr>
          <a:lstStyle/>
          <a:p>
            <a:pPr>
              <a:buNone/>
            </a:pPr>
            <a:r>
              <a:rPr lang="en-US" sz="2800" b="1" u="sng" dirty="0" smtClean="0"/>
              <a:t>MOTHER (CLIENT)</a:t>
            </a:r>
          </a:p>
          <a:p>
            <a:pPr>
              <a:buFont typeface="Wingdings" pitchFamily="2" charset="2"/>
              <a:buChar char="Ø"/>
            </a:pPr>
            <a:r>
              <a:rPr lang="en-US" sz="2800" dirty="0" smtClean="0"/>
              <a:t>Explain the procedure briefly &amp; obtain an informed verbal consent</a:t>
            </a:r>
          </a:p>
          <a:p>
            <a:pPr>
              <a:buFont typeface="Wingdings" pitchFamily="2" charset="2"/>
              <a:buChar char="Ø"/>
            </a:pPr>
            <a:r>
              <a:rPr lang="en-US" sz="2800" dirty="0" smtClean="0"/>
              <a:t>Instruct her to empty her urinary bladder and remove inner wear if not in </a:t>
            </a:r>
            <a:r>
              <a:rPr lang="en-US" sz="2800" dirty="0" err="1" smtClean="0"/>
              <a:t>labour</a:t>
            </a:r>
            <a:endParaRPr lang="en-US" sz="2800" dirty="0" smtClean="0"/>
          </a:p>
          <a:p>
            <a:pPr>
              <a:buFont typeface="Wingdings" pitchFamily="2" charset="2"/>
              <a:buChar char="Ø"/>
            </a:pPr>
            <a:r>
              <a:rPr lang="en-US" sz="2800" dirty="0" smtClean="0"/>
              <a:t>Instruct her to lie on the couch in lateral position</a:t>
            </a:r>
          </a:p>
          <a:p>
            <a:pPr>
              <a:buNone/>
            </a:pPr>
            <a:r>
              <a:rPr lang="en-US" sz="2800" b="1" u="sng" dirty="0" smtClean="0"/>
              <a:t>EQUIPMENT</a:t>
            </a:r>
          </a:p>
          <a:p>
            <a:pPr>
              <a:buNone/>
            </a:pPr>
            <a:r>
              <a:rPr lang="en-US" sz="2800" dirty="0" smtClean="0"/>
              <a:t>This is a sterile procedure</a:t>
            </a:r>
          </a:p>
          <a:p>
            <a:r>
              <a:rPr lang="en-US" sz="2800" dirty="0" smtClean="0"/>
              <a:t>Have a sterile vaginal examination pack</a:t>
            </a:r>
          </a:p>
          <a:p>
            <a:r>
              <a:rPr lang="en-US" sz="2800" dirty="0" smtClean="0"/>
              <a:t>Add a sterile pair of an </a:t>
            </a:r>
            <a:r>
              <a:rPr lang="en-US" sz="2800" dirty="0" err="1" smtClean="0"/>
              <a:t>amniohook</a:t>
            </a:r>
            <a:r>
              <a:rPr lang="en-US" sz="2800" dirty="0" smtClean="0"/>
              <a:t>/ amniotic hook</a:t>
            </a:r>
          </a:p>
          <a:p>
            <a:r>
              <a:rPr lang="en-US" sz="2800" dirty="0" smtClean="0"/>
              <a:t>A sanitary towel</a:t>
            </a:r>
          </a:p>
          <a:p>
            <a:endParaRPr lang="en-US" sz="2800" dirty="0" smtClean="0"/>
          </a:p>
          <a:p>
            <a:pPr>
              <a:buFont typeface="Wingdings" pitchFamily="2" charset="2"/>
              <a:buChar char="Ø"/>
            </a:pPr>
            <a:endParaRPr lang="en-US" sz="2800" dirty="0"/>
          </a:p>
        </p:txBody>
      </p:sp>
    </p:spTree>
  </p:cSld>
  <p:clrMapOvr>
    <a:masterClrMapping/>
  </p:clrMapOvr>
  <p:transition spd="slow">
    <p:split/>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5867400"/>
          </a:xfrm>
        </p:spPr>
        <p:txBody>
          <a:bodyPr/>
          <a:lstStyle/>
          <a:p>
            <a:pPr>
              <a:buNone/>
            </a:pPr>
            <a:r>
              <a:rPr lang="en-US" b="1" u="sng" dirty="0" smtClean="0"/>
              <a:t>ENVIRONMENT</a:t>
            </a:r>
          </a:p>
          <a:p>
            <a:pPr>
              <a:buFont typeface="Wingdings" pitchFamily="2" charset="2"/>
              <a:buChar char="v"/>
            </a:pPr>
            <a:r>
              <a:rPr lang="en-US" dirty="0" smtClean="0"/>
              <a:t>For any sterile </a:t>
            </a:r>
            <a:r>
              <a:rPr lang="en-US" dirty="0" err="1" smtClean="0"/>
              <a:t>exaam</a:t>
            </a:r>
            <a:endParaRPr lang="en-US" dirty="0" smtClean="0"/>
          </a:p>
          <a:p>
            <a:pPr>
              <a:buNone/>
            </a:pPr>
            <a:r>
              <a:rPr lang="en-US" b="1" u="sng" dirty="0" smtClean="0"/>
              <a:t>SELF (MIDWIFE)</a:t>
            </a:r>
          </a:p>
          <a:p>
            <a:r>
              <a:rPr lang="en-US" dirty="0" smtClean="0"/>
              <a:t>Initially, </a:t>
            </a:r>
            <a:r>
              <a:rPr lang="en-US" dirty="0" err="1" smtClean="0"/>
              <a:t>handwashing</a:t>
            </a:r>
            <a:r>
              <a:rPr lang="en-US" dirty="0" smtClean="0"/>
              <a:t>, later surgical </a:t>
            </a:r>
            <a:r>
              <a:rPr lang="en-US" dirty="0" err="1" smtClean="0"/>
              <a:t>handscrubbing</a:t>
            </a:r>
            <a:r>
              <a:rPr lang="en-US" dirty="0" smtClean="0"/>
              <a:t> and wear gloves correctly</a:t>
            </a:r>
          </a:p>
          <a:p>
            <a:pPr>
              <a:buNone/>
            </a:pPr>
            <a:r>
              <a:rPr lang="en-US" u="sng" dirty="0" smtClean="0"/>
              <a:t>PROCEDURE</a:t>
            </a:r>
          </a:p>
          <a:p>
            <a:r>
              <a:rPr lang="en-US" dirty="0" smtClean="0"/>
              <a:t>While the client is in supine position, perform an abdominal examination to assess </a:t>
            </a:r>
            <a:r>
              <a:rPr lang="en-US" dirty="0" err="1" smtClean="0"/>
              <a:t>soecifically</a:t>
            </a:r>
            <a:r>
              <a:rPr lang="en-US" dirty="0" smtClean="0"/>
              <a:t>;-</a:t>
            </a:r>
          </a:p>
          <a:p>
            <a:pPr lvl="1"/>
            <a:r>
              <a:rPr lang="en-US" dirty="0" smtClean="0"/>
              <a:t>Presentation &amp; engagement- whether it has occurred. If not don’t do ARM</a:t>
            </a:r>
          </a:p>
          <a:p>
            <a:pPr lvl="1"/>
            <a:r>
              <a:rPr lang="en-US" dirty="0" err="1" smtClean="0"/>
              <a:t>Auscultate</a:t>
            </a:r>
            <a:r>
              <a:rPr lang="en-US" dirty="0" smtClean="0"/>
              <a:t> the fetal heart sounds</a:t>
            </a:r>
          </a:p>
          <a:p>
            <a:r>
              <a:rPr lang="en-US" dirty="0" smtClean="0"/>
              <a:t>Thereafter perform a VE &amp; assess the following:</a:t>
            </a:r>
          </a:p>
        </p:txBody>
      </p:sp>
    </p:spTree>
  </p:cSld>
  <p:clrMapOvr>
    <a:masterClrMapping/>
  </p:clrMapOvr>
  <p:transition spd="slow">
    <p:split/>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324600"/>
          </a:xfrm>
        </p:spPr>
        <p:txBody>
          <a:bodyPr>
            <a:normAutofit/>
          </a:bodyPr>
          <a:lstStyle/>
          <a:p>
            <a:pPr lvl="1">
              <a:buFont typeface="Wingdings" pitchFamily="2" charset="2"/>
              <a:buChar char="q"/>
            </a:pPr>
            <a:r>
              <a:rPr lang="en-US" dirty="0" smtClean="0"/>
              <a:t>State of the cervix &amp; its application to the presenting part</a:t>
            </a:r>
          </a:p>
          <a:p>
            <a:pPr lvl="1">
              <a:buFont typeface="Wingdings" pitchFamily="2" charset="2"/>
              <a:buChar char="q"/>
            </a:pPr>
            <a:r>
              <a:rPr lang="en-US" dirty="0" smtClean="0"/>
              <a:t>The presentation and descent</a:t>
            </a:r>
          </a:p>
          <a:p>
            <a:pPr lvl="1">
              <a:buFont typeface="Wingdings" pitchFamily="2" charset="2"/>
              <a:buChar char="q"/>
            </a:pPr>
            <a:r>
              <a:rPr lang="en-US" dirty="0" smtClean="0"/>
              <a:t>Establish the state of membranes &amp; shape of the </a:t>
            </a:r>
            <a:r>
              <a:rPr lang="en-US" dirty="0" err="1" smtClean="0"/>
              <a:t>forewaters</a:t>
            </a:r>
            <a:endParaRPr lang="en-US" dirty="0" smtClean="0"/>
          </a:p>
          <a:p>
            <a:pPr lvl="1">
              <a:buFont typeface="Wingdings" pitchFamily="2" charset="2"/>
              <a:buChar char="q"/>
            </a:pPr>
            <a:r>
              <a:rPr lang="en-US" dirty="0" smtClean="0"/>
              <a:t>Assess for cord presentation, if present, abandon the procedure</a:t>
            </a:r>
          </a:p>
          <a:p>
            <a:r>
              <a:rPr lang="en-US" dirty="0" smtClean="0"/>
              <a:t>If all factors are favourable, pick the </a:t>
            </a:r>
            <a:r>
              <a:rPr lang="en-US" dirty="0" err="1" smtClean="0"/>
              <a:t>amniohook</a:t>
            </a:r>
            <a:r>
              <a:rPr lang="en-US" dirty="0" smtClean="0"/>
              <a:t> with the left hand and insert it into the vagina while still closed</a:t>
            </a:r>
          </a:p>
          <a:p>
            <a:r>
              <a:rPr lang="en-US" dirty="0" smtClean="0"/>
              <a:t>Open it near the membranes &amp; guide the hook with the 2 fingers in the vagina to pierce the membranes</a:t>
            </a:r>
          </a:p>
          <a:p>
            <a:r>
              <a:rPr lang="en-US" dirty="0" smtClean="0"/>
              <a:t>Observe some fluid come out- note the </a:t>
            </a:r>
            <a:r>
              <a:rPr lang="en-US" dirty="0" err="1" smtClean="0"/>
              <a:t>coluor</a:t>
            </a:r>
            <a:endParaRPr lang="en-US" dirty="0" smtClean="0"/>
          </a:p>
          <a:p>
            <a:pPr>
              <a:buNone/>
            </a:pPr>
            <a:endParaRPr lang="en-US" dirty="0"/>
          </a:p>
        </p:txBody>
      </p:sp>
    </p:spTree>
  </p:cSld>
  <p:clrMapOvr>
    <a:masterClrMapping/>
  </p:clrMapOvr>
  <p:transition spd="slow">
    <p:spli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10"/>
            <a:ext cx="8686800" cy="5826125"/>
          </a:xfrm>
        </p:spPr>
        <p:txBody>
          <a:bodyPr/>
          <a:lstStyle/>
          <a:p>
            <a:pPr lvl="1"/>
            <a:r>
              <a:rPr lang="en-US" dirty="0" smtClean="0"/>
              <a:t>Walking may become more difficult for some women at the end of pregnancy because the symphysis pubis is more mobile and relaxation  of the sacroiliac joints may give rise to backache</a:t>
            </a:r>
          </a:p>
          <a:p>
            <a:pPr lvl="1"/>
            <a:r>
              <a:rPr lang="en-US" dirty="0" smtClean="0"/>
              <a:t>Relief of  pressure at the fundus results in an increase in pressure within the pelvis, which may be accounted for by the presence of foetal head causing venous congestion of the whole pelvis. Vaginal secretions may also increase at this time</a:t>
            </a:r>
            <a:endParaRPr lang="en-US" dirty="0"/>
          </a:p>
        </p:txBody>
      </p:sp>
    </p:spTree>
  </p:cSld>
  <p:clrMapOvr>
    <a:masterClrMapping/>
  </p:clrMapOvr>
  <p:transition spd="slow">
    <p:circl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lstStyle/>
          <a:p>
            <a:r>
              <a:rPr lang="en-US" dirty="0" smtClean="0"/>
              <a:t>Confirm the presentation, position and application of the presenting part to the cervix. If poor, ask the mother to bear down (push) during a contraction in order to improve it hence prevent the </a:t>
            </a:r>
            <a:r>
              <a:rPr lang="en-US" dirty="0" err="1" smtClean="0"/>
              <a:t>hindwaters</a:t>
            </a:r>
            <a:r>
              <a:rPr lang="en-US" dirty="0" smtClean="0"/>
              <a:t> from running out quickly</a:t>
            </a:r>
          </a:p>
          <a:p>
            <a:r>
              <a:rPr lang="en-US" dirty="0" smtClean="0"/>
              <a:t>Make her comfortable</a:t>
            </a:r>
          </a:p>
          <a:p>
            <a:r>
              <a:rPr lang="en-US" dirty="0" smtClean="0"/>
              <a:t>Instruct her to wear a sanitary towel &amp; change as soon as it gets soiled</a:t>
            </a:r>
          </a:p>
          <a:p>
            <a:r>
              <a:rPr lang="en-US" dirty="0" smtClean="0"/>
              <a:t>Record the findings in terms of:-</a:t>
            </a:r>
          </a:p>
          <a:p>
            <a:pPr marL="850392" lvl="1" indent="-457200">
              <a:buFont typeface="+mj-lt"/>
              <a:buAutoNum type="arabicPeriod"/>
            </a:pPr>
            <a:r>
              <a:rPr lang="en-US" dirty="0" smtClean="0"/>
              <a:t>Indication for ARM</a:t>
            </a:r>
          </a:p>
          <a:p>
            <a:pPr marL="850392" lvl="1" indent="-457200">
              <a:buFont typeface="+mj-lt"/>
              <a:buAutoNum type="arabicPeriod"/>
            </a:pPr>
            <a:r>
              <a:rPr lang="en-US" dirty="0" smtClean="0"/>
              <a:t>Time and date carried out</a:t>
            </a:r>
          </a:p>
          <a:p>
            <a:pPr marL="850392" lvl="1" indent="-457200">
              <a:buFont typeface="+mj-lt"/>
              <a:buAutoNum type="arabicPeriod"/>
            </a:pPr>
            <a:r>
              <a:rPr lang="en-US" dirty="0" smtClean="0"/>
              <a:t>State of liquor</a:t>
            </a:r>
          </a:p>
          <a:p>
            <a:pPr marL="850392" lvl="1" indent="-457200">
              <a:buFont typeface="+mj-lt"/>
              <a:buAutoNum type="arabicPeriod"/>
            </a:pPr>
            <a:r>
              <a:rPr lang="en-US" dirty="0" smtClean="0"/>
              <a:t>State of cervix, dilatation, its application</a:t>
            </a:r>
          </a:p>
          <a:p>
            <a:pPr marL="850392" lvl="1" indent="-457200">
              <a:buFont typeface="+mj-lt"/>
              <a:buAutoNum type="arabicPeriod"/>
            </a:pPr>
            <a:r>
              <a:rPr lang="en-US" dirty="0" smtClean="0"/>
              <a:t>Presentation, position and descent</a:t>
            </a:r>
          </a:p>
          <a:p>
            <a:pPr marL="850392" lvl="1" indent="-457200">
              <a:buFont typeface="+mj-lt"/>
              <a:buAutoNum type="arabicPeriod"/>
            </a:pPr>
            <a:r>
              <a:rPr lang="en-US" dirty="0" smtClean="0"/>
              <a:t>Fetal heart sounds after the procedure</a:t>
            </a:r>
          </a:p>
          <a:p>
            <a:endParaRPr lang="en-US" dirty="0"/>
          </a:p>
        </p:txBody>
      </p:sp>
    </p:spTree>
  </p:cSld>
  <p:clrMapOvr>
    <a:masterClrMapping/>
  </p:clrMapOvr>
  <p:transition spd="slow">
    <p:split/>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smtClean="0">
                <a:solidFill>
                  <a:schemeClr val="tx1"/>
                </a:solidFill>
              </a:rPr>
              <a:t>COMPLICATIONS OF ARM</a:t>
            </a:r>
            <a:endParaRPr lang="en-US" b="1" u="sng" dirty="0">
              <a:solidFill>
                <a:schemeClr val="tx1"/>
              </a:solidFill>
            </a:endParaRPr>
          </a:p>
        </p:txBody>
      </p:sp>
      <p:sp>
        <p:nvSpPr>
          <p:cNvPr id="3" name="Content Placeholder 2"/>
          <p:cNvSpPr>
            <a:spLocks noGrp="1"/>
          </p:cNvSpPr>
          <p:nvPr>
            <p:ph idx="1"/>
          </p:nvPr>
        </p:nvSpPr>
        <p:spPr>
          <a:xfrm>
            <a:off x="152400" y="1143000"/>
            <a:ext cx="8763000" cy="5715000"/>
          </a:xfrm>
        </p:spPr>
        <p:txBody>
          <a:bodyPr/>
          <a:lstStyle/>
          <a:p>
            <a:pPr marL="514350" indent="-514350">
              <a:buFont typeface="+mj-lt"/>
              <a:buAutoNum type="arabicPeriod"/>
            </a:pPr>
            <a:r>
              <a:rPr lang="en-US" dirty="0" smtClean="0"/>
              <a:t>Cord prolapse. Due to undiagnosed </a:t>
            </a:r>
            <a:r>
              <a:rPr lang="en-US" dirty="0" err="1" smtClean="0"/>
              <a:t>malpresentation</a:t>
            </a:r>
            <a:r>
              <a:rPr lang="en-US" dirty="0" smtClean="0"/>
              <a:t> or if the head had not yet fully engaged</a:t>
            </a:r>
          </a:p>
          <a:p>
            <a:pPr marL="514350" indent="-514350">
              <a:buFont typeface="+mj-lt"/>
              <a:buAutoNum type="arabicPeriod"/>
            </a:pPr>
            <a:r>
              <a:rPr lang="en-US" dirty="0" err="1" smtClean="0"/>
              <a:t>Intrapartum</a:t>
            </a:r>
            <a:r>
              <a:rPr lang="en-US" dirty="0" smtClean="0"/>
              <a:t> </a:t>
            </a:r>
            <a:r>
              <a:rPr lang="en-US" dirty="0" err="1" smtClean="0"/>
              <a:t>haemorrhage</a:t>
            </a:r>
            <a:r>
              <a:rPr lang="en-US" dirty="0" smtClean="0"/>
              <a:t>. Premature separation of the placenta, following fast drainage of </a:t>
            </a:r>
            <a:r>
              <a:rPr lang="en-US" dirty="0" err="1" smtClean="0"/>
              <a:t>hindwaters</a:t>
            </a:r>
            <a:endParaRPr lang="en-US" dirty="0" smtClean="0"/>
          </a:p>
          <a:p>
            <a:pPr marL="514350" indent="-514350">
              <a:buFont typeface="+mj-lt"/>
              <a:buAutoNum type="arabicPeriod"/>
            </a:pPr>
            <a:r>
              <a:rPr lang="en-US" dirty="0" smtClean="0"/>
              <a:t>Fetal hypoxia. Due to severe compression of the placenta during each contraction</a:t>
            </a:r>
          </a:p>
          <a:p>
            <a:pPr marL="514350" indent="-514350">
              <a:buFont typeface="+mj-lt"/>
              <a:buAutoNum type="arabicPeriod"/>
            </a:pPr>
            <a:r>
              <a:rPr lang="en-US" dirty="0" smtClean="0"/>
              <a:t>Intra-uterine infection. From digital or contaminated instruments due to failure to strictly observe aseptic technique</a:t>
            </a:r>
            <a:endParaRPr lang="en-US" dirty="0"/>
          </a:p>
        </p:txBody>
      </p:sp>
    </p:spTree>
  </p:cSld>
  <p:clrMapOvr>
    <a:masterClrMapping/>
  </p:clrMapOvr>
  <p:transition spd="slow">
    <p:split/>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914400"/>
          </a:xfrm>
        </p:spPr>
        <p:txBody>
          <a:bodyPr/>
          <a:lstStyle/>
          <a:p>
            <a:r>
              <a:rPr lang="en-US" b="1" dirty="0" smtClean="0">
                <a:solidFill>
                  <a:srgbClr val="7030A0"/>
                </a:solidFill>
              </a:rPr>
              <a:t>ASSIGNMENT:</a:t>
            </a:r>
            <a:endParaRPr lang="en-US" b="1" dirty="0">
              <a:solidFill>
                <a:srgbClr val="7030A0"/>
              </a:solidFill>
            </a:endParaRPr>
          </a:p>
        </p:txBody>
      </p:sp>
      <p:sp>
        <p:nvSpPr>
          <p:cNvPr id="3" name="Content Placeholder 2"/>
          <p:cNvSpPr>
            <a:spLocks noGrp="1"/>
          </p:cNvSpPr>
          <p:nvPr>
            <p:ph sz="quarter" idx="1"/>
          </p:nvPr>
        </p:nvSpPr>
        <p:spPr>
          <a:xfrm>
            <a:off x="457200" y="1143000"/>
            <a:ext cx="8686800" cy="5715000"/>
          </a:xfrm>
        </p:spPr>
        <p:txBody>
          <a:bodyPr>
            <a:normAutofit/>
          </a:bodyPr>
          <a:lstStyle/>
          <a:p>
            <a:r>
              <a:rPr lang="en-US" sz="3200" b="1" dirty="0" smtClean="0"/>
              <a:t>Read &amp; make notes on </a:t>
            </a:r>
            <a:r>
              <a:rPr lang="en-US" sz="3200" b="1" u="sng" dirty="0" smtClean="0"/>
              <a:t>pain management  in labour</a:t>
            </a:r>
          </a:p>
          <a:p>
            <a:r>
              <a:rPr lang="en-US" sz="3200" b="1" dirty="0" smtClean="0"/>
              <a:t>REFERENCE:</a:t>
            </a:r>
          </a:p>
          <a:p>
            <a:pPr lvl="1"/>
            <a:r>
              <a:rPr lang="en-US" sz="3200" dirty="0" smtClean="0"/>
              <a:t>MYLES TEXTBOOK FOR MIDWIVES, AFRICAN EDITION PG.485-500</a:t>
            </a:r>
            <a:endParaRPr lang="en-US" sz="3200" dirty="0"/>
          </a:p>
        </p:txBody>
      </p:sp>
    </p:spTree>
  </p:cSld>
  <p:clrMapOvr>
    <a:masterClrMapping/>
  </p:clrMapOvr>
  <p:transition spd="slow">
    <p:circl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accent2"/>
          </a:solidFill>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COMPLICATIONS OF 1</a:t>
            </a:r>
            <a:r>
              <a:rPr lang="en-US" b="1" baseline="30000" dirty="0" smtClean="0">
                <a:solidFill>
                  <a:schemeClr val="bg1"/>
                </a:solidFill>
              </a:rPr>
              <a:t>ST</a:t>
            </a:r>
            <a:r>
              <a:rPr lang="en-US" b="1" dirty="0" smtClean="0">
                <a:solidFill>
                  <a:schemeClr val="bg1"/>
                </a:solidFill>
              </a:rPr>
              <a:t> STAGE OF LABOUR</a:t>
            </a:r>
            <a:endParaRPr lang="en-US" b="1" dirty="0">
              <a:solidFill>
                <a:schemeClr val="bg1"/>
              </a:solidFill>
            </a:endParaRPr>
          </a:p>
        </p:txBody>
      </p:sp>
      <p:sp>
        <p:nvSpPr>
          <p:cNvPr id="3" name="Content Placeholder 2"/>
          <p:cNvSpPr>
            <a:spLocks noGrp="1"/>
          </p:cNvSpPr>
          <p:nvPr>
            <p:ph idx="1"/>
          </p:nvPr>
        </p:nvSpPr>
        <p:spPr>
          <a:xfrm>
            <a:off x="228600" y="1371600"/>
            <a:ext cx="8610600" cy="5486400"/>
          </a:xfrm>
        </p:spPr>
        <p:txBody>
          <a:bodyPr>
            <a:normAutofit/>
          </a:bodyPr>
          <a:lstStyle/>
          <a:p>
            <a:pPr marL="514350" indent="-514350">
              <a:buFont typeface="+mj-lt"/>
              <a:buAutoNum type="arabicPeriod"/>
            </a:pPr>
            <a:r>
              <a:rPr lang="en-US" dirty="0" smtClean="0"/>
              <a:t>Prolonged </a:t>
            </a:r>
            <a:r>
              <a:rPr lang="en-US" dirty="0" err="1" smtClean="0"/>
              <a:t>labour</a:t>
            </a:r>
            <a:endParaRPr lang="en-US" dirty="0" smtClean="0"/>
          </a:p>
          <a:p>
            <a:pPr marL="514350" indent="-514350">
              <a:buFont typeface="+mj-lt"/>
              <a:buAutoNum type="arabicPeriod"/>
            </a:pPr>
            <a:r>
              <a:rPr lang="en-US" dirty="0" smtClean="0"/>
              <a:t>Obstructed </a:t>
            </a:r>
            <a:r>
              <a:rPr lang="en-US" dirty="0" err="1" smtClean="0"/>
              <a:t>labour</a:t>
            </a:r>
            <a:endParaRPr lang="en-US" dirty="0" smtClean="0"/>
          </a:p>
          <a:p>
            <a:pPr marL="514350" indent="-514350">
              <a:buFont typeface="+mj-lt"/>
              <a:buAutoNum type="arabicPeriod"/>
            </a:pPr>
            <a:r>
              <a:rPr lang="en-US" dirty="0" smtClean="0"/>
              <a:t>Fatal hypoxia/ distress</a:t>
            </a:r>
          </a:p>
          <a:p>
            <a:pPr marL="514350" indent="-514350">
              <a:buFont typeface="+mj-lt"/>
              <a:buAutoNum type="arabicPeriod"/>
            </a:pPr>
            <a:r>
              <a:rPr lang="en-US" dirty="0" smtClean="0"/>
              <a:t>Maternal distress</a:t>
            </a:r>
          </a:p>
          <a:p>
            <a:pPr marL="514350" indent="-514350">
              <a:buFont typeface="+mj-lt"/>
              <a:buAutoNum type="arabicPeriod"/>
            </a:pPr>
            <a:r>
              <a:rPr lang="en-US" dirty="0" smtClean="0"/>
              <a:t>Cord presentation/ prolapse</a:t>
            </a:r>
          </a:p>
          <a:p>
            <a:pPr marL="514350" indent="-514350">
              <a:buFont typeface="+mj-lt"/>
              <a:buAutoNum type="arabicPeriod"/>
            </a:pPr>
            <a:r>
              <a:rPr lang="en-US" dirty="0" smtClean="0"/>
              <a:t>Uterine rupture</a:t>
            </a:r>
          </a:p>
          <a:p>
            <a:pPr marL="514350" indent="-514350">
              <a:buFont typeface="+mj-lt"/>
              <a:buAutoNum type="arabicPeriod"/>
            </a:pPr>
            <a:r>
              <a:rPr lang="en-US" dirty="0" smtClean="0"/>
              <a:t>Sudden intra-uterine fetal death</a:t>
            </a:r>
          </a:p>
          <a:p>
            <a:pPr marL="514350" indent="-514350">
              <a:buFont typeface="+mj-lt"/>
              <a:buAutoNum type="arabicPeriod"/>
            </a:pPr>
            <a:r>
              <a:rPr lang="en-US" dirty="0" err="1" smtClean="0"/>
              <a:t>Intrapartum</a:t>
            </a:r>
            <a:r>
              <a:rPr lang="en-US" dirty="0" smtClean="0"/>
              <a:t> </a:t>
            </a:r>
            <a:r>
              <a:rPr lang="en-US" dirty="0" err="1" smtClean="0"/>
              <a:t>haemorrhage</a:t>
            </a:r>
            <a:endParaRPr lang="en-US" dirty="0" smtClean="0"/>
          </a:p>
          <a:p>
            <a:pPr marL="514350" indent="-514350">
              <a:buFont typeface="+mj-lt"/>
              <a:buAutoNum type="arabicPeriod"/>
            </a:pPr>
            <a:r>
              <a:rPr lang="en-US" dirty="0" smtClean="0"/>
              <a:t>Pre-</a:t>
            </a:r>
            <a:r>
              <a:rPr lang="en-US" dirty="0" err="1" smtClean="0"/>
              <a:t>eclampsia</a:t>
            </a:r>
            <a:r>
              <a:rPr lang="en-US" dirty="0" smtClean="0"/>
              <a:t>/ </a:t>
            </a:r>
            <a:r>
              <a:rPr lang="en-US" dirty="0" err="1" smtClean="0"/>
              <a:t>eclampsia</a:t>
            </a:r>
            <a:endParaRPr lang="en-US" dirty="0" smtClean="0"/>
          </a:p>
        </p:txBody>
      </p:sp>
    </p:spTree>
  </p:cSld>
  <p:clrMapOvr>
    <a:masterClrMapping/>
  </p:clrMapOvr>
  <p:transition spd="slow">
    <p:split/>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p:spPr>
        <p:txBody>
          <a:bodyPr>
            <a:normAutofit fontScale="90000"/>
          </a:bodyPr>
          <a:lstStyle/>
          <a:p>
            <a:r>
              <a:rPr lang="en-US" b="1" dirty="0" smtClean="0">
                <a:solidFill>
                  <a:schemeClr val="accent5">
                    <a:lumMod val="50000"/>
                  </a:schemeClr>
                </a:solidFill>
                <a:latin typeface="Algerian" pitchFamily="82" charset="0"/>
              </a:rPr>
              <a:t>THE TRANSITION &amp; SECOND STAGE OF LABOUR</a:t>
            </a:r>
            <a:endParaRPr lang="en-US" dirty="0">
              <a:solidFill>
                <a:schemeClr val="accent5">
                  <a:lumMod val="50000"/>
                </a:schemeClr>
              </a:solidFill>
              <a:latin typeface="Algerian" pitchFamily="82" charset="0"/>
            </a:endParaRPr>
          </a:p>
        </p:txBody>
      </p:sp>
      <p:sp>
        <p:nvSpPr>
          <p:cNvPr id="3" name="Content Placeholder 2"/>
          <p:cNvSpPr>
            <a:spLocks noGrp="1"/>
          </p:cNvSpPr>
          <p:nvPr>
            <p:ph idx="1"/>
          </p:nvPr>
        </p:nvSpPr>
        <p:spPr>
          <a:xfrm>
            <a:off x="0" y="1447800"/>
            <a:ext cx="8686800" cy="5410200"/>
          </a:xfrm>
        </p:spPr>
        <p:txBody>
          <a:bodyPr>
            <a:normAutofit fontScale="92500" lnSpcReduction="10000"/>
          </a:bodyPr>
          <a:lstStyle/>
          <a:p>
            <a:pPr>
              <a:buNone/>
            </a:pPr>
            <a:r>
              <a:rPr lang="en-US" b="1" dirty="0" smtClean="0"/>
              <a:t>Definition of 2</a:t>
            </a:r>
            <a:r>
              <a:rPr lang="en-US" b="1" baseline="30000" dirty="0" smtClean="0"/>
              <a:t>nd</a:t>
            </a:r>
            <a:r>
              <a:rPr lang="en-US" b="1" dirty="0" smtClean="0"/>
              <a:t> stage</a:t>
            </a:r>
          </a:p>
          <a:p>
            <a:r>
              <a:rPr lang="en-US" dirty="0" smtClean="0"/>
              <a:t>This is the stage that </a:t>
            </a:r>
            <a:r>
              <a:rPr lang="en-US" u="sng" dirty="0" smtClean="0"/>
              <a:t>begins with full dilatation of the cervix (10 cm) &amp; ends with expulsion of the foetus</a:t>
            </a:r>
            <a:r>
              <a:rPr lang="en-US" dirty="0" smtClean="0"/>
              <a:t>.</a:t>
            </a:r>
          </a:p>
          <a:p>
            <a:r>
              <a:rPr lang="en-US" dirty="0" smtClean="0"/>
              <a:t>It is the stage of descent and expulsion of the baby. </a:t>
            </a:r>
          </a:p>
          <a:p>
            <a:r>
              <a:rPr lang="en-US" dirty="0" smtClean="0"/>
              <a:t>The contractions become stronger, lasting 40 to 60 seconds, with a one minute recovery interval.</a:t>
            </a:r>
          </a:p>
          <a:p>
            <a:pPr algn="ctr">
              <a:buNone/>
            </a:pPr>
            <a:r>
              <a:rPr lang="en-US" b="1" u="sng" dirty="0" smtClean="0"/>
              <a:t>DURATION</a:t>
            </a:r>
          </a:p>
          <a:p>
            <a:r>
              <a:rPr lang="en-US" dirty="0" smtClean="0"/>
              <a:t>It normally lasts from 1 to 2 hours on average in primigravida, and half an hour in multipara (but can be as litle as 5 minutes). If this stage goes beyond two hours it is considered abnormal.</a:t>
            </a:r>
          </a:p>
          <a:p>
            <a:endParaRPr lang="en-US" dirty="0" smtClean="0"/>
          </a:p>
        </p:txBody>
      </p:sp>
    </p:spTree>
  </p:cSld>
  <p:clrMapOvr>
    <a:masterClrMapping/>
  </p:clrMapOvr>
  <p:transition spd="slow">
    <p:circl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73"/>
          </a:xfrm>
        </p:spPr>
        <p:txBody>
          <a:bodyPr/>
          <a:lstStyle/>
          <a:p>
            <a:pPr>
              <a:buNone/>
            </a:pPr>
            <a:r>
              <a:rPr lang="en-US" b="1" u="sng" dirty="0" smtClean="0"/>
              <a:t>DEFINITION OF THE TRANSITION PERIOD</a:t>
            </a:r>
          </a:p>
          <a:p>
            <a:r>
              <a:rPr lang="en-US" dirty="0" smtClean="0"/>
              <a:t>The period between full cervical dilatation and the time when active maternal pushing efforts begin</a:t>
            </a:r>
          </a:p>
          <a:p>
            <a:r>
              <a:rPr lang="en-US" dirty="0" smtClean="0"/>
              <a:t>It is considered as part of the last phase of the active 1</a:t>
            </a:r>
            <a:r>
              <a:rPr lang="en-US" baseline="30000" dirty="0" smtClean="0"/>
              <a:t>st</a:t>
            </a:r>
            <a:r>
              <a:rPr lang="en-US" dirty="0" smtClean="0"/>
              <a:t> stage of </a:t>
            </a:r>
            <a:r>
              <a:rPr lang="en-US" dirty="0" err="1" smtClean="0"/>
              <a:t>labour</a:t>
            </a:r>
            <a:r>
              <a:rPr lang="en-US" dirty="0" smtClean="0"/>
              <a:t>.</a:t>
            </a:r>
          </a:p>
          <a:p>
            <a:r>
              <a:rPr lang="en-US" dirty="0" smtClean="0"/>
              <a:t>It’s characterized by maternal restlessness, discomfort, desire for pain relief, a sense that the process is never ending and demand to the attendants to end the whole process</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a:bodyPr>
          <a:lstStyle/>
          <a:p>
            <a:pPr>
              <a:buNone/>
            </a:pPr>
            <a:r>
              <a:rPr lang="en-US" b="1" u="sng" dirty="0" smtClean="0">
                <a:solidFill>
                  <a:srgbClr val="FFFF00"/>
                </a:solidFill>
              </a:rPr>
              <a:t>PHYSIOLOGY OF SECOND STAGE</a:t>
            </a:r>
          </a:p>
          <a:p>
            <a:pPr>
              <a:buNone/>
            </a:pPr>
            <a:r>
              <a:rPr lang="en-US" b="1" dirty="0" smtClean="0"/>
              <a:t>OBJECTIVES OF LEARNING</a:t>
            </a:r>
          </a:p>
          <a:p>
            <a:pPr marL="514350" indent="-514350">
              <a:buFont typeface="+mj-lt"/>
              <a:buAutoNum type="arabicPeriod"/>
            </a:pPr>
            <a:r>
              <a:rPr lang="en-US" dirty="0" smtClean="0"/>
              <a:t>To be ready to conduct the delivery on time</a:t>
            </a:r>
          </a:p>
          <a:p>
            <a:pPr marL="514350" indent="-514350">
              <a:buFont typeface="+mj-lt"/>
              <a:buAutoNum type="arabicPeriod"/>
            </a:pPr>
            <a:r>
              <a:rPr lang="en-US" dirty="0" smtClean="0"/>
              <a:t>To conserve maternal energy which is only needed during the </a:t>
            </a:r>
            <a:r>
              <a:rPr lang="en-US" dirty="0" err="1" smtClean="0"/>
              <a:t>perineal</a:t>
            </a:r>
            <a:r>
              <a:rPr lang="en-US" dirty="0" smtClean="0"/>
              <a:t> phase</a:t>
            </a:r>
          </a:p>
          <a:p>
            <a:pPr marL="514350" indent="-514350">
              <a:buFont typeface="+mj-lt"/>
              <a:buAutoNum type="arabicPeriod"/>
            </a:pPr>
            <a:r>
              <a:rPr lang="en-US" dirty="0" smtClean="0"/>
              <a:t>To prevent occurrence of intracranial injury thru’ accurate timing of 2</a:t>
            </a:r>
            <a:r>
              <a:rPr lang="en-US" baseline="30000" dirty="0" smtClean="0"/>
              <a:t>nd</a:t>
            </a:r>
            <a:r>
              <a:rPr lang="en-US" dirty="0" smtClean="0"/>
              <a:t> stage + early intervention thru’ proper control of the head during delivery</a:t>
            </a:r>
          </a:p>
          <a:p>
            <a:pPr marL="514350" indent="-514350">
              <a:buFont typeface="+mj-lt"/>
              <a:buAutoNum type="arabicPeriod"/>
            </a:pPr>
            <a:r>
              <a:rPr lang="en-US" dirty="0" smtClean="0"/>
              <a:t>Prevent/ minimize the soft tissue trauma</a:t>
            </a:r>
          </a:p>
        </p:txBody>
      </p:sp>
    </p:spTree>
  </p:cSld>
  <p:clrMapOvr>
    <a:masterClrMapping/>
  </p:clrMapOvr>
  <p:transition spd="slow">
    <p:circl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SPECIFIC CHANGES</a:t>
            </a:r>
            <a:endParaRPr lang="en-US" dirty="0"/>
          </a:p>
        </p:txBody>
      </p:sp>
      <p:sp>
        <p:nvSpPr>
          <p:cNvPr id="3" name="Content Placeholder 2"/>
          <p:cNvSpPr>
            <a:spLocks noGrp="1"/>
          </p:cNvSpPr>
          <p:nvPr>
            <p:ph idx="1"/>
          </p:nvPr>
        </p:nvSpPr>
        <p:spPr>
          <a:xfrm>
            <a:off x="152400" y="990600"/>
            <a:ext cx="8839200" cy="5638800"/>
          </a:xfrm>
        </p:spPr>
        <p:txBody>
          <a:bodyPr/>
          <a:lstStyle/>
          <a:p>
            <a:pPr marL="514350" indent="-514350">
              <a:buFont typeface="+mj-lt"/>
              <a:buAutoNum type="arabicPeriod"/>
            </a:pPr>
            <a:r>
              <a:rPr lang="en-US" sz="2800" b="1" dirty="0" smtClean="0">
                <a:solidFill>
                  <a:srgbClr val="FFFF00"/>
                </a:solidFill>
              </a:rPr>
              <a:t>CONTRACTIONS: strengthen, become more frequent and expulsive in nature</a:t>
            </a:r>
            <a:r>
              <a:rPr lang="en-US" sz="2800" dirty="0" smtClean="0"/>
              <a:t>. Strengthening results after the membranes rupture </a:t>
            </a:r>
            <a:r>
              <a:rPr lang="en-US" sz="2800" dirty="0" err="1" smtClean="0"/>
              <a:t>becoz</a:t>
            </a:r>
            <a:r>
              <a:rPr lang="en-US" sz="2800" dirty="0" smtClean="0"/>
              <a:t>;-</a:t>
            </a:r>
          </a:p>
          <a:p>
            <a:pPr marL="914400" lvl="1" indent="-514350"/>
            <a:r>
              <a:rPr lang="en-US" dirty="0" smtClean="0"/>
              <a:t>Fetal head is directly applied to the vaginal tissues</a:t>
            </a:r>
          </a:p>
          <a:p>
            <a:pPr marL="914400" lvl="1" indent="-514350"/>
            <a:r>
              <a:rPr lang="en-US" dirty="0" smtClean="0"/>
              <a:t>The uterus is closely applied to the fetus (uterus moulds around the fetus)</a:t>
            </a:r>
          </a:p>
          <a:p>
            <a:pPr marL="514350" indent="-514350"/>
            <a:r>
              <a:rPr lang="en-US" sz="2800" dirty="0" smtClean="0"/>
              <a:t>Finally the contractions intensify i.e. strengthen &amp; become more frequent</a:t>
            </a:r>
          </a:p>
          <a:p>
            <a:pPr marL="514350" indent="-514350"/>
            <a:r>
              <a:rPr lang="en-US" sz="2800" dirty="0" smtClean="0"/>
              <a:t>Expulsive nature occurs as descent continues, whereby pressure from the presenting part stimulates nerve receptors in the pelvic floor leading to </a:t>
            </a:r>
            <a:r>
              <a:rPr lang="en-US" sz="2800" dirty="0" err="1" smtClean="0"/>
              <a:t>fergusion</a:t>
            </a:r>
            <a:r>
              <a:rPr lang="en-US" sz="2800" dirty="0" smtClean="0"/>
              <a:t> reflex</a:t>
            </a:r>
          </a:p>
          <a:p>
            <a:pPr marL="514350" indent="-514350"/>
            <a:r>
              <a:rPr lang="en-US" sz="2800" dirty="0" smtClean="0"/>
              <a:t>The mother then experiences a great urge to bear down</a:t>
            </a:r>
          </a:p>
          <a:p>
            <a:pPr marL="914400" lvl="1" indent="-514350"/>
            <a:endParaRPr lang="en-US" dirty="0"/>
          </a:p>
        </p:txBody>
      </p:sp>
    </p:spTree>
  </p:cSld>
  <p:clrMapOvr>
    <a:masterClrMapping/>
  </p:clrMapOvr>
  <p:transition spd="slow">
    <p:circl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77000"/>
          </a:xfrm>
        </p:spPr>
        <p:txBody>
          <a:bodyPr/>
          <a:lstStyle/>
          <a:p>
            <a:r>
              <a:rPr lang="en-US" sz="2800" dirty="0" smtClean="0"/>
              <a:t>Initially, the reflex is controllable to some extent but later becomes compulsive (irresistible) during each contraction</a:t>
            </a:r>
          </a:p>
          <a:p>
            <a:pPr marL="514350" indent="-514350">
              <a:buFont typeface="+mj-lt"/>
              <a:buAutoNum type="arabicPeriod" startAt="2"/>
            </a:pPr>
            <a:r>
              <a:rPr lang="en-US" sz="2800" b="1" dirty="0" smtClean="0">
                <a:solidFill>
                  <a:srgbClr val="FFFF00"/>
                </a:solidFill>
              </a:rPr>
              <a:t>Abdominal muscles and diaphragm become active:</a:t>
            </a:r>
          </a:p>
          <a:p>
            <a:r>
              <a:rPr lang="en-US" sz="2800" dirty="0" smtClean="0"/>
              <a:t>Are also referred to as secondary powers/ maternal efforts</a:t>
            </a:r>
          </a:p>
          <a:p>
            <a:r>
              <a:rPr lang="en-US" sz="2800" dirty="0" smtClean="0"/>
              <a:t>This is in response to the compulsive and expulsive uterine actions which come into action on order to reinforce the contractions which are already in place</a:t>
            </a:r>
          </a:p>
          <a:p>
            <a:r>
              <a:rPr lang="en-US" sz="2800" dirty="0" smtClean="0"/>
              <a:t>Finally, the pelvic outlet and floor resistance is </a:t>
            </a:r>
            <a:r>
              <a:rPr lang="en-US" sz="2800" dirty="0" err="1" smtClean="0"/>
              <a:t>overcomed</a:t>
            </a:r>
            <a:endParaRPr lang="en-US" sz="2800" dirty="0"/>
          </a:p>
        </p:txBody>
      </p:sp>
    </p:spTree>
  </p:cSld>
  <p:clrMapOvr>
    <a:masterClrMapping/>
  </p:clrMapOvr>
  <p:transition spd="slow">
    <p:circl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553200"/>
          </a:xfrm>
        </p:spPr>
        <p:txBody>
          <a:bodyPr/>
          <a:lstStyle/>
          <a:p>
            <a:pPr marL="514350" indent="-514350">
              <a:buFont typeface="+mj-lt"/>
              <a:buAutoNum type="arabicPeriod" startAt="3"/>
            </a:pPr>
            <a:r>
              <a:rPr lang="en-US" sz="2800" b="1" dirty="0" smtClean="0">
                <a:solidFill>
                  <a:srgbClr val="FFFF00"/>
                </a:solidFill>
              </a:rPr>
              <a:t>Displacement of the pelvic floor</a:t>
            </a:r>
          </a:p>
          <a:p>
            <a:pPr marL="514350" indent="-514350">
              <a:buNone/>
            </a:pPr>
            <a:r>
              <a:rPr lang="en-US" sz="2800" dirty="0" smtClean="0"/>
              <a:t>Also referred to as soft tissue displacement. Occurs as follows as the fetal head continues to descend.</a:t>
            </a:r>
          </a:p>
          <a:p>
            <a:pPr marL="514350" indent="-514350"/>
            <a:r>
              <a:rPr lang="en-US" sz="2800" dirty="0" smtClean="0"/>
              <a:t>Anteriorly; the bladder is pushed upwards into the abdomen to prevent its injury, while the urethra is stretched &amp; thinned out, reducing its lumen. This makes catheterization difficult</a:t>
            </a:r>
          </a:p>
          <a:p>
            <a:pPr marL="514350" indent="-514350"/>
            <a:r>
              <a:rPr lang="en-US" sz="2800" dirty="0" err="1" smtClean="0"/>
              <a:t>Posteriorly</a:t>
            </a:r>
            <a:r>
              <a:rPr lang="en-US" sz="2800" dirty="0" smtClean="0"/>
              <a:t>; the rectum is compressed alongside the </a:t>
            </a:r>
            <a:r>
              <a:rPr lang="en-US" sz="2800" dirty="0" err="1" smtClean="0"/>
              <a:t>sacrla</a:t>
            </a:r>
            <a:r>
              <a:rPr lang="en-US" sz="2800" dirty="0" smtClean="0"/>
              <a:t> curve. Pressure of the advancing head </a:t>
            </a:r>
            <a:r>
              <a:rPr lang="en-US" sz="2800" dirty="0" err="1" smtClean="0"/>
              <a:t>eads</a:t>
            </a:r>
            <a:r>
              <a:rPr lang="en-US" sz="2800" dirty="0" smtClean="0"/>
              <a:t> to expulsion of the residual fecal matter</a:t>
            </a:r>
          </a:p>
          <a:p>
            <a:pPr marL="514350" indent="-514350"/>
            <a:r>
              <a:rPr lang="en-US" sz="2800" dirty="0" smtClean="0"/>
              <a:t>Laterally; </a:t>
            </a:r>
            <a:r>
              <a:rPr lang="en-US" sz="2800" dirty="0" err="1" smtClean="0"/>
              <a:t>levator</a:t>
            </a:r>
            <a:r>
              <a:rPr lang="en-US" sz="2800" dirty="0" smtClean="0"/>
              <a:t> </a:t>
            </a:r>
            <a:r>
              <a:rPr lang="en-US" sz="2800" dirty="0" err="1" smtClean="0"/>
              <a:t>ani</a:t>
            </a:r>
            <a:r>
              <a:rPr lang="en-US" sz="2800" dirty="0" smtClean="0"/>
              <a:t> </a:t>
            </a:r>
            <a:r>
              <a:rPr lang="en-US" sz="2800" dirty="0" err="1" smtClean="0"/>
              <a:t>mauscles</a:t>
            </a:r>
            <a:r>
              <a:rPr lang="en-US" sz="2800" dirty="0" smtClean="0"/>
              <a:t> are pushed sideways as they dilate and thin out. The </a:t>
            </a:r>
            <a:r>
              <a:rPr lang="en-US" sz="2800" dirty="0" err="1" smtClean="0"/>
              <a:t>perinela</a:t>
            </a:r>
            <a:r>
              <a:rPr lang="en-US" sz="2800" dirty="0" smtClean="0"/>
              <a:t> body is flattened, stretched and thinned to allow maximum opening of the vagina and the fetal head becomes visible</a:t>
            </a:r>
            <a:endParaRPr lang="en-US" sz="2800" dirty="0"/>
          </a:p>
        </p:txBody>
      </p:sp>
    </p:spTree>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7030A0"/>
          </a:solidFill>
        </p:spPr>
        <p:txBody>
          <a:bodyPr>
            <a:normAutofit fontScale="90000"/>
          </a:bodyPr>
          <a:lstStyle/>
          <a:p>
            <a:r>
              <a:rPr lang="en-US" dirty="0" smtClean="0"/>
              <a:t>Onset of spontaneous physiological labour</a:t>
            </a:r>
            <a:endParaRPr lang="en-US" dirty="0"/>
          </a:p>
        </p:txBody>
      </p:sp>
      <p:sp>
        <p:nvSpPr>
          <p:cNvPr id="3" name="Content Placeholder 2"/>
          <p:cNvSpPr>
            <a:spLocks noGrp="1"/>
          </p:cNvSpPr>
          <p:nvPr>
            <p:ph idx="1"/>
          </p:nvPr>
        </p:nvSpPr>
        <p:spPr>
          <a:xfrm>
            <a:off x="0" y="1600206"/>
            <a:ext cx="8686800" cy="4525963"/>
          </a:xfrm>
        </p:spPr>
        <p:txBody>
          <a:bodyPr>
            <a:normAutofit fontScale="85000" lnSpcReduction="10000"/>
          </a:bodyPr>
          <a:lstStyle/>
          <a:p>
            <a:r>
              <a:rPr lang="en-US" dirty="0" smtClean="0"/>
              <a:t>A midwife should ensure women have sufficient information to assist them to recognize the onset of true labour. A pregnant woman would be best placed to diagnose the onset of labour herself.</a:t>
            </a:r>
          </a:p>
          <a:p>
            <a:r>
              <a:rPr lang="en-US" dirty="0" smtClean="0"/>
              <a:t>Some young women, especially the primigravidae (those pregnant for the first time), may fail to recognize true labour. It is important that you help them differentiate between false and true labour signs. The contractions of true labour are regular and intense. In false labour, the contractions are sporadic. False contractions occur during the last weeks of pregnancy. </a:t>
            </a:r>
          </a:p>
        </p:txBody>
      </p:sp>
    </p:spTree>
  </p:cSld>
  <p:clrMapOvr>
    <a:masterClrMapping/>
  </p:clrMapOvr>
  <p:transition spd="slow">
    <p:circl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p:spPr>
        <p:txBody>
          <a:bodyPr/>
          <a:lstStyle/>
          <a:p>
            <a:pPr marL="514350" indent="-514350">
              <a:buFont typeface="+mj-lt"/>
              <a:buAutoNum type="arabicPeriod" startAt="4"/>
            </a:pPr>
            <a:r>
              <a:rPr lang="en-US" sz="2800" b="1" dirty="0" smtClean="0">
                <a:solidFill>
                  <a:srgbClr val="FFFF00"/>
                </a:solidFill>
              </a:rPr>
              <a:t>Expulsion of the fetus</a:t>
            </a:r>
          </a:p>
          <a:p>
            <a:pPr marL="514350" indent="-514350"/>
            <a:r>
              <a:rPr lang="en-US" sz="2800" dirty="0" smtClean="0"/>
              <a:t>The fetal head advances gradually as contractions continue, </a:t>
            </a:r>
            <a:r>
              <a:rPr lang="en-US" sz="2800" dirty="0" err="1" smtClean="0"/>
              <a:t>receds</a:t>
            </a:r>
            <a:r>
              <a:rPr lang="en-US" sz="2800" dirty="0" smtClean="0"/>
              <a:t> between contractions until crowning occurs.</a:t>
            </a:r>
          </a:p>
          <a:p>
            <a:pPr marL="514350" indent="-514350"/>
            <a:r>
              <a:rPr lang="en-US" sz="2800" dirty="0" smtClean="0"/>
              <a:t>Finally the head is born, followed by the shoulders and the body. The hind fluid drains out and second stage is completed</a:t>
            </a:r>
            <a:endParaRPr lang="en-US" sz="2800" dirty="0"/>
          </a:p>
        </p:txBody>
      </p:sp>
    </p:spTree>
  </p:cSld>
  <p:clrMapOvr>
    <a:masterClrMapping/>
  </p:clrMapOvr>
  <p:transition spd="slow">
    <p:circl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199"/>
          </a:xfrm>
          <a:solidFill>
            <a:schemeClr val="tx2"/>
          </a:solidFill>
        </p:spPr>
        <p:txBody>
          <a:bodyPr/>
          <a:lstStyle/>
          <a:p>
            <a:r>
              <a:rPr lang="en-US" dirty="0" smtClean="0">
                <a:solidFill>
                  <a:schemeClr val="bg2"/>
                </a:solidFill>
              </a:rPr>
              <a:t>PRESUMPTIVE SIGNS OF 2</a:t>
            </a:r>
            <a:r>
              <a:rPr lang="en-US" baseline="30000" dirty="0" smtClean="0">
                <a:solidFill>
                  <a:schemeClr val="bg2"/>
                </a:solidFill>
              </a:rPr>
              <a:t>ND</a:t>
            </a:r>
            <a:r>
              <a:rPr lang="en-US" dirty="0" smtClean="0">
                <a:solidFill>
                  <a:schemeClr val="bg2"/>
                </a:solidFill>
              </a:rPr>
              <a:t> STAGE OF LABOUR</a:t>
            </a:r>
            <a:endParaRPr lang="en-US" dirty="0">
              <a:solidFill>
                <a:schemeClr val="bg2"/>
              </a:solidFill>
            </a:endParaRPr>
          </a:p>
        </p:txBody>
      </p:sp>
      <p:sp>
        <p:nvSpPr>
          <p:cNvPr id="3" name="Content Placeholder 2"/>
          <p:cNvSpPr>
            <a:spLocks noGrp="1"/>
          </p:cNvSpPr>
          <p:nvPr>
            <p:ph idx="1"/>
          </p:nvPr>
        </p:nvSpPr>
        <p:spPr>
          <a:xfrm>
            <a:off x="0" y="1295400"/>
            <a:ext cx="9144000" cy="5562600"/>
          </a:xfrm>
        </p:spPr>
        <p:txBody>
          <a:bodyPr/>
          <a:lstStyle/>
          <a:p>
            <a:pPr marL="624078" indent="-514350">
              <a:buFont typeface="Wingdings" pitchFamily="2" charset="2"/>
              <a:buChar char="v"/>
            </a:pPr>
            <a:r>
              <a:rPr lang="en-US" sz="2800" b="1" dirty="0" smtClean="0"/>
              <a:t>Expulsive uterine contractions</a:t>
            </a:r>
            <a:r>
              <a:rPr lang="en-US" sz="2800" dirty="0" smtClean="0"/>
              <a:t>-the woman feels the urge to bear down as the contractions are expulsive in character</a:t>
            </a:r>
          </a:p>
          <a:p>
            <a:pPr marL="624078" indent="-514350">
              <a:buFont typeface="Wingdings" pitchFamily="2" charset="2"/>
              <a:buChar char="v"/>
            </a:pPr>
            <a:r>
              <a:rPr lang="en-US" sz="2800" b="1" dirty="0" smtClean="0"/>
              <a:t>Rupture of the </a:t>
            </a:r>
            <a:r>
              <a:rPr lang="en-US" sz="2800" b="1" dirty="0" err="1" smtClean="0"/>
              <a:t>forewaters</a:t>
            </a:r>
            <a:r>
              <a:rPr lang="en-US" sz="2800" dirty="0" smtClean="0"/>
              <a:t>: may occur at any time during </a:t>
            </a:r>
            <a:r>
              <a:rPr lang="en-US" sz="2800" dirty="0" err="1" smtClean="0"/>
              <a:t>labour</a:t>
            </a:r>
            <a:endParaRPr lang="en-US" sz="2800" dirty="0" smtClean="0"/>
          </a:p>
          <a:p>
            <a:pPr marL="624078" indent="-514350">
              <a:buFont typeface="Wingdings" pitchFamily="2" charset="2"/>
              <a:buChar char="v"/>
            </a:pPr>
            <a:r>
              <a:rPr lang="en-US" sz="2800" b="1" dirty="0" smtClean="0"/>
              <a:t>Trickle of blood</a:t>
            </a:r>
            <a:r>
              <a:rPr lang="en-US" sz="2800" dirty="0" smtClean="0"/>
              <a:t>-from slight laceration of the cervix when fully dilated, laceration from vaginal mucosa caused by the advancing head</a:t>
            </a:r>
          </a:p>
          <a:p>
            <a:pPr marL="624078" indent="-514350">
              <a:buFont typeface="Wingdings" pitchFamily="2" charset="2"/>
              <a:buChar char="v"/>
            </a:pPr>
            <a:r>
              <a:rPr lang="en-US" sz="2800" b="1" dirty="0" smtClean="0"/>
              <a:t>Anus dilatation/ gaping</a:t>
            </a:r>
            <a:r>
              <a:rPr lang="en-US" sz="2800" dirty="0" smtClean="0"/>
              <a:t>-due to pressure exerted by the head as it reaches the pelvic floor\woman feels the urge to open bowels as the head exerts pressure on the rectum</a:t>
            </a:r>
          </a:p>
          <a:p>
            <a:pPr marL="624078" indent="-514350">
              <a:buNone/>
            </a:pPr>
            <a:endParaRPr lang="en-US" sz="2800" dirty="0"/>
          </a:p>
        </p:txBody>
      </p:sp>
    </p:spTree>
  </p:cSld>
  <p:clrMapOvr>
    <a:masterClrMapping/>
  </p:clrMapOvr>
  <p:transition spd="slow">
    <p:circl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172200"/>
          </a:xfrm>
        </p:spPr>
        <p:txBody>
          <a:bodyPr/>
          <a:lstStyle/>
          <a:p>
            <a:r>
              <a:rPr lang="en-US" sz="2800" b="1" dirty="0" smtClean="0"/>
              <a:t>Anal cleft line</a:t>
            </a:r>
            <a:r>
              <a:rPr lang="en-US" sz="2800" dirty="0" smtClean="0"/>
              <a:t>: also called the ‘purple line’ appears as a pigmented mark in the cleft of the buttocks which creeps up the anal cleft as the </a:t>
            </a:r>
            <a:r>
              <a:rPr lang="en-US" sz="2800" dirty="0" err="1" smtClean="0"/>
              <a:t>labour</a:t>
            </a:r>
            <a:r>
              <a:rPr lang="en-US" sz="2800" dirty="0" smtClean="0"/>
              <a:t> progresses</a:t>
            </a:r>
          </a:p>
          <a:p>
            <a:r>
              <a:rPr lang="en-US" sz="2800" b="1" dirty="0" smtClean="0"/>
              <a:t>Appearance of the rhomboid of </a:t>
            </a:r>
            <a:r>
              <a:rPr lang="en-US" sz="2800" b="1" dirty="0" err="1" smtClean="0"/>
              <a:t>michaelis</a:t>
            </a:r>
            <a:r>
              <a:rPr lang="en-US" sz="2800" dirty="0" smtClean="0"/>
              <a:t>: this is sometimes noted when a women is in position where her back is visible. Appears as dome shaped curve in the lower back, &amp; is held to indicate the posterior displacement of the sacrum &amp; coccyx as the fetal </a:t>
            </a:r>
            <a:r>
              <a:rPr lang="en-US" sz="2800" dirty="0" err="1" smtClean="0"/>
              <a:t>occiput</a:t>
            </a:r>
            <a:r>
              <a:rPr lang="en-US" sz="2800" dirty="0" smtClean="0"/>
              <a:t> moves into the maternal sacral curve</a:t>
            </a:r>
          </a:p>
          <a:p>
            <a:endParaRPr lang="en-US" sz="2800" dirty="0"/>
          </a:p>
        </p:txBody>
      </p:sp>
    </p:spTree>
  </p:cSld>
  <p:clrMapOvr>
    <a:masterClrMapping/>
  </p:clrMapOvr>
  <p:transition spd="slow">
    <p:circl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902331"/>
          </a:xfrm>
        </p:spPr>
        <p:txBody>
          <a:bodyPr/>
          <a:lstStyle/>
          <a:p>
            <a:r>
              <a:rPr lang="en-US" b="1" dirty="0" smtClean="0"/>
              <a:t>Gaping of vulva</a:t>
            </a:r>
            <a:r>
              <a:rPr lang="en-US" dirty="0" smtClean="0"/>
              <a:t>-more pronounced in primigravida than in a multigravida</a:t>
            </a:r>
          </a:p>
          <a:p>
            <a:r>
              <a:rPr lang="en-US" b="1" dirty="0" smtClean="0"/>
              <a:t>Visible presenting part</a:t>
            </a:r>
            <a:r>
              <a:rPr lang="en-US" dirty="0" smtClean="0"/>
              <a:t>-visible</a:t>
            </a:r>
            <a:r>
              <a:rPr lang="en-US" dirty="0" smtClean="0">
                <a:sym typeface="Wingdings" pitchFamily="2" charset="2"/>
              </a:rPr>
              <a:t> the vagina. it is almost a positive sign except in excessive </a:t>
            </a:r>
            <a:r>
              <a:rPr lang="en-US" dirty="0" err="1" smtClean="0">
                <a:sym typeface="Wingdings" pitchFamily="2" charset="2"/>
              </a:rPr>
              <a:t>moulding</a:t>
            </a:r>
            <a:r>
              <a:rPr lang="en-US" dirty="0" smtClean="0">
                <a:sym typeface="Wingdings" pitchFamily="2" charset="2"/>
              </a:rPr>
              <a:t> and in breech presentation</a:t>
            </a:r>
          </a:p>
          <a:p>
            <a:r>
              <a:rPr lang="en-US" b="1" dirty="0" smtClean="0"/>
              <a:t>Bulging of the perineum</a:t>
            </a:r>
            <a:r>
              <a:rPr lang="en-US" dirty="0" smtClean="0"/>
              <a:t>-a sign that delivery is about to occur</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43000"/>
          </a:xfrm>
        </p:spPr>
        <p:txBody>
          <a:bodyPr/>
          <a:lstStyle/>
          <a:p>
            <a:r>
              <a:rPr lang="en-US" dirty="0" smtClean="0"/>
              <a:t>CONFIRMATORY EVIDECE OF THE 2</a:t>
            </a:r>
            <a:r>
              <a:rPr lang="en-US" baseline="30000" dirty="0" smtClean="0"/>
              <a:t>ND</a:t>
            </a:r>
            <a:r>
              <a:rPr lang="en-US" dirty="0" smtClean="0"/>
              <a:t> STAGE OF LABOUR</a:t>
            </a:r>
            <a:endParaRPr lang="en-US" dirty="0"/>
          </a:p>
        </p:txBody>
      </p:sp>
      <p:sp>
        <p:nvSpPr>
          <p:cNvPr id="3" name="Content Placeholder 2"/>
          <p:cNvSpPr>
            <a:spLocks noGrp="1"/>
          </p:cNvSpPr>
          <p:nvPr>
            <p:ph idx="1"/>
          </p:nvPr>
        </p:nvSpPr>
        <p:spPr>
          <a:xfrm>
            <a:off x="228600" y="1600206"/>
            <a:ext cx="8686800" cy="5029194"/>
          </a:xfrm>
        </p:spPr>
        <p:txBody>
          <a:bodyPr/>
          <a:lstStyle/>
          <a:p>
            <a:pPr>
              <a:buFont typeface="Wingdings" pitchFamily="2" charset="2"/>
              <a:buChar char="ü"/>
            </a:pPr>
            <a:r>
              <a:rPr lang="en-US" sz="2800" dirty="0" smtClean="0"/>
              <a:t>Full cervical dilatation on </a:t>
            </a:r>
            <a:r>
              <a:rPr lang="en-US" sz="2800" b="1" dirty="0" smtClean="0"/>
              <a:t>vaginal examination</a:t>
            </a:r>
            <a:endParaRPr lang="en-US" sz="2800" b="1" dirty="0"/>
          </a:p>
        </p:txBody>
      </p:sp>
    </p:spTree>
  </p:cSld>
  <p:clrMapOvr>
    <a:masterClrMapping/>
  </p:clrMapOvr>
  <p:transition spd="slow">
    <p:circl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599"/>
            <a:ext cx="8458200" cy="762001"/>
          </a:xfrm>
        </p:spPr>
        <p:txBody>
          <a:bodyPr/>
          <a:lstStyle/>
          <a:p>
            <a:r>
              <a:rPr lang="en-US" dirty="0" smtClean="0"/>
              <a:t>PHASES OF THE SECOND STAGE OF LABOUR</a:t>
            </a:r>
            <a:endParaRPr lang="en-US" dirty="0"/>
          </a:p>
        </p:txBody>
      </p:sp>
      <p:sp>
        <p:nvSpPr>
          <p:cNvPr id="3" name="Content Placeholder 2"/>
          <p:cNvSpPr>
            <a:spLocks noGrp="1"/>
          </p:cNvSpPr>
          <p:nvPr>
            <p:ph idx="1"/>
          </p:nvPr>
        </p:nvSpPr>
        <p:spPr>
          <a:xfrm>
            <a:off x="0" y="1219200"/>
            <a:ext cx="8991600" cy="5486400"/>
          </a:xfrm>
        </p:spPr>
        <p:txBody>
          <a:bodyPr/>
          <a:lstStyle/>
          <a:p>
            <a:r>
              <a:rPr lang="en-US" sz="2800" dirty="0" smtClean="0"/>
              <a:t>Two distinct phases:</a:t>
            </a:r>
          </a:p>
          <a:p>
            <a:pPr lvl="1">
              <a:buFont typeface="Wingdings" pitchFamily="2" charset="2"/>
              <a:buChar char="Ø"/>
            </a:pPr>
            <a:r>
              <a:rPr lang="en-US" dirty="0" smtClean="0"/>
              <a:t>The latent/ Passive phase</a:t>
            </a:r>
          </a:p>
          <a:p>
            <a:pPr lvl="1">
              <a:buFont typeface="Wingdings" pitchFamily="2" charset="2"/>
              <a:buChar char="Ø"/>
            </a:pPr>
            <a:r>
              <a:rPr lang="en-US" dirty="0" smtClean="0"/>
              <a:t>The active phase</a:t>
            </a:r>
          </a:p>
          <a:p>
            <a:pPr marL="514350" indent="-514350">
              <a:buFont typeface="+mj-lt"/>
              <a:buAutoNum type="arabicPeriod"/>
            </a:pPr>
            <a:r>
              <a:rPr lang="en-US" sz="2800" dirty="0" smtClean="0"/>
              <a:t>The </a:t>
            </a:r>
            <a:r>
              <a:rPr lang="en-US" sz="2800" b="1" u="sng" dirty="0" smtClean="0"/>
              <a:t>latent phase</a:t>
            </a:r>
            <a:r>
              <a:rPr lang="en-US" sz="2800" dirty="0" smtClean="0"/>
              <a:t>: the phase in which descent and rotation of the fetal head occurs.</a:t>
            </a:r>
          </a:p>
          <a:p>
            <a:r>
              <a:rPr lang="en-US" sz="2800" dirty="0" smtClean="0"/>
              <a:t>In some women, the cervix may be fully dilated but the presenting part may not have fully descended &amp; there4 pushing at this phase does not yield much, apart from </a:t>
            </a:r>
            <a:r>
              <a:rPr lang="en-US" sz="2800" dirty="0" err="1" smtClean="0"/>
              <a:t>exhasting</a:t>
            </a:r>
            <a:r>
              <a:rPr lang="en-US" sz="2800" dirty="0" smtClean="0"/>
              <a:t> &amp; discouraging the mother</a:t>
            </a:r>
          </a:p>
          <a:p>
            <a:pPr marL="514350" indent="-514350">
              <a:buNone/>
            </a:pPr>
            <a:endParaRPr lang="en-US" sz="2800" dirty="0" smtClean="0"/>
          </a:p>
        </p:txBody>
      </p:sp>
    </p:spTree>
  </p:cSld>
  <p:clrMapOvr>
    <a:masterClrMapping/>
  </p:clrMapOvr>
  <p:transition spd="slow">
    <p:circl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705600"/>
          </a:xfrm>
        </p:spPr>
        <p:txBody>
          <a:bodyPr/>
          <a:lstStyle/>
          <a:p>
            <a:pPr marL="514350" indent="-514350">
              <a:buFont typeface="+mj-lt"/>
              <a:buAutoNum type="arabicPeriod" startAt="2"/>
            </a:pPr>
            <a:r>
              <a:rPr lang="en-US" sz="2800" dirty="0" smtClean="0"/>
              <a:t>The </a:t>
            </a:r>
            <a:r>
              <a:rPr lang="en-US" sz="2800" b="1" u="sng" dirty="0" smtClean="0"/>
              <a:t>active phase </a:t>
            </a:r>
          </a:p>
          <a:p>
            <a:pPr marL="514350" indent="-514350"/>
            <a:r>
              <a:rPr lang="en-US" sz="2800" dirty="0" smtClean="0"/>
              <a:t>Also known as </a:t>
            </a:r>
            <a:r>
              <a:rPr lang="en-US" sz="2800" dirty="0" err="1" smtClean="0"/>
              <a:t>perineal</a:t>
            </a:r>
            <a:r>
              <a:rPr lang="en-US" sz="2800" dirty="0" smtClean="0"/>
              <a:t> phase or imminent 2</a:t>
            </a:r>
            <a:r>
              <a:rPr lang="en-US" sz="2800" baseline="30000" dirty="0" smtClean="0"/>
              <a:t>nd</a:t>
            </a:r>
            <a:r>
              <a:rPr lang="en-US" sz="2800" dirty="0" smtClean="0"/>
              <a:t> stage</a:t>
            </a:r>
          </a:p>
          <a:p>
            <a:pPr marL="514350" indent="-514350"/>
            <a:r>
              <a:rPr lang="en-US" sz="2800" dirty="0" smtClean="0"/>
              <a:t>Delivery is expected to occur in the next 5-15 minutes.</a:t>
            </a:r>
          </a:p>
          <a:p>
            <a:r>
              <a:rPr lang="en-US" sz="2800" dirty="0" smtClean="0"/>
              <a:t>is characterized by a compulsive urge to push once the head is fully visible</a:t>
            </a:r>
          </a:p>
          <a:p>
            <a:r>
              <a:rPr lang="en-US" sz="2800" dirty="0" smtClean="0"/>
              <a:t>Specific features are:</a:t>
            </a:r>
          </a:p>
          <a:p>
            <a:pPr lvl="1">
              <a:buFont typeface="Wingdings" pitchFamily="2" charset="2"/>
              <a:buChar char="Ø"/>
            </a:pPr>
            <a:r>
              <a:rPr lang="en-US" sz="2400" dirty="0" smtClean="0"/>
              <a:t>Contractions are expulsive and compulsive</a:t>
            </a:r>
          </a:p>
          <a:p>
            <a:pPr lvl="1">
              <a:buFont typeface="Wingdings" pitchFamily="2" charset="2"/>
              <a:buChar char="Ø"/>
            </a:pPr>
            <a:r>
              <a:rPr lang="en-US" sz="2400" dirty="0" smtClean="0"/>
              <a:t>Secondary powers become active i.e. mother pushes with each contraction</a:t>
            </a:r>
          </a:p>
          <a:p>
            <a:pPr lvl="1">
              <a:buFont typeface="Wingdings" pitchFamily="2" charset="2"/>
              <a:buChar char="Ø"/>
            </a:pPr>
            <a:r>
              <a:rPr lang="en-US" sz="2400" dirty="0" smtClean="0"/>
              <a:t>Perineum bulges excessively </a:t>
            </a:r>
            <a:r>
              <a:rPr lang="en-US" sz="2400" dirty="0" err="1" smtClean="0"/>
              <a:t>becoz</a:t>
            </a:r>
            <a:r>
              <a:rPr lang="en-US" sz="2400" dirty="0" smtClean="0"/>
              <a:t> the </a:t>
            </a:r>
            <a:r>
              <a:rPr lang="en-US" sz="2400" dirty="0" err="1" smtClean="0"/>
              <a:t>presnting</a:t>
            </a:r>
            <a:r>
              <a:rPr lang="en-US" sz="2400" dirty="0" smtClean="0"/>
              <a:t> part is </a:t>
            </a:r>
            <a:r>
              <a:rPr lang="en-US" sz="2400" dirty="0" err="1" smtClean="0"/>
              <a:t>dererctly</a:t>
            </a:r>
            <a:r>
              <a:rPr lang="en-US" sz="2400" dirty="0" smtClean="0"/>
              <a:t> applied on the pelvic floor</a:t>
            </a:r>
          </a:p>
          <a:p>
            <a:pPr lvl="1">
              <a:buFont typeface="Wingdings" pitchFamily="2" charset="2"/>
              <a:buChar char="Ø"/>
            </a:pPr>
            <a:r>
              <a:rPr lang="en-US" sz="2400" dirty="0" smtClean="0"/>
              <a:t>Excessive gaping of the anus, vagina and vulva due to severe pressure on the pelvic floor</a:t>
            </a:r>
          </a:p>
          <a:p>
            <a:pPr lvl="1">
              <a:buFont typeface="Wingdings" pitchFamily="2" charset="2"/>
              <a:buChar char="Ø"/>
            </a:pPr>
            <a:r>
              <a:rPr lang="en-US" sz="2400" dirty="0" smtClean="0"/>
              <a:t>Presenting part is visible at the vulva</a:t>
            </a:r>
            <a:endParaRPr lang="en-US" sz="2400" dirty="0"/>
          </a:p>
        </p:txBody>
      </p:sp>
    </p:spTree>
  </p:cSld>
  <p:clrMapOvr>
    <a:masterClrMapping/>
  </p:clrMapOvr>
  <p:transition spd="slow">
    <p:circle/>
  </p:transition>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Positions for the 2</a:t>
            </a:r>
            <a:r>
              <a:rPr lang="en-US" baseline="30000" dirty="0" smtClean="0"/>
              <a:t>nd</a:t>
            </a:r>
            <a:r>
              <a:rPr lang="en-US" dirty="0" smtClean="0"/>
              <a:t> stage of labour</a:t>
            </a:r>
            <a:endParaRPr lang="en-US" dirty="0"/>
          </a:p>
        </p:txBody>
      </p:sp>
      <p:sp>
        <p:nvSpPr>
          <p:cNvPr id="3" name="Content Placeholder 2"/>
          <p:cNvSpPr>
            <a:spLocks noGrp="1"/>
          </p:cNvSpPr>
          <p:nvPr>
            <p:ph idx="1"/>
          </p:nvPr>
        </p:nvSpPr>
        <p:spPr/>
        <p:txBody>
          <a:bodyPr/>
          <a:lstStyle/>
          <a:p>
            <a:r>
              <a:rPr lang="en-US" dirty="0" smtClean="0"/>
              <a:t>The second stage begins when the cervix is fully dilated, the baby has moved deep into the pelvis, and the mother is ready to push. During the tiring second stage of labor, effectiveness of pushing can be aided with body positions such as kneeling, upright squatting, and being on all fours.</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kneeling</a:t>
            </a:r>
            <a:endParaRPr lang="en-US" dirty="0"/>
          </a:p>
        </p:txBody>
      </p:sp>
      <p:pic>
        <p:nvPicPr>
          <p:cNvPr id="4" name="Content Placeholder 3" descr="Woman in labor kneeling"/>
          <p:cNvPicPr>
            <a:picLocks noGrp="1"/>
          </p:cNvPicPr>
          <p:nvPr>
            <p:ph idx="1"/>
          </p:nvPr>
        </p:nvPicPr>
        <p:blipFill>
          <a:blip r:embed="rId2" cstate="print"/>
          <a:stretch>
            <a:fillRect/>
          </a:stretch>
        </p:blipFill>
        <p:spPr bwMode="auto">
          <a:xfrm>
            <a:off x="0" y="1676400"/>
            <a:ext cx="8991600" cy="51816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all fours</a:t>
            </a:r>
            <a:endParaRPr lang="en-US" dirty="0"/>
          </a:p>
        </p:txBody>
      </p:sp>
      <p:pic>
        <p:nvPicPr>
          <p:cNvPr id="4" name="Content Placeholder 3" descr="http://pregnancy.familyeducation.com/images/pdbd/130/ddpb423delbab_026.jpg">
            <a:hlinkClick r:id="rId2"/>
          </p:cNvPr>
          <p:cNvPicPr>
            <a:picLocks noGrp="1"/>
          </p:cNvPicPr>
          <p:nvPr>
            <p:ph idx="1"/>
          </p:nvPr>
        </p:nvPicPr>
        <p:blipFill>
          <a:blip r:embed="rId3" cstate="print"/>
          <a:srcRect/>
          <a:stretch>
            <a:fillRect/>
          </a:stretch>
        </p:blipFill>
        <p:spPr bwMode="auto">
          <a:xfrm>
            <a:off x="304805" y="1447800"/>
            <a:ext cx="8534399" cy="4572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rgbClr val="7030A0"/>
          </a:solidFill>
        </p:spPr>
        <p:txBody>
          <a:bodyPr>
            <a:normAutofit fontScale="90000"/>
          </a:bodyPr>
          <a:lstStyle/>
          <a:p>
            <a:r>
              <a:rPr lang="en-US" b="1" dirty="0" smtClean="0">
                <a:solidFill>
                  <a:schemeClr val="bg1"/>
                </a:solidFill>
              </a:rPr>
              <a:t>SIGNS &amp; SYMPTOMS OF LABOUR</a:t>
            </a:r>
            <a:endParaRPr lang="en-US" b="1" dirty="0">
              <a:solidFill>
                <a:schemeClr val="bg1"/>
              </a:solidFill>
            </a:endParaRPr>
          </a:p>
        </p:txBody>
      </p:sp>
      <p:sp>
        <p:nvSpPr>
          <p:cNvPr id="3" name="Content Placeholder 2"/>
          <p:cNvSpPr>
            <a:spLocks noGrp="1"/>
          </p:cNvSpPr>
          <p:nvPr>
            <p:ph idx="1"/>
          </p:nvPr>
        </p:nvSpPr>
        <p:spPr>
          <a:xfrm>
            <a:off x="0" y="914402"/>
            <a:ext cx="8686800" cy="5211763"/>
          </a:xfrm>
        </p:spPr>
        <p:txBody>
          <a:bodyPr>
            <a:normAutofit/>
          </a:bodyPr>
          <a:lstStyle/>
          <a:p>
            <a:r>
              <a:rPr lang="en-US" b="1" u="sng" dirty="0" smtClean="0"/>
              <a:t>Contractions </a:t>
            </a:r>
            <a:r>
              <a:rPr lang="en-US" dirty="0" smtClean="0"/>
              <a:t>of the uterus, which are increasingly strong, painful and regular</a:t>
            </a:r>
          </a:p>
          <a:p>
            <a:r>
              <a:rPr lang="en-US" dirty="0" smtClean="0"/>
              <a:t>The cervix is taken up into the lower uterine segment causing </a:t>
            </a:r>
            <a:r>
              <a:rPr lang="en-US" b="1" u="sng" dirty="0" smtClean="0"/>
              <a:t>dilatation of the cervix</a:t>
            </a:r>
          </a:p>
          <a:p>
            <a:r>
              <a:rPr lang="en-US" dirty="0" smtClean="0"/>
              <a:t>There is a mucoid blood stained discharge, which is called </a:t>
            </a:r>
            <a:r>
              <a:rPr lang="en-US" b="1" u="sng" dirty="0" smtClean="0"/>
              <a:t>show</a:t>
            </a:r>
          </a:p>
          <a:p>
            <a:r>
              <a:rPr lang="en-US" dirty="0" smtClean="0"/>
              <a:t>Sometimes there is rupture of membranes with </a:t>
            </a:r>
            <a:r>
              <a:rPr lang="en-US" b="1" u="sng" dirty="0" smtClean="0"/>
              <a:t>drainage of liquor amnii </a:t>
            </a:r>
            <a:r>
              <a:rPr lang="en-US" dirty="0" smtClean="0"/>
              <a:t>(amniotic fluid)</a:t>
            </a:r>
            <a:endParaRPr lang="en-US" dirty="0"/>
          </a:p>
        </p:txBody>
      </p:sp>
    </p:spTree>
  </p:cSld>
  <p:clrMapOvr>
    <a:masterClrMapping/>
  </p:clrMapOvr>
  <p:transition spd="slow">
    <p:circl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squatting</a:t>
            </a:r>
            <a:endParaRPr lang="en-US" dirty="0"/>
          </a:p>
        </p:txBody>
      </p:sp>
      <p:pic>
        <p:nvPicPr>
          <p:cNvPr id="4" name="Content Placeholder 3" descr="http://pregnancy.familyeducation.com/images/pdbd/130/ddpb423delbab_027.jpg">
            <a:hlinkClick r:id="rId2"/>
          </p:cNvPr>
          <p:cNvPicPr>
            <a:picLocks noGrp="1"/>
          </p:cNvPicPr>
          <p:nvPr>
            <p:ph idx="1"/>
          </p:nvPr>
        </p:nvPicPr>
        <p:blipFill>
          <a:blip r:embed="rId3" cstate="print"/>
          <a:srcRect/>
          <a:stretch>
            <a:fillRect/>
          </a:stretch>
        </p:blipFill>
        <p:spPr bwMode="auto">
          <a:xfrm>
            <a:off x="381002" y="1447800"/>
            <a:ext cx="8381999" cy="46482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en-US" b="1" dirty="0" smtClean="0">
                <a:solidFill>
                  <a:srgbClr val="FFFF00"/>
                </a:solidFill>
                <a:latin typeface="Aharoni" pitchFamily="2" charset="-79"/>
                <a:cs typeface="Aharoni" pitchFamily="2" charset="-79"/>
              </a:rPr>
              <a:t>MECHANISM OF THE SECOND STAGE OF LABOUR</a:t>
            </a:r>
            <a:endParaRPr lang="en-US" dirty="0">
              <a:solidFill>
                <a:srgbClr val="FFFF00"/>
              </a:solidFill>
              <a:latin typeface="Aharoni" pitchFamily="2" charset="-79"/>
              <a:cs typeface="Aharoni" pitchFamily="2" charset="-79"/>
            </a:endParaRPr>
          </a:p>
        </p:txBody>
      </p:sp>
      <p:sp>
        <p:nvSpPr>
          <p:cNvPr id="3" name="Content Placeholder 2"/>
          <p:cNvSpPr>
            <a:spLocks noGrp="1"/>
          </p:cNvSpPr>
          <p:nvPr>
            <p:ph idx="1"/>
          </p:nvPr>
        </p:nvSpPr>
        <p:spPr>
          <a:xfrm>
            <a:off x="304800" y="1371600"/>
            <a:ext cx="8229600" cy="4149731"/>
          </a:xfrm>
        </p:spPr>
        <p:txBody>
          <a:bodyPr/>
          <a:lstStyle/>
          <a:p>
            <a:pPr>
              <a:buNone/>
            </a:pPr>
            <a:r>
              <a:rPr lang="en-US" b="1" u="sng" dirty="0" smtClean="0"/>
              <a:t>DEFINITION</a:t>
            </a:r>
          </a:p>
          <a:p>
            <a:r>
              <a:rPr lang="en-US" dirty="0" smtClean="0"/>
              <a:t>The mechanism of labour refers to a series of movements the foetus has to make to pass through the birth canal.</a:t>
            </a:r>
            <a:endParaRPr lang="en-US" dirty="0"/>
          </a:p>
        </p:txBody>
      </p:sp>
    </p:spTree>
  </p:cSld>
  <p:clrMapOvr>
    <a:masterClrMapping/>
  </p:clrMapOvr>
  <p:transition spd="slow">
    <p:circl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COMMON PRINCIPLES</a:t>
            </a:r>
            <a:endParaRPr lang="en-US" dirty="0"/>
          </a:p>
        </p:txBody>
      </p:sp>
      <p:sp>
        <p:nvSpPr>
          <p:cNvPr id="3" name="Content Placeholder 2"/>
          <p:cNvSpPr>
            <a:spLocks noGrp="1"/>
          </p:cNvSpPr>
          <p:nvPr>
            <p:ph idx="1"/>
          </p:nvPr>
        </p:nvSpPr>
        <p:spPr>
          <a:xfrm>
            <a:off x="381000" y="914400"/>
            <a:ext cx="8382000" cy="5943600"/>
          </a:xfrm>
        </p:spPr>
        <p:txBody>
          <a:bodyPr/>
          <a:lstStyle/>
          <a:p>
            <a:pPr marL="514350" indent="-514350">
              <a:buFont typeface="+mj-lt"/>
              <a:buAutoNum type="arabicPeriod"/>
            </a:pPr>
            <a:r>
              <a:rPr lang="en-US" sz="2800" dirty="0" smtClean="0"/>
              <a:t>Descent takes place all through</a:t>
            </a:r>
          </a:p>
          <a:p>
            <a:pPr marL="514350" indent="-514350">
              <a:buFont typeface="+mj-lt"/>
              <a:buAutoNum type="arabicPeriod"/>
            </a:pPr>
            <a:r>
              <a:rPr lang="en-US" sz="2800" dirty="0" smtClean="0"/>
              <a:t>Whichever part leads and 1</a:t>
            </a:r>
            <a:r>
              <a:rPr lang="en-US" sz="2800" baseline="30000" dirty="0" smtClean="0"/>
              <a:t>st</a:t>
            </a:r>
            <a:r>
              <a:rPr lang="en-US" sz="2800" dirty="0" smtClean="0"/>
              <a:t> meets the resistance of the pelvic floor will rotate forwards until it comes under the </a:t>
            </a:r>
            <a:r>
              <a:rPr lang="en-US" sz="2800" dirty="0" err="1" smtClean="0"/>
              <a:t>symphysis</a:t>
            </a:r>
            <a:r>
              <a:rPr lang="en-US" sz="2800" dirty="0" smtClean="0"/>
              <a:t> pubis</a:t>
            </a:r>
          </a:p>
          <a:p>
            <a:pPr marL="514350" indent="-514350">
              <a:buFont typeface="+mj-lt"/>
              <a:buAutoNum type="arabicPeriod"/>
            </a:pPr>
            <a:r>
              <a:rPr lang="en-US" sz="2800" dirty="0" smtClean="0"/>
              <a:t>Whatever emerges from the pelvis will pivot around the pubic bone </a:t>
            </a:r>
            <a:endParaRPr lang="en-US" sz="2800" dirty="0"/>
          </a:p>
        </p:txBody>
      </p:sp>
    </p:spTree>
  </p:cSld>
  <p:clrMapOvr>
    <a:masterClrMapping/>
  </p:clrMapOvr>
  <p:transition spd="slow">
    <p:circle/>
  </p:transition>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
            <a:ext cx="8229600" cy="6126163"/>
          </a:xfrm>
        </p:spPr>
        <p:txBody>
          <a:bodyPr/>
          <a:lstStyle/>
          <a:p>
            <a:pPr>
              <a:buNone/>
            </a:pPr>
            <a:r>
              <a:rPr lang="en-US" sz="4400" b="1" dirty="0" smtClean="0">
                <a:solidFill>
                  <a:srgbClr val="00B050"/>
                </a:solidFill>
                <a:latin typeface="Aharoni" pitchFamily="2" charset="-79"/>
                <a:cs typeface="Aharoni" pitchFamily="2" charset="-79"/>
              </a:rPr>
              <a:t>BASIC FACTORS</a:t>
            </a:r>
          </a:p>
          <a:p>
            <a:pPr>
              <a:buNone/>
            </a:pPr>
            <a:r>
              <a:rPr lang="en-US" b="1" dirty="0" smtClean="0">
                <a:solidFill>
                  <a:srgbClr val="FFFF00"/>
                </a:solidFill>
              </a:rPr>
              <a:t>1) LIE</a:t>
            </a:r>
          </a:p>
          <a:p>
            <a:r>
              <a:rPr lang="en-US" dirty="0" smtClean="0"/>
              <a:t>Lie means the relation of the long axis of the foetus to the long axis of the uterus. It may be longitudinal, oblique or transverse</a:t>
            </a:r>
          </a:p>
          <a:p>
            <a:r>
              <a:rPr lang="en-US" dirty="0" smtClean="0"/>
              <a:t>In cephalic presentation, the lie is </a:t>
            </a:r>
            <a:r>
              <a:rPr lang="en-US" u="sng" dirty="0" smtClean="0"/>
              <a:t>longitudinal</a:t>
            </a:r>
            <a:endParaRPr lang="en-US" u="sng" dirty="0"/>
          </a:p>
        </p:txBody>
      </p:sp>
    </p:spTree>
  </p:cSld>
  <p:clrMapOvr>
    <a:masterClrMapping/>
  </p:clrMapOvr>
  <p:transition spd="slow">
    <p:circl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10"/>
            <a:ext cx="8229600" cy="5749925"/>
          </a:xfrm>
        </p:spPr>
        <p:txBody>
          <a:bodyPr/>
          <a:lstStyle/>
          <a:p>
            <a:pPr>
              <a:buNone/>
            </a:pPr>
            <a:r>
              <a:rPr lang="en-US" b="1" dirty="0" smtClean="0">
                <a:solidFill>
                  <a:srgbClr val="FFFF00"/>
                </a:solidFill>
              </a:rPr>
              <a:t>2) PRESENTATION</a:t>
            </a:r>
          </a:p>
          <a:p>
            <a:r>
              <a:rPr lang="en-US" dirty="0" smtClean="0"/>
              <a:t>The presenting part of the foetus is that part which is in or over the pelvic brim. Its position is examined in relation to the cervix. It could be vertex, face, or a breech. </a:t>
            </a:r>
          </a:p>
          <a:p>
            <a:r>
              <a:rPr lang="en-US" dirty="0" smtClean="0"/>
              <a:t>The presentation is </a:t>
            </a:r>
            <a:r>
              <a:rPr lang="en-US" u="sng" dirty="0" smtClean="0"/>
              <a:t>cephalic</a:t>
            </a:r>
            <a:r>
              <a:rPr lang="en-US" dirty="0" smtClean="0"/>
              <a:t>, and the </a:t>
            </a:r>
            <a:r>
              <a:rPr lang="en-US" dirty="0" smtClean="0">
                <a:solidFill>
                  <a:srgbClr val="FFFF00"/>
                </a:solidFill>
              </a:rPr>
              <a:t>presenting part </a:t>
            </a:r>
            <a:r>
              <a:rPr lang="en-US" dirty="0" smtClean="0"/>
              <a:t>is usually </a:t>
            </a:r>
            <a:r>
              <a:rPr lang="en-US" u="sng" dirty="0" smtClean="0"/>
              <a:t>the posterior part of the anterior parietal bone.</a:t>
            </a:r>
            <a:endParaRPr lang="en-US" u="sng" dirty="0"/>
          </a:p>
        </p:txBody>
      </p:sp>
    </p:spTree>
  </p:cSld>
  <p:clrMapOvr>
    <a:masterClrMapping/>
  </p:clrMapOvr>
  <p:transition spd="slow">
    <p:circl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FFFF00"/>
                </a:solidFill>
              </a:rPr>
              <a:t>3) POSITION</a:t>
            </a:r>
          </a:p>
          <a:p>
            <a:r>
              <a:rPr lang="en-US" dirty="0" smtClean="0"/>
              <a:t>The position describes the relationship of a selected part of the foetus to the maternal pelvis. For example, in a vertex presentation the selected part is the occiput. With face presentation it is the chin, and with a breech presentation, it is the sacrum</a:t>
            </a:r>
          </a:p>
          <a:p>
            <a:r>
              <a:rPr lang="en-US" dirty="0" smtClean="0"/>
              <a:t>The position in normal labour is right occipito-anterior </a:t>
            </a:r>
            <a:r>
              <a:rPr lang="en-US" u="sng" dirty="0" smtClean="0"/>
              <a:t>(</a:t>
            </a:r>
            <a:r>
              <a:rPr lang="en-US" b="1" u="sng" dirty="0" smtClean="0"/>
              <a:t>ROA</a:t>
            </a:r>
            <a:r>
              <a:rPr lang="en-US" u="sng" dirty="0" smtClean="0"/>
              <a:t>) or </a:t>
            </a:r>
            <a:r>
              <a:rPr lang="en-US" b="1" u="sng" dirty="0" smtClean="0"/>
              <a:t>LOA</a:t>
            </a:r>
            <a:r>
              <a:rPr lang="en-US" u="sng" dirty="0" smtClean="0"/>
              <a:t> </a:t>
            </a:r>
            <a:r>
              <a:rPr lang="en-US" dirty="0" smtClean="0"/>
              <a:t>(left occipito-anterior)</a:t>
            </a:r>
            <a:endParaRPr lang="en-US" dirty="0"/>
          </a:p>
        </p:txBody>
      </p:sp>
    </p:spTree>
  </p:cSld>
  <p:clrMapOvr>
    <a:masterClrMapping/>
  </p:clrMapOvr>
  <p:transition spd="slow">
    <p:circl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solidFill>
                  <a:srgbClr val="FFFF00"/>
                </a:solidFill>
              </a:rPr>
              <a:t>4) ATTITUDE</a:t>
            </a:r>
          </a:p>
          <a:p>
            <a:r>
              <a:rPr lang="en-US" dirty="0" smtClean="0"/>
              <a:t>the pelvis is a curved passage with different diameters at the inlet, mid-cavity and outlet . The foetus, therefore, has to adapt itself to the shape, size, and curve of the pelvis at different levels as it descends. Therefore, </a:t>
            </a:r>
            <a:r>
              <a:rPr lang="en-US" b="1" u="sng" dirty="0" smtClean="0"/>
              <a:t>ATTITUDE IS ONE OF COMPLETE FLEXION</a:t>
            </a:r>
          </a:p>
        </p:txBody>
      </p:sp>
    </p:spTree>
  </p:cSld>
  <p:clrMapOvr>
    <a:masterClrMapping/>
  </p:clrMapOvr>
  <p:transition spd="slow">
    <p:circl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8229600" cy="4530725"/>
          </a:xfrm>
        </p:spPr>
        <p:txBody>
          <a:bodyPr/>
          <a:lstStyle/>
          <a:p>
            <a:r>
              <a:rPr lang="en-US" dirty="0" smtClean="0"/>
              <a:t>To be able to manage </a:t>
            </a:r>
            <a:r>
              <a:rPr lang="en-US" dirty="0" err="1" smtClean="0"/>
              <a:t>labour</a:t>
            </a:r>
            <a:r>
              <a:rPr lang="en-US" dirty="0" smtClean="0"/>
              <a:t> skillfully, you need to understand the natural movements made by the baby so that, when assisting in delivery, you can follow the movements rather than oppose them.</a:t>
            </a:r>
          </a:p>
          <a:p>
            <a:r>
              <a:rPr lang="en-US" dirty="0" smtClean="0"/>
              <a:t>The factors, which influence the mechanism of </a:t>
            </a:r>
            <a:r>
              <a:rPr lang="en-US" dirty="0" err="1" smtClean="0"/>
              <a:t>labour</a:t>
            </a:r>
            <a:r>
              <a:rPr lang="en-US" dirty="0" smtClean="0"/>
              <a:t>, are known as the three 'Ps': </a:t>
            </a:r>
            <a:r>
              <a:rPr lang="en-US" b="1" dirty="0" smtClean="0"/>
              <a:t>power, passage, and passenger</a:t>
            </a:r>
            <a:r>
              <a:rPr lang="en-US" dirty="0" smtClean="0"/>
              <a:t>.</a:t>
            </a:r>
          </a:p>
          <a:p>
            <a:endParaRPr lang="en-US" dirty="0"/>
          </a:p>
        </p:txBody>
      </p:sp>
    </p:spTree>
  </p:cSld>
  <p:clrMapOvr>
    <a:masterClrMapping/>
  </p:clrMapOvr>
  <p:transition spd="slow">
    <p:circl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705600"/>
          </a:xfrm>
        </p:spPr>
        <p:txBody>
          <a:bodyPr/>
          <a:lstStyle/>
          <a:p>
            <a:pPr>
              <a:buNone/>
            </a:pPr>
            <a:r>
              <a:rPr lang="en-US" b="1" u="sng" dirty="0" smtClean="0"/>
              <a:t>5) DENOMINATOR</a:t>
            </a:r>
          </a:p>
          <a:p>
            <a:r>
              <a:rPr lang="en-US" dirty="0" smtClean="0">
                <a:latin typeface="Times New Roman" pitchFamily="18" charset="0"/>
                <a:cs typeface="Times New Roman" pitchFamily="18" charset="0"/>
              </a:rPr>
              <a:t>Refers  to  the  part  of  presentation  that  indicates  the  position.   Or</a:t>
            </a:r>
          </a:p>
          <a:p>
            <a:r>
              <a:rPr lang="en-US" dirty="0" smtClean="0">
                <a:latin typeface="Times New Roman" pitchFamily="18" charset="0"/>
                <a:cs typeface="Times New Roman" pitchFamily="18" charset="0"/>
              </a:rPr>
              <a:t>Part  of  presentation,  used  when  referring  to  a  fetal  position.   </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  In  vertex  presentation,  denominator  is  the  </a:t>
            </a:r>
            <a:r>
              <a:rPr lang="en-US" dirty="0" err="1" smtClean="0">
                <a:latin typeface="Times New Roman" pitchFamily="18" charset="0"/>
                <a:cs typeface="Times New Roman" pitchFamily="18" charset="0"/>
              </a:rPr>
              <a:t>occiput</a:t>
            </a:r>
            <a:r>
              <a:rPr lang="en-US" dirty="0" smtClean="0">
                <a:latin typeface="Times New Roman" pitchFamily="18" charset="0"/>
                <a:cs typeface="Times New Roman" pitchFamily="18" charset="0"/>
              </a:rPr>
              <a:t>.</a:t>
            </a:r>
            <a:endParaRPr lang="en-US" dirty="0" smtClean="0"/>
          </a:p>
          <a:p>
            <a:r>
              <a:rPr lang="en-US" dirty="0" smtClean="0"/>
              <a:t>In normal </a:t>
            </a:r>
            <a:r>
              <a:rPr lang="en-US" dirty="0" err="1" smtClean="0"/>
              <a:t>labour</a:t>
            </a:r>
            <a:r>
              <a:rPr lang="en-US" dirty="0" smtClean="0"/>
              <a:t> ( cephalic presentation), </a:t>
            </a:r>
            <a:r>
              <a:rPr lang="en-US" b="1" dirty="0" smtClean="0"/>
              <a:t>denominator is the </a:t>
            </a:r>
            <a:r>
              <a:rPr lang="en-US" b="1" dirty="0" err="1" smtClean="0"/>
              <a:t>occiput</a:t>
            </a:r>
            <a:endParaRPr lang="en-US" b="1" dirty="0"/>
          </a:p>
        </p:txBody>
      </p:sp>
    </p:spTree>
  </p:cSld>
  <p:clrMapOvr>
    <a:masterClrMapping/>
  </p:clrMapOvr>
  <p:transition spd="slow">
    <p:circl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POWER</a:t>
            </a:r>
            <a:endParaRPr lang="en-US" dirty="0"/>
          </a:p>
        </p:txBody>
      </p:sp>
      <p:sp>
        <p:nvSpPr>
          <p:cNvPr id="3" name="Content Placeholder 2"/>
          <p:cNvSpPr>
            <a:spLocks noGrp="1"/>
          </p:cNvSpPr>
          <p:nvPr>
            <p:ph idx="1"/>
          </p:nvPr>
        </p:nvSpPr>
        <p:spPr/>
        <p:txBody>
          <a:bodyPr/>
          <a:lstStyle/>
          <a:p>
            <a:r>
              <a:rPr lang="en-US" dirty="0" smtClean="0"/>
              <a:t>The stronger the contraction in a well prepared mother, the better the outcome of labour.</a:t>
            </a:r>
            <a:endParaRPr lang="en-US" dirty="0"/>
          </a:p>
        </p:txBody>
      </p:sp>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838200"/>
          </a:xfrm>
        </p:spPr>
        <p:txBody>
          <a:bodyPr/>
          <a:lstStyle/>
          <a:p>
            <a:r>
              <a:rPr lang="en-US" b="1" dirty="0" smtClean="0"/>
              <a:t>Spurious labour</a:t>
            </a:r>
            <a:endParaRPr lang="en-US" b="1" dirty="0"/>
          </a:p>
        </p:txBody>
      </p:sp>
      <p:sp>
        <p:nvSpPr>
          <p:cNvPr id="3" name="Content Placeholder 2"/>
          <p:cNvSpPr>
            <a:spLocks noGrp="1"/>
          </p:cNvSpPr>
          <p:nvPr>
            <p:ph idx="1"/>
          </p:nvPr>
        </p:nvSpPr>
        <p:spPr>
          <a:xfrm>
            <a:off x="0" y="1371600"/>
            <a:ext cx="8686800" cy="4759330"/>
          </a:xfrm>
        </p:spPr>
        <p:txBody>
          <a:bodyPr/>
          <a:lstStyle/>
          <a:p>
            <a:r>
              <a:rPr lang="en-US" dirty="0" smtClean="0"/>
              <a:t>Many women experience contractions prior to onset of labour which may be painful and may even be regular for some time, causing the woman to think that labour has started</a:t>
            </a:r>
          </a:p>
          <a:p>
            <a:r>
              <a:rPr lang="en-US" dirty="0" smtClean="0"/>
              <a:t>The two features of true labour that are absent in spurious labour are effacement and dilatation of the cervix</a:t>
            </a:r>
          </a:p>
          <a:p>
            <a:r>
              <a:rPr lang="en-US" dirty="0" smtClean="0"/>
              <a:t>Reassurance should be given to the woman</a:t>
            </a:r>
            <a:endParaRPr lang="en-US" dirty="0"/>
          </a:p>
        </p:txBody>
      </p:sp>
    </p:spTree>
  </p:cSld>
  <p:clrMapOvr>
    <a:masterClrMapping/>
  </p:clrMapOvr>
  <p:transition spd="slow">
    <p:circl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PASSAGE</a:t>
            </a:r>
            <a:endParaRPr lang="en-US" dirty="0"/>
          </a:p>
        </p:txBody>
      </p:sp>
      <p:sp>
        <p:nvSpPr>
          <p:cNvPr id="3" name="Content Placeholder 2"/>
          <p:cNvSpPr>
            <a:spLocks noGrp="1"/>
          </p:cNvSpPr>
          <p:nvPr>
            <p:ph idx="1"/>
          </p:nvPr>
        </p:nvSpPr>
        <p:spPr/>
        <p:txBody>
          <a:bodyPr/>
          <a:lstStyle/>
          <a:p>
            <a:r>
              <a:rPr lang="en-US" dirty="0" smtClean="0"/>
              <a:t>The size, shape and resistance of the birth canal including the bony pelvis, cervix, vagina and pelvic floor may speed up or slow down the process of delivery. A gynaecoid pelvis and a fully dilated cervix speed up the process.</a:t>
            </a:r>
            <a:endParaRPr lang="en-US" dirty="0"/>
          </a:p>
        </p:txBody>
      </p:sp>
    </p:spTree>
  </p:cSld>
  <p:clrMapOvr>
    <a:masterClrMapping/>
  </p:clrMapOvr>
  <p:transition spd="slow">
    <p:circl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PASSENGER</a:t>
            </a:r>
            <a:endParaRPr lang="en-US" dirty="0"/>
          </a:p>
        </p:txBody>
      </p:sp>
      <p:sp>
        <p:nvSpPr>
          <p:cNvPr id="3" name="Content Placeholder 2"/>
          <p:cNvSpPr>
            <a:spLocks noGrp="1"/>
          </p:cNvSpPr>
          <p:nvPr>
            <p:ph idx="1"/>
          </p:nvPr>
        </p:nvSpPr>
        <p:spPr/>
        <p:txBody>
          <a:bodyPr/>
          <a:lstStyle/>
          <a:p>
            <a:r>
              <a:rPr lang="en-US" dirty="0" smtClean="0"/>
              <a:t>This refers to the size, lie and presentation of the foetus, as well as the placenta and membranes. For the foetus, a vertex presentation makes labour shorter as the presenting part fits well on the cervical Os and stimulates the cervix to dilate faster</a:t>
            </a:r>
            <a:endParaRPr lang="en-US" dirty="0"/>
          </a:p>
        </p:txBody>
      </p:sp>
    </p:spTree>
  </p:cSld>
  <p:clrMapOvr>
    <a:masterClrMapping/>
  </p:clrMapOvr>
  <p:transition spd="slow">
    <p:circl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10"/>
            <a:ext cx="8229600" cy="5597525"/>
          </a:xfrm>
        </p:spPr>
        <p:txBody>
          <a:bodyPr>
            <a:normAutofit/>
          </a:bodyPr>
          <a:lstStyle/>
          <a:p>
            <a:r>
              <a:rPr lang="en-US" dirty="0" smtClean="0"/>
              <a:t>It is important to remember that descent occurs throughout. </a:t>
            </a:r>
          </a:p>
          <a:p>
            <a:r>
              <a:rPr lang="en-US" dirty="0" smtClean="0"/>
              <a:t>In order to present with the smallest diameter, the head must be well flexed on the neck with the chin touching the chest. As the leading part meets resistance of the pelvic floor, it rotates 1/8</a:t>
            </a:r>
            <a:r>
              <a:rPr lang="en-US" baseline="30000" dirty="0" smtClean="0"/>
              <a:t>th</a:t>
            </a:r>
            <a:r>
              <a:rPr lang="en-US" dirty="0" smtClean="0"/>
              <a:t> forwards until it comes under the symphysis pubis.</a:t>
            </a:r>
            <a:endParaRPr lang="en-US" dirty="0"/>
          </a:p>
        </p:txBody>
      </p:sp>
    </p:spTree>
  </p:cSld>
  <p:clrMapOvr>
    <a:masterClrMapping/>
  </p:clrMapOvr>
  <p:transition spd="slow">
    <p:circl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902331"/>
          </a:xfrm>
        </p:spPr>
        <p:txBody>
          <a:bodyPr/>
          <a:lstStyle/>
          <a:p>
            <a:pPr>
              <a:buNone/>
            </a:pPr>
            <a:r>
              <a:rPr lang="en-US" dirty="0" smtClean="0"/>
              <a:t>The mechanism of labour in a cephalic vertex presentation includes the following steps </a:t>
            </a:r>
            <a:r>
              <a:rPr lang="en-US" b="1" dirty="0" smtClean="0"/>
              <a:t>(</a:t>
            </a:r>
            <a:r>
              <a:rPr lang="en-US" b="1" u="sng" dirty="0" smtClean="0"/>
              <a:t>MAIN MOVEMENTS OF THE FOETUS):</a:t>
            </a:r>
          </a:p>
          <a:p>
            <a:r>
              <a:rPr lang="en-US" dirty="0" smtClean="0"/>
              <a:t>Descent </a:t>
            </a:r>
          </a:p>
          <a:p>
            <a:r>
              <a:rPr lang="en-US" dirty="0" smtClean="0"/>
              <a:t>Flexion </a:t>
            </a:r>
          </a:p>
          <a:p>
            <a:r>
              <a:rPr lang="en-US" dirty="0" smtClean="0"/>
              <a:t>Internal rotation of the head</a:t>
            </a:r>
          </a:p>
          <a:p>
            <a:r>
              <a:rPr lang="en-US" dirty="0" smtClean="0"/>
              <a:t>Extension of the head</a:t>
            </a:r>
          </a:p>
          <a:p>
            <a:r>
              <a:rPr lang="en-US" dirty="0" smtClean="0"/>
              <a:t>Restitution </a:t>
            </a:r>
          </a:p>
          <a:p>
            <a:r>
              <a:rPr lang="en-US" dirty="0" smtClean="0"/>
              <a:t>Internal rotation of the shoulders</a:t>
            </a:r>
          </a:p>
          <a:p>
            <a:r>
              <a:rPr lang="en-US" dirty="0" smtClean="0"/>
              <a:t>Lateral flexion of the body</a:t>
            </a:r>
            <a:endParaRPr lang="en-US" dirty="0"/>
          </a:p>
        </p:txBody>
      </p:sp>
    </p:spTree>
  </p:cSld>
  <p:clrMapOvr>
    <a:masterClrMapping/>
  </p:clrMapOvr>
  <p:transition spd="slow">
    <p:circl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ENGAGEMENT AND DESCENT OF THE HEAD</a:t>
            </a:r>
            <a:endParaRPr lang="en-US" dirty="0"/>
          </a:p>
        </p:txBody>
      </p:sp>
      <p:sp>
        <p:nvSpPr>
          <p:cNvPr id="3" name="Content Placeholder 2"/>
          <p:cNvSpPr>
            <a:spLocks noGrp="1"/>
          </p:cNvSpPr>
          <p:nvPr>
            <p:ph idx="1"/>
          </p:nvPr>
        </p:nvSpPr>
        <p:spPr>
          <a:xfrm>
            <a:off x="304800" y="1600200"/>
            <a:ext cx="7924800" cy="4572000"/>
          </a:xfrm>
        </p:spPr>
        <p:txBody>
          <a:bodyPr>
            <a:normAutofit fontScale="92500" lnSpcReduction="20000"/>
          </a:bodyPr>
          <a:lstStyle/>
          <a:p>
            <a:r>
              <a:rPr lang="en-US" dirty="0" smtClean="0"/>
              <a:t>Engagement is the descent of the presenting diameter through the pelvic brim. The head usually engages late in pregnancy in the primigravida while in the multipara it does not engage till labour starts. The head enters the pelvic brim in oblique diameter with sub occipital frontal diameter (10 cm). With good uterine contraction, there is more flexion of the head.</a:t>
            </a:r>
          </a:p>
          <a:p>
            <a:r>
              <a:rPr lang="en-US" dirty="0" smtClean="0"/>
              <a:t>The head engages with </a:t>
            </a:r>
            <a:r>
              <a:rPr lang="en-US" b="1" dirty="0" smtClean="0"/>
              <a:t>sub occipital bregmatic (9.5 cms)</a:t>
            </a:r>
            <a:r>
              <a:rPr lang="en-US" dirty="0" smtClean="0"/>
              <a:t> oblique diameter of the pelvis brim.</a:t>
            </a:r>
            <a:endParaRPr lang="en-US" dirty="0"/>
          </a:p>
        </p:txBody>
      </p:sp>
    </p:spTree>
  </p:cSld>
  <p:clrMapOvr>
    <a:masterClrMapping/>
  </p:clrMapOvr>
  <p:transition spd="slow">
    <p:circl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INTERNAL ROTATION OF THE HEAD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head rotates 1/8th of a circle anteriorly, to lie under the symphysis pubis. Such a rotation is achieved by the action of the uterine muscle pushing downwards. The pointed vertex presents on the broad levator ani muscle. When the vertex reaches the perineum, the occiput turns from the posterior to the anterior position.</a:t>
            </a:r>
          </a:p>
          <a:p>
            <a:r>
              <a:rPr lang="en-US" dirty="0" smtClean="0"/>
              <a:t>Anteriorly there is more room for further descent. When the occiput is below the symphysis pubis, crowning takes place.</a:t>
            </a:r>
            <a:endParaRPr lang="en-US" dirty="0"/>
          </a:p>
        </p:txBody>
      </p:sp>
    </p:spTree>
  </p:cSld>
  <p:clrMapOvr>
    <a:masterClrMapping/>
  </p:clrMapOvr>
  <p:transition spd="slow">
    <p:circl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rotation of the foetus</a:t>
            </a:r>
            <a:endParaRPr lang="en-US" dirty="0"/>
          </a:p>
        </p:txBody>
      </p:sp>
      <p:pic>
        <p:nvPicPr>
          <p:cNvPr id="4" name="ia_el_25_innerEl" descr="Illustration showing internal rotation of the foetus"/>
          <p:cNvPicPr>
            <a:picLocks noGrp="1"/>
          </p:cNvPicPr>
          <p:nvPr>
            <p:ph idx="1"/>
          </p:nvPr>
        </p:nvPicPr>
        <p:blipFill>
          <a:blip r:embed="rId2" cstate="print"/>
          <a:stretch>
            <a:fillRect/>
          </a:stretch>
        </p:blipFill>
        <p:spPr bwMode="auto">
          <a:xfrm>
            <a:off x="0" y="1371600"/>
            <a:ext cx="8839200" cy="52578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7088"/>
          </a:xfrm>
        </p:spPr>
        <p:txBody>
          <a:bodyPr>
            <a:normAutofit fontScale="90000"/>
          </a:bodyPr>
          <a:lstStyle/>
          <a:p>
            <a:pPr algn="ct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BIRTH BY EXTENSION OF THE HEAD</a:t>
            </a:r>
            <a:r>
              <a:rPr lang="en-US" dirty="0" smtClean="0">
                <a:solidFill>
                  <a:srgbClr val="7030A0"/>
                </a:solidFill>
              </a:rPr>
              <a:t/>
            </a:r>
            <a:br>
              <a:rPr lang="en-US" dirty="0" smtClean="0">
                <a:solidFill>
                  <a:srgbClr val="7030A0"/>
                </a:solidFill>
              </a:rPr>
            </a:br>
            <a:endParaRPr lang="en-US" dirty="0">
              <a:solidFill>
                <a:srgbClr val="7030A0"/>
              </a:solidFill>
            </a:endParaRPr>
          </a:p>
        </p:txBody>
      </p:sp>
      <p:sp>
        <p:nvSpPr>
          <p:cNvPr id="3" name="Content Placeholder 2"/>
          <p:cNvSpPr>
            <a:spLocks noGrp="1"/>
          </p:cNvSpPr>
          <p:nvPr>
            <p:ph idx="1"/>
          </p:nvPr>
        </p:nvSpPr>
        <p:spPr>
          <a:xfrm>
            <a:off x="0" y="1752600"/>
            <a:ext cx="9144000" cy="5105400"/>
          </a:xfrm>
        </p:spPr>
        <p:txBody>
          <a:bodyPr>
            <a:normAutofit/>
          </a:bodyPr>
          <a:lstStyle/>
          <a:p>
            <a:r>
              <a:rPr lang="en-US" dirty="0" smtClean="0"/>
              <a:t>Once the occiput has escaped from under the symphysis pubis, the head extends forward. The nape of the neck is pressed firmly against the pubic arch. This extension of the head causes the anterior part to stretch the perineum gradually. Further extension allows the sinciput, face and chin to sweep the perineum and the </a:t>
            </a:r>
            <a:r>
              <a:rPr lang="en-US" b="1" dirty="0" smtClean="0"/>
              <a:t>head is born by extension</a:t>
            </a:r>
            <a:r>
              <a:rPr lang="en-US" dirty="0" smtClean="0"/>
              <a:t>. </a:t>
            </a:r>
          </a:p>
          <a:p>
            <a:pPr>
              <a:buNone/>
            </a:pPr>
            <a:endParaRPr lang="en-US" dirty="0"/>
          </a:p>
        </p:txBody>
      </p:sp>
    </p:spTree>
  </p:cSld>
  <p:clrMapOvr>
    <a:masterClrMapping/>
  </p:clrMapOvr>
  <p:transition spd="slow">
    <p:split/>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Extension is the result of action from two forces. The abdominal and thoracic muscles exert downward pressure. The pelvic floor and perineum resist this pressure and push the head forward and upward through the weak area, which is the vagina.</a:t>
            </a:r>
          </a:p>
          <a:p>
            <a:endParaRPr lang="en-US" sz="3200" dirty="0"/>
          </a:p>
        </p:txBody>
      </p:sp>
    </p:spTree>
  </p:cSld>
  <p:clrMapOvr>
    <a:masterClrMapping/>
  </p:clrMapOvr>
  <p:transition spd="slow">
    <p:split/>
  </p:transition>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Sinciput and face delivered</a:t>
            </a:r>
            <a:r>
              <a:rPr lang="en-US" dirty="0" smtClean="0"/>
              <a:t/>
            </a:r>
            <a:br>
              <a:rPr lang="en-US" dirty="0" smtClean="0"/>
            </a:br>
            <a:endParaRPr lang="en-US" dirty="0"/>
          </a:p>
        </p:txBody>
      </p:sp>
      <p:pic>
        <p:nvPicPr>
          <p:cNvPr id="4" name="ia_el_25_innerEl" descr="Illustration showing further extension - Sinciput and face delivered"/>
          <p:cNvPicPr>
            <a:picLocks noGrp="1"/>
          </p:cNvPicPr>
          <p:nvPr>
            <p:ph idx="1"/>
          </p:nvPr>
        </p:nvPicPr>
        <p:blipFill>
          <a:blip r:embed="rId2" cstate="print"/>
          <a:stretch>
            <a:fillRect/>
          </a:stretch>
        </p:blipFill>
        <p:spPr bwMode="auto">
          <a:xfrm>
            <a:off x="381000" y="1143000"/>
            <a:ext cx="8001000" cy="54864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00B050"/>
          </a:solidFill>
        </p:spPr>
        <p:txBody>
          <a:bodyPr>
            <a:noAutofit/>
          </a:bodyPr>
          <a:lstStyle/>
          <a:p>
            <a:r>
              <a:rPr lang="en-US" sz="4000" b="1" dirty="0" smtClean="0">
                <a:solidFill>
                  <a:srgbClr val="FFFF00"/>
                </a:solidFill>
                <a:effectLst>
                  <a:outerShdw blurRad="38100" dist="38100" dir="2700000" algn="tl">
                    <a:srgbClr val="000000">
                      <a:alpha val="43137"/>
                    </a:srgbClr>
                  </a:outerShdw>
                </a:effectLst>
              </a:rPr>
              <a:t/>
            </a:r>
            <a:br>
              <a:rPr lang="en-US" sz="4000" b="1" dirty="0" smtClean="0">
                <a:solidFill>
                  <a:srgbClr val="FFFF00"/>
                </a:solidFill>
                <a:effectLst>
                  <a:outerShdw blurRad="38100" dist="38100" dir="2700000" algn="tl">
                    <a:srgbClr val="000000">
                      <a:alpha val="43137"/>
                    </a:srgbClr>
                  </a:outerShdw>
                </a:effectLst>
              </a:rPr>
            </a:br>
            <a:r>
              <a:rPr lang="en-US" sz="4000" b="1" dirty="0" smtClean="0">
                <a:solidFill>
                  <a:srgbClr val="FFFF00"/>
                </a:solidFill>
                <a:effectLst>
                  <a:outerShdw blurRad="38100" dist="38100" dir="2700000" algn="tl">
                    <a:srgbClr val="000000">
                      <a:alpha val="43137"/>
                    </a:srgbClr>
                  </a:outerShdw>
                </a:effectLst>
              </a:rPr>
              <a:t/>
            </a:r>
            <a:br>
              <a:rPr lang="en-US" sz="4000" b="1" dirty="0" smtClean="0">
                <a:solidFill>
                  <a:srgbClr val="FFFF00"/>
                </a:solidFill>
                <a:effectLst>
                  <a:outerShdw blurRad="38100" dist="38100" dir="2700000" algn="tl">
                    <a:srgbClr val="000000">
                      <a:alpha val="43137"/>
                    </a:srgbClr>
                  </a:outerShdw>
                </a:effectLst>
              </a:rPr>
            </a:br>
            <a:r>
              <a:rPr lang="en-US" sz="4000" b="1" dirty="0" smtClean="0">
                <a:solidFill>
                  <a:srgbClr val="FFFF00"/>
                </a:solidFill>
                <a:effectLst>
                  <a:outerShdw blurRad="38100" dist="38100" dir="2700000" algn="tl">
                    <a:srgbClr val="000000">
                      <a:alpha val="43137"/>
                    </a:srgbClr>
                  </a:outerShdw>
                </a:effectLst>
              </a:rPr>
              <a:t/>
            </a:r>
            <a:br>
              <a:rPr lang="en-US" sz="4000" b="1" dirty="0" smtClean="0">
                <a:solidFill>
                  <a:srgbClr val="FFFF00"/>
                </a:solidFill>
                <a:effectLst>
                  <a:outerShdw blurRad="38100" dist="38100" dir="2700000" algn="tl">
                    <a:srgbClr val="000000">
                      <a:alpha val="43137"/>
                    </a:srgbClr>
                  </a:outerShdw>
                </a:effectLst>
              </a:rPr>
            </a:br>
            <a:r>
              <a:rPr lang="en-US" sz="4000" b="1" dirty="0" smtClean="0">
                <a:solidFill>
                  <a:srgbClr val="FFFF00"/>
                </a:solidFill>
                <a:effectLst>
                  <a:outerShdw blurRad="38100" dist="38100" dir="2700000" algn="tl">
                    <a:srgbClr val="000000">
                      <a:alpha val="43137"/>
                    </a:srgbClr>
                  </a:outerShdw>
                </a:effectLst>
              </a:rPr>
              <a:t/>
            </a:r>
            <a:br>
              <a:rPr lang="en-US" sz="4000" b="1" dirty="0" smtClean="0">
                <a:solidFill>
                  <a:srgbClr val="FFFF00"/>
                </a:solidFill>
                <a:effectLst>
                  <a:outerShdw blurRad="38100" dist="38100" dir="2700000" algn="tl">
                    <a:srgbClr val="000000">
                      <a:alpha val="43137"/>
                    </a:srgbClr>
                  </a:outerShdw>
                </a:effectLst>
              </a:rPr>
            </a:br>
            <a:r>
              <a:rPr lang="en-US" sz="4000" b="1" dirty="0" smtClean="0">
                <a:solidFill>
                  <a:srgbClr val="FFFF00"/>
                </a:solidFill>
                <a:effectLst>
                  <a:outerShdw blurRad="38100" dist="38100" dir="2700000" algn="tl">
                    <a:srgbClr val="000000">
                      <a:alpha val="43137"/>
                    </a:srgbClr>
                  </a:outerShdw>
                </a:effectLst>
              </a:rPr>
              <a:t/>
            </a:r>
            <a:br>
              <a:rPr lang="en-US" sz="4000" b="1" dirty="0" smtClean="0">
                <a:solidFill>
                  <a:srgbClr val="FFFF00"/>
                </a:solidFill>
                <a:effectLst>
                  <a:outerShdw blurRad="38100" dist="38100" dir="2700000" algn="tl">
                    <a:srgbClr val="000000">
                      <a:alpha val="43137"/>
                    </a:srgbClr>
                  </a:outerShdw>
                </a:effectLst>
              </a:rPr>
            </a:br>
            <a:r>
              <a:rPr lang="en-US" sz="4000" b="1" dirty="0" smtClean="0">
                <a:solidFill>
                  <a:srgbClr val="FFFF00"/>
                </a:solidFill>
                <a:effectLst>
                  <a:outerShdw blurRad="38100" dist="38100" dir="2700000" algn="tl">
                    <a:srgbClr val="000000">
                      <a:alpha val="43137"/>
                    </a:srgbClr>
                  </a:outerShdw>
                </a:effectLst>
              </a:rPr>
              <a:t>DIFFERENCES BETWEEN TRUE &amp; FALSE LABOUR </a:t>
            </a:r>
            <a:endParaRPr lang="en-US" sz="4000" b="1" dirty="0">
              <a:solidFill>
                <a:srgbClr val="FFFF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0" y="1143000"/>
          <a:ext cx="9144000" cy="5638800"/>
        </p:xfrm>
        <a:graphic>
          <a:graphicData uri="http://schemas.openxmlformats.org/drawingml/2006/table">
            <a:tbl>
              <a:tblPr firstRow="1" bandRow="1">
                <a:tableStyleId>{5C22544A-7EE6-4342-B048-85BDC9FD1C3A}</a:tableStyleId>
              </a:tblPr>
              <a:tblGrid>
                <a:gridCol w="3048000"/>
                <a:gridCol w="3048000"/>
                <a:gridCol w="3048000"/>
              </a:tblGrid>
              <a:tr h="990600">
                <a:tc>
                  <a:txBody>
                    <a:bodyPr/>
                    <a:lstStyle/>
                    <a:p>
                      <a:r>
                        <a:rPr kumimoji="0" lang="en-US" sz="1800" b="1" kern="1200" baseline="0" dirty="0" smtClean="0">
                          <a:solidFill>
                            <a:srgbClr val="FFFF00"/>
                          </a:solidFill>
                          <a:latin typeface="+mn-lt"/>
                          <a:ea typeface="+mn-ea"/>
                          <a:cs typeface="+mn-cs"/>
                        </a:rPr>
                        <a:t>FACTORS</a:t>
                      </a:r>
                      <a:endParaRPr lang="en-US" b="1" dirty="0">
                        <a:solidFill>
                          <a:srgbClr val="FFFF00"/>
                        </a:solidFill>
                      </a:endParaRPr>
                    </a:p>
                  </a:txBody>
                  <a:tcPr>
                    <a:solidFill>
                      <a:schemeClr val="accent3"/>
                    </a:solidFill>
                  </a:tcPr>
                </a:tc>
                <a:tc>
                  <a:txBody>
                    <a:bodyPr/>
                    <a:lstStyle/>
                    <a:p>
                      <a:r>
                        <a:rPr kumimoji="0" lang="en-US" sz="1800" b="1" kern="1200" baseline="0" dirty="0" smtClean="0">
                          <a:solidFill>
                            <a:srgbClr val="FFFF00"/>
                          </a:solidFill>
                          <a:latin typeface="+mn-lt"/>
                          <a:ea typeface="+mn-ea"/>
                          <a:cs typeface="+mn-cs"/>
                        </a:rPr>
                        <a:t>TRUE LABOUR</a:t>
                      </a:r>
                      <a:endParaRPr lang="en-US" dirty="0">
                        <a:solidFill>
                          <a:srgbClr val="FFFF00"/>
                        </a:solidFill>
                      </a:endParaRPr>
                    </a:p>
                  </a:txBody>
                  <a:tcPr>
                    <a:solidFill>
                      <a:schemeClr val="accent3"/>
                    </a:solidFill>
                  </a:tcPr>
                </a:tc>
                <a:tc>
                  <a:txBody>
                    <a:bodyPr/>
                    <a:lstStyle/>
                    <a:p>
                      <a:r>
                        <a:rPr kumimoji="0" lang="en-US" sz="1800" b="1" kern="1200" baseline="0" dirty="0" smtClean="0">
                          <a:solidFill>
                            <a:srgbClr val="FFFF00"/>
                          </a:solidFill>
                          <a:latin typeface="+mn-lt"/>
                          <a:ea typeface="+mn-ea"/>
                          <a:cs typeface="+mn-cs"/>
                        </a:rPr>
                        <a:t>FALSE</a:t>
                      </a:r>
                    </a:p>
                    <a:p>
                      <a:r>
                        <a:rPr kumimoji="0" lang="en-US" sz="1800" b="1" kern="1200" baseline="0" dirty="0" smtClean="0">
                          <a:solidFill>
                            <a:srgbClr val="FFFF00"/>
                          </a:solidFill>
                          <a:latin typeface="+mn-lt"/>
                          <a:ea typeface="+mn-ea"/>
                          <a:cs typeface="+mn-cs"/>
                        </a:rPr>
                        <a:t>LABOUR</a:t>
                      </a:r>
                      <a:endParaRPr lang="en-US" b="1" dirty="0">
                        <a:solidFill>
                          <a:srgbClr val="FFFF00"/>
                        </a:solidFill>
                      </a:endParaRPr>
                    </a:p>
                  </a:txBody>
                  <a:tcPr>
                    <a:solidFill>
                      <a:schemeClr val="accent3"/>
                    </a:solidFill>
                  </a:tcPr>
                </a:tc>
              </a:tr>
              <a:tr h="370840">
                <a:tc>
                  <a:txBody>
                    <a:bodyPr/>
                    <a:lstStyle/>
                    <a:p>
                      <a:r>
                        <a:rPr kumimoji="0" lang="en-US" sz="1800" b="1" kern="1200" baseline="0" dirty="0" smtClean="0">
                          <a:solidFill>
                            <a:schemeClr val="dk1"/>
                          </a:solidFill>
                          <a:latin typeface="+mn-lt"/>
                          <a:ea typeface="+mn-ea"/>
                          <a:cs typeface="+mn-cs"/>
                        </a:rPr>
                        <a:t>Contractions</a:t>
                      </a:r>
                      <a:endParaRPr lang="en-US" b="1"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Regularly spaced</a:t>
                      </a:r>
                      <a:endParaRPr lang="en-US"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Irregularly</a:t>
                      </a:r>
                    </a:p>
                    <a:p>
                      <a:r>
                        <a:rPr kumimoji="0" lang="en-US" sz="1800" kern="1200" baseline="0" dirty="0" smtClean="0">
                          <a:solidFill>
                            <a:schemeClr val="dk1"/>
                          </a:solidFill>
                          <a:latin typeface="+mn-lt"/>
                          <a:ea typeface="+mn-ea"/>
                          <a:cs typeface="+mn-cs"/>
                        </a:rPr>
                        <a:t>spaced</a:t>
                      </a:r>
                      <a:endParaRPr lang="en-US" dirty="0"/>
                    </a:p>
                  </a:txBody>
                  <a:tcPr>
                    <a:solidFill>
                      <a:schemeClr val="accent3"/>
                    </a:solidFill>
                  </a:tcPr>
                </a:tc>
              </a:tr>
              <a:tr h="899477">
                <a:tc>
                  <a:txBody>
                    <a:bodyPr/>
                    <a:lstStyle/>
                    <a:p>
                      <a:r>
                        <a:rPr kumimoji="0" lang="en-US" sz="1800" b="1" kern="1200" baseline="0" dirty="0" smtClean="0">
                          <a:solidFill>
                            <a:schemeClr val="dk1"/>
                          </a:solidFill>
                          <a:latin typeface="+mn-lt"/>
                          <a:ea typeface="+mn-ea"/>
                          <a:cs typeface="+mn-cs"/>
                        </a:rPr>
                        <a:t>Interval</a:t>
                      </a:r>
                    </a:p>
                    <a:p>
                      <a:r>
                        <a:rPr kumimoji="0" lang="en-US" sz="1800" b="1" kern="1200" baseline="0" dirty="0" smtClean="0">
                          <a:solidFill>
                            <a:schemeClr val="dk1"/>
                          </a:solidFill>
                          <a:latin typeface="+mn-lt"/>
                          <a:ea typeface="+mn-ea"/>
                          <a:cs typeface="+mn-cs"/>
                        </a:rPr>
                        <a:t>between</a:t>
                      </a:r>
                    </a:p>
                    <a:p>
                      <a:r>
                        <a:rPr kumimoji="0" lang="en-US" sz="1800" b="1" kern="1200" baseline="0" dirty="0" smtClean="0">
                          <a:solidFill>
                            <a:schemeClr val="dk1"/>
                          </a:solidFill>
                          <a:latin typeface="+mn-lt"/>
                          <a:ea typeface="+mn-ea"/>
                          <a:cs typeface="+mn-cs"/>
                        </a:rPr>
                        <a:t>contractions</a:t>
                      </a:r>
                      <a:endParaRPr lang="en-US" b="1"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Gradually</a:t>
                      </a:r>
                    </a:p>
                    <a:p>
                      <a:r>
                        <a:rPr kumimoji="0" lang="en-US" sz="1800" kern="1200" baseline="0" dirty="0" smtClean="0">
                          <a:solidFill>
                            <a:schemeClr val="dk1"/>
                          </a:solidFill>
                          <a:latin typeface="+mn-lt"/>
                          <a:ea typeface="+mn-ea"/>
                          <a:cs typeface="+mn-cs"/>
                        </a:rPr>
                        <a:t>shortens</a:t>
                      </a:r>
                      <a:endParaRPr lang="en-US"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Remains</a:t>
                      </a:r>
                    </a:p>
                    <a:p>
                      <a:r>
                        <a:rPr kumimoji="0" lang="en-US" sz="1800" kern="1200" baseline="0" dirty="0" smtClean="0">
                          <a:solidFill>
                            <a:schemeClr val="dk1"/>
                          </a:solidFill>
                          <a:latin typeface="+mn-lt"/>
                          <a:ea typeface="+mn-ea"/>
                          <a:cs typeface="+mn-cs"/>
                        </a:rPr>
                        <a:t>long</a:t>
                      </a:r>
                      <a:endParaRPr lang="en-US" dirty="0"/>
                    </a:p>
                  </a:txBody>
                  <a:tcPr>
                    <a:solidFill>
                      <a:schemeClr val="accent3"/>
                    </a:solidFill>
                  </a:tcPr>
                </a:tc>
              </a:tr>
              <a:tr h="370840">
                <a:tc>
                  <a:txBody>
                    <a:bodyPr/>
                    <a:lstStyle/>
                    <a:p>
                      <a:r>
                        <a:rPr kumimoji="0" lang="en-US" sz="1800" b="1" kern="1200" baseline="0" dirty="0" smtClean="0">
                          <a:solidFill>
                            <a:schemeClr val="dk1"/>
                          </a:solidFill>
                          <a:latin typeface="+mn-lt"/>
                          <a:ea typeface="+mn-ea"/>
                          <a:cs typeface="+mn-cs"/>
                        </a:rPr>
                        <a:t>Intensity of</a:t>
                      </a:r>
                    </a:p>
                    <a:p>
                      <a:r>
                        <a:rPr kumimoji="0" lang="en-US" sz="1800" b="1" kern="1200" baseline="0" dirty="0" smtClean="0">
                          <a:solidFill>
                            <a:schemeClr val="dk1"/>
                          </a:solidFill>
                          <a:latin typeface="+mn-lt"/>
                          <a:ea typeface="+mn-ea"/>
                          <a:cs typeface="+mn-cs"/>
                        </a:rPr>
                        <a:t>contractions</a:t>
                      </a:r>
                      <a:endParaRPr lang="en-US" b="1"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Gradually</a:t>
                      </a:r>
                    </a:p>
                    <a:p>
                      <a:r>
                        <a:rPr kumimoji="0" lang="en-US" sz="1800" kern="1200" baseline="0" dirty="0" smtClean="0">
                          <a:solidFill>
                            <a:schemeClr val="dk1"/>
                          </a:solidFill>
                          <a:latin typeface="+mn-lt"/>
                          <a:ea typeface="+mn-ea"/>
                          <a:cs typeface="+mn-cs"/>
                        </a:rPr>
                        <a:t>increases</a:t>
                      </a:r>
                      <a:endParaRPr lang="en-US"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Stays the</a:t>
                      </a:r>
                    </a:p>
                    <a:p>
                      <a:r>
                        <a:rPr kumimoji="0" lang="en-US" sz="1800" kern="1200" baseline="0" dirty="0" smtClean="0">
                          <a:solidFill>
                            <a:schemeClr val="dk1"/>
                          </a:solidFill>
                          <a:latin typeface="+mn-lt"/>
                          <a:ea typeface="+mn-ea"/>
                          <a:cs typeface="+mn-cs"/>
                        </a:rPr>
                        <a:t>same</a:t>
                      </a:r>
                      <a:endParaRPr lang="en-US" dirty="0"/>
                    </a:p>
                  </a:txBody>
                  <a:tcPr>
                    <a:solidFill>
                      <a:schemeClr val="accent3"/>
                    </a:solidFill>
                  </a:tcPr>
                </a:tc>
              </a:tr>
              <a:tr h="370840">
                <a:tc>
                  <a:txBody>
                    <a:bodyPr/>
                    <a:lstStyle/>
                    <a:p>
                      <a:r>
                        <a:rPr kumimoji="0" lang="en-US" sz="1800" b="1" kern="1200" baseline="0" dirty="0" smtClean="0">
                          <a:solidFill>
                            <a:schemeClr val="dk1"/>
                          </a:solidFill>
                          <a:latin typeface="+mn-lt"/>
                          <a:ea typeface="+mn-ea"/>
                          <a:cs typeface="+mn-cs"/>
                        </a:rPr>
                        <a:t>Location of pain</a:t>
                      </a:r>
                      <a:endParaRPr lang="en-US" b="1"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Back and</a:t>
                      </a:r>
                    </a:p>
                    <a:p>
                      <a:r>
                        <a:rPr kumimoji="0" lang="en-US" sz="1800" kern="1200" baseline="0" dirty="0" smtClean="0">
                          <a:solidFill>
                            <a:schemeClr val="dk1"/>
                          </a:solidFill>
                          <a:latin typeface="+mn-lt"/>
                          <a:ea typeface="+mn-ea"/>
                          <a:cs typeface="+mn-cs"/>
                        </a:rPr>
                        <a:t>abdomen</a:t>
                      </a:r>
                      <a:endParaRPr lang="en-US"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Mostly lower</a:t>
                      </a:r>
                    </a:p>
                    <a:p>
                      <a:r>
                        <a:rPr kumimoji="0" lang="en-US" sz="1800" kern="1200" baseline="0" dirty="0" smtClean="0">
                          <a:solidFill>
                            <a:schemeClr val="dk1"/>
                          </a:solidFill>
                          <a:latin typeface="+mn-lt"/>
                          <a:ea typeface="+mn-ea"/>
                          <a:cs typeface="+mn-cs"/>
                        </a:rPr>
                        <a:t>abdomen</a:t>
                      </a:r>
                      <a:endParaRPr lang="en-US" dirty="0"/>
                    </a:p>
                  </a:txBody>
                  <a:tcPr>
                    <a:solidFill>
                      <a:schemeClr val="accent3"/>
                    </a:solidFill>
                  </a:tcPr>
                </a:tc>
              </a:tr>
              <a:tr h="370840">
                <a:tc>
                  <a:txBody>
                    <a:bodyPr/>
                    <a:lstStyle/>
                    <a:p>
                      <a:r>
                        <a:rPr kumimoji="0" lang="en-US" sz="1800" b="1" kern="1200" baseline="0" dirty="0" smtClean="0">
                          <a:solidFill>
                            <a:schemeClr val="dk1"/>
                          </a:solidFill>
                          <a:latin typeface="+mn-lt"/>
                          <a:ea typeface="+mn-ea"/>
                          <a:cs typeface="+mn-cs"/>
                        </a:rPr>
                        <a:t>Effect of</a:t>
                      </a:r>
                    </a:p>
                    <a:p>
                      <a:r>
                        <a:rPr kumimoji="0" lang="en-US" sz="1800" b="1" kern="1200" baseline="0" dirty="0" smtClean="0">
                          <a:solidFill>
                            <a:schemeClr val="dk1"/>
                          </a:solidFill>
                          <a:latin typeface="+mn-lt"/>
                          <a:ea typeface="+mn-ea"/>
                          <a:cs typeface="+mn-cs"/>
                        </a:rPr>
                        <a:t>analgesics</a:t>
                      </a:r>
                      <a:endParaRPr lang="en-US" b="1"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Do not abolish</a:t>
                      </a:r>
                    </a:p>
                    <a:p>
                      <a:r>
                        <a:rPr kumimoji="0" lang="en-US" sz="1800" kern="1200" baseline="0" dirty="0" smtClean="0">
                          <a:solidFill>
                            <a:schemeClr val="dk1"/>
                          </a:solidFill>
                          <a:latin typeface="+mn-lt"/>
                          <a:ea typeface="+mn-ea"/>
                          <a:cs typeface="+mn-cs"/>
                        </a:rPr>
                        <a:t>the pain</a:t>
                      </a:r>
                      <a:endParaRPr lang="en-US"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Often</a:t>
                      </a:r>
                    </a:p>
                    <a:p>
                      <a:r>
                        <a:rPr kumimoji="0" lang="en-US" sz="1800" kern="1200" baseline="0" dirty="0" smtClean="0">
                          <a:solidFill>
                            <a:schemeClr val="dk1"/>
                          </a:solidFill>
                          <a:latin typeface="+mn-lt"/>
                          <a:ea typeface="+mn-ea"/>
                          <a:cs typeface="+mn-cs"/>
                        </a:rPr>
                        <a:t>abolish the</a:t>
                      </a:r>
                    </a:p>
                    <a:p>
                      <a:r>
                        <a:rPr kumimoji="0" lang="en-US" sz="1800" kern="1200" baseline="0" dirty="0" smtClean="0">
                          <a:solidFill>
                            <a:schemeClr val="dk1"/>
                          </a:solidFill>
                          <a:latin typeface="+mn-lt"/>
                          <a:ea typeface="+mn-ea"/>
                          <a:cs typeface="+mn-cs"/>
                        </a:rPr>
                        <a:t>pain</a:t>
                      </a:r>
                      <a:endParaRPr lang="en-US" dirty="0"/>
                    </a:p>
                  </a:txBody>
                  <a:tcPr>
                    <a:solidFill>
                      <a:schemeClr val="accent3"/>
                    </a:solidFill>
                  </a:tcPr>
                </a:tc>
              </a:tr>
              <a:tr h="899160">
                <a:tc>
                  <a:txBody>
                    <a:bodyPr/>
                    <a:lstStyle/>
                    <a:p>
                      <a:r>
                        <a:rPr kumimoji="0" lang="en-US" sz="1800" b="1" kern="1200" baseline="0" dirty="0" smtClean="0">
                          <a:solidFill>
                            <a:schemeClr val="dk1"/>
                          </a:solidFill>
                          <a:latin typeface="+mn-lt"/>
                          <a:ea typeface="+mn-ea"/>
                          <a:cs typeface="+mn-cs"/>
                        </a:rPr>
                        <a:t>Cervical</a:t>
                      </a:r>
                    </a:p>
                    <a:p>
                      <a:r>
                        <a:rPr kumimoji="0" lang="en-US" sz="1800" b="1" kern="1200" baseline="0" dirty="0" smtClean="0">
                          <a:solidFill>
                            <a:schemeClr val="dk1"/>
                          </a:solidFill>
                          <a:latin typeface="+mn-lt"/>
                          <a:ea typeface="+mn-ea"/>
                          <a:cs typeface="+mn-cs"/>
                        </a:rPr>
                        <a:t>changes</a:t>
                      </a:r>
                      <a:endParaRPr lang="en-US" b="1"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Progressive</a:t>
                      </a:r>
                    </a:p>
                    <a:p>
                      <a:r>
                        <a:rPr kumimoji="0" lang="en-US" sz="1800" kern="1200" baseline="0" dirty="0" smtClean="0">
                          <a:solidFill>
                            <a:schemeClr val="dk1"/>
                          </a:solidFill>
                          <a:latin typeface="+mn-lt"/>
                          <a:ea typeface="+mn-ea"/>
                          <a:cs typeface="+mn-cs"/>
                        </a:rPr>
                        <a:t>effacement and dilation</a:t>
                      </a:r>
                    </a:p>
                  </a:txBody>
                  <a:tcPr>
                    <a:solidFill>
                      <a:schemeClr val="accent3"/>
                    </a:solidFill>
                  </a:tcPr>
                </a:tc>
                <a:tc>
                  <a:txBody>
                    <a:bodyPr/>
                    <a:lstStyle/>
                    <a:p>
                      <a:r>
                        <a:rPr kumimoji="0" lang="en-US" sz="1800" kern="1200" baseline="0" dirty="0" smtClean="0">
                          <a:solidFill>
                            <a:schemeClr val="dk1"/>
                          </a:solidFill>
                          <a:latin typeface="+mn-lt"/>
                          <a:ea typeface="+mn-ea"/>
                          <a:cs typeface="+mn-cs"/>
                        </a:rPr>
                        <a:t>No changes</a:t>
                      </a:r>
                      <a:endParaRPr lang="en-US" dirty="0"/>
                    </a:p>
                  </a:txBody>
                  <a:tcPr>
                    <a:solidFill>
                      <a:schemeClr val="accent3"/>
                    </a:solidFill>
                  </a:tcPr>
                </a:tc>
              </a:tr>
            </a:tbl>
          </a:graphicData>
        </a:graphic>
      </p:graphicFrame>
    </p:spTree>
  </p:cSld>
  <p:clrMapOvr>
    <a:masterClrMapping/>
  </p:clrMapOvr>
  <p:transition spd="slow">
    <p:split/>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RESTITUTION</a:t>
            </a:r>
            <a:endParaRPr lang="en-US" dirty="0"/>
          </a:p>
        </p:txBody>
      </p:sp>
      <p:sp>
        <p:nvSpPr>
          <p:cNvPr id="3" name="Content Placeholder 2"/>
          <p:cNvSpPr>
            <a:spLocks noGrp="1"/>
          </p:cNvSpPr>
          <p:nvPr>
            <p:ph idx="1"/>
          </p:nvPr>
        </p:nvSpPr>
        <p:spPr/>
        <p:txBody>
          <a:bodyPr/>
          <a:lstStyle/>
          <a:p>
            <a:r>
              <a:rPr lang="en-US" dirty="0" smtClean="0"/>
              <a:t>The head turns 1/8 of the circle to the left, back to where it was before. This rotation takes place to </a:t>
            </a:r>
            <a:r>
              <a:rPr lang="en-US" b="1" dirty="0" smtClean="0"/>
              <a:t>undo the twist</a:t>
            </a:r>
            <a:r>
              <a:rPr lang="en-US" dirty="0" smtClean="0"/>
              <a:t>, which occurred during the previous internal rotation of the head. This 'undoing of the twist' is known as restitution. </a:t>
            </a:r>
          </a:p>
          <a:p>
            <a:pPr>
              <a:buNone/>
            </a:pPr>
            <a:endParaRPr lang="en-US" dirty="0" smtClean="0"/>
          </a:p>
        </p:txBody>
      </p:sp>
    </p:spTree>
  </p:cSld>
  <p:clrMapOvr>
    <a:masterClrMapping/>
  </p:clrMapOvr>
  <p:transition spd="slow">
    <p:circl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INTERNAL ROTATION OF THE SHOULDERS</a:t>
            </a:r>
            <a:r>
              <a:rPr lang="en-US" dirty="0" smtClean="0"/>
              <a:t/>
            </a:r>
            <a:br>
              <a:rPr lang="en-US" dirty="0" smtClean="0"/>
            </a:br>
            <a:endParaRPr lang="en-US" dirty="0"/>
          </a:p>
        </p:txBody>
      </p:sp>
      <p:sp>
        <p:nvSpPr>
          <p:cNvPr id="3" name="Content Placeholder 2"/>
          <p:cNvSpPr>
            <a:spLocks noGrp="1"/>
          </p:cNvSpPr>
          <p:nvPr>
            <p:ph idx="1"/>
          </p:nvPr>
        </p:nvSpPr>
        <p:spPr>
          <a:xfrm>
            <a:off x="228600" y="1066800"/>
            <a:ext cx="8686800" cy="5105400"/>
          </a:xfrm>
        </p:spPr>
        <p:txBody>
          <a:bodyPr>
            <a:normAutofit/>
          </a:bodyPr>
          <a:lstStyle/>
          <a:p>
            <a:r>
              <a:rPr lang="en-US" dirty="0" smtClean="0"/>
              <a:t>When the head is passing through the level of the ischial spines and the outlet in anterior posterior position, the shoulders enter in the oblique diameter of the pelvis and rotate forward 1/8 of a circle. The shoulders are now in the anterior posterior diameter of the outlet. The anterior shoulder escapes the symphysis pubis while the posterior shoulder sweeps the perineum. </a:t>
            </a:r>
          </a:p>
        </p:txBody>
      </p:sp>
    </p:spTree>
  </p:cSld>
  <p:clrMapOvr>
    <a:masterClrMapping/>
  </p:clrMapOvr>
  <p:transition spd="slow">
    <p:circl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EXTERNAL ROTATION OF THE HEAD</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As the internal rotation of the shoulders takes place, the head, which has already been born, rotates 1/8 of a circle as in restitution. The head now lies in the lateral position.</a:t>
            </a:r>
          </a:p>
          <a:p>
            <a:pPr>
              <a:buNone/>
            </a:pPr>
            <a:endParaRPr lang="en-US" dirty="0" smtClean="0"/>
          </a:p>
        </p:txBody>
      </p:sp>
    </p:spTree>
  </p:cSld>
  <p:clrMapOvr>
    <a:masterClrMapping/>
  </p:clrMapOvr>
  <p:transition spd="slow">
    <p:circl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External rotation of the head</a:t>
            </a:r>
            <a:r>
              <a:rPr lang="en-US" dirty="0" smtClean="0"/>
              <a:t/>
            </a:r>
            <a:br>
              <a:rPr lang="en-US" dirty="0" smtClean="0"/>
            </a:br>
            <a:endParaRPr lang="en-US" dirty="0"/>
          </a:p>
        </p:txBody>
      </p:sp>
      <p:pic>
        <p:nvPicPr>
          <p:cNvPr id="4" name="ia_el_25_innerEl" descr="External rotation of the head"/>
          <p:cNvPicPr>
            <a:picLocks noGrp="1"/>
          </p:cNvPicPr>
          <p:nvPr>
            <p:ph idx="1"/>
          </p:nvPr>
        </p:nvPicPr>
        <p:blipFill>
          <a:blip r:embed="rId2" cstate="print"/>
          <a:stretch>
            <a:fillRect/>
          </a:stretch>
        </p:blipFill>
        <p:spPr bwMode="auto">
          <a:xfrm>
            <a:off x="0" y="838200"/>
            <a:ext cx="9144000" cy="5715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23"/>
            <a:ext cx="9144000" cy="865187"/>
          </a:xfrm>
        </p:spPr>
        <p:txBody>
          <a:bodyPr>
            <a:normAutofit fontScale="90000"/>
          </a:bodyPr>
          <a:lstStyle/>
          <a:p>
            <a:r>
              <a:rPr lang="en-US" b="1" dirty="0" smtClean="0"/>
              <a:t>LATERAL FLEXION OF THE BODY</a:t>
            </a:r>
            <a:r>
              <a:rPr lang="en-US" dirty="0" smtClean="0"/>
              <a:t> </a:t>
            </a:r>
            <a:br>
              <a:rPr lang="en-US" dirty="0" smtClean="0"/>
            </a:br>
            <a:endParaRPr lang="en-US" dirty="0"/>
          </a:p>
        </p:txBody>
      </p:sp>
      <p:sp>
        <p:nvSpPr>
          <p:cNvPr id="3" name="Content Placeholder 2"/>
          <p:cNvSpPr>
            <a:spLocks noGrp="1"/>
          </p:cNvSpPr>
          <p:nvPr>
            <p:ph idx="1"/>
          </p:nvPr>
        </p:nvSpPr>
        <p:spPr>
          <a:xfrm>
            <a:off x="0" y="838200"/>
            <a:ext cx="9144000" cy="6019800"/>
          </a:xfrm>
        </p:spPr>
        <p:txBody>
          <a:bodyPr>
            <a:normAutofit/>
          </a:bodyPr>
          <a:lstStyle/>
          <a:p>
            <a:r>
              <a:rPr lang="en-US" dirty="0" smtClean="0"/>
              <a:t>Following these movements the body bends sideways to follow the curve of the birth canal. </a:t>
            </a:r>
            <a:br>
              <a:rPr lang="en-US" dirty="0" smtClean="0"/>
            </a:br>
            <a:r>
              <a:rPr lang="en-US" dirty="0" smtClean="0"/>
              <a:t>The anterior shoulder escapes under the symphysis pubis and the posterior shoulder sweeps the perineum. The body of the baby is born by lateral flexion.</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248400"/>
          </a:xfrm>
        </p:spPr>
        <p:txBody>
          <a:bodyPr/>
          <a:lstStyle/>
          <a:p>
            <a:r>
              <a:rPr lang="en-US" dirty="0" smtClean="0"/>
              <a:t>To recap, the cardinal movements of </a:t>
            </a:r>
            <a:r>
              <a:rPr lang="en-US" dirty="0" err="1" smtClean="0"/>
              <a:t>labour</a:t>
            </a:r>
            <a:r>
              <a:rPr lang="en-US" dirty="0" smtClean="0"/>
              <a:t> in a vertex presentation are:</a:t>
            </a:r>
          </a:p>
          <a:p>
            <a:pPr lvl="1"/>
            <a:r>
              <a:rPr lang="en-US" dirty="0" smtClean="0"/>
              <a:t>Engagement </a:t>
            </a:r>
          </a:p>
          <a:p>
            <a:pPr lvl="1"/>
            <a:r>
              <a:rPr lang="en-US" dirty="0" smtClean="0"/>
              <a:t>Descent </a:t>
            </a:r>
          </a:p>
          <a:p>
            <a:pPr lvl="1"/>
            <a:r>
              <a:rPr lang="en-US" dirty="0" smtClean="0"/>
              <a:t>Flexion </a:t>
            </a:r>
          </a:p>
          <a:p>
            <a:pPr lvl="1"/>
            <a:r>
              <a:rPr lang="en-US" dirty="0" smtClean="0"/>
              <a:t>Internal rotation </a:t>
            </a:r>
          </a:p>
          <a:p>
            <a:pPr lvl="1"/>
            <a:r>
              <a:rPr lang="en-US" dirty="0" smtClean="0"/>
              <a:t>Extension </a:t>
            </a:r>
          </a:p>
          <a:p>
            <a:pPr lvl="1"/>
            <a:r>
              <a:rPr lang="en-US" dirty="0" smtClean="0"/>
              <a:t>External restitution of the head </a:t>
            </a:r>
          </a:p>
          <a:p>
            <a:pPr lvl="1"/>
            <a:r>
              <a:rPr lang="en-US" dirty="0" smtClean="0"/>
              <a:t>Expulsion</a:t>
            </a:r>
          </a:p>
          <a:p>
            <a:r>
              <a:rPr lang="en-US" dirty="0" smtClean="0"/>
              <a:t>An easy way to remember these movements is by use of the mnemonic device -'</a:t>
            </a:r>
            <a:r>
              <a:rPr lang="en-US" b="1" dirty="0" smtClean="0"/>
              <a:t>E</a:t>
            </a:r>
            <a:r>
              <a:rPr lang="en-US" dirty="0" smtClean="0"/>
              <a:t>very </a:t>
            </a:r>
            <a:r>
              <a:rPr lang="en-US" b="1" dirty="0" smtClean="0"/>
              <a:t>D</a:t>
            </a:r>
            <a:r>
              <a:rPr lang="en-US" dirty="0" smtClean="0"/>
              <a:t>ecent </a:t>
            </a:r>
            <a:r>
              <a:rPr lang="en-US" b="1" dirty="0" smtClean="0"/>
              <a:t>F</a:t>
            </a:r>
            <a:r>
              <a:rPr lang="en-US" dirty="0" smtClean="0"/>
              <a:t>amily </a:t>
            </a:r>
            <a:r>
              <a:rPr lang="en-US" b="1" dirty="0" smtClean="0"/>
              <a:t>I</a:t>
            </a:r>
            <a:r>
              <a:rPr lang="en-US" dirty="0" smtClean="0"/>
              <a:t>n </a:t>
            </a:r>
            <a:r>
              <a:rPr lang="en-US" b="1" dirty="0" smtClean="0"/>
              <a:t>E</a:t>
            </a:r>
            <a:r>
              <a:rPr lang="en-US" dirty="0" smtClean="0"/>
              <a:t>urope </a:t>
            </a:r>
            <a:r>
              <a:rPr lang="en-US" b="1" dirty="0" smtClean="0"/>
              <a:t>E</a:t>
            </a:r>
            <a:r>
              <a:rPr lang="en-US" dirty="0" smtClean="0"/>
              <a:t>ats </a:t>
            </a:r>
            <a:r>
              <a:rPr lang="en-US" b="1" dirty="0" smtClean="0"/>
              <a:t>E</a:t>
            </a:r>
            <a:r>
              <a:rPr lang="en-US" dirty="0" smtClean="0"/>
              <a:t>ggs'.</a:t>
            </a:r>
          </a:p>
          <a:p>
            <a:endParaRPr lang="en-US" dirty="0"/>
          </a:p>
        </p:txBody>
      </p:sp>
    </p:spTree>
  </p:cSld>
  <p:clrMapOvr>
    <a:masterClrMapping/>
  </p:clrMapOvr>
  <p:transition spd="slow">
    <p:circle/>
  </p:transition>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a:solidFill>
            <a:srgbClr val="7030A0"/>
          </a:solidFill>
        </p:spPr>
        <p:txBody>
          <a:bodyPr>
            <a:normAutofit fontScale="90000"/>
          </a:bodyPr>
          <a:lstStyle/>
          <a:p>
            <a:r>
              <a:rPr lang="en-US" b="1" dirty="0" smtClean="0">
                <a:solidFill>
                  <a:srgbClr val="FFFF00"/>
                </a:solidFill>
              </a:rPr>
              <a:t>SPECIFIC MANAGEMENT OF THE SECOND STAGE OF NORMAL LABOUR</a:t>
            </a:r>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0" y="1676400"/>
            <a:ext cx="9144000" cy="5181600"/>
          </a:xfrm>
        </p:spPr>
        <p:txBody>
          <a:bodyPr>
            <a:normAutofit/>
          </a:bodyPr>
          <a:lstStyle/>
          <a:p>
            <a:pPr>
              <a:buNone/>
            </a:pPr>
            <a:r>
              <a:rPr lang="en-US" b="1" dirty="0" smtClean="0"/>
              <a:t>equipment needed during the second stage of labour:( see procedure manual pg241)</a:t>
            </a:r>
            <a:endParaRPr lang="en-US" dirty="0" smtClean="0"/>
          </a:p>
          <a:p>
            <a:r>
              <a:rPr lang="en-US" dirty="0" smtClean="0"/>
              <a:t>On the top shelf make sure you have:</a:t>
            </a:r>
          </a:p>
          <a:p>
            <a:pPr lvl="1"/>
            <a:r>
              <a:rPr lang="en-US" dirty="0" smtClean="0"/>
              <a:t>Sterile delivery pack</a:t>
            </a:r>
            <a:r>
              <a:rPr lang="en-US" b="1" dirty="0" smtClean="0">
                <a:solidFill>
                  <a:srgbClr val="FFFF00"/>
                </a:solidFill>
              </a:rPr>
              <a:t>( list the contents of a delivery pack from procedure manual</a:t>
            </a:r>
            <a:r>
              <a:rPr lang="en-US" dirty="0" smtClean="0"/>
              <a:t>)</a:t>
            </a:r>
          </a:p>
        </p:txBody>
      </p:sp>
    </p:spTree>
  </p:cSld>
  <p:clrMapOvr>
    <a:masterClrMapping/>
  </p:clrMapOvr>
  <p:transition spd="slow">
    <p:circl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8686800" cy="5897563"/>
          </a:xfrm>
        </p:spPr>
        <p:txBody>
          <a:bodyPr>
            <a:normAutofit lnSpcReduction="10000"/>
          </a:bodyPr>
          <a:lstStyle/>
          <a:p>
            <a:r>
              <a:rPr lang="en-US" dirty="0" smtClean="0"/>
              <a:t>On the bottom shelf you should have the following:</a:t>
            </a:r>
          </a:p>
          <a:p>
            <a:pPr lvl="1"/>
            <a:r>
              <a:rPr lang="en-US" dirty="0" smtClean="0"/>
              <a:t>Suturing pack</a:t>
            </a:r>
          </a:p>
          <a:p>
            <a:pPr lvl="1"/>
            <a:r>
              <a:rPr lang="en-US" dirty="0" smtClean="0"/>
              <a:t>Antiseptic solution</a:t>
            </a:r>
          </a:p>
          <a:p>
            <a:pPr lvl="1"/>
            <a:r>
              <a:rPr lang="en-US" dirty="0" smtClean="0"/>
              <a:t>Draw sheet and mackintosh</a:t>
            </a:r>
          </a:p>
          <a:p>
            <a:pPr lvl="1"/>
            <a:r>
              <a:rPr lang="en-US" dirty="0" smtClean="0"/>
              <a:t>Syntocinon drawn, in a receiver</a:t>
            </a:r>
          </a:p>
          <a:p>
            <a:pPr lvl="1"/>
            <a:r>
              <a:rPr lang="en-US" dirty="0" smtClean="0"/>
              <a:t>Lignocaine</a:t>
            </a:r>
          </a:p>
          <a:p>
            <a:pPr lvl="1"/>
            <a:r>
              <a:rPr lang="en-US" dirty="0" smtClean="0"/>
              <a:t>5% dextrose solution 500mls</a:t>
            </a:r>
          </a:p>
          <a:p>
            <a:pPr lvl="1"/>
            <a:r>
              <a:rPr lang="en-US" dirty="0" smtClean="0"/>
              <a:t>Needles</a:t>
            </a:r>
          </a:p>
          <a:p>
            <a:pPr lvl="1"/>
            <a:r>
              <a:rPr lang="en-US" dirty="0" smtClean="0"/>
              <a:t>Branulars </a:t>
            </a:r>
          </a:p>
          <a:p>
            <a:pPr lvl="1"/>
            <a:r>
              <a:rPr lang="en-US" dirty="0" smtClean="0"/>
              <a:t>Syringes (for emergency)</a:t>
            </a:r>
          </a:p>
          <a:p>
            <a:pPr lvl="1"/>
            <a:r>
              <a:rPr lang="en-US" dirty="0" smtClean="0"/>
              <a:t>Sterile gloves</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a:t>
            </a:r>
            <a:endParaRPr lang="en-US" dirty="0"/>
          </a:p>
        </p:txBody>
      </p:sp>
      <p:sp>
        <p:nvSpPr>
          <p:cNvPr id="3" name="Content Placeholder 2"/>
          <p:cNvSpPr>
            <a:spLocks noGrp="1"/>
          </p:cNvSpPr>
          <p:nvPr>
            <p:ph idx="1"/>
          </p:nvPr>
        </p:nvSpPr>
        <p:spPr/>
        <p:txBody>
          <a:bodyPr/>
          <a:lstStyle/>
          <a:p>
            <a:pPr lvl="1"/>
            <a:r>
              <a:rPr lang="en-US" dirty="0" smtClean="0"/>
              <a:t>Small bucket with 0.5% jik for decontaminating instruments</a:t>
            </a:r>
          </a:p>
          <a:p>
            <a:pPr lvl="1"/>
            <a:r>
              <a:rPr lang="en-US" dirty="0" smtClean="0"/>
              <a:t> Bucket with 0.5% jik for </a:t>
            </a:r>
            <a:br>
              <a:rPr lang="en-US" dirty="0" smtClean="0"/>
            </a:br>
            <a:r>
              <a:rPr lang="en-US" dirty="0" smtClean="0"/>
              <a:t>decontaminating linen</a:t>
            </a:r>
          </a:p>
          <a:p>
            <a:pPr lvl="1"/>
            <a:r>
              <a:rPr lang="en-US" dirty="0" smtClean="0"/>
              <a:t> A bucket with plastic bag for used swabs and gloves</a:t>
            </a:r>
          </a:p>
          <a:p>
            <a:endParaRPr lang="en-US" dirty="0" smtClean="0"/>
          </a:p>
          <a:p>
            <a:endParaRPr lang="en-US" dirty="0"/>
          </a:p>
        </p:txBody>
      </p:sp>
    </p:spTree>
  </p:cSld>
  <p:clrMapOvr>
    <a:masterClrMapping/>
  </p:clrMapOvr>
  <p:transition spd="slow">
    <p:circl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0"/>
            <a:ext cx="9144000" cy="1600199"/>
          </a:xfrm>
        </p:spPr>
        <p:txBody>
          <a:bodyPr>
            <a:normAutofit fontScale="90000"/>
          </a:bodyPr>
          <a:lstStyle/>
          <a:p>
            <a:r>
              <a:rPr lang="en-US" b="1" dirty="0" smtClean="0"/>
              <a:t/>
            </a:r>
            <a:br>
              <a:rPr lang="en-US" b="1" dirty="0" smtClean="0"/>
            </a:br>
            <a:r>
              <a:rPr lang="en-US" b="1" dirty="0" smtClean="0"/>
              <a:t>The role of nurse in caring 4 the woman in the second stage of labour </a:t>
            </a:r>
            <a:r>
              <a:rPr lang="en-US" dirty="0" smtClean="0"/>
              <a:t/>
            </a:r>
            <a:br>
              <a:rPr lang="en-US" dirty="0" smtClean="0"/>
            </a:br>
            <a:endParaRPr lang="en-US" dirty="0"/>
          </a:p>
        </p:txBody>
      </p:sp>
      <p:sp>
        <p:nvSpPr>
          <p:cNvPr id="3" name="Content Placeholder 2"/>
          <p:cNvSpPr>
            <a:spLocks noGrp="1"/>
          </p:cNvSpPr>
          <p:nvPr>
            <p:ph idx="1"/>
          </p:nvPr>
        </p:nvSpPr>
        <p:spPr>
          <a:xfrm>
            <a:off x="0" y="1828800"/>
            <a:ext cx="9144000" cy="5029200"/>
          </a:xfrm>
        </p:spPr>
        <p:txBody>
          <a:bodyPr>
            <a:normAutofit lnSpcReduction="10000"/>
          </a:bodyPr>
          <a:lstStyle/>
          <a:p>
            <a:pPr lvl="0"/>
            <a:r>
              <a:rPr lang="en-US" dirty="0" smtClean="0"/>
              <a:t>Notifying the delivery team</a:t>
            </a:r>
          </a:p>
          <a:p>
            <a:pPr lvl="0"/>
            <a:r>
              <a:rPr lang="en-US" dirty="0" smtClean="0"/>
              <a:t>Setting up trays for delivery</a:t>
            </a:r>
          </a:p>
          <a:p>
            <a:pPr lvl="0"/>
            <a:r>
              <a:rPr lang="en-US" dirty="0" smtClean="0"/>
              <a:t>Providing a warm environment for the newborn</a:t>
            </a:r>
          </a:p>
          <a:p>
            <a:pPr lvl="0"/>
            <a:r>
              <a:rPr lang="en-US" dirty="0" smtClean="0"/>
              <a:t>Checking for the working condition of the neonatal resuscitation</a:t>
            </a:r>
          </a:p>
          <a:p>
            <a:pPr lvl="0"/>
            <a:r>
              <a:rPr lang="en-US" dirty="0" smtClean="0"/>
              <a:t>Preparation of delivery room</a:t>
            </a:r>
          </a:p>
          <a:p>
            <a:pPr lvl="0"/>
            <a:r>
              <a:rPr lang="en-US" dirty="0" smtClean="0"/>
              <a:t>To assist in the natural expulsion of the fetus slowly and steadily.</a:t>
            </a:r>
          </a:p>
          <a:p>
            <a:pPr lvl="0"/>
            <a:r>
              <a:rPr lang="en-US" dirty="0" smtClean="0"/>
              <a:t>To prevent perineal injures.</a:t>
            </a: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983165"/>
          </a:xfrm>
        </p:spPr>
        <p:txBody>
          <a:bodyPr>
            <a:normAutofit/>
          </a:bodyPr>
          <a:lstStyle/>
          <a:p>
            <a:r>
              <a:rPr lang="en-US" sz="3200" dirty="0" smtClean="0"/>
              <a:t>There are many theoretical explanations as to why labour starts. It appears to be as a result of </a:t>
            </a:r>
            <a:r>
              <a:rPr lang="en-US" sz="3200" b="1" dirty="0" smtClean="0"/>
              <a:t>a combination of factors.</a:t>
            </a:r>
          </a:p>
          <a:p>
            <a:r>
              <a:rPr lang="en-US" sz="3200" dirty="0" smtClean="0"/>
              <a:t>Medical researchers describe hormonal and mechanical factors as the chief factors which influence onset of labour.</a:t>
            </a:r>
          </a:p>
          <a:p>
            <a:pPr lvl="1"/>
            <a:r>
              <a:rPr lang="en-US" sz="3200" dirty="0" smtClean="0"/>
              <a:t>Hormonal factors</a:t>
            </a:r>
          </a:p>
          <a:p>
            <a:pPr lvl="1"/>
            <a:r>
              <a:rPr lang="en-US" sz="3200" dirty="0" smtClean="0"/>
              <a:t>Mechanical factors</a:t>
            </a:r>
          </a:p>
          <a:p>
            <a:pPr lvl="1"/>
            <a:r>
              <a:rPr lang="en-US" sz="3200" dirty="0" smtClean="0"/>
              <a:t>Other factors</a:t>
            </a:r>
          </a:p>
          <a:p>
            <a:pPr>
              <a:buNone/>
            </a:pPr>
            <a:endParaRPr lang="en-US" sz="3200" b="1" dirty="0" smtClean="0"/>
          </a:p>
          <a:p>
            <a:pPr>
              <a:buNone/>
            </a:pPr>
            <a:endParaRPr lang="en-US" sz="3200" dirty="0"/>
          </a:p>
        </p:txBody>
      </p:sp>
      <p:sp>
        <p:nvSpPr>
          <p:cNvPr id="2" name="Title 1"/>
          <p:cNvSpPr>
            <a:spLocks noGrp="1"/>
          </p:cNvSpPr>
          <p:nvPr>
            <p:ph type="title"/>
          </p:nvPr>
        </p:nvSpPr>
        <p:spPr>
          <a:xfrm>
            <a:off x="0" y="0"/>
            <a:ext cx="9144000" cy="1066800"/>
          </a:xfrm>
          <a:solidFill>
            <a:srgbClr val="7030A0"/>
          </a:solidFill>
        </p:spPr>
        <p:txBody>
          <a:bodyPr>
            <a:normAutofit fontScale="90000"/>
          </a:bodyPr>
          <a:lstStyle/>
          <a:p>
            <a:r>
              <a:rPr lang="en-US" b="1" dirty="0" smtClean="0">
                <a:solidFill>
                  <a:schemeClr val="bg1"/>
                </a:solidFill>
                <a:effectLst>
                  <a:outerShdw blurRad="38100" dist="38100" dir="2700000" algn="tl">
                    <a:srgbClr val="000000">
                      <a:alpha val="43137"/>
                    </a:srgbClr>
                  </a:outerShdw>
                </a:effectLst>
                <a:latin typeface="Algerian" pitchFamily="82" charset="0"/>
              </a:rPr>
              <a:t>FACTORS INFLUENCING THE ONSET OF LABOUR</a:t>
            </a:r>
            <a:endParaRPr lang="en-US" b="1" dirty="0">
              <a:solidFill>
                <a:schemeClr val="bg1"/>
              </a:solidFill>
              <a:effectLst>
                <a:outerShdw blurRad="38100" dist="38100" dir="2700000" algn="tl">
                  <a:srgbClr val="000000">
                    <a:alpha val="43137"/>
                  </a:srgbClr>
                </a:outerShdw>
              </a:effectLst>
              <a:latin typeface="Algerian" pitchFamily="82" charset="0"/>
            </a:endParaRPr>
          </a:p>
        </p:txBody>
      </p:sp>
    </p:spTree>
  </p:cSld>
  <p:clrMapOvr>
    <a:masterClrMapping/>
  </p:clrMapOvr>
  <p:transition spd="slow">
    <p:circl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686800" cy="5902331"/>
          </a:xfrm>
        </p:spPr>
        <p:txBody>
          <a:bodyPr/>
          <a:lstStyle/>
          <a:p>
            <a:pPr lvl="0"/>
            <a:r>
              <a:rPr lang="en-US" dirty="0" smtClean="0"/>
              <a:t>To assist labour under aseptic precautions</a:t>
            </a:r>
          </a:p>
          <a:p>
            <a:pPr lvl="0"/>
            <a:r>
              <a:rPr lang="en-US" dirty="0" smtClean="0"/>
              <a:t>Vigilant monitoring of maternal vital sign and fetal heart rate.</a:t>
            </a:r>
          </a:p>
          <a:p>
            <a:pPr lvl="0"/>
            <a:r>
              <a:rPr lang="en-US" dirty="0" smtClean="0"/>
              <a:t>Encouraging spontaneous bearing-down efforts for second stage</a:t>
            </a:r>
          </a:p>
          <a:p>
            <a:pPr lvl="0"/>
            <a:r>
              <a:rPr lang="en-US" dirty="0" smtClean="0"/>
              <a:t>Evaluating pushing efforts and length of time in second stage</a:t>
            </a:r>
          </a:p>
          <a:p>
            <a:endParaRPr lang="en-US" dirty="0" smtClean="0"/>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10"/>
            <a:ext cx="9144000" cy="5826125"/>
          </a:xfrm>
        </p:spPr>
        <p:txBody>
          <a:bodyPr>
            <a:normAutofit fontScale="92500" lnSpcReduction="20000"/>
          </a:bodyPr>
          <a:lstStyle/>
          <a:p>
            <a:pPr>
              <a:buNone/>
            </a:pPr>
            <a:r>
              <a:rPr lang="en-US" dirty="0" smtClean="0"/>
              <a:t>The following steps are suggested in the management of the second stage of labour: </a:t>
            </a:r>
          </a:p>
          <a:p>
            <a:pPr lvl="0"/>
            <a:r>
              <a:rPr lang="en-US" dirty="0" smtClean="0"/>
              <a:t>Explain the procedure to the mother and reassure her</a:t>
            </a:r>
          </a:p>
          <a:p>
            <a:pPr lvl="0"/>
            <a:r>
              <a:rPr lang="en-US" dirty="0" smtClean="0"/>
              <a:t>Ask your assistant to open and arrange the delivery pack while you scrub up</a:t>
            </a:r>
          </a:p>
          <a:p>
            <a:pPr lvl="0"/>
            <a:r>
              <a:rPr lang="en-US" dirty="0" smtClean="0"/>
              <a:t>Gown and glove yourself methodically  </a:t>
            </a:r>
          </a:p>
          <a:p>
            <a:pPr lvl="0"/>
            <a:r>
              <a:rPr lang="en-US" dirty="0" smtClean="0"/>
              <a:t>Swab the mother methodically</a:t>
            </a:r>
          </a:p>
          <a:p>
            <a:pPr lvl="0"/>
            <a:r>
              <a:rPr lang="en-US" dirty="0" smtClean="0"/>
              <a:t>Lubricate your two fingers and perform vaginal examination to confirm second stage</a:t>
            </a:r>
          </a:p>
          <a:p>
            <a:pPr lvl="0"/>
            <a:r>
              <a:rPr lang="en-US" dirty="0" smtClean="0"/>
              <a:t>instruct your assistant to check the foetal heart beat after every contraction, the mother's pulse after every ten minutes and to administer syntocinon after the delivery of the anterior shoulder</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Flexing of the head and guarding </a:t>
            </a:r>
            <a:br>
              <a:rPr lang="en-US" b="1" dirty="0" smtClean="0"/>
            </a:br>
            <a:r>
              <a:rPr lang="en-US" b="1" dirty="0" smtClean="0"/>
              <a:t>of the perineum</a:t>
            </a:r>
            <a:r>
              <a:rPr lang="en-US" dirty="0" smtClean="0"/>
              <a:t/>
            </a:r>
            <a:br>
              <a:rPr lang="en-US" dirty="0" smtClean="0"/>
            </a:br>
            <a:endParaRPr lang="en-US" dirty="0"/>
          </a:p>
        </p:txBody>
      </p:sp>
      <p:pic>
        <p:nvPicPr>
          <p:cNvPr id="4" name="ia_el_25_innerEl" descr="Illustration showing flexing the head and guarding the perineum"/>
          <p:cNvPicPr>
            <a:picLocks noGrp="1"/>
          </p:cNvPicPr>
          <p:nvPr>
            <p:ph idx="1"/>
          </p:nvPr>
        </p:nvPicPr>
        <p:blipFill>
          <a:blip r:embed="rId2" cstate="print"/>
          <a:stretch>
            <a:fillRect/>
          </a:stretch>
        </p:blipFill>
        <p:spPr bwMode="auto">
          <a:xfrm>
            <a:off x="685801" y="1524000"/>
            <a:ext cx="7543800" cy="4953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dirty="0" smtClean="0"/>
              <a:t>Tell the patient to wait for a contraction. When it comes, she should take in a full breath, close her mouth and bear down as strongly as she can, then quickly take in another breath and bear down again.</a:t>
            </a:r>
          </a:p>
          <a:p>
            <a:r>
              <a:rPr lang="en-US" dirty="0" smtClean="0"/>
              <a:t>She should be able to make at least two efforts during each contraction and relax between contractions. Encourage her all the time and explain the progress being made towards the birth of her baby</a:t>
            </a:r>
            <a:endParaRPr lang="en-US" dirty="0"/>
          </a:p>
        </p:txBody>
      </p:sp>
    </p:spTree>
  </p:cSld>
  <p:clrMapOvr>
    <a:masterClrMapping/>
  </p:clrMapOvr>
  <p:transition spd="slow">
    <p:circl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5"/>
            <a:ext cx="8229600" cy="5368925"/>
          </a:xfrm>
        </p:spPr>
        <p:txBody>
          <a:bodyPr>
            <a:normAutofit fontScale="92500"/>
          </a:bodyPr>
          <a:lstStyle/>
          <a:p>
            <a:pPr lvl="0"/>
            <a:r>
              <a:rPr lang="en-US" dirty="0" smtClean="0"/>
              <a:t>Place the baby towel on the bed, with the scissors and two forceps for clamping the cord. Prepare two pieces of cotton wool for wiping the newborn’s eyes, some gauze for cleaning the airway and for a covering when cutting the cord.</a:t>
            </a:r>
          </a:p>
          <a:p>
            <a:pPr lvl="0"/>
            <a:r>
              <a:rPr lang="en-US" dirty="0" smtClean="0"/>
              <a:t>At this stage the head might start distending the perineum. The anus starts dilating and the head is seen at the vulva. It keeps receding between contractions.</a:t>
            </a:r>
          </a:p>
          <a:p>
            <a:pPr lvl="0"/>
            <a:r>
              <a:rPr lang="en-US" dirty="0" smtClean="0"/>
              <a:t>When the head distends the perineum check if the perineum is stretching well.</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40325"/>
          </a:xfrm>
        </p:spPr>
        <p:txBody>
          <a:bodyPr/>
          <a:lstStyle/>
          <a:p>
            <a:pPr lvl="0"/>
            <a:r>
              <a:rPr lang="en-US" dirty="0" smtClean="0"/>
              <a:t>Place the left hand on the advancing head with fingers spread equally over the vertex towards the bregma to stop any sudden explosive effort during and after crowning of the head. With the right hand guard the perineum, holding it with the pad.</a:t>
            </a:r>
          </a:p>
          <a:p>
            <a:pPr lvl="0"/>
            <a:r>
              <a:rPr lang="en-US" dirty="0" smtClean="0"/>
              <a:t>Check if the perineum is stretching. If not, give an episiotomy at the height of a contraction if there is any indication that the head is about to crown.</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Crowning of the Head</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Next is the crowning of the head. The parietal eminences pass through the bony outlet. At this stage the head no longer recedes between contractions</a:t>
            </a:r>
            <a:endParaRPr lang="en-US" dirty="0"/>
          </a:p>
        </p:txBody>
      </p:sp>
    </p:spTree>
  </p:cSld>
  <p:clrMapOvr>
    <a:masterClrMapping/>
  </p:clrMapOvr>
  <p:transition spd="slow">
    <p:circl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6131"/>
          </a:xfrm>
        </p:spPr>
        <p:txBody>
          <a:bodyPr/>
          <a:lstStyle/>
          <a:p>
            <a:pPr>
              <a:buNone/>
            </a:pPr>
            <a:r>
              <a:rPr lang="en-US" dirty="0" smtClean="0"/>
              <a:t>During crowning of the head,</a:t>
            </a:r>
          </a:p>
          <a:p>
            <a:r>
              <a:rPr lang="en-US" dirty="0" smtClean="0"/>
              <a:t>Tell the mother to stop pushing as this might lead to a rapid delivery of the head and consequent brain damage. Ask her to pant. Research has shown that a series of short pushes are more effective than a long push. Encourage her as she pushes</a:t>
            </a:r>
            <a:endParaRPr lang="en-US" dirty="0"/>
          </a:p>
        </p:txBody>
      </p:sp>
    </p:spTree>
  </p:cSld>
  <p:clrMapOvr>
    <a:masterClrMapping/>
  </p:clrMapOvr>
  <p:transition spd="slow">
    <p:circl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Extension of the head</a:t>
            </a:r>
            <a:r>
              <a:rPr lang="en-US" dirty="0" smtClean="0"/>
              <a:t> </a:t>
            </a:r>
            <a:br>
              <a:rPr lang="en-US" dirty="0" smtClean="0"/>
            </a:br>
            <a:endParaRPr lang="en-US" dirty="0"/>
          </a:p>
        </p:txBody>
      </p:sp>
      <p:sp>
        <p:nvSpPr>
          <p:cNvPr id="3" name="Content Placeholder 2"/>
          <p:cNvSpPr>
            <a:spLocks noGrp="1"/>
          </p:cNvSpPr>
          <p:nvPr>
            <p:ph idx="1"/>
          </p:nvPr>
        </p:nvSpPr>
        <p:spPr>
          <a:xfrm>
            <a:off x="0" y="914400"/>
            <a:ext cx="8686800" cy="5943600"/>
          </a:xfrm>
        </p:spPr>
        <p:txBody>
          <a:bodyPr>
            <a:normAutofit/>
          </a:bodyPr>
          <a:lstStyle/>
          <a:p>
            <a:r>
              <a:rPr lang="en-US" dirty="0" smtClean="0"/>
              <a:t>Assist the extension by gently grasping the parietal eminences with your left hand. Let the head come out slowly and naturally. Feel for the cord around the baby's neck. If it is there, slip it from the baby's neck over the head. If it is too tight, place two artery forceps on the cord and cut it between them. When the nose and mouth come out, wipe away the mucus with a sterile swab. By this point the whole head should be out.</a:t>
            </a:r>
          </a:p>
        </p:txBody>
      </p:sp>
    </p:spTree>
  </p:cSld>
  <p:clrMapOvr>
    <a:masterClrMapping/>
  </p:clrMapOvr>
  <p:transition spd="slow">
    <p:circl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head will have restituted and rotated spontaneously to face the mother’s left or right thigh. This shows you that the shoulders have descended and rotated to the anterior posterior diameter</a:t>
            </a:r>
          </a:p>
          <a:p>
            <a:endParaRPr lang="en-US" dirty="0"/>
          </a:p>
        </p:txBody>
      </p:sp>
    </p:spTree>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400800"/>
          </a:xfrm>
        </p:spPr>
        <p:txBody>
          <a:bodyPr>
            <a:normAutofit/>
          </a:bodyPr>
          <a:lstStyle/>
          <a:p>
            <a:pPr>
              <a:buNone/>
            </a:pPr>
            <a:r>
              <a:rPr lang="en-US" sz="2800" b="1" dirty="0" smtClean="0"/>
              <a:t>Hormonal Factors influencing the onset of spontaneous labour</a:t>
            </a:r>
          </a:p>
          <a:p>
            <a:pPr>
              <a:buNone/>
            </a:pPr>
            <a:r>
              <a:rPr lang="en-US" sz="2800" b="1" dirty="0" smtClean="0"/>
              <a:t>They include:</a:t>
            </a:r>
          </a:p>
          <a:p>
            <a:r>
              <a:rPr lang="en-US" sz="2800" b="1" dirty="0" smtClean="0"/>
              <a:t>Oxytocin</a:t>
            </a:r>
          </a:p>
          <a:p>
            <a:r>
              <a:rPr lang="en-US" sz="2800" b="1" dirty="0" smtClean="0"/>
              <a:t>Progesterone</a:t>
            </a:r>
          </a:p>
          <a:p>
            <a:r>
              <a:rPr lang="en-US" sz="2800" b="1" dirty="0" smtClean="0"/>
              <a:t>prostaglandins</a:t>
            </a:r>
          </a:p>
          <a:p>
            <a:r>
              <a:rPr lang="en-US" sz="2800" dirty="0" smtClean="0"/>
              <a:t>It is believed that close to term </a:t>
            </a:r>
            <a:r>
              <a:rPr lang="en-US" sz="2800" b="1" dirty="0" smtClean="0"/>
              <a:t>progesterone</a:t>
            </a:r>
            <a:r>
              <a:rPr lang="en-US" sz="2800" dirty="0" smtClean="0"/>
              <a:t> levels in the body </a:t>
            </a:r>
            <a:r>
              <a:rPr lang="en-US" sz="2800" b="1" dirty="0" smtClean="0"/>
              <a:t>fall</a:t>
            </a:r>
            <a:r>
              <a:rPr lang="en-US" sz="2800" dirty="0" smtClean="0"/>
              <a:t>, while at the same time levels of </a:t>
            </a:r>
            <a:r>
              <a:rPr lang="en-US" sz="2800" b="1" dirty="0" smtClean="0"/>
              <a:t>oestrogen </a:t>
            </a:r>
            <a:r>
              <a:rPr lang="en-US" sz="2800" dirty="0" smtClean="0"/>
              <a:t>(which is responsible for sensitizing the uterine muscles) </a:t>
            </a:r>
            <a:r>
              <a:rPr lang="en-US" sz="2800" b="1" dirty="0" smtClean="0"/>
              <a:t>rise.</a:t>
            </a:r>
            <a:r>
              <a:rPr lang="en-US" sz="2800" dirty="0" smtClean="0"/>
              <a:t> The fall in progesterone levels is important because it has effect on muscle contractions. The rise in oestrogen levels meanwhile triggers the release of </a:t>
            </a:r>
            <a:r>
              <a:rPr lang="en-US" sz="2800" b="1" dirty="0" smtClean="0"/>
              <a:t>oxytocin</a:t>
            </a:r>
            <a:r>
              <a:rPr lang="en-US" sz="2800" dirty="0" smtClean="0"/>
              <a:t>, from the posterior pituitary gland, which causes uterine contractions.</a:t>
            </a:r>
          </a:p>
          <a:p>
            <a:endParaRPr lang="en-US" sz="2800" dirty="0"/>
          </a:p>
        </p:txBody>
      </p:sp>
    </p:spTree>
  </p:cSld>
  <p:clrMapOvr>
    <a:masterClrMapping/>
  </p:clrMapOvr>
  <p:transition spd="slow">
    <p:circl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Delivering the Shoulders by Lateral Flexion of the Body</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The following procedure should be followed when delivering the shoulders by lateral flexion of the body: </a:t>
            </a:r>
          </a:p>
          <a:p>
            <a:pPr lvl="0"/>
            <a:r>
              <a:rPr lang="en-US" dirty="0" smtClean="0"/>
              <a:t>Place one hand above and one below the foetal head</a:t>
            </a:r>
          </a:p>
          <a:p>
            <a:pPr lvl="0"/>
            <a:r>
              <a:rPr lang="en-US" dirty="0" smtClean="0"/>
              <a:t>Depress the head gently towards the anus/neck, making sure it is neither twisted nor bent sideways till the anterior shoulder is free under the syphysis pubis </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delivering of anterior shoulder</a:t>
            </a:r>
            <a:r>
              <a:rPr lang="en-US" dirty="0" smtClean="0"/>
              <a:t/>
            </a:r>
            <a:br>
              <a:rPr lang="en-US" dirty="0" smtClean="0"/>
            </a:br>
            <a:endParaRPr lang="en-US" dirty="0"/>
          </a:p>
        </p:txBody>
      </p:sp>
      <p:pic>
        <p:nvPicPr>
          <p:cNvPr id="4" name="ia_el_23_innerEl" descr="Illustration showing the delivering of anterior shoulder"/>
          <p:cNvPicPr>
            <a:picLocks noGrp="1"/>
          </p:cNvPicPr>
          <p:nvPr>
            <p:ph idx="1"/>
          </p:nvPr>
        </p:nvPicPr>
        <p:blipFill>
          <a:blip r:embed="rId2" cstate="print"/>
          <a:stretch>
            <a:fillRect/>
          </a:stretch>
        </p:blipFill>
        <p:spPr bwMode="auto">
          <a:xfrm>
            <a:off x="0" y="1143000"/>
            <a:ext cx="9144000" cy="50292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686800" cy="5826131"/>
          </a:xfrm>
        </p:spPr>
        <p:txBody>
          <a:bodyPr/>
          <a:lstStyle/>
          <a:p>
            <a:r>
              <a:rPr lang="en-US" dirty="0" smtClean="0"/>
              <a:t>Remind your assistant to give syntocinon 10 IU  intramuscularly (in a single dose) </a:t>
            </a:r>
          </a:p>
          <a:p>
            <a:r>
              <a:rPr lang="en-US" dirty="0" smtClean="0"/>
              <a:t>Guide the head upwards in the direction of the </a:t>
            </a:r>
            <a:br>
              <a:rPr lang="en-US" dirty="0" smtClean="0"/>
            </a:br>
            <a:r>
              <a:rPr lang="en-US" dirty="0" smtClean="0"/>
              <a:t>mother's abdomen</a:t>
            </a:r>
          </a:p>
          <a:p>
            <a:pPr>
              <a:buNone/>
            </a:pPr>
            <a:endParaRPr lang="en-US" dirty="0" smtClean="0"/>
          </a:p>
          <a:p>
            <a:endParaRPr lang="en-US" dirty="0"/>
          </a:p>
        </p:txBody>
      </p:sp>
    </p:spTree>
  </p:cSld>
  <p:clrMapOvr>
    <a:masterClrMapping/>
  </p:clrMapOvr>
  <p:transition spd="slow">
    <p:circl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delivering of posterior shoulder</a:t>
            </a:r>
            <a:endParaRPr lang="en-US" dirty="0"/>
          </a:p>
        </p:txBody>
      </p:sp>
      <p:pic>
        <p:nvPicPr>
          <p:cNvPr id="4" name="ia_el_24_innerEl" descr="Illustration showing the delivering of posterior shoulder"/>
          <p:cNvPicPr>
            <a:picLocks noGrp="1"/>
          </p:cNvPicPr>
          <p:nvPr>
            <p:ph idx="1"/>
          </p:nvPr>
        </p:nvPicPr>
        <p:blipFill>
          <a:blip r:embed="rId2" cstate="print"/>
          <a:stretch>
            <a:fillRect/>
          </a:stretch>
        </p:blipFill>
        <p:spPr bwMode="auto">
          <a:xfrm>
            <a:off x="0" y="1447800"/>
            <a:ext cx="9144000" cy="54102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10"/>
            <a:ext cx="8229600" cy="5445125"/>
          </a:xfrm>
        </p:spPr>
        <p:txBody>
          <a:bodyPr>
            <a:normAutofit fontScale="92500" lnSpcReduction="20000"/>
          </a:bodyPr>
          <a:lstStyle/>
          <a:p>
            <a:pPr lvl="0"/>
            <a:r>
              <a:rPr lang="en-US" dirty="0" smtClean="0"/>
              <a:t>The posterior shoulder will escape smoothly over </a:t>
            </a:r>
            <a:br>
              <a:rPr lang="en-US" dirty="0" smtClean="0"/>
            </a:br>
            <a:r>
              <a:rPr lang="en-US" dirty="0" smtClean="0"/>
              <a:t>the perineum</a:t>
            </a:r>
          </a:p>
          <a:p>
            <a:pPr lvl="0"/>
            <a:r>
              <a:rPr lang="en-US" dirty="0" smtClean="0"/>
              <a:t>The rest of the body will be born by lateral flexion</a:t>
            </a:r>
          </a:p>
          <a:p>
            <a:pPr lvl="0"/>
            <a:r>
              <a:rPr lang="en-US" dirty="0" smtClean="0"/>
              <a:t>Ask your assistant for the time and note the time of birth</a:t>
            </a:r>
          </a:p>
          <a:p>
            <a:pPr lvl="0"/>
            <a:r>
              <a:rPr lang="en-US" dirty="0" smtClean="0"/>
              <a:t>Place the baby at a slight slant to drain the mucous</a:t>
            </a:r>
          </a:p>
          <a:p>
            <a:pPr lvl="0"/>
            <a:r>
              <a:rPr lang="en-US" dirty="0" smtClean="0"/>
              <a:t>Put the baby on the baby towel, clamp and cut the cord</a:t>
            </a:r>
          </a:p>
          <a:p>
            <a:pPr lvl="0"/>
            <a:r>
              <a:rPr lang="en-US" dirty="0" smtClean="0"/>
              <a:t>Give the APGAR score to the baby</a:t>
            </a:r>
          </a:p>
          <a:p>
            <a:pPr lvl="0"/>
            <a:r>
              <a:rPr lang="en-US" dirty="0" smtClean="0"/>
              <a:t>Show the baby to the mother to identify the sex of the baby</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10"/>
            <a:ext cx="8229600" cy="5597525"/>
          </a:xfrm>
        </p:spPr>
        <p:txBody>
          <a:bodyPr>
            <a:normAutofit fontScale="92500" lnSpcReduction="20000"/>
          </a:bodyPr>
          <a:lstStyle/>
          <a:p>
            <a:pPr lvl="0"/>
            <a:r>
              <a:rPr lang="en-US" dirty="0" smtClean="0"/>
              <a:t>Ask your assistant to continue with the immediate care of the baby</a:t>
            </a:r>
          </a:p>
          <a:p>
            <a:pPr lvl="0"/>
            <a:r>
              <a:rPr lang="en-US" dirty="0" smtClean="0"/>
              <a:t>Continue with the delivery of the placenta by using control cord traction</a:t>
            </a:r>
          </a:p>
          <a:p>
            <a:pPr lvl="0"/>
            <a:r>
              <a:rPr lang="en-US" dirty="0" smtClean="0"/>
              <a:t>Check the placenta for completeness and/or malformation.</a:t>
            </a:r>
          </a:p>
          <a:p>
            <a:pPr lvl="0"/>
            <a:r>
              <a:rPr lang="en-US" dirty="0" smtClean="0"/>
              <a:t>Measure blood loss</a:t>
            </a:r>
          </a:p>
          <a:p>
            <a:pPr lvl="0"/>
            <a:r>
              <a:rPr lang="en-US" dirty="0" smtClean="0"/>
              <a:t>Do the first examination of the baby</a:t>
            </a:r>
          </a:p>
          <a:p>
            <a:pPr lvl="0"/>
            <a:r>
              <a:rPr lang="en-US" dirty="0" smtClean="0"/>
              <a:t>Weigh the baby</a:t>
            </a:r>
          </a:p>
          <a:p>
            <a:pPr lvl="0"/>
            <a:r>
              <a:rPr lang="en-US" dirty="0" smtClean="0"/>
              <a:t>Do a post natal examination and record all the findings</a:t>
            </a:r>
          </a:p>
          <a:p>
            <a:pPr lvl="0"/>
            <a:r>
              <a:rPr lang="en-US" dirty="0" smtClean="0"/>
              <a:t>Give the mother a hot drink and transfer her to the postnatal ward</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lstStyle/>
          <a:p>
            <a:r>
              <a:rPr lang="en-US" b="1" dirty="0" smtClean="0">
                <a:solidFill>
                  <a:srgbClr val="FFFF00"/>
                </a:solidFill>
              </a:rPr>
              <a:t>EPISIOTOMY</a:t>
            </a:r>
            <a:endParaRPr lang="en-US" b="1" dirty="0">
              <a:solidFill>
                <a:srgbClr val="FFFF00"/>
              </a:solidFill>
            </a:endParaRPr>
          </a:p>
        </p:txBody>
      </p:sp>
      <p:sp>
        <p:nvSpPr>
          <p:cNvPr id="3" name="Content Placeholder 2"/>
          <p:cNvSpPr>
            <a:spLocks noGrp="1"/>
          </p:cNvSpPr>
          <p:nvPr>
            <p:ph idx="1"/>
          </p:nvPr>
        </p:nvSpPr>
        <p:spPr>
          <a:xfrm>
            <a:off x="0" y="1143000"/>
            <a:ext cx="9144000" cy="5715000"/>
          </a:xfrm>
        </p:spPr>
        <p:txBody>
          <a:bodyPr>
            <a:normAutofit/>
          </a:bodyPr>
          <a:lstStyle/>
          <a:p>
            <a:pPr>
              <a:buNone/>
            </a:pPr>
            <a:r>
              <a:rPr lang="en-US" dirty="0" smtClean="0">
                <a:solidFill>
                  <a:schemeClr val="accent1"/>
                </a:solidFill>
              </a:rPr>
              <a:t>Definition</a:t>
            </a:r>
          </a:p>
          <a:p>
            <a:r>
              <a:rPr lang="en-US" dirty="0" smtClean="0"/>
              <a:t>This is an incision through the perineal tissues which is used to enlarge the vulval outlet during delivery</a:t>
            </a:r>
          </a:p>
          <a:p>
            <a:r>
              <a:rPr lang="en-US" dirty="0" smtClean="0"/>
              <a:t>This is a technique each midwife should master while in the labour ward. This competence is achieved through observing an experienced midwife conducting the procedure. It is an aseptic procedure</a:t>
            </a:r>
            <a:endParaRPr lang="en-US" dirty="0"/>
          </a:p>
        </p:txBody>
      </p:sp>
    </p:spTree>
  </p:cSld>
  <p:clrMapOvr>
    <a:masterClrMapping/>
  </p:clrMapOvr>
  <p:transition spd="slow">
    <p:split/>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636587"/>
          </a:xfrm>
        </p:spPr>
        <p:txBody>
          <a:bodyPr/>
          <a:lstStyle/>
          <a:p>
            <a:r>
              <a:rPr lang="en-US" b="1" dirty="0" smtClean="0">
                <a:solidFill>
                  <a:srgbClr val="FFFF00"/>
                </a:solidFill>
              </a:rPr>
              <a:t>INDICATIONS OF AN EPISIOTOMY</a:t>
            </a:r>
            <a:endParaRPr lang="en-US" b="1" dirty="0">
              <a:solidFill>
                <a:srgbClr val="FFFF00"/>
              </a:solidFill>
            </a:endParaRPr>
          </a:p>
        </p:txBody>
      </p:sp>
      <p:sp>
        <p:nvSpPr>
          <p:cNvPr id="3" name="Content Placeholder 2"/>
          <p:cNvSpPr>
            <a:spLocks noGrp="1"/>
          </p:cNvSpPr>
          <p:nvPr>
            <p:ph idx="1"/>
          </p:nvPr>
        </p:nvSpPr>
        <p:spPr>
          <a:xfrm>
            <a:off x="0" y="1143000"/>
            <a:ext cx="8915400" cy="5029200"/>
          </a:xfrm>
        </p:spPr>
        <p:txBody>
          <a:bodyPr>
            <a:normAutofit fontScale="92500" lnSpcReduction="20000"/>
          </a:bodyPr>
          <a:lstStyle/>
          <a:p>
            <a:r>
              <a:rPr lang="en-US" dirty="0" smtClean="0"/>
              <a:t>Rigid perineum, mostly in primigravidae</a:t>
            </a:r>
          </a:p>
          <a:p>
            <a:r>
              <a:rPr lang="en-US" dirty="0" smtClean="0"/>
              <a:t>Poor maternal effort or maternal distress in second stage</a:t>
            </a:r>
          </a:p>
          <a:p>
            <a:r>
              <a:rPr lang="en-US" dirty="0" smtClean="0"/>
              <a:t>Prolonged 2</a:t>
            </a:r>
            <a:r>
              <a:rPr lang="en-US" baseline="30000" dirty="0" smtClean="0"/>
              <a:t>nd</a:t>
            </a:r>
            <a:r>
              <a:rPr lang="en-US" dirty="0" smtClean="0"/>
              <a:t> stage of labour with foetal head bulging the perineum</a:t>
            </a:r>
          </a:p>
          <a:p>
            <a:r>
              <a:rPr lang="en-US" dirty="0" smtClean="0"/>
              <a:t>In case of foetal distress in second stage to hasten delivery</a:t>
            </a:r>
          </a:p>
          <a:p>
            <a:r>
              <a:rPr lang="en-US" dirty="0" smtClean="0"/>
              <a:t>When the perineum threatens to tear, for example, in persistent occipito posterior position</a:t>
            </a:r>
          </a:p>
          <a:p>
            <a:r>
              <a:rPr lang="en-US" dirty="0" smtClean="0"/>
              <a:t>Prior to assisted delivery such as in low forceps or vacuum delivery</a:t>
            </a:r>
            <a:endParaRPr lang="en-US" dirty="0"/>
          </a:p>
        </p:txBody>
      </p:sp>
    </p:spTree>
  </p:cSld>
  <p:clrMapOvr>
    <a:masterClrMapping/>
  </p:clrMapOvr>
  <p:transition spd="slow">
    <p:circl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10"/>
            <a:ext cx="8229600" cy="5749925"/>
          </a:xfrm>
        </p:spPr>
        <p:txBody>
          <a:bodyPr/>
          <a:lstStyle/>
          <a:p>
            <a:r>
              <a:rPr lang="en-US" dirty="0" smtClean="0"/>
              <a:t>Pre-eclamptic mother</a:t>
            </a:r>
          </a:p>
          <a:p>
            <a:r>
              <a:rPr lang="en-US" dirty="0" smtClean="0"/>
              <a:t>In mothers who have medical conditions such as cardiac disease or diabetes mellitus, where rapid delivery is required</a:t>
            </a:r>
          </a:p>
          <a:p>
            <a:r>
              <a:rPr lang="en-US" dirty="0" smtClean="0"/>
              <a:t>In premature labour to minimize the risks of intracranial injury to the baby</a:t>
            </a:r>
          </a:p>
          <a:p>
            <a:r>
              <a:rPr lang="en-US" dirty="0" smtClean="0"/>
              <a:t>In case the mother has had previous third degree tears which had been repaired</a:t>
            </a:r>
          </a:p>
          <a:p>
            <a:r>
              <a:rPr lang="en-US" dirty="0" smtClean="0"/>
              <a:t>In malpresentation like breech delivery to prevent risks of intracranial injury to the baby</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lstStyle/>
          <a:p>
            <a:r>
              <a:rPr lang="en-US" b="1" dirty="0" smtClean="0"/>
              <a:t>ADVANTAGES OF EPISIOTOMY</a:t>
            </a:r>
            <a:endParaRPr lang="en-US" dirty="0"/>
          </a:p>
        </p:txBody>
      </p:sp>
      <p:sp>
        <p:nvSpPr>
          <p:cNvPr id="3" name="Content Placeholder 2"/>
          <p:cNvSpPr>
            <a:spLocks noGrp="1"/>
          </p:cNvSpPr>
          <p:nvPr>
            <p:ph idx="1"/>
          </p:nvPr>
        </p:nvSpPr>
        <p:spPr>
          <a:xfrm>
            <a:off x="0" y="762005"/>
            <a:ext cx="8686800" cy="5364163"/>
          </a:xfrm>
        </p:spPr>
        <p:txBody>
          <a:bodyPr>
            <a:normAutofit/>
          </a:bodyPr>
          <a:lstStyle/>
          <a:p>
            <a:r>
              <a:rPr lang="en-US" dirty="0" smtClean="0"/>
              <a:t>Fetal acidosis and hypoxia are reduced</a:t>
            </a:r>
          </a:p>
          <a:p>
            <a:r>
              <a:rPr lang="en-US" dirty="0" smtClean="0"/>
              <a:t>Over stretching of the pelvic floor is lessened</a:t>
            </a:r>
          </a:p>
          <a:p>
            <a:r>
              <a:rPr lang="en-US" dirty="0" smtClean="0"/>
              <a:t>Bruising of the urethra is avoided.</a:t>
            </a:r>
          </a:p>
          <a:p>
            <a:r>
              <a:rPr lang="en-US" dirty="0" smtClean="0"/>
              <a:t>In severe pre – eclampsia or cardiac disease to reduce the effort of bearing down.</a:t>
            </a:r>
          </a:p>
          <a:p>
            <a:r>
              <a:rPr lang="en-US" dirty="0" smtClean="0"/>
              <a:t>A previous third degree tear which may occur again because of the scar tissue which does not stretch well is prevented.</a:t>
            </a:r>
            <a:endParaRPr lang="en-US" dirty="0"/>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99"/>
          </a:xfr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sz="4000" b="1" dirty="0" smtClean="0">
                <a:solidFill>
                  <a:schemeClr val="bg1"/>
                </a:solidFill>
                <a:effectLst>
                  <a:outerShdw blurRad="38100" dist="38100" dir="2700000" algn="tl">
                    <a:srgbClr val="000000">
                      <a:alpha val="43137"/>
                    </a:srgbClr>
                  </a:outerShdw>
                </a:effectLst>
                <a:latin typeface="Algerian" pitchFamily="82" charset="0"/>
              </a:rPr>
              <a:t>COURSE OUTLINE- 3</a:t>
            </a:r>
            <a:r>
              <a:rPr lang="en-US" sz="4000" b="1" baseline="30000" dirty="0" smtClean="0">
                <a:solidFill>
                  <a:schemeClr val="bg1"/>
                </a:solidFill>
                <a:effectLst>
                  <a:outerShdw blurRad="38100" dist="38100" dir="2700000" algn="tl">
                    <a:srgbClr val="000000">
                      <a:alpha val="43137"/>
                    </a:srgbClr>
                  </a:outerShdw>
                </a:effectLst>
                <a:latin typeface="Algerian" pitchFamily="82" charset="0"/>
              </a:rPr>
              <a:t>RD</a:t>
            </a:r>
            <a:r>
              <a:rPr lang="en-US" sz="4000" b="1" dirty="0" smtClean="0">
                <a:solidFill>
                  <a:schemeClr val="bg1"/>
                </a:solidFill>
                <a:effectLst>
                  <a:outerShdw blurRad="38100" dist="38100" dir="2700000" algn="tl">
                    <a:srgbClr val="000000">
                      <a:alpha val="43137"/>
                    </a:srgbClr>
                  </a:outerShdw>
                </a:effectLst>
                <a:latin typeface="Algerian" pitchFamily="82" charset="0"/>
              </a:rPr>
              <a:t> &amp; 4</a:t>
            </a:r>
            <a:r>
              <a:rPr lang="en-US" sz="4000" b="1" baseline="30000" dirty="0" smtClean="0">
                <a:solidFill>
                  <a:schemeClr val="bg1"/>
                </a:solidFill>
                <a:effectLst>
                  <a:outerShdw blurRad="38100" dist="38100" dir="2700000" algn="tl">
                    <a:srgbClr val="000000">
                      <a:alpha val="43137"/>
                    </a:srgbClr>
                  </a:outerShdw>
                </a:effectLst>
                <a:latin typeface="Algerian" pitchFamily="82" charset="0"/>
              </a:rPr>
              <a:t>TH</a:t>
            </a:r>
            <a:r>
              <a:rPr lang="en-US" sz="4000" b="1" dirty="0" smtClean="0">
                <a:solidFill>
                  <a:schemeClr val="bg1"/>
                </a:solidFill>
                <a:effectLst>
                  <a:outerShdw blurRad="38100" dist="38100" dir="2700000" algn="tl">
                    <a:srgbClr val="000000">
                      <a:alpha val="43137"/>
                    </a:srgbClr>
                  </a:outerShdw>
                </a:effectLst>
                <a:latin typeface="Algerian" pitchFamily="82" charset="0"/>
              </a:rPr>
              <a:t> MONTHS</a:t>
            </a:r>
            <a:endParaRPr lang="en-US" sz="4000" b="1" dirty="0">
              <a:solidFill>
                <a:schemeClr val="bg1"/>
              </a:solidFill>
              <a:effectLst>
                <a:outerShdw blurRad="38100" dist="38100" dir="2700000" algn="tl">
                  <a:srgbClr val="000000">
                    <a:alpha val="43137"/>
                  </a:srgbClr>
                </a:outerShdw>
              </a:effectLst>
              <a:latin typeface="Algerian" pitchFamily="82" charset="0"/>
            </a:endParaRPr>
          </a:p>
        </p:txBody>
      </p:sp>
      <p:sp>
        <p:nvSpPr>
          <p:cNvPr id="3" name="Content Placeholder 2"/>
          <p:cNvSpPr>
            <a:spLocks noGrp="1"/>
          </p:cNvSpPr>
          <p:nvPr>
            <p:ph sz="quarter" idx="1"/>
          </p:nvPr>
        </p:nvSpPr>
        <p:spPr>
          <a:xfrm>
            <a:off x="457200" y="1143000"/>
            <a:ext cx="8686800" cy="5715000"/>
          </a:xfrm>
        </p:spPr>
        <p:txBody>
          <a:bodyPr>
            <a:noAutofit/>
          </a:bodyPr>
          <a:lstStyle/>
          <a:p>
            <a:pPr marL="514350" indent="-514350">
              <a:buFont typeface="+mj-lt"/>
              <a:buAutoNum type="arabicPeriod"/>
            </a:pPr>
            <a:r>
              <a:rPr lang="en-US" sz="2800" b="1" u="sng" dirty="0" smtClean="0">
                <a:latin typeface="Calibri" pitchFamily="34" charset="0"/>
              </a:rPr>
              <a:t>NORMAL LABOUR:</a:t>
            </a:r>
          </a:p>
          <a:p>
            <a:pPr>
              <a:buFont typeface="Wingdings" pitchFamily="2" charset="2"/>
              <a:buChar char="q"/>
            </a:pPr>
            <a:r>
              <a:rPr lang="en-US" sz="2800" dirty="0" smtClean="0">
                <a:latin typeface="Calibri" pitchFamily="34" charset="0"/>
              </a:rPr>
              <a:t>PRELIMINARIES/ PREAMBLES:</a:t>
            </a:r>
          </a:p>
          <a:p>
            <a:pPr lvl="1">
              <a:buFont typeface="Wingdings" pitchFamily="2" charset="2"/>
              <a:buChar char="ü"/>
            </a:pPr>
            <a:r>
              <a:rPr lang="en-US" sz="2800" dirty="0" smtClean="0">
                <a:latin typeface="Calibri" pitchFamily="34" charset="0"/>
              </a:rPr>
              <a:t>Review of definitions</a:t>
            </a:r>
          </a:p>
          <a:p>
            <a:pPr lvl="1">
              <a:buFont typeface="Wingdings" pitchFamily="2" charset="2"/>
              <a:buChar char="ü"/>
            </a:pPr>
            <a:r>
              <a:rPr lang="en-US" sz="2800" dirty="0" smtClean="0">
                <a:latin typeface="Calibri" pitchFamily="34" charset="0"/>
              </a:rPr>
              <a:t>Causes associated with onset of labour</a:t>
            </a:r>
          </a:p>
          <a:p>
            <a:pPr lvl="1">
              <a:buFont typeface="Wingdings" pitchFamily="2" charset="2"/>
              <a:buChar char="ü"/>
            </a:pPr>
            <a:r>
              <a:rPr lang="en-US" sz="2800" dirty="0" smtClean="0">
                <a:latin typeface="Calibri" pitchFamily="34" charset="0"/>
              </a:rPr>
              <a:t>Clinical features- premonitory &amp; true signs of labour</a:t>
            </a:r>
          </a:p>
          <a:p>
            <a:pPr lvl="1">
              <a:buFont typeface="Wingdings" pitchFamily="2" charset="2"/>
              <a:buChar char="ü"/>
            </a:pPr>
            <a:r>
              <a:rPr lang="en-US" sz="2800" dirty="0" smtClean="0">
                <a:latin typeface="Calibri" pitchFamily="34" charset="0"/>
              </a:rPr>
              <a:t>Analysis of labour stages</a:t>
            </a:r>
          </a:p>
          <a:p>
            <a:pPr>
              <a:buFont typeface="Wingdings" pitchFamily="2" charset="2"/>
              <a:buChar char="q"/>
            </a:pPr>
            <a:r>
              <a:rPr lang="en-US" sz="2800" dirty="0" smtClean="0">
                <a:latin typeface="Calibri" pitchFamily="34" charset="0"/>
              </a:rPr>
              <a:t>Episiotomy &amp; perineal tears</a:t>
            </a:r>
          </a:p>
          <a:p>
            <a:pPr>
              <a:buFont typeface="Wingdings" pitchFamily="2" charset="2"/>
              <a:buChar char="q"/>
            </a:pPr>
            <a:r>
              <a:rPr lang="en-US" sz="2800" dirty="0" smtClean="0">
                <a:latin typeface="Calibri" pitchFamily="34" charset="0"/>
              </a:rPr>
              <a:t>Physiology of first stage</a:t>
            </a:r>
          </a:p>
          <a:p>
            <a:pPr>
              <a:buFont typeface="Wingdings" pitchFamily="2" charset="2"/>
              <a:buChar char="q"/>
            </a:pPr>
            <a:endParaRPr lang="en-US" sz="2800" dirty="0">
              <a:latin typeface="Calibri" pitchFamily="34" charset="0"/>
            </a:endParaRP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181600"/>
          </a:xfrm>
        </p:spPr>
        <p:txBody>
          <a:bodyPr>
            <a:normAutofit/>
          </a:bodyPr>
          <a:lstStyle/>
          <a:p>
            <a:r>
              <a:rPr lang="en-US" sz="3200" dirty="0" smtClean="0">
                <a:latin typeface="Calibri" pitchFamily="34" charset="0"/>
              </a:rPr>
              <a:t>The foetal hypothalamus is believed to produce releasing factors, which stimulate the anterior pituitary gland to produce </a:t>
            </a:r>
            <a:r>
              <a:rPr lang="en-US" sz="3200" b="1" dirty="0" smtClean="0">
                <a:latin typeface="Calibri" pitchFamily="34" charset="0"/>
              </a:rPr>
              <a:t>adrenocorticotrophic hormone </a:t>
            </a:r>
            <a:r>
              <a:rPr lang="en-US" sz="3200" dirty="0" smtClean="0">
                <a:latin typeface="Calibri" pitchFamily="34" charset="0"/>
              </a:rPr>
              <a:t>(ACTH). ACTH stimulates the foetal adrenal glands to secrete cortisol, which causes relative levels of placental hormones to rise. These cause further uterine contractions.</a:t>
            </a:r>
            <a:endParaRPr lang="en-US" sz="3200" b="1" dirty="0" smtClean="0">
              <a:latin typeface="Calibri" pitchFamily="34" charset="0"/>
            </a:endParaRPr>
          </a:p>
          <a:p>
            <a:endParaRPr lang="en-US" sz="3200" dirty="0">
              <a:latin typeface="Calibri" pitchFamily="34" charset="0"/>
            </a:endParaRPr>
          </a:p>
        </p:txBody>
      </p:sp>
    </p:spTree>
  </p:cSld>
  <p:clrMapOvr>
    <a:masterClrMapping/>
  </p:clrMapOvr>
  <p:transition spd="slow">
    <p:circl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990600"/>
          </a:xfrm>
        </p:spPr>
        <p:txBody>
          <a:bodyPr/>
          <a:lstStyle/>
          <a:p>
            <a:r>
              <a:rPr lang="en-US" b="1" dirty="0" smtClean="0">
                <a:solidFill>
                  <a:srgbClr val="FFFF00"/>
                </a:solidFill>
              </a:rPr>
              <a:t>TYPES OF EPISIOTOMY INCISIONS</a:t>
            </a:r>
            <a:endParaRPr lang="en-US" b="1" dirty="0">
              <a:solidFill>
                <a:srgbClr val="FFFF00"/>
              </a:solidFill>
            </a:endParaRPr>
          </a:p>
        </p:txBody>
      </p:sp>
      <p:sp>
        <p:nvSpPr>
          <p:cNvPr id="3" name="Content Placeholder 2"/>
          <p:cNvSpPr>
            <a:spLocks noGrp="1"/>
          </p:cNvSpPr>
          <p:nvPr>
            <p:ph idx="1"/>
          </p:nvPr>
        </p:nvSpPr>
        <p:spPr>
          <a:xfrm>
            <a:off x="0" y="1219200"/>
            <a:ext cx="9144000" cy="4911735"/>
          </a:xfrm>
        </p:spPr>
        <p:txBody>
          <a:bodyPr>
            <a:normAutofit fontScale="92500" lnSpcReduction="20000"/>
          </a:bodyPr>
          <a:lstStyle/>
          <a:p>
            <a:pPr>
              <a:buNone/>
            </a:pPr>
            <a:r>
              <a:rPr lang="en-US" b="1" dirty="0" smtClean="0"/>
              <a:t>Mediolateral Episiotomy</a:t>
            </a:r>
          </a:p>
          <a:p>
            <a:r>
              <a:rPr lang="en-US" dirty="0" smtClean="0"/>
              <a:t>This is the most commonly performed episiotomy due to its safety record. However, it is difficult to repair. It begins at the centre of the fourchette, directed posteriorly and laterally the incision is not more than 3cm at 45° to the midline. Move towards a point midway between ischio-tuberosity and the anus. This is to avoid damaging the anal sphincter and the Bartholin’s glands</a:t>
            </a:r>
          </a:p>
          <a:p>
            <a:pPr>
              <a:buNone/>
            </a:pPr>
            <a:r>
              <a:rPr lang="en-US" b="1" u="sng" dirty="0" smtClean="0"/>
              <a:t>Advantages </a:t>
            </a:r>
          </a:p>
          <a:p>
            <a:r>
              <a:rPr lang="en-US" dirty="0" smtClean="0"/>
              <a:t>bartholin glands are not affected</a:t>
            </a:r>
          </a:p>
          <a:p>
            <a:r>
              <a:rPr lang="en-US" dirty="0" smtClean="0"/>
              <a:t>Anal sphincters are not injured</a:t>
            </a:r>
          </a:p>
          <a:p>
            <a:endParaRPr lang="en-US" dirty="0"/>
          </a:p>
        </p:txBody>
      </p:sp>
    </p:spTree>
  </p:cSld>
  <p:clrMapOvr>
    <a:masterClrMapping/>
  </p:clrMapOvr>
  <p:transition spd="slow">
    <p:circl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Mediolateral episiotomy</a:t>
            </a:r>
            <a:endParaRPr lang="en-US" dirty="0"/>
          </a:p>
        </p:txBody>
      </p:sp>
      <p:pic>
        <p:nvPicPr>
          <p:cNvPr id="4" name="ia_el_23_innerEl" descr="Mediolateral"/>
          <p:cNvPicPr>
            <a:picLocks noGrp="1"/>
          </p:cNvPicPr>
          <p:nvPr>
            <p:ph idx="1"/>
          </p:nvPr>
        </p:nvPicPr>
        <p:blipFill>
          <a:blip r:embed="rId2" cstate="print"/>
          <a:stretch>
            <a:fillRect/>
          </a:stretch>
        </p:blipFill>
        <p:spPr bwMode="auto">
          <a:xfrm>
            <a:off x="0" y="1371600"/>
            <a:ext cx="9144000" cy="54864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r>
              <a:rPr lang="en-US" b="1" dirty="0" smtClean="0"/>
              <a:t>Median Episiotomy</a:t>
            </a:r>
            <a:endParaRPr lang="en-US" dirty="0"/>
          </a:p>
        </p:txBody>
      </p:sp>
      <p:sp>
        <p:nvSpPr>
          <p:cNvPr id="3" name="Content Placeholder 2"/>
          <p:cNvSpPr>
            <a:spLocks noGrp="1"/>
          </p:cNvSpPr>
          <p:nvPr>
            <p:ph idx="1"/>
          </p:nvPr>
        </p:nvSpPr>
        <p:spPr>
          <a:xfrm>
            <a:off x="0" y="914400"/>
            <a:ext cx="8686800" cy="5211769"/>
          </a:xfrm>
        </p:spPr>
        <p:txBody>
          <a:bodyPr>
            <a:normAutofit fontScale="92500" lnSpcReduction="10000"/>
          </a:bodyPr>
          <a:lstStyle/>
          <a:p>
            <a:r>
              <a:rPr lang="en-US" dirty="0" smtClean="0"/>
              <a:t>This begins at the fourchette, is directed posteriorly for approximately 2.5cms and stops just before the anal sphincter. It follows the insertion of perennial muscles and has minimal bleeding due to few blood vessels in this area. It is easy to repair less painful. However there is the danger of the incision extending to the anal sphincter</a:t>
            </a:r>
          </a:p>
          <a:p>
            <a:pPr>
              <a:buNone/>
            </a:pPr>
            <a:r>
              <a:rPr lang="en-US" u="sng" dirty="0" smtClean="0"/>
              <a:t>Advantage:</a:t>
            </a:r>
          </a:p>
          <a:p>
            <a:r>
              <a:rPr lang="en-US" dirty="0" smtClean="0"/>
              <a:t>Less bleeding</a:t>
            </a:r>
          </a:p>
          <a:p>
            <a:r>
              <a:rPr lang="en-US" dirty="0" smtClean="0"/>
              <a:t>More easily and successfully repaired</a:t>
            </a:r>
          </a:p>
          <a:p>
            <a:r>
              <a:rPr lang="en-US" dirty="0" smtClean="0"/>
              <a:t>Greater subsequent comfort for the women</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r>
              <a:rPr lang="en-US" dirty="0" smtClean="0"/>
              <a:t>Median episiotomy</a:t>
            </a:r>
            <a:endParaRPr lang="en-US" dirty="0"/>
          </a:p>
        </p:txBody>
      </p:sp>
      <p:pic>
        <p:nvPicPr>
          <p:cNvPr id="4" name="ia_el_24_innerEl" descr="Median"/>
          <p:cNvPicPr>
            <a:picLocks noGrp="1"/>
          </p:cNvPicPr>
          <p:nvPr>
            <p:ph idx="1"/>
          </p:nvPr>
        </p:nvPicPr>
        <p:blipFill>
          <a:blip r:embed="rId2" cstate="print"/>
          <a:stretch>
            <a:fillRect/>
          </a:stretch>
        </p:blipFill>
        <p:spPr bwMode="auto">
          <a:xfrm>
            <a:off x="0" y="1447800"/>
            <a:ext cx="9144000" cy="51816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85800"/>
          </a:xfrm>
        </p:spPr>
        <p:txBody>
          <a:bodyPr/>
          <a:lstStyle/>
          <a:p>
            <a:r>
              <a:rPr lang="en-US" b="1" dirty="0" smtClean="0"/>
              <a:t>J Shaped Episiotomy</a:t>
            </a:r>
            <a:endParaRPr lang="en-US" dirty="0"/>
          </a:p>
        </p:txBody>
      </p:sp>
      <p:sp>
        <p:nvSpPr>
          <p:cNvPr id="3" name="Content Placeholder 2"/>
          <p:cNvSpPr>
            <a:spLocks noGrp="1"/>
          </p:cNvSpPr>
          <p:nvPr>
            <p:ph idx="1"/>
          </p:nvPr>
        </p:nvSpPr>
        <p:spPr>
          <a:xfrm>
            <a:off x="0" y="1066800"/>
            <a:ext cx="8686800" cy="5562600"/>
          </a:xfrm>
        </p:spPr>
        <p:txBody>
          <a:bodyPr>
            <a:normAutofit/>
          </a:bodyPr>
          <a:lstStyle/>
          <a:p>
            <a:r>
              <a:rPr lang="en-US" dirty="0" smtClean="0"/>
              <a:t>The incision begins at the centre of the fourchette, is directed posterior for about 2cm and then it is extended latero-posteriorly to avoid damage to the anal sphincter. Suturing of this episiotomy is very difficult.</a:t>
            </a:r>
          </a:p>
          <a:p>
            <a:pPr>
              <a:buNone/>
            </a:pPr>
            <a:r>
              <a:rPr lang="en-US" u="sng" dirty="0" smtClean="0"/>
              <a:t>Disadvantages</a:t>
            </a:r>
          </a:p>
          <a:p>
            <a:r>
              <a:rPr lang="en-US" dirty="0" smtClean="0"/>
              <a:t>The suturing is difficult</a:t>
            </a:r>
          </a:p>
          <a:p>
            <a:r>
              <a:rPr lang="en-US" dirty="0" smtClean="0"/>
              <a:t>Shearing of the tissue occurs</a:t>
            </a:r>
          </a:p>
          <a:p>
            <a:r>
              <a:rPr lang="en-US" dirty="0" smtClean="0"/>
              <a:t>The repaired wound tends to be pucked</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 shaped episiotomy</a:t>
            </a:r>
            <a:endParaRPr lang="en-US" dirty="0"/>
          </a:p>
        </p:txBody>
      </p:sp>
      <p:pic>
        <p:nvPicPr>
          <p:cNvPr id="4" name="ia_el_25_innerEl" descr="J Shaped"/>
          <p:cNvPicPr>
            <a:picLocks noGrp="1"/>
          </p:cNvPicPr>
          <p:nvPr>
            <p:ph idx="1"/>
          </p:nvPr>
        </p:nvPicPr>
        <p:blipFill>
          <a:blip r:embed="rId2" cstate="print"/>
          <a:stretch>
            <a:fillRect/>
          </a:stretch>
        </p:blipFill>
        <p:spPr bwMode="auto">
          <a:xfrm>
            <a:off x="0" y="1600200"/>
            <a:ext cx="8991600" cy="52578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60387"/>
          </a:xfrm>
        </p:spPr>
        <p:txBody>
          <a:bodyPr/>
          <a:lstStyle/>
          <a:p>
            <a:r>
              <a:rPr lang="en-US" b="1" dirty="0" smtClean="0"/>
              <a:t>Lateral episiotomy</a:t>
            </a:r>
            <a:endParaRPr lang="en-US" dirty="0"/>
          </a:p>
        </p:txBody>
      </p:sp>
      <p:sp>
        <p:nvSpPr>
          <p:cNvPr id="3" name="Content Placeholder 2"/>
          <p:cNvSpPr>
            <a:spLocks noGrp="1"/>
          </p:cNvSpPr>
          <p:nvPr>
            <p:ph idx="1"/>
          </p:nvPr>
        </p:nvSpPr>
        <p:spPr>
          <a:xfrm>
            <a:off x="0" y="914400"/>
            <a:ext cx="9144000" cy="5943600"/>
          </a:xfrm>
        </p:spPr>
        <p:txBody>
          <a:bodyPr>
            <a:normAutofit lnSpcReduction="10000"/>
          </a:bodyPr>
          <a:lstStyle/>
          <a:p>
            <a:r>
              <a:rPr lang="en-US" dirty="0" smtClean="0"/>
              <a:t>Not used now. Unlike in all the other types, the incision does not begin at the centre of the fouchette but on the side of the vaginal opening.</a:t>
            </a:r>
          </a:p>
          <a:p>
            <a:r>
              <a:rPr lang="en-US" dirty="0" smtClean="0"/>
              <a:t>The incision may extend leading to a severe vaginal tear and excessive bleeding</a:t>
            </a:r>
          </a:p>
          <a:p>
            <a:pPr>
              <a:buNone/>
            </a:pPr>
            <a:r>
              <a:rPr lang="en-US" b="1" i="1" dirty="0" smtClean="0"/>
              <a:t>Disadvantages</a:t>
            </a:r>
          </a:p>
          <a:p>
            <a:r>
              <a:rPr lang="en-US" dirty="0" smtClean="0"/>
              <a:t>Bartholins duct may be served</a:t>
            </a:r>
          </a:p>
          <a:p>
            <a:r>
              <a:rPr lang="en-US" dirty="0" smtClean="0"/>
              <a:t>The levator ani muscle is weakened</a:t>
            </a:r>
          </a:p>
          <a:p>
            <a:r>
              <a:rPr lang="en-US" dirty="0" smtClean="0"/>
              <a:t>Bleeding is more profuse</a:t>
            </a:r>
          </a:p>
          <a:p>
            <a:r>
              <a:rPr lang="en-US" dirty="0" smtClean="0"/>
              <a:t>Suturing is more difficult</a:t>
            </a:r>
          </a:p>
          <a:p>
            <a:r>
              <a:rPr lang="en-US" dirty="0" smtClean="0"/>
              <a:t>The woman experiences subsequent discomfort</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838200"/>
          </a:xfrm>
        </p:spPr>
        <p:txBody>
          <a:bodyPr/>
          <a:lstStyle/>
          <a:p>
            <a:r>
              <a:rPr lang="en-US" dirty="0" smtClean="0"/>
              <a:t>lateral</a:t>
            </a:r>
            <a:endParaRPr lang="en-US" dirty="0"/>
          </a:p>
        </p:txBody>
      </p:sp>
      <p:pic>
        <p:nvPicPr>
          <p:cNvPr id="4" name="ia_el_26_innerEl" descr="Lateral (not used now)"/>
          <p:cNvPicPr>
            <a:picLocks noGrp="1"/>
          </p:cNvPicPr>
          <p:nvPr>
            <p:ph idx="1"/>
          </p:nvPr>
        </p:nvPicPr>
        <p:blipFill>
          <a:blip r:embed="rId2" cstate="print"/>
          <a:stretch>
            <a:fillRect/>
          </a:stretch>
        </p:blipFill>
        <p:spPr bwMode="auto">
          <a:xfrm>
            <a:off x="0" y="914400"/>
            <a:ext cx="9144000" cy="56388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Performing an Episiotomy</a:t>
            </a:r>
            <a:br>
              <a:rPr lang="en-US" b="1" dirty="0" smtClean="0"/>
            </a:br>
            <a:endParaRPr lang="en-US" dirty="0"/>
          </a:p>
        </p:txBody>
      </p:sp>
      <p:sp>
        <p:nvSpPr>
          <p:cNvPr id="3" name="Content Placeholder 2"/>
          <p:cNvSpPr>
            <a:spLocks noGrp="1"/>
          </p:cNvSpPr>
          <p:nvPr>
            <p:ph idx="1"/>
          </p:nvPr>
        </p:nvSpPr>
        <p:spPr>
          <a:xfrm>
            <a:off x="228600" y="1143000"/>
            <a:ext cx="8001000" cy="5029200"/>
          </a:xfrm>
        </p:spPr>
        <p:txBody>
          <a:bodyPr>
            <a:normAutofit/>
          </a:bodyPr>
          <a:lstStyle/>
          <a:p>
            <a:r>
              <a:rPr lang="en-US" dirty="0" smtClean="0"/>
              <a:t>The timing of the incision is very important. It is best timed when the presenting part is directly applied to the perineum. If the episiotomy is performed too early, it exposes the mother to a lot of bleeding. If performed too late, there will not be enough time to infiltrate the anaesthesia. A tear may already have developed before the midwife gives an episiotomy.</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686800" cy="5826131"/>
          </a:xfrm>
        </p:spPr>
        <p:txBody>
          <a:bodyPr>
            <a:normAutofit/>
          </a:bodyPr>
          <a:lstStyle/>
          <a:p>
            <a:r>
              <a:rPr lang="en-US" dirty="0" smtClean="0"/>
              <a:t>The main requirement for the procedure is a trolley with:</a:t>
            </a:r>
          </a:p>
          <a:p>
            <a:pPr lvl="1"/>
            <a:r>
              <a:rPr lang="en-US" dirty="0" smtClean="0"/>
              <a:t>Suture pack</a:t>
            </a:r>
          </a:p>
          <a:p>
            <a:pPr lvl="1"/>
            <a:r>
              <a:rPr lang="en-US" dirty="0" smtClean="0"/>
              <a:t>10mls syringes and needles</a:t>
            </a:r>
          </a:p>
          <a:p>
            <a:pPr lvl="1"/>
            <a:r>
              <a:rPr lang="en-US" dirty="0" smtClean="0"/>
              <a:t>Lignocaine ( 0.5% 10ml or 1% 5mls)</a:t>
            </a:r>
          </a:p>
          <a:p>
            <a:pPr lvl="1"/>
            <a:r>
              <a:rPr lang="en-US" dirty="0" smtClean="0"/>
              <a:t>Chromic catgut</a:t>
            </a:r>
          </a:p>
          <a:p>
            <a:pPr lvl="1"/>
            <a:r>
              <a:rPr lang="en-US" dirty="0" smtClean="0"/>
              <a:t>Needle holder</a:t>
            </a:r>
          </a:p>
          <a:p>
            <a:pPr lvl="1"/>
            <a:r>
              <a:rPr lang="en-US" dirty="0" smtClean="0"/>
              <a:t>Suturing scissors</a:t>
            </a:r>
          </a:p>
          <a:p>
            <a:pPr lvl="1"/>
            <a:r>
              <a:rPr lang="en-US" dirty="0" smtClean="0"/>
              <a:t>Artery forceps</a:t>
            </a:r>
          </a:p>
          <a:p>
            <a:pPr lvl="1"/>
            <a:r>
              <a:rPr lang="en-US" dirty="0" smtClean="0"/>
              <a:t>Toothed dissecting forceps.</a:t>
            </a:r>
          </a:p>
          <a:p>
            <a:pPr lvl="1"/>
            <a:r>
              <a:rPr lang="en-US" dirty="0" smtClean="0"/>
              <a:t>Mayo scissors</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7848600" cy="5257800"/>
          </a:xfrm>
        </p:spPr>
        <p:txBody>
          <a:bodyPr>
            <a:normAutofit/>
          </a:bodyPr>
          <a:lstStyle/>
          <a:p>
            <a:r>
              <a:rPr lang="en-US" sz="3200" dirty="0" smtClean="0"/>
              <a:t>This hormone is released from maternal placenta and myometrium in large amounts at term</a:t>
            </a:r>
          </a:p>
          <a:p>
            <a:r>
              <a:rPr lang="en-US" sz="3200" dirty="0" smtClean="0"/>
              <a:t>It is believed to be a major factor in initiation of labour</a:t>
            </a:r>
          </a:p>
          <a:p>
            <a:endParaRPr lang="en-US" sz="3200" dirty="0"/>
          </a:p>
        </p:txBody>
      </p:sp>
      <p:sp>
        <p:nvSpPr>
          <p:cNvPr id="2" name="Title 1"/>
          <p:cNvSpPr>
            <a:spLocks noGrp="1"/>
          </p:cNvSpPr>
          <p:nvPr>
            <p:ph type="title"/>
          </p:nvPr>
        </p:nvSpPr>
        <p:spPr>
          <a:xfrm>
            <a:off x="914400" y="0"/>
            <a:ext cx="7315200" cy="990600"/>
          </a:xfrm>
        </p:spPr>
        <p:txBody>
          <a:bodyPr/>
          <a:lstStyle/>
          <a:p>
            <a:r>
              <a:rPr lang="en-US" b="1" dirty="0" smtClean="0"/>
              <a:t>PROSTAGLANDINS</a:t>
            </a:r>
            <a:endParaRPr lang="en-US" b="1" dirty="0"/>
          </a:p>
        </p:txBody>
      </p:sp>
    </p:spTree>
  </p:cSld>
  <p:clrMapOvr>
    <a:masterClrMapping/>
  </p:clrMapOvr>
  <p:transition spd="slow">
    <p:circl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a:t>
            </a:r>
            <a:endParaRPr lang="en-US" dirty="0"/>
          </a:p>
        </p:txBody>
      </p:sp>
      <p:sp>
        <p:nvSpPr>
          <p:cNvPr id="3" name="Content Placeholder 2"/>
          <p:cNvSpPr>
            <a:spLocks noGrp="1"/>
          </p:cNvSpPr>
          <p:nvPr>
            <p:ph idx="1"/>
          </p:nvPr>
        </p:nvSpPr>
        <p:spPr>
          <a:xfrm>
            <a:off x="0" y="1219200"/>
            <a:ext cx="8915400" cy="4911731"/>
          </a:xfrm>
        </p:spPr>
        <p:txBody>
          <a:bodyPr/>
          <a:lstStyle/>
          <a:p>
            <a:r>
              <a:rPr lang="en-US" dirty="0" smtClean="0"/>
              <a:t>When the head reaches the pelvic floor, two fingers of the left hand are inserted between the perineum and the foetal head. Lignocaine, 0.5%, is infiltrated into the area where the incision has to be made. Using the right hand, the midwife places the tip of the opened scissors and makes an incision at the height of a contraction.</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21331"/>
          </a:xfrm>
        </p:spPr>
        <p:txBody>
          <a:bodyPr/>
          <a:lstStyle/>
          <a:p>
            <a:r>
              <a:rPr lang="en-US" dirty="0" smtClean="0"/>
              <a:t>Delivery of the head should follow immediately and it should be controlled to avoid extension of the episiotomy. If there is delay before the head emerges, apply pressure at the episiotomy site between contractions to minimize bleeding. Use aseptic techniques</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914400"/>
          </a:xfrm>
        </p:spPr>
        <p:txBody>
          <a:bodyPr/>
          <a:lstStyle/>
          <a:p>
            <a:r>
              <a:rPr lang="en-US" b="1" dirty="0" smtClean="0"/>
              <a:t>Infiltrating the perineum</a:t>
            </a:r>
            <a:endParaRPr lang="en-US" b="1" dirty="0"/>
          </a:p>
        </p:txBody>
      </p:sp>
      <p:pic>
        <p:nvPicPr>
          <p:cNvPr id="4" name="ia_el_23_innerEl" descr="Illustration showing the infiltrating of the perineum"/>
          <p:cNvPicPr>
            <a:picLocks noGrp="1"/>
          </p:cNvPicPr>
          <p:nvPr>
            <p:ph idx="1"/>
          </p:nvPr>
        </p:nvPicPr>
        <p:blipFill>
          <a:blip r:embed="rId2" cstate="print"/>
          <a:stretch>
            <a:fillRect/>
          </a:stretch>
        </p:blipFill>
        <p:spPr bwMode="auto">
          <a:xfrm>
            <a:off x="0" y="1219200"/>
            <a:ext cx="8915400" cy="58674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lstStyle/>
          <a:p>
            <a:r>
              <a:rPr lang="en-US" b="1" dirty="0" smtClean="0"/>
              <a:t>Performing an episiotomy</a:t>
            </a:r>
            <a:endParaRPr lang="en-US" b="1" dirty="0"/>
          </a:p>
        </p:txBody>
      </p:sp>
      <p:pic>
        <p:nvPicPr>
          <p:cNvPr id="4" name="ia_el_24_innerEl" descr="Illustration showing the performing of an episiotomy"/>
          <p:cNvPicPr>
            <a:picLocks noGrp="1"/>
          </p:cNvPicPr>
          <p:nvPr>
            <p:ph idx="1"/>
          </p:nvPr>
        </p:nvPicPr>
        <p:blipFill>
          <a:blip r:embed="rId2" cstate="print"/>
          <a:stretch>
            <a:fillRect/>
          </a:stretch>
        </p:blipFill>
        <p:spPr bwMode="auto">
          <a:xfrm>
            <a:off x="228600" y="1447800"/>
            <a:ext cx="8610600" cy="49530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cntd…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Direct your needle 4.5cm beneath the skin of the proposed site of injection</a:t>
            </a:r>
          </a:p>
          <a:p>
            <a:r>
              <a:rPr lang="en-US" dirty="0" smtClean="0"/>
              <a:t>Ensure the needle is not in the blood vessel by drawing back the piston</a:t>
            </a:r>
          </a:p>
          <a:p>
            <a:r>
              <a:rPr lang="en-US" dirty="0" smtClean="0"/>
              <a:t>If you withdraw blood, redirect the needle</a:t>
            </a:r>
          </a:p>
          <a:p>
            <a:r>
              <a:rPr lang="en-US" dirty="0" smtClean="0"/>
              <a:t>Inject the lignocaine as you withdraw the needle</a:t>
            </a:r>
          </a:p>
          <a:p>
            <a:r>
              <a:rPr lang="en-US" dirty="0" smtClean="0"/>
              <a:t>Distribute the anaesthesia by changing the direction of the needle to two or more areas on the proposed injection site</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toxic signs of local anaesthesia that you should be aware of:</a:t>
            </a:r>
            <a:endParaRPr lang="en-US" dirty="0"/>
          </a:p>
        </p:txBody>
      </p:sp>
      <p:sp>
        <p:nvSpPr>
          <p:cNvPr id="3" name="Content Placeholder 2"/>
          <p:cNvSpPr>
            <a:spLocks noGrp="1"/>
          </p:cNvSpPr>
          <p:nvPr>
            <p:ph idx="1"/>
          </p:nvPr>
        </p:nvSpPr>
        <p:spPr/>
        <p:txBody>
          <a:bodyPr>
            <a:normAutofit lnSpcReduction="10000"/>
          </a:bodyPr>
          <a:lstStyle/>
          <a:p>
            <a:r>
              <a:rPr lang="en-US" dirty="0" smtClean="0"/>
              <a:t>Drowsiness</a:t>
            </a:r>
          </a:p>
          <a:p>
            <a:r>
              <a:rPr lang="en-US" dirty="0" smtClean="0"/>
              <a:t>Twitching of the face/lips</a:t>
            </a:r>
          </a:p>
          <a:p>
            <a:r>
              <a:rPr lang="en-US" dirty="0" smtClean="0"/>
              <a:t>Tingling in the area of the mouth</a:t>
            </a:r>
          </a:p>
          <a:p>
            <a:r>
              <a:rPr lang="en-US" dirty="0" smtClean="0"/>
              <a:t>Convulsion</a:t>
            </a:r>
          </a:p>
          <a:p>
            <a:r>
              <a:rPr lang="en-US" dirty="0" smtClean="0"/>
              <a:t>Circulatory collapse</a:t>
            </a:r>
          </a:p>
          <a:p>
            <a:r>
              <a:rPr lang="en-US" dirty="0" smtClean="0"/>
              <a:t>Respiratory collapse</a:t>
            </a:r>
          </a:p>
          <a:p>
            <a:pPr>
              <a:buNone/>
            </a:pPr>
            <a:r>
              <a:rPr lang="en-US" b="1" i="1" dirty="0" smtClean="0"/>
              <a:t>If the above signs are noted, call for medical help (anaesthetist) and resuscitate.</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838200"/>
          </a:xfrm>
        </p:spPr>
        <p:txBody>
          <a:bodyPr/>
          <a:lstStyle/>
          <a:p>
            <a:r>
              <a:rPr lang="en-US" b="1" dirty="0" smtClean="0"/>
              <a:t>Repair of the Episiotomy</a:t>
            </a:r>
            <a:endParaRPr lang="en-US" dirty="0"/>
          </a:p>
        </p:txBody>
      </p:sp>
      <p:sp>
        <p:nvSpPr>
          <p:cNvPr id="3" name="Content Placeholder 2"/>
          <p:cNvSpPr>
            <a:spLocks noGrp="1"/>
          </p:cNvSpPr>
          <p:nvPr>
            <p:ph idx="1"/>
          </p:nvPr>
        </p:nvSpPr>
        <p:spPr>
          <a:xfrm>
            <a:off x="0" y="1066800"/>
            <a:ext cx="9143999" cy="5105400"/>
          </a:xfrm>
        </p:spPr>
        <p:txBody>
          <a:bodyPr>
            <a:normAutofit fontScale="92500" lnSpcReduction="20000"/>
          </a:bodyPr>
          <a:lstStyle/>
          <a:p>
            <a:r>
              <a:rPr lang="en-US" dirty="0" smtClean="0"/>
              <a:t>The episiotomy should be repaired as soon as possible (immediately after the third stage) before oedema sets in and while tissues are still anaesthetised. You will need a good source of direct light. </a:t>
            </a:r>
          </a:p>
          <a:p>
            <a:r>
              <a:rPr lang="en-US" dirty="0" smtClean="0"/>
              <a:t>The patient is placed in the lithotomy position. The midwife should be seated comfortably during the procedure.</a:t>
            </a:r>
          </a:p>
          <a:p>
            <a:r>
              <a:rPr lang="en-US" dirty="0" smtClean="0"/>
              <a:t>An aseptic technique must be maintained throughout the procedure. </a:t>
            </a:r>
          </a:p>
          <a:p>
            <a:r>
              <a:rPr lang="en-US" dirty="0" smtClean="0"/>
              <a:t>The vagina and the episiotomy site are cleaned with antiseptic lotion and the midwife should have a sterile gown and gloves on. </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5"/>
            <a:ext cx="8229600" cy="5368925"/>
          </a:xfrm>
        </p:spPr>
        <p:txBody>
          <a:bodyPr/>
          <a:lstStyle/>
          <a:p>
            <a:r>
              <a:rPr lang="en-US" dirty="0" smtClean="0"/>
              <a:t>Sterile gauze is inserted into the vagina to absorb blood and keep the operation site dry. Absorbable sutures are used. </a:t>
            </a:r>
          </a:p>
          <a:p>
            <a:r>
              <a:rPr lang="en-US" dirty="0" smtClean="0"/>
              <a:t>The repair begins at the apex of the vaginal wound. A continuous or interrupted stitch is used, started from the apex to the fourchette bringing the two edges of the wound together. The perineal muscles are then sutured and finally the skin is sutured.</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6131"/>
          </a:xfrm>
        </p:spPr>
        <p:txBody>
          <a:bodyPr>
            <a:normAutofit/>
          </a:bodyPr>
          <a:lstStyle/>
          <a:p>
            <a:r>
              <a:rPr lang="en-US" dirty="0" smtClean="0"/>
              <a:t>The stitches should just be firm enough. If they are too loose, they may cause oedema and if they are too tight, the mother will be very uncomfortable. </a:t>
            </a:r>
          </a:p>
          <a:p>
            <a:r>
              <a:rPr lang="en-US" dirty="0" smtClean="0"/>
              <a:t>After suturing, remove the pack from the vagina and note on the mother’s card that the pack has been removed. </a:t>
            </a:r>
          </a:p>
          <a:p>
            <a:r>
              <a:rPr lang="en-US" dirty="0" smtClean="0"/>
              <a:t>Insert the little finger into the anal orifice to make sure the two orifices have not been stitched together and the vaginal orifice is still patent.</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10"/>
            <a:ext cx="8686800" cy="5973763"/>
          </a:xfrm>
        </p:spPr>
        <p:txBody>
          <a:bodyPr>
            <a:normAutofit/>
          </a:bodyPr>
          <a:lstStyle/>
          <a:p>
            <a:pPr>
              <a:buNone/>
            </a:pPr>
            <a:r>
              <a:rPr lang="en-US" b="1" dirty="0" smtClean="0"/>
              <a:t>Hints on repairing the perineum</a:t>
            </a:r>
          </a:p>
          <a:p>
            <a:r>
              <a:rPr lang="en-US" dirty="0" smtClean="0"/>
              <a:t>Should be sutured with in one hour after local analgesia is given</a:t>
            </a:r>
          </a:p>
          <a:p>
            <a:r>
              <a:rPr lang="en-US" dirty="0" smtClean="0"/>
              <a:t>The area is cleansed with savlon solution</a:t>
            </a:r>
          </a:p>
          <a:p>
            <a:r>
              <a:rPr lang="en-US" dirty="0" smtClean="0"/>
              <a:t> For any leakage from the uterus, vaginal tampon or pack should be inserted</a:t>
            </a:r>
          </a:p>
          <a:p>
            <a:r>
              <a:rPr lang="en-US" dirty="0" smtClean="0"/>
              <a:t>Good light is essential</a:t>
            </a:r>
          </a:p>
          <a:p>
            <a:r>
              <a:rPr lang="en-US" dirty="0" smtClean="0"/>
              <a:t>The extent of the laceration should be determined</a:t>
            </a:r>
            <a:endParaRPr lang="en-US" dirty="0"/>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6"/>
            <a:ext cx="9144000" cy="4983163"/>
          </a:xfrm>
        </p:spPr>
        <p:txBody>
          <a:bodyPr>
            <a:normAutofit/>
          </a:bodyPr>
          <a:lstStyle/>
          <a:p>
            <a:pPr marL="624078" indent="-514350" algn="ctr">
              <a:buNone/>
            </a:pPr>
            <a:r>
              <a:rPr lang="en-US" sz="3200" b="1" dirty="0" smtClean="0"/>
              <a:t>1.Increased contractility of the uterus</a:t>
            </a:r>
          </a:p>
          <a:p>
            <a:r>
              <a:rPr lang="en-US" sz="3200" dirty="0" smtClean="0"/>
              <a:t>As the pregnancy advances there is an increase in contractibility of the uterus which becomes more susceptible to stimulation as term approaches</a:t>
            </a:r>
          </a:p>
          <a:p>
            <a:pPr marL="624078" indent="-514350" algn="ctr">
              <a:buNone/>
            </a:pPr>
            <a:r>
              <a:rPr lang="en-US" sz="3200" b="1" dirty="0" smtClean="0"/>
              <a:t>2.Pressure of the presenting part</a:t>
            </a:r>
          </a:p>
          <a:p>
            <a:r>
              <a:rPr lang="en-US" sz="3200" dirty="0" smtClean="0"/>
              <a:t>It is thought to stimulate nerve endings in the cervix resulting in initiation of labour</a:t>
            </a:r>
          </a:p>
          <a:p>
            <a:endParaRPr lang="en-US" sz="3200" dirty="0"/>
          </a:p>
        </p:txBody>
      </p:sp>
      <p:sp>
        <p:nvSpPr>
          <p:cNvPr id="2" name="Title 1"/>
          <p:cNvSpPr>
            <a:spLocks noGrp="1"/>
          </p:cNvSpPr>
          <p:nvPr>
            <p:ph type="title"/>
          </p:nvPr>
        </p:nvSpPr>
        <p:spPr>
          <a:xfrm>
            <a:off x="0" y="0"/>
            <a:ext cx="9144000" cy="838200"/>
          </a:xfrm>
          <a:solidFill>
            <a:srgbClr val="FFFF00"/>
          </a:solidFill>
        </p:spPr>
        <p:txBody>
          <a:bodyPr/>
          <a:lstStyle/>
          <a:p>
            <a:r>
              <a:rPr lang="en-US" b="1" dirty="0" smtClean="0"/>
              <a:t>MECHANICAL FACTORS</a:t>
            </a:r>
            <a:endParaRPr lang="en-US" b="1" dirty="0"/>
          </a:p>
        </p:txBody>
      </p:sp>
    </p:spTree>
  </p:cSld>
  <p:clrMapOvr>
    <a:masterClrMapping/>
  </p:clrMapOvr>
  <p:transition spd="slow">
    <p:circl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10"/>
            <a:ext cx="8686800" cy="5821363"/>
          </a:xfrm>
        </p:spPr>
        <p:txBody>
          <a:bodyPr>
            <a:normAutofit/>
          </a:bodyPr>
          <a:lstStyle/>
          <a:p>
            <a:pPr>
              <a:buNone/>
            </a:pPr>
            <a:r>
              <a:rPr lang="en-US" b="1" dirty="0" smtClean="0"/>
              <a:t>Layers to be repaired</a:t>
            </a:r>
          </a:p>
          <a:p>
            <a:r>
              <a:rPr lang="en-US" dirty="0" smtClean="0"/>
              <a:t>Vaginal wound </a:t>
            </a:r>
          </a:p>
          <a:p>
            <a:pPr lvl="1"/>
            <a:r>
              <a:rPr lang="en-US" dirty="0" smtClean="0"/>
              <a:t>a) Deep and superficial tissue</a:t>
            </a:r>
          </a:p>
          <a:p>
            <a:pPr lvl="1"/>
            <a:r>
              <a:rPr lang="en-US" dirty="0" smtClean="0"/>
              <a:t>b) Vaginal mucosa</a:t>
            </a:r>
          </a:p>
          <a:p>
            <a:r>
              <a:rPr lang="en-US" dirty="0" smtClean="0"/>
              <a:t> Perineal muscles and fascia</a:t>
            </a:r>
          </a:p>
          <a:p>
            <a:r>
              <a:rPr lang="en-US" dirty="0" smtClean="0"/>
              <a:t>Perineal skin and subcutaneous tissue</a:t>
            </a:r>
          </a:p>
          <a:p>
            <a:r>
              <a:rPr lang="en-US" dirty="0" smtClean="0"/>
              <a:t>The first stitch inserted at the apex of the incision</a:t>
            </a:r>
          </a:p>
          <a:p>
            <a:r>
              <a:rPr lang="en-US" dirty="0" smtClean="0"/>
              <a:t>The most commonly used suturing material is 2/0 chromic catgut.</a:t>
            </a:r>
            <a:endParaRPr lang="en-US" dirty="0"/>
          </a:p>
        </p:txBody>
      </p:sp>
    </p:spTree>
  </p:cSld>
  <p:clrMapOvr>
    <a:masterClrMapping/>
  </p:clrMapOvr>
  <p:transition spd="slow">
    <p:circl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episiotomy</a:t>
            </a:r>
            <a:endParaRPr lang="en-US" dirty="0"/>
          </a:p>
        </p:txBody>
      </p:sp>
      <p:sp>
        <p:nvSpPr>
          <p:cNvPr id="3" name="Content Placeholder 2"/>
          <p:cNvSpPr>
            <a:spLocks noGrp="1"/>
          </p:cNvSpPr>
          <p:nvPr>
            <p:ph idx="1"/>
          </p:nvPr>
        </p:nvSpPr>
        <p:spPr/>
        <p:txBody>
          <a:bodyPr/>
          <a:lstStyle/>
          <a:p>
            <a:r>
              <a:rPr lang="en-US" dirty="0" smtClean="0"/>
              <a:t>Infections leading to broken episiotomy</a:t>
            </a:r>
          </a:p>
          <a:p>
            <a:r>
              <a:rPr lang="en-US" dirty="0" smtClean="0"/>
              <a:t>Haematoma formation at the site of the episiotomy haemorrhage</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FF0000"/>
          </a:solidFill>
        </p:spPr>
        <p:txBody>
          <a:bodyPr/>
          <a:lstStyle/>
          <a:p>
            <a:r>
              <a:rPr lang="en-US" b="1" dirty="0" smtClean="0">
                <a:solidFill>
                  <a:srgbClr val="FFFF00"/>
                </a:solidFill>
              </a:rPr>
              <a:t>VAGINAL TEARS</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Vaginal tears during childbirth are relatively common. Vaginal tears that involve only the skin around the vagina typically heal within a few weeks. Some vaginal tears are more extensive and take longer to heal. </a:t>
            </a:r>
          </a:p>
          <a:p>
            <a:r>
              <a:rPr lang="en-US" dirty="0" smtClean="0"/>
              <a:t>Advise the patient to seek help If the pain seems excessive or gets worse. Excessive pain could be a sign of infection. </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descr="Illustration of a vagina and anus"/>
          <p:cNvPicPr>
            <a:picLocks noGrp="1"/>
          </p:cNvPicPr>
          <p:nvPr>
            <p:ph idx="1"/>
          </p:nvPr>
        </p:nvPicPr>
        <p:blipFill>
          <a:blip r:embed="rId2" cstate="print"/>
          <a:srcRect/>
          <a:stretch>
            <a:fillRect/>
          </a:stretch>
        </p:blipFill>
        <p:spPr bwMode="auto">
          <a:xfrm>
            <a:off x="0" y="304800"/>
            <a:ext cx="9144000" cy="65532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400"/>
            <a:ext cx="7315200" cy="685800"/>
          </a:xfrm>
        </p:spPr>
        <p:txBody>
          <a:bodyPr>
            <a:normAutofit fontScale="90000"/>
          </a:bodyPr>
          <a:lstStyle/>
          <a:p>
            <a:r>
              <a:rPr lang="en-US" dirty="0" smtClean="0"/>
              <a:t>Types of tears</a:t>
            </a:r>
            <a:endParaRPr lang="en-US" dirty="0"/>
          </a:p>
        </p:txBody>
      </p:sp>
      <p:sp>
        <p:nvSpPr>
          <p:cNvPr id="2" name="Content Placeholder 1"/>
          <p:cNvSpPr>
            <a:spLocks noGrp="1"/>
          </p:cNvSpPr>
          <p:nvPr>
            <p:ph idx="1"/>
          </p:nvPr>
        </p:nvSpPr>
        <p:spPr>
          <a:xfrm>
            <a:off x="457200" y="1143007"/>
            <a:ext cx="8229600" cy="4987925"/>
          </a:xfrm>
        </p:spPr>
        <p:txBody>
          <a:bodyPr/>
          <a:lstStyle/>
          <a:p>
            <a:pPr>
              <a:buNone/>
            </a:pPr>
            <a:r>
              <a:rPr lang="en-US" b="1" dirty="0" smtClean="0"/>
              <a:t>First-degree vaginal tear</a:t>
            </a:r>
          </a:p>
          <a:p>
            <a:r>
              <a:rPr lang="en-US" dirty="0" smtClean="0"/>
              <a:t>First-degree vaginal tears are the least severe, involving only the skin around the vaginal opening. </a:t>
            </a:r>
          </a:p>
          <a:p>
            <a:r>
              <a:rPr lang="en-US" dirty="0" smtClean="0"/>
              <a:t>Although the pt might experience some mild burning or stinging with urination, first-degrees tears aren't severely painful and heal on their own within a few weeks</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descr="Illustration of a first-degree vaginal tear"/>
          <p:cNvPicPr>
            <a:picLocks noGrp="1"/>
          </p:cNvPicPr>
          <p:nvPr>
            <p:ph idx="1"/>
          </p:nvPr>
        </p:nvPicPr>
        <p:blipFill>
          <a:blip r:embed="rId2" cstate="print"/>
          <a:srcRect/>
          <a:stretch>
            <a:fillRect/>
          </a:stretch>
        </p:blipFill>
        <p:spPr bwMode="auto">
          <a:xfrm>
            <a:off x="0" y="304800"/>
            <a:ext cx="9144000" cy="65532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Second-degree vaginal tear</a:t>
            </a:r>
            <a:br>
              <a:rPr lang="en-US" dirty="0" smtClean="0"/>
            </a:br>
            <a:endParaRPr lang="en-US" dirty="0"/>
          </a:p>
        </p:txBody>
      </p:sp>
      <p:sp>
        <p:nvSpPr>
          <p:cNvPr id="2" name="Content Placeholder 1"/>
          <p:cNvSpPr>
            <a:spLocks noGrp="1"/>
          </p:cNvSpPr>
          <p:nvPr>
            <p:ph idx="1"/>
          </p:nvPr>
        </p:nvSpPr>
        <p:spPr/>
        <p:txBody>
          <a:bodyPr>
            <a:normAutofit/>
          </a:bodyPr>
          <a:lstStyle/>
          <a:p>
            <a:r>
              <a:rPr lang="en-US" dirty="0" smtClean="0"/>
              <a:t>Second-degree vaginal tears involve vaginal tissue and the perineal muscles — the muscles between the vagina and anus that help support the uterus, bladder and rectum. Second-degree tears typically require stitches and heal within a few weeks. </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descr="Illustration of a first-degree vaginal tear"/>
          <p:cNvPicPr>
            <a:picLocks noGrp="1"/>
          </p:cNvPicPr>
          <p:nvPr>
            <p:ph idx="1"/>
          </p:nvPr>
        </p:nvPicPr>
        <p:blipFill>
          <a:blip r:embed="rId2" cstate="print"/>
          <a:srcRect/>
          <a:stretch>
            <a:fillRect/>
          </a:stretch>
        </p:blipFill>
        <p:spPr bwMode="auto">
          <a:xfrm>
            <a:off x="0" y="228600"/>
            <a:ext cx="9144000" cy="66294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534400" cy="1417638"/>
          </a:xfrm>
        </p:spPr>
        <p:txBody>
          <a:bodyPr>
            <a:normAutofit fontScale="90000"/>
          </a:bodyPr>
          <a:lstStyle/>
          <a:p>
            <a:r>
              <a:rPr lang="en-US" b="1" dirty="0" smtClean="0"/>
              <a:t>Third-degree vaginal tear</a:t>
            </a:r>
            <a:br>
              <a:rPr lang="en-US" b="1" dirty="0" smtClean="0"/>
            </a:br>
            <a:endParaRPr lang="en-US" b="1" dirty="0"/>
          </a:p>
        </p:txBody>
      </p:sp>
      <p:sp>
        <p:nvSpPr>
          <p:cNvPr id="2" name="Content Placeholder 1"/>
          <p:cNvSpPr>
            <a:spLocks noGrp="1"/>
          </p:cNvSpPr>
          <p:nvPr>
            <p:ph idx="1"/>
          </p:nvPr>
        </p:nvSpPr>
        <p:spPr>
          <a:xfrm>
            <a:off x="0" y="914400"/>
            <a:ext cx="8686800" cy="5943600"/>
          </a:xfrm>
        </p:spPr>
        <p:txBody>
          <a:bodyPr>
            <a:normAutofit/>
          </a:bodyPr>
          <a:lstStyle/>
          <a:p>
            <a:r>
              <a:rPr lang="en-US" dirty="0" smtClean="0"/>
              <a:t>Third-degree vaginal tears involve the vaginal tissues, perineal muscles and the muscle that surrounds the anus (anal sphincter). These tears sometimes require repair in an operating room — rather than the delivery room — and might take months to heal. Complications such as fecal incontinence and painful intercourse are possible. </a:t>
            </a:r>
          </a:p>
          <a:p>
            <a:pPr>
              <a:buNone/>
            </a:pPr>
            <a:endParaRPr lang="en-US" dirty="0" smtClean="0"/>
          </a:p>
          <a:p>
            <a:endParaRPr lang="en-US" dirty="0"/>
          </a:p>
        </p:txBody>
      </p:sp>
    </p:spTree>
  </p:cSld>
  <p:clrMapOvr>
    <a:masterClrMapping/>
  </p:clrMapOvr>
  <p:transition spd="slow">
    <p:circl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dirty="0" smtClean="0"/>
              <a:t>to ease discomfort, advice the mother to: </a:t>
            </a:r>
          </a:p>
          <a:p>
            <a:r>
              <a:rPr lang="en-US" dirty="0" smtClean="0"/>
              <a:t>Sit on a pillow or padded ring.</a:t>
            </a:r>
          </a:p>
          <a:p>
            <a:r>
              <a:rPr lang="en-US" dirty="0" smtClean="0"/>
              <a:t>Pour warm water over the vulva as she is passing urine, and Press a clean pad firmly against the wound as she bears down for a bowel movement.</a:t>
            </a:r>
          </a:p>
          <a:p>
            <a:r>
              <a:rPr lang="en-US" dirty="0" smtClean="0"/>
              <a:t>Cool the wound with an ice pack, or place a chilled witch hazel pad between a sanitary napkin and the wound.</a:t>
            </a:r>
          </a:p>
          <a:p>
            <a:r>
              <a:rPr lang="en-US" dirty="0" smtClean="0"/>
              <a:t>Take pain relievers or stool softeners </a:t>
            </a:r>
            <a:endParaRPr lang="en-US" dirty="0"/>
          </a:p>
        </p:txBody>
      </p:sp>
    </p:spTree>
  </p:cSld>
  <p:clrMapOvr>
    <a:masterClrMapping/>
  </p:clrMapOvr>
  <p:transition spd="slow">
    <p:circl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6858000"/>
          </a:xfrm>
        </p:spPr>
        <p:txBody>
          <a:bodyPr>
            <a:normAutofit/>
          </a:bodyPr>
          <a:lstStyle/>
          <a:p>
            <a:pPr algn="ctr">
              <a:buNone/>
            </a:pPr>
            <a:r>
              <a:rPr lang="en-US" sz="3200" b="1" dirty="0" smtClean="0"/>
              <a:t>3.Over distention/overstretching of the uterus</a:t>
            </a:r>
          </a:p>
          <a:p>
            <a:r>
              <a:rPr lang="en-US" sz="3200" dirty="0" smtClean="0"/>
              <a:t>It is thought to increase contractility</a:t>
            </a:r>
          </a:p>
          <a:p>
            <a:r>
              <a:rPr lang="en-US" sz="3200" dirty="0" smtClean="0"/>
              <a:t>This explains why patients with certain conditions tend to go into premature labour eg. Polyhydramnious and multiple pregnancy</a:t>
            </a:r>
          </a:p>
          <a:p>
            <a:pPr>
              <a:buNone/>
            </a:pPr>
            <a:endParaRPr lang="en-US" sz="3200" b="1" dirty="0" smtClean="0"/>
          </a:p>
          <a:p>
            <a:pPr>
              <a:buNone/>
            </a:pPr>
            <a:r>
              <a:rPr lang="en-US" sz="3200" b="1" dirty="0" smtClean="0"/>
              <a:t>Other factors</a:t>
            </a:r>
          </a:p>
          <a:p>
            <a:r>
              <a:rPr lang="en-US" sz="3200" dirty="0" smtClean="0"/>
              <a:t>that have been associated with onset of labour:-hyperpyrexia, cyanosis, emotional upset</a:t>
            </a:r>
            <a:endParaRPr lang="en-US" sz="3200" dirty="0"/>
          </a:p>
        </p:txBody>
      </p:sp>
    </p:spTree>
  </p:cSld>
  <p:clrMapOvr>
    <a:masterClrMapping/>
  </p:clrMapOvr>
  <p:transition spd="slow">
    <p:circl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descr="Illustration of a third-degree vaginal tear"/>
          <p:cNvPicPr>
            <a:picLocks noGrp="1"/>
          </p:cNvPicPr>
          <p:nvPr>
            <p:ph idx="1"/>
          </p:nvPr>
        </p:nvPicPr>
        <p:blipFill>
          <a:blip r:embed="rId2" cstate="print"/>
          <a:srcRect/>
          <a:stretch>
            <a:fillRect/>
          </a:stretch>
        </p:blipFill>
        <p:spPr bwMode="auto">
          <a:xfrm>
            <a:off x="0" y="304800"/>
            <a:ext cx="9144000" cy="65532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Fourth-degree vaginal tear</a:t>
            </a:r>
            <a:br>
              <a:rPr lang="en-US" b="1" dirty="0" smtClean="0"/>
            </a:br>
            <a:endParaRPr lang="en-US" b="1" dirty="0"/>
          </a:p>
        </p:txBody>
      </p:sp>
      <p:sp>
        <p:nvSpPr>
          <p:cNvPr id="2" name="Content Placeholder 1"/>
          <p:cNvSpPr>
            <a:spLocks noGrp="1"/>
          </p:cNvSpPr>
          <p:nvPr>
            <p:ph idx="1"/>
          </p:nvPr>
        </p:nvSpPr>
        <p:spPr/>
        <p:txBody>
          <a:bodyPr>
            <a:normAutofit/>
          </a:bodyPr>
          <a:lstStyle/>
          <a:p>
            <a:r>
              <a:rPr lang="en-US" dirty="0" smtClean="0"/>
              <a:t>Fourth-degree vaginal tears are the most severe. They involve the perineal muscles and anal sphincter as well as the tissue lining the rectum. Fourth-degree tears usually require repair in an operating room — rather than the delivery room — and might take months to heal. Complications such as fecal incontinence and painful intercourse are possible. </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descr="Illustration of a fourth-degree vaginal tear"/>
          <p:cNvPicPr>
            <a:picLocks noGrp="1"/>
          </p:cNvPicPr>
          <p:nvPr>
            <p:ph idx="1"/>
          </p:nvPr>
        </p:nvPicPr>
        <p:blipFill>
          <a:blip r:embed="rId2" cstate="print"/>
          <a:srcRect/>
          <a:stretch>
            <a:fillRect/>
          </a:stretch>
        </p:blipFill>
        <p:spPr bwMode="auto">
          <a:xfrm>
            <a:off x="0" y="304800"/>
            <a:ext cx="9144000" cy="65532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7030A0"/>
          </a:solidFill>
        </p:spPr>
        <p:txBody>
          <a:bodyPr>
            <a:normAutofit fontScale="90000"/>
          </a:bodyPr>
          <a:lstStyle/>
          <a:p>
            <a:r>
              <a:rPr lang="en-US" b="1" dirty="0" smtClean="0">
                <a:solidFill>
                  <a:srgbClr val="FFFF00"/>
                </a:solidFill>
              </a:rPr>
              <a:t>PHYSIOLOGY AND MANAGEMENT OF 3</a:t>
            </a:r>
            <a:r>
              <a:rPr lang="en-US" b="1" baseline="30000" dirty="0" smtClean="0">
                <a:solidFill>
                  <a:srgbClr val="FFFF00"/>
                </a:solidFill>
              </a:rPr>
              <a:t>RD</a:t>
            </a:r>
            <a:r>
              <a:rPr lang="en-US" b="1" dirty="0" smtClean="0">
                <a:solidFill>
                  <a:srgbClr val="FFFF00"/>
                </a:solidFill>
              </a:rPr>
              <a:t> STAGE OF LABOUR</a:t>
            </a:r>
            <a:endParaRPr lang="en-US" b="1" dirty="0">
              <a:solidFill>
                <a:srgbClr val="FFFF00"/>
              </a:solidFill>
            </a:endParaRPr>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This stage commences immediately after the birth of the baby. It includes the delivery of the placenta and membranes as well as the control of bleeding.</a:t>
            </a:r>
          </a:p>
          <a:p>
            <a:r>
              <a:rPr lang="en-US" dirty="0" smtClean="0"/>
              <a:t>The third stage lasts between 5-15 minutes but</a:t>
            </a:r>
          </a:p>
          <a:p>
            <a:pPr>
              <a:buNone/>
            </a:pPr>
            <a:r>
              <a:rPr lang="en-US" dirty="0" smtClean="0"/>
              <a:t>any period upto 1 hour is normal. If it lasts more than 1 hr it is considered as retained placenta. </a:t>
            </a:r>
          </a:p>
        </p:txBody>
      </p:sp>
    </p:spTree>
  </p:cSld>
  <p:clrMapOvr>
    <a:masterClrMapping/>
  </p:clrMapOvr>
  <p:transition spd="slow">
    <p:circl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30931"/>
          </a:xfrm>
        </p:spPr>
        <p:txBody>
          <a:bodyPr/>
          <a:lstStyle/>
          <a:p>
            <a:r>
              <a:rPr lang="en-US" dirty="0" smtClean="0"/>
              <a:t>At this stage the uterus contracts down to follow the body of the foetus as it is being born. As the cavity of the uterus becomes smaller, the area of the placental site is diminished. The placenta is then cut off from the spongy layer of the decidua basalis. </a:t>
            </a:r>
          </a:p>
          <a:p>
            <a:r>
              <a:rPr lang="en-US" dirty="0" smtClean="0"/>
              <a:t>Further uterine contractions expel the placenta from the upper segment into the lower segment and through the vaginal vault. This process, whereby the placenta leaves the upper segment to the lower segment and through the vagina, is referred to as separation and descent.</a:t>
            </a:r>
          </a:p>
          <a:p>
            <a:endParaRPr lang="en-US" dirty="0"/>
          </a:p>
        </p:txBody>
      </p:sp>
    </p:spTree>
  </p:cSld>
  <p:clrMapOvr>
    <a:masterClrMapping/>
  </p:clrMapOvr>
  <p:transition spd="slow">
    <p:circl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b="1" dirty="0" smtClean="0"/>
              <a:t>Principles of the Third Stage of Labour </a:t>
            </a:r>
            <a:endParaRPr lang="en-US" dirty="0"/>
          </a:p>
        </p:txBody>
      </p:sp>
      <p:sp>
        <p:nvSpPr>
          <p:cNvPr id="3" name="Content Placeholder 2"/>
          <p:cNvSpPr>
            <a:spLocks noGrp="1"/>
          </p:cNvSpPr>
          <p:nvPr>
            <p:ph idx="1"/>
          </p:nvPr>
        </p:nvSpPr>
        <p:spPr>
          <a:xfrm>
            <a:off x="0" y="609600"/>
            <a:ext cx="9144000" cy="6248400"/>
          </a:xfrm>
        </p:spPr>
        <p:txBody>
          <a:bodyPr>
            <a:noAutofit/>
          </a:bodyPr>
          <a:lstStyle/>
          <a:p>
            <a:pPr>
              <a:buNone/>
            </a:pPr>
            <a:r>
              <a:rPr lang="en-US" sz="2800" b="1" dirty="0" smtClean="0"/>
              <a:t>Physiology of Third Stage</a:t>
            </a:r>
          </a:p>
          <a:p>
            <a:pPr marL="457200" indent="-457200">
              <a:buFont typeface="+mj-lt"/>
              <a:buAutoNum type="arabicPeriod"/>
            </a:pPr>
            <a:r>
              <a:rPr lang="en-US" sz="2800" dirty="0" smtClean="0"/>
              <a:t>Separation of the placenta</a:t>
            </a:r>
          </a:p>
          <a:p>
            <a:pPr marL="457200" indent="-457200">
              <a:buFont typeface="+mj-lt"/>
              <a:buAutoNum type="arabicPeriod"/>
            </a:pPr>
            <a:r>
              <a:rPr lang="en-US" sz="2800" dirty="0" smtClean="0"/>
              <a:t>Descent of the placenta</a:t>
            </a:r>
          </a:p>
          <a:p>
            <a:pPr marL="457200" indent="-457200">
              <a:buFont typeface="+mj-lt"/>
              <a:buAutoNum type="arabicPeriod"/>
            </a:pPr>
            <a:r>
              <a:rPr lang="en-US" sz="2800" dirty="0" smtClean="0"/>
              <a:t>Expulsion of the placenta</a:t>
            </a:r>
          </a:p>
          <a:p>
            <a:pPr marL="457200" indent="-457200">
              <a:buFont typeface="+mj-lt"/>
              <a:buAutoNum type="arabicPeriod"/>
            </a:pPr>
            <a:r>
              <a:rPr lang="en-US" sz="2800" dirty="0" smtClean="0"/>
              <a:t>Control of bleeding</a:t>
            </a:r>
            <a:r>
              <a:rPr lang="en-US" sz="2800" b="1" dirty="0" smtClean="0"/>
              <a:t> </a:t>
            </a:r>
          </a:p>
          <a:p>
            <a:pPr>
              <a:buNone/>
            </a:pPr>
            <a:endParaRPr lang="en-US" sz="2800" dirty="0" smtClean="0"/>
          </a:p>
        </p:txBody>
      </p:sp>
    </p:spTree>
  </p:cSld>
  <p:clrMapOvr>
    <a:masterClrMapping/>
  </p:clrMapOvr>
  <p:transition spd="slow">
    <p:circl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b="1" dirty="0" smtClean="0"/>
              <a:t>The Mechanical Factors</a:t>
            </a:r>
            <a:r>
              <a:rPr lang="en-US" dirty="0" smtClean="0"/>
              <a:t>:</a:t>
            </a:r>
          </a:p>
          <a:p>
            <a:pPr>
              <a:buNone/>
            </a:pPr>
            <a:r>
              <a:rPr lang="en-US" dirty="0" smtClean="0"/>
              <a:t>During the third stage, the following mechanical factors come into play:</a:t>
            </a:r>
          </a:p>
          <a:p>
            <a:pPr lvl="0"/>
            <a:r>
              <a:rPr lang="en-US" dirty="0" smtClean="0"/>
              <a:t>The uterus reduces in size 2.5cm below the umbilicus, or 15cm above the </a:t>
            </a:r>
            <a:r>
              <a:rPr lang="en-US" dirty="0" err="1" smtClean="0"/>
              <a:t>symphysis</a:t>
            </a:r>
            <a:r>
              <a:rPr lang="en-US" dirty="0" smtClean="0"/>
              <a:t> pubis after the expulsion of the </a:t>
            </a:r>
            <a:r>
              <a:rPr lang="en-US" dirty="0" err="1" smtClean="0"/>
              <a:t>foetus</a:t>
            </a:r>
            <a:endParaRPr lang="en-US" dirty="0" smtClean="0"/>
          </a:p>
          <a:p>
            <a:pPr lvl="0"/>
            <a:r>
              <a:rPr lang="en-US" dirty="0" smtClean="0"/>
              <a:t>The contraction and retraction of the uterine muscles continues. The placental site is reduced to half</a:t>
            </a:r>
            <a:endParaRPr lang="en-US" dirty="0"/>
          </a:p>
        </p:txBody>
      </p:sp>
    </p:spTree>
  </p:cSld>
  <p:clrMapOvr>
    <a:masterClrMapping/>
  </p:clrMapOvr>
  <p:transition spd="slow">
    <p:circle/>
  </p:transition>
</p:sld>
</file>

<file path=ppt/slides/slide2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5749931"/>
          </a:xfrm>
        </p:spPr>
        <p:txBody>
          <a:bodyPr/>
          <a:lstStyle/>
          <a:p>
            <a:pPr lvl="0"/>
            <a:r>
              <a:rPr lang="en-US" dirty="0" smtClean="0"/>
              <a:t>Since the placenta is inelastic, it does not contract, so it detaches from the shrinking uterine wall</a:t>
            </a:r>
          </a:p>
          <a:p>
            <a:pPr lvl="0"/>
            <a:r>
              <a:rPr lang="en-US" dirty="0" smtClean="0"/>
              <a:t>The placenta is pushed further to the lower uterine segment by the weight of the retro-placental clot. This is the accumulated blood from the separated placenta</a:t>
            </a:r>
          </a:p>
          <a:p>
            <a:pPr lvl="0"/>
            <a:r>
              <a:rPr lang="en-US" dirty="0" smtClean="0"/>
              <a:t>With the next contraction the placenta is pushed into the vagina and expelled</a:t>
            </a:r>
          </a:p>
          <a:p>
            <a:endParaRPr lang="en-US" dirty="0"/>
          </a:p>
        </p:txBody>
      </p:sp>
    </p:spTree>
  </p:cSld>
  <p:clrMapOvr>
    <a:masterClrMapping/>
  </p:clrMapOvr>
  <p:transition spd="slow">
    <p:circl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199"/>
          </a:xfrm>
        </p:spPr>
        <p:txBody>
          <a:bodyPr/>
          <a:lstStyle/>
          <a:p>
            <a:r>
              <a:rPr lang="en-US" dirty="0" smtClean="0"/>
              <a:t>METHODS OF PLACENTA SEPARATION</a:t>
            </a:r>
            <a:endParaRPr lang="en-US" dirty="0"/>
          </a:p>
        </p:txBody>
      </p:sp>
      <p:sp>
        <p:nvSpPr>
          <p:cNvPr id="3" name="Content Placeholder 2"/>
          <p:cNvSpPr>
            <a:spLocks noGrp="1"/>
          </p:cNvSpPr>
          <p:nvPr>
            <p:ph idx="1"/>
          </p:nvPr>
        </p:nvSpPr>
        <p:spPr/>
        <p:txBody>
          <a:bodyPr/>
          <a:lstStyle/>
          <a:p>
            <a:r>
              <a:rPr lang="en-US" dirty="0" smtClean="0"/>
              <a:t>The placenta is expelled either with maternal side exposed, known as the </a:t>
            </a:r>
            <a:r>
              <a:rPr lang="en-US" b="1" dirty="0" smtClean="0"/>
              <a:t>Matthew-Duncan method </a:t>
            </a:r>
            <a:r>
              <a:rPr lang="en-US" dirty="0" smtClean="0"/>
              <a:t>or the foetal side exposed known as the </a:t>
            </a:r>
            <a:r>
              <a:rPr lang="en-US" b="1" dirty="0" smtClean="0"/>
              <a:t>Schultz Method</a:t>
            </a:r>
            <a:r>
              <a:rPr lang="en-US" dirty="0" smtClean="0"/>
              <a:t>.</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image.slidesharecdn.com/normallabourthirdstage-120731114712-phpapp02/95/slide-3-728.jpg?1343754699"/>
          <p:cNvPicPr>
            <a:picLocks noGrp="1"/>
          </p:cNvPicPr>
          <p:nvPr>
            <p:ph idx="1"/>
          </p:nvPr>
        </p:nvPicPr>
        <p:blipFill>
          <a:blip r:embed="rId2" cstate="print"/>
          <a:srcRect/>
          <a:stretch>
            <a:fillRect/>
          </a:stretch>
        </p:blipFill>
        <p:spPr bwMode="auto">
          <a:xfrm>
            <a:off x="0" y="4"/>
            <a:ext cx="9144000" cy="6857999"/>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sz="2800" b="1" dirty="0" smtClean="0"/>
              <a:t>Synonym</a:t>
            </a:r>
            <a:r>
              <a:rPr lang="en-US" sz="2800" dirty="0" smtClean="0"/>
              <a:t>: warning signs indicating the onset of labour</a:t>
            </a:r>
          </a:p>
          <a:p>
            <a:r>
              <a:rPr lang="en-US" sz="2800" dirty="0" smtClean="0"/>
              <a:t>This is the period two to three weeks prior to the onset of labour when a number of changes take place;</a:t>
            </a:r>
          </a:p>
          <a:p>
            <a:pPr>
              <a:buNone/>
            </a:pPr>
            <a:r>
              <a:rPr lang="en-US" sz="2800" b="1" dirty="0" smtClean="0"/>
              <a:t>1)Lightening</a:t>
            </a:r>
          </a:p>
          <a:p>
            <a:r>
              <a:rPr lang="en-US" sz="2800" dirty="0" smtClean="0"/>
              <a:t>Two to three weeks before labour, the lower uterine segment expands allowing the foetal head to sink deep. The descent of the head and the body of the baby gives space to the lungs, heart and stomach, which enables these organs to function easily.</a:t>
            </a:r>
          </a:p>
          <a:p>
            <a:r>
              <a:rPr lang="en-US" sz="2800" dirty="0" smtClean="0"/>
              <a:t>The symphysis pubis widens and the pelvic floor softens and becomes more relaxed, allowing further descent of the uterus into the pelvis</a:t>
            </a:r>
            <a:endParaRPr lang="en-US" sz="2800" dirty="0"/>
          </a:p>
        </p:txBody>
      </p:sp>
      <p:sp>
        <p:nvSpPr>
          <p:cNvPr id="2" name="Title 1"/>
          <p:cNvSpPr>
            <a:spLocks noGrp="1"/>
          </p:cNvSpPr>
          <p:nvPr>
            <p:ph type="title"/>
          </p:nvPr>
        </p:nvSpPr>
        <p:spPr>
          <a:xfrm>
            <a:off x="0" y="0"/>
            <a:ext cx="9144000" cy="990600"/>
          </a:xfrm>
          <a:solidFill>
            <a:srgbClr val="7030A0"/>
          </a:solidFill>
        </p:spPr>
        <p:txBody>
          <a:bodyPr>
            <a:normAutofit fontScale="90000"/>
          </a:bodyPr>
          <a:lstStyle/>
          <a:p>
            <a:r>
              <a:rPr lang="en-US" b="1" dirty="0" smtClean="0">
                <a:solidFill>
                  <a:srgbClr val="FFFF00"/>
                </a:solidFill>
              </a:rPr>
              <a:t>PRE-LABOUR OR PREMONITORY SIGNS OF LABOUR</a:t>
            </a:r>
            <a:endParaRPr lang="en-US" b="1" dirty="0">
              <a:solidFill>
                <a:srgbClr val="FFFF00"/>
              </a:solidFill>
            </a:endParaRPr>
          </a:p>
        </p:txBody>
      </p:sp>
    </p:spTree>
  </p:cSld>
  <p:clrMapOvr>
    <a:masterClrMapping/>
  </p:clrMapOvr>
  <p:transition spd="slow">
    <p:circl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image.slidesharecdn.com/normallabourthirdstage-120731114712-phpapp02/95/slide-4-728.jpg?1343754699"/>
          <p:cNvPicPr>
            <a:picLocks noGrp="1"/>
          </p:cNvPicPr>
          <p:nvPr>
            <p:ph idx="1"/>
          </p:nvPr>
        </p:nvPicPr>
        <p:blipFill>
          <a:blip r:embed="rId2" cstate="print"/>
          <a:srcRect/>
          <a:stretch>
            <a:fillRect/>
          </a:stretch>
        </p:blipFill>
        <p:spPr bwMode="auto">
          <a:xfrm>
            <a:off x="0" y="4"/>
            <a:ext cx="9144000" cy="6857999"/>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b="1" dirty="0" smtClean="0"/>
              <a:t>Signs of placental separation</a:t>
            </a:r>
            <a:endParaRPr lang="en-US" b="1" dirty="0"/>
          </a:p>
        </p:txBody>
      </p:sp>
      <p:sp>
        <p:nvSpPr>
          <p:cNvPr id="3" name="Content Placeholder 2"/>
          <p:cNvSpPr>
            <a:spLocks noGrp="1"/>
          </p:cNvSpPr>
          <p:nvPr>
            <p:ph idx="1"/>
          </p:nvPr>
        </p:nvSpPr>
        <p:spPr/>
        <p:txBody>
          <a:bodyPr/>
          <a:lstStyle/>
          <a:p>
            <a:pPr lvl="0"/>
            <a:r>
              <a:rPr lang="en-US" dirty="0" smtClean="0"/>
              <a:t>Elongation of the cord which does not recede on pressing at the symphysis pubis</a:t>
            </a:r>
          </a:p>
          <a:p>
            <a:pPr lvl="0"/>
            <a:r>
              <a:rPr lang="en-US" dirty="0" smtClean="0"/>
              <a:t>A gush of blood</a:t>
            </a:r>
          </a:p>
          <a:p>
            <a:pPr lvl="0"/>
            <a:r>
              <a:rPr lang="en-US" dirty="0" smtClean="0"/>
              <a:t>The uterus contracts and feels hard like a cricket ball.</a:t>
            </a:r>
          </a:p>
          <a:p>
            <a:pPr lvl="0"/>
            <a:r>
              <a:rPr lang="en-US" dirty="0" smtClean="0"/>
              <a:t>Uterus rises in the abdomen as the placenta descends to the lower uterine segment or vagina and displaces the uterus upward</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09600"/>
          </a:xfrm>
        </p:spPr>
        <p:txBody>
          <a:bodyPr>
            <a:normAutofit fontScale="90000"/>
          </a:bodyPr>
          <a:lstStyle/>
          <a:p>
            <a:r>
              <a:rPr lang="en-US" b="1" dirty="0" smtClean="0"/>
              <a:t>Descent of the placenta</a:t>
            </a:r>
            <a:endParaRPr lang="en-US" b="1" dirty="0"/>
          </a:p>
        </p:txBody>
      </p:sp>
      <p:sp>
        <p:nvSpPr>
          <p:cNvPr id="3" name="Content Placeholder 2"/>
          <p:cNvSpPr>
            <a:spLocks noGrp="1"/>
          </p:cNvSpPr>
          <p:nvPr>
            <p:ph idx="1"/>
          </p:nvPr>
        </p:nvSpPr>
        <p:spPr>
          <a:xfrm>
            <a:off x="685800" y="914400"/>
            <a:ext cx="8458200" cy="5791200"/>
          </a:xfrm>
        </p:spPr>
        <p:txBody>
          <a:bodyPr>
            <a:normAutofit fontScale="92500" lnSpcReduction="20000"/>
          </a:bodyPr>
          <a:lstStyle/>
          <a:p>
            <a:r>
              <a:rPr lang="en-US" dirty="0" smtClean="0"/>
              <a:t>When the placenta has completely separated, the constructing uterus pushes it down into the lower uterine segment and into the vagina. The weight of the placenta itself pulls the chorine of the uterine wall.</a:t>
            </a:r>
          </a:p>
          <a:p>
            <a:pPr>
              <a:buNone/>
            </a:pPr>
            <a:r>
              <a:rPr lang="en-US" b="1" dirty="0" smtClean="0"/>
              <a:t>Signs of placental descent</a:t>
            </a:r>
          </a:p>
          <a:p>
            <a:r>
              <a:rPr lang="en-US" dirty="0" smtClean="0"/>
              <a:t>The uterus becomes hard, round and movable.</a:t>
            </a:r>
          </a:p>
          <a:p>
            <a:r>
              <a:rPr lang="en-US" dirty="0" smtClean="0"/>
              <a:t>The fundus rises to the level of the umbilicus.</a:t>
            </a:r>
          </a:p>
          <a:p>
            <a:r>
              <a:rPr lang="en-US" dirty="0" smtClean="0"/>
              <a:t>The cord seems to lengthen.</a:t>
            </a:r>
          </a:p>
          <a:p>
            <a:r>
              <a:rPr lang="en-US" dirty="0" smtClean="0"/>
              <a:t>There is a gush of blood</a:t>
            </a:r>
          </a:p>
          <a:p>
            <a:r>
              <a:rPr lang="en-US" dirty="0" smtClean="0"/>
              <a:t>When you apply suprapubic pressure the cord will not receed back</a:t>
            </a:r>
          </a:p>
          <a:p>
            <a:r>
              <a:rPr lang="en-US" dirty="0" smtClean="0"/>
              <a:t>Placenta can be feet on vaginal examination.</a:t>
            </a:r>
            <a:endParaRPr lang="en-US" dirty="0"/>
          </a:p>
        </p:txBody>
      </p:sp>
    </p:spTree>
  </p:cSld>
  <p:clrMapOvr>
    <a:masterClrMapping/>
  </p:clrMapOvr>
  <p:transition spd="slow">
    <p:circl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of Bleeding</a:t>
            </a:r>
            <a:endParaRPr lang="en-US" dirty="0"/>
          </a:p>
        </p:txBody>
      </p:sp>
      <p:sp>
        <p:nvSpPr>
          <p:cNvPr id="3" name="Content Placeholder 2"/>
          <p:cNvSpPr>
            <a:spLocks noGrp="1"/>
          </p:cNvSpPr>
          <p:nvPr>
            <p:ph idx="1"/>
          </p:nvPr>
        </p:nvSpPr>
        <p:spPr>
          <a:xfrm>
            <a:off x="457200" y="1219200"/>
            <a:ext cx="8229600" cy="4911731"/>
          </a:xfrm>
        </p:spPr>
        <p:txBody>
          <a:bodyPr>
            <a:normAutofit fontScale="92500" lnSpcReduction="10000"/>
          </a:bodyPr>
          <a:lstStyle/>
          <a:p>
            <a:pPr>
              <a:buNone/>
            </a:pPr>
            <a:r>
              <a:rPr lang="en-US" dirty="0" smtClean="0"/>
              <a:t>The following steps should be taken to ensure the control of bleeding:</a:t>
            </a:r>
          </a:p>
          <a:p>
            <a:r>
              <a:rPr lang="en-US" dirty="0" smtClean="0"/>
              <a:t>The uterine muscle’s contraction and retraction causes the placental site to reduce into half. </a:t>
            </a:r>
          </a:p>
          <a:p>
            <a:r>
              <a:rPr lang="en-US" dirty="0" smtClean="0"/>
              <a:t>Criss-cross fibres control bleeding by compressing the blood vessels. These fibres are also known as ‘living ligatures’</a:t>
            </a:r>
          </a:p>
          <a:p>
            <a:r>
              <a:rPr lang="en-US" dirty="0" smtClean="0"/>
              <a:t>Clotting of blood takes place in the sinuses sealing the bleeding points a few hours later when uterine contractions are less vigorous.</a:t>
            </a:r>
            <a:endParaRPr lang="en-US" dirty="0"/>
          </a:p>
        </p:txBody>
      </p:sp>
    </p:spTree>
  </p:cSld>
  <p:clrMapOvr>
    <a:masterClrMapping/>
  </p:clrMapOvr>
  <p:transition spd="slow">
    <p:circl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686800" cy="5673731"/>
          </a:xfrm>
        </p:spPr>
        <p:txBody>
          <a:bodyPr>
            <a:normAutofit/>
          </a:bodyPr>
          <a:lstStyle/>
          <a:p>
            <a:r>
              <a:rPr lang="en-US" dirty="0" smtClean="0"/>
              <a:t>The time interval between the delivery of the baby and delivery of the placenta is a dangerous period, in which one of the greatest complications of pregnancy and labour can occur.</a:t>
            </a:r>
          </a:p>
          <a:p>
            <a:r>
              <a:rPr lang="en-US" dirty="0" smtClean="0"/>
              <a:t>This complication is excessive bleeding or </a:t>
            </a:r>
            <a:r>
              <a:rPr lang="en-US" b="1" dirty="0" smtClean="0"/>
              <a:t>postpartum haemorrhage (PPH)</a:t>
            </a:r>
            <a:r>
              <a:rPr lang="en-US" dirty="0" smtClean="0"/>
              <a:t>. You should never leave the mother alone even for a short while during this stage.</a:t>
            </a:r>
          </a:p>
          <a:p>
            <a:r>
              <a:rPr lang="en-US" dirty="0" smtClean="0"/>
              <a:t>The third stage of labour can be managed either passively or actively. </a:t>
            </a:r>
          </a:p>
        </p:txBody>
      </p:sp>
    </p:spTree>
  </p:cSld>
  <p:clrMapOvr>
    <a:masterClrMapping/>
  </p:clrMapOvr>
  <p:transition spd="slow">
    <p:circl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Passive or Natural Method of Managing the 3</a:t>
            </a:r>
            <a:r>
              <a:rPr lang="en-US" b="1" baseline="30000" dirty="0" smtClean="0"/>
              <a:t>rd</a:t>
            </a:r>
            <a:r>
              <a:rPr lang="en-US" b="1" dirty="0" smtClean="0"/>
              <a:t> Stage of Labour</a:t>
            </a:r>
            <a:endParaRPr lang="en-US" dirty="0"/>
          </a:p>
        </p:txBody>
      </p:sp>
      <p:sp>
        <p:nvSpPr>
          <p:cNvPr id="3" name="Content Placeholder 2"/>
          <p:cNvSpPr>
            <a:spLocks noGrp="1"/>
          </p:cNvSpPr>
          <p:nvPr>
            <p:ph idx="1"/>
          </p:nvPr>
        </p:nvSpPr>
        <p:spPr/>
        <p:txBody>
          <a:bodyPr>
            <a:normAutofit lnSpcReduction="10000"/>
          </a:bodyPr>
          <a:lstStyle/>
          <a:p>
            <a:r>
              <a:rPr lang="en-US" dirty="0" smtClean="0"/>
              <a:t>The passive or natural method occurs naturally, that is without any interference. For example, in a normal delivery, if oxytoxic drugs are not used, the uterus generally remains inactive for a few minutes after the delivery of the baby, after which regular contractions then begin again.</a:t>
            </a:r>
          </a:p>
          <a:p>
            <a:r>
              <a:rPr lang="en-US" dirty="0" smtClean="0"/>
              <a:t>Physiology of the third stage takes place, the placenta is expelled and bleeding is controlled.</a:t>
            </a:r>
            <a:endParaRPr lang="en-US" dirty="0"/>
          </a:p>
        </p:txBody>
      </p:sp>
    </p:spTree>
  </p:cSld>
  <p:clrMapOvr>
    <a:masterClrMapping/>
  </p:clrMapOvr>
  <p:transition spd="slow">
    <p:circl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Giving Oxytocic Drugs</a:t>
            </a:r>
            <a:endParaRPr lang="en-US" dirty="0"/>
          </a:p>
        </p:txBody>
      </p:sp>
      <p:sp>
        <p:nvSpPr>
          <p:cNvPr id="3" name="Content Placeholder 2"/>
          <p:cNvSpPr>
            <a:spLocks noGrp="1"/>
          </p:cNvSpPr>
          <p:nvPr>
            <p:ph idx="1"/>
          </p:nvPr>
        </p:nvSpPr>
        <p:spPr>
          <a:xfrm>
            <a:off x="0" y="1600206"/>
            <a:ext cx="9144000" cy="4525963"/>
          </a:xfrm>
        </p:spPr>
        <p:txBody>
          <a:bodyPr>
            <a:normAutofit fontScale="92500" lnSpcReduction="10000"/>
          </a:bodyPr>
          <a:lstStyle/>
          <a:p>
            <a:r>
              <a:rPr lang="it-IT" dirty="0" smtClean="0"/>
              <a:t>Oxytocin, ergometrine or syntocinon stimulate uterine contraction. Ergometrine 0.5mg given IM </a:t>
            </a:r>
            <a:r>
              <a:rPr lang="en-US" dirty="0" smtClean="0"/>
              <a:t>causes a uterine contraction to occur five to seven minutes after the injection. Given intravenously it acts within 45 seconds.</a:t>
            </a:r>
          </a:p>
          <a:p>
            <a:r>
              <a:rPr lang="en-US" dirty="0" smtClean="0"/>
              <a:t>Syntometrine is a mixture of oxytocin and ergometrine 0.5ml given IM acts within two to three minutes. Usually </a:t>
            </a:r>
            <a:r>
              <a:rPr lang="en-US" b="1" dirty="0" smtClean="0"/>
              <a:t>syntocinon </a:t>
            </a:r>
            <a:r>
              <a:rPr lang="en-US" dirty="0" smtClean="0"/>
              <a:t>is given with the delivery of the anterior shoulder while ergometrine is given at the crowning of the head.</a:t>
            </a:r>
            <a:endParaRPr lang="en-US" dirty="0"/>
          </a:p>
        </p:txBody>
      </p:sp>
    </p:spTree>
  </p:cSld>
  <p:clrMapOvr>
    <a:masterClrMapping/>
  </p:clrMapOvr>
  <p:transition spd="slow">
    <p:circl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43000"/>
          </a:xfrm>
        </p:spPr>
        <p:txBody>
          <a:bodyPr>
            <a:normAutofit fontScale="90000"/>
          </a:bodyPr>
          <a:lstStyle/>
          <a:p>
            <a:r>
              <a:rPr lang="en-US" b="1" dirty="0" smtClean="0"/>
              <a:t>Delivery of the placenta and membranes-Controlled Cord Traction(CCT) method</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Controlled cord traction involves traction on the umbilical cord, combined with counterpressure upwards on the uterine body by a hand placed immediately above the symphysis pubis. CCT is used in conjunction with drugs that speed up the seperation process i.e.. syntocinon.</a:t>
            </a:r>
            <a:br>
              <a:rPr lang="en-US" dirty="0" smtClean="0"/>
            </a:br>
            <a:r>
              <a:rPr lang="en-US" dirty="0" smtClean="0"/>
              <a:t/>
            </a:r>
            <a:br>
              <a:rPr lang="en-US" dirty="0" smtClean="0"/>
            </a:br>
            <a:endParaRPr lang="en-US" dirty="0"/>
          </a:p>
        </p:txBody>
      </p:sp>
    </p:spTree>
  </p:cSld>
  <p:clrMapOvr>
    <a:masterClrMapping/>
  </p:clrMapOvr>
  <p:transition spd="slow">
    <p:circl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After the syntocinon is given (with consent) - intramuscularly in the upper outer quadrant of the buttock - you MUST wait for signs of seperation, this will be blood loss and lengthening of the umbilical cord, use the clamps as a guide to cord lengthening.</a:t>
            </a:r>
            <a:br>
              <a:rPr lang="en-US" dirty="0" smtClean="0"/>
            </a:br>
            <a:endParaRPr lang="en-US" dirty="0"/>
          </a:p>
        </p:txBody>
      </p:sp>
    </p:spTree>
  </p:cSld>
  <p:clrMapOvr>
    <a:masterClrMapping/>
  </p:clrMapOvr>
  <p:transition spd="slow">
    <p:circl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IMG]"/>
          <p:cNvPicPr>
            <a:picLocks noGrp="1"/>
          </p:cNvPicPr>
          <p:nvPr>
            <p:ph idx="1"/>
          </p:nvPr>
        </p:nvPicPr>
        <p:blipFill>
          <a:blip r:embed="rId2" cstate="prin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p:txBody>
          <a:bodyPr>
            <a:normAutofit/>
          </a:bodyPr>
          <a:lstStyle/>
          <a:p>
            <a:r>
              <a:rPr lang="en-US" sz="3200" dirty="0" smtClean="0"/>
              <a:t>The symphisis pubis widens</a:t>
            </a:r>
          </a:p>
          <a:p>
            <a:r>
              <a:rPr lang="en-US" sz="3200" dirty="0" smtClean="0"/>
              <a:t>The softened pelvic floor relaxes</a:t>
            </a:r>
          </a:p>
          <a:p>
            <a:r>
              <a:rPr lang="en-US" sz="3200" dirty="0" smtClean="0"/>
              <a:t>The lower uterine segment stretches and foetus sinks further down in the uterus</a:t>
            </a:r>
            <a:endParaRPr lang="en-US" sz="3200" dirty="0"/>
          </a:p>
        </p:txBody>
      </p:sp>
      <p:sp>
        <p:nvSpPr>
          <p:cNvPr id="4" name="Title 2"/>
          <p:cNvSpPr>
            <a:spLocks noGrp="1"/>
          </p:cNvSpPr>
          <p:nvPr>
            <p:ph type="title"/>
          </p:nvPr>
        </p:nvSpPr>
        <p:spPr>
          <a:xfrm>
            <a:off x="838200" y="152400"/>
            <a:ext cx="8077200" cy="1295400"/>
          </a:xfrm>
        </p:spPr>
        <p:txBody>
          <a:bodyPr>
            <a:normAutofit fontScale="90000"/>
          </a:bodyPr>
          <a:lstStyle/>
          <a:p>
            <a:r>
              <a:rPr lang="en-US" b="1" dirty="0" smtClean="0"/>
              <a:t>Factors that bring about lightening</a:t>
            </a:r>
            <a:endParaRPr lang="en-US" b="1" dirty="0"/>
          </a:p>
        </p:txBody>
      </p:sp>
    </p:spTree>
  </p:cSld>
  <p:clrMapOvr>
    <a:masterClrMapping/>
  </p:clrMapOvr>
  <p:transition spd="slow">
    <p:circl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Maintain your abdominal hand over the uterus, using your flattened fingers just above the pubic bone to aid the placenta as it exits the cervical os into the vagina. </a:t>
            </a:r>
            <a:br>
              <a:rPr lang="en-US" dirty="0" smtClean="0"/>
            </a:br>
            <a:r>
              <a:rPr lang="en-US" dirty="0" smtClean="0"/>
              <a:t/>
            </a:r>
            <a:br>
              <a:rPr lang="en-US" dirty="0" smtClean="0"/>
            </a:br>
            <a:endParaRPr lang="en-US" dirty="0"/>
          </a:p>
        </p:txBody>
      </p:sp>
    </p:spTree>
  </p:cSld>
  <p:clrMapOvr>
    <a:masterClrMapping/>
  </p:clrMapOvr>
  <p:transition spd="slow">
    <p:circl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IMG]"/>
          <p:cNvPicPr>
            <a:picLocks noGrp="1"/>
          </p:cNvPicPr>
          <p:nvPr>
            <p:ph idx="1"/>
          </p:nvPr>
        </p:nvPicPr>
        <p:blipFill>
          <a:blip r:embed="rId2" cstate="prin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Place your fingers in the clamp at the point where the cord is attached, and apply steady cord traction with a downward motion, STOP IF YOU FEEL RESISTANCE. Wait a minute or two and then try again, gently, if you do not feel resistance then continue traction but upward along the curve of Carus as the placenta becomes visible at the the introitus.</a:t>
            </a:r>
            <a:endParaRPr lang="en-US" dirty="0"/>
          </a:p>
        </p:txBody>
      </p:sp>
    </p:spTree>
  </p:cSld>
  <p:clrMapOvr>
    <a:masterClrMapping/>
  </p:clrMapOvr>
  <p:transition spd="slow">
    <p:circl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G]"/>
          <p:cNvPicPr>
            <a:picLocks noGrp="1"/>
          </p:cNvPicPr>
          <p:nvPr>
            <p:ph idx="1"/>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When the placenta is visible at the introitus, lift it partially through with the hand holding the clamp</a:t>
            </a:r>
            <a:endParaRPr lang="en-US" dirty="0"/>
          </a:p>
        </p:txBody>
      </p:sp>
    </p:spTree>
  </p:cSld>
  <p:clrMapOvr>
    <a:masterClrMapping/>
  </p:clrMapOvr>
  <p:transition spd="slow">
    <p:circl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IMG]"/>
          <p:cNvPicPr>
            <a:picLocks noGrp="1"/>
          </p:cNvPicPr>
          <p:nvPr>
            <p:ph idx="1"/>
          </p:nvPr>
        </p:nvPicPr>
        <p:blipFill>
          <a:blip r:embed="rId2" cstate="prin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Remove your other hand from the abdomen and let the placenta fall into your hands. At this point drop the cord and the clamp.</a:t>
            </a:r>
            <a:endParaRPr lang="en-US" dirty="0"/>
          </a:p>
        </p:txBody>
      </p:sp>
    </p:spTree>
  </p:cSld>
  <p:clrMapOvr>
    <a:masterClrMapping/>
  </p:clrMapOvr>
  <p:transition spd="slow">
    <p:circl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G]"/>
          <p:cNvPicPr>
            <a:picLocks noGrp="1"/>
          </p:cNvPicPr>
          <p:nvPr>
            <p:ph idx="1"/>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Move the placenta up and down and rotate it gently to bring it through the os. This has been called 'feathering'.</a:t>
            </a:r>
            <a:br>
              <a:rPr lang="en-US" dirty="0" smtClean="0"/>
            </a:br>
            <a:r>
              <a:rPr lang="en-US" dirty="0" smtClean="0"/>
              <a:t/>
            </a:r>
            <a:br>
              <a:rPr lang="en-US" dirty="0" smtClean="0"/>
            </a:br>
            <a:endParaRPr lang="en-US" dirty="0"/>
          </a:p>
        </p:txBody>
      </p:sp>
    </p:spTree>
  </p:cSld>
  <p:clrMapOvr>
    <a:masterClrMapping/>
  </p:clrMapOvr>
  <p:transition spd="slow">
    <p:circl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IMG]"/>
          <p:cNvPicPr>
            <a:picLocks noGrp="1"/>
          </p:cNvPicPr>
          <p:nvPr>
            <p:ph idx="1"/>
          </p:nvPr>
        </p:nvPicPr>
        <p:blipFill>
          <a:blip r:embed="rId2" cstate="prin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001000" cy="5791200"/>
          </a:xfrm>
        </p:spPr>
        <p:txBody>
          <a:bodyPr>
            <a:normAutofit/>
          </a:bodyPr>
          <a:lstStyle/>
          <a:p>
            <a:pPr>
              <a:buNone/>
            </a:pPr>
            <a:r>
              <a:rPr lang="en-US" sz="3200" b="1" dirty="0" smtClean="0"/>
              <a:t>2)Frequency of Micturition</a:t>
            </a:r>
          </a:p>
          <a:p>
            <a:r>
              <a:rPr lang="en-US" sz="3200" dirty="0" smtClean="0"/>
              <a:t>The descent of the foetal head increases pressure within the pelvis. This limits the capacity of the bladder, which can cause irritation. The laxity of the pelvic floor muscles gives rise to poor sphincter control causing a degree of stress incontinence. This pressure results in the congestion of circulation to the lower limbs. Additionally the relaxation of the pelvic joint may give rise to backache</a:t>
            </a:r>
            <a:endParaRPr lang="en-US" sz="3200" dirty="0"/>
          </a:p>
        </p:txBody>
      </p:sp>
    </p:spTree>
  </p:cSld>
  <p:clrMapOvr>
    <a:masterClrMapping/>
  </p:clrMapOvr>
  <p:transition spd="slow">
    <p:circl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Continue to rotate the placenta to make a thick cord of the trailing membranes, if necessary.</a:t>
            </a:r>
            <a:endParaRPr lang="en-US" dirty="0"/>
          </a:p>
        </p:txBody>
      </p:sp>
    </p:spTree>
  </p:cSld>
  <p:clrMapOvr>
    <a:masterClrMapping/>
  </p:clrMapOvr>
  <p:transition spd="slow">
    <p:circl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IMG]"/>
          <p:cNvPicPr>
            <a:picLocks noGrp="1"/>
          </p:cNvPicPr>
          <p:nvPr>
            <p:ph idx="1"/>
          </p:nvPr>
        </p:nvPicPr>
        <p:blipFill>
          <a:blip r:embed="rId2" cstate="print"/>
          <a:stretch>
            <a:fillRect/>
          </a:stretch>
        </p:blipFill>
        <p:spPr bwMode="auto">
          <a:xfrm>
            <a:off x="0" y="0"/>
            <a:ext cx="9144000" cy="67056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this is not sufficient, grasp the membranes with the clamp to encompass them laterally.</a:t>
            </a:r>
            <a:endParaRPr lang="en-US" dirty="0"/>
          </a:p>
        </p:txBody>
      </p:sp>
    </p:spTree>
  </p:cSld>
  <p:clrMapOvr>
    <a:masterClrMapping/>
  </p:clrMapOvr>
  <p:transition spd="slow">
    <p:circl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IMG]"/>
          <p:cNvPicPr>
            <a:picLocks noGrp="1"/>
          </p:cNvPicPr>
          <p:nvPr>
            <p:ph idx="1"/>
          </p:nvPr>
        </p:nvPicPr>
        <p:blipFill>
          <a:blip r:embed="rId2" cstate="prin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Rotate the ring forceps to make a thicker cord of membranes and then gently tease the membranes through the introitus by a slight up and down movement.</a:t>
            </a:r>
          </a:p>
          <a:p>
            <a:pPr>
              <a:buNone/>
            </a:pPr>
            <a:r>
              <a:rPr lang="en-US" b="1" dirty="0" smtClean="0"/>
              <a:t>Important Note:</a:t>
            </a:r>
            <a:r>
              <a:rPr lang="en-US" dirty="0" smtClean="0"/>
              <a:t> Remember: slow controlled delivery to avoid tearing the cord or membranes. </a:t>
            </a:r>
            <a:br>
              <a:rPr lang="en-US" dirty="0" smtClean="0"/>
            </a:br>
            <a:r>
              <a:rPr lang="en-US" dirty="0" smtClean="0"/>
              <a:t/>
            </a:r>
            <a:br>
              <a:rPr lang="en-US" dirty="0" smtClean="0"/>
            </a:br>
            <a:endParaRPr lang="en-US" dirty="0"/>
          </a:p>
        </p:txBody>
      </p:sp>
    </p:spTree>
  </p:cSld>
  <p:clrMapOvr>
    <a:masterClrMapping/>
  </p:clrMapOvr>
  <p:transition spd="slow">
    <p:circl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914400"/>
          </a:xfrm>
        </p:spPr>
        <p:txBody>
          <a:bodyPr/>
          <a:lstStyle/>
          <a:p>
            <a:r>
              <a:rPr lang="en-US" b="1" dirty="0" smtClean="0"/>
              <a:t>Maternal Effort</a:t>
            </a:r>
            <a:endParaRPr lang="en-US" dirty="0"/>
          </a:p>
        </p:txBody>
      </p:sp>
      <p:sp>
        <p:nvSpPr>
          <p:cNvPr id="3" name="Content Placeholder 2"/>
          <p:cNvSpPr>
            <a:spLocks noGrp="1"/>
          </p:cNvSpPr>
          <p:nvPr>
            <p:ph idx="1"/>
          </p:nvPr>
        </p:nvSpPr>
        <p:spPr>
          <a:xfrm>
            <a:off x="0" y="1600200"/>
            <a:ext cx="8915400" cy="4572000"/>
          </a:xfrm>
        </p:spPr>
        <p:txBody>
          <a:bodyPr>
            <a:normAutofit/>
          </a:bodyPr>
          <a:lstStyle/>
          <a:p>
            <a:r>
              <a:rPr lang="en-US" dirty="0" smtClean="0"/>
              <a:t>This method is not commonly used. When the placenta has separated and descended, the palm is placed downwards on the mother’s abdomen to provide a backup that the mother can push against. During a contraction, the mother should be asked to push down. The placenta will be pushed out of the vagina. This method is useful in the event of a macerated birth</a:t>
            </a:r>
            <a:endParaRPr lang="en-US" dirty="0"/>
          </a:p>
        </p:txBody>
      </p:sp>
    </p:spTree>
  </p:cSld>
  <p:clrMapOvr>
    <a:masterClrMapping/>
  </p:clrMapOvr>
  <p:transition spd="slow">
    <p:circl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Fundal Pressure</a:t>
            </a:r>
            <a:endParaRPr lang="en-US" dirty="0"/>
          </a:p>
        </p:txBody>
      </p:sp>
      <p:sp>
        <p:nvSpPr>
          <p:cNvPr id="3" name="Content Placeholder 2"/>
          <p:cNvSpPr>
            <a:spLocks noGrp="1"/>
          </p:cNvSpPr>
          <p:nvPr>
            <p:ph idx="1"/>
          </p:nvPr>
        </p:nvSpPr>
        <p:spPr/>
        <p:txBody>
          <a:bodyPr/>
          <a:lstStyle/>
          <a:p>
            <a:r>
              <a:rPr lang="en-US" dirty="0" smtClean="0"/>
              <a:t>This method should be used in case of a macerated or pre-term baby as the strength of the cord is reduced. You should wait for the signs of placental separation b4 applying fundal pressure</a:t>
            </a:r>
          </a:p>
          <a:p>
            <a:endParaRPr lang="en-US" dirty="0"/>
          </a:p>
        </p:txBody>
      </p:sp>
    </p:spTree>
  </p:cSld>
  <p:clrMapOvr>
    <a:masterClrMapping/>
  </p:clrMapOvr>
  <p:transition spd="slow">
    <p:circl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Procedure</a:t>
            </a:r>
            <a:endParaRPr lang="en-US" dirty="0"/>
          </a:p>
        </p:txBody>
      </p:sp>
      <p:sp>
        <p:nvSpPr>
          <p:cNvPr id="3" name="Content Placeholder 2"/>
          <p:cNvSpPr>
            <a:spLocks noGrp="1"/>
          </p:cNvSpPr>
          <p:nvPr>
            <p:ph idx="1"/>
          </p:nvPr>
        </p:nvSpPr>
        <p:spPr>
          <a:xfrm>
            <a:off x="0" y="762000"/>
            <a:ext cx="9144000" cy="6096000"/>
          </a:xfrm>
        </p:spPr>
        <p:txBody>
          <a:bodyPr>
            <a:normAutofit/>
          </a:bodyPr>
          <a:lstStyle/>
          <a:p>
            <a:r>
              <a:rPr lang="en-US" dirty="0" smtClean="0"/>
              <a:t>Make sure the bladder is empty. Instruct the mother to breathe through an open mouth slowly and quietly. When there is a contraction, grasp the uterus with your left hand fingers behind the uterus. Thumb in the anterior surface. Apply pressure to the pelvic inlet in downward and backward direction. Receive the placenta with both hands. If the membranes do not slip out, turn the placenta around and deliver the membranes slowly with an upward movement. Rub the uterus and expel the clots. Once the placenta is out, you will need to examine the birth canal.</a:t>
            </a:r>
            <a:endParaRPr lang="en-US" dirty="0"/>
          </a:p>
        </p:txBody>
      </p:sp>
    </p:spTree>
  </p:cSld>
  <p:clrMapOvr>
    <a:masterClrMapping/>
  </p:clrMapOvr>
  <p:transition spd="slow">
    <p:circl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Explain to the mother that you need to check if she has any tears, warn her it will be a bit painful but the worst part has passed, you will be very gentle and quick and that she needs to cooperate</a:t>
            </a:r>
          </a:p>
          <a:p>
            <a:r>
              <a:rPr lang="en-US" dirty="0" smtClean="0"/>
              <a:t>Change the gloves, roll gauze over pointing and middle fingers of the right hand</a:t>
            </a:r>
          </a:p>
          <a:p>
            <a:r>
              <a:rPr lang="en-US" dirty="0" smtClean="0"/>
              <a:t>Insert middle fingers of left hand facing upwards pushing the upper vaginal wall.</a:t>
            </a:r>
          </a:p>
          <a:p>
            <a:r>
              <a:rPr lang="en-US" dirty="0" smtClean="0"/>
              <a:t>With the right hand press down the lower vaginal wall exposing the cervix</a:t>
            </a:r>
            <a:endParaRPr lang="en-US" dirty="0"/>
          </a:p>
        </p:txBody>
      </p:sp>
    </p:spTree>
  </p:cSld>
  <p:clrMapOvr>
    <a:masterClrMapping/>
  </p:clrMapOvr>
  <p:transition spd="slow">
    <p:circl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9144000" cy="6126163"/>
          </a:xfrm>
        </p:spPr>
        <p:txBody>
          <a:bodyPr>
            <a:normAutofit/>
          </a:bodyPr>
          <a:lstStyle/>
          <a:p>
            <a:r>
              <a:rPr lang="en-US" dirty="0" smtClean="0"/>
              <a:t>Check the cervix for bleeding, oedema or tears</a:t>
            </a:r>
          </a:p>
          <a:p>
            <a:r>
              <a:rPr lang="en-US" dirty="0" smtClean="0"/>
              <a:t>Check for any tears with the two fingers of your right hand, mop both sides of the vaginal wall, finish with the fourchette</a:t>
            </a:r>
          </a:p>
          <a:p>
            <a:r>
              <a:rPr lang="en-US" dirty="0" smtClean="0"/>
              <a:t>Reassure the mother in case there is any tear for suturing</a:t>
            </a:r>
          </a:p>
          <a:p>
            <a:r>
              <a:rPr lang="en-US" dirty="0" smtClean="0"/>
              <a:t>Cover the perineum with the folded pad into a half</a:t>
            </a:r>
          </a:p>
          <a:p>
            <a:r>
              <a:rPr lang="en-US" dirty="0" smtClean="0"/>
              <a:t>Wipe the buttocks from the fourchette towards the rectum cover the perineum completely</a:t>
            </a:r>
          </a:p>
          <a:p>
            <a:r>
              <a:rPr lang="en-US" dirty="0" smtClean="0"/>
              <a:t>Collect any blood loss from the bed</a:t>
            </a:r>
          </a:p>
          <a:p>
            <a:r>
              <a:rPr lang="en-US" dirty="0" smtClean="0"/>
              <a:t>Change the bed linen with the help of an assistant</a:t>
            </a:r>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553200"/>
          </a:xfrm>
        </p:spPr>
        <p:txBody>
          <a:bodyPr>
            <a:normAutofit/>
          </a:bodyPr>
          <a:lstStyle/>
          <a:p>
            <a:pPr marL="514350" indent="-514350">
              <a:buFont typeface="+mj-lt"/>
              <a:buAutoNum type="arabicPeriod" startAt="3"/>
            </a:pPr>
            <a:r>
              <a:rPr lang="en-US" sz="2800" b="1" dirty="0" smtClean="0"/>
              <a:t>Weight Loss </a:t>
            </a:r>
            <a:r>
              <a:rPr lang="en-US" sz="2800" dirty="0" smtClean="0"/>
              <a:t>– A slight decrease in weight occurs around 1-2 days before onset of labor due to decreased water retention as a result of decreased progesterone</a:t>
            </a:r>
            <a:r>
              <a:rPr lang="en-US" sz="2800" b="1" dirty="0" smtClean="0"/>
              <a:t> </a:t>
            </a:r>
          </a:p>
          <a:p>
            <a:pPr marL="514350" indent="-514350">
              <a:buFont typeface="+mj-lt"/>
              <a:buAutoNum type="arabicPeriod" startAt="3"/>
            </a:pPr>
            <a:r>
              <a:rPr lang="en-US" sz="2800" b="1" dirty="0" smtClean="0"/>
              <a:t>Increased Activity Level</a:t>
            </a:r>
            <a:r>
              <a:rPr lang="en-US" sz="2800" dirty="0" smtClean="0"/>
              <a:t/>
            </a:r>
            <a:br>
              <a:rPr lang="en-US" sz="2800" dirty="0" smtClean="0"/>
            </a:br>
            <a:r>
              <a:rPr lang="en-US" sz="2800" dirty="0" smtClean="0"/>
              <a:t>-    Increased secretion of adrenaline in preparation for much work ahead = labor.</a:t>
            </a:r>
            <a:br>
              <a:rPr lang="en-US" sz="2800" dirty="0" smtClean="0"/>
            </a:br>
            <a:r>
              <a:rPr lang="en-US" sz="2800" dirty="0" smtClean="0"/>
              <a:t>-    Should be reserved for labor</a:t>
            </a:r>
          </a:p>
          <a:p>
            <a:pPr marL="514350" indent="-514350">
              <a:buFont typeface="+mj-lt"/>
              <a:buAutoNum type="arabicPeriod" startAt="3"/>
            </a:pPr>
            <a:r>
              <a:rPr lang="en-US" sz="2800" b="1" dirty="0" smtClean="0"/>
              <a:t>Increased Braxton Hick’s Contraction</a:t>
            </a:r>
            <a:r>
              <a:rPr lang="en-US" sz="2800" dirty="0" smtClean="0"/>
              <a:t/>
            </a:r>
            <a:br>
              <a:rPr lang="en-US" sz="2800" dirty="0" smtClean="0"/>
            </a:br>
            <a:r>
              <a:rPr lang="en-US" sz="2800" dirty="0" smtClean="0"/>
              <a:t>-    B-H is irregular painless practice contractions, which may appear even on 6th month.</a:t>
            </a:r>
            <a:br>
              <a:rPr lang="en-US" sz="2800" dirty="0" smtClean="0"/>
            </a:br>
            <a:r>
              <a:rPr lang="en-US" sz="2800" dirty="0" smtClean="0"/>
              <a:t>-    It may reach an uncomfortable level.</a:t>
            </a:r>
            <a:br>
              <a:rPr lang="en-US" sz="2800" dirty="0" smtClean="0"/>
            </a:br>
            <a:r>
              <a:rPr lang="en-US" sz="2800" dirty="0" smtClean="0"/>
              <a:t>-    May be confused with labor.</a:t>
            </a:r>
            <a:br>
              <a:rPr lang="en-US" sz="2800" dirty="0" smtClean="0"/>
            </a:br>
            <a:r>
              <a:rPr lang="en-US" sz="2800" dirty="0" smtClean="0"/>
              <a:t>-    Will not dilate cervix but ripen it.</a:t>
            </a:r>
          </a:p>
          <a:p>
            <a:pPr>
              <a:buNone/>
            </a:pPr>
            <a:endParaRPr lang="en-US" sz="2800" b="1" dirty="0" smtClean="0"/>
          </a:p>
        </p:txBody>
      </p:sp>
    </p:spTree>
  </p:cSld>
  <p:clrMapOvr>
    <a:masterClrMapping/>
  </p:clrMapOvr>
  <p:transition spd="slow">
    <p:circl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8686800" cy="6126163"/>
          </a:xfrm>
        </p:spPr>
        <p:txBody>
          <a:bodyPr>
            <a:normAutofit/>
          </a:bodyPr>
          <a:lstStyle/>
          <a:p>
            <a:r>
              <a:rPr lang="en-US" dirty="0" smtClean="0"/>
              <a:t>In case of episiotomy or a tear, scrub your hands while your assistant is setting a sterile suturing pack and repair the tear</a:t>
            </a:r>
          </a:p>
          <a:p>
            <a:r>
              <a:rPr lang="en-US" dirty="0" smtClean="0"/>
              <a:t>Ask the mother to lie on her back with her legs crossed on each other</a:t>
            </a:r>
          </a:p>
          <a:p>
            <a:r>
              <a:rPr lang="en-US" dirty="0" smtClean="0"/>
              <a:t>Ask the assistant to hand over the baby to the mother</a:t>
            </a:r>
          </a:p>
          <a:p>
            <a:r>
              <a:rPr lang="en-US" dirty="0" smtClean="0"/>
              <a:t>Leave the mother to rest while you go to examine the placenta</a:t>
            </a:r>
          </a:p>
          <a:p>
            <a:endParaRPr lang="en-US" dirty="0"/>
          </a:p>
        </p:txBody>
      </p:sp>
    </p:spTree>
  </p:cSld>
  <p:clrMapOvr>
    <a:masterClrMapping/>
  </p:clrMapOvr>
  <p:transition spd="slow">
    <p:circl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Complications of the 3</a:t>
            </a:r>
            <a:r>
              <a:rPr lang="en-US" b="1" baseline="30000" dirty="0" smtClean="0"/>
              <a:t>rd</a:t>
            </a:r>
            <a:r>
              <a:rPr lang="en-US" b="1" dirty="0" smtClean="0"/>
              <a:t> stage of labour</a:t>
            </a:r>
            <a:endParaRPr lang="en-US" b="1" dirty="0"/>
          </a:p>
        </p:txBody>
      </p:sp>
      <p:sp>
        <p:nvSpPr>
          <p:cNvPr id="3" name="Content Placeholder 2"/>
          <p:cNvSpPr>
            <a:spLocks noGrp="1"/>
          </p:cNvSpPr>
          <p:nvPr>
            <p:ph idx="1"/>
          </p:nvPr>
        </p:nvSpPr>
        <p:spPr>
          <a:xfrm>
            <a:off x="0" y="1600206"/>
            <a:ext cx="8686800" cy="4525963"/>
          </a:xfrm>
        </p:spPr>
        <p:txBody>
          <a:bodyPr>
            <a:normAutofit fontScale="92500" lnSpcReduction="10000"/>
          </a:bodyPr>
          <a:lstStyle/>
          <a:p>
            <a:pPr>
              <a:buNone/>
            </a:pPr>
            <a:r>
              <a:rPr lang="en-US" b="1" u="sng" dirty="0" smtClean="0"/>
              <a:t>POSTPARTUM HAEMORRHAGE(PPH)</a:t>
            </a:r>
          </a:p>
          <a:p>
            <a:r>
              <a:rPr lang="en-US" dirty="0" smtClean="0"/>
              <a:t>PPH can be defined as excessive bleeding of more than 500mls of blood from the genital tract after the birth of a baby or any amount that may lead to deterioration in the mother’s condition.</a:t>
            </a:r>
          </a:p>
          <a:p>
            <a:r>
              <a:rPr lang="en-US" dirty="0" smtClean="0"/>
              <a:t>If it occurs during the 3</a:t>
            </a:r>
            <a:r>
              <a:rPr lang="en-US" baseline="30000" dirty="0" smtClean="0"/>
              <a:t>rd</a:t>
            </a:r>
            <a:r>
              <a:rPr lang="en-US" dirty="0" smtClean="0"/>
              <a:t> stage of labour or within 24hrs of delivery, this is known as </a:t>
            </a:r>
            <a:r>
              <a:rPr lang="en-US" b="1" dirty="0" smtClean="0"/>
              <a:t>primary PPH </a:t>
            </a:r>
          </a:p>
          <a:p>
            <a:r>
              <a:rPr lang="en-US" dirty="0" smtClean="0"/>
              <a:t>If the condition occurs after 24 hours of, and within six weeks after, delivery it is known as </a:t>
            </a:r>
            <a:r>
              <a:rPr lang="en-US" b="1" dirty="0" smtClean="0"/>
              <a:t>Secondary PPH</a:t>
            </a:r>
            <a:r>
              <a:rPr lang="en-US" dirty="0" smtClean="0"/>
              <a:t>.</a:t>
            </a:r>
            <a:endParaRPr lang="en-US" dirty="0"/>
          </a:p>
        </p:txBody>
      </p:sp>
    </p:spTree>
  </p:cSld>
  <p:clrMapOvr>
    <a:masterClrMapping/>
  </p:clrMapOvr>
  <p:transition spd="slow">
    <p:circl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Retained placenta</a:t>
            </a:r>
            <a:r>
              <a:rPr lang="en-US" dirty="0" smtClean="0"/>
              <a:t/>
            </a:r>
            <a:br>
              <a:rPr lang="en-US" dirty="0" smtClean="0"/>
            </a:br>
            <a:endParaRPr lang="en-US" dirty="0"/>
          </a:p>
        </p:txBody>
      </p:sp>
      <p:sp>
        <p:nvSpPr>
          <p:cNvPr id="3" name="Content Placeholder 2"/>
          <p:cNvSpPr>
            <a:spLocks noGrp="1"/>
          </p:cNvSpPr>
          <p:nvPr>
            <p:ph idx="1"/>
          </p:nvPr>
        </p:nvSpPr>
        <p:spPr>
          <a:xfrm>
            <a:off x="0" y="838200"/>
            <a:ext cx="9144000" cy="6019800"/>
          </a:xfrm>
        </p:spPr>
        <p:txBody>
          <a:bodyPr/>
          <a:lstStyle/>
          <a:p>
            <a:pPr>
              <a:buNone/>
            </a:pPr>
            <a:r>
              <a:rPr lang="en-US" dirty="0" smtClean="0"/>
              <a:t>The placenta remains inside the uterus for longer than 30 minutes after delivery of the baby, usually due to one or more of the following: </a:t>
            </a:r>
          </a:p>
          <a:p>
            <a:pPr lvl="0"/>
            <a:r>
              <a:rPr lang="en-US" dirty="0" smtClean="0"/>
              <a:t>Uterine contractions may be inadequate to expel the placenta</a:t>
            </a:r>
          </a:p>
          <a:p>
            <a:pPr lvl="0"/>
            <a:r>
              <a:rPr lang="en-US" dirty="0" smtClean="0"/>
              <a:t>The cervix might have retracted too fast and partially closed, trapping the placenta in the uterus</a:t>
            </a:r>
          </a:p>
          <a:p>
            <a:pPr lvl="0"/>
            <a:r>
              <a:rPr lang="en-US" dirty="0" smtClean="0"/>
              <a:t>The bladder may be full and obstructing placental delivery. </a:t>
            </a:r>
          </a:p>
          <a:p>
            <a:endParaRPr lang="en-US" dirty="0"/>
          </a:p>
        </p:txBody>
      </p:sp>
    </p:spTree>
  </p:cSld>
  <p:clrMapOvr>
    <a:masterClrMapping/>
  </p:clrMapOvr>
  <p:transition spd="slow">
    <p:circl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Uterine inversion</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 uterus is pulled ‘inside out’ as the baby or the placenta is delivered, and partly emerges through the vagina.</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00B050"/>
          </a:solidFill>
        </p:spPr>
        <p:txBody>
          <a:bodyPr>
            <a:normAutofit/>
          </a:bodyPr>
          <a:lstStyle/>
          <a:p>
            <a:r>
              <a:rPr lang="en-US" b="1" dirty="0" smtClean="0">
                <a:solidFill>
                  <a:srgbClr val="FFFF00"/>
                </a:solidFill>
              </a:rPr>
              <a:t>FOURTH STAGE OF LABOUR</a:t>
            </a:r>
            <a:endParaRPr lang="en-US" b="1" dirty="0">
              <a:solidFill>
                <a:srgbClr val="FFFF00"/>
              </a:solidFill>
            </a:endParaRPr>
          </a:p>
        </p:txBody>
      </p:sp>
      <p:sp>
        <p:nvSpPr>
          <p:cNvPr id="3" name="Content Placeholder 2"/>
          <p:cNvSpPr>
            <a:spLocks noGrp="1"/>
          </p:cNvSpPr>
          <p:nvPr>
            <p:ph idx="1"/>
          </p:nvPr>
        </p:nvSpPr>
        <p:spPr>
          <a:xfrm>
            <a:off x="0" y="838200"/>
            <a:ext cx="9144000" cy="6096000"/>
          </a:xfrm>
        </p:spPr>
        <p:txBody>
          <a:bodyPr>
            <a:noAutofit/>
          </a:bodyPr>
          <a:lstStyle/>
          <a:p>
            <a:r>
              <a:rPr lang="en-US" dirty="0" smtClean="0"/>
              <a:t>This is the period from the delivery of placenta and membranes to the end of the 1-2 hours postpartum, until the uterus remains firm on its own </a:t>
            </a:r>
          </a:p>
          <a:p>
            <a:r>
              <a:rPr lang="en-US" dirty="0" smtClean="0"/>
              <a:t>The uterus is firm at level of two fingers breadth above the umbilicus. Restoration of physiological stability is established.</a:t>
            </a:r>
          </a:p>
          <a:p>
            <a:r>
              <a:rPr lang="en-US" dirty="0" smtClean="0"/>
              <a:t>The primary goal is to prevent hemorrhage from the uterine atony and the cervical or vaginal lacerations. </a:t>
            </a:r>
          </a:p>
          <a:p>
            <a:pPr>
              <a:buNone/>
            </a:pPr>
            <a:r>
              <a:rPr lang="en-US" dirty="0" smtClean="0"/>
              <a:t> </a:t>
            </a:r>
          </a:p>
        </p:txBody>
      </p:sp>
    </p:spTree>
  </p:cSld>
  <p:clrMapOvr>
    <a:masterClrMapping/>
  </p:clrMapOvr>
  <p:transition spd="slow">
    <p:circl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None/>
            </a:pPr>
            <a:r>
              <a:rPr lang="en-US" b="1" u="sng" dirty="0" smtClean="0"/>
              <a:t>NOTE</a:t>
            </a:r>
            <a:r>
              <a:rPr lang="en-US" dirty="0" smtClean="0"/>
              <a:t>:</a:t>
            </a:r>
            <a:r>
              <a:rPr lang="en-US" b="1" dirty="0" smtClean="0"/>
              <a:t> </a:t>
            </a:r>
            <a:r>
              <a:rPr lang="en-US" dirty="0" err="1" smtClean="0"/>
              <a:t>Atony</a:t>
            </a:r>
            <a:r>
              <a:rPr lang="en-US" dirty="0" smtClean="0"/>
              <a:t> is the lack of normal muscle tone. Uterine </a:t>
            </a:r>
            <a:r>
              <a:rPr lang="en-US" dirty="0" err="1" smtClean="0"/>
              <a:t>atony</a:t>
            </a:r>
            <a:r>
              <a:rPr lang="en-US" dirty="0" smtClean="0"/>
              <a:t> is failure of the uterus to contract. </a:t>
            </a:r>
          </a:p>
          <a:p>
            <a:r>
              <a:rPr lang="en-US" dirty="0" smtClean="0"/>
              <a:t>During this period </a:t>
            </a:r>
            <a:r>
              <a:rPr lang="en-US" dirty="0" err="1" smtClean="0"/>
              <a:t>myometrial</a:t>
            </a:r>
            <a:r>
              <a:rPr lang="en-US" dirty="0" smtClean="0"/>
              <a:t> contractions and retraction, accompanied by vessel thrombosis, operate effectively to control bleeding from the placenta site. Failure of this mechanism could result in excessive blood loss (postpartum </a:t>
            </a:r>
            <a:r>
              <a:rPr lang="en-US" dirty="0" err="1" smtClean="0"/>
              <a:t>haemorrhage</a:t>
            </a:r>
            <a:r>
              <a:rPr lang="en-US" dirty="0" smtClean="0"/>
              <a:t> (PPH)) that could be life threatening. </a:t>
            </a:r>
          </a:p>
          <a:p>
            <a:endParaRPr lang="en-US" dirty="0"/>
          </a:p>
        </p:txBody>
      </p:sp>
    </p:spTree>
  </p:cSld>
  <p:clrMapOvr>
    <a:masterClrMapping/>
  </p:clrMapOvr>
  <p:transition spd="slow">
    <p:circle/>
  </p:transition>
</p:sld>
</file>

<file path=ppt/slides/slide2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5"/>
            <a:ext cx="8229600" cy="5364163"/>
          </a:xfrm>
        </p:spPr>
        <p:txBody>
          <a:bodyPr/>
          <a:lstStyle/>
          <a:p>
            <a:r>
              <a:rPr lang="en-US" dirty="0" smtClean="0"/>
              <a:t>The mother should be closely observed for haemorrhage, urine retention or hypotension. The mother and child relationship should be initiated and encouraged, as it has an effect to the subsequent quality of their relationship and bonding</a:t>
            </a:r>
          </a:p>
          <a:p>
            <a:endParaRPr lang="en-US" dirty="0"/>
          </a:p>
        </p:txBody>
      </p:sp>
    </p:spTree>
  </p:cSld>
  <p:clrMapOvr>
    <a:masterClrMapping/>
  </p:clrMapOvr>
  <p:transition spd="slow">
    <p:circl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17638"/>
          </a:xfrm>
        </p:spPr>
        <p:txBody>
          <a:bodyPr>
            <a:normAutofit fontScale="90000"/>
          </a:bodyPr>
          <a:lstStyle/>
          <a:p>
            <a:r>
              <a:rPr lang="en-US" dirty="0" smtClean="0"/>
              <a:t> </a:t>
            </a:r>
            <a:r>
              <a:rPr lang="en-US" sz="3200" b="1" dirty="0" smtClean="0"/>
              <a:t>NURSING CARE DURING THE FOURTH STAGE OF LABOR</a:t>
            </a:r>
            <a:r>
              <a:rPr lang="en-US" sz="3200" dirty="0" smtClean="0"/>
              <a:t> </a:t>
            </a:r>
            <a:r>
              <a:rPr lang="en-US" dirty="0" smtClean="0"/>
              <a:t/>
            </a:r>
            <a:br>
              <a:rPr lang="en-US" dirty="0" smtClean="0"/>
            </a:br>
            <a:endParaRPr lang="en-US" dirty="0"/>
          </a:p>
        </p:txBody>
      </p:sp>
      <p:sp>
        <p:nvSpPr>
          <p:cNvPr id="3" name="Content Placeholder 2"/>
          <p:cNvSpPr>
            <a:spLocks noGrp="1"/>
          </p:cNvSpPr>
          <p:nvPr>
            <p:ph idx="1"/>
          </p:nvPr>
        </p:nvSpPr>
        <p:spPr>
          <a:xfrm>
            <a:off x="0" y="914400"/>
            <a:ext cx="9144000" cy="5943600"/>
          </a:xfrm>
        </p:spPr>
        <p:txBody>
          <a:bodyPr>
            <a:normAutofit/>
          </a:bodyPr>
          <a:lstStyle/>
          <a:p>
            <a:r>
              <a:rPr lang="en-US" dirty="0" smtClean="0"/>
              <a:t>Transfer the patient from the delivery table. Remove the drapes and soiled linen. Remove both legs from the stirrups at the same time and then lower both legs down at the same time to prevent cramping. Assist the patient to move from the table to the bed. </a:t>
            </a:r>
          </a:p>
          <a:p>
            <a:pPr>
              <a:buNone/>
            </a:pPr>
            <a:endParaRPr lang="en-US" dirty="0" smtClean="0"/>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endParaRPr lang="en-US" dirty="0" smtClean="0"/>
          </a:p>
          <a:p>
            <a:endParaRPr lang="en-US" dirty="0" smtClean="0"/>
          </a:p>
          <a:p>
            <a:r>
              <a:rPr lang="en-US" dirty="0" smtClean="0"/>
              <a:t>Provide care of the perineum. An ice pack may be applied to the perineum to reduce swelling from episiotomy especially if a fourth degree tear has occurred and to reduce swelling from manual manipulation of the perineum during labor from all the exams</a:t>
            </a:r>
          </a:p>
          <a:p>
            <a:pPr>
              <a:buNone/>
            </a:pPr>
            <a:endParaRPr lang="en-US" dirty="0"/>
          </a:p>
        </p:txBody>
      </p:sp>
    </p:spTree>
  </p:cSld>
  <p:clrMapOvr>
    <a:masterClrMapping/>
  </p:clrMapOvr>
  <p:transition spd="slow">
    <p:circle/>
  </p:transition>
</p:sld>
</file>

<file path=ppt/slides/slide2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8686800" cy="6130925"/>
          </a:xfrm>
        </p:spPr>
        <p:txBody>
          <a:bodyPr/>
          <a:lstStyle/>
          <a:p>
            <a:r>
              <a:rPr lang="en-US" dirty="0" smtClean="0"/>
              <a:t>Transfer the patient to the recovery room. This will be done after you place a clean gown on the patient, obtained a complete set of vital signs, evaluated the fundal height and firmness, and evaluated the </a:t>
            </a:r>
            <a:r>
              <a:rPr lang="en-US" dirty="0" err="1" smtClean="0"/>
              <a:t>lochia</a:t>
            </a:r>
            <a:r>
              <a:rPr lang="en-US" dirty="0" smtClean="0"/>
              <a:t>. </a:t>
            </a:r>
          </a:p>
          <a:p>
            <a:r>
              <a:rPr lang="en-US" dirty="0" smtClean="0"/>
              <a:t>Ensure emergency equipment is available in the recovery room for possible complications</a:t>
            </a:r>
          </a:p>
          <a:p>
            <a:r>
              <a:rPr lang="en-US" dirty="0" smtClean="0"/>
              <a:t>Check the fundus. </a:t>
            </a:r>
          </a:p>
          <a:p>
            <a:pPr>
              <a:buNone/>
            </a:pPr>
            <a:r>
              <a:rPr lang="en-US" dirty="0" smtClean="0"/>
              <a:t>(1) Ensure the fundus remains firm. </a:t>
            </a:r>
          </a:p>
          <a:p>
            <a:pPr>
              <a:buNone/>
            </a:pPr>
            <a:r>
              <a:rPr lang="en-US" dirty="0" smtClean="0"/>
              <a:t>(2) Massage the fundus until it is firm if the uterus should relax </a:t>
            </a:r>
          </a:p>
          <a:p>
            <a:endParaRPr lang="en-US" dirty="0"/>
          </a:p>
        </p:txBody>
      </p:sp>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514350" indent="-514350">
              <a:buFont typeface="+mj-lt"/>
              <a:buAutoNum type="arabicPeriod" startAt="6"/>
            </a:pPr>
            <a:r>
              <a:rPr lang="en-US" b="1" dirty="0" smtClean="0"/>
              <a:t>Ripening of Cervix</a:t>
            </a:r>
            <a:r>
              <a:rPr lang="en-US" dirty="0" smtClean="0"/>
              <a:t/>
            </a:r>
            <a:br>
              <a:rPr lang="en-US" dirty="0" smtClean="0"/>
            </a:br>
            <a:r>
              <a:rPr lang="en-US" dirty="0" smtClean="0"/>
              <a:t>-    Cervix becomes butter-soft and may dilate 1-2 cm.</a:t>
            </a:r>
          </a:p>
          <a:p>
            <a:pPr marL="514350" indent="-514350">
              <a:buFont typeface="+mj-lt"/>
              <a:buAutoNum type="arabicPeriod" startAt="6"/>
            </a:pPr>
            <a:r>
              <a:rPr lang="en-US" b="1" dirty="0" smtClean="0"/>
              <a:t>Backache</a:t>
            </a:r>
            <a:r>
              <a:rPr lang="en-US" dirty="0" smtClean="0"/>
              <a:t> due to fetal descent.</a:t>
            </a:r>
          </a:p>
          <a:p>
            <a:pPr fontAlgn="base">
              <a:buNone/>
            </a:pPr>
            <a:r>
              <a:rPr lang="en-US" dirty="0" smtClean="0"/>
              <a:t>8.   </a:t>
            </a:r>
            <a:r>
              <a:rPr lang="en-US" b="1" dirty="0" smtClean="0"/>
              <a:t>Diarrhea</a:t>
            </a:r>
            <a:r>
              <a:rPr lang="en-US" dirty="0" smtClean="0"/>
              <a:t> as a result of increased nerve enervation due to descent.</a:t>
            </a:r>
          </a:p>
          <a:p>
            <a:pPr fontAlgn="base">
              <a:buNone/>
            </a:pPr>
            <a:r>
              <a:rPr lang="en-US" dirty="0" smtClean="0"/>
              <a:t>9.   </a:t>
            </a:r>
            <a:r>
              <a:rPr lang="en-US" b="1" dirty="0" smtClean="0"/>
              <a:t>Bloody Show </a:t>
            </a:r>
            <a:r>
              <a:rPr lang="en-US" dirty="0" smtClean="0"/>
              <a:t>- 1st sign.</a:t>
            </a:r>
            <a:br>
              <a:rPr lang="en-US" dirty="0" smtClean="0"/>
            </a:br>
            <a:r>
              <a:rPr lang="en-US" dirty="0" smtClean="0"/>
              <a:t>-    Pink-tinged mucus vaginal discharge.</a:t>
            </a:r>
          </a:p>
          <a:p>
            <a:pPr marL="514350" indent="-514350">
              <a:buFont typeface="+mj-lt"/>
              <a:buAutoNum type="arabicPeriod" startAt="6"/>
            </a:pPr>
            <a:endParaRPr lang="en-US" dirty="0" smtClean="0"/>
          </a:p>
          <a:p>
            <a:pPr>
              <a:buNone/>
            </a:pPr>
            <a:endParaRPr lang="en-US" b="1" dirty="0" smtClean="0"/>
          </a:p>
          <a:p>
            <a:pPr>
              <a:buNone/>
            </a:pPr>
            <a:endParaRPr lang="en-US" dirty="0"/>
          </a:p>
        </p:txBody>
      </p:sp>
    </p:spTree>
  </p:cSld>
  <p:clrMapOvr>
    <a:masterClrMapping/>
  </p:clrMapOvr>
  <p:transition spd="slow">
    <p:circle/>
  </p:transition>
</p:sld>
</file>

<file path=ppt/slides/slide2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t>Massaging the fundus</a:t>
            </a:r>
            <a:endParaRPr lang="en-US" b="1" dirty="0"/>
          </a:p>
        </p:txBody>
      </p:sp>
      <p:pic>
        <p:nvPicPr>
          <p:cNvPr id="4" name="Content Placeholder 3" descr="http://www.brooksidepress.org/Products/Obstetric_and_Newborn_Care_II/images/Figure_2_10_Massaging_the_fundus_500.jpg">
            <a:hlinkClick r:id="rId2"/>
          </p:cNvPr>
          <p:cNvPicPr>
            <a:picLocks noGrp="1"/>
          </p:cNvPicPr>
          <p:nvPr>
            <p:ph idx="1"/>
          </p:nvPr>
        </p:nvPicPr>
        <p:blipFill>
          <a:blip r:embed="rId3" cstate="print"/>
          <a:stretch>
            <a:fillRect/>
          </a:stretch>
        </p:blipFill>
        <p:spPr bwMode="auto">
          <a:xfrm>
            <a:off x="1" y="1447800"/>
            <a:ext cx="8686799" cy="54102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9144000" cy="6130925"/>
          </a:xfrm>
        </p:spPr>
        <p:txBody>
          <a:bodyPr/>
          <a:lstStyle/>
          <a:p>
            <a:pPr>
              <a:buNone/>
            </a:pPr>
            <a:r>
              <a:rPr lang="en-US" dirty="0" smtClean="0"/>
              <a:t>(3) Massage the fundus every 15 minutes during the first hour, every 30 minutes during the next hour, and then, every hour until the patient is ready for transfer. </a:t>
            </a:r>
          </a:p>
          <a:p>
            <a:pPr>
              <a:buNone/>
            </a:pPr>
            <a:r>
              <a:rPr lang="en-US" dirty="0" smtClean="0"/>
              <a:t>(4) Chart fundal height. The fundus should remain in the midline. If it deviates from the middle, identify this and evaluate for distended bladder. </a:t>
            </a:r>
          </a:p>
          <a:p>
            <a:pPr>
              <a:buNone/>
            </a:pPr>
            <a:r>
              <a:rPr lang="en-US" dirty="0" smtClean="0"/>
              <a:t>(5) Inform the Charge Nurse or physician if the fundus remains boggy after being massaged. </a:t>
            </a:r>
          </a:p>
          <a:p>
            <a:endParaRPr lang="en-US" dirty="0"/>
          </a:p>
        </p:txBody>
      </p:sp>
    </p:spTree>
  </p:cSld>
  <p:clrMapOvr>
    <a:masterClrMapping/>
  </p:clrMapOvr>
  <p:transition spd="slow">
    <p:circl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smtClean="0"/>
              <a:t>NOTE</a:t>
            </a:r>
            <a:r>
              <a:rPr lang="en-US" dirty="0" smtClean="0"/>
              <a:t>: A boggy uterus many indicate uterine atony or retained placental fragments. Boggy refers to being inadequately contracted and having a spongy rather than firm feeling. This is descriptive of the post delivery of the uterus. </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9144000" cy="6130925"/>
          </a:xfrm>
        </p:spPr>
        <p:txBody>
          <a:bodyPr/>
          <a:lstStyle/>
          <a:p>
            <a:r>
              <a:rPr lang="en-US" dirty="0" smtClean="0"/>
              <a:t>Monitor </a:t>
            </a:r>
            <a:r>
              <a:rPr lang="en-US" dirty="0" err="1" smtClean="0"/>
              <a:t>lochia</a:t>
            </a:r>
            <a:r>
              <a:rPr lang="en-US" dirty="0" smtClean="0"/>
              <a:t> flow. Lochia is the maternal discharge of blood, mucus, and tissue from the uterus. This may last for several weeks after birth. </a:t>
            </a:r>
          </a:p>
          <a:p>
            <a:r>
              <a:rPr lang="en-US" dirty="0" smtClean="0"/>
              <a:t>Observe the mother for chills. The cause of the mother being chilled following birth is unknown. However, it refers primarily to the result of circulatory changes after delivery. The best means of relief is to cover the mother with a warm gown. </a:t>
            </a:r>
          </a:p>
          <a:p>
            <a:r>
              <a:rPr lang="en-US" dirty="0" smtClean="0"/>
              <a:t>Monitor the patient's vital signs and general condition</a:t>
            </a:r>
            <a:endParaRPr lang="en-US" dirty="0"/>
          </a:p>
        </p:txBody>
      </p:sp>
    </p:spTree>
  </p:cSld>
  <p:clrMapOvr>
    <a:masterClrMapping/>
  </p:clrMapOvr>
  <p:transition spd="slow">
    <p:circl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9144000" cy="6130925"/>
          </a:xfrm>
        </p:spPr>
        <p:txBody>
          <a:bodyPr/>
          <a:lstStyle/>
          <a:p>
            <a:r>
              <a:rPr lang="en-US" dirty="0" smtClean="0"/>
              <a:t>Observe patient's urinary bladder for distention. Be able to recognize the difference between a full bladder and a fundus. </a:t>
            </a:r>
          </a:p>
          <a:p>
            <a:r>
              <a:rPr lang="en-US" dirty="0" smtClean="0"/>
              <a:t>Characteristics of a full bladder. </a:t>
            </a:r>
          </a:p>
          <a:p>
            <a:pPr marL="514350" indent="-514350">
              <a:buFont typeface="+mj-lt"/>
              <a:buAutoNum type="arabicPeriod"/>
            </a:pPr>
            <a:r>
              <a:rPr lang="en-US" dirty="0" smtClean="0"/>
              <a:t>Bulging of the lower abdomen</a:t>
            </a:r>
          </a:p>
          <a:p>
            <a:pPr marL="514350" indent="-514350">
              <a:buFont typeface="+mj-lt"/>
              <a:buAutoNum type="arabicPeriod"/>
            </a:pPr>
            <a:r>
              <a:rPr lang="en-US" dirty="0" smtClean="0"/>
              <a:t>Spongy feeling mass between the fundus and the pubis. </a:t>
            </a:r>
          </a:p>
          <a:p>
            <a:pPr marL="514350" indent="-514350">
              <a:buFont typeface="+mj-lt"/>
              <a:buAutoNum type="arabicPeriod"/>
            </a:pPr>
            <a:r>
              <a:rPr lang="en-US" dirty="0" smtClean="0"/>
              <a:t>Displaced uterus from the midline, usually to the right. </a:t>
            </a:r>
          </a:p>
          <a:p>
            <a:pPr marL="514350" indent="-514350">
              <a:buFont typeface="+mj-lt"/>
              <a:buAutoNum type="arabicPeriod"/>
            </a:pPr>
            <a:r>
              <a:rPr lang="en-US" dirty="0" smtClean="0"/>
              <a:t>Increased </a:t>
            </a:r>
            <a:r>
              <a:rPr lang="en-US" dirty="0" err="1" smtClean="0"/>
              <a:t>lochia</a:t>
            </a:r>
            <a:r>
              <a:rPr lang="en-US" dirty="0" smtClean="0"/>
              <a:t> flow. </a:t>
            </a:r>
          </a:p>
          <a:p>
            <a:endParaRPr lang="en-US" dirty="0"/>
          </a:p>
        </p:txBody>
      </p:sp>
    </p:spTree>
  </p:cSld>
  <p:clrMapOvr>
    <a:masterClrMapping/>
  </p:clrMapOvr>
  <p:transition spd="slow">
    <p:circl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Bulging of the lower abdomen</a:t>
            </a:r>
            <a:endParaRPr lang="en-US" b="1" dirty="0"/>
          </a:p>
        </p:txBody>
      </p:sp>
      <p:pic>
        <p:nvPicPr>
          <p:cNvPr id="4" name="Content Placeholder 3" descr="http://www.brooksidepress.org/Products/Obstetric_and_Newborn_Care_II/images/Figure_2_12_Bulging_of_the_lower_abdomen_500.jpg">
            <a:hlinkClick r:id="rId2"/>
          </p:cNvPr>
          <p:cNvPicPr>
            <a:picLocks noGrp="1"/>
          </p:cNvPicPr>
          <p:nvPr>
            <p:ph idx="1"/>
          </p:nvPr>
        </p:nvPicPr>
        <p:blipFill>
          <a:blip r:embed="rId3" cstate="print"/>
          <a:stretch>
            <a:fillRect/>
          </a:stretch>
        </p:blipFill>
        <p:spPr bwMode="auto">
          <a:xfrm>
            <a:off x="0" y="1447800"/>
            <a:ext cx="8991600" cy="51816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Observe for signs of hemorrhage.</a:t>
            </a:r>
          </a:p>
          <a:p>
            <a:pPr marL="514350" indent="-514350">
              <a:buFont typeface="+mj-lt"/>
              <a:buAutoNum type="arabicPeriod"/>
            </a:pPr>
            <a:r>
              <a:rPr lang="en-US" dirty="0" smtClean="0"/>
              <a:t>Uterine atony</a:t>
            </a:r>
          </a:p>
          <a:p>
            <a:pPr marL="514350" indent="-514350">
              <a:buFont typeface="+mj-lt"/>
              <a:buAutoNum type="arabicPeriod"/>
            </a:pPr>
            <a:r>
              <a:rPr lang="en-US" dirty="0" smtClean="0"/>
              <a:t>Vaginal or cervical lacerations. </a:t>
            </a:r>
          </a:p>
          <a:p>
            <a:pPr marL="514350" indent="-514350">
              <a:buFont typeface="+mj-lt"/>
              <a:buAutoNum type="arabicPeriod"/>
            </a:pPr>
            <a:r>
              <a:rPr lang="en-US" dirty="0" smtClean="0"/>
              <a:t>Retained placental fragments. </a:t>
            </a:r>
          </a:p>
          <a:p>
            <a:pPr marL="514350" indent="-514350">
              <a:buFont typeface="+mj-lt"/>
              <a:buAutoNum type="arabicPeriod"/>
            </a:pPr>
            <a:r>
              <a:rPr lang="en-US" dirty="0" smtClean="0"/>
              <a:t>Bladder distention</a:t>
            </a:r>
          </a:p>
          <a:p>
            <a:pPr marL="514350" indent="-514350">
              <a:buFont typeface="+mj-lt"/>
              <a:buAutoNum type="arabicPeriod"/>
            </a:pPr>
            <a:endParaRPr lang="en-US" dirty="0"/>
          </a:p>
        </p:txBody>
      </p:sp>
    </p:spTree>
  </p:cSld>
  <p:clrMapOvr>
    <a:masterClrMapping/>
  </p:clrMapOvr>
  <p:transition spd="slow">
    <p:circl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smtClean="0"/>
              <a:t>Assess for ambulatory stability. </a:t>
            </a:r>
          </a:p>
          <a:p>
            <a:r>
              <a:rPr lang="en-US" dirty="0" smtClean="0"/>
              <a:t>Instruct the patient in the proper perineal care. Should wipe from front to back to avoid contamination after voiding, and apply the perineal pad from front to back. </a:t>
            </a:r>
          </a:p>
          <a:p>
            <a:r>
              <a:rPr lang="en-US" dirty="0" smtClean="0"/>
              <a:t>Discontinue IV on a normal patient once she is stable and the physician has ordered removal </a:t>
            </a:r>
          </a:p>
          <a:p>
            <a:r>
              <a:rPr lang="en-US" dirty="0" smtClean="0"/>
              <a:t>Complete notes and transfer the stable patient to the postnatal ward</a:t>
            </a:r>
          </a:p>
          <a:p>
            <a:pPr>
              <a:buNone/>
            </a:pPr>
            <a:endParaRPr lang="en-US" dirty="0" smtClean="0"/>
          </a:p>
          <a:p>
            <a:pPr>
              <a:buNone/>
            </a:pPr>
            <a:r>
              <a:rPr lang="en-US" dirty="0" smtClean="0"/>
              <a:t>					</a:t>
            </a:r>
            <a:endParaRPr lang="en-US" sz="4000" b="1" dirty="0" smtClean="0">
              <a:solidFill>
                <a:srgbClr val="00B050"/>
              </a:solidFill>
            </a:endParaRPr>
          </a:p>
          <a:p>
            <a:endParaRPr lang="en-US" dirty="0"/>
          </a:p>
        </p:txBody>
      </p:sp>
    </p:spTree>
  </p:cSld>
  <p:clrMapOvr>
    <a:masterClrMapping/>
  </p:clrMapOvr>
  <p:transition spd="slow">
    <p:circl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6800"/>
          </a:xfrm>
        </p:spPr>
        <p:txBody>
          <a:bodyPr/>
          <a:lstStyle/>
          <a:p>
            <a:r>
              <a:rPr lang="en-US" dirty="0" smtClean="0"/>
              <a:t>Post natal discharge instructions</a:t>
            </a:r>
            <a:endParaRPr lang="en-US" dirty="0"/>
          </a:p>
        </p:txBody>
      </p:sp>
      <p:graphicFrame>
        <p:nvGraphicFramePr>
          <p:cNvPr id="5" name="Content Placeholder 4"/>
          <p:cNvGraphicFramePr>
            <a:graphicFrameLocks noGrp="1"/>
          </p:cNvGraphicFramePr>
          <p:nvPr>
            <p:ph idx="1"/>
          </p:nvPr>
        </p:nvGraphicFramePr>
        <p:xfrm>
          <a:off x="0" y="914400"/>
          <a:ext cx="9144000" cy="6309360"/>
        </p:xfrm>
        <a:graphic>
          <a:graphicData uri="http://schemas.openxmlformats.org/drawingml/2006/table">
            <a:tbl>
              <a:tblPr firstRow="1" bandRow="1">
                <a:tableStyleId>{5C22544A-7EE6-4342-B048-85BDC9FD1C3A}</a:tableStyleId>
              </a:tblPr>
              <a:tblGrid>
                <a:gridCol w="1447800"/>
                <a:gridCol w="7696200"/>
              </a:tblGrid>
              <a:tr h="370840">
                <a:tc>
                  <a:txBody>
                    <a:bodyPr/>
                    <a:lstStyle/>
                    <a:p>
                      <a:r>
                        <a:rPr lang="en-US" sz="2400" b="1" kern="1200" baseline="0" dirty="0" smtClean="0">
                          <a:solidFill>
                            <a:srgbClr val="C00000"/>
                          </a:solidFill>
                          <a:latin typeface="+mn-lt"/>
                          <a:ea typeface="+mn-ea"/>
                          <a:cs typeface="+mn-cs"/>
                        </a:rPr>
                        <a:t>AREA</a:t>
                      </a:r>
                      <a:endParaRPr lang="en-US" sz="2400" dirty="0">
                        <a:solidFill>
                          <a:srgbClr val="C00000"/>
                        </a:solidFill>
                      </a:endParaRPr>
                    </a:p>
                  </a:txBody>
                  <a:tcPr>
                    <a:solidFill>
                      <a:schemeClr val="tx1">
                        <a:lumMod val="85000"/>
                      </a:schemeClr>
                    </a:solidFill>
                  </a:tcPr>
                </a:tc>
                <a:tc>
                  <a:txBody>
                    <a:bodyPr/>
                    <a:lstStyle/>
                    <a:p>
                      <a:r>
                        <a:rPr lang="en-US" sz="2400" b="1" kern="1200" baseline="0" dirty="0" smtClean="0">
                          <a:solidFill>
                            <a:srgbClr val="C00000"/>
                          </a:solidFill>
                          <a:latin typeface="+mn-lt"/>
                          <a:ea typeface="+mn-ea"/>
                          <a:cs typeface="+mn-cs"/>
                        </a:rPr>
                        <a:t>INSTRUCTIONS</a:t>
                      </a:r>
                      <a:endParaRPr lang="en-US" sz="2400" dirty="0">
                        <a:solidFill>
                          <a:srgbClr val="C00000"/>
                        </a:solidFill>
                      </a:endParaRPr>
                    </a:p>
                  </a:txBody>
                  <a:tcPr>
                    <a:solidFill>
                      <a:schemeClr val="tx1">
                        <a:lumMod val="85000"/>
                      </a:schemeClr>
                    </a:solidFill>
                  </a:tcPr>
                </a:tc>
              </a:tr>
              <a:tr h="370840">
                <a:tc>
                  <a:txBody>
                    <a:bodyPr/>
                    <a:lstStyle/>
                    <a:p>
                      <a:r>
                        <a:rPr lang="en-US" sz="2400" kern="1200" baseline="0" dirty="0" smtClean="0">
                          <a:solidFill>
                            <a:srgbClr val="7030A0"/>
                          </a:solidFill>
                          <a:latin typeface="+mn-lt"/>
                          <a:ea typeface="+mn-ea"/>
                          <a:cs typeface="+mn-cs"/>
                        </a:rPr>
                        <a:t>Work</a:t>
                      </a:r>
                      <a:endParaRPr lang="en-US" sz="2400" dirty="0">
                        <a:solidFill>
                          <a:srgbClr val="7030A0"/>
                        </a:solidFill>
                      </a:endParaRPr>
                    </a:p>
                  </a:txBody>
                  <a:tcPr>
                    <a:solidFill>
                      <a:schemeClr val="tx1">
                        <a:lumMod val="85000"/>
                      </a:schemeClr>
                    </a:solidFill>
                  </a:tcPr>
                </a:tc>
                <a:tc>
                  <a:txBody>
                    <a:bodyPr/>
                    <a:lstStyle/>
                    <a:p>
                      <a:r>
                        <a:rPr lang="en-US" sz="2400" kern="1200" baseline="0" dirty="0" smtClean="0">
                          <a:solidFill>
                            <a:srgbClr val="7030A0"/>
                          </a:solidFill>
                          <a:latin typeface="+mn-lt"/>
                          <a:ea typeface="+mn-ea"/>
                          <a:cs typeface="+mn-cs"/>
                        </a:rPr>
                        <a:t>All women should avoid heavy work (lifting or straining)</a:t>
                      </a:r>
                    </a:p>
                    <a:p>
                      <a:r>
                        <a:rPr lang="en-US" sz="2400" kern="1200" baseline="0" dirty="0" smtClean="0">
                          <a:solidFill>
                            <a:srgbClr val="7030A0"/>
                          </a:solidFill>
                          <a:latin typeface="+mn-lt"/>
                          <a:ea typeface="+mn-ea"/>
                          <a:cs typeface="+mn-cs"/>
                        </a:rPr>
                        <a:t>for at least the first three weeks following birth</a:t>
                      </a:r>
                      <a:endParaRPr lang="en-US" sz="2400" dirty="0" smtClean="0">
                        <a:solidFill>
                          <a:srgbClr val="7030A0"/>
                        </a:solidFill>
                      </a:endParaRPr>
                    </a:p>
                    <a:p>
                      <a:endParaRPr lang="en-US" sz="2400" dirty="0">
                        <a:solidFill>
                          <a:srgbClr val="7030A0"/>
                        </a:solidFill>
                      </a:endParaRPr>
                    </a:p>
                  </a:txBody>
                  <a:tcPr>
                    <a:solidFill>
                      <a:schemeClr val="tx1">
                        <a:lumMod val="85000"/>
                      </a:schemeClr>
                    </a:solidFill>
                  </a:tcPr>
                </a:tc>
              </a:tr>
              <a:tr h="370840">
                <a:tc>
                  <a:txBody>
                    <a:bodyPr/>
                    <a:lstStyle/>
                    <a:p>
                      <a:r>
                        <a:rPr lang="en-US" sz="2400" kern="1200" baseline="0" dirty="0" smtClean="0">
                          <a:solidFill>
                            <a:srgbClr val="7030A0"/>
                          </a:solidFill>
                          <a:latin typeface="+mn-lt"/>
                          <a:ea typeface="+mn-ea"/>
                          <a:cs typeface="+mn-cs"/>
                        </a:rPr>
                        <a:t>Rest</a:t>
                      </a:r>
                      <a:endParaRPr lang="en-US" sz="2400" dirty="0">
                        <a:solidFill>
                          <a:srgbClr val="7030A0"/>
                        </a:solidFill>
                      </a:endParaRPr>
                    </a:p>
                  </a:txBody>
                  <a:tcPr>
                    <a:solidFill>
                      <a:schemeClr val="tx1">
                        <a:lumMod val="85000"/>
                      </a:schemeClr>
                    </a:solidFill>
                  </a:tcPr>
                </a:tc>
                <a:tc>
                  <a:txBody>
                    <a:bodyPr/>
                    <a:lstStyle/>
                    <a:p>
                      <a:r>
                        <a:rPr lang="en-US" sz="2400" kern="1200" baseline="0" dirty="0" smtClean="0">
                          <a:solidFill>
                            <a:srgbClr val="7030A0"/>
                          </a:solidFill>
                          <a:latin typeface="+mn-lt"/>
                          <a:ea typeface="+mn-ea"/>
                          <a:cs typeface="+mn-cs"/>
                        </a:rPr>
                        <a:t>The women should plan at least one rest period a day</a:t>
                      </a:r>
                    </a:p>
                    <a:p>
                      <a:r>
                        <a:rPr lang="en-US" sz="2400" kern="1200" baseline="0" dirty="0" smtClean="0">
                          <a:solidFill>
                            <a:srgbClr val="7030A0"/>
                          </a:solidFill>
                          <a:latin typeface="+mn-lt"/>
                          <a:ea typeface="+mn-ea"/>
                          <a:cs typeface="+mn-cs"/>
                        </a:rPr>
                        <a:t>and try to get a good night sleep</a:t>
                      </a:r>
                      <a:endParaRPr lang="en-US" sz="2400" dirty="0" smtClean="0">
                        <a:solidFill>
                          <a:srgbClr val="7030A0"/>
                        </a:solidFill>
                      </a:endParaRPr>
                    </a:p>
                    <a:p>
                      <a:endParaRPr lang="en-US" sz="2400" dirty="0">
                        <a:solidFill>
                          <a:srgbClr val="7030A0"/>
                        </a:solidFill>
                      </a:endParaRPr>
                    </a:p>
                  </a:txBody>
                  <a:tcPr>
                    <a:solidFill>
                      <a:schemeClr val="tx1">
                        <a:lumMod val="85000"/>
                      </a:schemeClr>
                    </a:solidFill>
                  </a:tcPr>
                </a:tc>
              </a:tr>
              <a:tr h="370840">
                <a:tc>
                  <a:txBody>
                    <a:bodyPr/>
                    <a:lstStyle/>
                    <a:p>
                      <a:r>
                        <a:rPr lang="en-US" sz="2400" kern="1200" baseline="0" dirty="0" smtClean="0">
                          <a:solidFill>
                            <a:srgbClr val="7030A0"/>
                          </a:solidFill>
                          <a:latin typeface="+mn-lt"/>
                          <a:ea typeface="+mn-ea"/>
                          <a:cs typeface="+mn-cs"/>
                        </a:rPr>
                        <a:t>Exercise</a:t>
                      </a:r>
                      <a:endParaRPr lang="en-US" sz="2400" dirty="0">
                        <a:solidFill>
                          <a:srgbClr val="7030A0"/>
                        </a:solidFill>
                      </a:endParaRPr>
                    </a:p>
                  </a:txBody>
                  <a:tcPr>
                    <a:solidFill>
                      <a:schemeClr val="tx1">
                        <a:lumMod val="85000"/>
                      </a:schemeClr>
                    </a:solidFill>
                  </a:tcPr>
                </a:tc>
                <a:tc>
                  <a:txBody>
                    <a:bodyPr/>
                    <a:lstStyle/>
                    <a:p>
                      <a:r>
                        <a:rPr lang="en-US" sz="2400" kern="1200" baseline="0" dirty="0" smtClean="0">
                          <a:solidFill>
                            <a:srgbClr val="7030A0"/>
                          </a:solidFill>
                          <a:latin typeface="+mn-lt"/>
                          <a:ea typeface="+mn-ea"/>
                          <a:cs typeface="+mn-cs"/>
                        </a:rPr>
                        <a:t>The women should limit the number of stairs she climbs</a:t>
                      </a:r>
                    </a:p>
                    <a:p>
                      <a:r>
                        <a:rPr lang="en-US" sz="2400" kern="1200" baseline="0" dirty="0" smtClean="0">
                          <a:solidFill>
                            <a:srgbClr val="7030A0"/>
                          </a:solidFill>
                          <a:latin typeface="+mn-lt"/>
                          <a:ea typeface="+mn-ea"/>
                          <a:cs typeface="+mn-cs"/>
                        </a:rPr>
                        <a:t>to 1 flight/day for the first week at home. Beginning the</a:t>
                      </a:r>
                    </a:p>
                    <a:p>
                      <a:r>
                        <a:rPr lang="en-US" sz="2400" kern="1200" baseline="0" dirty="0" smtClean="0">
                          <a:solidFill>
                            <a:srgbClr val="7030A0"/>
                          </a:solidFill>
                          <a:latin typeface="+mn-lt"/>
                          <a:ea typeface="+mn-ea"/>
                          <a:cs typeface="+mn-cs"/>
                        </a:rPr>
                        <a:t>second week, if her </a:t>
                      </a:r>
                      <a:r>
                        <a:rPr lang="en-US" sz="2400" kern="1200" baseline="0" dirty="0" err="1" smtClean="0">
                          <a:solidFill>
                            <a:srgbClr val="7030A0"/>
                          </a:solidFill>
                          <a:latin typeface="+mn-lt"/>
                          <a:ea typeface="+mn-ea"/>
                          <a:cs typeface="+mn-cs"/>
                        </a:rPr>
                        <a:t>lochia</a:t>
                      </a:r>
                      <a:r>
                        <a:rPr lang="en-US" sz="2400" kern="1200" baseline="0" dirty="0" smtClean="0">
                          <a:solidFill>
                            <a:srgbClr val="7030A0"/>
                          </a:solidFill>
                          <a:latin typeface="+mn-lt"/>
                          <a:ea typeface="+mn-ea"/>
                          <a:cs typeface="+mn-cs"/>
                        </a:rPr>
                        <a:t> discharge is normal, she may</a:t>
                      </a:r>
                    </a:p>
                    <a:p>
                      <a:r>
                        <a:rPr lang="en-US" sz="2400" kern="1200" baseline="0" dirty="0" smtClean="0">
                          <a:solidFill>
                            <a:srgbClr val="7030A0"/>
                          </a:solidFill>
                          <a:latin typeface="+mn-lt"/>
                          <a:ea typeface="+mn-ea"/>
                          <a:cs typeface="+mn-cs"/>
                        </a:rPr>
                        <a:t>start to expand this activity. She should continue with</a:t>
                      </a:r>
                    </a:p>
                    <a:p>
                      <a:r>
                        <a:rPr lang="en-US" sz="2400" kern="1200" baseline="0" dirty="0" smtClean="0">
                          <a:solidFill>
                            <a:srgbClr val="7030A0"/>
                          </a:solidFill>
                          <a:latin typeface="+mn-lt"/>
                          <a:ea typeface="+mn-ea"/>
                          <a:cs typeface="+mn-cs"/>
                        </a:rPr>
                        <a:t>muscle-strengthening exercise, such as sit-ups and leg</a:t>
                      </a:r>
                    </a:p>
                    <a:p>
                      <a:r>
                        <a:rPr lang="en-US" sz="2400" kern="1200" baseline="0" dirty="0" smtClean="0">
                          <a:solidFill>
                            <a:srgbClr val="7030A0"/>
                          </a:solidFill>
                          <a:latin typeface="+mn-lt"/>
                          <a:ea typeface="+mn-ea"/>
                          <a:cs typeface="+mn-cs"/>
                        </a:rPr>
                        <a:t>raising</a:t>
                      </a:r>
                      <a:endParaRPr lang="en-US" sz="2400" dirty="0">
                        <a:solidFill>
                          <a:srgbClr val="7030A0"/>
                        </a:solidFill>
                      </a:endParaRPr>
                    </a:p>
                  </a:txBody>
                  <a:tcPr>
                    <a:solidFill>
                      <a:schemeClr val="tx1">
                        <a:lumMod val="85000"/>
                      </a:schemeClr>
                    </a:solidFill>
                  </a:tcPr>
                </a:tc>
              </a:tr>
              <a:tr h="370840">
                <a:tc>
                  <a:txBody>
                    <a:bodyPr/>
                    <a:lstStyle/>
                    <a:p>
                      <a:r>
                        <a:rPr lang="en-US" sz="2400" kern="1200" baseline="0" dirty="0" smtClean="0">
                          <a:solidFill>
                            <a:srgbClr val="7030A0"/>
                          </a:solidFill>
                          <a:latin typeface="+mn-lt"/>
                          <a:ea typeface="+mn-ea"/>
                          <a:cs typeface="+mn-cs"/>
                        </a:rPr>
                        <a:t>Hygiene</a:t>
                      </a:r>
                      <a:endParaRPr lang="en-US" sz="2400" dirty="0">
                        <a:solidFill>
                          <a:srgbClr val="7030A0"/>
                        </a:solidFill>
                      </a:endParaRPr>
                    </a:p>
                  </a:txBody>
                  <a:tcPr>
                    <a:solidFill>
                      <a:schemeClr val="tx1">
                        <a:lumMod val="85000"/>
                      </a:schemeClr>
                    </a:solidFill>
                  </a:tcPr>
                </a:tc>
                <a:tc>
                  <a:txBody>
                    <a:bodyPr/>
                    <a:lstStyle/>
                    <a:p>
                      <a:r>
                        <a:rPr lang="en-US" sz="2400" kern="1200" baseline="0" dirty="0" smtClean="0">
                          <a:solidFill>
                            <a:srgbClr val="7030A0"/>
                          </a:solidFill>
                          <a:latin typeface="+mn-lt"/>
                          <a:ea typeface="+mn-ea"/>
                          <a:cs typeface="+mn-cs"/>
                        </a:rPr>
                        <a:t>The women may take either tub baths or shower, and</a:t>
                      </a:r>
                    </a:p>
                    <a:p>
                      <a:r>
                        <a:rPr lang="en-US" sz="2400" kern="1200" baseline="0" dirty="0" smtClean="0">
                          <a:solidFill>
                            <a:srgbClr val="7030A0"/>
                          </a:solidFill>
                          <a:latin typeface="+mn-lt"/>
                          <a:ea typeface="+mn-ea"/>
                          <a:cs typeface="+mn-cs"/>
                        </a:rPr>
                        <a:t>continue to cleanse her perineum from front to back</a:t>
                      </a:r>
                      <a:endParaRPr lang="en-US" sz="2400" dirty="0" smtClean="0">
                        <a:solidFill>
                          <a:srgbClr val="7030A0"/>
                        </a:solidFill>
                      </a:endParaRPr>
                    </a:p>
                    <a:p>
                      <a:endParaRPr lang="en-US" sz="2400" dirty="0">
                        <a:solidFill>
                          <a:srgbClr val="7030A0"/>
                        </a:solidFill>
                      </a:endParaRPr>
                    </a:p>
                  </a:txBody>
                  <a:tcPr>
                    <a:solidFill>
                      <a:schemeClr val="tx1">
                        <a:lumMod val="85000"/>
                      </a:schemeClr>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1"/>
          </a:solidFill>
        </p:spPr>
        <p:txBody>
          <a:bodyPr/>
          <a:lstStyle/>
          <a:p>
            <a:endParaRPr lang="en-US" sz="2400" dirty="0">
              <a:solidFill>
                <a:srgbClr val="000000"/>
              </a:solidFill>
              <a:effectLst/>
            </a:endParaRPr>
          </a:p>
        </p:txBody>
      </p:sp>
      <p:graphicFrame>
        <p:nvGraphicFramePr>
          <p:cNvPr id="5" name="Table 4"/>
          <p:cNvGraphicFramePr>
            <a:graphicFrameLocks noGrp="1"/>
          </p:cNvGraphicFramePr>
          <p:nvPr/>
        </p:nvGraphicFramePr>
        <p:xfrm>
          <a:off x="0" y="0"/>
          <a:ext cx="9220200" cy="6858000"/>
        </p:xfrm>
        <a:graphic>
          <a:graphicData uri="http://schemas.openxmlformats.org/drawingml/2006/table">
            <a:tbl>
              <a:tblPr firstRow="1" bandRow="1">
                <a:tableStyleId>{5C22544A-7EE6-4342-B048-85BDC9FD1C3A}</a:tableStyleId>
              </a:tblPr>
              <a:tblGrid>
                <a:gridCol w="2133600"/>
                <a:gridCol w="7086600"/>
              </a:tblGrid>
              <a:tr h="1857375">
                <a:tc>
                  <a:txBody>
                    <a:bodyPr/>
                    <a:lstStyle/>
                    <a:p>
                      <a:r>
                        <a:rPr lang="en-US" sz="2400" b="1" dirty="0" smtClean="0">
                          <a:solidFill>
                            <a:srgbClr val="000000"/>
                          </a:solidFill>
                          <a:effectLst/>
                        </a:rPr>
                        <a:t>Coitus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0000"/>
                          </a:solidFill>
                          <a:effectLst/>
                        </a:rPr>
                        <a:t>Coitus is safe as soon as the woman’s </a:t>
                      </a:r>
                      <a:r>
                        <a:rPr lang="en-US" sz="2400" b="0" dirty="0" err="1" smtClean="0">
                          <a:solidFill>
                            <a:srgbClr val="000000"/>
                          </a:solidFill>
                          <a:effectLst/>
                        </a:rPr>
                        <a:t>lochia</a:t>
                      </a:r>
                      <a:r>
                        <a:rPr lang="en-US" sz="2400" b="0" dirty="0" smtClean="0">
                          <a:solidFill>
                            <a:srgbClr val="000000"/>
                          </a:solidFill>
                          <a:effectLst/>
                        </a:rPr>
                        <a:t> has turned to alba and if she has an episiotomy, it is healed (about the third week after delivery)</a:t>
                      </a:r>
                    </a:p>
                    <a:p>
                      <a:endParaRPr lang="en-US" sz="2400" b="0" dirty="0"/>
                    </a:p>
                  </a:txBody>
                  <a:tcPr/>
                </a:tc>
              </a:tr>
              <a:tr h="3143250">
                <a:tc>
                  <a:txBody>
                    <a:bodyPr/>
                    <a:lstStyle/>
                    <a:p>
                      <a:r>
                        <a:rPr lang="en-US" sz="2400" b="1" dirty="0" smtClean="0">
                          <a:solidFill>
                            <a:srgbClr val="000000"/>
                          </a:solidFill>
                          <a:effectLst/>
                        </a:rPr>
                        <a:t>Contraception </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0000"/>
                          </a:solidFill>
                          <a:effectLst/>
                        </a:rPr>
                        <a:t>The women should begin contraception measures with the initiation of coitus (if she desire contraception).If she wishes an IUCD, this may be fitted immediately following delivery or at the first postnatal check up. A diaphragm must be refitted at a 6-week check up .Oral contraception are begun about 2-3 weeks after delivery</a:t>
                      </a:r>
                    </a:p>
                    <a:p>
                      <a:endParaRPr lang="en-US" sz="2400" dirty="0"/>
                    </a:p>
                  </a:txBody>
                  <a:tcPr/>
                </a:tc>
              </a:tr>
              <a:tr h="1857375">
                <a:tc>
                  <a:txBody>
                    <a:bodyPr/>
                    <a:lstStyle/>
                    <a:p>
                      <a:r>
                        <a:rPr lang="en-US" sz="2400" b="1" dirty="0" smtClean="0">
                          <a:solidFill>
                            <a:srgbClr val="000000"/>
                          </a:solidFill>
                          <a:effectLst/>
                        </a:rPr>
                        <a:t>Follow up </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0000"/>
                          </a:solidFill>
                          <a:effectLst/>
                        </a:rPr>
                        <a:t>The women should notify her physician or midwife if she notices an increase</a:t>
                      </a:r>
                      <a:r>
                        <a:rPr lang="en-US" sz="2400" baseline="0" dirty="0" smtClean="0">
                          <a:solidFill>
                            <a:srgbClr val="000000"/>
                          </a:solidFill>
                          <a:effectLst/>
                        </a:rPr>
                        <a:t> </a:t>
                      </a:r>
                      <a:r>
                        <a:rPr lang="en-US" sz="2400" dirty="0" smtClean="0">
                          <a:solidFill>
                            <a:srgbClr val="000000"/>
                          </a:solidFill>
                          <a:effectLst/>
                        </a:rPr>
                        <a:t>in </a:t>
                      </a:r>
                      <a:r>
                        <a:rPr lang="en-US" sz="2400" dirty="0" err="1" smtClean="0">
                          <a:solidFill>
                            <a:srgbClr val="000000"/>
                          </a:solidFill>
                          <a:effectLst/>
                        </a:rPr>
                        <a:t>lochia</a:t>
                      </a:r>
                      <a:r>
                        <a:rPr lang="en-US" sz="2400" dirty="0" smtClean="0">
                          <a:solidFill>
                            <a:srgbClr val="000000"/>
                          </a:solidFill>
                          <a:effectLst/>
                        </a:rPr>
                        <a:t> discharge, or if </a:t>
                      </a:r>
                      <a:r>
                        <a:rPr lang="en-US" sz="2400" dirty="0" err="1" smtClean="0">
                          <a:solidFill>
                            <a:srgbClr val="000000"/>
                          </a:solidFill>
                          <a:effectLst/>
                        </a:rPr>
                        <a:t>lochia</a:t>
                      </a:r>
                      <a:r>
                        <a:rPr lang="en-US" sz="2400" dirty="0" smtClean="0">
                          <a:solidFill>
                            <a:srgbClr val="000000"/>
                          </a:solidFill>
                          <a:effectLst/>
                        </a:rPr>
                        <a:t> serosa or </a:t>
                      </a:r>
                      <a:r>
                        <a:rPr lang="en-US" sz="2400" dirty="0" err="1" smtClean="0">
                          <a:solidFill>
                            <a:srgbClr val="000000"/>
                          </a:solidFill>
                          <a:effectLst/>
                        </a:rPr>
                        <a:t>lochia</a:t>
                      </a:r>
                      <a:r>
                        <a:rPr lang="en-US" sz="2400" dirty="0" smtClean="0">
                          <a:solidFill>
                            <a:srgbClr val="000000"/>
                          </a:solidFill>
                          <a:effectLst/>
                        </a:rPr>
                        <a:t> alba becomes </a:t>
                      </a:r>
                      <a:r>
                        <a:rPr lang="en-US" sz="2400" dirty="0" err="1" smtClean="0">
                          <a:solidFill>
                            <a:srgbClr val="000000"/>
                          </a:solidFill>
                          <a:effectLst/>
                        </a:rPr>
                        <a:t>lochia</a:t>
                      </a:r>
                      <a:r>
                        <a:rPr lang="en-US" sz="2400" dirty="0" smtClean="0">
                          <a:solidFill>
                            <a:srgbClr val="000000"/>
                          </a:solidFill>
                          <a:effectLst/>
                        </a:rPr>
                        <a:t> rubra</a:t>
                      </a:r>
                    </a:p>
                    <a:p>
                      <a:endParaRPr lang="en-US" sz="2400" dirty="0"/>
                    </a:p>
                  </a:txBody>
                  <a:tcPr/>
                </a:tc>
              </a:tr>
            </a:tbl>
          </a:graphicData>
        </a:graphic>
      </p:graphicFrame>
    </p:spTree>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rgbClr val="7030A0"/>
          </a:solidFill>
        </p:spPr>
        <p:txBody>
          <a:bodyPr/>
          <a:lstStyle/>
          <a:p>
            <a:r>
              <a:rPr lang="en-US" b="1" dirty="0" smtClean="0">
                <a:solidFill>
                  <a:srgbClr val="FFFF00"/>
                </a:solidFill>
              </a:rPr>
              <a:t>STAGES OF LABOUR</a:t>
            </a:r>
            <a:endParaRPr lang="en-US" b="1" dirty="0">
              <a:solidFill>
                <a:srgbClr val="FFFF00"/>
              </a:solidFill>
            </a:endParaRPr>
          </a:p>
        </p:txBody>
      </p:sp>
      <p:sp>
        <p:nvSpPr>
          <p:cNvPr id="3" name="Content Placeholder 2"/>
          <p:cNvSpPr>
            <a:spLocks noGrp="1"/>
          </p:cNvSpPr>
          <p:nvPr>
            <p:ph idx="1"/>
          </p:nvPr>
        </p:nvSpPr>
        <p:spPr>
          <a:xfrm>
            <a:off x="762000" y="762000"/>
            <a:ext cx="8382000" cy="6096000"/>
          </a:xfrm>
        </p:spPr>
        <p:txBody>
          <a:bodyPr>
            <a:normAutofit/>
          </a:bodyPr>
          <a:lstStyle/>
          <a:p>
            <a:r>
              <a:rPr lang="en-US" dirty="0" smtClean="0"/>
              <a:t>Labour is divided into four stages, although in real practice, the process is a continuous one and change from one stage to the other may not be clearly obvious. </a:t>
            </a:r>
          </a:p>
          <a:p>
            <a:r>
              <a:rPr lang="en-US" dirty="0" smtClean="0"/>
              <a:t>The four stages of labour are known as </a:t>
            </a:r>
            <a:r>
              <a:rPr lang="en-US" b="1" dirty="0" smtClean="0"/>
              <a:t>First stage, Second stage, Third stage and Fourth stage</a:t>
            </a:r>
            <a:endParaRPr lang="en-US" dirty="0" smtClean="0"/>
          </a:p>
          <a:p>
            <a:pPr>
              <a:buFont typeface="Wingdings" pitchFamily="2" charset="2"/>
              <a:buChar char="ü"/>
            </a:pPr>
            <a:r>
              <a:rPr lang="en-US" b="1" u="sng" dirty="0" smtClean="0"/>
              <a:t>1st Stage:</a:t>
            </a:r>
            <a:r>
              <a:rPr lang="en-US" b="1" dirty="0" smtClean="0"/>
              <a:t> </a:t>
            </a:r>
            <a:r>
              <a:rPr lang="en-US" dirty="0" smtClean="0"/>
              <a:t>from onset of labour to full dilatation of the cervix. This is the stage of dilation of the cervical os (upto 10cm) </a:t>
            </a:r>
          </a:p>
          <a:p>
            <a:pPr>
              <a:buFont typeface="Wingdings" pitchFamily="2" charset="2"/>
              <a:buChar char="ü"/>
            </a:pPr>
            <a:r>
              <a:rPr lang="en-US" b="1" u="sng" dirty="0" smtClean="0"/>
              <a:t>2nd Stage: </a:t>
            </a:r>
            <a:r>
              <a:rPr lang="en-US" dirty="0" smtClean="0"/>
              <a:t>from full cervical dilatation to expulsion of the foetus. Begins when the cervix is fully dilated until when the baby is born</a:t>
            </a:r>
          </a:p>
          <a:p>
            <a:pPr>
              <a:buFont typeface="Wingdings" pitchFamily="2" charset="2"/>
              <a:buChar char="ü"/>
            </a:pPr>
            <a:endParaRPr lang="en-US" i="1" dirty="0" smtClean="0"/>
          </a:p>
          <a:p>
            <a:endParaRPr lang="en-US" dirty="0"/>
          </a:p>
        </p:txBody>
      </p:sp>
    </p:spTree>
  </p:cSld>
  <p:clrMapOvr>
    <a:masterClrMapping/>
  </p:clrMapOvr>
  <p:transition spd="slow">
    <p:circl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7030A0"/>
          </a:solidFill>
        </p:spPr>
        <p:txBody>
          <a:bodyPr>
            <a:normAutofit/>
          </a:bodyPr>
          <a:lstStyle/>
          <a:p>
            <a:r>
              <a:rPr lang="en-US" sz="4400" b="1" dirty="0" smtClean="0">
                <a:solidFill>
                  <a:srgbClr val="FFFF00"/>
                </a:solidFill>
              </a:rPr>
              <a:t>THE NORMAL NEONATE</a:t>
            </a:r>
            <a:endParaRPr lang="en-US" sz="4400" b="1" dirty="0">
              <a:solidFill>
                <a:srgbClr val="FFFF00"/>
              </a:solidFill>
            </a:endParaRPr>
          </a:p>
        </p:txBody>
      </p:sp>
      <p:pic>
        <p:nvPicPr>
          <p:cNvPr id="4" name="il_fi" descr="http://www.melissabergphotography.com/wp-content/uploads/2012/11/Raleigh-Newborn-Baby-Photos.jpg"/>
          <p:cNvPicPr>
            <a:picLocks noGrp="1"/>
          </p:cNvPicPr>
          <p:nvPr>
            <p:ph idx="1"/>
          </p:nvPr>
        </p:nvPicPr>
        <p:blipFill>
          <a:blip r:embed="rId2" cstate="print"/>
          <a:stretch>
            <a:fillRect/>
          </a:stretch>
        </p:blipFill>
        <p:spPr bwMode="auto">
          <a:xfrm>
            <a:off x="304800" y="1371600"/>
            <a:ext cx="8458200" cy="51054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endParaRPr lang="en-US" b="1" dirty="0" smtClean="0"/>
          </a:p>
          <a:p>
            <a:pPr>
              <a:buNone/>
            </a:pPr>
            <a:endParaRPr lang="en-US" dirty="0"/>
          </a:p>
        </p:txBody>
      </p:sp>
      <p:pic>
        <p:nvPicPr>
          <p:cNvPr id="7" name="Picture 5" descr="C:\WINDOWS\Application Data\Microsoft\Media Catalog\05-U03.jpg"/>
          <p:cNvPicPr>
            <a:picLocks noChangeAspect="1" noChangeArrowheads="1"/>
          </p:cNvPicPr>
          <p:nvPr/>
        </p:nvPicPr>
        <p:blipFill>
          <a:blip r:embed="rId2" cstate="print"/>
          <a:srcRect/>
          <a:stretch>
            <a:fillRect/>
          </a:stretch>
        </p:blipFill>
        <p:spPr bwMode="auto">
          <a:xfrm>
            <a:off x="0" y="914400"/>
            <a:ext cx="9144000" cy="5791200"/>
          </a:xfrm>
          <a:prstGeom prst="rect">
            <a:avLst/>
          </a:prstGeom>
          <a:noFill/>
          <a:ln w="9525">
            <a:noFill/>
            <a:miter lim="800000"/>
            <a:headEnd/>
            <a:tailEnd/>
          </a:ln>
          <a:effectLst/>
        </p:spPr>
      </p:pic>
    </p:spTree>
  </p:cSld>
  <p:clrMapOvr>
    <a:masterClrMapping/>
  </p:clrMapOvr>
  <p:transition spd="slow">
    <p:split/>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7315200" cy="762000"/>
          </a:xfrm>
        </p:spPr>
        <p:txBody>
          <a:bodyPr>
            <a:normAutofit fontScale="90000"/>
          </a:bodyPr>
          <a:lstStyle/>
          <a:p>
            <a:r>
              <a:rPr lang="en-US" b="1" dirty="0" smtClean="0"/>
              <a:t>BROAD OBJECTIVE</a:t>
            </a:r>
            <a:endParaRPr lang="sw-KE" b="1" dirty="0"/>
          </a:p>
        </p:txBody>
      </p:sp>
      <p:sp>
        <p:nvSpPr>
          <p:cNvPr id="5" name="Content Placeholder 2"/>
          <p:cNvSpPr>
            <a:spLocks noGrp="1"/>
          </p:cNvSpPr>
          <p:nvPr>
            <p:ph idx="1"/>
          </p:nvPr>
        </p:nvSpPr>
        <p:spPr>
          <a:xfrm>
            <a:off x="0" y="914400"/>
            <a:ext cx="9144000" cy="5943600"/>
          </a:xfrm>
        </p:spPr>
        <p:txBody>
          <a:bodyPr>
            <a:normAutofit/>
          </a:bodyPr>
          <a:lstStyle/>
          <a:p>
            <a:pPr>
              <a:buNone/>
            </a:pPr>
            <a:r>
              <a:rPr lang="en-US" dirty="0" smtClean="0">
                <a:latin typeface="Calibri" pitchFamily="34" charset="0"/>
              </a:rPr>
              <a:t>To provide the learners with knowledge, skills and attitudes on management of the normal neonate</a:t>
            </a:r>
          </a:p>
          <a:p>
            <a:pPr>
              <a:buNone/>
            </a:pPr>
            <a:r>
              <a:rPr lang="sw-KE" b="1" u="sng" dirty="0" smtClean="0">
                <a:latin typeface="Calibri" pitchFamily="34" charset="0"/>
              </a:rPr>
              <a:t>SPECIFIC OBJECTIVES</a:t>
            </a:r>
          </a:p>
          <a:p>
            <a:pPr>
              <a:buNone/>
            </a:pPr>
            <a:r>
              <a:rPr lang="en-US" dirty="0" smtClean="0">
                <a:latin typeface="Calibri" pitchFamily="34" charset="0"/>
              </a:rPr>
              <a:t>By the end of this unit, the learners will be able to:-</a:t>
            </a:r>
          </a:p>
          <a:p>
            <a:r>
              <a:rPr lang="en-US" dirty="0" smtClean="0">
                <a:latin typeface="Calibri" pitchFamily="34" charset="0"/>
              </a:rPr>
              <a:t>Describe the immediate care of the normal neonate, including APGAR scoring, initial examination and daily routine examination</a:t>
            </a:r>
          </a:p>
          <a:p>
            <a:r>
              <a:rPr lang="en-US" dirty="0" smtClean="0">
                <a:latin typeface="Calibri" pitchFamily="34" charset="0"/>
              </a:rPr>
              <a:t>Describe the physiology of the normal neonate</a:t>
            </a:r>
          </a:p>
          <a:p>
            <a:r>
              <a:rPr lang="en-US" dirty="0" smtClean="0">
                <a:latin typeface="Calibri" pitchFamily="34" charset="0"/>
              </a:rPr>
              <a:t>Describe the minor disorders of the normal neonate.</a:t>
            </a:r>
          </a:p>
          <a:p>
            <a:pPr>
              <a:buNone/>
            </a:pPr>
            <a:endParaRPr lang="sw-KE" dirty="0">
              <a:latin typeface="Calibri" pitchFamily="34" charset="0"/>
            </a:endParaRPr>
          </a:p>
        </p:txBody>
      </p:sp>
    </p:spTree>
  </p:cSld>
  <p:clrMapOvr>
    <a:masterClrMapping/>
  </p:clrMapOvr>
  <p:transition spd="slow">
    <p:split/>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solidFill>
        </p:spPr>
        <p:txBody>
          <a:bodyPr>
            <a:normAutofit/>
          </a:bodyPr>
          <a:lstStyle/>
          <a:p>
            <a:r>
              <a:rPr lang="en-US" b="1" dirty="0" smtClean="0">
                <a:solidFill>
                  <a:srgbClr val="FFFF00"/>
                </a:solidFill>
              </a:rPr>
              <a:t>APGAR SCORING</a:t>
            </a:r>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0" y="1143000"/>
            <a:ext cx="9144000" cy="4983169"/>
          </a:xfrm>
        </p:spPr>
        <p:txBody>
          <a:bodyPr>
            <a:normAutofit/>
          </a:bodyPr>
          <a:lstStyle/>
          <a:p>
            <a:r>
              <a:rPr lang="en-US" sz="3200" dirty="0" smtClean="0">
                <a:latin typeface="Calibri" pitchFamily="34" charset="0"/>
              </a:rPr>
              <a:t>The </a:t>
            </a:r>
            <a:r>
              <a:rPr lang="en-US" sz="3200" b="1" dirty="0" smtClean="0">
                <a:latin typeface="Calibri" pitchFamily="34" charset="0"/>
              </a:rPr>
              <a:t>Apgar score</a:t>
            </a:r>
            <a:r>
              <a:rPr lang="en-US" sz="3200" dirty="0" smtClean="0">
                <a:latin typeface="Calibri" pitchFamily="34" charset="0"/>
              </a:rPr>
              <a:t> was devised in 1952 by Dr. Virginia Apgar as a simple and repeatable method to quickly and summarily assess the health of newborn children immediately after birth. Apgar was an anesthesiologist who developed the score in order to ascertain the effects of obstetric anesthesia on babies</a:t>
            </a:r>
          </a:p>
        </p:txBody>
      </p:sp>
    </p:spTree>
  </p:cSld>
  <p:clrMapOvr>
    <a:masterClrMapping/>
  </p:clrMapOvr>
  <p:transition spd="slow">
    <p:split/>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latin typeface="Calibri" pitchFamily="34" charset="0"/>
              </a:rPr>
              <a:t>The </a:t>
            </a:r>
            <a:r>
              <a:rPr lang="en-US" sz="3200" dirty="0" err="1" smtClean="0">
                <a:latin typeface="Calibri" pitchFamily="34" charset="0"/>
              </a:rPr>
              <a:t>Apgar</a:t>
            </a:r>
            <a:r>
              <a:rPr lang="en-US" sz="3200" dirty="0" smtClean="0">
                <a:latin typeface="Calibri" pitchFamily="34" charset="0"/>
              </a:rPr>
              <a:t> score is determined by evaluating the newborn baby on five simple criteria on a scale from zero to two, then summing up the five values thus obtained. The resulting </a:t>
            </a:r>
            <a:r>
              <a:rPr lang="en-US" sz="3200" dirty="0" err="1" smtClean="0">
                <a:latin typeface="Calibri" pitchFamily="34" charset="0"/>
              </a:rPr>
              <a:t>Apgar</a:t>
            </a:r>
            <a:r>
              <a:rPr lang="en-US" sz="3200" dirty="0" smtClean="0">
                <a:latin typeface="Calibri" pitchFamily="34" charset="0"/>
              </a:rPr>
              <a:t> score ranges from </a:t>
            </a:r>
            <a:r>
              <a:rPr lang="en-US" sz="3200" b="1" dirty="0" smtClean="0">
                <a:latin typeface="Calibri" pitchFamily="34" charset="0"/>
              </a:rPr>
              <a:t>zero to 10. </a:t>
            </a:r>
          </a:p>
          <a:p>
            <a:endParaRPr lang="en-US" sz="3200" dirty="0"/>
          </a:p>
        </p:txBody>
      </p:sp>
    </p:spTree>
  </p:cSld>
  <p:clrMapOvr>
    <a:masterClrMapping/>
  </p:clrMapOvr>
  <p:transition spd="slow">
    <p:split/>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686800" cy="5440373"/>
          </a:xfrm>
        </p:spPr>
        <p:txBody>
          <a:bodyPr>
            <a:normAutofit/>
          </a:bodyPr>
          <a:lstStyle/>
          <a:p>
            <a:r>
              <a:rPr lang="en-US" dirty="0" smtClean="0"/>
              <a:t>After delivering the baby, an assessment of the general condition is done after </a:t>
            </a:r>
            <a:r>
              <a:rPr lang="en-US" u="sng" dirty="0" smtClean="0"/>
              <a:t>one minute, after five minutes &amp; again after 10 minutes</a:t>
            </a:r>
            <a:r>
              <a:rPr lang="en-US" dirty="0" smtClean="0"/>
              <a:t>. This involves the consideration of five specific signs and the degree to which they are present or absent. The factors assessed are:</a:t>
            </a:r>
          </a:p>
          <a:p>
            <a:pPr lvl="1"/>
            <a:r>
              <a:rPr lang="en-US" b="1" dirty="0" smtClean="0"/>
              <a:t>A</a:t>
            </a:r>
            <a:r>
              <a:rPr lang="en-US" dirty="0" smtClean="0"/>
              <a:t>ppearance - Colour</a:t>
            </a:r>
          </a:p>
          <a:p>
            <a:pPr lvl="1"/>
            <a:r>
              <a:rPr lang="en-US" b="1" dirty="0" smtClean="0"/>
              <a:t>P</a:t>
            </a:r>
            <a:r>
              <a:rPr lang="en-US" dirty="0" smtClean="0"/>
              <a:t>ulse - Heart rate</a:t>
            </a:r>
          </a:p>
          <a:p>
            <a:pPr lvl="1"/>
            <a:r>
              <a:rPr lang="en-US" b="1" dirty="0" smtClean="0"/>
              <a:t>G</a:t>
            </a:r>
            <a:r>
              <a:rPr lang="en-US" dirty="0" smtClean="0"/>
              <a:t>rimace - good grimace</a:t>
            </a:r>
          </a:p>
          <a:p>
            <a:pPr lvl="1"/>
            <a:r>
              <a:rPr lang="en-US" b="1" dirty="0" smtClean="0"/>
              <a:t>A</a:t>
            </a:r>
            <a:r>
              <a:rPr lang="en-US" dirty="0" smtClean="0"/>
              <a:t>ctivity - Muscle tone</a:t>
            </a:r>
          </a:p>
          <a:p>
            <a:pPr lvl="1"/>
            <a:r>
              <a:rPr lang="en-US" b="1" dirty="0" smtClean="0"/>
              <a:t>R</a:t>
            </a:r>
            <a:r>
              <a:rPr lang="en-US" dirty="0" smtClean="0"/>
              <a:t>espiratory efforts – vigorous crying</a:t>
            </a:r>
          </a:p>
          <a:p>
            <a:endParaRPr lang="en-US" dirty="0" smtClean="0"/>
          </a:p>
          <a:p>
            <a:endParaRPr lang="en-US" dirty="0"/>
          </a:p>
        </p:txBody>
      </p:sp>
    </p:spTree>
  </p:cSld>
  <p:clrMapOvr>
    <a:masterClrMapping/>
  </p:clrMapOvr>
  <p:transition spd="slow">
    <p:split/>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7848600" cy="5181600"/>
          </a:xfrm>
        </p:spPr>
        <p:txBody>
          <a:bodyPr>
            <a:normAutofit/>
          </a:bodyPr>
          <a:lstStyle/>
          <a:p>
            <a:r>
              <a:rPr lang="en-US" sz="3200" dirty="0" smtClean="0"/>
              <a:t>A score of 0, 1, 2 is awarded to each of these signs in accordance with the APGAR Score Chart.</a:t>
            </a:r>
          </a:p>
          <a:p>
            <a:pPr>
              <a:buNone/>
            </a:pPr>
            <a:endParaRPr lang="en-US" sz="3200" dirty="0"/>
          </a:p>
        </p:txBody>
      </p:sp>
    </p:spTree>
  </p:cSld>
  <p:clrMapOvr>
    <a:masterClrMapping/>
  </p:clrMapOvr>
  <p:transition spd="slow">
    <p:split/>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b="1" dirty="0" smtClean="0">
                <a:solidFill>
                  <a:srgbClr val="7030A0"/>
                </a:solidFill>
              </a:rPr>
              <a:t>APGAR SCORE TABLE</a:t>
            </a:r>
            <a:endParaRPr lang="en-US" b="1" dirty="0">
              <a:solidFill>
                <a:srgbClr val="7030A0"/>
              </a:solidFill>
            </a:endParaRPr>
          </a:p>
        </p:txBody>
      </p:sp>
      <p:graphicFrame>
        <p:nvGraphicFramePr>
          <p:cNvPr id="4" name="Content Placeholder 3"/>
          <p:cNvGraphicFramePr>
            <a:graphicFrameLocks noGrp="1"/>
          </p:cNvGraphicFramePr>
          <p:nvPr>
            <p:ph idx="1"/>
          </p:nvPr>
        </p:nvGraphicFramePr>
        <p:xfrm>
          <a:off x="0" y="762000"/>
          <a:ext cx="9144000" cy="7005320"/>
        </p:xfrm>
        <a:graphic>
          <a:graphicData uri="http://schemas.openxmlformats.org/drawingml/2006/table">
            <a:tbl>
              <a:tblPr firstRow="1" bandRow="1">
                <a:tableStyleId>{5C22544A-7EE6-4342-B048-85BDC9FD1C3A}</a:tableStyleId>
              </a:tblPr>
              <a:tblGrid>
                <a:gridCol w="2286000"/>
                <a:gridCol w="2286000"/>
                <a:gridCol w="2286000"/>
                <a:gridCol w="2286000"/>
              </a:tblGrid>
              <a:tr h="828040">
                <a:tc>
                  <a:txBody>
                    <a:bodyPr/>
                    <a:lstStyle/>
                    <a:p>
                      <a:r>
                        <a:rPr kumimoji="0" lang="en-US" sz="2400" b="1" kern="1200" dirty="0" smtClean="0">
                          <a:solidFill>
                            <a:srgbClr val="0070C0"/>
                          </a:solidFill>
                          <a:latin typeface="+mn-lt"/>
                          <a:ea typeface="+mn-ea"/>
                          <a:cs typeface="+mn-cs"/>
                        </a:rPr>
                        <a:t>SIGN </a:t>
                      </a:r>
                      <a:endParaRPr lang="en-US" sz="2400" b="1" dirty="0">
                        <a:solidFill>
                          <a:srgbClr val="0070C0"/>
                        </a:solidFill>
                      </a:endParaRPr>
                    </a:p>
                  </a:txBody>
                  <a:tcPr>
                    <a:solidFill>
                      <a:schemeClr val="accent3">
                        <a:lumMod val="60000"/>
                        <a:lumOff val="40000"/>
                      </a:schemeClr>
                    </a:solidFill>
                  </a:tcPr>
                </a:tc>
                <a:tc>
                  <a:txBody>
                    <a:bodyPr/>
                    <a:lstStyle/>
                    <a:p>
                      <a:r>
                        <a:rPr kumimoji="0" lang="en-US" sz="2400" b="1" kern="1200" dirty="0" smtClean="0">
                          <a:solidFill>
                            <a:srgbClr val="FFFF00"/>
                          </a:solidFill>
                          <a:latin typeface="+mn-lt"/>
                          <a:ea typeface="+mn-ea"/>
                          <a:cs typeface="+mn-cs"/>
                        </a:rPr>
                        <a:t>SCORE </a:t>
                      </a:r>
                      <a:r>
                        <a:rPr kumimoji="0" lang="en-US" sz="2400" b="1" kern="1200" dirty="0" smtClean="0">
                          <a:solidFill>
                            <a:srgbClr val="7030A0"/>
                          </a:solidFill>
                          <a:latin typeface="+mn-lt"/>
                          <a:ea typeface="+mn-ea"/>
                          <a:cs typeface="+mn-cs"/>
                        </a:rPr>
                        <a:t>0</a:t>
                      </a:r>
                      <a:endParaRPr lang="en-US" sz="2400" b="1" dirty="0">
                        <a:solidFill>
                          <a:srgbClr val="7030A0"/>
                        </a:solidFill>
                      </a:endParaRPr>
                    </a:p>
                  </a:txBody>
                  <a:tcPr>
                    <a:solidFill>
                      <a:schemeClr val="accent3">
                        <a:lumMod val="60000"/>
                        <a:lumOff val="40000"/>
                      </a:schemeClr>
                    </a:solidFill>
                  </a:tcPr>
                </a:tc>
                <a:tc>
                  <a:txBody>
                    <a:bodyPr/>
                    <a:lstStyle/>
                    <a:p>
                      <a:r>
                        <a:rPr kumimoji="0" lang="en-US" sz="2400" b="1" kern="1200" dirty="0" smtClean="0">
                          <a:solidFill>
                            <a:srgbClr val="FFFF00"/>
                          </a:solidFill>
                          <a:latin typeface="+mn-lt"/>
                          <a:ea typeface="+mn-ea"/>
                          <a:cs typeface="+mn-cs"/>
                        </a:rPr>
                        <a:t>SCORE </a:t>
                      </a:r>
                      <a:r>
                        <a:rPr kumimoji="0" lang="en-US" sz="2400" b="1" kern="1200" dirty="0" smtClean="0">
                          <a:solidFill>
                            <a:srgbClr val="7030A0"/>
                          </a:solidFill>
                          <a:latin typeface="+mn-lt"/>
                          <a:ea typeface="+mn-ea"/>
                          <a:cs typeface="+mn-cs"/>
                        </a:rPr>
                        <a:t>1</a:t>
                      </a:r>
                      <a:r>
                        <a:rPr kumimoji="0" lang="en-US" sz="2400" b="1" kern="1200" dirty="0" smtClean="0">
                          <a:solidFill>
                            <a:srgbClr val="FFFF00"/>
                          </a:solidFill>
                          <a:latin typeface="+mn-lt"/>
                          <a:ea typeface="+mn-ea"/>
                          <a:cs typeface="+mn-cs"/>
                        </a:rPr>
                        <a:t> </a:t>
                      </a:r>
                      <a:endParaRPr lang="en-US" sz="2400" b="1" dirty="0">
                        <a:solidFill>
                          <a:srgbClr val="FFFF00"/>
                        </a:solidFill>
                      </a:endParaRPr>
                    </a:p>
                  </a:txBody>
                  <a:tcPr>
                    <a:solidFill>
                      <a:schemeClr val="accent3">
                        <a:lumMod val="60000"/>
                        <a:lumOff val="40000"/>
                      </a:schemeClr>
                    </a:solidFill>
                  </a:tcPr>
                </a:tc>
                <a:tc>
                  <a:txBody>
                    <a:bodyPr/>
                    <a:lstStyle/>
                    <a:p>
                      <a:r>
                        <a:rPr kumimoji="0" lang="en-US" sz="2400" b="1" kern="1200" dirty="0" smtClean="0">
                          <a:solidFill>
                            <a:srgbClr val="FFFF00"/>
                          </a:solidFill>
                          <a:latin typeface="+mn-lt"/>
                          <a:ea typeface="+mn-ea"/>
                          <a:cs typeface="+mn-cs"/>
                        </a:rPr>
                        <a:t>SCORE </a:t>
                      </a:r>
                      <a:r>
                        <a:rPr kumimoji="0" lang="en-US" sz="2400" b="1" kern="1200" dirty="0" smtClean="0">
                          <a:solidFill>
                            <a:srgbClr val="7030A0"/>
                          </a:solidFill>
                          <a:latin typeface="+mn-lt"/>
                          <a:ea typeface="+mn-ea"/>
                          <a:cs typeface="+mn-cs"/>
                        </a:rPr>
                        <a:t>2</a:t>
                      </a:r>
                      <a:endParaRPr lang="en-US" sz="2400" b="1" dirty="0">
                        <a:solidFill>
                          <a:srgbClr val="7030A0"/>
                        </a:solidFill>
                      </a:endParaRPr>
                    </a:p>
                  </a:txBody>
                  <a:tcPr>
                    <a:solidFill>
                      <a:schemeClr val="accent3">
                        <a:lumMod val="60000"/>
                        <a:lumOff val="40000"/>
                      </a:schemeClr>
                    </a:solidFill>
                  </a:tcPr>
                </a:tc>
              </a:tr>
              <a:tr h="370840">
                <a:tc>
                  <a:txBody>
                    <a:bodyPr/>
                    <a:lstStyle/>
                    <a:p>
                      <a:r>
                        <a:rPr kumimoji="0" lang="en-US" sz="2000" b="1" kern="1200" dirty="0" smtClean="0">
                          <a:solidFill>
                            <a:schemeClr val="dk1"/>
                          </a:solidFill>
                          <a:latin typeface="+mn-lt"/>
                          <a:ea typeface="+mn-ea"/>
                          <a:cs typeface="+mn-cs"/>
                        </a:rPr>
                        <a:t>Appearance( skin</a:t>
                      </a:r>
                      <a:r>
                        <a:rPr kumimoji="0" lang="en-US" sz="2000" b="1" kern="1200" baseline="0" dirty="0" smtClean="0">
                          <a:solidFill>
                            <a:schemeClr val="dk1"/>
                          </a:solidFill>
                          <a:latin typeface="+mn-lt"/>
                          <a:ea typeface="+mn-ea"/>
                          <a:cs typeface="+mn-cs"/>
                        </a:rPr>
                        <a:t> colour complexion)</a:t>
                      </a:r>
                      <a:endParaRPr lang="en-US" sz="2000" b="1"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Pale or blue</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Body pink, extremities blue</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Pink all over</a:t>
                      </a:r>
                      <a:endParaRPr lang="en-US" sz="2000" dirty="0"/>
                    </a:p>
                  </a:txBody>
                  <a:tcPr>
                    <a:solidFill>
                      <a:schemeClr val="accent3">
                        <a:lumMod val="60000"/>
                        <a:lumOff val="40000"/>
                      </a:schemeClr>
                    </a:solidFill>
                  </a:tcPr>
                </a:tc>
              </a:tr>
              <a:tr h="370840">
                <a:tc>
                  <a:txBody>
                    <a:bodyPr/>
                    <a:lstStyle/>
                    <a:p>
                      <a:r>
                        <a:rPr kumimoji="0" lang="en-US" sz="2000" b="1" kern="1200" dirty="0" smtClean="0">
                          <a:solidFill>
                            <a:schemeClr val="dk1"/>
                          </a:solidFill>
                          <a:latin typeface="+mn-lt"/>
                          <a:ea typeface="+mn-ea"/>
                          <a:cs typeface="+mn-cs"/>
                        </a:rPr>
                        <a:t>Pulse/ heart rate</a:t>
                      </a:r>
                      <a:endParaRPr lang="en-US" sz="2000" b="1"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Absent</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Less than 100/min</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More than 100/min</a:t>
                      </a:r>
                      <a:endParaRPr lang="en-US" sz="2000" dirty="0"/>
                    </a:p>
                  </a:txBody>
                  <a:tcPr>
                    <a:solidFill>
                      <a:schemeClr val="accent3">
                        <a:lumMod val="60000"/>
                        <a:lumOff val="40000"/>
                      </a:schemeClr>
                    </a:solidFill>
                  </a:tcPr>
                </a:tc>
              </a:tr>
              <a:tr h="370840">
                <a:tc>
                  <a:txBody>
                    <a:bodyPr/>
                    <a:lstStyle/>
                    <a:p>
                      <a:r>
                        <a:rPr kumimoji="0" lang="en-US" sz="2000" b="1" kern="1200" dirty="0" smtClean="0">
                          <a:solidFill>
                            <a:schemeClr val="dk1"/>
                          </a:solidFill>
                          <a:latin typeface="+mn-lt"/>
                          <a:ea typeface="+mn-ea"/>
                          <a:cs typeface="+mn-cs"/>
                        </a:rPr>
                        <a:t>Grimace( reflex </a:t>
                      </a:r>
                      <a:r>
                        <a:rPr kumimoji="0" lang="en-US" sz="2000" b="1" kern="1200" baseline="0" dirty="0" smtClean="0">
                          <a:solidFill>
                            <a:schemeClr val="dk1"/>
                          </a:solidFill>
                          <a:latin typeface="+mn-lt"/>
                          <a:ea typeface="+mn-ea"/>
                          <a:cs typeface="+mn-cs"/>
                        </a:rPr>
                        <a:t> Response to stimuli</a:t>
                      </a:r>
                      <a:r>
                        <a:rPr kumimoji="0" lang="en-US" sz="2000" b="1" kern="1200" dirty="0" smtClean="0">
                          <a:solidFill>
                            <a:schemeClr val="dk1"/>
                          </a:solidFill>
                          <a:latin typeface="+mn-lt"/>
                          <a:ea typeface="+mn-ea"/>
                          <a:cs typeface="+mn-cs"/>
                        </a:rPr>
                        <a:t>)</a:t>
                      </a:r>
                      <a:endParaRPr lang="en-US" sz="2000" b="1"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No</a:t>
                      </a:r>
                      <a:r>
                        <a:rPr kumimoji="0" lang="en-US" sz="2000" kern="1200" baseline="0" dirty="0" smtClean="0">
                          <a:solidFill>
                            <a:schemeClr val="dk1"/>
                          </a:solidFill>
                          <a:latin typeface="+mn-lt"/>
                          <a:ea typeface="+mn-ea"/>
                          <a:cs typeface="+mn-cs"/>
                        </a:rPr>
                        <a:t> response to stimulation</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grimace/feeble cry when stimulated</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cry or pull away when stimulated</a:t>
                      </a:r>
                      <a:endParaRPr lang="en-US" sz="2000" dirty="0"/>
                    </a:p>
                  </a:txBody>
                  <a:tcPr>
                    <a:solidFill>
                      <a:schemeClr val="accent3">
                        <a:lumMod val="60000"/>
                        <a:lumOff val="40000"/>
                      </a:schemeClr>
                    </a:solidFill>
                  </a:tcPr>
                </a:tc>
              </a:tr>
              <a:tr h="370840">
                <a:tc>
                  <a:txBody>
                    <a:bodyPr/>
                    <a:lstStyle/>
                    <a:p>
                      <a:r>
                        <a:rPr kumimoji="0" lang="en-US" sz="2000" b="1" kern="1200" dirty="0" smtClean="0">
                          <a:solidFill>
                            <a:schemeClr val="dk1"/>
                          </a:solidFill>
                          <a:latin typeface="+mn-lt"/>
                          <a:ea typeface="+mn-ea"/>
                          <a:cs typeface="+mn-cs"/>
                        </a:rPr>
                        <a:t>Activity (muscle tone)</a:t>
                      </a:r>
                      <a:endParaRPr lang="en-US" sz="2000" b="1"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Limp</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Some flexion/movement</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Spontaneous movements/active(flexed arms and legs that resist extension</a:t>
                      </a:r>
                      <a:endParaRPr lang="en-US" sz="2000" dirty="0"/>
                    </a:p>
                  </a:txBody>
                  <a:tcPr>
                    <a:solidFill>
                      <a:schemeClr val="accent3">
                        <a:lumMod val="60000"/>
                        <a:lumOff val="40000"/>
                      </a:schemeClr>
                    </a:solidFill>
                  </a:tcPr>
                </a:tc>
              </a:tr>
              <a:tr h="2153920">
                <a:tc>
                  <a:txBody>
                    <a:bodyPr/>
                    <a:lstStyle/>
                    <a:p>
                      <a:r>
                        <a:rPr kumimoji="0" lang="en-US" sz="2000" b="1" kern="1200" dirty="0" smtClean="0">
                          <a:solidFill>
                            <a:schemeClr val="dk1"/>
                          </a:solidFill>
                          <a:latin typeface="+mn-lt"/>
                          <a:ea typeface="+mn-ea"/>
                          <a:cs typeface="+mn-cs"/>
                        </a:rPr>
                        <a:t>Respiratory effort( breathing)</a:t>
                      </a:r>
                      <a:endParaRPr lang="en-US" sz="2000" b="1"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None</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Weak or slow/gasping</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Good/vigorous cry</a:t>
                      </a:r>
                      <a:endParaRPr lang="en-US" sz="2000" dirty="0"/>
                    </a:p>
                  </a:txBody>
                  <a:tcPr>
                    <a:solidFill>
                      <a:schemeClr val="accent3">
                        <a:lumMod val="60000"/>
                        <a:lumOff val="40000"/>
                      </a:schemeClr>
                    </a:solidFill>
                  </a:tcPr>
                </a:tc>
              </a:tr>
            </a:tbl>
          </a:graphicData>
        </a:graphic>
      </p:graphicFrame>
    </p:spTree>
  </p:cSld>
  <p:clrMapOvr>
    <a:masterClrMapping/>
  </p:clrMapOvr>
  <p:transition spd="slow">
    <p:split/>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915400" cy="4876800"/>
          </a:xfrm>
        </p:spPr>
        <p:txBody>
          <a:bodyPr/>
          <a:lstStyle/>
          <a:p>
            <a:r>
              <a:rPr lang="en-US" dirty="0" smtClean="0"/>
              <a:t>A normal infant in good condition at birth will achieve an APGAR score of 7 to 10. A score of </a:t>
            </a:r>
            <a:r>
              <a:rPr lang="en-US" b="1" dirty="0" smtClean="0"/>
              <a:t>1 to 3 is severe birth asphyxia </a:t>
            </a:r>
            <a:r>
              <a:rPr lang="en-US" dirty="0" smtClean="0"/>
              <a:t>and </a:t>
            </a:r>
            <a:r>
              <a:rPr lang="en-US" b="1" dirty="0" smtClean="0"/>
              <a:t>4 to 6 is moderate birth asphyxia</a:t>
            </a:r>
            <a:r>
              <a:rPr lang="en-US" dirty="0" smtClean="0"/>
              <a:t>, both of which require immediate resuscitation of the baby</a:t>
            </a:r>
          </a:p>
        </p:txBody>
      </p:sp>
    </p:spTree>
  </p:cSld>
  <p:clrMapOvr>
    <a:masterClrMapping/>
  </p:clrMapOvr>
  <p:transition spd="slow">
    <p:split/>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200" b="1" u="sng" dirty="0" smtClean="0">
                <a:latin typeface="Calibri" pitchFamily="34" charset="0"/>
              </a:rPr>
              <a:t>IMMEDIATE CARE OF THE NEONATE</a:t>
            </a:r>
          </a:p>
          <a:p>
            <a:r>
              <a:rPr lang="en-US" sz="3200" dirty="0" smtClean="0">
                <a:latin typeface="Calibri" pitchFamily="34" charset="0"/>
              </a:rPr>
              <a:t>Clear the airways by sucking mucus from the mouth and nostrils and give oxygen if necessary. Ligate the cord and make sure the ligature is very tight before you cut the cord. Wipe the baby’s head and the body and wrap to keep warm. You should record the following information about the baby: </a:t>
            </a:r>
          </a:p>
          <a:p>
            <a:pPr lvl="1"/>
            <a:r>
              <a:rPr lang="en-US" sz="3200" dirty="0" smtClean="0">
                <a:latin typeface="Calibri" pitchFamily="34" charset="0"/>
              </a:rPr>
              <a:t>Label the baby with the mother’s name and </a:t>
            </a:r>
            <a:br>
              <a:rPr lang="en-US" sz="3200" dirty="0" smtClean="0">
                <a:latin typeface="Calibri" pitchFamily="34" charset="0"/>
              </a:rPr>
            </a:br>
            <a:r>
              <a:rPr lang="en-US" sz="3200" dirty="0" smtClean="0">
                <a:latin typeface="Calibri" pitchFamily="34" charset="0"/>
              </a:rPr>
              <a:t>I.P. number</a:t>
            </a:r>
          </a:p>
          <a:p>
            <a:pPr lvl="1"/>
            <a:r>
              <a:rPr lang="en-US" sz="3200" dirty="0" smtClean="0">
                <a:latin typeface="Calibri" pitchFamily="34" charset="0"/>
              </a:rPr>
              <a:t>Write the date and time of delivery</a:t>
            </a:r>
          </a:p>
          <a:p>
            <a:pPr lvl="1"/>
            <a:r>
              <a:rPr lang="en-US" sz="3200" dirty="0" smtClean="0">
                <a:latin typeface="Calibri" pitchFamily="34" charset="0"/>
              </a:rPr>
              <a:t>Sex of the baby</a:t>
            </a:r>
          </a:p>
          <a:p>
            <a:pPr lvl="1"/>
            <a:r>
              <a:rPr lang="en-US" sz="3200" dirty="0" smtClean="0">
                <a:latin typeface="Calibri" pitchFamily="34" charset="0"/>
              </a:rPr>
              <a:t>Birth weight</a:t>
            </a:r>
          </a:p>
          <a:p>
            <a:endParaRPr lang="en-US" sz="3200" dirty="0">
              <a:latin typeface="Calibri" pitchFamily="34" charset="0"/>
            </a:endParaRPr>
          </a:p>
        </p:txBody>
      </p:sp>
    </p:spTree>
  </p:cSld>
  <p:clrMapOvr>
    <a:masterClrMapping/>
  </p:clrMapOvr>
  <p:transition spd="slow">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457200"/>
            <a:ext cx="8077200" cy="5715000"/>
          </a:xfrm>
        </p:spPr>
        <p:txBody>
          <a:bodyPr>
            <a:normAutofit/>
          </a:bodyPr>
          <a:lstStyle/>
          <a:p>
            <a:pPr>
              <a:buFont typeface="Wingdings" pitchFamily="2" charset="2"/>
              <a:buChar char="q"/>
            </a:pPr>
            <a:r>
              <a:rPr lang="en-US" sz="3200" dirty="0" smtClean="0">
                <a:latin typeface="Calibri" pitchFamily="34" charset="0"/>
              </a:rPr>
              <a:t>Admission of a mother in labour</a:t>
            </a:r>
          </a:p>
          <a:p>
            <a:pPr>
              <a:buFont typeface="Wingdings" pitchFamily="2" charset="2"/>
              <a:buChar char="q"/>
            </a:pPr>
            <a:r>
              <a:rPr lang="en-US" sz="3200" dirty="0" smtClean="0">
                <a:latin typeface="Calibri" pitchFamily="34" charset="0"/>
              </a:rPr>
              <a:t>Specific management of first stage of labour</a:t>
            </a:r>
          </a:p>
          <a:p>
            <a:pPr>
              <a:buFont typeface="Wingdings" pitchFamily="2" charset="2"/>
              <a:buChar char="q"/>
            </a:pPr>
            <a:r>
              <a:rPr lang="en-US" sz="3200" dirty="0" smtClean="0">
                <a:latin typeface="Calibri" pitchFamily="34" charset="0"/>
              </a:rPr>
              <a:t>Physiology &amp; specific mgt of second stage of labour</a:t>
            </a:r>
          </a:p>
          <a:p>
            <a:pPr>
              <a:buFont typeface="Wingdings" pitchFamily="2" charset="2"/>
              <a:buChar char="q"/>
            </a:pPr>
            <a:r>
              <a:rPr lang="en-US" sz="3200" dirty="0" smtClean="0">
                <a:latin typeface="Calibri" pitchFamily="34" charset="0"/>
              </a:rPr>
              <a:t>Physiology &amp; mgt of third stage of labour</a:t>
            </a:r>
          </a:p>
          <a:p>
            <a:pPr>
              <a:buFont typeface="Wingdings" pitchFamily="2" charset="2"/>
              <a:buChar char="q"/>
            </a:pPr>
            <a:r>
              <a:rPr lang="en-US" sz="3200" dirty="0" smtClean="0">
                <a:latin typeface="Calibri" pitchFamily="34" charset="0"/>
              </a:rPr>
              <a:t>4</a:t>
            </a:r>
            <a:r>
              <a:rPr lang="en-US" sz="3200" baseline="30000" dirty="0" smtClean="0">
                <a:latin typeface="Calibri" pitchFamily="34" charset="0"/>
              </a:rPr>
              <a:t>th</a:t>
            </a:r>
            <a:r>
              <a:rPr lang="en-US" sz="3200" dirty="0" smtClean="0">
                <a:latin typeface="Calibri" pitchFamily="34" charset="0"/>
              </a:rPr>
              <a:t> stage of labour</a:t>
            </a:r>
          </a:p>
          <a:p>
            <a:endParaRPr lang="en-US" sz="3200" dirty="0"/>
          </a:p>
        </p:txBody>
      </p:sp>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8001000" cy="5334000"/>
          </a:xfrm>
        </p:spPr>
        <p:txBody>
          <a:bodyPr>
            <a:normAutofit/>
          </a:bodyPr>
          <a:lstStyle/>
          <a:p>
            <a:pPr>
              <a:buFont typeface="Wingdings" pitchFamily="2" charset="2"/>
              <a:buChar char="ü"/>
            </a:pPr>
            <a:r>
              <a:rPr lang="en-US" b="1" u="sng" dirty="0" smtClean="0"/>
              <a:t>3rd Stage</a:t>
            </a:r>
            <a:r>
              <a:rPr lang="en-US" b="1" dirty="0" smtClean="0"/>
              <a:t>: </a:t>
            </a:r>
            <a:r>
              <a:rPr lang="en-US" dirty="0" smtClean="0"/>
              <a:t>The stage of separation and expulsion of the placenta and foetal membranes</a:t>
            </a:r>
          </a:p>
          <a:p>
            <a:pPr>
              <a:buNone/>
            </a:pPr>
            <a:r>
              <a:rPr lang="en-US" dirty="0" smtClean="0"/>
              <a:t>	</a:t>
            </a:r>
          </a:p>
          <a:p>
            <a:r>
              <a:rPr lang="en-US" dirty="0" smtClean="0"/>
              <a:t>It begins after the birth of the baby until the placenta and membrane are expelled</a:t>
            </a:r>
          </a:p>
          <a:p>
            <a:pPr>
              <a:buFont typeface="Wingdings" pitchFamily="2" charset="2"/>
              <a:buChar char="ü"/>
            </a:pPr>
            <a:r>
              <a:rPr lang="en-US" b="1" u="sng" dirty="0" smtClean="0"/>
              <a:t>4th Stage: </a:t>
            </a:r>
            <a:r>
              <a:rPr lang="en-US" dirty="0" smtClean="0"/>
              <a:t>This is the period of observation after the 3</a:t>
            </a:r>
            <a:r>
              <a:rPr lang="en-US" baseline="30000" dirty="0" smtClean="0"/>
              <a:t>rd</a:t>
            </a:r>
            <a:r>
              <a:rPr lang="en-US" dirty="0" smtClean="0"/>
              <a:t> stage if labour</a:t>
            </a:r>
          </a:p>
          <a:p>
            <a:pPr>
              <a:buNone/>
            </a:pPr>
            <a:r>
              <a:rPr lang="en-US" dirty="0" smtClean="0"/>
              <a:t>	This stage is described inorder to stress the importance of close observations for the </a:t>
            </a:r>
            <a:r>
              <a:rPr lang="en-US" b="1" dirty="0" smtClean="0"/>
              <a:t>1</a:t>
            </a:r>
            <a:r>
              <a:rPr lang="en-US" b="1" baseline="30000" dirty="0" smtClean="0"/>
              <a:t>st</a:t>
            </a:r>
            <a:r>
              <a:rPr lang="en-US" b="1" dirty="0" smtClean="0"/>
              <a:t> 2-4 hours</a:t>
            </a:r>
            <a:r>
              <a:rPr lang="en-US" dirty="0" smtClean="0"/>
              <a:t> after the 3</a:t>
            </a:r>
            <a:r>
              <a:rPr lang="en-US" baseline="30000" dirty="0" smtClean="0"/>
              <a:t>rd</a:t>
            </a:r>
            <a:r>
              <a:rPr lang="en-US" dirty="0" smtClean="0"/>
              <a:t> stage because of the risk of P.P.H</a:t>
            </a:r>
          </a:p>
          <a:p>
            <a:endParaRPr lang="en-US" dirty="0"/>
          </a:p>
        </p:txBody>
      </p:sp>
    </p:spTree>
  </p:cSld>
  <p:clrMapOvr>
    <a:masterClrMapping/>
  </p:clrMapOvr>
  <p:transition spd="slow">
    <p:circl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944562"/>
          </a:xfrm>
        </p:spPr>
        <p:txBody>
          <a:bodyPr>
            <a:normAutofit fontScale="90000"/>
          </a:bodyPr>
          <a:lstStyle/>
          <a:p>
            <a:r>
              <a:rPr lang="en-US" b="1" dirty="0" smtClean="0"/>
              <a:t>Immediate care of the newborn cntd’ </a:t>
            </a:r>
            <a:endParaRPr lang="en-US" b="1" dirty="0"/>
          </a:p>
        </p:txBody>
      </p:sp>
      <p:sp>
        <p:nvSpPr>
          <p:cNvPr id="3" name="Content Placeholder 2"/>
          <p:cNvSpPr>
            <a:spLocks noGrp="1"/>
          </p:cNvSpPr>
          <p:nvPr>
            <p:ph idx="1"/>
          </p:nvPr>
        </p:nvSpPr>
        <p:spPr>
          <a:xfrm>
            <a:off x="0" y="914400"/>
            <a:ext cx="9144000" cy="5943600"/>
          </a:xfrm>
        </p:spPr>
        <p:txBody>
          <a:bodyPr>
            <a:normAutofit/>
          </a:bodyPr>
          <a:lstStyle/>
          <a:p>
            <a:endParaRPr lang="en-US" sz="3200" dirty="0" smtClean="0">
              <a:latin typeface="Calibri" pitchFamily="34" charset="0"/>
            </a:endParaRPr>
          </a:p>
          <a:p>
            <a:r>
              <a:rPr lang="en-US" sz="3200" dirty="0" smtClean="0">
                <a:latin typeface="Calibri" pitchFamily="34" charset="0"/>
              </a:rPr>
              <a:t>Keep the baby warm </a:t>
            </a:r>
          </a:p>
          <a:p>
            <a:r>
              <a:rPr lang="en-US" sz="3200" dirty="0" smtClean="0">
                <a:latin typeface="Calibri" pitchFamily="34" charset="0"/>
              </a:rPr>
              <a:t>Check breathing (Baby should be crying or breathing quietly and easily) </a:t>
            </a:r>
          </a:p>
          <a:p>
            <a:r>
              <a:rPr lang="en-US" sz="3200" dirty="0" smtClean="0">
                <a:latin typeface="Calibri" pitchFamily="34" charset="0"/>
              </a:rPr>
              <a:t>Clamp and cut the cord (DO NOT MILK THE CORD) </a:t>
            </a:r>
          </a:p>
          <a:p>
            <a:r>
              <a:rPr lang="en-US" sz="3200" dirty="0" smtClean="0">
                <a:latin typeface="Calibri" pitchFamily="34" charset="0"/>
              </a:rPr>
              <a:t>Encourage breastfeeding and routine newborn care. </a:t>
            </a:r>
          </a:p>
          <a:p>
            <a:r>
              <a:rPr lang="en-US" sz="3200" dirty="0" smtClean="0">
                <a:latin typeface="Calibri" pitchFamily="34" charset="0"/>
              </a:rPr>
              <a:t>Anticipate the need for neonatal resuscitation and prepare in advance for it </a:t>
            </a:r>
          </a:p>
          <a:p>
            <a:endParaRPr lang="en-US" sz="3200" dirty="0">
              <a:latin typeface="Calibri" pitchFamily="34" charset="0"/>
            </a:endParaRPr>
          </a:p>
        </p:txBody>
      </p:sp>
    </p:spTree>
  </p:cSld>
  <p:clrMapOvr>
    <a:masterClrMapping/>
  </p:clrMapOvr>
  <p:transition spd="slow">
    <p:split/>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914400" y="152400"/>
            <a:ext cx="7315200" cy="685800"/>
          </a:xfrm>
        </p:spPr>
        <p:txBody>
          <a:bodyPr>
            <a:normAutofit fontScale="90000"/>
          </a:bodyPr>
          <a:lstStyle/>
          <a:p>
            <a:r>
              <a:rPr lang="en-US" b="1" dirty="0" smtClean="0"/>
              <a:t>Clamped umbilical cord</a:t>
            </a:r>
            <a:endParaRPr lang="sw-KE" b="1" dirty="0"/>
          </a:p>
        </p:txBody>
      </p:sp>
      <p:pic>
        <p:nvPicPr>
          <p:cNvPr id="5" name="Picture 3" descr="Essential Newborn Care Course 2 048"/>
          <p:cNvPicPr>
            <a:picLocks noGrp="1" noChangeAspect="1" noChangeArrowheads="1"/>
          </p:cNvPicPr>
          <p:nvPr>
            <p:ph idx="1"/>
          </p:nvPr>
        </p:nvPicPr>
        <p:blipFill>
          <a:blip r:embed="rId2" cstate="print"/>
          <a:stretch>
            <a:fillRect/>
          </a:stretch>
        </p:blipFill>
        <p:spPr bwMode="auto">
          <a:xfrm>
            <a:off x="228600" y="838200"/>
            <a:ext cx="8686800" cy="5714999"/>
          </a:xfrm>
          <a:prstGeom prst="rect">
            <a:avLst/>
          </a:prstGeom>
          <a:noFill/>
          <a:ln w="9525">
            <a:noFill/>
            <a:miter lim="800000"/>
            <a:headEnd/>
            <a:tailEnd/>
          </a:ln>
        </p:spPr>
      </p:pic>
    </p:spTree>
  </p:cSld>
  <p:clrMapOvr>
    <a:masterClrMapping/>
  </p:clrMapOvr>
  <p:transition spd="slow">
    <p:split/>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914400" y="152400"/>
            <a:ext cx="7315200" cy="685800"/>
          </a:xfrm>
        </p:spPr>
        <p:txBody>
          <a:bodyPr>
            <a:normAutofit fontScale="90000"/>
          </a:bodyPr>
          <a:lstStyle/>
          <a:p>
            <a:r>
              <a:rPr lang="en-US" b="1" dirty="0" smtClean="0"/>
              <a:t>Keep the baby warm</a:t>
            </a:r>
            <a:endParaRPr lang="sw-KE" b="1" dirty="0"/>
          </a:p>
        </p:txBody>
      </p:sp>
      <p:pic>
        <p:nvPicPr>
          <p:cNvPr id="5" name="Picture 6"/>
          <p:cNvPicPr>
            <a:picLocks noGrp="1" noChangeAspect="1" noChangeArrowheads="1"/>
          </p:cNvPicPr>
          <p:nvPr>
            <p:ph idx="1"/>
          </p:nvPr>
        </p:nvPicPr>
        <p:blipFill>
          <a:blip r:embed="rId2" cstate="print"/>
          <a:stretch>
            <a:fillRect/>
          </a:stretch>
        </p:blipFill>
        <p:spPr bwMode="auto">
          <a:xfrm>
            <a:off x="304800" y="990600"/>
            <a:ext cx="8458199" cy="5562600"/>
          </a:xfrm>
          <a:prstGeom prst="rect">
            <a:avLst/>
          </a:prstGeom>
          <a:noFill/>
          <a:ln w="9525">
            <a:noFill/>
            <a:miter lim="800000"/>
            <a:headEnd/>
            <a:tailEnd/>
          </a:ln>
        </p:spPr>
      </p:pic>
    </p:spTree>
  </p:cSld>
  <p:clrMapOvr>
    <a:masterClrMapping/>
  </p:clrMapOvr>
  <p:transition spd="slow">
    <p:split/>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533400"/>
          </a:xfrm>
        </p:spPr>
        <p:txBody>
          <a:bodyPr>
            <a:normAutofit fontScale="90000"/>
          </a:bodyPr>
          <a:lstStyle/>
          <a:p>
            <a:r>
              <a:rPr lang="en-US" b="1" dirty="0" smtClean="0">
                <a:solidFill>
                  <a:srgbClr val="7030A0"/>
                </a:solidFill>
              </a:rPr>
              <a:t>IDENTIFICATION</a:t>
            </a:r>
            <a:endParaRPr lang="en-US" b="1" dirty="0">
              <a:solidFill>
                <a:srgbClr val="7030A0"/>
              </a:solidFill>
            </a:endParaRPr>
          </a:p>
        </p:txBody>
      </p:sp>
      <p:sp>
        <p:nvSpPr>
          <p:cNvPr id="6" name="Content Placeholder 2"/>
          <p:cNvSpPr>
            <a:spLocks noGrp="1"/>
          </p:cNvSpPr>
          <p:nvPr>
            <p:ph idx="1"/>
          </p:nvPr>
        </p:nvSpPr>
        <p:spPr>
          <a:xfrm>
            <a:off x="914400" y="914400"/>
            <a:ext cx="7315200" cy="5257800"/>
          </a:xfrm>
        </p:spPr>
        <p:txBody>
          <a:bodyPr>
            <a:normAutofit/>
          </a:bodyPr>
          <a:lstStyle/>
          <a:p>
            <a:r>
              <a:rPr lang="en-US" sz="3200" dirty="0" smtClean="0"/>
              <a:t>Name bands should be applied legibly on the infant’s wrist or ankle</a:t>
            </a:r>
          </a:p>
          <a:p>
            <a:pPr>
              <a:buNone/>
            </a:pPr>
            <a:r>
              <a:rPr lang="en-US" sz="3200" dirty="0" smtClean="0"/>
              <a:t>Should include:-family name, sex of the infant, date and time of birth.</a:t>
            </a:r>
          </a:p>
          <a:p>
            <a:pPr>
              <a:buNone/>
            </a:pPr>
            <a:r>
              <a:rPr lang="en-US" sz="3200" dirty="0" smtClean="0"/>
              <a:t>They should be fastened securely and should not be too tight or too loose</a:t>
            </a:r>
            <a:endParaRPr lang="sw-KE" sz="3200" dirty="0"/>
          </a:p>
        </p:txBody>
      </p:sp>
    </p:spTree>
  </p:cSld>
  <p:clrMapOvr>
    <a:masterClrMapping/>
  </p:clrMapOvr>
  <p:transition spd="slow">
    <p:split/>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228600"/>
            <a:ext cx="8915400" cy="5943600"/>
          </a:xfrm>
        </p:spPr>
        <p:txBody>
          <a:bodyPr>
            <a:noAutofit/>
          </a:bodyPr>
          <a:lstStyle/>
          <a:p>
            <a:pPr>
              <a:buNone/>
            </a:pPr>
            <a:r>
              <a:rPr lang="en-US" sz="3200" b="1" dirty="0" smtClean="0">
                <a:latin typeface="Calibri" pitchFamily="34" charset="0"/>
              </a:rPr>
              <a:t>Care for the baby</a:t>
            </a:r>
          </a:p>
          <a:p>
            <a:r>
              <a:rPr lang="en-US" sz="3200" dirty="0" smtClean="0">
                <a:latin typeface="Calibri" pitchFamily="34" charset="0"/>
              </a:rPr>
              <a:t>Check frequently for bleeding. </a:t>
            </a:r>
          </a:p>
          <a:p>
            <a:r>
              <a:rPr lang="en-US" sz="3200" dirty="0" smtClean="0">
                <a:latin typeface="Calibri" pitchFamily="34" charset="0"/>
              </a:rPr>
              <a:t>daily Change napkin whenever wet or soiled &amp; have mother do it.</a:t>
            </a:r>
          </a:p>
          <a:p>
            <a:r>
              <a:rPr lang="en-US" sz="3200" dirty="0" smtClean="0">
                <a:latin typeface="Calibri" pitchFamily="34" charset="0"/>
              </a:rPr>
              <a:t>Take temperature twice daily or &amp; hourly if necessary</a:t>
            </a:r>
          </a:p>
          <a:p>
            <a:r>
              <a:rPr lang="en-US" sz="3200" dirty="0" smtClean="0">
                <a:latin typeface="Calibri" pitchFamily="34" charset="0"/>
              </a:rPr>
              <a:t>If the baby’s condition is good mother should be allowed to feed, as often as she wishes to do so.</a:t>
            </a:r>
          </a:p>
          <a:p>
            <a:r>
              <a:rPr lang="en-US" sz="3200" dirty="0" smtClean="0">
                <a:latin typeface="Calibri" pitchFamily="34" charset="0"/>
              </a:rPr>
              <a:t>Test breast feeding and body activity of the child.</a:t>
            </a:r>
          </a:p>
          <a:p>
            <a:r>
              <a:rPr lang="en-US" sz="3200" dirty="0" smtClean="0">
                <a:latin typeface="Calibri" pitchFamily="34" charset="0"/>
              </a:rPr>
              <a:t>Check cord for bleeding and signs of infection,</a:t>
            </a:r>
            <a:endParaRPr lang="en-US" sz="3200" dirty="0">
              <a:latin typeface="Calibri" pitchFamily="34" charset="0"/>
            </a:endParaRPr>
          </a:p>
        </p:txBody>
      </p:sp>
    </p:spTree>
  </p:cSld>
  <p:clrMapOvr>
    <a:masterClrMapping/>
  </p:clrMapOvr>
  <p:transition spd="slow">
    <p:split/>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7315200" cy="838200"/>
          </a:xfrm>
        </p:spPr>
        <p:txBody>
          <a:bodyPr/>
          <a:lstStyle/>
          <a:p>
            <a:r>
              <a:rPr lang="en-US" b="1" dirty="0" smtClean="0"/>
              <a:t>INFANT-PARENT BONDING</a:t>
            </a:r>
            <a:endParaRPr lang="sw-KE" b="1" dirty="0"/>
          </a:p>
        </p:txBody>
      </p:sp>
      <p:sp>
        <p:nvSpPr>
          <p:cNvPr id="5" name="Content Placeholder 2"/>
          <p:cNvSpPr>
            <a:spLocks noGrp="1"/>
          </p:cNvSpPr>
          <p:nvPr>
            <p:ph idx="1"/>
          </p:nvPr>
        </p:nvSpPr>
        <p:spPr>
          <a:xfrm>
            <a:off x="457200" y="1295400"/>
            <a:ext cx="8229600" cy="5029200"/>
          </a:xfrm>
        </p:spPr>
        <p:txBody>
          <a:bodyPr>
            <a:normAutofit/>
          </a:bodyPr>
          <a:lstStyle/>
          <a:p>
            <a:r>
              <a:rPr lang="en-US" sz="3200" dirty="0" smtClean="0"/>
              <a:t>The baby should remain with his mother during the first few hours of life whenever possible, provided the mother and baby are in good condition. This facilitates the attachment process.</a:t>
            </a:r>
          </a:p>
          <a:p>
            <a:endParaRPr lang="sw-KE" sz="3200" dirty="0"/>
          </a:p>
        </p:txBody>
      </p:sp>
    </p:spTree>
  </p:cSld>
  <p:clrMapOvr>
    <a:masterClrMapping/>
  </p:clrMapOvr>
  <p:transition spd="slow">
    <p:split/>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a:solidFill>
            <a:schemeClr val="accent2">
              <a:lumMod val="75000"/>
            </a:schemeClr>
          </a:solidFill>
        </p:spPr>
        <p:txBody>
          <a:bodyPr>
            <a:normAutofit fontScale="90000"/>
          </a:bodyPr>
          <a:lstStyle/>
          <a:p>
            <a:r>
              <a:rPr lang="en-US" b="1" dirty="0" smtClean="0">
                <a:solidFill>
                  <a:srgbClr val="FFFF00"/>
                </a:solidFill>
              </a:rPr>
              <a:t>GENERAL CHARACTERISTICS OF A NORMAL NEONATE</a:t>
            </a:r>
            <a:endParaRPr lang="en-US" b="1" dirty="0">
              <a:solidFill>
                <a:srgbClr val="FFFF00"/>
              </a:solidFill>
            </a:endParaRPr>
          </a:p>
        </p:txBody>
      </p:sp>
      <p:sp>
        <p:nvSpPr>
          <p:cNvPr id="3" name="Content Placeholder 2"/>
          <p:cNvSpPr>
            <a:spLocks noGrp="1"/>
          </p:cNvSpPr>
          <p:nvPr>
            <p:ph idx="1"/>
          </p:nvPr>
        </p:nvSpPr>
        <p:spPr>
          <a:xfrm>
            <a:off x="0" y="1447800"/>
            <a:ext cx="9144000" cy="5105400"/>
          </a:xfrm>
        </p:spPr>
        <p:txBody>
          <a:bodyPr>
            <a:noAutofit/>
          </a:bodyPr>
          <a:lstStyle/>
          <a:p>
            <a:r>
              <a:rPr lang="en-US" sz="3200" dirty="0" smtClean="0">
                <a:latin typeface="Calibri" pitchFamily="34" charset="0"/>
              </a:rPr>
              <a:t>a normal term baby weighs appx 2.5-3.5 kgs at birth</a:t>
            </a:r>
          </a:p>
          <a:p>
            <a:r>
              <a:rPr lang="en-US" sz="3200" dirty="0" smtClean="0">
                <a:latin typeface="Calibri" pitchFamily="34" charset="0"/>
              </a:rPr>
              <a:t>when fully extended measures 45-55cm from the crown of the head to the heels</a:t>
            </a:r>
          </a:p>
          <a:p>
            <a:r>
              <a:rPr lang="en-US" sz="3200" dirty="0" smtClean="0">
                <a:latin typeface="Calibri" pitchFamily="34" charset="0"/>
              </a:rPr>
              <a:t>has an occipito-frontal head circumference of 34-37cm</a:t>
            </a:r>
          </a:p>
          <a:p>
            <a:r>
              <a:rPr lang="en-US" sz="3200" dirty="0" smtClean="0">
                <a:latin typeface="Calibri" pitchFamily="34" charset="0"/>
              </a:rPr>
              <a:t>Appears plumpy and abdomen is prominent</a:t>
            </a:r>
          </a:p>
          <a:p>
            <a:r>
              <a:rPr lang="en-US" sz="3200" dirty="0" smtClean="0">
                <a:latin typeface="Calibri" pitchFamily="34" charset="0"/>
              </a:rPr>
              <a:t>Lies in an attitude of flexion</a:t>
            </a:r>
          </a:p>
          <a:p>
            <a:r>
              <a:rPr lang="en-US" sz="3200" dirty="0" smtClean="0">
                <a:latin typeface="Calibri" pitchFamily="34" charset="0"/>
              </a:rPr>
              <a:t>When arms are extended, their fingers reach upper thigh level</a:t>
            </a:r>
            <a:endParaRPr lang="en-US" sz="3200" dirty="0">
              <a:latin typeface="Calibri" pitchFamily="34" charset="0"/>
            </a:endParaRPr>
          </a:p>
        </p:txBody>
      </p:sp>
    </p:spTree>
  </p:cSld>
  <p:clrMapOvr>
    <a:masterClrMapping/>
  </p:clrMapOvr>
  <p:transition spd="slow">
    <p:split/>
  </p:transition>
</p:sld>
</file>

<file path=ppt/slides/slide3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7030A0"/>
          </a:solidFill>
        </p:spPr>
        <p:txBody>
          <a:bodyPr>
            <a:normAutofit/>
          </a:bodyPr>
          <a:lstStyle/>
          <a:p>
            <a:r>
              <a:rPr lang="en-US" b="1" dirty="0" smtClean="0">
                <a:solidFill>
                  <a:srgbClr val="FFFF00"/>
                </a:solidFill>
              </a:rPr>
              <a:t>PMTCT-NEONATAL CARE</a:t>
            </a:r>
            <a:endParaRPr lang="en-US" b="1" dirty="0">
              <a:solidFill>
                <a:srgbClr val="FFFF00"/>
              </a:solidFill>
            </a:endParaRPr>
          </a:p>
        </p:txBody>
      </p:sp>
      <p:sp>
        <p:nvSpPr>
          <p:cNvPr id="3" name="Content Placeholder 2"/>
          <p:cNvSpPr>
            <a:spLocks noGrp="1"/>
          </p:cNvSpPr>
          <p:nvPr>
            <p:ph idx="1"/>
          </p:nvPr>
        </p:nvSpPr>
        <p:spPr>
          <a:xfrm>
            <a:off x="0" y="914400"/>
            <a:ext cx="9144000" cy="5943600"/>
          </a:xfrm>
        </p:spPr>
        <p:txBody>
          <a:bodyPr>
            <a:normAutofit/>
          </a:bodyPr>
          <a:lstStyle/>
          <a:p>
            <a:endParaRPr lang="en-US" sz="3200" dirty="0" smtClean="0">
              <a:latin typeface="Calibri" pitchFamily="34" charset="0"/>
            </a:endParaRPr>
          </a:p>
          <a:p>
            <a:r>
              <a:rPr lang="en-US" sz="3200" dirty="0" smtClean="0">
                <a:latin typeface="Calibri" pitchFamily="34" charset="0"/>
              </a:rPr>
              <a:t>Wipe the mouth and nostrils with gauze at delivery of the head. </a:t>
            </a:r>
          </a:p>
          <a:p>
            <a:r>
              <a:rPr lang="en-US" sz="3200" dirty="0" smtClean="0">
                <a:latin typeface="Calibri" pitchFamily="34" charset="0"/>
              </a:rPr>
              <a:t>Clamp and cut cord immediately after birth and avoid milking the cord. Cover with gauze before cutting the cord </a:t>
            </a:r>
          </a:p>
          <a:p>
            <a:r>
              <a:rPr lang="en-US" sz="3200" dirty="0" smtClean="0">
                <a:latin typeface="Calibri" pitchFamily="34" charset="0"/>
              </a:rPr>
              <a:t>Avoid suctioning unless there is a meconium or excess secretions. If you must suction, use low pressure or bulb suction. </a:t>
            </a:r>
          </a:p>
          <a:p>
            <a:endParaRPr lang="en-US" sz="3200" dirty="0">
              <a:latin typeface="Calibri" pitchFamily="34" charset="0"/>
            </a:endParaRPr>
          </a:p>
        </p:txBody>
      </p:sp>
    </p:spTree>
  </p:cSld>
  <p:clrMapOvr>
    <a:masterClrMapping/>
  </p:clrMapOvr>
  <p:transition spd="slow">
    <p:split/>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7315200" cy="4572000"/>
          </a:xfrm>
        </p:spPr>
        <p:txBody>
          <a:bodyPr>
            <a:normAutofit/>
          </a:bodyPr>
          <a:lstStyle/>
          <a:p>
            <a:r>
              <a:rPr lang="en-US" sz="3200" dirty="0" smtClean="0">
                <a:latin typeface="Calibri" pitchFamily="34" charset="0"/>
              </a:rPr>
              <a:t>Avoid beating or turning baby upside down </a:t>
            </a:r>
          </a:p>
          <a:p>
            <a:r>
              <a:rPr lang="en-US" sz="3200" dirty="0" smtClean="0">
                <a:latin typeface="Calibri" pitchFamily="34" charset="0"/>
              </a:rPr>
              <a:t>Wipe baby dry with particular attention to the mucous membranes. Wiping should be done carefully to avoid trauma to the skin. The preterm infant's skin bruises more easily. </a:t>
            </a:r>
          </a:p>
          <a:p>
            <a:endParaRPr lang="en-US" sz="3200" dirty="0"/>
          </a:p>
        </p:txBody>
      </p:sp>
    </p:spTree>
  </p:cSld>
  <p:clrMapOvr>
    <a:masterClrMapping/>
  </p:clrMapOvr>
  <p:transition spd="slow">
    <p:split/>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5638800"/>
          </a:xfrm>
        </p:spPr>
        <p:txBody>
          <a:bodyPr>
            <a:noAutofit/>
          </a:bodyPr>
          <a:lstStyle/>
          <a:p>
            <a:r>
              <a:rPr lang="en-US" sz="3200" dirty="0" smtClean="0">
                <a:latin typeface="Calibri" pitchFamily="34" charset="0"/>
              </a:rPr>
              <a:t>Feed the baby within one hour to avoid infection. </a:t>
            </a:r>
          </a:p>
          <a:p>
            <a:r>
              <a:rPr lang="en-US" sz="3200" dirty="0" smtClean="0">
                <a:latin typeface="Calibri" pitchFamily="34" charset="0"/>
              </a:rPr>
              <a:t>Umbilical cord requires good hygiene; the mother should be instructed on how to clean the cord as per the recommended guidelines </a:t>
            </a:r>
          </a:p>
          <a:p>
            <a:r>
              <a:rPr lang="en-US" sz="3200" dirty="0" smtClean="0">
                <a:latin typeface="Calibri" pitchFamily="34" charset="0"/>
              </a:rPr>
              <a:t>Prophylaxis for all HIV exposed infants is recommended with nevirapine syrup for 6 weeks</a:t>
            </a:r>
          </a:p>
          <a:p>
            <a:r>
              <a:rPr lang="en-US" sz="3200" dirty="0" smtClean="0">
                <a:latin typeface="Calibri" pitchFamily="34" charset="0"/>
              </a:rPr>
              <a:t>All HIV exposed infants are given </a:t>
            </a:r>
            <a:r>
              <a:rPr lang="en-US" sz="3200" b="1" dirty="0" err="1" smtClean="0">
                <a:latin typeface="Calibri" pitchFamily="34" charset="0"/>
              </a:rPr>
              <a:t>cotrimoxazole</a:t>
            </a:r>
            <a:r>
              <a:rPr lang="en-US" sz="3200" dirty="0" smtClean="0">
                <a:latin typeface="Calibri" pitchFamily="34" charset="0"/>
              </a:rPr>
              <a:t> prophylaxis (</a:t>
            </a:r>
            <a:r>
              <a:rPr lang="en-US" sz="3200" dirty="0" err="1" smtClean="0">
                <a:latin typeface="Calibri" pitchFamily="34" charset="0"/>
              </a:rPr>
              <a:t>septrin</a:t>
            </a:r>
            <a:r>
              <a:rPr lang="en-US" sz="3200" dirty="0" smtClean="0">
                <a:latin typeface="Calibri" pitchFamily="34" charset="0"/>
              </a:rPr>
              <a:t>) starting from 6 weeks. This is stopped when the child is confirmed HIV negative and no longer breastfeeding </a:t>
            </a:r>
          </a:p>
          <a:p>
            <a:endParaRPr lang="en-US" sz="3200" dirty="0">
              <a:latin typeface="Calibri" pitchFamily="34" charset="0"/>
            </a:endParaRPr>
          </a:p>
        </p:txBody>
      </p:sp>
    </p:spTree>
  </p:cSld>
  <p:clrMapOvr>
    <a:masterClrMapping/>
  </p:clrMapOvr>
  <p:transition spd="slow">
    <p:spli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914400" y="152400"/>
            <a:ext cx="7315200" cy="685800"/>
          </a:xfrm>
        </p:spPr>
        <p:txBody>
          <a:bodyPr>
            <a:normAutofit/>
          </a:bodyPr>
          <a:lstStyle/>
          <a:p>
            <a:pPr algn="ctr"/>
            <a:r>
              <a:rPr lang="en-US" b="1" dirty="0" smtClean="0"/>
              <a:t>OUTCOME OF LABOUR</a:t>
            </a:r>
            <a:endParaRPr lang="en-US" b="1" dirty="0"/>
          </a:p>
        </p:txBody>
      </p:sp>
      <p:sp>
        <p:nvSpPr>
          <p:cNvPr id="5" name="Content Placeholder 1"/>
          <p:cNvSpPr>
            <a:spLocks noGrp="1"/>
          </p:cNvSpPr>
          <p:nvPr>
            <p:ph idx="1"/>
          </p:nvPr>
        </p:nvSpPr>
        <p:spPr>
          <a:xfrm>
            <a:off x="838200" y="762000"/>
            <a:ext cx="8305800" cy="6096000"/>
          </a:xfrm>
        </p:spPr>
        <p:txBody>
          <a:bodyPr/>
          <a:lstStyle/>
          <a:p>
            <a:r>
              <a:rPr lang="en-US" dirty="0" smtClean="0"/>
              <a:t>The outcome of labour depends on various factors, which include:-</a:t>
            </a:r>
          </a:p>
          <a:p>
            <a:pPr>
              <a:buNone/>
            </a:pPr>
            <a:endParaRPr lang="en-US" dirty="0" smtClean="0"/>
          </a:p>
          <a:p>
            <a:r>
              <a:rPr lang="en-US" dirty="0" smtClean="0"/>
              <a:t>The </a:t>
            </a:r>
            <a:r>
              <a:rPr lang="en-US" b="1" dirty="0" smtClean="0"/>
              <a:t>Passage</a:t>
            </a:r>
            <a:r>
              <a:rPr lang="en-US" dirty="0" smtClean="0"/>
              <a:t>(Birth canal)</a:t>
            </a:r>
          </a:p>
          <a:p>
            <a:pPr lvl="1"/>
            <a:r>
              <a:rPr lang="en-US" dirty="0" smtClean="0"/>
              <a:t>Size of the pelvis(diameters of the inlet, cavity and outlet)</a:t>
            </a:r>
          </a:p>
          <a:p>
            <a:pPr lvl="1"/>
            <a:r>
              <a:rPr lang="en-US" dirty="0" smtClean="0"/>
              <a:t>Type of pelvis</a:t>
            </a:r>
          </a:p>
          <a:p>
            <a:pPr lvl="1"/>
            <a:r>
              <a:rPr lang="en-US" dirty="0" smtClean="0"/>
              <a:t>Stretching/yielding of cervix and vaginal canal and pelvic floor</a:t>
            </a:r>
            <a:endParaRPr lang="en-US" dirty="0"/>
          </a:p>
        </p:txBody>
      </p:sp>
    </p:spTree>
  </p:cSld>
  <p:clrMapOvr>
    <a:masterClrMapping/>
  </p:clrMapOvr>
  <p:transition spd="slow">
    <p:circl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None/>
            </a:pPr>
            <a:r>
              <a:rPr lang="en-US" sz="3200" b="1" u="sng" dirty="0" smtClean="0">
                <a:solidFill>
                  <a:srgbClr val="7030A0"/>
                </a:solidFill>
                <a:latin typeface="Calibri" pitchFamily="34" charset="0"/>
              </a:rPr>
              <a:t>INFANT FEEDING RECOMMENDATIONS </a:t>
            </a:r>
          </a:p>
          <a:p>
            <a:pPr>
              <a:buNone/>
            </a:pPr>
            <a:r>
              <a:rPr lang="en-US" sz="3200" dirty="0" smtClean="0">
                <a:latin typeface="Calibri" pitchFamily="34" charset="0"/>
              </a:rPr>
              <a:t>For HIV infected mothers </a:t>
            </a:r>
          </a:p>
          <a:p>
            <a:r>
              <a:rPr lang="en-US" sz="3200" dirty="0" smtClean="0">
                <a:latin typeface="Calibri" pitchFamily="34" charset="0"/>
              </a:rPr>
              <a:t>Exclusive breastfeeding is recommended for HIV-infected women for the first 6 months of life unless replacement feeding is Acceptable, Feasible, Affordable, Sustainable and Safe (AFASS) for them and their infants </a:t>
            </a:r>
          </a:p>
          <a:p>
            <a:r>
              <a:rPr lang="en-US" sz="3200" dirty="0" smtClean="0">
                <a:latin typeface="Calibri" pitchFamily="34" charset="0"/>
              </a:rPr>
              <a:t>WHO recommends continued breastfeeding for up to 12 months with ARV prophylaxis until one week after breastfeeding ceases </a:t>
            </a:r>
          </a:p>
          <a:p>
            <a:endParaRPr lang="en-US" sz="3200" dirty="0">
              <a:latin typeface="Calibri" pitchFamily="34" charset="0"/>
            </a:endParaRPr>
          </a:p>
        </p:txBody>
      </p:sp>
    </p:spTree>
  </p:cSld>
  <p:clrMapOvr>
    <a:masterClrMapping/>
  </p:clrMapOvr>
  <p:transition spd="slow">
    <p:split/>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7696200" cy="5791200"/>
          </a:xfrm>
        </p:spPr>
        <p:txBody>
          <a:bodyPr>
            <a:noAutofit/>
          </a:bodyPr>
          <a:lstStyle/>
          <a:p>
            <a:r>
              <a:rPr lang="en-US" sz="3200" dirty="0" smtClean="0">
                <a:latin typeface="Calibri" pitchFamily="34" charset="0"/>
              </a:rPr>
              <a:t>When replacement feeding is AFASS, avoidance of all breastfeeding by HIV-infected women is recommended </a:t>
            </a:r>
          </a:p>
          <a:p>
            <a:r>
              <a:rPr lang="en-US" sz="3200" dirty="0" smtClean="0">
                <a:latin typeface="Calibri" pitchFamily="34" charset="0"/>
              </a:rPr>
              <a:t>These mothers should receive counseling concerning: </a:t>
            </a:r>
          </a:p>
          <a:p>
            <a:pPr lvl="1"/>
            <a:r>
              <a:rPr lang="en-US" sz="3200" dirty="0" smtClean="0">
                <a:latin typeface="Calibri" pitchFamily="34" charset="0"/>
              </a:rPr>
              <a:t>Information about risks and benefits of each option </a:t>
            </a:r>
          </a:p>
          <a:p>
            <a:pPr lvl="1"/>
            <a:r>
              <a:rPr lang="en-US" sz="3200" dirty="0" smtClean="0">
                <a:latin typeface="Calibri" pitchFamily="34" charset="0"/>
              </a:rPr>
              <a:t>Specific guidance on selecting option most suitable for their situations </a:t>
            </a:r>
          </a:p>
          <a:p>
            <a:endParaRPr lang="en-US" sz="3200" dirty="0"/>
          </a:p>
        </p:txBody>
      </p:sp>
    </p:spTree>
  </p:cSld>
  <p:clrMapOvr>
    <a:masterClrMapping/>
  </p:clrMapOvr>
  <p:transition spd="slow">
    <p:split/>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7030A0"/>
          </a:solidFill>
        </p:spPr>
        <p:txBody>
          <a:bodyPr>
            <a:normAutofit fontScale="90000"/>
          </a:bodyPr>
          <a:lstStyle/>
          <a:p>
            <a:r>
              <a:rPr lang="en-US" b="1" dirty="0" smtClean="0">
                <a:solidFill>
                  <a:srgbClr val="FFFF00"/>
                </a:solidFill>
              </a:rPr>
              <a:t/>
            </a:r>
            <a:br>
              <a:rPr lang="en-US" b="1" dirty="0" smtClean="0">
                <a:solidFill>
                  <a:srgbClr val="FFFF00"/>
                </a:solidFill>
              </a:rPr>
            </a:br>
            <a:r>
              <a:rPr lang="en-US" b="1" dirty="0" smtClean="0">
                <a:solidFill>
                  <a:srgbClr val="FFFF00"/>
                </a:solidFill>
              </a:rPr>
              <a:t/>
            </a:r>
            <a:br>
              <a:rPr lang="en-US" b="1" dirty="0" smtClean="0">
                <a:solidFill>
                  <a:srgbClr val="FFFF00"/>
                </a:solidFill>
              </a:rPr>
            </a:br>
            <a:r>
              <a:rPr lang="en-US" b="1" dirty="0" smtClean="0">
                <a:solidFill>
                  <a:srgbClr val="FFFF00"/>
                </a:solidFill>
              </a:rPr>
              <a:t>PHYSIOLOGICAL CHANGES</a:t>
            </a:r>
            <a:br>
              <a:rPr lang="en-US" b="1" dirty="0" smtClean="0">
                <a:solidFill>
                  <a:srgbClr val="FFFF00"/>
                </a:solidFill>
              </a:rPr>
            </a:br>
            <a:r>
              <a:rPr lang="en-US" b="1" dirty="0" smtClean="0">
                <a:solidFill>
                  <a:srgbClr val="FFFF00"/>
                </a:solidFill>
              </a:rPr>
              <a:t>1. CHANGES IN THE LUNGS</a:t>
            </a:r>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0" y="1219200"/>
            <a:ext cx="9144000" cy="5638800"/>
          </a:xfrm>
        </p:spPr>
        <p:txBody>
          <a:bodyPr>
            <a:normAutofit/>
          </a:bodyPr>
          <a:lstStyle/>
          <a:p>
            <a:r>
              <a:rPr lang="en-US" sz="3200" dirty="0" smtClean="0"/>
              <a:t>The onset of respiration in a newborn confirms life. The start of pulmonary respiration is due to physiological and mechanical reasons. Lack of oxygen and high levels of carbon dioxide in the circulation occur when placental circulation ceases. This stimulates the respiratory centre in the medulla to initiate normal respiration.</a:t>
            </a:r>
          </a:p>
          <a:p>
            <a:pPr>
              <a:buNone/>
            </a:pPr>
            <a:endParaRPr lang="en-US" sz="3200" dirty="0"/>
          </a:p>
        </p:txBody>
      </p:sp>
    </p:spTree>
  </p:cSld>
  <p:clrMapOvr>
    <a:masterClrMapping/>
  </p:clrMapOvr>
  <p:transition spd="slow">
    <p:split/>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229600" cy="5216525"/>
          </a:xfrm>
        </p:spPr>
        <p:txBody>
          <a:bodyPr>
            <a:normAutofit/>
          </a:bodyPr>
          <a:lstStyle/>
          <a:p>
            <a:r>
              <a:rPr lang="en-US" sz="3200" dirty="0" smtClean="0"/>
              <a:t>Mechanically, respiration is stimulated when the chest wall, which was compressed during the passage of the baby in the birth canal, allows the fluid to drain from the lungs. Consequently, the cool air on the baby’s face and handling during birth will stimulate the baby to cry as soon as they are born. After the baby takes in their first breath, the blood vessels in the lungs expand to initiate respiration.</a:t>
            </a:r>
          </a:p>
          <a:p>
            <a:endParaRPr lang="en-US" sz="3200" dirty="0"/>
          </a:p>
        </p:txBody>
      </p:sp>
    </p:spTree>
  </p:cSld>
  <p:clrMapOvr>
    <a:masterClrMapping/>
  </p:clrMapOvr>
  <p:transition spd="slow">
    <p:split/>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21335"/>
          </a:xfrm>
        </p:spPr>
        <p:txBody>
          <a:bodyPr>
            <a:normAutofit/>
          </a:bodyPr>
          <a:lstStyle/>
          <a:p>
            <a:r>
              <a:rPr lang="en-US" sz="3200" b="1" dirty="0" smtClean="0"/>
              <a:t>three main physiological adjustments in a neonate at birth.</a:t>
            </a:r>
            <a:endParaRPr lang="en-US" sz="3200" dirty="0" smtClean="0"/>
          </a:p>
          <a:p>
            <a:r>
              <a:rPr lang="en-US" sz="3200" dirty="0" smtClean="0"/>
              <a:t>Immediately at birth, there are three main adjustments that take place involving the lungs, the cardiovascular system and the temperature regulating centre to allow for the independent existence of the newborn baby. </a:t>
            </a:r>
          </a:p>
          <a:p>
            <a:pPr>
              <a:buNone/>
            </a:pPr>
            <a:endParaRPr lang="en-US" sz="3200" dirty="0"/>
          </a:p>
        </p:txBody>
      </p:sp>
    </p:spTree>
  </p:cSld>
  <p:clrMapOvr>
    <a:masterClrMapping/>
  </p:clrMapOvr>
  <p:transition spd="slow">
    <p:split/>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CIRCULATORY CHANGES</a:t>
            </a:r>
            <a:r>
              <a:rPr lang="en-US" dirty="0" smtClean="0"/>
              <a:t> </a:t>
            </a:r>
            <a:br>
              <a:rPr lang="en-US" dirty="0" smtClean="0"/>
            </a:br>
            <a:endParaRPr lang="en-US" dirty="0"/>
          </a:p>
        </p:txBody>
      </p:sp>
      <p:sp>
        <p:nvSpPr>
          <p:cNvPr id="3" name="Content Placeholder 2"/>
          <p:cNvSpPr>
            <a:spLocks noGrp="1"/>
          </p:cNvSpPr>
          <p:nvPr>
            <p:ph idx="1"/>
          </p:nvPr>
        </p:nvSpPr>
        <p:spPr>
          <a:xfrm>
            <a:off x="457200" y="1295400"/>
            <a:ext cx="8229600" cy="5029200"/>
          </a:xfrm>
        </p:spPr>
        <p:txBody>
          <a:bodyPr>
            <a:normAutofit/>
          </a:bodyPr>
          <a:lstStyle/>
          <a:p>
            <a:pPr lvl="0"/>
            <a:r>
              <a:rPr lang="en-US" sz="3200" dirty="0" smtClean="0">
                <a:latin typeface="+mj-lt"/>
                <a:cs typeface="Times New Roman" pitchFamily="18" charset="0"/>
              </a:rPr>
              <a:t>Foetal type of circulation ceases as the </a:t>
            </a:r>
            <a:br>
              <a:rPr lang="en-US" sz="3200" dirty="0" smtClean="0">
                <a:latin typeface="+mj-lt"/>
                <a:cs typeface="Times New Roman" pitchFamily="18" charset="0"/>
              </a:rPr>
            </a:br>
            <a:r>
              <a:rPr lang="en-US" sz="3200" dirty="0" smtClean="0">
                <a:latin typeface="+mj-lt"/>
                <a:cs typeface="Times New Roman" pitchFamily="18" charset="0"/>
              </a:rPr>
              <a:t>respiration commences</a:t>
            </a:r>
          </a:p>
          <a:p>
            <a:pPr lvl="0"/>
            <a:r>
              <a:rPr lang="en-US" sz="3200" dirty="0" smtClean="0">
                <a:latin typeface="+mj-lt"/>
                <a:cs typeface="Times New Roman" pitchFamily="18" charset="0"/>
              </a:rPr>
              <a:t>Normal circulation starts when the temporary structures stop functioning</a:t>
            </a:r>
          </a:p>
          <a:p>
            <a:pPr>
              <a:buNone/>
            </a:pPr>
            <a:endParaRPr lang="en-US" sz="3200" dirty="0">
              <a:latin typeface="Times New Roman" pitchFamily="18" charset="0"/>
              <a:cs typeface="Times New Roman" pitchFamily="18" charset="0"/>
            </a:endParaRPr>
          </a:p>
        </p:txBody>
      </p:sp>
    </p:spTree>
  </p:cSld>
  <p:clrMapOvr>
    <a:masterClrMapping/>
  </p:clrMapOvr>
  <p:transition spd="slow">
    <p:split/>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four temporary structures in foetal circulation</a:t>
            </a:r>
            <a:endParaRPr lang="en-US" dirty="0"/>
          </a:p>
        </p:txBody>
      </p:sp>
      <p:sp>
        <p:nvSpPr>
          <p:cNvPr id="3" name="Content Placeholder 2"/>
          <p:cNvSpPr>
            <a:spLocks noGrp="1"/>
          </p:cNvSpPr>
          <p:nvPr>
            <p:ph idx="1"/>
          </p:nvPr>
        </p:nvSpPr>
        <p:spPr>
          <a:xfrm>
            <a:off x="228600" y="1828800"/>
            <a:ext cx="8458200" cy="4495800"/>
          </a:xfrm>
        </p:spPr>
        <p:txBody>
          <a:bodyPr>
            <a:normAutofit/>
          </a:bodyPr>
          <a:lstStyle/>
          <a:p>
            <a:r>
              <a:rPr lang="en-US" sz="3200" dirty="0" smtClean="0"/>
              <a:t>Foramen ovale</a:t>
            </a:r>
          </a:p>
          <a:p>
            <a:r>
              <a:rPr lang="en-US" sz="3200" dirty="0" smtClean="0"/>
              <a:t>Ductus arteriosus</a:t>
            </a:r>
          </a:p>
          <a:p>
            <a:r>
              <a:rPr lang="en-US" sz="3200" dirty="0" smtClean="0"/>
              <a:t>Ductus venosus</a:t>
            </a:r>
          </a:p>
          <a:p>
            <a:r>
              <a:rPr lang="en-US" sz="3200" dirty="0" smtClean="0"/>
              <a:t>Umbilical vein and hypogastric arteries</a:t>
            </a:r>
            <a:endParaRPr lang="en-US" sz="3200" dirty="0"/>
          </a:p>
        </p:txBody>
      </p:sp>
    </p:spTree>
  </p:cSld>
  <p:clrMapOvr>
    <a:masterClrMapping/>
  </p:clrMapOvr>
  <p:transition spd="slow">
    <p:split/>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685800"/>
            <a:ext cx="8305800" cy="6172200"/>
          </a:xfrm>
        </p:spPr>
        <p:txBody>
          <a:bodyPr>
            <a:normAutofit/>
          </a:bodyPr>
          <a:lstStyle/>
          <a:p>
            <a:r>
              <a:rPr lang="en-US" sz="3200" dirty="0" smtClean="0"/>
              <a:t>At birth, the baby takes a breath and blood is drawn to the lungs and then to the left atrium.</a:t>
            </a:r>
          </a:p>
          <a:p>
            <a:r>
              <a:rPr lang="en-US" sz="3200" dirty="0" smtClean="0"/>
              <a:t>The placental circulation ceases and less blood returns to the right side of the heart.</a:t>
            </a:r>
          </a:p>
          <a:p>
            <a:r>
              <a:rPr lang="en-US" sz="3200" dirty="0" smtClean="0"/>
              <a:t>The pressure in the left side is greater while that in the right side is less</a:t>
            </a:r>
          </a:p>
          <a:p>
            <a:pPr>
              <a:buNone/>
            </a:pPr>
            <a:r>
              <a:rPr lang="en-US" sz="3200" dirty="0" smtClean="0"/>
              <a:t>Functional closure of the foramen ovale occurs</a:t>
            </a:r>
          </a:p>
          <a:p>
            <a:r>
              <a:rPr lang="en-US" sz="3200" dirty="0" smtClean="0"/>
              <a:t>Anatomical closure of the ductus arteriosus and formation of ligamentum arteriosum.</a:t>
            </a:r>
          </a:p>
          <a:p>
            <a:endParaRPr lang="en-US" sz="3200" dirty="0" smtClean="0"/>
          </a:p>
          <a:p>
            <a:endParaRPr lang="sw-KE" sz="3200" dirty="0"/>
          </a:p>
        </p:txBody>
      </p:sp>
    </p:spTree>
  </p:cSld>
  <p:clrMapOvr>
    <a:masterClrMapping/>
  </p:clrMapOvr>
  <p:transition spd="slow">
    <p:split/>
  </p:transition>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THERMO (HEAT) REGULATION</a:t>
            </a:r>
            <a:r>
              <a:rPr lang="en-US" dirty="0" smtClean="0"/>
              <a:t> </a:t>
            </a:r>
            <a:br>
              <a:rPr lang="en-US" dirty="0" smtClean="0"/>
            </a:br>
            <a:endParaRPr lang="en-US" dirty="0"/>
          </a:p>
        </p:txBody>
      </p:sp>
      <p:sp>
        <p:nvSpPr>
          <p:cNvPr id="3" name="Content Placeholder 2"/>
          <p:cNvSpPr>
            <a:spLocks noGrp="1"/>
          </p:cNvSpPr>
          <p:nvPr>
            <p:ph idx="1"/>
          </p:nvPr>
        </p:nvSpPr>
        <p:spPr>
          <a:xfrm>
            <a:off x="457200" y="1371600"/>
            <a:ext cx="8229600" cy="4953000"/>
          </a:xfrm>
        </p:spPr>
        <p:txBody>
          <a:bodyPr>
            <a:normAutofit/>
          </a:bodyPr>
          <a:lstStyle/>
          <a:p>
            <a:r>
              <a:rPr lang="en-US" sz="3200" dirty="0" smtClean="0"/>
              <a:t>The neonate leaves a thermo constant environment of 37.1 degrees Celsius, where they have survived for nine months and enters a much cooler atmosphere at delivery. This affects the neonate in </a:t>
            </a:r>
            <a:br>
              <a:rPr lang="en-US" sz="3200" dirty="0" smtClean="0"/>
            </a:br>
            <a:r>
              <a:rPr lang="en-US" sz="3200" dirty="0" smtClean="0"/>
              <a:t>various ways.</a:t>
            </a:r>
          </a:p>
          <a:p>
            <a:pPr>
              <a:buNone/>
            </a:pPr>
            <a:endParaRPr lang="en-US" sz="3200" dirty="0"/>
          </a:p>
        </p:txBody>
      </p:sp>
    </p:spTree>
  </p:cSld>
  <p:clrMapOvr>
    <a:masterClrMapping/>
  </p:clrMapOvr>
  <p:transition spd="slow">
    <p:split/>
  </p:transition>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5535"/>
          </a:xfrm>
        </p:spPr>
        <p:txBody>
          <a:bodyPr>
            <a:normAutofit/>
          </a:bodyPr>
          <a:lstStyle/>
          <a:p>
            <a:r>
              <a:rPr lang="en-US" sz="3200" dirty="0" smtClean="0"/>
              <a:t>Firstly, heat regulation in the neonate is poor because of their inefficient heat regulating centre. </a:t>
            </a:r>
            <a:br>
              <a:rPr lang="en-US" sz="3200" dirty="0" smtClean="0"/>
            </a:br>
            <a:r>
              <a:rPr lang="en-US" sz="3200" dirty="0" smtClean="0"/>
              <a:t>The subcutaneous fat layer of the neonate is thin and provides poor insulation, allowing the transfer of core </a:t>
            </a:r>
            <a:br>
              <a:rPr lang="en-US" sz="3200" dirty="0" smtClean="0"/>
            </a:br>
            <a:r>
              <a:rPr lang="en-US" sz="3200" dirty="0" smtClean="0"/>
              <a:t>heat to the environment and also cooling of the baby’s blood. </a:t>
            </a:r>
            <a:endParaRPr lang="en-US" sz="3200" dirty="0"/>
          </a:p>
        </p:txBody>
      </p:sp>
    </p:spTree>
  </p:cSld>
  <p:clrMapOvr>
    <a:masterClrMapping/>
  </p:clrMapOvr>
  <p:transition spd="slow">
    <p:spli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391400" cy="5638800"/>
          </a:xfrm>
        </p:spPr>
        <p:txBody>
          <a:bodyPr/>
          <a:lstStyle/>
          <a:p>
            <a:r>
              <a:rPr lang="en-US" sz="3200" dirty="0" smtClean="0"/>
              <a:t>The </a:t>
            </a:r>
            <a:r>
              <a:rPr lang="en-US" sz="3200" b="1" dirty="0" smtClean="0"/>
              <a:t>passenger</a:t>
            </a:r>
            <a:r>
              <a:rPr lang="en-US" sz="3200" dirty="0" smtClean="0"/>
              <a:t>(Mainly the foetus, placenta and foetal membranes)</a:t>
            </a:r>
          </a:p>
          <a:p>
            <a:pPr>
              <a:buNone/>
            </a:pPr>
            <a:endParaRPr lang="en-US" sz="3200" dirty="0" smtClean="0"/>
          </a:p>
          <a:p>
            <a:pPr lvl="1"/>
            <a:r>
              <a:rPr lang="en-US" sz="3200" dirty="0" smtClean="0"/>
              <a:t>Foetal head (size and presence of mould)</a:t>
            </a:r>
          </a:p>
          <a:p>
            <a:pPr lvl="1"/>
            <a:r>
              <a:rPr lang="en-US" sz="3200" dirty="0" smtClean="0"/>
              <a:t>Foetal attitude (Flexion or extension of the head)</a:t>
            </a:r>
          </a:p>
          <a:p>
            <a:pPr lvl="1"/>
            <a:r>
              <a:rPr lang="en-US" sz="3200" dirty="0" smtClean="0"/>
              <a:t>Foetal lie</a:t>
            </a:r>
          </a:p>
          <a:p>
            <a:pPr lvl="1"/>
            <a:r>
              <a:rPr lang="en-US" sz="3200" dirty="0" smtClean="0"/>
              <a:t>Foetal presentation</a:t>
            </a:r>
          </a:p>
          <a:p>
            <a:pPr lvl="1"/>
            <a:r>
              <a:rPr lang="en-US" sz="3200" dirty="0" smtClean="0"/>
              <a:t>Foetal position</a:t>
            </a:r>
          </a:p>
          <a:p>
            <a:endParaRPr lang="en-US" sz="3200" dirty="0"/>
          </a:p>
        </p:txBody>
      </p:sp>
    </p:spTree>
  </p:cSld>
  <p:clrMapOvr>
    <a:masterClrMapping/>
  </p:clrMapOvr>
  <p:transition spd="slow">
    <p:circl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Other Physiological Changes In a Newborn</a:t>
            </a:r>
            <a:r>
              <a:rPr lang="en-US" dirty="0" smtClean="0"/>
              <a:t> </a:t>
            </a:r>
            <a:endParaRPr lang="en-US" dirty="0"/>
          </a:p>
        </p:txBody>
      </p:sp>
      <p:sp>
        <p:nvSpPr>
          <p:cNvPr id="3" name="Content Placeholder 2"/>
          <p:cNvSpPr>
            <a:spLocks noGrp="1"/>
          </p:cNvSpPr>
          <p:nvPr>
            <p:ph idx="1"/>
          </p:nvPr>
        </p:nvSpPr>
        <p:spPr/>
        <p:txBody>
          <a:bodyPr>
            <a:normAutofit/>
          </a:bodyPr>
          <a:lstStyle/>
          <a:p>
            <a:pPr>
              <a:buNone/>
            </a:pPr>
            <a:r>
              <a:rPr lang="en-US" sz="3200" b="1" dirty="0" smtClean="0"/>
              <a:t>LIVER FUNCTION</a:t>
            </a:r>
          </a:p>
          <a:p>
            <a:r>
              <a:rPr lang="en-US" sz="3200" dirty="0" smtClean="0"/>
              <a:t>Physiological jaundice is usually seen in 50% of normal neonates from the third to the sixth day of life. This is due to excessive break down of red blood cells resulting from a high haemoglobin level (Hb of 14 - 18mgs/100mls). </a:t>
            </a:r>
          </a:p>
          <a:p>
            <a:endParaRPr lang="en-US" sz="3200" dirty="0"/>
          </a:p>
        </p:txBody>
      </p:sp>
    </p:spTree>
  </p:cSld>
  <p:clrMapOvr>
    <a:masterClrMapping/>
  </p:clrMapOvr>
  <p:transition spd="slow">
    <p:split/>
  </p:transition>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0" y="838200"/>
            <a:ext cx="9144000" cy="6019800"/>
          </a:xfrm>
        </p:spPr>
        <p:txBody>
          <a:bodyPr>
            <a:normAutofit/>
          </a:bodyPr>
          <a:lstStyle/>
          <a:p>
            <a:pPr>
              <a:buNone/>
            </a:pPr>
            <a:r>
              <a:rPr lang="en-US" sz="3200" b="1" dirty="0" smtClean="0">
                <a:latin typeface="Times New Roman" pitchFamily="18" charset="0"/>
                <a:cs typeface="Times New Roman" pitchFamily="18" charset="0"/>
              </a:rPr>
              <a:t>Physiology of the Newborn</a:t>
            </a:r>
          </a:p>
          <a:p>
            <a:pPr>
              <a:buNone/>
            </a:pPr>
            <a:r>
              <a:rPr lang="en-US" sz="3200" b="1" dirty="0" smtClean="0">
                <a:latin typeface="Times New Roman" pitchFamily="18" charset="0"/>
                <a:cs typeface="Times New Roman" pitchFamily="18" charset="0"/>
              </a:rPr>
              <a:t>THE SKIN</a:t>
            </a:r>
          </a:p>
          <a:p>
            <a:r>
              <a:rPr lang="en-US" sz="3200" b="1" dirty="0" smtClean="0">
                <a:latin typeface="Times New Roman" pitchFamily="18" charset="0"/>
                <a:cs typeface="Times New Roman" pitchFamily="18" charset="0"/>
              </a:rPr>
              <a:t> </a:t>
            </a:r>
            <a:r>
              <a:rPr lang="en-US" sz="3200" dirty="0" smtClean="0">
                <a:latin typeface="+mj-lt"/>
                <a:cs typeface="Times New Roman" pitchFamily="18" charset="0"/>
              </a:rPr>
              <a:t>The skin of a newborn is covered with vernix caseosa in utero to protect and help retain heat and also act as a lubricant during delivery. </a:t>
            </a:r>
          </a:p>
          <a:p>
            <a:r>
              <a:rPr lang="en-US" sz="3200" dirty="0" smtClean="0">
                <a:latin typeface="+mj-lt"/>
                <a:cs typeface="Times New Roman" pitchFamily="18" charset="0"/>
              </a:rPr>
              <a:t>The sebaceous glands cease to produce vernix after birth, which may lead to dryness of the skin. The vernix caseosa peels off within three days of delivery if left alone. There is also plenty of fine hair (lanugo) on the skin which falls off in the first month of life.</a:t>
            </a:r>
          </a:p>
          <a:p>
            <a:pPr>
              <a:buNone/>
            </a:pPr>
            <a:endParaRPr lang="en-US" sz="3200" b="1" dirty="0" smtClean="0">
              <a:latin typeface="Times New Roman" pitchFamily="18" charset="0"/>
              <a:cs typeface="Times New Roman" pitchFamily="18" charset="0"/>
            </a:endParaRPr>
          </a:p>
          <a:p>
            <a:pPr>
              <a:buNone/>
            </a:pPr>
            <a:endParaRPr lang="en-US" sz="3200" dirty="0">
              <a:latin typeface="Times New Roman" pitchFamily="18" charset="0"/>
              <a:cs typeface="Times New Roman" pitchFamily="18" charset="0"/>
            </a:endParaRPr>
          </a:p>
        </p:txBody>
      </p:sp>
    </p:spTree>
  </p:cSld>
  <p:clrMapOvr>
    <a:masterClrMapping/>
  </p:clrMapOvr>
  <p:transition spd="slow">
    <p:split/>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5445135"/>
          </a:xfrm>
        </p:spPr>
        <p:txBody>
          <a:bodyPr>
            <a:noAutofit/>
          </a:bodyPr>
          <a:lstStyle/>
          <a:p>
            <a:r>
              <a:rPr lang="en-US" sz="3200" dirty="0" smtClean="0"/>
              <a:t>As the placental circulation ceases soon after birth when the umbilical cord is ligated, the blood flow to the right side of the heart decreases and the blood on the left side increases causing the foreman ovale to close.</a:t>
            </a:r>
          </a:p>
          <a:p>
            <a:r>
              <a:rPr lang="en-US" sz="3200" dirty="0" smtClean="0"/>
              <a:t>With the establishment of pulmonary respiration, the ductus arteries close. Complete closure happens within eight to ten hours of birth.The cessation of placental circulation will result in the collapse and subsequently drying of the umbilical veins, the ductus venosus and the hypogastric arteries</a:t>
            </a:r>
            <a:endParaRPr lang="en-US" sz="3200" dirty="0"/>
          </a:p>
        </p:txBody>
      </p:sp>
    </p:spTree>
  </p:cSld>
  <p:clrMapOvr>
    <a:masterClrMapping/>
  </p:clrMapOvr>
  <p:transition spd="slow">
    <p:split/>
  </p:transition>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23"/>
            <a:ext cx="8229600" cy="865187"/>
          </a:xfrm>
        </p:spPr>
        <p:txBody>
          <a:bodyPr/>
          <a:lstStyle/>
          <a:p>
            <a:r>
              <a:rPr lang="en-US" b="1" dirty="0" smtClean="0"/>
              <a:t>REPRODUCTIVE SYSTEM</a:t>
            </a:r>
            <a:endParaRPr lang="en-US" b="1" dirty="0"/>
          </a:p>
        </p:txBody>
      </p:sp>
      <p:sp>
        <p:nvSpPr>
          <p:cNvPr id="3" name="Content Placeholder 2"/>
          <p:cNvSpPr>
            <a:spLocks noGrp="1"/>
          </p:cNvSpPr>
          <p:nvPr>
            <p:ph idx="1"/>
          </p:nvPr>
        </p:nvSpPr>
        <p:spPr>
          <a:xfrm>
            <a:off x="457200" y="990600"/>
            <a:ext cx="8229600" cy="5140325"/>
          </a:xfrm>
        </p:spPr>
        <p:txBody>
          <a:bodyPr>
            <a:normAutofit/>
          </a:bodyPr>
          <a:lstStyle/>
          <a:p>
            <a:r>
              <a:rPr lang="en-US" sz="3200" dirty="0" smtClean="0"/>
              <a:t>In boys, the testes are descended into the scrotum, which has plentiful rugae, the urethral meatus opens at the tip of the penis &amp; the prepuce is adherent to the glans</a:t>
            </a:r>
          </a:p>
          <a:p>
            <a:r>
              <a:rPr lang="en-US" sz="3200" dirty="0" smtClean="0"/>
              <a:t>In girls both at term, the labia majora normally cover the labia minora, the hymen and the clitoris may appear disproportionately large</a:t>
            </a:r>
          </a:p>
        </p:txBody>
      </p:sp>
    </p:spTree>
  </p:cSld>
  <p:clrMapOvr>
    <a:masterClrMapping/>
  </p:clrMapOvr>
  <p:transition spd="slow">
    <p:split/>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In both sexes, withdrawal of maternal oestrogens results in breast engorgement with a nodule of breast tissue around the nipple</a:t>
            </a:r>
          </a:p>
          <a:p>
            <a:pPr>
              <a:buNone/>
            </a:pPr>
            <a:endParaRPr lang="en-US" sz="3200" dirty="0"/>
          </a:p>
        </p:txBody>
      </p:sp>
    </p:spTree>
  </p:cSld>
  <p:clrMapOvr>
    <a:masterClrMapping/>
  </p:clrMapOvr>
  <p:transition spd="slow">
    <p:split/>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MUSCULOSKELETAL SYSTEM</a:t>
            </a:r>
            <a:endParaRPr lang="en-US" b="1" dirty="0"/>
          </a:p>
        </p:txBody>
      </p:sp>
      <p:sp>
        <p:nvSpPr>
          <p:cNvPr id="3" name="Content Placeholder 2"/>
          <p:cNvSpPr>
            <a:spLocks noGrp="1"/>
          </p:cNvSpPr>
          <p:nvPr>
            <p:ph idx="1"/>
          </p:nvPr>
        </p:nvSpPr>
        <p:spPr/>
        <p:txBody>
          <a:bodyPr>
            <a:normAutofit/>
          </a:bodyPr>
          <a:lstStyle/>
          <a:p>
            <a:r>
              <a:rPr lang="en-US" sz="3200" dirty="0" smtClean="0"/>
              <a:t>The muscles are complete, subsequent growth occurring by hypertrophy rather than by hyperplasia</a:t>
            </a:r>
          </a:p>
          <a:p>
            <a:r>
              <a:rPr lang="en-US" sz="3200" dirty="0" smtClean="0"/>
              <a:t>Long bones are incompletely ossified to facilitate growth at the epiphyses</a:t>
            </a:r>
            <a:endParaRPr lang="en-US" sz="3200" dirty="0"/>
          </a:p>
        </p:txBody>
      </p:sp>
    </p:spTree>
  </p:cSld>
  <p:clrMapOvr>
    <a:masterClrMapping/>
  </p:clrMapOvr>
  <p:transition spd="slow">
    <p:split/>
  </p:transition>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PSYCHOLOGY AND PERCEPTION</a:t>
            </a:r>
            <a:endParaRPr lang="en-US" b="1" dirty="0"/>
          </a:p>
        </p:txBody>
      </p:sp>
      <p:sp>
        <p:nvSpPr>
          <p:cNvPr id="3" name="Content Placeholder 2"/>
          <p:cNvSpPr>
            <a:spLocks noGrp="1"/>
          </p:cNvSpPr>
          <p:nvPr>
            <p:ph idx="1"/>
          </p:nvPr>
        </p:nvSpPr>
        <p:spPr/>
        <p:txBody>
          <a:bodyPr>
            <a:normAutofit/>
          </a:bodyPr>
          <a:lstStyle/>
          <a:p>
            <a:r>
              <a:rPr lang="en-US" sz="3200" dirty="0" smtClean="0"/>
              <a:t>Newborn babies at birth are alert and aware of their surroundings and they have long periods( 60%) of ‘quiet alert state’ &amp; react to stimuli</a:t>
            </a:r>
            <a:endParaRPr lang="en-US" sz="3200" dirty="0"/>
          </a:p>
        </p:txBody>
      </p:sp>
    </p:spTree>
  </p:cSld>
  <p:clrMapOvr>
    <a:masterClrMapping/>
  </p:clrMapOvr>
  <p:transition spd="slow">
    <p:split/>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The process of breaking down red blood cells leads to formation of bilirubin. The liver is not able to conjugate the excess bilirubin to enable its secretion through the kidneys. This leads to jaundice. </a:t>
            </a:r>
          </a:p>
          <a:p>
            <a:pPr>
              <a:buNone/>
            </a:pPr>
            <a:endParaRPr lang="en-US" sz="3200" dirty="0"/>
          </a:p>
        </p:txBody>
      </p:sp>
    </p:spTree>
  </p:cSld>
  <p:clrMapOvr>
    <a:masterClrMapping/>
  </p:clrMapOvr>
  <p:transition spd="slow">
    <p:split/>
  </p:transition>
</p:sld>
</file>

<file path=ppt/slides/slide3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85800"/>
          </a:xfrm>
        </p:spPr>
        <p:txBody>
          <a:bodyPr>
            <a:normAutofit fontScale="90000"/>
          </a:bodyPr>
          <a:lstStyle/>
          <a:p>
            <a:r>
              <a:rPr lang="en-US" b="1" dirty="0" smtClean="0"/>
              <a:t>THE RENAL SYSTEM</a:t>
            </a:r>
            <a:endParaRPr lang="en-US" b="1" dirty="0"/>
          </a:p>
        </p:txBody>
      </p:sp>
      <p:sp>
        <p:nvSpPr>
          <p:cNvPr id="3" name="Content Placeholder 2"/>
          <p:cNvSpPr>
            <a:spLocks noGrp="1"/>
          </p:cNvSpPr>
          <p:nvPr>
            <p:ph idx="1"/>
          </p:nvPr>
        </p:nvSpPr>
        <p:spPr>
          <a:xfrm>
            <a:off x="0" y="1066808"/>
            <a:ext cx="9144000" cy="5064125"/>
          </a:xfrm>
        </p:spPr>
        <p:txBody>
          <a:bodyPr>
            <a:normAutofit/>
          </a:bodyPr>
          <a:lstStyle/>
          <a:p>
            <a:r>
              <a:rPr lang="en-US" sz="3200" dirty="0" smtClean="0">
                <a:latin typeface="+mj-lt"/>
                <a:cs typeface="Times New Roman" pitchFamily="18" charset="0"/>
              </a:rPr>
              <a:t>Though the kidneys are functional in foetal life, their workload is minimal until after birth</a:t>
            </a:r>
          </a:p>
          <a:p>
            <a:r>
              <a:rPr lang="en-US" sz="3200" dirty="0" smtClean="0">
                <a:latin typeface="+mj-lt"/>
                <a:cs typeface="Times New Roman" pitchFamily="18" charset="0"/>
              </a:rPr>
              <a:t>The glomerular filtration rate is low &amp; tubular reabsorption capabilities are ltd. The baby is not able to concentrate or dilute urine very well in response to variations in fluid intake, nor compensate for high or low levels of solutes in the blood. This results in a narrow margin btwn homeastasis &amp; fluid imbalance</a:t>
            </a:r>
            <a:endParaRPr lang="en-US" sz="3200" dirty="0">
              <a:latin typeface="+mj-lt"/>
            </a:endParaRPr>
          </a:p>
        </p:txBody>
      </p:sp>
    </p:spTree>
  </p:cSld>
  <p:clrMapOvr>
    <a:masterClrMapping/>
  </p:clrMapOvr>
  <p:transition spd="slow">
    <p:split/>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64135"/>
          </a:xfrm>
        </p:spPr>
        <p:txBody>
          <a:bodyPr>
            <a:normAutofit/>
          </a:bodyPr>
          <a:lstStyle/>
          <a:p>
            <a:r>
              <a:rPr lang="en-US" sz="3200" dirty="0" smtClean="0"/>
              <a:t>The first urine is passed at birth or within the 1</a:t>
            </a:r>
            <a:r>
              <a:rPr lang="en-US" sz="3200" baseline="30000" dirty="0" smtClean="0"/>
              <a:t>st</a:t>
            </a:r>
            <a:r>
              <a:rPr lang="en-US" sz="3200" dirty="0" smtClean="0"/>
              <a:t> 24hrs &amp; thereafter with increasing frequency as fluid intake rises</a:t>
            </a:r>
          </a:p>
          <a:p>
            <a:r>
              <a:rPr lang="en-US" sz="3200" dirty="0" smtClean="0"/>
              <a:t>The urine is dilute, straw coloured &amp; odourless</a:t>
            </a:r>
            <a:endParaRPr lang="en-US" sz="3200" dirty="0"/>
          </a:p>
        </p:txBody>
      </p:sp>
    </p:spTree>
  </p:cSld>
  <p:clrMapOvr>
    <a:masterClrMapping/>
  </p:clrMapOvr>
  <p:transition spd="slow">
    <p:spli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7391400" cy="5410200"/>
          </a:xfrm>
        </p:spPr>
        <p:txBody>
          <a:bodyPr>
            <a:normAutofit lnSpcReduction="10000"/>
          </a:bodyPr>
          <a:lstStyle/>
          <a:p>
            <a:pPr marL="365760" lvl="1" indent="-256032">
              <a:spcBef>
                <a:spcPts val="400"/>
              </a:spcBef>
              <a:buSzPct val="68000"/>
              <a:buFont typeface="Wingdings 3"/>
              <a:buChar char=""/>
            </a:pPr>
            <a:r>
              <a:rPr lang="en-US" sz="2800" dirty="0" smtClean="0"/>
              <a:t>The </a:t>
            </a:r>
            <a:r>
              <a:rPr lang="en-US" sz="2800" b="1" dirty="0" smtClean="0"/>
              <a:t>powers</a:t>
            </a:r>
            <a:r>
              <a:rPr lang="en-US" sz="2800" dirty="0" smtClean="0"/>
              <a:t>(primary and secondary powers)</a:t>
            </a:r>
          </a:p>
          <a:p>
            <a:pPr lvl="1"/>
            <a:r>
              <a:rPr lang="en-US" sz="2800" dirty="0" smtClean="0"/>
              <a:t>Primary powers-the contractions and </a:t>
            </a:r>
          </a:p>
          <a:p>
            <a:pPr lvl="1">
              <a:buNone/>
            </a:pPr>
            <a:endParaRPr lang="en-US" sz="2800" dirty="0" smtClean="0"/>
          </a:p>
          <a:p>
            <a:pPr lvl="1">
              <a:buNone/>
            </a:pPr>
            <a:r>
              <a:rPr lang="en-US" sz="2800" dirty="0" smtClean="0"/>
              <a:t>retractions of the uterine muscle fibres</a:t>
            </a:r>
          </a:p>
          <a:p>
            <a:pPr lvl="2"/>
            <a:r>
              <a:rPr lang="en-US" sz="2800" dirty="0" smtClean="0"/>
              <a:t>Are in force mainly in the 1</a:t>
            </a:r>
            <a:r>
              <a:rPr lang="en-US" sz="2800" baseline="30000" dirty="0" smtClean="0"/>
              <a:t>st</a:t>
            </a:r>
            <a:r>
              <a:rPr lang="en-US" sz="2800" dirty="0" smtClean="0"/>
              <a:t> stage of labour</a:t>
            </a:r>
          </a:p>
          <a:p>
            <a:pPr lvl="1"/>
            <a:r>
              <a:rPr lang="en-US" sz="2800" dirty="0" smtClean="0"/>
              <a:t>Secondary powers-the contractions of the abdominal muscles and the diaphragm</a:t>
            </a:r>
          </a:p>
          <a:p>
            <a:pPr marL="365760" lvl="1" indent="-256032">
              <a:spcBef>
                <a:spcPts val="400"/>
              </a:spcBef>
              <a:buSzPct val="68000"/>
              <a:buFont typeface="Wingdings 3"/>
              <a:buChar char=""/>
            </a:pPr>
            <a:r>
              <a:rPr lang="en-US" sz="2800" b="1" dirty="0" smtClean="0"/>
              <a:t>General health of the mother</a:t>
            </a:r>
          </a:p>
          <a:p>
            <a:pPr marL="603504" lvl="2" indent="-256032">
              <a:spcBef>
                <a:spcPts val="400"/>
              </a:spcBef>
              <a:buSzPct val="68000"/>
              <a:buFont typeface="Courier New" pitchFamily="49" charset="0"/>
              <a:buChar char="o"/>
            </a:pPr>
            <a:r>
              <a:rPr lang="en-US" sz="2800" dirty="0" smtClean="0"/>
              <a:t>Physical preparation for child birth</a:t>
            </a:r>
          </a:p>
          <a:p>
            <a:pPr marL="603504" lvl="2" indent="-256032">
              <a:spcBef>
                <a:spcPts val="400"/>
              </a:spcBef>
              <a:buSzPct val="68000"/>
              <a:buFont typeface="Courier New" pitchFamily="49" charset="0"/>
              <a:buChar char="o"/>
            </a:pPr>
            <a:r>
              <a:rPr lang="en-US" sz="2800" dirty="0" smtClean="0"/>
              <a:t>Previous childbirth experience</a:t>
            </a:r>
          </a:p>
          <a:p>
            <a:pPr marL="603504" lvl="2" indent="-256032">
              <a:spcBef>
                <a:spcPts val="400"/>
              </a:spcBef>
              <a:buSzPct val="68000"/>
              <a:buFont typeface="Courier New" pitchFamily="49" charset="0"/>
              <a:buChar char="o"/>
            </a:pPr>
            <a:r>
              <a:rPr lang="en-US" sz="2800" dirty="0" smtClean="0"/>
              <a:t>Emotional integrity of the woman</a:t>
            </a:r>
          </a:p>
          <a:p>
            <a:endParaRPr lang="en-US" dirty="0"/>
          </a:p>
        </p:txBody>
      </p:sp>
    </p:spTree>
  </p:cSld>
  <p:clrMapOvr>
    <a:masterClrMapping/>
  </p:clrMapOvr>
  <p:transition spd="slow">
    <p:circl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99"/>
            <a:ext cx="8229600" cy="1142999"/>
          </a:xfrm>
        </p:spPr>
        <p:txBody>
          <a:bodyPr/>
          <a:lstStyle/>
          <a:p>
            <a:r>
              <a:rPr lang="en-US" b="1" dirty="0" smtClean="0"/>
              <a:t>GASTROINTESTINAL SYSTEM</a:t>
            </a:r>
            <a:endParaRPr lang="en-US" b="1" dirty="0"/>
          </a:p>
        </p:txBody>
      </p:sp>
      <p:sp>
        <p:nvSpPr>
          <p:cNvPr id="3" name="Content Placeholder 2"/>
          <p:cNvSpPr>
            <a:spLocks noGrp="1"/>
          </p:cNvSpPr>
          <p:nvPr>
            <p:ph idx="1"/>
          </p:nvPr>
        </p:nvSpPr>
        <p:spPr>
          <a:xfrm>
            <a:off x="0" y="1066800"/>
            <a:ext cx="9144000" cy="5791200"/>
          </a:xfrm>
        </p:spPr>
        <p:txBody>
          <a:bodyPr>
            <a:normAutofit/>
          </a:bodyPr>
          <a:lstStyle/>
          <a:p>
            <a:r>
              <a:rPr lang="en-US" sz="3200" dirty="0" smtClean="0"/>
              <a:t>The G.I.T of the neonate is structurally complete, although fuctionally immature in comparison with that of the adult. The mucous membrane of the mouth is pink &amp; moist &amp;The teeth are buried in the gums</a:t>
            </a:r>
          </a:p>
          <a:p>
            <a:r>
              <a:rPr lang="en-US" sz="3200" dirty="0" smtClean="0"/>
              <a:t>The stomach has a small capacity(15-30ml), which increases rapidly in the 1</a:t>
            </a:r>
            <a:r>
              <a:rPr lang="en-US" sz="3200" baseline="30000" dirty="0" smtClean="0"/>
              <a:t>st</a:t>
            </a:r>
            <a:r>
              <a:rPr lang="en-US" sz="3200" dirty="0" smtClean="0"/>
              <a:t> wks of life. The cardiac sphincter is weak, predisposing to regurgitation</a:t>
            </a:r>
          </a:p>
          <a:p>
            <a:r>
              <a:rPr lang="en-US" sz="3200" dirty="0" smtClean="0"/>
              <a:t>The gut is sterile at birth but is colonized within a few hrs. bowel sounds are present within one hr of birth</a:t>
            </a:r>
            <a:endParaRPr lang="en-US" sz="3200" dirty="0"/>
          </a:p>
        </p:txBody>
      </p:sp>
    </p:spTree>
  </p:cSld>
  <p:clrMapOvr>
    <a:masterClrMapping/>
  </p:clrMapOvr>
  <p:transition spd="slow">
    <p:split/>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STOOLS</a:t>
            </a:r>
            <a:r>
              <a:rPr lang="en-US" dirty="0" smtClean="0"/>
              <a:t> </a:t>
            </a:r>
            <a:br>
              <a:rPr lang="en-US" dirty="0" smtClean="0"/>
            </a:br>
            <a:endParaRPr lang="en-US" dirty="0"/>
          </a:p>
        </p:txBody>
      </p:sp>
      <p:sp>
        <p:nvSpPr>
          <p:cNvPr id="3" name="Content Placeholder 2"/>
          <p:cNvSpPr>
            <a:spLocks noGrp="1"/>
          </p:cNvSpPr>
          <p:nvPr>
            <p:ph idx="1"/>
          </p:nvPr>
        </p:nvSpPr>
        <p:spPr>
          <a:xfrm>
            <a:off x="457200" y="1219205"/>
            <a:ext cx="8229600" cy="4911725"/>
          </a:xfrm>
        </p:spPr>
        <p:txBody>
          <a:bodyPr>
            <a:noAutofit/>
          </a:bodyPr>
          <a:lstStyle/>
          <a:p>
            <a:r>
              <a:rPr lang="en-US" sz="3200" dirty="0" smtClean="0"/>
              <a:t>The neonate is capable of passing the first stool, known as meconium, within the first two to three days of life. This is because the foetus swallows liquor amnii in utero. Thus, their sucking and swallowing reflexes are usually present at birth.</a:t>
            </a:r>
          </a:p>
          <a:p>
            <a:r>
              <a:rPr lang="en-US" sz="3200" dirty="0" smtClean="0"/>
              <a:t>The colour of the meconium is dark greenish and later changes to a mustard (yellowish) colour. The bowels may be opened three to five times daily.</a:t>
            </a:r>
          </a:p>
          <a:p>
            <a:endParaRPr lang="en-US" sz="3200" dirty="0"/>
          </a:p>
        </p:txBody>
      </p:sp>
    </p:spTree>
  </p:cSld>
  <p:clrMapOvr>
    <a:masterClrMapping/>
  </p:clrMapOvr>
  <p:transition spd="slow">
    <p:split/>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23"/>
            <a:ext cx="8229600" cy="865187"/>
          </a:xfrm>
        </p:spPr>
        <p:txBody>
          <a:bodyPr>
            <a:normAutofit fontScale="90000"/>
          </a:bodyPr>
          <a:lstStyle/>
          <a:p>
            <a:r>
              <a:rPr lang="en-US" b="1" dirty="0" smtClean="0"/>
              <a:t>IMMUNOLOGICAL ADAPTATION</a:t>
            </a:r>
            <a:endParaRPr lang="en-US" b="1" dirty="0"/>
          </a:p>
        </p:txBody>
      </p:sp>
      <p:sp>
        <p:nvSpPr>
          <p:cNvPr id="3" name="Content Placeholder 2"/>
          <p:cNvSpPr>
            <a:spLocks noGrp="1"/>
          </p:cNvSpPr>
          <p:nvPr>
            <p:ph idx="1"/>
          </p:nvPr>
        </p:nvSpPr>
        <p:spPr>
          <a:xfrm>
            <a:off x="0" y="990600"/>
            <a:ext cx="9144000" cy="5140325"/>
          </a:xfrm>
        </p:spPr>
        <p:txBody>
          <a:bodyPr>
            <a:normAutofit/>
          </a:bodyPr>
          <a:lstStyle/>
          <a:p>
            <a:r>
              <a:rPr lang="en-US" sz="3200" dirty="0" smtClean="0"/>
              <a:t>Neonates demonstrate a marked susceptibility to infections, especially those gaining entry thru the mucosa of the respiratory &amp; gastrointestinal systems</a:t>
            </a:r>
          </a:p>
          <a:p>
            <a:r>
              <a:rPr lang="en-US" sz="3200" dirty="0" smtClean="0"/>
              <a:t>The baby has some immunoglobulins at birth but the sheltered intrauterine existence limits the need for learned immune responses to specific antigens. There are 3 main immunoglobulins, igG, igA and igM and of these, only igG is small enough to cross the placental barrier</a:t>
            </a:r>
            <a:endParaRPr lang="en-US" sz="3200" dirty="0"/>
          </a:p>
        </p:txBody>
      </p:sp>
    </p:spTree>
  </p:cSld>
  <p:clrMapOvr>
    <a:masterClrMapping/>
  </p:clrMapOvr>
  <p:transition spd="slow">
    <p:split/>
  </p:transition>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40335"/>
          </a:xfrm>
        </p:spPr>
        <p:txBody>
          <a:bodyPr>
            <a:normAutofit/>
          </a:bodyPr>
          <a:lstStyle/>
          <a:p>
            <a:r>
              <a:rPr lang="en-US" sz="3200" dirty="0" smtClean="0"/>
              <a:t>At birth, the baby’s levels of igG are equal to or slightly higher than those of the mother. This provides passive immunity during the last few months of life.</a:t>
            </a:r>
            <a:endParaRPr lang="en-US" sz="3200" dirty="0"/>
          </a:p>
        </p:txBody>
      </p:sp>
    </p:spTree>
  </p:cSld>
  <p:clrMapOvr>
    <a:masterClrMapping/>
  </p:clrMapOvr>
  <p:transition spd="slow">
    <p:split/>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senses</a:t>
            </a:r>
            <a:endParaRPr lang="en-US" dirty="0"/>
          </a:p>
        </p:txBody>
      </p:sp>
      <p:sp>
        <p:nvSpPr>
          <p:cNvPr id="3" name="Content Placeholder 2"/>
          <p:cNvSpPr>
            <a:spLocks noGrp="1"/>
          </p:cNvSpPr>
          <p:nvPr>
            <p:ph idx="1"/>
          </p:nvPr>
        </p:nvSpPr>
        <p:spPr/>
        <p:txBody>
          <a:bodyPr/>
          <a:lstStyle/>
          <a:p>
            <a:pPr>
              <a:buNone/>
            </a:pPr>
            <a:r>
              <a:rPr lang="en-US" b="1" dirty="0" smtClean="0"/>
              <a:t>VISION</a:t>
            </a:r>
          </a:p>
          <a:p>
            <a:r>
              <a:rPr lang="en-US" dirty="0" smtClean="0"/>
              <a:t>Though immature, the structures necessary 4 vision are present &amp; functional at birth. Babies are sensitive to bright light which cause them to frown or blink. They demonstrate a preference for bold black &amp; white patterns and the shape of the human face</a:t>
            </a:r>
            <a:endParaRPr lang="en-US" dirty="0"/>
          </a:p>
        </p:txBody>
      </p:sp>
    </p:spTree>
  </p:cSld>
  <p:clrMapOvr>
    <a:masterClrMapping/>
  </p:clrMapOvr>
  <p:transition spd="slow">
    <p:split/>
  </p:transition>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a:t>
            </a:r>
            <a:endParaRPr lang="en-US" dirty="0"/>
          </a:p>
        </p:txBody>
      </p:sp>
      <p:sp>
        <p:nvSpPr>
          <p:cNvPr id="3" name="Content Placeholder 2"/>
          <p:cNvSpPr>
            <a:spLocks noGrp="1"/>
          </p:cNvSpPr>
          <p:nvPr>
            <p:ph idx="1"/>
          </p:nvPr>
        </p:nvSpPr>
        <p:spPr/>
        <p:txBody>
          <a:bodyPr/>
          <a:lstStyle/>
          <a:p>
            <a:r>
              <a:rPr lang="en-US" dirty="0" smtClean="0"/>
              <a:t>Newborn babies’ eyes turn towards sound. On hearing a high pitched sound, they 1</a:t>
            </a:r>
            <a:r>
              <a:rPr lang="en-US" baseline="30000" dirty="0" smtClean="0"/>
              <a:t>st</a:t>
            </a:r>
            <a:r>
              <a:rPr lang="en-US" dirty="0" smtClean="0"/>
              <a:t> blink or startle then become agitated and are comforted by low pitched sounds</a:t>
            </a:r>
          </a:p>
          <a:p>
            <a:pPr>
              <a:buNone/>
            </a:pPr>
            <a:r>
              <a:rPr lang="en-US" b="1" dirty="0" smtClean="0"/>
              <a:t>SMELL &amp; TASTE</a:t>
            </a:r>
          </a:p>
          <a:p>
            <a:r>
              <a:rPr lang="en-US" dirty="0" smtClean="0"/>
              <a:t>Babies prefer a smell of milk to that of other substances &amp; show a preference for human milk</a:t>
            </a:r>
            <a:endParaRPr lang="en-US" dirty="0"/>
          </a:p>
        </p:txBody>
      </p:sp>
    </p:spTree>
  </p:cSld>
  <p:clrMapOvr>
    <a:masterClrMapping/>
  </p:clrMapOvr>
  <p:transition spd="slow">
    <p:split/>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990600"/>
          </a:xfrm>
        </p:spPr>
        <p:txBody>
          <a:bodyPr/>
          <a:lstStyle/>
          <a:p>
            <a:r>
              <a:rPr lang="en-US" b="1" dirty="0" smtClean="0"/>
              <a:t>SLEEP AND AWAKENING</a:t>
            </a:r>
            <a:endParaRPr lang="en-US" b="1" dirty="0"/>
          </a:p>
        </p:txBody>
      </p:sp>
      <p:sp>
        <p:nvSpPr>
          <p:cNvPr id="3" name="Content Placeholder 2"/>
          <p:cNvSpPr>
            <a:spLocks noGrp="1"/>
          </p:cNvSpPr>
          <p:nvPr>
            <p:ph idx="1"/>
          </p:nvPr>
        </p:nvSpPr>
        <p:spPr>
          <a:xfrm>
            <a:off x="0" y="1143000"/>
            <a:ext cx="9144000" cy="5715000"/>
          </a:xfrm>
        </p:spPr>
        <p:txBody>
          <a:bodyPr/>
          <a:lstStyle/>
          <a:p>
            <a:r>
              <a:rPr lang="en-US" dirty="0" smtClean="0"/>
              <a:t>Following initiation of respirations at birth, the baby remains alert &amp; reactive for a period of at least 1 hr, then relaxes &amp; sleeps</a:t>
            </a:r>
          </a:p>
          <a:p>
            <a:r>
              <a:rPr lang="en-US" dirty="0" smtClean="0"/>
              <a:t>The baby goes into 2 sleep states, namely; deep sleep and light sleep</a:t>
            </a:r>
            <a:endParaRPr lang="en-US" dirty="0"/>
          </a:p>
        </p:txBody>
      </p:sp>
    </p:spTree>
  </p:cSld>
  <p:clrMapOvr>
    <a:masterClrMapping/>
  </p:clrMapOvr>
  <p:transition spd="slow">
    <p:split/>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23"/>
            <a:ext cx="8229600" cy="788987"/>
          </a:xfrm>
        </p:spPr>
        <p:txBody>
          <a:bodyPr>
            <a:normAutofit fontScale="90000"/>
          </a:bodyPr>
          <a:lstStyle/>
          <a:p>
            <a:r>
              <a:rPr lang="en-US" b="1" dirty="0" smtClean="0"/>
              <a:t>GROWTH &amp; DEVELOPMENT</a:t>
            </a:r>
            <a:endParaRPr lang="en-US" b="1" dirty="0"/>
          </a:p>
        </p:txBody>
      </p:sp>
      <p:sp>
        <p:nvSpPr>
          <p:cNvPr id="3" name="Content Placeholder 2"/>
          <p:cNvSpPr>
            <a:spLocks noGrp="1"/>
          </p:cNvSpPr>
          <p:nvPr>
            <p:ph idx="1"/>
          </p:nvPr>
        </p:nvSpPr>
        <p:spPr>
          <a:xfrm>
            <a:off x="0" y="990600"/>
            <a:ext cx="9144000" cy="5867400"/>
          </a:xfrm>
        </p:spPr>
        <p:txBody>
          <a:bodyPr/>
          <a:lstStyle/>
          <a:p>
            <a:r>
              <a:rPr lang="en-US" dirty="0" smtClean="0"/>
              <a:t>Babies are dependent on their mothers 4 continued survival, growth &amp; dvpt. These will progress satisfactorily if the baby is physiologically &amp; neurologically normal, is in a safe envt, nutritional needs are met &amp; physiological dvpt is promoted by appropriate stimulation &amp; loving care</a:t>
            </a:r>
            <a:endParaRPr lang="en-US" dirty="0"/>
          </a:p>
        </p:txBody>
      </p:sp>
    </p:spTree>
  </p:cSld>
  <p:clrMapOvr>
    <a:masterClrMapping/>
  </p:clrMapOvr>
  <p:transition spd="slow">
    <p:split/>
  </p:transition>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WEIGHT</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The average normal birth weight ranges from 2.5 - 3.5 kilograms. During the first three days of life, the baby loses approximately 10 - 20% of their birth weight but regains it again within one to </a:t>
            </a:r>
            <a:br>
              <a:rPr lang="en-US" dirty="0" smtClean="0"/>
            </a:br>
            <a:r>
              <a:rPr lang="en-US" dirty="0" smtClean="0"/>
              <a:t>two weeks.</a:t>
            </a:r>
          </a:p>
          <a:p>
            <a:pPr>
              <a:buNone/>
            </a:pPr>
            <a:endParaRPr lang="en-US" dirty="0"/>
          </a:p>
        </p:txBody>
      </p:sp>
    </p:spTree>
  </p:cSld>
  <p:clrMapOvr>
    <a:masterClrMapping/>
  </p:clrMapOvr>
  <p:transition spd="slow">
    <p:split/>
  </p:transition>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rgbClr val="00B0F0"/>
          </a:solidFill>
          <a:ln>
            <a:noFill/>
          </a:ln>
          <a:effectLst/>
          <a:scene3d>
            <a:camera prst="orthographicFront">
              <a:rot lat="0" lon="0" rev="0"/>
            </a:camera>
            <a:lightRig rig="glow" dir="t">
              <a:rot lat="0" lon="0" rev="14100000"/>
            </a:lightRig>
          </a:scene3d>
          <a:sp3d prstMaterial="softEdge">
            <a:bevelT w="127000" prst="artDeco"/>
          </a:sp3d>
        </p:spPr>
        <p:txBody>
          <a:bodyPr>
            <a:normAutofit fontScale="90000"/>
          </a:bodyPr>
          <a:lstStyle/>
          <a:p>
            <a:r>
              <a:rPr lang="en-US" b="1" dirty="0" smtClean="0">
                <a:solidFill>
                  <a:srgbClr val="FFFF00"/>
                </a:solidFill>
              </a:rPr>
              <a:t>POSSIBLE REASONS FOR WEIGHT LOSS IN A NEWBORN</a:t>
            </a:r>
            <a:endParaRPr lang="en-US" dirty="0">
              <a:solidFill>
                <a:srgbClr val="FFFF00"/>
              </a:solidFill>
            </a:endParaRPr>
          </a:p>
        </p:txBody>
      </p:sp>
      <p:sp>
        <p:nvSpPr>
          <p:cNvPr id="3" name="Content Placeholder 2"/>
          <p:cNvSpPr>
            <a:spLocks noGrp="1"/>
          </p:cNvSpPr>
          <p:nvPr>
            <p:ph idx="1"/>
          </p:nvPr>
        </p:nvSpPr>
        <p:spPr>
          <a:xfrm>
            <a:off x="0" y="1600206"/>
            <a:ext cx="9144000" cy="4530725"/>
          </a:xfrm>
        </p:spPr>
        <p:txBody>
          <a:bodyPr>
            <a:normAutofit/>
          </a:bodyPr>
          <a:lstStyle/>
          <a:p>
            <a:pPr lvl="0"/>
            <a:r>
              <a:rPr lang="en-US" dirty="0" smtClean="0"/>
              <a:t>Due to tissue fluid loss during the heat loss when the baby is born</a:t>
            </a:r>
          </a:p>
          <a:p>
            <a:pPr lvl="0"/>
            <a:r>
              <a:rPr lang="en-US" dirty="0" smtClean="0"/>
              <a:t>When the baby opens their bowels, the meconium which was present in the gut is lost, leading to weight reduction</a:t>
            </a:r>
          </a:p>
          <a:p>
            <a:pPr lvl="0"/>
            <a:r>
              <a:rPr lang="en-US" dirty="0" smtClean="0"/>
              <a:t>Poor sucking on the breast due to tiredness incurred during the baby’s passage through the birth canal during labour will affect the baby’s weight since they are not getting enough fluid intake</a:t>
            </a:r>
          </a:p>
          <a:p>
            <a:endParaRPr lang="en-US" dirty="0"/>
          </a:p>
        </p:txBody>
      </p:sp>
    </p:spTree>
  </p:cSld>
  <p:clrMapOvr>
    <a:masterClrMapping/>
  </p:clrMapOvr>
  <p:transition spd="slow">
    <p:split/>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rgbClr val="7030A0"/>
          </a:solidFill>
        </p:spPr>
        <p:txBody>
          <a:bodyPr/>
          <a:lstStyle/>
          <a:p>
            <a:r>
              <a:rPr lang="en-US" b="1" dirty="0" smtClean="0">
                <a:solidFill>
                  <a:srgbClr val="FFFF00"/>
                </a:solidFill>
              </a:rPr>
              <a:t>FIRST STAGE OF LABOUR</a:t>
            </a:r>
            <a:endParaRPr lang="en-US" b="1" dirty="0">
              <a:solidFill>
                <a:srgbClr val="FFFF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sz="2800" dirty="0" smtClean="0"/>
              <a:t>This is known as the stage of cervical dilatation. This stage begins when regular, painful uterine contractions start and is detected clinically by the thinning and effacement of the cervix, followed by its dilatation. The normally thick cervix becomes thinned out and stretched over the presenting part. The first stage is completed when the cervix is fully dilated and the presenting part starts being expelled. </a:t>
            </a:r>
          </a:p>
          <a:p>
            <a:r>
              <a:rPr lang="en-US" sz="2800" dirty="0" smtClean="0"/>
              <a:t>This stage has two phases; </a:t>
            </a:r>
          </a:p>
          <a:p>
            <a:pPr lvl="1">
              <a:buFont typeface="Wingdings" pitchFamily="2" charset="2"/>
              <a:buChar char="Ø"/>
            </a:pPr>
            <a:r>
              <a:rPr lang="en-US" dirty="0" smtClean="0"/>
              <a:t> latent phase</a:t>
            </a:r>
          </a:p>
          <a:p>
            <a:pPr lvl="1">
              <a:buFont typeface="Wingdings" pitchFamily="2" charset="2"/>
              <a:buChar char="Ø"/>
            </a:pPr>
            <a:r>
              <a:rPr lang="en-US" dirty="0" smtClean="0"/>
              <a:t>active phase</a:t>
            </a:r>
            <a:endParaRPr lang="en-US" dirty="0"/>
          </a:p>
        </p:txBody>
      </p:sp>
    </p:spTree>
  </p:cSld>
  <p:clrMapOvr>
    <a:masterClrMapping/>
  </p:clrMapOvr>
  <p:transition spd="slow">
    <p:circle/>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002060"/>
          </a:solidFill>
          <a:ln>
            <a:noFill/>
          </a:ln>
          <a:effectLst/>
          <a:scene3d>
            <a:camera prst="orthographicFront">
              <a:rot lat="0" lon="0" rev="0"/>
            </a:camera>
            <a:lightRig rig="glow" dir="t">
              <a:rot lat="0" lon="0" rev="14100000"/>
            </a:lightRig>
          </a:scene3d>
          <a:sp3d prstMaterial="softEdge">
            <a:bevelT w="127000" prst="artDeco"/>
          </a:sp3d>
        </p:spPr>
        <p:txBody>
          <a:bodyPr>
            <a:normAutofit fontScale="90000"/>
          </a:bodyPr>
          <a:lstStyle/>
          <a:p>
            <a:r>
              <a:rPr lang="en-US" b="1" dirty="0" smtClean="0">
                <a:solidFill>
                  <a:schemeClr val="bg1"/>
                </a:solidFill>
              </a:rPr>
              <a:t>FIRST EXAMINATION OF THE NEONATE</a:t>
            </a:r>
            <a:endParaRPr lang="en-US" dirty="0">
              <a:solidFill>
                <a:schemeClr val="bg1"/>
              </a:solidFill>
            </a:endParaRPr>
          </a:p>
        </p:txBody>
      </p:sp>
      <p:sp>
        <p:nvSpPr>
          <p:cNvPr id="3" name="Content Placeholder 2"/>
          <p:cNvSpPr>
            <a:spLocks noGrp="1"/>
          </p:cNvSpPr>
          <p:nvPr>
            <p:ph idx="1"/>
          </p:nvPr>
        </p:nvSpPr>
        <p:spPr>
          <a:xfrm>
            <a:off x="0" y="838200"/>
            <a:ext cx="9144000" cy="6019800"/>
          </a:xfrm>
        </p:spPr>
        <p:txBody>
          <a:bodyPr>
            <a:normAutofit/>
          </a:bodyPr>
          <a:lstStyle/>
          <a:p>
            <a:r>
              <a:rPr lang="en-US" dirty="0" smtClean="0"/>
              <a:t>This is the first physical examination that is done to a newborn baby</a:t>
            </a:r>
          </a:p>
          <a:p>
            <a:r>
              <a:rPr lang="en-US" dirty="0" smtClean="0"/>
              <a:t>Examination whenever possible should be done near the parents and findings explained to them</a:t>
            </a:r>
          </a:p>
          <a:p>
            <a:pPr>
              <a:buNone/>
            </a:pPr>
            <a:r>
              <a:rPr lang="en-US" b="1" u="sng" dirty="0" smtClean="0"/>
              <a:t>Objectives of the first examination:-</a:t>
            </a:r>
          </a:p>
          <a:p>
            <a:r>
              <a:rPr lang="en-US" dirty="0" smtClean="0"/>
              <a:t>To rule out external congenital malformations</a:t>
            </a:r>
          </a:p>
          <a:p>
            <a:r>
              <a:rPr lang="en-US" dirty="0" smtClean="0"/>
              <a:t>To determine maturity of the neonate and rule out prematurity</a:t>
            </a:r>
          </a:p>
          <a:p>
            <a:r>
              <a:rPr lang="en-US" dirty="0" smtClean="0"/>
              <a:t>To rule out birth trauma or injury</a:t>
            </a:r>
          </a:p>
          <a:p>
            <a:r>
              <a:rPr lang="en-US" dirty="0" smtClean="0"/>
              <a:t>A thorough physical examination is done one hour after birth</a:t>
            </a:r>
          </a:p>
          <a:p>
            <a:r>
              <a:rPr lang="en-US" dirty="0" smtClean="0"/>
              <a:t>In order to carry out this examination, you need to have with you the following equipment in a tray:</a:t>
            </a:r>
          </a:p>
          <a:p>
            <a:pPr>
              <a:buNone/>
            </a:pPr>
            <a:endParaRPr lang="en-US" dirty="0"/>
          </a:p>
        </p:txBody>
      </p:sp>
    </p:spTree>
  </p:cSld>
  <p:clrMapOvr>
    <a:masterClrMapping/>
  </p:clrMapOvr>
  <p:transition spd="slow">
    <p:split/>
  </p:transition>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t>Tape measure</a:t>
            </a:r>
          </a:p>
          <a:p>
            <a:pPr lvl="0"/>
            <a:r>
              <a:rPr lang="en-US" dirty="0" smtClean="0"/>
              <a:t>Second hand watch</a:t>
            </a:r>
          </a:p>
          <a:p>
            <a:pPr lvl="0"/>
            <a:r>
              <a:rPr lang="en-US" dirty="0" smtClean="0"/>
              <a:t>Gloves</a:t>
            </a:r>
          </a:p>
          <a:p>
            <a:pPr lvl="0"/>
            <a:r>
              <a:rPr lang="en-US" dirty="0" smtClean="0"/>
              <a:t>Weighing scale</a:t>
            </a:r>
          </a:p>
          <a:p>
            <a:pPr lvl="0"/>
            <a:r>
              <a:rPr lang="en-US" dirty="0" smtClean="0"/>
              <a:t>Clinical thermometer</a:t>
            </a:r>
          </a:p>
          <a:p>
            <a:pPr lvl="0"/>
            <a:r>
              <a:rPr lang="en-US" dirty="0" smtClean="0"/>
              <a:t>Lubricant</a:t>
            </a:r>
          </a:p>
          <a:p>
            <a:pPr lvl="0"/>
            <a:r>
              <a:rPr lang="en-US" dirty="0" smtClean="0"/>
              <a:t>Swabs</a:t>
            </a:r>
          </a:p>
          <a:p>
            <a:pPr lvl="0"/>
            <a:r>
              <a:rPr lang="en-US" dirty="0" smtClean="0"/>
              <a:t>Stethoscope</a:t>
            </a:r>
          </a:p>
          <a:p>
            <a:pPr>
              <a:buNone/>
            </a:pPr>
            <a:endParaRPr lang="en-US" dirty="0"/>
          </a:p>
        </p:txBody>
      </p:sp>
    </p:spTree>
  </p:cSld>
  <p:clrMapOvr>
    <a:masterClrMapping/>
  </p:clrMapOvr>
  <p:transition spd="slow">
    <p:split/>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91600" cy="1295400"/>
          </a:xfrm>
        </p:spPr>
        <p:txBody>
          <a:bodyPr>
            <a:normAutofit fontScale="90000"/>
          </a:bodyPr>
          <a:lstStyle/>
          <a:p>
            <a:r>
              <a:rPr lang="en-US" b="1" dirty="0" smtClean="0">
                <a:solidFill>
                  <a:srgbClr val="7030A0"/>
                </a:solidFill>
              </a:rPr>
              <a:t/>
            </a:r>
            <a:br>
              <a:rPr lang="en-US" b="1" dirty="0" smtClean="0">
                <a:solidFill>
                  <a:srgbClr val="7030A0"/>
                </a:solidFill>
              </a:rPr>
            </a:br>
            <a:r>
              <a:rPr lang="en-US" b="1" dirty="0" smtClean="0">
                <a:solidFill>
                  <a:srgbClr val="7030A0"/>
                </a:solidFill>
              </a:rPr>
              <a:t>PREPARATIONS PRIOR TO FIRST EXAMINATION</a:t>
            </a:r>
            <a:endParaRPr lang="sw-KE" b="1" dirty="0">
              <a:solidFill>
                <a:srgbClr val="7030A0"/>
              </a:solidFill>
            </a:endParaRPr>
          </a:p>
        </p:txBody>
      </p:sp>
      <p:sp>
        <p:nvSpPr>
          <p:cNvPr id="5" name="Content Placeholder 2"/>
          <p:cNvSpPr>
            <a:spLocks noGrp="1"/>
          </p:cNvSpPr>
          <p:nvPr>
            <p:ph idx="1"/>
          </p:nvPr>
        </p:nvSpPr>
        <p:spPr>
          <a:xfrm>
            <a:off x="0" y="1524000"/>
            <a:ext cx="9144000" cy="5334000"/>
          </a:xfrm>
        </p:spPr>
        <p:txBody>
          <a:bodyPr>
            <a:normAutofit/>
          </a:bodyPr>
          <a:lstStyle/>
          <a:p>
            <a:r>
              <a:rPr lang="en-US" dirty="0" smtClean="0"/>
              <a:t>The midwife should first perform hand hygiene:-This is to prevent the spread of infections.</a:t>
            </a:r>
          </a:p>
          <a:p>
            <a:r>
              <a:rPr lang="en-US" dirty="0" smtClean="0"/>
              <a:t>The midwife’s hands should be warm:-This is to avoid chilling of the infant</a:t>
            </a:r>
          </a:p>
          <a:p>
            <a:r>
              <a:rPr lang="en-US" dirty="0" smtClean="0"/>
              <a:t>The neonate should be in a warm, draught free environment</a:t>
            </a:r>
          </a:p>
          <a:p>
            <a:r>
              <a:rPr lang="en-US" dirty="0" smtClean="0"/>
              <a:t>There should be enough light to allow the midwife to see the neonate clearly</a:t>
            </a:r>
          </a:p>
          <a:p>
            <a:r>
              <a:rPr lang="en-US" dirty="0" smtClean="0"/>
              <a:t>The examination is performed in an orderly manner from head to toe</a:t>
            </a:r>
            <a:endParaRPr lang="sw-KE" dirty="0"/>
          </a:p>
        </p:txBody>
      </p:sp>
    </p:spTree>
  </p:cSld>
  <p:clrMapOvr>
    <a:masterClrMapping/>
  </p:clrMapOvr>
  <p:transition spd="slow">
    <p:split/>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914400" y="152400"/>
            <a:ext cx="7315200" cy="685800"/>
          </a:xfrm>
        </p:spPr>
        <p:txBody>
          <a:bodyPr>
            <a:normAutofit fontScale="90000"/>
          </a:bodyPr>
          <a:lstStyle/>
          <a:p>
            <a:r>
              <a:rPr lang="en-US" b="1" dirty="0" smtClean="0"/>
              <a:t>EVALUATE THE BABY</a:t>
            </a:r>
            <a:endParaRPr lang="sw-KE" b="1" dirty="0"/>
          </a:p>
        </p:txBody>
      </p:sp>
      <p:pic>
        <p:nvPicPr>
          <p:cNvPr id="5" name="Picture 7"/>
          <p:cNvPicPr>
            <a:picLocks noGrp="1" noChangeAspect="1" noChangeArrowheads="1"/>
          </p:cNvPicPr>
          <p:nvPr>
            <p:ph idx="1"/>
          </p:nvPr>
        </p:nvPicPr>
        <p:blipFill>
          <a:blip r:embed="rId2" cstate="print"/>
          <a:stretch>
            <a:fillRect/>
          </a:stretch>
        </p:blipFill>
        <p:spPr bwMode="auto">
          <a:xfrm>
            <a:off x="381000" y="838200"/>
            <a:ext cx="8382000" cy="5867399"/>
          </a:xfrm>
          <a:prstGeom prst="rect">
            <a:avLst/>
          </a:prstGeom>
          <a:noFill/>
          <a:ln w="9525">
            <a:noFill/>
            <a:miter lim="800000"/>
            <a:headEnd/>
            <a:tailEnd/>
          </a:ln>
        </p:spPr>
      </p:pic>
    </p:spTree>
  </p:cSld>
  <p:clrMapOvr>
    <a:masterClrMapping/>
  </p:clrMapOvr>
  <p:transition spd="slow">
    <p:split/>
  </p:transition>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85800"/>
          </a:xfrm>
        </p:spPr>
        <p:txBody>
          <a:bodyPr>
            <a:normAutofit fontScale="90000"/>
          </a:bodyPr>
          <a:lstStyle/>
          <a:p>
            <a:r>
              <a:rPr lang="en-US" b="1" dirty="0" smtClean="0">
                <a:solidFill>
                  <a:srgbClr val="7030A0"/>
                </a:solidFill>
              </a:rPr>
              <a:t>APPEARANCE</a:t>
            </a:r>
            <a:endParaRPr lang="en-US" b="1" dirty="0">
              <a:solidFill>
                <a:srgbClr val="7030A0"/>
              </a:solidFill>
            </a:endParaRPr>
          </a:p>
        </p:txBody>
      </p:sp>
      <p:sp>
        <p:nvSpPr>
          <p:cNvPr id="4" name="Content Placeholder 2"/>
          <p:cNvSpPr>
            <a:spLocks noGrp="1"/>
          </p:cNvSpPr>
          <p:nvPr>
            <p:ph idx="1"/>
          </p:nvPr>
        </p:nvSpPr>
        <p:spPr>
          <a:xfrm>
            <a:off x="533400" y="838200"/>
            <a:ext cx="8610600" cy="6019800"/>
          </a:xfrm>
        </p:spPr>
        <p:txBody>
          <a:bodyPr>
            <a:normAutofit/>
          </a:bodyPr>
          <a:lstStyle/>
          <a:p>
            <a:pPr>
              <a:buFont typeface="Wingdings" pitchFamily="2" charset="2"/>
              <a:buChar char="q"/>
            </a:pPr>
            <a:r>
              <a:rPr lang="en-US" dirty="0" smtClean="0">
                <a:latin typeface="Calibri" pitchFamily="34" charset="0"/>
              </a:rPr>
              <a:t>The baby should be pink in colour.</a:t>
            </a:r>
          </a:p>
          <a:p>
            <a:pPr>
              <a:buFont typeface="Wingdings" pitchFamily="2" charset="2"/>
              <a:buChar char="q"/>
            </a:pPr>
            <a:r>
              <a:rPr lang="en-US" dirty="0" smtClean="0">
                <a:latin typeface="Calibri" pitchFamily="34" charset="0"/>
              </a:rPr>
              <a:t>Note any abnormal facies</a:t>
            </a:r>
          </a:p>
          <a:p>
            <a:pPr>
              <a:buFont typeface="Wingdings" pitchFamily="2" charset="2"/>
              <a:buChar char="q"/>
            </a:pPr>
            <a:r>
              <a:rPr lang="en-US" dirty="0" smtClean="0">
                <a:latin typeface="Calibri" pitchFamily="34" charset="0"/>
              </a:rPr>
              <a:t>Lies in an attitude of flexion</a:t>
            </a:r>
          </a:p>
          <a:p>
            <a:pPr>
              <a:buFont typeface="Wingdings" pitchFamily="2" charset="2"/>
              <a:buChar char="q"/>
            </a:pPr>
            <a:r>
              <a:rPr lang="en-US" dirty="0" smtClean="0">
                <a:latin typeface="Calibri" pitchFamily="34" charset="0"/>
              </a:rPr>
              <a:t>Vernix caseosa-a white, sticky substance is present on the skin. It is thought to have a protective function  and is absorbed within a few hours</a:t>
            </a:r>
          </a:p>
          <a:p>
            <a:r>
              <a:rPr lang="en-US" dirty="0" smtClean="0">
                <a:latin typeface="Calibri" pitchFamily="34" charset="0"/>
              </a:rPr>
              <a:t>Residual vernix in the axillae and groin predisposes to excoriation of the skin</a:t>
            </a:r>
            <a:endParaRPr lang="sw-KE" dirty="0" smtClean="0">
              <a:latin typeface="Calibri" pitchFamily="34" charset="0"/>
            </a:endParaRPr>
          </a:p>
          <a:p>
            <a:pPr>
              <a:buFont typeface="Wingdings" pitchFamily="2" charset="2"/>
              <a:buChar char="q"/>
            </a:pPr>
            <a:endParaRPr lang="en-US" dirty="0" smtClean="0">
              <a:latin typeface="Calibri" pitchFamily="34" charset="0"/>
            </a:endParaRPr>
          </a:p>
          <a:p>
            <a:pPr>
              <a:buFont typeface="Wingdings" pitchFamily="2" charset="2"/>
              <a:buChar char="q"/>
            </a:pPr>
            <a:endParaRPr lang="sw-KE" dirty="0">
              <a:latin typeface="Calibri" pitchFamily="34" charset="0"/>
            </a:endParaRPr>
          </a:p>
        </p:txBody>
      </p:sp>
    </p:spTree>
  </p:cSld>
  <p:clrMapOvr>
    <a:masterClrMapping/>
  </p:clrMapOvr>
  <p:transition spd="slow">
    <p:split/>
  </p:transition>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914400" y="152400"/>
            <a:ext cx="7315200" cy="685800"/>
          </a:xfrm>
        </p:spPr>
        <p:txBody>
          <a:bodyPr>
            <a:normAutofit fontScale="90000"/>
          </a:bodyPr>
          <a:lstStyle/>
          <a:p>
            <a:r>
              <a:rPr lang="en-US" dirty="0" smtClean="0"/>
              <a:t>Vernix caseosa</a:t>
            </a:r>
            <a:endParaRPr lang="sw-KE" dirty="0"/>
          </a:p>
        </p:txBody>
      </p:sp>
      <p:pic>
        <p:nvPicPr>
          <p:cNvPr id="5" name="Picture 6"/>
          <p:cNvPicPr>
            <a:picLocks noGrp="1" noChangeAspect="1" noChangeArrowheads="1"/>
          </p:cNvPicPr>
          <p:nvPr>
            <p:ph idx="1"/>
          </p:nvPr>
        </p:nvPicPr>
        <p:blipFill>
          <a:blip r:embed="rId2" cstate="print"/>
          <a:stretch>
            <a:fillRect/>
          </a:stretch>
        </p:blipFill>
        <p:spPr bwMode="auto">
          <a:xfrm>
            <a:off x="304800" y="1143000"/>
            <a:ext cx="8610600" cy="5715000"/>
          </a:xfrm>
          <a:prstGeom prst="rect">
            <a:avLst/>
          </a:prstGeom>
          <a:noFill/>
          <a:ln w="9525">
            <a:noFill/>
            <a:miter lim="800000"/>
            <a:headEnd/>
            <a:tailEnd/>
          </a:ln>
        </p:spPr>
      </p:pic>
    </p:spTree>
  </p:cSld>
  <p:clrMapOvr>
    <a:masterClrMapping/>
  </p:clrMapOvr>
  <p:transition spd="slow">
    <p:split/>
  </p:transition>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85800"/>
          </a:xfrm>
        </p:spPr>
        <p:txBody>
          <a:bodyPr>
            <a:normAutofit fontScale="90000"/>
          </a:bodyPr>
          <a:lstStyle/>
          <a:p>
            <a:r>
              <a:rPr lang="en-US" dirty="0" smtClean="0"/>
              <a:t>THE SKIN</a:t>
            </a:r>
            <a:endParaRPr lang="en-US" dirty="0"/>
          </a:p>
        </p:txBody>
      </p:sp>
      <p:sp>
        <p:nvSpPr>
          <p:cNvPr id="4" name="Content Placeholder 2"/>
          <p:cNvSpPr>
            <a:spLocks noGrp="1"/>
          </p:cNvSpPr>
          <p:nvPr>
            <p:ph idx="1"/>
          </p:nvPr>
        </p:nvSpPr>
        <p:spPr>
          <a:xfrm>
            <a:off x="457200" y="1066800"/>
            <a:ext cx="7772400" cy="5105400"/>
          </a:xfrm>
        </p:spPr>
        <p:txBody>
          <a:bodyPr/>
          <a:lstStyle/>
          <a:p>
            <a:r>
              <a:rPr lang="en-US" dirty="0" smtClean="0"/>
              <a:t>Sterile at birth and is colonized by micro-organisms within 24 hours</a:t>
            </a:r>
          </a:p>
          <a:p>
            <a:r>
              <a:rPr lang="en-US" dirty="0" smtClean="0"/>
              <a:t>General colour of the skin depends on the baby’s ethnic origin</a:t>
            </a:r>
          </a:p>
          <a:p>
            <a:r>
              <a:rPr lang="en-US" dirty="0" smtClean="0"/>
              <a:t>Lanugo,downy hairs cover the skin and are plentiful over the shoulders, upper arms and thighs</a:t>
            </a:r>
          </a:p>
          <a:p>
            <a:r>
              <a:rPr lang="en-US" dirty="0" smtClean="0"/>
              <a:t>Mature baby has plentiful skin creases on the palms of his hands and soles of his feet</a:t>
            </a:r>
            <a:endParaRPr lang="sw-KE" dirty="0"/>
          </a:p>
        </p:txBody>
      </p:sp>
    </p:spTree>
  </p:cSld>
  <p:clrMapOvr>
    <a:masterClrMapping/>
  </p:clrMapOvr>
  <p:transition spd="slow">
    <p:split/>
  </p:transition>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Examine the baby systematically in the following manner:</a:t>
            </a:r>
            <a:br>
              <a:rPr lang="en-US" dirty="0" smtClean="0"/>
            </a:br>
            <a:endParaRPr lang="en-US" dirty="0"/>
          </a:p>
        </p:txBody>
      </p:sp>
      <p:sp>
        <p:nvSpPr>
          <p:cNvPr id="3" name="Content Placeholder 2"/>
          <p:cNvSpPr>
            <a:spLocks noGrp="1"/>
          </p:cNvSpPr>
          <p:nvPr>
            <p:ph idx="1"/>
          </p:nvPr>
        </p:nvSpPr>
        <p:spPr>
          <a:xfrm>
            <a:off x="0" y="1066800"/>
            <a:ext cx="8991600" cy="5791200"/>
          </a:xfrm>
        </p:spPr>
        <p:txBody>
          <a:bodyPr>
            <a:normAutofit/>
          </a:bodyPr>
          <a:lstStyle/>
          <a:p>
            <a:pPr lvl="0"/>
            <a:r>
              <a:rPr lang="en-US" b="1" dirty="0" smtClean="0"/>
              <a:t>Vital signs </a:t>
            </a:r>
            <a:r>
              <a:rPr lang="en-US" dirty="0" smtClean="0"/>
              <a:t>- heart rate (120-160/min), respiration (20-60 average 44/min), and temperature (36-37 degrees centigrade).</a:t>
            </a:r>
          </a:p>
          <a:p>
            <a:pPr lvl="0"/>
            <a:r>
              <a:rPr lang="en-US" b="1" dirty="0" smtClean="0"/>
              <a:t>Head</a:t>
            </a:r>
            <a:r>
              <a:rPr lang="en-US" dirty="0" smtClean="0"/>
              <a:t> - Check the shape to see if there is excessive </a:t>
            </a:r>
            <a:r>
              <a:rPr lang="en-US" dirty="0" err="1" smtClean="0"/>
              <a:t>moulding</a:t>
            </a:r>
            <a:r>
              <a:rPr lang="en-US" dirty="0" smtClean="0"/>
              <a:t>, caput succedaneum or depressed fractures to exclude head injury, microcephalus or hydrocephalus.</a:t>
            </a:r>
          </a:p>
          <a:p>
            <a:r>
              <a:rPr lang="en-US" dirty="0" smtClean="0"/>
              <a:t>On palpation of the vault of the skull:</a:t>
            </a:r>
          </a:p>
          <a:p>
            <a:r>
              <a:rPr lang="en-US" dirty="0" smtClean="0"/>
              <a:t>The bones should feel hard in a full term infant</a:t>
            </a:r>
          </a:p>
          <a:p>
            <a:r>
              <a:rPr lang="en-US" dirty="0" smtClean="0"/>
              <a:t>It may also be done to determine the degree of </a:t>
            </a:r>
            <a:r>
              <a:rPr lang="en-US" dirty="0" err="1" smtClean="0"/>
              <a:t>moulding</a:t>
            </a:r>
            <a:r>
              <a:rPr lang="en-US" dirty="0" smtClean="0"/>
              <a:t> </a:t>
            </a:r>
          </a:p>
          <a:p>
            <a:pPr lvl="0"/>
            <a:r>
              <a:rPr lang="en-US" dirty="0" smtClean="0"/>
              <a:t> Take head circumference (Approximately 33-37 cm).</a:t>
            </a:r>
          </a:p>
        </p:txBody>
      </p:sp>
    </p:spTree>
  </p:cSld>
  <p:clrMapOvr>
    <a:masterClrMapping/>
  </p:clrMapOvr>
  <p:transition spd="slow">
    <p:split/>
  </p:transition>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09600"/>
          </a:xfrm>
        </p:spPr>
        <p:txBody>
          <a:bodyPr>
            <a:normAutofit fontScale="90000"/>
          </a:bodyPr>
          <a:lstStyle/>
          <a:p>
            <a:r>
              <a:rPr lang="en-US" dirty="0" smtClean="0"/>
              <a:t>HEAD CNTD’</a:t>
            </a:r>
            <a:endParaRPr lang="en-US" dirty="0"/>
          </a:p>
        </p:txBody>
      </p:sp>
      <p:sp>
        <p:nvSpPr>
          <p:cNvPr id="4" name="Content Placeholder 2"/>
          <p:cNvSpPr>
            <a:spLocks noGrp="1"/>
          </p:cNvSpPr>
          <p:nvPr>
            <p:ph idx="1"/>
          </p:nvPr>
        </p:nvSpPr>
        <p:spPr/>
        <p:txBody>
          <a:bodyPr/>
          <a:lstStyle/>
          <a:p>
            <a:r>
              <a:rPr lang="en-US" dirty="0" smtClean="0"/>
              <a:t>Fontanels should be flat, soft, &amp; firm. they bulge when the baby cries or if there is increased in ICP</a:t>
            </a:r>
            <a:endParaRPr lang="sw-KE" dirty="0" smtClean="0"/>
          </a:p>
          <a:p>
            <a:r>
              <a:rPr lang="en-US" dirty="0" smtClean="0"/>
              <a:t>Wide anterior fontanelle or splayed sutures may indicate hydrocephalus or immaturity</a:t>
            </a:r>
          </a:p>
          <a:p>
            <a:r>
              <a:rPr lang="en-US" dirty="0" smtClean="0"/>
              <a:t>Sunken fontanelles denote dehydration</a:t>
            </a:r>
            <a:endParaRPr lang="sw-KE" dirty="0" smtClean="0"/>
          </a:p>
          <a:p>
            <a:endParaRPr lang="sw-KE" dirty="0"/>
          </a:p>
        </p:txBody>
      </p:sp>
    </p:spTree>
  </p:cSld>
  <p:clrMapOvr>
    <a:masterClrMapping/>
  </p:clrMapOvr>
  <p:transition spd="slow">
    <p:split/>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685800" y="152400"/>
            <a:ext cx="8458200" cy="1066800"/>
          </a:xfrm>
        </p:spPr>
        <p:txBody>
          <a:bodyPr>
            <a:normAutofit fontScale="90000"/>
          </a:bodyPr>
          <a:lstStyle/>
          <a:p>
            <a:r>
              <a:rPr lang="en-US" b="1" dirty="0" smtClean="0">
                <a:solidFill>
                  <a:srgbClr val="7030A0"/>
                </a:solidFill>
              </a:rPr>
              <a:t>MEASURING OCCIPITO-FRONTAL CIRCUMFERENCE</a:t>
            </a:r>
            <a:endParaRPr lang="sw-KE" b="1" dirty="0">
              <a:solidFill>
                <a:srgbClr val="7030A0"/>
              </a:solidFill>
            </a:endParaRPr>
          </a:p>
        </p:txBody>
      </p:sp>
      <p:pic>
        <p:nvPicPr>
          <p:cNvPr id="5" name="Picture 8" descr="microcephaly"/>
          <p:cNvPicPr>
            <a:picLocks noGrp="1" noChangeAspect="1" noChangeArrowheads="1"/>
          </p:cNvPicPr>
          <p:nvPr>
            <p:ph idx="1"/>
          </p:nvPr>
        </p:nvPicPr>
        <p:blipFill>
          <a:blip r:embed="rId2" cstate="print"/>
          <a:stretch>
            <a:fillRect/>
          </a:stretch>
        </p:blipFill>
        <p:spPr bwMode="auto">
          <a:xfrm>
            <a:off x="228600" y="1371600"/>
            <a:ext cx="8686799" cy="5181600"/>
          </a:xfrm>
          <a:prstGeom prst="rect">
            <a:avLst/>
          </a:prstGeom>
          <a:noFill/>
          <a:ln w="9525">
            <a:noFill/>
            <a:miter lim="800000"/>
            <a:headEnd/>
            <a:tailEnd/>
          </a:ln>
        </p:spPr>
      </p:pic>
    </p:spTree>
  </p:cSld>
  <p:clrMapOvr>
    <a:masterClrMapping/>
  </p:clrMapOvr>
  <p:transition spd="slow">
    <p:spli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10"/>
            <a:ext cx="8229600" cy="5592763"/>
          </a:xfrm>
        </p:spPr>
        <p:txBody>
          <a:bodyPr/>
          <a:lstStyle/>
          <a:p>
            <a:pPr>
              <a:buNone/>
            </a:pPr>
            <a:r>
              <a:rPr lang="en-US" b="1" dirty="0" smtClean="0"/>
              <a:t>Latent phase- slow period of cervical dilatation from 0-4cms</a:t>
            </a:r>
          </a:p>
          <a:p>
            <a:r>
              <a:rPr lang="en-US" dirty="0" smtClean="0"/>
              <a:t>and also it is the period of gradual shortening of the cervix.</a:t>
            </a:r>
          </a:p>
          <a:p>
            <a:pPr>
              <a:buNone/>
            </a:pPr>
            <a:r>
              <a:rPr lang="en-US" b="1" dirty="0" smtClean="0"/>
              <a:t>Active phase-faster period of cervical dilatation from 4-10cms </a:t>
            </a:r>
            <a:r>
              <a:rPr lang="en-US" dirty="0" smtClean="0"/>
              <a:t>or full cervical dilatation.</a:t>
            </a:r>
            <a:endParaRPr lang="en-US" dirty="0"/>
          </a:p>
        </p:txBody>
      </p:sp>
    </p:spTree>
  </p:cSld>
  <p:clrMapOvr>
    <a:masterClrMapping/>
  </p:clrMapOvr>
  <p:transition spd="slow">
    <p:circle/>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838200"/>
          </a:xfrm>
        </p:spPr>
        <p:txBody>
          <a:bodyPr/>
          <a:lstStyle/>
          <a:p>
            <a:r>
              <a:rPr lang="en-US" b="1" dirty="0" smtClean="0">
                <a:solidFill>
                  <a:srgbClr val="7030A0"/>
                </a:solidFill>
              </a:rPr>
              <a:t>EYES</a:t>
            </a:r>
            <a:endParaRPr lang="en-US" b="1" dirty="0">
              <a:solidFill>
                <a:srgbClr val="7030A0"/>
              </a:solidFill>
            </a:endParaRPr>
          </a:p>
        </p:txBody>
      </p:sp>
      <p:sp>
        <p:nvSpPr>
          <p:cNvPr id="4" name="Content Placeholder 2"/>
          <p:cNvSpPr>
            <a:spLocks noGrp="1"/>
          </p:cNvSpPr>
          <p:nvPr>
            <p:ph idx="1"/>
          </p:nvPr>
        </p:nvSpPr>
        <p:spPr>
          <a:xfrm>
            <a:off x="0" y="1371600"/>
            <a:ext cx="9144000" cy="4800600"/>
          </a:xfrm>
        </p:spPr>
        <p:txBody>
          <a:bodyPr>
            <a:normAutofit/>
          </a:bodyPr>
          <a:lstStyle/>
          <a:p>
            <a:r>
              <a:rPr lang="en-US" dirty="0" smtClean="0"/>
              <a:t>No tears are present in the eyes of a baby and they become easily infected</a:t>
            </a:r>
          </a:p>
          <a:p>
            <a:r>
              <a:rPr lang="en-US" dirty="0" smtClean="0"/>
              <a:t>Each eye should be visualised to confirm that it is present and the lens is clear</a:t>
            </a:r>
          </a:p>
          <a:p>
            <a:r>
              <a:rPr lang="en-US" dirty="0" smtClean="0"/>
              <a:t>The baby may open his eyes spontaneously if held in an upright position</a:t>
            </a:r>
          </a:p>
          <a:p>
            <a:r>
              <a:rPr lang="en-US" dirty="0" smtClean="0"/>
              <a:t>Any slight bleeding or oedema is noted </a:t>
            </a:r>
          </a:p>
          <a:p>
            <a:r>
              <a:rPr lang="en-US" dirty="0" smtClean="0"/>
              <a:t>Observe for jaundice,</a:t>
            </a:r>
          </a:p>
          <a:p>
            <a:r>
              <a:rPr lang="en-US" dirty="0" smtClean="0"/>
              <a:t>The normal space between the eyes is upto 3cms</a:t>
            </a:r>
          </a:p>
          <a:p>
            <a:r>
              <a:rPr lang="en-US" dirty="0" smtClean="0"/>
              <a:t>The inner canthal distance averages 2.5-3cms</a:t>
            </a:r>
          </a:p>
          <a:p>
            <a:endParaRPr lang="sw-KE" dirty="0"/>
          </a:p>
        </p:txBody>
      </p:sp>
    </p:spTree>
  </p:cSld>
  <p:clrMapOvr>
    <a:masterClrMapping/>
  </p:clrMapOvr>
  <p:transition spd="slow">
    <p:split/>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914400" y="152400"/>
            <a:ext cx="7315200" cy="685800"/>
          </a:xfrm>
        </p:spPr>
        <p:txBody>
          <a:bodyPr>
            <a:normAutofit fontScale="90000"/>
          </a:bodyPr>
          <a:lstStyle/>
          <a:p>
            <a:r>
              <a:rPr lang="en-US" dirty="0" smtClean="0"/>
              <a:t>Normal eye</a:t>
            </a:r>
            <a:endParaRPr lang="sw-KE"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5" name="Picture 6" descr="uninjectedeye1"/>
          <p:cNvPicPr>
            <a:picLocks noChangeAspect="1" noChangeArrowheads="1"/>
          </p:cNvPicPr>
          <p:nvPr/>
        </p:nvPicPr>
        <p:blipFill>
          <a:blip r:embed="rId2" cstate="print"/>
          <a:srcRect/>
          <a:stretch>
            <a:fillRect/>
          </a:stretch>
        </p:blipFill>
        <p:spPr bwMode="auto">
          <a:xfrm>
            <a:off x="228600" y="1219200"/>
            <a:ext cx="8458200" cy="5334000"/>
          </a:xfrm>
          <a:prstGeom prst="rect">
            <a:avLst/>
          </a:prstGeom>
          <a:noFill/>
          <a:ln w="9525">
            <a:noFill/>
            <a:miter lim="800000"/>
            <a:headEnd/>
            <a:tailEnd/>
          </a:ln>
        </p:spPr>
      </p:pic>
    </p:spTree>
  </p:cSld>
  <p:clrMapOvr>
    <a:masterClrMapping/>
  </p:clrMapOvr>
  <p:transition spd="slow">
    <p:split/>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914400" y="152400"/>
            <a:ext cx="7315200" cy="762000"/>
          </a:xfrm>
        </p:spPr>
        <p:txBody>
          <a:bodyPr>
            <a:normAutofit fontScale="90000"/>
          </a:bodyPr>
          <a:lstStyle/>
          <a:p>
            <a:r>
              <a:rPr lang="en-US" dirty="0" smtClean="0"/>
              <a:t>Eyelid edema</a:t>
            </a:r>
            <a:endParaRPr lang="sw-KE" dirty="0"/>
          </a:p>
        </p:txBody>
      </p:sp>
      <p:pic>
        <p:nvPicPr>
          <p:cNvPr id="5" name="Picture 7" descr="puffyeyes1"/>
          <p:cNvPicPr>
            <a:picLocks noGrp="1" noChangeAspect="1" noChangeArrowheads="1"/>
          </p:cNvPicPr>
          <p:nvPr>
            <p:ph idx="1"/>
          </p:nvPr>
        </p:nvPicPr>
        <p:blipFill>
          <a:blip r:embed="rId2" cstate="print"/>
          <a:srcRect/>
          <a:stretch>
            <a:fillRect/>
          </a:stretch>
        </p:blipFill>
        <p:spPr bwMode="auto">
          <a:xfrm>
            <a:off x="0" y="838200"/>
            <a:ext cx="9143999" cy="6019800"/>
          </a:xfrm>
          <a:prstGeom prst="rect">
            <a:avLst/>
          </a:prstGeom>
          <a:noFill/>
          <a:ln w="9525">
            <a:noFill/>
            <a:miter lim="800000"/>
            <a:headEnd/>
            <a:tailEnd/>
          </a:ln>
        </p:spPr>
      </p:pic>
    </p:spTree>
  </p:cSld>
  <p:clrMapOvr>
    <a:masterClrMapping/>
  </p:clrMapOvr>
  <p:transition spd="slow">
    <p:split/>
  </p:transition>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686800" cy="5211773"/>
          </a:xfrm>
        </p:spPr>
        <p:txBody>
          <a:bodyPr>
            <a:normAutofit/>
          </a:bodyPr>
          <a:lstStyle/>
          <a:p>
            <a:pPr lvl="0">
              <a:buNone/>
            </a:pPr>
            <a:r>
              <a:rPr lang="en-US" b="1" u="sng" dirty="0" smtClean="0"/>
              <a:t>EARS</a:t>
            </a:r>
            <a:r>
              <a:rPr lang="en-US" dirty="0" smtClean="0"/>
              <a:t> </a:t>
            </a:r>
          </a:p>
          <a:p>
            <a:r>
              <a:rPr lang="en-US" dirty="0" smtClean="0"/>
              <a:t>Placement and position:-</a:t>
            </a:r>
          </a:p>
          <a:p>
            <a:r>
              <a:rPr lang="en-US" dirty="0" smtClean="0"/>
              <a:t>Draw an imaginary line from the outer canthus of the eye to the occiput and the top of the pinna should meet or cross this line.</a:t>
            </a:r>
          </a:p>
          <a:p>
            <a:r>
              <a:rPr lang="en-US" dirty="0" smtClean="0"/>
              <a:t>The upper notch of the pinna should be level with the canthus of the eye</a:t>
            </a:r>
          </a:p>
          <a:p>
            <a:r>
              <a:rPr lang="en-US" dirty="0" smtClean="0"/>
              <a:t>Abnormal:-low set ears</a:t>
            </a:r>
            <a:r>
              <a:rPr lang="en-US" dirty="0" smtClean="0">
                <a:sym typeface="Wingdings" pitchFamily="2" charset="2"/>
              </a:rPr>
              <a:t> Down’s syndrome, renal anomalies </a:t>
            </a:r>
          </a:p>
          <a:p>
            <a:pPr lvl="0">
              <a:buNone/>
            </a:pPr>
            <a:endParaRPr lang="en-US" dirty="0" smtClean="0"/>
          </a:p>
          <a:p>
            <a:pPr>
              <a:buNone/>
            </a:pPr>
            <a:endParaRPr lang="en-US" dirty="0"/>
          </a:p>
        </p:txBody>
      </p:sp>
    </p:spTree>
  </p:cSld>
  <p:clrMapOvr>
    <a:masterClrMapping/>
  </p:clrMapOvr>
  <p:transition spd="slow">
    <p:split/>
  </p:transition>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9"/>
          <p:cNvSpPr>
            <a:spLocks noGrp="1"/>
          </p:cNvSpPr>
          <p:nvPr>
            <p:ph type="body" idx="1"/>
          </p:nvPr>
        </p:nvSpPr>
        <p:spPr>
          <a:xfrm>
            <a:off x="0" y="0"/>
            <a:ext cx="4114800" cy="816429"/>
          </a:xfrm>
          <a:solidFill>
            <a:schemeClr val="accent3">
              <a:lumMod val="75000"/>
            </a:schemeClr>
          </a:solidFill>
        </p:spPr>
        <p:txBody>
          <a:bodyPr/>
          <a:lstStyle/>
          <a:p>
            <a:r>
              <a:rPr lang="en-US" dirty="0" smtClean="0">
                <a:solidFill>
                  <a:srgbClr val="FFFF00"/>
                </a:solidFill>
              </a:rPr>
              <a:t>Normal ear</a:t>
            </a:r>
            <a:endParaRPr lang="sw-KE" dirty="0">
              <a:solidFill>
                <a:srgbClr val="FFFF00"/>
              </a:solidFill>
            </a:endParaRPr>
          </a:p>
        </p:txBody>
      </p:sp>
      <p:sp>
        <p:nvSpPr>
          <p:cNvPr id="10" name="Text Placeholder 11"/>
          <p:cNvSpPr>
            <a:spLocks noGrp="1"/>
          </p:cNvSpPr>
          <p:nvPr>
            <p:ph type="body" sz="half" idx="3"/>
          </p:nvPr>
        </p:nvSpPr>
        <p:spPr>
          <a:xfrm>
            <a:off x="4572000" y="1"/>
            <a:ext cx="4572000" cy="761999"/>
          </a:xfrm>
          <a:solidFill>
            <a:schemeClr val="accent3">
              <a:lumMod val="75000"/>
            </a:schemeClr>
          </a:solidFill>
        </p:spPr>
        <p:txBody>
          <a:bodyPr/>
          <a:lstStyle/>
          <a:p>
            <a:r>
              <a:rPr lang="en-US" dirty="0" smtClean="0">
                <a:solidFill>
                  <a:srgbClr val="FFFF00"/>
                </a:solidFill>
              </a:rPr>
              <a:t>Ear tag</a:t>
            </a:r>
            <a:endParaRPr lang="sw-KE" dirty="0">
              <a:solidFill>
                <a:srgbClr val="FFFF00"/>
              </a:solidFill>
            </a:endParaRPr>
          </a:p>
        </p:txBody>
      </p:sp>
      <p:pic>
        <p:nvPicPr>
          <p:cNvPr id="11" name="Picture 6" descr="Ear"/>
          <p:cNvPicPr>
            <a:picLocks noGrp="1" noChangeAspect="1" noChangeArrowheads="1"/>
          </p:cNvPicPr>
          <p:nvPr>
            <p:ph sz="quarter" idx="2"/>
          </p:nvPr>
        </p:nvPicPr>
        <p:blipFill>
          <a:blip r:embed="rId2" cstate="print"/>
          <a:srcRect/>
          <a:stretch>
            <a:fillRect/>
          </a:stretch>
        </p:blipFill>
        <p:spPr bwMode="auto">
          <a:xfrm>
            <a:off x="0" y="762000"/>
            <a:ext cx="4114800" cy="6096000"/>
          </a:xfrm>
          <a:prstGeom prst="rect">
            <a:avLst/>
          </a:prstGeom>
          <a:noFill/>
          <a:ln w="9525">
            <a:noFill/>
            <a:miter lim="800000"/>
            <a:headEnd/>
            <a:tailEnd/>
          </a:ln>
        </p:spPr>
      </p:pic>
      <p:pic>
        <p:nvPicPr>
          <p:cNvPr id="12" name="Picture 6" descr="eartag1"/>
          <p:cNvPicPr>
            <a:picLocks noGrp="1" noChangeAspect="1" noChangeArrowheads="1"/>
          </p:cNvPicPr>
          <p:nvPr>
            <p:ph sz="quarter" idx="4"/>
          </p:nvPr>
        </p:nvPicPr>
        <p:blipFill>
          <a:blip r:embed="rId3" cstate="print"/>
          <a:srcRect/>
          <a:stretch>
            <a:fillRect/>
          </a:stretch>
        </p:blipFill>
        <p:spPr bwMode="auto">
          <a:xfrm>
            <a:off x="4572001" y="685800"/>
            <a:ext cx="4572000" cy="6172200"/>
          </a:xfrm>
          <a:prstGeom prst="rect">
            <a:avLst/>
          </a:prstGeom>
          <a:noFill/>
          <a:ln w="9525">
            <a:noFill/>
            <a:miter lim="800000"/>
            <a:headEnd/>
            <a:tailEnd/>
          </a:ln>
        </p:spPr>
      </p:pic>
    </p:spTree>
  </p:cSld>
  <p:clrMapOvr>
    <a:masterClrMapping/>
  </p:clrMapOvr>
  <p:transition spd="slow">
    <p:split/>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152400"/>
            <a:ext cx="7315200" cy="609600"/>
          </a:xfrm>
        </p:spPr>
        <p:txBody>
          <a:bodyPr>
            <a:normAutofit fontScale="90000"/>
          </a:bodyPr>
          <a:lstStyle/>
          <a:p>
            <a:r>
              <a:rPr lang="en-US" b="1" dirty="0" smtClean="0">
                <a:solidFill>
                  <a:schemeClr val="accent1">
                    <a:lumMod val="75000"/>
                  </a:schemeClr>
                </a:solidFill>
              </a:rPr>
              <a:t>THE MOUTH</a:t>
            </a:r>
            <a:endParaRPr lang="en-US" b="1" dirty="0">
              <a:solidFill>
                <a:schemeClr val="accent1">
                  <a:lumMod val="75000"/>
                </a:schemeClr>
              </a:solidFill>
            </a:endParaRPr>
          </a:p>
        </p:txBody>
      </p:sp>
      <p:sp>
        <p:nvSpPr>
          <p:cNvPr id="9" name="Content Placeholder 2"/>
          <p:cNvSpPr>
            <a:spLocks noGrp="1"/>
          </p:cNvSpPr>
          <p:nvPr>
            <p:ph idx="1"/>
          </p:nvPr>
        </p:nvSpPr>
        <p:spPr>
          <a:xfrm>
            <a:off x="0" y="990600"/>
            <a:ext cx="9144000" cy="5867400"/>
          </a:xfrm>
        </p:spPr>
        <p:txBody>
          <a:bodyPr>
            <a:normAutofit/>
          </a:bodyPr>
          <a:lstStyle/>
          <a:p>
            <a:r>
              <a:rPr lang="en-US" dirty="0" smtClean="0"/>
              <a:t>The mouth can be easily opened by pressing against the angle of the jaw. This allows visual inspection of the tongue, gums and palate.</a:t>
            </a:r>
          </a:p>
          <a:p>
            <a:r>
              <a:rPr lang="en-US" dirty="0" smtClean="0"/>
              <a:t>The palate should be high arched, intact and the uvula central</a:t>
            </a:r>
          </a:p>
          <a:p>
            <a:r>
              <a:rPr lang="en-US" dirty="0" smtClean="0"/>
              <a:t>The midwife uses her little finger to feel the palate for any submucous cleft.</a:t>
            </a:r>
          </a:p>
          <a:p>
            <a:r>
              <a:rPr lang="en-US" dirty="0" smtClean="0"/>
              <a:t>Inspect for cleft lip and palate</a:t>
            </a:r>
          </a:p>
          <a:p>
            <a:r>
              <a:rPr lang="en-US" dirty="0" smtClean="0"/>
              <a:t>A normal baby responds by sucking the finger</a:t>
            </a:r>
          </a:p>
          <a:p>
            <a:r>
              <a:rPr lang="en-US" dirty="0" smtClean="0"/>
              <a:t>Precocious teeth may protrude through the central part of the lower gum</a:t>
            </a:r>
            <a:endParaRPr lang="sw-KE" dirty="0"/>
          </a:p>
        </p:txBody>
      </p:sp>
    </p:spTree>
  </p:cSld>
  <p:clrMapOvr>
    <a:masterClrMapping/>
  </p:clrMapOvr>
  <p:transition spd="slow">
    <p:split/>
  </p:transition>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1371600"/>
            <a:ext cx="7315200" cy="4800600"/>
          </a:xfrm>
        </p:spPr>
        <p:txBody>
          <a:bodyPr>
            <a:normAutofit/>
          </a:bodyPr>
          <a:lstStyle/>
          <a:p>
            <a:r>
              <a:rPr lang="en-US" sz="3200" dirty="0" smtClean="0"/>
              <a:t>Though usually covered by epithelial tissue, such teeth may have erupted and be loose, requiring extraction in the early neonatal period to prevent their inhalation.</a:t>
            </a:r>
          </a:p>
          <a:p>
            <a:r>
              <a:rPr lang="en-US" sz="3200" dirty="0" smtClean="0"/>
              <a:t>Inspect for ankyloglossia (tongue tie)</a:t>
            </a:r>
            <a:endParaRPr lang="sw-KE" sz="3200" dirty="0"/>
          </a:p>
        </p:txBody>
      </p:sp>
    </p:spTree>
  </p:cSld>
  <p:clrMapOvr>
    <a:masterClrMapping/>
  </p:clrMapOvr>
  <p:transition spd="slow">
    <p:split/>
  </p:transition>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914400" y="152400"/>
            <a:ext cx="7315200" cy="685800"/>
          </a:xfrm>
        </p:spPr>
        <p:txBody>
          <a:bodyPr>
            <a:normAutofit fontScale="90000"/>
          </a:bodyPr>
          <a:lstStyle/>
          <a:p>
            <a:r>
              <a:rPr lang="en-US" b="1" dirty="0" smtClean="0">
                <a:solidFill>
                  <a:schemeClr val="accent1">
                    <a:lumMod val="75000"/>
                  </a:schemeClr>
                </a:solidFill>
              </a:rPr>
              <a:t>Precocious /natal teeth</a:t>
            </a:r>
            <a:endParaRPr lang="sw-KE" b="1" dirty="0">
              <a:solidFill>
                <a:schemeClr val="accent1">
                  <a:lumMod val="75000"/>
                </a:schemeClr>
              </a:solidFill>
            </a:endParaRPr>
          </a:p>
        </p:txBody>
      </p:sp>
      <p:pic>
        <p:nvPicPr>
          <p:cNvPr id="9" name="Picture 6" descr="teeth2"/>
          <p:cNvPicPr>
            <a:picLocks noGrp="1" noChangeAspect="1" noChangeArrowheads="1"/>
          </p:cNvPicPr>
          <p:nvPr>
            <p:ph sz="half" idx="1"/>
          </p:nvPr>
        </p:nvPicPr>
        <p:blipFill>
          <a:blip r:embed="rId2" cstate="print"/>
          <a:srcRect/>
          <a:stretch>
            <a:fillRect/>
          </a:stretch>
        </p:blipFill>
        <p:spPr bwMode="auto">
          <a:xfrm>
            <a:off x="0" y="914400"/>
            <a:ext cx="4572000" cy="5943599"/>
          </a:xfrm>
          <a:prstGeom prst="rect">
            <a:avLst/>
          </a:prstGeom>
          <a:noFill/>
          <a:ln w="9525">
            <a:noFill/>
            <a:miter lim="800000"/>
            <a:headEnd/>
            <a:tailEnd/>
          </a:ln>
        </p:spPr>
      </p:pic>
      <p:pic>
        <p:nvPicPr>
          <p:cNvPr id="10" name="Picture 8" descr="natalteeth3"/>
          <p:cNvPicPr>
            <a:picLocks noGrp="1" noChangeAspect="1" noChangeArrowheads="1"/>
          </p:cNvPicPr>
          <p:nvPr>
            <p:ph sz="half" idx="2"/>
          </p:nvPr>
        </p:nvPicPr>
        <p:blipFill>
          <a:blip r:embed="rId3" cstate="print"/>
          <a:stretch>
            <a:fillRect/>
          </a:stretch>
        </p:blipFill>
        <p:spPr bwMode="auto">
          <a:xfrm>
            <a:off x="4648200" y="2489033"/>
            <a:ext cx="4038600" cy="3297572"/>
          </a:xfrm>
          <a:prstGeom prst="rect">
            <a:avLst/>
          </a:prstGeom>
          <a:noFill/>
          <a:ln w="9525">
            <a:noFill/>
            <a:miter lim="800000"/>
            <a:headEnd/>
            <a:tailEnd/>
          </a:ln>
        </p:spPr>
      </p:pic>
    </p:spTree>
  </p:cSld>
  <p:clrMapOvr>
    <a:masterClrMapping/>
  </p:clrMapOvr>
  <p:transition spd="slow">
    <p:split/>
  </p:transition>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p:cNvSpPr>
            <a:spLocks noGrp="1"/>
          </p:cNvSpPr>
          <p:nvPr>
            <p:ph type="body" idx="1"/>
          </p:nvPr>
        </p:nvSpPr>
        <p:spPr>
          <a:xfrm>
            <a:off x="0" y="0"/>
            <a:ext cx="4114800" cy="816429"/>
          </a:xfrm>
          <a:solidFill>
            <a:srgbClr val="FFC000"/>
          </a:solidFill>
        </p:spPr>
        <p:txBody>
          <a:bodyPr/>
          <a:lstStyle/>
          <a:p>
            <a:r>
              <a:rPr lang="en-US" b="1" dirty="0" smtClean="0">
                <a:solidFill>
                  <a:schemeClr val="accent1">
                    <a:lumMod val="20000"/>
                    <a:lumOff val="80000"/>
                  </a:schemeClr>
                </a:solidFill>
              </a:rPr>
              <a:t>Cleft lip</a:t>
            </a:r>
            <a:endParaRPr lang="sw-KE" b="1" dirty="0">
              <a:solidFill>
                <a:schemeClr val="accent1">
                  <a:lumMod val="20000"/>
                  <a:lumOff val="80000"/>
                </a:schemeClr>
              </a:solidFill>
            </a:endParaRPr>
          </a:p>
        </p:txBody>
      </p:sp>
      <p:sp>
        <p:nvSpPr>
          <p:cNvPr id="11" name="Text Placeholder 8"/>
          <p:cNvSpPr>
            <a:spLocks noGrp="1"/>
          </p:cNvSpPr>
          <p:nvPr>
            <p:ph type="body" sz="half" idx="3"/>
          </p:nvPr>
        </p:nvSpPr>
        <p:spPr>
          <a:xfrm>
            <a:off x="4495800" y="0"/>
            <a:ext cx="4648200" cy="812804"/>
          </a:xfrm>
          <a:solidFill>
            <a:srgbClr val="FFC000"/>
          </a:solidFill>
        </p:spPr>
        <p:txBody>
          <a:bodyPr/>
          <a:lstStyle/>
          <a:p>
            <a:r>
              <a:rPr lang="en-US" b="1" dirty="0" smtClean="0">
                <a:solidFill>
                  <a:schemeClr val="accent1">
                    <a:lumMod val="20000"/>
                    <a:lumOff val="80000"/>
                  </a:schemeClr>
                </a:solidFill>
              </a:rPr>
              <a:t>Cleft palate</a:t>
            </a:r>
            <a:endParaRPr lang="sw-KE" b="1" dirty="0">
              <a:solidFill>
                <a:schemeClr val="accent1">
                  <a:lumMod val="20000"/>
                  <a:lumOff val="80000"/>
                </a:schemeClr>
              </a:solidFill>
            </a:endParaRPr>
          </a:p>
        </p:txBody>
      </p:sp>
      <p:pic>
        <p:nvPicPr>
          <p:cNvPr id="12" name="Picture 6" descr="cleft-lip1"/>
          <p:cNvPicPr>
            <a:picLocks noGrp="1" noChangeAspect="1" noChangeArrowheads="1"/>
          </p:cNvPicPr>
          <p:nvPr>
            <p:ph sz="quarter" idx="2"/>
          </p:nvPr>
        </p:nvPicPr>
        <p:blipFill>
          <a:blip r:embed="rId2" cstate="print"/>
          <a:srcRect/>
          <a:stretch>
            <a:fillRect/>
          </a:stretch>
        </p:blipFill>
        <p:spPr bwMode="auto">
          <a:xfrm>
            <a:off x="0" y="914400"/>
            <a:ext cx="4114800" cy="6096000"/>
          </a:xfrm>
          <a:prstGeom prst="rect">
            <a:avLst/>
          </a:prstGeom>
          <a:noFill/>
          <a:ln w="9525">
            <a:noFill/>
            <a:miter lim="800000"/>
            <a:headEnd/>
            <a:tailEnd/>
          </a:ln>
        </p:spPr>
      </p:pic>
      <p:pic>
        <p:nvPicPr>
          <p:cNvPr id="13" name="Picture 6" descr="cleftpalate2"/>
          <p:cNvPicPr>
            <a:picLocks noGrp="1" noChangeAspect="1" noChangeArrowheads="1"/>
          </p:cNvPicPr>
          <p:nvPr>
            <p:ph sz="quarter" idx="4"/>
          </p:nvPr>
        </p:nvPicPr>
        <p:blipFill>
          <a:blip r:embed="rId3" cstate="print"/>
          <a:srcRect/>
          <a:stretch>
            <a:fillRect/>
          </a:stretch>
        </p:blipFill>
        <p:spPr bwMode="auto">
          <a:xfrm>
            <a:off x="4495800" y="762000"/>
            <a:ext cx="4648200" cy="6096000"/>
          </a:xfrm>
          <a:prstGeom prst="rect">
            <a:avLst/>
          </a:prstGeom>
          <a:noFill/>
          <a:ln w="9525">
            <a:noFill/>
            <a:miter lim="800000"/>
            <a:headEnd/>
            <a:tailEnd/>
          </a:ln>
        </p:spPr>
      </p:pic>
    </p:spTree>
  </p:cSld>
  <p:clrMapOvr>
    <a:masterClrMapping/>
  </p:clrMapOvr>
  <p:transition spd="slow">
    <p:split/>
  </p:transition>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0"/>
          <p:cNvSpPr>
            <a:spLocks noGrp="1"/>
          </p:cNvSpPr>
          <p:nvPr>
            <p:ph type="body" idx="1"/>
          </p:nvPr>
        </p:nvSpPr>
        <p:spPr>
          <a:xfrm>
            <a:off x="0" y="0"/>
            <a:ext cx="4572000" cy="816429"/>
          </a:xfrm>
          <a:solidFill>
            <a:srgbClr val="FFC000"/>
          </a:solidFill>
        </p:spPr>
        <p:txBody>
          <a:bodyPr/>
          <a:lstStyle/>
          <a:p>
            <a:r>
              <a:rPr lang="en-US" b="1" dirty="0" smtClean="0">
                <a:solidFill>
                  <a:schemeClr val="accent1">
                    <a:lumMod val="20000"/>
                    <a:lumOff val="80000"/>
                  </a:schemeClr>
                </a:solidFill>
              </a:rPr>
              <a:t>Normal tongue</a:t>
            </a:r>
            <a:endParaRPr lang="sw-KE" b="1" dirty="0">
              <a:solidFill>
                <a:schemeClr val="accent1">
                  <a:lumMod val="20000"/>
                  <a:lumOff val="80000"/>
                </a:schemeClr>
              </a:solidFill>
            </a:endParaRPr>
          </a:p>
        </p:txBody>
      </p:sp>
      <p:sp>
        <p:nvSpPr>
          <p:cNvPr id="8" name="Text Placeholder 12"/>
          <p:cNvSpPr>
            <a:spLocks noGrp="1"/>
          </p:cNvSpPr>
          <p:nvPr>
            <p:ph type="body" sz="half" idx="3"/>
          </p:nvPr>
        </p:nvSpPr>
        <p:spPr>
          <a:xfrm>
            <a:off x="4724400" y="0"/>
            <a:ext cx="4419600" cy="816429"/>
          </a:xfrm>
          <a:solidFill>
            <a:srgbClr val="FFC000"/>
          </a:solidFill>
        </p:spPr>
        <p:txBody>
          <a:bodyPr/>
          <a:lstStyle/>
          <a:p>
            <a:r>
              <a:rPr lang="en-US" b="1" dirty="0" smtClean="0">
                <a:solidFill>
                  <a:schemeClr val="accent1">
                    <a:lumMod val="20000"/>
                    <a:lumOff val="80000"/>
                  </a:schemeClr>
                </a:solidFill>
              </a:rPr>
              <a:t>ankyloglossia</a:t>
            </a:r>
            <a:endParaRPr lang="sw-KE" b="1" dirty="0">
              <a:solidFill>
                <a:schemeClr val="accent1">
                  <a:lumMod val="20000"/>
                  <a:lumOff val="80000"/>
                </a:schemeClr>
              </a:solidFill>
            </a:endParaRPr>
          </a:p>
        </p:txBody>
      </p:sp>
      <p:pic>
        <p:nvPicPr>
          <p:cNvPr id="9" name="Picture 6" descr="normal-tongue"/>
          <p:cNvPicPr>
            <a:picLocks noGrp="1" noChangeAspect="1" noChangeArrowheads="1"/>
          </p:cNvPicPr>
          <p:nvPr>
            <p:ph sz="quarter" idx="2"/>
          </p:nvPr>
        </p:nvPicPr>
        <p:blipFill>
          <a:blip r:embed="rId2" cstate="print"/>
          <a:srcRect/>
          <a:stretch>
            <a:fillRect/>
          </a:stretch>
        </p:blipFill>
        <p:spPr bwMode="auto">
          <a:xfrm>
            <a:off x="0" y="762000"/>
            <a:ext cx="4572000" cy="6096000"/>
          </a:xfrm>
          <a:prstGeom prst="rect">
            <a:avLst/>
          </a:prstGeom>
          <a:noFill/>
          <a:ln w="9525">
            <a:noFill/>
            <a:miter lim="800000"/>
            <a:headEnd/>
            <a:tailEnd/>
          </a:ln>
        </p:spPr>
      </p:pic>
      <p:pic>
        <p:nvPicPr>
          <p:cNvPr id="10" name="Picture 14" descr="tongue-tied1"/>
          <p:cNvPicPr>
            <a:picLocks noGrp="1" noChangeAspect="1" noChangeArrowheads="1"/>
          </p:cNvPicPr>
          <p:nvPr>
            <p:ph sz="quarter" idx="4"/>
          </p:nvPr>
        </p:nvPicPr>
        <p:blipFill>
          <a:blip r:embed="rId3" cstate="print"/>
          <a:srcRect/>
          <a:stretch>
            <a:fillRect/>
          </a:stretch>
        </p:blipFill>
        <p:spPr bwMode="auto">
          <a:xfrm>
            <a:off x="4724400" y="762000"/>
            <a:ext cx="4419600" cy="6096000"/>
          </a:xfrm>
          <a:prstGeom prst="rect">
            <a:avLst/>
          </a:prstGeom>
          <a:noFill/>
          <a:ln w="9525">
            <a:noFill/>
            <a:miter lim="800000"/>
            <a:headEnd/>
            <a:tailEnd/>
          </a:ln>
        </p:spPr>
      </p:pic>
    </p:spTree>
  </p:cSld>
  <p:clrMapOvr>
    <a:masterClrMapping/>
  </p:clrMapOvr>
  <p:transition spd="slow">
    <p:spli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7030A0"/>
          </a:solidFill>
        </p:spPr>
        <p:txBody>
          <a:bodyPr>
            <a:normAutofit fontScale="90000"/>
          </a:bodyPr>
          <a:lstStyle/>
          <a:p>
            <a:r>
              <a:rPr lang="en-US" b="1" dirty="0" smtClean="0">
                <a:solidFill>
                  <a:srgbClr val="FFFF00"/>
                </a:solidFill>
              </a:rPr>
              <a:t>PHYSIOLOGY OF THE 1</a:t>
            </a:r>
            <a:r>
              <a:rPr lang="en-US" b="1" baseline="30000" dirty="0" smtClean="0">
                <a:solidFill>
                  <a:srgbClr val="FFFF00"/>
                </a:solidFill>
              </a:rPr>
              <a:t>ST</a:t>
            </a:r>
            <a:r>
              <a:rPr lang="en-US" b="1" dirty="0" smtClean="0">
                <a:solidFill>
                  <a:srgbClr val="FFFF00"/>
                </a:solidFill>
              </a:rPr>
              <a:t> STAGE OF LABOUR</a:t>
            </a:r>
            <a:endParaRPr lang="en-US" b="1" dirty="0">
              <a:solidFill>
                <a:srgbClr val="FFFF00"/>
              </a:solidFill>
            </a:endParaRPr>
          </a:p>
        </p:txBody>
      </p:sp>
      <p:sp>
        <p:nvSpPr>
          <p:cNvPr id="4" name="Content Placeholder 3"/>
          <p:cNvSpPr>
            <a:spLocks noGrp="1"/>
          </p:cNvSpPr>
          <p:nvPr>
            <p:ph idx="1"/>
          </p:nvPr>
        </p:nvSpPr>
        <p:spPr>
          <a:xfrm>
            <a:off x="762000" y="1066800"/>
            <a:ext cx="8382000" cy="5791200"/>
          </a:xfrm>
        </p:spPr>
        <p:txBody>
          <a:bodyPr/>
          <a:lstStyle/>
          <a:p>
            <a:pPr>
              <a:buNone/>
            </a:pPr>
            <a:r>
              <a:rPr lang="en-US" b="1" dirty="0" smtClean="0"/>
              <a:t>OBJECTIVE</a:t>
            </a:r>
          </a:p>
          <a:p>
            <a:pPr>
              <a:buNone/>
            </a:pPr>
            <a:endParaRPr lang="en-US" b="1" dirty="0" smtClean="0"/>
          </a:p>
          <a:p>
            <a:pPr>
              <a:buNone/>
            </a:pPr>
            <a:endParaRPr lang="en-US" b="1" dirty="0" smtClean="0"/>
          </a:p>
          <a:p>
            <a:r>
              <a:rPr lang="en-US" dirty="0" smtClean="0"/>
              <a:t>To early diagnose &amp; treat/ act to any abnormal findings in the course of care</a:t>
            </a:r>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686800" cy="5135573"/>
          </a:xfrm>
        </p:spPr>
        <p:txBody>
          <a:bodyPr>
            <a:normAutofit/>
          </a:bodyPr>
          <a:lstStyle/>
          <a:p>
            <a:pPr lvl="0"/>
            <a:r>
              <a:rPr lang="en-US" b="1" dirty="0" smtClean="0"/>
              <a:t>Nostrils</a:t>
            </a:r>
            <a:r>
              <a:rPr lang="en-US" dirty="0" smtClean="0"/>
              <a:t> - Check for patency with no polyps or flaring.</a:t>
            </a:r>
          </a:p>
          <a:p>
            <a:pPr lvl="0"/>
            <a:r>
              <a:rPr lang="en-US" b="1" dirty="0" smtClean="0"/>
              <a:t>Neck</a:t>
            </a:r>
            <a:r>
              <a:rPr lang="en-US" dirty="0" smtClean="0"/>
              <a:t> - Check for congenital goitre or enlarged glands.</a:t>
            </a:r>
          </a:p>
          <a:p>
            <a:pPr lvl="0"/>
            <a:r>
              <a:rPr lang="en-US" b="1" dirty="0" smtClean="0"/>
              <a:t>Limbs and digits</a:t>
            </a:r>
            <a:r>
              <a:rPr lang="en-US" dirty="0" smtClean="0"/>
              <a:t> - Check for equality, free movement, fractures, webbed fingers, extra digits and any bony tissues. Extra digits can be ligated with silk and will fall off (with the parents permission). Check for Erb's palsy.</a:t>
            </a:r>
          </a:p>
          <a:p>
            <a:r>
              <a:rPr lang="en-US" dirty="0" smtClean="0"/>
              <a:t>The digits should be counted and separated to ensure webbing is not present</a:t>
            </a:r>
          </a:p>
          <a:p>
            <a:r>
              <a:rPr lang="en-US" dirty="0" smtClean="0"/>
              <a:t>Normal flexion and rotation of the ankle and wrist joints should be confirmed</a:t>
            </a:r>
          </a:p>
          <a:p>
            <a:pPr>
              <a:buNone/>
            </a:pPr>
            <a:endParaRPr lang="sw-KE" dirty="0" smtClean="0"/>
          </a:p>
          <a:p>
            <a:pPr lvl="0"/>
            <a:endParaRPr lang="en-US" dirty="0" smtClean="0"/>
          </a:p>
          <a:p>
            <a:endParaRPr lang="en-US" dirty="0"/>
          </a:p>
        </p:txBody>
      </p:sp>
    </p:spTree>
  </p:cSld>
  <p:clrMapOvr>
    <a:masterClrMapping/>
  </p:clrMapOvr>
  <p:transition spd="slow">
    <p:split/>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p:cNvSpPr>
            <a:spLocks noGrp="1"/>
          </p:cNvSpPr>
          <p:nvPr>
            <p:ph type="body" idx="1"/>
          </p:nvPr>
        </p:nvSpPr>
        <p:spPr>
          <a:xfrm>
            <a:off x="0" y="0"/>
            <a:ext cx="4267200" cy="816429"/>
          </a:xfrm>
          <a:solidFill>
            <a:srgbClr val="FFC000"/>
          </a:solidFill>
        </p:spPr>
        <p:txBody>
          <a:bodyPr/>
          <a:lstStyle/>
          <a:p>
            <a:r>
              <a:rPr lang="en-US" b="1" dirty="0" smtClean="0">
                <a:solidFill>
                  <a:schemeClr val="accent1">
                    <a:lumMod val="20000"/>
                    <a:lumOff val="80000"/>
                  </a:schemeClr>
                </a:solidFill>
              </a:rPr>
              <a:t>Normal nose</a:t>
            </a:r>
            <a:endParaRPr lang="sw-KE" b="1" dirty="0">
              <a:solidFill>
                <a:schemeClr val="accent1">
                  <a:lumMod val="20000"/>
                  <a:lumOff val="80000"/>
                </a:schemeClr>
              </a:solidFill>
            </a:endParaRPr>
          </a:p>
        </p:txBody>
      </p:sp>
      <p:sp>
        <p:nvSpPr>
          <p:cNvPr id="10" name="Text Placeholder 8"/>
          <p:cNvSpPr>
            <a:spLocks noGrp="1"/>
          </p:cNvSpPr>
          <p:nvPr>
            <p:ph type="body" sz="half" idx="3"/>
          </p:nvPr>
        </p:nvSpPr>
        <p:spPr>
          <a:xfrm>
            <a:off x="4572000" y="0"/>
            <a:ext cx="4572000" cy="816429"/>
          </a:xfrm>
          <a:solidFill>
            <a:srgbClr val="FFC000"/>
          </a:solidFill>
        </p:spPr>
        <p:txBody>
          <a:bodyPr>
            <a:normAutofit/>
          </a:bodyPr>
          <a:lstStyle/>
          <a:p>
            <a:r>
              <a:rPr lang="en-US" b="1" dirty="0" smtClean="0">
                <a:solidFill>
                  <a:schemeClr val="accent1">
                    <a:lumMod val="20000"/>
                    <a:lumOff val="80000"/>
                  </a:schemeClr>
                </a:solidFill>
              </a:rPr>
              <a:t>Dislocated nasal septum</a:t>
            </a:r>
            <a:endParaRPr lang="sw-KE" b="1" dirty="0">
              <a:solidFill>
                <a:schemeClr val="accent1">
                  <a:lumMod val="20000"/>
                  <a:lumOff val="80000"/>
                </a:schemeClr>
              </a:solidFill>
            </a:endParaRPr>
          </a:p>
        </p:txBody>
      </p:sp>
      <p:pic>
        <p:nvPicPr>
          <p:cNvPr id="11" name="Picture 6" descr="nose1"/>
          <p:cNvPicPr>
            <a:picLocks noGrp="1" noChangeAspect="1" noChangeArrowheads="1"/>
          </p:cNvPicPr>
          <p:nvPr>
            <p:ph sz="quarter" idx="2"/>
          </p:nvPr>
        </p:nvPicPr>
        <p:blipFill>
          <a:blip r:embed="rId2" cstate="print"/>
          <a:srcRect/>
          <a:stretch>
            <a:fillRect/>
          </a:stretch>
        </p:blipFill>
        <p:spPr bwMode="auto">
          <a:xfrm>
            <a:off x="0" y="762000"/>
            <a:ext cx="4267200" cy="6096000"/>
          </a:xfrm>
          <a:prstGeom prst="rect">
            <a:avLst/>
          </a:prstGeom>
          <a:noFill/>
          <a:ln w="9525">
            <a:noFill/>
            <a:miter lim="800000"/>
            <a:headEnd/>
            <a:tailEnd/>
          </a:ln>
        </p:spPr>
      </p:pic>
      <p:pic>
        <p:nvPicPr>
          <p:cNvPr id="12" name="Picture 8" descr="dns-4pre"/>
          <p:cNvPicPr>
            <a:picLocks noGrp="1" noChangeAspect="1" noChangeArrowheads="1"/>
          </p:cNvPicPr>
          <p:nvPr>
            <p:ph sz="quarter" idx="4"/>
          </p:nvPr>
        </p:nvPicPr>
        <p:blipFill>
          <a:blip r:embed="rId3" cstate="print"/>
          <a:srcRect/>
          <a:stretch>
            <a:fillRect/>
          </a:stretch>
        </p:blipFill>
        <p:spPr bwMode="auto">
          <a:xfrm>
            <a:off x="4572000" y="838200"/>
            <a:ext cx="4572000" cy="6019800"/>
          </a:xfrm>
          <a:prstGeom prst="rect">
            <a:avLst/>
          </a:prstGeom>
          <a:noFill/>
          <a:ln w="9525">
            <a:noFill/>
            <a:miter lim="800000"/>
            <a:headEnd/>
            <a:tailEnd/>
          </a:ln>
        </p:spPr>
      </p:pic>
    </p:spTree>
  </p:cSld>
  <p:clrMapOvr>
    <a:masterClrMapping/>
  </p:clrMapOvr>
  <p:transition spd="slow">
    <p:split/>
  </p:transition>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p:spPr>
        <p:txBody>
          <a:bodyPr>
            <a:normAutofit/>
          </a:bodyPr>
          <a:lstStyle/>
          <a:p>
            <a:r>
              <a:rPr lang="en-US" b="1" dirty="0" smtClean="0">
                <a:solidFill>
                  <a:srgbClr val="7030A0"/>
                </a:solidFill>
              </a:rPr>
              <a:t>THE HIPS</a:t>
            </a:r>
            <a:endParaRPr lang="en-US" b="1" dirty="0">
              <a:solidFill>
                <a:srgbClr val="7030A0"/>
              </a:solidFill>
            </a:endParaRPr>
          </a:p>
        </p:txBody>
      </p:sp>
      <p:sp>
        <p:nvSpPr>
          <p:cNvPr id="4" name="Content Placeholder 2"/>
          <p:cNvSpPr>
            <a:spLocks noGrp="1"/>
          </p:cNvSpPr>
          <p:nvPr>
            <p:ph idx="1"/>
          </p:nvPr>
        </p:nvSpPr>
        <p:spPr>
          <a:xfrm>
            <a:off x="914400" y="1066800"/>
            <a:ext cx="7315200" cy="5105400"/>
          </a:xfrm>
        </p:spPr>
        <p:txBody>
          <a:bodyPr/>
          <a:lstStyle/>
          <a:p>
            <a:r>
              <a:rPr lang="en-US" dirty="0" smtClean="0"/>
              <a:t>Specific exams are done to detect developmental dysplasia of the hips</a:t>
            </a:r>
          </a:p>
          <a:p>
            <a:r>
              <a:rPr lang="en-US" dirty="0" smtClean="0"/>
              <a:t>NOTE:-care must be taken to avoid producing an iatrogenically unstable hip</a:t>
            </a:r>
          </a:p>
          <a:p>
            <a:r>
              <a:rPr lang="en-US" dirty="0" smtClean="0"/>
              <a:t>Exams done are:-Ortolani’s test</a:t>
            </a:r>
          </a:p>
          <a:p>
            <a:pPr lvl="6"/>
            <a:r>
              <a:rPr lang="en-US" sz="2800" dirty="0" smtClean="0"/>
              <a:t>Barlow test</a:t>
            </a:r>
            <a:endParaRPr lang="sw-KE" sz="2800" dirty="0"/>
          </a:p>
        </p:txBody>
      </p:sp>
    </p:spTree>
  </p:cSld>
  <p:clrMapOvr>
    <a:masterClrMapping/>
  </p:clrMapOvr>
  <p:transition spd="slow">
    <p:split/>
  </p:transition>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0"/>
            <a:ext cx="8458200" cy="990600"/>
          </a:xfrm>
        </p:spPr>
        <p:txBody>
          <a:bodyPr/>
          <a:lstStyle/>
          <a:p>
            <a:r>
              <a:rPr lang="en-US" b="1" dirty="0" smtClean="0">
                <a:solidFill>
                  <a:srgbClr val="7030A0"/>
                </a:solidFill>
              </a:rPr>
              <a:t>ORTOLANI’S TEST</a:t>
            </a:r>
            <a:endParaRPr lang="sw-KE" b="1" dirty="0">
              <a:solidFill>
                <a:srgbClr val="7030A0"/>
              </a:solidFill>
            </a:endParaRPr>
          </a:p>
        </p:txBody>
      </p:sp>
      <p:sp>
        <p:nvSpPr>
          <p:cNvPr id="6" name="Content Placeholder 2"/>
          <p:cNvSpPr>
            <a:spLocks noGrp="1"/>
          </p:cNvSpPr>
          <p:nvPr>
            <p:ph idx="1"/>
          </p:nvPr>
        </p:nvSpPr>
        <p:spPr>
          <a:xfrm>
            <a:off x="0" y="990600"/>
            <a:ext cx="9144000" cy="5867400"/>
          </a:xfrm>
        </p:spPr>
        <p:txBody>
          <a:bodyPr/>
          <a:lstStyle/>
          <a:p>
            <a:r>
              <a:rPr lang="en-US" dirty="0" smtClean="0"/>
              <a:t>The baby’s legs are grasped with the flexed knees in the palms of the examiner’s hands</a:t>
            </a:r>
          </a:p>
          <a:p>
            <a:r>
              <a:rPr lang="en-US" dirty="0" smtClean="0"/>
              <a:t>Femur is splinted between the index and middle fingers and the thumb</a:t>
            </a:r>
          </a:p>
          <a:p>
            <a:r>
              <a:rPr lang="en-US" dirty="0" smtClean="0"/>
              <a:t>Babys thighs are flexxed on to the abdomen and rotated and abducted through an angle of 70-90 degrees towards the examining surface.</a:t>
            </a:r>
          </a:p>
          <a:p>
            <a:r>
              <a:rPr lang="en-US" dirty="0" smtClean="0"/>
              <a:t>NO FORCE SHOULD BE EXERTED</a:t>
            </a:r>
          </a:p>
          <a:p>
            <a:r>
              <a:rPr lang="en-US" dirty="0" smtClean="0"/>
              <a:t>If the hip is dislocated,a clunk sound will be felt </a:t>
            </a:r>
            <a:endParaRPr lang="sw-KE" dirty="0"/>
          </a:p>
        </p:txBody>
      </p:sp>
    </p:spTree>
  </p:cSld>
  <p:clrMapOvr>
    <a:masterClrMapping/>
  </p:clrMapOvr>
  <p:transition spd="slow">
    <p:split/>
  </p:transition>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7315200" cy="838200"/>
          </a:xfrm>
        </p:spPr>
        <p:txBody>
          <a:bodyPr/>
          <a:lstStyle/>
          <a:p>
            <a:r>
              <a:rPr lang="en-US" dirty="0" smtClean="0"/>
              <a:t>Barlow’s test</a:t>
            </a:r>
            <a:endParaRPr lang="sw-KE" dirty="0"/>
          </a:p>
        </p:txBody>
      </p:sp>
      <p:sp>
        <p:nvSpPr>
          <p:cNvPr id="5" name="Content Placeholder 2"/>
          <p:cNvSpPr>
            <a:spLocks noGrp="1"/>
          </p:cNvSpPr>
          <p:nvPr>
            <p:ph idx="1"/>
          </p:nvPr>
        </p:nvSpPr>
        <p:spPr/>
        <p:txBody>
          <a:bodyPr/>
          <a:lstStyle/>
          <a:p>
            <a:r>
              <a:rPr lang="en-US" dirty="0" smtClean="0"/>
              <a:t>Baby’s legs flexed</a:t>
            </a:r>
          </a:p>
          <a:p>
            <a:r>
              <a:rPr lang="en-US" dirty="0" smtClean="0"/>
              <a:t>As hip is abducted to 70 degrees, gentle pressure is exerted in a backwards and lateral direction</a:t>
            </a:r>
          </a:p>
          <a:p>
            <a:r>
              <a:rPr lang="en-US" dirty="0" smtClean="0"/>
              <a:t>A ‘clunk’ is felt as head of femur dislocates out of the acetabulum</a:t>
            </a:r>
            <a:endParaRPr lang="sw-KE" dirty="0"/>
          </a:p>
        </p:txBody>
      </p:sp>
    </p:spTree>
  </p:cSld>
  <p:clrMapOvr>
    <a:masterClrMapping/>
  </p:clrMapOvr>
  <p:transition spd="slow">
    <p:split/>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686800" cy="5140335"/>
          </a:xfrm>
        </p:spPr>
        <p:txBody>
          <a:bodyPr/>
          <a:lstStyle/>
          <a:p>
            <a:pPr lvl="0"/>
            <a:r>
              <a:rPr lang="en-US" b="1" dirty="0" smtClean="0"/>
              <a:t>Chest </a:t>
            </a:r>
            <a:r>
              <a:rPr lang="en-US" dirty="0" smtClean="0"/>
              <a:t>- Check for continuity of sternum and the shape of rib-cage, respiratory rate, enlarged breast or absence of breast tissue .</a:t>
            </a:r>
          </a:p>
          <a:p>
            <a:pPr lvl="0"/>
            <a:r>
              <a:rPr lang="en-US" b="1" dirty="0" smtClean="0"/>
              <a:t>Abdomen</a:t>
            </a:r>
            <a:r>
              <a:rPr lang="en-US" dirty="0" smtClean="0"/>
              <a:t> - Should be intact and firm, check for umbilical hernia and exomphalus (protrusion of abdominal organs through a defect in the anterior wall). Abdominal distension is present in hydrops foetalis. Check for blood oozing from the cord and clamp again if necessary (cord shrivels within 24 hours, falls off 6-10 days).</a:t>
            </a:r>
          </a:p>
          <a:p>
            <a:endParaRPr lang="en-US" dirty="0"/>
          </a:p>
        </p:txBody>
      </p:sp>
    </p:spTree>
  </p:cSld>
  <p:clrMapOvr>
    <a:masterClrMapping/>
  </p:clrMapOvr>
  <p:transition spd="slow">
    <p:split/>
  </p:transition>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686800" cy="5440373"/>
          </a:xfrm>
        </p:spPr>
        <p:txBody>
          <a:bodyPr/>
          <a:lstStyle/>
          <a:p>
            <a:pPr lvl="0"/>
            <a:r>
              <a:rPr lang="en-US" b="1" dirty="0" smtClean="0"/>
              <a:t>External genitalia</a:t>
            </a:r>
            <a:r>
              <a:rPr lang="en-US" dirty="0" smtClean="0"/>
              <a:t> - Confirm the sex of the baby to rule out pseudo-haemophrodism or intersexes. </a:t>
            </a:r>
          </a:p>
          <a:p>
            <a:pPr lvl="0"/>
            <a:r>
              <a:rPr lang="en-US" dirty="0" smtClean="0"/>
              <a:t>In males check for undescended testes, hypo/hyperspadias and phimosis. </a:t>
            </a:r>
          </a:p>
          <a:p>
            <a:pPr lvl="0"/>
            <a:r>
              <a:rPr lang="en-US" dirty="0" smtClean="0"/>
              <a:t>In females, check for bleeding from urethral and vaginal orifice. Vaginal bleeding may be due to excessive hormones from the mother</a:t>
            </a:r>
          </a:p>
          <a:p>
            <a:pPr>
              <a:buNone/>
            </a:pPr>
            <a:endParaRPr lang="en-US" dirty="0"/>
          </a:p>
        </p:txBody>
      </p:sp>
    </p:spTree>
  </p:cSld>
  <p:clrMapOvr>
    <a:masterClrMapping/>
  </p:clrMapOvr>
  <p:transition spd="slow">
    <p:split/>
  </p:transition>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09600"/>
          </a:xfrm>
        </p:spPr>
        <p:txBody>
          <a:bodyPr>
            <a:normAutofit fontScale="90000"/>
          </a:bodyPr>
          <a:lstStyle/>
          <a:p>
            <a:r>
              <a:rPr lang="en-US" b="1" dirty="0" smtClean="0">
                <a:solidFill>
                  <a:srgbClr val="7030A0"/>
                </a:solidFill>
              </a:rPr>
              <a:t>THE SPINE</a:t>
            </a:r>
            <a:endParaRPr lang="en-US" b="1" dirty="0">
              <a:solidFill>
                <a:srgbClr val="7030A0"/>
              </a:solidFill>
            </a:endParaRPr>
          </a:p>
        </p:txBody>
      </p:sp>
      <p:sp>
        <p:nvSpPr>
          <p:cNvPr id="5" name="Content Placeholder 2"/>
          <p:cNvSpPr>
            <a:spLocks noGrp="1"/>
          </p:cNvSpPr>
          <p:nvPr>
            <p:ph idx="1"/>
          </p:nvPr>
        </p:nvSpPr>
        <p:spPr>
          <a:xfrm>
            <a:off x="0" y="838200"/>
            <a:ext cx="9144000" cy="6019800"/>
          </a:xfrm>
        </p:spPr>
        <p:txBody>
          <a:bodyPr/>
          <a:lstStyle/>
          <a:p>
            <a:r>
              <a:rPr lang="en-US" dirty="0" smtClean="0"/>
              <a:t>The baby lies prone and midwife examines the back</a:t>
            </a:r>
          </a:p>
          <a:p>
            <a:r>
              <a:rPr lang="en-US" dirty="0" smtClean="0"/>
              <a:t>The spinal column should be continuous</a:t>
            </a:r>
          </a:p>
          <a:p>
            <a:r>
              <a:rPr lang="en-US" dirty="0" smtClean="0"/>
              <a:t>Any swellings, dimples or hairy patches may signify an occult spinal defect</a:t>
            </a:r>
          </a:p>
          <a:p>
            <a:endParaRPr lang="sw-KE" dirty="0"/>
          </a:p>
        </p:txBody>
      </p:sp>
    </p:spTree>
  </p:cSld>
  <p:clrMapOvr>
    <a:masterClrMapping/>
  </p:clrMapOvr>
  <p:transition spd="slow">
    <p:split/>
  </p:transition>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Neurological Assessment</a:t>
            </a:r>
            <a:r>
              <a:rPr lang="en-US" dirty="0" smtClean="0"/>
              <a:t/>
            </a:r>
            <a:br>
              <a:rPr lang="en-US" dirty="0" smtClean="0"/>
            </a:br>
            <a:endParaRPr lang="en-US" dirty="0"/>
          </a:p>
        </p:txBody>
      </p:sp>
      <p:sp>
        <p:nvSpPr>
          <p:cNvPr id="3" name="Content Placeholder 2"/>
          <p:cNvSpPr>
            <a:spLocks noGrp="1"/>
          </p:cNvSpPr>
          <p:nvPr>
            <p:ph idx="1"/>
          </p:nvPr>
        </p:nvSpPr>
        <p:spPr>
          <a:xfrm>
            <a:off x="457200" y="914402"/>
            <a:ext cx="8229600" cy="5216525"/>
          </a:xfrm>
        </p:spPr>
        <p:txBody>
          <a:bodyPr/>
          <a:lstStyle/>
          <a:p>
            <a:r>
              <a:rPr lang="en-US" dirty="0" smtClean="0"/>
              <a:t>This entails the checking of reflexes, which deal with the function of the baby’s nervous system as well as physical and behavioural assessments. </a:t>
            </a:r>
          </a:p>
          <a:p>
            <a:r>
              <a:rPr lang="en-US" dirty="0" smtClean="0"/>
              <a:t>At the beginning of the examination, observe the baby’s movements. These movements involve all extremities and should be random and symmetrical but never stereotyped</a:t>
            </a:r>
          </a:p>
          <a:p>
            <a:endParaRPr lang="en-US" dirty="0"/>
          </a:p>
        </p:txBody>
      </p:sp>
    </p:spTree>
  </p:cSld>
  <p:clrMapOvr>
    <a:masterClrMapping/>
  </p:clrMapOvr>
  <p:transition spd="slow">
    <p:split/>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Moro Reflex</a:t>
            </a:r>
            <a:r>
              <a:rPr lang="en-US" dirty="0" smtClean="0"/>
              <a:t/>
            </a:r>
            <a:br>
              <a:rPr lang="en-US" dirty="0" smtClean="0"/>
            </a:br>
            <a:endParaRPr lang="en-US" dirty="0"/>
          </a:p>
        </p:txBody>
      </p:sp>
      <p:sp>
        <p:nvSpPr>
          <p:cNvPr id="3" name="Content Placeholder 2"/>
          <p:cNvSpPr>
            <a:spLocks noGrp="1"/>
          </p:cNvSpPr>
          <p:nvPr>
            <p:ph idx="1"/>
          </p:nvPr>
        </p:nvSpPr>
        <p:spPr>
          <a:xfrm>
            <a:off x="457200" y="914402"/>
            <a:ext cx="8229600" cy="5216525"/>
          </a:xfrm>
        </p:spPr>
        <p:txBody>
          <a:bodyPr>
            <a:normAutofit/>
          </a:bodyPr>
          <a:lstStyle/>
          <a:p>
            <a:r>
              <a:rPr lang="en-US" dirty="0" smtClean="0"/>
              <a:t>Support the baby’s head and body in supine position about a centimetre from the cot. Allow the head to drop back. Look at the baby’s response. The baby throws out his arms extending the elbows and fingers with embracing movements of the arms.</a:t>
            </a:r>
          </a:p>
          <a:p>
            <a:r>
              <a:rPr lang="en-US" dirty="0" smtClean="0"/>
              <a:t>The Moro reflex is symmetrical in a normal baby at birth and disappears after three months. It is incomplete in the pre-term baby and absent in the baby with inter cranial drainage.</a:t>
            </a:r>
            <a:endParaRPr lang="en-US" dirty="0"/>
          </a:p>
        </p:txBody>
      </p:sp>
    </p:spTree>
  </p:cSld>
  <p:clrMapOvr>
    <a:masterClrMapping/>
  </p:clrMapOvr>
  <p:transition spd="slow">
    <p:spli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2209800"/>
            <a:ext cx="8077200" cy="4648200"/>
          </a:xfrm>
        </p:spPr>
        <p:txBody>
          <a:bodyPr>
            <a:normAutofit fontScale="92500"/>
          </a:bodyPr>
          <a:lstStyle/>
          <a:p>
            <a:pPr marL="514350" indent="-514350">
              <a:buFont typeface="+mj-lt"/>
              <a:buAutoNum type="arabicPeriod"/>
            </a:pPr>
            <a:r>
              <a:rPr lang="en-US" sz="2800" b="1" dirty="0" smtClean="0">
                <a:solidFill>
                  <a:srgbClr val="FF0000"/>
                </a:solidFill>
              </a:rPr>
              <a:t>DURATION:</a:t>
            </a:r>
          </a:p>
          <a:p>
            <a:r>
              <a:rPr lang="en-US" sz="2800" dirty="0" smtClean="0"/>
              <a:t>Length of labour varies widely &amp; is influenced by the</a:t>
            </a:r>
          </a:p>
          <a:p>
            <a:pPr>
              <a:buNone/>
            </a:pPr>
            <a:r>
              <a:rPr lang="en-US" sz="2800" dirty="0" smtClean="0"/>
              <a:t> parity, birth interval, psychological state, presentation &amp; position of the </a:t>
            </a:r>
            <a:r>
              <a:rPr lang="en-US" sz="2800" dirty="0" err="1" smtClean="0"/>
              <a:t>foetus</a:t>
            </a:r>
            <a:endParaRPr lang="en-US" sz="2800" dirty="0" smtClean="0"/>
          </a:p>
          <a:p>
            <a:r>
              <a:rPr lang="en-US" sz="2800" dirty="0" smtClean="0"/>
              <a:t>A greater part of </a:t>
            </a:r>
            <a:r>
              <a:rPr lang="en-US" sz="2800" dirty="0" err="1" smtClean="0"/>
              <a:t>labour</a:t>
            </a:r>
            <a:r>
              <a:rPr lang="en-US" sz="2800" dirty="0" smtClean="0"/>
              <a:t> is taken up by first stage. Active phase is completed within 6-12 hrs. duration of latent phase of </a:t>
            </a:r>
            <a:r>
              <a:rPr lang="en-US" sz="2800" dirty="0" err="1" smtClean="0"/>
              <a:t>labour</a:t>
            </a:r>
            <a:r>
              <a:rPr lang="en-US" sz="2800" dirty="0" smtClean="0"/>
              <a:t> should not be longer than 8hrs</a:t>
            </a:r>
          </a:p>
          <a:p>
            <a:r>
              <a:rPr lang="en-US" sz="2800" dirty="0" smtClean="0"/>
              <a:t>During active phase, it is expected that a </a:t>
            </a:r>
            <a:r>
              <a:rPr lang="en-US" sz="2800" dirty="0" err="1" smtClean="0"/>
              <a:t>multiparous</a:t>
            </a:r>
            <a:r>
              <a:rPr lang="en-US" sz="2800" dirty="0" smtClean="0"/>
              <a:t> ought to dilate at a tempo of 1.5cm per hr &amp; a </a:t>
            </a:r>
            <a:r>
              <a:rPr lang="en-US" sz="2800" dirty="0" err="1" smtClean="0"/>
              <a:t>primigravida</a:t>
            </a:r>
            <a:r>
              <a:rPr lang="en-US" sz="2800" dirty="0" smtClean="0"/>
              <a:t> at a tempo of 1cm per hr</a:t>
            </a:r>
          </a:p>
          <a:p>
            <a:pPr>
              <a:buNone/>
            </a:pPr>
            <a:endParaRPr lang="en-US" sz="2800" b="1" dirty="0"/>
          </a:p>
        </p:txBody>
      </p:sp>
    </p:spTree>
  </p:cSld>
  <p:clrMapOvr>
    <a:masterClrMapping/>
  </p:clrMapOvr>
  <p:transition spd="slow">
    <p:circle/>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a_el_17_innerEl" descr="How to perform Moro reflex"/>
          <p:cNvPicPr>
            <a:picLocks noGrp="1"/>
          </p:cNvPicPr>
          <p:nvPr>
            <p:ph idx="1"/>
          </p:nvPr>
        </p:nvPicPr>
        <p:blipFill>
          <a:blip r:embed="rId2" cstate="print"/>
          <a:srcRect/>
          <a:stretch>
            <a:fillRect/>
          </a:stretch>
        </p:blipFill>
        <p:spPr bwMode="auto">
          <a:xfrm>
            <a:off x="381000" y="381000"/>
            <a:ext cx="8382000" cy="55626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Tonic Neck Reflex</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A fencing position is assumed, that is, the baby lies on the back, head rotated to one side with one arm and leg partially or completely extended. The opposite arm and leg are flexed. This is a manifestation of the immaturity of the newborn’s nervous system.</a:t>
            </a:r>
          </a:p>
          <a:p>
            <a:pPr>
              <a:buNone/>
            </a:pPr>
            <a:endParaRPr lang="en-US" dirty="0"/>
          </a:p>
        </p:txBody>
      </p:sp>
    </p:spTree>
  </p:cSld>
  <p:clrMapOvr>
    <a:masterClrMapping/>
  </p:clrMapOvr>
  <p:transition spd="slow">
    <p:split/>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Rooting Reflex</a:t>
            </a:r>
            <a:endParaRPr lang="en-US" dirty="0"/>
          </a:p>
        </p:txBody>
      </p:sp>
      <p:sp>
        <p:nvSpPr>
          <p:cNvPr id="3" name="Content Placeholder 2"/>
          <p:cNvSpPr>
            <a:spLocks noGrp="1"/>
          </p:cNvSpPr>
          <p:nvPr>
            <p:ph idx="1"/>
          </p:nvPr>
        </p:nvSpPr>
        <p:spPr/>
        <p:txBody>
          <a:bodyPr>
            <a:normAutofit/>
          </a:bodyPr>
          <a:lstStyle/>
          <a:p>
            <a:r>
              <a:rPr lang="en-US" dirty="0" smtClean="0"/>
              <a:t>To test for the rooting reflex, gently touch the corner of the baby’s mouth with clean fingers. The baby will open his mouth turning towards the stimulus in anticipation of the mother’s nipple. </a:t>
            </a:r>
          </a:p>
          <a:p>
            <a:r>
              <a:rPr lang="en-US" dirty="0" smtClean="0"/>
              <a:t>To check for </a:t>
            </a:r>
            <a:r>
              <a:rPr lang="en-US" b="1" u="sng" dirty="0" smtClean="0"/>
              <a:t>sucking reflex ,</a:t>
            </a:r>
            <a:r>
              <a:rPr lang="en-US" dirty="0" smtClean="0"/>
              <a:t>place a clean finger in the baby’s mouth noting the sucking strength. The sucking reflex is poor in pre-term babies.</a:t>
            </a:r>
          </a:p>
          <a:p>
            <a:pPr>
              <a:buNone/>
            </a:pPr>
            <a:endParaRPr lang="en-US" dirty="0"/>
          </a:p>
        </p:txBody>
      </p:sp>
    </p:spTree>
  </p:cSld>
  <p:clrMapOvr>
    <a:masterClrMapping/>
  </p:clrMapOvr>
  <p:transition spd="slow">
    <p:split/>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Stepping Reflex</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The stepping or dancing reflex is present at birth but disappears soon after. Once this reflex diminishes, the infant does not attempt a stepping motion until he/she starts to walk. Hold the infant up, with the feet touching a surface. The infant will attempt to make some steps or pressing movements.</a:t>
            </a:r>
          </a:p>
          <a:p>
            <a:pPr>
              <a:buNone/>
            </a:pPr>
            <a:endParaRPr lang="en-US" dirty="0" smtClean="0"/>
          </a:p>
        </p:txBody>
      </p:sp>
    </p:spTree>
  </p:cSld>
  <p:clrMapOvr>
    <a:masterClrMapping/>
  </p:clrMapOvr>
  <p:transition spd="slow">
    <p:split/>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Grasp Reflex</a:t>
            </a:r>
            <a:r>
              <a:rPr lang="en-US" dirty="0" smtClean="0"/>
              <a:t> </a:t>
            </a:r>
            <a:br>
              <a:rPr lang="en-US" dirty="0" smtClean="0"/>
            </a:br>
            <a:endParaRPr lang="en-US" dirty="0"/>
          </a:p>
        </p:txBody>
      </p:sp>
      <p:sp>
        <p:nvSpPr>
          <p:cNvPr id="3" name="Content Placeholder 2"/>
          <p:cNvSpPr>
            <a:spLocks noGrp="1"/>
          </p:cNvSpPr>
          <p:nvPr>
            <p:ph idx="1"/>
          </p:nvPr>
        </p:nvSpPr>
        <p:spPr>
          <a:xfrm>
            <a:off x="457200" y="990600"/>
            <a:ext cx="8229600" cy="5140325"/>
          </a:xfrm>
        </p:spPr>
        <p:txBody>
          <a:bodyPr>
            <a:normAutofit/>
          </a:bodyPr>
          <a:lstStyle/>
          <a:p>
            <a:r>
              <a:rPr lang="en-US" dirty="0" smtClean="0"/>
              <a:t>At birth, the grasping reflex of both hands and feet is present. The infant will grasp any object you place in their hand, and then let it go. They are able to hold on to a finger so securely, that you can lift them to a standing position. Stroking the soles of the feet causes the toes to turn downwards trying to grasp. By applying traction to the baby's wrists raise them to a sitting position. A full term infant will offer a strong resistance while a pre-term does not resist the pull.</a:t>
            </a:r>
          </a:p>
          <a:p>
            <a:pPr>
              <a:buNone/>
            </a:pPr>
            <a:endParaRPr lang="en-US" dirty="0" smtClean="0"/>
          </a:p>
          <a:p>
            <a:endParaRPr lang="en-US" dirty="0"/>
          </a:p>
        </p:txBody>
      </p:sp>
    </p:spTree>
  </p:cSld>
  <p:clrMapOvr>
    <a:masterClrMapping/>
  </p:clrMapOvr>
  <p:transition spd="slow">
    <p:split/>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7" descr="mecnails"/>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762000"/>
          </a:xfrm>
        </p:spPr>
        <p:txBody>
          <a:bodyPr>
            <a:normAutofit fontScale="90000"/>
          </a:bodyPr>
          <a:lstStyle/>
          <a:p>
            <a:r>
              <a:rPr lang="en-US" b="1" dirty="0" smtClean="0"/>
              <a:t>Protective Reflex</a:t>
            </a:r>
            <a:r>
              <a:rPr lang="en-US" dirty="0" smtClean="0"/>
              <a:t> </a:t>
            </a:r>
            <a:endParaRPr lang="en-US" dirty="0"/>
          </a:p>
        </p:txBody>
      </p:sp>
      <p:sp>
        <p:nvSpPr>
          <p:cNvPr id="3" name="Content Placeholder 2"/>
          <p:cNvSpPr>
            <a:spLocks noGrp="1"/>
          </p:cNvSpPr>
          <p:nvPr>
            <p:ph idx="1"/>
          </p:nvPr>
        </p:nvSpPr>
        <p:spPr>
          <a:xfrm>
            <a:off x="0" y="1143007"/>
            <a:ext cx="8686800" cy="4987925"/>
          </a:xfrm>
        </p:spPr>
        <p:txBody>
          <a:bodyPr/>
          <a:lstStyle/>
          <a:p>
            <a:pPr>
              <a:buNone/>
            </a:pPr>
            <a:r>
              <a:rPr lang="en-US" dirty="0" smtClean="0"/>
              <a:t>Other reflexes include protective reflexes such as:</a:t>
            </a:r>
          </a:p>
          <a:p>
            <a:pPr lvl="0"/>
            <a:r>
              <a:rPr lang="en-US" dirty="0" smtClean="0"/>
              <a:t>The blinking reflex, which protects the eyes from bright light</a:t>
            </a:r>
          </a:p>
          <a:p>
            <a:pPr lvl="0"/>
            <a:r>
              <a:rPr lang="en-US" dirty="0" smtClean="0"/>
              <a:t>Sneezing and coughing reflexes used to clear the </a:t>
            </a:r>
            <a:br>
              <a:rPr lang="en-US" dirty="0" smtClean="0"/>
            </a:br>
            <a:r>
              <a:rPr lang="en-US" dirty="0" smtClean="0"/>
              <a:t>infant’s throat</a:t>
            </a:r>
          </a:p>
          <a:p>
            <a:pPr lvl="0"/>
            <a:r>
              <a:rPr lang="en-US" dirty="0" smtClean="0"/>
              <a:t>The yawn reflex, which draws additional oxygen</a:t>
            </a:r>
          </a:p>
          <a:p>
            <a:pPr lvl="0"/>
            <a:r>
              <a:rPr lang="en-US" dirty="0" smtClean="0"/>
              <a:t>Cry reflex, which helps to withdraw from painful stimuli</a:t>
            </a:r>
          </a:p>
          <a:p>
            <a:endParaRPr lang="en-US" dirty="0"/>
          </a:p>
        </p:txBody>
      </p:sp>
    </p:spTree>
  </p:cSld>
  <p:clrMapOvr>
    <a:masterClrMapping/>
  </p:clrMapOvr>
  <p:transition spd="slow">
    <p:split/>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Once this examination is completed, the baby can be placed on the cot for transfer to the nursery or given to the mother. </a:t>
            </a:r>
          </a:p>
          <a:p>
            <a:r>
              <a:rPr lang="en-US" dirty="0" smtClean="0"/>
              <a:t>After completing the delivery of the baby, you should transfer the mother to the postnatal ward where she will rest. </a:t>
            </a:r>
          </a:p>
          <a:p>
            <a:pPr>
              <a:buNone/>
            </a:pPr>
            <a:endParaRPr lang="en-US" dirty="0"/>
          </a:p>
        </p:txBody>
      </p:sp>
    </p:spTree>
  </p:cSld>
  <p:clrMapOvr>
    <a:masterClrMapping/>
  </p:clrMapOvr>
  <p:transition spd="slow">
    <p:split/>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b="1" dirty="0" smtClean="0">
                <a:solidFill>
                  <a:srgbClr val="7030A0"/>
                </a:solidFill>
              </a:rPr>
              <a:t>DAILY EXAMINATION OF A NEWBORN</a:t>
            </a:r>
            <a:endParaRPr lang="sw-KE" b="1" dirty="0">
              <a:solidFill>
                <a:srgbClr val="7030A0"/>
              </a:solidFill>
            </a:endParaRPr>
          </a:p>
        </p:txBody>
      </p:sp>
      <p:sp>
        <p:nvSpPr>
          <p:cNvPr id="3" name="Content Placeholder 2"/>
          <p:cNvSpPr>
            <a:spLocks noGrp="1"/>
          </p:cNvSpPr>
          <p:nvPr>
            <p:ph idx="1"/>
          </p:nvPr>
        </p:nvSpPr>
        <p:spPr>
          <a:xfrm>
            <a:off x="0" y="1447800"/>
            <a:ext cx="9144000" cy="5410200"/>
          </a:xfrm>
        </p:spPr>
        <p:txBody>
          <a:bodyPr>
            <a:normAutofit/>
          </a:bodyPr>
          <a:lstStyle/>
          <a:p>
            <a:r>
              <a:rPr lang="en-US" dirty="0" smtClean="0"/>
              <a:t>Similar to the first exam but concerned with monitoring daily changes in the baby and detecting any signs of infection.</a:t>
            </a:r>
          </a:p>
          <a:p>
            <a:pPr>
              <a:buNone/>
            </a:pPr>
            <a:r>
              <a:rPr lang="en-US" b="1" u="sng" dirty="0" smtClean="0"/>
              <a:t>OBJECTIVES OF DAILY EXAMINATION OF NEWBORN</a:t>
            </a:r>
          </a:p>
          <a:p>
            <a:r>
              <a:rPr lang="en-US" dirty="0" smtClean="0"/>
              <a:t>To detect any neonatal complications the baby might have developed and take appropriate action</a:t>
            </a:r>
          </a:p>
          <a:p>
            <a:r>
              <a:rPr lang="en-US" dirty="0" smtClean="0"/>
              <a:t>To detect and rule out any internal congenital anomalies</a:t>
            </a:r>
          </a:p>
          <a:p>
            <a:r>
              <a:rPr lang="en-US" dirty="0" smtClean="0"/>
              <a:t>Assess growth and development of the baby</a:t>
            </a:r>
          </a:p>
          <a:p>
            <a:r>
              <a:rPr lang="en-US" dirty="0" smtClean="0"/>
              <a:t>Monitor progress of the baby</a:t>
            </a:r>
            <a:endParaRPr lang="sw-KE" dirty="0"/>
          </a:p>
        </p:txBody>
      </p:sp>
    </p:spTree>
  </p:cSld>
  <p:clrMapOvr>
    <a:masterClrMapping/>
  </p:clrMapOvr>
  <p:transition spd="slow">
    <p:split/>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181600"/>
          </a:xfrm>
        </p:spPr>
        <p:txBody>
          <a:bodyPr>
            <a:normAutofit/>
          </a:bodyPr>
          <a:lstStyle/>
          <a:p>
            <a:r>
              <a:rPr lang="en-US" dirty="0" smtClean="0"/>
              <a:t>Note baby’s posture, colour and respirations</a:t>
            </a:r>
          </a:p>
          <a:p>
            <a:r>
              <a:rPr lang="en-US" dirty="0" smtClean="0"/>
              <a:t>Head:-Palpate for resolution of caput succedaneum and </a:t>
            </a:r>
            <a:r>
              <a:rPr lang="en-US" dirty="0" err="1" smtClean="0"/>
              <a:t>moulding</a:t>
            </a:r>
            <a:r>
              <a:rPr lang="en-US" dirty="0" smtClean="0"/>
              <a:t> and also for cephalhaematoma</a:t>
            </a:r>
          </a:p>
          <a:p>
            <a:r>
              <a:rPr lang="en-US" dirty="0" smtClean="0"/>
              <a:t>Eyes:-Inspect for signs of infection. If sticky, obtain swab for culture and sensitivity testing and clean with normal saline.</a:t>
            </a:r>
          </a:p>
          <a:p>
            <a:r>
              <a:rPr lang="en-US" dirty="0" smtClean="0"/>
              <a:t>Mouth:-should be clean and moist. adherent white plaques denote oral thrush</a:t>
            </a:r>
          </a:p>
          <a:p>
            <a:r>
              <a:rPr lang="en-US" dirty="0" smtClean="0"/>
              <a:t>Skin:-Inspect for rashes, septic spots, excoriation or abrasion</a:t>
            </a:r>
            <a:endParaRPr lang="sw-KE" dirty="0"/>
          </a:p>
        </p:txBody>
      </p:sp>
    </p:spTree>
  </p:cSld>
  <p:clrMapOvr>
    <a:masterClrMapping/>
  </p:clrMapOvr>
  <p:transition spd="slow">
    <p:spli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marL="742950" indent="-742950" algn="ctr">
              <a:buFont typeface="+mj-lt"/>
              <a:buAutoNum type="arabicPeriod" startAt="2"/>
            </a:pPr>
            <a:r>
              <a:rPr lang="en-US" b="1" dirty="0" smtClean="0">
                <a:solidFill>
                  <a:srgbClr val="FF0000"/>
                </a:solidFill>
              </a:rPr>
              <a:t>UTERINE ACTION</a:t>
            </a:r>
            <a:endParaRPr lang="en-US" b="1" dirty="0">
              <a:solidFill>
                <a:srgbClr val="FF0000"/>
              </a:solidFill>
            </a:endParaRPr>
          </a:p>
        </p:txBody>
      </p:sp>
      <p:sp>
        <p:nvSpPr>
          <p:cNvPr id="3" name="Content Placeholder 2"/>
          <p:cNvSpPr>
            <a:spLocks noGrp="1"/>
          </p:cNvSpPr>
          <p:nvPr>
            <p:ph idx="1"/>
          </p:nvPr>
        </p:nvSpPr>
        <p:spPr>
          <a:xfrm>
            <a:off x="838200" y="838200"/>
            <a:ext cx="8305800" cy="6019800"/>
          </a:xfrm>
        </p:spPr>
        <p:txBody>
          <a:bodyPr>
            <a:normAutofit/>
          </a:bodyPr>
          <a:lstStyle/>
          <a:p>
            <a:pPr>
              <a:buNone/>
            </a:pPr>
            <a:r>
              <a:rPr lang="en-US" sz="2800" b="1" dirty="0" err="1" smtClean="0"/>
              <a:t>i</a:t>
            </a:r>
            <a:r>
              <a:rPr lang="en-US" sz="2800" b="1" dirty="0" smtClean="0"/>
              <a:t>) FUNDAL DOMINANCE:</a:t>
            </a:r>
          </a:p>
          <a:p>
            <a:r>
              <a:rPr lang="en-US" sz="2800" dirty="0" smtClean="0"/>
              <a:t>During a contraction the uterus feels hard to touch. At </a:t>
            </a:r>
          </a:p>
          <a:p>
            <a:endParaRPr lang="en-US" dirty="0" smtClean="0"/>
          </a:p>
          <a:p>
            <a:pPr>
              <a:buNone/>
            </a:pPr>
            <a:r>
              <a:rPr lang="en-US" sz="2800" dirty="0" smtClean="0"/>
              <a:t>the beginning of the process, contractions are painless and involuntary, and are controlled by the nervous system under the influence of endocrine hormones.</a:t>
            </a:r>
          </a:p>
          <a:p>
            <a:r>
              <a:rPr lang="en-US" sz="2800" dirty="0" smtClean="0"/>
              <a:t>The contraction starts at the upper part of fundus, spreading across, and by the time they reach the lower fundus, they </a:t>
            </a:r>
            <a:r>
              <a:rPr lang="en-US" sz="2800" b="1" dirty="0" smtClean="0"/>
              <a:t>last longer </a:t>
            </a:r>
            <a:r>
              <a:rPr lang="en-US" sz="2800" dirty="0" smtClean="0"/>
              <a:t>and </a:t>
            </a:r>
            <a:r>
              <a:rPr lang="en-US" sz="2800" b="1" dirty="0" smtClean="0"/>
              <a:t>are very intense</a:t>
            </a:r>
            <a:r>
              <a:rPr lang="en-US" sz="2800" dirty="0" smtClean="0"/>
              <a:t>. The peak of the contraction is reached simultaneously over the whole uterus and fades from all parts together. This pattern allows the cervix to dilate and the contracting fundus to expel the </a:t>
            </a:r>
            <a:r>
              <a:rPr lang="en-US" sz="2800" dirty="0" err="1" smtClean="0"/>
              <a:t>foetus</a:t>
            </a:r>
            <a:r>
              <a:rPr lang="en-US" sz="2800" dirty="0" smtClean="0"/>
              <a:t>.</a:t>
            </a:r>
          </a:p>
          <a:p>
            <a:pPr>
              <a:buNone/>
            </a:pPr>
            <a:endParaRPr lang="en-US" sz="2800" b="1" dirty="0"/>
          </a:p>
        </p:txBody>
      </p:sp>
    </p:spTree>
  </p:cSld>
  <p:clrMapOvr>
    <a:masterClrMapping/>
  </p:clrMapOvr>
  <p:transition spd="slow">
    <p:circle/>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90600"/>
            <a:ext cx="7315200" cy="5257800"/>
          </a:xfrm>
        </p:spPr>
        <p:txBody>
          <a:bodyPr/>
          <a:lstStyle/>
          <a:p>
            <a:r>
              <a:rPr lang="en-US" dirty="0" smtClean="0"/>
              <a:t>Umbilical cord:-Base is inspected for redness and other signs of infection and remind the mother on its care</a:t>
            </a:r>
          </a:p>
          <a:p>
            <a:r>
              <a:rPr lang="en-US" dirty="0" smtClean="0"/>
              <a:t>Observe baby’s stool:-loose watery stools may signify sugar intolerance or infection or may cause sore buttocks</a:t>
            </a:r>
          </a:p>
          <a:p>
            <a:r>
              <a:rPr lang="en-US" dirty="0" smtClean="0"/>
              <a:t>Also observe for breast engorgement and pseudomenstruation </a:t>
            </a:r>
            <a:endParaRPr lang="sw-KE" dirty="0"/>
          </a:p>
        </p:txBody>
      </p:sp>
    </p:spTree>
  </p:cSld>
  <p:clrMapOvr>
    <a:masterClrMapping/>
  </p:clrMapOvr>
  <p:transition spd="slow">
    <p:split/>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315200" cy="5257800"/>
          </a:xfrm>
        </p:spPr>
        <p:txBody>
          <a:bodyPr/>
          <a:lstStyle/>
          <a:p>
            <a:r>
              <a:rPr lang="en-US" dirty="0" smtClean="0"/>
              <a:t>Weigh the baby. This is compared with the birth weight</a:t>
            </a:r>
          </a:p>
          <a:p>
            <a:r>
              <a:rPr lang="en-US" dirty="0" smtClean="0"/>
              <a:t>Weight loss is normal in the first few days but more than 10% weight loss is abnormal and requires investigation.</a:t>
            </a:r>
          </a:p>
          <a:p>
            <a:r>
              <a:rPr lang="en-US" dirty="0" smtClean="0"/>
              <a:t>Most babies regain their birth weight in 7-10 days and thereafter gain weight at a rate of 150-200gms per week</a:t>
            </a:r>
          </a:p>
          <a:p>
            <a:endParaRPr lang="sw-KE" dirty="0"/>
          </a:p>
        </p:txBody>
      </p:sp>
    </p:spTree>
  </p:cSld>
  <p:clrMapOvr>
    <a:masterClrMapping/>
  </p:clrMapOvr>
  <p:transition spd="slow">
    <p:split/>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7315200" cy="4953000"/>
          </a:xfrm>
        </p:spPr>
        <p:txBody>
          <a:bodyPr/>
          <a:lstStyle/>
          <a:p>
            <a:r>
              <a:rPr lang="en-US" dirty="0" smtClean="0"/>
              <a:t>Mothers should be assisted to initiate breast feeding within  half an hour of birth</a:t>
            </a:r>
          </a:p>
          <a:p>
            <a:r>
              <a:rPr lang="en-US" dirty="0" smtClean="0"/>
              <a:t>Midwife should observe the baby’s eagerness or reluctance to feed and the coordination of his sucking and swallowing reflexes</a:t>
            </a:r>
          </a:p>
          <a:p>
            <a:r>
              <a:rPr lang="en-US" dirty="0" smtClean="0"/>
              <a:t>Abnormal feeding behaviors may signify cerebral damage, congenital abnormality or illness</a:t>
            </a:r>
            <a:endParaRPr lang="sw-KE" dirty="0"/>
          </a:p>
        </p:txBody>
      </p:sp>
    </p:spTree>
  </p:cSld>
  <p:clrMapOvr>
    <a:masterClrMapping/>
  </p:clrMapOvr>
  <p:transition spd="slow">
    <p:split/>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rgbClr val="7030A0"/>
          </a:solidFill>
        </p:spPr>
        <p:txBody>
          <a:bodyPr>
            <a:normAutofit fontScale="90000"/>
          </a:bodyPr>
          <a:lstStyle/>
          <a:p>
            <a:r>
              <a:rPr lang="en-US" b="1" dirty="0" smtClean="0">
                <a:solidFill>
                  <a:srgbClr val="FFFF00"/>
                </a:solidFill>
              </a:rPr>
              <a:t>MINOR DISORDERS OF A NEWBORN &amp; MGT</a:t>
            </a:r>
            <a:endParaRPr lang="en-US" b="1" dirty="0">
              <a:solidFill>
                <a:srgbClr val="FFFF00"/>
              </a:solidFill>
            </a:endParaRPr>
          </a:p>
        </p:txBody>
      </p:sp>
      <p:sp>
        <p:nvSpPr>
          <p:cNvPr id="3" name="Content Placeholder 2"/>
          <p:cNvSpPr>
            <a:spLocks noGrp="1"/>
          </p:cNvSpPr>
          <p:nvPr>
            <p:ph idx="1"/>
          </p:nvPr>
        </p:nvSpPr>
        <p:spPr/>
        <p:txBody>
          <a:bodyPr>
            <a:normAutofit/>
          </a:bodyPr>
          <a:lstStyle/>
          <a:p>
            <a:pPr>
              <a:buNone/>
            </a:pPr>
            <a:r>
              <a:rPr lang="en-US" sz="3200" b="1" dirty="0" smtClean="0"/>
              <a:t>VOMITING:</a:t>
            </a:r>
          </a:p>
          <a:p>
            <a:r>
              <a:rPr lang="en-US" sz="3200" dirty="0" smtClean="0"/>
              <a:t>Vomit on first day due to irritation of stomach by swallowed amniotic fluid. Vomiting soon after feed is due to faulty technique of feeding. If vomiting persists for longer it leads to some other conditions</a:t>
            </a:r>
            <a:endParaRPr lang="en-US" sz="3200" dirty="0"/>
          </a:p>
        </p:txBody>
      </p:sp>
    </p:spTree>
  </p:cSld>
  <p:clrMapOvr>
    <a:masterClrMapping/>
  </p:clrMapOvr>
  <p:transition spd="slow">
    <p:split/>
  </p:transition>
</p:sld>
</file>

<file path=ppt/slides/slide3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0"/>
            <a:ext cx="7696200" cy="1371600"/>
          </a:xfrm>
        </p:spPr>
        <p:txBody>
          <a:bodyPr>
            <a:normAutofit fontScale="90000"/>
          </a:bodyPr>
          <a:lstStyle/>
          <a:p>
            <a:r>
              <a:rPr lang="en-US" b="1" u="sng" dirty="0" smtClean="0"/>
              <a:t/>
            </a:r>
            <a:br>
              <a:rPr lang="en-US" b="1" u="sng" dirty="0" smtClean="0"/>
            </a:br>
            <a:r>
              <a:rPr lang="en-US" b="1" u="sng" dirty="0" smtClean="0"/>
              <a:t/>
            </a:r>
            <a:br>
              <a:rPr lang="en-US" b="1" u="sng" dirty="0" smtClean="0"/>
            </a:br>
            <a:r>
              <a:rPr lang="en-US" b="1" u="sng" dirty="0" smtClean="0"/>
              <a:t/>
            </a:r>
            <a:br>
              <a:rPr lang="en-US" b="1" u="sng" dirty="0" smtClean="0"/>
            </a:br>
            <a:r>
              <a:rPr lang="en-US" b="1" u="sng" dirty="0" smtClean="0"/>
              <a:t/>
            </a:r>
            <a:br>
              <a:rPr lang="en-US" b="1" u="sng" dirty="0" smtClean="0"/>
            </a:br>
            <a:r>
              <a:rPr lang="en-US" b="1" u="sng" dirty="0" smtClean="0"/>
              <a:t>HEAT RASH</a:t>
            </a:r>
            <a:r>
              <a:rPr lang="sw-KE" b="1" u="sng" dirty="0" smtClean="0"/>
              <a:t/>
            </a:r>
            <a:br>
              <a:rPr lang="sw-KE" b="1" u="sng" dirty="0" smtClean="0"/>
            </a:br>
            <a:endParaRPr lang="sw-KE" dirty="0"/>
          </a:p>
        </p:txBody>
      </p:sp>
      <p:sp>
        <p:nvSpPr>
          <p:cNvPr id="3" name="Content Placeholder 2"/>
          <p:cNvSpPr>
            <a:spLocks noGrp="1"/>
          </p:cNvSpPr>
          <p:nvPr>
            <p:ph idx="1"/>
          </p:nvPr>
        </p:nvSpPr>
        <p:spPr>
          <a:xfrm>
            <a:off x="0" y="762000"/>
            <a:ext cx="9144000" cy="6096000"/>
          </a:xfrm>
        </p:spPr>
        <p:txBody>
          <a:bodyPr>
            <a:normAutofit/>
          </a:bodyPr>
          <a:lstStyle/>
          <a:p>
            <a:r>
              <a:rPr lang="en-US" sz="3200" dirty="0" smtClean="0"/>
              <a:t>Eruption of papules and blisters when baby is kept too warm.</a:t>
            </a:r>
          </a:p>
          <a:p>
            <a:r>
              <a:rPr lang="en-US" sz="3200" dirty="0" smtClean="0"/>
              <a:t>It occurs when pores in the skin get clooged and sweat cant get out hence, heat rash develops.</a:t>
            </a:r>
            <a:endParaRPr lang="sw-KE" sz="3200" dirty="0" smtClean="0"/>
          </a:p>
          <a:p>
            <a:pPr>
              <a:buNone/>
            </a:pPr>
            <a:r>
              <a:rPr lang="en-US" sz="3200" b="1" u="sng" dirty="0" smtClean="0"/>
              <a:t>MANAGEMENT</a:t>
            </a:r>
          </a:p>
          <a:p>
            <a:r>
              <a:rPr lang="en-US" sz="3200" dirty="0" smtClean="0"/>
              <a:t>The parents should be advised to:-</a:t>
            </a:r>
          </a:p>
          <a:p>
            <a:r>
              <a:rPr lang="en-US" sz="3200" dirty="0" smtClean="0"/>
              <a:t>Loosen or remove extra clothing from the baby </a:t>
            </a:r>
          </a:p>
          <a:p>
            <a:r>
              <a:rPr lang="en-US" sz="3200" dirty="0" smtClean="0"/>
              <a:t>Let him air dry rather than rubbing him with a towel</a:t>
            </a:r>
          </a:p>
          <a:p>
            <a:endParaRPr lang="en-US" sz="3200" dirty="0"/>
          </a:p>
        </p:txBody>
      </p:sp>
    </p:spTree>
  </p:cSld>
  <p:clrMapOvr>
    <a:masterClrMapping/>
  </p:clrMapOvr>
  <p:transition spd="slow">
    <p:split/>
  </p:transition>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NAPKIN RASH</a:t>
            </a:r>
            <a:r>
              <a:rPr lang="en-US" dirty="0" smtClean="0"/>
              <a:t> </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More common in artificially fed babies. </a:t>
            </a:r>
          </a:p>
          <a:p>
            <a:r>
              <a:rPr lang="en-US" sz="3200" dirty="0" smtClean="0"/>
              <a:t>It can be prevented by frequent care and attention to the napkin area along with immediate changes of the napkins after each soiling.</a:t>
            </a:r>
          </a:p>
          <a:p>
            <a:endParaRPr lang="en-US" sz="3200" dirty="0"/>
          </a:p>
        </p:txBody>
      </p:sp>
    </p:spTree>
  </p:cSld>
  <p:clrMapOvr>
    <a:masterClrMapping/>
  </p:clrMapOvr>
  <p:transition spd="slow">
    <p:split/>
  </p:transition>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MASTITIS NEONATORUM</a:t>
            </a:r>
            <a:endParaRPr lang="en-US" b="1" dirty="0"/>
          </a:p>
        </p:txBody>
      </p:sp>
      <p:sp>
        <p:nvSpPr>
          <p:cNvPr id="3" name="Content Placeholder 2"/>
          <p:cNvSpPr>
            <a:spLocks noGrp="1"/>
          </p:cNvSpPr>
          <p:nvPr>
            <p:ph idx="1"/>
          </p:nvPr>
        </p:nvSpPr>
        <p:spPr>
          <a:xfrm>
            <a:off x="0" y="1219205"/>
            <a:ext cx="9144000" cy="4911725"/>
          </a:xfrm>
        </p:spPr>
        <p:txBody>
          <a:bodyPr>
            <a:normAutofit/>
          </a:bodyPr>
          <a:lstStyle/>
          <a:p>
            <a:r>
              <a:rPr lang="en-US" sz="3200" dirty="0" smtClean="0"/>
              <a:t>The enlargement of breasts occurs in full term babies of both sexes on 3rd or 4th day and may last for few days or even weeks. </a:t>
            </a:r>
          </a:p>
          <a:p>
            <a:r>
              <a:rPr lang="en-US" sz="3200" dirty="0" smtClean="0"/>
              <a:t>Lack of inactivation of progesterone and estrogen after birth due to immaturity of neonatal liver, leads to further rise in their levels thus resulting in hypertrophy of breasts. </a:t>
            </a:r>
          </a:p>
          <a:p>
            <a:r>
              <a:rPr lang="en-US" sz="3200" dirty="0" smtClean="0"/>
              <a:t>The local massage, fomentation should be curbed and mother reassured. </a:t>
            </a:r>
          </a:p>
          <a:p>
            <a:pPr>
              <a:buNone/>
            </a:pPr>
            <a:endParaRPr lang="en-US" sz="3200" dirty="0"/>
          </a:p>
        </p:txBody>
      </p:sp>
    </p:spTree>
  </p:cSld>
  <p:clrMapOvr>
    <a:masterClrMapping/>
  </p:clrMapOvr>
  <p:transition spd="slow">
    <p:split/>
  </p:transition>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PSEUDO MENSTRUATION</a:t>
            </a:r>
            <a:endParaRPr lang="en-US" b="1" dirty="0"/>
          </a:p>
        </p:txBody>
      </p:sp>
      <p:sp>
        <p:nvSpPr>
          <p:cNvPr id="3" name="Content Placeholder 2"/>
          <p:cNvSpPr>
            <a:spLocks noGrp="1"/>
          </p:cNvSpPr>
          <p:nvPr>
            <p:ph idx="1"/>
          </p:nvPr>
        </p:nvSpPr>
        <p:spPr>
          <a:xfrm>
            <a:off x="304800" y="1905000"/>
            <a:ext cx="7924800" cy="4267200"/>
          </a:xfrm>
        </p:spPr>
        <p:txBody>
          <a:bodyPr>
            <a:normAutofit/>
          </a:bodyPr>
          <a:lstStyle/>
          <a:p>
            <a:r>
              <a:rPr lang="en-US" sz="3200" dirty="0" smtClean="0"/>
              <a:t>The development of menstrual like withdrawal bleeding may occur in above ¼ of female babies after 3 to 5 days of birth.The bleeding is mild and lasts for 2 to 4 days. The local aseptic cleaning of genitals is advised. </a:t>
            </a:r>
          </a:p>
          <a:p>
            <a:pPr lvl="0"/>
            <a:r>
              <a:rPr lang="en-US" sz="3200" dirty="0" smtClean="0"/>
              <a:t>Caused by the withdrawal of maternal hormones</a:t>
            </a:r>
          </a:p>
          <a:p>
            <a:pPr>
              <a:buNone/>
            </a:pPr>
            <a:endParaRPr lang="en-US" sz="3200" dirty="0" smtClean="0"/>
          </a:p>
          <a:p>
            <a:endParaRPr lang="en-US" sz="3200" dirty="0" smtClean="0"/>
          </a:p>
          <a:p>
            <a:endParaRPr lang="en-US" sz="3200" dirty="0"/>
          </a:p>
        </p:txBody>
      </p:sp>
    </p:spTree>
  </p:cSld>
  <p:clrMapOvr>
    <a:masterClrMapping/>
  </p:clrMapOvr>
  <p:transition spd="slow">
    <p:split/>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CONSTIPATION</a:t>
            </a:r>
            <a:endParaRPr lang="en-US" dirty="0"/>
          </a:p>
        </p:txBody>
      </p:sp>
      <p:sp>
        <p:nvSpPr>
          <p:cNvPr id="3" name="Content Placeholder 2"/>
          <p:cNvSpPr>
            <a:spLocks noGrp="1"/>
          </p:cNvSpPr>
          <p:nvPr>
            <p:ph idx="1"/>
          </p:nvPr>
        </p:nvSpPr>
        <p:spPr/>
        <p:txBody>
          <a:bodyPr>
            <a:normAutofit/>
          </a:bodyPr>
          <a:lstStyle/>
          <a:p>
            <a:pPr>
              <a:buNone/>
            </a:pPr>
            <a:endParaRPr lang="en-US" sz="3200" dirty="0" smtClean="0"/>
          </a:p>
          <a:p>
            <a:r>
              <a:rPr lang="en-US" sz="3200" dirty="0" smtClean="0"/>
              <a:t>It is commonly met in artificially fed babies. </a:t>
            </a:r>
          </a:p>
          <a:p>
            <a:r>
              <a:rPr lang="en-US" sz="3200" dirty="0" smtClean="0"/>
              <a:t>Management :Correction of the diet and extra water is usually effective </a:t>
            </a:r>
          </a:p>
          <a:p>
            <a:endParaRPr lang="en-US" sz="3200" dirty="0"/>
          </a:p>
        </p:txBody>
      </p:sp>
    </p:spTree>
  </p:cSld>
  <p:clrMapOvr>
    <a:masterClrMapping/>
  </p:clrMapOvr>
  <p:transition spd="slow">
    <p:split/>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ORAL THRUSH</a:t>
            </a:r>
            <a:r>
              <a:rPr lang="en-US" dirty="0" smtClean="0"/>
              <a:t> </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1% gentian violet solution or nystatin suspension, applied to each side of the mouth with a cotton swab 3-4 times a day.</a:t>
            </a:r>
          </a:p>
          <a:p>
            <a:pPr>
              <a:buNone/>
            </a:pPr>
            <a:endParaRPr lang="en-US" sz="3200" dirty="0"/>
          </a:p>
        </p:txBody>
      </p:sp>
    </p:spTree>
  </p:cSld>
  <p:clrMapOvr>
    <a:masterClrMapping/>
  </p:clrMapOvr>
  <p:transition spd="slow">
    <p:spli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ctr"/>
            <a:r>
              <a:rPr lang="en-US" b="1" dirty="0" smtClean="0"/>
              <a:t>ii) POLARITY</a:t>
            </a:r>
            <a:endParaRPr lang="en-US" b="1" dirty="0"/>
          </a:p>
        </p:txBody>
      </p:sp>
      <p:sp>
        <p:nvSpPr>
          <p:cNvPr id="3" name="Content Placeholder 2"/>
          <p:cNvSpPr>
            <a:spLocks noGrp="1"/>
          </p:cNvSpPr>
          <p:nvPr>
            <p:ph idx="1"/>
          </p:nvPr>
        </p:nvSpPr>
        <p:spPr>
          <a:xfrm>
            <a:off x="762000" y="914400"/>
            <a:ext cx="8382000" cy="5943600"/>
          </a:xfrm>
        </p:spPr>
        <p:txBody>
          <a:bodyPr/>
          <a:lstStyle/>
          <a:p>
            <a:r>
              <a:rPr lang="en-US" dirty="0" smtClean="0"/>
              <a:t>Polarity describes the neuromuscular harmony between the two poles or segments of the uterus </a:t>
            </a:r>
          </a:p>
          <a:p>
            <a:endParaRPr lang="en-US" dirty="0" smtClean="0"/>
          </a:p>
          <a:p>
            <a:pPr>
              <a:buNone/>
            </a:pPr>
            <a:r>
              <a:rPr lang="en-US" dirty="0" smtClean="0"/>
              <a:t>throughout </a:t>
            </a:r>
            <a:r>
              <a:rPr lang="en-US" dirty="0" err="1" smtClean="0"/>
              <a:t>labour</a:t>
            </a:r>
            <a:r>
              <a:rPr lang="en-US" dirty="0" smtClean="0"/>
              <a:t>. The upper pole contracts strongly and retracts to expel the </a:t>
            </a:r>
            <a:r>
              <a:rPr lang="en-US" dirty="0" err="1" smtClean="0"/>
              <a:t>foetus</a:t>
            </a:r>
            <a:r>
              <a:rPr lang="en-US" dirty="0" smtClean="0"/>
              <a:t>. The lower pole contracts slightly and dilates to allow expulsion of the </a:t>
            </a:r>
            <a:r>
              <a:rPr lang="en-US" dirty="0" err="1" smtClean="0"/>
              <a:t>foetus</a:t>
            </a:r>
            <a:r>
              <a:rPr lang="en-US" dirty="0" smtClean="0"/>
              <a:t> to take place</a:t>
            </a:r>
          </a:p>
          <a:p>
            <a:pPr>
              <a:buNone/>
            </a:pPr>
            <a:endParaRPr lang="en-US" dirty="0"/>
          </a:p>
        </p:txBody>
      </p:sp>
    </p:spTree>
  </p:cSld>
  <p:clrMapOvr>
    <a:masterClrMapping/>
  </p:clrMapOvr>
  <p:transition spd="slow">
    <p:circle/>
  </p:transition>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STICKY EYES</a:t>
            </a:r>
            <a:r>
              <a:rPr lang="en-US" dirty="0" smtClean="0"/>
              <a:t> </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It may be due to a chemical irritant or bacterial conjunctivitis due to Staphylococcus. </a:t>
            </a:r>
          </a:p>
          <a:p>
            <a:r>
              <a:rPr lang="en-US" sz="3200" dirty="0" smtClean="0"/>
              <a:t>Rx: Erythromycin (0.5%) ointment every 6 hrs for 7-10 days.</a:t>
            </a:r>
          </a:p>
          <a:p>
            <a:endParaRPr lang="en-US" sz="3200" dirty="0"/>
          </a:p>
        </p:txBody>
      </p:sp>
    </p:spTree>
  </p:cSld>
  <p:clrMapOvr>
    <a:masterClrMapping/>
  </p:clrMapOvr>
  <p:transition spd="slow">
    <p:split/>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MOLDING</a:t>
            </a:r>
            <a:r>
              <a:rPr lang="en-US" dirty="0" smtClean="0"/>
              <a:t/>
            </a:r>
            <a:br>
              <a:rPr lang="en-US" dirty="0" smtClean="0"/>
            </a:br>
            <a:endParaRPr lang="en-US" dirty="0"/>
          </a:p>
        </p:txBody>
      </p:sp>
      <p:sp>
        <p:nvSpPr>
          <p:cNvPr id="3" name="Content Placeholder 2"/>
          <p:cNvSpPr>
            <a:spLocks noGrp="1"/>
          </p:cNvSpPr>
          <p:nvPr>
            <p:ph idx="1"/>
          </p:nvPr>
        </p:nvSpPr>
        <p:spPr>
          <a:xfrm>
            <a:off x="609600" y="1219200"/>
            <a:ext cx="7620000" cy="4953000"/>
          </a:xfrm>
        </p:spPr>
        <p:txBody>
          <a:bodyPr>
            <a:normAutofit/>
          </a:bodyPr>
          <a:lstStyle/>
          <a:p>
            <a:pPr lvl="0"/>
            <a:r>
              <a:rPr lang="en-US" sz="3200" dirty="0" smtClean="0"/>
              <a:t>The head may appear asymmetric in the newborn of a vertex birth.</a:t>
            </a:r>
          </a:p>
          <a:p>
            <a:pPr lvl="0"/>
            <a:r>
              <a:rPr lang="en-US" sz="3200" dirty="0" smtClean="0"/>
              <a:t>Caused by the overriding of the cranial bones during labor and birth.</a:t>
            </a:r>
          </a:p>
          <a:p>
            <a:pPr lvl="0"/>
            <a:r>
              <a:rPr lang="en-US" sz="3200" dirty="0" smtClean="0"/>
              <a:t>Diminishes within few days after birth.</a:t>
            </a:r>
          </a:p>
          <a:p>
            <a:pPr lvl="0">
              <a:buNone/>
            </a:pPr>
            <a:endParaRPr lang="en-US" sz="3200" dirty="0" smtClean="0"/>
          </a:p>
          <a:p>
            <a:pPr lvl="0">
              <a:buNone/>
            </a:pPr>
            <a:r>
              <a:rPr lang="en-US" sz="3200" dirty="0" smtClean="0"/>
              <a:t>		</a:t>
            </a:r>
            <a:r>
              <a:rPr lang="en-US" sz="3200" b="1" dirty="0" smtClean="0">
                <a:solidFill>
                  <a:srgbClr val="7030A0"/>
                </a:solidFill>
              </a:rPr>
              <a:t>END</a:t>
            </a:r>
          </a:p>
          <a:p>
            <a:endParaRPr lang="en-US" sz="3200" dirty="0"/>
          </a:p>
        </p:txBody>
      </p:sp>
    </p:spTree>
  </p:cSld>
  <p:clrMapOvr>
    <a:masterClrMapping/>
  </p:clrMapOvr>
  <p:transition spd="slow">
    <p:split/>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133600"/>
            <a:ext cx="7851648" cy="1828800"/>
          </a:xfrm>
        </p:spPr>
        <p:txBody>
          <a:bodyPr>
            <a:noAutofit/>
          </a:bodyPr>
          <a:lstStyle/>
          <a:p>
            <a:pPr algn="ctr"/>
            <a:r>
              <a:rPr lang="en-US" sz="6600" dirty="0" smtClean="0">
                <a:solidFill>
                  <a:srgbClr val="7030A0"/>
                </a:solidFill>
                <a:latin typeface="Algerian" pitchFamily="82" charset="0"/>
              </a:rPr>
              <a:t>THE NORMAL PUERPERIUM</a:t>
            </a:r>
            <a:endParaRPr lang="en-US" sz="6600" dirty="0">
              <a:solidFill>
                <a:srgbClr val="7030A0"/>
              </a:solidFill>
              <a:latin typeface="Algerian" pitchFamily="82" charset="0"/>
            </a:endParaRPr>
          </a:p>
        </p:txBody>
      </p:sp>
    </p:spTree>
  </p:cSld>
  <p:clrMapOvr>
    <a:masterClrMapping/>
  </p:clrMapOvr>
  <p:transition spd="slow">
    <p:split/>
  </p:transition>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600200"/>
          </a:xfrm>
          <a:solidFill>
            <a:srgbClr val="7030A0"/>
          </a:solidFill>
        </p:spPr>
        <p:txBody>
          <a:bodyPr/>
          <a:lstStyle/>
          <a:p>
            <a:r>
              <a:rPr lang="en-US" b="1" dirty="0" smtClean="0">
                <a:solidFill>
                  <a:srgbClr val="FFFF00"/>
                </a:solidFill>
              </a:rPr>
              <a:t/>
            </a:r>
            <a:br>
              <a:rPr lang="en-US" b="1" dirty="0" smtClean="0">
                <a:solidFill>
                  <a:srgbClr val="FFFF00"/>
                </a:solidFill>
              </a:rPr>
            </a:br>
            <a:r>
              <a:rPr lang="en-US" b="1" dirty="0" smtClean="0">
                <a:solidFill>
                  <a:srgbClr val="FFFF00"/>
                </a:solidFill>
              </a:rPr>
              <a:t>NORMAL PUERPERIUM &amp; ITS MGT</a:t>
            </a:r>
            <a:endParaRPr lang="en-US" b="1" dirty="0">
              <a:solidFill>
                <a:srgbClr val="FFFF00"/>
              </a:solidFill>
            </a:endParaRPr>
          </a:p>
        </p:txBody>
      </p:sp>
      <p:sp>
        <p:nvSpPr>
          <p:cNvPr id="3" name="Content Placeholder 2"/>
          <p:cNvSpPr>
            <a:spLocks noGrp="1"/>
          </p:cNvSpPr>
          <p:nvPr>
            <p:ph idx="1"/>
          </p:nvPr>
        </p:nvSpPr>
        <p:spPr>
          <a:xfrm>
            <a:off x="0" y="1066800"/>
            <a:ext cx="9144000" cy="5791200"/>
          </a:xfrm>
        </p:spPr>
        <p:txBody>
          <a:bodyPr>
            <a:normAutofit/>
          </a:bodyPr>
          <a:lstStyle/>
          <a:p>
            <a:pPr>
              <a:buNone/>
            </a:pPr>
            <a:r>
              <a:rPr lang="en-US" b="1" u="sng" dirty="0" smtClean="0"/>
              <a:t>SPECIFIC OBJECTIVES:</a:t>
            </a:r>
          </a:p>
          <a:p>
            <a:pPr>
              <a:buNone/>
            </a:pPr>
            <a:r>
              <a:rPr lang="en-US" dirty="0" smtClean="0"/>
              <a:t>At the end of these sessions, students will be able to:</a:t>
            </a:r>
          </a:p>
          <a:p>
            <a:r>
              <a:rPr lang="en-US" dirty="0" smtClean="0"/>
              <a:t>Define normal puerperium</a:t>
            </a:r>
          </a:p>
          <a:p>
            <a:r>
              <a:rPr lang="en-US" dirty="0" smtClean="0"/>
              <a:t>State physiological changes during peurperium</a:t>
            </a:r>
          </a:p>
          <a:p>
            <a:r>
              <a:rPr lang="en-US" dirty="0" smtClean="0"/>
              <a:t>Describe postnatal care given for mother and baby.</a:t>
            </a:r>
          </a:p>
          <a:p>
            <a:r>
              <a:rPr lang="en-US" dirty="0" smtClean="0"/>
              <a:t>Describe the minor disorders during puerperium</a:t>
            </a:r>
            <a:endParaRPr lang="en-US" dirty="0"/>
          </a:p>
        </p:txBody>
      </p:sp>
    </p:spTree>
  </p:cSld>
  <p:clrMapOvr>
    <a:masterClrMapping/>
  </p:clrMapOvr>
  <p:transition spd="slow">
    <p:circle/>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pPr>
              <a:buNone/>
            </a:pPr>
            <a:r>
              <a:rPr lang="en-US" b="1" dirty="0" smtClean="0"/>
              <a:t>Introduction</a:t>
            </a:r>
            <a:r>
              <a:rPr lang="en-US" dirty="0" smtClean="0"/>
              <a:t>;</a:t>
            </a:r>
          </a:p>
          <a:p>
            <a:r>
              <a:rPr lang="en-US" dirty="0" smtClean="0"/>
              <a:t>Following the birth of the baby and expulsion of the placenta, the mother enters a period of physical and psychological recuperation. The puerperium starts immediately after delivery of the placenta &amp; membranes &amp; continues for 6 weeks</a:t>
            </a:r>
          </a:p>
          <a:p>
            <a:r>
              <a:rPr lang="en-US" dirty="0" smtClean="0"/>
              <a:t>The puerperium period covers six to eight weeks following delivery or abortion and </a:t>
            </a:r>
            <a:r>
              <a:rPr lang="en-US" u="sng" dirty="0" smtClean="0"/>
              <a:t>is characterized by</a:t>
            </a:r>
            <a:r>
              <a:rPr lang="en-US" dirty="0" smtClean="0"/>
              <a:t>:</a:t>
            </a:r>
          </a:p>
          <a:p>
            <a:pPr lvl="1"/>
            <a:r>
              <a:rPr lang="en-US" dirty="0" smtClean="0"/>
              <a:t>General organs return to their pre-gravid state</a:t>
            </a:r>
          </a:p>
          <a:p>
            <a:pPr lvl="1"/>
            <a:r>
              <a:rPr lang="en-US" dirty="0" smtClean="0"/>
              <a:t>Initiation of lactation</a:t>
            </a:r>
          </a:p>
          <a:p>
            <a:pPr lvl="1"/>
            <a:r>
              <a:rPr lang="en-US" dirty="0" smtClean="0"/>
              <a:t>General recuperation of the mother</a:t>
            </a:r>
          </a:p>
          <a:p>
            <a:endParaRPr lang="en-US" dirty="0"/>
          </a:p>
        </p:txBody>
      </p:sp>
    </p:spTree>
  </p:cSld>
  <p:clrMapOvr>
    <a:masterClrMapping/>
  </p:clrMapOvr>
  <p:transition spd="slow">
    <p:circle/>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839200" cy="6857999"/>
          </a:xfrm>
        </p:spPr>
        <p:txBody>
          <a:bodyPr>
            <a:normAutofit/>
          </a:bodyPr>
          <a:lstStyle/>
          <a:p>
            <a:pPr>
              <a:buNone/>
            </a:pPr>
            <a:r>
              <a:rPr lang="en-US" b="1" dirty="0" smtClean="0"/>
              <a:t>THE CARE WHICH IS REQUIRED DURING PUERPERIUM SHOULD BE BASED UP ON 3 MAIN PRINCIPLES:</a:t>
            </a:r>
            <a:endParaRPr lang="en-US" sz="2800" b="1" dirty="0" smtClean="0"/>
          </a:p>
          <a:p>
            <a:r>
              <a:rPr lang="en-US" sz="2800" dirty="0" smtClean="0"/>
              <a:t>Promoting the physical well being of mother and baby</a:t>
            </a:r>
          </a:p>
          <a:p>
            <a:r>
              <a:rPr lang="en-US" sz="2800" dirty="0" smtClean="0"/>
              <a:t>Encouraging sound methods of infant feeding and promoting the development of good maternal and child relationship.</a:t>
            </a:r>
          </a:p>
          <a:p>
            <a:r>
              <a:rPr lang="en-US" sz="2800" dirty="0" smtClean="0"/>
              <a:t>Supporting and strengthening the mother’s confidence in herself and enabling her to fulfill her mothering role with in her particular, personal, family and Cultural situation.</a:t>
            </a:r>
            <a:endParaRPr lang="en-US" sz="2800" dirty="0"/>
          </a:p>
        </p:txBody>
      </p:sp>
    </p:spTree>
  </p:cSld>
  <p:clrMapOvr>
    <a:masterClrMapping/>
  </p:clrMapOvr>
  <p:transition spd="slow">
    <p:circle/>
  </p:transition>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924800" cy="762000"/>
          </a:xfrm>
        </p:spPr>
        <p:txBody>
          <a:bodyPr/>
          <a:lstStyle/>
          <a:p>
            <a:r>
              <a:rPr lang="en-US" b="1" dirty="0" smtClean="0"/>
              <a:t>CLASSIFICATION</a:t>
            </a:r>
            <a:endParaRPr lang="en-US" b="1" dirty="0"/>
          </a:p>
        </p:txBody>
      </p:sp>
      <p:sp>
        <p:nvSpPr>
          <p:cNvPr id="3" name="Content Placeholder 2"/>
          <p:cNvSpPr>
            <a:spLocks noGrp="1"/>
          </p:cNvSpPr>
          <p:nvPr>
            <p:ph idx="1"/>
          </p:nvPr>
        </p:nvSpPr>
        <p:spPr>
          <a:xfrm>
            <a:off x="152400" y="990600"/>
            <a:ext cx="8077200" cy="5181600"/>
          </a:xfrm>
        </p:spPr>
        <p:txBody>
          <a:bodyPr/>
          <a:lstStyle/>
          <a:p>
            <a:pPr>
              <a:defRPr/>
            </a:pPr>
            <a:r>
              <a:rPr lang="en-US" dirty="0" smtClean="0"/>
              <a:t>Immediate: First 24 hours after child birth</a:t>
            </a:r>
          </a:p>
          <a:p>
            <a:pPr>
              <a:defRPr/>
            </a:pPr>
            <a:r>
              <a:rPr lang="en-US" dirty="0" smtClean="0"/>
              <a:t>Early: Includes the first postpartum week</a:t>
            </a:r>
          </a:p>
          <a:p>
            <a:pPr>
              <a:defRPr/>
            </a:pPr>
            <a:r>
              <a:rPr lang="en-US" dirty="0" smtClean="0"/>
              <a:t>Remote : Traditionally until the sixth week</a:t>
            </a:r>
            <a:endParaRPr lang="en-US" dirty="0"/>
          </a:p>
        </p:txBody>
      </p:sp>
    </p:spTree>
  </p:cSld>
  <p:clrMapOvr>
    <a:masterClrMapping/>
  </p:clrMapOvr>
  <p:transition spd="slow">
    <p:circle/>
  </p:transition>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01000" cy="762000"/>
          </a:xfrm>
        </p:spPr>
        <p:txBody>
          <a:bodyPr>
            <a:normAutofit fontScale="90000"/>
          </a:bodyPr>
          <a:lstStyle/>
          <a:p>
            <a:r>
              <a:rPr lang="en-US" b="1" dirty="0" smtClean="0"/>
              <a:t>Anatomic changes during puerperium</a:t>
            </a:r>
            <a:endParaRPr lang="en-US" b="1" dirty="0"/>
          </a:p>
        </p:txBody>
      </p:sp>
      <p:sp>
        <p:nvSpPr>
          <p:cNvPr id="3" name="Content Placeholder 2"/>
          <p:cNvSpPr>
            <a:spLocks noGrp="1"/>
          </p:cNvSpPr>
          <p:nvPr>
            <p:ph idx="1"/>
          </p:nvPr>
        </p:nvSpPr>
        <p:spPr>
          <a:xfrm>
            <a:off x="0" y="1600200"/>
            <a:ext cx="8991600" cy="4572000"/>
          </a:xfrm>
        </p:spPr>
        <p:txBody>
          <a:bodyPr/>
          <a:lstStyle/>
          <a:p>
            <a:pPr>
              <a:lnSpc>
                <a:spcPct val="90000"/>
              </a:lnSpc>
              <a:defRPr/>
            </a:pPr>
            <a:r>
              <a:rPr lang="en-US" dirty="0" smtClean="0"/>
              <a:t>Uterus: Its growth is influenced by progesterone and estrogen, which cause hyperplasia and hypertrophy.</a:t>
            </a:r>
          </a:p>
          <a:p>
            <a:pPr>
              <a:lnSpc>
                <a:spcPct val="90000"/>
              </a:lnSpc>
              <a:buNone/>
              <a:defRPr/>
            </a:pPr>
            <a:endParaRPr lang="en-US" dirty="0" smtClean="0"/>
          </a:p>
          <a:p>
            <a:pPr>
              <a:lnSpc>
                <a:spcPct val="90000"/>
              </a:lnSpc>
              <a:defRPr/>
            </a:pPr>
            <a:r>
              <a:rPr lang="en-US" dirty="0" smtClean="0"/>
              <a:t>Uterine involution occurs mainly by decrease in myometrial size and is complete tentatively by the 6</a:t>
            </a:r>
            <a:r>
              <a:rPr lang="en-US" baseline="30000" dirty="0" smtClean="0"/>
              <a:t>th</a:t>
            </a:r>
            <a:r>
              <a:rPr lang="en-US" dirty="0" smtClean="0"/>
              <a:t> postpartum week.</a:t>
            </a:r>
          </a:p>
          <a:p>
            <a:pPr>
              <a:buNone/>
            </a:pPr>
            <a:endParaRPr lang="en-US" dirty="0"/>
          </a:p>
        </p:txBody>
      </p:sp>
    </p:spTree>
  </p:cSld>
  <p:clrMapOvr>
    <a:masterClrMapping/>
  </p:clrMapOvr>
  <p:transition spd="slow">
    <p:circle/>
  </p:transition>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914400"/>
          </a:xfrm>
        </p:spPr>
        <p:txBody>
          <a:bodyPr>
            <a:normAutofit/>
          </a:bodyPr>
          <a:lstStyle/>
          <a:p>
            <a:r>
              <a:rPr lang="en-US" dirty="0" smtClean="0"/>
              <a:t> </a:t>
            </a:r>
            <a:endParaRPr lang="en-US" dirty="0"/>
          </a:p>
        </p:txBody>
      </p:sp>
      <p:sp>
        <p:nvSpPr>
          <p:cNvPr id="3" name="Content Placeholder 2"/>
          <p:cNvSpPr>
            <a:spLocks noGrp="1"/>
          </p:cNvSpPr>
          <p:nvPr>
            <p:ph idx="1"/>
          </p:nvPr>
        </p:nvSpPr>
        <p:spPr>
          <a:xfrm>
            <a:off x="0" y="1143000"/>
            <a:ext cx="9144000" cy="5715000"/>
          </a:xfrm>
        </p:spPr>
        <p:txBody>
          <a:bodyPr>
            <a:normAutofit lnSpcReduction="10000"/>
          </a:bodyPr>
          <a:lstStyle/>
          <a:p>
            <a:pPr>
              <a:buNone/>
            </a:pPr>
            <a:endParaRPr lang="en-US" u="sng" dirty="0" smtClean="0"/>
          </a:p>
          <a:p>
            <a:r>
              <a:rPr lang="en-US" dirty="0" smtClean="0"/>
              <a:t>Uterine involution is the process where the  uterus returns to its normal size, tone &amp; position of non pregnant state</a:t>
            </a:r>
            <a:endParaRPr lang="en-US" u="sng" dirty="0" smtClean="0"/>
          </a:p>
          <a:p>
            <a:r>
              <a:rPr lang="en-US" dirty="0" smtClean="0"/>
              <a:t>The size of the pregnant uterus is 30 x 22 x 20cm and it weighs 1000gms at the end of labour. It is 15 x 11 x 7.5cm by the end of puerperium. Involution takes place, by which point it measures 7.5 x 5 x 2.5cm and weighs 60gms. Involution is the return of the uterus to its normal size, position and tone and is brought about by </a:t>
            </a:r>
            <a:r>
              <a:rPr lang="en-US" b="1" dirty="0" smtClean="0"/>
              <a:t>autolysis and ischaemia.</a:t>
            </a:r>
          </a:p>
        </p:txBody>
      </p:sp>
    </p:spTree>
  </p:cSld>
  <p:clrMapOvr>
    <a:masterClrMapping/>
  </p:clrMapOvr>
  <p:transition spd="slow">
    <p:circle/>
  </p:transition>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Following expulsion of the placenta, the uterine cavity collapses inwards; the now opposed walls of the uterus compress the newly exposed placental site and effectively seal the exposed ends of the major blood vessels.</a:t>
            </a:r>
          </a:p>
          <a:p>
            <a:r>
              <a:rPr lang="en-US" dirty="0" smtClean="0"/>
              <a:t>The muscle layers of the myometrium stimulate the action of ligatures that compress the large sinuses of the blood</a:t>
            </a:r>
            <a:endParaRPr lang="en-US" dirty="0"/>
          </a:p>
        </p:txBody>
      </p:sp>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763000" cy="6400800"/>
          </a:xfrm>
        </p:spPr>
        <p:txBody>
          <a:bodyPr>
            <a:normAutofit/>
          </a:bodyPr>
          <a:lstStyle/>
          <a:p>
            <a:pPr marL="633222" indent="-514350">
              <a:buFont typeface="+mj-lt"/>
              <a:buAutoNum type="arabicPeriod" startAt="2"/>
            </a:pPr>
            <a:r>
              <a:rPr lang="en-US" sz="2800" b="1" u="sng" dirty="0" smtClean="0"/>
              <a:t>NORMAL NEONATE:</a:t>
            </a:r>
          </a:p>
          <a:p>
            <a:r>
              <a:rPr lang="en-US" sz="2800" dirty="0" smtClean="0"/>
              <a:t>APGAR scoring</a:t>
            </a:r>
          </a:p>
          <a:p>
            <a:r>
              <a:rPr lang="en-US" sz="2800" dirty="0" smtClean="0"/>
              <a:t>Physiology of the normal neonate</a:t>
            </a:r>
          </a:p>
          <a:p>
            <a:r>
              <a:rPr lang="en-US" sz="2800" dirty="0" smtClean="0"/>
              <a:t>First/initial examination</a:t>
            </a:r>
          </a:p>
          <a:p>
            <a:r>
              <a:rPr lang="en-US" sz="2800" dirty="0" smtClean="0"/>
              <a:t>Daily/routine examination</a:t>
            </a:r>
          </a:p>
          <a:p>
            <a:r>
              <a:rPr lang="en-US" sz="2800" dirty="0" smtClean="0"/>
              <a:t>Minor disorders of the neonate</a:t>
            </a:r>
          </a:p>
          <a:p>
            <a:pPr marL="633222" indent="-514350">
              <a:buFont typeface="+mj-lt"/>
              <a:buAutoNum type="arabicPeriod" startAt="3"/>
            </a:pPr>
            <a:r>
              <a:rPr lang="en-US" sz="2800" b="1" u="sng" dirty="0" smtClean="0"/>
              <a:t>NORMAL PUERPERIUM:</a:t>
            </a:r>
          </a:p>
          <a:p>
            <a:r>
              <a:rPr lang="en-US" sz="2800" dirty="0" smtClean="0"/>
              <a:t>Physiology</a:t>
            </a:r>
          </a:p>
          <a:p>
            <a:r>
              <a:rPr lang="en-US" sz="2800" dirty="0" smtClean="0"/>
              <a:t>Prime health messages</a:t>
            </a:r>
          </a:p>
          <a:p>
            <a:r>
              <a:rPr lang="en-US" sz="2800" dirty="0" smtClean="0"/>
              <a:t>Daily/ six weeks examination</a:t>
            </a:r>
          </a:p>
          <a:p>
            <a:r>
              <a:rPr lang="en-US" sz="2800" dirty="0" smtClean="0"/>
              <a:t>Minor disorders in puerperium</a:t>
            </a:r>
          </a:p>
          <a:p>
            <a:pPr>
              <a:buNone/>
            </a:pPr>
            <a:endParaRPr lang="en-US" sz="2800" b="1" u="sng" dirty="0" smtClean="0"/>
          </a:p>
          <a:p>
            <a:endParaRPr lang="en-US" sz="2800" dirty="0"/>
          </a:p>
        </p:txBody>
      </p:sp>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solidFill>
                  <a:srgbClr val="7030A0"/>
                </a:solidFill>
              </a:rPr>
              <a:t>iii) CONTRACTION &amp; RETRACTION</a:t>
            </a:r>
            <a:endParaRPr lang="en-US" b="1" dirty="0">
              <a:solidFill>
                <a:srgbClr val="7030A0"/>
              </a:solidFill>
            </a:endParaRPr>
          </a:p>
        </p:txBody>
      </p:sp>
      <p:sp>
        <p:nvSpPr>
          <p:cNvPr id="3" name="Content Placeholder 2"/>
          <p:cNvSpPr>
            <a:spLocks noGrp="1"/>
          </p:cNvSpPr>
          <p:nvPr>
            <p:ph idx="1"/>
          </p:nvPr>
        </p:nvSpPr>
        <p:spPr>
          <a:xfrm>
            <a:off x="838200" y="914400"/>
            <a:ext cx="8305800" cy="5943600"/>
          </a:xfrm>
        </p:spPr>
        <p:txBody>
          <a:bodyPr>
            <a:normAutofit/>
          </a:bodyPr>
          <a:lstStyle/>
          <a:p>
            <a:r>
              <a:rPr lang="en-US" sz="2800" dirty="0" smtClean="0"/>
              <a:t>Uterine muscle has a unique property. </a:t>
            </a:r>
            <a:r>
              <a:rPr lang="en-US" sz="2800" dirty="0" err="1" smtClean="0"/>
              <a:t>Durring</a:t>
            </a:r>
            <a:r>
              <a:rPr lang="en-US" sz="2800" dirty="0" smtClean="0"/>
              <a:t> </a:t>
            </a:r>
            <a:r>
              <a:rPr lang="en-US" sz="2800" dirty="0" err="1" smtClean="0"/>
              <a:t>labour</a:t>
            </a:r>
            <a:r>
              <a:rPr lang="en-US" sz="2800" dirty="0" smtClean="0"/>
              <a:t>, the contraction does not pass off entirely, but the </a:t>
            </a:r>
          </a:p>
          <a:p>
            <a:endParaRPr lang="en-US" dirty="0" smtClean="0"/>
          </a:p>
          <a:p>
            <a:pPr>
              <a:buNone/>
            </a:pPr>
            <a:r>
              <a:rPr lang="en-US" sz="2800" dirty="0" smtClean="0"/>
              <a:t>muscle </a:t>
            </a:r>
            <a:r>
              <a:rPr lang="en-US" sz="2800" dirty="0" err="1" smtClean="0"/>
              <a:t>fibres</a:t>
            </a:r>
            <a:r>
              <a:rPr lang="en-US" sz="2800" dirty="0" smtClean="0"/>
              <a:t> retain some of  the shortening of contraction instead of becoming </a:t>
            </a:r>
            <a:r>
              <a:rPr lang="en-US" sz="2800" dirty="0" err="1" smtClean="0"/>
              <a:t>completelty</a:t>
            </a:r>
            <a:r>
              <a:rPr lang="en-US" sz="2800" dirty="0" smtClean="0"/>
              <a:t> relaxed. This is called </a:t>
            </a:r>
            <a:r>
              <a:rPr lang="en-US" sz="2800" b="1" i="1" dirty="0" smtClean="0"/>
              <a:t>retraction.</a:t>
            </a:r>
          </a:p>
          <a:p>
            <a:r>
              <a:rPr lang="en-US" sz="2800" dirty="0" smtClean="0"/>
              <a:t>It assists in progressive expulsion of the fetus; the upper segment of the uterus becomes gradually shorter &amp; thicker &amp; its cavity diminishes</a:t>
            </a:r>
          </a:p>
          <a:p>
            <a:endParaRPr lang="en-US" sz="2800" dirty="0"/>
          </a:p>
        </p:txBody>
      </p:sp>
    </p:spTree>
  </p:cSld>
  <p:clrMapOvr>
    <a:masterClrMapping/>
  </p:clrMapOvr>
  <p:transition spd="slow">
    <p:circle/>
  </p:transition>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vessels exposed by placental separation.</a:t>
            </a:r>
          </a:p>
          <a:p>
            <a:pPr>
              <a:buNone/>
            </a:pPr>
            <a:r>
              <a:rPr lang="en-US" dirty="0" smtClean="0"/>
              <a:t>These occlude the exposed ends of the large blood vessels and contribute further to reducing blood loss.</a:t>
            </a:r>
          </a:p>
          <a:p>
            <a:pPr>
              <a:buNone/>
            </a:pPr>
            <a:r>
              <a:rPr lang="en-US" dirty="0" smtClean="0"/>
              <a:t>In addition, vasoconstriction in the overall blood supply to the uterus results in the tissues being denied their previous blood supply;deoxygenation and a state of ischemia arise.</a:t>
            </a:r>
            <a:endParaRPr lang="en-US" dirty="0"/>
          </a:p>
        </p:txBody>
      </p:sp>
    </p:spTree>
  </p:cSld>
  <p:clrMapOvr>
    <a:masterClrMapping/>
  </p:clrMapOvr>
  <p:transition spd="slow">
    <p:circle/>
  </p:transition>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Through the process of autolysis,autodigestion of the ischemic muscle fibers by proteolytic enzymes occurs resulting in an overall reduction in their size. There is phagocytic action of polymorphs and macrophages in the blood and lymphatic systems upon the waste products of autolysis, which are then excreted via the renal system in the urine.</a:t>
            </a:r>
          </a:p>
        </p:txBody>
      </p:sp>
    </p:spTree>
  </p:cSld>
  <p:clrMapOvr>
    <a:masterClrMapping/>
  </p:clrMapOvr>
  <p:transition spd="slow">
    <p:circle/>
  </p:transition>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953000"/>
          </a:xfrm>
        </p:spPr>
        <p:txBody>
          <a:bodyPr/>
          <a:lstStyle/>
          <a:p>
            <a:r>
              <a:rPr lang="en-US" dirty="0" smtClean="0"/>
              <a:t>Coagulation takes place through platelet aggregation and the release of thromboplastin and fibrin.</a:t>
            </a:r>
          </a:p>
          <a:p>
            <a:r>
              <a:rPr lang="en-US" dirty="0" smtClean="0"/>
              <a:t>What remains of the inner surface of the uterine lining apart from the placental site, regenerates rapidly to produce a covering of epithelium. Partial coverage occurs within 7-10 days after the birth; total coverage is complete by the 21</a:t>
            </a:r>
            <a:r>
              <a:rPr lang="en-US" baseline="30000" dirty="0" smtClean="0"/>
              <a:t>st</a:t>
            </a:r>
            <a:r>
              <a:rPr lang="en-US" dirty="0" smtClean="0"/>
              <a:t> day.</a:t>
            </a:r>
            <a:endParaRPr lang="en-US" dirty="0"/>
          </a:p>
        </p:txBody>
      </p:sp>
    </p:spTree>
  </p:cSld>
  <p:clrMapOvr>
    <a:masterClrMapping/>
  </p:clrMapOvr>
  <p:transition spd="slow">
    <p:circle/>
  </p:transition>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105400"/>
          </a:xfrm>
        </p:spPr>
        <p:txBody>
          <a:bodyPr/>
          <a:lstStyle/>
          <a:p>
            <a:r>
              <a:rPr lang="en-US" dirty="0" smtClean="0"/>
              <a:t>Abdominal palpation of the uterus is usually performed soon after placental expulsion to ensure that the physiological processes are beginning to take place.</a:t>
            </a:r>
          </a:p>
          <a:p>
            <a:r>
              <a:rPr lang="en-US" dirty="0" smtClean="0"/>
              <a:t>On abdominal palpation, the fundus of the uterus should be located centrally, its position being at the same level or slightly below the umbilicus and should be in a state of contraction, feeling firm under the palpating hand</a:t>
            </a:r>
            <a:endParaRPr lang="en-US" dirty="0"/>
          </a:p>
        </p:txBody>
      </p:sp>
    </p:spTree>
  </p:cSld>
  <p:clrMapOvr>
    <a:masterClrMapping/>
  </p:clrMapOvr>
  <p:transition spd="slow">
    <p:circle/>
  </p:transition>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woman may experience some uterine or abdominal discomfort especially where uterotonic drugs have been administered to augment labour</a:t>
            </a:r>
          </a:p>
          <a:p>
            <a:r>
              <a:rPr lang="en-US" dirty="0" smtClean="0"/>
              <a:t>A well-contracted uterus will gradually reduce in size until its no longer palpable above the symphysis pubis.</a:t>
            </a:r>
            <a:endParaRPr lang="en-US" dirty="0"/>
          </a:p>
        </p:txBody>
      </p:sp>
    </p:spTree>
  </p:cSld>
  <p:clrMapOvr>
    <a:masterClrMapping/>
  </p:clrMapOvr>
  <p:transition spd="slow">
    <p:circle/>
  </p:transition>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rate at which this occurs and the duration of time taken have been demonstrated to be highly individual rather than occurring specifically at a daily rate.</a:t>
            </a:r>
            <a:endParaRPr lang="en-US" dirty="0"/>
          </a:p>
        </p:txBody>
      </p:sp>
    </p:spTree>
  </p:cSld>
  <p:clrMapOvr>
    <a:masterClrMapping/>
  </p:clrMapOvr>
  <p:transition spd="slow">
    <p:circle/>
  </p:transition>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http://image.slidesharecdn.com/normalandabnormalpuerperium-120731113802-phpapp01/95/slide-9-728.jpg?cb=1343752753"/>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ircle/>
  </p:transition>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762000"/>
          </a:xfrm>
        </p:spPr>
        <p:txBody>
          <a:bodyPr/>
          <a:lstStyle/>
          <a:p>
            <a:r>
              <a:rPr lang="en-US" b="1" dirty="0" smtClean="0"/>
              <a:t>LOCHIA</a:t>
            </a:r>
            <a:endParaRPr lang="en-US" b="1" dirty="0"/>
          </a:p>
        </p:txBody>
      </p:sp>
      <p:sp>
        <p:nvSpPr>
          <p:cNvPr id="3" name="Content Placeholder 2"/>
          <p:cNvSpPr>
            <a:spLocks noGrp="1"/>
          </p:cNvSpPr>
          <p:nvPr>
            <p:ph idx="1"/>
          </p:nvPr>
        </p:nvSpPr>
        <p:spPr>
          <a:xfrm>
            <a:off x="0" y="914400"/>
            <a:ext cx="8229600" cy="5257800"/>
          </a:xfrm>
        </p:spPr>
        <p:txBody>
          <a:bodyPr/>
          <a:lstStyle/>
          <a:p>
            <a:pPr>
              <a:defRPr/>
            </a:pPr>
            <a:r>
              <a:rPr lang="en-US" dirty="0" smtClean="0"/>
              <a:t>Lochia is the discharge from the uterus, cervix and vagina for the first fortnight during puerperium. </a:t>
            </a:r>
          </a:p>
          <a:p>
            <a:pPr>
              <a:defRPr/>
            </a:pPr>
            <a:r>
              <a:rPr lang="en-US" dirty="0" smtClean="0"/>
              <a:t>They are alkaline in reaction and contain blood, debris of deciduas, and liquor amnii, lanugo, vernix caseosa and meconium.</a:t>
            </a:r>
          </a:p>
          <a:p>
            <a:pPr>
              <a:buNone/>
              <a:defRPr/>
            </a:pPr>
            <a:endParaRPr lang="en-US" dirty="0" smtClean="0"/>
          </a:p>
        </p:txBody>
      </p:sp>
    </p:spTree>
  </p:cSld>
  <p:clrMapOvr>
    <a:masterClrMapping/>
  </p:clrMapOvr>
  <p:transition spd="slow">
    <p:circle/>
  </p:transition>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rmAutofit fontScale="90000"/>
          </a:bodyPr>
          <a:lstStyle/>
          <a:p>
            <a:r>
              <a:rPr lang="en-US" b="1" dirty="0" smtClean="0">
                <a:solidFill>
                  <a:srgbClr val="FFFF00"/>
                </a:solidFill>
              </a:rPr>
              <a:t/>
            </a:r>
            <a:br>
              <a:rPr lang="en-US" b="1" dirty="0" smtClean="0">
                <a:solidFill>
                  <a:srgbClr val="FFFF00"/>
                </a:solidFill>
              </a:rPr>
            </a:br>
            <a:r>
              <a:rPr lang="en-US" b="1" dirty="0" smtClean="0">
                <a:solidFill>
                  <a:srgbClr val="FFFF00"/>
                </a:solidFill>
              </a:rPr>
              <a:t>THE SEQUENTIAL CHANGES IN LOCHIA</a:t>
            </a:r>
            <a:br>
              <a:rPr lang="en-US" b="1" dirty="0" smtClean="0">
                <a:solidFill>
                  <a:srgbClr val="FFFF00"/>
                </a:solidFill>
              </a:rPr>
            </a:br>
            <a:endParaRPr lang="en-US" b="1" dirty="0">
              <a:solidFill>
                <a:srgbClr val="FFFF00"/>
              </a:solidFill>
            </a:endParaRPr>
          </a:p>
        </p:txBody>
      </p:sp>
      <p:sp>
        <p:nvSpPr>
          <p:cNvPr id="3" name="Content Placeholder 2"/>
          <p:cNvSpPr>
            <a:spLocks noGrp="1"/>
          </p:cNvSpPr>
          <p:nvPr>
            <p:ph idx="1"/>
          </p:nvPr>
        </p:nvSpPr>
        <p:spPr>
          <a:xfrm>
            <a:off x="0" y="1066800"/>
            <a:ext cx="9144000" cy="5791203"/>
          </a:xfrm>
        </p:spPr>
        <p:txBody>
          <a:bodyPr>
            <a:normAutofit lnSpcReduction="10000"/>
          </a:bodyPr>
          <a:lstStyle/>
          <a:p>
            <a:r>
              <a:rPr lang="en-US" b="1" dirty="0" smtClean="0"/>
              <a:t>Lochia rubra </a:t>
            </a:r>
            <a:r>
              <a:rPr lang="en-US" dirty="0" smtClean="0"/>
              <a:t>(red) lasts for 1-4 days. consists of</a:t>
            </a:r>
          </a:p>
          <a:p>
            <a:pPr>
              <a:buNone/>
            </a:pPr>
            <a:r>
              <a:rPr lang="en-US" dirty="0" smtClean="0"/>
              <a:t>blood, chorion, decidua, amniotic fluid, lanugo, vernix caseosa and meconium.</a:t>
            </a:r>
          </a:p>
          <a:p>
            <a:r>
              <a:rPr lang="en-US" b="1" dirty="0" smtClean="0"/>
              <a:t>Lochia serosa </a:t>
            </a:r>
            <a:r>
              <a:rPr lang="en-US" dirty="0" smtClean="0"/>
              <a:t>– lasts for 5-9 days. Colour is yellowish or pink or pale browne. contains less blood, more serum as well as leukocytes &amp; organisms</a:t>
            </a:r>
          </a:p>
          <a:p>
            <a:pPr lvl="0"/>
            <a:r>
              <a:rPr lang="en-US" b="1" dirty="0" smtClean="0"/>
              <a:t>Lochia alba- </a:t>
            </a:r>
            <a:r>
              <a:rPr lang="en-US" dirty="0" smtClean="0"/>
              <a:t>(pale white) lasts for 10-15 days.</a:t>
            </a:r>
          </a:p>
          <a:p>
            <a:pPr lvl="0">
              <a:buNone/>
            </a:pPr>
            <a:r>
              <a:rPr lang="en-US" dirty="0" smtClean="0"/>
              <a:t>The character of the </a:t>
            </a:r>
            <a:r>
              <a:rPr lang="en-US" dirty="0" err="1" smtClean="0"/>
              <a:t>lochia</a:t>
            </a:r>
            <a:r>
              <a:rPr lang="en-US" dirty="0" smtClean="0"/>
              <a:t> gives useful information about the abnormal puerperal state.</a:t>
            </a:r>
          </a:p>
          <a:p>
            <a:endParaRPr lang="en-US" dirty="0"/>
          </a:p>
        </p:txBody>
      </p:sp>
    </p:spTree>
  </p:cSld>
  <p:clrMapOvr>
    <a:masterClrMapping/>
  </p:clrMapOvr>
  <p:transition spd="slow">
    <p:circle/>
  </p:transition>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838200"/>
          </a:xfrm>
        </p:spPr>
        <p:txBody>
          <a:bodyPr>
            <a:normAutofit fontScale="90000"/>
          </a:bodyPr>
          <a:lstStyle/>
          <a:p>
            <a:r>
              <a:rPr lang="en-US" b="1" dirty="0" smtClean="0"/>
              <a:t>CHARACTERISTICS OF LOCHIA</a:t>
            </a:r>
            <a:endParaRPr lang="en-US" b="1" dirty="0"/>
          </a:p>
        </p:txBody>
      </p:sp>
      <p:sp>
        <p:nvSpPr>
          <p:cNvPr id="3" name="Content Placeholder 2"/>
          <p:cNvSpPr>
            <a:spLocks noGrp="1"/>
          </p:cNvSpPr>
          <p:nvPr>
            <p:ph idx="1"/>
          </p:nvPr>
        </p:nvSpPr>
        <p:spPr>
          <a:xfrm>
            <a:off x="0" y="990600"/>
            <a:ext cx="9144000" cy="5867400"/>
          </a:xfrm>
        </p:spPr>
        <p:txBody>
          <a:bodyPr/>
          <a:lstStyle/>
          <a:p>
            <a:r>
              <a:rPr lang="en-US" dirty="0" smtClean="0"/>
              <a:t>Should not be excessive in amount</a:t>
            </a:r>
            <a:endParaRPr lang="en-US" b="1" dirty="0" smtClean="0"/>
          </a:p>
          <a:p>
            <a:r>
              <a:rPr lang="en-US" dirty="0" smtClean="0"/>
              <a:t>Should never have an offensive odor</a:t>
            </a:r>
            <a:endParaRPr lang="en-US" b="1" dirty="0" smtClean="0"/>
          </a:p>
          <a:p>
            <a:r>
              <a:rPr lang="en-US" dirty="0" smtClean="0"/>
              <a:t>Should not contain large pieces of tissue/ debris</a:t>
            </a:r>
            <a:endParaRPr lang="en-US" b="1" dirty="0" smtClean="0"/>
          </a:p>
          <a:p>
            <a:r>
              <a:rPr lang="en-US" dirty="0" smtClean="0"/>
              <a:t>Should not be absent during the first 3 weeks</a:t>
            </a:r>
            <a:endParaRPr lang="en-US" b="1" dirty="0" smtClean="0"/>
          </a:p>
          <a:p>
            <a:r>
              <a:rPr lang="en-US" dirty="0" smtClean="0"/>
              <a:t>Should proceed from </a:t>
            </a:r>
            <a:r>
              <a:rPr lang="en-US" dirty="0" err="1" smtClean="0"/>
              <a:t>rubra</a:t>
            </a:r>
            <a:r>
              <a:rPr lang="en-US" dirty="0" smtClean="0"/>
              <a:t> -- </a:t>
            </a:r>
            <a:r>
              <a:rPr lang="en-US" dirty="0" err="1" smtClean="0"/>
              <a:t>serosa</a:t>
            </a:r>
            <a:r>
              <a:rPr lang="en-US" dirty="0" smtClean="0"/>
              <a:t> – alba</a:t>
            </a:r>
            <a:endParaRPr lang="en-US" b="1" dirty="0" smtClean="0"/>
          </a:p>
          <a:p>
            <a:endParaRPr lang="en-US" dirty="0"/>
          </a:p>
        </p:txBody>
      </p:sp>
    </p:spTree>
  </p:cSld>
  <p:clrMapOvr>
    <a:masterClrMapping/>
  </p:clrMapOvr>
  <p:transition spd="slow">
    <p:circl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5_innerEl" descr="The uterine muscle fibre, showing how, by retraction, some of the uterine muscles become shorter and thicker"/>
          <p:cNvPicPr>
            <a:picLocks noGrp="1"/>
          </p:cNvPicPr>
          <p:nvPr>
            <p:ph idx="1"/>
          </p:nvPr>
        </p:nvPicPr>
        <p:blipFill>
          <a:blip r:embed="rId2" cstate="prin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rmAutofit fontScale="90000"/>
          </a:bodyPr>
          <a:lstStyle/>
          <a:p>
            <a:r>
              <a:rPr lang="en-US" b="1" dirty="0" smtClean="0"/>
              <a:t>Cervix,vagina, muscular walls, fallopian tubes, ovaries</a:t>
            </a:r>
            <a:endParaRPr lang="en-US" b="1" dirty="0"/>
          </a:p>
        </p:txBody>
      </p:sp>
      <p:sp>
        <p:nvSpPr>
          <p:cNvPr id="3" name="Content Placeholder 2"/>
          <p:cNvSpPr>
            <a:spLocks noGrp="1"/>
          </p:cNvSpPr>
          <p:nvPr>
            <p:ph idx="1"/>
          </p:nvPr>
        </p:nvSpPr>
        <p:spPr>
          <a:xfrm>
            <a:off x="0" y="1600200"/>
            <a:ext cx="9144000" cy="4572000"/>
          </a:xfrm>
        </p:spPr>
        <p:txBody>
          <a:bodyPr>
            <a:normAutofit/>
          </a:bodyPr>
          <a:lstStyle/>
          <a:p>
            <a:pPr>
              <a:lnSpc>
                <a:spcPct val="90000"/>
              </a:lnSpc>
              <a:defRPr/>
            </a:pPr>
            <a:r>
              <a:rPr lang="en-US" dirty="0" smtClean="0"/>
              <a:t>Cervix closes during puerperium to remain as a slit</a:t>
            </a:r>
          </a:p>
          <a:p>
            <a:pPr>
              <a:lnSpc>
                <a:spcPct val="90000"/>
              </a:lnSpc>
              <a:defRPr/>
            </a:pPr>
            <a:r>
              <a:rPr lang="en-US" dirty="0" smtClean="0"/>
              <a:t>Inflammatory changes with no clinical signs of salpingitis</a:t>
            </a:r>
          </a:p>
          <a:p>
            <a:pPr>
              <a:lnSpc>
                <a:spcPct val="90000"/>
              </a:lnSpc>
              <a:defRPr/>
            </a:pPr>
            <a:r>
              <a:rPr lang="en-US" dirty="0" smtClean="0"/>
              <a:t>Ovarian function</a:t>
            </a:r>
          </a:p>
          <a:p>
            <a:pPr>
              <a:lnSpc>
                <a:spcPct val="90000"/>
              </a:lnSpc>
              <a:defRPr/>
            </a:pPr>
            <a:r>
              <a:rPr lang="en-US" dirty="0" smtClean="0"/>
              <a:t>The vagina returns to its antepartum state by the third week</a:t>
            </a:r>
          </a:p>
          <a:p>
            <a:pPr>
              <a:lnSpc>
                <a:spcPct val="90000"/>
              </a:lnSpc>
              <a:defRPr/>
            </a:pPr>
            <a:r>
              <a:rPr lang="en-US" dirty="0" smtClean="0"/>
              <a:t>The torn hymen heals and is known as the carunclae myrtiformes</a:t>
            </a:r>
          </a:p>
          <a:p>
            <a:endParaRPr lang="en-US" dirty="0"/>
          </a:p>
        </p:txBody>
      </p:sp>
    </p:spTree>
  </p:cSld>
  <p:clrMapOvr>
    <a:masterClrMapping/>
  </p:clrMapOvr>
  <p:transition spd="slow">
    <p:circle/>
  </p:transition>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229600" cy="5867400"/>
          </a:xfrm>
        </p:spPr>
        <p:txBody>
          <a:bodyPr/>
          <a:lstStyle/>
          <a:p>
            <a:pPr>
              <a:lnSpc>
                <a:spcPct val="90000"/>
              </a:lnSpc>
              <a:defRPr/>
            </a:pPr>
            <a:endParaRPr lang="en-US" dirty="0" smtClean="0"/>
          </a:p>
          <a:p>
            <a:pPr>
              <a:lnSpc>
                <a:spcPct val="90000"/>
              </a:lnSpc>
              <a:defRPr/>
            </a:pPr>
            <a:endParaRPr lang="en-US" dirty="0" smtClean="0"/>
          </a:p>
          <a:p>
            <a:pPr>
              <a:lnSpc>
                <a:spcPct val="90000"/>
              </a:lnSpc>
              <a:defRPr/>
            </a:pPr>
            <a:r>
              <a:rPr lang="en-US" dirty="0" smtClean="0"/>
              <a:t>The voluntary muscles regain tone during puerperium</a:t>
            </a:r>
          </a:p>
          <a:p>
            <a:pPr>
              <a:lnSpc>
                <a:spcPct val="90000"/>
              </a:lnSpc>
              <a:defRPr/>
            </a:pPr>
            <a:endParaRPr lang="en-US" dirty="0" smtClean="0"/>
          </a:p>
          <a:p>
            <a:pPr>
              <a:lnSpc>
                <a:spcPct val="90000"/>
              </a:lnSpc>
              <a:defRPr/>
            </a:pPr>
            <a:r>
              <a:rPr lang="en-US" dirty="0" smtClean="0"/>
              <a:t>Abdominal muscle involution may take about 6-7 weeks</a:t>
            </a:r>
          </a:p>
          <a:p>
            <a:pPr>
              <a:buNone/>
            </a:pPr>
            <a:endParaRPr lang="en-US" dirty="0"/>
          </a:p>
        </p:txBody>
      </p:sp>
    </p:spTree>
  </p:cSld>
  <p:clrMapOvr>
    <a:masterClrMapping/>
  </p:clrMapOvr>
  <p:transition spd="slow">
    <p:circle/>
  </p:transition>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914400"/>
          </a:xfrm>
        </p:spPr>
        <p:txBody>
          <a:bodyPr/>
          <a:lstStyle/>
          <a:p>
            <a:endParaRPr lang="en-US" dirty="0"/>
          </a:p>
        </p:txBody>
      </p:sp>
      <p:sp>
        <p:nvSpPr>
          <p:cNvPr id="3" name="Content Placeholder 2"/>
          <p:cNvSpPr>
            <a:spLocks noGrp="1"/>
          </p:cNvSpPr>
          <p:nvPr>
            <p:ph idx="1"/>
          </p:nvPr>
        </p:nvSpPr>
        <p:spPr>
          <a:xfrm>
            <a:off x="0" y="1219200"/>
            <a:ext cx="8229600" cy="4953000"/>
          </a:xfrm>
        </p:spPr>
        <p:txBody>
          <a:bodyPr/>
          <a:lstStyle/>
          <a:p>
            <a:r>
              <a:rPr lang="en-US" dirty="0" smtClean="0"/>
              <a:t>Although the vagina may never return to its prepregnancy state, the supportive tissues of the pelvic floor gradually regain their former tone. </a:t>
            </a:r>
          </a:p>
          <a:p>
            <a:r>
              <a:rPr lang="en-US" dirty="0" smtClean="0"/>
              <a:t>Women who deliver vaginally should be taught and encouraged to perform Kegel exercises (intermittent tightening of the perineal muscles) to maintain and improve the supportive tissues of the pelvic floor. </a:t>
            </a:r>
          </a:p>
          <a:p>
            <a:endParaRPr lang="en-US" dirty="0"/>
          </a:p>
        </p:txBody>
      </p:sp>
    </p:spTree>
  </p:cSld>
  <p:clrMapOvr>
    <a:masterClrMapping/>
  </p:clrMapOvr>
  <p:transition spd="slow">
    <p:circle/>
  </p:transition>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0" y="-193040"/>
          <a:ext cx="9144000" cy="6746240"/>
        </p:xfrm>
        <a:graphic>
          <a:graphicData uri="http://schemas.openxmlformats.org/drawingml/2006/table">
            <a:tbl>
              <a:tblPr firstRow="1" bandRow="1">
                <a:tableStyleId>{5C22544A-7EE6-4342-B048-85BDC9FD1C3A}</a:tableStyleId>
              </a:tblPr>
              <a:tblGrid>
                <a:gridCol w="1905000"/>
                <a:gridCol w="2133600"/>
                <a:gridCol w="2743200"/>
                <a:gridCol w="2362200"/>
              </a:tblGrid>
              <a:tr h="1336040">
                <a:tc gridSpan="4">
                  <a:txBody>
                    <a:bodyPr/>
                    <a:lstStyle/>
                    <a:p>
                      <a:endParaRPr lang="en-US" dirty="0" smtClean="0"/>
                    </a:p>
                    <a:p>
                      <a:r>
                        <a:rPr lang="en-US" sz="3200" b="1" kern="1200" baseline="0" dirty="0" smtClean="0">
                          <a:solidFill>
                            <a:srgbClr val="FFFF00"/>
                          </a:solidFill>
                          <a:latin typeface="+mn-lt"/>
                          <a:ea typeface="+mn-ea"/>
                          <a:cs typeface="+mn-cs"/>
                        </a:rPr>
                        <a:t>PROGRESS OF CHANGE IN THE UTERUS AFTER DELIVERY</a:t>
                      </a:r>
                      <a:endParaRPr lang="en-US" sz="3200" dirty="0" smtClean="0">
                        <a:solidFill>
                          <a:srgbClr val="FFFF00"/>
                        </a:solidFill>
                      </a:endParaRPr>
                    </a:p>
                    <a:p>
                      <a:endParaRPr lang="en-US" sz="3200" dirty="0">
                        <a:solidFill>
                          <a:srgbClr val="FFFF00"/>
                        </a:solidFill>
                      </a:endParaRP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1549400">
                <a:tc>
                  <a:txBody>
                    <a:bodyPr/>
                    <a:lstStyle/>
                    <a:p>
                      <a:endParaRPr lang="en-US" sz="2400" b="1" dirty="0"/>
                    </a:p>
                  </a:txBody>
                  <a:tcPr/>
                </a:tc>
                <a:tc>
                  <a:txBody>
                    <a:bodyPr/>
                    <a:lstStyle/>
                    <a:p>
                      <a:r>
                        <a:rPr lang="en-US" sz="2400" b="1" kern="1200" baseline="0" dirty="0" smtClean="0">
                          <a:solidFill>
                            <a:schemeClr val="dk1"/>
                          </a:solidFill>
                          <a:latin typeface="+mn-lt"/>
                          <a:ea typeface="+mn-ea"/>
                          <a:cs typeface="+mn-cs"/>
                        </a:rPr>
                        <a:t>WEIGHT OF UTERUS</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dk1"/>
                          </a:solidFill>
                          <a:latin typeface="+mn-lt"/>
                          <a:ea typeface="+mn-ea"/>
                          <a:cs typeface="+mn-cs"/>
                        </a:rPr>
                        <a:t>DIAMETER OF PLACENTAL SITE</a:t>
                      </a:r>
                      <a:endParaRPr lang="en-US" sz="2400" b="1" dirty="0" smtClean="0"/>
                    </a:p>
                    <a:p>
                      <a:endParaRPr lang="en-US" sz="2400" b="1" dirty="0"/>
                    </a:p>
                  </a:txBody>
                  <a:tcPr/>
                </a:tc>
                <a:tc>
                  <a:txBody>
                    <a:bodyPr/>
                    <a:lstStyle/>
                    <a:p>
                      <a:r>
                        <a:rPr lang="en-US" sz="2400" b="1" kern="1200" baseline="0" dirty="0" smtClean="0">
                          <a:solidFill>
                            <a:schemeClr val="dk1"/>
                          </a:solidFill>
                          <a:latin typeface="+mn-lt"/>
                          <a:ea typeface="+mn-ea"/>
                          <a:cs typeface="+mn-cs"/>
                        </a:rPr>
                        <a:t>CERVIX</a:t>
                      </a:r>
                      <a:endParaRPr lang="en-US" sz="2400" b="1" dirty="0"/>
                    </a:p>
                  </a:txBody>
                  <a:tcPr/>
                </a:tc>
              </a:tr>
              <a:tr h="370840">
                <a:tc>
                  <a:txBody>
                    <a:bodyPr/>
                    <a:lstStyle/>
                    <a:p>
                      <a:r>
                        <a:rPr lang="en-US" sz="2400" b="1" kern="1200" baseline="0" dirty="0" smtClean="0">
                          <a:solidFill>
                            <a:schemeClr val="dk1"/>
                          </a:solidFill>
                          <a:latin typeface="+mn-lt"/>
                          <a:ea typeface="+mn-ea"/>
                          <a:cs typeface="+mn-cs"/>
                        </a:rPr>
                        <a:t>END OF LABOUR</a:t>
                      </a:r>
                      <a:endParaRPr lang="en-US" sz="2400" b="1" dirty="0"/>
                    </a:p>
                  </a:txBody>
                  <a:tcPr/>
                </a:tc>
                <a:tc>
                  <a:txBody>
                    <a:bodyPr/>
                    <a:lstStyle/>
                    <a:p>
                      <a:r>
                        <a:rPr lang="en-US" sz="2400" kern="1200" baseline="0" dirty="0" smtClean="0">
                          <a:solidFill>
                            <a:schemeClr val="dk1"/>
                          </a:solidFill>
                          <a:latin typeface="+mn-lt"/>
                          <a:ea typeface="+mn-ea"/>
                          <a:cs typeface="+mn-cs"/>
                        </a:rPr>
                        <a:t>900GMS</a:t>
                      </a:r>
                      <a:endParaRPr lang="en-US" sz="2400" dirty="0"/>
                    </a:p>
                  </a:txBody>
                  <a:tcPr/>
                </a:tc>
                <a:tc>
                  <a:txBody>
                    <a:bodyPr/>
                    <a:lstStyle/>
                    <a:p>
                      <a:r>
                        <a:rPr lang="en-US" sz="2400" kern="1200" baseline="0" dirty="0" smtClean="0">
                          <a:solidFill>
                            <a:schemeClr val="dk1"/>
                          </a:solidFill>
                          <a:latin typeface="+mn-lt"/>
                          <a:ea typeface="+mn-ea"/>
                          <a:cs typeface="+mn-cs"/>
                        </a:rPr>
                        <a:t>12.5CMS</a:t>
                      </a:r>
                      <a:endParaRPr lang="en-US" sz="2400" dirty="0"/>
                    </a:p>
                  </a:txBody>
                  <a:tcPr/>
                </a:tc>
                <a:tc>
                  <a:txBody>
                    <a:bodyPr/>
                    <a:lstStyle/>
                    <a:p>
                      <a:r>
                        <a:rPr lang="en-US" sz="2400" kern="1200" baseline="0" dirty="0" smtClean="0">
                          <a:solidFill>
                            <a:schemeClr val="dk1"/>
                          </a:solidFill>
                          <a:latin typeface="+mn-lt"/>
                          <a:ea typeface="+mn-ea"/>
                          <a:cs typeface="+mn-cs"/>
                        </a:rPr>
                        <a:t>SOFT,</a:t>
                      </a:r>
                      <a:endParaRPr lang="en-US" sz="2400" dirty="0"/>
                    </a:p>
                  </a:txBody>
                  <a:tcPr/>
                </a:tc>
              </a:tr>
              <a:tr h="858520">
                <a:tc>
                  <a:txBody>
                    <a:bodyPr/>
                    <a:lstStyle/>
                    <a:p>
                      <a:r>
                        <a:rPr lang="en-US" sz="2400" b="1" kern="1200" baseline="0" dirty="0" smtClean="0">
                          <a:solidFill>
                            <a:schemeClr val="dk1"/>
                          </a:solidFill>
                          <a:latin typeface="+mn-lt"/>
                          <a:ea typeface="+mn-ea"/>
                          <a:cs typeface="+mn-cs"/>
                        </a:rPr>
                        <a:t>END OF 1 WK</a:t>
                      </a:r>
                      <a:endParaRPr lang="en-US" sz="2400" b="1" dirty="0"/>
                    </a:p>
                  </a:txBody>
                  <a:tcPr/>
                </a:tc>
                <a:tc>
                  <a:txBody>
                    <a:bodyPr/>
                    <a:lstStyle/>
                    <a:p>
                      <a:r>
                        <a:rPr lang="en-US" sz="2400" kern="1200" baseline="0" dirty="0" smtClean="0">
                          <a:solidFill>
                            <a:schemeClr val="dk1"/>
                          </a:solidFill>
                          <a:latin typeface="+mn-lt"/>
                          <a:ea typeface="+mn-ea"/>
                          <a:cs typeface="+mn-cs"/>
                        </a:rPr>
                        <a:t>450GMS</a:t>
                      </a:r>
                      <a:endParaRPr lang="en-US" sz="2400" dirty="0"/>
                    </a:p>
                  </a:txBody>
                  <a:tcPr/>
                </a:tc>
                <a:tc>
                  <a:txBody>
                    <a:bodyPr/>
                    <a:lstStyle/>
                    <a:p>
                      <a:r>
                        <a:rPr lang="en-US" sz="2400" kern="1200" baseline="0" dirty="0" smtClean="0">
                          <a:solidFill>
                            <a:schemeClr val="dk1"/>
                          </a:solidFill>
                          <a:latin typeface="+mn-lt"/>
                          <a:ea typeface="+mn-ea"/>
                          <a:cs typeface="+mn-cs"/>
                        </a:rPr>
                        <a:t>7.5CMS</a:t>
                      </a:r>
                      <a:endParaRPr lang="en-US" sz="2400" dirty="0"/>
                    </a:p>
                  </a:txBody>
                  <a:tcPr/>
                </a:tc>
                <a:tc>
                  <a:txBody>
                    <a:bodyPr/>
                    <a:lstStyle/>
                    <a:p>
                      <a:r>
                        <a:rPr lang="en-US" sz="2400" kern="1200" baseline="0" dirty="0" smtClean="0">
                          <a:solidFill>
                            <a:schemeClr val="dk1"/>
                          </a:solidFill>
                          <a:latin typeface="+mn-lt"/>
                          <a:ea typeface="+mn-ea"/>
                          <a:cs typeface="+mn-cs"/>
                        </a:rPr>
                        <a:t>2CMS</a:t>
                      </a:r>
                      <a:endParaRPr lang="en-US" sz="2400" dirty="0"/>
                    </a:p>
                  </a:txBody>
                  <a:tcPr/>
                </a:tc>
              </a:tr>
              <a:tr h="858520">
                <a:tc>
                  <a:txBody>
                    <a:bodyPr/>
                    <a:lstStyle/>
                    <a:p>
                      <a:r>
                        <a:rPr lang="en-US" sz="2400" b="1" kern="1200" baseline="0" dirty="0" smtClean="0">
                          <a:solidFill>
                            <a:schemeClr val="dk1"/>
                          </a:solidFill>
                          <a:latin typeface="+mn-lt"/>
                          <a:ea typeface="+mn-ea"/>
                          <a:cs typeface="+mn-cs"/>
                        </a:rPr>
                        <a:t>END OF 2 WKS</a:t>
                      </a:r>
                      <a:endParaRPr lang="en-US" sz="2400" b="1" dirty="0"/>
                    </a:p>
                  </a:txBody>
                  <a:tcPr/>
                </a:tc>
                <a:tc>
                  <a:txBody>
                    <a:bodyPr/>
                    <a:lstStyle/>
                    <a:p>
                      <a:r>
                        <a:rPr lang="en-US" sz="2400" kern="1200" baseline="0" dirty="0" smtClean="0">
                          <a:solidFill>
                            <a:schemeClr val="dk1"/>
                          </a:solidFill>
                          <a:latin typeface="+mn-lt"/>
                          <a:ea typeface="+mn-ea"/>
                          <a:cs typeface="+mn-cs"/>
                        </a:rPr>
                        <a:t>200GMS</a:t>
                      </a:r>
                      <a:endParaRPr lang="en-US" sz="2400" dirty="0"/>
                    </a:p>
                  </a:txBody>
                  <a:tcPr/>
                </a:tc>
                <a:tc>
                  <a:txBody>
                    <a:bodyPr/>
                    <a:lstStyle/>
                    <a:p>
                      <a:r>
                        <a:rPr lang="en-US" sz="2400" kern="1200" baseline="0" dirty="0" smtClean="0">
                          <a:solidFill>
                            <a:schemeClr val="dk1"/>
                          </a:solidFill>
                          <a:latin typeface="+mn-lt"/>
                          <a:ea typeface="+mn-ea"/>
                          <a:cs typeface="+mn-cs"/>
                        </a:rPr>
                        <a:t>5CMS</a:t>
                      </a:r>
                      <a:endParaRPr lang="en-US" sz="2400" dirty="0"/>
                    </a:p>
                  </a:txBody>
                  <a:tcPr/>
                </a:tc>
                <a:tc>
                  <a:txBody>
                    <a:bodyPr/>
                    <a:lstStyle/>
                    <a:p>
                      <a:r>
                        <a:rPr lang="en-US" sz="2400" kern="1200" baseline="0" dirty="0" smtClean="0">
                          <a:solidFill>
                            <a:schemeClr val="dk1"/>
                          </a:solidFill>
                          <a:latin typeface="+mn-lt"/>
                          <a:ea typeface="+mn-ea"/>
                          <a:cs typeface="+mn-cs"/>
                        </a:rPr>
                        <a:t>1CM</a:t>
                      </a:r>
                      <a:endParaRPr lang="en-US" sz="2400" dirty="0"/>
                    </a:p>
                  </a:txBody>
                  <a:tcPr/>
                </a:tc>
              </a:tr>
              <a:tr h="477520">
                <a:tc>
                  <a:txBody>
                    <a:bodyPr/>
                    <a:lstStyle/>
                    <a:p>
                      <a:r>
                        <a:rPr lang="en-US" sz="2400" b="1" kern="1200" baseline="0" dirty="0" smtClean="0">
                          <a:solidFill>
                            <a:schemeClr val="dk1"/>
                          </a:solidFill>
                          <a:latin typeface="+mn-lt"/>
                          <a:ea typeface="+mn-ea"/>
                          <a:cs typeface="+mn-cs"/>
                        </a:rPr>
                        <a:t>END OF 6 WKS</a:t>
                      </a:r>
                      <a:endParaRPr lang="en-US" sz="2400" b="1" dirty="0"/>
                    </a:p>
                  </a:txBody>
                  <a:tcPr/>
                </a:tc>
                <a:tc>
                  <a:txBody>
                    <a:bodyPr/>
                    <a:lstStyle/>
                    <a:p>
                      <a:r>
                        <a:rPr lang="en-US" sz="2400" kern="1200" baseline="0" dirty="0" smtClean="0">
                          <a:solidFill>
                            <a:schemeClr val="dk1"/>
                          </a:solidFill>
                          <a:latin typeface="+mn-lt"/>
                          <a:ea typeface="+mn-ea"/>
                          <a:cs typeface="+mn-cs"/>
                        </a:rPr>
                        <a:t>60GMS</a:t>
                      </a:r>
                      <a:endParaRPr lang="en-US" sz="2400" dirty="0"/>
                    </a:p>
                  </a:txBody>
                  <a:tcPr/>
                </a:tc>
                <a:tc>
                  <a:txBody>
                    <a:bodyPr/>
                    <a:lstStyle/>
                    <a:p>
                      <a:r>
                        <a:rPr lang="en-US" sz="2400" kern="1200" baseline="0" dirty="0" smtClean="0">
                          <a:solidFill>
                            <a:schemeClr val="dk1"/>
                          </a:solidFill>
                          <a:latin typeface="+mn-lt"/>
                          <a:ea typeface="+mn-ea"/>
                          <a:cs typeface="+mn-cs"/>
                        </a:rPr>
                        <a:t>2.5CM</a:t>
                      </a:r>
                      <a:endParaRPr lang="en-US" sz="2400" dirty="0"/>
                    </a:p>
                  </a:txBody>
                  <a:tcPr/>
                </a:tc>
                <a:tc>
                  <a:txBody>
                    <a:bodyPr/>
                    <a:lstStyle/>
                    <a:p>
                      <a:endParaRPr lang="en-US" sz="2400" dirty="0"/>
                    </a:p>
                  </a:txBody>
                  <a:tcPr/>
                </a:tc>
              </a:tr>
            </a:tbl>
          </a:graphicData>
        </a:graphic>
      </p:graphicFrame>
    </p:spTree>
  </p:cSld>
  <p:clrMapOvr>
    <a:masterClrMapping/>
  </p:clrMapOvr>
  <p:transition spd="slow">
    <p:circle/>
  </p:transition>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838200"/>
          </a:xfrm>
        </p:spPr>
        <p:txBody>
          <a:bodyPr/>
          <a:lstStyle/>
          <a:p>
            <a:r>
              <a:rPr lang="en-US" b="1" dirty="0" smtClean="0"/>
              <a:t>Physiological changes</a:t>
            </a:r>
            <a:endParaRPr lang="en-US" b="1" dirty="0"/>
          </a:p>
        </p:txBody>
      </p:sp>
      <p:sp>
        <p:nvSpPr>
          <p:cNvPr id="3" name="Content Placeholder 2"/>
          <p:cNvSpPr>
            <a:spLocks noGrp="1"/>
          </p:cNvSpPr>
          <p:nvPr>
            <p:ph idx="1"/>
          </p:nvPr>
        </p:nvSpPr>
        <p:spPr>
          <a:xfrm>
            <a:off x="0" y="1600200"/>
            <a:ext cx="9144000" cy="4572000"/>
          </a:xfrm>
        </p:spPr>
        <p:txBody>
          <a:bodyPr/>
          <a:lstStyle/>
          <a:p>
            <a:pPr>
              <a:defRPr/>
            </a:pPr>
            <a:r>
              <a:rPr lang="en-US" dirty="0" smtClean="0"/>
              <a:t>Fluid and electrolyte balance</a:t>
            </a:r>
          </a:p>
          <a:p>
            <a:pPr>
              <a:defRPr/>
            </a:pPr>
            <a:r>
              <a:rPr lang="en-US" dirty="0" smtClean="0"/>
              <a:t>The baby and placenta weigh about 5kg</a:t>
            </a:r>
          </a:p>
          <a:p>
            <a:pPr>
              <a:defRPr/>
            </a:pPr>
            <a:r>
              <a:rPr lang="en-US" dirty="0" smtClean="0"/>
              <a:t>After their delivery about 4kg is lost in form of fluid</a:t>
            </a:r>
          </a:p>
          <a:p>
            <a:pPr>
              <a:defRPr/>
            </a:pPr>
            <a:r>
              <a:rPr lang="en-US" dirty="0" smtClean="0"/>
              <a:t>Electrolyte balance is back to normal by the ned of the first week</a:t>
            </a:r>
          </a:p>
          <a:p>
            <a:pPr>
              <a:buNone/>
            </a:pPr>
            <a:endParaRPr lang="en-US" dirty="0"/>
          </a:p>
        </p:txBody>
      </p:sp>
    </p:spTree>
  </p:cSld>
  <p:clrMapOvr>
    <a:masterClrMapping/>
  </p:clrMapOvr>
  <p:transition spd="slow">
    <p:circle/>
  </p:transition>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295400"/>
          </a:xfrm>
        </p:spPr>
        <p:txBody>
          <a:bodyPr>
            <a:normAutofit fontScale="90000"/>
          </a:bodyPr>
          <a:lstStyle/>
          <a:p>
            <a:r>
              <a:rPr lang="en-US" b="1" dirty="0" smtClean="0"/>
              <a:t>Metabolic and chemical changes</a:t>
            </a:r>
            <a:endParaRPr lang="en-US" b="1" dirty="0"/>
          </a:p>
        </p:txBody>
      </p:sp>
      <p:sp>
        <p:nvSpPr>
          <p:cNvPr id="3" name="Content Placeholder 2"/>
          <p:cNvSpPr>
            <a:spLocks noGrp="1"/>
          </p:cNvSpPr>
          <p:nvPr>
            <p:ph idx="1"/>
          </p:nvPr>
        </p:nvSpPr>
        <p:spPr>
          <a:xfrm>
            <a:off x="0" y="1219200"/>
            <a:ext cx="8915400" cy="3886200"/>
          </a:xfrm>
        </p:spPr>
        <p:txBody>
          <a:bodyPr/>
          <a:lstStyle/>
          <a:p>
            <a:pPr>
              <a:buNone/>
              <a:defRPr/>
            </a:pPr>
            <a:endParaRPr lang="en-US" dirty="0" smtClean="0"/>
          </a:p>
          <a:p>
            <a:pPr>
              <a:defRPr/>
            </a:pPr>
            <a:r>
              <a:rPr lang="en-US" dirty="0" smtClean="0"/>
              <a:t>During early puerperium  blood sugar falls to below that in pregnancy, especially the 2</a:t>
            </a:r>
            <a:r>
              <a:rPr lang="en-US" baseline="30000" dirty="0" smtClean="0"/>
              <a:t>nd</a:t>
            </a:r>
            <a:r>
              <a:rPr lang="en-US" dirty="0" smtClean="0"/>
              <a:t> and 3</a:t>
            </a:r>
            <a:r>
              <a:rPr lang="en-US" baseline="30000" dirty="0" smtClean="0"/>
              <a:t>rd</a:t>
            </a:r>
            <a:r>
              <a:rPr lang="en-US" dirty="0" smtClean="0"/>
              <a:t> day</a:t>
            </a:r>
          </a:p>
          <a:p>
            <a:pPr>
              <a:defRPr/>
            </a:pPr>
            <a:r>
              <a:rPr lang="en-US" dirty="0" smtClean="0"/>
              <a:t>There is an increase in free amino acids</a:t>
            </a:r>
          </a:p>
          <a:p>
            <a:pPr>
              <a:buNone/>
            </a:pPr>
            <a:endParaRPr lang="en-US" dirty="0"/>
          </a:p>
        </p:txBody>
      </p:sp>
    </p:spTree>
  </p:cSld>
  <p:clrMapOvr>
    <a:masterClrMapping/>
  </p:clrMapOvr>
  <p:transition spd="slow">
    <p:circle/>
  </p:transition>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Cardiovascular changes</a:t>
            </a:r>
            <a:br>
              <a:rPr lang="en-US" b="1" dirty="0" smtClean="0"/>
            </a:br>
            <a:endParaRPr lang="en-US" b="1" dirty="0"/>
          </a:p>
        </p:txBody>
      </p:sp>
      <p:sp>
        <p:nvSpPr>
          <p:cNvPr id="3" name="Content Placeholder 2"/>
          <p:cNvSpPr>
            <a:spLocks noGrp="1"/>
          </p:cNvSpPr>
          <p:nvPr>
            <p:ph idx="1"/>
          </p:nvPr>
        </p:nvSpPr>
        <p:spPr>
          <a:xfrm>
            <a:off x="0" y="914400"/>
            <a:ext cx="9144000" cy="5943600"/>
          </a:xfrm>
        </p:spPr>
        <p:txBody>
          <a:bodyPr/>
          <a:lstStyle/>
          <a:p>
            <a:r>
              <a:rPr lang="en-US" dirty="0" smtClean="0"/>
              <a:t>Immediately following delivery, there is a marked increase in peripheral vascular resistance due to the removal of the low-pressure uteroplacental circulatory shunt. </a:t>
            </a:r>
          </a:p>
          <a:p>
            <a:r>
              <a:rPr lang="en-US" dirty="0" smtClean="0"/>
              <a:t>The cardiac output and plasma volume gradually return to normal during the first 2 weeks of the puerperium. As a result of the loss of plasma volume and the diuresis of extracellular fluid, a marked weight loss occurs in the first week. </a:t>
            </a:r>
          </a:p>
          <a:p>
            <a:endParaRPr lang="en-US" dirty="0"/>
          </a:p>
        </p:txBody>
      </p:sp>
    </p:spTree>
  </p:cSld>
  <p:clrMapOvr>
    <a:masterClrMapping/>
  </p:clrMapOvr>
  <p:transition spd="slow">
    <p:circle/>
  </p:transition>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85800"/>
          </a:xfrm>
        </p:spPr>
        <p:txBody>
          <a:bodyPr/>
          <a:lstStyle/>
          <a:p>
            <a:r>
              <a:rPr lang="en-US" b="1" dirty="0" smtClean="0"/>
              <a:t>Cardiovascular changes cntd…</a:t>
            </a:r>
            <a:endParaRPr lang="en-US" b="1" dirty="0"/>
          </a:p>
        </p:txBody>
      </p:sp>
      <p:sp>
        <p:nvSpPr>
          <p:cNvPr id="3" name="Content Placeholder 2"/>
          <p:cNvSpPr>
            <a:spLocks noGrp="1"/>
          </p:cNvSpPr>
          <p:nvPr>
            <p:ph idx="1"/>
          </p:nvPr>
        </p:nvSpPr>
        <p:spPr>
          <a:xfrm>
            <a:off x="0" y="1219205"/>
            <a:ext cx="9144000" cy="4911725"/>
          </a:xfrm>
        </p:spPr>
        <p:txBody>
          <a:bodyPr/>
          <a:lstStyle/>
          <a:p>
            <a:pPr>
              <a:lnSpc>
                <a:spcPct val="90000"/>
              </a:lnSpc>
              <a:defRPr/>
            </a:pPr>
            <a:r>
              <a:rPr lang="en-US" dirty="0" smtClean="0"/>
              <a:t>There is an increase in thromboxane(vasoconstrictor or that of prostacyclin(vasodilator)</a:t>
            </a:r>
          </a:p>
          <a:p>
            <a:pPr>
              <a:lnSpc>
                <a:spcPct val="90000"/>
              </a:lnSpc>
              <a:defRPr/>
            </a:pPr>
            <a:r>
              <a:rPr lang="en-US" dirty="0" smtClean="0"/>
              <a:t>Blood volume decreases from 5-6 l to 4l by the third week.</a:t>
            </a:r>
          </a:p>
          <a:p>
            <a:pPr>
              <a:lnSpc>
                <a:spcPct val="90000"/>
              </a:lnSpc>
              <a:defRPr/>
            </a:pPr>
            <a:r>
              <a:rPr lang="en-US" dirty="0" smtClean="0"/>
              <a:t>Mean loss is 500ml I a vaginal and 1500ml by cesarean section or delivery of twins or triplets</a:t>
            </a:r>
          </a:p>
          <a:p>
            <a:pPr>
              <a:lnSpc>
                <a:spcPct val="90000"/>
              </a:lnSpc>
              <a:defRPr/>
            </a:pPr>
            <a:r>
              <a:rPr lang="en-US" dirty="0" smtClean="0"/>
              <a:t>Haematopoesis: During pregnancy there is an increase of haematocrit by 30% about 15 % of this is lost after delivery</a:t>
            </a:r>
          </a:p>
          <a:p>
            <a:endParaRPr lang="en-US" dirty="0"/>
          </a:p>
        </p:txBody>
      </p:sp>
    </p:spTree>
  </p:cSld>
  <p:clrMapOvr>
    <a:masterClrMapping/>
  </p:clrMapOvr>
  <p:transition spd="slow">
    <p:circle/>
  </p:transition>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Return of Menstruation and ovulation</a:t>
            </a:r>
            <a:endParaRPr lang="en-US" b="1" dirty="0"/>
          </a:p>
        </p:txBody>
      </p:sp>
      <p:sp>
        <p:nvSpPr>
          <p:cNvPr id="3" name="Content Placeholder 2"/>
          <p:cNvSpPr>
            <a:spLocks noGrp="1"/>
          </p:cNvSpPr>
          <p:nvPr>
            <p:ph idx="1"/>
          </p:nvPr>
        </p:nvSpPr>
        <p:spPr>
          <a:xfrm>
            <a:off x="0" y="1600200"/>
            <a:ext cx="9144000" cy="5257800"/>
          </a:xfrm>
        </p:spPr>
        <p:txBody>
          <a:bodyPr/>
          <a:lstStyle/>
          <a:p>
            <a:r>
              <a:rPr lang="en-US" dirty="0" smtClean="0"/>
              <a:t>In women who do not nurse, menstrual flow usually returns by 6 to 8 weeks, although this is highly variable. Although ovulation may not occur for several months, particularly in nursing mothers, contraceptive counseling and use should be emphasized during the puerperium to avoid an undesired pregnancy. </a:t>
            </a:r>
          </a:p>
          <a:p>
            <a:endParaRPr lang="en-US" dirty="0"/>
          </a:p>
        </p:txBody>
      </p:sp>
    </p:spTree>
  </p:cSld>
  <p:clrMapOvr>
    <a:masterClrMapping/>
  </p:clrMapOvr>
  <p:transition spd="slow">
    <p:circle/>
  </p:transition>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Psychology of the Mother During Puerperium</a:t>
            </a:r>
            <a:r>
              <a:rPr lang="en-US" dirty="0" smtClean="0"/>
              <a:t> </a:t>
            </a:r>
            <a:endParaRPr lang="en-US" dirty="0"/>
          </a:p>
        </p:txBody>
      </p:sp>
      <p:sp>
        <p:nvSpPr>
          <p:cNvPr id="3" name="Content Placeholder 2"/>
          <p:cNvSpPr>
            <a:spLocks noGrp="1"/>
          </p:cNvSpPr>
          <p:nvPr>
            <p:ph idx="1"/>
          </p:nvPr>
        </p:nvSpPr>
        <p:spPr>
          <a:xfrm>
            <a:off x="0" y="1600200"/>
            <a:ext cx="8686800" cy="5257800"/>
          </a:xfrm>
        </p:spPr>
        <p:txBody>
          <a:bodyPr>
            <a:normAutofit fontScale="92500" lnSpcReduction="10000"/>
          </a:bodyPr>
          <a:lstStyle/>
          <a:p>
            <a:r>
              <a:rPr lang="en-US" dirty="0" smtClean="0"/>
              <a:t>During the puerperium the mother is subjected to emotional turmoil and you must be supportive and observant. She should be allowed to cuddle her baby and express her love as she wishes. This maternal instinct is at times delayed.</a:t>
            </a:r>
          </a:p>
          <a:p>
            <a:r>
              <a:rPr lang="en-US" dirty="0" smtClean="0"/>
              <a:t>The midwife should be kind, patient, and compassionate towards the mother and give her the necessary education concerning her and the baby. Each mother should be taken as an individual based on her maternal experience, educational background, maturity and parity. </a:t>
            </a:r>
            <a:endParaRPr lang="en-US" dirty="0"/>
          </a:p>
        </p:txBody>
      </p:sp>
    </p:spTree>
  </p:cSld>
  <p:clrMapOvr>
    <a:masterClrMapping/>
  </p:clrMapOvr>
  <p:transition spd="slow">
    <p:circl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UTERINE CONTRACTION</a:t>
            </a:r>
            <a:endParaRPr lang="en-US" b="1" dirty="0"/>
          </a:p>
        </p:txBody>
      </p:sp>
      <p:sp>
        <p:nvSpPr>
          <p:cNvPr id="3" name="Content Placeholder 2"/>
          <p:cNvSpPr>
            <a:spLocks noGrp="1"/>
          </p:cNvSpPr>
          <p:nvPr>
            <p:ph idx="1"/>
          </p:nvPr>
        </p:nvSpPr>
        <p:spPr>
          <a:xfrm>
            <a:off x="685800" y="2362200"/>
            <a:ext cx="8458200" cy="3724275"/>
          </a:xfrm>
        </p:spPr>
        <p:txBody>
          <a:bodyPr>
            <a:noAutofit/>
          </a:bodyPr>
          <a:lstStyle/>
          <a:p>
            <a:r>
              <a:rPr lang="en-US" sz="2400" dirty="0" smtClean="0"/>
              <a:t>The contractions of the uterus are coordinated by two pacemakers in the region of the </a:t>
            </a:r>
            <a:r>
              <a:rPr lang="en-US" sz="2400" dirty="0" err="1" smtClean="0"/>
              <a:t>cornua</a:t>
            </a:r>
            <a:r>
              <a:rPr lang="en-US" sz="2400" dirty="0" smtClean="0"/>
              <a:t>. These are located where the fallopian tubes join the uterine body. The muscle contractions start at the top corner of the uterus, spread to the fundus, and then downward. During normal pregnancy, the uterus contracts intermittently but the contractions are not strong enough to overcome the resistance of a normal cervix and do not lead to its dilation. </a:t>
            </a:r>
          </a:p>
          <a:p>
            <a:r>
              <a:rPr lang="en-US" sz="2400" dirty="0" smtClean="0"/>
              <a:t>The contractions of pregnancy become more frequent towards full term and get more painful and noticeable.</a:t>
            </a:r>
          </a:p>
          <a:p>
            <a:endParaRPr lang="en-US" sz="2400" dirty="0"/>
          </a:p>
        </p:txBody>
      </p:sp>
    </p:spTree>
  </p:cSld>
  <p:clrMapOvr>
    <a:masterClrMapping/>
  </p:clrMapOvr>
  <p:transition spd="slow">
    <p:circle/>
  </p:transition>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8686800" cy="6130925"/>
          </a:xfrm>
        </p:spPr>
        <p:txBody>
          <a:bodyPr/>
          <a:lstStyle/>
          <a:p>
            <a:r>
              <a:rPr lang="en-US" dirty="0" smtClean="0"/>
              <a:t>Mothers should be given all the information necessary to ensure they know how to care for their babies. </a:t>
            </a:r>
          </a:p>
          <a:p>
            <a:r>
              <a:rPr lang="en-US" dirty="0" smtClean="0"/>
              <a:t>Rooming is the term given when a hospital plans for the mother to stay with the baby for most of the 24 hours in a day. It is highly recommended because it has been seen to have great psychological advantages for both mother and baby. Bonding commences immediately and demand breast-feeding can be successfully practiced</a:t>
            </a:r>
          </a:p>
          <a:p>
            <a:endParaRPr lang="en-US" dirty="0"/>
          </a:p>
        </p:txBody>
      </p:sp>
    </p:spTree>
  </p:cSld>
  <p:clrMapOvr>
    <a:masterClrMapping/>
  </p:clrMapOvr>
  <p:transition spd="slow">
    <p:circle/>
  </p:transition>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normAutofit fontScale="90000"/>
          </a:bodyPr>
          <a:lstStyle/>
          <a:p>
            <a:r>
              <a:rPr lang="en-US" b="1" dirty="0" smtClean="0"/>
              <a:t>Postpartum Tears or Fourth Day Blues</a:t>
            </a:r>
            <a:r>
              <a:rPr lang="en-US" dirty="0" smtClean="0"/>
              <a:t> </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dirty="0" smtClean="0"/>
              <a:t>This condition is characterized by mild depression and mood swings due to a temporary endocrine hormonal imbalance following childbirth. It occurs in fifty percent of post-natal mothers on around the fourth day. </a:t>
            </a:r>
          </a:p>
          <a:p>
            <a:r>
              <a:rPr lang="en-US" dirty="0" smtClean="0"/>
              <a:t>A midwife should try to prevent the 'blues' by educating the mother during the pre-natal period on how to take care of herself and the baby to build up her confidence. Involve the partner in these teachings so that the partner can give moral support. Teach the mother how to check for minor discomfort and the relevant remedies to reduce the feeling of anxiety that the baby is ill whenever they cry.</a:t>
            </a:r>
          </a:p>
          <a:p>
            <a:pPr>
              <a:buNone/>
            </a:pPr>
            <a:endParaRPr lang="en-US" dirty="0"/>
          </a:p>
        </p:txBody>
      </p:sp>
    </p:spTree>
  </p:cSld>
  <p:clrMapOvr>
    <a:masterClrMapping/>
  </p:clrMapOvr>
  <p:transition spd="slow">
    <p:circle/>
  </p:transition>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229600" cy="6172200"/>
          </a:xfrm>
        </p:spPr>
        <p:txBody>
          <a:bodyPr/>
          <a:lstStyle/>
          <a:p>
            <a:r>
              <a:rPr lang="en-US" dirty="0" smtClean="0"/>
              <a:t>It is a time of great physiological change, accompanied by some anatomical and psychological changes as well. This is a time of change in the body in general with the exception of the breasts. </a:t>
            </a:r>
            <a:br>
              <a:rPr lang="en-US" dirty="0" smtClean="0"/>
            </a:br>
            <a:r>
              <a:rPr lang="en-US" dirty="0" smtClean="0"/>
              <a:t>The breasts continue to develop so as to establish and maintain lactation</a:t>
            </a:r>
          </a:p>
          <a:p>
            <a:pPr>
              <a:buNone/>
            </a:pPr>
            <a:r>
              <a:rPr lang="en-US" b="1" u="sng" dirty="0" smtClean="0"/>
              <a:t>Note:</a:t>
            </a:r>
          </a:p>
          <a:p>
            <a:r>
              <a:rPr lang="en-US" b="1" dirty="0" smtClean="0"/>
              <a:t>Any prolonged episodes of depression during or after pregnancy should receive urgent psychiatric attention.</a:t>
            </a:r>
            <a:r>
              <a:rPr lang="en-US" dirty="0" smtClean="0"/>
              <a:t> </a:t>
            </a:r>
          </a:p>
          <a:p>
            <a:endParaRPr lang="en-US" dirty="0" smtClean="0"/>
          </a:p>
          <a:p>
            <a:pPr>
              <a:buNone/>
            </a:pPr>
            <a:endParaRPr lang="en-US" dirty="0" smtClean="0"/>
          </a:p>
        </p:txBody>
      </p:sp>
    </p:spTree>
  </p:cSld>
  <p:clrMapOvr>
    <a:masterClrMapping/>
  </p:clrMapOvr>
  <p:transition spd="slow">
    <p:circle/>
  </p:transition>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914400"/>
          </a:xfrm>
        </p:spPr>
        <p:txBody>
          <a:bodyPr/>
          <a:lstStyle/>
          <a:p>
            <a:r>
              <a:rPr lang="en-US" b="1" dirty="0" smtClean="0"/>
              <a:t>General Involution</a:t>
            </a:r>
            <a:r>
              <a:rPr lang="en-US" dirty="0" smtClean="0"/>
              <a:t> </a:t>
            </a:r>
            <a:endParaRPr lang="en-US" dirty="0"/>
          </a:p>
        </p:txBody>
      </p:sp>
      <p:sp>
        <p:nvSpPr>
          <p:cNvPr id="3" name="Content Placeholder 2"/>
          <p:cNvSpPr>
            <a:spLocks noGrp="1"/>
          </p:cNvSpPr>
          <p:nvPr>
            <p:ph idx="1"/>
          </p:nvPr>
        </p:nvSpPr>
        <p:spPr>
          <a:xfrm>
            <a:off x="0" y="1600200"/>
            <a:ext cx="9144000" cy="4572000"/>
          </a:xfrm>
        </p:spPr>
        <p:txBody>
          <a:bodyPr/>
          <a:lstStyle/>
          <a:p>
            <a:r>
              <a:rPr lang="en-US" dirty="0" smtClean="0"/>
              <a:t>Every system in the body is affected during this process, including the heart and circulatory system. With the cessation of the utero-placental circulation, the work done by the heart decreases. The quantity of blood required also gradually returns to normal. The renal and musculo-skeletal systems also return to normal.</a:t>
            </a:r>
          </a:p>
          <a:p>
            <a:pPr>
              <a:buNone/>
            </a:pPr>
            <a:endParaRPr lang="en-US" dirty="0"/>
          </a:p>
        </p:txBody>
      </p:sp>
    </p:spTree>
  </p:cSld>
  <p:clrMapOvr>
    <a:masterClrMapping/>
  </p:clrMapOvr>
  <p:transition spd="slow">
    <p:circle/>
  </p:transition>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7315200" cy="5715000"/>
          </a:xfrm>
        </p:spPr>
        <p:txBody>
          <a:bodyPr>
            <a:normAutofit/>
          </a:bodyPr>
          <a:lstStyle/>
          <a:p>
            <a:r>
              <a:rPr lang="en-US" dirty="0" smtClean="0"/>
              <a:t>The vagina, ligaments of the uterus and muscle of the pelvis also return to their pre-gravid state. If not, prolapse of the uterus may occur later.</a:t>
            </a:r>
          </a:p>
          <a:p>
            <a:r>
              <a:rPr lang="en-US" b="1" dirty="0" smtClean="0"/>
              <a:t>Lining of the uterus is cast off </a:t>
            </a:r>
            <a:r>
              <a:rPr lang="en-US" dirty="0" smtClean="0"/>
              <a:t>and is replaced first by granular tissue and then by endometrium</a:t>
            </a:r>
          </a:p>
          <a:p>
            <a:endParaRPr lang="en-US" dirty="0"/>
          </a:p>
        </p:txBody>
      </p:sp>
    </p:spTree>
  </p:cSld>
  <p:clrMapOvr>
    <a:masterClrMapping/>
  </p:clrMapOvr>
  <p:transition spd="slow">
    <p:circle/>
  </p:transition>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85800"/>
          </a:xfrm>
        </p:spPr>
        <p:txBody>
          <a:bodyPr/>
          <a:lstStyle/>
          <a:p>
            <a:r>
              <a:rPr lang="en-US" b="1" dirty="0" smtClean="0"/>
              <a:t>Onset of Lactation</a:t>
            </a:r>
            <a:endParaRPr lang="en-US" dirty="0"/>
          </a:p>
        </p:txBody>
      </p:sp>
      <p:sp>
        <p:nvSpPr>
          <p:cNvPr id="3" name="Content Placeholder 2"/>
          <p:cNvSpPr>
            <a:spLocks noGrp="1"/>
          </p:cNvSpPr>
          <p:nvPr>
            <p:ph idx="1"/>
          </p:nvPr>
        </p:nvSpPr>
        <p:spPr>
          <a:xfrm>
            <a:off x="0" y="1600200"/>
            <a:ext cx="9144000" cy="4572000"/>
          </a:xfrm>
        </p:spPr>
        <p:txBody>
          <a:bodyPr>
            <a:normAutofit/>
          </a:bodyPr>
          <a:lstStyle/>
          <a:p>
            <a:r>
              <a:rPr lang="en-US" dirty="0" smtClean="0"/>
              <a:t>Lowered oestrogen levels trigger the production of prolactin from the anterior pituitary gland, which initiates lactation. The maintenance of lactation depends on putting the baby on the breast, but secretion of milk commences on the third to fourth day. The baby should be put on the breast immediately, which leads to oxytocin release and assists in keeping the uterus well-contracted</a:t>
            </a:r>
            <a:endParaRPr lang="en-US" dirty="0"/>
          </a:p>
        </p:txBody>
      </p:sp>
    </p:spTree>
  </p:cSld>
  <p:clrMapOvr>
    <a:masterClrMapping/>
  </p:clrMapOvr>
  <p:transition spd="slow">
    <p:circle/>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Management of Normal Puerperium</a:t>
            </a:r>
            <a:r>
              <a:rPr lang="en-US" dirty="0" smtClean="0"/>
              <a:t> </a:t>
            </a:r>
            <a:endParaRPr lang="en-US" dirty="0"/>
          </a:p>
        </p:txBody>
      </p:sp>
      <p:sp>
        <p:nvSpPr>
          <p:cNvPr id="3" name="Content Placeholder 2"/>
          <p:cNvSpPr>
            <a:spLocks noGrp="1"/>
          </p:cNvSpPr>
          <p:nvPr>
            <p:ph idx="1"/>
          </p:nvPr>
        </p:nvSpPr>
        <p:spPr>
          <a:xfrm>
            <a:off x="304800" y="1676400"/>
            <a:ext cx="8229600" cy="4572000"/>
          </a:xfrm>
        </p:spPr>
        <p:txBody>
          <a:bodyPr/>
          <a:lstStyle/>
          <a:p>
            <a:pPr>
              <a:buNone/>
            </a:pPr>
            <a:r>
              <a:rPr lang="en-US" dirty="0" smtClean="0"/>
              <a:t>The aim of managing the puerperium is to:</a:t>
            </a:r>
          </a:p>
          <a:p>
            <a:pPr lvl="1"/>
            <a:r>
              <a:rPr lang="en-US" dirty="0" smtClean="0"/>
              <a:t>Maintain the mother’s good health</a:t>
            </a:r>
          </a:p>
          <a:p>
            <a:pPr lvl="1"/>
            <a:r>
              <a:rPr lang="en-US" dirty="0" smtClean="0"/>
              <a:t>Aid involution of the pelvic area</a:t>
            </a:r>
          </a:p>
          <a:p>
            <a:pPr lvl="1"/>
            <a:r>
              <a:rPr lang="en-US" dirty="0" smtClean="0"/>
              <a:t>Promote breast-feeding</a:t>
            </a:r>
          </a:p>
          <a:p>
            <a:pPr lvl="1"/>
            <a:r>
              <a:rPr lang="en-US" dirty="0" smtClean="0"/>
              <a:t>Prevent infection and other puerperium complications</a:t>
            </a:r>
          </a:p>
          <a:p>
            <a:pPr lvl="1"/>
            <a:r>
              <a:rPr lang="en-US" dirty="0" smtClean="0"/>
              <a:t>Educate the mother on the proper care of her own health and the baby</a:t>
            </a:r>
          </a:p>
          <a:p>
            <a:endParaRPr lang="en-US" dirty="0"/>
          </a:p>
        </p:txBody>
      </p:sp>
    </p:spTree>
  </p:cSld>
  <p:clrMapOvr>
    <a:masterClrMapping/>
  </p:clrMapOvr>
  <p:transition spd="slow">
    <p:circle/>
  </p:transition>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DAILY POSTNATAL CARE</a:t>
            </a:r>
            <a:endParaRPr lang="en-US" b="1" dirty="0"/>
          </a:p>
        </p:txBody>
      </p:sp>
      <p:sp>
        <p:nvSpPr>
          <p:cNvPr id="3" name="Content Placeholder 2"/>
          <p:cNvSpPr>
            <a:spLocks noGrp="1"/>
          </p:cNvSpPr>
          <p:nvPr>
            <p:ph idx="1"/>
          </p:nvPr>
        </p:nvSpPr>
        <p:spPr>
          <a:xfrm>
            <a:off x="0" y="914400"/>
            <a:ext cx="9144000" cy="5943600"/>
          </a:xfrm>
        </p:spPr>
        <p:txBody>
          <a:bodyPr>
            <a:normAutofit/>
          </a:bodyPr>
          <a:lstStyle/>
          <a:p>
            <a:pPr>
              <a:buNone/>
            </a:pPr>
            <a:r>
              <a:rPr lang="en-US" b="1" dirty="0" smtClean="0"/>
              <a:t>Care of the mother</a:t>
            </a:r>
          </a:p>
          <a:p>
            <a:pPr>
              <a:buNone/>
            </a:pPr>
            <a:r>
              <a:rPr lang="en-US" dirty="0" smtClean="0"/>
              <a:t>After the birth of the baby &amp; expulsion of the placenta:</a:t>
            </a:r>
          </a:p>
          <a:p>
            <a:r>
              <a:rPr lang="en-US" dirty="0" smtClean="0"/>
              <a:t>Clean perineum &amp; apply sterile pad</a:t>
            </a:r>
          </a:p>
          <a:p>
            <a:r>
              <a:rPr lang="en-US" dirty="0" smtClean="0"/>
              <a:t>Make her comfortable</a:t>
            </a:r>
          </a:p>
          <a:p>
            <a:r>
              <a:rPr lang="en-US" dirty="0" smtClean="0"/>
              <a:t>Give her a cup of tea and something light to eat (immediate)</a:t>
            </a:r>
          </a:p>
        </p:txBody>
      </p:sp>
    </p:spTree>
  </p:cSld>
  <p:clrMapOvr>
    <a:masterClrMapping/>
  </p:clrMapOvr>
  <p:transition spd="slow">
    <p:circle/>
  </p:transition>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Allow her to rest</a:t>
            </a:r>
          </a:p>
          <a:p>
            <a:r>
              <a:rPr lang="en-US" dirty="0" smtClean="0"/>
              <a:t>Record vital signs:</a:t>
            </a:r>
          </a:p>
          <a:p>
            <a:pPr lvl="1"/>
            <a:r>
              <a:rPr lang="en-US" dirty="0" smtClean="0"/>
              <a:t>4 times daily for the 1st &amp; 2nd day</a:t>
            </a:r>
          </a:p>
          <a:p>
            <a:pPr lvl="1"/>
            <a:r>
              <a:rPr lang="en-US" dirty="0" smtClean="0"/>
              <a:t>then twice daily</a:t>
            </a:r>
          </a:p>
          <a:p>
            <a:pPr lvl="1"/>
            <a:r>
              <a:rPr lang="en-US" dirty="0" smtClean="0"/>
              <a:t>if elevated as doctor ordered</a:t>
            </a:r>
          </a:p>
          <a:p>
            <a:r>
              <a:rPr lang="en-US" dirty="0" smtClean="0"/>
              <a:t>Check for any bleeding &amp; intervene appropriately</a:t>
            </a:r>
          </a:p>
          <a:p>
            <a:endParaRPr lang="en-US" dirty="0"/>
          </a:p>
        </p:txBody>
      </p:sp>
    </p:spTree>
  </p:cSld>
  <p:clrMapOvr>
    <a:masterClrMapping/>
  </p:clrMapOvr>
  <p:transition spd="slow">
    <p:circle/>
  </p:transition>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9144000" cy="6130925"/>
          </a:xfrm>
        </p:spPr>
        <p:txBody>
          <a:bodyPr>
            <a:noAutofit/>
          </a:bodyPr>
          <a:lstStyle/>
          <a:p>
            <a:pPr>
              <a:buNone/>
            </a:pPr>
            <a:r>
              <a:rPr lang="en-US" sz="2800" dirty="0" smtClean="0"/>
              <a:t>The mother and the baby should be examined daily and if any abnormality is noted, the doctor should be informed. When noting the mother’s general condition, check for the </a:t>
            </a:r>
            <a:br>
              <a:rPr lang="en-US" sz="2800" dirty="0" smtClean="0"/>
            </a:br>
            <a:r>
              <a:rPr lang="en-US" sz="2800" dirty="0" smtClean="0"/>
              <a:t>following points:</a:t>
            </a:r>
          </a:p>
          <a:p>
            <a:r>
              <a:rPr lang="en-US" sz="2800" dirty="0" smtClean="0"/>
              <a:t>Assess happiness, sadness, worries and fears and address them appropriately.</a:t>
            </a:r>
          </a:p>
          <a:p>
            <a:pPr>
              <a:buNone/>
            </a:pPr>
            <a:endParaRPr lang="en-US" sz="2800" dirty="0"/>
          </a:p>
        </p:txBody>
      </p:sp>
    </p:spTree>
  </p:cSld>
  <p:clrMapOvr>
    <a:masterClrMapping/>
  </p:clrMapOvr>
  <p:transition spd="slow">
    <p:circl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7924800" cy="5292735"/>
          </a:xfrm>
        </p:spPr>
        <p:txBody>
          <a:bodyPr>
            <a:normAutofit fontScale="92500"/>
          </a:bodyPr>
          <a:lstStyle/>
          <a:p>
            <a:r>
              <a:rPr lang="en-US" dirty="0" smtClean="0"/>
              <a:t>When talking about contractions, you as a midwife are concerned with three factors, namely the </a:t>
            </a:r>
            <a:r>
              <a:rPr lang="en-US" b="1" dirty="0" smtClean="0"/>
              <a:t>strength</a:t>
            </a:r>
            <a:r>
              <a:rPr lang="en-US" dirty="0" smtClean="0"/>
              <a:t>, the </a:t>
            </a:r>
            <a:r>
              <a:rPr lang="en-US" b="1" dirty="0" smtClean="0"/>
              <a:t>duration</a:t>
            </a:r>
            <a:r>
              <a:rPr lang="en-US" dirty="0" smtClean="0"/>
              <a:t> and the </a:t>
            </a:r>
            <a:r>
              <a:rPr lang="en-US" b="1" dirty="0" smtClean="0"/>
              <a:t>frequency</a:t>
            </a:r>
            <a:r>
              <a:rPr lang="en-US" dirty="0" smtClean="0"/>
              <a:t> of the contraction.</a:t>
            </a:r>
          </a:p>
          <a:p>
            <a:pPr>
              <a:buNone/>
            </a:pPr>
            <a:endParaRPr lang="en-US" dirty="0" smtClean="0"/>
          </a:p>
          <a:p>
            <a:r>
              <a:rPr lang="en-US" dirty="0" smtClean="0"/>
              <a:t>When you talk of the </a:t>
            </a:r>
            <a:r>
              <a:rPr lang="en-US" i="1" dirty="0" smtClean="0"/>
              <a:t>strength of a contraction</a:t>
            </a:r>
            <a:r>
              <a:rPr lang="en-US" dirty="0" smtClean="0"/>
              <a:t>, you identify it as one of three categories: </a:t>
            </a:r>
            <a:r>
              <a:rPr lang="en-US" b="1" dirty="0" smtClean="0"/>
              <a:t>Mild, moderate &amp; severe.</a:t>
            </a:r>
            <a:r>
              <a:rPr lang="en-US" dirty="0" smtClean="0"/>
              <a:t> The strength of a contraction is measured according to the time it has taken.</a:t>
            </a:r>
          </a:p>
          <a:p>
            <a:r>
              <a:rPr lang="en-US" dirty="0" smtClean="0"/>
              <a:t>Thus, a contraction which takes </a:t>
            </a:r>
            <a:r>
              <a:rPr lang="en-US" b="1" dirty="0" smtClean="0"/>
              <a:t>&lt;20 seconds is said to be mild,</a:t>
            </a:r>
            <a:r>
              <a:rPr lang="en-US" dirty="0" smtClean="0"/>
              <a:t> one that takes </a:t>
            </a:r>
            <a:r>
              <a:rPr lang="en-US" b="1" dirty="0" smtClean="0"/>
              <a:t>20 to 40 seconds is said to be moderate</a:t>
            </a:r>
            <a:r>
              <a:rPr lang="en-US" dirty="0" smtClean="0"/>
              <a:t> or fairly strong and one that lasts for </a:t>
            </a:r>
            <a:r>
              <a:rPr lang="en-US" b="1" dirty="0" smtClean="0"/>
              <a:t>40 to 60 seconds is said to be strong or severe contraction</a:t>
            </a:r>
            <a:r>
              <a:rPr lang="en-US" dirty="0" smtClean="0"/>
              <a:t>.</a:t>
            </a:r>
          </a:p>
        </p:txBody>
      </p:sp>
    </p:spTree>
  </p:cSld>
  <p:clrMapOvr>
    <a:masterClrMapping/>
  </p:clrMapOvr>
  <p:transition spd="slow">
    <p:circle/>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81000"/>
            <a:ext cx="7315200" cy="5791200"/>
          </a:xfrm>
        </p:spPr>
        <p:txBody>
          <a:bodyPr/>
          <a:lstStyle/>
          <a:p>
            <a:pPr lvl="0"/>
            <a:r>
              <a:rPr lang="en-US" dirty="0" smtClean="0"/>
              <a:t>Ambulation is important to prevent deep venous thrombosis.</a:t>
            </a:r>
          </a:p>
          <a:p>
            <a:pPr lvl="0"/>
            <a:r>
              <a:rPr lang="en-US" dirty="0" smtClean="0"/>
              <a:t>Take her temperature, pulse, respiration and blood pressure twice daily.</a:t>
            </a:r>
          </a:p>
          <a:p>
            <a:pPr lvl="0"/>
            <a:r>
              <a:rPr lang="en-US" dirty="0" smtClean="0"/>
              <a:t>Check the breasts and if she is not lactating, express </a:t>
            </a:r>
            <a:r>
              <a:rPr lang="en-US" dirty="0" err="1" smtClean="0"/>
              <a:t>colostrum</a:t>
            </a:r>
            <a:r>
              <a:rPr lang="en-US" dirty="0" smtClean="0"/>
              <a:t>.</a:t>
            </a:r>
          </a:p>
          <a:p>
            <a:endParaRPr lang="en-US" dirty="0"/>
          </a:p>
        </p:txBody>
      </p:sp>
    </p:spTree>
  </p:cSld>
  <p:clrMapOvr>
    <a:masterClrMapping/>
  </p:clrMapOvr>
  <p:transition spd="slow">
    <p:circle/>
  </p:transition>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10"/>
            <a:ext cx="8686800" cy="5592763"/>
          </a:xfrm>
        </p:spPr>
        <p:txBody>
          <a:bodyPr/>
          <a:lstStyle/>
          <a:p>
            <a:pPr lvl="0"/>
            <a:r>
              <a:rPr lang="en-US" dirty="0" smtClean="0"/>
              <a:t>Increase expressing on the second day and milk should be established on the fourth day.</a:t>
            </a:r>
          </a:p>
          <a:p>
            <a:pPr lvl="0"/>
            <a:r>
              <a:rPr lang="en-US" dirty="0" smtClean="0"/>
              <a:t>Advise the mother on how to feed the infant. When fixing the baby on the breast she should put the whole areola in the baby’s mouth.</a:t>
            </a:r>
          </a:p>
          <a:p>
            <a:endParaRPr lang="en-US" dirty="0"/>
          </a:p>
        </p:txBody>
      </p:sp>
    </p:spTree>
  </p:cSld>
  <p:clrMapOvr>
    <a:masterClrMapping/>
  </p:clrMapOvr>
  <p:transition spd="slow">
    <p:circle/>
  </p:transition>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229600" cy="5486400"/>
          </a:xfrm>
        </p:spPr>
        <p:txBody>
          <a:bodyPr/>
          <a:lstStyle/>
          <a:p>
            <a:pPr lvl="0"/>
            <a:r>
              <a:rPr lang="en-US" dirty="0" smtClean="0"/>
              <a:t>She should initially breast feed the baby for three minutes to prevent cracked nipples and empty the breast in cases where the baby does not feed a lot. This is especially important in the first days to prevent engorgement.</a:t>
            </a:r>
          </a:p>
          <a:p>
            <a:pPr>
              <a:buNone/>
            </a:pPr>
            <a:endParaRPr lang="en-US" dirty="0"/>
          </a:p>
        </p:txBody>
      </p:sp>
    </p:spTree>
  </p:cSld>
  <p:clrMapOvr>
    <a:masterClrMapping/>
  </p:clrMapOvr>
  <p:transition spd="slow">
    <p:circle/>
  </p:transition>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10"/>
            <a:ext cx="9144000" cy="5826125"/>
          </a:xfrm>
        </p:spPr>
        <p:txBody>
          <a:bodyPr>
            <a:normAutofit fontScale="92500" lnSpcReduction="10000"/>
          </a:bodyPr>
          <a:lstStyle/>
          <a:p>
            <a:r>
              <a:rPr lang="en-US" dirty="0" smtClean="0"/>
              <a:t>Measure the fundal height and record the measurement daily. Assess whether the involution is taking place satisfactory. The fundal height should reduce by 0.5 - 1 centimetre daily. </a:t>
            </a:r>
          </a:p>
          <a:p>
            <a:r>
              <a:rPr lang="en-US" dirty="0" smtClean="0"/>
              <a:t>Check on </a:t>
            </a:r>
            <a:r>
              <a:rPr lang="en-US" dirty="0" err="1" smtClean="0"/>
              <a:t>lochia</a:t>
            </a:r>
            <a:r>
              <a:rPr lang="en-US" dirty="0" smtClean="0"/>
              <a:t> loss, noting the colour.If there is persistent red </a:t>
            </a:r>
            <a:r>
              <a:rPr lang="en-US" dirty="0" err="1" smtClean="0"/>
              <a:t>lochia</a:t>
            </a:r>
            <a:r>
              <a:rPr lang="en-US" dirty="0" smtClean="0"/>
              <a:t>, this points to the need for further investigation. Offensive </a:t>
            </a:r>
            <a:r>
              <a:rPr lang="en-US" dirty="0" err="1" smtClean="0"/>
              <a:t>lochia</a:t>
            </a:r>
            <a:r>
              <a:rPr lang="en-US" dirty="0" smtClean="0"/>
              <a:t> odour denotes infection.</a:t>
            </a:r>
          </a:p>
          <a:p>
            <a:r>
              <a:rPr lang="en-US" dirty="0" smtClean="0"/>
              <a:t>check the perineum to see if there was episiotomy and note its state. Advise the mother to wash the episiotomy at least four times a day with salt water and change the pad as soon as it is soiled and after she goes to the toilet.</a:t>
            </a:r>
          </a:p>
          <a:p>
            <a:pPr>
              <a:buNone/>
            </a:pPr>
            <a:endParaRPr lang="en-US" dirty="0"/>
          </a:p>
        </p:txBody>
      </p:sp>
    </p:spTree>
  </p:cSld>
  <p:clrMapOvr>
    <a:masterClrMapping/>
  </p:clrMapOvr>
  <p:transition spd="slow">
    <p:circle/>
  </p:transition>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7315200" cy="5638800"/>
          </a:xfrm>
        </p:spPr>
        <p:txBody>
          <a:bodyPr/>
          <a:lstStyle/>
          <a:p>
            <a:r>
              <a:rPr lang="en-US" dirty="0" smtClean="0"/>
              <a:t>Check on the calf muscles and exclude any pain that may indicate deep venous thrombosis. You should also exclude oedema and anaemia. Ensure that the mother gets enough sleep and rest. If she cannot sleep, she should be given a sedative. </a:t>
            </a:r>
            <a:br>
              <a:rPr lang="en-US" dirty="0" smtClean="0"/>
            </a:br>
            <a:endParaRPr lang="en-US" dirty="0"/>
          </a:p>
        </p:txBody>
      </p:sp>
    </p:spTree>
  </p:cSld>
  <p:clrMapOvr>
    <a:masterClrMapping/>
  </p:clrMapOvr>
  <p:transition spd="slow">
    <p:circle/>
  </p:transition>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7030A0"/>
          </a:solidFill>
        </p:spPr>
        <p:txBody>
          <a:bodyPr>
            <a:normAutofit fontScale="90000"/>
          </a:bodyPr>
          <a:lstStyle/>
          <a:p>
            <a:r>
              <a:rPr lang="en-US" b="1" dirty="0" smtClean="0">
                <a:solidFill>
                  <a:srgbClr val="FFFF00"/>
                </a:solidFill>
              </a:rPr>
              <a:t/>
            </a:r>
            <a:br>
              <a:rPr lang="en-US" b="1" dirty="0" smtClean="0">
                <a:solidFill>
                  <a:srgbClr val="FFFF00"/>
                </a:solidFill>
              </a:rPr>
            </a:br>
            <a:r>
              <a:rPr lang="en-US" b="1" dirty="0" smtClean="0">
                <a:solidFill>
                  <a:srgbClr val="FFFF00"/>
                </a:solidFill>
              </a:rPr>
              <a:t>THE 6 WEEKS POST NATAL EXAMINATION </a:t>
            </a: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a:xfrm>
            <a:off x="0" y="1295400"/>
            <a:ext cx="9144000" cy="5562600"/>
          </a:xfrm>
        </p:spPr>
        <p:txBody>
          <a:bodyPr>
            <a:normAutofit lnSpcReduction="10000"/>
          </a:bodyPr>
          <a:lstStyle/>
          <a:p>
            <a:r>
              <a:rPr lang="en-US" sz="2800" dirty="0" smtClean="0"/>
              <a:t>This is carried out during the sixth post-partum week</a:t>
            </a:r>
          </a:p>
          <a:p>
            <a:pPr>
              <a:buNone/>
            </a:pPr>
            <a:r>
              <a:rPr lang="en-US" sz="2800" u="sng" dirty="0" smtClean="0"/>
              <a:t>PURPOSE</a:t>
            </a:r>
          </a:p>
          <a:p>
            <a:r>
              <a:rPr lang="en-US" sz="2800" dirty="0" smtClean="0"/>
              <a:t>To assess the general physical &amp; emotional health of the mother</a:t>
            </a:r>
          </a:p>
          <a:p>
            <a:r>
              <a:rPr lang="en-US" sz="2800" dirty="0" smtClean="0"/>
              <a:t>Assess whether the reproductive organs have gone back to their pre-gravid state</a:t>
            </a:r>
          </a:p>
          <a:p>
            <a:r>
              <a:rPr lang="en-US" sz="2800" dirty="0" smtClean="0"/>
              <a:t>Evaluate family planning needs</a:t>
            </a:r>
          </a:p>
          <a:p>
            <a:pPr>
              <a:buNone/>
            </a:pPr>
            <a:r>
              <a:rPr lang="en-US" sz="2800" u="sng" dirty="0" smtClean="0"/>
              <a:t>REQUIREMENTS</a:t>
            </a:r>
          </a:p>
          <a:p>
            <a:pPr>
              <a:buNone/>
            </a:pPr>
            <a:r>
              <a:rPr lang="en-US" sz="2800" dirty="0" smtClean="0"/>
              <a:t>A trolley containing:</a:t>
            </a:r>
          </a:p>
          <a:p>
            <a:pPr>
              <a:buNone/>
            </a:pPr>
            <a:r>
              <a:rPr lang="en-US" sz="2800" i="1" dirty="0" smtClean="0"/>
              <a:t>Top shelf: a vaginal examination pack containing speculum </a:t>
            </a:r>
          </a:p>
          <a:p>
            <a:pPr lvl="1">
              <a:buNone/>
            </a:pPr>
            <a:r>
              <a:rPr lang="en-US" sz="2400" i="1" dirty="0" smtClean="0"/>
              <a:t>	</a:t>
            </a:r>
            <a:r>
              <a:rPr lang="en-US" sz="2000" i="1" dirty="0" smtClean="0"/>
              <a:t>	</a:t>
            </a:r>
          </a:p>
        </p:txBody>
      </p:sp>
    </p:spTree>
  </p:cSld>
  <p:clrMapOvr>
    <a:masterClrMapping/>
  </p:clrMapOvr>
  <p:transition spd="slow">
    <p:circle/>
  </p:transition>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Autofit/>
          </a:bodyPr>
          <a:lstStyle/>
          <a:p>
            <a:pPr lvl="1">
              <a:buNone/>
            </a:pPr>
            <a:r>
              <a:rPr lang="en-US" b="1" i="1" dirty="0" smtClean="0"/>
              <a:t>Bottom shelf:</a:t>
            </a:r>
          </a:p>
          <a:p>
            <a:pPr lvl="1"/>
            <a:r>
              <a:rPr lang="en-US" i="1" dirty="0" smtClean="0"/>
              <a:t>A bowl with cotton wool swabs</a:t>
            </a:r>
          </a:p>
          <a:p>
            <a:pPr lvl="1"/>
            <a:r>
              <a:rPr lang="en-US" i="1" dirty="0" smtClean="0"/>
              <a:t>Antiseptic lotion in a bucket of warm water</a:t>
            </a:r>
          </a:p>
          <a:p>
            <a:pPr lvl="1"/>
            <a:r>
              <a:rPr lang="en-US" i="1" dirty="0" smtClean="0"/>
              <a:t>Transport media container</a:t>
            </a:r>
          </a:p>
          <a:p>
            <a:pPr lvl="1"/>
            <a:r>
              <a:rPr lang="en-US" i="1" dirty="0" smtClean="0"/>
              <a:t>Lubricant</a:t>
            </a:r>
          </a:p>
          <a:p>
            <a:pPr lvl="1"/>
            <a:r>
              <a:rPr lang="en-US" i="1" dirty="0" smtClean="0"/>
              <a:t>Sanitary pads</a:t>
            </a:r>
          </a:p>
          <a:p>
            <a:pPr lvl="1"/>
            <a:r>
              <a:rPr lang="en-US" i="1" dirty="0" smtClean="0"/>
              <a:t>Bed linen</a:t>
            </a:r>
          </a:p>
          <a:p>
            <a:pPr lvl="1"/>
            <a:r>
              <a:rPr lang="en-US" i="1" dirty="0" smtClean="0"/>
              <a:t>A clean gown</a:t>
            </a:r>
          </a:p>
          <a:p>
            <a:pPr lvl="1"/>
            <a:r>
              <a:rPr lang="en-US" i="1" dirty="0" smtClean="0"/>
              <a:t>Vital signs tray</a:t>
            </a:r>
          </a:p>
          <a:p>
            <a:pPr lvl="1"/>
            <a:r>
              <a:rPr lang="en-US" i="1" dirty="0" smtClean="0"/>
              <a:t>Sterile gloves</a:t>
            </a:r>
          </a:p>
          <a:p>
            <a:pPr lvl="1"/>
            <a:r>
              <a:rPr lang="en-US" i="1" dirty="0" smtClean="0"/>
              <a:t>Clean gloves</a:t>
            </a:r>
          </a:p>
          <a:p>
            <a:pPr lvl="1"/>
            <a:r>
              <a:rPr lang="en-US" i="1" dirty="0" smtClean="0"/>
              <a:t>Clock</a:t>
            </a:r>
          </a:p>
        </p:txBody>
      </p:sp>
    </p:spTree>
  </p:cSld>
  <p:clrMapOvr>
    <a:masterClrMapping/>
  </p:clrMapOvr>
  <p:transition spd="slow">
    <p:circle/>
  </p:transition>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a:bodyPr>
          <a:lstStyle/>
          <a:p>
            <a:r>
              <a:rPr lang="en-US" sz="2800" i="1" dirty="0" smtClean="0">
                <a:ea typeface="Arial Unicode MS" pitchFamily="34" charset="-128"/>
                <a:cs typeface="Arial Unicode MS" pitchFamily="34" charset="-128"/>
              </a:rPr>
              <a:t>Accessories:</a:t>
            </a:r>
          </a:p>
          <a:p>
            <a:pPr lvl="1"/>
            <a:r>
              <a:rPr lang="en-US" i="1" dirty="0" smtClean="0">
                <a:ea typeface="Arial Unicode MS" pitchFamily="34" charset="-128"/>
                <a:cs typeface="Arial Unicode MS" pitchFamily="34" charset="-128"/>
              </a:rPr>
              <a:t>Mother’s notes</a:t>
            </a:r>
          </a:p>
          <a:p>
            <a:pPr lvl="1"/>
            <a:r>
              <a:rPr lang="en-US" i="1" dirty="0" smtClean="0">
                <a:ea typeface="Arial Unicode MS" pitchFamily="34" charset="-128"/>
                <a:cs typeface="Arial Unicode MS" pitchFamily="34" charset="-128"/>
              </a:rPr>
              <a:t>Coded bin</a:t>
            </a:r>
          </a:p>
          <a:p>
            <a:pPr lvl="1"/>
            <a:r>
              <a:rPr lang="en-US" i="1" dirty="0" smtClean="0">
                <a:ea typeface="Arial Unicode MS" pitchFamily="34" charset="-128"/>
                <a:cs typeface="Arial Unicode MS" pitchFamily="34" charset="-128"/>
              </a:rPr>
              <a:t>Potarble light</a:t>
            </a:r>
          </a:p>
          <a:p>
            <a:pPr lvl="1"/>
            <a:r>
              <a:rPr lang="en-US" i="1" dirty="0" smtClean="0">
                <a:ea typeface="Arial Unicode MS" pitchFamily="34" charset="-128"/>
                <a:cs typeface="Arial Unicode MS" pitchFamily="34" charset="-128"/>
              </a:rPr>
              <a:t>Weighing scale</a:t>
            </a:r>
          </a:p>
          <a:p>
            <a:pPr lvl="1"/>
            <a:r>
              <a:rPr lang="en-US" i="1" dirty="0" smtClean="0">
                <a:ea typeface="Arial Unicode MS" pitchFamily="34" charset="-128"/>
                <a:cs typeface="Arial Unicode MS" pitchFamily="34" charset="-128"/>
              </a:rPr>
              <a:t>Baby cot</a:t>
            </a:r>
          </a:p>
          <a:p>
            <a:pPr lvl="1"/>
            <a:r>
              <a:rPr lang="en-US" i="1" dirty="0" smtClean="0">
                <a:ea typeface="Arial Unicode MS" pitchFamily="34" charset="-128"/>
                <a:cs typeface="Arial Unicode MS" pitchFamily="34" charset="-128"/>
              </a:rPr>
              <a:t>FP devices</a:t>
            </a:r>
          </a:p>
          <a:p>
            <a:pPr lvl="1"/>
            <a:r>
              <a:rPr lang="en-US" i="1" dirty="0" smtClean="0">
                <a:ea typeface="Arial Unicode MS" pitchFamily="34" charset="-128"/>
                <a:cs typeface="Arial Unicode MS" pitchFamily="34" charset="-128"/>
              </a:rPr>
              <a:t>Urine jug</a:t>
            </a:r>
            <a:endParaRPr lang="en-US" dirty="0" smtClean="0">
              <a:ea typeface="Arial Unicode MS" pitchFamily="34" charset="-128"/>
              <a:cs typeface="Arial Unicode MS" pitchFamily="34" charset="-128"/>
            </a:endParaRPr>
          </a:p>
          <a:p>
            <a:r>
              <a:rPr lang="en-US" sz="2800" dirty="0" smtClean="0">
                <a:ea typeface="Arial Unicode MS" pitchFamily="34" charset="-128"/>
                <a:cs typeface="Arial Unicode MS" pitchFamily="34" charset="-128"/>
              </a:rPr>
              <a:t>Collect information on:</a:t>
            </a:r>
          </a:p>
          <a:p>
            <a:pPr lvl="1"/>
            <a:r>
              <a:rPr lang="en-US" dirty="0" smtClean="0">
                <a:ea typeface="Arial Unicode MS" pitchFamily="34" charset="-128"/>
                <a:cs typeface="Arial Unicode MS" pitchFamily="34" charset="-128"/>
              </a:rPr>
              <a:t>Mother’s health status &amp; menses</a:t>
            </a:r>
          </a:p>
          <a:p>
            <a:pPr lvl="1"/>
            <a:r>
              <a:rPr lang="en-US" dirty="0" smtClean="0">
                <a:ea typeface="Arial Unicode MS" pitchFamily="34" charset="-128"/>
                <a:cs typeface="Arial Unicode MS" pitchFamily="34" charset="-128"/>
              </a:rPr>
              <a:t>Baby’s feeding, sleeping, growth &amp; immunization status</a:t>
            </a:r>
          </a:p>
        </p:txBody>
      </p:sp>
    </p:spTree>
  </p:cSld>
  <p:clrMapOvr>
    <a:masterClrMapping/>
  </p:clrMapOvr>
  <p:transition spd="slow">
    <p:circle/>
  </p:transition>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7315200" cy="5715000"/>
          </a:xfrm>
        </p:spPr>
        <p:txBody>
          <a:bodyPr/>
          <a:lstStyle/>
          <a:p>
            <a:r>
              <a:rPr lang="en-US" dirty="0" smtClean="0">
                <a:ea typeface="Arial Unicode MS" pitchFamily="34" charset="-128"/>
                <a:cs typeface="Arial Unicode MS" pitchFamily="34" charset="-128"/>
              </a:rPr>
              <a:t>Explain the procedure to the mother</a:t>
            </a:r>
          </a:p>
          <a:p>
            <a:r>
              <a:rPr lang="en-US" dirty="0" smtClean="0">
                <a:ea typeface="Arial Unicode MS" pitchFamily="34" charset="-128"/>
                <a:cs typeface="Arial Unicode MS" pitchFamily="34" charset="-128"/>
              </a:rPr>
              <a:t>Ensure that the bladder is empty</a:t>
            </a:r>
          </a:p>
          <a:p>
            <a:r>
              <a:rPr lang="en-US" dirty="0" smtClean="0">
                <a:ea typeface="Arial Unicode MS" pitchFamily="34" charset="-128"/>
                <a:cs typeface="Arial Unicode MS" pitchFamily="34" charset="-128"/>
              </a:rPr>
              <a:t>Assist the woman in supine position on the couch</a:t>
            </a:r>
          </a:p>
          <a:p>
            <a:r>
              <a:rPr lang="en-US" dirty="0" smtClean="0">
                <a:ea typeface="Arial Unicode MS" pitchFamily="34" charset="-128"/>
                <a:cs typeface="Arial Unicode MS" pitchFamily="34" charset="-128"/>
              </a:rPr>
              <a:t>Screen the bed</a:t>
            </a:r>
          </a:p>
          <a:p>
            <a:r>
              <a:rPr lang="en-US" dirty="0" smtClean="0">
                <a:ea typeface="Arial Unicode MS" pitchFamily="34" charset="-128"/>
                <a:cs typeface="Arial Unicode MS" pitchFamily="34" charset="-128"/>
              </a:rPr>
              <a:t>Take vital signs</a:t>
            </a:r>
          </a:p>
          <a:p>
            <a:r>
              <a:rPr lang="en-US" dirty="0" smtClean="0">
                <a:ea typeface="Arial Unicode MS" pitchFamily="34" charset="-128"/>
                <a:cs typeface="Arial Unicode MS" pitchFamily="34" charset="-128"/>
              </a:rPr>
              <a:t>Assess the state of health &amp; note whether calm, happy or depressed</a:t>
            </a:r>
          </a:p>
          <a:p>
            <a:endParaRPr lang="en-US" dirty="0"/>
          </a:p>
        </p:txBody>
      </p:sp>
    </p:spTree>
  </p:cSld>
  <p:clrMapOvr>
    <a:masterClrMapping/>
  </p:clrMapOvr>
  <p:transition spd="slow">
    <p:circle/>
  </p:transition>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2800" dirty="0" smtClean="0"/>
              <a:t>Exclude pallor of the conjuctiva, tongue, palm &amp; fingers</a:t>
            </a:r>
          </a:p>
          <a:p>
            <a:r>
              <a:rPr lang="en-US" sz="2800" dirty="0" smtClean="0"/>
              <a:t>On the chest note;</a:t>
            </a:r>
          </a:p>
          <a:p>
            <a:pPr lvl="1"/>
            <a:r>
              <a:rPr lang="en-US" dirty="0" smtClean="0"/>
              <a:t>Respirations, size &amp; shape of the breasts</a:t>
            </a:r>
          </a:p>
          <a:p>
            <a:pPr lvl="1"/>
            <a:r>
              <a:rPr lang="en-US" dirty="0" smtClean="0"/>
              <a:t>State of nipples, whether cracked, sore, flat, inverted or prominent</a:t>
            </a:r>
          </a:p>
          <a:p>
            <a:pPr lvl="1"/>
            <a:r>
              <a:rPr lang="en-US" dirty="0" smtClean="0"/>
              <a:t>Examine breasts for lumps</a:t>
            </a:r>
          </a:p>
          <a:p>
            <a:pPr lvl="1"/>
            <a:r>
              <a:rPr lang="en-US" dirty="0" smtClean="0"/>
              <a:t>Educate her on breast examination</a:t>
            </a:r>
          </a:p>
          <a:p>
            <a:r>
              <a:rPr lang="en-US" sz="2800" dirty="0" smtClean="0"/>
              <a:t>Abdomen: inspect firmness of the muscles &amp; palpate for uterine involution</a:t>
            </a:r>
          </a:p>
          <a:p>
            <a:r>
              <a:rPr lang="en-US" sz="2800" dirty="0" smtClean="0"/>
              <a:t>Genitalia: inspect for cleanliness, discharge, oedema, sores, warts and note state of episiotomy &amp; tears</a:t>
            </a:r>
          </a:p>
        </p:txBody>
      </p:sp>
    </p:spTree>
  </p:cSld>
  <p:clrMapOvr>
    <a:masterClrMapping/>
  </p:clrMapOvr>
  <p:transition spd="slow">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0"/>
            <a:ext cx="7696200" cy="3844935"/>
          </a:xfrm>
        </p:spPr>
        <p:txBody>
          <a:bodyPr/>
          <a:lstStyle/>
          <a:p>
            <a:r>
              <a:rPr lang="en-US" dirty="0" smtClean="0"/>
              <a:t>The </a:t>
            </a:r>
            <a:r>
              <a:rPr lang="en-US" i="1" dirty="0" smtClean="0"/>
              <a:t>duration </a:t>
            </a:r>
            <a:r>
              <a:rPr lang="en-US" dirty="0" smtClean="0"/>
              <a:t>refers to the </a:t>
            </a:r>
            <a:r>
              <a:rPr lang="en-US" b="1" dirty="0" smtClean="0"/>
              <a:t>time taken </a:t>
            </a:r>
            <a:r>
              <a:rPr lang="en-US" dirty="0" smtClean="0"/>
              <a:t>by a contraction, for example a mild contraction lasts for 10 to 20 seconds. </a:t>
            </a:r>
          </a:p>
          <a:p>
            <a:r>
              <a:rPr lang="en-US" i="1" dirty="0" smtClean="0"/>
              <a:t>Frequency</a:t>
            </a:r>
            <a:r>
              <a:rPr lang="en-US" dirty="0" smtClean="0"/>
              <a:t>, on the other hand refers to the </a:t>
            </a:r>
            <a:r>
              <a:rPr lang="en-US" b="1" dirty="0" smtClean="0"/>
              <a:t>number of intervals</a:t>
            </a:r>
            <a:r>
              <a:rPr lang="en-US" dirty="0" smtClean="0"/>
              <a:t> between one contraction and the next. If a mother has three contractions in every 10 minutes, the frequency is written as 3:10</a:t>
            </a:r>
          </a:p>
          <a:p>
            <a:endParaRPr lang="en-US" dirty="0"/>
          </a:p>
        </p:txBody>
      </p:sp>
    </p:spTree>
  </p:cSld>
  <p:clrMapOvr>
    <a:masterClrMapping/>
  </p:clrMapOvr>
  <p:transition spd="slow">
    <p:circle/>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9144000" cy="6126163"/>
          </a:xfrm>
        </p:spPr>
        <p:txBody>
          <a:bodyPr>
            <a:normAutofit lnSpcReduction="10000"/>
          </a:bodyPr>
          <a:lstStyle/>
          <a:p>
            <a:r>
              <a:rPr lang="en-US" dirty="0" smtClean="0"/>
              <a:t>Perform a digital vaginal or speculum examination. A pap smear should also be done 4 detection of cancerous cells on the cervix</a:t>
            </a:r>
          </a:p>
          <a:p>
            <a:r>
              <a:rPr lang="en-US" dirty="0" smtClean="0"/>
              <a:t>Dry the vulva and leave her comfortable</a:t>
            </a:r>
          </a:p>
          <a:p>
            <a:r>
              <a:rPr lang="en-US" dirty="0" smtClean="0"/>
              <a:t>Examine the legs for varicose veins, oedema and tenderness</a:t>
            </a:r>
          </a:p>
          <a:p>
            <a:r>
              <a:rPr lang="en-US" dirty="0" smtClean="0"/>
              <a:t>Highlight important findings and inform the mother</a:t>
            </a:r>
          </a:p>
          <a:p>
            <a:r>
              <a:rPr lang="en-US" dirty="0" smtClean="0"/>
              <a:t>Counsel the mother on FP &amp; Future pregnancies</a:t>
            </a:r>
          </a:p>
          <a:p>
            <a:r>
              <a:rPr lang="en-US" dirty="0" smtClean="0"/>
              <a:t>Share health talks with the mother on exclusive breastfeeding, hygiene e.t.c.</a:t>
            </a:r>
          </a:p>
          <a:p>
            <a:endParaRPr lang="en-US" dirty="0"/>
          </a:p>
        </p:txBody>
      </p:sp>
    </p:spTree>
  </p:cSld>
  <p:clrMapOvr>
    <a:masterClrMapping/>
  </p:clrMapOvr>
  <p:transition spd="slow">
    <p:circle/>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rgbClr val="7030A0"/>
          </a:solidFill>
        </p:spPr>
        <p:txBody>
          <a:bodyPr/>
          <a:lstStyle/>
          <a:p>
            <a:r>
              <a:rPr lang="en-US" b="1" dirty="0" smtClean="0">
                <a:solidFill>
                  <a:srgbClr val="FFFF00"/>
                </a:solidFill>
              </a:rPr>
              <a:t>PMTCT IN PUERPERIUM</a:t>
            </a:r>
            <a:endParaRPr lang="en-US" b="1" dirty="0">
              <a:solidFill>
                <a:srgbClr val="FFFF00"/>
              </a:solidFill>
            </a:endParaRPr>
          </a:p>
        </p:txBody>
      </p:sp>
      <p:sp>
        <p:nvSpPr>
          <p:cNvPr id="3" name="Content Placeholder 2"/>
          <p:cNvSpPr>
            <a:spLocks noGrp="1"/>
          </p:cNvSpPr>
          <p:nvPr>
            <p:ph idx="1"/>
          </p:nvPr>
        </p:nvSpPr>
        <p:spPr>
          <a:xfrm>
            <a:off x="0" y="914400"/>
            <a:ext cx="9144000" cy="5943600"/>
          </a:xfrm>
        </p:spPr>
        <p:txBody>
          <a:bodyPr>
            <a:normAutofit/>
          </a:bodyPr>
          <a:lstStyle/>
          <a:p>
            <a:pPr>
              <a:buNone/>
            </a:pPr>
            <a:r>
              <a:rPr lang="en-US" sz="2800" b="1" dirty="0" smtClean="0"/>
              <a:t>Goals of interventions:</a:t>
            </a:r>
          </a:p>
          <a:p>
            <a:r>
              <a:rPr lang="en-US" sz="2800" dirty="0" smtClean="0"/>
              <a:t>Provide follow-up post-partum care including a postnatal visit within 3 days</a:t>
            </a:r>
          </a:p>
          <a:p>
            <a:r>
              <a:rPr lang="en-US" sz="2800" dirty="0" smtClean="0"/>
              <a:t>Improve the quality of the mother’s health and reduce mortality by including family planning counseling and cervical cancer screening where applicable</a:t>
            </a:r>
          </a:p>
          <a:p>
            <a:r>
              <a:rPr lang="en-US" sz="2800" dirty="0" smtClean="0"/>
              <a:t>Provide post-exposure prophylaxis for exposed infants</a:t>
            </a:r>
          </a:p>
          <a:p>
            <a:r>
              <a:rPr lang="en-US" sz="2800" dirty="0" smtClean="0"/>
              <a:t>Reduce postnatal HIV transmission through breastfeeding</a:t>
            </a:r>
          </a:p>
          <a:p>
            <a:r>
              <a:rPr lang="en-US" sz="2800" dirty="0" smtClean="0"/>
              <a:t>Identify all HIV-exposed infants</a:t>
            </a:r>
          </a:p>
          <a:p>
            <a:r>
              <a:rPr lang="en-US" sz="2800" dirty="0" smtClean="0"/>
              <a:t>Reduce mortality in HIV-exposed infants</a:t>
            </a:r>
          </a:p>
          <a:p>
            <a:r>
              <a:rPr lang="en-US" sz="2800" dirty="0" smtClean="0"/>
              <a:t>Identify all HIV-positive infants </a:t>
            </a:r>
            <a:r>
              <a:rPr lang="en-US" sz="2800" i="1" dirty="0" smtClean="0"/>
              <a:t>and start ART early</a:t>
            </a:r>
            <a:endParaRPr lang="en-US" sz="2800" dirty="0"/>
          </a:p>
        </p:txBody>
      </p:sp>
    </p:spTree>
  </p:cSld>
  <p:clrMapOvr>
    <a:masterClrMapping/>
  </p:clrMapOvr>
  <p:transition spd="slow">
    <p:circle/>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t>SPECIFIC POSTPARTUM CARE IN PMTCT INCLUDES:- </a:t>
            </a:r>
          </a:p>
          <a:p>
            <a:r>
              <a:rPr lang="en-US" dirty="0" smtClean="0"/>
              <a:t>Ongoing treatment, care and support for new HIV-positive mother, including referral for ARV therapy if eligible </a:t>
            </a:r>
          </a:p>
          <a:p>
            <a:r>
              <a:rPr lang="en-US" dirty="0" smtClean="0"/>
              <a:t>EID (early infant diagnosis) for HIV exposed infants </a:t>
            </a:r>
          </a:p>
          <a:p>
            <a:r>
              <a:rPr lang="en-US" dirty="0" smtClean="0"/>
              <a:t>Educate on personal hygiene to prevent contamination of baby with maternal blood and other secretions </a:t>
            </a:r>
          </a:p>
          <a:p>
            <a:r>
              <a:rPr lang="en-US" dirty="0" smtClean="0"/>
              <a:t>Nutritional counseling and support for both </a:t>
            </a:r>
          </a:p>
          <a:p>
            <a:endParaRPr lang="en-US" dirty="0"/>
          </a:p>
        </p:txBody>
      </p:sp>
    </p:spTree>
  </p:cSld>
  <p:clrMapOvr>
    <a:masterClrMapping/>
  </p:clrMapOvr>
  <p:transition spd="slow">
    <p:circle/>
  </p:transition>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81000"/>
            <a:ext cx="7315200" cy="5791200"/>
          </a:xfrm>
        </p:spPr>
        <p:txBody>
          <a:bodyPr/>
          <a:lstStyle/>
          <a:p>
            <a:r>
              <a:rPr lang="en-US" dirty="0" smtClean="0"/>
              <a:t>Early detection and seeking care for HIV-related conditions, including TB and malaria. </a:t>
            </a:r>
          </a:p>
          <a:p>
            <a:r>
              <a:rPr lang="en-US" dirty="0" smtClean="0"/>
              <a:t>Family planning options including the need for dual protection </a:t>
            </a:r>
          </a:p>
          <a:p>
            <a:r>
              <a:rPr lang="en-US" dirty="0" smtClean="0"/>
              <a:t>Advice on breast care depending on her feeding option </a:t>
            </a:r>
          </a:p>
          <a:p>
            <a:r>
              <a:rPr lang="en-US" dirty="0" smtClean="0"/>
              <a:t>Discuss partner Counseling &amp;Testing </a:t>
            </a:r>
          </a:p>
          <a:p>
            <a:r>
              <a:rPr lang="en-US" dirty="0" smtClean="0"/>
              <a:t>Cervical cancer screening at 6 weeks </a:t>
            </a:r>
          </a:p>
          <a:p>
            <a:endParaRPr lang="en-US" dirty="0"/>
          </a:p>
        </p:txBody>
      </p:sp>
    </p:spTree>
  </p:cSld>
  <p:clrMapOvr>
    <a:masterClrMapping/>
  </p:clrMapOvr>
  <p:transition spd="slow">
    <p:circle/>
  </p:transition>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914400"/>
          </a:xfrm>
        </p:spPr>
        <p:txBody>
          <a:bodyPr/>
          <a:lstStyle/>
          <a:p>
            <a:r>
              <a:rPr lang="en-US" b="1" dirty="0" smtClean="0"/>
              <a:t>Complications of puerperium</a:t>
            </a:r>
            <a:endParaRPr lang="en-US" b="1" dirty="0"/>
          </a:p>
        </p:txBody>
      </p:sp>
      <p:sp>
        <p:nvSpPr>
          <p:cNvPr id="3" name="Content Placeholder 2"/>
          <p:cNvSpPr>
            <a:spLocks noGrp="1"/>
          </p:cNvSpPr>
          <p:nvPr>
            <p:ph idx="1"/>
          </p:nvPr>
        </p:nvSpPr>
        <p:spPr>
          <a:xfrm>
            <a:off x="228600" y="1143000"/>
            <a:ext cx="8001000" cy="5029200"/>
          </a:xfrm>
        </p:spPr>
        <p:txBody>
          <a:bodyPr/>
          <a:lstStyle/>
          <a:p>
            <a:pPr>
              <a:defRPr/>
            </a:pPr>
            <a:r>
              <a:rPr lang="en-US" dirty="0" smtClean="0"/>
              <a:t>Post anesthetic problems</a:t>
            </a:r>
          </a:p>
          <a:p>
            <a:pPr>
              <a:defRPr/>
            </a:pPr>
            <a:r>
              <a:rPr lang="en-US" dirty="0" smtClean="0"/>
              <a:t>Postpartum hemorrhage. Delayed PPH 7</a:t>
            </a:r>
            <a:r>
              <a:rPr lang="en-US" baseline="30000" dirty="0" smtClean="0"/>
              <a:t>th</a:t>
            </a:r>
            <a:r>
              <a:rPr lang="en-US" dirty="0" smtClean="0"/>
              <a:t> to 14</a:t>
            </a:r>
            <a:r>
              <a:rPr lang="en-US" baseline="30000" dirty="0" smtClean="0"/>
              <a:t>th</a:t>
            </a:r>
            <a:r>
              <a:rPr lang="en-US" dirty="0" smtClean="0"/>
              <a:t> day maybe due to sloughing off of placental eschar. </a:t>
            </a:r>
          </a:p>
          <a:p>
            <a:pPr>
              <a:defRPr/>
            </a:pPr>
            <a:r>
              <a:rPr lang="en-US" dirty="0" smtClean="0"/>
              <a:t>Retention of POCS to be considered if it persists, do suction curettage sometimes Dilatation &amp;Curettage, occasionally hysterectomy</a:t>
            </a:r>
          </a:p>
          <a:p>
            <a:pPr>
              <a:buNone/>
            </a:pPr>
            <a:endParaRPr lang="en-US" dirty="0"/>
          </a:p>
        </p:txBody>
      </p:sp>
    </p:spTree>
  </p:cSld>
  <p:clrMapOvr>
    <a:masterClrMapping/>
  </p:clrMapOvr>
  <p:transition spd="slow">
    <p:circle/>
  </p:transition>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001000" cy="5715000"/>
          </a:xfrm>
        </p:spPr>
        <p:txBody>
          <a:bodyPr/>
          <a:lstStyle/>
          <a:p>
            <a:pPr>
              <a:defRPr/>
            </a:pPr>
            <a:r>
              <a:rPr lang="en-US" dirty="0" smtClean="0"/>
              <a:t>Post partum infections. Febrile morbidity of 38</a:t>
            </a:r>
            <a:r>
              <a:rPr lang="en-US" baseline="30000" dirty="0" smtClean="0"/>
              <a:t>o</a:t>
            </a:r>
            <a:r>
              <a:rPr lang="en-US" dirty="0" smtClean="0"/>
              <a:t> C or more on any two of the first 10 days postpartum excluding  first 24 hours</a:t>
            </a:r>
          </a:p>
          <a:p>
            <a:pPr>
              <a:defRPr/>
            </a:pPr>
            <a:endParaRPr lang="en-US" dirty="0" smtClean="0"/>
          </a:p>
          <a:p>
            <a:pPr>
              <a:defRPr/>
            </a:pPr>
            <a:r>
              <a:rPr lang="en-US" dirty="0" smtClean="0"/>
              <a:t>Commonest cause endometritis occurring in 2% of vaginal deliveries and 10 – 15% caesarean births</a:t>
            </a:r>
          </a:p>
          <a:p>
            <a:pPr>
              <a:buNone/>
            </a:pPr>
            <a:endParaRPr lang="en-US" dirty="0"/>
          </a:p>
        </p:txBody>
      </p:sp>
    </p:spTree>
  </p:cSld>
  <p:clrMapOvr>
    <a:masterClrMapping/>
  </p:clrMapOvr>
  <p:transition spd="slow">
    <p:circle/>
  </p:transition>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7924800" cy="5791200"/>
          </a:xfrm>
        </p:spPr>
        <p:txBody>
          <a:bodyPr/>
          <a:lstStyle/>
          <a:p>
            <a:pPr>
              <a:lnSpc>
                <a:spcPct val="90000"/>
              </a:lnSpc>
              <a:defRPr/>
            </a:pPr>
            <a:r>
              <a:rPr lang="en-US" dirty="0" smtClean="0"/>
              <a:t>Maternal – Infant attachment; rooming-in recommended</a:t>
            </a:r>
          </a:p>
          <a:p>
            <a:pPr>
              <a:lnSpc>
                <a:spcPct val="90000"/>
              </a:lnSpc>
              <a:defRPr/>
            </a:pPr>
            <a:r>
              <a:rPr lang="en-US" dirty="0" smtClean="0"/>
              <a:t>Others assume high intellect of humans leads to adaptability so rooming – in not a must</a:t>
            </a:r>
          </a:p>
          <a:p>
            <a:pPr>
              <a:lnSpc>
                <a:spcPct val="90000"/>
              </a:lnSpc>
              <a:defRPr/>
            </a:pPr>
            <a:r>
              <a:rPr lang="en-US" dirty="0" smtClean="0"/>
              <a:t>Consensus; allow maximum contact of parents watch for danger signs I. e abnormal parenting, negative and abusive language, inordinate delay in naming,  unrealistic health concerns about infant</a:t>
            </a:r>
            <a:endParaRPr lang="en-US" dirty="0"/>
          </a:p>
        </p:txBody>
      </p:sp>
    </p:spTree>
  </p:cSld>
  <p:clrMapOvr>
    <a:masterClrMapping/>
  </p:clrMapOvr>
  <p:transition spd="slow">
    <p:circle/>
  </p:transition>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Minor ailments of puerperium &amp; mgt</a:t>
            </a:r>
            <a:endParaRPr lang="en-US" b="1" dirty="0"/>
          </a:p>
        </p:txBody>
      </p:sp>
      <p:sp>
        <p:nvSpPr>
          <p:cNvPr id="3" name="Content Placeholder 2"/>
          <p:cNvSpPr>
            <a:spLocks noGrp="1"/>
          </p:cNvSpPr>
          <p:nvPr>
            <p:ph idx="1"/>
          </p:nvPr>
        </p:nvSpPr>
        <p:spPr>
          <a:xfrm>
            <a:off x="0" y="1600200"/>
            <a:ext cx="8229600" cy="4572000"/>
          </a:xfrm>
        </p:spPr>
        <p:txBody>
          <a:bodyPr/>
          <a:lstStyle/>
          <a:p>
            <a:r>
              <a:rPr lang="en-US" dirty="0" smtClean="0"/>
              <a:t>After pains</a:t>
            </a:r>
          </a:p>
          <a:p>
            <a:r>
              <a:rPr lang="en-US" dirty="0" smtClean="0"/>
              <a:t>Sub-involution</a:t>
            </a:r>
          </a:p>
          <a:p>
            <a:r>
              <a:rPr lang="en-US" dirty="0" smtClean="0"/>
              <a:t>Pain on the perineum</a:t>
            </a:r>
          </a:p>
          <a:p>
            <a:r>
              <a:rPr lang="en-US" dirty="0" smtClean="0"/>
              <a:t>Breast related disorders </a:t>
            </a:r>
          </a:p>
          <a:p>
            <a:r>
              <a:rPr lang="en-US" dirty="0" smtClean="0"/>
              <a:t>Postnatal diuresis</a:t>
            </a:r>
          </a:p>
          <a:p>
            <a:r>
              <a:rPr lang="en-US" dirty="0" smtClean="0"/>
              <a:t>Constipation</a:t>
            </a:r>
          </a:p>
        </p:txBody>
      </p:sp>
    </p:spTree>
  </p:cSld>
  <p:clrMapOvr>
    <a:masterClrMapping/>
  </p:clrMapOvr>
  <p:transition spd="slow">
    <p:circle/>
  </p:transition>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AFTERPAINS</a:t>
            </a:r>
            <a:endParaRPr lang="en-US" b="1" dirty="0"/>
          </a:p>
        </p:txBody>
      </p:sp>
      <p:sp>
        <p:nvSpPr>
          <p:cNvPr id="3" name="Content Placeholder 2"/>
          <p:cNvSpPr>
            <a:spLocks noGrp="1"/>
          </p:cNvSpPr>
          <p:nvPr>
            <p:ph idx="1"/>
          </p:nvPr>
        </p:nvSpPr>
        <p:spPr>
          <a:xfrm>
            <a:off x="0" y="1600200"/>
            <a:ext cx="8229600" cy="4572000"/>
          </a:xfrm>
        </p:spPr>
        <p:txBody>
          <a:bodyPr/>
          <a:lstStyle/>
          <a:p>
            <a:r>
              <a:rPr lang="en-US" dirty="0" smtClean="0"/>
              <a:t>It is the spasmodic, intermittent pain felt in the back and lower abdomen after delivery for a variable period of 2-4 days. It is often felt more frequently while breast-feeding. Presence of blood clots or bits of the after the birth leads to spasmodic hypertonic contractions of the uterus in an attempt to expel them out.</a:t>
            </a:r>
            <a:endParaRPr lang="en-US" dirty="0"/>
          </a:p>
        </p:txBody>
      </p:sp>
    </p:spTree>
  </p:cSld>
  <p:clrMapOvr>
    <a:masterClrMapping/>
  </p:clrMapOvr>
  <p:transition spd="slow">
    <p:circle/>
  </p:transition>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MANAGEMENT</a:t>
            </a:r>
            <a:br>
              <a:rPr lang="en-US" b="1" dirty="0" smtClean="0"/>
            </a:br>
            <a:endParaRPr lang="en-US" b="1" dirty="0"/>
          </a:p>
        </p:txBody>
      </p:sp>
      <p:sp>
        <p:nvSpPr>
          <p:cNvPr id="3" name="Content Placeholder 2"/>
          <p:cNvSpPr>
            <a:spLocks noGrp="1"/>
          </p:cNvSpPr>
          <p:nvPr>
            <p:ph idx="1"/>
          </p:nvPr>
        </p:nvSpPr>
        <p:spPr>
          <a:xfrm>
            <a:off x="228600" y="1600200"/>
            <a:ext cx="8001000" cy="4572000"/>
          </a:xfrm>
        </p:spPr>
        <p:txBody>
          <a:bodyPr/>
          <a:lstStyle/>
          <a:p>
            <a:r>
              <a:rPr lang="en-US" dirty="0" smtClean="0"/>
              <a:t>Massage the uterus with expulsion of the clot.</a:t>
            </a:r>
          </a:p>
          <a:p>
            <a:r>
              <a:rPr lang="en-US" dirty="0" smtClean="0"/>
              <a:t>Administer analgesics (ibuprofen) and antispasmodics</a:t>
            </a:r>
            <a:endParaRPr lang="en-US" dirty="0"/>
          </a:p>
        </p:txBody>
      </p:sp>
    </p:spTree>
  </p:cSld>
  <p:clrMapOvr>
    <a:masterClrMapping/>
  </p:clrMapOvr>
  <p:transition spd="slow">
    <p:circl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152400"/>
            <a:ext cx="8229600" cy="685800"/>
          </a:xfrm>
        </p:spPr>
        <p:txBody>
          <a:bodyPr>
            <a:normAutofit/>
          </a:bodyPr>
          <a:lstStyle/>
          <a:p>
            <a:r>
              <a:rPr lang="en-US" b="1" dirty="0" smtClean="0"/>
              <a:t>FURTHER DESCRIPTION OF TERMS</a:t>
            </a:r>
            <a:endParaRPr lang="en-US" b="1" dirty="0"/>
          </a:p>
        </p:txBody>
      </p:sp>
      <p:sp>
        <p:nvSpPr>
          <p:cNvPr id="5" name="Content Placeholder 1"/>
          <p:cNvSpPr>
            <a:spLocks noGrp="1"/>
          </p:cNvSpPr>
          <p:nvPr>
            <p:ph idx="1"/>
          </p:nvPr>
        </p:nvSpPr>
        <p:spPr>
          <a:xfrm>
            <a:off x="838200" y="2286000"/>
            <a:ext cx="8153400" cy="4572000"/>
          </a:xfrm>
        </p:spPr>
        <p:txBody>
          <a:bodyPr>
            <a:normAutofit fontScale="92500" lnSpcReduction="10000"/>
          </a:bodyPr>
          <a:lstStyle/>
          <a:p>
            <a:pPr>
              <a:buNone/>
            </a:pPr>
            <a:r>
              <a:rPr lang="en-US" b="1" u="sng" dirty="0" smtClean="0"/>
              <a:t>Contraction:-</a:t>
            </a:r>
            <a:r>
              <a:rPr lang="en-US" dirty="0" smtClean="0"/>
              <a:t>The uterine muscles contract repeatedly, becoming progressively </a:t>
            </a:r>
            <a:r>
              <a:rPr lang="en-US" b="1" dirty="0" smtClean="0"/>
              <a:t>shorter and thicker</a:t>
            </a:r>
            <a:r>
              <a:rPr lang="en-US" dirty="0" smtClean="0"/>
              <a:t>.</a:t>
            </a:r>
          </a:p>
          <a:p>
            <a:pPr>
              <a:buNone/>
            </a:pPr>
            <a:r>
              <a:rPr lang="en-US" b="1" u="sng" dirty="0" smtClean="0"/>
              <a:t>Retraction:-</a:t>
            </a:r>
            <a:r>
              <a:rPr lang="en-US" dirty="0" smtClean="0"/>
              <a:t>A unique property of uterine muscle fibre</a:t>
            </a:r>
          </a:p>
          <a:p>
            <a:r>
              <a:rPr lang="en-US" dirty="0" smtClean="0"/>
              <a:t>it means the contraction does not pass over entirely;</a:t>
            </a:r>
          </a:p>
          <a:p>
            <a:r>
              <a:rPr lang="en-US" dirty="0" smtClean="0"/>
              <a:t>the muscle fibre does not return to its original length;</a:t>
            </a:r>
          </a:p>
          <a:p>
            <a:r>
              <a:rPr lang="en-US" dirty="0" smtClean="0"/>
              <a:t>it retains some of the contraction, thus becoming progressively </a:t>
            </a:r>
            <a:r>
              <a:rPr lang="en-US" b="1" dirty="0" smtClean="0"/>
              <a:t>shorter and thicker</a:t>
            </a:r>
          </a:p>
          <a:p>
            <a:r>
              <a:rPr lang="en-US" dirty="0" smtClean="0"/>
              <a:t>this progressively reduces the capacity of the uterine cavity</a:t>
            </a:r>
          </a:p>
          <a:p>
            <a:r>
              <a:rPr lang="en-US" dirty="0" smtClean="0"/>
              <a:t>NB: The muscle fibre of the upper segment mainly contracts and retracts-relaxes slightly</a:t>
            </a:r>
          </a:p>
        </p:txBody>
      </p:sp>
    </p:spTree>
  </p:cSld>
  <p:clrMapOvr>
    <a:masterClrMapping/>
  </p:clrMapOvr>
  <p:transition spd="slow">
    <p:circle/>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SUBINVOLUTION</a:t>
            </a:r>
            <a:endParaRPr lang="en-US" b="1" dirty="0"/>
          </a:p>
        </p:txBody>
      </p:sp>
      <p:sp>
        <p:nvSpPr>
          <p:cNvPr id="3" name="Content Placeholder 2"/>
          <p:cNvSpPr>
            <a:spLocks noGrp="1"/>
          </p:cNvSpPr>
          <p:nvPr>
            <p:ph idx="1"/>
          </p:nvPr>
        </p:nvSpPr>
        <p:spPr>
          <a:xfrm>
            <a:off x="304800" y="1600200"/>
            <a:ext cx="7924800" cy="4572000"/>
          </a:xfrm>
        </p:spPr>
        <p:txBody>
          <a:bodyPr/>
          <a:lstStyle/>
          <a:p>
            <a:r>
              <a:rPr lang="en-US" dirty="0" smtClean="0"/>
              <a:t>Term used to describe a uterus that remains large and fails to reduce in size and in mass</a:t>
            </a:r>
          </a:p>
          <a:p>
            <a:r>
              <a:rPr lang="en-US" dirty="0" smtClean="0"/>
              <a:t>It may result from retained placental fragments, infection and myoma.</a:t>
            </a:r>
          </a:p>
          <a:p>
            <a:pPr>
              <a:buNone/>
            </a:pPr>
            <a:endParaRPr lang="en-US" dirty="0"/>
          </a:p>
        </p:txBody>
      </p:sp>
    </p:spTree>
  </p:cSld>
  <p:clrMapOvr>
    <a:masterClrMapping/>
  </p:clrMapOvr>
  <p:transition spd="slow">
    <p:circle/>
  </p:transition>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001000" cy="5943600"/>
          </a:xfrm>
        </p:spPr>
        <p:txBody>
          <a:bodyPr>
            <a:normAutofit/>
          </a:bodyPr>
          <a:lstStyle/>
          <a:p>
            <a:r>
              <a:rPr lang="en-US" dirty="0" smtClean="0"/>
              <a:t>Sub-involution is suspected if the following occurs:</a:t>
            </a:r>
          </a:p>
          <a:p>
            <a:pPr lvl="2">
              <a:buBlip>
                <a:blip r:embed="rId2"/>
              </a:buBlip>
            </a:pPr>
            <a:r>
              <a:rPr lang="en-US" sz="2800" dirty="0" smtClean="0"/>
              <a:t>The </a:t>
            </a:r>
            <a:r>
              <a:rPr lang="en-US" sz="2800" dirty="0" err="1" smtClean="0"/>
              <a:t>lochia</a:t>
            </a:r>
            <a:r>
              <a:rPr lang="en-US" sz="2800" dirty="0" smtClean="0"/>
              <a:t> fails to progress from rubra to serosa</a:t>
            </a:r>
          </a:p>
          <a:p>
            <a:pPr lvl="2">
              <a:buBlip>
                <a:blip r:embed="rId2"/>
              </a:buBlip>
            </a:pPr>
            <a:r>
              <a:rPr lang="en-US" sz="2800" dirty="0" smtClean="0"/>
              <a:t>The woman gives a hx of excessive bleeding</a:t>
            </a:r>
          </a:p>
          <a:p>
            <a:pPr lvl="2">
              <a:buBlip>
                <a:blip r:embed="rId2"/>
              </a:buBlip>
            </a:pPr>
            <a:r>
              <a:rPr lang="en-US" sz="2800" dirty="0" smtClean="0"/>
              <a:t>Uterus is tender on palpation (suggests endometritis)</a:t>
            </a:r>
          </a:p>
          <a:p>
            <a:pPr lvl="2">
              <a:buBlip>
                <a:blip r:embed="rId2"/>
              </a:buBlip>
            </a:pPr>
            <a:r>
              <a:rPr lang="en-US" sz="2800" dirty="0" smtClean="0"/>
              <a:t>Leucorrhoea and backpain</a:t>
            </a:r>
          </a:p>
          <a:p>
            <a:pPr lvl="2">
              <a:buBlip>
                <a:blip r:embed="rId2"/>
              </a:buBlip>
            </a:pPr>
            <a:r>
              <a:rPr lang="en-US" sz="2800" dirty="0" smtClean="0"/>
              <a:t>Enlarged uterus is palpable</a:t>
            </a:r>
          </a:p>
          <a:p>
            <a:endParaRPr lang="en-US" dirty="0"/>
          </a:p>
        </p:txBody>
      </p:sp>
    </p:spTree>
  </p:cSld>
  <p:clrMapOvr>
    <a:masterClrMapping/>
  </p:clrMapOvr>
  <p:transition spd="slow">
    <p:circle/>
  </p:transition>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914400"/>
          </a:xfrm>
        </p:spPr>
        <p:txBody>
          <a:bodyPr/>
          <a:lstStyle/>
          <a:p>
            <a:r>
              <a:rPr lang="en-US" b="1" dirty="0" smtClean="0"/>
              <a:t>MGT OF SUB-INVOLUTION</a:t>
            </a:r>
            <a:endParaRPr lang="en-US" b="1" dirty="0"/>
          </a:p>
        </p:txBody>
      </p:sp>
      <p:sp>
        <p:nvSpPr>
          <p:cNvPr id="3" name="Content Placeholder 2"/>
          <p:cNvSpPr>
            <a:spLocks noGrp="1"/>
          </p:cNvSpPr>
          <p:nvPr>
            <p:ph idx="1"/>
          </p:nvPr>
        </p:nvSpPr>
        <p:spPr>
          <a:xfrm>
            <a:off x="304800" y="1143000"/>
            <a:ext cx="7924800" cy="5029200"/>
          </a:xfrm>
        </p:spPr>
        <p:txBody>
          <a:bodyPr/>
          <a:lstStyle/>
          <a:p>
            <a:r>
              <a:rPr lang="en-US" altLang="ko-KR" dirty="0" smtClean="0">
                <a:latin typeface="Times New Roman" pitchFamily="18" charset="0"/>
              </a:rPr>
              <a:t>Evaluate for the cause and manage appropriately e.g. completely remove all products of conception</a:t>
            </a:r>
          </a:p>
          <a:p>
            <a:r>
              <a:rPr lang="en-US" altLang="ko-KR" dirty="0" smtClean="0">
                <a:latin typeface="Times New Roman" pitchFamily="18" charset="0"/>
              </a:rPr>
              <a:t>oral antibiotics : usually effective in </a:t>
            </a:r>
            <a:r>
              <a:rPr lang="en-US" altLang="ko-KR" dirty="0" err="1" smtClean="0">
                <a:latin typeface="Times New Roman" pitchFamily="18" charset="0"/>
              </a:rPr>
              <a:t>metritis</a:t>
            </a:r>
            <a:endParaRPr lang="en-US" dirty="0"/>
          </a:p>
        </p:txBody>
      </p:sp>
    </p:spTree>
  </p:cSld>
  <p:clrMapOvr>
    <a:masterClrMapping/>
  </p:clrMapOvr>
  <p:transition spd="slow">
    <p:circle/>
  </p:transition>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PAIN IN THE PERINEUM</a:t>
            </a:r>
            <a:endParaRPr lang="en-US" b="1" dirty="0"/>
          </a:p>
        </p:txBody>
      </p:sp>
      <p:sp>
        <p:nvSpPr>
          <p:cNvPr id="3" name="Content Placeholder 2"/>
          <p:cNvSpPr>
            <a:spLocks noGrp="1"/>
          </p:cNvSpPr>
          <p:nvPr>
            <p:ph idx="1"/>
          </p:nvPr>
        </p:nvSpPr>
        <p:spPr/>
        <p:txBody>
          <a:bodyPr/>
          <a:lstStyle/>
          <a:p>
            <a:r>
              <a:rPr lang="en-US" dirty="0" smtClean="0"/>
              <a:t>Some degree of pain is felt in the stitches. Abnormal pain should be investigated to diagnose vulvo-vaginal hematoma or infection is developing.</a:t>
            </a:r>
            <a:endParaRPr lang="en-US" dirty="0"/>
          </a:p>
        </p:txBody>
      </p:sp>
    </p:spTree>
  </p:cSld>
  <p:clrMapOvr>
    <a:masterClrMapping/>
  </p:clrMapOvr>
  <p:transition spd="slow">
    <p:circle/>
  </p:transition>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RELIEVING MEASURES</a:t>
            </a:r>
            <a:endParaRPr lang="en-US" b="1" dirty="0"/>
          </a:p>
        </p:txBody>
      </p:sp>
      <p:sp>
        <p:nvSpPr>
          <p:cNvPr id="3" name="Content Placeholder 2"/>
          <p:cNvSpPr>
            <a:spLocks noGrp="1"/>
          </p:cNvSpPr>
          <p:nvPr>
            <p:ph idx="1"/>
          </p:nvPr>
        </p:nvSpPr>
        <p:spPr/>
        <p:txBody>
          <a:bodyPr/>
          <a:lstStyle/>
          <a:p>
            <a:r>
              <a:rPr lang="en-US" dirty="0" smtClean="0"/>
              <a:t>After using the bathroom, spray or pour warm water over the entire vaginalarea. Encourage mother to pat the area dry, making sure to start at the front andend at the back to avoid spreading germs from the rectum to the vagina.</a:t>
            </a:r>
            <a:endParaRPr lang="en-US" dirty="0"/>
          </a:p>
        </p:txBody>
      </p:sp>
    </p:spTree>
  </p:cSld>
  <p:clrMapOvr>
    <a:masterClrMapping/>
  </p:clrMapOvr>
  <p:transition spd="slow">
    <p:circle/>
  </p:transition>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smtClean="0"/>
              <a:t>to reduce the swelling </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p:txBody>
          <a:bodyPr/>
          <a:lstStyle/>
          <a:p>
            <a:pPr>
              <a:buNone/>
            </a:pPr>
            <a:r>
              <a:rPr lang="en-US" b="1" dirty="0" smtClean="0"/>
              <a:t>Apply Ice packs</a:t>
            </a:r>
          </a:p>
          <a:p>
            <a:r>
              <a:rPr lang="en-US" dirty="0" smtClean="0"/>
              <a:t> Wrap the ice pack in a washcloth or other soft or absorbent material. Do not directly apply the ice</a:t>
            </a:r>
          </a:p>
          <a:p>
            <a:endParaRPr lang="en-US" dirty="0"/>
          </a:p>
        </p:txBody>
      </p:sp>
    </p:spTree>
  </p:cSld>
  <p:clrMapOvr>
    <a:masterClrMapping/>
  </p:clrMapOvr>
  <p:transition spd="slow">
    <p:circle/>
  </p:transition>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Sitz bath</a:t>
            </a:r>
            <a:br>
              <a:rPr lang="en-US" dirty="0" smtClean="0"/>
            </a:br>
            <a:endParaRPr lang="en-US" dirty="0"/>
          </a:p>
        </p:txBody>
      </p:sp>
      <p:sp>
        <p:nvSpPr>
          <p:cNvPr id="3" name="Content Placeholder 2"/>
          <p:cNvSpPr>
            <a:spLocks noGrp="1"/>
          </p:cNvSpPr>
          <p:nvPr>
            <p:ph idx="1"/>
          </p:nvPr>
        </p:nvSpPr>
        <p:spPr/>
        <p:txBody>
          <a:bodyPr/>
          <a:lstStyle/>
          <a:p>
            <a:r>
              <a:rPr lang="en-US" dirty="0" smtClean="0"/>
              <a:t>Encourage the mother to sit in a tub with 2-3 inches of warm salty water for about 15 minutes, three times in a day</a:t>
            </a:r>
            <a:endParaRPr lang="en-US" dirty="0"/>
          </a:p>
        </p:txBody>
      </p:sp>
    </p:spTree>
  </p:cSld>
  <p:clrMapOvr>
    <a:masterClrMapping/>
  </p:clrMapOvr>
  <p:transition spd="slow">
    <p:circle/>
  </p:transition>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of perineal stitches</a:t>
            </a:r>
            <a:endParaRPr lang="en-US" dirty="0"/>
          </a:p>
        </p:txBody>
      </p:sp>
      <p:sp>
        <p:nvSpPr>
          <p:cNvPr id="3" name="Content Placeholder 2"/>
          <p:cNvSpPr>
            <a:spLocks noGrp="1"/>
          </p:cNvSpPr>
          <p:nvPr>
            <p:ph idx="1"/>
          </p:nvPr>
        </p:nvSpPr>
        <p:spPr/>
        <p:txBody>
          <a:bodyPr/>
          <a:lstStyle/>
          <a:p>
            <a:r>
              <a:rPr lang="en-US" dirty="0" smtClean="0"/>
              <a:t>Clean and dress the perineal area daily and cover with sterile pad.</a:t>
            </a:r>
          </a:p>
          <a:p>
            <a:r>
              <a:rPr lang="en-US" dirty="0" smtClean="0"/>
              <a:t>Swabbing should be done from above downwards</a:t>
            </a:r>
          </a:p>
          <a:p>
            <a:pPr>
              <a:buNone/>
            </a:pPr>
            <a:endParaRPr lang="en-US" dirty="0"/>
          </a:p>
        </p:txBody>
      </p:sp>
    </p:spTree>
  </p:cSld>
  <p:clrMapOvr>
    <a:masterClrMapping/>
  </p:clrMapOvr>
  <p:transition spd="slow">
    <p:circle/>
  </p:transition>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related disorders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u="sng" dirty="0" smtClean="0"/>
              <a:t>BREAST ENGORGEMENT</a:t>
            </a:r>
          </a:p>
          <a:p>
            <a:r>
              <a:rPr lang="en-US" dirty="0" smtClean="0"/>
              <a:t>May occur about the third day postpartum and is often regarded by mothers as the result of the milk coming in. </a:t>
            </a:r>
          </a:p>
          <a:p>
            <a:r>
              <a:rPr lang="en-US" dirty="0" smtClean="0"/>
              <a:t>It is due to exaggerated normal venous and lymphatic engorgement of the breasts which precedes lactation.  </a:t>
            </a:r>
          </a:p>
          <a:p>
            <a:r>
              <a:rPr lang="en-US" dirty="0" smtClean="0"/>
              <a:t>The mother approaches with pain and tense feeling of the breasts, generalized malaise and painful breastfeeding</a:t>
            </a:r>
            <a:endParaRPr lang="en-US" dirty="0"/>
          </a:p>
        </p:txBody>
      </p:sp>
    </p:spTree>
  </p:cSld>
  <p:clrMapOvr>
    <a:masterClrMapping/>
  </p:clrMapOvr>
  <p:transition spd="slow">
    <p:circle/>
  </p:transition>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838200"/>
          </a:xfrm>
        </p:spPr>
        <p:txBody>
          <a:bodyPr/>
          <a:lstStyle/>
          <a:p>
            <a:r>
              <a:rPr lang="en-US" b="1" dirty="0" smtClean="0"/>
              <a:t>mgt</a:t>
            </a:r>
            <a:endParaRPr lang="en-US" b="1" dirty="0"/>
          </a:p>
        </p:txBody>
      </p:sp>
      <p:sp>
        <p:nvSpPr>
          <p:cNvPr id="3" name="Content Placeholder 2"/>
          <p:cNvSpPr>
            <a:spLocks noGrp="1"/>
          </p:cNvSpPr>
          <p:nvPr>
            <p:ph idx="1"/>
          </p:nvPr>
        </p:nvSpPr>
        <p:spPr>
          <a:xfrm>
            <a:off x="0" y="1143007"/>
            <a:ext cx="9144000" cy="4987925"/>
          </a:xfrm>
        </p:spPr>
        <p:txBody>
          <a:bodyPr/>
          <a:lstStyle/>
          <a:p>
            <a:r>
              <a:rPr lang="en-US" dirty="0" smtClean="0"/>
              <a:t>Encourage the mother to consume lots of fluids.</a:t>
            </a:r>
          </a:p>
          <a:p>
            <a:r>
              <a:rPr lang="en-US" dirty="0" smtClean="0"/>
              <a:t>Support the breasts with a binder or brassiere.</a:t>
            </a:r>
          </a:p>
          <a:p>
            <a:r>
              <a:rPr lang="en-US" dirty="0" smtClean="0"/>
              <a:t>Apply hot bags on breast before nursing and ice bags after.</a:t>
            </a:r>
          </a:p>
          <a:p>
            <a:r>
              <a:rPr lang="en-US" dirty="0" smtClean="0"/>
              <a:t>Express the milk manually.</a:t>
            </a:r>
          </a:p>
          <a:p>
            <a:r>
              <a:rPr lang="en-US" dirty="0" smtClean="0"/>
              <a:t>The baby should be put to breast regularly after the expression of milk.</a:t>
            </a:r>
          </a:p>
          <a:p>
            <a:r>
              <a:rPr lang="en-US" dirty="0" smtClean="0"/>
              <a:t>Analgesics may also be prescribed to relieve pain</a:t>
            </a:r>
          </a:p>
        </p:txBody>
      </p:sp>
    </p:spTree>
  </p:cSld>
  <p:clrMapOvr>
    <a:masterClrMapping/>
  </p:clrMapOvr>
  <p:transition spd="slow">
    <p:circl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38200" y="2286000"/>
            <a:ext cx="8153400" cy="4572000"/>
          </a:xfrm>
        </p:spPr>
        <p:txBody>
          <a:bodyPr>
            <a:normAutofit lnSpcReduction="10000"/>
          </a:bodyPr>
          <a:lstStyle/>
          <a:p>
            <a:r>
              <a:rPr lang="en-US" b="1" dirty="0" smtClean="0"/>
              <a:t>Relaxation:-</a:t>
            </a:r>
            <a:r>
              <a:rPr lang="en-US" dirty="0" smtClean="0"/>
              <a:t>relaxation of the muscle fibres of the lower segment results in progressive thinning and lengthening of this segment and subsequent dilation of the cervical os</a:t>
            </a:r>
          </a:p>
          <a:p>
            <a:r>
              <a:rPr lang="en-US" dirty="0" smtClean="0"/>
              <a:t>When these processes are normal, the result is good outcome of labour in that:-</a:t>
            </a:r>
          </a:p>
          <a:p>
            <a:pPr lvl="1"/>
            <a:r>
              <a:rPr lang="en-US" dirty="0" smtClean="0"/>
              <a:t>Contraction and retraction provide sufficient force to expel the foetus without overtiring the uterus</a:t>
            </a:r>
          </a:p>
          <a:p>
            <a:pPr lvl="1"/>
            <a:r>
              <a:rPr lang="en-US" dirty="0" smtClean="0"/>
              <a:t>Relaxation-Ensures an adequate oxygen supply to the foetus since during a contraction the blood supply is diminished as the placenta is squeezed</a:t>
            </a:r>
          </a:p>
          <a:p>
            <a:pPr lvl="1"/>
            <a:endParaRPr lang="en-US" dirty="0"/>
          </a:p>
        </p:txBody>
      </p:sp>
    </p:spTree>
  </p:cSld>
  <p:clrMapOvr>
    <a:masterClrMapping/>
  </p:clrMapOvr>
  <p:transition spd="slow">
    <p:circle/>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8229600" cy="1295400"/>
          </a:xfrm>
        </p:spPr>
        <p:txBody>
          <a:bodyPr>
            <a:normAutofit fontScale="90000"/>
          </a:bodyPr>
          <a:lstStyle/>
          <a:p>
            <a:r>
              <a:rPr lang="en-US" sz="4400" i="1" u="sng" dirty="0" smtClean="0">
                <a:solidFill>
                  <a:schemeClr val="tx1"/>
                </a:solidFill>
              </a:rPr>
              <a:t/>
            </a:r>
            <a:br>
              <a:rPr lang="en-US" sz="4400" i="1" u="sng" dirty="0" smtClean="0">
                <a:solidFill>
                  <a:schemeClr val="tx1"/>
                </a:solidFill>
              </a:rPr>
            </a:br>
            <a:r>
              <a:rPr lang="en-US" sz="4400" i="1" u="sng" dirty="0" smtClean="0">
                <a:solidFill>
                  <a:schemeClr val="tx1"/>
                </a:solidFill>
              </a:rPr>
              <a:t>Sore, cracked and damaged nipples</a:t>
            </a:r>
            <a:br>
              <a:rPr lang="en-US" sz="4400" i="1" u="sng" dirty="0" smtClean="0">
                <a:solidFill>
                  <a:schemeClr val="tx1"/>
                </a:solidFill>
              </a:rPr>
            </a:br>
            <a:endParaRPr lang="en-US" u="sng" dirty="0">
              <a:solidFill>
                <a:schemeClr val="tx1"/>
              </a:solidFill>
            </a:endParaRPr>
          </a:p>
        </p:txBody>
      </p:sp>
      <p:sp>
        <p:nvSpPr>
          <p:cNvPr id="3" name="Content Placeholder 2"/>
          <p:cNvSpPr>
            <a:spLocks noGrp="1"/>
          </p:cNvSpPr>
          <p:nvPr>
            <p:ph idx="1"/>
          </p:nvPr>
        </p:nvSpPr>
        <p:spPr>
          <a:xfrm>
            <a:off x="228600" y="1600200"/>
            <a:ext cx="8001000" cy="4572000"/>
          </a:xfrm>
        </p:spPr>
        <p:txBody>
          <a:bodyPr/>
          <a:lstStyle/>
          <a:p>
            <a:pPr>
              <a:lnSpc>
                <a:spcPct val="90000"/>
              </a:lnSpc>
              <a:buFont typeface="Wingdings" pitchFamily="2" charset="2"/>
              <a:buChar char="v"/>
            </a:pPr>
            <a:r>
              <a:rPr lang="en-US" dirty="0" smtClean="0"/>
              <a:t>Caused by trauma from the baby’s mouth and tongue which results from incorrect attachment of the baby to the breast.</a:t>
            </a:r>
          </a:p>
          <a:p>
            <a:pPr>
              <a:lnSpc>
                <a:spcPct val="90000"/>
              </a:lnSpc>
              <a:buFont typeface="Wingdings" pitchFamily="2" charset="2"/>
              <a:buChar char="v"/>
            </a:pPr>
            <a:r>
              <a:rPr lang="en-US" dirty="0" smtClean="0"/>
              <a:t>Nipples should be kept dry and exposed to air</a:t>
            </a:r>
          </a:p>
          <a:p>
            <a:pPr>
              <a:lnSpc>
                <a:spcPct val="90000"/>
              </a:lnSpc>
              <a:buFont typeface="Wingdings" pitchFamily="2" charset="2"/>
              <a:buChar char="v"/>
            </a:pPr>
            <a:r>
              <a:rPr lang="en-US" dirty="0" smtClean="0"/>
              <a:t>Other causes of soreness is infection with candida albicans and both baby and mother should receive concurrent fungicidal treatment.</a:t>
            </a:r>
          </a:p>
          <a:p>
            <a:endParaRPr lang="en-US" dirty="0"/>
          </a:p>
        </p:txBody>
      </p:sp>
    </p:spTree>
  </p:cSld>
  <p:clrMapOvr>
    <a:masterClrMapping/>
  </p:clrMapOvr>
  <p:transition spd="slow">
    <p:circle/>
  </p:transition>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Recommended Methods of Treatment for Cracked Nipples</a:t>
            </a:r>
            <a:endParaRPr lang="en-US" dirty="0"/>
          </a:p>
        </p:txBody>
      </p:sp>
      <p:sp>
        <p:nvSpPr>
          <p:cNvPr id="3" name="Content Placeholder 2"/>
          <p:cNvSpPr>
            <a:spLocks noGrp="1"/>
          </p:cNvSpPr>
          <p:nvPr>
            <p:ph idx="1"/>
          </p:nvPr>
        </p:nvSpPr>
        <p:spPr/>
        <p:txBody>
          <a:bodyPr/>
          <a:lstStyle/>
          <a:p>
            <a:r>
              <a:rPr lang="en-US" dirty="0" smtClean="0"/>
              <a:t>Rest the breast for 24 hours or until the crack is healed</a:t>
            </a:r>
          </a:p>
          <a:p>
            <a:r>
              <a:rPr lang="en-US" dirty="0" smtClean="0"/>
              <a:t>Meanwhile express the milk manually</a:t>
            </a:r>
          </a:p>
          <a:p>
            <a:r>
              <a:rPr lang="en-US" dirty="0" smtClean="0"/>
              <a:t>Expose the breast to the air for 20 minutes six hourly or to an electric lamp 30cm distance to promote healing</a:t>
            </a:r>
          </a:p>
        </p:txBody>
      </p:sp>
    </p:spTree>
  </p:cSld>
  <p:clrMapOvr>
    <a:masterClrMapping/>
  </p:clrMapOvr>
  <p:transition spd="slow">
    <p:circle/>
  </p:transition>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838200"/>
          </a:xfrm>
        </p:spPr>
        <p:txBody>
          <a:bodyPr/>
          <a:lstStyle/>
          <a:p>
            <a:r>
              <a:rPr lang="en-US" b="1" dirty="0" smtClean="0"/>
              <a:t>Acute Puerperal Mastitis</a:t>
            </a:r>
            <a:endParaRPr lang="en-US" dirty="0"/>
          </a:p>
        </p:txBody>
      </p:sp>
      <p:sp>
        <p:nvSpPr>
          <p:cNvPr id="3" name="Content Placeholder 2"/>
          <p:cNvSpPr>
            <a:spLocks noGrp="1"/>
          </p:cNvSpPr>
          <p:nvPr>
            <p:ph idx="1"/>
          </p:nvPr>
        </p:nvSpPr>
        <p:spPr>
          <a:xfrm>
            <a:off x="0" y="1143000"/>
            <a:ext cx="9144000" cy="5715000"/>
          </a:xfrm>
        </p:spPr>
        <p:txBody>
          <a:bodyPr/>
          <a:lstStyle/>
          <a:p>
            <a:r>
              <a:rPr lang="en-US" dirty="0" smtClean="0"/>
              <a:t>Mastitis is the inflammation of the breast. If the condition is not treated, it may proceed to abscess formation. </a:t>
            </a:r>
          </a:p>
          <a:p>
            <a:r>
              <a:rPr lang="en-US" dirty="0" smtClean="0"/>
              <a:t>The term ’flushed breast‘ is applied in mild cases where the infection is superficial and localised. </a:t>
            </a:r>
          </a:p>
          <a:p>
            <a:r>
              <a:rPr lang="en-US" dirty="0" smtClean="0"/>
              <a:t>The condition rarely occurs prior to the eighth day of puerperium. It commonly arises during the second or third week. </a:t>
            </a:r>
          </a:p>
          <a:p>
            <a:r>
              <a:rPr lang="en-US" dirty="0" smtClean="0"/>
              <a:t>Mastitis may arise in two different ways.</a:t>
            </a:r>
          </a:p>
        </p:txBody>
      </p:sp>
    </p:spTree>
  </p:cSld>
  <p:clrMapOvr>
    <a:masterClrMapping/>
  </p:clrMapOvr>
  <p:transition spd="slow">
    <p:circle/>
  </p:transition>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9144000" cy="6130925"/>
          </a:xfrm>
        </p:spPr>
        <p:txBody>
          <a:bodyPr/>
          <a:lstStyle/>
          <a:p>
            <a:r>
              <a:rPr lang="en-US" dirty="0" smtClean="0"/>
              <a:t>Cellulitis infection occurs when the infectious</a:t>
            </a:r>
          </a:p>
          <a:p>
            <a:pPr>
              <a:buNone/>
            </a:pPr>
            <a:r>
              <a:rPr lang="en-US" dirty="0" smtClean="0"/>
              <a:t> micro-organism enters through the cracked nipple and spreads through the interlobular tissue. </a:t>
            </a:r>
          </a:p>
          <a:p>
            <a:r>
              <a:rPr lang="en-US" dirty="0" smtClean="0"/>
              <a:t>Adenitis is a result of the multiplication of organisms which are already present in the breast itself due to engorgement, stasis of milk or bruising through careless handling.</a:t>
            </a:r>
          </a:p>
          <a:p>
            <a:endParaRPr lang="en-US" dirty="0"/>
          </a:p>
        </p:txBody>
      </p:sp>
    </p:spTree>
  </p:cSld>
  <p:clrMapOvr>
    <a:masterClrMapping/>
  </p:clrMapOvr>
  <p:transition spd="slow">
    <p:circle/>
  </p:transition>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Primary Causative Organisms of Mastitis</a:t>
            </a:r>
            <a:endParaRPr lang="en-US" dirty="0"/>
          </a:p>
        </p:txBody>
      </p:sp>
      <p:sp>
        <p:nvSpPr>
          <p:cNvPr id="3" name="Content Placeholder 2"/>
          <p:cNvSpPr>
            <a:spLocks noGrp="1"/>
          </p:cNvSpPr>
          <p:nvPr>
            <p:ph idx="1"/>
          </p:nvPr>
        </p:nvSpPr>
        <p:spPr>
          <a:xfrm>
            <a:off x="0" y="1447800"/>
            <a:ext cx="9144000" cy="5410200"/>
          </a:xfrm>
        </p:spPr>
        <p:txBody>
          <a:bodyPr/>
          <a:lstStyle/>
          <a:p>
            <a:r>
              <a:rPr lang="en-US" dirty="0" smtClean="0"/>
              <a:t>The primary causative organisms are streptococcus i.e. haemolytic streptococcus organisms and staphylococcus aureus. </a:t>
            </a:r>
          </a:p>
          <a:p>
            <a:r>
              <a:rPr lang="en-US" dirty="0" smtClean="0"/>
              <a:t>The usual route for transmission of organisms to the mother’s breast is from the:</a:t>
            </a:r>
          </a:p>
          <a:p>
            <a:pPr lvl="1"/>
            <a:r>
              <a:rPr lang="en-US" dirty="0" smtClean="0"/>
              <a:t>Nasopharynx of her infant</a:t>
            </a:r>
          </a:p>
          <a:p>
            <a:pPr lvl="1"/>
            <a:r>
              <a:rPr lang="en-US" dirty="0" smtClean="0"/>
              <a:t>The patient’s hands</a:t>
            </a:r>
          </a:p>
          <a:p>
            <a:pPr lvl="1"/>
            <a:r>
              <a:rPr lang="en-US" dirty="0" smtClean="0"/>
              <a:t>Nursery personnel in contact with the infant</a:t>
            </a:r>
          </a:p>
          <a:p>
            <a:pPr lvl="1"/>
            <a:r>
              <a:rPr lang="en-US" dirty="0" smtClean="0"/>
              <a:t>Skin infection of the baby</a:t>
            </a:r>
          </a:p>
          <a:p>
            <a:pPr lvl="1"/>
            <a:r>
              <a:rPr lang="en-US" dirty="0" smtClean="0"/>
              <a:t>The umbilical cord</a:t>
            </a:r>
          </a:p>
        </p:txBody>
      </p:sp>
    </p:spTree>
  </p:cSld>
  <p:clrMapOvr>
    <a:masterClrMapping/>
  </p:clrMapOvr>
  <p:transition spd="slow">
    <p:circle/>
  </p:transition>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9144000" cy="6130925"/>
          </a:xfrm>
        </p:spPr>
        <p:txBody>
          <a:bodyPr/>
          <a:lstStyle/>
          <a:p>
            <a:r>
              <a:rPr lang="en-US" dirty="0" smtClean="0"/>
              <a:t>The main signs and symptoms of the condition are:</a:t>
            </a:r>
          </a:p>
          <a:p>
            <a:pPr lvl="1"/>
            <a:r>
              <a:rPr lang="en-US" dirty="0" smtClean="0"/>
              <a:t>The mother complains of acute pain and tenderness in the breast</a:t>
            </a:r>
          </a:p>
          <a:p>
            <a:pPr lvl="1"/>
            <a:r>
              <a:rPr lang="en-US" dirty="0" smtClean="0"/>
              <a:t>General malaise characterized by a chilly sensation, followed by rise of temperature to 40°C with increased pulse rate</a:t>
            </a:r>
            <a:endParaRPr lang="en-US" dirty="0"/>
          </a:p>
        </p:txBody>
      </p:sp>
    </p:spTree>
  </p:cSld>
  <p:clrMapOvr>
    <a:masterClrMapping/>
  </p:clrMapOvr>
  <p:transition spd="slow">
    <p:circle/>
  </p:transition>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smtClean="0"/>
              <a:t>On inspection, the breast appears reddened and hard</a:t>
            </a:r>
          </a:p>
          <a:p>
            <a:r>
              <a:rPr lang="en-US" dirty="0" smtClean="0"/>
              <a:t>The inflammation may be generalised,confined to a lobe or a local area</a:t>
            </a:r>
          </a:p>
          <a:p>
            <a:r>
              <a:rPr lang="en-US" dirty="0" smtClean="0"/>
              <a:t>There are indurations, tenderness and erythema of the involved area</a:t>
            </a:r>
          </a:p>
          <a:p>
            <a:r>
              <a:rPr lang="en-US" dirty="0" smtClean="0"/>
              <a:t>Mastitis is usually unilateral, in advanced cases there maybe local abscess formation</a:t>
            </a:r>
            <a:endParaRPr lang="en-US" dirty="0"/>
          </a:p>
        </p:txBody>
      </p:sp>
    </p:spTree>
  </p:cSld>
  <p:clrMapOvr>
    <a:masterClrMapping/>
  </p:clrMapOvr>
  <p:transition spd="slow">
    <p:circle/>
  </p:transition>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762000"/>
          </a:xfrm>
        </p:spPr>
        <p:txBody>
          <a:bodyPr/>
          <a:lstStyle/>
          <a:p>
            <a:r>
              <a:rPr lang="en-US" b="1" dirty="0" smtClean="0"/>
              <a:t>Management of Mastitis</a:t>
            </a:r>
            <a:endParaRPr lang="en-US" dirty="0"/>
          </a:p>
        </p:txBody>
      </p:sp>
      <p:sp>
        <p:nvSpPr>
          <p:cNvPr id="3" name="Content Placeholder 2"/>
          <p:cNvSpPr>
            <a:spLocks noGrp="1"/>
          </p:cNvSpPr>
          <p:nvPr>
            <p:ph idx="1"/>
          </p:nvPr>
        </p:nvSpPr>
        <p:spPr>
          <a:xfrm>
            <a:off x="0" y="1219200"/>
            <a:ext cx="9144000" cy="5638800"/>
          </a:xfrm>
        </p:spPr>
        <p:txBody>
          <a:bodyPr/>
          <a:lstStyle/>
          <a:p>
            <a:r>
              <a:rPr lang="en-US" dirty="0" smtClean="0"/>
              <a:t>A sample of breast milk should be taken for bacteriological examination </a:t>
            </a:r>
          </a:p>
          <a:p>
            <a:r>
              <a:rPr lang="en-US" dirty="0" smtClean="0"/>
              <a:t>Broad spectrum antibiotics should be administered immediately while awaiting the culture result. Depending upon virulence and resistance, cephalosporin or vancomycin drugs that are particularly effective against staphylococcal infections should be dministered to prevent formation of breast abscess</a:t>
            </a:r>
            <a:endParaRPr lang="en-US" dirty="0"/>
          </a:p>
        </p:txBody>
      </p:sp>
    </p:spTree>
  </p:cSld>
  <p:clrMapOvr>
    <a:masterClrMapping/>
  </p:clrMapOvr>
  <p:transition spd="slow">
    <p:circle/>
  </p:transition>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
            <a:ext cx="8229600" cy="6130925"/>
          </a:xfrm>
        </p:spPr>
        <p:txBody>
          <a:bodyPr/>
          <a:lstStyle/>
          <a:p>
            <a:endParaRPr lang="en-US" dirty="0" smtClean="0"/>
          </a:p>
          <a:p>
            <a:r>
              <a:rPr lang="en-US" dirty="0" smtClean="0"/>
              <a:t>As soon as mastitis occurs, breast feeding on the affected area should be suspended. Empty the breast by gentle expression or with an electric breast pump. </a:t>
            </a:r>
          </a:p>
          <a:p>
            <a:r>
              <a:rPr lang="en-US" dirty="0" smtClean="0"/>
              <a:t>Support the breast with a firm breast binder or a well fitted brassiere. Heat application may be ordered to hasten the localisation of the abscess.</a:t>
            </a:r>
            <a:endParaRPr lang="en-US" dirty="0"/>
          </a:p>
        </p:txBody>
      </p:sp>
    </p:spTree>
  </p:cSld>
  <p:clrMapOvr>
    <a:masterClrMapping/>
  </p:clrMapOvr>
  <p:transition spd="slow">
    <p:circle/>
  </p:transition>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Prevention of Breast Complications.</a:t>
            </a:r>
            <a:endParaRPr lang="en-US" dirty="0"/>
          </a:p>
        </p:txBody>
      </p:sp>
      <p:sp>
        <p:nvSpPr>
          <p:cNvPr id="3" name="Content Placeholder 2"/>
          <p:cNvSpPr>
            <a:spLocks noGrp="1"/>
          </p:cNvSpPr>
          <p:nvPr>
            <p:ph idx="1"/>
          </p:nvPr>
        </p:nvSpPr>
        <p:spPr>
          <a:xfrm>
            <a:off x="0" y="1371600"/>
            <a:ext cx="9144000" cy="5486400"/>
          </a:xfrm>
        </p:spPr>
        <p:txBody>
          <a:bodyPr/>
          <a:lstStyle/>
          <a:p>
            <a:r>
              <a:rPr lang="en-US" dirty="0" smtClean="0"/>
              <a:t>Encourage breastfeeding by providing information on the advantage of breastfeeding.</a:t>
            </a:r>
          </a:p>
          <a:p>
            <a:r>
              <a:rPr lang="en-US" dirty="0" smtClean="0"/>
              <a:t>Educate the mother during prenatal care on the prevention of breast complications. Help her to fix the baby properly on the breast. </a:t>
            </a:r>
          </a:p>
          <a:p>
            <a:r>
              <a:rPr lang="en-US" dirty="0" smtClean="0"/>
              <a:t>Stress the importance of emptying the breast by manual expression in case of excess milk, to avoid engorgement. </a:t>
            </a:r>
          </a:p>
        </p:txBody>
      </p:sp>
    </p:spTree>
  </p:cSld>
  <p:clrMapOvr>
    <a:masterClrMapping/>
  </p:clrMapOvr>
  <p:transition spd="slow">
    <p:circl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gn="ctr"/>
            <a:r>
              <a:rPr lang="en-US" b="1" dirty="0" smtClean="0">
                <a:solidFill>
                  <a:srgbClr val="7030A0"/>
                </a:solidFill>
              </a:rPr>
              <a:t>iv) FORMATION OF THE UPPER &amp; LOWER UTERINE SEGMENTS</a:t>
            </a:r>
            <a:endParaRPr lang="en-US" b="1" dirty="0">
              <a:solidFill>
                <a:srgbClr val="7030A0"/>
              </a:solidFill>
            </a:endParaRPr>
          </a:p>
        </p:txBody>
      </p:sp>
      <p:sp>
        <p:nvSpPr>
          <p:cNvPr id="3" name="Content Placeholder 2"/>
          <p:cNvSpPr>
            <a:spLocks noGrp="1"/>
          </p:cNvSpPr>
          <p:nvPr>
            <p:ph idx="1"/>
          </p:nvPr>
        </p:nvSpPr>
        <p:spPr>
          <a:xfrm>
            <a:off x="838200" y="2362200"/>
            <a:ext cx="8153400" cy="4495800"/>
          </a:xfrm>
        </p:spPr>
        <p:txBody>
          <a:bodyPr>
            <a:normAutofit/>
          </a:bodyPr>
          <a:lstStyle/>
          <a:p>
            <a:r>
              <a:rPr lang="en-US" sz="2800" dirty="0" smtClean="0"/>
              <a:t>By the end of pregnancy, the uterus is divided into two anatomically distinct segments, known as the upper and the lower uterine segments. The upper uterine segment is a thick muscular, contractile area from where the contractions begin. The longitudinal </a:t>
            </a:r>
            <a:r>
              <a:rPr lang="en-US" sz="2800" dirty="0" err="1" smtClean="0"/>
              <a:t>fibres</a:t>
            </a:r>
            <a:r>
              <a:rPr lang="en-US" sz="2800" dirty="0" smtClean="0"/>
              <a:t> retract, pulling on the lower segment and causing it to stretch, pushing the head down.</a:t>
            </a:r>
          </a:p>
          <a:p>
            <a:pPr>
              <a:buNone/>
            </a:pPr>
            <a:endParaRPr lang="en-US" sz="2800" dirty="0" smtClean="0"/>
          </a:p>
          <a:p>
            <a:endParaRPr lang="en-US" sz="2800" dirty="0"/>
          </a:p>
        </p:txBody>
      </p:sp>
    </p:spTree>
  </p:cSld>
  <p:clrMapOvr>
    <a:masterClrMapping/>
  </p:clrMapOvr>
  <p:transition spd="slow">
    <p:circle/>
  </p:transition>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Emphasize the importance of infection prevention, including prompt treatment of any members of the family with boils, burns or any skin lesions.</a:t>
            </a:r>
          </a:p>
          <a:p>
            <a:pPr>
              <a:buNone/>
            </a:pPr>
            <a:endParaRPr lang="en-US" dirty="0"/>
          </a:p>
        </p:txBody>
      </p:sp>
    </p:spTree>
  </p:cSld>
  <p:clrMapOvr>
    <a:masterClrMapping/>
  </p:clrMapOvr>
  <p:transition spd="slow">
    <p:circle/>
  </p:transition>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Postnatal diuresis</a:t>
            </a:r>
            <a:endParaRPr lang="en-US" dirty="0"/>
          </a:p>
        </p:txBody>
      </p:sp>
      <p:sp>
        <p:nvSpPr>
          <p:cNvPr id="3" name="Content Placeholder 2"/>
          <p:cNvSpPr>
            <a:spLocks noGrp="1"/>
          </p:cNvSpPr>
          <p:nvPr>
            <p:ph idx="1"/>
          </p:nvPr>
        </p:nvSpPr>
        <p:spPr/>
        <p:txBody>
          <a:bodyPr/>
          <a:lstStyle/>
          <a:p>
            <a:r>
              <a:rPr lang="en-US" dirty="0" smtClean="0"/>
              <a:t>Within 12hrs of the birth the women begins to lose excess tissue fluid accumulated during pregnancy. The profuse diaphoresis occurs especially at night for the first 2-3 days after childbirth</a:t>
            </a:r>
            <a:endParaRPr lang="en-US" dirty="0"/>
          </a:p>
        </p:txBody>
      </p:sp>
    </p:spTree>
  </p:cSld>
  <p:clrMapOvr>
    <a:masterClrMapping/>
  </p:clrMapOvr>
  <p:transition spd="slow">
    <p:circle/>
  </p:transition>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lstStyle/>
          <a:p>
            <a:r>
              <a:rPr lang="en-US" dirty="0" smtClean="0"/>
              <a:t>Decreased estrogen levels</a:t>
            </a:r>
          </a:p>
          <a:p>
            <a:r>
              <a:rPr lang="en-US" dirty="0" smtClean="0"/>
              <a:t>Removal of increased venous pressure in the lower extremities</a:t>
            </a:r>
          </a:p>
          <a:p>
            <a:pPr>
              <a:buNone/>
            </a:pPr>
            <a:r>
              <a:rPr lang="en-US" dirty="0" smtClean="0"/>
              <a:t>By the above mechanisms the body rids itself of excess fluid in the body</a:t>
            </a:r>
            <a:endParaRPr lang="en-US" dirty="0"/>
          </a:p>
        </p:txBody>
      </p:sp>
    </p:spTree>
  </p:cSld>
  <p:clrMapOvr>
    <a:masterClrMapping/>
  </p:clrMapOvr>
  <p:transition spd="slow">
    <p:circle/>
  </p:transition>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mgt</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Keep the mother clean and dry</a:t>
            </a:r>
          </a:p>
          <a:p>
            <a:r>
              <a:rPr lang="en-US" dirty="0" smtClean="0"/>
              <a:t>Change her dress frequently</a:t>
            </a:r>
          </a:p>
          <a:p>
            <a:r>
              <a:rPr lang="en-US" dirty="0" smtClean="0"/>
              <a:t>Change the bed sheets frequently</a:t>
            </a:r>
          </a:p>
          <a:p>
            <a:r>
              <a:rPr lang="en-US" dirty="0" smtClean="0"/>
              <a:t>Care must be taken to ensure that the mother is well hydrated.</a:t>
            </a:r>
          </a:p>
        </p:txBody>
      </p:sp>
    </p:spTree>
  </p:cSld>
  <p:clrMapOvr>
    <a:masterClrMapping/>
  </p:clrMapOvr>
  <p:transition spd="slow">
    <p:circle/>
  </p:transition>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CONSTIPATION</a:t>
            </a:r>
            <a:endParaRPr lang="en-US" b="1" dirty="0"/>
          </a:p>
        </p:txBody>
      </p:sp>
      <p:sp>
        <p:nvSpPr>
          <p:cNvPr id="3" name="Content Placeholder 2"/>
          <p:cNvSpPr>
            <a:spLocks noGrp="1"/>
          </p:cNvSpPr>
          <p:nvPr>
            <p:ph idx="1"/>
          </p:nvPr>
        </p:nvSpPr>
        <p:spPr/>
        <p:txBody>
          <a:bodyPr/>
          <a:lstStyle/>
          <a:p>
            <a:r>
              <a:rPr lang="en-US" dirty="0" smtClean="0"/>
              <a:t>The problem is much less because of early ambulation and liberalisation of dietary intake.</a:t>
            </a:r>
          </a:p>
          <a:p>
            <a:r>
              <a:rPr lang="en-US" dirty="0" smtClean="0"/>
              <a:t>Encourage the mother to take a diet containing sufficient amount of roughage and fluids is enough to move the bowel.</a:t>
            </a:r>
          </a:p>
          <a:p>
            <a:pPr>
              <a:buNone/>
            </a:pPr>
            <a:endParaRPr lang="en-US" dirty="0" smtClean="0"/>
          </a:p>
          <a:p>
            <a:endParaRPr lang="en-US" dirty="0"/>
          </a:p>
        </p:txBody>
      </p:sp>
    </p:spTree>
  </p:cSld>
  <p:clrMapOvr>
    <a:masterClrMapping/>
  </p:clrMapOvr>
  <p:transition spd="slow">
    <p:circle/>
  </p:transition>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PUERPERAL PYREXIA</a:t>
            </a:r>
            <a:endParaRPr lang="en-US" dirty="0"/>
          </a:p>
        </p:txBody>
      </p:sp>
      <p:sp>
        <p:nvSpPr>
          <p:cNvPr id="3" name="Content Placeholder 2"/>
          <p:cNvSpPr>
            <a:spLocks noGrp="1"/>
          </p:cNvSpPr>
          <p:nvPr>
            <p:ph idx="1"/>
          </p:nvPr>
        </p:nvSpPr>
        <p:spPr/>
        <p:txBody>
          <a:bodyPr/>
          <a:lstStyle/>
          <a:p>
            <a:r>
              <a:rPr lang="en-US" dirty="0" smtClean="0"/>
              <a:t>Definition: a rise of temperature reaching 38 degree C or more(measured orally on 2 separate occasions at 24 hrs apart (excluding first 24 hrs)within first 10 days following delivery is called puerperal pyrexia.</a:t>
            </a:r>
          </a:p>
          <a:p>
            <a:endParaRPr lang="en-US" dirty="0"/>
          </a:p>
        </p:txBody>
      </p:sp>
    </p:spTree>
  </p:cSld>
  <p:clrMapOvr>
    <a:masterClrMapping/>
  </p:clrMapOvr>
  <p:transition spd="slow">
    <p:circle/>
  </p:transition>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normAutofit lnSpcReduction="10000"/>
          </a:bodyPr>
          <a:lstStyle/>
          <a:p>
            <a:r>
              <a:rPr lang="en-US" dirty="0" smtClean="0"/>
              <a:t>Puerperal sepsis</a:t>
            </a:r>
          </a:p>
          <a:p>
            <a:r>
              <a:rPr lang="en-US" dirty="0" smtClean="0"/>
              <a:t>Urinary tract infection</a:t>
            </a:r>
          </a:p>
          <a:p>
            <a:r>
              <a:rPr lang="en-US" dirty="0" smtClean="0"/>
              <a:t>Mastitis</a:t>
            </a:r>
          </a:p>
          <a:p>
            <a:r>
              <a:rPr lang="en-US" dirty="0" smtClean="0"/>
              <a:t>Infection of caesarean section wound</a:t>
            </a:r>
          </a:p>
          <a:p>
            <a:r>
              <a:rPr lang="en-US" dirty="0" smtClean="0"/>
              <a:t>Pulmonary infection</a:t>
            </a:r>
          </a:p>
          <a:p>
            <a:r>
              <a:rPr lang="en-US" dirty="0" smtClean="0"/>
              <a:t>Septic pelvic thrombophlebitis</a:t>
            </a:r>
          </a:p>
          <a:p>
            <a:r>
              <a:rPr lang="en-US" dirty="0" smtClean="0"/>
              <a:t>A recrudescence of malaria or pulmonary tuberculosis</a:t>
            </a:r>
          </a:p>
          <a:p>
            <a:pPr>
              <a:buNone/>
            </a:pPr>
            <a:endParaRPr lang="en-US" dirty="0" smtClean="0"/>
          </a:p>
        </p:txBody>
      </p:sp>
    </p:spTree>
  </p:cSld>
  <p:clrMapOvr>
    <a:masterClrMapping/>
  </p:clrMapOvr>
  <p:transition spd="slow">
    <p:circle/>
  </p:transition>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Puerperal sepsis</a:t>
            </a:r>
            <a:endParaRPr lang="en-US" dirty="0"/>
          </a:p>
        </p:txBody>
      </p:sp>
      <p:sp>
        <p:nvSpPr>
          <p:cNvPr id="3" name="Content Placeholder 2"/>
          <p:cNvSpPr>
            <a:spLocks noGrp="1"/>
          </p:cNvSpPr>
          <p:nvPr>
            <p:ph idx="1"/>
          </p:nvPr>
        </p:nvSpPr>
        <p:spPr/>
        <p:txBody>
          <a:bodyPr/>
          <a:lstStyle/>
          <a:p>
            <a:r>
              <a:rPr lang="en-US" dirty="0" smtClean="0"/>
              <a:t>An infection of the genital tract which occurs as a complication of delivery is termed as puerperal sepsis.</a:t>
            </a:r>
          </a:p>
        </p:txBody>
      </p:sp>
    </p:spTree>
  </p:cSld>
  <p:clrMapOvr>
    <a:masterClrMapping/>
  </p:clrMapOvr>
  <p:transition spd="slow">
    <p:circle/>
  </p:transition>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Major Complications</a:t>
            </a:r>
            <a:r>
              <a:rPr lang="en-US" dirty="0" smtClean="0">
                <a:latin typeface="Times New Roman" pitchFamily="18" charset="0"/>
                <a:cs typeface="Times New Roman" pitchFamily="18" charset="0"/>
              </a:rPr>
              <a:t> of puerperium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pPr lvl="0"/>
            <a:r>
              <a:rPr lang="en-US" dirty="0" smtClean="0">
                <a:latin typeface="Times New Roman" pitchFamily="18" charset="0"/>
                <a:cs typeface="Times New Roman" pitchFamily="18" charset="0"/>
              </a:rPr>
              <a:t>Venous thrombosis</a:t>
            </a:r>
          </a:p>
          <a:p>
            <a:pPr lvl="0"/>
            <a:r>
              <a:rPr lang="en-US" dirty="0" smtClean="0">
                <a:latin typeface="Times New Roman" pitchFamily="18" charset="0"/>
                <a:cs typeface="Times New Roman" pitchFamily="18" charset="0"/>
              </a:rPr>
              <a:t>Pulmonary embolism</a:t>
            </a:r>
          </a:p>
          <a:p>
            <a:pPr lvl="0"/>
            <a:r>
              <a:rPr lang="en-US" dirty="0" smtClean="0">
                <a:latin typeface="Times New Roman" pitchFamily="18" charset="0"/>
                <a:cs typeface="Times New Roman" pitchFamily="18" charset="0"/>
              </a:rPr>
              <a:t>Retention of urine or retention with overflow</a:t>
            </a:r>
          </a:p>
          <a:p>
            <a:pPr lvl="0"/>
            <a:r>
              <a:rPr lang="en-US" dirty="0" smtClean="0">
                <a:latin typeface="Times New Roman" pitchFamily="18" charset="0"/>
                <a:cs typeface="Times New Roman" pitchFamily="18" charset="0"/>
              </a:rPr>
              <a:t>Urinary tract infection</a:t>
            </a:r>
          </a:p>
          <a:p>
            <a:pPr lvl="0"/>
            <a:r>
              <a:rPr lang="en-US" dirty="0" smtClean="0">
                <a:latin typeface="Times New Roman" pitchFamily="18" charset="0"/>
                <a:cs typeface="Times New Roman" pitchFamily="18" charset="0"/>
              </a:rPr>
              <a:t>Puerperal sepsis and pyrexia</a:t>
            </a:r>
          </a:p>
          <a:p>
            <a:pPr lvl="0"/>
            <a:r>
              <a:rPr lang="en-US" dirty="0" smtClean="0">
                <a:latin typeface="Times New Roman" pitchFamily="18" charset="0"/>
                <a:cs typeface="Times New Roman" pitchFamily="18" charset="0"/>
              </a:rPr>
              <a:t>Engorgement of the breasts</a:t>
            </a:r>
          </a:p>
          <a:p>
            <a:pPr lvl="0"/>
            <a:r>
              <a:rPr lang="en-US" dirty="0" smtClean="0">
                <a:latin typeface="Times New Roman" pitchFamily="18" charset="0"/>
                <a:cs typeface="Times New Roman" pitchFamily="18" charset="0"/>
              </a:rPr>
              <a:t>Cracked nipples or mastitis</a:t>
            </a:r>
          </a:p>
          <a:p>
            <a:r>
              <a:rPr lang="en-US" dirty="0" smtClean="0">
                <a:latin typeface="Times New Roman" pitchFamily="18" charset="0"/>
                <a:cs typeface="Times New Roman" pitchFamily="18" charset="0"/>
              </a:rPr>
              <a:t>Puerperal psychosis</a:t>
            </a:r>
          </a:p>
          <a:p>
            <a:pPr lvl="2">
              <a:buNone/>
            </a:pPr>
            <a:endParaRPr lang="en-US" dirty="0" smtClean="0">
              <a:latin typeface="Times New Roman" pitchFamily="18" charset="0"/>
              <a:cs typeface="Times New Roman" pitchFamily="18" charset="0"/>
            </a:endParaRPr>
          </a:p>
          <a:p>
            <a:pPr lvl="2">
              <a:buNone/>
            </a:pPr>
            <a:r>
              <a:rPr lang="en-US" dirty="0" smtClean="0">
                <a:latin typeface="Times New Roman" pitchFamily="18" charset="0"/>
                <a:cs typeface="Times New Roman" pitchFamily="18" charset="0"/>
              </a:rPr>
              <a:t>			</a:t>
            </a:r>
            <a:r>
              <a:rPr lang="en-US" sz="3900" b="1" dirty="0" smtClean="0">
                <a:solidFill>
                  <a:srgbClr val="7030A0"/>
                </a:solidFill>
                <a:latin typeface="Times New Roman" pitchFamily="18" charset="0"/>
                <a:cs typeface="Times New Roman" pitchFamily="18" charset="0"/>
              </a:rPr>
              <a:t>END</a:t>
            </a:r>
          </a:p>
          <a:p>
            <a:pPr>
              <a:buNone/>
            </a:pPr>
            <a:endParaRPr lang="en-US"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457200"/>
            <a:ext cx="8534400"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solidFill>
                  <a:srgbClr val="FFFF00"/>
                </a:solidFill>
                <a:effectLst>
                  <a:outerShdw blurRad="76200" dist="50800" dir="5400000" algn="tl" rotWithShape="0">
                    <a:srgbClr val="000000">
                      <a:alpha val="65000"/>
                    </a:srgbClr>
                  </a:outerShdw>
                </a:effectLst>
                <a:latin typeface="AR JULIAN" pitchFamily="2" charset="0"/>
              </a:rPr>
              <a:t>THANKYOU...</a:t>
            </a:r>
            <a:endParaRPr lang="en-US" sz="8000" b="1" cap="none" spc="50" dirty="0">
              <a:ln w="11430"/>
              <a:solidFill>
                <a:srgbClr val="FFFF00"/>
              </a:solidFill>
              <a:effectLst>
                <a:outerShdw blurRad="76200" dist="50800" dir="5400000" algn="tl" rotWithShape="0">
                  <a:srgbClr val="000000">
                    <a:alpha val="65000"/>
                  </a:srgbClr>
                </a:outerShdw>
              </a:effectLst>
              <a:latin typeface="AR JULIAN" pitchFamily="2" charset="0"/>
            </a:endParaRPr>
          </a:p>
        </p:txBody>
      </p:sp>
      <p:pic>
        <p:nvPicPr>
          <p:cNvPr id="7" name="Picture 4" descr="postcard12"/>
          <p:cNvPicPr>
            <a:picLocks noGrp="1" noChangeAspect="1" noChangeArrowheads="1"/>
          </p:cNvPicPr>
          <p:nvPr>
            <p:ph idx="1"/>
          </p:nvPr>
        </p:nvPicPr>
        <p:blipFill>
          <a:blip r:embed="rId2" cstate="print"/>
          <a:srcRect/>
          <a:stretch>
            <a:fillRect/>
          </a:stretch>
        </p:blipFill>
        <p:spPr>
          <a:xfrm>
            <a:off x="533400" y="1676400"/>
            <a:ext cx="7924800" cy="4800600"/>
          </a:xfr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62200"/>
            <a:ext cx="8229600" cy="3276600"/>
          </a:xfrm>
        </p:spPr>
        <p:txBody>
          <a:bodyPr/>
          <a:lstStyle/>
          <a:p>
            <a:r>
              <a:rPr lang="en-US" dirty="0" smtClean="0"/>
              <a:t>The lower uterine segment is thinner and develops from the isthmus of the uterus about eight to ten centimeters in length and is prepared for distension and/or dilatation. The lower segment stretches when being pulled by the longitudinal </a:t>
            </a:r>
            <a:r>
              <a:rPr lang="en-US" dirty="0" err="1" smtClean="0"/>
              <a:t>fibres</a:t>
            </a:r>
            <a:r>
              <a:rPr lang="en-US" dirty="0" smtClean="0"/>
              <a:t>. The force applied by the descending head or breech also aids the stretching.</a:t>
            </a:r>
          </a:p>
          <a:p>
            <a:endParaRPr lang="en-US" dirty="0"/>
          </a:p>
        </p:txBody>
      </p:sp>
    </p:spTree>
  </p:cSld>
  <p:clrMapOvr>
    <a:masterClrMapping/>
  </p:clrMapOvr>
  <p:transition spd="slow">
    <p:circl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t>v) THE RETRACTION RING</a:t>
            </a:r>
            <a:endParaRPr lang="en-US" b="1" dirty="0"/>
          </a:p>
        </p:txBody>
      </p:sp>
      <p:sp>
        <p:nvSpPr>
          <p:cNvPr id="3" name="Content Placeholder 2"/>
          <p:cNvSpPr>
            <a:spLocks noGrp="1"/>
          </p:cNvSpPr>
          <p:nvPr>
            <p:ph idx="1"/>
          </p:nvPr>
        </p:nvSpPr>
        <p:spPr/>
        <p:txBody>
          <a:bodyPr/>
          <a:lstStyle/>
          <a:p>
            <a:r>
              <a:rPr lang="en-US" dirty="0" smtClean="0"/>
              <a:t>A retraction ring which is an imaginary ridge, forms between the upper and the lower uterine segment. It is present in every </a:t>
            </a:r>
            <a:r>
              <a:rPr lang="en-US" dirty="0" err="1" smtClean="0"/>
              <a:t>labour</a:t>
            </a:r>
            <a:r>
              <a:rPr lang="en-US" dirty="0" smtClean="0"/>
              <a:t> and is perfectly normal as long as it is not marked enough to be visible above the </a:t>
            </a:r>
            <a:r>
              <a:rPr lang="en-US" dirty="0" err="1" smtClean="0"/>
              <a:t>symphysis</a:t>
            </a:r>
            <a:r>
              <a:rPr lang="en-US" dirty="0" smtClean="0"/>
              <a:t> pubis</a:t>
            </a:r>
          </a:p>
          <a:p>
            <a:endParaRPr lang="en-US" dirty="0"/>
          </a:p>
        </p:txBody>
      </p:sp>
    </p:spTree>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7543800" cy="990600"/>
          </a:xfrm>
        </p:spPr>
        <p:txBody>
          <a:bodyPr/>
          <a:lstStyle/>
          <a:p>
            <a:r>
              <a:rPr lang="en-US" b="1" dirty="0" smtClean="0"/>
              <a:t>DEMONSTRATIONS:</a:t>
            </a:r>
            <a:endParaRPr lang="en-US" b="1" dirty="0"/>
          </a:p>
        </p:txBody>
      </p:sp>
      <p:sp>
        <p:nvSpPr>
          <p:cNvPr id="3" name="Content Placeholder 2"/>
          <p:cNvSpPr>
            <a:spLocks noGrp="1"/>
          </p:cNvSpPr>
          <p:nvPr>
            <p:ph sz="quarter" idx="1"/>
          </p:nvPr>
        </p:nvSpPr>
        <p:spPr>
          <a:xfrm>
            <a:off x="381000" y="1524000"/>
            <a:ext cx="8458200" cy="5334000"/>
          </a:xfrm>
        </p:spPr>
        <p:txBody>
          <a:bodyPr>
            <a:normAutofit/>
          </a:bodyPr>
          <a:lstStyle/>
          <a:p>
            <a:pPr marL="514350" indent="-514350">
              <a:buFont typeface="+mj-lt"/>
              <a:buAutoNum type="arabicPeriod"/>
            </a:pPr>
            <a:r>
              <a:rPr lang="en-US" sz="3200" dirty="0" smtClean="0">
                <a:latin typeface="Calibri" pitchFamily="34" charset="0"/>
              </a:rPr>
              <a:t>PREPARATION-Delivery trolley</a:t>
            </a:r>
          </a:p>
          <a:p>
            <a:pPr marL="514350" indent="-514350">
              <a:buFont typeface="+mj-lt"/>
              <a:buAutoNum type="arabicPeriod"/>
            </a:pPr>
            <a:r>
              <a:rPr lang="en-US" sz="3200" dirty="0" smtClean="0">
                <a:latin typeface="Calibri" pitchFamily="34" charset="0"/>
              </a:rPr>
              <a:t>APGAR SCORING</a:t>
            </a:r>
          </a:p>
          <a:p>
            <a:pPr marL="514350" indent="-514350">
              <a:buFont typeface="+mj-lt"/>
              <a:buAutoNum type="arabicPeriod"/>
            </a:pPr>
            <a:r>
              <a:rPr lang="en-US" sz="3200" dirty="0" smtClean="0">
                <a:latin typeface="Calibri" pitchFamily="34" charset="0"/>
              </a:rPr>
              <a:t>FIRST EXAMINATION OF A NEONATE</a:t>
            </a:r>
          </a:p>
          <a:p>
            <a:pPr marL="514350" indent="-514350">
              <a:buFont typeface="+mj-lt"/>
              <a:buAutoNum type="arabicPeriod"/>
            </a:pPr>
            <a:r>
              <a:rPr lang="en-US" sz="3200" dirty="0" smtClean="0">
                <a:latin typeface="Calibri" pitchFamily="34" charset="0"/>
              </a:rPr>
              <a:t>DAILY &amp; SIX WEEKS EXAMINATION OF THE POSTNATAL MOTHER</a:t>
            </a:r>
            <a:endParaRPr lang="en-US" sz="3200" dirty="0">
              <a:latin typeface="Calibri" pitchFamily="34" charset="0"/>
            </a:endParaRPr>
          </a:p>
        </p:txBody>
      </p:sp>
    </p:spTree>
  </p:cSld>
  <p:clrMapOvr>
    <a:masterClrMapping/>
  </p:clrMapOvr>
  <p:transition spd="slow">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7030A0"/>
                </a:solidFill>
              </a:rPr>
              <a:t>vi) CERVICAL EFFACEMENT</a:t>
            </a:r>
            <a:endParaRPr lang="en-US" b="1" dirty="0">
              <a:solidFill>
                <a:srgbClr val="7030A0"/>
              </a:solidFill>
            </a:endParaRPr>
          </a:p>
        </p:txBody>
      </p:sp>
      <p:sp>
        <p:nvSpPr>
          <p:cNvPr id="3" name="Content Placeholder 2"/>
          <p:cNvSpPr>
            <a:spLocks noGrp="1"/>
          </p:cNvSpPr>
          <p:nvPr>
            <p:ph idx="1"/>
          </p:nvPr>
        </p:nvSpPr>
        <p:spPr>
          <a:xfrm>
            <a:off x="762000" y="2362200"/>
            <a:ext cx="8382000" cy="4495800"/>
          </a:xfrm>
        </p:spPr>
        <p:txBody>
          <a:bodyPr>
            <a:normAutofit fontScale="92500" lnSpcReduction="10000"/>
          </a:bodyPr>
          <a:lstStyle/>
          <a:p>
            <a:r>
              <a:rPr lang="en-US" sz="2800" dirty="0" smtClean="0"/>
              <a:t>‘Effacement’ refers to the inclusion of the cervical canal into the lower uterine segment. </a:t>
            </a:r>
          </a:p>
          <a:p>
            <a:r>
              <a:rPr lang="en-US" sz="2800" dirty="0" smtClean="0"/>
              <a:t>This process takes place from above downward; i.e. the muscle </a:t>
            </a:r>
            <a:r>
              <a:rPr lang="en-US" sz="2800" dirty="0" err="1" smtClean="0"/>
              <a:t>fibres</a:t>
            </a:r>
            <a:r>
              <a:rPr lang="en-US" sz="2800" dirty="0" smtClean="0"/>
              <a:t> </a:t>
            </a:r>
            <a:r>
              <a:rPr lang="en-US" sz="2800" dirty="0" err="1" smtClean="0"/>
              <a:t>sarrounding</a:t>
            </a:r>
            <a:r>
              <a:rPr lang="en-US" sz="2800" dirty="0" smtClean="0"/>
              <a:t> the internal </a:t>
            </a:r>
            <a:r>
              <a:rPr lang="en-US" sz="2800" dirty="0" err="1" smtClean="0"/>
              <a:t>os</a:t>
            </a:r>
            <a:r>
              <a:rPr lang="en-US" sz="2800" dirty="0" smtClean="0"/>
              <a:t> are drawn upwards by the retracted upper segment and the cervix merges into the lower uterine segment</a:t>
            </a:r>
          </a:p>
          <a:p>
            <a:r>
              <a:rPr lang="en-US" sz="2800" dirty="0" smtClean="0"/>
              <a:t>The cervical canal widens at the level of the internal </a:t>
            </a:r>
            <a:r>
              <a:rPr lang="en-US" sz="2800" dirty="0" err="1" smtClean="0"/>
              <a:t>os</a:t>
            </a:r>
            <a:r>
              <a:rPr lang="en-US" sz="2800" dirty="0" smtClean="0"/>
              <a:t> whereas the condition of the external </a:t>
            </a:r>
            <a:r>
              <a:rPr lang="en-US" sz="2800" dirty="0" err="1" smtClean="0"/>
              <a:t>os</a:t>
            </a:r>
            <a:r>
              <a:rPr lang="en-US" sz="2800" dirty="0" smtClean="0"/>
              <a:t> remains unchanged</a:t>
            </a:r>
          </a:p>
          <a:p>
            <a:r>
              <a:rPr lang="en-US" sz="2800" dirty="0" smtClean="0"/>
              <a:t>Effacement may occur late in pregnancy, or it may not take place until </a:t>
            </a:r>
            <a:r>
              <a:rPr lang="en-US" sz="2800" dirty="0" err="1" smtClean="0"/>
              <a:t>labour</a:t>
            </a:r>
            <a:r>
              <a:rPr lang="en-US" sz="2800" dirty="0" smtClean="0"/>
              <a:t> begins</a:t>
            </a:r>
            <a:endParaRPr lang="en-US" sz="2800" dirty="0"/>
          </a:p>
        </p:txBody>
      </p:sp>
    </p:spTree>
  </p:cSld>
  <p:clrMapOvr>
    <a:masterClrMapping/>
  </p:clrMapOvr>
  <p:transition spd="slow">
    <p:circl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Cervical canal before effacement</a:t>
            </a:r>
            <a:r>
              <a:rPr lang="en-US" dirty="0" smtClean="0"/>
              <a:t/>
            </a:r>
            <a:br>
              <a:rPr lang="en-US" dirty="0" smtClean="0"/>
            </a:br>
            <a:endParaRPr lang="en-US" dirty="0"/>
          </a:p>
        </p:txBody>
      </p:sp>
      <p:pic>
        <p:nvPicPr>
          <p:cNvPr id="4" name="ia_el_23_innerEl" descr="Cervical canal before effacement"/>
          <p:cNvPicPr>
            <a:picLocks noGrp="1"/>
          </p:cNvPicPr>
          <p:nvPr>
            <p:ph idx="1"/>
          </p:nvPr>
        </p:nvPicPr>
        <p:blipFill>
          <a:blip r:embed="rId2" cstate="print"/>
          <a:stretch>
            <a:fillRect/>
          </a:stretch>
        </p:blipFill>
        <p:spPr bwMode="auto">
          <a:xfrm>
            <a:off x="0" y="1219200"/>
            <a:ext cx="8915400" cy="56388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Partial effacement</a:t>
            </a:r>
            <a:r>
              <a:rPr lang="en-US" dirty="0" smtClean="0"/>
              <a:t/>
            </a:r>
            <a:br>
              <a:rPr lang="en-US" dirty="0" smtClean="0"/>
            </a:br>
            <a:endParaRPr lang="en-US" dirty="0"/>
          </a:p>
        </p:txBody>
      </p:sp>
      <p:pic>
        <p:nvPicPr>
          <p:cNvPr id="4" name="ia_el_24_innerEl" descr="Partial effacement"/>
          <p:cNvPicPr>
            <a:picLocks noGrp="1"/>
          </p:cNvPicPr>
          <p:nvPr>
            <p:ph idx="1"/>
          </p:nvPr>
        </p:nvPicPr>
        <p:blipFill>
          <a:blip r:embed="rId2" cstate="print"/>
          <a:stretch>
            <a:fillRect/>
          </a:stretch>
        </p:blipFill>
        <p:spPr bwMode="auto">
          <a:xfrm>
            <a:off x="0" y="1066800"/>
            <a:ext cx="8991600" cy="57912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Effacement almost complete</a:t>
            </a:r>
            <a:r>
              <a:rPr lang="en-US" dirty="0" smtClean="0"/>
              <a:t/>
            </a:r>
            <a:br>
              <a:rPr lang="en-US" dirty="0" smtClean="0"/>
            </a:br>
            <a:endParaRPr lang="en-US" dirty="0"/>
          </a:p>
        </p:txBody>
      </p:sp>
      <p:pic>
        <p:nvPicPr>
          <p:cNvPr id="4" name="ia_el_25_innerEl" descr="Effacement almost complete"/>
          <p:cNvPicPr>
            <a:picLocks noGrp="1"/>
          </p:cNvPicPr>
          <p:nvPr>
            <p:ph idx="1"/>
          </p:nvPr>
        </p:nvPicPr>
        <p:blipFill>
          <a:blip r:embed="rId2" cstate="print"/>
          <a:stretch>
            <a:fillRect/>
          </a:stretch>
        </p:blipFill>
        <p:spPr bwMode="auto">
          <a:xfrm>
            <a:off x="0" y="838200"/>
            <a:ext cx="9144000" cy="5715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Effacement fully complete</a:t>
            </a:r>
            <a:r>
              <a:rPr lang="en-US" dirty="0" smtClean="0"/>
              <a:t/>
            </a:r>
            <a:br>
              <a:rPr lang="en-US" dirty="0" smtClean="0"/>
            </a:br>
            <a:endParaRPr lang="en-US" dirty="0"/>
          </a:p>
        </p:txBody>
      </p:sp>
      <p:pic>
        <p:nvPicPr>
          <p:cNvPr id="4" name="ia_el_26_innerEl" descr="Effacement fully complete"/>
          <p:cNvPicPr>
            <a:picLocks noGrp="1"/>
          </p:cNvPicPr>
          <p:nvPr>
            <p:ph idx="1"/>
          </p:nvPr>
        </p:nvPicPr>
        <p:blipFill>
          <a:blip r:embed="rId2" cstate="print"/>
          <a:stretch>
            <a:fillRect/>
          </a:stretch>
        </p:blipFill>
        <p:spPr bwMode="auto">
          <a:xfrm>
            <a:off x="457200" y="1219200"/>
            <a:ext cx="8534400" cy="54864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solidFill>
                  <a:srgbClr val="7030A0"/>
                </a:solidFill>
              </a:rPr>
              <a:t>vii) CERVICAL DILATATION</a:t>
            </a:r>
            <a:endParaRPr lang="en-US" b="1" dirty="0">
              <a:solidFill>
                <a:srgbClr val="7030A0"/>
              </a:solidFill>
            </a:endParaRPr>
          </a:p>
        </p:txBody>
      </p:sp>
      <p:sp>
        <p:nvSpPr>
          <p:cNvPr id="3" name="Content Placeholder 2"/>
          <p:cNvSpPr>
            <a:spLocks noGrp="1"/>
          </p:cNvSpPr>
          <p:nvPr>
            <p:ph idx="1"/>
          </p:nvPr>
        </p:nvSpPr>
        <p:spPr>
          <a:xfrm>
            <a:off x="762000" y="2286000"/>
            <a:ext cx="8382000" cy="4343400"/>
          </a:xfrm>
        </p:spPr>
        <p:txBody>
          <a:bodyPr>
            <a:normAutofit fontScale="92500" lnSpcReduction="10000"/>
          </a:bodyPr>
          <a:lstStyle/>
          <a:p>
            <a:r>
              <a:rPr lang="en-US" sz="2800" dirty="0" smtClean="0"/>
              <a:t>Dilatation of the cervix is the process of enlargement of the </a:t>
            </a:r>
            <a:r>
              <a:rPr lang="en-US" sz="2800" dirty="0" err="1" smtClean="0"/>
              <a:t>os</a:t>
            </a:r>
            <a:r>
              <a:rPr lang="en-US" sz="2800" dirty="0" smtClean="0"/>
              <a:t> uteri from a tightly closed aperture to an opening large enough to permit passage of the fetal head</a:t>
            </a:r>
          </a:p>
          <a:p>
            <a:r>
              <a:rPr lang="en-US" sz="2800" dirty="0" smtClean="0"/>
              <a:t>Cervical dilatation is measured in </a:t>
            </a:r>
            <a:r>
              <a:rPr lang="en-US" sz="2800" dirty="0" err="1" smtClean="0"/>
              <a:t>cms</a:t>
            </a:r>
            <a:r>
              <a:rPr lang="en-US" sz="2800" dirty="0" smtClean="0"/>
              <a:t> &amp; full dilatation at term is 10 cm</a:t>
            </a:r>
          </a:p>
          <a:p>
            <a:r>
              <a:rPr lang="en-US" sz="2800" dirty="0" smtClean="0"/>
              <a:t>Cervical dilatation occurs as a result of uterine action &amp; the </a:t>
            </a:r>
            <a:r>
              <a:rPr lang="en-US" sz="2800" dirty="0" err="1" smtClean="0"/>
              <a:t>counterpressure</a:t>
            </a:r>
            <a:r>
              <a:rPr lang="en-US" sz="2800" dirty="0" smtClean="0"/>
              <a:t> </a:t>
            </a:r>
            <a:r>
              <a:rPr lang="en-US" sz="2800" dirty="0" err="1" smtClean="0"/>
              <a:t>aapplied</a:t>
            </a:r>
            <a:r>
              <a:rPr lang="en-US" sz="2800" dirty="0" smtClean="0"/>
              <a:t> by either the intact bag of membranes or the presenting part, or both.</a:t>
            </a:r>
          </a:p>
          <a:p>
            <a:r>
              <a:rPr lang="en-US" sz="2800" dirty="0" smtClean="0"/>
              <a:t>A well flexed fetal head closely applied to the cervix causes the uterine fundus to respond by contraction &amp; retraction</a:t>
            </a:r>
            <a:endParaRPr lang="en-US" sz="2800" dirty="0"/>
          </a:p>
        </p:txBody>
      </p:sp>
    </p:spTree>
  </p:cSld>
  <p:clrMapOvr>
    <a:masterClrMapping/>
  </p:clrMapOvr>
  <p:transition spd="slow">
    <p:circl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viii) SHOW</a:t>
            </a:r>
            <a:endParaRPr lang="en-US" b="1" dirty="0">
              <a:solidFill>
                <a:srgbClr val="7030A0"/>
              </a:solidFill>
            </a:endParaRPr>
          </a:p>
        </p:txBody>
      </p:sp>
      <p:sp>
        <p:nvSpPr>
          <p:cNvPr id="3" name="Content Placeholder 2"/>
          <p:cNvSpPr>
            <a:spLocks noGrp="1"/>
          </p:cNvSpPr>
          <p:nvPr>
            <p:ph idx="1"/>
          </p:nvPr>
        </p:nvSpPr>
        <p:spPr>
          <a:xfrm>
            <a:off x="762000" y="2209800"/>
            <a:ext cx="7924800" cy="3916363"/>
          </a:xfrm>
        </p:spPr>
        <p:txBody>
          <a:bodyPr>
            <a:normAutofit lnSpcReduction="10000"/>
          </a:bodyPr>
          <a:lstStyle/>
          <a:p>
            <a:r>
              <a:rPr lang="en-US" dirty="0" smtClean="0"/>
              <a:t>Throughout pregnancy the cervical canal is sealed by a plug of mucus known as an operculum. Together with the intact membranes this prevents organisms ascending into the uterine cavity.</a:t>
            </a:r>
          </a:p>
          <a:p>
            <a:r>
              <a:rPr lang="en-US" dirty="0" smtClean="0"/>
              <a:t>When </a:t>
            </a:r>
            <a:r>
              <a:rPr lang="en-US" dirty="0" err="1" smtClean="0"/>
              <a:t>labour</a:t>
            </a:r>
            <a:r>
              <a:rPr lang="en-US" dirty="0" smtClean="0"/>
              <a:t> starts, the internal Os is pulled away from the </a:t>
            </a:r>
            <a:r>
              <a:rPr lang="en-US" dirty="0" err="1" smtClean="0"/>
              <a:t>foetal</a:t>
            </a:r>
            <a:r>
              <a:rPr lang="en-US" dirty="0" smtClean="0"/>
              <a:t> membranes and the canal is opened up. This releases the </a:t>
            </a:r>
            <a:r>
              <a:rPr lang="en-US" b="1" dirty="0" smtClean="0"/>
              <a:t>mucous plug </a:t>
            </a:r>
            <a:r>
              <a:rPr lang="en-US" dirty="0" smtClean="0"/>
              <a:t>which oozes out of the vagina </a:t>
            </a:r>
            <a:r>
              <a:rPr lang="en-US" b="1" dirty="0" smtClean="0"/>
              <a:t>mixed with a little blood</a:t>
            </a:r>
            <a:r>
              <a:rPr lang="en-US" dirty="0" smtClean="0"/>
              <a:t>. This is called the </a:t>
            </a:r>
            <a:r>
              <a:rPr lang="en-US" b="1" u="sng" dirty="0" smtClean="0"/>
              <a:t>'show'</a:t>
            </a:r>
            <a:r>
              <a:rPr lang="en-US" u="sng" dirty="0" smtClean="0"/>
              <a:t>.</a:t>
            </a:r>
          </a:p>
          <a:p>
            <a:endParaRPr lang="en-US" dirty="0"/>
          </a:p>
        </p:txBody>
      </p:sp>
    </p:spTree>
  </p:cSld>
  <p:clrMapOvr>
    <a:masterClrMapping/>
  </p:clrMapOvr>
  <p:transition spd="slow">
    <p:circl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marL="742950" indent="-742950" algn="ctr">
              <a:buFont typeface="+mj-lt"/>
              <a:buAutoNum type="arabicPeriod" startAt="3"/>
            </a:pPr>
            <a:r>
              <a:rPr lang="en-US" b="1" dirty="0" smtClean="0">
                <a:solidFill>
                  <a:srgbClr val="7030A0"/>
                </a:solidFill>
              </a:rPr>
              <a:t>MECHANICAL FACTORS</a:t>
            </a:r>
            <a:endParaRPr lang="en-US" b="1" dirty="0">
              <a:solidFill>
                <a:srgbClr val="7030A0"/>
              </a:solidFill>
            </a:endParaRPr>
          </a:p>
        </p:txBody>
      </p:sp>
      <p:sp>
        <p:nvSpPr>
          <p:cNvPr id="3" name="Content Placeholder 2"/>
          <p:cNvSpPr>
            <a:spLocks noGrp="1"/>
          </p:cNvSpPr>
          <p:nvPr>
            <p:ph idx="1"/>
          </p:nvPr>
        </p:nvSpPr>
        <p:spPr>
          <a:xfrm>
            <a:off x="762000" y="2286000"/>
            <a:ext cx="8382000" cy="4572000"/>
          </a:xfrm>
        </p:spPr>
        <p:txBody>
          <a:bodyPr>
            <a:normAutofit/>
          </a:bodyPr>
          <a:lstStyle/>
          <a:p>
            <a:pPr>
              <a:buNone/>
            </a:pPr>
            <a:r>
              <a:rPr lang="en-US" sz="2800" b="1" u="sng" dirty="0" smtClean="0"/>
              <a:t>FORMATION OF THE FOREWATERS:</a:t>
            </a:r>
          </a:p>
          <a:p>
            <a:r>
              <a:rPr lang="en-US" sz="2800" dirty="0" smtClean="0"/>
              <a:t>As the lower uterine segment forms &amp; stretches, the </a:t>
            </a:r>
            <a:r>
              <a:rPr lang="en-US" sz="2800" dirty="0" err="1" smtClean="0"/>
              <a:t>chorion</a:t>
            </a:r>
            <a:r>
              <a:rPr lang="en-US" sz="2800" dirty="0" smtClean="0"/>
              <a:t> becomes detached from it &amp; the increased intrauterine pressure causes this loosened part of the sac of fluid to bulge downwards into the internal </a:t>
            </a:r>
            <a:r>
              <a:rPr lang="en-US" sz="2800" dirty="0" err="1" smtClean="0"/>
              <a:t>os</a:t>
            </a:r>
            <a:r>
              <a:rPr lang="en-US" sz="2800" dirty="0" smtClean="0"/>
              <a:t> to the depth of 6-12 mm.</a:t>
            </a:r>
          </a:p>
          <a:p>
            <a:r>
              <a:rPr lang="en-US" sz="2800" dirty="0" smtClean="0"/>
              <a:t> the well flexed head fits snugly into the cervix &amp; cuts off the fluid </a:t>
            </a:r>
            <a:r>
              <a:rPr lang="en-US" sz="2800" dirty="0" err="1" smtClean="0"/>
              <a:t>infront</a:t>
            </a:r>
            <a:r>
              <a:rPr lang="en-US" sz="2800" dirty="0" smtClean="0"/>
              <a:t> of the head(</a:t>
            </a:r>
            <a:r>
              <a:rPr lang="en-US" sz="2800" b="1" dirty="0" err="1" smtClean="0"/>
              <a:t>forewaters</a:t>
            </a:r>
            <a:r>
              <a:rPr lang="en-US" sz="2800" dirty="0" smtClean="0"/>
              <a:t>) from that which surrounds the body(</a:t>
            </a:r>
            <a:r>
              <a:rPr lang="en-US" sz="2800" b="1" dirty="0" err="1" smtClean="0"/>
              <a:t>hindwaters</a:t>
            </a:r>
            <a:r>
              <a:rPr lang="en-US" sz="2800" dirty="0" smtClean="0"/>
              <a:t>)</a:t>
            </a:r>
          </a:p>
          <a:p>
            <a:endParaRPr lang="en-US" sz="2800" dirty="0"/>
          </a:p>
        </p:txBody>
      </p:sp>
    </p:spTree>
  </p:cSld>
  <p:clrMapOvr>
    <a:masterClrMapping/>
  </p:clrMapOvr>
  <p:transition spd="slow">
    <p:circl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8305800" cy="6858000"/>
          </a:xfrm>
        </p:spPr>
        <p:txBody>
          <a:bodyPr>
            <a:normAutofit/>
          </a:bodyPr>
          <a:lstStyle/>
          <a:p>
            <a:pPr>
              <a:buNone/>
            </a:pPr>
            <a:r>
              <a:rPr lang="en-US" sz="2800" b="1" u="sng" dirty="0" smtClean="0"/>
              <a:t>GENERAL FLUID PRESSURE</a:t>
            </a:r>
          </a:p>
          <a:p>
            <a:r>
              <a:rPr lang="en-US" sz="2800" dirty="0" smtClean="0"/>
              <a:t>While the membranes remain intact, the pressure of the uterine contractions is exerted on the fluid &amp; as fluid is not compressible, the pressure is equalized </a:t>
            </a:r>
          </a:p>
          <a:p>
            <a:endParaRPr lang="en-US" dirty="0" smtClean="0"/>
          </a:p>
          <a:p>
            <a:pPr>
              <a:buNone/>
            </a:pPr>
            <a:r>
              <a:rPr lang="en-US" sz="2800" dirty="0" smtClean="0"/>
              <a:t>throughout the uterus &amp; over the foetal body. This is known as general fluid pressure</a:t>
            </a:r>
          </a:p>
          <a:p>
            <a:r>
              <a:rPr lang="en-US" sz="2800" dirty="0" smtClean="0"/>
              <a:t>When the membranes rupture &amp; a quantity of fluid emerges, the placenta is compressed between the uterine wall &amp; the foetus during contractions &amp; the oxygen supply to the foetus is thereby diminished. Preserving the integrity of the membranes thereby optimizes the oxygen supply to the foetus &amp; helps prevent intrauterine infection</a:t>
            </a:r>
            <a:endParaRPr lang="en-US" sz="2800" dirty="0"/>
          </a:p>
        </p:txBody>
      </p:sp>
    </p:spTree>
  </p:cSld>
  <p:clrMapOvr>
    <a:masterClrMapping/>
  </p:clrMapOvr>
  <p:transition spd="slow">
    <p:circl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7848600" cy="5364173"/>
          </a:xfrm>
        </p:spPr>
        <p:txBody>
          <a:bodyPr/>
          <a:lstStyle/>
          <a:p>
            <a:pPr>
              <a:buNone/>
            </a:pPr>
            <a:r>
              <a:rPr lang="en-US" b="1" u="sng" dirty="0" smtClean="0"/>
              <a:t>RUPTURE OF THE MEMBRANES</a:t>
            </a:r>
          </a:p>
          <a:p>
            <a:pPr>
              <a:buNone/>
            </a:pPr>
            <a:endParaRPr lang="en-US" b="1" u="sng" dirty="0" smtClean="0"/>
          </a:p>
          <a:p>
            <a:pPr>
              <a:buNone/>
            </a:pPr>
            <a:endParaRPr lang="en-US" b="1" u="sng" dirty="0" smtClean="0"/>
          </a:p>
          <a:p>
            <a:r>
              <a:rPr lang="en-US" dirty="0" smtClean="0"/>
              <a:t>The optimum physiological time for the membranes to rupture spontaneously is at the end of the first stage of labour after the cervix becomes fully dilated &amp; no longer supports the bag of </a:t>
            </a:r>
            <a:r>
              <a:rPr lang="en-US" dirty="0" err="1" smtClean="0"/>
              <a:t>forewaters</a:t>
            </a:r>
            <a:endParaRPr lang="en-US" dirty="0" smtClean="0"/>
          </a:p>
          <a:p>
            <a:r>
              <a:rPr lang="en-US" dirty="0" smtClean="0"/>
              <a:t>Occasionally, the membranes do not rupture even in the second stage &amp; appear at the vulva as a bulging sac covering the </a:t>
            </a:r>
            <a:r>
              <a:rPr lang="en-US" dirty="0" err="1" smtClean="0"/>
              <a:t>foetal</a:t>
            </a:r>
            <a:r>
              <a:rPr lang="en-US" dirty="0" smtClean="0"/>
              <a:t> head as it is born. This is known as the </a:t>
            </a:r>
            <a:r>
              <a:rPr lang="en-US" b="1" dirty="0" smtClean="0"/>
              <a:t>‘</a:t>
            </a:r>
            <a:r>
              <a:rPr lang="en-US" b="1" dirty="0" err="1" smtClean="0"/>
              <a:t>caul</a:t>
            </a:r>
            <a:r>
              <a:rPr lang="en-US" b="1" dirty="0" smtClean="0"/>
              <a:t>’</a:t>
            </a:r>
          </a:p>
          <a:p>
            <a:pPr>
              <a:buNone/>
            </a:pPr>
            <a:endParaRPr lang="en-US" dirty="0" smtClean="0"/>
          </a:p>
          <a:p>
            <a:pPr>
              <a:buNone/>
            </a:pPr>
            <a:endParaRPr lang="en-US" dirty="0"/>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b="1" u="sng" dirty="0" smtClean="0">
                <a:latin typeface="Calibri" pitchFamily="34" charset="0"/>
              </a:rPr>
              <a:t>BROAD OBJECTIVE</a:t>
            </a:r>
          </a:p>
          <a:p>
            <a:pPr>
              <a:buNone/>
            </a:pPr>
            <a:r>
              <a:rPr lang="en-US" sz="2800" dirty="0" smtClean="0">
                <a:latin typeface="Calibri" pitchFamily="34" charset="0"/>
              </a:rPr>
              <a:t>	By the end of this session(s), the KRCHN student will be able to correctly diagnose and manage a mother in labour, normal puerperium and manage a normal neonate with an aim of ensuring safe motherhood, to promote safe labour and delivery.</a:t>
            </a:r>
          </a:p>
          <a:p>
            <a:pPr>
              <a:buNone/>
            </a:pPr>
            <a:endParaRPr lang="en-US" sz="2800" dirty="0" smtClean="0">
              <a:latin typeface="Calibri" pitchFamily="34" charset="0"/>
            </a:endParaRPr>
          </a:p>
          <a:p>
            <a:endParaRPr lang="en-US" sz="2800" dirty="0">
              <a:latin typeface="Calibri" pitchFamily="34" charset="0"/>
            </a:endParaRPr>
          </a:p>
        </p:txBody>
      </p:sp>
    </p:spTree>
  </p:cSld>
  <p:clrMapOvr>
    <a:masterClrMapping/>
  </p:clrMapOvr>
  <p:transition spd="slow">
    <p:circl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848600" cy="5140335"/>
          </a:xfrm>
        </p:spPr>
        <p:txBody>
          <a:bodyPr/>
          <a:lstStyle/>
          <a:p>
            <a:pPr>
              <a:buNone/>
            </a:pPr>
            <a:r>
              <a:rPr lang="en-US" b="1" u="sng" dirty="0" smtClean="0"/>
              <a:t>FOETAL AXIS PRESSURE</a:t>
            </a:r>
          </a:p>
          <a:p>
            <a:pPr>
              <a:buNone/>
            </a:pPr>
            <a:endParaRPr lang="en-US" b="1" u="sng" dirty="0" smtClean="0"/>
          </a:p>
          <a:p>
            <a:pPr>
              <a:buNone/>
            </a:pPr>
            <a:endParaRPr lang="en-US" b="1" u="sng" dirty="0" smtClean="0"/>
          </a:p>
          <a:p>
            <a:r>
              <a:rPr lang="en-US" dirty="0" smtClean="0"/>
              <a:t>During each contraction, the uterus rises forward &amp; the force of the fundal contraction is transmitted to the upper pole of the foetus, down the long axis of the foetus &amp; applied by the presenting part to the cervix. This is known as ‘foetal axis pressure’ &amp; becomes more significant after rupture of the membranes &amp; during second stage of labour</a:t>
            </a:r>
            <a:endParaRPr lang="en-US" dirty="0"/>
          </a:p>
        </p:txBody>
      </p:sp>
    </p:spTree>
  </p:cSld>
  <p:clrMapOvr>
    <a:masterClrMapping/>
  </p:clrMapOvr>
  <p:transition spd="slow">
    <p:circl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7030A0"/>
          </a:solidFill>
        </p:spPr>
        <p:txBody>
          <a:bodyPr/>
          <a:lstStyle/>
          <a:p>
            <a:r>
              <a:rPr lang="en-US" b="1" dirty="0" smtClean="0">
                <a:solidFill>
                  <a:srgbClr val="FFFF00"/>
                </a:solidFill>
              </a:rPr>
              <a:t>MATERNAL PHYSIOLOGICAL CHANGES</a:t>
            </a:r>
            <a:endParaRPr lang="en-US" b="1" dirty="0">
              <a:solidFill>
                <a:srgbClr val="FFFF00"/>
              </a:solidFill>
            </a:endParaRPr>
          </a:p>
        </p:txBody>
      </p:sp>
      <p:sp>
        <p:nvSpPr>
          <p:cNvPr id="3" name="Content Placeholder 2"/>
          <p:cNvSpPr>
            <a:spLocks noGrp="1"/>
          </p:cNvSpPr>
          <p:nvPr>
            <p:ph sz="quarter" idx="1"/>
          </p:nvPr>
        </p:nvSpPr>
        <p:spPr>
          <a:xfrm>
            <a:off x="0" y="1066800"/>
            <a:ext cx="9144000" cy="5791200"/>
          </a:xfrm>
        </p:spPr>
        <p:txBody>
          <a:bodyPr>
            <a:normAutofit/>
          </a:bodyPr>
          <a:lstStyle/>
          <a:p>
            <a:pPr>
              <a:buNone/>
            </a:pPr>
            <a:r>
              <a:rPr lang="en-US" sz="3200" b="1" dirty="0" smtClean="0"/>
              <a:t>CARDIOVASCULAR CHANGES</a:t>
            </a:r>
          </a:p>
          <a:p>
            <a:r>
              <a:rPr lang="en-US" sz="3200" dirty="0" smtClean="0"/>
              <a:t>During each contraction, about 400ml of blood is emptied from the uterus into the maternal vascular system. This increases cardiac output by 10-15% during first stage of labour &amp; 30-40% during second stage of labour</a:t>
            </a:r>
          </a:p>
          <a:p>
            <a:r>
              <a:rPr lang="en-US" sz="3200" dirty="0" smtClean="0"/>
              <a:t>BP rises &amp; pulse rate increases. Bp should be assessed between contractions</a:t>
            </a:r>
            <a:endParaRPr lang="en-US" sz="3200" dirty="0"/>
          </a:p>
        </p:txBody>
      </p:sp>
    </p:spTree>
  </p:cSld>
  <p:clrMapOvr>
    <a:masterClrMapping/>
  </p:clrMapOvr>
  <p:transition spd="slow">
    <p:circl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304810"/>
            <a:ext cx="9144000" cy="5826125"/>
          </a:xfrm>
        </p:spPr>
        <p:txBody>
          <a:bodyPr>
            <a:normAutofit/>
          </a:bodyPr>
          <a:lstStyle/>
          <a:p>
            <a:pPr>
              <a:buNone/>
            </a:pPr>
            <a:r>
              <a:rPr lang="en-US" sz="3200" b="1" dirty="0" smtClean="0"/>
              <a:t>RESPIRATORY CHANGES</a:t>
            </a:r>
          </a:p>
          <a:p>
            <a:r>
              <a:rPr lang="en-US" sz="3200" dirty="0" smtClean="0"/>
              <a:t>There is increased respiratory rate due to increased physical activity &amp; increased oxygen consumption</a:t>
            </a:r>
          </a:p>
          <a:p>
            <a:pPr>
              <a:buNone/>
            </a:pPr>
            <a:r>
              <a:rPr lang="en-US" sz="3200" b="1" dirty="0" smtClean="0"/>
              <a:t>GIT</a:t>
            </a:r>
          </a:p>
          <a:p>
            <a:r>
              <a:rPr lang="en-US" sz="3200" dirty="0" smtClean="0"/>
              <a:t>Gastric motility &amp; absorption of solid foods are reduced. Gastric emptying time is prolonged &amp; gastric volume remains over 25ml regardless of the time the last meal wwas taken</a:t>
            </a:r>
          </a:p>
          <a:p>
            <a:r>
              <a:rPr lang="en-US" sz="3200" dirty="0" smtClean="0"/>
              <a:t>Acidity of gastric contents increases. Nausea &amp; belching usually occurs as a reflex response to full cervical dilatation</a:t>
            </a:r>
            <a:endParaRPr lang="en-US" sz="3200" dirty="0"/>
          </a:p>
        </p:txBody>
      </p:sp>
    </p:spTree>
  </p:cSld>
  <p:clrMapOvr>
    <a:masterClrMapping/>
  </p:clrMapOvr>
  <p:transition spd="slow">
    <p:circl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00B0F0"/>
          </a:solidFill>
        </p:spPr>
        <p:txBody>
          <a:bodyPr>
            <a:normAutofit/>
          </a:bodyPr>
          <a:lstStyle/>
          <a:p>
            <a:r>
              <a:rPr lang="en-US" b="1" dirty="0" smtClean="0">
                <a:solidFill>
                  <a:schemeClr val="bg1"/>
                </a:solidFill>
              </a:rPr>
              <a:t>Initial meeting with the midwife &amp; care in labour</a:t>
            </a:r>
            <a:endParaRPr lang="en-US" b="1" dirty="0">
              <a:solidFill>
                <a:schemeClr val="bg1"/>
              </a:solidFill>
            </a:endParaRPr>
          </a:p>
        </p:txBody>
      </p:sp>
      <p:sp>
        <p:nvSpPr>
          <p:cNvPr id="3" name="Content Placeholder 2"/>
          <p:cNvSpPr>
            <a:spLocks noGrp="1"/>
          </p:cNvSpPr>
          <p:nvPr>
            <p:ph sz="quarter" idx="1"/>
          </p:nvPr>
        </p:nvSpPr>
        <p:spPr>
          <a:xfrm>
            <a:off x="0" y="1295401"/>
            <a:ext cx="9144000" cy="4830766"/>
          </a:xfrm>
        </p:spPr>
        <p:txBody>
          <a:bodyPr>
            <a:normAutofit/>
          </a:bodyPr>
          <a:lstStyle/>
          <a:p>
            <a:r>
              <a:rPr lang="en-US" sz="3200" b="1" dirty="0" smtClean="0"/>
              <a:t>BETTER  BIRTH INITIATIVES(BBI</a:t>
            </a:r>
            <a:r>
              <a:rPr lang="en-US" sz="3200" dirty="0" smtClean="0"/>
              <a:t>)</a:t>
            </a:r>
          </a:p>
          <a:p>
            <a:pPr>
              <a:buNone/>
            </a:pPr>
            <a:r>
              <a:rPr lang="en-US" sz="3200" dirty="0" smtClean="0"/>
              <a:t>BBI is a focused set of standards that aim to improve the quality &amp; the humanity of obstetric care. The standards are based on the best available evidence &amp; can be implemented using existing resources</a:t>
            </a:r>
          </a:p>
          <a:p>
            <a:endParaRPr lang="en-US" sz="3200" dirty="0"/>
          </a:p>
        </p:txBody>
      </p:sp>
    </p:spTree>
  </p:cSld>
  <p:clrMapOvr>
    <a:masterClrMapping/>
  </p:clrMapOvr>
  <p:transition spd="slow">
    <p:circl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Principles of BBI</a:t>
            </a:r>
            <a:endParaRPr lang="en-US" b="1" dirty="0"/>
          </a:p>
        </p:txBody>
      </p:sp>
      <p:sp>
        <p:nvSpPr>
          <p:cNvPr id="3" name="Content Placeholder 2"/>
          <p:cNvSpPr>
            <a:spLocks noGrp="1"/>
          </p:cNvSpPr>
          <p:nvPr>
            <p:ph sz="quarter" idx="1"/>
          </p:nvPr>
        </p:nvSpPr>
        <p:spPr>
          <a:xfrm>
            <a:off x="0" y="1600200"/>
            <a:ext cx="9144000" cy="4525969"/>
          </a:xfrm>
        </p:spPr>
        <p:txBody>
          <a:bodyPr>
            <a:normAutofit/>
          </a:bodyPr>
          <a:lstStyle/>
          <a:p>
            <a:r>
              <a:rPr lang="en-US" sz="3200" dirty="0" smtClean="0"/>
              <a:t>Humanity-treat women with respect</a:t>
            </a:r>
          </a:p>
          <a:p>
            <a:r>
              <a:rPr lang="en-US" sz="3200" dirty="0" smtClean="0"/>
              <a:t>Benefit-care that is based on the best available evidence</a:t>
            </a:r>
          </a:p>
          <a:p>
            <a:r>
              <a:rPr lang="en-US" sz="3200" dirty="0" smtClean="0"/>
              <a:t>Commitment-health professionals are committed to improving care</a:t>
            </a:r>
          </a:p>
          <a:p>
            <a:r>
              <a:rPr lang="en-US" sz="3200" dirty="0" smtClean="0"/>
              <a:t>Action-effective strategies to change current practice</a:t>
            </a:r>
            <a:endParaRPr lang="en-US" sz="3200" dirty="0"/>
          </a:p>
        </p:txBody>
      </p:sp>
    </p:spTree>
  </p:cSld>
  <p:clrMapOvr>
    <a:masterClrMapping/>
  </p:clrMapOvr>
  <p:transition spd="slow">
    <p:circl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00B0F0"/>
          </a:solidFill>
        </p:spPr>
        <p:txBody>
          <a:bodyPr>
            <a:normAutofit/>
          </a:bodyPr>
          <a:lstStyle/>
          <a:p>
            <a:r>
              <a:rPr lang="en-US" b="1" dirty="0" smtClean="0">
                <a:solidFill>
                  <a:schemeClr val="bg1"/>
                </a:solidFill>
              </a:rPr>
              <a:t>Specific Management of Normal Labour in the Admission Room</a:t>
            </a:r>
            <a:endParaRPr lang="en-US" b="1" dirty="0">
              <a:solidFill>
                <a:schemeClr val="bg1"/>
              </a:solidFill>
            </a:endParaRPr>
          </a:p>
        </p:txBody>
      </p:sp>
      <p:sp>
        <p:nvSpPr>
          <p:cNvPr id="3" name="Content Placeholder 2"/>
          <p:cNvSpPr>
            <a:spLocks noGrp="1"/>
          </p:cNvSpPr>
          <p:nvPr>
            <p:ph sz="quarter" idx="1"/>
          </p:nvPr>
        </p:nvSpPr>
        <p:spPr>
          <a:xfrm>
            <a:off x="0" y="1219200"/>
            <a:ext cx="9144000" cy="5638800"/>
          </a:xfrm>
        </p:spPr>
        <p:txBody>
          <a:bodyPr>
            <a:normAutofit/>
          </a:bodyPr>
          <a:lstStyle/>
          <a:p>
            <a:r>
              <a:rPr lang="en-US" sz="3200" dirty="0" smtClean="0"/>
              <a:t>The proper management of labour is essential, if you are to avoid problems or to detect them early when they occur. The patient will come to you believing she is in labour. You should be able to assess and decide whether she is in labour or not. The patient may be in early labour, but often she might arrive in the late second or even third stage.</a:t>
            </a:r>
          </a:p>
        </p:txBody>
      </p:sp>
    </p:spTree>
  </p:cSld>
  <p:clrMapOvr>
    <a:masterClrMapping/>
  </p:clrMapOvr>
  <p:transition spd="slow">
    <p:circl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8229600" cy="4525963"/>
          </a:xfrm>
        </p:spPr>
        <p:txBody>
          <a:bodyPr>
            <a:normAutofit/>
          </a:bodyPr>
          <a:lstStyle/>
          <a:p>
            <a:r>
              <a:rPr lang="en-US" sz="3200" dirty="0" smtClean="0"/>
              <a:t>If you are sure she is not in </a:t>
            </a:r>
            <a:r>
              <a:rPr lang="en-US" sz="3200" dirty="0" err="1" smtClean="0"/>
              <a:t>labour</a:t>
            </a:r>
            <a:r>
              <a:rPr lang="en-US" sz="3200" dirty="0" smtClean="0"/>
              <a:t> send her home to wait. If she is in </a:t>
            </a:r>
            <a:r>
              <a:rPr lang="en-US" sz="3200" dirty="0" err="1" smtClean="0"/>
              <a:t>labour</a:t>
            </a:r>
            <a:r>
              <a:rPr lang="en-US" sz="3200" dirty="0" smtClean="0"/>
              <a:t>, keep her in the ward and continue monitoring her progress.</a:t>
            </a:r>
          </a:p>
          <a:p>
            <a:pPr>
              <a:buNone/>
            </a:pPr>
            <a:r>
              <a:rPr lang="en-US" sz="3200" b="1" dirty="0" smtClean="0"/>
              <a:t>Note: </a:t>
            </a:r>
            <a:r>
              <a:rPr lang="en-US" sz="3200" b="1" i="1" dirty="0" smtClean="0"/>
              <a:t>No </a:t>
            </a:r>
            <a:r>
              <a:rPr lang="en-US" sz="3200" b="1" i="1" dirty="0" err="1" smtClean="0"/>
              <a:t>labour</a:t>
            </a:r>
            <a:r>
              <a:rPr lang="en-US" sz="3200" b="1" i="1" dirty="0" smtClean="0"/>
              <a:t> should be assumed normal until the fourth stage has successfully concluded</a:t>
            </a:r>
            <a:endParaRPr lang="en-US" sz="3200" dirty="0" smtClean="0"/>
          </a:p>
          <a:p>
            <a:endParaRPr lang="en-US" sz="3200" dirty="0"/>
          </a:p>
        </p:txBody>
      </p:sp>
    </p:spTree>
  </p:cSld>
  <p:clrMapOvr>
    <a:masterClrMapping/>
  </p:clrMapOvr>
  <p:transition spd="slow">
    <p:circle/>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914399"/>
          </a:xfrm>
          <a:solidFill>
            <a:srgbClr val="00B0F0"/>
          </a:solidFill>
        </p:spPr>
        <p:txBody>
          <a:bodyPr/>
          <a:lstStyle/>
          <a:p>
            <a:r>
              <a:rPr lang="en-US" b="1" dirty="0" smtClean="0">
                <a:solidFill>
                  <a:schemeClr val="bg1"/>
                </a:solidFill>
              </a:rPr>
              <a:t>ADMISSION</a:t>
            </a:r>
            <a:endParaRPr lang="en-US" dirty="0">
              <a:solidFill>
                <a:schemeClr val="bg1"/>
              </a:solidFill>
            </a:endParaRPr>
          </a:p>
        </p:txBody>
      </p:sp>
      <p:sp>
        <p:nvSpPr>
          <p:cNvPr id="3" name="Content Placeholder 2"/>
          <p:cNvSpPr>
            <a:spLocks noGrp="1"/>
          </p:cNvSpPr>
          <p:nvPr>
            <p:ph sz="quarter" idx="1"/>
          </p:nvPr>
        </p:nvSpPr>
        <p:spPr>
          <a:xfrm>
            <a:off x="381000" y="838200"/>
            <a:ext cx="8153400" cy="6019800"/>
          </a:xfrm>
        </p:spPr>
        <p:txBody>
          <a:bodyPr>
            <a:normAutofit/>
          </a:bodyPr>
          <a:lstStyle/>
          <a:p>
            <a:r>
              <a:rPr lang="en-US" sz="3200" dirty="0" smtClean="0"/>
              <a:t>Activities to be carried out on admission;</a:t>
            </a:r>
          </a:p>
          <a:p>
            <a:pPr>
              <a:buFont typeface="Wingdings" pitchFamily="2" charset="2"/>
              <a:buChar char="v"/>
            </a:pPr>
            <a:r>
              <a:rPr lang="en-US" sz="3200" b="1" dirty="0" smtClean="0"/>
              <a:t>History Taking</a:t>
            </a:r>
          </a:p>
          <a:p>
            <a:r>
              <a:rPr lang="en-US" sz="3200" dirty="0" smtClean="0"/>
              <a:t>A detailed personal history should have been taken during pre-natal care. However, if this has not been done, this is a good time to get it recorded. Make sure the names are correctly spelled because this can eventually result in problems when registering the baby. </a:t>
            </a:r>
          </a:p>
          <a:p>
            <a:pPr>
              <a:buNone/>
            </a:pPr>
            <a:endParaRPr lang="en-US" sz="3200" dirty="0"/>
          </a:p>
        </p:txBody>
      </p:sp>
    </p:spTree>
  </p:cSld>
  <p:clrMapOvr>
    <a:masterClrMapping/>
  </p:clrMapOvr>
  <p:transition spd="slow">
    <p:circl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4525963"/>
          </a:xfrm>
        </p:spPr>
        <p:txBody>
          <a:bodyPr>
            <a:normAutofit/>
          </a:bodyPr>
          <a:lstStyle/>
          <a:p>
            <a:r>
              <a:rPr lang="en-US" sz="3200" dirty="0" smtClean="0"/>
              <a:t>Review the last date of menstruation to calculate the expected date of delivery. </a:t>
            </a:r>
          </a:p>
          <a:p>
            <a:r>
              <a:rPr lang="en-US" sz="3200" dirty="0" smtClean="0"/>
              <a:t>Check her age, parity and contraceptive history. Assuming that a detailed personal history had been taken during pre-natal care, you should now take information about the following:</a:t>
            </a:r>
            <a:endParaRPr lang="en-US" sz="3200" b="1" dirty="0" smtClean="0"/>
          </a:p>
          <a:p>
            <a:endParaRPr lang="en-US" sz="3200" dirty="0"/>
          </a:p>
        </p:txBody>
      </p:sp>
    </p:spTree>
  </p:cSld>
  <p:clrMapOvr>
    <a:masterClrMapping/>
  </p:clrMapOvr>
  <p:transition spd="slow">
    <p:circle/>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990600"/>
            <a:ext cx="8077200" cy="5135573"/>
          </a:xfrm>
        </p:spPr>
        <p:txBody>
          <a:bodyPr>
            <a:normAutofit/>
          </a:bodyPr>
          <a:lstStyle/>
          <a:p>
            <a:r>
              <a:rPr lang="en-US" sz="3200" dirty="0" smtClean="0"/>
              <a:t>Any presence of show</a:t>
            </a:r>
          </a:p>
          <a:p>
            <a:r>
              <a:rPr lang="en-US" sz="3200" dirty="0" smtClean="0"/>
              <a:t>Presence or absence of contractions</a:t>
            </a:r>
          </a:p>
          <a:p>
            <a:r>
              <a:rPr lang="en-US" sz="3200" dirty="0" smtClean="0"/>
              <a:t>Onset of contractions and their characteristics</a:t>
            </a:r>
          </a:p>
          <a:p>
            <a:r>
              <a:rPr lang="en-US" sz="3200" dirty="0" smtClean="0"/>
              <a:t>Activity of the foetus</a:t>
            </a:r>
          </a:p>
          <a:p>
            <a:r>
              <a:rPr lang="en-US" sz="3200" dirty="0" smtClean="0"/>
              <a:t>Rupture of the membranes</a:t>
            </a:r>
          </a:p>
          <a:p>
            <a:r>
              <a:rPr lang="en-US" sz="3200" dirty="0" smtClean="0"/>
              <a:t>Any treatment given</a:t>
            </a:r>
          </a:p>
          <a:p>
            <a:r>
              <a:rPr lang="en-US" sz="3200" dirty="0" smtClean="0"/>
              <a:t>Food taken in the last four hours</a:t>
            </a:r>
            <a:endParaRPr lang="en-US" sz="3200" dirty="0"/>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fontScale="85000" lnSpcReduction="10000"/>
          </a:bodyPr>
          <a:lstStyle/>
          <a:p>
            <a:pPr>
              <a:buNone/>
            </a:pPr>
            <a:r>
              <a:rPr lang="en-US" sz="2800" b="1" u="sng" dirty="0" smtClean="0">
                <a:latin typeface="Candara" pitchFamily="34" charset="0"/>
              </a:rPr>
              <a:t>SPECIFIC OBJECTIVES</a:t>
            </a:r>
          </a:p>
          <a:p>
            <a:pPr>
              <a:buNone/>
            </a:pPr>
            <a:r>
              <a:rPr lang="en-US" sz="2800" dirty="0" smtClean="0">
                <a:latin typeface="Candara" pitchFamily="34" charset="0"/>
              </a:rPr>
              <a:t>At the end of these sessions, the KRCHN students will be able to:</a:t>
            </a:r>
          </a:p>
          <a:p>
            <a:pPr marL="624078" indent="-514350">
              <a:buFont typeface="+mj-lt"/>
              <a:buAutoNum type="arabicPeriod"/>
            </a:pPr>
            <a:r>
              <a:rPr lang="en-US" dirty="0" smtClean="0">
                <a:latin typeface="Candara" pitchFamily="34" charset="0"/>
              </a:rPr>
              <a:t>Define and describe the process of labour</a:t>
            </a:r>
          </a:p>
          <a:p>
            <a:pPr marL="624078" indent="-514350">
              <a:buFont typeface="+mj-lt"/>
              <a:buAutoNum type="arabicPeriod"/>
            </a:pPr>
            <a:r>
              <a:rPr lang="en-US" dirty="0" smtClean="0">
                <a:latin typeface="Candara" pitchFamily="34" charset="0"/>
              </a:rPr>
              <a:t>Describe the factors influencing labour</a:t>
            </a:r>
          </a:p>
          <a:p>
            <a:pPr marL="624078" indent="-514350">
              <a:buFont typeface="+mj-lt"/>
              <a:buAutoNum type="arabicPeriod"/>
            </a:pPr>
            <a:r>
              <a:rPr lang="en-US" dirty="0" smtClean="0">
                <a:latin typeface="Candara" pitchFamily="34" charset="0"/>
              </a:rPr>
              <a:t>Describe physiology of 1</a:t>
            </a:r>
            <a:r>
              <a:rPr lang="en-US" baseline="30000" dirty="0" smtClean="0">
                <a:latin typeface="Candara" pitchFamily="34" charset="0"/>
              </a:rPr>
              <a:t>st</a:t>
            </a:r>
            <a:r>
              <a:rPr lang="en-US" dirty="0" smtClean="0">
                <a:latin typeface="Candara" pitchFamily="34" charset="0"/>
              </a:rPr>
              <a:t> stage of labour</a:t>
            </a:r>
          </a:p>
          <a:p>
            <a:pPr marL="624078" indent="-514350">
              <a:buFont typeface="+mj-lt"/>
              <a:buAutoNum type="arabicPeriod"/>
            </a:pPr>
            <a:r>
              <a:rPr lang="en-US" dirty="0" smtClean="0">
                <a:latin typeface="Candara" pitchFamily="34" charset="0"/>
              </a:rPr>
              <a:t>Explain the management of a mother in 1</a:t>
            </a:r>
            <a:r>
              <a:rPr lang="en-US" baseline="30000" dirty="0" smtClean="0">
                <a:latin typeface="Candara" pitchFamily="34" charset="0"/>
              </a:rPr>
              <a:t>st</a:t>
            </a:r>
            <a:r>
              <a:rPr lang="en-US" dirty="0" smtClean="0">
                <a:latin typeface="Candara" pitchFamily="34" charset="0"/>
              </a:rPr>
              <a:t> stage of labour</a:t>
            </a:r>
          </a:p>
          <a:p>
            <a:pPr marL="624078" indent="-514350">
              <a:buFont typeface="+mj-lt"/>
              <a:buAutoNum type="arabicPeriod"/>
            </a:pPr>
            <a:r>
              <a:rPr lang="en-US" dirty="0" smtClean="0">
                <a:latin typeface="Candara" pitchFamily="34" charset="0"/>
              </a:rPr>
              <a:t>Describe the physiology and management of 2</a:t>
            </a:r>
            <a:r>
              <a:rPr lang="en-US" baseline="30000" dirty="0" smtClean="0">
                <a:latin typeface="Candara" pitchFamily="34" charset="0"/>
              </a:rPr>
              <a:t>nd</a:t>
            </a:r>
            <a:r>
              <a:rPr lang="en-US" dirty="0" smtClean="0">
                <a:latin typeface="Candara" pitchFamily="34" charset="0"/>
              </a:rPr>
              <a:t> stage of labour</a:t>
            </a:r>
          </a:p>
          <a:p>
            <a:pPr marL="624078" indent="-514350">
              <a:buFont typeface="+mj-lt"/>
              <a:buAutoNum type="arabicPeriod"/>
            </a:pPr>
            <a:r>
              <a:rPr lang="en-US" dirty="0" smtClean="0">
                <a:latin typeface="Candara" pitchFamily="34" charset="0"/>
              </a:rPr>
              <a:t>Describe the physiology and management of 3</a:t>
            </a:r>
            <a:r>
              <a:rPr lang="en-US" baseline="30000" dirty="0" smtClean="0">
                <a:latin typeface="Candara" pitchFamily="34" charset="0"/>
              </a:rPr>
              <a:t>rd</a:t>
            </a:r>
            <a:r>
              <a:rPr lang="en-US" dirty="0" smtClean="0">
                <a:latin typeface="Candara" pitchFamily="34" charset="0"/>
              </a:rPr>
              <a:t> stage of labour</a:t>
            </a:r>
          </a:p>
          <a:p>
            <a:pPr marL="624078" indent="-514350">
              <a:buFont typeface="+mj-lt"/>
              <a:buAutoNum type="arabicPeriod"/>
            </a:pPr>
            <a:r>
              <a:rPr lang="en-US" dirty="0" smtClean="0">
                <a:latin typeface="Candara" pitchFamily="34" charset="0"/>
              </a:rPr>
              <a:t>Keep accurate records of labour</a:t>
            </a:r>
            <a:endParaRPr lang="en-US" sz="2400" dirty="0" smtClean="0">
              <a:latin typeface="Candara" pitchFamily="34" charset="0"/>
            </a:endParaRPr>
          </a:p>
          <a:p>
            <a:pPr marL="624078" indent="-514350">
              <a:buFont typeface="+mj-lt"/>
              <a:buAutoNum type="arabicPeriod"/>
            </a:pPr>
            <a:r>
              <a:rPr lang="en-US" dirty="0" smtClean="0">
                <a:latin typeface="Candara" pitchFamily="34" charset="0"/>
              </a:rPr>
              <a:t>Manage normal puerperium</a:t>
            </a:r>
          </a:p>
          <a:p>
            <a:pPr marL="624078" indent="-514350">
              <a:buFont typeface="+mj-lt"/>
              <a:buAutoNum type="arabicPeriod"/>
            </a:pPr>
            <a:r>
              <a:rPr lang="en-US" sz="2800" dirty="0" smtClean="0">
                <a:latin typeface="Candara" pitchFamily="34" charset="0"/>
              </a:rPr>
              <a:t>Manage a normal newborn</a:t>
            </a:r>
            <a:endParaRPr lang="en-US" dirty="0">
              <a:latin typeface="Candara" pitchFamily="34" charset="0"/>
            </a:endParaRPr>
          </a:p>
        </p:txBody>
      </p:sp>
    </p:spTree>
  </p:cSld>
  <p:clrMapOvr>
    <a:masterClrMapping/>
  </p:clrMapOvr>
  <p:transition spd="slow">
    <p:circl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Head to Toe Physical Examination</a:t>
            </a:r>
            <a:endParaRPr lang="en-US" dirty="0"/>
          </a:p>
        </p:txBody>
      </p:sp>
      <p:sp>
        <p:nvSpPr>
          <p:cNvPr id="3" name="Content Placeholder 2"/>
          <p:cNvSpPr>
            <a:spLocks noGrp="1"/>
          </p:cNvSpPr>
          <p:nvPr>
            <p:ph sz="quarter" idx="1"/>
          </p:nvPr>
        </p:nvSpPr>
        <p:spPr>
          <a:xfrm>
            <a:off x="381000" y="1600200"/>
            <a:ext cx="8229600" cy="4525968"/>
          </a:xfrm>
        </p:spPr>
        <p:txBody>
          <a:bodyPr>
            <a:normAutofit/>
          </a:bodyPr>
          <a:lstStyle/>
          <a:p>
            <a:r>
              <a:rPr lang="en-US" sz="3200" dirty="0" smtClean="0"/>
              <a:t>start by explaining to the mother that you want to examine her. The health care provider should appreciate the psychological aspect of a woman in labour, respect her feelings and the need for company or privacy. They should support the woman and her partner or family during labour, birth and the immediate postpartum period</a:t>
            </a:r>
            <a:endParaRPr lang="en-US" sz="3200" dirty="0"/>
          </a:p>
        </p:txBody>
      </p:sp>
    </p:spTree>
  </p:cSld>
  <p:clrMapOvr>
    <a:masterClrMapping/>
  </p:clrMapOvr>
  <p:transition spd="slow">
    <p:circl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0"/>
            <a:ext cx="8763000" cy="6858000"/>
          </a:xfrm>
        </p:spPr>
        <p:txBody>
          <a:bodyPr>
            <a:normAutofit/>
          </a:bodyPr>
          <a:lstStyle/>
          <a:p>
            <a:pPr>
              <a:buNone/>
            </a:pPr>
            <a:r>
              <a:rPr lang="en-US" sz="3200" b="1" dirty="0" smtClean="0"/>
              <a:t>How to Examine the Mother Systematically</a:t>
            </a:r>
          </a:p>
          <a:p>
            <a:r>
              <a:rPr lang="en-US" sz="3200" dirty="0" smtClean="0"/>
              <a:t>When examining her, check on her general condition. Check if she is exhausted, anaemic, in great pain, dehydrated, or with generalized oedema. You should also check her height. This will enable you to exclude any risk factors.</a:t>
            </a:r>
          </a:p>
          <a:p>
            <a:r>
              <a:rPr lang="en-US" sz="3200" dirty="0" smtClean="0"/>
              <a:t>You should also take her vital measurements including her blood pressure, pulse, temperature, and respiratory rate</a:t>
            </a:r>
          </a:p>
          <a:p>
            <a:endParaRPr lang="en-US" sz="3200" dirty="0" smtClean="0"/>
          </a:p>
        </p:txBody>
      </p:sp>
    </p:spTree>
  </p:cSld>
  <p:clrMapOvr>
    <a:masterClrMapping/>
  </p:clrMapOvr>
  <p:transition spd="slow">
    <p:circl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10"/>
            <a:ext cx="8229600" cy="5597525"/>
          </a:xfrm>
        </p:spPr>
        <p:txBody>
          <a:bodyPr>
            <a:noAutofit/>
          </a:bodyPr>
          <a:lstStyle/>
          <a:p>
            <a:pPr>
              <a:buNone/>
            </a:pPr>
            <a:r>
              <a:rPr lang="en-US" sz="2800" dirty="0" smtClean="0"/>
              <a:t>Conduct an abdominal examination checking for:</a:t>
            </a:r>
          </a:p>
          <a:p>
            <a:r>
              <a:rPr lang="en-US" sz="2800" dirty="0" smtClean="0"/>
              <a:t>Height of fundus</a:t>
            </a:r>
          </a:p>
          <a:p>
            <a:r>
              <a:rPr lang="en-US" sz="2800" dirty="0" smtClean="0"/>
              <a:t>Over-distension of the abdomen, scars or other abnormality</a:t>
            </a:r>
          </a:p>
          <a:p>
            <a:r>
              <a:rPr lang="en-US" sz="2800" dirty="0" smtClean="0"/>
              <a:t>Over-distension of bladder</a:t>
            </a:r>
          </a:p>
          <a:p>
            <a:r>
              <a:rPr lang="en-US" sz="2800" dirty="0" smtClean="0"/>
              <a:t>Possible presence of twins or multiple pregnancy</a:t>
            </a:r>
          </a:p>
          <a:p>
            <a:r>
              <a:rPr lang="en-US" sz="2800" dirty="0" smtClean="0"/>
              <a:t>Contractions - frequency, length, type and strength</a:t>
            </a:r>
          </a:p>
          <a:p>
            <a:r>
              <a:rPr lang="en-US" sz="2800" dirty="0" smtClean="0"/>
              <a:t>Lie of foetus - this is the relation of the long axis of the foetus to the long axis of the uterus (it can be longitudinal, oblique or transverse)</a:t>
            </a:r>
          </a:p>
          <a:p>
            <a:r>
              <a:rPr lang="en-US" sz="2800" dirty="0" smtClean="0"/>
              <a:t>Rate and rhythm of the foetal heart</a:t>
            </a:r>
            <a:endParaRPr lang="en-US" sz="2800" dirty="0"/>
          </a:p>
        </p:txBody>
      </p:sp>
    </p:spTree>
  </p:cSld>
  <p:clrMapOvr>
    <a:masterClrMapping/>
  </p:clrMapOvr>
  <p:transition spd="slow">
    <p:circl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00B0F0"/>
          </a:solidFill>
        </p:spPr>
        <p:txBody>
          <a:bodyPr/>
          <a:lstStyle/>
          <a:p>
            <a:r>
              <a:rPr lang="en-US" b="1" dirty="0" smtClean="0">
                <a:solidFill>
                  <a:schemeClr val="bg1"/>
                </a:solidFill>
              </a:rPr>
              <a:t>Vaginal Examination in Labour</a:t>
            </a:r>
            <a:endParaRPr lang="en-US" dirty="0">
              <a:solidFill>
                <a:schemeClr val="bg1"/>
              </a:solidFill>
            </a:endParaRPr>
          </a:p>
        </p:txBody>
      </p:sp>
      <p:sp>
        <p:nvSpPr>
          <p:cNvPr id="3" name="Content Placeholder 2"/>
          <p:cNvSpPr>
            <a:spLocks noGrp="1"/>
          </p:cNvSpPr>
          <p:nvPr>
            <p:ph sz="quarter" idx="1"/>
          </p:nvPr>
        </p:nvSpPr>
        <p:spPr>
          <a:xfrm>
            <a:off x="0" y="1066800"/>
            <a:ext cx="9144000" cy="5791200"/>
          </a:xfrm>
        </p:spPr>
        <p:txBody>
          <a:bodyPr>
            <a:normAutofit/>
          </a:bodyPr>
          <a:lstStyle/>
          <a:p>
            <a:r>
              <a:rPr lang="en-US" sz="3200" dirty="0" smtClean="0"/>
              <a:t>This is an important examination as it can give you a lot of information, which you might not get from an abdominal examination. On the other hand, if you do it often it is uncomfortable for the woman and you might introduce an infection into the uterine cavity, especially if the membranes have ruptured.</a:t>
            </a:r>
          </a:p>
          <a:p>
            <a:pPr>
              <a:buNone/>
            </a:pPr>
            <a:r>
              <a:rPr lang="en-US" sz="3200" b="1" i="1" dirty="0" smtClean="0"/>
              <a:t>note: Do not do a vaginal examination if the mother has an ante-partumhaemorrhage, because if there is placenta praevia, severe haemorrhage will occur.</a:t>
            </a:r>
            <a:endParaRPr lang="en-US" sz="3200" dirty="0"/>
          </a:p>
        </p:txBody>
      </p:sp>
    </p:spTree>
  </p:cSld>
  <p:clrMapOvr>
    <a:masterClrMapping/>
  </p:clrMapOvr>
  <p:transition spd="slow">
    <p:circl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990600"/>
          </a:xfrm>
        </p:spPr>
        <p:txBody>
          <a:bodyPr/>
          <a:lstStyle/>
          <a:p>
            <a:r>
              <a:rPr lang="en-US" b="1" dirty="0" smtClean="0">
                <a:solidFill>
                  <a:srgbClr val="00B050"/>
                </a:solidFill>
              </a:rPr>
              <a:t>Indications for a VE</a:t>
            </a:r>
            <a:endParaRPr lang="en-US" b="1" dirty="0">
              <a:solidFill>
                <a:srgbClr val="00B050"/>
              </a:solidFill>
            </a:endParaRPr>
          </a:p>
        </p:txBody>
      </p:sp>
      <p:sp>
        <p:nvSpPr>
          <p:cNvPr id="3" name="Content Placeholder 2"/>
          <p:cNvSpPr>
            <a:spLocks noGrp="1"/>
          </p:cNvSpPr>
          <p:nvPr>
            <p:ph sz="quarter" idx="1"/>
          </p:nvPr>
        </p:nvSpPr>
        <p:spPr>
          <a:xfrm>
            <a:off x="0" y="990600"/>
            <a:ext cx="9144000" cy="5867400"/>
          </a:xfrm>
        </p:spPr>
        <p:txBody>
          <a:bodyPr>
            <a:normAutofit/>
          </a:bodyPr>
          <a:lstStyle/>
          <a:p>
            <a:pPr>
              <a:buNone/>
            </a:pPr>
            <a:r>
              <a:rPr lang="en-US" sz="3200" dirty="0" smtClean="0"/>
              <a:t>These are to;</a:t>
            </a:r>
          </a:p>
          <a:p>
            <a:r>
              <a:rPr lang="en-US" sz="3200" dirty="0" smtClean="0"/>
              <a:t>Make a positive identification of presentation</a:t>
            </a:r>
          </a:p>
          <a:p>
            <a:r>
              <a:rPr lang="en-US" sz="3200" dirty="0" smtClean="0"/>
              <a:t>Determine whether head is engaged incase of doubt</a:t>
            </a:r>
          </a:p>
          <a:p>
            <a:r>
              <a:rPr lang="en-US" sz="3200" dirty="0" smtClean="0"/>
              <a:t>Ascertain whether the forewaters have ruptured or to rupture them artificially</a:t>
            </a:r>
          </a:p>
          <a:p>
            <a:r>
              <a:rPr lang="en-US" sz="3200" dirty="0" smtClean="0"/>
              <a:t>Exclude cord prolapse after rupture of the forewaters especially if there is an ill-fitting presenting part or the foetal heart rate changes</a:t>
            </a:r>
          </a:p>
        </p:txBody>
      </p:sp>
    </p:spTree>
  </p:cSld>
  <p:clrMapOvr>
    <a:masterClrMapping/>
  </p:clrMapOvr>
  <p:transition spd="slow">
    <p:circl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55637"/>
            <a:ext cx="8229600" cy="4525963"/>
          </a:xfrm>
        </p:spPr>
        <p:txBody>
          <a:bodyPr>
            <a:normAutofit/>
          </a:bodyPr>
          <a:lstStyle/>
          <a:p>
            <a:r>
              <a:rPr lang="en-US" sz="3200" dirty="0" smtClean="0"/>
              <a:t>Assess progress or delay in </a:t>
            </a:r>
            <a:r>
              <a:rPr lang="en-US" sz="3200" dirty="0" err="1" smtClean="0"/>
              <a:t>labour</a:t>
            </a:r>
            <a:endParaRPr lang="en-US" sz="3200" dirty="0" smtClean="0"/>
          </a:p>
          <a:p>
            <a:r>
              <a:rPr lang="en-US" sz="3200" dirty="0" smtClean="0"/>
              <a:t>Confirm full cervical dilatation</a:t>
            </a:r>
          </a:p>
          <a:p>
            <a:r>
              <a:rPr lang="en-US" sz="3200" dirty="0" smtClean="0"/>
              <a:t>Confirm the axis of the </a:t>
            </a:r>
            <a:r>
              <a:rPr lang="en-US" sz="3200" dirty="0" err="1" smtClean="0"/>
              <a:t>foetus</a:t>
            </a:r>
            <a:r>
              <a:rPr lang="en-US" sz="3200" dirty="0" smtClean="0"/>
              <a:t>&amp; presentation of the second twin in multiple pregnancy</a:t>
            </a:r>
          </a:p>
          <a:p>
            <a:endParaRPr lang="en-US" sz="3200" dirty="0"/>
          </a:p>
        </p:txBody>
      </p:sp>
    </p:spTree>
  </p:cSld>
  <p:clrMapOvr>
    <a:masterClrMapping/>
  </p:clrMapOvr>
  <p:transition spd="slow">
    <p:circl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solidFill>
                  <a:srgbClr val="00B050"/>
                </a:solidFill>
              </a:rPr>
              <a:t>Method/Procedure</a:t>
            </a:r>
            <a:endParaRPr lang="en-US" b="1" dirty="0">
              <a:solidFill>
                <a:srgbClr val="00B050"/>
              </a:solidFill>
            </a:endParaRPr>
          </a:p>
        </p:txBody>
      </p:sp>
      <p:sp>
        <p:nvSpPr>
          <p:cNvPr id="3" name="Content Placeholder 2"/>
          <p:cNvSpPr>
            <a:spLocks noGrp="1"/>
          </p:cNvSpPr>
          <p:nvPr>
            <p:ph sz="quarter" idx="1"/>
          </p:nvPr>
        </p:nvSpPr>
        <p:spPr>
          <a:xfrm>
            <a:off x="0" y="1066800"/>
            <a:ext cx="9144000" cy="5791200"/>
          </a:xfrm>
        </p:spPr>
        <p:txBody>
          <a:bodyPr>
            <a:normAutofit/>
          </a:bodyPr>
          <a:lstStyle/>
          <a:p>
            <a:r>
              <a:rPr lang="en-US" sz="3200" dirty="0" smtClean="0"/>
              <a:t>VE during labour is an aseptic procedure</a:t>
            </a:r>
          </a:p>
          <a:p>
            <a:r>
              <a:rPr lang="en-US" sz="3200" dirty="0" smtClean="0"/>
              <a:t>Explain procedure to the patient &amp; give her an opportunity to ask questions. Observe patient’s privacy &amp; avoid unnecessary exposure</a:t>
            </a:r>
          </a:p>
          <a:p>
            <a:r>
              <a:rPr lang="en-US" sz="3200" dirty="0" smtClean="0"/>
              <a:t>Arrange your vaginal examination pack with cheatle forceps and pour solution.</a:t>
            </a:r>
          </a:p>
          <a:p>
            <a:pPr>
              <a:buNone/>
            </a:pPr>
            <a:endParaRPr lang="en-US" sz="3200" dirty="0"/>
          </a:p>
        </p:txBody>
      </p:sp>
    </p:spTree>
  </p:cSld>
  <p:clrMapOvr>
    <a:masterClrMapping/>
  </p:clrMapOvr>
  <p:transition spd="slow">
    <p:circl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609600"/>
            <a:ext cx="8229600" cy="4525963"/>
          </a:xfrm>
        </p:spPr>
        <p:txBody>
          <a:bodyPr>
            <a:normAutofit/>
          </a:bodyPr>
          <a:lstStyle/>
          <a:p>
            <a:r>
              <a:rPr lang="en-US" sz="3200" dirty="0" smtClean="0"/>
              <a:t>Scrub your hands for at least five minutes.</a:t>
            </a:r>
          </a:p>
          <a:p>
            <a:r>
              <a:rPr lang="en-US" sz="3200" dirty="0" smtClean="0"/>
              <a:t>Glove yourself methodically to prevent contamination.</a:t>
            </a:r>
          </a:p>
          <a:p>
            <a:r>
              <a:rPr lang="en-US" sz="3200" dirty="0" smtClean="0"/>
              <a:t>Explain the semi-</a:t>
            </a:r>
            <a:r>
              <a:rPr lang="en-US" sz="3200" dirty="0" err="1" smtClean="0"/>
              <a:t>lithotomy</a:t>
            </a:r>
            <a:r>
              <a:rPr lang="en-US" sz="3200" dirty="0" smtClean="0"/>
              <a:t> position that should be maintained during the examination to the mother.</a:t>
            </a:r>
          </a:p>
          <a:p>
            <a:pPr>
              <a:buNone/>
            </a:pPr>
            <a:endParaRPr lang="en-US" sz="3200" dirty="0"/>
          </a:p>
        </p:txBody>
      </p:sp>
    </p:spTree>
  </p:cSld>
  <p:clrMapOvr>
    <a:masterClrMapping/>
  </p:clrMapOvr>
  <p:transition spd="slow">
    <p:circl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381000"/>
            <a:ext cx="9144000" cy="5749935"/>
          </a:xfrm>
        </p:spPr>
        <p:txBody>
          <a:bodyPr>
            <a:normAutofit/>
          </a:bodyPr>
          <a:lstStyle/>
          <a:p>
            <a:r>
              <a:rPr lang="en-US" sz="3200" dirty="0" smtClean="0"/>
              <a:t>Swab the vulva and drop the swab methodically </a:t>
            </a:r>
          </a:p>
          <a:p>
            <a:r>
              <a:rPr lang="en-US" sz="3200" dirty="0" smtClean="0"/>
              <a:t>Ask the mother to breathe in and out while you perform digital examination.</a:t>
            </a:r>
          </a:p>
          <a:p>
            <a:r>
              <a:rPr lang="en-US" sz="3200" dirty="0" smtClean="0"/>
              <a:t>With the right hand, gently insert the fingers obliquely inside the vagina with the thumb, facing the symphysis pubis.</a:t>
            </a:r>
          </a:p>
          <a:p>
            <a:pPr>
              <a:buNone/>
            </a:pPr>
            <a:endParaRPr lang="en-US" sz="3200" dirty="0"/>
          </a:p>
        </p:txBody>
      </p:sp>
    </p:spTree>
  </p:cSld>
  <p:clrMapOvr>
    <a:masterClrMapping/>
  </p:clrMapOvr>
  <p:transition spd="slow">
    <p:circl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609600"/>
            <a:ext cx="8229600" cy="4525963"/>
          </a:xfrm>
        </p:spPr>
        <p:txBody>
          <a:bodyPr>
            <a:normAutofit/>
          </a:bodyPr>
          <a:lstStyle/>
          <a:p>
            <a:r>
              <a:rPr lang="en-US" sz="3200" dirty="0" smtClean="0"/>
              <a:t>Your left hand should be on the mother’s abdomen.</a:t>
            </a:r>
          </a:p>
          <a:p>
            <a:r>
              <a:rPr lang="en-US" sz="3200" dirty="0" smtClean="0"/>
              <a:t>The fingers to be introduced are held on a higher level than the vaginal orifice during insertion to avoid contact with the anus. Fingers should not be withdrawn until the required information has been obtained.</a:t>
            </a:r>
          </a:p>
          <a:p>
            <a:endParaRPr lang="en-US" sz="3200" dirty="0"/>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solidFill>
                  <a:srgbClr val="7030A0"/>
                </a:solidFill>
              </a:rPr>
              <a:t>DEFINITION</a:t>
            </a:r>
            <a:endParaRPr lang="en-US" b="1" dirty="0">
              <a:solidFill>
                <a:srgbClr val="7030A0"/>
              </a:solidFill>
            </a:endParaRPr>
          </a:p>
        </p:txBody>
      </p:sp>
      <p:sp>
        <p:nvSpPr>
          <p:cNvPr id="3" name="Content Placeholder 2"/>
          <p:cNvSpPr>
            <a:spLocks noGrp="1"/>
          </p:cNvSpPr>
          <p:nvPr>
            <p:ph idx="1"/>
          </p:nvPr>
        </p:nvSpPr>
        <p:spPr>
          <a:xfrm>
            <a:off x="0" y="533400"/>
            <a:ext cx="9144000" cy="6324600"/>
          </a:xfrm>
        </p:spPr>
        <p:txBody>
          <a:bodyPr>
            <a:normAutofit/>
          </a:bodyPr>
          <a:lstStyle/>
          <a:p>
            <a:pPr>
              <a:buNone/>
            </a:pPr>
            <a:r>
              <a:rPr lang="en-US" b="1" u="sng" dirty="0" smtClean="0">
                <a:latin typeface="Calibri" pitchFamily="34" charset="0"/>
              </a:rPr>
              <a:t>INTRODUCTION</a:t>
            </a:r>
          </a:p>
          <a:p>
            <a:r>
              <a:rPr lang="en-US" b="1" dirty="0" smtClean="0">
                <a:latin typeface="Calibri" pitchFamily="34" charset="0"/>
              </a:rPr>
              <a:t>LABOUR</a:t>
            </a:r>
            <a:r>
              <a:rPr lang="en-US" dirty="0" smtClean="0">
                <a:latin typeface="Calibri" pitchFamily="34" charset="0"/>
              </a:rPr>
              <a:t> is described as the process whereby the foetus, placenta and membranes are expelled through the birth canal after 28 weeks of gestation. Labour, can be either </a:t>
            </a:r>
            <a:r>
              <a:rPr lang="en-US" b="1" dirty="0" smtClean="0">
                <a:latin typeface="Calibri" pitchFamily="34" charset="0"/>
              </a:rPr>
              <a:t>normal or abnormal</a:t>
            </a:r>
            <a:r>
              <a:rPr lang="en-US" dirty="0" smtClean="0">
                <a:latin typeface="Calibri" pitchFamily="34" charset="0"/>
              </a:rPr>
              <a:t>.</a:t>
            </a:r>
          </a:p>
          <a:p>
            <a:r>
              <a:rPr lang="en-US" dirty="0" smtClean="0">
                <a:latin typeface="Calibri" pitchFamily="34" charset="0"/>
              </a:rPr>
              <a:t>Labour is a physiological process, characterized by rhythmic regular uterine contractions increasing in frequency and intensity, accompanied by progressive cervical effacement and dilatation, and descent of the presenting part. Labour may be spontaneous or induced. </a:t>
            </a:r>
          </a:p>
        </p:txBody>
      </p:sp>
    </p:spTree>
  </p:cSld>
  <p:clrMapOvr>
    <a:masterClrMapping/>
  </p:clrMapOvr>
  <p:transition spd="slow">
    <p:circl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8686800" cy="6126173"/>
          </a:xfrm>
        </p:spPr>
        <p:txBody>
          <a:bodyPr>
            <a:normAutofit/>
          </a:bodyPr>
          <a:lstStyle/>
          <a:p>
            <a:r>
              <a:rPr lang="en-US" sz="3200" dirty="0" smtClean="0"/>
              <a:t>The fingers are directed along the anterior wall of the vagina. The wall should feel soft and dilatable while the vagina should be warm and moist.</a:t>
            </a:r>
          </a:p>
          <a:p>
            <a:r>
              <a:rPr lang="en-US" sz="3200" dirty="0" smtClean="0"/>
              <a:t>The fingers are then directed upwards to the position of the cervical Os.</a:t>
            </a:r>
          </a:p>
          <a:p>
            <a:r>
              <a:rPr lang="en-US" sz="3200" dirty="0" smtClean="0"/>
              <a:t>At times the Os is not felt readily, the fingers should then be directed backwards and upwards</a:t>
            </a:r>
            <a:endParaRPr lang="en-US" sz="3200" dirty="0"/>
          </a:p>
        </p:txBody>
      </p:sp>
    </p:spTree>
  </p:cSld>
  <p:clrMapOvr>
    <a:masterClrMapping/>
  </p:clrMapOvr>
  <p:transition spd="slow">
    <p:circl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8229600" cy="762000"/>
          </a:xfrm>
        </p:spPr>
        <p:txBody>
          <a:bodyPr/>
          <a:lstStyle/>
          <a:p>
            <a:r>
              <a:rPr lang="en-US" b="1" dirty="0" smtClean="0">
                <a:solidFill>
                  <a:srgbClr val="7030A0"/>
                </a:solidFill>
              </a:rPr>
              <a:t>findings</a:t>
            </a:r>
            <a:endParaRPr lang="en-US" b="1" dirty="0">
              <a:solidFill>
                <a:srgbClr val="7030A0"/>
              </a:solidFill>
            </a:endParaRPr>
          </a:p>
        </p:txBody>
      </p:sp>
      <p:sp>
        <p:nvSpPr>
          <p:cNvPr id="3" name="Content Placeholder 2"/>
          <p:cNvSpPr>
            <a:spLocks noGrp="1"/>
          </p:cNvSpPr>
          <p:nvPr>
            <p:ph sz="quarter" idx="1"/>
          </p:nvPr>
        </p:nvSpPr>
        <p:spPr>
          <a:xfrm>
            <a:off x="0" y="1143000"/>
            <a:ext cx="8686800" cy="4983169"/>
          </a:xfrm>
        </p:spPr>
        <p:txBody>
          <a:bodyPr>
            <a:normAutofit/>
          </a:bodyPr>
          <a:lstStyle/>
          <a:p>
            <a:r>
              <a:rPr lang="en-US" sz="3200" dirty="0" smtClean="0"/>
              <a:t>Observe the labia for any sign of varicosities, oedema or vulval warts or sores</a:t>
            </a:r>
          </a:p>
          <a:p>
            <a:r>
              <a:rPr lang="en-US" sz="3200" dirty="0" smtClean="0"/>
              <a:t>Note whether perineum is scarred from a previous tear or episiotomy</a:t>
            </a:r>
          </a:p>
          <a:p>
            <a:r>
              <a:rPr lang="en-US" sz="3200" dirty="0" smtClean="0"/>
              <a:t>Note any discharge or bleeding from the vaginal orifice</a:t>
            </a:r>
          </a:p>
          <a:p>
            <a:r>
              <a:rPr lang="en-US" sz="3200" dirty="0" smtClean="0"/>
              <a:t>If membranes have ruptured, colour &amp; oduor of any amniotic fluid or discharge are noted </a:t>
            </a:r>
            <a:endParaRPr lang="en-US" sz="3200" dirty="0"/>
          </a:p>
        </p:txBody>
      </p:sp>
    </p:spTree>
  </p:cSld>
  <p:clrMapOvr>
    <a:masterClrMapping/>
  </p:clrMapOvr>
  <p:transition spd="slow">
    <p:circl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04800"/>
            <a:ext cx="8077201" cy="5588977"/>
          </a:xfrm>
        </p:spPr>
        <p:txBody>
          <a:bodyPr>
            <a:normAutofit/>
          </a:bodyPr>
          <a:lstStyle/>
          <a:p>
            <a:pPr>
              <a:buNone/>
            </a:pPr>
            <a:r>
              <a:rPr lang="en-US" sz="3200" b="1" dirty="0" smtClean="0"/>
              <a:t>THE CERVIX</a:t>
            </a:r>
          </a:p>
          <a:p>
            <a:r>
              <a:rPr lang="en-US" sz="3200" dirty="0" smtClean="0"/>
              <a:t>Is it bruised or oedematous?</a:t>
            </a:r>
          </a:p>
          <a:p>
            <a:r>
              <a:rPr lang="en-US" sz="3200" dirty="0" smtClean="0"/>
              <a:t>Is it firm or soft?</a:t>
            </a:r>
          </a:p>
          <a:p>
            <a:r>
              <a:rPr lang="en-US" sz="3200" dirty="0" smtClean="0"/>
              <a:t>Is it taken up, that is effaced?</a:t>
            </a:r>
          </a:p>
          <a:p>
            <a:r>
              <a:rPr lang="en-US" sz="3200" dirty="0" smtClean="0"/>
              <a:t>How much is the Os dilated?</a:t>
            </a:r>
            <a:endParaRPr lang="en-US" sz="3200" dirty="0"/>
          </a:p>
        </p:txBody>
      </p:sp>
    </p:spTree>
  </p:cSld>
  <p:clrMapOvr>
    <a:masterClrMapping/>
  </p:clrMapOvr>
  <p:transition spd="slow">
    <p:circl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1" y="228601"/>
            <a:ext cx="8077200" cy="5665176"/>
          </a:xfrm>
        </p:spPr>
        <p:txBody>
          <a:bodyPr>
            <a:normAutofit/>
          </a:bodyPr>
          <a:lstStyle/>
          <a:p>
            <a:pPr>
              <a:buNone/>
            </a:pPr>
            <a:r>
              <a:rPr lang="en-US" sz="3200" b="1" dirty="0" smtClean="0"/>
              <a:t>THE MEMBRANES</a:t>
            </a:r>
          </a:p>
          <a:p>
            <a:r>
              <a:rPr lang="en-US" sz="3200" dirty="0" smtClean="0"/>
              <a:t>After deciding the state of the cervical Os, check for presence of membranes. Note the following:</a:t>
            </a:r>
          </a:p>
          <a:p>
            <a:r>
              <a:rPr lang="en-US" sz="3200" dirty="0" smtClean="0"/>
              <a:t>Are they ruptured or intact?</a:t>
            </a:r>
          </a:p>
          <a:p>
            <a:r>
              <a:rPr lang="en-US" sz="3200" dirty="0" smtClean="0"/>
              <a:t>If intact are they bulging?</a:t>
            </a:r>
            <a:endParaRPr lang="en-US" sz="3200" dirty="0"/>
          </a:p>
        </p:txBody>
      </p:sp>
    </p:spTree>
  </p:cSld>
  <p:clrMapOvr>
    <a:masterClrMapping/>
  </p:clrMapOvr>
  <p:transition spd="slow">
    <p:circl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199" y="152400"/>
            <a:ext cx="8001001" cy="5741377"/>
          </a:xfrm>
        </p:spPr>
        <p:txBody>
          <a:bodyPr>
            <a:normAutofit/>
          </a:bodyPr>
          <a:lstStyle/>
          <a:p>
            <a:pPr>
              <a:buNone/>
            </a:pPr>
            <a:r>
              <a:rPr lang="en-US" sz="3200" b="1" dirty="0" smtClean="0"/>
              <a:t>THE CORD</a:t>
            </a:r>
          </a:p>
          <a:p>
            <a:r>
              <a:rPr lang="en-US" sz="3200" dirty="0" smtClean="0"/>
              <a:t>Is it presenting or prolapsed?</a:t>
            </a:r>
          </a:p>
          <a:p>
            <a:r>
              <a:rPr lang="en-US" sz="3200" dirty="0" smtClean="0"/>
              <a:t>If prolapsed is it pulsating?</a:t>
            </a:r>
            <a:endParaRPr lang="en-US" sz="3200" dirty="0"/>
          </a:p>
        </p:txBody>
      </p:sp>
    </p:spTree>
  </p:cSld>
  <p:clrMapOvr>
    <a:masterClrMapping/>
  </p:clrMapOvr>
  <p:transition spd="slow">
    <p:circl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1" y="228601"/>
            <a:ext cx="8077200" cy="5665176"/>
          </a:xfrm>
        </p:spPr>
        <p:txBody>
          <a:bodyPr>
            <a:normAutofit/>
          </a:bodyPr>
          <a:lstStyle/>
          <a:p>
            <a:pPr>
              <a:buNone/>
            </a:pPr>
            <a:r>
              <a:rPr lang="en-US" sz="3200" b="1" dirty="0" smtClean="0"/>
              <a:t>THE PRESENTING PART</a:t>
            </a:r>
          </a:p>
          <a:p>
            <a:r>
              <a:rPr lang="en-US" sz="3200" dirty="0" smtClean="0"/>
              <a:t>Next, determine the level of the presenting part. The station or level of the presenting part is the level to which the presenting part has descended in the pelvis. The level of the presenting part is expressed in relation to the easily palpable ischial spines. state if it is above the brim, at the brim, in the cavity or at the outlet</a:t>
            </a:r>
            <a:endParaRPr lang="en-US" sz="3200" dirty="0"/>
          </a:p>
        </p:txBody>
      </p:sp>
    </p:spTree>
  </p:cSld>
  <p:clrMapOvr>
    <a:masterClrMapping/>
  </p:clrMapOvr>
  <p:transition spd="slow">
    <p:circl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9935"/>
          </a:xfrm>
        </p:spPr>
        <p:txBody>
          <a:bodyPr>
            <a:normAutofit/>
          </a:bodyPr>
          <a:lstStyle/>
          <a:p>
            <a:pPr>
              <a:buNone/>
            </a:pPr>
            <a:r>
              <a:rPr lang="en-US" sz="3200" b="1" i="1" dirty="0" smtClean="0"/>
              <a:t>POSITION</a:t>
            </a:r>
          </a:p>
          <a:p>
            <a:r>
              <a:rPr lang="en-US" sz="3200" dirty="0" smtClean="0"/>
              <a:t>Observe the position of the presenting part. </a:t>
            </a:r>
            <a:br>
              <a:rPr lang="en-US" sz="3200" dirty="0" smtClean="0"/>
            </a:br>
            <a:r>
              <a:rPr lang="en-US" sz="3200" dirty="0" smtClean="0"/>
              <a:t> This is the position of the foetal parts in relation to the parts of the pelvis. A point on the foetus, such as  the </a:t>
            </a:r>
            <a:r>
              <a:rPr lang="en-US" sz="3200" b="1" dirty="0" smtClean="0"/>
              <a:t>occiput</a:t>
            </a:r>
            <a:r>
              <a:rPr lang="en-US" sz="3200" dirty="0" smtClean="0"/>
              <a:t> in a vertex presentation, is usually  </a:t>
            </a:r>
            <a:r>
              <a:rPr lang="en-US" sz="3200" b="1" dirty="0" smtClean="0"/>
              <a:t>used as a reference point.</a:t>
            </a:r>
          </a:p>
          <a:p>
            <a:r>
              <a:rPr lang="en-US" sz="3200" dirty="0" smtClean="0"/>
              <a:t>To get the position right, you have to palpate the sutures and fontanel to determine their position relative to the pelvis. </a:t>
            </a:r>
          </a:p>
          <a:p>
            <a:endParaRPr lang="en-US" sz="3200" dirty="0"/>
          </a:p>
        </p:txBody>
      </p:sp>
    </p:spTree>
  </p:cSld>
  <p:clrMapOvr>
    <a:masterClrMapping/>
  </p:clrMapOvr>
  <p:transition spd="slow">
    <p:circl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1"/>
            <a:ext cx="8229600" cy="5445130"/>
          </a:xfrm>
        </p:spPr>
        <p:txBody>
          <a:bodyPr>
            <a:normAutofit/>
          </a:bodyPr>
          <a:lstStyle/>
          <a:p>
            <a:r>
              <a:rPr lang="en-US" sz="3200" dirty="0" smtClean="0"/>
              <a:t>In a cephalic presentation, you will feel the hard head sutures and fontanel. Determine whether it is the anterior or posterior fontanel by its shape. If it is the </a:t>
            </a:r>
            <a:r>
              <a:rPr lang="en-US" sz="3200" b="1" dirty="0" smtClean="0"/>
              <a:t>posterior fontanel</a:t>
            </a:r>
            <a:r>
              <a:rPr lang="en-US" sz="3200" dirty="0" smtClean="0"/>
              <a:t>, then the position is </a:t>
            </a:r>
            <a:r>
              <a:rPr lang="en-US" sz="3200" b="1" dirty="0" smtClean="0"/>
              <a:t>occipito-anterior</a:t>
            </a:r>
            <a:r>
              <a:rPr lang="en-US" sz="3200" dirty="0" smtClean="0"/>
              <a:t>. If it is the </a:t>
            </a:r>
            <a:r>
              <a:rPr lang="en-US" sz="3200" b="1" dirty="0" smtClean="0"/>
              <a:t>anterior fontanel </a:t>
            </a:r>
            <a:r>
              <a:rPr lang="en-US" sz="3200" dirty="0" smtClean="0"/>
              <a:t>then the position is </a:t>
            </a:r>
            <a:r>
              <a:rPr lang="en-US" sz="3200" b="1" dirty="0" smtClean="0"/>
              <a:t>occipital-posterior</a:t>
            </a:r>
            <a:endParaRPr lang="en-US" sz="3200" b="1" dirty="0"/>
          </a:p>
        </p:txBody>
      </p:sp>
    </p:spTree>
  </p:cSld>
  <p:clrMapOvr>
    <a:masterClrMapping/>
  </p:clrMapOvr>
  <p:transition spd="slow">
    <p:circl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Illustration of baby in mothers womb showing normal presentation</a:t>
            </a:r>
            <a:endParaRPr lang="en-US" dirty="0"/>
          </a:p>
        </p:txBody>
      </p:sp>
      <p:pic>
        <p:nvPicPr>
          <p:cNvPr id="4" name="ia_el_21_innerEl" descr="Illustration of baby in mothers womb showing normal presentation"/>
          <p:cNvPicPr>
            <a:picLocks noGrp="1"/>
          </p:cNvPicPr>
          <p:nvPr>
            <p:ph idx="1"/>
          </p:nvPr>
        </p:nvPicPr>
        <p:blipFill>
          <a:blip r:embed="rId2" cstate="print"/>
          <a:stretch>
            <a:fillRect/>
          </a:stretch>
        </p:blipFill>
        <p:spPr bwMode="auto">
          <a:xfrm>
            <a:off x="152400" y="1905000"/>
            <a:ext cx="8763000" cy="49530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457210"/>
            <a:ext cx="9144000" cy="5673725"/>
          </a:xfrm>
        </p:spPr>
        <p:txBody>
          <a:bodyPr>
            <a:normAutofit/>
          </a:bodyPr>
          <a:lstStyle/>
          <a:p>
            <a:pPr>
              <a:buNone/>
            </a:pPr>
            <a:r>
              <a:rPr lang="en-US" sz="3200" b="1" dirty="0" smtClean="0"/>
              <a:t>MOULDING</a:t>
            </a:r>
          </a:p>
          <a:p>
            <a:r>
              <a:rPr lang="en-US" sz="3200" dirty="0" smtClean="0"/>
              <a:t>check for </a:t>
            </a:r>
            <a:r>
              <a:rPr lang="en-US" sz="3200" dirty="0" err="1" smtClean="0"/>
              <a:t>moulding</a:t>
            </a:r>
            <a:r>
              <a:rPr lang="en-US" sz="3200" dirty="0" smtClean="0"/>
              <a:t> or caput succedaneum</a:t>
            </a:r>
          </a:p>
          <a:p>
            <a:r>
              <a:rPr lang="en-US" sz="3200" dirty="0" smtClean="0"/>
              <a:t>Moulding is when the diameters of the foetal skull are reduced in size. During labour the bones of the foetal skull tend to overlap at the sutures so that the head can easily pass through the birth canal</a:t>
            </a:r>
          </a:p>
          <a:p>
            <a:r>
              <a:rPr lang="en-US" sz="3200" dirty="0" smtClean="0"/>
              <a:t>Moulding  is judged by feeling the amount of </a:t>
            </a:r>
            <a:r>
              <a:rPr lang="en-US" sz="3200" b="1" dirty="0" smtClean="0"/>
              <a:t>overlapping of the skull bones</a:t>
            </a:r>
            <a:r>
              <a:rPr lang="en-US" sz="3200" dirty="0" smtClean="0"/>
              <a:t>. The parietal bone overrides the occipital bone &amp; the anterior parietal bone overrides the posterior</a:t>
            </a:r>
            <a:endParaRPr lang="en-US" sz="3200" dirty="0"/>
          </a:p>
        </p:txBody>
      </p:sp>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latin typeface="Calibri" pitchFamily="34" charset="0"/>
              </a:rPr>
              <a:t>Definition of Normal Labour </a:t>
            </a:r>
          </a:p>
          <a:p>
            <a:r>
              <a:rPr lang="en-US" dirty="0" smtClean="0">
                <a:latin typeface="Calibri" pitchFamily="34" charset="0"/>
              </a:rPr>
              <a:t>Normal labour is a physiological process, which commences spontaneously at term (after 37 completed weeks of gestation) with rhythmic regular uterine contractions of increasing intensity and frequency, accompanied by progressive cervical effacement and dilatation, and descent of the presenting part (cephalic), resulting in expulsion of a healthy foetus, a complete placenta and membranes and a healthy mother </a:t>
            </a:r>
          </a:p>
          <a:p>
            <a:endParaRPr lang="en-US" dirty="0">
              <a:latin typeface="Calibri" pitchFamily="34" charset="0"/>
            </a:endParaRPr>
          </a:p>
        </p:txBody>
      </p:sp>
    </p:spTree>
  </p:cSld>
  <p:clrMapOvr>
    <a:masterClrMapping/>
  </p:clrMapOvr>
  <p:transition spd="slow">
    <p:circl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
            <a:ext cx="8229600" cy="6126163"/>
          </a:xfrm>
        </p:spPr>
        <p:txBody>
          <a:bodyPr>
            <a:normAutofit/>
          </a:bodyPr>
          <a:lstStyle/>
          <a:p>
            <a:pPr>
              <a:buNone/>
            </a:pPr>
            <a:r>
              <a:rPr lang="en-US" sz="3200" dirty="0" smtClean="0"/>
              <a:t>During a vaginal examination this is how you should check for </a:t>
            </a:r>
            <a:r>
              <a:rPr lang="en-US" sz="3200" dirty="0" err="1" smtClean="0"/>
              <a:t>moulding</a:t>
            </a:r>
            <a:r>
              <a:rPr lang="en-US" sz="3200" dirty="0" smtClean="0"/>
              <a:t>:</a:t>
            </a:r>
          </a:p>
          <a:p>
            <a:r>
              <a:rPr lang="en-US" sz="3200" dirty="0" smtClean="0"/>
              <a:t>In cephalic presentation, run the finger on the head feeling for the sutures</a:t>
            </a:r>
          </a:p>
          <a:p>
            <a:r>
              <a:rPr lang="en-US" sz="3200" dirty="0" smtClean="0"/>
              <a:t>Judge the degree of </a:t>
            </a:r>
            <a:r>
              <a:rPr lang="en-US" sz="3200" dirty="0" err="1" smtClean="0"/>
              <a:t>moulding</a:t>
            </a:r>
            <a:r>
              <a:rPr lang="en-US" sz="3200" dirty="0" smtClean="0"/>
              <a:t> by feeling the amount of overlapping of skull bones</a:t>
            </a:r>
          </a:p>
          <a:p>
            <a:r>
              <a:rPr lang="en-US" sz="3200" dirty="0" smtClean="0"/>
              <a:t>Check for caput succedaneum</a:t>
            </a:r>
            <a:endParaRPr lang="en-US" sz="3200" dirty="0"/>
          </a:p>
        </p:txBody>
      </p:sp>
    </p:spTree>
  </p:cSld>
  <p:clrMapOvr>
    <a:masterClrMapping/>
  </p:clrMapOvr>
  <p:transition spd="slow">
    <p:circl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762000"/>
          </a:xfrm>
        </p:spPr>
        <p:txBody>
          <a:bodyPr/>
          <a:lstStyle/>
          <a:p>
            <a:r>
              <a:rPr lang="en-US" b="1" dirty="0" smtClean="0"/>
              <a:t>The Discharge</a:t>
            </a:r>
            <a:endParaRPr lang="en-US" dirty="0"/>
          </a:p>
        </p:txBody>
      </p:sp>
      <p:sp>
        <p:nvSpPr>
          <p:cNvPr id="3" name="Content Placeholder 2"/>
          <p:cNvSpPr>
            <a:spLocks noGrp="1"/>
          </p:cNvSpPr>
          <p:nvPr>
            <p:ph sz="quarter" idx="1"/>
          </p:nvPr>
        </p:nvSpPr>
        <p:spPr>
          <a:xfrm>
            <a:off x="0" y="1143000"/>
            <a:ext cx="9144000" cy="5715000"/>
          </a:xfrm>
        </p:spPr>
        <p:txBody>
          <a:bodyPr>
            <a:normAutofit/>
          </a:bodyPr>
          <a:lstStyle/>
          <a:p>
            <a:pPr>
              <a:buNone/>
            </a:pPr>
            <a:r>
              <a:rPr lang="en-US" sz="3200" dirty="0" smtClean="0"/>
              <a:t>Withdraw the fingers and check if there is:</a:t>
            </a:r>
          </a:p>
          <a:p>
            <a:pPr lvl="1"/>
            <a:r>
              <a:rPr lang="en-US" sz="3200" dirty="0" smtClean="0"/>
              <a:t>Any vaginal discharge</a:t>
            </a:r>
          </a:p>
          <a:p>
            <a:pPr lvl="1"/>
            <a:r>
              <a:rPr lang="en-US" sz="3200" dirty="0" smtClean="0"/>
              <a:t>Any smell</a:t>
            </a:r>
          </a:p>
          <a:p>
            <a:pPr lvl="1"/>
            <a:r>
              <a:rPr lang="en-US" sz="3200" dirty="0" smtClean="0"/>
              <a:t>Any liquor or meconium staining</a:t>
            </a:r>
          </a:p>
          <a:p>
            <a:pPr lvl="1"/>
            <a:r>
              <a:rPr lang="en-US" sz="3200" dirty="0" smtClean="0"/>
              <a:t>Any bleeding</a:t>
            </a:r>
          </a:p>
        </p:txBody>
      </p:sp>
    </p:spTree>
  </p:cSld>
  <p:clrMapOvr>
    <a:masterClrMapping/>
  </p:clrMapOvr>
  <p:transition spd="slow">
    <p:circl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5897563"/>
          </a:xfrm>
        </p:spPr>
        <p:txBody>
          <a:bodyPr>
            <a:noAutofit/>
          </a:bodyPr>
          <a:lstStyle/>
          <a:p>
            <a:pPr>
              <a:buNone/>
            </a:pPr>
            <a:r>
              <a:rPr lang="en-US" sz="3200" dirty="0" smtClean="0"/>
              <a:t>The following steps should be taken as part of your investigation:</a:t>
            </a:r>
          </a:p>
          <a:p>
            <a:r>
              <a:rPr lang="en-US" sz="3200" dirty="0" smtClean="0"/>
              <a:t>Take a urine sample for albumin and sugar</a:t>
            </a:r>
          </a:p>
          <a:p>
            <a:r>
              <a:rPr lang="en-US" sz="3200" dirty="0" smtClean="0"/>
              <a:t>Check for acetone, especially if the patient is in prolonged </a:t>
            </a:r>
            <a:r>
              <a:rPr lang="en-US" sz="3200" dirty="0" err="1" smtClean="0"/>
              <a:t>labour</a:t>
            </a:r>
            <a:endParaRPr lang="en-US" sz="3200" dirty="0" smtClean="0"/>
          </a:p>
          <a:p>
            <a:r>
              <a:rPr lang="en-US" sz="3200" dirty="0" smtClean="0"/>
              <a:t>Take blood for </a:t>
            </a:r>
            <a:r>
              <a:rPr lang="en-US" sz="3200" dirty="0" err="1" smtClean="0"/>
              <a:t>haemoglobin</a:t>
            </a:r>
            <a:r>
              <a:rPr lang="en-US" sz="3200" dirty="0" smtClean="0"/>
              <a:t> and cross matching if the patient is </a:t>
            </a:r>
            <a:r>
              <a:rPr lang="en-US" sz="3200" dirty="0" err="1" smtClean="0"/>
              <a:t>anaemic</a:t>
            </a:r>
            <a:r>
              <a:rPr lang="en-US" sz="3200" dirty="0" smtClean="0"/>
              <a:t> or might need an operation</a:t>
            </a:r>
          </a:p>
          <a:p>
            <a:r>
              <a:rPr lang="en-US" sz="3200" dirty="0" smtClean="0"/>
              <a:t>By this time you will have gathered enough information as to the stage of </a:t>
            </a:r>
            <a:r>
              <a:rPr lang="en-US" sz="3200" dirty="0" err="1" smtClean="0"/>
              <a:t>labour</a:t>
            </a:r>
            <a:r>
              <a:rPr lang="en-US" sz="3200" dirty="0" smtClean="0"/>
              <a:t> and whether the patient belongs to the ‘at risk’ category and needs referral or not.</a:t>
            </a:r>
          </a:p>
          <a:p>
            <a:endParaRPr lang="en-US" sz="3200" dirty="0"/>
          </a:p>
        </p:txBody>
      </p:sp>
    </p:spTree>
  </p:cSld>
  <p:clrMapOvr>
    <a:masterClrMapping/>
  </p:clrMapOvr>
  <p:transition spd="slow">
    <p:circle/>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CLEANLINESS AND COMFORT</a:t>
            </a:r>
            <a:endParaRPr lang="en-US" b="1" dirty="0"/>
          </a:p>
        </p:txBody>
      </p:sp>
      <p:sp>
        <p:nvSpPr>
          <p:cNvPr id="3" name="Content Placeholder 2"/>
          <p:cNvSpPr>
            <a:spLocks noGrp="1"/>
          </p:cNvSpPr>
          <p:nvPr>
            <p:ph sz="quarter" idx="1"/>
          </p:nvPr>
        </p:nvSpPr>
        <p:spPr>
          <a:xfrm>
            <a:off x="533400" y="1447800"/>
            <a:ext cx="7391400" cy="5026152"/>
          </a:xfrm>
        </p:spPr>
        <p:txBody>
          <a:bodyPr>
            <a:normAutofit/>
          </a:bodyPr>
          <a:lstStyle/>
          <a:p>
            <a:pPr>
              <a:buNone/>
            </a:pPr>
            <a:r>
              <a:rPr lang="en-US" sz="3200" b="1" dirty="0" smtClean="0"/>
              <a:t>Bowel preparation</a:t>
            </a:r>
          </a:p>
          <a:p>
            <a:r>
              <a:rPr lang="en-US" sz="3200" dirty="0" smtClean="0"/>
              <a:t>If there has been no recent bowel action( depending on the woman’s normal bowel habits), or the rectum feels loaded on vaginal examination, the woman should be consulted and asked if she would like an enema or supporsitories. This is never done as a routine procedure</a:t>
            </a:r>
            <a:endParaRPr lang="en-US" sz="3200" dirty="0"/>
          </a:p>
        </p:txBody>
      </p:sp>
    </p:spTree>
  </p:cSld>
  <p:clrMapOvr>
    <a:masterClrMapping/>
  </p:clrMapOvr>
  <p:transition spd="slow">
    <p:circl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7030A0"/>
          </a:solidFill>
        </p:spPr>
        <p:txBody>
          <a:bodyPr/>
          <a:lstStyle/>
          <a:p>
            <a:r>
              <a:rPr lang="en-US" b="1" dirty="0" smtClean="0">
                <a:solidFill>
                  <a:srgbClr val="FFFF00"/>
                </a:solidFill>
              </a:rPr>
              <a:t>PMTCT DURING LABOUR</a:t>
            </a:r>
            <a:endParaRPr lang="en-US" b="1" dirty="0">
              <a:solidFill>
                <a:srgbClr val="FFFF00"/>
              </a:solidFill>
            </a:endParaRPr>
          </a:p>
        </p:txBody>
      </p:sp>
      <p:sp>
        <p:nvSpPr>
          <p:cNvPr id="3" name="Content Placeholder 2"/>
          <p:cNvSpPr>
            <a:spLocks noGrp="1"/>
          </p:cNvSpPr>
          <p:nvPr>
            <p:ph sz="quarter" idx="1"/>
          </p:nvPr>
        </p:nvSpPr>
        <p:spPr>
          <a:xfrm>
            <a:off x="0" y="838200"/>
            <a:ext cx="9144000" cy="6019800"/>
          </a:xfrm>
        </p:spPr>
        <p:txBody>
          <a:bodyPr>
            <a:normAutofit/>
          </a:bodyPr>
          <a:lstStyle/>
          <a:p>
            <a:pPr>
              <a:buNone/>
            </a:pPr>
            <a:r>
              <a:rPr lang="en-US" sz="2800" u="sng" dirty="0" smtClean="0"/>
              <a:t>Prevention of mother to child transmission of HIV during labour and delivery</a:t>
            </a:r>
          </a:p>
          <a:p>
            <a:pPr>
              <a:buNone/>
            </a:pPr>
            <a:r>
              <a:rPr lang="en-US" sz="2800" b="1" dirty="0" smtClean="0"/>
              <a:t>Goals of interventions:</a:t>
            </a:r>
          </a:p>
          <a:p>
            <a:r>
              <a:rPr lang="en-US" sz="2800" dirty="0" smtClean="0"/>
              <a:t>Identify HIV-positive women</a:t>
            </a:r>
          </a:p>
          <a:p>
            <a:r>
              <a:rPr lang="en-US" sz="2800" dirty="0" smtClean="0"/>
              <a:t>Provide adequate PMTCT coverage</a:t>
            </a:r>
          </a:p>
          <a:p>
            <a:r>
              <a:rPr lang="en-US" sz="2800" dirty="0" smtClean="0"/>
              <a:t>Continuity of care of prophylactic and treatment antiretroviral regimens</a:t>
            </a:r>
          </a:p>
          <a:p>
            <a:r>
              <a:rPr lang="en-US" sz="2800" dirty="0" smtClean="0"/>
              <a:t>Reduce maternal nevirapine resistance</a:t>
            </a:r>
          </a:p>
          <a:p>
            <a:r>
              <a:rPr lang="en-US" sz="2800" dirty="0" smtClean="0"/>
              <a:t> Initiate neonates born to HIV-positive mothers with antiretroviral prophylaxis immediately at birth</a:t>
            </a:r>
            <a:endParaRPr lang="en-US" sz="2800" u="sng" dirty="0"/>
          </a:p>
        </p:txBody>
      </p:sp>
    </p:spTree>
  </p:cSld>
  <p:clrMapOvr>
    <a:masterClrMapping/>
  </p:clrMapOvr>
  <p:transition spd="slow">
    <p:circl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pPr>
              <a:buNone/>
            </a:pPr>
            <a:r>
              <a:rPr lang="en-US" sz="3200" b="1" dirty="0" smtClean="0"/>
              <a:t>MEASURES TO BE TAKEN TO PREVENT HIV TRANSMISSION DURING LABOUR:</a:t>
            </a:r>
          </a:p>
          <a:p>
            <a:r>
              <a:rPr lang="en-US" sz="3200" dirty="0" smtClean="0"/>
              <a:t>Use universal precautions for all patients. These include: protective gear, safe use and disposal of sharps, sterilization of equipment and safe disposal of contaminated materials </a:t>
            </a:r>
          </a:p>
          <a:p>
            <a:r>
              <a:rPr lang="en-US" sz="3200" dirty="0" smtClean="0"/>
              <a:t>Minimize vaginal examination by performing them only when necessary and recording all vaginal examinations performed </a:t>
            </a:r>
          </a:p>
          <a:p>
            <a:pPr>
              <a:buNone/>
            </a:pPr>
            <a:endParaRPr lang="en-US" sz="3200" b="1" dirty="0"/>
          </a:p>
        </p:txBody>
      </p:sp>
    </p:spTree>
  </p:cSld>
  <p:clrMapOvr>
    <a:masterClrMapping/>
  </p:clrMapOvr>
  <p:transition spd="slow">
    <p:circl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0"/>
            <a:ext cx="8382000" cy="6126163"/>
          </a:xfrm>
        </p:spPr>
        <p:txBody>
          <a:bodyPr>
            <a:noAutofit/>
          </a:bodyPr>
          <a:lstStyle/>
          <a:p>
            <a:r>
              <a:rPr lang="en-US" sz="3200" dirty="0" smtClean="0"/>
              <a:t>Use of the </a:t>
            </a:r>
            <a:r>
              <a:rPr lang="en-US" sz="3200" dirty="0" err="1" smtClean="0"/>
              <a:t>partograph</a:t>
            </a:r>
            <a:r>
              <a:rPr lang="en-US" sz="3200" dirty="0" smtClean="0"/>
              <a:t>: Proper and consistent use of the </a:t>
            </a:r>
            <a:r>
              <a:rPr lang="en-US" sz="3200" dirty="0" err="1" smtClean="0"/>
              <a:t>partograph</a:t>
            </a:r>
            <a:r>
              <a:rPr lang="en-US" sz="3200" dirty="0" smtClean="0"/>
              <a:t> in the monitoring progress of </a:t>
            </a:r>
            <a:r>
              <a:rPr lang="en-US" sz="3200" dirty="0" err="1" smtClean="0"/>
              <a:t>labour</a:t>
            </a:r>
            <a:r>
              <a:rPr lang="en-US" sz="3200" dirty="0" smtClean="0"/>
              <a:t> will improve the management and reduce the risk of prolonged </a:t>
            </a:r>
            <a:r>
              <a:rPr lang="en-US" sz="3200" dirty="0" err="1" smtClean="0"/>
              <a:t>labour</a:t>
            </a:r>
            <a:r>
              <a:rPr lang="en-US" sz="3200" dirty="0" smtClean="0"/>
              <a:t> in all women. </a:t>
            </a:r>
          </a:p>
          <a:p>
            <a:r>
              <a:rPr lang="en-US" sz="3200" dirty="0" smtClean="0"/>
              <a:t>Avoid artificial rupture of membranes unless necessary </a:t>
            </a:r>
          </a:p>
          <a:p>
            <a:r>
              <a:rPr lang="en-US" sz="3200" dirty="0" smtClean="0"/>
              <a:t>Avoid unnecessary trauma during delivery. </a:t>
            </a:r>
          </a:p>
          <a:p>
            <a:pPr lvl="1"/>
            <a:r>
              <a:rPr lang="en-US" sz="3200" dirty="0" smtClean="0"/>
              <a:t>Avoid invasive procedures, such as using scalp electrodes or scalp sampling </a:t>
            </a:r>
          </a:p>
          <a:p>
            <a:pPr lvl="1"/>
            <a:r>
              <a:rPr lang="en-US" sz="3200" dirty="0" smtClean="0"/>
              <a:t>Avoid routine episiotomy </a:t>
            </a:r>
          </a:p>
          <a:p>
            <a:pPr lvl="1"/>
            <a:r>
              <a:rPr lang="en-US" sz="3200" dirty="0" smtClean="0"/>
              <a:t>Minimize the use of forceps or vacuum extractors </a:t>
            </a:r>
          </a:p>
          <a:p>
            <a:endParaRPr lang="en-US" sz="3200" dirty="0"/>
          </a:p>
        </p:txBody>
      </p:sp>
    </p:spTree>
  </p:cSld>
  <p:clrMapOvr>
    <a:masterClrMapping/>
  </p:clrMapOvr>
  <p:transition spd="slow">
    <p:circle/>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pPr>
              <a:buFont typeface="Wingdings" pitchFamily="2" charset="2"/>
              <a:buChar char="q"/>
            </a:pPr>
            <a:r>
              <a:rPr lang="en-US" sz="3200" dirty="0" smtClean="0"/>
              <a:t>Minimize risk of postpartum haemorrhage through: </a:t>
            </a:r>
          </a:p>
          <a:p>
            <a:r>
              <a:rPr lang="en-US" sz="3200" dirty="0" smtClean="0"/>
              <a:t>Active management of the third stage of labour </a:t>
            </a:r>
          </a:p>
          <a:p>
            <a:r>
              <a:rPr lang="en-US" sz="3200" dirty="0" smtClean="0"/>
              <a:t>Carefully remove all products of conception </a:t>
            </a:r>
          </a:p>
          <a:p>
            <a:r>
              <a:rPr lang="en-US" sz="3200" dirty="0" smtClean="0"/>
              <a:t>Carefully repair genital tract lacerations and tears </a:t>
            </a:r>
          </a:p>
          <a:p>
            <a:pPr>
              <a:buFont typeface="Wingdings" pitchFamily="2" charset="2"/>
              <a:buChar char="q"/>
            </a:pPr>
            <a:r>
              <a:rPr lang="en-US" sz="3200" dirty="0" smtClean="0"/>
              <a:t>Use safe blood transfusion practices </a:t>
            </a:r>
          </a:p>
          <a:p>
            <a:pPr lvl="1"/>
            <a:r>
              <a:rPr lang="en-US" sz="3200" dirty="0" smtClean="0"/>
              <a:t>Minimize use of blood transfusions </a:t>
            </a:r>
          </a:p>
          <a:p>
            <a:pPr lvl="1"/>
            <a:r>
              <a:rPr lang="en-US" sz="3200" dirty="0" smtClean="0"/>
              <a:t>Use only blood screened for HIV , Syphilis, malaria ,hepatitis B and C </a:t>
            </a:r>
          </a:p>
          <a:p>
            <a:pPr>
              <a:buFont typeface="Wingdings" pitchFamily="2" charset="2"/>
              <a:buChar char="q"/>
            </a:pPr>
            <a:r>
              <a:rPr lang="en-US" sz="3200" dirty="0" smtClean="0"/>
              <a:t>Elective C/S. Caesarean section performed </a:t>
            </a:r>
            <a:r>
              <a:rPr lang="en-US" sz="3200" b="1" dirty="0" smtClean="0"/>
              <a:t>before the onset of labour or membrane rupture has been associated with reduced MTCT. </a:t>
            </a:r>
          </a:p>
          <a:p>
            <a:endParaRPr lang="en-US" sz="3200" dirty="0"/>
          </a:p>
        </p:txBody>
      </p:sp>
    </p:spTree>
  </p:cSld>
  <p:clrMapOvr>
    <a:masterClrMapping/>
  </p:clrMapOvr>
  <p:transition spd="slow">
    <p:circl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52400"/>
            <a:ext cx="8534400" cy="6705600"/>
          </a:xfrm>
        </p:spPr>
        <p:txBody>
          <a:bodyPr>
            <a:normAutofit/>
          </a:bodyPr>
          <a:lstStyle/>
          <a:p>
            <a:pPr>
              <a:buNone/>
            </a:pPr>
            <a:r>
              <a:rPr lang="en-US" sz="3200" b="1" dirty="0" smtClean="0"/>
              <a:t>HIV TESTING DURING LABOUR </a:t>
            </a:r>
          </a:p>
          <a:p>
            <a:r>
              <a:rPr lang="en-US" sz="3200" dirty="0" smtClean="0"/>
              <a:t>A woman of unknown HIV status at labour should be offered HIV testing and counseling. ARV prophylaxis, when initiated during labour for the woman and just after birth for the infant, can reduce MTCT by as much as 50% </a:t>
            </a:r>
            <a:endParaRPr lang="en-US" sz="3200" dirty="0"/>
          </a:p>
        </p:txBody>
      </p:sp>
    </p:spTree>
  </p:cSld>
  <p:clrMapOvr>
    <a:masterClrMapping/>
  </p:clrMapOvr>
  <p:transition spd="slow">
    <p:circl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PERINEAL SHAVE</a:t>
            </a:r>
            <a:endParaRPr lang="en-US" b="1" dirty="0"/>
          </a:p>
        </p:txBody>
      </p:sp>
      <p:sp>
        <p:nvSpPr>
          <p:cNvPr id="3" name="Content Placeholder 2"/>
          <p:cNvSpPr>
            <a:spLocks noGrp="1"/>
          </p:cNvSpPr>
          <p:nvPr>
            <p:ph sz="quarter" idx="1"/>
          </p:nvPr>
        </p:nvSpPr>
        <p:spPr>
          <a:xfrm>
            <a:off x="0" y="838200"/>
            <a:ext cx="9144000" cy="5440363"/>
          </a:xfrm>
        </p:spPr>
        <p:txBody>
          <a:bodyPr>
            <a:noAutofit/>
          </a:bodyPr>
          <a:lstStyle/>
          <a:p>
            <a:r>
              <a:rPr lang="en-US" sz="3200" dirty="0" smtClean="0"/>
              <a:t>Not a routine procedure as research has shown that perineal shaving is unnecessary and does not improve infection rates</a:t>
            </a:r>
          </a:p>
          <a:p>
            <a:pPr>
              <a:buNone/>
            </a:pPr>
            <a:r>
              <a:rPr lang="en-US" sz="3200" dirty="0" smtClean="0"/>
              <a:t>Bath or shower</a:t>
            </a:r>
          </a:p>
          <a:p>
            <a:r>
              <a:rPr lang="en-US" sz="3200" dirty="0" smtClean="0"/>
              <a:t>For women in normal labour, a warm bath( or birthing pool) can be an effective form of pain relief that allows increased mobility with no increased incidence of adverse outcome for the mother or baby</a:t>
            </a:r>
          </a:p>
          <a:p>
            <a:pPr>
              <a:buNone/>
            </a:pPr>
            <a:r>
              <a:rPr lang="en-US" sz="3200" dirty="0" smtClean="0"/>
              <a:t>Clothing</a:t>
            </a:r>
          </a:p>
          <a:p>
            <a:r>
              <a:rPr lang="en-US" sz="3200" dirty="0" smtClean="0"/>
              <a:t>The woman should be given a clean, loose gown to wear or one that she feels comfortable in</a:t>
            </a:r>
            <a:endParaRPr lang="en-US" sz="3200" dirty="0"/>
          </a:p>
        </p:txBody>
      </p:sp>
    </p:spTree>
  </p:cSld>
  <p:clrMapOvr>
    <a:masterClrMapping/>
  </p:clrMapOvr>
  <p:transition spd="slow">
    <p:circle/>
  </p:transition>
  <p:timing>
    <p:tnLst>
      <p:par>
        <p:cTn id="1" dur="indefinite" restart="never" nodeType="tmRoot"/>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5.jpeg"/></Relationships>
</file>

<file path=ppt/theme/_rels/theme12.xml.rels><?xml version="1.0" encoding="UTF-8" standalone="yes"?>
<Relationships xmlns="http://schemas.openxmlformats.org/package/2006/relationships"><Relationship Id="rId1" Type="http://schemas.openxmlformats.org/officeDocument/2006/relationships/image" Target="../media/image7.jpeg"/></Relationships>
</file>

<file path=ppt/theme/_rels/theme14.xml.rels><?xml version="1.0" encoding="UTF-8" standalone="yes"?>
<Relationships xmlns="http://schemas.openxmlformats.org/package/2006/relationships"><Relationship Id="rId1" Type="http://schemas.openxmlformats.org/officeDocument/2006/relationships/image" Target="../media/image5.jpeg"/></Relationships>
</file>

<file path=ppt/theme/_rels/theme15.xml.rels><?xml version="1.0" encoding="UTF-8" standalone="yes"?>
<Relationships xmlns="http://schemas.openxmlformats.org/package/2006/relationships"><Relationship Id="rId1" Type="http://schemas.openxmlformats.org/officeDocument/2006/relationships/image" Target="../media/image9.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eme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heme26">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2.xml><?xml version="1.0" encoding="utf-8"?>
<a:theme xmlns:a="http://schemas.openxmlformats.org/drawingml/2006/main" name="Theme23">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Theme27">
  <a:themeElements>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Theme26">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5.xml><?xml version="1.0" encoding="utf-8"?>
<a:theme xmlns:a="http://schemas.openxmlformats.org/drawingml/2006/main" name="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Theme1">
  <a:themeElements>
    <a:clrScheme name="Office Theme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Office Theme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Office Theme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Office Theme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Office Theme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Office Theme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Office Theme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Theme8">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heme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1_Theme8">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eme9">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eme21">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Theme16</Template>
  <TotalTime>24318</TotalTime>
  <Words>23002</Words>
  <Application>Microsoft Office PowerPoint</Application>
  <PresentationFormat>On-screen Show (4:3)</PresentationFormat>
  <Paragraphs>1832</Paragraphs>
  <Slides>479</Slides>
  <Notes>0</Notes>
  <HiddenSlides>0</HiddenSlides>
  <MMClips>0</MMClips>
  <ScaleCrop>false</ScaleCrop>
  <HeadingPairs>
    <vt:vector size="4" baseType="variant">
      <vt:variant>
        <vt:lpstr>Theme</vt:lpstr>
      </vt:variant>
      <vt:variant>
        <vt:i4>16</vt:i4>
      </vt:variant>
      <vt:variant>
        <vt:lpstr>Slide Titles</vt:lpstr>
      </vt:variant>
      <vt:variant>
        <vt:i4>479</vt:i4>
      </vt:variant>
    </vt:vector>
  </HeadingPairs>
  <TitlesOfParts>
    <vt:vector size="495" baseType="lpstr">
      <vt:lpstr>Theme16</vt:lpstr>
      <vt:lpstr>Apex</vt:lpstr>
      <vt:lpstr>Theme8</vt:lpstr>
      <vt:lpstr>1_Theme16</vt:lpstr>
      <vt:lpstr>1_Apex</vt:lpstr>
      <vt:lpstr>1_Theme8</vt:lpstr>
      <vt:lpstr>Theme9</vt:lpstr>
      <vt:lpstr>Theme21</vt:lpstr>
      <vt:lpstr>Office Theme</vt:lpstr>
      <vt:lpstr>1_Office Theme</vt:lpstr>
      <vt:lpstr>Theme26</vt:lpstr>
      <vt:lpstr>Theme23</vt:lpstr>
      <vt:lpstr>Theme27</vt:lpstr>
      <vt:lpstr>1_Theme26</vt:lpstr>
      <vt:lpstr>Theme36</vt:lpstr>
      <vt:lpstr>Theme1</vt:lpstr>
      <vt:lpstr>INTRODUCTION TO NORMAL LABOUR</vt:lpstr>
      <vt:lpstr>COURSE OUTLINE- 3RD &amp; 4TH MONTHS</vt:lpstr>
      <vt:lpstr>Slide 3</vt:lpstr>
      <vt:lpstr>Slide 4</vt:lpstr>
      <vt:lpstr>DEMONSTRATIONS:</vt:lpstr>
      <vt:lpstr>Slide 6</vt:lpstr>
      <vt:lpstr>Slide 7</vt:lpstr>
      <vt:lpstr>DEFINITION</vt:lpstr>
      <vt:lpstr>Slide 9</vt:lpstr>
      <vt:lpstr>Slide 10</vt:lpstr>
      <vt:lpstr>Changes during the last few weeks of pregnancy</vt:lpstr>
      <vt:lpstr>Slide 12</vt:lpstr>
      <vt:lpstr>Slide 13</vt:lpstr>
      <vt:lpstr>Onset of spontaneous physiological labour</vt:lpstr>
      <vt:lpstr>SIGNS &amp; SYMPTOMS OF LABOUR</vt:lpstr>
      <vt:lpstr>Spurious labour</vt:lpstr>
      <vt:lpstr>     DIFFERENCES BETWEEN TRUE &amp; FALSE LABOUR </vt:lpstr>
      <vt:lpstr>FACTORS INFLUENCING THE ONSET OF LABOUR</vt:lpstr>
      <vt:lpstr>Slide 19</vt:lpstr>
      <vt:lpstr>Slide 20</vt:lpstr>
      <vt:lpstr>PROSTAGLANDINS</vt:lpstr>
      <vt:lpstr>MECHANICAL FACTORS</vt:lpstr>
      <vt:lpstr>Slide 23</vt:lpstr>
      <vt:lpstr>PRE-LABOUR OR PREMONITORY SIGNS OF LABOUR</vt:lpstr>
      <vt:lpstr>Factors that bring about lightening</vt:lpstr>
      <vt:lpstr>Slide 26</vt:lpstr>
      <vt:lpstr>Slide 27</vt:lpstr>
      <vt:lpstr>Slide 28</vt:lpstr>
      <vt:lpstr>STAGES OF LABOUR</vt:lpstr>
      <vt:lpstr>Slide 30</vt:lpstr>
      <vt:lpstr>OUTCOME OF LABOUR</vt:lpstr>
      <vt:lpstr>Slide 32</vt:lpstr>
      <vt:lpstr>Slide 33</vt:lpstr>
      <vt:lpstr>FIRST STAGE OF LABOUR</vt:lpstr>
      <vt:lpstr>Slide 35</vt:lpstr>
      <vt:lpstr>PHYSIOLOGY OF THE 1ST STAGE OF LABOUR</vt:lpstr>
      <vt:lpstr>Slide 37</vt:lpstr>
      <vt:lpstr>UTERINE ACTION</vt:lpstr>
      <vt:lpstr>ii) POLARITY</vt:lpstr>
      <vt:lpstr>iii) CONTRACTION &amp; RETRACTION</vt:lpstr>
      <vt:lpstr>Slide 41</vt:lpstr>
      <vt:lpstr>UTERINE CONTRACTION</vt:lpstr>
      <vt:lpstr>Slide 43</vt:lpstr>
      <vt:lpstr>Slide 44</vt:lpstr>
      <vt:lpstr>FURTHER DESCRIPTION OF TERMS</vt:lpstr>
      <vt:lpstr>Slide 46</vt:lpstr>
      <vt:lpstr>iv) FORMATION OF THE UPPER &amp; LOWER UTERINE SEGMENTS</vt:lpstr>
      <vt:lpstr>Slide 48</vt:lpstr>
      <vt:lpstr>v) THE RETRACTION RING</vt:lpstr>
      <vt:lpstr>vi) CERVICAL EFFACEMENT</vt:lpstr>
      <vt:lpstr> Cervical canal before effacement </vt:lpstr>
      <vt:lpstr>Partial effacement </vt:lpstr>
      <vt:lpstr>Effacement almost complete </vt:lpstr>
      <vt:lpstr>Effacement fully complete </vt:lpstr>
      <vt:lpstr>vii) CERVICAL DILATATION</vt:lpstr>
      <vt:lpstr>viii) SHOW</vt:lpstr>
      <vt:lpstr>MECHANICAL FACTORS</vt:lpstr>
      <vt:lpstr>Slide 58</vt:lpstr>
      <vt:lpstr>Slide 59</vt:lpstr>
      <vt:lpstr>Slide 60</vt:lpstr>
      <vt:lpstr>MATERNAL PHYSIOLOGICAL CHANGES</vt:lpstr>
      <vt:lpstr>Slide 62</vt:lpstr>
      <vt:lpstr>Initial meeting with the midwife &amp; care in labour</vt:lpstr>
      <vt:lpstr>Principles of BBI</vt:lpstr>
      <vt:lpstr>Specific Management of Normal Labour in the Admission Room</vt:lpstr>
      <vt:lpstr>Slide 66</vt:lpstr>
      <vt:lpstr>ADMISSION</vt:lpstr>
      <vt:lpstr>Slide 68</vt:lpstr>
      <vt:lpstr>Slide 69</vt:lpstr>
      <vt:lpstr>Head to Toe Physical Examination</vt:lpstr>
      <vt:lpstr>Slide 71</vt:lpstr>
      <vt:lpstr>Slide 72</vt:lpstr>
      <vt:lpstr>Vaginal Examination in Labour</vt:lpstr>
      <vt:lpstr>Indications for a VE</vt:lpstr>
      <vt:lpstr>Slide 75</vt:lpstr>
      <vt:lpstr>Method/Procedure</vt:lpstr>
      <vt:lpstr>Slide 77</vt:lpstr>
      <vt:lpstr>Slide 78</vt:lpstr>
      <vt:lpstr>Slide 79</vt:lpstr>
      <vt:lpstr>Slide 80</vt:lpstr>
      <vt:lpstr>findings</vt:lpstr>
      <vt:lpstr>Slide 82</vt:lpstr>
      <vt:lpstr>Slide 83</vt:lpstr>
      <vt:lpstr>Slide 84</vt:lpstr>
      <vt:lpstr>Slide 85</vt:lpstr>
      <vt:lpstr>Slide 86</vt:lpstr>
      <vt:lpstr>Slide 87</vt:lpstr>
      <vt:lpstr>Illustration of baby in mothers womb showing normal presentation</vt:lpstr>
      <vt:lpstr>Slide 89</vt:lpstr>
      <vt:lpstr>Slide 90</vt:lpstr>
      <vt:lpstr>The Discharge</vt:lpstr>
      <vt:lpstr>Slide 92</vt:lpstr>
      <vt:lpstr>CLEANLINESS AND COMFORT</vt:lpstr>
      <vt:lpstr>PMTCT DURING LABOUR</vt:lpstr>
      <vt:lpstr>Slide 95</vt:lpstr>
      <vt:lpstr>Slide 96</vt:lpstr>
      <vt:lpstr>Slide 97</vt:lpstr>
      <vt:lpstr>Slide 98</vt:lpstr>
      <vt:lpstr>PERINEAL SHAVE</vt:lpstr>
      <vt:lpstr>RECORDS</vt:lpstr>
      <vt:lpstr>Slide 101</vt:lpstr>
      <vt:lpstr>THE PARTOGRAPH</vt:lpstr>
      <vt:lpstr>partograph</vt:lpstr>
      <vt:lpstr>Conditions for starting a Partograph </vt:lpstr>
      <vt:lpstr>Slide 105</vt:lpstr>
      <vt:lpstr>Slide 106</vt:lpstr>
      <vt:lpstr>OBSERVATIONS CHARTED ON THE PARTOGRAPH</vt:lpstr>
      <vt:lpstr>Slide 108</vt:lpstr>
      <vt:lpstr>Slide 109</vt:lpstr>
      <vt:lpstr>Specific Management of First Stage of Labour cntd’</vt:lpstr>
      <vt:lpstr>communication</vt:lpstr>
      <vt:lpstr>environment</vt:lpstr>
      <vt:lpstr>Emotional support</vt:lpstr>
      <vt:lpstr>Companionship in labour</vt:lpstr>
      <vt:lpstr>Slide 115</vt:lpstr>
      <vt:lpstr>Management of First Stage of Labour ctnd…</vt:lpstr>
      <vt:lpstr>Slide 117</vt:lpstr>
      <vt:lpstr>Slide 118</vt:lpstr>
      <vt:lpstr>Slide 119</vt:lpstr>
      <vt:lpstr>Slide 120</vt:lpstr>
      <vt:lpstr>Slide 121</vt:lpstr>
      <vt:lpstr>Slide 122</vt:lpstr>
      <vt:lpstr>Slide 123</vt:lpstr>
      <vt:lpstr> Examples of Positions during Labour </vt:lpstr>
      <vt:lpstr>ARTIFICIAL RUPTURE OF THE MEMBRANES</vt:lpstr>
      <vt:lpstr>Slide 126</vt:lpstr>
      <vt:lpstr>PREPARATION</vt:lpstr>
      <vt:lpstr>Slide 128</vt:lpstr>
      <vt:lpstr>Slide 129</vt:lpstr>
      <vt:lpstr>Slide 130</vt:lpstr>
      <vt:lpstr>COMPLICATIONS OF ARM</vt:lpstr>
      <vt:lpstr>ASSIGNMENT:</vt:lpstr>
      <vt:lpstr>  COMPLICATIONS OF 1ST STAGE OF LABOUR</vt:lpstr>
      <vt:lpstr>THE TRANSITION &amp; SECOND STAGE OF LABOUR</vt:lpstr>
      <vt:lpstr>Slide 135</vt:lpstr>
      <vt:lpstr>Slide 136</vt:lpstr>
      <vt:lpstr>SPECIFIC CHANGES</vt:lpstr>
      <vt:lpstr>Slide 138</vt:lpstr>
      <vt:lpstr>Slide 139</vt:lpstr>
      <vt:lpstr>Slide 140</vt:lpstr>
      <vt:lpstr>PRESUMPTIVE SIGNS OF 2ND STAGE OF LABOUR</vt:lpstr>
      <vt:lpstr>Slide 142</vt:lpstr>
      <vt:lpstr>Slide 143</vt:lpstr>
      <vt:lpstr>CONFIRMATORY EVIDECE OF THE 2ND STAGE OF LABOUR</vt:lpstr>
      <vt:lpstr>PHASES OF THE SECOND STAGE OF LABOUR</vt:lpstr>
      <vt:lpstr>Slide 146</vt:lpstr>
      <vt:lpstr>Positions for the 2nd stage of labour</vt:lpstr>
      <vt:lpstr>kneeling</vt:lpstr>
      <vt:lpstr>On all fours</vt:lpstr>
      <vt:lpstr>squatting</vt:lpstr>
      <vt:lpstr>MECHANISM OF THE SECOND STAGE OF LABOUR</vt:lpstr>
      <vt:lpstr>COMMON PRINCIPLES</vt:lpstr>
      <vt:lpstr>Slide 153</vt:lpstr>
      <vt:lpstr>Slide 154</vt:lpstr>
      <vt:lpstr>Slide 155</vt:lpstr>
      <vt:lpstr>Slide 156</vt:lpstr>
      <vt:lpstr>Slide 157</vt:lpstr>
      <vt:lpstr>Slide 158</vt:lpstr>
      <vt:lpstr>POWER</vt:lpstr>
      <vt:lpstr>PASSAGE</vt:lpstr>
      <vt:lpstr>PASSENGER</vt:lpstr>
      <vt:lpstr>Slide 162</vt:lpstr>
      <vt:lpstr>Slide 163</vt:lpstr>
      <vt:lpstr>ENGAGEMENT AND DESCENT OF THE HEAD</vt:lpstr>
      <vt:lpstr>INTERNAL ROTATION OF THE HEAD</vt:lpstr>
      <vt:lpstr>Internal rotation of the foetus</vt:lpstr>
      <vt:lpstr>   BIRTH BY EXTENSION OF THE HEAD </vt:lpstr>
      <vt:lpstr>Slide 168</vt:lpstr>
      <vt:lpstr>Sinciput and face delivered </vt:lpstr>
      <vt:lpstr>RESTITUTION</vt:lpstr>
      <vt:lpstr>INTERNAL ROTATION OF THE SHOULDERS </vt:lpstr>
      <vt:lpstr>EXTERNAL ROTATION OF THE HEAD  </vt:lpstr>
      <vt:lpstr>External rotation of the head </vt:lpstr>
      <vt:lpstr>LATERAL FLEXION OF THE BODY  </vt:lpstr>
      <vt:lpstr>Slide 175</vt:lpstr>
      <vt:lpstr>SPECIFIC MANAGEMENT OF THE SECOND STAGE OF NORMAL LABOUR </vt:lpstr>
      <vt:lpstr>Slide 177</vt:lpstr>
      <vt:lpstr>extras</vt:lpstr>
      <vt:lpstr> The role of nurse in caring 4 the woman in the second stage of labour  </vt:lpstr>
      <vt:lpstr>Slide 180</vt:lpstr>
      <vt:lpstr>Slide 181</vt:lpstr>
      <vt:lpstr>   Flexing of the head and guarding  of the perineum </vt:lpstr>
      <vt:lpstr>Slide 183</vt:lpstr>
      <vt:lpstr>Slide 184</vt:lpstr>
      <vt:lpstr>Slide 185</vt:lpstr>
      <vt:lpstr>Crowning of the Head  </vt:lpstr>
      <vt:lpstr>Slide 187</vt:lpstr>
      <vt:lpstr>Extension of the head  </vt:lpstr>
      <vt:lpstr>Slide 189</vt:lpstr>
      <vt:lpstr>Delivering the Shoulders by Lateral Flexion of the Body </vt:lpstr>
      <vt:lpstr>The delivering of anterior shoulder </vt:lpstr>
      <vt:lpstr>Slide 192</vt:lpstr>
      <vt:lpstr>The delivering of posterior shoulder</vt:lpstr>
      <vt:lpstr>Slide 194</vt:lpstr>
      <vt:lpstr>Slide 195</vt:lpstr>
      <vt:lpstr>EPISIOTOMY</vt:lpstr>
      <vt:lpstr>INDICATIONS OF AN EPISIOTOMY</vt:lpstr>
      <vt:lpstr>Slide 198</vt:lpstr>
      <vt:lpstr>ADVANTAGES OF EPISIOTOMY</vt:lpstr>
      <vt:lpstr>TYPES OF EPISIOTOMY INCISIONS</vt:lpstr>
      <vt:lpstr>Mediolateral episiotomy</vt:lpstr>
      <vt:lpstr>Median Episiotomy</vt:lpstr>
      <vt:lpstr>Median episiotomy</vt:lpstr>
      <vt:lpstr>J Shaped Episiotomy</vt:lpstr>
      <vt:lpstr>J shaped episiotomy</vt:lpstr>
      <vt:lpstr>Lateral episiotomy</vt:lpstr>
      <vt:lpstr>lateral</vt:lpstr>
      <vt:lpstr>Performing an Episiotomy </vt:lpstr>
      <vt:lpstr>Slide 209</vt:lpstr>
      <vt:lpstr>Procedure</vt:lpstr>
      <vt:lpstr>Slide 211</vt:lpstr>
      <vt:lpstr>Infiltrating the perineum</vt:lpstr>
      <vt:lpstr>Performing an episiotomy</vt:lpstr>
      <vt:lpstr>Procedure cntd…</vt:lpstr>
      <vt:lpstr>toxic signs of local anaesthesia that you should be aware of:</vt:lpstr>
      <vt:lpstr>Repair of the Episiotomy</vt:lpstr>
      <vt:lpstr>Slide 217</vt:lpstr>
      <vt:lpstr>Slide 218</vt:lpstr>
      <vt:lpstr>Slide 219</vt:lpstr>
      <vt:lpstr>Slide 220</vt:lpstr>
      <vt:lpstr>Complications of episiotomy</vt:lpstr>
      <vt:lpstr>VAGINAL TEARS</vt:lpstr>
      <vt:lpstr>Slide 223</vt:lpstr>
      <vt:lpstr>Types of tears</vt:lpstr>
      <vt:lpstr>Slide 225</vt:lpstr>
      <vt:lpstr>Second-degree vaginal tear </vt:lpstr>
      <vt:lpstr>Slide 227</vt:lpstr>
      <vt:lpstr>Third-degree vaginal tear </vt:lpstr>
      <vt:lpstr>Slide 229</vt:lpstr>
      <vt:lpstr>Slide 230</vt:lpstr>
      <vt:lpstr>Fourth-degree vaginal tear </vt:lpstr>
      <vt:lpstr>Slide 232</vt:lpstr>
      <vt:lpstr>PHYSIOLOGY AND MANAGEMENT OF 3RD STAGE OF LABOUR</vt:lpstr>
      <vt:lpstr>Slide 234</vt:lpstr>
      <vt:lpstr>Principles of the Third Stage of Labour </vt:lpstr>
      <vt:lpstr>Slide 236</vt:lpstr>
      <vt:lpstr>Slide 237</vt:lpstr>
      <vt:lpstr>METHODS OF PLACENTA SEPARATION</vt:lpstr>
      <vt:lpstr>Slide 239</vt:lpstr>
      <vt:lpstr>Slide 240</vt:lpstr>
      <vt:lpstr>Signs of placental separation</vt:lpstr>
      <vt:lpstr>Descent of the placenta</vt:lpstr>
      <vt:lpstr>Control of Bleeding</vt:lpstr>
      <vt:lpstr>Slide 244</vt:lpstr>
      <vt:lpstr>The Passive or Natural Method of Managing the 3rd Stage of Labour</vt:lpstr>
      <vt:lpstr>Giving Oxytocic Drugs</vt:lpstr>
      <vt:lpstr>Delivery of the placenta and membranes-Controlled Cord Traction(CCT) method</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Maternal Effort</vt:lpstr>
      <vt:lpstr>Fundal Pressure</vt:lpstr>
      <vt:lpstr>Procedure</vt:lpstr>
      <vt:lpstr>Slide 268</vt:lpstr>
      <vt:lpstr>Slide 269</vt:lpstr>
      <vt:lpstr>Slide 270</vt:lpstr>
      <vt:lpstr>Complications of the 3rd stage of labour</vt:lpstr>
      <vt:lpstr>Retained placenta </vt:lpstr>
      <vt:lpstr>Uterine inversion </vt:lpstr>
      <vt:lpstr>FOURTH STAGE OF LABOUR</vt:lpstr>
      <vt:lpstr>Slide 275</vt:lpstr>
      <vt:lpstr>Slide 276</vt:lpstr>
      <vt:lpstr> NURSING CARE DURING THE FOURTH STAGE OF LABOR  </vt:lpstr>
      <vt:lpstr>Slide 278</vt:lpstr>
      <vt:lpstr>Slide 279</vt:lpstr>
      <vt:lpstr>Massaging the fundus</vt:lpstr>
      <vt:lpstr>Slide 281</vt:lpstr>
      <vt:lpstr>Slide 282</vt:lpstr>
      <vt:lpstr>Slide 283</vt:lpstr>
      <vt:lpstr>Slide 284</vt:lpstr>
      <vt:lpstr>Bulging of the lower abdomen</vt:lpstr>
      <vt:lpstr>Slide 286</vt:lpstr>
      <vt:lpstr>Slide 287</vt:lpstr>
      <vt:lpstr>Post natal discharge instructions</vt:lpstr>
      <vt:lpstr>Slide 289</vt:lpstr>
      <vt:lpstr>THE NORMAL NEONATE</vt:lpstr>
      <vt:lpstr>Slide 291</vt:lpstr>
      <vt:lpstr>BROAD OBJECTIVE</vt:lpstr>
      <vt:lpstr>APGAR SCORING </vt:lpstr>
      <vt:lpstr>Slide 294</vt:lpstr>
      <vt:lpstr>Slide 295</vt:lpstr>
      <vt:lpstr>Slide 296</vt:lpstr>
      <vt:lpstr>APGAR SCORE TABLE</vt:lpstr>
      <vt:lpstr>Slide 298</vt:lpstr>
      <vt:lpstr>Slide 299</vt:lpstr>
      <vt:lpstr>Immediate care of the newborn cntd’ </vt:lpstr>
      <vt:lpstr>Clamped umbilical cord</vt:lpstr>
      <vt:lpstr>Keep the baby warm</vt:lpstr>
      <vt:lpstr>IDENTIFICATION</vt:lpstr>
      <vt:lpstr>Slide 304</vt:lpstr>
      <vt:lpstr>INFANT-PARENT BONDING</vt:lpstr>
      <vt:lpstr>GENERAL CHARACTERISTICS OF A NORMAL NEONATE</vt:lpstr>
      <vt:lpstr>PMTCT-NEONATAL CARE</vt:lpstr>
      <vt:lpstr>Slide 308</vt:lpstr>
      <vt:lpstr>Slide 309</vt:lpstr>
      <vt:lpstr>Slide 310</vt:lpstr>
      <vt:lpstr>Slide 311</vt:lpstr>
      <vt:lpstr>  PHYSIOLOGICAL CHANGES 1. CHANGES IN THE LUNGS </vt:lpstr>
      <vt:lpstr>Slide 313</vt:lpstr>
      <vt:lpstr>Slide 314</vt:lpstr>
      <vt:lpstr>CIRCULATORY CHANGES  </vt:lpstr>
      <vt:lpstr>the four temporary structures in foetal circulation</vt:lpstr>
      <vt:lpstr>Slide 317</vt:lpstr>
      <vt:lpstr>THERMO (HEAT) REGULATION  </vt:lpstr>
      <vt:lpstr>Slide 319</vt:lpstr>
      <vt:lpstr>Other Physiological Changes In a Newborn </vt:lpstr>
      <vt:lpstr>Slide 321</vt:lpstr>
      <vt:lpstr>Slide 322</vt:lpstr>
      <vt:lpstr>REPRODUCTIVE SYSTEM</vt:lpstr>
      <vt:lpstr>Slide 324</vt:lpstr>
      <vt:lpstr>MUSCULOSKELETAL SYSTEM</vt:lpstr>
      <vt:lpstr>PSYCHOLOGY AND PERCEPTION</vt:lpstr>
      <vt:lpstr>Slide 327</vt:lpstr>
      <vt:lpstr>THE RENAL SYSTEM</vt:lpstr>
      <vt:lpstr>Slide 329</vt:lpstr>
      <vt:lpstr>GASTROINTESTINAL SYSTEM</vt:lpstr>
      <vt:lpstr>STOOLS  </vt:lpstr>
      <vt:lpstr>IMMUNOLOGICAL ADAPTATION</vt:lpstr>
      <vt:lpstr>Slide 333</vt:lpstr>
      <vt:lpstr>Special senses</vt:lpstr>
      <vt:lpstr>HEARING</vt:lpstr>
      <vt:lpstr>SLEEP AND AWAKENING</vt:lpstr>
      <vt:lpstr>GROWTH &amp; DEVELOPMENT</vt:lpstr>
      <vt:lpstr>WEIGHT  </vt:lpstr>
      <vt:lpstr>POSSIBLE REASONS FOR WEIGHT LOSS IN A NEWBORN</vt:lpstr>
      <vt:lpstr>FIRST EXAMINATION OF THE NEONATE</vt:lpstr>
      <vt:lpstr>Slide 341</vt:lpstr>
      <vt:lpstr> PREPARATIONS PRIOR TO FIRST EXAMINATION</vt:lpstr>
      <vt:lpstr>EVALUATE THE BABY</vt:lpstr>
      <vt:lpstr>APPEARANCE</vt:lpstr>
      <vt:lpstr>Vernix caseosa</vt:lpstr>
      <vt:lpstr>THE SKIN</vt:lpstr>
      <vt:lpstr>Examine the baby systematically in the following manner: </vt:lpstr>
      <vt:lpstr>HEAD CNTD’</vt:lpstr>
      <vt:lpstr>MEASURING OCCIPITO-FRONTAL CIRCUMFERENCE</vt:lpstr>
      <vt:lpstr>EYES</vt:lpstr>
      <vt:lpstr>Normal eye</vt:lpstr>
      <vt:lpstr>Eyelid edema</vt:lpstr>
      <vt:lpstr>Slide 353</vt:lpstr>
      <vt:lpstr>Slide 354</vt:lpstr>
      <vt:lpstr>THE MOUTH</vt:lpstr>
      <vt:lpstr>Slide 356</vt:lpstr>
      <vt:lpstr>Precocious /natal teeth</vt:lpstr>
      <vt:lpstr>Slide 358</vt:lpstr>
      <vt:lpstr>Slide 359</vt:lpstr>
      <vt:lpstr>Slide 360</vt:lpstr>
      <vt:lpstr>Slide 361</vt:lpstr>
      <vt:lpstr>THE HIPS</vt:lpstr>
      <vt:lpstr>ORTOLANI’S TEST</vt:lpstr>
      <vt:lpstr>Barlow’s test</vt:lpstr>
      <vt:lpstr>Slide 365</vt:lpstr>
      <vt:lpstr>Slide 366</vt:lpstr>
      <vt:lpstr>THE SPINE</vt:lpstr>
      <vt:lpstr>Neurological Assessment </vt:lpstr>
      <vt:lpstr>Moro Reflex </vt:lpstr>
      <vt:lpstr>Slide 370</vt:lpstr>
      <vt:lpstr>Tonic Neck Reflex  </vt:lpstr>
      <vt:lpstr>Rooting Reflex</vt:lpstr>
      <vt:lpstr>Stepping Reflex  </vt:lpstr>
      <vt:lpstr>Grasp Reflex  </vt:lpstr>
      <vt:lpstr>Slide 375</vt:lpstr>
      <vt:lpstr>Protective Reflex </vt:lpstr>
      <vt:lpstr>Slide 377</vt:lpstr>
      <vt:lpstr>DAILY EXAMINATION OF A NEWBORN</vt:lpstr>
      <vt:lpstr>Slide 379</vt:lpstr>
      <vt:lpstr>Slide 380</vt:lpstr>
      <vt:lpstr>Slide 381</vt:lpstr>
      <vt:lpstr>Slide 382</vt:lpstr>
      <vt:lpstr>MINOR DISORDERS OF A NEWBORN &amp; MGT</vt:lpstr>
      <vt:lpstr>    HEAT RASH </vt:lpstr>
      <vt:lpstr>NAPKIN RASH  </vt:lpstr>
      <vt:lpstr>MASTITIS NEONATORUM</vt:lpstr>
      <vt:lpstr>PSEUDO MENSTRUATION</vt:lpstr>
      <vt:lpstr>CONSTIPATION</vt:lpstr>
      <vt:lpstr>ORAL THRUSH  </vt:lpstr>
      <vt:lpstr>STICKY EYES  </vt:lpstr>
      <vt:lpstr>MOLDING </vt:lpstr>
      <vt:lpstr>THE NORMAL PUERPERIUM</vt:lpstr>
      <vt:lpstr> NORMAL PUERPERIUM &amp; ITS MGT</vt:lpstr>
      <vt:lpstr>Slide 394</vt:lpstr>
      <vt:lpstr>Slide 395</vt:lpstr>
      <vt:lpstr>CLASSIFICATION</vt:lpstr>
      <vt:lpstr>Anatomic changes during puerperium</vt:lpstr>
      <vt:lpstr> </vt:lpstr>
      <vt:lpstr>Slide 399</vt:lpstr>
      <vt:lpstr>Slide 400</vt:lpstr>
      <vt:lpstr>Slide 401</vt:lpstr>
      <vt:lpstr>Slide 402</vt:lpstr>
      <vt:lpstr>Slide 403</vt:lpstr>
      <vt:lpstr>Slide 404</vt:lpstr>
      <vt:lpstr>Slide 405</vt:lpstr>
      <vt:lpstr>Slide 406</vt:lpstr>
      <vt:lpstr>LOCHIA</vt:lpstr>
      <vt:lpstr> THE SEQUENTIAL CHANGES IN LOCHIA </vt:lpstr>
      <vt:lpstr>CHARACTERISTICS OF LOCHIA</vt:lpstr>
      <vt:lpstr>Cervix,vagina, muscular walls, fallopian tubes, ovaries</vt:lpstr>
      <vt:lpstr>Slide 411</vt:lpstr>
      <vt:lpstr>Slide 412</vt:lpstr>
      <vt:lpstr>Slide 413</vt:lpstr>
      <vt:lpstr>Physiological changes</vt:lpstr>
      <vt:lpstr>Metabolic and chemical changes</vt:lpstr>
      <vt:lpstr>Cardiovascular changes </vt:lpstr>
      <vt:lpstr>Cardiovascular changes cntd…</vt:lpstr>
      <vt:lpstr>Return of Menstruation and ovulation</vt:lpstr>
      <vt:lpstr>The Psychology of the Mother During Puerperium </vt:lpstr>
      <vt:lpstr>Slide 420</vt:lpstr>
      <vt:lpstr>Postpartum Tears or Fourth Day Blues </vt:lpstr>
      <vt:lpstr>Slide 422</vt:lpstr>
      <vt:lpstr>General Involution </vt:lpstr>
      <vt:lpstr>Slide 424</vt:lpstr>
      <vt:lpstr>Onset of Lactation</vt:lpstr>
      <vt:lpstr>Management of Normal Puerperium </vt:lpstr>
      <vt:lpstr>DAILY POSTNATAL CARE</vt:lpstr>
      <vt:lpstr>Slide 428</vt:lpstr>
      <vt:lpstr>Slide 429</vt:lpstr>
      <vt:lpstr>Slide 430</vt:lpstr>
      <vt:lpstr>Slide 431</vt:lpstr>
      <vt:lpstr>Slide 432</vt:lpstr>
      <vt:lpstr>Slide 433</vt:lpstr>
      <vt:lpstr>Slide 434</vt:lpstr>
      <vt:lpstr> THE 6 WEEKS POST NATAL EXAMINATION  </vt:lpstr>
      <vt:lpstr>Slide 436</vt:lpstr>
      <vt:lpstr>Slide 437</vt:lpstr>
      <vt:lpstr>Slide 438</vt:lpstr>
      <vt:lpstr>Slide 439</vt:lpstr>
      <vt:lpstr>Slide 440</vt:lpstr>
      <vt:lpstr>PMTCT IN PUERPERIUM</vt:lpstr>
      <vt:lpstr>Slide 442</vt:lpstr>
      <vt:lpstr>Slide 443</vt:lpstr>
      <vt:lpstr>Complications of puerperium</vt:lpstr>
      <vt:lpstr>Slide 445</vt:lpstr>
      <vt:lpstr>Slide 446</vt:lpstr>
      <vt:lpstr>Minor ailments of puerperium &amp; mgt</vt:lpstr>
      <vt:lpstr>AFTERPAINS</vt:lpstr>
      <vt:lpstr>MANAGEMENT </vt:lpstr>
      <vt:lpstr>SUBINVOLUTION</vt:lpstr>
      <vt:lpstr>Slide 451</vt:lpstr>
      <vt:lpstr>MGT OF SUB-INVOLUTION</vt:lpstr>
      <vt:lpstr>PAIN IN THE PERINEUM</vt:lpstr>
      <vt:lpstr>RELIEVING MEASURES</vt:lpstr>
      <vt:lpstr>  to reduce the swelling    </vt:lpstr>
      <vt:lpstr>Sitz bath </vt:lpstr>
      <vt:lpstr>Care of perineal stitches</vt:lpstr>
      <vt:lpstr>Breast related disorders </vt:lpstr>
      <vt:lpstr>mgt</vt:lpstr>
      <vt:lpstr> Sore, cracked and damaged nipples </vt:lpstr>
      <vt:lpstr>Recommended Methods of Treatment for Cracked Nipples</vt:lpstr>
      <vt:lpstr>Acute Puerperal Mastitis</vt:lpstr>
      <vt:lpstr>Slide 463</vt:lpstr>
      <vt:lpstr>Primary Causative Organisms of Mastitis</vt:lpstr>
      <vt:lpstr>Slide 465</vt:lpstr>
      <vt:lpstr>Slide 466</vt:lpstr>
      <vt:lpstr>Management of Mastitis</vt:lpstr>
      <vt:lpstr>Slide 468</vt:lpstr>
      <vt:lpstr>Prevention of Breast Complications.</vt:lpstr>
      <vt:lpstr>Slide 470</vt:lpstr>
      <vt:lpstr>Postnatal diuresis</vt:lpstr>
      <vt:lpstr>causes</vt:lpstr>
      <vt:lpstr>mgt</vt:lpstr>
      <vt:lpstr>CONSTIPATION</vt:lpstr>
      <vt:lpstr>PUERPERAL PYREXIA</vt:lpstr>
      <vt:lpstr>causes</vt:lpstr>
      <vt:lpstr>Puerperal sepsis</vt:lpstr>
      <vt:lpstr>Major Complications of puerperium</vt:lpstr>
      <vt:lpstr>Slide 479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LABOUR, NEONATE &amp; PUERPERIUM</dc:title>
  <dc:creator>Martha Kairu</dc:creator>
  <cp:lastModifiedBy>JUDY</cp:lastModifiedBy>
  <cp:revision>658</cp:revision>
  <dcterms:created xsi:type="dcterms:W3CDTF">2013-03-05T10:52:09Z</dcterms:created>
  <dcterms:modified xsi:type="dcterms:W3CDTF">2019-03-11T10:27:34Z</dcterms:modified>
</cp:coreProperties>
</file>