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63"/>
  </p:notesMasterIdLst>
  <p:sldIdLst>
    <p:sldId id="256" r:id="rId2"/>
    <p:sldId id="312" r:id="rId3"/>
    <p:sldId id="313" r:id="rId4"/>
    <p:sldId id="260" r:id="rId5"/>
    <p:sldId id="356" r:id="rId6"/>
    <p:sldId id="311" r:id="rId7"/>
    <p:sldId id="370" r:id="rId8"/>
    <p:sldId id="258" r:id="rId9"/>
    <p:sldId id="360" r:id="rId10"/>
    <p:sldId id="362" r:id="rId11"/>
    <p:sldId id="359" r:id="rId12"/>
    <p:sldId id="364" r:id="rId13"/>
    <p:sldId id="366" r:id="rId14"/>
    <p:sldId id="368" r:id="rId15"/>
    <p:sldId id="374" r:id="rId16"/>
    <p:sldId id="376" r:id="rId17"/>
    <p:sldId id="378" r:id="rId18"/>
    <p:sldId id="264" r:id="rId19"/>
    <p:sldId id="267" r:id="rId20"/>
    <p:sldId id="269" r:id="rId21"/>
    <p:sldId id="275" r:id="rId22"/>
    <p:sldId id="382" r:id="rId23"/>
    <p:sldId id="276" r:id="rId24"/>
    <p:sldId id="277" r:id="rId25"/>
    <p:sldId id="278" r:id="rId26"/>
    <p:sldId id="279" r:id="rId27"/>
    <p:sldId id="319" r:id="rId28"/>
    <p:sldId id="321" r:id="rId29"/>
    <p:sldId id="283" r:id="rId30"/>
    <p:sldId id="284" r:id="rId31"/>
    <p:sldId id="285" r:id="rId32"/>
    <p:sldId id="291" r:id="rId33"/>
    <p:sldId id="292" r:id="rId34"/>
    <p:sldId id="288" r:id="rId35"/>
    <p:sldId id="293" r:id="rId36"/>
    <p:sldId id="294" r:id="rId37"/>
    <p:sldId id="301" r:id="rId38"/>
    <p:sldId id="300" r:id="rId39"/>
    <p:sldId id="302" r:id="rId40"/>
    <p:sldId id="303" r:id="rId41"/>
    <p:sldId id="304" r:id="rId42"/>
    <p:sldId id="306" r:id="rId43"/>
    <p:sldId id="310" r:id="rId44"/>
    <p:sldId id="327" r:id="rId45"/>
    <p:sldId id="325" r:id="rId46"/>
    <p:sldId id="329" r:id="rId47"/>
    <p:sldId id="331" r:id="rId48"/>
    <p:sldId id="333" r:id="rId49"/>
    <p:sldId id="335" r:id="rId50"/>
    <p:sldId id="346" r:id="rId51"/>
    <p:sldId id="337" r:id="rId52"/>
    <p:sldId id="339" r:id="rId53"/>
    <p:sldId id="348" r:id="rId54"/>
    <p:sldId id="350" r:id="rId55"/>
    <p:sldId id="351" r:id="rId56"/>
    <p:sldId id="352" r:id="rId57"/>
    <p:sldId id="344" r:id="rId58"/>
    <p:sldId id="341" r:id="rId59"/>
    <p:sldId id="323" r:id="rId60"/>
    <p:sldId id="380" r:id="rId61"/>
    <p:sldId id="34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9671C-3C35-4F8C-9B5D-B9B0F7FFDE46}" type="datetimeFigureOut">
              <a:rPr lang="en-US" smtClean="0"/>
              <a:t>9/7/2021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0BDA1-1830-47A0-853F-51EA642E9EC1}" type="slidenum">
              <a:rPr lang="en-US" smtClean="0"/>
              <a:t>‹#›</a:t>
            </a:fld>
            <a:endParaRPr lang="en-US"/>
          </a:p>
        </p:txBody>
      </p:sp>
    </p:spTree>
    <p:extLst>
      <p:ext uri="{BB962C8B-B14F-4D97-AF65-F5344CB8AC3E}">
        <p14:creationId xmlns:p14="http://schemas.microsoft.com/office/powerpoint/2010/main" val="299029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7B5CFC-7A9C-4611-8B79-44C79F44518C}" type="slidenum">
              <a:rPr lang="en-US" altLang="en-US"/>
              <a:pPr/>
              <a:t>7</a:t>
            </a:fld>
            <a:endParaRPr lang="en-US" altLang="en-US"/>
          </a:p>
        </p:txBody>
      </p:sp>
    </p:spTree>
    <p:extLst>
      <p:ext uri="{BB962C8B-B14F-4D97-AF65-F5344CB8AC3E}">
        <p14:creationId xmlns:p14="http://schemas.microsoft.com/office/powerpoint/2010/main" val="2440784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5C3FB2-95D0-4A82-90AC-01380C348EE2}" type="slidenum">
              <a:rPr lang="en-US" altLang="en-US"/>
              <a:pPr/>
              <a:t>26</a:t>
            </a:fld>
            <a:endParaRPr lang="en-US" altLang="en-US"/>
          </a:p>
        </p:txBody>
      </p:sp>
    </p:spTree>
    <p:extLst>
      <p:ext uri="{BB962C8B-B14F-4D97-AF65-F5344CB8AC3E}">
        <p14:creationId xmlns:p14="http://schemas.microsoft.com/office/powerpoint/2010/main" val="1745703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B93849-4C6C-4696-9424-B8D1333792CD}" type="slidenum">
              <a:rPr lang="en-US" altLang="en-US"/>
              <a:pPr/>
              <a:t>27</a:t>
            </a:fld>
            <a:endParaRPr lang="en-US" altLang="en-US"/>
          </a:p>
        </p:txBody>
      </p:sp>
    </p:spTree>
    <p:extLst>
      <p:ext uri="{BB962C8B-B14F-4D97-AF65-F5344CB8AC3E}">
        <p14:creationId xmlns:p14="http://schemas.microsoft.com/office/powerpoint/2010/main" val="1015272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696B1A-E352-4B59-8EBB-8BF32E85E2B4}" type="slidenum">
              <a:rPr lang="en-US" altLang="en-US"/>
              <a:pPr/>
              <a:t>28</a:t>
            </a:fld>
            <a:endParaRPr lang="en-US" altLang="en-US"/>
          </a:p>
        </p:txBody>
      </p:sp>
    </p:spTree>
    <p:extLst>
      <p:ext uri="{BB962C8B-B14F-4D97-AF65-F5344CB8AC3E}">
        <p14:creationId xmlns:p14="http://schemas.microsoft.com/office/powerpoint/2010/main" val="2411482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834BC8-CEA7-4B4C-946C-40BF10A6FDFC}" type="slidenum">
              <a:rPr lang="en-US" altLang="en-US"/>
              <a:pPr/>
              <a:t>29</a:t>
            </a:fld>
            <a:endParaRPr lang="en-US" altLang="en-US"/>
          </a:p>
        </p:txBody>
      </p:sp>
    </p:spTree>
    <p:extLst>
      <p:ext uri="{BB962C8B-B14F-4D97-AF65-F5344CB8AC3E}">
        <p14:creationId xmlns:p14="http://schemas.microsoft.com/office/powerpoint/2010/main" val="3197660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2298B6-050A-46EF-AC38-8A298B0F4198}" type="slidenum">
              <a:rPr lang="en-US" altLang="en-US"/>
              <a:pPr/>
              <a:t>30</a:t>
            </a:fld>
            <a:endParaRPr lang="en-US" altLang="en-US"/>
          </a:p>
        </p:txBody>
      </p:sp>
    </p:spTree>
    <p:extLst>
      <p:ext uri="{BB962C8B-B14F-4D97-AF65-F5344CB8AC3E}">
        <p14:creationId xmlns:p14="http://schemas.microsoft.com/office/powerpoint/2010/main" val="3751123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516F04-586D-4099-AAA2-54705EDE5BA9}" type="slidenum">
              <a:rPr lang="en-US" altLang="en-US"/>
              <a:pPr/>
              <a:t>31</a:t>
            </a:fld>
            <a:endParaRPr lang="en-US" altLang="en-US"/>
          </a:p>
        </p:txBody>
      </p:sp>
    </p:spTree>
    <p:extLst>
      <p:ext uri="{BB962C8B-B14F-4D97-AF65-F5344CB8AC3E}">
        <p14:creationId xmlns:p14="http://schemas.microsoft.com/office/powerpoint/2010/main" val="357215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A347C1-0A6B-4052-99BA-4228709D19ED}" type="slidenum">
              <a:rPr lang="en-US" altLang="en-US"/>
              <a:pPr/>
              <a:t>32</a:t>
            </a:fld>
            <a:endParaRPr lang="en-US" altLang="en-US"/>
          </a:p>
        </p:txBody>
      </p:sp>
    </p:spTree>
    <p:extLst>
      <p:ext uri="{BB962C8B-B14F-4D97-AF65-F5344CB8AC3E}">
        <p14:creationId xmlns:p14="http://schemas.microsoft.com/office/powerpoint/2010/main" val="1268475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4E2FCD-30BE-4EA6-A191-5B8AF91F622D}" type="slidenum">
              <a:rPr lang="en-US" altLang="en-US"/>
              <a:pPr/>
              <a:t>33</a:t>
            </a:fld>
            <a:endParaRPr lang="en-US" altLang="en-US"/>
          </a:p>
        </p:txBody>
      </p:sp>
    </p:spTree>
    <p:extLst>
      <p:ext uri="{BB962C8B-B14F-4D97-AF65-F5344CB8AC3E}">
        <p14:creationId xmlns:p14="http://schemas.microsoft.com/office/powerpoint/2010/main" val="4274342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3BDCF9-D290-4506-9077-884FD38199DE}" type="slidenum">
              <a:rPr lang="en-US" altLang="en-US"/>
              <a:pPr/>
              <a:t>35</a:t>
            </a:fld>
            <a:endParaRPr lang="en-US" altLang="en-US"/>
          </a:p>
        </p:txBody>
      </p:sp>
    </p:spTree>
    <p:extLst>
      <p:ext uri="{BB962C8B-B14F-4D97-AF65-F5344CB8AC3E}">
        <p14:creationId xmlns:p14="http://schemas.microsoft.com/office/powerpoint/2010/main" val="857860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694D88-CB7A-42A7-A8F9-1B63B6A69FF3}" type="slidenum">
              <a:rPr lang="en-US" altLang="en-US"/>
              <a:pPr/>
              <a:t>36</a:t>
            </a:fld>
            <a:endParaRPr lang="en-US" altLang="en-US"/>
          </a:p>
        </p:txBody>
      </p:sp>
    </p:spTree>
    <p:extLst>
      <p:ext uri="{BB962C8B-B14F-4D97-AF65-F5344CB8AC3E}">
        <p14:creationId xmlns:p14="http://schemas.microsoft.com/office/powerpoint/2010/main" val="369510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31906-F7D1-4A40-9973-8C7BF68A80EF}" type="slidenum">
              <a:rPr lang="en-US" smtClean="0"/>
              <a:pPr/>
              <a:t>16</a:t>
            </a:fld>
            <a:endParaRPr lang="en-US"/>
          </a:p>
        </p:txBody>
      </p:sp>
    </p:spTree>
    <p:extLst>
      <p:ext uri="{BB962C8B-B14F-4D97-AF65-F5344CB8AC3E}">
        <p14:creationId xmlns:p14="http://schemas.microsoft.com/office/powerpoint/2010/main" val="598186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549DAA-8EA2-4042-9DC3-443F0304C95D}" type="slidenum">
              <a:rPr lang="en-US" altLang="en-US"/>
              <a:pPr/>
              <a:t>37</a:t>
            </a:fld>
            <a:endParaRPr lang="en-US" altLang="en-US"/>
          </a:p>
        </p:txBody>
      </p:sp>
    </p:spTree>
    <p:extLst>
      <p:ext uri="{BB962C8B-B14F-4D97-AF65-F5344CB8AC3E}">
        <p14:creationId xmlns:p14="http://schemas.microsoft.com/office/powerpoint/2010/main" val="1420614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7D7A68-DD99-4A51-A286-8F0EF030309E}" type="slidenum">
              <a:rPr lang="en-US" altLang="en-US"/>
              <a:pPr/>
              <a:t>38</a:t>
            </a:fld>
            <a:endParaRPr lang="en-US" altLang="en-US"/>
          </a:p>
        </p:txBody>
      </p:sp>
    </p:spTree>
    <p:extLst>
      <p:ext uri="{BB962C8B-B14F-4D97-AF65-F5344CB8AC3E}">
        <p14:creationId xmlns:p14="http://schemas.microsoft.com/office/powerpoint/2010/main" val="3442148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4C5F57-5022-4C32-B148-0BD3BC14952F}" type="slidenum">
              <a:rPr lang="en-US" altLang="en-US"/>
              <a:pPr/>
              <a:t>39</a:t>
            </a:fld>
            <a:endParaRPr lang="en-US" altLang="en-US"/>
          </a:p>
        </p:txBody>
      </p:sp>
    </p:spTree>
    <p:extLst>
      <p:ext uri="{BB962C8B-B14F-4D97-AF65-F5344CB8AC3E}">
        <p14:creationId xmlns:p14="http://schemas.microsoft.com/office/powerpoint/2010/main" val="3011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BF7E2B-689C-42FD-B268-1A0E1259CF9E}" type="slidenum">
              <a:rPr lang="en-US" altLang="en-US"/>
              <a:pPr/>
              <a:t>40</a:t>
            </a:fld>
            <a:endParaRPr lang="en-US" altLang="en-US"/>
          </a:p>
        </p:txBody>
      </p:sp>
    </p:spTree>
    <p:extLst>
      <p:ext uri="{BB962C8B-B14F-4D97-AF65-F5344CB8AC3E}">
        <p14:creationId xmlns:p14="http://schemas.microsoft.com/office/powerpoint/2010/main" val="3994829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363710-B1AF-4EE8-8B27-2B9D910674BF}" type="slidenum">
              <a:rPr lang="en-US" altLang="en-US"/>
              <a:pPr/>
              <a:t>41</a:t>
            </a:fld>
            <a:endParaRPr lang="en-US" altLang="en-US"/>
          </a:p>
        </p:txBody>
      </p:sp>
    </p:spTree>
    <p:extLst>
      <p:ext uri="{BB962C8B-B14F-4D97-AF65-F5344CB8AC3E}">
        <p14:creationId xmlns:p14="http://schemas.microsoft.com/office/powerpoint/2010/main" val="547889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89820F-DB39-4E3F-BB0B-01E0AEC924E4}" type="slidenum">
              <a:rPr lang="en-US" altLang="en-US"/>
              <a:pPr/>
              <a:t>42</a:t>
            </a:fld>
            <a:endParaRPr lang="en-US" altLang="en-US"/>
          </a:p>
        </p:txBody>
      </p:sp>
    </p:spTree>
    <p:extLst>
      <p:ext uri="{BB962C8B-B14F-4D97-AF65-F5344CB8AC3E}">
        <p14:creationId xmlns:p14="http://schemas.microsoft.com/office/powerpoint/2010/main" val="898968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6E8B72-390F-47F5-835E-EA1BAEE47449}" type="slidenum">
              <a:rPr lang="en-US" altLang="en-US"/>
              <a:pPr/>
              <a:t>43</a:t>
            </a:fld>
            <a:endParaRPr lang="en-US" altLang="en-US"/>
          </a:p>
        </p:txBody>
      </p:sp>
    </p:spTree>
    <p:extLst>
      <p:ext uri="{BB962C8B-B14F-4D97-AF65-F5344CB8AC3E}">
        <p14:creationId xmlns:p14="http://schemas.microsoft.com/office/powerpoint/2010/main" val="1769709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0B51A1-52D2-4BE4-B773-CF89976261AC}" type="slidenum">
              <a:rPr lang="en-US" altLang="en-US"/>
              <a:pPr/>
              <a:t>44</a:t>
            </a:fld>
            <a:endParaRPr lang="en-US" altLang="en-US"/>
          </a:p>
        </p:txBody>
      </p:sp>
    </p:spTree>
    <p:extLst>
      <p:ext uri="{BB962C8B-B14F-4D97-AF65-F5344CB8AC3E}">
        <p14:creationId xmlns:p14="http://schemas.microsoft.com/office/powerpoint/2010/main" val="377991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9FA7BD-C2F3-4B58-8D84-07BDE933DF40}" type="slidenum">
              <a:rPr lang="en-US" altLang="en-US"/>
              <a:pPr/>
              <a:t>45</a:t>
            </a:fld>
            <a:endParaRPr lang="en-US" altLang="en-US"/>
          </a:p>
        </p:txBody>
      </p:sp>
    </p:spTree>
    <p:extLst>
      <p:ext uri="{BB962C8B-B14F-4D97-AF65-F5344CB8AC3E}">
        <p14:creationId xmlns:p14="http://schemas.microsoft.com/office/powerpoint/2010/main" val="70933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0EEDAF-2004-4836-BD23-6C1F216A0C07}" type="slidenum">
              <a:rPr lang="en-US" altLang="en-US"/>
              <a:pPr/>
              <a:t>46</a:t>
            </a:fld>
            <a:endParaRPr lang="en-US" altLang="en-US"/>
          </a:p>
        </p:txBody>
      </p:sp>
    </p:spTree>
    <p:extLst>
      <p:ext uri="{BB962C8B-B14F-4D97-AF65-F5344CB8AC3E}">
        <p14:creationId xmlns:p14="http://schemas.microsoft.com/office/powerpoint/2010/main" val="4155216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46222C-27A5-469E-BC0E-2989C1264DBE}" type="slidenum">
              <a:rPr lang="en-US" altLang="en-US"/>
              <a:pPr/>
              <a:t>18</a:t>
            </a:fld>
            <a:endParaRPr lang="en-US" altLang="en-US"/>
          </a:p>
        </p:txBody>
      </p:sp>
    </p:spTree>
    <p:extLst>
      <p:ext uri="{BB962C8B-B14F-4D97-AF65-F5344CB8AC3E}">
        <p14:creationId xmlns:p14="http://schemas.microsoft.com/office/powerpoint/2010/main" val="2829254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647846-0509-4095-A21D-F59FA2B67EFB}" type="slidenum">
              <a:rPr lang="en-US" altLang="en-US"/>
              <a:pPr/>
              <a:t>47</a:t>
            </a:fld>
            <a:endParaRPr lang="en-US" altLang="en-US"/>
          </a:p>
        </p:txBody>
      </p:sp>
    </p:spTree>
    <p:extLst>
      <p:ext uri="{BB962C8B-B14F-4D97-AF65-F5344CB8AC3E}">
        <p14:creationId xmlns:p14="http://schemas.microsoft.com/office/powerpoint/2010/main" val="377014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CADCE9-CA6D-4CF8-855C-E3C5E0C0841C}" type="slidenum">
              <a:rPr lang="en-US" altLang="en-US"/>
              <a:pPr/>
              <a:t>48</a:t>
            </a:fld>
            <a:endParaRPr lang="en-US" altLang="en-US"/>
          </a:p>
        </p:txBody>
      </p:sp>
    </p:spTree>
    <p:extLst>
      <p:ext uri="{BB962C8B-B14F-4D97-AF65-F5344CB8AC3E}">
        <p14:creationId xmlns:p14="http://schemas.microsoft.com/office/powerpoint/2010/main" val="4203342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11E1D0-7000-48D3-8DBA-91316D24DAE0}" type="slidenum">
              <a:rPr lang="en-US" altLang="en-US"/>
              <a:pPr/>
              <a:t>49</a:t>
            </a:fld>
            <a:endParaRPr lang="en-US" altLang="en-US"/>
          </a:p>
        </p:txBody>
      </p:sp>
    </p:spTree>
    <p:extLst>
      <p:ext uri="{BB962C8B-B14F-4D97-AF65-F5344CB8AC3E}">
        <p14:creationId xmlns:p14="http://schemas.microsoft.com/office/powerpoint/2010/main" val="870593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60FCB5-187E-4868-8FD3-BDD9B1457ACE}" type="slidenum">
              <a:rPr lang="en-US" altLang="en-US"/>
              <a:pPr/>
              <a:t>50</a:t>
            </a:fld>
            <a:endParaRPr lang="en-US" altLang="en-US"/>
          </a:p>
        </p:txBody>
      </p:sp>
    </p:spTree>
    <p:extLst>
      <p:ext uri="{BB962C8B-B14F-4D97-AF65-F5344CB8AC3E}">
        <p14:creationId xmlns:p14="http://schemas.microsoft.com/office/powerpoint/2010/main" val="4123610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F264F5-33AC-4F14-9370-DE6BFCD8F345}" type="slidenum">
              <a:rPr lang="en-US" altLang="en-US"/>
              <a:pPr/>
              <a:t>51</a:t>
            </a:fld>
            <a:endParaRPr lang="en-US" altLang="en-US"/>
          </a:p>
        </p:txBody>
      </p:sp>
    </p:spTree>
    <p:extLst>
      <p:ext uri="{BB962C8B-B14F-4D97-AF65-F5344CB8AC3E}">
        <p14:creationId xmlns:p14="http://schemas.microsoft.com/office/powerpoint/2010/main" val="973648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0F5AFB-A4AC-406D-A92A-2B9257AC76BC}" type="slidenum">
              <a:rPr lang="en-US" altLang="en-US"/>
              <a:pPr/>
              <a:t>52</a:t>
            </a:fld>
            <a:endParaRPr lang="en-US" altLang="en-US"/>
          </a:p>
        </p:txBody>
      </p:sp>
    </p:spTree>
    <p:extLst>
      <p:ext uri="{BB962C8B-B14F-4D97-AF65-F5344CB8AC3E}">
        <p14:creationId xmlns:p14="http://schemas.microsoft.com/office/powerpoint/2010/main" val="3367120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BC904C-A6ED-4834-98CA-9412A639A63E}" type="slidenum">
              <a:rPr lang="en-US" altLang="en-US"/>
              <a:pPr/>
              <a:t>53</a:t>
            </a:fld>
            <a:endParaRPr lang="en-US" altLang="en-US"/>
          </a:p>
        </p:txBody>
      </p:sp>
    </p:spTree>
    <p:extLst>
      <p:ext uri="{BB962C8B-B14F-4D97-AF65-F5344CB8AC3E}">
        <p14:creationId xmlns:p14="http://schemas.microsoft.com/office/powerpoint/2010/main" val="1795330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D8983B-A703-4C90-9E7F-1F36F3A292A5}" type="slidenum">
              <a:rPr lang="en-US" altLang="en-US"/>
              <a:pPr/>
              <a:t>54</a:t>
            </a:fld>
            <a:endParaRPr lang="en-US" altLang="en-US"/>
          </a:p>
        </p:txBody>
      </p:sp>
    </p:spTree>
    <p:extLst>
      <p:ext uri="{BB962C8B-B14F-4D97-AF65-F5344CB8AC3E}">
        <p14:creationId xmlns:p14="http://schemas.microsoft.com/office/powerpoint/2010/main" val="4042734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3564C1-A271-499D-BAC4-71DC7A51BA91}" type="slidenum">
              <a:rPr lang="en-US" altLang="en-US"/>
              <a:pPr/>
              <a:t>55</a:t>
            </a:fld>
            <a:endParaRPr lang="en-US" altLang="en-US"/>
          </a:p>
        </p:txBody>
      </p:sp>
    </p:spTree>
    <p:extLst>
      <p:ext uri="{BB962C8B-B14F-4D97-AF65-F5344CB8AC3E}">
        <p14:creationId xmlns:p14="http://schemas.microsoft.com/office/powerpoint/2010/main" val="1894731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393C04-6715-4980-961D-2471FB17781D}" type="slidenum">
              <a:rPr lang="en-US" altLang="en-US"/>
              <a:pPr/>
              <a:t>56</a:t>
            </a:fld>
            <a:endParaRPr lang="en-US" altLang="en-US"/>
          </a:p>
        </p:txBody>
      </p:sp>
    </p:spTree>
    <p:extLst>
      <p:ext uri="{BB962C8B-B14F-4D97-AF65-F5344CB8AC3E}">
        <p14:creationId xmlns:p14="http://schemas.microsoft.com/office/powerpoint/2010/main" val="152002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0852E0-8CB0-4423-9070-6EBF4F11A3CE}" type="slidenum">
              <a:rPr lang="en-US" altLang="en-US"/>
              <a:pPr/>
              <a:t>19</a:t>
            </a:fld>
            <a:endParaRPr lang="en-US" altLang="en-US"/>
          </a:p>
        </p:txBody>
      </p:sp>
    </p:spTree>
    <p:extLst>
      <p:ext uri="{BB962C8B-B14F-4D97-AF65-F5344CB8AC3E}">
        <p14:creationId xmlns:p14="http://schemas.microsoft.com/office/powerpoint/2010/main" val="24890744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70D763-11C8-4BEB-A094-7B36B5E1884D}" type="slidenum">
              <a:rPr lang="en-US" altLang="en-US"/>
              <a:pPr/>
              <a:t>57</a:t>
            </a:fld>
            <a:endParaRPr lang="en-US" altLang="en-US"/>
          </a:p>
        </p:txBody>
      </p:sp>
    </p:spTree>
    <p:extLst>
      <p:ext uri="{BB962C8B-B14F-4D97-AF65-F5344CB8AC3E}">
        <p14:creationId xmlns:p14="http://schemas.microsoft.com/office/powerpoint/2010/main" val="3754544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3CDB67-7859-47FF-956F-8F313BC90F33}" type="slidenum">
              <a:rPr lang="en-US" altLang="en-US"/>
              <a:pPr/>
              <a:t>58</a:t>
            </a:fld>
            <a:endParaRPr lang="en-US" altLang="en-US"/>
          </a:p>
        </p:txBody>
      </p:sp>
    </p:spTree>
    <p:extLst>
      <p:ext uri="{BB962C8B-B14F-4D97-AF65-F5344CB8AC3E}">
        <p14:creationId xmlns:p14="http://schemas.microsoft.com/office/powerpoint/2010/main" val="447675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F8B1C6-7442-4E75-908E-FB9863BB6481}" type="slidenum">
              <a:rPr lang="en-US" altLang="en-US"/>
              <a:pPr/>
              <a:t>59</a:t>
            </a:fld>
            <a:endParaRPr lang="en-US" altLang="en-US"/>
          </a:p>
        </p:txBody>
      </p:sp>
    </p:spTree>
    <p:extLst>
      <p:ext uri="{BB962C8B-B14F-4D97-AF65-F5344CB8AC3E}">
        <p14:creationId xmlns:p14="http://schemas.microsoft.com/office/powerpoint/2010/main" val="2567489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7CFC8E-C52F-4096-B6E6-711E78E52503}" type="slidenum">
              <a:rPr lang="en-US" altLang="en-US"/>
              <a:pPr/>
              <a:t>61</a:t>
            </a:fld>
            <a:endParaRPr lang="en-US" altLang="en-US"/>
          </a:p>
        </p:txBody>
      </p:sp>
    </p:spTree>
    <p:extLst>
      <p:ext uri="{BB962C8B-B14F-4D97-AF65-F5344CB8AC3E}">
        <p14:creationId xmlns:p14="http://schemas.microsoft.com/office/powerpoint/2010/main" val="351872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58964E-A837-498E-89BF-62ABD8F22B6C}" type="slidenum">
              <a:rPr lang="en-US" altLang="en-US"/>
              <a:pPr/>
              <a:t>20</a:t>
            </a:fld>
            <a:endParaRPr lang="en-US" altLang="en-US"/>
          </a:p>
        </p:txBody>
      </p:sp>
    </p:spTree>
    <p:extLst>
      <p:ext uri="{BB962C8B-B14F-4D97-AF65-F5344CB8AC3E}">
        <p14:creationId xmlns:p14="http://schemas.microsoft.com/office/powerpoint/2010/main" val="311788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FED6B5-F4C9-4309-89DE-467DA6EBBCAA}" type="slidenum">
              <a:rPr lang="en-US" altLang="en-US"/>
              <a:pPr/>
              <a:t>21</a:t>
            </a:fld>
            <a:endParaRPr lang="en-US" altLang="en-US"/>
          </a:p>
        </p:txBody>
      </p:sp>
    </p:spTree>
    <p:extLst>
      <p:ext uri="{BB962C8B-B14F-4D97-AF65-F5344CB8AC3E}">
        <p14:creationId xmlns:p14="http://schemas.microsoft.com/office/powerpoint/2010/main" val="2764207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31E4A9-AEF2-4003-AE65-08AAF8A5BE06}" type="slidenum">
              <a:rPr lang="en-US" altLang="en-US"/>
              <a:pPr/>
              <a:t>23</a:t>
            </a:fld>
            <a:endParaRPr lang="en-US" altLang="en-US"/>
          </a:p>
        </p:txBody>
      </p:sp>
    </p:spTree>
    <p:extLst>
      <p:ext uri="{BB962C8B-B14F-4D97-AF65-F5344CB8AC3E}">
        <p14:creationId xmlns:p14="http://schemas.microsoft.com/office/powerpoint/2010/main" val="45046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573CC6-025C-4714-A453-1C682D3293CF}" type="slidenum">
              <a:rPr lang="en-US" altLang="en-US"/>
              <a:pPr/>
              <a:t>24</a:t>
            </a:fld>
            <a:endParaRPr lang="en-US" altLang="en-US"/>
          </a:p>
        </p:txBody>
      </p:sp>
    </p:spTree>
    <p:extLst>
      <p:ext uri="{BB962C8B-B14F-4D97-AF65-F5344CB8AC3E}">
        <p14:creationId xmlns:p14="http://schemas.microsoft.com/office/powerpoint/2010/main" val="385288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BB4846-F20C-4A9E-BF8C-2183601EC999}" type="slidenum">
              <a:rPr lang="en-US" altLang="en-US"/>
              <a:pPr/>
              <a:t>25</a:t>
            </a:fld>
            <a:endParaRPr lang="en-US" altLang="en-US"/>
          </a:p>
        </p:txBody>
      </p:sp>
    </p:spTree>
    <p:extLst>
      <p:ext uri="{BB962C8B-B14F-4D97-AF65-F5344CB8AC3E}">
        <p14:creationId xmlns:p14="http://schemas.microsoft.com/office/powerpoint/2010/main" val="2359515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7A641A-E6B8-4D9F-8A5C-2809F316793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412DD-8712-4126-856D-98D672B28EAE}" type="slidenum">
              <a:rPr lang="en-US" smtClean="0"/>
              <a:t>‹#›</a:t>
            </a:fld>
            <a:endParaRPr lang="en-US"/>
          </a:p>
        </p:txBody>
      </p:sp>
    </p:spTree>
    <p:extLst>
      <p:ext uri="{BB962C8B-B14F-4D97-AF65-F5344CB8AC3E}">
        <p14:creationId xmlns:p14="http://schemas.microsoft.com/office/powerpoint/2010/main" val="3718383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A641A-E6B8-4D9F-8A5C-2809F316793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412DD-8712-4126-856D-98D672B28EAE}" type="slidenum">
              <a:rPr lang="en-US" smtClean="0"/>
              <a:t>‹#›</a:t>
            </a:fld>
            <a:endParaRPr lang="en-US"/>
          </a:p>
        </p:txBody>
      </p:sp>
    </p:spTree>
    <p:extLst>
      <p:ext uri="{BB962C8B-B14F-4D97-AF65-F5344CB8AC3E}">
        <p14:creationId xmlns:p14="http://schemas.microsoft.com/office/powerpoint/2010/main" val="240189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A641A-E6B8-4D9F-8A5C-2809F316793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412DD-8712-4126-856D-98D672B28EA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7974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A641A-E6B8-4D9F-8A5C-2809F316793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412DD-8712-4126-856D-98D672B28EAE}" type="slidenum">
              <a:rPr lang="en-US" smtClean="0"/>
              <a:t>‹#›</a:t>
            </a:fld>
            <a:endParaRPr lang="en-US"/>
          </a:p>
        </p:txBody>
      </p:sp>
    </p:spTree>
    <p:extLst>
      <p:ext uri="{BB962C8B-B14F-4D97-AF65-F5344CB8AC3E}">
        <p14:creationId xmlns:p14="http://schemas.microsoft.com/office/powerpoint/2010/main" val="411305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A641A-E6B8-4D9F-8A5C-2809F316793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412DD-8712-4126-856D-98D672B28EA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22038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A641A-E6B8-4D9F-8A5C-2809F316793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412DD-8712-4126-856D-98D672B28EAE}" type="slidenum">
              <a:rPr lang="en-US" smtClean="0"/>
              <a:t>‹#›</a:t>
            </a:fld>
            <a:endParaRPr lang="en-US"/>
          </a:p>
        </p:txBody>
      </p:sp>
    </p:spTree>
    <p:extLst>
      <p:ext uri="{BB962C8B-B14F-4D97-AF65-F5344CB8AC3E}">
        <p14:creationId xmlns:p14="http://schemas.microsoft.com/office/powerpoint/2010/main" val="180709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A641A-E6B8-4D9F-8A5C-2809F316793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412DD-8712-4126-856D-98D672B28EAE}" type="slidenum">
              <a:rPr lang="en-US" smtClean="0"/>
              <a:t>‹#›</a:t>
            </a:fld>
            <a:endParaRPr lang="en-US"/>
          </a:p>
        </p:txBody>
      </p:sp>
    </p:spTree>
    <p:extLst>
      <p:ext uri="{BB962C8B-B14F-4D97-AF65-F5344CB8AC3E}">
        <p14:creationId xmlns:p14="http://schemas.microsoft.com/office/powerpoint/2010/main" val="1654218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A641A-E6B8-4D9F-8A5C-2809F316793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412DD-8712-4126-856D-98D672B28EAE}" type="slidenum">
              <a:rPr lang="en-US" smtClean="0"/>
              <a:t>‹#›</a:t>
            </a:fld>
            <a:endParaRPr lang="en-US"/>
          </a:p>
        </p:txBody>
      </p:sp>
    </p:spTree>
    <p:extLst>
      <p:ext uri="{BB962C8B-B14F-4D97-AF65-F5344CB8AC3E}">
        <p14:creationId xmlns:p14="http://schemas.microsoft.com/office/powerpoint/2010/main" val="87393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A641A-E6B8-4D9F-8A5C-2809F316793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412DD-8712-4126-856D-98D672B28EAE}" type="slidenum">
              <a:rPr lang="en-US" smtClean="0"/>
              <a:t>‹#›</a:t>
            </a:fld>
            <a:endParaRPr lang="en-US"/>
          </a:p>
        </p:txBody>
      </p:sp>
    </p:spTree>
    <p:extLst>
      <p:ext uri="{BB962C8B-B14F-4D97-AF65-F5344CB8AC3E}">
        <p14:creationId xmlns:p14="http://schemas.microsoft.com/office/powerpoint/2010/main" val="230634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A641A-E6B8-4D9F-8A5C-2809F316793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412DD-8712-4126-856D-98D672B28EAE}" type="slidenum">
              <a:rPr lang="en-US" smtClean="0"/>
              <a:t>‹#›</a:t>
            </a:fld>
            <a:endParaRPr lang="en-US"/>
          </a:p>
        </p:txBody>
      </p:sp>
    </p:spTree>
    <p:extLst>
      <p:ext uri="{BB962C8B-B14F-4D97-AF65-F5344CB8AC3E}">
        <p14:creationId xmlns:p14="http://schemas.microsoft.com/office/powerpoint/2010/main" val="120075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7A641A-E6B8-4D9F-8A5C-2809F3167930}"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412DD-8712-4126-856D-98D672B28EAE}" type="slidenum">
              <a:rPr lang="en-US" smtClean="0"/>
              <a:t>‹#›</a:t>
            </a:fld>
            <a:endParaRPr lang="en-US"/>
          </a:p>
        </p:txBody>
      </p:sp>
    </p:spTree>
    <p:extLst>
      <p:ext uri="{BB962C8B-B14F-4D97-AF65-F5344CB8AC3E}">
        <p14:creationId xmlns:p14="http://schemas.microsoft.com/office/powerpoint/2010/main" val="110633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7A641A-E6B8-4D9F-8A5C-2809F3167930}"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6412DD-8712-4126-856D-98D672B28EAE}" type="slidenum">
              <a:rPr lang="en-US" smtClean="0"/>
              <a:t>‹#›</a:t>
            </a:fld>
            <a:endParaRPr lang="en-US"/>
          </a:p>
        </p:txBody>
      </p:sp>
    </p:spTree>
    <p:extLst>
      <p:ext uri="{BB962C8B-B14F-4D97-AF65-F5344CB8AC3E}">
        <p14:creationId xmlns:p14="http://schemas.microsoft.com/office/powerpoint/2010/main" val="252003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7A641A-E6B8-4D9F-8A5C-2809F3167930}"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6412DD-8712-4126-856D-98D672B28EAE}" type="slidenum">
              <a:rPr lang="en-US" smtClean="0"/>
              <a:t>‹#›</a:t>
            </a:fld>
            <a:endParaRPr lang="en-US"/>
          </a:p>
        </p:txBody>
      </p:sp>
    </p:spTree>
    <p:extLst>
      <p:ext uri="{BB962C8B-B14F-4D97-AF65-F5344CB8AC3E}">
        <p14:creationId xmlns:p14="http://schemas.microsoft.com/office/powerpoint/2010/main" val="405741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A641A-E6B8-4D9F-8A5C-2809F3167930}"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6412DD-8712-4126-856D-98D672B28EAE}" type="slidenum">
              <a:rPr lang="en-US" smtClean="0"/>
              <a:t>‹#›</a:t>
            </a:fld>
            <a:endParaRPr lang="en-US"/>
          </a:p>
        </p:txBody>
      </p:sp>
    </p:spTree>
    <p:extLst>
      <p:ext uri="{BB962C8B-B14F-4D97-AF65-F5344CB8AC3E}">
        <p14:creationId xmlns:p14="http://schemas.microsoft.com/office/powerpoint/2010/main" val="241186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7A641A-E6B8-4D9F-8A5C-2809F3167930}"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412DD-8712-4126-856D-98D672B28EAE}" type="slidenum">
              <a:rPr lang="en-US" smtClean="0"/>
              <a:t>‹#›</a:t>
            </a:fld>
            <a:endParaRPr lang="en-US"/>
          </a:p>
        </p:txBody>
      </p:sp>
    </p:spTree>
    <p:extLst>
      <p:ext uri="{BB962C8B-B14F-4D97-AF65-F5344CB8AC3E}">
        <p14:creationId xmlns:p14="http://schemas.microsoft.com/office/powerpoint/2010/main" val="400918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412DD-8712-4126-856D-98D672B28EAE}" type="slidenum">
              <a:rPr lang="en-US" smtClean="0"/>
              <a:t>‹#›</a:t>
            </a:fld>
            <a:endParaRPr lang="en-US"/>
          </a:p>
        </p:txBody>
      </p:sp>
      <p:sp>
        <p:nvSpPr>
          <p:cNvPr id="5" name="Date Placeholder 4"/>
          <p:cNvSpPr>
            <a:spLocks noGrp="1"/>
          </p:cNvSpPr>
          <p:nvPr>
            <p:ph type="dt" sz="half" idx="10"/>
          </p:nvPr>
        </p:nvSpPr>
        <p:spPr/>
        <p:txBody>
          <a:bodyPr/>
          <a:lstStyle/>
          <a:p>
            <a:fld id="{307A641A-E6B8-4D9F-8A5C-2809F3167930}" type="datetimeFigureOut">
              <a:rPr lang="en-US" smtClean="0"/>
              <a:t>9/7/2021</a:t>
            </a:fld>
            <a:endParaRPr lang="en-US"/>
          </a:p>
        </p:txBody>
      </p:sp>
    </p:spTree>
    <p:extLst>
      <p:ext uri="{BB962C8B-B14F-4D97-AF65-F5344CB8AC3E}">
        <p14:creationId xmlns:p14="http://schemas.microsoft.com/office/powerpoint/2010/main" val="163309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7A641A-E6B8-4D9F-8A5C-2809F3167930}" type="datetimeFigureOut">
              <a:rPr lang="en-US" smtClean="0"/>
              <a:t>9/7/2021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46412DD-8712-4126-856D-98D672B28EAE}" type="slidenum">
              <a:rPr lang="en-US" smtClean="0"/>
              <a:t>‹#›</a:t>
            </a:fld>
            <a:endParaRPr lang="en-US"/>
          </a:p>
        </p:txBody>
      </p:sp>
    </p:spTree>
    <p:extLst>
      <p:ext uri="{BB962C8B-B14F-4D97-AF65-F5344CB8AC3E}">
        <p14:creationId xmlns:p14="http://schemas.microsoft.com/office/powerpoint/2010/main" val="24882921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838200"/>
            <a:ext cx="7766936" cy="37211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INTRODUCTION TO PAEDIATRICS AND CHILD HEALTH I </a:t>
            </a:r>
            <a:br>
              <a:rPr lang="en-US" dirty="0" smtClean="0"/>
            </a:br>
            <a:endParaRPr lang="en-US" dirty="0"/>
          </a:p>
        </p:txBody>
      </p:sp>
      <p:sp>
        <p:nvSpPr>
          <p:cNvPr id="3" name="Subtitle 2"/>
          <p:cNvSpPr>
            <a:spLocks noGrp="1"/>
          </p:cNvSpPr>
          <p:nvPr>
            <p:ph type="subTitle" idx="1"/>
          </p:nvPr>
        </p:nvSpPr>
        <p:spPr/>
        <p:txBody>
          <a:bodyPr>
            <a:normAutofit/>
          </a:bodyPr>
          <a:lstStyle/>
          <a:p>
            <a:endParaRPr lang="en-US" dirty="0" smtClean="0"/>
          </a:p>
          <a:p>
            <a:r>
              <a:rPr lang="en-US" sz="3600" dirty="0" smtClean="0"/>
              <a:t>R.IRERI</a:t>
            </a:r>
            <a:endParaRPr lang="en-US" sz="3600" dirty="0"/>
          </a:p>
        </p:txBody>
      </p:sp>
    </p:spTree>
    <p:extLst>
      <p:ext uri="{BB962C8B-B14F-4D97-AF65-F5344CB8AC3E}">
        <p14:creationId xmlns:p14="http://schemas.microsoft.com/office/powerpoint/2010/main" val="418717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45" y="520337"/>
            <a:ext cx="9224554" cy="6096000"/>
          </a:xfrm>
        </p:spPr>
        <p:txBody>
          <a:bodyPr>
            <a:normAutofit/>
          </a:bodyPr>
          <a:lstStyle/>
          <a:p>
            <a:r>
              <a:rPr lang="en-US" b="1" dirty="0"/>
              <a:t/>
            </a:r>
            <a:br>
              <a:rPr lang="en-US" b="1" dirty="0"/>
            </a:br>
            <a:r>
              <a:rPr lang="en-US" b="1" dirty="0"/>
              <a:t>Neonatology</a:t>
            </a:r>
            <a:r>
              <a:rPr lang="en-US" dirty="0"/>
              <a:t>: </a:t>
            </a:r>
            <a:br>
              <a:rPr lang="en-US" dirty="0"/>
            </a:br>
            <a:r>
              <a:rPr lang="en-US" dirty="0"/>
              <a:t> </a:t>
            </a:r>
            <a:r>
              <a:rPr lang="en-US" dirty="0">
                <a:solidFill>
                  <a:schemeClr val="tx1"/>
                </a:solidFill>
              </a:rPr>
              <a:t>is a medical specialty of care of newborn babies, sick babies and premature babies</a:t>
            </a:r>
            <a:br>
              <a:rPr lang="en-US" dirty="0">
                <a:solidFill>
                  <a:schemeClr val="tx1"/>
                </a:solidFill>
              </a:rPr>
            </a:br>
            <a:r>
              <a:rPr lang="en-US" dirty="0">
                <a:solidFill>
                  <a:schemeClr val="tx1"/>
                </a:solidFill>
              </a:rPr>
              <a:t>Neo-new     natal—birth</a:t>
            </a:r>
            <a:br>
              <a:rPr lang="en-US" dirty="0">
                <a:solidFill>
                  <a:schemeClr val="tx1"/>
                </a:solidFill>
              </a:rPr>
            </a:br>
            <a:r>
              <a:rPr lang="en-US" dirty="0">
                <a:solidFill>
                  <a:schemeClr val="tx1"/>
                </a:solidFill>
              </a:rPr>
              <a:t>ology---science of</a:t>
            </a:r>
          </a:p>
        </p:txBody>
      </p:sp>
      <p:sp>
        <p:nvSpPr>
          <p:cNvPr id="4" name="Slide Number Placeholder 3"/>
          <p:cNvSpPr>
            <a:spLocks noGrp="1"/>
          </p:cNvSpPr>
          <p:nvPr>
            <p:ph type="sldNum" sz="quarter" idx="12"/>
          </p:nvPr>
        </p:nvSpPr>
        <p:spPr/>
        <p:txBody>
          <a:bodyPr/>
          <a:lstStyle/>
          <a:p>
            <a:fld id="{737C3187-7CCF-41AC-82A5-0CE973825FA3}" type="slidenum">
              <a:rPr lang="en-US" smtClean="0"/>
              <a:pPr/>
              <a:t>10</a:t>
            </a:fld>
            <a:endParaRPr lang="en-US"/>
          </a:p>
        </p:txBody>
      </p:sp>
    </p:spTree>
    <p:extLst>
      <p:ext uri="{BB962C8B-B14F-4D97-AF65-F5344CB8AC3E}">
        <p14:creationId xmlns:p14="http://schemas.microsoft.com/office/powerpoint/2010/main" val="824824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8936" y="1122793"/>
            <a:ext cx="8852263" cy="3970318"/>
          </a:xfrm>
          <a:prstGeom prst="rect">
            <a:avLst/>
          </a:prstGeom>
        </p:spPr>
        <p:txBody>
          <a:bodyPr wrap="square">
            <a:spAutoFit/>
          </a:bodyPr>
          <a:lstStyle/>
          <a:p>
            <a:r>
              <a:rPr lang="en-US" sz="3600" b="1" i="1" u="sng" dirty="0"/>
              <a:t>Neonatology</a:t>
            </a:r>
            <a:r>
              <a:rPr lang="en-US" sz="3600" dirty="0"/>
              <a:t>-is a subspecialty of </a:t>
            </a:r>
            <a:r>
              <a:rPr lang="en-US" sz="3600" dirty="0" err="1"/>
              <a:t>paediatrics</a:t>
            </a:r>
            <a:r>
              <a:rPr lang="en-US" sz="3600" dirty="0"/>
              <a:t> that consists of the medical care of newborn ,either the ill or premature newborn. Its practiced in neonatal intensive care units (NICU) commonly known as New born units (NBU) in our setup.</a:t>
            </a:r>
          </a:p>
        </p:txBody>
      </p:sp>
    </p:spTree>
    <p:extLst>
      <p:ext uri="{BB962C8B-B14F-4D97-AF65-F5344CB8AC3E}">
        <p14:creationId xmlns:p14="http://schemas.microsoft.com/office/powerpoint/2010/main" val="512589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066800"/>
            <a:ext cx="8077200" cy="4495800"/>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Rectangle 2"/>
          <p:cNvSpPr/>
          <p:nvPr/>
        </p:nvSpPr>
        <p:spPr>
          <a:xfrm>
            <a:off x="559183" y="1066800"/>
            <a:ext cx="8031480" cy="4401205"/>
          </a:xfrm>
          <a:prstGeom prst="rect">
            <a:avLst/>
          </a:prstGeom>
        </p:spPr>
        <p:txBody>
          <a:bodyPr wrap="square">
            <a:spAutoFit/>
          </a:bodyPr>
          <a:lstStyle/>
          <a:p>
            <a:r>
              <a:rPr lang="en-US" sz="4000" b="1" dirty="0"/>
              <a:t>Neonate:-</a:t>
            </a:r>
            <a:r>
              <a:rPr lang="en-US" sz="4000" dirty="0"/>
              <a:t>This is a newborn aged less than 28 days.</a:t>
            </a:r>
            <a:br>
              <a:rPr lang="en-US" sz="4000" dirty="0"/>
            </a:br>
            <a:r>
              <a:rPr lang="en-US" sz="4000" b="1" dirty="0"/>
              <a:t>Term baby:</a:t>
            </a:r>
            <a:r>
              <a:rPr lang="en-US" sz="4000" dirty="0"/>
              <a:t>—a baby born after 37wks completed gestation</a:t>
            </a:r>
            <a:br>
              <a:rPr lang="en-US" sz="4000" dirty="0"/>
            </a:br>
            <a:r>
              <a:rPr lang="en-US" sz="4000" b="1" dirty="0"/>
              <a:t>Low birth weight:</a:t>
            </a:r>
            <a:r>
              <a:rPr lang="en-US" sz="4000" dirty="0"/>
              <a:t>—is a baby weighing less than 2.5kgs at birth.</a:t>
            </a:r>
            <a:br>
              <a:rPr lang="en-US" sz="4000" dirty="0"/>
            </a:br>
            <a:endParaRPr lang="fi-FI" sz="4000" dirty="0"/>
          </a:p>
        </p:txBody>
      </p:sp>
      <p:sp>
        <p:nvSpPr>
          <p:cNvPr id="5" name="Slide Number Placeholder 4"/>
          <p:cNvSpPr>
            <a:spLocks noGrp="1"/>
          </p:cNvSpPr>
          <p:nvPr>
            <p:ph type="sldNum" sz="quarter" idx="12"/>
          </p:nvPr>
        </p:nvSpPr>
        <p:spPr/>
        <p:txBody>
          <a:bodyPr/>
          <a:lstStyle/>
          <a:p>
            <a:fld id="{737C3187-7CCF-41AC-82A5-0CE973825FA3}" type="slidenum">
              <a:rPr lang="en-US" smtClean="0"/>
              <a:pPr/>
              <a:t>12</a:t>
            </a:fld>
            <a:endParaRPr lang="en-US"/>
          </a:p>
        </p:txBody>
      </p:sp>
    </p:spTree>
    <p:extLst>
      <p:ext uri="{BB962C8B-B14F-4D97-AF65-F5344CB8AC3E}">
        <p14:creationId xmlns:p14="http://schemas.microsoft.com/office/powerpoint/2010/main" val="1077725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31" y="533400"/>
            <a:ext cx="9484119" cy="6324600"/>
          </a:xfrm>
        </p:spPr>
        <p:txBody>
          <a:bodyPr/>
          <a:lstStyle/>
          <a:p>
            <a:r>
              <a:rPr lang="en-US" b="1" dirty="0"/>
              <a:t>Preterm</a:t>
            </a:r>
            <a:r>
              <a:rPr lang="en-US" dirty="0"/>
              <a:t>:- </a:t>
            </a:r>
            <a:r>
              <a:rPr lang="en-US" dirty="0">
                <a:solidFill>
                  <a:schemeClr val="tx1"/>
                </a:solidFill>
              </a:rPr>
              <a:t>baby born before 37 weeks gestation</a:t>
            </a:r>
            <a:br>
              <a:rPr lang="en-US" dirty="0">
                <a:solidFill>
                  <a:schemeClr val="tx1"/>
                </a:solidFill>
              </a:rPr>
            </a:br>
            <a:r>
              <a:rPr lang="en-US" dirty="0">
                <a:solidFill>
                  <a:schemeClr val="tx1"/>
                </a:solidFill>
              </a:rPr>
              <a:t>A preterm can be an </a:t>
            </a:r>
            <a:br>
              <a:rPr lang="en-US" dirty="0">
                <a:solidFill>
                  <a:schemeClr val="tx1"/>
                </a:solidFill>
              </a:rPr>
            </a:br>
            <a:r>
              <a:rPr lang="en-US" dirty="0">
                <a:solidFill>
                  <a:schemeClr val="tx1"/>
                </a:solidFill>
              </a:rPr>
              <a:t>(</a:t>
            </a:r>
            <a:r>
              <a:rPr lang="en-US" b="1" dirty="0">
                <a:solidFill>
                  <a:schemeClr val="tx1"/>
                </a:solidFill>
              </a:rPr>
              <a:t>AGA)</a:t>
            </a:r>
            <a:r>
              <a:rPr lang="en-US" dirty="0">
                <a:solidFill>
                  <a:schemeClr val="tx1"/>
                </a:solidFill>
              </a:rPr>
              <a:t>- appropriate for gestational age</a:t>
            </a:r>
            <a:br>
              <a:rPr lang="en-US" dirty="0">
                <a:solidFill>
                  <a:schemeClr val="tx1"/>
                </a:solidFill>
              </a:rPr>
            </a:br>
            <a:r>
              <a:rPr lang="en-US" dirty="0">
                <a:solidFill>
                  <a:schemeClr val="tx1"/>
                </a:solidFill>
              </a:rPr>
              <a:t> small for gestational age(</a:t>
            </a:r>
            <a:r>
              <a:rPr lang="en-US" b="1" dirty="0">
                <a:solidFill>
                  <a:schemeClr val="tx1"/>
                </a:solidFill>
              </a:rPr>
              <a:t>SGA</a:t>
            </a:r>
            <a:r>
              <a:rPr lang="en-US" dirty="0">
                <a:solidFill>
                  <a:schemeClr val="tx1"/>
                </a:solidFill>
              </a:rPr>
              <a:t>)</a:t>
            </a:r>
            <a:br>
              <a:rPr lang="en-US" dirty="0">
                <a:solidFill>
                  <a:schemeClr val="tx1"/>
                </a:solidFill>
              </a:rPr>
            </a:br>
            <a:r>
              <a:rPr lang="en-US" dirty="0">
                <a:solidFill>
                  <a:schemeClr val="tx1"/>
                </a:solidFill>
              </a:rPr>
              <a:t>or </a:t>
            </a:r>
            <a:r>
              <a:rPr lang="en-US" b="1" dirty="0">
                <a:solidFill>
                  <a:schemeClr val="tx1"/>
                </a:solidFill>
              </a:rPr>
              <a:t>LGA</a:t>
            </a:r>
            <a:r>
              <a:rPr lang="en-US" dirty="0">
                <a:solidFill>
                  <a:schemeClr val="tx1"/>
                </a:solidFill>
              </a:rPr>
              <a:t> –Large for gestational age</a:t>
            </a:r>
          </a:p>
        </p:txBody>
      </p:sp>
      <p:sp>
        <p:nvSpPr>
          <p:cNvPr id="4" name="Slide Number Placeholder 3"/>
          <p:cNvSpPr>
            <a:spLocks noGrp="1"/>
          </p:cNvSpPr>
          <p:nvPr>
            <p:ph type="sldNum" sz="quarter" idx="12"/>
          </p:nvPr>
        </p:nvSpPr>
        <p:spPr/>
        <p:txBody>
          <a:bodyPr/>
          <a:lstStyle/>
          <a:p>
            <a:fld id="{737C3187-7CCF-41AC-82A5-0CE973825FA3}" type="slidenum">
              <a:rPr lang="en-US" smtClean="0"/>
              <a:pPr/>
              <a:t>13</a:t>
            </a:fld>
            <a:endParaRPr lang="en-US"/>
          </a:p>
        </p:txBody>
      </p:sp>
    </p:spTree>
    <p:extLst>
      <p:ext uri="{BB962C8B-B14F-4D97-AF65-F5344CB8AC3E}">
        <p14:creationId xmlns:p14="http://schemas.microsoft.com/office/powerpoint/2010/main" val="419944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16" y="379141"/>
            <a:ext cx="9585961" cy="6354762"/>
          </a:xfrm>
        </p:spPr>
        <p:txBody>
          <a:bodyPr>
            <a:normAutofit/>
          </a:bodyPr>
          <a:lstStyle/>
          <a:p>
            <a:r>
              <a:rPr lang="en-US" sz="4000" dirty="0">
                <a:solidFill>
                  <a:schemeClr val="tx1"/>
                </a:solidFill>
              </a:rPr>
              <a:t>Very low birth weight (</a:t>
            </a:r>
            <a:r>
              <a:rPr lang="en-US" sz="4000" b="1" dirty="0">
                <a:solidFill>
                  <a:schemeClr val="tx1"/>
                </a:solidFill>
              </a:rPr>
              <a:t>VLBW</a:t>
            </a:r>
            <a:r>
              <a:rPr lang="en-US" sz="4000" dirty="0">
                <a:solidFill>
                  <a:schemeClr val="tx1"/>
                </a:solidFill>
              </a:rPr>
              <a:t>) –Is a baby weighing </a:t>
            </a:r>
            <a:r>
              <a:rPr lang="en-US" sz="4000" b="1" dirty="0">
                <a:solidFill>
                  <a:schemeClr val="tx1"/>
                </a:solidFill>
              </a:rPr>
              <a:t>1.5kgs 0r less</a:t>
            </a:r>
            <a:r>
              <a:rPr lang="en-US" sz="4000" dirty="0">
                <a:solidFill>
                  <a:schemeClr val="tx1"/>
                </a:solidFill>
              </a:rPr>
              <a:t/>
            </a:r>
            <a:br>
              <a:rPr lang="en-US" sz="4000" dirty="0">
                <a:solidFill>
                  <a:schemeClr val="tx1"/>
                </a:solidFill>
              </a:rPr>
            </a:br>
            <a:r>
              <a:rPr lang="en-US" sz="4000" dirty="0">
                <a:solidFill>
                  <a:schemeClr val="tx1"/>
                </a:solidFill>
              </a:rPr>
              <a:t>Extremely low birth weight– is a baby weighing </a:t>
            </a:r>
            <a:r>
              <a:rPr lang="en-US" sz="4000" b="1" dirty="0">
                <a:solidFill>
                  <a:schemeClr val="tx1"/>
                </a:solidFill>
              </a:rPr>
              <a:t>1kg or less</a:t>
            </a:r>
            <a:r>
              <a:rPr lang="en-US" sz="4000" dirty="0">
                <a:solidFill>
                  <a:schemeClr val="tx1"/>
                </a:solidFill>
              </a:rPr>
              <a:t/>
            </a:r>
            <a:br>
              <a:rPr lang="en-US" sz="4000" dirty="0">
                <a:solidFill>
                  <a:schemeClr val="tx1"/>
                </a:solidFill>
              </a:rPr>
            </a:br>
            <a:r>
              <a:rPr lang="en-US" sz="4000" dirty="0">
                <a:solidFill>
                  <a:schemeClr val="tx1"/>
                </a:solidFill>
              </a:rPr>
              <a:t>Incredibly low birth weight-- </a:t>
            </a:r>
            <a:r>
              <a:rPr lang="en-US" sz="4000" b="1" dirty="0">
                <a:solidFill>
                  <a:schemeClr val="tx1"/>
                </a:solidFill>
              </a:rPr>
              <a:t>750g or less</a:t>
            </a:r>
            <a:r>
              <a:rPr lang="en-US" sz="4000" dirty="0">
                <a:solidFill>
                  <a:schemeClr val="tx1"/>
                </a:solidFill>
              </a:rPr>
              <a:t>.</a:t>
            </a:r>
            <a:br>
              <a:rPr lang="en-US" sz="4000" dirty="0">
                <a:solidFill>
                  <a:schemeClr val="tx1"/>
                </a:solidFill>
              </a:rPr>
            </a:br>
            <a:r>
              <a:rPr lang="en-US" sz="4000" b="1" dirty="0">
                <a:solidFill>
                  <a:schemeClr val="tx1"/>
                </a:solidFill>
              </a:rPr>
              <a:t>LGA</a:t>
            </a:r>
            <a:r>
              <a:rPr lang="en-US" sz="4000" dirty="0">
                <a:solidFill>
                  <a:schemeClr val="tx1"/>
                </a:solidFill>
              </a:rPr>
              <a:t>=Birth </a:t>
            </a:r>
            <a:r>
              <a:rPr lang="en-US" sz="4000" dirty="0" err="1">
                <a:solidFill>
                  <a:schemeClr val="tx1"/>
                </a:solidFill>
              </a:rPr>
              <a:t>wt</a:t>
            </a:r>
            <a:r>
              <a:rPr lang="en-US" sz="4000" dirty="0">
                <a:solidFill>
                  <a:schemeClr val="tx1"/>
                </a:solidFill>
              </a:rPr>
              <a:t> &gt; 90</a:t>
            </a:r>
            <a:r>
              <a:rPr lang="en-US" sz="4000" baseline="30000" dirty="0">
                <a:solidFill>
                  <a:schemeClr val="tx1"/>
                </a:solidFill>
              </a:rPr>
              <a:t>th</a:t>
            </a:r>
            <a:r>
              <a:rPr lang="en-US" sz="4000" dirty="0">
                <a:solidFill>
                  <a:schemeClr val="tx1"/>
                </a:solidFill>
              </a:rPr>
              <a:t> centile for gestational age.</a:t>
            </a:r>
            <a:br>
              <a:rPr lang="en-US" sz="4000" dirty="0">
                <a:solidFill>
                  <a:schemeClr val="tx1"/>
                </a:solidFill>
              </a:rPr>
            </a:br>
            <a:r>
              <a:rPr lang="en-US" sz="4000" b="1" dirty="0">
                <a:solidFill>
                  <a:schemeClr val="tx1"/>
                </a:solidFill>
              </a:rPr>
              <a:t>SGA</a:t>
            </a:r>
            <a:r>
              <a:rPr lang="en-US" sz="4000" dirty="0">
                <a:solidFill>
                  <a:schemeClr val="tx1"/>
                </a:solidFill>
              </a:rPr>
              <a:t>– Birth </a:t>
            </a:r>
            <a:r>
              <a:rPr lang="en-US" sz="4000" dirty="0" err="1">
                <a:solidFill>
                  <a:schemeClr val="tx1"/>
                </a:solidFill>
              </a:rPr>
              <a:t>wt</a:t>
            </a:r>
            <a:r>
              <a:rPr lang="en-US" sz="4000" dirty="0">
                <a:solidFill>
                  <a:schemeClr val="tx1"/>
                </a:solidFill>
              </a:rPr>
              <a:t> &lt; 10</a:t>
            </a:r>
            <a:r>
              <a:rPr lang="en-US" sz="4000" baseline="30000" dirty="0">
                <a:solidFill>
                  <a:schemeClr val="tx1"/>
                </a:solidFill>
              </a:rPr>
              <a:t>th</a:t>
            </a:r>
            <a:r>
              <a:rPr lang="en-US" sz="4000" dirty="0">
                <a:solidFill>
                  <a:schemeClr val="tx1"/>
                </a:solidFill>
              </a:rPr>
              <a:t> centile for gestational age</a:t>
            </a:r>
          </a:p>
        </p:txBody>
      </p:sp>
      <p:sp>
        <p:nvSpPr>
          <p:cNvPr id="4" name="Slide Number Placeholder 3"/>
          <p:cNvSpPr>
            <a:spLocks noGrp="1"/>
          </p:cNvSpPr>
          <p:nvPr>
            <p:ph type="sldNum" sz="quarter" idx="12"/>
          </p:nvPr>
        </p:nvSpPr>
        <p:spPr/>
        <p:txBody>
          <a:bodyPr/>
          <a:lstStyle/>
          <a:p>
            <a:fld id="{737C3187-7CCF-41AC-82A5-0CE973825FA3}" type="slidenum">
              <a:rPr lang="en-US" smtClean="0"/>
              <a:pPr/>
              <a:t>14</a:t>
            </a:fld>
            <a:endParaRPr lang="en-US"/>
          </a:p>
        </p:txBody>
      </p:sp>
    </p:spTree>
    <p:extLst>
      <p:ext uri="{BB962C8B-B14F-4D97-AF65-F5344CB8AC3E}">
        <p14:creationId xmlns:p14="http://schemas.microsoft.com/office/powerpoint/2010/main" val="8012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7" y="366078"/>
            <a:ext cx="9495005" cy="6583362"/>
          </a:xfrm>
        </p:spPr>
        <p:txBody>
          <a:bodyPr>
            <a:normAutofit/>
          </a:bodyPr>
          <a:lstStyle/>
          <a:p>
            <a:r>
              <a:rPr lang="en-US" b="1" dirty="0">
                <a:solidFill>
                  <a:schemeClr val="tx1"/>
                </a:solidFill>
              </a:rPr>
              <a:t>Infant mortality rate</a:t>
            </a:r>
            <a:r>
              <a:rPr lang="en-US" dirty="0">
                <a:solidFill>
                  <a:schemeClr val="tx1"/>
                </a:solidFill>
              </a:rPr>
              <a:t>:- number of deaths in the 1</a:t>
            </a:r>
            <a:r>
              <a:rPr lang="en-US" baseline="30000" dirty="0">
                <a:solidFill>
                  <a:schemeClr val="tx1"/>
                </a:solidFill>
              </a:rPr>
              <a:t>st</a:t>
            </a:r>
            <a:r>
              <a:rPr lang="en-US" dirty="0">
                <a:solidFill>
                  <a:schemeClr val="tx1"/>
                </a:solidFill>
              </a:rPr>
              <a:t> 12months per a 1000 live births</a:t>
            </a:r>
            <a:br>
              <a:rPr lang="en-US" dirty="0">
                <a:solidFill>
                  <a:schemeClr val="tx1"/>
                </a:solidFill>
              </a:rPr>
            </a:br>
            <a:r>
              <a:rPr lang="en-US" b="1" dirty="0">
                <a:solidFill>
                  <a:schemeClr val="tx1"/>
                </a:solidFill>
              </a:rPr>
              <a:t>Neonatal mortality rate</a:t>
            </a:r>
            <a:r>
              <a:rPr lang="en-US" dirty="0">
                <a:solidFill>
                  <a:schemeClr val="tx1"/>
                </a:solidFill>
              </a:rPr>
              <a:t>:-no. of deaths in the 1</a:t>
            </a:r>
            <a:r>
              <a:rPr lang="en-US" baseline="30000" dirty="0">
                <a:solidFill>
                  <a:schemeClr val="tx1"/>
                </a:solidFill>
              </a:rPr>
              <a:t>st</a:t>
            </a:r>
            <a:r>
              <a:rPr lang="en-US" dirty="0">
                <a:solidFill>
                  <a:schemeClr val="tx1"/>
                </a:solidFill>
              </a:rPr>
              <a:t> 28 days per a thousand live births</a:t>
            </a:r>
            <a:br>
              <a:rPr lang="en-US" dirty="0">
                <a:solidFill>
                  <a:schemeClr val="tx1"/>
                </a:solidFill>
              </a:rPr>
            </a:br>
            <a:r>
              <a:rPr lang="en-US" b="1" dirty="0">
                <a:solidFill>
                  <a:schemeClr val="tx1"/>
                </a:solidFill>
              </a:rPr>
              <a:t>Perinatal mortality rate</a:t>
            </a:r>
            <a:r>
              <a:rPr lang="en-US" dirty="0">
                <a:solidFill>
                  <a:schemeClr val="tx1"/>
                </a:solidFill>
              </a:rPr>
              <a:t>:- still births and neonatal deaths up to 7 days per 1000 total births</a:t>
            </a:r>
          </a:p>
        </p:txBody>
      </p:sp>
      <p:sp>
        <p:nvSpPr>
          <p:cNvPr id="4" name="Slide Number Placeholder 3"/>
          <p:cNvSpPr>
            <a:spLocks noGrp="1"/>
          </p:cNvSpPr>
          <p:nvPr>
            <p:ph type="sldNum" sz="quarter" idx="12"/>
          </p:nvPr>
        </p:nvSpPr>
        <p:spPr/>
        <p:txBody>
          <a:bodyPr/>
          <a:lstStyle/>
          <a:p>
            <a:fld id="{737C3187-7CCF-41AC-82A5-0CE973825FA3}" type="slidenum">
              <a:rPr lang="en-US" smtClean="0"/>
              <a:pPr/>
              <a:t>15</a:t>
            </a:fld>
            <a:endParaRPr lang="en-US"/>
          </a:p>
        </p:txBody>
      </p:sp>
    </p:spTree>
    <p:extLst>
      <p:ext uri="{BB962C8B-B14F-4D97-AF65-F5344CB8AC3E}">
        <p14:creationId xmlns:p14="http://schemas.microsoft.com/office/powerpoint/2010/main" val="177165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3" y="261574"/>
            <a:ext cx="9487988" cy="6354762"/>
          </a:xfrm>
        </p:spPr>
        <p:txBody>
          <a:bodyPr>
            <a:normAutofit/>
          </a:bodyPr>
          <a:lstStyle/>
          <a:p>
            <a:r>
              <a:rPr lang="en-US" sz="4000" b="1" dirty="0">
                <a:solidFill>
                  <a:schemeClr val="tx1"/>
                </a:solidFill>
              </a:rPr>
              <a:t>Perinatal mortality =</a:t>
            </a:r>
            <a:r>
              <a:rPr lang="en-US" sz="4000" dirty="0">
                <a:solidFill>
                  <a:schemeClr val="tx1"/>
                </a:solidFill>
              </a:rPr>
              <a:t>includes all stillbirths &amp;neonatal deaths in the 1</a:t>
            </a:r>
            <a:r>
              <a:rPr lang="en-US" sz="4000" baseline="30000" dirty="0">
                <a:solidFill>
                  <a:schemeClr val="tx1"/>
                </a:solidFill>
              </a:rPr>
              <a:t>st</a:t>
            </a:r>
            <a:r>
              <a:rPr lang="en-US" sz="4000" dirty="0">
                <a:solidFill>
                  <a:schemeClr val="tx1"/>
                </a:solidFill>
              </a:rPr>
              <a:t> </a:t>
            </a:r>
            <a:r>
              <a:rPr lang="en-US" sz="4000" dirty="0" err="1">
                <a:solidFill>
                  <a:schemeClr val="tx1"/>
                </a:solidFill>
              </a:rPr>
              <a:t>wk</a:t>
            </a:r>
            <a:r>
              <a:rPr lang="en-US" sz="4000" dirty="0">
                <a:solidFill>
                  <a:schemeClr val="tx1"/>
                </a:solidFill>
              </a:rPr>
              <a:t> of life. It is any death or abortion &gt; 500g or death at 24 wks and more</a:t>
            </a:r>
            <a:br>
              <a:rPr lang="en-US" sz="4000" dirty="0">
                <a:solidFill>
                  <a:schemeClr val="tx1"/>
                </a:solidFill>
              </a:rPr>
            </a:br>
            <a:r>
              <a:rPr lang="en-US" sz="4000" b="1" dirty="0">
                <a:solidFill>
                  <a:schemeClr val="tx1"/>
                </a:solidFill>
              </a:rPr>
              <a:t>still birth </a:t>
            </a:r>
            <a:r>
              <a:rPr lang="en-US" sz="4000" dirty="0">
                <a:solidFill>
                  <a:schemeClr val="tx1"/>
                </a:solidFill>
              </a:rPr>
              <a:t>– a baby born after 24 weeks gestation of pregnancy and does not show at any time signs of life (cardiopulmonary activity</a:t>
            </a:r>
            <a:br>
              <a:rPr lang="en-US" sz="4000" dirty="0">
                <a:solidFill>
                  <a:schemeClr val="tx1"/>
                </a:solidFill>
              </a:rPr>
            </a:br>
            <a:r>
              <a:rPr lang="en-US" sz="4000" b="1" dirty="0">
                <a:solidFill>
                  <a:schemeClr val="tx1"/>
                </a:solidFill>
              </a:rPr>
              <a:t>Neonatal mortality </a:t>
            </a:r>
            <a:r>
              <a:rPr lang="en-US" sz="4000" dirty="0">
                <a:solidFill>
                  <a:schemeClr val="tx1"/>
                </a:solidFill>
              </a:rPr>
              <a:t>accounts for 50% of infant mortality in developing countries</a:t>
            </a:r>
          </a:p>
        </p:txBody>
      </p:sp>
      <p:sp>
        <p:nvSpPr>
          <p:cNvPr id="4" name="Slide Number Placeholder 3"/>
          <p:cNvSpPr>
            <a:spLocks noGrp="1"/>
          </p:cNvSpPr>
          <p:nvPr>
            <p:ph type="sldNum" sz="quarter" idx="12"/>
          </p:nvPr>
        </p:nvSpPr>
        <p:spPr/>
        <p:txBody>
          <a:bodyPr/>
          <a:lstStyle/>
          <a:p>
            <a:fld id="{737C3187-7CCF-41AC-82A5-0CE973825FA3}" type="slidenum">
              <a:rPr lang="en-US" smtClean="0"/>
              <a:pPr/>
              <a:t>16</a:t>
            </a:fld>
            <a:endParaRPr lang="en-US"/>
          </a:p>
        </p:txBody>
      </p:sp>
    </p:spTree>
    <p:extLst>
      <p:ext uri="{BB962C8B-B14F-4D97-AF65-F5344CB8AC3E}">
        <p14:creationId xmlns:p14="http://schemas.microsoft.com/office/powerpoint/2010/main" val="498814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2" y="335598"/>
            <a:ext cx="9934788" cy="6430962"/>
          </a:xfrm>
        </p:spPr>
        <p:txBody>
          <a:bodyPr>
            <a:normAutofit/>
          </a:bodyPr>
          <a:lstStyle/>
          <a:p>
            <a:r>
              <a:rPr lang="en-US" b="1" dirty="0">
                <a:solidFill>
                  <a:schemeClr val="tx1"/>
                </a:solidFill>
              </a:rPr>
              <a:t>A normal newborn</a:t>
            </a:r>
            <a:r>
              <a:rPr lang="en-US" dirty="0">
                <a:solidFill>
                  <a:schemeClr val="tx1"/>
                </a:solidFill>
              </a:rPr>
              <a:t/>
            </a:r>
            <a:br>
              <a:rPr lang="en-US" dirty="0">
                <a:solidFill>
                  <a:schemeClr val="tx1"/>
                </a:solidFill>
              </a:rPr>
            </a:br>
            <a:r>
              <a:rPr lang="en-US" dirty="0">
                <a:solidFill>
                  <a:schemeClr val="tx1"/>
                </a:solidFill>
              </a:rPr>
              <a:t>is a baby born between 37—41wks</a:t>
            </a:r>
            <a:br>
              <a:rPr lang="en-US" dirty="0">
                <a:solidFill>
                  <a:schemeClr val="tx1"/>
                </a:solidFill>
              </a:rPr>
            </a:br>
            <a:r>
              <a:rPr lang="en-US" dirty="0">
                <a:solidFill>
                  <a:schemeClr val="tx1"/>
                </a:solidFill>
              </a:rPr>
              <a:t>weighs 2.5kgs—4kgs </a:t>
            </a:r>
            <a:br>
              <a:rPr lang="en-US" dirty="0">
                <a:solidFill>
                  <a:schemeClr val="tx1"/>
                </a:solidFill>
              </a:rPr>
            </a:br>
            <a:r>
              <a:rPr lang="en-US" dirty="0">
                <a:solidFill>
                  <a:schemeClr val="tx1"/>
                </a:solidFill>
              </a:rPr>
              <a:t>head circumference 33—37cm</a:t>
            </a:r>
            <a:br>
              <a:rPr lang="en-US" dirty="0">
                <a:solidFill>
                  <a:schemeClr val="tx1"/>
                </a:solidFill>
              </a:rPr>
            </a:br>
            <a:r>
              <a:rPr lang="en-US" dirty="0">
                <a:solidFill>
                  <a:schemeClr val="tx1"/>
                </a:solidFill>
              </a:rPr>
              <a:t>APGAR score 7—10</a:t>
            </a:r>
            <a:br>
              <a:rPr lang="en-US" dirty="0">
                <a:solidFill>
                  <a:schemeClr val="tx1"/>
                </a:solidFill>
              </a:rPr>
            </a:br>
            <a:r>
              <a:rPr lang="en-US" dirty="0">
                <a:solidFill>
                  <a:schemeClr val="tx1"/>
                </a:solidFill>
              </a:rPr>
              <a:t>length 50cm, no abnormalities &amp; does not require resuscitation at birth</a:t>
            </a:r>
            <a:br>
              <a:rPr lang="en-US" dirty="0">
                <a:solidFill>
                  <a:schemeClr val="tx1"/>
                </a:solidFill>
              </a:rPr>
            </a:br>
            <a:endParaRPr lang="en-US" dirty="0">
              <a:solidFill>
                <a:schemeClr val="tx1"/>
              </a:solidFill>
            </a:endParaRPr>
          </a:p>
        </p:txBody>
      </p:sp>
      <p:sp>
        <p:nvSpPr>
          <p:cNvPr id="4" name="Slide Number Placeholder 3"/>
          <p:cNvSpPr>
            <a:spLocks noGrp="1"/>
          </p:cNvSpPr>
          <p:nvPr>
            <p:ph type="sldNum" sz="quarter" idx="12"/>
          </p:nvPr>
        </p:nvSpPr>
        <p:spPr/>
        <p:txBody>
          <a:bodyPr/>
          <a:lstStyle/>
          <a:p>
            <a:fld id="{737C3187-7CCF-41AC-82A5-0CE973825FA3}" type="slidenum">
              <a:rPr lang="en-US" smtClean="0"/>
              <a:pPr/>
              <a:t>17</a:t>
            </a:fld>
            <a:endParaRPr lang="en-US"/>
          </a:p>
        </p:txBody>
      </p:sp>
    </p:spTree>
    <p:extLst>
      <p:ext uri="{BB962C8B-B14F-4D97-AF65-F5344CB8AC3E}">
        <p14:creationId xmlns:p14="http://schemas.microsoft.com/office/powerpoint/2010/main" val="3533716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algn="ctr" eaLnBrk="1" hangingPunct="1"/>
            <a:r>
              <a:rPr lang="en-GB" altLang="en-US" sz="4000" dirty="0">
                <a:solidFill>
                  <a:schemeClr val="folHlink"/>
                </a:solidFill>
                <a:latin typeface="Times New Roman" panose="02020603050405020304" pitchFamily="18" charset="0"/>
              </a:rPr>
              <a:t>MUST BE CONTINUALLY AWARE OF:</a:t>
            </a:r>
            <a:endParaRPr lang="en-US" altLang="en-US" sz="4000" dirty="0">
              <a:solidFill>
                <a:schemeClr val="folHlink"/>
              </a:solidFill>
              <a:latin typeface="Times New Roman" panose="02020603050405020304" pitchFamily="18" charset="0"/>
            </a:endParaRPr>
          </a:p>
        </p:txBody>
      </p:sp>
      <p:sp>
        <p:nvSpPr>
          <p:cNvPr id="8195" name="Rectangle 3"/>
          <p:cNvSpPr>
            <a:spLocks noGrp="1" noRot="1" noChangeArrowheads="1"/>
          </p:cNvSpPr>
          <p:nvPr>
            <p:ph idx="1"/>
          </p:nvPr>
        </p:nvSpPr>
        <p:spPr>
          <a:xfrm>
            <a:off x="677334" y="1930400"/>
            <a:ext cx="9689041" cy="4546600"/>
          </a:xfrm>
        </p:spPr>
        <p:txBody>
          <a:bodyPr>
            <a:normAutofit/>
          </a:bodyPr>
          <a:lstStyle/>
          <a:p>
            <a:pPr eaLnBrk="1" hangingPunct="1"/>
            <a:r>
              <a:rPr lang="en-GB" altLang="en-US" sz="2400" dirty="0" smtClean="0">
                <a:latin typeface="Times New Roman" panose="02020603050405020304" pitchFamily="18" charset="0"/>
              </a:rPr>
              <a:t>Difference in maturity (physiological) of new-born, young infant as compared to young child/adolescent.</a:t>
            </a:r>
          </a:p>
          <a:p>
            <a:pPr lvl="1" eaLnBrk="1" hangingPunct="1"/>
            <a:r>
              <a:rPr lang="en-GB" altLang="en-US" sz="2400" dirty="0" smtClean="0">
                <a:latin typeface="Times New Roman" panose="02020603050405020304" pitchFamily="18" charset="0"/>
              </a:rPr>
              <a:t>Function of various organ systems</a:t>
            </a:r>
          </a:p>
          <a:p>
            <a:pPr lvl="1" eaLnBrk="1" hangingPunct="1"/>
            <a:r>
              <a:rPr lang="en-GB" altLang="en-US" sz="2400" dirty="0" smtClean="0">
                <a:latin typeface="Times New Roman" panose="02020603050405020304" pitchFamily="18" charset="0"/>
              </a:rPr>
              <a:t>Degree of immunity to diseases</a:t>
            </a:r>
          </a:p>
          <a:p>
            <a:pPr lvl="1" eaLnBrk="1" hangingPunct="1"/>
            <a:r>
              <a:rPr lang="en-GB" altLang="en-US" sz="2400" dirty="0" smtClean="0">
                <a:latin typeface="Times New Roman" panose="02020603050405020304" pitchFamily="18" charset="0"/>
              </a:rPr>
              <a:t>Response to effect of diseases</a:t>
            </a:r>
          </a:p>
          <a:p>
            <a:pPr lvl="1" eaLnBrk="1" hangingPunct="1"/>
            <a:r>
              <a:rPr lang="en-GB" altLang="en-US" sz="2400" dirty="0" smtClean="0">
                <a:latin typeface="Times New Roman" panose="02020603050405020304" pitchFamily="18" charset="0"/>
              </a:rPr>
              <a:t>Drug dosage and tolerance</a:t>
            </a:r>
          </a:p>
          <a:p>
            <a:pPr lvl="1" eaLnBrk="1" hangingPunct="1"/>
            <a:r>
              <a:rPr lang="en-GB" altLang="en-US" sz="2400" dirty="0" smtClean="0">
                <a:latin typeface="Times New Roman" panose="02020603050405020304" pitchFamily="18" charset="0"/>
              </a:rPr>
              <a:t> Mental and motor emotional response</a:t>
            </a:r>
            <a:endParaRPr lang="en-US" altLang="en-US" sz="2400" dirty="0" smtClean="0">
              <a:latin typeface="Times New Roman" panose="02020603050405020304" pitchFamily="18" charset="0"/>
            </a:endParaRPr>
          </a:p>
        </p:txBody>
      </p:sp>
    </p:spTree>
    <p:extLst>
      <p:ext uri="{BB962C8B-B14F-4D97-AF65-F5344CB8AC3E}">
        <p14:creationId xmlns:p14="http://schemas.microsoft.com/office/powerpoint/2010/main" val="1284886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1828800" y="614364"/>
            <a:ext cx="8510588" cy="985837"/>
          </a:xfrm>
        </p:spPr>
        <p:txBody>
          <a:bodyPr/>
          <a:lstStyle/>
          <a:p>
            <a:pPr eaLnBrk="1" hangingPunct="1"/>
            <a:r>
              <a:rPr lang="en-GB" altLang="en-US" smtClean="0">
                <a:solidFill>
                  <a:schemeClr val="folHlink"/>
                </a:solidFill>
                <a:latin typeface="Times New Roman" panose="02020603050405020304" pitchFamily="18" charset="0"/>
              </a:rPr>
              <a:t>GENETICS</a:t>
            </a:r>
            <a:endParaRPr lang="en-US" altLang="en-US" smtClean="0">
              <a:solidFill>
                <a:schemeClr val="folHlink"/>
              </a:solidFill>
              <a:latin typeface="Times New Roman" panose="02020603050405020304" pitchFamily="18" charset="0"/>
            </a:endParaRPr>
          </a:p>
        </p:txBody>
      </p:sp>
      <p:sp>
        <p:nvSpPr>
          <p:cNvPr id="9219" name="Rectangle 3"/>
          <p:cNvSpPr>
            <a:spLocks noGrp="1" noRot="1" noChangeArrowheads="1"/>
          </p:cNvSpPr>
          <p:nvPr>
            <p:ph idx="1"/>
          </p:nvPr>
        </p:nvSpPr>
        <p:spPr>
          <a:xfrm>
            <a:off x="1828800" y="1752600"/>
            <a:ext cx="8540750" cy="4343400"/>
          </a:xfrm>
        </p:spPr>
        <p:txBody>
          <a:bodyPr/>
          <a:lstStyle/>
          <a:p>
            <a:pPr marL="0" indent="0">
              <a:buNone/>
            </a:pPr>
            <a:r>
              <a:rPr lang="en-GB" altLang="en-US" dirty="0" smtClean="0">
                <a:latin typeface="Times New Roman" panose="02020603050405020304" pitchFamily="18" charset="0"/>
              </a:rPr>
              <a:t> </a:t>
            </a:r>
            <a:r>
              <a:rPr lang="en-GB" altLang="en-US" sz="2800" dirty="0" smtClean="0">
                <a:latin typeface="Times New Roman" panose="02020603050405020304" pitchFamily="18" charset="0"/>
              </a:rPr>
              <a:t>Genetics governs the seed</a:t>
            </a:r>
          </a:p>
          <a:p>
            <a:pPr lvl="1" eaLnBrk="1" hangingPunct="1"/>
            <a:r>
              <a:rPr lang="en-GB" altLang="en-US" sz="2800" dirty="0" smtClean="0">
                <a:latin typeface="Times New Roman" panose="02020603050405020304" pitchFamily="18" charset="0"/>
              </a:rPr>
              <a:t>First to observe deviations occasioned by defective genes.:</a:t>
            </a:r>
            <a:r>
              <a:rPr lang="en-GB" altLang="en-US" sz="2800" dirty="0" err="1" smtClean="0">
                <a:latin typeface="Times New Roman" panose="02020603050405020304" pitchFamily="18" charset="0"/>
              </a:rPr>
              <a:t>genetical</a:t>
            </a:r>
            <a:r>
              <a:rPr lang="en-GB" altLang="en-US" sz="2800" dirty="0" smtClean="0">
                <a:latin typeface="Times New Roman" panose="02020603050405020304" pitchFamily="18" charset="0"/>
              </a:rPr>
              <a:t> disorders</a:t>
            </a:r>
          </a:p>
          <a:p>
            <a:pPr lvl="1" eaLnBrk="1" hangingPunct="1"/>
            <a:r>
              <a:rPr lang="en-GB" altLang="en-US" sz="2800" dirty="0" smtClean="0">
                <a:latin typeface="Times New Roman" panose="02020603050405020304" pitchFamily="18" charset="0"/>
              </a:rPr>
              <a:t>Malformations (Downs syndrome, Turners syndrome)</a:t>
            </a:r>
          </a:p>
          <a:p>
            <a:pPr lvl="1" eaLnBrk="1" hangingPunct="1"/>
            <a:r>
              <a:rPr lang="en-GB" altLang="en-US" sz="2800" dirty="0" smtClean="0">
                <a:latin typeface="Times New Roman" panose="02020603050405020304" pitchFamily="18" charset="0"/>
              </a:rPr>
              <a:t>Enzymatic abnormalities inborn errors of metabolism </a:t>
            </a:r>
            <a:r>
              <a:rPr lang="en-GB" altLang="en-US" sz="2800" dirty="0" err="1" smtClean="0">
                <a:latin typeface="Times New Roman" panose="02020603050405020304" pitchFamily="18" charset="0"/>
              </a:rPr>
              <a:t>i.e</a:t>
            </a:r>
            <a:r>
              <a:rPr lang="en-GB" altLang="en-US" sz="2800" dirty="0" smtClean="0">
                <a:latin typeface="Times New Roman" panose="02020603050405020304" pitchFamily="18" charset="0"/>
              </a:rPr>
              <a:t> glycogen storage disorder </a:t>
            </a:r>
          </a:p>
          <a:p>
            <a:pPr lvl="1" eaLnBrk="1" hangingPunct="1"/>
            <a:r>
              <a:rPr lang="en-GB" altLang="en-US" sz="2800" dirty="0" smtClean="0">
                <a:latin typeface="Times New Roman" panose="02020603050405020304" pitchFamily="18" charset="0"/>
              </a:rPr>
              <a:t>Growth &amp; development</a:t>
            </a:r>
          </a:p>
        </p:txBody>
      </p:sp>
    </p:spTree>
    <p:extLst>
      <p:ext uri="{BB962C8B-B14F-4D97-AF65-F5344CB8AC3E}">
        <p14:creationId xmlns:p14="http://schemas.microsoft.com/office/powerpoint/2010/main" val="725094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31900" y="1155701"/>
            <a:ext cx="7556500" cy="4787900"/>
          </a:xfrm>
          <a:prstGeom prst="rect">
            <a:avLst/>
          </a:prstGeom>
          <a:noFill/>
        </p:spPr>
      </p:pic>
    </p:spTree>
    <p:extLst>
      <p:ext uri="{BB962C8B-B14F-4D97-AF65-F5344CB8AC3E}">
        <p14:creationId xmlns:p14="http://schemas.microsoft.com/office/powerpoint/2010/main" val="2669275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8800" y="0"/>
            <a:ext cx="8510588" cy="1676400"/>
          </a:xfrm>
        </p:spPr>
        <p:txBody>
          <a:bodyPr/>
          <a:lstStyle/>
          <a:p>
            <a:pPr eaLnBrk="1" hangingPunct="1"/>
            <a:r>
              <a:rPr lang="en-GB" altLang="en-US" b="1" smtClean="0">
                <a:solidFill>
                  <a:schemeClr val="folHlink"/>
                </a:solidFill>
                <a:latin typeface="Times New Roman" panose="02020603050405020304" pitchFamily="18" charset="0"/>
              </a:rPr>
              <a:t>PRE-NATAL EVENTS</a:t>
            </a:r>
            <a:endParaRPr lang="en-US" altLang="en-US" b="1" smtClean="0">
              <a:solidFill>
                <a:schemeClr val="folHlink"/>
              </a:solidFill>
              <a:latin typeface="Times New Roman" panose="02020603050405020304" pitchFamily="18" charset="0"/>
            </a:endParaRPr>
          </a:p>
        </p:txBody>
      </p:sp>
      <p:sp>
        <p:nvSpPr>
          <p:cNvPr id="10243" name="Rectangle 3"/>
          <p:cNvSpPr>
            <a:spLocks noGrp="1" noRot="1" noChangeArrowheads="1"/>
          </p:cNvSpPr>
          <p:nvPr>
            <p:ph idx="1"/>
          </p:nvPr>
        </p:nvSpPr>
        <p:spPr>
          <a:xfrm>
            <a:off x="546100" y="1206500"/>
            <a:ext cx="9820275" cy="5499100"/>
          </a:xfrm>
        </p:spPr>
        <p:txBody>
          <a:bodyPr/>
          <a:lstStyle/>
          <a:p>
            <a:pPr eaLnBrk="1" hangingPunct="1">
              <a:lnSpc>
                <a:spcPct val="90000"/>
              </a:lnSpc>
              <a:buFont typeface="Wingdings" panose="05000000000000000000" pitchFamily="2" charset="2"/>
              <a:buChar char="v"/>
            </a:pPr>
            <a:r>
              <a:rPr lang="en-GB" altLang="en-US" dirty="0" smtClean="0">
                <a:latin typeface="Times New Roman" panose="02020603050405020304" pitchFamily="18" charset="0"/>
              </a:rPr>
              <a:t>   </a:t>
            </a:r>
            <a:r>
              <a:rPr lang="en-GB" altLang="en-US" sz="2800" dirty="0" smtClean="0">
                <a:latin typeface="Times New Roman" panose="02020603050405020304" pitchFamily="18" charset="0"/>
              </a:rPr>
              <a:t>This is the soil in which the seed grows</a:t>
            </a:r>
          </a:p>
          <a:p>
            <a:pPr eaLnBrk="1" hangingPunct="1">
              <a:lnSpc>
                <a:spcPct val="90000"/>
              </a:lnSpc>
              <a:buFont typeface="Wingdings" panose="05000000000000000000" pitchFamily="2" charset="2"/>
              <a:buChar char="v"/>
            </a:pPr>
            <a:r>
              <a:rPr lang="en-GB" altLang="en-US" sz="2800" dirty="0" smtClean="0">
                <a:latin typeface="Times New Roman" panose="02020603050405020304" pitchFamily="18" charset="0"/>
              </a:rPr>
              <a:t>  Adverse events causes deformity, prematurity,    disability i.e.</a:t>
            </a:r>
          </a:p>
          <a:p>
            <a:pPr lvl="1" eaLnBrk="1" hangingPunct="1">
              <a:lnSpc>
                <a:spcPct val="90000"/>
              </a:lnSpc>
              <a:buFont typeface="Wingdings" panose="05000000000000000000" pitchFamily="2" charset="2"/>
              <a:buChar char="v"/>
            </a:pPr>
            <a:r>
              <a:rPr lang="en-GB" altLang="en-US" sz="2800" dirty="0" smtClean="0">
                <a:latin typeface="Times New Roman" panose="02020603050405020304" pitchFamily="18" charset="0"/>
              </a:rPr>
              <a:t>Maternal malnutrition</a:t>
            </a:r>
          </a:p>
          <a:p>
            <a:pPr lvl="1" eaLnBrk="1" hangingPunct="1">
              <a:lnSpc>
                <a:spcPct val="90000"/>
              </a:lnSpc>
              <a:buFont typeface="Wingdings" panose="05000000000000000000" pitchFamily="2" charset="2"/>
              <a:buChar char="v"/>
            </a:pPr>
            <a:r>
              <a:rPr lang="en-GB" altLang="en-US" sz="2800" dirty="0" smtClean="0">
                <a:latin typeface="Times New Roman" panose="02020603050405020304" pitchFamily="18" charset="0"/>
              </a:rPr>
              <a:t>Acute or chronic maternal disease</a:t>
            </a:r>
          </a:p>
          <a:p>
            <a:pPr lvl="1" eaLnBrk="1" hangingPunct="1">
              <a:lnSpc>
                <a:spcPct val="90000"/>
              </a:lnSpc>
              <a:buFont typeface="Wingdings" panose="05000000000000000000" pitchFamily="2" charset="2"/>
              <a:buChar char="v"/>
            </a:pPr>
            <a:r>
              <a:rPr lang="en-GB" altLang="en-US" sz="2800" dirty="0" smtClean="0">
                <a:latin typeface="Times New Roman" panose="02020603050405020304" pitchFamily="18" charset="0"/>
              </a:rPr>
              <a:t>Maternal infections (viral)</a:t>
            </a:r>
          </a:p>
          <a:p>
            <a:pPr lvl="1" eaLnBrk="1" hangingPunct="1">
              <a:lnSpc>
                <a:spcPct val="90000"/>
              </a:lnSpc>
              <a:buFont typeface="Wingdings" panose="05000000000000000000" pitchFamily="2" charset="2"/>
              <a:buChar char="v"/>
            </a:pPr>
            <a:r>
              <a:rPr lang="en-GB" altLang="en-US" sz="2800" dirty="0" smtClean="0">
                <a:latin typeface="Times New Roman" panose="02020603050405020304" pitchFamily="18" charset="0"/>
              </a:rPr>
              <a:t>Irradiation</a:t>
            </a:r>
          </a:p>
          <a:p>
            <a:pPr lvl="1" eaLnBrk="1" hangingPunct="1">
              <a:lnSpc>
                <a:spcPct val="90000"/>
              </a:lnSpc>
              <a:buFont typeface="Wingdings" panose="05000000000000000000" pitchFamily="2" charset="2"/>
              <a:buChar char="v"/>
            </a:pPr>
            <a:r>
              <a:rPr lang="en-GB" altLang="en-US" sz="2800" dirty="0" smtClean="0">
                <a:latin typeface="Times New Roman" panose="02020603050405020304" pitchFamily="18" charset="0"/>
              </a:rPr>
              <a:t>Cytotoxic drugs thalidomide</a:t>
            </a:r>
          </a:p>
          <a:p>
            <a:pPr lvl="1" eaLnBrk="1" hangingPunct="1">
              <a:lnSpc>
                <a:spcPct val="90000"/>
              </a:lnSpc>
              <a:buFont typeface="Wingdings" panose="05000000000000000000" pitchFamily="2" charset="2"/>
              <a:buChar char="v"/>
            </a:pPr>
            <a:r>
              <a:rPr lang="en-GB" altLang="en-US" sz="2800" dirty="0" smtClean="0">
                <a:latin typeface="Times New Roman" panose="02020603050405020304" pitchFamily="18" charset="0"/>
              </a:rPr>
              <a:t>Rhesus incompatibility</a:t>
            </a:r>
            <a:endParaRPr lang="en-US" altLang="en-US" sz="2800" dirty="0" smtClean="0">
              <a:latin typeface="Times New Roman" panose="02020603050405020304" pitchFamily="18" charset="0"/>
            </a:endParaRPr>
          </a:p>
        </p:txBody>
      </p:sp>
    </p:spTree>
    <p:extLst>
      <p:ext uri="{BB962C8B-B14F-4D97-AF65-F5344CB8AC3E}">
        <p14:creationId xmlns:p14="http://schemas.microsoft.com/office/powerpoint/2010/main" val="4232759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1825625" y="228600"/>
            <a:ext cx="8510588" cy="1447800"/>
          </a:xfrm>
        </p:spPr>
        <p:txBody>
          <a:bodyPr/>
          <a:lstStyle/>
          <a:p>
            <a:pPr eaLnBrk="1" hangingPunct="1"/>
            <a:r>
              <a:rPr lang="en-GB" altLang="en-US" smtClean="0">
                <a:solidFill>
                  <a:schemeClr val="folHlink"/>
                </a:solidFill>
              </a:rPr>
              <a:t>LABOUR AND DELIVERY</a:t>
            </a:r>
            <a:endParaRPr lang="en-US" altLang="en-US" smtClean="0">
              <a:solidFill>
                <a:schemeClr val="folHlink"/>
              </a:solidFill>
            </a:endParaRPr>
          </a:p>
        </p:txBody>
      </p:sp>
      <p:sp>
        <p:nvSpPr>
          <p:cNvPr id="11267" name="Rectangle 3"/>
          <p:cNvSpPr>
            <a:spLocks noGrp="1" noRot="1" noChangeArrowheads="1"/>
          </p:cNvSpPr>
          <p:nvPr>
            <p:ph idx="1"/>
          </p:nvPr>
        </p:nvSpPr>
        <p:spPr>
          <a:xfrm>
            <a:off x="749300" y="1206500"/>
            <a:ext cx="9617075" cy="5346700"/>
          </a:xfrm>
        </p:spPr>
        <p:txBody>
          <a:bodyPr>
            <a:normAutofit/>
          </a:bodyPr>
          <a:lstStyle/>
          <a:p>
            <a:pPr eaLnBrk="1" hangingPunct="1">
              <a:lnSpc>
                <a:spcPct val="80000"/>
              </a:lnSpc>
              <a:buFont typeface="Wingdings" panose="05000000000000000000" pitchFamily="2" charset="2"/>
              <a:buNone/>
            </a:pPr>
            <a:r>
              <a:rPr lang="en-GB" altLang="en-US" sz="2400" dirty="0">
                <a:latin typeface="Times New Roman" panose="02020603050405020304" pitchFamily="18" charset="0"/>
              </a:rPr>
              <a:t>Launched into the outside world </a:t>
            </a:r>
          </a:p>
          <a:p>
            <a:pPr eaLnBrk="1" hangingPunct="1">
              <a:lnSpc>
                <a:spcPct val="80000"/>
              </a:lnSpc>
              <a:buFont typeface="Wingdings" panose="05000000000000000000" pitchFamily="2" charset="2"/>
              <a:buNone/>
            </a:pPr>
            <a:r>
              <a:rPr lang="en-GB" altLang="en-US" sz="2400" dirty="0">
                <a:latin typeface="Times New Roman" panose="02020603050405020304" pitchFamily="18" charset="0"/>
                <a:cs typeface="Arial" panose="020B0604020202020204" pitchFamily="34" charset="0"/>
              </a:rPr>
              <a:t>● A </a:t>
            </a:r>
            <a:r>
              <a:rPr lang="en-GB" altLang="en-US" sz="2400" dirty="0" err="1">
                <a:latin typeface="Times New Roman" panose="02020603050405020304" pitchFamily="18" charset="0"/>
                <a:cs typeface="Arial" panose="020B0604020202020204" pitchFamily="34" charset="0"/>
              </a:rPr>
              <a:t>newborn</a:t>
            </a:r>
            <a:r>
              <a:rPr lang="en-GB" altLang="en-US" sz="2400" dirty="0">
                <a:latin typeface="Times New Roman" panose="02020603050405020304" pitchFamily="18" charset="0"/>
                <a:cs typeface="Arial" panose="020B0604020202020204" pitchFamily="34" charset="0"/>
              </a:rPr>
              <a:t> may be profoundly affected by the events of labour and delivery.</a:t>
            </a:r>
          </a:p>
          <a:p>
            <a:pPr eaLnBrk="1" hangingPunct="1">
              <a:lnSpc>
                <a:spcPct val="80000"/>
              </a:lnSpc>
              <a:buFont typeface="Wingdings" panose="05000000000000000000" pitchFamily="2" charset="2"/>
              <a:buNone/>
            </a:pPr>
            <a:r>
              <a:rPr lang="en-GB" altLang="en-US" sz="2400" dirty="0">
                <a:latin typeface="Times New Roman" panose="02020603050405020304" pitchFamily="18" charset="0"/>
                <a:cs typeface="Arial" panose="020B0604020202020204" pitchFamily="34" charset="0"/>
              </a:rPr>
              <a:t>Knowledge of:-</a:t>
            </a:r>
          </a:p>
          <a:p>
            <a:pPr eaLnBrk="1" hangingPunct="1">
              <a:lnSpc>
                <a:spcPct val="80000"/>
              </a:lnSpc>
              <a:buFont typeface="Wingdings" panose="05000000000000000000" pitchFamily="2" charset="2"/>
              <a:buChar char="Ø"/>
            </a:pPr>
            <a:r>
              <a:rPr lang="en-GB" altLang="en-US" sz="1800" b="1" dirty="0">
                <a:latin typeface="Times New Roman" panose="02020603050405020304" pitchFamily="18" charset="0"/>
                <a:cs typeface="Arial" panose="020B0604020202020204" pitchFamily="34" charset="0"/>
              </a:rPr>
              <a:t>Where the baby was born</a:t>
            </a:r>
          </a:p>
          <a:p>
            <a:pPr eaLnBrk="1" hangingPunct="1">
              <a:lnSpc>
                <a:spcPct val="80000"/>
              </a:lnSpc>
              <a:buFont typeface="Wingdings" panose="05000000000000000000" pitchFamily="2" charset="2"/>
              <a:buChar char="Ø"/>
            </a:pPr>
            <a:r>
              <a:rPr lang="en-GB" altLang="en-US" sz="1800" b="1" dirty="0">
                <a:latin typeface="Times New Roman" panose="02020603050405020304" pitchFamily="18" charset="0"/>
                <a:cs typeface="Arial" panose="020B0604020202020204" pitchFamily="34" charset="0"/>
              </a:rPr>
              <a:t>Mothers health condition</a:t>
            </a:r>
          </a:p>
          <a:p>
            <a:pPr eaLnBrk="1" hangingPunct="1">
              <a:lnSpc>
                <a:spcPct val="80000"/>
              </a:lnSpc>
              <a:buFont typeface="Wingdings" panose="05000000000000000000" pitchFamily="2" charset="2"/>
              <a:buChar char="Ø"/>
            </a:pPr>
            <a:r>
              <a:rPr lang="en-GB" altLang="en-US" sz="1800" b="1" dirty="0">
                <a:latin typeface="Times New Roman" panose="02020603050405020304" pitchFamily="18" charset="0"/>
                <a:cs typeface="Arial" panose="020B0604020202020204" pitchFamily="34" charset="0"/>
              </a:rPr>
              <a:t>Parity of the mother</a:t>
            </a:r>
          </a:p>
          <a:p>
            <a:pPr eaLnBrk="1" hangingPunct="1">
              <a:lnSpc>
                <a:spcPct val="80000"/>
              </a:lnSpc>
              <a:buFont typeface="Wingdings" panose="05000000000000000000" pitchFamily="2" charset="2"/>
              <a:buChar char="Ø"/>
            </a:pPr>
            <a:r>
              <a:rPr lang="en-GB" altLang="en-US" sz="1800" b="1" dirty="0">
                <a:latin typeface="Times New Roman" panose="02020603050405020304" pitchFamily="18" charset="0"/>
                <a:cs typeface="Arial" panose="020B0604020202020204" pitchFamily="34" charset="0"/>
              </a:rPr>
              <a:t>Type of delivery</a:t>
            </a:r>
          </a:p>
          <a:p>
            <a:pPr eaLnBrk="1" hangingPunct="1">
              <a:lnSpc>
                <a:spcPct val="80000"/>
              </a:lnSpc>
              <a:buFont typeface="Wingdings" panose="05000000000000000000" pitchFamily="2" charset="2"/>
              <a:buChar char="Ø"/>
            </a:pPr>
            <a:r>
              <a:rPr lang="en-GB" altLang="en-US" sz="1800" b="1" dirty="0">
                <a:latin typeface="Times New Roman" panose="02020603050405020304" pitchFamily="18" charset="0"/>
                <a:cs typeface="Arial" panose="020B0604020202020204" pitchFamily="34" charset="0"/>
              </a:rPr>
              <a:t>Duration of labour</a:t>
            </a:r>
          </a:p>
          <a:p>
            <a:pPr eaLnBrk="1" hangingPunct="1">
              <a:lnSpc>
                <a:spcPct val="80000"/>
              </a:lnSpc>
              <a:buFont typeface="Wingdings" panose="05000000000000000000" pitchFamily="2" charset="2"/>
              <a:buChar char="Ø"/>
            </a:pPr>
            <a:r>
              <a:rPr lang="en-GB" altLang="en-US" sz="1800" b="1" dirty="0">
                <a:latin typeface="Times New Roman" panose="02020603050405020304" pitchFamily="18" charset="0"/>
                <a:cs typeface="Arial" panose="020B0604020202020204" pitchFamily="34" charset="0"/>
              </a:rPr>
              <a:t>Rupture of membranes</a:t>
            </a:r>
          </a:p>
          <a:p>
            <a:pPr eaLnBrk="1" hangingPunct="1">
              <a:lnSpc>
                <a:spcPct val="80000"/>
              </a:lnSpc>
              <a:buFont typeface="Wingdings" panose="05000000000000000000" pitchFamily="2" charset="2"/>
              <a:buChar char="Ø"/>
            </a:pPr>
            <a:r>
              <a:rPr lang="en-GB" altLang="en-US" sz="1800" b="1" dirty="0">
                <a:latin typeface="Times New Roman" panose="02020603050405020304" pitchFamily="18" charset="0"/>
                <a:cs typeface="Arial" panose="020B0604020202020204" pitchFamily="34" charset="0"/>
              </a:rPr>
              <a:t>Drugs used</a:t>
            </a:r>
          </a:p>
          <a:p>
            <a:pPr eaLnBrk="1" hangingPunct="1">
              <a:lnSpc>
                <a:spcPct val="80000"/>
              </a:lnSpc>
              <a:buFont typeface="Wingdings" panose="05000000000000000000" pitchFamily="2" charset="2"/>
              <a:buChar char="Ø"/>
            </a:pPr>
            <a:r>
              <a:rPr lang="en-GB" altLang="en-US" sz="1800" b="1" dirty="0">
                <a:latin typeface="Times New Roman" panose="02020603050405020304" pitchFamily="18" charset="0"/>
                <a:cs typeface="Arial" panose="020B0604020202020204" pitchFamily="34" charset="0"/>
              </a:rPr>
              <a:t>Maternal haemorrhage</a:t>
            </a:r>
          </a:p>
          <a:p>
            <a:pPr eaLnBrk="1" hangingPunct="1">
              <a:lnSpc>
                <a:spcPct val="80000"/>
              </a:lnSpc>
              <a:buFont typeface="Wingdings" panose="05000000000000000000" pitchFamily="2" charset="2"/>
              <a:buChar char="Ø"/>
            </a:pPr>
            <a:r>
              <a:rPr lang="en-GB" altLang="en-US" sz="1800" b="1" dirty="0">
                <a:latin typeface="Times New Roman" panose="02020603050405020304" pitchFamily="18" charset="0"/>
                <a:cs typeface="Arial" panose="020B0604020202020204" pitchFamily="34" charset="0"/>
              </a:rPr>
              <a:t>Infants condition at birth</a:t>
            </a:r>
          </a:p>
          <a:p>
            <a:pPr eaLnBrk="1" hangingPunct="1">
              <a:lnSpc>
                <a:spcPct val="80000"/>
              </a:lnSpc>
              <a:buFont typeface="Wingdings" panose="05000000000000000000" pitchFamily="2" charset="2"/>
              <a:buChar char="Ø"/>
            </a:pPr>
            <a:r>
              <a:rPr lang="en-GB" altLang="en-US" sz="1800" b="1" dirty="0">
                <a:latin typeface="Times New Roman" panose="02020603050405020304" pitchFamily="18" charset="0"/>
                <a:cs typeface="Arial" panose="020B0604020202020204" pitchFamily="34" charset="0"/>
              </a:rPr>
              <a:t>? Resuscitation</a:t>
            </a:r>
          </a:p>
          <a:p>
            <a:pPr eaLnBrk="1" hangingPunct="1">
              <a:lnSpc>
                <a:spcPct val="80000"/>
              </a:lnSpc>
              <a:buFont typeface="Wingdings" panose="05000000000000000000" pitchFamily="2" charset="2"/>
              <a:buChar char="Ø"/>
            </a:pPr>
            <a:r>
              <a:rPr lang="en-GB" altLang="en-US" sz="1800" b="1" dirty="0">
                <a:latin typeface="Times New Roman" panose="02020603050405020304" pitchFamily="18" charset="0"/>
                <a:cs typeface="Arial" panose="020B0604020202020204" pitchFamily="34" charset="0"/>
              </a:rPr>
              <a:t>Mature of premature</a:t>
            </a:r>
          </a:p>
        </p:txBody>
      </p:sp>
    </p:spTree>
    <p:extLst>
      <p:ext uri="{BB962C8B-B14F-4D97-AF65-F5344CB8AC3E}">
        <p14:creationId xmlns:p14="http://schemas.microsoft.com/office/powerpoint/2010/main" val="3184289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90600"/>
            <a:ext cx="8001000" cy="5638800"/>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Rectangle 2"/>
          <p:cNvSpPr/>
          <p:nvPr/>
        </p:nvSpPr>
        <p:spPr>
          <a:xfrm>
            <a:off x="2133600" y="990600"/>
            <a:ext cx="8153400" cy="3785652"/>
          </a:xfrm>
          <a:prstGeom prst="rect">
            <a:avLst/>
          </a:prstGeom>
        </p:spPr>
        <p:txBody>
          <a:bodyPr wrap="square">
            <a:spAutoFit/>
          </a:bodyPr>
          <a:lstStyle/>
          <a:p>
            <a:r>
              <a:rPr lang="en-US" sz="4000" dirty="0"/>
              <a:t>I</a:t>
            </a:r>
            <a:r>
              <a:rPr lang="en-US" sz="4000" b="1" dirty="0"/>
              <a:t>nfant</a:t>
            </a:r>
            <a:r>
              <a:rPr lang="en-US" sz="4000" dirty="0"/>
              <a:t>:-  1</a:t>
            </a:r>
            <a:r>
              <a:rPr lang="en-US" sz="4000" baseline="30000" dirty="0"/>
              <a:t>st</a:t>
            </a:r>
            <a:r>
              <a:rPr lang="en-US" sz="4000" dirty="0"/>
              <a:t> year of life </a:t>
            </a:r>
            <a:endParaRPr lang="en-US" sz="3200" dirty="0"/>
          </a:p>
          <a:p>
            <a:r>
              <a:rPr lang="en-US" sz="4000" b="1" dirty="0"/>
              <a:t>Young infant</a:t>
            </a:r>
            <a:r>
              <a:rPr lang="en-US" sz="4000" dirty="0"/>
              <a:t>:- less than 2 months </a:t>
            </a:r>
            <a:br>
              <a:rPr lang="en-US" sz="4000" dirty="0"/>
            </a:br>
            <a:r>
              <a:rPr lang="en-US" sz="4000" b="1" dirty="0"/>
              <a:t>Toddler</a:t>
            </a:r>
            <a:r>
              <a:rPr lang="en-US" sz="4000" dirty="0"/>
              <a:t> :- a baby aged 2years</a:t>
            </a:r>
            <a:br>
              <a:rPr lang="en-US" sz="4000" dirty="0"/>
            </a:br>
            <a:r>
              <a:rPr lang="en-US" sz="4000" b="1" dirty="0"/>
              <a:t>Preschooler</a:t>
            </a:r>
            <a:r>
              <a:rPr lang="en-US" sz="4000" dirty="0"/>
              <a:t>:- 2--5 years old</a:t>
            </a:r>
            <a:br>
              <a:rPr lang="en-US" sz="4000" dirty="0"/>
            </a:br>
            <a:r>
              <a:rPr lang="en-US" sz="4000" b="1" dirty="0"/>
              <a:t>A school child</a:t>
            </a:r>
            <a:r>
              <a:rPr lang="en-US" sz="4000" dirty="0"/>
              <a:t>:-  above 5 year—</a:t>
            </a:r>
            <a:br>
              <a:rPr lang="en-US" sz="4000" dirty="0"/>
            </a:br>
            <a:r>
              <a:rPr lang="en-US" sz="4000" b="1" dirty="0" err="1"/>
              <a:t>Adolesence</a:t>
            </a:r>
            <a:r>
              <a:rPr lang="en-US" sz="4000" dirty="0"/>
              <a:t>:-10—nineteen</a:t>
            </a:r>
          </a:p>
        </p:txBody>
      </p:sp>
      <p:sp>
        <p:nvSpPr>
          <p:cNvPr id="5" name="Slide Number Placeholder 4"/>
          <p:cNvSpPr>
            <a:spLocks noGrp="1"/>
          </p:cNvSpPr>
          <p:nvPr>
            <p:ph type="sldNum" sz="quarter" idx="12"/>
          </p:nvPr>
        </p:nvSpPr>
        <p:spPr/>
        <p:txBody>
          <a:bodyPr/>
          <a:lstStyle/>
          <a:p>
            <a:fld id="{737C3187-7CCF-41AC-82A5-0CE973825FA3}" type="slidenum">
              <a:rPr lang="en-US" smtClean="0"/>
              <a:pPr/>
              <a:t>22</a:t>
            </a:fld>
            <a:endParaRPr lang="en-US"/>
          </a:p>
        </p:txBody>
      </p:sp>
    </p:spTree>
    <p:extLst>
      <p:ext uri="{BB962C8B-B14F-4D97-AF65-F5344CB8AC3E}">
        <p14:creationId xmlns:p14="http://schemas.microsoft.com/office/powerpoint/2010/main" val="3822995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1828800" y="0"/>
            <a:ext cx="8510588" cy="1676400"/>
          </a:xfrm>
        </p:spPr>
        <p:txBody>
          <a:bodyPr/>
          <a:lstStyle/>
          <a:p>
            <a:pPr eaLnBrk="1" hangingPunct="1"/>
            <a:r>
              <a:rPr lang="en-GB" altLang="en-US" b="1" smtClean="0">
                <a:solidFill>
                  <a:schemeClr val="folHlink"/>
                </a:solidFill>
                <a:latin typeface="Times New Roman" panose="02020603050405020304" pitchFamily="18" charset="0"/>
              </a:rPr>
              <a:t>NEW BORN PERIOD</a:t>
            </a:r>
            <a:br>
              <a:rPr lang="en-GB" altLang="en-US" b="1" smtClean="0">
                <a:solidFill>
                  <a:schemeClr val="folHlink"/>
                </a:solidFill>
                <a:latin typeface="Times New Roman" panose="02020603050405020304" pitchFamily="18" charset="0"/>
              </a:rPr>
            </a:br>
            <a:r>
              <a:rPr lang="en-GB" altLang="en-US" b="1" smtClean="0">
                <a:solidFill>
                  <a:schemeClr val="folHlink"/>
                </a:solidFill>
                <a:latin typeface="Times New Roman" panose="02020603050405020304" pitchFamily="18" charset="0"/>
              </a:rPr>
              <a:t>(FIRST MONTH)</a:t>
            </a:r>
            <a:endParaRPr lang="en-US" altLang="en-US" b="1" smtClean="0">
              <a:solidFill>
                <a:schemeClr val="folHlink"/>
              </a:solidFill>
              <a:latin typeface="Times New Roman" panose="02020603050405020304" pitchFamily="18" charset="0"/>
            </a:endParaRPr>
          </a:p>
        </p:txBody>
      </p:sp>
      <p:sp>
        <p:nvSpPr>
          <p:cNvPr id="12291" name="Rectangle 3"/>
          <p:cNvSpPr>
            <a:spLocks noGrp="1" noRot="1" noChangeArrowheads="1"/>
          </p:cNvSpPr>
          <p:nvPr>
            <p:ph idx="1"/>
          </p:nvPr>
        </p:nvSpPr>
        <p:spPr>
          <a:xfrm>
            <a:off x="911225" y="1549400"/>
            <a:ext cx="8540750" cy="4800600"/>
          </a:xfrm>
        </p:spPr>
        <p:txBody>
          <a:bodyPr>
            <a:normAutofit lnSpcReduction="10000"/>
          </a:bodyPr>
          <a:lstStyle/>
          <a:p>
            <a:pPr eaLnBrk="1" hangingPunct="1"/>
            <a:r>
              <a:rPr lang="en-GB" altLang="en-US" sz="2800" dirty="0" smtClean="0">
                <a:latin typeface="Times New Roman" panose="02020603050405020304" pitchFamily="18" charset="0"/>
              </a:rPr>
              <a:t>Babies from birth to one month of age</a:t>
            </a:r>
          </a:p>
          <a:p>
            <a:pPr eaLnBrk="1" hangingPunct="1"/>
            <a:r>
              <a:rPr lang="en-GB" altLang="en-US" sz="2800" dirty="0" smtClean="0">
                <a:latin typeface="Times New Roman" panose="02020603050405020304" pitchFamily="18" charset="0"/>
              </a:rPr>
              <a:t>Rapid adaptive adjustment to extra-uterine existence (Anatomy, physiology, behaviour)</a:t>
            </a:r>
          </a:p>
          <a:p>
            <a:pPr eaLnBrk="1" hangingPunct="1">
              <a:buFont typeface="Wingdings" panose="05000000000000000000" pitchFamily="2" charset="2"/>
              <a:buNone/>
            </a:pPr>
            <a:r>
              <a:rPr lang="en-GB" altLang="en-US" sz="2800" dirty="0" smtClean="0">
                <a:latin typeface="Times New Roman" panose="02020603050405020304" pitchFamily="18" charset="0"/>
              </a:rPr>
              <a:t>	size, maturity</a:t>
            </a:r>
          </a:p>
          <a:p>
            <a:pPr eaLnBrk="1" hangingPunct="1">
              <a:buFont typeface="Wingdings" panose="05000000000000000000" pitchFamily="2" charset="2"/>
              <a:buNone/>
            </a:pPr>
            <a:r>
              <a:rPr lang="en-GB" altLang="en-US" sz="2800" dirty="0" smtClean="0">
                <a:latin typeface="Times New Roman" panose="02020603050405020304" pitchFamily="18" charset="0"/>
              </a:rPr>
              <a:t>Events usually proceed normally</a:t>
            </a:r>
          </a:p>
          <a:p>
            <a:pPr eaLnBrk="1" hangingPunct="1">
              <a:buFont typeface="Wingdings" panose="05000000000000000000" pitchFamily="2" charset="2"/>
              <a:buNone/>
            </a:pPr>
            <a:r>
              <a:rPr lang="en-GB" altLang="en-US" sz="2800" dirty="0" smtClean="0">
                <a:latin typeface="Times New Roman" panose="02020603050405020304" pitchFamily="18" charset="0"/>
              </a:rPr>
              <a:t>BUT:</a:t>
            </a:r>
          </a:p>
          <a:p>
            <a:pPr lvl="1" eaLnBrk="1" hangingPunct="1"/>
            <a:r>
              <a:rPr lang="en-GB" altLang="en-US" sz="2800" dirty="0" smtClean="0">
                <a:latin typeface="Times New Roman" panose="02020603050405020304" pitchFamily="18" charset="0"/>
              </a:rPr>
              <a:t>Congenital malformations are evident</a:t>
            </a:r>
          </a:p>
          <a:p>
            <a:pPr lvl="1" eaLnBrk="1" hangingPunct="1"/>
            <a:r>
              <a:rPr lang="en-GB" altLang="en-US" sz="2800" dirty="0" smtClean="0">
                <a:latin typeface="Times New Roman" panose="02020603050405020304" pitchFamily="18" charset="0"/>
              </a:rPr>
              <a:t>Birth damage</a:t>
            </a:r>
          </a:p>
          <a:p>
            <a:pPr lvl="1" eaLnBrk="1" hangingPunct="1"/>
            <a:r>
              <a:rPr lang="en-GB" altLang="en-US" sz="2800" dirty="0" smtClean="0">
                <a:latin typeface="Times New Roman" panose="02020603050405020304" pitchFamily="18" charset="0"/>
              </a:rPr>
              <a:t>Infections</a:t>
            </a:r>
          </a:p>
          <a:p>
            <a:pPr eaLnBrk="1" hangingPunct="1">
              <a:buFont typeface="Wingdings" panose="05000000000000000000" pitchFamily="2" charset="2"/>
              <a:buNone/>
            </a:pPr>
            <a:endParaRPr lang="en-GB" altLang="en-US" dirty="0" smtClean="0">
              <a:latin typeface="Times New Roman" panose="02020603050405020304" pitchFamily="18" charset="0"/>
            </a:endParaRPr>
          </a:p>
          <a:p>
            <a:pPr eaLnBrk="1" hangingPunct="1">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371142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r>
              <a:rPr lang="en-GB" altLang="en-US" sz="4000" b="1" dirty="0">
                <a:solidFill>
                  <a:schemeClr val="folHlink"/>
                </a:solidFill>
                <a:latin typeface="Times New Roman" panose="02020603050405020304" pitchFamily="18" charset="0"/>
              </a:rPr>
              <a:t>NEW BORN PERIOD</a:t>
            </a:r>
            <a:br>
              <a:rPr lang="en-GB" altLang="en-US" sz="4000" b="1" dirty="0">
                <a:solidFill>
                  <a:schemeClr val="folHlink"/>
                </a:solidFill>
                <a:latin typeface="Times New Roman" panose="02020603050405020304" pitchFamily="18" charset="0"/>
              </a:rPr>
            </a:br>
            <a:r>
              <a:rPr lang="en-GB" altLang="en-US" sz="4000" b="1" dirty="0">
                <a:solidFill>
                  <a:schemeClr val="folHlink"/>
                </a:solidFill>
                <a:latin typeface="Times New Roman" panose="02020603050405020304" pitchFamily="18" charset="0"/>
              </a:rPr>
              <a:t>(FIRST MONTH) cont.</a:t>
            </a:r>
            <a:endParaRPr lang="en-US" altLang="en-US" sz="4000" b="1" dirty="0">
              <a:solidFill>
                <a:schemeClr val="folHlink"/>
              </a:solidFill>
              <a:latin typeface="Times New Roman" panose="02020603050405020304" pitchFamily="18" charset="0"/>
            </a:endParaRPr>
          </a:p>
        </p:txBody>
      </p:sp>
      <p:sp>
        <p:nvSpPr>
          <p:cNvPr id="13315" name="Rectangle 3"/>
          <p:cNvSpPr>
            <a:spLocks noGrp="1" noRot="1" noChangeArrowheads="1"/>
          </p:cNvSpPr>
          <p:nvPr>
            <p:ph idx="1"/>
          </p:nvPr>
        </p:nvSpPr>
        <p:spPr>
          <a:xfrm>
            <a:off x="314326" y="1765300"/>
            <a:ext cx="8842375" cy="4533900"/>
          </a:xfrm>
        </p:spPr>
        <p:txBody>
          <a:bodyPr>
            <a:normAutofit fontScale="92500" lnSpcReduction="10000"/>
          </a:bodyPr>
          <a:lstStyle/>
          <a:p>
            <a:pPr eaLnBrk="1" hangingPunct="1">
              <a:lnSpc>
                <a:spcPct val="80000"/>
              </a:lnSpc>
              <a:buFont typeface="Wingdings" panose="05000000000000000000" pitchFamily="2" charset="2"/>
              <a:buNone/>
            </a:pPr>
            <a:endParaRPr lang="en-GB" altLang="en-US" dirty="0" smtClean="0">
              <a:latin typeface="Times New Roman" panose="02020603050405020304" pitchFamily="18" charset="0"/>
            </a:endParaRPr>
          </a:p>
          <a:p>
            <a:pPr eaLnBrk="1" hangingPunct="1">
              <a:lnSpc>
                <a:spcPct val="80000"/>
              </a:lnSpc>
              <a:buFont typeface="Wingdings" panose="05000000000000000000" pitchFamily="2" charset="2"/>
              <a:buNone/>
            </a:pPr>
            <a:r>
              <a:rPr lang="en-GB" altLang="en-US" sz="2800" dirty="0" smtClean="0">
                <a:latin typeface="Times New Roman" panose="02020603050405020304" pitchFamily="18" charset="0"/>
              </a:rPr>
              <a:t>Special problems</a:t>
            </a:r>
          </a:p>
          <a:p>
            <a:pPr lvl="1" eaLnBrk="1" hangingPunct="1">
              <a:lnSpc>
                <a:spcPct val="80000"/>
              </a:lnSpc>
              <a:buFont typeface="Wingdings" panose="05000000000000000000" pitchFamily="2" charset="2"/>
              <a:buChar char="§"/>
            </a:pPr>
            <a:r>
              <a:rPr lang="en-GB" altLang="en-US" sz="2800" dirty="0" smtClean="0">
                <a:latin typeface="Times New Roman" panose="02020603050405020304" pitchFamily="18" charset="0"/>
              </a:rPr>
              <a:t>Resuscitation</a:t>
            </a:r>
          </a:p>
          <a:p>
            <a:pPr lvl="1" eaLnBrk="1" hangingPunct="1">
              <a:lnSpc>
                <a:spcPct val="80000"/>
              </a:lnSpc>
              <a:buFont typeface="Wingdings" panose="05000000000000000000" pitchFamily="2" charset="2"/>
              <a:buChar char="§"/>
            </a:pPr>
            <a:r>
              <a:rPr lang="en-GB" altLang="en-US" sz="2800" dirty="0" smtClean="0">
                <a:latin typeface="Times New Roman" panose="02020603050405020304" pitchFamily="18" charset="0"/>
              </a:rPr>
              <a:t>Maintenance of respiration</a:t>
            </a:r>
          </a:p>
          <a:p>
            <a:pPr lvl="1" eaLnBrk="1" hangingPunct="1">
              <a:lnSpc>
                <a:spcPct val="80000"/>
              </a:lnSpc>
              <a:buFont typeface="Wingdings" panose="05000000000000000000" pitchFamily="2" charset="2"/>
              <a:buChar char="§"/>
            </a:pPr>
            <a:r>
              <a:rPr lang="en-GB" altLang="en-US" sz="2800" dirty="0" smtClean="0">
                <a:latin typeface="Times New Roman" panose="02020603050405020304" pitchFamily="18" charset="0"/>
              </a:rPr>
              <a:t>Special feeding methods</a:t>
            </a:r>
          </a:p>
          <a:p>
            <a:pPr lvl="1" eaLnBrk="1" hangingPunct="1">
              <a:lnSpc>
                <a:spcPct val="80000"/>
              </a:lnSpc>
              <a:buFont typeface="Wingdings" panose="05000000000000000000" pitchFamily="2" charset="2"/>
              <a:buChar char="§"/>
            </a:pPr>
            <a:r>
              <a:rPr lang="en-GB" altLang="en-US" sz="2800" dirty="0" smtClean="0">
                <a:latin typeface="Times New Roman" panose="02020603050405020304" pitchFamily="18" charset="0"/>
              </a:rPr>
              <a:t>Fluid electrolyte therapy</a:t>
            </a:r>
          </a:p>
          <a:p>
            <a:pPr lvl="1" eaLnBrk="1" hangingPunct="1">
              <a:lnSpc>
                <a:spcPct val="80000"/>
              </a:lnSpc>
              <a:buFont typeface="Wingdings" panose="05000000000000000000" pitchFamily="2" charset="2"/>
              <a:buChar char="§"/>
            </a:pPr>
            <a:r>
              <a:rPr lang="en-GB" altLang="en-US" sz="2800" dirty="0" smtClean="0">
                <a:latin typeface="Times New Roman" panose="02020603050405020304" pitchFamily="18" charset="0"/>
              </a:rPr>
              <a:t>Drug dosages</a:t>
            </a:r>
          </a:p>
          <a:p>
            <a:pPr lvl="1" eaLnBrk="1" hangingPunct="1">
              <a:lnSpc>
                <a:spcPct val="80000"/>
              </a:lnSpc>
              <a:buFont typeface="Wingdings" panose="05000000000000000000" pitchFamily="2" charset="2"/>
              <a:buChar char="§"/>
            </a:pPr>
            <a:r>
              <a:rPr lang="en-GB" altLang="en-US" sz="2800" dirty="0" smtClean="0">
                <a:latin typeface="Times New Roman" panose="02020603050405020304" pitchFamily="18" charset="0"/>
              </a:rPr>
              <a:t>Anaemia/Hyperbilirubinemia</a:t>
            </a:r>
          </a:p>
          <a:p>
            <a:pPr lvl="1" eaLnBrk="1" hangingPunct="1">
              <a:lnSpc>
                <a:spcPct val="80000"/>
              </a:lnSpc>
              <a:buFont typeface="Wingdings" panose="05000000000000000000" pitchFamily="2" charset="2"/>
              <a:buChar char="§"/>
            </a:pPr>
            <a:r>
              <a:rPr lang="en-GB" altLang="en-US" sz="2800" dirty="0" smtClean="0">
                <a:latin typeface="Times New Roman" panose="02020603050405020304" pitchFamily="18" charset="0"/>
              </a:rPr>
              <a:t>Vomiting/diarrhoea</a:t>
            </a:r>
          </a:p>
          <a:p>
            <a:pPr lvl="1" eaLnBrk="1" hangingPunct="1">
              <a:lnSpc>
                <a:spcPct val="80000"/>
              </a:lnSpc>
              <a:buFont typeface="Wingdings" panose="05000000000000000000" pitchFamily="2" charset="2"/>
              <a:buChar char="§"/>
            </a:pPr>
            <a:r>
              <a:rPr lang="en-GB" altLang="en-US" sz="2800" dirty="0" smtClean="0">
                <a:latin typeface="Times New Roman" panose="02020603050405020304" pitchFamily="18" charset="0"/>
              </a:rPr>
              <a:t>Surgical conditions</a:t>
            </a:r>
          </a:p>
          <a:p>
            <a:pPr eaLnBrk="1" hangingPunct="1">
              <a:lnSpc>
                <a:spcPct val="80000"/>
              </a:lnSpc>
              <a:buFont typeface="Wingdings" panose="05000000000000000000" pitchFamily="2" charset="2"/>
              <a:buNone/>
            </a:pPr>
            <a:r>
              <a:rPr lang="en-GB" altLang="en-US" sz="2800" dirty="0" smtClean="0">
                <a:latin typeface="Times New Roman" panose="02020603050405020304" pitchFamily="18" charset="0"/>
              </a:rPr>
              <a:t>		</a:t>
            </a:r>
          </a:p>
          <a:p>
            <a:pPr eaLnBrk="1" hangingPunct="1">
              <a:lnSpc>
                <a:spcPct val="80000"/>
              </a:lnSpc>
              <a:buFont typeface="Wingdings" panose="05000000000000000000" pitchFamily="2" charset="2"/>
              <a:buNone/>
            </a:pPr>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434745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581026" y="111035"/>
            <a:ext cx="8510588" cy="1524000"/>
          </a:xfrm>
        </p:spPr>
        <p:txBody>
          <a:bodyPr>
            <a:normAutofit fontScale="90000"/>
          </a:bodyPr>
          <a:lstStyle/>
          <a:p>
            <a:pPr eaLnBrk="1" hangingPunct="1"/>
            <a:r>
              <a:rPr lang="en-GB" altLang="en-US" b="1" dirty="0" smtClean="0">
                <a:solidFill>
                  <a:schemeClr val="folHlink"/>
                </a:solidFill>
                <a:latin typeface="Times New Roman" panose="02020603050405020304" pitchFamily="18" charset="0"/>
              </a:rPr>
              <a:t>INFANCY/ TODDLER PERIOD  TO 2 YEARS</a:t>
            </a:r>
            <a:br>
              <a:rPr lang="en-GB" altLang="en-US" b="1" dirty="0" smtClean="0">
                <a:solidFill>
                  <a:schemeClr val="folHlink"/>
                </a:solidFill>
                <a:latin typeface="Times New Roman" panose="02020603050405020304" pitchFamily="18" charset="0"/>
              </a:rPr>
            </a:br>
            <a:endParaRPr lang="en-US" altLang="en-US" b="1" dirty="0" smtClean="0">
              <a:solidFill>
                <a:schemeClr val="folHlink"/>
              </a:solidFill>
              <a:latin typeface="Times New Roman" panose="02020603050405020304" pitchFamily="18" charset="0"/>
            </a:endParaRPr>
          </a:p>
        </p:txBody>
      </p:sp>
      <p:sp>
        <p:nvSpPr>
          <p:cNvPr id="14339" name="Rectangle 3"/>
          <p:cNvSpPr>
            <a:spLocks noGrp="1" noRot="1" noChangeArrowheads="1"/>
          </p:cNvSpPr>
          <p:nvPr>
            <p:ph idx="1"/>
          </p:nvPr>
        </p:nvSpPr>
        <p:spPr>
          <a:xfrm>
            <a:off x="581026" y="1752600"/>
            <a:ext cx="8537575" cy="4406900"/>
          </a:xfrm>
        </p:spPr>
        <p:txBody>
          <a:bodyPr>
            <a:normAutofit lnSpcReduction="10000"/>
          </a:bodyPr>
          <a:lstStyle/>
          <a:p>
            <a:pPr eaLnBrk="1" hangingPunct="1">
              <a:buFont typeface="Wingdings" panose="05000000000000000000" pitchFamily="2" charset="2"/>
              <a:buNone/>
            </a:pPr>
            <a:r>
              <a:rPr lang="en-GB" altLang="en-US" sz="2800" dirty="0" smtClean="0">
                <a:latin typeface="Times New Roman" panose="02020603050405020304" pitchFamily="18" charset="0"/>
              </a:rPr>
              <a:t>ERA OF EXTREME RAPID GROWTH AND </a:t>
            </a:r>
          </a:p>
          <a:p>
            <a:pPr eaLnBrk="1" hangingPunct="1">
              <a:buFont typeface="Wingdings" panose="05000000000000000000" pitchFamily="2" charset="2"/>
              <a:buNone/>
            </a:pPr>
            <a:r>
              <a:rPr lang="en-GB" altLang="en-US" sz="2800" dirty="0" smtClean="0">
                <a:latin typeface="Times New Roman" panose="02020603050405020304" pitchFamily="18" charset="0"/>
              </a:rPr>
              <a:t>DEVELOPMENT</a:t>
            </a:r>
          </a:p>
          <a:p>
            <a:pPr eaLnBrk="1" hangingPunct="1">
              <a:buFont typeface="Wingdings" panose="05000000000000000000" pitchFamily="2" charset="2"/>
              <a:buNone/>
            </a:pPr>
            <a:r>
              <a:rPr lang="en-GB" altLang="en-US" sz="2800" dirty="0" smtClean="0">
                <a:latin typeface="Times New Roman" panose="02020603050405020304" pitchFamily="18" charset="0"/>
              </a:rPr>
              <a:t>(Physically, mentally, emotionally)</a:t>
            </a:r>
          </a:p>
          <a:p>
            <a:pPr lvl="1" eaLnBrk="1" hangingPunct="1"/>
            <a:r>
              <a:rPr lang="en-GB" altLang="en-US" sz="2800" dirty="0" smtClean="0">
                <a:latin typeface="Times New Roman" panose="02020603050405020304" pitchFamily="18" charset="0"/>
              </a:rPr>
              <a:t>Organ systems mature rapidly</a:t>
            </a:r>
          </a:p>
          <a:p>
            <a:pPr lvl="1" eaLnBrk="1" hangingPunct="1"/>
            <a:r>
              <a:rPr lang="en-GB" altLang="en-US" sz="2800" dirty="0" smtClean="0">
                <a:latin typeface="Times New Roman" panose="02020603050405020304" pitchFamily="18" charset="0"/>
              </a:rPr>
              <a:t>Better control of physiological and 	biochemical function</a:t>
            </a:r>
          </a:p>
          <a:p>
            <a:pPr lvl="1" eaLnBrk="1" hangingPunct="1"/>
            <a:r>
              <a:rPr lang="en-GB" altLang="en-US" sz="2800" dirty="0" smtClean="0">
                <a:latin typeface="Times New Roman" panose="02020603050405020304" pitchFamily="18" charset="0"/>
              </a:rPr>
              <a:t>Infant doubles birth weight 6 months, triples by 1 year</a:t>
            </a:r>
          </a:p>
          <a:p>
            <a:pPr lvl="1" eaLnBrk="1" hangingPunct="1"/>
            <a:r>
              <a:rPr lang="en-GB" altLang="en-US" sz="2800" dirty="0" smtClean="0">
                <a:latin typeface="Times New Roman" panose="02020603050405020304" pitchFamily="18" charset="0"/>
              </a:rPr>
              <a:t>Length increases rapidly</a:t>
            </a:r>
            <a:endParaRPr lang="en-US" altLang="en-US" sz="2800" dirty="0" smtClean="0">
              <a:latin typeface="Times New Roman" panose="02020603050405020304" pitchFamily="18" charset="0"/>
            </a:endParaRPr>
          </a:p>
        </p:txBody>
      </p:sp>
    </p:spTree>
    <p:extLst>
      <p:ext uri="{BB962C8B-B14F-4D97-AF65-F5344CB8AC3E}">
        <p14:creationId xmlns:p14="http://schemas.microsoft.com/office/powerpoint/2010/main" val="1903117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r>
              <a:rPr lang="en-GB" altLang="en-US" sz="4000" b="1">
                <a:solidFill>
                  <a:schemeClr val="folHlink"/>
                </a:solidFill>
                <a:latin typeface="Times New Roman" panose="02020603050405020304" pitchFamily="18" charset="0"/>
              </a:rPr>
              <a:t>INFANCY</a:t>
            </a:r>
            <a:endParaRPr lang="en-US" altLang="en-US" sz="4000" b="1">
              <a:solidFill>
                <a:schemeClr val="folHlink"/>
              </a:solidFill>
              <a:latin typeface="Times New Roman" panose="02020603050405020304" pitchFamily="18" charset="0"/>
            </a:endParaRPr>
          </a:p>
        </p:txBody>
      </p:sp>
      <p:sp>
        <p:nvSpPr>
          <p:cNvPr id="15363" name="Rectangle 3"/>
          <p:cNvSpPr>
            <a:spLocks noGrp="1" noRot="1" noChangeArrowheads="1"/>
          </p:cNvSpPr>
          <p:nvPr>
            <p:ph idx="1"/>
          </p:nvPr>
        </p:nvSpPr>
        <p:spPr>
          <a:xfrm>
            <a:off x="448734" y="1690689"/>
            <a:ext cx="8596668" cy="3880773"/>
          </a:xfrm>
        </p:spPr>
        <p:txBody>
          <a:bodyPr>
            <a:normAutofit/>
          </a:bodyPr>
          <a:lstStyle/>
          <a:p>
            <a:pPr eaLnBrk="1" hangingPunct="1">
              <a:lnSpc>
                <a:spcPct val="90000"/>
              </a:lnSpc>
              <a:buFont typeface="Wingdings" panose="05000000000000000000" pitchFamily="2" charset="2"/>
              <a:buChar char="§"/>
            </a:pPr>
            <a:r>
              <a:rPr lang="en-GB" altLang="en-US" sz="3200" dirty="0" smtClean="0">
                <a:latin typeface="Times New Roman" panose="02020603050405020304" pitchFamily="18" charset="0"/>
              </a:rPr>
              <a:t>Infant gains increasing </a:t>
            </a:r>
            <a:r>
              <a:rPr lang="en-GB" altLang="en-US" sz="3200" dirty="0" err="1" smtClean="0">
                <a:latin typeface="Times New Roman" panose="02020603050405020304" pitchFamily="18" charset="0"/>
              </a:rPr>
              <a:t>neuromotor</a:t>
            </a:r>
            <a:r>
              <a:rPr lang="en-GB" altLang="en-US" sz="3200" dirty="0" smtClean="0">
                <a:latin typeface="Times New Roman" panose="02020603050405020304" pitchFamily="18" charset="0"/>
              </a:rPr>
              <a:t> ability passing well defined stages of 	achievement</a:t>
            </a:r>
          </a:p>
          <a:p>
            <a:pPr eaLnBrk="1" hangingPunct="1">
              <a:lnSpc>
                <a:spcPct val="90000"/>
              </a:lnSpc>
              <a:buFont typeface="Wingdings" panose="05000000000000000000" pitchFamily="2" charset="2"/>
              <a:buChar char="§"/>
            </a:pPr>
            <a:r>
              <a:rPr lang="en-GB" altLang="en-US" sz="3200" dirty="0" smtClean="0">
                <a:latin typeface="Times New Roman" panose="02020603050405020304" pitchFamily="18" charset="0"/>
              </a:rPr>
              <a:t>First 2 years cardinal to emotional development, formative years in development of personality</a:t>
            </a:r>
          </a:p>
          <a:p>
            <a:pPr eaLnBrk="1" hangingPunct="1">
              <a:lnSpc>
                <a:spcPct val="90000"/>
              </a:lnSpc>
              <a:buFont typeface="Wingdings" panose="05000000000000000000" pitchFamily="2" charset="2"/>
              <a:buChar char="§"/>
            </a:pPr>
            <a:r>
              <a:rPr lang="en-GB" altLang="en-US" sz="3200" dirty="0" smtClean="0">
                <a:latin typeface="Times New Roman" panose="02020603050405020304" pitchFamily="18" charset="0"/>
              </a:rPr>
              <a:t>Physical growth and development, records are kept.  Simple test for motor, 	language, adaptive personal social fields</a:t>
            </a:r>
            <a:r>
              <a:rPr lang="en-GB" altLang="en-US" sz="3200" dirty="0" smtClean="0"/>
              <a:t>.</a:t>
            </a:r>
          </a:p>
          <a:p>
            <a:pPr eaLnBrk="1" hangingPunct="1">
              <a:lnSpc>
                <a:spcPct val="90000"/>
              </a:lnSpc>
              <a:buFont typeface="Wingdings" panose="05000000000000000000" pitchFamily="2" charset="2"/>
              <a:buNone/>
            </a:pPr>
            <a:endParaRPr lang="en-US" altLang="en-US" sz="2800" dirty="0" smtClean="0"/>
          </a:p>
        </p:txBody>
      </p:sp>
    </p:spTree>
    <p:extLst>
      <p:ext uri="{BB962C8B-B14F-4D97-AF65-F5344CB8AC3E}">
        <p14:creationId xmlns:p14="http://schemas.microsoft.com/office/powerpoint/2010/main" val="1261723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1828800" y="685800"/>
            <a:ext cx="8510588" cy="990600"/>
          </a:xfrm>
        </p:spPr>
        <p:txBody>
          <a:bodyPr/>
          <a:lstStyle/>
          <a:p>
            <a:pPr eaLnBrk="1" hangingPunct="1"/>
            <a:r>
              <a:rPr lang="en-GB" altLang="en-US" b="1" smtClean="0">
                <a:solidFill>
                  <a:schemeClr val="folHlink"/>
                </a:solidFill>
                <a:latin typeface="Times New Roman" panose="02020603050405020304" pitchFamily="18" charset="0"/>
              </a:rPr>
              <a:t>PRESCHOOL</a:t>
            </a:r>
            <a:endParaRPr lang="en-US" altLang="en-US" b="1" smtClean="0">
              <a:solidFill>
                <a:schemeClr val="folHlink"/>
              </a:solidFill>
              <a:latin typeface="Times New Roman" panose="02020603050405020304" pitchFamily="18" charset="0"/>
            </a:endParaRPr>
          </a:p>
        </p:txBody>
      </p:sp>
      <p:sp>
        <p:nvSpPr>
          <p:cNvPr id="16387" name="Rectangle 3"/>
          <p:cNvSpPr>
            <a:spLocks noGrp="1" noRot="1" noChangeArrowheads="1"/>
          </p:cNvSpPr>
          <p:nvPr>
            <p:ph idx="1"/>
          </p:nvPr>
        </p:nvSpPr>
        <p:spPr>
          <a:xfrm>
            <a:off x="1828800" y="1752600"/>
            <a:ext cx="8540750" cy="5105400"/>
          </a:xfrm>
        </p:spPr>
        <p:txBody>
          <a:bodyPr/>
          <a:lstStyle/>
          <a:p>
            <a:pPr eaLnBrk="1" hangingPunct="1">
              <a:lnSpc>
                <a:spcPct val="90000"/>
              </a:lnSpc>
            </a:pPr>
            <a:r>
              <a:rPr lang="en-GB" altLang="en-US" sz="2400">
                <a:latin typeface="Times New Roman" panose="02020603050405020304" pitchFamily="18" charset="0"/>
              </a:rPr>
              <a:t>SLOWER RATE OF GROWTH (mental, emotional development, more fixed)</a:t>
            </a:r>
          </a:p>
          <a:p>
            <a:pPr eaLnBrk="1" hangingPunct="1">
              <a:lnSpc>
                <a:spcPct val="90000"/>
              </a:lnSpc>
            </a:pPr>
            <a:r>
              <a:rPr lang="en-GB" altLang="en-US" sz="2400">
                <a:latin typeface="Times New Roman" panose="02020603050405020304" pitchFamily="18" charset="0"/>
              </a:rPr>
              <a:t>Well established in diet</a:t>
            </a:r>
          </a:p>
          <a:p>
            <a:pPr eaLnBrk="1" hangingPunct="1">
              <a:lnSpc>
                <a:spcPct val="90000"/>
              </a:lnSpc>
            </a:pPr>
            <a:r>
              <a:rPr lang="en-GB" altLang="en-US" sz="2400">
                <a:latin typeface="Times New Roman" panose="02020603050405020304" pitchFamily="18" charset="0"/>
              </a:rPr>
              <a:t>Chronic malnutrition evident</a:t>
            </a:r>
          </a:p>
          <a:p>
            <a:pPr eaLnBrk="1" hangingPunct="1">
              <a:lnSpc>
                <a:spcPct val="90000"/>
              </a:lnSpc>
            </a:pPr>
            <a:r>
              <a:rPr lang="en-GB" altLang="en-US" sz="2400">
                <a:latin typeface="Times New Roman" panose="02020603050405020304" pitchFamily="18" charset="0"/>
              </a:rPr>
              <a:t>Leaves confines of home into world – nursery school</a:t>
            </a:r>
          </a:p>
          <a:p>
            <a:pPr eaLnBrk="1" hangingPunct="1">
              <a:lnSpc>
                <a:spcPct val="90000"/>
              </a:lnSpc>
            </a:pPr>
            <a:r>
              <a:rPr lang="en-GB" altLang="en-US" sz="2400">
                <a:latin typeface="Times New Roman" panose="02020603050405020304" pitchFamily="18" charset="0"/>
              </a:rPr>
              <a:t>Personal adjustments</a:t>
            </a:r>
          </a:p>
          <a:p>
            <a:pPr eaLnBrk="1" hangingPunct="1">
              <a:lnSpc>
                <a:spcPct val="90000"/>
              </a:lnSpc>
            </a:pPr>
            <a:r>
              <a:rPr lang="en-GB" altLang="en-US" sz="2400">
                <a:latin typeface="Times New Roman" panose="02020603050405020304" pitchFamily="18" charset="0"/>
              </a:rPr>
              <a:t>Common infections – URTI</a:t>
            </a:r>
          </a:p>
          <a:p>
            <a:pPr eaLnBrk="1" hangingPunct="1">
              <a:lnSpc>
                <a:spcPct val="90000"/>
              </a:lnSpc>
            </a:pPr>
            <a:r>
              <a:rPr lang="en-GB" altLang="en-US" sz="2400">
                <a:latin typeface="Times New Roman" panose="02020603050405020304" pitchFamily="18" charset="0"/>
              </a:rPr>
              <a:t>Malignant conditions</a:t>
            </a:r>
          </a:p>
          <a:p>
            <a:pPr eaLnBrk="1" hangingPunct="1">
              <a:lnSpc>
                <a:spcPct val="90000"/>
              </a:lnSpc>
            </a:pPr>
            <a:r>
              <a:rPr lang="en-GB" altLang="en-US" sz="2400">
                <a:latin typeface="Times New Roman" panose="02020603050405020304" pitchFamily="18" charset="0"/>
              </a:rPr>
              <a:t>Renal problems</a:t>
            </a:r>
          </a:p>
          <a:p>
            <a:pPr eaLnBrk="1" hangingPunct="1">
              <a:lnSpc>
                <a:spcPct val="90000"/>
              </a:lnSpc>
            </a:pPr>
            <a:r>
              <a:rPr lang="en-GB" altLang="en-US" sz="2400">
                <a:latin typeface="Times New Roman" panose="02020603050405020304" pitchFamily="18" charset="0"/>
              </a:rPr>
              <a:t>Syndromes of brain damage (cerebral palsy, epilepsy, mental retardation, speech, hearing)</a:t>
            </a:r>
          </a:p>
        </p:txBody>
      </p:sp>
    </p:spTree>
    <p:extLst>
      <p:ext uri="{BB962C8B-B14F-4D97-AF65-F5344CB8AC3E}">
        <p14:creationId xmlns:p14="http://schemas.microsoft.com/office/powerpoint/2010/main" val="2044691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r>
              <a:rPr lang="en-GB" altLang="en-US" b="1" smtClean="0">
                <a:solidFill>
                  <a:schemeClr val="folHlink"/>
                </a:solidFill>
                <a:latin typeface="Times New Roman" panose="02020603050405020304" pitchFamily="18" charset="0"/>
              </a:rPr>
              <a:t>PRESCHOOL</a:t>
            </a:r>
            <a:endParaRPr lang="en-US" altLang="en-US" b="1" smtClean="0">
              <a:solidFill>
                <a:schemeClr val="folHlink"/>
              </a:solidFill>
              <a:latin typeface="Times New Roman" panose="02020603050405020304" pitchFamily="18" charset="0"/>
            </a:endParaRPr>
          </a:p>
        </p:txBody>
      </p:sp>
      <p:sp>
        <p:nvSpPr>
          <p:cNvPr id="17411" name="Rectangle 3"/>
          <p:cNvSpPr>
            <a:spLocks noGrp="1" noRot="1" noChangeArrowheads="1"/>
          </p:cNvSpPr>
          <p:nvPr>
            <p:ph idx="1"/>
          </p:nvPr>
        </p:nvSpPr>
        <p:spPr/>
        <p:txBody>
          <a:bodyPr/>
          <a:lstStyle/>
          <a:p>
            <a:pPr eaLnBrk="1" hangingPunct="1">
              <a:buFont typeface="Wingdings" panose="05000000000000000000" pitchFamily="2" charset="2"/>
              <a:buNone/>
            </a:pPr>
            <a:r>
              <a:rPr lang="en-GB" altLang="en-US" sz="3600">
                <a:latin typeface="Times New Roman" panose="02020603050405020304" pitchFamily="18" charset="0"/>
              </a:rPr>
              <a:t>SCHOOL PERIOD</a:t>
            </a:r>
          </a:p>
          <a:p>
            <a:pPr eaLnBrk="1" hangingPunct="1"/>
            <a:r>
              <a:rPr lang="en-GB" altLang="en-US" sz="3600">
                <a:latin typeface="Times New Roman" panose="02020603050405020304" pitchFamily="18" charset="0"/>
              </a:rPr>
              <a:t>Upper respiratory tract infections</a:t>
            </a:r>
          </a:p>
          <a:p>
            <a:pPr eaLnBrk="1" hangingPunct="1"/>
            <a:r>
              <a:rPr lang="en-GB" altLang="en-US" sz="3600">
                <a:latin typeface="Times New Roman" panose="02020603050405020304" pitchFamily="18" charset="0"/>
              </a:rPr>
              <a:t>Rheumatic he</a:t>
            </a:r>
            <a:endParaRPr lang="en-US" altLang="en-US" sz="3600">
              <a:latin typeface="Times New Roman" panose="02020603050405020304" pitchFamily="18" charset="0"/>
            </a:endParaRPr>
          </a:p>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9972599"/>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UNDERSTANDING CHILD DEVELOPMENT</a:t>
            </a:r>
          </a:p>
        </p:txBody>
      </p:sp>
      <p:pic>
        <p:nvPicPr>
          <p:cNvPr id="204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6100" y="1625600"/>
            <a:ext cx="8166100" cy="4368800"/>
          </a:xfrm>
          <a:noFill/>
        </p:spPr>
      </p:pic>
    </p:spTree>
    <p:extLst>
      <p:ext uri="{BB962C8B-B14F-4D97-AF65-F5344CB8AC3E}">
        <p14:creationId xmlns:p14="http://schemas.microsoft.com/office/powerpoint/2010/main" val="2608406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384300" y="1397000"/>
            <a:ext cx="7162800" cy="4762500"/>
          </a:xfrm>
          <a:prstGeom prst="rect">
            <a:avLst/>
          </a:prstGeom>
          <a:noFill/>
        </p:spPr>
      </p:pic>
    </p:spTree>
    <p:extLst>
      <p:ext uri="{BB962C8B-B14F-4D97-AF65-F5344CB8AC3E}">
        <p14:creationId xmlns:p14="http://schemas.microsoft.com/office/powerpoint/2010/main" val="2515889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DEVELOPMENTAL STAGES</a:t>
            </a:r>
          </a:p>
        </p:txBody>
      </p:sp>
      <p:pic>
        <p:nvPicPr>
          <p:cNvPr id="215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3700" y="1905000"/>
            <a:ext cx="9266239" cy="4203700"/>
          </a:xfrm>
          <a:noFill/>
        </p:spPr>
      </p:pic>
    </p:spTree>
    <p:extLst>
      <p:ext uri="{BB962C8B-B14F-4D97-AF65-F5344CB8AC3E}">
        <p14:creationId xmlns:p14="http://schemas.microsoft.com/office/powerpoint/2010/main" val="2784914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DEVELOPMENTAL LINES</a:t>
            </a:r>
          </a:p>
        </p:txBody>
      </p:sp>
      <p:pic>
        <p:nvPicPr>
          <p:cNvPr id="2253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28700" y="1905000"/>
            <a:ext cx="8658225" cy="4038600"/>
          </a:xfrm>
          <a:noFill/>
        </p:spPr>
      </p:pic>
    </p:spTree>
    <p:extLst>
      <p:ext uri="{BB962C8B-B14F-4D97-AF65-F5344CB8AC3E}">
        <p14:creationId xmlns:p14="http://schemas.microsoft.com/office/powerpoint/2010/main" val="811768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MILESTONES</a:t>
            </a:r>
          </a:p>
        </p:txBody>
      </p:sp>
      <p:pic>
        <p:nvPicPr>
          <p:cNvPr id="235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800" y="1682576"/>
            <a:ext cx="9096202" cy="3983037"/>
          </a:xfrm>
          <a:noFill/>
        </p:spPr>
      </p:pic>
    </p:spTree>
    <p:extLst>
      <p:ext uri="{BB962C8B-B14F-4D97-AF65-F5344CB8AC3E}">
        <p14:creationId xmlns:p14="http://schemas.microsoft.com/office/powerpoint/2010/main" val="2930369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MILESTONES</a:t>
            </a:r>
          </a:p>
        </p:txBody>
      </p:sp>
      <p:pic>
        <p:nvPicPr>
          <p:cNvPr id="2457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56592" y="2271642"/>
            <a:ext cx="8041723" cy="3426791"/>
          </a:xfrm>
          <a:noFill/>
        </p:spPr>
      </p:pic>
    </p:spTree>
    <p:extLst>
      <p:ext uri="{BB962C8B-B14F-4D97-AF65-F5344CB8AC3E}">
        <p14:creationId xmlns:p14="http://schemas.microsoft.com/office/powerpoint/2010/main" val="3231245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DEVELOPMENT</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927653" y="1444488"/>
            <a:ext cx="7474226" cy="4837042"/>
          </a:xfrm>
          <a:noFill/>
        </p:spPr>
      </p:pic>
    </p:spTree>
    <p:extLst>
      <p:ext uri="{BB962C8B-B14F-4D97-AF65-F5344CB8AC3E}">
        <p14:creationId xmlns:p14="http://schemas.microsoft.com/office/powerpoint/2010/main" val="2824355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CRITICAL LEARNING PERIODS</a:t>
            </a:r>
          </a:p>
        </p:txBody>
      </p:sp>
      <p:pic>
        <p:nvPicPr>
          <p:cNvPr id="2662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5900" y="1549400"/>
            <a:ext cx="9058102" cy="4648200"/>
          </a:xfrm>
          <a:noFill/>
        </p:spPr>
      </p:pic>
    </p:spTree>
    <p:extLst>
      <p:ext uri="{BB962C8B-B14F-4D97-AF65-F5344CB8AC3E}">
        <p14:creationId xmlns:p14="http://schemas.microsoft.com/office/powerpoint/2010/main" val="3690031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COMMUNICATNG WITH CHILDREN</a:t>
            </a:r>
          </a:p>
        </p:txBody>
      </p:sp>
      <p:pic>
        <p:nvPicPr>
          <p:cNvPr id="2765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1025" y="1905000"/>
            <a:ext cx="6026150" cy="4038600"/>
          </a:xfrm>
          <a:noFill/>
        </p:spPr>
      </p:pic>
    </p:spTree>
    <p:extLst>
      <p:ext uri="{BB962C8B-B14F-4D97-AF65-F5344CB8AC3E}">
        <p14:creationId xmlns:p14="http://schemas.microsoft.com/office/powerpoint/2010/main" val="1754525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Why is communicating with children important?</a:t>
            </a:r>
          </a:p>
        </p:txBody>
      </p:sp>
      <p:pic>
        <p:nvPicPr>
          <p:cNvPr id="286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7334" y="1778000"/>
            <a:ext cx="8746065" cy="4038600"/>
          </a:xfrm>
          <a:noFill/>
        </p:spPr>
      </p:pic>
    </p:spTree>
    <p:extLst>
      <p:ext uri="{BB962C8B-B14F-4D97-AF65-F5344CB8AC3E}">
        <p14:creationId xmlns:p14="http://schemas.microsoft.com/office/powerpoint/2010/main" val="1751331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Why is communicating with children important?</a:t>
            </a:r>
          </a:p>
        </p:txBody>
      </p:sp>
      <p:pic>
        <p:nvPicPr>
          <p:cNvPr id="296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7334" y="2354264"/>
            <a:ext cx="9304866" cy="3360736"/>
          </a:xfrm>
          <a:noFill/>
        </p:spPr>
      </p:pic>
    </p:spTree>
    <p:extLst>
      <p:ext uri="{BB962C8B-B14F-4D97-AF65-F5344CB8AC3E}">
        <p14:creationId xmlns:p14="http://schemas.microsoft.com/office/powerpoint/2010/main" val="195592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t>REMEMBER!!!!</a:t>
            </a:r>
          </a:p>
        </p:txBody>
      </p:sp>
      <p:pic>
        <p:nvPicPr>
          <p:cNvPr id="3072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87401" y="1905000"/>
            <a:ext cx="8877299" cy="4038600"/>
          </a:xfrm>
          <a:noFill/>
        </p:spPr>
      </p:pic>
    </p:spTree>
    <p:extLst>
      <p:ext uri="{BB962C8B-B14F-4D97-AF65-F5344CB8AC3E}">
        <p14:creationId xmlns:p14="http://schemas.microsoft.com/office/powerpoint/2010/main" val="795291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around the child</a:t>
            </a:r>
            <a:br>
              <a:rPr lang="en-US" dirty="0" smtClean="0"/>
            </a:b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463741" y="2160588"/>
            <a:ext cx="5024555" cy="3881437"/>
          </a:xfrm>
          <a:noFill/>
        </p:spPr>
      </p:pic>
    </p:spTree>
    <p:extLst>
      <p:ext uri="{BB962C8B-B14F-4D97-AF65-F5344CB8AC3E}">
        <p14:creationId xmlns:p14="http://schemas.microsoft.com/office/powerpoint/2010/main" val="2255239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z="2800"/>
              <a:t>KEY ASPECTS IN COMMUNICATING WITH CHILDREN</a:t>
            </a:r>
          </a:p>
        </p:txBody>
      </p:sp>
      <p:pic>
        <p:nvPicPr>
          <p:cNvPr id="317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8000" y="1384300"/>
            <a:ext cx="9129715" cy="4559300"/>
          </a:xfrm>
          <a:noFill/>
        </p:spPr>
      </p:pic>
    </p:spTree>
    <p:extLst>
      <p:ext uri="{BB962C8B-B14F-4D97-AF65-F5344CB8AC3E}">
        <p14:creationId xmlns:p14="http://schemas.microsoft.com/office/powerpoint/2010/main" val="20897815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z="2800"/>
              <a:t>KEY ASPECTS IN COMMUNICATING WITH CHILDREN</a:t>
            </a:r>
          </a:p>
        </p:txBody>
      </p:sp>
      <p:pic>
        <p:nvPicPr>
          <p:cNvPr id="3277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7334" y="1752600"/>
            <a:ext cx="8056564" cy="4038600"/>
          </a:xfrm>
          <a:noFill/>
        </p:spPr>
      </p:pic>
    </p:spTree>
    <p:extLst>
      <p:ext uri="{BB962C8B-B14F-4D97-AF65-F5344CB8AC3E}">
        <p14:creationId xmlns:p14="http://schemas.microsoft.com/office/powerpoint/2010/main" val="907881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BARRIERS TO COMMUNICATING WITH CHILDREN</a:t>
            </a:r>
          </a:p>
        </p:txBody>
      </p:sp>
      <p:pic>
        <p:nvPicPr>
          <p:cNvPr id="337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 y="1905000"/>
            <a:ext cx="9544050" cy="4038600"/>
          </a:xfrm>
          <a:noFill/>
        </p:spPr>
      </p:pic>
    </p:spTree>
    <p:extLst>
      <p:ext uri="{BB962C8B-B14F-4D97-AF65-F5344CB8AC3E}">
        <p14:creationId xmlns:p14="http://schemas.microsoft.com/office/powerpoint/2010/main" val="3744057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t>BABIES</a:t>
            </a:r>
          </a:p>
        </p:txBody>
      </p:sp>
      <p:pic>
        <p:nvPicPr>
          <p:cNvPr id="3481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295382" y="2160588"/>
            <a:ext cx="5361274" cy="3881437"/>
          </a:xfrm>
          <a:noFill/>
        </p:spPr>
      </p:pic>
    </p:spTree>
    <p:extLst>
      <p:ext uri="{BB962C8B-B14F-4D97-AF65-F5344CB8AC3E}">
        <p14:creationId xmlns:p14="http://schemas.microsoft.com/office/powerpoint/2010/main" val="30231370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smtClean="0"/>
              <a:t> 0-12 MONTHS</a:t>
            </a:r>
          </a:p>
        </p:txBody>
      </p:sp>
      <p:pic>
        <p:nvPicPr>
          <p:cNvPr id="3686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775416" y="1765300"/>
            <a:ext cx="8089184" cy="4038600"/>
          </a:xfrm>
          <a:noFill/>
        </p:spPr>
      </p:pic>
    </p:spTree>
    <p:extLst>
      <p:ext uri="{BB962C8B-B14F-4D97-AF65-F5344CB8AC3E}">
        <p14:creationId xmlns:p14="http://schemas.microsoft.com/office/powerpoint/2010/main" val="2305624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dirty="0" smtClean="0"/>
              <a:t>INFANTS 1-12 MONTHS</a:t>
            </a:r>
          </a:p>
        </p:txBody>
      </p:sp>
      <p:pic>
        <p:nvPicPr>
          <p:cNvPr id="3584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77334" y="1443994"/>
            <a:ext cx="8596668" cy="4359906"/>
          </a:xfrm>
          <a:noFill/>
        </p:spPr>
      </p:pic>
    </p:spTree>
    <p:extLst>
      <p:ext uri="{BB962C8B-B14F-4D97-AF65-F5344CB8AC3E}">
        <p14:creationId xmlns:p14="http://schemas.microsoft.com/office/powerpoint/2010/main" val="15081641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dirty="0" smtClean="0"/>
              <a:t>INFANTS</a:t>
            </a:r>
          </a:p>
        </p:txBody>
      </p:sp>
      <p:pic>
        <p:nvPicPr>
          <p:cNvPr id="3789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800100" y="1600200"/>
            <a:ext cx="8679336" cy="4038600"/>
          </a:xfrm>
          <a:noFill/>
        </p:spPr>
      </p:pic>
    </p:spTree>
    <p:extLst>
      <p:ext uri="{BB962C8B-B14F-4D97-AF65-F5344CB8AC3E}">
        <p14:creationId xmlns:p14="http://schemas.microsoft.com/office/powerpoint/2010/main" val="26582398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z="3200"/>
              <a:t>TODDLERS AND PRESCHOOLERS</a:t>
            </a:r>
          </a:p>
        </p:txBody>
      </p:sp>
      <p:pic>
        <p:nvPicPr>
          <p:cNvPr id="3891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1905000"/>
            <a:ext cx="7162800" cy="4038600"/>
          </a:xfrm>
          <a:noFill/>
        </p:spPr>
      </p:pic>
    </p:spTree>
    <p:extLst>
      <p:ext uri="{BB962C8B-B14F-4D97-AF65-F5344CB8AC3E}">
        <p14:creationId xmlns:p14="http://schemas.microsoft.com/office/powerpoint/2010/main" val="11253007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mtClean="0"/>
              <a:t>TODDLERS: 12-36 MONTHS</a:t>
            </a:r>
          </a:p>
        </p:txBody>
      </p:sp>
      <p:pic>
        <p:nvPicPr>
          <p:cNvPr id="3993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82600" y="1612900"/>
            <a:ext cx="8791402" cy="4038600"/>
          </a:xfrm>
          <a:noFill/>
        </p:spPr>
      </p:pic>
    </p:spTree>
    <p:extLst>
      <p:ext uri="{BB962C8B-B14F-4D97-AF65-F5344CB8AC3E}">
        <p14:creationId xmlns:p14="http://schemas.microsoft.com/office/powerpoint/2010/main" val="13555282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mtClean="0"/>
              <a:t>TODDLERS: 12-36 MONTHS</a:t>
            </a:r>
          </a:p>
        </p:txBody>
      </p:sp>
      <p:pic>
        <p:nvPicPr>
          <p:cNvPr id="4096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77334" y="1559419"/>
            <a:ext cx="8276166" cy="4018562"/>
          </a:xfrm>
          <a:noFill/>
        </p:spPr>
      </p:pic>
    </p:spTree>
    <p:extLst>
      <p:ext uri="{BB962C8B-B14F-4D97-AF65-F5344CB8AC3E}">
        <p14:creationId xmlns:p14="http://schemas.microsoft.com/office/powerpoint/2010/main" val="3221935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outcomes </a:t>
            </a:r>
            <a:endParaRPr lang="en-US" dirty="0"/>
          </a:p>
        </p:txBody>
      </p:sp>
      <p:sp>
        <p:nvSpPr>
          <p:cNvPr id="3" name="Content Placeholder 2"/>
          <p:cNvSpPr>
            <a:spLocks noGrp="1"/>
          </p:cNvSpPr>
          <p:nvPr>
            <p:ph idx="1"/>
          </p:nvPr>
        </p:nvSpPr>
        <p:spPr>
          <a:xfrm>
            <a:off x="677334" y="1677263"/>
            <a:ext cx="8596668" cy="3880773"/>
          </a:xfrm>
        </p:spPr>
        <p:txBody>
          <a:bodyPr>
            <a:normAutofit fontScale="92500"/>
          </a:bodyPr>
          <a:lstStyle/>
          <a:p>
            <a:r>
              <a:rPr lang="en-US" sz="3200" b="1" dirty="0"/>
              <a:t>By the end of this lesson, the learner should be able to:</a:t>
            </a:r>
          </a:p>
          <a:p>
            <a:r>
              <a:rPr lang="en-US" sz="3200" dirty="0"/>
              <a:t>Define paediatric terminologies </a:t>
            </a:r>
          </a:p>
          <a:p>
            <a:r>
              <a:rPr lang="en-US" sz="3200" dirty="0"/>
              <a:t>Explain concepts and principles in </a:t>
            </a:r>
            <a:r>
              <a:rPr lang="en-US" sz="3200" dirty="0" err="1"/>
              <a:t>Paediatrics</a:t>
            </a:r>
            <a:r>
              <a:rPr lang="en-US" sz="3200" dirty="0"/>
              <a:t> </a:t>
            </a:r>
            <a:endParaRPr lang="en-US" sz="3200" dirty="0" smtClean="0"/>
          </a:p>
          <a:p>
            <a:r>
              <a:rPr lang="en-US" sz="3200" dirty="0"/>
              <a:t>Take a comprehensive pediatrics </a:t>
            </a:r>
            <a:r>
              <a:rPr lang="en-US" sz="3200" dirty="0" err="1"/>
              <a:t>hx</a:t>
            </a:r>
            <a:r>
              <a:rPr lang="en-US" sz="3200" dirty="0"/>
              <a:t> and examination</a:t>
            </a:r>
          </a:p>
          <a:p>
            <a:r>
              <a:rPr lang="en-US" sz="3200" dirty="0"/>
              <a:t>Examine a sick child</a:t>
            </a:r>
          </a:p>
          <a:p>
            <a:pPr marL="0" indent="0">
              <a:buNone/>
            </a:pPr>
            <a:endParaRPr lang="en-US" sz="3200" dirty="0" smtClean="0"/>
          </a:p>
          <a:p>
            <a:endParaRPr lang="en-US" sz="3200" dirty="0"/>
          </a:p>
        </p:txBody>
      </p:sp>
      <p:sp>
        <p:nvSpPr>
          <p:cNvPr id="5" name="Slide Number Placeholder 4"/>
          <p:cNvSpPr>
            <a:spLocks noGrp="1"/>
          </p:cNvSpPr>
          <p:nvPr>
            <p:ph type="sldNum" sz="quarter" idx="12"/>
          </p:nvPr>
        </p:nvSpPr>
        <p:spPr/>
        <p:txBody>
          <a:bodyPr/>
          <a:lstStyle/>
          <a:p>
            <a:fld id="{737C3187-7CCF-41AC-82A5-0CE973825FA3}" type="slidenum">
              <a:rPr lang="en-US" smtClean="0"/>
              <a:pPr/>
              <a:t>5</a:t>
            </a:fld>
            <a:endParaRPr lang="en-US"/>
          </a:p>
        </p:txBody>
      </p:sp>
    </p:spTree>
    <p:extLst>
      <p:ext uri="{BB962C8B-B14F-4D97-AF65-F5344CB8AC3E}">
        <p14:creationId xmlns:p14="http://schemas.microsoft.com/office/powerpoint/2010/main" val="3972679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t>PRESCHOOLERS- 3-6 YEARS</a:t>
            </a:r>
          </a:p>
        </p:txBody>
      </p:sp>
      <p:pic>
        <p:nvPicPr>
          <p:cNvPr id="4403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77900" y="2581506"/>
            <a:ext cx="7696200" cy="653589"/>
          </a:xfrm>
          <a:noFill/>
        </p:spPr>
      </p:pic>
    </p:spTree>
    <p:extLst>
      <p:ext uri="{BB962C8B-B14F-4D97-AF65-F5344CB8AC3E}">
        <p14:creationId xmlns:p14="http://schemas.microsoft.com/office/powerpoint/2010/main" val="22589408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t>PRESCHOOLERS- 3-6 YEARS</a:t>
            </a:r>
          </a:p>
        </p:txBody>
      </p:sp>
      <p:pic>
        <p:nvPicPr>
          <p:cNvPr id="4198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850900" y="1727200"/>
            <a:ext cx="8026400" cy="4038600"/>
          </a:xfrm>
          <a:noFill/>
        </p:spPr>
      </p:pic>
    </p:spTree>
    <p:extLst>
      <p:ext uri="{BB962C8B-B14F-4D97-AF65-F5344CB8AC3E}">
        <p14:creationId xmlns:p14="http://schemas.microsoft.com/office/powerpoint/2010/main" val="683942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PRESCHOOLERS- 3-6 YEARS</a:t>
            </a:r>
          </a:p>
        </p:txBody>
      </p:sp>
      <p:pic>
        <p:nvPicPr>
          <p:cNvPr id="4301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029010" y="1778000"/>
            <a:ext cx="7289180" cy="4038600"/>
          </a:xfrm>
          <a:noFill/>
        </p:spPr>
      </p:pic>
    </p:spTree>
    <p:extLst>
      <p:ext uri="{BB962C8B-B14F-4D97-AF65-F5344CB8AC3E}">
        <p14:creationId xmlns:p14="http://schemas.microsoft.com/office/powerpoint/2010/main" val="2417494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t>SCHOOL GOING CHILDREN</a:t>
            </a:r>
          </a:p>
        </p:txBody>
      </p:sp>
      <p:pic>
        <p:nvPicPr>
          <p:cNvPr id="4505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00401" y="1905000"/>
            <a:ext cx="4397375" cy="4038600"/>
          </a:xfrm>
          <a:noFill/>
        </p:spPr>
      </p:pic>
    </p:spTree>
    <p:extLst>
      <p:ext uri="{BB962C8B-B14F-4D97-AF65-F5344CB8AC3E}">
        <p14:creationId xmlns:p14="http://schemas.microsoft.com/office/powerpoint/2010/main" val="34387429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mtClean="0"/>
              <a:t>SCHOOL AGED CHILDREN: 6-12 YEARS</a:t>
            </a:r>
          </a:p>
        </p:txBody>
      </p:sp>
      <p:pic>
        <p:nvPicPr>
          <p:cNvPr id="460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77901" y="1803400"/>
            <a:ext cx="7391400" cy="4038600"/>
          </a:xfrm>
          <a:noFill/>
        </p:spPr>
      </p:pic>
    </p:spTree>
    <p:extLst>
      <p:ext uri="{BB962C8B-B14F-4D97-AF65-F5344CB8AC3E}">
        <p14:creationId xmlns:p14="http://schemas.microsoft.com/office/powerpoint/2010/main" val="29391595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t>SCHOOL AGED CHILDREN: 6-12 YEARS</a:t>
            </a:r>
          </a:p>
        </p:txBody>
      </p:sp>
      <p:pic>
        <p:nvPicPr>
          <p:cNvPr id="471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422400" y="1835227"/>
            <a:ext cx="7696200" cy="3593946"/>
          </a:xfrm>
          <a:noFill/>
        </p:spPr>
      </p:pic>
    </p:spTree>
    <p:extLst>
      <p:ext uri="{BB962C8B-B14F-4D97-AF65-F5344CB8AC3E}">
        <p14:creationId xmlns:p14="http://schemas.microsoft.com/office/powerpoint/2010/main" val="714741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104900" y="647700"/>
            <a:ext cx="7696200" cy="1143000"/>
          </a:xfrm>
        </p:spPr>
        <p:txBody>
          <a:bodyPr>
            <a:normAutofit fontScale="90000"/>
          </a:bodyPr>
          <a:lstStyle/>
          <a:p>
            <a:pPr eaLnBrk="1" hangingPunct="1"/>
            <a:r>
              <a:rPr lang="en-US" altLang="en-US" smtClean="0"/>
              <a:t>SCHOOL AGED CHILDREN: 6-12 YEARS</a:t>
            </a:r>
          </a:p>
        </p:txBody>
      </p:sp>
      <p:pic>
        <p:nvPicPr>
          <p:cNvPr id="4813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749300" y="2279001"/>
            <a:ext cx="7696200" cy="1588798"/>
          </a:xfrm>
          <a:noFill/>
        </p:spPr>
      </p:pic>
    </p:spTree>
    <p:extLst>
      <p:ext uri="{BB962C8B-B14F-4D97-AF65-F5344CB8AC3E}">
        <p14:creationId xmlns:p14="http://schemas.microsoft.com/office/powerpoint/2010/main" val="11969757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t>ADOLESCENTS</a:t>
            </a:r>
          </a:p>
        </p:txBody>
      </p:sp>
      <p:pic>
        <p:nvPicPr>
          <p:cNvPr id="491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20964" y="2057400"/>
            <a:ext cx="5303836" cy="4038600"/>
          </a:xfrm>
          <a:noFill/>
        </p:spPr>
      </p:pic>
    </p:spTree>
    <p:extLst>
      <p:ext uri="{BB962C8B-B14F-4D97-AF65-F5344CB8AC3E}">
        <p14:creationId xmlns:p14="http://schemas.microsoft.com/office/powerpoint/2010/main" val="16070249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smtClean="0"/>
              <a:t>ADOLESCENTS:12-18 YEARS</a:t>
            </a:r>
          </a:p>
        </p:txBody>
      </p:sp>
      <p:pic>
        <p:nvPicPr>
          <p:cNvPr id="5120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286000" y="2047758"/>
            <a:ext cx="7696200" cy="3753085"/>
          </a:xfrm>
          <a:noFill/>
        </p:spPr>
      </p:pic>
    </p:spTree>
    <p:extLst>
      <p:ext uri="{BB962C8B-B14F-4D97-AF65-F5344CB8AC3E}">
        <p14:creationId xmlns:p14="http://schemas.microsoft.com/office/powerpoint/2010/main" val="6252810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Rot="1" noChangeArrowheads="1"/>
          </p:cNvSpPr>
          <p:nvPr>
            <p:ph type="title"/>
          </p:nvPr>
        </p:nvSpPr>
        <p:spPr>
          <a:xfrm>
            <a:off x="444500" y="292100"/>
            <a:ext cx="9207500" cy="6108700"/>
          </a:xfrm>
        </p:spPr>
        <p:txBody>
          <a:bodyPr>
            <a:normAutofit/>
          </a:bodyPr>
          <a:lstStyle/>
          <a:p>
            <a:pPr eaLnBrk="1" hangingPunct="1"/>
            <a:r>
              <a:rPr lang="en-GB" altLang="en-US" sz="4000" dirty="0">
                <a:solidFill>
                  <a:schemeClr val="folHlink"/>
                </a:solidFill>
              </a:rPr>
              <a:t/>
            </a:r>
            <a:br>
              <a:rPr lang="en-GB" altLang="en-US" sz="4000" dirty="0">
                <a:solidFill>
                  <a:schemeClr val="folHlink"/>
                </a:solidFill>
              </a:rPr>
            </a:br>
            <a:r>
              <a:rPr lang="en-GB" altLang="en-US" dirty="0" smtClean="0">
                <a:solidFill>
                  <a:schemeClr val="folHlink"/>
                </a:solidFill>
              </a:rPr>
              <a:t>PAEDIATRICS </a:t>
            </a:r>
            <a:r>
              <a:rPr lang="en-GB" altLang="en-US" dirty="0">
                <a:solidFill>
                  <a:schemeClr val="folHlink"/>
                </a:solidFill>
              </a:rPr>
              <a:t>CONSISTS OF ENDLESS VARIATIONS</a:t>
            </a:r>
            <a:br>
              <a:rPr lang="en-GB" altLang="en-US" dirty="0">
                <a:solidFill>
                  <a:schemeClr val="folHlink"/>
                </a:solidFill>
              </a:rPr>
            </a:br>
            <a:r>
              <a:rPr lang="en-GB" altLang="en-US" dirty="0">
                <a:solidFill>
                  <a:schemeClr val="folHlink"/>
                </a:solidFill>
              </a:rPr>
              <a:t/>
            </a:r>
            <a:br>
              <a:rPr lang="en-GB" altLang="en-US" dirty="0">
                <a:solidFill>
                  <a:schemeClr val="folHlink"/>
                </a:solidFill>
              </a:rPr>
            </a:br>
            <a:r>
              <a:rPr lang="en-GB" altLang="en-US" dirty="0">
                <a:solidFill>
                  <a:schemeClr val="folHlink"/>
                </a:solidFill>
              </a:rPr>
              <a:t>REMEMBER:</a:t>
            </a:r>
            <a:br>
              <a:rPr lang="en-GB" altLang="en-US" dirty="0">
                <a:solidFill>
                  <a:schemeClr val="folHlink"/>
                </a:solidFill>
              </a:rPr>
            </a:br>
            <a:r>
              <a:rPr lang="en-GB" altLang="en-US" dirty="0">
                <a:solidFill>
                  <a:schemeClr val="folHlink"/>
                </a:solidFill>
              </a:rPr>
              <a:t/>
            </a:r>
            <a:br>
              <a:rPr lang="en-GB" altLang="en-US" dirty="0">
                <a:solidFill>
                  <a:schemeClr val="folHlink"/>
                </a:solidFill>
              </a:rPr>
            </a:br>
            <a:r>
              <a:rPr lang="en-GB" altLang="en-US" u="sng" dirty="0">
                <a:solidFill>
                  <a:schemeClr val="folHlink"/>
                </a:solidFill>
              </a:rPr>
              <a:t>THE CHILD IS NOT A LITTLE</a:t>
            </a:r>
            <a:r>
              <a:rPr lang="en-GB" altLang="en-US" dirty="0">
                <a:solidFill>
                  <a:schemeClr val="folHlink"/>
                </a:solidFill>
              </a:rPr>
              <a:t> </a:t>
            </a:r>
            <a:r>
              <a:rPr lang="en-GB" altLang="en-US" u="sng" dirty="0">
                <a:solidFill>
                  <a:schemeClr val="folHlink"/>
                </a:solidFill>
              </a:rPr>
              <a:t>ADULT</a:t>
            </a:r>
            <a:br>
              <a:rPr lang="en-GB" altLang="en-US" u="sng" dirty="0">
                <a:solidFill>
                  <a:schemeClr val="folHlink"/>
                </a:solidFill>
              </a:rPr>
            </a:br>
            <a:endParaRPr lang="en-US" altLang="en-US" u="sng" dirty="0">
              <a:solidFill>
                <a:schemeClr val="folHlink"/>
              </a:solidFill>
            </a:endParaRPr>
          </a:p>
        </p:txBody>
      </p:sp>
    </p:spTree>
    <p:extLst>
      <p:ext uri="{BB962C8B-B14F-4D97-AF65-F5344CB8AC3E}">
        <p14:creationId xmlns:p14="http://schemas.microsoft.com/office/powerpoint/2010/main" val="3145986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a:xfrm>
            <a:off x="677334" y="1676401"/>
            <a:ext cx="8596668" cy="4364962"/>
          </a:xfrm>
        </p:spPr>
        <p:txBody>
          <a:bodyPr>
            <a:normAutofit/>
          </a:bodyPr>
          <a:lstStyle/>
          <a:p>
            <a:pPr marL="0" indent="0">
              <a:buNone/>
            </a:pPr>
            <a:endParaRPr lang="en-US" sz="2400" dirty="0" smtClean="0"/>
          </a:p>
          <a:p>
            <a:r>
              <a:rPr lang="en-US" sz="2400" dirty="0" smtClean="0"/>
              <a:t>Manage neonatal conditions</a:t>
            </a:r>
          </a:p>
          <a:p>
            <a:r>
              <a:rPr lang="en-US" sz="2400" dirty="0" smtClean="0"/>
              <a:t>Explain the concept of growth and development</a:t>
            </a:r>
          </a:p>
          <a:p>
            <a:r>
              <a:rPr lang="en-US" sz="2400" dirty="0" smtClean="0"/>
              <a:t>Manage nutritional disorders</a:t>
            </a:r>
          </a:p>
          <a:p>
            <a:r>
              <a:rPr lang="en-US" sz="2400" dirty="0" smtClean="0"/>
              <a:t>Carry out immunization of immunizable diseases</a:t>
            </a:r>
          </a:p>
          <a:p>
            <a:r>
              <a:rPr lang="en-US" sz="2400" dirty="0" smtClean="0"/>
              <a:t>Manage tropical diseases</a:t>
            </a:r>
          </a:p>
          <a:p>
            <a:r>
              <a:rPr lang="en-US" sz="2400" dirty="0" smtClean="0"/>
              <a:t>Manage respiratory conditions and diseases</a:t>
            </a:r>
          </a:p>
          <a:p>
            <a:r>
              <a:rPr lang="en-US" sz="2400" dirty="0" smtClean="0"/>
              <a:t>Integrate the principles of IMCI and ETAT plus in the management of common childhood illness </a:t>
            </a:r>
            <a:endParaRPr lang="en-US" sz="2400" dirty="0"/>
          </a:p>
        </p:txBody>
      </p:sp>
    </p:spTree>
    <p:extLst>
      <p:ext uri="{BB962C8B-B14F-4D97-AF65-F5344CB8AC3E}">
        <p14:creationId xmlns:p14="http://schemas.microsoft.com/office/powerpoint/2010/main" val="28697617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969" y="400869"/>
            <a:ext cx="8596668" cy="1320800"/>
          </a:xfrm>
        </p:spPr>
        <p:txBody>
          <a:bodyPr>
            <a:normAutofit/>
          </a:bodyPr>
          <a:lstStyle/>
          <a:p>
            <a:pPr algn="ctr"/>
            <a:r>
              <a:rPr lang="en-US" sz="4000" b="1" u="sng" dirty="0">
                <a:solidFill>
                  <a:schemeClr val="tx1"/>
                </a:solidFill>
              </a:rPr>
              <a:t>QUIZ </a:t>
            </a:r>
          </a:p>
        </p:txBody>
      </p:sp>
      <p:sp>
        <p:nvSpPr>
          <p:cNvPr id="3" name="Content Placeholder 2"/>
          <p:cNvSpPr>
            <a:spLocks noGrp="1"/>
          </p:cNvSpPr>
          <p:nvPr>
            <p:ph idx="1"/>
          </p:nvPr>
        </p:nvSpPr>
        <p:spPr>
          <a:xfrm>
            <a:off x="677334" y="1481320"/>
            <a:ext cx="8596668" cy="3880773"/>
          </a:xfrm>
        </p:spPr>
        <p:txBody>
          <a:bodyPr>
            <a:noAutofit/>
          </a:bodyPr>
          <a:lstStyle/>
          <a:p>
            <a:pPr lvl="0"/>
            <a:r>
              <a:rPr lang="en-US" sz="3200" dirty="0"/>
              <a:t>Why is it important to learn about different categories of infants?</a:t>
            </a:r>
          </a:p>
          <a:p>
            <a:pPr lvl="0"/>
            <a:r>
              <a:rPr lang="en-US" sz="3200" dirty="0"/>
              <a:t>What factors influence infant and neonatal mortality in Kenya?</a:t>
            </a:r>
          </a:p>
          <a:p>
            <a:pPr lvl="0"/>
            <a:r>
              <a:rPr lang="en-US" sz="3200" dirty="0"/>
              <a:t>Define the following terms; LBW, VLBW, Perinatal mortality rate, infant mortality rate, normal newborn, Still birth.</a:t>
            </a:r>
          </a:p>
          <a:p>
            <a:pPr lvl="0"/>
            <a:r>
              <a:rPr lang="en-US" sz="3200" dirty="0"/>
              <a:t>Manage LBW and premature babies</a:t>
            </a:r>
          </a:p>
        </p:txBody>
      </p:sp>
      <p:sp>
        <p:nvSpPr>
          <p:cNvPr id="5" name="Slide Number Placeholder 4"/>
          <p:cNvSpPr>
            <a:spLocks noGrp="1"/>
          </p:cNvSpPr>
          <p:nvPr>
            <p:ph type="sldNum" sz="quarter" idx="12"/>
          </p:nvPr>
        </p:nvSpPr>
        <p:spPr/>
        <p:txBody>
          <a:bodyPr/>
          <a:lstStyle/>
          <a:p>
            <a:fld id="{737C3187-7CCF-41AC-82A5-0CE973825FA3}" type="slidenum">
              <a:rPr lang="en-US" smtClean="0"/>
              <a:pPr/>
              <a:t>60</a:t>
            </a:fld>
            <a:endParaRPr lang="en-US"/>
          </a:p>
        </p:txBody>
      </p:sp>
    </p:spTree>
    <p:extLst>
      <p:ext uri="{BB962C8B-B14F-4D97-AF65-F5344CB8AC3E}">
        <p14:creationId xmlns:p14="http://schemas.microsoft.com/office/powerpoint/2010/main" val="1129329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mtClean="0"/>
              <a:t>QUESTIONS !!!!!!!!!!!!!!!</a:t>
            </a:r>
          </a:p>
        </p:txBody>
      </p:sp>
      <p:pic>
        <p:nvPicPr>
          <p:cNvPr id="522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514049" y="1905000"/>
            <a:ext cx="5240102" cy="4038600"/>
          </a:xfrm>
          <a:noFill/>
        </p:spPr>
      </p:pic>
    </p:spTree>
    <p:extLst>
      <p:ext uri="{BB962C8B-B14F-4D97-AF65-F5344CB8AC3E}">
        <p14:creationId xmlns:p14="http://schemas.microsoft.com/office/powerpoint/2010/main" val="3260089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Rot="1" noChangeArrowheads="1"/>
          </p:cNvSpPr>
          <p:nvPr>
            <p:ph idx="1"/>
          </p:nvPr>
        </p:nvSpPr>
        <p:spPr>
          <a:xfrm>
            <a:off x="381000" y="495300"/>
            <a:ext cx="8867775" cy="5400676"/>
          </a:xfrm>
        </p:spPr>
        <p:txBody>
          <a:bodyPr/>
          <a:lstStyle/>
          <a:p>
            <a:pPr marL="0" indent="0">
              <a:buNone/>
            </a:pPr>
            <a:r>
              <a:rPr lang="en-GB" altLang="en-US" sz="3200" dirty="0" smtClean="0">
                <a:latin typeface="Times New Roman" panose="02020603050405020304" pitchFamily="18" charset="0"/>
              </a:rPr>
              <a:t>       What </a:t>
            </a:r>
            <a:r>
              <a:rPr lang="en-GB" altLang="en-US" sz="3200" dirty="0">
                <a:latin typeface="Times New Roman" panose="02020603050405020304" pitchFamily="18" charset="0"/>
              </a:rPr>
              <a:t>do </a:t>
            </a:r>
            <a:r>
              <a:rPr lang="en-GB" altLang="en-US" sz="3200" dirty="0" smtClean="0">
                <a:latin typeface="Times New Roman" panose="02020603050405020304" pitchFamily="18" charset="0"/>
              </a:rPr>
              <a:t>people Say  about paediatrics  </a:t>
            </a:r>
            <a:r>
              <a:rPr lang="en-GB" altLang="en-US" sz="3200" dirty="0">
                <a:latin typeface="Times New Roman" panose="02020603050405020304" pitchFamily="18" charset="0"/>
              </a:rPr>
              <a:t>?</a:t>
            </a:r>
          </a:p>
          <a:p>
            <a:pPr eaLnBrk="1" hangingPunct="1"/>
            <a:endParaRPr lang="en-GB" altLang="en-US" dirty="0" smtClean="0">
              <a:latin typeface="Times New Roman" panose="02020603050405020304" pitchFamily="18" charset="0"/>
            </a:endParaRPr>
          </a:p>
          <a:p>
            <a:pPr eaLnBrk="1" hangingPunct="1"/>
            <a:r>
              <a:rPr lang="en-GB" altLang="en-US" sz="3200" dirty="0" smtClean="0">
                <a:latin typeface="Times New Roman" panose="02020603050405020304" pitchFamily="18" charset="0"/>
              </a:rPr>
              <a:t>Single most important  deals with growth and development of child size, form, complexity of functions</a:t>
            </a:r>
          </a:p>
          <a:p>
            <a:pPr eaLnBrk="1" hangingPunct="1"/>
            <a:r>
              <a:rPr lang="en-GB" altLang="en-US" sz="3200" dirty="0">
                <a:latin typeface="Times New Roman" panose="02020603050405020304" pitchFamily="18" charset="0"/>
              </a:rPr>
              <a:t>O</a:t>
            </a:r>
            <a:r>
              <a:rPr lang="en-GB" altLang="en-US" sz="3200" dirty="0" smtClean="0">
                <a:latin typeface="Times New Roman" panose="02020603050405020304" pitchFamily="18" charset="0"/>
              </a:rPr>
              <a:t>ne of broadest and most interesting medical speciality</a:t>
            </a:r>
          </a:p>
          <a:p>
            <a:pPr eaLnBrk="1" hangingPunct="1"/>
            <a:r>
              <a:rPr lang="en-GB" altLang="en-US" sz="3200" dirty="0" smtClean="0">
                <a:latin typeface="Times New Roman" panose="02020603050405020304" pitchFamily="18" charset="0"/>
              </a:rPr>
              <a:t>What do student say?</a:t>
            </a:r>
            <a:endParaRPr lang="en-US" altLang="en-US" sz="3200" dirty="0" smtClean="0">
              <a:latin typeface="Times New Roman" panose="02020603050405020304" pitchFamily="18" charset="0"/>
            </a:endParaRPr>
          </a:p>
        </p:txBody>
      </p:sp>
    </p:spTree>
    <p:extLst>
      <p:ext uri="{BB962C8B-B14F-4D97-AF65-F5344CB8AC3E}">
        <p14:creationId xmlns:p14="http://schemas.microsoft.com/office/powerpoint/2010/main" val="748089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34" y="207191"/>
            <a:ext cx="8596668" cy="1016000"/>
          </a:xfrm>
        </p:spPr>
        <p:txBody>
          <a:bodyPr>
            <a:normAutofit fontScale="90000"/>
          </a:bodyPr>
          <a:lstStyle/>
          <a:p>
            <a:pPr algn="ctr"/>
            <a:r>
              <a:rPr lang="en-US" b="1" dirty="0" smtClean="0"/>
              <a:t>DEFINATION </a:t>
            </a:r>
            <a:r>
              <a:rPr lang="en-US" b="1" dirty="0"/>
              <a:t>OF TERMS</a:t>
            </a:r>
            <a:br>
              <a:rPr lang="en-US" b="1" dirty="0"/>
            </a:br>
            <a:endParaRPr lang="en-US" dirty="0"/>
          </a:p>
        </p:txBody>
      </p:sp>
      <p:sp>
        <p:nvSpPr>
          <p:cNvPr id="3" name="Content Placeholder 2"/>
          <p:cNvSpPr>
            <a:spLocks noGrp="1"/>
          </p:cNvSpPr>
          <p:nvPr>
            <p:ph idx="1"/>
          </p:nvPr>
        </p:nvSpPr>
        <p:spPr>
          <a:xfrm>
            <a:off x="194853" y="1223191"/>
            <a:ext cx="9798231" cy="5029200"/>
          </a:xfrm>
        </p:spPr>
        <p:txBody>
          <a:bodyPr>
            <a:noAutofit/>
          </a:bodyPr>
          <a:lstStyle/>
          <a:p>
            <a:r>
              <a:rPr lang="en-US" sz="3200" b="1" dirty="0" smtClean="0"/>
              <a:t>P</a:t>
            </a:r>
            <a:r>
              <a:rPr lang="en-US" sz="3200" b="1" u="sng" dirty="0" smtClean="0"/>
              <a:t>aediatrics</a:t>
            </a:r>
            <a:r>
              <a:rPr lang="en-US" sz="3200" dirty="0" smtClean="0"/>
              <a:t>-this is a branch of medicine or medical science dealing or concerned with the development, care and diseases  of infants, children and adolescents and their treatment. </a:t>
            </a:r>
            <a:r>
              <a:rPr lang="en-US" sz="3200" dirty="0"/>
              <a:t>The word </a:t>
            </a:r>
            <a:r>
              <a:rPr lang="en-US" sz="3200" dirty="0" smtClean="0"/>
              <a:t>“peadiatrics” </a:t>
            </a:r>
            <a:r>
              <a:rPr lang="en-US" sz="3200" dirty="0"/>
              <a:t>means “healer of children”; they are derived from two Greek words: (pais = child) and (iatros = doctor or healer). Abraham Jacobi (1830–1919) is known as the father of </a:t>
            </a:r>
            <a:r>
              <a:rPr lang="en-US" sz="3200" dirty="0" err="1"/>
              <a:t>paediatrics</a:t>
            </a:r>
            <a:r>
              <a:rPr lang="en-US" sz="3200" dirty="0" smtClean="0"/>
              <a:t>.</a:t>
            </a:r>
          </a:p>
          <a:p>
            <a:pPr marL="0" indent="0">
              <a:buNone/>
            </a:pPr>
            <a:endParaRPr lang="en-US" sz="3200" dirty="0"/>
          </a:p>
        </p:txBody>
      </p:sp>
    </p:spTree>
    <p:extLst>
      <p:ext uri="{BB962C8B-B14F-4D97-AF65-F5344CB8AC3E}">
        <p14:creationId xmlns:p14="http://schemas.microsoft.com/office/powerpoint/2010/main" val="308543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8936" y="1444173"/>
            <a:ext cx="8172996" cy="3416320"/>
          </a:xfrm>
          <a:prstGeom prst="rect">
            <a:avLst/>
          </a:prstGeom>
        </p:spPr>
        <p:txBody>
          <a:bodyPr wrap="square">
            <a:spAutoFit/>
          </a:bodyPr>
          <a:lstStyle/>
          <a:p>
            <a:r>
              <a:rPr lang="en-US" sz="3600" b="1" u="sng" dirty="0" err="1"/>
              <a:t>Defn</a:t>
            </a:r>
            <a:r>
              <a:rPr lang="en-US" sz="3600" b="1" u="sng" dirty="0"/>
              <a:t>. </a:t>
            </a:r>
            <a:r>
              <a:rPr lang="en-US" sz="3600" dirty="0"/>
              <a:t>Is the field of medicine that is concerned with the health of infants, children, and adolescents; their growth and development; and their opportunity to achieve full potential as adults</a:t>
            </a:r>
            <a:r>
              <a:rPr lang="en-US" sz="3200" dirty="0"/>
              <a:t>.</a:t>
            </a:r>
          </a:p>
        </p:txBody>
      </p:sp>
    </p:spTree>
    <p:extLst>
      <p:ext uri="{BB962C8B-B14F-4D97-AF65-F5344CB8AC3E}">
        <p14:creationId xmlns:p14="http://schemas.microsoft.com/office/powerpoint/2010/main" val="1102381012"/>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253</TotalTime>
  <Words>925</Words>
  <Application>Microsoft Office PowerPoint</Application>
  <PresentationFormat>Widescreen</PresentationFormat>
  <Paragraphs>213</Paragraphs>
  <Slides>61</Slides>
  <Notes>43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Times New Roman</vt:lpstr>
      <vt:lpstr>Trebuchet MS</vt:lpstr>
      <vt:lpstr>Wingdings</vt:lpstr>
      <vt:lpstr>Wingdings 3</vt:lpstr>
      <vt:lpstr>Facet</vt:lpstr>
      <vt:lpstr>   INTRODUCTION TO PAEDIATRICS AND CHILD HEALTH I  </vt:lpstr>
      <vt:lpstr>PowerPoint Presentation</vt:lpstr>
      <vt:lpstr>PowerPoint Presentation</vt:lpstr>
      <vt:lpstr>Team around the child </vt:lpstr>
      <vt:lpstr>Learning outcomes </vt:lpstr>
      <vt:lpstr>LEARNING OUTCOMES</vt:lpstr>
      <vt:lpstr>PowerPoint Presentation</vt:lpstr>
      <vt:lpstr>DEFINATION OF TERMS </vt:lpstr>
      <vt:lpstr>PowerPoint Presentation</vt:lpstr>
      <vt:lpstr> Neonatology:   is a medical specialty of care of newborn babies, sick babies and premature babies Neo-new     natal—birth ology---science of</vt:lpstr>
      <vt:lpstr>PowerPoint Presentation</vt:lpstr>
      <vt:lpstr>                 </vt:lpstr>
      <vt:lpstr>Preterm:- baby born before 37 weeks gestation A preterm can be an  (AGA)- appropriate for gestational age  small for gestational age(SGA) or LGA –Large for gestational age</vt:lpstr>
      <vt:lpstr>Very low birth weight (VLBW) –Is a baby weighing 1.5kgs 0r less Extremely low birth weight– is a baby weighing 1kg or less Incredibly low birth weight-- 750g or less. LGA=Birth wt &gt; 90th centile for gestational age. SGA– Birth wt &lt; 10th centile for gestational age</vt:lpstr>
      <vt:lpstr>Infant mortality rate:- number of deaths in the 1st 12months per a 1000 live births Neonatal mortality rate:-no. of deaths in the 1st 28 days per a thousand live births Perinatal mortality rate:- still births and neonatal deaths up to 7 days per 1000 total births</vt:lpstr>
      <vt:lpstr>Perinatal mortality =includes all stillbirths &amp;neonatal deaths in the 1st wk of life. It is any death or abortion &gt; 500g or death at 24 wks and more still birth – a baby born after 24 weeks gestation of pregnancy and does not show at any time signs of life (cardiopulmonary activity Neonatal mortality accounts for 50% of infant mortality in developing countries</vt:lpstr>
      <vt:lpstr>A normal newborn is a baby born between 37—41wks weighs 2.5kgs—4kgs  head circumference 33—37cm APGAR score 7—10 length 50cm, no abnormalities &amp; does not require resuscitation at birth </vt:lpstr>
      <vt:lpstr>MUST BE CONTINUALLY AWARE OF:</vt:lpstr>
      <vt:lpstr>GENETICS</vt:lpstr>
      <vt:lpstr>PRE-NATAL EVENTS</vt:lpstr>
      <vt:lpstr>LABOUR AND DELIVERY</vt:lpstr>
      <vt:lpstr>              </vt:lpstr>
      <vt:lpstr>NEW BORN PERIOD (FIRST MONTH)</vt:lpstr>
      <vt:lpstr>NEW BORN PERIOD (FIRST MONTH) cont.</vt:lpstr>
      <vt:lpstr>INFANCY/ TODDLER PERIOD  TO 2 YEARS </vt:lpstr>
      <vt:lpstr>INFANCY</vt:lpstr>
      <vt:lpstr>PRESCHOOL</vt:lpstr>
      <vt:lpstr>PRESCHOOL</vt:lpstr>
      <vt:lpstr>UNDERSTANDING CHILD DEVELOPMENT</vt:lpstr>
      <vt:lpstr>DEVELOPMENTAL STAGES</vt:lpstr>
      <vt:lpstr>DEVELOPMENTAL LINES</vt:lpstr>
      <vt:lpstr>MILESTONES</vt:lpstr>
      <vt:lpstr>MILESTONES</vt:lpstr>
      <vt:lpstr>COGNITIVE DEVELOPMENT</vt:lpstr>
      <vt:lpstr>CRITICAL LEARNING PERIODS</vt:lpstr>
      <vt:lpstr>COMMUNICATNG WITH CHILDREN</vt:lpstr>
      <vt:lpstr>Why is communicating with children important?</vt:lpstr>
      <vt:lpstr>Why is communicating with children important?</vt:lpstr>
      <vt:lpstr>REMEMBER!!!!</vt:lpstr>
      <vt:lpstr>KEY ASPECTS IN COMMUNICATING WITH CHILDREN</vt:lpstr>
      <vt:lpstr>KEY ASPECTS IN COMMUNICATING WITH CHILDREN</vt:lpstr>
      <vt:lpstr>BARRIERS TO COMMUNICATING WITH CHILDREN</vt:lpstr>
      <vt:lpstr>BABIES</vt:lpstr>
      <vt:lpstr> 0-12 MONTHS</vt:lpstr>
      <vt:lpstr>INFANTS 1-12 MONTHS</vt:lpstr>
      <vt:lpstr>INFANTS</vt:lpstr>
      <vt:lpstr>TODDLERS AND PRESCHOOLERS</vt:lpstr>
      <vt:lpstr>TODDLERS: 12-36 MONTHS</vt:lpstr>
      <vt:lpstr>TODDLERS: 12-36 MONTHS</vt:lpstr>
      <vt:lpstr>PRESCHOOLERS- 3-6 YEARS</vt:lpstr>
      <vt:lpstr>PRESCHOOLERS- 3-6 YEARS</vt:lpstr>
      <vt:lpstr>PRESCHOOLERS- 3-6 YEARS</vt:lpstr>
      <vt:lpstr>SCHOOL GOING CHILDREN</vt:lpstr>
      <vt:lpstr>SCHOOL AGED CHILDREN: 6-12 YEARS</vt:lpstr>
      <vt:lpstr>SCHOOL AGED CHILDREN: 6-12 YEARS</vt:lpstr>
      <vt:lpstr>SCHOOL AGED CHILDREN: 6-12 YEARS</vt:lpstr>
      <vt:lpstr>ADOLESCENTS</vt:lpstr>
      <vt:lpstr>ADOLESCENTS:12-18 YEARS</vt:lpstr>
      <vt:lpstr> PAEDIATRICS CONSISTS OF ENDLESS VARIATIONS  REMEMBER:  THE CHILD IS NOT A LITTLE ADULT </vt:lpstr>
      <vt:lpstr>QUIZ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PEADIATRICS AND NEONATOLOGY</dc:title>
  <dc:creator>Windows User</dc:creator>
  <cp:lastModifiedBy>Windows User</cp:lastModifiedBy>
  <cp:revision>30</cp:revision>
  <dcterms:created xsi:type="dcterms:W3CDTF">2018-09-16T21:02:06Z</dcterms:created>
  <dcterms:modified xsi:type="dcterms:W3CDTF">2021-09-07T08:05:07Z</dcterms:modified>
</cp:coreProperties>
</file>