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78"/>
  </p:notesMasterIdLst>
  <p:sldIdLst>
    <p:sldId id="256" r:id="rId2"/>
    <p:sldId id="340" r:id="rId3"/>
    <p:sldId id="342" r:id="rId4"/>
    <p:sldId id="264" r:id="rId5"/>
    <p:sldId id="265" r:id="rId6"/>
    <p:sldId id="266" r:id="rId7"/>
    <p:sldId id="267" r:id="rId8"/>
    <p:sldId id="296" r:id="rId9"/>
    <p:sldId id="268" r:id="rId10"/>
    <p:sldId id="269" r:id="rId11"/>
    <p:sldId id="277" r:id="rId12"/>
    <p:sldId id="270" r:id="rId13"/>
    <p:sldId id="297" r:id="rId14"/>
    <p:sldId id="343" r:id="rId15"/>
    <p:sldId id="271" r:id="rId16"/>
    <p:sldId id="272" r:id="rId17"/>
    <p:sldId id="284" r:id="rId18"/>
    <p:sldId id="298" r:id="rId19"/>
    <p:sldId id="273" r:id="rId20"/>
    <p:sldId id="345" r:id="rId21"/>
    <p:sldId id="274" r:id="rId22"/>
    <p:sldId id="275" r:id="rId23"/>
    <p:sldId id="347" r:id="rId24"/>
    <p:sldId id="276" r:id="rId25"/>
    <p:sldId id="349" r:id="rId26"/>
    <p:sldId id="278" r:id="rId27"/>
    <p:sldId id="281" r:id="rId28"/>
    <p:sldId id="353" r:id="rId29"/>
    <p:sldId id="351" r:id="rId30"/>
    <p:sldId id="356" r:id="rId31"/>
    <p:sldId id="355" r:id="rId32"/>
    <p:sldId id="257" r:id="rId33"/>
    <p:sldId id="259" r:id="rId34"/>
    <p:sldId id="260" r:id="rId35"/>
    <p:sldId id="258" r:id="rId36"/>
    <p:sldId id="261" r:id="rId37"/>
    <p:sldId id="358" r:id="rId38"/>
    <p:sldId id="360" r:id="rId39"/>
    <p:sldId id="362" r:id="rId40"/>
    <p:sldId id="364" r:id="rId41"/>
    <p:sldId id="263" r:id="rId42"/>
    <p:sldId id="282" r:id="rId43"/>
    <p:sldId id="301" r:id="rId44"/>
    <p:sldId id="302" r:id="rId45"/>
    <p:sldId id="303" r:id="rId46"/>
    <p:sldId id="304" r:id="rId47"/>
    <p:sldId id="305" r:id="rId48"/>
    <p:sldId id="285" r:id="rId49"/>
    <p:sldId id="295" r:id="rId50"/>
    <p:sldId id="307" r:id="rId51"/>
    <p:sldId id="309" r:id="rId52"/>
    <p:sldId id="311" r:id="rId53"/>
    <p:sldId id="313" r:id="rId54"/>
    <p:sldId id="374" r:id="rId55"/>
    <p:sldId id="376" r:id="rId56"/>
    <p:sldId id="378" r:id="rId57"/>
    <p:sldId id="315" r:id="rId58"/>
    <p:sldId id="380" r:id="rId59"/>
    <p:sldId id="382" r:id="rId60"/>
    <p:sldId id="318" r:id="rId61"/>
    <p:sldId id="316" r:id="rId62"/>
    <p:sldId id="320" r:id="rId63"/>
    <p:sldId id="384" r:id="rId64"/>
    <p:sldId id="322" r:id="rId65"/>
    <p:sldId id="324" r:id="rId66"/>
    <p:sldId id="388" r:id="rId67"/>
    <p:sldId id="386" r:id="rId68"/>
    <p:sldId id="326" r:id="rId69"/>
    <p:sldId id="327" r:id="rId70"/>
    <p:sldId id="329" r:id="rId71"/>
    <p:sldId id="333" r:id="rId72"/>
    <p:sldId id="366" r:id="rId73"/>
    <p:sldId id="337" r:id="rId74"/>
    <p:sldId id="338" r:id="rId75"/>
    <p:sldId id="287" r:id="rId76"/>
    <p:sldId id="390" r:id="rId77"/>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737" autoAdjust="0"/>
  </p:normalViewPr>
  <p:slideViewPr>
    <p:cSldViewPr>
      <p:cViewPr varScale="1">
        <p:scale>
          <a:sx n="69" d="100"/>
          <a:sy n="69" d="100"/>
        </p:scale>
        <p:origin x="1410" y="7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C5FDE-4255-4C2E-A9F4-780F43D3A7A6}" type="datetimeFigureOut">
              <a:rPr lang="en-US" smtClean="0"/>
              <a:t>9/13/2021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9206BD-6845-4897-979C-6B67E20248A7}" type="slidenum">
              <a:rPr lang="en-US" smtClean="0"/>
              <a:t>‹#›</a:t>
            </a:fld>
            <a:endParaRPr lang="en-US"/>
          </a:p>
        </p:txBody>
      </p:sp>
    </p:spTree>
    <p:extLst>
      <p:ext uri="{BB962C8B-B14F-4D97-AF65-F5344CB8AC3E}">
        <p14:creationId xmlns:p14="http://schemas.microsoft.com/office/powerpoint/2010/main" val="563981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9F53C2C-171B-41FF-999A-4A1D569F540B}" type="slidenum">
              <a:rPr lang="en-US" altLang="en-US"/>
              <a:pPr eaLnBrk="1" hangingPunct="1"/>
              <a:t>62</a:t>
            </a:fld>
            <a:endParaRPr lang="en-US" altLang="en-US"/>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554115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A368A5-2EC1-4A55-B36D-2287F12E473C}" type="slidenum">
              <a:rPr lang="en-GB" altLang="en-US"/>
              <a:pPr eaLnBrk="1" hangingPunct="1"/>
              <a:t>70</a:t>
            </a:fld>
            <a:endParaRPr lang="en-GB" altLang="en-US"/>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spcBef>
                <a:spcPct val="0"/>
              </a:spcBef>
              <a:buFontTx/>
              <a:buAutoNum type="arabicParenR"/>
            </a:pPr>
            <a:r>
              <a:rPr lang="en-GB" altLang="en-US" smtClean="0"/>
              <a:t>This child obviously has opisthotonus (neck retraction and arching of the back), fisting and scissoring and a decorticate posture</a:t>
            </a:r>
          </a:p>
          <a:p>
            <a:pPr marL="228600" indent="-228600">
              <a:spcBef>
                <a:spcPct val="0"/>
              </a:spcBef>
              <a:buFontTx/>
              <a:buAutoNum type="arabicParenR"/>
            </a:pPr>
            <a:r>
              <a:rPr lang="en-GB" altLang="en-US" smtClean="0"/>
              <a:t>The causes of this are very variable….</a:t>
            </a:r>
            <a:endParaRPr lang="en-US" altLang="en-US" smtClean="0"/>
          </a:p>
        </p:txBody>
      </p:sp>
    </p:spTree>
    <p:extLst>
      <p:ext uri="{BB962C8B-B14F-4D97-AF65-F5344CB8AC3E}">
        <p14:creationId xmlns:p14="http://schemas.microsoft.com/office/powerpoint/2010/main" val="2214731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en-US" sz="2400"/>
          </a:p>
        </p:txBody>
      </p:sp>
      <p:sp>
        <p:nvSpPr>
          <p:cNvPr id="13314"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331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smtClean="0"/>
            </a:lvl1pPr>
          </a:lstStyle>
          <a:p>
            <a:pPr>
              <a:defRPr/>
            </a:pPr>
            <a:fld id="{7FF770C3-EEB4-4075-B69E-CC47EEA6F17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093DB78-B0C2-4585-8D22-D2A8D0D6E8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FEB1673-D23A-4EB5-872C-A24B2FC49C2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74A88F8-EC1F-4E2E-B2DE-1C309DB7030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38" y="304800"/>
            <a:ext cx="8008937"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71C238D6-536A-47F1-9476-AB557238AE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98C3F98-4F5D-4F86-9D6E-BDF777DE014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2FAC335-6BD2-4065-837C-475D7FCCFCD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178F4DB-8EB1-42DC-A386-06D670495F7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D2BB91EA-0A0D-4755-BAA7-CD8040BFCF7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30914AFF-5BFE-4CFF-81B0-F4EFB5DE54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B459D872-8D36-47D1-95DA-7E1141CC3CF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7DC400E-EF99-4584-B392-3816BAB5363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8FE2E4A-BB7F-4A54-9E98-0404788E22A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5" name="AutoShape 7"/>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en-US" sz="2400"/>
          </a:p>
        </p:txBody>
      </p:sp>
      <p:sp>
        <p:nvSpPr>
          <p:cNvPr id="12296" name="Line 8"/>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12297" name="Rectangle 9"/>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mn-lt"/>
              </a:defRPr>
            </a:lvl1pPr>
          </a:lstStyle>
          <a:p>
            <a:pPr>
              <a:defRPr/>
            </a:pPr>
            <a:endParaRPr lang="en-US"/>
          </a:p>
        </p:txBody>
      </p:sp>
      <p:sp>
        <p:nvSpPr>
          <p:cNvPr id="12298" name="Rectangle 1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smtClean="0">
                <a:latin typeface="+mn-lt"/>
              </a:defRPr>
            </a:lvl1pPr>
          </a:lstStyle>
          <a:p>
            <a:pPr>
              <a:defRPr/>
            </a:pPr>
            <a:endParaRPr lang="en-US"/>
          </a:p>
        </p:txBody>
      </p:sp>
      <p:sp>
        <p:nvSpPr>
          <p:cNvPr id="12299" name="Rectangle 11"/>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mn-lt"/>
              </a:defRPr>
            </a:lvl1pPr>
          </a:lstStyle>
          <a:p>
            <a:pPr>
              <a:defRPr/>
            </a:pPr>
            <a:fld id="{4D4E08E7-8B61-4E96-84D8-FBF37B2F20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Documents%20and%20Settings\menglish\Desktop\Video%20Clips\cap%20refill2.mp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Documents%20and%20Settings\menglish\Desktop\Video%20Clips\Cap%20refill%20more%204s%201.mpg"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Documents%20and%20Settings\menglish\Desktop\Video%20Clips\skinpinchWHO2.mp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C:\Documents%20and%20Settings\menglish\Desktop\Video%20Clips\Lethargy1.m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2286000"/>
            <a:ext cx="8153400" cy="2743200"/>
          </a:xfrm>
        </p:spPr>
        <p:txBody>
          <a:bodyPr/>
          <a:lstStyle/>
          <a:p>
            <a:pPr algn="ctr" eaLnBrk="1" hangingPunct="1"/>
            <a:r>
              <a:rPr lang="en-US" b="1" dirty="0" smtClean="0">
                <a:latin typeface="Times New Roman" pitchFamily="18" charset="0"/>
              </a:rPr>
              <a:t>THE PAEDIATRIC HISTORY AND PHYSICAL EXAMINATION</a:t>
            </a:r>
            <a:br>
              <a:rPr lang="en-US" b="1" dirty="0" smtClean="0">
                <a:latin typeface="Times New Roman" pitchFamily="18" charset="0"/>
              </a:rPr>
            </a:br>
            <a:r>
              <a:rPr lang="en-US" b="1" dirty="0" smtClean="0">
                <a:latin typeface="Times New Roman" pitchFamily="18" charset="0"/>
              </a:rPr>
              <a:t/>
            </a:r>
            <a:br>
              <a:rPr lang="en-US" b="1" dirty="0" smtClean="0">
                <a:latin typeface="Times New Roman" pitchFamily="18" charset="0"/>
              </a:rPr>
            </a:br>
            <a:r>
              <a:rPr lang="en-US" b="1" dirty="0" smtClean="0">
                <a:latin typeface="Times New Roman" pitchFamily="18" charset="0"/>
              </a:rPr>
              <a:t>IRERI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04800"/>
            <a:ext cx="5902325" cy="1216025"/>
          </a:xfrm>
        </p:spPr>
        <p:txBody>
          <a:bodyPr/>
          <a:lstStyle/>
          <a:p>
            <a:pPr eaLnBrk="1" hangingPunct="1"/>
            <a:r>
              <a:rPr lang="en-US" sz="4000" b="1" smtClean="0">
                <a:latin typeface="Times New Roman" pitchFamily="18" charset="0"/>
              </a:rPr>
              <a:t>History of Present Illness</a:t>
            </a:r>
          </a:p>
        </p:txBody>
      </p:sp>
      <p:sp>
        <p:nvSpPr>
          <p:cNvPr id="9219" name="Rectangle 3"/>
          <p:cNvSpPr>
            <a:spLocks noGrp="1" noChangeArrowheads="1"/>
          </p:cNvSpPr>
          <p:nvPr>
            <p:ph type="body" idx="1"/>
          </p:nvPr>
        </p:nvSpPr>
        <p:spPr/>
        <p:txBody>
          <a:bodyPr/>
          <a:lstStyle/>
          <a:p>
            <a:pPr eaLnBrk="1" hangingPunct="1">
              <a:lnSpc>
                <a:spcPct val="90000"/>
              </a:lnSpc>
              <a:buFont typeface="Wingdings" pitchFamily="2" charset="2"/>
              <a:buChar char="§"/>
            </a:pPr>
            <a:r>
              <a:rPr lang="en-US" altLang="ko-KR" sz="2800" smtClean="0">
                <a:latin typeface="Times New Roman" pitchFamily="18" charset="0"/>
                <a:ea typeface="굴림" charset="-127"/>
              </a:rPr>
              <a:t>Details of the present illness are recorded in chronologic order</a:t>
            </a:r>
          </a:p>
          <a:p>
            <a:pPr eaLnBrk="1" hangingPunct="1">
              <a:lnSpc>
                <a:spcPct val="90000"/>
              </a:lnSpc>
              <a:buFont typeface="Wingdings" pitchFamily="2" charset="2"/>
              <a:buChar char="§"/>
            </a:pPr>
            <a:r>
              <a:rPr lang="en-US" altLang="ko-KR" sz="2800" smtClean="0">
                <a:latin typeface="Times New Roman" pitchFamily="18" charset="0"/>
                <a:ea typeface="굴림" charset="-127"/>
              </a:rPr>
              <a:t>For the sick child, it is helpful to begin: "The child was apparently well until "X" number of days before this visit“</a:t>
            </a:r>
          </a:p>
          <a:p>
            <a:pPr eaLnBrk="1" hangingPunct="1">
              <a:lnSpc>
                <a:spcPct val="90000"/>
              </a:lnSpc>
              <a:buFont typeface="Wingdings" pitchFamily="2" charset="2"/>
              <a:buChar char="§"/>
            </a:pPr>
            <a:r>
              <a:rPr lang="en-US" altLang="ko-KR" sz="2800" smtClean="0">
                <a:latin typeface="Times New Roman" pitchFamily="18" charset="0"/>
                <a:ea typeface="굴림" charset="-127"/>
              </a:rPr>
              <a:t>This is followed by a daily documentation of events leading up to the present time, including signs, symptoms, and treatment, if any</a:t>
            </a:r>
          </a:p>
          <a:p>
            <a:pPr eaLnBrk="1" hangingPunct="1">
              <a:lnSpc>
                <a:spcPct val="90000"/>
              </a:lnSpc>
              <a:buFont typeface="Wingdings" pitchFamily="2" charset="2"/>
              <a:buChar char="§"/>
            </a:pPr>
            <a:r>
              <a:rPr lang="en-US" altLang="ko-KR" sz="2800" smtClean="0">
                <a:latin typeface="Times New Roman" pitchFamily="18" charset="0"/>
                <a:ea typeface="굴림" charset="-127"/>
              </a:rPr>
              <a:t>Statements should be recorded in number of days before the visit</a:t>
            </a:r>
            <a:r>
              <a:rPr lang="en-US" altLang="ko-KR" sz="2600" smtClean="0">
                <a:ea typeface="굴림" charset="-127"/>
              </a:rPr>
              <a:t>  </a:t>
            </a:r>
            <a:endParaRPr lang="en-US" sz="26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p:txBody>
          <a:bodyPr/>
          <a:lstStyle/>
          <a:p>
            <a:pPr eaLnBrk="1" hangingPunct="1">
              <a:buFont typeface="Wingdings" pitchFamily="2" charset="2"/>
              <a:buChar char="§"/>
            </a:pPr>
            <a:r>
              <a:rPr lang="en-US" altLang="ko-KR" sz="3200" smtClean="0">
                <a:latin typeface="Times New Roman" pitchFamily="18" charset="0"/>
                <a:ea typeface="굴림" charset="-127"/>
              </a:rPr>
              <a:t>Addresses information about systems that where not touched in the history of present illness</a:t>
            </a:r>
          </a:p>
          <a:p>
            <a:pPr eaLnBrk="1" hangingPunct="1">
              <a:buFont typeface="Wingdings" pitchFamily="2" charset="2"/>
              <a:buChar char="§"/>
            </a:pPr>
            <a:r>
              <a:rPr lang="en-US" altLang="ko-KR" sz="3200" smtClean="0">
                <a:latin typeface="Times New Roman" pitchFamily="18" charset="0"/>
                <a:ea typeface="굴림" charset="-127"/>
              </a:rPr>
              <a:t>This should be done systematically to avoid omissions</a:t>
            </a:r>
          </a:p>
          <a:p>
            <a:pPr eaLnBrk="1" hangingPunct="1">
              <a:buFont typeface="Wingdings" pitchFamily="2" charset="2"/>
              <a:buChar char="§"/>
            </a:pPr>
            <a:r>
              <a:rPr lang="en-US" altLang="ko-KR" sz="3200" smtClean="0">
                <a:latin typeface="Times New Roman" pitchFamily="18" charset="0"/>
                <a:ea typeface="굴림" charset="-127"/>
              </a:rPr>
              <a:t>" Questions concerning each system may be introduced with a question such as: "Are there any symptoms related to . . .?"</a:t>
            </a:r>
            <a:r>
              <a:rPr lang="en-US" altLang="ko-KR" smtClean="0">
                <a:ea typeface="굴림" charset="-127"/>
              </a:rPr>
              <a:t> </a:t>
            </a:r>
            <a:endParaRPr lang="en-US" smtClean="0"/>
          </a:p>
        </p:txBody>
      </p:sp>
      <p:sp>
        <p:nvSpPr>
          <p:cNvPr id="10243" name="Text Box 5"/>
          <p:cNvSpPr txBox="1">
            <a:spLocks noChangeArrowheads="1"/>
          </p:cNvSpPr>
          <p:nvPr/>
        </p:nvSpPr>
        <p:spPr bwMode="auto">
          <a:xfrm>
            <a:off x="685800" y="685800"/>
            <a:ext cx="7788275" cy="641350"/>
          </a:xfrm>
          <a:prstGeom prst="rect">
            <a:avLst/>
          </a:prstGeom>
          <a:noFill/>
          <a:ln w="9525">
            <a:noFill/>
            <a:miter lim="800000"/>
            <a:headEnd/>
            <a:tailEnd/>
          </a:ln>
        </p:spPr>
        <p:txBody>
          <a:bodyPr>
            <a:spAutoFit/>
          </a:bodyPr>
          <a:lstStyle/>
          <a:p>
            <a:endParaRPr lang="en-US">
              <a:latin typeface="Verdana" pitchFamily="34" charset="0"/>
            </a:endParaRPr>
          </a:p>
        </p:txBody>
      </p:sp>
      <p:sp>
        <p:nvSpPr>
          <p:cNvPr id="10244" name="Text Box 6"/>
          <p:cNvSpPr txBox="1">
            <a:spLocks noChangeArrowheads="1"/>
          </p:cNvSpPr>
          <p:nvPr/>
        </p:nvSpPr>
        <p:spPr bwMode="auto">
          <a:xfrm>
            <a:off x="898525" y="304800"/>
            <a:ext cx="7407275" cy="641350"/>
          </a:xfrm>
          <a:prstGeom prst="rect">
            <a:avLst/>
          </a:prstGeom>
          <a:noFill/>
          <a:ln w="9525">
            <a:noFill/>
            <a:miter lim="800000"/>
            <a:headEnd/>
            <a:tailEnd/>
          </a:ln>
        </p:spPr>
        <p:txBody>
          <a:bodyPr>
            <a:spAutoFit/>
          </a:bodyPr>
          <a:lstStyle/>
          <a:p>
            <a:endParaRPr lang="en-US">
              <a:latin typeface="Verdana" pitchFamily="34" charset="0"/>
            </a:endParaRPr>
          </a:p>
        </p:txBody>
      </p:sp>
      <p:sp>
        <p:nvSpPr>
          <p:cNvPr id="10245" name="Text Box 7"/>
          <p:cNvSpPr txBox="1">
            <a:spLocks noChangeArrowheads="1"/>
          </p:cNvSpPr>
          <p:nvPr/>
        </p:nvSpPr>
        <p:spPr bwMode="auto">
          <a:xfrm>
            <a:off x="457200" y="822325"/>
            <a:ext cx="5486400" cy="701675"/>
          </a:xfrm>
          <a:prstGeom prst="rect">
            <a:avLst/>
          </a:prstGeom>
          <a:noFill/>
          <a:ln w="9525">
            <a:noFill/>
            <a:miter lim="800000"/>
            <a:headEnd/>
            <a:tailEnd/>
          </a:ln>
        </p:spPr>
        <p:txBody>
          <a:bodyPr>
            <a:spAutoFit/>
          </a:bodyPr>
          <a:lstStyle/>
          <a:p>
            <a:r>
              <a:rPr lang="en-US" sz="4000" b="1"/>
              <a:t>Review of other Systems</a:t>
            </a:r>
            <a:endParaRPr lang="en-US" sz="4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000" b="1" dirty="0" smtClean="0">
                <a:latin typeface="Times New Roman" pitchFamily="18" charset="0"/>
              </a:rPr>
              <a:t>Birth History</a:t>
            </a:r>
          </a:p>
        </p:txBody>
      </p:sp>
      <p:sp>
        <p:nvSpPr>
          <p:cNvPr id="11267" name="Rectangle 3"/>
          <p:cNvSpPr>
            <a:spLocks noGrp="1" noChangeArrowheads="1"/>
          </p:cNvSpPr>
          <p:nvPr>
            <p:ph type="body" idx="1"/>
          </p:nvPr>
        </p:nvSpPr>
        <p:spPr>
          <a:xfrm>
            <a:off x="566738" y="1600200"/>
            <a:ext cx="8272462" cy="4648200"/>
          </a:xfrm>
        </p:spPr>
        <p:txBody>
          <a:bodyPr/>
          <a:lstStyle/>
          <a:p>
            <a:pPr eaLnBrk="1" hangingPunct="1">
              <a:lnSpc>
                <a:spcPct val="90000"/>
              </a:lnSpc>
              <a:buFont typeface="Wingdings" pitchFamily="2" charset="2"/>
              <a:buNone/>
            </a:pPr>
            <a:r>
              <a:rPr lang="en-US" sz="3300" b="1" dirty="0" smtClean="0">
                <a:latin typeface="Times New Roman" pitchFamily="18" charset="0"/>
              </a:rPr>
              <a:t>Prenatal/Antenatal History</a:t>
            </a:r>
          </a:p>
          <a:p>
            <a:pPr eaLnBrk="1" hangingPunct="1">
              <a:lnSpc>
                <a:spcPct val="90000"/>
              </a:lnSpc>
              <a:buFont typeface="Wingdings" pitchFamily="2" charset="2"/>
              <a:buChar char="§"/>
            </a:pPr>
            <a:r>
              <a:rPr lang="en-US" altLang="ko-KR" sz="2800" dirty="0" smtClean="0">
                <a:latin typeface="Times New Roman" pitchFamily="18" charset="0"/>
                <a:ea typeface="굴림" charset="-127"/>
              </a:rPr>
              <a:t>Questions to be answered include those regarding the health of the mother during this pregnancy</a:t>
            </a:r>
          </a:p>
          <a:p>
            <a:pPr eaLnBrk="1" hangingPunct="1">
              <a:lnSpc>
                <a:spcPct val="90000"/>
              </a:lnSpc>
              <a:buFont typeface="Wingdings" pitchFamily="2" charset="2"/>
              <a:buChar char="§"/>
            </a:pPr>
            <a:r>
              <a:rPr lang="en-US" altLang="ko-KR" sz="2800" dirty="0" smtClean="0">
                <a:latin typeface="Times New Roman" pitchFamily="18" charset="0"/>
                <a:ea typeface="굴림" charset="-127"/>
              </a:rPr>
              <a:t>The number of previous pregnancies and their results</a:t>
            </a:r>
          </a:p>
          <a:p>
            <a:pPr eaLnBrk="1" hangingPunct="1">
              <a:lnSpc>
                <a:spcPct val="90000"/>
              </a:lnSpc>
              <a:buFont typeface="Wingdings" pitchFamily="2" charset="2"/>
              <a:buChar char="§"/>
            </a:pPr>
            <a:r>
              <a:rPr lang="en-US" altLang="ko-KR" sz="2800" dirty="0" smtClean="0">
                <a:latin typeface="Times New Roman" pitchFamily="18" charset="0"/>
                <a:ea typeface="굴림" charset="-127"/>
              </a:rPr>
              <a:t>Radiographs or medications taken during the pregnancy</a:t>
            </a:r>
          </a:p>
          <a:p>
            <a:pPr eaLnBrk="1" hangingPunct="1">
              <a:lnSpc>
                <a:spcPct val="90000"/>
              </a:lnSpc>
              <a:buFont typeface="Wingdings" pitchFamily="2" charset="2"/>
              <a:buChar char="§"/>
            </a:pPr>
            <a:r>
              <a:rPr lang="en-US" altLang="ko-KR" sz="2800" dirty="0" smtClean="0">
                <a:latin typeface="Times New Roman" pitchFamily="18" charset="0"/>
                <a:ea typeface="굴림" charset="-127"/>
              </a:rPr>
              <a:t>Results of serology and blood typing of the mother and baby</a:t>
            </a:r>
          </a:p>
          <a:p>
            <a:pPr eaLnBrk="1" hangingPunct="1">
              <a:lnSpc>
                <a:spcPct val="90000"/>
              </a:lnSpc>
              <a:buFont typeface="Wingdings" pitchFamily="2" charset="2"/>
              <a:buChar char="§"/>
            </a:pPr>
            <a:r>
              <a:rPr lang="en-US" altLang="ko-KR" sz="2800" dirty="0" smtClean="0">
                <a:latin typeface="Times New Roman" pitchFamily="18" charset="0"/>
                <a:ea typeface="굴림" charset="-127"/>
              </a:rPr>
              <a:t>If the mother's weight gain has been excessive or insufficient, this also should be noted</a:t>
            </a:r>
            <a:r>
              <a:rPr lang="en-US" altLang="ko-KR" sz="2800" dirty="0" smtClean="0">
                <a:ea typeface="굴림" charset="-127"/>
              </a:rPr>
              <a:t>  </a:t>
            </a:r>
            <a:endParaRPr lang="en-US"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smtClean="0"/>
              <a:t>No. of antenatal visits attended</a:t>
            </a:r>
          </a:p>
          <a:p>
            <a:r>
              <a:rPr lang="en-US" dirty="0" smtClean="0"/>
              <a:t>Immunizations received during antenatal </a:t>
            </a:r>
            <a:r>
              <a:rPr lang="en-US" dirty="0" err="1" smtClean="0"/>
              <a:t>i.e</a:t>
            </a:r>
            <a:r>
              <a:rPr lang="en-US" dirty="0" smtClean="0"/>
              <a:t> TT</a:t>
            </a:r>
          </a:p>
          <a:p>
            <a:r>
              <a:rPr lang="en-US" dirty="0" smtClean="0"/>
              <a:t>Supplements given </a:t>
            </a:r>
            <a:r>
              <a:rPr lang="en-US" dirty="0" err="1" smtClean="0"/>
              <a:t>i.e</a:t>
            </a:r>
            <a:r>
              <a:rPr lang="en-US" dirty="0" smtClean="0"/>
              <a:t> iron </a:t>
            </a:r>
            <a:r>
              <a:rPr lang="en-US" dirty="0" err="1" smtClean="0"/>
              <a:t>sulphate</a:t>
            </a:r>
            <a:r>
              <a:rPr lang="en-US" dirty="0" smtClean="0"/>
              <a:t> and folic acid</a:t>
            </a:r>
          </a:p>
          <a:p>
            <a:r>
              <a:rPr lang="en-US" dirty="0" smtClean="0"/>
              <a:t>Preexisting chronic conditions</a:t>
            </a:r>
          </a:p>
          <a:p>
            <a:r>
              <a:rPr lang="en-US" dirty="0" smtClean="0"/>
              <a:t>ANC Profile</a:t>
            </a:r>
            <a:endParaRPr lang="en-US" dirty="0"/>
          </a:p>
        </p:txBody>
      </p:sp>
    </p:spTree>
    <p:extLst>
      <p:ext uri="{BB962C8B-B14F-4D97-AF65-F5344CB8AC3E}">
        <p14:creationId xmlns:p14="http://schemas.microsoft.com/office/powerpoint/2010/main" val="382204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Times New Roman" pitchFamily="18" charset="0"/>
              </a:rPr>
              <a:t>Natal History</a:t>
            </a:r>
            <a:br>
              <a:rPr lang="en-US" sz="4000" b="1" dirty="0">
                <a:latin typeface="Times New Roman" pitchFamily="18" charset="0"/>
              </a:rPr>
            </a:br>
            <a:endParaRPr lang="en-US" dirty="0"/>
          </a:p>
        </p:txBody>
      </p:sp>
      <p:sp>
        <p:nvSpPr>
          <p:cNvPr id="3" name="Content Placeholder 2"/>
          <p:cNvSpPr>
            <a:spLocks noGrp="1"/>
          </p:cNvSpPr>
          <p:nvPr>
            <p:ph idx="1"/>
          </p:nvPr>
        </p:nvSpPr>
        <p:spPr>
          <a:xfrm>
            <a:off x="457201" y="1752600"/>
            <a:ext cx="8118474" cy="4267200"/>
          </a:xfrm>
        </p:spPr>
        <p:txBody>
          <a:bodyPr/>
          <a:lstStyle/>
          <a:p>
            <a:r>
              <a:rPr lang="en-US" sz="3200" dirty="0" smtClean="0">
                <a:latin typeface="Times New Roman" panose="02020603050405020304" pitchFamily="18" charset="0"/>
                <a:ea typeface="Arial Unicode MS" pitchFamily="34" charset="-128"/>
                <a:cs typeface="Times New Roman" panose="02020603050405020304" pitchFamily="18" charset="0"/>
              </a:rPr>
              <a:t>Any remarkable events </a:t>
            </a:r>
            <a:r>
              <a:rPr lang="en-US" sz="3200" dirty="0">
                <a:latin typeface="Times New Roman" panose="02020603050405020304" pitchFamily="18" charset="0"/>
                <a:ea typeface="Arial Unicode MS" pitchFamily="34" charset="-128"/>
                <a:cs typeface="Times New Roman" panose="02020603050405020304" pitchFamily="18" charset="0"/>
              </a:rPr>
              <a:t>during delivery, length of </a:t>
            </a:r>
            <a:r>
              <a:rPr lang="en-US" sz="3200" dirty="0" err="1">
                <a:latin typeface="Times New Roman" panose="02020603050405020304" pitchFamily="18" charset="0"/>
                <a:ea typeface="Arial Unicode MS" pitchFamily="34" charset="-128"/>
                <a:cs typeface="Times New Roman" panose="02020603050405020304" pitchFamily="18" charset="0"/>
              </a:rPr>
              <a:t>labour</a:t>
            </a:r>
            <a:r>
              <a:rPr lang="en-US" sz="3200" dirty="0">
                <a:latin typeface="Times New Roman" panose="02020603050405020304" pitchFamily="18" charset="0"/>
                <a:ea typeface="Arial Unicode MS" pitchFamily="34" charset="-128"/>
                <a:cs typeface="Times New Roman" panose="02020603050405020304" pitchFamily="18" charset="0"/>
              </a:rPr>
              <a:t>, delivery, nature of </a:t>
            </a:r>
            <a:r>
              <a:rPr lang="en-US" sz="3200" dirty="0" err="1">
                <a:latin typeface="Times New Roman" panose="02020603050405020304" pitchFamily="18" charset="0"/>
                <a:ea typeface="Arial Unicode MS" pitchFamily="34" charset="-128"/>
                <a:cs typeface="Times New Roman" panose="02020603050405020304" pitchFamily="18" charset="0"/>
              </a:rPr>
              <a:t>labour</a:t>
            </a:r>
            <a:r>
              <a:rPr lang="en-US" sz="3200" dirty="0">
                <a:latin typeface="Times New Roman" panose="02020603050405020304" pitchFamily="18" charset="0"/>
                <a:ea typeface="Arial Unicode MS" pitchFamily="34" charset="-128"/>
                <a:cs typeface="Times New Roman" panose="02020603050405020304" pitchFamily="18" charset="0"/>
              </a:rPr>
              <a:t>, type, of delivery, place of birth, </a:t>
            </a:r>
            <a:r>
              <a:rPr lang="en-US" sz="3200" dirty="0" smtClean="0">
                <a:latin typeface="Times New Roman" panose="02020603050405020304" pitchFamily="18" charset="0"/>
                <a:ea typeface="Arial Unicode MS" pitchFamily="34" charset="-128"/>
                <a:cs typeface="Times New Roman" panose="02020603050405020304" pitchFamily="18" charset="0"/>
              </a:rPr>
              <a:t>color </a:t>
            </a:r>
            <a:r>
              <a:rPr lang="en-US" sz="3200" dirty="0">
                <a:latin typeface="Times New Roman" panose="02020603050405020304" pitchFamily="18" charset="0"/>
                <a:ea typeface="Arial Unicode MS" pitchFamily="34" charset="-128"/>
                <a:cs typeface="Times New Roman" panose="02020603050405020304" pitchFamily="18" charset="0"/>
              </a:rPr>
              <a:t>of the baby, cry, birth weight, any immediate problems – resuscitation, incubation, feeding problem, breathing problems </a:t>
            </a:r>
            <a:br>
              <a:rPr lang="en-US" sz="3200" dirty="0">
                <a:latin typeface="Times New Roman" panose="02020603050405020304" pitchFamily="18" charset="0"/>
                <a:ea typeface="Arial Unicode MS" pitchFamily="34" charset="-128"/>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3013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533400" y="1676400"/>
            <a:ext cx="8001000" cy="4419600"/>
          </a:xfrm>
        </p:spPr>
        <p:txBody>
          <a:bodyPr/>
          <a:lstStyle/>
          <a:p>
            <a:pPr eaLnBrk="1" hangingPunct="1">
              <a:buFont typeface="Wingdings" pitchFamily="2" charset="2"/>
              <a:buNone/>
            </a:pPr>
            <a:r>
              <a:rPr lang="en-US" sz="3200" b="1" dirty="0" smtClean="0">
                <a:latin typeface="Times New Roman" pitchFamily="18" charset="0"/>
              </a:rPr>
              <a:t>Natal History</a:t>
            </a:r>
          </a:p>
          <a:p>
            <a:pPr eaLnBrk="1" hangingPunct="1">
              <a:buFont typeface="Wingdings" pitchFamily="2" charset="2"/>
              <a:buChar char="§"/>
            </a:pPr>
            <a:r>
              <a:rPr lang="en-US" altLang="ko-KR" sz="2800" dirty="0" smtClean="0">
                <a:latin typeface="Times New Roman" pitchFamily="18" charset="0"/>
                <a:ea typeface="굴림" charset="-127"/>
              </a:rPr>
              <a:t>The duration of pregnancy, the ease or difficulty of labor, and the duration of labor is important</a:t>
            </a:r>
          </a:p>
          <a:p>
            <a:pPr eaLnBrk="1" hangingPunct="1">
              <a:buFont typeface="Wingdings" pitchFamily="2" charset="2"/>
              <a:buChar char="§"/>
            </a:pPr>
            <a:r>
              <a:rPr lang="en-US" altLang="ko-KR" sz="2800" dirty="0" smtClean="0">
                <a:latin typeface="Times New Roman" pitchFamily="18" charset="0"/>
                <a:ea typeface="굴림" charset="-127"/>
              </a:rPr>
              <a:t>The type of delivery (spontaneous vertex , forceps-assisted, or caesarean section), type of anesthesia or analgesia used during delivery and presenting part (if known) are recorded</a:t>
            </a:r>
          </a:p>
          <a:p>
            <a:pPr eaLnBrk="1" hangingPunct="1">
              <a:buFont typeface="Wingdings" pitchFamily="2" charset="2"/>
              <a:buChar char="§"/>
            </a:pPr>
            <a:r>
              <a:rPr lang="en-US" altLang="ko-KR" sz="2800" dirty="0" smtClean="0">
                <a:latin typeface="Times New Roman" pitchFamily="18" charset="0"/>
                <a:ea typeface="굴림" charset="-127"/>
              </a:rPr>
              <a:t>Note the child's birth order (if there have been multiple births) and birth weight</a:t>
            </a:r>
            <a:endParaRPr lang="en-US" sz="2800" dirty="0" smtClean="0">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566738" y="1676400"/>
            <a:ext cx="8196262" cy="4572000"/>
          </a:xfrm>
        </p:spPr>
        <p:txBody>
          <a:bodyPr/>
          <a:lstStyle/>
          <a:p>
            <a:pPr eaLnBrk="1" hangingPunct="1">
              <a:lnSpc>
                <a:spcPct val="90000"/>
              </a:lnSpc>
              <a:buFont typeface="Wingdings" pitchFamily="2" charset="2"/>
              <a:buNone/>
            </a:pPr>
            <a:r>
              <a:rPr lang="en-US" sz="3200" b="1" dirty="0" smtClean="0">
                <a:latin typeface="Times New Roman" pitchFamily="18" charset="0"/>
              </a:rPr>
              <a:t>Postnatal History</a:t>
            </a:r>
          </a:p>
          <a:p>
            <a:pPr eaLnBrk="1" hangingPunct="1">
              <a:lnSpc>
                <a:spcPct val="90000"/>
              </a:lnSpc>
              <a:buFont typeface="Wingdings" pitchFamily="2" charset="2"/>
              <a:buChar char="§"/>
            </a:pPr>
            <a:r>
              <a:rPr lang="en-US" altLang="ko-KR" sz="2800" dirty="0" smtClean="0">
                <a:latin typeface="Times New Roman" pitchFamily="18" charset="0"/>
                <a:ea typeface="굴림" charset="-127"/>
              </a:rPr>
              <a:t>Many informants are aware of Apgar scores at birth and at 5 minutes, any unusual appearance of the child such as cyanosis or respiratory distress, and any resuscitative efforts that took place and their duration</a:t>
            </a:r>
          </a:p>
          <a:p>
            <a:pPr eaLnBrk="1" hangingPunct="1">
              <a:lnSpc>
                <a:spcPct val="90000"/>
              </a:lnSpc>
              <a:buFont typeface="Wingdings" pitchFamily="2" charset="2"/>
              <a:buChar char="§"/>
            </a:pPr>
            <a:r>
              <a:rPr lang="en-US" altLang="ko-KR" sz="2800" dirty="0" smtClean="0">
                <a:latin typeface="Times New Roman" pitchFamily="18" charset="0"/>
                <a:ea typeface="굴림" charset="-127"/>
              </a:rPr>
              <a:t>lf the mother was delayed in seeing the infant after birth, reasons should be sought</a:t>
            </a:r>
          </a:p>
          <a:p>
            <a:pPr eaLnBrk="1" hangingPunct="1">
              <a:lnSpc>
                <a:spcPct val="90000"/>
              </a:lnSpc>
              <a:buFont typeface="Wingdings" pitchFamily="2" charset="2"/>
              <a:buChar char="§"/>
            </a:pPr>
            <a:r>
              <a:rPr lang="en-US" altLang="ko-KR" sz="2800" dirty="0" smtClean="0">
                <a:latin typeface="Times New Roman" pitchFamily="18" charset="0"/>
                <a:ea typeface="굴림" charset="-127"/>
              </a:rPr>
              <a:t>Time taken to breastfeed after birth</a:t>
            </a:r>
          </a:p>
          <a:p>
            <a:pPr eaLnBrk="1" hangingPunct="1">
              <a:lnSpc>
                <a:spcPct val="90000"/>
              </a:lnSpc>
              <a:buFont typeface="Wingdings" pitchFamily="2" charset="2"/>
              <a:buChar char="§"/>
            </a:pPr>
            <a:r>
              <a:rPr lang="en-US" altLang="ko-KR" sz="2800" dirty="0" smtClean="0">
                <a:latin typeface="Times New Roman" pitchFamily="18" charset="0"/>
                <a:ea typeface="굴림" charset="-127"/>
              </a:rPr>
              <a:t>The time of onset of any abnormal states may be significant</a:t>
            </a:r>
            <a:endParaRPr lang="en-US" sz="2800" dirty="0" smtClean="0">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566738" y="1600200"/>
            <a:ext cx="8196262" cy="4800600"/>
          </a:xfrm>
        </p:spPr>
        <p:txBody>
          <a:bodyPr/>
          <a:lstStyle/>
          <a:p>
            <a:pPr eaLnBrk="1" hangingPunct="1">
              <a:buFont typeface="Wingdings" pitchFamily="2" charset="2"/>
              <a:buNone/>
            </a:pPr>
            <a:r>
              <a:rPr lang="en-US" sz="3200" b="1" smtClean="0">
                <a:latin typeface="Times New Roman" pitchFamily="18" charset="0"/>
              </a:rPr>
              <a:t>Postnatal History </a:t>
            </a:r>
            <a:r>
              <a:rPr lang="en-US" sz="3200" smtClean="0">
                <a:latin typeface="Times New Roman" pitchFamily="18" charset="0"/>
              </a:rPr>
              <a:t>(Continue)</a:t>
            </a:r>
            <a:endParaRPr lang="en-US" altLang="ko-KR" sz="3200" smtClean="0">
              <a:ea typeface="굴림" charset="-127"/>
            </a:endParaRPr>
          </a:p>
          <a:p>
            <a:pPr eaLnBrk="1" hangingPunct="1">
              <a:buFont typeface="Wingdings" pitchFamily="2" charset="2"/>
              <a:buChar char="§"/>
            </a:pPr>
            <a:r>
              <a:rPr lang="en-US" altLang="ko-KR" sz="2800" smtClean="0">
                <a:latin typeface="Times New Roman" pitchFamily="18" charset="0"/>
                <a:ea typeface="굴림" charset="-127"/>
              </a:rPr>
              <a:t>The history of each past illness should include onset, duration, course, and termination</a:t>
            </a:r>
          </a:p>
          <a:p>
            <a:pPr eaLnBrk="1" hangingPunct="1">
              <a:buFont typeface="Wingdings" pitchFamily="2" charset="2"/>
              <a:buChar char="§"/>
            </a:pPr>
            <a:r>
              <a:rPr lang="en-US" altLang="ko-KR" sz="2800" smtClean="0">
                <a:latin typeface="Times New Roman" pitchFamily="18" charset="0"/>
                <a:ea typeface="굴림" charset="-127"/>
              </a:rPr>
              <a:t>If hospitalization or surgery was necessary, the diagnosis dates, and name of the hospital should he included</a:t>
            </a:r>
          </a:p>
          <a:p>
            <a:pPr eaLnBrk="1" hangingPunct="1">
              <a:buFont typeface="Wingdings" pitchFamily="2" charset="2"/>
              <a:buChar char="§"/>
            </a:pPr>
            <a:r>
              <a:rPr lang="en-US" altLang="ko-KR" sz="2800" smtClean="0">
                <a:latin typeface="Times New Roman" pitchFamily="18" charset="0"/>
                <a:ea typeface="굴림" charset="-127"/>
              </a:rPr>
              <a:t>Questions concerning allergies including any drug reactions, food allergies, hay fever, and asthma</a:t>
            </a:r>
          </a:p>
          <a:p>
            <a:pPr eaLnBrk="1" hangingPunct="1">
              <a:buFont typeface="Wingdings" pitchFamily="2" charset="2"/>
              <a:buChar char="§"/>
            </a:pPr>
            <a:r>
              <a:rPr lang="en-US" altLang="ko-KR" sz="2800" smtClean="0">
                <a:latin typeface="Times New Roman" pitchFamily="18" charset="0"/>
                <a:ea typeface="굴림" charset="-127"/>
              </a:rPr>
              <a:t>Accidents, injuries, and poisonings should be noted   </a:t>
            </a:r>
            <a:endParaRPr lang="en-US" sz="2800" smtClean="0">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medical and surgical </a:t>
            </a:r>
            <a:r>
              <a:rPr lang="en-US" dirty="0" err="1" smtClean="0"/>
              <a:t>hx</a:t>
            </a:r>
            <a:endParaRPr lang="en-US" dirty="0"/>
          </a:p>
        </p:txBody>
      </p:sp>
      <p:sp>
        <p:nvSpPr>
          <p:cNvPr id="3" name="Content Placeholder 2"/>
          <p:cNvSpPr>
            <a:spLocks noGrp="1"/>
          </p:cNvSpPr>
          <p:nvPr>
            <p:ph idx="1"/>
          </p:nvPr>
        </p:nvSpPr>
        <p:spPr/>
        <p:txBody>
          <a:bodyPr/>
          <a:lstStyle/>
          <a:p>
            <a:r>
              <a:rPr lang="en-US" dirty="0" smtClean="0"/>
              <a:t>No. of previous admissions</a:t>
            </a:r>
          </a:p>
          <a:p>
            <a:r>
              <a:rPr lang="en-US" dirty="0" smtClean="0"/>
              <a:t>Hx of previous surgeries</a:t>
            </a:r>
          </a:p>
          <a:p>
            <a:r>
              <a:rPr lang="en-US" dirty="0" smtClean="0"/>
              <a:t>Hx of food and drug allergies</a:t>
            </a:r>
          </a:p>
          <a:p>
            <a:r>
              <a:rPr lang="en-US" dirty="0" smtClean="0"/>
              <a:t>Hx of blood transfusions</a:t>
            </a:r>
          </a:p>
          <a:p>
            <a:r>
              <a:rPr lang="en-US" dirty="0"/>
              <a:t> </a:t>
            </a:r>
            <a:r>
              <a:rPr lang="en-US" dirty="0" err="1" smtClean="0"/>
              <a:t>hx</a:t>
            </a:r>
            <a:r>
              <a:rPr lang="en-US" dirty="0" smtClean="0"/>
              <a:t> of chronic illness and chronic medications</a:t>
            </a:r>
          </a:p>
          <a:p>
            <a:pPr marL="0" indent="0">
              <a:buNone/>
            </a:pPr>
            <a:endParaRPr lang="en-US" dirty="0"/>
          </a:p>
        </p:txBody>
      </p:sp>
    </p:spTree>
    <p:extLst>
      <p:ext uri="{BB962C8B-B14F-4D97-AF65-F5344CB8AC3E}">
        <p14:creationId xmlns:p14="http://schemas.microsoft.com/office/powerpoint/2010/main" val="2905599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566738" y="1752600"/>
            <a:ext cx="8272462" cy="4648200"/>
          </a:xfrm>
        </p:spPr>
        <p:txBody>
          <a:bodyPr/>
          <a:lstStyle/>
          <a:p>
            <a:pPr eaLnBrk="1" hangingPunct="1">
              <a:buFont typeface="Wingdings" pitchFamily="2" charset="2"/>
              <a:buChar char="§"/>
            </a:pPr>
            <a:r>
              <a:rPr lang="en-US" altLang="ko-KR" sz="2900" smtClean="0">
                <a:latin typeface="Times New Roman" pitchFamily="18" charset="0"/>
                <a:ea typeface="굴림" charset="-127"/>
              </a:rPr>
              <a:t>Note whether the baby was breast- or bottle-fed and how well the baby took the first feeding</a:t>
            </a:r>
          </a:p>
          <a:p>
            <a:pPr eaLnBrk="1" hangingPunct="1">
              <a:buFont typeface="Wingdings" pitchFamily="2" charset="2"/>
              <a:buChar char="§"/>
            </a:pPr>
            <a:r>
              <a:rPr lang="en-US" altLang="ko-KR" sz="2900" smtClean="0">
                <a:latin typeface="Times New Roman" pitchFamily="18" charset="0"/>
                <a:ea typeface="굴림" charset="-127"/>
              </a:rPr>
              <a:t>If the infant has been bottle-fed, inquire about the type of formula used and the amount taken during a 24-hour period</a:t>
            </a:r>
          </a:p>
          <a:p>
            <a:pPr eaLnBrk="1" hangingPunct="1">
              <a:buFont typeface="Wingdings" pitchFamily="2" charset="2"/>
              <a:buChar char="§"/>
            </a:pPr>
            <a:r>
              <a:rPr lang="en-US" altLang="ko-KR" sz="2900" smtClean="0">
                <a:latin typeface="Times New Roman" pitchFamily="18" charset="0"/>
                <a:ea typeface="굴림" charset="-127"/>
              </a:rPr>
              <a:t>Determine the ages at which solid foods were introduced and supplementation, e.g. with vitamins, took place as well as the age at which weaning occurred and the method used to wean</a:t>
            </a:r>
            <a:endParaRPr lang="en-US" sz="2900" smtClean="0">
              <a:latin typeface="Times New Roman" pitchFamily="18" charset="0"/>
              <a:ea typeface="굴림" charset="-127"/>
            </a:endParaRPr>
          </a:p>
        </p:txBody>
      </p:sp>
      <p:sp>
        <p:nvSpPr>
          <p:cNvPr id="15363" name="Text Box 4"/>
          <p:cNvSpPr txBox="1">
            <a:spLocks noChangeArrowheads="1"/>
          </p:cNvSpPr>
          <p:nvPr/>
        </p:nvSpPr>
        <p:spPr bwMode="auto">
          <a:xfrm>
            <a:off x="990600" y="429161"/>
            <a:ext cx="7467600" cy="707886"/>
          </a:xfrm>
          <a:prstGeom prst="rect">
            <a:avLst/>
          </a:prstGeom>
          <a:noFill/>
          <a:ln w="9525">
            <a:noFill/>
            <a:miter lim="800000"/>
            <a:headEnd/>
            <a:tailEnd/>
          </a:ln>
        </p:spPr>
        <p:txBody>
          <a:bodyPr wrap="square">
            <a:spAutoFit/>
          </a:bodyPr>
          <a:lstStyle/>
          <a:p>
            <a:r>
              <a:rPr lang="en-US" sz="4000" b="1" dirty="0" smtClean="0"/>
              <a:t>Nutritional History/ dietary</a:t>
            </a:r>
            <a:endParaRPr lang="en-US" sz="4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709" y="1447800"/>
            <a:ext cx="7772400" cy="3962400"/>
          </a:xfrm>
        </p:spPr>
        <p:txBody>
          <a:bodyPr>
            <a:normAutofit fontScale="90000"/>
          </a:bodyPr>
          <a:lstStyle/>
          <a:p>
            <a:r>
              <a:rPr lang="en-US" b="1" dirty="0"/>
              <a:t/>
            </a:r>
            <a:br>
              <a:rPr lang="en-US" b="1" dirty="0"/>
            </a:br>
            <a:r>
              <a:rPr lang="en-US" sz="3600" dirty="0" smtClean="0">
                <a:solidFill>
                  <a:schemeClr val="tx1"/>
                </a:solidFill>
              </a:rPr>
              <a:t>The </a:t>
            </a:r>
            <a:r>
              <a:rPr lang="en-US" sz="3600" dirty="0">
                <a:solidFill>
                  <a:schemeClr val="tx1"/>
                </a:solidFill>
              </a:rPr>
              <a:t>difference btn children and adults to be  considered during history taking include:-</a:t>
            </a:r>
            <a:br>
              <a:rPr lang="en-US" sz="3600" dirty="0">
                <a:solidFill>
                  <a:schemeClr val="tx1"/>
                </a:solidFill>
              </a:rPr>
            </a:br>
            <a:r>
              <a:rPr lang="en-US" sz="3600" dirty="0">
                <a:solidFill>
                  <a:schemeClr val="tx1"/>
                </a:solidFill>
              </a:rPr>
              <a:t>1) Hx is obtained indirectly from  adults. </a:t>
            </a:r>
            <a:r>
              <a:rPr lang="en-US" sz="3600" dirty="0" smtClean="0">
                <a:solidFill>
                  <a:schemeClr val="tx1"/>
                </a:solidFill>
              </a:rPr>
              <a:t/>
            </a:r>
            <a:br>
              <a:rPr lang="en-US" sz="3600" dirty="0" smtClean="0">
                <a:solidFill>
                  <a:schemeClr val="tx1"/>
                </a:solidFill>
              </a:rPr>
            </a:br>
            <a:r>
              <a:rPr lang="en-US" sz="3600" dirty="0" smtClean="0">
                <a:solidFill>
                  <a:schemeClr val="tx1"/>
                </a:solidFill>
              </a:rPr>
              <a:t>2</a:t>
            </a:r>
            <a:r>
              <a:rPr lang="en-US" sz="3600" dirty="0">
                <a:solidFill>
                  <a:schemeClr val="tx1"/>
                </a:solidFill>
              </a:rPr>
              <a:t>) The impact of genetic, environmental &amp; social factors is often more pronounced</a:t>
            </a:r>
          </a:p>
        </p:txBody>
      </p:sp>
      <p:sp>
        <p:nvSpPr>
          <p:cNvPr id="4" name="Slide Number Placeholder 3"/>
          <p:cNvSpPr>
            <a:spLocks noGrp="1"/>
          </p:cNvSpPr>
          <p:nvPr>
            <p:ph type="sldNum" sz="quarter" idx="12"/>
          </p:nvPr>
        </p:nvSpPr>
        <p:spPr/>
        <p:txBody>
          <a:bodyPr/>
          <a:lstStyle/>
          <a:p>
            <a:fld id="{737C3187-7CCF-41AC-82A5-0CE973825FA3}" type="slidenum">
              <a:rPr lang="en-US" smtClean="0"/>
              <a:pPr/>
              <a:t>2</a:t>
            </a:fld>
            <a:endParaRPr lang="en-US"/>
          </a:p>
        </p:txBody>
      </p:sp>
    </p:spTree>
    <p:extLst>
      <p:ext uri="{BB962C8B-B14F-4D97-AF65-F5344CB8AC3E}">
        <p14:creationId xmlns:p14="http://schemas.microsoft.com/office/powerpoint/2010/main" val="2716601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latin typeface="Arial Unicode MS" pitchFamily="34" charset="-128"/>
                <a:ea typeface="Arial Unicode MS" pitchFamily="34" charset="-128"/>
                <a:cs typeface="Arial Unicode MS" pitchFamily="34" charset="-128"/>
              </a:rPr>
              <a:t>Initiation of breast feeding after birth.</a:t>
            </a:r>
          </a:p>
          <a:p>
            <a:r>
              <a:rPr lang="en-US" sz="2800" dirty="0">
                <a:latin typeface="Arial Unicode MS" pitchFamily="34" charset="-128"/>
                <a:ea typeface="Arial Unicode MS" pitchFamily="34" charset="-128"/>
                <a:cs typeface="Arial Unicode MS" pitchFamily="34" charset="-128"/>
              </a:rPr>
              <a:t>Exclusive breast feeding </a:t>
            </a:r>
          </a:p>
          <a:p>
            <a:r>
              <a:rPr lang="en-US" sz="2800" dirty="0">
                <a:latin typeface="Arial Unicode MS" pitchFamily="34" charset="-128"/>
                <a:ea typeface="Arial Unicode MS" pitchFamily="34" charset="-128"/>
                <a:cs typeface="Arial Unicode MS" pitchFamily="34" charset="-128"/>
              </a:rPr>
              <a:t>Other foods ( type, frequency)</a:t>
            </a:r>
          </a:p>
          <a:p>
            <a:r>
              <a:rPr lang="en-US" sz="2800" dirty="0">
                <a:latin typeface="Arial Unicode MS" pitchFamily="34" charset="-128"/>
                <a:ea typeface="Arial Unicode MS" pitchFamily="34" charset="-128"/>
                <a:cs typeface="Arial Unicode MS" pitchFamily="34" charset="-128"/>
              </a:rPr>
              <a:t>When Complementary feeding started</a:t>
            </a:r>
          </a:p>
          <a:p>
            <a:r>
              <a:rPr lang="en-US" sz="2800" dirty="0">
                <a:latin typeface="Arial Unicode MS" pitchFamily="34" charset="-128"/>
                <a:ea typeface="Arial Unicode MS" pitchFamily="34" charset="-128"/>
                <a:cs typeface="Arial Unicode MS" pitchFamily="34" charset="-128"/>
              </a:rPr>
              <a:t>What, who, when </a:t>
            </a:r>
          </a:p>
          <a:p>
            <a:r>
              <a:rPr lang="en-US" sz="2800" dirty="0">
                <a:latin typeface="Arial Unicode MS" pitchFamily="34" charset="-128"/>
                <a:ea typeface="Arial Unicode MS" pitchFamily="34" charset="-128"/>
                <a:cs typeface="Arial Unicode MS" pitchFamily="34" charset="-128"/>
              </a:rPr>
              <a:t>Feeding problems</a:t>
            </a:r>
          </a:p>
          <a:p>
            <a:r>
              <a:rPr lang="en-US" sz="2800" dirty="0">
                <a:latin typeface="Arial Unicode MS" pitchFamily="34" charset="-128"/>
                <a:ea typeface="Arial Unicode MS" pitchFamily="34" charset="-128"/>
                <a:cs typeface="Arial Unicode MS" pitchFamily="34" charset="-128"/>
              </a:rPr>
              <a:t>Current diet</a:t>
            </a:r>
          </a:p>
          <a:p>
            <a:r>
              <a:rPr lang="en-US" sz="2800" dirty="0">
                <a:latin typeface="Arial Unicode MS" pitchFamily="34" charset="-128"/>
                <a:ea typeface="Arial Unicode MS" pitchFamily="34" charset="-128"/>
                <a:cs typeface="Arial Unicode MS" pitchFamily="34" charset="-128"/>
              </a:rPr>
              <a:t>Any change in appetite in the current </a:t>
            </a:r>
            <a:r>
              <a:rPr lang="en-US" sz="2800" dirty="0" err="1">
                <a:latin typeface="Arial Unicode MS" pitchFamily="34" charset="-128"/>
                <a:ea typeface="Arial Unicode MS" pitchFamily="34" charset="-128"/>
                <a:cs typeface="Arial Unicode MS" pitchFamily="34" charset="-128"/>
              </a:rPr>
              <a:t>illiness</a:t>
            </a:r>
            <a:endParaRPr lang="en-US" sz="2800" dirty="0">
              <a:latin typeface="Arial Unicode MS" pitchFamily="34" charset="-128"/>
              <a:ea typeface="Arial Unicode MS" pitchFamily="34" charset="-128"/>
              <a:cs typeface="Arial Unicode MS" pitchFamily="34" charset="-128"/>
            </a:endParaRPr>
          </a:p>
          <a:p>
            <a:endParaRPr lang="en-US" sz="2800" dirty="0">
              <a:latin typeface="Arial Unicode MS" pitchFamily="34" charset="-128"/>
              <a:ea typeface="Arial Unicode MS" pitchFamily="34" charset="-128"/>
              <a:cs typeface="Arial Unicode MS" pitchFamily="34" charset="-128"/>
            </a:endParaRPr>
          </a:p>
          <a:p>
            <a:endParaRPr lang="en-US" sz="2800" dirty="0">
              <a:latin typeface="Arial Unicode MS" pitchFamily="34" charset="-128"/>
              <a:ea typeface="Arial Unicode MS" pitchFamily="34" charset="-128"/>
              <a:cs typeface="Arial Unicode MS" pitchFamily="34" charset="-128"/>
            </a:endParaRPr>
          </a:p>
        </p:txBody>
      </p:sp>
      <p:sp>
        <p:nvSpPr>
          <p:cNvPr id="5" name="Slide Number Placeholder 4"/>
          <p:cNvSpPr>
            <a:spLocks noGrp="1"/>
          </p:cNvSpPr>
          <p:nvPr>
            <p:ph type="sldNum" sz="quarter" idx="12"/>
          </p:nvPr>
        </p:nvSpPr>
        <p:spPr/>
        <p:txBody>
          <a:bodyPr/>
          <a:lstStyle/>
          <a:p>
            <a:fld id="{737C3187-7CCF-41AC-82A5-0CE973825FA3}" type="slidenum">
              <a:rPr lang="en-US" smtClean="0"/>
              <a:pPr/>
              <a:t>20</a:t>
            </a:fld>
            <a:endParaRPr lang="en-US"/>
          </a:p>
        </p:txBody>
      </p:sp>
    </p:spTree>
    <p:extLst>
      <p:ext uri="{BB962C8B-B14F-4D97-AF65-F5344CB8AC3E}">
        <p14:creationId xmlns:p14="http://schemas.microsoft.com/office/powerpoint/2010/main" val="1150186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566738" y="1752600"/>
            <a:ext cx="8120062" cy="4572000"/>
          </a:xfrm>
        </p:spPr>
        <p:txBody>
          <a:bodyPr/>
          <a:lstStyle/>
          <a:p>
            <a:pPr eaLnBrk="1" hangingPunct="1">
              <a:buFont typeface="Wingdings" pitchFamily="2" charset="2"/>
              <a:buChar char="§"/>
            </a:pPr>
            <a:r>
              <a:rPr lang="en-US" altLang="ko-KR" sz="3200" smtClean="0">
                <a:latin typeface="Times New Roman" pitchFamily="18" charset="0"/>
                <a:ea typeface="굴림" charset="-127"/>
              </a:rPr>
              <a:t>Estimation of physical growth rate is important. Attempt to ascertain the birth weight, subsequent weights and Lengths are desirable</a:t>
            </a:r>
          </a:p>
          <a:p>
            <a:pPr eaLnBrk="1" hangingPunct="1">
              <a:buFont typeface="Wingdings" pitchFamily="2" charset="2"/>
              <a:buChar char="§"/>
            </a:pPr>
            <a:r>
              <a:rPr lang="en-US" altLang="ko-KR" sz="3200" smtClean="0">
                <a:latin typeface="Times New Roman" pitchFamily="18" charset="0"/>
                <a:ea typeface="굴림" charset="-127"/>
              </a:rPr>
              <a:t>Any sudden gain or loss in physical growth should be noted particularly, because its onset may correspond to the onset of organic or psychosocial illness</a:t>
            </a:r>
            <a:r>
              <a:rPr lang="en-US" altLang="ko-KR" sz="3200" smtClean="0">
                <a:ea typeface="굴림" charset="-127"/>
              </a:rPr>
              <a:t> </a:t>
            </a:r>
            <a:r>
              <a:rPr lang="en-US" altLang="ko-KR" sz="3200" smtClean="0">
                <a:latin typeface="Times New Roman" pitchFamily="18" charset="0"/>
                <a:ea typeface="굴림" charset="-127"/>
              </a:rPr>
              <a:t> </a:t>
            </a:r>
            <a:endParaRPr lang="en-US" sz="3200" b="1" smtClean="0">
              <a:latin typeface="Times New Roman" pitchFamily="18" charset="0"/>
            </a:endParaRPr>
          </a:p>
          <a:p>
            <a:pPr eaLnBrk="1" hangingPunct="1">
              <a:buFont typeface="Wingdings" pitchFamily="2" charset="2"/>
              <a:buChar char="§"/>
            </a:pPr>
            <a:endParaRPr lang="en-US" altLang="ko-KR" smtClean="0">
              <a:ea typeface="굴림" charset="-127"/>
            </a:endParaRPr>
          </a:p>
        </p:txBody>
      </p:sp>
      <p:sp>
        <p:nvSpPr>
          <p:cNvPr id="16387" name="Text Box 4"/>
          <p:cNvSpPr txBox="1">
            <a:spLocks noChangeArrowheads="1"/>
          </p:cNvSpPr>
          <p:nvPr/>
        </p:nvSpPr>
        <p:spPr bwMode="auto">
          <a:xfrm>
            <a:off x="746125" y="911225"/>
            <a:ext cx="5195888" cy="701675"/>
          </a:xfrm>
          <a:prstGeom prst="rect">
            <a:avLst/>
          </a:prstGeom>
          <a:noFill/>
          <a:ln w="9525">
            <a:noFill/>
            <a:miter lim="800000"/>
            <a:headEnd/>
            <a:tailEnd/>
          </a:ln>
        </p:spPr>
        <p:txBody>
          <a:bodyPr wrap="none">
            <a:spAutoFit/>
          </a:bodyPr>
          <a:lstStyle/>
          <a:p>
            <a:r>
              <a:rPr lang="en-US" sz="4000" b="1"/>
              <a:t>Developmental History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381000" y="1981200"/>
            <a:ext cx="8382000" cy="3962400"/>
          </a:xfrm>
        </p:spPr>
        <p:txBody>
          <a:bodyPr/>
          <a:lstStyle/>
          <a:p>
            <a:pPr eaLnBrk="1" hangingPunct="1">
              <a:lnSpc>
                <a:spcPct val="80000"/>
              </a:lnSpc>
              <a:buFont typeface="Wingdings" pitchFamily="2" charset="2"/>
              <a:buChar char="§"/>
            </a:pPr>
            <a:r>
              <a:rPr lang="en-US" altLang="ko-KR" sz="3200" smtClean="0">
                <a:latin typeface="Times New Roman" pitchFamily="18" charset="0"/>
                <a:ea typeface="굴림" charset="-127"/>
              </a:rPr>
              <a:t>It may be helpful to compare the child's growth with the rate of growth of siblings</a:t>
            </a:r>
          </a:p>
          <a:p>
            <a:pPr eaLnBrk="1" hangingPunct="1">
              <a:lnSpc>
                <a:spcPct val="80000"/>
              </a:lnSpc>
              <a:buFont typeface="Wingdings" pitchFamily="2" charset="2"/>
              <a:buChar char="§"/>
            </a:pPr>
            <a:r>
              <a:rPr lang="en-US" altLang="ko-KR" sz="3200" smtClean="0">
                <a:latin typeface="Times New Roman" pitchFamily="18" charset="0"/>
                <a:ea typeface="굴림" charset="-127"/>
              </a:rPr>
              <a:t>Ages at which major developmental milestones were met aid in indicating deviations from normal</a:t>
            </a:r>
          </a:p>
          <a:p>
            <a:pPr eaLnBrk="1" hangingPunct="1">
              <a:lnSpc>
                <a:spcPct val="80000"/>
              </a:lnSpc>
              <a:buFont typeface="Wingdings" pitchFamily="2" charset="2"/>
              <a:buChar char="§"/>
            </a:pPr>
            <a:r>
              <a:rPr lang="en-US" altLang="ko-KR" sz="3200" smtClean="0">
                <a:latin typeface="Times New Roman" pitchFamily="18" charset="0"/>
                <a:ea typeface="굴림" charset="-127"/>
              </a:rPr>
              <a:t>Ages of dressing self, tying own shoes, hopping, skipping, and riding a tricycle and bicycle should be noted, as well as grade in school and school performance</a:t>
            </a:r>
            <a:endParaRPr lang="en-US" sz="3200" smtClean="0">
              <a:latin typeface="Times New Roman" pitchFamily="18" charset="0"/>
            </a:endParaRPr>
          </a:p>
        </p:txBody>
      </p:sp>
      <p:sp>
        <p:nvSpPr>
          <p:cNvPr id="17411" name="Text Box 5"/>
          <p:cNvSpPr txBox="1">
            <a:spLocks noChangeArrowheads="1"/>
          </p:cNvSpPr>
          <p:nvPr/>
        </p:nvSpPr>
        <p:spPr bwMode="auto">
          <a:xfrm>
            <a:off x="515938" y="914400"/>
            <a:ext cx="7561262" cy="701675"/>
          </a:xfrm>
          <a:prstGeom prst="rect">
            <a:avLst/>
          </a:prstGeom>
          <a:noFill/>
          <a:ln w="9525">
            <a:noFill/>
            <a:miter lim="800000"/>
            <a:headEnd/>
            <a:tailEnd/>
          </a:ln>
        </p:spPr>
        <p:txBody>
          <a:bodyPr wrap="none">
            <a:spAutoFit/>
          </a:bodyPr>
          <a:lstStyle/>
          <a:p>
            <a:r>
              <a:rPr lang="en-US" sz="4000" b="1"/>
              <a:t>Developmental History</a:t>
            </a:r>
            <a:r>
              <a:rPr lang="en-US" b="1">
                <a:latin typeface="Verdana" pitchFamily="34" charset="0"/>
              </a:rPr>
              <a:t> </a:t>
            </a:r>
            <a:r>
              <a:rPr lang="en-US"/>
              <a:t>(Continued)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Arial Unicode MS" pitchFamily="34" charset="-128"/>
                <a:ea typeface="Arial Unicode MS" pitchFamily="34" charset="-128"/>
                <a:cs typeface="Arial Unicode MS" pitchFamily="34" charset="-128"/>
              </a:rPr>
              <a:t>Milestones</a:t>
            </a:r>
            <a:endParaRPr lang="en-US" dirty="0"/>
          </a:p>
        </p:txBody>
      </p:sp>
      <p:sp>
        <p:nvSpPr>
          <p:cNvPr id="3" name="Content Placeholder 2"/>
          <p:cNvSpPr>
            <a:spLocks noGrp="1"/>
          </p:cNvSpPr>
          <p:nvPr>
            <p:ph idx="1"/>
          </p:nvPr>
        </p:nvSpPr>
        <p:spPr>
          <a:xfrm>
            <a:off x="574675" y="1517650"/>
            <a:ext cx="8272462" cy="4959350"/>
          </a:xfrm>
        </p:spPr>
        <p:txBody>
          <a:bodyPr/>
          <a:lstStyle/>
          <a:p>
            <a:r>
              <a:rPr lang="en-US" dirty="0"/>
              <a:t>Neck support</a:t>
            </a:r>
          </a:p>
          <a:p>
            <a:r>
              <a:rPr lang="en-US" dirty="0"/>
              <a:t>Sitting </a:t>
            </a:r>
          </a:p>
          <a:p>
            <a:r>
              <a:rPr lang="en-US" dirty="0"/>
              <a:t>Crawling </a:t>
            </a:r>
          </a:p>
          <a:p>
            <a:r>
              <a:rPr lang="en-US" dirty="0"/>
              <a:t>Standing </a:t>
            </a:r>
          </a:p>
          <a:p>
            <a:r>
              <a:rPr lang="en-US" dirty="0"/>
              <a:t>Walking </a:t>
            </a:r>
          </a:p>
          <a:p>
            <a:r>
              <a:rPr lang="en-US" dirty="0"/>
              <a:t>Speaking </a:t>
            </a:r>
          </a:p>
          <a:p>
            <a:r>
              <a:rPr lang="en-US" dirty="0"/>
              <a:t>School going (level)</a:t>
            </a:r>
          </a:p>
          <a:p>
            <a:r>
              <a:rPr lang="en-US" dirty="0"/>
              <a:t>Comment on milestones(up to date, delayed or regressed)</a:t>
            </a:r>
          </a:p>
          <a:p>
            <a:endParaRPr lang="en-US" dirty="0"/>
          </a:p>
          <a:p>
            <a:endParaRPr lang="en-US" dirty="0"/>
          </a:p>
        </p:txBody>
      </p:sp>
      <p:sp>
        <p:nvSpPr>
          <p:cNvPr id="5" name="Slide Number Placeholder 4"/>
          <p:cNvSpPr>
            <a:spLocks noGrp="1"/>
          </p:cNvSpPr>
          <p:nvPr>
            <p:ph type="sldNum" sz="quarter" idx="12"/>
          </p:nvPr>
        </p:nvSpPr>
        <p:spPr/>
        <p:txBody>
          <a:bodyPr/>
          <a:lstStyle/>
          <a:p>
            <a:fld id="{737C3187-7CCF-41AC-82A5-0CE973825FA3}" type="slidenum">
              <a:rPr lang="en-US" smtClean="0"/>
              <a:pPr/>
              <a:t>23</a:t>
            </a:fld>
            <a:endParaRPr lang="en-US"/>
          </a:p>
        </p:txBody>
      </p:sp>
    </p:spTree>
    <p:extLst>
      <p:ext uri="{BB962C8B-B14F-4D97-AF65-F5344CB8AC3E}">
        <p14:creationId xmlns:p14="http://schemas.microsoft.com/office/powerpoint/2010/main" val="70412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566738" y="1905000"/>
            <a:ext cx="7967662" cy="3886200"/>
          </a:xfrm>
        </p:spPr>
        <p:txBody>
          <a:bodyPr/>
          <a:lstStyle/>
          <a:p>
            <a:pPr eaLnBrk="1" hangingPunct="1">
              <a:buFont typeface="Wingdings" pitchFamily="2" charset="2"/>
              <a:buChar char="§"/>
            </a:pPr>
            <a:r>
              <a:rPr lang="en-US" altLang="ko-KR" sz="3600" smtClean="0">
                <a:latin typeface="Times New Roman" pitchFamily="18" charset="0"/>
                <a:ea typeface="굴림" charset="-127"/>
              </a:rPr>
              <a:t>The types of immunizations received, with the number, dates, sites given, and reactions should be recorded as part of the history</a:t>
            </a:r>
          </a:p>
          <a:p>
            <a:pPr eaLnBrk="1" hangingPunct="1">
              <a:buFont typeface="Wingdings" pitchFamily="2" charset="2"/>
              <a:buChar char="§"/>
            </a:pPr>
            <a:r>
              <a:rPr lang="en-US" altLang="ko-KR" sz="3600" smtClean="0">
                <a:latin typeface="Times New Roman" pitchFamily="18" charset="0"/>
                <a:ea typeface="굴림" charset="-127"/>
              </a:rPr>
              <a:t>Determine missed opportunity or need for booster immunizations</a:t>
            </a:r>
            <a:endParaRPr lang="en-US" smtClean="0"/>
          </a:p>
        </p:txBody>
      </p:sp>
      <p:sp>
        <p:nvSpPr>
          <p:cNvPr id="18435" name="Text Box 4"/>
          <p:cNvSpPr txBox="1">
            <a:spLocks noChangeArrowheads="1"/>
          </p:cNvSpPr>
          <p:nvPr/>
        </p:nvSpPr>
        <p:spPr bwMode="auto">
          <a:xfrm>
            <a:off x="511175" y="887413"/>
            <a:ext cx="5029200" cy="701675"/>
          </a:xfrm>
          <a:prstGeom prst="rect">
            <a:avLst/>
          </a:prstGeom>
          <a:noFill/>
          <a:ln w="9525">
            <a:noFill/>
            <a:miter lim="800000"/>
            <a:headEnd/>
            <a:tailEnd/>
          </a:ln>
        </p:spPr>
        <p:txBody>
          <a:bodyPr wrap="none">
            <a:spAutoFit/>
          </a:bodyPr>
          <a:lstStyle/>
          <a:p>
            <a:r>
              <a:rPr lang="en-US" sz="4000" b="1"/>
              <a:t>Immunization History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001000" cy="4267200"/>
          </a:xfrm>
        </p:spPr>
        <p:txBody>
          <a:bodyPr>
            <a:noAutofit/>
          </a:bodyPr>
          <a:lstStyle/>
          <a:p>
            <a:r>
              <a:rPr lang="en-US" sz="2800" dirty="0"/>
              <a:t>Birth -  BCG, OPV°</a:t>
            </a:r>
          </a:p>
          <a:p>
            <a:r>
              <a:rPr lang="en-US" sz="2800" dirty="0"/>
              <a:t>6/52  - OPV¹, Pentavalent 1 (diphtheria, pertussis, tetanus, H-influenza, hepatitis B)</a:t>
            </a:r>
          </a:p>
          <a:p>
            <a:r>
              <a:rPr lang="en-US" sz="2800" dirty="0"/>
              <a:t>Pneumococcal 1</a:t>
            </a:r>
          </a:p>
          <a:p>
            <a:r>
              <a:rPr lang="en-US" sz="2800" dirty="0"/>
              <a:t>Rota virus vaccine 1</a:t>
            </a:r>
          </a:p>
          <a:p>
            <a:r>
              <a:rPr lang="en-US" sz="2800" dirty="0"/>
              <a:t>10 weeks = OPV 2, Penta2, </a:t>
            </a:r>
            <a:r>
              <a:rPr lang="en-US" sz="2800" dirty="0" err="1"/>
              <a:t>pneumo</a:t>
            </a:r>
            <a:r>
              <a:rPr lang="en-US" sz="2800" dirty="0"/>
              <a:t> 2,  </a:t>
            </a:r>
            <a:r>
              <a:rPr lang="en-US" sz="2800" dirty="0" err="1"/>
              <a:t>rota</a:t>
            </a:r>
            <a:r>
              <a:rPr lang="en-US" sz="2800" dirty="0"/>
              <a:t> 2</a:t>
            </a:r>
          </a:p>
          <a:p>
            <a:r>
              <a:rPr lang="en-US" sz="2800" dirty="0"/>
              <a:t>14 weeks = OPV 3, Penta 3, </a:t>
            </a:r>
            <a:r>
              <a:rPr lang="en-US" sz="2800" dirty="0" err="1"/>
              <a:t>pneumo</a:t>
            </a:r>
            <a:r>
              <a:rPr lang="en-US" sz="2800" dirty="0"/>
              <a:t> 3,</a:t>
            </a:r>
          </a:p>
          <a:p>
            <a:r>
              <a:rPr lang="en-US" sz="2800" dirty="0"/>
              <a:t>9 months = measles, yellow fever</a:t>
            </a:r>
          </a:p>
          <a:p>
            <a:r>
              <a:rPr lang="en-US" sz="2800" dirty="0"/>
              <a:t>24 months – measles 2</a:t>
            </a:r>
          </a:p>
        </p:txBody>
      </p:sp>
      <p:sp>
        <p:nvSpPr>
          <p:cNvPr id="5" name="Slide Number Placeholder 4"/>
          <p:cNvSpPr>
            <a:spLocks noGrp="1"/>
          </p:cNvSpPr>
          <p:nvPr>
            <p:ph type="sldNum" sz="quarter" idx="12"/>
          </p:nvPr>
        </p:nvSpPr>
        <p:spPr/>
        <p:txBody>
          <a:bodyPr/>
          <a:lstStyle/>
          <a:p>
            <a:fld id="{737C3187-7CCF-41AC-82A5-0CE973825FA3}" type="slidenum">
              <a:rPr lang="en-US" smtClean="0"/>
              <a:pPr/>
              <a:t>25</a:t>
            </a:fld>
            <a:endParaRPr lang="en-US"/>
          </a:p>
        </p:txBody>
      </p:sp>
    </p:spTree>
    <p:extLst>
      <p:ext uri="{BB962C8B-B14F-4D97-AF65-F5344CB8AC3E}">
        <p14:creationId xmlns:p14="http://schemas.microsoft.com/office/powerpoint/2010/main" val="3931937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762000"/>
            <a:ext cx="6019800" cy="838200"/>
          </a:xfrm>
        </p:spPr>
        <p:txBody>
          <a:bodyPr/>
          <a:lstStyle/>
          <a:p>
            <a:pPr eaLnBrk="1" hangingPunct="1"/>
            <a:r>
              <a:rPr lang="en-US" sz="4000" b="1" smtClean="0">
                <a:latin typeface="Times New Roman" pitchFamily="18" charset="0"/>
              </a:rPr>
              <a:t>Family and Social History</a:t>
            </a:r>
          </a:p>
        </p:txBody>
      </p:sp>
      <p:sp>
        <p:nvSpPr>
          <p:cNvPr id="19459" name="Rectangle 3"/>
          <p:cNvSpPr>
            <a:spLocks noGrp="1" noChangeArrowheads="1"/>
          </p:cNvSpPr>
          <p:nvPr>
            <p:ph type="body" idx="1"/>
          </p:nvPr>
        </p:nvSpPr>
        <p:spPr/>
        <p:txBody>
          <a:bodyPr/>
          <a:lstStyle/>
          <a:p>
            <a:pPr eaLnBrk="1" hangingPunct="1">
              <a:lnSpc>
                <a:spcPct val="90000"/>
              </a:lnSpc>
              <a:buFont typeface="Wingdings" pitchFamily="2" charset="2"/>
              <a:buChar char="§"/>
            </a:pPr>
            <a:r>
              <a:rPr lang="en-US" altLang="ko-KR" sz="2800" smtClean="0">
                <a:latin typeface="Times New Roman" pitchFamily="18" charset="0"/>
                <a:ea typeface="굴림" charset="-127"/>
              </a:rPr>
              <a:t>The family history provides evidence for considering familial diseases as well as infections or contagious illnesses</a:t>
            </a:r>
          </a:p>
          <a:p>
            <a:pPr eaLnBrk="1" hangingPunct="1">
              <a:lnSpc>
                <a:spcPct val="90000"/>
              </a:lnSpc>
              <a:buFont typeface="Wingdings" pitchFamily="2" charset="2"/>
              <a:buChar char="§"/>
            </a:pPr>
            <a:r>
              <a:rPr lang="en-US" altLang="ko-KR" sz="2800" smtClean="0">
                <a:latin typeface="Times New Roman" pitchFamily="18" charset="0"/>
                <a:ea typeface="굴림" charset="-127"/>
              </a:rPr>
              <a:t>A genetic type chart is easy to read and very helpful. It should include parents, siblings, and grandparents, with their ages, health, or cause of death</a:t>
            </a:r>
          </a:p>
          <a:p>
            <a:pPr eaLnBrk="1" hangingPunct="1">
              <a:lnSpc>
                <a:spcPct val="90000"/>
              </a:lnSpc>
              <a:buFont typeface="Wingdings" pitchFamily="2" charset="2"/>
              <a:buChar char="§"/>
            </a:pPr>
            <a:r>
              <a:rPr lang="en-US" altLang="ko-KR" sz="2800" smtClean="0">
                <a:latin typeface="Times New Roman" pitchFamily="18" charset="0"/>
                <a:ea typeface="굴림" charset="-127"/>
              </a:rPr>
              <a:t>If a genetic type chart is used, pregnancies should be listed and should include the health of the siblings </a:t>
            </a:r>
            <a:endParaRPr lang="en-US" sz="2800" smtClean="0">
              <a:latin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566738" y="1905000"/>
            <a:ext cx="8196262" cy="3733800"/>
          </a:xfrm>
        </p:spPr>
        <p:txBody>
          <a:bodyPr/>
          <a:lstStyle/>
          <a:p>
            <a:pPr eaLnBrk="1" hangingPunct="1">
              <a:buFont typeface="Wingdings" pitchFamily="2" charset="2"/>
              <a:buChar char="§"/>
            </a:pPr>
            <a:r>
              <a:rPr lang="en-US" altLang="ko-KR" sz="3200" smtClean="0">
                <a:latin typeface="Times New Roman" pitchFamily="18" charset="0"/>
                <a:ea typeface="굴림" charset="-127"/>
              </a:rPr>
              <a:t>Details of the family unit should include the number of people in the habitat and its size, the marital status of the parents, the significant caretaker, the total family income and its source</a:t>
            </a:r>
          </a:p>
          <a:p>
            <a:pPr eaLnBrk="1" hangingPunct="1">
              <a:buFont typeface="Wingdings" pitchFamily="2" charset="2"/>
              <a:buChar char="§"/>
            </a:pPr>
            <a:r>
              <a:rPr lang="en-US" altLang="ko-KR" sz="3200" smtClean="0">
                <a:latin typeface="Times New Roman" pitchFamily="18" charset="0"/>
                <a:ea typeface="굴림" charset="-127"/>
              </a:rPr>
              <a:t>Sometimes it may be necessary to interview the other parent.</a:t>
            </a:r>
            <a:endParaRPr lang="en-US" smtClean="0"/>
          </a:p>
        </p:txBody>
      </p:sp>
      <p:sp>
        <p:nvSpPr>
          <p:cNvPr id="21507" name="Text Box 4"/>
          <p:cNvSpPr txBox="1">
            <a:spLocks noChangeArrowheads="1"/>
          </p:cNvSpPr>
          <p:nvPr/>
        </p:nvSpPr>
        <p:spPr bwMode="auto">
          <a:xfrm>
            <a:off x="457200" y="898525"/>
            <a:ext cx="8428038" cy="701675"/>
          </a:xfrm>
          <a:prstGeom prst="rect">
            <a:avLst/>
          </a:prstGeom>
          <a:noFill/>
          <a:ln w="9525">
            <a:noFill/>
            <a:miter lim="800000"/>
            <a:headEnd/>
            <a:tailEnd/>
          </a:ln>
        </p:spPr>
        <p:txBody>
          <a:bodyPr wrap="none">
            <a:spAutoFit/>
          </a:bodyPr>
          <a:lstStyle/>
          <a:p>
            <a:r>
              <a:rPr lang="en-US" sz="4000" b="1">
                <a:solidFill>
                  <a:schemeClr val="tx2"/>
                </a:solidFill>
              </a:rPr>
              <a:t>Family and Social History </a:t>
            </a:r>
            <a:r>
              <a:rPr lang="en-US" sz="4000">
                <a:solidFill>
                  <a:schemeClr val="tx2"/>
                </a:solidFill>
              </a:rPr>
              <a:t>(Continued)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Family history </a:t>
            </a:r>
          </a:p>
        </p:txBody>
      </p:sp>
      <p:sp>
        <p:nvSpPr>
          <p:cNvPr id="3" name="Content Placeholder 2"/>
          <p:cNvSpPr>
            <a:spLocks noGrp="1"/>
          </p:cNvSpPr>
          <p:nvPr>
            <p:ph idx="1"/>
          </p:nvPr>
        </p:nvSpPr>
        <p:spPr/>
        <p:txBody>
          <a:bodyPr>
            <a:normAutofit/>
          </a:bodyPr>
          <a:lstStyle/>
          <a:p>
            <a:r>
              <a:rPr lang="en-US" sz="3600" dirty="0">
                <a:latin typeface="Arial Unicode MS" pitchFamily="34" charset="-128"/>
                <a:ea typeface="Arial Unicode MS" pitchFamily="34" charset="-128"/>
                <a:cs typeface="Arial Unicode MS" pitchFamily="34" charset="-128"/>
              </a:rPr>
              <a:t>Position of the child</a:t>
            </a:r>
          </a:p>
          <a:p>
            <a:r>
              <a:rPr lang="en-US" sz="3600" dirty="0">
                <a:latin typeface="Arial Unicode MS" pitchFamily="34" charset="-128"/>
                <a:ea typeface="Arial Unicode MS" pitchFamily="34" charset="-128"/>
                <a:cs typeface="Arial Unicode MS" pitchFamily="34" charset="-128"/>
              </a:rPr>
              <a:t>Siblings A/W, ages</a:t>
            </a:r>
          </a:p>
          <a:p>
            <a:r>
              <a:rPr lang="en-US" sz="3600" dirty="0">
                <a:latin typeface="Arial Unicode MS" pitchFamily="34" charset="-128"/>
                <a:ea typeface="Arial Unicode MS" pitchFamily="34" charset="-128"/>
                <a:cs typeface="Arial Unicode MS" pitchFamily="34" charset="-128"/>
              </a:rPr>
              <a:t>Parents health/ cause of death</a:t>
            </a:r>
          </a:p>
          <a:p>
            <a:r>
              <a:rPr lang="en-US" sz="3600" dirty="0">
                <a:latin typeface="Arial Unicode MS" pitchFamily="34" charset="-128"/>
                <a:ea typeface="Arial Unicode MS" pitchFamily="34" charset="-128"/>
                <a:cs typeface="Arial Unicode MS" pitchFamily="34" charset="-128"/>
              </a:rPr>
              <a:t>Chronic familial diseases (Child’s risk of developing certain chronic diseases</a:t>
            </a:r>
          </a:p>
          <a:p>
            <a:endParaRPr lang="en-US" sz="3600" dirty="0">
              <a:latin typeface="Arial Unicode MS" pitchFamily="34" charset="-128"/>
              <a:ea typeface="Arial Unicode MS" pitchFamily="34" charset="-128"/>
              <a:cs typeface="Arial Unicode MS" pitchFamily="34" charset="-128"/>
            </a:endParaRPr>
          </a:p>
        </p:txBody>
      </p:sp>
      <p:sp>
        <p:nvSpPr>
          <p:cNvPr id="5" name="Slide Number Placeholder 4"/>
          <p:cNvSpPr>
            <a:spLocks noGrp="1"/>
          </p:cNvSpPr>
          <p:nvPr>
            <p:ph type="sldNum" sz="quarter" idx="12"/>
          </p:nvPr>
        </p:nvSpPr>
        <p:spPr/>
        <p:txBody>
          <a:bodyPr/>
          <a:lstStyle/>
          <a:p>
            <a:fld id="{737C3187-7CCF-41AC-82A5-0CE973825FA3}" type="slidenum">
              <a:rPr lang="en-US" smtClean="0"/>
              <a:pPr/>
              <a:t>28</a:t>
            </a:fld>
            <a:endParaRPr lang="en-US"/>
          </a:p>
        </p:txBody>
      </p:sp>
    </p:spTree>
    <p:extLst>
      <p:ext uri="{BB962C8B-B14F-4D97-AF65-F5344CB8AC3E}">
        <p14:creationId xmlns:p14="http://schemas.microsoft.com/office/powerpoint/2010/main" val="271329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rPr>
              <a:t>Personal social economic history</a:t>
            </a:r>
          </a:p>
        </p:txBody>
      </p:sp>
      <p:sp>
        <p:nvSpPr>
          <p:cNvPr id="3" name="Content Placeholder 2"/>
          <p:cNvSpPr>
            <a:spLocks noGrp="1"/>
          </p:cNvSpPr>
          <p:nvPr>
            <p:ph idx="1"/>
          </p:nvPr>
        </p:nvSpPr>
        <p:spPr/>
        <p:txBody>
          <a:bodyPr>
            <a:normAutofit lnSpcReduction="10000"/>
          </a:bodyPr>
          <a:lstStyle/>
          <a:p>
            <a:r>
              <a:rPr lang="en-US" sz="3600" dirty="0">
                <a:latin typeface="Arial Unicode MS" pitchFamily="34" charset="-128"/>
                <a:ea typeface="Arial Unicode MS" pitchFamily="34" charset="-128"/>
                <a:cs typeface="Arial Unicode MS" pitchFamily="34" charset="-128"/>
              </a:rPr>
              <a:t>Economic status of the parents</a:t>
            </a:r>
          </a:p>
          <a:p>
            <a:r>
              <a:rPr lang="en-US" sz="3600" dirty="0">
                <a:latin typeface="Arial Unicode MS" pitchFamily="34" charset="-128"/>
                <a:ea typeface="Arial Unicode MS" pitchFamily="34" charset="-128"/>
                <a:cs typeface="Arial Unicode MS" pitchFamily="34" charset="-128"/>
              </a:rPr>
              <a:t>Habits of the parents, level of the patient at school.</a:t>
            </a:r>
          </a:p>
          <a:p>
            <a:r>
              <a:rPr lang="en-US" sz="3600" dirty="0">
                <a:latin typeface="Arial Unicode MS" pitchFamily="34" charset="-128"/>
                <a:ea typeface="Arial Unicode MS" pitchFamily="34" charset="-128"/>
                <a:cs typeface="Arial Unicode MS" pitchFamily="34" charset="-128"/>
              </a:rPr>
              <a:t>Living environment – housing </a:t>
            </a:r>
          </a:p>
          <a:p>
            <a:r>
              <a:rPr lang="en-US" sz="3600" dirty="0">
                <a:latin typeface="Arial Unicode MS" pitchFamily="34" charset="-128"/>
                <a:ea typeface="Arial Unicode MS" pitchFamily="34" charset="-128"/>
                <a:cs typeface="Arial Unicode MS" pitchFamily="34" charset="-128"/>
              </a:rPr>
              <a:t>Refuse disposal </a:t>
            </a:r>
          </a:p>
          <a:p>
            <a:r>
              <a:rPr lang="en-US" sz="3600" dirty="0">
                <a:latin typeface="Arial Unicode MS" pitchFamily="34" charset="-128"/>
                <a:ea typeface="Arial Unicode MS" pitchFamily="34" charset="-128"/>
                <a:cs typeface="Arial Unicode MS" pitchFamily="34" charset="-128"/>
              </a:rPr>
              <a:t>Water use</a:t>
            </a:r>
          </a:p>
          <a:p>
            <a:r>
              <a:rPr lang="en-US" sz="3600" dirty="0">
                <a:latin typeface="Arial Unicode MS" pitchFamily="34" charset="-128"/>
                <a:ea typeface="Arial Unicode MS" pitchFamily="34" charset="-128"/>
                <a:cs typeface="Arial Unicode MS" pitchFamily="34" charset="-128"/>
              </a:rPr>
              <a:t>Hobbies of the patient </a:t>
            </a:r>
          </a:p>
        </p:txBody>
      </p:sp>
      <p:sp>
        <p:nvSpPr>
          <p:cNvPr id="5" name="Slide Number Placeholder 4"/>
          <p:cNvSpPr>
            <a:spLocks noGrp="1"/>
          </p:cNvSpPr>
          <p:nvPr>
            <p:ph type="sldNum" sz="quarter" idx="12"/>
          </p:nvPr>
        </p:nvSpPr>
        <p:spPr/>
        <p:txBody>
          <a:bodyPr/>
          <a:lstStyle/>
          <a:p>
            <a:fld id="{737C3187-7CCF-41AC-82A5-0CE973825FA3}" type="slidenum">
              <a:rPr lang="en-US" smtClean="0"/>
              <a:pPr/>
              <a:t>29</a:t>
            </a:fld>
            <a:endParaRPr lang="en-US"/>
          </a:p>
        </p:txBody>
      </p:sp>
    </p:spTree>
    <p:extLst>
      <p:ext uri="{BB962C8B-B14F-4D97-AF65-F5344CB8AC3E}">
        <p14:creationId xmlns:p14="http://schemas.microsoft.com/office/powerpoint/2010/main" val="3114021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5715000"/>
          </a:xfrm>
        </p:spPr>
        <p:txBody>
          <a:bodyPr>
            <a:normAutofit fontScale="90000"/>
          </a:bodyPr>
          <a:lstStyle/>
          <a:p>
            <a:pPr marL="571500" indent="-571500">
              <a:buFont typeface="Wingdings" panose="05000000000000000000" pitchFamily="2" charset="2"/>
              <a:buChar char="q"/>
            </a:pPr>
            <a:r>
              <a:rPr lang="en-US" sz="4000" dirty="0">
                <a:solidFill>
                  <a:schemeClr val="tx1"/>
                </a:solidFill>
              </a:rPr>
              <a:t>The predominant impact of disease  may be on the growth and development of </a:t>
            </a:r>
            <a:r>
              <a:rPr lang="en-US" sz="4000" dirty="0" smtClean="0">
                <a:solidFill>
                  <a:schemeClr val="tx1"/>
                </a:solidFill>
              </a:rPr>
              <a:t>children.</a:t>
            </a:r>
            <a:r>
              <a:rPr lang="en-US" sz="4000" dirty="0">
                <a:solidFill>
                  <a:schemeClr val="tx1"/>
                </a:solidFill>
              </a:rPr>
              <a:t/>
            </a:r>
            <a:br>
              <a:rPr lang="en-US" sz="4000" dirty="0">
                <a:solidFill>
                  <a:schemeClr val="tx1"/>
                </a:solidFill>
              </a:rPr>
            </a:br>
            <a:r>
              <a:rPr lang="en-US" sz="4000" dirty="0" smtClean="0">
                <a:solidFill>
                  <a:schemeClr val="tx1"/>
                </a:solidFill>
              </a:rPr>
              <a:t>The </a:t>
            </a:r>
            <a:r>
              <a:rPr lang="en-US" sz="4000" dirty="0">
                <a:solidFill>
                  <a:schemeClr val="tx1"/>
                </a:solidFill>
              </a:rPr>
              <a:t>growth devpt. Status of children may influence the expression of disease.</a:t>
            </a:r>
            <a:br>
              <a:rPr lang="en-US" sz="4000" dirty="0">
                <a:solidFill>
                  <a:schemeClr val="tx1"/>
                </a:solidFill>
              </a:rPr>
            </a:br>
            <a:r>
              <a:rPr lang="en-US" sz="4000" dirty="0" smtClean="0">
                <a:solidFill>
                  <a:schemeClr val="tx1"/>
                </a:solidFill>
              </a:rPr>
              <a:t>Clinical </a:t>
            </a:r>
            <a:r>
              <a:rPr lang="en-US" sz="4000" dirty="0">
                <a:solidFill>
                  <a:schemeClr val="tx1"/>
                </a:solidFill>
              </a:rPr>
              <a:t>norms in children differ with age   and from those of  adults</a:t>
            </a:r>
            <a:r>
              <a:rPr lang="en-US" sz="3200" dirty="0">
                <a:solidFill>
                  <a:schemeClr val="tx1"/>
                </a:solidFill>
              </a:rPr>
              <a:t/>
            </a:r>
            <a:br>
              <a:rPr lang="en-US" sz="3200" dirty="0">
                <a:solidFill>
                  <a:schemeClr val="tx1"/>
                </a:solidFill>
              </a:rPr>
            </a:br>
            <a:endParaRPr lang="en-US" sz="3200" dirty="0">
              <a:solidFill>
                <a:schemeClr val="tx1"/>
              </a:solidFill>
            </a:endParaRPr>
          </a:p>
        </p:txBody>
      </p:sp>
      <p:sp>
        <p:nvSpPr>
          <p:cNvPr id="4" name="Slide Number Placeholder 3"/>
          <p:cNvSpPr>
            <a:spLocks noGrp="1"/>
          </p:cNvSpPr>
          <p:nvPr>
            <p:ph type="sldNum" sz="quarter" idx="12"/>
          </p:nvPr>
        </p:nvSpPr>
        <p:spPr/>
        <p:txBody>
          <a:bodyPr/>
          <a:lstStyle/>
          <a:p>
            <a:fld id="{737C3187-7CCF-41AC-82A5-0CE973825FA3}" type="slidenum">
              <a:rPr lang="en-US" smtClean="0"/>
              <a:pPr/>
              <a:t>3</a:t>
            </a:fld>
            <a:endParaRPr lang="en-US"/>
          </a:p>
        </p:txBody>
      </p:sp>
    </p:spTree>
    <p:extLst>
      <p:ext uri="{BB962C8B-B14F-4D97-AF65-F5344CB8AC3E}">
        <p14:creationId xmlns:p14="http://schemas.microsoft.com/office/powerpoint/2010/main" val="2626429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0547" y="2514600"/>
            <a:ext cx="7172156" cy="1015663"/>
          </a:xfrm>
          <a:prstGeom prst="rect">
            <a:avLst/>
          </a:prstGeom>
        </p:spPr>
        <p:txBody>
          <a:bodyPr wrap="none">
            <a:spAutoFit/>
          </a:bodyPr>
          <a:lstStyle/>
          <a:p>
            <a:pPr algn="ctr"/>
            <a:r>
              <a:rPr lang="fi-FI" sz="6000" b="1" dirty="0"/>
              <a:t>Physical examination</a:t>
            </a:r>
            <a:endParaRPr lang="en-US" sz="6000" b="1" dirty="0"/>
          </a:p>
        </p:txBody>
      </p:sp>
    </p:spTree>
    <p:extLst>
      <p:ext uri="{BB962C8B-B14F-4D97-AF65-F5344CB8AC3E}">
        <p14:creationId xmlns:p14="http://schemas.microsoft.com/office/powerpoint/2010/main" val="3592165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199"/>
            <a:ext cx="8001000" cy="5407025"/>
          </a:xfrm>
        </p:spPr>
        <p:txBody>
          <a:bodyPr>
            <a:noAutofit/>
          </a:bodyPr>
          <a:lstStyle/>
          <a:p>
            <a:r>
              <a:rPr lang="en-GB" sz="3200" b="1" i="1" dirty="0"/>
              <a:t>Requirements </a:t>
            </a:r>
            <a:endParaRPr lang="fi-FI" sz="3200" b="1" i="1" dirty="0"/>
          </a:p>
          <a:p>
            <a:r>
              <a:rPr lang="en-GB" sz="3200" dirty="0"/>
              <a:t>Well lit room </a:t>
            </a:r>
            <a:endParaRPr lang="fi-FI" sz="3200" dirty="0"/>
          </a:p>
          <a:p>
            <a:r>
              <a:rPr lang="en-GB" sz="3200" dirty="0"/>
              <a:t>Chair </a:t>
            </a:r>
            <a:endParaRPr lang="fi-FI" sz="3200" dirty="0"/>
          </a:p>
          <a:p>
            <a:r>
              <a:rPr lang="en-GB" sz="3200" dirty="0"/>
              <a:t>Examination coach</a:t>
            </a:r>
            <a:endParaRPr lang="fi-FI" sz="3200" dirty="0"/>
          </a:p>
          <a:p>
            <a:r>
              <a:rPr lang="en-GB" sz="3200" dirty="0"/>
              <a:t>Stethoscope</a:t>
            </a:r>
            <a:endParaRPr lang="fi-FI" sz="3200" dirty="0"/>
          </a:p>
          <a:p>
            <a:r>
              <a:rPr lang="en-GB" sz="3200" dirty="0" smtClean="0"/>
              <a:t>sanitizer</a:t>
            </a:r>
            <a:endParaRPr lang="fi-FI" sz="3200" dirty="0"/>
          </a:p>
          <a:p>
            <a:r>
              <a:rPr lang="en-GB" sz="3200" dirty="0"/>
              <a:t>Sterile gloves</a:t>
            </a:r>
            <a:endParaRPr lang="fi-FI" sz="3200" dirty="0"/>
          </a:p>
          <a:p>
            <a:r>
              <a:rPr lang="en-GB" sz="3200" dirty="0"/>
              <a:t>Tongue </a:t>
            </a:r>
            <a:r>
              <a:rPr lang="en-GB" sz="3200" dirty="0" smtClean="0"/>
              <a:t>depressant</a:t>
            </a:r>
          </a:p>
          <a:p>
            <a:r>
              <a:rPr lang="en-GB" sz="3200" dirty="0" smtClean="0"/>
              <a:t>Thermometer</a:t>
            </a:r>
            <a:endParaRPr lang="fi-FI" sz="3200" dirty="0"/>
          </a:p>
        </p:txBody>
      </p:sp>
      <p:sp>
        <p:nvSpPr>
          <p:cNvPr id="5" name="Slide Number Placeholder 4"/>
          <p:cNvSpPr>
            <a:spLocks noGrp="1"/>
          </p:cNvSpPr>
          <p:nvPr>
            <p:ph type="sldNum" sz="quarter" idx="12"/>
          </p:nvPr>
        </p:nvSpPr>
        <p:spPr/>
        <p:txBody>
          <a:bodyPr/>
          <a:lstStyle/>
          <a:p>
            <a:fld id="{737C3187-7CCF-41AC-82A5-0CE973825FA3}" type="slidenum">
              <a:rPr lang="en-US" smtClean="0"/>
              <a:pPr/>
              <a:t>31</a:t>
            </a:fld>
            <a:endParaRPr lang="en-US"/>
          </a:p>
        </p:txBody>
      </p:sp>
    </p:spTree>
    <p:extLst>
      <p:ext uri="{BB962C8B-B14F-4D97-AF65-F5344CB8AC3E}">
        <p14:creationId xmlns:p14="http://schemas.microsoft.com/office/powerpoint/2010/main" val="1965077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566738" y="1676400"/>
            <a:ext cx="8348662" cy="4648200"/>
          </a:xfrm>
        </p:spPr>
        <p:txBody>
          <a:bodyPr/>
          <a:lstStyle/>
          <a:p>
            <a:pPr eaLnBrk="1" hangingPunct="1">
              <a:lnSpc>
                <a:spcPct val="90000"/>
              </a:lnSpc>
              <a:buFont typeface="Wingdings" pitchFamily="2" charset="2"/>
              <a:buChar char="§"/>
            </a:pPr>
            <a:r>
              <a:rPr lang="en-US" altLang="ko-KR" sz="2500" smtClean="0">
                <a:latin typeface="Times New Roman" pitchFamily="18" charset="0"/>
                <a:ea typeface="굴림" charset="-127"/>
              </a:rPr>
              <a:t>Examination of the infant and young child begins with observing him or her and establishing rapport</a:t>
            </a:r>
          </a:p>
          <a:p>
            <a:pPr eaLnBrk="1" hangingPunct="1">
              <a:lnSpc>
                <a:spcPct val="90000"/>
              </a:lnSpc>
              <a:buFont typeface="Wingdings" pitchFamily="2" charset="2"/>
              <a:buChar char="§"/>
            </a:pPr>
            <a:r>
              <a:rPr lang="en-US" altLang="ko-KR" sz="2500" smtClean="0">
                <a:latin typeface="Times New Roman" pitchFamily="18" charset="0"/>
                <a:ea typeface="굴림" charset="-127"/>
              </a:rPr>
              <a:t>The order of the examination should fit the child and the circumstances</a:t>
            </a:r>
          </a:p>
          <a:p>
            <a:pPr eaLnBrk="1" hangingPunct="1">
              <a:lnSpc>
                <a:spcPct val="90000"/>
              </a:lnSpc>
              <a:buFont typeface="Wingdings" pitchFamily="2" charset="2"/>
              <a:buChar char="§"/>
            </a:pPr>
            <a:r>
              <a:rPr lang="en-US" altLang="ko-KR" sz="2500" smtClean="0">
                <a:latin typeface="Times New Roman" pitchFamily="18" charset="0"/>
                <a:ea typeface="굴림" charset="-127"/>
              </a:rPr>
              <a:t>It is wise to make no sudden movements and to complete first those parts of the examination that require the child's cooperation</a:t>
            </a:r>
          </a:p>
          <a:p>
            <a:pPr eaLnBrk="1" hangingPunct="1">
              <a:lnSpc>
                <a:spcPct val="90000"/>
              </a:lnSpc>
              <a:buFont typeface="Wingdings" pitchFamily="2" charset="2"/>
              <a:buChar char="§"/>
            </a:pPr>
            <a:r>
              <a:rPr lang="en-US" altLang="ko-KR" sz="2500" smtClean="0">
                <a:latin typeface="Times New Roman" pitchFamily="18" charset="0"/>
                <a:ea typeface="굴림" charset="-127"/>
              </a:rPr>
              <a:t>Painful or disagreeable procedures should be deferred to the end of the examination, and these should be explained to the child before proceeding</a:t>
            </a:r>
          </a:p>
          <a:p>
            <a:pPr eaLnBrk="1" hangingPunct="1">
              <a:lnSpc>
                <a:spcPct val="90000"/>
              </a:lnSpc>
              <a:buFont typeface="Wingdings" pitchFamily="2" charset="2"/>
              <a:buChar char="§"/>
            </a:pPr>
            <a:r>
              <a:rPr lang="en-US" altLang="ko-KR" sz="2500" smtClean="0">
                <a:latin typeface="Times New Roman" pitchFamily="18" charset="0"/>
                <a:ea typeface="굴림" charset="-127"/>
              </a:rPr>
              <a:t>For the older child and adolescent, examination can begin with the head and conclude with the extremities</a:t>
            </a:r>
            <a:r>
              <a:rPr lang="en-US" altLang="ko-KR" sz="2500" smtClean="0">
                <a:ea typeface="굴림" charset="-127"/>
              </a:rPr>
              <a:t> </a:t>
            </a:r>
            <a:endParaRPr lang="en-US" sz="2500" smtClean="0"/>
          </a:p>
        </p:txBody>
      </p:sp>
      <p:sp>
        <p:nvSpPr>
          <p:cNvPr id="22531" name="Text Box 4"/>
          <p:cNvSpPr txBox="1">
            <a:spLocks noChangeArrowheads="1"/>
          </p:cNvSpPr>
          <p:nvPr/>
        </p:nvSpPr>
        <p:spPr bwMode="auto">
          <a:xfrm>
            <a:off x="822325" y="835025"/>
            <a:ext cx="6716713" cy="701675"/>
          </a:xfrm>
          <a:prstGeom prst="rect">
            <a:avLst/>
          </a:prstGeom>
          <a:noFill/>
          <a:ln w="9525">
            <a:noFill/>
            <a:miter lim="800000"/>
            <a:headEnd/>
            <a:tailEnd/>
          </a:ln>
        </p:spPr>
        <p:txBody>
          <a:bodyPr wrap="none">
            <a:spAutoFit/>
          </a:bodyPr>
          <a:lstStyle/>
          <a:p>
            <a:r>
              <a:rPr lang="en-US" sz="4000" b="1">
                <a:solidFill>
                  <a:schemeClr val="tx2"/>
                </a:solidFill>
              </a:rPr>
              <a:t>PHYSICAL EXAMINATION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566738" y="1600200"/>
            <a:ext cx="7967662" cy="4495800"/>
          </a:xfrm>
        </p:spPr>
        <p:txBody>
          <a:bodyPr/>
          <a:lstStyle/>
          <a:p>
            <a:pPr eaLnBrk="1" hangingPunct="1">
              <a:buFont typeface="Wingdings" pitchFamily="2" charset="2"/>
              <a:buChar char="§"/>
            </a:pPr>
            <a:r>
              <a:rPr lang="en-US" altLang="ko-KR" smtClean="0">
                <a:latin typeface="Times New Roman" pitchFamily="18" charset="0"/>
                <a:ea typeface="굴림" charset="-127"/>
              </a:rPr>
              <a:t>The approach is gentle, but expeditious and complete</a:t>
            </a:r>
          </a:p>
          <a:p>
            <a:pPr eaLnBrk="1" hangingPunct="1">
              <a:buFont typeface="Wingdings" pitchFamily="2" charset="2"/>
              <a:buChar char="§"/>
            </a:pPr>
            <a:r>
              <a:rPr lang="en-US" altLang="ko-KR" smtClean="0">
                <a:latin typeface="Times New Roman" pitchFamily="18" charset="0"/>
                <a:ea typeface="굴림" charset="-127"/>
              </a:rPr>
              <a:t>For the child communication frequently permits an orderly examination</a:t>
            </a:r>
          </a:p>
          <a:p>
            <a:pPr eaLnBrk="1" hangingPunct="1">
              <a:buFont typeface="Wingdings" pitchFamily="2" charset="2"/>
              <a:buChar char="§"/>
            </a:pPr>
            <a:r>
              <a:rPr lang="en-US" altLang="ko-KR" smtClean="0">
                <a:latin typeface="Times New Roman" pitchFamily="18" charset="0"/>
                <a:ea typeface="굴림" charset="-127"/>
              </a:rPr>
              <a:t>Some children are best held by the parent during the examination</a:t>
            </a:r>
          </a:p>
          <a:p>
            <a:pPr eaLnBrk="1" hangingPunct="1">
              <a:buFont typeface="Wingdings" pitchFamily="2" charset="2"/>
              <a:buChar char="§"/>
            </a:pPr>
            <a:r>
              <a:rPr lang="en-US" altLang="ko-KR" smtClean="0">
                <a:latin typeface="Times New Roman" pitchFamily="18" charset="0"/>
                <a:ea typeface="굴림" charset="-127"/>
              </a:rPr>
              <a:t>For others, part of the examination may require restraint by the parent or assistant</a:t>
            </a:r>
            <a:endParaRPr lang="en-US" smtClean="0"/>
          </a:p>
        </p:txBody>
      </p:sp>
      <p:sp>
        <p:nvSpPr>
          <p:cNvPr id="23555" name="Text Box 4"/>
          <p:cNvSpPr txBox="1">
            <a:spLocks noChangeArrowheads="1"/>
          </p:cNvSpPr>
          <p:nvPr/>
        </p:nvSpPr>
        <p:spPr bwMode="auto">
          <a:xfrm>
            <a:off x="152400" y="762000"/>
            <a:ext cx="8847138" cy="671513"/>
          </a:xfrm>
          <a:prstGeom prst="rect">
            <a:avLst/>
          </a:prstGeom>
          <a:noFill/>
          <a:ln w="9525">
            <a:noFill/>
            <a:miter lim="800000"/>
            <a:headEnd/>
            <a:tailEnd/>
          </a:ln>
        </p:spPr>
        <p:txBody>
          <a:bodyPr wrap="none">
            <a:spAutoFit/>
          </a:bodyPr>
          <a:lstStyle/>
          <a:p>
            <a:r>
              <a:rPr lang="en-US" sz="3800" b="1">
                <a:solidFill>
                  <a:schemeClr val="tx2"/>
                </a:solidFill>
              </a:rPr>
              <a:t>PHYSICAL EXAMINATION </a:t>
            </a:r>
            <a:r>
              <a:rPr lang="en-US" sz="3800">
                <a:solidFill>
                  <a:schemeClr val="tx2"/>
                </a:solidFill>
              </a:rPr>
              <a:t>(Continued)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566738" y="2209800"/>
            <a:ext cx="8043862" cy="3352800"/>
          </a:xfrm>
        </p:spPr>
        <p:txBody>
          <a:bodyPr/>
          <a:lstStyle/>
          <a:p>
            <a:pPr eaLnBrk="1" hangingPunct="1">
              <a:buFont typeface="Wingdings" pitchFamily="2" charset="2"/>
              <a:buChar char="§"/>
            </a:pPr>
            <a:r>
              <a:rPr lang="en-US" altLang="ko-KR" smtClean="0">
                <a:latin typeface="Times New Roman" pitchFamily="18" charset="0"/>
                <a:ea typeface="굴림" charset="-127"/>
              </a:rPr>
              <a:t>When the complaint includes a report of pain in a certain area, this area should be examined last</a:t>
            </a:r>
          </a:p>
          <a:p>
            <a:pPr eaLnBrk="1" hangingPunct="1">
              <a:buFont typeface="Wingdings" pitchFamily="2" charset="2"/>
              <a:buChar char="§"/>
            </a:pPr>
            <a:r>
              <a:rPr lang="en-US" altLang="ko-KR" smtClean="0">
                <a:latin typeface="Times New Roman" pitchFamily="18" charset="0"/>
                <a:ea typeface="굴림" charset="-127"/>
              </a:rPr>
              <a:t>If the child has obvious deformities, that area should be examined in a routine fashion without undue emphasis, because extra attention may increase embarrassment or guilt</a:t>
            </a:r>
            <a:endParaRPr lang="en-US" smtClean="0"/>
          </a:p>
        </p:txBody>
      </p:sp>
      <p:sp>
        <p:nvSpPr>
          <p:cNvPr id="24579" name="Text Box 4"/>
          <p:cNvSpPr txBox="1">
            <a:spLocks noChangeArrowheads="1"/>
          </p:cNvSpPr>
          <p:nvPr/>
        </p:nvSpPr>
        <p:spPr bwMode="auto">
          <a:xfrm>
            <a:off x="152400" y="852488"/>
            <a:ext cx="8847138" cy="671512"/>
          </a:xfrm>
          <a:prstGeom prst="rect">
            <a:avLst/>
          </a:prstGeom>
          <a:noFill/>
          <a:ln w="9525">
            <a:noFill/>
            <a:miter lim="800000"/>
            <a:headEnd/>
            <a:tailEnd/>
          </a:ln>
        </p:spPr>
        <p:txBody>
          <a:bodyPr wrap="none">
            <a:spAutoFit/>
          </a:bodyPr>
          <a:lstStyle/>
          <a:p>
            <a:r>
              <a:rPr lang="en-US" sz="3800" b="1">
                <a:solidFill>
                  <a:schemeClr val="tx2"/>
                </a:solidFill>
              </a:rPr>
              <a:t>PHYSICAL EXAMINATION </a:t>
            </a:r>
            <a:r>
              <a:rPr lang="en-US" sz="3800">
                <a:solidFill>
                  <a:schemeClr val="tx2"/>
                </a:solidFill>
              </a:rPr>
              <a:t>(Continued)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566738" y="1828800"/>
            <a:ext cx="8043862" cy="3962400"/>
          </a:xfrm>
        </p:spPr>
        <p:txBody>
          <a:bodyPr/>
          <a:lstStyle/>
          <a:p>
            <a:pPr eaLnBrk="1" hangingPunct="1">
              <a:buFont typeface="Wingdings" pitchFamily="2" charset="2"/>
              <a:buChar char="§"/>
            </a:pPr>
            <a:r>
              <a:rPr lang="en-US" altLang="ko-KR" smtClean="0">
                <a:latin typeface="Times New Roman" pitchFamily="18" charset="0"/>
                <a:ea typeface="굴림" charset="-127"/>
              </a:rPr>
              <a:t>Only the part that is being examined needs to be uncovered and then it can be re-clothed </a:t>
            </a:r>
          </a:p>
          <a:p>
            <a:pPr eaLnBrk="1" hangingPunct="1">
              <a:buFont typeface="Wingdings" pitchFamily="2" charset="2"/>
              <a:buChar char="§"/>
            </a:pPr>
            <a:r>
              <a:rPr lang="en-US" altLang="ko-KR" smtClean="0">
                <a:latin typeface="Times New Roman" pitchFamily="18" charset="0"/>
                <a:ea typeface="굴림" charset="-127"/>
              </a:rPr>
              <a:t>Except during infancy, modesty should be respected and the child should be kept as comfortable as possible</a:t>
            </a:r>
          </a:p>
          <a:p>
            <a:pPr eaLnBrk="1" hangingPunct="1">
              <a:buFont typeface="Wingdings" pitchFamily="2" charset="2"/>
              <a:buChar char="§"/>
            </a:pPr>
            <a:r>
              <a:rPr lang="en-US" altLang="ko-KR" smtClean="0">
                <a:latin typeface="Times New Roman" pitchFamily="18" charset="0"/>
                <a:ea typeface="굴림" charset="-127"/>
              </a:rPr>
              <a:t>With practice, the examination of the child can be completed quickly even in most critical emergency states</a:t>
            </a:r>
          </a:p>
          <a:p>
            <a:pPr eaLnBrk="1" hangingPunct="1">
              <a:buFont typeface="Wingdings" pitchFamily="2" charset="2"/>
              <a:buChar char="§"/>
            </a:pPr>
            <a:endParaRPr lang="en-US" smtClean="0"/>
          </a:p>
        </p:txBody>
      </p:sp>
      <p:sp>
        <p:nvSpPr>
          <p:cNvPr id="25603" name="Text Box 4"/>
          <p:cNvSpPr txBox="1">
            <a:spLocks noChangeArrowheads="1"/>
          </p:cNvSpPr>
          <p:nvPr/>
        </p:nvSpPr>
        <p:spPr bwMode="auto">
          <a:xfrm>
            <a:off x="152400" y="852488"/>
            <a:ext cx="8847138" cy="671512"/>
          </a:xfrm>
          <a:prstGeom prst="rect">
            <a:avLst/>
          </a:prstGeom>
          <a:noFill/>
          <a:ln w="9525">
            <a:noFill/>
            <a:miter lim="800000"/>
            <a:headEnd/>
            <a:tailEnd/>
          </a:ln>
        </p:spPr>
        <p:txBody>
          <a:bodyPr wrap="none">
            <a:spAutoFit/>
          </a:bodyPr>
          <a:lstStyle/>
          <a:p>
            <a:r>
              <a:rPr lang="en-US" sz="3800" b="1">
                <a:solidFill>
                  <a:schemeClr val="tx2"/>
                </a:solidFill>
              </a:rPr>
              <a:t>PHYSICAL EXAMINATION </a:t>
            </a:r>
            <a:r>
              <a:rPr lang="en-US" sz="3800">
                <a:solidFill>
                  <a:schemeClr val="tx2"/>
                </a:solidFill>
              </a:rPr>
              <a:t>(Continued)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566738" y="1905000"/>
            <a:ext cx="7967662" cy="3962400"/>
          </a:xfrm>
        </p:spPr>
        <p:txBody>
          <a:bodyPr/>
          <a:lstStyle/>
          <a:p>
            <a:pPr eaLnBrk="1" hangingPunct="1">
              <a:buFont typeface="Wingdings" pitchFamily="2" charset="2"/>
              <a:buChar char="§"/>
            </a:pPr>
            <a:r>
              <a:rPr lang="en-US" altLang="ko-KR" smtClean="0">
                <a:latin typeface="Times New Roman" pitchFamily="18" charset="0"/>
                <a:ea typeface="굴림" charset="-127"/>
              </a:rPr>
              <a:t>Only in those with apnea, shock, absence of pulse, or, occasionally, seizures is the complete examination delayed</a:t>
            </a:r>
          </a:p>
          <a:p>
            <a:pPr eaLnBrk="1" hangingPunct="1">
              <a:buFont typeface="Wingdings" pitchFamily="2" charset="2"/>
              <a:buChar char="§"/>
            </a:pPr>
            <a:r>
              <a:rPr lang="en-US" altLang="ko-KR" smtClean="0">
                <a:latin typeface="Times New Roman" pitchFamily="18" charset="0"/>
                <a:ea typeface="굴림" charset="-127"/>
              </a:rPr>
              <a:t>Although the method of procedure may vary, the record of examination should be in the same format for all children</a:t>
            </a:r>
          </a:p>
          <a:p>
            <a:pPr eaLnBrk="1" hangingPunct="1">
              <a:buFont typeface="Wingdings" pitchFamily="2" charset="2"/>
              <a:buChar char="§"/>
            </a:pPr>
            <a:r>
              <a:rPr lang="en-US" altLang="ko-KR" smtClean="0">
                <a:latin typeface="Times New Roman" pitchFamily="18" charset="0"/>
                <a:ea typeface="굴림" charset="-127"/>
              </a:rPr>
              <a:t>This provides easy access to needed information later</a:t>
            </a:r>
            <a:endParaRPr lang="en-US" smtClean="0"/>
          </a:p>
        </p:txBody>
      </p:sp>
      <p:sp>
        <p:nvSpPr>
          <p:cNvPr id="26627" name="Text Box 4"/>
          <p:cNvSpPr txBox="1">
            <a:spLocks noChangeArrowheads="1"/>
          </p:cNvSpPr>
          <p:nvPr/>
        </p:nvSpPr>
        <p:spPr bwMode="auto">
          <a:xfrm>
            <a:off x="152400" y="1011238"/>
            <a:ext cx="8847138" cy="671512"/>
          </a:xfrm>
          <a:prstGeom prst="rect">
            <a:avLst/>
          </a:prstGeom>
          <a:noFill/>
          <a:ln w="9525">
            <a:noFill/>
            <a:miter lim="800000"/>
            <a:headEnd/>
            <a:tailEnd/>
          </a:ln>
        </p:spPr>
        <p:txBody>
          <a:bodyPr wrap="none">
            <a:spAutoFit/>
          </a:bodyPr>
          <a:lstStyle/>
          <a:p>
            <a:r>
              <a:rPr lang="en-US" sz="3800" b="1">
                <a:solidFill>
                  <a:schemeClr val="tx2"/>
                </a:solidFill>
              </a:rPr>
              <a:t>PHYSICAL EXAMINATION </a:t>
            </a:r>
            <a:r>
              <a:rPr lang="en-US" sz="3800">
                <a:solidFill>
                  <a:schemeClr val="tx2"/>
                </a:solidFill>
              </a:rPr>
              <a:t>(Continued)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1"/>
            <a:ext cx="8001000" cy="914400"/>
          </a:xfrm>
        </p:spPr>
        <p:txBody>
          <a:bodyPr>
            <a:normAutofit/>
          </a:bodyPr>
          <a:lstStyle/>
          <a:p>
            <a:r>
              <a:rPr lang="fi-FI" dirty="0" smtClean="0"/>
              <a:t>General Examination/survey</a:t>
            </a:r>
            <a:endParaRPr lang="fi-FI" dirty="0"/>
          </a:p>
        </p:txBody>
      </p:sp>
      <p:sp>
        <p:nvSpPr>
          <p:cNvPr id="3" name="Content Placeholder 2"/>
          <p:cNvSpPr>
            <a:spLocks noGrp="1"/>
          </p:cNvSpPr>
          <p:nvPr>
            <p:ph idx="1"/>
          </p:nvPr>
        </p:nvSpPr>
        <p:spPr>
          <a:xfrm>
            <a:off x="574675" y="1514475"/>
            <a:ext cx="8272462" cy="4968875"/>
          </a:xfrm>
        </p:spPr>
        <p:txBody>
          <a:bodyPr>
            <a:noAutofit/>
          </a:bodyPr>
          <a:lstStyle/>
          <a:p>
            <a:r>
              <a:rPr lang="en-GB" sz="3200" dirty="0"/>
              <a:t>General condition –state of health  how well or sick, conscious level</a:t>
            </a:r>
          </a:p>
          <a:p>
            <a:r>
              <a:rPr lang="en-GB" sz="3200" dirty="0"/>
              <a:t>nutritional status, </a:t>
            </a:r>
          </a:p>
          <a:p>
            <a:r>
              <a:rPr lang="en-GB" sz="3200" dirty="0"/>
              <a:t>pallor,  jaundice, cyanosis, </a:t>
            </a:r>
          </a:p>
          <a:p>
            <a:r>
              <a:rPr lang="en-GB" sz="3200" dirty="0"/>
              <a:t>dehydration, oedema, finger clubbing, lymphadenopathy</a:t>
            </a:r>
          </a:p>
          <a:p>
            <a:r>
              <a:rPr lang="en-GB" sz="3200" dirty="0"/>
              <a:t>any other visible abnormalities, </a:t>
            </a:r>
          </a:p>
          <a:p>
            <a:r>
              <a:rPr lang="en-GB" sz="3200" dirty="0"/>
              <a:t>the attitude of the child towards the parent and health professional,</a:t>
            </a:r>
            <a:endParaRPr lang="fi-FI" sz="3200" dirty="0"/>
          </a:p>
          <a:p>
            <a:endParaRPr lang="fi-FI" sz="3200" dirty="0"/>
          </a:p>
        </p:txBody>
      </p:sp>
      <p:sp>
        <p:nvSpPr>
          <p:cNvPr id="5" name="Slide Number Placeholder 4"/>
          <p:cNvSpPr>
            <a:spLocks noGrp="1"/>
          </p:cNvSpPr>
          <p:nvPr>
            <p:ph type="sldNum" sz="quarter" idx="12"/>
          </p:nvPr>
        </p:nvSpPr>
        <p:spPr/>
        <p:txBody>
          <a:bodyPr/>
          <a:lstStyle/>
          <a:p>
            <a:fld id="{737C3187-7CCF-41AC-82A5-0CE973825FA3}" type="slidenum">
              <a:rPr lang="en-US" smtClean="0"/>
              <a:pPr/>
              <a:t>37</a:t>
            </a:fld>
            <a:endParaRPr lang="en-US"/>
          </a:p>
        </p:txBody>
      </p:sp>
    </p:spTree>
    <p:extLst>
      <p:ext uri="{BB962C8B-B14F-4D97-AF65-F5344CB8AC3E}">
        <p14:creationId xmlns:p14="http://schemas.microsoft.com/office/powerpoint/2010/main" val="249145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4675" y="762000"/>
            <a:ext cx="4759325" cy="758825"/>
          </a:xfrm>
        </p:spPr>
        <p:txBody>
          <a:bodyPr/>
          <a:lstStyle/>
          <a:p>
            <a:pPr eaLnBrk="1" hangingPunct="1"/>
            <a:r>
              <a:rPr lang="en-US" sz="4000" b="1" smtClean="0">
                <a:latin typeface="Times New Roman" pitchFamily="18" charset="0"/>
              </a:rPr>
              <a:t>General Appearance</a:t>
            </a:r>
          </a:p>
        </p:txBody>
      </p:sp>
      <p:sp>
        <p:nvSpPr>
          <p:cNvPr id="30723" name="Rectangle 3"/>
          <p:cNvSpPr>
            <a:spLocks noGrp="1" noChangeArrowheads="1"/>
          </p:cNvSpPr>
          <p:nvPr>
            <p:ph type="body" idx="1"/>
          </p:nvPr>
        </p:nvSpPr>
        <p:spPr>
          <a:xfrm>
            <a:off x="338138" y="1752600"/>
            <a:ext cx="8424862" cy="4267200"/>
          </a:xfrm>
        </p:spPr>
        <p:txBody>
          <a:bodyPr/>
          <a:lstStyle/>
          <a:p>
            <a:pPr eaLnBrk="1" hangingPunct="1">
              <a:lnSpc>
                <a:spcPct val="90000"/>
              </a:lnSpc>
              <a:buFont typeface="Wingdings" pitchFamily="2" charset="2"/>
              <a:buChar char="§"/>
            </a:pPr>
            <a:r>
              <a:rPr lang="en-US" altLang="ko-KR" sz="3200" smtClean="0">
                <a:latin typeface="Times New Roman" pitchFamily="18" charset="0"/>
                <a:ea typeface="굴림" charset="-127"/>
              </a:rPr>
              <a:t>A statement should be recorded about the alertness, distress, general development, and nutrition of the child</a:t>
            </a:r>
          </a:p>
          <a:p>
            <a:pPr eaLnBrk="1" hangingPunct="1">
              <a:lnSpc>
                <a:spcPct val="90000"/>
              </a:lnSpc>
              <a:buFont typeface="Wingdings" pitchFamily="2" charset="2"/>
              <a:buChar char="§"/>
            </a:pPr>
            <a:r>
              <a:rPr lang="en-US" altLang="ko-KR" sz="3200" smtClean="0">
                <a:latin typeface="Times New Roman" pitchFamily="18" charset="0"/>
                <a:ea typeface="굴림" charset="-127"/>
              </a:rPr>
              <a:t>Mental status, activity, unusual positions, or apprehension or cooperativeness may direct one to consider an acute or chronic illness or no illness at all</a:t>
            </a:r>
          </a:p>
          <a:p>
            <a:pPr eaLnBrk="1" hangingPunct="1">
              <a:lnSpc>
                <a:spcPct val="90000"/>
              </a:lnSpc>
              <a:buFont typeface="Wingdings" pitchFamily="2" charset="2"/>
              <a:buChar char="§"/>
            </a:pPr>
            <a:r>
              <a:rPr lang="en-US" altLang="ko-KR" sz="3200" smtClean="0">
                <a:latin typeface="Times New Roman" pitchFamily="18" charset="0"/>
                <a:ea typeface="굴림" charset="-127"/>
              </a:rPr>
              <a:t>The child who lies quietly, staring into space, may be gravely ill</a:t>
            </a:r>
            <a:r>
              <a:rPr lang="en-US" altLang="ko-KR" smtClean="0">
                <a:ea typeface="굴림" charset="-127"/>
              </a:rPr>
              <a:t> </a:t>
            </a:r>
            <a:endParaRPr lang="en-US" smtClean="0"/>
          </a:p>
        </p:txBody>
      </p:sp>
    </p:spTree>
    <p:extLst>
      <p:ext uri="{BB962C8B-B14F-4D97-AF65-F5344CB8AC3E}">
        <p14:creationId xmlns:p14="http://schemas.microsoft.com/office/powerpoint/2010/main" val="38740592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1"/>
            <a:ext cx="8001000" cy="609600"/>
          </a:xfrm>
        </p:spPr>
        <p:txBody>
          <a:bodyPr/>
          <a:lstStyle/>
          <a:p>
            <a:r>
              <a:rPr lang="en-US" dirty="0" smtClean="0"/>
              <a:t>General Examination</a:t>
            </a:r>
            <a:endParaRPr lang="en-US" dirty="0"/>
          </a:p>
        </p:txBody>
      </p:sp>
      <p:sp>
        <p:nvSpPr>
          <p:cNvPr id="3" name="Content Placeholder 2"/>
          <p:cNvSpPr>
            <a:spLocks noGrp="1"/>
          </p:cNvSpPr>
          <p:nvPr>
            <p:ph idx="1"/>
          </p:nvPr>
        </p:nvSpPr>
        <p:spPr>
          <a:xfrm>
            <a:off x="574675" y="1143000"/>
            <a:ext cx="8272462" cy="5410200"/>
          </a:xfrm>
        </p:spPr>
        <p:txBody>
          <a:bodyPr/>
          <a:lstStyle/>
          <a:p>
            <a:r>
              <a:rPr lang="en-US" dirty="0" smtClean="0"/>
              <a:t>Face-rashes, </a:t>
            </a:r>
            <a:r>
              <a:rPr lang="en-US" dirty="0" err="1" smtClean="0"/>
              <a:t>colour</a:t>
            </a:r>
            <a:r>
              <a:rPr lang="en-US" dirty="0" smtClean="0"/>
              <a:t> of skin</a:t>
            </a:r>
          </a:p>
          <a:p>
            <a:r>
              <a:rPr lang="en-US" dirty="0" smtClean="0"/>
              <a:t>Head- fontanelle, eyes</a:t>
            </a:r>
          </a:p>
          <a:p>
            <a:r>
              <a:rPr lang="en-US" dirty="0" smtClean="0"/>
              <a:t>Skin </a:t>
            </a:r>
            <a:r>
              <a:rPr lang="en-US" dirty="0" err="1" smtClean="0"/>
              <a:t>colour-pallor,jaundice,hypo</a:t>
            </a:r>
            <a:r>
              <a:rPr lang="en-US" dirty="0" smtClean="0"/>
              <a:t>/</a:t>
            </a:r>
            <a:r>
              <a:rPr lang="en-US" dirty="0" err="1" smtClean="0"/>
              <a:t>hyperpigmentation,cyanosis</a:t>
            </a:r>
            <a:r>
              <a:rPr lang="en-US" dirty="0" smtClean="0"/>
              <a:t>(tongue n gums ).</a:t>
            </a:r>
          </a:p>
          <a:p>
            <a:r>
              <a:rPr lang="en-US" dirty="0" smtClean="0"/>
              <a:t>Hands-</a:t>
            </a:r>
            <a:r>
              <a:rPr lang="en-US" dirty="0" err="1" smtClean="0"/>
              <a:t>fingerclubbing</a:t>
            </a:r>
            <a:endParaRPr lang="en-US" dirty="0" smtClean="0"/>
          </a:p>
          <a:p>
            <a:r>
              <a:rPr lang="en-US" dirty="0" smtClean="0"/>
              <a:t>Nails-koilonychias (spoon nails- iron </a:t>
            </a:r>
            <a:r>
              <a:rPr lang="en-US" dirty="0" err="1" smtClean="0"/>
              <a:t>def</a:t>
            </a:r>
            <a:r>
              <a:rPr lang="en-US" dirty="0" smtClean="0"/>
              <a:t>)</a:t>
            </a:r>
          </a:p>
          <a:p>
            <a:r>
              <a:rPr lang="en-US" dirty="0" smtClean="0"/>
              <a:t>Tremors-liver </a:t>
            </a:r>
            <a:r>
              <a:rPr lang="en-US" dirty="0" err="1" smtClean="0"/>
              <a:t>dse</a:t>
            </a:r>
            <a:endParaRPr lang="en-US" dirty="0" smtClean="0"/>
          </a:p>
          <a:p>
            <a:r>
              <a:rPr lang="en-US" dirty="0" smtClean="0"/>
              <a:t>Feet-ulcers </a:t>
            </a:r>
            <a:r>
              <a:rPr lang="en-US" dirty="0" err="1" smtClean="0"/>
              <a:t>esp</a:t>
            </a:r>
            <a:r>
              <a:rPr lang="en-US" dirty="0" smtClean="0"/>
              <a:t> in diabetic children</a:t>
            </a:r>
            <a:endParaRPr lang="en-US" dirty="0"/>
          </a:p>
        </p:txBody>
      </p:sp>
    </p:spTree>
    <p:extLst>
      <p:ext uri="{BB962C8B-B14F-4D97-AF65-F5344CB8AC3E}">
        <p14:creationId xmlns:p14="http://schemas.microsoft.com/office/powerpoint/2010/main" val="1722905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b="1" smtClean="0">
                <a:latin typeface="Times New Roman" pitchFamily="18" charset="0"/>
              </a:rPr>
              <a:t>Paediatric History</a:t>
            </a:r>
          </a:p>
        </p:txBody>
      </p:sp>
      <p:sp>
        <p:nvSpPr>
          <p:cNvPr id="4099" name="Rectangle 3"/>
          <p:cNvSpPr>
            <a:spLocks noGrp="1" noChangeArrowheads="1"/>
          </p:cNvSpPr>
          <p:nvPr>
            <p:ph type="body" idx="1"/>
          </p:nvPr>
        </p:nvSpPr>
        <p:spPr>
          <a:xfrm>
            <a:off x="533400" y="1981200"/>
            <a:ext cx="8120063" cy="4572000"/>
          </a:xfrm>
        </p:spPr>
        <p:txBody>
          <a:bodyPr/>
          <a:lstStyle/>
          <a:p>
            <a:pPr eaLnBrk="1" hangingPunct="1">
              <a:buFont typeface="Wingdings" pitchFamily="2" charset="2"/>
              <a:buChar char="§"/>
            </a:pPr>
            <a:r>
              <a:rPr lang="en-US" altLang="ko-KR" smtClean="0">
                <a:latin typeface="Times New Roman" pitchFamily="18" charset="0"/>
                <a:ea typeface="굴림" charset="-127"/>
              </a:rPr>
              <a:t>Complete history is necessary and it leads to the correct diagnosis in the vast majority of children</a:t>
            </a:r>
          </a:p>
          <a:p>
            <a:pPr eaLnBrk="1" hangingPunct="1">
              <a:buFont typeface="Wingdings" pitchFamily="2" charset="2"/>
              <a:buChar char="§"/>
            </a:pPr>
            <a:r>
              <a:rPr lang="en-US" altLang="ko-KR" smtClean="0">
                <a:latin typeface="Times New Roman" pitchFamily="18" charset="0"/>
                <a:ea typeface="굴림" charset="-127"/>
              </a:rPr>
              <a:t>Usually is obtained from the parent, the older child, or the caretaker of a sick child</a:t>
            </a:r>
          </a:p>
          <a:p>
            <a:pPr eaLnBrk="1" hangingPunct="1">
              <a:buFont typeface="Wingdings" pitchFamily="2" charset="2"/>
              <a:buChar char="§"/>
            </a:pPr>
            <a:r>
              <a:rPr lang="en-US" altLang="ko-KR" smtClean="0">
                <a:latin typeface="Times New Roman" pitchFamily="18" charset="0"/>
                <a:ea typeface="굴림" charset="-127"/>
              </a:rPr>
              <a:t>A short, rapidly obtained history of the events of the immediate past may suffice temporarily, but as soon as the crisis is controlled, a more complete history is necessary</a:t>
            </a:r>
            <a:r>
              <a:rPr lang="en-US" altLang="ko-KR" smtClean="0">
                <a:ea typeface="굴림" charset="-127"/>
              </a:rPr>
              <a:t>  </a:t>
            </a:r>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br>
              <a:rPr lang="en-US" dirty="0" smtClean="0"/>
            </a:br>
            <a:endParaRPr lang="en-US" dirty="0"/>
          </a:p>
        </p:txBody>
      </p:sp>
      <p:sp>
        <p:nvSpPr>
          <p:cNvPr id="3" name="Content Placeholder 2"/>
          <p:cNvSpPr>
            <a:spLocks noGrp="1"/>
          </p:cNvSpPr>
          <p:nvPr>
            <p:ph idx="1"/>
          </p:nvPr>
        </p:nvSpPr>
        <p:spPr>
          <a:xfrm>
            <a:off x="574675" y="1676400"/>
            <a:ext cx="8264525" cy="4724400"/>
          </a:xfrm>
        </p:spPr>
        <p:txBody>
          <a:bodyPr/>
          <a:lstStyle/>
          <a:p>
            <a:r>
              <a:rPr lang="en-US" dirty="0" err="1" smtClean="0"/>
              <a:t>Oedema</a:t>
            </a:r>
            <a:r>
              <a:rPr lang="en-US" dirty="0" smtClean="0"/>
              <a:t>-both </a:t>
            </a:r>
            <a:r>
              <a:rPr lang="en-US" dirty="0" err="1" smtClean="0"/>
              <a:t>feets</a:t>
            </a:r>
            <a:r>
              <a:rPr lang="en-US" dirty="0" smtClean="0"/>
              <a:t>, sacral </a:t>
            </a:r>
            <a:r>
              <a:rPr lang="en-US" dirty="0" err="1" smtClean="0"/>
              <a:t>oedema</a:t>
            </a:r>
            <a:endParaRPr lang="en-US" dirty="0" smtClean="0"/>
          </a:p>
          <a:p>
            <a:r>
              <a:rPr lang="en-US" dirty="0" smtClean="0"/>
              <a:t>Lymphatics-</a:t>
            </a:r>
            <a:r>
              <a:rPr lang="en-US" dirty="0" err="1" smtClean="0"/>
              <a:t>lymphnodes</a:t>
            </a:r>
            <a:r>
              <a:rPr lang="en-US" dirty="0" smtClean="0"/>
              <a:t>-</a:t>
            </a:r>
            <a:r>
              <a:rPr lang="en-US" dirty="0" err="1" smtClean="0"/>
              <a:t>cervical,inguinal,submental</a:t>
            </a:r>
            <a:endParaRPr lang="en-US" dirty="0" smtClean="0"/>
          </a:p>
          <a:p>
            <a:r>
              <a:rPr lang="en-US" dirty="0" smtClean="0"/>
              <a:t>Mouth-oral </a:t>
            </a:r>
            <a:r>
              <a:rPr lang="en-US" dirty="0" err="1" smtClean="0"/>
              <a:t>trush,false</a:t>
            </a:r>
            <a:r>
              <a:rPr lang="en-US" dirty="0" smtClean="0"/>
              <a:t> </a:t>
            </a:r>
            <a:r>
              <a:rPr lang="en-US" dirty="0" err="1" smtClean="0"/>
              <a:t>teeth,gums</a:t>
            </a:r>
            <a:r>
              <a:rPr lang="en-US" dirty="0" smtClean="0"/>
              <a:t>.</a:t>
            </a:r>
          </a:p>
          <a:p>
            <a:r>
              <a:rPr lang="en-US" dirty="0" smtClean="0"/>
              <a:t>Hair distribution, </a:t>
            </a:r>
            <a:r>
              <a:rPr lang="en-US" dirty="0" err="1" smtClean="0"/>
              <a:t>colour</a:t>
            </a:r>
            <a:r>
              <a:rPr lang="en-US" dirty="0" smtClean="0"/>
              <a:t> and texture</a:t>
            </a:r>
          </a:p>
          <a:p>
            <a:r>
              <a:rPr lang="en-US" dirty="0" smtClean="0"/>
              <a:t>Fontanelles-anterior and posterior</a:t>
            </a:r>
          </a:p>
          <a:p>
            <a:r>
              <a:rPr lang="en-US" dirty="0" smtClean="0"/>
              <a:t>Capillary refill</a:t>
            </a:r>
          </a:p>
          <a:p>
            <a:r>
              <a:rPr lang="en-US" dirty="0" smtClean="0"/>
              <a:t>Dehydration-skin </a:t>
            </a:r>
            <a:r>
              <a:rPr lang="en-US" dirty="0" err="1" smtClean="0"/>
              <a:t>turgor,eyes</a:t>
            </a:r>
            <a:r>
              <a:rPr lang="en-US" dirty="0" smtClean="0"/>
              <a:t> (sunken), </a:t>
            </a:r>
            <a:r>
              <a:rPr lang="en-US" dirty="0" err="1" smtClean="0"/>
              <a:t>fontanell</a:t>
            </a:r>
            <a:endParaRPr lang="en-US" dirty="0" smtClean="0"/>
          </a:p>
          <a:p>
            <a:endParaRPr lang="en-US" dirty="0"/>
          </a:p>
        </p:txBody>
      </p:sp>
    </p:spTree>
    <p:extLst>
      <p:ext uri="{BB962C8B-B14F-4D97-AF65-F5344CB8AC3E}">
        <p14:creationId xmlns:p14="http://schemas.microsoft.com/office/powerpoint/2010/main" val="826757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74675" y="304800"/>
            <a:ext cx="7578725" cy="1216025"/>
          </a:xfrm>
        </p:spPr>
        <p:txBody>
          <a:bodyPr/>
          <a:lstStyle/>
          <a:p>
            <a:pPr eaLnBrk="1" hangingPunct="1"/>
            <a:r>
              <a:rPr lang="en-US" sz="4000" b="1" smtClean="0">
                <a:latin typeface="Times New Roman" pitchFamily="18" charset="0"/>
              </a:rPr>
              <a:t>VITAL SIGNS</a:t>
            </a:r>
          </a:p>
        </p:txBody>
      </p:sp>
      <p:sp>
        <p:nvSpPr>
          <p:cNvPr id="27651" name="Rectangle 3"/>
          <p:cNvSpPr>
            <a:spLocks noGrp="1" noChangeArrowheads="1"/>
          </p:cNvSpPr>
          <p:nvPr>
            <p:ph type="body" idx="1"/>
          </p:nvPr>
        </p:nvSpPr>
        <p:spPr>
          <a:xfrm>
            <a:off x="566738" y="2057400"/>
            <a:ext cx="8348662" cy="4572000"/>
          </a:xfrm>
        </p:spPr>
        <p:txBody>
          <a:bodyPr/>
          <a:lstStyle/>
          <a:p>
            <a:pPr eaLnBrk="1" hangingPunct="1">
              <a:lnSpc>
                <a:spcPct val="80000"/>
              </a:lnSpc>
              <a:buFont typeface="Wingdings" pitchFamily="2" charset="2"/>
              <a:buChar char="§"/>
            </a:pPr>
            <a:r>
              <a:rPr lang="en-US" altLang="ko-KR" sz="3200" b="1" dirty="0" smtClean="0">
                <a:latin typeface="Times New Roman" pitchFamily="18" charset="0"/>
                <a:ea typeface="굴림" charset="-127"/>
              </a:rPr>
              <a:t>Temperature</a:t>
            </a:r>
            <a:r>
              <a:rPr lang="en-US" altLang="ko-KR" sz="3200" dirty="0" smtClean="0">
                <a:latin typeface="Times New Roman" pitchFamily="18" charset="0"/>
                <a:ea typeface="굴림" charset="-127"/>
              </a:rPr>
              <a:t> </a:t>
            </a:r>
          </a:p>
          <a:p>
            <a:pPr eaLnBrk="1" hangingPunct="1">
              <a:lnSpc>
                <a:spcPct val="80000"/>
              </a:lnSpc>
              <a:buFont typeface="Wingdings" pitchFamily="2" charset="2"/>
              <a:buNone/>
            </a:pPr>
            <a:r>
              <a:rPr lang="en-US" sz="3200" dirty="0" smtClean="0">
                <a:latin typeface="Times New Roman" pitchFamily="18" charset="0"/>
              </a:rPr>
              <a:t>	-Measured from the axilla or rectum.</a:t>
            </a:r>
          </a:p>
          <a:p>
            <a:pPr eaLnBrk="1" hangingPunct="1">
              <a:lnSpc>
                <a:spcPct val="80000"/>
              </a:lnSpc>
              <a:buNone/>
            </a:pPr>
            <a:r>
              <a:rPr lang="en-US" sz="3200" dirty="0" smtClean="0"/>
              <a:t>(</a:t>
            </a:r>
            <a:r>
              <a:rPr lang="en-US" sz="3200" dirty="0"/>
              <a:t>normal range 36.5°c to 37.4</a:t>
            </a:r>
            <a:r>
              <a:rPr lang="en-US" sz="3200" dirty="0" smtClean="0"/>
              <a:t>°)</a:t>
            </a:r>
            <a:endParaRPr lang="en-US" sz="3200" dirty="0" smtClean="0">
              <a:latin typeface="Times New Roman" pitchFamily="18" charset="0"/>
            </a:endParaRPr>
          </a:p>
          <a:p>
            <a:pPr eaLnBrk="1" hangingPunct="1">
              <a:lnSpc>
                <a:spcPct val="80000"/>
              </a:lnSpc>
              <a:buFont typeface="Wingdings" pitchFamily="2" charset="2"/>
              <a:buChar char="§"/>
            </a:pPr>
            <a:r>
              <a:rPr lang="en-US" altLang="ko-KR" sz="3200" b="1" dirty="0" smtClean="0">
                <a:latin typeface="Times New Roman" pitchFamily="18" charset="0"/>
                <a:ea typeface="굴림" charset="-127"/>
              </a:rPr>
              <a:t>Pulse rate</a:t>
            </a:r>
          </a:p>
          <a:p>
            <a:pPr eaLnBrk="1" hangingPunct="1">
              <a:lnSpc>
                <a:spcPct val="80000"/>
              </a:lnSpc>
              <a:buFont typeface="Wingdings" pitchFamily="2" charset="2"/>
              <a:buNone/>
            </a:pPr>
            <a:r>
              <a:rPr lang="en-US" altLang="ko-KR" sz="3200" dirty="0" smtClean="0">
                <a:latin typeface="Times New Roman" pitchFamily="18" charset="0"/>
                <a:ea typeface="굴림" charset="-127"/>
              </a:rPr>
              <a:t>	-Can be obtained at any peripheral pulse (femoral, radial, or carotid)</a:t>
            </a:r>
          </a:p>
          <a:p>
            <a:pPr eaLnBrk="1" hangingPunct="1">
              <a:lnSpc>
                <a:spcPct val="80000"/>
              </a:lnSpc>
              <a:buNone/>
            </a:pPr>
            <a:r>
              <a:rPr lang="en-US" sz="3200" dirty="0"/>
              <a:t>assess rate, rhythm,  character from the radial </a:t>
            </a:r>
            <a:r>
              <a:rPr lang="en-US" sz="3200" dirty="0" smtClean="0"/>
              <a:t>pulse.</a:t>
            </a:r>
            <a:endParaRPr lang="en-US" altLang="ko-KR" sz="3200" dirty="0" smtClean="0">
              <a:latin typeface="Times New Roman" pitchFamily="18" charset="0"/>
              <a:ea typeface="굴림" charset="-127"/>
            </a:endParaRPr>
          </a:p>
          <a:p>
            <a:pPr eaLnBrk="1" hangingPunct="1">
              <a:lnSpc>
                <a:spcPct val="80000"/>
              </a:lnSpc>
              <a:buFont typeface="Wingdings" pitchFamily="2" charset="2"/>
              <a:buNone/>
            </a:pPr>
            <a:r>
              <a:rPr lang="en-US" altLang="ko-KR" sz="3200" dirty="0" smtClean="0">
                <a:latin typeface="Times New Roman" pitchFamily="18" charset="0"/>
                <a:ea typeface="굴림" charset="-127"/>
              </a:rPr>
              <a:t>	-The normal rate varies from; (80-160) depends with age</a:t>
            </a:r>
          </a:p>
          <a:p>
            <a:pPr lvl="2" eaLnBrk="1" hangingPunct="1">
              <a:lnSpc>
                <a:spcPct val="80000"/>
              </a:lnSpc>
              <a:buFont typeface="Arial" charset="0"/>
              <a:buChar char="•"/>
            </a:pPr>
            <a:endParaRPr lang="en-US" altLang="ko-KR" sz="2500" dirty="0" smtClean="0">
              <a:solidFill>
                <a:srgbClr val="FF0000"/>
              </a:solidFill>
              <a:latin typeface="Times New Roman" pitchFamily="18" charset="0"/>
              <a:ea typeface="굴림" charset="-127"/>
            </a:endParaRPr>
          </a:p>
          <a:p>
            <a:pPr lvl="2" eaLnBrk="1" hangingPunct="1">
              <a:lnSpc>
                <a:spcPct val="80000"/>
              </a:lnSpc>
              <a:buFont typeface="Arial" charset="0"/>
              <a:buChar char="•"/>
            </a:pPr>
            <a:endParaRPr lang="en-US" altLang="ko-KR" sz="2500" dirty="0" smtClean="0">
              <a:solidFill>
                <a:srgbClr val="FF0000"/>
              </a:solidFill>
              <a:latin typeface="Times New Roman" pitchFamily="18" charset="0"/>
              <a:ea typeface="굴림" charset="-127"/>
            </a:endParaRPr>
          </a:p>
          <a:p>
            <a:pPr lvl="2" eaLnBrk="1" hangingPunct="1">
              <a:lnSpc>
                <a:spcPct val="80000"/>
              </a:lnSpc>
              <a:buFont typeface="Arial" charset="0"/>
              <a:buChar char="•"/>
            </a:pPr>
            <a:endParaRPr lang="en-US" altLang="ko-KR" sz="2500" dirty="0" smtClean="0">
              <a:solidFill>
                <a:srgbClr val="FF0000"/>
              </a:solidFill>
              <a:latin typeface="Times New Roman" pitchFamily="18" charset="0"/>
              <a:ea typeface="굴림" charset="-127"/>
            </a:endParaRPr>
          </a:p>
          <a:p>
            <a:pPr lvl="2" eaLnBrk="1" hangingPunct="1">
              <a:lnSpc>
                <a:spcPct val="80000"/>
              </a:lnSpc>
              <a:buFont typeface="Arial" charset="0"/>
              <a:buChar char="•"/>
            </a:pPr>
            <a:endParaRPr lang="en-US" sz="1500" dirty="0" smtClean="0">
              <a:solidFill>
                <a:srgbClr val="FF0000"/>
              </a:solidFill>
              <a:ea typeface="굴림" charset="-127"/>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74675" y="304801"/>
            <a:ext cx="8001000" cy="685799"/>
          </a:xfrm>
        </p:spPr>
        <p:txBody>
          <a:bodyPr/>
          <a:lstStyle/>
          <a:p>
            <a:pPr eaLnBrk="1" hangingPunct="1"/>
            <a:r>
              <a:rPr lang="en-US" sz="4000" b="1" dirty="0" smtClean="0">
                <a:latin typeface="Times New Roman" pitchFamily="18" charset="0"/>
              </a:rPr>
              <a:t>VITAL SIGNS </a:t>
            </a:r>
            <a:r>
              <a:rPr lang="en-US" sz="4000" dirty="0" smtClean="0">
                <a:latin typeface="Times New Roman" pitchFamily="18" charset="0"/>
              </a:rPr>
              <a:t>(Continued)</a:t>
            </a:r>
          </a:p>
        </p:txBody>
      </p:sp>
      <p:sp>
        <p:nvSpPr>
          <p:cNvPr id="28675" name="Rectangle 3"/>
          <p:cNvSpPr>
            <a:spLocks noGrp="1" noChangeArrowheads="1"/>
          </p:cNvSpPr>
          <p:nvPr>
            <p:ph type="body" idx="1"/>
          </p:nvPr>
        </p:nvSpPr>
        <p:spPr>
          <a:xfrm>
            <a:off x="400844" y="990600"/>
            <a:ext cx="8348662" cy="5257800"/>
          </a:xfrm>
        </p:spPr>
        <p:txBody>
          <a:bodyPr/>
          <a:lstStyle/>
          <a:p>
            <a:pPr eaLnBrk="1" hangingPunct="1">
              <a:buFont typeface="Wingdings" pitchFamily="2" charset="2"/>
              <a:buChar char="§"/>
            </a:pPr>
            <a:r>
              <a:rPr lang="en-US" altLang="ko-KR" b="1" dirty="0" smtClean="0">
                <a:latin typeface="Times New Roman" pitchFamily="18" charset="0"/>
                <a:ea typeface="굴림" charset="-127"/>
              </a:rPr>
              <a:t>Respiratory rate</a:t>
            </a:r>
          </a:p>
          <a:p>
            <a:pPr eaLnBrk="1" hangingPunct="1">
              <a:buFont typeface="Wingdings" pitchFamily="2" charset="2"/>
              <a:buNone/>
            </a:pPr>
            <a:r>
              <a:rPr lang="en-US" altLang="ko-KR" sz="2600" dirty="0" smtClean="0">
                <a:latin typeface="Times New Roman" pitchFamily="18" charset="0"/>
                <a:ea typeface="굴림" charset="-127"/>
              </a:rPr>
              <a:t>	</a:t>
            </a:r>
            <a:r>
              <a:rPr lang="en-US" altLang="ko-KR" dirty="0" smtClean="0">
                <a:latin typeface="Times New Roman" pitchFamily="18" charset="0"/>
                <a:ea typeface="굴림" charset="-127"/>
              </a:rPr>
              <a:t>-Should be determined by counting while observing the movement of the chest for complete one minute. Varies with age</a:t>
            </a:r>
            <a:r>
              <a:rPr lang="en-US" altLang="ko-KR" sz="2600" dirty="0" smtClean="0">
                <a:ea typeface="굴림" charset="-127"/>
              </a:rPr>
              <a:t> </a:t>
            </a:r>
          </a:p>
          <a:p>
            <a:pPr eaLnBrk="1" hangingPunct="1">
              <a:buNone/>
            </a:pPr>
            <a:r>
              <a:rPr lang="en-US" sz="2400" dirty="0"/>
              <a:t>(&lt; 60 </a:t>
            </a:r>
            <a:r>
              <a:rPr lang="en-US" sz="2400" dirty="0" smtClean="0"/>
              <a:t>newborn/young </a:t>
            </a:r>
            <a:r>
              <a:rPr lang="en-US" sz="2400" dirty="0"/>
              <a:t>infant, &lt;50 infants, &lt; 40 </a:t>
            </a:r>
            <a:r>
              <a:rPr lang="en-US" sz="2400" dirty="0" smtClean="0"/>
              <a:t>1-5years</a:t>
            </a:r>
            <a:endParaRPr lang="en-US" altLang="ko-KR" sz="2600" dirty="0" smtClean="0">
              <a:ea typeface="굴림" charset="-127"/>
            </a:endParaRPr>
          </a:p>
          <a:p>
            <a:pPr eaLnBrk="1" hangingPunct="1">
              <a:buFont typeface="Wingdings" pitchFamily="2" charset="2"/>
              <a:buChar char="§"/>
            </a:pPr>
            <a:r>
              <a:rPr lang="en-US" altLang="ko-KR" b="1" dirty="0" smtClean="0">
                <a:latin typeface="Times New Roman" pitchFamily="18" charset="0"/>
                <a:ea typeface="굴림" charset="-127"/>
              </a:rPr>
              <a:t>Blood pressure</a:t>
            </a:r>
          </a:p>
          <a:p>
            <a:pPr eaLnBrk="1" hangingPunct="1">
              <a:buFont typeface="Wingdings" pitchFamily="2" charset="2"/>
              <a:buNone/>
            </a:pPr>
            <a:r>
              <a:rPr lang="en-US" altLang="ko-KR" sz="2600" dirty="0" smtClean="0">
                <a:latin typeface="Times New Roman" pitchFamily="18" charset="0"/>
                <a:ea typeface="굴림" charset="-127"/>
              </a:rPr>
              <a:t>	</a:t>
            </a:r>
            <a:r>
              <a:rPr lang="en-US" altLang="ko-KR" dirty="0" smtClean="0">
                <a:latin typeface="Times New Roman" pitchFamily="18" charset="0"/>
                <a:ea typeface="굴림" charset="-127"/>
              </a:rPr>
              <a:t>-Should be measured with a cuff, with the bladder completely encircling the extremity and the width covering one half to two thirds of the length of the upper arm or upper leg</a:t>
            </a: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yanosis_6616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6587" y="2319251"/>
            <a:ext cx="4181302" cy="313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lstStyle/>
          <a:p>
            <a:r>
              <a:rPr lang="en-US" dirty="0" smtClean="0"/>
              <a:t>Checking for cyanosis</a:t>
            </a:r>
            <a:endParaRPr lang="en-US" dirty="0"/>
          </a:p>
        </p:txBody>
      </p:sp>
    </p:spTree>
    <p:extLst>
      <p:ext uri="{BB962C8B-B14F-4D97-AF65-F5344CB8AC3E}">
        <p14:creationId xmlns:p14="http://schemas.microsoft.com/office/powerpoint/2010/main" val="27734142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Capillary refill</a:t>
            </a:r>
            <a:endParaRPr lang="en-US" dirty="0"/>
          </a:p>
        </p:txBody>
      </p:sp>
      <p:pic>
        <p:nvPicPr>
          <p:cNvPr id="4" name="cap refill2.mpg">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3043238" y="2743200"/>
            <a:ext cx="3048000" cy="2286000"/>
          </a:xfrm>
        </p:spPr>
      </p:pic>
    </p:spTree>
    <p:extLst>
      <p:ext uri="{BB962C8B-B14F-4D97-AF65-F5344CB8AC3E}">
        <p14:creationId xmlns:p14="http://schemas.microsoft.com/office/powerpoint/2010/main" val="27166893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smtClean="0"/>
              <a:t>….</a:t>
            </a:r>
            <a:endParaRPr lang="en-US"/>
          </a:p>
        </p:txBody>
      </p:sp>
      <p:pic>
        <p:nvPicPr>
          <p:cNvPr id="4" name="Cap refill more 4s 1.mpg">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3043238" y="2743200"/>
            <a:ext cx="3048000" cy="2286000"/>
          </a:xfrm>
        </p:spPr>
      </p:pic>
    </p:spTree>
    <p:extLst>
      <p:ext uri="{BB962C8B-B14F-4D97-AF65-F5344CB8AC3E}">
        <p14:creationId xmlns:p14="http://schemas.microsoft.com/office/powerpoint/2010/main" val="21291984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Palmar pallor</a:t>
            </a:r>
            <a:endParaRPr lang="en-US" dirty="0"/>
          </a:p>
        </p:txBody>
      </p:sp>
      <p:pic>
        <p:nvPicPr>
          <p:cNvPr id="4" name="Content Placeholder 5" descr="Palm pallor_6599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61545" y="1791392"/>
            <a:ext cx="3811385" cy="418961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5380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 turgor</a:t>
            </a:r>
            <a:endParaRPr lang="en-US" dirty="0"/>
          </a:p>
        </p:txBody>
      </p:sp>
      <p:pic>
        <p:nvPicPr>
          <p:cNvPr id="4" name="skinpinchWHO2.mpg">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3043238" y="2743200"/>
            <a:ext cx="3048000" cy="2286000"/>
          </a:xfrm>
        </p:spPr>
      </p:pic>
    </p:spTree>
    <p:extLst>
      <p:ext uri="{BB962C8B-B14F-4D97-AF65-F5344CB8AC3E}">
        <p14:creationId xmlns:p14="http://schemas.microsoft.com/office/powerpoint/2010/main" val="25216024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 y="762000"/>
            <a:ext cx="8763000" cy="685800"/>
          </a:xfrm>
        </p:spPr>
        <p:txBody>
          <a:bodyPr/>
          <a:lstStyle/>
          <a:p>
            <a:pPr eaLnBrk="1" hangingPunct="1"/>
            <a:r>
              <a:rPr lang="en-US" sz="3600" b="1" smtClean="0">
                <a:latin typeface="Times New Roman" pitchFamily="18" charset="0"/>
              </a:rPr>
              <a:t>ANTHROPOMETIC MEASUREMENTS</a:t>
            </a:r>
          </a:p>
        </p:txBody>
      </p:sp>
      <p:sp>
        <p:nvSpPr>
          <p:cNvPr id="29699" name="Rectangle 3"/>
          <p:cNvSpPr>
            <a:spLocks noGrp="1" noChangeArrowheads="1"/>
          </p:cNvSpPr>
          <p:nvPr>
            <p:ph type="body" idx="1"/>
          </p:nvPr>
        </p:nvSpPr>
        <p:spPr>
          <a:xfrm>
            <a:off x="381000" y="1752600"/>
            <a:ext cx="8577263" cy="4267200"/>
          </a:xfrm>
        </p:spPr>
        <p:txBody>
          <a:bodyPr/>
          <a:lstStyle/>
          <a:p>
            <a:pPr eaLnBrk="1" hangingPunct="1">
              <a:buFont typeface="Wingdings" pitchFamily="2" charset="2"/>
              <a:buChar char="§"/>
            </a:pPr>
            <a:r>
              <a:rPr lang="en-US" sz="3200" dirty="0" smtClean="0">
                <a:latin typeface="Times New Roman" pitchFamily="18" charset="0"/>
              </a:rPr>
              <a:t>These include Length /Height, Weight, Head circumference (OFC-occipital frontal circumference) and MUAC</a:t>
            </a:r>
          </a:p>
          <a:p>
            <a:pPr eaLnBrk="1" hangingPunct="1">
              <a:buFont typeface="Wingdings" pitchFamily="2" charset="2"/>
              <a:buChar char="§"/>
            </a:pPr>
            <a:r>
              <a:rPr lang="en-US" altLang="ko-KR" sz="3200" dirty="0" smtClean="0">
                <a:latin typeface="Times New Roman" pitchFamily="18" charset="0"/>
                <a:ea typeface="굴림" charset="-127"/>
              </a:rPr>
              <a:t>To obtain height and weight recordings, measure the infant supine up to the age of 2 years, and standing thereafter</a:t>
            </a:r>
          </a:p>
          <a:p>
            <a:pPr eaLnBrk="1" hangingPunct="1">
              <a:buFont typeface="Wingdings" pitchFamily="2" charset="2"/>
              <a:buChar char="§"/>
            </a:pPr>
            <a:r>
              <a:rPr lang="en-US" altLang="ko-KR" sz="3200" dirty="0" smtClean="0">
                <a:latin typeface="Times New Roman" pitchFamily="18" charset="0"/>
                <a:ea typeface="굴림" charset="-127"/>
              </a:rPr>
              <a:t>Measure head circumference in all infants less than 2 years of age and in those with misshapen heads</a:t>
            </a:r>
            <a:r>
              <a:rPr lang="en-US" altLang="ko-KR" dirty="0" smtClean="0">
                <a:ea typeface="굴림" charset="-127"/>
              </a:rPr>
              <a:t>  </a:t>
            </a: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latin typeface="Times New Roman" pitchFamily="18" charset="0"/>
              </a:rPr>
              <a:t>SYSTEMIC EXAMINATION</a:t>
            </a:r>
          </a:p>
        </p:txBody>
      </p:sp>
      <p:sp>
        <p:nvSpPr>
          <p:cNvPr id="38915" name="Rectangle 3"/>
          <p:cNvSpPr>
            <a:spLocks noGrp="1" noChangeArrowheads="1"/>
          </p:cNvSpPr>
          <p:nvPr>
            <p:ph type="body" idx="1"/>
          </p:nvPr>
        </p:nvSpPr>
        <p:spPr/>
        <p:txBody>
          <a:bodyPr/>
          <a:lstStyle/>
          <a:p>
            <a:pPr eaLnBrk="1" hangingPunct="1">
              <a:lnSpc>
                <a:spcPct val="90000"/>
              </a:lnSpc>
              <a:buFont typeface="Wingdings" pitchFamily="2" charset="2"/>
              <a:buChar char="§"/>
            </a:pPr>
            <a:r>
              <a:rPr lang="en-US" smtClean="0">
                <a:latin typeface="Times New Roman" pitchFamily="18" charset="0"/>
              </a:rPr>
              <a:t>Examine all systems thoroughly</a:t>
            </a:r>
          </a:p>
          <a:p>
            <a:pPr eaLnBrk="1" hangingPunct="1">
              <a:lnSpc>
                <a:spcPct val="90000"/>
              </a:lnSpc>
              <a:buFont typeface="Wingdings" pitchFamily="2" charset="2"/>
              <a:buChar char="§"/>
            </a:pPr>
            <a:r>
              <a:rPr lang="en-US" smtClean="0">
                <a:latin typeface="Times New Roman" pitchFamily="18" charset="0"/>
              </a:rPr>
              <a:t>Start with the system that is mostly affected</a:t>
            </a:r>
          </a:p>
          <a:p>
            <a:pPr eaLnBrk="1" hangingPunct="1">
              <a:lnSpc>
                <a:spcPct val="90000"/>
              </a:lnSpc>
              <a:buFont typeface="Wingdings" pitchFamily="2" charset="2"/>
              <a:buChar char="§"/>
            </a:pPr>
            <a:r>
              <a:rPr lang="en-US" smtClean="0">
                <a:latin typeface="Times New Roman" pitchFamily="18" charset="0"/>
              </a:rPr>
              <a:t>Examination should be systematic</a:t>
            </a:r>
          </a:p>
          <a:p>
            <a:pPr eaLnBrk="1" hangingPunct="1">
              <a:lnSpc>
                <a:spcPct val="90000"/>
              </a:lnSpc>
              <a:buFont typeface="Wingdings" pitchFamily="2" charset="2"/>
              <a:buNone/>
            </a:pPr>
            <a:r>
              <a:rPr lang="en-US" smtClean="0">
                <a:latin typeface="Times New Roman" pitchFamily="18" charset="0"/>
              </a:rPr>
              <a:t>		- Inspection</a:t>
            </a:r>
          </a:p>
          <a:p>
            <a:pPr eaLnBrk="1" hangingPunct="1">
              <a:lnSpc>
                <a:spcPct val="90000"/>
              </a:lnSpc>
              <a:buFont typeface="Wingdings" pitchFamily="2" charset="2"/>
              <a:buNone/>
            </a:pPr>
            <a:r>
              <a:rPr lang="en-US" smtClean="0">
                <a:latin typeface="Times New Roman" pitchFamily="18" charset="0"/>
              </a:rPr>
              <a:t>		- Palpation</a:t>
            </a:r>
          </a:p>
          <a:p>
            <a:pPr eaLnBrk="1" hangingPunct="1">
              <a:lnSpc>
                <a:spcPct val="90000"/>
              </a:lnSpc>
              <a:buFont typeface="Wingdings" pitchFamily="2" charset="2"/>
              <a:buNone/>
            </a:pPr>
            <a:r>
              <a:rPr lang="en-US" smtClean="0">
                <a:latin typeface="Times New Roman" pitchFamily="18" charset="0"/>
              </a:rPr>
              <a:t>		- Percussion</a:t>
            </a:r>
          </a:p>
          <a:p>
            <a:pPr eaLnBrk="1" hangingPunct="1">
              <a:lnSpc>
                <a:spcPct val="90000"/>
              </a:lnSpc>
              <a:buFont typeface="Wingdings" pitchFamily="2" charset="2"/>
              <a:buNone/>
            </a:pPr>
            <a:r>
              <a:rPr lang="en-US" smtClean="0">
                <a:latin typeface="Times New Roman" pitchFamily="18" charset="0"/>
              </a:rPr>
              <a:t>		- Auscultation</a:t>
            </a:r>
          </a:p>
          <a:p>
            <a:pPr eaLnBrk="1" hangingPunct="1">
              <a:lnSpc>
                <a:spcPct val="90000"/>
              </a:lnSpc>
              <a:buFont typeface="Wingdings" pitchFamily="2" charset="2"/>
              <a:buChar char="§"/>
            </a:pPr>
            <a:r>
              <a:rPr lang="en-US" smtClean="0">
                <a:latin typeface="Times New Roman" pitchFamily="18" charset="0"/>
              </a:rPr>
              <a:t>Examination should be head to toe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4000" b="1" smtClean="0">
                <a:latin typeface="Times New Roman" pitchFamily="18" charset="0"/>
              </a:rPr>
              <a:t>Paediatric History </a:t>
            </a:r>
            <a:r>
              <a:rPr lang="en-US" sz="4000" smtClean="0">
                <a:latin typeface="Times New Roman" pitchFamily="18" charset="0"/>
              </a:rPr>
              <a:t>(Continued)</a:t>
            </a:r>
          </a:p>
        </p:txBody>
      </p:sp>
      <p:sp>
        <p:nvSpPr>
          <p:cNvPr id="5123" name="Rectangle 3"/>
          <p:cNvSpPr>
            <a:spLocks noGrp="1" noChangeArrowheads="1"/>
          </p:cNvSpPr>
          <p:nvPr>
            <p:ph type="body" idx="1"/>
          </p:nvPr>
        </p:nvSpPr>
        <p:spPr/>
        <p:txBody>
          <a:bodyPr/>
          <a:lstStyle/>
          <a:p>
            <a:pPr eaLnBrk="1" hangingPunct="1">
              <a:buFont typeface="Wingdings" pitchFamily="2" charset="2"/>
              <a:buChar char="§"/>
            </a:pPr>
            <a:r>
              <a:rPr lang="en-US" altLang="ko-KR" dirty="0" smtClean="0">
                <a:latin typeface="Times New Roman" pitchFamily="18" charset="0"/>
                <a:ea typeface="굴림" charset="-127"/>
              </a:rPr>
              <a:t>A convenient method of learning to obtain a meaningful history is to ask systematically and directly, however sometimes indirect method is used.</a:t>
            </a:r>
          </a:p>
          <a:p>
            <a:pPr eaLnBrk="1" hangingPunct="1">
              <a:buFont typeface="Wingdings" pitchFamily="2" charset="2"/>
              <a:buChar char="§"/>
            </a:pPr>
            <a:r>
              <a:rPr lang="en-US" altLang="ko-KR" dirty="0" smtClean="0">
                <a:latin typeface="Times New Roman" pitchFamily="18" charset="0"/>
                <a:ea typeface="굴림" charset="-127"/>
              </a:rPr>
              <a:t>During the interview, it is important to convey to the parent interest in the child as well as the illness</a:t>
            </a:r>
          </a:p>
          <a:p>
            <a:pPr eaLnBrk="1" hangingPunct="1">
              <a:buFont typeface="Wingdings" pitchFamily="2" charset="2"/>
              <a:buChar char="§"/>
            </a:pPr>
            <a:r>
              <a:rPr lang="en-US" altLang="ko-KR" dirty="0" smtClean="0">
                <a:latin typeface="Times New Roman" pitchFamily="18" charset="0"/>
                <a:ea typeface="굴림" charset="-127"/>
              </a:rPr>
              <a:t>Allow the parent/caretaker to talk freely at first and to express concerns in his or her own words</a:t>
            </a:r>
            <a:r>
              <a:rPr lang="en-US" altLang="ko-KR" dirty="0" smtClean="0">
                <a:ea typeface="굴림" charset="-127"/>
              </a:rPr>
              <a:t> </a:t>
            </a: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14400" y="277813"/>
            <a:ext cx="7772400" cy="792162"/>
          </a:xfrm>
        </p:spPr>
        <p:txBody>
          <a:bodyPr/>
          <a:lstStyle/>
          <a:p>
            <a:pPr eaLnBrk="1" hangingPunct="1"/>
            <a:r>
              <a:rPr lang="en-US" altLang="en-US" sz="3800" i="1" smtClean="0"/>
              <a:t>HEENT</a:t>
            </a:r>
            <a:r>
              <a:rPr lang="en-US" altLang="en-US" sz="3800" smtClean="0"/>
              <a:t> </a:t>
            </a:r>
          </a:p>
        </p:txBody>
      </p:sp>
      <p:sp>
        <p:nvSpPr>
          <p:cNvPr id="35843" name="Rectangle 3"/>
          <p:cNvSpPr>
            <a:spLocks noGrp="1" noChangeArrowheads="1"/>
          </p:cNvSpPr>
          <p:nvPr>
            <p:ph type="body" idx="1"/>
          </p:nvPr>
        </p:nvSpPr>
        <p:spPr>
          <a:xfrm>
            <a:off x="533400" y="1676400"/>
            <a:ext cx="8382000" cy="4983163"/>
          </a:xfrm>
        </p:spPr>
        <p:txBody>
          <a:bodyPr/>
          <a:lstStyle/>
          <a:p>
            <a:pPr eaLnBrk="1" hangingPunct="1"/>
            <a:r>
              <a:rPr lang="en-US" altLang="en-US" sz="2000" smtClean="0"/>
              <a:t>Identify the anterior and posterior fontanels and assess them for fullness.</a:t>
            </a:r>
          </a:p>
          <a:p>
            <a:pPr eaLnBrk="1" hangingPunct="1"/>
            <a:r>
              <a:rPr lang="en-US" altLang="en-US" sz="2000" smtClean="0"/>
              <a:t>Observation of the head size,shape, and symmetry.</a:t>
            </a:r>
          </a:p>
          <a:p>
            <a:pPr eaLnBrk="1" hangingPunct="1"/>
            <a:r>
              <a:rPr lang="en-US" altLang="en-US" sz="2000" smtClean="0"/>
              <a:t>Note facial features, ear size and hair whorls as part of the examination for dysmorphic features</a:t>
            </a:r>
          </a:p>
          <a:p>
            <a:pPr eaLnBrk="1" hangingPunct="1"/>
            <a:r>
              <a:rPr lang="en-US" altLang="en-US" sz="2000" smtClean="0"/>
              <a:t>Check red reflex </a:t>
            </a:r>
            <a:r>
              <a:rPr lang="en-US" altLang="en-US" sz="1400" smtClean="0"/>
              <a:t>(corneal opacities and intraocular masses) </a:t>
            </a:r>
          </a:p>
          <a:p>
            <a:pPr eaLnBrk="1" hangingPunct="1"/>
            <a:r>
              <a:rPr lang="en-US" altLang="en-US" sz="2000" smtClean="0"/>
              <a:t>Check for strabismus via corneal light reflex or cover test. </a:t>
            </a:r>
          </a:p>
          <a:p>
            <a:pPr eaLnBrk="1" hangingPunct="1"/>
            <a:r>
              <a:rPr lang="en-US" altLang="en-US" sz="2000" smtClean="0"/>
              <a:t>Assess dentition, oral mucosa and pharynx. </a:t>
            </a:r>
          </a:p>
          <a:p>
            <a:pPr eaLnBrk="1" hangingPunct="1"/>
            <a:r>
              <a:rPr lang="en-US" altLang="en-US" sz="2000" smtClean="0"/>
              <a:t>Assess hydration of the mucous membranes. </a:t>
            </a:r>
          </a:p>
          <a:p>
            <a:pPr eaLnBrk="1" hangingPunct="1"/>
            <a:r>
              <a:rPr lang="en-US" altLang="en-US" sz="2000" smtClean="0"/>
              <a:t>Examine the tympanic membranes using pneumatic otoscopy.</a:t>
            </a:r>
            <a:r>
              <a:rPr lang="en-US" altLang="en-US" sz="2400" smtClean="0"/>
              <a:t> </a:t>
            </a:r>
          </a:p>
        </p:txBody>
      </p:sp>
    </p:spTree>
    <p:extLst>
      <p:ext uri="{BB962C8B-B14F-4D97-AF65-F5344CB8AC3E}">
        <p14:creationId xmlns:p14="http://schemas.microsoft.com/office/powerpoint/2010/main" val="28208045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z="3800" i="1" smtClean="0"/>
              <a:t>Neck</a:t>
            </a:r>
          </a:p>
        </p:txBody>
      </p:sp>
      <p:sp>
        <p:nvSpPr>
          <p:cNvPr id="36867" name="Rectangle 3"/>
          <p:cNvSpPr>
            <a:spLocks noGrp="1" noChangeArrowheads="1"/>
          </p:cNvSpPr>
          <p:nvPr>
            <p:ph type="body" idx="1"/>
          </p:nvPr>
        </p:nvSpPr>
        <p:spPr/>
        <p:txBody>
          <a:bodyPr/>
          <a:lstStyle/>
          <a:p>
            <a:pPr eaLnBrk="1" hangingPunct="1"/>
            <a:r>
              <a:rPr lang="en-US" altLang="en-US" sz="2400" smtClean="0"/>
              <a:t>Palpate for lymph nodes (knowing anatomic areas they drain)</a:t>
            </a:r>
          </a:p>
          <a:p>
            <a:pPr eaLnBrk="1" hangingPunct="1"/>
            <a:r>
              <a:rPr lang="en-US" altLang="en-US" sz="2400" smtClean="0"/>
              <a:t>Recognize and demonstrates maneuvers that test for nuchal rigidity. </a:t>
            </a:r>
          </a:p>
          <a:p>
            <a:pPr eaLnBrk="1" hangingPunct="1"/>
            <a:r>
              <a:rPr lang="en-US" altLang="en-US" sz="2400" smtClean="0"/>
              <a:t>In Older children- note thyroid size and texture</a:t>
            </a:r>
          </a:p>
        </p:txBody>
      </p:sp>
    </p:spTree>
    <p:extLst>
      <p:ext uri="{BB962C8B-B14F-4D97-AF65-F5344CB8AC3E}">
        <p14:creationId xmlns:p14="http://schemas.microsoft.com/office/powerpoint/2010/main" val="2286115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z="3800" i="1" smtClean="0"/>
              <a:t>Chest</a:t>
            </a:r>
            <a:r>
              <a:rPr lang="en-US" altLang="en-US" sz="3800" smtClean="0"/>
              <a:t> </a:t>
            </a:r>
          </a:p>
        </p:txBody>
      </p:sp>
      <p:sp>
        <p:nvSpPr>
          <p:cNvPr id="39939" name="Rectangle 3"/>
          <p:cNvSpPr>
            <a:spLocks noGrp="1" noChangeArrowheads="1"/>
          </p:cNvSpPr>
          <p:nvPr>
            <p:ph type="body" idx="1"/>
          </p:nvPr>
        </p:nvSpPr>
        <p:spPr/>
        <p:txBody>
          <a:bodyPr/>
          <a:lstStyle/>
          <a:p>
            <a:pPr eaLnBrk="1" hangingPunct="1">
              <a:lnSpc>
                <a:spcPct val="90000"/>
              </a:lnSpc>
            </a:pPr>
            <a:r>
              <a:rPr lang="en-US" altLang="en-US" sz="2400" smtClean="0"/>
              <a:t>Assess rate, pattern and effort of breathing, recognizing normal variations.</a:t>
            </a:r>
          </a:p>
          <a:p>
            <a:pPr eaLnBrk="1" hangingPunct="1">
              <a:lnSpc>
                <a:spcPct val="90000"/>
              </a:lnSpc>
            </a:pPr>
            <a:r>
              <a:rPr lang="en-US" altLang="en-US" sz="2400" smtClean="0"/>
              <a:t>Recognize grunting, nasal flaring, stridor, wheezing, crackles/rales and asymmetric breath sounds.</a:t>
            </a:r>
          </a:p>
          <a:p>
            <a:pPr eaLnBrk="1" hangingPunct="1">
              <a:lnSpc>
                <a:spcPct val="90000"/>
              </a:lnSpc>
            </a:pPr>
            <a:r>
              <a:rPr lang="en-US" altLang="en-US" sz="2400" smtClean="0"/>
              <a:t>Distinguish between inspiratory and expiratory sounds.</a:t>
            </a:r>
          </a:p>
          <a:p>
            <a:pPr eaLnBrk="1" hangingPunct="1">
              <a:lnSpc>
                <a:spcPct val="90000"/>
              </a:lnSpc>
            </a:pPr>
            <a:r>
              <a:rPr lang="en-US" altLang="en-US" sz="2400" smtClean="0"/>
              <a:t>Interpret less serious respiratory sounds such as transmitted upper airway sounds. </a:t>
            </a:r>
            <a:br>
              <a:rPr lang="en-US" altLang="en-US" sz="2400" smtClean="0"/>
            </a:br>
            <a:endParaRPr lang="en-US" altLang="en-US" sz="2400" smtClean="0"/>
          </a:p>
        </p:txBody>
      </p:sp>
    </p:spTree>
    <p:extLst>
      <p:ext uri="{BB962C8B-B14F-4D97-AF65-F5344CB8AC3E}">
        <p14:creationId xmlns:p14="http://schemas.microsoft.com/office/powerpoint/2010/main" val="24397132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z="3800" i="1" smtClean="0"/>
              <a:t>Cardiovascular </a:t>
            </a:r>
            <a:endParaRPr lang="en-US" altLang="en-US" sz="3800" smtClean="0"/>
          </a:p>
        </p:txBody>
      </p:sp>
      <p:sp>
        <p:nvSpPr>
          <p:cNvPr id="44035" name="Rectangle 3"/>
          <p:cNvSpPr>
            <a:spLocks noGrp="1" noChangeArrowheads="1"/>
          </p:cNvSpPr>
          <p:nvPr>
            <p:ph type="body" idx="1"/>
          </p:nvPr>
        </p:nvSpPr>
        <p:spPr/>
        <p:txBody>
          <a:bodyPr/>
          <a:lstStyle/>
          <a:p>
            <a:pPr eaLnBrk="1" hangingPunct="1"/>
            <a:r>
              <a:rPr lang="en-US" altLang="en-US" sz="2400" smtClean="0"/>
              <a:t>Identify the pulses in the upper and lower extremities through palpation. </a:t>
            </a:r>
          </a:p>
          <a:p>
            <a:pPr eaLnBrk="1" hangingPunct="1"/>
            <a:r>
              <a:rPr lang="en-US" altLang="en-US" sz="2400" smtClean="0"/>
              <a:t>Observe and palpate precordial activity.</a:t>
            </a:r>
          </a:p>
          <a:p>
            <a:pPr eaLnBrk="1" hangingPunct="1"/>
            <a:r>
              <a:rPr lang="en-US" altLang="en-US" sz="2400" smtClean="0"/>
              <a:t>Assess cardiac rhythm, rate, quality of the heart sounds and murmurs through auscultation. </a:t>
            </a:r>
          </a:p>
          <a:p>
            <a:pPr eaLnBrk="1" hangingPunct="1"/>
            <a:r>
              <a:rPr lang="en-US" altLang="en-US" sz="2400" smtClean="0"/>
              <a:t>Assess peripheral perfusion by capillary refill. </a:t>
            </a:r>
          </a:p>
          <a:p>
            <a:pPr eaLnBrk="1" hangingPunct="1"/>
            <a:r>
              <a:rPr lang="en-US" altLang="en-US" sz="2400" smtClean="0"/>
              <a:t>Assess for systemic signs of heart failure (enlarged liver, edema, JVD)</a:t>
            </a:r>
            <a:br>
              <a:rPr lang="en-US" altLang="en-US" sz="2400" smtClean="0"/>
            </a:br>
            <a:endParaRPr lang="en-US" altLang="en-US" sz="2400" smtClean="0"/>
          </a:p>
        </p:txBody>
      </p:sp>
    </p:spTree>
    <p:extLst>
      <p:ext uri="{BB962C8B-B14F-4D97-AF65-F5344CB8AC3E}">
        <p14:creationId xmlns:p14="http://schemas.microsoft.com/office/powerpoint/2010/main" val="37769923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838200"/>
            <a:ext cx="8001000" cy="4267200"/>
          </a:xfrm>
        </p:spPr>
        <p:txBody>
          <a:bodyPr>
            <a:noAutofit/>
          </a:bodyPr>
          <a:lstStyle/>
          <a:p>
            <a:r>
              <a:rPr lang="en-US" sz="3200" dirty="0"/>
              <a:t>Use the inverted J</a:t>
            </a:r>
          </a:p>
          <a:p>
            <a:r>
              <a:rPr lang="en-US" sz="3200" dirty="0"/>
              <a:t>Hand- pallor, cyanosis, oslers nodes, finger clubbing, splinter </a:t>
            </a:r>
            <a:r>
              <a:rPr lang="en-US" sz="3200" dirty="0" err="1"/>
              <a:t>haemorhages</a:t>
            </a:r>
            <a:r>
              <a:rPr lang="en-US" sz="3200" dirty="0"/>
              <a:t>, </a:t>
            </a:r>
            <a:r>
              <a:rPr lang="en-US" sz="3200" dirty="0" err="1"/>
              <a:t>janeways</a:t>
            </a:r>
            <a:r>
              <a:rPr lang="en-US" sz="3200" dirty="0"/>
              <a:t> lesions</a:t>
            </a:r>
          </a:p>
          <a:p>
            <a:r>
              <a:rPr lang="en-US" sz="3200" dirty="0"/>
              <a:t>Radial pulse, </a:t>
            </a:r>
            <a:r>
              <a:rPr lang="en-US" sz="3200" dirty="0" err="1"/>
              <a:t>Bp</a:t>
            </a:r>
            <a:r>
              <a:rPr lang="en-US" sz="3200" dirty="0"/>
              <a:t>, JVP</a:t>
            </a:r>
          </a:p>
          <a:p>
            <a:r>
              <a:rPr lang="en-US" sz="3200" dirty="0"/>
              <a:t>Palpate the precordium- apex beat (4</a:t>
            </a:r>
            <a:r>
              <a:rPr lang="en-US" sz="3200" baseline="30000" dirty="0"/>
              <a:t>th</a:t>
            </a:r>
            <a:r>
              <a:rPr lang="en-US" sz="3200" dirty="0"/>
              <a:t> </a:t>
            </a:r>
            <a:r>
              <a:rPr lang="en-US" sz="3200" dirty="0" err="1"/>
              <a:t>ics</a:t>
            </a:r>
            <a:r>
              <a:rPr lang="en-US" sz="3200" dirty="0"/>
              <a:t>) thrills, heaves</a:t>
            </a:r>
          </a:p>
          <a:p>
            <a:r>
              <a:rPr lang="en-US" sz="3200" dirty="0"/>
              <a:t>Auscultation – as in adults (  s1, s2, aortic area, pulmonary area, mitral area, tricuspid area</a:t>
            </a:r>
          </a:p>
        </p:txBody>
      </p:sp>
      <p:sp>
        <p:nvSpPr>
          <p:cNvPr id="5" name="Slide Number Placeholder 4"/>
          <p:cNvSpPr>
            <a:spLocks noGrp="1"/>
          </p:cNvSpPr>
          <p:nvPr>
            <p:ph type="sldNum" sz="quarter" idx="12"/>
          </p:nvPr>
        </p:nvSpPr>
        <p:spPr/>
        <p:txBody>
          <a:bodyPr/>
          <a:lstStyle/>
          <a:p>
            <a:fld id="{737C3187-7CCF-41AC-82A5-0CE973825FA3}" type="slidenum">
              <a:rPr lang="en-US" smtClean="0"/>
              <a:pPr/>
              <a:t>54</a:t>
            </a:fld>
            <a:endParaRPr lang="en-US"/>
          </a:p>
        </p:txBody>
      </p:sp>
    </p:spTree>
    <p:extLst>
      <p:ext uri="{BB962C8B-B14F-4D97-AF65-F5344CB8AC3E}">
        <p14:creationId xmlns:p14="http://schemas.microsoft.com/office/powerpoint/2010/main" val="1203367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Auscultation </a:t>
            </a:r>
          </a:p>
        </p:txBody>
      </p:sp>
      <p:sp>
        <p:nvSpPr>
          <p:cNvPr id="3" name="Content Placeholder 2"/>
          <p:cNvSpPr>
            <a:spLocks noGrp="1"/>
          </p:cNvSpPr>
          <p:nvPr>
            <p:ph idx="1"/>
          </p:nvPr>
        </p:nvSpPr>
        <p:spPr/>
        <p:txBody>
          <a:bodyPr>
            <a:normAutofit/>
          </a:bodyPr>
          <a:lstStyle/>
          <a:p>
            <a:r>
              <a:rPr lang="en-US" sz="4000" dirty="0"/>
              <a:t>Heart rate and rhythm</a:t>
            </a:r>
          </a:p>
          <a:p>
            <a:r>
              <a:rPr lang="en-US" sz="4000" dirty="0"/>
              <a:t>Heart sounds </a:t>
            </a:r>
          </a:p>
          <a:p>
            <a:r>
              <a:rPr lang="en-US" sz="4000" dirty="0"/>
              <a:t>Murmurs </a:t>
            </a:r>
          </a:p>
          <a:p>
            <a:r>
              <a:rPr lang="en-US" sz="4000" dirty="0"/>
              <a:t>Additional sounds – pericardial rub</a:t>
            </a:r>
          </a:p>
        </p:txBody>
      </p:sp>
      <p:sp>
        <p:nvSpPr>
          <p:cNvPr id="5" name="Slide Number Placeholder 4"/>
          <p:cNvSpPr>
            <a:spLocks noGrp="1"/>
          </p:cNvSpPr>
          <p:nvPr>
            <p:ph type="sldNum" sz="quarter" idx="12"/>
          </p:nvPr>
        </p:nvSpPr>
        <p:spPr/>
        <p:txBody>
          <a:bodyPr/>
          <a:lstStyle/>
          <a:p>
            <a:fld id="{737C3187-7CCF-41AC-82A5-0CE973825FA3}" type="slidenum">
              <a:rPr lang="en-US" smtClean="0"/>
              <a:pPr/>
              <a:t>55</a:t>
            </a:fld>
            <a:endParaRPr lang="en-US"/>
          </a:p>
        </p:txBody>
      </p:sp>
    </p:spTree>
    <p:extLst>
      <p:ext uri="{BB962C8B-B14F-4D97-AF65-F5344CB8AC3E}">
        <p14:creationId xmlns:p14="http://schemas.microsoft.com/office/powerpoint/2010/main" val="36327465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Abnormal sounds/ murmurs  </a:t>
            </a:r>
          </a:p>
        </p:txBody>
      </p:sp>
      <p:sp>
        <p:nvSpPr>
          <p:cNvPr id="3" name="Content Placeholder 2"/>
          <p:cNvSpPr>
            <a:spLocks noGrp="1"/>
          </p:cNvSpPr>
          <p:nvPr>
            <p:ph idx="1"/>
          </p:nvPr>
        </p:nvSpPr>
        <p:spPr/>
        <p:txBody>
          <a:bodyPr>
            <a:noAutofit/>
          </a:bodyPr>
          <a:lstStyle/>
          <a:p>
            <a:r>
              <a:rPr lang="en-US" sz="3600" dirty="0"/>
              <a:t>Site </a:t>
            </a:r>
          </a:p>
          <a:p>
            <a:r>
              <a:rPr lang="en-US" sz="3600" dirty="0"/>
              <a:t>Timing </a:t>
            </a:r>
          </a:p>
          <a:p>
            <a:r>
              <a:rPr lang="en-US" sz="3600" dirty="0"/>
              <a:t>Intensity </a:t>
            </a:r>
          </a:p>
          <a:p>
            <a:r>
              <a:rPr lang="en-US" sz="3600" dirty="0"/>
              <a:t>Character /pitch </a:t>
            </a:r>
          </a:p>
          <a:p>
            <a:r>
              <a:rPr lang="en-US" sz="3600" dirty="0"/>
              <a:t>Radiation </a:t>
            </a:r>
          </a:p>
          <a:p>
            <a:r>
              <a:rPr lang="en-US" sz="3600" dirty="0"/>
              <a:t>Relation to respiration, posture and exercises</a:t>
            </a:r>
          </a:p>
        </p:txBody>
      </p:sp>
      <p:sp>
        <p:nvSpPr>
          <p:cNvPr id="5" name="Slide Number Placeholder 4"/>
          <p:cNvSpPr>
            <a:spLocks noGrp="1"/>
          </p:cNvSpPr>
          <p:nvPr>
            <p:ph type="sldNum" sz="quarter" idx="12"/>
          </p:nvPr>
        </p:nvSpPr>
        <p:spPr/>
        <p:txBody>
          <a:bodyPr/>
          <a:lstStyle/>
          <a:p>
            <a:fld id="{737C3187-7CCF-41AC-82A5-0CE973825FA3}" type="slidenum">
              <a:rPr lang="en-US" smtClean="0"/>
              <a:pPr/>
              <a:t>56</a:t>
            </a:fld>
            <a:endParaRPr lang="en-US"/>
          </a:p>
        </p:txBody>
      </p:sp>
    </p:spTree>
    <p:extLst>
      <p:ext uri="{BB962C8B-B14F-4D97-AF65-F5344CB8AC3E}">
        <p14:creationId xmlns:p14="http://schemas.microsoft.com/office/powerpoint/2010/main" val="21919542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z="3800" i="1" smtClean="0"/>
              <a:t>Abdomen</a:t>
            </a:r>
            <a:r>
              <a:rPr lang="en-US" altLang="en-US" sz="3800" smtClean="0"/>
              <a:t> </a:t>
            </a:r>
          </a:p>
        </p:txBody>
      </p:sp>
      <p:sp>
        <p:nvSpPr>
          <p:cNvPr id="45059" name="Rectangle 3"/>
          <p:cNvSpPr>
            <a:spLocks noGrp="1" noChangeArrowheads="1"/>
          </p:cNvSpPr>
          <p:nvPr>
            <p:ph type="body" idx="1"/>
          </p:nvPr>
        </p:nvSpPr>
        <p:spPr/>
        <p:txBody>
          <a:bodyPr/>
          <a:lstStyle/>
          <a:p>
            <a:pPr eaLnBrk="1" hangingPunct="1"/>
            <a:r>
              <a:rPr lang="en-US" altLang="en-US" sz="2400" smtClean="0"/>
              <a:t>Palpate for and percuss out liver and spleen.</a:t>
            </a:r>
          </a:p>
          <a:p>
            <a:pPr eaLnBrk="1" hangingPunct="1"/>
            <a:r>
              <a:rPr lang="en-US" altLang="en-US" sz="2400" smtClean="0"/>
              <a:t>Examine the umbilical cord in newborns for number of vessels. </a:t>
            </a:r>
          </a:p>
          <a:p>
            <a:pPr eaLnBrk="1" hangingPunct="1"/>
            <a:r>
              <a:rPr lang="en-US" altLang="en-US" sz="2400" smtClean="0"/>
              <a:t>Identify granulation tissue and umbilical hernias. </a:t>
            </a:r>
          </a:p>
          <a:p>
            <a:pPr eaLnBrk="1" hangingPunct="1"/>
            <a:r>
              <a:rPr lang="en-US" altLang="en-US" sz="2400" smtClean="0"/>
              <a:t>Assess the abdomen for distention, local or rebound tenderness, and masses through observation, auscultation and palpation. </a:t>
            </a:r>
          </a:p>
          <a:p>
            <a:pPr eaLnBrk="1" hangingPunct="1"/>
            <a:r>
              <a:rPr lang="en-US" altLang="en-US" sz="2400" smtClean="0"/>
              <a:t>Perform a rectal exam when appropriate.</a:t>
            </a:r>
          </a:p>
        </p:txBody>
      </p:sp>
    </p:spTree>
    <p:extLst>
      <p:ext uri="{BB962C8B-B14F-4D97-AF65-F5344CB8AC3E}">
        <p14:creationId xmlns:p14="http://schemas.microsoft.com/office/powerpoint/2010/main" val="41107403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Abdominal examination </a:t>
            </a:r>
          </a:p>
        </p:txBody>
      </p:sp>
      <p:sp>
        <p:nvSpPr>
          <p:cNvPr id="3" name="Content Placeholder 2"/>
          <p:cNvSpPr>
            <a:spLocks noGrp="1"/>
          </p:cNvSpPr>
          <p:nvPr>
            <p:ph idx="1"/>
          </p:nvPr>
        </p:nvSpPr>
        <p:spPr/>
        <p:txBody>
          <a:bodyPr>
            <a:normAutofit/>
          </a:bodyPr>
          <a:lstStyle/>
          <a:p>
            <a:r>
              <a:rPr lang="en-US" sz="3200" dirty="0"/>
              <a:t>Inspection        </a:t>
            </a:r>
          </a:p>
          <a:p>
            <a:r>
              <a:rPr lang="en-US" sz="3200" dirty="0"/>
              <a:t>Auscultation     	as adults (bowel sounds	</a:t>
            </a:r>
          </a:p>
          <a:p>
            <a:r>
              <a:rPr lang="en-US" sz="3200" dirty="0"/>
              <a:t>Percussion </a:t>
            </a:r>
          </a:p>
          <a:p>
            <a:r>
              <a:rPr lang="en-US" sz="3200" dirty="0"/>
              <a:t>Palpation—liver can be felt upto 2cm below costal margin, upto  4yrs  </a:t>
            </a:r>
          </a:p>
          <a:p>
            <a:endParaRPr lang="en-US" sz="3200" dirty="0"/>
          </a:p>
        </p:txBody>
      </p:sp>
      <p:cxnSp>
        <p:nvCxnSpPr>
          <p:cNvPr id="5" name="Straight Arrow Connector 4"/>
          <p:cNvCxnSpPr/>
          <p:nvPr/>
        </p:nvCxnSpPr>
        <p:spPr>
          <a:xfrm>
            <a:off x="2895600" y="2209800"/>
            <a:ext cx="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895600" y="278130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737C3187-7CCF-41AC-82A5-0CE973825FA3}" type="slidenum">
              <a:rPr lang="en-US" smtClean="0"/>
              <a:pPr/>
              <a:t>58</a:t>
            </a:fld>
            <a:endParaRPr lang="en-US"/>
          </a:p>
        </p:txBody>
      </p:sp>
    </p:spTree>
    <p:extLst>
      <p:ext uri="{BB962C8B-B14F-4D97-AF65-F5344CB8AC3E}">
        <p14:creationId xmlns:p14="http://schemas.microsoft.com/office/powerpoint/2010/main" val="20099204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Genitalia &amp; rectal examination</a:t>
            </a:r>
          </a:p>
        </p:txBody>
      </p:sp>
      <p:sp>
        <p:nvSpPr>
          <p:cNvPr id="3" name="Content Placeholder 2"/>
          <p:cNvSpPr>
            <a:spLocks noGrp="1"/>
          </p:cNvSpPr>
          <p:nvPr>
            <p:ph idx="1"/>
          </p:nvPr>
        </p:nvSpPr>
        <p:spPr/>
        <p:txBody>
          <a:bodyPr>
            <a:normAutofit/>
          </a:bodyPr>
          <a:lstStyle/>
          <a:p>
            <a:r>
              <a:rPr lang="en-US" sz="3200" dirty="0"/>
              <a:t>Inspect – external genitalia, vagina cervix</a:t>
            </a:r>
          </a:p>
          <a:p>
            <a:r>
              <a:rPr lang="en-US" sz="3200" dirty="0"/>
              <a:t>For discharge, penile meatus, foreskin, scrotum.</a:t>
            </a:r>
          </a:p>
          <a:p>
            <a:r>
              <a:rPr lang="en-US" sz="3200" dirty="0"/>
              <a:t>Palpate  - P/R exam where necessary </a:t>
            </a:r>
          </a:p>
        </p:txBody>
      </p:sp>
      <p:sp>
        <p:nvSpPr>
          <p:cNvPr id="5" name="Slide Number Placeholder 4"/>
          <p:cNvSpPr>
            <a:spLocks noGrp="1"/>
          </p:cNvSpPr>
          <p:nvPr>
            <p:ph type="sldNum" sz="quarter" idx="12"/>
          </p:nvPr>
        </p:nvSpPr>
        <p:spPr/>
        <p:txBody>
          <a:bodyPr/>
          <a:lstStyle/>
          <a:p>
            <a:fld id="{737C3187-7CCF-41AC-82A5-0CE973825FA3}" type="slidenum">
              <a:rPr lang="en-US" smtClean="0"/>
              <a:pPr/>
              <a:t>59</a:t>
            </a:fld>
            <a:endParaRPr lang="en-US"/>
          </a:p>
        </p:txBody>
      </p:sp>
    </p:spTree>
    <p:extLst>
      <p:ext uri="{BB962C8B-B14F-4D97-AF65-F5344CB8AC3E}">
        <p14:creationId xmlns:p14="http://schemas.microsoft.com/office/powerpoint/2010/main" val="3414293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4000" b="1" smtClean="0">
                <a:latin typeface="Times New Roman" pitchFamily="18" charset="0"/>
              </a:rPr>
              <a:t>Paediatric History </a:t>
            </a:r>
            <a:r>
              <a:rPr lang="en-US" sz="4000" smtClean="0">
                <a:latin typeface="Times New Roman" pitchFamily="18" charset="0"/>
              </a:rPr>
              <a:t>(Continued)</a:t>
            </a:r>
          </a:p>
        </p:txBody>
      </p:sp>
      <p:sp>
        <p:nvSpPr>
          <p:cNvPr id="6147" name="Rectangle 3"/>
          <p:cNvSpPr>
            <a:spLocks noGrp="1" noChangeArrowheads="1"/>
          </p:cNvSpPr>
          <p:nvPr>
            <p:ph type="body" idx="1"/>
          </p:nvPr>
        </p:nvSpPr>
        <p:spPr>
          <a:xfrm>
            <a:off x="566738" y="1676400"/>
            <a:ext cx="8120062" cy="4495800"/>
          </a:xfrm>
        </p:spPr>
        <p:txBody>
          <a:bodyPr/>
          <a:lstStyle/>
          <a:p>
            <a:pPr eaLnBrk="1" hangingPunct="1">
              <a:buFont typeface="Wingdings" pitchFamily="2" charset="2"/>
              <a:buChar char="§"/>
            </a:pPr>
            <a:r>
              <a:rPr lang="en-US" altLang="ko-KR" sz="2800" smtClean="0">
                <a:latin typeface="Times New Roman" pitchFamily="18" charset="0"/>
                <a:ea typeface="굴림" charset="-127"/>
              </a:rPr>
              <a:t>The interviewer should look directly either at the parent or the child intermittently and not only at the writing instruments</a:t>
            </a:r>
          </a:p>
          <a:p>
            <a:pPr eaLnBrk="1" hangingPunct="1">
              <a:buFont typeface="Wingdings" pitchFamily="2" charset="2"/>
              <a:buChar char="§"/>
            </a:pPr>
            <a:r>
              <a:rPr lang="en-US" altLang="ko-KR" sz="2800" smtClean="0">
                <a:latin typeface="Times New Roman" pitchFamily="18" charset="0"/>
                <a:ea typeface="굴림" charset="-127"/>
              </a:rPr>
              <a:t>A sympathetic listener who addresses the parent and child by name frequently obtains more accurate information than does a harried, distracted interviewer</a:t>
            </a:r>
          </a:p>
          <a:p>
            <a:pPr eaLnBrk="1" hangingPunct="1">
              <a:buFont typeface="Wingdings" pitchFamily="2" charset="2"/>
              <a:buChar char="§"/>
            </a:pPr>
            <a:r>
              <a:rPr lang="en-US" altLang="ko-KR" sz="2800" smtClean="0">
                <a:latin typeface="Times New Roman" pitchFamily="18" charset="0"/>
                <a:ea typeface="굴림" charset="-127"/>
              </a:rPr>
              <a:t>Careful observation during the interview frequently uncovers stresses and concerns that otherwise are not apparent </a:t>
            </a:r>
            <a:endParaRPr lang="en-US" sz="2800" smtClean="0">
              <a:latin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14400" y="277813"/>
            <a:ext cx="7772400" cy="944562"/>
          </a:xfrm>
        </p:spPr>
        <p:txBody>
          <a:bodyPr/>
          <a:lstStyle/>
          <a:p>
            <a:pPr eaLnBrk="1" hangingPunct="1"/>
            <a:r>
              <a:rPr lang="en-US" altLang="en-US" sz="3800" smtClean="0"/>
              <a:t> </a:t>
            </a:r>
            <a:r>
              <a:rPr lang="en-US" altLang="en-US" sz="3800" i="1" smtClean="0"/>
              <a:t>Genitalia</a:t>
            </a:r>
            <a:r>
              <a:rPr lang="en-US" altLang="en-US" sz="3800" smtClean="0"/>
              <a:t> </a:t>
            </a:r>
          </a:p>
        </p:txBody>
      </p:sp>
      <p:sp>
        <p:nvSpPr>
          <p:cNvPr id="49155" name="Rectangle 3"/>
          <p:cNvSpPr>
            <a:spLocks noGrp="1" noChangeArrowheads="1"/>
          </p:cNvSpPr>
          <p:nvPr>
            <p:ph type="body" idx="1"/>
          </p:nvPr>
        </p:nvSpPr>
        <p:spPr>
          <a:xfrm>
            <a:off x="457200" y="1600200"/>
            <a:ext cx="8229600" cy="4678363"/>
          </a:xfrm>
        </p:spPr>
        <p:txBody>
          <a:bodyPr/>
          <a:lstStyle/>
          <a:p>
            <a:pPr eaLnBrk="1" hangingPunct="1"/>
            <a:r>
              <a:rPr lang="en-US" altLang="en-US" sz="2400" smtClean="0"/>
              <a:t>Recognize the appearance of normal male and female genitalia in the newborn. </a:t>
            </a:r>
          </a:p>
          <a:p>
            <a:pPr eaLnBrk="1" hangingPunct="1"/>
            <a:r>
              <a:rPr lang="en-US" altLang="en-US" sz="2400" smtClean="0"/>
              <a:t>Palpate the testes. </a:t>
            </a:r>
          </a:p>
          <a:p>
            <a:pPr eaLnBrk="1" hangingPunct="1"/>
            <a:r>
              <a:rPr lang="en-US" altLang="en-US" sz="2400" smtClean="0"/>
              <a:t>Recognize male genital abnormalities including cryptorchidism, hypospadias, phimosis, hernias, hydrocele and testicular mass. </a:t>
            </a:r>
          </a:p>
          <a:p>
            <a:pPr eaLnBrk="1" hangingPunct="1"/>
            <a:r>
              <a:rPr lang="en-US" altLang="en-US" sz="2400" smtClean="0"/>
              <a:t>Recognize female genital abnormalities including signs of virilization, imperforate hymen, labial adhesions and signs of injury </a:t>
            </a:r>
          </a:p>
          <a:p>
            <a:pPr eaLnBrk="1" hangingPunct="1"/>
            <a:r>
              <a:rPr lang="en-US" altLang="en-US" sz="2400" smtClean="0"/>
              <a:t>Identify Tanner Stage. </a:t>
            </a:r>
            <a:br>
              <a:rPr lang="en-US" altLang="en-US" sz="2400" smtClean="0"/>
            </a:br>
            <a:endParaRPr lang="en-US" altLang="en-US" sz="2400" smtClean="0"/>
          </a:p>
        </p:txBody>
      </p:sp>
    </p:spTree>
    <p:extLst>
      <p:ext uri="{BB962C8B-B14F-4D97-AF65-F5344CB8AC3E}">
        <p14:creationId xmlns:p14="http://schemas.microsoft.com/office/powerpoint/2010/main" val="6448836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Imperforated anus</a:t>
            </a:r>
            <a:endParaRPr lang="en-US" dirty="0"/>
          </a:p>
        </p:txBody>
      </p:sp>
      <p:pic>
        <p:nvPicPr>
          <p:cNvPr id="4" name="Picture 4" descr="69-20-10(highARM)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511798" y="1752600"/>
            <a:ext cx="611088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891204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4" descr="BI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95400" y="609600"/>
            <a:ext cx="60960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788647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Musculoskeletal system </a:t>
            </a:r>
            <a:endParaRPr lang="en-US" dirty="0"/>
          </a:p>
        </p:txBody>
      </p:sp>
      <p:sp>
        <p:nvSpPr>
          <p:cNvPr id="3" name="Content Placeholder 2"/>
          <p:cNvSpPr>
            <a:spLocks noGrp="1"/>
          </p:cNvSpPr>
          <p:nvPr>
            <p:ph idx="1"/>
          </p:nvPr>
        </p:nvSpPr>
        <p:spPr/>
        <p:txBody>
          <a:bodyPr>
            <a:normAutofit/>
          </a:bodyPr>
          <a:lstStyle/>
          <a:p>
            <a:r>
              <a:rPr lang="en-US" sz="3600" dirty="0"/>
              <a:t>Examine hands, arms, shoulders, neck and temporal –mandibular  joint</a:t>
            </a:r>
          </a:p>
          <a:p>
            <a:r>
              <a:rPr lang="en-US" sz="3600" dirty="0"/>
              <a:t>Palpate joints and their range of movement</a:t>
            </a:r>
          </a:p>
        </p:txBody>
      </p:sp>
      <p:sp>
        <p:nvSpPr>
          <p:cNvPr id="5" name="Slide Number Placeholder 4"/>
          <p:cNvSpPr>
            <a:spLocks noGrp="1"/>
          </p:cNvSpPr>
          <p:nvPr>
            <p:ph type="sldNum" sz="quarter" idx="12"/>
          </p:nvPr>
        </p:nvSpPr>
        <p:spPr/>
        <p:txBody>
          <a:bodyPr/>
          <a:lstStyle/>
          <a:p>
            <a:fld id="{737C3187-7CCF-41AC-82A5-0CE973825FA3}" type="slidenum">
              <a:rPr lang="en-US" smtClean="0"/>
              <a:pPr/>
              <a:t>63</a:t>
            </a:fld>
            <a:endParaRPr lang="en-US"/>
          </a:p>
        </p:txBody>
      </p:sp>
    </p:spTree>
    <p:extLst>
      <p:ext uri="{BB962C8B-B14F-4D97-AF65-F5344CB8AC3E}">
        <p14:creationId xmlns:p14="http://schemas.microsoft.com/office/powerpoint/2010/main" val="25415947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z="3800" i="1" smtClean="0"/>
              <a:t>Extremities</a:t>
            </a:r>
            <a:r>
              <a:rPr lang="en-US" altLang="en-US" sz="3800" smtClean="0"/>
              <a:t> </a:t>
            </a:r>
          </a:p>
        </p:txBody>
      </p:sp>
      <p:sp>
        <p:nvSpPr>
          <p:cNvPr id="55299" name="Rectangle 3"/>
          <p:cNvSpPr>
            <a:spLocks noGrp="1" noChangeArrowheads="1"/>
          </p:cNvSpPr>
          <p:nvPr>
            <p:ph type="body" idx="1"/>
          </p:nvPr>
        </p:nvSpPr>
        <p:spPr/>
        <p:txBody>
          <a:bodyPr/>
          <a:lstStyle/>
          <a:p>
            <a:pPr eaLnBrk="1" hangingPunct="1"/>
            <a:r>
              <a:rPr lang="en-US" altLang="en-US" sz="2400" smtClean="0"/>
              <a:t>Examine the hips of a newborn for dysplasia using the Ortolani and Barlow maneuvers. </a:t>
            </a:r>
          </a:p>
          <a:p>
            <a:pPr eaLnBrk="1" hangingPunct="1"/>
            <a:r>
              <a:rPr lang="en-US" altLang="en-US" sz="2400" smtClean="0"/>
              <a:t>Evaluate gait/limp. </a:t>
            </a:r>
          </a:p>
          <a:p>
            <a:pPr eaLnBrk="1" hangingPunct="1"/>
            <a:r>
              <a:rPr lang="en-US" altLang="en-US" sz="2400" smtClean="0"/>
              <a:t>Recognize pathology such as restricted or excessive joint mobility, joint effusions, signs of trauma and inflammation. </a:t>
            </a:r>
          </a:p>
          <a:p>
            <a:pPr eaLnBrk="1" hangingPunct="1"/>
            <a:r>
              <a:rPr lang="en-US" altLang="en-US" sz="2400" smtClean="0"/>
              <a:t>Contractures in chronic kids</a:t>
            </a:r>
          </a:p>
          <a:p>
            <a:pPr eaLnBrk="1" hangingPunct="1"/>
            <a:r>
              <a:rPr lang="en-US" altLang="en-US" sz="2400" smtClean="0"/>
              <a:t>Check for tibial bowing (rickets)</a:t>
            </a:r>
          </a:p>
          <a:p>
            <a:pPr eaLnBrk="1" hangingPunct="1"/>
            <a:endParaRPr lang="en-US" altLang="en-US" sz="2400" smtClean="0"/>
          </a:p>
        </p:txBody>
      </p:sp>
    </p:spTree>
    <p:extLst>
      <p:ext uri="{BB962C8B-B14F-4D97-AF65-F5344CB8AC3E}">
        <p14:creationId xmlns:p14="http://schemas.microsoft.com/office/powerpoint/2010/main" val="32862016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z="3800" i="1" smtClean="0"/>
              <a:t>Back </a:t>
            </a:r>
            <a:endParaRPr lang="en-US" altLang="en-US" sz="3800" smtClean="0"/>
          </a:p>
        </p:txBody>
      </p:sp>
      <p:sp>
        <p:nvSpPr>
          <p:cNvPr id="56323" name="Rectangle 3"/>
          <p:cNvSpPr>
            <a:spLocks noGrp="1" noChangeArrowheads="1"/>
          </p:cNvSpPr>
          <p:nvPr>
            <p:ph type="body" idx="1"/>
          </p:nvPr>
        </p:nvSpPr>
        <p:spPr/>
        <p:txBody>
          <a:bodyPr/>
          <a:lstStyle/>
          <a:p>
            <a:pPr eaLnBrk="1" hangingPunct="1"/>
            <a:r>
              <a:rPr lang="en-US" altLang="en-US" sz="2400" smtClean="0"/>
              <a:t>Assess for abnormalities/defects over spine. </a:t>
            </a:r>
            <a:br>
              <a:rPr lang="en-US" altLang="en-US" sz="2400" smtClean="0"/>
            </a:br>
            <a:endParaRPr lang="en-US" altLang="en-US" sz="2400" smtClean="0"/>
          </a:p>
          <a:p>
            <a:pPr eaLnBrk="1" hangingPunct="1"/>
            <a:r>
              <a:rPr lang="en-US" altLang="en-US" sz="2400" smtClean="0"/>
              <a:t>Assess for scoliosis in the older child/adolescent. </a:t>
            </a:r>
            <a:br>
              <a:rPr lang="en-US" altLang="en-US" sz="2400" smtClean="0"/>
            </a:br>
            <a:endParaRPr lang="en-US" altLang="en-US" sz="2400" smtClean="0"/>
          </a:p>
        </p:txBody>
      </p:sp>
    </p:spTree>
    <p:extLst>
      <p:ext uri="{BB962C8B-B14F-4D97-AF65-F5344CB8AC3E}">
        <p14:creationId xmlns:p14="http://schemas.microsoft.com/office/powerpoint/2010/main" val="9453953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z="3800" i="1" smtClean="0"/>
              <a:t>Skin</a:t>
            </a:r>
            <a:r>
              <a:rPr lang="en-US" altLang="en-US" sz="3800" smtClean="0"/>
              <a:t> </a:t>
            </a:r>
          </a:p>
        </p:txBody>
      </p:sp>
      <p:sp>
        <p:nvSpPr>
          <p:cNvPr id="62467" name="Rectangle 3"/>
          <p:cNvSpPr>
            <a:spLocks noGrp="1" noChangeArrowheads="1"/>
          </p:cNvSpPr>
          <p:nvPr>
            <p:ph type="body" idx="1"/>
          </p:nvPr>
        </p:nvSpPr>
        <p:spPr/>
        <p:txBody>
          <a:bodyPr/>
          <a:lstStyle/>
          <a:p>
            <a:pPr eaLnBrk="1" hangingPunct="1"/>
            <a:r>
              <a:rPr lang="en-US" altLang="en-US" sz="2400" smtClean="0"/>
              <a:t>Assess turgor, perfusion, color, pigmented lesions and rashes through observation and palpation. </a:t>
            </a:r>
          </a:p>
          <a:p>
            <a:pPr eaLnBrk="1" hangingPunct="1"/>
            <a:r>
              <a:rPr lang="en-US" altLang="en-US" sz="2400" smtClean="0"/>
              <a:t>Identify jaundice, petechiae, purpura, vesicles and urticaria. </a:t>
            </a:r>
          </a:p>
          <a:p>
            <a:pPr eaLnBrk="1" hangingPunct="1"/>
            <a:r>
              <a:rPr lang="en-US" altLang="en-US" sz="2400" smtClean="0"/>
              <a:t>Examine the skin for common birthmarks and skin conditions unique to children. </a:t>
            </a:r>
            <a:br>
              <a:rPr lang="en-US" altLang="en-US" sz="2400" smtClean="0"/>
            </a:br>
            <a:endParaRPr lang="en-US" altLang="en-US" sz="2400" smtClean="0"/>
          </a:p>
          <a:p>
            <a:pPr eaLnBrk="1" hangingPunct="1">
              <a:buFont typeface="Wingdings" panose="05000000000000000000" pitchFamily="2" charset="2"/>
              <a:buNone/>
            </a:pPr>
            <a:endParaRPr lang="en-US" altLang="en-US" sz="2400" smtClean="0"/>
          </a:p>
        </p:txBody>
      </p:sp>
    </p:spTree>
    <p:extLst>
      <p:ext uri="{BB962C8B-B14F-4D97-AF65-F5344CB8AC3E}">
        <p14:creationId xmlns:p14="http://schemas.microsoft.com/office/powerpoint/2010/main" val="13577548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CNS examination</a:t>
            </a:r>
          </a:p>
        </p:txBody>
      </p:sp>
      <p:sp>
        <p:nvSpPr>
          <p:cNvPr id="3" name="Content Placeholder 2"/>
          <p:cNvSpPr>
            <a:spLocks noGrp="1"/>
          </p:cNvSpPr>
          <p:nvPr>
            <p:ph idx="1"/>
          </p:nvPr>
        </p:nvSpPr>
        <p:spPr/>
        <p:txBody>
          <a:bodyPr>
            <a:normAutofit fontScale="92500" lnSpcReduction="20000"/>
          </a:bodyPr>
          <a:lstStyle/>
          <a:p>
            <a:r>
              <a:rPr lang="en-US" sz="3600" dirty="0"/>
              <a:t>Mental status– conscious level, behaviour, mood, memory, attention, orientation.</a:t>
            </a:r>
          </a:p>
          <a:p>
            <a:r>
              <a:rPr lang="en-US" sz="3600" dirty="0"/>
              <a:t>Cranial nerves </a:t>
            </a:r>
          </a:p>
          <a:p>
            <a:r>
              <a:rPr lang="en-US" sz="3600" dirty="0"/>
              <a:t>Motor functions,  sensory </a:t>
            </a:r>
          </a:p>
          <a:p>
            <a:r>
              <a:rPr lang="en-US" sz="3600" dirty="0"/>
              <a:t>Reflexes </a:t>
            </a:r>
          </a:p>
          <a:p>
            <a:r>
              <a:rPr lang="en-US" sz="3600" dirty="0"/>
              <a:t>Signs of meningeal irritation – neck stiffness, kerning sign, Brudzinkis sign.</a:t>
            </a:r>
          </a:p>
          <a:p>
            <a:endParaRPr lang="en-US" sz="3600" dirty="0"/>
          </a:p>
        </p:txBody>
      </p:sp>
      <p:sp>
        <p:nvSpPr>
          <p:cNvPr id="5" name="Slide Number Placeholder 4"/>
          <p:cNvSpPr>
            <a:spLocks noGrp="1"/>
          </p:cNvSpPr>
          <p:nvPr>
            <p:ph type="sldNum" sz="quarter" idx="12"/>
          </p:nvPr>
        </p:nvSpPr>
        <p:spPr/>
        <p:txBody>
          <a:bodyPr/>
          <a:lstStyle/>
          <a:p>
            <a:fld id="{737C3187-7CCF-41AC-82A5-0CE973825FA3}" type="slidenum">
              <a:rPr lang="en-US" smtClean="0"/>
              <a:pPr/>
              <a:t>67</a:t>
            </a:fld>
            <a:endParaRPr lang="en-US"/>
          </a:p>
        </p:txBody>
      </p:sp>
    </p:spTree>
    <p:extLst>
      <p:ext uri="{BB962C8B-B14F-4D97-AF65-F5344CB8AC3E}">
        <p14:creationId xmlns:p14="http://schemas.microsoft.com/office/powerpoint/2010/main" val="2579645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z="3800" i="1" smtClean="0"/>
              <a:t>Neurologic examination </a:t>
            </a:r>
            <a:endParaRPr lang="en-US" altLang="en-US" sz="3800" smtClean="0"/>
          </a:p>
        </p:txBody>
      </p:sp>
      <p:sp>
        <p:nvSpPr>
          <p:cNvPr id="57347" name="Rectangle 3"/>
          <p:cNvSpPr>
            <a:spLocks noGrp="1" noChangeArrowheads="1"/>
          </p:cNvSpPr>
          <p:nvPr>
            <p:ph type="body" idx="1"/>
          </p:nvPr>
        </p:nvSpPr>
        <p:spPr/>
        <p:txBody>
          <a:bodyPr/>
          <a:lstStyle/>
          <a:p>
            <a:pPr eaLnBrk="1" hangingPunct="1"/>
            <a:r>
              <a:rPr lang="en-US" altLang="en-US" sz="2400" dirty="0" smtClean="0"/>
              <a:t>Elicit primitive reflexes (newborns)</a:t>
            </a:r>
          </a:p>
          <a:p>
            <a:pPr eaLnBrk="1" hangingPunct="1"/>
            <a:r>
              <a:rPr lang="en-US" altLang="en-US" sz="2400" dirty="0" smtClean="0"/>
              <a:t>Assess the quality and symmetry of tone, strength and reflexes using age-appropriate techniques. </a:t>
            </a:r>
          </a:p>
          <a:p>
            <a:pPr eaLnBrk="1" hangingPunct="1"/>
            <a:r>
              <a:rPr lang="en-US" altLang="en-US" sz="2400" dirty="0" smtClean="0"/>
              <a:t>Assess developmental milestones. </a:t>
            </a:r>
          </a:p>
        </p:txBody>
      </p:sp>
    </p:spTree>
    <p:extLst>
      <p:ext uri="{BB962C8B-B14F-4D97-AF65-F5344CB8AC3E}">
        <p14:creationId xmlns:p14="http://schemas.microsoft.com/office/powerpoint/2010/main" val="15129452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 or unconscious?</a:t>
            </a:r>
            <a:endParaRPr lang="en-US" dirty="0"/>
          </a:p>
        </p:txBody>
      </p:sp>
      <p:pic>
        <p:nvPicPr>
          <p:cNvPr id="4" name="Lethargy1.mpg">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3043238" y="2743200"/>
            <a:ext cx="3048000" cy="2286000"/>
          </a:xfrm>
        </p:spPr>
      </p:pic>
    </p:spTree>
    <p:extLst>
      <p:ext uri="{BB962C8B-B14F-4D97-AF65-F5344CB8AC3E}">
        <p14:creationId xmlns:p14="http://schemas.microsoft.com/office/powerpoint/2010/main" val="41020617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000" b="1" smtClean="0">
                <a:latin typeface="Times New Roman" pitchFamily="18" charset="0"/>
              </a:rPr>
              <a:t>General Information</a:t>
            </a:r>
          </a:p>
        </p:txBody>
      </p:sp>
      <p:sp>
        <p:nvSpPr>
          <p:cNvPr id="7171" name="Rectangle 3"/>
          <p:cNvSpPr>
            <a:spLocks noGrp="1" noChangeArrowheads="1"/>
          </p:cNvSpPr>
          <p:nvPr>
            <p:ph type="body" idx="1"/>
          </p:nvPr>
        </p:nvSpPr>
        <p:spPr>
          <a:xfrm>
            <a:off x="304800" y="1752600"/>
            <a:ext cx="8534400" cy="4800600"/>
          </a:xfrm>
        </p:spPr>
        <p:txBody>
          <a:bodyPr/>
          <a:lstStyle/>
          <a:p>
            <a:pPr eaLnBrk="1" hangingPunct="1">
              <a:buFont typeface="Wingdings" pitchFamily="2" charset="2"/>
              <a:buChar char="§"/>
            </a:pPr>
            <a:r>
              <a:rPr lang="en-US" altLang="ko-KR" sz="3600" dirty="0" smtClean="0">
                <a:latin typeface="Times New Roman" pitchFamily="18" charset="0"/>
                <a:ea typeface="굴림" charset="-127"/>
              </a:rPr>
              <a:t>Identifying data</a:t>
            </a:r>
          </a:p>
          <a:p>
            <a:pPr eaLnBrk="1" hangingPunct="1">
              <a:buFont typeface="Wingdings" pitchFamily="2" charset="2"/>
              <a:buNone/>
            </a:pPr>
            <a:r>
              <a:rPr lang="en-US" dirty="0" smtClean="0">
                <a:latin typeface="Times New Roman" pitchFamily="18" charset="0"/>
              </a:rPr>
              <a:t>		</a:t>
            </a:r>
            <a:r>
              <a:rPr lang="en-US" sz="2800" dirty="0" smtClean="0">
                <a:latin typeface="Times New Roman" pitchFamily="18" charset="0"/>
              </a:rPr>
              <a:t>-</a:t>
            </a:r>
            <a:r>
              <a:rPr lang="en-US" altLang="ko-KR" sz="2800" dirty="0" smtClean="0">
                <a:latin typeface="Times New Roman" pitchFamily="18" charset="0"/>
                <a:ea typeface="굴림" charset="-127"/>
              </a:rPr>
              <a:t>Date of interview</a:t>
            </a:r>
          </a:p>
          <a:p>
            <a:pPr eaLnBrk="1" hangingPunct="1">
              <a:buFont typeface="Wingdings" pitchFamily="2" charset="2"/>
              <a:buNone/>
            </a:pPr>
            <a:r>
              <a:rPr lang="en-US" altLang="ko-KR" sz="2800" dirty="0" smtClean="0">
                <a:latin typeface="Times New Roman" pitchFamily="18" charset="0"/>
                <a:ea typeface="굴림" charset="-127"/>
              </a:rPr>
              <a:t>		-Name of the child</a:t>
            </a:r>
          </a:p>
          <a:p>
            <a:pPr eaLnBrk="1" hangingPunct="1">
              <a:buFont typeface="Wingdings" pitchFamily="2" charset="2"/>
              <a:buNone/>
            </a:pPr>
            <a:r>
              <a:rPr lang="en-US" altLang="ko-KR" sz="2800" dirty="0" smtClean="0">
                <a:latin typeface="Times New Roman" pitchFamily="18" charset="0"/>
                <a:ea typeface="굴림" charset="-127"/>
              </a:rPr>
              <a:t>		-Age, birth date and sex</a:t>
            </a:r>
          </a:p>
          <a:p>
            <a:pPr eaLnBrk="1" hangingPunct="1">
              <a:buFont typeface="Wingdings" pitchFamily="2" charset="2"/>
              <a:buNone/>
            </a:pPr>
            <a:r>
              <a:rPr lang="en-US" altLang="ko-KR" sz="2800" dirty="0">
                <a:latin typeface="Times New Roman" pitchFamily="18" charset="0"/>
                <a:ea typeface="굴림" charset="-127"/>
              </a:rPr>
              <a:t> </a:t>
            </a:r>
            <a:r>
              <a:rPr lang="en-US" altLang="ko-KR" sz="2800" dirty="0" smtClean="0">
                <a:latin typeface="Times New Roman" pitchFamily="18" charset="0"/>
                <a:ea typeface="굴림" charset="-127"/>
              </a:rPr>
              <a:t>          Informant</a:t>
            </a:r>
          </a:p>
          <a:p>
            <a:pPr eaLnBrk="1" hangingPunct="1">
              <a:buFont typeface="Wingdings" pitchFamily="2" charset="2"/>
              <a:buNone/>
            </a:pPr>
            <a:r>
              <a:rPr lang="en-US" altLang="ko-KR" sz="2800" dirty="0">
                <a:latin typeface="Times New Roman" pitchFamily="18" charset="0"/>
                <a:ea typeface="굴림" charset="-127"/>
              </a:rPr>
              <a:t>	</a:t>
            </a:r>
            <a:r>
              <a:rPr lang="en-US" altLang="ko-KR" sz="2800" dirty="0" smtClean="0">
                <a:latin typeface="Times New Roman" pitchFamily="18" charset="0"/>
                <a:ea typeface="굴림" charset="-127"/>
              </a:rPr>
              <a:t>	-Religion</a:t>
            </a:r>
          </a:p>
          <a:p>
            <a:pPr eaLnBrk="1" hangingPunct="1">
              <a:buFont typeface="Wingdings" pitchFamily="2" charset="2"/>
              <a:buNone/>
            </a:pPr>
            <a:r>
              <a:rPr lang="en-US" altLang="ko-KR" sz="2800" dirty="0">
                <a:latin typeface="Times New Roman" pitchFamily="18" charset="0"/>
                <a:ea typeface="굴림" charset="-127"/>
              </a:rPr>
              <a:t>	</a:t>
            </a:r>
            <a:r>
              <a:rPr lang="en-US" altLang="ko-KR" sz="2800" dirty="0" smtClean="0">
                <a:latin typeface="Times New Roman" pitchFamily="18" charset="0"/>
                <a:ea typeface="굴림" charset="-127"/>
              </a:rPr>
              <a:t>	-Birth weight and current weight</a:t>
            </a:r>
          </a:p>
          <a:p>
            <a:pPr eaLnBrk="1" hangingPunct="1">
              <a:buFont typeface="Wingdings" pitchFamily="2" charset="2"/>
              <a:buNone/>
            </a:pPr>
            <a:r>
              <a:rPr lang="en-US" altLang="ko-KR" sz="2800" dirty="0">
                <a:latin typeface="Times New Roman" pitchFamily="18" charset="0"/>
                <a:ea typeface="굴림" charset="-127"/>
              </a:rPr>
              <a:t>	</a:t>
            </a:r>
            <a:r>
              <a:rPr lang="en-US" altLang="ko-KR" sz="2800" dirty="0" smtClean="0">
                <a:latin typeface="Times New Roman" pitchFamily="18" charset="0"/>
                <a:ea typeface="굴림" charset="-127"/>
              </a:rPr>
              <a:t>	-Expected weight</a:t>
            </a:r>
          </a:p>
          <a:p>
            <a:pPr eaLnBrk="1" hangingPunct="1">
              <a:buFont typeface="Wingdings" pitchFamily="2" charset="2"/>
              <a:buNone/>
            </a:pPr>
            <a:r>
              <a:rPr lang="en-US" altLang="ko-KR" sz="2800" dirty="0">
                <a:latin typeface="Times New Roman" pitchFamily="18" charset="0"/>
                <a:ea typeface="굴림" charset="-127"/>
              </a:rPr>
              <a:t>	</a:t>
            </a:r>
            <a:r>
              <a:rPr lang="en-US" altLang="ko-KR" sz="2800" dirty="0" smtClean="0">
                <a:latin typeface="Times New Roman" pitchFamily="18" charset="0"/>
                <a:ea typeface="굴림" charset="-127"/>
              </a:rPr>
              <a:t>	-Current height and expected height</a:t>
            </a:r>
          </a:p>
          <a:p>
            <a:pPr eaLnBrk="1" hangingPunct="1">
              <a:buFont typeface="Wingdings" pitchFamily="2" charset="2"/>
              <a:buNone/>
            </a:pPr>
            <a:endParaRPr lang="en-US" altLang="ko-KR" sz="2800" dirty="0" smtClean="0">
              <a:latin typeface="Times New Roman" pitchFamily="18" charset="0"/>
              <a:ea typeface="굴림" charset="-127"/>
            </a:endParaRPr>
          </a:p>
          <a:p>
            <a:pPr eaLnBrk="1" hangingPunct="1">
              <a:buFont typeface="Wingdings" pitchFamily="2" charset="2"/>
              <a:buNone/>
            </a:pPr>
            <a:endParaRPr lang="en-US" altLang="ko-KR" sz="2800" dirty="0" smtClean="0">
              <a:latin typeface="Times New Roman" pitchFamily="18" charset="0"/>
              <a:ea typeface="굴림" charset="-127"/>
            </a:endParaRPr>
          </a:p>
          <a:p>
            <a:pPr eaLnBrk="1" hangingPunct="1">
              <a:buFont typeface="Wingdings" pitchFamily="2" charset="2"/>
              <a:buNone/>
            </a:pPr>
            <a:r>
              <a:rPr lang="en-US" altLang="ko-KR" sz="2800" dirty="0" smtClean="0">
                <a:latin typeface="Times New Roman" pitchFamily="18" charset="0"/>
                <a:ea typeface="굴림" charset="-127"/>
              </a:rPr>
              <a:t> </a:t>
            </a:r>
          </a:p>
          <a:p>
            <a:pPr eaLnBrk="1" hangingPunct="1">
              <a:buFont typeface="Wingdings" pitchFamily="2" charset="2"/>
              <a:buNone/>
            </a:pPr>
            <a:r>
              <a:rPr lang="en-US" altLang="ko-KR" sz="2800" dirty="0">
                <a:latin typeface="Times New Roman" pitchFamily="18" charset="0"/>
                <a:ea typeface="굴림" charset="-127"/>
              </a:rPr>
              <a:t>	</a:t>
            </a:r>
            <a:r>
              <a:rPr lang="en-US" altLang="ko-KR" sz="2800" dirty="0" smtClean="0">
                <a:latin typeface="Times New Roman" pitchFamily="18" charset="0"/>
                <a:ea typeface="굴림" charset="-127"/>
              </a:rPr>
              <a:t>	</a:t>
            </a:r>
          </a:p>
          <a:p>
            <a:pPr marL="0" indent="0" eaLnBrk="1" hangingPunct="1">
              <a:buNone/>
            </a:pPr>
            <a:endParaRPr lang="en-US" sz="3600" dirty="0" smtClean="0">
              <a:latin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ChangeArrowheads="1"/>
          </p:cNvSpPr>
          <p:nvPr>
            <p:ph type="title"/>
          </p:nvPr>
        </p:nvSpPr>
        <p:spPr/>
        <p:txBody>
          <a:bodyPr/>
          <a:lstStyle/>
          <a:p>
            <a:r>
              <a:rPr lang="en-GB" altLang="en-US" smtClean="0"/>
              <a:t>What is wrong with this child?</a:t>
            </a:r>
          </a:p>
        </p:txBody>
      </p:sp>
      <p:pic>
        <p:nvPicPr>
          <p:cNvPr id="61443" name="Picture 1028" descr="TB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828800"/>
            <a:ext cx="6519863"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11798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z="3800" smtClean="0"/>
              <a:t>Assessment:</a:t>
            </a:r>
          </a:p>
        </p:txBody>
      </p:sp>
      <p:sp>
        <p:nvSpPr>
          <p:cNvPr id="63491" name="Rectangle 3"/>
          <p:cNvSpPr>
            <a:spLocks noGrp="1" noChangeArrowheads="1"/>
          </p:cNvSpPr>
          <p:nvPr>
            <p:ph type="body" idx="1"/>
          </p:nvPr>
        </p:nvSpPr>
        <p:spPr/>
        <p:txBody>
          <a:bodyPr/>
          <a:lstStyle/>
          <a:p>
            <a:pPr eaLnBrk="1" hangingPunct="1"/>
            <a:r>
              <a:rPr lang="en-US" altLang="en-US" sz="2400" smtClean="0"/>
              <a:t>List the abnormalities (pertinent positives) of history and physical exam and tie them together in a diagnostic formulation. </a:t>
            </a:r>
          </a:p>
          <a:p>
            <a:pPr eaLnBrk="1" hangingPunct="1"/>
            <a:r>
              <a:rPr lang="en-US" altLang="en-US" sz="2400" smtClean="0"/>
              <a:t>If there are several different problem areas, discuss them in sequence and number them to keep them straight. </a:t>
            </a:r>
          </a:p>
          <a:p>
            <a:pPr eaLnBrk="1" hangingPunct="1"/>
            <a:r>
              <a:rPr lang="en-US" altLang="en-US" sz="2400" smtClean="0"/>
              <a:t>Include a differential diagnosis </a:t>
            </a:r>
          </a:p>
          <a:p>
            <a:pPr eaLnBrk="1" hangingPunct="1"/>
            <a:endParaRPr lang="en-US" altLang="en-US" sz="2400" smtClean="0"/>
          </a:p>
        </p:txBody>
      </p:sp>
    </p:spTree>
    <p:extLst>
      <p:ext uri="{BB962C8B-B14F-4D97-AF65-F5344CB8AC3E}">
        <p14:creationId xmlns:p14="http://schemas.microsoft.com/office/powerpoint/2010/main" val="35878591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 y="457200"/>
            <a:ext cx="8839200" cy="990600"/>
          </a:xfrm>
        </p:spPr>
        <p:txBody>
          <a:bodyPr/>
          <a:lstStyle/>
          <a:p>
            <a:pPr algn="ctr" eaLnBrk="1" hangingPunct="1"/>
            <a:r>
              <a:rPr lang="en-US" sz="3200" b="1" smtClean="0">
                <a:solidFill>
                  <a:schemeClr val="accent2"/>
                </a:solidFill>
                <a:latin typeface="Times New Roman" pitchFamily="18" charset="0"/>
              </a:rPr>
              <a:t>E</a:t>
            </a:r>
            <a:r>
              <a:rPr lang="en-US" sz="3200" b="1" smtClean="0">
                <a:latin typeface="Times New Roman" pitchFamily="18" charset="0"/>
              </a:rPr>
              <a:t>MERGENCY </a:t>
            </a:r>
            <a:r>
              <a:rPr lang="en-US" sz="3200" b="1" smtClean="0">
                <a:solidFill>
                  <a:schemeClr val="accent2"/>
                </a:solidFill>
                <a:latin typeface="Times New Roman" pitchFamily="18" charset="0"/>
              </a:rPr>
              <a:t>T</a:t>
            </a:r>
            <a:r>
              <a:rPr lang="en-US" sz="3200" b="1" smtClean="0">
                <a:latin typeface="Times New Roman" pitchFamily="18" charset="0"/>
              </a:rPr>
              <a:t>RIAGE</a:t>
            </a:r>
            <a:br>
              <a:rPr lang="en-US" sz="3200" b="1" smtClean="0">
                <a:latin typeface="Times New Roman" pitchFamily="18" charset="0"/>
              </a:rPr>
            </a:br>
            <a:r>
              <a:rPr lang="en-US" sz="3200" b="1" smtClean="0">
                <a:solidFill>
                  <a:schemeClr val="accent2"/>
                </a:solidFill>
                <a:latin typeface="Times New Roman" pitchFamily="18" charset="0"/>
              </a:rPr>
              <a:t>A</a:t>
            </a:r>
            <a:r>
              <a:rPr lang="en-US" sz="3200" b="1" smtClean="0">
                <a:solidFill>
                  <a:schemeClr val="tx1"/>
                </a:solidFill>
                <a:latin typeface="Times New Roman" pitchFamily="18" charset="0"/>
              </a:rPr>
              <a:t>SSESSMENT AND </a:t>
            </a:r>
            <a:r>
              <a:rPr lang="en-US" sz="3200" b="1" smtClean="0">
                <a:solidFill>
                  <a:schemeClr val="accent2"/>
                </a:solidFill>
                <a:latin typeface="Times New Roman" pitchFamily="18" charset="0"/>
              </a:rPr>
              <a:t>T</a:t>
            </a:r>
            <a:r>
              <a:rPr lang="en-US" sz="3200" b="1" smtClean="0">
                <a:solidFill>
                  <a:schemeClr val="tx1"/>
                </a:solidFill>
                <a:latin typeface="Times New Roman" pitchFamily="18" charset="0"/>
              </a:rPr>
              <a:t>REATMENT(</a:t>
            </a:r>
            <a:r>
              <a:rPr lang="en-US" sz="3200" b="1" smtClean="0">
                <a:solidFill>
                  <a:schemeClr val="accent2"/>
                </a:solidFill>
                <a:latin typeface="Times New Roman" pitchFamily="18" charset="0"/>
              </a:rPr>
              <a:t>ETAT</a:t>
            </a:r>
            <a:r>
              <a:rPr lang="en-US" sz="3200" b="1" smtClean="0">
                <a:solidFill>
                  <a:schemeClr val="tx1"/>
                </a:solidFill>
                <a:latin typeface="Times New Roman" pitchFamily="18" charset="0"/>
              </a:rPr>
              <a:t>)</a:t>
            </a:r>
          </a:p>
        </p:txBody>
      </p:sp>
      <p:sp>
        <p:nvSpPr>
          <p:cNvPr id="31747" name="Rectangle 4"/>
          <p:cNvSpPr>
            <a:spLocks noGrp="1" noChangeArrowheads="1"/>
          </p:cNvSpPr>
          <p:nvPr>
            <p:ph type="body" idx="1"/>
          </p:nvPr>
        </p:nvSpPr>
        <p:spPr>
          <a:xfrm>
            <a:off x="566738" y="1905000"/>
            <a:ext cx="8043862" cy="4114800"/>
          </a:xfrm>
        </p:spPr>
        <p:txBody>
          <a:bodyPr/>
          <a:lstStyle/>
          <a:p>
            <a:pPr eaLnBrk="1" hangingPunct="1">
              <a:buFont typeface="Wingdings" pitchFamily="2" charset="2"/>
              <a:buChar char="§"/>
            </a:pPr>
            <a:r>
              <a:rPr lang="en-US" sz="2800" smtClean="0">
                <a:solidFill>
                  <a:schemeClr val="accent2"/>
                </a:solidFill>
                <a:latin typeface="Times New Roman" pitchFamily="18" charset="0"/>
              </a:rPr>
              <a:t>EMERGENCY SIGNS</a:t>
            </a:r>
            <a:r>
              <a:rPr lang="en-US" sz="2800" smtClean="0">
                <a:latin typeface="Times New Roman" pitchFamily="18" charset="0"/>
              </a:rPr>
              <a:t> </a:t>
            </a:r>
          </a:p>
          <a:p>
            <a:pPr eaLnBrk="1" hangingPunct="1">
              <a:buFont typeface="Wingdings" pitchFamily="2" charset="2"/>
              <a:buNone/>
            </a:pPr>
            <a:r>
              <a:rPr lang="en-US" sz="2800" smtClean="0">
                <a:latin typeface="Times New Roman" pitchFamily="18" charset="0"/>
              </a:rPr>
              <a:t>	-Who require </a:t>
            </a:r>
            <a:r>
              <a:rPr lang="en-US" sz="2800" u="sng" smtClean="0">
                <a:solidFill>
                  <a:schemeClr val="accent2"/>
                </a:solidFill>
                <a:latin typeface="Times New Roman" pitchFamily="18" charset="0"/>
              </a:rPr>
              <a:t>immediate</a:t>
            </a:r>
            <a:r>
              <a:rPr lang="en-US" sz="2800" smtClean="0">
                <a:latin typeface="Times New Roman" pitchFamily="18" charset="0"/>
              </a:rPr>
              <a:t> emergency treatment</a:t>
            </a:r>
          </a:p>
          <a:p>
            <a:pPr eaLnBrk="1" hangingPunct="1">
              <a:buFont typeface="Wingdings" pitchFamily="2" charset="2"/>
              <a:buChar char="§"/>
            </a:pPr>
            <a:r>
              <a:rPr lang="en-US" sz="2800" smtClean="0">
                <a:solidFill>
                  <a:schemeClr val="tx2"/>
                </a:solidFill>
                <a:latin typeface="Times New Roman" pitchFamily="18" charset="0"/>
              </a:rPr>
              <a:t>PRIORITY SIGNS</a:t>
            </a:r>
            <a:r>
              <a:rPr lang="en-US" sz="2800" smtClean="0">
                <a:latin typeface="Times New Roman" pitchFamily="18" charset="0"/>
              </a:rPr>
              <a:t>, </a:t>
            </a:r>
          </a:p>
          <a:p>
            <a:pPr eaLnBrk="1" hangingPunct="1">
              <a:buFont typeface="Wingdings" pitchFamily="2" charset="2"/>
              <a:buNone/>
            </a:pPr>
            <a:r>
              <a:rPr lang="en-US" sz="2800" smtClean="0">
                <a:latin typeface="Times New Roman" pitchFamily="18" charset="0"/>
              </a:rPr>
              <a:t> 	-Should be given priority, so that they can </a:t>
            </a:r>
            <a:r>
              <a:rPr lang="en-US" sz="2800" u="sng" smtClean="0">
                <a:latin typeface="Times New Roman" pitchFamily="18" charset="0"/>
              </a:rPr>
              <a:t>promptly</a:t>
            </a:r>
            <a:r>
              <a:rPr lang="en-US" sz="2800" smtClean="0">
                <a:latin typeface="Times New Roman" pitchFamily="18" charset="0"/>
              </a:rPr>
              <a:t> be assessed and treated without delay</a:t>
            </a:r>
          </a:p>
          <a:p>
            <a:pPr eaLnBrk="1" hangingPunct="1">
              <a:buFont typeface="Wingdings" pitchFamily="2" charset="2"/>
              <a:buChar char="§"/>
            </a:pPr>
            <a:r>
              <a:rPr lang="en-US" sz="2800" smtClean="0">
                <a:latin typeface="Times New Roman" pitchFamily="18" charset="0"/>
              </a:rPr>
              <a:t>No </a:t>
            </a:r>
            <a:r>
              <a:rPr lang="en-US" sz="2800" u="sng" smtClean="0">
                <a:latin typeface="Times New Roman" pitchFamily="18" charset="0"/>
              </a:rPr>
              <a:t>emergency or priority signs</a:t>
            </a:r>
            <a:r>
              <a:rPr lang="en-US" sz="2800" smtClean="0">
                <a:latin typeface="Times New Roman" pitchFamily="18" charset="0"/>
              </a:rPr>
              <a:t> * non-urgent cases.*  can wait their turn for assessment and treatment</a:t>
            </a:r>
          </a:p>
        </p:txBody>
      </p:sp>
    </p:spTree>
    <p:extLst>
      <p:ext uri="{BB962C8B-B14F-4D97-AF65-F5344CB8AC3E}">
        <p14:creationId xmlns:p14="http://schemas.microsoft.com/office/powerpoint/2010/main" val="39128499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z="3800" b="1" smtClean="0"/>
              <a:t>Progress Notes</a:t>
            </a:r>
            <a:endParaRPr lang="en-US" altLang="en-US" sz="3800" smtClean="0"/>
          </a:p>
        </p:txBody>
      </p:sp>
      <p:sp>
        <p:nvSpPr>
          <p:cNvPr id="65539" name="Rectangle 3"/>
          <p:cNvSpPr>
            <a:spLocks noGrp="1" noChangeArrowheads="1"/>
          </p:cNvSpPr>
          <p:nvPr>
            <p:ph type="body" idx="1"/>
          </p:nvPr>
        </p:nvSpPr>
        <p:spPr>
          <a:xfrm>
            <a:off x="914400" y="1752600"/>
            <a:ext cx="7772400" cy="4530725"/>
          </a:xfrm>
        </p:spPr>
        <p:txBody>
          <a:bodyPr/>
          <a:lstStyle/>
          <a:p>
            <a:pPr eaLnBrk="1" hangingPunct="1"/>
            <a:r>
              <a:rPr lang="en-US" altLang="en-US" sz="1600" smtClean="0"/>
              <a:t>Progress notes are your record of the patient's progress - they are intended to be the record of what you thought and did and to be a mode of communication between you and other providers</a:t>
            </a:r>
          </a:p>
          <a:p>
            <a:pPr eaLnBrk="1" hangingPunct="1"/>
            <a:r>
              <a:rPr lang="en-US" altLang="en-US" sz="1600" i="1" smtClean="0"/>
              <a:t>Subjective</a:t>
            </a:r>
            <a:r>
              <a:rPr lang="en-US" altLang="en-US" sz="1600" smtClean="0"/>
              <a:t>: deals with how the patient or parent feels - the status of important symptoms like pain or dizziness, mother's perception of the patient's energy level, and the like. </a:t>
            </a:r>
          </a:p>
          <a:p>
            <a:pPr eaLnBrk="1" hangingPunct="1"/>
            <a:r>
              <a:rPr lang="en-US" altLang="en-US" sz="1600" i="1" smtClean="0"/>
              <a:t>Objective</a:t>
            </a:r>
            <a:r>
              <a:rPr lang="en-US" altLang="en-US" sz="1600" smtClean="0"/>
              <a:t>: is the data you have collected such as vital signs, test results, changes in objective physical findings, and recommendations by consultants. New labs and xrays</a:t>
            </a:r>
          </a:p>
          <a:p>
            <a:pPr eaLnBrk="1" hangingPunct="1"/>
            <a:r>
              <a:rPr lang="en-US" altLang="en-US" sz="1600" i="1" smtClean="0"/>
              <a:t>Assessment</a:t>
            </a:r>
            <a:r>
              <a:rPr lang="en-US" altLang="en-US" sz="1600" smtClean="0"/>
              <a:t>: is the section in which you make sense of the subjective and objective information you have collected. Is the patient responding to therapy? Is the diagnosis still not clear? This is where the academic discussion occurs. </a:t>
            </a:r>
          </a:p>
          <a:p>
            <a:pPr eaLnBrk="1" hangingPunct="1"/>
            <a:r>
              <a:rPr lang="en-US" altLang="en-US" sz="1600" i="1" smtClean="0"/>
              <a:t>Plan</a:t>
            </a:r>
            <a:r>
              <a:rPr lang="en-US" altLang="en-US" sz="1600" smtClean="0"/>
              <a:t>: describes what you will do about the assessment, if anything. It should be very specific so that anyone could write orders from it. This may also describe contingency plans - what you plan to do if a test comes back one way vs. another. </a:t>
            </a:r>
          </a:p>
        </p:txBody>
      </p:sp>
    </p:spTree>
    <p:extLst>
      <p:ext uri="{BB962C8B-B14F-4D97-AF65-F5344CB8AC3E}">
        <p14:creationId xmlns:p14="http://schemas.microsoft.com/office/powerpoint/2010/main" val="11983573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pic>
        <p:nvPicPr>
          <p:cNvPr id="4" name="Picture 5" descr="j028491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8438" y="2676144"/>
            <a:ext cx="3657600" cy="242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4396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pe02043_"/>
          <p:cNvPicPr>
            <a:picLocks noGrp="1" noChangeAspect="1" noChangeArrowheads="1"/>
          </p:cNvPicPr>
          <p:nvPr>
            <p:ph/>
          </p:nvPr>
        </p:nvPicPr>
        <p:blipFill>
          <a:blip r:embed="rId2" cstate="print"/>
          <a:srcRect/>
          <a:stretch>
            <a:fillRect/>
          </a:stretch>
        </p:blipFill>
        <p:spPr>
          <a:xfrm>
            <a:off x="3048000" y="1676400"/>
            <a:ext cx="3048000" cy="3517900"/>
          </a:xfrm>
          <a:noFill/>
        </p:spPr>
      </p:pic>
      <p:sp>
        <p:nvSpPr>
          <p:cNvPr id="39939" name="Text Box 6"/>
          <p:cNvSpPr txBox="1">
            <a:spLocks noChangeArrowheads="1"/>
          </p:cNvSpPr>
          <p:nvPr/>
        </p:nvSpPr>
        <p:spPr bwMode="auto">
          <a:xfrm>
            <a:off x="2362200" y="5029200"/>
            <a:ext cx="6211188" cy="1015663"/>
          </a:xfrm>
          <a:prstGeom prst="rect">
            <a:avLst/>
          </a:prstGeom>
          <a:noFill/>
          <a:ln w="9525">
            <a:noFill/>
            <a:miter lim="800000"/>
            <a:headEnd/>
            <a:tailEnd/>
          </a:ln>
        </p:spPr>
        <p:txBody>
          <a:bodyPr wrap="none">
            <a:spAutoFit/>
          </a:bodyPr>
          <a:lstStyle/>
          <a:p>
            <a:r>
              <a:rPr lang="en-US" sz="6000" b="1" i="1"/>
              <a:t>THANK </a:t>
            </a:r>
            <a:r>
              <a:rPr lang="en-US" sz="6000" b="1" i="1" smtClean="0"/>
              <a:t>YOU ALL</a:t>
            </a:r>
            <a:endParaRPr lang="en-US" sz="6000" b="1" i="1"/>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Any questions ?</a:t>
            </a:r>
          </a:p>
        </p:txBody>
      </p:sp>
      <p:sp>
        <p:nvSpPr>
          <p:cNvPr id="5" name="Slide Number Placeholder 4"/>
          <p:cNvSpPr>
            <a:spLocks noGrp="1"/>
          </p:cNvSpPr>
          <p:nvPr>
            <p:ph type="sldNum" sz="quarter" idx="12"/>
          </p:nvPr>
        </p:nvSpPr>
        <p:spPr/>
        <p:txBody>
          <a:bodyPr/>
          <a:lstStyle/>
          <a:p>
            <a:fld id="{737C3187-7CCF-41AC-82A5-0CE973825FA3}" type="slidenum">
              <a:rPr lang="en-US" smtClean="0"/>
              <a:pPr/>
              <a:t>76</a:t>
            </a:fld>
            <a:endParaRPr lang="en-US"/>
          </a:p>
        </p:txBody>
      </p:sp>
      <p:pic>
        <p:nvPicPr>
          <p:cNvPr id="6" name="Content Placeholder 5" descr="C:\Users\rmulindi\AppData\Local\Microsoft\Windows\Temporary Internet Files\Content.IE5\PNACHQ3J\MM900282748[1].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2514600"/>
            <a:ext cx="441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869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838200" y="1676400"/>
            <a:ext cx="8001000" cy="4876800"/>
          </a:xfrm>
        </p:spPr>
        <p:txBody>
          <a:bodyPr/>
          <a:lstStyle/>
          <a:p>
            <a:pPr marL="0" indent="0">
              <a:buNone/>
            </a:pPr>
            <a:r>
              <a:rPr lang="en-US" dirty="0" smtClean="0"/>
              <a:t>-Date of admission and date of clerking</a:t>
            </a:r>
          </a:p>
          <a:p>
            <a:pPr marL="0" indent="0">
              <a:buNone/>
            </a:pPr>
            <a:r>
              <a:rPr lang="en-US" dirty="0" smtClean="0"/>
              <a:t>-Inpatient no.</a:t>
            </a:r>
          </a:p>
          <a:p>
            <a:pPr marL="0" indent="0">
              <a:buNone/>
            </a:pPr>
            <a:r>
              <a:rPr lang="en-US" dirty="0" smtClean="0"/>
              <a:t>Patient bed number</a:t>
            </a:r>
          </a:p>
          <a:p>
            <a:pPr marL="0" indent="0">
              <a:buNone/>
            </a:pPr>
            <a:r>
              <a:rPr lang="en-US" dirty="0" smtClean="0"/>
              <a:t>-Referral source if pertinent</a:t>
            </a:r>
          </a:p>
          <a:p>
            <a:pPr marL="0" indent="0">
              <a:buNone/>
            </a:pPr>
            <a:r>
              <a:rPr lang="en-US" dirty="0" smtClean="0"/>
              <a:t>-Relationship of the child with the informant</a:t>
            </a:r>
          </a:p>
          <a:p>
            <a:pPr marL="0" indent="0">
              <a:buNone/>
            </a:pPr>
            <a:r>
              <a:rPr lang="en-US" dirty="0" smtClean="0"/>
              <a:t>-Contacts: address, telephone numbers of informants</a:t>
            </a:r>
          </a:p>
          <a:p>
            <a:pPr marL="0" indent="0">
              <a:buNone/>
            </a:pPr>
            <a:r>
              <a:rPr lang="en-US" dirty="0" smtClean="0"/>
              <a:t>-Next of kin</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205211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74675" y="304800"/>
            <a:ext cx="4530725" cy="1216025"/>
          </a:xfrm>
        </p:spPr>
        <p:txBody>
          <a:bodyPr/>
          <a:lstStyle/>
          <a:p>
            <a:pPr eaLnBrk="1" hangingPunct="1"/>
            <a:r>
              <a:rPr lang="en-US" sz="4000" b="1" smtClean="0">
                <a:latin typeface="Times New Roman" pitchFamily="18" charset="0"/>
              </a:rPr>
              <a:t>Chief Complaint</a:t>
            </a:r>
          </a:p>
        </p:txBody>
      </p:sp>
      <p:sp>
        <p:nvSpPr>
          <p:cNvPr id="8195" name="Rectangle 3"/>
          <p:cNvSpPr>
            <a:spLocks noGrp="1" noChangeArrowheads="1"/>
          </p:cNvSpPr>
          <p:nvPr>
            <p:ph type="body" idx="1"/>
          </p:nvPr>
        </p:nvSpPr>
        <p:spPr>
          <a:xfrm>
            <a:off x="533400" y="1752600"/>
            <a:ext cx="8305800" cy="4724400"/>
          </a:xfrm>
        </p:spPr>
        <p:txBody>
          <a:bodyPr/>
          <a:lstStyle/>
          <a:p>
            <a:pPr eaLnBrk="1" hangingPunct="1">
              <a:buFont typeface="Wingdings" pitchFamily="2" charset="2"/>
              <a:buChar char="§"/>
            </a:pPr>
            <a:r>
              <a:rPr lang="en-US" altLang="ko-KR" sz="2800" dirty="0" smtClean="0">
                <a:latin typeface="Times New Roman" pitchFamily="18" charset="0"/>
                <a:ea typeface="굴림" charset="-127"/>
              </a:rPr>
              <a:t>Given in the informant's or patient's own words, the chief complaint is a brief statement of the reason why the patient was brought to be seen</a:t>
            </a:r>
          </a:p>
          <a:p>
            <a:pPr eaLnBrk="1" hangingPunct="1">
              <a:buFont typeface="Wingdings" pitchFamily="2" charset="2"/>
              <a:buChar char="§"/>
            </a:pPr>
            <a:r>
              <a:rPr lang="en-US" altLang="ko-KR" sz="2800" dirty="0" smtClean="0">
                <a:latin typeface="Times New Roman" pitchFamily="18" charset="0"/>
                <a:ea typeface="굴림" charset="-127"/>
              </a:rPr>
              <a:t>It is not unusual that the stated complaint is not the true reason the child was brought for attention</a:t>
            </a:r>
          </a:p>
          <a:p>
            <a:pPr eaLnBrk="1" hangingPunct="1">
              <a:buFont typeface="Wingdings" pitchFamily="2" charset="2"/>
              <a:buChar char="§"/>
            </a:pPr>
            <a:r>
              <a:rPr lang="en-US" altLang="ko-KR" sz="2800" dirty="0" smtClean="0">
                <a:latin typeface="Times New Roman" pitchFamily="18" charset="0"/>
                <a:ea typeface="굴림" charset="-127"/>
              </a:rPr>
              <a:t>Expanding the question of "Why did you bring him?" to "What concerns you?" allows the informant to focus on the complaint more accurately</a:t>
            </a:r>
          </a:p>
          <a:p>
            <a:pPr eaLnBrk="1" hangingPunct="1">
              <a:buFont typeface="Wingdings" pitchFamily="2" charset="2"/>
              <a:buChar char="§"/>
            </a:pPr>
            <a:r>
              <a:rPr lang="en-US" sz="2800" dirty="0" smtClean="0">
                <a:latin typeface="Times New Roman" pitchFamily="18" charset="0"/>
                <a:ea typeface="굴림" charset="-127"/>
              </a:rPr>
              <a:t>Record them in a chronological order</a:t>
            </a:r>
            <a:endParaRPr lang="en-US" sz="26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Profile</Template>
  <TotalTime>737</TotalTime>
  <Words>2943</Words>
  <Application>Microsoft Office PowerPoint</Application>
  <PresentationFormat>On-screen Show (4:3)</PresentationFormat>
  <Paragraphs>368</Paragraphs>
  <Slides>76</Slides>
  <Notes>2</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76</vt:i4>
      </vt:variant>
    </vt:vector>
  </HeadingPairs>
  <TitlesOfParts>
    <vt:vector size="84" baseType="lpstr">
      <vt:lpstr>Arial</vt:lpstr>
      <vt:lpstr>Arial Unicode MS</vt:lpstr>
      <vt:lpstr>Calibri</vt:lpstr>
      <vt:lpstr>굴림</vt:lpstr>
      <vt:lpstr>Times New Roman</vt:lpstr>
      <vt:lpstr>Verdana</vt:lpstr>
      <vt:lpstr>Wingdings</vt:lpstr>
      <vt:lpstr>Profile</vt:lpstr>
      <vt:lpstr>THE PAEDIATRIC HISTORY AND PHYSICAL EXAMINATION  IRERI</vt:lpstr>
      <vt:lpstr> The difference btn children and adults to be  considered during history taking include:- 1) Hx is obtained indirectly from  adults.  2) The impact of genetic, environmental &amp; social factors is often more pronounced</vt:lpstr>
      <vt:lpstr>The predominant impact of disease  may be on the growth and development of children. The growth devpt. Status of children may influence the expression of disease. Clinical norms in children differ with age   and from those of  adults </vt:lpstr>
      <vt:lpstr>Paediatric History</vt:lpstr>
      <vt:lpstr>Paediatric History (Continued)</vt:lpstr>
      <vt:lpstr>Paediatric History (Continued)</vt:lpstr>
      <vt:lpstr>General Information</vt:lpstr>
      <vt:lpstr>Cont…</vt:lpstr>
      <vt:lpstr>Chief Complaint</vt:lpstr>
      <vt:lpstr>History of Present Illness</vt:lpstr>
      <vt:lpstr>PowerPoint Presentation</vt:lpstr>
      <vt:lpstr>Birth History</vt:lpstr>
      <vt:lpstr>Cont..</vt:lpstr>
      <vt:lpstr>Natal History </vt:lpstr>
      <vt:lpstr>PowerPoint Presentation</vt:lpstr>
      <vt:lpstr>PowerPoint Presentation</vt:lpstr>
      <vt:lpstr>PowerPoint Presentation</vt:lpstr>
      <vt:lpstr>Past medical and surgical hx</vt:lpstr>
      <vt:lpstr>PowerPoint Presentation</vt:lpstr>
      <vt:lpstr>PowerPoint Presentation</vt:lpstr>
      <vt:lpstr>PowerPoint Presentation</vt:lpstr>
      <vt:lpstr>PowerPoint Presentation</vt:lpstr>
      <vt:lpstr>Milestones</vt:lpstr>
      <vt:lpstr>PowerPoint Presentation</vt:lpstr>
      <vt:lpstr>PowerPoint Presentation</vt:lpstr>
      <vt:lpstr>Family and Social History</vt:lpstr>
      <vt:lpstr>PowerPoint Presentation</vt:lpstr>
      <vt:lpstr>Family history </vt:lpstr>
      <vt:lpstr>Personal social economic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Examination/survey</vt:lpstr>
      <vt:lpstr>General Appearance</vt:lpstr>
      <vt:lpstr>General Examination</vt:lpstr>
      <vt:lpstr>Cont… </vt:lpstr>
      <vt:lpstr>VITAL SIGNS</vt:lpstr>
      <vt:lpstr>VITAL SIGNS (Continued)</vt:lpstr>
      <vt:lpstr>Checking for cyanosis</vt:lpstr>
      <vt:lpstr>Capillary refill</vt:lpstr>
      <vt:lpstr>Cont….</vt:lpstr>
      <vt:lpstr>Palmar pallor</vt:lpstr>
      <vt:lpstr>Skin turgor</vt:lpstr>
      <vt:lpstr>ANTHROPOMETIC MEASUREMENTS</vt:lpstr>
      <vt:lpstr>SYSTEMIC EXAMINATION</vt:lpstr>
      <vt:lpstr>HEENT </vt:lpstr>
      <vt:lpstr>Neck</vt:lpstr>
      <vt:lpstr>Chest </vt:lpstr>
      <vt:lpstr>Cardiovascular </vt:lpstr>
      <vt:lpstr>PowerPoint Presentation</vt:lpstr>
      <vt:lpstr>Auscultation </vt:lpstr>
      <vt:lpstr>Abnormal sounds/ murmurs  </vt:lpstr>
      <vt:lpstr>Abdomen </vt:lpstr>
      <vt:lpstr>Abdominal examination </vt:lpstr>
      <vt:lpstr>Genitalia &amp; rectal examination</vt:lpstr>
      <vt:lpstr> Genitalia </vt:lpstr>
      <vt:lpstr>Imperforated anus</vt:lpstr>
      <vt:lpstr>PowerPoint Presentation</vt:lpstr>
      <vt:lpstr>Musculoskeletal system </vt:lpstr>
      <vt:lpstr>Extremities </vt:lpstr>
      <vt:lpstr>Back </vt:lpstr>
      <vt:lpstr>Skin </vt:lpstr>
      <vt:lpstr> CNS examination</vt:lpstr>
      <vt:lpstr>Neurologic examination </vt:lpstr>
      <vt:lpstr>Alert or unconscious?</vt:lpstr>
      <vt:lpstr>What is wrong with this child?</vt:lpstr>
      <vt:lpstr>Assessment:</vt:lpstr>
      <vt:lpstr>EMERGENCY TRIAGE ASSESSMENT AND TREATMENT(ETAT)</vt:lpstr>
      <vt:lpstr>Progress Notes</vt:lpstr>
      <vt:lpstr>THE END</vt:lpstr>
      <vt:lpstr>PowerPoint Presentation</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PEDIATRIC PHYSICAL EXAMINATION</dc:title>
  <dc:creator>user</dc:creator>
  <cp:lastModifiedBy>Windows User</cp:lastModifiedBy>
  <cp:revision>63</cp:revision>
  <cp:lastPrinted>1601-01-01T00:00:00Z</cp:lastPrinted>
  <dcterms:created xsi:type="dcterms:W3CDTF">2006-03-06T07:15:28Z</dcterms:created>
  <dcterms:modified xsi:type="dcterms:W3CDTF">2021-09-13T15:14:42Z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