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79.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80.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 id="2147483658" r:id="rId6"/>
    <p:sldMasterId id="2147483660" r:id="rId7"/>
    <p:sldMasterId id="2147483662"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16" r:id="rId70"/>
    <p:sldId id="317" r:id="rId71"/>
    <p:sldId id="318" r:id="rId72"/>
    <p:sldId id="319" r:id="rId73"/>
    <p:sldId id="320" r:id="rId74"/>
    <p:sldId id="321" r:id="rId75"/>
    <p:sldId id="322" r:id="rId76"/>
    <p:sldId id="323" r:id="rId77"/>
    <p:sldId id="324" r:id="rId78"/>
    <p:sldId id="325" r:id="rId79"/>
    <p:sldId id="326" r:id="rId80"/>
    <p:sldId id="327" r:id="rId81"/>
    <p:sldId id="328" r:id="rId82"/>
    <p:sldId id="329" r:id="rId83"/>
    <p:sldId id="330" r:id="rId84"/>
    <p:sldId id="331" r:id="rId85"/>
    <p:sldId id="332" r:id="rId86"/>
    <p:sldId id="333" r:id="rId87"/>
    <p:sldId id="334" r:id="rId88"/>
    <p:sldId id="335" r:id="rId89"/>
  </p:sldIdLst>
  <p:sldSz cy="6858000" cx="9144000"/>
  <p:notesSz cx="6858000" cy="9144000"/>
  <p:embeddedFontLst>
    <p:embeddedFont>
      <p:font typeface="Libre Franklin"/>
      <p:regular r:id="rId90"/>
      <p:bold r:id="rId91"/>
      <p:italic r:id="rId92"/>
      <p:boldItalic r:id="rId93"/>
    </p:embeddedFont>
    <p:embeddedFont>
      <p:font typeface="Libre Baskerville"/>
      <p:regular r:id="rId94"/>
      <p:bold r:id="rId95"/>
      <p:italic r:id="rId9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pos="2880">
          <p15:clr>
            <a:srgbClr val="000000"/>
          </p15:clr>
        </p15:guide>
      </p15:sldGuideLst>
    </p:ext>
    <p:ext uri="GoogleSlidesCustomDataVersion2">
      <go:slidesCustomData xmlns:go="http://customooxmlschemas.google.com/" r:id="rId97" roundtripDataSignature="AMtx7mglA9oQ7+8h/uAOnC8Q72HwTNs6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1.xml"/><Relationship Id="rId42" Type="http://schemas.openxmlformats.org/officeDocument/2006/relationships/slide" Target="slides/slide33.xml"/><Relationship Id="rId41" Type="http://schemas.openxmlformats.org/officeDocument/2006/relationships/slide" Target="slides/slide32.xml"/><Relationship Id="rId44" Type="http://schemas.openxmlformats.org/officeDocument/2006/relationships/slide" Target="slides/slide35.xml"/><Relationship Id="rId43" Type="http://schemas.openxmlformats.org/officeDocument/2006/relationships/slide" Target="slides/slide34.xml"/><Relationship Id="rId46" Type="http://schemas.openxmlformats.org/officeDocument/2006/relationships/slide" Target="slides/slide37.xml"/><Relationship Id="rId45" Type="http://schemas.openxmlformats.org/officeDocument/2006/relationships/slide" Target="slides/slide36.xml"/><Relationship Id="rId48" Type="http://schemas.openxmlformats.org/officeDocument/2006/relationships/slide" Target="slides/slide39.xml"/><Relationship Id="rId47" Type="http://schemas.openxmlformats.org/officeDocument/2006/relationships/slide" Target="slides/slide38.xml"/><Relationship Id="rId49" Type="http://schemas.openxmlformats.org/officeDocument/2006/relationships/slide" Target="slides/slide40.xml"/><Relationship Id="rId31" Type="http://schemas.openxmlformats.org/officeDocument/2006/relationships/slide" Target="slides/slide22.xml"/><Relationship Id="rId30" Type="http://schemas.openxmlformats.org/officeDocument/2006/relationships/slide" Target="slides/slide21.xml"/><Relationship Id="rId33" Type="http://schemas.openxmlformats.org/officeDocument/2006/relationships/slide" Target="slides/slide24.xml"/><Relationship Id="rId32" Type="http://schemas.openxmlformats.org/officeDocument/2006/relationships/slide" Target="slides/slide23.xml"/><Relationship Id="rId35" Type="http://schemas.openxmlformats.org/officeDocument/2006/relationships/slide" Target="slides/slide26.xml"/><Relationship Id="rId34" Type="http://schemas.openxmlformats.org/officeDocument/2006/relationships/slide" Target="slides/slide25.xml"/><Relationship Id="rId37" Type="http://schemas.openxmlformats.org/officeDocument/2006/relationships/slide" Target="slides/slide28.xml"/><Relationship Id="rId36" Type="http://schemas.openxmlformats.org/officeDocument/2006/relationships/slide" Target="slides/slide27.xml"/><Relationship Id="rId39" Type="http://schemas.openxmlformats.org/officeDocument/2006/relationships/slide" Target="slides/slide30.xml"/><Relationship Id="rId38" Type="http://schemas.openxmlformats.org/officeDocument/2006/relationships/slide" Target="slides/slide29.xml"/><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29" Type="http://schemas.openxmlformats.org/officeDocument/2006/relationships/slide" Target="slides/slide20.xml"/><Relationship Id="rId95" Type="http://schemas.openxmlformats.org/officeDocument/2006/relationships/font" Target="fonts/LibreBaskerville-bold.fntdata"/><Relationship Id="rId94" Type="http://schemas.openxmlformats.org/officeDocument/2006/relationships/font" Target="fonts/LibreBaskerville-regular.fntdata"/><Relationship Id="rId97" Type="http://customschemas.google.com/relationships/presentationmetadata" Target="metadata"/><Relationship Id="rId96" Type="http://schemas.openxmlformats.org/officeDocument/2006/relationships/font" Target="fonts/LibreBaskerville-italic.fntdata"/><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91" Type="http://schemas.openxmlformats.org/officeDocument/2006/relationships/font" Target="fonts/LibreFranklin-bold.fntdata"/><Relationship Id="rId90" Type="http://schemas.openxmlformats.org/officeDocument/2006/relationships/font" Target="fonts/LibreFranklin-regular.fntdata"/><Relationship Id="rId93" Type="http://schemas.openxmlformats.org/officeDocument/2006/relationships/font" Target="fonts/LibreFranklin-boldItalic.fntdata"/><Relationship Id="rId92" Type="http://schemas.openxmlformats.org/officeDocument/2006/relationships/font" Target="fonts/LibreFranklin-italic.fntdata"/><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 Id="rId84" Type="http://schemas.openxmlformats.org/officeDocument/2006/relationships/slide" Target="slides/slide75.xml"/><Relationship Id="rId83" Type="http://schemas.openxmlformats.org/officeDocument/2006/relationships/slide" Target="slides/slide74.xml"/><Relationship Id="rId86" Type="http://schemas.openxmlformats.org/officeDocument/2006/relationships/slide" Target="slides/slide77.xml"/><Relationship Id="rId85" Type="http://schemas.openxmlformats.org/officeDocument/2006/relationships/slide" Target="slides/slide76.xml"/><Relationship Id="rId88" Type="http://schemas.openxmlformats.org/officeDocument/2006/relationships/slide" Target="slides/slide79.xml"/><Relationship Id="rId87" Type="http://schemas.openxmlformats.org/officeDocument/2006/relationships/slide" Target="slides/slide78.xml"/><Relationship Id="rId89" Type="http://schemas.openxmlformats.org/officeDocument/2006/relationships/slide" Target="slides/slide80.xml"/><Relationship Id="rId80" Type="http://schemas.openxmlformats.org/officeDocument/2006/relationships/slide" Target="slides/slide71.xml"/><Relationship Id="rId82" Type="http://schemas.openxmlformats.org/officeDocument/2006/relationships/slide" Target="slides/slide73.xml"/><Relationship Id="rId81" Type="http://schemas.openxmlformats.org/officeDocument/2006/relationships/slide" Target="slides/slide72.xml"/><Relationship Id="rId1" Type="http://schemas.openxmlformats.org/officeDocument/2006/relationships/theme" Target="theme/theme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73" Type="http://schemas.openxmlformats.org/officeDocument/2006/relationships/slide" Target="slides/slide64.xml"/><Relationship Id="rId72" Type="http://schemas.openxmlformats.org/officeDocument/2006/relationships/slide" Target="slides/slide63.xml"/><Relationship Id="rId75" Type="http://schemas.openxmlformats.org/officeDocument/2006/relationships/slide" Target="slides/slide66.xml"/><Relationship Id="rId74" Type="http://schemas.openxmlformats.org/officeDocument/2006/relationships/slide" Target="slides/slide65.xml"/><Relationship Id="rId77" Type="http://schemas.openxmlformats.org/officeDocument/2006/relationships/slide" Target="slides/slide68.xml"/><Relationship Id="rId76" Type="http://schemas.openxmlformats.org/officeDocument/2006/relationships/slide" Target="slides/slide67.xml"/><Relationship Id="rId79" Type="http://schemas.openxmlformats.org/officeDocument/2006/relationships/slide" Target="slides/slide70.xml"/><Relationship Id="rId78" Type="http://schemas.openxmlformats.org/officeDocument/2006/relationships/slide" Target="slides/slide69.xml"/><Relationship Id="rId71" Type="http://schemas.openxmlformats.org/officeDocument/2006/relationships/slide" Target="slides/slide62.xml"/><Relationship Id="rId70" Type="http://schemas.openxmlformats.org/officeDocument/2006/relationships/slide" Target="slides/slide61.xml"/><Relationship Id="rId62" Type="http://schemas.openxmlformats.org/officeDocument/2006/relationships/slide" Target="slides/slide53.xml"/><Relationship Id="rId61" Type="http://schemas.openxmlformats.org/officeDocument/2006/relationships/slide" Target="slides/slide52.xml"/><Relationship Id="rId64" Type="http://schemas.openxmlformats.org/officeDocument/2006/relationships/slide" Target="slides/slide55.xml"/><Relationship Id="rId63" Type="http://schemas.openxmlformats.org/officeDocument/2006/relationships/slide" Target="slides/slide54.xml"/><Relationship Id="rId66" Type="http://schemas.openxmlformats.org/officeDocument/2006/relationships/slide" Target="slides/slide57.xml"/><Relationship Id="rId65" Type="http://schemas.openxmlformats.org/officeDocument/2006/relationships/slide" Target="slides/slide56.xml"/><Relationship Id="rId68" Type="http://schemas.openxmlformats.org/officeDocument/2006/relationships/slide" Target="slides/slide59.xml"/><Relationship Id="rId67" Type="http://schemas.openxmlformats.org/officeDocument/2006/relationships/slide" Target="slides/slide58.xml"/><Relationship Id="rId60" Type="http://schemas.openxmlformats.org/officeDocument/2006/relationships/slide" Target="slides/slide51.xml"/><Relationship Id="rId69" Type="http://schemas.openxmlformats.org/officeDocument/2006/relationships/slide" Target="slides/slide60.xml"/><Relationship Id="rId51" Type="http://schemas.openxmlformats.org/officeDocument/2006/relationships/slide" Target="slides/slide42.xml"/><Relationship Id="rId50" Type="http://schemas.openxmlformats.org/officeDocument/2006/relationships/slide" Target="slides/slide41.xml"/><Relationship Id="rId53" Type="http://schemas.openxmlformats.org/officeDocument/2006/relationships/slide" Target="slides/slide44.xml"/><Relationship Id="rId52" Type="http://schemas.openxmlformats.org/officeDocument/2006/relationships/slide" Target="slides/slide43.xml"/><Relationship Id="rId55" Type="http://schemas.openxmlformats.org/officeDocument/2006/relationships/slide" Target="slides/slide46.xml"/><Relationship Id="rId54" Type="http://schemas.openxmlformats.org/officeDocument/2006/relationships/slide" Target="slides/slide45.xml"/><Relationship Id="rId57" Type="http://schemas.openxmlformats.org/officeDocument/2006/relationships/slide" Target="slides/slide48.xml"/><Relationship Id="rId56" Type="http://schemas.openxmlformats.org/officeDocument/2006/relationships/slide" Target="slides/slide47.xml"/><Relationship Id="rId59" Type="http://schemas.openxmlformats.org/officeDocument/2006/relationships/slide" Target="slides/slide50.xml"/><Relationship Id="rId58" Type="http://schemas.openxmlformats.org/officeDocument/2006/relationships/slide" Target="slides/slide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cap="none" strike="noStrik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131" name="Google Shape;131;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chemeClr val="dk1"/>
              </a:buClr>
              <a:buSzPts val="1200"/>
              <a:buFont typeface="Times New Roman"/>
              <a:buNone/>
            </a:pPr>
            <a:fld id="{00000000-1234-1234-1234-123412341234}" type="slidenum">
              <a:rPr b="0" i="0" lang="en-US" sz="1200" u="none">
                <a:solidFill>
                  <a:schemeClr val="dk1"/>
                </a:solidFill>
                <a:latin typeface="Times New Roman"/>
                <a:ea typeface="Times New Roman"/>
                <a:cs typeface="Times New Roman"/>
                <a:sym typeface="Times New Roman"/>
              </a:rP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2" name="Google Shape;24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 name="Google Shape;282;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3" name="Google Shape;303;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1" name="Google Shape;341;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5" name="Google Shape;365;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7" name="Google Shape;377;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4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3" name="Google Shape;383;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8" name="Google Shape;388;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4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4" name="Google Shape;394;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524288"/>
            <a:headEnd len="sm" w="sm" type="none"/>
            <a:tailEnd len="sm" w="sm" type="none"/>
          </a:ln>
        </p:spPr>
      </p:sp>
      <p:sp>
        <p:nvSpPr>
          <p:cNvPr id="399" name="Google Shape;399;p4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4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Times New Roman"/>
              <a:buNone/>
            </a:pPr>
            <a:fld id="{00000000-1234-1234-1234-123412341234}" type="slidenum">
              <a:rPr b="0" i="0" lang="en-US" sz="1200" u="none">
                <a:solidFill>
                  <a:srgbClr val="000000"/>
                </a:solidFill>
                <a:latin typeface="Times New Roman"/>
                <a:ea typeface="Times New Roman"/>
                <a:cs typeface="Times New Roman"/>
                <a:sym typeface="Times New Roman"/>
              </a:rPr>
              <a:t>‹#›</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4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4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4" name="Google Shape;414;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5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9" name="Google Shape;419;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5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5" name="Google Shape;425;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5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7" name="Google Shape;437;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5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3" name="Google Shape;443;p5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9" name="Google Shape;449;p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5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5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5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1" name="Google Shape;461;p5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5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7" name="Google Shape;467;p5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5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3" name="Google Shape;473;p5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6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9" name="Google Shape;479;p6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6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4" name="Google Shape;484;p6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7" name="Shape 487"/>
        <p:cNvGrpSpPr/>
        <p:nvPr/>
      </p:nvGrpSpPr>
      <p:grpSpPr>
        <a:xfrm>
          <a:off x="0" y="0"/>
          <a:ext cx="0" cy="0"/>
          <a:chOff x="0" y="0"/>
          <a:chExt cx="0" cy="0"/>
        </a:xfrm>
      </p:grpSpPr>
      <p:sp>
        <p:nvSpPr>
          <p:cNvPr id="488" name="Google Shape;488;p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9" name="Google Shape;489;p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6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5" name="Google Shape;495;p6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p6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1" name="Google Shape;501;p6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p6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7" name="Google Shape;507;p6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1" name="Shape 511"/>
        <p:cNvGrpSpPr/>
        <p:nvPr/>
      </p:nvGrpSpPr>
      <p:grpSpPr>
        <a:xfrm>
          <a:off x="0" y="0"/>
          <a:ext cx="0" cy="0"/>
          <a:chOff x="0" y="0"/>
          <a:chExt cx="0" cy="0"/>
        </a:xfrm>
      </p:grpSpPr>
      <p:sp>
        <p:nvSpPr>
          <p:cNvPr id="512" name="Google Shape;512;p6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3" name="Google Shape;513;p6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6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8" name="Google Shape;518;p6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6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4" name="Google Shape;524;p6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7" name="Shape 527"/>
        <p:cNvGrpSpPr/>
        <p:nvPr/>
      </p:nvGrpSpPr>
      <p:grpSpPr>
        <a:xfrm>
          <a:off x="0" y="0"/>
          <a:ext cx="0" cy="0"/>
          <a:chOff x="0" y="0"/>
          <a:chExt cx="0" cy="0"/>
        </a:xfrm>
      </p:grpSpPr>
      <p:sp>
        <p:nvSpPr>
          <p:cNvPr id="528" name="Google Shape;528;p6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9" name="Google Shape;529;p6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4" name="Google Shape;534;p7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7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0" name="Google Shape;540;p7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4" name="Shape 544"/>
        <p:cNvGrpSpPr/>
        <p:nvPr/>
      </p:nvGrpSpPr>
      <p:grpSpPr>
        <a:xfrm>
          <a:off x="0" y="0"/>
          <a:ext cx="0" cy="0"/>
          <a:chOff x="0" y="0"/>
          <a:chExt cx="0" cy="0"/>
        </a:xfrm>
      </p:grpSpPr>
      <p:sp>
        <p:nvSpPr>
          <p:cNvPr id="545" name="Google Shape;545;p7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6" name="Google Shape;546;p7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9" name="Shape 549"/>
        <p:cNvGrpSpPr/>
        <p:nvPr/>
      </p:nvGrpSpPr>
      <p:grpSpPr>
        <a:xfrm>
          <a:off x="0" y="0"/>
          <a:ext cx="0" cy="0"/>
          <a:chOff x="0" y="0"/>
          <a:chExt cx="0" cy="0"/>
        </a:xfrm>
      </p:grpSpPr>
      <p:sp>
        <p:nvSpPr>
          <p:cNvPr id="550" name="Google Shape;550;p7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1" name="Google Shape;551;p7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4" name="Shape 554"/>
        <p:cNvGrpSpPr/>
        <p:nvPr/>
      </p:nvGrpSpPr>
      <p:grpSpPr>
        <a:xfrm>
          <a:off x="0" y="0"/>
          <a:ext cx="0" cy="0"/>
          <a:chOff x="0" y="0"/>
          <a:chExt cx="0" cy="0"/>
        </a:xfrm>
      </p:grpSpPr>
      <p:sp>
        <p:nvSpPr>
          <p:cNvPr id="555" name="Google Shape;555;p7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6" name="Google Shape;556;p7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p7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1" name="Google Shape;561;p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4" name="Shape 564"/>
        <p:cNvGrpSpPr/>
        <p:nvPr/>
      </p:nvGrpSpPr>
      <p:grpSpPr>
        <a:xfrm>
          <a:off x="0" y="0"/>
          <a:ext cx="0" cy="0"/>
          <a:chOff x="0" y="0"/>
          <a:chExt cx="0" cy="0"/>
        </a:xfrm>
      </p:grpSpPr>
      <p:sp>
        <p:nvSpPr>
          <p:cNvPr id="565" name="Google Shape;565;p7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6" name="Google Shape;566;p7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p7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2" name="Google Shape;572;p7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6" name="Shape 576"/>
        <p:cNvGrpSpPr/>
        <p:nvPr/>
      </p:nvGrpSpPr>
      <p:grpSpPr>
        <a:xfrm>
          <a:off x="0" y="0"/>
          <a:ext cx="0" cy="0"/>
          <a:chOff x="0" y="0"/>
          <a:chExt cx="0" cy="0"/>
        </a:xfrm>
      </p:grpSpPr>
      <p:sp>
        <p:nvSpPr>
          <p:cNvPr id="577" name="Google Shape;577;p7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8" name="Google Shape;578;p7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2" name="Shape 582"/>
        <p:cNvGrpSpPr/>
        <p:nvPr/>
      </p:nvGrpSpPr>
      <p:grpSpPr>
        <a:xfrm>
          <a:off x="0" y="0"/>
          <a:ext cx="0" cy="0"/>
          <a:chOff x="0" y="0"/>
          <a:chExt cx="0" cy="0"/>
        </a:xfrm>
      </p:grpSpPr>
      <p:sp>
        <p:nvSpPr>
          <p:cNvPr id="583" name="Google Shape;583;p7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4" name="Google Shape;584;p7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8" name="Shape 588"/>
        <p:cNvGrpSpPr/>
        <p:nvPr/>
      </p:nvGrpSpPr>
      <p:grpSpPr>
        <a:xfrm>
          <a:off x="0" y="0"/>
          <a:ext cx="0" cy="0"/>
          <a:chOff x="0" y="0"/>
          <a:chExt cx="0" cy="0"/>
        </a:xfrm>
      </p:grpSpPr>
      <p:sp>
        <p:nvSpPr>
          <p:cNvPr id="589" name="Google Shape;589;p8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0" name="Google Shape;590;p8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82"/>
          <p:cNvSpPr txBox="1"/>
          <p:nvPr>
            <p:ph idx="1" type="subTitle"/>
          </p:nvPr>
        </p:nvSpPr>
        <p:spPr>
          <a:xfrm>
            <a:off x="1295400" y="3200400"/>
            <a:ext cx="6400800" cy="1600200"/>
          </a:xfrm>
          <a:prstGeom prst="rect">
            <a:avLst/>
          </a:prstGeom>
          <a:noFill/>
          <a:ln>
            <a:noFill/>
          </a:ln>
        </p:spPr>
        <p:txBody>
          <a:bodyPr anchorCtr="0" anchor="t" bIns="45700" lIns="91425" spcFirstLastPara="1" rIns="91425" wrap="square" tIns="45700">
            <a:noAutofit/>
          </a:bodyPr>
          <a:lstStyle>
            <a:lvl1pPr lvl="0" algn="ctr">
              <a:spcBef>
                <a:spcPts val="575"/>
              </a:spcBef>
              <a:spcAft>
                <a:spcPts val="0"/>
              </a:spcAft>
              <a:buSzPts val="2210"/>
              <a:buNone/>
              <a:defRPr sz="2600">
                <a:solidFill>
                  <a:schemeClr val="dk2"/>
                </a:solidFill>
              </a:defRPr>
            </a:lvl1pPr>
            <a:lvl2pPr lvl="1" algn="ctr">
              <a:spcBef>
                <a:spcPts val="375"/>
              </a:spcBef>
              <a:spcAft>
                <a:spcPts val="0"/>
              </a:spcAft>
              <a:buSzPts val="1530"/>
              <a:buNone/>
              <a:defRPr/>
            </a:lvl2pPr>
            <a:lvl3pPr lvl="2" algn="ctr">
              <a:spcBef>
                <a:spcPts val="375"/>
              </a:spcBef>
              <a:spcAft>
                <a:spcPts val="0"/>
              </a:spcAft>
              <a:buSzPts val="1530"/>
              <a:buNone/>
              <a:defRPr/>
            </a:lvl3pPr>
            <a:lvl4pPr lvl="3" algn="ctr">
              <a:spcBef>
                <a:spcPts val="375"/>
              </a:spcBef>
              <a:spcAft>
                <a:spcPts val="0"/>
              </a:spcAft>
              <a:buSzPts val="1440"/>
              <a:buNone/>
              <a:defRPr/>
            </a:lvl4pPr>
            <a:lvl5pPr lvl="4" algn="ctr">
              <a:spcBef>
                <a:spcPts val="375"/>
              </a:spcBef>
              <a:spcAft>
                <a:spcPts val="0"/>
              </a:spcAft>
              <a:buSzPts val="1800"/>
              <a:buNone/>
              <a:defRPr/>
            </a:lvl5pPr>
            <a:lvl6pPr lvl="5" algn="ctr">
              <a:spcBef>
                <a:spcPts val="370"/>
              </a:spcBef>
              <a:spcAft>
                <a:spcPts val="0"/>
              </a:spcAft>
              <a:buSzPts val="1800"/>
              <a:buNone/>
              <a:defRPr/>
            </a:lvl6pPr>
            <a:lvl7pPr lvl="6" algn="ctr">
              <a:spcBef>
                <a:spcPts val="370"/>
              </a:spcBef>
              <a:spcAft>
                <a:spcPts val="0"/>
              </a:spcAft>
              <a:buSzPts val="1800"/>
              <a:buNone/>
              <a:defRPr/>
            </a:lvl7pPr>
            <a:lvl8pPr lvl="7" algn="ctr">
              <a:spcBef>
                <a:spcPts val="370"/>
              </a:spcBef>
              <a:spcAft>
                <a:spcPts val="0"/>
              </a:spcAft>
              <a:buSzPts val="1800"/>
              <a:buNone/>
              <a:defRPr/>
            </a:lvl8pPr>
            <a:lvl9pPr lvl="8" algn="ctr">
              <a:spcBef>
                <a:spcPts val="370"/>
              </a:spcBef>
              <a:spcAft>
                <a:spcPts val="0"/>
              </a:spcAft>
              <a:buSzPts val="1800"/>
              <a:buNone/>
              <a:defRPr/>
            </a:lvl9pPr>
          </a:lstStyle>
          <a:p/>
        </p:txBody>
      </p:sp>
      <p:sp>
        <p:nvSpPr>
          <p:cNvPr id="22" name="Google Shape;22;p82"/>
          <p:cNvSpPr txBox="1"/>
          <p:nvPr>
            <p:ph type="ctrTitle"/>
          </p:nvPr>
        </p:nvSpPr>
        <p:spPr>
          <a:xfrm>
            <a:off x="457200" y="1505930"/>
            <a:ext cx="8229600" cy="1470025"/>
          </a:xfrm>
          <a:prstGeom prst="rect">
            <a:avLst/>
          </a:prstGeom>
          <a:noFill/>
          <a:ln>
            <a:noFill/>
          </a:ln>
        </p:spPr>
        <p:txBody>
          <a:bodyPr anchorCtr="0" anchor="ctr" bIns="91425"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82"/>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82"/>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2"/>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4" name="Shape 104"/>
        <p:cNvGrpSpPr/>
        <p:nvPr/>
      </p:nvGrpSpPr>
      <p:grpSpPr>
        <a:xfrm>
          <a:off x="0" y="0"/>
          <a:ext cx="0" cy="0"/>
          <a:chOff x="0" y="0"/>
          <a:chExt cx="0" cy="0"/>
        </a:xfrm>
      </p:grpSpPr>
      <p:sp>
        <p:nvSpPr>
          <p:cNvPr id="105" name="Google Shape;105;p94"/>
          <p:cNvSpPr txBox="1"/>
          <p:nvPr>
            <p:ph type="title"/>
          </p:nvPr>
        </p:nvSpPr>
        <p:spPr>
          <a:xfrm>
            <a:off x="914400" y="273050"/>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4000"/>
              <a:buFont typeface="Libre Franklin"/>
              <a:buNone/>
              <a:defRPr b="0" sz="4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94"/>
          <p:cNvSpPr txBox="1"/>
          <p:nvPr>
            <p:ph idx="1" type="body"/>
          </p:nvPr>
        </p:nvSpPr>
        <p:spPr>
          <a:xfrm>
            <a:off x="914400" y="1600200"/>
            <a:ext cx="1905000" cy="4495800"/>
          </a:xfrm>
          <a:prstGeom prst="rect">
            <a:avLst/>
          </a:prstGeom>
          <a:noFill/>
          <a:ln>
            <a:noFill/>
          </a:ln>
        </p:spPr>
        <p:txBody>
          <a:bodyPr anchorCtr="0" anchor="t" bIns="45700" lIns="91425" spcFirstLastPara="1" rIns="91425" wrap="square" tIns="45700">
            <a:noAutofit/>
          </a:bodyPr>
          <a:lstStyle>
            <a:lvl1pPr indent="-228600" lvl="0" marL="457200" algn="l">
              <a:spcBef>
                <a:spcPts val="575"/>
              </a:spcBef>
              <a:spcAft>
                <a:spcPts val="0"/>
              </a:spcAft>
              <a:buSzPts val="1530"/>
              <a:buNone/>
              <a:defRPr sz="1800"/>
            </a:lvl1pPr>
            <a:lvl2pPr indent="-228600" lvl="1" marL="914400" algn="l">
              <a:spcBef>
                <a:spcPts val="375"/>
              </a:spcBef>
              <a:spcAft>
                <a:spcPts val="0"/>
              </a:spcAft>
              <a:buSzPts val="1020"/>
              <a:buNone/>
              <a:defRPr sz="1200"/>
            </a:lvl2pPr>
            <a:lvl3pPr indent="-228600" lvl="2" marL="1371600" algn="l">
              <a:spcBef>
                <a:spcPts val="375"/>
              </a:spcBef>
              <a:spcAft>
                <a:spcPts val="0"/>
              </a:spcAft>
              <a:buSzPts val="850"/>
              <a:buNone/>
              <a:defRPr sz="1000"/>
            </a:lvl3pPr>
            <a:lvl4pPr indent="-228600" lvl="3" marL="1828800" algn="l">
              <a:spcBef>
                <a:spcPts val="375"/>
              </a:spcBef>
              <a:spcAft>
                <a:spcPts val="0"/>
              </a:spcAft>
              <a:buSzPts val="720"/>
              <a:buNone/>
              <a:defRPr sz="900"/>
            </a:lvl4pPr>
            <a:lvl5pPr indent="-228600" lvl="4" marL="2286000" algn="l">
              <a:spcBef>
                <a:spcPts val="375"/>
              </a:spcBef>
              <a:spcAft>
                <a:spcPts val="0"/>
              </a:spcAft>
              <a:buSzPts val="900"/>
              <a:buFont typeface="Libre Baskerville"/>
              <a:buNone/>
              <a:defRPr sz="9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107" name="Google Shape;107;p94"/>
          <p:cNvSpPr txBox="1"/>
          <p:nvPr>
            <p:ph idx="2" type="body"/>
          </p:nvPr>
        </p:nvSpPr>
        <p:spPr>
          <a:xfrm>
            <a:off x="2971800" y="1600200"/>
            <a:ext cx="5715000" cy="44958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108" name="Google Shape;108;p94"/>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94"/>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94"/>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22" name="Shape 122"/>
        <p:cNvGrpSpPr/>
        <p:nvPr/>
      </p:nvGrpSpPr>
      <p:grpSpPr>
        <a:xfrm>
          <a:off x="0" y="0"/>
          <a:ext cx="0" cy="0"/>
          <a:chOff x="0" y="0"/>
          <a:chExt cx="0" cy="0"/>
        </a:xfrm>
      </p:grpSpPr>
      <p:sp>
        <p:nvSpPr>
          <p:cNvPr id="123" name="Google Shape;123;p96"/>
          <p:cNvSpPr txBox="1"/>
          <p:nvPr>
            <p:ph type="title"/>
          </p:nvPr>
        </p:nvSpPr>
        <p:spPr>
          <a:xfrm>
            <a:off x="914400" y="4900550"/>
            <a:ext cx="7315200" cy="522288"/>
          </a:xfrm>
          <a:prstGeom prst="rect">
            <a:avLst/>
          </a:prstGeom>
          <a:noFill/>
          <a:ln>
            <a:noFill/>
          </a:ln>
        </p:spPr>
        <p:txBody>
          <a:bodyPr anchorCtr="0" anchor="ctr" bIns="91425" lIns="91425" spcFirstLastPara="1" rIns="91425" wrap="square" tIns="45700">
            <a:noAutofit/>
          </a:bodyPr>
          <a:lstStyle>
            <a:lvl1pPr lvl="0" algn="l">
              <a:spcBef>
                <a:spcPts val="0"/>
              </a:spcBef>
              <a:spcAft>
                <a:spcPts val="0"/>
              </a:spcAft>
              <a:buClr>
                <a:schemeClr val="dk2"/>
              </a:buClr>
              <a:buSzPts val="2800"/>
              <a:buFont typeface="Libre Franklin"/>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96"/>
          <p:cNvSpPr txBox="1"/>
          <p:nvPr>
            <p:ph idx="1" type="body"/>
          </p:nvPr>
        </p:nvSpPr>
        <p:spPr>
          <a:xfrm>
            <a:off x="914400" y="5445825"/>
            <a:ext cx="7315200" cy="685800"/>
          </a:xfrm>
          <a:prstGeom prst="rect">
            <a:avLst/>
          </a:prstGeom>
          <a:noFill/>
          <a:ln>
            <a:noFill/>
          </a:ln>
        </p:spPr>
        <p:txBody>
          <a:bodyPr anchorCtr="0" anchor="t" bIns="45700" lIns="91425" spcFirstLastPara="1" rIns="91425" wrap="square" tIns="45700">
            <a:noAutofit/>
          </a:bodyPr>
          <a:lstStyle>
            <a:lvl1pPr indent="-228600" lvl="0" marL="457200" algn="l">
              <a:spcBef>
                <a:spcPts val="575"/>
              </a:spcBef>
              <a:spcAft>
                <a:spcPts val="0"/>
              </a:spcAft>
              <a:buSzPts val="1360"/>
              <a:buFont typeface="Libre Baskerville"/>
              <a:buNone/>
              <a:defRPr sz="1600"/>
            </a:lvl1pPr>
            <a:lvl2pPr indent="-293369" lvl="1" marL="914400" algn="l">
              <a:spcBef>
                <a:spcPts val="375"/>
              </a:spcBef>
              <a:spcAft>
                <a:spcPts val="0"/>
              </a:spcAft>
              <a:buSzPts val="1020"/>
              <a:buChar char="⚫"/>
              <a:defRPr sz="1200"/>
            </a:lvl2pPr>
            <a:lvl3pPr indent="-282575" lvl="2" marL="1371600" algn="l">
              <a:spcBef>
                <a:spcPts val="375"/>
              </a:spcBef>
              <a:spcAft>
                <a:spcPts val="0"/>
              </a:spcAft>
              <a:buSzPts val="850"/>
              <a:buChar char="⚫"/>
              <a:defRPr sz="1000"/>
            </a:lvl3pPr>
            <a:lvl4pPr indent="-274319" lvl="3" marL="1828800" algn="l">
              <a:spcBef>
                <a:spcPts val="375"/>
              </a:spcBef>
              <a:spcAft>
                <a:spcPts val="0"/>
              </a:spcAft>
              <a:buSzPts val="720"/>
              <a:buChar char="⚫"/>
              <a:defRPr sz="900"/>
            </a:lvl4pPr>
            <a:lvl5pPr indent="-285750" lvl="4" marL="2286000" algn="l">
              <a:spcBef>
                <a:spcPts val="375"/>
              </a:spcBef>
              <a:spcAft>
                <a:spcPts val="0"/>
              </a:spcAft>
              <a:buSzPts val="900"/>
              <a:buFont typeface="Libre Baskerville"/>
              <a:buChar char="o"/>
              <a:defRPr sz="9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125" name="Google Shape;125;p96"/>
          <p:cNvSpPr/>
          <p:nvPr>
            <p:ph idx="2" type="pic"/>
          </p:nvPr>
        </p:nvSpPr>
        <p:spPr>
          <a:xfrm>
            <a:off x="68308" y="66675"/>
            <a:ext cx="9001873" cy="4581525"/>
          </a:xfrm>
          <a:prstGeom prst="round2SameRect">
            <a:avLst>
              <a:gd fmla="val 7101" name="adj1"/>
              <a:gd fmla="val 0" name="adj2"/>
            </a:avLst>
          </a:prstGeom>
          <a:solidFill>
            <a:schemeClr val="lt2"/>
          </a:solidFill>
          <a:ln cap="flat" cmpd="sng" w="9525">
            <a:solidFill>
              <a:schemeClr val="dk1"/>
            </a:solidFill>
            <a:prstDash val="solid"/>
            <a:round/>
            <a:headEnd len="sm" w="sm" type="none"/>
            <a:tailEnd len="sm" w="sm" type="none"/>
          </a:ln>
        </p:spPr>
      </p:sp>
      <p:sp>
        <p:nvSpPr>
          <p:cNvPr id="126" name="Google Shape;126;p96"/>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96"/>
          <p:cNvSpPr txBox="1"/>
          <p:nvPr>
            <p:ph idx="11" type="ftr"/>
          </p:nvPr>
        </p:nvSpPr>
        <p:spPr>
          <a:xfrm>
            <a:off x="914400" y="6172200"/>
            <a:ext cx="38862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96"/>
          <p:cNvSpPr/>
          <p:nvPr>
            <p:ph idx="12" type="sldNum"/>
          </p:nvPr>
        </p:nvSpPr>
        <p:spPr>
          <a:xfrm>
            <a:off x="146050" y="6208712"/>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4" name="Shape 34"/>
        <p:cNvGrpSpPr/>
        <p:nvPr/>
      </p:nvGrpSpPr>
      <p:grpSpPr>
        <a:xfrm>
          <a:off x="0" y="0"/>
          <a:ext cx="0" cy="0"/>
          <a:chOff x="0" y="0"/>
          <a:chExt cx="0" cy="0"/>
        </a:xfrm>
      </p:grpSpPr>
      <p:sp>
        <p:nvSpPr>
          <p:cNvPr id="35" name="Google Shape;35;p84"/>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84"/>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37" name="Google Shape;37;p84"/>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4"/>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4"/>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85"/>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85"/>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85"/>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85"/>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5" name="Shape 45"/>
        <p:cNvGrpSpPr/>
        <p:nvPr/>
      </p:nvGrpSpPr>
      <p:grpSpPr>
        <a:xfrm>
          <a:off x="0" y="0"/>
          <a:ext cx="0" cy="0"/>
          <a:chOff x="0" y="0"/>
          <a:chExt cx="0" cy="0"/>
        </a:xfrm>
      </p:grpSpPr>
      <p:sp>
        <p:nvSpPr>
          <p:cNvPr id="46" name="Google Shape;46;p86"/>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6"/>
          <p:cNvSpPr txBox="1"/>
          <p:nvPr>
            <p:ph idx="1" type="body"/>
          </p:nvPr>
        </p:nvSpPr>
        <p:spPr>
          <a:xfrm>
            <a:off x="914400" y="1447800"/>
            <a:ext cx="374904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48" name="Google Shape;48;p86"/>
          <p:cNvSpPr txBox="1"/>
          <p:nvPr>
            <p:ph idx="2" type="body"/>
          </p:nvPr>
        </p:nvSpPr>
        <p:spPr>
          <a:xfrm>
            <a:off x="4933950" y="1447800"/>
            <a:ext cx="374904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49" name="Google Shape;49;p86"/>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86"/>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6"/>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87"/>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7"/>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87"/>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6" name="Shape 56"/>
        <p:cNvGrpSpPr/>
        <p:nvPr/>
      </p:nvGrpSpPr>
      <p:grpSpPr>
        <a:xfrm>
          <a:off x="0" y="0"/>
          <a:ext cx="0" cy="0"/>
          <a:chOff x="0" y="0"/>
          <a:chExt cx="0" cy="0"/>
        </a:xfrm>
      </p:grpSpPr>
      <p:sp>
        <p:nvSpPr>
          <p:cNvPr id="57" name="Google Shape;57;p88"/>
          <p:cNvSpPr txBox="1"/>
          <p:nvPr>
            <p:ph type="title"/>
          </p:nvPr>
        </p:nvSpPr>
        <p:spPr>
          <a:xfrm rot="5400000">
            <a:off x="4709478" y="2194564"/>
            <a:ext cx="5851525" cy="201168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8"/>
          <p:cNvSpPr txBox="1"/>
          <p:nvPr>
            <p:ph idx="1" type="body"/>
          </p:nvPr>
        </p:nvSpPr>
        <p:spPr>
          <a:xfrm rot="5400000">
            <a:off x="769938" y="419103"/>
            <a:ext cx="5851525" cy="55626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59" name="Google Shape;59;p88"/>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8"/>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8"/>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89"/>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89"/>
          <p:cNvSpPr txBox="1"/>
          <p:nvPr>
            <p:ph idx="1" type="body"/>
          </p:nvPr>
        </p:nvSpPr>
        <p:spPr>
          <a:xfrm rot="5400000">
            <a:off x="2514600" y="-152400"/>
            <a:ext cx="4572000" cy="77724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65" name="Google Shape;65;p89"/>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89"/>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89"/>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90"/>
          <p:cNvSpPr txBox="1"/>
          <p:nvPr>
            <p:ph type="title"/>
          </p:nvPr>
        </p:nvSpPr>
        <p:spPr>
          <a:xfrm>
            <a:off x="914400" y="273050"/>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0"/>
          <p:cNvSpPr txBox="1"/>
          <p:nvPr>
            <p:ph idx="1" type="body"/>
          </p:nvPr>
        </p:nvSpPr>
        <p:spPr>
          <a:xfrm>
            <a:off x="914400" y="1447800"/>
            <a:ext cx="3733800" cy="762000"/>
          </a:xfrm>
          <a:prstGeom prst="rect">
            <a:avLst/>
          </a:prstGeom>
          <a:noFill/>
          <a:ln>
            <a:noFill/>
          </a:ln>
        </p:spPr>
        <p:txBody>
          <a:bodyPr anchorCtr="0" anchor="b" bIns="45700" lIns="91425" spcFirstLastPara="1" rIns="91425" wrap="square" tIns="45700">
            <a:noAutofit/>
          </a:bodyPr>
          <a:lstStyle>
            <a:lvl1pPr indent="-228600" lvl="0" marL="457200" algn="l">
              <a:spcBef>
                <a:spcPts val="575"/>
              </a:spcBef>
              <a:spcAft>
                <a:spcPts val="0"/>
              </a:spcAft>
              <a:buSzPts val="2040"/>
              <a:buNone/>
              <a:defRPr b="1" sz="2400">
                <a:solidFill>
                  <a:schemeClr val="accent1"/>
                </a:solidFill>
                <a:latin typeface="Libre Franklin"/>
                <a:ea typeface="Libre Franklin"/>
                <a:cs typeface="Libre Franklin"/>
                <a:sym typeface="Libre Franklin"/>
              </a:defRPr>
            </a:lvl1pPr>
            <a:lvl2pPr indent="-228600" lvl="1" marL="914400" algn="l">
              <a:spcBef>
                <a:spcPts val="375"/>
              </a:spcBef>
              <a:spcAft>
                <a:spcPts val="0"/>
              </a:spcAft>
              <a:buSzPts val="1700"/>
              <a:buNone/>
              <a:defRPr b="1" sz="2000"/>
            </a:lvl2pPr>
            <a:lvl3pPr indent="-228600" lvl="2" marL="1371600" algn="l">
              <a:spcBef>
                <a:spcPts val="375"/>
              </a:spcBef>
              <a:spcAft>
                <a:spcPts val="0"/>
              </a:spcAft>
              <a:buSzPts val="1530"/>
              <a:buNone/>
              <a:defRPr b="1" sz="1800"/>
            </a:lvl3pPr>
            <a:lvl4pPr indent="-228600" lvl="3" marL="1828800" algn="l">
              <a:spcBef>
                <a:spcPts val="375"/>
              </a:spcBef>
              <a:spcAft>
                <a:spcPts val="0"/>
              </a:spcAft>
              <a:buSzPts val="1280"/>
              <a:buNone/>
              <a:defRPr b="1" sz="1600"/>
            </a:lvl4pPr>
            <a:lvl5pPr indent="-228600" lvl="4" marL="2286000" algn="l">
              <a:spcBef>
                <a:spcPts val="375"/>
              </a:spcBef>
              <a:spcAft>
                <a:spcPts val="0"/>
              </a:spcAft>
              <a:buSzPts val="1600"/>
              <a:buFont typeface="Libre Baskerville"/>
              <a:buNone/>
              <a:defRPr b="1" sz="16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1" name="Google Shape;71;p90"/>
          <p:cNvSpPr txBox="1"/>
          <p:nvPr>
            <p:ph idx="2" type="body"/>
          </p:nvPr>
        </p:nvSpPr>
        <p:spPr>
          <a:xfrm>
            <a:off x="4953000" y="1447800"/>
            <a:ext cx="3733800" cy="762000"/>
          </a:xfrm>
          <a:prstGeom prst="rect">
            <a:avLst/>
          </a:prstGeom>
          <a:noFill/>
          <a:ln>
            <a:noFill/>
          </a:ln>
        </p:spPr>
        <p:txBody>
          <a:bodyPr anchorCtr="0" anchor="b" bIns="45700" lIns="91425" spcFirstLastPara="1" rIns="91425" wrap="square" tIns="45700">
            <a:noAutofit/>
          </a:bodyPr>
          <a:lstStyle>
            <a:lvl1pPr indent="-228600" lvl="0" marL="457200" algn="l">
              <a:spcBef>
                <a:spcPts val="575"/>
              </a:spcBef>
              <a:spcAft>
                <a:spcPts val="0"/>
              </a:spcAft>
              <a:buSzPts val="2040"/>
              <a:buNone/>
              <a:defRPr b="1" sz="2400">
                <a:solidFill>
                  <a:schemeClr val="accent1"/>
                </a:solidFill>
                <a:latin typeface="Libre Franklin"/>
                <a:ea typeface="Libre Franklin"/>
                <a:cs typeface="Libre Franklin"/>
                <a:sym typeface="Libre Franklin"/>
              </a:defRPr>
            </a:lvl1pPr>
            <a:lvl2pPr indent="-228600" lvl="1" marL="914400" algn="l">
              <a:spcBef>
                <a:spcPts val="375"/>
              </a:spcBef>
              <a:spcAft>
                <a:spcPts val="0"/>
              </a:spcAft>
              <a:buSzPts val="1700"/>
              <a:buNone/>
              <a:defRPr b="1" sz="2000"/>
            </a:lvl2pPr>
            <a:lvl3pPr indent="-228600" lvl="2" marL="1371600" algn="l">
              <a:spcBef>
                <a:spcPts val="375"/>
              </a:spcBef>
              <a:spcAft>
                <a:spcPts val="0"/>
              </a:spcAft>
              <a:buSzPts val="1530"/>
              <a:buNone/>
              <a:defRPr b="1" sz="1800"/>
            </a:lvl3pPr>
            <a:lvl4pPr indent="-228600" lvl="3" marL="1828800" algn="l">
              <a:spcBef>
                <a:spcPts val="375"/>
              </a:spcBef>
              <a:spcAft>
                <a:spcPts val="0"/>
              </a:spcAft>
              <a:buSzPts val="1280"/>
              <a:buNone/>
              <a:defRPr b="1" sz="1600"/>
            </a:lvl4pPr>
            <a:lvl5pPr indent="-228600" lvl="4" marL="2286000" algn="l">
              <a:spcBef>
                <a:spcPts val="375"/>
              </a:spcBef>
              <a:spcAft>
                <a:spcPts val="0"/>
              </a:spcAft>
              <a:buSzPts val="1600"/>
              <a:buFont typeface="Libre Baskerville"/>
              <a:buNone/>
              <a:defRPr b="1" sz="16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2" name="Google Shape;72;p90"/>
          <p:cNvSpPr txBox="1"/>
          <p:nvPr>
            <p:ph idx="3" type="body"/>
          </p:nvPr>
        </p:nvSpPr>
        <p:spPr>
          <a:xfrm>
            <a:off x="914400" y="2247900"/>
            <a:ext cx="3733800" cy="38862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3" name="Google Shape;73;p90"/>
          <p:cNvSpPr txBox="1"/>
          <p:nvPr>
            <p:ph idx="4" type="body"/>
          </p:nvPr>
        </p:nvSpPr>
        <p:spPr>
          <a:xfrm>
            <a:off x="4953000" y="2247900"/>
            <a:ext cx="3733800" cy="3886200"/>
          </a:xfrm>
          <a:prstGeom prst="rect">
            <a:avLst/>
          </a:prstGeom>
          <a:noFill/>
          <a:ln>
            <a:noFill/>
          </a:ln>
        </p:spPr>
        <p:txBody>
          <a:bodyPr anchorCtr="0" anchor="t" bIns="45700" lIns="91425" spcFirstLastPara="1" rIns="91425" wrap="square" tIns="45700">
            <a:noAutofit/>
          </a:bodyPr>
          <a:lstStyle>
            <a:lvl1pPr indent="-325755" lvl="0" marL="457200" algn="l">
              <a:spcBef>
                <a:spcPts val="575"/>
              </a:spcBef>
              <a:spcAft>
                <a:spcPts val="0"/>
              </a:spcAft>
              <a:buSzPts val="1530"/>
              <a:buChar char="⚫"/>
              <a:defRPr/>
            </a:lvl1pPr>
            <a:lvl2pPr indent="-325755" lvl="1" marL="914400" algn="l">
              <a:spcBef>
                <a:spcPts val="375"/>
              </a:spcBef>
              <a:spcAft>
                <a:spcPts val="0"/>
              </a:spcAft>
              <a:buSzPts val="1530"/>
              <a:buChar char="⚫"/>
              <a:defRPr/>
            </a:lvl2pPr>
            <a:lvl3pPr indent="-325755" lvl="2" marL="1371600" algn="l">
              <a:spcBef>
                <a:spcPts val="375"/>
              </a:spcBef>
              <a:spcAft>
                <a:spcPts val="0"/>
              </a:spcAft>
              <a:buSzPts val="1530"/>
              <a:buChar char="⚫"/>
              <a:defRPr/>
            </a:lvl3pPr>
            <a:lvl4pPr indent="-320039" lvl="3" marL="1828800" algn="l">
              <a:spcBef>
                <a:spcPts val="375"/>
              </a:spcBef>
              <a:spcAft>
                <a:spcPts val="0"/>
              </a:spcAft>
              <a:buSzPts val="1440"/>
              <a:buChar char="⚫"/>
              <a:defRPr/>
            </a:lvl4pPr>
            <a:lvl5pPr indent="-342900" lvl="4" marL="2286000" algn="l">
              <a:spcBef>
                <a:spcPts val="375"/>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4" name="Google Shape;74;p90"/>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90"/>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90"/>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88" name="Shape 88"/>
        <p:cNvGrpSpPr/>
        <p:nvPr/>
      </p:nvGrpSpPr>
      <p:grpSpPr>
        <a:xfrm>
          <a:off x="0" y="0"/>
          <a:ext cx="0" cy="0"/>
          <a:chOff x="0" y="0"/>
          <a:chExt cx="0" cy="0"/>
        </a:xfrm>
      </p:grpSpPr>
      <p:sp>
        <p:nvSpPr>
          <p:cNvPr id="89" name="Google Shape;89;p92"/>
          <p:cNvSpPr txBox="1"/>
          <p:nvPr>
            <p:ph type="title"/>
          </p:nvPr>
        </p:nvSpPr>
        <p:spPr>
          <a:xfrm>
            <a:off x="722313" y="952500"/>
            <a:ext cx="7772400" cy="1362075"/>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4000"/>
              <a:buFont typeface="Libre Franklin"/>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92"/>
          <p:cNvSpPr txBox="1"/>
          <p:nvPr>
            <p:ph idx="1" type="body"/>
          </p:nvPr>
        </p:nvSpPr>
        <p:spPr>
          <a:xfrm>
            <a:off x="722313" y="2547938"/>
            <a:ext cx="7772400" cy="1338262"/>
          </a:xfrm>
          <a:prstGeom prst="rect">
            <a:avLst/>
          </a:prstGeom>
          <a:noFill/>
          <a:ln>
            <a:noFill/>
          </a:ln>
        </p:spPr>
        <p:txBody>
          <a:bodyPr anchorCtr="0" anchor="t" bIns="45700" lIns="91425" spcFirstLastPara="1" rIns="91425" wrap="square" tIns="45700">
            <a:noAutofit/>
          </a:bodyPr>
          <a:lstStyle>
            <a:lvl1pPr indent="-228600" lvl="0" marL="457200" algn="l">
              <a:spcBef>
                <a:spcPts val="575"/>
              </a:spcBef>
              <a:spcAft>
                <a:spcPts val="0"/>
              </a:spcAft>
              <a:buSzPts val="2040"/>
              <a:buNone/>
              <a:defRPr sz="2400">
                <a:solidFill>
                  <a:srgbClr val="888888"/>
                </a:solidFill>
              </a:defRPr>
            </a:lvl1pPr>
            <a:lvl2pPr indent="-228600" lvl="1" marL="914400" algn="l">
              <a:spcBef>
                <a:spcPts val="375"/>
              </a:spcBef>
              <a:spcAft>
                <a:spcPts val="0"/>
              </a:spcAft>
              <a:buSzPts val="1530"/>
              <a:buNone/>
              <a:defRPr sz="1800">
                <a:solidFill>
                  <a:srgbClr val="888888"/>
                </a:solidFill>
              </a:defRPr>
            </a:lvl2pPr>
            <a:lvl3pPr indent="-228600" lvl="2" marL="1371600" algn="l">
              <a:spcBef>
                <a:spcPts val="375"/>
              </a:spcBef>
              <a:spcAft>
                <a:spcPts val="0"/>
              </a:spcAft>
              <a:buSzPts val="1360"/>
              <a:buNone/>
              <a:defRPr sz="1600">
                <a:solidFill>
                  <a:srgbClr val="888888"/>
                </a:solidFill>
              </a:defRPr>
            </a:lvl3pPr>
            <a:lvl4pPr indent="-228600" lvl="3" marL="1828800" algn="l">
              <a:spcBef>
                <a:spcPts val="375"/>
              </a:spcBef>
              <a:spcAft>
                <a:spcPts val="0"/>
              </a:spcAft>
              <a:buSzPts val="1120"/>
              <a:buNone/>
              <a:defRPr sz="1400">
                <a:solidFill>
                  <a:srgbClr val="888888"/>
                </a:solidFill>
              </a:defRPr>
            </a:lvl4pPr>
            <a:lvl5pPr indent="-228600" lvl="4" marL="2286000" algn="l">
              <a:spcBef>
                <a:spcPts val="375"/>
              </a:spcBef>
              <a:spcAft>
                <a:spcPts val="0"/>
              </a:spcAft>
              <a:buSzPts val="1400"/>
              <a:buFont typeface="Libre Baskerville"/>
              <a:buNone/>
              <a:defRPr sz="1400">
                <a:solidFill>
                  <a:srgbClr val="888888"/>
                </a:solidFill>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91" name="Google Shape;91;p92"/>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92"/>
          <p:cNvSpPr txBox="1"/>
          <p:nvPr>
            <p:ph idx="11" type="ftr"/>
          </p:nvPr>
        </p:nvSpPr>
        <p:spPr>
          <a:xfrm>
            <a:off x="800100" y="6172200"/>
            <a:ext cx="4000500" cy="4572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92"/>
          <p:cNvSpPr/>
          <p:nvPr>
            <p:ph idx="12" type="sldNum"/>
          </p:nvPr>
        </p:nvSpPr>
        <p:spPr>
          <a:xfrm>
            <a:off x="146050" y="6208712"/>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8.jpg"/><Relationship Id="rId2" Type="http://schemas.openxmlformats.org/officeDocument/2006/relationships/slideLayout" Target="../slideLayouts/slideLayout1.xml"/><Relationship Id="rId3"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8.jpg"/><Relationship Id="rId2" Type="http://schemas.openxmlformats.org/officeDocument/2006/relationships/slideLayout" Target="../slideLayouts/slideLayout9.xml"/><Relationship Id="rId3"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6.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81"/>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 name="Google Shape;11;p81"/>
          <p:cNvSpPr/>
          <p:nvPr/>
        </p:nvSpPr>
        <p:spPr>
          <a:xfrm>
            <a:off x="65087" y="69850"/>
            <a:ext cx="9013825" cy="6691312"/>
          </a:xfrm>
          <a:prstGeom prst="roundRect">
            <a:avLst>
              <a:gd fmla="val 1065" name="adj"/>
            </a:avLst>
          </a:prstGeom>
          <a:blipFill rotWithShape="1">
            <a:blip r:embed="rId1">
              <a:alphaModFix/>
            </a:blip>
            <a:stretch>
              <a:fillRect b="0" l="0" r="0" t="0"/>
            </a:stretch>
          </a:blipFill>
          <a:ln cap="sq"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2" name="Google Shape;12;p81"/>
          <p:cNvSpPr txBox="1"/>
          <p:nvPr/>
        </p:nvSpPr>
        <p:spPr>
          <a:xfrm>
            <a:off x="63500" y="1449387"/>
            <a:ext cx="9020175" cy="152717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3" name="Google Shape;13;p81"/>
          <p:cNvSpPr txBox="1"/>
          <p:nvPr/>
        </p:nvSpPr>
        <p:spPr>
          <a:xfrm>
            <a:off x="63500" y="1397000"/>
            <a:ext cx="9020175" cy="120650"/>
          </a:xfrm>
          <a:prstGeom prst="rect">
            <a:avLst/>
          </a:prstGeom>
          <a:solidFill>
            <a:srgbClr val="E6B1A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4" name="Google Shape;14;p81"/>
          <p:cNvSpPr txBox="1"/>
          <p:nvPr/>
        </p:nvSpPr>
        <p:spPr>
          <a:xfrm>
            <a:off x="63500" y="2976562"/>
            <a:ext cx="9020175" cy="111125"/>
          </a:xfrm>
          <a:prstGeom prst="rect">
            <a:avLst/>
          </a:prstGeom>
          <a:solidFill>
            <a:srgbClr val="91848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5" name="Google Shape;15;p81"/>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2pPr>
            <a:lvl3pPr lvl="2"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3pPr>
            <a:lvl4pPr lvl="3"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4pPr>
            <a:lvl5pPr lvl="4"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5pPr>
            <a:lvl6pPr lvl="5"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6pPr>
            <a:lvl7pPr lvl="6"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7pPr>
            <a:lvl8pPr lvl="7"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8pPr>
            <a:lvl9pPr lvl="8"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9pPr>
          </a:lstStyle>
          <a:p/>
        </p:txBody>
      </p:sp>
      <p:sp>
        <p:nvSpPr>
          <p:cNvPr id="16" name="Google Shape;16;p81"/>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75"/>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5"/>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5"/>
              </a:spcBef>
              <a:spcAft>
                <a:spcPts val="0"/>
              </a:spcAft>
              <a:buClr>
                <a:srgbClr val="E6B1AB"/>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5"/>
              </a:spcBef>
              <a:spcAft>
                <a:spcPts val="0"/>
              </a:spcAft>
              <a:buClr>
                <a:srgbClr val="A28E6A"/>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5"/>
              </a:spcBef>
              <a:spcAft>
                <a:spcPts val="0"/>
              </a:spcAft>
              <a:buClr>
                <a:srgbClr val="A28E6A"/>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17" name="Google Shape;17;p81"/>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8" name="Google Shape;18;p81"/>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9" name="Google Shape;19;p81"/>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 name="Shape 26"/>
        <p:cNvGrpSpPr/>
        <p:nvPr/>
      </p:nvGrpSpPr>
      <p:grpSpPr>
        <a:xfrm>
          <a:off x="0" y="0"/>
          <a:ext cx="0" cy="0"/>
          <a:chOff x="0" y="0"/>
          <a:chExt cx="0" cy="0"/>
        </a:xfrm>
      </p:grpSpPr>
      <p:sp>
        <p:nvSpPr>
          <p:cNvPr id="27" name="Google Shape;27;p83"/>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8" name="Google Shape;28;p83"/>
          <p:cNvSpPr/>
          <p:nvPr/>
        </p:nvSpPr>
        <p:spPr>
          <a:xfrm>
            <a:off x="63500" y="69850"/>
            <a:ext cx="9013825" cy="6692900"/>
          </a:xfrm>
          <a:prstGeom prst="roundRect">
            <a:avLst>
              <a:gd fmla="val 1065" name="adj"/>
            </a:avLst>
          </a:prstGeom>
          <a:solidFill>
            <a:schemeClr val="lt1"/>
          </a:solidFill>
          <a:ln cap="sq"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9" name="Google Shape;29;p83"/>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2pPr>
            <a:lvl3pPr lvl="2"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3pPr>
            <a:lvl4pPr lvl="3"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4pPr>
            <a:lvl5pPr lvl="4"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5pPr>
            <a:lvl6pPr lvl="5"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6pPr>
            <a:lvl7pPr lvl="6"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7pPr>
            <a:lvl8pPr lvl="7"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8pPr>
            <a:lvl9pPr lvl="8"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9pPr>
          </a:lstStyle>
          <a:p/>
        </p:txBody>
      </p:sp>
      <p:sp>
        <p:nvSpPr>
          <p:cNvPr id="30" name="Google Shape;30;p83"/>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75"/>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5"/>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5"/>
              </a:spcBef>
              <a:spcAft>
                <a:spcPts val="0"/>
              </a:spcAft>
              <a:buClr>
                <a:srgbClr val="E6B1AB"/>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5"/>
              </a:spcBef>
              <a:spcAft>
                <a:spcPts val="0"/>
              </a:spcAft>
              <a:buClr>
                <a:srgbClr val="A28E6A"/>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5"/>
              </a:spcBef>
              <a:spcAft>
                <a:spcPts val="0"/>
              </a:spcAft>
              <a:buClr>
                <a:srgbClr val="A28E6A"/>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31" name="Google Shape;31;p83"/>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2" name="Google Shape;32;p83"/>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33" name="Google Shape;33;p83"/>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7" name="Shape 77"/>
        <p:cNvGrpSpPr/>
        <p:nvPr/>
      </p:nvGrpSpPr>
      <p:grpSpPr>
        <a:xfrm>
          <a:off x="0" y="0"/>
          <a:ext cx="0" cy="0"/>
          <a:chOff x="0" y="0"/>
          <a:chExt cx="0" cy="0"/>
        </a:xfrm>
      </p:grpSpPr>
      <p:sp>
        <p:nvSpPr>
          <p:cNvPr id="78" name="Google Shape;78;p91"/>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79" name="Google Shape;79;p91"/>
          <p:cNvSpPr/>
          <p:nvPr/>
        </p:nvSpPr>
        <p:spPr>
          <a:xfrm>
            <a:off x="65313" y="69755"/>
            <a:ext cx="9013372" cy="6692201"/>
          </a:xfrm>
          <a:prstGeom prst="roundRect">
            <a:avLst>
              <a:gd fmla="val 4929" name="adj"/>
            </a:avLst>
          </a:prstGeom>
          <a:blipFill rotWithShape="1">
            <a:blip r:embed="rId1">
              <a:alphaModFix/>
            </a:blip>
            <a:stretch>
              <a:fillRect b="0" l="0" r="0" t="0"/>
            </a:stretch>
          </a:blipFill>
          <a:ln cap="sq"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400"/>
              <a:buFont typeface="Times New Roman"/>
              <a:buNone/>
            </a:pPr>
            <a:r>
              <a:t/>
            </a:r>
            <a:endParaRPr b="0" i="0" sz="2400" u="none" cap="none" strike="noStrike">
              <a:solidFill>
                <a:schemeClr val="lt1"/>
              </a:solidFill>
              <a:latin typeface="Libre Baskerville"/>
              <a:ea typeface="Libre Baskerville"/>
              <a:cs typeface="Libre Baskerville"/>
              <a:sym typeface="Libre Baskerville"/>
            </a:endParaRPr>
          </a:p>
        </p:txBody>
      </p:sp>
      <p:sp>
        <p:nvSpPr>
          <p:cNvPr id="80" name="Google Shape;80;p91"/>
          <p:cNvSpPr txBox="1"/>
          <p:nvPr/>
        </p:nvSpPr>
        <p:spPr>
          <a:xfrm flipH="1" rot="10800000">
            <a:off x="69850" y="2376487"/>
            <a:ext cx="9013825" cy="9207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81" name="Google Shape;81;p91"/>
          <p:cNvSpPr txBox="1"/>
          <p:nvPr/>
        </p:nvSpPr>
        <p:spPr>
          <a:xfrm>
            <a:off x="69850" y="2341562"/>
            <a:ext cx="9013825" cy="46037"/>
          </a:xfrm>
          <a:prstGeom prst="rect">
            <a:avLst/>
          </a:prstGeom>
          <a:solidFill>
            <a:srgbClr val="E6B1A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82" name="Google Shape;82;p91"/>
          <p:cNvSpPr txBox="1"/>
          <p:nvPr/>
        </p:nvSpPr>
        <p:spPr>
          <a:xfrm>
            <a:off x="68262" y="2468562"/>
            <a:ext cx="9015412" cy="46037"/>
          </a:xfrm>
          <a:prstGeom prst="rect">
            <a:avLst/>
          </a:prstGeom>
          <a:solidFill>
            <a:srgbClr val="91848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83" name="Google Shape;83;p91"/>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2pPr>
            <a:lvl3pPr lvl="2"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3pPr>
            <a:lvl4pPr lvl="3"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4pPr>
            <a:lvl5pPr lvl="4"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5pPr>
            <a:lvl6pPr lvl="5"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6pPr>
            <a:lvl7pPr lvl="6"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7pPr>
            <a:lvl8pPr lvl="7"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8pPr>
            <a:lvl9pPr lvl="8"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9pPr>
          </a:lstStyle>
          <a:p/>
        </p:txBody>
      </p:sp>
      <p:sp>
        <p:nvSpPr>
          <p:cNvPr id="84" name="Google Shape;84;p91"/>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75"/>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5"/>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5"/>
              </a:spcBef>
              <a:spcAft>
                <a:spcPts val="0"/>
              </a:spcAft>
              <a:buClr>
                <a:srgbClr val="E6B1AB"/>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5"/>
              </a:spcBef>
              <a:spcAft>
                <a:spcPts val="0"/>
              </a:spcAft>
              <a:buClr>
                <a:srgbClr val="A28E6A"/>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5"/>
              </a:spcBef>
              <a:spcAft>
                <a:spcPts val="0"/>
              </a:spcAft>
              <a:buClr>
                <a:srgbClr val="A28E6A"/>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85" name="Google Shape;85;p91"/>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6" name="Google Shape;86;p91"/>
          <p:cNvSpPr txBox="1"/>
          <p:nvPr>
            <p:ph idx="11" type="ftr"/>
          </p:nvPr>
        </p:nvSpPr>
        <p:spPr>
          <a:xfrm>
            <a:off x="800100" y="6172200"/>
            <a:ext cx="4000500" cy="457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87" name="Google Shape;87;p91"/>
          <p:cNvSpPr/>
          <p:nvPr>
            <p:ph idx="12" type="sldNum"/>
          </p:nvPr>
        </p:nvSpPr>
        <p:spPr>
          <a:xfrm>
            <a:off x="146050" y="6208712"/>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4" name="Shape 94"/>
        <p:cNvGrpSpPr/>
        <p:nvPr/>
      </p:nvGrpSpPr>
      <p:grpSpPr>
        <a:xfrm>
          <a:off x="0" y="0"/>
          <a:ext cx="0" cy="0"/>
          <a:chOff x="0" y="0"/>
          <a:chExt cx="0" cy="0"/>
        </a:xfrm>
      </p:grpSpPr>
      <p:sp>
        <p:nvSpPr>
          <p:cNvPr id="95" name="Google Shape;95;p93"/>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6" name="Google Shape;96;p93"/>
          <p:cNvSpPr/>
          <p:nvPr/>
        </p:nvSpPr>
        <p:spPr>
          <a:xfrm>
            <a:off x="63500" y="69850"/>
            <a:ext cx="9013825" cy="6692900"/>
          </a:xfrm>
          <a:prstGeom prst="roundRect">
            <a:avLst>
              <a:gd fmla="val 1065" name="adj"/>
            </a:avLst>
          </a:prstGeom>
          <a:solidFill>
            <a:schemeClr val="lt1"/>
          </a:solidFill>
          <a:ln cap="sq"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7" name="Google Shape;97;p93"/>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8" name="Google Shape;98;p93"/>
          <p:cNvSpPr/>
          <p:nvPr/>
        </p:nvSpPr>
        <p:spPr>
          <a:xfrm>
            <a:off x="63500" y="69850"/>
            <a:ext cx="9013825" cy="6692900"/>
          </a:xfrm>
          <a:prstGeom prst="roundRect">
            <a:avLst>
              <a:gd fmla="val 1065" name="adj"/>
            </a:avLst>
          </a:prstGeom>
          <a:solidFill>
            <a:schemeClr val="lt1"/>
          </a:solidFill>
          <a:ln cap="sq"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99" name="Google Shape;99;p93"/>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2pPr>
            <a:lvl3pPr lvl="2"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3pPr>
            <a:lvl4pPr lvl="3"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4pPr>
            <a:lvl5pPr lvl="4"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5pPr>
            <a:lvl6pPr lvl="5"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6pPr>
            <a:lvl7pPr lvl="6"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7pPr>
            <a:lvl8pPr lvl="7"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8pPr>
            <a:lvl9pPr lvl="8"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9pPr>
          </a:lstStyle>
          <a:p/>
        </p:txBody>
      </p:sp>
      <p:sp>
        <p:nvSpPr>
          <p:cNvPr id="100" name="Google Shape;100;p93"/>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75"/>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5"/>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5"/>
              </a:spcBef>
              <a:spcAft>
                <a:spcPts val="0"/>
              </a:spcAft>
              <a:buClr>
                <a:srgbClr val="E6B1AB"/>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5"/>
              </a:spcBef>
              <a:spcAft>
                <a:spcPts val="0"/>
              </a:spcAft>
              <a:buClr>
                <a:srgbClr val="A28E6A"/>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5"/>
              </a:spcBef>
              <a:spcAft>
                <a:spcPts val="0"/>
              </a:spcAft>
              <a:buClr>
                <a:srgbClr val="A28E6A"/>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101" name="Google Shape;101;p93"/>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2" name="Google Shape;102;p93"/>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03" name="Google Shape;103;p93"/>
          <p:cNvSpPr/>
          <p:nvPr>
            <p:ph idx="12" type="sldNum"/>
          </p:nvPr>
        </p:nvSpPr>
        <p:spPr>
          <a:xfrm>
            <a:off x="146050"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p95"/>
          <p:cNvSpPr txBox="1"/>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3" name="Google Shape;113;p95"/>
          <p:cNvSpPr/>
          <p:nvPr/>
        </p:nvSpPr>
        <p:spPr>
          <a:xfrm>
            <a:off x="63500" y="69850"/>
            <a:ext cx="9013825" cy="6692900"/>
          </a:xfrm>
          <a:prstGeom prst="roundRect">
            <a:avLst>
              <a:gd fmla="val 1065" name="adj"/>
            </a:avLst>
          </a:prstGeom>
          <a:solidFill>
            <a:schemeClr val="lt1"/>
          </a:solidFill>
          <a:ln cap="sq"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4" name="Google Shape;114;p95"/>
          <p:cNvSpPr txBox="1"/>
          <p:nvPr/>
        </p:nvSpPr>
        <p:spPr>
          <a:xfrm flipH="1" rot="10800000">
            <a:off x="68262" y="4683125"/>
            <a:ext cx="9007475" cy="9207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5" name="Google Shape;115;p95"/>
          <p:cNvSpPr txBox="1"/>
          <p:nvPr/>
        </p:nvSpPr>
        <p:spPr>
          <a:xfrm>
            <a:off x="68262" y="4649787"/>
            <a:ext cx="9007475" cy="46037"/>
          </a:xfrm>
          <a:prstGeom prst="rect">
            <a:avLst/>
          </a:prstGeom>
          <a:solidFill>
            <a:srgbClr val="E6B1A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6" name="Google Shape;116;p95"/>
          <p:cNvSpPr txBox="1"/>
          <p:nvPr/>
        </p:nvSpPr>
        <p:spPr>
          <a:xfrm>
            <a:off x="68262" y="4773612"/>
            <a:ext cx="9007475" cy="47625"/>
          </a:xfrm>
          <a:prstGeom prst="rect">
            <a:avLst/>
          </a:prstGeom>
          <a:solidFill>
            <a:srgbClr val="91848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7" name="Google Shape;117;p95"/>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1pPr>
            <a:lvl2pPr lvl="1"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2pPr>
            <a:lvl3pPr lvl="2"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3pPr>
            <a:lvl4pPr lvl="3"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4pPr>
            <a:lvl5pPr lvl="4"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5pPr>
            <a:lvl6pPr lvl="5"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6pPr>
            <a:lvl7pPr lvl="6"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7pPr>
            <a:lvl8pPr lvl="7"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8pPr>
            <a:lvl9pPr lvl="8" marR="0" rtl="0" algn="l">
              <a:spcBef>
                <a:spcPts val="0"/>
              </a:spcBef>
              <a:spcAft>
                <a:spcPts val="0"/>
              </a:spcAft>
              <a:buSzPts val="1400"/>
              <a:buNone/>
              <a:defRPr b="0" i="0" sz="4000" u="none" cap="none" strike="noStrike">
                <a:solidFill>
                  <a:schemeClr val="dk2"/>
                </a:solidFill>
                <a:latin typeface="Libre Franklin"/>
                <a:ea typeface="Libre Franklin"/>
                <a:cs typeface="Libre Franklin"/>
                <a:sym typeface="Libre Franklin"/>
              </a:defRPr>
            </a:lvl9pPr>
          </a:lstStyle>
          <a:p/>
        </p:txBody>
      </p:sp>
      <p:sp>
        <p:nvSpPr>
          <p:cNvPr id="118" name="Google Shape;118;p95"/>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75"/>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5"/>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5"/>
              </a:spcBef>
              <a:spcAft>
                <a:spcPts val="0"/>
              </a:spcAft>
              <a:buClr>
                <a:srgbClr val="E6B1AB"/>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5"/>
              </a:spcBef>
              <a:spcAft>
                <a:spcPts val="0"/>
              </a:spcAft>
              <a:buClr>
                <a:srgbClr val="A28E6A"/>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5"/>
              </a:spcBef>
              <a:spcAft>
                <a:spcPts val="0"/>
              </a:spcAft>
              <a:buClr>
                <a:srgbClr val="A28E6A"/>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119" name="Google Shape;119;p95"/>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20" name="Google Shape;120;p95"/>
          <p:cNvSpPr txBox="1"/>
          <p:nvPr>
            <p:ph idx="11" type="ftr"/>
          </p:nvPr>
        </p:nvSpPr>
        <p:spPr>
          <a:xfrm>
            <a:off x="914400" y="6172200"/>
            <a:ext cx="3886200" cy="4572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24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21" name="Google Shape;121;p95"/>
          <p:cNvSpPr/>
          <p:nvPr>
            <p:ph idx="12" type="sldNum"/>
          </p:nvPr>
        </p:nvSpPr>
        <p:spPr>
          <a:xfrm>
            <a:off x="146050" y="6208712"/>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spcAft>
                <a:spcPts val="0"/>
              </a:spcAft>
              <a:buClr>
                <a:srgbClr val="FFFFFF"/>
              </a:buClr>
              <a:buSzPts val="1400"/>
              <a:buFont typeface="Libre Franklin"/>
              <a:buNone/>
              <a:defRPr b="0" i="0" sz="1400" u="non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1" Type="http://schemas.openxmlformats.org/officeDocument/2006/relationships/hyperlink" Target="http://en.wikipedia.org/wiki/Hyperventilation" TargetMode="External"/><Relationship Id="rId10" Type="http://schemas.openxmlformats.org/officeDocument/2006/relationships/hyperlink" Target="http://en.wikipedia.org/wiki/Panic" TargetMode="External"/><Relationship Id="rId13" Type="http://schemas.openxmlformats.org/officeDocument/2006/relationships/hyperlink" Target="http://en.wikipedia.org/wiki/Unconsciousness" TargetMode="External"/><Relationship Id="rId12" Type="http://schemas.openxmlformats.org/officeDocument/2006/relationships/hyperlink" Target="http://en.wikipedia.org/wiki/Convulsions"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en.wikipedia.org/wiki/Carbon_dioxide" TargetMode="External"/><Relationship Id="rId4" Type="http://schemas.openxmlformats.org/officeDocument/2006/relationships/hyperlink" Target="http://en.wikipedia.org/wiki/Hypoventilation" TargetMode="External"/><Relationship Id="rId9" Type="http://schemas.openxmlformats.org/officeDocument/2006/relationships/hyperlink" Target="http://en.wikipedia.org/wiki/MmHg" TargetMode="External"/><Relationship Id="rId14" Type="http://schemas.openxmlformats.org/officeDocument/2006/relationships/hyperlink" Target="http://en.wikipedia.org/wiki/Death" TargetMode="External"/><Relationship Id="rId5" Type="http://schemas.openxmlformats.org/officeDocument/2006/relationships/hyperlink" Target="http://en.wikipedia.org/wiki/Rebreathing" TargetMode="External"/><Relationship Id="rId6" Type="http://schemas.openxmlformats.org/officeDocument/2006/relationships/hyperlink" Target="http://en.wikipedia.org/wiki/Carbon_dioxide" TargetMode="External"/><Relationship Id="rId7" Type="http://schemas.openxmlformats.org/officeDocument/2006/relationships/hyperlink" Target="http://en.wikipedia.org/wiki/Pulse" TargetMode="External"/><Relationship Id="rId8" Type="http://schemas.openxmlformats.org/officeDocument/2006/relationships/hyperlink" Target="http://en.wikipedia.org/wiki/Blood_pressur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9.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2.xml"/><Relationship Id="rId3" Type="http://schemas.openxmlformats.org/officeDocument/2006/relationships/image" Target="../media/image5.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hyperlink" Target="http://en.wikipedia.org/wiki/Breath"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4.jpg"/><Relationship Id="rId4" Type="http://schemas.openxmlformats.org/officeDocument/2006/relationships/image" Target="../media/image10.jpg"/><Relationship Id="rId5" Type="http://schemas.openxmlformats.org/officeDocument/2006/relationships/image" Target="../media/image3.jp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
          <p:cNvSpPr txBox="1"/>
          <p:nvPr>
            <p:ph idx="1" type="subTitle"/>
          </p:nvPr>
        </p:nvSpPr>
        <p:spPr>
          <a:xfrm>
            <a:off x="342900" y="3200400"/>
            <a:ext cx="8458200" cy="32766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2805"/>
              <a:buNone/>
            </a:pPr>
            <a:r>
              <a:rPr b="0" i="0" lang="en-US" sz="3300" u="none">
                <a:solidFill>
                  <a:srgbClr val="00B0F0"/>
                </a:solidFill>
                <a:latin typeface="Libre Baskerville"/>
                <a:ea typeface="Libre Baskerville"/>
                <a:cs typeface="Libre Baskerville"/>
                <a:sym typeface="Libre Baskerville"/>
              </a:rPr>
              <a:t>REVIEW OF RESPIRATION &amp;</a:t>
            </a:r>
            <a:endParaRPr/>
          </a:p>
          <a:p>
            <a:pPr indent="0" lvl="0" marL="0" rtl="0" algn="ctr">
              <a:lnSpc>
                <a:spcPct val="90000"/>
              </a:lnSpc>
              <a:spcBef>
                <a:spcPts val="500"/>
              </a:spcBef>
              <a:spcAft>
                <a:spcPts val="0"/>
              </a:spcAft>
              <a:buSzPts val="2805"/>
              <a:buNone/>
            </a:pPr>
            <a:r>
              <a:rPr b="0" i="0" lang="en-US" sz="3300" u="none">
                <a:solidFill>
                  <a:srgbClr val="00B0F0"/>
                </a:solidFill>
                <a:latin typeface="Libre Baskerville"/>
                <a:ea typeface="Libre Baskerville"/>
                <a:cs typeface="Libre Baskerville"/>
                <a:sym typeface="Libre Baskerville"/>
              </a:rPr>
              <a:t>MECHANICAL VENTILATION </a:t>
            </a:r>
            <a:endParaRPr/>
          </a:p>
          <a:p>
            <a:pPr indent="0" lvl="0" marL="0" rtl="0" algn="ctr">
              <a:lnSpc>
                <a:spcPct val="90000"/>
              </a:lnSpc>
              <a:spcBef>
                <a:spcPts val="500"/>
              </a:spcBef>
              <a:spcAft>
                <a:spcPts val="0"/>
              </a:spcAft>
              <a:buSzPts val="2805"/>
              <a:buNone/>
            </a:pPr>
            <a:r>
              <a:t/>
            </a:r>
            <a:endParaRPr b="0" i="0" sz="3300" u="none">
              <a:solidFill>
                <a:srgbClr val="00B0F0"/>
              </a:solidFill>
              <a:latin typeface="Libre Baskerville"/>
              <a:ea typeface="Libre Baskerville"/>
              <a:cs typeface="Libre Baskerville"/>
              <a:sym typeface="Libre Baskerville"/>
            </a:endParaRPr>
          </a:p>
          <a:p>
            <a:pPr indent="0" lvl="0" marL="0" rtl="0" algn="ctr">
              <a:lnSpc>
                <a:spcPct val="90000"/>
              </a:lnSpc>
              <a:spcBef>
                <a:spcPts val="500"/>
              </a:spcBef>
              <a:spcAft>
                <a:spcPts val="0"/>
              </a:spcAft>
              <a:buSzPts val="2805"/>
              <a:buNone/>
            </a:pPr>
            <a:r>
              <a:rPr b="0" i="0" lang="en-US" sz="3300" u="none">
                <a:solidFill>
                  <a:srgbClr val="00B0F0"/>
                </a:solidFill>
                <a:latin typeface="Libre Baskerville"/>
                <a:ea typeface="Libre Baskerville"/>
                <a:cs typeface="Libre Baskerville"/>
                <a:sym typeface="Libre Baskerville"/>
              </a:rPr>
              <a:t>BY </a:t>
            </a:r>
            <a:endParaRPr/>
          </a:p>
          <a:p>
            <a:pPr indent="0" lvl="0" marL="0" rtl="0" algn="ctr">
              <a:lnSpc>
                <a:spcPct val="90000"/>
              </a:lnSpc>
              <a:spcBef>
                <a:spcPts val="500"/>
              </a:spcBef>
              <a:spcAft>
                <a:spcPts val="0"/>
              </a:spcAft>
              <a:buSzPts val="2805"/>
              <a:buNone/>
            </a:pPr>
            <a:r>
              <a:t/>
            </a:r>
            <a:endParaRPr b="0" i="0" sz="3300" u="none">
              <a:solidFill>
                <a:srgbClr val="00B0F0"/>
              </a:solidFill>
              <a:latin typeface="Libre Baskerville"/>
              <a:ea typeface="Libre Baskerville"/>
              <a:cs typeface="Libre Baskerville"/>
              <a:sym typeface="Libre Baskerville"/>
            </a:endParaRPr>
          </a:p>
          <a:p>
            <a:pPr indent="0" lvl="0" marL="0" rtl="0" algn="ctr">
              <a:lnSpc>
                <a:spcPct val="90000"/>
              </a:lnSpc>
              <a:spcBef>
                <a:spcPts val="500"/>
              </a:spcBef>
              <a:spcAft>
                <a:spcPts val="0"/>
              </a:spcAft>
              <a:buSzPts val="2805"/>
              <a:buNone/>
            </a:pPr>
            <a:r>
              <a:rPr b="0" i="0" lang="en-US" sz="3300" u="none">
                <a:solidFill>
                  <a:srgbClr val="00B0F0"/>
                </a:solidFill>
                <a:latin typeface="Libre Baskerville"/>
                <a:ea typeface="Libre Baskerville"/>
                <a:cs typeface="Libre Baskerville"/>
                <a:sym typeface="Libre Baskerville"/>
              </a:rPr>
              <a:t>F. MUVEA  </a:t>
            </a:r>
            <a:endParaRPr/>
          </a:p>
        </p:txBody>
      </p:sp>
      <p:sp>
        <p:nvSpPr>
          <p:cNvPr id="135" name="Google Shape;135;p1"/>
          <p:cNvSpPr txBox="1"/>
          <p:nvPr>
            <p:ph type="ctrTitle"/>
          </p:nvPr>
        </p:nvSpPr>
        <p:spPr>
          <a:xfrm>
            <a:off x="0" y="1143000"/>
            <a:ext cx="9144000" cy="1981200"/>
          </a:xfrm>
          <a:prstGeom prst="rect">
            <a:avLst/>
          </a:prstGeom>
          <a:noFill/>
          <a:ln>
            <a:noFill/>
          </a:ln>
        </p:spPr>
        <p:txBody>
          <a:bodyPr anchorCtr="0" anchor="ctr" bIns="91425" lIns="91425" spcFirstLastPara="1" rIns="91425" wrap="square" tIns="45700">
            <a:noAutofit/>
          </a:bodyPr>
          <a:lstStyle/>
          <a:p>
            <a:pPr indent="0" lvl="0" marL="0" rtl="0" algn="ctr">
              <a:lnSpc>
                <a:spcPct val="100000"/>
              </a:lnSpc>
              <a:spcBef>
                <a:spcPts val="0"/>
              </a:spcBef>
              <a:spcAft>
                <a:spcPts val="0"/>
              </a:spcAft>
              <a:buClr>
                <a:srgbClr val="FFFFFF"/>
              </a:buClr>
              <a:buSzPts val="4400"/>
              <a:buFont typeface="Libre Franklin"/>
              <a:buNone/>
            </a:pPr>
            <a:r>
              <a:rPr b="0" i="0" lang="en-US" sz="4400" u="none">
                <a:solidFill>
                  <a:srgbClr val="FFFFFF"/>
                </a:solidFill>
                <a:latin typeface="Libre Franklin"/>
                <a:ea typeface="Libre Franklin"/>
                <a:cs typeface="Libre Franklin"/>
                <a:sym typeface="Libre Franklin"/>
              </a:rPr>
              <a:t>CRITICAL CARE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0"/>
          <p:cNvSpPr txBox="1"/>
          <p:nvPr>
            <p:ph type="title"/>
          </p:nvPr>
        </p:nvSpPr>
        <p:spPr>
          <a:xfrm>
            <a:off x="381000" y="304800"/>
            <a:ext cx="80772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Pressure Gradient</a:t>
            </a:r>
            <a:endParaRPr/>
          </a:p>
        </p:txBody>
      </p:sp>
      <p:sp>
        <p:nvSpPr>
          <p:cNvPr id="189" name="Google Shape;189;p10"/>
          <p:cNvSpPr txBox="1"/>
          <p:nvPr>
            <p:ph idx="1" type="body"/>
          </p:nvPr>
        </p:nvSpPr>
        <p:spPr>
          <a:xfrm>
            <a:off x="304800" y="1447800"/>
            <a:ext cx="8382000" cy="5029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In general, gases move from an area of </a:t>
            </a:r>
            <a:r>
              <a:rPr b="0" i="0" lang="en-US" sz="3200" u="sng">
                <a:solidFill>
                  <a:schemeClr val="dk1"/>
                </a:solidFill>
                <a:latin typeface="Libre Baskerville"/>
                <a:ea typeface="Libre Baskerville"/>
                <a:cs typeface="Libre Baskerville"/>
                <a:sym typeface="Libre Baskerville"/>
              </a:rPr>
              <a:t>high pressure </a:t>
            </a:r>
            <a:r>
              <a:rPr b="0" i="0" lang="en-US" sz="3200" u="none">
                <a:solidFill>
                  <a:schemeClr val="dk1"/>
                </a:solidFill>
                <a:latin typeface="Libre Baskerville"/>
                <a:ea typeface="Libre Baskerville"/>
                <a:cs typeface="Libre Baskerville"/>
                <a:sym typeface="Libre Baskerville"/>
              </a:rPr>
              <a:t>to areas of </a:t>
            </a:r>
            <a:r>
              <a:rPr b="0" i="0" lang="en-US" sz="3200" u="sng">
                <a:solidFill>
                  <a:schemeClr val="dk1"/>
                </a:solidFill>
                <a:latin typeface="Libre Baskerville"/>
                <a:ea typeface="Libre Baskerville"/>
                <a:cs typeface="Libre Baskerville"/>
                <a:sym typeface="Libre Baskerville"/>
              </a:rPr>
              <a:t>low pressure </a:t>
            </a:r>
            <a:r>
              <a:rPr b="0" i="0" lang="en-US" sz="3200" u="none">
                <a:solidFill>
                  <a:schemeClr val="dk1"/>
                </a:solidFill>
                <a:latin typeface="Libre Baskerville"/>
                <a:ea typeface="Libre Baskerville"/>
                <a:cs typeface="Libre Baskerville"/>
                <a:sym typeface="Libre Baskerville"/>
              </a:rPr>
              <a:t>know as the </a:t>
            </a:r>
            <a:r>
              <a:rPr b="1" i="0" lang="en-US" sz="3200" u="sng">
                <a:solidFill>
                  <a:schemeClr val="dk1"/>
                </a:solidFill>
                <a:latin typeface="Libre Baskerville"/>
                <a:ea typeface="Libre Baskerville"/>
                <a:cs typeface="Libre Baskerville"/>
                <a:sym typeface="Libre Baskerville"/>
              </a:rPr>
              <a:t>Pressure Gradient</a:t>
            </a:r>
            <a:r>
              <a:rPr b="1" i="0" lang="en-US" sz="3200" u="none">
                <a:solidFill>
                  <a:schemeClr val="dk1"/>
                </a:solidFill>
                <a:latin typeface="Libre Baskerville"/>
                <a:ea typeface="Libre Baskerville"/>
                <a:cs typeface="Libre Baskerville"/>
                <a:sym typeface="Libre Baskerville"/>
              </a:rPr>
              <a:t>. (Diffusion)</a:t>
            </a:r>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7030A0"/>
                </a:solidFill>
                <a:latin typeface="Libre Baskerville"/>
                <a:ea typeface="Libre Baskerville"/>
                <a:cs typeface="Libre Baskerville"/>
                <a:sym typeface="Libre Baskerville"/>
              </a:rPr>
              <a:t>If there are a mixture of gases in a container, the pressure of each gas (partial pressure) is equal to the pressure that each gas would produce if it occupied the container alone.</a:t>
            </a:r>
            <a:r>
              <a:rPr b="0" i="0" lang="en-US" sz="2800" u="none">
                <a:solidFill>
                  <a:srgbClr val="7030A0"/>
                </a:solidFill>
                <a:latin typeface="Libre Baskerville"/>
                <a:ea typeface="Libre Baskerville"/>
                <a:cs typeface="Libre Baskerville"/>
                <a:sym typeface="Libre Baskerville"/>
              </a:rPr>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1"/>
          <p:cNvSpPr txBox="1"/>
          <p:nvPr>
            <p:ph type="title"/>
          </p:nvPr>
        </p:nvSpPr>
        <p:spPr>
          <a:xfrm>
            <a:off x="685800" y="9144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rgbClr val="FF0000"/>
              </a:buClr>
              <a:buSzPts val="4000"/>
              <a:buFont typeface="Libre Franklin"/>
              <a:buNone/>
            </a:pPr>
            <a:r>
              <a:rPr b="1" i="0" lang="en-US" sz="4000" u="none">
                <a:solidFill>
                  <a:srgbClr val="FF0000"/>
                </a:solidFill>
                <a:latin typeface="Libre Franklin"/>
                <a:ea typeface="Libre Franklin"/>
                <a:cs typeface="Libre Franklin"/>
                <a:sym typeface="Libre Franklin"/>
              </a:rPr>
              <a:t>PO2</a:t>
            </a:r>
            <a:endParaRPr/>
          </a:p>
        </p:txBody>
      </p:sp>
      <p:sp>
        <p:nvSpPr>
          <p:cNvPr id="195" name="Google Shape;195;p11"/>
          <p:cNvSpPr txBox="1"/>
          <p:nvPr>
            <p:ph idx="1" type="body"/>
          </p:nvPr>
        </p:nvSpPr>
        <p:spPr>
          <a:xfrm>
            <a:off x="457200" y="1447800"/>
            <a:ext cx="82296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1" i="0" sz="2600" u="none">
              <a:solidFill>
                <a:srgbClr val="FF0000"/>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1" i="0" lang="en-US" sz="3200" u="none">
                <a:solidFill>
                  <a:srgbClr val="FF0000"/>
                </a:solidFill>
                <a:latin typeface="Libre Baskerville"/>
                <a:ea typeface="Libre Baskerville"/>
                <a:cs typeface="Libre Baskerville"/>
                <a:sym typeface="Libre Baskerville"/>
              </a:rPr>
              <a:t>PO2 (Partial Pressure of Oxygen 160 mmHg at sea level)</a:t>
            </a:r>
            <a:r>
              <a:rPr b="0" i="0" lang="en-US" sz="3200" u="none">
                <a:solidFill>
                  <a:srgbClr val="FF0000"/>
                </a:solidFill>
                <a:latin typeface="Libre Baskerville"/>
                <a:ea typeface="Libre Baskerville"/>
                <a:cs typeface="Libre Baskerville"/>
                <a:sym typeface="Libre Baskerville"/>
              </a:rPr>
              <a:t> reflects the amount of oxygen gas dissolved in the blood</a:t>
            </a:r>
            <a:endParaRPr/>
          </a:p>
          <a:p>
            <a:pPr indent="-273050" lvl="0" marL="273050" marR="0" rtl="0" algn="l">
              <a:lnSpc>
                <a:spcPct val="100000"/>
              </a:lnSpc>
              <a:spcBef>
                <a:spcPts val="500"/>
              </a:spcBef>
              <a:spcAft>
                <a:spcPts val="0"/>
              </a:spcAft>
              <a:buClr>
                <a:schemeClr val="accent1"/>
              </a:buClr>
              <a:buSzPts val="2720"/>
              <a:buFont typeface="Noto Sans Symbols"/>
              <a:buNone/>
            </a:pPr>
            <a:r>
              <a:rPr b="1" i="0" lang="en-US" sz="3200" u="none">
                <a:solidFill>
                  <a:srgbClr val="FF0000"/>
                </a:solidFill>
                <a:latin typeface="Libre Baskerville"/>
                <a:ea typeface="Libre Baskerville"/>
                <a:cs typeface="Libre Baskerville"/>
                <a:sym typeface="Libre Baskerville"/>
              </a:rPr>
              <a:t>   NB: </a:t>
            </a:r>
            <a:r>
              <a:rPr b="0" i="1" lang="en-US" sz="3200" u="none">
                <a:solidFill>
                  <a:srgbClr val="FF0000"/>
                </a:solidFill>
                <a:latin typeface="Libre Baskerville"/>
                <a:ea typeface="Libre Baskerville"/>
                <a:cs typeface="Libre Baskerville"/>
                <a:sym typeface="Libre Baskerville"/>
              </a:rPr>
              <a:t>Atmospheric pressure of gases is 760 mmHg</a:t>
            </a:r>
            <a:r>
              <a:rPr b="0" i="0" lang="en-US" sz="3200" u="none">
                <a:solidFill>
                  <a:srgbClr val="FF0000"/>
                </a:solidFill>
                <a:latin typeface="Libre Baskerville"/>
                <a:ea typeface="Libre Baskerville"/>
                <a:cs typeface="Libre Baskerville"/>
                <a:sym typeface="Libre Baskerville"/>
              </a:rPr>
              <a:t>.</a:t>
            </a:r>
            <a:endParaRPr/>
          </a:p>
          <a:p>
            <a:pPr indent="-273050" lvl="0" marL="273050" marR="0" rtl="0" algn="l">
              <a:lnSpc>
                <a:spcPct val="100000"/>
              </a:lnSpc>
              <a:spcBef>
                <a:spcPts val="500"/>
              </a:spcBef>
              <a:spcAft>
                <a:spcPts val="0"/>
              </a:spcAft>
              <a:buClr>
                <a:schemeClr val="accent1"/>
              </a:buClr>
              <a:buSzPts val="2720"/>
              <a:buFont typeface="Noto Sans Symbols"/>
              <a:buNone/>
            </a:pPr>
            <a:r>
              <a:rPr b="0" i="0" lang="en-US" sz="3200" u="none">
                <a:solidFill>
                  <a:srgbClr val="FF0000"/>
                </a:solidFill>
                <a:latin typeface="Libre Baskerville"/>
                <a:ea typeface="Libre Baskerville"/>
                <a:cs typeface="Libre Baskerville"/>
                <a:sym typeface="Libre Baskerville"/>
              </a:rPr>
              <a:t> </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It primarily measures the effectiveness of the lungs in pulling oxygen into the blood stream from the atmosphere.</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12"/>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Arterial OXYGEN PRESSURE: PaO2</a:t>
            </a:r>
            <a:r>
              <a:rPr b="0" i="0" lang="en-US" sz="4000" u="none">
                <a:solidFill>
                  <a:schemeClr val="dk2"/>
                </a:solidFill>
                <a:latin typeface="Libre Franklin"/>
                <a:ea typeface="Libre Franklin"/>
                <a:cs typeface="Libre Franklin"/>
                <a:sym typeface="Libre Franklin"/>
              </a:rPr>
              <a:t> </a:t>
            </a:r>
            <a:endParaRPr/>
          </a:p>
        </p:txBody>
      </p:sp>
      <p:sp>
        <p:nvSpPr>
          <p:cNvPr id="201" name="Google Shape;201;p12"/>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Arterial partial pressure of oxygen -  This </a:t>
            </a:r>
            <a:r>
              <a:rPr b="0" i="0" lang="en-US" sz="3600" u="sng">
                <a:solidFill>
                  <a:schemeClr val="dk1"/>
                </a:solidFill>
                <a:latin typeface="Libre Baskerville"/>
                <a:ea typeface="Libre Baskerville"/>
                <a:cs typeface="Libre Baskerville"/>
                <a:sym typeface="Libre Baskerville"/>
              </a:rPr>
              <a:t>measures the pressure of oxygen dissolved in the blood</a:t>
            </a:r>
            <a:r>
              <a:rPr b="0" i="0" lang="en-US" sz="3600" u="none">
                <a:solidFill>
                  <a:schemeClr val="dk1"/>
                </a:solidFill>
                <a:latin typeface="Libre Baskerville"/>
                <a:ea typeface="Libre Baskerville"/>
                <a:cs typeface="Libre Baskerville"/>
                <a:sym typeface="Libre Baskerville"/>
              </a:rPr>
              <a:t> and how well oxygen is able to move from the airspace of the lungs into the blood. (PaO2) ~ 95 mm Hg </a:t>
            </a:r>
            <a:br>
              <a:rPr b="0" i="0" lang="en-US" sz="3600" u="none">
                <a:solidFill>
                  <a:schemeClr val="dk1"/>
                </a:solidFill>
                <a:latin typeface="Libre Baskerville"/>
                <a:ea typeface="Libre Baskerville"/>
                <a:cs typeface="Libre Baskerville"/>
                <a:sym typeface="Libre Baskerville"/>
              </a:rPr>
            </a:b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3"/>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PaO2 and SaO2</a:t>
            </a:r>
            <a:endParaRPr/>
          </a:p>
        </p:txBody>
      </p:sp>
      <p:sp>
        <p:nvSpPr>
          <p:cNvPr id="207" name="Google Shape;207;p13"/>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Think of </a:t>
            </a:r>
            <a:r>
              <a:rPr b="1" i="0" lang="en-US" sz="3600" u="sng">
                <a:solidFill>
                  <a:schemeClr val="dk1"/>
                </a:solidFill>
                <a:latin typeface="Libre Baskerville"/>
                <a:ea typeface="Libre Baskerville"/>
                <a:cs typeface="Libre Baskerville"/>
                <a:sym typeface="Libre Baskerville"/>
              </a:rPr>
              <a:t>PaO2</a:t>
            </a:r>
            <a:r>
              <a:rPr b="0" i="0" lang="en-US" sz="3600" u="none">
                <a:solidFill>
                  <a:schemeClr val="dk1"/>
                </a:solidFill>
                <a:latin typeface="Libre Baskerville"/>
                <a:ea typeface="Libre Baskerville"/>
                <a:cs typeface="Libre Baskerville"/>
                <a:sym typeface="Libre Baskerville"/>
              </a:rPr>
              <a:t> </a:t>
            </a:r>
            <a:r>
              <a:rPr b="0" i="0" lang="en-US" sz="3600" u="none">
                <a:solidFill>
                  <a:srgbClr val="FF0000"/>
                </a:solidFill>
                <a:latin typeface="Libre Baskerville"/>
                <a:ea typeface="Libre Baskerville"/>
                <a:cs typeface="Libre Baskerville"/>
                <a:sym typeface="Libre Baskerville"/>
              </a:rPr>
              <a:t>(Partial Pressure of Oxygen in the Arteries</a:t>
            </a:r>
            <a:r>
              <a:rPr b="0" i="0" lang="en-US" sz="3600" u="none">
                <a:solidFill>
                  <a:schemeClr val="dk1"/>
                </a:solidFill>
                <a:latin typeface="Libre Baskerville"/>
                <a:ea typeface="Libre Baskerville"/>
                <a:cs typeface="Libre Baskerville"/>
                <a:sym typeface="Libre Baskerville"/>
              </a:rPr>
              <a:t>), think of it as the driving pressure for oxygen molecules entering the red blood cell and chemically binding to hemoglobin; the higher the PaO2, the higher the </a:t>
            </a:r>
            <a:r>
              <a:rPr b="0" i="0" lang="en-US" sz="3600" u="none">
                <a:solidFill>
                  <a:srgbClr val="FF0000"/>
                </a:solidFill>
                <a:latin typeface="Libre Baskerville"/>
                <a:ea typeface="Libre Baskerville"/>
                <a:cs typeface="Libre Baskerville"/>
                <a:sym typeface="Libre Baskerville"/>
              </a:rPr>
              <a:t>SaO2. </a:t>
            </a:r>
            <a:endParaRPr/>
          </a:p>
          <a:p>
            <a:pPr indent="-78740" lvl="0" marL="273050" marR="0" rtl="0" algn="l">
              <a:spcBef>
                <a:spcPts val="575"/>
              </a:spcBef>
              <a:spcAft>
                <a:spcPts val="0"/>
              </a:spcAft>
              <a:buClr>
                <a:schemeClr val="accent1"/>
              </a:buClr>
              <a:buSzPts val="3060"/>
              <a:buFont typeface="Noto Sans Symbols"/>
              <a:buNone/>
            </a:pPr>
            <a:r>
              <a:t/>
            </a:r>
            <a:endParaRPr b="0" i="0" sz="3600" u="none">
              <a:solidFill>
                <a:srgbClr val="FF0000"/>
              </a:solidFill>
              <a:latin typeface="Libre Baskerville"/>
              <a:ea typeface="Libre Baskerville"/>
              <a:cs typeface="Libre Baskerville"/>
              <a:sym typeface="Libre Baskerville"/>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4"/>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PaO2 and SaO2 Cont…</a:t>
            </a:r>
            <a:endParaRPr/>
          </a:p>
        </p:txBody>
      </p:sp>
      <p:sp>
        <p:nvSpPr>
          <p:cNvPr id="213" name="Google Shape;213;p14"/>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Whatever the </a:t>
            </a:r>
            <a:r>
              <a:rPr b="0" i="0" lang="en-US" sz="3600" u="none">
                <a:solidFill>
                  <a:srgbClr val="FF0000"/>
                </a:solidFill>
                <a:latin typeface="Libre Baskerville"/>
                <a:ea typeface="Libre Baskerville"/>
                <a:cs typeface="Libre Baskerville"/>
                <a:sym typeface="Libre Baskerville"/>
              </a:rPr>
              <a:t>SaO2</a:t>
            </a:r>
            <a:r>
              <a:rPr b="0" i="0" lang="en-US" sz="3600" u="none">
                <a:solidFill>
                  <a:schemeClr val="dk1"/>
                </a:solidFill>
                <a:latin typeface="Libre Baskerville"/>
                <a:ea typeface="Libre Baskerville"/>
                <a:cs typeface="Libre Baskerville"/>
                <a:sym typeface="Libre Baskerville"/>
              </a:rPr>
              <a:t>, its value is simply the percentage of total binding sites on arterial hemoglobin that are bound with oxygen, and can never be more than 100%. </a:t>
            </a:r>
            <a:endParaRPr/>
          </a:p>
          <a:p>
            <a:pPr indent="-78740" lvl="0" marL="273050" marR="0" rtl="0" algn="l">
              <a:spcBef>
                <a:spcPts val="575"/>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5"/>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Hemoglobin</a:t>
            </a:r>
            <a:r>
              <a:rPr b="0" i="0" lang="en-US" sz="4000" u="none">
                <a:solidFill>
                  <a:schemeClr val="dk2"/>
                </a:solidFill>
                <a:latin typeface="Libre Franklin"/>
                <a:ea typeface="Libre Franklin"/>
                <a:cs typeface="Libre Franklin"/>
                <a:sym typeface="Libre Franklin"/>
              </a:rPr>
              <a:t> </a:t>
            </a:r>
            <a:endParaRPr/>
          </a:p>
        </p:txBody>
      </p:sp>
      <p:sp>
        <p:nvSpPr>
          <p:cNvPr id="219" name="Google Shape;219;p15"/>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78740" lvl="0" marL="273050" marR="0" rtl="0" algn="l">
              <a:lnSpc>
                <a:spcPct val="100000"/>
              </a:lnSpc>
              <a:spcBef>
                <a:spcPts val="0"/>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The body requires hemoglobin saturations of </a:t>
            </a:r>
            <a:r>
              <a:rPr b="1" i="0" lang="en-US" sz="3600" u="sng">
                <a:solidFill>
                  <a:schemeClr val="dk1"/>
                </a:solidFill>
                <a:latin typeface="Libre Baskerville"/>
                <a:ea typeface="Libre Baskerville"/>
                <a:cs typeface="Libre Baskerville"/>
                <a:sym typeface="Libre Baskerville"/>
              </a:rPr>
              <a:t>87-97 percent  </a:t>
            </a:r>
            <a:r>
              <a:rPr b="0" i="0" lang="en-US" sz="3600" u="none">
                <a:solidFill>
                  <a:schemeClr val="dk1"/>
                </a:solidFill>
                <a:latin typeface="Libre Baskerville"/>
                <a:ea typeface="Libre Baskerville"/>
                <a:cs typeface="Libre Baskerville"/>
                <a:sym typeface="Libre Baskerville"/>
              </a:rPr>
              <a:t>and this is registered by Pulse Ox. reading</a:t>
            </a:r>
            <a:r>
              <a:rPr b="0" i="0" lang="en-US" sz="2600" u="none">
                <a:solidFill>
                  <a:schemeClr val="dk1"/>
                </a:solidFill>
                <a:latin typeface="Libre Baskerville"/>
                <a:ea typeface="Libre Baskerville"/>
                <a:cs typeface="Libre Baskerville"/>
                <a:sym typeface="Libre Baskerville"/>
              </a:rPr>
              <a: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6"/>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Carbon Dioxide (PaCO2).</a:t>
            </a:r>
            <a:r>
              <a:rPr b="0" i="0" lang="en-US" sz="4000" u="none">
                <a:solidFill>
                  <a:schemeClr val="dk2"/>
                </a:solidFill>
                <a:latin typeface="Libre Franklin"/>
                <a:ea typeface="Libre Franklin"/>
                <a:cs typeface="Libre Franklin"/>
                <a:sym typeface="Libre Franklin"/>
              </a:rPr>
              <a:t> </a:t>
            </a:r>
            <a:endParaRPr/>
          </a:p>
        </p:txBody>
      </p:sp>
      <p:sp>
        <p:nvSpPr>
          <p:cNvPr id="225" name="Google Shape;225;p16"/>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Partial pressure of carbon dioxide -  This measures how much carbon dioxide is dissolved in the blood and how well carbon dioxide is able to move out of the body. </a:t>
            </a:r>
            <a:r>
              <a:rPr b="1" i="0" lang="en-US" sz="3600" u="none">
                <a:solidFill>
                  <a:schemeClr val="dk1"/>
                </a:solidFill>
                <a:latin typeface="Libre Baskerville"/>
                <a:ea typeface="Libre Baskerville"/>
                <a:cs typeface="Libre Baskerville"/>
                <a:sym typeface="Libre Baskerville"/>
              </a:rPr>
              <a:t>(PaCO2) = Target 35 mm Hg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7"/>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What IF?</a:t>
            </a:r>
            <a:endParaRPr/>
          </a:p>
        </p:txBody>
      </p:sp>
      <p:sp>
        <p:nvSpPr>
          <p:cNvPr id="231" name="Google Shape;231;p17"/>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No Co2 in the Lungs?</a:t>
            </a:r>
            <a:endParaRPr/>
          </a:p>
          <a:p>
            <a:pPr indent="-273050" lvl="0" marL="273050" marR="0" rtl="0" algn="l">
              <a:lnSpc>
                <a:spcPct val="100000"/>
              </a:lnSpc>
              <a:spcBef>
                <a:spcPts val="500"/>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None/>
            </a:pPr>
            <a:r>
              <a:rPr b="0" i="0" lang="en-US" sz="3600" u="none">
                <a:solidFill>
                  <a:schemeClr val="dk1"/>
                </a:solidFill>
                <a:latin typeface="Libre Baskerville"/>
                <a:ea typeface="Libre Baskerville"/>
                <a:cs typeface="Libre Baskerville"/>
                <a:sym typeface="Libre Baskerville"/>
              </a:rPr>
              <a:t>…What would Happen?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8"/>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Blood Gases</a:t>
            </a:r>
            <a:endParaRPr/>
          </a:p>
        </p:txBody>
      </p:sp>
      <p:sp>
        <p:nvSpPr>
          <p:cNvPr id="237" name="Google Shape;237;p18"/>
          <p:cNvSpPr txBox="1"/>
          <p:nvPr>
            <p:ph idx="1" type="body"/>
          </p:nvPr>
        </p:nvSpPr>
        <p:spPr>
          <a:xfrm>
            <a:off x="2362200" y="1905000"/>
            <a:ext cx="3048000" cy="3810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210"/>
              <a:buFont typeface="Noto Sans Symbols"/>
              <a:buNone/>
            </a:pPr>
            <a:r>
              <a:rPr b="1" i="0" lang="en-US" sz="2600" u="none">
                <a:solidFill>
                  <a:schemeClr val="dk1"/>
                </a:solidFill>
                <a:latin typeface="Libre Baskerville"/>
                <a:ea typeface="Libre Baskerville"/>
                <a:cs typeface="Libre Baskerville"/>
                <a:sym typeface="Libre Baskerville"/>
              </a:rPr>
              <a:t>Arterial Blood Gasses  (ABG)</a:t>
            </a:r>
            <a:endParaRPr/>
          </a:p>
          <a:p>
            <a:pPr indent="-273050" lvl="0" marL="273050" marR="0" rtl="0" algn="l">
              <a:lnSpc>
                <a:spcPct val="100000"/>
              </a:lnSpc>
              <a:spcBef>
                <a:spcPts val="500"/>
              </a:spcBef>
              <a:spcAft>
                <a:spcPts val="0"/>
              </a:spcAft>
              <a:buClr>
                <a:schemeClr val="accent1"/>
              </a:buClr>
              <a:buSzPts val="2210"/>
              <a:buFont typeface="Arial"/>
              <a:buChar char="•"/>
            </a:pPr>
            <a:r>
              <a:rPr b="1" i="0" lang="en-US" sz="2600" u="none">
                <a:solidFill>
                  <a:schemeClr val="dk1"/>
                </a:solidFill>
                <a:latin typeface="Libre Baskerville"/>
                <a:ea typeface="Libre Baskerville"/>
                <a:cs typeface="Libre Baskerville"/>
                <a:sym typeface="Libre Baskerville"/>
              </a:rPr>
              <a:t>  </a:t>
            </a:r>
            <a:r>
              <a:rPr b="0" i="0" lang="en-US" sz="2800" u="none">
                <a:solidFill>
                  <a:schemeClr val="dk1"/>
                </a:solidFill>
                <a:latin typeface="Libre Baskerville"/>
                <a:ea typeface="Libre Baskerville"/>
                <a:cs typeface="Libre Baskerville"/>
                <a:sym typeface="Libre Baskerville"/>
              </a:rPr>
              <a:t>7.35-7.45</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35-45</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80-100</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22-26</a:t>
            </a:r>
            <a:endParaRPr/>
          </a:p>
        </p:txBody>
      </p:sp>
      <p:sp>
        <p:nvSpPr>
          <p:cNvPr id="238" name="Google Shape;238;p18"/>
          <p:cNvSpPr txBox="1"/>
          <p:nvPr>
            <p:ph idx="2" type="body"/>
          </p:nvPr>
        </p:nvSpPr>
        <p:spPr>
          <a:xfrm>
            <a:off x="5486400" y="1905000"/>
            <a:ext cx="2438400" cy="4038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210"/>
              <a:buFont typeface="Noto Sans Symbols"/>
              <a:buNone/>
            </a:pPr>
            <a:r>
              <a:rPr b="1" i="0" lang="en-US" sz="2600" u="none">
                <a:solidFill>
                  <a:schemeClr val="dk1"/>
                </a:solidFill>
                <a:latin typeface="Libre Baskerville"/>
                <a:ea typeface="Libre Baskerville"/>
                <a:cs typeface="Libre Baskerville"/>
                <a:sym typeface="Libre Baskerville"/>
              </a:rPr>
              <a:t>Venous Blood Gasses  (VBG)</a:t>
            </a:r>
            <a:endParaRPr/>
          </a:p>
          <a:p>
            <a:pPr indent="-273050" lvl="0" marL="273050" marR="0" rtl="0" algn="l">
              <a:lnSpc>
                <a:spcPct val="100000"/>
              </a:lnSpc>
              <a:spcBef>
                <a:spcPts val="500"/>
              </a:spcBef>
              <a:spcAft>
                <a:spcPts val="0"/>
              </a:spcAft>
              <a:buClr>
                <a:schemeClr val="accent1"/>
              </a:buClr>
              <a:buSzPts val="2380"/>
              <a:buFont typeface="Arial"/>
              <a:buChar char="•"/>
            </a:pPr>
            <a:r>
              <a:rPr b="0" i="0" lang="en-US" sz="2800" u="none">
                <a:solidFill>
                  <a:schemeClr val="dk1"/>
                </a:solidFill>
                <a:latin typeface="Libre Baskerville"/>
                <a:ea typeface="Libre Baskerville"/>
                <a:cs typeface="Libre Baskerville"/>
                <a:sym typeface="Libre Baskerville"/>
              </a:rPr>
              <a:t>7.25-7.35</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41-51</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35-40</a:t>
            </a:r>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22-26</a:t>
            </a:r>
            <a:endParaRPr/>
          </a:p>
        </p:txBody>
      </p:sp>
      <p:sp>
        <p:nvSpPr>
          <p:cNvPr id="239" name="Google Shape;239;p18"/>
          <p:cNvSpPr txBox="1"/>
          <p:nvPr/>
        </p:nvSpPr>
        <p:spPr>
          <a:xfrm>
            <a:off x="533400" y="1981200"/>
            <a:ext cx="25146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Times New Roman"/>
              <a:buNone/>
            </a:pPr>
            <a:r>
              <a:t/>
            </a:r>
            <a:endParaRPr b="0" i="0" sz="2800" u="none">
              <a:solidFill>
                <a:schemeClr val="dk1"/>
              </a:solidFill>
              <a:latin typeface="Arial"/>
              <a:ea typeface="Arial"/>
              <a:cs typeface="Arial"/>
              <a:sym typeface="Arial"/>
            </a:endParaRPr>
          </a:p>
          <a:p>
            <a:pPr indent="-190500" lvl="0" marL="342900" marR="0" rtl="0" algn="l">
              <a:lnSpc>
                <a:spcPct val="100000"/>
              </a:lnSpc>
              <a:spcBef>
                <a:spcPts val="480"/>
              </a:spcBef>
              <a:spcAft>
                <a:spcPts val="0"/>
              </a:spcAft>
              <a:buClr>
                <a:schemeClr val="dk1"/>
              </a:buClr>
              <a:buSzPts val="2400"/>
              <a:buFont typeface="Times New Roman"/>
              <a:buNone/>
            </a:pPr>
            <a:r>
              <a:t/>
            </a:r>
            <a:endParaRPr b="0" i="0" sz="2400" u="none">
              <a:solidFill>
                <a:schemeClr val="dk1"/>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PH</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PCO2</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PO2</a:t>
            </a:r>
            <a:endParaRPr/>
          </a:p>
          <a:p>
            <a:pPr indent="-342900" lvl="0" marL="34290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HCO3</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19"/>
          <p:cNvSpPr txBox="1"/>
          <p:nvPr>
            <p:ph type="title"/>
          </p:nvPr>
        </p:nvSpPr>
        <p:spPr>
          <a:xfrm>
            <a:off x="685800" y="304800"/>
            <a:ext cx="77724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Hypoxemia</a:t>
            </a:r>
            <a:endParaRPr/>
          </a:p>
        </p:txBody>
      </p:sp>
      <p:sp>
        <p:nvSpPr>
          <p:cNvPr id="245" name="Google Shape;245;p19"/>
          <p:cNvSpPr txBox="1"/>
          <p:nvPr>
            <p:ph idx="1" type="body"/>
          </p:nvPr>
        </p:nvSpPr>
        <p:spPr>
          <a:xfrm>
            <a:off x="228600" y="838200"/>
            <a:ext cx="8458200" cy="5791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380"/>
              <a:buFont typeface="Noto Sans Symbols"/>
              <a:buNone/>
            </a:pPr>
            <a:r>
              <a:rPr b="0" i="0" lang="en-US" sz="2800" u="none">
                <a:solidFill>
                  <a:schemeClr val="dk1"/>
                </a:solidFill>
                <a:latin typeface="Libre Baskerville"/>
                <a:ea typeface="Libre Baskerville"/>
                <a:cs typeface="Libre Baskerville"/>
                <a:sym typeface="Libre Baskerville"/>
              </a:rPr>
              <a:t> </a:t>
            </a:r>
            <a:endParaRPr/>
          </a:p>
          <a:p>
            <a:pPr indent="-273050" lvl="0" marL="273050" marR="0" rtl="0" algn="l">
              <a:lnSpc>
                <a:spcPct val="100000"/>
              </a:lnSpc>
              <a:spcBef>
                <a:spcPts val="500"/>
              </a:spcBef>
              <a:spcAft>
                <a:spcPts val="0"/>
              </a:spcAft>
              <a:buClr>
                <a:schemeClr val="accent1"/>
              </a:buClr>
              <a:buSzPts val="3060"/>
              <a:buFont typeface="Noto Sans Symbols"/>
              <a:buChar char="⚫"/>
            </a:pPr>
            <a:r>
              <a:rPr b="1" i="0" lang="en-US" sz="3600" u="none">
                <a:solidFill>
                  <a:schemeClr val="dk1"/>
                </a:solidFill>
                <a:latin typeface="Libre Baskerville"/>
                <a:ea typeface="Libre Baskerville"/>
                <a:cs typeface="Libre Baskerville"/>
                <a:sym typeface="Libre Baskerville"/>
              </a:rPr>
              <a:t>Hypoxemia</a:t>
            </a:r>
            <a:r>
              <a:rPr b="0" i="0" lang="en-US" sz="3600" u="none">
                <a:solidFill>
                  <a:schemeClr val="dk1"/>
                </a:solidFill>
                <a:latin typeface="Libre Baskerville"/>
                <a:ea typeface="Libre Baskerville"/>
                <a:cs typeface="Libre Baskerville"/>
                <a:sym typeface="Libre Baskerville"/>
              </a:rPr>
              <a:t> = low O2 in blood less than 60mmHg. is a deficiency in the concentration of dissolved oxygen in arterial blood. </a:t>
            </a:r>
            <a:endParaRPr b="0" i="0" sz="3600" u="sng">
              <a:solidFill>
                <a:schemeClr val="dk1"/>
              </a:solidFill>
              <a:latin typeface="Libre Baskerville"/>
              <a:ea typeface="Libre Baskerville"/>
              <a:cs typeface="Libre Baskerville"/>
              <a:sym typeface="Libre Baskerville"/>
            </a:endParaRPr>
          </a:p>
          <a:p>
            <a:pPr indent="-78740" lvl="0" marL="273050" marR="0" rtl="0" algn="l">
              <a:lnSpc>
                <a:spcPct val="100000"/>
              </a:lnSpc>
              <a:spcBef>
                <a:spcPts val="500"/>
              </a:spcBef>
              <a:spcAft>
                <a:spcPts val="0"/>
              </a:spcAft>
              <a:buClr>
                <a:schemeClr val="accent1"/>
              </a:buClr>
              <a:buSzPts val="3060"/>
              <a:buFont typeface="Noto Sans Symbols"/>
              <a:buNone/>
            </a:pPr>
            <a:r>
              <a:t/>
            </a:r>
            <a:endParaRPr b="1" i="0" sz="3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1" i="0" lang="en-US" sz="3600" u="none">
                <a:solidFill>
                  <a:schemeClr val="dk1"/>
                </a:solidFill>
                <a:latin typeface="Libre Baskerville"/>
                <a:ea typeface="Libre Baskerville"/>
                <a:cs typeface="Libre Baskerville"/>
                <a:sym typeface="Libre Baskerville"/>
              </a:rPr>
              <a:t>Symptoms </a:t>
            </a:r>
            <a:r>
              <a:rPr b="0" i="0" lang="en-US" sz="3600" u="none">
                <a:solidFill>
                  <a:schemeClr val="dk1"/>
                </a:solidFill>
                <a:latin typeface="Libre Baskerville"/>
                <a:ea typeface="Libre Baskerville"/>
                <a:cs typeface="Libre Baskerville"/>
                <a:sym typeface="Libre Baskerville"/>
              </a:rPr>
              <a:t>=   The main symptom of hypoxemia </a:t>
            </a:r>
            <a:r>
              <a:rPr b="0" i="0" lang="en-US" sz="3600" u="sng">
                <a:solidFill>
                  <a:schemeClr val="dk1"/>
                </a:solidFill>
                <a:latin typeface="Libre Baskerville"/>
                <a:ea typeface="Libre Baskerville"/>
                <a:cs typeface="Libre Baskerville"/>
                <a:sym typeface="Libre Baskerville"/>
              </a:rPr>
              <a:t>is shortness of breath, </a:t>
            </a:r>
            <a:r>
              <a:rPr b="0" i="0" lang="en-US" sz="3600" u="none">
                <a:solidFill>
                  <a:schemeClr val="dk1"/>
                </a:solidFill>
                <a:latin typeface="Libre Baskerville"/>
                <a:ea typeface="Libre Baskerville"/>
                <a:cs typeface="Libre Baskerville"/>
                <a:sym typeface="Libre Baskerville"/>
              </a:rPr>
              <a:t>but depending on how quickly hypoxemia develops, one may experience a </a:t>
            </a:r>
            <a:r>
              <a:rPr b="0" i="0" lang="en-US" sz="3600" u="sng">
                <a:solidFill>
                  <a:schemeClr val="dk1"/>
                </a:solidFill>
                <a:latin typeface="Libre Baskerville"/>
                <a:ea typeface="Libre Baskerville"/>
                <a:cs typeface="Libre Baskerville"/>
                <a:sym typeface="Libre Baskerville"/>
              </a:rPr>
              <a:t>reduced capacity for exercise, fatigue </a:t>
            </a:r>
            <a:r>
              <a:rPr b="0" i="0" lang="en-US" sz="3600" u="none">
                <a:solidFill>
                  <a:schemeClr val="dk1"/>
                </a:solidFill>
                <a:latin typeface="Libre Baskerville"/>
                <a:ea typeface="Libre Baskerville"/>
                <a:cs typeface="Libre Baskerville"/>
                <a:sym typeface="Libre Baskerville"/>
              </a:rPr>
              <a:t>and </a:t>
            </a:r>
            <a:r>
              <a:rPr b="0" i="0" lang="en-US" sz="3600" u="sng">
                <a:solidFill>
                  <a:schemeClr val="dk1"/>
                </a:solidFill>
                <a:latin typeface="Libre Baskerville"/>
                <a:ea typeface="Libre Baskerville"/>
                <a:cs typeface="Libre Baskerville"/>
                <a:sym typeface="Libre Baskerville"/>
              </a:rPr>
              <a:t>confusion</a:t>
            </a:r>
            <a:r>
              <a:rPr b="0" i="0" lang="en-US" sz="2800" u="sng">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Introduction</a:t>
            </a:r>
            <a:endParaRPr/>
          </a:p>
        </p:txBody>
      </p:sp>
      <p:sp>
        <p:nvSpPr>
          <p:cNvPr id="141" name="Google Shape;141;p2"/>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78740" lvl="0" marL="273050" marR="0" rtl="0" algn="l">
              <a:lnSpc>
                <a:spcPct val="100000"/>
              </a:lnSpc>
              <a:spcBef>
                <a:spcPts val="0"/>
              </a:spcBef>
              <a:spcAft>
                <a:spcPts val="0"/>
              </a:spcAft>
              <a:buClr>
                <a:schemeClr val="accent1"/>
              </a:buClr>
              <a:buSzPts val="3060"/>
              <a:buFont typeface="Noto Sans Symbols"/>
              <a:buNone/>
            </a:pPr>
            <a:r>
              <a:t/>
            </a:r>
            <a:endParaRPr b="0" i="0" sz="3600" u="none" cap="none" strike="noStrik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cap="none" strike="noStrike">
                <a:solidFill>
                  <a:schemeClr val="dk1"/>
                </a:solidFill>
                <a:latin typeface="Libre Baskerville"/>
                <a:ea typeface="Libre Baskerville"/>
                <a:cs typeface="Libre Baskerville"/>
                <a:sym typeface="Libre Baskerville"/>
              </a:rPr>
              <a:t>In order to survive we have to be able to extract oxygen from the atmosphere and transport it to cells where it is utilized for essential metabolic processes. </a:t>
            </a:r>
            <a:endParaRPr/>
          </a:p>
          <a:p>
            <a:pPr indent="-78740" lvl="0" marL="273050" marR="0" rtl="0" algn="l">
              <a:spcBef>
                <a:spcPts val="575"/>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0"/>
          <p:cNvSpPr txBox="1"/>
          <p:nvPr>
            <p:ph type="title"/>
          </p:nvPr>
        </p:nvSpPr>
        <p:spPr>
          <a:xfrm>
            <a:off x="685800" y="0"/>
            <a:ext cx="7772400" cy="685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3600"/>
              <a:buFont typeface="Libre Franklin"/>
              <a:buNone/>
            </a:pPr>
            <a:r>
              <a:rPr b="1" i="0" lang="en-US" sz="3600" u="none">
                <a:solidFill>
                  <a:schemeClr val="dk2"/>
                </a:solidFill>
                <a:latin typeface="Libre Franklin"/>
                <a:ea typeface="Libre Franklin"/>
                <a:cs typeface="Libre Franklin"/>
                <a:sym typeface="Libre Franklin"/>
              </a:rPr>
              <a:t>Hypercapnia</a:t>
            </a:r>
            <a:endParaRPr/>
          </a:p>
        </p:txBody>
      </p:sp>
      <p:sp>
        <p:nvSpPr>
          <p:cNvPr id="251" name="Google Shape;251;p20"/>
          <p:cNvSpPr txBox="1"/>
          <p:nvPr>
            <p:ph idx="1" type="body"/>
          </p:nvPr>
        </p:nvSpPr>
        <p:spPr>
          <a:xfrm>
            <a:off x="0" y="609600"/>
            <a:ext cx="9144000" cy="6019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Hypercapnia = </a:t>
            </a:r>
            <a:r>
              <a:rPr b="0" i="0" lang="en-US" sz="3200" u="none">
                <a:solidFill>
                  <a:schemeClr val="dk1"/>
                </a:solidFill>
                <a:latin typeface="Libre Baskerville"/>
                <a:ea typeface="Libre Baskerville"/>
                <a:cs typeface="Libre Baskerville"/>
                <a:sym typeface="Libre Baskerville"/>
              </a:rPr>
              <a:t>also known as </a:t>
            </a:r>
            <a:r>
              <a:rPr b="1" i="0" lang="en-US" sz="3200" u="none">
                <a:solidFill>
                  <a:schemeClr val="dk1"/>
                </a:solidFill>
                <a:latin typeface="Libre Baskerville"/>
                <a:ea typeface="Libre Baskerville"/>
                <a:cs typeface="Libre Baskerville"/>
                <a:sym typeface="Libre Baskerville"/>
              </a:rPr>
              <a:t>hypercarbia</a:t>
            </a:r>
            <a:r>
              <a:rPr b="0" i="0" lang="en-US" sz="3200" u="none">
                <a:solidFill>
                  <a:schemeClr val="dk1"/>
                </a:solidFill>
                <a:latin typeface="Libre Baskerville"/>
                <a:ea typeface="Libre Baskerville"/>
                <a:cs typeface="Libre Baskerville"/>
                <a:sym typeface="Libre Baskerville"/>
              </a:rPr>
              <a:t>, is a condition where there is too much </a:t>
            </a:r>
            <a:r>
              <a:rPr b="0" i="0" lang="en-US" sz="3200" u="sng">
                <a:solidFill>
                  <a:schemeClr val="dk1"/>
                </a:solidFill>
                <a:latin typeface="Libre Baskerville"/>
                <a:ea typeface="Libre Baskerville"/>
                <a:cs typeface="Libre Baskerville"/>
                <a:sym typeface="Libre Baskerville"/>
                <a:hlinkClick r:id="rId3">
                  <a:extLst>
                    <a:ext uri="{A12FA001-AC4F-418D-AE19-62706E023703}">
                      <ahyp:hlinkClr val="tx"/>
                    </a:ext>
                  </a:extLst>
                </a:hlinkClick>
              </a:rPr>
              <a:t>carbon dioxide</a:t>
            </a:r>
            <a:r>
              <a:rPr b="0" i="0" lang="en-US" sz="3200" u="none">
                <a:solidFill>
                  <a:schemeClr val="dk1"/>
                </a:solidFill>
                <a:latin typeface="Libre Baskerville"/>
                <a:ea typeface="Libre Baskerville"/>
                <a:cs typeface="Libre Baskerville"/>
                <a:sym typeface="Libre Baskerville"/>
              </a:rPr>
              <a:t>, is a condition where there is too much carbon dioxide (CO2) in the blood.  Hypercapnia is generally caused by </a:t>
            </a:r>
            <a:r>
              <a:rPr b="0" i="0" lang="en-US" sz="3200" u="sng">
                <a:solidFill>
                  <a:schemeClr val="dk1"/>
                </a:solidFill>
                <a:latin typeface="Libre Baskerville"/>
                <a:ea typeface="Libre Baskerville"/>
                <a:cs typeface="Libre Baskerville"/>
                <a:sym typeface="Libre Baskerville"/>
                <a:hlinkClick r:id="rId4">
                  <a:extLst>
                    <a:ext uri="{A12FA001-AC4F-418D-AE19-62706E023703}">
                      <ahyp:hlinkClr val="tx"/>
                    </a:ext>
                  </a:extLst>
                </a:hlinkClick>
              </a:rPr>
              <a:t>hypoventilation</a:t>
            </a:r>
            <a:r>
              <a:rPr b="0" i="0" lang="en-US" sz="3200" u="none">
                <a:solidFill>
                  <a:schemeClr val="dk1"/>
                </a:solidFill>
                <a:latin typeface="Libre Baskerville"/>
                <a:ea typeface="Libre Baskerville"/>
                <a:cs typeface="Libre Baskerville"/>
                <a:sym typeface="Libre Baskerville"/>
              </a:rPr>
              <a:t>, is a condition where there is too much carbon dioxide (CO2) in the blood.    Hypercapnia is generally caused by hypoventilation, lung disease, or diminished consciousness. It may also be caused by exposure to environments containing abnormally high concentrations of carbon dioxide or by </a:t>
            </a:r>
            <a:r>
              <a:rPr b="0" i="0" lang="en-US" sz="3200" u="sng">
                <a:solidFill>
                  <a:schemeClr val="dk1"/>
                </a:solidFill>
                <a:latin typeface="Libre Baskerville"/>
                <a:ea typeface="Libre Baskerville"/>
                <a:cs typeface="Libre Baskerville"/>
                <a:sym typeface="Libre Baskerville"/>
                <a:hlinkClick r:id="rId5">
                  <a:extLst>
                    <a:ext uri="{A12FA001-AC4F-418D-AE19-62706E023703}">
                      <ahyp:hlinkClr val="tx"/>
                    </a:ext>
                  </a:extLst>
                </a:hlinkClick>
              </a:rPr>
              <a:t>rebreathing</a:t>
            </a:r>
            <a:r>
              <a:rPr b="0" i="0" lang="en-US" sz="3200" u="none">
                <a:solidFill>
                  <a:schemeClr val="dk1"/>
                </a:solidFill>
                <a:latin typeface="Libre Baskerville"/>
                <a:ea typeface="Libre Baskerville"/>
                <a:cs typeface="Libre Baskerville"/>
                <a:sym typeface="Libre Baskerville"/>
              </a:rPr>
              <a:t>, is a condition where there is too much carbon dioxide (CO2) in the blood.  Hypercapnia is generally caused by hypoventilation, lung disease, or diminished consciousness. It may also be caused by exposure to environments containing abnormally high concentrations of carbon dioxide or by rebreathing exhaled </a:t>
            </a:r>
            <a:r>
              <a:rPr b="0" i="0" lang="en-US" sz="3200" u="sng">
                <a:solidFill>
                  <a:schemeClr val="dk1"/>
                </a:solidFill>
                <a:latin typeface="Libre Baskerville"/>
                <a:ea typeface="Libre Baskerville"/>
                <a:cs typeface="Libre Baskerville"/>
                <a:sym typeface="Libre Baskerville"/>
                <a:hlinkClick r:id="rId6">
                  <a:extLst>
                    <a:ext uri="{A12FA001-AC4F-418D-AE19-62706E023703}">
                      <ahyp:hlinkClr val="tx"/>
                    </a:ext>
                  </a:extLst>
                </a:hlinkClick>
              </a:rPr>
              <a:t>carbon dioxide</a:t>
            </a:r>
            <a:r>
              <a:rPr b="0" i="0" lang="en-US" sz="3200" u="none">
                <a:solidFill>
                  <a:schemeClr val="dk1"/>
                </a:solidFill>
                <a:latin typeface="Libre Baskerville"/>
                <a:ea typeface="Libre Baskerville"/>
                <a:cs typeface="Libre Baskerville"/>
                <a:sym typeface="Libre Baskerville"/>
              </a:rPr>
              <a:t>.</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1"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Symptoms</a:t>
            </a:r>
            <a:r>
              <a:rPr b="0" i="0" lang="en-US" sz="3200" u="none">
                <a:solidFill>
                  <a:schemeClr val="dk1"/>
                </a:solidFill>
                <a:latin typeface="Libre Baskerville"/>
                <a:ea typeface="Libre Baskerville"/>
                <a:cs typeface="Libre Baskerville"/>
                <a:sym typeface="Libre Baskerville"/>
              </a:rPr>
              <a:t> =  greater than 45 mmHg include flushed skin, full </a:t>
            </a:r>
            <a:r>
              <a:rPr b="0" i="0" lang="en-US" sz="3200" u="sng">
                <a:solidFill>
                  <a:schemeClr val="dk1"/>
                </a:solidFill>
                <a:latin typeface="Libre Baskerville"/>
                <a:ea typeface="Libre Baskerville"/>
                <a:cs typeface="Libre Baskerville"/>
                <a:sym typeface="Libre Baskerville"/>
                <a:hlinkClick r:id="rId7">
                  <a:extLst>
                    <a:ext uri="{A12FA001-AC4F-418D-AE19-62706E023703}">
                      <ahyp:hlinkClr val="tx"/>
                    </a:ext>
                  </a:extLst>
                </a:hlinkClick>
              </a:rPr>
              <a:t>pulse</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a:t>
            </a:r>
            <a:r>
              <a:rPr b="0" i="0" lang="en-US" sz="3200" u="sng">
                <a:solidFill>
                  <a:schemeClr val="dk1"/>
                </a:solidFill>
                <a:latin typeface="Libre Baskerville"/>
                <a:ea typeface="Libre Baskerville"/>
                <a:cs typeface="Libre Baskerville"/>
                <a:sym typeface="Libre Baskerville"/>
                <a:hlinkClick r:id="rId8">
                  <a:extLst>
                    <a:ext uri="{A12FA001-AC4F-418D-AE19-62706E023703}">
                      <ahyp:hlinkClr val="tx"/>
                    </a:ext>
                  </a:extLst>
                </a:hlinkClick>
              </a:rPr>
              <a:t>blood pressure</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a:t>
            </a:r>
            <a:r>
              <a:rPr b="0" i="0" lang="en-US" sz="3200" u="sng">
                <a:solidFill>
                  <a:schemeClr val="dk1"/>
                </a:solidFill>
                <a:latin typeface="Libre Baskerville"/>
                <a:ea typeface="Libre Baskerville"/>
                <a:cs typeface="Libre Baskerville"/>
                <a:sym typeface="Libre Baskerville"/>
                <a:hlinkClick r:id="rId9">
                  <a:extLst>
                    <a:ext uri="{A12FA001-AC4F-418D-AE19-62706E023703}">
                      <ahyp:hlinkClr val="tx"/>
                    </a:ext>
                  </a:extLst>
                </a:hlinkClick>
              </a:rPr>
              <a:t>mmHg</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mmHg), symptomatology progresses to disorientation, </a:t>
            </a:r>
            <a:r>
              <a:rPr b="0" i="0" lang="en-US" sz="3200" u="sng">
                <a:solidFill>
                  <a:schemeClr val="dk1"/>
                </a:solidFill>
                <a:latin typeface="Libre Baskerville"/>
                <a:ea typeface="Libre Baskerville"/>
                <a:cs typeface="Libre Baskerville"/>
                <a:sym typeface="Libre Baskerville"/>
                <a:hlinkClick r:id="rId10">
                  <a:extLst>
                    <a:ext uri="{A12FA001-AC4F-418D-AE19-62706E023703}">
                      <ahyp:hlinkClr val="tx"/>
                    </a:ext>
                  </a:extLst>
                </a:hlinkClick>
              </a:rPr>
              <a:t>panic</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mmHg), symptomatology progresses to disorientation, panic, </a:t>
            </a:r>
            <a:r>
              <a:rPr b="0" i="0" lang="en-US" sz="3200" u="sng">
                <a:solidFill>
                  <a:schemeClr val="dk1"/>
                </a:solidFill>
                <a:latin typeface="Libre Baskerville"/>
                <a:ea typeface="Libre Baskerville"/>
                <a:cs typeface="Libre Baskerville"/>
                <a:sym typeface="Libre Baskerville"/>
                <a:hlinkClick r:id="rId11">
                  <a:extLst>
                    <a:ext uri="{A12FA001-AC4F-418D-AE19-62706E023703}">
                      <ahyp:hlinkClr val="tx"/>
                    </a:ext>
                  </a:extLst>
                </a:hlinkClick>
              </a:rPr>
              <a:t>hyperventilation</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mmHg), symptomatology progresses to disorientation, panic, hyperventilation, </a:t>
            </a:r>
            <a:r>
              <a:rPr b="0" i="0" lang="en-US" sz="3200" u="sng">
                <a:solidFill>
                  <a:schemeClr val="dk1"/>
                </a:solidFill>
                <a:latin typeface="Libre Baskerville"/>
                <a:ea typeface="Libre Baskerville"/>
                <a:cs typeface="Libre Baskerville"/>
                <a:sym typeface="Libre Baskerville"/>
                <a:hlinkClick r:id="rId12">
                  <a:extLst>
                    <a:ext uri="{A12FA001-AC4F-418D-AE19-62706E023703}">
                      <ahyp:hlinkClr val="tx"/>
                    </a:ext>
                  </a:extLst>
                </a:hlinkClick>
              </a:rPr>
              <a:t>convulsions</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mmHg), symptomatology progresses to disorientation, panic, hyperventilation, convulsions, </a:t>
            </a:r>
            <a:r>
              <a:rPr b="0" i="0" lang="en-US" sz="3200" u="sng">
                <a:solidFill>
                  <a:schemeClr val="dk1"/>
                </a:solidFill>
                <a:latin typeface="Libre Baskerville"/>
                <a:ea typeface="Libre Baskerville"/>
                <a:cs typeface="Libre Baskerville"/>
                <a:sym typeface="Libre Baskerville"/>
                <a:hlinkClick r:id="rId13">
                  <a:extLst>
                    <a:ext uri="{A12FA001-AC4F-418D-AE19-62706E023703}">
                      <ahyp:hlinkClr val="tx"/>
                    </a:ext>
                  </a:extLst>
                </a:hlinkClick>
              </a:rPr>
              <a:t>unconsciousness</a:t>
            </a:r>
            <a:r>
              <a:rPr b="0" i="0" lang="en-US" sz="3200" u="none">
                <a:solidFill>
                  <a:schemeClr val="dk1"/>
                </a:solidFill>
                <a:latin typeface="Libre Baskerville"/>
                <a:ea typeface="Libre Baskerville"/>
                <a:cs typeface="Libre Baskerville"/>
                <a:sym typeface="Libre Baskerville"/>
              </a:rPr>
              <a:t> =  greater than 45 mmHg include flushed skin, full pulse, twitches, reduced neural activity, and possibly a raised blood pressure. In severe hypercapnia (generally PaCO2 greater than 75 mmHg), symptomatology progresses to disorientation, panic, hyperventilation, convulsions, unconsciousness, and eventually </a:t>
            </a:r>
            <a:r>
              <a:rPr b="0" i="0" lang="en-US" sz="3200" u="sng">
                <a:solidFill>
                  <a:schemeClr val="dk1"/>
                </a:solidFill>
                <a:latin typeface="Libre Baskerville"/>
                <a:ea typeface="Libre Baskerville"/>
                <a:cs typeface="Libre Baskerville"/>
                <a:sym typeface="Libre Baskerville"/>
                <a:hlinkClick r:id="rId14">
                  <a:extLst>
                    <a:ext uri="{A12FA001-AC4F-418D-AE19-62706E023703}">
                      <ahyp:hlinkClr val="tx"/>
                    </a:ext>
                  </a:extLst>
                </a:hlinkClick>
              </a:rPr>
              <a:t>death</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1"/>
          <p:cNvSpPr txBox="1"/>
          <p:nvPr>
            <p:ph type="title"/>
          </p:nvPr>
        </p:nvSpPr>
        <p:spPr>
          <a:xfrm>
            <a:off x="685800" y="152400"/>
            <a:ext cx="7772400" cy="8382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rgbClr val="00B0F0"/>
              </a:buClr>
              <a:buSzPts val="5400"/>
              <a:buFont typeface="Libre Franklin"/>
              <a:buNone/>
            </a:pPr>
            <a:r>
              <a:rPr b="1" i="0" lang="en-US" sz="5400" u="none">
                <a:solidFill>
                  <a:srgbClr val="00B0F0"/>
                </a:solidFill>
                <a:latin typeface="Libre Franklin"/>
                <a:ea typeface="Libre Franklin"/>
                <a:cs typeface="Libre Franklin"/>
                <a:sym typeface="Libre Franklin"/>
              </a:rPr>
              <a:t>Diffusion</a:t>
            </a:r>
            <a:endParaRPr/>
          </a:p>
        </p:txBody>
      </p:sp>
      <p:sp>
        <p:nvSpPr>
          <p:cNvPr id="257" name="Google Shape;257;p21"/>
          <p:cNvSpPr txBox="1"/>
          <p:nvPr>
            <p:ph idx="1" type="body"/>
          </p:nvPr>
        </p:nvSpPr>
        <p:spPr>
          <a:xfrm>
            <a:off x="304800" y="762000"/>
            <a:ext cx="8534400" cy="5791200"/>
          </a:xfrm>
          <a:prstGeom prst="rect">
            <a:avLst/>
          </a:prstGeom>
          <a:noFill/>
          <a:ln>
            <a:noFill/>
          </a:ln>
        </p:spPr>
        <p:txBody>
          <a:bodyPr anchorCtr="0" anchor="t" bIns="45700" lIns="91425" spcFirstLastPara="1" rIns="91425" wrap="square" tIns="45700">
            <a:noAutofit/>
          </a:bodyPr>
          <a:lstStyle/>
          <a:p>
            <a:pPr indent="-100329" lvl="0" marL="273050" marR="0" rtl="0" algn="l">
              <a:lnSpc>
                <a:spcPct val="80000"/>
              </a:lnSpc>
              <a:spcBef>
                <a:spcPts val="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Hemoglobin is the oxygen carrying agent of the blood. Oxygen must diffuse from a </a:t>
            </a:r>
            <a:r>
              <a:rPr b="1" i="0" lang="en-US" sz="3200" u="none">
                <a:solidFill>
                  <a:schemeClr val="dk1"/>
                </a:solidFill>
                <a:latin typeface="Libre Baskerville"/>
                <a:ea typeface="Libre Baskerville"/>
                <a:cs typeface="Libre Baskerville"/>
                <a:sym typeface="Libre Baskerville"/>
              </a:rPr>
              <a:t>gaseous state </a:t>
            </a:r>
            <a:r>
              <a:rPr b="0" i="0" lang="en-US" sz="3200" u="none">
                <a:solidFill>
                  <a:schemeClr val="dk1"/>
                </a:solidFill>
                <a:latin typeface="Libre Baskerville"/>
                <a:ea typeface="Libre Baskerville"/>
                <a:cs typeface="Libre Baskerville"/>
                <a:sym typeface="Libre Baskerville"/>
              </a:rPr>
              <a:t>to a </a:t>
            </a:r>
            <a:r>
              <a:rPr b="1" i="0" lang="en-US" sz="3200" u="none">
                <a:solidFill>
                  <a:schemeClr val="dk1"/>
                </a:solidFill>
                <a:latin typeface="Libre Baskerville"/>
                <a:ea typeface="Libre Baskerville"/>
                <a:cs typeface="Libre Baskerville"/>
                <a:sym typeface="Libre Baskerville"/>
              </a:rPr>
              <a:t>dissolved state </a:t>
            </a:r>
            <a:r>
              <a:rPr b="0" i="0" lang="en-US" sz="3200" u="sng">
                <a:solidFill>
                  <a:schemeClr val="dk1"/>
                </a:solidFill>
                <a:latin typeface="Libre Baskerville"/>
                <a:ea typeface="Libre Baskerville"/>
                <a:cs typeface="Libre Baskerville"/>
                <a:sym typeface="Libre Baskerville"/>
              </a:rPr>
              <a:t>to combine with the hemoglobin.</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oxygen diffuses across the </a:t>
            </a:r>
            <a:r>
              <a:rPr b="1" i="0" lang="en-US" sz="3200" u="none">
                <a:solidFill>
                  <a:schemeClr val="dk1"/>
                </a:solidFill>
                <a:latin typeface="Libre Baskerville"/>
                <a:ea typeface="Libre Baskerville"/>
                <a:cs typeface="Libre Baskerville"/>
                <a:sym typeface="Libre Baskerville"/>
              </a:rPr>
              <a:t>alveolar membrane</a:t>
            </a:r>
            <a:r>
              <a:rPr b="0" i="0" lang="en-US" sz="3200" u="none">
                <a:solidFill>
                  <a:schemeClr val="dk1"/>
                </a:solidFill>
                <a:latin typeface="Libre Baskerville"/>
                <a:ea typeface="Libre Baskerville"/>
                <a:cs typeface="Libre Baskerville"/>
                <a:sym typeface="Libre Baskerville"/>
              </a:rPr>
              <a:t>, through the </a:t>
            </a:r>
            <a:r>
              <a:rPr b="1" i="0" lang="en-US" sz="3200" u="none">
                <a:solidFill>
                  <a:schemeClr val="dk1"/>
                </a:solidFill>
                <a:latin typeface="Libre Baskerville"/>
                <a:ea typeface="Libre Baskerville"/>
                <a:cs typeface="Libre Baskerville"/>
                <a:sym typeface="Libre Baskerville"/>
              </a:rPr>
              <a:t>interstitial fluid </a:t>
            </a:r>
            <a:r>
              <a:rPr b="0" i="0" lang="en-US" sz="3200" u="none">
                <a:solidFill>
                  <a:schemeClr val="dk1"/>
                </a:solidFill>
                <a:latin typeface="Libre Baskerville"/>
                <a:ea typeface="Libre Baskerville"/>
                <a:cs typeface="Libre Baskerville"/>
                <a:sym typeface="Libre Baskerville"/>
              </a:rPr>
              <a:t>and </a:t>
            </a:r>
            <a:r>
              <a:rPr b="1" i="0" lang="en-US" sz="3200" u="none">
                <a:solidFill>
                  <a:schemeClr val="dk1"/>
                </a:solidFill>
                <a:latin typeface="Libre Baskerville"/>
                <a:ea typeface="Libre Baskerville"/>
                <a:cs typeface="Libre Baskerville"/>
                <a:sym typeface="Libre Baskerville"/>
              </a:rPr>
              <a:t>capillary endothelium.</a:t>
            </a:r>
            <a:r>
              <a:rPr b="0" i="0" lang="en-US" sz="3200" u="none">
                <a:solidFill>
                  <a:schemeClr val="dk1"/>
                </a:solidFill>
                <a:latin typeface="Libre Baskerville"/>
                <a:ea typeface="Libre Baskerville"/>
                <a:cs typeface="Libre Baskerville"/>
                <a:sym typeface="Libre Baskerville"/>
              </a:rPr>
              <a:t> Within this capillary, the dissolved oxygen diffuses through the plasma, the red blood cell membrane, and the intracellular fluid within the red cell to combine with the hemoglobin.</a:t>
            </a:r>
            <a:endParaRPr/>
          </a:p>
          <a:p>
            <a:pPr indent="-100329" lvl="0" marL="273050" marR="0" rtl="0" algn="l">
              <a:spcBef>
                <a:spcPts val="575"/>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2"/>
          <p:cNvSpPr txBox="1"/>
          <p:nvPr>
            <p:ph type="title"/>
          </p:nvPr>
        </p:nvSpPr>
        <p:spPr>
          <a:xfrm>
            <a:off x="457200" y="274637"/>
            <a:ext cx="82296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Diffusion Cont’d…</a:t>
            </a:r>
            <a:endParaRPr/>
          </a:p>
        </p:txBody>
      </p:sp>
      <p:sp>
        <p:nvSpPr>
          <p:cNvPr id="263" name="Google Shape;263;p22"/>
          <p:cNvSpPr txBox="1"/>
          <p:nvPr>
            <p:ph idx="1" type="body"/>
          </p:nvPr>
        </p:nvSpPr>
        <p:spPr>
          <a:xfrm>
            <a:off x="304800" y="1447800"/>
            <a:ext cx="86106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a:t>
            </a:r>
            <a:r>
              <a:rPr b="1" i="0" lang="en-US" sz="3200" u="none">
                <a:solidFill>
                  <a:schemeClr val="dk1"/>
                </a:solidFill>
                <a:latin typeface="Libre Baskerville"/>
                <a:ea typeface="Libre Baskerville"/>
                <a:cs typeface="Libre Baskerville"/>
                <a:sym typeface="Libre Baskerville"/>
              </a:rPr>
              <a:t>solubility of a gas</a:t>
            </a:r>
            <a:r>
              <a:rPr b="0" i="0" lang="en-US" sz="3200" u="none">
                <a:solidFill>
                  <a:schemeClr val="dk1"/>
                </a:solidFill>
                <a:latin typeface="Libre Baskerville"/>
                <a:ea typeface="Libre Baskerville"/>
                <a:cs typeface="Libre Baskerville"/>
                <a:sym typeface="Libre Baskerville"/>
              </a:rPr>
              <a:t>, and its </a:t>
            </a:r>
            <a:r>
              <a:rPr b="1" i="0" lang="en-US" sz="3200" u="none">
                <a:solidFill>
                  <a:schemeClr val="dk1"/>
                </a:solidFill>
                <a:latin typeface="Libre Baskerville"/>
                <a:ea typeface="Libre Baskerville"/>
                <a:cs typeface="Libre Baskerville"/>
                <a:sym typeface="Libre Baskerville"/>
              </a:rPr>
              <a:t>partial pressure</a:t>
            </a:r>
            <a:r>
              <a:rPr b="0" i="0" lang="en-US" sz="3200" u="none">
                <a:solidFill>
                  <a:schemeClr val="dk1"/>
                </a:solidFill>
                <a:latin typeface="Libre Baskerville"/>
                <a:ea typeface="Libre Baskerville"/>
                <a:cs typeface="Libre Baskerville"/>
                <a:sym typeface="Libre Baskerville"/>
              </a:rPr>
              <a:t>, greatly influences its diffusion characteristics.</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sng">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sng">
                <a:solidFill>
                  <a:schemeClr val="dk1"/>
                </a:solidFill>
                <a:latin typeface="Libre Baskerville"/>
                <a:ea typeface="Libre Baskerville"/>
                <a:cs typeface="Libre Baskerville"/>
                <a:sym typeface="Libre Baskerville"/>
              </a:rPr>
              <a:t>Carbon dioxide is about 25 times more soluble than oxygen in pulmonary tissues</a:t>
            </a:r>
            <a:r>
              <a:rPr b="0" i="0" lang="en-US" sz="3200" u="none">
                <a:solidFill>
                  <a:schemeClr val="dk1"/>
                </a:solidFill>
                <a:latin typeface="Libre Baskerville"/>
                <a:ea typeface="Libre Baskerville"/>
                <a:cs typeface="Libre Baskerville"/>
                <a:sym typeface="Libre Baskerville"/>
              </a:rPr>
              <a:t> and fluids and its capacity for diffusion is about 20 times greater than oxygen</a:t>
            </a:r>
            <a:r>
              <a:rPr b="0" i="0" lang="en-US" sz="2400" u="none">
                <a:solidFill>
                  <a:schemeClr val="dk1"/>
                </a:solidFill>
                <a:latin typeface="Libre Baskerville"/>
                <a:ea typeface="Libre Baskerville"/>
                <a:cs typeface="Libre Baskerville"/>
                <a:sym typeface="Libre Baskerville"/>
              </a:rPr>
              <a:t>.</a:t>
            </a:r>
            <a:endParaRPr/>
          </a:p>
          <a:p>
            <a:pPr indent="-143510" lvl="0" marL="273050" marR="0" rtl="0" algn="l">
              <a:spcBef>
                <a:spcPts val="575"/>
              </a:spcBef>
              <a:spcAft>
                <a:spcPts val="0"/>
              </a:spcAft>
              <a:buClr>
                <a:schemeClr val="accent1"/>
              </a:buClr>
              <a:buSzPts val="2040"/>
              <a:buFont typeface="Noto Sans Symbols"/>
              <a:buNone/>
            </a:pPr>
            <a:r>
              <a:t/>
            </a:r>
            <a:endParaRPr b="0" i="0" sz="24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3"/>
          <p:cNvSpPr txBox="1"/>
          <p:nvPr>
            <p:ph idx="1" type="body"/>
          </p:nvPr>
        </p:nvSpPr>
        <p:spPr>
          <a:xfrm>
            <a:off x="228600" y="152400"/>
            <a:ext cx="8686800" cy="6096000"/>
          </a:xfrm>
          <a:prstGeom prst="rect">
            <a:avLst/>
          </a:prstGeom>
          <a:noFill/>
          <a:ln>
            <a:noFill/>
          </a:ln>
        </p:spPr>
        <p:txBody>
          <a:bodyPr anchorCtr="0" anchor="t" bIns="45700" lIns="91425" spcFirstLastPara="1" rIns="91425" wrap="square" tIns="45700">
            <a:noAutofit/>
          </a:bodyPr>
          <a:lstStyle/>
          <a:p>
            <a:pPr indent="-273050" lvl="1" marL="273050" marR="0" rtl="0" algn="l">
              <a:lnSpc>
                <a:spcPct val="80000"/>
              </a:lnSpc>
              <a:spcBef>
                <a:spcPts val="0"/>
              </a:spcBef>
              <a:spcAft>
                <a:spcPts val="0"/>
              </a:spcAft>
              <a:buClr>
                <a:schemeClr val="accent2"/>
              </a:buClr>
              <a:buSzPts val="2720"/>
              <a:buFont typeface="Noto Sans Symbols"/>
              <a:buNone/>
            </a:pPr>
            <a:r>
              <a:rPr b="1" i="0" lang="en-US" sz="3200" u="none" cap="none" strike="noStrike">
                <a:solidFill>
                  <a:schemeClr val="dk1"/>
                </a:solidFill>
                <a:latin typeface="Libre Baskerville"/>
                <a:ea typeface="Libre Baskerville"/>
                <a:cs typeface="Libre Baskerville"/>
                <a:sym typeface="Libre Baskerville"/>
              </a:rPr>
              <a:t>Diffusion (Cont’d…)</a:t>
            </a:r>
            <a:endParaRPr/>
          </a:p>
          <a:p>
            <a:pPr indent="-273050" lvl="0" marL="273050" marR="0" rtl="0" algn="l">
              <a:lnSpc>
                <a:spcPct val="80000"/>
              </a:lnSpc>
              <a:spcBef>
                <a:spcPts val="500"/>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Diffusion of different gases from the blood into tissues or from tissues into blood depends on the difference in partial pressures of a gas on the two sides </a:t>
            </a:r>
            <a:endParaRPr/>
          </a:p>
          <a:p>
            <a:pPr indent="-78740" lvl="0" marL="273050" marR="0" rtl="0" algn="l">
              <a:lnSpc>
                <a:spcPct val="80000"/>
              </a:lnSpc>
              <a:spcBef>
                <a:spcPts val="500"/>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e.g. the partial pressure of oxygen in the </a:t>
            </a:r>
            <a:r>
              <a:rPr b="0" i="0" lang="en-US" sz="3600" u="sng">
                <a:solidFill>
                  <a:schemeClr val="dk1"/>
                </a:solidFill>
                <a:latin typeface="Libre Baskerville"/>
                <a:ea typeface="Libre Baskerville"/>
                <a:cs typeface="Libre Baskerville"/>
                <a:sym typeface="Libre Baskerville"/>
              </a:rPr>
              <a:t>arterial blood is 95 mmHg </a:t>
            </a:r>
            <a:r>
              <a:rPr b="0" i="0" lang="en-US" sz="3600" u="none">
                <a:solidFill>
                  <a:schemeClr val="dk1"/>
                </a:solidFill>
                <a:latin typeface="Libre Baskerville"/>
                <a:ea typeface="Libre Baskerville"/>
                <a:cs typeface="Libre Baskerville"/>
                <a:sym typeface="Libre Baskerville"/>
              </a:rPr>
              <a:t>and in the </a:t>
            </a:r>
            <a:r>
              <a:rPr b="0" i="0" lang="en-US" sz="3600" u="sng">
                <a:solidFill>
                  <a:schemeClr val="dk1"/>
                </a:solidFill>
                <a:latin typeface="Libre Baskerville"/>
                <a:ea typeface="Libre Baskerville"/>
                <a:cs typeface="Libre Baskerville"/>
                <a:sym typeface="Libre Baskerville"/>
              </a:rPr>
              <a:t>tissue spaces is 40 mmHg </a:t>
            </a:r>
            <a:r>
              <a:rPr b="0" i="0" lang="en-US" sz="3600" u="none">
                <a:solidFill>
                  <a:schemeClr val="dk1"/>
                </a:solidFill>
                <a:latin typeface="Libre Baskerville"/>
                <a:ea typeface="Libre Baskerville"/>
                <a:cs typeface="Libre Baskerville"/>
                <a:sym typeface="Libre Baskerville"/>
              </a:rPr>
              <a:t>and therefore there is a </a:t>
            </a:r>
            <a:r>
              <a:rPr b="0" i="0" lang="en-US" sz="3600" u="sng">
                <a:solidFill>
                  <a:schemeClr val="dk1"/>
                </a:solidFill>
                <a:latin typeface="Libre Baskerville"/>
                <a:ea typeface="Libre Baskerville"/>
                <a:cs typeface="Libre Baskerville"/>
                <a:sym typeface="Libre Baskerville"/>
              </a:rPr>
              <a:t>net pressure of 55 mmHg </a:t>
            </a:r>
            <a:r>
              <a:rPr b="0" i="0" lang="en-US" sz="3600" u="none">
                <a:solidFill>
                  <a:schemeClr val="dk1"/>
                </a:solidFill>
                <a:latin typeface="Libre Baskerville"/>
                <a:ea typeface="Libre Baskerville"/>
                <a:cs typeface="Libre Baskerville"/>
                <a:sym typeface="Libre Baskerville"/>
              </a:rPr>
              <a:t>that pushes oxygen from blood into the tissues.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4"/>
          <p:cNvSpPr txBox="1"/>
          <p:nvPr>
            <p:ph type="title"/>
          </p:nvPr>
        </p:nvSpPr>
        <p:spPr>
          <a:xfrm>
            <a:off x="457200" y="274637"/>
            <a:ext cx="8229600" cy="868362"/>
          </a:xfrm>
          <a:prstGeom prst="rect">
            <a:avLst/>
          </a:prstGeom>
          <a:noFill/>
          <a:ln>
            <a:noFill/>
          </a:ln>
        </p:spPr>
        <p:txBody>
          <a:bodyPr anchorCtr="0" anchor="b" bIns="91425" lIns="91425" spcFirstLastPara="1" rIns="91425" wrap="square" tIns="45700">
            <a:noAutofit/>
          </a:bodyPr>
          <a:lstStyle/>
          <a:p>
            <a:pPr indent="-342900" lvl="0" marL="342900" rtl="0" algn="l">
              <a:lnSpc>
                <a:spcPct val="80000"/>
              </a:lnSpc>
              <a:spcBef>
                <a:spcPts val="0"/>
              </a:spcBef>
              <a:spcAft>
                <a:spcPts val="0"/>
              </a:spcAft>
              <a:buClr>
                <a:schemeClr val="dk2"/>
              </a:buClr>
              <a:buSzPts val="3200"/>
              <a:buFont typeface="Libre Franklin"/>
              <a:buNone/>
            </a:pPr>
            <a:r>
              <a:rPr b="1" i="0" lang="en-US" sz="3200" u="none">
                <a:solidFill>
                  <a:schemeClr val="dk2"/>
                </a:solidFill>
                <a:latin typeface="Libre Franklin"/>
                <a:ea typeface="Libre Franklin"/>
                <a:cs typeface="Libre Franklin"/>
                <a:sym typeface="Libre Franklin"/>
              </a:rPr>
              <a:t>Diffusion (Cont’d…) </a:t>
            </a:r>
            <a:endParaRPr/>
          </a:p>
        </p:txBody>
      </p:sp>
      <p:sp>
        <p:nvSpPr>
          <p:cNvPr id="274" name="Google Shape;274;p24"/>
          <p:cNvSpPr txBox="1"/>
          <p:nvPr>
            <p:ph idx="1" type="body"/>
          </p:nvPr>
        </p:nvSpPr>
        <p:spPr>
          <a:xfrm>
            <a:off x="304800" y="1066800"/>
            <a:ext cx="8382000" cy="5257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You may ask here why the oxygen is low in the tissues. </a:t>
            </a:r>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This is because the tissues continuously consume oxygen so the oxygen partial pressure tends to fall whereas the blood in arteries has much oxygen as it is continuously oxygenated in the lungs. </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Similarly the carbon dioxide tends to diffuse out of the tissues into the blood because it is high in the tissues due to continuous production i.e. </a:t>
            </a:r>
            <a:r>
              <a:rPr b="0" i="0" lang="en-US" sz="3200" u="sng">
                <a:solidFill>
                  <a:schemeClr val="dk1"/>
                </a:solidFill>
                <a:latin typeface="Libre Baskerville"/>
                <a:ea typeface="Libre Baskerville"/>
                <a:cs typeface="Libre Baskerville"/>
                <a:sym typeface="Libre Baskerville"/>
              </a:rPr>
              <a:t>45 mmHg </a:t>
            </a:r>
            <a:r>
              <a:rPr b="0" i="0" lang="en-US" sz="3200" u="none">
                <a:solidFill>
                  <a:schemeClr val="dk1"/>
                </a:solidFill>
                <a:latin typeface="Libre Baskerville"/>
                <a:ea typeface="Libre Baskerville"/>
                <a:cs typeface="Libre Baskerville"/>
                <a:sym typeface="Libre Baskerville"/>
              </a:rPr>
              <a:t>and in the arterial blood it is </a:t>
            </a:r>
            <a:r>
              <a:rPr b="0" i="0" lang="en-US" sz="3200" u="sng">
                <a:solidFill>
                  <a:schemeClr val="dk1"/>
                </a:solidFill>
                <a:latin typeface="Libre Baskerville"/>
                <a:ea typeface="Libre Baskerville"/>
                <a:cs typeface="Libre Baskerville"/>
                <a:sym typeface="Libre Baskerville"/>
              </a:rPr>
              <a:t>40 mmHg.</a:t>
            </a:r>
            <a:r>
              <a:rPr b="0" i="0" lang="en-US" sz="3200" u="none">
                <a:solidFill>
                  <a:schemeClr val="dk1"/>
                </a:solidFill>
                <a:latin typeface="Libre Baskerville"/>
                <a:ea typeface="Libre Baskerville"/>
                <a:cs typeface="Libre Baskerville"/>
                <a:sym typeface="Libre Baskerville"/>
              </a:rPr>
              <a:t> Thus net pressure of </a:t>
            </a:r>
            <a:r>
              <a:rPr b="0" i="0" lang="en-US" sz="3200" u="sng">
                <a:solidFill>
                  <a:schemeClr val="dk1"/>
                </a:solidFill>
                <a:latin typeface="Libre Baskerville"/>
                <a:ea typeface="Libre Baskerville"/>
                <a:cs typeface="Libre Baskerville"/>
                <a:sym typeface="Libre Baskerville"/>
              </a:rPr>
              <a:t>5 mmHg pushes the carbon dioxide out of the tissues into the blood. </a:t>
            </a:r>
            <a:endParaRPr/>
          </a:p>
          <a:p>
            <a:pPr indent="-100329" lvl="0" marL="273050" marR="0" rtl="0" algn="l">
              <a:spcBef>
                <a:spcPts val="575"/>
              </a:spcBef>
              <a:spcAft>
                <a:spcPts val="0"/>
              </a:spcAft>
              <a:buClr>
                <a:schemeClr val="accent1"/>
              </a:buClr>
              <a:buSzPts val="2720"/>
              <a:buFont typeface="Noto Sans Symbols"/>
              <a:buNone/>
            </a:pPr>
            <a:r>
              <a:t/>
            </a:r>
            <a:endParaRPr b="0" i="0" sz="3200" u="sng">
              <a:solidFill>
                <a:schemeClr val="dk1"/>
              </a:solidFill>
              <a:latin typeface="Libre Baskerville"/>
              <a:ea typeface="Libre Baskerville"/>
              <a:cs typeface="Libre Baskerville"/>
              <a:sym typeface="Libre Baskervill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5"/>
          <p:cNvSpPr txBox="1"/>
          <p:nvPr>
            <p:ph idx="1" type="body"/>
          </p:nvPr>
        </p:nvSpPr>
        <p:spPr>
          <a:xfrm>
            <a:off x="685800" y="457200"/>
            <a:ext cx="7772400" cy="5638800"/>
          </a:xfrm>
          <a:prstGeom prst="rect">
            <a:avLst/>
          </a:prstGeom>
          <a:noFill/>
          <a:ln>
            <a:noFill/>
          </a:ln>
        </p:spPr>
        <p:txBody>
          <a:bodyPr anchorCtr="0" anchor="t" bIns="45700" lIns="91425" spcFirstLastPara="1" rIns="91425" wrap="square" tIns="45700">
            <a:noAutofit/>
          </a:bodyPr>
          <a:lstStyle/>
          <a:p>
            <a:pPr indent="-228599" lvl="1" marL="547687" marR="0" rtl="0" algn="l">
              <a:lnSpc>
                <a:spcPct val="100000"/>
              </a:lnSpc>
              <a:spcBef>
                <a:spcPts val="0"/>
              </a:spcBef>
              <a:spcAft>
                <a:spcPts val="0"/>
              </a:spcAft>
              <a:buClr>
                <a:schemeClr val="accent2"/>
              </a:buClr>
              <a:buSzPts val="2720"/>
              <a:buFont typeface="Noto Sans Symbols"/>
              <a:buNone/>
            </a:pPr>
            <a:r>
              <a:rPr b="1" i="0" lang="en-US" sz="3200" u="none" cap="none" strike="noStrike">
                <a:solidFill>
                  <a:schemeClr val="dk1"/>
                </a:solidFill>
                <a:latin typeface="Libre Baskerville"/>
                <a:ea typeface="Libre Baskerville"/>
                <a:cs typeface="Libre Baskerville"/>
                <a:sym typeface="Libre Baskerville"/>
              </a:rPr>
              <a:t>Diffusion (Cont’d</a:t>
            </a:r>
            <a:r>
              <a:rPr b="1" i="0" lang="en-US" sz="3000" u="none" cap="none" strike="noStrike">
                <a:solidFill>
                  <a:schemeClr val="dk1"/>
                </a:solidFill>
                <a:latin typeface="Libre Baskerville"/>
                <a:ea typeface="Libre Baskerville"/>
                <a:cs typeface="Libre Baskerville"/>
                <a:sym typeface="Libre Baskerville"/>
              </a:rPr>
              <a:t>…)</a:t>
            </a:r>
            <a:endParaRPr/>
          </a:p>
          <a:p>
            <a:pPr indent="-273050" lvl="0" marL="273050" marR="0" rtl="0" algn="l">
              <a:lnSpc>
                <a:spcPct val="100000"/>
              </a:lnSpc>
              <a:spcBef>
                <a:spcPts val="50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NB:</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Mechanical ventilation is fundamentally different from normal breathing. </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During spontaneous breathing, the diaphragm contracts on inhalation, moving toward the abdomen, and the chest wall expands. The space inside the thorax enlarges and creates a vacuum that draws air into the lungs and helps to distribute the air evenly.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6"/>
          <p:cNvSpPr txBox="1"/>
          <p:nvPr>
            <p:ph idx="1" type="body"/>
          </p:nvPr>
        </p:nvSpPr>
        <p:spPr>
          <a:xfrm>
            <a:off x="0" y="228600"/>
            <a:ext cx="9144000" cy="6248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Diffusion Cont’d…</a:t>
            </a:r>
            <a:endParaRPr/>
          </a:p>
          <a:p>
            <a:pPr indent="-100329"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You don't have to think about breathing because your body's </a:t>
            </a:r>
            <a:r>
              <a:rPr b="1" i="0" lang="en-US" sz="3200" u="none">
                <a:solidFill>
                  <a:schemeClr val="dk1"/>
                </a:solidFill>
                <a:latin typeface="Libre Baskerville"/>
                <a:ea typeface="Libre Baskerville"/>
                <a:cs typeface="Libre Baskerville"/>
                <a:sym typeface="Libre Baskerville"/>
              </a:rPr>
              <a:t>autonomic nervous system</a:t>
            </a:r>
            <a:r>
              <a:rPr b="0" i="0" lang="en-US" sz="3200" u="none">
                <a:solidFill>
                  <a:schemeClr val="dk1"/>
                </a:solidFill>
                <a:latin typeface="Libre Baskerville"/>
                <a:ea typeface="Libre Baskerville"/>
                <a:cs typeface="Libre Baskerville"/>
                <a:sym typeface="Libre Baskerville"/>
              </a:rPr>
              <a:t> controls it, as it does many other functions in your body.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If you try to hold your breath, your body will override your action and force you to let out that breath and start breathing again.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respiratory centers that control your rate of breathing are in the brainstem or </a:t>
            </a:r>
            <a:r>
              <a:rPr b="1" i="0" lang="en-US" sz="3200" u="none">
                <a:solidFill>
                  <a:schemeClr val="dk1"/>
                </a:solidFill>
                <a:latin typeface="Libre Baskerville"/>
                <a:ea typeface="Libre Baskerville"/>
                <a:cs typeface="Libre Baskerville"/>
                <a:sym typeface="Libre Baskerville"/>
              </a:rPr>
              <a:t>medulla</a:t>
            </a:r>
            <a:r>
              <a:rPr b="0"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nerve cells that are located within these centers automatically send signals to the diaphragm and intercostal muscles to contract and relax at regular intervals.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pic>
        <p:nvPicPr>
          <p:cNvPr descr="medulla" id="289" name="Google Shape;289;p27"/>
          <p:cNvPicPr preferRelativeResize="0"/>
          <p:nvPr>
            <p:ph idx="1" type="body"/>
          </p:nvPr>
        </p:nvPicPr>
        <p:blipFill rotWithShape="1">
          <a:blip r:embed="rId3">
            <a:alphaModFix/>
          </a:blip>
          <a:srcRect b="0" l="0" r="0" t="0"/>
          <a:stretch/>
        </p:blipFill>
        <p:spPr>
          <a:xfrm>
            <a:off x="1295400" y="685800"/>
            <a:ext cx="6781800" cy="508635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28"/>
          <p:cNvSpPr txBox="1"/>
          <p:nvPr>
            <p:ph idx="1" type="body"/>
          </p:nvPr>
        </p:nvSpPr>
        <p:spPr>
          <a:xfrm>
            <a:off x="685800" y="609600"/>
            <a:ext cx="7772400" cy="5562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3400"/>
              <a:buFont typeface="Noto Sans Symbols"/>
              <a:buNone/>
            </a:pPr>
            <a:r>
              <a:rPr b="0" i="0" lang="en-US" sz="4000" u="none">
                <a:solidFill>
                  <a:srgbClr val="FF0000"/>
                </a:solidFill>
                <a:latin typeface="Libre Baskerville"/>
                <a:ea typeface="Libre Baskerville"/>
                <a:cs typeface="Libre Baskerville"/>
                <a:sym typeface="Libre Baskerville"/>
              </a:rPr>
              <a:t>However, </a:t>
            </a:r>
            <a:r>
              <a:rPr b="1" i="0" lang="en-US" sz="3200" u="sng">
                <a:solidFill>
                  <a:schemeClr val="dk1"/>
                </a:solidFill>
                <a:latin typeface="Libre Baskerville"/>
                <a:ea typeface="Libre Baskerville"/>
                <a:cs typeface="Libre Baskerville"/>
                <a:sym typeface="Libre Baskerville"/>
              </a:rPr>
              <a:t>the activity of the respiratory centers can be influenced by these factors</a:t>
            </a:r>
            <a:r>
              <a:rPr b="0" i="0" lang="en-US" sz="3200" u="none">
                <a:solidFill>
                  <a:schemeClr val="dk1"/>
                </a:solidFill>
                <a:latin typeface="Libre Baskerville"/>
                <a:ea typeface="Libre Baskerville"/>
                <a:cs typeface="Libre Baskerville"/>
                <a:sym typeface="Libre Baskerville"/>
              </a:rPr>
              <a:t>: </a:t>
            </a:r>
            <a:endParaRPr/>
          </a:p>
          <a:p>
            <a:pPr indent="-121920" lvl="0" marL="273050" marR="0" rtl="0" algn="l">
              <a:lnSpc>
                <a:spcPct val="100000"/>
              </a:lnSpc>
              <a:spcBef>
                <a:spcPts val="500"/>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Oxygen</a:t>
            </a:r>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Carbon dioxide</a:t>
            </a:r>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Hydrogen ion (pH) </a:t>
            </a:r>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Stretch</a:t>
            </a:r>
            <a:r>
              <a:rPr b="0" i="0" lang="en-US" sz="3200" u="none" cap="none" strike="noStrike">
                <a:solidFill>
                  <a:schemeClr val="dk1"/>
                </a:solidFill>
                <a:latin typeface="Libre Baskerville"/>
                <a:ea typeface="Libre Baskerville"/>
                <a:cs typeface="Libre Baskerville"/>
                <a:sym typeface="Libre Baskerville"/>
              </a:rPr>
              <a:t> </a:t>
            </a:r>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Signals from higher brain centers</a:t>
            </a:r>
            <a:endParaRPr/>
          </a:p>
          <a:p>
            <a:pPr indent="-228600" lvl="4" marL="1371600" marR="0" rtl="0" algn="l">
              <a:lnSpc>
                <a:spcPct val="100000"/>
              </a:lnSpc>
              <a:spcBef>
                <a:spcPts val="300"/>
              </a:spcBef>
              <a:spcAft>
                <a:spcPts val="0"/>
              </a:spcAft>
              <a:buClr>
                <a:srgbClr val="A28E6A"/>
              </a:buClr>
              <a:buSzPts val="3200"/>
              <a:buFont typeface="Libre Baskerville"/>
              <a:buChar char="o"/>
            </a:pPr>
            <a:r>
              <a:rPr b="1" i="0" lang="en-US" sz="3200" u="none" cap="none" strike="noStrike">
                <a:solidFill>
                  <a:schemeClr val="dk1"/>
                </a:solidFill>
                <a:latin typeface="Libre Baskerville"/>
                <a:ea typeface="Libre Baskerville"/>
                <a:cs typeface="Libre Baskerville"/>
                <a:sym typeface="Libre Baskerville"/>
              </a:rPr>
              <a:t>Chemical irritants</a:t>
            </a:r>
            <a:r>
              <a:rPr b="0" i="0" lang="en-US" sz="3200" u="none" cap="none" strike="noStrike">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29"/>
          <p:cNvSpPr txBox="1"/>
          <p:nvPr>
            <p:ph type="title"/>
          </p:nvPr>
        </p:nvSpPr>
        <p:spPr>
          <a:xfrm>
            <a:off x="381000" y="0"/>
            <a:ext cx="8534400" cy="1600200"/>
          </a:xfrm>
          <a:prstGeom prst="rect">
            <a:avLst/>
          </a:prstGeom>
          <a:noFill/>
          <a:ln>
            <a:noFill/>
          </a:ln>
        </p:spPr>
        <p:txBody>
          <a:bodyPr anchorCtr="0" anchor="b" bIns="91425" lIns="91425" spcFirstLastPara="1" rIns="91425" wrap="square" tIns="45700">
            <a:normAutofit/>
          </a:bodyPr>
          <a:lstStyle/>
          <a:p>
            <a:pPr indent="0" lvl="0" marL="0" rtl="0" algn="l">
              <a:lnSpc>
                <a:spcPct val="100000"/>
              </a:lnSpc>
              <a:spcBef>
                <a:spcPts val="0"/>
              </a:spcBef>
              <a:spcAft>
                <a:spcPts val="0"/>
              </a:spcAft>
              <a:buClr>
                <a:schemeClr val="dk2"/>
              </a:buClr>
              <a:buSzPts val="3200"/>
              <a:buFont typeface="Libre Franklin"/>
              <a:buNone/>
            </a:pPr>
            <a:r>
              <a:rPr b="1" i="0" lang="en-US" sz="3200" u="none">
                <a:solidFill>
                  <a:schemeClr val="dk2"/>
                </a:solidFill>
                <a:latin typeface="Libre Franklin"/>
                <a:ea typeface="Libre Franklin"/>
                <a:cs typeface="Libre Franklin"/>
                <a:sym typeface="Libre Franklin"/>
              </a:rPr>
              <a:t>What Happens When the Air Gets There </a:t>
            </a:r>
            <a:br>
              <a:rPr b="1" i="0" lang="en-US" sz="3200" u="none">
                <a:solidFill>
                  <a:schemeClr val="dk2"/>
                </a:solidFill>
                <a:latin typeface="Libre Franklin"/>
                <a:ea typeface="Libre Franklin"/>
                <a:cs typeface="Libre Franklin"/>
                <a:sym typeface="Libre Franklin"/>
              </a:rPr>
            </a:br>
            <a:r>
              <a:rPr b="1" i="0" lang="en-US" sz="3200" u="none">
                <a:solidFill>
                  <a:schemeClr val="dk2"/>
                </a:solidFill>
                <a:latin typeface="Libre Franklin"/>
                <a:ea typeface="Libre Franklin"/>
                <a:cs typeface="Libre Franklin"/>
                <a:sym typeface="Libre Franklin"/>
              </a:rPr>
              <a:t>	        	    (in the Lungs)? </a:t>
            </a:r>
            <a:br>
              <a:rPr b="0" i="0" lang="en-US" sz="3200" u="none">
                <a:solidFill>
                  <a:schemeClr val="dk2"/>
                </a:solidFill>
                <a:latin typeface="Libre Franklin"/>
                <a:ea typeface="Libre Franklin"/>
                <a:cs typeface="Libre Franklin"/>
                <a:sym typeface="Libre Franklin"/>
              </a:rPr>
            </a:br>
            <a:endParaRPr/>
          </a:p>
        </p:txBody>
      </p:sp>
      <p:sp>
        <p:nvSpPr>
          <p:cNvPr id="300" name="Google Shape;300;p29"/>
          <p:cNvSpPr txBox="1"/>
          <p:nvPr>
            <p:ph idx="1" type="body"/>
          </p:nvPr>
        </p:nvSpPr>
        <p:spPr>
          <a:xfrm>
            <a:off x="304800" y="1219200"/>
            <a:ext cx="8458200" cy="5334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In each air sac, the oxygen concentration is high, so oxygen passes or </a:t>
            </a:r>
            <a:r>
              <a:rPr b="1" i="0" lang="en-US" sz="3200" u="none">
                <a:solidFill>
                  <a:schemeClr val="dk1"/>
                </a:solidFill>
                <a:latin typeface="Libre Baskerville"/>
                <a:ea typeface="Libre Baskerville"/>
                <a:cs typeface="Libre Baskerville"/>
                <a:sym typeface="Libre Baskerville"/>
              </a:rPr>
              <a:t>diffuses</a:t>
            </a:r>
            <a:r>
              <a:rPr b="0" i="0" lang="en-US" sz="3200" u="none">
                <a:solidFill>
                  <a:schemeClr val="dk1"/>
                </a:solidFill>
                <a:latin typeface="Libre Baskerville"/>
                <a:ea typeface="Libre Baskerville"/>
                <a:cs typeface="Libre Baskerville"/>
                <a:sym typeface="Libre Baskerville"/>
              </a:rPr>
              <a:t> across the alveolar membrane into the </a:t>
            </a:r>
            <a:r>
              <a:rPr b="1" i="0" lang="en-US" sz="3200" u="none">
                <a:solidFill>
                  <a:schemeClr val="dk1"/>
                </a:solidFill>
                <a:latin typeface="Libre Baskerville"/>
                <a:ea typeface="Libre Baskerville"/>
                <a:cs typeface="Libre Baskerville"/>
                <a:sym typeface="Libre Baskerville"/>
              </a:rPr>
              <a:t>pulmonary capillary</a:t>
            </a:r>
            <a:r>
              <a:rPr b="0"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8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At the beginning of the pulmonary capillary, the hemoglobin in the red blood cells has carbon dioxide bound to it and very little oxygen. </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oxygen binds to hemoglobin and the carbon dioxide is released. </a:t>
            </a:r>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Carbon dioxide is also released from sodium bicarbonate dissolved in the blood of the pulmonary capillary.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3"/>
          <p:cNvSpPr txBox="1"/>
          <p:nvPr>
            <p:ph type="title"/>
          </p:nvPr>
        </p:nvSpPr>
        <p:spPr>
          <a:xfrm>
            <a:off x="228600" y="0"/>
            <a:ext cx="8458200" cy="1066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Vital Volumes and Capacities </a:t>
            </a:r>
            <a:endParaRPr/>
          </a:p>
        </p:txBody>
      </p:sp>
      <p:pic>
        <p:nvPicPr>
          <p:cNvPr descr="https://sportsciblog.files.wordpress.com/2013/07/static-measures-of-lung-volume-and-capacity1.gif" id="147" name="Google Shape;147;p3"/>
          <p:cNvPicPr preferRelativeResize="0"/>
          <p:nvPr/>
        </p:nvPicPr>
        <p:blipFill rotWithShape="1">
          <a:blip r:embed="rId3">
            <a:alphaModFix/>
          </a:blip>
          <a:srcRect b="0" l="0" r="0" t="0"/>
          <a:stretch/>
        </p:blipFill>
        <p:spPr>
          <a:xfrm>
            <a:off x="0" y="1524000"/>
            <a:ext cx="8915400" cy="48006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30"/>
          <p:cNvSpPr txBox="1"/>
          <p:nvPr>
            <p:ph type="title"/>
          </p:nvPr>
        </p:nvSpPr>
        <p:spPr>
          <a:xfrm>
            <a:off x="457200" y="274637"/>
            <a:ext cx="8229600" cy="715962"/>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Cont’d…</a:t>
            </a:r>
            <a:endParaRPr/>
          </a:p>
        </p:txBody>
      </p:sp>
      <p:sp>
        <p:nvSpPr>
          <p:cNvPr id="306" name="Google Shape;306;p30"/>
          <p:cNvSpPr txBox="1"/>
          <p:nvPr>
            <p:ph idx="1" type="body"/>
          </p:nvPr>
        </p:nvSpPr>
        <p:spPr>
          <a:xfrm>
            <a:off x="0" y="838200"/>
            <a:ext cx="9144000" cy="5715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concentration of carbon dioxide is high in the pulmonary capillary, so carbon dioxide leaves the blood and passes across the alveolar membrane into the air sac. </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This exchange of gases occurs rapidly (fractions of a second). </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carbon dioxide then leaves the alveolus when you exhale and the oxygen-enriched blood returns to the heart.</a:t>
            </a:r>
            <a:endParaRPr/>
          </a:p>
          <a:p>
            <a:pPr indent="-121920" lvl="0" marL="273050" marR="0" rtl="0" algn="l">
              <a:lnSpc>
                <a:spcPct val="100000"/>
              </a:lnSpc>
              <a:spcBef>
                <a:spcPts val="500"/>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 </a:t>
            </a:r>
            <a:r>
              <a:rPr b="1" i="0" lang="en-US" sz="2800" u="none">
                <a:solidFill>
                  <a:schemeClr val="dk1"/>
                </a:solidFill>
                <a:latin typeface="Libre Baskerville"/>
                <a:ea typeface="Libre Baskerville"/>
                <a:cs typeface="Libre Baskerville"/>
                <a:sym typeface="Libre Baskerville"/>
              </a:rPr>
              <a:t>Thus, the purpose of breathing is to keep the oxygen concentration high and the carbon dioxide concentration low in the alveoli</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pic>
        <p:nvPicPr>
          <p:cNvPr descr="exchange" id="311" name="Google Shape;311;p31"/>
          <p:cNvPicPr preferRelativeResize="0"/>
          <p:nvPr>
            <p:ph idx="1" type="body"/>
          </p:nvPr>
        </p:nvPicPr>
        <p:blipFill rotWithShape="1">
          <a:blip r:embed="rId3">
            <a:alphaModFix/>
          </a:blip>
          <a:srcRect b="0" l="0" r="0" t="0"/>
          <a:stretch/>
        </p:blipFill>
        <p:spPr>
          <a:xfrm>
            <a:off x="533400" y="533400"/>
            <a:ext cx="8026400" cy="5233987"/>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pic>
        <p:nvPicPr>
          <p:cNvPr descr="Diffusion%20of%20Gases" id="316" name="Google Shape;316;p32"/>
          <p:cNvPicPr preferRelativeResize="0"/>
          <p:nvPr/>
        </p:nvPicPr>
        <p:blipFill rotWithShape="1">
          <a:blip r:embed="rId3">
            <a:alphaModFix/>
          </a:blip>
          <a:srcRect b="0" l="0" r="0" t="0"/>
          <a:stretch/>
        </p:blipFill>
        <p:spPr>
          <a:xfrm>
            <a:off x="381000" y="0"/>
            <a:ext cx="8382000" cy="65532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3"/>
          <p:cNvSpPr txBox="1"/>
          <p:nvPr>
            <p:ph type="title"/>
          </p:nvPr>
        </p:nvSpPr>
        <p:spPr>
          <a:xfrm>
            <a:off x="533400" y="274637"/>
            <a:ext cx="8153400" cy="1143000"/>
          </a:xfrm>
          <a:prstGeom prst="rect">
            <a:avLst/>
          </a:prstGeom>
          <a:noFill/>
          <a:ln>
            <a:noFill/>
          </a:ln>
        </p:spPr>
        <p:txBody>
          <a:bodyPr anchorCtr="0" anchor="b" bIns="91425"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Libre Franklin"/>
              <a:buNone/>
            </a:pPr>
            <a:r>
              <a:rPr b="1" i="0" lang="en-US" sz="3600" u="none">
                <a:solidFill>
                  <a:schemeClr val="dk2"/>
                </a:solidFill>
                <a:latin typeface="Libre Franklin"/>
                <a:ea typeface="Libre Franklin"/>
                <a:cs typeface="Libre Franklin"/>
                <a:sym typeface="Libre Franklin"/>
              </a:rPr>
              <a:t>When Lungs Fail</a:t>
            </a:r>
            <a:br>
              <a:rPr b="1" i="0" lang="en-US" sz="3600" u="none">
                <a:solidFill>
                  <a:schemeClr val="dk2"/>
                </a:solidFill>
                <a:latin typeface="Libre Franklin"/>
                <a:ea typeface="Libre Franklin"/>
                <a:cs typeface="Libre Franklin"/>
                <a:sym typeface="Libre Franklin"/>
              </a:rPr>
            </a:br>
            <a:endParaRPr/>
          </a:p>
        </p:txBody>
      </p:sp>
      <p:sp>
        <p:nvSpPr>
          <p:cNvPr id="322" name="Google Shape;322;p33"/>
          <p:cNvSpPr txBox="1"/>
          <p:nvPr>
            <p:ph idx="1" type="body"/>
          </p:nvPr>
        </p:nvSpPr>
        <p:spPr>
          <a:xfrm>
            <a:off x="228600" y="838200"/>
            <a:ext cx="8915400" cy="5715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There are many common conditions that can affect your lungs. We will describe some of the ones you hear about most often. </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Diseases or conditions of the lung fall mainly into two classes </a:t>
            </a:r>
            <a:endParaRPr/>
          </a:p>
          <a:p>
            <a:pPr indent="-273050" lvl="0" marL="273050" marR="0" rtl="0" algn="l">
              <a:lnSpc>
                <a:spcPct val="10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1). </a:t>
            </a:r>
            <a:r>
              <a:rPr b="0" i="0" lang="en-US" sz="3200" u="sng">
                <a:solidFill>
                  <a:srgbClr val="FF0000"/>
                </a:solidFill>
                <a:latin typeface="Libre Baskerville"/>
                <a:ea typeface="Libre Baskerville"/>
                <a:cs typeface="Libre Baskerville"/>
                <a:sym typeface="Libre Baskerville"/>
              </a:rPr>
              <a:t>those that make </a:t>
            </a:r>
            <a:r>
              <a:rPr b="1" i="0" lang="en-US" sz="3200" u="sng">
                <a:solidFill>
                  <a:srgbClr val="FF0000"/>
                </a:solidFill>
                <a:latin typeface="Libre Baskerville"/>
                <a:ea typeface="Libre Baskerville"/>
                <a:cs typeface="Libre Baskerville"/>
                <a:sym typeface="Libre Baskerville"/>
              </a:rPr>
              <a:t>breathing harder </a:t>
            </a:r>
            <a:r>
              <a:rPr b="0" i="0" lang="en-US" sz="3200" u="none">
                <a:solidFill>
                  <a:schemeClr val="dk1"/>
                </a:solidFill>
                <a:latin typeface="Libre Baskerville"/>
                <a:ea typeface="Libre Baskerville"/>
                <a:cs typeface="Libre Baskerville"/>
                <a:sym typeface="Libre Baskerville"/>
              </a:rPr>
              <a:t>and </a:t>
            </a:r>
            <a:endParaRPr/>
          </a:p>
          <a:p>
            <a:pPr indent="-273050" lvl="0" marL="273050" marR="0" rtl="0" algn="l">
              <a:lnSpc>
                <a:spcPct val="10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2). </a:t>
            </a:r>
            <a:r>
              <a:rPr b="0" i="0" lang="en-US" sz="3200" u="sng">
                <a:solidFill>
                  <a:srgbClr val="FF0000"/>
                </a:solidFill>
                <a:latin typeface="Libre Baskerville"/>
                <a:ea typeface="Libre Baskerville"/>
                <a:cs typeface="Libre Baskerville"/>
                <a:sym typeface="Libre Baskerville"/>
              </a:rPr>
              <a:t>those that </a:t>
            </a:r>
            <a:r>
              <a:rPr b="1" i="0" lang="en-US" sz="3200" u="sng">
                <a:solidFill>
                  <a:srgbClr val="FF0000"/>
                </a:solidFill>
                <a:latin typeface="Libre Baskerville"/>
                <a:ea typeface="Libre Baskerville"/>
                <a:cs typeface="Libre Baskerville"/>
                <a:sym typeface="Libre Baskerville"/>
              </a:rPr>
              <a:t>damage the lungs' ability to exchange </a:t>
            </a:r>
            <a:r>
              <a:rPr b="0" i="0" lang="en-US" sz="3200" u="sng">
                <a:solidFill>
                  <a:srgbClr val="FF0000"/>
                </a:solidFill>
                <a:latin typeface="Libre Baskerville"/>
                <a:ea typeface="Libre Baskerville"/>
                <a:cs typeface="Libre Baskerville"/>
                <a:sym typeface="Libre Baskerville"/>
              </a:rPr>
              <a:t>carbon dioxide for oxygen</a:t>
            </a:r>
            <a:r>
              <a:rPr b="0" i="0" lang="en-US" sz="3200" u="none">
                <a:solidFill>
                  <a:srgbClr val="FF0000"/>
                </a:solidFill>
                <a:latin typeface="Libre Baskerville"/>
                <a:ea typeface="Libre Baskerville"/>
                <a:cs typeface="Libre Baskerville"/>
                <a:sym typeface="Libre Baskerville"/>
              </a:rPr>
              <a:t>.</a:t>
            </a:r>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None/>
            </a:pPr>
            <a:r>
              <a:rPr b="0" i="0" lang="en-US" sz="3200" u="none">
                <a:solidFill>
                  <a:srgbClr val="00B0F0"/>
                </a:solidFill>
                <a:latin typeface="Libre Baskerville"/>
                <a:ea typeface="Libre Baskerville"/>
                <a:cs typeface="Libre Baskerville"/>
                <a:sym typeface="Libre Baskerville"/>
              </a:rPr>
              <a:t> </a:t>
            </a:r>
            <a:r>
              <a:rPr b="1" i="0" lang="en-US" sz="3200" u="none">
                <a:solidFill>
                  <a:srgbClr val="00B0F0"/>
                </a:solidFill>
                <a:latin typeface="Libre Baskerville"/>
                <a:ea typeface="Libre Baskerville"/>
                <a:cs typeface="Libre Baskerville"/>
                <a:sym typeface="Libre Baskerville"/>
              </a:rPr>
              <a:t>Next Slide: </a:t>
            </a:r>
            <a:r>
              <a:rPr b="0" i="0" lang="en-US" sz="3200" u="none">
                <a:solidFill>
                  <a:srgbClr val="00B0F0"/>
                </a:solidFill>
                <a:latin typeface="Libre Baskerville"/>
                <a:ea typeface="Libre Baskerville"/>
                <a:cs typeface="Libre Baskerville"/>
                <a:sym typeface="Libre Baskerville"/>
              </a:rPr>
              <a:t>Diseases or conditions that influence the mechanics of breathing: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4"/>
          <p:cNvSpPr txBox="1"/>
          <p:nvPr>
            <p:ph idx="1" type="body"/>
          </p:nvPr>
        </p:nvSpPr>
        <p:spPr>
          <a:xfrm>
            <a:off x="228600" y="533400"/>
            <a:ext cx="8686800" cy="5943600"/>
          </a:xfrm>
          <a:prstGeom prst="rect">
            <a:avLst/>
          </a:prstGeom>
          <a:noFill/>
          <a:ln>
            <a:noFill/>
          </a:ln>
        </p:spPr>
        <p:txBody>
          <a:bodyPr anchorCtr="0" anchor="t" bIns="45700" lIns="91425" spcFirstLastPara="1" rIns="91425" wrap="square" tIns="45700">
            <a:noAutofit/>
          </a:bodyPr>
          <a:lstStyle/>
          <a:p>
            <a:pPr indent="-273050" lvl="0" marL="273050" marR="0" rtl="0" algn="ctr">
              <a:lnSpc>
                <a:spcPct val="100000"/>
              </a:lnSpc>
              <a:spcBef>
                <a:spcPts val="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Diseases or conditions that </a:t>
            </a:r>
            <a:r>
              <a:rPr b="1" i="0" lang="en-US" sz="3200" u="sng">
                <a:solidFill>
                  <a:srgbClr val="FF0000"/>
                </a:solidFill>
                <a:latin typeface="Libre Baskerville"/>
                <a:ea typeface="Libre Baskerville"/>
                <a:cs typeface="Libre Baskerville"/>
                <a:sym typeface="Libre Baskerville"/>
              </a:rPr>
              <a:t>influence the mechanics of breathing:</a:t>
            </a:r>
            <a:r>
              <a:rPr b="0" i="0" lang="en-US" sz="2600" u="sng">
                <a:solidFill>
                  <a:srgbClr val="FF0000"/>
                </a:solidFill>
                <a:latin typeface="Libre Baskerville"/>
                <a:ea typeface="Libre Baskerville"/>
                <a:cs typeface="Libre Baskerville"/>
                <a:sym typeface="Libre Baskerville"/>
              </a:rPr>
              <a:t> </a:t>
            </a:r>
            <a:endParaRPr/>
          </a:p>
          <a:p>
            <a:pPr indent="-86359" lvl="3" marL="1096962" marR="0" rtl="0" algn="l">
              <a:lnSpc>
                <a:spcPct val="100000"/>
              </a:lnSpc>
              <a:spcBef>
                <a:spcPts val="300"/>
              </a:spcBef>
              <a:spcAft>
                <a:spcPts val="0"/>
              </a:spcAft>
              <a:buClr>
                <a:srgbClr val="A28E6A"/>
              </a:buClr>
              <a:buSzPts val="2240"/>
              <a:buFont typeface="Noto Sans Symbols"/>
              <a:buNone/>
            </a:pPr>
            <a:r>
              <a:t/>
            </a:r>
            <a:endParaRPr b="0" i="0" sz="2800" u="none" cap="none" strike="noStrike">
              <a:solidFill>
                <a:schemeClr val="dk1"/>
              </a:solidFill>
              <a:latin typeface="Libre Baskerville"/>
              <a:ea typeface="Libre Baskerville"/>
              <a:cs typeface="Libre Baskerville"/>
              <a:sym typeface="Libre Baskerville"/>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Asthma</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Emphysema</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Bronchitis</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Pneumothorax</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Apnea</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Pulmonary edema</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Smoke inhalation</a:t>
            </a:r>
            <a:r>
              <a:rPr b="0" i="0" lang="en-US" sz="2800" u="none" cap="none" strike="noStrike">
                <a:solidFill>
                  <a:schemeClr val="dk1"/>
                </a:solidFill>
                <a:latin typeface="Libre Baskerville"/>
                <a:ea typeface="Libre Baskerville"/>
                <a:cs typeface="Libre Baskerville"/>
                <a:sym typeface="Libre Baskerville"/>
              </a:rPr>
              <a:t> </a:t>
            </a:r>
            <a:endParaRPr/>
          </a:p>
          <a:p>
            <a:pPr indent="-228599" lvl="3" marL="1096962" marR="0" rtl="0" algn="l">
              <a:lnSpc>
                <a:spcPct val="100000"/>
              </a:lnSpc>
              <a:spcBef>
                <a:spcPts val="300"/>
              </a:spcBef>
              <a:spcAft>
                <a:spcPts val="0"/>
              </a:spcAft>
              <a:buClr>
                <a:srgbClr val="A28E6A"/>
              </a:buClr>
              <a:buSzPts val="2240"/>
              <a:buFont typeface="Noto Sans Symbols"/>
              <a:buChar char="⚫"/>
            </a:pPr>
            <a:r>
              <a:rPr b="1" i="0" lang="en-US" sz="2800" u="none" cap="none" strike="noStrike">
                <a:solidFill>
                  <a:schemeClr val="dk1"/>
                </a:solidFill>
                <a:latin typeface="Libre Baskerville"/>
                <a:ea typeface="Libre Baskerville"/>
                <a:cs typeface="Libre Baskerville"/>
                <a:sym typeface="Libre Baskerville"/>
              </a:rPr>
              <a:t>Carbon monoxide poisoning</a:t>
            </a:r>
            <a:endParaRPr/>
          </a:p>
          <a:p>
            <a:pPr indent="-86359" lvl="3" marL="1096962" marR="0" rtl="0" algn="l">
              <a:lnSpc>
                <a:spcPct val="100000"/>
              </a:lnSpc>
              <a:spcBef>
                <a:spcPts val="300"/>
              </a:spcBef>
              <a:spcAft>
                <a:spcPts val="0"/>
              </a:spcAft>
              <a:buClr>
                <a:srgbClr val="A28E6A"/>
              </a:buClr>
              <a:buSzPts val="2240"/>
              <a:buFont typeface="Noto Sans Symbols"/>
              <a:buNone/>
            </a:pPr>
            <a:r>
              <a:t/>
            </a:r>
            <a:endParaRPr b="1" i="0" sz="2800" u="none" cap="none" strike="noStrike">
              <a:solidFill>
                <a:schemeClr val="dk1"/>
              </a:solidFill>
              <a:latin typeface="Libre Baskerville"/>
              <a:ea typeface="Libre Baskerville"/>
              <a:cs typeface="Libre Baskerville"/>
              <a:sym typeface="Libre Baskerville"/>
            </a:endParaRPr>
          </a:p>
          <a:p>
            <a:pPr indent="-228599" lvl="3" marL="1096962" marR="0" rtl="0" algn="l">
              <a:lnSpc>
                <a:spcPct val="100000"/>
              </a:lnSpc>
              <a:spcBef>
                <a:spcPts val="300"/>
              </a:spcBef>
              <a:spcAft>
                <a:spcPts val="0"/>
              </a:spcAft>
              <a:buClr>
                <a:srgbClr val="A28E6A"/>
              </a:buClr>
              <a:buSzPts val="1600"/>
              <a:buFont typeface="Noto Sans Symbols"/>
              <a:buNone/>
            </a:pPr>
            <a:r>
              <a:rPr b="1" i="0" lang="en-US" sz="2000" u="none" cap="none" strike="noStrike">
                <a:solidFill>
                  <a:srgbClr val="FF0000"/>
                </a:solidFill>
                <a:latin typeface="Libre Baskerville"/>
                <a:ea typeface="Libre Baskerville"/>
                <a:cs typeface="Libre Baskerville"/>
                <a:sym typeface="Libre Baskerville"/>
              </a:rPr>
              <a:t>Q: Which  Condition makes breathing Harder or Damages lung tissue?</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5"/>
          <p:cNvSpPr txBox="1"/>
          <p:nvPr>
            <p:ph idx="1" type="body"/>
          </p:nvPr>
        </p:nvSpPr>
        <p:spPr>
          <a:xfrm>
            <a:off x="304800" y="1447800"/>
            <a:ext cx="8534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Any of these that effect the gas exchange in the aveoli (avelous) requires us to support the patient by </a:t>
            </a:r>
            <a:r>
              <a:rPr b="1" i="0" lang="en-US" sz="3600" u="sng">
                <a:solidFill>
                  <a:schemeClr val="dk1"/>
                </a:solidFill>
                <a:latin typeface="Libre Baskerville"/>
                <a:ea typeface="Libre Baskerville"/>
                <a:cs typeface="Libre Baskerville"/>
                <a:sym typeface="Libre Baskerville"/>
              </a:rPr>
              <a:t>positive pressure ventilations</a:t>
            </a:r>
            <a:r>
              <a:rPr b="0" i="0" lang="en-US" sz="3600" u="none">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36"/>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rgbClr val="FF0000"/>
              </a:buClr>
              <a:buSzPts val="4000"/>
              <a:buFont typeface="Libre Franklin"/>
              <a:buNone/>
            </a:pPr>
            <a:r>
              <a:rPr b="1" i="0" lang="en-US" sz="4000" u="none">
                <a:solidFill>
                  <a:srgbClr val="FF0000"/>
                </a:solidFill>
                <a:latin typeface="Libre Franklin"/>
                <a:ea typeface="Libre Franklin"/>
                <a:cs typeface="Libre Franklin"/>
                <a:sym typeface="Libre Franklin"/>
              </a:rPr>
              <a:t>Total lung capacity</a:t>
            </a:r>
            <a:r>
              <a:rPr b="0" i="0" lang="en-US" sz="4000" u="none">
                <a:solidFill>
                  <a:srgbClr val="FF0000"/>
                </a:solidFill>
                <a:latin typeface="Libre Franklin"/>
                <a:ea typeface="Libre Franklin"/>
                <a:cs typeface="Libre Franklin"/>
                <a:sym typeface="Libre Franklin"/>
              </a:rPr>
              <a:t> (TLC) </a:t>
            </a:r>
            <a:endParaRPr/>
          </a:p>
        </p:txBody>
      </p:sp>
      <p:sp>
        <p:nvSpPr>
          <p:cNvPr id="338" name="Google Shape;338;p36"/>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rgbClr val="FF0000"/>
                </a:solidFill>
                <a:latin typeface="Libre Baskerville"/>
                <a:ea typeface="Libre Baskerville"/>
                <a:cs typeface="Libre Baskerville"/>
                <a:sym typeface="Libre Baskerville"/>
              </a:rPr>
              <a:t>Average adult = 5 - 6 L</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but only a small amount of this capacity is used during normal </a:t>
            </a:r>
            <a:r>
              <a:rPr b="0" i="0" lang="en-US" sz="3200" u="sng">
                <a:solidFill>
                  <a:srgbClr val="FF0000"/>
                </a:solidFill>
                <a:latin typeface="Libre Baskerville"/>
                <a:ea typeface="Libre Baskerville"/>
                <a:cs typeface="Libre Baskerville"/>
                <a:sym typeface="Libre Baskerville"/>
                <a:hlinkClick r:id="rId3">
                  <a:extLst>
                    <a:ext uri="{A12FA001-AC4F-418D-AE19-62706E023703}">
                      <ahyp:hlinkClr val="tx"/>
                    </a:ext>
                  </a:extLst>
                </a:hlinkClick>
              </a:rPr>
              <a:t>breathing</a:t>
            </a:r>
            <a:r>
              <a:rPr b="0" i="0" lang="en-US" sz="3200" u="none">
                <a:solidFill>
                  <a:srgbClr val="FF0000"/>
                </a:solidFill>
                <a:latin typeface="Libre Baskerville"/>
                <a:ea typeface="Libre Baskerville"/>
                <a:cs typeface="Libre Baskerville"/>
                <a:sym typeface="Libre Baskerville"/>
              </a:rPr>
              <a:t>.</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7"/>
          <p:cNvSpPr txBox="1"/>
          <p:nvPr>
            <p:ph type="title"/>
          </p:nvPr>
        </p:nvSpPr>
        <p:spPr>
          <a:xfrm>
            <a:off x="685800" y="381000"/>
            <a:ext cx="7772400" cy="8382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rgbClr val="FF0000"/>
              </a:buClr>
              <a:buSzPts val="4000"/>
              <a:buFont typeface="Libre Franklin"/>
              <a:buNone/>
            </a:pPr>
            <a:r>
              <a:rPr b="1" i="0" lang="en-US" sz="4000" u="none">
                <a:solidFill>
                  <a:srgbClr val="FF0000"/>
                </a:solidFill>
                <a:latin typeface="Libre Franklin"/>
                <a:ea typeface="Libre Franklin"/>
                <a:cs typeface="Libre Franklin"/>
                <a:sym typeface="Libre Franklin"/>
              </a:rPr>
              <a:t>Tidal volume</a:t>
            </a:r>
            <a:r>
              <a:rPr b="0" i="0" lang="en-US" sz="4000" u="none">
                <a:solidFill>
                  <a:srgbClr val="FF0000"/>
                </a:solidFill>
                <a:latin typeface="Libre Franklin"/>
                <a:ea typeface="Libre Franklin"/>
                <a:cs typeface="Libre Franklin"/>
                <a:sym typeface="Libre Franklin"/>
              </a:rPr>
              <a:t> (Vt) </a:t>
            </a:r>
            <a:endParaRPr/>
          </a:p>
        </p:txBody>
      </p:sp>
      <p:sp>
        <p:nvSpPr>
          <p:cNvPr id="344" name="Google Shape;344;p37"/>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The amount of air breathed in or out during normal respiration. The volume of air an individual is normally breathing in and out. </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Patients with normal lungs can tolerate a tidal volume of 12-15 cc/kg, whereas patients with restrictive lung disease may need a tidal volume of 5-8 cc/kg </a:t>
            </a:r>
            <a:endParaRPr/>
          </a:p>
          <a:p>
            <a:pPr indent="-100329" lvl="0" marL="273050" marR="0" rtl="0" algn="l">
              <a:lnSpc>
                <a:spcPct val="80000"/>
              </a:lnSpc>
              <a:spcBef>
                <a:spcPts val="500"/>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500ml is our average for adult</a:t>
            </a:r>
            <a:endParaRPr/>
          </a:p>
          <a:p>
            <a:pPr indent="-100329" lvl="0" marL="273050" marR="0" rtl="0" algn="l">
              <a:spcBef>
                <a:spcPts val="575"/>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38"/>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rgbClr val="FF0000"/>
              </a:buClr>
              <a:buSzPts val="4000"/>
              <a:buFont typeface="Libre Franklin"/>
              <a:buNone/>
            </a:pPr>
            <a:r>
              <a:rPr b="1" i="0" lang="en-US" sz="4000" u="none">
                <a:solidFill>
                  <a:srgbClr val="FF0000"/>
                </a:solidFill>
                <a:latin typeface="Libre Franklin"/>
                <a:ea typeface="Libre Franklin"/>
                <a:cs typeface="Libre Franklin"/>
                <a:sym typeface="Libre Franklin"/>
              </a:rPr>
              <a:t>Functional residual capacity </a:t>
            </a:r>
            <a:r>
              <a:rPr b="0" i="0" lang="en-US" sz="4000" u="none">
                <a:solidFill>
                  <a:srgbClr val="FF0000"/>
                </a:solidFill>
                <a:latin typeface="Libre Franklin"/>
                <a:ea typeface="Libre Franklin"/>
                <a:cs typeface="Libre Franklin"/>
                <a:sym typeface="Libre Franklin"/>
              </a:rPr>
              <a:t>(FRC) </a:t>
            </a:r>
            <a:endParaRPr/>
          </a:p>
        </p:txBody>
      </p:sp>
      <p:sp>
        <p:nvSpPr>
          <p:cNvPr id="350" name="Google Shape;350;p38"/>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The amount of air left in the lungs after a tidal breath out. The amount of air that stays in the lungs during normal breathing. </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rgbClr val="FF0000"/>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FF0000"/>
                </a:solidFill>
                <a:latin typeface="Libre Baskerville"/>
                <a:ea typeface="Libre Baskerville"/>
                <a:cs typeface="Libre Baskerville"/>
                <a:sym typeface="Libre Baskerville"/>
              </a:rPr>
              <a:t>2.4 L is average in adults</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39"/>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Our Goals in </a:t>
            </a:r>
            <a:r>
              <a:rPr b="1" i="0" lang="en-US" sz="4000" u="sng">
                <a:solidFill>
                  <a:srgbClr val="FF0000"/>
                </a:solidFill>
                <a:latin typeface="Libre Franklin"/>
                <a:ea typeface="Libre Franklin"/>
                <a:cs typeface="Libre Franklin"/>
                <a:sym typeface="Libre Franklin"/>
              </a:rPr>
              <a:t>CRITICAL CARE </a:t>
            </a:r>
            <a:endParaRPr/>
          </a:p>
        </p:txBody>
      </p:sp>
      <p:sp>
        <p:nvSpPr>
          <p:cNvPr id="356" name="Google Shape;356;p39"/>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00329" lvl="0" marL="273050" marR="0" rtl="0" algn="l">
              <a:lnSpc>
                <a:spcPct val="100000"/>
              </a:lnSpc>
              <a:spcBef>
                <a:spcPts val="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Maintain adequate pulmonary gas exchange</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Minimize the risk of lung injury</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Reduce the patient’s work of breathing</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Optimize patient comfort; </a:t>
            </a:r>
            <a:r>
              <a:rPr b="0" i="0" lang="en-US" sz="3200" u="sng">
                <a:solidFill>
                  <a:srgbClr val="FF0000"/>
                </a:solidFill>
                <a:latin typeface="Libre Baskerville"/>
                <a:ea typeface="Libre Baskerville"/>
                <a:cs typeface="Libre Baskerville"/>
                <a:sym typeface="Libre Baskerville"/>
              </a:rPr>
              <a:t>elevation of the head to 30 - 45 degrees </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4"/>
          <p:cNvSpPr txBox="1"/>
          <p:nvPr>
            <p:ph type="title"/>
          </p:nvPr>
        </p:nvSpPr>
        <p:spPr>
          <a:xfrm>
            <a:off x="0" y="152400"/>
            <a:ext cx="9144000" cy="944562"/>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Vital Volumes and Capacities (Cont’d…)</a:t>
            </a:r>
            <a:endParaRPr/>
          </a:p>
        </p:txBody>
      </p:sp>
      <p:sp>
        <p:nvSpPr>
          <p:cNvPr id="153" name="Google Shape;153;p4"/>
          <p:cNvSpPr txBox="1"/>
          <p:nvPr>
            <p:ph idx="1" type="body"/>
          </p:nvPr>
        </p:nvSpPr>
        <p:spPr>
          <a:xfrm>
            <a:off x="228600" y="990600"/>
            <a:ext cx="8915400" cy="5105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210"/>
              <a:buFont typeface="Arial"/>
              <a:buChar char="•"/>
            </a:pPr>
            <a:r>
              <a:rPr b="1" i="0" lang="en-US" sz="2600" u="none">
                <a:solidFill>
                  <a:srgbClr val="00B0F0"/>
                </a:solidFill>
                <a:latin typeface="Libre Baskerville"/>
                <a:ea typeface="Libre Baskerville"/>
                <a:cs typeface="Libre Baskerville"/>
                <a:sym typeface="Libre Baskerville"/>
              </a:rPr>
              <a:t>VT </a:t>
            </a:r>
            <a:r>
              <a:rPr b="1" i="0" lang="en-US" sz="2600" u="none">
                <a:solidFill>
                  <a:schemeClr val="dk1"/>
                </a:solidFill>
                <a:latin typeface="Libre Baskerville"/>
                <a:ea typeface="Libre Baskerville"/>
                <a:cs typeface="Libre Baskerville"/>
                <a:sym typeface="Libre Baskerville"/>
              </a:rPr>
              <a:t> Tidal volume: </a:t>
            </a:r>
            <a:r>
              <a:rPr b="0" i="0" lang="en-US" sz="2600" u="none">
                <a:solidFill>
                  <a:schemeClr val="dk1"/>
                </a:solidFill>
                <a:latin typeface="Libre Baskerville"/>
                <a:ea typeface="Libre Baskerville"/>
                <a:cs typeface="Libre Baskerville"/>
                <a:sym typeface="Libre Baskerville"/>
              </a:rPr>
              <a:t>that volume of air moved into or out of the lungs during quiet breathing</a:t>
            </a:r>
            <a:endParaRPr/>
          </a:p>
          <a:p>
            <a:pPr indent="-132715" lvl="0" marL="273050" marR="0" rtl="0" algn="l">
              <a:lnSpc>
                <a:spcPct val="100000"/>
              </a:lnSpc>
              <a:spcBef>
                <a:spcPts val="500"/>
              </a:spcBef>
              <a:spcAft>
                <a:spcPts val="0"/>
              </a:spcAft>
              <a:buClr>
                <a:schemeClr val="accent1"/>
              </a:buClr>
              <a:buSzPts val="2210"/>
              <a:buFont typeface="Arial"/>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RV</a:t>
            </a:r>
            <a:r>
              <a:rPr b="1" i="0" lang="en-US" sz="2600" u="none">
                <a:solidFill>
                  <a:schemeClr val="dk1"/>
                </a:solidFill>
                <a:latin typeface="Libre Baskerville"/>
                <a:ea typeface="Libre Baskerville"/>
                <a:cs typeface="Libre Baskerville"/>
                <a:sym typeface="Libre Baskerville"/>
              </a:rPr>
              <a:t> Residual volume: </a:t>
            </a:r>
            <a:r>
              <a:rPr b="0" i="0" lang="en-US" sz="2600" u="none">
                <a:solidFill>
                  <a:schemeClr val="dk1"/>
                </a:solidFill>
                <a:latin typeface="Libre Baskerville"/>
                <a:ea typeface="Libre Baskerville"/>
                <a:cs typeface="Libre Baskerville"/>
                <a:sym typeface="Libre Baskerville"/>
              </a:rPr>
              <a:t>the volume of air remaining in the lungs after a maximal exhalation </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ERV</a:t>
            </a:r>
            <a:r>
              <a:rPr b="1" i="0" lang="en-US" sz="2600" u="none">
                <a:solidFill>
                  <a:schemeClr val="dk1"/>
                </a:solidFill>
                <a:latin typeface="Libre Baskerville"/>
                <a:ea typeface="Libre Baskerville"/>
                <a:cs typeface="Libre Baskerville"/>
                <a:sym typeface="Libre Baskerville"/>
              </a:rPr>
              <a:t> Expiratory reserve volume: </a:t>
            </a:r>
            <a:r>
              <a:rPr b="0" i="0" lang="en-US" sz="2600" u="none">
                <a:solidFill>
                  <a:schemeClr val="dk1"/>
                </a:solidFill>
                <a:latin typeface="Libre Baskerville"/>
                <a:ea typeface="Libre Baskerville"/>
                <a:cs typeface="Libre Baskerville"/>
                <a:sym typeface="Libre Baskerville"/>
              </a:rPr>
              <a:t>the maximal volume of air that can be exhaled from the end-expiratory position </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1" i="0" sz="2600" u="none">
              <a:solidFill>
                <a:srgbClr val="00B0F0"/>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IRV</a:t>
            </a:r>
            <a:r>
              <a:rPr b="1" i="0" lang="en-US" sz="2600" u="none">
                <a:solidFill>
                  <a:schemeClr val="dk1"/>
                </a:solidFill>
                <a:latin typeface="Libre Baskerville"/>
                <a:ea typeface="Libre Baskerville"/>
                <a:cs typeface="Libre Baskerville"/>
                <a:sym typeface="Libre Baskerville"/>
              </a:rPr>
              <a:t>  Inspiratory reserve volume: </a:t>
            </a:r>
            <a:r>
              <a:rPr b="0" i="0" lang="en-US" sz="2600" u="none">
                <a:solidFill>
                  <a:schemeClr val="dk1"/>
                </a:solidFill>
                <a:latin typeface="Libre Baskerville"/>
                <a:ea typeface="Libre Baskerville"/>
                <a:cs typeface="Libre Baskerville"/>
                <a:sym typeface="Libre Baskerville"/>
              </a:rPr>
              <a:t>the maximal volume that can be inhaled from the end-inspiratory level</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0"/>
          <p:cNvSpPr txBox="1"/>
          <p:nvPr>
            <p:ph type="title"/>
          </p:nvPr>
        </p:nvSpPr>
        <p:spPr>
          <a:xfrm>
            <a:off x="685800" y="457200"/>
            <a:ext cx="7772400" cy="685800"/>
          </a:xfrm>
          <a:prstGeom prst="rect">
            <a:avLst/>
          </a:prstGeom>
          <a:noFill/>
          <a:ln>
            <a:noFill/>
          </a:ln>
        </p:spPr>
        <p:txBody>
          <a:bodyPr anchorCtr="0" anchor="b" bIns="91425"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Libre Franklin"/>
              <a:buNone/>
            </a:pPr>
            <a:r>
              <a:rPr b="1" i="0" lang="en-US" sz="3600" u="none">
                <a:solidFill>
                  <a:schemeClr val="dk2"/>
                </a:solidFill>
                <a:latin typeface="Libre Franklin"/>
                <a:ea typeface="Libre Franklin"/>
                <a:cs typeface="Libre Franklin"/>
                <a:sym typeface="Libre Franklin"/>
              </a:rPr>
              <a:t>Ventilator settings</a:t>
            </a:r>
            <a:endParaRPr/>
          </a:p>
        </p:txBody>
      </p:sp>
      <p:sp>
        <p:nvSpPr>
          <p:cNvPr id="362" name="Google Shape;362;p40"/>
          <p:cNvSpPr txBox="1"/>
          <p:nvPr>
            <p:ph idx="1" type="body"/>
          </p:nvPr>
        </p:nvSpPr>
        <p:spPr>
          <a:xfrm>
            <a:off x="914400" y="1143000"/>
            <a:ext cx="7772400" cy="5410200"/>
          </a:xfrm>
          <a:prstGeom prst="rect">
            <a:avLst/>
          </a:prstGeom>
          <a:noFill/>
          <a:ln>
            <a:noFill/>
          </a:ln>
        </p:spPr>
        <p:txBody>
          <a:bodyPr anchorCtr="0" anchor="t" bIns="45700" lIns="91425" spcFirstLastPara="1" rIns="91425" wrap="square" tIns="45700">
            <a:noAutofit/>
          </a:bodyPr>
          <a:lstStyle/>
          <a:p>
            <a:pPr indent="-609600" lvl="0" marL="609600" marR="0" rtl="0" algn="l">
              <a:lnSpc>
                <a:spcPct val="100000"/>
              </a:lnSpc>
              <a:spcBef>
                <a:spcPts val="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Ventilator mode</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Respiratory rate</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Tidal volume or pressure settings</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Inspiratory flow</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I:E ratio = </a:t>
            </a:r>
            <a:r>
              <a:rPr b="0" i="0" lang="en-US" sz="2800" u="none">
                <a:solidFill>
                  <a:schemeClr val="dk1"/>
                </a:solidFill>
                <a:latin typeface="Libre Baskerville"/>
                <a:ea typeface="Libre Baskerville"/>
                <a:cs typeface="Libre Baskerville"/>
                <a:sym typeface="Libre Baskerville"/>
              </a:rPr>
              <a:t>the ratio of a patient's inspiratory to expiratory time’ usually  A range of 1:1.5 to 1:2 for an adult   </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PEEP = </a:t>
            </a:r>
            <a:r>
              <a:rPr b="0" i="0" lang="en-US" sz="2800" u="none">
                <a:solidFill>
                  <a:schemeClr val="dk1"/>
                </a:solidFill>
                <a:latin typeface="Libre Baskerville"/>
                <a:ea typeface="Libre Baskerville"/>
                <a:cs typeface="Libre Baskerville"/>
                <a:sym typeface="Libre Baskerville"/>
              </a:rPr>
              <a:t>positive end-expiratory pressure </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FiO2</a:t>
            </a:r>
            <a:endParaRPr/>
          </a:p>
          <a:p>
            <a:pPr indent="-609600" lvl="0" marL="609600" marR="0" rtl="0" algn="l">
              <a:lnSpc>
                <a:spcPct val="100000"/>
              </a:lnSpc>
              <a:spcBef>
                <a:spcPts val="500"/>
              </a:spcBef>
              <a:spcAft>
                <a:spcPts val="0"/>
              </a:spcAft>
              <a:buClr>
                <a:schemeClr val="accent1"/>
              </a:buClr>
              <a:buSzPts val="2380"/>
              <a:buFont typeface="Noto Sans Symbols"/>
              <a:buAutoNum type="arabicPeriod"/>
            </a:pPr>
            <a:r>
              <a:rPr b="1" i="0" lang="en-US" sz="2800" u="none">
                <a:solidFill>
                  <a:schemeClr val="dk1"/>
                </a:solidFill>
                <a:latin typeface="Libre Baskerville"/>
                <a:ea typeface="Libre Baskerville"/>
                <a:cs typeface="Libre Baskerville"/>
                <a:sym typeface="Libre Baskerville"/>
              </a:rPr>
              <a:t>Inspiratory trigger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1"/>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FiO2</a:t>
            </a:r>
            <a:r>
              <a:rPr b="0" i="0" lang="en-US" sz="4000" u="none">
                <a:solidFill>
                  <a:schemeClr val="dk2"/>
                </a:solidFill>
                <a:latin typeface="Libre Franklin"/>
                <a:ea typeface="Libre Franklin"/>
                <a:cs typeface="Libre Franklin"/>
                <a:sym typeface="Libre Franklin"/>
              </a:rPr>
              <a:t> </a:t>
            </a:r>
            <a:endParaRPr/>
          </a:p>
        </p:txBody>
      </p:sp>
      <p:sp>
        <p:nvSpPr>
          <p:cNvPr id="368" name="Google Shape;368;p41"/>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00329" lvl="0" marL="273050" marR="0" rtl="0" algn="l">
              <a:lnSpc>
                <a:spcPct val="100000"/>
              </a:lnSpc>
              <a:spcBef>
                <a:spcPts val="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FiO2=fractional concentration of oxygen in inspired gas = 0.21 breathing air </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42"/>
          <p:cNvSpPr txBox="1"/>
          <p:nvPr>
            <p:ph type="title"/>
          </p:nvPr>
        </p:nvSpPr>
        <p:spPr>
          <a:xfrm>
            <a:off x="685800" y="381000"/>
            <a:ext cx="7772400" cy="11811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Libre Franklin"/>
              <a:buNone/>
            </a:pPr>
            <a:r>
              <a:rPr b="1" i="0" lang="en-US" sz="4400" u="none">
                <a:solidFill>
                  <a:schemeClr val="dk2"/>
                </a:solidFill>
                <a:latin typeface="Libre Franklin"/>
                <a:ea typeface="Libre Franklin"/>
                <a:cs typeface="Libre Franklin"/>
                <a:sym typeface="Libre Franklin"/>
              </a:rPr>
              <a:t>Mechanical Ventilation</a:t>
            </a:r>
            <a:endParaRPr/>
          </a:p>
        </p:txBody>
      </p:sp>
      <p:sp>
        <p:nvSpPr>
          <p:cNvPr id="374" name="Google Shape;374;p42"/>
          <p:cNvSpPr txBox="1"/>
          <p:nvPr>
            <p:ph idx="1" type="body"/>
          </p:nvPr>
        </p:nvSpPr>
        <p:spPr>
          <a:xfrm>
            <a:off x="685800" y="1676400"/>
            <a:ext cx="7772400" cy="40386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Mechanical ventilation is used to </a:t>
            </a:r>
            <a:r>
              <a:rPr b="0" i="0" lang="en-US" sz="3200" u="sng">
                <a:solidFill>
                  <a:schemeClr val="dk1"/>
                </a:solidFill>
                <a:latin typeface="Libre Baskerville"/>
                <a:ea typeface="Libre Baskerville"/>
                <a:cs typeface="Libre Baskerville"/>
                <a:sym typeface="Libre Baskerville"/>
              </a:rPr>
              <a:t>treat patients </a:t>
            </a:r>
            <a:r>
              <a:rPr b="0" i="0" lang="en-US" sz="3200" u="none">
                <a:solidFill>
                  <a:schemeClr val="dk1"/>
                </a:solidFill>
                <a:latin typeface="Libre Baskerville"/>
                <a:ea typeface="Libre Baskerville"/>
                <a:cs typeface="Libre Baskerville"/>
                <a:sym typeface="Libre Baskerville"/>
              </a:rPr>
              <a:t>with </a:t>
            </a:r>
            <a:r>
              <a:rPr b="1" i="0" lang="en-US" sz="3200" u="sng">
                <a:solidFill>
                  <a:schemeClr val="dk1"/>
                </a:solidFill>
                <a:latin typeface="Libre Baskerville"/>
                <a:ea typeface="Libre Baskerville"/>
                <a:cs typeface="Libre Baskerville"/>
                <a:sym typeface="Libre Baskerville"/>
              </a:rPr>
              <a:t>respiratory failure </a:t>
            </a:r>
            <a:r>
              <a:rPr b="0" i="0" lang="en-US" sz="3200" u="none">
                <a:solidFill>
                  <a:schemeClr val="dk1"/>
                </a:solidFill>
                <a:latin typeface="Libre Baskerville"/>
                <a:ea typeface="Libre Baskerville"/>
                <a:cs typeface="Libre Baskerville"/>
                <a:sym typeface="Libre Baskerville"/>
              </a:rPr>
              <a:t>from </a:t>
            </a:r>
            <a:r>
              <a:rPr b="1" i="0" lang="en-US" sz="3200" u="none">
                <a:solidFill>
                  <a:schemeClr val="dk1"/>
                </a:solidFill>
                <a:latin typeface="Libre Baskerville"/>
                <a:ea typeface="Libre Baskerville"/>
                <a:cs typeface="Libre Baskerville"/>
                <a:sym typeface="Libre Baskerville"/>
              </a:rPr>
              <a:t>inadequate ventilation </a:t>
            </a:r>
            <a:r>
              <a:rPr b="0" i="0" lang="en-US" sz="3200" u="none">
                <a:solidFill>
                  <a:schemeClr val="dk1"/>
                </a:solidFill>
                <a:latin typeface="Libre Baskerville"/>
                <a:ea typeface="Libre Baskerville"/>
                <a:cs typeface="Libre Baskerville"/>
                <a:sym typeface="Libre Baskerville"/>
              </a:rPr>
              <a:t>or oxygenation (or both), as evidenced by hypoxemia with or without hypercapnia.  </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43"/>
          <p:cNvSpPr txBox="1"/>
          <p:nvPr>
            <p:ph type="title"/>
          </p:nvPr>
        </p:nvSpPr>
        <p:spPr>
          <a:xfrm>
            <a:off x="685800" y="0"/>
            <a:ext cx="7772400" cy="1066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50/50 Rule</a:t>
            </a:r>
            <a:endParaRPr/>
          </a:p>
        </p:txBody>
      </p:sp>
      <p:sp>
        <p:nvSpPr>
          <p:cNvPr id="380" name="Google Shape;380;p43"/>
          <p:cNvSpPr txBox="1"/>
          <p:nvPr>
            <p:ph idx="1" type="body"/>
          </p:nvPr>
        </p:nvSpPr>
        <p:spPr>
          <a:xfrm>
            <a:off x="8382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50/50 rule states that mechanical ventilation is indicated if a patient's partial-pressure of oxygen (PaO2) falls below 50 mmHg and his/her partial-pressure of carbon dioxide (PaCO2) rises above 50 mm Hg.</a:t>
            </a:r>
            <a:endParaRPr/>
          </a:p>
          <a:p>
            <a:pPr indent="-100329" lvl="0" marL="273050" marR="0" rtl="0" algn="l">
              <a:spcBef>
                <a:spcPts val="575"/>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4"/>
          <p:cNvSpPr txBox="1"/>
          <p:nvPr>
            <p:ph idx="1" type="body"/>
          </p:nvPr>
        </p:nvSpPr>
        <p:spPr>
          <a:xfrm>
            <a:off x="685800" y="838200"/>
            <a:ext cx="7772400" cy="5257800"/>
          </a:xfrm>
          <a:prstGeom prst="rect">
            <a:avLst/>
          </a:prstGeom>
          <a:noFill/>
          <a:ln>
            <a:noFill/>
          </a:ln>
        </p:spPr>
        <p:txBody>
          <a:bodyPr anchorCtr="0" anchor="t" bIns="45700" lIns="91425" spcFirstLastPara="1" rIns="91425" wrap="square" tIns="45700">
            <a:noAutofit/>
          </a:bodyPr>
          <a:lstStyle/>
          <a:p>
            <a:pPr indent="-228600" lvl="4" marL="1371600" marR="0" rtl="0" algn="l">
              <a:lnSpc>
                <a:spcPct val="100000"/>
              </a:lnSpc>
              <a:spcBef>
                <a:spcPts val="0"/>
              </a:spcBef>
              <a:spcAft>
                <a:spcPts val="0"/>
              </a:spcAft>
              <a:buClr>
                <a:srgbClr val="A28E6A"/>
              </a:buClr>
              <a:buSzPts val="3600"/>
              <a:buFont typeface="Libre Baskerville"/>
              <a:buNone/>
            </a:pPr>
            <a:r>
              <a:rPr b="1" i="0" lang="en-US" sz="3600" u="none" cap="none" strike="noStrike">
                <a:solidFill>
                  <a:schemeClr val="dk1"/>
                </a:solidFill>
                <a:latin typeface="Libre Baskerville"/>
                <a:ea typeface="Libre Baskerville"/>
                <a:cs typeface="Libre Baskerville"/>
                <a:sym typeface="Libre Baskerville"/>
              </a:rPr>
              <a:t>Cont’d…</a:t>
            </a:r>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Always remember, though, that the 50/50 rule is only a guideline. </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Many patients need ventilatory support before they reach these critical values. On the other hand, some patients with severe COPD may have those values at baseline.</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45"/>
          <p:cNvSpPr txBox="1"/>
          <p:nvPr>
            <p:ph type="title"/>
          </p:nvPr>
        </p:nvSpPr>
        <p:spPr>
          <a:xfrm>
            <a:off x="685800" y="304800"/>
            <a:ext cx="77724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Hypoxemia</a:t>
            </a:r>
            <a:endParaRPr/>
          </a:p>
        </p:txBody>
      </p:sp>
      <p:sp>
        <p:nvSpPr>
          <p:cNvPr id="391" name="Google Shape;391;p45"/>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380"/>
              <a:buFont typeface="Noto Sans Symbols"/>
              <a:buChar char="⚫"/>
            </a:pPr>
            <a:r>
              <a:rPr b="0" i="0" lang="en-US" sz="2800" u="none">
                <a:solidFill>
                  <a:schemeClr val="dk1"/>
                </a:solidFill>
                <a:latin typeface="Libre Baskerville"/>
                <a:ea typeface="Libre Baskerville"/>
                <a:cs typeface="Libre Baskerville"/>
                <a:sym typeface="Libre Baskerville"/>
              </a:rPr>
              <a:t> </a:t>
            </a:r>
            <a:r>
              <a:rPr b="1" i="0" lang="en-US" sz="3200" u="none">
                <a:solidFill>
                  <a:schemeClr val="dk1"/>
                </a:solidFill>
                <a:latin typeface="Libre Baskerville"/>
                <a:ea typeface="Libre Baskerville"/>
                <a:cs typeface="Libre Baskerville"/>
                <a:sym typeface="Libre Baskerville"/>
              </a:rPr>
              <a:t>Hypoxemia</a:t>
            </a:r>
            <a:r>
              <a:rPr b="0" i="0" lang="en-US" sz="3200" u="none">
                <a:solidFill>
                  <a:schemeClr val="dk1"/>
                </a:solidFill>
                <a:latin typeface="Libre Baskerville"/>
                <a:ea typeface="Libre Baskerville"/>
                <a:cs typeface="Libre Baskerville"/>
                <a:sym typeface="Libre Baskerville"/>
              </a:rPr>
              <a:t> = low O2 in blood less than 60mmHg. is a deficiency in the concentration of dissolved oxygen in arterial blood.</a:t>
            </a:r>
            <a:endParaRPr/>
          </a:p>
          <a:p>
            <a:pPr indent="-273050" lvl="0" marL="273050" marR="0" rtl="0" algn="l">
              <a:lnSpc>
                <a:spcPct val="10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 </a:t>
            </a:r>
            <a:endParaRPr b="1"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Symptoms </a:t>
            </a:r>
            <a:r>
              <a:rPr b="0" i="0" lang="en-US" sz="3200" u="none">
                <a:solidFill>
                  <a:schemeClr val="dk1"/>
                </a:solidFill>
                <a:latin typeface="Libre Baskerville"/>
                <a:ea typeface="Libre Baskerville"/>
                <a:cs typeface="Libre Baskerville"/>
                <a:sym typeface="Libre Baskerville"/>
              </a:rPr>
              <a:t>=   The main symptom of hypoxemia is shortness of breath, but depending on how quickly hypoxemia develops, one may experience a reduced capacity for exercise, fatigue and confusion.</a:t>
            </a:r>
            <a:endParaRPr/>
          </a:p>
          <a:p>
            <a:pPr indent="-273050" lvl="0" marL="273050" marR="0" rtl="0" algn="l">
              <a:lnSpc>
                <a:spcPct val="100000"/>
              </a:lnSpc>
              <a:spcBef>
                <a:spcPts val="500"/>
              </a:spcBef>
              <a:spcAft>
                <a:spcPts val="0"/>
              </a:spcAft>
              <a:buClr>
                <a:schemeClr val="accent1"/>
              </a:buClr>
              <a:buSzPts val="2040"/>
              <a:buFont typeface="Noto Sans Symbols"/>
              <a:buNone/>
            </a:pPr>
            <a:r>
              <a:rPr b="0" i="0" lang="en-US" sz="2400" u="none">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6"/>
          <p:cNvSpPr txBox="1"/>
          <p:nvPr>
            <p:ph idx="1" type="subTitle"/>
          </p:nvPr>
        </p:nvSpPr>
        <p:spPr>
          <a:xfrm>
            <a:off x="381000" y="1905000"/>
            <a:ext cx="8305800" cy="1679575"/>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4590"/>
              <a:buNone/>
            </a:pPr>
            <a:r>
              <a:rPr b="1" i="0" lang="en-US" sz="5400" u="none">
                <a:solidFill>
                  <a:schemeClr val="lt1"/>
                </a:solidFill>
                <a:latin typeface="Libre Baskerville"/>
                <a:ea typeface="Libre Baskerville"/>
                <a:cs typeface="Libre Baskerville"/>
                <a:sym typeface="Libre Baskerville"/>
              </a:rPr>
              <a:t>Making sense of settings</a:t>
            </a:r>
            <a:r>
              <a:rPr b="0" i="0" lang="en-US" sz="5400" u="none">
                <a:solidFill>
                  <a:schemeClr val="lt1"/>
                </a:solidFill>
                <a:latin typeface="Libre Baskerville"/>
                <a:ea typeface="Libre Baskerville"/>
                <a:cs typeface="Libre Baskerville"/>
                <a:sym typeface="Libre Baskerville"/>
              </a:rPr>
              <a:t>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47"/>
          <p:cNvSpPr txBox="1"/>
          <p:nvPr>
            <p:ph type="title"/>
          </p:nvPr>
        </p:nvSpPr>
        <p:spPr>
          <a:xfrm>
            <a:off x="457200" y="0"/>
            <a:ext cx="8229600" cy="1417637"/>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Ventilator &amp; Diagram of a Pt on Endotracheal Tube (ETT)</a:t>
            </a:r>
            <a:endParaRPr/>
          </a:p>
        </p:txBody>
      </p:sp>
      <p:sp>
        <p:nvSpPr>
          <p:cNvPr descr="Image result for photo of a mechanical ventilator?" id="403" name="Google Shape;403;p47"/>
          <p:cNvSpPr txBox="1"/>
          <p:nvPr/>
        </p:nvSpPr>
        <p:spPr>
          <a:xfrm>
            <a:off x="168275" y="-571500"/>
            <a:ext cx="790575" cy="12001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pic>
        <p:nvPicPr>
          <p:cNvPr descr="http://www.charlestonpulmonology.com/images/Mechanical-Ventilator.jpg" id="404" name="Google Shape;404;p47"/>
          <p:cNvPicPr preferRelativeResize="0"/>
          <p:nvPr/>
        </p:nvPicPr>
        <p:blipFill rotWithShape="1">
          <a:blip r:embed="rId3">
            <a:alphaModFix/>
          </a:blip>
          <a:srcRect b="0" l="0" r="0" t="0"/>
          <a:stretch/>
        </p:blipFill>
        <p:spPr>
          <a:xfrm>
            <a:off x="381000" y="1752600"/>
            <a:ext cx="2667000" cy="4038600"/>
          </a:xfrm>
          <a:prstGeom prst="rect">
            <a:avLst/>
          </a:prstGeom>
          <a:noFill/>
          <a:ln>
            <a:noFill/>
          </a:ln>
        </p:spPr>
      </p:pic>
      <p:pic>
        <p:nvPicPr>
          <p:cNvPr descr="Image result for photo of a mechanical ventilator?" id="405" name="Google Shape;405;p47"/>
          <p:cNvPicPr preferRelativeResize="0"/>
          <p:nvPr/>
        </p:nvPicPr>
        <p:blipFill rotWithShape="1">
          <a:blip r:embed="rId4">
            <a:alphaModFix/>
          </a:blip>
          <a:srcRect b="0" l="0" r="0" t="0"/>
          <a:stretch/>
        </p:blipFill>
        <p:spPr>
          <a:xfrm>
            <a:off x="5257800" y="1447800"/>
            <a:ext cx="3657600" cy="2362200"/>
          </a:xfrm>
          <a:prstGeom prst="rect">
            <a:avLst/>
          </a:prstGeom>
          <a:noFill/>
          <a:ln>
            <a:noFill/>
          </a:ln>
        </p:spPr>
      </p:pic>
      <p:pic>
        <p:nvPicPr>
          <p:cNvPr descr="Image result for photo of a mechanical ventilator?" id="406" name="Google Shape;406;p47"/>
          <p:cNvPicPr preferRelativeResize="0"/>
          <p:nvPr/>
        </p:nvPicPr>
        <p:blipFill rotWithShape="1">
          <a:blip r:embed="rId5">
            <a:alphaModFix/>
          </a:blip>
          <a:srcRect b="0" l="0" r="0" t="0"/>
          <a:stretch/>
        </p:blipFill>
        <p:spPr>
          <a:xfrm>
            <a:off x="3200400" y="2514600"/>
            <a:ext cx="1752600" cy="297180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48"/>
          <p:cNvSpPr txBox="1"/>
          <p:nvPr>
            <p:ph idx="1" type="body"/>
          </p:nvPr>
        </p:nvSpPr>
        <p:spPr>
          <a:xfrm>
            <a:off x="228600" y="228600"/>
            <a:ext cx="8458200" cy="6172200"/>
          </a:xfrm>
          <a:prstGeom prst="rect">
            <a:avLst/>
          </a:prstGeom>
          <a:noFill/>
          <a:ln>
            <a:noFill/>
          </a:ln>
        </p:spPr>
        <p:txBody>
          <a:bodyPr anchorCtr="0" anchor="t" bIns="45700" lIns="91425" spcFirstLastPara="1" rIns="91425" wrap="square" tIns="45700">
            <a:noAutofit/>
          </a:bodyPr>
          <a:lstStyle/>
          <a:p>
            <a:pPr indent="-273050" lvl="0" marL="273050" marR="0" rtl="0" algn="ctr">
              <a:lnSpc>
                <a:spcPct val="80000"/>
              </a:lnSpc>
              <a:spcBef>
                <a:spcPts val="0"/>
              </a:spcBef>
              <a:spcAft>
                <a:spcPts val="0"/>
              </a:spcAft>
              <a:buClr>
                <a:schemeClr val="accent1"/>
              </a:buClr>
              <a:buSzPts val="3740"/>
              <a:buFont typeface="Noto Sans Symbols"/>
              <a:buNone/>
            </a:pPr>
            <a:r>
              <a:rPr b="1" i="0" lang="en-US" sz="4400" u="none">
                <a:solidFill>
                  <a:schemeClr val="dk1"/>
                </a:solidFill>
                <a:latin typeface="Libre Baskerville"/>
                <a:ea typeface="Libre Baskerville"/>
                <a:cs typeface="Libre Baskerville"/>
                <a:sym typeface="Libre Baskerville"/>
              </a:rPr>
              <a:t>Ventilator Modes</a:t>
            </a:r>
            <a:endParaRPr/>
          </a:p>
          <a:p>
            <a:pPr indent="-78740" lvl="0" marL="273050" marR="0" rtl="0" algn="l">
              <a:lnSpc>
                <a:spcPct val="80000"/>
              </a:lnSpc>
              <a:spcBef>
                <a:spcPts val="500"/>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a:p>
            <a:pPr indent="-273050" lvl="0" marL="273050" marR="0" rtl="0" algn="l">
              <a:lnSpc>
                <a:spcPct val="8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When a patient is put on a ventilator, numerous settings, including </a:t>
            </a:r>
            <a:r>
              <a:rPr b="0" i="0" lang="en-US" sz="3600" u="sng">
                <a:solidFill>
                  <a:srgbClr val="C00000"/>
                </a:solidFill>
                <a:latin typeface="Libre Baskerville"/>
                <a:ea typeface="Libre Baskerville"/>
                <a:cs typeface="Libre Baskerville"/>
                <a:sym typeface="Libre Baskerville"/>
              </a:rPr>
              <a:t>respiratory rate</a:t>
            </a:r>
            <a:r>
              <a:rPr b="0" i="0" lang="en-US" sz="3600" u="none">
                <a:solidFill>
                  <a:schemeClr val="dk1"/>
                </a:solidFill>
                <a:latin typeface="Libre Baskerville"/>
                <a:ea typeface="Libre Baskerville"/>
                <a:cs typeface="Libre Baskerville"/>
                <a:sym typeface="Libre Baskerville"/>
              </a:rPr>
              <a:t>, </a:t>
            </a:r>
            <a:r>
              <a:rPr b="0" i="0" lang="en-US" sz="3600" u="sng">
                <a:solidFill>
                  <a:srgbClr val="0070C0"/>
                </a:solidFill>
                <a:latin typeface="Libre Baskerville"/>
                <a:ea typeface="Libre Baskerville"/>
                <a:cs typeface="Libre Baskerville"/>
                <a:sym typeface="Libre Baskerville"/>
              </a:rPr>
              <a:t>fraction of inspired oxygen</a:t>
            </a:r>
            <a:r>
              <a:rPr b="0" i="0" lang="en-US" sz="3600" u="sng">
                <a:solidFill>
                  <a:schemeClr val="dk1"/>
                </a:solidFill>
                <a:latin typeface="Libre Baskerville"/>
                <a:ea typeface="Libre Baskerville"/>
                <a:cs typeface="Libre Baskerville"/>
                <a:sym typeface="Libre Baskerville"/>
              </a:rPr>
              <a:t> (FiO2)=.</a:t>
            </a:r>
            <a:r>
              <a:rPr b="0" i="0" lang="en-US" sz="3600" u="none">
                <a:solidFill>
                  <a:schemeClr val="dk1"/>
                </a:solidFill>
                <a:latin typeface="Libre Baskerville"/>
                <a:ea typeface="Libre Baskerville"/>
                <a:cs typeface="Libre Baskerville"/>
                <a:sym typeface="Libre Baskerville"/>
              </a:rPr>
              <a:t>21-1, </a:t>
            </a:r>
            <a:r>
              <a:rPr b="0" i="0" lang="en-US" sz="3600" u="none">
                <a:solidFill>
                  <a:srgbClr val="7030A0"/>
                </a:solidFill>
                <a:latin typeface="Libre Baskerville"/>
                <a:ea typeface="Libre Baskerville"/>
                <a:cs typeface="Libre Baskerville"/>
                <a:sym typeface="Libre Baskerville"/>
              </a:rPr>
              <a:t>volume or pressure control</a:t>
            </a:r>
            <a:r>
              <a:rPr b="0" i="0" lang="en-US" sz="3600" u="none">
                <a:solidFill>
                  <a:schemeClr val="dk1"/>
                </a:solidFill>
                <a:latin typeface="Libre Baskerville"/>
                <a:ea typeface="Libre Baskerville"/>
                <a:cs typeface="Libre Baskerville"/>
                <a:sym typeface="Libre Baskerville"/>
              </a:rPr>
              <a:t>, and </a:t>
            </a:r>
            <a:r>
              <a:rPr b="0" i="0" lang="en-US" sz="3600" u="none">
                <a:solidFill>
                  <a:schemeClr val="accent2"/>
                </a:solidFill>
                <a:latin typeface="Libre Baskerville"/>
                <a:ea typeface="Libre Baskerville"/>
                <a:cs typeface="Libre Baskerville"/>
                <a:sym typeface="Libre Baskerville"/>
              </a:rPr>
              <a:t>ventilator mode</a:t>
            </a:r>
            <a:r>
              <a:rPr b="0" i="0" lang="en-US" sz="3600" u="none">
                <a:solidFill>
                  <a:schemeClr val="dk1"/>
                </a:solidFill>
                <a:latin typeface="Libre Baskerville"/>
                <a:ea typeface="Libre Baskerville"/>
                <a:cs typeface="Libre Baskerville"/>
                <a:sym typeface="Libre Baskerville"/>
              </a:rPr>
              <a:t>, must be selected. </a:t>
            </a:r>
            <a:endParaRPr/>
          </a:p>
          <a:p>
            <a:pPr indent="-273050" lvl="0" marL="273050" marR="0" rtl="0" algn="l">
              <a:lnSpc>
                <a:spcPct val="8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In addition, </a:t>
            </a:r>
            <a:r>
              <a:rPr b="1" i="0" lang="en-US" sz="3600" u="sng">
                <a:solidFill>
                  <a:schemeClr val="dk1"/>
                </a:solidFill>
                <a:latin typeface="Libre Baskerville"/>
                <a:ea typeface="Libre Baskerville"/>
                <a:cs typeface="Libre Baskerville"/>
                <a:sym typeface="Libre Baskerville"/>
              </a:rPr>
              <a:t>two adjuncts—PEEP </a:t>
            </a:r>
            <a:r>
              <a:rPr b="0" i="0" lang="en-US" sz="3600" u="none">
                <a:solidFill>
                  <a:schemeClr val="dk1"/>
                </a:solidFill>
                <a:latin typeface="Libre Baskerville"/>
                <a:ea typeface="Libre Baskerville"/>
                <a:cs typeface="Libre Baskerville"/>
                <a:sym typeface="Libre Baskerville"/>
              </a:rPr>
              <a:t>and</a:t>
            </a:r>
            <a:r>
              <a:rPr b="1" i="0" lang="en-US" sz="3600" u="sng">
                <a:solidFill>
                  <a:schemeClr val="dk1"/>
                </a:solidFill>
                <a:latin typeface="Libre Baskerville"/>
                <a:ea typeface="Libre Baskerville"/>
                <a:cs typeface="Libre Baskerville"/>
                <a:sym typeface="Libre Baskerville"/>
              </a:rPr>
              <a:t> pressure support</a:t>
            </a:r>
            <a:r>
              <a:rPr b="0" i="0" lang="en-US" sz="3600" u="none">
                <a:solidFill>
                  <a:schemeClr val="dk1"/>
                </a:solidFill>
                <a:latin typeface="Libre Baskerville"/>
                <a:ea typeface="Libre Baskerville"/>
                <a:cs typeface="Libre Baskerville"/>
                <a:sym typeface="Libre Baskerville"/>
              </a:rPr>
              <a:t>—are sometimes used, depending on the patient's status and which ventilation mode is chosen. To properly care for your patient, it's important to understand each of these settings </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49"/>
          <p:cNvSpPr txBox="1"/>
          <p:nvPr>
            <p:ph idx="1" type="body"/>
          </p:nvPr>
        </p:nvSpPr>
        <p:spPr>
          <a:xfrm>
            <a:off x="685800" y="457200"/>
            <a:ext cx="8153400" cy="5638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3060"/>
              <a:buFont typeface="Noto Sans Symbols"/>
              <a:buNone/>
            </a:pPr>
            <a:r>
              <a:rPr b="1" i="0" lang="en-US" sz="3600" u="none">
                <a:solidFill>
                  <a:schemeClr val="dk1"/>
                </a:solidFill>
                <a:latin typeface="Libre Baskerville"/>
                <a:ea typeface="Libre Baskerville"/>
                <a:cs typeface="Libre Baskerville"/>
                <a:sym typeface="Libre Baskerville"/>
              </a:rPr>
              <a:t>Cont’d…</a:t>
            </a:r>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In patients at risk for alveolar collapse on exhalation, a small amount of pressure can be maintained in the alveoli to hold them open. </a:t>
            </a:r>
            <a:endParaRPr/>
          </a:p>
          <a:p>
            <a:pPr indent="-78740" lvl="0" marL="273050" marR="0" rtl="0" algn="l">
              <a:lnSpc>
                <a:spcPct val="100000"/>
              </a:lnSpc>
              <a:spcBef>
                <a:spcPts val="500"/>
              </a:spcBef>
              <a:spcAft>
                <a:spcPts val="0"/>
              </a:spcAft>
              <a:buClr>
                <a:schemeClr val="accent1"/>
              </a:buClr>
              <a:buSzPts val="3060"/>
              <a:buFont typeface="Noto Sans Symbols"/>
              <a:buNone/>
            </a:pPr>
            <a:r>
              <a:t/>
            </a:r>
            <a:endParaRPr b="0" i="0" sz="3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This is called positive-end expiratory pressure (</a:t>
            </a:r>
            <a:r>
              <a:rPr b="1" i="0" lang="en-US" sz="3600" u="none">
                <a:solidFill>
                  <a:schemeClr val="dk1"/>
                </a:solidFill>
                <a:latin typeface="Libre Baskerville"/>
                <a:ea typeface="Libre Baskerville"/>
                <a:cs typeface="Libre Baskerville"/>
                <a:sym typeface="Libre Baskerville"/>
              </a:rPr>
              <a:t>PEEP), </a:t>
            </a:r>
            <a:r>
              <a:rPr b="0" i="0" lang="en-US" sz="3600" u="none">
                <a:solidFill>
                  <a:schemeClr val="dk1"/>
                </a:solidFill>
                <a:latin typeface="Libre Baskerville"/>
                <a:ea typeface="Libre Baskerville"/>
                <a:cs typeface="Libre Baskerville"/>
                <a:sym typeface="Libre Baskerville"/>
              </a:rPr>
              <a:t>and it can improve alveolar recruitment and increasing oxygenation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5"/>
          <p:cNvSpPr txBox="1"/>
          <p:nvPr>
            <p:ph type="title"/>
          </p:nvPr>
        </p:nvSpPr>
        <p:spPr>
          <a:xfrm>
            <a:off x="914400" y="0"/>
            <a:ext cx="7772400" cy="1066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Cont’d…) </a:t>
            </a:r>
            <a:endParaRPr/>
          </a:p>
        </p:txBody>
      </p:sp>
      <p:sp>
        <p:nvSpPr>
          <p:cNvPr id="159" name="Google Shape;159;p5"/>
          <p:cNvSpPr txBox="1"/>
          <p:nvPr>
            <p:ph idx="1" type="body"/>
          </p:nvPr>
        </p:nvSpPr>
        <p:spPr>
          <a:xfrm>
            <a:off x="304800" y="1066800"/>
            <a:ext cx="8686800" cy="5791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IC </a:t>
            </a:r>
            <a:r>
              <a:rPr b="1" i="0" lang="en-US" sz="2600" u="none">
                <a:solidFill>
                  <a:schemeClr val="dk1"/>
                </a:solidFill>
                <a:latin typeface="Libre Baskerville"/>
                <a:ea typeface="Libre Baskerville"/>
                <a:cs typeface="Libre Baskerville"/>
                <a:sym typeface="Libre Baskerville"/>
              </a:rPr>
              <a:t> Inspiratory capacity: </a:t>
            </a:r>
            <a:r>
              <a:rPr b="0" i="0" lang="en-US" sz="2600" u="none">
                <a:solidFill>
                  <a:schemeClr val="dk1"/>
                </a:solidFill>
                <a:latin typeface="Libre Baskerville"/>
                <a:ea typeface="Libre Baskerville"/>
                <a:cs typeface="Libre Baskerville"/>
                <a:sym typeface="Libre Baskerville"/>
              </a:rPr>
              <a:t>the sum of IRV and TV </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IVC </a:t>
            </a:r>
            <a:r>
              <a:rPr b="1" i="0" lang="en-US" sz="2600" u="none">
                <a:solidFill>
                  <a:schemeClr val="dk1"/>
                </a:solidFill>
                <a:latin typeface="Libre Baskerville"/>
                <a:ea typeface="Libre Baskerville"/>
                <a:cs typeface="Libre Baskerville"/>
                <a:sym typeface="Libre Baskerville"/>
              </a:rPr>
              <a:t> Inspiratory vital capacity: </a:t>
            </a:r>
            <a:r>
              <a:rPr b="0" i="0" lang="en-US" sz="2600" u="none">
                <a:solidFill>
                  <a:schemeClr val="dk1"/>
                </a:solidFill>
                <a:latin typeface="Libre Baskerville"/>
                <a:ea typeface="Libre Baskerville"/>
                <a:cs typeface="Libre Baskerville"/>
                <a:sym typeface="Libre Baskerville"/>
              </a:rPr>
              <a:t>the maximum volume of air inhaled from the point of maximum expiration </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VC</a:t>
            </a:r>
            <a:r>
              <a:rPr b="1" i="0" lang="en-US" sz="2600" u="none">
                <a:solidFill>
                  <a:schemeClr val="dk1"/>
                </a:solidFill>
                <a:latin typeface="Libre Baskerville"/>
                <a:ea typeface="Libre Baskerville"/>
                <a:cs typeface="Libre Baskerville"/>
                <a:sym typeface="Libre Baskerville"/>
              </a:rPr>
              <a:t>  Vital capacity: </a:t>
            </a:r>
            <a:r>
              <a:rPr b="0" i="0" lang="en-US" sz="2600" u="none">
                <a:solidFill>
                  <a:schemeClr val="dk1"/>
                </a:solidFill>
                <a:latin typeface="Libre Baskerville"/>
                <a:ea typeface="Libre Baskerville"/>
                <a:cs typeface="Libre Baskerville"/>
                <a:sym typeface="Libre Baskerville"/>
              </a:rPr>
              <a:t>the volume of air breathed out after the deepest inhalation.</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0" i="0" lang="en-US" sz="2600" u="none">
                <a:solidFill>
                  <a:schemeClr val="dk1"/>
                </a:solidFill>
                <a:latin typeface="Libre Baskerville"/>
                <a:ea typeface="Libre Baskerville"/>
                <a:cs typeface="Libre Baskerville"/>
                <a:sym typeface="Libre Baskerville"/>
              </a:rPr>
              <a:t> </a:t>
            </a:r>
            <a:r>
              <a:rPr b="1" i="0" lang="en-US" sz="2600" u="none">
                <a:solidFill>
                  <a:srgbClr val="00B0F0"/>
                </a:solidFill>
                <a:latin typeface="Libre Baskerville"/>
                <a:ea typeface="Libre Baskerville"/>
                <a:cs typeface="Libre Baskerville"/>
                <a:sym typeface="Libre Baskerville"/>
              </a:rPr>
              <a:t>TLC</a:t>
            </a:r>
            <a:r>
              <a:rPr b="1" i="0" lang="en-US" sz="2600" u="none">
                <a:solidFill>
                  <a:schemeClr val="dk1"/>
                </a:solidFill>
                <a:latin typeface="Libre Baskerville"/>
                <a:ea typeface="Libre Baskerville"/>
                <a:cs typeface="Libre Baskerville"/>
                <a:sym typeface="Libre Baskerville"/>
              </a:rPr>
              <a:t>  Total lung capacity: </a:t>
            </a:r>
            <a:r>
              <a:rPr b="0" i="0" lang="en-US" sz="2600" u="none">
                <a:solidFill>
                  <a:schemeClr val="dk1"/>
                </a:solidFill>
                <a:latin typeface="Libre Baskerville"/>
                <a:ea typeface="Libre Baskerville"/>
                <a:cs typeface="Libre Baskerville"/>
                <a:sym typeface="Libre Baskerville"/>
              </a:rPr>
              <a:t>the volume in the lungs at maximal inflation, the sum of VC and RV </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1" i="0" lang="en-US" sz="2600" u="none">
                <a:solidFill>
                  <a:srgbClr val="00B0F0"/>
                </a:solidFill>
                <a:latin typeface="Libre Baskerville"/>
                <a:ea typeface="Libre Baskerville"/>
                <a:cs typeface="Libre Baskerville"/>
                <a:sym typeface="Libre Baskerville"/>
              </a:rPr>
              <a:t>FRC</a:t>
            </a:r>
            <a:r>
              <a:rPr b="1" i="0" lang="en-US" sz="2600" u="none">
                <a:solidFill>
                  <a:schemeClr val="dk1"/>
                </a:solidFill>
                <a:latin typeface="Libre Baskerville"/>
                <a:ea typeface="Libre Baskerville"/>
                <a:cs typeface="Libre Baskerville"/>
                <a:sym typeface="Libre Baskerville"/>
              </a:rPr>
              <a:t> Functional residual capacity: </a:t>
            </a:r>
            <a:r>
              <a:rPr b="0" i="0" lang="en-US" sz="2600" u="none">
                <a:solidFill>
                  <a:schemeClr val="dk1"/>
                </a:solidFill>
                <a:latin typeface="Libre Baskerville"/>
                <a:ea typeface="Libre Baskerville"/>
                <a:cs typeface="Libre Baskerville"/>
                <a:sym typeface="Libre Baskerville"/>
              </a:rPr>
              <a:t>the volume in the lungs at the end-expiratory position</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0" i="0" lang="en-US" sz="2600" u="none">
                <a:solidFill>
                  <a:schemeClr val="dk1"/>
                </a:solidFill>
                <a:latin typeface="Libre Baskerville"/>
                <a:ea typeface="Libre Baskerville"/>
                <a:cs typeface="Libre Baskerville"/>
                <a:sym typeface="Libre Baskerville"/>
              </a:rPr>
              <a:t> </a:t>
            </a:r>
            <a:r>
              <a:rPr b="1" i="0" lang="en-US" sz="2600" u="none">
                <a:solidFill>
                  <a:srgbClr val="00B0F0"/>
                </a:solidFill>
                <a:latin typeface="Libre Baskerville"/>
                <a:ea typeface="Libre Baskerville"/>
                <a:cs typeface="Libre Baskerville"/>
                <a:sym typeface="Libre Baskerville"/>
              </a:rPr>
              <a:t>V</a:t>
            </a:r>
            <a:r>
              <a:rPr b="1" baseline="-25000" i="0" lang="en-US" sz="2600" u="none">
                <a:solidFill>
                  <a:srgbClr val="00B0F0"/>
                </a:solidFill>
                <a:latin typeface="Libre Baskerville"/>
                <a:ea typeface="Libre Baskerville"/>
                <a:cs typeface="Libre Baskerville"/>
                <a:sym typeface="Libre Baskerville"/>
              </a:rPr>
              <a:t>A</a:t>
            </a:r>
            <a:r>
              <a:rPr b="0" i="0" lang="en-US" sz="2600" u="none">
                <a:solidFill>
                  <a:schemeClr val="dk1"/>
                </a:solidFill>
                <a:latin typeface="Libre Baskerville"/>
                <a:ea typeface="Libre Baskerville"/>
                <a:cs typeface="Libre Baskerville"/>
                <a:sym typeface="Libre Baskerville"/>
              </a:rPr>
              <a:t>  Alveolar gas volume</a:t>
            </a:r>
            <a:endParaRPr/>
          </a:p>
          <a:p>
            <a:pPr indent="-273050" lvl="0" marL="273050" marR="0" rtl="0" algn="l">
              <a:lnSpc>
                <a:spcPct val="100000"/>
              </a:lnSpc>
              <a:spcBef>
                <a:spcPts val="500"/>
              </a:spcBef>
              <a:spcAft>
                <a:spcPts val="0"/>
              </a:spcAft>
              <a:buClr>
                <a:schemeClr val="accent1"/>
              </a:buClr>
              <a:buSzPts val="2210"/>
              <a:buFont typeface="Noto Sans Symbols"/>
              <a:buChar char="⚫"/>
            </a:pPr>
            <a:r>
              <a:rPr b="0" i="0" lang="en-US" sz="2600" u="none">
                <a:solidFill>
                  <a:srgbClr val="00B0F0"/>
                </a:solidFill>
                <a:latin typeface="Libre Baskerville"/>
                <a:ea typeface="Libre Baskerville"/>
                <a:cs typeface="Libre Baskerville"/>
                <a:sym typeface="Libre Baskerville"/>
              </a:rPr>
              <a:t>V</a:t>
            </a:r>
            <a:r>
              <a:rPr b="0" baseline="-25000" i="0" lang="en-US" sz="2600" u="none">
                <a:solidFill>
                  <a:srgbClr val="00B0F0"/>
                </a:solidFill>
                <a:latin typeface="Libre Baskerville"/>
                <a:ea typeface="Libre Baskerville"/>
                <a:cs typeface="Libre Baskerville"/>
                <a:sym typeface="Libre Baskerville"/>
              </a:rPr>
              <a:t>L</a:t>
            </a:r>
            <a:r>
              <a:rPr b="0" i="0" lang="en-US" sz="2600" u="none">
                <a:solidFill>
                  <a:schemeClr val="dk1"/>
                </a:solidFill>
                <a:latin typeface="Libre Baskerville"/>
                <a:ea typeface="Libre Baskerville"/>
                <a:cs typeface="Libre Baskerville"/>
                <a:sym typeface="Libre Baskerville"/>
              </a:rPr>
              <a:t>  Actual volume of the lung including the volume of the conducting airway. </a:t>
            </a:r>
            <a:endParaRPr/>
          </a:p>
          <a:p>
            <a:pPr indent="-273050" lvl="0" marL="273050" marR="0" rtl="0" algn="l">
              <a:lnSpc>
                <a:spcPct val="100000"/>
              </a:lnSpc>
              <a:spcBef>
                <a:spcPts val="500"/>
              </a:spcBef>
              <a:spcAft>
                <a:spcPts val="0"/>
              </a:spcAft>
              <a:buClr>
                <a:schemeClr val="accent1"/>
              </a:buClr>
              <a:buSzPts val="2210"/>
              <a:buFont typeface="Noto Sans Symbols"/>
              <a:buNone/>
            </a:pPr>
            <a:r>
              <a:rPr b="0" i="0" lang="en-US" sz="2600" u="none">
                <a:solidFill>
                  <a:schemeClr val="dk1"/>
                </a:solidFill>
                <a:latin typeface="Libre Baskerville"/>
                <a:ea typeface="Libre Baskerville"/>
                <a:cs typeface="Libre Baskerville"/>
                <a:sym typeface="Libre Baskerville"/>
              </a:rPr>
              <a:t> </a:t>
            </a:r>
            <a:endParaRPr/>
          </a:p>
          <a:p>
            <a:pPr indent="-132715" lvl="0" marL="273050" marR="0" rtl="0" algn="l">
              <a:spcBef>
                <a:spcPts val="575"/>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50"/>
          <p:cNvSpPr txBox="1"/>
          <p:nvPr>
            <p:ph type="title"/>
          </p:nvPr>
        </p:nvSpPr>
        <p:spPr>
          <a:xfrm>
            <a:off x="685800" y="381000"/>
            <a:ext cx="7772400" cy="8382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Respiratory rate</a:t>
            </a:r>
            <a:endParaRPr/>
          </a:p>
        </p:txBody>
      </p:sp>
      <p:sp>
        <p:nvSpPr>
          <p:cNvPr id="422" name="Google Shape;422;p50"/>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3060"/>
              <a:buFont typeface="Noto Sans Symbols"/>
              <a:buChar char="⚫"/>
            </a:pPr>
            <a:r>
              <a:rPr b="1" i="0" lang="en-US" sz="3600" u="none">
                <a:solidFill>
                  <a:schemeClr val="dk1"/>
                </a:solidFill>
                <a:latin typeface="Libre Baskerville"/>
                <a:ea typeface="Libre Baskerville"/>
                <a:cs typeface="Libre Baskerville"/>
                <a:sym typeface="Libre Baskerville"/>
              </a:rPr>
              <a:t>This setting simply refers to the number of breaths per minute that the ventilator delivers</a:t>
            </a:r>
            <a:r>
              <a:rPr b="0" i="0" lang="en-US" sz="36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3060"/>
              <a:buFont typeface="Noto Sans Symbols"/>
              <a:buChar char="⚫"/>
            </a:pPr>
            <a:r>
              <a:rPr b="0" i="0" lang="en-US" sz="3600" u="none">
                <a:solidFill>
                  <a:schemeClr val="dk1"/>
                </a:solidFill>
                <a:latin typeface="Libre Baskerville"/>
                <a:ea typeface="Libre Baskerville"/>
                <a:cs typeface="Libre Baskerville"/>
                <a:sym typeface="Libre Baskerville"/>
              </a:rPr>
              <a:t>Eight to 12 bpm is a typical respiratory rate.  Depending on the mode selected, the ventilator can provide all of the patient's ventilation, or the patient may be able to breathe spontaneously between ventilator breaths. </a:t>
            </a: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51"/>
          <p:cNvSpPr txBox="1"/>
          <p:nvPr>
            <p:ph type="title"/>
          </p:nvPr>
        </p:nvSpPr>
        <p:spPr>
          <a:xfrm>
            <a:off x="685800" y="381000"/>
            <a:ext cx="77724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FiO2</a:t>
            </a:r>
            <a:r>
              <a:rPr b="0" i="0" lang="en-US" sz="4000" u="none">
                <a:solidFill>
                  <a:schemeClr val="dk2"/>
                </a:solidFill>
                <a:latin typeface="Libre Franklin"/>
                <a:ea typeface="Libre Franklin"/>
                <a:cs typeface="Libre Franklin"/>
                <a:sym typeface="Libre Franklin"/>
              </a:rPr>
              <a:t> </a:t>
            </a:r>
            <a:endParaRPr/>
          </a:p>
        </p:txBody>
      </p:sp>
      <p:sp>
        <p:nvSpPr>
          <p:cNvPr id="428" name="Google Shape;428;p51"/>
          <p:cNvSpPr txBox="1"/>
          <p:nvPr>
            <p:ph idx="1" type="body"/>
          </p:nvPr>
        </p:nvSpPr>
        <p:spPr>
          <a:xfrm>
            <a:off x="304800" y="1447800"/>
            <a:ext cx="8534400" cy="5105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This indicates the amount of oxygen the ventilator delivers,</a:t>
            </a:r>
            <a:r>
              <a:rPr b="0" i="0" lang="en-US" sz="3200" u="none">
                <a:solidFill>
                  <a:schemeClr val="dk1"/>
                </a:solidFill>
                <a:latin typeface="Libre Baskerville"/>
                <a:ea typeface="Libre Baskerville"/>
                <a:cs typeface="Libre Baskerville"/>
                <a:sym typeface="Libre Baskerville"/>
              </a:rPr>
              <a:t> expressed as a percentage or a number between zero and one.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FiO2 varies widely depending on the patient's condition; room air is 21% (0.21). While some patients might be adequately oxygenated with an FiO2 of less than 40% (0.40), someone with severe hypoxemia, for example, might need an initial FiO2 setting of 100% (1.00).2 Arterial blood gases and pulse oximetry values will help determine FiO2 settings. </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52"/>
          <p:cNvSpPr txBox="1"/>
          <p:nvPr>
            <p:ph type="title"/>
          </p:nvPr>
        </p:nvSpPr>
        <p:spPr>
          <a:xfrm>
            <a:off x="685800" y="304800"/>
            <a:ext cx="7772400" cy="8382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Volume control</a:t>
            </a:r>
            <a:r>
              <a:rPr b="0" i="0" lang="en-US" sz="4000" u="none">
                <a:solidFill>
                  <a:schemeClr val="dk2"/>
                </a:solidFill>
                <a:latin typeface="Libre Franklin"/>
                <a:ea typeface="Libre Franklin"/>
                <a:cs typeface="Libre Franklin"/>
                <a:sym typeface="Libre Franklin"/>
              </a:rPr>
              <a:t> </a:t>
            </a:r>
            <a:endParaRPr/>
          </a:p>
        </p:txBody>
      </p:sp>
      <p:sp>
        <p:nvSpPr>
          <p:cNvPr id="434" name="Google Shape;434;p52"/>
          <p:cNvSpPr txBox="1"/>
          <p:nvPr>
            <p:ph idx="1" type="body"/>
          </p:nvPr>
        </p:nvSpPr>
        <p:spPr>
          <a:xfrm>
            <a:off x="381000" y="1447800"/>
            <a:ext cx="8305800" cy="5029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Traditionally, mechanical ventilation is volume controlled. </a:t>
            </a:r>
            <a:r>
              <a:rPr b="1" i="0" lang="en-US" sz="3200" u="none">
                <a:solidFill>
                  <a:schemeClr val="dk1"/>
                </a:solidFill>
                <a:latin typeface="Libre Baskerville"/>
                <a:ea typeface="Libre Baskerville"/>
                <a:cs typeface="Libre Baskerville"/>
                <a:sym typeface="Libre Baskerville"/>
              </a:rPr>
              <a:t>This setting means the ventilator is programmed to deliver a preset volume of oxygen and air, called the tidal volume</a:t>
            </a:r>
            <a:r>
              <a:rPr b="0" i="0" lang="en-US" sz="3200" u="none">
                <a:solidFill>
                  <a:schemeClr val="dk1"/>
                </a:solidFill>
                <a:latin typeface="Libre Baskerville"/>
                <a:ea typeface="Libre Baskerville"/>
                <a:cs typeface="Libre Baskerville"/>
                <a:sym typeface="Libre Baskerville"/>
              </a:rPr>
              <a:t> (VT), regardless of the amount of pressure required to deliver the volume (a positive pressure alarm protects patients from dangerously high pressures). </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53"/>
          <p:cNvSpPr txBox="1"/>
          <p:nvPr>
            <p:ph type="title"/>
          </p:nvPr>
        </p:nvSpPr>
        <p:spPr>
          <a:xfrm>
            <a:off x="685800" y="2286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3600"/>
              <a:buFont typeface="Libre Franklin"/>
              <a:buNone/>
            </a:pPr>
            <a:r>
              <a:rPr b="1" i="1" lang="en-US" sz="3600" u="none">
                <a:solidFill>
                  <a:schemeClr val="dk2"/>
                </a:solidFill>
                <a:latin typeface="Libre Franklin"/>
                <a:ea typeface="Libre Franklin"/>
                <a:cs typeface="Libre Franklin"/>
                <a:sym typeface="Libre Franklin"/>
              </a:rPr>
              <a:t>Pressure Control- Plateau Pressure</a:t>
            </a:r>
            <a:endParaRPr/>
          </a:p>
        </p:txBody>
      </p:sp>
      <p:sp>
        <p:nvSpPr>
          <p:cNvPr id="440" name="Google Shape;440;p53"/>
          <p:cNvSpPr txBox="1"/>
          <p:nvPr>
            <p:ph idx="1" type="body"/>
          </p:nvPr>
        </p:nvSpPr>
        <p:spPr>
          <a:xfrm>
            <a:off x="152400" y="1143000"/>
            <a:ext cx="8534400" cy="5486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An alternative to volume control that's indicated for some patients, </a:t>
            </a:r>
            <a:r>
              <a:rPr b="0" i="0" lang="en-US" sz="3200" u="sng">
                <a:solidFill>
                  <a:schemeClr val="dk1"/>
                </a:solidFill>
                <a:latin typeface="Libre Baskerville"/>
                <a:ea typeface="Libre Baskerville"/>
                <a:cs typeface="Libre Baskerville"/>
                <a:sym typeface="Libre Baskerville"/>
              </a:rPr>
              <a:t>pressure control simply means that pressure is the endpoint rather than volume</a:t>
            </a:r>
            <a:r>
              <a:rPr b="0" i="0" lang="en-US" sz="3200" u="none">
                <a:solidFill>
                  <a:schemeClr val="dk1"/>
                </a:solidFill>
                <a:latin typeface="Libre Baskerville"/>
                <a:ea typeface="Libre Baskerville"/>
                <a:cs typeface="Libre Baskerville"/>
                <a:sym typeface="Libre Baskerville"/>
              </a:rPr>
              <a:t>. </a:t>
            </a:r>
            <a:r>
              <a:rPr b="1" i="0" lang="en-US" sz="3200" u="none">
                <a:solidFill>
                  <a:schemeClr val="dk1"/>
                </a:solidFill>
                <a:latin typeface="Libre Baskerville"/>
                <a:ea typeface="Libre Baskerville"/>
                <a:cs typeface="Libre Baskerville"/>
                <a:sym typeface="Libre Baskerville"/>
              </a:rPr>
              <a:t>Thus, inspiration ends when a preset pressure is reached, regardless of the volume delivered.</a:t>
            </a:r>
            <a:endParaRPr/>
          </a:p>
          <a:p>
            <a:pPr indent="-273050" lvl="0" marL="273050" marR="0" rtl="0" algn="l">
              <a:lnSpc>
                <a:spcPct val="9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advantage of this mode is that it allows the volume to change in response to intrathoracic pressure. The goal is to increase mean airway pressure by prolonging inspiration, ideally recruiting more alveoli than volume control ventilation. By limiting pressure, there is less risk of pressure-related injury.</a:t>
            </a: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54"/>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Pressure-regulated volume control (PRVC</a:t>
            </a:r>
            <a:r>
              <a:rPr b="1" i="0" lang="en-US" sz="4000" u="none">
                <a:solidFill>
                  <a:schemeClr val="dk2"/>
                </a:solidFill>
                <a:latin typeface="Libre Franklin"/>
                <a:ea typeface="Libre Franklin"/>
                <a:cs typeface="Libre Franklin"/>
                <a:sym typeface="Libre Franklin"/>
              </a:rPr>
              <a:t> )q</a:t>
            </a:r>
            <a:endParaRPr/>
          </a:p>
        </p:txBody>
      </p:sp>
      <p:sp>
        <p:nvSpPr>
          <p:cNvPr id="446" name="Google Shape;446;p54"/>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This type of mechanical ventilation is an alternative to strict pressure control, representing an attempt to obtain the best of both volume and pressure control. PRVC automatically adapts to changing compliance of the lungs to adjust inspiratory time and pressure to maintain a preset tidal volume. </a:t>
            </a:r>
            <a:r>
              <a:rPr b="0" i="0" lang="en-US" sz="3200" u="none">
                <a:solidFill>
                  <a:srgbClr val="C00000"/>
                </a:solidFill>
                <a:latin typeface="Libre Baskerville"/>
                <a:ea typeface="Libre Baskerville"/>
                <a:cs typeface="Libre Baskerville"/>
                <a:sym typeface="Libre Baskerville"/>
              </a:rPr>
              <a:t>(we do not have this option</a:t>
            </a:r>
            <a:r>
              <a:rPr b="0" i="0" lang="en-US" sz="3200" u="none">
                <a:solidFill>
                  <a:schemeClr val="dk2"/>
                </a:solidFill>
                <a:latin typeface="Libre Baskerville"/>
                <a:ea typeface="Libre Baskerville"/>
                <a:cs typeface="Libre Baskerville"/>
                <a:sym typeface="Libre Baskerville"/>
              </a:rPr>
              <a:t>)</a:t>
            </a: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55"/>
          <p:cNvSpPr txBox="1"/>
          <p:nvPr>
            <p:ph type="title"/>
          </p:nvPr>
        </p:nvSpPr>
        <p:spPr>
          <a:xfrm>
            <a:off x="685800" y="304800"/>
            <a:ext cx="77724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Assist control (AC</a:t>
            </a:r>
            <a:r>
              <a:rPr b="1" i="0" lang="en-US" sz="4000" u="none">
                <a:solidFill>
                  <a:schemeClr val="dk2"/>
                </a:solidFill>
                <a:latin typeface="Libre Franklin"/>
                <a:ea typeface="Libre Franklin"/>
                <a:cs typeface="Libre Franklin"/>
                <a:sym typeface="Libre Franklin"/>
              </a:rPr>
              <a:t> )</a:t>
            </a:r>
            <a:endParaRPr/>
          </a:p>
        </p:txBody>
      </p:sp>
      <p:sp>
        <p:nvSpPr>
          <p:cNvPr id="452" name="Google Shape;452;p55"/>
          <p:cNvSpPr txBox="1"/>
          <p:nvPr>
            <p:ph idx="1" type="body"/>
          </p:nvPr>
        </p:nvSpPr>
        <p:spPr>
          <a:xfrm>
            <a:off x="381000" y="1447800"/>
            <a:ext cx="8305800" cy="5105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In this mode, the ventilator supports every breath, whether it's initiated by the patient or the ventilator. AC is often used to allow the patient to rest, because the ventilator does all the work. This high level of respiratory support is frequently required in patients who have been resuscitated, have acute respiratory distress syndrome (ARDS), or are paralyzed or sedated. </a:t>
            </a:r>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Because AC mode results in the highest level of positive pressure in the chest, it increases the risk of barotrauma to the lungs. Anxious patients who frequently trigger the ventilator can easily hyperventilate</a:t>
            </a: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56"/>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Positive end-expiratory pressure (PEEP)</a:t>
            </a:r>
            <a:endParaRPr/>
          </a:p>
        </p:txBody>
      </p:sp>
      <p:sp>
        <p:nvSpPr>
          <p:cNvPr id="458" name="Google Shape;458;p56"/>
          <p:cNvSpPr txBox="1"/>
          <p:nvPr>
            <p:ph idx="1" type="body"/>
          </p:nvPr>
        </p:nvSpPr>
        <p:spPr>
          <a:xfrm>
            <a:off x="304800" y="1447800"/>
            <a:ext cx="8610600" cy="5105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8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PEEP can be used to increase oxygenation in either AC or SIMV mode. The effect of PEEP on the lungs is similar to blowing up a balloon and not letting it completely deflate before blowing it up again. </a:t>
            </a:r>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Most patients are started on 5 cm H2O of PEEP.  Some patients, such as those with ARDS or other conditions that make lungs stiff, require higher levels of PEEP to keep </a:t>
            </a:r>
            <a:r>
              <a:rPr b="0" i="0" lang="en-US" sz="3200" u="none">
                <a:solidFill>
                  <a:schemeClr val="dk2"/>
                </a:solidFill>
                <a:latin typeface="Libre Baskerville"/>
                <a:ea typeface="Libre Baskerville"/>
                <a:cs typeface="Libre Baskerville"/>
                <a:sym typeface="Libre Baskerville"/>
              </a:rPr>
              <a:t>alveoli </a:t>
            </a:r>
            <a:r>
              <a:rPr b="0" i="0" lang="en-US" sz="3200" u="none">
                <a:solidFill>
                  <a:schemeClr val="dk1"/>
                </a:solidFill>
                <a:latin typeface="Libre Baskerville"/>
                <a:ea typeface="Libre Baskerville"/>
                <a:cs typeface="Libre Baskerville"/>
                <a:sym typeface="Libre Baskerville"/>
              </a:rPr>
              <a:t>from collapsing and to decrease intrapulmonary shunting. It's not unusual to use 8 - 12 cm H2O in these patients. </a:t>
            </a:r>
            <a:endParaRPr/>
          </a:p>
          <a:p>
            <a:pPr indent="-273050" lvl="0" marL="273050" marR="0" rtl="0" algn="l">
              <a:lnSpc>
                <a:spcPct val="8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But PEEP should not exceed 20 cm H2O; higher settings increase the risk of severe lung damage, subcutaneous emphysema, and pneumothorax. </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57"/>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 Positive End-expiratory Pressure (PEEP) </a:t>
            </a:r>
            <a:endParaRPr/>
          </a:p>
        </p:txBody>
      </p:sp>
      <p:sp>
        <p:nvSpPr>
          <p:cNvPr id="464" name="Google Shape;464;p57"/>
          <p:cNvSpPr txBox="1"/>
          <p:nvPr>
            <p:ph idx="1" type="body"/>
          </p:nvPr>
        </p:nvSpPr>
        <p:spPr>
          <a:xfrm>
            <a:off x="685800" y="1295400"/>
            <a:ext cx="7772400" cy="4800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	What is the goal of PEEP?</a:t>
            </a:r>
            <a:endParaRPr/>
          </a:p>
          <a:p>
            <a:pPr indent="-273050"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28599" lvl="1" marL="547687" marR="0" rtl="0" algn="l">
              <a:lnSpc>
                <a:spcPct val="9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Improve oxygenation</a:t>
            </a:r>
            <a:endParaRPr/>
          </a:p>
          <a:p>
            <a:pPr indent="-55879" lvl="1" marL="547687" marR="0" rtl="0" algn="l">
              <a:lnSpc>
                <a:spcPct val="9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9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Diminish the work of breathing</a:t>
            </a:r>
            <a:endParaRPr/>
          </a:p>
          <a:p>
            <a:pPr indent="-55879" lvl="1" marL="547687" marR="0" rtl="0" algn="l">
              <a:lnSpc>
                <a:spcPct val="9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9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Different potential effects</a:t>
            </a:r>
            <a:endParaRPr/>
          </a:p>
          <a:p>
            <a:pPr indent="-100329" lvl="0" marL="273050" marR="0" rtl="0" algn="l">
              <a:spcBef>
                <a:spcPts val="575"/>
              </a:spcBef>
              <a:spcAft>
                <a:spcPts val="0"/>
              </a:spcAft>
              <a:buClr>
                <a:schemeClr val="accent1"/>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58"/>
          <p:cNvSpPr txBox="1"/>
          <p:nvPr>
            <p:ph type="title"/>
          </p:nvPr>
        </p:nvSpPr>
        <p:spPr>
          <a:xfrm>
            <a:off x="685800" y="228600"/>
            <a:ext cx="7772400" cy="8382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PEEP</a:t>
            </a:r>
            <a:endParaRPr/>
          </a:p>
        </p:txBody>
      </p:sp>
      <p:sp>
        <p:nvSpPr>
          <p:cNvPr id="470" name="Google Shape;470;p58"/>
          <p:cNvSpPr txBox="1"/>
          <p:nvPr>
            <p:ph idx="1" type="body"/>
          </p:nvPr>
        </p:nvSpPr>
        <p:spPr>
          <a:xfrm>
            <a:off x="914400" y="1066800"/>
            <a:ext cx="7772400" cy="5410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What are the secondary effects of PEEP?</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Barotrauma</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Diminish cardiac output</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Regional hypoperfusion</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NaCl retention</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Augmentation of I.C.P. (Intracranial Pressure)?</a:t>
            </a:r>
            <a:endParaRPr/>
          </a:p>
          <a:p>
            <a:pPr indent="-228599" lvl="1" marL="547687" marR="0" rtl="0" algn="l">
              <a:lnSpc>
                <a:spcPct val="100000"/>
              </a:lnSpc>
              <a:spcBef>
                <a:spcPts val="300"/>
              </a:spcBef>
              <a:spcAft>
                <a:spcPts val="0"/>
              </a:spcAft>
              <a:buClr>
                <a:schemeClr val="accent2"/>
              </a:buClr>
              <a:buSzPts val="2040"/>
              <a:buFont typeface="Noto Sans Symbols"/>
              <a:buNone/>
            </a:pPr>
            <a:r>
              <a:t/>
            </a:r>
            <a:endParaRPr b="0" i="0" sz="2400" u="none" cap="none" strike="noStrike">
              <a:solidFill>
                <a:schemeClr val="dk1"/>
              </a:solidFill>
              <a:latin typeface="Libre Baskerville"/>
              <a:ea typeface="Libre Baskerville"/>
              <a:cs typeface="Libre Baskerville"/>
              <a:sym typeface="Libre Baskerville"/>
            </a:endParaRPr>
          </a:p>
          <a:p>
            <a:pPr indent="-143510" lvl="0" marL="273050" marR="0" rtl="0" algn="l">
              <a:spcBef>
                <a:spcPts val="575"/>
              </a:spcBef>
              <a:spcAft>
                <a:spcPts val="0"/>
              </a:spcAft>
              <a:buClr>
                <a:schemeClr val="accent1"/>
              </a:buClr>
              <a:buSzPts val="2040"/>
              <a:buFont typeface="Noto Sans Symbols"/>
              <a:buNone/>
            </a:pPr>
            <a:r>
              <a:t/>
            </a:r>
            <a:endParaRPr b="0" i="0" sz="2400" u="none" cap="none" strike="noStrik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59"/>
          <p:cNvSpPr txBox="1"/>
          <p:nvPr>
            <p:ph type="title"/>
          </p:nvPr>
        </p:nvSpPr>
        <p:spPr>
          <a:xfrm>
            <a:off x="685800" y="228600"/>
            <a:ext cx="7772400" cy="685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1" lang="en-US" sz="4000" u="none">
                <a:solidFill>
                  <a:schemeClr val="dk2"/>
                </a:solidFill>
                <a:latin typeface="Libre Franklin"/>
                <a:ea typeface="Libre Franklin"/>
                <a:cs typeface="Libre Franklin"/>
                <a:sym typeface="Libre Franklin"/>
              </a:rPr>
              <a:t>Pressure support</a:t>
            </a:r>
            <a:r>
              <a:rPr b="1" i="0" lang="en-US" sz="4000" u="none">
                <a:solidFill>
                  <a:schemeClr val="dk2"/>
                </a:solidFill>
                <a:latin typeface="Libre Franklin"/>
                <a:ea typeface="Libre Franklin"/>
                <a:cs typeface="Libre Franklin"/>
                <a:sym typeface="Libre Franklin"/>
              </a:rPr>
              <a:t> </a:t>
            </a:r>
            <a:endParaRPr/>
          </a:p>
        </p:txBody>
      </p:sp>
      <p:sp>
        <p:nvSpPr>
          <p:cNvPr id="476" name="Google Shape;476;p59"/>
          <p:cNvSpPr txBox="1"/>
          <p:nvPr>
            <p:ph idx="1" type="body"/>
          </p:nvPr>
        </p:nvSpPr>
        <p:spPr>
          <a:xfrm>
            <a:off x="914400" y="1447800"/>
            <a:ext cx="7772400" cy="4800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Added to SIMV, this provides a small amount of pressure during inspiration to help the patient draw in a </a:t>
            </a:r>
            <a:r>
              <a:rPr b="0" i="0" lang="en-US" sz="3200" u="none">
                <a:solidFill>
                  <a:srgbClr val="C00000"/>
                </a:solidFill>
                <a:latin typeface="Libre Baskerville"/>
                <a:ea typeface="Libre Baskerville"/>
                <a:cs typeface="Libre Baskerville"/>
                <a:sym typeface="Libre Baskerville"/>
              </a:rPr>
              <a:t>spontaneous breath</a:t>
            </a:r>
            <a:r>
              <a:rPr b="0" i="0" lang="en-US" sz="3200" u="none">
                <a:solidFill>
                  <a:schemeClr val="dk1"/>
                </a:solidFill>
                <a:latin typeface="Libre Baskerville"/>
                <a:ea typeface="Libre Baskerville"/>
                <a:cs typeface="Libre Baskerville"/>
                <a:sym typeface="Libre Baskerville"/>
              </a:rPr>
              <a:t>. Pressure support makes it easier for the patient to overcome the resistance of the ET tube and is often used during weaning because it reduces the work of breathing.</a:t>
            </a:r>
            <a:endParaRPr/>
          </a:p>
          <a:p>
            <a:pPr indent="-273050" lvl="0" marL="273050" marR="0" rtl="0" algn="l">
              <a:lnSpc>
                <a:spcPct val="90000"/>
              </a:lnSpc>
              <a:spcBef>
                <a:spcPts val="50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It's not necessary during AC ventilation because in that setting, the ventilator supports all of the breaths.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6"/>
          <p:cNvSpPr txBox="1"/>
          <p:nvPr>
            <p:ph type="title"/>
          </p:nvPr>
        </p:nvSpPr>
        <p:spPr>
          <a:xfrm>
            <a:off x="685800" y="457200"/>
            <a:ext cx="7772400" cy="6858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Negative Pressure </a:t>
            </a:r>
            <a:endParaRPr/>
          </a:p>
        </p:txBody>
      </p:sp>
      <p:sp>
        <p:nvSpPr>
          <p:cNvPr id="165" name="Google Shape;165;p6"/>
          <p:cNvSpPr txBox="1"/>
          <p:nvPr>
            <p:ph idx="1" type="body"/>
          </p:nvPr>
        </p:nvSpPr>
        <p:spPr>
          <a:xfrm>
            <a:off x="914400" y="1143000"/>
            <a:ext cx="7772400" cy="5257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Arial"/>
              <a:buChar char="•"/>
            </a:pPr>
            <a:r>
              <a:rPr b="0" i="0" lang="en-US" sz="3200" u="none">
                <a:solidFill>
                  <a:schemeClr val="dk1"/>
                </a:solidFill>
                <a:latin typeface="Libre Baskerville"/>
                <a:ea typeface="Libre Baskerville"/>
                <a:cs typeface="Libre Baskerville"/>
                <a:sym typeface="Libre Baskerville"/>
              </a:rPr>
              <a:t>When you breathe in, your </a:t>
            </a:r>
            <a:r>
              <a:rPr b="1" i="0" lang="en-US" sz="3200" u="none">
                <a:solidFill>
                  <a:schemeClr val="dk1"/>
                </a:solidFill>
                <a:latin typeface="Libre Baskerville"/>
                <a:ea typeface="Libre Baskerville"/>
                <a:cs typeface="Libre Baskerville"/>
                <a:sym typeface="Libre Baskerville"/>
              </a:rPr>
              <a:t>diaphragm</a:t>
            </a:r>
            <a:r>
              <a:rPr b="0" i="0" lang="en-US" sz="3200" u="none">
                <a:solidFill>
                  <a:schemeClr val="dk1"/>
                </a:solidFill>
                <a:latin typeface="Libre Baskerville"/>
                <a:ea typeface="Libre Baskerville"/>
                <a:cs typeface="Libre Baskerville"/>
                <a:sym typeface="Libre Baskerville"/>
              </a:rPr>
              <a:t> contracts (tightens) and moves downward. This increases the space in your chest cavity, into which your lungs expand. </a:t>
            </a:r>
            <a:endParaRPr/>
          </a:p>
          <a:p>
            <a:pPr indent="-100329" lvl="0" marL="273050" marR="0" rtl="0" algn="l">
              <a:lnSpc>
                <a:spcPct val="100000"/>
              </a:lnSpc>
              <a:spcBef>
                <a:spcPts val="500"/>
              </a:spcBef>
              <a:spcAft>
                <a:spcPts val="0"/>
              </a:spcAft>
              <a:buClr>
                <a:schemeClr val="accent1"/>
              </a:buClr>
              <a:buSzPts val="2720"/>
              <a:buFont typeface="Arial"/>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intercostal muscles between your ribs also help enlarge the chest cavity. They contract to pull your rib cage both upward and outward. This creates </a:t>
            </a:r>
            <a:r>
              <a:rPr b="0" i="0" lang="en-US" sz="3200" u="none">
                <a:solidFill>
                  <a:srgbClr val="00B0F0"/>
                </a:solidFill>
                <a:latin typeface="Libre Baskerville"/>
                <a:ea typeface="Libre Baskerville"/>
                <a:cs typeface="Libre Baskerville"/>
                <a:sym typeface="Libre Baskerville"/>
              </a:rPr>
              <a:t>a NEGATIVE PRESSURE</a:t>
            </a:r>
            <a:r>
              <a:rPr b="0" i="0" lang="en-US" sz="3200" u="none">
                <a:solidFill>
                  <a:schemeClr val="dk1"/>
                </a:solidFill>
                <a:latin typeface="Libre Baskerville"/>
                <a:ea typeface="Libre Baskerville"/>
                <a:cs typeface="Libre Baskerville"/>
                <a:sym typeface="Libre Baskerville"/>
              </a:rPr>
              <a:t> ventilation and you inhale air.</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60"/>
          <p:cNvSpPr txBox="1"/>
          <p:nvPr>
            <p:ph idx="1" type="body"/>
          </p:nvPr>
        </p:nvSpPr>
        <p:spPr>
          <a:xfrm>
            <a:off x="685800" y="228600"/>
            <a:ext cx="7772400" cy="5867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3060"/>
              <a:buFont typeface="Noto Sans Symbols"/>
              <a:buNone/>
            </a:pPr>
            <a:r>
              <a:rPr b="1" i="0" lang="en-US" sz="3600" u="none">
                <a:solidFill>
                  <a:schemeClr val="dk1"/>
                </a:solidFill>
                <a:latin typeface="Libre Baskerville"/>
                <a:ea typeface="Libre Baskerville"/>
                <a:cs typeface="Libre Baskerville"/>
                <a:sym typeface="Libre Baskerville"/>
              </a:rPr>
              <a:t>Cont’d…</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The presence of an endotracheal tube increases the resistance to inspiration, add to this a lung injury and the patient incurs a high workload to breathing. Pressure support offsets this work – it offloads the respiratory muscles in order to return the tidal volume to normal. </a:t>
            </a:r>
            <a:endParaRPr/>
          </a:p>
          <a:p>
            <a:pPr indent="-273050"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 normal individual who is intubated and not attached to a ventilator will have a lower functional residual volume (FRC) – the lungs tend to collapse inwards – and a lower tidal volume </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61"/>
          <p:cNvSpPr txBox="1"/>
          <p:nvPr>
            <p:ph idx="1" type="body"/>
          </p:nvPr>
        </p:nvSpPr>
        <p:spPr>
          <a:xfrm>
            <a:off x="685800" y="609600"/>
            <a:ext cx="7772400" cy="5486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3400"/>
              <a:buFont typeface="Noto Sans Symbols"/>
              <a:buNone/>
            </a:pPr>
            <a:r>
              <a:rPr b="1" i="0" lang="en-US" sz="4000" u="none">
                <a:solidFill>
                  <a:schemeClr val="dk1"/>
                </a:solidFill>
                <a:latin typeface="Libre Baskerville"/>
                <a:ea typeface="Libre Baskerville"/>
                <a:cs typeface="Libre Baskerville"/>
                <a:sym typeface="Libre Baskerville"/>
              </a:rPr>
              <a:t>Cont’d…</a:t>
            </a:r>
            <a:endParaRPr/>
          </a:p>
          <a:p>
            <a:pPr indent="-273050" lvl="0" marL="273050" marR="0" rtl="0" algn="l">
              <a:lnSpc>
                <a:spcPct val="100000"/>
              </a:lnSpc>
              <a:spcBef>
                <a:spcPts val="500"/>
              </a:spcBef>
              <a:spcAft>
                <a:spcPts val="0"/>
              </a:spcAft>
              <a:buClr>
                <a:schemeClr val="accent1"/>
              </a:buClr>
              <a:buSzPts val="3400"/>
              <a:buFont typeface="Noto Sans Symbols"/>
              <a:buChar char="⚫"/>
            </a:pPr>
            <a:r>
              <a:rPr b="0" i="0" lang="en-US" sz="4000" u="none">
                <a:solidFill>
                  <a:schemeClr val="dk1"/>
                </a:solidFill>
                <a:latin typeface="Libre Baskerville"/>
                <a:ea typeface="Libre Baskerville"/>
                <a:cs typeface="Libre Baskerville"/>
                <a:sym typeface="Libre Baskerville"/>
              </a:rPr>
              <a:t> Pressure support overcomes the resistance to inspiration and reduces the workload of that part of the ventilatory cycle. </a:t>
            </a:r>
            <a:endParaRPr/>
          </a:p>
          <a:p>
            <a:pPr indent="-273050" lvl="0" marL="273050" marR="0" rtl="0" algn="l">
              <a:lnSpc>
                <a:spcPct val="100000"/>
              </a:lnSpc>
              <a:spcBef>
                <a:spcPts val="500"/>
              </a:spcBef>
              <a:spcAft>
                <a:spcPts val="0"/>
              </a:spcAft>
              <a:buClr>
                <a:schemeClr val="accent1"/>
              </a:buClr>
              <a:buSzPts val="3400"/>
              <a:buFont typeface="Noto Sans Symbols"/>
              <a:buChar char="⚫"/>
            </a:pPr>
            <a:r>
              <a:rPr b="0" i="0" lang="en-US" sz="4000" u="none">
                <a:solidFill>
                  <a:schemeClr val="dk1"/>
                </a:solidFill>
                <a:latin typeface="Libre Baskerville"/>
                <a:ea typeface="Libre Baskerville"/>
                <a:cs typeface="Libre Baskerville"/>
                <a:sym typeface="Libre Baskerville"/>
              </a:rPr>
              <a:t>The term “pressure support ventilation” describes the combination of pressure support and PEEP. </a:t>
            </a:r>
            <a:endParaRPr/>
          </a:p>
          <a:p>
            <a:pPr indent="-57150" lvl="0" marL="273050" marR="0" rtl="0" algn="l">
              <a:spcBef>
                <a:spcPts val="575"/>
              </a:spcBef>
              <a:spcAft>
                <a:spcPts val="0"/>
              </a:spcAft>
              <a:buClr>
                <a:schemeClr val="accent1"/>
              </a:buClr>
              <a:buSzPts val="3400"/>
              <a:buFont typeface="Noto Sans Symbols"/>
              <a:buNone/>
            </a:pPr>
            <a:r>
              <a:t/>
            </a:r>
            <a:endParaRPr b="0" i="0" sz="40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62"/>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Sigh Breath</a:t>
            </a:r>
            <a:endParaRPr/>
          </a:p>
        </p:txBody>
      </p:sp>
      <p:sp>
        <p:nvSpPr>
          <p:cNvPr id="492" name="Google Shape;492;p62"/>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On = 1.5 times the tidal volume</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This occurs once every 100 breaths or 7 minutes which ever comes first. </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Tidal volume of 500 = sigh of 750</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Remember this will increase peak pressure during the sigh breath</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sp>
        <p:nvSpPr>
          <p:cNvPr id="497" name="Google Shape;497;p63"/>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Auto-PEEP or Intrinsic PEEP </a:t>
            </a:r>
            <a:endParaRPr/>
          </a:p>
        </p:txBody>
      </p:sp>
      <p:sp>
        <p:nvSpPr>
          <p:cNvPr id="498" name="Google Shape;498;p63"/>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What is Auto-PEEP?</a:t>
            </a:r>
            <a:endParaRPr/>
          </a:p>
          <a:p>
            <a:pPr indent="-55879" lvl="1" marL="547687" marR="0" rtl="0" algn="l">
              <a:lnSpc>
                <a:spcPct val="9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9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Normally, at end expiration, the lung volume is equal to the Functional Residual Capacity. </a:t>
            </a:r>
            <a:endParaRPr/>
          </a:p>
          <a:p>
            <a:pPr indent="-55879" lvl="1" marL="547687" marR="0" rtl="0" algn="l">
              <a:lnSpc>
                <a:spcPct val="9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9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When PEEPi occurs, the lung volume at end expiration is greater than the Functional Residual Capacity. </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2" name="Shape 502"/>
        <p:cNvGrpSpPr/>
        <p:nvPr/>
      </p:nvGrpSpPr>
      <p:grpSpPr>
        <a:xfrm>
          <a:off x="0" y="0"/>
          <a:ext cx="0" cy="0"/>
          <a:chOff x="0" y="0"/>
          <a:chExt cx="0" cy="0"/>
        </a:xfrm>
      </p:grpSpPr>
      <p:sp>
        <p:nvSpPr>
          <p:cNvPr id="503" name="Google Shape;503;p64"/>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Auto-PEEP </a:t>
            </a:r>
            <a:r>
              <a:rPr b="1" i="0" lang="en-US" sz="4000" u="none">
                <a:solidFill>
                  <a:srgbClr val="C00000"/>
                </a:solidFill>
                <a:latin typeface="Libre Franklin"/>
                <a:ea typeface="Libre Franklin"/>
                <a:cs typeface="Libre Franklin"/>
                <a:sym typeface="Libre Franklin"/>
              </a:rPr>
              <a:t>or</a:t>
            </a:r>
            <a:r>
              <a:rPr b="1" i="0" lang="en-US" sz="4000" u="none">
                <a:solidFill>
                  <a:schemeClr val="dk2"/>
                </a:solidFill>
                <a:latin typeface="Libre Franklin"/>
                <a:ea typeface="Libre Franklin"/>
                <a:cs typeface="Libre Franklin"/>
                <a:sym typeface="Libre Franklin"/>
              </a:rPr>
              <a:t> Intrinsic PEEP</a:t>
            </a:r>
            <a:endParaRPr/>
          </a:p>
        </p:txBody>
      </p:sp>
      <p:sp>
        <p:nvSpPr>
          <p:cNvPr id="504" name="Google Shape;504;p64"/>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Why does hyperinflation occur?</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Airflow limitation because of dynamic collapse</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No time to expire all the lung volume (high RR or Vt)</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Expiratory muscle activity</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Lesions that increase expiratory resistance</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8" name="Shape 508"/>
        <p:cNvGrpSpPr/>
        <p:nvPr/>
      </p:nvGrpSpPr>
      <p:grpSpPr>
        <a:xfrm>
          <a:off x="0" y="0"/>
          <a:ext cx="0" cy="0"/>
          <a:chOff x="0" y="0"/>
          <a:chExt cx="0" cy="0"/>
        </a:xfrm>
      </p:grpSpPr>
      <p:sp>
        <p:nvSpPr>
          <p:cNvPr id="509" name="Google Shape;509;p65"/>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Auto-PEEP or Intrinsic PEEP</a:t>
            </a:r>
            <a:endParaRPr/>
          </a:p>
        </p:txBody>
      </p:sp>
      <p:sp>
        <p:nvSpPr>
          <p:cNvPr id="510" name="Google Shape;510;p65"/>
          <p:cNvSpPr txBox="1"/>
          <p:nvPr>
            <p:ph idx="1" type="body"/>
          </p:nvPr>
        </p:nvSpPr>
        <p:spPr>
          <a:xfrm>
            <a:off x="381000" y="1447800"/>
            <a:ext cx="8305800" cy="51054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None/>
            </a:pPr>
            <a:r>
              <a:rPr b="0" i="0" lang="en-US" sz="3200" u="none">
                <a:solidFill>
                  <a:schemeClr val="dk1"/>
                </a:solidFill>
                <a:latin typeface="Libre Baskerville"/>
                <a:ea typeface="Libre Baskerville"/>
                <a:cs typeface="Libre Baskerville"/>
                <a:sym typeface="Libre Baskerville"/>
              </a:rPr>
              <a:t>Adverse effects:</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Predisposes to barotrauma</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Predisposes hemodynamic compromises</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Diminishes the efficiency of the force generated by respiratory muscles</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Augments the work of breathing</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Augments the effort to trigger the ventilator</a:t>
            </a: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4" name="Shape 514"/>
        <p:cNvGrpSpPr/>
        <p:nvPr/>
      </p:nvGrpSpPr>
      <p:grpSpPr>
        <a:xfrm>
          <a:off x="0" y="0"/>
          <a:ext cx="0" cy="0"/>
          <a:chOff x="0" y="0"/>
          <a:chExt cx="0" cy="0"/>
        </a:xfrm>
      </p:grpSpPr>
      <p:sp>
        <p:nvSpPr>
          <p:cNvPr id="515" name="Google Shape;515;p66"/>
          <p:cNvSpPr txBox="1"/>
          <p:nvPr>
            <p:ph type="ctrTitle"/>
          </p:nvPr>
        </p:nvSpPr>
        <p:spPr>
          <a:xfrm>
            <a:off x="457200" y="1506537"/>
            <a:ext cx="8229600" cy="1470025"/>
          </a:xfrm>
          <a:prstGeom prst="rect">
            <a:avLst/>
          </a:prstGeom>
          <a:noFill/>
          <a:ln>
            <a:noFill/>
          </a:ln>
        </p:spPr>
        <p:txBody>
          <a:bodyPr anchorCtr="0" anchor="ctr" bIns="91425" lIns="91425" spcFirstLastPara="1" rIns="91425" wrap="square" tIns="45700">
            <a:noAutofit/>
          </a:bodyPr>
          <a:lstStyle/>
          <a:p>
            <a:pPr indent="0" lvl="0" marL="0" rtl="0" algn="ctr">
              <a:lnSpc>
                <a:spcPct val="100000"/>
              </a:lnSpc>
              <a:spcBef>
                <a:spcPts val="0"/>
              </a:spcBef>
              <a:spcAft>
                <a:spcPts val="0"/>
              </a:spcAft>
              <a:buClr>
                <a:srgbClr val="FFFFFF"/>
              </a:buClr>
              <a:buSzPts val="4400"/>
              <a:buFont typeface="Libre Franklin"/>
              <a:buNone/>
            </a:pPr>
            <a:r>
              <a:rPr b="0" i="0" lang="en-US" sz="4400" u="none">
                <a:solidFill>
                  <a:srgbClr val="FFFFFF"/>
                </a:solidFill>
                <a:latin typeface="Libre Franklin"/>
                <a:ea typeface="Libre Franklin"/>
                <a:cs typeface="Libre Franklin"/>
                <a:sym typeface="Libre Franklin"/>
              </a:rPr>
              <a:t>Monitoring of the patient</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67"/>
          <p:cNvSpPr txBox="1"/>
          <p:nvPr>
            <p:ph type="title"/>
          </p:nvPr>
        </p:nvSpPr>
        <p:spPr>
          <a:xfrm>
            <a:off x="685800" y="152400"/>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Look at  your patient</a:t>
            </a:r>
            <a:endParaRPr/>
          </a:p>
        </p:txBody>
      </p:sp>
      <p:sp>
        <p:nvSpPr>
          <p:cNvPr id="521" name="Google Shape;521;p67"/>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Question your pt</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Examine your pt</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Monitor your pt</a:t>
            </a:r>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Look at the synchronicity of your pt breathing</a:t>
            </a:r>
            <a:endParaRPr/>
          </a:p>
          <a:p>
            <a:pPr indent="-100329" lvl="0" marL="273050" marR="0" rtl="0" algn="l">
              <a:spcBef>
                <a:spcPts val="575"/>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sp>
        <p:nvSpPr>
          <p:cNvPr id="526" name="Google Shape;526;p68"/>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00329" lvl="0" marL="273050" marR="0" rtl="0" algn="l">
              <a:lnSpc>
                <a:spcPct val="100000"/>
              </a:lnSpc>
              <a:spcBef>
                <a:spcPts val="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Monitoring includes – patient’s color, ease of inspirations, mental status, alertness, cap refill, cardiac, BP, and HR.  </a:t>
            </a:r>
            <a:endParaRPr/>
          </a:p>
          <a:p>
            <a:pPr indent="-273050" lvl="0" marL="273050" marR="0" rtl="0" algn="l">
              <a:lnSpc>
                <a:spcPct val="100000"/>
              </a:lnSpc>
              <a:spcBef>
                <a:spcPts val="500"/>
              </a:spcBef>
              <a:spcAft>
                <a:spcPts val="0"/>
              </a:spcAft>
              <a:buClr>
                <a:schemeClr val="accent1"/>
              </a:buClr>
              <a:buSzPts val="2210"/>
              <a:buFont typeface="Noto Sans Symbols"/>
              <a:buNone/>
            </a:pPr>
            <a:r>
              <a:rPr b="0" i="0" lang="en-US" sz="2600" u="none">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0" name="Shape 530"/>
        <p:cNvGrpSpPr/>
        <p:nvPr/>
      </p:nvGrpSpPr>
      <p:grpSpPr>
        <a:xfrm>
          <a:off x="0" y="0"/>
          <a:ext cx="0" cy="0"/>
          <a:chOff x="0" y="0"/>
          <a:chExt cx="0" cy="0"/>
        </a:xfrm>
      </p:grpSpPr>
      <p:sp>
        <p:nvSpPr>
          <p:cNvPr id="531" name="Google Shape;531;p69"/>
          <p:cNvSpPr txBox="1"/>
          <p:nvPr>
            <p:ph type="ctrTitle"/>
          </p:nvPr>
        </p:nvSpPr>
        <p:spPr>
          <a:xfrm>
            <a:off x="457200" y="1506537"/>
            <a:ext cx="8229600" cy="1470025"/>
          </a:xfrm>
          <a:prstGeom prst="rect">
            <a:avLst/>
          </a:prstGeom>
          <a:noFill/>
          <a:ln>
            <a:noFill/>
          </a:ln>
        </p:spPr>
        <p:txBody>
          <a:bodyPr anchorCtr="0" anchor="ctr" bIns="91425" lIns="91425" spcFirstLastPara="1" rIns="91425" wrap="square" tIns="45700">
            <a:noAutofit/>
          </a:bodyPr>
          <a:lstStyle/>
          <a:p>
            <a:pPr indent="0" lvl="0" marL="0" rtl="0" algn="ctr">
              <a:lnSpc>
                <a:spcPct val="100000"/>
              </a:lnSpc>
              <a:spcBef>
                <a:spcPts val="0"/>
              </a:spcBef>
              <a:spcAft>
                <a:spcPts val="0"/>
              </a:spcAft>
              <a:buClr>
                <a:srgbClr val="FFFFFF"/>
              </a:buClr>
              <a:buSzPts val="4000"/>
              <a:buFont typeface="Libre Franklin"/>
              <a:buNone/>
            </a:pPr>
            <a:r>
              <a:rPr b="0" i="0" lang="en-US" sz="4000" u="none">
                <a:solidFill>
                  <a:srgbClr val="FFFFFF"/>
                </a:solidFill>
                <a:latin typeface="Libre Franklin"/>
                <a:ea typeface="Libre Franklin"/>
                <a:cs typeface="Libre Franklin"/>
                <a:sym typeface="Libre Franklin"/>
              </a:rPr>
              <a:t>Responding to Alarms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7"/>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The Air We Breath</a:t>
            </a:r>
            <a:endParaRPr/>
          </a:p>
        </p:txBody>
      </p:sp>
      <p:sp>
        <p:nvSpPr>
          <p:cNvPr id="171" name="Google Shape;171;p7"/>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Air contains </a:t>
            </a:r>
            <a:r>
              <a:rPr b="1" i="0" lang="en-US" sz="3200" u="none">
                <a:solidFill>
                  <a:schemeClr val="dk1"/>
                </a:solidFill>
                <a:latin typeface="Libre Baskerville"/>
                <a:ea typeface="Libre Baskerville"/>
                <a:cs typeface="Libre Baskerville"/>
                <a:sym typeface="Libre Baskerville"/>
              </a:rPr>
              <a:t>79.02-</a:t>
            </a:r>
            <a:r>
              <a:rPr b="0" i="0" lang="en-US" sz="3200" u="none">
                <a:solidFill>
                  <a:schemeClr val="dk1"/>
                </a:solidFill>
                <a:latin typeface="Libre Baskerville"/>
                <a:ea typeface="Libre Baskerville"/>
                <a:cs typeface="Libre Baskerville"/>
                <a:sym typeface="Libre Baskerville"/>
              </a:rPr>
              <a:t>percent </a:t>
            </a:r>
            <a:r>
              <a:rPr b="1" i="0" lang="en-US" sz="3200" u="none">
                <a:solidFill>
                  <a:schemeClr val="dk1"/>
                </a:solidFill>
                <a:latin typeface="Libre Baskerville"/>
                <a:ea typeface="Libre Baskerville"/>
                <a:cs typeface="Libre Baskerville"/>
                <a:sym typeface="Libre Baskerville"/>
              </a:rPr>
              <a:t>nitrogen</a:t>
            </a:r>
            <a:r>
              <a:rPr b="0" i="0" lang="en-US" sz="3200" u="none">
                <a:solidFill>
                  <a:schemeClr val="dk1"/>
                </a:solidFill>
                <a:latin typeface="Libre Baskerville"/>
                <a:ea typeface="Libre Baskerville"/>
                <a:cs typeface="Libre Baskerville"/>
                <a:sym typeface="Libre Baskerville"/>
              </a:rPr>
              <a:t>, </a:t>
            </a:r>
            <a:r>
              <a:rPr b="1" i="0" lang="en-US" sz="3200" u="none">
                <a:solidFill>
                  <a:schemeClr val="dk1"/>
                </a:solidFill>
                <a:latin typeface="Libre Baskerville"/>
                <a:ea typeface="Libre Baskerville"/>
                <a:cs typeface="Libre Baskerville"/>
                <a:sym typeface="Libre Baskerville"/>
              </a:rPr>
              <a:t>20.95-percent oxygen</a:t>
            </a:r>
            <a:r>
              <a:rPr b="0" i="0" lang="en-US" sz="3200" u="none">
                <a:solidFill>
                  <a:schemeClr val="dk1"/>
                </a:solidFill>
                <a:latin typeface="Libre Baskerville"/>
                <a:ea typeface="Libre Baskerville"/>
                <a:cs typeface="Libre Baskerville"/>
                <a:sym typeface="Libre Baskerville"/>
              </a:rPr>
              <a:t>, </a:t>
            </a:r>
            <a:r>
              <a:rPr b="1" i="0" lang="en-US" sz="3200" u="none">
                <a:solidFill>
                  <a:schemeClr val="dk1"/>
                </a:solidFill>
                <a:latin typeface="Libre Baskerville"/>
                <a:ea typeface="Libre Baskerville"/>
                <a:cs typeface="Libre Baskerville"/>
                <a:sym typeface="Libre Baskerville"/>
              </a:rPr>
              <a:t>0.03</a:t>
            </a:r>
            <a:r>
              <a:rPr b="0" i="0" lang="en-US" sz="3200" u="none">
                <a:solidFill>
                  <a:schemeClr val="dk1"/>
                </a:solidFill>
                <a:latin typeface="Libre Baskerville"/>
                <a:ea typeface="Libre Baskerville"/>
                <a:cs typeface="Libre Baskerville"/>
                <a:sym typeface="Libre Baskerville"/>
              </a:rPr>
              <a:t>-percent carbon dioxide and included in the nitrogen are small amounts of argon, neon, helium, krypton, hydrogen, and radon. </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70"/>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Stay Calm</a:t>
            </a:r>
            <a:endParaRPr/>
          </a:p>
        </p:txBody>
      </p:sp>
      <p:sp>
        <p:nvSpPr>
          <p:cNvPr id="537" name="Google Shape;537;p70"/>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Since a ventilator is, in effect, merely an air pump, an alarm simply signals that there's something wrong with the pressure, volume, or rate of air being delivered. When an alarm sounds, your role is to immediately check the patient and the equipment and figure out—and fix—what's interfering with the function of the ventilator. If you can't immediately identify the problem, disconnect the patient from the ventilator, use a manual resuscitation bag. </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71"/>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0" i="0" lang="en-US" sz="4000" u="none">
                <a:solidFill>
                  <a:schemeClr val="dk2"/>
                </a:solidFill>
                <a:latin typeface="Libre Franklin"/>
                <a:ea typeface="Libre Franklin"/>
                <a:cs typeface="Libre Franklin"/>
                <a:sym typeface="Libre Franklin"/>
              </a:rPr>
              <a:t>Check Connection</a:t>
            </a:r>
            <a:endParaRPr/>
          </a:p>
        </p:txBody>
      </p:sp>
      <p:sp>
        <p:nvSpPr>
          <p:cNvPr id="543" name="Google Shape;543;p71"/>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00329" lvl="0" marL="273050" marR="0" rtl="0" algn="l">
              <a:lnSpc>
                <a:spcPct val="100000"/>
              </a:lnSpc>
              <a:spcBef>
                <a:spcPts val="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Often, the problem is related to the tubing </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7" name="Shape 547"/>
        <p:cNvGrpSpPr/>
        <p:nvPr/>
      </p:nvGrpSpPr>
      <p:grpSpPr>
        <a:xfrm>
          <a:off x="0" y="0"/>
          <a:ext cx="0" cy="0"/>
          <a:chOff x="0" y="0"/>
          <a:chExt cx="0" cy="0"/>
        </a:xfrm>
      </p:grpSpPr>
      <p:sp>
        <p:nvSpPr>
          <p:cNvPr id="548" name="Google Shape;548;p72"/>
          <p:cNvSpPr txBox="1"/>
          <p:nvPr>
            <p:ph idx="1" type="body"/>
          </p:nvPr>
        </p:nvSpPr>
        <p:spPr>
          <a:xfrm>
            <a:off x="685800" y="838200"/>
            <a:ext cx="7772400" cy="52578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Low limit alarm </a:t>
            </a:r>
            <a:r>
              <a:rPr b="0" i="0" lang="en-US" sz="3200" u="none">
                <a:solidFill>
                  <a:schemeClr val="dk1"/>
                </a:solidFill>
                <a:latin typeface="Libre Baskerville"/>
                <a:ea typeface="Libre Baskerville"/>
                <a:cs typeface="Libre Baskerville"/>
                <a:sym typeface="Libre Baskerville"/>
              </a:rPr>
              <a:t>– </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Tube has come loose</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Vent lower limit was set at improperly on alarm screen one</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Displaced ETT</a:t>
            </a:r>
            <a:endParaRPr/>
          </a:p>
          <a:p>
            <a:pPr indent="-55879" lvl="1" marL="547687" marR="0" rtl="0" algn="l">
              <a:lnSpc>
                <a:spcPct val="100000"/>
              </a:lnSpc>
              <a:spcBef>
                <a:spcPts val="300"/>
              </a:spcBef>
              <a:spcAft>
                <a:spcPts val="0"/>
              </a:spcAft>
              <a:buClr>
                <a:schemeClr val="accent2"/>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The most common places for leaks are around the ET tube cuff, poorly secured connections, and drainage and access ports on the tubing.</a:t>
            </a:r>
            <a:endParaRPr/>
          </a:p>
          <a:p>
            <a:pPr indent="-100329" lvl="0" marL="273050" marR="0" rtl="0" algn="l">
              <a:spcBef>
                <a:spcPts val="575"/>
              </a:spcBef>
              <a:spcAft>
                <a:spcPts val="0"/>
              </a:spcAft>
              <a:buClr>
                <a:schemeClr val="accent1"/>
              </a:buClr>
              <a:buSzPts val="2720"/>
              <a:buFont typeface="Noto Sans Symbols"/>
              <a:buNone/>
            </a:pPr>
            <a:r>
              <a:t/>
            </a:r>
            <a:endParaRPr b="0" i="0" sz="3200" u="none" cap="none" strike="noStrik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2" name="Shape 552"/>
        <p:cNvGrpSpPr/>
        <p:nvPr/>
      </p:nvGrpSpPr>
      <p:grpSpPr>
        <a:xfrm>
          <a:off x="0" y="0"/>
          <a:ext cx="0" cy="0"/>
          <a:chOff x="0" y="0"/>
          <a:chExt cx="0" cy="0"/>
        </a:xfrm>
      </p:grpSpPr>
      <p:sp>
        <p:nvSpPr>
          <p:cNvPr id="553" name="Google Shape;553;p73"/>
          <p:cNvSpPr txBox="1"/>
          <p:nvPr>
            <p:ph idx="1" type="body"/>
          </p:nvPr>
        </p:nvSpPr>
        <p:spPr>
          <a:xfrm>
            <a:off x="914400" y="609600"/>
            <a:ext cx="7772400" cy="5410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High limit Alarm –</a:t>
            </a:r>
            <a:endParaRPr/>
          </a:p>
          <a:p>
            <a:pPr indent="-273050"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Coughed</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Alarm limit too low on alarm screen one</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Kink in vent tubing </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Patient biting on ETT </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Airway is blocked</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Tension pneumothorax </a:t>
            </a:r>
            <a:endParaRPr/>
          </a:p>
          <a:p>
            <a:pPr indent="-99059" lvl="1" marL="547687" marR="0" rtl="0" algn="l">
              <a:lnSpc>
                <a:spcPct val="100000"/>
              </a:lnSpc>
              <a:spcBef>
                <a:spcPts val="300"/>
              </a:spcBef>
              <a:spcAft>
                <a:spcPts val="0"/>
              </a:spcAft>
              <a:buClr>
                <a:schemeClr val="accent2"/>
              </a:buClr>
              <a:buSzPts val="2040"/>
              <a:buFont typeface="Noto Sans Symbols"/>
              <a:buNone/>
            </a:pPr>
            <a:r>
              <a:t/>
            </a:r>
            <a:endParaRPr b="0" i="0" sz="2400" u="none" cap="none" strike="noStrike">
              <a:solidFill>
                <a:schemeClr val="dk1"/>
              </a:solidFill>
              <a:latin typeface="Libre Baskerville"/>
              <a:ea typeface="Libre Baskerville"/>
              <a:cs typeface="Libre Baskerville"/>
              <a:sym typeface="Libre Baskerville"/>
            </a:endParaRPr>
          </a:p>
          <a:p>
            <a:pPr indent="-143510" lvl="0" marL="273050" marR="0" rtl="0" algn="l">
              <a:spcBef>
                <a:spcPts val="575"/>
              </a:spcBef>
              <a:spcAft>
                <a:spcPts val="0"/>
              </a:spcAft>
              <a:buClr>
                <a:schemeClr val="accent1"/>
              </a:buClr>
              <a:buSzPts val="2040"/>
              <a:buFont typeface="Noto Sans Symbols"/>
              <a:buNone/>
            </a:pPr>
            <a:r>
              <a:t/>
            </a:r>
            <a:endParaRPr b="0" i="0" sz="2400" u="none" cap="none" strike="noStrik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74"/>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Leak at ET tube – adjust pressure trigger to compensate for this problem.  You will have to adjust the trigger to a higher number so that the vent does not auto trigger.  </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2" name="Shape 562"/>
        <p:cNvGrpSpPr/>
        <p:nvPr/>
      </p:nvGrpSpPr>
      <p:grpSpPr>
        <a:xfrm>
          <a:off x="0" y="0"/>
          <a:ext cx="0" cy="0"/>
          <a:chOff x="0" y="0"/>
          <a:chExt cx="0" cy="0"/>
        </a:xfrm>
      </p:grpSpPr>
      <p:sp>
        <p:nvSpPr>
          <p:cNvPr id="563" name="Google Shape;563;p75"/>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Reason that the vent auto triggers -  </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 leaks in ETT</a:t>
            </a:r>
            <a:endParaRPr/>
          </a:p>
          <a:p>
            <a:pPr indent="-228599" lvl="1" marL="547687" marR="0" rtl="0" algn="l">
              <a:lnSpc>
                <a:spcPct val="100000"/>
              </a:lnSpc>
              <a:spcBef>
                <a:spcPts val="300"/>
              </a:spcBef>
              <a:spcAft>
                <a:spcPts val="0"/>
              </a:spcAft>
              <a:buClr>
                <a:schemeClr val="accent2"/>
              </a:buClr>
              <a:buSzPts val="2720"/>
              <a:buFont typeface="Noto Sans Symbols"/>
              <a:buChar char="⚫"/>
            </a:pPr>
            <a:r>
              <a:rPr b="0" i="0" lang="en-US" sz="3200" u="none" cap="none" strike="noStrike">
                <a:solidFill>
                  <a:schemeClr val="dk1"/>
                </a:solidFill>
                <a:latin typeface="Libre Baskerville"/>
                <a:ea typeface="Libre Baskerville"/>
                <a:cs typeface="Libre Baskerville"/>
                <a:sym typeface="Libre Baskerville"/>
              </a:rPr>
              <a:t> pressure too sensitive raise to 1.0 – 2.0 </a:t>
            </a:r>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7" name="Shape 567"/>
        <p:cNvGrpSpPr/>
        <p:nvPr/>
      </p:nvGrpSpPr>
      <p:grpSpPr>
        <a:xfrm>
          <a:off x="0" y="0"/>
          <a:ext cx="0" cy="0"/>
          <a:chOff x="0" y="0"/>
          <a:chExt cx="0" cy="0"/>
        </a:xfrm>
      </p:grpSpPr>
      <p:sp>
        <p:nvSpPr>
          <p:cNvPr id="568" name="Google Shape;568;p76"/>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Increased Respiratory Rate</a:t>
            </a:r>
            <a:endParaRPr/>
          </a:p>
        </p:txBody>
      </p:sp>
      <p:sp>
        <p:nvSpPr>
          <p:cNvPr id="569" name="Google Shape;569;p76"/>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Patient anxiety or pain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Secretions in ETT/airway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Hypoxia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Hypercapnia</a:t>
            </a:r>
            <a:endParaRPr/>
          </a:p>
          <a:p>
            <a:pPr indent="-100329"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More commonly, though, water or kinks in the tubing trigger this alarm because air is pulsing through the tubing around the obstruction. </a:t>
            </a:r>
            <a:endParaRPr/>
          </a:p>
          <a:p>
            <a:pPr indent="-121920" lvl="0" marL="273050" marR="0" rtl="0" algn="l">
              <a:lnSpc>
                <a:spcPct val="90000"/>
              </a:lnSpc>
              <a:spcBef>
                <a:spcPts val="500"/>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a:p>
            <a:pPr indent="-121920" lvl="0" marL="273050" marR="0" rtl="0" algn="l">
              <a:spcBef>
                <a:spcPts val="575"/>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sp>
        <p:nvSpPr>
          <p:cNvPr id="574" name="Google Shape;574;p77"/>
          <p:cNvSpPr txBox="1"/>
          <p:nvPr>
            <p:ph type="title"/>
          </p:nvPr>
        </p:nvSpPr>
        <p:spPr>
          <a:xfrm>
            <a:off x="685800" y="304800"/>
            <a:ext cx="7772400" cy="9144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Respiratory Acidosis</a:t>
            </a:r>
            <a:endParaRPr/>
          </a:p>
        </p:txBody>
      </p:sp>
      <p:sp>
        <p:nvSpPr>
          <p:cNvPr id="575" name="Google Shape;575;p77"/>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  CO2 &gt; 50</a:t>
            </a:r>
            <a:endParaRPr/>
          </a:p>
          <a:p>
            <a:pPr indent="-100329" lvl="0" marL="273050" marR="0" rtl="0" algn="l">
              <a:lnSpc>
                <a:spcPct val="90000"/>
              </a:lnSpc>
              <a:spcBef>
                <a:spcPts val="500"/>
              </a:spcBef>
              <a:spcAft>
                <a:spcPts val="0"/>
              </a:spcAft>
              <a:buClr>
                <a:schemeClr val="accent1"/>
              </a:buClr>
              <a:buSzPts val="2720"/>
              <a:buFont typeface="Noto Sans Symbols"/>
              <a:buNone/>
            </a:pPr>
            <a:r>
              <a:t/>
            </a:r>
            <a:endParaRPr b="1"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Mechanical Ventilation (increase the respiratory rate and tidal volume). </a:t>
            </a:r>
            <a:endParaRPr/>
          </a:p>
          <a:p>
            <a:pPr indent="-100329"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(Note: beware of Sodium Bicarbonate can overcompensate and cause Metabolic Alkalosis. Also, if pt has been hypoxic and this is a Lactic </a:t>
            </a:r>
            <a:br>
              <a:rPr b="0" i="0" lang="en-US" sz="3200" u="none">
                <a:solidFill>
                  <a:schemeClr val="dk1"/>
                </a:solidFill>
                <a:latin typeface="Libre Baskerville"/>
                <a:ea typeface="Libre Baskerville"/>
                <a:cs typeface="Libre Baskerville"/>
                <a:sym typeface="Libre Baskerville"/>
              </a:rPr>
            </a:br>
            <a:r>
              <a:rPr b="0" i="0" lang="en-US" sz="3200" u="none">
                <a:solidFill>
                  <a:schemeClr val="dk1"/>
                </a:solidFill>
                <a:latin typeface="Libre Baskerville"/>
                <a:ea typeface="Libre Baskerville"/>
                <a:cs typeface="Libre Baskerville"/>
                <a:sym typeface="Libre Baskerville"/>
              </a:rPr>
              <a:t>      Acidosis--NAHCO3 can be dangerous) </a:t>
            </a:r>
            <a:br>
              <a:rPr b="0" i="0" lang="en-US" sz="2400" u="none">
                <a:solidFill>
                  <a:schemeClr val="dk1"/>
                </a:solidFill>
                <a:latin typeface="Libre Baskerville"/>
                <a:ea typeface="Libre Baskerville"/>
                <a:cs typeface="Libre Baskerville"/>
                <a:sym typeface="Libre Baskerville"/>
              </a:rPr>
            </a:br>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9" name="Shape 579"/>
        <p:cNvGrpSpPr/>
        <p:nvPr/>
      </p:nvGrpSpPr>
      <p:grpSpPr>
        <a:xfrm>
          <a:off x="0" y="0"/>
          <a:ext cx="0" cy="0"/>
          <a:chOff x="0" y="0"/>
          <a:chExt cx="0" cy="0"/>
        </a:xfrm>
      </p:grpSpPr>
      <p:sp>
        <p:nvSpPr>
          <p:cNvPr id="580" name="Google Shape;580;p78"/>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Respiratory Alkalosis</a:t>
            </a:r>
            <a:endParaRPr/>
          </a:p>
        </p:txBody>
      </p:sp>
      <p:sp>
        <p:nvSpPr>
          <p:cNvPr id="581" name="Google Shape;581;p78"/>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90000"/>
              </a:lnSpc>
              <a:spcBef>
                <a:spcPts val="0"/>
              </a:spcBef>
              <a:spcAft>
                <a:spcPts val="0"/>
              </a:spcAft>
              <a:buClr>
                <a:schemeClr val="accent1"/>
              </a:buClr>
              <a:buSzPts val="2720"/>
              <a:buFont typeface="Noto Sans Symbols"/>
              <a:buNone/>
            </a:pPr>
            <a:r>
              <a:rPr b="1" i="0" lang="en-US" sz="3200" u="none">
                <a:solidFill>
                  <a:schemeClr val="dk1"/>
                </a:solidFill>
                <a:latin typeface="Libre Baskerville"/>
                <a:ea typeface="Libre Baskerville"/>
                <a:cs typeface="Libre Baskerville"/>
                <a:sym typeface="Libre Baskerville"/>
              </a:rPr>
              <a:t> </a:t>
            </a:r>
            <a:endParaRPr/>
          </a:p>
          <a:p>
            <a:pPr indent="-273050" lvl="0" marL="273050" marR="0" rtl="0" algn="l">
              <a:lnSpc>
                <a:spcPct val="90000"/>
              </a:lnSpc>
              <a:spcBef>
                <a:spcPts val="500"/>
              </a:spcBef>
              <a:spcAft>
                <a:spcPts val="0"/>
              </a:spcAft>
              <a:buClr>
                <a:schemeClr val="accent1"/>
              </a:buClr>
              <a:buSzPts val="2720"/>
              <a:buFont typeface="Noto Sans Symbols"/>
              <a:buChar char="⚫"/>
            </a:pPr>
            <a:r>
              <a:rPr b="1" i="0" lang="en-US" sz="3200" u="none">
                <a:solidFill>
                  <a:schemeClr val="dk1"/>
                </a:solidFill>
                <a:latin typeface="Libre Baskerville"/>
                <a:ea typeface="Libre Baskerville"/>
                <a:cs typeface="Libre Baskerville"/>
                <a:sym typeface="Libre Baskerville"/>
              </a:rPr>
              <a:t>CO2  &lt; 35</a:t>
            </a:r>
            <a:r>
              <a:rPr b="0" i="0" lang="en-US" sz="3200" u="none">
                <a:solidFill>
                  <a:schemeClr val="dk1"/>
                </a:solidFill>
                <a:latin typeface="Libre Baskerville"/>
                <a:ea typeface="Libre Baskerville"/>
                <a:cs typeface="Libre Baskerville"/>
                <a:sym typeface="Libre Baskerville"/>
              </a:rPr>
              <a:t> </a:t>
            </a:r>
            <a:endParaRPr/>
          </a:p>
          <a:p>
            <a:pPr indent="-100329" lvl="0" marL="273050" marR="0" rtl="0" algn="l">
              <a:lnSpc>
                <a:spcPct val="9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9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     a. Sedatives or analgesics </a:t>
            </a:r>
            <a:br>
              <a:rPr b="0" i="0" lang="en-US" sz="3200" u="none">
                <a:solidFill>
                  <a:schemeClr val="dk1"/>
                </a:solidFill>
                <a:latin typeface="Libre Baskerville"/>
                <a:ea typeface="Libre Baskerville"/>
                <a:cs typeface="Libre Baskerville"/>
                <a:sym typeface="Libre Baskerville"/>
              </a:rPr>
            </a:br>
            <a:r>
              <a:rPr b="0" i="0" lang="en-US" sz="3200" u="none">
                <a:solidFill>
                  <a:schemeClr val="dk1"/>
                </a:solidFill>
                <a:latin typeface="Libre Baskerville"/>
                <a:ea typeface="Libre Baskerville"/>
                <a:cs typeface="Libre Baskerville"/>
                <a:sym typeface="Libre Baskerville"/>
              </a:rPr>
              <a:t>     b. Correction of hypoxia (possible diuretics, mechanical ventilation to also decrease respiratory rate and decrease the tidal volume) </a:t>
            </a:r>
            <a:br>
              <a:rPr b="0" i="0" lang="en-US" sz="2600" u="none">
                <a:solidFill>
                  <a:schemeClr val="dk1"/>
                </a:solidFill>
                <a:latin typeface="Libre Baskerville"/>
                <a:ea typeface="Libre Baskerville"/>
                <a:cs typeface="Libre Baskerville"/>
                <a:sym typeface="Libre Baskerville"/>
              </a:rPr>
            </a:br>
            <a:r>
              <a:rPr b="0" i="0" lang="en-US" sz="2600" u="none">
                <a:solidFill>
                  <a:schemeClr val="dk1"/>
                </a:solidFill>
                <a:latin typeface="Libre Baskerville"/>
                <a:ea typeface="Libre Baskerville"/>
                <a:cs typeface="Libre Baskerville"/>
                <a:sym typeface="Libre Baskerville"/>
              </a:rPr>
              <a:t>     </a:t>
            </a:r>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5" name="Shape 585"/>
        <p:cNvGrpSpPr/>
        <p:nvPr/>
      </p:nvGrpSpPr>
      <p:grpSpPr>
        <a:xfrm>
          <a:off x="0" y="0"/>
          <a:ext cx="0" cy="0"/>
          <a:chOff x="0" y="0"/>
          <a:chExt cx="0" cy="0"/>
        </a:xfrm>
      </p:grpSpPr>
      <p:sp>
        <p:nvSpPr>
          <p:cNvPr id="586" name="Google Shape;586;p79"/>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Vigilance wards off complications</a:t>
            </a:r>
            <a:endParaRPr/>
          </a:p>
        </p:txBody>
      </p:sp>
      <p:sp>
        <p:nvSpPr>
          <p:cNvPr id="587" name="Google Shape;587;p79"/>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Infection, atelectasisis( a collapse of lung tissue) , barotrauma, and oxygen toxicity are all potential complications of mechanical ventilation. Good pulmonary hygiene as well as careful attention to the ventilator settings, monitor, and patient are the key to avoiding them</a:t>
            </a:r>
            <a:r>
              <a:rPr b="0" i="0" lang="en-US" sz="2600" u="none">
                <a:solidFill>
                  <a:schemeClr val="dk1"/>
                </a:solidFill>
                <a:latin typeface="Libre Baskerville"/>
                <a:ea typeface="Libre Baskerville"/>
                <a:cs typeface="Libre Baskerville"/>
                <a:sym typeface="Libre Baskerville"/>
              </a:rPr>
              <a:t>.</a:t>
            </a:r>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132715"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680"/>
              <a:buFont typeface="Noto Sans Symbols"/>
              <a:buNone/>
            </a:pPr>
            <a:r>
              <a:rPr b="0" i="0" lang="en-US" sz="800" u="none">
                <a:solidFill>
                  <a:schemeClr val="dk1"/>
                </a:solidFill>
                <a:latin typeface="Libre Baskerville"/>
                <a:ea typeface="Libre Baskerville"/>
                <a:cs typeface="Libre Baskerville"/>
                <a:sym typeface="Libre Baskerville"/>
              </a:rPr>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8"/>
          <p:cNvSpPr txBox="1"/>
          <p:nvPr>
            <p:ph type="title"/>
          </p:nvPr>
        </p:nvSpPr>
        <p:spPr>
          <a:xfrm>
            <a:off x="685800" y="800100"/>
            <a:ext cx="7772400" cy="762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Libre Franklin"/>
              <a:buNone/>
            </a:pPr>
            <a:r>
              <a:rPr b="1" i="0" lang="en-US" sz="4000" u="none">
                <a:solidFill>
                  <a:schemeClr val="dk2"/>
                </a:solidFill>
                <a:latin typeface="Libre Franklin"/>
                <a:ea typeface="Libre Franklin"/>
                <a:cs typeface="Libre Franklin"/>
                <a:sym typeface="Libre Franklin"/>
              </a:rPr>
              <a:t>100% Oxygen</a:t>
            </a:r>
            <a:endParaRPr/>
          </a:p>
        </p:txBody>
      </p:sp>
      <p:sp>
        <p:nvSpPr>
          <p:cNvPr id="177" name="Google Shape;177;p8"/>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132715" lvl="0" marL="273050" marR="0" rtl="0" algn="l">
              <a:lnSpc>
                <a:spcPct val="100000"/>
              </a:lnSpc>
              <a:spcBef>
                <a:spcPts val="0"/>
              </a:spcBef>
              <a:spcAft>
                <a:spcPts val="0"/>
              </a:spcAft>
              <a:buClr>
                <a:schemeClr val="accent1"/>
              </a:buClr>
              <a:buSzPts val="2210"/>
              <a:buFont typeface="Noto Sans Symbols"/>
              <a:buNone/>
            </a:pPr>
            <a:r>
              <a:t/>
            </a:r>
            <a:endParaRPr b="0" i="0" sz="26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We commonly have people on high </a:t>
            </a:r>
            <a:r>
              <a:rPr b="1" i="0" lang="en-US" sz="3200" u="none">
                <a:solidFill>
                  <a:schemeClr val="dk1"/>
                </a:solidFill>
                <a:latin typeface="Libre Baskerville"/>
                <a:ea typeface="Libre Baskerville"/>
                <a:cs typeface="Libre Baskerville"/>
                <a:sym typeface="Libre Baskerville"/>
              </a:rPr>
              <a:t>FiO2</a:t>
            </a:r>
            <a:r>
              <a:rPr b="0" i="0" lang="en-US" sz="3200" u="none">
                <a:solidFill>
                  <a:schemeClr val="dk1"/>
                </a:solidFill>
                <a:latin typeface="Libre Baskerville"/>
                <a:ea typeface="Libre Baskerville"/>
                <a:cs typeface="Libre Baskerville"/>
                <a:sym typeface="Libre Baskerville"/>
              </a:rPr>
              <a:t> </a:t>
            </a:r>
            <a:r>
              <a:rPr b="1" i="0" lang="en-US" sz="3200" u="none">
                <a:solidFill>
                  <a:schemeClr val="dk1"/>
                </a:solidFill>
                <a:latin typeface="Libre Baskerville"/>
                <a:ea typeface="Libre Baskerville"/>
                <a:cs typeface="Libre Baskerville"/>
                <a:sym typeface="Libre Baskerville"/>
              </a:rPr>
              <a:t>"fraction of inspired oxygen”  </a:t>
            </a:r>
            <a:r>
              <a:rPr b="0" i="0" lang="en-US" sz="3200" u="none">
                <a:solidFill>
                  <a:schemeClr val="dk1"/>
                </a:solidFill>
                <a:latin typeface="Libre Baskerville"/>
                <a:ea typeface="Libre Baskerville"/>
                <a:cs typeface="Libre Baskerville"/>
                <a:sym typeface="Libre Baskerville"/>
              </a:rPr>
              <a:t>because they have some </a:t>
            </a:r>
            <a:r>
              <a:rPr b="0" i="0" lang="en-US" sz="3200" u="sng">
                <a:solidFill>
                  <a:schemeClr val="dk1"/>
                </a:solidFill>
                <a:latin typeface="Libre Baskerville"/>
                <a:ea typeface="Libre Baskerville"/>
                <a:cs typeface="Libre Baskerville"/>
                <a:sym typeface="Libre Baskerville"/>
              </a:rPr>
              <a:t>deficit in their ability to breathe </a:t>
            </a:r>
            <a:r>
              <a:rPr b="0" i="0" lang="en-US" sz="3200" u="none">
                <a:solidFill>
                  <a:schemeClr val="dk1"/>
                </a:solidFill>
                <a:latin typeface="Libre Baskerville"/>
                <a:ea typeface="Libre Baskerville"/>
                <a:cs typeface="Libre Baskerville"/>
                <a:sym typeface="Libre Baskerville"/>
              </a:rPr>
              <a:t>for various reasons. </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chemeClr val="dk1"/>
                </a:solidFill>
                <a:latin typeface="Libre Baskerville"/>
                <a:ea typeface="Libre Baskerville"/>
                <a:cs typeface="Libre Baskerville"/>
                <a:sym typeface="Libre Baskerville"/>
              </a:rPr>
              <a:t>Usually if someone is really in distress we start off at 100% O2 but try to wean this down as quickly as possible. </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80"/>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Autofit/>
          </a:bodyPr>
          <a:lstStyle/>
          <a:p>
            <a:pPr indent="0" lvl="0" marL="0" rtl="0" algn="l">
              <a:lnSpc>
                <a:spcPct val="100000"/>
              </a:lnSpc>
              <a:spcBef>
                <a:spcPts val="0"/>
              </a:spcBef>
              <a:spcAft>
                <a:spcPts val="0"/>
              </a:spcAft>
              <a:buClr>
                <a:schemeClr val="dk2"/>
              </a:buClr>
              <a:buSzPts val="5400"/>
              <a:buFont typeface="Libre Baskerville"/>
              <a:buNone/>
            </a:pPr>
            <a:r>
              <a:rPr b="1" i="0" lang="en-US" sz="5400" u="none">
                <a:solidFill>
                  <a:schemeClr val="dk2"/>
                </a:solidFill>
                <a:latin typeface="Libre Baskerville"/>
                <a:ea typeface="Libre Baskerville"/>
                <a:cs typeface="Libre Baskerville"/>
                <a:sym typeface="Libre Baskerville"/>
              </a:rPr>
              <a:t>The End</a:t>
            </a:r>
            <a:endParaRPr/>
          </a:p>
        </p:txBody>
      </p:sp>
      <p:sp>
        <p:nvSpPr>
          <p:cNvPr id="593" name="Google Shape;593;p80"/>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p>
            <a:pPr indent="-273050" lvl="0" marL="273050" marR="0" rtl="0" algn="ctr">
              <a:lnSpc>
                <a:spcPct val="100000"/>
              </a:lnSpc>
              <a:spcBef>
                <a:spcPts val="0"/>
              </a:spcBef>
              <a:spcAft>
                <a:spcPts val="0"/>
              </a:spcAft>
              <a:buClr>
                <a:schemeClr val="accent1"/>
              </a:buClr>
              <a:buSzPts val="5100"/>
              <a:buFont typeface="Noto Sans Symbols"/>
              <a:buNone/>
            </a:pPr>
            <a:r>
              <a:t/>
            </a:r>
            <a:endParaRPr b="0" i="0" sz="6000" u="none">
              <a:solidFill>
                <a:schemeClr val="dk1"/>
              </a:solidFill>
              <a:latin typeface="Libre Baskerville"/>
              <a:ea typeface="Libre Baskerville"/>
              <a:cs typeface="Libre Baskerville"/>
              <a:sym typeface="Libre Baskerville"/>
            </a:endParaRPr>
          </a:p>
          <a:p>
            <a:pPr indent="-273050" lvl="0" marL="273050" marR="0" rtl="0" algn="ctr">
              <a:lnSpc>
                <a:spcPct val="100000"/>
              </a:lnSpc>
              <a:spcBef>
                <a:spcPts val="500"/>
              </a:spcBef>
              <a:spcAft>
                <a:spcPts val="0"/>
              </a:spcAft>
              <a:buClr>
                <a:schemeClr val="accent1"/>
              </a:buClr>
              <a:buSzPts val="5100"/>
              <a:buFont typeface="Noto Sans Symbols"/>
              <a:buNone/>
            </a:pPr>
            <a:r>
              <a:rPr b="0" i="0" lang="en-US" sz="6000" u="none">
                <a:solidFill>
                  <a:schemeClr val="dk1"/>
                </a:solidFill>
                <a:latin typeface="Libre Baskerville"/>
                <a:ea typeface="Libre Baskerville"/>
                <a:cs typeface="Libre Baskerville"/>
                <a:sym typeface="Libre Baskerville"/>
              </a:rPr>
              <a:t>THANKS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9"/>
          <p:cNvSpPr txBox="1"/>
          <p:nvPr>
            <p:ph type="title"/>
          </p:nvPr>
        </p:nvSpPr>
        <p:spPr>
          <a:xfrm>
            <a:off x="914400" y="274637"/>
            <a:ext cx="7772400" cy="1143000"/>
          </a:xfrm>
          <a:prstGeom prst="rect">
            <a:avLst/>
          </a:prstGeom>
          <a:noFill/>
          <a:ln>
            <a:noFill/>
          </a:ln>
        </p:spPr>
        <p:txBody>
          <a:bodyPr anchorCtr="0" anchor="b" bIns="91425" lIns="91425" spcFirstLastPara="1" rIns="91425" wrap="square" tIns="45700">
            <a:normAutofit/>
          </a:bodyPr>
          <a:lstStyle/>
          <a:p>
            <a:pPr indent="0" lvl="0" marL="0" rtl="0" algn="l">
              <a:lnSpc>
                <a:spcPct val="100000"/>
              </a:lnSpc>
              <a:spcBef>
                <a:spcPts val="0"/>
              </a:spcBef>
              <a:spcAft>
                <a:spcPts val="0"/>
              </a:spcAft>
              <a:buClr>
                <a:schemeClr val="dk2"/>
              </a:buClr>
              <a:buSzPts val="3600"/>
              <a:buFont typeface="Libre Franklin"/>
              <a:buNone/>
            </a:pPr>
            <a:r>
              <a:rPr b="1" i="0" lang="en-US" sz="3600" u="none">
                <a:solidFill>
                  <a:schemeClr val="dk2"/>
                </a:solidFill>
                <a:latin typeface="Libre Franklin"/>
                <a:ea typeface="Libre Franklin"/>
                <a:cs typeface="Libre Franklin"/>
                <a:sym typeface="Libre Franklin"/>
              </a:rPr>
              <a:t>Problems with breathing 100% Oxygen</a:t>
            </a:r>
            <a:r>
              <a:rPr b="0" i="0" lang="en-US" sz="3600" u="none">
                <a:solidFill>
                  <a:schemeClr val="dk2"/>
                </a:solidFill>
                <a:latin typeface="Libre Franklin"/>
                <a:ea typeface="Libre Franklin"/>
                <a:cs typeface="Libre Franklin"/>
                <a:sym typeface="Libre Franklin"/>
              </a:rPr>
              <a:t>.</a:t>
            </a:r>
            <a:endParaRPr/>
          </a:p>
        </p:txBody>
      </p:sp>
      <p:sp>
        <p:nvSpPr>
          <p:cNvPr id="183" name="Google Shape;183;p9"/>
          <p:cNvSpPr txBox="1"/>
          <p:nvPr>
            <p:ph idx="1" type="body"/>
          </p:nvPr>
        </p:nvSpPr>
        <p:spPr>
          <a:xfrm>
            <a:off x="304800" y="1447800"/>
            <a:ext cx="8382000" cy="51816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chemeClr val="accent1"/>
              </a:buClr>
              <a:buSzPts val="2380"/>
              <a:buFont typeface="Noto Sans Symbols"/>
              <a:buNone/>
            </a:pPr>
            <a:r>
              <a:t/>
            </a:r>
            <a:endParaRPr b="0" i="0" sz="28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00B0F0"/>
                </a:solidFill>
                <a:latin typeface="Libre Baskerville"/>
                <a:ea typeface="Libre Baskerville"/>
                <a:cs typeface="Libre Baskerville"/>
                <a:sym typeface="Libre Baskerville"/>
              </a:rPr>
              <a:t>Absorptive Atelectasis</a:t>
            </a:r>
            <a:r>
              <a:rPr b="0" i="0" lang="en-US" sz="3200" u="none">
                <a:solidFill>
                  <a:schemeClr val="dk1"/>
                </a:solidFill>
                <a:latin typeface="Libre Baskerville"/>
                <a:ea typeface="Libre Baskerville"/>
                <a:cs typeface="Libre Baskerville"/>
                <a:sym typeface="Libre Baskerville"/>
              </a:rPr>
              <a:t>: Which occurs when high levels of O2 "washout" the Nitrogen in the alveoli, leading to collapse of these sacs (alveolar collapse = atelectasis) and decreased perfusion space leading to lung shunting and airway collapse. </a:t>
            </a:r>
            <a:endParaRPr/>
          </a:p>
          <a:p>
            <a:pPr indent="-100329" lvl="0" marL="273050" marR="0" rtl="0" algn="l">
              <a:lnSpc>
                <a:spcPct val="100000"/>
              </a:lnSpc>
              <a:spcBef>
                <a:spcPts val="500"/>
              </a:spcBef>
              <a:spcAft>
                <a:spcPts val="0"/>
              </a:spcAft>
              <a:buClr>
                <a:schemeClr val="accent1"/>
              </a:buClr>
              <a:buSzPts val="2720"/>
              <a:buFont typeface="Noto Sans Symbols"/>
              <a:buNone/>
            </a:pPr>
            <a:r>
              <a:t/>
            </a:r>
            <a:endParaRPr b="0" i="0" sz="3200" u="none">
              <a:solidFill>
                <a:schemeClr val="dk1"/>
              </a:solidFill>
              <a:latin typeface="Libre Baskerville"/>
              <a:ea typeface="Libre Baskerville"/>
              <a:cs typeface="Libre Baskerville"/>
              <a:sym typeface="Libre Baskerville"/>
            </a:endParaRPr>
          </a:p>
          <a:p>
            <a:pPr indent="-273050" lvl="0" marL="273050" marR="0" rtl="0" algn="l">
              <a:lnSpc>
                <a:spcPct val="100000"/>
              </a:lnSpc>
              <a:spcBef>
                <a:spcPts val="500"/>
              </a:spcBef>
              <a:spcAft>
                <a:spcPts val="0"/>
              </a:spcAft>
              <a:buClr>
                <a:schemeClr val="accent1"/>
              </a:buClr>
              <a:buSzPts val="2720"/>
              <a:buFont typeface="Noto Sans Symbols"/>
              <a:buChar char="⚫"/>
            </a:pPr>
            <a:r>
              <a:rPr b="0" i="0" lang="en-US" sz="3200" u="none">
                <a:solidFill>
                  <a:srgbClr val="00B0F0"/>
                </a:solidFill>
                <a:latin typeface="Libre Baskerville"/>
                <a:ea typeface="Libre Baskerville"/>
                <a:cs typeface="Libre Baskerville"/>
                <a:sym typeface="Libre Baskerville"/>
              </a:rPr>
              <a:t>Cardiac: </a:t>
            </a:r>
            <a:r>
              <a:rPr b="0" i="0" lang="en-US" sz="3200" u="none">
                <a:solidFill>
                  <a:srgbClr val="FF0000"/>
                </a:solidFill>
                <a:latin typeface="Libre Baskerville"/>
                <a:ea typeface="Libre Baskerville"/>
                <a:cs typeface="Libre Baskerville"/>
                <a:sym typeface="Libre Baskerville"/>
              </a:rPr>
              <a:t>Can lead to constriction of coronary arteries and lead to damage similar to a heart attack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4_Equity">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Equity">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2_Equity">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Equity">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3_Equity">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2001-01-22T21:33:24Z</dcterms:created>
  <dc:creator>Marc Parent</dc:creator>
</cp:coreProperties>
</file>

<file path=docProps/custom.xml><?xml version="1.0" encoding="utf-8"?>
<Properties xmlns="http://schemas.openxmlformats.org/officeDocument/2006/custom-properties" xmlns:vt="http://schemas.openxmlformats.org/officeDocument/2006/docPropsVTypes"/>
</file>