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ags/tag1.xml" ContentType="application/vnd.openxmlformats-officedocument.presentationml.tags+xml"/>
  <Override PartName="/ppt/notesSlides/notesSlide3.xml" ContentType="application/vnd.openxmlformats-officedocument.presentationml.notesSlide+xml"/>
  <Override PartName="/ppt/slides/slide30.xml" ContentType="application/vnd.openxmlformats-officedocument.presentationml.slide+xml"/>
  <Override PartName="/ppt/tags/tag2.xml" ContentType="application/vnd.openxmlformats-officedocument.presentationml.tags+xml"/>
  <Override PartName="/ppt/notesSlides/notesSlide4.xml" ContentType="application/vnd.openxmlformats-officedocument.presentationml.notesSlide+xml"/>
  <Override PartName="/ppt/slides/slide31.xml" ContentType="application/vnd.openxmlformats-officedocument.presentationml.slide+xml"/>
  <Override PartName="/ppt/tags/tag3.xml" ContentType="application/vnd.openxmlformats-officedocument.presentationml.tags+xml"/>
  <Override PartName="/ppt/notesSlides/notesSlide5.xml" ContentType="application/vnd.openxmlformats-officedocument.presentationml.notesSlide+xml"/>
  <Override PartName="/ppt/slides/slide32.xml" ContentType="application/vnd.openxmlformats-officedocument.presentationml.slide+xml"/>
  <Override PartName="/ppt/notesSlides/notesSlide6.xml" ContentType="application/vnd.openxmlformats-officedocument.presentationml.notesSlide+xml"/>
  <Override PartName="/ppt/slides/slide33.xml" ContentType="application/vnd.openxmlformats-officedocument.presentationml.slide+xml"/>
  <Override PartName="/ppt/tags/tag4.xml" ContentType="application/vnd.openxmlformats-officedocument.presentationml.tags+xml"/>
  <Override PartName="/ppt/notesSlides/notesSlide7.xml" ContentType="application/vnd.openxmlformats-officedocument.presentationml.notesSlide+xml"/>
  <Override PartName="/ppt/slides/slide34.xml" ContentType="application/vnd.openxmlformats-officedocument.presentationml.slide+xml"/>
  <Override PartName="/ppt/tags/tag5.xml" ContentType="application/vnd.openxmlformats-officedocument.presentationml.tags+xml"/>
  <Override PartName="/ppt/notesSlides/notesSlide8.xml" ContentType="application/vnd.openxmlformats-officedocument.presentationml.notesSlide+xml"/>
  <Override PartName="/ppt/slides/slide35.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Slides/notesSlide10.xml" ContentType="application/vnd.openxmlformats-officedocument.presentationml.notes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tableStyles" Target="tableStyles.xml"/><Relationship Id="rId100" Type="http://schemas.openxmlformats.org/officeDocument/2006/relationships/presProps" Target="presProps.xml"/><Relationship Id="rId101" Type="http://schemas.openxmlformats.org/officeDocument/2006/relationships/viewProps" Target="viewProps.xml"/><Relationship Id="rId10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44" name=""/>
        <p:cNvGrpSpPr/>
        <p:nvPr/>
      </p:nvGrpSpPr>
      <p:grpSpPr>
        <a:xfrm>
          <a:off x="0" y="0"/>
          <a:ext cx="0" cy="0"/>
          <a:chOff x="0" y="0"/>
          <a:chExt cx="0" cy="0"/>
        </a:xfrm>
      </p:grpSpPr>
      <p:sp>
        <p:nvSpPr>
          <p:cNvPr id="1048967"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968"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FF645FF8-9218-4020-95B0-03C96671CBCF}" type="datetimeFigureOut">
              <a:rPr lang="en-US" smtClean="0"/>
              <a:t>6/8/2020</a:t>
            </a:fld>
            <a:endParaRPr lang="en-US"/>
          </a:p>
        </p:txBody>
      </p:sp>
      <p:sp>
        <p:nvSpPr>
          <p:cNvPr id="1048969"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970"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71"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972"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7C2E5334-1338-4D9D-92B3-ECBC16A7B31D}"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657" name="Rectangle 2"/>
          <p:cNvSpPr>
            <a:spLocks noChangeAspect="1" noRot="1" noGrp="1" noChangeArrowheads="1"/>
          </p:cNvSpPr>
          <p:nvPr>
            <p:ph type="sldImg"/>
          </p:nvPr>
        </p:nvSpPr>
        <p:spPr bwMode="auto">
          <a:xfrm>
            <a:off x="1143000" y="685800"/>
            <a:ext cx="4573588" cy="3429000"/>
          </a:xfrm>
          <a:prstGeom prst="rect"/>
          <a:solidFill>
            <a:srgbClr val="FFFFFF"/>
          </a:solidFill>
          <a:ln>
            <a:solidFill>
              <a:srgbClr val="000000"/>
            </a:solidFill>
            <a:miter lim="800000"/>
            <a:headEnd/>
            <a:tailEnd/>
          </a:ln>
        </p:spPr>
      </p:sp>
      <p:sp>
        <p:nvSpPr>
          <p:cNvPr id="1048658" name="Rectangle 3"/>
          <p:cNvSpPr>
            <a:spLocks noGrp="1" noChangeArrowheads="1"/>
          </p:cNvSpPr>
          <p:nvPr>
            <p:ph type="body" idx="1"/>
          </p:nvPr>
        </p:nvSpPr>
        <p:spPr bwMode="auto">
          <a:xfrm>
            <a:off x="914400" y="4344025"/>
            <a:ext cx="5029200" cy="4114488"/>
          </a:xfrm>
          <a:prstGeom prst="rect"/>
          <a:solidFill>
            <a:srgbClr val="FFFFFF"/>
          </a:solidFill>
          <a:ln>
            <a:solidFill>
              <a:srgbClr val="000000"/>
            </a:solidFill>
            <a:miter lim="800000"/>
            <a:headEnd/>
            <a:tailEnd/>
          </a:ln>
        </p:spPr>
        <p:txBody>
          <a:bodyPr bIns="45719" lIns="91438" rIns="91438" tIns="45719"/>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81" name=""/>
        <p:cNvGrpSpPr/>
        <p:nvPr/>
      </p:nvGrpSpPr>
      <p:grpSpPr>
        <a:xfrm>
          <a:off x="0" y="0"/>
          <a:ext cx="0" cy="0"/>
          <a:chOff x="0" y="0"/>
          <a:chExt cx="0" cy="0"/>
        </a:xfrm>
      </p:grpSpPr>
      <p:sp>
        <p:nvSpPr>
          <p:cNvPr id="1048728" name="Slide Image Placeholder 1"/>
          <p:cNvSpPr>
            <a:spLocks noChangeAspect="1" noRot="1" noGrp="1"/>
          </p:cNvSpPr>
          <p:nvPr>
            <p:ph type="sldImg"/>
          </p:nvPr>
        </p:nvSpPr>
        <p:spPr/>
      </p:sp>
      <p:sp>
        <p:nvSpPr>
          <p:cNvPr id="1048729" name="Notes Placeholder 2"/>
          <p:cNvSpPr>
            <a:spLocks noGrp="1"/>
          </p:cNvSpPr>
          <p:nvPr>
            <p:ph type="body" idx="1"/>
          </p:nvPr>
        </p:nvSpPr>
        <p:spPr/>
        <p:txBody>
          <a:bodyPr>
            <a:normAutofit/>
          </a:bodyPr>
          <a:p>
            <a:endParaRPr dirty="0" lang="en-US"/>
          </a:p>
        </p:txBody>
      </p:sp>
      <p:sp>
        <p:nvSpPr>
          <p:cNvPr id="1048730" name="Slide Number Placeholder 3"/>
          <p:cNvSpPr>
            <a:spLocks noGrp="1"/>
          </p:cNvSpPr>
          <p:nvPr>
            <p:ph type="sldNum" sz="quarter" idx="10"/>
          </p:nvPr>
        </p:nvSpPr>
        <p:spPr/>
        <p:txBody>
          <a:bodyPr/>
          <a:p>
            <a:fld id="{94D049D1-AA90-4F0A-89DC-990759FB7B88}" type="slidenum">
              <a:rPr lang="en-US" smtClean="0"/>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808" name="Rectangle 7"/>
          <p:cNvSpPr>
            <a:spLocks noGrp="1" noChangeArrowheads="1"/>
          </p:cNvSpPr>
          <p:nvPr>
            <p:ph type="sldNum" sz="quarter" idx="5"/>
          </p:nvPr>
        </p:nvSpPr>
        <p:spPr>
          <a:noFill/>
        </p:spPr>
        <p:txBody>
          <a:bodyPr/>
          <a:p>
            <a:fld id="{075092D1-377C-4688-95D8-B3BE9CB87153}" type="slidenum">
              <a:rPr lang="ar-EG"/>
              <a:t>66</a:t>
            </a:fld>
            <a:endParaRPr lang="en-IN"/>
          </a:p>
        </p:txBody>
      </p:sp>
      <p:sp>
        <p:nvSpPr>
          <p:cNvPr id="1048809" name="Rectangle 2"/>
          <p:cNvSpPr>
            <a:spLocks noChangeAspect="1" noRot="1" noGrp="1" noChangeArrowheads="1" noTextEdit="1"/>
          </p:cNvSpPr>
          <p:nvPr>
            <p:ph type="sldImg"/>
          </p:nvPr>
        </p:nvSpPr>
        <p:spPr/>
      </p:sp>
      <p:sp>
        <p:nvSpPr>
          <p:cNvPr id="1048810"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661" name="Rectangle 2"/>
          <p:cNvSpPr>
            <a:spLocks noChangeAspect="1" noRot="1" noGrp="1" noChangeArrowheads="1"/>
          </p:cNvSpPr>
          <p:nvPr>
            <p:ph type="sldImg"/>
          </p:nvPr>
        </p:nvSpPr>
        <p:spPr bwMode="auto">
          <a:xfrm>
            <a:off x="1143000" y="685800"/>
            <a:ext cx="4573588" cy="3429000"/>
          </a:xfrm>
          <a:prstGeom prst="rect"/>
          <a:solidFill>
            <a:srgbClr val="FFFFFF"/>
          </a:solidFill>
          <a:ln>
            <a:solidFill>
              <a:srgbClr val="000000"/>
            </a:solidFill>
            <a:miter lim="800000"/>
            <a:headEnd/>
            <a:tailEnd/>
          </a:ln>
        </p:spPr>
      </p:sp>
      <p:sp>
        <p:nvSpPr>
          <p:cNvPr id="1048662" name="Rectangle 3"/>
          <p:cNvSpPr>
            <a:spLocks noGrp="1" noChangeArrowheads="1"/>
          </p:cNvSpPr>
          <p:nvPr>
            <p:ph type="body" idx="1"/>
          </p:nvPr>
        </p:nvSpPr>
        <p:spPr bwMode="auto">
          <a:xfrm>
            <a:off x="914400" y="4344025"/>
            <a:ext cx="5029200" cy="4114488"/>
          </a:xfrm>
          <a:prstGeom prst="rect"/>
          <a:solidFill>
            <a:srgbClr val="FFFFFF"/>
          </a:solidFill>
          <a:ln>
            <a:solidFill>
              <a:srgbClr val="000000"/>
            </a:solidFill>
            <a:miter lim="800000"/>
            <a:headEnd/>
            <a:tailEnd/>
          </a:ln>
        </p:spPr>
        <p:txBody>
          <a:bodyPr bIns="45719" lIns="91438" rIns="91438" tIns="45719"/>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668" name="Rectangle 7"/>
          <p:cNvSpPr>
            <a:spLocks noGrp="1" noChangeArrowheads="1"/>
          </p:cNvSpPr>
          <p:nvPr>
            <p:ph type="sldNum" sz="quarter" idx="5"/>
          </p:nvPr>
        </p:nvSpPr>
        <p:spPr>
          <a:noFill/>
        </p:spPr>
        <p:txBody>
          <a:bodyPr/>
          <a:p>
            <a:fld id="{6B0C7077-8551-45E3-AFB9-04CA0D2FBB00}" type="slidenum">
              <a:rPr lang="en-US"/>
              <a:t>29</a:t>
            </a:fld>
            <a:endParaRPr lang="en-US"/>
          </a:p>
        </p:txBody>
      </p:sp>
      <p:sp>
        <p:nvSpPr>
          <p:cNvPr id="1048669" name="Rectangle 2"/>
          <p:cNvSpPr>
            <a:spLocks noChangeAspect="1" noRot="1" noGrp="1" noChangeArrowheads="1" noTextEdit="1"/>
          </p:cNvSpPr>
          <p:nvPr>
            <p:ph type="sldImg"/>
          </p:nvPr>
        </p:nvSpPr>
        <p:spPr/>
      </p:sp>
      <p:sp>
        <p:nvSpPr>
          <p:cNvPr id="1048670"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672" name="Rectangle 7"/>
          <p:cNvSpPr>
            <a:spLocks noGrp="1" noChangeArrowheads="1"/>
          </p:cNvSpPr>
          <p:nvPr>
            <p:ph type="sldNum" sz="quarter" idx="5"/>
          </p:nvPr>
        </p:nvSpPr>
        <p:spPr>
          <a:noFill/>
        </p:spPr>
        <p:txBody>
          <a:bodyPr/>
          <a:p>
            <a:fld id="{00E8172D-9B21-4D2A-8EF3-71408484EEDB}" type="slidenum">
              <a:rPr lang="en-US"/>
              <a:t>30</a:t>
            </a:fld>
            <a:endParaRPr lang="en-US"/>
          </a:p>
        </p:txBody>
      </p:sp>
      <p:sp>
        <p:nvSpPr>
          <p:cNvPr id="1048673" name="Rectangle 2"/>
          <p:cNvSpPr>
            <a:spLocks noChangeAspect="1" noRot="1" noGrp="1" noChangeArrowheads="1" noTextEdit="1"/>
          </p:cNvSpPr>
          <p:nvPr>
            <p:ph type="sldImg"/>
          </p:nvPr>
        </p:nvSpPr>
        <p:spPr/>
      </p:sp>
      <p:sp>
        <p:nvSpPr>
          <p:cNvPr id="1048674"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677" name="Rectangle 7"/>
          <p:cNvSpPr>
            <a:spLocks noGrp="1" noChangeArrowheads="1"/>
          </p:cNvSpPr>
          <p:nvPr>
            <p:ph type="sldNum" sz="quarter" idx="5"/>
          </p:nvPr>
        </p:nvSpPr>
        <p:spPr>
          <a:noFill/>
        </p:spPr>
        <p:txBody>
          <a:bodyPr/>
          <a:p>
            <a:fld id="{0BFB4B58-5158-49CA-9B62-2CAA90B38BEF}" type="slidenum">
              <a:rPr lang="en-US"/>
              <a:t>31</a:t>
            </a:fld>
            <a:endParaRPr lang="en-US"/>
          </a:p>
        </p:txBody>
      </p:sp>
      <p:sp>
        <p:nvSpPr>
          <p:cNvPr id="1048678" name="Rectangle 2"/>
          <p:cNvSpPr>
            <a:spLocks noChangeAspect="1" noRot="1" noGrp="1" noChangeArrowheads="1" noTextEdit="1"/>
          </p:cNvSpPr>
          <p:nvPr>
            <p:ph type="sldImg"/>
          </p:nvPr>
        </p:nvSpPr>
        <p:spPr/>
      </p:sp>
      <p:sp>
        <p:nvSpPr>
          <p:cNvPr id="1048679"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682" name="Rectangle 2"/>
          <p:cNvSpPr>
            <a:spLocks noChangeAspect="1" noRot="1" noGrp="1" noChangeArrowheads="1" noTextEdit="1"/>
          </p:cNvSpPr>
          <p:nvPr>
            <p:ph type="sldImg"/>
          </p:nvPr>
        </p:nvSpPr>
        <p:spPr/>
      </p:sp>
      <p:sp>
        <p:nvSpPr>
          <p:cNvPr id="1048683" name="Rectangle 3"/>
          <p:cNvSpPr>
            <a:spLocks noGrp="1" noChangeArrowheads="1"/>
          </p:cNvSpPr>
          <p:nvPr>
            <p:ph type="body" idx="1"/>
          </p:nvPr>
        </p:nvSpPr>
        <p:spPr>
          <a:noFill/>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63" name=""/>
        <p:cNvGrpSpPr/>
        <p:nvPr/>
      </p:nvGrpSpPr>
      <p:grpSpPr>
        <a:xfrm>
          <a:off x="0" y="0"/>
          <a:ext cx="0" cy="0"/>
          <a:chOff x="0" y="0"/>
          <a:chExt cx="0" cy="0"/>
        </a:xfrm>
      </p:grpSpPr>
      <p:sp>
        <p:nvSpPr>
          <p:cNvPr id="1048686" name="Rectangle 7"/>
          <p:cNvSpPr>
            <a:spLocks noGrp="1" noChangeArrowheads="1"/>
          </p:cNvSpPr>
          <p:nvPr>
            <p:ph type="sldNum" sz="quarter" idx="5"/>
          </p:nvPr>
        </p:nvSpPr>
        <p:spPr>
          <a:noFill/>
        </p:spPr>
        <p:txBody>
          <a:bodyPr/>
          <a:p>
            <a:fld id="{6B06F5E9-E514-4AE4-A6F4-50975CED4849}" type="slidenum">
              <a:rPr lang="en-US"/>
              <a:t>33</a:t>
            </a:fld>
            <a:endParaRPr lang="en-US"/>
          </a:p>
        </p:txBody>
      </p:sp>
      <p:sp>
        <p:nvSpPr>
          <p:cNvPr id="1048687" name="Rectangle 2"/>
          <p:cNvSpPr>
            <a:spLocks noChangeAspect="1" noRot="1" noGrp="1" noChangeArrowheads="1" noTextEdit="1"/>
          </p:cNvSpPr>
          <p:nvPr>
            <p:ph type="sldImg"/>
          </p:nvPr>
        </p:nvSpPr>
        <p:spPr/>
      </p:sp>
      <p:sp>
        <p:nvSpPr>
          <p:cNvPr id="1048688"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66" name=""/>
        <p:cNvGrpSpPr/>
        <p:nvPr/>
      </p:nvGrpSpPr>
      <p:grpSpPr>
        <a:xfrm>
          <a:off x="0" y="0"/>
          <a:ext cx="0" cy="0"/>
          <a:chOff x="0" y="0"/>
          <a:chExt cx="0" cy="0"/>
        </a:xfrm>
      </p:grpSpPr>
      <p:sp>
        <p:nvSpPr>
          <p:cNvPr id="1048691" name="Rectangle 7"/>
          <p:cNvSpPr>
            <a:spLocks noGrp="1" noChangeArrowheads="1"/>
          </p:cNvSpPr>
          <p:nvPr>
            <p:ph type="sldNum" sz="quarter" idx="5"/>
          </p:nvPr>
        </p:nvSpPr>
        <p:spPr>
          <a:noFill/>
        </p:spPr>
        <p:txBody>
          <a:bodyPr/>
          <a:p>
            <a:fld id="{2F353119-0CD0-40BE-B553-1D9F95801E3D}" type="slidenum">
              <a:rPr lang="en-US"/>
              <a:t>34</a:t>
            </a:fld>
            <a:endParaRPr lang="en-US"/>
          </a:p>
        </p:txBody>
      </p:sp>
      <p:sp>
        <p:nvSpPr>
          <p:cNvPr id="1048692" name="Rectangle 2"/>
          <p:cNvSpPr>
            <a:spLocks noChangeAspect="1" noRot="1" noGrp="1" noChangeArrowheads="1" noTextEdit="1"/>
          </p:cNvSpPr>
          <p:nvPr>
            <p:ph type="sldImg"/>
          </p:nvPr>
        </p:nvSpPr>
        <p:spPr/>
      </p:sp>
      <p:sp>
        <p:nvSpPr>
          <p:cNvPr id="1048693" name="Rectangle 3"/>
          <p:cNvSpPr>
            <a:spLocks noGrp="1" noChangeArrowheads="1"/>
          </p:cNvSpPr>
          <p:nvPr>
            <p:ph type="body" idx="1"/>
          </p:nvPr>
        </p:nvSpPr>
        <p:spPr>
          <a:noFill/>
        </p:spPr>
        <p:txBody>
          <a:bodyPr/>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69" name=""/>
        <p:cNvGrpSpPr/>
        <p:nvPr/>
      </p:nvGrpSpPr>
      <p:grpSpPr>
        <a:xfrm>
          <a:off x="0" y="0"/>
          <a:ext cx="0" cy="0"/>
          <a:chOff x="0" y="0"/>
          <a:chExt cx="0" cy="0"/>
        </a:xfrm>
      </p:grpSpPr>
      <p:sp>
        <p:nvSpPr>
          <p:cNvPr id="1048696" name="Rectangle 2"/>
          <p:cNvSpPr>
            <a:spLocks noChangeAspect="1" noRot="1" noGrp="1" noChangeArrowheads="1"/>
          </p:cNvSpPr>
          <p:nvPr>
            <p:ph type="sldImg"/>
          </p:nvPr>
        </p:nvSpPr>
        <p:spPr bwMode="auto">
          <a:xfrm>
            <a:off x="1143000" y="685800"/>
            <a:ext cx="4573588" cy="3429000"/>
          </a:xfrm>
          <a:prstGeom prst="rect"/>
          <a:solidFill>
            <a:srgbClr val="FFFFFF"/>
          </a:solidFill>
          <a:ln>
            <a:solidFill>
              <a:srgbClr val="000000"/>
            </a:solidFill>
            <a:miter lim="800000"/>
            <a:headEnd/>
            <a:tailEnd/>
          </a:ln>
        </p:spPr>
      </p:sp>
      <p:sp>
        <p:nvSpPr>
          <p:cNvPr id="1048697" name="Rectangle 3"/>
          <p:cNvSpPr>
            <a:spLocks noGrp="1" noChangeArrowheads="1"/>
          </p:cNvSpPr>
          <p:nvPr>
            <p:ph type="body" idx="1"/>
          </p:nvPr>
        </p:nvSpPr>
        <p:spPr bwMode="auto">
          <a:xfrm>
            <a:off x="914400" y="4344025"/>
            <a:ext cx="5029200" cy="4114488"/>
          </a:xfrm>
          <a:prstGeom prst="rect"/>
          <a:solidFill>
            <a:srgbClr val="FFFFFF"/>
          </a:solidFill>
          <a:ln>
            <a:solidFill>
              <a:srgbClr val="000000"/>
            </a:solidFill>
            <a:miter lim="800000"/>
            <a:headEnd/>
            <a:tailEnd/>
          </a:ln>
        </p:spPr>
        <p:txBody>
          <a:bodyPr bIns="45719" lIns="91438" rIns="91438" tIns="45719"/>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21" name=""/>
        <p:cNvGrpSpPr/>
        <p:nvPr/>
      </p:nvGrpSpPr>
      <p:grpSpPr>
        <a:xfrm>
          <a:off x="0" y="0"/>
          <a:ext cx="0" cy="0"/>
          <a:chOff x="0" y="0"/>
          <a:chExt cx="0" cy="0"/>
        </a:xfrm>
      </p:grpSpPr>
      <p:sp>
        <p:nvSpPr>
          <p:cNvPr id="104860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60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603" name="Date Placeholder 3"/>
          <p:cNvSpPr>
            <a:spLocks noGrp="1"/>
          </p:cNvSpPr>
          <p:nvPr>
            <p:ph type="dt" sz="half" idx="10"/>
          </p:nvPr>
        </p:nvSpPr>
        <p:spPr/>
        <p:txBody>
          <a:bodyPr/>
          <a:p>
            <a:fld id="{1D8BD707-D9CF-40AE-B4C6-C98DA3205C09}" type="datetimeFigureOut">
              <a:rPr lang="en-US" smtClean="0"/>
              <a:t>6/8/2020</a:t>
            </a:fld>
            <a:endParaRPr lang="en-US"/>
          </a:p>
        </p:txBody>
      </p:sp>
      <p:sp>
        <p:nvSpPr>
          <p:cNvPr id="1048604" name="Footer Placeholder 4"/>
          <p:cNvSpPr>
            <a:spLocks noGrp="1"/>
          </p:cNvSpPr>
          <p:nvPr>
            <p:ph type="ftr" sz="quarter" idx="11"/>
          </p:nvPr>
        </p:nvSpPr>
        <p:spPr/>
        <p:txBody>
          <a:bodyPr/>
          <a:p>
            <a:endParaRPr lang="en-US"/>
          </a:p>
        </p:txBody>
      </p:sp>
      <p:sp>
        <p:nvSpPr>
          <p:cNvPr id="104860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42" name=""/>
        <p:cNvGrpSpPr/>
        <p:nvPr/>
      </p:nvGrpSpPr>
      <p:grpSpPr>
        <a:xfrm>
          <a:off x="0" y="0"/>
          <a:ext cx="0" cy="0"/>
          <a:chOff x="0" y="0"/>
          <a:chExt cx="0" cy="0"/>
        </a:xfrm>
      </p:grpSpPr>
      <p:sp>
        <p:nvSpPr>
          <p:cNvPr id="1048956" name="Title 1"/>
          <p:cNvSpPr>
            <a:spLocks noGrp="1"/>
          </p:cNvSpPr>
          <p:nvPr>
            <p:ph type="title"/>
          </p:nvPr>
        </p:nvSpPr>
        <p:spPr/>
        <p:txBody>
          <a:bodyPr/>
          <a:p>
            <a:r>
              <a:rPr lang="en-US" smtClean="0"/>
              <a:t>Click to edit Master title style</a:t>
            </a:r>
            <a:endParaRPr lang="en-US"/>
          </a:p>
        </p:txBody>
      </p:sp>
      <p:sp>
        <p:nvSpPr>
          <p:cNvPr id="1048957"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58" name="Date Placeholder 3"/>
          <p:cNvSpPr>
            <a:spLocks noGrp="1"/>
          </p:cNvSpPr>
          <p:nvPr>
            <p:ph type="dt" sz="half" idx="10"/>
          </p:nvPr>
        </p:nvSpPr>
        <p:spPr/>
        <p:txBody>
          <a:bodyPr/>
          <a:p>
            <a:fld id="{1D8BD707-D9CF-40AE-B4C6-C98DA3205C09}" type="datetimeFigureOut">
              <a:rPr lang="en-US" smtClean="0"/>
              <a:t>6/8/2020</a:t>
            </a:fld>
            <a:endParaRPr lang="en-US"/>
          </a:p>
        </p:txBody>
      </p:sp>
      <p:sp>
        <p:nvSpPr>
          <p:cNvPr id="1048959" name="Footer Placeholder 4"/>
          <p:cNvSpPr>
            <a:spLocks noGrp="1"/>
          </p:cNvSpPr>
          <p:nvPr>
            <p:ph type="ftr" sz="quarter" idx="11"/>
          </p:nvPr>
        </p:nvSpPr>
        <p:spPr/>
        <p:txBody>
          <a:bodyPr/>
          <a:p>
            <a:endParaRPr lang="en-US"/>
          </a:p>
        </p:txBody>
      </p:sp>
      <p:sp>
        <p:nvSpPr>
          <p:cNvPr id="1048960"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38" name=""/>
        <p:cNvGrpSpPr/>
        <p:nvPr/>
      </p:nvGrpSpPr>
      <p:grpSpPr>
        <a:xfrm>
          <a:off x="0" y="0"/>
          <a:ext cx="0" cy="0"/>
          <a:chOff x="0" y="0"/>
          <a:chExt cx="0" cy="0"/>
        </a:xfrm>
      </p:grpSpPr>
      <p:sp>
        <p:nvSpPr>
          <p:cNvPr id="1048932"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933"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34" name="Date Placeholder 3"/>
          <p:cNvSpPr>
            <a:spLocks noGrp="1"/>
          </p:cNvSpPr>
          <p:nvPr>
            <p:ph type="dt" sz="half" idx="10"/>
          </p:nvPr>
        </p:nvSpPr>
        <p:spPr/>
        <p:txBody>
          <a:bodyPr/>
          <a:p>
            <a:fld id="{1D8BD707-D9CF-40AE-B4C6-C98DA3205C09}" type="datetimeFigureOut">
              <a:rPr lang="en-US" smtClean="0"/>
              <a:t>6/8/2020</a:t>
            </a:fld>
            <a:endParaRPr lang="en-US"/>
          </a:p>
        </p:txBody>
      </p:sp>
      <p:sp>
        <p:nvSpPr>
          <p:cNvPr id="1048935" name="Footer Placeholder 4"/>
          <p:cNvSpPr>
            <a:spLocks noGrp="1"/>
          </p:cNvSpPr>
          <p:nvPr>
            <p:ph type="ftr" sz="quarter" idx="11"/>
          </p:nvPr>
        </p:nvSpPr>
        <p:spPr/>
        <p:txBody>
          <a:bodyPr/>
          <a:p>
            <a:endParaRPr lang="en-US"/>
          </a:p>
        </p:txBody>
      </p:sp>
      <p:sp>
        <p:nvSpPr>
          <p:cNvPr id="1048936"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36" name=""/>
        <p:cNvGrpSpPr/>
        <p:nvPr/>
      </p:nvGrpSpPr>
      <p:grpSpPr>
        <a:xfrm>
          <a:off x="0" y="0"/>
          <a:ext cx="0" cy="0"/>
          <a:chOff x="0" y="0"/>
          <a:chExt cx="0" cy="0"/>
        </a:xfrm>
      </p:grpSpPr>
      <p:sp>
        <p:nvSpPr>
          <p:cNvPr id="1048640" name="Title 1"/>
          <p:cNvSpPr>
            <a:spLocks noGrp="1"/>
          </p:cNvSpPr>
          <p:nvPr>
            <p:ph type="title"/>
          </p:nvPr>
        </p:nvSpPr>
        <p:spPr>
          <a:xfrm>
            <a:off x="457200" y="533400"/>
            <a:ext cx="8229600" cy="1143000"/>
          </a:xfrm>
        </p:spPr>
        <p:txBody>
          <a:bodyPr/>
          <a:p>
            <a:r>
              <a:rPr lang="en-US"/>
              <a:t>Click to edit Master title style</a:t>
            </a:r>
            <a:endParaRPr lang="ar-SA"/>
          </a:p>
        </p:txBody>
      </p:sp>
      <p:sp>
        <p:nvSpPr>
          <p:cNvPr id="1048641" name="Table Placeholder 2"/>
          <p:cNvSpPr>
            <a:spLocks noGrp="1"/>
          </p:cNvSpPr>
          <p:nvPr>
            <p:ph type="tbl" idx="1"/>
          </p:nvPr>
        </p:nvSpPr>
        <p:spPr>
          <a:xfrm>
            <a:off x="457200" y="1828800"/>
            <a:ext cx="8229600" cy="4302125"/>
          </a:xfrm>
        </p:spPr>
        <p:txBody>
          <a:bodyPr/>
          <a:p>
            <a:pPr lvl="0"/>
            <a:endParaRPr lang="ar-SA" noProof="0"/>
          </a:p>
        </p:txBody>
      </p:sp>
      <p:sp>
        <p:nvSpPr>
          <p:cNvPr id="1048642" name="Rectangle 4"/>
          <p:cNvSpPr>
            <a:spLocks noGrp="1" noChangeArrowheads="1"/>
          </p:cNvSpPr>
          <p:nvPr>
            <p:ph type="dt" sz="half" idx="10"/>
          </p:nvPr>
        </p:nvSpPr>
        <p:spPr/>
        <p:txBody>
          <a:bodyPr/>
          <a:p>
            <a:endParaRPr lang="en-US"/>
          </a:p>
        </p:txBody>
      </p:sp>
      <p:sp>
        <p:nvSpPr>
          <p:cNvPr id="1048643" name="Rectangle 5"/>
          <p:cNvSpPr>
            <a:spLocks noGrp="1" noChangeArrowheads="1"/>
          </p:cNvSpPr>
          <p:nvPr>
            <p:ph type="ftr" sz="quarter" idx="11"/>
          </p:nvPr>
        </p:nvSpPr>
        <p:spPr/>
        <p:txBody>
          <a:bodyPr/>
          <a:p>
            <a:endParaRPr lang="en-US"/>
          </a:p>
        </p:txBody>
      </p:sp>
      <p:sp>
        <p:nvSpPr>
          <p:cNvPr id="1048644" name="Rectangle 6"/>
          <p:cNvSpPr>
            <a:spLocks noGrp="1" noChangeArrowheads="1"/>
          </p:cNvSpPr>
          <p:nvPr>
            <p:ph type="sldNum" sz="quarter" idx="12"/>
          </p:nvPr>
        </p:nvSpPr>
        <p:spPr/>
        <p:txBody>
          <a:bodyPr/>
          <a:p>
            <a:fld id="{B93FEC12-090F-4BFE-A44A-CC98F0F7729E}" type="slidenum">
              <a:rPr lang="ar-SA"/>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202" name=""/>
        <p:cNvGrpSpPr/>
        <p:nvPr/>
      </p:nvGrpSpPr>
      <p:grpSpPr>
        <a:xfrm>
          <a:off x="0" y="0"/>
          <a:ext cx="0" cy="0"/>
          <a:chOff x="0" y="0"/>
          <a:chExt cx="0" cy="0"/>
        </a:xfrm>
      </p:grpSpPr>
      <p:sp>
        <p:nvSpPr>
          <p:cNvPr id="1048804" name="Content Placeholder 1"/>
          <p:cNvSpPr>
            <a:spLocks noGrp="1"/>
          </p:cNvSpPr>
          <p:nvPr>
            <p:ph/>
          </p:nvPr>
        </p:nvSpPr>
        <p:spPr>
          <a:xfrm>
            <a:off x="457200" y="381000"/>
            <a:ext cx="8229600" cy="5715000"/>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805" name="Rectangle 4"/>
          <p:cNvSpPr>
            <a:spLocks noGrp="1" noChangeArrowheads="1"/>
          </p:cNvSpPr>
          <p:nvPr>
            <p:ph type="dt" sz="half" idx="10"/>
          </p:nvPr>
        </p:nvSpPr>
        <p:spPr/>
        <p:txBody>
          <a:bodyPr/>
          <a:p>
            <a:endParaRPr lang="en-US"/>
          </a:p>
        </p:txBody>
      </p:sp>
      <p:sp>
        <p:nvSpPr>
          <p:cNvPr id="1048806" name="Rectangle 5"/>
          <p:cNvSpPr>
            <a:spLocks noGrp="1" noChangeArrowheads="1"/>
          </p:cNvSpPr>
          <p:nvPr>
            <p:ph type="ftr" sz="quarter" idx="11"/>
          </p:nvPr>
        </p:nvSpPr>
        <p:spPr/>
        <p:txBody>
          <a:bodyPr/>
          <a:p>
            <a:endParaRPr lang="en-US"/>
          </a:p>
        </p:txBody>
      </p:sp>
      <p:sp>
        <p:nvSpPr>
          <p:cNvPr id="1048807" name="Rectangle 6"/>
          <p:cNvSpPr>
            <a:spLocks noGrp="1" noChangeArrowheads="1"/>
          </p:cNvSpPr>
          <p:nvPr>
            <p:ph type="sldNum" sz="quarter" idx="12"/>
          </p:nvPr>
        </p:nvSpPr>
        <p:spPr/>
        <p:txBody>
          <a:bodyPr/>
          <a:p>
            <a:fld id="{A123BC0D-651B-4B16-9D56-624D9CFDF522}" type="slidenum">
              <a:rPr lang="ar-EG"/>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6" name=""/>
        <p:cNvGrpSpPr/>
        <p:nvPr/>
      </p:nvGrpSpPr>
      <p:grpSpPr>
        <a:xfrm>
          <a:off x="0" y="0"/>
          <a:ext cx="0" cy="0"/>
          <a:chOff x="0" y="0"/>
          <a:chExt cx="0" cy="0"/>
        </a:xfrm>
      </p:grpSpPr>
      <p:sp>
        <p:nvSpPr>
          <p:cNvPr id="1048581" name="Title 1"/>
          <p:cNvSpPr>
            <a:spLocks noGrp="1"/>
          </p:cNvSpPr>
          <p:nvPr>
            <p:ph type="title"/>
          </p:nvPr>
        </p:nvSpPr>
        <p:spPr/>
        <p:txBody>
          <a:bodyPr/>
          <a:p>
            <a:r>
              <a:rPr lang="en-US" smtClean="0"/>
              <a:t>Click to edit Master title style</a:t>
            </a:r>
            <a:endParaRPr lang="en-US"/>
          </a:p>
        </p:txBody>
      </p:sp>
      <p:sp>
        <p:nvSpPr>
          <p:cNvPr id="1048582"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p>
            <a:fld id="{1D8BD707-D9CF-40AE-B4C6-C98DA3205C09}" type="datetimeFigureOut">
              <a:rPr lang="en-US" smtClean="0"/>
              <a:t>6/8/2020</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40" name=""/>
        <p:cNvGrpSpPr/>
        <p:nvPr/>
      </p:nvGrpSpPr>
      <p:grpSpPr>
        <a:xfrm>
          <a:off x="0" y="0"/>
          <a:ext cx="0" cy="0"/>
          <a:chOff x="0" y="0"/>
          <a:chExt cx="0" cy="0"/>
        </a:xfrm>
      </p:grpSpPr>
      <p:sp>
        <p:nvSpPr>
          <p:cNvPr id="1048943"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944"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945" name="Date Placeholder 3"/>
          <p:cNvSpPr>
            <a:spLocks noGrp="1"/>
          </p:cNvSpPr>
          <p:nvPr>
            <p:ph type="dt" sz="half" idx="10"/>
          </p:nvPr>
        </p:nvSpPr>
        <p:spPr/>
        <p:txBody>
          <a:bodyPr/>
          <a:p>
            <a:fld id="{1D8BD707-D9CF-40AE-B4C6-C98DA3205C09}" type="datetimeFigureOut">
              <a:rPr lang="en-US" smtClean="0"/>
              <a:t>6/8/2020</a:t>
            </a:fld>
            <a:endParaRPr lang="en-US"/>
          </a:p>
        </p:txBody>
      </p:sp>
      <p:sp>
        <p:nvSpPr>
          <p:cNvPr id="1048946" name="Footer Placeholder 4"/>
          <p:cNvSpPr>
            <a:spLocks noGrp="1"/>
          </p:cNvSpPr>
          <p:nvPr>
            <p:ph type="ftr" sz="quarter" idx="11"/>
          </p:nvPr>
        </p:nvSpPr>
        <p:spPr/>
        <p:txBody>
          <a:bodyPr/>
          <a:p>
            <a:endParaRPr lang="en-US"/>
          </a:p>
        </p:txBody>
      </p:sp>
      <p:sp>
        <p:nvSpPr>
          <p:cNvPr id="104894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208" name=""/>
        <p:cNvGrpSpPr/>
        <p:nvPr/>
      </p:nvGrpSpPr>
      <p:grpSpPr>
        <a:xfrm>
          <a:off x="0" y="0"/>
          <a:ext cx="0" cy="0"/>
          <a:chOff x="0" y="0"/>
          <a:chExt cx="0" cy="0"/>
        </a:xfrm>
      </p:grpSpPr>
      <p:sp>
        <p:nvSpPr>
          <p:cNvPr id="1048813" name="Title 1"/>
          <p:cNvSpPr>
            <a:spLocks noGrp="1"/>
          </p:cNvSpPr>
          <p:nvPr>
            <p:ph type="title"/>
          </p:nvPr>
        </p:nvSpPr>
        <p:spPr/>
        <p:txBody>
          <a:bodyPr/>
          <a:p>
            <a:r>
              <a:rPr lang="en-US" smtClean="0"/>
              <a:t>Click to edit Master title style</a:t>
            </a:r>
            <a:endParaRPr lang="en-US"/>
          </a:p>
        </p:txBody>
      </p:sp>
      <p:sp>
        <p:nvSpPr>
          <p:cNvPr id="1048814"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5"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16" name="Date Placeholder 4"/>
          <p:cNvSpPr>
            <a:spLocks noGrp="1"/>
          </p:cNvSpPr>
          <p:nvPr>
            <p:ph type="dt" sz="half" idx="10"/>
          </p:nvPr>
        </p:nvSpPr>
        <p:spPr/>
        <p:txBody>
          <a:bodyPr/>
          <a:p>
            <a:fld id="{1D8BD707-D9CF-40AE-B4C6-C98DA3205C09}" type="datetimeFigureOut">
              <a:rPr lang="en-US" smtClean="0"/>
              <a:t>6/8/2020</a:t>
            </a:fld>
            <a:endParaRPr lang="en-US"/>
          </a:p>
        </p:txBody>
      </p:sp>
      <p:sp>
        <p:nvSpPr>
          <p:cNvPr id="1048817" name="Footer Placeholder 5"/>
          <p:cNvSpPr>
            <a:spLocks noGrp="1"/>
          </p:cNvSpPr>
          <p:nvPr>
            <p:ph type="ftr" sz="quarter" idx="11"/>
          </p:nvPr>
        </p:nvSpPr>
        <p:spPr/>
        <p:txBody>
          <a:bodyPr/>
          <a:p>
            <a:endParaRPr lang="en-US"/>
          </a:p>
        </p:txBody>
      </p:sp>
      <p:sp>
        <p:nvSpPr>
          <p:cNvPr id="1048818"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241" name=""/>
        <p:cNvGrpSpPr/>
        <p:nvPr/>
      </p:nvGrpSpPr>
      <p:grpSpPr>
        <a:xfrm>
          <a:off x="0" y="0"/>
          <a:ext cx="0" cy="0"/>
          <a:chOff x="0" y="0"/>
          <a:chExt cx="0" cy="0"/>
        </a:xfrm>
      </p:grpSpPr>
      <p:sp>
        <p:nvSpPr>
          <p:cNvPr id="1048948" name="Title 1"/>
          <p:cNvSpPr>
            <a:spLocks noGrp="1"/>
          </p:cNvSpPr>
          <p:nvPr>
            <p:ph type="title"/>
          </p:nvPr>
        </p:nvSpPr>
        <p:spPr/>
        <p:txBody>
          <a:bodyPr/>
          <a:p>
            <a:r>
              <a:rPr lang="en-US" smtClean="0"/>
              <a:t>Click to edit Master title style</a:t>
            </a:r>
            <a:endParaRPr lang="en-US"/>
          </a:p>
        </p:txBody>
      </p:sp>
      <p:sp>
        <p:nvSpPr>
          <p:cNvPr id="1048949"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95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51"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95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53" name="Date Placeholder 6"/>
          <p:cNvSpPr>
            <a:spLocks noGrp="1"/>
          </p:cNvSpPr>
          <p:nvPr>
            <p:ph type="dt" sz="half" idx="10"/>
          </p:nvPr>
        </p:nvSpPr>
        <p:spPr/>
        <p:txBody>
          <a:bodyPr/>
          <a:p>
            <a:fld id="{1D8BD707-D9CF-40AE-B4C6-C98DA3205C09}" type="datetimeFigureOut">
              <a:rPr lang="en-US" smtClean="0"/>
              <a:t>6/8/2020</a:t>
            </a:fld>
            <a:endParaRPr lang="en-US"/>
          </a:p>
        </p:txBody>
      </p:sp>
      <p:sp>
        <p:nvSpPr>
          <p:cNvPr id="1048954" name="Footer Placeholder 7"/>
          <p:cNvSpPr>
            <a:spLocks noGrp="1"/>
          </p:cNvSpPr>
          <p:nvPr>
            <p:ph type="ftr" sz="quarter" idx="11"/>
          </p:nvPr>
        </p:nvSpPr>
        <p:spPr/>
        <p:txBody>
          <a:bodyPr/>
          <a:p>
            <a:endParaRPr lang="en-US"/>
          </a:p>
        </p:txBody>
      </p:sp>
      <p:sp>
        <p:nvSpPr>
          <p:cNvPr id="1048955"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37" name=""/>
        <p:cNvGrpSpPr/>
        <p:nvPr/>
      </p:nvGrpSpPr>
      <p:grpSpPr>
        <a:xfrm>
          <a:off x="0" y="0"/>
          <a:ext cx="0" cy="0"/>
          <a:chOff x="0" y="0"/>
          <a:chExt cx="0" cy="0"/>
        </a:xfrm>
      </p:grpSpPr>
      <p:sp>
        <p:nvSpPr>
          <p:cNvPr id="1048928" name="Title 1"/>
          <p:cNvSpPr>
            <a:spLocks noGrp="1"/>
          </p:cNvSpPr>
          <p:nvPr>
            <p:ph type="title"/>
          </p:nvPr>
        </p:nvSpPr>
        <p:spPr/>
        <p:txBody>
          <a:bodyPr/>
          <a:p>
            <a:r>
              <a:rPr lang="en-US" smtClean="0"/>
              <a:t>Click to edit Master title style</a:t>
            </a:r>
            <a:endParaRPr lang="en-US"/>
          </a:p>
        </p:txBody>
      </p:sp>
      <p:sp>
        <p:nvSpPr>
          <p:cNvPr id="1048929" name="Date Placeholder 2"/>
          <p:cNvSpPr>
            <a:spLocks noGrp="1"/>
          </p:cNvSpPr>
          <p:nvPr>
            <p:ph type="dt" sz="half" idx="10"/>
          </p:nvPr>
        </p:nvSpPr>
        <p:spPr/>
        <p:txBody>
          <a:bodyPr/>
          <a:p>
            <a:fld id="{1D8BD707-D9CF-40AE-B4C6-C98DA3205C09}" type="datetimeFigureOut">
              <a:rPr lang="en-US" smtClean="0"/>
              <a:t>6/8/2020</a:t>
            </a:fld>
            <a:endParaRPr lang="en-US"/>
          </a:p>
        </p:txBody>
      </p:sp>
      <p:sp>
        <p:nvSpPr>
          <p:cNvPr id="1048930" name="Footer Placeholder 3"/>
          <p:cNvSpPr>
            <a:spLocks noGrp="1"/>
          </p:cNvSpPr>
          <p:nvPr>
            <p:ph type="ftr" sz="quarter" idx="11"/>
          </p:nvPr>
        </p:nvSpPr>
        <p:spPr/>
        <p:txBody>
          <a:bodyPr/>
          <a:p>
            <a:endParaRPr lang="en-US"/>
          </a:p>
        </p:txBody>
      </p:sp>
      <p:sp>
        <p:nvSpPr>
          <p:cNvPr id="1048931"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48" name=""/>
        <p:cNvGrpSpPr/>
        <p:nvPr/>
      </p:nvGrpSpPr>
      <p:grpSpPr>
        <a:xfrm>
          <a:off x="0" y="0"/>
          <a:ext cx="0" cy="0"/>
          <a:chOff x="0" y="0"/>
          <a:chExt cx="0" cy="0"/>
        </a:xfrm>
      </p:grpSpPr>
      <p:sp>
        <p:nvSpPr>
          <p:cNvPr id="1048663" name="Date Placeholder 1"/>
          <p:cNvSpPr>
            <a:spLocks noGrp="1"/>
          </p:cNvSpPr>
          <p:nvPr>
            <p:ph type="dt" sz="half" idx="10"/>
          </p:nvPr>
        </p:nvSpPr>
        <p:spPr/>
        <p:txBody>
          <a:bodyPr/>
          <a:p>
            <a:fld id="{1D8BD707-D9CF-40AE-B4C6-C98DA3205C09}" type="datetimeFigureOut">
              <a:rPr lang="en-US" smtClean="0"/>
              <a:t>6/8/2020</a:t>
            </a:fld>
            <a:endParaRPr lang="en-US"/>
          </a:p>
        </p:txBody>
      </p:sp>
      <p:sp>
        <p:nvSpPr>
          <p:cNvPr id="1048664" name="Footer Placeholder 2"/>
          <p:cNvSpPr>
            <a:spLocks noGrp="1"/>
          </p:cNvSpPr>
          <p:nvPr>
            <p:ph type="ftr" sz="quarter" idx="11"/>
          </p:nvPr>
        </p:nvSpPr>
        <p:spPr/>
        <p:txBody>
          <a:bodyPr/>
          <a:p>
            <a:endParaRPr lang="en-US"/>
          </a:p>
        </p:txBody>
      </p:sp>
      <p:sp>
        <p:nvSpPr>
          <p:cNvPr id="1048665"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43" name=""/>
        <p:cNvGrpSpPr/>
        <p:nvPr/>
      </p:nvGrpSpPr>
      <p:grpSpPr>
        <a:xfrm>
          <a:off x="0" y="0"/>
          <a:ext cx="0" cy="0"/>
          <a:chOff x="0" y="0"/>
          <a:chExt cx="0" cy="0"/>
        </a:xfrm>
      </p:grpSpPr>
      <p:sp>
        <p:nvSpPr>
          <p:cNvPr id="1048961"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962"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63"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964" name="Date Placeholder 4"/>
          <p:cNvSpPr>
            <a:spLocks noGrp="1"/>
          </p:cNvSpPr>
          <p:nvPr>
            <p:ph type="dt" sz="half" idx="10"/>
          </p:nvPr>
        </p:nvSpPr>
        <p:spPr/>
        <p:txBody>
          <a:bodyPr/>
          <a:p>
            <a:fld id="{1D8BD707-D9CF-40AE-B4C6-C98DA3205C09}" type="datetimeFigureOut">
              <a:rPr lang="en-US" smtClean="0"/>
              <a:t>6/8/2020</a:t>
            </a:fld>
            <a:endParaRPr lang="en-US"/>
          </a:p>
        </p:txBody>
      </p:sp>
      <p:sp>
        <p:nvSpPr>
          <p:cNvPr id="1048965" name="Footer Placeholder 5"/>
          <p:cNvSpPr>
            <a:spLocks noGrp="1"/>
          </p:cNvSpPr>
          <p:nvPr>
            <p:ph type="ftr" sz="quarter" idx="11"/>
          </p:nvPr>
        </p:nvSpPr>
        <p:spPr/>
        <p:txBody>
          <a:bodyPr/>
          <a:p>
            <a:endParaRPr lang="en-US"/>
          </a:p>
        </p:txBody>
      </p:sp>
      <p:sp>
        <p:nvSpPr>
          <p:cNvPr id="1048966"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239" name=""/>
        <p:cNvGrpSpPr/>
        <p:nvPr/>
      </p:nvGrpSpPr>
      <p:grpSpPr>
        <a:xfrm>
          <a:off x="0" y="0"/>
          <a:ext cx="0" cy="0"/>
          <a:chOff x="0" y="0"/>
          <a:chExt cx="0" cy="0"/>
        </a:xfrm>
      </p:grpSpPr>
      <p:sp>
        <p:nvSpPr>
          <p:cNvPr id="1048937"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938"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939"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940" name="Date Placeholder 4"/>
          <p:cNvSpPr>
            <a:spLocks noGrp="1"/>
          </p:cNvSpPr>
          <p:nvPr>
            <p:ph type="dt" sz="half" idx="10"/>
          </p:nvPr>
        </p:nvSpPr>
        <p:spPr/>
        <p:txBody>
          <a:bodyPr/>
          <a:p>
            <a:fld id="{1D8BD707-D9CF-40AE-B4C6-C98DA3205C09}" type="datetimeFigureOut">
              <a:rPr lang="en-US" smtClean="0"/>
              <a:t>6/8/2020</a:t>
            </a:fld>
            <a:endParaRPr lang="en-US"/>
          </a:p>
        </p:txBody>
      </p:sp>
      <p:sp>
        <p:nvSpPr>
          <p:cNvPr id="1048941" name="Footer Placeholder 5"/>
          <p:cNvSpPr>
            <a:spLocks noGrp="1"/>
          </p:cNvSpPr>
          <p:nvPr>
            <p:ph type="ftr" sz="quarter" idx="11"/>
          </p:nvPr>
        </p:nvSpPr>
        <p:spPr/>
        <p:txBody>
          <a:bodyPr/>
          <a:p>
            <a:endParaRPr lang="en-US"/>
          </a:p>
        </p:txBody>
      </p:sp>
      <p:sp>
        <p:nvSpPr>
          <p:cNvPr id="1048942"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6/8/2020</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tags" Target="../tags/tag2.xml"/><Relationship Id="rId3" Type="http://schemas.openxmlformats.org/officeDocument/2006/relationships/slideLayout" Target="../slideLayouts/slideLayout7.xml"/><Relationship Id="rId4"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tags" Target="../tags/tag3.xml"/><Relationship Id="rId3" Type="http://schemas.openxmlformats.org/officeDocument/2006/relationships/slideLayout" Target="../slideLayouts/slideLayout7.xml"/><Relationship Id="rId4"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jpe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33.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tags" Target="../tags/tag4.xml"/><Relationship Id="rId3" Type="http://schemas.openxmlformats.org/officeDocument/2006/relationships/slideLayout" Target="../slideLayouts/slideLayout7.xml"/><Relationship Id="rId4"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tags" Target="../tags/tag5.xml"/><Relationship Id="rId3" Type="http://schemas.openxmlformats.org/officeDocument/2006/relationships/slideLayout" Target="../slideLayouts/slideLayout7.xml"/><Relationship Id="rId4"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2.xml"/><Relationship Id="rId5"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7.xml"/><Relationship Id="rId3"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13.xml"/><Relationship Id="rId3" Type="http://schemas.openxmlformats.org/officeDocument/2006/relationships/notesSlide" Target="../notesSlides/notesSlide11.xml"/></Relationships>
</file>

<file path=ppt/slides/_rels/slide67.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86" name="Content Placeholder 2"/>
          <p:cNvSpPr>
            <a:spLocks noGrp="1"/>
          </p:cNvSpPr>
          <p:nvPr>
            <p:ph idx="1"/>
          </p:nvPr>
        </p:nvSpPr>
        <p:spPr/>
        <p:txBody>
          <a:bodyPr>
            <a:normAutofit fontScale="96875" lnSpcReduction="10000"/>
          </a:bodyPr>
          <a:p>
            <a:r>
              <a:rPr dirty="0" lang="en-US" smtClean="0"/>
              <a:t> </a:t>
            </a:r>
            <a:r>
              <a:rPr b="1" dirty="0" lang="en-US" smtClean="0"/>
              <a:t>MODULE: HUMAN PHYSIOLOGY I</a:t>
            </a:r>
          </a:p>
          <a:p>
            <a:r>
              <a:rPr dirty="0" lang="en-US" smtClean="0"/>
              <a:t>Code HCS 1106</a:t>
            </a:r>
          </a:p>
          <a:p>
            <a:r>
              <a:rPr dirty="0" lang="en-US" smtClean="0"/>
              <a:t>60 HOURS</a:t>
            </a:r>
          </a:p>
          <a:p>
            <a:r>
              <a:rPr dirty="0" lang="en-US" smtClean="0"/>
              <a:t>CREDITS :6</a:t>
            </a:r>
          </a:p>
          <a:p>
            <a:r>
              <a:rPr dirty="0" lang="en-US" smtClean="0"/>
              <a:t>MODULE COMPETENCE</a:t>
            </a:r>
          </a:p>
          <a:p>
            <a:r>
              <a:rPr dirty="0" lang="en-US" smtClean="0"/>
              <a:t>This module is designed to equip the learners  with knowledge on the structure of the human body to apply in the diagnosis and management of disease</a:t>
            </a: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sp>
        <p:nvSpPr>
          <p:cNvPr id="1048610" name="Title 1"/>
          <p:cNvSpPr>
            <a:spLocks noGrp="1"/>
          </p:cNvSpPr>
          <p:nvPr>
            <p:ph type="title"/>
          </p:nvPr>
        </p:nvSpPr>
        <p:spPr/>
        <p:txBody>
          <a:bodyPr/>
          <a:p>
            <a:r>
              <a:rPr dirty="0" lang="en-US" smtClean="0"/>
              <a:t>Objectives </a:t>
            </a:r>
            <a:endParaRPr dirty="0" lang="en-US"/>
          </a:p>
        </p:txBody>
      </p:sp>
      <p:sp>
        <p:nvSpPr>
          <p:cNvPr id="1048611" name="Content Placeholder 2"/>
          <p:cNvSpPr>
            <a:spLocks noGrp="1"/>
          </p:cNvSpPr>
          <p:nvPr>
            <p:ph idx="1"/>
          </p:nvPr>
        </p:nvSpPr>
        <p:spPr/>
        <p:txBody>
          <a:bodyPr/>
          <a:p>
            <a:r>
              <a:rPr dirty="0" lang="en-US" smtClean="0"/>
              <a:t>Outline the scope of human physiology.</a:t>
            </a:r>
          </a:p>
          <a:p>
            <a:endParaRPr dirty="0" lang="en-US" smtClean="0"/>
          </a:p>
          <a:p>
            <a:r>
              <a:rPr dirty="0" lang="en-US" smtClean="0"/>
              <a:t>Homeostatic mechanisms and control systems</a:t>
            </a:r>
          </a:p>
          <a:p>
            <a:endParaRPr dirty="0" lang="en-US" smtClean="0"/>
          </a:p>
          <a:p>
            <a:r>
              <a:rPr dirty="0" lang="en-US" smtClean="0"/>
              <a:t>Body fluids compartments </a:t>
            </a:r>
          </a:p>
          <a:p>
            <a:endParaRPr dirty="0" lang="en-US" smtClean="0"/>
          </a:p>
          <a:p>
            <a:r>
              <a:rPr dirty="0" lang="en-US" smtClean="0"/>
              <a:t>Clinical application</a:t>
            </a:r>
            <a:endParaRPr dirty="0" lang="en-US"/>
          </a:p>
        </p:txBody>
      </p:sp>
      <p:sp>
        <p:nvSpPr>
          <p:cNvPr id="1048612" name="Date Placeholder 3"/>
          <p:cNvSpPr>
            <a:spLocks noGrp="1"/>
          </p:cNvSpPr>
          <p:nvPr>
            <p:ph type="dt" sz="half" idx="10"/>
          </p:nvPr>
        </p:nvSpPr>
        <p:spPr/>
        <p:txBody>
          <a:bodyPr/>
          <a:p>
            <a:fld id="{DD915DCC-34EB-4E3E-98D3-9F69F1482995}" type="datetime1">
              <a:rPr lang="en-US" smtClean="0"/>
              <a:t>9/27/2020</a:t>
            </a:fld>
            <a:endParaRPr lang="en-US"/>
          </a:p>
        </p:txBody>
      </p:sp>
      <p:sp>
        <p:nvSpPr>
          <p:cNvPr id="1048613" name="Slide Number Placeholder 4"/>
          <p:cNvSpPr>
            <a:spLocks noGrp="1"/>
          </p:cNvSpPr>
          <p:nvPr>
            <p:ph type="sldNum" sz="quarter" idx="12"/>
          </p:nvPr>
        </p:nvSpPr>
        <p:spPr/>
        <p:txBody>
          <a:bodyPr/>
          <a:p>
            <a:fld id="{8DF113C6-6C03-41CD-BCA4-F52BECEBA144}"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14" name="Date Placeholder 3"/>
          <p:cNvSpPr>
            <a:spLocks noGrp="1"/>
          </p:cNvSpPr>
          <p:nvPr>
            <p:ph type="dt" sz="half" idx="10"/>
          </p:nvPr>
        </p:nvSpPr>
        <p:spPr/>
        <p:txBody>
          <a:bodyPr/>
          <a:p>
            <a:fld id="{6D114B25-C4B6-4CAC-A62D-ACDEF9F312A4}" type="datetime1">
              <a:rPr lang="en-US" smtClean="0"/>
              <a:t>9/27/2020</a:t>
            </a:fld>
            <a:endParaRPr lang="en-US"/>
          </a:p>
        </p:txBody>
      </p:sp>
      <p:sp>
        <p:nvSpPr>
          <p:cNvPr id="1048615" name="Slide Number Placeholder 4"/>
          <p:cNvSpPr>
            <a:spLocks noGrp="1"/>
          </p:cNvSpPr>
          <p:nvPr>
            <p:ph type="sldNum" sz="quarter" idx="12"/>
          </p:nvPr>
        </p:nvSpPr>
        <p:spPr/>
        <p:txBody>
          <a:bodyPr/>
          <a:p>
            <a:fld id="{8DF113C6-6C03-41CD-BCA4-F52BECEBA144}" type="slidenum">
              <a:rPr lang="en-US" smtClean="0"/>
              <a:t>11</a:t>
            </a:fld>
            <a:endParaRPr lang="en-US"/>
          </a:p>
        </p:txBody>
      </p:sp>
      <p:pic>
        <p:nvPicPr>
          <p:cNvPr id="2097152" name="Picture 2" descr="D:\Fun\Pictures\Extra\key to success.jpg"/>
          <p:cNvPicPr>
            <a:picLocks noChangeAspect="1" noChangeArrowheads="1"/>
          </p:cNvPicPr>
          <p:nvPr/>
        </p:nvPicPr>
        <p:blipFill>
          <a:blip xmlns:r="http://schemas.openxmlformats.org/officeDocument/2006/relationships" r:embed="rId1"/>
          <a:srcRect/>
          <a:stretch>
            <a:fillRect/>
          </a:stretch>
        </p:blipFill>
        <p:spPr bwMode="auto">
          <a:xfrm>
            <a:off x="54811" y="990600"/>
            <a:ext cx="9089189" cy="5268649"/>
          </a:xfrm>
          <a:prstGeom prst="rect"/>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616" name="Title 1"/>
          <p:cNvSpPr>
            <a:spLocks noGrp="1"/>
          </p:cNvSpPr>
          <p:nvPr>
            <p:ph type="title"/>
          </p:nvPr>
        </p:nvSpPr>
        <p:spPr/>
        <p:txBody>
          <a:bodyPr/>
          <a:p>
            <a:r>
              <a:rPr dirty="0" lang="en-US"/>
              <a:t>What is physiology</a:t>
            </a:r>
          </a:p>
        </p:txBody>
      </p:sp>
      <p:sp>
        <p:nvSpPr>
          <p:cNvPr id="1048617" name="Content Placeholder 2"/>
          <p:cNvSpPr>
            <a:spLocks noGrp="1"/>
          </p:cNvSpPr>
          <p:nvPr>
            <p:ph idx="1"/>
          </p:nvPr>
        </p:nvSpPr>
        <p:spPr>
          <a:xfrm>
            <a:off x="457200" y="1524000"/>
            <a:ext cx="8229600" cy="5029200"/>
          </a:xfrm>
        </p:spPr>
        <p:txBody>
          <a:bodyPr/>
          <a:p>
            <a:r>
              <a:rPr dirty="0" lang="en-US"/>
              <a:t>S</a:t>
            </a:r>
            <a:r>
              <a:rPr dirty="0" lang="en-US">
                <a:solidFill>
                  <a:schemeClr val="tx1"/>
                </a:solidFill>
                <a:latin typeface="+mn-lt"/>
                <a:ea typeface="+mn-ea"/>
                <a:cs typeface="+mn-cs"/>
              </a:rPr>
              <a:t>tudy of processes and functions in living organisms.</a:t>
            </a:r>
          </a:p>
          <a:p>
            <a:r>
              <a:rPr dirty="0" lang="en-US">
                <a:solidFill>
                  <a:schemeClr val="tx1"/>
                </a:solidFill>
                <a:latin typeface="+mn-lt"/>
                <a:ea typeface="+mn-ea"/>
                <a:cs typeface="+mn-cs"/>
              </a:rPr>
              <a:t>Studies how different </a:t>
            </a:r>
            <a:r>
              <a:rPr b="1" dirty="0" lang="en-US">
                <a:solidFill>
                  <a:schemeClr val="tx1"/>
                </a:solidFill>
                <a:latin typeface="+mn-lt"/>
                <a:ea typeface="+mn-ea"/>
                <a:cs typeface="+mn-cs"/>
              </a:rPr>
              <a:t>cells</a:t>
            </a:r>
            <a:r>
              <a:rPr dirty="0" lang="en-US">
                <a:solidFill>
                  <a:schemeClr val="tx1"/>
                </a:solidFill>
                <a:latin typeface="+mn-lt"/>
                <a:ea typeface="+mn-ea"/>
                <a:cs typeface="+mn-cs"/>
              </a:rPr>
              <a:t> that make up tissues are controlled, how they interact, and how they adapt to changing conditions.</a:t>
            </a:r>
          </a:p>
          <a:p>
            <a:endParaRPr dirty="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618" name="Title 1"/>
          <p:cNvSpPr>
            <a:spLocks noGrp="1"/>
          </p:cNvSpPr>
          <p:nvPr>
            <p:ph type="title"/>
          </p:nvPr>
        </p:nvSpPr>
        <p:spPr>
          <a:xfrm>
            <a:off x="457200" y="609600"/>
            <a:ext cx="7543800" cy="655638"/>
          </a:xfrm>
        </p:spPr>
        <p:txBody>
          <a:bodyPr>
            <a:normAutofit fontScale="90000"/>
          </a:bodyPr>
          <a:p>
            <a:r>
              <a:rPr dirty="0" lang="en-US"/>
              <a:t>Living forms</a:t>
            </a:r>
          </a:p>
        </p:txBody>
      </p:sp>
      <p:sp>
        <p:nvSpPr>
          <p:cNvPr id="1048619" name="Content Placeholder 2"/>
          <p:cNvSpPr>
            <a:spLocks noGrp="1"/>
          </p:cNvSpPr>
          <p:nvPr>
            <p:ph idx="1"/>
          </p:nvPr>
        </p:nvSpPr>
        <p:spPr>
          <a:xfrm>
            <a:off x="457200" y="1566863"/>
            <a:ext cx="8229600" cy="4411662"/>
          </a:xfrm>
        </p:spPr>
        <p:txBody>
          <a:bodyPr>
            <a:normAutofit fontScale="96429"/>
          </a:bodyPr>
          <a:p>
            <a:r>
              <a:rPr dirty="0" sz="2800" lang="en-US"/>
              <a:t>The various characteristics of </a:t>
            </a:r>
            <a:r>
              <a:rPr dirty="0" sz="2800" lang="en-US">
                <a:solidFill>
                  <a:srgbClr val="FF0000"/>
                </a:solidFill>
              </a:rPr>
              <a:t>living forms </a:t>
            </a:r>
            <a:r>
              <a:rPr dirty="0" sz="2800" lang="en-US"/>
              <a:t>set them apart from the world of solids, liquids and gases.</a:t>
            </a:r>
          </a:p>
          <a:p>
            <a:r>
              <a:rPr dirty="0" sz="2800" lang="en-US"/>
              <a:t>Living forms are based largely on carbon compounds and an aqueous solution with water as the solvent.</a:t>
            </a:r>
          </a:p>
          <a:p>
            <a:r>
              <a:rPr dirty="0" sz="2800" lang="en-US"/>
              <a:t>Life depends on chemical reactions that take place in the aqueous solution</a:t>
            </a:r>
          </a:p>
          <a:p>
            <a:r>
              <a:rPr dirty="0" sz="2800" lang="en-US"/>
              <a:t>Therefore life forms can be viewed as chemical systems, however with complex </a:t>
            </a:r>
            <a:r>
              <a:rPr b="1" dirty="0" sz="2800" lang="en-US"/>
              <a:t>levels of organization.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20"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621" name="Content Placeholder 2"/>
          <p:cNvSpPr>
            <a:spLocks noGrp="1"/>
          </p:cNvSpPr>
          <p:nvPr>
            <p:ph idx="1"/>
          </p:nvPr>
        </p:nvSpPr>
        <p:spPr>
          <a:xfrm>
            <a:off x="457200" y="1524000"/>
            <a:ext cx="8229600" cy="4953000"/>
          </a:xfrm>
        </p:spPr>
        <p:txBody>
          <a:bodyPr/>
          <a:p>
            <a:r>
              <a:rPr b="1" dirty="0" sz="2800" lang="en-US">
                <a:latin typeface="Times New Roman" pitchFamily="18" charset="0"/>
                <a:cs typeface="Times New Roman" pitchFamily="18" charset="0"/>
              </a:rPr>
              <a:t>Chemical</a:t>
            </a:r>
            <a:r>
              <a:rPr dirty="0" sz="2800" lang="en-US">
                <a:latin typeface="Times New Roman" pitchFamily="18" charset="0"/>
                <a:cs typeface="Times New Roman" pitchFamily="18" charset="0"/>
              </a:rPr>
              <a:t> level; </a:t>
            </a:r>
            <a:r>
              <a:rPr dirty="0" sz="2400" lang="en-US">
                <a:latin typeface="Times New Roman" pitchFamily="18" charset="0"/>
                <a:cs typeface="Times New Roman" pitchFamily="18" charset="0"/>
              </a:rPr>
              <a:t>atoms form molecules and macromolecules:</a:t>
            </a:r>
          </a:p>
          <a:p>
            <a:pPr lvl="1"/>
            <a:r>
              <a:rPr dirty="0" sz="2400" lang="en-US">
                <a:solidFill>
                  <a:schemeClr val="tx1"/>
                </a:solidFill>
                <a:latin typeface="Times New Roman" pitchFamily="18" charset="0"/>
                <a:ea typeface="+mn-ea"/>
                <a:cs typeface="Times New Roman" pitchFamily="18" charset="0"/>
              </a:rPr>
              <a:t>Carbohydrates (sugars) </a:t>
            </a:r>
          </a:p>
          <a:p>
            <a:pPr lvl="1"/>
            <a:r>
              <a:rPr dirty="0" sz="2400" lang="en-US">
                <a:solidFill>
                  <a:schemeClr val="tx1"/>
                </a:solidFill>
                <a:latin typeface="Times New Roman" pitchFamily="18" charset="0"/>
                <a:ea typeface="+mn-ea"/>
                <a:cs typeface="Times New Roman" pitchFamily="18" charset="0"/>
              </a:rPr>
              <a:t>Lipids (fats) </a:t>
            </a:r>
          </a:p>
          <a:p>
            <a:pPr lvl="1"/>
            <a:r>
              <a:rPr dirty="0" sz="2400" lang="en-US">
                <a:solidFill>
                  <a:schemeClr val="tx1"/>
                </a:solidFill>
                <a:latin typeface="Times New Roman" pitchFamily="18" charset="0"/>
                <a:ea typeface="+mn-ea"/>
                <a:cs typeface="Times New Roman" pitchFamily="18" charset="0"/>
              </a:rPr>
              <a:t>Proteins </a:t>
            </a:r>
          </a:p>
          <a:p>
            <a:pPr lvl="1"/>
            <a:r>
              <a:rPr dirty="0" sz="2400" lang="en-US">
                <a:solidFill>
                  <a:schemeClr val="tx1"/>
                </a:solidFill>
                <a:latin typeface="Times New Roman" pitchFamily="18" charset="0"/>
                <a:ea typeface="+mn-ea"/>
                <a:cs typeface="Times New Roman" pitchFamily="18" charset="0"/>
              </a:rPr>
              <a:t>Nucleic acids (RNA, DNA)</a:t>
            </a:r>
          </a:p>
        </p:txBody>
      </p:sp>
      <p:graphicFrame>
        <p:nvGraphicFramePr>
          <p:cNvPr id="4194304" name="Group 24"/>
          <p:cNvGraphicFramePr>
            <a:graphicFrameLocks/>
          </p:cNvGraphicFramePr>
          <p:nvPr/>
        </p:nvGraphicFramePr>
        <p:xfrm>
          <a:off x="511175" y="4291896"/>
          <a:ext cx="8175625" cy="2413704"/>
        </p:xfrm>
        <a:graphic>
          <a:graphicData uri="http://schemas.openxmlformats.org/drawingml/2006/table">
            <a:tbl>
              <a:tblPr rtl="1"/>
              <a:tblGrid>
                <a:gridCol w="3227387"/>
                <a:gridCol w="4948238"/>
              </a:tblGrid>
              <a:tr h="576264">
                <a:tc>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2400" i="0" kumimoji="0" lang="en-US" normalizeH="0" strike="noStrike" u="none">
                          <a:ln>
                            <a:noFill/>
                          </a:ln>
                          <a:solidFill>
                            <a:schemeClr val="tx1"/>
                          </a:solidFill>
                          <a:effectLst/>
                          <a:latin typeface="Times New Roman" pitchFamily="18" charset="0"/>
                          <a:cs typeface="Arial" pitchFamily="34" charset="0"/>
                        </a:rPr>
                        <a:t>% of body weight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2400" i="0" kumimoji="0" lang="en-US" normalizeH="0" strike="noStrike" u="none">
                          <a:ln>
                            <a:noFill/>
                          </a:ln>
                          <a:solidFill>
                            <a:schemeClr val="tx1"/>
                          </a:solidFill>
                          <a:effectLst/>
                          <a:latin typeface="Times New Roman" pitchFamily="18" charset="0"/>
                          <a:cs typeface="Arial" pitchFamily="34" charset="0"/>
                        </a:rPr>
                        <a:t>Body composition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57200">
                <a:tc>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400" i="0" kumimoji="0" lang="en-US" normalizeH="0" strike="noStrike" u="none">
                          <a:ln>
                            <a:noFill/>
                          </a:ln>
                          <a:solidFill>
                            <a:schemeClr val="tx1"/>
                          </a:solidFill>
                          <a:effectLst/>
                          <a:latin typeface="Times New Roman" pitchFamily="18" charset="0"/>
                          <a:cs typeface="Arial" pitchFamily="34" charset="0"/>
                        </a:rPr>
                        <a:t>18%</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400" i="0" kumimoji="0" lang="en-US" normalizeH="0" strike="noStrike" u="none">
                          <a:ln>
                            <a:noFill/>
                          </a:ln>
                          <a:solidFill>
                            <a:schemeClr val="tx1"/>
                          </a:solidFill>
                          <a:effectLst/>
                          <a:latin typeface="Times New Roman" pitchFamily="18" charset="0"/>
                          <a:cs typeface="Arial" pitchFamily="34" charset="0"/>
                        </a:rPr>
                        <a:t>Protein, &amp; related substances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78840">
                <a:tc>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400" i="0" kumimoji="0" lang="en-US" normalizeH="0" strike="noStrike" u="none">
                          <a:ln>
                            <a:noFill/>
                          </a:ln>
                          <a:solidFill>
                            <a:schemeClr val="tx1"/>
                          </a:solidFill>
                          <a:effectLst/>
                          <a:latin typeface="Times New Roman" pitchFamily="18" charset="0"/>
                          <a:cs typeface="Arial" pitchFamily="34" charset="0"/>
                        </a:rPr>
                        <a:t>15%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400" i="0" kumimoji="0" lang="en-US" normalizeH="0" strike="noStrike" u="none">
                          <a:ln>
                            <a:noFill/>
                          </a:ln>
                          <a:solidFill>
                            <a:schemeClr val="tx1"/>
                          </a:solidFill>
                          <a:effectLst/>
                          <a:latin typeface="Times New Roman" pitchFamily="18" charset="0"/>
                          <a:cs typeface="Arial" pitchFamily="34" charset="0"/>
                        </a:rPr>
                        <a:t>Fat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76680">
                <a:tc>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400" i="0" kumimoji="0" lang="en-US" normalizeH="0" strike="noStrike" u="none">
                          <a:ln>
                            <a:noFill/>
                          </a:ln>
                          <a:solidFill>
                            <a:schemeClr val="tx1"/>
                          </a:solidFill>
                          <a:effectLst/>
                          <a:latin typeface="Times New Roman" pitchFamily="18" charset="0"/>
                          <a:cs typeface="Arial" pitchFamily="34" charset="0"/>
                        </a:rPr>
                        <a:t>7%</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400" i="0" kumimoji="0" lang="en-US" normalizeH="0" strike="noStrike" u="none">
                          <a:ln>
                            <a:noFill/>
                          </a:ln>
                          <a:solidFill>
                            <a:schemeClr val="tx1"/>
                          </a:solidFill>
                          <a:effectLst/>
                          <a:latin typeface="Times New Roman" pitchFamily="18" charset="0"/>
                          <a:cs typeface="Arial" pitchFamily="34" charset="0"/>
                        </a:rPr>
                        <a:t>Mineral</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74520">
                <a:tc>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400" i="0" kumimoji="0" lang="en-US" normalizeH="0" strike="noStrike" u="none">
                          <a:ln>
                            <a:noFill/>
                          </a:ln>
                          <a:solidFill>
                            <a:schemeClr val="bg2"/>
                          </a:solidFill>
                          <a:effectLst/>
                          <a:latin typeface="Times New Roman" pitchFamily="18" charset="0"/>
                          <a:cs typeface="Arial" pitchFamily="34" charset="0"/>
                        </a:rPr>
                        <a:t>60%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FFFF99"/>
                    </a:solid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400" i="0" kumimoji="0" lang="en-US" normalizeH="0" strike="noStrike" u="none">
                          <a:ln>
                            <a:noFill/>
                          </a:ln>
                          <a:solidFill>
                            <a:schemeClr val="tx1"/>
                          </a:solidFill>
                          <a:effectLst/>
                          <a:latin typeface="Times New Roman" pitchFamily="18" charset="0"/>
                          <a:cs typeface="Arial" pitchFamily="34" charset="0"/>
                        </a:rPr>
                        <a:t>Water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10" presetSubtype="0">
                                  <p:stCondLst>
                                    <p:cond delay="0"/>
                                  </p:stCondLst>
                                  <p:childTnLst>
                                    <p:set>
                                      <p:cBhvr>
                                        <p:cTn dur="1" fill="hold" id="6">
                                          <p:stCondLst>
                                            <p:cond delay="0"/>
                                          </p:stCondLst>
                                        </p:cTn>
                                        <p:tgtEl>
                                          <p:spTgt spid="4194304"/>
                                        </p:tgtEl>
                                        <p:attrNameLst>
                                          <p:attrName>style.visibility</p:attrName>
                                        </p:attrNameLst>
                                      </p:cBhvr>
                                      <p:to>
                                        <p:strVal val="visible"/>
                                      </p:to>
                                    </p:set>
                                    <p:animEffect transition="in" filter="fade">
                                      <p:cBhvr>
                                        <p:cTn dur="1000" id="7"/>
                                        <p:tgtEl>
                                          <p:spTgt spid="4194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22"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623" name="Content Placeholder 2"/>
          <p:cNvSpPr>
            <a:spLocks noGrp="1"/>
          </p:cNvSpPr>
          <p:nvPr>
            <p:ph idx="1"/>
          </p:nvPr>
        </p:nvSpPr>
        <p:spPr>
          <a:xfrm>
            <a:off x="457200" y="1524000"/>
            <a:ext cx="8229600" cy="4953000"/>
          </a:xfrm>
        </p:spPr>
        <p:txBody>
          <a:bodyPr/>
          <a:p>
            <a:r>
              <a:rPr b="1" dirty="0" lang="en-US">
                <a:latin typeface="Times New Roman" pitchFamily="18" charset="0"/>
                <a:cs typeface="Times New Roman" pitchFamily="18" charset="0"/>
              </a:rPr>
              <a:t>Cell</a:t>
            </a:r>
            <a:r>
              <a:rPr dirty="0" lang="en-US">
                <a:latin typeface="Times New Roman" pitchFamily="18" charset="0"/>
                <a:cs typeface="Times New Roman" pitchFamily="18" charset="0"/>
              </a:rPr>
              <a:t> level;</a:t>
            </a:r>
            <a:endParaRPr dirty="0" sz="2400" lang="en-US">
              <a:latin typeface="Times New Roman" pitchFamily="18" charset="0"/>
              <a:cs typeface="Times New Roman" pitchFamily="18" charset="0"/>
            </a:endParaRPr>
          </a:p>
          <a:p>
            <a:pPr lvl="1"/>
            <a:r>
              <a:rPr dirty="0" sz="2400" lang="en-US">
                <a:latin typeface="Times New Roman" pitchFamily="18" charset="0"/>
                <a:cs typeface="Times New Roman" pitchFamily="18" charset="0"/>
              </a:rPr>
              <a:t>The building blocks of the body are the cells, which are grouped together to form tissues. </a:t>
            </a:r>
          </a:p>
          <a:p>
            <a:pPr lvl="1"/>
            <a:r>
              <a:rPr dirty="0" sz="2400" lang="en-US">
                <a:latin typeface="Times New Roman" pitchFamily="18" charset="0"/>
                <a:cs typeface="Times New Roman" pitchFamily="18" charset="0"/>
              </a:rPr>
              <a:t>the smallest unit of life, vary in shape and size, share basic characteristics (metabolism)</a:t>
            </a:r>
          </a:p>
          <a:p>
            <a:pPr lvl="1"/>
            <a:endParaRPr dirty="0" lang="en-US">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048624" name="Title 1"/>
          <p:cNvSpPr>
            <a:spLocks noGrp="1"/>
          </p:cNvSpPr>
          <p:nvPr>
            <p:ph type="title"/>
          </p:nvPr>
        </p:nvSpPr>
        <p:spPr/>
        <p:txBody>
          <a:bodyPr/>
          <a:p>
            <a:r>
              <a:rPr dirty="0" lang="en-US"/>
              <a:t>Cell theory</a:t>
            </a:r>
          </a:p>
        </p:txBody>
      </p:sp>
      <p:sp>
        <p:nvSpPr>
          <p:cNvPr id="1048625" name="Content Placeholder 2"/>
          <p:cNvSpPr>
            <a:spLocks noGrp="1"/>
          </p:cNvSpPr>
          <p:nvPr>
            <p:ph idx="1"/>
          </p:nvPr>
        </p:nvSpPr>
        <p:spPr>
          <a:xfrm>
            <a:off x="457200" y="1719263"/>
            <a:ext cx="8229600" cy="1252537"/>
          </a:xfrm>
        </p:spPr>
        <p:txBody>
          <a:bodyPr/>
          <a:p>
            <a:r>
              <a:rPr dirty="0" lang="en-US"/>
              <a:t>This scientific theory describes the properties of cells</a:t>
            </a:r>
          </a:p>
        </p:txBody>
      </p:sp>
      <p:sp>
        <p:nvSpPr>
          <p:cNvPr id="1048626" name="AutoShape 2" descr="https://encrypted-tbn0.gstatic.com/images?q=tbn:ANd9GcRIopu0oLIxdXqPz1ObtleRleA-St-2vWAFcNs3x6ENhaPA_opI"/>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27" name="AutoShape 4" descr="https://encrypted-tbn0.gstatic.com/images?q=tbn:ANd9GcRIopu0oLIxdXqPz1ObtleRleA-St-2vWAFcNs3x6ENhaPA_opI"/>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sp>
        <p:nvSpPr>
          <p:cNvPr id="1048628" name="AutoShape 6" descr="https://encrypted-tbn0.gstatic.com/images?q=tbn:ANd9GcRIopu0oLIxdXqPz1ObtleRleA-St-2vWAFcNs3x6ENhaPA_opI"/>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53" name="Picture 8" descr="http://1.bp.blogspot.com/-zc8QRuqqz-Q/U5sLdZXLsvI/AAAAAAAAACs/c1nRqQwFWCc/s1600/cell+theory.png"/>
          <p:cNvPicPr>
            <a:picLocks noChangeAspect="1" noChangeArrowheads="1"/>
          </p:cNvPicPr>
          <p:nvPr/>
        </p:nvPicPr>
        <p:blipFill>
          <a:blip xmlns:r="http://schemas.openxmlformats.org/officeDocument/2006/relationships" r:embed="rId1" cstate="print"/>
          <a:srcRect/>
          <a:stretch>
            <a:fillRect/>
          </a:stretch>
        </p:blipFill>
        <p:spPr bwMode="auto">
          <a:xfrm>
            <a:off x="6019800" y="-152400"/>
            <a:ext cx="2133600" cy="1804107"/>
          </a:xfrm>
          <a:prstGeom prst="rect"/>
          <a:noFill/>
        </p:spPr>
      </p:pic>
      <p:pic>
        <p:nvPicPr>
          <p:cNvPr id="2097154" name="Picture 10" descr="https://encrypted-tbn2.gstatic.com/images?q=tbn:ANd9GcSzW_eQNwJerPMXYC5zxOr7CgxWCehylFrGSjPyydKEyxNC1_P4"/>
          <p:cNvPicPr>
            <a:picLocks noChangeAspect="1" noChangeArrowheads="1"/>
          </p:cNvPicPr>
          <p:nvPr/>
        </p:nvPicPr>
        <p:blipFill>
          <a:blip xmlns:r="http://schemas.openxmlformats.org/officeDocument/2006/relationships" r:embed="rId2" cstate="print"/>
          <a:srcRect/>
          <a:stretch>
            <a:fillRect/>
          </a:stretch>
        </p:blipFill>
        <p:spPr bwMode="auto">
          <a:xfrm>
            <a:off x="762000" y="2936543"/>
            <a:ext cx="8077200" cy="3616657"/>
          </a:xfrm>
          <a:prstGeom prst="rect"/>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29" name="Title 1"/>
          <p:cNvSpPr>
            <a:spLocks noGrp="1"/>
          </p:cNvSpPr>
          <p:nvPr>
            <p:ph type="title"/>
          </p:nvPr>
        </p:nvSpPr>
        <p:spPr/>
        <p:txBody>
          <a:bodyPr/>
          <a:p>
            <a:r>
              <a:rPr dirty="0" lang="en-US"/>
              <a:t>Cell Theory: </a:t>
            </a:r>
            <a:r>
              <a:rPr b="0" dirty="0" sz="3600" lang="en-US"/>
              <a:t>modern interpretation</a:t>
            </a:r>
            <a:endParaRPr b="0" dirty="0" lang="en-US"/>
          </a:p>
        </p:txBody>
      </p:sp>
      <p:sp>
        <p:nvSpPr>
          <p:cNvPr id="1048630" name="Content Placeholder 2"/>
          <p:cNvSpPr>
            <a:spLocks noGrp="1"/>
          </p:cNvSpPr>
          <p:nvPr>
            <p:ph idx="1"/>
          </p:nvPr>
        </p:nvSpPr>
        <p:spPr/>
        <p:txBody>
          <a:bodyPr/>
          <a:p>
            <a:r>
              <a:rPr dirty="0" sz="2800" lang="en-US"/>
              <a:t>All known </a:t>
            </a:r>
            <a:r>
              <a:rPr b="1" dirty="0" sz="2800" lang="en-US"/>
              <a:t>living things </a:t>
            </a:r>
            <a:r>
              <a:rPr dirty="0" sz="2800" lang="en-US"/>
              <a:t>are made up of one or more cells</a:t>
            </a:r>
          </a:p>
          <a:p>
            <a:r>
              <a:rPr dirty="0" sz="2800" lang="en-US"/>
              <a:t>All living cells arise from pre-existing cells</a:t>
            </a:r>
          </a:p>
          <a:p>
            <a:r>
              <a:rPr dirty="0" sz="2800" lang="en-US"/>
              <a:t>The cell is the fundamental unit of structure and function in all living organisms.</a:t>
            </a:r>
          </a:p>
          <a:p>
            <a:r>
              <a:rPr dirty="0" sz="2800" lang="en-US"/>
              <a:t>The activity of an organism depends on the total activity of independent cells.</a:t>
            </a:r>
          </a:p>
          <a:p>
            <a:endParaRPr dirty="0" sz="28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sp>
        <p:nvSpPr>
          <p:cNvPr id="1048631" name="Title 1"/>
          <p:cNvSpPr>
            <a:spLocks noGrp="1"/>
          </p:cNvSpPr>
          <p:nvPr>
            <p:ph type="title"/>
          </p:nvPr>
        </p:nvSpPr>
        <p:spPr/>
        <p:txBody>
          <a:bodyPr/>
          <a:p>
            <a:r>
              <a:rPr dirty="0" lang="en-US"/>
              <a:t>Cell Theory: </a:t>
            </a:r>
            <a:r>
              <a:rPr b="0" dirty="0" sz="3600" lang="en-US"/>
              <a:t>modern interpretation</a:t>
            </a:r>
            <a:endParaRPr b="0" dirty="0" lang="en-US"/>
          </a:p>
        </p:txBody>
      </p:sp>
      <p:sp>
        <p:nvSpPr>
          <p:cNvPr id="1048632" name="Content Placeholder 2"/>
          <p:cNvSpPr>
            <a:spLocks noGrp="1"/>
          </p:cNvSpPr>
          <p:nvPr>
            <p:ph idx="1"/>
          </p:nvPr>
        </p:nvSpPr>
        <p:spPr/>
        <p:txBody>
          <a:bodyPr/>
          <a:p>
            <a:r>
              <a:rPr dirty="0" sz="2800" lang="en-US"/>
              <a:t>Energy flow (metabolism) occurs within cells.</a:t>
            </a:r>
          </a:p>
          <a:p>
            <a:r>
              <a:rPr dirty="0" sz="2800" lang="en-US"/>
              <a:t>Cells contain DNA which is found specifically in the chromosome and RNA found in the cell nucleus and cytoplasm.; this heredity information (DNA) is passed on from cell to cell</a:t>
            </a:r>
          </a:p>
          <a:p>
            <a:r>
              <a:rPr dirty="0" sz="2800" lang="en-US"/>
              <a:t>All cells are basically the same in </a:t>
            </a:r>
            <a:r>
              <a:rPr b="1" dirty="0" sz="2800" lang="en-US"/>
              <a:t>chemical</a:t>
            </a:r>
            <a:r>
              <a:rPr dirty="0" sz="2800" lang="en-US"/>
              <a:t> composition .</a:t>
            </a:r>
          </a:p>
          <a:p>
            <a:endParaRPr dirty="0" sz="280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32" name=""/>
        <p:cNvGrpSpPr/>
        <p:nvPr/>
      </p:nvGrpSpPr>
      <p:grpSpPr>
        <a:xfrm>
          <a:off x="0" y="0"/>
          <a:ext cx="0" cy="0"/>
          <a:chOff x="0" y="0"/>
          <a:chExt cx="0" cy="0"/>
        </a:xfrm>
      </p:grpSpPr>
      <p:sp>
        <p:nvSpPr>
          <p:cNvPr id="1048633" name="Title 1"/>
          <p:cNvSpPr>
            <a:spLocks noGrp="1"/>
          </p:cNvSpPr>
          <p:nvPr>
            <p:ph type="title"/>
          </p:nvPr>
        </p:nvSpPr>
        <p:spPr/>
        <p:txBody>
          <a:bodyPr/>
          <a:p>
            <a:r>
              <a:rPr dirty="0" lang="en-US"/>
              <a:t>Cell Theory</a:t>
            </a:r>
          </a:p>
        </p:txBody>
      </p:sp>
      <p:sp>
        <p:nvSpPr>
          <p:cNvPr id="1048634" name="Rectangle 3"/>
          <p:cNvSpPr>
            <a:spLocks noGrp="1" noChangeArrowheads="1"/>
          </p:cNvSpPr>
          <p:nvPr>
            <p:ph idx="1"/>
          </p:nvPr>
        </p:nvSpPr>
        <p:spPr/>
        <p:txBody>
          <a:bodyPr/>
          <a:p>
            <a:pPr eaLnBrk="1" hangingPunct="1">
              <a:spcBef>
                <a:spcPct val="0"/>
              </a:spcBef>
            </a:pPr>
            <a:r>
              <a:rPr dirty="0" lang="en-US"/>
              <a:t>All cells fall into one of the two major classifications of either prokaryotic or eukaryotic. </a:t>
            </a:r>
          </a:p>
          <a:p>
            <a:pPr eaLnBrk="1" hangingPunct="1">
              <a:spcBef>
                <a:spcPct val="0"/>
              </a:spcBef>
            </a:pPr>
            <a:endParaRPr dirty="0" lang="en-US"/>
          </a:p>
          <a:p>
            <a:r>
              <a:rPr dirty="0" sz="2800" lang="en-GB"/>
              <a:t>Prokaryote = without a nucleus </a:t>
            </a:r>
          </a:p>
          <a:p>
            <a:r>
              <a:rPr dirty="0" sz="2800" lang="en-GB"/>
              <a:t>Eukaryote = with a nucleus </a:t>
            </a:r>
          </a:p>
          <a:p>
            <a:pPr eaLnBrk="1" hangingPunct="1">
              <a:spcBef>
                <a:spcPct val="0"/>
              </a:spcBef>
            </a:pPr>
            <a:endParaRPr dirty="0"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587" name="Title 1"/>
          <p:cNvSpPr>
            <a:spLocks noGrp="1"/>
          </p:cNvSpPr>
          <p:nvPr>
            <p:ph type="title"/>
          </p:nvPr>
        </p:nvSpPr>
        <p:spPr/>
        <p:txBody>
          <a:bodyPr/>
          <a:p>
            <a:r>
              <a:rPr dirty="0" lang="en-US" err="1" smtClean="0"/>
              <a:t>cont</a:t>
            </a:r>
            <a:endParaRPr dirty="0" lang="en-US"/>
          </a:p>
        </p:txBody>
      </p:sp>
      <p:sp>
        <p:nvSpPr>
          <p:cNvPr id="1048588" name="Content Placeholder 2"/>
          <p:cNvSpPr>
            <a:spLocks noGrp="1"/>
          </p:cNvSpPr>
          <p:nvPr>
            <p:ph idx="1"/>
          </p:nvPr>
        </p:nvSpPr>
        <p:spPr/>
        <p:txBody>
          <a:bodyPr/>
          <a:p>
            <a:pPr indent="0" marL="0">
              <a:buNone/>
            </a:pPr>
            <a:r>
              <a:rPr dirty="0" lang="en-US" smtClean="0"/>
              <a:t>   </a:t>
            </a:r>
            <a:r>
              <a:rPr b="1" dirty="0" lang="en-US" smtClean="0"/>
              <a:t>Module units </a:t>
            </a:r>
          </a:p>
          <a:p>
            <a:pPr indent="-514350" marL="514350">
              <a:buAutoNum type="arabicPeriod"/>
            </a:pPr>
            <a:r>
              <a:rPr dirty="0" lang="en-US" smtClean="0"/>
              <a:t>introduction and cell biology</a:t>
            </a:r>
          </a:p>
          <a:p>
            <a:pPr indent="-514350" marL="514350">
              <a:buAutoNum type="arabicPeriod"/>
            </a:pPr>
            <a:r>
              <a:rPr dirty="0" lang="en-US" smtClean="0"/>
              <a:t>2body fluid compartments</a:t>
            </a:r>
          </a:p>
          <a:p>
            <a:pPr indent="-514350" marL="514350">
              <a:buAutoNum type="arabicPeriod"/>
            </a:pPr>
            <a:r>
              <a:rPr dirty="0" lang="en-US" smtClean="0"/>
              <a:t>3blood and lymphatic systems</a:t>
            </a:r>
          </a:p>
          <a:p>
            <a:pPr indent="-514350" marL="514350">
              <a:buAutoNum type="arabicPeriod"/>
            </a:pPr>
            <a:r>
              <a:rPr dirty="0" lang="en-US" smtClean="0"/>
              <a:t>4Cardiovascular systems</a:t>
            </a:r>
          </a:p>
          <a:p>
            <a:pPr indent="-514350" marL="514350">
              <a:buAutoNum type="arabicPeriod"/>
            </a:pPr>
            <a:r>
              <a:rPr dirty="0" lang="en-US" smtClean="0"/>
              <a:t>5Muscular system</a:t>
            </a:r>
          </a:p>
          <a:p>
            <a:pPr indent="-514350" marL="514350">
              <a:buAutoNum type="arabicPeriod"/>
            </a:pPr>
            <a:r>
              <a:rPr dirty="0" lang="en-US" smtClean="0"/>
              <a:t>practicum</a:t>
            </a:r>
            <a:endParaRPr dirty="0"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35" name="Title 1"/>
          <p:cNvSpPr>
            <a:spLocks noGrp="1"/>
          </p:cNvSpPr>
          <p:nvPr>
            <p:ph type="title"/>
          </p:nvPr>
        </p:nvSpPr>
        <p:spPr/>
        <p:txBody>
          <a:bodyPr>
            <a:normAutofit fontScale="90000"/>
          </a:bodyPr>
          <a:p>
            <a:r>
              <a:rPr dirty="0" sz="4000" lang="en-US"/>
              <a:t>Domains of life: </a:t>
            </a:r>
            <a:br>
              <a:rPr dirty="0" sz="4000" lang="en-US"/>
            </a:br>
            <a:r>
              <a:rPr b="0" dirty="0" sz="3600" lang="en-US"/>
              <a:t>The </a:t>
            </a:r>
            <a:r>
              <a:rPr b="0" dirty="0" sz="3600" lang="en-US" err="1"/>
              <a:t>superkingdoms</a:t>
            </a:r>
            <a:endParaRPr b="0" dirty="0" sz="4000" lang="en-US"/>
          </a:p>
        </p:txBody>
      </p:sp>
      <p:sp>
        <p:nvSpPr>
          <p:cNvPr id="1048636" name="Content Placeholder 2"/>
          <p:cNvSpPr>
            <a:spLocks noGrp="1"/>
          </p:cNvSpPr>
          <p:nvPr>
            <p:ph idx="1"/>
          </p:nvPr>
        </p:nvSpPr>
        <p:spPr>
          <a:xfrm>
            <a:off x="457200" y="4419599"/>
            <a:ext cx="8229600" cy="2438401"/>
          </a:xfrm>
        </p:spPr>
        <p:txBody>
          <a:bodyPr/>
          <a:p>
            <a:r>
              <a:rPr dirty="0" sz="2800" lang="en-US"/>
              <a:t>The first two are </a:t>
            </a:r>
            <a:r>
              <a:rPr b="1" dirty="0" sz="2800" lang="en-US"/>
              <a:t>prokaryotes</a:t>
            </a:r>
            <a:r>
              <a:rPr dirty="0" sz="2800" lang="en-US"/>
              <a:t>, single-celled organisms whose cells have no nucleus. </a:t>
            </a:r>
          </a:p>
          <a:p>
            <a:r>
              <a:rPr dirty="0" sz="2800" lang="en-US"/>
              <a:t>All life that has a nucleus and membrane-bound organelles, and most multi-cellular life, is included in the </a:t>
            </a:r>
            <a:r>
              <a:rPr b="1" dirty="0" sz="2800" lang="en-US" err="1"/>
              <a:t>Eukarya</a:t>
            </a:r>
            <a:r>
              <a:rPr dirty="0" sz="2800" lang="en-US"/>
              <a:t>.</a:t>
            </a:r>
          </a:p>
        </p:txBody>
      </p:sp>
      <p:grpSp>
        <p:nvGrpSpPr>
          <p:cNvPr id="134" name="Group 5"/>
          <p:cNvGrpSpPr/>
          <p:nvPr/>
        </p:nvGrpSpPr>
        <p:grpSpPr>
          <a:xfrm>
            <a:off x="762000" y="1447800"/>
            <a:ext cx="5780864" cy="2757844"/>
            <a:chOff x="457200" y="4038600"/>
            <a:chExt cx="5780864" cy="2757844"/>
          </a:xfrm>
        </p:grpSpPr>
        <p:pic>
          <p:nvPicPr>
            <p:cNvPr id="2097155" name="Picture 2"/>
            <p:cNvPicPr>
              <a:picLocks noChangeAspect="1" noChangeArrowheads="1"/>
            </p:cNvPicPr>
            <p:nvPr/>
          </p:nvPicPr>
          <p:blipFill>
            <a:blip xmlns:r="http://schemas.openxmlformats.org/officeDocument/2006/relationships" r:embed="rId1" cstate="print"/>
            <a:srcRect/>
            <a:stretch>
              <a:fillRect/>
            </a:stretch>
          </p:blipFill>
          <p:spPr bwMode="auto">
            <a:xfrm>
              <a:off x="457200" y="4038600"/>
              <a:ext cx="5314950" cy="2095500"/>
            </a:xfrm>
            <a:prstGeom prst="rect"/>
            <a:noFill/>
            <a:ln w="9525">
              <a:noFill/>
              <a:miter lim="800000"/>
              <a:headEnd/>
              <a:tailEnd/>
            </a:ln>
          </p:spPr>
        </p:pic>
        <p:sp>
          <p:nvSpPr>
            <p:cNvPr id="1048637" name="TextBox 4"/>
            <p:cNvSpPr txBox="1"/>
            <p:nvPr/>
          </p:nvSpPr>
          <p:spPr>
            <a:xfrm>
              <a:off x="609600" y="6211669"/>
              <a:ext cx="5628464" cy="584775"/>
            </a:xfrm>
            <a:prstGeom prst="rect"/>
            <a:noFill/>
          </p:spPr>
          <p:txBody>
            <a:bodyPr rtlCol="0" wrap="none">
              <a:spAutoFit/>
            </a:bodyPr>
            <a:p>
              <a:r>
                <a:rPr dirty="0" sz="1600" i="1" lang="en-US"/>
                <a:t>The Tree of Life by Carl </a:t>
              </a:r>
              <a:r>
                <a:rPr dirty="0" sz="1600" i="1" lang="en-US" err="1"/>
                <a:t>Woese</a:t>
              </a:r>
              <a:endParaRPr dirty="0" sz="1600" i="1" lang="en-US"/>
            </a:p>
            <a:p>
              <a:r>
                <a:rPr dirty="0" sz="1600" i="1" lang="en-US"/>
                <a:t>American Microbiologist (</a:t>
              </a:r>
              <a:r>
                <a:rPr dirty="0" sz="1600" i="1" lang="en-US" err="1"/>
                <a:t>Alberts</a:t>
              </a:r>
              <a:r>
                <a:rPr dirty="0" sz="1600" i="1" lang="en-US"/>
                <a:t> </a:t>
              </a:r>
              <a:r>
                <a:rPr dirty="0" sz="1600" i="1" lang="en-US" err="1"/>
                <a:t>Mollecular</a:t>
              </a:r>
              <a:r>
                <a:rPr dirty="0" sz="1600" i="1" lang="en-US"/>
                <a:t> Biology Cell 5E)</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638" name="Title 1"/>
          <p:cNvSpPr>
            <a:spLocks noGrp="1"/>
          </p:cNvSpPr>
          <p:nvPr>
            <p:ph type="title"/>
          </p:nvPr>
        </p:nvSpPr>
        <p:spPr/>
        <p:txBody>
          <a:bodyPr/>
          <a:p>
            <a:endParaRPr lang="en-US"/>
          </a:p>
        </p:txBody>
      </p:sp>
      <p:sp>
        <p:nvSpPr>
          <p:cNvPr id="1048639" name="Content Placeholder 2"/>
          <p:cNvSpPr>
            <a:spLocks noGrp="1"/>
          </p:cNvSpPr>
          <p:nvPr>
            <p:ph idx="1"/>
          </p:nvPr>
        </p:nvSpPr>
        <p:spPr>
          <a:xfrm>
            <a:off x="533400" y="4876800"/>
            <a:ext cx="3352800" cy="1981200"/>
          </a:xfrm>
        </p:spPr>
        <p:txBody>
          <a:bodyPr/>
          <a:p>
            <a:pPr>
              <a:buNone/>
            </a:pPr>
            <a:r>
              <a:rPr dirty="0" sz="1800" lang="en-US"/>
              <a:t>The bacterium </a:t>
            </a:r>
            <a:r>
              <a:rPr dirty="0" sz="1800" i="1" lang="en-US" err="1"/>
              <a:t>Vibrio</a:t>
            </a:r>
            <a:r>
              <a:rPr dirty="0" sz="1800" i="1" lang="en-US"/>
              <a:t> </a:t>
            </a:r>
            <a:r>
              <a:rPr dirty="0" sz="1800" i="1" lang="en-US" err="1"/>
              <a:t>cholerae</a:t>
            </a:r>
            <a:r>
              <a:rPr dirty="0" sz="1800" lang="en-US"/>
              <a:t>, showing its simple internal organization. Albert’s Molecular Biology of the Cell 5E</a:t>
            </a:r>
          </a:p>
        </p:txBody>
      </p:sp>
      <p:pic>
        <p:nvPicPr>
          <p:cNvPr id="2097156" name="Picture 2"/>
          <p:cNvPicPr>
            <a:picLocks noChangeAspect="1" noChangeArrowheads="1"/>
          </p:cNvPicPr>
          <p:nvPr/>
        </p:nvPicPr>
        <p:blipFill>
          <a:blip xmlns:r="http://schemas.openxmlformats.org/officeDocument/2006/relationships" r:embed="rId1" cstate="print"/>
          <a:srcRect/>
          <a:stretch>
            <a:fillRect/>
          </a:stretch>
        </p:blipFill>
        <p:spPr bwMode="auto">
          <a:xfrm>
            <a:off x="-17956" y="152400"/>
            <a:ext cx="9009556" cy="4429125"/>
          </a:xfrm>
          <a:prstGeom prst="rect"/>
          <a:noFill/>
          <a:ln w="9525">
            <a:noFill/>
            <a:miter lim="800000"/>
            <a:headEnd/>
            <a:tailEnd/>
          </a:ln>
        </p:spPr>
      </p:pic>
      <p:pic>
        <p:nvPicPr>
          <p:cNvPr id="2097157" name="Picture 3"/>
          <p:cNvPicPr>
            <a:picLocks noChangeAspect="1" noChangeArrowheads="1"/>
          </p:cNvPicPr>
          <p:nvPr/>
        </p:nvPicPr>
        <p:blipFill>
          <a:blip xmlns:r="http://schemas.openxmlformats.org/officeDocument/2006/relationships" r:embed="rId2" cstate="print"/>
          <a:srcRect/>
          <a:stretch>
            <a:fillRect/>
          </a:stretch>
        </p:blipFill>
        <p:spPr bwMode="auto">
          <a:xfrm>
            <a:off x="3886200" y="4800600"/>
            <a:ext cx="4912822" cy="1371600"/>
          </a:xfrm>
          <a:prstGeom prst="rect"/>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645" name="Rectangle 2"/>
          <p:cNvSpPr>
            <a:spLocks noGrp="1" noChangeArrowheads="1"/>
          </p:cNvSpPr>
          <p:nvPr>
            <p:ph type="title"/>
          </p:nvPr>
        </p:nvSpPr>
        <p:spPr>
          <a:xfrm>
            <a:off x="533400" y="0"/>
            <a:ext cx="8229600" cy="685800"/>
          </a:xfrm>
        </p:spPr>
        <p:txBody>
          <a:bodyPr>
            <a:normAutofit fontScale="90000"/>
          </a:bodyPr>
          <a:p>
            <a:r>
              <a:rPr dirty="0" lang="en-GB">
                <a:solidFill>
                  <a:schemeClr val="tx1"/>
                </a:solidFill>
              </a:rPr>
              <a:t>PROKARYOTES VS EUKARYOTES</a:t>
            </a:r>
          </a:p>
        </p:txBody>
      </p:sp>
      <p:graphicFrame>
        <p:nvGraphicFramePr>
          <p:cNvPr id="4194305" name="Rectangle 118"/>
          <p:cNvGraphicFramePr>
            <a:graphicFrameLocks noGrp="1"/>
          </p:cNvGraphicFramePr>
          <p:nvPr>
            <p:ph type="tbl" idx="1"/>
          </p:nvPr>
        </p:nvGraphicFramePr>
        <p:xfrm>
          <a:off x="76200" y="762000"/>
          <a:ext cx="9144000" cy="5986780"/>
        </p:xfrm>
        <a:graphic>
          <a:graphicData uri="http://schemas.openxmlformats.org/drawingml/2006/table">
            <a:tbl>
              <a:tblPr/>
              <a:tblGrid>
                <a:gridCol w="4572000"/>
                <a:gridCol w="4572000"/>
              </a:tblGrid>
              <a:tr h="206375">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dirty="0" sz="1600" i="0" kumimoji="0" lang="en-GB" normalizeH="0" strike="noStrike" u="none">
                          <a:ln>
                            <a:noFill/>
                          </a:ln>
                          <a:solidFill>
                            <a:schemeClr val="tx1"/>
                          </a:solidFill>
                          <a:effectLst/>
                          <a:latin typeface="Arial" charset="0"/>
                          <a:cs typeface="Arial" charset="0"/>
                        </a:rPr>
                        <a:t>Prokaryotic Cells</a:t>
                      </a:r>
                      <a:endParaRPr baseline="0" b="0" cap="none" dirty="0" sz="1600" i="0" kumimoji="0" lang="en-GB" normalizeH="0" strike="noStrike" u="none">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0C0C0"/>
                    </a:solid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1600" i="0" kumimoji="0" lang="en-GB" normalizeH="0" strike="noStrike" u="none">
                          <a:ln>
                            <a:noFill/>
                          </a:ln>
                          <a:solidFill>
                            <a:schemeClr val="tx1"/>
                          </a:solidFill>
                          <a:effectLst/>
                          <a:latin typeface="Arial" charset="0"/>
                          <a:cs typeface="Arial" charset="0"/>
                        </a:rPr>
                        <a:t>Eukaryotic cells</a:t>
                      </a:r>
                      <a:endParaRPr baseline="0" b="0" cap="none" sz="1600" i="0" kumimoji="0" lang="en-GB" normalizeH="0" strike="noStrike" u="none">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0C0C0"/>
                    </a:solidFill>
                  </a:tcPr>
                </a:tc>
              </a:tr>
              <a:tr h="403225">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dirty="0" sz="2400" i="0" kumimoji="0" lang="en-GB" normalizeH="0" strike="noStrike" u="none">
                          <a:ln>
                            <a:noFill/>
                          </a:ln>
                          <a:solidFill>
                            <a:schemeClr val="tx1"/>
                          </a:solidFill>
                          <a:effectLst/>
                          <a:latin typeface="Arial Unicode MS" pitchFamily="34" charset="0"/>
                        </a:rPr>
                        <a:t>small cells (&lt; 10 µm)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dirty="0" sz="2400" i="0" kumimoji="0" lang="en-GB" normalizeH="0" strike="noStrike" u="none">
                          <a:ln>
                            <a:noFill/>
                          </a:ln>
                          <a:solidFill>
                            <a:schemeClr val="tx1"/>
                          </a:solidFill>
                          <a:effectLst/>
                          <a:latin typeface="Arial Unicode MS" pitchFamily="34" charset="0"/>
                        </a:rPr>
                        <a:t>larger cells (&gt; 10 µm)</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09563">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always unicellular</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often multicellular</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66713">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dirty="0" sz="2400" i="0" kumimoji="0" lang="en-GB" normalizeH="0" strike="noStrike" u="none">
                          <a:ln>
                            <a:noFill/>
                          </a:ln>
                          <a:solidFill>
                            <a:schemeClr val="tx1"/>
                          </a:solidFill>
                          <a:effectLst/>
                          <a:latin typeface="Arial Unicode MS" pitchFamily="34" charset="0"/>
                        </a:rPr>
                        <a:t>no nucleus or any membrane-bound organelles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dirty="0" sz="2400" i="0" kumimoji="0" lang="en-GB" normalizeH="0" strike="noStrike" u="none">
                          <a:ln>
                            <a:noFill/>
                          </a:ln>
                          <a:solidFill>
                            <a:schemeClr val="tx1"/>
                          </a:solidFill>
                          <a:effectLst/>
                          <a:latin typeface="Arial Unicode MS" pitchFamily="34" charset="0"/>
                        </a:rPr>
                        <a:t>always have nucleus and other membrane-bound organelles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54063">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DNA is circular, without proteins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dirty="0" sz="2400" i="0" kumimoji="0" lang="en-GB" normalizeH="0" strike="noStrike" u="none">
                          <a:ln>
                            <a:noFill/>
                          </a:ln>
                          <a:solidFill>
                            <a:schemeClr val="tx1"/>
                          </a:solidFill>
                          <a:effectLst/>
                          <a:latin typeface="Arial Unicode MS" pitchFamily="34" charset="0"/>
                        </a:rPr>
                        <a:t>DNA is linear and associated with proteins to form chromatin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539750">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dirty="0" sz="2400" i="0" kumimoji="0" lang="en-GB" normalizeH="0" err="1" strike="noStrike" u="none">
                          <a:ln>
                            <a:noFill/>
                          </a:ln>
                          <a:solidFill>
                            <a:schemeClr val="tx1"/>
                          </a:solidFill>
                          <a:effectLst/>
                          <a:latin typeface="Arial Unicode MS" pitchFamily="34" charset="0"/>
                        </a:rPr>
                        <a:t>ribosomes</a:t>
                      </a:r>
                      <a:r>
                        <a:rPr baseline="0" b="0" cap="none" dirty="0" sz="2400" i="0" kumimoji="0" lang="en-GB" normalizeH="0" strike="noStrike" u="none">
                          <a:ln>
                            <a:noFill/>
                          </a:ln>
                          <a:solidFill>
                            <a:schemeClr val="tx1"/>
                          </a:solidFill>
                          <a:effectLst/>
                          <a:latin typeface="Arial Unicode MS" pitchFamily="34" charset="0"/>
                        </a:rPr>
                        <a:t> are small (70S)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ribosomes are large (80S)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539750">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no cytoskeleton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always has a cytoskeleton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539750">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cell division is by binary fission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cell division is by mitosis or meiosis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539750">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sz="2400" i="0" kumimoji="0" lang="en-GB" normalizeH="0" strike="noStrike" u="none">
                          <a:ln>
                            <a:noFill/>
                          </a:ln>
                          <a:solidFill>
                            <a:schemeClr val="tx1"/>
                          </a:solidFill>
                          <a:effectLst/>
                          <a:latin typeface="Arial Unicode MS" pitchFamily="34" charset="0"/>
                        </a:rPr>
                        <a:t>reproduction is always asexual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0" cap="none" dirty="0" sz="2400" i="0" kumimoji="0" lang="en-GB" normalizeH="0" strike="noStrike" u="none">
                          <a:ln>
                            <a:noFill/>
                          </a:ln>
                          <a:solidFill>
                            <a:schemeClr val="tx1"/>
                          </a:solidFill>
                          <a:effectLst/>
                          <a:latin typeface="Arial Unicode MS" pitchFamily="34" charset="0"/>
                        </a:rPr>
                        <a:t>reproduction is asexual or sexual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38" name=""/>
        <p:cNvGrpSpPr/>
        <p:nvPr/>
      </p:nvGrpSpPr>
      <p:grpSpPr>
        <a:xfrm>
          <a:off x="0" y="0"/>
          <a:ext cx="0" cy="0"/>
          <a:chOff x="0" y="0"/>
          <a:chExt cx="0" cy="0"/>
        </a:xfrm>
      </p:grpSpPr>
      <p:sp>
        <p:nvSpPr>
          <p:cNvPr id="1048646" name="Title 1"/>
          <p:cNvSpPr>
            <a:spLocks noGrp="1"/>
          </p:cNvSpPr>
          <p:nvPr>
            <p:ph type="title"/>
          </p:nvPr>
        </p:nvSpPr>
        <p:spPr/>
        <p:txBody>
          <a:bodyPr/>
          <a:p>
            <a:r>
              <a:rPr dirty="0" lang="en-US"/>
              <a:t>Cell Theory: </a:t>
            </a:r>
            <a:r>
              <a:rPr b="0" dirty="0" sz="3600" lang="en-US"/>
              <a:t>modern interpretation</a:t>
            </a:r>
            <a:endParaRPr b="0" dirty="0" lang="en-US"/>
          </a:p>
        </p:txBody>
      </p:sp>
      <p:sp>
        <p:nvSpPr>
          <p:cNvPr id="1048647" name="Content Placeholder 2"/>
          <p:cNvSpPr>
            <a:spLocks noGrp="1"/>
          </p:cNvSpPr>
          <p:nvPr>
            <p:ph idx="1"/>
          </p:nvPr>
        </p:nvSpPr>
        <p:spPr/>
        <p:txBody>
          <a:bodyPr/>
          <a:p>
            <a:r>
              <a:rPr dirty="0" sz="2800" lang="en-US"/>
              <a:t>All known </a:t>
            </a:r>
            <a:r>
              <a:rPr b="1" dirty="0" sz="2800" lang="en-US"/>
              <a:t>living things </a:t>
            </a:r>
            <a:r>
              <a:rPr dirty="0" sz="2800" lang="en-US"/>
              <a:t>are made up of one or more cells</a:t>
            </a:r>
          </a:p>
          <a:p>
            <a:r>
              <a:rPr dirty="0" sz="2800" lang="en-US"/>
              <a:t>All living cells arise from pre-existing cells by division.</a:t>
            </a:r>
          </a:p>
          <a:p>
            <a:r>
              <a:rPr dirty="0" sz="2800" lang="en-US"/>
              <a:t>The cell is the fundamental unit of structure and function in all living organisms.</a:t>
            </a:r>
          </a:p>
          <a:p>
            <a:r>
              <a:rPr b="1" dirty="0" sz="2800" lang="en-US"/>
              <a:t>The activity of an organism depends on the total activity of independent cells.</a:t>
            </a:r>
          </a:p>
          <a:p>
            <a:endParaRPr dirty="0" sz="280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648" name="Rectangle 2"/>
          <p:cNvSpPr>
            <a:spLocks noRot="1" noGrp="1" noChangeArrowheads="1"/>
          </p:cNvSpPr>
          <p:nvPr>
            <p:ph type="title"/>
          </p:nvPr>
        </p:nvSpPr>
        <p:spPr>
          <a:xfrm>
            <a:off x="457200" y="-381000"/>
            <a:ext cx="7543800" cy="1431925"/>
          </a:xfrm>
        </p:spPr>
        <p:txBody>
          <a:bodyPr>
            <a:normAutofit/>
          </a:bodyPr>
          <a:p>
            <a:r>
              <a:rPr dirty="0" sz="4000" lang="en-US">
                <a:solidFill>
                  <a:schemeClr val="tx1"/>
                </a:solidFill>
              </a:rPr>
              <a:t>Characteristics of living forms</a:t>
            </a:r>
          </a:p>
        </p:txBody>
      </p:sp>
      <p:sp>
        <p:nvSpPr>
          <p:cNvPr id="1048649" name="Rectangle 3"/>
          <p:cNvSpPr>
            <a:spLocks noRot="1" noGrp="1" noChangeArrowheads="1"/>
          </p:cNvSpPr>
          <p:nvPr>
            <p:ph idx="1"/>
          </p:nvPr>
        </p:nvSpPr>
        <p:spPr>
          <a:xfrm>
            <a:off x="457200" y="2514600"/>
            <a:ext cx="6934200" cy="4038600"/>
          </a:xfrm>
        </p:spPr>
        <p:txBody>
          <a:bodyPr>
            <a:noAutofit/>
          </a:bodyPr>
          <a:p>
            <a:pPr lvl="1">
              <a:lnSpc>
                <a:spcPct val="70000"/>
              </a:lnSpc>
            </a:pPr>
            <a:r>
              <a:rPr b="1" dirty="0" sz="2800" lang="en-US">
                <a:solidFill>
                  <a:schemeClr val="tx1"/>
                </a:solidFill>
              </a:rPr>
              <a:t>Growth and development</a:t>
            </a:r>
          </a:p>
          <a:p>
            <a:pPr lvl="1">
              <a:lnSpc>
                <a:spcPct val="70000"/>
              </a:lnSpc>
            </a:pPr>
            <a:endParaRPr b="1" dirty="0" sz="2800" lang="en-US">
              <a:solidFill>
                <a:schemeClr val="tx1"/>
              </a:solidFill>
            </a:endParaRPr>
          </a:p>
          <a:p>
            <a:pPr lvl="1">
              <a:lnSpc>
                <a:spcPct val="70000"/>
              </a:lnSpc>
            </a:pPr>
            <a:r>
              <a:rPr b="1" dirty="0" sz="2800" lang="en-US">
                <a:solidFill>
                  <a:schemeClr val="tx1"/>
                </a:solidFill>
              </a:rPr>
              <a:t>Use of energy</a:t>
            </a:r>
            <a:r>
              <a:rPr dirty="0" sz="2000" lang="en-US">
                <a:solidFill>
                  <a:schemeClr val="tx1"/>
                </a:solidFill>
              </a:rPr>
              <a:t> (they get energy by eating   </a:t>
            </a:r>
          </a:p>
          <a:p>
            <a:pPr lvl="1">
              <a:lnSpc>
                <a:spcPct val="70000"/>
              </a:lnSpc>
              <a:buFont typeface="Wingdings" pitchFamily="2" charset="2"/>
              <a:buNone/>
            </a:pPr>
            <a:r>
              <a:rPr dirty="0" sz="2000" lang="en-US">
                <a:solidFill>
                  <a:schemeClr val="tx1"/>
                </a:solidFill>
              </a:rPr>
              <a:t>   or making food)</a:t>
            </a:r>
          </a:p>
          <a:p>
            <a:pPr lvl="1">
              <a:lnSpc>
                <a:spcPct val="70000"/>
              </a:lnSpc>
              <a:buFont typeface="Wingdings" pitchFamily="2" charset="2"/>
              <a:buNone/>
            </a:pPr>
            <a:endParaRPr dirty="0" sz="2000" lang="en-US">
              <a:solidFill>
                <a:schemeClr val="tx1"/>
              </a:solidFill>
            </a:endParaRPr>
          </a:p>
          <a:p>
            <a:pPr lvl="1">
              <a:lnSpc>
                <a:spcPct val="70000"/>
              </a:lnSpc>
            </a:pPr>
            <a:r>
              <a:rPr b="1" dirty="0" sz="2800" lang="en-US">
                <a:solidFill>
                  <a:schemeClr val="tx1"/>
                </a:solidFill>
              </a:rPr>
              <a:t>Reproduction</a:t>
            </a:r>
            <a:r>
              <a:rPr dirty="0" sz="2000" lang="en-US">
                <a:solidFill>
                  <a:schemeClr val="tx1"/>
                </a:solidFill>
              </a:rPr>
              <a:t> (make more of their own kind)</a:t>
            </a:r>
          </a:p>
          <a:p>
            <a:pPr lvl="1">
              <a:lnSpc>
                <a:spcPct val="70000"/>
              </a:lnSpc>
            </a:pPr>
            <a:endParaRPr dirty="0" sz="2000" lang="en-US">
              <a:solidFill>
                <a:schemeClr val="tx1"/>
              </a:solidFill>
            </a:endParaRPr>
          </a:p>
          <a:p>
            <a:pPr lvl="1">
              <a:lnSpc>
                <a:spcPct val="70000"/>
              </a:lnSpc>
            </a:pPr>
            <a:r>
              <a:rPr b="1" dirty="0" sz="2800" lang="en-US">
                <a:solidFill>
                  <a:schemeClr val="tx1"/>
                </a:solidFill>
              </a:rPr>
              <a:t>Response to the environment</a:t>
            </a:r>
          </a:p>
          <a:p>
            <a:pPr lvl="1">
              <a:lnSpc>
                <a:spcPct val="70000"/>
              </a:lnSpc>
            </a:pPr>
            <a:endParaRPr b="1" dirty="0" sz="2800" lang="en-US">
              <a:solidFill>
                <a:schemeClr val="tx1"/>
              </a:solidFill>
            </a:endParaRPr>
          </a:p>
          <a:p>
            <a:pPr lvl="1">
              <a:lnSpc>
                <a:spcPct val="70000"/>
              </a:lnSpc>
            </a:pPr>
            <a:r>
              <a:rPr b="1" dirty="0" sz="2800" lang="en-US">
                <a:solidFill>
                  <a:schemeClr val="tx1"/>
                </a:solidFill>
              </a:rPr>
              <a:t>Excretion</a:t>
            </a:r>
          </a:p>
          <a:p>
            <a:pPr lvl="1">
              <a:lnSpc>
                <a:spcPct val="70000"/>
              </a:lnSpc>
            </a:pPr>
            <a:endParaRPr b="1" dirty="0" sz="2800" lang="en-US">
              <a:solidFill>
                <a:schemeClr val="tx1"/>
              </a:solidFill>
            </a:endParaRPr>
          </a:p>
          <a:p>
            <a:pPr lvl="1">
              <a:lnSpc>
                <a:spcPct val="70000"/>
              </a:lnSpc>
            </a:pPr>
            <a:r>
              <a:rPr b="1" dirty="0" sz="2800" lang="en-US">
                <a:solidFill>
                  <a:schemeClr val="tx1"/>
                </a:solidFill>
              </a:rPr>
              <a:t>Death</a:t>
            </a:r>
          </a:p>
        </p:txBody>
      </p:sp>
      <p:sp>
        <p:nvSpPr>
          <p:cNvPr id="1048650" name="TextBox 4"/>
          <p:cNvSpPr txBox="1"/>
          <p:nvPr/>
        </p:nvSpPr>
        <p:spPr>
          <a:xfrm>
            <a:off x="381000" y="1219200"/>
            <a:ext cx="7239000" cy="1077218"/>
          </a:xfrm>
          <a:prstGeom prst="rect"/>
          <a:noFill/>
        </p:spPr>
        <p:txBody>
          <a:bodyPr rtlCol="0" wrap="square">
            <a:spAutoFit/>
          </a:bodyPr>
          <a:p>
            <a:r>
              <a:rPr dirty="0" sz="3200" lang="en-US"/>
              <a:t>These are the result of activities of all independent cells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651"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652" name="Content Placeholder 2"/>
          <p:cNvSpPr>
            <a:spLocks noGrp="1"/>
          </p:cNvSpPr>
          <p:nvPr>
            <p:ph idx="1"/>
          </p:nvPr>
        </p:nvSpPr>
        <p:spPr>
          <a:xfrm>
            <a:off x="457200" y="1524000"/>
            <a:ext cx="8229600" cy="4606925"/>
          </a:xfrm>
        </p:spPr>
        <p:txBody>
          <a:bodyPr>
            <a:normAutofit fontScale="95000"/>
          </a:bodyPr>
          <a:p>
            <a:r>
              <a:rPr b="1" dirty="0" sz="2800" lang="en-US">
                <a:latin typeface="Times New Roman" pitchFamily="18" charset="0"/>
                <a:cs typeface="Times New Roman" pitchFamily="18" charset="0"/>
              </a:rPr>
              <a:t>Tissues</a:t>
            </a:r>
            <a:r>
              <a:rPr dirty="0" sz="2400" lang="en-US">
                <a:latin typeface="Times New Roman" pitchFamily="18" charset="0"/>
                <a:cs typeface="Times New Roman" pitchFamily="18" charset="0"/>
              </a:rPr>
              <a:t>; </a:t>
            </a:r>
            <a:r>
              <a:rPr dirty="0" sz="2400" lang="en-US">
                <a:solidFill>
                  <a:schemeClr val="tx1"/>
                </a:solidFill>
                <a:latin typeface="Times New Roman" pitchFamily="18" charset="0"/>
                <a:cs typeface="Times New Roman" pitchFamily="18" charset="0"/>
              </a:rPr>
              <a:t>Groups of similar cells that have common functions. The principal types of tissue: </a:t>
            </a:r>
          </a:p>
          <a:p>
            <a:pPr lvl="1"/>
            <a:r>
              <a:rPr dirty="0" sz="2400" lang="en-US">
                <a:solidFill>
                  <a:schemeClr val="tx1"/>
                </a:solidFill>
                <a:latin typeface="Times New Roman" pitchFamily="18" charset="0"/>
                <a:ea typeface="+mn-ea"/>
                <a:cs typeface="Times New Roman" pitchFamily="18" charset="0"/>
              </a:rPr>
              <a:t>epithelial</a:t>
            </a:r>
          </a:p>
          <a:p>
            <a:pPr lvl="1"/>
            <a:r>
              <a:rPr dirty="0" sz="2400" lang="en-US">
                <a:solidFill>
                  <a:schemeClr val="tx1"/>
                </a:solidFill>
                <a:latin typeface="Times New Roman" pitchFamily="18" charset="0"/>
                <a:ea typeface="+mn-ea"/>
                <a:cs typeface="Times New Roman" pitchFamily="18" charset="0"/>
              </a:rPr>
              <a:t>connective (including blood and lymphoid tissue), </a:t>
            </a:r>
          </a:p>
          <a:p>
            <a:pPr lvl="1"/>
            <a:r>
              <a:rPr dirty="0" sz="2400" lang="en-US">
                <a:solidFill>
                  <a:schemeClr val="tx1"/>
                </a:solidFill>
                <a:latin typeface="Times New Roman" pitchFamily="18" charset="0"/>
                <a:ea typeface="+mn-ea"/>
                <a:cs typeface="Times New Roman" pitchFamily="18" charset="0"/>
              </a:rPr>
              <a:t>nervous and </a:t>
            </a:r>
          </a:p>
          <a:p>
            <a:pPr lvl="1"/>
            <a:r>
              <a:rPr dirty="0" sz="2400" lang="en-US">
                <a:solidFill>
                  <a:schemeClr val="tx1"/>
                </a:solidFill>
                <a:latin typeface="Times New Roman" pitchFamily="18" charset="0"/>
                <a:ea typeface="+mn-ea"/>
                <a:cs typeface="Times New Roman" pitchFamily="18" charset="0"/>
              </a:rPr>
              <a:t>muscular</a:t>
            </a:r>
          </a:p>
          <a:p>
            <a:r>
              <a:rPr b="1" dirty="0" sz="2800" lang="en-US">
                <a:solidFill>
                  <a:schemeClr val="tx1"/>
                </a:solidFill>
                <a:latin typeface="Times New Roman" pitchFamily="18" charset="0"/>
                <a:cs typeface="Times New Roman" pitchFamily="18" charset="0"/>
              </a:rPr>
              <a:t>Organs</a:t>
            </a:r>
            <a:r>
              <a:rPr dirty="0" sz="2800" lang="en-US">
                <a:solidFill>
                  <a:schemeClr val="tx1"/>
                </a:solidFill>
                <a:latin typeface="Times New Roman" pitchFamily="18" charset="0"/>
                <a:cs typeface="Times New Roman" pitchFamily="18" charset="0"/>
              </a:rPr>
              <a:t> </a:t>
            </a:r>
            <a:r>
              <a:rPr dirty="0" sz="2800" lang="en-US">
                <a:latin typeface="Times New Roman" pitchFamily="18" charset="0"/>
                <a:cs typeface="Times New Roman" pitchFamily="18" charset="0"/>
              </a:rPr>
              <a:t>;</a:t>
            </a:r>
            <a:r>
              <a:rPr dirty="0" sz="2400" lang="en-US">
                <a:solidFill>
                  <a:schemeClr val="tx1"/>
                </a:solidFill>
                <a:latin typeface="Times New Roman" pitchFamily="18" charset="0"/>
                <a:cs typeface="Times New Roman" pitchFamily="18" charset="0"/>
              </a:rPr>
              <a:t>such as the brain, the heart, the lungs, the intestines, and the liver are formed by the aggregation of different kinds of tissue.  Usually have a discrete structure.</a:t>
            </a:r>
          </a:p>
          <a:p>
            <a:pPr lvl="1"/>
            <a:r>
              <a:rPr dirty="0" sz="2000" lang="en-US">
                <a:solidFill>
                  <a:schemeClr val="tx1"/>
                </a:solidFill>
                <a:latin typeface="Times New Roman" pitchFamily="18" charset="0"/>
                <a:cs typeface="Times New Roman" pitchFamily="18" charset="0"/>
              </a:rPr>
              <a:t>The organs are themselves parts of distinct physiological systems (organ systems).</a:t>
            </a:r>
          </a:p>
          <a:p>
            <a:pPr lvl="1"/>
            <a:endParaRPr dirty="0" sz="2400" lang="en-US">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653" name="Title 1"/>
          <p:cNvSpPr>
            <a:spLocks noGrp="1"/>
          </p:cNvSpPr>
          <p:nvPr>
            <p:ph type="title"/>
          </p:nvPr>
        </p:nvSpPr>
        <p:spPr>
          <a:xfrm>
            <a:off x="457200" y="838200"/>
            <a:ext cx="7239000" cy="1143000"/>
          </a:xfrm>
        </p:spPr>
        <p:txBody>
          <a:bodyPr>
            <a:normAutofit fontScale="90000"/>
          </a:bodyPr>
          <a:p>
            <a:pPr algn="ctr"/>
            <a:r>
              <a:rPr dirty="0" sz="4000" lang="en-US">
                <a:latin typeface="Minya Nouvelle" pitchFamily="84" charset="0"/>
                <a:cs typeface="Times New Roman" pitchFamily="84" charset="0"/>
              </a:rPr>
              <a:t/>
            </a:r>
            <a:br>
              <a:rPr dirty="0" sz="4000" lang="en-US">
                <a:latin typeface="Minya Nouvelle" pitchFamily="84" charset="0"/>
                <a:cs typeface="Times New Roman" pitchFamily="84" charset="0"/>
              </a:rPr>
            </a:br>
            <a:r>
              <a:rPr dirty="0" sz="6000" lang="en-US">
                <a:latin typeface="Minya Nouvelle" pitchFamily="84" charset="0"/>
                <a:cs typeface="Times New Roman" pitchFamily="84" charset="0"/>
              </a:rPr>
              <a:t>TISSUES</a:t>
            </a:r>
            <a:br>
              <a:rPr dirty="0" sz="6000" lang="en-US">
                <a:latin typeface="Minya Nouvelle" pitchFamily="84" charset="0"/>
                <a:cs typeface="Times New Roman" pitchFamily="84" charset="0"/>
              </a:rPr>
            </a:br>
            <a:r>
              <a:rPr dirty="0" sz="4000" lang="en-US">
                <a:latin typeface="Minya Nouvelle" pitchFamily="84" charset="0"/>
                <a:cs typeface="Times New Roman" pitchFamily="84" charset="0"/>
              </a:rPr>
              <a:t/>
            </a:r>
            <a:br>
              <a:rPr dirty="0" sz="4000" lang="en-US">
                <a:latin typeface="Minya Nouvelle" pitchFamily="84" charset="0"/>
                <a:cs typeface="Times New Roman" pitchFamily="84" charset="0"/>
              </a:rPr>
            </a:br>
            <a:r>
              <a:rPr dirty="0" sz="4000" lang="en-US">
                <a:latin typeface="Minya Nouvelle" pitchFamily="84" charset="0"/>
                <a:cs typeface="Times New Roman" pitchFamily="84" charset="0"/>
              </a:rPr>
              <a:t>four primary tissues</a:t>
            </a:r>
            <a:endParaRPr dirty="0" lang="en-US"/>
          </a:p>
        </p:txBody>
      </p:sp>
      <p:sp>
        <p:nvSpPr>
          <p:cNvPr id="1048654" name="Content Placeholder 2"/>
          <p:cNvSpPr>
            <a:spLocks noGrp="1"/>
          </p:cNvSpPr>
          <p:nvPr>
            <p:ph idx="1"/>
          </p:nvPr>
        </p:nvSpPr>
        <p:spPr>
          <a:xfrm>
            <a:off x="457200" y="2392680"/>
            <a:ext cx="7239000" cy="4846320"/>
          </a:xfrm>
        </p:spPr>
        <p:txBody>
          <a:bodyPr>
            <a:normAutofit/>
          </a:bodyPr>
          <a:p>
            <a:pPr indent="-285750" lvl="1" marL="742950">
              <a:spcBef>
                <a:spcPct val="20000"/>
              </a:spcBef>
              <a:buFontTx/>
              <a:buChar char="–"/>
            </a:pPr>
            <a:r>
              <a:rPr dirty="0" sz="2800" lang="en-US">
                <a:solidFill>
                  <a:schemeClr val="tx1"/>
                </a:solidFill>
                <a:latin typeface="Minya Nouvelle" pitchFamily="84" charset="0"/>
              </a:rPr>
              <a:t>Epithelial tissue</a:t>
            </a:r>
          </a:p>
          <a:p>
            <a:pPr indent="-285750" lvl="1" marL="742950">
              <a:spcBef>
                <a:spcPct val="20000"/>
              </a:spcBef>
              <a:buFontTx/>
              <a:buChar char="–"/>
            </a:pPr>
            <a:r>
              <a:rPr dirty="0" sz="2800" lang="en-US">
                <a:solidFill>
                  <a:schemeClr val="tx1"/>
                </a:solidFill>
                <a:latin typeface="Minya Nouvelle" pitchFamily="84" charset="0"/>
              </a:rPr>
              <a:t>Connective tissue</a:t>
            </a:r>
          </a:p>
          <a:p>
            <a:pPr indent="-285750" lvl="1" marL="742950">
              <a:spcBef>
                <a:spcPct val="20000"/>
              </a:spcBef>
              <a:buFontTx/>
              <a:buChar char="–"/>
            </a:pPr>
            <a:r>
              <a:rPr dirty="0" sz="2800" lang="en-US">
                <a:solidFill>
                  <a:schemeClr val="tx1"/>
                </a:solidFill>
                <a:latin typeface="Minya Nouvelle" pitchFamily="84" charset="0"/>
              </a:rPr>
              <a:t>Muscle tissue </a:t>
            </a:r>
          </a:p>
          <a:p>
            <a:pPr indent="-285750" lvl="1" marL="742950">
              <a:spcBef>
                <a:spcPct val="20000"/>
              </a:spcBef>
              <a:buFontTx/>
              <a:buChar char="–"/>
            </a:pPr>
            <a:r>
              <a:rPr dirty="0" sz="2800" lang="en-US">
                <a:solidFill>
                  <a:schemeClr val="tx1"/>
                </a:solidFill>
                <a:latin typeface="Minya Nouvelle" pitchFamily="84" charset="0"/>
              </a:rPr>
              <a:t>Nervous tissue</a:t>
            </a:r>
          </a:p>
          <a:p>
            <a:endParaRPr dirty="0" sz="2400"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655" name="Rectangle 3"/>
          <p:cNvSpPr>
            <a:spLocks noGrp="1" noChangeArrowheads="1"/>
          </p:cNvSpPr>
          <p:nvPr>
            <p:ph idx="1"/>
          </p:nvPr>
        </p:nvSpPr>
        <p:spPr/>
        <p:txBody>
          <a:bodyPr/>
          <a:p>
            <a:endParaRPr lang="en-US"/>
          </a:p>
        </p:txBody>
      </p:sp>
      <p:pic>
        <p:nvPicPr>
          <p:cNvPr id="2097158" name="Picture 4" descr="epithelium"/>
          <p:cNvPicPr>
            <a:picLocks noChangeAspect="1" noChangeArrowheads="1"/>
          </p:cNvPicPr>
          <p:nvPr/>
        </p:nvPicPr>
        <p:blipFill>
          <a:blip xmlns:r="http://schemas.openxmlformats.org/officeDocument/2006/relationships" r:embed="rId1" cstate="print"/>
          <a:srcRect/>
          <a:stretch>
            <a:fillRect/>
          </a:stretch>
        </p:blipFill>
        <p:spPr bwMode="auto">
          <a:xfrm>
            <a:off x="457200" y="1676400"/>
            <a:ext cx="8229600" cy="4724400"/>
          </a:xfrm>
          <a:prstGeom prst="rect"/>
          <a:noFill/>
        </p:spPr>
      </p:pic>
      <p:sp>
        <p:nvSpPr>
          <p:cNvPr id="1048656" name="Title 1"/>
          <p:cNvSpPr txBox="1"/>
          <p:nvPr/>
        </p:nvSpPr>
        <p:spPr>
          <a:xfrm>
            <a:off x="838200" y="228600"/>
            <a:ext cx="7239000" cy="1143000"/>
          </a:xfrm>
          <a:prstGeom prst="rect"/>
        </p:spPr>
        <p:txBody>
          <a:bodyPr anchor="b" anchorCtr="0" bIns="0" lIns="45720" rIns="45720" tIns="0" vert="horz">
            <a:noAutofit/>
          </a:bodyPr>
          <a:p>
            <a:pPr algn="ctr" defTabSz="914400" eaLnBrk="1" fontAlgn="auto" hangingPunct="1" indent="0" latinLnBrk="0" lvl="0" marL="0" marR="0" rtl="0">
              <a:lnSpc>
                <a:spcPct val="100000"/>
              </a:lnSpc>
              <a:spcBef>
                <a:spcPct val="0"/>
              </a:spcBef>
              <a:spcAft>
                <a:spcPts val="0"/>
              </a:spcAft>
              <a:buClrTx/>
              <a:buSzTx/>
              <a:buFontTx/>
              <a:buNone/>
            </a:pPr>
            <a:r>
              <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inya Nouvelle" pitchFamily="84" charset="0"/>
                <a:ea typeface="+mj-ea"/>
                <a:cs typeface="Times New Roman" pitchFamily="84" charset="0"/>
              </a:rPr>
              <a:t/>
            </a:r>
            <a:br>
              <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inya Nouvelle" pitchFamily="84" charset="0"/>
                <a:ea typeface="+mj-ea"/>
                <a:cs typeface="Times New Roman" pitchFamily="84" charset="0"/>
              </a:rPr>
            </a:br>
            <a:r>
              <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inya Nouvelle" pitchFamily="84" charset="0"/>
                <a:ea typeface="+mj-ea"/>
                <a:cs typeface="Times New Roman" pitchFamily="84" charset="0"/>
              </a:rPr>
              <a:t>EPITHELIAL TISSUE</a:t>
            </a:r>
            <a:endPar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659" name="Rectangle 3"/>
          <p:cNvSpPr>
            <a:spLocks noGrp="1" noChangeArrowheads="1"/>
          </p:cNvSpPr>
          <p:nvPr>
            <p:ph idx="1"/>
          </p:nvPr>
        </p:nvSpPr>
        <p:spPr>
          <a:xfrm>
            <a:off x="457200" y="1783080"/>
            <a:ext cx="7239000" cy="4846320"/>
          </a:xfrm>
        </p:spPr>
        <p:txBody>
          <a:bodyPr/>
          <a:p>
            <a:endParaRPr lang="en-US"/>
          </a:p>
        </p:txBody>
      </p:sp>
      <p:pic>
        <p:nvPicPr>
          <p:cNvPr id="2097159" name="Picture 4" descr="ConnectiveTissue"/>
          <p:cNvPicPr>
            <a:picLocks noChangeAspect="1" noChangeArrowheads="1"/>
          </p:cNvPicPr>
          <p:nvPr/>
        </p:nvPicPr>
        <p:blipFill>
          <a:blip xmlns:r="http://schemas.openxmlformats.org/officeDocument/2006/relationships" r:embed="rId1" cstate="print"/>
          <a:srcRect/>
          <a:stretch>
            <a:fillRect/>
          </a:stretch>
        </p:blipFill>
        <p:spPr bwMode="auto">
          <a:xfrm>
            <a:off x="533400" y="1393825"/>
            <a:ext cx="8153400" cy="5540375"/>
          </a:xfrm>
          <a:prstGeom prst="rect"/>
          <a:noFill/>
        </p:spPr>
      </p:pic>
      <p:sp>
        <p:nvSpPr>
          <p:cNvPr id="1048660" name="Title 1"/>
          <p:cNvSpPr txBox="1"/>
          <p:nvPr/>
        </p:nvSpPr>
        <p:spPr>
          <a:xfrm>
            <a:off x="838200" y="533400"/>
            <a:ext cx="7239000" cy="1143000"/>
          </a:xfrm>
          <a:prstGeom prst="rect"/>
        </p:spPr>
        <p:txBody>
          <a:bodyPr anchor="b" anchorCtr="0" bIns="0" lIns="45720" rIns="45720" tIns="0" vert="horz">
            <a:noAutofit/>
          </a:bodyPr>
          <a:p>
            <a:pPr algn="ctr" defTabSz="914400" eaLnBrk="1" fontAlgn="auto" hangingPunct="1" indent="0" latinLnBrk="0" lvl="0" marL="0" marR="0" rtl="0">
              <a:lnSpc>
                <a:spcPct val="100000"/>
              </a:lnSpc>
              <a:spcBef>
                <a:spcPct val="0"/>
              </a:spcBef>
              <a:spcAft>
                <a:spcPts val="0"/>
              </a:spcAft>
              <a:buClrTx/>
              <a:buSzTx/>
              <a:buFontTx/>
              <a:buNone/>
            </a:pPr>
            <a:r>
              <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inya Nouvelle" pitchFamily="84" charset="0"/>
                <a:ea typeface="+mj-ea"/>
                <a:cs typeface="Times New Roman" pitchFamily="84" charset="0"/>
              </a:rPr>
              <a:t/>
            </a:r>
            <a:br>
              <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inya Nouvelle" pitchFamily="84" charset="0"/>
                <a:ea typeface="+mj-ea"/>
                <a:cs typeface="Times New Roman" pitchFamily="84" charset="0"/>
              </a:rPr>
            </a:br>
            <a:r>
              <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inya Nouvelle" pitchFamily="84" charset="0"/>
                <a:ea typeface="+mj-ea"/>
                <a:cs typeface="Times New Roman" pitchFamily="84" charset="0"/>
              </a:rPr>
              <a:t>CONNECTIVE TISSUE</a:t>
            </a:r>
            <a:endParaRPr baseline="0" b="1" cap="all" dirty="0" sz="5400" i="0" kern="1200" kumimoji="0" lang="en-US" noProof="0" normalizeH="0" spc="0" strike="noStrike" u="none">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49" name=""/>
        <p:cNvGrpSpPr/>
        <p:nvPr/>
      </p:nvGrpSpPr>
      <p:grpSpPr>
        <a:xfrm>
          <a:off x="0" y="0"/>
          <a:ext cx="0" cy="0"/>
          <a:chOff x="0" y="0"/>
          <a:chExt cx="0" cy="0"/>
        </a:xfrm>
      </p:grpSpPr>
      <p:sp>
        <p:nvSpPr>
          <p:cNvPr id="1048666" name="Rectangle 4"/>
          <p:cNvSpPr>
            <a:spLocks noChangeArrowheads="1"/>
          </p:cNvSpPr>
          <p:nvPr/>
        </p:nvSpPr>
        <p:spPr bwMode="auto">
          <a:xfrm>
            <a:off x="609600" y="1600200"/>
            <a:ext cx="7772400" cy="4876800"/>
          </a:xfrm>
          <a:prstGeom prst="rect"/>
          <a:noFill/>
          <a:ln w="9525">
            <a:noFill/>
            <a:miter lim="800000"/>
            <a:headEnd/>
            <a:tailEnd/>
          </a:ln>
        </p:spPr>
        <p:txBody>
          <a:bodyPr/>
          <a:p>
            <a:pPr indent="-342900" marL="342900">
              <a:spcBef>
                <a:spcPct val="20000"/>
              </a:spcBef>
              <a:buFontTx/>
              <a:buChar char="•"/>
            </a:pPr>
            <a:r>
              <a:rPr dirty="0" sz="2400" lang="en-US">
                <a:latin typeface="Minya Nouvelle" pitchFamily="84" charset="0"/>
                <a:cs typeface="Times New Roman" pitchFamily="84" charset="0"/>
              </a:rPr>
              <a:t>Perform specific functions essential to homeostasis</a:t>
            </a:r>
            <a:r>
              <a:rPr dirty="0" sz="2400" lang="en-US">
                <a:latin typeface="Minya Nouvelle" pitchFamily="84" charset="0"/>
              </a:rPr>
              <a:t> </a:t>
            </a:r>
          </a:p>
          <a:p>
            <a:pPr indent="-342900" marL="342900">
              <a:spcBef>
                <a:spcPct val="20000"/>
              </a:spcBef>
              <a:buFontTx/>
              <a:buChar char="•"/>
            </a:pPr>
            <a:r>
              <a:rPr dirty="0" sz="2400" lang="en-US">
                <a:latin typeface="Minya Nouvelle" pitchFamily="84" charset="0"/>
              </a:rPr>
              <a:t>The body contains three types of specialized connective tissue:</a:t>
            </a:r>
          </a:p>
          <a:p>
            <a:pPr indent="-228600" lvl="2" marL="1143000">
              <a:spcBef>
                <a:spcPct val="20000"/>
              </a:spcBef>
              <a:buFontTx/>
              <a:buChar char="•"/>
            </a:pPr>
            <a:r>
              <a:rPr dirty="0" sz="2400" lang="en-US">
                <a:latin typeface="Minya Nouvelle" pitchFamily="84" charset="0"/>
              </a:rPr>
              <a:t>Cartilage</a:t>
            </a:r>
          </a:p>
          <a:p>
            <a:pPr indent="-228600" lvl="2" marL="1143000">
              <a:spcBef>
                <a:spcPct val="20000"/>
              </a:spcBef>
              <a:buFontTx/>
              <a:buChar char="•"/>
            </a:pPr>
            <a:r>
              <a:rPr dirty="0" sz="2400" lang="en-US">
                <a:latin typeface="Minya Nouvelle" pitchFamily="84" charset="0"/>
              </a:rPr>
              <a:t>Bone</a:t>
            </a:r>
          </a:p>
          <a:p>
            <a:pPr indent="-228600" lvl="2" marL="1143000">
              <a:spcBef>
                <a:spcPct val="20000"/>
              </a:spcBef>
              <a:buFontTx/>
              <a:buChar char="•"/>
            </a:pPr>
            <a:r>
              <a:rPr dirty="0" sz="2400" lang="en-US">
                <a:latin typeface="Minya Nouvelle" pitchFamily="84" charset="0"/>
              </a:rPr>
              <a:t>Blood</a:t>
            </a:r>
          </a:p>
        </p:txBody>
      </p:sp>
      <p:sp>
        <p:nvSpPr>
          <p:cNvPr id="1048667" name="Rectangle 6"/>
          <p:cNvSpPr>
            <a:spLocks noChangeArrowheads="1"/>
          </p:cNvSpPr>
          <p:nvPr/>
        </p:nvSpPr>
        <p:spPr bwMode="auto">
          <a:xfrm>
            <a:off x="457200" y="274638"/>
            <a:ext cx="8229600" cy="715962"/>
          </a:xfrm>
          <a:prstGeom prst="rect"/>
          <a:noFill/>
          <a:ln w="9525">
            <a:noFill/>
            <a:miter lim="800000"/>
            <a:headEnd/>
            <a:tailEnd/>
          </a:ln>
        </p:spPr>
        <p:txBody>
          <a:bodyPr anchor="ctr"/>
          <a:p>
            <a:pPr algn="ctr"/>
            <a:r>
              <a:rPr b="1" dirty="0" sz="3600" lang="en-US">
                <a:latin typeface="Minya Nouvelle" pitchFamily="84" charset="0"/>
                <a:cs typeface="Times New Roman" pitchFamily="84" charset="0"/>
              </a:rPr>
              <a:t>Specialized Connective Tissues</a:t>
            </a:r>
            <a:endParaRPr b="1" dirty="0" sz="3600" lang="en-US">
              <a:cs typeface="Times New Roman" pitchFamily="8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589" name="Title 1"/>
          <p:cNvSpPr>
            <a:spLocks noGrp="1"/>
          </p:cNvSpPr>
          <p:nvPr>
            <p:ph type="title"/>
          </p:nvPr>
        </p:nvSpPr>
        <p:spPr/>
        <p:txBody>
          <a:bodyPr/>
          <a:p>
            <a:r>
              <a:rPr dirty="0" lang="en-US" smtClean="0"/>
              <a:t>Module learning outcomes</a:t>
            </a:r>
            <a:endParaRPr dirty="0" lang="en-US"/>
          </a:p>
        </p:txBody>
      </p:sp>
      <p:sp>
        <p:nvSpPr>
          <p:cNvPr id="1048590" name="Content Placeholder 2"/>
          <p:cNvSpPr>
            <a:spLocks noGrp="1"/>
          </p:cNvSpPr>
          <p:nvPr>
            <p:ph idx="1"/>
          </p:nvPr>
        </p:nvSpPr>
        <p:spPr/>
        <p:txBody>
          <a:bodyPr>
            <a:normAutofit fontScale="81250" lnSpcReduction="10000"/>
          </a:bodyPr>
          <a:p>
            <a:pPr indent="0" marL="0">
              <a:buNone/>
            </a:pPr>
            <a:r>
              <a:rPr dirty="0" lang="en-US" smtClean="0"/>
              <a:t>By the end of this module, the learner should be able to </a:t>
            </a:r>
          </a:p>
          <a:p>
            <a:pPr indent="0" marL="0">
              <a:buNone/>
            </a:pPr>
            <a:r>
              <a:rPr dirty="0" lang="en-US" smtClean="0"/>
              <a:t>1.Demonstrate the understanding of cellular organelle functioning;</a:t>
            </a:r>
          </a:p>
          <a:p>
            <a:pPr indent="0" marL="0">
              <a:buNone/>
            </a:pPr>
            <a:r>
              <a:rPr dirty="0" lang="en-US" smtClean="0"/>
              <a:t>2.Establish  the role of body fluids compartments in regulation of  fluids and electrolytes;</a:t>
            </a:r>
          </a:p>
          <a:p>
            <a:pPr indent="0" marL="0">
              <a:buNone/>
            </a:pPr>
            <a:r>
              <a:rPr dirty="0" lang="en-US" smtClean="0"/>
              <a:t>3.Demonstrate the understanding of blood and lymphatic components of and their functions;</a:t>
            </a:r>
          </a:p>
          <a:p>
            <a:pPr indent="0" marL="0">
              <a:buNone/>
            </a:pPr>
            <a:r>
              <a:rPr dirty="0" lang="en-US" smtClean="0"/>
              <a:t>4.Integrate the knowledge of functions and vital measurements used in cardiovascular system</a:t>
            </a:r>
          </a:p>
          <a:p>
            <a:pPr indent="0" marL="0">
              <a:buNone/>
            </a:pPr>
            <a:r>
              <a:rPr dirty="0" lang="en-US" smtClean="0"/>
              <a:t>5.Describe the functions of the different muscles types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671" name="Rectangle 4"/>
          <p:cNvSpPr>
            <a:spLocks noChangeArrowheads="1"/>
          </p:cNvSpPr>
          <p:nvPr/>
        </p:nvSpPr>
        <p:spPr bwMode="auto">
          <a:xfrm>
            <a:off x="304800" y="838200"/>
            <a:ext cx="4724400" cy="5181600"/>
          </a:xfrm>
          <a:prstGeom prst="rect"/>
          <a:noFill/>
          <a:ln w="9525">
            <a:noFill/>
            <a:miter lim="800000"/>
            <a:headEnd/>
            <a:tailEnd/>
          </a:ln>
        </p:spPr>
        <p:txBody>
          <a:bodyPr/>
          <a:p>
            <a:pPr>
              <a:spcBef>
                <a:spcPct val="20000"/>
              </a:spcBef>
              <a:buFontTx/>
              <a:buChar char="•"/>
            </a:pPr>
            <a:r>
              <a:rPr dirty="0" sz="3200" lang="en-US">
                <a:latin typeface="Minya Nouvelle" pitchFamily="84" charset="0"/>
              </a:rPr>
              <a:t>Cartilage </a:t>
            </a:r>
          </a:p>
          <a:p>
            <a:pPr indent="-6350" lvl="1" marL="120650">
              <a:spcBef>
                <a:spcPct val="20000"/>
              </a:spcBef>
              <a:buFontTx/>
              <a:buChar char="–"/>
            </a:pPr>
            <a:r>
              <a:rPr dirty="0" sz="2800" lang="en-US">
                <a:latin typeface="Minya Nouvelle" pitchFamily="84" charset="0"/>
              </a:rPr>
              <a:t>Consists of specialized cells embedded in a matrix of extracellular fibers and other extracellular material</a:t>
            </a:r>
          </a:p>
          <a:p>
            <a:pPr>
              <a:spcBef>
                <a:spcPct val="20000"/>
              </a:spcBef>
              <a:buFontTx/>
              <a:buChar char="•"/>
            </a:pPr>
            <a:r>
              <a:rPr dirty="0" sz="3200" lang="en-US">
                <a:latin typeface="Minya Nouvelle" pitchFamily="84" charset="0"/>
              </a:rPr>
              <a:t>Blood </a:t>
            </a:r>
          </a:p>
          <a:p>
            <a:pPr indent="-6350" lvl="1" marL="120650">
              <a:spcBef>
                <a:spcPct val="20000"/>
              </a:spcBef>
              <a:buFontTx/>
              <a:buChar char="–"/>
            </a:pPr>
            <a:r>
              <a:rPr dirty="0" sz="2800" lang="en-US">
                <a:latin typeface="Minya Nouvelle" pitchFamily="84" charset="0"/>
              </a:rPr>
              <a:t>Contains blood cells, platelets, plasma</a:t>
            </a:r>
          </a:p>
        </p:txBody>
      </p:sp>
      <p:pic>
        <p:nvPicPr>
          <p:cNvPr id="2097160" name="Picture 6" descr="28993_CH04_0005a"/>
          <p:cNvPicPr>
            <a:picLocks noChangeAspect="1" noChangeArrowheads="1"/>
          </p:cNvPicPr>
          <p:nvPr/>
        </p:nvPicPr>
        <p:blipFill>
          <a:blip xmlns:r="http://schemas.openxmlformats.org/officeDocument/2006/relationships" r:embed="rId1" cstate="print"/>
          <a:srcRect/>
          <a:stretch>
            <a:fillRect/>
          </a:stretch>
        </p:blipFill>
        <p:spPr bwMode="auto">
          <a:xfrm>
            <a:off x="5562600" y="762000"/>
            <a:ext cx="3170238" cy="5867400"/>
          </a:xfrm>
          <a:prstGeom prst="rect"/>
          <a:noFill/>
          <a:ln w="9525">
            <a:noFill/>
            <a:miter lim="800000"/>
            <a:headEnd/>
            <a:tailEnd/>
          </a:ln>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sp>
        <p:nvSpPr>
          <p:cNvPr id="1048675" name="Rectangle 4"/>
          <p:cNvSpPr>
            <a:spLocks noChangeArrowheads="1"/>
          </p:cNvSpPr>
          <p:nvPr/>
        </p:nvSpPr>
        <p:spPr bwMode="auto">
          <a:xfrm>
            <a:off x="457200" y="274638"/>
            <a:ext cx="8229600" cy="715962"/>
          </a:xfrm>
          <a:prstGeom prst="rect"/>
          <a:noFill/>
          <a:ln w="9525">
            <a:noFill/>
            <a:miter lim="800000"/>
            <a:headEnd/>
            <a:tailEnd/>
          </a:ln>
        </p:spPr>
        <p:txBody>
          <a:bodyPr anchor="ctr"/>
          <a:p>
            <a:pPr algn="ctr"/>
            <a:r>
              <a:rPr dirty="0" sz="6000" lang="en-US">
                <a:latin typeface="Minya Nouvelle" pitchFamily="84" charset="0"/>
              </a:rPr>
              <a:t>Osseous Tissue</a:t>
            </a:r>
            <a:endParaRPr dirty="0" sz="3600" lang="en-US"/>
          </a:p>
        </p:txBody>
      </p:sp>
      <p:sp>
        <p:nvSpPr>
          <p:cNvPr id="1048676" name="Rectangle 5"/>
          <p:cNvSpPr>
            <a:spLocks noChangeArrowheads="1"/>
          </p:cNvSpPr>
          <p:nvPr/>
        </p:nvSpPr>
        <p:spPr bwMode="auto">
          <a:xfrm>
            <a:off x="457200" y="1600200"/>
            <a:ext cx="4038600" cy="5105400"/>
          </a:xfrm>
          <a:prstGeom prst="rect"/>
          <a:noFill/>
          <a:ln w="9525">
            <a:noFill/>
            <a:miter lim="800000"/>
            <a:headEnd/>
            <a:tailEnd/>
          </a:ln>
        </p:spPr>
        <p:txBody>
          <a:bodyPr/>
          <a:p>
            <a:pPr indent="-342900" marL="342900">
              <a:spcBef>
                <a:spcPct val="20000"/>
              </a:spcBef>
              <a:buFontTx/>
              <a:buChar char="•"/>
            </a:pPr>
            <a:r>
              <a:rPr b="1" dirty="0" sz="3200" lang="en-US">
                <a:latin typeface="Minya Nouvelle" pitchFamily="84" charset="0"/>
              </a:rPr>
              <a:t>Bone</a:t>
            </a:r>
            <a:r>
              <a:rPr dirty="0" sz="2400" lang="en-US">
                <a:latin typeface="Minya Nouvelle" pitchFamily="84" charset="0"/>
              </a:rPr>
              <a:t> </a:t>
            </a:r>
          </a:p>
          <a:p>
            <a:pPr indent="-285750" lvl="1" marL="742950">
              <a:spcBef>
                <a:spcPct val="20000"/>
              </a:spcBef>
              <a:buFontTx/>
              <a:buChar char="–"/>
            </a:pPr>
            <a:r>
              <a:rPr dirty="0" sz="2400" lang="en-US">
                <a:latin typeface="Minya Nouvelle" pitchFamily="84" charset="0"/>
              </a:rPr>
              <a:t>Consists of bone cells (</a:t>
            </a:r>
            <a:r>
              <a:rPr dirty="0" sz="2400" lang="en-US" err="1">
                <a:latin typeface="Minya Nouvelle" pitchFamily="84" charset="0"/>
              </a:rPr>
              <a:t>osteocytes</a:t>
            </a:r>
            <a:r>
              <a:rPr dirty="0" sz="2400" lang="en-US">
                <a:latin typeface="Minya Nouvelle" pitchFamily="84" charset="0"/>
              </a:rPr>
              <a:t>) and a calcified cartilage matrix</a:t>
            </a:r>
          </a:p>
          <a:p>
            <a:pPr indent="-228600" lvl="2" marL="1143000">
              <a:spcBef>
                <a:spcPct val="20000"/>
              </a:spcBef>
              <a:buFontTx/>
              <a:buChar char="•"/>
            </a:pPr>
            <a:r>
              <a:rPr dirty="0" sz="2400" lang="en-US">
                <a:latin typeface="Minya Nouvelle" pitchFamily="84" charset="0"/>
              </a:rPr>
              <a:t>Two types of bone tissue exist: spongy and compact</a:t>
            </a:r>
            <a:endParaRPr dirty="0" sz="2400" lang="en-US"/>
          </a:p>
          <a:p>
            <a:pPr indent="-342900" marL="342900">
              <a:spcBef>
                <a:spcPct val="20000"/>
              </a:spcBef>
              <a:buFontTx/>
              <a:buChar char="•"/>
            </a:pPr>
            <a:endParaRPr dirty="0" sz="2400" lang="en-US"/>
          </a:p>
        </p:txBody>
      </p:sp>
      <p:pic>
        <p:nvPicPr>
          <p:cNvPr id="2097161" name="Picture 6" descr="image?id=94557&amp;rendTypeId=4"/>
          <p:cNvPicPr>
            <a:picLocks noChangeAspect="1" noChangeArrowheads="1"/>
          </p:cNvPicPr>
          <p:nvPr/>
        </p:nvPicPr>
        <p:blipFill>
          <a:blip xmlns:r="http://schemas.openxmlformats.org/officeDocument/2006/relationships" r:embed="rId1" cstate="print"/>
          <a:srcRect/>
          <a:stretch>
            <a:fillRect/>
          </a:stretch>
        </p:blipFill>
        <p:spPr bwMode="auto">
          <a:xfrm>
            <a:off x="4572000" y="1447800"/>
            <a:ext cx="4324350" cy="3357563"/>
          </a:xfrm>
          <a:prstGeom prst="rect"/>
          <a:noFill/>
          <a:ln w="9525">
            <a:noFill/>
            <a:miter lim="800000"/>
            <a:headEnd/>
            <a:tailEnd/>
          </a:ln>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pic>
        <p:nvPicPr>
          <p:cNvPr id="2097162" name="Picture 2" descr="compbone"/>
          <p:cNvPicPr>
            <a:picLocks noChangeAspect="1" noChangeArrowheads="1"/>
          </p:cNvPicPr>
          <p:nvPr/>
        </p:nvPicPr>
        <p:blipFill>
          <a:blip xmlns:r="http://schemas.openxmlformats.org/officeDocument/2006/relationships" r:embed="rId1" cstate="print"/>
          <a:srcRect/>
          <a:stretch>
            <a:fillRect/>
          </a:stretch>
        </p:blipFill>
        <p:spPr bwMode="auto">
          <a:xfrm>
            <a:off x="6275388" y="4419600"/>
            <a:ext cx="2868612" cy="2151063"/>
          </a:xfrm>
          <a:prstGeom prst="rect"/>
          <a:noFill/>
        </p:spPr>
      </p:pic>
      <p:pic>
        <p:nvPicPr>
          <p:cNvPr id="2097163" name="Picture 3" descr="bone"/>
          <p:cNvPicPr>
            <a:picLocks noChangeAspect="1" noChangeArrowheads="1"/>
          </p:cNvPicPr>
          <p:nvPr/>
        </p:nvPicPr>
        <p:blipFill>
          <a:blip xmlns:r="http://schemas.openxmlformats.org/officeDocument/2006/relationships" r:embed="rId2" cstate="print"/>
          <a:srcRect/>
          <a:stretch>
            <a:fillRect/>
          </a:stretch>
        </p:blipFill>
        <p:spPr bwMode="auto">
          <a:xfrm>
            <a:off x="6629400" y="2671763"/>
            <a:ext cx="2057400" cy="1512887"/>
          </a:xfrm>
          <a:prstGeom prst="rect"/>
          <a:noFill/>
        </p:spPr>
      </p:pic>
      <p:pic>
        <p:nvPicPr>
          <p:cNvPr id="2097164" name="Picture 4" descr="CTL30"/>
          <p:cNvPicPr>
            <a:picLocks noChangeAspect="1" noChangeArrowheads="1"/>
          </p:cNvPicPr>
          <p:nvPr/>
        </p:nvPicPr>
        <p:blipFill>
          <a:blip xmlns:r="http://schemas.openxmlformats.org/officeDocument/2006/relationships" r:embed="rId3" cstate="print"/>
          <a:srcRect/>
          <a:stretch>
            <a:fillRect/>
          </a:stretch>
        </p:blipFill>
        <p:spPr bwMode="auto">
          <a:xfrm>
            <a:off x="0" y="2641600"/>
            <a:ext cx="6351588" cy="4216400"/>
          </a:xfrm>
          <a:prstGeom prst="rect"/>
          <a:noFill/>
        </p:spPr>
      </p:pic>
      <p:sp>
        <p:nvSpPr>
          <p:cNvPr id="1048680" name="Rectangle 5"/>
          <p:cNvSpPr>
            <a:spLocks noChangeArrowheads="1"/>
          </p:cNvSpPr>
          <p:nvPr/>
        </p:nvSpPr>
        <p:spPr bwMode="auto">
          <a:xfrm>
            <a:off x="2179638" y="1560513"/>
            <a:ext cx="5135562" cy="366712"/>
          </a:xfrm>
          <a:prstGeom prst="rect"/>
          <a:noFill/>
          <a:ln w="9525">
            <a:noFill/>
            <a:miter lim="800000"/>
            <a:headEnd/>
            <a:tailEnd/>
          </a:ln>
          <a:effectLst/>
        </p:spPr>
        <p:txBody>
          <a:bodyPr>
            <a:spAutoFit/>
          </a:bodyPr>
          <a:p>
            <a:endParaRPr lang="en-US"/>
          </a:p>
        </p:txBody>
      </p:sp>
      <p:sp>
        <p:nvSpPr>
          <p:cNvPr id="1048681" name="Rectangle 6"/>
          <p:cNvSpPr>
            <a:spLocks noChangeArrowheads="1"/>
          </p:cNvSpPr>
          <p:nvPr/>
        </p:nvSpPr>
        <p:spPr bwMode="auto">
          <a:xfrm>
            <a:off x="1905000" y="942975"/>
            <a:ext cx="8753475" cy="1069340"/>
          </a:xfrm>
          <a:prstGeom prst="rect"/>
          <a:noFill/>
          <a:ln w="9525">
            <a:noFill/>
            <a:miter lim="800000"/>
            <a:headEnd/>
            <a:tailEnd/>
          </a:ln>
          <a:effectLst/>
        </p:spPr>
        <p:txBody>
          <a:bodyPr>
            <a:spAutoFit/>
          </a:bodyPr>
          <a:p>
            <a:r>
              <a:rPr dirty="0" sz="6600" lang="en-US">
                <a:latin typeface="Minya Nouvelle" pitchFamily="84" charset="0"/>
              </a:rPr>
              <a:t>Osseous Tissue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61" name=""/>
        <p:cNvGrpSpPr/>
        <p:nvPr/>
      </p:nvGrpSpPr>
      <p:grpSpPr>
        <a:xfrm>
          <a:off x="0" y="0"/>
          <a:ext cx="0" cy="0"/>
          <a:chOff x="0" y="0"/>
          <a:chExt cx="0" cy="0"/>
        </a:xfrm>
      </p:grpSpPr>
      <p:sp>
        <p:nvSpPr>
          <p:cNvPr id="1048684" name="Rectangle 4"/>
          <p:cNvSpPr>
            <a:spLocks noChangeArrowheads="1"/>
          </p:cNvSpPr>
          <p:nvPr/>
        </p:nvSpPr>
        <p:spPr bwMode="auto">
          <a:xfrm>
            <a:off x="609600" y="1143000"/>
            <a:ext cx="7924800" cy="4381500"/>
          </a:xfrm>
          <a:prstGeom prst="rect"/>
          <a:noFill/>
          <a:ln w="9525">
            <a:noFill/>
            <a:miter lim="800000"/>
            <a:headEnd/>
            <a:tailEnd/>
          </a:ln>
        </p:spPr>
        <p:txBody>
          <a:bodyPr/>
          <a:p>
            <a:pPr indent="-342900" marL="342900">
              <a:spcBef>
                <a:spcPct val="20000"/>
              </a:spcBef>
              <a:buFontTx/>
              <a:buChar char="•"/>
            </a:pPr>
            <a:r>
              <a:rPr dirty="0" sz="2400" lang="en-US">
                <a:latin typeface="Minya Nouvelle" pitchFamily="84" charset="0"/>
                <a:cs typeface="Times New Roman" pitchFamily="84" charset="0"/>
              </a:rPr>
              <a:t>Consists of specialized cells that contract when stimulated</a:t>
            </a:r>
          </a:p>
          <a:p>
            <a:pPr indent="-342900" marL="342900">
              <a:spcBef>
                <a:spcPct val="20000"/>
              </a:spcBef>
              <a:buFontTx/>
              <a:buChar char="•"/>
            </a:pPr>
            <a:r>
              <a:rPr dirty="0" sz="2400" lang="en-US">
                <a:latin typeface="Minya Nouvelle" pitchFamily="84" charset="0"/>
              </a:rPr>
              <a:t> The body has three types of muscle tissue:</a:t>
            </a:r>
          </a:p>
          <a:p>
            <a:pPr indent="-228600" lvl="2" marL="1143000">
              <a:spcBef>
                <a:spcPct val="20000"/>
              </a:spcBef>
              <a:buFontTx/>
              <a:buChar char="•"/>
            </a:pPr>
            <a:r>
              <a:rPr b="1" dirty="0" sz="2400" lang="en-US">
                <a:latin typeface="Minya Nouvelle" pitchFamily="84" charset="0"/>
              </a:rPr>
              <a:t>Skeletal</a:t>
            </a:r>
            <a:r>
              <a:rPr dirty="0" sz="2400" lang="en-US">
                <a:latin typeface="Minya Nouvelle" pitchFamily="84" charset="0"/>
              </a:rPr>
              <a:t> (voluntary)</a:t>
            </a:r>
          </a:p>
          <a:p>
            <a:pPr indent="-228600" lvl="2" marL="1143000">
              <a:spcBef>
                <a:spcPct val="20000"/>
              </a:spcBef>
              <a:buFontTx/>
              <a:buChar char="•"/>
            </a:pPr>
            <a:r>
              <a:rPr b="1" dirty="0" sz="2400" lang="en-US">
                <a:latin typeface="Minya Nouvelle" pitchFamily="84" charset="0"/>
              </a:rPr>
              <a:t>Cardiac</a:t>
            </a:r>
            <a:r>
              <a:rPr dirty="0" sz="2400" lang="en-US">
                <a:latin typeface="Minya Nouvelle" pitchFamily="84" charset="0"/>
              </a:rPr>
              <a:t> (involuntary)</a:t>
            </a:r>
          </a:p>
          <a:p>
            <a:pPr indent="-228600" lvl="2" marL="1143000">
              <a:spcBef>
                <a:spcPct val="20000"/>
              </a:spcBef>
              <a:buFontTx/>
              <a:buChar char="•"/>
            </a:pPr>
            <a:r>
              <a:rPr b="1" dirty="0" sz="2400" lang="en-US">
                <a:latin typeface="Minya Nouvelle" pitchFamily="84" charset="0"/>
              </a:rPr>
              <a:t>Smooth muscle</a:t>
            </a:r>
            <a:r>
              <a:rPr dirty="0" sz="2400" lang="en-US">
                <a:latin typeface="Minya Nouvelle" pitchFamily="84" charset="0"/>
              </a:rPr>
              <a:t> (involuntary)</a:t>
            </a:r>
            <a:endParaRPr dirty="0" sz="2400" lang="en-US"/>
          </a:p>
        </p:txBody>
      </p:sp>
      <p:sp>
        <p:nvSpPr>
          <p:cNvPr id="1048685" name="Rectangle 6"/>
          <p:cNvSpPr>
            <a:spLocks noChangeArrowheads="1"/>
          </p:cNvSpPr>
          <p:nvPr/>
        </p:nvSpPr>
        <p:spPr bwMode="auto">
          <a:xfrm>
            <a:off x="457200" y="274638"/>
            <a:ext cx="8229600" cy="715962"/>
          </a:xfrm>
          <a:prstGeom prst="rect"/>
          <a:noFill/>
          <a:ln w="9525">
            <a:noFill/>
            <a:miter lim="800000"/>
            <a:headEnd/>
            <a:tailEnd/>
          </a:ln>
        </p:spPr>
        <p:txBody>
          <a:bodyPr anchor="ctr"/>
          <a:p>
            <a:pPr algn="ctr"/>
            <a:r>
              <a:rPr b="1" dirty="0" sz="4800" lang="en-US">
                <a:latin typeface="Minya Nouvelle" pitchFamily="84" charset="0"/>
                <a:cs typeface="Times New Roman" pitchFamily="84" charset="0"/>
              </a:rPr>
              <a:t>MUSCLE TISSUE</a:t>
            </a:r>
          </a:p>
        </p:txBody>
      </p:sp>
      <p:pic>
        <p:nvPicPr>
          <p:cNvPr id="2097165" name="Picture 7" descr="19917"/>
          <p:cNvPicPr>
            <a:picLocks noChangeAspect="1" noChangeArrowheads="1"/>
          </p:cNvPicPr>
          <p:nvPr/>
        </p:nvPicPr>
        <p:blipFill>
          <a:blip xmlns:r="http://schemas.openxmlformats.org/officeDocument/2006/relationships" r:embed="rId1" cstate="print"/>
          <a:srcRect t="5000" b="12500"/>
          <a:stretch>
            <a:fillRect/>
          </a:stretch>
        </p:blipFill>
        <p:spPr bwMode="auto">
          <a:xfrm>
            <a:off x="3962400" y="3965575"/>
            <a:ext cx="4267200" cy="2816225"/>
          </a:xfrm>
          <a:prstGeom prst="rect"/>
          <a:noFill/>
          <a:ln w="9525">
            <a:noFill/>
            <a:miter lim="800000"/>
            <a:headEnd/>
            <a:tailEnd/>
          </a:ln>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pic>
        <p:nvPicPr>
          <p:cNvPr id="2097166" name="Picture 4" descr="28993_CH04_0012"/>
          <p:cNvPicPr>
            <a:picLocks noChangeAspect="1" noChangeArrowheads="1"/>
          </p:cNvPicPr>
          <p:nvPr/>
        </p:nvPicPr>
        <p:blipFill>
          <a:blip xmlns:r="http://schemas.openxmlformats.org/officeDocument/2006/relationships" r:embed="rId1" cstate="print"/>
          <a:srcRect/>
          <a:stretch>
            <a:fillRect/>
          </a:stretch>
        </p:blipFill>
        <p:spPr bwMode="auto">
          <a:xfrm>
            <a:off x="4572000" y="1295400"/>
            <a:ext cx="4367213" cy="3916363"/>
          </a:xfrm>
          <a:prstGeom prst="rect"/>
          <a:noFill/>
          <a:ln w="9525">
            <a:noFill/>
            <a:miter lim="800000"/>
            <a:headEnd/>
            <a:tailEnd/>
          </a:ln>
        </p:spPr>
      </p:pic>
      <p:sp>
        <p:nvSpPr>
          <p:cNvPr id="1048689" name="Rectangle 6"/>
          <p:cNvSpPr>
            <a:spLocks noChangeArrowheads="1"/>
          </p:cNvSpPr>
          <p:nvPr/>
        </p:nvSpPr>
        <p:spPr bwMode="auto">
          <a:xfrm>
            <a:off x="457200" y="274638"/>
            <a:ext cx="8229600" cy="715962"/>
          </a:xfrm>
          <a:prstGeom prst="rect"/>
          <a:noFill/>
          <a:ln w="9525">
            <a:noFill/>
            <a:miter lim="800000"/>
            <a:headEnd/>
            <a:tailEnd/>
          </a:ln>
        </p:spPr>
        <p:txBody>
          <a:bodyPr anchor="ctr"/>
          <a:p>
            <a:pPr algn="ctr"/>
            <a:r>
              <a:rPr b="1" dirty="0" sz="4400" lang="en-US">
                <a:latin typeface="Minya Nouvelle" pitchFamily="84" charset="0"/>
                <a:cs typeface="Times New Roman" pitchFamily="84" charset="0"/>
              </a:rPr>
              <a:t>NERVOUS TISSUE</a:t>
            </a:r>
          </a:p>
        </p:txBody>
      </p:sp>
      <p:sp>
        <p:nvSpPr>
          <p:cNvPr id="1048690" name="Rectangle 7"/>
          <p:cNvSpPr>
            <a:spLocks noChangeArrowheads="1"/>
          </p:cNvSpPr>
          <p:nvPr/>
        </p:nvSpPr>
        <p:spPr bwMode="auto">
          <a:xfrm>
            <a:off x="238125" y="1171575"/>
            <a:ext cx="4114800" cy="5562600"/>
          </a:xfrm>
          <a:prstGeom prst="rect"/>
          <a:noFill/>
          <a:ln w="9525">
            <a:noFill/>
            <a:miter lim="800000"/>
            <a:headEnd/>
            <a:tailEnd/>
          </a:ln>
        </p:spPr>
        <p:txBody>
          <a:bodyPr/>
          <a:p>
            <a:pPr indent="-342900" marL="342900">
              <a:spcBef>
                <a:spcPct val="20000"/>
              </a:spcBef>
              <a:buFontTx/>
              <a:buChar char="•"/>
            </a:pPr>
            <a:r>
              <a:rPr dirty="0" sz="2400" lang="en-US">
                <a:latin typeface="Minya Nouvelle" pitchFamily="84" charset="0"/>
              </a:rPr>
              <a:t>Contains specialized cells that conduct impulses </a:t>
            </a:r>
          </a:p>
          <a:p>
            <a:pPr indent="-342900" marL="342900">
              <a:spcBef>
                <a:spcPct val="20000"/>
              </a:spcBef>
              <a:buFontTx/>
              <a:buChar char="•"/>
            </a:pPr>
            <a:r>
              <a:rPr dirty="0" sz="2400" lang="en-US">
                <a:latin typeface="Minya Nouvelle" pitchFamily="84" charset="0"/>
              </a:rPr>
              <a:t>Conducting cells, called</a:t>
            </a:r>
            <a:r>
              <a:rPr b="1" dirty="0" sz="2400" lang="en-US">
                <a:latin typeface="Minya Nouvelle" pitchFamily="84" charset="0"/>
              </a:rPr>
              <a:t> neurons</a:t>
            </a:r>
            <a:r>
              <a:rPr dirty="0" sz="2400" lang="en-US">
                <a:latin typeface="Minya Nouvelle" pitchFamily="84" charset="0"/>
              </a:rPr>
              <a:t>, transmit impulses from one region of the body to another. </a:t>
            </a:r>
          </a:p>
          <a:p>
            <a:pPr indent="-342900" marL="342900">
              <a:spcBef>
                <a:spcPct val="20000"/>
              </a:spcBef>
              <a:buFontTx/>
              <a:buChar char="•"/>
            </a:pPr>
            <a:r>
              <a:rPr dirty="0" sz="2400" lang="en-US" err="1">
                <a:latin typeface="Minya Nouvelle" pitchFamily="84" charset="0"/>
              </a:rPr>
              <a:t>Nonconducting</a:t>
            </a:r>
            <a:r>
              <a:rPr dirty="0" sz="2400" lang="en-US">
                <a:latin typeface="Minya Nouvelle" pitchFamily="84" charset="0"/>
              </a:rPr>
              <a:t> cells, </a:t>
            </a:r>
            <a:r>
              <a:rPr b="1" dirty="0" sz="2400" lang="en-US" err="1">
                <a:latin typeface="Minya Nouvelle" pitchFamily="84" charset="0"/>
              </a:rPr>
              <a:t>neuroglia</a:t>
            </a:r>
            <a:r>
              <a:rPr b="1" dirty="0" sz="2400" lang="en-US">
                <a:latin typeface="Minya Nouvelle" pitchFamily="84" charset="0"/>
              </a:rPr>
              <a:t>,</a:t>
            </a:r>
            <a:r>
              <a:rPr dirty="0" sz="2400" lang="en-US">
                <a:latin typeface="Minya Nouvelle" pitchFamily="84" charset="0"/>
              </a:rPr>
              <a:t> are a type of nervous system connective tissue.</a:t>
            </a:r>
          </a:p>
          <a:p>
            <a:pPr indent="-342900" marL="342900">
              <a:spcBef>
                <a:spcPct val="20000"/>
              </a:spcBef>
              <a:buFontTx/>
              <a:buChar char="•"/>
            </a:pPr>
            <a:endParaRPr dirty="0" sz="2400" lang="en-US"/>
          </a:p>
        </p:txBody>
      </p: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694" name="Rectangle 2"/>
          <p:cNvSpPr>
            <a:spLocks noGrp="1" noChangeArrowheads="1"/>
          </p:cNvSpPr>
          <p:nvPr>
            <p:ph type="title"/>
          </p:nvPr>
        </p:nvSpPr>
        <p:spPr>
          <a:xfrm>
            <a:off x="685800" y="0"/>
            <a:ext cx="7772400" cy="990600"/>
          </a:xfrm>
        </p:spPr>
        <p:txBody>
          <a:bodyPr>
            <a:normAutofit/>
          </a:bodyPr>
          <a:p>
            <a:r>
              <a:rPr sz="6000" lang="en-US">
                <a:solidFill>
                  <a:schemeClr val="bg1"/>
                </a:solidFill>
                <a:latin typeface="Minya Nouvelle" pitchFamily="84" charset="0"/>
              </a:rPr>
              <a:t>Nerve Tissue</a:t>
            </a:r>
            <a:endParaRPr sz="6000" lang="en-US">
              <a:latin typeface="Minya Nouvelle" pitchFamily="84" charset="0"/>
            </a:endParaRPr>
          </a:p>
        </p:txBody>
      </p:sp>
      <p:sp>
        <p:nvSpPr>
          <p:cNvPr id="1048695" name="Rectangle 3"/>
          <p:cNvSpPr>
            <a:spLocks noGrp="1" noChangeArrowheads="1"/>
          </p:cNvSpPr>
          <p:nvPr>
            <p:ph idx="1"/>
          </p:nvPr>
        </p:nvSpPr>
        <p:spPr/>
        <p:txBody>
          <a:bodyPr/>
          <a:p>
            <a:endParaRPr lang="en-US"/>
          </a:p>
        </p:txBody>
      </p:sp>
      <p:pic>
        <p:nvPicPr>
          <p:cNvPr id="2097167" name="Picture 4" descr="illu_neuron"/>
          <p:cNvPicPr>
            <a:picLocks noChangeAspect="1" noChangeArrowheads="1"/>
          </p:cNvPicPr>
          <p:nvPr/>
        </p:nvPicPr>
        <p:blipFill>
          <a:blip xmlns:r="http://schemas.openxmlformats.org/officeDocument/2006/relationships" r:embed="rId1" cstate="print"/>
          <a:srcRect/>
          <a:stretch>
            <a:fillRect/>
          </a:stretch>
        </p:blipFill>
        <p:spPr bwMode="auto">
          <a:xfrm>
            <a:off x="0" y="1066800"/>
            <a:ext cx="6605588" cy="4013200"/>
          </a:xfrm>
          <a:prstGeom prst="rect"/>
          <a:noFill/>
        </p:spPr>
      </p:pic>
      <p:pic>
        <p:nvPicPr>
          <p:cNvPr id="2097168" name="Picture 5" descr="nvtiss"/>
          <p:cNvPicPr>
            <a:picLocks noChangeAspect="1" noChangeArrowheads="1"/>
          </p:cNvPicPr>
          <p:nvPr/>
        </p:nvPicPr>
        <p:blipFill>
          <a:blip xmlns:r="http://schemas.openxmlformats.org/officeDocument/2006/relationships" r:embed="rId2" cstate="print"/>
          <a:srcRect/>
          <a:stretch>
            <a:fillRect/>
          </a:stretch>
        </p:blipFill>
        <p:spPr bwMode="auto">
          <a:xfrm>
            <a:off x="4114800" y="4760913"/>
            <a:ext cx="2286000" cy="2097087"/>
          </a:xfrm>
          <a:prstGeom prst="rect"/>
          <a:noFill/>
        </p:spPr>
      </p:pic>
      <p:pic>
        <p:nvPicPr>
          <p:cNvPr id="2097169" name="Picture 6" descr="slide0005_image008"/>
          <p:cNvPicPr>
            <a:picLocks noChangeAspect="1" noChangeArrowheads="1"/>
          </p:cNvPicPr>
          <p:nvPr/>
        </p:nvPicPr>
        <p:blipFill>
          <a:blip xmlns:r="http://schemas.openxmlformats.org/officeDocument/2006/relationships" r:embed="rId3" cstate="print"/>
          <a:srcRect/>
          <a:stretch>
            <a:fillRect/>
          </a:stretch>
        </p:blipFill>
        <p:spPr bwMode="auto">
          <a:xfrm>
            <a:off x="6296025" y="1905000"/>
            <a:ext cx="2847975" cy="3770313"/>
          </a:xfrm>
          <a:prstGeom prst="rect"/>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70" name=""/>
        <p:cNvGrpSpPr/>
        <p:nvPr/>
      </p:nvGrpSpPr>
      <p:grpSpPr>
        <a:xfrm>
          <a:off x="0" y="0"/>
          <a:ext cx="0" cy="0"/>
          <a:chOff x="0" y="0"/>
          <a:chExt cx="0" cy="0"/>
        </a:xfrm>
      </p:grpSpPr>
      <p:sp>
        <p:nvSpPr>
          <p:cNvPr id="1048698"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699" name="Content Placeholder 2"/>
          <p:cNvSpPr>
            <a:spLocks noGrp="1"/>
          </p:cNvSpPr>
          <p:nvPr>
            <p:ph idx="1"/>
          </p:nvPr>
        </p:nvSpPr>
        <p:spPr>
          <a:xfrm>
            <a:off x="457200" y="1524000"/>
            <a:ext cx="8458200" cy="4419600"/>
          </a:xfrm>
        </p:spPr>
        <p:txBody>
          <a:bodyPr/>
          <a:p>
            <a:pPr indent="-342900" lvl="1" marL="342900">
              <a:buClr>
                <a:schemeClr val="tx2"/>
              </a:buClr>
            </a:pPr>
            <a:r>
              <a:rPr dirty="0" sz="2800" lang="en-US">
                <a:latin typeface="Times New Roman" pitchFamily="18" charset="0"/>
                <a:cs typeface="Times New Roman" pitchFamily="18" charset="0"/>
              </a:rPr>
              <a:t>O</a:t>
            </a:r>
            <a:r>
              <a:rPr b="1" dirty="0" sz="2800" lang="en-US">
                <a:solidFill>
                  <a:schemeClr val="tx1"/>
                </a:solidFill>
                <a:latin typeface="Times New Roman" pitchFamily="18" charset="0"/>
                <a:cs typeface="Times New Roman" pitchFamily="18" charset="0"/>
              </a:rPr>
              <a:t>rgan systems</a:t>
            </a:r>
            <a:r>
              <a:rPr dirty="0" sz="2800" lang="en-US">
                <a:latin typeface="Times New Roman" pitchFamily="18" charset="0"/>
                <a:cs typeface="Times New Roman" pitchFamily="18" charset="0"/>
              </a:rPr>
              <a:t>: </a:t>
            </a:r>
            <a:r>
              <a:rPr dirty="0" sz="2400" lang="en-US">
                <a:solidFill>
                  <a:schemeClr val="tx1"/>
                </a:solidFill>
                <a:latin typeface="Times New Roman" pitchFamily="18" charset="0"/>
                <a:cs typeface="Times New Roman" pitchFamily="18" charset="0"/>
              </a:rPr>
              <a:t>Composed of organs that work together to accomplish a common purpose</a:t>
            </a:r>
            <a:endParaRPr dirty="0" sz="2800" lang="en-US">
              <a:solidFill>
                <a:schemeClr val="tx1"/>
              </a:solidFill>
              <a:latin typeface="Times New Roman" pitchFamily="18" charset="0"/>
              <a:cs typeface="Times New Roman" pitchFamily="18" charset="0"/>
            </a:endParaRPr>
          </a:p>
          <a:p>
            <a:pPr lvl="1"/>
            <a:r>
              <a:rPr dirty="0" sz="2400" lang="en-US">
                <a:solidFill>
                  <a:schemeClr val="tx1"/>
                </a:solidFill>
                <a:latin typeface="Times New Roman" pitchFamily="18" charset="0"/>
                <a:ea typeface="+mn-ea"/>
                <a:cs typeface="Times New Roman" pitchFamily="18" charset="0"/>
              </a:rPr>
              <a:t>CVS: heart and blood vessels</a:t>
            </a:r>
            <a:endParaRPr dirty="0" sz="2100" lang="en-US">
              <a:solidFill>
                <a:schemeClr val="tx1"/>
              </a:solidFill>
              <a:latin typeface="Times New Roman" pitchFamily="18" charset="0"/>
              <a:ea typeface="+mn-ea"/>
              <a:cs typeface="Times New Roman" pitchFamily="18" charset="0"/>
            </a:endParaRPr>
          </a:p>
          <a:p>
            <a:pPr lvl="1"/>
            <a:r>
              <a:rPr dirty="0" sz="2400" lang="en-US">
                <a:solidFill>
                  <a:schemeClr val="tx1"/>
                </a:solidFill>
                <a:latin typeface="Times New Roman" pitchFamily="18" charset="0"/>
                <a:ea typeface="+mn-ea"/>
                <a:cs typeface="Times New Roman" pitchFamily="18" charset="0"/>
              </a:rPr>
              <a:t>RS: the lungs, trachea, and bronchi together with the chest wall and diaphragm.</a:t>
            </a:r>
          </a:p>
          <a:p>
            <a:pPr lvl="1"/>
            <a:r>
              <a:rPr dirty="0" sz="2400" lang="en-US">
                <a:latin typeface="Times New Roman" pitchFamily="18" charset="0"/>
                <a:cs typeface="Times New Roman" pitchFamily="18" charset="0"/>
              </a:rPr>
              <a:t>MSK : </a:t>
            </a:r>
            <a:r>
              <a:rPr dirty="0" sz="2400" lang="en-US">
                <a:solidFill>
                  <a:schemeClr val="tx1"/>
                </a:solidFill>
                <a:latin typeface="Times New Roman" pitchFamily="18" charset="0"/>
                <a:ea typeface="+mn-ea"/>
                <a:cs typeface="Times New Roman" pitchFamily="18" charset="0"/>
              </a:rPr>
              <a:t>the skeleton and skeletal muscles</a:t>
            </a:r>
          </a:p>
          <a:p>
            <a:pPr lvl="1"/>
            <a:r>
              <a:rPr dirty="0" sz="2400" lang="en-US">
                <a:solidFill>
                  <a:schemeClr val="tx1"/>
                </a:solidFill>
                <a:latin typeface="Times New Roman" pitchFamily="18" charset="0"/>
                <a:ea typeface="+mn-ea"/>
                <a:cs typeface="Times New Roman" pitchFamily="18" charset="0"/>
              </a:rPr>
              <a:t> CNS : the brain, spinal cord, autonomic nerves and ganglia, and peripheral somatic nerves.</a:t>
            </a:r>
            <a:endParaRPr dirty="0" sz="2400" lang="en-US">
              <a:latin typeface="Times New Roman" pitchFamily="18" charset="0"/>
              <a:ea typeface="+mn-ea"/>
              <a:cs typeface="Times New Roman" pitchFamily="18" charset="0"/>
            </a:endParaRPr>
          </a:p>
          <a:p>
            <a:pPr lvl="1">
              <a:buNone/>
            </a:pPr>
            <a:endParaRPr dirty="0" sz="2400" lang="en-US">
              <a:solidFill>
                <a:schemeClr val="tx1"/>
              </a:solidFill>
              <a:latin typeface="Times New Roman" pitchFamily="18" charset="0"/>
              <a:ea typeface="+mn-ea"/>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71" name=""/>
        <p:cNvGrpSpPr/>
        <p:nvPr/>
      </p:nvGrpSpPr>
      <p:grpSpPr>
        <a:xfrm>
          <a:off x="0" y="0"/>
          <a:ext cx="0" cy="0"/>
          <a:chOff x="0" y="0"/>
          <a:chExt cx="0" cy="0"/>
        </a:xfrm>
      </p:grpSpPr>
      <p:sp>
        <p:nvSpPr>
          <p:cNvPr id="1048700"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701" name="Content Placeholder 2"/>
          <p:cNvSpPr>
            <a:spLocks noGrp="1"/>
          </p:cNvSpPr>
          <p:nvPr>
            <p:ph idx="1"/>
          </p:nvPr>
        </p:nvSpPr>
        <p:spPr>
          <a:xfrm>
            <a:off x="457200" y="1524000"/>
            <a:ext cx="2743200" cy="4419600"/>
          </a:xfrm>
        </p:spPr>
        <p:txBody>
          <a:bodyPr/>
          <a:p>
            <a:pPr indent="-342900" lvl="1" marL="342900">
              <a:buClr>
                <a:schemeClr val="tx2"/>
              </a:buClr>
            </a:pPr>
            <a:r>
              <a:rPr dirty="0" sz="1800" lang="en-US">
                <a:latin typeface="Times New Roman" pitchFamily="18" charset="0"/>
                <a:cs typeface="Times New Roman" pitchFamily="18" charset="0"/>
              </a:rPr>
              <a:t>CVS: Pumping and channeling blood to other parts of the body</a:t>
            </a:r>
          </a:p>
          <a:p>
            <a:pPr indent="-342900" lvl="1" marL="342900">
              <a:buClr>
                <a:schemeClr val="tx2"/>
              </a:buClr>
            </a:pPr>
            <a:endParaRPr dirty="0" sz="2000" lang="en-US">
              <a:latin typeface="Times New Roman" pitchFamily="18" charset="0"/>
              <a:cs typeface="Times New Roman" pitchFamily="18" charset="0"/>
            </a:endParaRPr>
          </a:p>
        </p:txBody>
      </p:sp>
      <p:pic>
        <p:nvPicPr>
          <p:cNvPr id="2097170" name="Picture 2"/>
          <p:cNvPicPr>
            <a:picLocks noChangeAspect="1" noChangeArrowheads="1"/>
          </p:cNvPicPr>
          <p:nvPr/>
        </p:nvPicPr>
        <p:blipFill>
          <a:blip xmlns:r="http://schemas.openxmlformats.org/officeDocument/2006/relationships" r:embed="rId1" cstate="print"/>
          <a:srcRect/>
          <a:stretch>
            <a:fillRect/>
          </a:stretch>
        </p:blipFill>
        <p:spPr bwMode="auto">
          <a:xfrm>
            <a:off x="3412958" y="1371600"/>
            <a:ext cx="5197642" cy="5486400"/>
          </a:xfrm>
          <a:prstGeom prst="rect"/>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72" name=""/>
        <p:cNvGrpSpPr/>
        <p:nvPr/>
      </p:nvGrpSpPr>
      <p:grpSpPr>
        <a:xfrm>
          <a:off x="0" y="0"/>
          <a:ext cx="0" cy="0"/>
          <a:chOff x="0" y="0"/>
          <a:chExt cx="0" cy="0"/>
        </a:xfrm>
      </p:grpSpPr>
      <p:sp>
        <p:nvSpPr>
          <p:cNvPr id="1048702"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703" name="Content Placeholder 2"/>
          <p:cNvSpPr>
            <a:spLocks noGrp="1"/>
          </p:cNvSpPr>
          <p:nvPr>
            <p:ph idx="1"/>
          </p:nvPr>
        </p:nvSpPr>
        <p:spPr>
          <a:xfrm>
            <a:off x="457200" y="1524000"/>
            <a:ext cx="3429000" cy="4419600"/>
          </a:xfrm>
        </p:spPr>
        <p:txBody>
          <a:bodyPr/>
          <a:p>
            <a:pPr indent="-342900" lvl="1" marL="342900">
              <a:buClr>
                <a:schemeClr val="tx2"/>
              </a:buClr>
            </a:pPr>
            <a:r>
              <a:rPr dirty="0" sz="2800" lang="en-US">
                <a:latin typeface="Times New Roman" pitchFamily="18" charset="0"/>
                <a:cs typeface="Times New Roman" pitchFamily="18" charset="0"/>
              </a:rPr>
              <a:t>Resp. System: Breathing and gaseous exchange</a:t>
            </a:r>
            <a:endParaRPr dirty="0" sz="2400" lang="en-US">
              <a:latin typeface="Times New Roman" pitchFamily="18" charset="0"/>
              <a:cs typeface="Times New Roman" pitchFamily="18" charset="0"/>
            </a:endParaRPr>
          </a:p>
        </p:txBody>
      </p:sp>
      <p:pic>
        <p:nvPicPr>
          <p:cNvPr id="2097171" name="Picture 2"/>
          <p:cNvPicPr>
            <a:picLocks noChangeAspect="1" noChangeArrowheads="1"/>
          </p:cNvPicPr>
          <p:nvPr/>
        </p:nvPicPr>
        <p:blipFill>
          <a:blip xmlns:r="http://schemas.openxmlformats.org/officeDocument/2006/relationships" r:embed="rId1" cstate="print"/>
          <a:srcRect/>
          <a:stretch>
            <a:fillRect/>
          </a:stretch>
        </p:blipFill>
        <p:spPr bwMode="auto">
          <a:xfrm>
            <a:off x="4093552" y="1447800"/>
            <a:ext cx="4631347" cy="5381625"/>
          </a:xfrm>
          <a:prstGeom prst="rect"/>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73" name=""/>
        <p:cNvGrpSpPr/>
        <p:nvPr/>
      </p:nvGrpSpPr>
      <p:grpSpPr>
        <a:xfrm>
          <a:off x="0" y="0"/>
          <a:ext cx="0" cy="0"/>
          <a:chOff x="0" y="0"/>
          <a:chExt cx="0" cy="0"/>
        </a:xfrm>
      </p:grpSpPr>
      <p:sp>
        <p:nvSpPr>
          <p:cNvPr id="1048704"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705" name="Content Placeholder 2"/>
          <p:cNvSpPr>
            <a:spLocks noGrp="1"/>
          </p:cNvSpPr>
          <p:nvPr>
            <p:ph idx="1"/>
          </p:nvPr>
        </p:nvSpPr>
        <p:spPr>
          <a:xfrm>
            <a:off x="457200" y="1524000"/>
            <a:ext cx="3581400" cy="4419600"/>
          </a:xfrm>
        </p:spPr>
        <p:txBody>
          <a:bodyPr/>
          <a:p>
            <a:pPr indent="-342900" lvl="1" marL="342900">
              <a:buClr>
                <a:schemeClr val="tx2"/>
              </a:buClr>
            </a:pPr>
            <a:r>
              <a:rPr dirty="0" sz="2400" lang="en-US">
                <a:latin typeface="Times New Roman" pitchFamily="18" charset="0"/>
                <a:cs typeface="Times New Roman" pitchFamily="18" charset="0"/>
              </a:rPr>
              <a:t>Nervous system: </a:t>
            </a:r>
            <a:r>
              <a:rPr dirty="0" sz="2400" lang="en-US"/>
              <a:t>coordinate the actions of an animal and transmit signals between different parts of its body.</a:t>
            </a:r>
            <a:endParaRPr dirty="0" sz="2400" lang="en-US">
              <a:latin typeface="Times New Roman" pitchFamily="18" charset="0"/>
              <a:cs typeface="Times New Roman" pitchFamily="18" charset="0"/>
            </a:endParaRPr>
          </a:p>
        </p:txBody>
      </p:sp>
      <p:pic>
        <p:nvPicPr>
          <p:cNvPr id="2097172" name="Picture 2"/>
          <p:cNvPicPr>
            <a:picLocks noChangeAspect="1" noChangeArrowheads="1"/>
          </p:cNvPicPr>
          <p:nvPr/>
        </p:nvPicPr>
        <p:blipFill>
          <a:blip xmlns:r="http://schemas.openxmlformats.org/officeDocument/2006/relationships" r:embed="rId1" cstate="print"/>
          <a:srcRect/>
          <a:stretch>
            <a:fillRect/>
          </a:stretch>
        </p:blipFill>
        <p:spPr bwMode="auto">
          <a:xfrm>
            <a:off x="4038600" y="1600200"/>
            <a:ext cx="4876799" cy="4419600"/>
          </a:xfrm>
          <a:prstGeom prst="rect"/>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591" name="Title 1"/>
          <p:cNvSpPr>
            <a:spLocks noGrp="1"/>
          </p:cNvSpPr>
          <p:nvPr>
            <p:ph type="title"/>
          </p:nvPr>
        </p:nvSpPr>
        <p:spPr/>
        <p:txBody>
          <a:bodyPr>
            <a:normAutofit/>
          </a:bodyPr>
          <a:p>
            <a:r>
              <a:rPr dirty="0" sz="4800" lang="en-US" smtClean="0"/>
              <a:t>Learning support</a:t>
            </a:r>
            <a:endParaRPr dirty="0" sz="4800" lang="en-US"/>
          </a:p>
        </p:txBody>
      </p:sp>
      <p:sp>
        <p:nvSpPr>
          <p:cNvPr id="1048592" name="Content Placeholder 2"/>
          <p:cNvSpPr>
            <a:spLocks noGrp="1"/>
          </p:cNvSpPr>
          <p:nvPr>
            <p:ph idx="1"/>
          </p:nvPr>
        </p:nvSpPr>
        <p:spPr/>
        <p:txBody>
          <a:bodyPr>
            <a:normAutofit fontScale="81250" lnSpcReduction="10000"/>
          </a:bodyPr>
          <a:p>
            <a:pPr algn="just" indent="0" marL="0" marR="0">
              <a:lnSpc>
                <a:spcPct val="150000"/>
              </a:lnSpc>
              <a:spcBef>
                <a:spcPts val="0"/>
              </a:spcBef>
              <a:spcAft>
                <a:spcPts val="0"/>
              </a:spcAft>
              <a:buNone/>
            </a:pPr>
            <a:r>
              <a:rPr dirty="0" lang="en-US">
                <a:highlight>
                  <a:srgbClr val="FFFFFF"/>
                </a:highlight>
              </a:rPr>
              <a:t>The tutor who will take you through this module is </a:t>
            </a:r>
            <a:r>
              <a:rPr dirty="0" lang="en-US" smtClean="0">
                <a:highlight>
                  <a:srgbClr val="FFFFFF"/>
                </a:highlight>
              </a:rPr>
              <a:t>Mr. Moses Ndanyi. </a:t>
            </a:r>
            <a:r>
              <a:rPr dirty="0" lang="en-US">
                <a:highlight>
                  <a:srgbClr val="FFFFFF"/>
                </a:highlight>
              </a:rPr>
              <a:t>In case of any queries, he can be reached </a:t>
            </a:r>
            <a:r>
              <a:rPr dirty="0" lang="en-US" smtClean="0">
                <a:highlight>
                  <a:srgbClr val="FFFFFF"/>
                </a:highlight>
              </a:rPr>
              <a:t>through email: mndanyi@kmtc.ac.ke. However</a:t>
            </a:r>
            <a:r>
              <a:rPr dirty="0" lang="en-US">
                <a:highlight>
                  <a:srgbClr val="FFFFFF"/>
                </a:highlight>
              </a:rPr>
              <a:t>, if you have a technical problem relating to interacting with the platform, you can write an email to [learner support email address] or call this </a:t>
            </a:r>
            <a:r>
              <a:rPr dirty="0" lang="en-US" smtClean="0">
                <a:highlight>
                  <a:srgbClr val="FFFFFF"/>
                </a:highlight>
              </a:rPr>
              <a:t>number 0727315933. </a:t>
            </a:r>
            <a:r>
              <a:rPr dirty="0" lang="en-US">
                <a:highlight>
                  <a:srgbClr val="FFFFFF"/>
                </a:highlight>
              </a:rPr>
              <a:t>Someone will respond to you as soon as possible.</a:t>
            </a:r>
            <a:r>
              <a:rPr dirty="0" sz="4000" lang="en-US"/>
              <a:t> </a:t>
            </a:r>
            <a:endParaRPr dirty="0" lang="en-US">
              <a:ea typeface="Calibri"/>
            </a:endParaRPr>
          </a:p>
          <a:p>
            <a:endParaRPr dirty="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74" name=""/>
        <p:cNvGrpSpPr/>
        <p:nvPr/>
      </p:nvGrpSpPr>
      <p:grpSpPr>
        <a:xfrm>
          <a:off x="0" y="0"/>
          <a:ext cx="0" cy="0"/>
          <a:chOff x="0" y="0"/>
          <a:chExt cx="0" cy="0"/>
        </a:xfrm>
      </p:grpSpPr>
      <p:sp>
        <p:nvSpPr>
          <p:cNvPr id="1048706"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707" name="Content Placeholder 2"/>
          <p:cNvSpPr>
            <a:spLocks noGrp="1"/>
          </p:cNvSpPr>
          <p:nvPr>
            <p:ph idx="1"/>
          </p:nvPr>
        </p:nvSpPr>
        <p:spPr>
          <a:xfrm>
            <a:off x="457200" y="1524000"/>
            <a:ext cx="3657600" cy="4419600"/>
          </a:xfrm>
        </p:spPr>
        <p:txBody>
          <a:bodyPr/>
          <a:p>
            <a:pPr indent="-342900" lvl="1" marL="342900">
              <a:buClr>
                <a:schemeClr val="tx2"/>
              </a:buClr>
            </a:pPr>
            <a:r>
              <a:rPr dirty="0" sz="2400" lang="en-US">
                <a:latin typeface="Times New Roman" pitchFamily="18" charset="0"/>
                <a:cs typeface="Times New Roman" pitchFamily="18" charset="0"/>
              </a:rPr>
              <a:t>Musculoskeletal: Movement, maintenance of body posture</a:t>
            </a:r>
          </a:p>
        </p:txBody>
      </p:sp>
      <p:pic>
        <p:nvPicPr>
          <p:cNvPr id="2097173" name="Picture 2"/>
          <p:cNvPicPr>
            <a:picLocks noChangeAspect="1" noChangeArrowheads="1"/>
          </p:cNvPicPr>
          <p:nvPr/>
        </p:nvPicPr>
        <p:blipFill>
          <a:blip xmlns:r="http://schemas.openxmlformats.org/officeDocument/2006/relationships" r:embed="rId1" cstate="print"/>
          <a:srcRect/>
          <a:stretch>
            <a:fillRect/>
          </a:stretch>
        </p:blipFill>
        <p:spPr bwMode="auto">
          <a:xfrm>
            <a:off x="4800600" y="1278284"/>
            <a:ext cx="3931084" cy="5198716"/>
          </a:xfrm>
          <a:prstGeom prst="rect"/>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75" name=""/>
        <p:cNvGrpSpPr/>
        <p:nvPr/>
      </p:nvGrpSpPr>
      <p:grpSpPr>
        <a:xfrm>
          <a:off x="0" y="0"/>
          <a:ext cx="0" cy="0"/>
          <a:chOff x="0" y="0"/>
          <a:chExt cx="0" cy="0"/>
        </a:xfrm>
      </p:grpSpPr>
      <p:sp>
        <p:nvSpPr>
          <p:cNvPr id="1048708"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709" name="Content Placeholder 2"/>
          <p:cNvSpPr>
            <a:spLocks noGrp="1"/>
          </p:cNvSpPr>
          <p:nvPr>
            <p:ph idx="1"/>
          </p:nvPr>
        </p:nvSpPr>
        <p:spPr>
          <a:xfrm>
            <a:off x="457200" y="1524000"/>
            <a:ext cx="4191000" cy="4419600"/>
          </a:xfrm>
        </p:spPr>
        <p:txBody>
          <a:bodyPr/>
          <a:p>
            <a:pPr indent="-342900" lvl="1" marL="342900">
              <a:buClr>
                <a:schemeClr val="tx2"/>
              </a:buClr>
            </a:pPr>
            <a:r>
              <a:rPr b="1" dirty="0" sz="2400" lang="en-US">
                <a:latin typeface="Times New Roman" pitchFamily="18" charset="0"/>
                <a:cs typeface="Times New Roman" pitchFamily="18" charset="0"/>
              </a:rPr>
              <a:t>Endocrine</a:t>
            </a:r>
            <a:r>
              <a:rPr dirty="0" sz="2400" lang="en-US">
                <a:latin typeface="Times New Roman" pitchFamily="18" charset="0"/>
                <a:cs typeface="Times New Roman" pitchFamily="18" charset="0"/>
              </a:rPr>
              <a:t> system: secretes different types of hormone directly into the bloodstream to regulate the body</a:t>
            </a:r>
          </a:p>
        </p:txBody>
      </p:sp>
      <p:pic>
        <p:nvPicPr>
          <p:cNvPr id="2097174" name="Picture 2"/>
          <p:cNvPicPr>
            <a:picLocks noChangeAspect="1" noChangeArrowheads="1"/>
          </p:cNvPicPr>
          <p:nvPr/>
        </p:nvPicPr>
        <p:blipFill>
          <a:blip xmlns:r="http://schemas.openxmlformats.org/officeDocument/2006/relationships" r:embed="rId1" cstate="print"/>
          <a:srcRect/>
          <a:stretch>
            <a:fillRect/>
          </a:stretch>
        </p:blipFill>
        <p:spPr bwMode="auto">
          <a:xfrm>
            <a:off x="4800600" y="1765806"/>
            <a:ext cx="3719512" cy="4939794"/>
          </a:xfrm>
          <a:prstGeom prst="rect"/>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76" name=""/>
        <p:cNvGrpSpPr/>
        <p:nvPr/>
      </p:nvGrpSpPr>
      <p:grpSpPr>
        <a:xfrm>
          <a:off x="0" y="0"/>
          <a:ext cx="0" cy="0"/>
          <a:chOff x="0" y="0"/>
          <a:chExt cx="0" cy="0"/>
        </a:xfrm>
      </p:grpSpPr>
      <p:sp>
        <p:nvSpPr>
          <p:cNvPr id="1048710"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711" name="Content Placeholder 2"/>
          <p:cNvSpPr>
            <a:spLocks noGrp="1"/>
          </p:cNvSpPr>
          <p:nvPr>
            <p:ph idx="1"/>
          </p:nvPr>
        </p:nvSpPr>
        <p:spPr>
          <a:xfrm>
            <a:off x="457200" y="1524000"/>
            <a:ext cx="5181600" cy="4419600"/>
          </a:xfrm>
        </p:spPr>
        <p:txBody>
          <a:bodyPr/>
          <a:p>
            <a:pPr indent="-342900" lvl="1" marL="342900">
              <a:buClr>
                <a:schemeClr val="tx2"/>
              </a:buClr>
              <a:buNone/>
            </a:pPr>
            <a:r>
              <a:rPr dirty="0" sz="2800" lang="en-US">
                <a:latin typeface="Times New Roman" pitchFamily="18" charset="0"/>
                <a:cs typeface="Times New Roman" pitchFamily="18" charset="0"/>
              </a:rPr>
              <a:t>Digestive system/GIT</a:t>
            </a:r>
          </a:p>
          <a:p>
            <a:pPr indent="-342900" lvl="1" marL="342900">
              <a:buClr>
                <a:schemeClr val="tx2"/>
              </a:buClr>
              <a:buNone/>
            </a:pPr>
            <a:r>
              <a:rPr dirty="0" sz="2800" lang="en-US">
                <a:latin typeface="Times New Roman" pitchFamily="18" charset="0"/>
                <a:cs typeface="Times New Roman" pitchFamily="18" charset="0"/>
              </a:rPr>
              <a:t>Passage for food, breakdown and absorption of end products for entire body utilization</a:t>
            </a:r>
            <a:endParaRPr dirty="0" sz="2400" lang="en-US">
              <a:latin typeface="Times New Roman" pitchFamily="18" charset="0"/>
              <a:cs typeface="Times New Roman" pitchFamily="18" charset="0"/>
            </a:endParaRPr>
          </a:p>
        </p:txBody>
      </p:sp>
      <p:pic>
        <p:nvPicPr>
          <p:cNvPr id="2097175" name="Picture 2"/>
          <p:cNvPicPr>
            <a:picLocks noChangeAspect="1" noChangeArrowheads="1"/>
          </p:cNvPicPr>
          <p:nvPr/>
        </p:nvPicPr>
        <p:blipFill>
          <a:blip xmlns:r="http://schemas.openxmlformats.org/officeDocument/2006/relationships" r:embed="rId1" cstate="print"/>
          <a:srcRect/>
          <a:stretch>
            <a:fillRect/>
          </a:stretch>
        </p:blipFill>
        <p:spPr bwMode="auto">
          <a:xfrm>
            <a:off x="5810250" y="0"/>
            <a:ext cx="3333750" cy="6858000"/>
          </a:xfrm>
          <a:prstGeom prst="rect"/>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712" name="Title 1"/>
          <p:cNvSpPr>
            <a:spLocks noGrp="1"/>
          </p:cNvSpPr>
          <p:nvPr>
            <p:ph type="title"/>
          </p:nvPr>
        </p:nvSpPr>
        <p:spPr>
          <a:xfrm>
            <a:off x="457200" y="274638"/>
            <a:ext cx="7543800" cy="1096962"/>
          </a:xfrm>
        </p:spPr>
        <p:txBody>
          <a:bodyPr/>
          <a:p>
            <a:r>
              <a:rPr dirty="0" sz="2800" lang="en-US"/>
              <a:t>Organization of the Body</a:t>
            </a:r>
            <a:endParaRPr dirty="0" sz="2800" i="1" lang="en-US"/>
          </a:p>
        </p:txBody>
      </p:sp>
      <p:sp>
        <p:nvSpPr>
          <p:cNvPr id="1048713" name="Content Placeholder 2"/>
          <p:cNvSpPr>
            <a:spLocks noGrp="1"/>
          </p:cNvSpPr>
          <p:nvPr>
            <p:ph idx="1"/>
          </p:nvPr>
        </p:nvSpPr>
        <p:spPr>
          <a:xfrm>
            <a:off x="457200" y="1524000"/>
            <a:ext cx="4267200" cy="4419600"/>
          </a:xfrm>
        </p:spPr>
        <p:txBody>
          <a:bodyPr/>
          <a:p>
            <a:pPr indent="-342900" lvl="1" marL="342900">
              <a:buClr>
                <a:schemeClr val="tx2"/>
              </a:buClr>
            </a:pPr>
            <a:r>
              <a:rPr dirty="0" sz="2400" lang="en-US">
                <a:latin typeface="Times New Roman" pitchFamily="18" charset="0"/>
                <a:cs typeface="Times New Roman" pitchFamily="18" charset="0"/>
              </a:rPr>
              <a:t>Genitourinary System</a:t>
            </a:r>
          </a:p>
          <a:p>
            <a:pPr indent="-342900" lvl="1" marL="342900">
              <a:buClr>
                <a:schemeClr val="tx2"/>
              </a:buClr>
            </a:pPr>
            <a:r>
              <a:rPr dirty="0" sz="2400" lang="en-US">
                <a:latin typeface="Times New Roman" pitchFamily="18" charset="0"/>
                <a:cs typeface="Times New Roman" pitchFamily="18" charset="0"/>
              </a:rPr>
              <a:t>Consists of the reproductive and the urinary systems</a:t>
            </a:r>
          </a:p>
          <a:p>
            <a:pPr indent="-342900" lvl="1" marL="342900">
              <a:buClr>
                <a:schemeClr val="tx2"/>
              </a:buClr>
            </a:pPr>
            <a:r>
              <a:rPr dirty="0" sz="2400" lang="en-US">
                <a:latin typeface="Times New Roman" pitchFamily="18" charset="0"/>
                <a:cs typeface="Times New Roman" pitchFamily="18" charset="0"/>
              </a:rPr>
              <a:t>Kidneys</a:t>
            </a:r>
          </a:p>
          <a:p>
            <a:pPr indent="-342900" lvl="1" marL="342900">
              <a:buClr>
                <a:schemeClr val="tx2"/>
              </a:buClr>
            </a:pPr>
            <a:r>
              <a:rPr dirty="0" sz="2400" lang="en-US" err="1">
                <a:latin typeface="Times New Roman" pitchFamily="18" charset="0"/>
                <a:cs typeface="Times New Roman" pitchFamily="18" charset="0"/>
              </a:rPr>
              <a:t>Ureters</a:t>
            </a:r>
            <a:endParaRPr dirty="0" sz="2400" lang="en-US">
              <a:latin typeface="Times New Roman" pitchFamily="18" charset="0"/>
              <a:cs typeface="Times New Roman" pitchFamily="18" charset="0"/>
            </a:endParaRPr>
          </a:p>
          <a:p>
            <a:pPr indent="-342900" lvl="1" marL="342900">
              <a:buClr>
                <a:schemeClr val="tx2"/>
              </a:buClr>
            </a:pPr>
            <a:r>
              <a:rPr dirty="0" sz="2400" lang="en-US">
                <a:latin typeface="Times New Roman" pitchFamily="18" charset="0"/>
                <a:cs typeface="Times New Roman" pitchFamily="18" charset="0"/>
              </a:rPr>
              <a:t>Urinary bladder</a:t>
            </a:r>
          </a:p>
          <a:p>
            <a:pPr indent="-342900" lvl="1" marL="342900">
              <a:buClr>
                <a:schemeClr val="tx2"/>
              </a:buClr>
              <a:buNone/>
            </a:pPr>
            <a:endParaRPr dirty="0" sz="2400" lang="en-US">
              <a:latin typeface="Times New Roman" pitchFamily="18" charset="0"/>
              <a:cs typeface="Times New Roman" pitchFamily="18" charset="0"/>
            </a:endParaRPr>
          </a:p>
        </p:txBody>
      </p:sp>
      <p:pic>
        <p:nvPicPr>
          <p:cNvPr id="2097176" name="Picture 2"/>
          <p:cNvPicPr>
            <a:picLocks noChangeAspect="1" noChangeArrowheads="1"/>
          </p:cNvPicPr>
          <p:nvPr/>
        </p:nvPicPr>
        <p:blipFill>
          <a:blip xmlns:r="http://schemas.openxmlformats.org/officeDocument/2006/relationships" r:embed="rId1" cstate="print"/>
          <a:srcRect/>
          <a:stretch>
            <a:fillRect/>
          </a:stretch>
        </p:blipFill>
        <p:spPr bwMode="auto">
          <a:xfrm>
            <a:off x="5004379" y="1447800"/>
            <a:ext cx="4139621" cy="4724400"/>
          </a:xfrm>
          <a:prstGeom prst="rect"/>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714" name="Title 1"/>
          <p:cNvSpPr>
            <a:spLocks noGrp="1"/>
          </p:cNvSpPr>
          <p:nvPr>
            <p:ph type="title"/>
          </p:nvPr>
        </p:nvSpPr>
        <p:spPr/>
        <p:txBody>
          <a:bodyPr/>
          <a:p>
            <a:pPr eaLnBrk="1" hangingPunct="1"/>
            <a:r>
              <a:rPr dirty="0" lang="en-US" smtClean="0"/>
              <a:t>Homeostasis</a:t>
            </a:r>
          </a:p>
        </p:txBody>
      </p:sp>
      <p:sp>
        <p:nvSpPr>
          <p:cNvPr id="1048715" name="Content Placeholder 2"/>
          <p:cNvSpPr>
            <a:spLocks noGrp="1"/>
          </p:cNvSpPr>
          <p:nvPr>
            <p:ph idx="1"/>
          </p:nvPr>
        </p:nvSpPr>
        <p:spPr/>
        <p:txBody>
          <a:bodyPr rtlCol="0">
            <a:normAutofit/>
          </a:bodyPr>
          <a:p>
            <a:pPr eaLnBrk="1" fontAlgn="auto" hangingPunct="1">
              <a:spcAft>
                <a:spcPts val="0"/>
              </a:spcAft>
              <a:buFont typeface="Wingdings" pitchFamily="2" charset="2"/>
              <a:buChar char="v"/>
            </a:pPr>
            <a:r>
              <a:rPr dirty="0" lang="en-US" smtClean="0"/>
              <a:t>From two Greek words </a:t>
            </a:r>
          </a:p>
          <a:p>
            <a:pPr eaLnBrk="1" fontAlgn="auto" hangingPunct="1" lvl="2">
              <a:spcAft>
                <a:spcPts val="0"/>
              </a:spcAft>
              <a:buFont typeface="Wingdings" pitchFamily="2" charset="2"/>
              <a:buChar char="§"/>
            </a:pPr>
            <a:r>
              <a:rPr dirty="0" lang="en-US" err="1" smtClean="0"/>
              <a:t>Homeo</a:t>
            </a:r>
            <a:r>
              <a:rPr dirty="0" lang="en-US" smtClean="0"/>
              <a:t> = similar</a:t>
            </a:r>
          </a:p>
          <a:p>
            <a:pPr eaLnBrk="1" fontAlgn="auto" hangingPunct="1" lvl="2">
              <a:spcAft>
                <a:spcPts val="0"/>
              </a:spcAft>
              <a:buFont typeface="Wingdings" pitchFamily="2" charset="2"/>
              <a:buChar char="§"/>
            </a:pPr>
            <a:r>
              <a:rPr dirty="0" lang="en-US" smtClean="0"/>
              <a:t>Stasis = standing still</a:t>
            </a:r>
          </a:p>
          <a:p>
            <a:pPr eaLnBrk="1" fontAlgn="auto" hangingPunct="1">
              <a:spcAft>
                <a:spcPts val="0"/>
              </a:spcAft>
              <a:buFont typeface="Arial" pitchFamily="34" charset="0"/>
              <a:buChar char="•"/>
            </a:pPr>
            <a:endParaRPr dirty="0" lang="en-US" smtClean="0"/>
          </a:p>
          <a:p>
            <a:pPr eaLnBrk="1" fontAlgn="auto" hangingPunct="1">
              <a:spcAft>
                <a:spcPts val="0"/>
              </a:spcAft>
              <a:buFont typeface="Wingdings" pitchFamily="2" charset="2"/>
              <a:buChar char="v"/>
            </a:pPr>
            <a:r>
              <a:rPr dirty="0" lang="en-US" smtClean="0"/>
              <a:t>Is the mechanism by which the body regulates and maintains a relatively constant steady and stable internal environment</a:t>
            </a:r>
          </a:p>
          <a:p>
            <a:pPr eaLnBrk="1" fontAlgn="auto" hangingPunct="1">
              <a:spcAft>
                <a:spcPts val="0"/>
              </a:spcAft>
              <a:buFont typeface="Arial" pitchFamily="34" charset="0"/>
              <a:buNone/>
            </a:pPr>
            <a:endParaRPr dirty="0" lang="en-US" smtClean="0"/>
          </a:p>
          <a:p>
            <a:pPr eaLnBrk="1" fontAlgn="auto" hangingPunct="1">
              <a:spcAft>
                <a:spcPts val="0"/>
              </a:spcAft>
              <a:buFont typeface="Arial" pitchFamily="34" charset="0"/>
              <a:buChar char="•"/>
            </a:pPr>
            <a:endParaRPr dirty="0" lang="en-US" smtClean="0"/>
          </a:p>
          <a:p>
            <a:pPr eaLnBrk="1" fontAlgn="auto" hangingPunct="1">
              <a:spcAft>
                <a:spcPts val="0"/>
              </a:spcAft>
              <a:buFont typeface="Arial" pitchFamily="34" charset="0"/>
              <a:buNone/>
            </a:pPr>
            <a:endParaRPr dirty="0" lang="en-US" smtClean="0"/>
          </a:p>
          <a:p>
            <a:pPr eaLnBrk="1" fontAlgn="auto" hangingPunct="1">
              <a:spcAft>
                <a:spcPts val="0"/>
              </a:spcAft>
              <a:buFont typeface="Arial" pitchFamily="34" charset="0"/>
              <a:buNone/>
            </a:pPr>
            <a:endParaRPr dirty="0" lang="en-US"/>
          </a:p>
        </p:txBody>
      </p:sp>
      <p:sp>
        <p:nvSpPr>
          <p:cNvPr id="1048716" name="Date Placeholder 3"/>
          <p:cNvSpPr>
            <a:spLocks noGrp="1"/>
          </p:cNvSpPr>
          <p:nvPr>
            <p:ph type="dt" sz="half" idx="10"/>
          </p:nvPr>
        </p:nvSpPr>
        <p:spPr/>
        <p:txBody>
          <a:bodyPr/>
          <a:p>
            <a:fld id="{52222E30-9F6F-42E3-A4BD-101152F9ABF4}" type="datetime1">
              <a:rPr lang="en-US" smtClean="0"/>
              <a:t>9/27/2020</a:t>
            </a:fld>
            <a:endParaRPr lang="en-US"/>
          </a:p>
        </p:txBody>
      </p:sp>
      <p:sp>
        <p:nvSpPr>
          <p:cNvPr id="1048717" name="Slide Number Placeholder 4"/>
          <p:cNvSpPr>
            <a:spLocks noGrp="1"/>
          </p:cNvSpPr>
          <p:nvPr>
            <p:ph type="sldNum" sz="quarter" idx="12"/>
          </p:nvPr>
        </p:nvSpPr>
        <p:spPr/>
        <p:txBody>
          <a:bodyPr/>
          <a:p>
            <a:fld id="{8DF113C6-6C03-41CD-BCA4-F52BECEBA144}"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79" name=""/>
        <p:cNvGrpSpPr/>
        <p:nvPr/>
      </p:nvGrpSpPr>
      <p:grpSpPr>
        <a:xfrm>
          <a:off x="0" y="0"/>
          <a:ext cx="0" cy="0"/>
          <a:chOff x="0" y="0"/>
          <a:chExt cx="0" cy="0"/>
        </a:xfrm>
      </p:grpSpPr>
      <p:pic>
        <p:nvPicPr>
          <p:cNvPr id="2097177" name="Picture 3" descr="C:\Users\Robert\AppData\Local\Microsoft\Windows\Temporary Internet Files\Content.IE5\Q53U42S4\MC900441902[1].wmf"/>
          <p:cNvPicPr>
            <a:picLocks noChangeAspect="1" noChangeArrowheads="1"/>
          </p:cNvPicPr>
          <p:nvPr/>
        </p:nvPicPr>
        <p:blipFill>
          <a:blip xmlns:r="http://schemas.openxmlformats.org/officeDocument/2006/relationships" r:embed="rId1"/>
          <a:srcRect/>
          <a:stretch>
            <a:fillRect/>
          </a:stretch>
        </p:blipFill>
        <p:spPr bwMode="auto">
          <a:xfrm>
            <a:off x="3203575" y="2708275"/>
            <a:ext cx="3744913" cy="3168650"/>
          </a:xfrm>
          <a:prstGeom prst="rect"/>
          <a:noFill/>
          <a:ln w="9525">
            <a:noFill/>
            <a:miter lim="800000"/>
            <a:headEnd/>
            <a:tailEnd/>
          </a:ln>
        </p:spPr>
      </p:pic>
      <p:sp>
        <p:nvSpPr>
          <p:cNvPr id="1048718" name="TextBox 2"/>
          <p:cNvSpPr txBox="1">
            <a:spLocks noChangeArrowheads="1"/>
          </p:cNvSpPr>
          <p:nvPr/>
        </p:nvSpPr>
        <p:spPr bwMode="auto">
          <a:xfrm>
            <a:off x="381000" y="2636838"/>
            <a:ext cx="2678113" cy="954087"/>
          </a:xfrm>
          <a:prstGeom prst="rect"/>
          <a:noFill/>
          <a:ln w="9525">
            <a:noFill/>
            <a:miter lim="800000"/>
            <a:headEnd/>
            <a:tailEnd/>
          </a:ln>
        </p:spPr>
        <p:txBody>
          <a:bodyPr>
            <a:spAutoFit/>
          </a:bodyPr>
          <a:p>
            <a:pPr algn="ctr"/>
            <a:r>
              <a:rPr sz="2800" lang="en-CA">
                <a:latin typeface="Calibri" pitchFamily="34" charset="0"/>
              </a:rPr>
              <a:t>External Environment</a:t>
            </a:r>
          </a:p>
        </p:txBody>
      </p:sp>
      <p:sp>
        <p:nvSpPr>
          <p:cNvPr id="1048719" name="TextBox 3"/>
          <p:cNvSpPr txBox="1">
            <a:spLocks noChangeArrowheads="1"/>
          </p:cNvSpPr>
          <p:nvPr/>
        </p:nvSpPr>
        <p:spPr bwMode="auto">
          <a:xfrm>
            <a:off x="6705600" y="4941888"/>
            <a:ext cx="2187575" cy="954087"/>
          </a:xfrm>
          <a:prstGeom prst="rect"/>
          <a:noFill/>
          <a:ln w="9525">
            <a:noFill/>
            <a:miter lim="800000"/>
            <a:headEnd/>
            <a:tailEnd/>
          </a:ln>
        </p:spPr>
        <p:txBody>
          <a:bodyPr>
            <a:spAutoFit/>
          </a:bodyPr>
          <a:p>
            <a:pPr algn="ctr"/>
            <a:r>
              <a:rPr sz="2800" lang="en-CA">
                <a:latin typeface="Calibri" pitchFamily="34" charset="0"/>
              </a:rPr>
              <a:t>External Environment</a:t>
            </a:r>
          </a:p>
        </p:txBody>
      </p:sp>
      <p:sp>
        <p:nvSpPr>
          <p:cNvPr id="1048720" name="TextBox 4"/>
          <p:cNvSpPr txBox="1">
            <a:spLocks noChangeArrowheads="1"/>
          </p:cNvSpPr>
          <p:nvPr/>
        </p:nvSpPr>
        <p:spPr bwMode="auto">
          <a:xfrm>
            <a:off x="990600" y="4941888"/>
            <a:ext cx="2212975" cy="954087"/>
          </a:xfrm>
          <a:prstGeom prst="rect"/>
          <a:noFill/>
          <a:ln w="9525">
            <a:noFill/>
            <a:miter lim="800000"/>
            <a:headEnd/>
            <a:tailEnd/>
          </a:ln>
        </p:spPr>
        <p:txBody>
          <a:bodyPr>
            <a:spAutoFit/>
          </a:bodyPr>
          <a:p>
            <a:pPr algn="ctr"/>
            <a:r>
              <a:rPr sz="2800" lang="en-CA">
                <a:latin typeface="Calibri" pitchFamily="34" charset="0"/>
              </a:rPr>
              <a:t>External Environment</a:t>
            </a:r>
          </a:p>
        </p:txBody>
      </p:sp>
      <p:sp>
        <p:nvSpPr>
          <p:cNvPr id="1048721" name="TextBox 5"/>
          <p:cNvSpPr txBox="1">
            <a:spLocks noChangeArrowheads="1"/>
          </p:cNvSpPr>
          <p:nvPr/>
        </p:nvSpPr>
        <p:spPr bwMode="auto">
          <a:xfrm>
            <a:off x="6781800" y="2636838"/>
            <a:ext cx="2111375" cy="1348740"/>
          </a:xfrm>
          <a:prstGeom prst="rect"/>
          <a:noFill/>
          <a:ln w="9525">
            <a:noFill/>
            <a:miter lim="800000"/>
            <a:headEnd/>
            <a:tailEnd/>
          </a:ln>
        </p:spPr>
        <p:txBody>
          <a:bodyPr>
            <a:spAutoFit/>
          </a:bodyPr>
          <a:p>
            <a:pPr algn="ctr"/>
            <a:r>
              <a:rPr sz="2800" lang="en-CA">
                <a:latin typeface="Calibri" pitchFamily="34" charset="0"/>
              </a:rPr>
              <a:t>External Environment</a:t>
            </a:r>
          </a:p>
        </p:txBody>
      </p:sp>
      <p:sp>
        <p:nvSpPr>
          <p:cNvPr id="1048722" name="TextBox 6"/>
          <p:cNvSpPr txBox="1">
            <a:spLocks noChangeArrowheads="1"/>
          </p:cNvSpPr>
          <p:nvPr/>
        </p:nvSpPr>
        <p:spPr bwMode="auto">
          <a:xfrm>
            <a:off x="3851275" y="4292600"/>
            <a:ext cx="1800225" cy="646113"/>
          </a:xfrm>
          <a:prstGeom prst="rect"/>
          <a:noFill/>
          <a:ln w="9525">
            <a:noFill/>
            <a:miter lim="800000"/>
            <a:headEnd/>
            <a:tailEnd/>
          </a:ln>
        </p:spPr>
        <p:txBody>
          <a:bodyPr>
            <a:spAutoFit/>
          </a:bodyPr>
          <a:p>
            <a:pPr algn="ctr"/>
            <a:r>
              <a:rPr b="1" dirty="0" lang="en-CA">
                <a:solidFill>
                  <a:schemeClr val="bg2"/>
                </a:solidFill>
                <a:latin typeface="Calibri" pitchFamily="34" charset="0"/>
              </a:rPr>
              <a:t>Internal Environment</a:t>
            </a:r>
          </a:p>
        </p:txBody>
      </p:sp>
      <p:sp>
        <p:nvSpPr>
          <p:cNvPr id="1048723" name="Title 1"/>
          <p:cNvSpPr txBox="1"/>
          <p:nvPr/>
        </p:nvSpPr>
        <p:spPr>
          <a:xfrm>
            <a:off x="1403350" y="115888"/>
            <a:ext cx="7407275" cy="923925"/>
          </a:xfrm>
          <a:prstGeom prst="rect"/>
        </p:spPr>
        <p:txBody>
          <a:bodyPr/>
          <a:p>
            <a:pPr algn="ctr" fontAlgn="auto">
              <a:spcAft>
                <a:spcPts val="0"/>
              </a:spcAft>
            </a:pPr>
            <a:r>
              <a:rPr dirty="0" sz="3200" lang="en-CA">
                <a:solidFill>
                  <a:schemeClr val="tx2">
                    <a:satMod val="130000"/>
                  </a:schemeClr>
                </a:solidFill>
                <a:effectLst>
                  <a:outerShdw algn="tl" blurRad="50000" dir="5400000" dist="30000" rotWithShape="0">
                    <a:srgbClr val="000000">
                      <a:alpha val="30000"/>
                    </a:srgbClr>
                  </a:outerShdw>
                </a:effectLst>
                <a:latin typeface="+mj-lt"/>
                <a:ea typeface="+mj-ea"/>
                <a:cs typeface="+mj-cs"/>
              </a:rPr>
              <a:t>Homeostasis is about staying the same ... but ... things don’t stay the same ... They CHANGE!</a:t>
            </a:r>
          </a:p>
        </p:txBody>
      </p:sp>
      <p:sp>
        <p:nvSpPr>
          <p:cNvPr id="1048724" name="TextBox 8"/>
          <p:cNvSpPr txBox="1">
            <a:spLocks noChangeArrowheads="1"/>
          </p:cNvSpPr>
          <p:nvPr/>
        </p:nvSpPr>
        <p:spPr bwMode="auto">
          <a:xfrm>
            <a:off x="1692275" y="1371600"/>
            <a:ext cx="6911975" cy="584200"/>
          </a:xfrm>
          <a:prstGeom prst="rect"/>
          <a:noFill/>
          <a:ln w="9525">
            <a:noFill/>
            <a:miter lim="800000"/>
            <a:headEnd/>
            <a:tailEnd/>
          </a:ln>
        </p:spPr>
        <p:txBody>
          <a:bodyPr>
            <a:spAutoFit/>
          </a:bodyPr>
          <a:p>
            <a:r>
              <a:rPr baseline="-25000" b="1" dirty="0" sz="3200" lang="en-CA">
                <a:latin typeface="Calibri" pitchFamily="34" charset="0"/>
              </a:rPr>
              <a:t>Conditions change here constantly ...</a:t>
            </a:r>
            <a:r>
              <a:rPr b="1" dirty="0" sz="3200" lang="en-CA">
                <a:latin typeface="Calibri" pitchFamily="34" charset="0"/>
              </a:rPr>
              <a:t>  </a:t>
            </a:r>
            <a:endParaRPr dirty="0" sz="3200" lang="en-CA">
              <a:latin typeface="Calibri" pitchFamily="34" charset="0"/>
            </a:endParaRPr>
          </a:p>
        </p:txBody>
      </p:sp>
      <p:cxnSp>
        <p:nvCxnSpPr>
          <p:cNvPr id="3145728" name="Straight Arrow Connector 10"/>
          <p:cNvCxnSpPr>
            <a:cxnSpLocks/>
          </p:cNvCxnSpPr>
          <p:nvPr/>
        </p:nvCxnSpPr>
        <p:spPr>
          <a:xfrm rot="10800000" flipV="1">
            <a:off x="2916238" y="2349500"/>
            <a:ext cx="1655762" cy="719138"/>
          </a:xfrm>
          <a:prstGeom prst="straightConnector1"/>
          <a:ln>
            <a:tailEnd type="arrow"/>
          </a:ln>
        </p:spPr>
        <p:style>
          <a:lnRef idx="2">
            <a:schemeClr val="accent2"/>
          </a:lnRef>
          <a:fillRef idx="0">
            <a:schemeClr val="accent2"/>
          </a:fillRef>
          <a:effectRef idx="1">
            <a:schemeClr val="accent2"/>
          </a:effectRef>
          <a:fontRef idx="minor">
            <a:schemeClr val="tx1"/>
          </a:fontRef>
        </p:style>
      </p:cxnSp>
      <p:cxnSp>
        <p:nvCxnSpPr>
          <p:cNvPr id="3145729" name="Straight Arrow Connector 12"/>
          <p:cNvCxnSpPr>
            <a:cxnSpLocks/>
          </p:cNvCxnSpPr>
          <p:nvPr/>
        </p:nvCxnSpPr>
        <p:spPr>
          <a:xfrm rot="5400000">
            <a:off x="2375694" y="2745581"/>
            <a:ext cx="2592388" cy="1800225"/>
          </a:xfrm>
          <a:prstGeom prst="straightConnector1"/>
          <a:ln>
            <a:tailEnd type="arrow"/>
          </a:ln>
        </p:spPr>
        <p:style>
          <a:lnRef idx="2">
            <a:schemeClr val="accent2"/>
          </a:lnRef>
          <a:fillRef idx="0">
            <a:schemeClr val="accent2"/>
          </a:fillRef>
          <a:effectRef idx="1">
            <a:schemeClr val="accent2"/>
          </a:effectRef>
          <a:fontRef idx="minor">
            <a:schemeClr val="tx1"/>
          </a:fontRef>
        </p:style>
      </p:cxnSp>
      <p:cxnSp>
        <p:nvCxnSpPr>
          <p:cNvPr id="3145730" name="Straight Arrow Connector 14"/>
          <p:cNvCxnSpPr>
            <a:cxnSpLocks/>
          </p:cNvCxnSpPr>
          <p:nvPr/>
        </p:nvCxnSpPr>
        <p:spPr>
          <a:xfrm>
            <a:off x="4572000" y="2349500"/>
            <a:ext cx="2952750" cy="431800"/>
          </a:xfrm>
          <a:prstGeom prst="straightConnector1"/>
          <a:ln>
            <a:tailEnd type="arrow"/>
          </a:ln>
        </p:spPr>
        <p:style>
          <a:lnRef idx="2">
            <a:schemeClr val="accent2"/>
          </a:lnRef>
          <a:fillRef idx="0">
            <a:schemeClr val="accent2"/>
          </a:fillRef>
          <a:effectRef idx="1">
            <a:schemeClr val="accent2"/>
          </a:effectRef>
          <a:fontRef idx="minor">
            <a:schemeClr val="tx1"/>
          </a:fontRef>
        </p:style>
      </p:cxnSp>
      <p:cxnSp>
        <p:nvCxnSpPr>
          <p:cNvPr id="3145731" name="Straight Arrow Connector 16"/>
          <p:cNvCxnSpPr>
            <a:cxnSpLocks/>
          </p:cNvCxnSpPr>
          <p:nvPr/>
        </p:nvCxnSpPr>
        <p:spPr>
          <a:xfrm>
            <a:off x="4572000" y="2420938"/>
            <a:ext cx="2952750" cy="2592387"/>
          </a:xfrm>
          <a:prstGeom prst="straightConnector1"/>
          <a:ln>
            <a:tailEnd type="arrow"/>
          </a:ln>
        </p:spPr>
        <p:style>
          <a:lnRef idx="2">
            <a:schemeClr val="accent2"/>
          </a:lnRef>
          <a:fillRef idx="0">
            <a:schemeClr val="accent2"/>
          </a:fillRef>
          <a:effectRef idx="1">
            <a:schemeClr val="accent2"/>
          </a:effectRef>
          <a:fontRef idx="minor">
            <a:schemeClr val="tx1"/>
          </a:fontRef>
        </p:style>
      </p:cxnSp>
      <p:sp>
        <p:nvSpPr>
          <p:cNvPr id="1048725" name="Rectangle 19"/>
          <p:cNvSpPr>
            <a:spLocks noChangeArrowheads="1"/>
          </p:cNvSpPr>
          <p:nvPr/>
        </p:nvSpPr>
        <p:spPr bwMode="auto">
          <a:xfrm>
            <a:off x="1258888" y="5876925"/>
            <a:ext cx="7489825" cy="802640"/>
          </a:xfrm>
          <a:prstGeom prst="rect"/>
          <a:noFill/>
          <a:ln w="9525">
            <a:noFill/>
            <a:miter lim="800000"/>
            <a:headEnd/>
            <a:tailEnd/>
          </a:ln>
        </p:spPr>
        <p:txBody>
          <a:bodyPr>
            <a:spAutoFit/>
          </a:bodyPr>
          <a:p>
            <a:pPr algn="ctr"/>
            <a:r>
              <a:rPr b="1" dirty="0" sz="2400" lang="en-CA">
                <a:latin typeface="Calibri" pitchFamily="34" charset="0"/>
              </a:rPr>
              <a:t>Where they cannot change is here ... </a:t>
            </a:r>
          </a:p>
          <a:p>
            <a:pPr algn="ctr"/>
            <a:r>
              <a:rPr b="1" dirty="0" sz="2400" lang="en-CA">
                <a:latin typeface="Calibri" pitchFamily="34" charset="0"/>
              </a:rPr>
              <a:t>The Internal Environment</a:t>
            </a:r>
          </a:p>
        </p:txBody>
      </p:sp>
      <p:cxnSp>
        <p:nvCxnSpPr>
          <p:cNvPr id="3145732" name="Straight Arrow Connector 21"/>
          <p:cNvCxnSpPr>
            <a:cxnSpLocks/>
          </p:cNvCxnSpPr>
          <p:nvPr/>
        </p:nvCxnSpPr>
        <p:spPr>
          <a:xfrm rot="10800000">
            <a:off x="5364163" y="5084763"/>
            <a:ext cx="1511300" cy="865187"/>
          </a:xfrm>
          <a:prstGeom prst="straightConnector1"/>
          <a:ln>
            <a:tailEnd type="arrow"/>
          </a:ln>
        </p:spPr>
        <p:style>
          <a:lnRef idx="2">
            <a:schemeClr val="accent1"/>
          </a:lnRef>
          <a:fillRef idx="0">
            <a:schemeClr val="accent1"/>
          </a:fillRef>
          <a:effectRef idx="1">
            <a:schemeClr val="accent1"/>
          </a:effectRef>
          <a:fontRef idx="minor">
            <a:schemeClr val="tx1"/>
          </a:fontRef>
        </p:style>
      </p:cxnSp>
      <p:sp>
        <p:nvSpPr>
          <p:cNvPr id="1048726" name="Date Placeholder 15"/>
          <p:cNvSpPr>
            <a:spLocks noGrp="1"/>
          </p:cNvSpPr>
          <p:nvPr>
            <p:ph type="dt" sz="half" idx="10"/>
          </p:nvPr>
        </p:nvSpPr>
        <p:spPr/>
        <p:txBody>
          <a:bodyPr/>
          <a:p>
            <a:fld id="{C79AE43A-7DAA-4D55-A80B-F4B795E233F4}" type="datetime1">
              <a:rPr lang="en-US" smtClean="0"/>
              <a:t>9/27/2020</a:t>
            </a:fld>
            <a:endParaRPr lang="en-US"/>
          </a:p>
        </p:txBody>
      </p:sp>
      <p:sp>
        <p:nvSpPr>
          <p:cNvPr id="1048727" name="Slide Number Placeholder 17"/>
          <p:cNvSpPr>
            <a:spLocks noGrp="1"/>
          </p:cNvSpPr>
          <p:nvPr>
            <p:ph type="sldNum" sz="quarter" idx="12"/>
          </p:nvPr>
        </p:nvSpPr>
        <p:spPr/>
        <p:txBody>
          <a:bodyPr/>
          <a:p>
            <a:fld id="{8DF113C6-6C03-41CD-BCA4-F52BECEBA144}" type="slidenum">
              <a:rPr lang="en-US" smtClean="0"/>
              <a:t>45</a:t>
            </a:fld>
            <a:endParaRPr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723"/>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1048724">
                                            <p:txEl>
                                              <p:pRg st="0" end="0"/>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3145730"/>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3145728"/>
                                        </p:tgtEl>
                                        <p:attrNameLst>
                                          <p:attrName>style.visibility</p:attrName>
                                        </p:attrNameLst>
                                      </p:cBhvr>
                                      <p:to>
                                        <p:strVal val="visible"/>
                                      </p:to>
                                    </p:se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1" presetSubtype="0">
                                  <p:stCondLst>
                                    <p:cond delay="0"/>
                                  </p:stCondLst>
                                  <p:childTnLst>
                                    <p:set>
                                      <p:cBhvr>
                                        <p:cTn dur="1" fill="hold" id="22">
                                          <p:stCondLst>
                                            <p:cond delay="0"/>
                                          </p:stCondLst>
                                        </p:cTn>
                                        <p:tgtEl>
                                          <p:spTgt spid="3145729"/>
                                        </p:tgtEl>
                                        <p:attrNameLst>
                                          <p:attrName>style.visibility</p:attrName>
                                        </p:attrNameLst>
                                      </p:cBhvr>
                                      <p:to>
                                        <p:strVal val="visible"/>
                                      </p:to>
                                    </p:se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1" presetSubtype="0">
                                  <p:stCondLst>
                                    <p:cond delay="0"/>
                                  </p:stCondLst>
                                  <p:childTnLst>
                                    <p:set>
                                      <p:cBhvr>
                                        <p:cTn dur="1" fill="hold" id="26">
                                          <p:stCondLst>
                                            <p:cond delay="0"/>
                                          </p:stCondLst>
                                        </p:cTn>
                                        <p:tgtEl>
                                          <p:spTgt spid="3145731"/>
                                        </p:tgtEl>
                                        <p:attrNameLst>
                                          <p:attrName>style.visibility</p:attrName>
                                        </p:attrNameLst>
                                      </p:cBhvr>
                                      <p:to>
                                        <p:strVal val="visible"/>
                                      </p:to>
                                    </p:set>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3" presetSubtype="10">
                                  <p:stCondLst>
                                    <p:cond delay="0"/>
                                  </p:stCondLst>
                                  <p:childTnLst>
                                    <p:set>
                                      <p:cBhvr>
                                        <p:cTn dur="1" fill="hold" id="30">
                                          <p:stCondLst>
                                            <p:cond delay="0"/>
                                          </p:stCondLst>
                                        </p:cTn>
                                        <p:tgtEl>
                                          <p:spTgt spid="1048725"/>
                                        </p:tgtEl>
                                        <p:attrNameLst>
                                          <p:attrName>style.visibility</p:attrName>
                                        </p:attrNameLst>
                                      </p:cBhvr>
                                      <p:to>
                                        <p:strVal val="visible"/>
                                      </p:to>
                                    </p:set>
                                    <p:animEffect transition="in" filter="blinds(horizontal)">
                                      <p:cBhvr>
                                        <p:cTn dur="500" id="31"/>
                                        <p:tgtEl>
                                          <p:spTgt spid="1048725"/>
                                        </p:tgtEl>
                                      </p:cBhvr>
                                    </p:animEffect>
                                  </p:childTnLst>
                                </p:cTn>
                              </p:par>
                            </p:childTnLst>
                          </p:cTn>
                        </p:par>
                      </p:childTnLst>
                    </p:cTn>
                  </p:par>
                  <p:par>
                    <p:cTn fill="hold" id="32">
                      <p:stCondLst>
                        <p:cond delay="indefinite"/>
                      </p:stCondLst>
                      <p:childTnLst>
                        <p:par>
                          <p:cTn fill="hold" id="33">
                            <p:stCondLst>
                              <p:cond delay="0"/>
                            </p:stCondLst>
                            <p:childTnLst>
                              <p:par>
                                <p:cTn fill="hold" id="34" nodeType="clickEffect" presetClass="entr" presetID="1" presetSubtype="0">
                                  <p:stCondLst>
                                    <p:cond delay="0"/>
                                  </p:stCondLst>
                                  <p:childTnLst>
                                    <p:set>
                                      <p:cBhvr>
                                        <p:cTn dur="1" fill="hold" id="35">
                                          <p:stCondLst>
                                            <p:cond delay="0"/>
                                          </p:stCondLst>
                                        </p:cTn>
                                        <p:tgtEl>
                                          <p:spTgt spid="3145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3" grpId="0"/>
      <p:bldP spid="10487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82" name=""/>
        <p:cNvGrpSpPr/>
        <p:nvPr/>
      </p:nvGrpSpPr>
      <p:grpSpPr>
        <a:xfrm>
          <a:off x="0" y="0"/>
          <a:ext cx="0" cy="0"/>
          <a:chOff x="0" y="0"/>
          <a:chExt cx="0" cy="0"/>
        </a:xfrm>
      </p:grpSpPr>
      <p:sp>
        <p:nvSpPr>
          <p:cNvPr id="1048731" name="Content Placeholder 2"/>
          <p:cNvSpPr>
            <a:spLocks noGrp="1"/>
          </p:cNvSpPr>
          <p:nvPr>
            <p:ph idx="1"/>
          </p:nvPr>
        </p:nvSpPr>
        <p:spPr/>
        <p:txBody>
          <a:bodyPr/>
          <a:p>
            <a:r>
              <a:rPr dirty="0" lang="en-US" smtClean="0"/>
              <a:t>The internal environment refers to the extracellular fluid</a:t>
            </a:r>
          </a:p>
          <a:p>
            <a:endParaRPr dirty="0" lang="en-US" smtClean="0"/>
          </a:p>
          <a:p>
            <a:r>
              <a:rPr dirty="0" lang="en-US" smtClean="0"/>
              <a:t>The function of all organ systems is to maintain a stable internal environment.</a:t>
            </a:r>
          </a:p>
          <a:p>
            <a:endParaRPr dirty="0" lang="en-US" smtClean="0"/>
          </a:p>
          <a:p>
            <a:r>
              <a:rPr dirty="0" lang="en-US" smtClean="0"/>
              <a:t>Except which one?</a:t>
            </a:r>
            <a:endParaRPr dirty="0" lang="en-US"/>
          </a:p>
        </p:txBody>
      </p:sp>
      <p:sp>
        <p:nvSpPr>
          <p:cNvPr id="1048732" name="Date Placeholder 3"/>
          <p:cNvSpPr>
            <a:spLocks noGrp="1"/>
          </p:cNvSpPr>
          <p:nvPr>
            <p:ph type="dt" sz="half" idx="10"/>
          </p:nvPr>
        </p:nvSpPr>
        <p:spPr/>
        <p:txBody>
          <a:bodyPr/>
          <a:p>
            <a:fld id="{68300CA4-BC34-4942-8F95-917958E9A6EB}" type="datetime1">
              <a:rPr lang="en-US" smtClean="0"/>
              <a:t>9/27/2020</a:t>
            </a:fld>
            <a:endParaRPr lang="en-US"/>
          </a:p>
        </p:txBody>
      </p:sp>
      <p:sp>
        <p:nvSpPr>
          <p:cNvPr id="1048733" name="Slide Number Placeholder 4"/>
          <p:cNvSpPr>
            <a:spLocks noGrp="1"/>
          </p:cNvSpPr>
          <p:nvPr>
            <p:ph type="sldNum" sz="quarter" idx="12"/>
          </p:nvPr>
        </p:nvSpPr>
        <p:spPr/>
        <p:txBody>
          <a:bodyPr/>
          <a:p>
            <a:fld id="{8DF113C6-6C03-41CD-BCA4-F52BECEBA144}"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734" name="Title 1"/>
          <p:cNvSpPr>
            <a:spLocks noGrp="1"/>
          </p:cNvSpPr>
          <p:nvPr>
            <p:ph type="title"/>
          </p:nvPr>
        </p:nvSpPr>
        <p:spPr>
          <a:xfrm>
            <a:off x="762000" y="762000"/>
            <a:ext cx="8382000" cy="1143000"/>
          </a:xfrm>
        </p:spPr>
        <p:txBody>
          <a:bodyPr/>
          <a:p>
            <a:r>
              <a:rPr b="0" dirty="0" sz="3200" lang="en-US" smtClean="0"/>
              <a:t>General </a:t>
            </a:r>
            <a:r>
              <a:rPr b="0" dirty="0" sz="3200" lang="en-US" err="1" smtClean="0"/>
              <a:t>chx</a:t>
            </a:r>
            <a:r>
              <a:rPr b="0" dirty="0" sz="3200" lang="en-US" smtClean="0"/>
              <a:t> of homeostatic control systems</a:t>
            </a:r>
            <a:endParaRPr b="0" dirty="0" sz="3200" lang="en-US"/>
          </a:p>
        </p:txBody>
      </p:sp>
      <p:sp>
        <p:nvSpPr>
          <p:cNvPr id="1048735" name="Content Placeholder 2"/>
          <p:cNvSpPr>
            <a:spLocks noGrp="1"/>
          </p:cNvSpPr>
          <p:nvPr>
            <p:ph idx="1"/>
          </p:nvPr>
        </p:nvSpPr>
        <p:spPr/>
        <p:txBody>
          <a:bodyPr/>
          <a:p>
            <a:r>
              <a:rPr dirty="0" lang="en-US" smtClean="0"/>
              <a:t>Feedback loops</a:t>
            </a:r>
          </a:p>
          <a:p>
            <a:r>
              <a:rPr dirty="0" lang="en-US" smtClean="0"/>
              <a:t>It  'feeds back'  the real  value  of  the  property  to  be  regulated, compares  it  to  the  desired  value  and  acts  upon  the  deviation. </a:t>
            </a:r>
          </a:p>
          <a:p>
            <a:r>
              <a:rPr dirty="0" lang="en-US" smtClean="0"/>
              <a:t>Components </a:t>
            </a:r>
          </a:p>
          <a:p>
            <a:pPr lvl="1"/>
            <a:r>
              <a:rPr dirty="0" lang="en-US" smtClean="0"/>
              <a:t>Sensor, Integrator, Effector </a:t>
            </a:r>
            <a:endParaRPr dirty="0" lang="en-US"/>
          </a:p>
        </p:txBody>
      </p:sp>
      <p:sp>
        <p:nvSpPr>
          <p:cNvPr id="1048736" name="Date Placeholder 3"/>
          <p:cNvSpPr>
            <a:spLocks noGrp="1"/>
          </p:cNvSpPr>
          <p:nvPr>
            <p:ph type="dt" sz="half" idx="10"/>
          </p:nvPr>
        </p:nvSpPr>
        <p:spPr/>
        <p:txBody>
          <a:bodyPr/>
          <a:p>
            <a:fld id="{701688F5-D850-4FD2-92AF-287C42566676}" type="datetime1">
              <a:rPr lang="en-US" smtClean="0"/>
              <a:t>9/27/2020</a:t>
            </a:fld>
            <a:endParaRPr lang="en-US"/>
          </a:p>
        </p:txBody>
      </p:sp>
      <p:sp>
        <p:nvSpPr>
          <p:cNvPr id="1048737" name="Slide Number Placeholder 4"/>
          <p:cNvSpPr>
            <a:spLocks noGrp="1"/>
          </p:cNvSpPr>
          <p:nvPr>
            <p:ph type="sldNum" sz="quarter" idx="12"/>
          </p:nvPr>
        </p:nvSpPr>
        <p:spPr/>
        <p:txBody>
          <a:bodyPr/>
          <a:p>
            <a:fld id="{8DF113C6-6C03-41CD-BCA4-F52BECEBA144}"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738" name="Title 1"/>
          <p:cNvSpPr>
            <a:spLocks noGrp="1"/>
          </p:cNvSpPr>
          <p:nvPr>
            <p:ph type="title"/>
          </p:nvPr>
        </p:nvSpPr>
        <p:spPr/>
        <p:txBody>
          <a:bodyPr/>
          <a:p>
            <a:endParaRPr lang="en-US"/>
          </a:p>
        </p:txBody>
      </p:sp>
      <p:sp>
        <p:nvSpPr>
          <p:cNvPr id="1048739" name="Date Placeholder 3"/>
          <p:cNvSpPr>
            <a:spLocks noGrp="1"/>
          </p:cNvSpPr>
          <p:nvPr>
            <p:ph type="dt" sz="half" idx="10"/>
          </p:nvPr>
        </p:nvSpPr>
        <p:spPr/>
        <p:txBody>
          <a:bodyPr/>
          <a:p>
            <a:fld id="{9D7E59AE-3042-45A3-8825-27E793778363}" type="datetime1">
              <a:rPr lang="en-US" smtClean="0"/>
              <a:t>9/27/2020</a:t>
            </a:fld>
            <a:endParaRPr lang="en-US"/>
          </a:p>
        </p:txBody>
      </p:sp>
      <p:sp>
        <p:nvSpPr>
          <p:cNvPr id="1048740" name="Slide Number Placeholder 4"/>
          <p:cNvSpPr>
            <a:spLocks noGrp="1"/>
          </p:cNvSpPr>
          <p:nvPr>
            <p:ph type="sldNum" sz="quarter" idx="12"/>
          </p:nvPr>
        </p:nvSpPr>
        <p:spPr/>
        <p:txBody>
          <a:bodyPr/>
          <a:p>
            <a:fld id="{8DF113C6-6C03-41CD-BCA4-F52BECEBA144}" type="slidenum">
              <a:rPr lang="en-US" smtClean="0"/>
              <a:t>48</a:t>
            </a:fld>
            <a:endParaRPr lang="en-US"/>
          </a:p>
        </p:txBody>
      </p:sp>
      <p:pic>
        <p:nvPicPr>
          <p:cNvPr id="2097178" name="Picture 3" descr="http://michaeldmann.net/pix_2/clsd_lup.gif"/>
          <p:cNvPicPr>
            <a:picLocks noChangeAspect="1" noGrp="1" noChangeArrowheads="1"/>
          </p:cNvPicPr>
          <p:nvPr>
            <p:ph idx="1"/>
          </p:nvPr>
        </p:nvPicPr>
        <p:blipFill>
          <a:blip xmlns:r="http://schemas.openxmlformats.org/officeDocument/2006/relationships" r:embed="rId1"/>
          <a:srcRect/>
          <a:stretch>
            <a:fillRect/>
          </a:stretch>
        </p:blipFill>
        <p:spPr bwMode="auto">
          <a:xfrm>
            <a:off x="1066800" y="2285999"/>
            <a:ext cx="6701130" cy="3833819"/>
          </a:xfrm>
          <a:prstGeom prst="rect"/>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741" name="Title 1"/>
          <p:cNvSpPr>
            <a:spLocks noGrp="1"/>
          </p:cNvSpPr>
          <p:nvPr>
            <p:ph type="title"/>
          </p:nvPr>
        </p:nvSpPr>
        <p:spPr/>
        <p:txBody>
          <a:bodyPr/>
          <a:p>
            <a:r>
              <a:rPr dirty="0" lang="en-US" smtClean="0"/>
              <a:t>Negative feedback</a:t>
            </a:r>
            <a:endParaRPr dirty="0" lang="en-US"/>
          </a:p>
        </p:txBody>
      </p:sp>
      <p:sp>
        <p:nvSpPr>
          <p:cNvPr id="1048742" name="Content Placeholder 2"/>
          <p:cNvSpPr>
            <a:spLocks noGrp="1"/>
          </p:cNvSpPr>
          <p:nvPr>
            <p:ph idx="1"/>
          </p:nvPr>
        </p:nvSpPr>
        <p:spPr/>
        <p:txBody>
          <a:bodyPr/>
          <a:p>
            <a:r>
              <a:rPr dirty="0" lang="en-US" smtClean="0"/>
              <a:t>Where an increase or decrease in the controlled variable brings about responses that move the variable in the direction opposite (negative to) the direction of the original change.</a:t>
            </a:r>
          </a:p>
          <a:p>
            <a:r>
              <a:rPr dirty="0" lang="en-US" smtClean="0"/>
              <a:t>E.g. Temperature regulation, glucose regulation</a:t>
            </a:r>
            <a:endParaRPr dirty="0" lang="en-US"/>
          </a:p>
        </p:txBody>
      </p:sp>
      <p:sp>
        <p:nvSpPr>
          <p:cNvPr id="1048743" name="Date Placeholder 3"/>
          <p:cNvSpPr>
            <a:spLocks noGrp="1"/>
          </p:cNvSpPr>
          <p:nvPr>
            <p:ph type="dt" sz="half" idx="10"/>
          </p:nvPr>
        </p:nvSpPr>
        <p:spPr/>
        <p:txBody>
          <a:bodyPr/>
          <a:p>
            <a:fld id="{5B05E8D5-866F-44E3-BD62-49FB5E6269C6}" type="datetime1">
              <a:rPr lang="en-US" smtClean="0"/>
              <a:t>9/27/2020</a:t>
            </a:fld>
            <a:endParaRPr lang="en-US"/>
          </a:p>
        </p:txBody>
      </p:sp>
      <p:sp>
        <p:nvSpPr>
          <p:cNvPr id="1048744" name="Slide Number Placeholder 4"/>
          <p:cNvSpPr>
            <a:spLocks noGrp="1"/>
          </p:cNvSpPr>
          <p:nvPr>
            <p:ph type="sldNum" sz="quarter" idx="12"/>
          </p:nvPr>
        </p:nvSpPr>
        <p:spPr/>
        <p:txBody>
          <a:bodyPr/>
          <a:p>
            <a:fld id="{8DF113C6-6C03-41CD-BCA4-F52BECEBA14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593" name="Title 1"/>
          <p:cNvSpPr>
            <a:spLocks noGrp="1"/>
          </p:cNvSpPr>
          <p:nvPr>
            <p:ph type="title"/>
          </p:nvPr>
        </p:nvSpPr>
        <p:spPr/>
        <p:txBody>
          <a:bodyPr/>
          <a:p>
            <a:r>
              <a:rPr dirty="0" lang="en-US" smtClean="0"/>
              <a:t>PERFORMANCE TASKS</a:t>
            </a:r>
            <a:endParaRPr dirty="0" lang="en-US"/>
          </a:p>
        </p:txBody>
      </p:sp>
      <p:sp>
        <p:nvSpPr>
          <p:cNvPr id="1048594" name="Content Placeholder 2"/>
          <p:cNvSpPr>
            <a:spLocks noGrp="1"/>
          </p:cNvSpPr>
          <p:nvPr>
            <p:ph idx="1"/>
          </p:nvPr>
        </p:nvSpPr>
        <p:spPr/>
        <p:txBody>
          <a:bodyPr>
            <a:normAutofit fontScale="75000" lnSpcReduction="20000"/>
          </a:bodyPr>
          <a:p>
            <a:r>
              <a:rPr dirty="0" lang="en-US"/>
              <a:t>Within the various units and topics in the module, there are tasks that you are supposed to attempt and submit for marking. </a:t>
            </a:r>
            <a:endParaRPr dirty="0" lang="en-US" smtClean="0"/>
          </a:p>
          <a:p>
            <a:r>
              <a:rPr dirty="0" lang="en-US" smtClean="0"/>
              <a:t>Some </a:t>
            </a:r>
            <a:r>
              <a:rPr dirty="0" lang="en-US"/>
              <a:t>of them are not meant for submission. </a:t>
            </a:r>
            <a:endParaRPr dirty="0" lang="en-US" smtClean="0"/>
          </a:p>
          <a:p>
            <a:r>
              <a:rPr dirty="0" lang="en-US" smtClean="0"/>
              <a:t> </a:t>
            </a:r>
            <a:r>
              <a:rPr dirty="0" lang="en-US"/>
              <a:t>For those that are meant for submission, you are encouraged to be very keen to observe the due date because once the date lapses, you will not be able to submit the same</a:t>
            </a:r>
            <a:r>
              <a:rPr dirty="0" lang="en-US" smtClean="0"/>
              <a:t>.</a:t>
            </a:r>
          </a:p>
          <a:p>
            <a:r>
              <a:rPr dirty="0" lang="en-US" smtClean="0"/>
              <a:t> </a:t>
            </a:r>
            <a:r>
              <a:rPr dirty="0" lang="en-US"/>
              <a:t>Calling support line will not help you on this. If you are not able to upload an assignment, seek help well in advance before the due date</a:t>
            </a:r>
            <a:r>
              <a:rPr dirty="0" lang="en-US" smtClean="0"/>
              <a:t>.</a:t>
            </a:r>
          </a:p>
          <a:p>
            <a:r>
              <a:rPr dirty="0" lang="en-US" smtClean="0"/>
              <a:t> </a:t>
            </a:r>
            <a:r>
              <a:rPr dirty="0" lang="en-US"/>
              <a:t>Otherwise, this will not be used as an acceptable reason for not submitting on time.</a:t>
            </a:r>
          </a:p>
          <a:p>
            <a:r>
              <a:rPr dirty="0" lang="en-US"/>
              <a:t>These tasks are divided into two as follows:</a:t>
            </a:r>
          </a:p>
          <a:p>
            <a:endParaRPr b="1" dirty="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745" name="Title 1"/>
          <p:cNvSpPr>
            <a:spLocks noGrp="1"/>
          </p:cNvSpPr>
          <p:nvPr>
            <p:ph type="title"/>
          </p:nvPr>
        </p:nvSpPr>
        <p:spPr/>
        <p:txBody>
          <a:bodyPr/>
          <a:p>
            <a:endParaRPr lang="en-US"/>
          </a:p>
        </p:txBody>
      </p:sp>
      <p:sp>
        <p:nvSpPr>
          <p:cNvPr id="1048746" name="Date Placeholder 3"/>
          <p:cNvSpPr>
            <a:spLocks noGrp="1"/>
          </p:cNvSpPr>
          <p:nvPr>
            <p:ph type="dt" sz="half" idx="10"/>
          </p:nvPr>
        </p:nvSpPr>
        <p:spPr/>
        <p:txBody>
          <a:bodyPr/>
          <a:p>
            <a:fld id="{9D7E59AE-3042-45A3-8825-27E793778363}" type="datetime1">
              <a:rPr lang="en-US" smtClean="0"/>
              <a:t>9/27/2020</a:t>
            </a:fld>
            <a:endParaRPr lang="en-US"/>
          </a:p>
        </p:txBody>
      </p:sp>
      <p:sp>
        <p:nvSpPr>
          <p:cNvPr id="1048747" name="Slide Number Placeholder 4"/>
          <p:cNvSpPr>
            <a:spLocks noGrp="1"/>
          </p:cNvSpPr>
          <p:nvPr>
            <p:ph type="sldNum" sz="quarter" idx="12"/>
          </p:nvPr>
        </p:nvSpPr>
        <p:spPr/>
        <p:txBody>
          <a:bodyPr/>
          <a:p>
            <a:fld id="{8DF113C6-6C03-41CD-BCA4-F52BECEBA144}" type="slidenum">
              <a:rPr lang="en-US" smtClean="0"/>
              <a:t>50</a:t>
            </a:fld>
            <a:endParaRPr lang="en-US"/>
          </a:p>
        </p:txBody>
      </p:sp>
      <p:pic>
        <p:nvPicPr>
          <p:cNvPr id="2097179" name="Content Placeholder 3" descr="http://image.slidesharecdn.com/chapter12homeostasis-100111073907-phpapp02/95/slide-21-728.jpg?1263221011"/>
          <p:cNvPicPr>
            <a:picLocks noGrp="1"/>
          </p:cNvPicPr>
          <p:nvPr>
            <p:ph idx="1"/>
          </p:nvPr>
        </p:nvPicPr>
        <p:blipFill>
          <a:blip xmlns:r="http://schemas.openxmlformats.org/officeDocument/2006/relationships" r:embed="rId1"/>
          <a:srcRect/>
          <a:stretch>
            <a:fillRect/>
          </a:stretch>
        </p:blipFill>
        <p:spPr>
          <a:xfrm>
            <a:off x="0" y="0"/>
            <a:ext cx="8915400" cy="608647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748" name="Title 1"/>
          <p:cNvSpPr>
            <a:spLocks noGrp="1"/>
          </p:cNvSpPr>
          <p:nvPr>
            <p:ph type="title"/>
          </p:nvPr>
        </p:nvSpPr>
        <p:spPr/>
        <p:txBody>
          <a:bodyPr/>
          <a:p>
            <a:r>
              <a:rPr dirty="0" lang="en-US" smtClean="0"/>
              <a:t>Positive feedback</a:t>
            </a:r>
            <a:endParaRPr dirty="0" lang="en-US"/>
          </a:p>
        </p:txBody>
      </p:sp>
      <p:pic>
        <p:nvPicPr>
          <p:cNvPr id="2097180" name="Content Placeholder 3" descr="This diagram shows the steps of a positive feedback loop as a series of stepwise arrows looping around a diagram of an infant within the uterus of a pregnant woman. Initially the head of the baby pushes against the cervix, transmitting nerve impulses from the cervix to the brain. Next the brain stimulates the pituitary gland to secrete oxytocin which is carried in the bloodstream to the uterus. Finally, the oxytocin simulates uterine contractions and pushes the baby harder into the cervix. As the head of the baby pushes against the cervix with greater and greater force, the uterine contractions grow stronger and more frequent. This mechanism is a positive feedback loop."/>
          <p:cNvPicPr>
            <a:picLocks noGrp="1"/>
          </p:cNvPicPr>
          <p:nvPr>
            <p:ph idx="1"/>
          </p:nvPr>
        </p:nvPicPr>
        <p:blipFill>
          <a:blip xmlns:r="http://schemas.openxmlformats.org/officeDocument/2006/relationships" r:embed="rId1"/>
          <a:stretch>
            <a:fillRect/>
          </a:stretch>
        </p:blipFill>
        <p:spPr>
          <a:xfrm>
            <a:off x="1600200" y="2447352"/>
            <a:ext cx="5638800" cy="3801048"/>
          </a:xfrm>
        </p:spPr>
      </p:pic>
      <p:sp>
        <p:nvSpPr>
          <p:cNvPr id="1048749" name="Date Placeholder 4"/>
          <p:cNvSpPr>
            <a:spLocks noGrp="1"/>
          </p:cNvSpPr>
          <p:nvPr>
            <p:ph type="dt" sz="half" idx="10"/>
          </p:nvPr>
        </p:nvSpPr>
        <p:spPr/>
        <p:txBody>
          <a:bodyPr/>
          <a:p>
            <a:fld id="{7FD92A0D-958A-4DC7-BC56-E8E78AC517E7}" type="datetime1">
              <a:rPr lang="en-US" smtClean="0"/>
              <a:t>9/27/2020</a:t>
            </a:fld>
            <a:endParaRPr lang="en-US"/>
          </a:p>
        </p:txBody>
      </p:sp>
      <p:sp>
        <p:nvSpPr>
          <p:cNvPr id="1048750" name="Slide Number Placeholder 5"/>
          <p:cNvSpPr>
            <a:spLocks noGrp="1"/>
          </p:cNvSpPr>
          <p:nvPr>
            <p:ph type="sldNum" sz="quarter" idx="12"/>
          </p:nvPr>
        </p:nvSpPr>
        <p:spPr/>
        <p:txBody>
          <a:bodyPr/>
          <a:p>
            <a:fld id="{8DF113C6-6C03-41CD-BCA4-F52BECEBA144}"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751" name="Title 1"/>
          <p:cNvSpPr>
            <a:spLocks noGrp="1"/>
          </p:cNvSpPr>
          <p:nvPr>
            <p:ph type="title"/>
          </p:nvPr>
        </p:nvSpPr>
        <p:spPr/>
        <p:txBody>
          <a:bodyPr/>
          <a:p>
            <a:r>
              <a:rPr dirty="0" lang="en-US" err="1" smtClean="0"/>
              <a:t>Feedforward</a:t>
            </a:r>
            <a:endParaRPr dirty="0" lang="en-US"/>
          </a:p>
        </p:txBody>
      </p:sp>
      <p:sp>
        <p:nvSpPr>
          <p:cNvPr id="1048752" name="Content Placeholder 2"/>
          <p:cNvSpPr>
            <a:spLocks noGrp="1"/>
          </p:cNvSpPr>
          <p:nvPr>
            <p:ph idx="1"/>
          </p:nvPr>
        </p:nvSpPr>
        <p:spPr/>
        <p:txBody>
          <a:bodyPr/>
          <a:p>
            <a:r>
              <a:rPr dirty="0" lang="en-US" smtClean="0"/>
              <a:t>Anticipates changes in a regulated variable, improves the speed of the body’s homeostatic responses and minimizes fluctuations in the level of the controlled variable. E.g.</a:t>
            </a:r>
          </a:p>
          <a:p>
            <a:pPr lvl="1"/>
            <a:r>
              <a:rPr dirty="0" lang="en-US" smtClean="0"/>
              <a:t>Salivating upon the smell of food</a:t>
            </a:r>
          </a:p>
          <a:p>
            <a:pPr lvl="1"/>
            <a:r>
              <a:rPr dirty="0" lang="en-US" smtClean="0"/>
              <a:t>Temperature regulation</a:t>
            </a:r>
          </a:p>
        </p:txBody>
      </p:sp>
      <p:sp>
        <p:nvSpPr>
          <p:cNvPr id="1048753" name="Date Placeholder 3"/>
          <p:cNvSpPr>
            <a:spLocks noGrp="1"/>
          </p:cNvSpPr>
          <p:nvPr>
            <p:ph type="dt" sz="half" idx="10"/>
          </p:nvPr>
        </p:nvSpPr>
        <p:spPr/>
        <p:txBody>
          <a:bodyPr/>
          <a:p>
            <a:fld id="{ED509364-0F6C-4FE7-B558-DD1815986398}" type="datetime1">
              <a:rPr lang="en-US" smtClean="0"/>
              <a:t>9/27/2020</a:t>
            </a:fld>
            <a:endParaRPr lang="en-US"/>
          </a:p>
        </p:txBody>
      </p:sp>
      <p:sp>
        <p:nvSpPr>
          <p:cNvPr id="1048754" name="Slide Number Placeholder 4"/>
          <p:cNvSpPr>
            <a:spLocks noGrp="1"/>
          </p:cNvSpPr>
          <p:nvPr>
            <p:ph type="sldNum" sz="quarter" idx="12"/>
          </p:nvPr>
        </p:nvSpPr>
        <p:spPr/>
        <p:txBody>
          <a:bodyPr/>
          <a:p>
            <a:fld id="{8DF113C6-6C03-41CD-BCA4-F52BECEBA144}"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755" name="Title 1"/>
          <p:cNvSpPr>
            <a:spLocks noGrp="1"/>
          </p:cNvSpPr>
          <p:nvPr>
            <p:ph type="title"/>
          </p:nvPr>
        </p:nvSpPr>
        <p:spPr/>
        <p:txBody>
          <a:bodyPr>
            <a:normAutofit fontScale="90000"/>
          </a:bodyPr>
          <a:p>
            <a:r>
              <a:rPr dirty="0" lang="en-US" smtClean="0"/>
              <a:t>Components of homeostatic control system</a:t>
            </a:r>
            <a:endParaRPr dirty="0" lang="en-US"/>
          </a:p>
        </p:txBody>
      </p:sp>
      <p:sp>
        <p:nvSpPr>
          <p:cNvPr id="1048756" name="Content Placeholder 2"/>
          <p:cNvSpPr>
            <a:spLocks noGrp="1"/>
          </p:cNvSpPr>
          <p:nvPr>
            <p:ph idx="1"/>
          </p:nvPr>
        </p:nvSpPr>
        <p:spPr/>
        <p:txBody>
          <a:bodyPr/>
          <a:p>
            <a:r>
              <a:rPr dirty="0" lang="en-US" smtClean="0"/>
              <a:t>Reflex arc:</a:t>
            </a:r>
          </a:p>
          <a:p>
            <a:pPr lvl="1"/>
            <a:r>
              <a:rPr dirty="0" lang="en-US" smtClean="0"/>
              <a:t>Receptor, afferent pathway, integrating centre, efferent pathway and effector.</a:t>
            </a:r>
          </a:p>
          <a:p>
            <a:endParaRPr dirty="0" lang="en-US" smtClean="0"/>
          </a:p>
          <a:p>
            <a:r>
              <a:rPr dirty="0" lang="en-US" smtClean="0"/>
              <a:t>Local homeostatic responses</a:t>
            </a:r>
            <a:endParaRPr dirty="0" lang="en-US"/>
          </a:p>
        </p:txBody>
      </p:sp>
      <p:sp>
        <p:nvSpPr>
          <p:cNvPr id="1048757" name="Date Placeholder 3"/>
          <p:cNvSpPr>
            <a:spLocks noGrp="1"/>
          </p:cNvSpPr>
          <p:nvPr>
            <p:ph type="dt" sz="half" idx="10"/>
          </p:nvPr>
        </p:nvSpPr>
        <p:spPr/>
        <p:txBody>
          <a:bodyPr/>
          <a:p>
            <a:fld id="{F6FB2B34-AE94-42D8-B2EC-D6DF1FEC4E63}" type="datetime1">
              <a:rPr lang="en-US" smtClean="0"/>
              <a:t>9/27/2020</a:t>
            </a:fld>
            <a:endParaRPr lang="en-US"/>
          </a:p>
        </p:txBody>
      </p:sp>
      <p:sp>
        <p:nvSpPr>
          <p:cNvPr id="1048758" name="Slide Number Placeholder 4"/>
          <p:cNvSpPr>
            <a:spLocks noGrp="1"/>
          </p:cNvSpPr>
          <p:nvPr>
            <p:ph type="sldNum" sz="quarter" idx="12"/>
          </p:nvPr>
        </p:nvSpPr>
        <p:spPr/>
        <p:txBody>
          <a:bodyPr/>
          <a:p>
            <a:fld id="{8DF113C6-6C03-41CD-BCA4-F52BECEBA144}"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759" name="Title 1"/>
          <p:cNvSpPr>
            <a:spLocks noGrp="1"/>
          </p:cNvSpPr>
          <p:nvPr>
            <p:ph type="title"/>
          </p:nvPr>
        </p:nvSpPr>
        <p:spPr/>
        <p:txBody>
          <a:bodyPr/>
          <a:p>
            <a:endParaRPr lang="en-US"/>
          </a:p>
        </p:txBody>
      </p:sp>
      <p:sp>
        <p:nvSpPr>
          <p:cNvPr id="1048760" name="Date Placeholder 3"/>
          <p:cNvSpPr>
            <a:spLocks noGrp="1"/>
          </p:cNvSpPr>
          <p:nvPr>
            <p:ph type="dt" sz="half" idx="10"/>
          </p:nvPr>
        </p:nvSpPr>
        <p:spPr/>
        <p:txBody>
          <a:bodyPr/>
          <a:p>
            <a:fld id="{9D7E59AE-3042-45A3-8825-27E793778363}" type="datetime1">
              <a:rPr lang="en-US" smtClean="0"/>
              <a:t>9/27/2020</a:t>
            </a:fld>
            <a:endParaRPr lang="en-US"/>
          </a:p>
        </p:txBody>
      </p:sp>
      <p:sp>
        <p:nvSpPr>
          <p:cNvPr id="1048761" name="Slide Number Placeholder 4"/>
          <p:cNvSpPr>
            <a:spLocks noGrp="1"/>
          </p:cNvSpPr>
          <p:nvPr>
            <p:ph type="sldNum" sz="quarter" idx="12"/>
          </p:nvPr>
        </p:nvSpPr>
        <p:spPr/>
        <p:txBody>
          <a:bodyPr/>
          <a:p>
            <a:fld id="{8DF113C6-6C03-41CD-BCA4-F52BECEBA144}" type="slidenum">
              <a:rPr lang="en-US" smtClean="0"/>
              <a:t>54</a:t>
            </a:fld>
            <a:endParaRPr lang="en-US"/>
          </a:p>
        </p:txBody>
      </p:sp>
      <p:pic>
        <p:nvPicPr>
          <p:cNvPr id="2097181" name="Content Placeholder 3" descr="http://image.slidesharecdn.com/homeostatis-101020230215-phpapp02/95/slide-13-728.jpg?1287633824"/>
          <p:cNvPicPr>
            <a:picLocks noGrp="1"/>
          </p:cNvPicPr>
          <p:nvPr>
            <p:ph idx="1"/>
          </p:nvPr>
        </p:nvPicPr>
        <p:blipFill>
          <a:blip xmlns:r="http://schemas.openxmlformats.org/officeDocument/2006/relationships" r:embed="rId1"/>
          <a:srcRect/>
          <a:stretch>
            <a:fillRect/>
          </a:stretch>
        </p:blipFill>
        <p:spPr>
          <a:xfrm>
            <a:off x="1143000" y="0"/>
            <a:ext cx="7315200" cy="63246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762" name="Title 1"/>
          <p:cNvSpPr>
            <a:spLocks noGrp="1"/>
          </p:cNvSpPr>
          <p:nvPr>
            <p:ph type="title"/>
          </p:nvPr>
        </p:nvSpPr>
        <p:spPr/>
        <p:txBody>
          <a:bodyPr>
            <a:normAutofit fontScale="90000"/>
          </a:bodyPr>
          <a:p>
            <a:r>
              <a:rPr dirty="0" lang="en-US" smtClean="0"/>
              <a:t>Processes related to homeostasis</a:t>
            </a:r>
            <a:endParaRPr dirty="0" lang="en-US"/>
          </a:p>
        </p:txBody>
      </p:sp>
      <p:sp>
        <p:nvSpPr>
          <p:cNvPr id="1048763" name="Content Placeholder 2"/>
          <p:cNvSpPr>
            <a:spLocks noGrp="1"/>
          </p:cNvSpPr>
          <p:nvPr>
            <p:ph idx="1"/>
          </p:nvPr>
        </p:nvSpPr>
        <p:spPr/>
        <p:txBody>
          <a:bodyPr/>
          <a:p>
            <a:r>
              <a:rPr dirty="0" lang="en-US" smtClean="0"/>
              <a:t>Acclimatization- developmental acclimatization if early in life.</a:t>
            </a:r>
          </a:p>
          <a:p>
            <a:endParaRPr dirty="0" lang="en-US" smtClean="0"/>
          </a:p>
          <a:p>
            <a:r>
              <a:rPr dirty="0" lang="en-US" smtClean="0"/>
              <a:t>Biological rhythms: for feed forward.</a:t>
            </a:r>
          </a:p>
          <a:p>
            <a:endParaRPr dirty="0" lang="en-US" smtClean="0"/>
          </a:p>
          <a:p>
            <a:r>
              <a:rPr dirty="0" lang="en-US" smtClean="0"/>
              <a:t>Balance of substances in the body is achieved by matching inputs and outputs.</a:t>
            </a:r>
            <a:endParaRPr dirty="0" lang="en-US"/>
          </a:p>
        </p:txBody>
      </p:sp>
      <p:sp>
        <p:nvSpPr>
          <p:cNvPr id="1048764" name="Date Placeholder 3"/>
          <p:cNvSpPr>
            <a:spLocks noGrp="1"/>
          </p:cNvSpPr>
          <p:nvPr>
            <p:ph type="dt" sz="half" idx="10"/>
          </p:nvPr>
        </p:nvSpPr>
        <p:spPr/>
        <p:txBody>
          <a:bodyPr/>
          <a:p>
            <a:fld id="{61E89A85-0285-45E6-BF13-6965221D27AF}" type="datetime1">
              <a:rPr lang="en-US" smtClean="0"/>
              <a:t>9/27/2020</a:t>
            </a:fld>
            <a:endParaRPr lang="en-US"/>
          </a:p>
        </p:txBody>
      </p:sp>
      <p:sp>
        <p:nvSpPr>
          <p:cNvPr id="1048765" name="Slide Number Placeholder 4"/>
          <p:cNvSpPr>
            <a:spLocks noGrp="1"/>
          </p:cNvSpPr>
          <p:nvPr>
            <p:ph type="sldNum" sz="quarter" idx="12"/>
          </p:nvPr>
        </p:nvSpPr>
        <p:spPr/>
        <p:txBody>
          <a:bodyPr/>
          <a:p>
            <a:fld id="{8DF113C6-6C03-41CD-BCA4-F52BECEBA144}"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766" name="Title 1"/>
          <p:cNvSpPr>
            <a:spLocks noGrp="1"/>
          </p:cNvSpPr>
          <p:nvPr>
            <p:ph type="title"/>
          </p:nvPr>
        </p:nvSpPr>
        <p:spPr>
          <a:xfrm>
            <a:off x="762000" y="2819400"/>
            <a:ext cx="7924800" cy="1143000"/>
          </a:xfrm>
        </p:spPr>
        <p:txBody>
          <a:bodyPr/>
          <a:p>
            <a:r>
              <a:rPr dirty="0" lang="en-US" smtClean="0"/>
              <a:t>BODY FLUID COMPARTMENTS</a:t>
            </a:r>
            <a:endParaRPr dirty="0" lang="en-US"/>
          </a:p>
        </p:txBody>
      </p:sp>
      <p:sp>
        <p:nvSpPr>
          <p:cNvPr id="1048767" name="Date Placeholder 3"/>
          <p:cNvSpPr>
            <a:spLocks noGrp="1"/>
          </p:cNvSpPr>
          <p:nvPr>
            <p:ph type="dt" sz="half" idx="10"/>
          </p:nvPr>
        </p:nvSpPr>
        <p:spPr/>
        <p:txBody>
          <a:bodyPr/>
          <a:p>
            <a:fld id="{3F98F43A-34AE-4D91-ADAC-9BA63C636D3F}" type="datetime1">
              <a:rPr lang="en-US" smtClean="0"/>
              <a:t>9/27/2020</a:t>
            </a:fld>
            <a:endParaRPr lang="en-US"/>
          </a:p>
        </p:txBody>
      </p:sp>
      <p:sp>
        <p:nvSpPr>
          <p:cNvPr id="1048768" name="Slide Number Placeholder 4"/>
          <p:cNvSpPr>
            <a:spLocks noGrp="1"/>
          </p:cNvSpPr>
          <p:nvPr>
            <p:ph type="sldNum" sz="quarter" idx="12"/>
          </p:nvPr>
        </p:nvSpPr>
        <p:spPr/>
        <p:txBody>
          <a:bodyPr/>
          <a:p>
            <a:fld id="{8DF113C6-6C03-41CD-BCA4-F52BECEBA144}"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769"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Objectives</a:t>
            </a:r>
            <a:endParaRPr dirty="0" lang="en-US">
              <a:solidFill>
                <a:schemeClr val="accent1">
                  <a:satMod val="150000"/>
                </a:schemeClr>
              </a:solidFill>
            </a:endParaRPr>
          </a:p>
        </p:txBody>
      </p:sp>
      <p:sp>
        <p:nvSpPr>
          <p:cNvPr id="1048770" name="Content Placeholder 2"/>
          <p:cNvSpPr>
            <a:spLocks noGrp="1"/>
          </p:cNvSpPr>
          <p:nvPr>
            <p:ph idx="1"/>
          </p:nvPr>
        </p:nvSpPr>
        <p:spPr/>
        <p:txBody>
          <a:bodyPr/>
          <a:p>
            <a:pPr eaLnBrk="1" hangingPunct="1"/>
            <a:r>
              <a:rPr lang="en-US" smtClean="0"/>
              <a:t>What percentage of our body weight is water?</a:t>
            </a:r>
          </a:p>
          <a:p>
            <a:pPr eaLnBrk="1" hangingPunct="1"/>
            <a:r>
              <a:rPr lang="en-US" smtClean="0"/>
              <a:t>What are the 3 major fluid compartments in the body?</a:t>
            </a:r>
          </a:p>
          <a:p>
            <a:pPr eaLnBrk="1" hangingPunct="1"/>
            <a:r>
              <a:rPr lang="en-US" smtClean="0"/>
              <a:t>What will administration of isotonic saline do to cell volume?  To plasma volume?</a:t>
            </a:r>
          </a:p>
          <a:p>
            <a:pPr eaLnBrk="1" hangingPunct="1"/>
            <a:r>
              <a:rPr lang="en-US" smtClean="0"/>
              <a:t>Name the factors involved in forming extracellular edema</a:t>
            </a:r>
          </a:p>
          <a:p>
            <a:pPr eaLnBrk="1" hangingPunct="1"/>
            <a:endParaRPr lang="en-US" smtClean="0"/>
          </a:p>
        </p:txBody>
      </p:sp>
      <p:sp>
        <p:nvSpPr>
          <p:cNvPr id="1048771" name="Date Placeholder 3"/>
          <p:cNvSpPr>
            <a:spLocks noGrp="1"/>
          </p:cNvSpPr>
          <p:nvPr>
            <p:ph type="dt" sz="half" idx="10"/>
          </p:nvPr>
        </p:nvSpPr>
        <p:spPr/>
        <p:txBody>
          <a:bodyPr/>
          <a:p>
            <a:fld id="{C3599C7C-48E8-4437-B8EB-511DC6FA2CE4}" type="datetime1">
              <a:rPr lang="en-US" smtClean="0"/>
              <a:t>9/27/2020</a:t>
            </a:fld>
            <a:endParaRPr lang="en-US"/>
          </a:p>
        </p:txBody>
      </p:sp>
      <p:sp>
        <p:nvSpPr>
          <p:cNvPr id="1048772" name="Slide Number Placeholder 4"/>
          <p:cNvSpPr>
            <a:spLocks noGrp="1"/>
          </p:cNvSpPr>
          <p:nvPr>
            <p:ph type="sldNum" sz="quarter" idx="12"/>
          </p:nvPr>
        </p:nvSpPr>
        <p:spPr/>
        <p:txBody>
          <a:bodyPr/>
          <a:p>
            <a:fld id="{8DF113C6-6C03-41CD-BCA4-F52BECEBA144}"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773"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Big Picture</a:t>
            </a:r>
            <a:endParaRPr dirty="0" lang="en-US">
              <a:solidFill>
                <a:schemeClr val="accent1">
                  <a:satMod val="150000"/>
                </a:schemeClr>
              </a:solidFill>
            </a:endParaRPr>
          </a:p>
        </p:txBody>
      </p:sp>
      <p:sp>
        <p:nvSpPr>
          <p:cNvPr id="1048774" name="Content Placeholder 2"/>
          <p:cNvSpPr>
            <a:spLocks noGrp="1"/>
          </p:cNvSpPr>
          <p:nvPr>
            <p:ph idx="1"/>
          </p:nvPr>
        </p:nvSpPr>
        <p:spPr/>
        <p:txBody>
          <a:bodyPr>
            <a:normAutofit fontScale="96875" lnSpcReduction="10000"/>
          </a:bodyPr>
          <a:p>
            <a:pPr eaLnBrk="1" hangingPunct="1"/>
            <a:r>
              <a:rPr lang="en-US" smtClean="0"/>
              <a:t>We are comprised mostly of water that is divided into compartments</a:t>
            </a:r>
          </a:p>
          <a:p>
            <a:pPr eaLnBrk="1" hangingPunct="1"/>
            <a:r>
              <a:rPr lang="en-US" smtClean="0"/>
              <a:t>The tonicity (osmolarity) of intracellular and extracellular compartments determines where water will flow</a:t>
            </a:r>
          </a:p>
          <a:p>
            <a:pPr eaLnBrk="1" hangingPunct="1"/>
            <a:r>
              <a:rPr lang="en-US" smtClean="0"/>
              <a:t>The body tightly regulates osmolarity and water balance to preserve homeostasis</a:t>
            </a:r>
          </a:p>
          <a:p>
            <a:pPr eaLnBrk="1" hangingPunct="1"/>
            <a:r>
              <a:rPr lang="en-US" smtClean="0"/>
              <a:t>Several diseases lead to disturbances in water balance that cause clinical problems</a:t>
            </a:r>
          </a:p>
        </p:txBody>
      </p:sp>
      <p:sp>
        <p:nvSpPr>
          <p:cNvPr id="1048775" name="Date Placeholder 3"/>
          <p:cNvSpPr>
            <a:spLocks noGrp="1"/>
          </p:cNvSpPr>
          <p:nvPr>
            <p:ph type="dt" sz="half" idx="10"/>
          </p:nvPr>
        </p:nvSpPr>
        <p:spPr/>
        <p:txBody>
          <a:bodyPr/>
          <a:p>
            <a:fld id="{63DC3ED6-BFD6-4243-8BD5-1A618C501EEF}" type="datetime1">
              <a:rPr lang="en-US" smtClean="0"/>
              <a:t>9/27/2020</a:t>
            </a:fld>
            <a:endParaRPr lang="en-US"/>
          </a:p>
        </p:txBody>
      </p:sp>
      <p:sp>
        <p:nvSpPr>
          <p:cNvPr id="1048776" name="Slide Number Placeholder 4"/>
          <p:cNvSpPr>
            <a:spLocks noGrp="1"/>
          </p:cNvSpPr>
          <p:nvPr>
            <p:ph type="sldNum" sz="quarter" idx="12"/>
          </p:nvPr>
        </p:nvSpPr>
        <p:spPr/>
        <p:txBody>
          <a:bodyPr/>
          <a:p>
            <a:fld id="{8DF113C6-6C03-41CD-BCA4-F52BECEBA144}"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777"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H2O intake = H2O excretion</a:t>
            </a:r>
            <a:endParaRPr dirty="0" lang="en-US">
              <a:solidFill>
                <a:schemeClr val="accent1">
                  <a:satMod val="150000"/>
                </a:schemeClr>
              </a:solidFill>
            </a:endParaRPr>
          </a:p>
        </p:txBody>
      </p:sp>
      <p:sp>
        <p:nvSpPr>
          <p:cNvPr id="1048778" name="Content Placeholder 2"/>
          <p:cNvSpPr>
            <a:spLocks noGrp="1"/>
          </p:cNvSpPr>
          <p:nvPr>
            <p:ph idx="1"/>
          </p:nvPr>
        </p:nvSpPr>
        <p:spPr/>
        <p:txBody>
          <a:bodyPr/>
          <a:p>
            <a:pPr eaLnBrk="1" hangingPunct="1"/>
            <a:r>
              <a:rPr lang="en-US" smtClean="0"/>
              <a:t>Sources in:</a:t>
            </a:r>
          </a:p>
          <a:p>
            <a:pPr eaLnBrk="1" hangingPunct="1" lvl="1"/>
            <a:r>
              <a:rPr lang="en-US" smtClean="0"/>
              <a:t>Oral intake</a:t>
            </a:r>
          </a:p>
          <a:p>
            <a:pPr eaLnBrk="1" hangingPunct="1" lvl="1"/>
            <a:r>
              <a:rPr lang="en-US" smtClean="0"/>
              <a:t>ATP production generates H2O as waste</a:t>
            </a:r>
          </a:p>
          <a:p>
            <a:pPr eaLnBrk="1" hangingPunct="1"/>
            <a:r>
              <a:rPr lang="en-US" smtClean="0"/>
              <a:t>Sources out:</a:t>
            </a:r>
          </a:p>
          <a:p>
            <a:pPr eaLnBrk="1" hangingPunct="1" lvl="1"/>
            <a:r>
              <a:rPr lang="en-US" smtClean="0"/>
              <a:t>Urine</a:t>
            </a:r>
          </a:p>
          <a:p>
            <a:pPr eaLnBrk="1" hangingPunct="1" lvl="1"/>
            <a:r>
              <a:rPr lang="en-US" smtClean="0"/>
              <a:t>Feces</a:t>
            </a:r>
          </a:p>
          <a:p>
            <a:pPr eaLnBrk="1" hangingPunct="1" lvl="1"/>
            <a:r>
              <a:rPr lang="en-US" smtClean="0"/>
              <a:t>Sweat</a:t>
            </a:r>
          </a:p>
          <a:p>
            <a:pPr eaLnBrk="1" hangingPunct="1" lvl="1"/>
            <a:r>
              <a:rPr lang="en-US" smtClean="0"/>
              <a:t>Insensible loss</a:t>
            </a:r>
          </a:p>
        </p:txBody>
      </p:sp>
      <p:sp>
        <p:nvSpPr>
          <p:cNvPr id="1048779" name="Date Placeholder 3"/>
          <p:cNvSpPr>
            <a:spLocks noGrp="1"/>
          </p:cNvSpPr>
          <p:nvPr>
            <p:ph type="dt" sz="half" idx="10"/>
          </p:nvPr>
        </p:nvSpPr>
        <p:spPr/>
        <p:txBody>
          <a:bodyPr/>
          <a:p>
            <a:fld id="{D37DA48E-3FBB-407E-9667-DAF87AF6B803}" type="datetime1">
              <a:rPr lang="en-US" smtClean="0"/>
              <a:t>9/27/2020</a:t>
            </a:fld>
            <a:endParaRPr lang="en-US"/>
          </a:p>
        </p:txBody>
      </p:sp>
      <p:sp>
        <p:nvSpPr>
          <p:cNvPr id="1048780" name="Slide Number Placeholder 4"/>
          <p:cNvSpPr>
            <a:spLocks noGrp="1"/>
          </p:cNvSpPr>
          <p:nvPr>
            <p:ph type="sldNum" sz="quarter" idx="12"/>
          </p:nvPr>
        </p:nvSpPr>
        <p:spPr/>
        <p:txBody>
          <a:bodyPr/>
          <a:p>
            <a:fld id="{8DF113C6-6C03-41CD-BCA4-F52BECEBA144}"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595" name="Title 1"/>
          <p:cNvSpPr>
            <a:spLocks noGrp="1"/>
          </p:cNvSpPr>
          <p:nvPr>
            <p:ph type="title"/>
          </p:nvPr>
        </p:nvSpPr>
        <p:spPr/>
        <p:txBody>
          <a:bodyPr/>
          <a:p>
            <a:r>
              <a:rPr dirty="0" lang="en-US" smtClean="0"/>
              <a:t>CONT..</a:t>
            </a:r>
            <a:endParaRPr dirty="0" lang="en-US"/>
          </a:p>
        </p:txBody>
      </p:sp>
      <p:sp>
        <p:nvSpPr>
          <p:cNvPr id="1048596" name="Content Placeholder 2"/>
          <p:cNvSpPr>
            <a:spLocks noGrp="1"/>
          </p:cNvSpPr>
          <p:nvPr>
            <p:ph idx="1"/>
          </p:nvPr>
        </p:nvSpPr>
        <p:spPr/>
        <p:txBody>
          <a:bodyPr/>
          <a:p>
            <a:r>
              <a:rPr dirty="0" lang="en-US"/>
              <a:t>(i) Main Tasks that comprise of quizzes and written assignment</a:t>
            </a:r>
          </a:p>
          <a:p>
            <a:r>
              <a:rPr dirty="0" lang="en-US"/>
              <a:t>(ii) Sub tasks that comprise group discussion and clinical logs.]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781"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H2O in = H2O out</a:t>
            </a:r>
            <a:endParaRPr dirty="0" lang="en-US">
              <a:solidFill>
                <a:schemeClr val="accent1">
                  <a:satMod val="150000"/>
                </a:schemeClr>
              </a:solidFill>
            </a:endParaRPr>
          </a:p>
        </p:txBody>
      </p:sp>
      <p:graphicFrame>
        <p:nvGraphicFramePr>
          <p:cNvPr id="4194306" name="Content Placeholder 3"/>
          <p:cNvGraphicFramePr>
            <a:graphicFrameLocks noGrp="1"/>
          </p:cNvGraphicFramePr>
          <p:nvPr>
            <p:ph idx="1"/>
          </p:nvPr>
        </p:nvGraphicFramePr>
        <p:xfrm>
          <a:off x="457200" y="1774825"/>
          <a:ext cx="8229600" cy="4820920"/>
        </p:xfrm>
        <a:graphic>
          <a:graphicData uri="http://schemas.openxmlformats.org/drawingml/2006/table">
            <a:tbl>
              <a:tblPr firstRow="1" bandRow="1">
                <a:tableStyleId>{5C22544A-7EE6-4342-B048-85BDC9FD1C3A}</a:tableStyleId>
              </a:tblPr>
              <a:tblGrid>
                <a:gridCol w="2667000"/>
                <a:gridCol w="2819400"/>
                <a:gridCol w="2743200"/>
              </a:tblGrid>
              <a:tr h="370840">
                <a:tc>
                  <a:txBody>
                    <a:bodyPr/>
                    <a:p>
                      <a:endParaRPr dirty="0" lang="en-US"/>
                    </a:p>
                  </a:txBody>
                </a:tc>
                <a:tc>
                  <a:txBody>
                    <a:bodyPr/>
                    <a:p>
                      <a:pPr algn="ctr"/>
                      <a:r>
                        <a:rPr dirty="0" lang="en-US" smtClean="0"/>
                        <a:t>NORMAL</a:t>
                      </a:r>
                      <a:endParaRPr dirty="0" lang="en-US"/>
                    </a:p>
                  </a:txBody>
                </a:tc>
                <a:tc>
                  <a:txBody>
                    <a:bodyPr/>
                    <a:p>
                      <a:pPr algn="ctr"/>
                      <a:r>
                        <a:rPr dirty="0" lang="en-US" smtClean="0"/>
                        <a:t>MAXIMUM</a:t>
                      </a:r>
                      <a:endParaRPr dirty="0" lang="en-US"/>
                    </a:p>
                  </a:txBody>
                </a:tc>
              </a:tr>
              <a:tr h="370840">
                <a:tc>
                  <a:txBody>
                    <a:bodyPr/>
                    <a:p>
                      <a:r>
                        <a:rPr dirty="0" lang="en-US" smtClean="0"/>
                        <a:t>INTAKE</a:t>
                      </a:r>
                      <a:endParaRPr dirty="0" lang="en-US"/>
                    </a:p>
                  </a:txBody>
                </a:tc>
                <a:tc>
                  <a:txBody>
                    <a:bodyPr/>
                    <a:p>
                      <a:pPr algn="ctr"/>
                      <a:r>
                        <a:rPr dirty="0" lang="en-US" smtClean="0"/>
                        <a:t>(ml)</a:t>
                      </a:r>
                      <a:endParaRPr dirty="0" lang="en-US"/>
                    </a:p>
                  </a:txBody>
                </a:tc>
                <a:tc>
                  <a:txBody>
                    <a:bodyPr/>
                    <a:p>
                      <a:pPr algn="ctr"/>
                      <a:r>
                        <a:rPr dirty="0" lang="en-US" smtClean="0"/>
                        <a:t>(ml)</a:t>
                      </a:r>
                      <a:endParaRPr dirty="0" lang="en-US"/>
                    </a:p>
                  </a:txBody>
                </a:tc>
              </a:tr>
              <a:tr h="370840">
                <a:tc>
                  <a:txBody>
                    <a:bodyPr/>
                    <a:p>
                      <a:pPr algn="r"/>
                      <a:r>
                        <a:rPr dirty="0" lang="en-US" smtClean="0"/>
                        <a:t>Ingested (fluid</a:t>
                      </a:r>
                      <a:r>
                        <a:rPr baseline="0" dirty="0" lang="en-US" smtClean="0"/>
                        <a:t> + food)</a:t>
                      </a:r>
                      <a:endParaRPr dirty="0" lang="en-US"/>
                    </a:p>
                  </a:txBody>
                </a:tc>
                <a:tc>
                  <a:txBody>
                    <a:bodyPr/>
                    <a:p>
                      <a:pPr algn="ctr"/>
                      <a:r>
                        <a:rPr dirty="0" lang="en-US" smtClean="0"/>
                        <a:t>2,100</a:t>
                      </a:r>
                      <a:endParaRPr dirty="0" lang="en-US"/>
                    </a:p>
                  </a:txBody>
                </a:tc>
                <a:tc>
                  <a:txBody>
                    <a:bodyPr/>
                    <a:p>
                      <a:pPr algn="ctr"/>
                      <a:r>
                        <a:rPr dirty="0" lang="en-US" smtClean="0"/>
                        <a:t>15,000</a:t>
                      </a:r>
                      <a:endParaRPr dirty="0" lang="en-US"/>
                    </a:p>
                  </a:txBody>
                </a:tc>
              </a:tr>
              <a:tr h="370840">
                <a:tc>
                  <a:txBody>
                    <a:bodyPr/>
                    <a:p>
                      <a:pPr algn="r"/>
                      <a:r>
                        <a:rPr dirty="0" lang="en-US" smtClean="0"/>
                        <a:t>Metabolism (ATP)</a:t>
                      </a:r>
                      <a:endParaRPr dirty="0" lang="en-US"/>
                    </a:p>
                  </a:txBody>
                </a:tc>
                <a:tc>
                  <a:txBody>
                    <a:bodyPr/>
                    <a:p>
                      <a:pPr algn="ctr"/>
                      <a:r>
                        <a:rPr dirty="0" lang="en-US" smtClean="0"/>
                        <a:t>200</a:t>
                      </a:r>
                      <a:endParaRPr dirty="0" lang="en-US"/>
                    </a:p>
                  </a:txBody>
                </a:tc>
                <a:tc>
                  <a:txBody>
                    <a:bodyPr/>
                    <a:p>
                      <a:pPr algn="ctr"/>
                      <a:r>
                        <a:rPr dirty="0" lang="en-US" smtClean="0"/>
                        <a:t>200</a:t>
                      </a:r>
                      <a:endParaRPr dirty="0" lang="en-US"/>
                    </a:p>
                  </a:txBody>
                </a:tc>
              </a:tr>
              <a:tr h="370840">
                <a:tc>
                  <a:txBody>
                    <a:bodyPr/>
                    <a:p>
                      <a:pPr algn="r"/>
                      <a:r>
                        <a:rPr b="1" dirty="0" lang="en-US" smtClean="0"/>
                        <a:t>TOTAL IN</a:t>
                      </a:r>
                      <a:endParaRPr b="1" dirty="0" lang="en-US"/>
                    </a:p>
                  </a:txBody>
                </a:tc>
                <a:tc>
                  <a:txBody>
                    <a:bodyPr/>
                    <a:p>
                      <a:pPr algn="ctr"/>
                      <a:r>
                        <a:rPr dirty="0" lang="en-US" smtClean="0"/>
                        <a:t>2,300</a:t>
                      </a:r>
                      <a:endParaRPr dirty="0" lang="en-US"/>
                    </a:p>
                  </a:txBody>
                </a:tc>
                <a:tc>
                  <a:txBody>
                    <a:bodyPr/>
                    <a:p>
                      <a:pPr algn="ctr"/>
                      <a:r>
                        <a:rPr dirty="0" lang="en-US" smtClean="0"/>
                        <a:t>15,200</a:t>
                      </a:r>
                      <a:endParaRPr dirty="0" lang="en-US"/>
                    </a:p>
                  </a:txBody>
                </a:tc>
              </a:tr>
              <a:tr h="370840">
                <a:tc>
                  <a:txBody>
                    <a:bodyPr/>
                    <a:p>
                      <a:endParaRPr dirty="0" lang="en-US"/>
                    </a:p>
                  </a:txBody>
                </a:tc>
                <a:tc>
                  <a:txBody>
                    <a:bodyPr/>
                    <a:p>
                      <a:pPr algn="ctr"/>
                      <a:endParaRPr dirty="0" lang="en-US"/>
                    </a:p>
                  </a:txBody>
                </a:tc>
                <a:tc>
                  <a:txBody>
                    <a:bodyPr/>
                    <a:p>
                      <a:pPr algn="ctr"/>
                      <a:endParaRPr dirty="0" lang="en-US"/>
                    </a:p>
                  </a:txBody>
                </a:tc>
              </a:tr>
              <a:tr h="370840">
                <a:tc>
                  <a:txBody>
                    <a:bodyPr/>
                    <a:p>
                      <a:r>
                        <a:rPr dirty="0" lang="en-US" smtClean="0"/>
                        <a:t>OUTPUT</a:t>
                      </a:r>
                      <a:endParaRPr dirty="0" lang="en-US"/>
                    </a:p>
                  </a:txBody>
                </a:tc>
                <a:tc>
                  <a:txBody>
                    <a:bodyPr/>
                    <a:p>
                      <a:pPr algn="ctr"/>
                      <a:endParaRPr dirty="0" lang="en-US"/>
                    </a:p>
                  </a:txBody>
                </a:tc>
                <a:tc>
                  <a:txBody>
                    <a:bodyPr/>
                    <a:p>
                      <a:pPr algn="ctr"/>
                      <a:endParaRPr dirty="0" lang="en-US"/>
                    </a:p>
                  </a:txBody>
                </a:tc>
              </a:tr>
              <a:tr h="370840">
                <a:tc>
                  <a:txBody>
                    <a:bodyPr/>
                    <a:p>
                      <a:pPr algn="r"/>
                      <a:r>
                        <a:rPr dirty="0" lang="en-US" smtClean="0"/>
                        <a:t>Urine</a:t>
                      </a:r>
                    </a:p>
                  </a:txBody>
                </a:tc>
                <a:tc>
                  <a:txBody>
                    <a:bodyPr/>
                    <a:p>
                      <a:pPr algn="ctr"/>
                      <a:r>
                        <a:rPr dirty="0" lang="en-US" smtClean="0"/>
                        <a:t>1,400</a:t>
                      </a:r>
                      <a:endParaRPr dirty="0" lang="en-US"/>
                    </a:p>
                  </a:txBody>
                </a:tc>
                <a:tc>
                  <a:txBody>
                    <a:bodyPr/>
                    <a:p>
                      <a:pPr algn="ctr"/>
                      <a:r>
                        <a:rPr dirty="0" lang="en-US" smtClean="0"/>
                        <a:t>20,000</a:t>
                      </a:r>
                      <a:endParaRPr dirty="0" lang="en-US"/>
                    </a:p>
                  </a:txBody>
                </a:tc>
              </a:tr>
              <a:tr h="370840">
                <a:tc>
                  <a:txBody>
                    <a:bodyPr/>
                    <a:p>
                      <a:pPr algn="r"/>
                      <a:r>
                        <a:rPr dirty="0" lang="en-US" smtClean="0"/>
                        <a:t>Sweat</a:t>
                      </a:r>
                    </a:p>
                  </a:txBody>
                </a:tc>
                <a:tc>
                  <a:txBody>
                    <a:bodyPr/>
                    <a:p>
                      <a:pPr algn="ctr"/>
                      <a:r>
                        <a:rPr dirty="0" lang="en-US" smtClean="0"/>
                        <a:t>100</a:t>
                      </a:r>
                      <a:endParaRPr dirty="0" lang="en-US"/>
                    </a:p>
                  </a:txBody>
                </a:tc>
                <a:tc>
                  <a:txBody>
                    <a:bodyPr/>
                    <a:p>
                      <a:pPr algn="ctr"/>
                      <a:r>
                        <a:rPr dirty="0" lang="en-US" smtClean="0"/>
                        <a:t>16,000</a:t>
                      </a:r>
                      <a:endParaRPr dirty="0" lang="en-US"/>
                    </a:p>
                  </a:txBody>
                </a:tc>
              </a:tr>
              <a:tr h="370840">
                <a:tc>
                  <a:txBody>
                    <a:bodyPr/>
                    <a:p>
                      <a:pPr algn="r"/>
                      <a:r>
                        <a:rPr dirty="0" lang="en-US" smtClean="0"/>
                        <a:t>Feces</a:t>
                      </a:r>
                      <a:endParaRPr dirty="0" lang="en-US"/>
                    </a:p>
                  </a:txBody>
                </a:tc>
                <a:tc>
                  <a:txBody>
                    <a:bodyPr/>
                    <a:p>
                      <a:pPr algn="ctr"/>
                      <a:r>
                        <a:rPr dirty="0" lang="en-US" smtClean="0"/>
                        <a:t>100</a:t>
                      </a:r>
                      <a:endParaRPr dirty="0" lang="en-US"/>
                    </a:p>
                  </a:txBody>
                </a:tc>
                <a:tc>
                  <a:txBody>
                    <a:bodyPr/>
                    <a:p>
                      <a:pPr algn="ctr"/>
                      <a:r>
                        <a:rPr dirty="0" lang="en-US" smtClean="0"/>
                        <a:t>20,000</a:t>
                      </a:r>
                      <a:endParaRPr dirty="0" lang="en-US"/>
                    </a:p>
                  </a:txBody>
                </a:tc>
              </a:tr>
              <a:tr h="370840">
                <a:tc>
                  <a:txBody>
                    <a:bodyPr/>
                    <a:p>
                      <a:pPr algn="r"/>
                      <a:r>
                        <a:rPr dirty="0" lang="en-US" smtClean="0"/>
                        <a:t>Insensible—skin</a:t>
                      </a:r>
                      <a:endParaRPr dirty="0" lang="en-US"/>
                    </a:p>
                  </a:txBody>
                </a:tc>
                <a:tc>
                  <a:txBody>
                    <a:bodyPr/>
                    <a:p>
                      <a:pPr algn="ctr"/>
                      <a:r>
                        <a:rPr dirty="0" lang="en-US" smtClean="0"/>
                        <a:t>350</a:t>
                      </a:r>
                      <a:endParaRPr dirty="0" lang="en-US"/>
                    </a:p>
                  </a:txBody>
                </a:tc>
                <a:tc>
                  <a:txBody>
                    <a:bodyPr/>
                    <a:p>
                      <a:pPr algn="ctr"/>
                      <a:r>
                        <a:rPr dirty="0" lang="en-US" smtClean="0"/>
                        <a:t>5,000</a:t>
                      </a:r>
                      <a:endParaRPr dirty="0" lang="en-US"/>
                    </a:p>
                  </a:txBody>
                </a:tc>
              </a:tr>
              <a:tr h="370840">
                <a:tc>
                  <a:txBody>
                    <a:bodyPr/>
                    <a:p>
                      <a:pPr algn="r"/>
                      <a:r>
                        <a:rPr dirty="0" lang="en-US" smtClean="0"/>
                        <a:t>Insensible—lungs</a:t>
                      </a:r>
                      <a:endParaRPr dirty="0" lang="en-US"/>
                    </a:p>
                  </a:txBody>
                </a:tc>
                <a:tc>
                  <a:txBody>
                    <a:bodyPr/>
                    <a:p>
                      <a:pPr algn="ctr"/>
                      <a:r>
                        <a:rPr dirty="0" lang="en-US" smtClean="0"/>
                        <a:t>350</a:t>
                      </a:r>
                      <a:endParaRPr dirty="0" lang="en-US"/>
                    </a:p>
                  </a:txBody>
                </a:tc>
                <a:tc>
                  <a:txBody>
                    <a:bodyPr/>
                    <a:p>
                      <a:pPr algn="ctr"/>
                      <a:r>
                        <a:rPr dirty="0" lang="en-US" smtClean="0"/>
                        <a:t>1,000</a:t>
                      </a:r>
                      <a:endParaRPr dirty="0" lang="en-US"/>
                    </a:p>
                  </a:txBody>
                </a:tc>
              </a:tr>
              <a:tr h="370840">
                <a:tc>
                  <a:txBody>
                    <a:bodyPr/>
                    <a:p>
                      <a:pPr algn="r"/>
                      <a:r>
                        <a:rPr b="1" dirty="0" lang="en-US" smtClean="0"/>
                        <a:t>TOTAL OUT</a:t>
                      </a:r>
                      <a:endParaRPr b="1" dirty="0" lang="en-US"/>
                    </a:p>
                  </a:txBody>
                </a:tc>
                <a:tc>
                  <a:txBody>
                    <a:bodyPr/>
                    <a:p>
                      <a:pPr algn="ctr"/>
                      <a:r>
                        <a:rPr dirty="0" lang="en-US" smtClean="0"/>
                        <a:t>2,300</a:t>
                      </a:r>
                      <a:endParaRPr dirty="0" lang="en-US"/>
                    </a:p>
                  </a:txBody>
                </a:tc>
                <a:tc>
                  <a:txBody>
                    <a:bodyPr/>
                    <a:p>
                      <a:pPr algn="ctr"/>
                      <a:r>
                        <a:rPr dirty="0" lang="en-US" smtClean="0"/>
                        <a:t>62,000</a:t>
                      </a:r>
                      <a:endParaRPr dirty="0" lang="en-US"/>
                    </a:p>
                  </a:txBody>
                </a:tc>
              </a:tr>
            </a:tbl>
          </a:graphicData>
        </a:graphic>
      </p:graphicFrame>
      <p:sp>
        <p:nvSpPr>
          <p:cNvPr id="1048782" name="Date Placeholder 4"/>
          <p:cNvSpPr>
            <a:spLocks noGrp="1"/>
          </p:cNvSpPr>
          <p:nvPr>
            <p:ph type="dt" sz="half" idx="10"/>
          </p:nvPr>
        </p:nvSpPr>
        <p:spPr/>
        <p:txBody>
          <a:bodyPr/>
          <a:p>
            <a:fld id="{BC2003BF-2D9D-4671-A971-9A4BE87DCFF0}" type="datetime1">
              <a:rPr lang="en-US" smtClean="0"/>
              <a:t>9/27/2020</a:t>
            </a:fld>
            <a:endParaRPr lang="en-US"/>
          </a:p>
        </p:txBody>
      </p:sp>
      <p:sp>
        <p:nvSpPr>
          <p:cNvPr id="1048783" name="Slide Number Placeholder 5"/>
          <p:cNvSpPr>
            <a:spLocks noGrp="1"/>
          </p:cNvSpPr>
          <p:nvPr>
            <p:ph type="sldNum" sz="quarter" idx="12"/>
          </p:nvPr>
        </p:nvSpPr>
        <p:spPr/>
        <p:txBody>
          <a:bodyPr/>
          <a:p>
            <a:fld id="{8DF113C6-6C03-41CD-BCA4-F52BECEBA144}"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784" name="Title 1"/>
          <p:cNvSpPr>
            <a:spLocks noGrp="1"/>
          </p:cNvSpPr>
          <p:nvPr>
            <p:ph type="title"/>
          </p:nvPr>
        </p:nvSpPr>
        <p:spPr>
          <a:xfrm>
            <a:off x="3124200" y="-228600"/>
            <a:ext cx="7924800" cy="1143000"/>
          </a:xfrm>
        </p:spPr>
        <p:txBody>
          <a:bodyPr/>
          <a:p>
            <a:pPr eaLnBrk="1" fontAlgn="auto" hangingPunct="1">
              <a:spcAft>
                <a:spcPts val="0"/>
              </a:spcAft>
            </a:pPr>
            <a:r>
              <a:rPr dirty="0" lang="en-US" smtClean="0">
                <a:solidFill>
                  <a:schemeClr val="accent1">
                    <a:satMod val="150000"/>
                  </a:schemeClr>
                </a:solidFill>
              </a:rPr>
              <a:t>Body Fluid Compartments</a:t>
            </a:r>
            <a:endParaRPr dirty="0" lang="en-US">
              <a:solidFill>
                <a:schemeClr val="accent1">
                  <a:satMod val="150000"/>
                </a:schemeClr>
              </a:solidFill>
            </a:endParaRPr>
          </a:p>
        </p:txBody>
      </p:sp>
      <p:sp>
        <p:nvSpPr>
          <p:cNvPr id="1048785" name="Date Placeholder 12"/>
          <p:cNvSpPr>
            <a:spLocks noGrp="1"/>
          </p:cNvSpPr>
          <p:nvPr>
            <p:ph type="dt" sz="half" idx="10"/>
          </p:nvPr>
        </p:nvSpPr>
        <p:spPr/>
        <p:txBody>
          <a:bodyPr/>
          <a:p>
            <a:fld id="{2F808927-54A5-4F8D-AEB1-BF892B6C3915}" type="datetime1">
              <a:rPr lang="en-US" smtClean="0"/>
              <a:t>9/27/2020</a:t>
            </a:fld>
            <a:endParaRPr lang="en-US"/>
          </a:p>
        </p:txBody>
      </p:sp>
      <p:sp>
        <p:nvSpPr>
          <p:cNvPr id="1048786" name="Slide Number Placeholder 14"/>
          <p:cNvSpPr>
            <a:spLocks noGrp="1"/>
          </p:cNvSpPr>
          <p:nvPr>
            <p:ph type="sldNum" sz="quarter" idx="12"/>
          </p:nvPr>
        </p:nvSpPr>
        <p:spPr/>
        <p:txBody>
          <a:bodyPr/>
          <a:p>
            <a:fld id="{8DF113C6-6C03-41CD-BCA4-F52BECEBA144}" type="slidenum">
              <a:rPr lang="en-US" smtClean="0"/>
              <a:t>61</a:t>
            </a:fld>
            <a:endParaRPr lang="en-US"/>
          </a:p>
        </p:txBody>
      </p:sp>
      <p:sp>
        <p:nvSpPr>
          <p:cNvPr id="1048787" name="TextBox 3"/>
          <p:cNvSpPr txBox="1">
            <a:spLocks noChangeArrowheads="1"/>
          </p:cNvSpPr>
          <p:nvPr/>
        </p:nvSpPr>
        <p:spPr bwMode="auto">
          <a:xfrm>
            <a:off x="1066800" y="641350"/>
            <a:ext cx="5791200" cy="1374140"/>
          </a:xfrm>
          <a:prstGeom prst="rect"/>
          <a:noFill/>
          <a:ln w="9525">
            <a:noFill/>
            <a:miter lim="800000"/>
            <a:headEnd/>
            <a:tailEnd/>
          </a:ln>
        </p:spPr>
        <p:txBody>
          <a:bodyPr>
            <a:spAutoFit/>
          </a:bodyPr>
          <a:p>
            <a:pPr algn="ctr"/>
            <a:r>
              <a:rPr dirty="0" sz="4000" lang="en-US">
                <a:latin typeface="Corbel" pitchFamily="34" charset="0"/>
              </a:rPr>
              <a:t>Total Body Water (TBW)</a:t>
            </a:r>
          </a:p>
          <a:p>
            <a:pPr algn="ctr"/>
            <a:r>
              <a:rPr dirty="0" lang="en-US">
                <a:latin typeface="Corbel" pitchFamily="34" charset="0"/>
              </a:rPr>
              <a:t>60% body weight</a:t>
            </a:r>
          </a:p>
          <a:p>
            <a:pPr algn="ctr"/>
            <a:r>
              <a:rPr b="1" dirty="0" sz="2800" lang="en-US">
                <a:latin typeface="Corbel" pitchFamily="34" charset="0"/>
              </a:rPr>
              <a:t>42L</a:t>
            </a:r>
          </a:p>
        </p:txBody>
      </p:sp>
      <p:sp>
        <p:nvSpPr>
          <p:cNvPr id="1048788" name="TextBox 4"/>
          <p:cNvSpPr txBox="1">
            <a:spLocks noChangeArrowheads="1"/>
          </p:cNvSpPr>
          <p:nvPr/>
        </p:nvSpPr>
        <p:spPr bwMode="auto">
          <a:xfrm>
            <a:off x="457200" y="3635375"/>
            <a:ext cx="3733800" cy="1640840"/>
          </a:xfrm>
          <a:prstGeom prst="rect"/>
          <a:noFill/>
          <a:ln w="9525">
            <a:noFill/>
            <a:miter lim="800000"/>
            <a:headEnd/>
            <a:tailEnd/>
          </a:ln>
        </p:spPr>
        <p:txBody>
          <a:bodyPr>
            <a:spAutoFit/>
          </a:bodyPr>
          <a:p>
            <a:pPr algn="ctr"/>
            <a:r>
              <a:rPr dirty="0" sz="4000" lang="en-US">
                <a:latin typeface="Corbel" pitchFamily="34" charset="0"/>
              </a:rPr>
              <a:t>2/3 Intracellular</a:t>
            </a:r>
          </a:p>
          <a:p>
            <a:pPr algn="ctr"/>
            <a:r>
              <a:rPr b="1" dirty="0" sz="2400" lang="en-US">
                <a:latin typeface="Corbel" pitchFamily="34" charset="0"/>
              </a:rPr>
              <a:t>28L</a:t>
            </a:r>
          </a:p>
        </p:txBody>
      </p:sp>
      <p:sp>
        <p:nvSpPr>
          <p:cNvPr id="1048789" name="TextBox 5"/>
          <p:cNvSpPr txBox="1">
            <a:spLocks noChangeArrowheads="1"/>
          </p:cNvSpPr>
          <p:nvPr/>
        </p:nvSpPr>
        <p:spPr bwMode="auto">
          <a:xfrm>
            <a:off x="3962400" y="3635375"/>
            <a:ext cx="3962400" cy="1043941"/>
          </a:xfrm>
          <a:prstGeom prst="rect"/>
          <a:noFill/>
          <a:ln w="9525">
            <a:noFill/>
            <a:miter lim="800000"/>
            <a:headEnd/>
            <a:tailEnd/>
          </a:ln>
        </p:spPr>
        <p:txBody>
          <a:bodyPr>
            <a:spAutoFit/>
          </a:bodyPr>
          <a:p>
            <a:pPr algn="ctr"/>
            <a:r>
              <a:rPr dirty="0" sz="4000" lang="en-US">
                <a:latin typeface="Corbel" pitchFamily="34" charset="0"/>
              </a:rPr>
              <a:t>1/3 Extracellular</a:t>
            </a:r>
          </a:p>
          <a:p>
            <a:pPr algn="ctr"/>
            <a:r>
              <a:rPr b="1" dirty="0" sz="2400" lang="en-US">
                <a:latin typeface="Corbel" pitchFamily="34" charset="0"/>
              </a:rPr>
              <a:t>14L</a:t>
            </a:r>
          </a:p>
        </p:txBody>
      </p:sp>
      <p:sp>
        <p:nvSpPr>
          <p:cNvPr id="1048790" name="TextBox 6"/>
          <p:cNvSpPr txBox="1">
            <a:spLocks noChangeArrowheads="1"/>
          </p:cNvSpPr>
          <p:nvPr/>
        </p:nvSpPr>
        <p:spPr bwMode="auto">
          <a:xfrm>
            <a:off x="5486400" y="5551488"/>
            <a:ext cx="3733800" cy="1043940"/>
          </a:xfrm>
          <a:prstGeom prst="rect"/>
          <a:noFill/>
          <a:ln w="9525">
            <a:noFill/>
            <a:miter lim="800000"/>
            <a:headEnd/>
            <a:tailEnd/>
          </a:ln>
        </p:spPr>
        <p:txBody>
          <a:bodyPr>
            <a:spAutoFit/>
          </a:bodyPr>
          <a:p>
            <a:pPr algn="ctr"/>
            <a:r>
              <a:rPr sz="4000" lang="en-US">
                <a:latin typeface="Corbel" pitchFamily="34" charset="0"/>
              </a:rPr>
              <a:t>75% Interstitial</a:t>
            </a:r>
          </a:p>
          <a:p>
            <a:pPr algn="ctr"/>
            <a:r>
              <a:rPr b="1" sz="2400" lang="en-US">
                <a:latin typeface="Corbel" pitchFamily="34" charset="0"/>
              </a:rPr>
              <a:t>11L</a:t>
            </a:r>
          </a:p>
        </p:txBody>
      </p:sp>
      <p:sp>
        <p:nvSpPr>
          <p:cNvPr id="1048791" name="TextBox 7"/>
          <p:cNvSpPr txBox="1">
            <a:spLocks noChangeArrowheads="1"/>
          </p:cNvSpPr>
          <p:nvPr/>
        </p:nvSpPr>
        <p:spPr bwMode="auto">
          <a:xfrm>
            <a:off x="2362200" y="5562600"/>
            <a:ext cx="2819400" cy="1640839"/>
          </a:xfrm>
          <a:prstGeom prst="rect"/>
          <a:noFill/>
          <a:ln w="9525">
            <a:noFill/>
            <a:miter lim="800000"/>
            <a:headEnd/>
            <a:tailEnd/>
          </a:ln>
        </p:spPr>
        <p:txBody>
          <a:bodyPr>
            <a:spAutoFit/>
          </a:bodyPr>
          <a:p>
            <a:pPr algn="ctr"/>
            <a:r>
              <a:rPr sz="4000" lang="en-US">
                <a:latin typeface="Corbel" pitchFamily="34" charset="0"/>
              </a:rPr>
              <a:t>25% Plasma</a:t>
            </a:r>
          </a:p>
          <a:p>
            <a:pPr algn="ctr"/>
            <a:r>
              <a:rPr b="1" sz="2400" lang="en-US">
                <a:latin typeface="Corbel" pitchFamily="34" charset="0"/>
              </a:rPr>
              <a:t>3L</a:t>
            </a:r>
          </a:p>
        </p:txBody>
      </p:sp>
      <p:cxnSp>
        <p:nvCxnSpPr>
          <p:cNvPr id="3145733" name="Straight Arrow Connector 9"/>
          <p:cNvCxnSpPr>
            <a:cxnSpLocks/>
            <a:stCxn id="1048787" idx="2"/>
            <a:endCxn id="1048788" idx="0"/>
          </p:cNvCxnSpPr>
          <p:nvPr/>
        </p:nvCxnSpPr>
        <p:spPr>
          <a:xfrm rot="5400000">
            <a:off x="2354263" y="2027237"/>
            <a:ext cx="1577975" cy="1638300"/>
          </a:xfrm>
          <a:prstGeom prst="straightConnector1"/>
          <a:ln w="63500">
            <a:tailEnd type="arrow"/>
          </a:ln>
        </p:spPr>
        <p:style>
          <a:lnRef idx="1">
            <a:schemeClr val="accent1"/>
          </a:lnRef>
          <a:fillRef idx="0">
            <a:schemeClr val="accent1"/>
          </a:fillRef>
          <a:effectRef idx="0">
            <a:schemeClr val="accent1"/>
          </a:effectRef>
          <a:fontRef idx="minor">
            <a:schemeClr val="tx1"/>
          </a:fontRef>
        </p:style>
      </p:cxnSp>
      <p:cxnSp>
        <p:nvCxnSpPr>
          <p:cNvPr id="3145734" name="Straight Arrow Connector 11"/>
          <p:cNvCxnSpPr>
            <a:cxnSpLocks/>
            <a:stCxn id="1048787" idx="2"/>
            <a:endCxn id="1048789" idx="0"/>
          </p:cNvCxnSpPr>
          <p:nvPr/>
        </p:nvCxnSpPr>
        <p:spPr>
          <a:xfrm rot="16200000" flipH="1">
            <a:off x="4164013" y="1855787"/>
            <a:ext cx="1577975" cy="1981200"/>
          </a:xfrm>
          <a:prstGeom prst="straightConnector1"/>
          <a:ln w="63500">
            <a:tailEnd type="arrow"/>
          </a:ln>
        </p:spPr>
        <p:style>
          <a:lnRef idx="1">
            <a:schemeClr val="accent1"/>
          </a:lnRef>
          <a:fillRef idx="0">
            <a:schemeClr val="accent1"/>
          </a:fillRef>
          <a:effectRef idx="0">
            <a:schemeClr val="accent1"/>
          </a:effectRef>
          <a:fontRef idx="minor">
            <a:schemeClr val="tx1"/>
          </a:fontRef>
        </p:style>
      </p:cxnSp>
      <p:cxnSp>
        <p:nvCxnSpPr>
          <p:cNvPr id="3145735" name="Straight Arrow Connector 13"/>
          <p:cNvCxnSpPr>
            <a:cxnSpLocks/>
            <a:stCxn id="1048789" idx="2"/>
            <a:endCxn id="1048791" idx="0"/>
          </p:cNvCxnSpPr>
          <p:nvPr/>
        </p:nvCxnSpPr>
        <p:spPr>
          <a:xfrm rot="5400000">
            <a:off x="4433094" y="4052094"/>
            <a:ext cx="849312" cy="2171700"/>
          </a:xfrm>
          <a:prstGeom prst="straightConnector1"/>
          <a:ln w="63500">
            <a:tailEnd type="arrow"/>
          </a:ln>
        </p:spPr>
        <p:style>
          <a:lnRef idx="1">
            <a:schemeClr val="accent1"/>
          </a:lnRef>
          <a:fillRef idx="0">
            <a:schemeClr val="accent1"/>
          </a:fillRef>
          <a:effectRef idx="0">
            <a:schemeClr val="accent1"/>
          </a:effectRef>
          <a:fontRef idx="minor">
            <a:schemeClr val="tx1"/>
          </a:fontRef>
        </p:style>
      </p:cxnSp>
      <p:cxnSp>
        <p:nvCxnSpPr>
          <p:cNvPr id="3145736" name="Straight Arrow Connector 15"/>
          <p:cNvCxnSpPr>
            <a:cxnSpLocks/>
            <a:stCxn id="1048789" idx="2"/>
            <a:endCxn id="1048790" idx="0"/>
          </p:cNvCxnSpPr>
          <p:nvPr/>
        </p:nvCxnSpPr>
        <p:spPr>
          <a:xfrm rot="16200000" flipH="1">
            <a:off x="6229350" y="4427538"/>
            <a:ext cx="838200" cy="1409700"/>
          </a:xfrm>
          <a:prstGeom prst="straightConnector1"/>
          <a:ln w="635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1048787">
                                            <p:txEl>
                                              <p:pRg st="0" end="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resetSubtype="0">
                                  <p:stCondLst>
                                    <p:cond delay="0"/>
                                  </p:stCondLst>
                                  <p:childTnLst>
                                    <p:set>
                                      <p:cBhvr>
                                        <p:cTn dur="1" fill="hold" id="10">
                                          <p:stCondLst>
                                            <p:cond delay="0"/>
                                          </p:stCondLst>
                                        </p:cTn>
                                        <p:tgtEl>
                                          <p:spTgt spid="1048787">
                                            <p:txEl>
                                              <p:pRg st="1" end="1"/>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resetSubtype="0">
                                  <p:stCondLst>
                                    <p:cond delay="0"/>
                                  </p:stCondLst>
                                  <p:childTnLst>
                                    <p:set>
                                      <p:cBhvr>
                                        <p:cTn dur="1" fill="hold" id="14">
                                          <p:stCondLst>
                                            <p:cond delay="0"/>
                                          </p:stCondLst>
                                        </p:cTn>
                                        <p:tgtEl>
                                          <p:spTgt spid="1048787">
                                            <p:txEl>
                                              <p:pRg st="2" end="2"/>
                                            </p:txEl>
                                          </p:spTgt>
                                        </p:tgtEl>
                                        <p:attrNameLst>
                                          <p:attrName>style.visibility</p:attrName>
                                        </p:attrNameLst>
                                      </p:cBhvr>
                                      <p:to>
                                        <p:strVal val="visible"/>
                                      </p:to>
                                    </p:set>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1" presetSubtype="0">
                                  <p:stCondLst>
                                    <p:cond delay="0"/>
                                  </p:stCondLst>
                                  <p:childTnLst>
                                    <p:set>
                                      <p:cBhvr>
                                        <p:cTn dur="1" fill="hold" id="18">
                                          <p:stCondLst>
                                            <p:cond delay="0"/>
                                          </p:stCondLst>
                                        </p:cTn>
                                        <p:tgtEl>
                                          <p:spTgt spid="3145733"/>
                                        </p:tgtEl>
                                        <p:attrNameLst>
                                          <p:attrName>style.visibility</p:attrName>
                                        </p:attrNameLst>
                                      </p:cBhvr>
                                      <p:to>
                                        <p:strVal val="visible"/>
                                      </p:to>
                                    </p:set>
                                  </p:childTnLst>
                                </p:cTn>
                              </p:par>
                              <p:par>
                                <p:cTn fill="hold" id="19" nodeType="withEffect" presetClass="entr" presetID="1" presetSubtype="0">
                                  <p:stCondLst>
                                    <p:cond delay="0"/>
                                  </p:stCondLst>
                                  <p:childTnLst>
                                    <p:set>
                                      <p:cBhvr>
                                        <p:cTn dur="1" fill="hold" id="20">
                                          <p:stCondLst>
                                            <p:cond delay="0"/>
                                          </p:stCondLst>
                                        </p:cTn>
                                        <p:tgtEl>
                                          <p:spTgt spid="3145734"/>
                                        </p:tgtEl>
                                        <p:attrNameLst>
                                          <p:attrName>style.visibility</p:attrName>
                                        </p:attrNameLst>
                                      </p:cBhvr>
                                      <p:to>
                                        <p:strVal val="visible"/>
                                      </p:to>
                                    </p:set>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1" presetSubtype="0">
                                  <p:stCondLst>
                                    <p:cond delay="0"/>
                                  </p:stCondLst>
                                  <p:childTnLst>
                                    <p:set>
                                      <p:cBhvr>
                                        <p:cTn dur="1" fill="hold" id="24">
                                          <p:stCondLst>
                                            <p:cond delay="0"/>
                                          </p:stCondLst>
                                        </p:cTn>
                                        <p:tgtEl>
                                          <p:spTgt spid="1048788">
                                            <p:txEl>
                                              <p:pRg st="0" end="0"/>
                                            </p:txEl>
                                          </p:spTgt>
                                        </p:tgtEl>
                                        <p:attrNameLst>
                                          <p:attrName>style.visibility</p:attrName>
                                        </p:attrNameLst>
                                      </p:cBhvr>
                                      <p:to>
                                        <p:strVal val="visible"/>
                                      </p:to>
                                    </p:se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 presetSubtype="0">
                                  <p:stCondLst>
                                    <p:cond delay="0"/>
                                  </p:stCondLst>
                                  <p:childTnLst>
                                    <p:set>
                                      <p:cBhvr>
                                        <p:cTn dur="1" fill="hold" id="28">
                                          <p:stCondLst>
                                            <p:cond delay="0"/>
                                          </p:stCondLst>
                                        </p:cTn>
                                        <p:tgtEl>
                                          <p:spTgt spid="1048788">
                                            <p:txEl>
                                              <p:pRg st="1" end="1"/>
                                            </p:txEl>
                                          </p:spTgt>
                                        </p:tgtEl>
                                        <p:attrNameLst>
                                          <p:attrName>style.visibility</p:attrName>
                                        </p:attrNameLst>
                                      </p:cBhvr>
                                      <p:to>
                                        <p:strVal val="visible"/>
                                      </p:to>
                                    </p:se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1" presetSubtype="0">
                                  <p:stCondLst>
                                    <p:cond delay="0"/>
                                  </p:stCondLst>
                                  <p:childTnLst>
                                    <p:set>
                                      <p:cBhvr>
                                        <p:cTn dur="1" fill="hold" id="32">
                                          <p:stCondLst>
                                            <p:cond delay="0"/>
                                          </p:stCondLst>
                                        </p:cTn>
                                        <p:tgtEl>
                                          <p:spTgt spid="1048789">
                                            <p:txEl>
                                              <p:pRg st="0" end="0"/>
                                            </p:txEl>
                                          </p:spTgt>
                                        </p:tgtEl>
                                        <p:attrNameLst>
                                          <p:attrName>style.visibility</p:attrName>
                                        </p:attrNameLst>
                                      </p:cBhvr>
                                      <p:to>
                                        <p:strVal val="visible"/>
                                      </p:to>
                                    </p:se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 presetSubtype="0">
                                  <p:stCondLst>
                                    <p:cond delay="0"/>
                                  </p:stCondLst>
                                  <p:childTnLst>
                                    <p:set>
                                      <p:cBhvr>
                                        <p:cTn dur="1" fill="hold" id="36">
                                          <p:stCondLst>
                                            <p:cond delay="0"/>
                                          </p:stCondLst>
                                        </p:cTn>
                                        <p:tgtEl>
                                          <p:spTgt spid="1048789">
                                            <p:txEl>
                                              <p:pRg st="1" end="1"/>
                                            </p:txEl>
                                          </p:spTgt>
                                        </p:tgtEl>
                                        <p:attrNameLst>
                                          <p:attrName>style.visibility</p:attrName>
                                        </p:attrNameLst>
                                      </p:cBhvr>
                                      <p:to>
                                        <p:strVal val="visible"/>
                                      </p:to>
                                    </p:set>
                                  </p:childTnLst>
                                </p:cTn>
                              </p:par>
                            </p:childTnLst>
                          </p:cTn>
                        </p:par>
                      </p:childTnLst>
                    </p:cTn>
                  </p:par>
                  <p:par>
                    <p:cTn fill="hold" id="37">
                      <p:stCondLst>
                        <p:cond delay="indefinite"/>
                      </p:stCondLst>
                      <p:childTnLst>
                        <p:par>
                          <p:cTn fill="hold" id="38">
                            <p:stCondLst>
                              <p:cond delay="0"/>
                            </p:stCondLst>
                            <p:childTnLst>
                              <p:par>
                                <p:cTn fill="hold" id="39" nodeType="clickEffect" presetClass="entr" presetID="1" presetSubtype="0">
                                  <p:stCondLst>
                                    <p:cond delay="0"/>
                                  </p:stCondLst>
                                  <p:childTnLst>
                                    <p:set>
                                      <p:cBhvr>
                                        <p:cTn dur="1" fill="hold" id="40">
                                          <p:stCondLst>
                                            <p:cond delay="0"/>
                                          </p:stCondLst>
                                        </p:cTn>
                                        <p:tgtEl>
                                          <p:spTgt spid="3145735"/>
                                        </p:tgtEl>
                                        <p:attrNameLst>
                                          <p:attrName>style.visibility</p:attrName>
                                        </p:attrNameLst>
                                      </p:cBhvr>
                                      <p:to>
                                        <p:strVal val="visible"/>
                                      </p:to>
                                    </p:set>
                                  </p:childTnLst>
                                </p:cTn>
                              </p:par>
                              <p:par>
                                <p:cTn fill="hold" id="41" nodeType="withEffect" presetClass="entr" presetID="1" presetSubtype="0">
                                  <p:stCondLst>
                                    <p:cond delay="0"/>
                                  </p:stCondLst>
                                  <p:childTnLst>
                                    <p:set>
                                      <p:cBhvr>
                                        <p:cTn dur="1" fill="hold" id="42">
                                          <p:stCondLst>
                                            <p:cond delay="0"/>
                                          </p:stCondLst>
                                        </p:cTn>
                                        <p:tgtEl>
                                          <p:spTgt spid="3145736"/>
                                        </p:tgtEl>
                                        <p:attrNameLst>
                                          <p:attrName>style.visibility</p:attrName>
                                        </p:attrNameLst>
                                      </p:cBhvr>
                                      <p:to>
                                        <p:strVal val="visible"/>
                                      </p:to>
                                    </p:se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 presetSubtype="0">
                                  <p:stCondLst>
                                    <p:cond delay="0"/>
                                  </p:stCondLst>
                                  <p:childTnLst>
                                    <p:set>
                                      <p:cBhvr>
                                        <p:cTn dur="1" fill="hold" id="46">
                                          <p:stCondLst>
                                            <p:cond delay="0"/>
                                          </p:stCondLst>
                                        </p:cTn>
                                        <p:tgtEl>
                                          <p:spTgt spid="1048791">
                                            <p:txEl>
                                              <p:pRg st="0" end="0"/>
                                            </p:txEl>
                                          </p:spTgt>
                                        </p:tgtEl>
                                        <p:attrNameLst>
                                          <p:attrName>style.visibility</p:attrName>
                                        </p:attrNameLst>
                                      </p:cBhvr>
                                      <p:to>
                                        <p:strVal val="visible"/>
                                      </p:to>
                                    </p:set>
                                  </p:childTnLst>
                                </p:cTn>
                              </p:par>
                            </p:childTnLst>
                          </p:cTn>
                        </p:par>
                      </p:childTnLst>
                    </p:cTn>
                  </p:par>
                  <p:par>
                    <p:cTn fill="hold" id="47">
                      <p:stCondLst>
                        <p:cond delay="indefinite"/>
                      </p:stCondLst>
                      <p:childTnLst>
                        <p:par>
                          <p:cTn fill="hold" id="48">
                            <p:stCondLst>
                              <p:cond delay="0"/>
                            </p:stCondLst>
                            <p:childTnLst>
                              <p:par>
                                <p:cTn fill="hold" id="49" nodeType="clickEffect" presetClass="entr" presetID="1" presetSubtype="0">
                                  <p:stCondLst>
                                    <p:cond delay="0"/>
                                  </p:stCondLst>
                                  <p:childTnLst>
                                    <p:set>
                                      <p:cBhvr>
                                        <p:cTn dur="1" fill="hold" id="50">
                                          <p:stCondLst>
                                            <p:cond delay="0"/>
                                          </p:stCondLst>
                                        </p:cTn>
                                        <p:tgtEl>
                                          <p:spTgt spid="1048791">
                                            <p:txEl>
                                              <p:pRg st="1" end="1"/>
                                            </p:txEl>
                                          </p:spTgt>
                                        </p:tgtEl>
                                        <p:attrNameLst>
                                          <p:attrName>style.visibility</p:attrName>
                                        </p:attrNameLst>
                                      </p:cBhvr>
                                      <p:to>
                                        <p:strVal val="visible"/>
                                      </p:to>
                                    </p:set>
                                  </p:childTnLst>
                                </p:cTn>
                              </p:par>
                            </p:childTnLst>
                          </p:cTn>
                        </p:par>
                      </p:childTnLst>
                    </p:cTn>
                  </p:par>
                  <p:par>
                    <p:cTn fill="hold" id="51">
                      <p:stCondLst>
                        <p:cond delay="indefinite"/>
                      </p:stCondLst>
                      <p:childTnLst>
                        <p:par>
                          <p:cTn fill="hold" id="52">
                            <p:stCondLst>
                              <p:cond delay="0"/>
                            </p:stCondLst>
                            <p:childTnLst>
                              <p:par>
                                <p:cTn fill="hold" id="53" nodeType="clickEffect" presetClass="entr" presetID="1" presetSubtype="0">
                                  <p:stCondLst>
                                    <p:cond delay="0"/>
                                  </p:stCondLst>
                                  <p:childTnLst>
                                    <p:set>
                                      <p:cBhvr>
                                        <p:cTn dur="1" fill="hold" id="54">
                                          <p:stCondLst>
                                            <p:cond delay="0"/>
                                          </p:stCondLst>
                                        </p:cTn>
                                        <p:tgtEl>
                                          <p:spTgt spid="1048790">
                                            <p:txEl>
                                              <p:pRg st="0" end="0"/>
                                            </p:txEl>
                                          </p:spTgt>
                                        </p:tgtEl>
                                        <p:attrNameLst>
                                          <p:attrName>style.visibility</p:attrName>
                                        </p:attrNameLst>
                                      </p:cBhvr>
                                      <p:to>
                                        <p:strVal val="visible"/>
                                      </p:to>
                                    </p:set>
                                  </p:childTnLst>
                                </p:cTn>
                              </p:par>
                            </p:childTnLst>
                          </p:cTn>
                        </p:par>
                      </p:childTnLst>
                    </p:cTn>
                  </p:par>
                  <p:par>
                    <p:cTn fill="hold" id="55">
                      <p:stCondLst>
                        <p:cond delay="indefinite"/>
                      </p:stCondLst>
                      <p:childTnLst>
                        <p:par>
                          <p:cTn fill="hold" id="56">
                            <p:stCondLst>
                              <p:cond delay="0"/>
                            </p:stCondLst>
                            <p:childTnLst>
                              <p:par>
                                <p:cTn fill="hold" id="57" nodeType="clickEffect" presetClass="entr" presetID="1" presetSubtype="0">
                                  <p:stCondLst>
                                    <p:cond delay="0"/>
                                  </p:stCondLst>
                                  <p:childTnLst>
                                    <p:set>
                                      <p:cBhvr>
                                        <p:cTn dur="1" fill="hold" id="58">
                                          <p:stCondLst>
                                            <p:cond delay="0"/>
                                          </p:stCondLst>
                                        </p:cTn>
                                        <p:tgtEl>
                                          <p:spTgt spid="10487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792" name="Title 1"/>
          <p:cNvSpPr>
            <a:spLocks noGrp="1"/>
          </p:cNvSpPr>
          <p:nvPr>
            <p:ph type="title"/>
          </p:nvPr>
        </p:nvSpPr>
        <p:spPr/>
        <p:txBody>
          <a:bodyPr/>
          <a:p>
            <a:endParaRPr lang="en-US"/>
          </a:p>
        </p:txBody>
      </p:sp>
      <p:sp>
        <p:nvSpPr>
          <p:cNvPr id="1048793" name="Date Placeholder 3"/>
          <p:cNvSpPr>
            <a:spLocks noGrp="1"/>
          </p:cNvSpPr>
          <p:nvPr>
            <p:ph type="dt" sz="half" idx="10"/>
          </p:nvPr>
        </p:nvSpPr>
        <p:spPr/>
        <p:txBody>
          <a:bodyPr/>
          <a:p>
            <a:fld id="{9D7E59AE-3042-45A3-8825-27E793778363}" type="datetime1">
              <a:rPr lang="en-US" smtClean="0"/>
              <a:t>9/27/2020</a:t>
            </a:fld>
            <a:endParaRPr lang="en-US"/>
          </a:p>
        </p:txBody>
      </p:sp>
      <p:sp>
        <p:nvSpPr>
          <p:cNvPr id="1048794" name="Slide Number Placeholder 4"/>
          <p:cNvSpPr>
            <a:spLocks noGrp="1"/>
          </p:cNvSpPr>
          <p:nvPr>
            <p:ph type="sldNum" sz="quarter" idx="12"/>
          </p:nvPr>
        </p:nvSpPr>
        <p:spPr/>
        <p:txBody>
          <a:bodyPr/>
          <a:p>
            <a:fld id="{8DF113C6-6C03-41CD-BCA4-F52BECEBA144}" type="slidenum">
              <a:rPr lang="en-US" smtClean="0"/>
              <a:t>62</a:t>
            </a:fld>
            <a:endParaRPr lang="en-US"/>
          </a:p>
        </p:txBody>
      </p:sp>
      <p:pic>
        <p:nvPicPr>
          <p:cNvPr id="2097182" name="Picture 2"/>
          <p:cNvPicPr>
            <a:picLocks noChangeAspect="1" noGrp="1" noChangeArrowheads="1"/>
          </p:cNvPicPr>
          <p:nvPr>
            <p:ph idx="1"/>
          </p:nvPr>
        </p:nvPicPr>
        <p:blipFill>
          <a:blip xmlns:r="http://schemas.openxmlformats.org/officeDocument/2006/relationships" r:embed="rId1"/>
          <a:srcRect/>
          <a:stretch>
            <a:fillRect/>
          </a:stretch>
        </p:blipFill>
        <p:spPr bwMode="auto">
          <a:xfrm>
            <a:off x="787178" y="0"/>
            <a:ext cx="8128222" cy="6086475"/>
          </a:xfrm>
          <a:prstGeom prst="rect"/>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795"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Some Important Notes</a:t>
            </a:r>
            <a:endParaRPr dirty="0" lang="en-US">
              <a:solidFill>
                <a:schemeClr val="accent1">
                  <a:satMod val="150000"/>
                </a:schemeClr>
              </a:solidFill>
            </a:endParaRPr>
          </a:p>
        </p:txBody>
      </p:sp>
      <p:sp>
        <p:nvSpPr>
          <p:cNvPr id="1048796" name="Content Placeholder 2"/>
          <p:cNvSpPr>
            <a:spLocks noGrp="1"/>
          </p:cNvSpPr>
          <p:nvPr>
            <p:ph idx="1"/>
          </p:nvPr>
        </p:nvSpPr>
        <p:spPr/>
        <p:txBody>
          <a:bodyPr>
            <a:normAutofit fontScale="96429" lnSpcReduction="10000"/>
          </a:bodyPr>
          <a:p>
            <a:pPr eaLnBrk="1" hangingPunct="1"/>
            <a:r>
              <a:rPr lang="en-US" smtClean="0"/>
              <a:t>These are approximations, actual volumes in each person vary according to age, gender, and body composition (obesity)</a:t>
            </a:r>
          </a:p>
          <a:p>
            <a:pPr eaLnBrk="1" hangingPunct="1"/>
            <a:r>
              <a:rPr lang="en-US" smtClean="0"/>
              <a:t>Ions + water freely exchange between plasma and interstitial compartments through pores in capillary membranes, so have same composition</a:t>
            </a:r>
          </a:p>
          <a:p>
            <a:pPr eaLnBrk="1" hangingPunct="1" lvl="1"/>
            <a:r>
              <a:rPr lang="en-US" smtClean="0"/>
              <a:t>Except for large plasma proteins</a:t>
            </a:r>
          </a:p>
          <a:p>
            <a:pPr eaLnBrk="1" hangingPunct="1"/>
            <a:r>
              <a:rPr lang="en-US" smtClean="0"/>
              <a:t>Plasma is the non-cellular portion of blood </a:t>
            </a:r>
          </a:p>
        </p:txBody>
      </p:sp>
      <p:sp>
        <p:nvSpPr>
          <p:cNvPr id="1048797" name="Date Placeholder 3"/>
          <p:cNvSpPr>
            <a:spLocks noGrp="1"/>
          </p:cNvSpPr>
          <p:nvPr>
            <p:ph type="dt" sz="half" idx="10"/>
          </p:nvPr>
        </p:nvSpPr>
        <p:spPr/>
        <p:txBody>
          <a:bodyPr/>
          <a:p>
            <a:fld id="{A0E39C29-D953-400C-99F7-3E2968606FFF}" type="datetime1">
              <a:rPr lang="en-US" smtClean="0"/>
              <a:t>9/27/2020</a:t>
            </a:fld>
            <a:endParaRPr lang="en-US"/>
          </a:p>
        </p:txBody>
      </p:sp>
      <p:sp>
        <p:nvSpPr>
          <p:cNvPr id="1048798" name="Slide Number Placeholder 4"/>
          <p:cNvSpPr>
            <a:spLocks noGrp="1"/>
          </p:cNvSpPr>
          <p:nvPr>
            <p:ph type="sldNum" sz="quarter" idx="12"/>
          </p:nvPr>
        </p:nvSpPr>
        <p:spPr/>
        <p:txBody>
          <a:bodyPr/>
          <a:p>
            <a:fld id="{8DF113C6-6C03-41CD-BCA4-F52BECEBA144}"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799" name="Title 1"/>
          <p:cNvSpPr>
            <a:spLocks noGrp="1"/>
          </p:cNvSpPr>
          <p:nvPr>
            <p:ph type="title"/>
          </p:nvPr>
        </p:nvSpPr>
        <p:spPr/>
        <p:txBody>
          <a:bodyPr/>
          <a:p>
            <a:r>
              <a:rPr dirty="0" sz="2800" lang="en-US">
                <a:solidFill>
                  <a:srgbClr val="00B050"/>
                </a:solidFill>
              </a:rPr>
              <a:t/>
            </a:r>
            <a:br>
              <a:rPr dirty="0" sz="2800" lang="en-US">
                <a:solidFill>
                  <a:srgbClr val="00B050"/>
                </a:solidFill>
              </a:rPr>
            </a:br>
            <a:r>
              <a:rPr dirty="0" sz="3200" lang="en-US">
                <a:solidFill>
                  <a:srgbClr val="00B050"/>
                </a:solidFill>
              </a:rPr>
              <a:t>Body Fluids: Total Body Water</a:t>
            </a:r>
            <a:endParaRPr dirty="0" sz="3600" lang="en-US">
              <a:solidFill>
                <a:srgbClr val="00B050"/>
              </a:solidFill>
            </a:endParaRPr>
          </a:p>
        </p:txBody>
      </p:sp>
      <p:sp>
        <p:nvSpPr>
          <p:cNvPr id="1048800" name="Content Placeholder 2"/>
          <p:cNvSpPr>
            <a:spLocks noGrp="1"/>
          </p:cNvSpPr>
          <p:nvPr>
            <p:ph idx="1"/>
          </p:nvPr>
        </p:nvSpPr>
        <p:spPr>
          <a:xfrm>
            <a:off x="457200" y="1566863"/>
            <a:ext cx="8229600" cy="3614737"/>
          </a:xfrm>
        </p:spPr>
        <p:txBody>
          <a:bodyPr>
            <a:noAutofit/>
          </a:bodyPr>
          <a:p>
            <a:r>
              <a:rPr dirty="0" sz="2000" lang="en-US">
                <a:latin typeface="Times New Roman" pitchFamily="18" charset="0"/>
                <a:cs typeface="Times New Roman" pitchFamily="18" charset="0"/>
              </a:rPr>
              <a:t>Total body water –</a:t>
            </a:r>
          </a:p>
          <a:p>
            <a:pPr lvl="1"/>
            <a:r>
              <a:rPr dirty="0" sz="1600" lang="en-US">
                <a:latin typeface="Times New Roman" pitchFamily="18" charset="0"/>
                <a:cs typeface="Times New Roman" pitchFamily="18" charset="0"/>
              </a:rPr>
              <a:t> 60% of body weight</a:t>
            </a:r>
          </a:p>
          <a:p>
            <a:pPr lvl="1"/>
            <a:r>
              <a:rPr dirty="0" sz="1600" lang="en-US">
                <a:latin typeface="Times New Roman" pitchFamily="18" charset="0"/>
                <a:cs typeface="Times New Roman" pitchFamily="18" charset="0"/>
              </a:rPr>
              <a:t>Is distributed between different compartments</a:t>
            </a:r>
            <a:endParaRPr dirty="0" sz="2000" lang="en-US">
              <a:latin typeface="Times New Roman" pitchFamily="18" charset="0"/>
              <a:cs typeface="Times New Roman" pitchFamily="18" charset="0"/>
            </a:endParaRPr>
          </a:p>
          <a:p>
            <a:r>
              <a:rPr dirty="0" sz="2000" lang="en-US">
                <a:latin typeface="Times New Roman" pitchFamily="18" charset="0"/>
                <a:cs typeface="Times New Roman" pitchFamily="18" charset="0"/>
              </a:rPr>
              <a:t>Varies with age, gender, adiposity.</a:t>
            </a:r>
          </a:p>
          <a:p>
            <a:endParaRPr dirty="0" sz="2000" lang="en-US">
              <a:latin typeface="Times New Roman" pitchFamily="18" charset="0"/>
              <a:cs typeface="Times New Roman" pitchFamily="18" charset="0"/>
            </a:endParaRPr>
          </a:p>
          <a:p>
            <a:r>
              <a:rPr dirty="0" sz="2000" lang="en-US">
                <a:latin typeface="Times New Roman" pitchFamily="18" charset="0"/>
                <a:cs typeface="Times New Roman" pitchFamily="18" charset="0"/>
              </a:rPr>
              <a:t>70 kg man – ~600ml/kg or 42 liters.</a:t>
            </a:r>
          </a:p>
          <a:p>
            <a:endParaRPr dirty="0" sz="2000" lang="en-US">
              <a:latin typeface="Times New Roman" pitchFamily="18" charset="0"/>
              <a:cs typeface="Times New Roman" pitchFamily="18" charset="0"/>
            </a:endParaRPr>
          </a:p>
          <a:p>
            <a:r>
              <a:rPr dirty="0" sz="2000" lang="en-US">
                <a:latin typeface="Times New Roman" pitchFamily="18" charset="0"/>
                <a:cs typeface="Times New Roman" pitchFamily="18" charset="0"/>
              </a:rPr>
              <a:t>Fetus- high content of water initially but decreases progressively during late gestation and by 3-5yrs age.</a:t>
            </a:r>
            <a:endParaRPr dirty="0" sz="2800" lang="en-IN"/>
          </a:p>
        </p:txBody>
      </p:sp>
      <p:sp>
        <p:nvSpPr>
          <p:cNvPr id="1048801" name="Text Box 9"/>
          <p:cNvSpPr txBox="1">
            <a:spLocks noChangeArrowheads="1"/>
          </p:cNvSpPr>
          <p:nvPr/>
        </p:nvSpPr>
        <p:spPr bwMode="auto">
          <a:xfrm>
            <a:off x="457200" y="5308937"/>
            <a:ext cx="8153400" cy="1082040"/>
          </a:xfrm>
          <a:prstGeom prst="rect"/>
          <a:noFill/>
          <a:ln w="9525">
            <a:noFill/>
            <a:miter lim="800000"/>
            <a:headEnd/>
            <a:tailEnd/>
          </a:ln>
        </p:spPr>
        <p:txBody>
          <a:bodyPr>
            <a:spAutoFit/>
          </a:bodyPr>
          <a:p>
            <a:r>
              <a:rPr dirty="0" sz="2000" lang="en-US"/>
              <a:t>The cells that make up the body exist in an "internal sea" of </a:t>
            </a:r>
            <a:r>
              <a:rPr b="1" dirty="0" sz="2000" lang="en-US"/>
              <a:t>extracellular fluid (ECF)</a:t>
            </a:r>
            <a:r>
              <a:rPr dirty="0" sz="2000" lang="en-US"/>
              <a:t>. From this fluid, the cells take up O</a:t>
            </a:r>
            <a:r>
              <a:rPr baseline="-25000" dirty="0" sz="2000" lang="en-US"/>
              <a:t>2</a:t>
            </a:r>
            <a:r>
              <a:rPr dirty="0" sz="2000" lang="en-US"/>
              <a:t> and nutrients; into it, they discharge metabolic waste products.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802" name="Rectangle 2"/>
          <p:cNvSpPr>
            <a:spLocks noGrp="1" noChangeArrowheads="1"/>
          </p:cNvSpPr>
          <p:nvPr>
            <p:ph type="title"/>
          </p:nvPr>
        </p:nvSpPr>
        <p:spPr/>
        <p:txBody>
          <a:bodyPr>
            <a:normAutofit fontScale="90000"/>
          </a:bodyPr>
          <a:p>
            <a:pPr eaLnBrk="1" hangingPunct="1" rtl="0"/>
            <a:r>
              <a:rPr b="1" dirty="0" sz="3600" lang="en-US">
                <a:solidFill>
                  <a:schemeClr val="bg2"/>
                </a:solidFill>
              </a:rPr>
              <a:t>Factors </a:t>
            </a:r>
            <a:r>
              <a:rPr b="1" dirty="0" sz="3600" lang="en-US" err="1"/>
              <a:t>Factors</a:t>
            </a:r>
            <a:r>
              <a:rPr b="1" dirty="0" sz="3600" lang="en-US"/>
              <a:t> affecting body </a:t>
            </a:r>
            <a:r>
              <a:rPr b="1" dirty="0" sz="3600" lang="en-US" err="1"/>
              <a:t>fluids</a:t>
            </a:r>
            <a:r>
              <a:rPr b="1" dirty="0" sz="3600" lang="en-US" err="1">
                <a:solidFill>
                  <a:schemeClr val="bg2"/>
                </a:solidFill>
              </a:rPr>
              <a:t>body</a:t>
            </a:r>
            <a:r>
              <a:rPr b="1" dirty="0" sz="3600" lang="en-US">
                <a:solidFill>
                  <a:schemeClr val="bg2"/>
                </a:solidFill>
              </a:rPr>
              <a:t> fluids</a:t>
            </a:r>
          </a:p>
        </p:txBody>
      </p:sp>
      <p:sp>
        <p:nvSpPr>
          <p:cNvPr id="1048803" name="Rectangle 3"/>
          <p:cNvSpPr>
            <a:spLocks noGrp="1" noChangeArrowheads="1"/>
          </p:cNvSpPr>
          <p:nvPr>
            <p:ph idx="1"/>
          </p:nvPr>
        </p:nvSpPr>
        <p:spPr>
          <a:xfrm>
            <a:off x="684213" y="1844675"/>
            <a:ext cx="7543800" cy="4543425"/>
          </a:xfrm>
        </p:spPr>
        <p:txBody>
          <a:bodyPr/>
          <a:p>
            <a:pPr algn="l" eaLnBrk="1" hangingPunct="1" rtl="0">
              <a:lnSpc>
                <a:spcPct val="90000"/>
              </a:lnSpc>
            </a:pPr>
            <a:r>
              <a:rPr dirty="0" sz="2400" lang="en-US"/>
              <a:t>Water intake &amp; output</a:t>
            </a:r>
          </a:p>
          <a:p>
            <a:pPr algn="l" eaLnBrk="1" hangingPunct="1" rtl="0">
              <a:lnSpc>
                <a:spcPct val="90000"/>
              </a:lnSpc>
            </a:pPr>
            <a:r>
              <a:rPr dirty="0" sz="2400" lang="en-US"/>
              <a:t>Age: </a:t>
            </a:r>
          </a:p>
          <a:p>
            <a:pPr algn="l" eaLnBrk="1" hangingPunct="1" rtl="0">
              <a:lnSpc>
                <a:spcPct val="90000"/>
              </a:lnSpc>
              <a:buFont typeface="Wingdings" pitchFamily="2" charset="2"/>
              <a:buNone/>
            </a:pPr>
            <a:r>
              <a:rPr dirty="0" sz="2400" lang="en-US"/>
              <a:t>       - infant: 73%</a:t>
            </a:r>
          </a:p>
          <a:p>
            <a:pPr algn="l" eaLnBrk="1" hangingPunct="1" rtl="0">
              <a:lnSpc>
                <a:spcPct val="90000"/>
              </a:lnSpc>
              <a:buFont typeface="Wingdings" pitchFamily="2" charset="2"/>
              <a:buNone/>
            </a:pPr>
            <a:r>
              <a:rPr dirty="0" sz="2400" lang="en-US"/>
              <a:t>       - elderly: 45%</a:t>
            </a:r>
          </a:p>
          <a:p>
            <a:pPr algn="l" eaLnBrk="1" hangingPunct="1" rtl="0">
              <a:lnSpc>
                <a:spcPct val="90000"/>
              </a:lnSpc>
            </a:pPr>
            <a:r>
              <a:rPr dirty="0" sz="2400" lang="en-US"/>
              <a:t>Sex:</a:t>
            </a:r>
          </a:p>
          <a:p>
            <a:pPr algn="l" eaLnBrk="1" hangingPunct="1" rtl="0">
              <a:lnSpc>
                <a:spcPct val="90000"/>
              </a:lnSpc>
              <a:buFont typeface="Wingdings" pitchFamily="2" charset="2"/>
              <a:buNone/>
            </a:pPr>
            <a:r>
              <a:rPr dirty="0" sz="2400" lang="en-US"/>
              <a:t>       - adult male: 60%</a:t>
            </a:r>
          </a:p>
          <a:p>
            <a:pPr algn="l" eaLnBrk="1" hangingPunct="1" rtl="0">
              <a:lnSpc>
                <a:spcPct val="90000"/>
              </a:lnSpc>
              <a:buFont typeface="Wingdings" pitchFamily="2" charset="2"/>
              <a:buNone/>
            </a:pPr>
            <a:r>
              <a:rPr dirty="0" sz="2400" lang="en-US"/>
              <a:t>       - adult female: 40-50%</a:t>
            </a:r>
          </a:p>
          <a:p>
            <a:pPr algn="l" eaLnBrk="1" hangingPunct="1" rtl="0">
              <a:lnSpc>
                <a:spcPct val="90000"/>
              </a:lnSpc>
            </a:pPr>
            <a:r>
              <a:rPr dirty="0" sz="2400" lang="en-US"/>
              <a:t>Obesity</a:t>
            </a:r>
          </a:p>
          <a:p>
            <a:pPr algn="l" eaLnBrk="1" hangingPunct="1" rtl="0">
              <a:lnSpc>
                <a:spcPct val="90000"/>
              </a:lnSpc>
            </a:pPr>
            <a:r>
              <a:rPr dirty="0" sz="2400" lang="en-US"/>
              <a:t>Climate</a:t>
            </a:r>
          </a:p>
          <a:p>
            <a:pPr algn="l" eaLnBrk="1" hangingPunct="1" rtl="0">
              <a:lnSpc>
                <a:spcPct val="90000"/>
              </a:lnSpc>
            </a:pPr>
            <a:r>
              <a:rPr dirty="0" sz="2400" lang="en-US"/>
              <a:t>Level of physical activity</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02"/>
                                        </p:tgtEl>
                                        <p:attrNameLst>
                                          <p:attrName>style.visibility</p:attrName>
                                        </p:attrNameLst>
                                      </p:cBhvr>
                                      <p:to>
                                        <p:strVal val="visible"/>
                                      </p:to>
                                    </p:set>
                                    <p:animEffect transition="in" filter="fade">
                                      <p:cBhvr>
                                        <p:cTn dur="500" id="7"/>
                                        <p:tgtEl>
                                          <p:spTgt spid="1048802"/>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1048803">
                                            <p:txEl>
                                              <p:pRg st="0" end="0"/>
                                            </p:txEl>
                                          </p:spTgt>
                                        </p:tgtEl>
                                        <p:attrNameLst>
                                          <p:attrName>style.visibility</p:attrName>
                                        </p:attrNameLst>
                                      </p:cBhvr>
                                      <p:to>
                                        <p:strVal val="visible"/>
                                      </p:to>
                                    </p:set>
                                    <p:animEffect transition="in" filter="fade">
                                      <p:cBhvr>
                                        <p:cTn dur="1000" id="11"/>
                                        <p:tgtEl>
                                          <p:spTgt spid="1048803">
                                            <p:txEl>
                                              <p:pRg st="0" end="0"/>
                                            </p:txEl>
                                          </p:spTgt>
                                        </p:tgtEl>
                                      </p:cBhvr>
                                    </p:animEffec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10" presetSubtype="0">
                                  <p:stCondLst>
                                    <p:cond delay="0"/>
                                  </p:stCondLst>
                                  <p:childTnLst>
                                    <p:set>
                                      <p:cBhvr>
                                        <p:cTn dur="1" fill="hold" id="15">
                                          <p:stCondLst>
                                            <p:cond delay="0"/>
                                          </p:stCondLst>
                                        </p:cTn>
                                        <p:tgtEl>
                                          <p:spTgt spid="1048803">
                                            <p:txEl>
                                              <p:pRg st="1" end="1"/>
                                            </p:txEl>
                                          </p:spTgt>
                                        </p:tgtEl>
                                        <p:attrNameLst>
                                          <p:attrName>style.visibility</p:attrName>
                                        </p:attrNameLst>
                                      </p:cBhvr>
                                      <p:to>
                                        <p:strVal val="visible"/>
                                      </p:to>
                                    </p:set>
                                    <p:animEffect transition="in" filter="fade">
                                      <p:cBhvr>
                                        <p:cTn dur="1000" id="16"/>
                                        <p:tgtEl>
                                          <p:spTgt spid="1048803">
                                            <p:txEl>
                                              <p:pRg st="1" end="1"/>
                                            </p:txEl>
                                          </p:spTgt>
                                        </p:tgtEl>
                                      </p:cBhvr>
                                    </p:animEffect>
                                  </p:childTnLst>
                                </p:cTn>
                              </p:par>
                            </p:childTnLst>
                          </p:cTn>
                        </p:par>
                        <p:par>
                          <p:cTn fill="hold" id="17">
                            <p:stCondLst>
                              <p:cond delay="1000"/>
                            </p:stCondLst>
                            <p:childTnLst>
                              <p:par>
                                <p:cTn fill="hold" id="18" nodeType="afterEffect" presetClass="entr" presetID="10" presetSubtype="0">
                                  <p:stCondLst>
                                    <p:cond delay="0"/>
                                  </p:stCondLst>
                                  <p:childTnLst>
                                    <p:set>
                                      <p:cBhvr>
                                        <p:cTn dur="1" fill="hold" id="19">
                                          <p:stCondLst>
                                            <p:cond delay="0"/>
                                          </p:stCondLst>
                                        </p:cTn>
                                        <p:tgtEl>
                                          <p:spTgt spid="1048803">
                                            <p:txEl>
                                              <p:pRg st="2" end="2"/>
                                            </p:txEl>
                                          </p:spTgt>
                                        </p:tgtEl>
                                        <p:attrNameLst>
                                          <p:attrName>style.visibility</p:attrName>
                                        </p:attrNameLst>
                                      </p:cBhvr>
                                      <p:to>
                                        <p:strVal val="visible"/>
                                      </p:to>
                                    </p:set>
                                    <p:animEffect transition="in" filter="fade">
                                      <p:cBhvr>
                                        <p:cTn dur="500" id="20"/>
                                        <p:tgtEl>
                                          <p:spTgt spid="1048803">
                                            <p:txEl>
                                              <p:pRg st="2" end="2"/>
                                            </p:txEl>
                                          </p:spTgt>
                                        </p:tgtEl>
                                      </p:cBhvr>
                                    </p:animEffect>
                                  </p:childTnLst>
                                </p:cTn>
                              </p:par>
                            </p:childTnLst>
                          </p:cTn>
                        </p:par>
                        <p:par>
                          <p:cTn fill="hold" id="21">
                            <p:stCondLst>
                              <p:cond delay="1500"/>
                            </p:stCondLst>
                            <p:childTnLst>
                              <p:par>
                                <p:cTn fill="hold" id="22" nodeType="afterEffect" presetClass="entr" presetID="10" presetSubtype="0">
                                  <p:stCondLst>
                                    <p:cond delay="0"/>
                                  </p:stCondLst>
                                  <p:childTnLst>
                                    <p:set>
                                      <p:cBhvr>
                                        <p:cTn dur="1" fill="hold" id="23">
                                          <p:stCondLst>
                                            <p:cond delay="0"/>
                                          </p:stCondLst>
                                        </p:cTn>
                                        <p:tgtEl>
                                          <p:spTgt spid="1048803">
                                            <p:txEl>
                                              <p:pRg st="3" end="3"/>
                                            </p:txEl>
                                          </p:spTgt>
                                        </p:tgtEl>
                                        <p:attrNameLst>
                                          <p:attrName>style.visibility</p:attrName>
                                        </p:attrNameLst>
                                      </p:cBhvr>
                                      <p:to>
                                        <p:strVal val="visible"/>
                                      </p:to>
                                    </p:set>
                                    <p:animEffect transition="in" filter="fade">
                                      <p:cBhvr>
                                        <p:cTn dur="500" id="24"/>
                                        <p:tgtEl>
                                          <p:spTgt spid="1048803">
                                            <p:txEl>
                                              <p:pRg st="3" end="3"/>
                                            </p:txEl>
                                          </p:spTgt>
                                        </p:tgtEl>
                                      </p:cBhvr>
                                    </p:animEffec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0" presetSubtype="0">
                                  <p:stCondLst>
                                    <p:cond delay="0"/>
                                  </p:stCondLst>
                                  <p:childTnLst>
                                    <p:set>
                                      <p:cBhvr>
                                        <p:cTn dur="1" fill="hold" id="28">
                                          <p:stCondLst>
                                            <p:cond delay="0"/>
                                          </p:stCondLst>
                                        </p:cTn>
                                        <p:tgtEl>
                                          <p:spTgt spid="1048803">
                                            <p:txEl>
                                              <p:pRg st="4" end="4"/>
                                            </p:txEl>
                                          </p:spTgt>
                                        </p:tgtEl>
                                        <p:attrNameLst>
                                          <p:attrName>style.visibility</p:attrName>
                                        </p:attrNameLst>
                                      </p:cBhvr>
                                      <p:to>
                                        <p:strVal val="visible"/>
                                      </p:to>
                                    </p:set>
                                    <p:animEffect transition="in" filter="fade">
                                      <p:cBhvr>
                                        <p:cTn dur="1000" id="29"/>
                                        <p:tgtEl>
                                          <p:spTgt spid="1048803">
                                            <p:txEl>
                                              <p:pRg st="4" end="4"/>
                                            </p:txEl>
                                          </p:spTgt>
                                        </p:tgtEl>
                                      </p:cBhvr>
                                    </p:animEffect>
                                  </p:childTnLst>
                                </p:cTn>
                              </p:par>
                            </p:childTnLst>
                          </p:cTn>
                        </p:par>
                        <p:par>
                          <p:cTn fill="hold" id="30">
                            <p:stCondLst>
                              <p:cond delay="1000"/>
                            </p:stCondLst>
                            <p:childTnLst>
                              <p:par>
                                <p:cTn fill="hold" id="31" nodeType="afterEffect" presetClass="entr" presetID="10" presetSubtype="0">
                                  <p:stCondLst>
                                    <p:cond delay="0"/>
                                  </p:stCondLst>
                                  <p:childTnLst>
                                    <p:set>
                                      <p:cBhvr>
                                        <p:cTn dur="1" fill="hold" id="32">
                                          <p:stCondLst>
                                            <p:cond delay="0"/>
                                          </p:stCondLst>
                                        </p:cTn>
                                        <p:tgtEl>
                                          <p:spTgt spid="1048803">
                                            <p:txEl>
                                              <p:pRg st="5" end="5"/>
                                            </p:txEl>
                                          </p:spTgt>
                                        </p:tgtEl>
                                        <p:attrNameLst>
                                          <p:attrName>style.visibility</p:attrName>
                                        </p:attrNameLst>
                                      </p:cBhvr>
                                      <p:to>
                                        <p:strVal val="visible"/>
                                      </p:to>
                                    </p:set>
                                    <p:animEffect transition="in" filter="fade">
                                      <p:cBhvr>
                                        <p:cTn dur="500" id="33"/>
                                        <p:tgtEl>
                                          <p:spTgt spid="1048803">
                                            <p:txEl>
                                              <p:pRg st="5" end="5"/>
                                            </p:txEl>
                                          </p:spTgt>
                                        </p:tgtEl>
                                      </p:cBhvr>
                                    </p:animEffect>
                                  </p:childTnLst>
                                </p:cTn>
                              </p:par>
                            </p:childTnLst>
                          </p:cTn>
                        </p:par>
                        <p:par>
                          <p:cTn fill="hold" id="34">
                            <p:stCondLst>
                              <p:cond delay="1500"/>
                            </p:stCondLst>
                            <p:childTnLst>
                              <p:par>
                                <p:cTn fill="hold" id="35" nodeType="afterEffect" presetClass="entr" presetID="10" presetSubtype="0">
                                  <p:stCondLst>
                                    <p:cond delay="0"/>
                                  </p:stCondLst>
                                  <p:childTnLst>
                                    <p:set>
                                      <p:cBhvr>
                                        <p:cTn dur="1" fill="hold" id="36">
                                          <p:stCondLst>
                                            <p:cond delay="0"/>
                                          </p:stCondLst>
                                        </p:cTn>
                                        <p:tgtEl>
                                          <p:spTgt spid="1048803">
                                            <p:txEl>
                                              <p:pRg st="6" end="6"/>
                                            </p:txEl>
                                          </p:spTgt>
                                        </p:tgtEl>
                                        <p:attrNameLst>
                                          <p:attrName>style.visibility</p:attrName>
                                        </p:attrNameLst>
                                      </p:cBhvr>
                                      <p:to>
                                        <p:strVal val="visible"/>
                                      </p:to>
                                    </p:set>
                                    <p:animEffect transition="in" filter="fade">
                                      <p:cBhvr>
                                        <p:cTn dur="500" id="37"/>
                                        <p:tgtEl>
                                          <p:spTgt spid="1048803">
                                            <p:txEl>
                                              <p:pRg st="6" end="6"/>
                                            </p:txEl>
                                          </p:spTgt>
                                        </p:tgtEl>
                                      </p:cBhvr>
                                    </p:animEffect>
                                  </p:childTnLst>
                                </p:cTn>
                              </p:par>
                            </p:childTnLst>
                          </p:cTn>
                        </p:par>
                      </p:childTnLst>
                    </p:cTn>
                  </p:par>
                  <p:par>
                    <p:cTn fill="hold" id="38">
                      <p:stCondLst>
                        <p:cond delay="indefinite"/>
                      </p:stCondLst>
                      <p:childTnLst>
                        <p:par>
                          <p:cTn fill="hold" id="39">
                            <p:stCondLst>
                              <p:cond delay="0"/>
                            </p:stCondLst>
                            <p:childTnLst>
                              <p:par>
                                <p:cTn fill="hold" id="40" nodeType="clickEffect" presetClass="entr" presetID="10" presetSubtype="0">
                                  <p:stCondLst>
                                    <p:cond delay="0"/>
                                  </p:stCondLst>
                                  <p:childTnLst>
                                    <p:set>
                                      <p:cBhvr>
                                        <p:cTn dur="1" fill="hold" id="41">
                                          <p:stCondLst>
                                            <p:cond delay="0"/>
                                          </p:stCondLst>
                                        </p:cTn>
                                        <p:tgtEl>
                                          <p:spTgt spid="1048803">
                                            <p:txEl>
                                              <p:pRg st="7" end="7"/>
                                            </p:txEl>
                                          </p:spTgt>
                                        </p:tgtEl>
                                        <p:attrNameLst>
                                          <p:attrName>style.visibility</p:attrName>
                                        </p:attrNameLst>
                                      </p:cBhvr>
                                      <p:to>
                                        <p:strVal val="visible"/>
                                      </p:to>
                                    </p:set>
                                    <p:animEffect transition="in" filter="fade">
                                      <p:cBhvr>
                                        <p:cTn dur="1000" id="42"/>
                                        <p:tgtEl>
                                          <p:spTgt spid="1048803">
                                            <p:txEl>
                                              <p:pRg st="7" end="7"/>
                                            </p:txEl>
                                          </p:spTgt>
                                        </p:tgtEl>
                                      </p:cBhvr>
                                    </p:animEffec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0" presetSubtype="0">
                                  <p:stCondLst>
                                    <p:cond delay="0"/>
                                  </p:stCondLst>
                                  <p:childTnLst>
                                    <p:set>
                                      <p:cBhvr>
                                        <p:cTn dur="1" fill="hold" id="46">
                                          <p:stCondLst>
                                            <p:cond delay="0"/>
                                          </p:stCondLst>
                                        </p:cTn>
                                        <p:tgtEl>
                                          <p:spTgt spid="1048803">
                                            <p:txEl>
                                              <p:pRg st="8" end="8"/>
                                            </p:txEl>
                                          </p:spTgt>
                                        </p:tgtEl>
                                        <p:attrNameLst>
                                          <p:attrName>style.visibility</p:attrName>
                                        </p:attrNameLst>
                                      </p:cBhvr>
                                      <p:to>
                                        <p:strVal val="visible"/>
                                      </p:to>
                                    </p:set>
                                    <p:animEffect transition="in" filter="fade">
                                      <p:cBhvr>
                                        <p:cTn dur="1000" id="47"/>
                                        <p:tgtEl>
                                          <p:spTgt spid="1048803">
                                            <p:txEl>
                                              <p:pRg st="8" end="8"/>
                                            </p:txEl>
                                          </p:spTgt>
                                        </p:tgtEl>
                                      </p:cBhvr>
                                    </p:animEffect>
                                  </p:childTnLst>
                                </p:cTn>
                              </p:par>
                            </p:childTnLst>
                          </p:cTn>
                        </p:par>
                      </p:childTnLst>
                    </p:cTn>
                  </p:par>
                  <p:par>
                    <p:cTn fill="hold" id="48">
                      <p:stCondLst>
                        <p:cond delay="indefinite"/>
                      </p:stCondLst>
                      <p:childTnLst>
                        <p:par>
                          <p:cTn fill="hold" id="49">
                            <p:stCondLst>
                              <p:cond delay="0"/>
                            </p:stCondLst>
                            <p:childTnLst>
                              <p:par>
                                <p:cTn fill="hold" id="50" nodeType="clickEffect" presetClass="entr" presetID="10" presetSubtype="0">
                                  <p:stCondLst>
                                    <p:cond delay="0"/>
                                  </p:stCondLst>
                                  <p:childTnLst>
                                    <p:set>
                                      <p:cBhvr>
                                        <p:cTn dur="1" fill="hold" id="51">
                                          <p:stCondLst>
                                            <p:cond delay="0"/>
                                          </p:stCondLst>
                                        </p:cTn>
                                        <p:tgtEl>
                                          <p:spTgt spid="1048803">
                                            <p:txEl>
                                              <p:pRg st="9" end="9"/>
                                            </p:txEl>
                                          </p:spTgt>
                                        </p:tgtEl>
                                        <p:attrNameLst>
                                          <p:attrName>style.visibility</p:attrName>
                                        </p:attrNameLst>
                                      </p:cBhvr>
                                      <p:to>
                                        <p:strVal val="visible"/>
                                      </p:to>
                                    </p:set>
                                    <p:animEffect transition="in" filter="fade">
                                      <p:cBhvr>
                                        <p:cTn dur="1000" id="52"/>
                                        <p:tgtEl>
                                          <p:spTgt spid="10488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pic>
        <p:nvPicPr>
          <p:cNvPr id="2097183" name="Picture 6"/>
          <p:cNvPicPr>
            <a:picLocks noChangeAspect="1" noGrp="1" noChangeArrowheads="1"/>
          </p:cNvPicPr>
          <p:nvPr>
            <p:ph/>
          </p:nvPr>
        </p:nvPicPr>
        <p:blipFill>
          <a:blip xmlns:r="http://schemas.openxmlformats.org/officeDocument/2006/relationships" r:embed="rId1" cstate="print"/>
          <a:srcRect/>
          <a:stretch>
            <a:fillRect/>
          </a:stretch>
        </p:blipFill>
        <p:spPr>
          <a:xfrm>
            <a:off x="1066800" y="838200"/>
            <a:ext cx="6705600" cy="4016375"/>
          </a:xfr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811" name="Title 1"/>
          <p:cNvSpPr>
            <a:spLocks noGrp="1"/>
          </p:cNvSpPr>
          <p:nvPr>
            <p:ph type="title"/>
          </p:nvPr>
        </p:nvSpPr>
        <p:spPr/>
        <p:txBody>
          <a:bodyPr>
            <a:normAutofit/>
          </a:bodyPr>
          <a:p>
            <a:r>
              <a:rPr dirty="0" lang="en-US"/>
              <a:t>Comparison in male and female</a:t>
            </a:r>
            <a:endParaRPr dirty="0" lang="en-IN"/>
          </a:p>
        </p:txBody>
      </p:sp>
      <p:pic>
        <p:nvPicPr>
          <p:cNvPr id="2097184" name="Content Placeholder 3" descr="Picture1.jpg"/>
          <p:cNvPicPr>
            <a:picLocks noChangeAspect="1" noGrp="1"/>
          </p:cNvPicPr>
          <p:nvPr>
            <p:ph idx="1"/>
          </p:nvPr>
        </p:nvPicPr>
        <p:blipFill>
          <a:blip xmlns:r="http://schemas.openxmlformats.org/officeDocument/2006/relationships" r:embed="rId1" cstate="print"/>
          <a:stretch>
            <a:fillRect/>
          </a:stretch>
        </p:blipFill>
        <p:spPr>
          <a:xfrm>
            <a:off x="808314" y="1416286"/>
            <a:ext cx="7040286" cy="4709878"/>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812" name="Content Placeholder 2"/>
          <p:cNvSpPr>
            <a:spLocks noGrp="1"/>
          </p:cNvSpPr>
          <p:nvPr>
            <p:ph idx="1"/>
          </p:nvPr>
        </p:nvSpPr>
        <p:spPr/>
        <p:txBody>
          <a:bodyPr/>
          <a:p>
            <a:pPr algn="ctr">
              <a:buNone/>
            </a:pPr>
            <a:endParaRPr dirty="0" lang="en-US"/>
          </a:p>
          <a:p>
            <a:pPr algn="ctr">
              <a:buNone/>
            </a:pPr>
            <a:endParaRPr dirty="0" lang="en-US"/>
          </a:p>
          <a:p>
            <a:pPr algn="ctr">
              <a:buNone/>
            </a:pPr>
            <a:r>
              <a:rPr dirty="0" lang="en-US"/>
              <a:t>If you do what you’ve always done, you’ll get where you’ve always gotten</a:t>
            </a:r>
          </a:p>
          <a:p>
            <a:pPr algn="ctr">
              <a:buNone/>
            </a:pPr>
            <a:endParaRPr dirty="0" lang="en-US"/>
          </a:p>
          <a:p>
            <a:pPr algn="ctr">
              <a:buNone/>
            </a:pPr>
            <a:r>
              <a:rPr dirty="0" lang="en-US"/>
              <a:t>Antony Robbins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209" name=""/>
        <p:cNvGrpSpPr/>
        <p:nvPr/>
      </p:nvGrpSpPr>
      <p:grpSpPr>
        <a:xfrm>
          <a:off x="0" y="0"/>
          <a:ext cx="0" cy="0"/>
          <a:chOff x="0" y="0"/>
          <a:chExt cx="0" cy="0"/>
        </a:xfrm>
      </p:grpSpPr>
      <p:sp>
        <p:nvSpPr>
          <p:cNvPr id="1048819" name="Rectangle 42"/>
          <p:cNvSpPr>
            <a:spLocks noChangeArrowheads="1"/>
          </p:cNvSpPr>
          <p:nvPr/>
        </p:nvSpPr>
        <p:spPr bwMode="auto">
          <a:xfrm>
            <a:off x="889000" y="5184775"/>
            <a:ext cx="3671888" cy="1295400"/>
          </a:xfrm>
          <a:prstGeom prst="rect"/>
          <a:solidFill>
            <a:srgbClr val="FFFF99"/>
          </a:solidFill>
          <a:ln w="9525">
            <a:solidFill>
              <a:schemeClr val="tx1"/>
            </a:solidFill>
            <a:miter lim="800000"/>
            <a:headEnd/>
            <a:tailEnd/>
          </a:ln>
        </p:spPr>
        <p:txBody>
          <a:bodyPr anchor="ctr" wrap="none"/>
          <a:p>
            <a:endParaRPr lang="ar-SA"/>
          </a:p>
        </p:txBody>
      </p:sp>
      <p:sp>
        <p:nvSpPr>
          <p:cNvPr id="1048820" name="Rectangle 41"/>
          <p:cNvSpPr>
            <a:spLocks noChangeArrowheads="1"/>
          </p:cNvSpPr>
          <p:nvPr/>
        </p:nvSpPr>
        <p:spPr bwMode="auto">
          <a:xfrm>
            <a:off x="4937125" y="4160838"/>
            <a:ext cx="3667125" cy="1295400"/>
          </a:xfrm>
          <a:prstGeom prst="rect"/>
          <a:solidFill>
            <a:srgbClr val="FFFF99"/>
          </a:solidFill>
          <a:ln w="9525">
            <a:solidFill>
              <a:schemeClr val="tx1"/>
            </a:solidFill>
            <a:miter lim="800000"/>
            <a:headEnd/>
            <a:tailEnd/>
          </a:ln>
        </p:spPr>
        <p:txBody>
          <a:bodyPr anchor="ctr" wrap="none"/>
          <a:p>
            <a:endParaRPr lang="ar-SA"/>
          </a:p>
        </p:txBody>
      </p:sp>
      <p:sp>
        <p:nvSpPr>
          <p:cNvPr id="1048821" name="Rectangle 40"/>
          <p:cNvSpPr>
            <a:spLocks noChangeArrowheads="1"/>
          </p:cNvSpPr>
          <p:nvPr/>
        </p:nvSpPr>
        <p:spPr bwMode="auto">
          <a:xfrm>
            <a:off x="889000" y="3878263"/>
            <a:ext cx="3671888" cy="1295400"/>
          </a:xfrm>
          <a:prstGeom prst="rect"/>
          <a:solidFill>
            <a:srgbClr val="FFFF99"/>
          </a:solidFill>
          <a:ln w="9525">
            <a:solidFill>
              <a:schemeClr val="tx1"/>
            </a:solidFill>
            <a:miter lim="800000"/>
            <a:headEnd/>
            <a:tailEnd/>
          </a:ln>
        </p:spPr>
        <p:txBody>
          <a:bodyPr anchor="ctr" wrap="none"/>
          <a:p>
            <a:endParaRPr lang="ar-SA"/>
          </a:p>
        </p:txBody>
      </p:sp>
      <p:sp>
        <p:nvSpPr>
          <p:cNvPr id="1048822" name="Rectangle 39"/>
          <p:cNvSpPr>
            <a:spLocks noChangeArrowheads="1"/>
          </p:cNvSpPr>
          <p:nvPr/>
        </p:nvSpPr>
        <p:spPr bwMode="auto">
          <a:xfrm>
            <a:off x="6604000" y="2520950"/>
            <a:ext cx="2000250" cy="1628775"/>
          </a:xfrm>
          <a:prstGeom prst="rect"/>
          <a:solidFill>
            <a:srgbClr val="FFFF99"/>
          </a:solidFill>
          <a:ln w="9525">
            <a:solidFill>
              <a:schemeClr val="tx1"/>
            </a:solidFill>
            <a:miter lim="800000"/>
            <a:headEnd/>
            <a:tailEnd/>
          </a:ln>
        </p:spPr>
        <p:txBody>
          <a:bodyPr anchor="ctr" wrap="none"/>
          <a:p>
            <a:endParaRPr lang="ar-SA"/>
          </a:p>
        </p:txBody>
      </p:sp>
      <p:sp>
        <p:nvSpPr>
          <p:cNvPr id="1048823" name="Rectangle 38"/>
          <p:cNvSpPr>
            <a:spLocks noChangeArrowheads="1"/>
          </p:cNvSpPr>
          <p:nvPr/>
        </p:nvSpPr>
        <p:spPr bwMode="auto">
          <a:xfrm>
            <a:off x="2484438" y="2492375"/>
            <a:ext cx="2087562" cy="1357313"/>
          </a:xfrm>
          <a:prstGeom prst="rect"/>
          <a:solidFill>
            <a:srgbClr val="FFFF99"/>
          </a:solidFill>
          <a:ln w="9525">
            <a:solidFill>
              <a:schemeClr val="tx1"/>
            </a:solidFill>
            <a:miter lim="800000"/>
            <a:headEnd/>
            <a:tailEnd/>
          </a:ln>
        </p:spPr>
        <p:txBody>
          <a:bodyPr anchor="ctr" wrap="none"/>
          <a:p>
            <a:endParaRPr lang="ar-SA"/>
          </a:p>
        </p:txBody>
      </p:sp>
      <p:sp>
        <p:nvSpPr>
          <p:cNvPr id="1048824" name="Rectangle 37"/>
          <p:cNvSpPr>
            <a:spLocks noChangeArrowheads="1"/>
          </p:cNvSpPr>
          <p:nvPr/>
        </p:nvSpPr>
        <p:spPr bwMode="auto">
          <a:xfrm>
            <a:off x="4932363" y="2503488"/>
            <a:ext cx="1655762" cy="1657350"/>
          </a:xfrm>
          <a:prstGeom prst="rect"/>
          <a:solidFill>
            <a:srgbClr val="FFFF99"/>
          </a:solidFill>
          <a:ln w="9525">
            <a:solidFill>
              <a:schemeClr val="tx1"/>
            </a:solidFill>
            <a:miter lim="800000"/>
            <a:headEnd/>
            <a:tailEnd/>
          </a:ln>
        </p:spPr>
        <p:txBody>
          <a:bodyPr anchor="ctr" wrap="none"/>
          <a:p>
            <a:endParaRPr lang="ar-SA"/>
          </a:p>
        </p:txBody>
      </p:sp>
      <p:sp>
        <p:nvSpPr>
          <p:cNvPr id="1048825" name="Rectangle 36"/>
          <p:cNvSpPr>
            <a:spLocks noChangeArrowheads="1"/>
          </p:cNvSpPr>
          <p:nvPr/>
        </p:nvSpPr>
        <p:spPr bwMode="auto">
          <a:xfrm>
            <a:off x="889000" y="2492375"/>
            <a:ext cx="1584325" cy="1368425"/>
          </a:xfrm>
          <a:prstGeom prst="rect"/>
          <a:solidFill>
            <a:srgbClr val="FFFF99"/>
          </a:solidFill>
          <a:ln w="9525">
            <a:solidFill>
              <a:schemeClr val="tx1"/>
            </a:solidFill>
            <a:miter lim="800000"/>
            <a:headEnd/>
            <a:tailEnd/>
          </a:ln>
        </p:spPr>
        <p:txBody>
          <a:bodyPr anchor="ctr" wrap="none"/>
          <a:p>
            <a:endParaRPr lang="ar-SA"/>
          </a:p>
        </p:txBody>
      </p:sp>
      <p:sp>
        <p:nvSpPr>
          <p:cNvPr id="1048826" name="Rectangle 2"/>
          <p:cNvSpPr>
            <a:spLocks noGrp="1" noChangeArrowheads="1"/>
          </p:cNvSpPr>
          <p:nvPr>
            <p:ph type="title"/>
          </p:nvPr>
        </p:nvSpPr>
        <p:spPr>
          <a:xfrm>
            <a:off x="457200" y="820738"/>
            <a:ext cx="8229600" cy="712787"/>
          </a:xfrm>
        </p:spPr>
        <p:txBody>
          <a:bodyPr/>
          <a:p>
            <a:pPr eaLnBrk="1" hangingPunct="1" rtl="0"/>
            <a:r>
              <a:rPr b="1" dirty="0" sz="3600" lang="en-US">
                <a:solidFill>
                  <a:schemeClr val="bg2"/>
                </a:solidFill>
              </a:rPr>
              <a:t>Differences between ECF &amp; ICF</a:t>
            </a:r>
          </a:p>
        </p:txBody>
      </p:sp>
      <p:graphicFrame>
        <p:nvGraphicFramePr>
          <p:cNvPr id="4194307" name="Group 71"/>
          <p:cNvGraphicFramePr>
            <a:graphicFrameLocks noGrp="1"/>
          </p:cNvGraphicFramePr>
          <p:nvPr>
            <p:ph sz="half" idx="1"/>
          </p:nvPr>
        </p:nvGraphicFramePr>
        <p:xfrm>
          <a:off x="889000" y="1844675"/>
          <a:ext cx="3695700" cy="4678173"/>
        </p:xfrm>
        <a:graphic>
          <a:graphicData uri="http://schemas.openxmlformats.org/drawingml/2006/table">
            <a:tbl>
              <a:tblPr rtl="1"/>
              <a:tblGrid>
                <a:gridCol w="2087562"/>
                <a:gridCol w="1608138"/>
              </a:tblGrid>
              <a:tr h="539750">
                <a:tc gridSpan="2">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3600" i="0" kumimoji="0" lang="en-US" normalizeH="0" strike="noStrike" u="none">
                          <a:ln>
                            <a:noFill/>
                          </a:ln>
                          <a:solidFill>
                            <a:schemeClr val="bg2"/>
                          </a:solidFill>
                          <a:effectLst/>
                          <a:latin typeface="Times New Roman" pitchFamily="18" charset="0"/>
                          <a:cs typeface="Arial" pitchFamily="34" charset="0"/>
                        </a:rPr>
                        <a:t>ECF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FFCC"/>
                    </a:solidFill>
                  </a:tcPr>
                </a:tc>
                <a:tc hMerge="1">
                  <a:txBody>
                    <a:bodyPr/>
                    <a:p>
                      <a:pPr rtl="1"/>
                      <a:endParaRPr lang="ar-SA"/>
                    </a:p>
                  </a:txBody>
                </a:tc>
              </a:tr>
              <a:tr h="1376363">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2000" i="0" kumimoji="0" lang="en-US" normalizeH="0" strike="noStrike" u="sng">
                          <a:ln>
                            <a:noFill/>
                          </a:ln>
                          <a:solidFill>
                            <a:schemeClr val="tx1"/>
                          </a:solidFill>
                          <a:effectLst/>
                          <a:latin typeface="Times New Roman" pitchFamily="18" charset="0"/>
                          <a:cs typeface="Arial" pitchFamily="34" charset="0"/>
                        </a:rPr>
                        <a:t>Anions</a:t>
                      </a:r>
                      <a:r>
                        <a:rPr baseline="0" b="1" cap="none" dirty="0" sz="2000" i="0" kumimoji="0" lang="en-US" normalizeH="0" strike="noStrike" u="none">
                          <a:ln>
                            <a:noFill/>
                          </a:ln>
                          <a:solidFill>
                            <a:schemeClr val="tx1"/>
                          </a:solidFill>
                          <a:effectLst/>
                          <a:latin typeface="Times New Roman" pitchFamily="18" charset="0"/>
                          <a:cs typeface="Arial" pitchFamily="34" charset="0"/>
                        </a:rPr>
                        <a:t>:</a:t>
                      </a:r>
                    </a:p>
                    <a:p>
                      <a:pPr algn="l" defTabSz="914400" eaLnBrk="1" fontAlgn="base" hangingPunct="1" indent="0" latinLnBrk="0" lvl="0" marL="0" marR="0" rtl="0">
                        <a:lnSpc>
                          <a:spcPct val="80000"/>
                        </a:lnSpc>
                        <a:spcBef>
                          <a:spcPct val="20000"/>
                        </a:spcBef>
                        <a:spcAft>
                          <a:spcPct val="0"/>
                        </a:spcAft>
                        <a:buClr>
                          <a:schemeClr val="bg2"/>
                        </a:buClr>
                        <a:buSzPct val="70000"/>
                        <a:buFont typeface="Wingdings" pitchFamily="2" charset="2"/>
                        <a:buNone/>
                      </a:pPr>
                      <a:r>
                        <a:rPr baseline="0" b="1" cap="none" dirty="0" sz="1800" i="0" kumimoji="0" lang="en-US" normalizeH="0" err="1" strike="noStrike" u="none">
                          <a:ln>
                            <a:noFill/>
                          </a:ln>
                          <a:solidFill>
                            <a:schemeClr val="tx1"/>
                          </a:solidFill>
                          <a:effectLst/>
                          <a:latin typeface="Times New Roman" pitchFamily="18" charset="0"/>
                          <a:cs typeface="Arial" pitchFamily="34" charset="0"/>
                        </a:rPr>
                        <a:t>Cl</a:t>
                      </a:r>
                      <a:r>
                        <a:rPr baseline="30000" b="1" cap="none" dirty="0" sz="1800" i="0" kumimoji="0" lang="en-US" normalizeH="0" strike="noStrike" u="none">
                          <a:ln>
                            <a:noFill/>
                          </a:ln>
                          <a:solidFill>
                            <a:schemeClr val="tx1"/>
                          </a:solidFill>
                          <a:effectLst/>
                          <a:latin typeface="Times New Roman" pitchFamily="18" charset="0"/>
                          <a:cs typeface="Arial" pitchFamily="34" charset="0"/>
                        </a:rPr>
                        <a:t>-</a:t>
                      </a:r>
                      <a:r>
                        <a:rPr baseline="0" b="0" cap="none" dirty="0" sz="1800" i="0" kumimoji="0" lang="en-US" normalizeH="0" strike="noStrike" u="none">
                          <a:ln>
                            <a:noFill/>
                          </a:ln>
                          <a:solidFill>
                            <a:schemeClr val="tx1"/>
                          </a:solidFill>
                          <a:effectLst/>
                          <a:latin typeface="Times New Roman" pitchFamily="18" charset="0"/>
                          <a:cs typeface="Arial" pitchFamily="34" charset="0"/>
                        </a:rPr>
                        <a:t> (108)</a:t>
                      </a:r>
                    </a:p>
                    <a:p>
                      <a:pPr algn="l" defTabSz="914400" eaLnBrk="1" fontAlgn="base" hangingPunct="1" indent="0" latinLnBrk="0" lvl="0" marL="0" marR="0" rtl="0">
                        <a:lnSpc>
                          <a:spcPct val="80000"/>
                        </a:lnSpc>
                        <a:spcBef>
                          <a:spcPct val="20000"/>
                        </a:spcBef>
                        <a:spcAft>
                          <a:spcPct val="0"/>
                        </a:spcAft>
                        <a:buClr>
                          <a:schemeClr val="bg2"/>
                        </a:buClr>
                        <a:buSzPct val="70000"/>
                        <a:buFont typeface="Wingdings" pitchFamily="2" charset="2"/>
                        <a:buNone/>
                      </a:pPr>
                      <a:r>
                        <a:rPr baseline="0" b="1" cap="none" dirty="0" sz="1800" i="0" kumimoji="0" lang="en-US" normalizeH="0" strike="noStrike" u="none">
                          <a:ln>
                            <a:noFill/>
                          </a:ln>
                          <a:solidFill>
                            <a:schemeClr val="tx1"/>
                          </a:solidFill>
                          <a:effectLst/>
                          <a:latin typeface="Times New Roman" pitchFamily="18" charset="0"/>
                          <a:cs typeface="Arial" pitchFamily="34" charset="0"/>
                        </a:rPr>
                        <a:t>HCO</a:t>
                      </a:r>
                      <a:r>
                        <a:rPr baseline="-25000" b="1" cap="none" dirty="0" sz="1800" i="0" kumimoji="0" lang="en-US" normalizeH="0" strike="noStrike" u="none">
                          <a:ln>
                            <a:noFill/>
                          </a:ln>
                          <a:solidFill>
                            <a:schemeClr val="tx1"/>
                          </a:solidFill>
                          <a:effectLst/>
                          <a:latin typeface="Times New Roman" pitchFamily="18" charset="0"/>
                          <a:cs typeface="Arial" pitchFamily="34" charset="0"/>
                        </a:rPr>
                        <a:t>3</a:t>
                      </a:r>
                      <a:r>
                        <a:rPr baseline="30000" b="1" cap="none" dirty="0" sz="1800" i="0" kumimoji="0" lang="en-US" normalizeH="0" strike="noStrike" u="none">
                          <a:ln>
                            <a:noFill/>
                          </a:ln>
                          <a:solidFill>
                            <a:schemeClr val="tx1"/>
                          </a:solidFill>
                          <a:effectLst/>
                          <a:latin typeface="Times New Roman" pitchFamily="18" charset="0"/>
                          <a:cs typeface="Arial" pitchFamily="34" charset="0"/>
                        </a:rPr>
                        <a:t>-</a:t>
                      </a:r>
                      <a:r>
                        <a:rPr baseline="0" b="1" cap="none" dirty="0" sz="2400" i="0" kumimoji="0" lang="en-US" normalizeH="0" strike="noStrike" u="none">
                          <a:ln>
                            <a:noFill/>
                          </a:ln>
                          <a:solidFill>
                            <a:schemeClr val="tx1"/>
                          </a:solidFill>
                          <a:effectLst/>
                          <a:latin typeface="Times New Roman" pitchFamily="18" charset="0"/>
                          <a:cs typeface="Arial" pitchFamily="34" charset="0"/>
                        </a:rPr>
                        <a:t> </a:t>
                      </a:r>
                      <a:r>
                        <a:rPr baseline="0" b="0" cap="none" dirty="0" sz="1800" i="0" kumimoji="0" lang="en-US" normalizeH="0" strike="noStrike" u="none">
                          <a:ln>
                            <a:noFill/>
                          </a:ln>
                          <a:solidFill>
                            <a:schemeClr val="tx1"/>
                          </a:solidFill>
                          <a:effectLst/>
                          <a:latin typeface="Times New Roman" pitchFamily="18" charset="0"/>
                          <a:cs typeface="Arial" pitchFamily="34" charset="0"/>
                        </a:rPr>
                        <a:t>(24)</a:t>
                      </a:r>
                      <a:endParaRPr baseline="-25000" b="1" cap="none" dirty="0" sz="1800" i="0" kumimoji="0" lang="en-US" normalizeH="0" strike="noStrike" u="none">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000" i="0" kumimoji="0" lang="en-US" normalizeH="0" strike="noStrike" u="sng">
                          <a:ln>
                            <a:noFill/>
                          </a:ln>
                          <a:solidFill>
                            <a:schemeClr val="tx1"/>
                          </a:solidFill>
                          <a:effectLst/>
                          <a:latin typeface="Times New Roman" pitchFamily="18" charset="0"/>
                          <a:cs typeface="Arial" pitchFamily="34" charset="0"/>
                        </a:rPr>
                        <a:t>Cations</a:t>
                      </a:r>
                      <a:r>
                        <a:rPr baseline="0" b="1" cap="none" sz="2000" i="0" kumimoji="0" lang="en-US" normalizeH="0" strike="noStrike" u="none">
                          <a:ln>
                            <a:noFill/>
                          </a:ln>
                          <a:solidFill>
                            <a:schemeClr val="tx1"/>
                          </a:solidFill>
                          <a:effectLst/>
                          <a:latin typeface="Times New Roman" pitchFamily="18" charset="0"/>
                          <a:cs typeface="Arial" pitchFamily="34" charset="0"/>
                        </a:rPr>
                        <a:t>:</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1800" i="0" kumimoji="0" lang="en-US" normalizeH="0" strike="noStrike" u="none">
                          <a:ln>
                            <a:noFill/>
                          </a:ln>
                          <a:solidFill>
                            <a:schemeClr val="tx1"/>
                          </a:solidFill>
                          <a:effectLst/>
                          <a:latin typeface="Times New Roman" pitchFamily="18" charset="0"/>
                          <a:cs typeface="Arial" pitchFamily="34" charset="0"/>
                        </a:rPr>
                        <a:t>Na</a:t>
                      </a:r>
                      <a:r>
                        <a:rPr baseline="30000" b="1" cap="none" sz="1800" i="0" kumimoji="0" lang="en-US" normalizeH="0" strike="noStrike" u="none">
                          <a:ln>
                            <a:noFill/>
                          </a:ln>
                          <a:solidFill>
                            <a:schemeClr val="tx1"/>
                          </a:solidFill>
                          <a:effectLst/>
                          <a:latin typeface="Times New Roman" pitchFamily="18" charset="0"/>
                          <a:cs typeface="Arial" pitchFamily="34" charset="0"/>
                        </a:rPr>
                        <a:t>+</a:t>
                      </a:r>
                      <a:r>
                        <a:rPr baseline="0" b="0" cap="none" sz="1800" i="0" kumimoji="0" lang="en-US" normalizeH="0" strike="noStrike" u="none">
                          <a:ln>
                            <a:noFill/>
                          </a:ln>
                          <a:solidFill>
                            <a:schemeClr val="tx1"/>
                          </a:solidFill>
                          <a:effectLst/>
                          <a:latin typeface="Times New Roman" pitchFamily="18" charset="0"/>
                          <a:cs typeface="Arial" pitchFamily="34" charset="0"/>
                        </a:rPr>
                        <a:t> (142</a:t>
                      </a:r>
                      <a:r>
                        <a:rPr baseline="0" b="0" cap="none" sz="1000" i="0" kumimoji="0" lang="en-US" normalizeH="0" strike="noStrike" u="none">
                          <a:ln>
                            <a:noFill/>
                          </a:ln>
                          <a:solidFill>
                            <a:schemeClr val="tx1"/>
                          </a:solidFill>
                          <a:effectLst/>
                          <a:latin typeface="Times New Roman" pitchFamily="18" charset="0"/>
                          <a:cs typeface="Arial" pitchFamily="34" charset="0"/>
                        </a:rPr>
                        <a:t>mmol/L</a:t>
                      </a:r>
                      <a:r>
                        <a:rPr baseline="0" b="0" cap="none" sz="1800" i="0" kumimoji="0" lang="en-US" normalizeH="0" strike="noStrike" u="none">
                          <a:ln>
                            <a:noFill/>
                          </a:ln>
                          <a:solidFill>
                            <a:schemeClr val="tx1"/>
                          </a:solidFill>
                          <a:effectLst/>
                          <a:latin typeface="Times New Roman" pitchFamily="18" charset="0"/>
                          <a:cs typeface="Arial" pitchFamily="34" charset="0"/>
                        </a:rPr>
                        <a:t>)</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1800" i="0" kumimoji="0" lang="en-US" normalizeH="0" strike="noStrike" u="none">
                          <a:ln>
                            <a:noFill/>
                          </a:ln>
                          <a:solidFill>
                            <a:schemeClr val="tx1"/>
                          </a:solidFill>
                          <a:effectLst/>
                          <a:latin typeface="Times New Roman" pitchFamily="18" charset="0"/>
                          <a:cs typeface="Arial" pitchFamily="34" charset="0"/>
                        </a:rPr>
                        <a:t>K</a:t>
                      </a:r>
                      <a:r>
                        <a:rPr baseline="30000" b="1" cap="none" sz="1800" i="0" kumimoji="0" lang="en-US" normalizeH="0" strike="noStrike" u="none">
                          <a:ln>
                            <a:noFill/>
                          </a:ln>
                          <a:solidFill>
                            <a:schemeClr val="tx1"/>
                          </a:solidFill>
                          <a:effectLst/>
                          <a:latin typeface="Times New Roman" pitchFamily="18" charset="0"/>
                          <a:cs typeface="Arial" pitchFamily="34" charset="0"/>
                        </a:rPr>
                        <a:t>+</a:t>
                      </a:r>
                      <a:r>
                        <a:rPr baseline="0" b="0" cap="none" sz="1800" i="0" kumimoji="0" lang="en-US" normalizeH="0" strike="noStrike" u="none">
                          <a:ln>
                            <a:noFill/>
                          </a:ln>
                          <a:solidFill>
                            <a:schemeClr val="tx1"/>
                          </a:solidFill>
                          <a:effectLst/>
                          <a:latin typeface="Times New Roman" pitchFamily="18" charset="0"/>
                          <a:cs typeface="Arial" pitchFamily="34" charset="0"/>
                        </a:rPr>
                        <a:t> (4.2)</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1800" i="0" kumimoji="0" lang="en-US" normalizeH="0" strike="noStrike" u="none">
                          <a:ln>
                            <a:noFill/>
                          </a:ln>
                          <a:solidFill>
                            <a:schemeClr val="tx1"/>
                          </a:solidFill>
                          <a:effectLst/>
                          <a:latin typeface="Times New Roman" pitchFamily="18" charset="0"/>
                          <a:cs typeface="Arial" pitchFamily="34" charset="0"/>
                        </a:rPr>
                        <a:t>Mg</a:t>
                      </a:r>
                      <a:r>
                        <a:rPr baseline="30000" b="1" cap="none" sz="1800" i="0" kumimoji="0" lang="en-US" normalizeH="0" strike="noStrike" u="none">
                          <a:ln>
                            <a:noFill/>
                          </a:ln>
                          <a:solidFill>
                            <a:schemeClr val="tx1"/>
                          </a:solidFill>
                          <a:effectLst/>
                          <a:latin typeface="Times New Roman" pitchFamily="18" charset="0"/>
                          <a:cs typeface="Arial" pitchFamily="34" charset="0"/>
                        </a:rPr>
                        <a:t>2+</a:t>
                      </a:r>
                      <a:r>
                        <a:rPr baseline="0" b="0" cap="none" sz="1800" i="0" kumimoji="0" lang="en-US" normalizeH="0" strike="noStrike" u="none">
                          <a:ln>
                            <a:noFill/>
                          </a:ln>
                          <a:solidFill>
                            <a:schemeClr val="tx1"/>
                          </a:solidFill>
                          <a:effectLst/>
                          <a:latin typeface="Times New Roman" pitchFamily="18" charset="0"/>
                          <a:cs typeface="Arial" pitchFamily="34" charset="0"/>
                        </a:rPr>
                        <a:t> (0.8)</a:t>
                      </a:r>
                      <a:endParaRPr baseline="30000" b="1" cap="none" sz="1800" i="0" kumimoji="0" lang="en-US" normalizeH="0" strike="noStrike" u="none">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r>
              <a:tr h="1287463">
                <a:tc gridSpan="2">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2000" i="0" kumimoji="0" lang="en-US" normalizeH="0" strike="noStrike" u="sng">
                          <a:ln>
                            <a:noFill/>
                          </a:ln>
                          <a:solidFill>
                            <a:schemeClr val="tx1"/>
                          </a:solidFill>
                          <a:effectLst/>
                          <a:latin typeface="Times New Roman" pitchFamily="18" charset="0"/>
                          <a:cs typeface="Arial" pitchFamily="34" charset="0"/>
                        </a:rPr>
                        <a:t>Nutrients</a:t>
                      </a:r>
                      <a:r>
                        <a:rPr baseline="0" b="1" cap="none" dirty="0" sz="2000" i="0" kumimoji="0" lang="en-US" normalizeH="0" strike="noStrike" u="none">
                          <a:ln>
                            <a:noFill/>
                          </a:ln>
                          <a:solidFill>
                            <a:schemeClr val="tx1"/>
                          </a:solidFill>
                          <a:effectLst/>
                          <a:latin typeface="Times New Roman" pitchFamily="18" charset="0"/>
                          <a:cs typeface="Arial" pitchFamily="34" charset="0"/>
                        </a:rPr>
                        <a:t>:</a:t>
                      </a:r>
                    </a:p>
                    <a:p>
                      <a:pPr algn="l" defTabSz="914400" eaLnBrk="1" fontAlgn="base" hangingPunct="1" indent="0" latinLnBrk="0" lvl="0" marL="0" marR="0" rtl="0">
                        <a:lnSpc>
                          <a:spcPct val="100000"/>
                        </a:lnSpc>
                        <a:spcBef>
                          <a:spcPct val="20000"/>
                        </a:spcBef>
                        <a:spcAft>
                          <a:spcPct val="0"/>
                        </a:spcAft>
                        <a:buClr>
                          <a:schemeClr val="bg2"/>
                        </a:buClr>
                        <a:buSzPct val="70000"/>
                        <a:buFontTx/>
                        <a:buNone/>
                      </a:pPr>
                      <a:r>
                        <a:rPr baseline="0" b="0" cap="none" dirty="0" sz="2400" i="0" kumimoji="0" lang="en-US" normalizeH="0" strike="noStrike" u="none">
                          <a:ln>
                            <a:noFill/>
                          </a:ln>
                          <a:solidFill>
                            <a:schemeClr val="tx1"/>
                          </a:solidFill>
                          <a:effectLst/>
                          <a:latin typeface="Times New Roman" pitchFamily="18" charset="0"/>
                          <a:cs typeface="Arial" pitchFamily="34" charset="0"/>
                        </a:rPr>
                        <a:t>  </a:t>
                      </a:r>
                      <a:r>
                        <a:rPr baseline="0" b="0" cap="none" dirty="0" sz="2000" i="0" kumimoji="0" lang="en-US" normalizeH="0" strike="noStrike" u="none">
                          <a:ln>
                            <a:noFill/>
                          </a:ln>
                          <a:solidFill>
                            <a:schemeClr val="tx1"/>
                          </a:solidFill>
                          <a:effectLst/>
                          <a:latin typeface="Times New Roman" pitchFamily="18" charset="0"/>
                          <a:cs typeface="Arial" pitchFamily="34" charset="0"/>
                        </a:rPr>
                        <a:t>O</a:t>
                      </a:r>
                      <a:r>
                        <a:rPr baseline="-25000" b="1" cap="none" dirty="0" sz="2000" i="0" kumimoji="0" lang="en-US" normalizeH="0" strike="noStrike" u="none">
                          <a:ln>
                            <a:noFill/>
                          </a:ln>
                          <a:solidFill>
                            <a:schemeClr val="tx1"/>
                          </a:solidFill>
                          <a:effectLst/>
                          <a:latin typeface="Times New Roman" pitchFamily="18" charset="0"/>
                          <a:cs typeface="Arial" pitchFamily="34" charset="0"/>
                        </a:rPr>
                        <a:t>2</a:t>
                      </a:r>
                      <a:r>
                        <a:rPr baseline="0" b="0" cap="none" dirty="0" sz="2000" i="0" kumimoji="0" lang="en-US" normalizeH="0" strike="noStrike" u="none">
                          <a:ln>
                            <a:noFill/>
                          </a:ln>
                          <a:solidFill>
                            <a:schemeClr val="tx1"/>
                          </a:solidFill>
                          <a:effectLst/>
                          <a:latin typeface="Times New Roman" pitchFamily="18" charset="0"/>
                          <a:cs typeface="Arial" pitchFamily="34" charset="0"/>
                        </a:rPr>
                        <a:t>, glucose, fatty acids, &amp; </a:t>
                      </a:r>
                    </a:p>
                    <a:p>
                      <a:pPr algn="l" defTabSz="914400" eaLnBrk="1" fontAlgn="base" hangingPunct="1" indent="0" latinLnBrk="0" lvl="0" marL="0" marR="0" rtl="0">
                        <a:lnSpc>
                          <a:spcPct val="100000"/>
                        </a:lnSpc>
                        <a:spcBef>
                          <a:spcPct val="20000"/>
                        </a:spcBef>
                        <a:spcAft>
                          <a:spcPct val="0"/>
                        </a:spcAft>
                        <a:buClr>
                          <a:schemeClr val="bg2"/>
                        </a:buClr>
                        <a:buSzPct val="70000"/>
                        <a:buFontTx/>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  amino acids.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c hMerge="1">
                  <a:txBody>
                    <a:bodyPr/>
                    <a:p>
                      <a:pPr rtl="1"/>
                      <a:endParaRPr dirty="0" lang="ar-SA"/>
                    </a:p>
                  </a:txBody>
                </a:tc>
              </a:tr>
              <a:tr h="1366838">
                <a:tc gridSpan="2">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2000" i="0" kumimoji="0" lang="en-US" normalizeH="0" strike="noStrike" u="sng">
                          <a:ln>
                            <a:noFill/>
                          </a:ln>
                          <a:solidFill>
                            <a:schemeClr val="tx1"/>
                          </a:solidFill>
                          <a:effectLst/>
                          <a:latin typeface="Times New Roman" pitchFamily="18" charset="0"/>
                          <a:cs typeface="Arial" pitchFamily="34" charset="0"/>
                        </a:rPr>
                        <a:t>Wastes</a:t>
                      </a:r>
                      <a:r>
                        <a:rPr baseline="0" b="1" cap="none" dirty="0" sz="2000" i="0" kumimoji="0" lang="en-US" normalizeH="0" strike="noStrike" u="none">
                          <a:ln>
                            <a:noFill/>
                          </a:ln>
                          <a:solidFill>
                            <a:schemeClr val="tx1"/>
                          </a:solidFill>
                          <a:effectLst/>
                          <a:latin typeface="Times New Roman" pitchFamily="18" charset="0"/>
                          <a:cs typeface="Arial" pitchFamily="34" charset="0"/>
                        </a:rPr>
                        <a:t>:</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400" i="0" kumimoji="0" lang="en-US" normalizeH="0" strike="noStrike" u="none">
                          <a:ln>
                            <a:noFill/>
                          </a:ln>
                          <a:solidFill>
                            <a:schemeClr val="tx1"/>
                          </a:solidFill>
                          <a:effectLst/>
                          <a:latin typeface="Times New Roman" pitchFamily="18" charset="0"/>
                          <a:cs typeface="Arial" pitchFamily="34" charset="0"/>
                        </a:rPr>
                        <a:t> </a:t>
                      </a:r>
                      <a:r>
                        <a:rPr baseline="0" b="0" cap="none" dirty="0" sz="2000" i="0" kumimoji="0" lang="en-US" normalizeH="0" strike="noStrike" u="none">
                          <a:ln>
                            <a:noFill/>
                          </a:ln>
                          <a:solidFill>
                            <a:schemeClr val="tx1"/>
                          </a:solidFill>
                          <a:effectLst/>
                          <a:latin typeface="Times New Roman" pitchFamily="18" charset="0"/>
                          <a:cs typeface="Arial" pitchFamily="34" charset="0"/>
                        </a:rPr>
                        <a:t>CO</a:t>
                      </a:r>
                      <a:r>
                        <a:rPr baseline="-25000" b="1" cap="none" dirty="0" sz="2000" i="0" kumimoji="0" lang="en-US" normalizeH="0" strike="noStrike" u="none">
                          <a:ln>
                            <a:noFill/>
                          </a:ln>
                          <a:solidFill>
                            <a:schemeClr val="tx1"/>
                          </a:solidFill>
                          <a:effectLst/>
                          <a:latin typeface="Times New Roman" pitchFamily="18" charset="0"/>
                          <a:cs typeface="Arial" pitchFamily="34" charset="0"/>
                        </a:rPr>
                        <a:t>2</a:t>
                      </a:r>
                      <a:r>
                        <a:rPr baseline="0" b="0" cap="none" dirty="0" sz="2000" i="0" kumimoji="0" lang="en-US" normalizeH="0" strike="noStrike" u="none">
                          <a:ln>
                            <a:noFill/>
                          </a:ln>
                          <a:solidFill>
                            <a:schemeClr val="tx1"/>
                          </a:solidFill>
                          <a:effectLst/>
                          <a:latin typeface="Times New Roman" pitchFamily="18" charset="0"/>
                          <a:cs typeface="Arial" pitchFamily="34" charset="0"/>
                        </a:rPr>
                        <a:t>, </a:t>
                      </a:r>
                      <a:r>
                        <a:rPr baseline="0" b="0" cap="none" dirty="0" sz="2000" i="0" kumimoji="0" lang="en-US" normalizeH="0" strike="noStrike" u="none">
                          <a:ln>
                            <a:noFill/>
                          </a:ln>
                          <a:solidFill>
                            <a:schemeClr val="tx1"/>
                          </a:solidFill>
                          <a:effectLst/>
                          <a:latin typeface="Times New Roman" pitchFamily="18" charset="0"/>
                          <a:cs typeface="Arial" pitchFamily="34" charset="0"/>
                          <a:sym typeface="Symbol" pitchFamily="18" charset="2"/>
                        </a:rPr>
                        <a:t>Urea, uric acid, </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sym typeface="Symbol" pitchFamily="18" charset="2"/>
                        </a:rPr>
                        <a:t> excess water, &amp; ions</a:t>
                      </a:r>
                      <a:r>
                        <a:rPr baseline="0" b="0" cap="none" dirty="0" sz="2000" i="0" kumimoji="0" lang="en-US" normalizeH="0" strike="noStrike" u="none">
                          <a:ln>
                            <a:noFill/>
                          </a:ln>
                          <a:solidFill>
                            <a:schemeClr val="tx1"/>
                          </a:solidFill>
                          <a:effectLst/>
                          <a:latin typeface="Times New Roman" pitchFamily="18" charset="0"/>
                          <a:cs typeface="Arial" pitchFamily="34"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c hMerge="1">
                  <a:txBody>
                    <a:bodyPr/>
                    <a:p>
                      <a:pPr rtl="1"/>
                      <a:endParaRPr lang="ar-SA"/>
                    </a:p>
                  </a:txBody>
                </a:tc>
              </a:tr>
            </a:tbl>
          </a:graphicData>
        </a:graphic>
      </p:graphicFrame>
      <p:graphicFrame>
        <p:nvGraphicFramePr>
          <p:cNvPr id="4194308" name="Group 72"/>
          <p:cNvGraphicFramePr>
            <a:graphicFrameLocks noGrp="1"/>
          </p:cNvGraphicFramePr>
          <p:nvPr>
            <p:ph sz="half" idx="2"/>
          </p:nvPr>
        </p:nvGraphicFramePr>
        <p:xfrm>
          <a:off x="4894263" y="1835150"/>
          <a:ext cx="3743325" cy="4689476"/>
        </p:xfrm>
        <a:graphic>
          <a:graphicData uri="http://schemas.openxmlformats.org/drawingml/2006/table">
            <a:tbl>
              <a:tblPr rtl="1"/>
              <a:tblGrid>
                <a:gridCol w="2022475"/>
                <a:gridCol w="1720850"/>
              </a:tblGrid>
              <a:tr h="673100">
                <a:tc gridSpan="2">
                  <a:txBody>
                    <a:bodyPr/>
                    <a:p>
                      <a:pPr algn="ctr"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3600" i="0" kumimoji="0" lang="en-US" normalizeH="0" strike="noStrike" u="none">
                          <a:ln>
                            <a:noFill/>
                          </a:ln>
                          <a:solidFill>
                            <a:schemeClr val="bg2"/>
                          </a:solidFill>
                          <a:effectLst/>
                          <a:latin typeface="Times New Roman" pitchFamily="18" charset="0"/>
                          <a:cs typeface="Arial" pitchFamily="34" charset="0"/>
                        </a:rPr>
                        <a:t>ICF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rgbClr val="CCFFCC"/>
                    </a:solidFill>
                  </a:tcPr>
                </a:tc>
                <a:tc hMerge="1">
                  <a:txBody>
                    <a:bodyPr/>
                    <a:p>
                      <a:pPr rtl="1"/>
                      <a:endParaRPr lang="ar-SA"/>
                    </a:p>
                  </a:txBody>
                </a:tc>
              </a:tr>
              <a:tr h="1649413">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000" i="0" kumimoji="0" lang="en-US" normalizeH="0" strike="noStrike" u="sng">
                          <a:ln>
                            <a:noFill/>
                          </a:ln>
                          <a:solidFill>
                            <a:schemeClr val="tx1"/>
                          </a:solidFill>
                          <a:effectLst/>
                          <a:latin typeface="Times New Roman" pitchFamily="18" charset="0"/>
                          <a:cs typeface="Arial" pitchFamily="34" charset="0"/>
                        </a:rPr>
                        <a:t>Anions</a:t>
                      </a:r>
                      <a:r>
                        <a:rPr baseline="0" b="1" cap="none" sz="2000" i="0" kumimoji="0" lang="en-US" normalizeH="0" strike="noStrike" u="none">
                          <a:ln>
                            <a:noFill/>
                          </a:ln>
                          <a:solidFill>
                            <a:schemeClr val="tx1"/>
                          </a:solidFill>
                          <a:effectLst/>
                          <a:latin typeface="Times New Roman" pitchFamily="18" charset="0"/>
                          <a:cs typeface="Arial" pitchFamily="34" charset="0"/>
                        </a:rPr>
                        <a:t>:</a:t>
                      </a:r>
                    </a:p>
                    <a:p>
                      <a:pPr algn="l" defTabSz="914400" eaLnBrk="1" fontAlgn="base" hangingPunct="1" indent="0" latinLnBrk="0" lvl="0" marL="0" marR="0" rtl="0">
                        <a:lnSpc>
                          <a:spcPct val="70000"/>
                        </a:lnSpc>
                        <a:spcBef>
                          <a:spcPct val="20000"/>
                        </a:spcBef>
                        <a:spcAft>
                          <a:spcPct val="0"/>
                        </a:spcAft>
                        <a:buClr>
                          <a:schemeClr val="bg2"/>
                        </a:buClr>
                        <a:buSzPct val="70000"/>
                        <a:buFont typeface="Wingdings" pitchFamily="2" charset="2"/>
                        <a:buNone/>
                      </a:pPr>
                      <a:r>
                        <a:rPr baseline="0" b="0" cap="none" sz="1800" i="0" kumimoji="0" lang="en-US" normalizeH="0" strike="noStrike" u="none">
                          <a:ln>
                            <a:noFill/>
                          </a:ln>
                          <a:solidFill>
                            <a:schemeClr val="tx1"/>
                          </a:solidFill>
                          <a:effectLst/>
                          <a:latin typeface="Times New Roman" pitchFamily="18" charset="0"/>
                          <a:cs typeface="Arial" pitchFamily="34" charset="0"/>
                        </a:rPr>
                        <a:t>Cl</a:t>
                      </a:r>
                      <a:r>
                        <a:rPr baseline="30000" b="1" cap="none" sz="1800" i="0" kumimoji="0" lang="en-US" normalizeH="0" strike="noStrike" u="none">
                          <a:ln>
                            <a:noFill/>
                          </a:ln>
                          <a:solidFill>
                            <a:schemeClr val="tx1"/>
                          </a:solidFill>
                          <a:effectLst/>
                          <a:latin typeface="Times New Roman" pitchFamily="18" charset="0"/>
                          <a:cs typeface="Arial" pitchFamily="34" charset="0"/>
                        </a:rPr>
                        <a:t>-</a:t>
                      </a:r>
                      <a:r>
                        <a:rPr baseline="0" b="0" cap="none" sz="1800" i="0" kumimoji="0" lang="en-US" normalizeH="0" strike="noStrike" u="none">
                          <a:ln>
                            <a:noFill/>
                          </a:ln>
                          <a:solidFill>
                            <a:schemeClr val="tx1"/>
                          </a:solidFill>
                          <a:effectLst/>
                          <a:latin typeface="Times New Roman" pitchFamily="18" charset="0"/>
                          <a:cs typeface="Arial" pitchFamily="34" charset="0"/>
                        </a:rPr>
                        <a:t> (4)</a:t>
                      </a:r>
                    </a:p>
                    <a:p>
                      <a:pPr algn="l" defTabSz="914400" eaLnBrk="1" fontAlgn="base" hangingPunct="1" indent="0" latinLnBrk="0" lvl="0" marL="0" marR="0" rtl="0">
                        <a:lnSpc>
                          <a:spcPct val="70000"/>
                        </a:lnSpc>
                        <a:spcBef>
                          <a:spcPct val="20000"/>
                        </a:spcBef>
                        <a:spcAft>
                          <a:spcPct val="0"/>
                        </a:spcAft>
                        <a:buClr>
                          <a:schemeClr val="bg2"/>
                        </a:buClr>
                        <a:buSzPct val="70000"/>
                        <a:buFont typeface="Wingdings" pitchFamily="2" charset="2"/>
                        <a:buNone/>
                      </a:pPr>
                      <a:r>
                        <a:rPr baseline="0" b="0" cap="none" sz="1800" i="0" kumimoji="0" lang="en-US" normalizeH="0" strike="noStrike" u="none">
                          <a:ln>
                            <a:noFill/>
                          </a:ln>
                          <a:solidFill>
                            <a:schemeClr val="tx1"/>
                          </a:solidFill>
                          <a:effectLst/>
                          <a:latin typeface="Times New Roman" pitchFamily="18" charset="0"/>
                          <a:cs typeface="Arial" pitchFamily="34" charset="0"/>
                        </a:rPr>
                        <a:t>HCO</a:t>
                      </a:r>
                      <a:r>
                        <a:rPr baseline="-25000" b="1" cap="none" sz="1800" i="0" kumimoji="0" lang="en-US" normalizeH="0" strike="noStrike" u="none">
                          <a:ln>
                            <a:noFill/>
                          </a:ln>
                          <a:solidFill>
                            <a:schemeClr val="tx1"/>
                          </a:solidFill>
                          <a:effectLst/>
                          <a:latin typeface="Times New Roman" pitchFamily="18" charset="0"/>
                          <a:cs typeface="Arial" pitchFamily="34" charset="0"/>
                        </a:rPr>
                        <a:t>3</a:t>
                      </a:r>
                      <a:r>
                        <a:rPr baseline="30000" b="1" cap="none" sz="1800" i="0" kumimoji="0" lang="en-US" normalizeH="0" strike="noStrike" u="none">
                          <a:ln>
                            <a:noFill/>
                          </a:ln>
                          <a:solidFill>
                            <a:schemeClr val="tx1"/>
                          </a:solidFill>
                          <a:effectLst/>
                          <a:latin typeface="Times New Roman" pitchFamily="18" charset="0"/>
                          <a:cs typeface="Arial" pitchFamily="34" charset="0"/>
                        </a:rPr>
                        <a:t>-</a:t>
                      </a:r>
                      <a:r>
                        <a:rPr baseline="0" b="0" cap="none" sz="2400" i="0" kumimoji="0" lang="en-US" normalizeH="0" strike="noStrike" u="none">
                          <a:ln>
                            <a:noFill/>
                          </a:ln>
                          <a:solidFill>
                            <a:schemeClr val="tx1"/>
                          </a:solidFill>
                          <a:effectLst/>
                          <a:latin typeface="Times New Roman" pitchFamily="18" charset="0"/>
                          <a:cs typeface="Arial" pitchFamily="34" charset="0"/>
                        </a:rPr>
                        <a:t> </a:t>
                      </a:r>
                      <a:r>
                        <a:rPr baseline="0" b="0" cap="none" sz="1800" i="0" kumimoji="0" lang="en-US" normalizeH="0" strike="noStrike" u="none">
                          <a:ln>
                            <a:noFill/>
                          </a:ln>
                          <a:solidFill>
                            <a:schemeClr val="tx1"/>
                          </a:solidFill>
                          <a:effectLst/>
                          <a:latin typeface="Times New Roman" pitchFamily="18" charset="0"/>
                          <a:cs typeface="Arial" pitchFamily="34" charset="0"/>
                        </a:rPr>
                        <a:t>(10)</a:t>
                      </a:r>
                      <a:endParaRPr baseline="0" b="1" cap="none" sz="18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70000"/>
                        </a:lnSpc>
                        <a:spcBef>
                          <a:spcPct val="20000"/>
                        </a:spcBef>
                        <a:spcAft>
                          <a:spcPct val="0"/>
                        </a:spcAft>
                        <a:buClr>
                          <a:schemeClr val="bg2"/>
                        </a:buClr>
                        <a:buSzPct val="70000"/>
                        <a:buFont typeface="Wingdings" pitchFamily="2" charset="2"/>
                        <a:buNone/>
                      </a:pPr>
                      <a:r>
                        <a:rPr baseline="0" b="1" cap="none" sz="1800" i="0" kumimoji="0" lang="en-US" normalizeH="0" strike="noStrike" u="none">
                          <a:ln>
                            <a:noFill/>
                          </a:ln>
                          <a:solidFill>
                            <a:schemeClr val="tx1"/>
                          </a:solidFill>
                          <a:effectLst/>
                          <a:latin typeface="Times New Roman" pitchFamily="18" charset="0"/>
                          <a:cs typeface="Arial" pitchFamily="34" charset="0"/>
                        </a:rPr>
                        <a:t>Phosphate ions</a:t>
                      </a:r>
                      <a:r>
                        <a:rPr baseline="0" b="0" cap="none" sz="2400" i="0" kumimoji="0" lang="ar-SA" normalizeH="0" strike="noStrike" u="none">
                          <a:ln>
                            <a:noFill/>
                          </a:ln>
                          <a:solidFill>
                            <a:schemeClr val="tx1"/>
                          </a:solidFill>
                          <a:effectLst/>
                          <a:latin typeface="Times New Roman" pitchFamily="18" charset="0"/>
                          <a:cs typeface="Arial" pitchFamily="34" charset="0"/>
                        </a:rPr>
                        <a:t>  </a:t>
                      </a:r>
                      <a:endParaRPr baseline="0" b="0" cap="none" sz="2400" i="0" kumimoji="0" lang="en-US" normalizeH="0" strike="noStrike" u="none">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000" i="0" kumimoji="0" lang="en-US" normalizeH="0" strike="noStrike" u="sng">
                          <a:ln>
                            <a:noFill/>
                          </a:ln>
                          <a:solidFill>
                            <a:schemeClr val="tx1"/>
                          </a:solidFill>
                          <a:effectLst/>
                          <a:latin typeface="Times New Roman" pitchFamily="18" charset="0"/>
                          <a:cs typeface="Arial" pitchFamily="34" charset="0"/>
                        </a:rPr>
                        <a:t>Cations</a:t>
                      </a:r>
                      <a:r>
                        <a:rPr baseline="0" b="1" cap="none" sz="2000" i="0" kumimoji="0" lang="en-US" normalizeH="0" strike="noStrike" u="none">
                          <a:ln>
                            <a:noFill/>
                          </a:ln>
                          <a:solidFill>
                            <a:schemeClr val="tx1"/>
                          </a:solidFill>
                          <a:effectLst/>
                          <a:latin typeface="Times New Roman" pitchFamily="18" charset="0"/>
                          <a:cs typeface="Arial" pitchFamily="34" charset="0"/>
                        </a:rPr>
                        <a:t>:</a:t>
                      </a:r>
                      <a:r>
                        <a:rPr baseline="0" b="0" cap="none" sz="2400" i="0" kumimoji="0" lang="en-US" normalizeH="0" strike="noStrike" u="none">
                          <a:ln>
                            <a:noFill/>
                          </a:ln>
                          <a:solidFill>
                            <a:schemeClr val="tx1"/>
                          </a:solidFill>
                          <a:effectLst/>
                          <a:latin typeface="Times New Roman" pitchFamily="18" charset="0"/>
                          <a:cs typeface="Arial" pitchFamily="34" charset="0"/>
                        </a:rPr>
                        <a:t>   </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1800" i="0" kumimoji="0" lang="en-US" normalizeH="0" strike="noStrike" u="none">
                          <a:ln>
                            <a:noFill/>
                          </a:ln>
                          <a:solidFill>
                            <a:schemeClr val="tx1"/>
                          </a:solidFill>
                          <a:effectLst/>
                          <a:latin typeface="Times New Roman" pitchFamily="18" charset="0"/>
                          <a:cs typeface="Arial" pitchFamily="34" charset="0"/>
                        </a:rPr>
                        <a:t>Na</a:t>
                      </a:r>
                      <a:r>
                        <a:rPr baseline="30000" b="1" cap="none" sz="1800" i="0" kumimoji="0" lang="en-US" normalizeH="0" strike="noStrike" u="none">
                          <a:ln>
                            <a:noFill/>
                          </a:ln>
                          <a:solidFill>
                            <a:schemeClr val="tx1"/>
                          </a:solidFill>
                          <a:effectLst/>
                          <a:latin typeface="Times New Roman" pitchFamily="18" charset="0"/>
                          <a:cs typeface="Arial" pitchFamily="34" charset="0"/>
                        </a:rPr>
                        <a:t>+ </a:t>
                      </a:r>
                      <a:r>
                        <a:rPr baseline="0" b="0" cap="none" sz="1800" i="0" kumimoji="0" lang="en-US" normalizeH="0" strike="noStrike" u="none">
                          <a:ln>
                            <a:noFill/>
                          </a:ln>
                          <a:solidFill>
                            <a:schemeClr val="tx1"/>
                          </a:solidFill>
                          <a:effectLst/>
                          <a:latin typeface="Times New Roman" pitchFamily="18" charset="0"/>
                          <a:cs typeface="Arial" pitchFamily="34" charset="0"/>
                        </a:rPr>
                        <a:t>(14)</a:t>
                      </a:r>
                      <a:endParaRPr baseline="30000" b="1" cap="none" sz="18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1800" i="0" kumimoji="0" lang="en-US" normalizeH="0" strike="noStrike" u="none">
                          <a:ln>
                            <a:noFill/>
                          </a:ln>
                          <a:solidFill>
                            <a:schemeClr val="tx1"/>
                          </a:solidFill>
                          <a:effectLst/>
                          <a:latin typeface="Times New Roman" pitchFamily="18" charset="0"/>
                          <a:cs typeface="Arial" pitchFamily="34" charset="0"/>
                        </a:rPr>
                        <a:t>K</a:t>
                      </a:r>
                      <a:r>
                        <a:rPr baseline="30000" b="1" cap="none" sz="1800" i="0" kumimoji="0" lang="en-US" normalizeH="0" strike="noStrike" u="none">
                          <a:ln>
                            <a:noFill/>
                          </a:ln>
                          <a:solidFill>
                            <a:schemeClr val="tx1"/>
                          </a:solidFill>
                          <a:effectLst/>
                          <a:latin typeface="Times New Roman" pitchFamily="18" charset="0"/>
                          <a:cs typeface="Arial" pitchFamily="34" charset="0"/>
                        </a:rPr>
                        <a:t>+</a:t>
                      </a:r>
                      <a:r>
                        <a:rPr baseline="0" b="0" cap="none" sz="1800" i="0" kumimoji="0" lang="en-US" normalizeH="0" strike="noStrike" u="none">
                          <a:ln>
                            <a:noFill/>
                          </a:ln>
                          <a:solidFill>
                            <a:schemeClr val="tx1"/>
                          </a:solidFill>
                          <a:effectLst/>
                          <a:latin typeface="Times New Roman" pitchFamily="18" charset="0"/>
                          <a:cs typeface="Arial" pitchFamily="34" charset="0"/>
                        </a:rPr>
                        <a:t> (140)</a:t>
                      </a:r>
                      <a:endParaRPr baseline="30000" b="1" cap="none" sz="18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1800" i="0" kumimoji="0" lang="en-US" normalizeH="0" strike="noStrike" u="none">
                          <a:ln>
                            <a:noFill/>
                          </a:ln>
                          <a:solidFill>
                            <a:schemeClr val="tx1"/>
                          </a:solidFill>
                          <a:effectLst/>
                          <a:latin typeface="Times New Roman" pitchFamily="18" charset="0"/>
                          <a:cs typeface="Arial" pitchFamily="34" charset="0"/>
                        </a:rPr>
                        <a:t>Mg</a:t>
                      </a:r>
                      <a:r>
                        <a:rPr baseline="30000" b="1" cap="none" sz="1800" i="0" kumimoji="0" lang="en-US" normalizeH="0" strike="noStrike" u="none">
                          <a:ln>
                            <a:noFill/>
                          </a:ln>
                          <a:solidFill>
                            <a:schemeClr val="tx1"/>
                          </a:solidFill>
                          <a:effectLst/>
                          <a:latin typeface="Times New Roman" pitchFamily="18" charset="0"/>
                          <a:cs typeface="Arial" pitchFamily="34" charset="0"/>
                        </a:rPr>
                        <a:t>2+</a:t>
                      </a:r>
                      <a:r>
                        <a:rPr baseline="0" b="0" cap="none" sz="1800" i="0" kumimoji="0" lang="en-US" normalizeH="0" strike="noStrike" u="none">
                          <a:ln>
                            <a:noFill/>
                          </a:ln>
                          <a:solidFill>
                            <a:schemeClr val="tx1"/>
                          </a:solidFill>
                          <a:effectLst/>
                          <a:latin typeface="Times New Roman" pitchFamily="18" charset="0"/>
                          <a:cs typeface="Arial" pitchFamily="34" charset="0"/>
                        </a:rPr>
                        <a:t> (20)</a:t>
                      </a:r>
                      <a:endParaRPr baseline="30000" b="1" cap="none" sz="1800" i="0" kumimoji="0" lang="en-US" normalizeH="0" strike="noStrike" u="none">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r>
              <a:tr h="1308100">
                <a:tc gridSpan="2">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dirty="0" sz="2000" i="0" kumimoji="0" lang="en-US" normalizeH="0" strike="noStrike" u="sng">
                          <a:ln>
                            <a:noFill/>
                          </a:ln>
                          <a:solidFill>
                            <a:schemeClr val="tx1"/>
                          </a:solidFill>
                          <a:effectLst/>
                          <a:latin typeface="Times New Roman" pitchFamily="18" charset="0"/>
                          <a:cs typeface="Arial" pitchFamily="34" charset="0"/>
                        </a:rPr>
                        <a:t>Nutrients</a:t>
                      </a:r>
                      <a:r>
                        <a:rPr baseline="0" b="1" cap="none" dirty="0" sz="2000" i="0" kumimoji="0" lang="en-US" normalizeH="0" strike="noStrike" u="none">
                          <a:ln>
                            <a:noFill/>
                          </a:ln>
                          <a:solidFill>
                            <a:schemeClr val="tx1"/>
                          </a:solidFill>
                          <a:effectLst/>
                          <a:latin typeface="Times New Roman" pitchFamily="18" charset="0"/>
                          <a:cs typeface="Arial" pitchFamily="34" charset="0"/>
                        </a:rPr>
                        <a:t>:</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 High concentrations of proteins.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solidFill>
                      <a:schemeClr val="bg2"/>
                    </a:solidFill>
                  </a:tcPr>
                </a:tc>
                <a:tc hMerge="1">
                  <a:txBody>
                    <a:bodyPr/>
                    <a:p>
                      <a:pPr rtl="1"/>
                      <a:endParaRPr lang="ar-SA"/>
                    </a:p>
                  </a:txBody>
                </a:tc>
              </a:tr>
              <a:tr h="1058863">
                <a:tc gridSpan="2">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dirty="0" sz="2400" i="0" kumimoji="0" lang="en-US" normalizeH="0" strike="noStrike" u="none">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xBody>
                    <a:bodyPr/>
                    <a:p>
                      <a:pPr rtl="1"/>
                      <a:endParaRPr lang="ar-SA"/>
                    </a:p>
                  </a:txBody>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sp>
        <p:nvSpPr>
          <p:cNvPr id="1048597" name="Title 1"/>
          <p:cNvSpPr>
            <a:spLocks noGrp="1"/>
          </p:cNvSpPr>
          <p:nvPr>
            <p:ph type="title"/>
          </p:nvPr>
        </p:nvSpPr>
        <p:spPr/>
        <p:txBody>
          <a:bodyPr/>
          <a:p>
            <a:r>
              <a:rPr dirty="0" lang="en-US" smtClean="0"/>
              <a:t>Performance tasks</a:t>
            </a:r>
            <a:endParaRPr dirty="0" lang="en-US"/>
          </a:p>
        </p:txBody>
      </p:sp>
      <p:sp>
        <p:nvSpPr>
          <p:cNvPr id="1048598" name="Content Placeholder 2"/>
          <p:cNvSpPr>
            <a:spLocks noGrp="1"/>
          </p:cNvSpPr>
          <p:nvPr>
            <p:ph idx="1"/>
          </p:nvPr>
        </p:nvSpPr>
        <p:spPr/>
        <p:txBody>
          <a:bodyPr/>
          <a:p>
            <a:r>
              <a:rPr dirty="0" i="1" lang="en-US"/>
              <a:t>This module has tasks that you are supposed to undertake before its completion. These tasks are broken down into:</a:t>
            </a:r>
            <a:endParaRPr dirty="0" lang="en-US"/>
          </a:p>
          <a:p>
            <a:r>
              <a:rPr dirty="0" i="1" lang="en-US"/>
              <a:t>(i) Main Tasks that comprise of quizzes and written assignment </a:t>
            </a:r>
            <a:endParaRPr dirty="0" lang="en-US"/>
          </a:p>
          <a:p>
            <a:r>
              <a:rPr dirty="0" i="1" lang="en-US"/>
              <a:t>(ii) Sub tasks that comprise group discussion and clinical logs. </a:t>
            </a:r>
            <a:endParaRPr dirty="0" lang="en-US"/>
          </a:p>
          <a:p>
            <a:endParaRPr dirty="0"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827" name="Rectangle 41"/>
          <p:cNvSpPr>
            <a:spLocks noChangeArrowheads="1"/>
          </p:cNvSpPr>
          <p:nvPr/>
        </p:nvSpPr>
        <p:spPr bwMode="auto">
          <a:xfrm>
            <a:off x="550863" y="5899150"/>
            <a:ext cx="4679950" cy="288925"/>
          </a:xfrm>
          <a:prstGeom prst="rect"/>
          <a:solidFill>
            <a:srgbClr val="FFFFC1"/>
          </a:solidFill>
          <a:ln w="9525">
            <a:solidFill>
              <a:schemeClr val="tx1"/>
            </a:solidFill>
            <a:miter lim="800000"/>
            <a:headEnd/>
            <a:tailEnd/>
          </a:ln>
        </p:spPr>
        <p:txBody>
          <a:bodyPr anchor="ctr" wrap="none"/>
          <a:p>
            <a:endParaRPr lang="ar-SA"/>
          </a:p>
        </p:txBody>
      </p:sp>
      <p:sp>
        <p:nvSpPr>
          <p:cNvPr id="1048828" name="Rectangle 40"/>
          <p:cNvSpPr>
            <a:spLocks noChangeArrowheads="1"/>
          </p:cNvSpPr>
          <p:nvPr/>
        </p:nvSpPr>
        <p:spPr bwMode="auto">
          <a:xfrm>
            <a:off x="528638" y="3284538"/>
            <a:ext cx="4752975" cy="288925"/>
          </a:xfrm>
          <a:prstGeom prst="rect"/>
          <a:solidFill>
            <a:srgbClr val="FFFFC1"/>
          </a:solidFill>
          <a:ln w="9525">
            <a:solidFill>
              <a:schemeClr val="tx1"/>
            </a:solidFill>
            <a:miter lim="800000"/>
            <a:headEnd/>
            <a:tailEnd/>
          </a:ln>
        </p:spPr>
        <p:txBody>
          <a:bodyPr anchor="ctr" wrap="none"/>
          <a:p>
            <a:endParaRPr lang="ar-SA"/>
          </a:p>
        </p:txBody>
      </p:sp>
      <p:sp>
        <p:nvSpPr>
          <p:cNvPr id="1048829" name="Rectangle 2"/>
          <p:cNvSpPr>
            <a:spLocks noGrp="1" noChangeArrowheads="1"/>
          </p:cNvSpPr>
          <p:nvPr>
            <p:ph type="title"/>
          </p:nvPr>
        </p:nvSpPr>
        <p:spPr>
          <a:xfrm>
            <a:off x="457200" y="706438"/>
            <a:ext cx="8229600" cy="482600"/>
          </a:xfrm>
        </p:spPr>
        <p:txBody>
          <a:bodyPr>
            <a:normAutofit fontScale="90000"/>
          </a:bodyPr>
          <a:p>
            <a:pPr eaLnBrk="1" hangingPunct="1" rtl="0"/>
            <a:r>
              <a:rPr b="1" dirty="0" sz="2800" lang="en-US"/>
              <a:t>daily intake and output  of water ml/kg</a:t>
            </a:r>
            <a:endParaRPr b="1" dirty="0" sz="2800" lang="en-US">
              <a:solidFill>
                <a:schemeClr val="bg2"/>
              </a:solidFill>
            </a:endParaRPr>
          </a:p>
        </p:txBody>
      </p:sp>
      <p:graphicFrame>
        <p:nvGraphicFramePr>
          <p:cNvPr id="4194309" name="Group 39"/>
          <p:cNvGraphicFramePr>
            <a:graphicFrameLocks noGrp="1"/>
          </p:cNvGraphicFramePr>
          <p:nvPr>
            <p:ph type="tbl" idx="1"/>
          </p:nvPr>
        </p:nvGraphicFramePr>
        <p:xfrm>
          <a:off x="468313" y="1343025"/>
          <a:ext cx="8280400" cy="4907280"/>
        </p:xfrm>
        <a:graphic>
          <a:graphicData uri="http://schemas.openxmlformats.org/drawingml/2006/table">
            <a:tbl>
              <a:tblPr rtl="1"/>
              <a:tblGrid>
                <a:gridCol w="3427413"/>
                <a:gridCol w="1304925"/>
                <a:gridCol w="3548062"/>
              </a:tblGrid>
              <a:tr h="363538">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Prolonged, heavy exercise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sz="2000" i="0" kumimoji="0" lang="en-US" normalizeH="0" strike="noStrike" u="none">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474788">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sz="20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sz="20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200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sz="20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2100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sz="20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Intake:</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Char char="o"/>
                      </a:pPr>
                      <a:r>
                        <a:rPr baseline="0" b="0" cap="none" sz="2000" i="0" kumimoji="0" lang="en-US" normalizeH="0" strike="noStrike" u="none">
                          <a:ln>
                            <a:noFill/>
                          </a:ln>
                          <a:solidFill>
                            <a:schemeClr val="tx1"/>
                          </a:solidFill>
                          <a:effectLst/>
                          <a:latin typeface="Times New Roman" pitchFamily="18" charset="0"/>
                          <a:cs typeface="Arial" pitchFamily="34" charset="0"/>
                        </a:rPr>
                        <a:t> Fluids ingested </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(Drinking/in food)</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Char char="o"/>
                      </a:pPr>
                      <a:r>
                        <a:rPr baseline="0" b="0" cap="none" sz="2000" i="0" kumimoji="0" lang="en-US" normalizeH="0" strike="noStrike" u="none">
                          <a:ln>
                            <a:noFill/>
                          </a:ln>
                          <a:solidFill>
                            <a:schemeClr val="tx1"/>
                          </a:solidFill>
                          <a:effectLst/>
                          <a:latin typeface="Times New Roman" pitchFamily="18" charset="0"/>
                          <a:cs typeface="Arial" pitchFamily="34" charset="0"/>
                        </a:rPr>
                        <a:t> From metabolism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88938">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000" i="0" kumimoji="0" lang="en-US" normalizeH="0" strike="noStrike" u="none">
                          <a:ln>
                            <a:noFill/>
                          </a:ln>
                          <a:solidFill>
                            <a:schemeClr val="bg2"/>
                          </a:solidFill>
                          <a:effectLst/>
                          <a:latin typeface="Times New Roman" pitchFamily="18" charset="0"/>
                          <a:cs typeface="Arial" pitchFamily="34" charset="0"/>
                        </a:rPr>
                        <a:t>2300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000" i="0" kumimoji="0" lang="en-US" normalizeH="0" strike="noStrike" u="none">
                          <a:ln>
                            <a:noFill/>
                          </a:ln>
                          <a:solidFill>
                            <a:schemeClr val="bg2"/>
                          </a:solidFill>
                          <a:effectLst/>
                          <a:latin typeface="Times New Roman" pitchFamily="18" charset="0"/>
                          <a:cs typeface="Arial" pitchFamily="34" charset="0"/>
                        </a:rPr>
                        <a:t>Total intake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823913">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sz="20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350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650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5000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100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  500</a:t>
                      </a:r>
                      <a:r>
                        <a:rPr baseline="0" b="0" cap="none" sz="2000" i="0" kumimoji="0" lang="ar-SA" normalizeH="0" strike="noStrike" u="none">
                          <a:ln>
                            <a:noFill/>
                          </a:ln>
                          <a:solidFill>
                            <a:schemeClr val="tx1"/>
                          </a:solidFill>
                          <a:effectLst/>
                          <a:latin typeface="Times New Roman" pitchFamily="18" charset="0"/>
                          <a:cs typeface="Arial" pitchFamily="34" charset="0"/>
                        </a:rPr>
                        <a:t>    </a:t>
                      </a:r>
                      <a:endParaRPr baseline="0" b="0" cap="none" sz="2000" i="0" kumimoji="0" lang="en-US" normalizeH="0" strike="noStrike" u="none">
                        <a:ln>
                          <a:noFill/>
                        </a:ln>
                        <a:solidFill>
                          <a:schemeClr val="tx1"/>
                        </a:solidFill>
                        <a:effectLst/>
                        <a:latin typeface="Times New Roman" pitchFamily="18"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dirty="0" sz="2000" i="0" kumimoji="0" lang="en-US" normalizeH="0" strike="noStrike" u="none">
                        <a:ln>
                          <a:noFill/>
                        </a:ln>
                        <a:solidFill>
                          <a:schemeClr val="tx1"/>
                        </a:solidFill>
                        <a:effectLst/>
                        <a:latin typeface="Times New Roman" pitchFamily="18" charset="0"/>
                        <a:cs typeface="Arial" pitchFamily="34" charset="0"/>
                      </a:endParaRP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  350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  350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  100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  100</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1400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dirty="0" sz="2000" i="0" kumimoji="0" lang="en-US" normalizeH="0" strike="noStrike" u="none">
                          <a:ln>
                            <a:noFill/>
                          </a:ln>
                          <a:solidFill>
                            <a:schemeClr val="tx1"/>
                          </a:solidFill>
                          <a:effectLst/>
                          <a:latin typeface="Times New Roman" pitchFamily="18" charset="0"/>
                          <a:cs typeface="Arial" pitchFamily="34" charset="0"/>
                        </a:rPr>
                        <a:t>Output:</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Char char="o"/>
                      </a:pPr>
                      <a:r>
                        <a:rPr baseline="0" b="0" cap="none" dirty="0" sz="2000" i="0" kumimoji="0" lang="en-US" normalizeH="0" strike="noStrike" u="none">
                          <a:ln>
                            <a:noFill/>
                          </a:ln>
                          <a:solidFill>
                            <a:schemeClr val="tx1"/>
                          </a:solidFill>
                          <a:effectLst/>
                          <a:latin typeface="Times New Roman" pitchFamily="18" charset="0"/>
                          <a:cs typeface="Arial" pitchFamily="34" charset="0"/>
                        </a:rPr>
                        <a:t> Insensible </a:t>
                      </a:r>
                      <a:r>
                        <a:rPr baseline="0" b="0" cap="none" dirty="0" sz="2000" i="0" kumimoji="0" lang="en-US" normalizeH="0" strike="noStrike" u="none">
                          <a:ln>
                            <a:noFill/>
                          </a:ln>
                          <a:solidFill>
                            <a:schemeClr val="tx1"/>
                          </a:solidFill>
                          <a:effectLst/>
                          <a:latin typeface="Arial"/>
                          <a:cs typeface="Arial" pitchFamily="34" charset="0"/>
                        </a:rPr>
                        <a:t>–</a:t>
                      </a:r>
                      <a:r>
                        <a:rPr baseline="0" b="0" cap="none" dirty="0" sz="2000" i="0" kumimoji="0" lang="en-US" normalizeH="0" strike="noStrike" u="none">
                          <a:ln>
                            <a:noFill/>
                          </a:ln>
                          <a:solidFill>
                            <a:schemeClr val="tx1"/>
                          </a:solidFill>
                          <a:effectLst/>
                          <a:latin typeface="Times New Roman" pitchFamily="18" charset="0"/>
                          <a:cs typeface="Arial" pitchFamily="34" charset="0"/>
                        </a:rPr>
                        <a:t> skin</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Char char="o"/>
                      </a:pPr>
                      <a:r>
                        <a:rPr baseline="0" b="0" cap="none" dirty="0" sz="2000" i="0" kumimoji="0" lang="en-US" normalizeH="0" strike="noStrike" u="none">
                          <a:ln>
                            <a:noFill/>
                          </a:ln>
                          <a:solidFill>
                            <a:schemeClr val="tx1"/>
                          </a:solidFill>
                          <a:effectLst/>
                          <a:latin typeface="Times New Roman" pitchFamily="18" charset="0"/>
                          <a:cs typeface="Arial" pitchFamily="34" charset="0"/>
                        </a:rPr>
                        <a:t> Insensible </a:t>
                      </a:r>
                      <a:r>
                        <a:rPr baseline="0" b="0" cap="none" dirty="0" sz="2000" i="0" kumimoji="0" lang="en-US" normalizeH="0" strike="noStrike" u="none">
                          <a:ln>
                            <a:noFill/>
                          </a:ln>
                          <a:solidFill>
                            <a:schemeClr val="tx1"/>
                          </a:solidFill>
                          <a:effectLst/>
                          <a:latin typeface="Arial"/>
                          <a:cs typeface="Arial" pitchFamily="34" charset="0"/>
                        </a:rPr>
                        <a:t>–</a:t>
                      </a:r>
                      <a:r>
                        <a:rPr baseline="0" b="0" cap="none" dirty="0" sz="2000" i="0" kumimoji="0" lang="en-US" normalizeH="0" strike="noStrike" u="none">
                          <a:ln>
                            <a:noFill/>
                          </a:ln>
                          <a:solidFill>
                            <a:schemeClr val="tx1"/>
                          </a:solidFill>
                          <a:effectLst/>
                          <a:latin typeface="Times New Roman" pitchFamily="18" charset="0"/>
                          <a:cs typeface="Arial" pitchFamily="34" charset="0"/>
                        </a:rPr>
                        <a:t> lungs</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Char char="o"/>
                      </a:pPr>
                      <a:r>
                        <a:rPr baseline="0" b="0" cap="none" dirty="0" sz="2000" i="0" kumimoji="0" lang="en-US" normalizeH="0" strike="noStrike" u="none">
                          <a:ln>
                            <a:noFill/>
                          </a:ln>
                          <a:solidFill>
                            <a:schemeClr val="tx1"/>
                          </a:solidFill>
                          <a:effectLst/>
                          <a:latin typeface="Times New Roman" pitchFamily="18" charset="0"/>
                          <a:cs typeface="Arial" pitchFamily="34" charset="0"/>
                        </a:rPr>
                        <a:t> Sweat </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Char char="o"/>
                      </a:pPr>
                      <a:r>
                        <a:rPr baseline="0" b="0" cap="none" dirty="0" sz="2000" i="0" kumimoji="0" lang="en-US" normalizeH="0" strike="noStrike" u="none">
                          <a:ln>
                            <a:noFill/>
                          </a:ln>
                          <a:solidFill>
                            <a:schemeClr val="tx1"/>
                          </a:solidFill>
                          <a:effectLst/>
                          <a:latin typeface="Times New Roman" pitchFamily="18" charset="0"/>
                          <a:cs typeface="Arial" pitchFamily="34" charset="0"/>
                        </a:rPr>
                        <a:t> Feces</a:t>
                      </a:r>
                    </a:p>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Char char="o"/>
                      </a:pPr>
                      <a:r>
                        <a:rPr baseline="0" b="0" cap="none" dirty="0" sz="2000" i="0" kumimoji="0" lang="en-US" normalizeH="0" strike="noStrike" u="none">
                          <a:ln>
                            <a:noFill/>
                          </a:ln>
                          <a:solidFill>
                            <a:schemeClr val="tx1"/>
                          </a:solidFill>
                          <a:effectLst/>
                          <a:latin typeface="Times New Roman" pitchFamily="18" charset="0"/>
                          <a:cs typeface="Arial" pitchFamily="34" charset="0"/>
                        </a:rPr>
                        <a:t> Urine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61950">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0" cap="none" sz="2000" i="0" kumimoji="0" lang="en-US" normalizeH="0" strike="noStrike" u="none">
                          <a:ln>
                            <a:noFill/>
                          </a:ln>
                          <a:solidFill>
                            <a:schemeClr val="tx1"/>
                          </a:solidFill>
                          <a:effectLst/>
                          <a:latin typeface="Times New Roman" pitchFamily="18" charset="0"/>
                          <a:cs typeface="Arial" pitchFamily="34" charset="0"/>
                        </a:rPr>
                        <a:t>6600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000" i="0" kumimoji="0" lang="en-US" normalizeH="0" strike="noStrike" u="none">
                          <a:ln>
                            <a:noFill/>
                          </a:ln>
                          <a:solidFill>
                            <a:schemeClr val="bg2"/>
                          </a:solidFill>
                          <a:effectLst/>
                          <a:latin typeface="Times New Roman" pitchFamily="18" charset="0"/>
                          <a:cs typeface="Arial" pitchFamily="34" charset="0"/>
                        </a:rPr>
                        <a:t>2300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bg2"/>
                        </a:buClr>
                        <a:buSzPct val="70000"/>
                        <a:buFont typeface="Wingdings" pitchFamily="2" charset="2"/>
                        <a:buNone/>
                      </a:pPr>
                      <a:r>
                        <a:rPr baseline="0" b="1" cap="none" sz="2000" i="0" kumimoji="0" lang="en-US" normalizeH="0" strike="noStrike" u="none">
                          <a:ln>
                            <a:noFill/>
                          </a:ln>
                          <a:solidFill>
                            <a:schemeClr val="bg2"/>
                          </a:solidFill>
                          <a:effectLst/>
                          <a:latin typeface="Times New Roman" pitchFamily="18" charset="0"/>
                          <a:cs typeface="Arial" pitchFamily="34" charset="0"/>
                        </a:rPr>
                        <a:t>Total output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8830" name="Rectangle 29"/>
          <p:cNvSpPr>
            <a:spLocks noChangeArrowheads="1"/>
          </p:cNvSpPr>
          <p:nvPr/>
        </p:nvSpPr>
        <p:spPr bwMode="auto">
          <a:xfrm>
            <a:off x="512762" y="6308725"/>
            <a:ext cx="6345237" cy="366713"/>
          </a:xfrm>
          <a:prstGeom prst="rect"/>
          <a:noFill/>
          <a:ln w="9525">
            <a:noFill/>
            <a:miter lim="800000"/>
            <a:headEnd/>
            <a:tailEnd/>
          </a:ln>
          <a:effectLst/>
        </p:spPr>
        <p:txBody>
          <a:bodyPr wrap="square">
            <a:spAutoFit/>
          </a:bodyPr>
          <a:p>
            <a:r>
              <a:rPr dirty="0" lang="en-US">
                <a:effectLst>
                  <a:outerShdw algn="tl" blurRad="38100" dir="2700000" dist="38100">
                    <a:srgbClr val="C0C0C0"/>
                  </a:outerShdw>
                </a:effectLst>
                <a:latin typeface="Tahoma" pitchFamily="34" charset="0"/>
                <a:cs typeface="Arial" pitchFamily="34" charset="0"/>
              </a:rPr>
              <a:t>In steady state, water intake = water loss</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829"/>
                                        </p:tgtEl>
                                        <p:attrNameLst>
                                          <p:attrName>style.visibility</p:attrName>
                                        </p:attrNameLst>
                                      </p:cBhvr>
                                      <p:to>
                                        <p:strVal val="visible"/>
                                      </p:to>
                                    </p:set>
                                    <p:animEffect transition="in" filter="fade">
                                      <p:cBhvr>
                                        <p:cTn dur="500" id="7"/>
                                        <p:tgtEl>
                                          <p:spTgt spid="1048829"/>
                                        </p:tgtEl>
                                      </p:cBhvr>
                                    </p:animEffect>
                                  </p:childTnLst>
                                </p:cTn>
                              </p:par>
                              <p:par>
                                <p:cTn fill="hold" id="8" nodeType="withEffect" presetClass="entr" presetID="10" presetSubtype="0">
                                  <p:stCondLst>
                                    <p:cond delay="0"/>
                                  </p:stCondLst>
                                  <p:childTnLst>
                                    <p:set>
                                      <p:cBhvr>
                                        <p:cTn dur="1" fill="hold" id="9">
                                          <p:stCondLst>
                                            <p:cond delay="0"/>
                                          </p:stCondLst>
                                        </p:cTn>
                                        <p:tgtEl>
                                          <p:spTgt spid="4194309"/>
                                        </p:tgtEl>
                                        <p:attrNameLst>
                                          <p:attrName>style.visibility</p:attrName>
                                        </p:attrNameLst>
                                      </p:cBhvr>
                                      <p:to>
                                        <p:strVal val="visible"/>
                                      </p:to>
                                    </p:set>
                                    <p:animEffect transition="in" filter="fade">
                                      <p:cBhvr>
                                        <p:cTn dur="1000" id="10"/>
                                        <p:tgtEl>
                                          <p:spTgt spid="4194309"/>
                                        </p:tgtEl>
                                      </p:cBhvr>
                                    </p:animEffec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0" presetSubtype="0">
                                  <p:stCondLst>
                                    <p:cond delay="0"/>
                                  </p:stCondLst>
                                  <p:childTnLst>
                                    <p:set>
                                      <p:cBhvr>
                                        <p:cTn dur="1" fill="hold" id="14">
                                          <p:stCondLst>
                                            <p:cond delay="0"/>
                                          </p:stCondLst>
                                        </p:cTn>
                                        <p:tgtEl>
                                          <p:spTgt spid="1048830">
                                            <p:txEl>
                                              <p:pRg st="0" end="0"/>
                                            </p:txEl>
                                          </p:spTgt>
                                        </p:tgtEl>
                                        <p:attrNameLst>
                                          <p:attrName>style.visibility</p:attrName>
                                        </p:attrNameLst>
                                      </p:cBhvr>
                                      <p:to>
                                        <p:strVal val="visible"/>
                                      </p:to>
                                    </p:set>
                                    <p:animEffect transition="in" filter="fade">
                                      <p:cBhvr>
                                        <p:cTn dur="1000" id="15"/>
                                        <p:tgtEl>
                                          <p:spTgt spid="1048830">
                                            <p:txEl>
                                              <p:pRg st="0" end="0"/>
                                            </p:txEl>
                                          </p:spTgt>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1048828"/>
                                        </p:tgtEl>
                                        <p:attrNameLst>
                                          <p:attrName>style.visibility</p:attrName>
                                        </p:attrNameLst>
                                      </p:cBhvr>
                                      <p:to>
                                        <p:strVal val="visible"/>
                                      </p:to>
                                    </p:set>
                                    <p:animEffect transition="in" filter="fade">
                                      <p:cBhvr>
                                        <p:cTn dur="1000" id="18"/>
                                        <p:tgtEl>
                                          <p:spTgt spid="1048828"/>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1048827"/>
                                        </p:tgtEl>
                                        <p:attrNameLst>
                                          <p:attrName>style.visibility</p:attrName>
                                        </p:attrNameLst>
                                      </p:cBhvr>
                                      <p:to>
                                        <p:strVal val="visible"/>
                                      </p:to>
                                    </p:set>
                                    <p:animEffect transition="in" filter="fade">
                                      <p:cBhvr>
                                        <p:cTn dur="1000" id="21"/>
                                        <p:tgtEl>
                                          <p:spTgt spid="1048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7" grpId="0" animBg="1"/>
      <p:bldP spid="1048828" grpId="0" animBg="1"/>
      <p:bldP spid="104882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pic>
        <p:nvPicPr>
          <p:cNvPr id="2097185" name="Picture 4"/>
          <p:cNvPicPr>
            <a:picLocks noChangeAspect="1" noChangeArrowheads="1"/>
          </p:cNvPicPr>
          <p:nvPr/>
        </p:nvPicPr>
        <p:blipFill>
          <a:blip xmlns:r="http://schemas.openxmlformats.org/officeDocument/2006/relationships" r:embed="rId1" cstate="print"/>
          <a:srcRect/>
          <a:stretch>
            <a:fillRect/>
          </a:stretch>
        </p:blipFill>
        <p:spPr bwMode="auto">
          <a:xfrm>
            <a:off x="457200" y="762000"/>
            <a:ext cx="8107363" cy="4425950"/>
          </a:xfrm>
          <a:prstGeom prst="rect"/>
          <a:noFill/>
          <a:ln w="9525">
            <a:noFill/>
            <a:miter lim="800000"/>
            <a:headEnd/>
            <a:tailEnd/>
          </a:ln>
        </p:spPr>
      </p:pic>
      <p:sp>
        <p:nvSpPr>
          <p:cNvPr id="1048831" name="Text Box 6"/>
          <p:cNvSpPr txBox="1">
            <a:spLocks noChangeArrowheads="1"/>
          </p:cNvSpPr>
          <p:nvPr/>
        </p:nvSpPr>
        <p:spPr bwMode="auto">
          <a:xfrm>
            <a:off x="685800" y="5486400"/>
            <a:ext cx="7543800" cy="366713"/>
          </a:xfrm>
          <a:prstGeom prst="rect"/>
          <a:noFill/>
          <a:ln w="9525">
            <a:noFill/>
            <a:miter lim="800000"/>
            <a:headEnd/>
            <a:tailEnd/>
          </a:ln>
        </p:spPr>
        <p:txBody>
          <a:bodyPr>
            <a:spAutoFit/>
          </a:bodyPr>
          <a:p>
            <a:pPr>
              <a:spcBef>
                <a:spcPct val="50000"/>
              </a:spcBef>
            </a:pPr>
            <a:r>
              <a:rPr sz="1800" lang="en-US"/>
              <a:t>              Shift of body fluids through different compartments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832" name="Title 1"/>
          <p:cNvSpPr>
            <a:spLocks noGrp="1"/>
          </p:cNvSpPr>
          <p:nvPr>
            <p:ph type="title"/>
          </p:nvPr>
        </p:nvSpPr>
        <p:spPr/>
        <p:txBody>
          <a:bodyPr/>
          <a:p>
            <a:r>
              <a:rPr dirty="0" lang="en-US"/>
              <a:t>Osmosis </a:t>
            </a:r>
            <a:endParaRPr dirty="0" lang="en-IN"/>
          </a:p>
        </p:txBody>
      </p:sp>
      <p:sp>
        <p:nvSpPr>
          <p:cNvPr id="1048833" name="Content Placeholder 2"/>
          <p:cNvSpPr>
            <a:spLocks noGrp="1"/>
          </p:cNvSpPr>
          <p:nvPr>
            <p:ph idx="1"/>
          </p:nvPr>
        </p:nvSpPr>
        <p:spPr/>
        <p:txBody>
          <a:bodyPr>
            <a:noAutofit/>
          </a:bodyPr>
          <a:p>
            <a:r>
              <a:rPr dirty="0" sz="2400" lang="en-US">
                <a:latin typeface="Times New Roman" pitchFamily="18" charset="0"/>
                <a:cs typeface="Times New Roman" pitchFamily="18" charset="0"/>
              </a:rPr>
              <a:t>the diffusion of solvent molecules into a region in which there is a higher concentration of a solute to which the membrane is impermeable…</a:t>
            </a:r>
          </a:p>
          <a:p>
            <a:endParaRPr dirty="0" sz="2400" lang="en-US">
              <a:latin typeface="Times New Roman" pitchFamily="18" charset="0"/>
              <a:cs typeface="Times New Roman" pitchFamily="18" charset="0"/>
            </a:endParaRPr>
          </a:p>
          <a:p>
            <a:r>
              <a:rPr dirty="0" sz="2400" lang="en-US">
                <a:latin typeface="Times New Roman" pitchFamily="18" charset="0"/>
                <a:cs typeface="Times New Roman" pitchFamily="18" charset="0"/>
              </a:rPr>
              <a:t>The osmotic pressure exerted is determined by number of particles and </a:t>
            </a:r>
            <a:r>
              <a:rPr b="1" dirty="0" sz="2400" lang="en-US">
                <a:latin typeface="Times New Roman" pitchFamily="18" charset="0"/>
                <a:cs typeface="Times New Roman" pitchFamily="18" charset="0"/>
              </a:rPr>
              <a:t>not</a:t>
            </a:r>
            <a:r>
              <a:rPr dirty="0" sz="2400" lang="en-US">
                <a:latin typeface="Times New Roman" pitchFamily="18" charset="0"/>
                <a:cs typeface="Times New Roman" pitchFamily="18" charset="0"/>
              </a:rPr>
              <a:t> the type of particles.</a:t>
            </a:r>
          </a:p>
          <a:p>
            <a:pPr lvl="1"/>
            <a:r>
              <a:rPr b="1" dirty="0" sz="2000" lang="en-US">
                <a:latin typeface="Times New Roman" pitchFamily="18" charset="0"/>
                <a:cs typeface="Times New Roman" pitchFamily="18" charset="0"/>
              </a:rPr>
              <a:t>e.g</a:t>
            </a:r>
            <a:r>
              <a:rPr b="1" dirty="0" sz="2000" lang="en-US">
                <a:solidFill>
                  <a:schemeClr val="accent2">
                    <a:lumMod val="40000"/>
                    <a:lumOff val="60000"/>
                  </a:schemeClr>
                </a:solidFill>
                <a:latin typeface="Times New Roman" pitchFamily="18" charset="0"/>
                <a:cs typeface="Times New Roman" pitchFamily="18" charset="0"/>
              </a:rPr>
              <a:t>. </a:t>
            </a:r>
            <a:r>
              <a:rPr dirty="0" sz="2000" lang="en-US">
                <a:latin typeface="Times New Roman" pitchFamily="18" charset="0"/>
                <a:cs typeface="Times New Roman" pitchFamily="18" charset="0"/>
              </a:rPr>
              <a:t>1-mol of glucose or albumin and 0.5-mol of </a:t>
            </a:r>
            <a:r>
              <a:rPr dirty="0" sz="2000" lang="en-US" err="1">
                <a:latin typeface="Times New Roman" pitchFamily="18" charset="0"/>
                <a:cs typeface="Times New Roman" pitchFamily="18" charset="0"/>
              </a:rPr>
              <a:t>Nacl</a:t>
            </a:r>
            <a:r>
              <a:rPr dirty="0" sz="2000" lang="en-US">
                <a:latin typeface="Times New Roman" pitchFamily="18" charset="0"/>
                <a:cs typeface="Times New Roman" pitchFamily="18" charset="0"/>
              </a:rPr>
              <a:t>( dissociates into 2 ions) should exert the same osmotic pressure.</a:t>
            </a:r>
          </a:p>
          <a:p>
            <a:endParaRPr dirty="0" sz="2400" lang="en-US">
              <a:latin typeface="Times New Roman" pitchFamily="18" charset="0"/>
              <a:cs typeface="Times New Roman" pitchFamily="18" charset="0"/>
            </a:endParaRPr>
          </a:p>
          <a:p>
            <a:r>
              <a:rPr dirty="0" sz="2400" lang="en-US" err="1">
                <a:latin typeface="Times New Roman" pitchFamily="18" charset="0"/>
                <a:cs typeface="Times New Roman" pitchFamily="18" charset="0"/>
              </a:rPr>
              <a:t>Osmole</a:t>
            </a:r>
            <a:r>
              <a:rPr dirty="0" sz="2400" lang="en-US">
                <a:latin typeface="Times New Roman" pitchFamily="18" charset="0"/>
                <a:cs typeface="Times New Roman" pitchFamily="18" charset="0"/>
              </a:rPr>
              <a:t> is the unit used to express osmotic pressure in solutes.</a:t>
            </a:r>
            <a:endParaRPr dirty="0" sz="2400" lang="en-IN">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834" name="Title 1"/>
          <p:cNvSpPr>
            <a:spLocks noGrp="1"/>
          </p:cNvSpPr>
          <p:nvPr>
            <p:ph type="title"/>
          </p:nvPr>
        </p:nvSpPr>
        <p:spPr/>
        <p:txBody>
          <a:bodyPr/>
          <a:p>
            <a:r>
              <a:rPr dirty="0" sz="3600" lang="en-IN"/>
              <a:t>Measurement of concentrations</a:t>
            </a:r>
          </a:p>
        </p:txBody>
      </p:sp>
      <p:sp>
        <p:nvSpPr>
          <p:cNvPr id="1048835" name="Content Placeholder 2"/>
          <p:cNvSpPr>
            <a:spLocks noGrp="1"/>
          </p:cNvSpPr>
          <p:nvPr>
            <p:ph idx="1"/>
          </p:nvPr>
        </p:nvSpPr>
        <p:spPr/>
        <p:txBody>
          <a:bodyPr>
            <a:normAutofit fontScale="82143" lnSpcReduction="20000"/>
          </a:bodyPr>
          <a:p>
            <a:r>
              <a:rPr dirty="0" lang="en-US" err="1"/>
              <a:t>Osmolality</a:t>
            </a:r>
            <a:r>
              <a:rPr dirty="0" lang="en-US"/>
              <a:t> – </a:t>
            </a:r>
            <a:r>
              <a:rPr dirty="0" lang="en-US" err="1"/>
              <a:t>osmole</a:t>
            </a:r>
            <a:r>
              <a:rPr dirty="0" lang="en-US"/>
              <a:t> conc. of a solution expressed in </a:t>
            </a:r>
            <a:r>
              <a:rPr dirty="0" lang="en-US" err="1"/>
              <a:t>osmole</a:t>
            </a:r>
            <a:r>
              <a:rPr dirty="0" lang="en-US"/>
              <a:t>/kg.</a:t>
            </a:r>
          </a:p>
          <a:p>
            <a:endParaRPr dirty="0" lang="en-US"/>
          </a:p>
          <a:p>
            <a:r>
              <a:rPr dirty="0" lang="en-US" err="1"/>
              <a:t>Osmolarity</a:t>
            </a:r>
            <a:r>
              <a:rPr dirty="0" lang="en-US"/>
              <a:t>- </a:t>
            </a:r>
            <a:r>
              <a:rPr dirty="0" lang="en-US" err="1"/>
              <a:t>osmole</a:t>
            </a:r>
            <a:r>
              <a:rPr dirty="0" lang="en-US"/>
              <a:t> conc. expressed in </a:t>
            </a:r>
            <a:r>
              <a:rPr dirty="0" lang="en-US" err="1"/>
              <a:t>osmole</a:t>
            </a:r>
            <a:r>
              <a:rPr dirty="0" lang="en-US"/>
              <a:t>/liter.</a:t>
            </a:r>
          </a:p>
          <a:p>
            <a:endParaRPr dirty="0" lang="en-US"/>
          </a:p>
          <a:p>
            <a:r>
              <a:rPr dirty="0" lang="en-US"/>
              <a:t>Mole- is the gram molecular weight of a substance &amp; each mole contains about 6*10</a:t>
            </a:r>
            <a:r>
              <a:rPr baseline="30000" dirty="0" lang="en-US"/>
              <a:t>23</a:t>
            </a:r>
            <a:r>
              <a:rPr dirty="0" lang="en-US"/>
              <a:t> molecules.</a:t>
            </a:r>
          </a:p>
          <a:p>
            <a:pPr>
              <a:buNone/>
            </a:pPr>
            <a:r>
              <a:rPr dirty="0" lang="en-US"/>
              <a:t>         e.g. 1 mol solution of sodium chloride is 58.5gm.</a:t>
            </a:r>
          </a:p>
          <a:p>
            <a:r>
              <a:rPr dirty="0" lang="en-US"/>
              <a:t>Equivalent- 1mol of an ionized substance divided by its valence.</a:t>
            </a:r>
          </a:p>
          <a:p>
            <a:pPr lvl="1"/>
            <a:r>
              <a:rPr dirty="0" lang="en-US"/>
              <a:t>E.g.- Na</a:t>
            </a:r>
            <a:r>
              <a:rPr baseline="30000" dirty="0" lang="en-US"/>
              <a:t>+</a:t>
            </a:r>
            <a:r>
              <a:rPr dirty="0" lang="en-US"/>
              <a:t> = 23gm</a:t>
            </a:r>
          </a:p>
          <a:p>
            <a:pPr>
              <a:buNone/>
            </a:pPr>
            <a:r>
              <a:rPr dirty="0" lang="en-US"/>
              <a:t>            Ca</a:t>
            </a:r>
            <a:r>
              <a:rPr baseline="30000" dirty="0" lang="en-US"/>
              <a:t>2+</a:t>
            </a:r>
            <a:r>
              <a:rPr dirty="0" lang="en-US"/>
              <a:t> : 40/2 = 20gm</a:t>
            </a:r>
            <a:endParaRPr dirty="0" lang="en-IN"/>
          </a:p>
          <a:p>
            <a:pPr>
              <a:buNone/>
            </a:pPr>
            <a:endParaRPr dirty="0" lang="en-IN"/>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836" name="Title 1"/>
          <p:cNvSpPr>
            <a:spLocks noGrp="1"/>
          </p:cNvSpPr>
          <p:nvPr>
            <p:ph type="title"/>
          </p:nvPr>
        </p:nvSpPr>
        <p:spPr/>
        <p:txBody>
          <a:bodyPr/>
          <a:p>
            <a:r>
              <a:rPr dirty="0" lang="en-US" err="1"/>
              <a:t>Osmolarity</a:t>
            </a:r>
            <a:r>
              <a:rPr dirty="0" lang="en-US"/>
              <a:t> of body fluids</a:t>
            </a:r>
            <a:endParaRPr dirty="0" lang="en-IN"/>
          </a:p>
        </p:txBody>
      </p:sp>
      <p:sp>
        <p:nvSpPr>
          <p:cNvPr id="1048837" name="Content Placeholder 2"/>
          <p:cNvSpPr>
            <a:spLocks noGrp="1"/>
          </p:cNvSpPr>
          <p:nvPr>
            <p:ph idx="1"/>
          </p:nvPr>
        </p:nvSpPr>
        <p:spPr/>
        <p:txBody>
          <a:bodyPr>
            <a:normAutofit fontScale="90625" lnSpcReduction="20000"/>
          </a:bodyPr>
          <a:p>
            <a:r>
              <a:rPr dirty="0" lang="en-US"/>
              <a:t>Plasma </a:t>
            </a:r>
            <a:r>
              <a:rPr dirty="0" lang="en-US" err="1"/>
              <a:t>osmolarity</a:t>
            </a:r>
            <a:r>
              <a:rPr dirty="0" lang="en-US"/>
              <a:t> is about 280-290mOsm/L.</a:t>
            </a:r>
          </a:p>
          <a:p>
            <a:endParaRPr dirty="0" lang="en-US"/>
          </a:p>
          <a:p>
            <a:r>
              <a:rPr dirty="0" lang="en-US"/>
              <a:t>All but about 20mOsm is contributed by sodium ions and their accompanying anions, mainly chloride and bicarbonate ions.</a:t>
            </a:r>
          </a:p>
          <a:p>
            <a:endParaRPr dirty="0" lang="en-US"/>
          </a:p>
          <a:p>
            <a:r>
              <a:rPr dirty="0" lang="en-US"/>
              <a:t>Glucose and urea contribute significantly when hyperglycemia or uremia is present.</a:t>
            </a:r>
          </a:p>
          <a:p>
            <a:endParaRPr dirty="0" lang="en-US"/>
          </a:p>
          <a:p>
            <a:r>
              <a:rPr dirty="0" lang="en-US"/>
              <a:t>Plasma </a:t>
            </a:r>
            <a:r>
              <a:rPr dirty="0" lang="en-US" err="1"/>
              <a:t>osmolarity</a:t>
            </a:r>
            <a:r>
              <a:rPr dirty="0" lang="en-US"/>
              <a:t>= 2(Na</a:t>
            </a:r>
            <a:r>
              <a:rPr baseline="30000" dirty="0" lang="en-US"/>
              <a:t>+</a:t>
            </a:r>
            <a:r>
              <a:rPr dirty="0" lang="en-US"/>
              <a:t> ) + 0.055(glucose)                      +0.36(blood urea nitrogen)</a:t>
            </a:r>
          </a:p>
          <a:p>
            <a:endParaRPr dirty="0" lang="en-US"/>
          </a:p>
          <a:p>
            <a:endParaRPr dirty="0" lang="en-IN"/>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838" name="Title 1"/>
          <p:cNvSpPr>
            <a:spLocks noGrp="1"/>
          </p:cNvSpPr>
          <p:nvPr>
            <p:ph type="title"/>
          </p:nvPr>
        </p:nvSpPr>
        <p:spPr/>
        <p:txBody>
          <a:bodyPr/>
          <a:p>
            <a:r>
              <a:rPr dirty="0" lang="en-US"/>
              <a:t>Tonicity of fluids</a:t>
            </a:r>
            <a:endParaRPr dirty="0" lang="en-IN"/>
          </a:p>
        </p:txBody>
      </p:sp>
      <p:sp>
        <p:nvSpPr>
          <p:cNvPr id="1048839" name="Content Placeholder 2"/>
          <p:cNvSpPr>
            <a:spLocks noGrp="1"/>
          </p:cNvSpPr>
          <p:nvPr>
            <p:ph idx="1"/>
          </p:nvPr>
        </p:nvSpPr>
        <p:spPr/>
        <p:txBody>
          <a:bodyPr>
            <a:normAutofit/>
          </a:bodyPr>
          <a:p>
            <a:r>
              <a:rPr dirty="0" lang="en-US"/>
              <a:t>Term used to describe the </a:t>
            </a:r>
            <a:r>
              <a:rPr dirty="0" lang="en-US" err="1"/>
              <a:t>osmolarity</a:t>
            </a:r>
            <a:r>
              <a:rPr dirty="0" lang="en-US"/>
              <a:t> of a solution relative to plasma.</a:t>
            </a:r>
          </a:p>
          <a:p>
            <a:r>
              <a:rPr dirty="0" lang="en-US"/>
              <a:t>Isotonic</a:t>
            </a:r>
          </a:p>
          <a:p>
            <a:r>
              <a:rPr dirty="0" lang="en-US"/>
              <a:t>Hypotonic </a:t>
            </a:r>
          </a:p>
          <a:p>
            <a:r>
              <a:rPr dirty="0" lang="en-US"/>
              <a:t>Hypertonic</a:t>
            </a:r>
            <a:r>
              <a:rPr dirty="0" lang="en-US">
                <a:solidFill>
                  <a:schemeClr val="accent2">
                    <a:lumMod val="40000"/>
                    <a:lumOff val="60000"/>
                  </a:schemeClr>
                </a:solidFill>
              </a:rPr>
              <a:t>Osm/l</a:t>
            </a:r>
          </a:p>
          <a:p>
            <a:pPr>
              <a:buNone/>
            </a:pPr>
            <a:endParaRPr dirty="0" lang="en-US"/>
          </a:p>
        </p:txBody>
      </p:sp>
      <p:pic>
        <p:nvPicPr>
          <p:cNvPr id="2097186" name="Picture 3" descr="scan0021"/>
          <p:cNvPicPr>
            <a:picLocks noChangeAspect="1" noChangeArrowheads="1"/>
          </p:cNvPicPr>
          <p:nvPr/>
        </p:nvPicPr>
        <p:blipFill>
          <a:blip xmlns:r="http://schemas.openxmlformats.org/officeDocument/2006/relationships" r:embed="rId1" cstate="print"/>
          <a:srcRect/>
          <a:stretch>
            <a:fillRect/>
          </a:stretch>
        </p:blipFill>
        <p:spPr bwMode="auto">
          <a:xfrm>
            <a:off x="3352800" y="2731839"/>
            <a:ext cx="5183113" cy="3745161"/>
          </a:xfrm>
          <a:prstGeom prst="rect"/>
          <a:noFill/>
          <a:ln w="9525">
            <a:noFill/>
            <a:miter lim="800000"/>
            <a:headEnd/>
            <a:tailEnd/>
          </a:ln>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10" presetSubtype="0">
                                  <p:stCondLst>
                                    <p:cond delay="0"/>
                                  </p:stCondLst>
                                  <p:childTnLst>
                                    <p:set>
                                      <p:cBhvr>
                                        <p:cTn dur="1" fill="hold" id="6">
                                          <p:stCondLst>
                                            <p:cond delay="0"/>
                                          </p:stCondLst>
                                        </p:cTn>
                                        <p:tgtEl>
                                          <p:spTgt spid="2097186"/>
                                        </p:tgtEl>
                                        <p:attrNameLst>
                                          <p:attrName>style.visibility</p:attrName>
                                        </p:attrNameLst>
                                      </p:cBhvr>
                                      <p:to>
                                        <p:strVal val="visible"/>
                                      </p:to>
                                    </p:set>
                                    <p:animEffect transition="in" filter="fade">
                                      <p:cBhvr>
                                        <p:cTn dur="1000" id="7"/>
                                        <p:tgtEl>
                                          <p:spTgt spid="209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840" name="Title 1"/>
          <p:cNvSpPr>
            <a:spLocks noGrp="1"/>
          </p:cNvSpPr>
          <p:nvPr>
            <p:ph type="title"/>
          </p:nvPr>
        </p:nvSpPr>
        <p:spPr/>
        <p:txBody>
          <a:bodyPr/>
          <a:p>
            <a:endParaRPr dirty="0" lang="en-US"/>
          </a:p>
        </p:txBody>
      </p:sp>
      <p:sp>
        <p:nvSpPr>
          <p:cNvPr id="1048841" name="Content Placeholder 2"/>
          <p:cNvSpPr>
            <a:spLocks noGrp="1"/>
          </p:cNvSpPr>
          <p:nvPr>
            <p:ph idx="1"/>
          </p:nvPr>
        </p:nvSpPr>
        <p:spPr/>
        <p:txBody>
          <a:bodyPr/>
          <a:p>
            <a:r>
              <a:rPr b="1" dirty="0" sz="2400" lang="en-US">
                <a:solidFill>
                  <a:schemeClr val="tx1"/>
                </a:solidFill>
                <a:latin typeface="+mn-lt"/>
                <a:ea typeface="+mn-ea"/>
                <a:cs typeface="+mn-cs"/>
              </a:rPr>
              <a:t>Diffusion</a:t>
            </a:r>
            <a:r>
              <a:rPr dirty="0" sz="2400" lang="en-US">
                <a:solidFill>
                  <a:schemeClr val="tx1"/>
                </a:solidFill>
                <a:latin typeface="+mn-lt"/>
                <a:ea typeface="+mn-ea"/>
                <a:cs typeface="+mn-cs"/>
              </a:rPr>
              <a:t> </a:t>
            </a:r>
            <a:br>
              <a:rPr dirty="0" sz="2400" lang="en-US">
                <a:solidFill>
                  <a:schemeClr val="tx1"/>
                </a:solidFill>
                <a:latin typeface="+mn-lt"/>
                <a:ea typeface="+mn-ea"/>
                <a:cs typeface="+mn-cs"/>
              </a:rPr>
            </a:br>
            <a:r>
              <a:rPr dirty="0" sz="2400" lang="en-US">
                <a:solidFill>
                  <a:schemeClr val="tx1"/>
                </a:solidFill>
                <a:latin typeface="+mn-lt"/>
                <a:ea typeface="+mn-ea"/>
                <a:cs typeface="+mn-cs"/>
              </a:rPr>
              <a:t>The particles (molecules or atoms) of a substance dissolved in a solvent are in continuous random movement. A given particle is equally likely to move into or out of an area in which it is present in high concentration.</a:t>
            </a:r>
          </a:p>
          <a:p>
            <a:r>
              <a:rPr dirty="0" sz="2400" lang="en-US"/>
              <a:t>The </a:t>
            </a:r>
            <a:r>
              <a:rPr dirty="0" sz="2400" lang="en-US" err="1"/>
              <a:t>permeabilities</a:t>
            </a:r>
            <a:r>
              <a:rPr dirty="0" sz="2400" lang="en-US"/>
              <a:t> of the boundaries across which diffusion occurs in the body vary, but diffusion is still a major force affecting the distribution of water and solutes.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842" name="Rectangle 2"/>
          <p:cNvSpPr>
            <a:spLocks noGrp="1" noChangeArrowheads="1"/>
          </p:cNvSpPr>
          <p:nvPr>
            <p:ph type="title"/>
          </p:nvPr>
        </p:nvSpPr>
        <p:spPr/>
        <p:txBody>
          <a:bodyPr/>
          <a:p>
            <a:r>
              <a:rPr lang="en-US"/>
              <a:t>Electrolytes in body fluids</a:t>
            </a:r>
          </a:p>
        </p:txBody>
      </p:sp>
      <p:sp>
        <p:nvSpPr>
          <p:cNvPr id="1048843" name="Rectangle 3"/>
          <p:cNvSpPr>
            <a:spLocks noGrp="1" noChangeArrowheads="1"/>
          </p:cNvSpPr>
          <p:nvPr>
            <p:ph idx="1"/>
          </p:nvPr>
        </p:nvSpPr>
        <p:spPr/>
        <p:txBody>
          <a:bodyPr/>
          <a:p>
            <a:pPr algn="just"/>
            <a:r>
              <a:rPr lang="en-US"/>
              <a:t>Ions form when electrolytes dissolve and dissociate</a:t>
            </a:r>
          </a:p>
          <a:p>
            <a:pPr algn="just"/>
            <a:r>
              <a:rPr lang="en-US"/>
              <a:t>4 general functions</a:t>
            </a:r>
          </a:p>
          <a:p>
            <a:pPr algn="just" lvl="1"/>
            <a:r>
              <a:rPr lang="en-US"/>
              <a:t>Control osmosis of water between body fluid compartments</a:t>
            </a:r>
          </a:p>
          <a:p>
            <a:pPr algn="just" lvl="1"/>
            <a:r>
              <a:rPr lang="en-US"/>
              <a:t>Help maintain the acid-base balance</a:t>
            </a:r>
          </a:p>
          <a:p>
            <a:pPr algn="just" lvl="1"/>
            <a:r>
              <a:rPr lang="en-US"/>
              <a:t>Carry electrical current</a:t>
            </a:r>
          </a:p>
          <a:p>
            <a:pPr algn="just" lvl="1"/>
            <a:r>
              <a:rPr lang="en-US"/>
              <a:t>Serve as cofactors</a:t>
            </a:r>
          </a:p>
        </p:txBody>
      </p:sp>
      <p:sp>
        <p:nvSpPr>
          <p:cNvPr id="1048844" name="Footer Placeholder 4"/>
          <p:cNvSpPr>
            <a:spLocks noGrp="1"/>
          </p:cNvSpPr>
          <p:nvPr>
            <p:ph type="ftr" sz="quarter" idx="11"/>
          </p:nvPr>
        </p:nvSpPr>
        <p:spPr/>
        <p:txBody>
          <a:bodyPr/>
          <a:p>
            <a:endParaRPr dirty="0"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845" name="Title 1"/>
          <p:cNvSpPr>
            <a:spLocks noGrp="1"/>
          </p:cNvSpPr>
          <p:nvPr>
            <p:ph type="title"/>
          </p:nvPr>
        </p:nvSpPr>
        <p:spPr/>
        <p:txBody>
          <a:bodyPr/>
          <a:p>
            <a:pPr eaLnBrk="1" fontAlgn="auto" hangingPunct="1">
              <a:spcAft>
                <a:spcPts val="0"/>
              </a:spcAft>
            </a:pPr>
            <a:r>
              <a:rPr dirty="0" sz="4000" lang="en-US" smtClean="0">
                <a:solidFill>
                  <a:schemeClr val="accent1">
                    <a:satMod val="150000"/>
                  </a:schemeClr>
                </a:solidFill>
              </a:rPr>
              <a:t>Vocabulary </a:t>
            </a:r>
            <a:endParaRPr dirty="0" sz="4000" lang="en-US">
              <a:solidFill>
                <a:schemeClr val="accent1">
                  <a:satMod val="150000"/>
                </a:schemeClr>
              </a:solidFill>
            </a:endParaRPr>
          </a:p>
        </p:txBody>
      </p:sp>
      <p:sp>
        <p:nvSpPr>
          <p:cNvPr id="1048846" name="Content Placeholder 2"/>
          <p:cNvSpPr>
            <a:spLocks noGrp="1"/>
          </p:cNvSpPr>
          <p:nvPr>
            <p:ph idx="1"/>
          </p:nvPr>
        </p:nvSpPr>
        <p:spPr/>
        <p:txBody>
          <a:bodyPr rtlCol="0">
            <a:normAutofit fontScale="88333"/>
          </a:bodyPr>
          <a:p>
            <a:pPr eaLnBrk="1" fontAlgn="auto" hangingPunct="1" indent="-320040" marL="438912">
              <a:spcBef>
                <a:spcPts val="0"/>
              </a:spcBef>
              <a:spcAft>
                <a:spcPts val="0"/>
              </a:spcAft>
              <a:buFont typeface="Wingdings 2"/>
              <a:buChar char=""/>
            </a:pPr>
            <a:r>
              <a:rPr dirty="0" lang="en-US" smtClean="0"/>
              <a:t>Remember Our Vocabulary:</a:t>
            </a:r>
          </a:p>
          <a:p>
            <a:pPr eaLnBrk="1" fontAlgn="auto" hangingPunct="1" indent="-274320" lvl="1" marL="731520">
              <a:spcAft>
                <a:spcPts val="0"/>
              </a:spcAft>
              <a:buFont typeface="Wingdings"/>
              <a:buChar char=""/>
            </a:pPr>
            <a:r>
              <a:rPr dirty="0" lang="en-US" smtClean="0"/>
              <a:t>Osmosis:  the net diffusion of water across a selectively permeable membrane down its concentration gradient</a:t>
            </a:r>
          </a:p>
          <a:p>
            <a:pPr eaLnBrk="1" fontAlgn="auto" hangingPunct="1" indent="-274320" lvl="1" marL="731520">
              <a:spcAft>
                <a:spcPts val="0"/>
              </a:spcAft>
              <a:buFont typeface="Wingdings"/>
              <a:buChar char=""/>
            </a:pPr>
            <a:r>
              <a:rPr dirty="0" lang="en-US" smtClean="0"/>
              <a:t>Osmotic Pressure:  the pressure necessary to prevent osmosis</a:t>
            </a:r>
          </a:p>
          <a:p>
            <a:pPr eaLnBrk="1" fontAlgn="auto" hangingPunct="1" indent="-274320" lvl="1" marL="731520">
              <a:spcAft>
                <a:spcPts val="0"/>
              </a:spcAft>
              <a:buFont typeface="Wingdings"/>
              <a:buChar char=""/>
            </a:pPr>
            <a:r>
              <a:rPr dirty="0" lang="en-US" err="1" smtClean="0"/>
              <a:t>Osmole</a:t>
            </a:r>
            <a:r>
              <a:rPr dirty="0" lang="en-US" smtClean="0"/>
              <a:t>:  1 OSM = 6.022 x 10</a:t>
            </a:r>
            <a:r>
              <a:rPr baseline="30000" dirty="0" lang="en-US" smtClean="0"/>
              <a:t>23</a:t>
            </a:r>
            <a:r>
              <a:rPr dirty="0" lang="en-US" smtClean="0"/>
              <a:t> particles of an </a:t>
            </a:r>
            <a:r>
              <a:rPr dirty="0" lang="en-US" err="1" smtClean="0"/>
              <a:t>osmotically</a:t>
            </a:r>
            <a:r>
              <a:rPr dirty="0" lang="en-US" smtClean="0"/>
              <a:t> active substance</a:t>
            </a:r>
          </a:p>
          <a:p>
            <a:pPr eaLnBrk="1" fontAlgn="auto" hangingPunct="1" indent="-274320" lvl="1" marL="731520">
              <a:spcAft>
                <a:spcPts val="0"/>
              </a:spcAft>
              <a:buFont typeface="Wingdings"/>
              <a:buChar char=""/>
            </a:pPr>
            <a:r>
              <a:rPr dirty="0" lang="en-US" err="1" smtClean="0"/>
              <a:t>Osmotically</a:t>
            </a:r>
            <a:r>
              <a:rPr dirty="0" lang="en-US" smtClean="0"/>
              <a:t> active substance:  any particle that does not cross a membrane freely</a:t>
            </a:r>
          </a:p>
          <a:p>
            <a:pPr eaLnBrk="1" fontAlgn="auto" hangingPunct="1" indent="-274320" lvl="1" marL="731520">
              <a:spcAft>
                <a:spcPts val="0"/>
              </a:spcAft>
              <a:buFont typeface="Wingdings"/>
              <a:buChar char=""/>
            </a:pPr>
            <a:r>
              <a:rPr dirty="0" lang="en-US" err="1" smtClean="0"/>
              <a:t>Osmolarity</a:t>
            </a:r>
            <a:r>
              <a:rPr dirty="0" lang="en-US" smtClean="0"/>
              <a:t>:  number of </a:t>
            </a:r>
            <a:r>
              <a:rPr dirty="0" lang="en-US" err="1" smtClean="0"/>
              <a:t>osmoles</a:t>
            </a:r>
            <a:r>
              <a:rPr dirty="0" lang="en-US" smtClean="0"/>
              <a:t> per 1 L solution</a:t>
            </a:r>
          </a:p>
        </p:txBody>
      </p:sp>
      <p:sp>
        <p:nvSpPr>
          <p:cNvPr id="1048847" name="Date Placeholder 3"/>
          <p:cNvSpPr>
            <a:spLocks noGrp="1"/>
          </p:cNvSpPr>
          <p:nvPr>
            <p:ph type="dt" sz="half" idx="10"/>
          </p:nvPr>
        </p:nvSpPr>
        <p:spPr/>
        <p:txBody>
          <a:bodyPr/>
          <a:p>
            <a:fld id="{61CB24D1-A48A-4196-AE6B-8B87752B0050}" type="datetime1">
              <a:rPr lang="en-US" smtClean="0"/>
              <a:t>9/27/2020</a:t>
            </a:fld>
            <a:endParaRPr lang="en-US"/>
          </a:p>
        </p:txBody>
      </p:sp>
      <p:sp>
        <p:nvSpPr>
          <p:cNvPr id="1048848" name="Slide Number Placeholder 4"/>
          <p:cNvSpPr>
            <a:spLocks noGrp="1"/>
          </p:cNvSpPr>
          <p:nvPr>
            <p:ph type="sldNum" sz="quarter" idx="12"/>
          </p:nvPr>
        </p:nvSpPr>
        <p:spPr/>
        <p:txBody>
          <a:bodyPr/>
          <a:p>
            <a:fld id="{8DF113C6-6C03-41CD-BCA4-F52BECEBA144}" type="slidenum">
              <a:rPr lang="en-US" smtClean="0"/>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849" name="Content Placeholder 2"/>
          <p:cNvSpPr>
            <a:spLocks noGrp="1"/>
          </p:cNvSpPr>
          <p:nvPr>
            <p:ph idx="1"/>
          </p:nvPr>
        </p:nvSpPr>
        <p:spPr/>
        <p:txBody>
          <a:bodyPr/>
          <a:p>
            <a:pPr eaLnBrk="1" hangingPunct="1"/>
            <a:r>
              <a:rPr lang="en-US" smtClean="0"/>
              <a:t>And some new vocabulary:</a:t>
            </a:r>
          </a:p>
          <a:p>
            <a:pPr eaLnBrk="1" hangingPunct="1" lvl="1"/>
            <a:r>
              <a:rPr lang="en-US" smtClean="0"/>
              <a:t>Tonicity:  Refers to the number of IMPERMEABLE solutes in solution and therefore to the effect it will have on cell volume</a:t>
            </a:r>
          </a:p>
          <a:p>
            <a:pPr eaLnBrk="1" hangingPunct="1" lvl="1"/>
            <a:r>
              <a:rPr lang="en-US" smtClean="0"/>
              <a:t>So, solutions can be:</a:t>
            </a:r>
          </a:p>
          <a:p>
            <a:pPr eaLnBrk="1" hangingPunct="1" lvl="2"/>
            <a:r>
              <a:rPr lang="en-US" smtClean="0"/>
              <a:t>Hyp</a:t>
            </a:r>
            <a:r>
              <a:rPr b="1" lang="en-US" smtClean="0"/>
              <a:t>er</a:t>
            </a:r>
            <a:r>
              <a:rPr lang="en-US" smtClean="0"/>
              <a:t>tonic—having more impermeable solutes than inside the cell</a:t>
            </a:r>
          </a:p>
          <a:p>
            <a:pPr eaLnBrk="1" hangingPunct="1" lvl="2"/>
            <a:r>
              <a:rPr lang="en-US" smtClean="0"/>
              <a:t>Hyp</a:t>
            </a:r>
            <a:r>
              <a:rPr b="1" lang="en-US" smtClean="0"/>
              <a:t>o</a:t>
            </a:r>
            <a:r>
              <a:rPr lang="en-US" smtClean="0"/>
              <a:t>tonic—having fewer impermeable solutes</a:t>
            </a:r>
          </a:p>
          <a:p>
            <a:pPr eaLnBrk="1" hangingPunct="1" lvl="2"/>
            <a:r>
              <a:rPr lang="en-US" smtClean="0"/>
              <a:t>Isotonic—having the same number of impermeable solutes</a:t>
            </a:r>
          </a:p>
        </p:txBody>
      </p:sp>
      <p:sp>
        <p:nvSpPr>
          <p:cNvPr id="1048850" name="Date Placeholder 4"/>
          <p:cNvSpPr>
            <a:spLocks noGrp="1"/>
          </p:cNvSpPr>
          <p:nvPr>
            <p:ph type="dt" sz="half" idx="10"/>
          </p:nvPr>
        </p:nvSpPr>
        <p:spPr/>
        <p:txBody>
          <a:bodyPr/>
          <a:p>
            <a:fld id="{3EB6883B-F6DF-4147-B92D-8B0C2E888A5C}" type="datetime1">
              <a:rPr lang="en-US" smtClean="0"/>
              <a:t>9/27/2020</a:t>
            </a:fld>
            <a:endParaRPr lang="en-US"/>
          </a:p>
        </p:txBody>
      </p:sp>
      <p:sp>
        <p:nvSpPr>
          <p:cNvPr id="1048851" name="Slide Number Placeholder 5"/>
          <p:cNvSpPr>
            <a:spLocks noGrp="1"/>
          </p:cNvSpPr>
          <p:nvPr>
            <p:ph type="sldNum" sz="quarter" idx="12"/>
          </p:nvPr>
        </p:nvSpPr>
        <p:spPr/>
        <p:txBody>
          <a:bodyPr/>
          <a:p>
            <a:fld id="{8DF113C6-6C03-41CD-BCA4-F52BECEBA144}" type="slidenum">
              <a:rPr lang="en-US" smtClean="0"/>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0" name=""/>
        <p:cNvGrpSpPr/>
        <p:nvPr/>
      </p:nvGrpSpPr>
      <p:grpSpPr>
        <a:xfrm>
          <a:off x="0" y="0"/>
          <a:ext cx="0" cy="0"/>
          <a:chOff x="0" y="0"/>
          <a:chExt cx="0" cy="0"/>
        </a:xfrm>
      </p:grpSpPr>
      <p:sp>
        <p:nvSpPr>
          <p:cNvPr id="1048599" name="Title 1"/>
          <p:cNvSpPr>
            <a:spLocks noGrp="1"/>
          </p:cNvSpPr>
          <p:nvPr>
            <p:ph type="title"/>
          </p:nvPr>
        </p:nvSpPr>
        <p:spPr/>
        <p:txBody>
          <a:bodyPr>
            <a:normAutofit fontScale="90000"/>
          </a:bodyPr>
          <a:p>
            <a:pPr lvl="0"/>
            <a:r>
              <a:rPr b="1" dirty="0" lang="en-US"/>
              <a:t>Module Learning Requirements</a:t>
            </a:r>
            <a:r>
              <a:rPr dirty="0" lang="en-US"/>
              <a:t/>
            </a:r>
            <a:br>
              <a:rPr dirty="0" lang="en-US"/>
            </a:br>
            <a:endParaRPr dirty="0" lang="en-US"/>
          </a:p>
        </p:txBody>
      </p:sp>
      <p:sp>
        <p:nvSpPr>
          <p:cNvPr id="1048600" name="Content Placeholder 2"/>
          <p:cNvSpPr>
            <a:spLocks noGrp="1"/>
          </p:cNvSpPr>
          <p:nvPr>
            <p:ph idx="1"/>
          </p:nvPr>
        </p:nvSpPr>
        <p:spPr/>
        <p:txBody>
          <a:bodyPr>
            <a:normAutofit fontScale="81250" lnSpcReduction="10000"/>
          </a:bodyPr>
          <a:p>
            <a:r>
              <a:rPr dirty="0" lang="en-US"/>
              <a:t>For effective and smooth learning, it is expected of you to be computer proficient. Additionally, to satisfactorily complete this module, it is required of you to;</a:t>
            </a:r>
          </a:p>
          <a:p>
            <a:pPr lvl="0"/>
            <a:r>
              <a:rPr dirty="0" lang="en-US"/>
              <a:t>Submit assignment and required tasks on time</a:t>
            </a:r>
          </a:p>
          <a:p>
            <a:pPr lvl="0"/>
            <a:r>
              <a:rPr dirty="0" lang="en-US"/>
              <a:t>Participate in discussion forums as and when they are scheduled.</a:t>
            </a:r>
          </a:p>
          <a:p>
            <a:pPr lvl="0"/>
            <a:r>
              <a:rPr dirty="0" lang="en-US"/>
              <a:t>Participate in chat sessions as and when they are scheduled.</a:t>
            </a:r>
          </a:p>
          <a:p>
            <a:pPr lvl="0"/>
            <a:r>
              <a:rPr dirty="0" lang="en-US"/>
              <a:t>Sit for CAT’s when scheduled, and</a:t>
            </a:r>
          </a:p>
          <a:p>
            <a:r>
              <a:rPr dirty="0" lang="en-US"/>
              <a:t>Sit in Exam at the end of the session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pic>
        <p:nvPicPr>
          <p:cNvPr id="2097187" name="Content Placeholder 3" descr="S02401-025-f005.jpg"/>
          <p:cNvPicPr>
            <a:picLocks noChangeAspect="1" noGrp="1"/>
          </p:cNvPicPr>
          <p:nvPr>
            <p:ph idx="1"/>
          </p:nvPr>
        </p:nvPicPr>
        <p:blipFill>
          <a:blip xmlns:r="http://schemas.openxmlformats.org/officeDocument/2006/relationships" r:embed="rId1"/>
          <a:stretch>
            <a:fillRect/>
          </a:stretch>
        </p:blipFill>
        <p:spPr>
          <a:xfrm>
            <a:off x="2088065" y="2362200"/>
            <a:ext cx="5193295" cy="3724275"/>
          </a:xfrm>
        </p:spPr>
      </p:pic>
      <p:sp>
        <p:nvSpPr>
          <p:cNvPr id="1048852" name="Date Placeholder 4"/>
          <p:cNvSpPr>
            <a:spLocks noGrp="1"/>
          </p:cNvSpPr>
          <p:nvPr>
            <p:ph type="dt" sz="half" idx="10"/>
          </p:nvPr>
        </p:nvSpPr>
        <p:spPr/>
        <p:txBody>
          <a:bodyPr/>
          <a:p>
            <a:fld id="{786BD537-4AB9-4DE3-A827-EA0C4F0A1229}" type="datetime1">
              <a:rPr lang="en-US" smtClean="0"/>
              <a:t>9/27/2020</a:t>
            </a:fld>
            <a:endParaRPr lang="en-US"/>
          </a:p>
        </p:txBody>
      </p:sp>
      <p:sp>
        <p:nvSpPr>
          <p:cNvPr id="1048853" name="Slide Number Placeholder 5"/>
          <p:cNvSpPr>
            <a:spLocks noGrp="1"/>
          </p:cNvSpPr>
          <p:nvPr>
            <p:ph type="sldNum" sz="quarter" idx="12"/>
          </p:nvPr>
        </p:nvSpPr>
        <p:spPr/>
        <p:txBody>
          <a:bodyPr/>
          <a:p>
            <a:fld id="{8DF113C6-6C03-41CD-BCA4-F52BECEBA144}" type="slidenum">
              <a:rPr lang="en-US" smtClean="0"/>
              <a:t>80</a:t>
            </a:fld>
            <a:endParaRPr lang="en-US"/>
          </a:p>
        </p:txBody>
      </p:sp>
      <p:sp>
        <p:nvSpPr>
          <p:cNvPr id="1048854" name="TextBox 4"/>
          <p:cNvSpPr txBox="1">
            <a:spLocks noChangeArrowheads="1"/>
          </p:cNvSpPr>
          <p:nvPr/>
        </p:nvSpPr>
        <p:spPr bwMode="auto">
          <a:xfrm>
            <a:off x="685800" y="1030287"/>
            <a:ext cx="8153400" cy="1158240"/>
          </a:xfrm>
          <a:prstGeom prst="rect"/>
          <a:noFill/>
          <a:ln w="9525">
            <a:noFill/>
            <a:miter lim="800000"/>
            <a:headEnd/>
            <a:tailEnd/>
          </a:ln>
        </p:spPr>
        <p:txBody>
          <a:bodyPr>
            <a:spAutoFit/>
          </a:bodyPr>
          <a:p>
            <a:r>
              <a:rPr dirty="0" sz="3600" lang="en-US">
                <a:latin typeface="Corbel" pitchFamily="34" charset="0"/>
              </a:rPr>
              <a:t>Water moves from LOW to HIGH tonicity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855"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Clinical Scenario</a:t>
            </a:r>
            <a:endParaRPr dirty="0" lang="en-US">
              <a:solidFill>
                <a:schemeClr val="accent1">
                  <a:satMod val="150000"/>
                </a:schemeClr>
              </a:solidFill>
            </a:endParaRPr>
          </a:p>
        </p:txBody>
      </p:sp>
      <p:sp>
        <p:nvSpPr>
          <p:cNvPr id="1048856" name="Content Placeholder 2"/>
          <p:cNvSpPr>
            <a:spLocks noGrp="1"/>
          </p:cNvSpPr>
          <p:nvPr>
            <p:ph idx="1"/>
          </p:nvPr>
        </p:nvSpPr>
        <p:spPr/>
        <p:txBody>
          <a:bodyPr/>
          <a:p>
            <a:pPr eaLnBrk="1" hangingPunct="1"/>
            <a:r>
              <a:rPr lang="en-US" smtClean="0"/>
              <a:t>3 patients, all 8 years old, all suffering from diarrhea present to the hospital in dehydration (decreased total body water). </a:t>
            </a:r>
          </a:p>
          <a:p>
            <a:pPr eaLnBrk="1" hangingPunct="1"/>
            <a:endParaRPr lang="en-US" smtClean="0"/>
          </a:p>
          <a:p>
            <a:pPr eaLnBrk="1" hangingPunct="1">
              <a:buFont typeface="Wingdings 2" pitchFamily="18" charset="2"/>
              <a:buNone/>
            </a:pPr>
            <a:r>
              <a:rPr lang="en-US" smtClean="0"/>
              <a:t>Your goal is to restore PLASMA volume</a:t>
            </a:r>
          </a:p>
        </p:txBody>
      </p:sp>
      <p:sp>
        <p:nvSpPr>
          <p:cNvPr id="1048857" name="Date Placeholder 3"/>
          <p:cNvSpPr>
            <a:spLocks noGrp="1"/>
          </p:cNvSpPr>
          <p:nvPr>
            <p:ph type="dt" sz="half" idx="10"/>
          </p:nvPr>
        </p:nvSpPr>
        <p:spPr/>
        <p:txBody>
          <a:bodyPr/>
          <a:p>
            <a:fld id="{6F088889-2535-497B-A8D5-59B1B1CE9D00}" type="datetime1">
              <a:rPr lang="en-US" smtClean="0"/>
              <a:t>9/27/2020</a:t>
            </a:fld>
            <a:endParaRPr lang="en-US"/>
          </a:p>
        </p:txBody>
      </p:sp>
      <p:sp>
        <p:nvSpPr>
          <p:cNvPr id="1048858" name="Slide Number Placeholder 4"/>
          <p:cNvSpPr>
            <a:spLocks noGrp="1"/>
          </p:cNvSpPr>
          <p:nvPr>
            <p:ph type="sldNum" sz="quarter" idx="12"/>
          </p:nvPr>
        </p:nvSpPr>
        <p:spPr/>
        <p:txBody>
          <a:bodyPr/>
          <a:p>
            <a:fld id="{8DF113C6-6C03-41CD-BCA4-F52BECEBA144}" type="slidenum">
              <a:rPr lang="en-US" smtClean="0"/>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859"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Scenario 1</a:t>
            </a:r>
            <a:endParaRPr dirty="0" lang="en-US">
              <a:solidFill>
                <a:schemeClr val="accent1">
                  <a:satMod val="150000"/>
                </a:schemeClr>
              </a:solidFill>
            </a:endParaRPr>
          </a:p>
        </p:txBody>
      </p:sp>
      <p:sp>
        <p:nvSpPr>
          <p:cNvPr id="1048860" name="Content Placeholder 2"/>
          <p:cNvSpPr>
            <a:spLocks noGrp="1"/>
          </p:cNvSpPr>
          <p:nvPr>
            <p:ph idx="1"/>
          </p:nvPr>
        </p:nvSpPr>
        <p:spPr/>
        <p:txBody>
          <a:bodyPr/>
          <a:p>
            <a:pPr eaLnBrk="1" hangingPunct="1"/>
            <a:r>
              <a:rPr lang="en-US" smtClean="0"/>
              <a:t>3 doctors, all new, start IV fluids.</a:t>
            </a:r>
          </a:p>
          <a:p>
            <a:pPr eaLnBrk="1" hangingPunct="1" lvl="1"/>
            <a:r>
              <a:rPr lang="en-US" smtClean="0"/>
              <a:t>1 gives 1,ooo ml of hypOtonic saline</a:t>
            </a:r>
          </a:p>
          <a:p>
            <a:pPr eaLnBrk="1" hangingPunct="1" lvl="1"/>
            <a:r>
              <a:rPr lang="en-US" smtClean="0"/>
              <a:t>1 gives 1,000 ml of hypERtonic saline</a:t>
            </a:r>
          </a:p>
          <a:p>
            <a:pPr eaLnBrk="1" hangingPunct="1" lvl="1"/>
            <a:r>
              <a:rPr lang="en-US" smtClean="0"/>
              <a:t>1 gives 1,ooo ml of ISOtonic saline</a:t>
            </a:r>
          </a:p>
          <a:p>
            <a:pPr eaLnBrk="1" hangingPunct="1"/>
            <a:endParaRPr lang="en-US" smtClean="0"/>
          </a:p>
          <a:p>
            <a:pPr eaLnBrk="1" hangingPunct="1"/>
            <a:r>
              <a:rPr lang="en-US" smtClean="0"/>
              <a:t>Where does the fluid go?</a:t>
            </a:r>
          </a:p>
          <a:p>
            <a:pPr eaLnBrk="1" hangingPunct="1"/>
            <a:endParaRPr lang="en-US" smtClean="0"/>
          </a:p>
        </p:txBody>
      </p:sp>
      <p:sp>
        <p:nvSpPr>
          <p:cNvPr id="1048861" name="Date Placeholder 3"/>
          <p:cNvSpPr>
            <a:spLocks noGrp="1"/>
          </p:cNvSpPr>
          <p:nvPr>
            <p:ph type="dt" sz="half" idx="10"/>
          </p:nvPr>
        </p:nvSpPr>
        <p:spPr/>
        <p:txBody>
          <a:bodyPr/>
          <a:p>
            <a:fld id="{B96C2EF4-F5C0-4717-9B01-A99AC38D81F9}" type="datetime1">
              <a:rPr lang="en-US" smtClean="0"/>
              <a:t>9/27/2020</a:t>
            </a:fld>
            <a:endParaRPr lang="en-US"/>
          </a:p>
        </p:txBody>
      </p:sp>
      <p:sp>
        <p:nvSpPr>
          <p:cNvPr id="1048862" name="Slide Number Placeholder 4"/>
          <p:cNvSpPr>
            <a:spLocks noGrp="1"/>
          </p:cNvSpPr>
          <p:nvPr>
            <p:ph type="sldNum" sz="quarter" idx="12"/>
          </p:nvPr>
        </p:nvSpPr>
        <p:spPr/>
        <p:txBody>
          <a:bodyPr/>
          <a:p>
            <a:fld id="{8DF113C6-6C03-41CD-BCA4-F52BECEBA144}" type="slidenum">
              <a:rPr lang="en-US" smtClean="0"/>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863"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Doctor 1</a:t>
            </a:r>
            <a:endParaRPr dirty="0" lang="en-US">
              <a:solidFill>
                <a:schemeClr val="accent1">
                  <a:satMod val="150000"/>
                </a:schemeClr>
              </a:solidFill>
            </a:endParaRPr>
          </a:p>
        </p:txBody>
      </p:sp>
      <p:sp>
        <p:nvSpPr>
          <p:cNvPr id="1048864" name="Content Placeholder 2"/>
          <p:cNvSpPr>
            <a:spLocks noGrp="1"/>
          </p:cNvSpPr>
          <p:nvPr>
            <p:ph idx="1"/>
          </p:nvPr>
        </p:nvSpPr>
        <p:spPr/>
        <p:txBody>
          <a:bodyPr/>
          <a:p>
            <a:pPr eaLnBrk="1" hangingPunct="1"/>
            <a:r>
              <a:rPr lang="en-US" smtClean="0"/>
              <a:t>Water</a:t>
            </a:r>
          </a:p>
          <a:p>
            <a:pPr eaLnBrk="1" hangingPunct="1" lvl="1"/>
            <a:r>
              <a:rPr lang="en-US" smtClean="0"/>
              <a:t>Water is hypotonic, so decreases osmolarity in the extracellular fluid</a:t>
            </a:r>
          </a:p>
          <a:p>
            <a:pPr eaLnBrk="1" hangingPunct="1" lvl="1"/>
            <a:r>
              <a:rPr lang="en-US" smtClean="0"/>
              <a:t>Water diffuses into cells to restore equal osmolarity between intracellular and extracellular compartments, increasing intracellular volume</a:t>
            </a:r>
          </a:p>
          <a:p>
            <a:pPr eaLnBrk="1" hangingPunct="1" lvl="1"/>
            <a:r>
              <a:rPr lang="en-US" smtClean="0"/>
              <a:t>SO MOST OF YOUR FLUID WENT INTO CELLS, CELLS IN THE BRAIN SWELL, AND YOUR PATIENT DIED</a:t>
            </a:r>
          </a:p>
        </p:txBody>
      </p:sp>
      <p:sp>
        <p:nvSpPr>
          <p:cNvPr id="1048865" name="Date Placeholder 3"/>
          <p:cNvSpPr>
            <a:spLocks noGrp="1"/>
          </p:cNvSpPr>
          <p:nvPr>
            <p:ph type="dt" sz="half" idx="10"/>
          </p:nvPr>
        </p:nvSpPr>
        <p:spPr/>
        <p:txBody>
          <a:bodyPr/>
          <a:p>
            <a:fld id="{EBE82B20-E8D5-462B-84DC-C08387F60AE6}" type="datetime1">
              <a:rPr lang="en-US" smtClean="0"/>
              <a:t>9/27/2020</a:t>
            </a:fld>
            <a:endParaRPr lang="en-US"/>
          </a:p>
        </p:txBody>
      </p:sp>
      <p:sp>
        <p:nvSpPr>
          <p:cNvPr id="1048866" name="Slide Number Placeholder 4"/>
          <p:cNvSpPr>
            <a:spLocks noGrp="1"/>
          </p:cNvSpPr>
          <p:nvPr>
            <p:ph type="sldNum" sz="quarter" idx="12"/>
          </p:nvPr>
        </p:nvSpPr>
        <p:spPr/>
        <p:txBody>
          <a:bodyPr/>
          <a:p>
            <a:fld id="{8DF113C6-6C03-41CD-BCA4-F52BECEBA144}" type="slidenum">
              <a:rPr lang="en-US" smtClean="0"/>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867"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Doctor 2</a:t>
            </a:r>
            <a:endParaRPr dirty="0" lang="en-US">
              <a:solidFill>
                <a:schemeClr val="accent1">
                  <a:satMod val="150000"/>
                </a:schemeClr>
              </a:solidFill>
            </a:endParaRPr>
          </a:p>
        </p:txBody>
      </p:sp>
      <p:sp>
        <p:nvSpPr>
          <p:cNvPr id="1048868" name="Content Placeholder 2"/>
          <p:cNvSpPr>
            <a:spLocks noGrp="1"/>
          </p:cNvSpPr>
          <p:nvPr>
            <p:ph idx="1"/>
          </p:nvPr>
        </p:nvSpPr>
        <p:spPr/>
        <p:txBody>
          <a:bodyPr/>
          <a:p>
            <a:pPr eaLnBrk="1" hangingPunct="1"/>
            <a:r>
              <a:rPr lang="en-US" smtClean="0"/>
              <a:t>Hypertonic saline</a:t>
            </a:r>
          </a:p>
          <a:p>
            <a:pPr eaLnBrk="1" hangingPunct="1" lvl="1"/>
            <a:r>
              <a:rPr lang="en-US" smtClean="0"/>
              <a:t>Hypertonic saline increases osmolarity of the extracellular fluid compartment</a:t>
            </a:r>
          </a:p>
          <a:p>
            <a:pPr eaLnBrk="1" hangingPunct="1" lvl="1"/>
            <a:r>
              <a:rPr lang="en-US" smtClean="0"/>
              <a:t>Water diffuses out of the cell to balance osmolarity between intracellular and extracellular compartments, decreasing intracellular volume</a:t>
            </a:r>
          </a:p>
          <a:p>
            <a:pPr eaLnBrk="1" hangingPunct="1" lvl="1"/>
            <a:r>
              <a:rPr lang="en-US" smtClean="0"/>
              <a:t>SO YOUR FLUID ACTUALLY DREW MORE WATER OUT OF CELLS, YOUR BRAIN CELLS SHRIVELLED AND YOUR PATIENT DIED</a:t>
            </a:r>
          </a:p>
        </p:txBody>
      </p:sp>
      <p:sp>
        <p:nvSpPr>
          <p:cNvPr id="1048869" name="Date Placeholder 3"/>
          <p:cNvSpPr>
            <a:spLocks noGrp="1"/>
          </p:cNvSpPr>
          <p:nvPr>
            <p:ph type="dt" sz="half" idx="10"/>
          </p:nvPr>
        </p:nvSpPr>
        <p:spPr/>
        <p:txBody>
          <a:bodyPr/>
          <a:p>
            <a:fld id="{BE767AAB-AFF5-4BCF-9B88-FBE8BDD14DCD}" type="datetime1">
              <a:rPr lang="en-US" smtClean="0"/>
              <a:t>9/27/2020</a:t>
            </a:fld>
            <a:endParaRPr lang="en-US"/>
          </a:p>
        </p:txBody>
      </p:sp>
      <p:sp>
        <p:nvSpPr>
          <p:cNvPr id="1048870" name="Slide Number Placeholder 4"/>
          <p:cNvSpPr>
            <a:spLocks noGrp="1"/>
          </p:cNvSpPr>
          <p:nvPr>
            <p:ph type="sldNum" sz="quarter" idx="12"/>
          </p:nvPr>
        </p:nvSpPr>
        <p:spPr/>
        <p:txBody>
          <a:bodyPr/>
          <a:p>
            <a:fld id="{8DF113C6-6C03-41CD-BCA4-F52BECEBA144}" type="slidenum">
              <a:rPr lang="en-US" smtClean="0"/>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871"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Doctor 3</a:t>
            </a:r>
            <a:endParaRPr dirty="0" lang="en-US">
              <a:solidFill>
                <a:schemeClr val="accent1">
                  <a:satMod val="150000"/>
                </a:schemeClr>
              </a:solidFill>
            </a:endParaRPr>
          </a:p>
        </p:txBody>
      </p:sp>
      <p:sp>
        <p:nvSpPr>
          <p:cNvPr id="1048872" name="Content Placeholder 2"/>
          <p:cNvSpPr>
            <a:spLocks noGrp="1"/>
          </p:cNvSpPr>
          <p:nvPr>
            <p:ph idx="1"/>
          </p:nvPr>
        </p:nvSpPr>
        <p:spPr/>
        <p:txBody>
          <a:bodyPr/>
          <a:p>
            <a:pPr eaLnBrk="1" hangingPunct="1"/>
            <a:r>
              <a:rPr lang="en-US" smtClean="0"/>
              <a:t>Isotonic Saline</a:t>
            </a:r>
          </a:p>
          <a:p>
            <a:pPr eaLnBrk="1" hangingPunct="1" lvl="1"/>
            <a:r>
              <a:rPr lang="en-US" smtClean="0"/>
              <a:t>Isotonic saline did not change the osmolarity of the extracellular fluid compartment</a:t>
            </a:r>
          </a:p>
          <a:p>
            <a:pPr eaLnBrk="1" hangingPunct="1" lvl="1"/>
            <a:r>
              <a:rPr lang="en-US" smtClean="0"/>
              <a:t>So there was NO diffusion of water into or out of cells, so all fluid stayed in the extracellular compartment</a:t>
            </a:r>
          </a:p>
          <a:p>
            <a:pPr eaLnBrk="1" hangingPunct="1" lvl="1"/>
            <a:r>
              <a:rPr lang="en-US" smtClean="0"/>
              <a:t>SO YOUR FLUID STAYED IN THE PLASMA WITHOUT CHANGING INTRACELLULAR VOLUME AND YOU CURED THE PATIENT!</a:t>
            </a:r>
          </a:p>
        </p:txBody>
      </p:sp>
      <p:sp>
        <p:nvSpPr>
          <p:cNvPr id="1048873" name="Date Placeholder 3"/>
          <p:cNvSpPr>
            <a:spLocks noGrp="1"/>
          </p:cNvSpPr>
          <p:nvPr>
            <p:ph type="dt" sz="half" idx="10"/>
          </p:nvPr>
        </p:nvSpPr>
        <p:spPr/>
        <p:txBody>
          <a:bodyPr/>
          <a:p>
            <a:fld id="{FF713642-B0CD-4B52-B96E-26659083F9E8}" type="datetime1">
              <a:rPr lang="en-US" smtClean="0"/>
              <a:t>9/27/2020</a:t>
            </a:fld>
            <a:endParaRPr lang="en-US"/>
          </a:p>
        </p:txBody>
      </p:sp>
      <p:sp>
        <p:nvSpPr>
          <p:cNvPr id="1048874" name="Slide Number Placeholder 4"/>
          <p:cNvSpPr>
            <a:spLocks noGrp="1"/>
          </p:cNvSpPr>
          <p:nvPr>
            <p:ph type="sldNum" sz="quarter" idx="12"/>
          </p:nvPr>
        </p:nvSpPr>
        <p:spPr/>
        <p:txBody>
          <a:bodyPr/>
          <a:p>
            <a:fld id="{8DF113C6-6C03-41CD-BCA4-F52BECEBA144}" type="slidenum">
              <a:rPr lang="en-US" smtClean="0"/>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875" name="Title 1"/>
          <p:cNvSpPr>
            <a:spLocks noGrp="1"/>
          </p:cNvSpPr>
          <p:nvPr>
            <p:ph type="title"/>
          </p:nvPr>
        </p:nvSpPr>
        <p:spPr/>
        <p:txBody>
          <a:bodyPr/>
          <a:p>
            <a:pPr eaLnBrk="1" fontAlgn="auto" hangingPunct="1">
              <a:spcAft>
                <a:spcPts val="0"/>
              </a:spcAft>
            </a:pPr>
            <a:r>
              <a:rPr dirty="0" sz="4000" lang="en-US" smtClean="0">
                <a:solidFill>
                  <a:schemeClr val="accent1">
                    <a:satMod val="150000"/>
                  </a:schemeClr>
                </a:solidFill>
              </a:rPr>
              <a:t>Disorders of Fluid Volume Regulation</a:t>
            </a:r>
            <a:endParaRPr dirty="0" sz="4000" lang="en-US">
              <a:solidFill>
                <a:schemeClr val="accent1">
                  <a:satMod val="150000"/>
                </a:schemeClr>
              </a:solidFill>
            </a:endParaRPr>
          </a:p>
        </p:txBody>
      </p:sp>
      <p:sp>
        <p:nvSpPr>
          <p:cNvPr id="1048876" name="Content Placeholder 2"/>
          <p:cNvSpPr>
            <a:spLocks noGrp="1"/>
          </p:cNvSpPr>
          <p:nvPr>
            <p:ph idx="1"/>
          </p:nvPr>
        </p:nvSpPr>
        <p:spPr/>
        <p:txBody>
          <a:bodyPr/>
          <a:p>
            <a:pPr eaLnBrk="1" hangingPunct="1"/>
            <a:r>
              <a:rPr lang="en-US" smtClean="0"/>
              <a:t>Hyponatremia</a:t>
            </a:r>
          </a:p>
          <a:p>
            <a:pPr eaLnBrk="1" hangingPunct="1" lvl="1"/>
            <a:r>
              <a:rPr lang="en-US" smtClean="0"/>
              <a:t>Either lose Na+</a:t>
            </a:r>
          </a:p>
          <a:p>
            <a:pPr eaLnBrk="1" hangingPunct="1" lvl="2"/>
            <a:r>
              <a:rPr lang="en-US" smtClean="0"/>
              <a:t>Diarrhea and vomiting (lose Na+ &gt; H2O)</a:t>
            </a:r>
          </a:p>
          <a:p>
            <a:pPr eaLnBrk="1" hangingPunct="1" lvl="2"/>
            <a:r>
              <a:rPr lang="en-US" smtClean="0"/>
              <a:t>Kidneys excrete too much Na+ in urine</a:t>
            </a:r>
          </a:p>
          <a:p>
            <a:pPr eaLnBrk="1" hangingPunct="1" lvl="1"/>
            <a:r>
              <a:rPr lang="en-US" smtClean="0"/>
              <a:t>Or gain H2O</a:t>
            </a:r>
          </a:p>
          <a:p>
            <a:pPr eaLnBrk="1" hangingPunct="1" lvl="2"/>
            <a:r>
              <a:rPr lang="en-US" smtClean="0"/>
              <a:t>Kidneys retain too much H2O</a:t>
            </a:r>
          </a:p>
        </p:txBody>
      </p:sp>
      <p:sp>
        <p:nvSpPr>
          <p:cNvPr id="1048877" name="Date Placeholder 3"/>
          <p:cNvSpPr>
            <a:spLocks noGrp="1"/>
          </p:cNvSpPr>
          <p:nvPr>
            <p:ph type="dt" sz="half" idx="10"/>
          </p:nvPr>
        </p:nvSpPr>
        <p:spPr/>
        <p:txBody>
          <a:bodyPr/>
          <a:p>
            <a:fld id="{3C69BE0A-E2A1-46F2-87A4-86834567BAB8}" type="datetime1">
              <a:rPr lang="en-US" smtClean="0"/>
              <a:t>9/27/2020</a:t>
            </a:fld>
            <a:endParaRPr lang="en-US"/>
          </a:p>
        </p:txBody>
      </p:sp>
      <p:sp>
        <p:nvSpPr>
          <p:cNvPr id="1048878" name="Slide Number Placeholder 4"/>
          <p:cNvSpPr>
            <a:spLocks noGrp="1"/>
          </p:cNvSpPr>
          <p:nvPr>
            <p:ph type="sldNum" sz="quarter" idx="12"/>
          </p:nvPr>
        </p:nvSpPr>
        <p:spPr/>
        <p:txBody>
          <a:bodyPr/>
          <a:p>
            <a:fld id="{8DF113C6-6C03-41CD-BCA4-F52BECEBA144}" type="slidenum">
              <a:rPr lang="en-US" smtClean="0"/>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879" name="Title 1"/>
          <p:cNvSpPr>
            <a:spLocks noGrp="1"/>
          </p:cNvSpPr>
          <p:nvPr>
            <p:ph type="title"/>
          </p:nvPr>
        </p:nvSpPr>
        <p:spPr/>
        <p:txBody>
          <a:bodyPr/>
          <a:p>
            <a:pPr eaLnBrk="1" fontAlgn="auto" hangingPunct="1">
              <a:spcAft>
                <a:spcPts val="0"/>
              </a:spcAft>
            </a:pPr>
            <a:r>
              <a:rPr dirty="0" sz="4000" lang="en-US" smtClean="0">
                <a:solidFill>
                  <a:schemeClr val="accent1">
                    <a:satMod val="150000"/>
                  </a:schemeClr>
                </a:solidFill>
              </a:rPr>
              <a:t>Disorders of Fluid Volume Regulation</a:t>
            </a:r>
            <a:endParaRPr dirty="0" sz="4000" lang="en-US">
              <a:solidFill>
                <a:schemeClr val="accent1">
                  <a:satMod val="150000"/>
                </a:schemeClr>
              </a:solidFill>
            </a:endParaRPr>
          </a:p>
        </p:txBody>
      </p:sp>
      <p:sp>
        <p:nvSpPr>
          <p:cNvPr id="1048880" name="Content Placeholder 2"/>
          <p:cNvSpPr>
            <a:spLocks noGrp="1"/>
          </p:cNvSpPr>
          <p:nvPr>
            <p:ph idx="1"/>
          </p:nvPr>
        </p:nvSpPr>
        <p:spPr/>
        <p:txBody>
          <a:bodyPr/>
          <a:p>
            <a:pPr eaLnBrk="1" hangingPunct="1"/>
            <a:r>
              <a:rPr lang="en-US" smtClean="0"/>
              <a:t>Hypernatremia</a:t>
            </a:r>
          </a:p>
          <a:p>
            <a:pPr eaLnBrk="1" hangingPunct="1" lvl="1"/>
            <a:r>
              <a:rPr lang="en-US" smtClean="0"/>
              <a:t>Either gain Na+</a:t>
            </a:r>
          </a:p>
          <a:p>
            <a:pPr eaLnBrk="1" hangingPunct="1" lvl="2"/>
            <a:r>
              <a:rPr lang="en-US" smtClean="0"/>
              <a:t>Kidneys reabsorb too much Na+</a:t>
            </a:r>
          </a:p>
          <a:p>
            <a:pPr eaLnBrk="1" hangingPunct="1" lvl="1"/>
            <a:r>
              <a:rPr lang="en-US" smtClean="0"/>
              <a:t>Or lose H2O</a:t>
            </a:r>
          </a:p>
          <a:p>
            <a:pPr eaLnBrk="1" hangingPunct="1" lvl="2"/>
            <a:r>
              <a:rPr lang="en-US" smtClean="0"/>
              <a:t>Dehydration</a:t>
            </a:r>
          </a:p>
          <a:p>
            <a:pPr eaLnBrk="1" hangingPunct="1" lvl="2"/>
            <a:r>
              <a:rPr lang="en-US" smtClean="0"/>
              <a:t>Kidneys get rid of too much water</a:t>
            </a:r>
          </a:p>
          <a:p>
            <a:pPr eaLnBrk="1" hangingPunct="1" lvl="3"/>
            <a:r>
              <a:rPr lang="en-US" smtClean="0"/>
              <a:t>Diabetes insipidus</a:t>
            </a:r>
          </a:p>
        </p:txBody>
      </p:sp>
      <p:sp>
        <p:nvSpPr>
          <p:cNvPr id="1048881" name="Date Placeholder 3"/>
          <p:cNvSpPr>
            <a:spLocks noGrp="1"/>
          </p:cNvSpPr>
          <p:nvPr>
            <p:ph type="dt" sz="half" idx="10"/>
          </p:nvPr>
        </p:nvSpPr>
        <p:spPr/>
        <p:txBody>
          <a:bodyPr/>
          <a:p>
            <a:fld id="{186A7CDC-3D2C-4BA7-9D84-09A2F9880164}" type="datetime1">
              <a:rPr lang="en-US" smtClean="0"/>
              <a:t>9/27/2020</a:t>
            </a:fld>
            <a:endParaRPr lang="en-US"/>
          </a:p>
        </p:txBody>
      </p:sp>
      <p:sp>
        <p:nvSpPr>
          <p:cNvPr id="1048882" name="Slide Number Placeholder 4"/>
          <p:cNvSpPr>
            <a:spLocks noGrp="1"/>
          </p:cNvSpPr>
          <p:nvPr>
            <p:ph type="sldNum" sz="quarter" idx="12"/>
          </p:nvPr>
        </p:nvSpPr>
        <p:spPr/>
        <p:txBody>
          <a:bodyPr/>
          <a:p>
            <a:fld id="{8DF113C6-6C03-41CD-BCA4-F52BECEBA144}" type="slidenum">
              <a:rPr lang="en-US" smtClean="0"/>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883"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Edema</a:t>
            </a:r>
            <a:endParaRPr dirty="0" lang="en-US">
              <a:solidFill>
                <a:schemeClr val="accent1">
                  <a:satMod val="150000"/>
                </a:schemeClr>
              </a:solidFill>
            </a:endParaRPr>
          </a:p>
        </p:txBody>
      </p:sp>
      <p:sp>
        <p:nvSpPr>
          <p:cNvPr id="1048884" name="Content Placeholder 2"/>
          <p:cNvSpPr>
            <a:spLocks noGrp="1"/>
          </p:cNvSpPr>
          <p:nvPr>
            <p:ph idx="1"/>
          </p:nvPr>
        </p:nvSpPr>
        <p:spPr/>
        <p:txBody>
          <a:bodyPr/>
          <a:p>
            <a:pPr eaLnBrk="1" hangingPunct="1"/>
            <a:r>
              <a:rPr lang="en-US" smtClean="0"/>
              <a:t>Edema:  Excess fluid in body tissues</a:t>
            </a:r>
          </a:p>
          <a:p>
            <a:pPr eaLnBrk="1" hangingPunct="1"/>
            <a:endParaRPr lang="en-US" smtClean="0"/>
          </a:p>
          <a:p>
            <a:pPr eaLnBrk="1" hangingPunct="1"/>
            <a:r>
              <a:rPr lang="en-US" smtClean="0"/>
              <a:t>Can be intracellular or extracellular</a:t>
            </a:r>
          </a:p>
        </p:txBody>
      </p:sp>
      <p:sp>
        <p:nvSpPr>
          <p:cNvPr id="1048885" name="Date Placeholder 3"/>
          <p:cNvSpPr>
            <a:spLocks noGrp="1"/>
          </p:cNvSpPr>
          <p:nvPr>
            <p:ph type="dt" sz="half" idx="10"/>
          </p:nvPr>
        </p:nvSpPr>
        <p:spPr/>
        <p:txBody>
          <a:bodyPr/>
          <a:p>
            <a:fld id="{02D93F5B-87CD-4416-8B54-8E1D4DA2FA50}" type="datetime1">
              <a:rPr lang="en-US" smtClean="0"/>
              <a:t>9/27/2020</a:t>
            </a:fld>
            <a:endParaRPr lang="en-US"/>
          </a:p>
        </p:txBody>
      </p:sp>
      <p:sp>
        <p:nvSpPr>
          <p:cNvPr id="1048886" name="Slide Number Placeholder 4"/>
          <p:cNvSpPr>
            <a:spLocks noGrp="1"/>
          </p:cNvSpPr>
          <p:nvPr>
            <p:ph type="sldNum" sz="quarter" idx="12"/>
          </p:nvPr>
        </p:nvSpPr>
        <p:spPr/>
        <p:txBody>
          <a:bodyPr/>
          <a:p>
            <a:fld id="{8DF113C6-6C03-41CD-BCA4-F52BECEBA144}" type="slidenum">
              <a:rPr lang="en-US" smtClean="0"/>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887"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Intracellular Edema</a:t>
            </a:r>
            <a:endParaRPr dirty="0" lang="en-US">
              <a:solidFill>
                <a:schemeClr val="accent1">
                  <a:satMod val="150000"/>
                </a:schemeClr>
              </a:solidFill>
            </a:endParaRPr>
          </a:p>
        </p:txBody>
      </p:sp>
      <p:sp>
        <p:nvSpPr>
          <p:cNvPr id="1048888" name="Content Placeholder 2"/>
          <p:cNvSpPr>
            <a:spLocks noGrp="1"/>
          </p:cNvSpPr>
          <p:nvPr>
            <p:ph idx="1"/>
          </p:nvPr>
        </p:nvSpPr>
        <p:spPr/>
        <p:txBody>
          <a:bodyPr/>
          <a:p>
            <a:pPr eaLnBrk="1" hangingPunct="1"/>
            <a:r>
              <a:rPr lang="en-US" smtClean="0"/>
              <a:t>2 conditions cause intracellular edema</a:t>
            </a:r>
          </a:p>
          <a:p>
            <a:pPr eaLnBrk="1" hangingPunct="1" lvl="1"/>
            <a:r>
              <a:rPr lang="en-US" smtClean="0"/>
              <a:t>Decreased metabolism (low ATP)</a:t>
            </a:r>
          </a:p>
          <a:p>
            <a:pPr eaLnBrk="1" hangingPunct="1" lvl="2"/>
            <a:r>
              <a:rPr lang="en-US" smtClean="0"/>
              <a:t>Na+/K+ ATP-ase pump stops functioning </a:t>
            </a:r>
            <a:r>
              <a:rPr lang="en-US" smtClean="0">
                <a:sym typeface="Wingdings" pitchFamily="1" charset="2"/>
              </a:rPr>
              <a:t> Na+ can no longer be pumped out of cells  intracellular osmolarity increases  water diffuses in</a:t>
            </a:r>
          </a:p>
          <a:p>
            <a:pPr eaLnBrk="1" hangingPunct="1" lvl="1"/>
            <a:r>
              <a:rPr lang="en-US" smtClean="0">
                <a:sym typeface="Wingdings" pitchFamily="1" charset="2"/>
              </a:rPr>
              <a:t>Inflammation</a:t>
            </a:r>
          </a:p>
          <a:p>
            <a:pPr eaLnBrk="1" hangingPunct="1" lvl="2"/>
            <a:r>
              <a:rPr lang="en-US" smtClean="0">
                <a:sym typeface="Wingdings" pitchFamily="1" charset="2"/>
              </a:rPr>
              <a:t>Directly increases cell membrane permeability  Na+ rushes in  increased intracellular osmolarity  water diffuses in</a:t>
            </a:r>
            <a:endParaRPr lang="en-US" smtClean="0"/>
          </a:p>
          <a:p>
            <a:pPr eaLnBrk="1" hangingPunct="1"/>
            <a:endParaRPr lang="en-US" smtClean="0"/>
          </a:p>
        </p:txBody>
      </p:sp>
      <p:sp>
        <p:nvSpPr>
          <p:cNvPr id="1048889" name="Date Placeholder 3"/>
          <p:cNvSpPr>
            <a:spLocks noGrp="1"/>
          </p:cNvSpPr>
          <p:nvPr>
            <p:ph type="dt" sz="half" idx="10"/>
          </p:nvPr>
        </p:nvSpPr>
        <p:spPr/>
        <p:txBody>
          <a:bodyPr/>
          <a:p>
            <a:fld id="{46D28885-2B1A-4F82-AB87-F9E24EC9F9CB}" type="datetime1">
              <a:rPr lang="en-US" smtClean="0"/>
              <a:t>9/27/2020</a:t>
            </a:fld>
            <a:endParaRPr lang="en-US"/>
          </a:p>
        </p:txBody>
      </p:sp>
      <p:sp>
        <p:nvSpPr>
          <p:cNvPr id="1048890" name="Slide Number Placeholder 4"/>
          <p:cNvSpPr>
            <a:spLocks noGrp="1"/>
          </p:cNvSpPr>
          <p:nvPr>
            <p:ph type="sldNum" sz="quarter" idx="12"/>
          </p:nvPr>
        </p:nvSpPr>
        <p:spPr/>
        <p:txBody>
          <a:bodyPr/>
          <a:p>
            <a:fld id="{8DF113C6-6C03-41CD-BCA4-F52BECEBA144}" type="slidenum">
              <a:rPr lang="en-US" smtClean="0"/>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06" name="Subtitle 2"/>
          <p:cNvSpPr>
            <a:spLocks noGrp="1"/>
          </p:cNvSpPr>
          <p:nvPr>
            <p:ph type="subTitle" idx="1"/>
          </p:nvPr>
        </p:nvSpPr>
        <p:spPr/>
        <p:txBody>
          <a:bodyPr/>
          <a:p>
            <a:r>
              <a:rPr dirty="0" lang="en-US" smtClean="0"/>
              <a:t>Moses kepha</a:t>
            </a:r>
            <a:endParaRPr dirty="0" lang="en-US"/>
          </a:p>
        </p:txBody>
      </p:sp>
      <p:sp>
        <p:nvSpPr>
          <p:cNvPr id="1048607" name="Title 1"/>
          <p:cNvSpPr>
            <a:spLocks noGrp="1"/>
          </p:cNvSpPr>
          <p:nvPr>
            <p:ph type="ctrTitle" sz="quarter"/>
          </p:nvPr>
        </p:nvSpPr>
        <p:spPr>
          <a:xfrm>
            <a:off x="304800" y="1219200"/>
            <a:ext cx="8534400" cy="1933575"/>
          </a:xfrm>
        </p:spPr>
        <p:txBody>
          <a:bodyPr/>
          <a:p>
            <a:r>
              <a:rPr dirty="0" lang="en-US" smtClean="0"/>
              <a:t>INTRODUCTION, BODY FLUIDS AND HOMEOSTASIS</a:t>
            </a:r>
            <a:endParaRPr dirty="0" lang="en-US"/>
          </a:p>
        </p:txBody>
      </p:sp>
      <p:sp>
        <p:nvSpPr>
          <p:cNvPr id="1048608" name="Date Placeholder 3"/>
          <p:cNvSpPr>
            <a:spLocks noGrp="1"/>
          </p:cNvSpPr>
          <p:nvPr>
            <p:ph type="dt" sz="quarter" idx="10"/>
          </p:nvPr>
        </p:nvSpPr>
        <p:spPr/>
        <p:txBody>
          <a:bodyPr/>
          <a:p>
            <a:fld id="{F559508D-5777-454E-B3E4-09DDE2AC6D18}" type="datetime1">
              <a:rPr lang="en-US" smtClean="0"/>
              <a:t>9/27/2020</a:t>
            </a:fld>
            <a:endParaRPr lang="en-US"/>
          </a:p>
        </p:txBody>
      </p:sp>
      <p:sp>
        <p:nvSpPr>
          <p:cNvPr id="1048609" name="Slide Number Placeholder 4"/>
          <p:cNvSpPr>
            <a:spLocks noGrp="1"/>
          </p:cNvSpPr>
          <p:nvPr>
            <p:ph type="sldNum" sz="quarter" idx="12"/>
          </p:nvPr>
        </p:nvSpPr>
        <p:spPr/>
        <p:txBody>
          <a:bodyPr/>
          <a:p>
            <a:fld id="{8DF113C6-6C03-41CD-BCA4-F52BECEBA144}" type="slidenum">
              <a:rPr lang="en-US" smtClean="0"/>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891" name="Title 1"/>
          <p:cNvSpPr>
            <a:spLocks noGrp="1"/>
          </p:cNvSpPr>
          <p:nvPr>
            <p:ph type="title"/>
          </p:nvPr>
        </p:nvSpPr>
        <p:spPr>
          <a:xfrm>
            <a:off x="3124200" y="-304800"/>
            <a:ext cx="7924800" cy="1143000"/>
          </a:xfrm>
        </p:spPr>
        <p:txBody>
          <a:bodyPr/>
          <a:p>
            <a:pPr eaLnBrk="1" fontAlgn="auto" hangingPunct="1">
              <a:spcAft>
                <a:spcPts val="0"/>
              </a:spcAft>
            </a:pPr>
            <a:r>
              <a:rPr dirty="0" lang="en-US" smtClean="0">
                <a:solidFill>
                  <a:schemeClr val="accent1">
                    <a:satMod val="150000"/>
                  </a:schemeClr>
                </a:solidFill>
              </a:rPr>
              <a:t>Extracellular Edema</a:t>
            </a:r>
            <a:endParaRPr dirty="0" lang="en-US">
              <a:solidFill>
                <a:schemeClr val="accent1">
                  <a:satMod val="150000"/>
                </a:schemeClr>
              </a:solidFill>
            </a:endParaRPr>
          </a:p>
        </p:txBody>
      </p:sp>
      <p:sp>
        <p:nvSpPr>
          <p:cNvPr id="1048892" name="Content Placeholder 2"/>
          <p:cNvSpPr>
            <a:spLocks noGrp="1"/>
          </p:cNvSpPr>
          <p:nvPr>
            <p:ph idx="1"/>
          </p:nvPr>
        </p:nvSpPr>
        <p:spPr>
          <a:xfrm>
            <a:off x="762000" y="914400"/>
            <a:ext cx="8229600" cy="1120775"/>
          </a:xfrm>
        </p:spPr>
        <p:txBody>
          <a:bodyPr rtlCol="0">
            <a:normAutofit/>
          </a:bodyPr>
          <a:p>
            <a:pPr eaLnBrk="1" fontAlgn="auto" hangingPunct="1" indent="-320040" marL="438912">
              <a:spcBef>
                <a:spcPts val="0"/>
              </a:spcBef>
              <a:spcAft>
                <a:spcPts val="0"/>
              </a:spcAft>
              <a:buFont typeface="Wingdings 2"/>
              <a:buChar char=""/>
            </a:pPr>
            <a:r>
              <a:rPr dirty="0" lang="en-US" smtClean="0"/>
              <a:t>Extracellular fluid volume is balanced</a:t>
            </a:r>
          </a:p>
          <a:p>
            <a:pPr eaLnBrk="1" fontAlgn="auto" hangingPunct="1" indent="-274320" lvl="1" marL="731520">
              <a:spcAft>
                <a:spcPts val="0"/>
              </a:spcAft>
              <a:buFont typeface="Wingdings"/>
              <a:buChar char=""/>
            </a:pPr>
            <a:r>
              <a:rPr dirty="0" lang="en-US" smtClean="0"/>
              <a:t>Fluid IN = Fluid OUT</a:t>
            </a:r>
          </a:p>
        </p:txBody>
      </p:sp>
      <p:sp>
        <p:nvSpPr>
          <p:cNvPr id="1048893" name="Date Placeholder 10"/>
          <p:cNvSpPr>
            <a:spLocks noGrp="1"/>
          </p:cNvSpPr>
          <p:nvPr>
            <p:ph type="dt" sz="half" idx="10"/>
          </p:nvPr>
        </p:nvSpPr>
        <p:spPr/>
        <p:txBody>
          <a:bodyPr/>
          <a:p>
            <a:fld id="{5221EBA8-7F18-4457-A4EB-9B763679864B}" type="datetime1">
              <a:rPr lang="en-US" smtClean="0"/>
              <a:t>9/27/2020</a:t>
            </a:fld>
            <a:endParaRPr lang="en-US"/>
          </a:p>
        </p:txBody>
      </p:sp>
      <p:sp>
        <p:nvSpPr>
          <p:cNvPr id="1048894" name="Slide Number Placeholder 11"/>
          <p:cNvSpPr>
            <a:spLocks noGrp="1"/>
          </p:cNvSpPr>
          <p:nvPr>
            <p:ph type="sldNum" sz="quarter" idx="12"/>
          </p:nvPr>
        </p:nvSpPr>
        <p:spPr/>
        <p:txBody>
          <a:bodyPr/>
          <a:p>
            <a:fld id="{8DF113C6-6C03-41CD-BCA4-F52BECEBA144}" type="slidenum">
              <a:rPr lang="en-US" smtClean="0"/>
              <a:t>90</a:t>
            </a:fld>
            <a:endParaRPr lang="en-US"/>
          </a:p>
        </p:txBody>
      </p:sp>
      <p:sp>
        <p:nvSpPr>
          <p:cNvPr id="1048895" name="TextBox 4"/>
          <p:cNvSpPr txBox="1">
            <a:spLocks noChangeArrowheads="1"/>
          </p:cNvSpPr>
          <p:nvPr/>
        </p:nvSpPr>
        <p:spPr bwMode="auto">
          <a:xfrm>
            <a:off x="-228600" y="3657600"/>
            <a:ext cx="2819400" cy="802641"/>
          </a:xfrm>
          <a:prstGeom prst="rect"/>
          <a:noFill/>
          <a:ln w="9525">
            <a:noFill/>
            <a:miter lim="800000"/>
            <a:headEnd/>
            <a:tailEnd/>
          </a:ln>
        </p:spPr>
        <p:txBody>
          <a:bodyPr>
            <a:spAutoFit/>
          </a:bodyPr>
          <a:p>
            <a:pPr algn="ctr"/>
            <a:r>
              <a:rPr dirty="0" sz="2400" lang="en-US">
                <a:latin typeface="Corbel" pitchFamily="34" charset="0"/>
              </a:rPr>
              <a:t>Capillary Filtration </a:t>
            </a:r>
          </a:p>
          <a:p>
            <a:pPr algn="ctr"/>
            <a:r>
              <a:rPr dirty="0" sz="2400" lang="en-US">
                <a:latin typeface="Corbel" pitchFamily="34" charset="0"/>
              </a:rPr>
              <a:t>IN</a:t>
            </a:r>
          </a:p>
        </p:txBody>
      </p:sp>
      <p:sp>
        <p:nvSpPr>
          <p:cNvPr id="1048896" name="TextBox 5"/>
          <p:cNvSpPr txBox="1">
            <a:spLocks noChangeArrowheads="1"/>
          </p:cNvSpPr>
          <p:nvPr/>
        </p:nvSpPr>
        <p:spPr bwMode="auto">
          <a:xfrm>
            <a:off x="5562600" y="3741738"/>
            <a:ext cx="3429000" cy="802640"/>
          </a:xfrm>
          <a:prstGeom prst="rect"/>
          <a:noFill/>
          <a:ln w="9525">
            <a:noFill/>
            <a:miter lim="800000"/>
            <a:headEnd/>
            <a:tailEnd/>
          </a:ln>
        </p:spPr>
        <p:txBody>
          <a:bodyPr>
            <a:spAutoFit/>
          </a:bodyPr>
          <a:p>
            <a:pPr algn="ctr"/>
            <a:r>
              <a:rPr dirty="0" sz="2400" lang="en-US">
                <a:latin typeface="Corbel" pitchFamily="34" charset="0"/>
              </a:rPr>
              <a:t>Lymphatic Drainage</a:t>
            </a:r>
          </a:p>
          <a:p>
            <a:pPr algn="ctr"/>
            <a:r>
              <a:rPr dirty="0" sz="2400" lang="en-US">
                <a:latin typeface="Corbel" pitchFamily="34" charset="0"/>
              </a:rPr>
              <a:t>OUT</a:t>
            </a:r>
          </a:p>
        </p:txBody>
      </p:sp>
      <p:cxnSp>
        <p:nvCxnSpPr>
          <p:cNvPr id="3145737" name="Straight Connector 7"/>
          <p:cNvCxnSpPr>
            <a:cxnSpLocks/>
            <a:stCxn id="1048895" idx="2"/>
            <a:endCxn id="1048896" idx="2"/>
          </p:cNvCxnSpPr>
          <p:nvPr/>
        </p:nvCxnSpPr>
        <p:spPr>
          <a:xfrm rot="16200000" flipH="1">
            <a:off x="4187032" y="1481931"/>
            <a:ext cx="84137" cy="6096000"/>
          </a:xfrm>
          <a:prstGeom prst="line"/>
          <a:ln w="50800"/>
        </p:spPr>
        <p:style>
          <a:lnRef idx="1">
            <a:schemeClr val="accent1"/>
          </a:lnRef>
          <a:fillRef idx="0">
            <a:schemeClr val="accent1"/>
          </a:fillRef>
          <a:effectRef idx="0">
            <a:schemeClr val="accent1"/>
          </a:effectRef>
          <a:fontRef idx="minor">
            <a:schemeClr val="tx1"/>
          </a:fontRef>
        </p:style>
      </p:cxnSp>
      <p:sp>
        <p:nvSpPr>
          <p:cNvPr id="1048897" name="Isosceles Triangle 8"/>
          <p:cNvSpPr/>
          <p:nvPr/>
        </p:nvSpPr>
        <p:spPr>
          <a:xfrm>
            <a:off x="4038600" y="4572000"/>
            <a:ext cx="1066800" cy="1143000"/>
          </a:xfrm>
          <a:prstGeom prst="triangle"/>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pPr>
            <a:endParaRPr lang="en-US"/>
          </a:p>
        </p:txBody>
      </p:sp>
      <p:sp>
        <p:nvSpPr>
          <p:cNvPr id="1048898" name="TextBox 12"/>
          <p:cNvSpPr txBox="1">
            <a:spLocks noChangeArrowheads="1"/>
          </p:cNvSpPr>
          <p:nvPr/>
        </p:nvSpPr>
        <p:spPr bwMode="auto">
          <a:xfrm>
            <a:off x="457200" y="2819400"/>
            <a:ext cx="2819400" cy="802640"/>
          </a:xfrm>
          <a:prstGeom prst="rect"/>
          <a:noFill/>
          <a:ln w="9525">
            <a:noFill/>
            <a:miter lim="800000"/>
            <a:headEnd/>
            <a:tailEnd/>
          </a:ln>
        </p:spPr>
        <p:txBody>
          <a:bodyPr>
            <a:spAutoFit/>
          </a:bodyPr>
          <a:p>
            <a:pPr algn="ctr"/>
            <a:r>
              <a:rPr dirty="0" sz="2400" lang="en-US">
                <a:latin typeface="Corbel" pitchFamily="34" charset="0"/>
              </a:rPr>
              <a:t>Capillary Filtration </a:t>
            </a:r>
          </a:p>
          <a:p>
            <a:pPr algn="ctr"/>
            <a:r>
              <a:rPr dirty="0" sz="2400" lang="en-US">
                <a:latin typeface="Corbel" pitchFamily="34" charset="0"/>
              </a:rPr>
              <a:t>IN</a:t>
            </a:r>
          </a:p>
        </p:txBody>
      </p:sp>
      <p:sp>
        <p:nvSpPr>
          <p:cNvPr id="1048899" name="TextBox 13"/>
          <p:cNvSpPr txBox="1">
            <a:spLocks noChangeArrowheads="1"/>
          </p:cNvSpPr>
          <p:nvPr/>
        </p:nvSpPr>
        <p:spPr bwMode="auto">
          <a:xfrm>
            <a:off x="5562600" y="4495800"/>
            <a:ext cx="3429000" cy="802641"/>
          </a:xfrm>
          <a:prstGeom prst="rect"/>
          <a:noFill/>
          <a:ln w="9525">
            <a:noFill/>
            <a:miter lim="800000"/>
            <a:headEnd/>
            <a:tailEnd/>
          </a:ln>
        </p:spPr>
        <p:txBody>
          <a:bodyPr>
            <a:spAutoFit/>
          </a:bodyPr>
          <a:p>
            <a:pPr algn="ctr"/>
            <a:r>
              <a:rPr sz="2400" lang="en-US">
                <a:latin typeface="Corbel" pitchFamily="34" charset="0"/>
              </a:rPr>
              <a:t>Lymphatic Drainage</a:t>
            </a:r>
          </a:p>
          <a:p>
            <a:pPr algn="ctr"/>
            <a:r>
              <a:rPr sz="2400" lang="en-US">
                <a:latin typeface="Corbel" pitchFamily="34" charset="0"/>
              </a:rPr>
              <a:t>OUT</a:t>
            </a:r>
          </a:p>
        </p:txBody>
      </p:sp>
      <p:cxnSp>
        <p:nvCxnSpPr>
          <p:cNvPr id="3145738" name="Straight Connector 14"/>
          <p:cNvCxnSpPr>
            <a:cxnSpLocks/>
            <a:stCxn id="1048898" idx="2"/>
            <a:endCxn id="1048899" idx="2"/>
          </p:cNvCxnSpPr>
          <p:nvPr/>
        </p:nvCxnSpPr>
        <p:spPr>
          <a:xfrm rot="16200000" flipH="1">
            <a:off x="3733800" y="1782762"/>
            <a:ext cx="1676401" cy="5410200"/>
          </a:xfrm>
          <a:prstGeom prst="line"/>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896"/>
                                        </p:tgtEl>
                                        <p:attrNameLst>
                                          <p:attrName>style.visibility</p:attrName>
                                        </p:attrNameLst>
                                      </p:cBhvr>
                                      <p:to>
                                        <p:strVal val="visible"/>
                                      </p:to>
                                    </p:set>
                                  </p:childTnLst>
                                </p:cTn>
                              </p:par>
                              <p:par>
                                <p:cTn fill="hold" grpId="0" id="7" nodeType="withEffect" presetClass="entr" presetID="1" presetSubtype="0">
                                  <p:stCondLst>
                                    <p:cond delay="0"/>
                                  </p:stCondLst>
                                  <p:childTnLst>
                                    <p:set>
                                      <p:cBhvr>
                                        <p:cTn dur="1" fill="hold" id="8">
                                          <p:stCondLst>
                                            <p:cond delay="0"/>
                                          </p:stCondLst>
                                        </p:cTn>
                                        <p:tgtEl>
                                          <p:spTgt spid="1048895"/>
                                        </p:tgtEl>
                                        <p:attrNameLst>
                                          <p:attrName>style.visibility</p:attrName>
                                        </p:attrNameLst>
                                      </p:cBhvr>
                                      <p:to>
                                        <p:strVal val="visible"/>
                                      </p:to>
                                    </p:set>
                                  </p:childTnLst>
                                </p:cTn>
                              </p:par>
                              <p:par>
                                <p:cTn fill="hold" id="9" nodeType="withEffect" presetClass="entr" presetID="1" presetSubtype="0">
                                  <p:stCondLst>
                                    <p:cond delay="0"/>
                                  </p:stCondLst>
                                  <p:childTnLst>
                                    <p:set>
                                      <p:cBhvr>
                                        <p:cTn dur="1" fill="hold" id="10">
                                          <p:stCondLst>
                                            <p:cond delay="0"/>
                                          </p:stCondLst>
                                        </p:cTn>
                                        <p:tgtEl>
                                          <p:spTgt spid="3145737"/>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1" id="13" nodeType="clickEffect" presetClass="exit" presetID="1" presetSubtype="0">
                                  <p:stCondLst>
                                    <p:cond delay="0"/>
                                  </p:stCondLst>
                                  <p:childTnLst>
                                    <p:set>
                                      <p:cBhvr>
                                        <p:cTn dur="1" fill="hold" id="14">
                                          <p:stCondLst>
                                            <p:cond delay="0"/>
                                          </p:stCondLst>
                                        </p:cTn>
                                        <p:tgtEl>
                                          <p:spTgt spid="1048896"/>
                                        </p:tgtEl>
                                        <p:attrNameLst>
                                          <p:attrName>style.visibility</p:attrName>
                                        </p:attrNameLst>
                                      </p:cBhvr>
                                      <p:to>
                                        <p:strVal val="hidden"/>
                                      </p:to>
                                    </p:set>
                                  </p:childTnLst>
                                </p:cTn>
                              </p:par>
                              <p:par>
                                <p:cTn fill="hold" grpId="1" id="15" nodeType="withEffect" presetClass="exit" presetID="1" presetSubtype="0">
                                  <p:stCondLst>
                                    <p:cond delay="0"/>
                                  </p:stCondLst>
                                  <p:childTnLst>
                                    <p:set>
                                      <p:cBhvr>
                                        <p:cTn dur="1" fill="hold" id="16">
                                          <p:stCondLst>
                                            <p:cond delay="0"/>
                                          </p:stCondLst>
                                        </p:cTn>
                                        <p:tgtEl>
                                          <p:spTgt spid="1048895"/>
                                        </p:tgtEl>
                                        <p:attrNameLst>
                                          <p:attrName>style.visibility</p:attrName>
                                        </p:attrNameLst>
                                      </p:cBhvr>
                                      <p:to>
                                        <p:strVal val="hidden"/>
                                      </p:to>
                                    </p:set>
                                  </p:childTnLst>
                                </p:cTn>
                              </p:par>
                              <p:par>
                                <p:cTn fill="hold" id="17" nodeType="withEffect" presetClass="exit" presetID="1" presetSubtype="0">
                                  <p:stCondLst>
                                    <p:cond delay="0"/>
                                  </p:stCondLst>
                                  <p:childTnLst>
                                    <p:set>
                                      <p:cBhvr>
                                        <p:cTn dur="1" fill="hold" id="18">
                                          <p:stCondLst>
                                            <p:cond delay="0"/>
                                          </p:stCondLst>
                                        </p:cTn>
                                        <p:tgtEl>
                                          <p:spTgt spid="3145737"/>
                                        </p:tgtEl>
                                        <p:attrNameLst>
                                          <p:attrName>style.visibility</p:attrName>
                                        </p:attrNameLst>
                                      </p:cBhvr>
                                      <p:to>
                                        <p:strVal val="hidden"/>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1048898"/>
                                        </p:tgtEl>
                                        <p:attrNameLst>
                                          <p:attrName>style.visibility</p:attrName>
                                        </p:attrNameLst>
                                      </p:cBhvr>
                                      <p:to>
                                        <p:strVal val="visible"/>
                                      </p:to>
                                    </p:set>
                                  </p:childTnLst>
                                </p:cTn>
                              </p:par>
                              <p:par>
                                <p:cTn fill="hold" id="23" nodeType="withEffect" presetClass="entr" presetID="1" presetSubtype="0">
                                  <p:stCondLst>
                                    <p:cond delay="0"/>
                                  </p:stCondLst>
                                  <p:childTnLst>
                                    <p:set>
                                      <p:cBhvr>
                                        <p:cTn dur="1" fill="hold" id="24">
                                          <p:stCondLst>
                                            <p:cond delay="0"/>
                                          </p:stCondLst>
                                        </p:cTn>
                                        <p:tgtEl>
                                          <p:spTgt spid="3145738"/>
                                        </p:tgtEl>
                                        <p:attrNameLst>
                                          <p:attrName>style.visibility</p:attrName>
                                        </p:attrNameLst>
                                      </p:cBhvr>
                                      <p:to>
                                        <p:strVal val="visible"/>
                                      </p:to>
                                    </p:set>
                                  </p:childTnLst>
                                </p:cTn>
                              </p:par>
                              <p:par>
                                <p:cTn fill="hold" grpId="0" id="25" nodeType="withEffect" presetClass="entr" presetID="1" presetSubtype="0">
                                  <p:stCondLst>
                                    <p:cond delay="0"/>
                                  </p:stCondLst>
                                  <p:childTnLst>
                                    <p:set>
                                      <p:cBhvr>
                                        <p:cTn dur="1" fill="hold" id="26">
                                          <p:stCondLst>
                                            <p:cond delay="0"/>
                                          </p:stCondLst>
                                        </p:cTn>
                                        <p:tgtEl>
                                          <p:spTgt spid="1048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5" grpId="0"/>
      <p:bldP spid="1048895" grpId="1"/>
      <p:bldP spid="1048896" grpId="0"/>
      <p:bldP spid="1048896" grpId="1"/>
      <p:bldP spid="1048898" grpId="0"/>
      <p:bldP spid="104889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900" name="Title 1"/>
          <p:cNvSpPr>
            <a:spLocks noGrp="1"/>
          </p:cNvSpPr>
          <p:nvPr>
            <p:ph type="title"/>
          </p:nvPr>
        </p:nvSpPr>
        <p:spPr/>
        <p:txBody>
          <a:bodyPr/>
          <a:p>
            <a:pPr eaLnBrk="1" fontAlgn="auto" hangingPunct="1">
              <a:spcAft>
                <a:spcPts val="0"/>
              </a:spcAft>
            </a:pPr>
            <a:r>
              <a:rPr lang="en-US" smtClean="0">
                <a:solidFill>
                  <a:schemeClr val="accent1">
                    <a:satMod val="150000"/>
                  </a:schemeClr>
                </a:solidFill>
              </a:rPr>
              <a:t>Capillary Filtration</a:t>
            </a:r>
            <a:endParaRPr dirty="0" lang="en-US">
              <a:solidFill>
                <a:schemeClr val="accent1">
                  <a:satMod val="150000"/>
                </a:schemeClr>
              </a:solidFill>
            </a:endParaRPr>
          </a:p>
        </p:txBody>
      </p:sp>
      <p:sp>
        <p:nvSpPr>
          <p:cNvPr id="1048901" name="Content Placeholder 8"/>
          <p:cNvSpPr>
            <a:spLocks noGrp="1"/>
          </p:cNvSpPr>
          <p:nvPr>
            <p:ph idx="1"/>
          </p:nvPr>
        </p:nvSpPr>
        <p:spPr/>
        <p:txBody>
          <a:bodyPr rtlCol="0">
            <a:normAutofit fontScale="87500" lnSpcReduction="10000"/>
          </a:bodyPr>
          <a:p>
            <a:pPr eaLnBrk="1" fontAlgn="auto" hangingPunct="1" indent="-320040" marL="438912">
              <a:spcBef>
                <a:spcPts val="0"/>
              </a:spcBef>
              <a:spcAft>
                <a:spcPts val="0"/>
              </a:spcAft>
              <a:buFont typeface="Wingdings 2"/>
              <a:buChar char=""/>
            </a:pPr>
            <a:r>
              <a:rPr dirty="0" lang="en-US" smtClean="0"/>
              <a:t>The rate of capillary filtration depends on the difference between hydrostatic pressure and </a:t>
            </a:r>
            <a:r>
              <a:rPr dirty="0" lang="en-US" err="1" smtClean="0"/>
              <a:t>oncotic</a:t>
            </a:r>
            <a:r>
              <a:rPr dirty="0" lang="en-US" smtClean="0"/>
              <a:t> pressure in the capillary</a:t>
            </a:r>
          </a:p>
          <a:p>
            <a:pPr eaLnBrk="1" fontAlgn="auto" hangingPunct="1" indent="-320040" marL="438912">
              <a:spcBef>
                <a:spcPts val="0"/>
              </a:spcBef>
              <a:spcAft>
                <a:spcPts val="0"/>
              </a:spcAft>
              <a:buFont typeface="Wingdings 2"/>
              <a:buChar char=""/>
            </a:pPr>
            <a:endParaRPr dirty="0" lang="en-US" smtClean="0"/>
          </a:p>
          <a:p>
            <a:pPr algn="ctr" eaLnBrk="1" fontAlgn="auto" hangingPunct="1" indent="-320040" marL="438912">
              <a:spcBef>
                <a:spcPts val="0"/>
              </a:spcBef>
              <a:spcAft>
                <a:spcPts val="0"/>
              </a:spcAft>
              <a:buFont typeface="Wingdings 2"/>
              <a:buNone/>
            </a:pPr>
            <a:r>
              <a:rPr dirty="0" lang="en-US" smtClean="0"/>
              <a:t>Filtration = </a:t>
            </a:r>
            <a:r>
              <a:rPr dirty="0" lang="en-US" err="1" smtClean="0"/>
              <a:t>K</a:t>
            </a:r>
            <a:r>
              <a:rPr baseline="-25000" dirty="0" lang="en-US" err="1" smtClean="0"/>
              <a:t>f</a:t>
            </a:r>
            <a:r>
              <a:rPr dirty="0" lang="en-US" smtClean="0"/>
              <a:t> (Pc – Pi) – (∏c - ∏</a:t>
            </a:r>
            <a:r>
              <a:rPr dirty="0" lang="en-US" err="1" smtClean="0"/>
              <a:t>i</a:t>
            </a:r>
            <a:r>
              <a:rPr dirty="0" lang="en-US" smtClean="0"/>
              <a:t>)</a:t>
            </a:r>
          </a:p>
          <a:p>
            <a:pPr algn="ctr" eaLnBrk="1" fontAlgn="auto" hangingPunct="1" indent="-320040" marL="438912">
              <a:spcBef>
                <a:spcPts val="0"/>
              </a:spcBef>
              <a:spcAft>
                <a:spcPts val="0"/>
              </a:spcAft>
              <a:buFont typeface="Wingdings 2"/>
              <a:buNone/>
            </a:pPr>
            <a:endParaRPr dirty="0" lang="en-US" smtClean="0"/>
          </a:p>
          <a:p>
            <a:pPr eaLnBrk="1" fontAlgn="auto" hangingPunct="1" indent="-182880" lvl="4" marL="1426464">
              <a:spcAft>
                <a:spcPts val="0"/>
              </a:spcAft>
              <a:buClr>
                <a:schemeClr val="accent5"/>
              </a:buClr>
              <a:buFont typeface="Wingdings 3"/>
              <a:buNone/>
            </a:pPr>
            <a:r>
              <a:rPr dirty="0" sz="2400"/>
              <a:t>Pc – capillary hydrostatic pressure</a:t>
            </a:r>
          </a:p>
          <a:p>
            <a:pPr eaLnBrk="1" fontAlgn="auto" hangingPunct="1" indent="-182880" lvl="4" marL="1426464">
              <a:spcAft>
                <a:spcPts val="0"/>
              </a:spcAft>
              <a:buClr>
                <a:schemeClr val="accent5"/>
              </a:buClr>
              <a:buFont typeface="Wingdings 3"/>
              <a:buNone/>
            </a:pPr>
            <a:r>
              <a:rPr dirty="0" sz="2400"/>
              <a:t>Pi – interstitial hydrostatic pressure</a:t>
            </a:r>
          </a:p>
          <a:p>
            <a:pPr eaLnBrk="1" fontAlgn="auto" hangingPunct="1" indent="-182880" lvl="4" marL="1426464">
              <a:spcAft>
                <a:spcPts val="0"/>
              </a:spcAft>
              <a:buClr>
                <a:schemeClr val="accent5"/>
              </a:buClr>
              <a:buFont typeface="Wingdings 3"/>
              <a:buNone/>
            </a:pPr>
            <a:r>
              <a:rPr dirty="0" sz="2400"/>
              <a:t> ∏c – capillary </a:t>
            </a:r>
            <a:r>
              <a:rPr dirty="0" sz="2400" err="1"/>
              <a:t>oncotic</a:t>
            </a:r>
            <a:r>
              <a:rPr dirty="0" sz="2400"/>
              <a:t> pressure</a:t>
            </a:r>
          </a:p>
          <a:p>
            <a:pPr eaLnBrk="1" fontAlgn="auto" hangingPunct="1" indent="-182880" lvl="4" marL="1426464">
              <a:spcAft>
                <a:spcPts val="0"/>
              </a:spcAft>
              <a:buClr>
                <a:schemeClr val="accent5"/>
              </a:buClr>
              <a:buFont typeface="Wingdings 3"/>
              <a:buNone/>
            </a:pPr>
            <a:r>
              <a:rPr dirty="0" sz="2400"/>
              <a:t>∏I – interstitial </a:t>
            </a:r>
            <a:r>
              <a:rPr dirty="0" sz="2400" err="1"/>
              <a:t>oncotic</a:t>
            </a:r>
            <a:r>
              <a:rPr dirty="0" sz="2400"/>
              <a:t> pressure</a:t>
            </a:r>
          </a:p>
          <a:p>
            <a:pPr eaLnBrk="1" fontAlgn="auto" hangingPunct="1" indent="-182880" lvl="4" marL="1426464">
              <a:spcAft>
                <a:spcPts val="0"/>
              </a:spcAft>
              <a:buClr>
                <a:schemeClr val="accent5"/>
              </a:buClr>
              <a:buFont typeface="Wingdings 3"/>
              <a:buNone/>
            </a:pPr>
            <a:r>
              <a:rPr dirty="0" sz="2400" err="1"/>
              <a:t>K</a:t>
            </a:r>
            <a:r>
              <a:rPr baseline="-25000" dirty="0" sz="2400" err="1"/>
              <a:t>f</a:t>
            </a:r>
            <a:r>
              <a:rPr dirty="0" sz="2400"/>
              <a:t> – Filtration coefficient (surface area x permeability)</a:t>
            </a:r>
          </a:p>
          <a:p>
            <a:pPr algn="ctr" eaLnBrk="1" fontAlgn="auto" hangingPunct="1" indent="-320040" marL="438912">
              <a:spcBef>
                <a:spcPts val="0"/>
              </a:spcBef>
              <a:spcAft>
                <a:spcPts val="0"/>
              </a:spcAft>
              <a:buFont typeface="Wingdings 2"/>
              <a:buNone/>
            </a:pPr>
            <a:endParaRPr dirty="0" lang="en-US" smtClean="0"/>
          </a:p>
        </p:txBody>
      </p:sp>
      <p:sp>
        <p:nvSpPr>
          <p:cNvPr id="1048902" name="Date Placeholder 3"/>
          <p:cNvSpPr>
            <a:spLocks noGrp="1"/>
          </p:cNvSpPr>
          <p:nvPr>
            <p:ph type="dt" sz="half" idx="10"/>
          </p:nvPr>
        </p:nvSpPr>
        <p:spPr/>
        <p:txBody>
          <a:bodyPr/>
          <a:p>
            <a:fld id="{D882C9BC-B39D-44E5-91BA-CBFDB60BBE47}" type="datetime1">
              <a:rPr lang="en-US" smtClean="0"/>
              <a:t>9/27/2020</a:t>
            </a:fld>
            <a:endParaRPr lang="en-US"/>
          </a:p>
        </p:txBody>
      </p:sp>
      <p:sp>
        <p:nvSpPr>
          <p:cNvPr id="1048903" name="Slide Number Placeholder 4"/>
          <p:cNvSpPr>
            <a:spLocks noGrp="1"/>
          </p:cNvSpPr>
          <p:nvPr>
            <p:ph type="sldNum" sz="quarter" idx="12"/>
          </p:nvPr>
        </p:nvSpPr>
        <p:spPr/>
        <p:txBody>
          <a:bodyPr/>
          <a:p>
            <a:fld id="{8DF113C6-6C03-41CD-BCA4-F52BECEBA144}" type="slidenum">
              <a:rPr lang="en-US" smtClean="0"/>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904"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Extracellular Edema</a:t>
            </a:r>
            <a:endParaRPr dirty="0" lang="en-US">
              <a:solidFill>
                <a:schemeClr val="accent1">
                  <a:satMod val="150000"/>
                </a:schemeClr>
              </a:solidFill>
            </a:endParaRPr>
          </a:p>
        </p:txBody>
      </p:sp>
      <p:sp>
        <p:nvSpPr>
          <p:cNvPr id="1048905" name="Content Placeholder 2"/>
          <p:cNvSpPr>
            <a:spLocks noGrp="1"/>
          </p:cNvSpPr>
          <p:nvPr>
            <p:ph idx="1"/>
          </p:nvPr>
        </p:nvSpPr>
        <p:spPr/>
        <p:txBody>
          <a:bodyPr rtlCol="0">
            <a:normAutofit fontScale="87500" lnSpcReduction="20000"/>
          </a:bodyPr>
          <a:p>
            <a:pPr eaLnBrk="1" fontAlgn="auto" hangingPunct="1" indent="-320040" marL="438912">
              <a:spcBef>
                <a:spcPts val="0"/>
              </a:spcBef>
              <a:spcAft>
                <a:spcPts val="0"/>
              </a:spcAft>
              <a:buFont typeface="Wingdings 2"/>
              <a:buChar char=""/>
            </a:pPr>
            <a:r>
              <a:rPr dirty="0" lang="en-US" smtClean="0"/>
              <a:t>Increased capillary pressure</a:t>
            </a:r>
          </a:p>
          <a:p>
            <a:pPr eaLnBrk="1" fontAlgn="auto" hangingPunct="1" indent="-274320" lvl="1" marL="731520">
              <a:spcAft>
                <a:spcPts val="0"/>
              </a:spcAft>
              <a:buFont typeface="Wingdings"/>
              <a:buChar char=""/>
            </a:pPr>
            <a:r>
              <a:rPr dirty="0" lang="en-US" smtClean="0"/>
              <a:t>Heart failure</a:t>
            </a:r>
          </a:p>
          <a:p>
            <a:pPr eaLnBrk="1" fontAlgn="auto" hangingPunct="1" indent="-274320" lvl="1" marL="731520">
              <a:spcAft>
                <a:spcPts val="0"/>
              </a:spcAft>
              <a:buFont typeface="Wingdings"/>
              <a:buChar char=""/>
            </a:pPr>
            <a:r>
              <a:rPr dirty="0" lang="en-US" smtClean="0"/>
              <a:t>Venous obstruction</a:t>
            </a:r>
          </a:p>
          <a:p>
            <a:pPr eaLnBrk="1" fontAlgn="auto" hangingPunct="1" indent="-320040" marL="438912">
              <a:spcBef>
                <a:spcPts val="0"/>
              </a:spcBef>
              <a:spcAft>
                <a:spcPts val="0"/>
              </a:spcAft>
              <a:buFont typeface="Wingdings 2"/>
              <a:buChar char=""/>
            </a:pPr>
            <a:r>
              <a:rPr dirty="0" lang="en-US" smtClean="0"/>
              <a:t>Decreased plasma proteins</a:t>
            </a:r>
          </a:p>
          <a:p>
            <a:pPr eaLnBrk="1" fontAlgn="auto" hangingPunct="1" indent="-274320" lvl="1" marL="731520">
              <a:spcAft>
                <a:spcPts val="0"/>
              </a:spcAft>
              <a:buFont typeface="Wingdings"/>
              <a:buChar char=""/>
            </a:pPr>
            <a:r>
              <a:rPr dirty="0" lang="en-US" smtClean="0"/>
              <a:t>Malnutrition</a:t>
            </a:r>
          </a:p>
          <a:p>
            <a:pPr eaLnBrk="1" fontAlgn="auto" hangingPunct="1" indent="-274320" lvl="1" marL="731520">
              <a:spcAft>
                <a:spcPts val="0"/>
              </a:spcAft>
              <a:buFont typeface="Wingdings"/>
              <a:buChar char=""/>
            </a:pPr>
            <a:r>
              <a:rPr dirty="0" lang="en-US" smtClean="0"/>
              <a:t>Liver disease</a:t>
            </a:r>
          </a:p>
          <a:p>
            <a:pPr eaLnBrk="1" fontAlgn="auto" hangingPunct="1" indent="-320040" marL="438912">
              <a:spcBef>
                <a:spcPts val="0"/>
              </a:spcBef>
              <a:spcAft>
                <a:spcPts val="0"/>
              </a:spcAft>
              <a:buFont typeface="Wingdings 2"/>
              <a:buChar char=""/>
            </a:pPr>
            <a:r>
              <a:rPr dirty="0" lang="en-US" smtClean="0"/>
              <a:t>Increased capillary permeability</a:t>
            </a:r>
          </a:p>
          <a:p>
            <a:pPr eaLnBrk="1" fontAlgn="auto" hangingPunct="1" indent="-274320" lvl="1" marL="731520">
              <a:spcAft>
                <a:spcPts val="0"/>
              </a:spcAft>
              <a:buFont typeface="Wingdings"/>
              <a:buChar char=""/>
            </a:pPr>
            <a:r>
              <a:rPr dirty="0" lang="en-US" smtClean="0"/>
              <a:t>Serious bacterial infections</a:t>
            </a:r>
          </a:p>
          <a:p>
            <a:pPr eaLnBrk="1" fontAlgn="auto" hangingPunct="1" indent="-274320" lvl="1" marL="731520">
              <a:spcAft>
                <a:spcPts val="0"/>
              </a:spcAft>
              <a:buFont typeface="Wingdings"/>
              <a:buChar char=""/>
            </a:pPr>
            <a:r>
              <a:rPr dirty="0" lang="en-US" smtClean="0"/>
              <a:t>Allergic reactions</a:t>
            </a:r>
          </a:p>
          <a:p>
            <a:pPr eaLnBrk="1" fontAlgn="auto" hangingPunct="1" indent="-320040" marL="438912">
              <a:spcBef>
                <a:spcPts val="0"/>
              </a:spcBef>
              <a:spcAft>
                <a:spcPts val="0"/>
              </a:spcAft>
              <a:buFont typeface="Wingdings 2"/>
              <a:buChar char=""/>
            </a:pPr>
            <a:r>
              <a:rPr dirty="0" lang="en-US" smtClean="0"/>
              <a:t>Block lymph return</a:t>
            </a:r>
          </a:p>
          <a:p>
            <a:pPr eaLnBrk="1" fontAlgn="auto" hangingPunct="1" indent="-274320" lvl="1" marL="731520">
              <a:spcAft>
                <a:spcPts val="0"/>
              </a:spcAft>
              <a:buFont typeface="Wingdings"/>
              <a:buChar char=""/>
            </a:pPr>
            <a:r>
              <a:rPr dirty="0" lang="en-US" err="1" smtClean="0"/>
              <a:t>Filariasis</a:t>
            </a:r>
            <a:endParaRPr dirty="0" lang="en-US" smtClean="0"/>
          </a:p>
          <a:p>
            <a:pPr eaLnBrk="1" fontAlgn="auto" hangingPunct="1" indent="-274320" lvl="1" marL="731520">
              <a:spcAft>
                <a:spcPts val="0"/>
              </a:spcAft>
              <a:buFont typeface="Wingdings"/>
              <a:buChar char=""/>
            </a:pPr>
            <a:r>
              <a:rPr dirty="0" lang="en-US" smtClean="0"/>
              <a:t>Cancer   </a:t>
            </a:r>
            <a:endParaRPr dirty="0" lang="en-US"/>
          </a:p>
        </p:txBody>
      </p:sp>
      <p:sp>
        <p:nvSpPr>
          <p:cNvPr id="1048906" name="Date Placeholder 3"/>
          <p:cNvSpPr>
            <a:spLocks noGrp="1"/>
          </p:cNvSpPr>
          <p:nvPr>
            <p:ph type="dt" sz="half" idx="10"/>
          </p:nvPr>
        </p:nvSpPr>
        <p:spPr/>
        <p:txBody>
          <a:bodyPr/>
          <a:p>
            <a:fld id="{A910FDD5-21C9-4FA2-B53C-9C8A8FCECE92}" type="datetime1">
              <a:rPr lang="en-US" smtClean="0"/>
              <a:t>9/27/2020</a:t>
            </a:fld>
            <a:endParaRPr lang="en-US"/>
          </a:p>
        </p:txBody>
      </p:sp>
      <p:sp>
        <p:nvSpPr>
          <p:cNvPr id="1048907" name="Slide Number Placeholder 4"/>
          <p:cNvSpPr>
            <a:spLocks noGrp="1"/>
          </p:cNvSpPr>
          <p:nvPr>
            <p:ph type="sldNum" sz="quarter" idx="12"/>
          </p:nvPr>
        </p:nvSpPr>
        <p:spPr/>
        <p:txBody>
          <a:bodyPr/>
          <a:p>
            <a:fld id="{8DF113C6-6C03-41CD-BCA4-F52BECEBA144}" type="slidenum">
              <a:rPr lang="en-US" smtClean="0"/>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908" name="Title 1"/>
          <p:cNvSpPr>
            <a:spLocks noGrp="1"/>
          </p:cNvSpPr>
          <p:nvPr>
            <p:ph type="title"/>
          </p:nvPr>
        </p:nvSpPr>
        <p:spPr>
          <a:xfrm>
            <a:off x="3276600" y="-304800"/>
            <a:ext cx="7924800" cy="1143000"/>
          </a:xfrm>
        </p:spPr>
        <p:txBody>
          <a:bodyPr/>
          <a:p>
            <a:pPr eaLnBrk="1" fontAlgn="auto" hangingPunct="1">
              <a:spcAft>
                <a:spcPts val="0"/>
              </a:spcAft>
            </a:pPr>
            <a:r>
              <a:rPr dirty="0" lang="en-US" smtClean="0">
                <a:solidFill>
                  <a:schemeClr val="accent1">
                    <a:satMod val="150000"/>
                  </a:schemeClr>
                </a:solidFill>
              </a:rPr>
              <a:t>Protective Mechanisms</a:t>
            </a:r>
            <a:endParaRPr dirty="0" lang="en-US">
              <a:solidFill>
                <a:schemeClr val="accent1">
                  <a:satMod val="150000"/>
                </a:schemeClr>
              </a:solidFill>
            </a:endParaRPr>
          </a:p>
        </p:txBody>
      </p:sp>
      <p:sp>
        <p:nvSpPr>
          <p:cNvPr id="1048909" name="Content Placeholder 2"/>
          <p:cNvSpPr>
            <a:spLocks noGrp="1"/>
          </p:cNvSpPr>
          <p:nvPr>
            <p:ph idx="1"/>
          </p:nvPr>
        </p:nvSpPr>
        <p:spPr>
          <a:xfrm>
            <a:off x="838200" y="860425"/>
            <a:ext cx="8229600" cy="1349375"/>
          </a:xfrm>
        </p:spPr>
        <p:txBody>
          <a:bodyPr/>
          <a:p>
            <a:pPr eaLnBrk="1" hangingPunct="1"/>
            <a:r>
              <a:rPr dirty="0" lang="en-US" smtClean="0"/>
              <a:t>Increased lymph flow</a:t>
            </a:r>
          </a:p>
          <a:p>
            <a:pPr eaLnBrk="1" hangingPunct="1" lvl="1"/>
            <a:r>
              <a:rPr dirty="0" lang="en-US" smtClean="0"/>
              <a:t>Lymphatic flow can increase 10-50 fold</a:t>
            </a:r>
          </a:p>
        </p:txBody>
      </p:sp>
      <p:sp>
        <p:nvSpPr>
          <p:cNvPr id="1048910" name="Date Placeholder 10"/>
          <p:cNvSpPr>
            <a:spLocks noGrp="1"/>
          </p:cNvSpPr>
          <p:nvPr>
            <p:ph type="dt" sz="half" idx="10"/>
          </p:nvPr>
        </p:nvSpPr>
        <p:spPr/>
        <p:txBody>
          <a:bodyPr/>
          <a:p>
            <a:fld id="{EA343273-30E5-42F9-BE5F-00B97A537402}" type="datetime1">
              <a:rPr lang="en-US" smtClean="0"/>
              <a:t>9/27/2020</a:t>
            </a:fld>
            <a:endParaRPr lang="en-US"/>
          </a:p>
        </p:txBody>
      </p:sp>
      <p:sp>
        <p:nvSpPr>
          <p:cNvPr id="1048911" name="Slide Number Placeholder 11"/>
          <p:cNvSpPr>
            <a:spLocks noGrp="1"/>
          </p:cNvSpPr>
          <p:nvPr>
            <p:ph type="sldNum" sz="quarter" idx="12"/>
          </p:nvPr>
        </p:nvSpPr>
        <p:spPr/>
        <p:txBody>
          <a:bodyPr/>
          <a:p>
            <a:fld id="{8DF113C6-6C03-41CD-BCA4-F52BECEBA144}" type="slidenum">
              <a:rPr lang="en-US" smtClean="0"/>
              <a:t>93</a:t>
            </a:fld>
            <a:endParaRPr lang="en-US"/>
          </a:p>
        </p:txBody>
      </p:sp>
      <p:sp>
        <p:nvSpPr>
          <p:cNvPr id="1048912" name="TextBox 3"/>
          <p:cNvSpPr txBox="1">
            <a:spLocks noChangeArrowheads="1"/>
          </p:cNvSpPr>
          <p:nvPr/>
        </p:nvSpPr>
        <p:spPr bwMode="auto">
          <a:xfrm>
            <a:off x="457200" y="4191000"/>
            <a:ext cx="2819400" cy="802641"/>
          </a:xfrm>
          <a:prstGeom prst="rect"/>
          <a:noFill/>
          <a:ln w="9525">
            <a:noFill/>
            <a:miter lim="800000"/>
            <a:headEnd/>
            <a:tailEnd/>
          </a:ln>
        </p:spPr>
        <p:txBody>
          <a:bodyPr>
            <a:spAutoFit/>
          </a:bodyPr>
          <a:p>
            <a:pPr algn="ctr"/>
            <a:r>
              <a:rPr sz="2400" lang="en-US">
                <a:latin typeface="Corbel" pitchFamily="34" charset="0"/>
              </a:rPr>
              <a:t>Capillary Filtration </a:t>
            </a:r>
          </a:p>
          <a:p>
            <a:pPr algn="ctr"/>
            <a:r>
              <a:rPr sz="2400" lang="en-US">
                <a:latin typeface="Corbel" pitchFamily="34" charset="0"/>
              </a:rPr>
              <a:t>IN</a:t>
            </a:r>
          </a:p>
        </p:txBody>
      </p:sp>
      <p:sp>
        <p:nvSpPr>
          <p:cNvPr id="1048913" name="TextBox 4"/>
          <p:cNvSpPr txBox="1">
            <a:spLocks noChangeArrowheads="1"/>
          </p:cNvSpPr>
          <p:nvPr/>
        </p:nvSpPr>
        <p:spPr bwMode="auto">
          <a:xfrm>
            <a:off x="5562600" y="4198938"/>
            <a:ext cx="3429000" cy="802640"/>
          </a:xfrm>
          <a:prstGeom prst="rect"/>
          <a:noFill/>
          <a:ln w="9525">
            <a:noFill/>
            <a:miter lim="800000"/>
            <a:headEnd/>
            <a:tailEnd/>
          </a:ln>
        </p:spPr>
        <p:txBody>
          <a:bodyPr>
            <a:spAutoFit/>
          </a:bodyPr>
          <a:p>
            <a:pPr algn="ctr"/>
            <a:r>
              <a:rPr sz="2400" lang="en-US">
                <a:latin typeface="Corbel" pitchFamily="34" charset="0"/>
              </a:rPr>
              <a:t>Lymphatic Drainage</a:t>
            </a:r>
          </a:p>
          <a:p>
            <a:pPr algn="ctr"/>
            <a:r>
              <a:rPr sz="2400" lang="en-US">
                <a:latin typeface="Corbel" pitchFamily="34" charset="0"/>
              </a:rPr>
              <a:t>OUT</a:t>
            </a:r>
          </a:p>
        </p:txBody>
      </p:sp>
      <p:cxnSp>
        <p:nvCxnSpPr>
          <p:cNvPr id="3145739" name="Straight Connector 5"/>
          <p:cNvCxnSpPr>
            <a:cxnSpLocks/>
            <a:stCxn id="1048912" idx="2"/>
            <a:endCxn id="1048913" idx="2"/>
          </p:cNvCxnSpPr>
          <p:nvPr/>
        </p:nvCxnSpPr>
        <p:spPr>
          <a:xfrm rot="16200000" flipH="1">
            <a:off x="4568031" y="2320132"/>
            <a:ext cx="7937" cy="5410200"/>
          </a:xfrm>
          <a:prstGeom prst="line"/>
          <a:ln w="50800"/>
        </p:spPr>
        <p:style>
          <a:lnRef idx="1">
            <a:schemeClr val="accent1"/>
          </a:lnRef>
          <a:fillRef idx="0">
            <a:schemeClr val="accent1"/>
          </a:fillRef>
          <a:effectRef idx="0">
            <a:schemeClr val="accent1"/>
          </a:effectRef>
          <a:fontRef idx="minor">
            <a:schemeClr val="tx1"/>
          </a:fontRef>
        </p:style>
      </p:cxnSp>
      <p:sp>
        <p:nvSpPr>
          <p:cNvPr id="1048914" name="Isosceles Triangle 6"/>
          <p:cNvSpPr/>
          <p:nvPr/>
        </p:nvSpPr>
        <p:spPr>
          <a:xfrm>
            <a:off x="4038600" y="5029200"/>
            <a:ext cx="1066800" cy="1143000"/>
          </a:xfrm>
          <a:prstGeom prst="triangle"/>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pPr>
            <a:endParaRPr lang="en-US"/>
          </a:p>
        </p:txBody>
      </p:sp>
      <p:sp>
        <p:nvSpPr>
          <p:cNvPr id="1048915" name="TextBox 7"/>
          <p:cNvSpPr txBox="1">
            <a:spLocks noChangeArrowheads="1"/>
          </p:cNvSpPr>
          <p:nvPr/>
        </p:nvSpPr>
        <p:spPr bwMode="auto">
          <a:xfrm>
            <a:off x="457200" y="3360738"/>
            <a:ext cx="2819400" cy="802640"/>
          </a:xfrm>
          <a:prstGeom prst="rect"/>
          <a:noFill/>
          <a:ln w="9525">
            <a:noFill/>
            <a:miter lim="800000"/>
            <a:headEnd/>
            <a:tailEnd/>
          </a:ln>
        </p:spPr>
        <p:txBody>
          <a:bodyPr>
            <a:spAutoFit/>
          </a:bodyPr>
          <a:p>
            <a:pPr algn="ctr"/>
            <a:r>
              <a:rPr sz="2400" lang="en-US">
                <a:latin typeface="Corbel" pitchFamily="34" charset="0"/>
              </a:rPr>
              <a:t>Capillary Filtration </a:t>
            </a:r>
          </a:p>
          <a:p>
            <a:pPr algn="ctr"/>
            <a:r>
              <a:rPr sz="2400" lang="en-US">
                <a:latin typeface="Corbel" pitchFamily="34" charset="0"/>
              </a:rPr>
              <a:t>IN</a:t>
            </a:r>
          </a:p>
        </p:txBody>
      </p:sp>
      <p:sp>
        <p:nvSpPr>
          <p:cNvPr id="1048916" name="TextBox 8"/>
          <p:cNvSpPr txBox="1">
            <a:spLocks noChangeArrowheads="1"/>
          </p:cNvSpPr>
          <p:nvPr/>
        </p:nvSpPr>
        <p:spPr bwMode="auto">
          <a:xfrm>
            <a:off x="5562600" y="4953000"/>
            <a:ext cx="3429000" cy="802641"/>
          </a:xfrm>
          <a:prstGeom prst="rect"/>
          <a:noFill/>
          <a:ln w="9525">
            <a:noFill/>
            <a:miter lim="800000"/>
            <a:headEnd/>
            <a:tailEnd/>
          </a:ln>
        </p:spPr>
        <p:txBody>
          <a:bodyPr>
            <a:spAutoFit/>
          </a:bodyPr>
          <a:p>
            <a:pPr algn="ctr"/>
            <a:r>
              <a:rPr sz="2400" lang="en-US">
                <a:latin typeface="Corbel" pitchFamily="34" charset="0"/>
              </a:rPr>
              <a:t>Lymphatic Drainage</a:t>
            </a:r>
          </a:p>
          <a:p>
            <a:pPr algn="ctr"/>
            <a:r>
              <a:rPr sz="2400" lang="en-US">
                <a:latin typeface="Corbel" pitchFamily="34" charset="0"/>
              </a:rPr>
              <a:t>OUT</a:t>
            </a:r>
          </a:p>
        </p:txBody>
      </p:sp>
      <p:cxnSp>
        <p:nvCxnSpPr>
          <p:cNvPr id="3145740" name="Straight Connector 9"/>
          <p:cNvCxnSpPr>
            <a:cxnSpLocks/>
            <a:stCxn id="1048915" idx="2"/>
            <a:endCxn id="1048916" idx="2"/>
          </p:cNvCxnSpPr>
          <p:nvPr/>
        </p:nvCxnSpPr>
        <p:spPr>
          <a:xfrm rot="16200000" flipH="1">
            <a:off x="3775868" y="2282032"/>
            <a:ext cx="1592263" cy="5410200"/>
          </a:xfrm>
          <a:prstGeom prst="line"/>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1" fill="hold" id="6">
                                          <p:stCondLst>
                                            <p:cond delay="0"/>
                                          </p:stCondLst>
                                        </p:cTn>
                                        <p:tgtEl>
                                          <p:spTgt spid="1048915"/>
                                        </p:tgtEl>
                                        <p:attrNameLst>
                                          <p:attrName>style.visibility</p:attrName>
                                        </p:attrNameLst>
                                      </p:cBhvr>
                                      <p:to>
                                        <p:strVal val="visible"/>
                                      </p:to>
                                    </p:set>
                                  </p:childTnLst>
                                </p:cTn>
                              </p:par>
                              <p:par>
                                <p:cTn fill="hold" id="7" nodeType="withEffect" presetClass="entr" presetID="1" presetSubtype="0">
                                  <p:stCondLst>
                                    <p:cond delay="0"/>
                                  </p:stCondLst>
                                  <p:childTnLst>
                                    <p:set>
                                      <p:cBhvr>
                                        <p:cTn dur="1" fill="hold" id="8">
                                          <p:stCondLst>
                                            <p:cond delay="0"/>
                                          </p:stCondLst>
                                        </p:cTn>
                                        <p:tgtEl>
                                          <p:spTgt spid="3145740"/>
                                        </p:tgtEl>
                                        <p:attrNameLst>
                                          <p:attrName>style.visibility</p:attrName>
                                        </p:attrNameLst>
                                      </p:cBhvr>
                                      <p:to>
                                        <p:strVal val="visible"/>
                                      </p:to>
                                    </p:set>
                                  </p:childTnLst>
                                </p:cTn>
                              </p:par>
                              <p:par>
                                <p:cTn fill="hold" grpId="0" id="9" nodeType="withEffect" presetClass="entr" presetID="1" presetSubtype="0">
                                  <p:stCondLst>
                                    <p:cond delay="0"/>
                                  </p:stCondLst>
                                  <p:childTnLst>
                                    <p:set>
                                      <p:cBhvr>
                                        <p:cTn dur="1" fill="hold" id="10">
                                          <p:stCondLst>
                                            <p:cond delay="0"/>
                                          </p:stCondLst>
                                        </p:cTn>
                                        <p:tgtEl>
                                          <p:spTgt spid="1048916"/>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1" id="13" nodeType="clickEffect" presetClass="exit" presetID="1" presetSubtype="0">
                                  <p:stCondLst>
                                    <p:cond delay="0"/>
                                  </p:stCondLst>
                                  <p:childTnLst>
                                    <p:set>
                                      <p:cBhvr>
                                        <p:cTn dur="1" fill="hold" id="14">
                                          <p:stCondLst>
                                            <p:cond delay="0"/>
                                          </p:stCondLst>
                                        </p:cTn>
                                        <p:tgtEl>
                                          <p:spTgt spid="1048915"/>
                                        </p:tgtEl>
                                        <p:attrNameLst>
                                          <p:attrName>style.visibility</p:attrName>
                                        </p:attrNameLst>
                                      </p:cBhvr>
                                      <p:to>
                                        <p:strVal val="hidden"/>
                                      </p:to>
                                    </p:set>
                                  </p:childTnLst>
                                </p:cTn>
                              </p:par>
                              <p:par>
                                <p:cTn fill="hold" id="15" nodeType="withEffect" presetClass="exit" presetID="1" presetSubtype="0">
                                  <p:stCondLst>
                                    <p:cond delay="0"/>
                                  </p:stCondLst>
                                  <p:childTnLst>
                                    <p:set>
                                      <p:cBhvr>
                                        <p:cTn dur="1" fill="hold" id="16">
                                          <p:stCondLst>
                                            <p:cond delay="0"/>
                                          </p:stCondLst>
                                        </p:cTn>
                                        <p:tgtEl>
                                          <p:spTgt spid="3145740"/>
                                        </p:tgtEl>
                                        <p:attrNameLst>
                                          <p:attrName>style.visibility</p:attrName>
                                        </p:attrNameLst>
                                      </p:cBhvr>
                                      <p:to>
                                        <p:strVal val="hidden"/>
                                      </p:to>
                                    </p:set>
                                  </p:childTnLst>
                                </p:cTn>
                              </p:par>
                              <p:par>
                                <p:cTn fill="hold" grpId="1" id="17" nodeType="withEffect" presetClass="exit" presetID="1" presetSubtype="0">
                                  <p:stCondLst>
                                    <p:cond delay="0"/>
                                  </p:stCondLst>
                                  <p:childTnLst>
                                    <p:set>
                                      <p:cBhvr>
                                        <p:cTn dur="1" fill="hold" id="18">
                                          <p:stCondLst>
                                            <p:cond delay="0"/>
                                          </p:stCondLst>
                                        </p:cTn>
                                        <p:tgtEl>
                                          <p:spTgt spid="1048916"/>
                                        </p:tgtEl>
                                        <p:attrNameLst>
                                          <p:attrName>style.visibility</p:attrName>
                                        </p:attrNameLst>
                                      </p:cBhvr>
                                      <p:to>
                                        <p:strVal val="hidden"/>
                                      </p:to>
                                    </p:set>
                                  </p:childTnLst>
                                </p:cTn>
                              </p:par>
                            </p:childTnLst>
                          </p:cTn>
                        </p:par>
                      </p:childTnLst>
                    </p:cTn>
                  </p:par>
                  <p:par>
                    <p:cTn fill="hold" id="19">
                      <p:stCondLst>
                        <p:cond delay="indefinite"/>
                      </p:stCondLst>
                      <p:childTnLst>
                        <p:par>
                          <p:cTn fill="hold" id="20">
                            <p:stCondLst>
                              <p:cond delay="0"/>
                            </p:stCondLst>
                            <p:childTnLst>
                              <p:par>
                                <p:cTn fill="hold" grpId="0" id="21" nodeType="clickEffect" presetClass="entr" presetID="1" presetSubtype="0">
                                  <p:stCondLst>
                                    <p:cond delay="0"/>
                                  </p:stCondLst>
                                  <p:childTnLst>
                                    <p:set>
                                      <p:cBhvr>
                                        <p:cTn dur="1" fill="hold" id="22">
                                          <p:stCondLst>
                                            <p:cond delay="0"/>
                                          </p:stCondLst>
                                        </p:cTn>
                                        <p:tgtEl>
                                          <p:spTgt spid="1048913"/>
                                        </p:tgtEl>
                                        <p:attrNameLst>
                                          <p:attrName>style.visibility</p:attrName>
                                        </p:attrNameLst>
                                      </p:cBhvr>
                                      <p:to>
                                        <p:strVal val="visible"/>
                                      </p:to>
                                    </p:set>
                                  </p:childTnLst>
                                </p:cTn>
                              </p:par>
                              <p:par>
                                <p:cTn fill="hold" grpId="0" id="23" nodeType="withEffect" presetClass="entr" presetID="1" presetSubtype="0">
                                  <p:stCondLst>
                                    <p:cond delay="0"/>
                                  </p:stCondLst>
                                  <p:childTnLst>
                                    <p:set>
                                      <p:cBhvr>
                                        <p:cTn dur="1" fill="hold" id="24">
                                          <p:stCondLst>
                                            <p:cond delay="0"/>
                                          </p:stCondLst>
                                        </p:cTn>
                                        <p:tgtEl>
                                          <p:spTgt spid="1048912"/>
                                        </p:tgtEl>
                                        <p:attrNameLst>
                                          <p:attrName>style.visibility</p:attrName>
                                        </p:attrNameLst>
                                      </p:cBhvr>
                                      <p:to>
                                        <p:strVal val="visible"/>
                                      </p:to>
                                    </p:set>
                                  </p:childTnLst>
                                </p:cTn>
                              </p:par>
                              <p:par>
                                <p:cTn fill="hold" id="25" nodeType="withEffect" presetClass="entr" presetID="1" presetSubtype="0">
                                  <p:stCondLst>
                                    <p:cond delay="0"/>
                                  </p:stCondLst>
                                  <p:childTnLst>
                                    <p:set>
                                      <p:cBhvr>
                                        <p:cTn dur="1" fill="hold" id="26">
                                          <p:stCondLst>
                                            <p:cond delay="0"/>
                                          </p:stCondLst>
                                        </p:cTn>
                                        <p:tgtEl>
                                          <p:spTgt spid="3145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2" grpId="0"/>
      <p:bldP spid="1048913" grpId="0"/>
      <p:bldP spid="1048915" grpId="0"/>
      <p:bldP spid="1048915" grpId="1"/>
      <p:bldP spid="1048916" grpId="0"/>
      <p:bldP spid="1048916"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917"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Review</a:t>
            </a:r>
            <a:endParaRPr dirty="0" lang="en-US">
              <a:solidFill>
                <a:schemeClr val="accent1">
                  <a:satMod val="150000"/>
                </a:schemeClr>
              </a:solidFill>
            </a:endParaRPr>
          </a:p>
        </p:txBody>
      </p:sp>
      <p:sp>
        <p:nvSpPr>
          <p:cNvPr id="1048918" name="Content Placeholder 2"/>
          <p:cNvSpPr>
            <a:spLocks noGrp="1"/>
          </p:cNvSpPr>
          <p:nvPr>
            <p:ph idx="1"/>
          </p:nvPr>
        </p:nvSpPr>
        <p:spPr/>
        <p:txBody>
          <a:bodyPr/>
          <a:p>
            <a:pPr eaLnBrk="1" hangingPunct="1"/>
            <a:r>
              <a:rPr lang="en-US" smtClean="0"/>
              <a:t>What percentage of our body weight is water?</a:t>
            </a:r>
          </a:p>
          <a:p>
            <a:pPr eaLnBrk="1" hangingPunct="1"/>
            <a:r>
              <a:rPr lang="en-US" smtClean="0"/>
              <a:t>What are the 3 major fluid compartments in the body?</a:t>
            </a:r>
          </a:p>
          <a:p>
            <a:pPr eaLnBrk="1" hangingPunct="1"/>
            <a:r>
              <a:rPr lang="en-US" smtClean="0"/>
              <a:t>What will administration of isotonic saline do to cell volume?  To plasma volume?</a:t>
            </a:r>
          </a:p>
          <a:p>
            <a:pPr eaLnBrk="1" hangingPunct="1"/>
            <a:r>
              <a:rPr lang="en-US" smtClean="0"/>
              <a:t>Name the factors involved in forming extracellular edema</a:t>
            </a:r>
          </a:p>
        </p:txBody>
      </p:sp>
      <p:sp>
        <p:nvSpPr>
          <p:cNvPr id="1048919" name="Date Placeholder 3"/>
          <p:cNvSpPr>
            <a:spLocks noGrp="1"/>
          </p:cNvSpPr>
          <p:nvPr>
            <p:ph type="dt" sz="half" idx="10"/>
          </p:nvPr>
        </p:nvSpPr>
        <p:spPr/>
        <p:txBody>
          <a:bodyPr/>
          <a:p>
            <a:fld id="{39E88953-75BA-4720-84EC-4ED831BACF7F}" type="datetime1">
              <a:rPr lang="en-US" smtClean="0"/>
              <a:t>9/27/2020</a:t>
            </a:fld>
            <a:endParaRPr lang="en-US"/>
          </a:p>
        </p:txBody>
      </p:sp>
      <p:sp>
        <p:nvSpPr>
          <p:cNvPr id="1048920" name="Slide Number Placeholder 4"/>
          <p:cNvSpPr>
            <a:spLocks noGrp="1"/>
          </p:cNvSpPr>
          <p:nvPr>
            <p:ph type="sldNum" sz="quarter" idx="12"/>
          </p:nvPr>
        </p:nvSpPr>
        <p:spPr/>
        <p:txBody>
          <a:bodyPr/>
          <a:p>
            <a:fld id="{8DF113C6-6C03-41CD-BCA4-F52BECEBA144}" type="slidenum">
              <a:rPr lang="en-US" smtClean="0"/>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921" name="Title 1"/>
          <p:cNvSpPr>
            <a:spLocks noGrp="1"/>
          </p:cNvSpPr>
          <p:nvPr>
            <p:ph type="title"/>
          </p:nvPr>
        </p:nvSpPr>
        <p:spPr/>
        <p:txBody>
          <a:bodyPr/>
          <a:p>
            <a:pPr eaLnBrk="1" fontAlgn="auto" hangingPunct="1">
              <a:spcAft>
                <a:spcPts val="0"/>
              </a:spcAft>
            </a:pPr>
            <a:r>
              <a:rPr dirty="0" lang="en-US" smtClean="0">
                <a:solidFill>
                  <a:schemeClr val="accent1">
                    <a:satMod val="150000"/>
                  </a:schemeClr>
                </a:solidFill>
              </a:rPr>
              <a:t>Summary and Review</a:t>
            </a:r>
            <a:endParaRPr dirty="0" lang="en-US">
              <a:solidFill>
                <a:schemeClr val="accent1">
                  <a:satMod val="150000"/>
                </a:schemeClr>
              </a:solidFill>
            </a:endParaRPr>
          </a:p>
        </p:txBody>
      </p:sp>
      <p:sp>
        <p:nvSpPr>
          <p:cNvPr id="1048922" name="Content Placeholder 2"/>
          <p:cNvSpPr>
            <a:spLocks noGrp="1"/>
          </p:cNvSpPr>
          <p:nvPr>
            <p:ph idx="1"/>
          </p:nvPr>
        </p:nvSpPr>
        <p:spPr>
          <a:xfrm>
            <a:off x="762000" y="2362200"/>
            <a:ext cx="7924800" cy="4038600"/>
          </a:xfrm>
        </p:spPr>
        <p:txBody>
          <a:bodyPr rtlCol="0">
            <a:normAutofit/>
          </a:bodyPr>
          <a:p>
            <a:pPr eaLnBrk="1" fontAlgn="auto" hangingPunct="1" indent="-320040" marL="438912">
              <a:spcBef>
                <a:spcPts val="0"/>
              </a:spcBef>
              <a:spcAft>
                <a:spcPts val="0"/>
              </a:spcAft>
              <a:buFont typeface="Wingdings 2"/>
              <a:buChar char=""/>
            </a:pPr>
            <a:r>
              <a:rPr dirty="0" lang="en-US" smtClean="0"/>
              <a:t>Physiology is all about homeostasis.</a:t>
            </a:r>
          </a:p>
          <a:p>
            <a:pPr eaLnBrk="1" fontAlgn="auto" hangingPunct="1" indent="-320040" marL="438912">
              <a:spcBef>
                <a:spcPts val="0"/>
              </a:spcBef>
              <a:spcAft>
                <a:spcPts val="0"/>
              </a:spcAft>
              <a:buFont typeface="Wingdings 2"/>
              <a:buChar char=""/>
            </a:pPr>
            <a:r>
              <a:rPr dirty="0" lang="en-US" smtClean="0"/>
              <a:t>All organ systems are put in place and work to maintain homeostasis.</a:t>
            </a:r>
          </a:p>
          <a:p>
            <a:pPr eaLnBrk="1" fontAlgn="auto" hangingPunct="1" indent="-320040" marL="438912">
              <a:spcBef>
                <a:spcPts val="0"/>
              </a:spcBef>
              <a:spcAft>
                <a:spcPts val="0"/>
              </a:spcAft>
              <a:buFont typeface="Wingdings 2"/>
              <a:buChar char=""/>
            </a:pPr>
            <a:r>
              <a:rPr dirty="0" lang="en-US" smtClean="0"/>
              <a:t>Learn the body fluids compartments</a:t>
            </a:r>
          </a:p>
          <a:p>
            <a:pPr eaLnBrk="1" fontAlgn="auto" hangingPunct="1" indent="-320040" marL="438912">
              <a:spcBef>
                <a:spcPts val="0"/>
              </a:spcBef>
              <a:spcAft>
                <a:spcPts val="0"/>
              </a:spcAft>
              <a:buFont typeface="Wingdings 2"/>
              <a:buChar char=""/>
            </a:pPr>
            <a:r>
              <a:rPr dirty="0" lang="en-US" smtClean="0"/>
              <a:t>Think of the clinical scenarios you have encountered in your clinical practice that can be explained by today’s lecture.</a:t>
            </a:r>
            <a:endParaRPr dirty="0" lang="en-US"/>
          </a:p>
        </p:txBody>
      </p:sp>
      <p:sp>
        <p:nvSpPr>
          <p:cNvPr id="1048923" name="Date Placeholder 13"/>
          <p:cNvSpPr>
            <a:spLocks noGrp="1"/>
          </p:cNvSpPr>
          <p:nvPr>
            <p:ph type="dt" sz="half" idx="10"/>
          </p:nvPr>
        </p:nvSpPr>
        <p:spPr/>
        <p:txBody>
          <a:bodyPr/>
          <a:p>
            <a:fld id="{0FA1AEA2-0446-4956-B256-D9CB251247C2}" type="datetime1">
              <a:rPr lang="en-US" smtClean="0"/>
              <a:t>9/27/2020</a:t>
            </a:fld>
            <a:endParaRPr lang="en-US"/>
          </a:p>
        </p:txBody>
      </p:sp>
      <p:sp>
        <p:nvSpPr>
          <p:cNvPr id="1048924" name="Slide Number Placeholder 14"/>
          <p:cNvSpPr>
            <a:spLocks noGrp="1"/>
          </p:cNvSpPr>
          <p:nvPr>
            <p:ph type="sldNum" sz="quarter" idx="12"/>
          </p:nvPr>
        </p:nvSpPr>
        <p:spPr/>
        <p:txBody>
          <a:bodyPr/>
          <a:p>
            <a:fld id="{8DF113C6-6C03-41CD-BCA4-F52BECEBA144}" type="slidenum">
              <a:rPr lang="en-US" smtClean="0"/>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925" name="Title 1"/>
          <p:cNvSpPr>
            <a:spLocks noGrp="1"/>
          </p:cNvSpPr>
          <p:nvPr>
            <p:ph type="title"/>
          </p:nvPr>
        </p:nvSpPr>
        <p:spPr>
          <a:xfrm>
            <a:off x="2971800" y="3048000"/>
            <a:ext cx="7924800" cy="1143000"/>
          </a:xfrm>
        </p:spPr>
        <p:txBody>
          <a:bodyPr>
            <a:normAutofit fontScale="90000"/>
          </a:bodyPr>
          <a:p>
            <a:r>
              <a:rPr dirty="0" lang="en-US" smtClean="0"/>
              <a:t/>
            </a:r>
            <a:br>
              <a:rPr dirty="0" lang="en-US" smtClean="0"/>
            </a:br>
            <a:r>
              <a:rPr dirty="0" lang="en-US" smtClean="0"/>
              <a:t/>
            </a:r>
            <a:br>
              <a:rPr dirty="0" lang="en-US" smtClean="0"/>
            </a:br>
            <a:r>
              <a:rPr dirty="0" lang="en-US" smtClean="0"/>
              <a:t>THANK YOU</a:t>
            </a:r>
            <a:endParaRPr dirty="0" lang="en-US"/>
          </a:p>
        </p:txBody>
      </p:sp>
      <p:sp>
        <p:nvSpPr>
          <p:cNvPr id="1048926" name="Date Placeholder 3"/>
          <p:cNvSpPr>
            <a:spLocks noGrp="1"/>
          </p:cNvSpPr>
          <p:nvPr>
            <p:ph type="dt" sz="half" idx="10"/>
          </p:nvPr>
        </p:nvSpPr>
        <p:spPr/>
        <p:txBody>
          <a:bodyPr/>
          <a:p>
            <a:fld id="{E54A8DF8-4E0B-4EFE-9567-5DD1FAD1B3FA}" type="datetime1">
              <a:rPr lang="en-US" smtClean="0"/>
              <a:t>9/27/2020</a:t>
            </a:fld>
            <a:endParaRPr lang="en-US"/>
          </a:p>
        </p:txBody>
      </p:sp>
      <p:sp>
        <p:nvSpPr>
          <p:cNvPr id="1048927" name="Slide Number Placeholder 4"/>
          <p:cNvSpPr>
            <a:spLocks noGrp="1"/>
          </p:cNvSpPr>
          <p:nvPr>
            <p:ph type="sldNum" sz="quarter" idx="12"/>
          </p:nvPr>
        </p:nvSpPr>
        <p:spPr/>
        <p:txBody>
          <a:bodyPr/>
          <a:p>
            <a:fld id="{8DF113C6-6C03-41CD-BCA4-F52BECEBA144}" type="slidenum">
              <a:rPr lang="en-US" smtClean="0"/>
              <a:t>96</a:t>
            </a:fld>
            <a:endParaRPr lang="en-US"/>
          </a:p>
        </p:txBody>
      </p:sp>
    </p:spTree>
  </p:cSld>
  <p:clrMapOvr>
    <a:masterClrMapping/>
  </p:clrMapOvr>
</p:sld>
</file>

<file path=ppt/tags/tag1.xml><?xml version="1.0" encoding="utf-8"?>
<p:tagLst xmlns:p="http://schemas.openxmlformats.org/presentationml/2006/main">
  <p:tag name="ELAPSEDTIME" val="19.308"/>
  <p:tag name="AUDIO_ID" val="266"/>
</p:tagLst>
</file>

<file path=ppt/tags/tag2.xml><?xml version="1.0" encoding="utf-8"?>
<p:tagLst xmlns:p="http://schemas.openxmlformats.org/presentationml/2006/main">
  <p:tag name="ELAPSEDTIME" val="146.14"/>
  <p:tag name="AUDIO_ID" val="267"/>
</p:tagLst>
</file>

<file path=ppt/tags/tag3.xml><?xml version="1.0" encoding="utf-8"?>
<p:tagLst xmlns:p="http://schemas.openxmlformats.org/presentationml/2006/main">
  <p:tag name="ELAPSEDTIME" val="47.879"/>
  <p:tag name="AUDIO_ID" val="268"/>
</p:tagLst>
</file>

<file path=ppt/tags/tag4.xml><?xml version="1.0" encoding="utf-8"?>
<p:tagLst xmlns:p="http://schemas.openxmlformats.org/presentationml/2006/main">
  <p:tag name="ELAPSEDTIME" val="58.063"/>
  <p:tag name="AUDIO_ID" val="269"/>
</p:tagLst>
</file>

<file path=ppt/tags/tag5.xml><?xml version="1.0" encoding="utf-8"?>
<p:tagLst xmlns:p="http://schemas.openxmlformats.org/presentationml/2006/main">
  <p:tag name="ELAPSEDTIME" val="83.33"/>
  <p:tag name="AUDIO_ID" val="270"/>
</p:tagLst>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KAK-PC-05</dc:creator>
  <cp:lastModifiedBy>hp</cp:lastModifiedBy>
  <dcterms:created xsi:type="dcterms:W3CDTF">2006-08-15T18:00:00Z</dcterms:created>
  <dcterms:modified xsi:type="dcterms:W3CDTF">2020-09-27T17:34:06Z</dcterms:modified>
</cp:coreProperties>
</file>