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56" r:id="rId3"/>
    <p:sldId id="257" r:id="rId4"/>
    <p:sldId id="258" r:id="rId5"/>
    <p:sldId id="314" r:id="rId6"/>
    <p:sldId id="259" r:id="rId7"/>
    <p:sldId id="307" r:id="rId8"/>
    <p:sldId id="301" r:id="rId9"/>
    <p:sldId id="302" r:id="rId10"/>
    <p:sldId id="303" r:id="rId11"/>
    <p:sldId id="315" r:id="rId12"/>
    <p:sldId id="304" r:id="rId13"/>
    <p:sldId id="305" r:id="rId14"/>
    <p:sldId id="306" r:id="rId15"/>
    <p:sldId id="320" r:id="rId16"/>
    <p:sldId id="321" r:id="rId17"/>
    <p:sldId id="322" r:id="rId18"/>
    <p:sldId id="323" r:id="rId19"/>
    <p:sldId id="324" r:id="rId20"/>
    <p:sldId id="325" r:id="rId21"/>
    <p:sldId id="326" r:id="rId22"/>
    <p:sldId id="327" r:id="rId23"/>
    <p:sldId id="328" r:id="rId24"/>
    <p:sldId id="308" r:id="rId25"/>
    <p:sldId id="316" r:id="rId26"/>
    <p:sldId id="317" r:id="rId27"/>
    <p:sldId id="318" r:id="rId28"/>
    <p:sldId id="319" r:id="rId29"/>
    <p:sldId id="309" r:id="rId30"/>
    <p:sldId id="310" r:id="rId31"/>
    <p:sldId id="311" r:id="rId32"/>
    <p:sldId id="312" r:id="rId33"/>
    <p:sldId id="313" r:id="rId34"/>
    <p:sldId id="262" r:id="rId35"/>
    <p:sldId id="263" r:id="rId36"/>
    <p:sldId id="264" r:id="rId37"/>
    <p:sldId id="265" r:id="rId38"/>
    <p:sldId id="266" r:id="rId39"/>
    <p:sldId id="267" r:id="rId40"/>
    <p:sldId id="268" r:id="rId41"/>
    <p:sldId id="269" r:id="rId42"/>
    <p:sldId id="270" r:id="rId43"/>
    <p:sldId id="271" r:id="rId44"/>
    <p:sldId id="272" r:id="rId45"/>
    <p:sldId id="273" r:id="rId46"/>
    <p:sldId id="274" r:id="rId47"/>
    <p:sldId id="275" r:id="rId48"/>
    <p:sldId id="276" r:id="rId49"/>
    <p:sldId id="277" r:id="rId50"/>
    <p:sldId id="278" r:id="rId51"/>
    <p:sldId id="279" r:id="rId52"/>
    <p:sldId id="280" r:id="rId53"/>
    <p:sldId id="282" r:id="rId54"/>
    <p:sldId id="283" r:id="rId55"/>
    <p:sldId id="284" r:id="rId56"/>
    <p:sldId id="285" r:id="rId57"/>
    <p:sldId id="286" r:id="rId58"/>
    <p:sldId id="287" r:id="rId59"/>
    <p:sldId id="288" r:id="rId60"/>
    <p:sldId id="289" r:id="rId61"/>
    <p:sldId id="290" r:id="rId62"/>
    <p:sldId id="291" r:id="rId63"/>
    <p:sldId id="292" r:id="rId64"/>
    <p:sldId id="293" r:id="rId65"/>
    <p:sldId id="294" r:id="rId66"/>
    <p:sldId id="295" r:id="rId67"/>
    <p:sldId id="329" r:id="rId68"/>
    <p:sldId id="296" r:id="rId69"/>
    <p:sldId id="297" r:id="rId70"/>
    <p:sldId id="298" r:id="rId71"/>
    <p:sldId id="299" r:id="rId72"/>
    <p:sldId id="300"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3" y="3886200"/>
            <a:ext cx="6400800" cy="1752600"/>
          </a:xfrm>
        </p:spPr>
        <p:txBody>
          <a:bodyPr/>
          <a:lstStyle>
            <a:lvl1pPr marL="0" indent="0" algn="ctr">
              <a:buNone/>
              <a:defRPr>
                <a:solidFill>
                  <a:schemeClr val="tx1">
                    <a:tint val="75000"/>
                  </a:schemeClr>
                </a:solidFill>
              </a:defRPr>
            </a:lvl1pPr>
            <a:lvl2pPr marL="457032" indent="0" algn="ctr">
              <a:buNone/>
              <a:defRPr>
                <a:solidFill>
                  <a:schemeClr val="tx1">
                    <a:tint val="75000"/>
                  </a:schemeClr>
                </a:solidFill>
              </a:defRPr>
            </a:lvl2pPr>
            <a:lvl3pPr marL="914061" indent="0" algn="ctr">
              <a:buNone/>
              <a:defRPr>
                <a:solidFill>
                  <a:schemeClr val="tx1">
                    <a:tint val="75000"/>
                  </a:schemeClr>
                </a:solidFill>
              </a:defRPr>
            </a:lvl3pPr>
            <a:lvl4pPr marL="1371091" indent="0" algn="ctr">
              <a:buNone/>
              <a:defRPr>
                <a:solidFill>
                  <a:schemeClr val="tx1">
                    <a:tint val="75000"/>
                  </a:schemeClr>
                </a:solidFill>
              </a:defRPr>
            </a:lvl4pPr>
            <a:lvl5pPr marL="1828122" indent="0" algn="ctr">
              <a:buNone/>
              <a:defRPr>
                <a:solidFill>
                  <a:schemeClr val="tx1">
                    <a:tint val="75000"/>
                  </a:schemeClr>
                </a:solidFill>
              </a:defRPr>
            </a:lvl5pPr>
            <a:lvl6pPr marL="2285151" indent="0" algn="ctr">
              <a:buNone/>
              <a:defRPr>
                <a:solidFill>
                  <a:schemeClr val="tx1">
                    <a:tint val="75000"/>
                  </a:schemeClr>
                </a:solidFill>
              </a:defRPr>
            </a:lvl6pPr>
            <a:lvl7pPr marL="2742183" indent="0" algn="ctr">
              <a:buNone/>
              <a:defRPr>
                <a:solidFill>
                  <a:schemeClr val="tx1">
                    <a:tint val="75000"/>
                  </a:schemeClr>
                </a:solidFill>
              </a:defRPr>
            </a:lvl7pPr>
            <a:lvl8pPr marL="3199213" indent="0" algn="ctr">
              <a:buNone/>
              <a:defRPr>
                <a:solidFill>
                  <a:schemeClr val="tx1">
                    <a:tint val="75000"/>
                  </a:schemeClr>
                </a:solidFill>
              </a:defRPr>
            </a:lvl8pPr>
            <a:lvl9pPr marL="36562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195431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23827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50178" y="303216"/>
            <a:ext cx="2403475" cy="64531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4991" y="303216"/>
            <a:ext cx="7062787" cy="6453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153324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asic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775800226"/>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
        <p:nvSpPr>
          <p:cNvPr id="8"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0"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7" name="Text Placeholder 5"/>
          <p:cNvSpPr>
            <a:spLocks noGrp="1"/>
          </p:cNvSpPr>
          <p:nvPr>
            <p:ph type="body" sz="quarter" idx="1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12" name="Text Placeholder 6"/>
          <p:cNvSpPr>
            <a:spLocks noGrp="1"/>
          </p:cNvSpPr>
          <p:nvPr>
            <p:ph type="body" sz="quarter" idx="1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extLst>
      <p:ext uri="{BB962C8B-B14F-4D97-AF65-F5344CB8AC3E}">
        <p14:creationId xmlns="" xmlns:p14="http://schemas.microsoft.com/office/powerpoint/2010/main" val="322715945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i="0" u="none">
                <a:solidFill>
                  <a:schemeClr val="bg2"/>
                </a:solidFill>
                <a:latin typeface="+mn-lt"/>
              </a:defRPr>
            </a:lvl2pPr>
            <a:lvl3pPr>
              <a:buClr>
                <a:schemeClr val="tx1"/>
              </a:buClr>
              <a:buSzPct val="100000"/>
              <a:buFont typeface="Arial" pitchFamily="34" charset="0"/>
              <a:buChar char="•"/>
              <a:defRPr sz="1800" i="0">
                <a:solidFill>
                  <a:schemeClr val="bg2"/>
                </a:solidFill>
              </a:defRPr>
            </a:lvl3pPr>
            <a:lvl4pPr>
              <a:buClr>
                <a:schemeClr val="tx1"/>
              </a:buClr>
              <a:buSzPct val="70000"/>
              <a:buFont typeface="Courier New" pitchFamily="49" charset="0"/>
              <a:buChar char="o"/>
              <a:defRPr sz="1800" i="0" baseline="0">
                <a:solidFill>
                  <a:schemeClr val="bg2"/>
                </a:solidFill>
              </a:defRPr>
            </a:lvl4pPr>
            <a:lvl5pPr>
              <a:buClr>
                <a:schemeClr val="tx1"/>
              </a:buClr>
              <a:buSzPct val="70000"/>
              <a:buFont typeface="Arial" pitchFamily="34" charset="0"/>
              <a:buChar char="•"/>
              <a:defRPr sz="1800" i="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extLst>
      <p:ext uri="{BB962C8B-B14F-4D97-AF65-F5344CB8AC3E}">
        <p14:creationId xmlns="" xmlns:p14="http://schemas.microsoft.com/office/powerpoint/2010/main" val="49621756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extLst>
      <p:ext uri="{BB962C8B-B14F-4D97-AF65-F5344CB8AC3E}">
        <p14:creationId xmlns="" xmlns:p14="http://schemas.microsoft.com/office/powerpoint/2010/main" val="235946513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Slide Badg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Tree>
    <p:extLst>
      <p:ext uri="{BB962C8B-B14F-4D97-AF65-F5344CB8AC3E}">
        <p14:creationId xmlns="" xmlns:p14="http://schemas.microsoft.com/office/powerpoint/2010/main" val="361168867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1905000" y="5791200"/>
            <a:ext cx="67818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extLst>
      <p:ext uri="{BB962C8B-B14F-4D97-AF65-F5344CB8AC3E}">
        <p14:creationId xmlns="" xmlns:p14="http://schemas.microsoft.com/office/powerpoint/2010/main" val="339009262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lnSpc>
                <a:spcPts val="3800"/>
              </a:lnSpc>
              <a:defRPr sz="3600" b="1" cap="all" baseline="0">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 xmlns:p14="http://schemas.microsoft.com/office/powerpoint/2010/main" val="2211136368"/>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1"/>
            <a:ext cx="5111751" cy="5518150"/>
          </a:xfrm>
          <a:prstGeom prst="rect">
            <a:avLst/>
          </a:prstGeom>
        </p:spPr>
        <p:txBody>
          <a:bodyPr anchor="ctr" anchorCtr="0"/>
          <a:lstStyle>
            <a:lvl1pPr>
              <a:buClr>
                <a:schemeClr val="tx1"/>
              </a:buClr>
              <a:buSzPct val="70000"/>
              <a:buFont typeface="Wingdings" pitchFamily="2" charset="2"/>
              <a:buChar char="q"/>
              <a:defRPr sz="2400" b="1">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435102"/>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p:txBody>
      </p:sp>
      <p:sp>
        <p:nvSpPr>
          <p:cNvPr id="7"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extLst>
      <p:ext uri="{BB962C8B-B14F-4D97-AF65-F5344CB8AC3E}">
        <p14:creationId xmlns="" xmlns:p14="http://schemas.microsoft.com/office/powerpoint/2010/main" val="1602955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38714712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152439949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11"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2"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Tree>
    <p:extLst>
      <p:ext uri="{BB962C8B-B14F-4D97-AF65-F5344CB8AC3E}">
        <p14:creationId xmlns="" xmlns:p14="http://schemas.microsoft.com/office/powerpoint/2010/main" val="292452534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Line 35"/>
          <p:cNvSpPr>
            <a:spLocks noChangeShapeType="1"/>
          </p:cNvSpPr>
          <p:nvPr/>
        </p:nvSpPr>
        <p:spPr bwMode="gray">
          <a:xfrm>
            <a:off x="392113" y="806450"/>
            <a:ext cx="8355012" cy="0"/>
          </a:xfrm>
          <a:prstGeom prst="line">
            <a:avLst/>
          </a:prstGeom>
          <a:noFill/>
          <a:ln w="19050">
            <a:solidFill>
              <a:schemeClr val="accent1"/>
            </a:solidFill>
            <a:round/>
            <a:headEnd/>
            <a:tailEnd/>
          </a:ln>
          <a:effectLst/>
        </p:spPr>
        <p:txBody>
          <a:bodyPr wrap="none" anchor="ctr"/>
          <a:lstStyle/>
          <a:p>
            <a:pPr>
              <a:lnSpc>
                <a:spcPct val="106000"/>
              </a:lnSpc>
              <a:spcBef>
                <a:spcPct val="50000"/>
              </a:spcBef>
              <a:buSzPct val="100000"/>
              <a:buFont typeface="Wingdings 2" pitchFamily="18" charset="2"/>
              <a:buNone/>
              <a:defRPr/>
            </a:pPr>
            <a:endParaRPr lang="en-US" sz="1100" dirty="0">
              <a:solidFill>
                <a:srgbClr val="000000"/>
              </a:solidFill>
              <a:effectLst>
                <a:outerShdw blurRad="38100" dist="38100" dir="2700000" algn="tl">
                  <a:srgbClr val="000000">
                    <a:alpha val="43137"/>
                  </a:srgbClr>
                </a:outerShdw>
              </a:effectLst>
              <a:latin typeface="Arial" charset="0"/>
            </a:endParaRPr>
          </a:p>
        </p:txBody>
      </p:sp>
      <p:sp>
        <p:nvSpPr>
          <p:cNvPr id="2" name="Title 1"/>
          <p:cNvSpPr>
            <a:spLocks noGrp="1"/>
          </p:cNvSpPr>
          <p:nvPr>
            <p:ph type="title"/>
          </p:nvPr>
        </p:nvSpPr>
        <p:spPr>
          <a:xfrm>
            <a:off x="393198" y="514359"/>
            <a:ext cx="8345487" cy="258763"/>
          </a:xfrm>
          <a:prstGeom prst="rect">
            <a:avLst/>
          </a:prstGeom>
        </p:spPr>
        <p:txBody>
          <a:bodyPr/>
          <a:lstStyle/>
          <a:p>
            <a:r>
              <a:rPr lang="en-US" smtClean="0"/>
              <a:t>Click to edit Master title style</a:t>
            </a:r>
            <a:endParaRPr lang="en-US" dirty="0"/>
          </a:p>
        </p:txBody>
      </p:sp>
      <p:sp>
        <p:nvSpPr>
          <p:cNvPr id="9" name="Text Placeholder 13"/>
          <p:cNvSpPr>
            <a:spLocks noGrp="1"/>
          </p:cNvSpPr>
          <p:nvPr>
            <p:ph type="body" sz="quarter" idx="10"/>
          </p:nvPr>
        </p:nvSpPr>
        <p:spPr>
          <a:xfrm>
            <a:off x="393192" y="1152144"/>
            <a:ext cx="4014216" cy="5138928"/>
          </a:xfrm>
          <a:prstGeom prst="rect">
            <a:avLst/>
          </a:prstGeom>
        </p:spPr>
        <p:txBody>
          <a:bodyPr/>
          <a:lstStyle>
            <a:lvl1pPr>
              <a:buFont typeface="Arial" pitchFamily="34" charset="0"/>
              <a:buNone/>
              <a:defRPr/>
            </a:lvl1pPr>
            <a:lvl2pPr>
              <a:defRPr/>
            </a:lvl2pPr>
            <a:lvl3pPr>
              <a:buNone/>
              <a:defRPr/>
            </a:lvl3pPr>
            <a:lvl4pPr>
              <a:defRPr/>
            </a:lvl4pPr>
          </a:lstStyle>
          <a:p>
            <a:pPr lvl="0"/>
            <a:r>
              <a:rPr lang="en-US" smtClean="0"/>
              <a:t>Click to edit Master text styles</a:t>
            </a:r>
          </a:p>
          <a:p>
            <a:pPr lvl="1"/>
            <a:r>
              <a:rPr lang="en-US" smtClean="0"/>
              <a:t>Second level</a:t>
            </a:r>
          </a:p>
        </p:txBody>
      </p:sp>
    </p:spTree>
    <p:extLst>
      <p:ext uri="{BB962C8B-B14F-4D97-AF65-F5344CB8AC3E}">
        <p14:creationId xmlns="" xmlns:p14="http://schemas.microsoft.com/office/powerpoint/2010/main" val="34272062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lstStyle>
            <a:lvl1pPr>
              <a:defRPr sz="2800" b="1"/>
            </a:lvl1p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marL="342900" indent="-342900">
              <a:buClr>
                <a:schemeClr val="tx1"/>
              </a:buClr>
              <a:buSzPct val="70000"/>
              <a:buFont typeface="Wingdings" pitchFamily="2" charset="2"/>
              <a:buChar char="q"/>
              <a:defRPr sz="2400" b="1">
                <a:solidFill>
                  <a:srgbClr val="000000"/>
                </a:solidFill>
              </a:defRPr>
            </a:lvl1pPr>
            <a:lvl2pPr marL="742950" indent="-285750">
              <a:defRPr lang="en-US" sz="2000" kern="1200" dirty="0" smtClean="0">
                <a:solidFill>
                  <a:srgbClr val="000000"/>
                </a:solidFill>
                <a:latin typeface="+mn-lt"/>
                <a:ea typeface="+mn-ea"/>
                <a:cs typeface="+mn-cs"/>
              </a:defRPr>
            </a:lvl2pPr>
          </a:lstStyle>
          <a:p>
            <a:pPr lvl="0"/>
            <a:r>
              <a:rPr lang="en-US" smtClean="0"/>
              <a:t>Click to edit Master text styles</a:t>
            </a:r>
          </a:p>
          <a:p>
            <a:pPr lvl="1"/>
            <a:r>
              <a:rPr lang="en-US" smtClean="0"/>
              <a:t>Second level</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a:solidFill>
                  <a:srgbClr val="0039A6"/>
                </a:solidFill>
                <a:latin typeface="Myriad Web Pro" charset="0"/>
                <a:cs typeface="Times New Roman" pitchFamily="18" charset="0"/>
              </a:defRPr>
            </a:lvl1pPr>
          </a:lstStyle>
          <a:p>
            <a:pPr>
              <a:defRPr/>
            </a:pPr>
            <a:fld id="{9EDE2762-D309-4A1B-90D4-EE2DB97D9608}" type="slidenum">
              <a:rPr lang="en-US" altLang="en-US"/>
              <a:pPr>
                <a:defRPr/>
              </a:pPr>
              <a:t>‹#›</a:t>
            </a:fld>
            <a:endParaRPr lang="en-US" altLang="en-US" dirty="0"/>
          </a:p>
        </p:txBody>
      </p:sp>
    </p:spTree>
    <p:extLst>
      <p:ext uri="{BB962C8B-B14F-4D97-AF65-F5344CB8AC3E}">
        <p14:creationId xmlns="" xmlns:p14="http://schemas.microsoft.com/office/powerpoint/2010/main" val="384338631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a:solidFill>
                  <a:srgbClr val="0039A6"/>
                </a:solidFill>
                <a:latin typeface="Myriad Web Pro" charset="0"/>
                <a:cs typeface="Times New Roman" pitchFamily="18" charset="0"/>
              </a:defRPr>
            </a:lvl1pPr>
          </a:lstStyle>
          <a:p>
            <a:pPr>
              <a:defRPr/>
            </a:pPr>
            <a:fld id="{A6995B87-722D-46BC-9CC9-1ED5024E22B0}" type="slidenum">
              <a:rPr lang="en-US" altLang="en-US"/>
              <a:pPr>
                <a:defRPr/>
              </a:pPr>
              <a:t>‹#›</a:t>
            </a:fld>
            <a:endParaRPr lang="en-US" altLang="en-US" dirty="0"/>
          </a:p>
        </p:txBody>
      </p:sp>
    </p:spTree>
    <p:extLst>
      <p:ext uri="{BB962C8B-B14F-4D97-AF65-F5344CB8AC3E}">
        <p14:creationId xmlns="" xmlns:p14="http://schemas.microsoft.com/office/powerpoint/2010/main" val="329413870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a:solidFill>
                  <a:srgbClr val="0039A6"/>
                </a:solidFill>
                <a:latin typeface="Myriad Web Pro" charset="0"/>
                <a:cs typeface="Times New Roman" pitchFamily="18" charset="0"/>
              </a:defRPr>
            </a:lvl1pPr>
          </a:lstStyle>
          <a:p>
            <a:pPr>
              <a:defRPr/>
            </a:pPr>
            <a:fld id="{2CBE984D-2DD5-4668-BAF8-1C9AC1A13DBC}" type="slidenum">
              <a:rPr lang="en-US" altLang="en-US"/>
              <a:pPr>
                <a:defRPr/>
              </a:pPr>
              <a:t>‹#›</a:t>
            </a:fld>
            <a:endParaRPr lang="en-US" altLang="en-US" dirty="0"/>
          </a:p>
        </p:txBody>
      </p:sp>
    </p:spTree>
    <p:extLst>
      <p:ext uri="{BB962C8B-B14F-4D97-AF65-F5344CB8AC3E}">
        <p14:creationId xmlns="" xmlns:p14="http://schemas.microsoft.com/office/powerpoint/2010/main" val="123415176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a:solidFill>
                  <a:srgbClr val="0039A6"/>
                </a:solidFill>
                <a:latin typeface="Myriad Web Pro" charset="0"/>
                <a:cs typeface="Times New Roman" pitchFamily="18" charset="0"/>
              </a:defRPr>
            </a:lvl1pPr>
          </a:lstStyle>
          <a:p>
            <a:pPr>
              <a:defRPr/>
            </a:pPr>
            <a:fld id="{486D207D-9E64-417F-AA84-D9CB1A523B53}" type="slidenum">
              <a:rPr lang="en-US" altLang="en-US"/>
              <a:pPr>
                <a:defRPr/>
              </a:pPr>
              <a:t>‹#›</a:t>
            </a:fld>
            <a:endParaRPr lang="en-US" altLang="en-US" dirty="0"/>
          </a:p>
        </p:txBody>
      </p:sp>
    </p:spTree>
    <p:extLst>
      <p:ext uri="{BB962C8B-B14F-4D97-AF65-F5344CB8AC3E}">
        <p14:creationId xmlns="" xmlns:p14="http://schemas.microsoft.com/office/powerpoint/2010/main" val="14473516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a:solidFill>
                  <a:srgbClr val="0039A6"/>
                </a:solidFill>
                <a:latin typeface="Myriad Web Pro" charset="0"/>
                <a:cs typeface="Times New Roman" pitchFamily="18" charset="0"/>
              </a:defRPr>
            </a:lvl1pPr>
          </a:lstStyle>
          <a:p>
            <a:pPr>
              <a:defRPr/>
            </a:pPr>
            <a:fld id="{C346C8A6-4EAA-425C-AD65-FB7185D13849}" type="slidenum">
              <a:rPr lang="en-US" altLang="en-US"/>
              <a:pPr>
                <a:defRPr/>
              </a:pPr>
              <a:t>‹#›</a:t>
            </a:fld>
            <a:endParaRPr lang="en-US" altLang="en-US" dirty="0"/>
          </a:p>
        </p:txBody>
      </p:sp>
    </p:spTree>
    <p:extLst>
      <p:ext uri="{BB962C8B-B14F-4D97-AF65-F5344CB8AC3E}">
        <p14:creationId xmlns="" xmlns:p14="http://schemas.microsoft.com/office/powerpoint/2010/main" val="631095137"/>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7" name="Text Placeholder 6"/>
          <p:cNvSpPr>
            <a:spLocks noGrp="1"/>
          </p:cNvSpPr>
          <p:nvPr>
            <p:ph type="body" sz="quarter" idx="1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extLst>
      <p:ext uri="{BB962C8B-B14F-4D97-AF65-F5344CB8AC3E}">
        <p14:creationId xmlns="" xmlns:p14="http://schemas.microsoft.com/office/powerpoint/2010/main" val="132430817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7" name="Rectangle 5"/>
          <p:cNvSpPr>
            <a:spLocks noGrp="1" noChangeArrowheads="1"/>
          </p:cNvSpPr>
          <p:nvPr>
            <p:ph type="ftr" sz="quarter" idx="12"/>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8" name="Rectangle 6"/>
          <p:cNvSpPr>
            <a:spLocks noGrp="1" noChangeArrowheads="1"/>
          </p:cNvSpPr>
          <p:nvPr>
            <p:ph type="sldNum" sz="quarter" idx="13"/>
          </p:nvPr>
        </p:nvSpPr>
        <p:spPr>
          <a:xfrm>
            <a:off x="6553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defRPr/>
            </a:pPr>
            <a:endParaRPr lang="en-US"/>
          </a:p>
        </p:txBody>
      </p:sp>
      <p:sp>
        <p:nvSpPr>
          <p:cNvPr id="9" name="Rectangle 6"/>
          <p:cNvSpPr>
            <a:spLocks noGrp="1" noChangeArrowheads="1"/>
          </p:cNvSpPr>
          <p:nvPr>
            <p:ph type="sldNum" sz="quarter" idx="14"/>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r" eaLnBrk="1" hangingPunct="1">
              <a:defRPr sz="2800">
                <a:solidFill>
                  <a:srgbClr val="0039A6"/>
                </a:solidFill>
                <a:effectLst>
                  <a:outerShdw blurRad="38100" dist="38100" dir="2700000" algn="tl">
                    <a:srgbClr val="C0C0C0"/>
                  </a:outerShdw>
                </a:effectLst>
                <a:latin typeface="Times New Roman" pitchFamily="18" charset="0"/>
                <a:cs typeface="Times New Roman" pitchFamily="18" charset="0"/>
              </a:defRPr>
            </a:lvl1pPr>
          </a:lstStyle>
          <a:p>
            <a:pPr>
              <a:defRPr/>
            </a:pPr>
            <a:fld id="{BF2DA97D-831A-48CD-A7A1-23EF5E790589}" type="slidenum">
              <a:rPr lang="en-US" altLang="en-US"/>
              <a:pPr>
                <a:defRPr/>
              </a:pPr>
              <a:t>‹#›</a:t>
            </a:fld>
            <a:endParaRPr lang="en-US" altLang="en-US" dirty="0"/>
          </a:p>
        </p:txBody>
      </p:sp>
    </p:spTree>
    <p:extLst>
      <p:ext uri="{BB962C8B-B14F-4D97-AF65-F5344CB8AC3E}">
        <p14:creationId xmlns="" xmlns:p14="http://schemas.microsoft.com/office/powerpoint/2010/main" val="34480711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032" indent="0">
              <a:buNone/>
              <a:defRPr sz="1800">
                <a:solidFill>
                  <a:schemeClr val="tx1">
                    <a:tint val="75000"/>
                  </a:schemeClr>
                </a:solidFill>
              </a:defRPr>
            </a:lvl2pPr>
            <a:lvl3pPr marL="914061" indent="0">
              <a:buNone/>
              <a:defRPr sz="1600">
                <a:solidFill>
                  <a:schemeClr val="tx1">
                    <a:tint val="75000"/>
                  </a:schemeClr>
                </a:solidFill>
              </a:defRPr>
            </a:lvl3pPr>
            <a:lvl4pPr marL="1371091" indent="0">
              <a:buNone/>
              <a:defRPr sz="1400">
                <a:solidFill>
                  <a:schemeClr val="tx1">
                    <a:tint val="75000"/>
                  </a:schemeClr>
                </a:solidFill>
              </a:defRPr>
            </a:lvl4pPr>
            <a:lvl5pPr marL="1828122" indent="0">
              <a:buNone/>
              <a:defRPr sz="1400">
                <a:solidFill>
                  <a:schemeClr val="tx1">
                    <a:tint val="75000"/>
                  </a:schemeClr>
                </a:solidFill>
              </a:defRPr>
            </a:lvl5pPr>
            <a:lvl6pPr marL="2285151" indent="0">
              <a:buNone/>
              <a:defRPr sz="1400">
                <a:solidFill>
                  <a:schemeClr val="tx1">
                    <a:tint val="75000"/>
                  </a:schemeClr>
                </a:solidFill>
              </a:defRPr>
            </a:lvl6pPr>
            <a:lvl7pPr marL="2742183" indent="0">
              <a:buNone/>
              <a:defRPr sz="1400">
                <a:solidFill>
                  <a:schemeClr val="tx1">
                    <a:tint val="75000"/>
                  </a:schemeClr>
                </a:solidFill>
              </a:defRPr>
            </a:lvl7pPr>
            <a:lvl8pPr marL="3199213" indent="0">
              <a:buNone/>
              <a:defRPr sz="1400">
                <a:solidFill>
                  <a:schemeClr val="tx1">
                    <a:tint val="75000"/>
                  </a:schemeClr>
                </a:solidFill>
              </a:defRPr>
            </a:lvl8pPr>
            <a:lvl9pPr marL="365624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6437010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5600" y="1295400"/>
            <a:ext cx="8407400" cy="4724400"/>
          </a:xfrm>
          <a:prstGeom prst="rect">
            <a:avLst/>
          </a:prstGeom>
        </p:spPr>
        <p:txBody>
          <a:bodyPr/>
          <a:lstStyle/>
          <a:p>
            <a:pPr lvl="0"/>
            <a:r>
              <a:rPr lang="en-US" noProof="0" smtClean="0"/>
              <a:t>Click icon to add chart</a:t>
            </a:r>
            <a:endParaRPr lang="en-US" noProof="0" dirty="0" smtClean="0"/>
          </a:p>
        </p:txBody>
      </p:sp>
    </p:spTree>
    <p:extLst>
      <p:ext uri="{BB962C8B-B14F-4D97-AF65-F5344CB8AC3E}">
        <p14:creationId xmlns="" xmlns:p14="http://schemas.microsoft.com/office/powerpoint/2010/main" val="425779532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4991" y="1765300"/>
            <a:ext cx="4732337"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19728" y="1765300"/>
            <a:ext cx="4733925"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240915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1"/>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8" cy="639762"/>
          </a:xfrm>
        </p:spPr>
        <p:txBody>
          <a:bodyPr anchor="b"/>
          <a:lstStyle>
            <a:lvl1pPr marL="0" indent="0">
              <a:buNone/>
              <a:defRPr sz="2400" b="1"/>
            </a:lvl1pPr>
            <a:lvl2pPr marL="457032" indent="0">
              <a:buNone/>
              <a:defRPr sz="2000" b="1"/>
            </a:lvl2pPr>
            <a:lvl3pPr marL="914061" indent="0">
              <a:buNone/>
              <a:defRPr sz="1800" b="1"/>
            </a:lvl3pPr>
            <a:lvl4pPr marL="1371091" indent="0">
              <a:buNone/>
              <a:defRPr sz="1600" b="1"/>
            </a:lvl4pPr>
            <a:lvl5pPr marL="1828122" indent="0">
              <a:buNone/>
              <a:defRPr sz="1600" b="1"/>
            </a:lvl5pPr>
            <a:lvl6pPr marL="2285151" indent="0">
              <a:buNone/>
              <a:defRPr sz="1600" b="1"/>
            </a:lvl6pPr>
            <a:lvl7pPr marL="2742183" indent="0">
              <a:buNone/>
              <a:defRPr sz="1600" b="1"/>
            </a:lvl7pPr>
            <a:lvl8pPr marL="3199213" indent="0">
              <a:buNone/>
              <a:defRPr sz="1600" b="1"/>
            </a:lvl8pPr>
            <a:lvl9pPr marL="365624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8"/>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6"/>
            <a:ext cx="4041775" cy="639762"/>
          </a:xfrm>
        </p:spPr>
        <p:txBody>
          <a:bodyPr anchor="b"/>
          <a:lstStyle>
            <a:lvl1pPr marL="0" indent="0">
              <a:buNone/>
              <a:defRPr sz="2400" b="1"/>
            </a:lvl1pPr>
            <a:lvl2pPr marL="457032" indent="0">
              <a:buNone/>
              <a:defRPr sz="2000" b="1"/>
            </a:lvl2pPr>
            <a:lvl3pPr marL="914061" indent="0">
              <a:buNone/>
              <a:defRPr sz="1800" b="1"/>
            </a:lvl3pPr>
            <a:lvl4pPr marL="1371091" indent="0">
              <a:buNone/>
              <a:defRPr sz="1600" b="1"/>
            </a:lvl4pPr>
            <a:lvl5pPr marL="1828122" indent="0">
              <a:buNone/>
              <a:defRPr sz="1600" b="1"/>
            </a:lvl5pPr>
            <a:lvl6pPr marL="2285151" indent="0">
              <a:buNone/>
              <a:defRPr sz="1600" b="1"/>
            </a:lvl6pPr>
            <a:lvl7pPr marL="2742183" indent="0">
              <a:buNone/>
              <a:defRPr sz="1600" b="1"/>
            </a:lvl7pPr>
            <a:lvl8pPr marL="3199213" indent="0">
              <a:buNone/>
              <a:defRPr sz="1600" b="1"/>
            </a:lvl8pPr>
            <a:lvl9pPr marL="365624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8"/>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73491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348303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2608345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1"/>
            <a:ext cx="3008313" cy="4691063"/>
          </a:xfrm>
        </p:spPr>
        <p:txBody>
          <a:bodyPr/>
          <a:lstStyle>
            <a:lvl1pPr marL="0" indent="0">
              <a:buNone/>
              <a:defRPr sz="1400"/>
            </a:lvl1pPr>
            <a:lvl2pPr marL="457032" indent="0">
              <a:buNone/>
              <a:defRPr sz="1200"/>
            </a:lvl2pPr>
            <a:lvl3pPr marL="914061" indent="0">
              <a:buNone/>
              <a:defRPr sz="1000"/>
            </a:lvl3pPr>
            <a:lvl4pPr marL="1371091" indent="0">
              <a:buNone/>
              <a:defRPr sz="900"/>
            </a:lvl4pPr>
            <a:lvl5pPr marL="1828122" indent="0">
              <a:buNone/>
              <a:defRPr sz="900"/>
            </a:lvl5pPr>
            <a:lvl6pPr marL="2285151" indent="0">
              <a:buNone/>
              <a:defRPr sz="900"/>
            </a:lvl6pPr>
            <a:lvl7pPr marL="2742183" indent="0">
              <a:buNone/>
              <a:defRPr sz="900"/>
            </a:lvl7pPr>
            <a:lvl8pPr marL="3199213" indent="0">
              <a:buNone/>
              <a:defRPr sz="900"/>
            </a:lvl8pPr>
            <a:lvl9pPr marL="3656244"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2484810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5"/>
            <a:ext cx="5486400" cy="4114800"/>
          </a:xfrm>
        </p:spPr>
        <p:txBody>
          <a:bodyPr rtlCol="0">
            <a:normAutofit/>
          </a:bodyPr>
          <a:lstStyle>
            <a:lvl1pPr marL="0" indent="0">
              <a:buNone/>
              <a:defRPr sz="3200"/>
            </a:lvl1pPr>
            <a:lvl2pPr marL="457032" indent="0">
              <a:buNone/>
              <a:defRPr sz="2800"/>
            </a:lvl2pPr>
            <a:lvl3pPr marL="914061" indent="0">
              <a:buNone/>
              <a:defRPr sz="2400"/>
            </a:lvl3pPr>
            <a:lvl4pPr marL="1371091" indent="0">
              <a:buNone/>
              <a:defRPr sz="2000"/>
            </a:lvl4pPr>
            <a:lvl5pPr marL="1828122" indent="0">
              <a:buNone/>
              <a:defRPr sz="2000"/>
            </a:lvl5pPr>
            <a:lvl6pPr marL="2285151" indent="0">
              <a:buNone/>
              <a:defRPr sz="2000"/>
            </a:lvl6pPr>
            <a:lvl7pPr marL="2742183" indent="0">
              <a:buNone/>
              <a:defRPr sz="2000"/>
            </a:lvl7pPr>
            <a:lvl8pPr marL="3199213" indent="0">
              <a:buNone/>
              <a:defRPr sz="2000"/>
            </a:lvl8pPr>
            <a:lvl9pPr marL="3656244"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400"/>
            </a:lvl1pPr>
            <a:lvl2pPr marL="457032" indent="0">
              <a:buNone/>
              <a:defRPr sz="1200"/>
            </a:lvl2pPr>
            <a:lvl3pPr marL="914061" indent="0">
              <a:buNone/>
              <a:defRPr sz="1000"/>
            </a:lvl3pPr>
            <a:lvl4pPr marL="1371091" indent="0">
              <a:buNone/>
              <a:defRPr sz="900"/>
            </a:lvl4pPr>
            <a:lvl5pPr marL="1828122" indent="0">
              <a:buNone/>
              <a:defRPr sz="900"/>
            </a:lvl5pPr>
            <a:lvl6pPr marL="2285151" indent="0">
              <a:buNone/>
              <a:defRPr sz="900"/>
            </a:lvl6pPr>
            <a:lvl7pPr marL="2742183" indent="0">
              <a:buNone/>
              <a:defRPr sz="900"/>
            </a:lvl7pPr>
            <a:lvl8pPr marL="3199213" indent="0">
              <a:buNone/>
              <a:defRPr sz="900"/>
            </a:lvl8pPr>
            <a:lvl9pPr marL="3656244"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E188CB4-6C74-4B55-BD85-AD4087231781}" type="datetimeFigureOut">
              <a:rPr lang="en-US" smtClean="0"/>
              <a:pPr/>
              <a:t>10/1/2020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1417539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678" y="274954"/>
            <a:ext cx="8228649"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6" tIns="45703" rIns="91406" bIns="45703"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457678" y="1600778"/>
            <a:ext cx="8228649" cy="45259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6" tIns="45703" rIns="91406" bIns="4570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457676" y="6357038"/>
            <a:ext cx="2133554" cy="364206"/>
          </a:xfrm>
          <a:prstGeom prst="rect">
            <a:avLst/>
          </a:prstGeom>
        </p:spPr>
        <p:txBody>
          <a:bodyPr vert="horz" lIns="91406" tIns="45703" rIns="91406" bIns="45703" rtlCol="0" anchor="ctr"/>
          <a:lstStyle>
            <a:lvl1pPr algn="l" defTabSz="914061" eaLnBrk="1" fontAlgn="auto" hangingPunct="1">
              <a:spcBef>
                <a:spcPts val="0"/>
              </a:spcBef>
              <a:spcAft>
                <a:spcPts val="0"/>
              </a:spcAft>
              <a:defRPr sz="1200">
                <a:solidFill>
                  <a:schemeClr val="tx1">
                    <a:tint val="75000"/>
                  </a:schemeClr>
                </a:solidFill>
                <a:latin typeface="+mn-lt"/>
                <a:cs typeface="+mn-cs"/>
              </a:defRPr>
            </a:lvl1pPr>
          </a:lstStyle>
          <a:p>
            <a:fld id="{AE188CB4-6C74-4B55-BD85-AD4087231781}" type="datetimeFigureOut">
              <a:rPr lang="en-US" smtClean="0"/>
              <a:pPr/>
              <a:t>10/1/2020</a:t>
            </a:fld>
            <a:endParaRPr lang="en-US"/>
          </a:p>
        </p:txBody>
      </p:sp>
      <p:sp>
        <p:nvSpPr>
          <p:cNvPr id="5" name="Footer Placeholder 4"/>
          <p:cNvSpPr>
            <a:spLocks noGrp="1"/>
          </p:cNvSpPr>
          <p:nvPr>
            <p:ph type="ftr" sz="quarter" idx="3"/>
          </p:nvPr>
        </p:nvSpPr>
        <p:spPr>
          <a:xfrm>
            <a:off x="3123600" y="6357038"/>
            <a:ext cx="2896800" cy="364206"/>
          </a:xfrm>
          <a:prstGeom prst="rect">
            <a:avLst/>
          </a:prstGeom>
        </p:spPr>
        <p:txBody>
          <a:bodyPr vert="horz" lIns="91406" tIns="45703" rIns="91406" bIns="45703" rtlCol="0" anchor="ctr"/>
          <a:lstStyle>
            <a:lvl1pPr algn="ctr" defTabSz="914061" eaLnBrk="1" fontAlgn="auto" hangingPunct="1">
              <a:spcBef>
                <a:spcPts val="0"/>
              </a:spcBef>
              <a:spcAft>
                <a:spcPts val="0"/>
              </a:spcAft>
              <a:defRPr sz="1200">
                <a:solidFill>
                  <a:schemeClr val="tx1">
                    <a:tint val="75000"/>
                  </a:schemeClr>
                </a:solidFill>
                <a:latin typeface="+mn-lt"/>
                <a:cs typeface="+mn-cs"/>
              </a:defRPr>
            </a:lvl1pPr>
          </a:lstStyle>
          <a:p>
            <a:endParaRPr lang="en-US"/>
          </a:p>
        </p:txBody>
      </p:sp>
      <p:sp>
        <p:nvSpPr>
          <p:cNvPr id="6" name="Slide Number Placeholder 5"/>
          <p:cNvSpPr>
            <a:spLocks noGrp="1"/>
          </p:cNvSpPr>
          <p:nvPr>
            <p:ph type="sldNum" sz="quarter" idx="4"/>
          </p:nvPr>
        </p:nvSpPr>
        <p:spPr>
          <a:xfrm>
            <a:off x="6552770" y="6357038"/>
            <a:ext cx="2133554" cy="364206"/>
          </a:xfrm>
          <a:prstGeom prst="rect">
            <a:avLst/>
          </a:prstGeom>
        </p:spPr>
        <p:txBody>
          <a:bodyPr vert="horz" wrap="square" lIns="91406" tIns="45703" rIns="91406" bIns="45703"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63C7F121-483B-4A7F-B4B2-D6D929DFD857}" type="slidenum">
              <a:rPr lang="en-US" smtClean="0"/>
              <a:pPr/>
              <a:t>‹#›</a:t>
            </a:fld>
            <a:endParaRPr lang="en-US"/>
          </a:p>
        </p:txBody>
      </p:sp>
    </p:spTree>
    <p:extLst>
      <p:ext uri="{BB962C8B-B14F-4D97-AF65-F5344CB8AC3E}">
        <p14:creationId xmlns="" xmlns:p14="http://schemas.microsoft.com/office/powerpoint/2010/main" val="1742482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2769" rtl="0" eaLnBrk="1" fontAlgn="base" hangingPunct="1">
        <a:spcBef>
          <a:spcPct val="0"/>
        </a:spcBef>
        <a:spcAft>
          <a:spcPct val="0"/>
        </a:spcAft>
        <a:defRPr sz="4400" kern="1200">
          <a:solidFill>
            <a:schemeClr val="tx1"/>
          </a:solidFill>
          <a:latin typeface="+mj-lt"/>
          <a:ea typeface="+mj-ea"/>
          <a:cs typeface="+mj-cs"/>
        </a:defRPr>
      </a:lvl1pPr>
      <a:lvl2pPr algn="ctr" defTabSz="912769" rtl="0" eaLnBrk="1" fontAlgn="base" hangingPunct="1">
        <a:spcBef>
          <a:spcPct val="0"/>
        </a:spcBef>
        <a:spcAft>
          <a:spcPct val="0"/>
        </a:spcAft>
        <a:defRPr sz="4400">
          <a:solidFill>
            <a:schemeClr val="tx1"/>
          </a:solidFill>
          <a:latin typeface="Calibri" pitchFamily="34" charset="0"/>
        </a:defRPr>
      </a:lvl2pPr>
      <a:lvl3pPr algn="ctr" defTabSz="912769" rtl="0" eaLnBrk="1" fontAlgn="base" hangingPunct="1">
        <a:spcBef>
          <a:spcPct val="0"/>
        </a:spcBef>
        <a:spcAft>
          <a:spcPct val="0"/>
        </a:spcAft>
        <a:defRPr sz="4400">
          <a:solidFill>
            <a:schemeClr val="tx1"/>
          </a:solidFill>
          <a:latin typeface="Calibri" pitchFamily="34" charset="0"/>
        </a:defRPr>
      </a:lvl3pPr>
      <a:lvl4pPr algn="ctr" defTabSz="912769" rtl="0" eaLnBrk="1" fontAlgn="base" hangingPunct="1">
        <a:spcBef>
          <a:spcPct val="0"/>
        </a:spcBef>
        <a:spcAft>
          <a:spcPct val="0"/>
        </a:spcAft>
        <a:defRPr sz="4400">
          <a:solidFill>
            <a:schemeClr val="tx1"/>
          </a:solidFill>
          <a:latin typeface="Calibri" pitchFamily="34" charset="0"/>
        </a:defRPr>
      </a:lvl4pPr>
      <a:lvl5pPr algn="ctr" defTabSz="912769" rtl="0" eaLnBrk="1" fontAlgn="base" hangingPunct="1">
        <a:spcBef>
          <a:spcPct val="0"/>
        </a:spcBef>
        <a:spcAft>
          <a:spcPct val="0"/>
        </a:spcAft>
        <a:defRPr sz="4400">
          <a:solidFill>
            <a:schemeClr val="tx1"/>
          </a:solidFill>
          <a:latin typeface="Calibri" pitchFamily="34" charset="0"/>
        </a:defRPr>
      </a:lvl5pPr>
      <a:lvl6pPr marL="400727" algn="ctr" defTabSz="912769" rtl="0" eaLnBrk="1" fontAlgn="base" hangingPunct="1">
        <a:spcBef>
          <a:spcPct val="0"/>
        </a:spcBef>
        <a:spcAft>
          <a:spcPct val="0"/>
        </a:spcAft>
        <a:defRPr sz="4400">
          <a:solidFill>
            <a:schemeClr val="tx1"/>
          </a:solidFill>
          <a:latin typeface="Calibri" pitchFamily="34" charset="0"/>
        </a:defRPr>
      </a:lvl6pPr>
      <a:lvl7pPr marL="801455" algn="ctr" defTabSz="912769" rtl="0" eaLnBrk="1" fontAlgn="base" hangingPunct="1">
        <a:spcBef>
          <a:spcPct val="0"/>
        </a:spcBef>
        <a:spcAft>
          <a:spcPct val="0"/>
        </a:spcAft>
        <a:defRPr sz="4400">
          <a:solidFill>
            <a:schemeClr val="tx1"/>
          </a:solidFill>
          <a:latin typeface="Calibri" pitchFamily="34" charset="0"/>
        </a:defRPr>
      </a:lvl7pPr>
      <a:lvl8pPr marL="1202185" algn="ctr" defTabSz="912769" rtl="0" eaLnBrk="1" fontAlgn="base" hangingPunct="1">
        <a:spcBef>
          <a:spcPct val="0"/>
        </a:spcBef>
        <a:spcAft>
          <a:spcPct val="0"/>
        </a:spcAft>
        <a:defRPr sz="4400">
          <a:solidFill>
            <a:schemeClr val="tx1"/>
          </a:solidFill>
          <a:latin typeface="Calibri" pitchFamily="34" charset="0"/>
        </a:defRPr>
      </a:lvl8pPr>
      <a:lvl9pPr marL="1602913" algn="ctr" defTabSz="912769" rtl="0" eaLnBrk="1" fontAlgn="base" hangingPunct="1">
        <a:spcBef>
          <a:spcPct val="0"/>
        </a:spcBef>
        <a:spcAft>
          <a:spcPct val="0"/>
        </a:spcAft>
        <a:defRPr sz="4400">
          <a:solidFill>
            <a:schemeClr val="tx1"/>
          </a:solidFill>
          <a:latin typeface="Calibri" pitchFamily="34" charset="0"/>
        </a:defRPr>
      </a:lvl9pPr>
    </p:titleStyle>
    <p:bodyStyle>
      <a:lvl1pPr marL="342287" indent="-342287" algn="l" defTabSz="912769"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1625" indent="-285240" algn="l" defTabSz="912769"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2352" indent="-228193" algn="l" defTabSz="912769"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598739" indent="-228193" algn="l" defTabSz="912769"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6515" indent="-228193" algn="l" defTabSz="912769"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3667" indent="-228514" algn="l" defTabSz="91406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698" indent="-228514" algn="l" defTabSz="91406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28" indent="-228514" algn="l" defTabSz="91406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759" indent="-228514" algn="l" defTabSz="91406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61" rtl="0" eaLnBrk="1" latinLnBrk="0" hangingPunct="1">
        <a:defRPr sz="1800" kern="1200">
          <a:solidFill>
            <a:schemeClr val="tx1"/>
          </a:solidFill>
          <a:latin typeface="+mn-lt"/>
          <a:ea typeface="+mn-ea"/>
          <a:cs typeface="+mn-cs"/>
        </a:defRPr>
      </a:lvl1pPr>
      <a:lvl2pPr marL="457032" algn="l" defTabSz="914061" rtl="0" eaLnBrk="1" latinLnBrk="0" hangingPunct="1">
        <a:defRPr sz="1800" kern="1200">
          <a:solidFill>
            <a:schemeClr val="tx1"/>
          </a:solidFill>
          <a:latin typeface="+mn-lt"/>
          <a:ea typeface="+mn-ea"/>
          <a:cs typeface="+mn-cs"/>
        </a:defRPr>
      </a:lvl2pPr>
      <a:lvl3pPr marL="914061" algn="l" defTabSz="914061" rtl="0" eaLnBrk="1" latinLnBrk="0" hangingPunct="1">
        <a:defRPr sz="1800" kern="1200">
          <a:solidFill>
            <a:schemeClr val="tx1"/>
          </a:solidFill>
          <a:latin typeface="+mn-lt"/>
          <a:ea typeface="+mn-ea"/>
          <a:cs typeface="+mn-cs"/>
        </a:defRPr>
      </a:lvl3pPr>
      <a:lvl4pPr marL="1371091" algn="l" defTabSz="914061" rtl="0" eaLnBrk="1" latinLnBrk="0" hangingPunct="1">
        <a:defRPr sz="1800" kern="1200">
          <a:solidFill>
            <a:schemeClr val="tx1"/>
          </a:solidFill>
          <a:latin typeface="+mn-lt"/>
          <a:ea typeface="+mn-ea"/>
          <a:cs typeface="+mn-cs"/>
        </a:defRPr>
      </a:lvl4pPr>
      <a:lvl5pPr marL="1828122" algn="l" defTabSz="914061" rtl="0" eaLnBrk="1" latinLnBrk="0" hangingPunct="1">
        <a:defRPr sz="1800" kern="1200">
          <a:solidFill>
            <a:schemeClr val="tx1"/>
          </a:solidFill>
          <a:latin typeface="+mn-lt"/>
          <a:ea typeface="+mn-ea"/>
          <a:cs typeface="+mn-cs"/>
        </a:defRPr>
      </a:lvl5pPr>
      <a:lvl6pPr marL="2285151" algn="l" defTabSz="914061" rtl="0" eaLnBrk="1" latinLnBrk="0" hangingPunct="1">
        <a:defRPr sz="1800" kern="1200">
          <a:solidFill>
            <a:schemeClr val="tx1"/>
          </a:solidFill>
          <a:latin typeface="+mn-lt"/>
          <a:ea typeface="+mn-ea"/>
          <a:cs typeface="+mn-cs"/>
        </a:defRPr>
      </a:lvl6pPr>
      <a:lvl7pPr marL="2742183" algn="l" defTabSz="914061" rtl="0" eaLnBrk="1" latinLnBrk="0" hangingPunct="1">
        <a:defRPr sz="1800" kern="1200">
          <a:solidFill>
            <a:schemeClr val="tx1"/>
          </a:solidFill>
          <a:latin typeface="+mn-lt"/>
          <a:ea typeface="+mn-ea"/>
          <a:cs typeface="+mn-cs"/>
        </a:defRPr>
      </a:lvl7pPr>
      <a:lvl8pPr marL="3199213" algn="l" defTabSz="914061" rtl="0" eaLnBrk="1" latinLnBrk="0" hangingPunct="1">
        <a:defRPr sz="1800" kern="1200">
          <a:solidFill>
            <a:schemeClr val="tx1"/>
          </a:solidFill>
          <a:latin typeface="+mn-lt"/>
          <a:ea typeface="+mn-ea"/>
          <a:cs typeface="+mn-cs"/>
        </a:defRPr>
      </a:lvl8pPr>
      <a:lvl9pPr marL="3656244" algn="l" defTabSz="91406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0" cstate="print"/>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Myriad Web Pro" charset="0"/>
        </a:defRPr>
      </a:lvl2pPr>
      <a:lvl3pPr algn="ctr" rtl="0" eaLnBrk="1" fontAlgn="base" hangingPunct="1">
        <a:spcBef>
          <a:spcPct val="0"/>
        </a:spcBef>
        <a:spcAft>
          <a:spcPct val="0"/>
        </a:spcAft>
        <a:defRPr sz="4400">
          <a:solidFill>
            <a:schemeClr val="tx1"/>
          </a:solidFill>
          <a:latin typeface="Myriad Web Pro" charset="0"/>
        </a:defRPr>
      </a:lvl3pPr>
      <a:lvl4pPr algn="ctr" rtl="0" eaLnBrk="1" fontAlgn="base" hangingPunct="1">
        <a:spcBef>
          <a:spcPct val="0"/>
        </a:spcBef>
        <a:spcAft>
          <a:spcPct val="0"/>
        </a:spcAft>
        <a:defRPr sz="4400">
          <a:solidFill>
            <a:schemeClr val="tx1"/>
          </a:solidFill>
          <a:latin typeface="Myriad Web Pro" charset="0"/>
        </a:defRPr>
      </a:lvl4pPr>
      <a:lvl5pPr algn="ctr" rtl="0" eaLnBrk="1" fontAlgn="base" hangingPunct="1">
        <a:spcBef>
          <a:spcPct val="0"/>
        </a:spcBef>
        <a:spcAft>
          <a:spcPct val="0"/>
        </a:spcAft>
        <a:defRPr sz="4400">
          <a:solidFill>
            <a:schemeClr val="tx1"/>
          </a:solidFill>
          <a:latin typeface="Myriad Web Pro" charset="0"/>
        </a:defRPr>
      </a:lvl5pPr>
      <a:lvl6pPr marL="457200" algn="ctr" rtl="0" eaLnBrk="1" fontAlgn="base" hangingPunct="1">
        <a:spcBef>
          <a:spcPct val="0"/>
        </a:spcBef>
        <a:spcAft>
          <a:spcPct val="0"/>
        </a:spcAft>
        <a:defRPr sz="4400">
          <a:solidFill>
            <a:schemeClr val="tx1"/>
          </a:solidFill>
          <a:latin typeface="Myriad Web Pro" charset="0"/>
        </a:defRPr>
      </a:lvl6pPr>
      <a:lvl7pPr marL="914400" algn="ctr" rtl="0" eaLnBrk="1" fontAlgn="base" hangingPunct="1">
        <a:spcBef>
          <a:spcPct val="0"/>
        </a:spcBef>
        <a:spcAft>
          <a:spcPct val="0"/>
        </a:spcAft>
        <a:defRPr sz="4400">
          <a:solidFill>
            <a:schemeClr val="tx1"/>
          </a:solidFill>
          <a:latin typeface="Myriad Web Pro" charset="0"/>
        </a:defRPr>
      </a:lvl7pPr>
      <a:lvl8pPr marL="1371600" algn="ctr" rtl="0" eaLnBrk="1" fontAlgn="base" hangingPunct="1">
        <a:spcBef>
          <a:spcPct val="0"/>
        </a:spcBef>
        <a:spcAft>
          <a:spcPct val="0"/>
        </a:spcAft>
        <a:defRPr sz="4400">
          <a:solidFill>
            <a:schemeClr val="tx1"/>
          </a:solidFill>
          <a:latin typeface="Myriad Web Pro" charset="0"/>
        </a:defRPr>
      </a:lvl8pPr>
      <a:lvl9pPr marL="1828800" algn="ctr" rtl="0" eaLnBrk="1" fontAlgn="base" hangingPunct="1">
        <a:spcBef>
          <a:spcPct val="0"/>
        </a:spcBef>
        <a:spcAft>
          <a:spcPct val="0"/>
        </a:spcAft>
        <a:defRPr sz="4400">
          <a:solidFill>
            <a:schemeClr val="tx1"/>
          </a:solidFill>
          <a:latin typeface="Myriad Web Pro"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PSYCHOLOGY</a:t>
            </a:r>
            <a:endParaRPr lang="en-US" dirty="0"/>
          </a:p>
        </p:txBody>
      </p:sp>
      <p:sp>
        <p:nvSpPr>
          <p:cNvPr id="3" name="Subtitle 2"/>
          <p:cNvSpPr>
            <a:spLocks noGrp="1"/>
          </p:cNvSpPr>
          <p:nvPr>
            <p:ph type="subTitle" idx="1"/>
          </p:nvPr>
        </p:nvSpPr>
        <p:spPr/>
        <p:txBody>
          <a:bodyPr/>
          <a:lstStyle/>
          <a:p>
            <a:r>
              <a:rPr lang="en-US" dirty="0" smtClean="0"/>
              <a:t>Year 1</a:t>
            </a:r>
          </a:p>
          <a:p>
            <a:r>
              <a:rPr lang="en-US" dirty="0" err="1" smtClean="0"/>
              <a:t>Sem</a:t>
            </a:r>
            <a:r>
              <a:rPr lang="en-US" dirty="0" smtClean="0"/>
              <a:t> 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Research psychologists use scientific methods to create new knowledge about the causes of behavior, whereas psychologist-practitioners, such as clinical, counseling, industrial-organizational, and school psychologists, use existing research to enhance the everyday life of others.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cont. </a:t>
            </a:r>
            <a:endParaRPr lang="en-US" dirty="0"/>
          </a:p>
        </p:txBody>
      </p:sp>
      <p:sp>
        <p:nvSpPr>
          <p:cNvPr id="3" name="Content Placeholder 2"/>
          <p:cNvSpPr>
            <a:spLocks noGrp="1"/>
          </p:cNvSpPr>
          <p:nvPr>
            <p:ph idx="1"/>
          </p:nvPr>
        </p:nvSpPr>
        <p:spPr/>
        <p:txBody>
          <a:bodyPr/>
          <a:lstStyle/>
          <a:p>
            <a:r>
              <a:rPr lang="en-US" dirty="0" smtClean="0"/>
              <a:t>In a sense all humans are scientists. </a:t>
            </a:r>
          </a:p>
          <a:p>
            <a:r>
              <a:rPr lang="en-US" dirty="0" smtClean="0"/>
              <a:t>We all have an interest in asking and answering questions about our world. </a:t>
            </a:r>
          </a:p>
          <a:p>
            <a:r>
              <a:rPr lang="en-US" dirty="0" smtClean="0"/>
              <a:t>We want to know why things happen, when and if they are likely to happen again, and how to reproduce or change them. </a:t>
            </a:r>
          </a:p>
          <a:p>
            <a:r>
              <a:rPr lang="en-US" dirty="0" smtClean="0"/>
              <a:t>Such knowledge enables us to predict our own behavior and that of others.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cont. </a:t>
            </a:r>
            <a:endParaRPr lang="en-US" dirty="0"/>
          </a:p>
        </p:txBody>
      </p:sp>
      <p:sp>
        <p:nvSpPr>
          <p:cNvPr id="3" name="Content Placeholder 2"/>
          <p:cNvSpPr>
            <a:spLocks noGrp="1"/>
          </p:cNvSpPr>
          <p:nvPr>
            <p:ph idx="1"/>
          </p:nvPr>
        </p:nvSpPr>
        <p:spPr/>
        <p:txBody>
          <a:bodyPr>
            <a:normAutofit fontScale="92500"/>
          </a:bodyPr>
          <a:lstStyle/>
          <a:p>
            <a:r>
              <a:rPr lang="en-US" dirty="0" smtClean="0"/>
              <a:t>The approaches that psychologists have used to assess the issues that interest them have changed dramatically over the history of psychology. </a:t>
            </a:r>
          </a:p>
          <a:p>
            <a:r>
              <a:rPr lang="en-US" dirty="0" smtClean="0"/>
              <a:t>Perhaps most importantly, the field has moved steadily from speculation about behavior toward a more objective and scientific approach as the technology available to study human behavior has improved (Benjamin &amp; Baker, 2004).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cont. </a:t>
            </a:r>
            <a:endParaRPr lang="en-US" dirty="0"/>
          </a:p>
        </p:txBody>
      </p:sp>
      <p:sp>
        <p:nvSpPr>
          <p:cNvPr id="3" name="Content Placeholder 2"/>
          <p:cNvSpPr>
            <a:spLocks noGrp="1"/>
          </p:cNvSpPr>
          <p:nvPr>
            <p:ph idx="1"/>
          </p:nvPr>
        </p:nvSpPr>
        <p:spPr/>
        <p:txBody>
          <a:bodyPr/>
          <a:lstStyle/>
          <a:p>
            <a:r>
              <a:rPr lang="en-US" dirty="0" smtClean="0"/>
              <a:t>There has also been an increasing influx of women into the field. </a:t>
            </a:r>
          </a:p>
          <a:p>
            <a:r>
              <a:rPr lang="en-US" dirty="0" smtClean="0"/>
              <a:t>Although most early psychologists were men, now most psychologists, including the presidents of the most important psychological organizations, are women.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r>
              <a:rPr lang="en-US" dirty="0" smtClean="0"/>
              <a:t>duction</a:t>
            </a:r>
            <a:endParaRPr lang="en-US" dirty="0"/>
          </a:p>
        </p:txBody>
      </p:sp>
      <p:sp>
        <p:nvSpPr>
          <p:cNvPr id="3" name="Content Placeholder 2"/>
          <p:cNvSpPr>
            <a:spLocks noGrp="1"/>
          </p:cNvSpPr>
          <p:nvPr>
            <p:ph idx="1"/>
          </p:nvPr>
        </p:nvSpPr>
        <p:spPr/>
        <p:txBody>
          <a:bodyPr/>
          <a:lstStyle/>
          <a:p>
            <a:r>
              <a:rPr lang="en-US" dirty="0" smtClean="0"/>
              <a:t>This chapter provides an introduction to the broad field of psychology and the many approaches that psychologists take to understanding human behavior.</a:t>
            </a:r>
          </a:p>
          <a:p>
            <a:r>
              <a:rPr lang="en-US" sz="2800" dirty="0" smtClean="0"/>
              <a:t> </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a:t>
            </a:r>
            <a:endParaRPr lang="en-US" dirty="0"/>
          </a:p>
        </p:txBody>
      </p:sp>
      <p:sp>
        <p:nvSpPr>
          <p:cNvPr id="3" name="Content Placeholder 2"/>
          <p:cNvSpPr>
            <a:spLocks noGrp="1"/>
          </p:cNvSpPr>
          <p:nvPr>
            <p:ph idx="1"/>
          </p:nvPr>
        </p:nvSpPr>
        <p:spPr/>
        <p:txBody>
          <a:bodyPr/>
          <a:lstStyle/>
          <a:p>
            <a:r>
              <a:rPr lang="en-US" dirty="0" smtClean="0"/>
              <a:t>At end of the to you </a:t>
            </a:r>
            <a:r>
              <a:rPr lang="en-US" dirty="0" smtClean="0"/>
              <a:t>may find that at least some of your preconceptions about psychology will be challenged and changed, and you will learn that psychology is a field that will provide you with new ways of thinking about your own thoughts, feelings, and actions.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Psychologists </a:t>
            </a:r>
          </a:p>
        </p:txBody>
      </p:sp>
      <p:sp>
        <p:nvSpPr>
          <p:cNvPr id="3" name="Content Placeholder 2"/>
          <p:cNvSpPr>
            <a:spLocks noGrp="1"/>
          </p:cNvSpPr>
          <p:nvPr>
            <p:ph idx="1"/>
          </p:nvPr>
        </p:nvSpPr>
        <p:spPr/>
        <p:txBody>
          <a:bodyPr/>
          <a:lstStyle/>
          <a:p>
            <a:r>
              <a:rPr lang="en-US" dirty="0" smtClean="0"/>
              <a:t>The </a:t>
            </a:r>
            <a:r>
              <a:rPr lang="en-US" dirty="0" smtClean="0"/>
              <a:t>earliest psychologists that we know about are the Greek philosophers Plato (428–347 BC) and Aristotle (384–322 BC). </a:t>
            </a:r>
            <a:endParaRPr lang="en-US" dirty="0" smtClean="0"/>
          </a:p>
          <a:p>
            <a:r>
              <a:rPr lang="en-US" dirty="0" smtClean="0"/>
              <a:t>These </a:t>
            </a:r>
            <a:r>
              <a:rPr lang="en-US" dirty="0" smtClean="0"/>
              <a:t>philosophers asked many of the same questions that today’s psychologists ask; for instance, they questioned the distinction between nature and nurture and the existence of free will.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Psychologists </a:t>
            </a:r>
            <a:r>
              <a:rPr lang="en-US" b="1" dirty="0" smtClean="0"/>
              <a:t>cont…</a:t>
            </a:r>
            <a:endParaRPr lang="en-US" dirty="0"/>
          </a:p>
        </p:txBody>
      </p:sp>
      <p:sp>
        <p:nvSpPr>
          <p:cNvPr id="3" name="Content Placeholder 2"/>
          <p:cNvSpPr>
            <a:spLocks noGrp="1"/>
          </p:cNvSpPr>
          <p:nvPr>
            <p:ph idx="1"/>
          </p:nvPr>
        </p:nvSpPr>
        <p:spPr/>
        <p:txBody>
          <a:bodyPr/>
          <a:lstStyle/>
          <a:p>
            <a:r>
              <a:rPr lang="en-US" dirty="0" smtClean="0"/>
              <a:t>In terms of the former, Plato argued on the nature side, believing that certain kinds of knowledge are innate or inborn, whereas </a:t>
            </a:r>
            <a:endParaRPr lang="en-US" dirty="0" smtClean="0"/>
          </a:p>
          <a:p>
            <a:r>
              <a:rPr lang="en-US" dirty="0" smtClean="0"/>
              <a:t>Aristotle </a:t>
            </a:r>
            <a:r>
              <a:rPr lang="en-US" dirty="0" smtClean="0"/>
              <a:t>was more on the nurture side, believing that each child is born as an “empty slate” (in Latin </a:t>
            </a:r>
            <a:r>
              <a:rPr lang="en-US" dirty="0" err="1" smtClean="0"/>
              <a:t>a</a:t>
            </a:r>
            <a:r>
              <a:rPr lang="en-US" i="1" dirty="0" err="1" smtClean="0"/>
              <a:t>tabula</a:t>
            </a:r>
            <a:r>
              <a:rPr lang="en-US" i="1" dirty="0" smtClean="0"/>
              <a:t> rasa) and that knowledge is primarily acquired through learning and experience.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Psychologists cont…</a:t>
            </a:r>
            <a:endParaRPr lang="en-US" dirty="0"/>
          </a:p>
        </p:txBody>
      </p:sp>
      <p:sp>
        <p:nvSpPr>
          <p:cNvPr id="3" name="Content Placeholder 2"/>
          <p:cNvSpPr>
            <a:spLocks noGrp="1"/>
          </p:cNvSpPr>
          <p:nvPr>
            <p:ph idx="1"/>
          </p:nvPr>
        </p:nvSpPr>
        <p:spPr>
          <a:xfrm>
            <a:off x="457678" y="1143000"/>
            <a:ext cx="8228649" cy="4983713"/>
          </a:xfrm>
        </p:spPr>
        <p:txBody>
          <a:bodyPr/>
          <a:lstStyle/>
          <a:p>
            <a:r>
              <a:rPr lang="en-US" dirty="0" smtClean="0"/>
              <a:t>European philosophers continued to ask these fundamental questions during the Renaissance. </a:t>
            </a:r>
            <a:endParaRPr lang="en-US" dirty="0" smtClean="0"/>
          </a:p>
          <a:p>
            <a:r>
              <a:rPr lang="en-US" dirty="0" smtClean="0"/>
              <a:t>For </a:t>
            </a:r>
            <a:r>
              <a:rPr lang="en-US" dirty="0" smtClean="0"/>
              <a:t>instance, the French philosopher </a:t>
            </a:r>
            <a:r>
              <a:rPr lang="en-US" b="1" dirty="0" smtClean="0"/>
              <a:t>René Descartes (1596–1650)</a:t>
            </a:r>
            <a:r>
              <a:rPr lang="en-US" dirty="0" smtClean="0"/>
              <a:t> also considered the issue of free will, arguing in its favor and believing that the mind controls the body through the pineal gland in the brain (an idea that made some sense at the time but was later proved incorrect).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Psychologists cont…</a:t>
            </a:r>
            <a:endParaRPr lang="en-US" dirty="0"/>
          </a:p>
        </p:txBody>
      </p:sp>
      <p:sp>
        <p:nvSpPr>
          <p:cNvPr id="3" name="Content Placeholder 2"/>
          <p:cNvSpPr>
            <a:spLocks noGrp="1"/>
          </p:cNvSpPr>
          <p:nvPr>
            <p:ph idx="1"/>
          </p:nvPr>
        </p:nvSpPr>
        <p:spPr>
          <a:xfrm>
            <a:off x="457678" y="1143000"/>
            <a:ext cx="8228649" cy="4983713"/>
          </a:xfrm>
        </p:spPr>
        <p:txBody>
          <a:bodyPr/>
          <a:lstStyle/>
          <a:p>
            <a:r>
              <a:rPr lang="en-US" dirty="0" smtClean="0"/>
              <a:t>Descartes also believed in the existence of innate natural abilities. </a:t>
            </a:r>
            <a:endParaRPr lang="en-US" dirty="0" smtClean="0"/>
          </a:p>
          <a:p>
            <a:r>
              <a:rPr lang="en-US" dirty="0" smtClean="0"/>
              <a:t>A </a:t>
            </a:r>
            <a:r>
              <a:rPr lang="en-US" dirty="0" smtClean="0"/>
              <a:t>scientist as well as a philosopher, Descartes dissected animals and was among the first to understand that the nerves controlled the muscles. </a:t>
            </a:r>
            <a:endParaRPr lang="en-US" dirty="0" smtClean="0"/>
          </a:p>
          <a:p>
            <a:r>
              <a:rPr lang="en-US" dirty="0" smtClean="0"/>
              <a:t>He </a:t>
            </a:r>
            <a:r>
              <a:rPr lang="en-US" dirty="0" smtClean="0"/>
              <a:t>also addressed the relationship between mind (the mental aspects of life) and body (the physical aspects of life).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dirty="0"/>
              <a:t>To be able to understand the </a:t>
            </a:r>
            <a:r>
              <a:rPr lang="en-US" dirty="0" smtClean="0"/>
              <a:t>scientific nature </a:t>
            </a:r>
            <a:r>
              <a:rPr lang="en-US" dirty="0"/>
              <a:t>of Psychology</a:t>
            </a:r>
          </a:p>
          <a:p>
            <a:r>
              <a:rPr lang="en-US" dirty="0" smtClean="0"/>
              <a:t> </a:t>
            </a:r>
            <a:r>
              <a:rPr lang="en-US" dirty="0"/>
              <a:t>To enumerate the goals of Psychology</a:t>
            </a:r>
          </a:p>
          <a:p>
            <a:r>
              <a:rPr lang="en-US" dirty="0" smtClean="0"/>
              <a:t>To </a:t>
            </a:r>
            <a:r>
              <a:rPr lang="en-US" dirty="0"/>
              <a:t>briefly trace the </a:t>
            </a:r>
            <a:r>
              <a:rPr lang="en-US" dirty="0" smtClean="0"/>
              <a:t>historical development </a:t>
            </a:r>
            <a:r>
              <a:rPr lang="en-US" dirty="0"/>
              <a:t>of Psychology</a:t>
            </a:r>
          </a:p>
          <a:p>
            <a:r>
              <a:rPr lang="en-US" dirty="0" smtClean="0"/>
              <a:t>To </a:t>
            </a:r>
            <a:r>
              <a:rPr lang="en-US" dirty="0"/>
              <a:t>describe the different schools </a:t>
            </a:r>
            <a:r>
              <a:rPr lang="en-US" dirty="0" smtClean="0"/>
              <a:t>of thought </a:t>
            </a:r>
            <a:r>
              <a:rPr lang="en-US" dirty="0"/>
              <a:t>and contemporary </a:t>
            </a:r>
            <a:r>
              <a:rPr lang="en-US" dirty="0" smtClean="0"/>
              <a:t>approaches in </a:t>
            </a:r>
            <a:r>
              <a:rPr lang="en-US" dirty="0"/>
              <a:t>psychology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Psychologists cont…</a:t>
            </a:r>
            <a:endParaRPr lang="en-US" dirty="0"/>
          </a:p>
        </p:txBody>
      </p:sp>
      <p:sp>
        <p:nvSpPr>
          <p:cNvPr id="3" name="Content Placeholder 2"/>
          <p:cNvSpPr>
            <a:spLocks noGrp="1"/>
          </p:cNvSpPr>
          <p:nvPr>
            <p:ph idx="1"/>
          </p:nvPr>
        </p:nvSpPr>
        <p:spPr/>
        <p:txBody>
          <a:bodyPr/>
          <a:lstStyle/>
          <a:p>
            <a:r>
              <a:rPr lang="en-US" dirty="0" smtClean="0"/>
              <a:t>Descartes believed in the principle of </a:t>
            </a:r>
            <a:r>
              <a:rPr lang="en-US" i="1" dirty="0" smtClean="0"/>
              <a:t>dualism: that the mind is fundamentally different from the mechanical body. Other European philosophers, including Thomas Hobbes (1588–1679), John Locke (1632–1704), and Jean-Jacques Rousseau (1712–1778), also weighed in on these issues. </a:t>
            </a:r>
            <a:endParaRPr lang="en-US" dirty="0" smtClean="0"/>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Psychologists cont…</a:t>
            </a:r>
            <a:endParaRPr lang="en-US" dirty="0"/>
          </a:p>
        </p:txBody>
      </p:sp>
      <p:sp>
        <p:nvSpPr>
          <p:cNvPr id="3" name="Content Placeholder 2"/>
          <p:cNvSpPr>
            <a:spLocks noGrp="1"/>
          </p:cNvSpPr>
          <p:nvPr>
            <p:ph idx="1"/>
          </p:nvPr>
        </p:nvSpPr>
        <p:spPr/>
        <p:txBody>
          <a:bodyPr/>
          <a:lstStyle/>
          <a:p>
            <a:r>
              <a:rPr lang="en-US" dirty="0" smtClean="0"/>
              <a:t>The fundamental problem that these philosophers faced was that they had few methods for settling their claims</a:t>
            </a:r>
            <a:r>
              <a:rPr lang="en-US" dirty="0" smtClean="0"/>
              <a:t>.</a:t>
            </a:r>
          </a:p>
          <a:p>
            <a:r>
              <a:rPr lang="en-US" dirty="0" smtClean="0"/>
              <a:t> </a:t>
            </a:r>
            <a:r>
              <a:rPr lang="en-US" dirty="0" smtClean="0"/>
              <a:t>Most philosophers didn’t conduct any research on these questions, in part because they didn’t yet know how to do it, and in part because they weren’t sure it was even possible to objectively study human experience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Psychologists cont…</a:t>
            </a:r>
            <a:endParaRPr lang="en-US" dirty="0"/>
          </a:p>
        </p:txBody>
      </p:sp>
      <p:sp>
        <p:nvSpPr>
          <p:cNvPr id="3" name="Content Placeholder 2"/>
          <p:cNvSpPr>
            <a:spLocks noGrp="1"/>
          </p:cNvSpPr>
          <p:nvPr>
            <p:ph idx="1"/>
          </p:nvPr>
        </p:nvSpPr>
        <p:spPr/>
        <p:txBody>
          <a:bodyPr/>
          <a:lstStyle/>
          <a:p>
            <a:r>
              <a:rPr lang="en-US" dirty="0" smtClean="0"/>
              <a:t>But dramatic changes came during the 1800s with the help of the first two research psychologists: the German psychologist Wilhelm Wundt (1832–1920), who developed a psychology laboratory in Leipzig, Germany, and the American psychologist William James (1842–1910), who founded a psychology laboratory at Harvard University.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a:t>
            </a:r>
            <a:endParaRPr lang="en-US" dirty="0"/>
          </a:p>
        </p:txBody>
      </p:sp>
      <p:sp>
        <p:nvSpPr>
          <p:cNvPr id="6" name="Content Placeholder 5"/>
          <p:cNvSpPr>
            <a:spLocks noGrp="1"/>
          </p:cNvSpPr>
          <p:nvPr>
            <p:ph idx="1"/>
          </p:nvPr>
        </p:nvSpPr>
        <p:spPr/>
        <p:txBody>
          <a:bodyPr/>
          <a:lstStyle/>
          <a:p>
            <a:pPr>
              <a:buNone/>
            </a:pPr>
            <a:r>
              <a:rPr lang="en-US" b="1" dirty="0" smtClean="0"/>
              <a:t>1.Structuralism</a:t>
            </a:r>
            <a:r>
              <a:rPr lang="en-US" dirty="0" smtClean="0"/>
              <a:t> </a:t>
            </a:r>
          </a:p>
          <a:p>
            <a:r>
              <a:rPr lang="en-US" dirty="0" smtClean="0"/>
              <a:t>	Uses the method of introspection to identify the basic elements or “structures” of psychological experience </a:t>
            </a:r>
          </a:p>
          <a:p>
            <a:r>
              <a:rPr lang="en-US" b="1" dirty="0" err="1" smtClean="0"/>
              <a:t>psychologists</a:t>
            </a:r>
            <a:r>
              <a:rPr lang="en-US" dirty="0" err="1" smtClean="0"/>
              <a:t>:Wilhelm</a:t>
            </a:r>
            <a:r>
              <a:rPr lang="en-US" dirty="0" smtClean="0"/>
              <a:t> Wundt, Edward B. </a:t>
            </a:r>
            <a:r>
              <a:rPr lang="en-US" dirty="0" err="1" smtClean="0"/>
              <a:t>Titchener</a:t>
            </a:r>
            <a:r>
              <a:rPr lang="en-US"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a:t>
            </a:r>
            <a:r>
              <a:rPr lang="en-US" dirty="0" smtClean="0"/>
              <a:t>psychology cont…</a:t>
            </a:r>
            <a:endParaRPr lang="en-US" dirty="0"/>
          </a:p>
        </p:txBody>
      </p:sp>
      <p:sp>
        <p:nvSpPr>
          <p:cNvPr id="3" name="Content Placeholder 2"/>
          <p:cNvSpPr>
            <a:spLocks noGrp="1"/>
          </p:cNvSpPr>
          <p:nvPr>
            <p:ph idx="1"/>
          </p:nvPr>
        </p:nvSpPr>
        <p:spPr/>
        <p:txBody>
          <a:bodyPr/>
          <a:lstStyle/>
          <a:p>
            <a:r>
              <a:rPr lang="en-US" dirty="0" smtClean="0"/>
              <a:t>Wundt’s research in his laboratory in </a:t>
            </a:r>
            <a:r>
              <a:rPr lang="en-US" dirty="0" err="1" smtClean="0"/>
              <a:t>Liepzig</a:t>
            </a:r>
            <a:r>
              <a:rPr lang="en-US" dirty="0" smtClean="0"/>
              <a:t> focused on the nature of consciousness itself. </a:t>
            </a:r>
          </a:p>
          <a:p>
            <a:r>
              <a:rPr lang="en-US" dirty="0" smtClean="0"/>
              <a:t>Wundt and his students believed that it was possible to analyze the basic elements of the mind and to classify our conscious experiences scientifically</a:t>
            </a:r>
          </a:p>
          <a:p>
            <a:r>
              <a:rPr lang="en-US" i="1" dirty="0" smtClean="0"/>
              <a:t>goal was to identify the basic elements or “structures” of psychological experience.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 </a:t>
            </a:r>
            <a:r>
              <a:rPr lang="en-US" dirty="0"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Its goal was to create a “periodic table” of the “elements of sensations,” similar to the periodic table of elements that had recently been created in chemistry. </a:t>
            </a:r>
          </a:p>
          <a:p>
            <a:r>
              <a:rPr lang="en-US" dirty="0" err="1" smtClean="0"/>
              <a:t>Structuralists</a:t>
            </a:r>
            <a:r>
              <a:rPr lang="en-US" dirty="0" smtClean="0"/>
              <a:t> used the method of introspection to attempt to create a map of the elements of consciousness. </a:t>
            </a:r>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 </a:t>
            </a:r>
            <a:r>
              <a:rPr lang="en-US" dirty="0"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Introspection involves asking research participants to describe exactly what they experience as they work on mental tasks, such as viewing colors, reading a page in a book, or performing a math problem. A participant who is reading a book might report, for instance, that he saw some black and colored straight and curved marks on a white background.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 </a:t>
            </a:r>
            <a:r>
              <a:rPr lang="en-US" dirty="0"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In other studies the </a:t>
            </a:r>
            <a:r>
              <a:rPr lang="en-US" dirty="0" err="1" smtClean="0"/>
              <a:t>structuralists</a:t>
            </a:r>
            <a:r>
              <a:rPr lang="en-US" dirty="0" smtClean="0"/>
              <a:t> used newly invented reaction time instruments to systematically assess not only what the participants were thinking but how long it took them to do so. </a:t>
            </a:r>
          </a:p>
          <a:p>
            <a:r>
              <a:rPr lang="en-US" dirty="0" smtClean="0"/>
              <a:t>Wundt discovered that it took people longer to report what sound they had just heard than to simply respond that they had heard the sound.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 cont.</a:t>
            </a:r>
            <a:endParaRPr lang="en-US" dirty="0"/>
          </a:p>
        </p:txBody>
      </p:sp>
      <p:sp>
        <p:nvSpPr>
          <p:cNvPr id="3" name="Content Placeholder 2"/>
          <p:cNvSpPr>
            <a:spLocks noGrp="1"/>
          </p:cNvSpPr>
          <p:nvPr>
            <p:ph idx="1"/>
          </p:nvPr>
        </p:nvSpPr>
        <p:spPr/>
        <p:txBody>
          <a:bodyPr/>
          <a:lstStyle/>
          <a:p>
            <a:pPr>
              <a:buNone/>
            </a:pPr>
            <a:r>
              <a:rPr lang="en-US" b="1" dirty="0" smtClean="0"/>
              <a:t>2.Functionalism</a:t>
            </a:r>
            <a:r>
              <a:rPr lang="en-US" dirty="0" smtClean="0"/>
              <a:t> 	</a:t>
            </a:r>
          </a:p>
          <a:p>
            <a:r>
              <a:rPr lang="en-US" dirty="0" smtClean="0"/>
              <a:t>Attempts to understand why animals and humans have developed the particular psychological aspects that they currently possess 	</a:t>
            </a:r>
          </a:p>
          <a:p>
            <a:r>
              <a:rPr lang="en-US" b="1" dirty="0" smtClean="0"/>
              <a:t>Psychologist</a:t>
            </a:r>
            <a:r>
              <a:rPr lang="en-US" dirty="0" smtClean="0"/>
              <a:t>: William James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 cont.</a:t>
            </a:r>
            <a:endParaRPr lang="en-US" dirty="0"/>
          </a:p>
        </p:txBody>
      </p:sp>
      <p:sp>
        <p:nvSpPr>
          <p:cNvPr id="3" name="Content Placeholder 2"/>
          <p:cNvSpPr>
            <a:spLocks noGrp="1"/>
          </p:cNvSpPr>
          <p:nvPr>
            <p:ph idx="1"/>
          </p:nvPr>
        </p:nvSpPr>
        <p:spPr/>
        <p:txBody>
          <a:bodyPr/>
          <a:lstStyle/>
          <a:p>
            <a:pPr>
              <a:buNone/>
            </a:pPr>
            <a:r>
              <a:rPr lang="en-US" b="1" dirty="0" smtClean="0"/>
              <a:t>3.Psychodynamic</a:t>
            </a:r>
            <a:r>
              <a:rPr lang="en-US" dirty="0" smtClean="0"/>
              <a:t> :</a:t>
            </a:r>
          </a:p>
          <a:p>
            <a:r>
              <a:rPr lang="en-US" dirty="0" smtClean="0"/>
              <a:t>Focuses on the role of our unconscious thoughts, feelings, and memories and our early childhood experiences in determining behavior 	</a:t>
            </a:r>
          </a:p>
          <a:p>
            <a:pPr>
              <a:buNone/>
            </a:pPr>
            <a:r>
              <a:rPr lang="en-US" b="1" dirty="0" smtClean="0"/>
              <a:t>Psychologist</a:t>
            </a:r>
            <a:r>
              <a:rPr lang="en-US" dirty="0" smtClean="0"/>
              <a:t>: Sigmund Freud, Carl Jung, Alfred Adler, Erik Erickson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objectives</a:t>
            </a:r>
            <a:endParaRPr lang="en-US" dirty="0"/>
          </a:p>
        </p:txBody>
      </p:sp>
      <p:sp>
        <p:nvSpPr>
          <p:cNvPr id="3" name="Content Placeholder 2"/>
          <p:cNvSpPr>
            <a:spLocks noGrp="1"/>
          </p:cNvSpPr>
          <p:nvPr>
            <p:ph idx="1"/>
          </p:nvPr>
        </p:nvSpPr>
        <p:spPr/>
        <p:txBody>
          <a:bodyPr/>
          <a:lstStyle/>
          <a:p>
            <a:r>
              <a:rPr lang="en-US" dirty="0"/>
              <a:t>To be familiar with the different </a:t>
            </a:r>
            <a:r>
              <a:rPr lang="en-US" dirty="0" smtClean="0"/>
              <a:t>methods used </a:t>
            </a:r>
            <a:r>
              <a:rPr lang="en-US" dirty="0"/>
              <a:t>by psychologists</a:t>
            </a:r>
          </a:p>
          <a:p>
            <a:r>
              <a:rPr lang="en-US" dirty="0" smtClean="0"/>
              <a:t>To </a:t>
            </a:r>
            <a:r>
              <a:rPr lang="en-US" dirty="0"/>
              <a:t>identify different issues tackled </a:t>
            </a:r>
            <a:r>
              <a:rPr lang="en-US" dirty="0" smtClean="0"/>
              <a:t>by the </a:t>
            </a:r>
            <a:r>
              <a:rPr lang="en-US" dirty="0"/>
              <a:t>different subfields of psychology.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 cont.</a:t>
            </a:r>
            <a:endParaRPr lang="en-US" dirty="0"/>
          </a:p>
        </p:txBody>
      </p:sp>
      <p:sp>
        <p:nvSpPr>
          <p:cNvPr id="3" name="Content Placeholder 2"/>
          <p:cNvSpPr>
            <a:spLocks noGrp="1"/>
          </p:cNvSpPr>
          <p:nvPr>
            <p:ph idx="1"/>
          </p:nvPr>
        </p:nvSpPr>
        <p:spPr/>
        <p:txBody>
          <a:bodyPr/>
          <a:lstStyle/>
          <a:p>
            <a:pPr>
              <a:buNone/>
            </a:pPr>
            <a:r>
              <a:rPr lang="en-US" b="1" dirty="0" smtClean="0"/>
              <a:t>4.Behaviorism </a:t>
            </a:r>
            <a:r>
              <a:rPr lang="en-US" dirty="0" smtClean="0"/>
              <a:t>	</a:t>
            </a:r>
          </a:p>
          <a:p>
            <a:r>
              <a:rPr lang="en-US" dirty="0" smtClean="0"/>
              <a:t>Based on the premise that it is not possible to objectively study the mind, and therefore that psychologists should limit their attention to the study of behavior itself 	</a:t>
            </a:r>
          </a:p>
          <a:p>
            <a:pPr>
              <a:buNone/>
            </a:pPr>
            <a:r>
              <a:rPr lang="en-US" b="1" dirty="0" smtClean="0"/>
              <a:t>Psychologists</a:t>
            </a:r>
            <a:r>
              <a:rPr lang="en-US" dirty="0" smtClean="0"/>
              <a:t>: John B. Watson, B. F. Skinner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 cont.</a:t>
            </a:r>
            <a:endParaRPr lang="en-US" dirty="0"/>
          </a:p>
        </p:txBody>
      </p:sp>
      <p:sp>
        <p:nvSpPr>
          <p:cNvPr id="3" name="Content Placeholder 2"/>
          <p:cNvSpPr>
            <a:spLocks noGrp="1"/>
          </p:cNvSpPr>
          <p:nvPr>
            <p:ph idx="1"/>
          </p:nvPr>
        </p:nvSpPr>
        <p:spPr/>
        <p:txBody>
          <a:bodyPr/>
          <a:lstStyle/>
          <a:p>
            <a:pPr>
              <a:buNone/>
            </a:pPr>
            <a:r>
              <a:rPr lang="en-US" b="1" dirty="0" smtClean="0"/>
              <a:t>5.Cognitive</a:t>
            </a:r>
            <a:r>
              <a:rPr lang="en-US" dirty="0" smtClean="0"/>
              <a:t> 	</a:t>
            </a:r>
          </a:p>
          <a:p>
            <a:r>
              <a:rPr lang="en-US" dirty="0" smtClean="0"/>
              <a:t>The study of mental processes, including perception, thinking, memory, and judgments </a:t>
            </a:r>
            <a:r>
              <a:rPr lang="en-US" b="1" dirty="0" smtClean="0"/>
              <a:t>psychologist</a:t>
            </a:r>
            <a:r>
              <a:rPr lang="en-US" dirty="0" smtClean="0"/>
              <a:t>: Hermann </a:t>
            </a:r>
            <a:r>
              <a:rPr lang="en-US" dirty="0" err="1" smtClean="0"/>
              <a:t>Ebbinghaus</a:t>
            </a:r>
            <a:r>
              <a:rPr lang="en-US" dirty="0" smtClean="0"/>
              <a:t>, Sir Frederic Bartlett, Jean Piaget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psychology cont.</a:t>
            </a:r>
            <a:endParaRPr lang="en-US" dirty="0"/>
          </a:p>
        </p:txBody>
      </p:sp>
      <p:sp>
        <p:nvSpPr>
          <p:cNvPr id="3" name="Content Placeholder 2"/>
          <p:cNvSpPr>
            <a:spLocks noGrp="1"/>
          </p:cNvSpPr>
          <p:nvPr>
            <p:ph idx="1"/>
          </p:nvPr>
        </p:nvSpPr>
        <p:spPr/>
        <p:txBody>
          <a:bodyPr/>
          <a:lstStyle/>
          <a:p>
            <a:pPr>
              <a:buNone/>
            </a:pPr>
            <a:r>
              <a:rPr lang="en-US" b="1" dirty="0" smtClean="0"/>
              <a:t>6.Social-cultural</a:t>
            </a:r>
            <a:r>
              <a:rPr lang="en-US" dirty="0" smtClean="0"/>
              <a:t> 	</a:t>
            </a:r>
          </a:p>
          <a:p>
            <a:r>
              <a:rPr lang="en-US" dirty="0" smtClean="0"/>
              <a:t>The study of how the social situations and the cultures in which people find themselves influence thinking and behavior 	</a:t>
            </a:r>
          </a:p>
          <a:p>
            <a:r>
              <a:rPr lang="en-US" b="1" dirty="0" smtClean="0"/>
              <a:t>Psychologist: </a:t>
            </a:r>
            <a:r>
              <a:rPr lang="en-US" dirty="0" smtClean="0"/>
              <a:t>Fritz </a:t>
            </a:r>
            <a:r>
              <a:rPr lang="en-US" dirty="0" err="1" smtClean="0"/>
              <a:t>Heider</a:t>
            </a:r>
            <a:r>
              <a:rPr lang="en-US" dirty="0" smtClean="0"/>
              <a:t>, Leon </a:t>
            </a:r>
            <a:r>
              <a:rPr lang="en-US" dirty="0" err="1" smtClean="0"/>
              <a:t>Festinger</a:t>
            </a:r>
            <a:r>
              <a:rPr lang="en-US" dirty="0" smtClean="0"/>
              <a:t>, Stanley </a:t>
            </a:r>
            <a:r>
              <a:rPr lang="en-US" dirty="0" err="1" smtClean="0"/>
              <a:t>Schachter</a:t>
            </a:r>
            <a:r>
              <a:rPr lang="en-US" dirty="0" smtClean="0"/>
              <a:t>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Important People in the</a:t>
            </a:r>
            <a:br>
              <a:rPr lang="en-US" dirty="0" smtClean="0"/>
            </a:br>
            <a:r>
              <a:rPr lang="en-US" dirty="0" err="1" smtClean="0"/>
              <a:t>Dev’t</a:t>
            </a:r>
            <a:r>
              <a:rPr lang="en-US" dirty="0" smtClean="0"/>
              <a:t>. of Psychology</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Aristotle </a:t>
            </a:r>
            <a:r>
              <a:rPr lang="en-US" b="1" dirty="0"/>
              <a:t>(384 –322 BC) </a:t>
            </a:r>
            <a:endParaRPr lang="en-US" b="1" dirty="0" smtClean="0"/>
          </a:p>
          <a:p>
            <a:r>
              <a:rPr lang="en-US" b="1" dirty="0" smtClean="0"/>
              <a:t> </a:t>
            </a:r>
            <a:r>
              <a:rPr lang="en-US" b="1" dirty="0"/>
              <a:t>He made </a:t>
            </a:r>
            <a:r>
              <a:rPr lang="en-US" b="1" dirty="0" smtClean="0"/>
              <a:t>assumptions </a:t>
            </a:r>
            <a:r>
              <a:rPr lang="en-US" dirty="0" smtClean="0"/>
              <a:t>out </a:t>
            </a:r>
            <a:r>
              <a:rPr lang="en-US" dirty="0"/>
              <a:t>of observation regarding human behavior. </a:t>
            </a:r>
            <a:endParaRPr lang="en-US" dirty="0" smtClean="0"/>
          </a:p>
          <a:p>
            <a:r>
              <a:rPr lang="en-US" dirty="0" smtClean="0"/>
              <a:t>He believed </a:t>
            </a:r>
            <a:r>
              <a:rPr lang="en-US" dirty="0"/>
              <a:t>that all beings, humans included, </a:t>
            </a:r>
            <a:r>
              <a:rPr lang="en-US" dirty="0" smtClean="0"/>
              <a:t>have souls</a:t>
            </a:r>
            <a:r>
              <a:rPr lang="en-US" dirty="0"/>
              <a:t>, which animate them. </a:t>
            </a:r>
            <a:endParaRPr lang="en-US" dirty="0" smtClean="0"/>
          </a:p>
          <a:p>
            <a:r>
              <a:rPr lang="en-US" dirty="0" smtClean="0"/>
              <a:t>Humans</a:t>
            </a:r>
            <a:r>
              <a:rPr lang="en-US" dirty="0"/>
              <a:t>, </a:t>
            </a:r>
            <a:r>
              <a:rPr lang="en-US" dirty="0" smtClean="0"/>
              <a:t>however, compared </a:t>
            </a:r>
            <a:r>
              <a:rPr lang="en-US" dirty="0"/>
              <a:t>to other animal, have </a:t>
            </a:r>
            <a:r>
              <a:rPr lang="en-US" i="1" dirty="0"/>
              <a:t>rational souls.</a:t>
            </a:r>
          </a:p>
          <a:p>
            <a:r>
              <a:rPr lang="en-US" dirty="0"/>
              <a:t>Thus, humans are not only, physical, but </a:t>
            </a:r>
            <a:r>
              <a:rPr lang="en-US" dirty="0" smtClean="0"/>
              <a:t>also rational</a:t>
            </a:r>
            <a:r>
              <a:rPr lang="en-US" dirty="0"/>
              <a:t>. </a:t>
            </a:r>
            <a:endParaRPr lang="en-US" dirty="0" smtClean="0"/>
          </a:p>
          <a:p>
            <a:r>
              <a:rPr lang="en-US" dirty="0" smtClean="0"/>
              <a:t>He </a:t>
            </a:r>
            <a:r>
              <a:rPr lang="en-US" dirty="0"/>
              <a:t>also theorized about </a:t>
            </a:r>
            <a:r>
              <a:rPr lang="en-US" dirty="0" smtClean="0"/>
              <a:t>learning, memory</a:t>
            </a:r>
            <a:r>
              <a:rPr lang="en-US" dirty="0"/>
              <a:t>, motivation, emotion, perception </a:t>
            </a:r>
            <a:r>
              <a:rPr lang="en-US" dirty="0" smtClean="0"/>
              <a:t>and personality</a:t>
            </a:r>
            <a:r>
              <a:rPr lang="en-US" dirty="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Important People in the</a:t>
            </a:r>
            <a:br>
              <a:rPr lang="en-US" dirty="0" smtClean="0"/>
            </a:br>
            <a:r>
              <a:rPr lang="en-US" dirty="0" smtClean="0"/>
              <a:t>Development </a:t>
            </a:r>
            <a:r>
              <a:rPr lang="en-US" dirty="0" smtClean="0"/>
              <a:t>of Psychology</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a:t>Rene </a:t>
            </a:r>
            <a:r>
              <a:rPr lang="en-US" b="1" dirty="0" smtClean="0"/>
              <a:t>Descartes </a:t>
            </a:r>
            <a:r>
              <a:rPr lang="en-US" dirty="0" smtClean="0"/>
              <a:t>(1596 </a:t>
            </a:r>
            <a:r>
              <a:rPr lang="en-US" dirty="0"/>
              <a:t>– 1650) </a:t>
            </a:r>
            <a:r>
              <a:rPr lang="en-US" dirty="0" smtClean="0"/>
              <a:t>–</a:t>
            </a:r>
          </a:p>
          <a:p>
            <a:r>
              <a:rPr lang="en-US" dirty="0" smtClean="0"/>
              <a:t> </a:t>
            </a:r>
            <a:r>
              <a:rPr lang="en-US" dirty="0"/>
              <a:t>supported </a:t>
            </a:r>
            <a:r>
              <a:rPr lang="en-US" dirty="0" smtClean="0"/>
              <a:t>the view </a:t>
            </a:r>
            <a:r>
              <a:rPr lang="en-US" dirty="0"/>
              <a:t>that humans enter </a:t>
            </a:r>
            <a:r>
              <a:rPr lang="en-US" dirty="0" smtClean="0"/>
              <a:t>the world </a:t>
            </a:r>
            <a:r>
              <a:rPr lang="en-US" dirty="0"/>
              <a:t>with an inborn store </a:t>
            </a:r>
            <a:r>
              <a:rPr lang="en-US" dirty="0" smtClean="0"/>
              <a:t>of knowledge</a:t>
            </a:r>
            <a:r>
              <a:rPr lang="en-US" dirty="0"/>
              <a:t>. </a:t>
            </a:r>
            <a:endParaRPr lang="en-US" dirty="0" smtClean="0"/>
          </a:p>
          <a:p>
            <a:r>
              <a:rPr lang="en-US" dirty="0" smtClean="0"/>
              <a:t>He </a:t>
            </a:r>
            <a:r>
              <a:rPr lang="en-US" dirty="0"/>
              <a:t>argued </a:t>
            </a:r>
            <a:r>
              <a:rPr lang="en-US" dirty="0" smtClean="0"/>
              <a:t>that some </a:t>
            </a:r>
            <a:r>
              <a:rPr lang="en-US" dirty="0"/>
              <a:t>ideas (such as God, </a:t>
            </a:r>
            <a:r>
              <a:rPr lang="en-US" dirty="0" smtClean="0"/>
              <a:t>the self</a:t>
            </a:r>
            <a:r>
              <a:rPr lang="en-US" dirty="0"/>
              <a:t>, perfection and infinity) </a:t>
            </a:r>
            <a:r>
              <a:rPr lang="en-US" dirty="0" smtClean="0"/>
              <a:t>are innate</a:t>
            </a:r>
            <a:r>
              <a:rPr lang="en-US" dirty="0"/>
              <a:t>. </a:t>
            </a:r>
            <a:endParaRPr lang="en-US" dirty="0" smtClean="0"/>
          </a:p>
          <a:p>
            <a:r>
              <a:rPr lang="en-US" dirty="0" smtClean="0"/>
              <a:t>He </a:t>
            </a:r>
            <a:r>
              <a:rPr lang="en-US" dirty="0"/>
              <a:t>is also notable </a:t>
            </a:r>
            <a:r>
              <a:rPr lang="en-US" dirty="0" smtClean="0"/>
              <a:t>for his </a:t>
            </a:r>
            <a:r>
              <a:rPr lang="en-US" dirty="0"/>
              <a:t>conception of the body </a:t>
            </a:r>
            <a:r>
              <a:rPr lang="en-US" dirty="0" smtClean="0"/>
              <a:t>as a </a:t>
            </a:r>
            <a:r>
              <a:rPr lang="en-US" dirty="0"/>
              <a:t>machine that can be studied.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Important </a:t>
            </a:r>
            <a:r>
              <a:rPr lang="en-US" dirty="0" smtClean="0"/>
              <a:t>People in the</a:t>
            </a:r>
            <a:br>
              <a:rPr lang="en-US" dirty="0" smtClean="0"/>
            </a:br>
            <a:r>
              <a:rPr lang="en-US" dirty="0" smtClean="0"/>
              <a:t>Development of </a:t>
            </a:r>
            <a:r>
              <a:rPr lang="en-US" dirty="0" smtClean="0"/>
              <a:t>Psychology cont…</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a:t>John </a:t>
            </a:r>
            <a:r>
              <a:rPr lang="en-US" b="1" dirty="0" smtClean="0"/>
              <a:t>Locke </a:t>
            </a:r>
            <a:r>
              <a:rPr lang="en-US" dirty="0" smtClean="0"/>
              <a:t>(1632–1704</a:t>
            </a:r>
            <a:r>
              <a:rPr lang="en-US" dirty="0"/>
              <a:t>) </a:t>
            </a:r>
            <a:r>
              <a:rPr lang="en-US" dirty="0" smtClean="0"/>
              <a:t>–</a:t>
            </a:r>
          </a:p>
          <a:p>
            <a:r>
              <a:rPr lang="en-US" dirty="0" smtClean="0"/>
              <a:t> Believed that </a:t>
            </a:r>
            <a:r>
              <a:rPr lang="en-US" dirty="0"/>
              <a:t>at birth the </a:t>
            </a:r>
            <a:r>
              <a:rPr lang="en-US" dirty="0" smtClean="0"/>
              <a:t>human mind </a:t>
            </a:r>
            <a:r>
              <a:rPr lang="en-US" dirty="0"/>
              <a:t>is a “</a:t>
            </a:r>
            <a:r>
              <a:rPr lang="en-US" i="1" dirty="0"/>
              <a:t>tabula </a:t>
            </a:r>
            <a:r>
              <a:rPr lang="en-US" i="1" dirty="0" err="1" smtClean="0"/>
              <a:t>rasa”</a:t>
            </a:r>
            <a:r>
              <a:rPr lang="en-US" dirty="0" err="1" smtClean="0"/>
              <a:t>or</a:t>
            </a:r>
            <a:r>
              <a:rPr lang="en-US" dirty="0" smtClean="0"/>
              <a:t> </a:t>
            </a:r>
            <a:r>
              <a:rPr lang="en-US" dirty="0"/>
              <a:t>a blank slate, </a:t>
            </a:r>
            <a:r>
              <a:rPr lang="en-US" dirty="0" smtClean="0"/>
              <a:t>on which experience “writes</a:t>
            </a:r>
            <a:r>
              <a:rPr lang="en-US" dirty="0"/>
              <a:t>” knowledge.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Important People in the</a:t>
            </a:r>
            <a:br>
              <a:rPr lang="en-US" dirty="0" smtClean="0"/>
            </a:br>
            <a:r>
              <a:rPr lang="en-US" dirty="0" smtClean="0"/>
              <a:t>Development </a:t>
            </a:r>
            <a:r>
              <a:rPr lang="en-US" dirty="0" smtClean="0"/>
              <a:t>of </a:t>
            </a:r>
            <a:r>
              <a:rPr lang="en-US" dirty="0" smtClean="0"/>
              <a:t>Psychology cont..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a:t>Charles </a:t>
            </a:r>
            <a:r>
              <a:rPr lang="en-US" b="1" dirty="0" smtClean="0"/>
              <a:t>Darwin </a:t>
            </a:r>
            <a:r>
              <a:rPr lang="en-US" dirty="0" smtClean="0"/>
              <a:t>(1809 </a:t>
            </a:r>
            <a:r>
              <a:rPr lang="en-US" dirty="0"/>
              <a:t>– 1882) </a:t>
            </a:r>
            <a:r>
              <a:rPr lang="en-US" dirty="0" smtClean="0"/>
              <a:t>– </a:t>
            </a:r>
          </a:p>
          <a:p>
            <a:r>
              <a:rPr lang="en-US" dirty="0" smtClean="0"/>
              <a:t>He </a:t>
            </a:r>
            <a:r>
              <a:rPr lang="en-US" dirty="0"/>
              <a:t>is </a:t>
            </a:r>
            <a:r>
              <a:rPr lang="en-US" dirty="0" smtClean="0"/>
              <a:t>the author </a:t>
            </a:r>
            <a:r>
              <a:rPr lang="en-US" dirty="0"/>
              <a:t>of the </a:t>
            </a:r>
            <a:r>
              <a:rPr lang="en-US" i="1" dirty="0"/>
              <a:t>Law </a:t>
            </a:r>
            <a:r>
              <a:rPr lang="en-US" i="1" dirty="0" smtClean="0"/>
              <a:t>of Natural </a:t>
            </a:r>
            <a:r>
              <a:rPr lang="en-US" i="1" dirty="0"/>
              <a:t>Selection </a:t>
            </a:r>
            <a:r>
              <a:rPr lang="en-US" i="1" dirty="0" smtClean="0"/>
              <a:t>or Theory </a:t>
            </a:r>
            <a:r>
              <a:rPr lang="en-US" i="1" dirty="0"/>
              <a:t>of Evolution;</a:t>
            </a:r>
          </a:p>
          <a:p>
            <a:r>
              <a:rPr lang="en-US" dirty="0"/>
              <a:t>inspired the </a:t>
            </a:r>
            <a:r>
              <a:rPr lang="en-US" dirty="0" smtClean="0"/>
              <a:t>Psychological school </a:t>
            </a:r>
            <a:r>
              <a:rPr lang="en-US" dirty="0"/>
              <a:t>of thought,</a:t>
            </a:r>
          </a:p>
          <a:p>
            <a:r>
              <a:rPr lang="en-US" i="1" dirty="0"/>
              <a:t>Functionalism</a:t>
            </a:r>
            <a:r>
              <a:rPr lang="en-US" b="1" i="1" dirty="0"/>
              <a:t>.</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Important </a:t>
            </a:r>
            <a:r>
              <a:rPr lang="en-US" dirty="0" smtClean="0"/>
              <a:t>People in the</a:t>
            </a:r>
            <a:br>
              <a:rPr lang="en-US" dirty="0" smtClean="0"/>
            </a:br>
            <a:r>
              <a:rPr lang="en-US" dirty="0" smtClean="0"/>
              <a:t>Development of Psychology cont…</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Francis Galton </a:t>
            </a:r>
            <a:r>
              <a:rPr lang="en-US" dirty="0" smtClean="0"/>
              <a:t>(1822–1911) – </a:t>
            </a:r>
          </a:p>
          <a:p>
            <a:r>
              <a:rPr lang="en-US" dirty="0" smtClean="0"/>
              <a:t>He was concerned with the study of individual differences.</a:t>
            </a:r>
          </a:p>
          <a:p>
            <a:r>
              <a:rPr lang="en-US" dirty="0" smtClean="0"/>
              <a:t>He was considered as the “Father of Mental tests”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Important </a:t>
            </a:r>
            <a:r>
              <a:rPr lang="en-US" dirty="0" smtClean="0"/>
              <a:t>People in the</a:t>
            </a:r>
            <a:br>
              <a:rPr lang="en-US" dirty="0" smtClean="0"/>
            </a:br>
            <a:r>
              <a:rPr lang="en-US" dirty="0" smtClean="0"/>
              <a:t>Development of Psychology cont…</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de-DE" b="1" dirty="0" smtClean="0"/>
              <a:t>Ernst Weber (1795–1878); Gustav Fechner;</a:t>
            </a:r>
          </a:p>
          <a:p>
            <a:pPr>
              <a:buNone/>
            </a:pPr>
            <a:r>
              <a:rPr lang="de-DE" b="1" dirty="0" smtClean="0"/>
              <a:t>Herman von Helmholtz (1821–1894) German</a:t>
            </a:r>
          </a:p>
          <a:p>
            <a:r>
              <a:rPr lang="en-US" dirty="0" smtClean="0"/>
              <a:t>Physicians who started experimenting with behavior through scientific methodologies.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Important </a:t>
            </a:r>
            <a:r>
              <a:rPr lang="en-US" dirty="0" smtClean="0"/>
              <a:t>People in the</a:t>
            </a:r>
            <a:br>
              <a:rPr lang="en-US" dirty="0" smtClean="0"/>
            </a:br>
            <a:r>
              <a:rPr lang="en-US" dirty="0" smtClean="0"/>
              <a:t>Development of Psychology cont…</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Wilhelm Wundt – </a:t>
            </a:r>
          </a:p>
          <a:p>
            <a:r>
              <a:rPr lang="en-US" b="1" dirty="0" smtClean="0"/>
              <a:t>Considered as the “</a:t>
            </a:r>
            <a:r>
              <a:rPr lang="en-US" b="1" i="1" dirty="0" smtClean="0"/>
              <a:t>Father of </a:t>
            </a:r>
            <a:r>
              <a:rPr lang="en-US" i="1" dirty="0" smtClean="0"/>
              <a:t>Modern Psychology.” </a:t>
            </a:r>
          </a:p>
          <a:p>
            <a:r>
              <a:rPr lang="en-US" i="1" dirty="0" smtClean="0"/>
              <a:t>He established the first </a:t>
            </a:r>
            <a:r>
              <a:rPr lang="en-US" dirty="0" smtClean="0"/>
              <a:t>experimental laboratory for the study of Psychology, in </a:t>
            </a:r>
            <a:r>
              <a:rPr lang="en-US" i="1" dirty="0" smtClean="0"/>
              <a:t>Leipzig, Germany, 1879. </a:t>
            </a:r>
          </a:p>
          <a:p>
            <a:r>
              <a:rPr lang="en-US" i="1" dirty="0" smtClean="0"/>
              <a:t>He created a machine </a:t>
            </a:r>
            <a:r>
              <a:rPr lang="en-US" dirty="0" smtClean="0"/>
              <a:t>that measured the time lag between people’s hearing a ball hit the platform and their pressing a telegraph key. </a:t>
            </a:r>
          </a:p>
          <a:p>
            <a:r>
              <a:rPr lang="en-US" dirty="0" smtClean="0"/>
              <a:t>Wundt has seeking to measure the “atoms of the mind” – the fastest and simplest mental processes.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psychology</a:t>
            </a:r>
            <a:endParaRPr lang="en-US" dirty="0"/>
          </a:p>
        </p:txBody>
      </p:sp>
      <p:sp>
        <p:nvSpPr>
          <p:cNvPr id="3" name="Content Placeholder 2"/>
          <p:cNvSpPr>
            <a:spLocks noGrp="1"/>
          </p:cNvSpPr>
          <p:nvPr>
            <p:ph idx="1"/>
          </p:nvPr>
        </p:nvSpPr>
        <p:spPr/>
        <p:txBody>
          <a:bodyPr/>
          <a:lstStyle/>
          <a:p>
            <a:r>
              <a:rPr lang="en-US" dirty="0" smtClean="0"/>
              <a:t>To Describe</a:t>
            </a:r>
          </a:p>
          <a:p>
            <a:r>
              <a:rPr lang="en-US" dirty="0" smtClean="0"/>
              <a:t>To Explain</a:t>
            </a:r>
          </a:p>
          <a:p>
            <a:r>
              <a:rPr lang="en-US" dirty="0" smtClean="0"/>
              <a:t>To Predict</a:t>
            </a:r>
          </a:p>
          <a:p>
            <a:r>
              <a:rPr lang="en-US" dirty="0" smtClean="0"/>
              <a:t> To Control</a:t>
            </a:r>
          </a:p>
          <a:p>
            <a:r>
              <a:rPr lang="en-US" dirty="0" smtClean="0"/>
              <a:t> They use scientific methods to find answers that are far more valid and legitimate than those resulting from intuition and speculation</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Important </a:t>
            </a:r>
            <a:r>
              <a:rPr lang="en-US" dirty="0" smtClean="0"/>
              <a:t>People in the</a:t>
            </a:r>
            <a:br>
              <a:rPr lang="en-US" dirty="0" smtClean="0"/>
            </a:br>
            <a:r>
              <a:rPr lang="en-US" dirty="0" smtClean="0"/>
              <a:t>Development of Psychology cont…</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G</a:t>
            </a:r>
            <a:r>
              <a:rPr lang="en-US" b="1" i="1" dirty="0" smtClean="0"/>
              <a:t>. Stanley Hall</a:t>
            </a:r>
          </a:p>
          <a:p>
            <a:r>
              <a:rPr lang="en-US" dirty="0" smtClean="0"/>
              <a:t>A student of Wundt’s who established what many consider as the first American psychology laboratory at Johns Hopkins University in 1883.</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Important </a:t>
            </a:r>
            <a:r>
              <a:rPr lang="en-US" dirty="0" smtClean="0"/>
              <a:t>People in the</a:t>
            </a:r>
            <a:br>
              <a:rPr lang="en-US" dirty="0" smtClean="0"/>
            </a:br>
            <a:r>
              <a:rPr lang="en-US" dirty="0" smtClean="0"/>
              <a:t>Development of Psychology cont…</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Hermann </a:t>
            </a:r>
            <a:r>
              <a:rPr lang="en-US" b="1" dirty="0" err="1" smtClean="0"/>
              <a:t>Ebbinghaus</a:t>
            </a:r>
            <a:endParaRPr lang="en-US" b="1" dirty="0" smtClean="0"/>
          </a:p>
          <a:p>
            <a:r>
              <a:rPr lang="en-US" dirty="0" smtClean="0"/>
              <a:t>- A German who reported on the first experiments on memory, 1885.</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Schools of Thought</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1. Structuralism (Edward </a:t>
            </a:r>
            <a:r>
              <a:rPr lang="en-US" b="1" dirty="0" err="1" smtClean="0"/>
              <a:t>Titchener</a:t>
            </a:r>
            <a:r>
              <a:rPr lang="en-US" b="1" dirty="0" smtClean="0"/>
              <a:t>) – </a:t>
            </a:r>
          </a:p>
          <a:p>
            <a:r>
              <a:rPr lang="en-US" dirty="0" smtClean="0"/>
              <a:t>Study of the parts of conscious experiences through introspection.</a:t>
            </a:r>
          </a:p>
          <a:p>
            <a:r>
              <a:rPr lang="en-US" dirty="0" smtClean="0"/>
              <a:t>Conscious experiences are composed of </a:t>
            </a:r>
            <a:r>
              <a:rPr lang="en-US" dirty="0" err="1" smtClean="0"/>
              <a:t>sensations,feelings</a:t>
            </a:r>
            <a:r>
              <a:rPr lang="en-US" dirty="0" smtClean="0"/>
              <a:t>, and images.</a:t>
            </a:r>
          </a:p>
          <a:p>
            <a:r>
              <a:rPr lang="en-US" dirty="0" smtClean="0"/>
              <a:t>Introspection is a process of studying the self, or </a:t>
            </a:r>
            <a:r>
              <a:rPr lang="en-US" dirty="0" err="1" smtClean="0"/>
              <a:t>selfexamination</a:t>
            </a:r>
            <a:r>
              <a:rPr lang="en-US" dirty="0" smtClean="0"/>
              <a:t>.</a:t>
            </a:r>
          </a:p>
          <a:p>
            <a:r>
              <a:rPr lang="en-US" b="1" dirty="0" smtClean="0"/>
              <a:t>Introduced by St. Thomas of Aquinas.</a:t>
            </a:r>
            <a:endParaRPr lang="en-US"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Schools </a:t>
            </a:r>
            <a:r>
              <a:rPr lang="en-US" dirty="0" smtClean="0"/>
              <a:t>of </a:t>
            </a:r>
            <a:r>
              <a:rPr lang="en-US" dirty="0" smtClean="0"/>
              <a:t>Thought cont…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2.Functionalism (William James) –</a:t>
            </a:r>
          </a:p>
          <a:p>
            <a:r>
              <a:rPr lang="en-US" b="1" dirty="0" smtClean="0"/>
              <a:t> Defines </a:t>
            </a:r>
            <a:r>
              <a:rPr lang="en-US" dirty="0" smtClean="0"/>
              <a:t>behavior or the mental phenomena in terms of their </a:t>
            </a:r>
            <a:r>
              <a:rPr lang="en-US" i="1" dirty="0" smtClean="0"/>
              <a:t>functions in man’s adjustment </a:t>
            </a:r>
            <a:r>
              <a:rPr lang="en-US" dirty="0" smtClean="0"/>
              <a:t>to his environment. </a:t>
            </a:r>
          </a:p>
          <a:p>
            <a:r>
              <a:rPr lang="en-US" dirty="0" smtClean="0"/>
              <a:t>It is very much influenced by Darwin’s </a:t>
            </a:r>
            <a:r>
              <a:rPr lang="en-US" i="1" dirty="0" smtClean="0"/>
              <a:t>Theory of Evolution.</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Schools </a:t>
            </a:r>
            <a:r>
              <a:rPr lang="en-US" dirty="0" smtClean="0"/>
              <a:t>of Thought cont…</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3. Gestalt Psychology </a:t>
            </a:r>
            <a:r>
              <a:rPr lang="de-DE" b="1" dirty="0" smtClean="0"/>
              <a:t>(Max Wertheimer, Wolfgang Kohler, Kurt Koffka)</a:t>
            </a:r>
          </a:p>
          <a:p>
            <a:r>
              <a:rPr lang="en-US" dirty="0" smtClean="0"/>
              <a:t>Believed that the human mind imposes meaning to related experiences. </a:t>
            </a:r>
          </a:p>
          <a:p>
            <a:r>
              <a:rPr lang="en-US" dirty="0" smtClean="0"/>
              <a:t>It advocates that the study of human behavior should be </a:t>
            </a:r>
            <a:r>
              <a:rPr lang="en-US" dirty="0" err="1" smtClean="0"/>
              <a:t>w</a:t>
            </a:r>
            <a:r>
              <a:rPr lang="en-US" i="1" dirty="0" err="1" smtClean="0"/>
              <a:t>holistic</a:t>
            </a:r>
            <a:r>
              <a:rPr lang="en-US" i="1" dirty="0" smtClean="0"/>
              <a:t>. “The whole is greater than the sum of its parts.”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Schools </a:t>
            </a:r>
            <a:r>
              <a:rPr lang="en-US" dirty="0" smtClean="0"/>
              <a:t>of Thought cont…</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4. Behaviorism (John B. Watson)</a:t>
            </a:r>
          </a:p>
          <a:p>
            <a:r>
              <a:rPr lang="en-US" dirty="0" smtClean="0"/>
              <a:t>Emphasized the need to study what is observable.</a:t>
            </a:r>
          </a:p>
          <a:p>
            <a:r>
              <a:rPr lang="en-US" dirty="0" smtClean="0"/>
              <a:t>Its objective was to </a:t>
            </a:r>
            <a:r>
              <a:rPr lang="en-US" i="1" dirty="0" smtClean="0"/>
              <a:t>predict and control behavior.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Schools </a:t>
            </a:r>
            <a:r>
              <a:rPr lang="en-US" dirty="0" smtClean="0"/>
              <a:t>of Thought cont…</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5. Psychoanalysis (Sigmund Freud) – </a:t>
            </a:r>
          </a:p>
          <a:p>
            <a:r>
              <a:rPr lang="en-US" b="1" dirty="0" smtClean="0"/>
              <a:t>Much of </a:t>
            </a:r>
            <a:r>
              <a:rPr lang="en-US" dirty="0" smtClean="0"/>
              <a:t>our behavior is governed by unconscious motive and primitive biological instincts. </a:t>
            </a:r>
          </a:p>
          <a:p>
            <a:r>
              <a:rPr lang="en-US" dirty="0" smtClean="0"/>
              <a:t>It considered all humans basically would like to </a:t>
            </a:r>
            <a:r>
              <a:rPr lang="en-US" i="1" dirty="0" smtClean="0"/>
              <a:t>gain pleasure and avoid pain.</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Contemporary Approaches</a:t>
            </a:r>
            <a:br>
              <a:rPr lang="en-US" dirty="0" smtClean="0"/>
            </a:br>
            <a:endParaRPr lang="en-US" dirty="0"/>
          </a:p>
        </p:txBody>
      </p:sp>
      <p:sp>
        <p:nvSpPr>
          <p:cNvPr id="3" name="Content Placeholder 2"/>
          <p:cNvSpPr>
            <a:spLocks noGrp="1"/>
          </p:cNvSpPr>
          <p:nvPr>
            <p:ph idx="1"/>
          </p:nvPr>
        </p:nvSpPr>
        <p:spPr/>
        <p:txBody>
          <a:bodyPr/>
          <a:lstStyle/>
          <a:p>
            <a:r>
              <a:rPr lang="en-US" b="1" dirty="0" smtClean="0"/>
              <a:t> Neuroscience </a:t>
            </a:r>
            <a:r>
              <a:rPr lang="en-US" dirty="0" smtClean="0"/>
              <a:t>- Views behavior from the perspective of biological functioning</a:t>
            </a:r>
          </a:p>
          <a:p>
            <a:r>
              <a:rPr lang="en-US" b="1" dirty="0" smtClean="0"/>
              <a:t>Psychodynamic</a:t>
            </a:r>
            <a:r>
              <a:rPr lang="en-US" dirty="0" smtClean="0"/>
              <a:t> - Believes behavior is motivated by inner, unconscious force over which a person has little control</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Contemporary Approaches cont….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Behavioral</a:t>
            </a:r>
            <a:r>
              <a:rPr lang="en-US" dirty="0" smtClean="0"/>
              <a:t> - Focuses on observable behavior</a:t>
            </a:r>
          </a:p>
          <a:p>
            <a:r>
              <a:rPr lang="en-US" b="1" dirty="0" smtClean="0"/>
              <a:t>Cognitive</a:t>
            </a:r>
            <a:r>
              <a:rPr lang="en-US" dirty="0" smtClean="0"/>
              <a:t> - Examines how people understand and think about the world</a:t>
            </a:r>
          </a:p>
          <a:p>
            <a:r>
              <a:rPr lang="en-US" dirty="0" smtClean="0"/>
              <a:t> </a:t>
            </a:r>
            <a:r>
              <a:rPr lang="en-US" b="1" dirty="0" smtClean="0"/>
              <a:t>Humanistic </a:t>
            </a:r>
            <a:r>
              <a:rPr lang="en-US" dirty="0" smtClean="0"/>
              <a:t>– Contends that people can control their behavior and that they naturally try to reach their full potential</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The Scientific Method</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The approach used by psychologists to systematically acquire knowledge and understanding about behavior and other phenomena of interest.</a:t>
            </a:r>
          </a:p>
          <a:p>
            <a:r>
              <a:rPr lang="en-US" dirty="0" smtClean="0"/>
              <a:t>1. Identifying questions of interest,</a:t>
            </a:r>
          </a:p>
          <a:p>
            <a:r>
              <a:rPr lang="en-US" dirty="0" smtClean="0"/>
              <a:t>2. Formulating an explanation, (Theories and Hypotheses)</a:t>
            </a:r>
          </a:p>
          <a:p>
            <a:r>
              <a:rPr lang="en-US" dirty="0" smtClean="0"/>
              <a:t>3. Carrying out research designed to support or refute the explanation.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Definition</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Psychology </a:t>
            </a:r>
            <a:r>
              <a:rPr lang="en-US" b="1" dirty="0"/>
              <a:t>– A scientific study of human </a:t>
            </a:r>
            <a:r>
              <a:rPr lang="en-US" b="1" dirty="0" smtClean="0"/>
              <a:t>behavior </a:t>
            </a:r>
            <a:r>
              <a:rPr lang="en-US" dirty="0" smtClean="0"/>
              <a:t>and </a:t>
            </a:r>
            <a:r>
              <a:rPr lang="en-US" dirty="0"/>
              <a:t>mental processes.</a:t>
            </a:r>
          </a:p>
          <a:p>
            <a:r>
              <a:rPr lang="en-US" dirty="0" smtClean="0"/>
              <a:t>it </a:t>
            </a:r>
            <a:r>
              <a:rPr lang="en-US" dirty="0"/>
              <a:t>came from the Greek words,</a:t>
            </a:r>
          </a:p>
          <a:p>
            <a:r>
              <a:rPr lang="en-US" i="1" dirty="0"/>
              <a:t>Psyche which means “soul” or “mind”, and </a:t>
            </a:r>
            <a:endParaRPr lang="en-US" i="1" dirty="0" smtClean="0"/>
          </a:p>
          <a:p>
            <a:r>
              <a:rPr lang="en-US" i="1" dirty="0" smtClean="0"/>
              <a:t>Logos </a:t>
            </a:r>
            <a:r>
              <a:rPr lang="en-US" dirty="0" smtClean="0"/>
              <a:t>which </a:t>
            </a:r>
            <a:r>
              <a:rPr lang="en-US" dirty="0"/>
              <a:t>means “the study of.”</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Methods Used in Psychology</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1. Descriptive Research – </a:t>
            </a:r>
          </a:p>
          <a:p>
            <a:r>
              <a:rPr lang="en-US" b="1" dirty="0" smtClean="0"/>
              <a:t>An approach to </a:t>
            </a:r>
            <a:r>
              <a:rPr lang="en-US" dirty="0" smtClean="0"/>
              <a:t>research designed to systematically investigate a person, group, or patterns of behavior.</a:t>
            </a:r>
          </a:p>
          <a:p>
            <a:pPr>
              <a:buNone/>
            </a:pPr>
            <a:r>
              <a:rPr lang="en-US" b="1" dirty="0" smtClean="0"/>
              <a:t>a. Naturalistic Observation – </a:t>
            </a:r>
          </a:p>
          <a:p>
            <a:r>
              <a:rPr lang="en-US" dirty="0" smtClean="0"/>
              <a:t>Research in which an investigator simply observes some naturally occurring behavior and does not make a change in the situation</a:t>
            </a:r>
          </a:p>
          <a:p>
            <a:pPr>
              <a:buNone/>
            </a:pPr>
            <a:r>
              <a:rPr lang="en-US" b="1" dirty="0" smtClean="0"/>
              <a:t>b. Directed Observation (Survey) –</a:t>
            </a:r>
          </a:p>
          <a:p>
            <a:r>
              <a:rPr lang="en-US" dirty="0" smtClean="0"/>
              <a:t> Research in which people chosen to represent a larger population are asked a series of questions about their behavior, thoughts, or attitudes.</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2. </a:t>
            </a:r>
            <a:r>
              <a:rPr lang="en-US" b="1" dirty="0" err="1" smtClean="0"/>
              <a:t>Correlational</a:t>
            </a:r>
            <a:r>
              <a:rPr lang="en-US" b="1" dirty="0" smtClean="0"/>
              <a:t> Method – </a:t>
            </a:r>
          </a:p>
          <a:p>
            <a:r>
              <a:rPr lang="en-US" b="1" dirty="0" smtClean="0"/>
              <a:t>The </a:t>
            </a:r>
            <a:r>
              <a:rPr lang="en-US" b="1" dirty="0" err="1" smtClean="0"/>
              <a:t>correlational</a:t>
            </a:r>
            <a:r>
              <a:rPr lang="en-US" b="1" dirty="0" smtClean="0"/>
              <a:t> </a:t>
            </a:r>
            <a:r>
              <a:rPr lang="en-US" dirty="0" smtClean="0"/>
              <a:t>method involves systematically measuring the relationship between two or more variables</a:t>
            </a:r>
          </a:p>
          <a:p>
            <a:r>
              <a:rPr lang="en-US" dirty="0" smtClean="0"/>
              <a:t>Correlation Coefficient : +1.00 to -1.00</a:t>
            </a:r>
          </a:p>
          <a:p>
            <a:pPr lvl="1"/>
            <a:r>
              <a:rPr lang="en-US" dirty="0" smtClean="0"/>
              <a:t>Positive Correlation</a:t>
            </a:r>
          </a:p>
          <a:p>
            <a:pPr lvl="1"/>
            <a:r>
              <a:rPr lang="en-US" dirty="0" smtClean="0"/>
              <a:t>Negative Correlation</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3. Experimental Method – </a:t>
            </a:r>
          </a:p>
          <a:p>
            <a:r>
              <a:rPr lang="en-US" b="1" dirty="0" smtClean="0"/>
              <a:t>Considered as </a:t>
            </a:r>
            <a:r>
              <a:rPr lang="en-US" dirty="0" smtClean="0"/>
              <a:t>the most scientific of all methods. </a:t>
            </a:r>
          </a:p>
          <a:p>
            <a:r>
              <a:rPr lang="en-US" dirty="0" smtClean="0"/>
              <a:t>The researcher investigate a phenomenon by preparing 2 identical groups and altering the conditions of one of the groups; afterwards, measuring the difference.</a:t>
            </a:r>
          </a:p>
          <a:p>
            <a:pPr lvl="1"/>
            <a:r>
              <a:rPr lang="en-US" dirty="0" smtClean="0"/>
              <a:t>Independent Variable</a:t>
            </a:r>
          </a:p>
          <a:p>
            <a:pPr lvl="1"/>
            <a:r>
              <a:rPr lang="en-US" dirty="0" smtClean="0"/>
              <a:t>Dependent Variable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457200" y="1752601"/>
            <a:ext cx="8229600" cy="3962400"/>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Fields in Psychology</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1. Developmental Psychology – </a:t>
            </a:r>
          </a:p>
          <a:p>
            <a:r>
              <a:rPr lang="en-US" b="1" dirty="0" smtClean="0"/>
              <a:t>The study of </a:t>
            </a:r>
            <a:r>
              <a:rPr lang="en-US" dirty="0" smtClean="0"/>
              <a:t>human development and the factors that shape behavior from birth to old age.</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a:t>
            </a:r>
            <a:r>
              <a:rPr lang="en-US" dirty="0" smtClean="0"/>
              <a:t>Psychology cont….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2. Social Psychology – </a:t>
            </a:r>
          </a:p>
          <a:p>
            <a:r>
              <a:rPr lang="en-US" b="1" dirty="0" smtClean="0"/>
              <a:t>The study of how people </a:t>
            </a:r>
            <a:r>
              <a:rPr lang="en-US" dirty="0" smtClean="0"/>
              <a:t>think about, influence, relate with one another, and the ways interaction with other people influence attitudes and behavior.</a:t>
            </a:r>
          </a:p>
          <a:p>
            <a:pPr>
              <a:buNone/>
            </a:pPr>
            <a:r>
              <a:rPr lang="en-US" b="1" dirty="0" smtClean="0"/>
              <a:t>3. Personality Psychology – </a:t>
            </a:r>
          </a:p>
          <a:p>
            <a:r>
              <a:rPr lang="en-US" b="1" dirty="0" smtClean="0"/>
              <a:t>The study of </a:t>
            </a:r>
            <a:r>
              <a:rPr lang="en-US" dirty="0" smtClean="0"/>
              <a:t>individual differences.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lstStyle/>
          <a:p>
            <a:pPr>
              <a:buNone/>
            </a:pPr>
            <a:r>
              <a:rPr lang="en-US" b="1" dirty="0" smtClean="0"/>
              <a:t>4. Clinical Psychology – </a:t>
            </a:r>
          </a:p>
          <a:p>
            <a:r>
              <a:rPr lang="en-US" b="1" dirty="0" smtClean="0"/>
              <a:t>The study of the </a:t>
            </a:r>
            <a:r>
              <a:rPr lang="en-US" dirty="0" smtClean="0"/>
              <a:t>diagnosis and treatment of emotional and behavioral problems (</a:t>
            </a:r>
            <a:r>
              <a:rPr lang="en-US" i="1" dirty="0" smtClean="0"/>
              <a:t>mental illness, drug addiction, marital and family conflict).</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normAutofit/>
          </a:bodyPr>
          <a:lstStyle/>
          <a:p>
            <a:pPr>
              <a:buNone/>
            </a:pPr>
            <a:r>
              <a:rPr lang="en-US" b="1" dirty="0" smtClean="0"/>
              <a:t>5. Counseling Psychology – </a:t>
            </a:r>
          </a:p>
          <a:p>
            <a:r>
              <a:rPr lang="en-US" b="1" dirty="0" smtClean="0"/>
              <a:t>The study that deals </a:t>
            </a:r>
            <a:r>
              <a:rPr lang="en-US" dirty="0" smtClean="0"/>
              <a:t>with personal problems such as academics, social or vocational problems; </a:t>
            </a:r>
          </a:p>
          <a:p>
            <a:r>
              <a:rPr lang="en-US" dirty="0" smtClean="0"/>
              <a:t>counseling psychologists deal with less serious problems compared to clinical psychologists.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lstStyle/>
          <a:p>
            <a:pPr>
              <a:buNone/>
            </a:pPr>
            <a:r>
              <a:rPr lang="en-US" b="1" dirty="0" smtClean="0"/>
              <a:t>6. School and Educational Psychology – </a:t>
            </a:r>
          </a:p>
          <a:p>
            <a:r>
              <a:rPr lang="en-US" b="1" dirty="0" smtClean="0"/>
              <a:t>The </a:t>
            </a:r>
            <a:r>
              <a:rPr lang="en-US" dirty="0" smtClean="0"/>
              <a:t>study that deals with the evaluation of learning and emotional problems of individual in school.</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normAutofit/>
          </a:bodyPr>
          <a:lstStyle/>
          <a:p>
            <a:pPr>
              <a:buNone/>
            </a:pPr>
            <a:r>
              <a:rPr lang="en-US" b="1" dirty="0" smtClean="0"/>
              <a:t>7. Industrial/Organizational Psychology – </a:t>
            </a:r>
          </a:p>
          <a:p>
            <a:r>
              <a:rPr lang="en-US" b="1" dirty="0" smtClean="0"/>
              <a:t>The </a:t>
            </a:r>
            <a:r>
              <a:rPr lang="en-US" dirty="0" smtClean="0"/>
              <a:t>study involving the selection of people most suitable for particular jobs, the development of training programs in organization, and the identification of determinants of consumer behavior.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Cont.</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Behavior - Any response or activity of an </a:t>
            </a:r>
            <a:r>
              <a:rPr lang="en-US" dirty="0" smtClean="0"/>
              <a:t>organism. It can either be simple or complex; overt(noticeable) or covert; conscious or unconscious; voluntary or involuntary; rational(reasonable) or irrational.</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lstStyle/>
          <a:p>
            <a:pPr>
              <a:buNone/>
            </a:pPr>
            <a:r>
              <a:rPr lang="en-US" b="1" dirty="0" smtClean="0"/>
              <a:t>8. Environmental Psychology – </a:t>
            </a:r>
          </a:p>
          <a:p>
            <a:r>
              <a:rPr lang="en-US" b="1" dirty="0" smtClean="0"/>
              <a:t>The study that deals </a:t>
            </a:r>
            <a:r>
              <a:rPr lang="en-US" dirty="0" smtClean="0"/>
              <a:t>with the relationship between humans and the environment.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lstStyle/>
          <a:p>
            <a:pPr>
              <a:buNone/>
            </a:pPr>
            <a:r>
              <a:rPr lang="en-US" b="1" dirty="0" smtClean="0"/>
              <a:t>9. Behavioral Neuroscience – </a:t>
            </a:r>
          </a:p>
          <a:p>
            <a:r>
              <a:rPr lang="en-US" b="1" dirty="0" smtClean="0"/>
              <a:t>The study that </a:t>
            </a:r>
            <a:r>
              <a:rPr lang="en-US" dirty="0" smtClean="0"/>
              <a:t>employs the biological perspective, seeking to discover the relationships between biological processes and behavior.</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normAutofit/>
          </a:bodyPr>
          <a:lstStyle/>
          <a:p>
            <a:pPr>
              <a:buNone/>
            </a:pPr>
            <a:r>
              <a:rPr lang="en-US" b="1" dirty="0" smtClean="0"/>
              <a:t>10. Experimental Psychology – </a:t>
            </a:r>
          </a:p>
          <a:p>
            <a:r>
              <a:rPr lang="en-US" b="1" dirty="0" smtClean="0"/>
              <a:t>The study that </a:t>
            </a:r>
            <a:r>
              <a:rPr lang="en-US" dirty="0" smtClean="0"/>
              <a:t>employs the behavioral and cognitive perspective as well as the experimental method in studying how people react to sensory stimuli, perceive the world, learn and remember, and respond.</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lstStyle/>
          <a:p>
            <a:pPr>
              <a:buNone/>
            </a:pPr>
            <a:r>
              <a:rPr lang="en-US" b="1" dirty="0" smtClean="0"/>
              <a:t>11. Forensic Psychology – </a:t>
            </a:r>
          </a:p>
          <a:p>
            <a:r>
              <a:rPr lang="en-US" b="1" dirty="0" smtClean="0"/>
              <a:t>the study that applies </a:t>
            </a:r>
            <a:r>
              <a:rPr lang="en-US" dirty="0" smtClean="0"/>
              <a:t>psychology to the law and legal proceedings.</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lstStyle/>
          <a:p>
            <a:pPr>
              <a:buNone/>
            </a:pPr>
            <a:r>
              <a:rPr lang="en-US" b="1" dirty="0" smtClean="0"/>
              <a:t>12. Sports Psychology – </a:t>
            </a:r>
          </a:p>
          <a:p>
            <a:r>
              <a:rPr lang="en-US" b="1" dirty="0" smtClean="0"/>
              <a:t>The study that applies </a:t>
            </a:r>
            <a:r>
              <a:rPr lang="en-US" dirty="0" smtClean="0"/>
              <a:t>theories and knowledge in psychology to enhance athletes’ and coaches’ performance.</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 in Psychology cont….</a:t>
            </a:r>
            <a:endParaRPr lang="en-US" dirty="0"/>
          </a:p>
        </p:txBody>
      </p:sp>
      <p:sp>
        <p:nvSpPr>
          <p:cNvPr id="3" name="Content Placeholder 2"/>
          <p:cNvSpPr>
            <a:spLocks noGrp="1"/>
          </p:cNvSpPr>
          <p:nvPr>
            <p:ph idx="1"/>
          </p:nvPr>
        </p:nvSpPr>
        <p:spPr/>
        <p:txBody>
          <a:bodyPr/>
          <a:lstStyle/>
          <a:p>
            <a:pPr>
              <a:buNone/>
            </a:pPr>
            <a:r>
              <a:rPr lang="en-US" b="1" dirty="0" smtClean="0"/>
              <a:t>15. </a:t>
            </a:r>
            <a:r>
              <a:rPr lang="en-US" b="1" dirty="0" smtClean="0"/>
              <a:t>Health(medical)Psychology </a:t>
            </a:r>
            <a:r>
              <a:rPr lang="en-US" b="1" dirty="0" smtClean="0"/>
              <a:t>– </a:t>
            </a:r>
          </a:p>
          <a:p>
            <a:r>
              <a:rPr lang="en-US" b="1" dirty="0" smtClean="0"/>
              <a:t>The study of the cognitive, </a:t>
            </a:r>
            <a:r>
              <a:rPr lang="en-US" dirty="0" smtClean="0"/>
              <a:t>affective, behavioral, and interpersonal factors affecting </a:t>
            </a:r>
            <a:r>
              <a:rPr lang="en-US" dirty="0" smtClean="0"/>
              <a:t>health </a:t>
            </a:r>
            <a:r>
              <a:rPr lang="en-US" dirty="0" smtClean="0"/>
              <a:t>and illness</a:t>
            </a:r>
            <a:r>
              <a:rPr lang="en-US" dirty="0" smtClean="0"/>
              <a:t>.</a:t>
            </a:r>
          </a:p>
          <a:p>
            <a:r>
              <a:rPr lang="en-US" dirty="0" smtClean="0"/>
              <a:t>This is the field us as medical practitioners is our interest.</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7200" dirty="0" smtClean="0"/>
              <a:t>             END</a:t>
            </a:r>
            <a:endParaRPr lang="en-US" sz="72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16. Cross-Cultural Psychology -</a:t>
            </a:r>
          </a:p>
          <a:p>
            <a:r>
              <a:rPr lang="en-US" dirty="0" smtClean="0"/>
              <a:t>investigates the similarities and differences in psychological functioning in and across various cultures and ethnic groups.</a:t>
            </a:r>
          </a:p>
          <a:p>
            <a:pPr>
              <a:buNone/>
            </a:pPr>
            <a:r>
              <a:rPr lang="en-US" b="1" dirty="0" smtClean="0"/>
              <a:t>17. Behavioral Genetics – </a:t>
            </a:r>
          </a:p>
          <a:p>
            <a:r>
              <a:rPr lang="en-US" b="1" dirty="0" smtClean="0"/>
              <a:t>studies the </a:t>
            </a:r>
            <a:r>
              <a:rPr lang="en-US" dirty="0" smtClean="0"/>
              <a:t>inheritance o f traits related to behavior</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fr-FR" b="1" dirty="0" smtClean="0"/>
              <a:t>18. Cognitive </a:t>
            </a:r>
            <a:r>
              <a:rPr lang="fr-FR" b="1" dirty="0" err="1" smtClean="0"/>
              <a:t>psychology</a:t>
            </a:r>
            <a:r>
              <a:rPr lang="fr-FR" b="1" dirty="0" smtClean="0"/>
              <a:t> –</a:t>
            </a:r>
          </a:p>
          <a:p>
            <a:r>
              <a:rPr lang="fr-FR" b="1" dirty="0" smtClean="0"/>
              <a:t> </a:t>
            </a:r>
            <a:r>
              <a:rPr lang="fr-FR" b="1" dirty="0" err="1" smtClean="0"/>
              <a:t>focuses</a:t>
            </a:r>
            <a:r>
              <a:rPr lang="fr-FR" b="1" dirty="0" smtClean="0"/>
              <a:t> on </a:t>
            </a:r>
            <a:r>
              <a:rPr lang="en-US" dirty="0" smtClean="0"/>
              <a:t>the study of higher mental processes</a:t>
            </a:r>
          </a:p>
          <a:p>
            <a:pPr>
              <a:buNone/>
            </a:pPr>
            <a:r>
              <a:rPr lang="en-US" b="1" dirty="0" smtClean="0"/>
              <a:t>19. Evolutionary psychology – </a:t>
            </a:r>
          </a:p>
          <a:p>
            <a:r>
              <a:rPr lang="en-US" b="1" dirty="0" smtClean="0"/>
              <a:t>Considers </a:t>
            </a:r>
            <a:r>
              <a:rPr lang="en-US" dirty="0" smtClean="0"/>
              <a:t>how behavior is influenced by our genetic inheritance from our ancestors.</a:t>
            </a:r>
          </a:p>
          <a:p>
            <a:pPr>
              <a:buNone/>
            </a:pPr>
            <a:r>
              <a:rPr lang="en-US" b="1" dirty="0" smtClean="0"/>
              <a:t>20. Psychology of Women – </a:t>
            </a:r>
          </a:p>
          <a:p>
            <a:r>
              <a:rPr lang="en-US" b="1" dirty="0" smtClean="0"/>
              <a:t>focuses on </a:t>
            </a:r>
            <a:r>
              <a:rPr lang="en-US" dirty="0" smtClean="0"/>
              <a:t>issues such as discrimination against women and the causes of violence against women</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Activity</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Identify which subfield of psychology is related to the issues or questions posed below:</a:t>
            </a:r>
          </a:p>
          <a:p>
            <a:r>
              <a:rPr lang="en-US" dirty="0" smtClean="0"/>
              <a:t>1. Joan, a college freshman, is worried about her grades. She needs to learn better organizational skills and study habits to cope with the demands of college.</a:t>
            </a:r>
          </a:p>
          <a:p>
            <a:r>
              <a:rPr lang="en-US" dirty="0" smtClean="0"/>
              <a:t>2. At what age do children generally begin to acquire an emotional attachment to their fathers?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Because we are frequently exposed to the work of psychologists in our everyday lives, we all have an idea about what psychology is and what psychologists do. </a:t>
            </a:r>
          </a:p>
          <a:p>
            <a:r>
              <a:rPr lang="en-US" dirty="0" smtClean="0"/>
              <a:t>In many ways I am sure that your conceptions are correct </a:t>
            </a:r>
          </a:p>
          <a:p>
            <a:pPr lvl="1"/>
            <a:r>
              <a:rPr lang="en-US" dirty="0" smtClean="0"/>
              <a:t>That Psychologists do work in forensic fields, and they do provide counseling and therapy for people in distress.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3.It is thought that pornographic films that depict violence against women may prompt aggressive behavior in some men.</a:t>
            </a:r>
          </a:p>
          <a:p>
            <a:r>
              <a:rPr lang="en-US" dirty="0" smtClean="0"/>
              <a:t>4. What chemicals are released in the human body as a result of a stressful event? What are their effects on behavior?</a:t>
            </a:r>
          </a:p>
          <a:p>
            <a:r>
              <a:rPr lang="en-US" dirty="0" smtClean="0"/>
              <a:t>5. Luis is unique in his manner of responding to crisis situations, with an even temperament and a positive outlook</a:t>
            </a:r>
          </a:p>
          <a:p>
            <a:r>
              <a:rPr lang="en-US" dirty="0" smtClean="0"/>
              <a:t>6. Jeanette's job is demanding and stressful. She wonders if her lifestyle is making her more prone to certain illnesses, such as cancer and heart disease.</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7. A psychologist is intrigued by the fact that some people are much more sensitive to painful stimuli than others are.</a:t>
            </a:r>
          </a:p>
          <a:p>
            <a:r>
              <a:rPr lang="en-US" dirty="0" smtClean="0"/>
              <a:t>8. A strong fear of crowds leads a young woman to seek treatment for her problem.</a:t>
            </a:r>
          </a:p>
          <a:p>
            <a:r>
              <a:rPr lang="en-US" dirty="0" smtClean="0"/>
              <a:t>9. What mental strategies are involved in solving complex word problems?</a:t>
            </a:r>
          </a:p>
          <a:p>
            <a:r>
              <a:rPr lang="en-US" dirty="0" smtClean="0"/>
              <a:t>10. Jessica is asked to develop a management strategy that will encourage </a:t>
            </a:r>
            <a:r>
              <a:rPr lang="en-US" smtClean="0"/>
              <a:t>safer work practices </a:t>
            </a:r>
            <a:r>
              <a:rPr lang="en-US" dirty="0" smtClean="0"/>
              <a:t>in an assembly plant.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Overview Cont.</a:t>
            </a:r>
            <a:br>
              <a:rPr lang="en-US" dirty="0" smtClean="0"/>
            </a:br>
            <a:endParaRPr lang="en-US" dirty="0"/>
          </a:p>
        </p:txBody>
      </p:sp>
      <p:sp>
        <p:nvSpPr>
          <p:cNvPr id="3" name="Content Placeholder 2"/>
          <p:cNvSpPr>
            <a:spLocks noGrp="1"/>
          </p:cNvSpPr>
          <p:nvPr>
            <p:ph idx="1"/>
          </p:nvPr>
        </p:nvSpPr>
        <p:spPr/>
        <p:txBody>
          <a:bodyPr/>
          <a:lstStyle/>
          <a:p>
            <a:pPr lvl="1"/>
            <a:r>
              <a:rPr lang="en-US" dirty="0" smtClean="0"/>
              <a:t>That Most psychologists work in research laboratories, hospitals, and other field settings where they study the behavior of humans and animals.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cont. </a:t>
            </a:r>
            <a:endParaRPr lang="en-US" dirty="0"/>
          </a:p>
        </p:txBody>
      </p:sp>
      <p:sp>
        <p:nvSpPr>
          <p:cNvPr id="3" name="Content Placeholder 2"/>
          <p:cNvSpPr>
            <a:spLocks noGrp="1"/>
          </p:cNvSpPr>
          <p:nvPr>
            <p:ph idx="1"/>
          </p:nvPr>
        </p:nvSpPr>
        <p:spPr/>
        <p:txBody>
          <a:bodyPr>
            <a:normAutofit/>
          </a:bodyPr>
          <a:lstStyle/>
          <a:p>
            <a:r>
              <a:rPr lang="en-US" dirty="0" smtClean="0"/>
              <a:t>Despite the differences in their interests, areas of study, and approaches, all psychologists have one thing in common: They rely on scientific methods. </a:t>
            </a:r>
          </a:p>
          <a:p>
            <a:r>
              <a:rPr lang="en-US" dirty="0" smtClean="0"/>
              <a:t>The science of psychology is important for both researchers and practitioners</a:t>
            </a:r>
            <a:r>
              <a:rPr lang="en-US" i="1"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kmtc" id="{3BC9A83D-9823-45D0-9F93-93ABAA25BA24}" vid="{B3146492-75C7-4FE7-9FE0-D85FE3746CE1}"/>
    </a:ext>
  </a:extLst>
</a:theme>
</file>

<file path=ppt/theme/theme2.xml><?xml version="1.0" encoding="utf-8"?>
<a:theme xmlns:a="http://schemas.openxmlformats.org/drawingml/2006/main" name="7_SEPDPO">
  <a:themeElements>
    <a:clrScheme name="OSELS Light PPT Colors">
      <a:dk1>
        <a:srgbClr val="0039A6"/>
      </a:dk1>
      <a:lt1>
        <a:srgbClr val="FFFFFF"/>
      </a:lt1>
      <a:dk2>
        <a:srgbClr val="3077FF"/>
      </a:dk2>
      <a:lt2>
        <a:srgbClr val="4B4B4B"/>
      </a:lt2>
      <a:accent1>
        <a:srgbClr val="0039A6"/>
      </a:accent1>
      <a:accent2>
        <a:srgbClr val="9E302D"/>
      </a:accent2>
      <a:accent3>
        <a:srgbClr val="5B8F22"/>
      </a:accent3>
      <a:accent4>
        <a:srgbClr val="532E60"/>
      </a:accent4>
      <a:accent5>
        <a:srgbClr val="FDC82F"/>
      </a:accent5>
      <a:accent6>
        <a:srgbClr val="0CC6DE"/>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6CCFF"/>
        </a:solidFill>
        <a:ln w="9525">
          <a:miter lim="800000"/>
          <a:headEnd/>
          <a:tailEnd/>
        </a:ln>
      </a:spPr>
      <a:bodyPr wrap="none" rtlCol="0" anchor="ctr">
        <a:flatTx/>
      </a:bodyPr>
      <a:lstStyle>
        <a:defPPr algn="ctr">
          <a:defRPr sz="1200" b="1" dirty="0">
            <a:solidFill>
              <a:schemeClr val="bg1"/>
            </a:solidFill>
            <a:latin typeface="Tahoma" pitchFamily="34" charset="0"/>
          </a:defRPr>
        </a:defPPr>
      </a:lstStyle>
    </a:spDef>
    <a:lnDef>
      <a:spPr>
        <a:ln w="22225">
          <a:solidFill>
            <a:srgbClr val="0A0A0A"/>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Theme1</Template>
  <TotalTime>578</TotalTime>
  <Words>2884</Words>
  <Application>Microsoft Office PowerPoint</Application>
  <PresentationFormat>On-screen Show (4:3)</PresentationFormat>
  <Paragraphs>259</Paragraphs>
  <Slides>71</Slides>
  <Notes>0</Notes>
  <HiddenSlides>0</HiddenSlides>
  <MMClips>0</MMClips>
  <ScaleCrop>false</ScaleCrop>
  <HeadingPairs>
    <vt:vector size="4" baseType="variant">
      <vt:variant>
        <vt:lpstr>Theme</vt:lpstr>
      </vt:variant>
      <vt:variant>
        <vt:i4>2</vt:i4>
      </vt:variant>
      <vt:variant>
        <vt:lpstr>Slide Titles</vt:lpstr>
      </vt:variant>
      <vt:variant>
        <vt:i4>71</vt:i4>
      </vt:variant>
    </vt:vector>
  </HeadingPairs>
  <TitlesOfParts>
    <vt:vector size="73" baseType="lpstr">
      <vt:lpstr>Theme1</vt:lpstr>
      <vt:lpstr>7_SEPDPO</vt:lpstr>
      <vt:lpstr>INTRODUCTION TO PSYCHOLOGY</vt:lpstr>
      <vt:lpstr>objectives</vt:lpstr>
      <vt:lpstr>Cont. objectives</vt:lpstr>
      <vt:lpstr>Goals of psychology</vt:lpstr>
      <vt:lpstr> Definition </vt:lpstr>
      <vt:lpstr>Definition Cont. </vt:lpstr>
      <vt:lpstr> Overview</vt:lpstr>
      <vt:lpstr> Overview Cont. </vt:lpstr>
      <vt:lpstr>Overview cont. </vt:lpstr>
      <vt:lpstr>Slide 10</vt:lpstr>
      <vt:lpstr>Overview cont. </vt:lpstr>
      <vt:lpstr>Overview cont. </vt:lpstr>
      <vt:lpstr>Overview cont. </vt:lpstr>
      <vt:lpstr>Introduction</vt:lpstr>
      <vt:lpstr>Introduction cont.</vt:lpstr>
      <vt:lpstr>Early Psychologists </vt:lpstr>
      <vt:lpstr>Early Psychologists cont…</vt:lpstr>
      <vt:lpstr>Early Psychologists cont…</vt:lpstr>
      <vt:lpstr>Early Psychologists cont…</vt:lpstr>
      <vt:lpstr>Early Psychologists cont…</vt:lpstr>
      <vt:lpstr>Early Psychologists cont…</vt:lpstr>
      <vt:lpstr>Early Psychologists cont…</vt:lpstr>
      <vt:lpstr>Foundation of psychology</vt:lpstr>
      <vt:lpstr>Foundation of psychology cont…</vt:lpstr>
      <vt:lpstr>Foundation of psychology cont…</vt:lpstr>
      <vt:lpstr>Foundation of psychology cont…</vt:lpstr>
      <vt:lpstr>Foundation of psychology cont…</vt:lpstr>
      <vt:lpstr>Foundation of psychology cont.</vt:lpstr>
      <vt:lpstr>Foundation of psychology cont.</vt:lpstr>
      <vt:lpstr>Foundation of psychology cont.</vt:lpstr>
      <vt:lpstr>Foundation of psychology cont.</vt:lpstr>
      <vt:lpstr>Foundation of psychology cont.</vt:lpstr>
      <vt:lpstr> Important People in the Dev’t. of Psychology </vt:lpstr>
      <vt:lpstr> Important People in the Development of Psychology </vt:lpstr>
      <vt:lpstr>  Important People in the Development of Psychology cont…  </vt:lpstr>
      <vt:lpstr> Important People in the Development of Psychology cont.. </vt:lpstr>
      <vt:lpstr>   Important People in the Development of Psychology cont…   </vt:lpstr>
      <vt:lpstr>   Important People in the Development of Psychology cont…   </vt:lpstr>
      <vt:lpstr>   Important People in the Development of Psychology cont…   </vt:lpstr>
      <vt:lpstr>   Important People in the Development of Psychology cont…   </vt:lpstr>
      <vt:lpstr>   Important People in the Development of Psychology cont…   </vt:lpstr>
      <vt:lpstr> Schools of Thought </vt:lpstr>
      <vt:lpstr> Schools of Thought cont… </vt:lpstr>
      <vt:lpstr>  Schools of Thought cont…  </vt:lpstr>
      <vt:lpstr> Schools of Thought cont… </vt:lpstr>
      <vt:lpstr> Schools of Thought cont… </vt:lpstr>
      <vt:lpstr> Contemporary Approaches </vt:lpstr>
      <vt:lpstr> Contemporary Approaches cont…. </vt:lpstr>
      <vt:lpstr> The Scientific Method </vt:lpstr>
      <vt:lpstr> Methods Used in Psychology </vt:lpstr>
      <vt:lpstr>Slide 51</vt:lpstr>
      <vt:lpstr>Slide 52</vt:lpstr>
      <vt:lpstr>Slide 53</vt:lpstr>
      <vt:lpstr> Fields in Psychology </vt:lpstr>
      <vt:lpstr>Fields in Psychology cont…. </vt:lpstr>
      <vt:lpstr>Fields in Psychology cont….</vt:lpstr>
      <vt:lpstr>Fields in Psychology cont….</vt:lpstr>
      <vt:lpstr>Fields in Psychology cont….</vt:lpstr>
      <vt:lpstr>Fields in Psychology cont….</vt:lpstr>
      <vt:lpstr>Fields in Psychology cont….</vt:lpstr>
      <vt:lpstr>Fields in Psychology cont….</vt:lpstr>
      <vt:lpstr>Fields in Psychology cont….</vt:lpstr>
      <vt:lpstr>Fields in Psychology cont….</vt:lpstr>
      <vt:lpstr>Fields in Psychology cont….</vt:lpstr>
      <vt:lpstr>Fields in Psychology cont….</vt:lpstr>
      <vt:lpstr>Slide 66</vt:lpstr>
      <vt:lpstr>Slide 67</vt:lpstr>
      <vt:lpstr>Slide 68</vt:lpstr>
      <vt:lpstr>Activity </vt:lpstr>
      <vt:lpstr>Slide 70</vt:lpstr>
      <vt:lpstr>Slide 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dc:creator>
  <cp:lastModifiedBy>James</cp:lastModifiedBy>
  <cp:revision>32</cp:revision>
  <dcterms:created xsi:type="dcterms:W3CDTF">2020-08-18T11:43:19Z</dcterms:created>
  <dcterms:modified xsi:type="dcterms:W3CDTF">2020-10-01T15:15:11Z</dcterms:modified>
</cp:coreProperties>
</file>