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59" r:id="rId3"/>
    <p:sldId id="258" r:id="rId4"/>
    <p:sldId id="257" r:id="rId5"/>
    <p:sldId id="291" r:id="rId6"/>
    <p:sldId id="268" r:id="rId7"/>
    <p:sldId id="269" r:id="rId8"/>
    <p:sldId id="275" r:id="rId9"/>
    <p:sldId id="277" r:id="rId10"/>
    <p:sldId id="261" r:id="rId11"/>
    <p:sldId id="267" r:id="rId12"/>
    <p:sldId id="270" r:id="rId13"/>
    <p:sldId id="272" r:id="rId14"/>
    <p:sldId id="260" r:id="rId15"/>
    <p:sldId id="273" r:id="rId16"/>
    <p:sldId id="274" r:id="rId17"/>
    <p:sldId id="278" r:id="rId18"/>
    <p:sldId id="262" r:id="rId19"/>
    <p:sldId id="263" r:id="rId20"/>
    <p:sldId id="264" r:id="rId21"/>
    <p:sldId id="265" r:id="rId22"/>
    <p:sldId id="266" r:id="rId23"/>
    <p:sldId id="280" r:id="rId24"/>
    <p:sldId id="281" r:id="rId25"/>
    <p:sldId id="282" r:id="rId26"/>
    <p:sldId id="283" r:id="rId27"/>
    <p:sldId id="284" r:id="rId28"/>
    <p:sldId id="285" r:id="rId29"/>
    <p:sldId id="287" r:id="rId30"/>
    <p:sldId id="289"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endParaRPr lang="en-US">
              <a:latin typeface="Times New Roman" pitchFamily="18" charset="0"/>
            </a:endParaRPr>
          </a:p>
        </p:txBody>
      </p:sp>
      <p:sp>
        <p:nvSpPr>
          <p:cNvPr id="12291"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endParaRPr lang="en-US">
              <a:latin typeface="Times New Roman" pitchFamily="18" charset="0"/>
            </a:endParaRPr>
          </a:p>
        </p:txBody>
      </p:sp>
      <p:sp>
        <p:nvSpPr>
          <p:cNvPr id="12292"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endParaRPr lang="en-US" sz="1800"/>
          </a:p>
        </p:txBody>
      </p:sp>
      <p:sp>
        <p:nvSpPr>
          <p:cNvPr id="12293"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12294"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12295" name="Rectangle 7"/>
          <p:cNvSpPr>
            <a:spLocks noGrp="1" noChangeArrowheads="1"/>
          </p:cNvSpPr>
          <p:nvPr>
            <p:ph type="dt" sz="half" idx="2"/>
          </p:nvPr>
        </p:nvSpPr>
        <p:spPr/>
        <p:txBody>
          <a:bodyPr/>
          <a:lstStyle>
            <a:lvl1pPr>
              <a:defRPr/>
            </a:lvl1pPr>
          </a:lstStyle>
          <a:p>
            <a:endParaRPr lang="en-US"/>
          </a:p>
        </p:txBody>
      </p:sp>
      <p:sp>
        <p:nvSpPr>
          <p:cNvPr id="12296" name="Rectangle 8"/>
          <p:cNvSpPr>
            <a:spLocks noGrp="1" noChangeArrowheads="1"/>
          </p:cNvSpPr>
          <p:nvPr>
            <p:ph type="ftr" sz="quarter" idx="3"/>
          </p:nvPr>
        </p:nvSpPr>
        <p:spPr>
          <a:xfrm>
            <a:off x="3352800" y="6391275"/>
            <a:ext cx="2895600" cy="457200"/>
          </a:xfrm>
        </p:spPr>
        <p:txBody>
          <a:bodyPr/>
          <a:lstStyle>
            <a:lvl1pPr>
              <a:defRPr/>
            </a:lvl1pPr>
          </a:lstStyle>
          <a:p>
            <a:endParaRPr lang="en-US"/>
          </a:p>
        </p:txBody>
      </p:sp>
      <p:sp>
        <p:nvSpPr>
          <p:cNvPr id="12297" name="Rectangle 9"/>
          <p:cNvSpPr>
            <a:spLocks noGrp="1" noChangeArrowheads="1"/>
          </p:cNvSpPr>
          <p:nvPr>
            <p:ph type="sldNum" sz="quarter" idx="4"/>
          </p:nvPr>
        </p:nvSpPr>
        <p:spPr>
          <a:xfrm>
            <a:off x="6858000" y="6391275"/>
            <a:ext cx="1600200" cy="457200"/>
          </a:xfrm>
        </p:spPr>
        <p:txBody>
          <a:bodyPr/>
          <a:lstStyle>
            <a:lvl1pPr>
              <a:defRPr/>
            </a:lvl1pPr>
          </a:lstStyle>
          <a:p>
            <a:fld id="{7051AFA2-E626-43FE-B050-385A3A410C2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3905B7-AFD3-40F0-AEED-8BDACCE594E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F5D863-2C89-461B-921D-9822BE9D9BA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E363ED-24FC-4E20-828F-F28491C33CD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87F171-C88C-4AE4-A530-6982E831858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46E13E-1B66-4EDF-8426-C49553BFBDA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33AFCB8-F3D2-4348-AB77-27E60F156A3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F554136-E505-45C9-8B9A-4B1922401E6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3F8CE6E-657B-47EB-A19A-BF06811D7FD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498BDF4-5779-41C4-B729-2011B38ABCC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D223692-A21B-4F07-A453-35BB3EAFAD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8"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1269"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1270"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fld id="{3D559393-AB27-4439-8301-998FF9B356BE}" type="slidenum">
              <a:rPr lang="en-US"/>
              <a:pPr/>
              <a:t>‹#›</a:t>
            </a:fld>
            <a:endParaRPr lang="en-US"/>
          </a:p>
        </p:txBody>
      </p:sp>
      <p:grpSp>
        <p:nvGrpSpPr>
          <p:cNvPr id="11271" name="Group 7"/>
          <p:cNvGrpSpPr>
            <a:grpSpLocks/>
          </p:cNvGrpSpPr>
          <p:nvPr/>
        </p:nvGrpSpPr>
        <p:grpSpPr bwMode="auto">
          <a:xfrm>
            <a:off x="168275" y="228600"/>
            <a:ext cx="8823325" cy="6096000"/>
            <a:chOff x="106" y="144"/>
            <a:chExt cx="5558" cy="3840"/>
          </a:xfrm>
        </p:grpSpPr>
        <p:sp>
          <p:nvSpPr>
            <p:cNvPr id="1127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endParaRPr lang="en-US">
                <a:latin typeface="Times New Roman" pitchFamily="18" charset="0"/>
              </a:endParaRPr>
            </a:p>
          </p:txBody>
        </p:sp>
        <p:sp>
          <p:nvSpPr>
            <p:cNvPr id="11273"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Myocardium" TargetMode="External"/><Relationship Id="rId2" Type="http://schemas.openxmlformats.org/officeDocument/2006/relationships/hyperlink" Target="http://en.wikipedia.org/wiki/Disease" TargetMode="External"/><Relationship Id="rId1" Type="http://schemas.openxmlformats.org/officeDocument/2006/relationships/slideLayout" Target="../slideLayouts/slideLayout2.xml"/><Relationship Id="rId4" Type="http://schemas.openxmlformats.org/officeDocument/2006/relationships/hyperlink" Target="http://en.wikipedia.org/wiki/Coronary_heart_diseas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ISCHAEMIC HEART DISEASE</a:t>
            </a:r>
          </a:p>
        </p:txBody>
      </p:sp>
      <p:sp>
        <p:nvSpPr>
          <p:cNvPr id="2051" name="Rectangle 3"/>
          <p:cNvSpPr>
            <a:spLocks noGrp="1" noChangeArrowheads="1"/>
          </p:cNvSpPr>
          <p:nvPr>
            <p:ph type="subTitle" idx="1"/>
          </p:nvPr>
        </p:nvSpPr>
        <p:spPr/>
        <p:txBody>
          <a:bodyPr/>
          <a:lstStyle/>
          <a:p>
            <a:r>
              <a:rPr lang="en-US" sz="2400" u="sng" dirty="0" smtClean="0">
                <a:cs typeface="Times New Roman" pitchFamily="18" charset="0"/>
              </a:rPr>
              <a:t>Robert K. </a:t>
            </a:r>
            <a:r>
              <a:rPr lang="en-US" sz="2400" u="sng" dirty="0" err="1" smtClean="0">
                <a:cs typeface="Times New Roman" pitchFamily="18" charset="0"/>
              </a:rPr>
              <a:t>Siminyu</a:t>
            </a:r>
            <a:endParaRPr lang="en-US" sz="2400" u="sng" dirty="0" smtClean="0">
              <a:cs typeface="Times New Roman" pitchFamily="18" charset="0"/>
            </a:endParaRPr>
          </a:p>
          <a:p>
            <a:r>
              <a:rPr lang="en-US" sz="2400" dirty="0" smtClean="0">
                <a:cs typeface="Times New Roman" pitchFamily="18" charset="0"/>
              </a:rPr>
              <a:t> Health Care </a:t>
            </a:r>
            <a:r>
              <a:rPr lang="en-US" sz="2400" dirty="0" err="1" smtClean="0">
                <a:cs typeface="Times New Roman" pitchFamily="18" charset="0"/>
              </a:rPr>
              <a:t>Mnx</a:t>
            </a:r>
            <a:r>
              <a:rPr lang="en-US" sz="2400" dirty="0" smtClean="0">
                <a:cs typeface="Times New Roman" pitchFamily="18" charset="0"/>
              </a:rPr>
              <a:t>- </a:t>
            </a:r>
            <a:r>
              <a:rPr lang="en-US" sz="2400" dirty="0" err="1" smtClean="0">
                <a:cs typeface="Times New Roman" pitchFamily="18" charset="0"/>
              </a:rPr>
              <a:t>Fontys</a:t>
            </a:r>
            <a:r>
              <a:rPr lang="en-US" sz="2400" dirty="0" smtClean="0">
                <a:cs typeface="Times New Roman" pitchFamily="18" charset="0"/>
              </a:rPr>
              <a:t> University Netherlands                                                </a:t>
            </a:r>
            <a:r>
              <a:rPr lang="en-US" sz="2400" dirty="0" err="1" smtClean="0">
                <a:cs typeface="Times New Roman" pitchFamily="18" charset="0"/>
              </a:rPr>
              <a:t>BSc</a:t>
            </a:r>
            <a:r>
              <a:rPr lang="en-US" sz="2400" dirty="0" smtClean="0">
                <a:cs typeface="Times New Roman" pitchFamily="18" charset="0"/>
              </a:rPr>
              <a:t>. Clinical Med- Mount Kenya University</a:t>
            </a:r>
            <a:endParaRPr lang="en-US" sz="2400"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Pathophysiological variants</a:t>
            </a:r>
          </a:p>
        </p:txBody>
      </p:sp>
      <p:sp>
        <p:nvSpPr>
          <p:cNvPr id="16387" name="Rectangle 3"/>
          <p:cNvSpPr>
            <a:spLocks noGrp="1" noChangeArrowheads="1"/>
          </p:cNvSpPr>
          <p:nvPr>
            <p:ph type="body" idx="1"/>
          </p:nvPr>
        </p:nvSpPr>
        <p:spPr/>
        <p:txBody>
          <a:bodyPr/>
          <a:lstStyle/>
          <a:p>
            <a:pPr>
              <a:lnSpc>
                <a:spcPct val="90000"/>
              </a:lnSpc>
              <a:buFont typeface="Wingdings" pitchFamily="2" charset="2"/>
              <a:buNone/>
            </a:pPr>
            <a:r>
              <a:rPr lang="en-US" sz="2400"/>
              <a:t>Ischemic heart disease / myocardial ischemia is manifested in a broad spectrum of clinical syndromes. The spectrum of presentation includes following conditions: </a:t>
            </a:r>
          </a:p>
          <a:p>
            <a:pPr>
              <a:lnSpc>
                <a:spcPct val="90000"/>
              </a:lnSpc>
            </a:pPr>
            <a:r>
              <a:rPr lang="en-US" sz="2400"/>
              <a:t>Asymptomatic state (subclinical phase) </a:t>
            </a:r>
          </a:p>
          <a:p>
            <a:pPr>
              <a:lnSpc>
                <a:spcPct val="90000"/>
              </a:lnSpc>
            </a:pPr>
            <a:r>
              <a:rPr lang="en-US" sz="2400"/>
              <a:t>Stable angina pectoris </a:t>
            </a:r>
          </a:p>
          <a:p>
            <a:pPr>
              <a:lnSpc>
                <a:spcPct val="90000"/>
              </a:lnSpc>
            </a:pPr>
            <a:r>
              <a:rPr lang="en-US" sz="2400"/>
              <a:t>Unstable angina (acute coronary syndrome) </a:t>
            </a:r>
          </a:p>
          <a:p>
            <a:pPr>
              <a:lnSpc>
                <a:spcPct val="90000"/>
              </a:lnSpc>
            </a:pPr>
            <a:r>
              <a:rPr lang="en-US" sz="2400"/>
              <a:t>Acute MI </a:t>
            </a:r>
          </a:p>
          <a:p>
            <a:pPr>
              <a:lnSpc>
                <a:spcPct val="90000"/>
              </a:lnSpc>
            </a:pPr>
            <a:r>
              <a:rPr lang="en-US" sz="2400"/>
              <a:t>Chronic ischemic cardiomyopathy </a:t>
            </a:r>
          </a:p>
          <a:p>
            <a:pPr>
              <a:lnSpc>
                <a:spcPct val="90000"/>
              </a:lnSpc>
            </a:pPr>
            <a:r>
              <a:rPr lang="en-US" sz="2400"/>
              <a:t>CHF </a:t>
            </a:r>
          </a:p>
          <a:p>
            <a:pPr>
              <a:lnSpc>
                <a:spcPct val="90000"/>
              </a:lnSpc>
            </a:pPr>
            <a:r>
              <a:rPr lang="en-US" sz="2400"/>
              <a:t>Sudden cardiac arrest</a:t>
            </a:r>
          </a:p>
          <a:p>
            <a:pPr>
              <a:lnSpc>
                <a:spcPct val="90000"/>
              </a:lnSpc>
              <a:buFont typeface="Wingdings" pitchFamily="2" charset="2"/>
              <a:buNone/>
            </a:pP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Stable angina pectoris</a:t>
            </a:r>
          </a:p>
        </p:txBody>
      </p:sp>
      <p:sp>
        <p:nvSpPr>
          <p:cNvPr id="23555" name="Rectangle 3"/>
          <p:cNvSpPr>
            <a:spLocks noGrp="1" noChangeArrowheads="1"/>
          </p:cNvSpPr>
          <p:nvPr>
            <p:ph type="body" idx="1"/>
          </p:nvPr>
        </p:nvSpPr>
        <p:spPr/>
        <p:txBody>
          <a:bodyPr/>
          <a:lstStyle/>
          <a:p>
            <a:r>
              <a:rPr lang="en-US" sz="2400"/>
              <a:t>This is an episodic clinical syndrome due to transient myocardial ischaemia.</a:t>
            </a:r>
          </a:p>
          <a:p>
            <a:endParaRPr lang="en-US" sz="2400"/>
          </a:p>
          <a:p>
            <a:r>
              <a:rPr lang="en-US" sz="2400"/>
              <a:t>Typical history: episodes of “ frightening/ squeezing  chest discomfort caused by exertion or emotion and relieved by rest.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Unstable angina</a:t>
            </a:r>
          </a:p>
        </p:txBody>
      </p:sp>
      <p:sp>
        <p:nvSpPr>
          <p:cNvPr id="26627" name="Rectangle 3"/>
          <p:cNvSpPr>
            <a:spLocks noGrp="1" noChangeArrowheads="1"/>
          </p:cNvSpPr>
          <p:nvPr>
            <p:ph type="body" idx="1"/>
          </p:nvPr>
        </p:nvSpPr>
        <p:spPr/>
        <p:txBody>
          <a:bodyPr/>
          <a:lstStyle/>
          <a:p>
            <a:r>
              <a:rPr lang="en-US" sz="2400" dirty="0"/>
              <a:t>Following 3 groups have unstable angina:</a:t>
            </a:r>
          </a:p>
          <a:p>
            <a:pPr>
              <a:buFont typeface="Wingdings" pitchFamily="2" charset="2"/>
              <a:buNone/>
            </a:pPr>
            <a:r>
              <a:rPr lang="en-US" sz="2400" dirty="0"/>
              <a:t>1. New onset angina that is severe &amp;/or frequent.</a:t>
            </a:r>
          </a:p>
          <a:p>
            <a:pPr>
              <a:buFont typeface="Wingdings" pitchFamily="2" charset="2"/>
              <a:buNone/>
            </a:pPr>
            <a:r>
              <a:rPr lang="en-US" sz="2400" dirty="0"/>
              <a:t>2. Accelerating angina: more frequent, severe, prolonged, precipitated by less exertion</a:t>
            </a:r>
          </a:p>
          <a:p>
            <a:pPr>
              <a:buFont typeface="Wingdings" pitchFamily="2" charset="2"/>
              <a:buNone/>
            </a:pPr>
            <a:r>
              <a:rPr lang="en-US" sz="2400" dirty="0"/>
              <a:t>3. Angina at rest.</a:t>
            </a:r>
          </a:p>
          <a:p>
            <a:pPr>
              <a:buFont typeface="Wingdings" pitchFamily="2" charset="2"/>
              <a:buNone/>
            </a:pPr>
            <a:endParaRPr lang="en-US" sz="2400" dirty="0"/>
          </a:p>
          <a:p>
            <a:pPr>
              <a:buFont typeface="Wingdings" pitchFamily="2" charset="2"/>
              <a:buNone/>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Acute Myocardial infarction</a:t>
            </a:r>
          </a:p>
        </p:txBody>
      </p:sp>
      <p:sp>
        <p:nvSpPr>
          <p:cNvPr id="28675" name="Rectangle 3"/>
          <p:cNvSpPr>
            <a:spLocks noGrp="1" noChangeArrowheads="1"/>
          </p:cNvSpPr>
          <p:nvPr>
            <p:ph type="body" idx="1"/>
          </p:nvPr>
        </p:nvSpPr>
        <p:spPr/>
        <p:txBody>
          <a:bodyPr/>
          <a:lstStyle/>
          <a:p>
            <a:r>
              <a:rPr lang="en-US" sz="2400" dirty="0"/>
              <a:t>Acute occlusion of CA </a:t>
            </a:r>
            <a:r>
              <a:rPr lang="en-US" sz="2400" dirty="0" smtClean="0"/>
              <a:t>usually </a:t>
            </a:r>
            <a:r>
              <a:rPr lang="en-US" sz="2400" dirty="0"/>
              <a:t>due to an </a:t>
            </a:r>
            <a:r>
              <a:rPr lang="en-US" sz="2400" dirty="0" smtClean="0"/>
              <a:t>obstructing </a:t>
            </a:r>
            <a:r>
              <a:rPr lang="en-US" sz="2400" dirty="0"/>
              <a:t>thrombus at the site of a ruptured or eroded </a:t>
            </a:r>
            <a:r>
              <a:rPr lang="en-US" sz="2400" dirty="0" err="1"/>
              <a:t>atheromatous</a:t>
            </a:r>
            <a:r>
              <a:rPr lang="en-US" sz="2400" dirty="0"/>
              <a:t> plaque. </a:t>
            </a:r>
          </a:p>
          <a:p>
            <a:endParaRPr lang="en-US" sz="2400" dirty="0"/>
          </a:p>
          <a:p>
            <a:r>
              <a:rPr lang="en-US" sz="2400" dirty="0"/>
              <a:t>At risk pts are: those with U.A, and those with multiple coronary risk factors. Less commonly are those with underlying medical conditions </a:t>
            </a:r>
            <a:r>
              <a:rPr lang="en-US" sz="2400" dirty="0" err="1"/>
              <a:t>e.g.hypercoag</a:t>
            </a:r>
            <a:r>
              <a:rPr lang="en-US" sz="2400" dirty="0"/>
              <a:t>, collagen </a:t>
            </a:r>
            <a:r>
              <a:rPr lang="en-US" sz="2400" dirty="0" err="1"/>
              <a:t>vasc</a:t>
            </a:r>
            <a:r>
              <a:rPr lang="en-US" sz="2400" dirty="0"/>
              <a:t> </a:t>
            </a:r>
            <a:r>
              <a:rPr lang="en-US" sz="2400" dirty="0" err="1"/>
              <a:t>dx</a:t>
            </a:r>
            <a:r>
              <a:rPr lang="en-US" sz="2400" dirty="0"/>
              <a:t>, </a:t>
            </a:r>
            <a:r>
              <a:rPr lang="en-US" sz="2400" dirty="0" err="1"/>
              <a:t>intracardiac</a:t>
            </a:r>
            <a:r>
              <a:rPr lang="en-US" sz="2400" dirty="0"/>
              <a:t> thrombi.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Clinical features</a:t>
            </a:r>
          </a:p>
        </p:txBody>
      </p:sp>
      <p:sp>
        <p:nvSpPr>
          <p:cNvPr id="15363" name="Rectangle 3"/>
          <p:cNvSpPr>
            <a:spLocks noGrp="1" noChangeArrowheads="1"/>
          </p:cNvSpPr>
          <p:nvPr>
            <p:ph type="body" idx="1"/>
          </p:nvPr>
        </p:nvSpPr>
        <p:spPr/>
        <p:txBody>
          <a:bodyPr/>
          <a:lstStyle/>
          <a:p>
            <a:pPr>
              <a:lnSpc>
                <a:spcPct val="90000"/>
              </a:lnSpc>
            </a:pPr>
            <a:r>
              <a:rPr lang="en-US" sz="2400"/>
              <a:t>Chest discomfort </a:t>
            </a:r>
          </a:p>
          <a:p>
            <a:pPr>
              <a:lnSpc>
                <a:spcPct val="90000"/>
              </a:lnSpc>
            </a:pPr>
            <a:r>
              <a:rPr lang="en-US" sz="2400"/>
              <a:t>Shortness of breath </a:t>
            </a:r>
          </a:p>
          <a:p>
            <a:pPr>
              <a:lnSpc>
                <a:spcPct val="90000"/>
              </a:lnSpc>
            </a:pPr>
            <a:r>
              <a:rPr lang="en-US" sz="2400"/>
              <a:t>Fatigue and reduced exertional capacity due to ischemia-mediated cardiac dysfunction </a:t>
            </a:r>
          </a:p>
          <a:p>
            <a:pPr>
              <a:lnSpc>
                <a:spcPct val="90000"/>
              </a:lnSpc>
            </a:pPr>
            <a:r>
              <a:rPr lang="en-US" sz="2400"/>
              <a:t>Palpitations and dizziness from arrhythmias that occur as a result of myocardial ischemia </a:t>
            </a:r>
          </a:p>
          <a:p>
            <a:pPr>
              <a:lnSpc>
                <a:spcPct val="90000"/>
              </a:lnSpc>
            </a:pPr>
            <a:r>
              <a:rPr lang="en-US" sz="2400"/>
              <a:t>Leg swelling and weight gain from heart failure </a:t>
            </a:r>
          </a:p>
          <a:p>
            <a:pPr>
              <a:lnSpc>
                <a:spcPct val="90000"/>
              </a:lnSpc>
            </a:pPr>
            <a:r>
              <a:rPr lang="en-US" sz="2400"/>
              <a:t>Symptoms related to the risk factors for CAD </a:t>
            </a:r>
          </a:p>
          <a:p>
            <a:pPr>
              <a:lnSpc>
                <a:spcPct val="90000"/>
              </a:lnSpc>
            </a:pPr>
            <a:r>
              <a:rPr lang="en-US" sz="2400"/>
              <a:t>Silent myocardial ischemia</a:t>
            </a:r>
          </a:p>
          <a:p>
            <a:pPr>
              <a:lnSpc>
                <a:spcPct val="90000"/>
              </a:lnSpc>
            </a:pP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Physical findings</a:t>
            </a:r>
          </a:p>
        </p:txBody>
      </p:sp>
      <p:sp>
        <p:nvSpPr>
          <p:cNvPr id="29699" name="Rectangle 3"/>
          <p:cNvSpPr>
            <a:spLocks noGrp="1" noChangeArrowheads="1"/>
          </p:cNvSpPr>
          <p:nvPr>
            <p:ph type="body" idx="1"/>
          </p:nvPr>
        </p:nvSpPr>
        <p:spPr/>
        <p:txBody>
          <a:bodyPr/>
          <a:lstStyle/>
          <a:p>
            <a:r>
              <a:rPr lang="en-US" sz="2400"/>
              <a:t>Those of the condition itself: esp as concerns MI</a:t>
            </a:r>
          </a:p>
          <a:p>
            <a:pPr>
              <a:buFont typeface="Wingdings" pitchFamily="2" charset="2"/>
              <a:buNone/>
            </a:pPr>
            <a:r>
              <a:rPr lang="en-US" sz="2400"/>
              <a:t>s/s: of impaired myocardial function-hypotension, lung creps, raised jvp</a:t>
            </a:r>
          </a:p>
          <a:p>
            <a:pPr>
              <a:buFont typeface="Wingdings" pitchFamily="2" charset="2"/>
              <a:buNone/>
            </a:pPr>
            <a:r>
              <a:rPr lang="en-US" sz="2400"/>
              <a:t>       of tissue damage-fever</a:t>
            </a:r>
          </a:p>
          <a:p>
            <a:pPr>
              <a:buFont typeface="Wingdings" pitchFamily="2" charset="2"/>
              <a:buNone/>
            </a:pPr>
            <a:r>
              <a:rPr lang="en-US" sz="2400"/>
              <a:t>       of complications-MR</a:t>
            </a:r>
          </a:p>
          <a:p>
            <a:pPr>
              <a:buFont typeface="Wingdings" pitchFamily="2" charset="2"/>
              <a:buNone/>
            </a:pPr>
            <a:r>
              <a:rPr lang="en-US" sz="2400"/>
              <a:t>       of sympathetic activation-palour, sweating, tachyca</a:t>
            </a:r>
          </a:p>
          <a:p>
            <a:pPr>
              <a:buFont typeface="Wingdings" pitchFamily="2" charset="2"/>
              <a:buNone/>
            </a:pPr>
            <a:r>
              <a:rPr lang="en-US" sz="2400"/>
              <a:t>       of vagal stimulation-vomiting, bradycardia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Investigations</a:t>
            </a:r>
          </a:p>
        </p:txBody>
      </p:sp>
      <p:sp>
        <p:nvSpPr>
          <p:cNvPr id="30723" name="Rectangle 3"/>
          <p:cNvSpPr>
            <a:spLocks noGrp="1" noChangeArrowheads="1"/>
          </p:cNvSpPr>
          <p:nvPr>
            <p:ph type="body" idx="1"/>
          </p:nvPr>
        </p:nvSpPr>
        <p:spPr/>
        <p:txBody>
          <a:bodyPr/>
          <a:lstStyle/>
          <a:p>
            <a:pPr marL="590550" indent="-590550"/>
            <a:r>
              <a:rPr lang="en-US"/>
              <a:t>Discussed as:</a:t>
            </a:r>
          </a:p>
          <a:p>
            <a:pPr marL="590550" indent="-590550">
              <a:buFont typeface="Wingdings" pitchFamily="2" charset="2"/>
              <a:buNone/>
            </a:pPr>
            <a:r>
              <a:rPr lang="en-US"/>
              <a:t>1.ECG-most widely used test in dx of IHD</a:t>
            </a:r>
          </a:p>
          <a:p>
            <a:pPr marL="590550" indent="-590550">
              <a:buFont typeface="Wingdings" pitchFamily="2" charset="2"/>
              <a:buNone/>
            </a:pPr>
            <a:r>
              <a:rPr lang="en-US"/>
              <a:t>2.Laboratory investigations</a:t>
            </a:r>
          </a:p>
          <a:p>
            <a:pPr marL="590550" indent="-590550">
              <a:buFont typeface="Wingdings" pitchFamily="2" charset="2"/>
              <a:buNone/>
            </a:pPr>
            <a:r>
              <a:rPr lang="en-US"/>
              <a:t>3.Imaging studies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ECG</a:t>
            </a:r>
          </a:p>
        </p:txBody>
      </p:sp>
      <p:sp>
        <p:nvSpPr>
          <p:cNvPr id="34819" name="Rectangle 3"/>
          <p:cNvSpPr>
            <a:spLocks noGrp="1" noChangeArrowheads="1"/>
          </p:cNvSpPr>
          <p:nvPr>
            <p:ph type="body" idx="1"/>
          </p:nvPr>
        </p:nvSpPr>
        <p:spPr/>
        <p:txBody>
          <a:bodyPr/>
          <a:lstStyle/>
          <a:p>
            <a:r>
              <a:rPr lang="en-US" sz="2700"/>
              <a:t>Twelve-lead ECG</a:t>
            </a:r>
          </a:p>
          <a:p>
            <a:pPr lvl="1"/>
            <a:r>
              <a:rPr lang="en-US" sz="2200"/>
              <a:t>This is the least expensive and easiest test to diagnose myocardial ischemia. It is useful in detecting acute myocardial ischemia but is not particularly useful in predicting future ischemic events.</a:t>
            </a:r>
          </a:p>
          <a:p>
            <a:pPr lvl="1"/>
            <a:r>
              <a:rPr lang="en-US" sz="2200"/>
              <a:t>This study is highly sensitive but not specific in detecting acute myocardial ischemia. It is modestly sensitive and specific in detecting presence of CAD.</a:t>
            </a:r>
          </a:p>
          <a:p>
            <a:r>
              <a:rPr lang="en-US" sz="2700"/>
              <a:t>Exercise treadmill ECG: </a:t>
            </a:r>
          </a:p>
          <a:p>
            <a:r>
              <a:rPr lang="en-US" sz="2700"/>
              <a:t>Twenty-four–hour ambulatory ECG monitoring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Laboratory: </a:t>
            </a:r>
          </a:p>
        </p:txBody>
      </p:sp>
      <p:sp>
        <p:nvSpPr>
          <p:cNvPr id="17411" name="Rectangle 3"/>
          <p:cNvSpPr>
            <a:spLocks noGrp="1" noChangeArrowheads="1"/>
          </p:cNvSpPr>
          <p:nvPr>
            <p:ph type="body" idx="1"/>
          </p:nvPr>
        </p:nvSpPr>
        <p:spPr/>
        <p:txBody>
          <a:bodyPr/>
          <a:lstStyle/>
          <a:p>
            <a:pPr>
              <a:lnSpc>
                <a:spcPct val="90000"/>
              </a:lnSpc>
            </a:pPr>
            <a:r>
              <a:rPr lang="en-US" sz="2400"/>
              <a:t>Haemogram : anemia can contribute to myocardial ischemia, particularly in patients with severe CAD or reduced LV systolic function. WBC count can be elevated during acute MI (occasionally)</a:t>
            </a:r>
          </a:p>
          <a:p>
            <a:pPr>
              <a:lnSpc>
                <a:spcPct val="90000"/>
              </a:lnSpc>
              <a:buFont typeface="Wingdings" pitchFamily="2" charset="2"/>
              <a:buNone/>
            </a:pPr>
            <a:r>
              <a:rPr lang="en-US" sz="2400"/>
              <a:t> </a:t>
            </a:r>
          </a:p>
          <a:p>
            <a:pPr>
              <a:lnSpc>
                <a:spcPct val="90000"/>
              </a:lnSpc>
            </a:pPr>
            <a:r>
              <a:rPr lang="en-US" sz="2400"/>
              <a:t>RBS: In diabetic patients elevated serum glucose levels can be a clue to the diagnosis of myocardial ischemia, particularly in those with silent ischemia.</a:t>
            </a:r>
          </a:p>
          <a:p>
            <a:pPr>
              <a:lnSpc>
                <a:spcPct val="90000"/>
              </a:lnSpc>
              <a:buFont typeface="Wingdings" pitchFamily="2" charset="2"/>
              <a:buNone/>
            </a:pPr>
            <a:r>
              <a:rPr lang="en-US" sz="2400"/>
              <a:t> </a:t>
            </a:r>
          </a:p>
          <a:p>
            <a:pPr>
              <a:lnSpc>
                <a:spcPct val="90000"/>
              </a:lnSpc>
            </a:pPr>
            <a:r>
              <a:rPr lang="en-US" sz="2400"/>
              <a:t>TFT: Where thyrotoxicosis is suspected as a cause of myocardial ischemia. </a:t>
            </a:r>
          </a:p>
          <a:p>
            <a:pPr>
              <a:lnSpc>
                <a:spcPct val="90000"/>
              </a:lnSpc>
            </a:pPr>
            <a:endParaRPr 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n-US"/>
          </a:p>
        </p:txBody>
      </p:sp>
      <p:sp>
        <p:nvSpPr>
          <p:cNvPr id="18435" name="Rectangle 3"/>
          <p:cNvSpPr>
            <a:spLocks noGrp="1" noChangeArrowheads="1"/>
          </p:cNvSpPr>
          <p:nvPr>
            <p:ph type="body" idx="1"/>
          </p:nvPr>
        </p:nvSpPr>
        <p:spPr/>
        <p:txBody>
          <a:bodyPr/>
          <a:lstStyle/>
          <a:p>
            <a:r>
              <a:rPr lang="en-US" sz="2400"/>
              <a:t>Lipid profile: total cholesterol, LDL cholesterol, HDL cholesterol, and triglyceride levels, should be performed in all patients with suspected CAD as part of the risk-factor assessment </a:t>
            </a:r>
          </a:p>
          <a:p>
            <a:r>
              <a:rPr lang="en-US" sz="2400"/>
              <a:t>Serum cardiac markers are useful in diagnosing MI or myocardial necrosis, and they also may be useful as a prognostic tool in patients with UA.</a:t>
            </a:r>
          </a:p>
          <a:p>
            <a:pPr>
              <a:buFont typeface="Wingdings" pitchFamily="2" charset="2"/>
              <a:buNone/>
            </a:pPr>
            <a:r>
              <a:rPr lang="en-US" sz="2400"/>
              <a:t>           -Troponins (I or T)</a:t>
            </a:r>
          </a:p>
          <a:p>
            <a:pPr lvl="1">
              <a:buFontTx/>
              <a:buNone/>
            </a:pPr>
            <a:r>
              <a:rPr lang="en-US" sz="2400"/>
              <a:t>      -CK-MB</a:t>
            </a:r>
          </a:p>
          <a:p>
            <a:pPr lvl="1">
              <a:buFontTx/>
              <a:buNone/>
            </a:pPr>
            <a:r>
              <a:rPr lang="en-US" sz="2400"/>
              <a:t>      -Myoglobin</a:t>
            </a:r>
          </a:p>
          <a:p>
            <a:endParaRPr lang="en-US" sz="2400"/>
          </a:p>
          <a:p>
            <a:pPr lvl="1"/>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Aspects</a:t>
            </a:r>
          </a:p>
        </p:txBody>
      </p:sp>
      <p:sp>
        <p:nvSpPr>
          <p:cNvPr id="14339" name="Rectangle 3"/>
          <p:cNvSpPr>
            <a:spLocks noGrp="1" noChangeArrowheads="1"/>
          </p:cNvSpPr>
          <p:nvPr>
            <p:ph type="body" idx="1"/>
          </p:nvPr>
        </p:nvSpPr>
        <p:spPr/>
        <p:txBody>
          <a:bodyPr/>
          <a:lstStyle/>
          <a:p>
            <a:r>
              <a:rPr lang="en-US"/>
              <a:t>Introduction</a:t>
            </a:r>
          </a:p>
          <a:p>
            <a:r>
              <a:rPr lang="en-US"/>
              <a:t>Pathophysiology</a:t>
            </a:r>
          </a:p>
          <a:p>
            <a:r>
              <a:rPr lang="en-US"/>
              <a:t>Types</a:t>
            </a:r>
          </a:p>
          <a:p>
            <a:r>
              <a:rPr lang="en-US"/>
              <a:t>Clinical features</a:t>
            </a:r>
          </a:p>
          <a:p>
            <a:r>
              <a:rPr lang="en-US"/>
              <a:t>Investigations </a:t>
            </a:r>
          </a:p>
          <a:p>
            <a:r>
              <a:rPr lang="en-US"/>
              <a:t>management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a:p>
        </p:txBody>
      </p:sp>
      <p:sp>
        <p:nvSpPr>
          <p:cNvPr id="19459" name="Rectangle 3"/>
          <p:cNvSpPr>
            <a:spLocks noGrp="1" noChangeArrowheads="1"/>
          </p:cNvSpPr>
          <p:nvPr>
            <p:ph type="body" idx="1"/>
          </p:nvPr>
        </p:nvSpPr>
        <p:spPr/>
        <p:txBody>
          <a:bodyPr/>
          <a:lstStyle/>
          <a:p>
            <a:pPr lvl="1">
              <a:lnSpc>
                <a:spcPct val="80000"/>
              </a:lnSpc>
              <a:buFontTx/>
              <a:buNone/>
            </a:pPr>
            <a:r>
              <a:rPr lang="en-US" sz="2000"/>
              <a:t>   -</a:t>
            </a:r>
            <a:r>
              <a:rPr lang="en-US" sz="2400"/>
              <a:t>Ischemia-modified albumin (IMA): The combination of IMA with myoglobin-CK-MB-troponin has been found to increase the sensitivity for detecting ischemia to 97%</a:t>
            </a:r>
          </a:p>
          <a:p>
            <a:pPr lvl="1">
              <a:lnSpc>
                <a:spcPct val="80000"/>
              </a:lnSpc>
            </a:pPr>
            <a:endParaRPr lang="en-US" sz="2400"/>
          </a:p>
          <a:p>
            <a:pPr>
              <a:lnSpc>
                <a:spcPct val="80000"/>
              </a:lnSpc>
            </a:pPr>
            <a:r>
              <a:rPr lang="en-US" sz="2400"/>
              <a:t>C-reactive protein (CRP) is an inflammatory marker thought to have reliable prognostic significance in identifying patients at high risk of acute coronary syndromes. Although not routinely used now, CRP levels (especially in combination with serum HDL and LDL measurements</a:t>
            </a:r>
            <a:r>
              <a:rPr lang="en-US" sz="2700"/>
              <a:t> </a:t>
            </a:r>
            <a:r>
              <a:rPr lang="en-US" sz="2400"/>
              <a:t>are among the best predictors of future cardiac risk </a:t>
            </a:r>
          </a:p>
          <a:p>
            <a:pPr>
              <a:lnSpc>
                <a:spcPct val="80000"/>
              </a:lnSpc>
            </a:pPr>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Imaging studies</a:t>
            </a:r>
          </a:p>
        </p:txBody>
      </p:sp>
      <p:sp>
        <p:nvSpPr>
          <p:cNvPr id="20483" name="Rectangle 3"/>
          <p:cNvSpPr>
            <a:spLocks noGrp="1" noChangeArrowheads="1"/>
          </p:cNvSpPr>
          <p:nvPr>
            <p:ph type="body" idx="1"/>
          </p:nvPr>
        </p:nvSpPr>
        <p:spPr/>
        <p:txBody>
          <a:bodyPr/>
          <a:lstStyle/>
          <a:p>
            <a:r>
              <a:rPr lang="en-US" sz="2400"/>
              <a:t>CXR</a:t>
            </a:r>
          </a:p>
          <a:p>
            <a:r>
              <a:rPr lang="en-US" sz="2400"/>
              <a:t> Echocardiography (echo): Transthoracic echo is useful in assessing LV regional wall-motion abnormalities at baseline and during acute ischemic episodes</a:t>
            </a:r>
            <a:r>
              <a:rPr lang="en-US"/>
              <a:t>. </a:t>
            </a:r>
          </a:p>
          <a:p>
            <a:pPr>
              <a:buFont typeface="Wingdings" pitchFamily="2" charset="2"/>
              <a:buNone/>
            </a:pPr>
            <a:r>
              <a:rPr lang="en-US"/>
              <a:t>     =</a:t>
            </a:r>
            <a:r>
              <a:rPr lang="en-US" sz="2400"/>
              <a:t>Stress echo: </a:t>
            </a:r>
          </a:p>
          <a:p>
            <a:pPr>
              <a:buFont typeface="Wingdings" pitchFamily="2" charset="2"/>
              <a:buNone/>
            </a:pPr>
            <a:r>
              <a:rPr lang="en-US" sz="2400"/>
              <a:t>    Exercise echo is useful in evaluation of patients with  chronic CAD because it can assess global and regional LV function in the absence and presence of ischemia</a:t>
            </a:r>
            <a:r>
              <a:rPr lang="en-US"/>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a:p>
        </p:txBody>
      </p:sp>
      <p:sp>
        <p:nvSpPr>
          <p:cNvPr id="21507" name="Rectangle 3"/>
          <p:cNvSpPr>
            <a:spLocks noGrp="1" noChangeArrowheads="1"/>
          </p:cNvSpPr>
          <p:nvPr>
            <p:ph type="body" idx="1"/>
          </p:nvPr>
        </p:nvSpPr>
        <p:spPr/>
        <p:txBody>
          <a:bodyPr/>
          <a:lstStyle/>
          <a:p>
            <a:pPr>
              <a:buFont typeface="Wingdings" pitchFamily="2" charset="2"/>
              <a:buNone/>
            </a:pPr>
            <a:r>
              <a:rPr lang="en-US" sz="2400"/>
              <a:t>    and it can detect LV hypertrophy and associated valve disorders. Exercise echo, in which imaging is performed at rest and immediately after exercise, is relatively inexpensive and safe and allows detection of regional ischemia by identifying new areas of wall-motion disorders. </a:t>
            </a:r>
          </a:p>
          <a:p>
            <a:endParaRPr 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p>
        </p:txBody>
      </p:sp>
      <p:sp>
        <p:nvSpPr>
          <p:cNvPr id="36867" name="Rectangle 3"/>
          <p:cNvSpPr>
            <a:spLocks noGrp="1" noChangeArrowheads="1"/>
          </p:cNvSpPr>
          <p:nvPr>
            <p:ph type="body" idx="1"/>
          </p:nvPr>
        </p:nvSpPr>
        <p:spPr/>
        <p:txBody>
          <a:bodyPr/>
          <a:lstStyle/>
          <a:p>
            <a:r>
              <a:rPr lang="en-US" sz="2400"/>
              <a:t>Coronary arteriography</a:t>
            </a:r>
          </a:p>
          <a:p>
            <a:pPr>
              <a:buFont typeface="Wingdings" pitchFamily="2" charset="2"/>
              <a:buNone/>
            </a:pPr>
            <a:r>
              <a:rPr lang="en-US" sz="2400"/>
              <a:t>Coronary arterial luminography remains the criterion standard for defining significant flow-limiting stenoses that must be revascularized through percutaneous or surgical intervention to improve prognosis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Management</a:t>
            </a:r>
          </a:p>
        </p:txBody>
      </p:sp>
      <p:sp>
        <p:nvSpPr>
          <p:cNvPr id="37891" name="Rectangle 3"/>
          <p:cNvSpPr>
            <a:spLocks noGrp="1" noChangeArrowheads="1"/>
          </p:cNvSpPr>
          <p:nvPr>
            <p:ph type="body" idx="1"/>
          </p:nvPr>
        </p:nvSpPr>
        <p:spPr/>
        <p:txBody>
          <a:bodyPr/>
          <a:lstStyle/>
          <a:p>
            <a:r>
              <a:rPr lang="en-US" sz="2400" b="1"/>
              <a:t>Medical Care: </a:t>
            </a:r>
            <a:r>
              <a:rPr lang="en-US" sz="2400"/>
              <a:t>The goals of management of myocardial ischemia are to relieve symptoms and to prevent future fatal and nonfatal acute coronary syndromes such as UA/NSTEMI, STEMI, and sudden cardiac death.</a:t>
            </a:r>
          </a:p>
          <a:p>
            <a:r>
              <a:rPr lang="en-US" sz="2400"/>
              <a:t>Favored management approach is to appropriately and aggressively pursue all causes of myocardial ischemia and to appropriately treat all reversible causes.</a:t>
            </a:r>
          </a:p>
          <a:p>
            <a:endParaRPr 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p:txBody>
          <a:bodyPr/>
          <a:lstStyle/>
          <a:p>
            <a:r>
              <a:rPr lang="en-US" sz="2400"/>
              <a:t>Medical therapy for risk factor reduction—particularly the use of statins, angiotensin-converting enzyme (ACE) inhibitors, aspirin, and beta-blockers</a:t>
            </a:r>
            <a:r>
              <a:rPr lang="en-US"/>
              <a:t> </a:t>
            </a:r>
          </a:p>
          <a:p>
            <a:r>
              <a:rPr lang="en-US" sz="2400"/>
              <a:t>Elimination of preventable risk factors of CAD, such as smoking, obesity, and sedentary lifestyle</a:t>
            </a:r>
          </a:p>
          <a:p>
            <a:r>
              <a:rPr lang="en-US" sz="2400"/>
              <a:t>Satisfactory control of risk factors such as hypertension, diabetes, and hyperlipidemia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a:p>
        </p:txBody>
      </p:sp>
      <p:sp>
        <p:nvSpPr>
          <p:cNvPr id="39939" name="Rectangle 3"/>
          <p:cNvSpPr>
            <a:spLocks noGrp="1" noChangeArrowheads="1"/>
          </p:cNvSpPr>
          <p:nvPr>
            <p:ph type="body" idx="1"/>
          </p:nvPr>
        </p:nvSpPr>
        <p:spPr/>
        <p:txBody>
          <a:bodyPr/>
          <a:lstStyle/>
          <a:p>
            <a:r>
              <a:rPr lang="en-US" sz="2400"/>
              <a:t>Pharmacologic treatment of CAD can be divided into agents that prolong survival (eg, aspirin, statin drugs, ACE inhibitors, beta-blockers) and those that treat symptoms eg, calcium channel blockers, nitrates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a:p>
        </p:txBody>
      </p:sp>
      <p:sp>
        <p:nvSpPr>
          <p:cNvPr id="40963" name="Rectangle 3"/>
          <p:cNvSpPr>
            <a:spLocks noGrp="1" noChangeArrowheads="1"/>
          </p:cNvSpPr>
          <p:nvPr>
            <p:ph type="body" idx="1"/>
          </p:nvPr>
        </p:nvSpPr>
        <p:spPr/>
        <p:txBody>
          <a:bodyPr/>
          <a:lstStyle/>
          <a:p>
            <a:pPr>
              <a:lnSpc>
                <a:spcPct val="90000"/>
              </a:lnSpc>
            </a:pPr>
            <a:r>
              <a:rPr lang="en-US" sz="2400"/>
              <a:t>Short-acting nitroglycerin is the agent of choice in treatment of acute symptomatic myocardial ischemia. </a:t>
            </a:r>
          </a:p>
          <a:p>
            <a:pPr>
              <a:lnSpc>
                <a:spcPct val="90000"/>
              </a:lnSpc>
            </a:pPr>
            <a:r>
              <a:rPr lang="en-US" sz="2400"/>
              <a:t>Beta-blockers, as a single agent, are the preferred agents, provided no absolute contraindication to their use exists( hrt failure, hypotension, hrt block) </a:t>
            </a:r>
          </a:p>
          <a:p>
            <a:pPr>
              <a:lnSpc>
                <a:spcPct val="90000"/>
              </a:lnSpc>
            </a:pPr>
            <a:r>
              <a:rPr lang="en-US" sz="2400"/>
              <a:t>Calcium channel antagonists are suitable alternatives, as well as effective agents in combination with beta-blockers particularly such dihydropyridine agents as nifedipine, felodipine, and amlodipine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endParaRPr lang="en-US"/>
          </a:p>
        </p:txBody>
      </p:sp>
      <p:sp>
        <p:nvSpPr>
          <p:cNvPr id="41987" name="Rectangle 3"/>
          <p:cNvSpPr>
            <a:spLocks noGrp="1" noChangeArrowheads="1"/>
          </p:cNvSpPr>
          <p:nvPr>
            <p:ph type="body" idx="1"/>
          </p:nvPr>
        </p:nvSpPr>
        <p:spPr/>
        <p:txBody>
          <a:bodyPr/>
          <a:lstStyle/>
          <a:p>
            <a:r>
              <a:rPr lang="en-US" sz="2400"/>
              <a:t>Use of nondihydropyridine calcium channel antagonists should be avoided in patients with depressed LV function.</a:t>
            </a:r>
          </a:p>
          <a:p>
            <a:r>
              <a:rPr lang="en-US" sz="2400"/>
              <a:t>Antiplatelet therapy, with aspirin, clopidogrel (Plavix), ticlopidine (Ticlid), or dipyridamole (Persantine), is useful in both prevention and treatment of acute coronary syndromes from ruptured coronary plaques and subsequent thrombus formation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a:p>
        </p:txBody>
      </p:sp>
      <p:sp>
        <p:nvSpPr>
          <p:cNvPr id="44035" name="Rectangle 3"/>
          <p:cNvSpPr>
            <a:spLocks noGrp="1" noChangeArrowheads="1"/>
          </p:cNvSpPr>
          <p:nvPr>
            <p:ph type="body" idx="1"/>
          </p:nvPr>
        </p:nvSpPr>
        <p:spPr/>
        <p:txBody>
          <a:bodyPr/>
          <a:lstStyle/>
          <a:p>
            <a:r>
              <a:rPr lang="en-US" sz="2800" b="1" u="sng"/>
              <a:t>Surgical care</a:t>
            </a:r>
          </a:p>
          <a:p>
            <a:pPr>
              <a:buFont typeface="Wingdings" pitchFamily="2" charset="2"/>
              <a:buNone/>
            </a:pPr>
            <a:r>
              <a:rPr lang="en-US" sz="2400"/>
              <a:t>        1: Percutaneous coronary interventions</a:t>
            </a:r>
          </a:p>
          <a:p>
            <a:pPr lvl="1"/>
            <a:r>
              <a:rPr lang="en-US" sz="2400"/>
              <a:t>    Percutaneous transluminal coronary angioplasty (PTCA), with or without stenting</a:t>
            </a:r>
            <a:r>
              <a:rPr lang="en-US"/>
              <a:t> </a:t>
            </a:r>
          </a:p>
          <a:p>
            <a:pPr lvl="1"/>
            <a:r>
              <a:rPr lang="en-US"/>
              <a:t>    </a:t>
            </a:r>
            <a:r>
              <a:rPr lang="en-US" sz="2400"/>
              <a:t>Coronary artery bypass surgery</a:t>
            </a:r>
          </a:p>
          <a:p>
            <a:pPr lvl="1">
              <a:buFontTx/>
              <a:buNone/>
            </a:pPr>
            <a:endParaRPr lang="en-US" sz="2400"/>
          </a:p>
          <a:p>
            <a:pPr>
              <a:buFont typeface="Wingdings" pitchFamily="2" charset="2"/>
              <a:buNone/>
            </a:pP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Introduction</a:t>
            </a:r>
          </a:p>
        </p:txBody>
      </p:sp>
      <p:sp>
        <p:nvSpPr>
          <p:cNvPr id="13315" name="Rectangle 3"/>
          <p:cNvSpPr>
            <a:spLocks noGrp="1" noChangeArrowheads="1"/>
          </p:cNvSpPr>
          <p:nvPr>
            <p:ph type="body" idx="1"/>
          </p:nvPr>
        </p:nvSpPr>
        <p:spPr/>
        <p:txBody>
          <a:bodyPr/>
          <a:lstStyle/>
          <a:p>
            <a:r>
              <a:rPr lang="en-US" sz="2400" b="1" dirty="0" smtClean="0"/>
              <a:t>Ischemic Heart Disease</a:t>
            </a:r>
            <a:r>
              <a:rPr lang="en-US" sz="2400" dirty="0" smtClean="0"/>
              <a:t> (</a:t>
            </a:r>
            <a:r>
              <a:rPr lang="en-US" sz="2400" dirty="0"/>
              <a:t>IHD), or </a:t>
            </a:r>
            <a:r>
              <a:rPr lang="en-US" sz="2400" b="1" dirty="0"/>
              <a:t>myocardial </a:t>
            </a:r>
            <a:r>
              <a:rPr lang="en-US" sz="2400" b="1" dirty="0" smtClean="0"/>
              <a:t>ischemia</a:t>
            </a:r>
            <a:r>
              <a:rPr lang="en-US" sz="2400" dirty="0" smtClean="0"/>
              <a:t>, </a:t>
            </a:r>
            <a:r>
              <a:rPr lang="en-US" sz="2400" dirty="0"/>
              <a:t>is a </a:t>
            </a:r>
            <a:r>
              <a:rPr lang="en-US" sz="2400" dirty="0">
                <a:hlinkClick r:id="rId2" tooltip="Disease"/>
              </a:rPr>
              <a:t>disease</a:t>
            </a:r>
            <a:r>
              <a:rPr lang="en-US" sz="2400" dirty="0"/>
              <a:t> characterized by reduced blood supply to the </a:t>
            </a:r>
            <a:r>
              <a:rPr lang="en-US" sz="2400" dirty="0">
                <a:hlinkClick r:id="rId3" tooltip="Myocardium"/>
              </a:rPr>
              <a:t>heart muscle</a:t>
            </a:r>
            <a:r>
              <a:rPr lang="en-US" sz="2400" dirty="0"/>
              <a:t>, usually due to </a:t>
            </a:r>
            <a:r>
              <a:rPr lang="en-US" sz="2400" dirty="0">
                <a:hlinkClick r:id="rId4" tooltip="Coronary heart disease"/>
              </a:rPr>
              <a:t>coronary artery disease</a:t>
            </a:r>
            <a:r>
              <a:rPr lang="en-US" sz="2400" dirty="0"/>
              <a:t> </a:t>
            </a:r>
            <a:r>
              <a:rPr lang="en-US" sz="2400" dirty="0" smtClean="0"/>
              <a:t>. </a:t>
            </a:r>
            <a:endParaRPr lang="en-US" sz="2400" dirty="0"/>
          </a:p>
          <a:p>
            <a:pPr>
              <a:buFont typeface="Wingdings" pitchFamily="2" charset="2"/>
              <a:buNone/>
            </a:pPr>
            <a:endParaRPr lang="en-US" sz="2400" dirty="0"/>
          </a:p>
          <a:p>
            <a:r>
              <a:rPr lang="en-US" sz="2400" dirty="0"/>
              <a:t>There is oxygen deprivation to the heart muscle </a:t>
            </a:r>
            <a:endParaRPr lang="en-US" sz="2400" dirty="0" smtClean="0"/>
          </a:p>
          <a:p>
            <a:r>
              <a:rPr lang="en-US" sz="2400" dirty="0" smtClean="0"/>
              <a:t>accompanied </a:t>
            </a:r>
            <a:r>
              <a:rPr lang="en-US" sz="2400" dirty="0"/>
              <a:t>by inadequate removal of metabolites because of reduced blood flow or perfusion</a:t>
            </a:r>
            <a:r>
              <a:rPr lang="en-US"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1200" y="2286000"/>
            <a:ext cx="5257800" cy="1015663"/>
          </a:xfrm>
          <a:prstGeom prst="rect">
            <a:avLst/>
          </a:prstGeom>
        </p:spPr>
        <p:txBody>
          <a:bodyPr wrap="square">
            <a:spAutoFit/>
          </a:bodyPr>
          <a:lstStyle/>
          <a:p>
            <a:r>
              <a:rPr lang="en-US" dirty="0" smtClean="0"/>
              <a:t> </a:t>
            </a:r>
            <a:r>
              <a:rPr lang="en-US" sz="6000" b="1" dirty="0" smtClean="0"/>
              <a:t>THANK YOU</a:t>
            </a:r>
            <a:endParaRPr lang="en-US" sz="6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smtClean="0"/>
              <a:t>IHD</a:t>
            </a:r>
            <a:endParaRPr lang="en-US" dirty="0"/>
          </a:p>
        </p:txBody>
      </p:sp>
      <p:sp>
        <p:nvSpPr>
          <p:cNvPr id="3075" name="Rectangle 3"/>
          <p:cNvSpPr>
            <a:spLocks noGrp="1" noChangeArrowheads="1"/>
          </p:cNvSpPr>
          <p:nvPr>
            <p:ph type="body" idx="1"/>
          </p:nvPr>
        </p:nvSpPr>
        <p:spPr/>
        <p:txBody>
          <a:bodyPr/>
          <a:lstStyle/>
          <a:p>
            <a:pPr eaLnBrk="1" hangingPunct="1"/>
            <a:r>
              <a:rPr lang="en-US" sz="2400" dirty="0" smtClean="0"/>
              <a:t> </a:t>
            </a:r>
            <a:r>
              <a:rPr lang="en-US" sz="2400" b="1" dirty="0" smtClean="0"/>
              <a:t> </a:t>
            </a:r>
            <a:r>
              <a:rPr lang="en-US" sz="2400" dirty="0" smtClean="0">
                <a:cs typeface="Times New Roman" pitchFamily="18" charset="0"/>
              </a:rPr>
              <a:t>"</a:t>
            </a:r>
            <a:r>
              <a:rPr lang="en-US" sz="2400" b="1" dirty="0" smtClean="0">
                <a:cs typeface="Times New Roman" pitchFamily="18" charset="0"/>
              </a:rPr>
              <a:t> </a:t>
            </a:r>
            <a:r>
              <a:rPr lang="en-US" sz="2400" b="1" dirty="0" err="1" smtClean="0">
                <a:solidFill>
                  <a:srgbClr val="FF0000"/>
                </a:solidFill>
                <a:cs typeface="Times New Roman" pitchFamily="18" charset="0"/>
              </a:rPr>
              <a:t>Ischaemia</a:t>
            </a:r>
            <a:r>
              <a:rPr lang="en-US" sz="2400" b="1" dirty="0" smtClean="0">
                <a:cs typeface="Times New Roman" pitchFamily="18" charset="0"/>
              </a:rPr>
              <a:t> " refers to an insufficient amount of  blood. The coronary arteries are the only source of  blood for the heart muscle. </a:t>
            </a:r>
          </a:p>
          <a:p>
            <a:pPr eaLnBrk="1" hangingPunct="1"/>
            <a:r>
              <a:rPr lang="en-US" sz="2400" b="1" dirty="0" smtClean="0">
                <a:cs typeface="Times New Roman" pitchFamily="18" charset="0"/>
              </a:rPr>
              <a:t>If this coronary arteries are blocked, the blood supply to the </a:t>
            </a:r>
            <a:r>
              <a:rPr lang="en-US" sz="2400" b="1" dirty="0" err="1" smtClean="0">
                <a:cs typeface="Times New Roman" pitchFamily="18" charset="0"/>
              </a:rPr>
              <a:t>myocarduim</a:t>
            </a:r>
            <a:r>
              <a:rPr lang="en-US" sz="2400" b="1" dirty="0" smtClean="0">
                <a:cs typeface="Times New Roman" pitchFamily="18" charset="0"/>
              </a:rPr>
              <a:t>  reduces.</a:t>
            </a:r>
            <a:endParaRPr lang="en-US" sz="2400" b="1" dirty="0" smtClean="0"/>
          </a:p>
          <a:p>
            <a:pPr eaLnBrk="1" hangingPunct="1"/>
            <a:endParaRPr lang="en-U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Risk Factors for atherosclerosis</a:t>
            </a:r>
            <a:endParaRPr lang="en-US" dirty="0"/>
          </a:p>
        </p:txBody>
      </p:sp>
      <p:sp>
        <p:nvSpPr>
          <p:cNvPr id="3" name="Text Placeholder 2"/>
          <p:cNvSpPr>
            <a:spLocks noGrp="1"/>
          </p:cNvSpPr>
          <p:nvPr>
            <p:ph type="body" idx="1"/>
          </p:nvPr>
        </p:nvSpPr>
        <p:spPr>
          <a:xfrm>
            <a:off x="457200" y="1752599"/>
            <a:ext cx="4040188" cy="685801"/>
          </a:xfrm>
        </p:spPr>
        <p:txBody>
          <a:bodyPr/>
          <a:lstStyle/>
          <a:p>
            <a:r>
              <a:rPr lang="en-US" sz="2800" u="sng" dirty="0" smtClean="0"/>
              <a:t>Modifiable</a:t>
            </a:r>
            <a:endParaRPr lang="en-US" sz="2800" u="sng" dirty="0"/>
          </a:p>
        </p:txBody>
      </p:sp>
      <p:sp>
        <p:nvSpPr>
          <p:cNvPr id="4" name="Content Placeholder 3"/>
          <p:cNvSpPr>
            <a:spLocks noGrp="1"/>
          </p:cNvSpPr>
          <p:nvPr>
            <p:ph sz="half" idx="2"/>
          </p:nvPr>
        </p:nvSpPr>
        <p:spPr>
          <a:xfrm>
            <a:off x="457200" y="2438399"/>
            <a:ext cx="4040188" cy="3687763"/>
          </a:xfrm>
        </p:spPr>
        <p:txBody>
          <a:bodyPr/>
          <a:lstStyle/>
          <a:p>
            <a:pPr>
              <a:spcBef>
                <a:spcPct val="50000"/>
              </a:spcBef>
              <a:buClr>
                <a:schemeClr val="accent2"/>
              </a:buClr>
              <a:buFontTx/>
              <a:buChar char="•"/>
            </a:pPr>
            <a:r>
              <a:rPr lang="en-US" b="1" dirty="0" smtClean="0">
                <a:latin typeface="Tahoma" pitchFamily="34" charset="0"/>
              </a:rPr>
              <a:t>Sex</a:t>
            </a:r>
          </a:p>
          <a:p>
            <a:pPr>
              <a:spcBef>
                <a:spcPct val="50000"/>
              </a:spcBef>
              <a:buClr>
                <a:schemeClr val="accent2"/>
              </a:buClr>
              <a:buFontTx/>
              <a:buChar char="•"/>
            </a:pPr>
            <a:r>
              <a:rPr lang="en-US" b="1" dirty="0" smtClean="0">
                <a:latin typeface="Tahoma" pitchFamily="34" charset="0"/>
              </a:rPr>
              <a:t>Hereditary</a:t>
            </a:r>
          </a:p>
          <a:p>
            <a:pPr>
              <a:spcBef>
                <a:spcPct val="50000"/>
              </a:spcBef>
              <a:buClr>
                <a:schemeClr val="accent2"/>
              </a:buClr>
              <a:buFontTx/>
              <a:buChar char="•"/>
            </a:pPr>
            <a:r>
              <a:rPr lang="en-US" b="1" dirty="0" smtClean="0">
                <a:latin typeface="Tahoma" pitchFamily="34" charset="0"/>
              </a:rPr>
              <a:t>Race</a:t>
            </a:r>
          </a:p>
          <a:p>
            <a:pPr>
              <a:spcBef>
                <a:spcPct val="50000"/>
              </a:spcBef>
              <a:buClr>
                <a:schemeClr val="accent2"/>
              </a:buClr>
              <a:buFontTx/>
              <a:buChar char="•"/>
            </a:pPr>
            <a:r>
              <a:rPr lang="en-US" b="1" dirty="0" smtClean="0">
                <a:latin typeface="Tahoma" pitchFamily="34" charset="0"/>
              </a:rPr>
              <a:t>Age</a:t>
            </a:r>
          </a:p>
          <a:p>
            <a:endParaRPr lang="en-US" dirty="0"/>
          </a:p>
        </p:txBody>
      </p:sp>
      <p:sp>
        <p:nvSpPr>
          <p:cNvPr id="5" name="Text Placeholder 4"/>
          <p:cNvSpPr>
            <a:spLocks noGrp="1"/>
          </p:cNvSpPr>
          <p:nvPr>
            <p:ph type="body" sz="quarter" idx="3"/>
          </p:nvPr>
        </p:nvSpPr>
        <p:spPr>
          <a:xfrm>
            <a:off x="4645025" y="1828799"/>
            <a:ext cx="4041775" cy="533401"/>
          </a:xfrm>
        </p:spPr>
        <p:txBody>
          <a:bodyPr/>
          <a:lstStyle/>
          <a:p>
            <a:r>
              <a:rPr lang="en-US" sz="2800" u="sng" dirty="0" smtClean="0"/>
              <a:t>Non Modifiable</a:t>
            </a:r>
            <a:endParaRPr lang="en-US" sz="2800" u="sng" dirty="0"/>
          </a:p>
        </p:txBody>
      </p:sp>
      <p:sp>
        <p:nvSpPr>
          <p:cNvPr id="6" name="Content Placeholder 5"/>
          <p:cNvSpPr>
            <a:spLocks noGrp="1"/>
          </p:cNvSpPr>
          <p:nvPr>
            <p:ph sz="quarter" idx="4"/>
          </p:nvPr>
        </p:nvSpPr>
        <p:spPr>
          <a:xfrm>
            <a:off x="4645025" y="2438401"/>
            <a:ext cx="4041775" cy="3687762"/>
          </a:xfrm>
        </p:spPr>
        <p:txBody>
          <a:bodyPr/>
          <a:lstStyle/>
          <a:p>
            <a:pPr>
              <a:spcBef>
                <a:spcPct val="50000"/>
              </a:spcBef>
              <a:buClr>
                <a:schemeClr val="accent2"/>
              </a:buClr>
              <a:buFontTx/>
              <a:buChar char="•"/>
            </a:pPr>
            <a:r>
              <a:rPr lang="en-US" b="1" dirty="0" smtClean="0">
                <a:latin typeface="Tahoma" pitchFamily="34" charset="0"/>
              </a:rPr>
              <a:t>High blood pressure</a:t>
            </a:r>
          </a:p>
          <a:p>
            <a:pPr>
              <a:spcBef>
                <a:spcPct val="50000"/>
              </a:spcBef>
              <a:buClr>
                <a:schemeClr val="accent2"/>
              </a:buClr>
              <a:buFontTx/>
              <a:buChar char="•"/>
            </a:pPr>
            <a:r>
              <a:rPr lang="en-US" b="1" dirty="0" smtClean="0">
                <a:latin typeface="Tahoma" pitchFamily="34" charset="0"/>
              </a:rPr>
              <a:t>High blood cholesterol</a:t>
            </a:r>
          </a:p>
          <a:p>
            <a:pPr>
              <a:spcBef>
                <a:spcPct val="50000"/>
              </a:spcBef>
              <a:buClr>
                <a:schemeClr val="accent2"/>
              </a:buClr>
              <a:buFontTx/>
              <a:buChar char="•"/>
            </a:pPr>
            <a:r>
              <a:rPr lang="en-US" b="1" dirty="0" smtClean="0">
                <a:latin typeface="Tahoma" pitchFamily="34" charset="0"/>
              </a:rPr>
              <a:t>Smoking</a:t>
            </a:r>
          </a:p>
          <a:p>
            <a:pPr>
              <a:spcBef>
                <a:spcPct val="50000"/>
              </a:spcBef>
              <a:buClr>
                <a:schemeClr val="accent2"/>
              </a:buClr>
              <a:buFontTx/>
              <a:buChar char="•"/>
            </a:pPr>
            <a:r>
              <a:rPr lang="en-US" b="1" dirty="0" smtClean="0">
                <a:latin typeface="Tahoma" pitchFamily="34" charset="0"/>
              </a:rPr>
              <a:t>Physical activity</a:t>
            </a:r>
          </a:p>
          <a:p>
            <a:pPr>
              <a:spcBef>
                <a:spcPct val="50000"/>
              </a:spcBef>
              <a:buClr>
                <a:schemeClr val="accent2"/>
              </a:buClr>
              <a:buFontTx/>
              <a:buChar char="•"/>
            </a:pPr>
            <a:r>
              <a:rPr lang="en-US" b="1" dirty="0" smtClean="0">
                <a:latin typeface="Tahoma" pitchFamily="34" charset="0"/>
              </a:rPr>
              <a:t>Obesity</a:t>
            </a:r>
          </a:p>
          <a:p>
            <a:pPr>
              <a:spcBef>
                <a:spcPct val="50000"/>
              </a:spcBef>
              <a:buClr>
                <a:schemeClr val="accent2"/>
              </a:buClr>
              <a:buFontTx/>
              <a:buChar char="•"/>
            </a:pPr>
            <a:r>
              <a:rPr lang="en-US" b="1" dirty="0" smtClean="0">
                <a:latin typeface="Tahoma" pitchFamily="34" charset="0"/>
              </a:rPr>
              <a:t>Diabetes</a:t>
            </a:r>
          </a:p>
          <a:p>
            <a:pPr>
              <a:spcBef>
                <a:spcPct val="50000"/>
              </a:spcBef>
              <a:buClr>
                <a:schemeClr val="accent2"/>
              </a:buClr>
              <a:buFontTx/>
              <a:buChar char="•"/>
            </a:pPr>
            <a:r>
              <a:rPr lang="en-US" b="1" dirty="0" smtClean="0">
                <a:latin typeface="Tahoma" pitchFamily="34" charset="0"/>
              </a:rPr>
              <a:t>Stress and anger</a:t>
            </a:r>
            <a:endParaRPr lang="en-US" b="1" dirty="0">
              <a:latin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Risk factors</a:t>
            </a:r>
          </a:p>
        </p:txBody>
      </p:sp>
      <p:sp>
        <p:nvSpPr>
          <p:cNvPr id="24579" name="Rectangle 3"/>
          <p:cNvSpPr>
            <a:spLocks noGrp="1" noChangeArrowheads="1"/>
          </p:cNvSpPr>
          <p:nvPr>
            <p:ph type="body" idx="1"/>
          </p:nvPr>
        </p:nvSpPr>
        <p:spPr/>
        <p:txBody>
          <a:bodyPr/>
          <a:lstStyle/>
          <a:p>
            <a:pPr lvl="1">
              <a:lnSpc>
                <a:spcPct val="90000"/>
              </a:lnSpc>
            </a:pPr>
            <a:r>
              <a:rPr lang="en-US" sz="2200" dirty="0"/>
              <a:t>The following risk factors are associated with impaired endothelium-dependent vasodilation: </a:t>
            </a:r>
          </a:p>
          <a:p>
            <a:pPr lvl="2">
              <a:lnSpc>
                <a:spcPct val="90000"/>
              </a:lnSpc>
            </a:pPr>
            <a:r>
              <a:rPr lang="en-US" sz="2000" dirty="0" err="1"/>
              <a:t>Dyslipidemia</a:t>
            </a:r>
            <a:r>
              <a:rPr lang="en-US" sz="2000" dirty="0"/>
              <a:t> </a:t>
            </a:r>
            <a:endParaRPr lang="en-GB" sz="2000" dirty="0"/>
          </a:p>
          <a:p>
            <a:pPr lvl="2">
              <a:lnSpc>
                <a:spcPct val="90000"/>
              </a:lnSpc>
            </a:pPr>
            <a:r>
              <a:rPr lang="en-US" sz="2000" dirty="0"/>
              <a:t>Hypertension </a:t>
            </a:r>
            <a:endParaRPr lang="en-GB" sz="2000" dirty="0"/>
          </a:p>
          <a:p>
            <a:pPr lvl="2">
              <a:lnSpc>
                <a:spcPct val="90000"/>
              </a:lnSpc>
            </a:pPr>
            <a:r>
              <a:rPr lang="en-US" sz="2000" dirty="0"/>
              <a:t>Diabetes mellitus </a:t>
            </a:r>
            <a:endParaRPr lang="en-GB" sz="2000" dirty="0"/>
          </a:p>
          <a:p>
            <a:pPr lvl="2">
              <a:lnSpc>
                <a:spcPct val="90000"/>
              </a:lnSpc>
            </a:pPr>
            <a:r>
              <a:rPr lang="en-US" sz="2000" dirty="0"/>
              <a:t>Cigarette smoking </a:t>
            </a:r>
            <a:endParaRPr lang="en-GB" sz="2000" dirty="0"/>
          </a:p>
          <a:p>
            <a:pPr lvl="2">
              <a:lnSpc>
                <a:spcPct val="90000"/>
              </a:lnSpc>
            </a:pPr>
            <a:r>
              <a:rPr lang="en-US" sz="2000" dirty="0"/>
              <a:t>Menopause </a:t>
            </a:r>
            <a:endParaRPr lang="en-GB" sz="2000" dirty="0"/>
          </a:p>
          <a:p>
            <a:pPr lvl="2">
              <a:lnSpc>
                <a:spcPct val="90000"/>
              </a:lnSpc>
            </a:pPr>
            <a:r>
              <a:rPr lang="en-US" sz="2000" dirty="0"/>
              <a:t>Aging </a:t>
            </a:r>
            <a:endParaRPr lang="en-GB" sz="2000" dirty="0"/>
          </a:p>
          <a:p>
            <a:pPr lvl="2">
              <a:lnSpc>
                <a:spcPct val="90000"/>
              </a:lnSpc>
            </a:pPr>
            <a:r>
              <a:rPr lang="en-US" sz="2000" dirty="0"/>
              <a:t>Family history of coronary artery disease (CAD)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a:p>
        </p:txBody>
      </p:sp>
      <p:sp>
        <p:nvSpPr>
          <p:cNvPr id="25603" name="Rectangle 3"/>
          <p:cNvSpPr>
            <a:spLocks noGrp="1" noChangeArrowheads="1"/>
          </p:cNvSpPr>
          <p:nvPr>
            <p:ph type="body" idx="1"/>
          </p:nvPr>
        </p:nvSpPr>
        <p:spPr/>
        <p:txBody>
          <a:bodyPr/>
          <a:lstStyle/>
          <a:p>
            <a:pPr>
              <a:buFont typeface="Wingdings" pitchFamily="2" charset="2"/>
              <a:buNone/>
            </a:pPr>
            <a:endParaRPr lang="en-US" sz="2400"/>
          </a:p>
          <a:p>
            <a:pPr>
              <a:buFont typeface="Wingdings" pitchFamily="2" charset="2"/>
              <a:buNone/>
            </a:pPr>
            <a:r>
              <a:rPr lang="en-US" sz="2400" b="1" u="sng"/>
              <a:t>Atherosclerosis</a:t>
            </a:r>
          </a:p>
          <a:p>
            <a:pPr>
              <a:buFont typeface="Wingdings" pitchFamily="2" charset="2"/>
              <a:buNone/>
            </a:pPr>
            <a:r>
              <a:rPr lang="en-US" sz="2400"/>
              <a:t>Commonest cause of myocardial ischaemia</a:t>
            </a:r>
          </a:p>
          <a:p>
            <a:pPr>
              <a:buFont typeface="Wingdings" pitchFamily="2" charset="2"/>
              <a:buNone/>
            </a:pPr>
            <a:endParaRPr lang="en-US" sz="2400"/>
          </a:p>
          <a:p>
            <a:pPr>
              <a:buFont typeface="Wingdings" pitchFamily="2" charset="2"/>
              <a:buNone/>
            </a:pPr>
            <a:r>
              <a:rPr lang="en-US" sz="2400"/>
              <a:t>The impairment of endothelial function that occurs in atherosclerosis and in the presence of risk factors for atherosclerosis plays an important role in subsequent development of acute coronary syndromes.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n-US"/>
          </a:p>
        </p:txBody>
      </p:sp>
      <p:sp>
        <p:nvSpPr>
          <p:cNvPr id="31747" name="Rectangle 3"/>
          <p:cNvSpPr>
            <a:spLocks noGrp="1" noChangeArrowheads="1"/>
          </p:cNvSpPr>
          <p:nvPr>
            <p:ph type="body" idx="1"/>
          </p:nvPr>
        </p:nvSpPr>
        <p:spPr/>
        <p:txBody>
          <a:bodyPr/>
          <a:lstStyle/>
          <a:p>
            <a:pPr>
              <a:lnSpc>
                <a:spcPct val="90000"/>
              </a:lnSpc>
            </a:pPr>
            <a:r>
              <a:rPr lang="en-US" sz="2400" dirty="0"/>
              <a:t>Risk factors for coronary atherosclerosis</a:t>
            </a:r>
          </a:p>
          <a:p>
            <a:pPr lvl="1">
              <a:lnSpc>
                <a:spcPct val="90000"/>
              </a:lnSpc>
            </a:pPr>
            <a:r>
              <a:rPr lang="en-US" sz="2400" dirty="0"/>
              <a:t>Family history of premature CAD</a:t>
            </a:r>
          </a:p>
          <a:p>
            <a:pPr lvl="1">
              <a:lnSpc>
                <a:spcPct val="90000"/>
              </a:lnSpc>
            </a:pPr>
            <a:r>
              <a:rPr lang="en-US" sz="2400" dirty="0" err="1"/>
              <a:t>Hyperlipidemia</a:t>
            </a:r>
            <a:r>
              <a:rPr lang="en-US" sz="2400" dirty="0"/>
              <a:t>, including hypercholesterolemia </a:t>
            </a:r>
          </a:p>
          <a:p>
            <a:pPr lvl="1">
              <a:lnSpc>
                <a:spcPct val="90000"/>
              </a:lnSpc>
            </a:pPr>
            <a:r>
              <a:rPr lang="en-US" sz="2400" dirty="0"/>
              <a:t>Hypertension</a:t>
            </a:r>
          </a:p>
          <a:p>
            <a:pPr lvl="1">
              <a:lnSpc>
                <a:spcPct val="90000"/>
              </a:lnSpc>
            </a:pPr>
            <a:r>
              <a:rPr lang="en-US" sz="2400" dirty="0"/>
              <a:t>Cigarette smoking</a:t>
            </a:r>
          </a:p>
          <a:p>
            <a:pPr lvl="1">
              <a:lnSpc>
                <a:spcPct val="90000"/>
              </a:lnSpc>
            </a:pPr>
            <a:r>
              <a:rPr lang="en-US" sz="2400" dirty="0"/>
              <a:t>Diabetes mellitus</a:t>
            </a:r>
          </a:p>
          <a:p>
            <a:pPr lvl="1">
              <a:lnSpc>
                <a:spcPct val="90000"/>
              </a:lnSpc>
            </a:pPr>
            <a:r>
              <a:rPr lang="en-US" sz="2400" dirty="0" err="1"/>
              <a:t>Hypoalphalipoproteinemia</a:t>
            </a:r>
            <a:endParaRPr lang="en-US" sz="2400" dirty="0"/>
          </a:p>
          <a:p>
            <a:pPr lvl="1">
              <a:lnSpc>
                <a:spcPct val="90000"/>
              </a:lnSpc>
            </a:pPr>
            <a:r>
              <a:rPr lang="en-US" sz="2400" dirty="0" err="1"/>
              <a:t>Dysmetabolic</a:t>
            </a:r>
            <a:r>
              <a:rPr lang="en-US" sz="2400" dirty="0"/>
              <a:t> syndrome</a:t>
            </a:r>
          </a:p>
          <a:p>
            <a:pPr>
              <a:lnSpc>
                <a:spcPct val="90000"/>
              </a:lnSpc>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endParaRPr lang="en-US"/>
          </a:p>
        </p:txBody>
      </p:sp>
      <p:sp>
        <p:nvSpPr>
          <p:cNvPr id="33795" name="Rectangle 3"/>
          <p:cNvSpPr>
            <a:spLocks noGrp="1" noChangeArrowheads="1"/>
          </p:cNvSpPr>
          <p:nvPr>
            <p:ph type="body" idx="1"/>
          </p:nvPr>
        </p:nvSpPr>
        <p:spPr/>
        <p:txBody>
          <a:bodyPr/>
          <a:lstStyle/>
          <a:p>
            <a:r>
              <a:rPr lang="en-US"/>
              <a:t>Infections implicated in development of atherosclerosis</a:t>
            </a:r>
          </a:p>
          <a:p>
            <a:pPr lvl="1"/>
            <a:r>
              <a:rPr lang="en-US" i="1"/>
              <a:t>Chlamydia pneumoniae</a:t>
            </a:r>
            <a:endParaRPr lang="en-US"/>
          </a:p>
          <a:p>
            <a:pPr lvl="1"/>
            <a:r>
              <a:rPr lang="en-US" i="1"/>
              <a:t>Helicobacter pylori</a:t>
            </a:r>
            <a:endParaRPr lang="en-US"/>
          </a:p>
          <a:p>
            <a:pPr lvl="1"/>
            <a:r>
              <a:rPr lang="en-US"/>
              <a:t>Herpes simplex virus</a:t>
            </a:r>
          </a:p>
          <a:p>
            <a:pPr>
              <a:buFont typeface="Wingdings" pitchFamily="2" charset="2"/>
              <a:buNone/>
            </a:pPr>
            <a:endParaRPr lang="en-US"/>
          </a:p>
        </p:txBody>
      </p:sp>
    </p:spTree>
  </p:cSld>
  <p:clrMapOvr>
    <a:masterClrMapping/>
  </p:clrMapOvr>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Studio</Template>
  <TotalTime>416</TotalTime>
  <Words>1245</Words>
  <Application>Microsoft Office PowerPoint</Application>
  <PresentationFormat>On-screen Show (4:3)</PresentationFormat>
  <Paragraphs>145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Studio</vt:lpstr>
      <vt:lpstr>ISCHAEMIC HEART DISEASE</vt:lpstr>
      <vt:lpstr>Aspects</vt:lpstr>
      <vt:lpstr>Introduction</vt:lpstr>
      <vt:lpstr>IHD</vt:lpstr>
      <vt:lpstr>Risk Factors for atherosclerosis</vt:lpstr>
      <vt:lpstr>Risk factors</vt:lpstr>
      <vt:lpstr>Slide 7</vt:lpstr>
      <vt:lpstr>Slide 8</vt:lpstr>
      <vt:lpstr>Slide 9</vt:lpstr>
      <vt:lpstr>Pathophysiological variants</vt:lpstr>
      <vt:lpstr>Stable angina pectoris</vt:lpstr>
      <vt:lpstr>Unstable angina</vt:lpstr>
      <vt:lpstr>Acute Myocardial infarction</vt:lpstr>
      <vt:lpstr>Clinical features</vt:lpstr>
      <vt:lpstr>Physical findings</vt:lpstr>
      <vt:lpstr>Investigations</vt:lpstr>
      <vt:lpstr>ECG</vt:lpstr>
      <vt:lpstr>Laboratory: </vt:lpstr>
      <vt:lpstr>Slide 19</vt:lpstr>
      <vt:lpstr>Slide 20</vt:lpstr>
      <vt:lpstr>Imaging studies</vt:lpstr>
      <vt:lpstr>Slide 22</vt:lpstr>
      <vt:lpstr>Slide 23</vt:lpstr>
      <vt:lpstr>Management</vt:lpstr>
      <vt:lpstr>Slide 25</vt:lpstr>
      <vt:lpstr>Slide 26</vt:lpstr>
      <vt:lpstr>Slide 27</vt:lpstr>
      <vt:lpstr>Slide 28</vt:lpstr>
      <vt:lpstr>Slide 29</vt:lpstr>
      <vt:lpstr>Slide 30</vt:lpstr>
    </vt:vector>
  </TitlesOfParts>
  <Company>AMREFHQ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ISCHAEMIC HEART DISEASE</dc:title>
  <dc:creator>Libusers</dc:creator>
  <cp:lastModifiedBy>admin</cp:lastModifiedBy>
  <cp:revision>16</cp:revision>
  <dcterms:created xsi:type="dcterms:W3CDTF">2008-02-29T14:53:04Z</dcterms:created>
  <dcterms:modified xsi:type="dcterms:W3CDTF">2017-09-26T01:31:37Z</dcterms:modified>
</cp:coreProperties>
</file>