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296" r:id="rId4"/>
    <p:sldId id="257" r:id="rId5"/>
    <p:sldId id="258" r:id="rId6"/>
    <p:sldId id="259" r:id="rId7"/>
    <p:sldId id="297" r:id="rId8"/>
    <p:sldId id="260" r:id="rId9"/>
    <p:sldId id="267" r:id="rId10"/>
    <p:sldId id="268" r:id="rId11"/>
    <p:sldId id="269" r:id="rId12"/>
    <p:sldId id="261" r:id="rId13"/>
    <p:sldId id="272" r:id="rId14"/>
    <p:sldId id="274" r:id="rId15"/>
    <p:sldId id="275" r:id="rId16"/>
    <p:sldId id="276" r:id="rId17"/>
    <p:sldId id="277" r:id="rId18"/>
    <p:sldId id="287" r:id="rId19"/>
    <p:sldId id="278" r:id="rId20"/>
    <p:sldId id="279" r:id="rId21"/>
    <p:sldId id="280" r:id="rId22"/>
    <p:sldId id="281" r:id="rId23"/>
    <p:sldId id="283" r:id="rId24"/>
    <p:sldId id="282" r:id="rId25"/>
    <p:sldId id="284" r:id="rId26"/>
    <p:sldId id="285" r:id="rId27"/>
    <p:sldId id="288" r:id="rId28"/>
    <p:sldId id="289" r:id="rId29"/>
    <p:sldId id="290" r:id="rId30"/>
    <p:sldId id="293" r:id="rId31"/>
    <p:sldId id="291" r:id="rId32"/>
    <p:sldId id="292" r:id="rId33"/>
    <p:sldId id="262" r:id="rId34"/>
    <p:sldId id="271" r:id="rId35"/>
    <p:sldId id="263" r:id="rId36"/>
    <p:sldId id="264" r:id="rId37"/>
    <p:sldId id="265"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6" d="100"/>
          <a:sy n="76" d="100"/>
        </p:scale>
        <p:origin x="-1194"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63010C5-1CA8-4C84-AD15-0B298BA18680}"/>
              </a:ext>
            </a:extLst>
          </p:cNvPr>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a:extLst>
              <a:ext uri="{FF2B5EF4-FFF2-40B4-BE49-F238E27FC236}">
                <a16:creationId xmlns:a16="http://schemas.microsoft.com/office/drawing/2014/main" xmlns="" id="{B75F6307-56DF-44F8-81E9-7BB151928557}"/>
              </a:ext>
            </a:extLst>
          </p:cNvPr>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a:extLst>
              <a:ext uri="{FF2B5EF4-FFF2-40B4-BE49-F238E27FC236}">
                <a16:creationId xmlns:a16="http://schemas.microsoft.com/office/drawing/2014/main" xmlns="" id="{A5EAE0A1-F2BA-4D82-9F43-5BF9384EC723}"/>
              </a:ext>
            </a:extLst>
          </p:cNvPr>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27">
            <a:extLst>
              <a:ext uri="{FF2B5EF4-FFF2-40B4-BE49-F238E27FC236}">
                <a16:creationId xmlns:a16="http://schemas.microsoft.com/office/drawing/2014/main" xmlns="" id="{A5100594-EDBD-4C5B-9D70-6ABB89BFDC38}"/>
              </a:ext>
            </a:extLst>
          </p:cNvPr>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97639806-B5EB-4F69-904B-2A569237AAD9}" type="datetimeFigureOut">
              <a:rPr lang="en-US"/>
              <a:pPr>
                <a:defRPr/>
              </a:pPr>
              <a:t>01/27/2021</a:t>
            </a:fld>
            <a:endParaRPr lang="en-US" dirty="0"/>
          </a:p>
        </p:txBody>
      </p:sp>
      <p:sp>
        <p:nvSpPr>
          <p:cNvPr id="10" name="Footer Placeholder 16">
            <a:extLst>
              <a:ext uri="{FF2B5EF4-FFF2-40B4-BE49-F238E27FC236}">
                <a16:creationId xmlns:a16="http://schemas.microsoft.com/office/drawing/2014/main" xmlns="" id="{EEA2585F-FCB3-4A64-AE26-697CE59AD870}"/>
              </a:ext>
            </a:extLst>
          </p:cNvPr>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a:extLst>
              <a:ext uri="{FF2B5EF4-FFF2-40B4-BE49-F238E27FC236}">
                <a16:creationId xmlns:a16="http://schemas.microsoft.com/office/drawing/2014/main" xmlns="" id="{47BDA540-2B7A-4431-BBAB-A3E9C444E300}"/>
              </a:ext>
            </a:extLst>
          </p:cNvPr>
          <p:cNvSpPr>
            <a:spLocks noGrp="1"/>
          </p:cNvSpPr>
          <p:nvPr>
            <p:ph type="sldNum" sz="quarter" idx="12"/>
          </p:nvPr>
        </p:nvSpPr>
        <p:spPr>
          <a:xfrm>
            <a:off x="8001000" y="228600"/>
            <a:ext cx="838200" cy="381000"/>
          </a:xfrm>
        </p:spPr>
        <p:txBody>
          <a:bodyPr/>
          <a:lstStyle>
            <a:lvl1pPr>
              <a:defRPr>
                <a:solidFill>
                  <a:schemeClr val="tx2"/>
                </a:solidFill>
              </a:defRPr>
            </a:lvl1pPr>
          </a:lstStyle>
          <a:p>
            <a:fld id="{8DE7A43C-B5A5-4650-A5A0-4061930E9DBD}" type="slidenum">
              <a:rPr lang="en-US" altLang="en-US"/>
              <a:pPr/>
              <a:t>‹#›</a:t>
            </a:fld>
            <a:endParaRPr lang="en-US" altLang="en-US"/>
          </a:p>
        </p:txBody>
      </p:sp>
    </p:spTree>
    <p:extLst>
      <p:ext uri="{BB962C8B-B14F-4D97-AF65-F5344CB8AC3E}">
        <p14:creationId xmlns:p14="http://schemas.microsoft.com/office/powerpoint/2010/main" xmlns="" val="251918508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xmlns="" id="{15D9E292-4F0B-484D-A611-12A98CC731B8}"/>
              </a:ext>
            </a:extLst>
          </p:cNvPr>
          <p:cNvSpPr>
            <a:spLocks noGrp="1"/>
          </p:cNvSpPr>
          <p:nvPr>
            <p:ph type="dt" sz="half" idx="10"/>
          </p:nvPr>
        </p:nvSpPr>
        <p:spPr/>
        <p:txBody>
          <a:bodyPr/>
          <a:lstStyle>
            <a:lvl1pPr>
              <a:defRPr/>
            </a:lvl1pPr>
          </a:lstStyle>
          <a:p>
            <a:pPr>
              <a:defRPr/>
            </a:pPr>
            <a:fld id="{B5871E59-B464-4D46-9DB0-C86B4540BE82}" type="datetimeFigureOut">
              <a:rPr lang="en-US"/>
              <a:pPr>
                <a:defRPr/>
              </a:pPr>
              <a:t>01/27/2021</a:t>
            </a:fld>
            <a:endParaRPr lang="en-US" dirty="0"/>
          </a:p>
        </p:txBody>
      </p:sp>
      <p:sp>
        <p:nvSpPr>
          <p:cNvPr id="5" name="Footer Placeholder 2">
            <a:extLst>
              <a:ext uri="{FF2B5EF4-FFF2-40B4-BE49-F238E27FC236}">
                <a16:creationId xmlns:a16="http://schemas.microsoft.com/office/drawing/2014/main" xmlns="" id="{C640C51F-6963-4239-B16E-942016F9CCE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xmlns="" id="{47BA2F19-E6BE-47B4-BD5B-8CA565979673}"/>
              </a:ext>
            </a:extLst>
          </p:cNvPr>
          <p:cNvSpPr>
            <a:spLocks noGrp="1"/>
          </p:cNvSpPr>
          <p:nvPr>
            <p:ph type="sldNum" sz="quarter" idx="12"/>
          </p:nvPr>
        </p:nvSpPr>
        <p:spPr/>
        <p:txBody>
          <a:bodyPr/>
          <a:lstStyle>
            <a:lvl1pPr>
              <a:defRPr/>
            </a:lvl1pPr>
          </a:lstStyle>
          <a:p>
            <a:fld id="{EC743DF5-3373-4248-8CA2-40782700A56D}" type="slidenum">
              <a:rPr lang="en-US" altLang="en-US"/>
              <a:pPr/>
              <a:t>‹#›</a:t>
            </a:fld>
            <a:endParaRPr lang="en-US" altLang="en-US"/>
          </a:p>
        </p:txBody>
      </p:sp>
    </p:spTree>
    <p:extLst>
      <p:ext uri="{BB962C8B-B14F-4D97-AF65-F5344CB8AC3E}">
        <p14:creationId xmlns:p14="http://schemas.microsoft.com/office/powerpoint/2010/main" xmlns="" val="913876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78A2C38-3DD6-461C-A0B1-631CFCD290DA}"/>
              </a:ext>
            </a:extLst>
          </p:cNvPr>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a:extLst>
              <a:ext uri="{FF2B5EF4-FFF2-40B4-BE49-F238E27FC236}">
                <a16:creationId xmlns:a16="http://schemas.microsoft.com/office/drawing/2014/main" xmlns="" id="{3A8B9A69-6D6E-4CD3-8523-547689225735}"/>
              </a:ext>
            </a:extLst>
          </p:cNvPr>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a:extLst>
              <a:ext uri="{FF2B5EF4-FFF2-40B4-BE49-F238E27FC236}">
                <a16:creationId xmlns:a16="http://schemas.microsoft.com/office/drawing/2014/main" xmlns="" id="{B88D25BC-5218-4849-9D47-DC615D652497}"/>
              </a:ext>
            </a:extLst>
          </p:cNvPr>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31F14FD2-8E03-4E15-A252-DE8A059579B0}"/>
              </a:ext>
            </a:extLst>
          </p:cNvPr>
          <p:cNvSpPr>
            <a:spLocks noGrp="1"/>
          </p:cNvSpPr>
          <p:nvPr>
            <p:ph type="dt" sz="half" idx="10"/>
          </p:nvPr>
        </p:nvSpPr>
        <p:spPr>
          <a:xfrm>
            <a:off x="6553200" y="6248400"/>
            <a:ext cx="2209800" cy="365125"/>
          </a:xfrm>
        </p:spPr>
        <p:txBody>
          <a:bodyPr/>
          <a:lstStyle>
            <a:lvl1pPr>
              <a:defRPr/>
            </a:lvl1pPr>
          </a:lstStyle>
          <a:p>
            <a:pPr>
              <a:defRPr/>
            </a:pPr>
            <a:fld id="{5D538989-BB12-48C4-A677-1263AA92B9FA}" type="datetimeFigureOut">
              <a:rPr lang="en-US"/>
              <a:pPr>
                <a:defRPr/>
              </a:pPr>
              <a:t>01/27/2021</a:t>
            </a:fld>
            <a:endParaRPr lang="en-US" dirty="0"/>
          </a:p>
        </p:txBody>
      </p:sp>
      <p:sp>
        <p:nvSpPr>
          <p:cNvPr id="8" name="Footer Placeholder 4">
            <a:extLst>
              <a:ext uri="{FF2B5EF4-FFF2-40B4-BE49-F238E27FC236}">
                <a16:creationId xmlns:a16="http://schemas.microsoft.com/office/drawing/2014/main" xmlns="" id="{686FA0B9-4884-4A53-8C97-8957F52271AF}"/>
              </a:ext>
            </a:extLst>
          </p:cNvPr>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0F549DCA-0C0D-45C2-A381-53B28102A252}"/>
              </a:ext>
            </a:extLst>
          </p:cNvPr>
          <p:cNvSpPr>
            <a:spLocks noGrp="1"/>
          </p:cNvSpPr>
          <p:nvPr>
            <p:ph type="sldNum" sz="quarter" idx="12"/>
          </p:nvPr>
        </p:nvSpPr>
        <p:spPr>
          <a:xfrm rot="5400000">
            <a:off x="5989638" y="144462"/>
            <a:ext cx="533400" cy="244475"/>
          </a:xfrm>
        </p:spPr>
        <p:txBody>
          <a:bodyPr/>
          <a:lstStyle>
            <a:lvl1pPr>
              <a:defRPr/>
            </a:lvl1pPr>
          </a:lstStyle>
          <a:p>
            <a:fld id="{B9C3306D-BBAF-49F7-88F3-F1FABE79D998}" type="slidenum">
              <a:rPr lang="en-US" altLang="en-US"/>
              <a:pPr/>
              <a:t>‹#›</a:t>
            </a:fld>
            <a:endParaRPr lang="en-US" altLang="en-US"/>
          </a:p>
        </p:txBody>
      </p:sp>
    </p:spTree>
    <p:extLst>
      <p:ext uri="{BB962C8B-B14F-4D97-AF65-F5344CB8AC3E}">
        <p14:creationId xmlns:p14="http://schemas.microsoft.com/office/powerpoint/2010/main" xmlns="" val="15480179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a:t>Click to edit Master title style</a:t>
            </a:r>
          </a:p>
        </p:txBody>
      </p:sp>
      <p:sp>
        <p:nvSpPr>
          <p:cNvPr id="8" name="Content Placeholder 7"/>
          <p:cNvSpPr>
            <a:spLocks noGrp="1"/>
          </p:cNvSpPr>
          <p:nvPr>
            <p:ph sz="quarter" idx="1"/>
          </p:nvPr>
        </p:nvSpPr>
        <p:spPr>
          <a:xfrm>
            <a:off x="612648" y="1600200"/>
            <a:ext cx="8153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xmlns="" id="{881F8205-E06C-435F-B950-24A4773B96FB}"/>
              </a:ext>
            </a:extLst>
          </p:cNvPr>
          <p:cNvSpPr>
            <a:spLocks noGrp="1"/>
          </p:cNvSpPr>
          <p:nvPr>
            <p:ph type="dt" sz="half" idx="10"/>
          </p:nvPr>
        </p:nvSpPr>
        <p:spPr/>
        <p:txBody>
          <a:bodyPr/>
          <a:lstStyle>
            <a:lvl1pPr>
              <a:defRPr/>
            </a:lvl1pPr>
          </a:lstStyle>
          <a:p>
            <a:pPr>
              <a:defRPr/>
            </a:pPr>
            <a:fld id="{010BB979-D0F6-4A41-8B78-4B0DCE9C4A28}" type="datetimeFigureOut">
              <a:rPr lang="en-US"/>
              <a:pPr>
                <a:defRPr/>
              </a:pPr>
              <a:t>01/27/2021</a:t>
            </a:fld>
            <a:endParaRPr lang="en-US" dirty="0"/>
          </a:p>
        </p:txBody>
      </p:sp>
      <p:sp>
        <p:nvSpPr>
          <p:cNvPr id="5" name="Footer Placeholder 2">
            <a:extLst>
              <a:ext uri="{FF2B5EF4-FFF2-40B4-BE49-F238E27FC236}">
                <a16:creationId xmlns:a16="http://schemas.microsoft.com/office/drawing/2014/main" xmlns="" id="{1EE367A7-7CF5-475A-B81B-B5DCB391913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xmlns="" id="{3334382E-A164-44CA-9B74-C0AF902227B7}"/>
              </a:ext>
            </a:extLst>
          </p:cNvPr>
          <p:cNvSpPr>
            <a:spLocks noGrp="1"/>
          </p:cNvSpPr>
          <p:nvPr>
            <p:ph type="sldNum" sz="quarter" idx="12"/>
          </p:nvPr>
        </p:nvSpPr>
        <p:spPr/>
        <p:txBody>
          <a:bodyPr/>
          <a:lstStyle>
            <a:lvl1pPr>
              <a:defRPr/>
            </a:lvl1pPr>
          </a:lstStyle>
          <a:p>
            <a:fld id="{73A8E51A-40DC-4BB2-A0A0-6A9E84A734E8}" type="slidenum">
              <a:rPr lang="en-US" altLang="en-US"/>
              <a:pPr/>
              <a:t>‹#›</a:t>
            </a:fld>
            <a:endParaRPr lang="en-US" altLang="en-US"/>
          </a:p>
        </p:txBody>
      </p:sp>
    </p:spTree>
    <p:extLst>
      <p:ext uri="{BB962C8B-B14F-4D97-AF65-F5344CB8AC3E}">
        <p14:creationId xmlns:p14="http://schemas.microsoft.com/office/powerpoint/2010/main" xmlns="" val="1675486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85542FF-5F4A-443C-B87A-F4C6175638CA}"/>
              </a:ext>
            </a:extLst>
          </p:cNvPr>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a:extLst>
              <a:ext uri="{FF2B5EF4-FFF2-40B4-BE49-F238E27FC236}">
                <a16:creationId xmlns:a16="http://schemas.microsoft.com/office/drawing/2014/main" xmlns="" id="{941BA9BC-C83B-4E98-B5E3-8C322E2310C7}"/>
              </a:ext>
            </a:extLst>
          </p:cNvPr>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a:extLst>
              <a:ext uri="{FF2B5EF4-FFF2-40B4-BE49-F238E27FC236}">
                <a16:creationId xmlns:a16="http://schemas.microsoft.com/office/drawing/2014/main" xmlns="" id="{94ADFD6E-155A-4C95-90A8-10E77BF94DAE}"/>
              </a:ext>
            </a:extLst>
          </p:cNvPr>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a:t>Click to edit Master title style</a:t>
            </a:r>
          </a:p>
        </p:txBody>
      </p:sp>
      <p:sp>
        <p:nvSpPr>
          <p:cNvPr id="7" name="Date Placeholder 11">
            <a:extLst>
              <a:ext uri="{FF2B5EF4-FFF2-40B4-BE49-F238E27FC236}">
                <a16:creationId xmlns:a16="http://schemas.microsoft.com/office/drawing/2014/main" xmlns="" id="{F5D6211A-642E-469B-A507-59108EC05427}"/>
              </a:ext>
            </a:extLst>
          </p:cNvPr>
          <p:cNvSpPr>
            <a:spLocks noGrp="1"/>
          </p:cNvSpPr>
          <p:nvPr>
            <p:ph type="dt" sz="half" idx="10"/>
          </p:nvPr>
        </p:nvSpPr>
        <p:spPr/>
        <p:txBody>
          <a:bodyPr/>
          <a:lstStyle>
            <a:lvl1pPr>
              <a:defRPr/>
            </a:lvl1pPr>
          </a:lstStyle>
          <a:p>
            <a:pPr>
              <a:defRPr/>
            </a:pPr>
            <a:fld id="{8BFD2B76-123A-47F0-8101-1A9BBE13B2A2}" type="datetimeFigureOut">
              <a:rPr lang="en-US"/>
              <a:pPr>
                <a:defRPr/>
              </a:pPr>
              <a:t>01/27/2021</a:t>
            </a:fld>
            <a:endParaRPr lang="en-US" dirty="0"/>
          </a:p>
        </p:txBody>
      </p:sp>
      <p:sp>
        <p:nvSpPr>
          <p:cNvPr id="8" name="Slide Number Placeholder 12">
            <a:extLst>
              <a:ext uri="{FF2B5EF4-FFF2-40B4-BE49-F238E27FC236}">
                <a16:creationId xmlns:a16="http://schemas.microsoft.com/office/drawing/2014/main" xmlns="" id="{B29D4664-E931-4178-B15E-BD71FD12EEC2}"/>
              </a:ext>
            </a:extLst>
          </p:cNvPr>
          <p:cNvSpPr>
            <a:spLocks noGrp="1"/>
          </p:cNvSpPr>
          <p:nvPr>
            <p:ph type="sldNum" sz="quarter" idx="11"/>
          </p:nvPr>
        </p:nvSpPr>
        <p:spPr>
          <a:xfrm>
            <a:off x="0" y="1752600"/>
            <a:ext cx="1295400" cy="701675"/>
          </a:xfrm>
        </p:spPr>
        <p:txBody>
          <a:bodyPr>
            <a:noAutofit/>
          </a:bodyPr>
          <a:lstStyle>
            <a:lvl1pPr>
              <a:defRPr sz="2400"/>
            </a:lvl1pPr>
          </a:lstStyle>
          <a:p>
            <a:fld id="{61AC576E-5FF6-4B0B-865D-0035C1C62BF6}" type="slidenum">
              <a:rPr lang="en-US" altLang="en-US"/>
              <a:pPr/>
              <a:t>‹#›</a:t>
            </a:fld>
            <a:endParaRPr lang="en-US" altLang="en-US"/>
          </a:p>
        </p:txBody>
      </p:sp>
      <p:sp>
        <p:nvSpPr>
          <p:cNvPr id="9" name="Footer Placeholder 13">
            <a:extLst>
              <a:ext uri="{FF2B5EF4-FFF2-40B4-BE49-F238E27FC236}">
                <a16:creationId xmlns:a16="http://schemas.microsoft.com/office/drawing/2014/main" xmlns="" id="{0965962F-58EF-4D74-A843-ED4D3069571D}"/>
              </a:ext>
            </a:extLst>
          </p:cNvPr>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xmlns="" val="218707222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a:extLst>
              <a:ext uri="{FF2B5EF4-FFF2-40B4-BE49-F238E27FC236}">
                <a16:creationId xmlns:a16="http://schemas.microsoft.com/office/drawing/2014/main" xmlns="" id="{22491849-2A16-416F-9B50-DC2D759BC2A7}"/>
              </a:ext>
            </a:extLst>
          </p:cNvPr>
          <p:cNvSpPr>
            <a:spLocks noGrp="1"/>
          </p:cNvSpPr>
          <p:nvPr>
            <p:ph type="dt" sz="half" idx="10"/>
          </p:nvPr>
        </p:nvSpPr>
        <p:spPr/>
        <p:txBody>
          <a:bodyPr rtlCol="0"/>
          <a:lstStyle>
            <a:lvl1pPr>
              <a:defRPr/>
            </a:lvl1pPr>
          </a:lstStyle>
          <a:p>
            <a:pPr>
              <a:defRPr/>
            </a:pPr>
            <a:fld id="{A55E8182-AC35-4E5A-8A3D-A67B966A72C9}" type="datetimeFigureOut">
              <a:rPr lang="en-US"/>
              <a:pPr>
                <a:defRPr/>
              </a:pPr>
              <a:t>01/27/2021</a:t>
            </a:fld>
            <a:endParaRPr lang="en-US" dirty="0"/>
          </a:p>
        </p:txBody>
      </p:sp>
      <p:sp>
        <p:nvSpPr>
          <p:cNvPr id="6" name="Slide Number Placeholder 9">
            <a:extLst>
              <a:ext uri="{FF2B5EF4-FFF2-40B4-BE49-F238E27FC236}">
                <a16:creationId xmlns:a16="http://schemas.microsoft.com/office/drawing/2014/main" xmlns="" id="{CBFCF5D9-1902-4EFC-9DF9-630F1AFC7323}"/>
              </a:ext>
            </a:extLst>
          </p:cNvPr>
          <p:cNvSpPr>
            <a:spLocks noGrp="1"/>
          </p:cNvSpPr>
          <p:nvPr>
            <p:ph type="sldNum" sz="quarter" idx="11"/>
          </p:nvPr>
        </p:nvSpPr>
        <p:spPr/>
        <p:txBody>
          <a:bodyPr/>
          <a:lstStyle>
            <a:lvl1pPr>
              <a:defRPr/>
            </a:lvl1pPr>
          </a:lstStyle>
          <a:p>
            <a:fld id="{C1C7A250-8AC6-42AE-AAEB-6CB9E59D3EEB}" type="slidenum">
              <a:rPr lang="en-US" altLang="en-US"/>
              <a:pPr/>
              <a:t>‹#›</a:t>
            </a:fld>
            <a:endParaRPr lang="en-US" altLang="en-US"/>
          </a:p>
        </p:txBody>
      </p:sp>
      <p:sp>
        <p:nvSpPr>
          <p:cNvPr id="7" name="Footer Placeholder 11">
            <a:extLst>
              <a:ext uri="{FF2B5EF4-FFF2-40B4-BE49-F238E27FC236}">
                <a16:creationId xmlns:a16="http://schemas.microsoft.com/office/drawing/2014/main" xmlns="" id="{B9AC369C-B4B3-43C0-AD95-1415FFBBB350}"/>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xmlns="" val="3437864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a:extLst>
              <a:ext uri="{FF2B5EF4-FFF2-40B4-BE49-F238E27FC236}">
                <a16:creationId xmlns:a16="http://schemas.microsoft.com/office/drawing/2014/main" xmlns="" id="{E8E43AE0-C950-4134-874B-8750019B73F0}"/>
              </a:ext>
            </a:extLst>
          </p:cNvPr>
          <p:cNvSpPr>
            <a:spLocks noGrp="1"/>
          </p:cNvSpPr>
          <p:nvPr>
            <p:ph type="dt" sz="half" idx="10"/>
          </p:nvPr>
        </p:nvSpPr>
        <p:spPr/>
        <p:txBody>
          <a:bodyPr rtlCol="0"/>
          <a:lstStyle>
            <a:lvl1pPr>
              <a:defRPr/>
            </a:lvl1pPr>
          </a:lstStyle>
          <a:p>
            <a:pPr>
              <a:defRPr/>
            </a:pPr>
            <a:fld id="{15E40D95-5522-43DD-A135-BC0A9349C8DD}" type="datetimeFigureOut">
              <a:rPr lang="en-US"/>
              <a:pPr>
                <a:defRPr/>
              </a:pPr>
              <a:t>01/27/2021</a:t>
            </a:fld>
            <a:endParaRPr lang="en-US" dirty="0"/>
          </a:p>
        </p:txBody>
      </p:sp>
      <p:sp>
        <p:nvSpPr>
          <p:cNvPr id="8" name="Slide Number Placeholder 11">
            <a:extLst>
              <a:ext uri="{FF2B5EF4-FFF2-40B4-BE49-F238E27FC236}">
                <a16:creationId xmlns:a16="http://schemas.microsoft.com/office/drawing/2014/main" xmlns="" id="{6B5CB71A-4E3A-4ECF-BACC-9B22794E77AA}"/>
              </a:ext>
            </a:extLst>
          </p:cNvPr>
          <p:cNvSpPr>
            <a:spLocks noGrp="1"/>
          </p:cNvSpPr>
          <p:nvPr>
            <p:ph type="sldNum" sz="quarter" idx="11"/>
          </p:nvPr>
        </p:nvSpPr>
        <p:spPr/>
        <p:txBody>
          <a:bodyPr/>
          <a:lstStyle>
            <a:lvl1pPr>
              <a:defRPr/>
            </a:lvl1pPr>
          </a:lstStyle>
          <a:p>
            <a:fld id="{5AF1292F-F436-4C7A-9A20-E6BF5B4A9AD0}" type="slidenum">
              <a:rPr lang="en-US" altLang="en-US"/>
              <a:pPr/>
              <a:t>‹#›</a:t>
            </a:fld>
            <a:endParaRPr lang="en-US" altLang="en-US"/>
          </a:p>
        </p:txBody>
      </p:sp>
      <p:sp>
        <p:nvSpPr>
          <p:cNvPr id="9" name="Footer Placeholder 13">
            <a:extLst>
              <a:ext uri="{FF2B5EF4-FFF2-40B4-BE49-F238E27FC236}">
                <a16:creationId xmlns:a16="http://schemas.microsoft.com/office/drawing/2014/main" xmlns="" id="{E35AD175-F9D2-4918-91E5-34108CB7C562}"/>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xmlns="" val="3855055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xmlns="" id="{31AF6F13-B316-4788-A72D-9295299D9056}"/>
              </a:ext>
            </a:extLst>
          </p:cNvPr>
          <p:cNvSpPr>
            <a:spLocks noGrp="1"/>
          </p:cNvSpPr>
          <p:nvPr>
            <p:ph type="dt" sz="half" idx="10"/>
          </p:nvPr>
        </p:nvSpPr>
        <p:spPr/>
        <p:txBody>
          <a:bodyPr/>
          <a:lstStyle>
            <a:lvl1pPr>
              <a:defRPr/>
            </a:lvl1pPr>
          </a:lstStyle>
          <a:p>
            <a:pPr>
              <a:defRPr/>
            </a:pPr>
            <a:fld id="{9483252A-EBB7-46F9-B150-C6F897F2656D}" type="datetimeFigureOut">
              <a:rPr lang="en-US"/>
              <a:pPr>
                <a:defRPr/>
              </a:pPr>
              <a:t>01/27/2021</a:t>
            </a:fld>
            <a:endParaRPr lang="en-US" dirty="0"/>
          </a:p>
        </p:txBody>
      </p:sp>
      <p:sp>
        <p:nvSpPr>
          <p:cNvPr id="4" name="Footer Placeholder 2">
            <a:extLst>
              <a:ext uri="{FF2B5EF4-FFF2-40B4-BE49-F238E27FC236}">
                <a16:creationId xmlns:a16="http://schemas.microsoft.com/office/drawing/2014/main" xmlns="" id="{EAF2D0D6-15E3-46A6-86E5-27816A0AD24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xmlns="" id="{F34E3623-C632-4E16-968A-CAA519EFB718}"/>
              </a:ext>
            </a:extLst>
          </p:cNvPr>
          <p:cNvSpPr>
            <a:spLocks noGrp="1"/>
          </p:cNvSpPr>
          <p:nvPr>
            <p:ph type="sldNum" sz="quarter" idx="12"/>
          </p:nvPr>
        </p:nvSpPr>
        <p:spPr/>
        <p:txBody>
          <a:bodyPr/>
          <a:lstStyle>
            <a:lvl1pPr>
              <a:defRPr/>
            </a:lvl1pPr>
          </a:lstStyle>
          <a:p>
            <a:fld id="{EF640F14-4F2D-4F27-93A1-221C469A67F1}" type="slidenum">
              <a:rPr lang="en-US" altLang="en-US"/>
              <a:pPr/>
              <a:t>‹#›</a:t>
            </a:fld>
            <a:endParaRPr lang="en-US" altLang="en-US"/>
          </a:p>
        </p:txBody>
      </p:sp>
    </p:spTree>
    <p:extLst>
      <p:ext uri="{BB962C8B-B14F-4D97-AF65-F5344CB8AC3E}">
        <p14:creationId xmlns:p14="http://schemas.microsoft.com/office/powerpoint/2010/main" xmlns="" val="2515529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71F362E-0D4E-42C1-8FC6-FF37B96612EB}"/>
              </a:ext>
            </a:extLst>
          </p:cNvPr>
          <p:cNvSpPr>
            <a:spLocks noGrp="1"/>
          </p:cNvSpPr>
          <p:nvPr>
            <p:ph type="dt" sz="half" idx="10"/>
          </p:nvPr>
        </p:nvSpPr>
        <p:spPr/>
        <p:txBody>
          <a:bodyPr/>
          <a:lstStyle>
            <a:lvl1pPr>
              <a:defRPr/>
            </a:lvl1pPr>
          </a:lstStyle>
          <a:p>
            <a:pPr>
              <a:defRPr/>
            </a:pPr>
            <a:fld id="{DCAB4B1D-2D54-4492-91B2-EA50B2CE29F3}" type="datetimeFigureOut">
              <a:rPr lang="en-US"/>
              <a:pPr>
                <a:defRPr/>
              </a:pPr>
              <a:t>01/27/2021</a:t>
            </a:fld>
            <a:endParaRPr lang="en-US" dirty="0"/>
          </a:p>
        </p:txBody>
      </p:sp>
      <p:sp>
        <p:nvSpPr>
          <p:cNvPr id="3" name="Footer Placeholder 2">
            <a:extLst>
              <a:ext uri="{FF2B5EF4-FFF2-40B4-BE49-F238E27FC236}">
                <a16:creationId xmlns:a16="http://schemas.microsoft.com/office/drawing/2014/main" xmlns="" id="{469E42F0-0707-4F6B-955D-F4122EACEBD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xmlns="" id="{5D43268C-E260-4322-9E78-1E22BD0E3C73}"/>
              </a:ext>
            </a:extLst>
          </p:cNvPr>
          <p:cNvSpPr>
            <a:spLocks noGrp="1"/>
          </p:cNvSpPr>
          <p:nvPr>
            <p:ph type="sldNum" sz="quarter" idx="12"/>
          </p:nvPr>
        </p:nvSpPr>
        <p:spPr>
          <a:xfrm>
            <a:off x="0" y="6248400"/>
            <a:ext cx="533400" cy="381000"/>
          </a:xfrm>
        </p:spPr>
        <p:txBody>
          <a:bodyPr/>
          <a:lstStyle>
            <a:lvl1pPr>
              <a:defRPr>
                <a:solidFill>
                  <a:schemeClr val="tx2"/>
                </a:solidFill>
              </a:defRPr>
            </a:lvl1pPr>
          </a:lstStyle>
          <a:p>
            <a:fld id="{798DD35C-1D7D-4F59-AC53-1663D3D82902}" type="slidenum">
              <a:rPr lang="en-US" altLang="en-US"/>
              <a:pPr/>
              <a:t>‹#›</a:t>
            </a:fld>
            <a:endParaRPr lang="en-US" altLang="en-US"/>
          </a:p>
        </p:txBody>
      </p:sp>
    </p:spTree>
    <p:extLst>
      <p:ext uri="{BB962C8B-B14F-4D97-AF65-F5344CB8AC3E}">
        <p14:creationId xmlns:p14="http://schemas.microsoft.com/office/powerpoint/2010/main" xmlns="" val="1553986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xmlns="" id="{643FBE87-3947-4D48-BBE1-79847F3E83F1}"/>
              </a:ext>
            </a:extLst>
          </p:cNvPr>
          <p:cNvSpPr>
            <a:spLocks noGrp="1"/>
          </p:cNvSpPr>
          <p:nvPr>
            <p:ph type="dt" sz="half" idx="10"/>
          </p:nvPr>
        </p:nvSpPr>
        <p:spPr/>
        <p:txBody>
          <a:bodyPr/>
          <a:lstStyle>
            <a:lvl1pPr>
              <a:defRPr/>
            </a:lvl1pPr>
          </a:lstStyle>
          <a:p>
            <a:pPr>
              <a:defRPr/>
            </a:pPr>
            <a:fld id="{3D24A743-2D96-4DD4-A89C-5FBE5BF90450}" type="datetimeFigureOut">
              <a:rPr lang="en-US"/>
              <a:pPr>
                <a:defRPr/>
              </a:pPr>
              <a:t>01/27/2021</a:t>
            </a:fld>
            <a:endParaRPr lang="en-US" dirty="0"/>
          </a:p>
        </p:txBody>
      </p:sp>
      <p:sp>
        <p:nvSpPr>
          <p:cNvPr id="6" name="Footer Placeholder 2">
            <a:extLst>
              <a:ext uri="{FF2B5EF4-FFF2-40B4-BE49-F238E27FC236}">
                <a16:creationId xmlns:a16="http://schemas.microsoft.com/office/drawing/2014/main" xmlns="" id="{A9DE86BC-2C23-4827-8421-58F49B58EE1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xmlns="" id="{4EF70F1A-1F15-4BC4-9B29-B7955578FA01}"/>
              </a:ext>
            </a:extLst>
          </p:cNvPr>
          <p:cNvSpPr>
            <a:spLocks noGrp="1"/>
          </p:cNvSpPr>
          <p:nvPr>
            <p:ph type="sldNum" sz="quarter" idx="12"/>
          </p:nvPr>
        </p:nvSpPr>
        <p:spPr/>
        <p:txBody>
          <a:bodyPr/>
          <a:lstStyle>
            <a:lvl1pPr>
              <a:defRPr/>
            </a:lvl1pPr>
          </a:lstStyle>
          <a:p>
            <a:fld id="{C97489C4-B1EF-47D0-A05A-E7869131A954}" type="slidenum">
              <a:rPr lang="en-US" altLang="en-US"/>
              <a:pPr/>
              <a:t>‹#›</a:t>
            </a:fld>
            <a:endParaRPr lang="en-US" altLang="en-US"/>
          </a:p>
        </p:txBody>
      </p:sp>
    </p:spTree>
    <p:extLst>
      <p:ext uri="{BB962C8B-B14F-4D97-AF65-F5344CB8AC3E}">
        <p14:creationId xmlns:p14="http://schemas.microsoft.com/office/powerpoint/2010/main" xmlns="" val="3297246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2C49338B-FA94-4AD8-9989-E539539CE4BA}"/>
              </a:ext>
            </a:extLst>
          </p:cNvPr>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a:extLst>
              <a:ext uri="{FF2B5EF4-FFF2-40B4-BE49-F238E27FC236}">
                <a16:creationId xmlns:a16="http://schemas.microsoft.com/office/drawing/2014/main" xmlns="" id="{5E1F3217-AB39-4BCD-8F10-AD2582C074CB}"/>
              </a:ext>
            </a:extLst>
          </p:cNvPr>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a:extLst>
              <a:ext uri="{FF2B5EF4-FFF2-40B4-BE49-F238E27FC236}">
                <a16:creationId xmlns:a16="http://schemas.microsoft.com/office/drawing/2014/main" xmlns="" id="{BB89230C-9432-45FD-B6D5-8303F2DCB6E4}"/>
              </a:ext>
            </a:extLst>
          </p:cNvPr>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a:extLst>
              <a:ext uri="{FF2B5EF4-FFF2-40B4-BE49-F238E27FC236}">
                <a16:creationId xmlns:a16="http://schemas.microsoft.com/office/drawing/2014/main" xmlns="" id="{11D8C895-8234-4AD5-8745-1C663011D317}"/>
              </a:ext>
            </a:extLst>
          </p:cNvPr>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a:t>Click icon to add picture</a:t>
            </a:r>
          </a:p>
        </p:txBody>
      </p:sp>
      <p:sp>
        <p:nvSpPr>
          <p:cNvPr id="9" name="Date Placeholder 11">
            <a:extLst>
              <a:ext uri="{FF2B5EF4-FFF2-40B4-BE49-F238E27FC236}">
                <a16:creationId xmlns:a16="http://schemas.microsoft.com/office/drawing/2014/main" xmlns="" id="{55BBBE3D-A427-408F-84CB-F39F0110A022}"/>
              </a:ext>
            </a:extLst>
          </p:cNvPr>
          <p:cNvSpPr>
            <a:spLocks noGrp="1"/>
          </p:cNvSpPr>
          <p:nvPr>
            <p:ph type="dt" sz="half" idx="10"/>
          </p:nvPr>
        </p:nvSpPr>
        <p:spPr>
          <a:xfrm>
            <a:off x="6248400" y="6248400"/>
            <a:ext cx="2667000" cy="365125"/>
          </a:xfrm>
        </p:spPr>
        <p:txBody>
          <a:bodyPr rtlCol="0"/>
          <a:lstStyle>
            <a:lvl1pPr>
              <a:defRPr/>
            </a:lvl1pPr>
          </a:lstStyle>
          <a:p>
            <a:pPr>
              <a:defRPr/>
            </a:pPr>
            <a:fld id="{8B5CA742-1EB1-4D7C-9F07-7259A4BF5F4A}" type="datetimeFigureOut">
              <a:rPr lang="en-US"/>
              <a:pPr>
                <a:defRPr/>
              </a:pPr>
              <a:t>01/27/2021</a:t>
            </a:fld>
            <a:endParaRPr lang="en-US" dirty="0"/>
          </a:p>
        </p:txBody>
      </p:sp>
      <p:sp>
        <p:nvSpPr>
          <p:cNvPr id="10" name="Slide Number Placeholder 12">
            <a:extLst>
              <a:ext uri="{FF2B5EF4-FFF2-40B4-BE49-F238E27FC236}">
                <a16:creationId xmlns:a16="http://schemas.microsoft.com/office/drawing/2014/main" xmlns="" id="{29812954-5546-4F68-9B59-F3D85275ED6A}"/>
              </a:ext>
            </a:extLst>
          </p:cNvPr>
          <p:cNvSpPr>
            <a:spLocks noGrp="1"/>
          </p:cNvSpPr>
          <p:nvPr>
            <p:ph type="sldNum" sz="quarter" idx="11"/>
          </p:nvPr>
        </p:nvSpPr>
        <p:spPr>
          <a:xfrm>
            <a:off x="0" y="4667250"/>
            <a:ext cx="1447800" cy="663575"/>
          </a:xfrm>
        </p:spPr>
        <p:txBody>
          <a:bodyPr/>
          <a:lstStyle>
            <a:lvl1pPr>
              <a:defRPr sz="2800"/>
            </a:lvl1pPr>
          </a:lstStyle>
          <a:p>
            <a:fld id="{C2AF16E9-8A66-4413-86D1-030364FBE1F2}" type="slidenum">
              <a:rPr lang="en-US" altLang="en-US"/>
              <a:pPr/>
              <a:t>‹#›</a:t>
            </a:fld>
            <a:endParaRPr lang="en-US" altLang="en-US"/>
          </a:p>
        </p:txBody>
      </p:sp>
      <p:sp>
        <p:nvSpPr>
          <p:cNvPr id="11" name="Footer Placeholder 13">
            <a:extLst>
              <a:ext uri="{FF2B5EF4-FFF2-40B4-BE49-F238E27FC236}">
                <a16:creationId xmlns:a16="http://schemas.microsoft.com/office/drawing/2014/main" xmlns="" id="{3CE35195-5DD4-4176-94B8-83F88794E150}"/>
              </a:ext>
            </a:extLst>
          </p:cNvPr>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extLst>
      <p:ext uri="{BB962C8B-B14F-4D97-AF65-F5344CB8AC3E}">
        <p14:creationId xmlns:p14="http://schemas.microsoft.com/office/powerpoint/2010/main" xmlns="" val="137348778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xmlns="" id="{A1400646-BFE2-4D0F-8292-BF5DA5BAED47}"/>
              </a:ext>
            </a:extLst>
          </p:cNvPr>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12">
            <a:extLst>
              <a:ext uri="{FF2B5EF4-FFF2-40B4-BE49-F238E27FC236}">
                <a16:creationId xmlns:a16="http://schemas.microsoft.com/office/drawing/2014/main" xmlns="" id="{9CBD0BC7-7B4E-4CE1-8582-D51AEA6AC306}"/>
              </a:ext>
            </a:extLst>
          </p:cNvPr>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xmlns="" id="{53C8A0F7-A3EB-421B-9FE0-92B3AD368CD0}"/>
              </a:ext>
            </a:extLst>
          </p:cNvPr>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9E58159-913F-4758-9FAA-1B9628919780}" type="datetimeFigureOut">
              <a:rPr lang="en-US"/>
              <a:pPr>
                <a:defRPr/>
              </a:pPr>
              <a:t>01/27/2021</a:t>
            </a:fld>
            <a:endParaRPr lang="en-US" dirty="0"/>
          </a:p>
        </p:txBody>
      </p:sp>
      <p:sp>
        <p:nvSpPr>
          <p:cNvPr id="3" name="Footer Placeholder 2">
            <a:extLst>
              <a:ext uri="{FF2B5EF4-FFF2-40B4-BE49-F238E27FC236}">
                <a16:creationId xmlns:a16="http://schemas.microsoft.com/office/drawing/2014/main" xmlns="" id="{488266E6-66FB-47B3-9DC1-45287E0CC5EE}"/>
              </a:ext>
            </a:extLst>
          </p:cNvPr>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7" name="Rectangle 6">
            <a:extLst>
              <a:ext uri="{FF2B5EF4-FFF2-40B4-BE49-F238E27FC236}">
                <a16:creationId xmlns:a16="http://schemas.microsoft.com/office/drawing/2014/main" xmlns="" id="{4CEF0AAC-56E5-414B-8960-3ACF3632D576}"/>
              </a:ext>
            </a:extLst>
          </p:cNvPr>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a:extLst>
              <a:ext uri="{FF2B5EF4-FFF2-40B4-BE49-F238E27FC236}">
                <a16:creationId xmlns:a16="http://schemas.microsoft.com/office/drawing/2014/main" xmlns="" id="{14C5D495-3673-4C9F-A154-944DD7781358}"/>
              </a:ext>
            </a:extLst>
          </p:cNvPr>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a:extLst>
              <a:ext uri="{FF2B5EF4-FFF2-40B4-BE49-F238E27FC236}">
                <a16:creationId xmlns:a16="http://schemas.microsoft.com/office/drawing/2014/main" xmlns="" id="{C3745898-2810-4ABD-A172-9B7197B59553}"/>
              </a:ext>
            </a:extLst>
          </p:cNvPr>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a:extLst>
              <a:ext uri="{FF2B5EF4-FFF2-40B4-BE49-F238E27FC236}">
                <a16:creationId xmlns:a16="http://schemas.microsoft.com/office/drawing/2014/main" xmlns="" id="{F7F4124D-6844-4F15-9FB3-FDD3E60ECB22}"/>
              </a:ext>
            </a:extLst>
          </p:cNvPr>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sz="1400" b="1">
                <a:solidFill>
                  <a:srgbClr val="FFFFFF"/>
                </a:solidFill>
                <a:latin typeface="Tw Cen MT" panose="020B0602020104020603" pitchFamily="34" charset="0"/>
              </a:defRPr>
            </a:lvl1pPr>
          </a:lstStyle>
          <a:p>
            <a:fld id="{1982E6A2-D0B6-4B75-9A72-CA12C96E4D3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53" r:id="rId1"/>
    <p:sldLayoutId id="2147483949" r:id="rId2"/>
    <p:sldLayoutId id="2147483954" r:id="rId3"/>
    <p:sldLayoutId id="2147483955" r:id="rId4"/>
    <p:sldLayoutId id="2147483956" r:id="rId5"/>
    <p:sldLayoutId id="2147483950" r:id="rId6"/>
    <p:sldLayoutId id="2147483957" r:id="rId7"/>
    <p:sldLayoutId id="2147483951" r:id="rId8"/>
    <p:sldLayoutId id="2147483958" r:id="rId9"/>
    <p:sldLayoutId id="2147483952" r:id="rId10"/>
    <p:sldLayoutId id="2147483959"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B32C16"/>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F5CD2D"/>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4ADF49-3203-4469-B70C-7169E3E06F36}"/>
              </a:ext>
            </a:extLst>
          </p:cNvPr>
          <p:cNvSpPr>
            <a:spLocks noGrp="1"/>
          </p:cNvSpPr>
          <p:nvPr>
            <p:ph type="ctrTitle"/>
          </p:nvPr>
        </p:nvSpPr>
        <p:spPr>
          <a:xfrm>
            <a:off x="533400" y="457200"/>
            <a:ext cx="6477000" cy="3048000"/>
          </a:xfrm>
        </p:spPr>
        <p:txBody>
          <a:bodyPr>
            <a:normAutofit/>
          </a:bodyPr>
          <a:lstStyle/>
          <a:p>
            <a:pPr eaLnBrk="1" fontAlgn="auto" hangingPunct="1">
              <a:spcAft>
                <a:spcPts val="0"/>
              </a:spcAft>
              <a:defRPr/>
            </a:pPr>
            <a:r>
              <a:rPr lang="en-US" sz="4800" dirty="0"/>
              <a:t>Biochemistry</a:t>
            </a:r>
            <a:r>
              <a:rPr lang="en-US" sz="4800" dirty="0" smtClean="0"/>
              <a:t>…</a:t>
            </a:r>
            <a:r>
              <a:rPr lang="en-US" dirty="0" smtClean="0"/>
              <a:t/>
            </a:r>
            <a:br>
              <a:rPr lang="en-US" dirty="0" smtClean="0"/>
            </a:br>
            <a:r>
              <a:rPr lang="en-US" dirty="0"/>
              <a:t/>
            </a:r>
            <a:br>
              <a:rPr lang="en-US" dirty="0"/>
            </a:br>
            <a:r>
              <a:rPr lang="en-US" dirty="0" smtClean="0"/>
              <a:t>           </a:t>
            </a:r>
            <a:r>
              <a:rPr lang="en-US" altLang="en-US" sz="3200" dirty="0" smtClean="0">
                <a:solidFill>
                  <a:srgbClr val="92D050"/>
                </a:solidFill>
              </a:rPr>
              <a:t>The </a:t>
            </a:r>
            <a:r>
              <a:rPr lang="en-US" altLang="en-US" sz="3200" dirty="0">
                <a:solidFill>
                  <a:srgbClr val="92D050"/>
                </a:solidFill>
              </a:rPr>
              <a:t>Chemistry of Life</a:t>
            </a:r>
            <a:r>
              <a:rPr lang="en-US" altLang="en-US" dirty="0"/>
              <a:t/>
            </a:r>
            <a:br>
              <a:rPr lang="en-US" altLang="en-US" dirty="0"/>
            </a:br>
            <a:endParaRPr lang="en-US" dirty="0"/>
          </a:p>
        </p:txBody>
      </p:sp>
      <p:sp>
        <p:nvSpPr>
          <p:cNvPr id="9219" name="Subtitle 2">
            <a:extLst>
              <a:ext uri="{FF2B5EF4-FFF2-40B4-BE49-F238E27FC236}">
                <a16:creationId xmlns:a16="http://schemas.microsoft.com/office/drawing/2014/main" xmlns="" id="{68B74E2A-C8E9-4A21-B639-B33CCAEFC515}"/>
              </a:ext>
            </a:extLst>
          </p:cNvPr>
          <p:cNvSpPr>
            <a:spLocks noGrp="1"/>
          </p:cNvSpPr>
          <p:nvPr>
            <p:ph type="subTitle" idx="1"/>
          </p:nvPr>
        </p:nvSpPr>
        <p:spPr>
          <a:xfrm>
            <a:off x="2362200" y="6049963"/>
            <a:ext cx="6705600" cy="685800"/>
          </a:xfrm>
        </p:spPr>
        <p:txBody>
          <a:bodyPr>
            <a:normAutofit fontScale="77500" lnSpcReduction="20000"/>
          </a:bodyPr>
          <a:lstStyle/>
          <a:p>
            <a:pPr eaLnBrk="1" hangingPunct="1"/>
            <a:r>
              <a:rPr lang="en-US" altLang="en-US" dirty="0" smtClean="0"/>
              <a:t>Dr David Mulatya, </a:t>
            </a:r>
            <a:r>
              <a:rPr lang="en-US" altLang="en-US" dirty="0" err="1" smtClean="0"/>
              <a:t>Bpharm,UoN</a:t>
            </a:r>
            <a:r>
              <a:rPr lang="en-US" altLang="en-US" dirty="0" smtClean="0"/>
              <a:t>, </a:t>
            </a:r>
            <a:r>
              <a:rPr lang="en-US" altLang="en-US" dirty="0" err="1" smtClean="0"/>
              <a:t>MPsk</a:t>
            </a:r>
            <a:endParaRPr lang="en-US" altLang="en-US" dirty="0" smtClean="0"/>
          </a:p>
          <a:p>
            <a:pPr eaLnBrk="1" hangingPunct="1"/>
            <a:r>
              <a:rPr lang="en-US" altLang="en-US" dirty="0" smtClean="0"/>
              <a:t>KMTC </a:t>
            </a:r>
            <a:r>
              <a:rPr lang="en-US" altLang="en-US" dirty="0" err="1" smtClean="0"/>
              <a:t>Voi</a:t>
            </a:r>
            <a:r>
              <a:rPr lang="en-US" altLang="en-US" smtClean="0"/>
              <a:t> campus</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11032173-40AC-4356-9574-730CF37A2218}"/>
              </a:ext>
            </a:extLst>
          </p:cNvPr>
          <p:cNvSpPr>
            <a:spLocks noGrp="1"/>
          </p:cNvSpPr>
          <p:nvPr>
            <p:ph type="title"/>
          </p:nvPr>
        </p:nvSpPr>
        <p:spPr>
          <a:xfrm>
            <a:off x="612775" y="228600"/>
            <a:ext cx="8153400" cy="990600"/>
          </a:xfrm>
        </p:spPr>
        <p:txBody>
          <a:bodyPr/>
          <a:lstStyle/>
          <a:p>
            <a:r>
              <a:rPr lang="en-US" altLang="en-US"/>
              <a:t>Try These…</a:t>
            </a:r>
          </a:p>
        </p:txBody>
      </p:sp>
      <p:sp>
        <p:nvSpPr>
          <p:cNvPr id="18435" name="Content Placeholder 2">
            <a:extLst>
              <a:ext uri="{FF2B5EF4-FFF2-40B4-BE49-F238E27FC236}">
                <a16:creationId xmlns:a16="http://schemas.microsoft.com/office/drawing/2014/main" xmlns="" id="{A616C2F7-B748-4B70-A837-7F5FFD635DBD}"/>
              </a:ext>
            </a:extLst>
          </p:cNvPr>
          <p:cNvSpPr>
            <a:spLocks noGrp="1"/>
          </p:cNvSpPr>
          <p:nvPr>
            <p:ph sz="quarter" idx="1"/>
          </p:nvPr>
        </p:nvSpPr>
        <p:spPr>
          <a:xfrm>
            <a:off x="612775" y="1600200"/>
            <a:ext cx="8153400" cy="4495800"/>
          </a:xfrm>
        </p:spPr>
        <p:txBody>
          <a:bodyPr/>
          <a:lstStyle/>
          <a:p>
            <a:r>
              <a:rPr lang="en-US" altLang="en-US"/>
              <a:t>Identify the type of bond…</a:t>
            </a:r>
          </a:p>
          <a:p>
            <a:pPr marL="881063" lvl="1" indent="-514350">
              <a:buFont typeface="Tw Cen MT" panose="020B0602020104020603" pitchFamily="34" charset="0"/>
              <a:buAutoNum type="arabicPeriod"/>
            </a:pPr>
            <a:r>
              <a:rPr lang="en-US" altLang="en-US"/>
              <a:t>MgF</a:t>
            </a:r>
            <a:r>
              <a:rPr lang="en-US" altLang="en-US" baseline="-25000"/>
              <a:t>2</a:t>
            </a:r>
          </a:p>
          <a:p>
            <a:pPr marL="881063" lvl="1" indent="-514350">
              <a:buFont typeface="Tw Cen MT" panose="020B0602020104020603" pitchFamily="34" charset="0"/>
              <a:buAutoNum type="arabicPeriod"/>
            </a:pPr>
            <a:r>
              <a:rPr lang="en-US" altLang="en-US"/>
              <a:t>S</a:t>
            </a:r>
            <a:r>
              <a:rPr lang="en-US" altLang="en-US" baseline="-25000"/>
              <a:t>3</a:t>
            </a:r>
            <a:r>
              <a:rPr lang="en-US" altLang="en-US"/>
              <a:t>O</a:t>
            </a:r>
            <a:r>
              <a:rPr lang="en-US" altLang="en-US" baseline="-25000"/>
              <a:t>2</a:t>
            </a:r>
          </a:p>
          <a:p>
            <a:pPr marL="881063" lvl="1" indent="-514350">
              <a:buFont typeface="Tw Cen MT" panose="020B0602020104020603" pitchFamily="34" charset="0"/>
              <a:buAutoNum type="arabicPeriod"/>
            </a:pPr>
            <a:r>
              <a:rPr lang="en-US" altLang="en-US"/>
              <a:t>RbCl</a:t>
            </a:r>
          </a:p>
          <a:p>
            <a:pPr marL="881063" lvl="1" indent="-514350">
              <a:buFont typeface="Tw Cen MT" panose="020B0602020104020603" pitchFamily="34" charset="0"/>
              <a:buAutoNum type="arabicPeriod"/>
            </a:pPr>
            <a:r>
              <a:rPr lang="en-US" altLang="en-US"/>
              <a:t>PCl</a:t>
            </a:r>
            <a:r>
              <a:rPr lang="en-US" altLang="en-US" baseline="-25000"/>
              <a:t>4</a:t>
            </a:r>
          </a:p>
          <a:p>
            <a:pPr marL="881063" lvl="1" indent="-514350">
              <a:buFont typeface="Tw Cen MT" panose="020B0602020104020603" pitchFamily="34" charset="0"/>
              <a:buAutoNum type="arabicPeriod"/>
            </a:pPr>
            <a:r>
              <a:rPr lang="en-US" altLang="en-US"/>
              <a:t>N</a:t>
            </a:r>
            <a:r>
              <a:rPr lang="en-US" altLang="en-US" baseline="-25000"/>
              <a:t>2</a:t>
            </a:r>
            <a:r>
              <a:rPr lang="en-US" altLang="en-US"/>
              <a:t>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xmlns="" id="{789CA26B-C635-407C-9BC4-A403CBCFDAB5}"/>
              </a:ext>
            </a:extLst>
          </p:cNvPr>
          <p:cNvSpPr>
            <a:spLocks noGrp="1"/>
          </p:cNvSpPr>
          <p:nvPr>
            <p:ph type="title"/>
          </p:nvPr>
        </p:nvSpPr>
        <p:spPr>
          <a:xfrm>
            <a:off x="612775" y="228600"/>
            <a:ext cx="8153400" cy="990600"/>
          </a:xfrm>
        </p:spPr>
        <p:txBody>
          <a:bodyPr/>
          <a:lstStyle/>
          <a:p>
            <a:r>
              <a:rPr lang="en-US" altLang="en-US"/>
              <a:t>Bell Ringer…</a:t>
            </a:r>
          </a:p>
        </p:txBody>
      </p:sp>
      <p:sp>
        <p:nvSpPr>
          <p:cNvPr id="19459" name="Content Placeholder 2">
            <a:extLst>
              <a:ext uri="{FF2B5EF4-FFF2-40B4-BE49-F238E27FC236}">
                <a16:creationId xmlns:a16="http://schemas.microsoft.com/office/drawing/2014/main" xmlns="" id="{97D7AD90-2ED4-4B3A-B5BA-66C18DE9CCB2}"/>
              </a:ext>
            </a:extLst>
          </p:cNvPr>
          <p:cNvSpPr>
            <a:spLocks noGrp="1"/>
          </p:cNvSpPr>
          <p:nvPr>
            <p:ph sz="quarter" idx="1"/>
          </p:nvPr>
        </p:nvSpPr>
        <p:spPr>
          <a:xfrm>
            <a:off x="612775" y="1600200"/>
            <a:ext cx="8153400" cy="4495800"/>
          </a:xfrm>
        </p:spPr>
        <p:txBody>
          <a:bodyPr/>
          <a:lstStyle/>
          <a:p>
            <a:pPr marL="514350" indent="-514350">
              <a:buFont typeface="Tw Cen MT" panose="020B0602020104020603" pitchFamily="34" charset="0"/>
              <a:buAutoNum type="arabicPeriod"/>
            </a:pPr>
            <a:r>
              <a:rPr lang="en-US" altLang="en-US"/>
              <a:t>How is an atom different from a compound?</a:t>
            </a:r>
          </a:p>
          <a:p>
            <a:pPr marL="514350" indent="-514350">
              <a:buFont typeface="Tw Cen MT" panose="020B0602020104020603" pitchFamily="34" charset="0"/>
              <a:buAutoNum type="arabicPeriod"/>
            </a:pPr>
            <a:r>
              <a:rPr lang="en-US" altLang="en-US"/>
              <a:t>What does the number of protons tell us about an element?</a:t>
            </a:r>
          </a:p>
          <a:p>
            <a:pPr marL="514350" indent="-514350">
              <a:buFont typeface="Tw Cen MT" panose="020B0602020104020603" pitchFamily="34" charset="0"/>
              <a:buAutoNum type="arabicPeriod"/>
            </a:pPr>
            <a:r>
              <a:rPr lang="en-US" altLang="en-US"/>
              <a:t>Identify the following as ionic or covalent compounds</a:t>
            </a:r>
          </a:p>
          <a:p>
            <a:pPr marL="835025" lvl="1" indent="-514350">
              <a:buFont typeface="Tw Cen MT" panose="020B0602020104020603" pitchFamily="34" charset="0"/>
              <a:buAutoNum type="alphaLcPeriod"/>
            </a:pPr>
            <a:r>
              <a:rPr lang="en-US" altLang="en-US"/>
              <a:t>Cl</a:t>
            </a:r>
            <a:r>
              <a:rPr lang="en-US" altLang="en-US" baseline="-25000"/>
              <a:t>2</a:t>
            </a:r>
            <a:r>
              <a:rPr lang="en-US" altLang="en-US"/>
              <a:t>F</a:t>
            </a:r>
            <a:r>
              <a:rPr lang="en-US" altLang="en-US" baseline="-25000"/>
              <a:t>4</a:t>
            </a:r>
          </a:p>
          <a:p>
            <a:pPr marL="835025" lvl="1" indent="-514350">
              <a:buFont typeface="Tw Cen MT" panose="020B0602020104020603" pitchFamily="34" charset="0"/>
              <a:buAutoNum type="alphaLcPeriod"/>
            </a:pPr>
            <a:r>
              <a:rPr lang="en-US" altLang="en-US"/>
              <a:t>CuF</a:t>
            </a:r>
            <a:r>
              <a:rPr lang="en-US" altLang="en-US" baseline="-25000"/>
              <a:t>2</a:t>
            </a:r>
          </a:p>
          <a:p>
            <a:pPr marL="835025" lvl="1" indent="-514350">
              <a:buFont typeface="Tw Cen MT" panose="020B0602020104020603" pitchFamily="34" charset="0"/>
              <a:buAutoNum type="alphaLcPeriod"/>
            </a:pPr>
            <a:r>
              <a:rPr lang="en-US" altLang="en-US"/>
              <a:t>AlBr</a:t>
            </a:r>
            <a:r>
              <a:rPr lang="en-US" altLang="en-US" baseline="-25000"/>
              <a:t>3</a:t>
            </a:r>
          </a:p>
          <a:p>
            <a:pPr marL="835025" lvl="1" indent="-514350">
              <a:buFont typeface="Tw Cen MT" panose="020B0602020104020603" pitchFamily="34" charset="0"/>
              <a:buAutoNum type="alphaLcPeriod"/>
            </a:pPr>
            <a:r>
              <a:rPr lang="en-US" altLang="en-US"/>
              <a:t>CO</a:t>
            </a:r>
            <a:r>
              <a:rPr lang="en-US" altLang="en-US" baseline="-25000"/>
              <a:t>2</a:t>
            </a:r>
          </a:p>
          <a:p>
            <a:pPr marL="514350" indent="-514350">
              <a:buFont typeface="Tw Cen MT" panose="020B0602020104020603" pitchFamily="34" charset="0"/>
              <a:buAutoNum type="arabicPeriod"/>
            </a:pPr>
            <a:r>
              <a:rPr lang="en-US" altLang="en-US"/>
              <a:t>Compare and contrast ionic and covalent bonds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C7DDCA27-017C-4040-803B-75C5B8B96E0A}"/>
              </a:ext>
            </a:extLst>
          </p:cNvPr>
          <p:cNvSpPr>
            <a:spLocks noGrp="1"/>
          </p:cNvSpPr>
          <p:nvPr>
            <p:ph type="title"/>
          </p:nvPr>
        </p:nvSpPr>
        <p:spPr>
          <a:xfrm>
            <a:off x="612775" y="228600"/>
            <a:ext cx="8153400" cy="990600"/>
          </a:xfrm>
        </p:spPr>
        <p:txBody>
          <a:bodyPr/>
          <a:lstStyle/>
          <a:p>
            <a:pPr eaLnBrk="1" hangingPunct="1"/>
            <a:r>
              <a:rPr lang="en-US" altLang="en-US"/>
              <a:t>Water’s Unique Properties…</a:t>
            </a:r>
          </a:p>
        </p:txBody>
      </p:sp>
      <p:sp>
        <p:nvSpPr>
          <p:cNvPr id="20483" name="Content Placeholder 2">
            <a:extLst>
              <a:ext uri="{FF2B5EF4-FFF2-40B4-BE49-F238E27FC236}">
                <a16:creationId xmlns:a16="http://schemas.microsoft.com/office/drawing/2014/main" xmlns="" id="{5E328193-0ADD-4CAD-BF30-DAD768BE22D5}"/>
              </a:ext>
            </a:extLst>
          </p:cNvPr>
          <p:cNvSpPr>
            <a:spLocks noGrp="1"/>
          </p:cNvSpPr>
          <p:nvPr>
            <p:ph sz="quarter" idx="1"/>
          </p:nvPr>
        </p:nvSpPr>
        <p:spPr>
          <a:xfrm>
            <a:off x="612775" y="1600200"/>
            <a:ext cx="8153400" cy="4495800"/>
          </a:xfrm>
        </p:spPr>
        <p:txBody>
          <a:bodyPr/>
          <a:lstStyle/>
          <a:p>
            <a:pPr eaLnBrk="1" hangingPunct="1"/>
            <a:r>
              <a:rPr lang="en-US" altLang="en-US"/>
              <a:t>The STRUCUTRE of the water molecule gives water its unique properties</a:t>
            </a:r>
          </a:p>
          <a:p>
            <a:pPr eaLnBrk="1" hangingPunct="1"/>
            <a:r>
              <a:rPr lang="en-US" altLang="en-US"/>
              <a:t>Water is a </a:t>
            </a:r>
            <a:r>
              <a:rPr lang="en-US" altLang="en-US" b="1"/>
              <a:t>polar</a:t>
            </a:r>
            <a:r>
              <a:rPr lang="en-US" altLang="en-US"/>
              <a:t> molecule, which means that it has a region with a </a:t>
            </a:r>
            <a:r>
              <a:rPr lang="en-US" altLang="en-US" u="sng"/>
              <a:t>slight negative charge </a:t>
            </a:r>
            <a:r>
              <a:rPr lang="en-US" altLang="en-US"/>
              <a:t>(the oxygen atom) and a region with a </a:t>
            </a:r>
            <a:r>
              <a:rPr lang="en-US" altLang="en-US" u="sng"/>
              <a:t>slight positive char</a:t>
            </a:r>
            <a:r>
              <a:rPr lang="en-US" altLang="en-US"/>
              <a:t>ge (the hydrogen atoms)</a:t>
            </a:r>
          </a:p>
          <a:p>
            <a:pPr eaLnBrk="1" hangingPunct="1"/>
            <a:r>
              <a:rPr lang="en-US" altLang="en-US"/>
              <a:t>The oppositely charged regions of water molecules interact to form </a:t>
            </a:r>
            <a:r>
              <a:rPr lang="en-US" altLang="en-US" b="1"/>
              <a:t>hydrogen bonds</a:t>
            </a:r>
          </a:p>
          <a:p>
            <a:pPr lvl="1" eaLnBrk="1" hangingPunct="1"/>
            <a:r>
              <a:rPr lang="en-US" altLang="en-US"/>
              <a:t>Hydrogen bond is an attraction between a hydrogen atom and a negative atom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xmlns="" id="{1956DB61-1A29-4783-914E-ACE565423633}"/>
              </a:ext>
            </a:extLst>
          </p:cNvPr>
          <p:cNvSpPr>
            <a:spLocks noGrp="1"/>
          </p:cNvSpPr>
          <p:nvPr>
            <p:ph type="title"/>
          </p:nvPr>
        </p:nvSpPr>
        <p:spPr>
          <a:xfrm>
            <a:off x="612775" y="228600"/>
            <a:ext cx="8153400" cy="990600"/>
          </a:xfrm>
        </p:spPr>
        <p:txBody>
          <a:bodyPr/>
          <a:lstStyle/>
          <a:p>
            <a:r>
              <a:rPr lang="en-US" altLang="en-US"/>
              <a:t>Bell Ringer…</a:t>
            </a:r>
          </a:p>
        </p:txBody>
      </p:sp>
      <p:sp>
        <p:nvSpPr>
          <p:cNvPr id="21507" name="Content Placeholder 2">
            <a:extLst>
              <a:ext uri="{FF2B5EF4-FFF2-40B4-BE49-F238E27FC236}">
                <a16:creationId xmlns:a16="http://schemas.microsoft.com/office/drawing/2014/main" xmlns="" id="{E4F4CFAE-7AB4-4B7C-809F-2B0E15041FE9}"/>
              </a:ext>
            </a:extLst>
          </p:cNvPr>
          <p:cNvSpPr>
            <a:spLocks noGrp="1"/>
          </p:cNvSpPr>
          <p:nvPr>
            <p:ph sz="quarter" idx="1"/>
          </p:nvPr>
        </p:nvSpPr>
        <p:spPr>
          <a:xfrm>
            <a:off x="612775" y="1600200"/>
            <a:ext cx="8153400" cy="4495800"/>
          </a:xfrm>
        </p:spPr>
        <p:txBody>
          <a:bodyPr/>
          <a:lstStyle/>
          <a:p>
            <a:r>
              <a:rPr lang="en-US" altLang="en-US"/>
              <a:t>Which Property of water is responsible for the following:</a:t>
            </a:r>
          </a:p>
          <a:p>
            <a:pPr marL="881063" lvl="1" indent="-514350">
              <a:buFont typeface="Tw Cen MT" panose="020B0602020104020603" pitchFamily="34" charset="0"/>
              <a:buAutoNum type="arabicPeriod"/>
            </a:pPr>
            <a:r>
              <a:rPr lang="en-US" altLang="en-US"/>
              <a:t>Homeostasis</a:t>
            </a:r>
          </a:p>
          <a:p>
            <a:pPr marL="881063" lvl="1" indent="-514350">
              <a:buFont typeface="Tw Cen MT" panose="020B0602020104020603" pitchFamily="34" charset="0"/>
              <a:buAutoNum type="arabicPeriod"/>
            </a:pPr>
            <a:r>
              <a:rPr lang="en-US" altLang="en-US"/>
              <a:t>Water beading up</a:t>
            </a:r>
          </a:p>
          <a:p>
            <a:pPr marL="881063" lvl="1" indent="-514350">
              <a:buFont typeface="Tw Cen MT" panose="020B0602020104020603" pitchFamily="34" charset="0"/>
              <a:buAutoNum type="arabicPeriod"/>
            </a:pPr>
            <a:r>
              <a:rPr lang="en-US" altLang="en-US"/>
              <a:t>An iceberg floating in the ocean</a:t>
            </a:r>
          </a:p>
          <a:p>
            <a:pPr marL="881063" lvl="1" indent="-514350">
              <a:buFont typeface="Tw Cen MT" panose="020B0602020104020603" pitchFamily="34" charset="0"/>
              <a:buAutoNum type="arabicPeriod"/>
            </a:pPr>
            <a:r>
              <a:rPr lang="en-US" altLang="en-US"/>
              <a:t>Water moving against gravity up the plant stem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xmlns="" id="{5D677B7F-1C5D-4730-AE02-DE9321DB3D40}"/>
              </a:ext>
            </a:extLst>
          </p:cNvPr>
          <p:cNvSpPr>
            <a:spLocks noGrp="1"/>
          </p:cNvSpPr>
          <p:nvPr>
            <p:ph type="title"/>
          </p:nvPr>
        </p:nvSpPr>
        <p:spPr>
          <a:xfrm>
            <a:off x="612775" y="228600"/>
            <a:ext cx="8153400" cy="990600"/>
          </a:xfrm>
        </p:spPr>
        <p:txBody>
          <a:bodyPr/>
          <a:lstStyle/>
          <a:p>
            <a:r>
              <a:rPr lang="en-US" altLang="en-US"/>
              <a:t>Bell Ringer…</a:t>
            </a:r>
          </a:p>
        </p:txBody>
      </p:sp>
      <p:sp>
        <p:nvSpPr>
          <p:cNvPr id="22531" name="Content Placeholder 2">
            <a:extLst>
              <a:ext uri="{FF2B5EF4-FFF2-40B4-BE49-F238E27FC236}">
                <a16:creationId xmlns:a16="http://schemas.microsoft.com/office/drawing/2014/main" xmlns="" id="{FCA67AF2-481A-4BFB-B63E-30A69DA9537A}"/>
              </a:ext>
            </a:extLst>
          </p:cNvPr>
          <p:cNvSpPr>
            <a:spLocks noGrp="1"/>
          </p:cNvSpPr>
          <p:nvPr>
            <p:ph sz="quarter" idx="1"/>
          </p:nvPr>
        </p:nvSpPr>
        <p:spPr>
          <a:xfrm>
            <a:off x="612775" y="1600200"/>
            <a:ext cx="8153400" cy="4495800"/>
          </a:xfrm>
        </p:spPr>
        <p:txBody>
          <a:bodyPr/>
          <a:lstStyle/>
          <a:p>
            <a:r>
              <a:rPr lang="en-US" altLang="en-US"/>
              <a:t>What makes water so unique?</a:t>
            </a:r>
          </a:p>
          <a:p>
            <a:r>
              <a:rPr lang="en-US" altLang="en-US"/>
              <a:t>Why is water considered a polar molecule?</a:t>
            </a:r>
          </a:p>
          <a:p>
            <a:r>
              <a:rPr lang="en-US" altLang="en-US"/>
              <a:t>What is a hydrogen bond?</a:t>
            </a:r>
          </a:p>
          <a:p>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xmlns="" id="{199DE0D0-539B-41E6-9C0E-A8A6F3658434}"/>
              </a:ext>
            </a:extLst>
          </p:cNvPr>
          <p:cNvSpPr>
            <a:spLocks noGrp="1"/>
          </p:cNvSpPr>
          <p:nvPr>
            <p:ph type="title"/>
          </p:nvPr>
        </p:nvSpPr>
        <p:spPr>
          <a:xfrm>
            <a:off x="612775" y="228600"/>
            <a:ext cx="8153400" cy="990600"/>
          </a:xfrm>
        </p:spPr>
        <p:txBody>
          <a:bodyPr/>
          <a:lstStyle/>
          <a:p>
            <a:r>
              <a:rPr lang="en-US" altLang="en-US"/>
              <a:t>Carbon based molecules</a:t>
            </a:r>
          </a:p>
        </p:txBody>
      </p:sp>
      <p:sp>
        <p:nvSpPr>
          <p:cNvPr id="3" name="Content Placeholder 2">
            <a:extLst>
              <a:ext uri="{FF2B5EF4-FFF2-40B4-BE49-F238E27FC236}">
                <a16:creationId xmlns:a16="http://schemas.microsoft.com/office/drawing/2014/main" xmlns="" id="{53A5063B-D100-4907-A662-2DB45CA21FDF}"/>
              </a:ext>
            </a:extLst>
          </p:cNvPr>
          <p:cNvSpPr>
            <a:spLocks noGrp="1"/>
          </p:cNvSpPr>
          <p:nvPr>
            <p:ph sz="quarter" idx="1"/>
          </p:nvPr>
        </p:nvSpPr>
        <p:spPr>
          <a:xfrm>
            <a:off x="612775" y="1600200"/>
            <a:ext cx="8153400" cy="4495800"/>
          </a:xfrm>
        </p:spPr>
        <p:txBody>
          <a:bodyPr/>
          <a:lstStyle/>
          <a:p>
            <a:pPr>
              <a:defRPr/>
            </a:pPr>
            <a:r>
              <a:rPr lang="en-US" u="sng" dirty="0"/>
              <a:t>Carbon </a:t>
            </a:r>
            <a:r>
              <a:rPr lang="en-US" dirty="0"/>
              <a:t>based molecules are the foundation for life</a:t>
            </a:r>
          </a:p>
          <a:p>
            <a:pPr>
              <a:defRPr/>
            </a:pPr>
            <a:r>
              <a:rPr lang="en-US" dirty="0"/>
              <a:t>Many of these molecules are large and called </a:t>
            </a:r>
            <a:r>
              <a:rPr lang="en-US" b="1" dirty="0"/>
              <a:t>polymers. </a:t>
            </a:r>
            <a:r>
              <a:rPr lang="en-US" u="sng" dirty="0"/>
              <a:t>Poly</a:t>
            </a:r>
            <a:r>
              <a:rPr lang="en-US" dirty="0"/>
              <a:t>- many </a:t>
            </a:r>
          </a:p>
          <a:p>
            <a:pPr lvl="1">
              <a:defRPr/>
            </a:pPr>
            <a:r>
              <a:rPr lang="en-US" dirty="0"/>
              <a:t>A repeating unit of the same small molecule (monomer)</a:t>
            </a:r>
          </a:p>
          <a:p>
            <a:pPr>
              <a:defRPr/>
            </a:pPr>
            <a:r>
              <a:rPr lang="en-US" dirty="0"/>
              <a:t>There are four main types of carbon-based molecules in living things</a:t>
            </a:r>
          </a:p>
          <a:p>
            <a:pPr marL="881063" lvl="1" indent="-514350">
              <a:buFont typeface="+mj-lt"/>
              <a:buAutoNum type="arabicPeriod"/>
              <a:defRPr/>
            </a:pPr>
            <a:r>
              <a:rPr lang="en-US" dirty="0"/>
              <a:t>Carbohydrates</a:t>
            </a:r>
          </a:p>
          <a:p>
            <a:pPr marL="881063" lvl="1" indent="-514350">
              <a:buFont typeface="+mj-lt"/>
              <a:buAutoNum type="arabicPeriod"/>
              <a:defRPr/>
            </a:pPr>
            <a:r>
              <a:rPr lang="en-US" dirty="0"/>
              <a:t>Proteins</a:t>
            </a:r>
          </a:p>
          <a:p>
            <a:pPr marL="881063" lvl="1" indent="-514350">
              <a:buFont typeface="+mj-lt"/>
              <a:buAutoNum type="arabicPeriod"/>
              <a:defRPr/>
            </a:pPr>
            <a:r>
              <a:rPr lang="en-US" dirty="0"/>
              <a:t>Lipids</a:t>
            </a:r>
          </a:p>
          <a:p>
            <a:pPr marL="881063" lvl="1" indent="-514350">
              <a:buFont typeface="+mj-lt"/>
              <a:buAutoNum type="arabicPeriod"/>
              <a:defRPr/>
            </a:pPr>
            <a:r>
              <a:rPr lang="en-US" dirty="0"/>
              <a:t>Nucleic acids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xmlns="" id="{A5646EE9-FFBA-4F0A-AC7D-0B0C4E2B44C9}"/>
              </a:ext>
            </a:extLst>
          </p:cNvPr>
          <p:cNvSpPr>
            <a:spLocks noGrp="1"/>
          </p:cNvSpPr>
          <p:nvPr>
            <p:ph type="title"/>
          </p:nvPr>
        </p:nvSpPr>
        <p:spPr>
          <a:xfrm>
            <a:off x="612775" y="228600"/>
            <a:ext cx="8153400" cy="990600"/>
          </a:xfrm>
        </p:spPr>
        <p:txBody>
          <a:bodyPr/>
          <a:lstStyle/>
          <a:p>
            <a:r>
              <a:rPr lang="en-US" altLang="en-US"/>
              <a:t>Bell Ringer…</a:t>
            </a:r>
          </a:p>
        </p:txBody>
      </p:sp>
      <p:sp>
        <p:nvSpPr>
          <p:cNvPr id="24579" name="Content Placeholder 2">
            <a:extLst>
              <a:ext uri="{FF2B5EF4-FFF2-40B4-BE49-F238E27FC236}">
                <a16:creationId xmlns:a16="http://schemas.microsoft.com/office/drawing/2014/main" xmlns="" id="{8F9638E2-BE19-44D5-A2D3-CCAA6192D0E5}"/>
              </a:ext>
            </a:extLst>
          </p:cNvPr>
          <p:cNvSpPr>
            <a:spLocks noGrp="1"/>
          </p:cNvSpPr>
          <p:nvPr>
            <p:ph sz="quarter" idx="1"/>
          </p:nvPr>
        </p:nvSpPr>
        <p:spPr>
          <a:xfrm>
            <a:off x="612775" y="1600200"/>
            <a:ext cx="8153400" cy="4495800"/>
          </a:xfrm>
        </p:spPr>
        <p:txBody>
          <a:bodyPr/>
          <a:lstStyle/>
          <a:p>
            <a:r>
              <a:rPr lang="en-US" altLang="en-US"/>
              <a:t>What is the main element in an “organic” molecule?</a:t>
            </a:r>
          </a:p>
          <a:p>
            <a:r>
              <a:rPr lang="en-US" altLang="en-US"/>
              <a:t>How are monomers related to polymers?</a:t>
            </a:r>
          </a:p>
          <a:p>
            <a:r>
              <a:rPr lang="en-US" altLang="en-US"/>
              <a:t>What are the four main “organic” molecules living organisms need?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xmlns="" id="{B8B47DB7-1CAE-4C5C-A3A8-EC15EE3F801F}"/>
              </a:ext>
            </a:extLst>
          </p:cNvPr>
          <p:cNvSpPr>
            <a:spLocks noGrp="1"/>
          </p:cNvSpPr>
          <p:nvPr>
            <p:ph type="title"/>
          </p:nvPr>
        </p:nvSpPr>
        <p:spPr>
          <a:xfrm>
            <a:off x="612775" y="228600"/>
            <a:ext cx="8153400" cy="990600"/>
          </a:xfrm>
        </p:spPr>
        <p:txBody>
          <a:bodyPr/>
          <a:lstStyle/>
          <a:p>
            <a:r>
              <a:rPr lang="en-US" altLang="en-US"/>
              <a:t>After Presentation Review…</a:t>
            </a:r>
          </a:p>
        </p:txBody>
      </p:sp>
      <p:sp>
        <p:nvSpPr>
          <p:cNvPr id="25603" name="Content Placeholder 2">
            <a:extLst>
              <a:ext uri="{FF2B5EF4-FFF2-40B4-BE49-F238E27FC236}">
                <a16:creationId xmlns:a16="http://schemas.microsoft.com/office/drawing/2014/main" xmlns="" id="{504BA2AB-363E-4010-8487-C108D924D1B6}"/>
              </a:ext>
            </a:extLst>
          </p:cNvPr>
          <p:cNvSpPr>
            <a:spLocks noGrp="1"/>
          </p:cNvSpPr>
          <p:nvPr>
            <p:ph sz="quarter" idx="1"/>
          </p:nvPr>
        </p:nvSpPr>
        <p:spPr>
          <a:xfrm>
            <a:off x="612775" y="1600200"/>
            <a:ext cx="8153400" cy="4495800"/>
          </a:xfrm>
        </p:spPr>
        <p:txBody>
          <a:bodyPr/>
          <a:lstStyle/>
          <a:p>
            <a:pPr marL="514350" indent="-514350">
              <a:buFont typeface="Tw Cen MT" panose="020B0602020104020603" pitchFamily="34" charset="0"/>
              <a:buAutoNum type="arabicPeriod"/>
            </a:pPr>
            <a:r>
              <a:rPr lang="en-US" altLang="en-US"/>
              <a:t>Another name that lipids may be called?</a:t>
            </a:r>
          </a:p>
          <a:p>
            <a:pPr marL="514350" indent="-514350">
              <a:buFont typeface="Tw Cen MT" panose="020B0602020104020603" pitchFamily="34" charset="0"/>
              <a:buAutoNum type="arabicPeriod"/>
            </a:pPr>
            <a:r>
              <a:rPr lang="en-US" altLang="en-US"/>
              <a:t>Why are nucleic acids so important to living organisms?</a:t>
            </a:r>
          </a:p>
          <a:p>
            <a:pPr marL="514350" indent="-514350">
              <a:buFont typeface="Tw Cen MT" panose="020B0602020104020603" pitchFamily="34" charset="0"/>
              <a:buAutoNum type="arabicPeriod"/>
            </a:pPr>
            <a:r>
              <a:rPr lang="en-US" altLang="en-US"/>
              <a:t>List three foods you may find carbohydrates</a:t>
            </a:r>
          </a:p>
          <a:p>
            <a:pPr marL="514350" indent="-514350">
              <a:buFont typeface="Tw Cen MT" panose="020B0602020104020603" pitchFamily="34" charset="0"/>
              <a:buAutoNum type="arabicPeriod"/>
            </a:pPr>
            <a:r>
              <a:rPr lang="en-US" altLang="en-US"/>
              <a:t>There is a special class of proteins called enzymes – what is their purpose and why are they important?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xmlns="" id="{6CD3DC6B-C965-49CF-9F86-FE52B2915950}"/>
              </a:ext>
            </a:extLst>
          </p:cNvPr>
          <p:cNvSpPr>
            <a:spLocks noGrp="1"/>
          </p:cNvSpPr>
          <p:nvPr>
            <p:ph type="title"/>
          </p:nvPr>
        </p:nvSpPr>
        <p:spPr>
          <a:xfrm>
            <a:off x="612775" y="228600"/>
            <a:ext cx="8153400" cy="990600"/>
          </a:xfrm>
        </p:spPr>
        <p:txBody>
          <a:bodyPr/>
          <a:lstStyle/>
          <a:p>
            <a:r>
              <a:rPr lang="en-US" altLang="en-US"/>
              <a:t>Bell Ringer…</a:t>
            </a:r>
          </a:p>
        </p:txBody>
      </p:sp>
      <p:sp>
        <p:nvSpPr>
          <p:cNvPr id="26627" name="Content Placeholder 2">
            <a:extLst>
              <a:ext uri="{FF2B5EF4-FFF2-40B4-BE49-F238E27FC236}">
                <a16:creationId xmlns:a16="http://schemas.microsoft.com/office/drawing/2014/main" xmlns="" id="{C0AFD942-39D5-4B86-8965-49E4EF670FF3}"/>
              </a:ext>
            </a:extLst>
          </p:cNvPr>
          <p:cNvSpPr>
            <a:spLocks noGrp="1"/>
          </p:cNvSpPr>
          <p:nvPr>
            <p:ph sz="quarter" idx="1"/>
          </p:nvPr>
        </p:nvSpPr>
        <p:spPr>
          <a:xfrm>
            <a:off x="612775" y="1600200"/>
            <a:ext cx="8153400" cy="4495800"/>
          </a:xfrm>
        </p:spPr>
        <p:txBody>
          <a:bodyPr/>
          <a:lstStyle/>
          <a:p>
            <a:pPr marL="514350" indent="-514350">
              <a:buFont typeface="Tw Cen MT" panose="020B0602020104020603" pitchFamily="34" charset="0"/>
              <a:buAutoNum type="arabicPeriod"/>
            </a:pPr>
            <a:r>
              <a:rPr lang="en-US" altLang="en-US"/>
              <a:t>An athlete is preparing for a triathlon – what type of food should he eat before hand and why?</a:t>
            </a:r>
          </a:p>
          <a:p>
            <a:pPr marL="514350" indent="-514350">
              <a:buFont typeface="Tw Cen MT" panose="020B0602020104020603" pitchFamily="34" charset="0"/>
              <a:buAutoNum type="arabicPeriod"/>
            </a:pPr>
            <a:r>
              <a:rPr lang="en-US" altLang="en-US"/>
              <a:t>Many animals hibernate in the winter, to do so, they eat more food than need in the fall.  The extra calories are stored as fat.  Why do these animals do this?</a:t>
            </a:r>
          </a:p>
          <a:p>
            <a:pPr marL="514350" indent="-514350">
              <a:buFont typeface="Tw Cen MT" panose="020B0602020104020603" pitchFamily="34" charset="0"/>
              <a:buAutoNum type="arabicPeriod"/>
            </a:pPr>
            <a:r>
              <a:rPr lang="en-US" altLang="en-US"/>
              <a:t>Of the four carbon based molecules we talked about – which two rely on each other more so than any other?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xmlns="" id="{785B1A46-B89F-410B-BB25-CD02069E34D4}"/>
              </a:ext>
            </a:extLst>
          </p:cNvPr>
          <p:cNvSpPr>
            <a:spLocks noGrp="1"/>
          </p:cNvSpPr>
          <p:nvPr>
            <p:ph type="title"/>
          </p:nvPr>
        </p:nvSpPr>
        <p:spPr>
          <a:xfrm>
            <a:off x="612775" y="228600"/>
            <a:ext cx="8153400" cy="990600"/>
          </a:xfrm>
        </p:spPr>
        <p:txBody>
          <a:bodyPr/>
          <a:lstStyle/>
          <a:p>
            <a:r>
              <a:rPr lang="en-US" altLang="en-US" dirty="0" smtClean="0"/>
              <a:t>1. Carbohydrates</a:t>
            </a:r>
            <a:r>
              <a:rPr lang="en-US" altLang="en-US" dirty="0"/>
              <a:t>…</a:t>
            </a:r>
          </a:p>
        </p:txBody>
      </p:sp>
      <p:sp>
        <p:nvSpPr>
          <p:cNvPr id="27651" name="Content Placeholder 2">
            <a:extLst>
              <a:ext uri="{FF2B5EF4-FFF2-40B4-BE49-F238E27FC236}">
                <a16:creationId xmlns:a16="http://schemas.microsoft.com/office/drawing/2014/main" xmlns="" id="{91CC06B7-F0A9-4664-B05F-B87E84E8A3CB}"/>
              </a:ext>
            </a:extLst>
          </p:cNvPr>
          <p:cNvSpPr>
            <a:spLocks noGrp="1"/>
          </p:cNvSpPr>
          <p:nvPr>
            <p:ph sz="quarter" idx="1"/>
          </p:nvPr>
        </p:nvSpPr>
        <p:spPr>
          <a:xfrm>
            <a:off x="612775" y="1600200"/>
            <a:ext cx="8153400" cy="4495800"/>
          </a:xfrm>
        </p:spPr>
        <p:txBody>
          <a:bodyPr/>
          <a:lstStyle/>
          <a:p>
            <a:r>
              <a:rPr lang="en-US" altLang="en-US"/>
              <a:t>Known as sugars and starches</a:t>
            </a:r>
          </a:p>
          <a:p>
            <a:pPr lvl="1"/>
            <a:r>
              <a:rPr lang="en-US" altLang="en-US"/>
              <a:t>Also include cellulose and glycogen </a:t>
            </a:r>
          </a:p>
          <a:p>
            <a:r>
              <a:rPr lang="en-US" altLang="en-US"/>
              <a:t>Made up of monosaccharides (monomer) which can be put together to form disaccharides and polysaccharides</a:t>
            </a:r>
          </a:p>
          <a:p>
            <a:pPr lvl="1"/>
            <a:r>
              <a:rPr lang="en-US" altLang="en-US"/>
              <a:t>Disaccharides – sucrose (table sugar)</a:t>
            </a:r>
          </a:p>
          <a:p>
            <a:pPr lvl="1"/>
            <a:r>
              <a:rPr lang="en-US" altLang="en-US"/>
              <a:t>Polysaccharides – starch, cellulose (cell wall component), and glycogen (storage of carbs in the liver and muscle) </a:t>
            </a:r>
          </a:p>
          <a:p>
            <a:pPr lvl="2"/>
            <a:r>
              <a:rPr lang="en-US" altLang="en-US"/>
              <a:t>Glycogen is important for insulin in humans</a:t>
            </a:r>
          </a:p>
          <a:p>
            <a:pPr>
              <a:buFont typeface="Wingdings" panose="05000000000000000000" pitchFamily="2" charset="2"/>
              <a:buNone/>
            </a:pPr>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xmlns="" id="{6031C3D4-535E-4095-806F-69C1A4BDBF9C}"/>
              </a:ext>
            </a:extLst>
          </p:cNvPr>
          <p:cNvSpPr>
            <a:spLocks noGrp="1"/>
          </p:cNvSpPr>
          <p:nvPr>
            <p:ph type="title"/>
          </p:nvPr>
        </p:nvSpPr>
        <p:spPr>
          <a:xfrm>
            <a:off x="612775" y="228600"/>
            <a:ext cx="8153400" cy="990600"/>
          </a:xfrm>
        </p:spPr>
        <p:txBody>
          <a:bodyPr/>
          <a:lstStyle/>
          <a:p>
            <a:r>
              <a:rPr lang="en-US" altLang="en-US"/>
              <a:t>Bio-Chemistry </a:t>
            </a:r>
          </a:p>
        </p:txBody>
      </p:sp>
      <p:sp>
        <p:nvSpPr>
          <p:cNvPr id="10243" name="Content Placeholder 2">
            <a:extLst>
              <a:ext uri="{FF2B5EF4-FFF2-40B4-BE49-F238E27FC236}">
                <a16:creationId xmlns:a16="http://schemas.microsoft.com/office/drawing/2014/main" xmlns="" id="{025B0D71-0EB1-49C0-B218-F52E2B9325FD}"/>
              </a:ext>
            </a:extLst>
          </p:cNvPr>
          <p:cNvSpPr>
            <a:spLocks noGrp="1"/>
          </p:cNvSpPr>
          <p:nvPr>
            <p:ph sz="quarter" idx="1"/>
          </p:nvPr>
        </p:nvSpPr>
        <p:spPr>
          <a:xfrm>
            <a:off x="612775" y="1600200"/>
            <a:ext cx="8153400" cy="4495800"/>
          </a:xfrm>
        </p:spPr>
        <p:txBody>
          <a:bodyPr/>
          <a:lstStyle/>
          <a:p>
            <a:r>
              <a:rPr lang="en-US" altLang="en-US"/>
              <a:t>What do you think of when you see the word Biochemistry? </a:t>
            </a:r>
          </a:p>
          <a:p>
            <a:pPr lvl="1"/>
            <a:r>
              <a:rPr lang="en-US" altLang="en-US"/>
              <a:t>List the first 5 things that you think of in your notebook. </a:t>
            </a:r>
          </a:p>
          <a:p>
            <a:endParaRPr lang="en-US" altLang="en-US"/>
          </a:p>
          <a:p>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xmlns="" id="{F9AF32D5-AFC8-4BED-A60E-3FAC553DA1A4}"/>
              </a:ext>
            </a:extLst>
          </p:cNvPr>
          <p:cNvSpPr>
            <a:spLocks noGrp="1"/>
          </p:cNvSpPr>
          <p:nvPr>
            <p:ph type="title"/>
          </p:nvPr>
        </p:nvSpPr>
        <p:spPr>
          <a:xfrm>
            <a:off x="612775" y="228600"/>
            <a:ext cx="8153400" cy="990600"/>
          </a:xfrm>
        </p:spPr>
        <p:txBody>
          <a:bodyPr/>
          <a:lstStyle/>
          <a:p>
            <a:r>
              <a:rPr lang="en-US" altLang="en-US" sz="4000" dirty="0" smtClean="0"/>
              <a:t>Importance carbs </a:t>
            </a:r>
            <a:r>
              <a:rPr lang="en-US" altLang="en-US" sz="4000" dirty="0"/>
              <a:t>to living organisms…</a:t>
            </a:r>
          </a:p>
        </p:txBody>
      </p:sp>
      <p:sp>
        <p:nvSpPr>
          <p:cNvPr id="28675" name="Content Placeholder 2">
            <a:extLst>
              <a:ext uri="{FF2B5EF4-FFF2-40B4-BE49-F238E27FC236}">
                <a16:creationId xmlns:a16="http://schemas.microsoft.com/office/drawing/2014/main" xmlns="" id="{2C3C0C2E-8682-4AD4-AADB-FB8D9E38C4DA}"/>
              </a:ext>
            </a:extLst>
          </p:cNvPr>
          <p:cNvSpPr>
            <a:spLocks noGrp="1"/>
          </p:cNvSpPr>
          <p:nvPr>
            <p:ph sz="quarter" idx="1"/>
          </p:nvPr>
        </p:nvSpPr>
        <p:spPr>
          <a:xfrm>
            <a:off x="612775" y="1600200"/>
            <a:ext cx="8153400" cy="4495800"/>
          </a:xfrm>
        </p:spPr>
        <p:txBody>
          <a:bodyPr/>
          <a:lstStyle/>
          <a:p>
            <a:r>
              <a:rPr lang="en-US" altLang="en-US" dirty="0"/>
              <a:t>Short-term storage of energy</a:t>
            </a:r>
          </a:p>
          <a:p>
            <a:r>
              <a:rPr lang="en-US" altLang="en-US" dirty="0"/>
              <a:t>Plant cell wall components – strength</a:t>
            </a:r>
          </a:p>
          <a:p>
            <a:r>
              <a:rPr lang="en-US" altLang="en-US" dirty="0"/>
              <a:t>Component of cell membranes – glycogen </a:t>
            </a:r>
          </a:p>
          <a:p>
            <a:pPr lvl="1"/>
            <a:r>
              <a:rPr lang="en-US" altLang="en-US" dirty="0"/>
              <a:t>It helps identify the type of cell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xmlns="" id="{E5AF6EE8-0446-48B5-86FF-3D468532C636}"/>
              </a:ext>
            </a:extLst>
          </p:cNvPr>
          <p:cNvSpPr>
            <a:spLocks noGrp="1"/>
          </p:cNvSpPr>
          <p:nvPr>
            <p:ph type="title"/>
          </p:nvPr>
        </p:nvSpPr>
        <p:spPr>
          <a:xfrm>
            <a:off x="612775" y="228600"/>
            <a:ext cx="8153400" cy="990600"/>
          </a:xfrm>
        </p:spPr>
        <p:txBody>
          <a:bodyPr/>
          <a:lstStyle/>
          <a:p>
            <a:r>
              <a:rPr lang="en-US" altLang="en-US" dirty="0" smtClean="0"/>
              <a:t>2. Proteins</a:t>
            </a:r>
            <a:r>
              <a:rPr lang="en-US" altLang="en-US" dirty="0"/>
              <a:t>…</a:t>
            </a:r>
          </a:p>
        </p:txBody>
      </p:sp>
      <p:sp>
        <p:nvSpPr>
          <p:cNvPr id="29699" name="Content Placeholder 2">
            <a:extLst>
              <a:ext uri="{FF2B5EF4-FFF2-40B4-BE49-F238E27FC236}">
                <a16:creationId xmlns:a16="http://schemas.microsoft.com/office/drawing/2014/main" xmlns="" id="{8B3827A4-370E-4E97-91CF-979ED3CEED5A}"/>
              </a:ext>
            </a:extLst>
          </p:cNvPr>
          <p:cNvSpPr>
            <a:spLocks noGrp="1"/>
          </p:cNvSpPr>
          <p:nvPr>
            <p:ph sz="quarter" idx="1"/>
          </p:nvPr>
        </p:nvSpPr>
        <p:spPr>
          <a:xfrm>
            <a:off x="612775" y="1600200"/>
            <a:ext cx="8153400" cy="4495800"/>
          </a:xfrm>
        </p:spPr>
        <p:txBody>
          <a:bodyPr/>
          <a:lstStyle/>
          <a:p>
            <a:r>
              <a:rPr lang="en-US" altLang="en-US"/>
              <a:t>Known as meat to us</a:t>
            </a:r>
          </a:p>
          <a:p>
            <a:r>
              <a:rPr lang="en-US" altLang="en-US"/>
              <a:t>Made up of amino acids (monomers) which can be put together to form polypeptides (50-300 a.a.)</a:t>
            </a:r>
          </a:p>
          <a:p>
            <a:pPr lvl="1"/>
            <a:r>
              <a:rPr lang="en-US" altLang="en-US"/>
              <a:t>20 different amino acids are found in human proteins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xmlns="" id="{22921D7F-E4CB-4743-8076-1E1BA2424A68}"/>
              </a:ext>
            </a:extLst>
          </p:cNvPr>
          <p:cNvSpPr>
            <a:spLocks noGrp="1"/>
          </p:cNvSpPr>
          <p:nvPr>
            <p:ph type="title"/>
          </p:nvPr>
        </p:nvSpPr>
        <p:spPr>
          <a:xfrm>
            <a:off x="612775" y="228600"/>
            <a:ext cx="8153400" cy="990600"/>
          </a:xfrm>
        </p:spPr>
        <p:txBody>
          <a:bodyPr/>
          <a:lstStyle/>
          <a:p>
            <a:r>
              <a:rPr lang="en-US" altLang="en-US" dirty="0" smtClean="0"/>
              <a:t>Importance of proteins</a:t>
            </a:r>
            <a:endParaRPr lang="en-US" altLang="en-US" dirty="0"/>
          </a:p>
        </p:txBody>
      </p:sp>
      <p:sp>
        <p:nvSpPr>
          <p:cNvPr id="30723" name="Content Placeholder 2">
            <a:extLst>
              <a:ext uri="{FF2B5EF4-FFF2-40B4-BE49-F238E27FC236}">
                <a16:creationId xmlns:a16="http://schemas.microsoft.com/office/drawing/2014/main" xmlns="" id="{4DC721A8-3422-4D1D-AC79-BFB9CFC6A072}"/>
              </a:ext>
            </a:extLst>
          </p:cNvPr>
          <p:cNvSpPr>
            <a:spLocks noGrp="1"/>
          </p:cNvSpPr>
          <p:nvPr>
            <p:ph sz="quarter" idx="1"/>
          </p:nvPr>
        </p:nvSpPr>
        <p:spPr>
          <a:xfrm>
            <a:off x="612775" y="1600200"/>
            <a:ext cx="8153400" cy="4495800"/>
          </a:xfrm>
        </p:spPr>
        <p:txBody>
          <a:bodyPr/>
          <a:lstStyle/>
          <a:p>
            <a:r>
              <a:rPr lang="en-US" altLang="en-US"/>
              <a:t>Form body tissue</a:t>
            </a:r>
          </a:p>
          <a:p>
            <a:pPr lvl="1"/>
            <a:r>
              <a:rPr lang="en-US" altLang="en-US"/>
              <a:t>Skin, hair, muscles</a:t>
            </a:r>
          </a:p>
          <a:p>
            <a:r>
              <a:rPr lang="en-US" altLang="en-US"/>
              <a:t>Important for immune response</a:t>
            </a:r>
          </a:p>
          <a:p>
            <a:pPr lvl="1"/>
            <a:r>
              <a:rPr lang="en-US" altLang="en-US"/>
              <a:t>Antibodies – fight off foreign invaders</a:t>
            </a:r>
          </a:p>
          <a:p>
            <a:r>
              <a:rPr lang="en-US" altLang="en-US"/>
              <a:t>All enzymes in the body</a:t>
            </a:r>
          </a:p>
          <a:p>
            <a:pPr lvl="1"/>
            <a:r>
              <a:rPr lang="en-US" altLang="en-US"/>
              <a:t>Biological catalysts – they speed chemical reactions inside the body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xmlns="" id="{C57BE6A0-E00F-4706-A33D-38D03B73FD61}"/>
              </a:ext>
            </a:extLst>
          </p:cNvPr>
          <p:cNvSpPr>
            <a:spLocks noGrp="1"/>
          </p:cNvSpPr>
          <p:nvPr>
            <p:ph type="title"/>
          </p:nvPr>
        </p:nvSpPr>
        <p:spPr>
          <a:xfrm>
            <a:off x="612775" y="228600"/>
            <a:ext cx="8153400" cy="990600"/>
          </a:xfrm>
        </p:spPr>
        <p:txBody>
          <a:bodyPr/>
          <a:lstStyle/>
          <a:p>
            <a:r>
              <a:rPr lang="en-US" altLang="en-US" dirty="0" smtClean="0"/>
              <a:t>3. Lipids</a:t>
            </a:r>
            <a:r>
              <a:rPr lang="en-US" altLang="en-US" dirty="0"/>
              <a:t>…</a:t>
            </a:r>
          </a:p>
        </p:txBody>
      </p:sp>
      <p:sp>
        <p:nvSpPr>
          <p:cNvPr id="31747" name="Content Placeholder 2">
            <a:extLst>
              <a:ext uri="{FF2B5EF4-FFF2-40B4-BE49-F238E27FC236}">
                <a16:creationId xmlns:a16="http://schemas.microsoft.com/office/drawing/2014/main" xmlns="" id="{99CA216D-6239-4E9F-8C09-08C72B61EAE9}"/>
              </a:ext>
            </a:extLst>
          </p:cNvPr>
          <p:cNvSpPr>
            <a:spLocks noGrp="1"/>
          </p:cNvSpPr>
          <p:nvPr>
            <p:ph sz="quarter" idx="1"/>
          </p:nvPr>
        </p:nvSpPr>
        <p:spPr>
          <a:xfrm>
            <a:off x="612775" y="1600200"/>
            <a:ext cx="8153400" cy="4495800"/>
          </a:xfrm>
        </p:spPr>
        <p:txBody>
          <a:bodyPr/>
          <a:lstStyle/>
          <a:p>
            <a:r>
              <a:rPr lang="en-US" altLang="en-US"/>
              <a:t>Known as fats, oils and waxes</a:t>
            </a:r>
          </a:p>
          <a:p>
            <a:r>
              <a:rPr lang="en-US" altLang="en-US"/>
              <a:t>Made up of glycerol and fatty acids</a:t>
            </a:r>
          </a:p>
          <a:p>
            <a:pPr lvl="1"/>
            <a:r>
              <a:rPr lang="en-US" altLang="en-US"/>
              <a:t>Saturated fatty acids</a:t>
            </a:r>
          </a:p>
          <a:p>
            <a:pPr lvl="2"/>
            <a:r>
              <a:rPr lang="en-US" altLang="en-US"/>
              <a:t>Single bonds join carbon (carbon – carbon) together</a:t>
            </a:r>
          </a:p>
          <a:p>
            <a:pPr lvl="2"/>
            <a:r>
              <a:rPr lang="en-US" altLang="en-US"/>
              <a:t>Are oils at room temperatures</a:t>
            </a:r>
          </a:p>
          <a:p>
            <a:pPr lvl="1"/>
            <a:r>
              <a:rPr lang="en-US" altLang="en-US"/>
              <a:t>Unsaturated fatty acids</a:t>
            </a:r>
          </a:p>
          <a:p>
            <a:pPr lvl="2"/>
            <a:r>
              <a:rPr lang="en-US" altLang="en-US"/>
              <a:t>Has at least one carbon = carbon (joined by double bonds)</a:t>
            </a:r>
          </a:p>
          <a:p>
            <a:r>
              <a:rPr lang="en-US" altLang="en-US"/>
              <a:t>3 fatty acids + 1 glycerol = triglyceride</a:t>
            </a:r>
          </a:p>
          <a:p>
            <a:pPr>
              <a:buFont typeface="Wingdings" panose="05000000000000000000" pitchFamily="2" charset="2"/>
              <a:buNone/>
            </a:pPr>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xmlns="" id="{CD33D6F2-0F06-4D75-BF51-8D326D22D160}"/>
              </a:ext>
            </a:extLst>
          </p:cNvPr>
          <p:cNvSpPr>
            <a:spLocks noGrp="1"/>
          </p:cNvSpPr>
          <p:nvPr>
            <p:ph type="title"/>
          </p:nvPr>
        </p:nvSpPr>
        <p:spPr>
          <a:xfrm>
            <a:off x="612775" y="228600"/>
            <a:ext cx="8153400" cy="990600"/>
          </a:xfrm>
        </p:spPr>
        <p:txBody>
          <a:bodyPr/>
          <a:lstStyle/>
          <a:p>
            <a:r>
              <a:rPr lang="en-US" altLang="en-US" dirty="0" smtClean="0"/>
              <a:t>Importance of Lipids</a:t>
            </a:r>
            <a:endParaRPr lang="en-US" altLang="en-US" dirty="0"/>
          </a:p>
        </p:txBody>
      </p:sp>
      <p:sp>
        <p:nvSpPr>
          <p:cNvPr id="32771" name="Content Placeholder 2">
            <a:extLst>
              <a:ext uri="{FF2B5EF4-FFF2-40B4-BE49-F238E27FC236}">
                <a16:creationId xmlns:a16="http://schemas.microsoft.com/office/drawing/2014/main" xmlns="" id="{43C7876F-C04F-4741-811B-48866A7B083F}"/>
              </a:ext>
            </a:extLst>
          </p:cNvPr>
          <p:cNvSpPr>
            <a:spLocks noGrp="1"/>
          </p:cNvSpPr>
          <p:nvPr>
            <p:ph sz="quarter" idx="1"/>
          </p:nvPr>
        </p:nvSpPr>
        <p:spPr>
          <a:xfrm>
            <a:off x="612775" y="1600200"/>
            <a:ext cx="8153400" cy="4495800"/>
          </a:xfrm>
        </p:spPr>
        <p:txBody>
          <a:bodyPr/>
          <a:lstStyle/>
          <a:p>
            <a:r>
              <a:rPr lang="en-US" altLang="en-US"/>
              <a:t>Long term storage of energy</a:t>
            </a:r>
          </a:p>
          <a:p>
            <a:pPr lvl="1"/>
            <a:r>
              <a:rPr lang="en-US" altLang="en-US"/>
              <a:t>Fat is the storage mechanism</a:t>
            </a:r>
          </a:p>
          <a:p>
            <a:r>
              <a:rPr lang="en-US" altLang="en-US"/>
              <a:t>Formation of cell membranes</a:t>
            </a:r>
          </a:p>
          <a:p>
            <a:pPr lvl="1"/>
            <a:r>
              <a:rPr lang="en-US" altLang="en-US"/>
              <a:t>Nerves and brain tissue</a:t>
            </a:r>
          </a:p>
          <a:p>
            <a:pPr lvl="1"/>
            <a:r>
              <a:rPr lang="en-US" altLang="en-US"/>
              <a:t>Phospholipids and cholesterol</a:t>
            </a:r>
          </a:p>
          <a:p>
            <a:pPr lvl="2"/>
            <a:r>
              <a:rPr lang="en-US" altLang="en-US"/>
              <a:t>Phospholipids have hydrophobic heads and hydrophilic tails</a:t>
            </a:r>
          </a:p>
          <a:p>
            <a:r>
              <a:rPr lang="en-US" altLang="en-US"/>
              <a:t>Hormones</a:t>
            </a:r>
          </a:p>
          <a:p>
            <a:pPr lvl="1"/>
            <a:r>
              <a:rPr lang="en-US" altLang="en-US"/>
              <a:t>Made of steroids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xmlns="" id="{1C7E99A7-AA55-4C79-911C-8C33A98A5E18}"/>
              </a:ext>
            </a:extLst>
          </p:cNvPr>
          <p:cNvSpPr>
            <a:spLocks noGrp="1"/>
          </p:cNvSpPr>
          <p:nvPr>
            <p:ph type="title"/>
          </p:nvPr>
        </p:nvSpPr>
        <p:spPr>
          <a:xfrm>
            <a:off x="612775" y="228600"/>
            <a:ext cx="8153400" cy="990600"/>
          </a:xfrm>
        </p:spPr>
        <p:txBody>
          <a:bodyPr/>
          <a:lstStyle/>
          <a:p>
            <a:r>
              <a:rPr lang="en-US" altLang="en-US" dirty="0" smtClean="0"/>
              <a:t>4. Nucleic </a:t>
            </a:r>
            <a:r>
              <a:rPr lang="en-US" altLang="en-US" dirty="0"/>
              <a:t>Acids…</a:t>
            </a:r>
          </a:p>
        </p:txBody>
      </p:sp>
      <p:sp>
        <p:nvSpPr>
          <p:cNvPr id="33795" name="Content Placeholder 2">
            <a:extLst>
              <a:ext uri="{FF2B5EF4-FFF2-40B4-BE49-F238E27FC236}">
                <a16:creationId xmlns:a16="http://schemas.microsoft.com/office/drawing/2014/main" xmlns="" id="{360D7F4A-01FF-4659-B4AD-A5BFF5A5258E}"/>
              </a:ext>
            </a:extLst>
          </p:cNvPr>
          <p:cNvSpPr>
            <a:spLocks noGrp="1"/>
          </p:cNvSpPr>
          <p:nvPr>
            <p:ph sz="quarter" idx="1"/>
          </p:nvPr>
        </p:nvSpPr>
        <p:spPr>
          <a:xfrm>
            <a:off x="612775" y="1600200"/>
            <a:ext cx="8153400" cy="4495800"/>
          </a:xfrm>
        </p:spPr>
        <p:txBody>
          <a:bodyPr/>
          <a:lstStyle/>
          <a:p>
            <a:r>
              <a:rPr lang="en-US" altLang="en-US"/>
              <a:t>Known as DNA and RNA</a:t>
            </a:r>
          </a:p>
          <a:p>
            <a:r>
              <a:rPr lang="en-US" altLang="en-US"/>
              <a:t>Made up of nucleotides</a:t>
            </a:r>
          </a:p>
          <a:p>
            <a:pPr lvl="1"/>
            <a:r>
              <a:rPr lang="en-US" altLang="en-US"/>
              <a:t>A nucleotide consists of</a:t>
            </a:r>
          </a:p>
          <a:p>
            <a:pPr lvl="2"/>
            <a:r>
              <a:rPr lang="en-US" altLang="en-US"/>
              <a:t>Phosphate group</a:t>
            </a:r>
          </a:p>
          <a:p>
            <a:pPr lvl="2"/>
            <a:r>
              <a:rPr lang="en-US" altLang="en-US"/>
              <a:t>Pentose sugar (5-carbon sugar)</a:t>
            </a:r>
          </a:p>
          <a:p>
            <a:pPr lvl="2"/>
            <a:r>
              <a:rPr lang="en-US" altLang="en-US"/>
              <a:t>Nitrogen base (A, T, C, G, or U)</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xmlns="" id="{7DD2991D-E50A-4D8C-93ED-BFBD28CA6C20}"/>
              </a:ext>
            </a:extLst>
          </p:cNvPr>
          <p:cNvSpPr>
            <a:spLocks noGrp="1"/>
          </p:cNvSpPr>
          <p:nvPr>
            <p:ph type="title"/>
          </p:nvPr>
        </p:nvSpPr>
        <p:spPr>
          <a:xfrm>
            <a:off x="612775" y="228600"/>
            <a:ext cx="8153400" cy="990600"/>
          </a:xfrm>
        </p:spPr>
        <p:txBody>
          <a:bodyPr/>
          <a:lstStyle/>
          <a:p>
            <a:r>
              <a:rPr lang="en-US" altLang="en-US" dirty="0" smtClean="0"/>
              <a:t>Importance of Nucleic acids</a:t>
            </a:r>
            <a:endParaRPr lang="en-US" altLang="en-US" dirty="0"/>
          </a:p>
        </p:txBody>
      </p:sp>
      <p:sp>
        <p:nvSpPr>
          <p:cNvPr id="34819" name="Content Placeholder 2">
            <a:extLst>
              <a:ext uri="{FF2B5EF4-FFF2-40B4-BE49-F238E27FC236}">
                <a16:creationId xmlns:a16="http://schemas.microsoft.com/office/drawing/2014/main" xmlns="" id="{681D7641-8197-4784-A586-E4265E047407}"/>
              </a:ext>
            </a:extLst>
          </p:cNvPr>
          <p:cNvSpPr>
            <a:spLocks noGrp="1"/>
          </p:cNvSpPr>
          <p:nvPr>
            <p:ph sz="quarter" idx="1"/>
          </p:nvPr>
        </p:nvSpPr>
        <p:spPr>
          <a:xfrm>
            <a:off x="612775" y="1600200"/>
            <a:ext cx="8153400" cy="4495800"/>
          </a:xfrm>
        </p:spPr>
        <p:txBody>
          <a:bodyPr/>
          <a:lstStyle/>
          <a:p>
            <a:r>
              <a:rPr lang="en-US" altLang="en-US"/>
              <a:t>DNA</a:t>
            </a:r>
          </a:p>
          <a:p>
            <a:pPr lvl="1"/>
            <a:r>
              <a:rPr lang="en-US" altLang="en-US"/>
              <a:t>Blueprint for life</a:t>
            </a:r>
          </a:p>
          <a:p>
            <a:pPr lvl="1"/>
            <a:r>
              <a:rPr lang="en-US" altLang="en-US"/>
              <a:t>Our genes</a:t>
            </a:r>
          </a:p>
          <a:p>
            <a:r>
              <a:rPr lang="en-US" altLang="en-US"/>
              <a:t>RNA</a:t>
            </a:r>
          </a:p>
          <a:p>
            <a:pPr lvl="1"/>
            <a:r>
              <a:rPr lang="en-US" altLang="en-US"/>
              <a:t>Translates DNA to make PROTEINS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xmlns="" id="{BF245DD6-9997-46C1-9479-0C6E7F93FC85}"/>
              </a:ext>
            </a:extLst>
          </p:cNvPr>
          <p:cNvSpPr>
            <a:spLocks noGrp="1"/>
          </p:cNvSpPr>
          <p:nvPr>
            <p:ph type="title"/>
          </p:nvPr>
        </p:nvSpPr>
        <p:spPr>
          <a:xfrm>
            <a:off x="612775" y="228600"/>
            <a:ext cx="8153400" cy="990600"/>
          </a:xfrm>
        </p:spPr>
        <p:txBody>
          <a:bodyPr/>
          <a:lstStyle/>
          <a:p>
            <a:r>
              <a:rPr lang="en-US" altLang="en-US"/>
              <a:t>Chemical Reactions in the body…</a:t>
            </a:r>
          </a:p>
        </p:txBody>
      </p:sp>
      <p:sp>
        <p:nvSpPr>
          <p:cNvPr id="35843" name="Content Placeholder 2">
            <a:extLst>
              <a:ext uri="{FF2B5EF4-FFF2-40B4-BE49-F238E27FC236}">
                <a16:creationId xmlns:a16="http://schemas.microsoft.com/office/drawing/2014/main" xmlns="" id="{A329F7B0-105F-4467-BF94-33BCEB38EE30}"/>
              </a:ext>
            </a:extLst>
          </p:cNvPr>
          <p:cNvSpPr>
            <a:spLocks noGrp="1"/>
          </p:cNvSpPr>
          <p:nvPr>
            <p:ph sz="quarter" idx="1"/>
          </p:nvPr>
        </p:nvSpPr>
        <p:spPr>
          <a:xfrm>
            <a:off x="612775" y="1600200"/>
            <a:ext cx="8153400" cy="4495800"/>
          </a:xfrm>
        </p:spPr>
        <p:txBody>
          <a:bodyPr/>
          <a:lstStyle/>
          <a:p>
            <a:r>
              <a:rPr lang="en-US" altLang="en-US" dirty="0"/>
              <a:t>Chemical reactions require the addition of </a:t>
            </a:r>
            <a:r>
              <a:rPr lang="en-US" altLang="en-US" dirty="0" smtClean="0"/>
              <a:t>energy, </a:t>
            </a:r>
            <a:r>
              <a:rPr lang="en-US" altLang="en-US" dirty="0"/>
              <a:t>called </a:t>
            </a:r>
            <a:r>
              <a:rPr lang="en-US" altLang="en-US" b="1" dirty="0"/>
              <a:t>activation energy </a:t>
            </a:r>
            <a:r>
              <a:rPr lang="en-US" altLang="en-US" dirty="0"/>
              <a:t>, to take </a:t>
            </a:r>
            <a:r>
              <a:rPr lang="en-US" altLang="en-US" dirty="0" smtClean="0"/>
              <a:t>place</a:t>
            </a:r>
            <a:endParaRPr lang="en-US" altLang="en-US" dirty="0"/>
          </a:p>
          <a:p>
            <a:r>
              <a:rPr lang="en-US" altLang="en-US" dirty="0"/>
              <a:t>Even if a chemical reactions starts, it may not happen very quickly</a:t>
            </a:r>
          </a:p>
          <a:p>
            <a:r>
              <a:rPr lang="en-US" altLang="en-US" dirty="0"/>
              <a:t>However, both the activation energy and the rate of a chemical reaction can be changed by a catalyst</a:t>
            </a:r>
          </a:p>
          <a:p>
            <a:pPr lvl="1"/>
            <a:r>
              <a:rPr lang="en-US" altLang="en-US" dirty="0"/>
              <a:t>A </a:t>
            </a:r>
            <a:r>
              <a:rPr lang="en-US" altLang="en-US" b="1" dirty="0"/>
              <a:t>catalyst</a:t>
            </a:r>
            <a:r>
              <a:rPr lang="en-US" altLang="en-US" dirty="0"/>
              <a:t> is a substance that decreases the activation energy for a reaction and increases the rate of reaction</a:t>
            </a:r>
          </a:p>
          <a:p>
            <a:pPr lvl="2"/>
            <a:r>
              <a:rPr lang="en-US" altLang="en-US" b="1" dirty="0"/>
              <a:t>Enzymes</a:t>
            </a:r>
            <a:r>
              <a:rPr lang="en-US" altLang="en-US" dirty="0"/>
              <a:t> are biological catalysts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FDD97D2A-768A-489A-BFD8-C2B7DC57A54E}"/>
              </a:ext>
            </a:extLst>
          </p:cNvPr>
          <p:cNvSpPr>
            <a:spLocks noGrp="1"/>
          </p:cNvSpPr>
          <p:nvPr>
            <p:ph type="title"/>
          </p:nvPr>
        </p:nvSpPr>
        <p:spPr>
          <a:xfrm>
            <a:off x="612775" y="228600"/>
            <a:ext cx="8153400" cy="990600"/>
          </a:xfrm>
        </p:spPr>
        <p:txBody>
          <a:bodyPr/>
          <a:lstStyle/>
          <a:p>
            <a:r>
              <a:rPr lang="en-US" altLang="en-US"/>
              <a:t>Enzymes…</a:t>
            </a:r>
          </a:p>
        </p:txBody>
      </p:sp>
      <p:sp>
        <p:nvSpPr>
          <p:cNvPr id="36867" name="Content Placeholder 2">
            <a:extLst>
              <a:ext uri="{FF2B5EF4-FFF2-40B4-BE49-F238E27FC236}">
                <a16:creationId xmlns:a16="http://schemas.microsoft.com/office/drawing/2014/main" xmlns="" id="{99F7FD4D-E42D-49F2-8570-5EB206420B78}"/>
              </a:ext>
            </a:extLst>
          </p:cNvPr>
          <p:cNvSpPr>
            <a:spLocks noGrp="1"/>
          </p:cNvSpPr>
          <p:nvPr>
            <p:ph sz="quarter" idx="1"/>
          </p:nvPr>
        </p:nvSpPr>
        <p:spPr>
          <a:xfrm>
            <a:off x="612775" y="1600200"/>
            <a:ext cx="8153400" cy="4495800"/>
          </a:xfrm>
        </p:spPr>
        <p:txBody>
          <a:bodyPr/>
          <a:lstStyle/>
          <a:p>
            <a:r>
              <a:rPr lang="en-US" altLang="en-US"/>
              <a:t>Almost all enzymes are proteins and almost every process in living things needs enzymes</a:t>
            </a:r>
          </a:p>
          <a:p>
            <a:r>
              <a:rPr lang="en-US" altLang="en-US"/>
              <a:t>The function of each enzyme depends on its structure</a:t>
            </a:r>
          </a:p>
          <a:p>
            <a:pPr lvl="1"/>
            <a:r>
              <a:rPr lang="en-US" altLang="en-US"/>
              <a:t>A change in biological conditions can affect the shape of an enzyme, which can decrease or prevent an enzyme from working properly</a:t>
            </a:r>
          </a:p>
          <a:p>
            <a:pPr lvl="2"/>
            <a:r>
              <a:rPr lang="en-US" altLang="en-US"/>
              <a:t>For example, enzymes function best in a small range around an organism’s normal temperature and pH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xmlns="" id="{4E368A39-9E2E-497C-852C-5ACC29EB2C61}"/>
              </a:ext>
            </a:extLst>
          </p:cNvPr>
          <p:cNvSpPr>
            <a:spLocks noGrp="1"/>
          </p:cNvSpPr>
          <p:nvPr>
            <p:ph type="title"/>
          </p:nvPr>
        </p:nvSpPr>
        <p:spPr>
          <a:xfrm>
            <a:off x="612775" y="228600"/>
            <a:ext cx="8153400" cy="990600"/>
          </a:xfrm>
        </p:spPr>
        <p:txBody>
          <a:bodyPr/>
          <a:lstStyle/>
          <a:p>
            <a:r>
              <a:rPr lang="en-US" altLang="en-US"/>
              <a:t>Shapes of enzymes…</a:t>
            </a:r>
          </a:p>
        </p:txBody>
      </p:sp>
      <p:sp>
        <p:nvSpPr>
          <p:cNvPr id="37891" name="Content Placeholder 2">
            <a:extLst>
              <a:ext uri="{FF2B5EF4-FFF2-40B4-BE49-F238E27FC236}">
                <a16:creationId xmlns:a16="http://schemas.microsoft.com/office/drawing/2014/main" xmlns="" id="{D8750882-E10C-49F1-8C99-590F726C7D9B}"/>
              </a:ext>
            </a:extLst>
          </p:cNvPr>
          <p:cNvSpPr>
            <a:spLocks noGrp="1"/>
          </p:cNvSpPr>
          <p:nvPr>
            <p:ph sz="quarter" idx="1"/>
          </p:nvPr>
        </p:nvSpPr>
        <p:spPr>
          <a:xfrm>
            <a:off x="612775" y="1600200"/>
            <a:ext cx="8153400" cy="4495800"/>
          </a:xfrm>
        </p:spPr>
        <p:txBody>
          <a:bodyPr/>
          <a:lstStyle/>
          <a:p>
            <a:r>
              <a:rPr lang="en-US" altLang="en-US" dirty="0"/>
              <a:t>The shape of an enzyme is important because it allows only certain molecules to bind to the enzyme</a:t>
            </a:r>
          </a:p>
          <a:p>
            <a:r>
              <a:rPr lang="en-US" altLang="en-US" dirty="0"/>
              <a:t>The specific molecules that an enzyme acts on are called substrates</a:t>
            </a:r>
          </a:p>
          <a:p>
            <a:pPr lvl="1"/>
            <a:r>
              <a:rPr lang="en-US" altLang="en-US" dirty="0"/>
              <a:t>It works like a puzzle or lock and key – only certain pieces fit together for it to work</a:t>
            </a:r>
          </a:p>
          <a:p>
            <a:pPr lvl="2"/>
            <a:r>
              <a:rPr lang="en-US" altLang="en-US" dirty="0"/>
              <a:t>If an enzymes </a:t>
            </a:r>
            <a:r>
              <a:rPr lang="en-US" altLang="en-US" dirty="0" smtClean="0"/>
              <a:t>structure/shape </a:t>
            </a:r>
            <a:r>
              <a:rPr lang="en-US" altLang="en-US" dirty="0"/>
              <a:t>changes, the substrate cannot bind to the enzyme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3FE4866A-9375-4E80-A16E-C5257D2F14FC}"/>
              </a:ext>
            </a:extLst>
          </p:cNvPr>
          <p:cNvSpPr>
            <a:spLocks noGrp="1"/>
          </p:cNvSpPr>
          <p:nvPr>
            <p:ph type="title"/>
          </p:nvPr>
        </p:nvSpPr>
        <p:spPr>
          <a:xfrm>
            <a:off x="612775" y="228600"/>
            <a:ext cx="8153400" cy="990600"/>
          </a:xfrm>
        </p:spPr>
        <p:txBody>
          <a:bodyPr/>
          <a:lstStyle/>
          <a:p>
            <a:r>
              <a:rPr lang="en-US" altLang="en-US"/>
              <a:t>Bio Chemistry </a:t>
            </a:r>
          </a:p>
        </p:txBody>
      </p:sp>
      <p:sp>
        <p:nvSpPr>
          <p:cNvPr id="11267" name="Content Placeholder 2">
            <a:extLst>
              <a:ext uri="{FF2B5EF4-FFF2-40B4-BE49-F238E27FC236}">
                <a16:creationId xmlns:a16="http://schemas.microsoft.com/office/drawing/2014/main" xmlns="" id="{240EE20C-60F0-4B51-91BA-5CE16A7FA060}"/>
              </a:ext>
            </a:extLst>
          </p:cNvPr>
          <p:cNvSpPr>
            <a:spLocks noGrp="1"/>
          </p:cNvSpPr>
          <p:nvPr>
            <p:ph sz="quarter" idx="1"/>
          </p:nvPr>
        </p:nvSpPr>
        <p:spPr>
          <a:xfrm>
            <a:off x="612775" y="1600200"/>
            <a:ext cx="8153400" cy="4495800"/>
          </a:xfrm>
        </p:spPr>
        <p:txBody>
          <a:bodyPr/>
          <a:lstStyle/>
          <a:p>
            <a:r>
              <a:rPr lang="en-US" altLang="en-US"/>
              <a:t>Bio= life </a:t>
            </a:r>
          </a:p>
          <a:p>
            <a:r>
              <a:rPr lang="en-US" altLang="en-US"/>
              <a:t>Chemistry = how things interact </a:t>
            </a:r>
          </a:p>
          <a:p>
            <a:r>
              <a:rPr lang="en-US" altLang="en-US"/>
              <a:t>Biochemistry= the branch of science in which you study the chemical and physical processes that occur in an organism. </a:t>
            </a:r>
          </a:p>
          <a:p>
            <a:endParaRPr lang="en-US"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7C0A1B98-9C49-4B24-A892-E4EAD56A17FE}"/>
              </a:ext>
            </a:extLst>
          </p:cNvPr>
          <p:cNvSpPr>
            <a:spLocks noGrp="1"/>
          </p:cNvSpPr>
          <p:nvPr>
            <p:ph type="title"/>
          </p:nvPr>
        </p:nvSpPr>
        <p:spPr>
          <a:xfrm>
            <a:off x="612775" y="228600"/>
            <a:ext cx="8153400" cy="990600"/>
          </a:xfrm>
        </p:spPr>
        <p:txBody>
          <a:bodyPr/>
          <a:lstStyle/>
          <a:p>
            <a:r>
              <a:rPr lang="en-US" altLang="en-US"/>
              <a:t>Bell Ringer…</a:t>
            </a:r>
          </a:p>
        </p:txBody>
      </p:sp>
      <p:sp>
        <p:nvSpPr>
          <p:cNvPr id="38915" name="Content Placeholder 2">
            <a:extLst>
              <a:ext uri="{FF2B5EF4-FFF2-40B4-BE49-F238E27FC236}">
                <a16:creationId xmlns:a16="http://schemas.microsoft.com/office/drawing/2014/main" xmlns="" id="{EC4184C3-A213-4ADA-9E2B-63C1010B8233}"/>
              </a:ext>
            </a:extLst>
          </p:cNvPr>
          <p:cNvSpPr>
            <a:spLocks noGrp="1"/>
          </p:cNvSpPr>
          <p:nvPr>
            <p:ph sz="quarter" idx="1"/>
          </p:nvPr>
        </p:nvSpPr>
        <p:spPr>
          <a:xfrm>
            <a:off x="612775" y="1600200"/>
            <a:ext cx="8153400" cy="4495800"/>
          </a:xfrm>
        </p:spPr>
        <p:txBody>
          <a:bodyPr/>
          <a:lstStyle/>
          <a:p>
            <a:r>
              <a:rPr lang="en-US" altLang="en-US"/>
              <a:t>What does the activation energy tell us for a particular reaction?</a:t>
            </a:r>
          </a:p>
          <a:p>
            <a:r>
              <a:rPr lang="en-US" altLang="en-US"/>
              <a:t>How does a catalyst affect a chemical reaction?</a:t>
            </a:r>
          </a:p>
          <a:p>
            <a:r>
              <a:rPr lang="en-US" altLang="en-US"/>
              <a:t>Why would enzymes be called a “lock and key” or “puzzle piece”?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xmlns="" id="{9841E83C-0718-4BC4-BCC9-B6A79E73E991}"/>
              </a:ext>
            </a:extLst>
          </p:cNvPr>
          <p:cNvSpPr>
            <a:spLocks noGrp="1"/>
          </p:cNvSpPr>
          <p:nvPr>
            <p:ph type="title"/>
          </p:nvPr>
        </p:nvSpPr>
        <p:spPr>
          <a:xfrm>
            <a:off x="612775" y="228600"/>
            <a:ext cx="8153400" cy="990600"/>
          </a:xfrm>
        </p:spPr>
        <p:txBody>
          <a:bodyPr/>
          <a:lstStyle/>
          <a:p>
            <a:r>
              <a:rPr lang="en-US" altLang="en-US"/>
              <a:t>How it actually works…</a:t>
            </a:r>
          </a:p>
        </p:txBody>
      </p:sp>
      <p:sp>
        <p:nvSpPr>
          <p:cNvPr id="39939" name="Content Placeholder 2">
            <a:extLst>
              <a:ext uri="{FF2B5EF4-FFF2-40B4-BE49-F238E27FC236}">
                <a16:creationId xmlns:a16="http://schemas.microsoft.com/office/drawing/2014/main" xmlns="" id="{E6D1DCE4-9B3A-4306-BCA1-4A9267D17382}"/>
              </a:ext>
            </a:extLst>
          </p:cNvPr>
          <p:cNvSpPr>
            <a:spLocks noGrp="1"/>
          </p:cNvSpPr>
          <p:nvPr>
            <p:ph sz="quarter" idx="1"/>
          </p:nvPr>
        </p:nvSpPr>
        <p:spPr>
          <a:xfrm>
            <a:off x="612775" y="1600200"/>
            <a:ext cx="8153400" cy="4495800"/>
          </a:xfrm>
        </p:spPr>
        <p:txBody>
          <a:bodyPr/>
          <a:lstStyle/>
          <a:p>
            <a:r>
              <a:rPr lang="en-US" altLang="en-US"/>
              <a:t>Substrates bind to the enzyme</a:t>
            </a:r>
          </a:p>
          <a:p>
            <a:r>
              <a:rPr lang="en-US" altLang="en-US"/>
              <a:t>The enzyme brings molecules close together so that they can react with one another</a:t>
            </a:r>
          </a:p>
          <a:p>
            <a:r>
              <a:rPr lang="en-US" altLang="en-US"/>
              <a:t>The bonds inside the substrate are stretched slightly out of position, which weakens the bonds </a:t>
            </a:r>
          </a:p>
          <a:p>
            <a:r>
              <a:rPr lang="en-US" altLang="en-US"/>
              <a:t>The reaction takes place and the product is released from the enzyme</a:t>
            </a:r>
          </a:p>
          <a:p>
            <a:pPr lvl="1"/>
            <a:r>
              <a:rPr lang="en-US" altLang="en-US"/>
              <a:t>Less energy is needed to break weaker bonds</a:t>
            </a:r>
          </a:p>
          <a:p>
            <a:r>
              <a:rPr lang="en-US" altLang="en-US"/>
              <a:t>The enzyme can then bind to more of the substrate molecules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xmlns="" id="{81522AFE-3E64-4664-944F-21FD53B7788C}"/>
              </a:ext>
            </a:extLst>
          </p:cNvPr>
          <p:cNvSpPr>
            <a:spLocks noGrp="1"/>
          </p:cNvSpPr>
          <p:nvPr>
            <p:ph type="title"/>
          </p:nvPr>
        </p:nvSpPr>
        <p:spPr>
          <a:xfrm>
            <a:off x="612775" y="228600"/>
            <a:ext cx="8153400" cy="990600"/>
          </a:xfrm>
        </p:spPr>
        <p:txBody>
          <a:bodyPr/>
          <a:lstStyle/>
          <a:p>
            <a:r>
              <a:rPr lang="en-US" altLang="en-US"/>
              <a:t>One more thing about chemical reactions and enzymes…</a:t>
            </a:r>
          </a:p>
        </p:txBody>
      </p:sp>
      <p:sp>
        <p:nvSpPr>
          <p:cNvPr id="40963" name="Content Placeholder 2">
            <a:extLst>
              <a:ext uri="{FF2B5EF4-FFF2-40B4-BE49-F238E27FC236}">
                <a16:creationId xmlns:a16="http://schemas.microsoft.com/office/drawing/2014/main" xmlns="" id="{6CA0243D-3E18-41FD-B831-A8C452A84C1B}"/>
              </a:ext>
            </a:extLst>
          </p:cNvPr>
          <p:cNvSpPr>
            <a:spLocks noGrp="1"/>
          </p:cNvSpPr>
          <p:nvPr>
            <p:ph sz="quarter" idx="1"/>
          </p:nvPr>
        </p:nvSpPr>
        <p:spPr>
          <a:xfrm>
            <a:off x="609600" y="1447800"/>
            <a:ext cx="8153400" cy="4495800"/>
          </a:xfrm>
        </p:spPr>
        <p:txBody>
          <a:bodyPr/>
          <a:lstStyle/>
          <a:p>
            <a:r>
              <a:rPr lang="en-US" altLang="en-US" dirty="0"/>
              <a:t>There are two types of energy changes that can occur with chemical reactions </a:t>
            </a:r>
          </a:p>
          <a:p>
            <a:pPr lvl="1"/>
            <a:r>
              <a:rPr lang="en-US" altLang="en-US" dirty="0"/>
              <a:t>enzymes </a:t>
            </a:r>
            <a:r>
              <a:rPr lang="en-US" altLang="en-US" b="1" dirty="0"/>
              <a:t>do not </a:t>
            </a:r>
            <a:r>
              <a:rPr lang="en-US" altLang="en-US" dirty="0"/>
              <a:t>change this for an reaction</a:t>
            </a:r>
          </a:p>
          <a:p>
            <a:r>
              <a:rPr lang="en-US" altLang="en-US" dirty="0"/>
              <a:t>Exothermic reactions</a:t>
            </a:r>
          </a:p>
          <a:p>
            <a:pPr lvl="1"/>
            <a:r>
              <a:rPr lang="en-US" altLang="en-US" dirty="0"/>
              <a:t>Releases energy (usually in the form of heat or light)</a:t>
            </a:r>
          </a:p>
          <a:p>
            <a:pPr lvl="1"/>
            <a:r>
              <a:rPr lang="en-US" altLang="en-US" dirty="0"/>
              <a:t>Energy in the </a:t>
            </a:r>
            <a:r>
              <a:rPr lang="en-US" altLang="en-US" b="1" dirty="0"/>
              <a:t>reactant bonds </a:t>
            </a:r>
            <a:r>
              <a:rPr lang="en-US" altLang="en-US" dirty="0"/>
              <a:t>are higher than in the product bonds</a:t>
            </a:r>
          </a:p>
          <a:p>
            <a:r>
              <a:rPr lang="en-US" altLang="en-US" dirty="0"/>
              <a:t>Endothermic reactions</a:t>
            </a:r>
          </a:p>
          <a:p>
            <a:pPr lvl="1"/>
            <a:r>
              <a:rPr lang="en-US" altLang="en-US" dirty="0"/>
              <a:t>Absorbs energy</a:t>
            </a:r>
          </a:p>
          <a:p>
            <a:pPr lvl="1"/>
            <a:r>
              <a:rPr lang="en-US" altLang="en-US" dirty="0"/>
              <a:t>Energy in the reactant bonds are lower than in the product bonds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xmlns="" id="{7F95DCF9-5CC0-4F4D-A270-C0E2FBDA3373}"/>
              </a:ext>
            </a:extLst>
          </p:cNvPr>
          <p:cNvSpPr>
            <a:spLocks noGrp="1"/>
          </p:cNvSpPr>
          <p:nvPr>
            <p:ph type="title"/>
          </p:nvPr>
        </p:nvSpPr>
        <p:spPr>
          <a:xfrm>
            <a:off x="612775" y="228600"/>
            <a:ext cx="8153400" cy="990600"/>
          </a:xfrm>
        </p:spPr>
        <p:txBody>
          <a:bodyPr/>
          <a:lstStyle/>
          <a:p>
            <a:pPr eaLnBrk="1" hangingPunct="1"/>
            <a:r>
              <a:rPr lang="en-US" altLang="en-US"/>
              <a:t>Important Properties of Water…</a:t>
            </a:r>
          </a:p>
        </p:txBody>
      </p:sp>
      <p:sp>
        <p:nvSpPr>
          <p:cNvPr id="41987" name="Content Placeholder 2">
            <a:extLst>
              <a:ext uri="{FF2B5EF4-FFF2-40B4-BE49-F238E27FC236}">
                <a16:creationId xmlns:a16="http://schemas.microsoft.com/office/drawing/2014/main" xmlns="" id="{BBBAC6D1-CC47-4E51-9C19-CFC1A286365D}"/>
              </a:ext>
            </a:extLst>
          </p:cNvPr>
          <p:cNvSpPr>
            <a:spLocks noGrp="1"/>
          </p:cNvSpPr>
          <p:nvPr>
            <p:ph sz="quarter" idx="1"/>
          </p:nvPr>
        </p:nvSpPr>
        <p:spPr>
          <a:xfrm>
            <a:off x="609600" y="1447800"/>
            <a:ext cx="8153400" cy="4495800"/>
          </a:xfrm>
        </p:spPr>
        <p:txBody>
          <a:bodyPr/>
          <a:lstStyle/>
          <a:p>
            <a:pPr eaLnBrk="1" hangingPunct="1"/>
            <a:r>
              <a:rPr lang="en-US" altLang="en-US"/>
              <a:t>Hydrogen bonds are responsible for several important properties of water</a:t>
            </a:r>
          </a:p>
          <a:p>
            <a:pPr marL="881063" lvl="1" indent="-514350" eaLnBrk="1" hangingPunct="1">
              <a:buFont typeface="Tw Cen MT" panose="020B0602020104020603" pitchFamily="34" charset="0"/>
              <a:buAutoNum type="arabicPeriod"/>
            </a:pPr>
            <a:r>
              <a:rPr lang="en-US" altLang="en-US"/>
              <a:t>High specific heat – water resists changes in temperature – it must absorb a large amount of heat energy to increase the temperature</a:t>
            </a:r>
          </a:p>
          <a:p>
            <a:pPr marL="881063" lvl="1" indent="-514350" eaLnBrk="1" hangingPunct="1">
              <a:buFont typeface="Tw Cen MT" panose="020B0602020104020603" pitchFamily="34" charset="0"/>
              <a:buAutoNum type="arabicPeriod"/>
            </a:pPr>
            <a:r>
              <a:rPr lang="en-US" altLang="en-US"/>
              <a:t>Cohesion – the attraction among molecules of a substance – makes water “stick” together</a:t>
            </a:r>
          </a:p>
          <a:p>
            <a:pPr marL="1155700" lvl="2" indent="-514350" eaLnBrk="1" hangingPunct="1"/>
            <a:r>
              <a:rPr lang="en-US" altLang="en-US"/>
              <a:t>Surface tension</a:t>
            </a:r>
          </a:p>
          <a:p>
            <a:pPr marL="881063" lvl="1" indent="-514350" eaLnBrk="1" hangingPunct="1">
              <a:buFont typeface="Tw Cen MT" panose="020B0602020104020603" pitchFamily="34" charset="0"/>
              <a:buAutoNum type="arabicPeriod"/>
            </a:pPr>
            <a:r>
              <a:rPr lang="en-US" altLang="en-US"/>
              <a:t>Adhesion – the attraction among molecules of DIFFERENT substances – makes water “stick” to other materials</a:t>
            </a:r>
          </a:p>
          <a:p>
            <a:pPr marL="1155700" lvl="2" indent="-514350" eaLnBrk="1" hangingPunct="1"/>
            <a:r>
              <a:rPr lang="en-US" altLang="en-US"/>
              <a:t>Capillary action</a:t>
            </a:r>
          </a:p>
          <a:p>
            <a:pPr marL="881063" lvl="1" indent="-514350" eaLnBrk="1" hangingPunct="1">
              <a:buFont typeface="Wingdings 2" panose="05020102010507070707" pitchFamily="18" charset="2"/>
              <a:buNone/>
            </a:pPr>
            <a:endParaRPr lang="en-US" altLang="en-US"/>
          </a:p>
          <a:p>
            <a:pPr marL="881063" lvl="1" indent="-514350" eaLnBrk="1" hangingPunct="1">
              <a:buFont typeface="Wingdings 2" panose="05020102010507070707" pitchFamily="18" charset="2"/>
              <a:buNone/>
            </a:pPr>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xmlns="" id="{4FB2F820-8396-4C0E-9545-FF483B0804E9}"/>
              </a:ext>
            </a:extLst>
          </p:cNvPr>
          <p:cNvSpPr>
            <a:spLocks noGrp="1"/>
          </p:cNvSpPr>
          <p:nvPr>
            <p:ph type="title"/>
          </p:nvPr>
        </p:nvSpPr>
        <p:spPr>
          <a:xfrm>
            <a:off x="612775" y="228600"/>
            <a:ext cx="8153400" cy="990600"/>
          </a:xfrm>
        </p:spPr>
        <p:txBody>
          <a:bodyPr/>
          <a:lstStyle/>
          <a:p>
            <a:pPr eaLnBrk="1" hangingPunct="1"/>
            <a:r>
              <a:rPr lang="en-US" altLang="en-US"/>
              <a:t>Important Properties of Water…</a:t>
            </a:r>
          </a:p>
        </p:txBody>
      </p:sp>
      <p:sp>
        <p:nvSpPr>
          <p:cNvPr id="43011" name="Content Placeholder 2">
            <a:extLst>
              <a:ext uri="{FF2B5EF4-FFF2-40B4-BE49-F238E27FC236}">
                <a16:creationId xmlns:a16="http://schemas.microsoft.com/office/drawing/2014/main" xmlns="" id="{FDCC828F-0B19-4A6D-A02C-DE2005E260E4}"/>
              </a:ext>
            </a:extLst>
          </p:cNvPr>
          <p:cNvSpPr>
            <a:spLocks noGrp="1"/>
          </p:cNvSpPr>
          <p:nvPr>
            <p:ph sz="quarter" idx="1"/>
          </p:nvPr>
        </p:nvSpPr>
        <p:spPr>
          <a:xfrm>
            <a:off x="609600" y="1447800"/>
            <a:ext cx="8153400" cy="4495800"/>
          </a:xfrm>
        </p:spPr>
        <p:txBody>
          <a:bodyPr/>
          <a:lstStyle/>
          <a:p>
            <a:pPr eaLnBrk="1" hangingPunct="1"/>
            <a:r>
              <a:rPr lang="en-US" altLang="en-US"/>
              <a:t>Hydrogen bonds are responsible for several important properties of water</a:t>
            </a:r>
          </a:p>
          <a:p>
            <a:pPr marL="881063" lvl="1" indent="-514350" eaLnBrk="1" hangingPunct="1">
              <a:buFont typeface="Wingdings 2" panose="05020102010507070707" pitchFamily="18" charset="2"/>
              <a:buAutoNum type="arabicPeriod" startAt="4"/>
            </a:pPr>
            <a:r>
              <a:rPr lang="en-US" altLang="en-US"/>
              <a:t>Expands when freezes – when water freezes its volume becomes larger than in the liquid or gas state (just the opposite of most other compounds)</a:t>
            </a:r>
          </a:p>
          <a:p>
            <a:pPr marL="1155700" lvl="2" indent="-514350" eaLnBrk="1" hangingPunct="1"/>
            <a:r>
              <a:rPr lang="en-US" altLang="en-US"/>
              <a:t>Weathering and aquatic organisms</a:t>
            </a:r>
          </a:p>
          <a:p>
            <a:pPr marL="881063" lvl="1" indent="-514350" eaLnBrk="1" hangingPunct="1">
              <a:buFont typeface="Wingdings 2" panose="05020102010507070707" pitchFamily="18" charset="2"/>
              <a:buAutoNum type="arabicPeriod" startAt="4"/>
            </a:pPr>
            <a:endParaRPr lang="en-US" altLang="en-US"/>
          </a:p>
          <a:p>
            <a:pPr marL="881063" lvl="1" indent="-514350" eaLnBrk="1" hangingPunct="1">
              <a:buFont typeface="Wingdings 2" panose="05020102010507070707" pitchFamily="18" charset="2"/>
              <a:buNone/>
            </a:pPr>
            <a:endParaRPr lang="en-US"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xmlns="" id="{D90D1409-D988-47D2-8C6B-FCC29F37093E}"/>
              </a:ext>
            </a:extLst>
          </p:cNvPr>
          <p:cNvSpPr>
            <a:spLocks noGrp="1"/>
          </p:cNvSpPr>
          <p:nvPr>
            <p:ph type="title"/>
          </p:nvPr>
        </p:nvSpPr>
        <p:spPr>
          <a:xfrm>
            <a:off x="612775" y="228600"/>
            <a:ext cx="8153400" cy="990600"/>
          </a:xfrm>
        </p:spPr>
        <p:txBody>
          <a:bodyPr/>
          <a:lstStyle/>
          <a:p>
            <a:pPr eaLnBrk="1" hangingPunct="1"/>
            <a:r>
              <a:rPr lang="en-US" altLang="en-US"/>
              <a:t>A little more on water…</a:t>
            </a:r>
          </a:p>
        </p:txBody>
      </p:sp>
      <p:sp>
        <p:nvSpPr>
          <p:cNvPr id="44035" name="Content Placeholder 2">
            <a:extLst>
              <a:ext uri="{FF2B5EF4-FFF2-40B4-BE49-F238E27FC236}">
                <a16:creationId xmlns:a16="http://schemas.microsoft.com/office/drawing/2014/main" xmlns="" id="{6137A5AD-35AC-4FC1-A363-E14B7C682F9B}"/>
              </a:ext>
            </a:extLst>
          </p:cNvPr>
          <p:cNvSpPr>
            <a:spLocks noGrp="1"/>
          </p:cNvSpPr>
          <p:nvPr>
            <p:ph sz="quarter" idx="1"/>
          </p:nvPr>
        </p:nvSpPr>
        <p:spPr>
          <a:xfrm>
            <a:off x="609600" y="1447800"/>
            <a:ext cx="8153400" cy="4495800"/>
          </a:xfrm>
        </p:spPr>
        <p:txBody>
          <a:bodyPr/>
          <a:lstStyle/>
          <a:p>
            <a:pPr eaLnBrk="1" hangingPunct="1"/>
            <a:r>
              <a:rPr lang="en-US" altLang="en-US"/>
              <a:t>Many compounds that are important for life dissolve in water.  </a:t>
            </a:r>
          </a:p>
          <a:p>
            <a:pPr eaLnBrk="1" hangingPunct="1"/>
            <a:r>
              <a:rPr lang="en-US" altLang="en-US"/>
              <a:t>Water is the largest component inside a cell, and chemical reactions in the cell take place in the water</a:t>
            </a:r>
          </a:p>
          <a:p>
            <a:pPr eaLnBrk="1" hangingPunct="1"/>
            <a:r>
              <a:rPr lang="en-US" altLang="en-US"/>
              <a:t>When one substance dissolves in another – a </a:t>
            </a:r>
            <a:r>
              <a:rPr lang="en-US" altLang="en-US" b="1"/>
              <a:t>solution</a:t>
            </a:r>
            <a:r>
              <a:rPr lang="en-US" altLang="en-US"/>
              <a:t> is made</a:t>
            </a:r>
          </a:p>
          <a:p>
            <a:pPr lvl="1" eaLnBrk="1" hangingPunct="1"/>
            <a:r>
              <a:rPr lang="en-US" altLang="en-US"/>
              <a:t>Each solution is made up of two parts</a:t>
            </a:r>
          </a:p>
          <a:p>
            <a:pPr lvl="2" eaLnBrk="1" hangingPunct="1"/>
            <a:r>
              <a:rPr lang="en-US" altLang="en-US"/>
              <a:t>Solute – what gets dissolved (usually in smallest amount)</a:t>
            </a:r>
          </a:p>
          <a:p>
            <a:pPr lvl="2" eaLnBrk="1" hangingPunct="1"/>
            <a:r>
              <a:rPr lang="en-US" altLang="en-US"/>
              <a:t>Solvent – what does the dissolving (usually in the largest amt)</a:t>
            </a:r>
          </a:p>
          <a:p>
            <a:pPr eaLnBrk="1" hangingPunct="1"/>
            <a:endParaRPr lang="en-US"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xmlns="" id="{5AA6C300-8A30-48B5-AB23-2855CC7BC10C}"/>
              </a:ext>
            </a:extLst>
          </p:cNvPr>
          <p:cNvSpPr>
            <a:spLocks noGrp="1"/>
          </p:cNvSpPr>
          <p:nvPr>
            <p:ph type="title"/>
          </p:nvPr>
        </p:nvSpPr>
        <p:spPr>
          <a:xfrm>
            <a:off x="612775" y="228600"/>
            <a:ext cx="8153400" cy="990600"/>
          </a:xfrm>
        </p:spPr>
        <p:txBody>
          <a:bodyPr/>
          <a:lstStyle/>
          <a:p>
            <a:pPr eaLnBrk="1" hangingPunct="1"/>
            <a:r>
              <a:rPr lang="en-US" altLang="en-US"/>
              <a:t>Acids and bases…</a:t>
            </a:r>
          </a:p>
        </p:txBody>
      </p:sp>
      <p:sp>
        <p:nvSpPr>
          <p:cNvPr id="17411" name="Content Placeholder 2">
            <a:extLst>
              <a:ext uri="{FF2B5EF4-FFF2-40B4-BE49-F238E27FC236}">
                <a16:creationId xmlns:a16="http://schemas.microsoft.com/office/drawing/2014/main" xmlns="" id="{422E2BE0-09BE-4360-AD20-1A338D70CC34}"/>
              </a:ext>
            </a:extLst>
          </p:cNvPr>
          <p:cNvSpPr>
            <a:spLocks noGrp="1"/>
          </p:cNvSpPr>
          <p:nvPr>
            <p:ph sz="quarter" idx="1"/>
          </p:nvPr>
        </p:nvSpPr>
        <p:spPr>
          <a:xfrm>
            <a:off x="612775" y="1600200"/>
            <a:ext cx="8153400" cy="4495800"/>
          </a:xfrm>
        </p:spPr>
        <p:txBody>
          <a:bodyPr/>
          <a:lstStyle/>
          <a:p>
            <a:pPr eaLnBrk="1" hangingPunct="1"/>
            <a:r>
              <a:rPr lang="en-US" altLang="en-US"/>
              <a:t>When some substances dissolve in water they break up into ions</a:t>
            </a:r>
          </a:p>
          <a:p>
            <a:pPr eaLnBrk="1" hangingPunct="1"/>
            <a:r>
              <a:rPr lang="en-US" altLang="en-US"/>
              <a:t>Acids and bases are such substances – they are very important to living organisms</a:t>
            </a:r>
          </a:p>
          <a:p>
            <a:pPr lvl="1" eaLnBrk="1" hangingPunct="1"/>
            <a:r>
              <a:rPr lang="en-US" altLang="en-US"/>
              <a:t>Acids – release H+ ions when dissolved in water</a:t>
            </a:r>
          </a:p>
          <a:p>
            <a:pPr lvl="1" eaLnBrk="1" hangingPunct="1"/>
            <a:r>
              <a:rPr lang="en-US" altLang="en-US"/>
              <a:t>Bases – accept H+ ion when dissolved in water</a:t>
            </a:r>
          </a:p>
          <a:p>
            <a:pPr eaLnBrk="1" hangingPunct="1"/>
            <a:r>
              <a:rPr lang="en-US" altLang="en-US"/>
              <a:t>Organisms must maintain a stable pH coz even a small change in pH can disrupt many biological processes (remember homeostasis?)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7411">
                                            <p:txEl>
                                              <p:pRg st="4" end="4"/>
                                            </p:txEl>
                                          </p:spTgt>
                                        </p:tgtEl>
                                        <p:attrNameLst>
                                          <p:attrName>style.visibility</p:attrName>
                                        </p:attrNameLst>
                                      </p:cBhvr>
                                      <p:to>
                                        <p:strVal val="visible"/>
                                      </p:to>
                                    </p:set>
                                    <p:animEffect transition="in" filter="blinds(horizontal)">
                                      <p:cBhvr>
                                        <p:cTn id="7" dur="500"/>
                                        <p:tgtEl>
                                          <p:spTgt spid="17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xmlns="" id="{FD069A1C-7D55-4194-9820-C945B662D410}"/>
              </a:ext>
            </a:extLst>
          </p:cNvPr>
          <p:cNvSpPr>
            <a:spLocks noGrp="1"/>
          </p:cNvSpPr>
          <p:nvPr>
            <p:ph type="title"/>
          </p:nvPr>
        </p:nvSpPr>
        <p:spPr>
          <a:xfrm>
            <a:off x="612775" y="228600"/>
            <a:ext cx="8153400" cy="990600"/>
          </a:xfrm>
        </p:spPr>
        <p:txBody>
          <a:bodyPr/>
          <a:lstStyle/>
          <a:p>
            <a:pPr eaLnBrk="1" hangingPunct="1"/>
            <a:r>
              <a:rPr lang="en-US" altLang="en-US"/>
              <a:t>pH scale…</a:t>
            </a:r>
          </a:p>
        </p:txBody>
      </p:sp>
      <p:sp>
        <p:nvSpPr>
          <p:cNvPr id="46083" name="Content Placeholder 2">
            <a:extLst>
              <a:ext uri="{FF2B5EF4-FFF2-40B4-BE49-F238E27FC236}">
                <a16:creationId xmlns:a16="http://schemas.microsoft.com/office/drawing/2014/main" xmlns="" id="{8E63E901-6AB0-49E5-B336-7A99FF6A5183}"/>
              </a:ext>
            </a:extLst>
          </p:cNvPr>
          <p:cNvSpPr>
            <a:spLocks noGrp="1"/>
          </p:cNvSpPr>
          <p:nvPr>
            <p:ph sz="quarter" idx="1"/>
          </p:nvPr>
        </p:nvSpPr>
        <p:spPr>
          <a:xfrm>
            <a:off x="612775" y="1600200"/>
            <a:ext cx="8153400" cy="4495800"/>
          </a:xfrm>
        </p:spPr>
        <p:txBody>
          <a:bodyPr/>
          <a:lstStyle/>
          <a:p>
            <a:pPr eaLnBrk="1" hangingPunct="1"/>
            <a:r>
              <a:rPr lang="en-US" altLang="en-US"/>
              <a:t>The pH scale runs from 0 to 14</a:t>
            </a:r>
          </a:p>
          <a:p>
            <a:pPr eaLnBrk="1" hangingPunct="1"/>
            <a:r>
              <a:rPr lang="en-US" altLang="en-US"/>
              <a:t>O – 6 are considered acids (low pHs)</a:t>
            </a:r>
          </a:p>
          <a:p>
            <a:pPr eaLnBrk="1" hangingPunct="1"/>
            <a:r>
              <a:rPr lang="en-US" altLang="en-US"/>
              <a:t>7 is neutral</a:t>
            </a:r>
          </a:p>
          <a:p>
            <a:pPr eaLnBrk="1" hangingPunct="1"/>
            <a:r>
              <a:rPr lang="en-US" altLang="en-US"/>
              <a:t>8 – 14 are considered bases (high pHs)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xmlns="" id="{A3E5011D-8767-4CCB-87D0-B924A31852BB}"/>
              </a:ext>
            </a:extLst>
          </p:cNvPr>
          <p:cNvSpPr>
            <a:spLocks noGrp="1"/>
          </p:cNvSpPr>
          <p:nvPr>
            <p:ph type="title"/>
          </p:nvPr>
        </p:nvSpPr>
        <p:spPr>
          <a:xfrm>
            <a:off x="612775" y="228600"/>
            <a:ext cx="8153400" cy="990600"/>
          </a:xfrm>
        </p:spPr>
        <p:txBody>
          <a:bodyPr/>
          <a:lstStyle/>
          <a:p>
            <a:pPr eaLnBrk="1" hangingPunct="1"/>
            <a:r>
              <a:rPr lang="en-US" altLang="en-US"/>
              <a:t>Can you…</a:t>
            </a:r>
          </a:p>
        </p:txBody>
      </p:sp>
      <p:sp>
        <p:nvSpPr>
          <p:cNvPr id="12291" name="Content Placeholder 2">
            <a:extLst>
              <a:ext uri="{FF2B5EF4-FFF2-40B4-BE49-F238E27FC236}">
                <a16:creationId xmlns:a16="http://schemas.microsoft.com/office/drawing/2014/main" xmlns="" id="{094BBFA9-372D-4732-A069-CDFC491B07E0}"/>
              </a:ext>
            </a:extLst>
          </p:cNvPr>
          <p:cNvSpPr>
            <a:spLocks noGrp="1"/>
          </p:cNvSpPr>
          <p:nvPr>
            <p:ph sz="quarter" idx="1"/>
          </p:nvPr>
        </p:nvSpPr>
        <p:spPr>
          <a:xfrm>
            <a:off x="612775" y="1600200"/>
            <a:ext cx="8153400" cy="4495800"/>
          </a:xfrm>
        </p:spPr>
        <p:txBody>
          <a:bodyPr/>
          <a:lstStyle/>
          <a:p>
            <a:pPr eaLnBrk="1" hangingPunct="1"/>
            <a:r>
              <a:rPr lang="en-US" altLang="en-US"/>
              <a:t>Identify the parts of an atom AND understand how atoms interact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xmlns="" id="{19C02BDE-BBDC-4145-9838-3E5C89981628}"/>
              </a:ext>
            </a:extLst>
          </p:cNvPr>
          <p:cNvSpPr>
            <a:spLocks noGrp="1"/>
          </p:cNvSpPr>
          <p:nvPr>
            <p:ph type="title"/>
          </p:nvPr>
        </p:nvSpPr>
        <p:spPr>
          <a:xfrm>
            <a:off x="612775" y="228600"/>
            <a:ext cx="8153400" cy="990600"/>
          </a:xfrm>
        </p:spPr>
        <p:txBody>
          <a:bodyPr/>
          <a:lstStyle/>
          <a:p>
            <a:pPr eaLnBrk="1" hangingPunct="1"/>
            <a:r>
              <a:rPr lang="en-US" altLang="en-US"/>
              <a:t>Matter</a:t>
            </a:r>
          </a:p>
        </p:txBody>
      </p:sp>
      <p:sp>
        <p:nvSpPr>
          <p:cNvPr id="3" name="Content Placeholder 2">
            <a:extLst>
              <a:ext uri="{FF2B5EF4-FFF2-40B4-BE49-F238E27FC236}">
                <a16:creationId xmlns:a16="http://schemas.microsoft.com/office/drawing/2014/main" xmlns="" id="{94BECAF6-2BFE-4C47-A9FE-BBA41FF552B3}"/>
              </a:ext>
            </a:extLst>
          </p:cNvPr>
          <p:cNvSpPr>
            <a:spLocks noGrp="1"/>
          </p:cNvSpPr>
          <p:nvPr>
            <p:ph sz="quarter" idx="1"/>
          </p:nvPr>
        </p:nvSpPr>
        <p:spPr>
          <a:xfrm>
            <a:off x="612775" y="1600200"/>
            <a:ext cx="8153400" cy="4495800"/>
          </a:xfrm>
        </p:spPr>
        <p:txBody>
          <a:bodyPr>
            <a:normAutofit fontScale="92500" lnSpcReduction="10000"/>
          </a:bodyPr>
          <a:lstStyle/>
          <a:p>
            <a:pPr marL="320040" indent="-320040" eaLnBrk="1" fontAlgn="auto" hangingPunct="1">
              <a:spcAft>
                <a:spcPts val="0"/>
              </a:spcAft>
              <a:buFont typeface="Wingdings"/>
              <a:buChar char=""/>
              <a:defRPr/>
            </a:pPr>
            <a:r>
              <a:rPr lang="en-US" dirty="0"/>
              <a:t>All matter, whether living or nonliving, is made of the same type building blocks called </a:t>
            </a:r>
            <a:r>
              <a:rPr lang="en-US" b="1" dirty="0"/>
              <a:t>atoms</a:t>
            </a:r>
          </a:p>
          <a:p>
            <a:pPr marL="320040" indent="-320040" eaLnBrk="1" fontAlgn="auto" hangingPunct="1">
              <a:spcAft>
                <a:spcPts val="0"/>
              </a:spcAft>
              <a:buFont typeface="Wingdings"/>
              <a:buChar char=""/>
              <a:defRPr/>
            </a:pPr>
            <a:r>
              <a:rPr lang="en-US" dirty="0"/>
              <a:t>An </a:t>
            </a:r>
            <a:r>
              <a:rPr lang="en-US" b="1" dirty="0"/>
              <a:t>atom</a:t>
            </a:r>
            <a:r>
              <a:rPr lang="en-US" dirty="0"/>
              <a:t> is the smallest basic unit of matter</a:t>
            </a:r>
          </a:p>
          <a:p>
            <a:pPr marL="320040" indent="-320040" eaLnBrk="1" fontAlgn="auto" hangingPunct="1">
              <a:spcAft>
                <a:spcPts val="0"/>
              </a:spcAft>
              <a:buFont typeface="Wingdings"/>
              <a:buChar char=""/>
              <a:defRPr/>
            </a:pPr>
            <a:r>
              <a:rPr lang="en-US" dirty="0"/>
              <a:t>All atoms have the same basic structure, composed of </a:t>
            </a:r>
            <a:r>
              <a:rPr lang="en-US" u="sng" dirty="0"/>
              <a:t>three</a:t>
            </a:r>
            <a:r>
              <a:rPr lang="en-US" dirty="0"/>
              <a:t> smaller particles</a:t>
            </a:r>
          </a:p>
          <a:p>
            <a:pPr marL="640080" lvl="1" indent="-274320" eaLnBrk="1" fontAlgn="auto" hangingPunct="1">
              <a:spcAft>
                <a:spcPts val="0"/>
              </a:spcAft>
              <a:buFont typeface="Wingdings 2"/>
              <a:buChar char=""/>
              <a:defRPr/>
            </a:pPr>
            <a:r>
              <a:rPr lang="en-US" b="1" dirty="0"/>
              <a:t>Proton</a:t>
            </a:r>
            <a:r>
              <a:rPr lang="en-US" dirty="0"/>
              <a:t> – a positively charged particle in an atom’s nucleus </a:t>
            </a:r>
          </a:p>
          <a:p>
            <a:pPr marL="640080" lvl="1" indent="-274320" eaLnBrk="1" fontAlgn="auto" hangingPunct="1">
              <a:spcAft>
                <a:spcPts val="0"/>
              </a:spcAft>
              <a:buFont typeface="Wingdings 2"/>
              <a:buChar char=""/>
              <a:defRPr/>
            </a:pPr>
            <a:r>
              <a:rPr lang="en-US" b="1" dirty="0"/>
              <a:t>Neutron</a:t>
            </a:r>
            <a:r>
              <a:rPr lang="en-US" dirty="0"/>
              <a:t> – a neutral (no charge) particle which has about the same mass as a proton and is also in the nucleus</a:t>
            </a:r>
          </a:p>
          <a:p>
            <a:pPr marL="640080" lvl="1" indent="-274320" eaLnBrk="1" fontAlgn="auto" hangingPunct="1">
              <a:spcAft>
                <a:spcPts val="0"/>
              </a:spcAft>
              <a:buFont typeface="Wingdings 2"/>
              <a:buChar char=""/>
              <a:defRPr/>
            </a:pPr>
            <a:r>
              <a:rPr lang="en-US" b="1" dirty="0"/>
              <a:t>Electron</a:t>
            </a:r>
            <a:r>
              <a:rPr lang="en-US" dirty="0"/>
              <a:t> – a negatively charged particle found outside the nucleus.  Electrons are much, much smaller than proton and neutrons</a:t>
            </a:r>
          </a:p>
          <a:p>
            <a:pPr marL="640080" lvl="1" indent="-274320" eaLnBrk="1" fontAlgn="auto" hangingPunct="1">
              <a:spcAft>
                <a:spcPts val="0"/>
              </a:spcAft>
              <a:buFont typeface="Wingdings 2"/>
              <a:buNone/>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xmlns="" id="{55F5282B-EAEF-493B-B1A5-261B3FEB36B2}"/>
              </a:ext>
            </a:extLst>
          </p:cNvPr>
          <p:cNvSpPr>
            <a:spLocks noGrp="1"/>
          </p:cNvSpPr>
          <p:nvPr>
            <p:ph type="title"/>
          </p:nvPr>
        </p:nvSpPr>
        <p:spPr>
          <a:xfrm>
            <a:off x="612775" y="228600"/>
            <a:ext cx="8153400" cy="990600"/>
          </a:xfrm>
        </p:spPr>
        <p:txBody>
          <a:bodyPr/>
          <a:lstStyle/>
          <a:p>
            <a:pPr eaLnBrk="1" hangingPunct="1"/>
            <a:r>
              <a:rPr lang="en-US" altLang="en-US"/>
              <a:t>Elements…</a:t>
            </a:r>
          </a:p>
        </p:txBody>
      </p:sp>
      <p:sp>
        <p:nvSpPr>
          <p:cNvPr id="3" name="Content Placeholder 2">
            <a:extLst>
              <a:ext uri="{FF2B5EF4-FFF2-40B4-BE49-F238E27FC236}">
                <a16:creationId xmlns:a16="http://schemas.microsoft.com/office/drawing/2014/main" xmlns="" id="{D03865C3-749C-49FE-BADB-C06F50584460}"/>
              </a:ext>
            </a:extLst>
          </p:cNvPr>
          <p:cNvSpPr>
            <a:spLocks noGrp="1"/>
          </p:cNvSpPr>
          <p:nvPr>
            <p:ph sz="quarter" idx="1"/>
          </p:nvPr>
        </p:nvSpPr>
        <p:spPr>
          <a:xfrm>
            <a:off x="612775" y="1600200"/>
            <a:ext cx="8153400" cy="4495800"/>
          </a:xfrm>
        </p:spPr>
        <p:txBody>
          <a:bodyPr>
            <a:normAutofit lnSpcReduction="10000"/>
          </a:bodyPr>
          <a:lstStyle/>
          <a:p>
            <a:pPr marL="320040" indent="-320040" eaLnBrk="1" fontAlgn="auto" hangingPunct="1">
              <a:spcAft>
                <a:spcPts val="0"/>
              </a:spcAft>
              <a:buFont typeface="Wingdings"/>
              <a:buChar char=""/>
              <a:defRPr/>
            </a:pPr>
            <a:r>
              <a:rPr lang="en-US" dirty="0"/>
              <a:t>Different types of atoms are called </a:t>
            </a:r>
            <a:r>
              <a:rPr lang="en-US" b="1" dirty="0"/>
              <a:t>elements,</a:t>
            </a:r>
            <a:r>
              <a:rPr lang="en-US" dirty="0"/>
              <a:t> which cannot be broken down by ordinary chemical means</a:t>
            </a:r>
          </a:p>
          <a:p>
            <a:pPr marL="320040" indent="-320040" eaLnBrk="1" fontAlgn="auto" hangingPunct="1">
              <a:spcAft>
                <a:spcPts val="0"/>
              </a:spcAft>
              <a:buFont typeface="Wingdings"/>
              <a:buChar char=""/>
              <a:defRPr/>
            </a:pPr>
            <a:r>
              <a:rPr lang="en-US" dirty="0"/>
              <a:t>Which element an atom is depends on the </a:t>
            </a:r>
            <a:r>
              <a:rPr lang="en-US" u="sng" dirty="0"/>
              <a:t>number of protons</a:t>
            </a:r>
            <a:r>
              <a:rPr lang="en-US" dirty="0"/>
              <a:t> in the atom’s nucleus</a:t>
            </a:r>
          </a:p>
          <a:p>
            <a:pPr marL="640080" lvl="1" indent="-274320" eaLnBrk="1" fontAlgn="auto" hangingPunct="1">
              <a:spcAft>
                <a:spcPts val="0"/>
              </a:spcAft>
              <a:buFont typeface="Wingdings 2"/>
              <a:buChar char=""/>
              <a:defRPr/>
            </a:pPr>
            <a:r>
              <a:rPr lang="en-US" dirty="0"/>
              <a:t>For example… all hydrogen atoms have 1proton and all oxygen atoms have 8 protons</a:t>
            </a:r>
          </a:p>
          <a:p>
            <a:pPr marL="320040" indent="-320040" eaLnBrk="1" fontAlgn="auto" hangingPunct="1">
              <a:spcAft>
                <a:spcPts val="0"/>
              </a:spcAft>
              <a:buFont typeface="Wingdings"/>
              <a:buChar char=""/>
              <a:defRPr/>
            </a:pPr>
            <a:r>
              <a:rPr lang="en-US" dirty="0"/>
              <a:t>Only about 25 different elements are found in organisms</a:t>
            </a:r>
          </a:p>
          <a:p>
            <a:pPr marL="640080" lvl="1" indent="-274320" eaLnBrk="1" fontAlgn="auto" hangingPunct="1">
              <a:spcAft>
                <a:spcPts val="0"/>
              </a:spcAft>
              <a:buFont typeface="Wingdings 2"/>
              <a:buChar char=""/>
              <a:defRPr/>
            </a:pPr>
            <a:r>
              <a:rPr lang="en-US" dirty="0"/>
              <a:t>However, atoms of different elements can “link” or bond together to form compounds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xmlns="" id="{B4686D3E-E94F-4F5D-8D06-DC3A77245460}"/>
              </a:ext>
            </a:extLst>
          </p:cNvPr>
          <p:cNvSpPr>
            <a:spLocks noGrp="1"/>
          </p:cNvSpPr>
          <p:nvPr>
            <p:ph type="title"/>
          </p:nvPr>
        </p:nvSpPr>
        <p:spPr>
          <a:xfrm>
            <a:off x="612775" y="228600"/>
            <a:ext cx="8153400" cy="990600"/>
          </a:xfrm>
        </p:spPr>
        <p:txBody>
          <a:bodyPr/>
          <a:lstStyle/>
          <a:p>
            <a:r>
              <a:rPr lang="en-US" altLang="en-US"/>
              <a:t>Isotope </a:t>
            </a:r>
          </a:p>
        </p:txBody>
      </p:sp>
      <p:sp>
        <p:nvSpPr>
          <p:cNvPr id="15363" name="Content Placeholder 2">
            <a:extLst>
              <a:ext uri="{FF2B5EF4-FFF2-40B4-BE49-F238E27FC236}">
                <a16:creationId xmlns:a16="http://schemas.microsoft.com/office/drawing/2014/main" xmlns="" id="{DAA9091D-FDCB-438E-A165-E67B22053D10}"/>
              </a:ext>
            </a:extLst>
          </p:cNvPr>
          <p:cNvSpPr>
            <a:spLocks noGrp="1"/>
          </p:cNvSpPr>
          <p:nvPr>
            <p:ph sz="quarter" idx="1"/>
          </p:nvPr>
        </p:nvSpPr>
        <p:spPr>
          <a:xfrm>
            <a:off x="612775" y="1600200"/>
            <a:ext cx="8153400" cy="4495800"/>
          </a:xfrm>
        </p:spPr>
        <p:txBody>
          <a:bodyPr/>
          <a:lstStyle/>
          <a:p>
            <a:r>
              <a:rPr lang="en-US" altLang="en-US"/>
              <a:t>Elements can have a different number of neutrons. </a:t>
            </a:r>
          </a:p>
          <a:p>
            <a:r>
              <a:rPr lang="en-US" altLang="en-US"/>
              <a:t>This is called an isotope </a:t>
            </a:r>
          </a:p>
          <a:p>
            <a:pPr lvl="1"/>
            <a:r>
              <a:rPr lang="en-US" altLang="en-US"/>
              <a:t>Carbon 14, Carbon 13, and Carbon 12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xmlns="" id="{81664A2E-51AA-44E4-BA19-E65E07F08A1F}"/>
              </a:ext>
            </a:extLst>
          </p:cNvPr>
          <p:cNvSpPr>
            <a:spLocks noGrp="1"/>
          </p:cNvSpPr>
          <p:nvPr>
            <p:ph type="title"/>
          </p:nvPr>
        </p:nvSpPr>
        <p:spPr>
          <a:xfrm>
            <a:off x="612775" y="228600"/>
            <a:ext cx="8153400" cy="990600"/>
          </a:xfrm>
        </p:spPr>
        <p:txBody>
          <a:bodyPr/>
          <a:lstStyle/>
          <a:p>
            <a:pPr eaLnBrk="1" hangingPunct="1"/>
            <a:r>
              <a:rPr lang="en-US" altLang="en-US"/>
              <a:t>Compounds…</a:t>
            </a:r>
          </a:p>
        </p:txBody>
      </p:sp>
      <p:sp>
        <p:nvSpPr>
          <p:cNvPr id="3" name="Content Placeholder 2">
            <a:extLst>
              <a:ext uri="{FF2B5EF4-FFF2-40B4-BE49-F238E27FC236}">
                <a16:creationId xmlns:a16="http://schemas.microsoft.com/office/drawing/2014/main" xmlns="" id="{F1115482-7747-450E-86C9-2D8A3B24480D}"/>
              </a:ext>
            </a:extLst>
          </p:cNvPr>
          <p:cNvSpPr>
            <a:spLocks noGrp="1"/>
          </p:cNvSpPr>
          <p:nvPr>
            <p:ph sz="quarter" idx="1"/>
          </p:nvPr>
        </p:nvSpPr>
        <p:spPr>
          <a:xfrm>
            <a:off x="612775" y="1600200"/>
            <a:ext cx="8153400" cy="4495800"/>
          </a:xfrm>
        </p:spPr>
        <p:txBody>
          <a:bodyPr>
            <a:normAutofit lnSpcReduction="10000"/>
          </a:bodyPr>
          <a:lstStyle/>
          <a:p>
            <a:pPr marL="320040" indent="-320040" eaLnBrk="1" fontAlgn="auto" hangingPunct="1">
              <a:spcAft>
                <a:spcPts val="0"/>
              </a:spcAft>
              <a:buFont typeface="Wingdings"/>
              <a:buChar char=""/>
              <a:defRPr/>
            </a:pPr>
            <a:r>
              <a:rPr lang="en-US" dirty="0"/>
              <a:t>Atoms form compounds in two ways</a:t>
            </a:r>
          </a:p>
          <a:p>
            <a:pPr marL="880110" lvl="1" indent="-514350" eaLnBrk="1" fontAlgn="auto" hangingPunct="1">
              <a:spcAft>
                <a:spcPts val="0"/>
              </a:spcAft>
              <a:buFont typeface="+mj-lt"/>
              <a:buAutoNum type="arabicPeriod"/>
              <a:defRPr/>
            </a:pPr>
            <a:r>
              <a:rPr lang="en-US" dirty="0"/>
              <a:t>Ionic bonds – consists of ions and forms through the electrical force between oppositely charged ions </a:t>
            </a:r>
          </a:p>
          <a:p>
            <a:pPr marL="1154430" lvl="2" indent="-514350" eaLnBrk="1" fontAlgn="auto" hangingPunct="1">
              <a:spcAft>
                <a:spcPts val="0"/>
              </a:spcAft>
              <a:buFont typeface="Wingdings"/>
              <a:buChar char=""/>
              <a:defRPr/>
            </a:pPr>
            <a:r>
              <a:rPr lang="en-US" dirty="0"/>
              <a:t>An ion is an atom that has lost or gained electrons</a:t>
            </a:r>
          </a:p>
          <a:p>
            <a:pPr marL="1611630" lvl="3" indent="-514350" eaLnBrk="1" fontAlgn="auto" hangingPunct="1">
              <a:spcAft>
                <a:spcPts val="0"/>
              </a:spcAft>
              <a:buClr>
                <a:schemeClr val="accent3"/>
              </a:buClr>
              <a:buFont typeface="Wingdings"/>
              <a:buChar char=""/>
              <a:defRPr/>
            </a:pPr>
            <a:r>
              <a:rPr lang="en-US" dirty="0"/>
              <a:t>Cation – an ion that loses electrons so becomes positively charged</a:t>
            </a:r>
          </a:p>
          <a:p>
            <a:pPr marL="1611630" lvl="3" indent="-514350" eaLnBrk="1" fontAlgn="auto" hangingPunct="1">
              <a:spcAft>
                <a:spcPts val="0"/>
              </a:spcAft>
              <a:buClr>
                <a:schemeClr val="accent3"/>
              </a:buClr>
              <a:buFont typeface="Wingdings"/>
              <a:buChar char=""/>
              <a:defRPr/>
            </a:pPr>
            <a:r>
              <a:rPr lang="en-US" dirty="0"/>
              <a:t>Anion – an ion that gains electrons so becomes negatively charged</a:t>
            </a:r>
          </a:p>
          <a:p>
            <a:pPr marL="880110" lvl="1" indent="-514350" eaLnBrk="1" fontAlgn="auto" hangingPunct="1">
              <a:spcAft>
                <a:spcPts val="0"/>
              </a:spcAft>
              <a:buFont typeface="+mj-lt"/>
              <a:buAutoNum type="arabicPeriod"/>
              <a:defRPr/>
            </a:pPr>
            <a:r>
              <a:rPr lang="en-US" dirty="0"/>
              <a:t>Covalent bonds – forms when atoms share one or more pairs of electrons</a:t>
            </a:r>
          </a:p>
          <a:p>
            <a:pPr marL="1154430" lvl="2" indent="-514350" eaLnBrk="1" fontAlgn="auto" hangingPunct="1">
              <a:spcAft>
                <a:spcPts val="0"/>
              </a:spcAft>
              <a:buFont typeface="Wingdings"/>
              <a:buChar char=""/>
              <a:defRPr/>
            </a:pPr>
            <a:r>
              <a:rPr lang="en-US" dirty="0"/>
              <a:t>A molecule consists of two or more atoms held together by covalent bonds</a:t>
            </a:r>
          </a:p>
          <a:p>
            <a:pPr marL="1154430" lvl="2" indent="-51435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xmlns="" id="{772931B9-55C0-4FC2-BD80-B6D5A391FF3F}"/>
              </a:ext>
            </a:extLst>
          </p:cNvPr>
          <p:cNvSpPr>
            <a:spLocks noGrp="1"/>
          </p:cNvSpPr>
          <p:nvPr>
            <p:ph type="title"/>
          </p:nvPr>
        </p:nvSpPr>
        <p:spPr>
          <a:xfrm>
            <a:off x="612775" y="228600"/>
            <a:ext cx="8153400" cy="990600"/>
          </a:xfrm>
        </p:spPr>
        <p:txBody>
          <a:bodyPr/>
          <a:lstStyle/>
          <a:p>
            <a:r>
              <a:rPr lang="en-US" altLang="en-US"/>
              <a:t>Why elements bond the way they do…</a:t>
            </a:r>
          </a:p>
        </p:txBody>
      </p:sp>
      <p:sp>
        <p:nvSpPr>
          <p:cNvPr id="17411" name="Content Placeholder 2">
            <a:extLst>
              <a:ext uri="{FF2B5EF4-FFF2-40B4-BE49-F238E27FC236}">
                <a16:creationId xmlns:a16="http://schemas.microsoft.com/office/drawing/2014/main" xmlns="" id="{AF6EED8A-ABAA-4133-A87A-06E838654A64}"/>
              </a:ext>
            </a:extLst>
          </p:cNvPr>
          <p:cNvSpPr>
            <a:spLocks noGrp="1"/>
          </p:cNvSpPr>
          <p:nvPr>
            <p:ph sz="quarter" idx="1"/>
          </p:nvPr>
        </p:nvSpPr>
        <p:spPr>
          <a:xfrm>
            <a:off x="612775" y="1600200"/>
            <a:ext cx="8153400" cy="4495800"/>
          </a:xfrm>
        </p:spPr>
        <p:txBody>
          <a:bodyPr/>
          <a:lstStyle/>
          <a:p>
            <a:r>
              <a:rPr lang="en-US" altLang="en-US"/>
              <a:t>All atoms want 8 electrons in their outer most energy level (shell) This is called the </a:t>
            </a:r>
            <a:r>
              <a:rPr lang="en-US" altLang="en-US" b="1"/>
              <a:t>octet rule.</a:t>
            </a:r>
          </a:p>
          <a:p>
            <a:r>
              <a:rPr lang="en-US" altLang="en-US"/>
              <a:t>That is why they do what they do</a:t>
            </a:r>
          </a:p>
          <a:p>
            <a:pPr lvl="1"/>
            <a:r>
              <a:rPr lang="en-US" altLang="en-US"/>
              <a:t>Ionic bonds – gain or lose electrons</a:t>
            </a:r>
          </a:p>
          <a:p>
            <a:pPr lvl="1"/>
            <a:r>
              <a:rPr lang="en-US" altLang="en-US"/>
              <a:t>Covalent share electrons</a:t>
            </a:r>
          </a:p>
          <a:p>
            <a:r>
              <a:rPr lang="en-US" altLang="en-US"/>
              <a:t>How do we identify each type</a:t>
            </a:r>
          </a:p>
          <a:p>
            <a:pPr lvl="1"/>
            <a:r>
              <a:rPr lang="en-US" altLang="en-US"/>
              <a:t>Ionic compound – metal + non-metal</a:t>
            </a:r>
          </a:p>
          <a:p>
            <a:pPr lvl="1"/>
            <a:r>
              <a:rPr lang="en-US" altLang="en-US"/>
              <a:t>Covalent compound – non-metal + non-metal</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Median</Template>
  <TotalTime>1687</TotalTime>
  <Words>1845</Words>
  <Application>Microsoft Office PowerPoint</Application>
  <PresentationFormat>On-screen Show (4:3)</PresentationFormat>
  <Paragraphs>217</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Median</vt:lpstr>
      <vt:lpstr>Biochemistry…             The Chemistry of Life </vt:lpstr>
      <vt:lpstr>Bio-Chemistry </vt:lpstr>
      <vt:lpstr>Bio Chemistry </vt:lpstr>
      <vt:lpstr>Can you…</vt:lpstr>
      <vt:lpstr>Matter</vt:lpstr>
      <vt:lpstr>Elements…</vt:lpstr>
      <vt:lpstr>Isotope </vt:lpstr>
      <vt:lpstr>Compounds…</vt:lpstr>
      <vt:lpstr>Why elements bond the way they do…</vt:lpstr>
      <vt:lpstr>Try These…</vt:lpstr>
      <vt:lpstr>Bell Ringer…</vt:lpstr>
      <vt:lpstr>Water’s Unique Properties…</vt:lpstr>
      <vt:lpstr>Bell Ringer…</vt:lpstr>
      <vt:lpstr>Bell Ringer…</vt:lpstr>
      <vt:lpstr>Carbon based molecules</vt:lpstr>
      <vt:lpstr>Bell Ringer…</vt:lpstr>
      <vt:lpstr>After Presentation Review…</vt:lpstr>
      <vt:lpstr>Bell Ringer…</vt:lpstr>
      <vt:lpstr>1. Carbohydrates…</vt:lpstr>
      <vt:lpstr>Importance carbs to living organisms…</vt:lpstr>
      <vt:lpstr>2. Proteins…</vt:lpstr>
      <vt:lpstr>Importance of proteins</vt:lpstr>
      <vt:lpstr>3. Lipids…</vt:lpstr>
      <vt:lpstr>Importance of Lipids</vt:lpstr>
      <vt:lpstr>4. Nucleic Acids…</vt:lpstr>
      <vt:lpstr>Importance of Nucleic acids</vt:lpstr>
      <vt:lpstr>Chemical Reactions in the body…</vt:lpstr>
      <vt:lpstr>Enzymes…</vt:lpstr>
      <vt:lpstr>Shapes of enzymes…</vt:lpstr>
      <vt:lpstr>Bell Ringer…</vt:lpstr>
      <vt:lpstr>How it actually works…</vt:lpstr>
      <vt:lpstr>One more thing about chemical reactions and enzymes…</vt:lpstr>
      <vt:lpstr>Important Properties of Water…</vt:lpstr>
      <vt:lpstr>Important Properties of Water…</vt:lpstr>
      <vt:lpstr>A little more on water…</vt:lpstr>
      <vt:lpstr>Acids and bases…</vt:lpstr>
      <vt:lpstr>pH scale…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Biochemistry…</dc:title>
  <dc:creator>Doss, Dee</dc:creator>
  <cp:lastModifiedBy>HP</cp:lastModifiedBy>
  <cp:revision>62</cp:revision>
  <dcterms:created xsi:type="dcterms:W3CDTF">2010-08-16T13:05:52Z</dcterms:created>
  <dcterms:modified xsi:type="dcterms:W3CDTF">2021-01-27T10:51:38Z</dcterms:modified>
</cp:coreProperties>
</file>