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305" r:id="rId5"/>
    <p:sldId id="258" r:id="rId6"/>
    <p:sldId id="289" r:id="rId7"/>
    <p:sldId id="290" r:id="rId8"/>
    <p:sldId id="259" r:id="rId9"/>
    <p:sldId id="291" r:id="rId10"/>
    <p:sldId id="260" r:id="rId11"/>
    <p:sldId id="261" r:id="rId12"/>
    <p:sldId id="262" r:id="rId13"/>
    <p:sldId id="263" r:id="rId14"/>
    <p:sldId id="29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93" r:id="rId23"/>
    <p:sldId id="272" r:id="rId24"/>
    <p:sldId id="273" r:id="rId25"/>
    <p:sldId id="294" r:id="rId26"/>
    <p:sldId id="295" r:id="rId27"/>
    <p:sldId id="296" r:id="rId28"/>
    <p:sldId id="297" r:id="rId29"/>
    <p:sldId id="298" r:id="rId30"/>
    <p:sldId id="274" r:id="rId31"/>
    <p:sldId id="275" r:id="rId32"/>
    <p:sldId id="299" r:id="rId33"/>
    <p:sldId id="300" r:id="rId34"/>
    <p:sldId id="301" r:id="rId35"/>
    <p:sldId id="302" r:id="rId36"/>
    <p:sldId id="303" r:id="rId37"/>
    <p:sldId id="304" r:id="rId38"/>
    <p:sldId id="278" r:id="rId39"/>
    <p:sldId id="2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8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98E3-E423-4995-8378-63EB92EFA35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6382-EDFF-4E1D-8AB4-3A7F152CB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LEISHMANIASIS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Samuel </a:t>
            </a:r>
            <a:r>
              <a:rPr lang="en-US" dirty="0" err="1"/>
              <a:t>Ngigi</a:t>
            </a:r>
            <a:r>
              <a:rPr lang="en-US" dirty="0"/>
              <a:t> K.</a:t>
            </a:r>
          </a:p>
          <a:p>
            <a:r>
              <a:rPr lang="en-US" dirty="0"/>
              <a:t>KMTC</a:t>
            </a:r>
          </a:p>
        </p:txBody>
      </p:sp>
    </p:spTree>
    <p:extLst>
      <p:ext uri="{BB962C8B-B14F-4D97-AF65-F5344CB8AC3E}">
        <p14:creationId xmlns:p14="http://schemas.microsoft.com/office/powerpoint/2010/main" val="31668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Leishmaniasis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Life cycle involves two stages: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The amastigote (Leishman – Donovan body) </a:t>
            </a:r>
            <a:r>
              <a:rPr lang="en-US" altLang="en-US" sz="2800" dirty="0"/>
              <a:t>: →occurs in the vertebrate hosts: rodents or dogs</a:t>
            </a:r>
          </a:p>
          <a:p>
            <a:pPr lvl="1"/>
            <a:r>
              <a:rPr lang="en-US" altLang="en-US" sz="2800" dirty="0"/>
              <a:t>Parasites infect macrophages and REC, multiply until the cell ruptures releasing the organisms into circulation</a:t>
            </a:r>
          </a:p>
          <a:p>
            <a:pPr lvl="1"/>
            <a:r>
              <a:rPr lang="en-US" altLang="en-US" sz="2800" dirty="0"/>
              <a:t>When a female sand fly (</a:t>
            </a:r>
            <a:r>
              <a:rPr lang="en-US" altLang="en-US" sz="2800" dirty="0" err="1"/>
              <a:t>Phlebotomus</a:t>
            </a:r>
            <a:r>
              <a:rPr lang="en-US" altLang="en-US" sz="2800" dirty="0"/>
              <a:t> or </a:t>
            </a:r>
            <a:r>
              <a:rPr lang="en-US" altLang="en-US" sz="2800" dirty="0" err="1"/>
              <a:t>Lutzomyia</a:t>
            </a:r>
            <a:r>
              <a:rPr lang="en-US" altLang="en-US" sz="2800" dirty="0"/>
              <a:t>) bites an infected host: → draws blood containing amastigotes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592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Leishmaniasis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Promastigotes: </a:t>
            </a:r>
            <a:r>
              <a:rPr lang="en-US" altLang="en-US" dirty="0"/>
              <a:t>In the sand fly, parasites develop into infective promastigotes which move to the salivary glands in about 10 days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cycle is completed by the sand fly’s biting another vertebrate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At least 7 days are needed b4 the sand fly becomes infective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Actual mechanism of transferring infective promastigotes to new vertebra: not clear ? Regurgitation ? rubbing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869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Clinical Presentation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Presentation is dependent on the patient's cellular immunity as well as the parasites species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1. </a:t>
            </a:r>
            <a:r>
              <a:rPr lang="en-US" altLang="en-US" u="sng" dirty="0" err="1"/>
              <a:t>Inapparent</a:t>
            </a:r>
            <a:r>
              <a:rPr lang="en-US" altLang="en-US" u="sng" dirty="0"/>
              <a:t> infection:</a:t>
            </a:r>
            <a:r>
              <a:rPr lang="en-US" altLang="en-US" dirty="0"/>
              <a:t> common in endemic areas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Recognized by high incidence of </a:t>
            </a:r>
            <a:r>
              <a:rPr lang="en-US" altLang="en-US" sz="2800" dirty="0" err="1"/>
              <a:t>leishman</a:t>
            </a:r>
            <a:r>
              <a:rPr lang="en-US" altLang="en-US" sz="2800" dirty="0"/>
              <a:t> – positive skin tests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Usually no previous h/o skin ulceration or systemic disease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Infection is eradicated by immune system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Subject is left with permanent </a:t>
            </a:r>
            <a:r>
              <a:rPr lang="en-US" altLang="en-US" sz="2800" dirty="0" err="1"/>
              <a:t>leishamnia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</a:t>
            </a:r>
            <a:r>
              <a:rPr lang="en-US" altLang="en-US" sz="2800" dirty="0"/>
              <a:t> specific immunity </a:t>
            </a:r>
          </a:p>
        </p:txBody>
      </p:sp>
    </p:spTree>
    <p:extLst>
      <p:ext uri="{BB962C8B-B14F-4D97-AF65-F5344CB8AC3E}">
        <p14:creationId xmlns:p14="http://schemas.microsoft.com/office/powerpoint/2010/main" val="331574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Clinical Presentation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2. </a:t>
            </a:r>
            <a:r>
              <a:rPr lang="en-US" altLang="en-US" b="1" u="sng" dirty="0"/>
              <a:t>Visceral </a:t>
            </a:r>
            <a:r>
              <a:rPr lang="en-US" altLang="en-US" b="1" u="sng" dirty="0" err="1"/>
              <a:t>leishamaniasis</a:t>
            </a:r>
            <a:endParaRPr lang="en-US" altLang="en-US" b="1" u="sng" dirty="0"/>
          </a:p>
          <a:p>
            <a:pPr>
              <a:lnSpc>
                <a:spcPct val="90000"/>
              </a:lnSpc>
            </a:pPr>
            <a:r>
              <a:rPr lang="en-US" altLang="en-US" dirty="0"/>
              <a:t>Caused by L </a:t>
            </a:r>
            <a:r>
              <a:rPr lang="en-US" altLang="en-US" dirty="0" err="1"/>
              <a:t>donovani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Has worldwide distribution</a:t>
            </a:r>
          </a:p>
          <a:p>
            <a:r>
              <a:rPr lang="en-US" altLang="en-US" dirty="0"/>
              <a:t>Visceral </a:t>
            </a:r>
            <a:r>
              <a:rPr lang="en-US" altLang="en-US" dirty="0" err="1"/>
              <a:t>leishmaniasis</a:t>
            </a:r>
            <a:r>
              <a:rPr lang="en-US" altLang="en-US" dirty="0"/>
              <a:t> (VL), also known as </a:t>
            </a:r>
            <a:r>
              <a:rPr lang="en-US" altLang="en-US" dirty="0" err="1"/>
              <a:t>kalaazar</a:t>
            </a:r>
            <a:r>
              <a:rPr lang="en-US" altLang="en-US" dirty="0"/>
              <a:t> is fatal if left untreated in over 95% of cases.</a:t>
            </a:r>
          </a:p>
          <a:p>
            <a:r>
              <a:rPr lang="en-US" altLang="en-US" dirty="0"/>
              <a:t>Organs mainly affected :→ liver, spleen, bone marrow, and RES</a:t>
            </a:r>
          </a:p>
          <a:p>
            <a:r>
              <a:rPr lang="en-US" altLang="en-US" dirty="0"/>
              <a:t>The affected organs and tissue hypertrophy with increased cells made up of parasitized macrophages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365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Visceral </a:t>
            </a:r>
            <a:r>
              <a:rPr lang="en-US" dirty="0" err="1"/>
              <a:t>leishamaniasis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characterized by irregular bouts of fever, weight loss, enlargement of the spleen and liver, and </a:t>
            </a:r>
            <a:r>
              <a:rPr lang="en-US" dirty="0" err="1"/>
              <a:t>anaemia</a:t>
            </a:r>
            <a:r>
              <a:rPr lang="en-US" dirty="0"/>
              <a:t>.</a:t>
            </a:r>
          </a:p>
          <a:p>
            <a:r>
              <a:rPr lang="en-US" dirty="0"/>
              <a:t>Darkening of the skin of face, hands, feet and abdomen is common in India (kala-azar=black sickness)</a:t>
            </a:r>
          </a:p>
          <a:p>
            <a:r>
              <a:rPr lang="en-US" dirty="0"/>
              <a:t>Lymphadenopathy may also occur.</a:t>
            </a:r>
          </a:p>
          <a:p>
            <a:r>
              <a:rPr lang="en-US" dirty="0"/>
              <a:t>There is little or no lymphocytic response</a:t>
            </a:r>
          </a:p>
          <a:p>
            <a:r>
              <a:rPr lang="en-US" dirty="0"/>
              <a:t>Gen LN not consistent but hyperplasia of lymphoid tissue in nasopharynx, Peyer’s patches is common</a:t>
            </a:r>
          </a:p>
        </p:txBody>
      </p:sp>
    </p:spTree>
    <p:extLst>
      <p:ext uri="{BB962C8B-B14F-4D97-AF65-F5344CB8AC3E}">
        <p14:creationId xmlns:p14="http://schemas.microsoft.com/office/powerpoint/2010/main" val="197776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Visceral </a:t>
            </a:r>
            <a:r>
              <a:rPr lang="en-US" altLang="en-US" dirty="0" err="1"/>
              <a:t>leishamaniasis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Splenomegaly</a:t>
            </a:r>
            <a:r>
              <a:rPr lang="en-US" altLang="en-US" dirty="0"/>
              <a:t>: may reach tremendous size. It is firm with thick capsule → resistant to tears/ruptures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Hepatomegaly</a:t>
            </a:r>
            <a:r>
              <a:rPr lang="en-US" altLang="en-US" dirty="0"/>
              <a:t>: due to hyperplasia of </a:t>
            </a:r>
            <a:r>
              <a:rPr lang="en-US" altLang="en-US" dirty="0" err="1"/>
              <a:t>Kupfer</a:t>
            </a:r>
            <a:r>
              <a:rPr lang="en-US" altLang="en-US" dirty="0"/>
              <a:t> cells → packed with amastigotes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Bone marrow infiltration: may impair red and white cell production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Striking polyclonal B cell activation:→↑ IgG and total serum proteins</a:t>
            </a:r>
          </a:p>
        </p:txBody>
      </p:sp>
    </p:spTree>
    <p:extLst>
      <p:ext uri="{BB962C8B-B14F-4D97-AF65-F5344CB8AC3E}">
        <p14:creationId xmlns:p14="http://schemas.microsoft.com/office/powerpoint/2010/main" val="102278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Visceral </a:t>
            </a:r>
            <a:r>
              <a:rPr lang="en-US" altLang="en-US" sz="4000" dirty="0" err="1"/>
              <a:t>leishamaniasis</a:t>
            </a: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Primary skin lesions (leishmanomas), are usually small at site of sand fly bite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Disease usually affects young people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Incubation period:→ generally long (1-3 months) or years: but may be short 10 – 14 days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Onset :→abrupt or insidious 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Patient feels remarkably well despite many symptoms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45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Visceral </a:t>
            </a:r>
            <a:r>
              <a:rPr lang="en-US" altLang="en-US" dirty="0" err="1"/>
              <a:t>leishamaniasis</a:t>
            </a:r>
            <a:r>
              <a:rPr lang="en-US" altLang="en-US" dirty="0"/>
              <a:t>: Clinical features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Fever</a:t>
            </a:r>
            <a:r>
              <a:rPr lang="en-US" altLang="en-US" dirty="0"/>
              <a:t>: accompanied by sweating, weakness and weight loss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Other symptoms: non productive cough, </a:t>
            </a:r>
            <a:r>
              <a:rPr lang="en-US" altLang="en-US" dirty="0" err="1"/>
              <a:t>abd</a:t>
            </a:r>
            <a:r>
              <a:rPr lang="en-US" altLang="en-US" dirty="0"/>
              <a:t> discomfort from enlarging spleen &amp; liver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Sx</a:t>
            </a:r>
            <a:r>
              <a:rPr lang="en-US" altLang="en-US" dirty="0"/>
              <a:t> may continue for months with </a:t>
            </a:r>
            <a:r>
              <a:rPr lang="en-US" altLang="en-US" dirty="0" err="1"/>
              <a:t>pt</a:t>
            </a:r>
            <a:r>
              <a:rPr lang="en-US" altLang="en-US" dirty="0"/>
              <a:t> still up and about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some pts:→ rapid course with ↑ temp and chills simulating typhoid or brucellosis</a:t>
            </a:r>
          </a:p>
        </p:txBody>
      </p:sp>
    </p:spTree>
    <p:extLst>
      <p:ext uri="{BB962C8B-B14F-4D97-AF65-F5344CB8AC3E}">
        <p14:creationId xmlns:p14="http://schemas.microsoft.com/office/powerpoint/2010/main" val="24661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Clinical features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dirty="0"/>
              <a:t>Prominent physical signs:</a:t>
            </a:r>
            <a:r>
              <a:rPr lang="en-US" altLang="en-US" b="1" dirty="0"/>
              <a:t> </a:t>
            </a:r>
            <a:r>
              <a:rPr lang="en-US" altLang="en-US" dirty="0"/>
              <a:t>fever, hepatosplenomegaly and cachexia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Cachexia</a:t>
            </a:r>
            <a:r>
              <a:rPr lang="en-US" altLang="en-US" dirty="0"/>
              <a:t> is more prominent in the thorax and shoulder girdle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Fever </a:t>
            </a:r>
            <a:r>
              <a:rPr lang="en-US" altLang="en-US" dirty="0"/>
              <a:t>although variable, later becomes biphasic: twice daily elevations of temp (38 – 40</a:t>
            </a:r>
            <a:r>
              <a:rPr lang="en-US" altLang="en-US" baseline="30000" dirty="0"/>
              <a:t>0</a:t>
            </a:r>
            <a:r>
              <a:rPr lang="en-US" altLang="en-US" dirty="0"/>
              <a:t>C)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Generalized LN</a:t>
            </a:r>
            <a:r>
              <a:rPr lang="en-US" altLang="en-US" dirty="0"/>
              <a:t>: common in some geographic but is seldom striking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09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Clinical features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NB: In light skinned patients: hyperpigmentation of skin may be noted</a:t>
            </a:r>
          </a:p>
          <a:p>
            <a:r>
              <a:rPr lang="en-US" altLang="en-US" sz="3200" dirty="0"/>
              <a:t>NB: kala - azar→ Hindi for black sickness</a:t>
            </a:r>
          </a:p>
          <a:p>
            <a:r>
              <a:rPr lang="en-US" altLang="en-US" sz="3200" dirty="0"/>
              <a:t>NB: Spleen enlargement: can be massive, often reaching the iliac fossa. </a:t>
            </a:r>
          </a:p>
          <a:p>
            <a:r>
              <a:rPr lang="en-US" altLang="en-US" sz="3200" dirty="0"/>
              <a:t>It is firm and non tender :→ </a:t>
            </a:r>
            <a:r>
              <a:rPr lang="en-US" altLang="en-US" sz="3200" dirty="0" err="1"/>
              <a:t>hypersplenism</a:t>
            </a:r>
            <a:r>
              <a:rPr lang="en-US" altLang="en-US" sz="3200" dirty="0"/>
              <a:t> is responsible to pancytopenia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698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LEISHMANIASIS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Protozoan infection by various species of </a:t>
            </a:r>
            <a:r>
              <a:rPr lang="en-US" altLang="en-US" b="1" dirty="0"/>
              <a:t>genus </a:t>
            </a:r>
            <a:r>
              <a:rPr lang="en-US" altLang="en-US" b="1" dirty="0" err="1"/>
              <a:t>Leishmania</a:t>
            </a:r>
            <a:endParaRPr lang="en-US" altLang="en-US" b="1" dirty="0"/>
          </a:p>
          <a:p>
            <a:r>
              <a:rPr lang="en-US" altLang="en-US" dirty="0" err="1"/>
              <a:t>Leishmania</a:t>
            </a:r>
            <a:r>
              <a:rPr lang="en-US" altLang="en-US" dirty="0"/>
              <a:t> are intracellular parasites</a:t>
            </a:r>
          </a:p>
          <a:p>
            <a:r>
              <a:rPr lang="en-US" altLang="en-US" b="1" dirty="0"/>
              <a:t>Host cells: macrophages.</a:t>
            </a:r>
          </a:p>
          <a:p>
            <a:r>
              <a:rPr lang="en-US" altLang="en-US" dirty="0"/>
              <a:t>In nature the infection is usually zoonosis</a:t>
            </a:r>
          </a:p>
          <a:p>
            <a:r>
              <a:rPr lang="en-US" altLang="en-US" dirty="0"/>
              <a:t>Transmission by </a:t>
            </a:r>
            <a:r>
              <a:rPr lang="en-US" altLang="en-US" b="1" dirty="0"/>
              <a:t>sand flies </a:t>
            </a:r>
            <a:r>
              <a:rPr lang="en-US" altLang="en-US" dirty="0"/>
              <a:t>among wild or domestic animals: rodents, canines</a:t>
            </a:r>
          </a:p>
          <a:p>
            <a:r>
              <a:rPr lang="en-US" altLang="en-US" b="1" dirty="0"/>
              <a:t>Man is an accidental host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57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Diarrhea may occur</a:t>
            </a:r>
          </a:p>
          <a:p>
            <a:r>
              <a:rPr lang="en-US" altLang="en-US" b="1" dirty="0"/>
              <a:t>Skin:</a:t>
            </a:r>
            <a:r>
              <a:rPr lang="en-US" altLang="en-US" dirty="0"/>
              <a:t>→ dry and rough, with time becomes pigmented</a:t>
            </a:r>
          </a:p>
          <a:p>
            <a:r>
              <a:rPr lang="en-US" altLang="en-US" dirty="0"/>
              <a:t>Warty skin lesions and lymphadenopathy: occur in African Kala – azar</a:t>
            </a:r>
          </a:p>
          <a:p>
            <a:r>
              <a:rPr lang="en-US" altLang="en-US" dirty="0"/>
              <a:t>Epistaxis: may occur, 2</a:t>
            </a:r>
            <a:r>
              <a:rPr lang="en-US" altLang="en-US" baseline="30000" dirty="0"/>
              <a:t>0 </a:t>
            </a:r>
            <a:r>
              <a:rPr lang="en-US" altLang="en-US" dirty="0"/>
              <a:t>to thrombocytopenia</a:t>
            </a:r>
            <a:endParaRPr lang="en-US" altLang="en-US" baseline="30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37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Clinical features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Hepatomegaly: less prominent than splenomegaly</a:t>
            </a:r>
          </a:p>
          <a:p>
            <a:endParaRPr lang="en-US" altLang="en-US"/>
          </a:p>
          <a:p>
            <a:r>
              <a:rPr lang="en-US" altLang="en-US"/>
              <a:t>Left untreated :→ death within 3 years in the majority due to pulm or git superinfection to which they are predisposed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884" y="3296992"/>
            <a:ext cx="4041116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78" y="450760"/>
            <a:ext cx="5445098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7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Infantile kala – azar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Seen chiefly in Mediterranean region</a:t>
            </a:r>
          </a:p>
          <a:p>
            <a:r>
              <a:rPr lang="en-US" altLang="en-US"/>
              <a:t>A disease of children before the age of 5 yrs</a:t>
            </a:r>
          </a:p>
        </p:txBody>
      </p:sp>
    </p:spTree>
    <p:extLst>
      <p:ext uri="{BB962C8B-B14F-4D97-AF65-F5344CB8AC3E}">
        <p14:creationId xmlns:p14="http://schemas.microsoft.com/office/powerpoint/2010/main" val="407252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POST KALA – AZAR DERMAL LEISHMANIASIS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PKDL: Occurs 1 – 2 </a:t>
            </a:r>
            <a:r>
              <a:rPr lang="en-US" altLang="en-US" dirty="0" err="1"/>
              <a:t>yrs</a:t>
            </a:r>
            <a:r>
              <a:rPr lang="en-US" altLang="en-US" dirty="0"/>
              <a:t> after successful RX for visceral </a:t>
            </a:r>
            <a:r>
              <a:rPr lang="en-US" altLang="en-US" dirty="0" err="1"/>
              <a:t>leishmaniasis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Seen in a small proportion in India and less in Africa</a:t>
            </a:r>
          </a:p>
          <a:p>
            <a:endParaRPr lang="en-US" altLang="en-US" dirty="0"/>
          </a:p>
          <a:p>
            <a:r>
              <a:rPr lang="en-US" altLang="en-US" dirty="0"/>
              <a:t>Characterized by macular erythematous and pale pink nodules lesions on the face </a:t>
            </a:r>
          </a:p>
          <a:p>
            <a:r>
              <a:rPr lang="en-US" altLang="en-US" dirty="0"/>
              <a:t>Self limiting (resolving in six months)</a:t>
            </a:r>
          </a:p>
        </p:txBody>
      </p:sp>
    </p:spTree>
    <p:extLst>
      <p:ext uri="{BB962C8B-B14F-4D97-AF65-F5344CB8AC3E}">
        <p14:creationId xmlns:p14="http://schemas.microsoft.com/office/powerpoint/2010/main" val="4250308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1" y="489397"/>
            <a:ext cx="5771284" cy="56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9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</a:t>
            </a:r>
            <a:r>
              <a:rPr lang="en-US" dirty="0" err="1"/>
              <a:t>leishmaniasis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transmitted by </a:t>
            </a:r>
            <a:r>
              <a:rPr lang="en-US" dirty="0" err="1"/>
              <a:t>P.sergenti,P.papatasi</a:t>
            </a:r>
            <a:endParaRPr lang="en-US" dirty="0"/>
          </a:p>
          <a:p>
            <a:r>
              <a:rPr lang="en-US" dirty="0"/>
              <a:t>Papule, nodules, ulcerative lesions</a:t>
            </a:r>
          </a:p>
          <a:p>
            <a:r>
              <a:rPr lang="en-US" dirty="0"/>
              <a:t>Resembles warts, acne, psoriasis</a:t>
            </a:r>
          </a:p>
          <a:p>
            <a:r>
              <a:rPr lang="en-US" dirty="0"/>
              <a:t>Not painful</a:t>
            </a:r>
          </a:p>
          <a:p>
            <a:r>
              <a:rPr lang="en-US" dirty="0"/>
              <a:t>Extremities and face</a:t>
            </a:r>
          </a:p>
          <a:p>
            <a:r>
              <a:rPr lang="en-US" dirty="0"/>
              <a:t>Heal over months to years-scars-burns</a:t>
            </a:r>
          </a:p>
          <a:p>
            <a:r>
              <a:rPr lang="en-US" dirty="0"/>
              <a:t>Diffuse cutaneous L. – severe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114" y="1584101"/>
            <a:ext cx="3910885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Muco cutaneous </a:t>
            </a:r>
            <a:r>
              <a:rPr lang="en-US" dirty="0" err="1"/>
              <a:t>leishmaniasis</a:t>
            </a:r>
            <a:r>
              <a:rPr lang="en-US" dirty="0"/>
              <a:t> (</a:t>
            </a:r>
            <a:r>
              <a:rPr lang="en-US" dirty="0" err="1"/>
              <a:t>Espundia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 common</a:t>
            </a:r>
          </a:p>
          <a:p>
            <a:r>
              <a:rPr lang="en-US" dirty="0"/>
              <a:t>Most commonly caused by </a:t>
            </a:r>
            <a:r>
              <a:rPr lang="en-US" dirty="0" err="1"/>
              <a:t>viannia</a:t>
            </a:r>
            <a:r>
              <a:rPr lang="en-US" dirty="0"/>
              <a:t> sub gen. (V. </a:t>
            </a:r>
            <a:r>
              <a:rPr lang="en-US" dirty="0" err="1"/>
              <a:t>brazilliensis</a:t>
            </a:r>
            <a:r>
              <a:rPr lang="en-US" dirty="0"/>
              <a:t>)</a:t>
            </a:r>
          </a:p>
          <a:p>
            <a:r>
              <a:rPr lang="en-US" dirty="0"/>
              <a:t>Involves nose ,mouth, larynx</a:t>
            </a:r>
          </a:p>
          <a:p>
            <a:r>
              <a:rPr lang="en-US" dirty="0"/>
              <a:t>Unusual nasal symptoms- epistaxis, edema, erythema of nasal mucosa</a:t>
            </a:r>
          </a:p>
          <a:p>
            <a:r>
              <a:rPr lang="en-US" dirty="0"/>
              <a:t>Nodules like CL, Inside nose- perforation nasal septum ,enlarged </a:t>
            </a:r>
            <a:r>
              <a:rPr lang="en-US" dirty="0" err="1"/>
              <a:t>lips&amp;nose</a:t>
            </a:r>
            <a:r>
              <a:rPr lang="en-US" dirty="0"/>
              <a:t> ,larynx-voice change</a:t>
            </a:r>
          </a:p>
        </p:txBody>
      </p:sp>
    </p:spTree>
    <p:extLst>
      <p:ext uri="{BB962C8B-B14F-4D97-AF65-F5344CB8AC3E}">
        <p14:creationId xmlns:p14="http://schemas.microsoft.com/office/powerpoint/2010/main" val="589445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10" y="801974"/>
            <a:ext cx="6310648" cy="52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1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Malaria</a:t>
            </a:r>
          </a:p>
          <a:p>
            <a:r>
              <a:rPr lang="en-US" dirty="0"/>
              <a:t>Typhoid</a:t>
            </a:r>
          </a:p>
          <a:p>
            <a:r>
              <a:rPr lang="en-US" dirty="0"/>
              <a:t>Schistosomiasis</a:t>
            </a:r>
          </a:p>
          <a:p>
            <a:r>
              <a:rPr lang="en-US" dirty="0"/>
              <a:t>Tb, Syphilis</a:t>
            </a:r>
          </a:p>
          <a:p>
            <a:r>
              <a:rPr lang="en-US" dirty="0"/>
              <a:t>Histoplasmosis</a:t>
            </a:r>
          </a:p>
        </p:txBody>
      </p:sp>
    </p:spTree>
    <p:extLst>
      <p:ext uri="{BB962C8B-B14F-4D97-AF65-F5344CB8AC3E}">
        <p14:creationId xmlns:p14="http://schemas.microsoft.com/office/powerpoint/2010/main" val="246999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Subgenus </a:t>
            </a:r>
            <a:r>
              <a:rPr lang="en-US" dirty="0" err="1"/>
              <a:t>leishmania</a:t>
            </a:r>
            <a:r>
              <a:rPr lang="en-US" dirty="0"/>
              <a:t>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L.donovani</a:t>
            </a:r>
            <a:r>
              <a:rPr lang="en-US" b="1" dirty="0"/>
              <a:t> complex</a:t>
            </a:r>
          </a:p>
          <a:p>
            <a:r>
              <a:rPr lang="en-US" dirty="0" err="1"/>
              <a:t>L.donovani</a:t>
            </a:r>
            <a:endParaRPr lang="en-US" dirty="0"/>
          </a:p>
          <a:p>
            <a:r>
              <a:rPr lang="en-US" dirty="0" err="1"/>
              <a:t>L.infantum</a:t>
            </a:r>
            <a:endParaRPr lang="en-US" dirty="0"/>
          </a:p>
          <a:p>
            <a:r>
              <a:rPr lang="en-US" dirty="0" err="1"/>
              <a:t>L.chagasi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L.Mexicana</a:t>
            </a:r>
            <a:r>
              <a:rPr lang="en-US" b="1" dirty="0"/>
              <a:t> complex</a:t>
            </a:r>
          </a:p>
          <a:p>
            <a:r>
              <a:rPr lang="en-US" dirty="0" err="1"/>
              <a:t>L.mexicana</a:t>
            </a:r>
            <a:endParaRPr lang="en-US" dirty="0"/>
          </a:p>
          <a:p>
            <a:r>
              <a:rPr lang="en-US" dirty="0" err="1"/>
              <a:t>L.amzonensis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L.tropica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L.major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L.aethiopica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Subgenus </a:t>
            </a:r>
            <a:r>
              <a:rPr lang="en-US" b="1" dirty="0" err="1"/>
              <a:t>viannia</a:t>
            </a:r>
            <a:endParaRPr lang="en-US" b="1" dirty="0"/>
          </a:p>
          <a:p>
            <a:r>
              <a:rPr lang="en-US" dirty="0" err="1"/>
              <a:t>V.braziliensis</a:t>
            </a:r>
            <a:endParaRPr lang="en-US" dirty="0"/>
          </a:p>
          <a:p>
            <a:r>
              <a:rPr lang="en-US" dirty="0" err="1"/>
              <a:t>V.panamensis</a:t>
            </a:r>
            <a:endParaRPr lang="en-US" dirty="0"/>
          </a:p>
          <a:p>
            <a:r>
              <a:rPr lang="en-US" dirty="0" err="1"/>
              <a:t>V.guanesis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03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Investigations and diagnosis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Diagnosis: made by demonstration of the parasite preferably by culture</a:t>
            </a:r>
          </a:p>
          <a:p>
            <a:r>
              <a:rPr lang="en-US" altLang="en-US"/>
              <a:t>Organisms readily recovered by aspiration from: bone marrow, spleen, liver, LN or blood</a:t>
            </a:r>
          </a:p>
          <a:p>
            <a:r>
              <a:rPr lang="en-US" altLang="en-US"/>
              <a:t>Material obtained is</a:t>
            </a:r>
          </a:p>
          <a:p>
            <a:pPr lvl="1"/>
            <a:r>
              <a:rPr lang="en-US" altLang="en-US"/>
              <a:t>Stained with Giemsa stain</a:t>
            </a:r>
          </a:p>
          <a:p>
            <a:pPr lvl="1"/>
            <a:r>
              <a:rPr lang="en-US" altLang="en-US"/>
              <a:t>Inoculated into culture media</a:t>
            </a:r>
          </a:p>
          <a:p>
            <a:pPr lvl="1"/>
            <a:r>
              <a:rPr lang="en-US" altLang="en-US"/>
              <a:t>Inoculated into hamsters:→ 3-4 mons b4 organisms can be found in liver or spleen: Method not favored</a:t>
            </a:r>
          </a:p>
        </p:txBody>
      </p:sp>
    </p:spTree>
    <p:extLst>
      <p:ext uri="{BB962C8B-B14F-4D97-AF65-F5344CB8AC3E}">
        <p14:creationId xmlns:p14="http://schemas.microsoft.com/office/powerpoint/2010/main" val="225389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Immunologic tests: demonstration of </a:t>
            </a:r>
            <a:r>
              <a:rPr lang="en-US" altLang="en-US" dirty="0" err="1"/>
              <a:t>antileishmanial</a:t>
            </a:r>
            <a:r>
              <a:rPr lang="en-US" altLang="en-US" dirty="0"/>
              <a:t> antibodies: ELISA, IFA</a:t>
            </a:r>
          </a:p>
          <a:p>
            <a:r>
              <a:rPr lang="en-US" altLang="en-US" dirty="0"/>
              <a:t>Others lab findings:</a:t>
            </a:r>
          </a:p>
          <a:p>
            <a:pPr marL="0" indent="0">
              <a:buNone/>
            </a:pPr>
            <a:r>
              <a:rPr lang="en-US" altLang="en-US" dirty="0"/>
              <a:t>1.pancytopenia</a:t>
            </a:r>
          </a:p>
          <a:p>
            <a:pPr marL="0" indent="0">
              <a:buNone/>
            </a:pPr>
            <a:r>
              <a:rPr lang="en-US" altLang="en-US" dirty="0"/>
              <a:t>2.hyper </a:t>
            </a:r>
            <a:r>
              <a:rPr lang="en-US" altLang="en-US" dirty="0" err="1"/>
              <a:t>gammaglobulinemia</a:t>
            </a:r>
            <a:r>
              <a:rPr lang="en-US" altLang="en-US" dirty="0"/>
              <a:t>(IgG)</a:t>
            </a:r>
          </a:p>
          <a:p>
            <a:pPr marL="0" indent="0">
              <a:buNone/>
            </a:pPr>
            <a:r>
              <a:rPr lang="en-US" altLang="en-US" dirty="0"/>
              <a:t>3.hypo </a:t>
            </a:r>
            <a:r>
              <a:rPr lang="en-US" altLang="en-US" dirty="0" err="1"/>
              <a:t>albuminemia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148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Parasitological diagnosis</a:t>
            </a:r>
          </a:p>
          <a:p>
            <a:r>
              <a:rPr lang="en-US" dirty="0"/>
              <a:t>The demonstration of the parasite LD bodies in the aspirates of spleen, bone-marrow, lymph nodes or in the skin (in case of CL) is the only way to confirm VL or CL.</a:t>
            </a:r>
          </a:p>
          <a:p>
            <a:r>
              <a:rPr lang="en-US" dirty="0"/>
              <a:t>However, sensitivity varies with the organ selected for aspiration.</a:t>
            </a:r>
          </a:p>
          <a:p>
            <a:r>
              <a:rPr lang="en-US" dirty="0"/>
              <a:t>Spleen aspiration has the highest sensitivity and specificity (</a:t>
            </a:r>
            <a:r>
              <a:rPr lang="en-US" b="1" dirty="0"/>
              <a:t>considered gold standard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7452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VISCERAL LEISHMANIASIS</a:t>
            </a:r>
          </a:p>
          <a:p>
            <a:r>
              <a:rPr lang="en-US" dirty="0"/>
              <a:t>Pentavalent antimonial compounds- </a:t>
            </a:r>
            <a:r>
              <a:rPr lang="en-US" dirty="0" err="1"/>
              <a:t>Inj.sodium</a:t>
            </a:r>
            <a:r>
              <a:rPr lang="en-US" dirty="0"/>
              <a:t> </a:t>
            </a:r>
            <a:r>
              <a:rPr lang="en-US" dirty="0" err="1"/>
              <a:t>stibogluconate</a:t>
            </a:r>
            <a:r>
              <a:rPr lang="en-US" dirty="0"/>
              <a:t> (</a:t>
            </a:r>
            <a:r>
              <a:rPr lang="en-US" dirty="0" err="1"/>
              <a:t>pentostam</a:t>
            </a:r>
            <a:r>
              <a:rPr lang="en-US" dirty="0"/>
              <a:t>) IV\IM 20mg/kg body wt. for 28days</a:t>
            </a:r>
          </a:p>
          <a:p>
            <a:r>
              <a:rPr lang="en-US" dirty="0"/>
              <a:t>Meglumine </a:t>
            </a:r>
            <a:r>
              <a:rPr lang="en-US" dirty="0" err="1"/>
              <a:t>antimonate</a:t>
            </a:r>
            <a:r>
              <a:rPr lang="en-US" dirty="0"/>
              <a:t> 50 mg/kg-1 daily for 10 – 30 days</a:t>
            </a:r>
          </a:p>
          <a:p>
            <a:endParaRPr lang="en-US" dirty="0"/>
          </a:p>
          <a:p>
            <a:r>
              <a:rPr lang="en-US" dirty="0" err="1"/>
              <a:t>Inj.pentamidine</a:t>
            </a:r>
            <a:r>
              <a:rPr lang="en-US" dirty="0"/>
              <a:t> IM 2-4mg/kg body wt. for 10-15days</a:t>
            </a:r>
          </a:p>
          <a:p>
            <a:endParaRPr lang="en-US" dirty="0"/>
          </a:p>
          <a:p>
            <a:r>
              <a:rPr lang="en-US" dirty="0"/>
              <a:t>Amphotericin B 1mg/kg body </a:t>
            </a:r>
            <a:r>
              <a:rPr lang="en-US" dirty="0" err="1"/>
              <a:t>wt</a:t>
            </a:r>
            <a:r>
              <a:rPr lang="en-US" dirty="0"/>
              <a:t> IV 15 to 20 Injections alt </a:t>
            </a:r>
            <a:r>
              <a:rPr lang="en-US" dirty="0" err="1"/>
              <a:t>dys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31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Inj. </a:t>
            </a:r>
            <a:r>
              <a:rPr lang="en-US" dirty="0" err="1"/>
              <a:t>paromomycine</a:t>
            </a:r>
            <a:r>
              <a:rPr lang="en-US" dirty="0"/>
              <a:t> IV/IM 15-20mg/kg </a:t>
            </a:r>
            <a:r>
              <a:rPr lang="en-US" dirty="0" err="1"/>
              <a:t>qd</a:t>
            </a:r>
            <a:r>
              <a:rPr lang="en-US" dirty="0"/>
              <a:t> for 21days</a:t>
            </a:r>
          </a:p>
          <a:p>
            <a:endParaRPr lang="en-US" dirty="0"/>
          </a:p>
          <a:p>
            <a:r>
              <a:rPr lang="en-US" dirty="0" err="1"/>
              <a:t>Miltefosine</a:t>
            </a:r>
            <a:r>
              <a:rPr lang="en-US" dirty="0"/>
              <a:t> orally 50-100mg/day for 28days</a:t>
            </a:r>
          </a:p>
          <a:p>
            <a:endParaRPr lang="en-US" dirty="0"/>
          </a:p>
          <a:p>
            <a:r>
              <a:rPr lang="en-US" dirty="0"/>
              <a:t>Allopurinol ORAL/IV 20mg/kg for 3days</a:t>
            </a:r>
          </a:p>
        </p:txBody>
      </p:sp>
    </p:spTree>
    <p:extLst>
      <p:ext uri="{BB962C8B-B14F-4D97-AF65-F5344CB8AC3E}">
        <p14:creationId xmlns:p14="http://schemas.microsoft.com/office/powerpoint/2010/main" val="136476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2.CUTANEOUS LEISHMANIASIS</a:t>
            </a:r>
          </a:p>
          <a:p>
            <a:r>
              <a:rPr lang="en-US" dirty="0"/>
              <a:t>self healing (within 6 months)</a:t>
            </a:r>
          </a:p>
          <a:p>
            <a:r>
              <a:rPr lang="en-US" dirty="0"/>
              <a:t>Pentavalent antimonial compounds IV/IM 20mg/kg </a:t>
            </a:r>
            <a:r>
              <a:rPr lang="en-US" dirty="0" err="1"/>
              <a:t>qd</a:t>
            </a:r>
            <a:r>
              <a:rPr lang="en-US" dirty="0"/>
              <a:t> for 10-20days</a:t>
            </a:r>
          </a:p>
          <a:p>
            <a:endParaRPr lang="en-US" dirty="0"/>
          </a:p>
          <a:p>
            <a:r>
              <a:rPr lang="en-US" dirty="0" err="1"/>
              <a:t>Pentamidine</a:t>
            </a:r>
            <a:r>
              <a:rPr lang="en-US" dirty="0"/>
              <a:t> IV/IM 3mg/kg for 4 doses or 2mg\kg for 7 doses</a:t>
            </a:r>
          </a:p>
          <a:p>
            <a:endParaRPr lang="en-US" dirty="0"/>
          </a:p>
          <a:p>
            <a:r>
              <a:rPr lang="en-US" dirty="0" err="1"/>
              <a:t>Amphotericine</a:t>
            </a:r>
            <a:r>
              <a:rPr lang="en-US" dirty="0"/>
              <a:t> B(</a:t>
            </a:r>
            <a:r>
              <a:rPr lang="en-US" dirty="0" err="1"/>
              <a:t>deoxycholate</a:t>
            </a:r>
            <a:r>
              <a:rPr lang="en-US" dirty="0"/>
              <a:t>) IV 0.5-1mg/kg </a:t>
            </a:r>
            <a:r>
              <a:rPr lang="en-US" dirty="0" err="1"/>
              <a:t>qd</a:t>
            </a:r>
            <a:r>
              <a:rPr lang="en-US" dirty="0"/>
              <a:t> (total 20mg\kg) for 8wks</a:t>
            </a:r>
          </a:p>
        </p:txBody>
      </p:sp>
    </p:spTree>
    <p:extLst>
      <p:ext uri="{BB962C8B-B14F-4D97-AF65-F5344CB8AC3E}">
        <p14:creationId xmlns:p14="http://schemas.microsoft.com/office/powerpoint/2010/main" val="662212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Oral</a:t>
            </a:r>
          </a:p>
          <a:p>
            <a:r>
              <a:rPr lang="en-US" dirty="0" err="1"/>
              <a:t>Fuconazole</a:t>
            </a:r>
            <a:r>
              <a:rPr lang="en-US" dirty="0"/>
              <a:t> 200mg </a:t>
            </a:r>
            <a:r>
              <a:rPr lang="en-US" dirty="0" err="1"/>
              <a:t>qd</a:t>
            </a:r>
            <a:r>
              <a:rPr lang="en-US" dirty="0"/>
              <a:t> or </a:t>
            </a:r>
            <a:r>
              <a:rPr lang="en-US" dirty="0" err="1"/>
              <a:t>bd</a:t>
            </a:r>
            <a:r>
              <a:rPr lang="en-US" dirty="0"/>
              <a:t> for 6wks</a:t>
            </a:r>
          </a:p>
          <a:p>
            <a:r>
              <a:rPr lang="en-US" dirty="0"/>
              <a:t>Ketoconazole 600mg/day 28 days</a:t>
            </a:r>
          </a:p>
          <a:p>
            <a:r>
              <a:rPr lang="en-US" dirty="0" err="1"/>
              <a:t>Itraconazole</a:t>
            </a:r>
            <a:r>
              <a:rPr lang="en-US" dirty="0"/>
              <a:t> 200mg </a:t>
            </a:r>
            <a:r>
              <a:rPr lang="en-US" dirty="0" err="1"/>
              <a:t>bd</a:t>
            </a:r>
            <a:r>
              <a:rPr lang="en-US" dirty="0"/>
              <a:t> for 28 days</a:t>
            </a:r>
          </a:p>
          <a:p>
            <a:r>
              <a:rPr lang="en-US" dirty="0" err="1"/>
              <a:t>Dapsone</a:t>
            </a:r>
            <a:r>
              <a:rPr lang="en-US" dirty="0"/>
              <a:t> 100mg </a:t>
            </a:r>
            <a:r>
              <a:rPr lang="en-US" dirty="0" err="1"/>
              <a:t>bd</a:t>
            </a:r>
            <a:r>
              <a:rPr lang="en-US" dirty="0"/>
              <a:t> for 6 </a:t>
            </a:r>
            <a:r>
              <a:rPr lang="en-US" dirty="0" err="1"/>
              <a:t>wks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Local OR Topical drug therapy</a:t>
            </a:r>
          </a:p>
          <a:p>
            <a:r>
              <a:rPr lang="en-US" dirty="0" err="1"/>
              <a:t>Paromomycine</a:t>
            </a:r>
            <a:r>
              <a:rPr lang="en-US" dirty="0"/>
              <a:t> ointment, </a:t>
            </a:r>
            <a:r>
              <a:rPr lang="en-US" dirty="0" err="1"/>
              <a:t>methylbenzethonium</a:t>
            </a:r>
            <a:r>
              <a:rPr lang="en-US" dirty="0"/>
              <a:t> chloride</a:t>
            </a:r>
          </a:p>
        </p:txBody>
      </p:sp>
    </p:spTree>
    <p:extLst>
      <p:ext uri="{BB962C8B-B14F-4D97-AF65-F5344CB8AC3E}">
        <p14:creationId xmlns:p14="http://schemas.microsoft.com/office/powerpoint/2010/main" val="3306112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3.MUCUCUTANEOUS LEISHMANIASIS</a:t>
            </a:r>
          </a:p>
          <a:p>
            <a:r>
              <a:rPr lang="en-US" dirty="0"/>
              <a:t>Pentavalent antimony IV/IM 20mg/kg </a:t>
            </a:r>
            <a:r>
              <a:rPr lang="en-US" dirty="0" err="1"/>
              <a:t>qd</a:t>
            </a:r>
            <a:r>
              <a:rPr lang="en-US" dirty="0"/>
              <a:t> for 28 days</a:t>
            </a:r>
          </a:p>
          <a:p>
            <a:endParaRPr lang="en-US" dirty="0"/>
          </a:p>
          <a:p>
            <a:r>
              <a:rPr lang="en-US" dirty="0" err="1"/>
              <a:t>Amphotericine</a:t>
            </a:r>
            <a:r>
              <a:rPr lang="en-US" dirty="0"/>
              <a:t> B(</a:t>
            </a:r>
            <a:r>
              <a:rPr lang="en-US" dirty="0" err="1"/>
              <a:t>deoxycholate</a:t>
            </a:r>
            <a:r>
              <a:rPr lang="en-US" dirty="0"/>
              <a:t>) IV 1mg/kg </a:t>
            </a:r>
            <a:r>
              <a:rPr lang="en-US" dirty="0" err="1"/>
              <a:t>qd</a:t>
            </a:r>
            <a:r>
              <a:rPr lang="en-US" dirty="0"/>
              <a:t> (total 20-40mg)</a:t>
            </a:r>
          </a:p>
          <a:p>
            <a:endParaRPr lang="en-US" dirty="0"/>
          </a:p>
          <a:p>
            <a:r>
              <a:rPr lang="en-US" dirty="0" err="1"/>
              <a:t>Pentamidine</a:t>
            </a:r>
            <a:r>
              <a:rPr lang="en-US" dirty="0"/>
              <a:t> IV/IM 2-4mg/kg thrice/</a:t>
            </a:r>
            <a:r>
              <a:rPr lang="en-US" dirty="0" err="1"/>
              <a:t>wkly</a:t>
            </a:r>
            <a:r>
              <a:rPr lang="en-US" dirty="0"/>
              <a:t> for &gt;15 doses</a:t>
            </a:r>
          </a:p>
        </p:txBody>
      </p:sp>
    </p:spTree>
    <p:extLst>
      <p:ext uri="{BB962C8B-B14F-4D97-AF65-F5344CB8AC3E}">
        <p14:creationId xmlns:p14="http://schemas.microsoft.com/office/powerpoint/2010/main" val="1839919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Course and complications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Spontaneous recovery can occur but probably happens only early in the course of infection</a:t>
            </a:r>
          </a:p>
          <a:p>
            <a:r>
              <a:rPr lang="en-US" altLang="en-US"/>
              <a:t>With disease progress: wt loss, anemia</a:t>
            </a:r>
          </a:p>
          <a:p>
            <a:r>
              <a:rPr lang="en-US" altLang="en-US"/>
              <a:t>Also: edema, ascites (hypoalbuminemia)</a:t>
            </a:r>
          </a:p>
          <a:p>
            <a:r>
              <a:rPr lang="en-US" altLang="en-US"/>
              <a:t>Bleeding from nose or gums</a:t>
            </a:r>
          </a:p>
          <a:p>
            <a:r>
              <a:rPr lang="en-US" altLang="en-US"/>
              <a:t>Later: emaciated and exhausted</a:t>
            </a:r>
          </a:p>
          <a:p>
            <a:r>
              <a:rPr lang="en-US" altLang="en-US"/>
              <a:t>Death: intercurrent infections eg pneumonia, Tb, dysentery, gangrenous stomatitis,  </a:t>
            </a:r>
          </a:p>
          <a:p>
            <a:r>
              <a:rPr lang="en-US" altLang="en-US"/>
              <a:t>Death also due to massive GI h’ge</a:t>
            </a:r>
          </a:p>
        </p:txBody>
      </p:sp>
    </p:spTree>
    <p:extLst>
      <p:ext uri="{BB962C8B-B14F-4D97-AF65-F5344CB8AC3E}">
        <p14:creationId xmlns:p14="http://schemas.microsoft.com/office/powerpoint/2010/main" val="3350866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Prevention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Endemic areas: control of vectors</a:t>
            </a:r>
          </a:p>
          <a:p>
            <a:endParaRPr lang="en-US" altLang="en-US"/>
          </a:p>
          <a:p>
            <a:r>
              <a:rPr lang="en-US" altLang="en-US"/>
              <a:t>Spraying with effective insecticide at regular intervals</a:t>
            </a:r>
          </a:p>
          <a:p>
            <a:endParaRPr lang="en-US" altLang="en-US"/>
          </a:p>
          <a:p>
            <a:r>
              <a:rPr lang="en-US" altLang="en-US"/>
              <a:t>Decrease reservoir by destroying infected animal hosts</a:t>
            </a:r>
          </a:p>
        </p:txBody>
      </p:sp>
    </p:spTree>
    <p:extLst>
      <p:ext uri="{BB962C8B-B14F-4D97-AF65-F5344CB8AC3E}">
        <p14:creationId xmlns:p14="http://schemas.microsoft.com/office/powerpoint/2010/main" val="105942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Baringo</a:t>
            </a:r>
            <a:r>
              <a:rPr lang="en-US" dirty="0"/>
              <a:t>, my </a:t>
            </a:r>
            <a:r>
              <a:rPr lang="en-US" dirty="0" err="1"/>
              <a:t>elon</a:t>
            </a:r>
            <a:r>
              <a:rPr lang="en-US" dirty="0"/>
              <a:t>, </a:t>
            </a:r>
            <a:r>
              <a:rPr lang="en-US" dirty="0" err="1"/>
              <a:t>aberdare</a:t>
            </a:r>
            <a:r>
              <a:rPr lang="en-US" dirty="0"/>
              <a:t>, west </a:t>
            </a:r>
            <a:r>
              <a:rPr lang="en-US" dirty="0" err="1"/>
              <a:t>pokot</a:t>
            </a:r>
            <a:r>
              <a:rPr lang="en-US" dirty="0"/>
              <a:t>, </a:t>
            </a:r>
            <a:r>
              <a:rPr lang="en-US" dirty="0" err="1"/>
              <a:t>turkana</a:t>
            </a:r>
            <a:r>
              <a:rPr lang="en-US" dirty="0"/>
              <a:t>, </a:t>
            </a:r>
            <a:r>
              <a:rPr lang="en-US" dirty="0" err="1"/>
              <a:t>machakos</a:t>
            </a:r>
            <a:r>
              <a:rPr lang="en-US" dirty="0"/>
              <a:t>, </a:t>
            </a:r>
            <a:r>
              <a:rPr lang="en-US" dirty="0" err="1"/>
              <a:t>meru</a:t>
            </a:r>
            <a:r>
              <a:rPr lang="en-US" dirty="0"/>
              <a:t>, </a:t>
            </a:r>
            <a:r>
              <a:rPr lang="en-US" dirty="0" err="1"/>
              <a:t>kitui</a:t>
            </a:r>
            <a:r>
              <a:rPr lang="en-US" dirty="0"/>
              <a:t>, north eastern</a:t>
            </a:r>
          </a:p>
          <a:p>
            <a:r>
              <a:rPr lang="en-US" dirty="0"/>
              <a:t>Vector for VL in Kenya- P. </a:t>
            </a:r>
            <a:r>
              <a:rPr lang="en-US"/>
              <a:t>Martini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6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Leishmaniasis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u="sng" dirty="0"/>
              <a:t>Presentation in man:</a:t>
            </a:r>
            <a:r>
              <a:rPr lang="en-US" altLang="en-US" dirty="0"/>
              <a:t> Three forms</a:t>
            </a:r>
          </a:p>
          <a:p>
            <a:pPr lvl="1" algn="just">
              <a:lnSpc>
                <a:spcPct val="90000"/>
              </a:lnSpc>
            </a:pPr>
            <a:r>
              <a:rPr lang="en-US" altLang="en-US" u="sng" dirty="0"/>
              <a:t>Visceral </a:t>
            </a:r>
            <a:r>
              <a:rPr lang="en-US" altLang="en-US" u="sng" dirty="0" err="1"/>
              <a:t>leishmaniasis</a:t>
            </a:r>
            <a:r>
              <a:rPr lang="en-US" altLang="en-US" u="sng" dirty="0"/>
              <a:t> (Kala – azar):</a:t>
            </a:r>
            <a:r>
              <a:rPr lang="en-US" altLang="en-US" dirty="0"/>
              <a:t> → systemic disease with parasites in the </a:t>
            </a:r>
            <a:r>
              <a:rPr lang="en-US" altLang="en-US" b="1" dirty="0"/>
              <a:t>RES characterized by </a:t>
            </a:r>
            <a:r>
              <a:rPr lang="en-US" altLang="en-US" b="1" dirty="0" err="1"/>
              <a:t>hepatosplenomegally</a:t>
            </a:r>
            <a:r>
              <a:rPr lang="en-US" altLang="en-US" b="1" dirty="0"/>
              <a:t>, fever, </a:t>
            </a:r>
            <a:r>
              <a:rPr lang="en-US" altLang="en-US" b="1" dirty="0" err="1"/>
              <a:t>wt</a:t>
            </a:r>
            <a:r>
              <a:rPr lang="en-US" altLang="en-US" b="1" dirty="0"/>
              <a:t> loss, leukopenia and finally death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algn="just">
              <a:lnSpc>
                <a:spcPct val="90000"/>
              </a:lnSpc>
            </a:pPr>
            <a:r>
              <a:rPr lang="en-US" altLang="en-US" u="sng" dirty="0"/>
              <a:t>Cutaneous </a:t>
            </a:r>
            <a:r>
              <a:rPr lang="en-US" altLang="en-US" u="sng" dirty="0" err="1"/>
              <a:t>leishmaniasis</a:t>
            </a:r>
            <a:r>
              <a:rPr lang="en-US" altLang="en-US" u="sng" dirty="0"/>
              <a:t>: </a:t>
            </a:r>
            <a:r>
              <a:rPr lang="en-US" altLang="en-US" dirty="0"/>
              <a:t>→usually manifested by one or more </a:t>
            </a:r>
            <a:r>
              <a:rPr lang="en-US" altLang="en-US" b="1" dirty="0"/>
              <a:t>indolent ulcers but wide spectrum of skin lesions may occur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algn="just">
              <a:lnSpc>
                <a:spcPct val="90000"/>
              </a:lnSpc>
            </a:pPr>
            <a:r>
              <a:rPr lang="en-US" altLang="en-US" u="sng" dirty="0" err="1"/>
              <a:t>Mucocutaneous</a:t>
            </a:r>
            <a:r>
              <a:rPr lang="en-US" altLang="en-US" u="sng" dirty="0"/>
              <a:t> </a:t>
            </a:r>
            <a:r>
              <a:rPr lang="en-US" altLang="en-US" u="sng" dirty="0" err="1"/>
              <a:t>leishmaniasis</a:t>
            </a:r>
            <a:r>
              <a:rPr lang="en-US" altLang="en-US" u="sng" dirty="0"/>
              <a:t>:</a:t>
            </a:r>
            <a:r>
              <a:rPr lang="en-US" altLang="en-US" dirty="0"/>
              <a:t> parasites from </a:t>
            </a:r>
            <a:r>
              <a:rPr lang="en-US" altLang="en-US" b="1" dirty="0"/>
              <a:t>skin lesions may metastasize to oropharynx to cause MCL</a:t>
            </a:r>
          </a:p>
          <a:p>
            <a:pPr lvl="1" algn="just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69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Infection transmitted by the bite of female sandflies- genus </a:t>
            </a:r>
            <a:r>
              <a:rPr lang="en-US" dirty="0" err="1"/>
              <a:t>phlebotomus</a:t>
            </a:r>
            <a:r>
              <a:rPr lang="en-US" dirty="0"/>
              <a:t> or </a:t>
            </a:r>
            <a:r>
              <a:rPr lang="en-US" dirty="0" err="1"/>
              <a:t>Lutzomyia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Insect vectors</a:t>
            </a:r>
          </a:p>
          <a:p>
            <a:r>
              <a:rPr lang="en-US" dirty="0"/>
              <a:t>Genus- </a:t>
            </a:r>
            <a:r>
              <a:rPr lang="en-US" dirty="0" err="1"/>
              <a:t>phlebotomus</a:t>
            </a:r>
            <a:r>
              <a:rPr lang="en-US" dirty="0"/>
              <a:t> or </a:t>
            </a:r>
            <a:r>
              <a:rPr lang="en-US" dirty="0" err="1"/>
              <a:t>lutzomyia</a:t>
            </a:r>
            <a:r>
              <a:rPr lang="en-US" dirty="0"/>
              <a:t> sand flies</a:t>
            </a:r>
          </a:p>
          <a:p>
            <a:r>
              <a:rPr lang="en-US" dirty="0"/>
              <a:t>Commonly found in </a:t>
            </a:r>
            <a:r>
              <a:rPr lang="en-US" b="1" dirty="0"/>
              <a:t>house-hold rubbish, bark of old </a:t>
            </a:r>
            <a:r>
              <a:rPr lang="en-US" b="1" dirty="0" err="1"/>
              <a:t>trees,cracks</a:t>
            </a:r>
            <a:r>
              <a:rPr lang="en-US" b="1" dirty="0"/>
              <a:t> in walls</a:t>
            </a:r>
          </a:p>
          <a:p>
            <a:r>
              <a:rPr lang="en-US" dirty="0"/>
              <a:t>Usually feed at night while the host asleep</a:t>
            </a:r>
          </a:p>
          <a:p>
            <a:r>
              <a:rPr lang="en-US" dirty="0"/>
              <a:t>P.argentipes; </a:t>
            </a:r>
            <a:r>
              <a:rPr lang="en-US" dirty="0" err="1"/>
              <a:t>P.oriantalis</a:t>
            </a:r>
            <a:r>
              <a:rPr lang="en-US" dirty="0"/>
              <a:t>; </a:t>
            </a:r>
            <a:r>
              <a:rPr lang="en-US" dirty="0" err="1"/>
              <a:t>P.chinensis&amp;alexandri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1914890"/>
            <a:ext cx="8023538" cy="40480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P.argentipes</a:t>
            </a:r>
          </a:p>
        </p:txBody>
      </p:sp>
    </p:spTree>
    <p:extLst>
      <p:ext uri="{BB962C8B-B14F-4D97-AF65-F5344CB8AC3E}">
        <p14:creationId xmlns:p14="http://schemas.microsoft.com/office/powerpoint/2010/main" val="271720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Leishmaniasis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 dirty="0" err="1"/>
              <a:t>Leishmania</a:t>
            </a:r>
            <a:r>
              <a:rPr lang="en-US" altLang="en-US" sz="2800" dirty="0"/>
              <a:t> are intracellular parasites.</a:t>
            </a:r>
          </a:p>
          <a:p>
            <a:pPr lvl="1"/>
            <a:r>
              <a:rPr lang="en-US" altLang="en-US" sz="2800" dirty="0"/>
              <a:t>They infect and divide within macrophages.</a:t>
            </a:r>
          </a:p>
          <a:p>
            <a:pPr lvl="1"/>
            <a:r>
              <a:rPr lang="en-US" altLang="en-US" sz="2800" dirty="0"/>
              <a:t>About 20 different </a:t>
            </a:r>
            <a:r>
              <a:rPr lang="en-US" altLang="en-US" sz="2800" dirty="0" err="1"/>
              <a:t>leishmania</a:t>
            </a:r>
            <a:r>
              <a:rPr lang="en-US" altLang="en-US" sz="2800" dirty="0"/>
              <a:t> parasites have been associated with human infection.</a:t>
            </a:r>
          </a:p>
          <a:p>
            <a:pPr lvl="1"/>
            <a:r>
              <a:rPr lang="en-US" altLang="en-US" sz="2800" dirty="0"/>
              <a:t>The life cycle is completed in two different hosts-</a:t>
            </a:r>
          </a:p>
          <a:p>
            <a:pPr lvl="2"/>
            <a:r>
              <a:rPr lang="en-US" altLang="en-US" sz="2800" b="1" dirty="0"/>
              <a:t>Vertebrate host – Amastigote form (LB)</a:t>
            </a:r>
          </a:p>
          <a:p>
            <a:pPr lvl="2"/>
            <a:r>
              <a:rPr lang="en-US" altLang="en-US" sz="2800" b="1" dirty="0"/>
              <a:t>Insect host – Promastigote form (flagellate)</a:t>
            </a:r>
          </a:p>
          <a:p>
            <a:pPr lvl="1"/>
            <a:r>
              <a:rPr lang="en-US" altLang="en-US" sz="2800" b="1" dirty="0"/>
              <a:t>Reservoir of infection : </a:t>
            </a:r>
            <a:r>
              <a:rPr lang="en-US" altLang="en-US" sz="2800" dirty="0"/>
              <a:t>There are variety of animal reservoir (dogs, jackals, foxes, rodents and other mammals).</a:t>
            </a:r>
          </a:p>
        </p:txBody>
      </p:sp>
    </p:spTree>
    <p:extLst>
      <p:ext uri="{BB962C8B-B14F-4D97-AF65-F5344CB8AC3E}">
        <p14:creationId xmlns:p14="http://schemas.microsoft.com/office/powerpoint/2010/main" val="7083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6" y="802477"/>
            <a:ext cx="9926390" cy="56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1634</Words>
  <Application>Microsoft Office PowerPoint</Application>
  <PresentationFormat>Widescreen</PresentationFormat>
  <Paragraphs>215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LEISHMANIASIS</vt:lpstr>
      <vt:lpstr>LEISHMANIASIS </vt:lpstr>
      <vt:lpstr>Subgenus leishmania includes</vt:lpstr>
      <vt:lpstr>Epidemiology</vt:lpstr>
      <vt:lpstr>Leishmaniasis </vt:lpstr>
      <vt:lpstr>Mode of transmission</vt:lpstr>
      <vt:lpstr>P.argentipes</vt:lpstr>
      <vt:lpstr>Leishmaniasis</vt:lpstr>
      <vt:lpstr>PowerPoint Presentation</vt:lpstr>
      <vt:lpstr>Leishmaniasis</vt:lpstr>
      <vt:lpstr>Leishmaniasis</vt:lpstr>
      <vt:lpstr>Clinical Presentation</vt:lpstr>
      <vt:lpstr>Clinical Presentation</vt:lpstr>
      <vt:lpstr>Visceral leishamaniasis</vt:lpstr>
      <vt:lpstr>Visceral leishamaniasis</vt:lpstr>
      <vt:lpstr>Visceral leishamaniasis</vt:lpstr>
      <vt:lpstr>Visceral leishamaniasis: Clinical features</vt:lpstr>
      <vt:lpstr>Clinical features</vt:lpstr>
      <vt:lpstr>Clinical features </vt:lpstr>
      <vt:lpstr>Clinical features</vt:lpstr>
      <vt:lpstr>Clinical features</vt:lpstr>
      <vt:lpstr>PowerPoint Presentation</vt:lpstr>
      <vt:lpstr>Infantile kala – azar </vt:lpstr>
      <vt:lpstr>POST KALA – AZAR DERMAL LEISHMANIASIS</vt:lpstr>
      <vt:lpstr>PowerPoint Presentation</vt:lpstr>
      <vt:lpstr>Cutaneous leishmaniasis</vt:lpstr>
      <vt:lpstr>Muco cutaneous leishmaniasis (Espundia)</vt:lpstr>
      <vt:lpstr>PowerPoint Presentation</vt:lpstr>
      <vt:lpstr>Differential diagnosis</vt:lpstr>
      <vt:lpstr>Investigations and diagnosis</vt:lpstr>
      <vt:lpstr>Investigations</vt:lpstr>
      <vt:lpstr>Investigations</vt:lpstr>
      <vt:lpstr>Treatment</vt:lpstr>
      <vt:lpstr>Treatment</vt:lpstr>
      <vt:lpstr>Treatment</vt:lpstr>
      <vt:lpstr>Treatment</vt:lpstr>
      <vt:lpstr>Treatment</vt:lpstr>
      <vt:lpstr>Course and complications</vt:lpstr>
      <vt:lpstr>Prevention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LEISHMANIASIS</dc:title>
  <dc:creator>Jebet</dc:creator>
  <cp:lastModifiedBy>sammiehngigs kiurire</cp:lastModifiedBy>
  <cp:revision>11</cp:revision>
  <dcterms:created xsi:type="dcterms:W3CDTF">2019-05-02T10:13:06Z</dcterms:created>
  <dcterms:modified xsi:type="dcterms:W3CDTF">2021-02-09T06:10:39Z</dcterms:modified>
</cp:coreProperties>
</file>