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sldIdLst>
    <p:sldId id="256" r:id="rId2"/>
    <p:sldId id="269" r:id="rId3"/>
    <p:sldId id="257" r:id="rId4"/>
    <p:sldId id="258" r:id="rId5"/>
    <p:sldId id="270" r:id="rId6"/>
    <p:sldId id="265" r:id="rId7"/>
    <p:sldId id="259" r:id="rId8"/>
    <p:sldId id="276" r:id="rId9"/>
    <p:sldId id="277" r:id="rId10"/>
    <p:sldId id="278" r:id="rId11"/>
    <p:sldId id="279" r:id="rId12"/>
    <p:sldId id="280" r:id="rId13"/>
    <p:sldId id="261" r:id="rId14"/>
    <p:sldId id="262" r:id="rId15"/>
    <p:sldId id="263" r:id="rId16"/>
    <p:sldId id="267" r:id="rId17"/>
    <p:sldId id="273" r:id="rId18"/>
    <p:sldId id="264" r:id="rId19"/>
    <p:sldId id="271" r:id="rId20"/>
    <p:sldId id="272" r:id="rId21"/>
    <p:sldId id="281" r:id="rId22"/>
    <p:sldId id="282" r:id="rId23"/>
    <p:sldId id="26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B02557A-7053-4340-A874-8AB926A8EDA1}" type="datetimeFigureOut">
              <a:rPr lang="en-US" smtClean="0"/>
              <a:t>1/29/2021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FAEF9944-A4F6-4C59-AEBD-678D6480B8EA}"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0627293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1704993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88373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1492451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B02557A-7053-4340-A874-8AB926A8EDA1}" type="datetimeFigureOut">
              <a:rPr lang="en-US" smtClean="0"/>
              <a:pPr/>
              <a:t>1/29/2021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FAEF9944-A4F6-4C59-AEBD-678D6480B8EA}"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75138433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smtClean="0"/>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57180950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smtClean="0"/>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942396261"/>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smtClean="0"/>
              <a:t>1/29/2021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1477300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2557A-7053-4340-A874-8AB926A8EDA1}" type="datetimeFigureOut">
              <a:rPr lang="en-US" smtClean="0"/>
              <a:t>1/29/2021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90616148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BB02557A-7053-4340-A874-8AB926A8EDA1}" type="datetimeFigureOut">
              <a:rPr lang="en-US" smtClean="0"/>
              <a:pPr/>
              <a:t>1/29/2021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FAEF9944-A4F6-4C59-AEBD-678D6480B8EA}" type="slidenum">
              <a:rPr lang="en-US" smtClean="0"/>
              <a:pPr/>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5908034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BB02557A-7053-4340-A874-8AB926A8EDA1}" type="datetimeFigureOut">
              <a:rPr lang="en-US" smtClean="0"/>
              <a:pPr/>
              <a:t>1/29/2021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79099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B02557A-7053-4340-A874-8AB926A8EDA1}" type="datetimeFigureOut">
              <a:rPr lang="en-US" smtClean="0"/>
              <a:pPr/>
              <a:t>1/29/2021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AEF9944-A4F6-4C59-AEBD-678D6480B8EA}"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442089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mage.slidesharecdn.com/inrotocommunitycommunityhealthconcepts-171220091048/95/intro-to-community-health-concepts-32-638.jpg?cb=151376124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ge.slidesharecdn.com/inrotocommunitycommunityhealthconcepts-171220091048/95/intro-to-community-health-concepts-17-638.jpg?cb=151376124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GOOD MORNING</a:t>
            </a:r>
            <a:br>
              <a:rPr lang="en-US" dirty="0" smtClean="0"/>
            </a:br>
            <a:r>
              <a:rPr lang="en-US" dirty="0"/>
              <a:t> </a:t>
            </a:r>
            <a:r>
              <a:rPr lang="en-US" dirty="0" smtClean="0"/>
              <a:t>LOVE YOU ALL</a:t>
            </a:r>
            <a:endParaRPr lang="en-US" dirty="0"/>
          </a:p>
        </p:txBody>
      </p:sp>
      <p:sp>
        <p:nvSpPr>
          <p:cNvPr id="3" name="Subtitle 2"/>
          <p:cNvSpPr>
            <a:spLocks noGrp="1"/>
          </p:cNvSpPr>
          <p:nvPr>
            <p:ph type="subTitle" idx="1"/>
          </p:nvPr>
        </p:nvSpPr>
        <p:spPr/>
        <p:txBody>
          <a:bodyPr/>
          <a:lstStyle/>
          <a:p>
            <a:r>
              <a:rPr lang="en-US" dirty="0" smtClean="0"/>
              <a:t>By Florence </a:t>
            </a:r>
            <a:r>
              <a:rPr lang="en-US" dirty="0" err="1" smtClean="0"/>
              <a:t>Kwanya</a:t>
            </a:r>
            <a:endParaRPr lang="en-US" dirty="0"/>
          </a:p>
        </p:txBody>
      </p:sp>
    </p:spTree>
    <p:extLst>
      <p:ext uri="{BB962C8B-B14F-4D97-AF65-F5344CB8AC3E}">
        <p14:creationId xmlns:p14="http://schemas.microsoft.com/office/powerpoint/2010/main" val="3811005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69640"/>
          </a:xfrm>
        </p:spPr>
        <p:txBody>
          <a:bodyPr/>
          <a:lstStyle/>
          <a:p>
            <a:r>
              <a:rPr lang="en-US" dirty="0"/>
              <a:t>COMMUNITY IDENTIFICATION</a:t>
            </a:r>
          </a:p>
        </p:txBody>
      </p:sp>
      <p:sp>
        <p:nvSpPr>
          <p:cNvPr id="3" name="Content Placeholder 2"/>
          <p:cNvSpPr>
            <a:spLocks noGrp="1"/>
          </p:cNvSpPr>
          <p:nvPr>
            <p:ph idx="1"/>
          </p:nvPr>
        </p:nvSpPr>
        <p:spPr>
          <a:xfrm>
            <a:off x="1251678" y="1589649"/>
            <a:ext cx="10178322" cy="5064369"/>
          </a:xfrm>
        </p:spPr>
        <p:txBody>
          <a:bodyPr>
            <a:normAutofit/>
          </a:bodyPr>
          <a:lstStyle/>
          <a:p>
            <a:r>
              <a:rPr lang="en-US" dirty="0" smtClean="0"/>
              <a:t> </a:t>
            </a:r>
            <a:r>
              <a:rPr lang="en-US" dirty="0"/>
              <a:t>Is a process of exploring and knowing a defined community for assessing its health status and determining the possible factors affecting the health of people in the community”</a:t>
            </a:r>
          </a:p>
          <a:p>
            <a:r>
              <a:rPr lang="en-US" b="1" dirty="0" smtClean="0"/>
              <a:t>THIS </a:t>
            </a:r>
            <a:r>
              <a:rPr lang="en-US" b="1" dirty="0"/>
              <a:t>IMPLIES TO EXPLORE &amp; KNOW </a:t>
            </a:r>
            <a:r>
              <a:rPr lang="en-US" dirty="0"/>
              <a:t>• Geographical area, housing pattern and climate. • Population characteristics. • Life style of people. • Leadership pattern.</a:t>
            </a:r>
          </a:p>
          <a:p>
            <a:pPr marL="0" indent="0">
              <a:buNone/>
            </a:pPr>
            <a:r>
              <a:rPr lang="en-US" dirty="0">
                <a:hlinkClick r:id="rId2" tooltip="• Family type, family size, &amp; caste&#10;group.&#10;• Beliefs, attit..."/>
              </a:rPr>
              <a:t> </a:t>
            </a:r>
            <a:r>
              <a:rPr lang="en-US" dirty="0"/>
              <a:t>• Family type, family size, &amp; caste group. • Beliefs, attitude, values and customs etc. • Community environment. • Institutional facilities.</a:t>
            </a:r>
          </a:p>
          <a:p>
            <a:r>
              <a:rPr lang="en-US" dirty="0" smtClean="0"/>
              <a:t>• </a:t>
            </a:r>
            <a:r>
              <a:rPr lang="en-US" dirty="0"/>
              <a:t>Voluntary organizations. • Channels of communication, telecommunication networks, travel modes.</a:t>
            </a:r>
          </a:p>
          <a:p>
            <a:r>
              <a:rPr lang="en-US" b="1" dirty="0" smtClean="0"/>
              <a:t>THESE </a:t>
            </a:r>
            <a:r>
              <a:rPr lang="en-US" b="1" dirty="0"/>
              <a:t>INFORMATIONS ARE OBTAINED BY</a:t>
            </a:r>
            <a:r>
              <a:rPr lang="en-US" dirty="0"/>
              <a:t>: • Making observation visits of the community. • Formal and informal meetings and conversation with community people, leaders, organized groups etc.</a:t>
            </a:r>
          </a:p>
          <a:p>
            <a:r>
              <a:rPr lang="en-US" dirty="0" smtClean="0"/>
              <a:t> </a:t>
            </a:r>
            <a:r>
              <a:rPr lang="en-US" dirty="0"/>
              <a:t>Discussion with health personnel and other workers in the community. • Review of records. • Formal sample survey of the community</a:t>
            </a:r>
          </a:p>
          <a:p>
            <a:endParaRPr lang="en-US" dirty="0"/>
          </a:p>
        </p:txBody>
      </p:sp>
    </p:spTree>
    <p:extLst>
      <p:ext uri="{BB962C8B-B14F-4D97-AF65-F5344CB8AC3E}">
        <p14:creationId xmlns:p14="http://schemas.microsoft.com/office/powerpoint/2010/main" val="1643278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39978"/>
          </a:xfrm>
        </p:spPr>
        <p:txBody>
          <a:bodyPr/>
          <a:lstStyle/>
          <a:p>
            <a:r>
              <a:rPr lang="en-US" dirty="0" smtClean="0"/>
              <a:t>CONT…</a:t>
            </a:r>
            <a:endParaRPr lang="en-US" dirty="0"/>
          </a:p>
        </p:txBody>
      </p:sp>
      <p:sp>
        <p:nvSpPr>
          <p:cNvPr id="3" name="Content Placeholder 2"/>
          <p:cNvSpPr>
            <a:spLocks noGrp="1"/>
          </p:cNvSpPr>
          <p:nvPr>
            <p:ph idx="1"/>
          </p:nvPr>
        </p:nvSpPr>
        <p:spPr>
          <a:xfrm>
            <a:off x="1251678" y="1322363"/>
            <a:ext cx="10178322" cy="5238094"/>
          </a:xfrm>
        </p:spPr>
        <p:txBody>
          <a:bodyPr>
            <a:normAutofit/>
          </a:bodyPr>
          <a:lstStyle/>
          <a:p>
            <a:r>
              <a:rPr lang="en-US" dirty="0" smtClean="0"/>
              <a:t> </a:t>
            </a:r>
            <a:r>
              <a:rPr lang="en-US" sz="2800" b="1" dirty="0" smtClean="0"/>
              <a:t>COMMUNITY DIAGNOSIS. </a:t>
            </a:r>
            <a:r>
              <a:rPr lang="en-US" sz="2800" dirty="0" smtClean="0"/>
              <a:t>Is </a:t>
            </a:r>
            <a:r>
              <a:rPr lang="en-US" sz="2800" dirty="0"/>
              <a:t>a written statement of health needs and health problems which are determined by analysis of data collected for community identification.</a:t>
            </a:r>
          </a:p>
          <a:p>
            <a:r>
              <a:rPr lang="en-US" sz="2800" dirty="0" smtClean="0"/>
              <a:t> </a:t>
            </a:r>
            <a:r>
              <a:rPr lang="en-US" sz="2800" dirty="0"/>
              <a:t>Following community identification, health needs and problems are prioritized for planning and implementing community health actions/community health treatment.</a:t>
            </a:r>
          </a:p>
          <a:p>
            <a:r>
              <a:rPr lang="en-US" sz="2800" b="1" dirty="0"/>
              <a:t>COMMUNITY TREATMENT/COMMUNITY HEALTH ACTIONS </a:t>
            </a:r>
            <a:r>
              <a:rPr lang="en-US" sz="2800" dirty="0"/>
              <a:t>• Refers to “various health and health related activities which are planned and implemented to deal with identified health problems and health needs</a:t>
            </a:r>
          </a:p>
        </p:txBody>
      </p:sp>
    </p:spTree>
    <p:extLst>
      <p:ext uri="{BB962C8B-B14F-4D97-AF65-F5344CB8AC3E}">
        <p14:creationId xmlns:p14="http://schemas.microsoft.com/office/powerpoint/2010/main" val="1867882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96472"/>
          </a:xfrm>
        </p:spPr>
        <p:txBody>
          <a:bodyPr/>
          <a:lstStyle/>
          <a:p>
            <a:r>
              <a:rPr lang="en-US" sz="2800" dirty="0"/>
              <a:t>COMMUNITY HEALTH ACTIONS ARE PLANNED CONSIDERING</a:t>
            </a:r>
            <a:r>
              <a:rPr lang="en-US" dirty="0"/>
              <a:t> </a:t>
            </a:r>
          </a:p>
        </p:txBody>
      </p:sp>
      <p:sp>
        <p:nvSpPr>
          <p:cNvPr id="3" name="Content Placeholder 2"/>
          <p:cNvSpPr>
            <a:spLocks noGrp="1"/>
          </p:cNvSpPr>
          <p:nvPr>
            <p:ph idx="1"/>
          </p:nvPr>
        </p:nvSpPr>
        <p:spPr>
          <a:xfrm>
            <a:off x="1251678" y="1378857"/>
            <a:ext cx="10178322" cy="5167086"/>
          </a:xfrm>
        </p:spPr>
        <p:txBody>
          <a:bodyPr/>
          <a:lstStyle/>
          <a:p>
            <a:r>
              <a:rPr lang="en-US" dirty="0"/>
              <a:t> </a:t>
            </a:r>
            <a:r>
              <a:rPr lang="en-US" dirty="0" smtClean="0"/>
              <a:t> </a:t>
            </a:r>
            <a:r>
              <a:rPr lang="en-US" sz="4000" dirty="0"/>
              <a:t>Nature of problems. </a:t>
            </a:r>
            <a:endParaRPr lang="en-US" sz="4000" dirty="0" smtClean="0"/>
          </a:p>
          <a:p>
            <a:r>
              <a:rPr lang="en-US" sz="4000" dirty="0" smtClean="0"/>
              <a:t> </a:t>
            </a:r>
            <a:r>
              <a:rPr lang="en-US" sz="4000" dirty="0"/>
              <a:t>Effects of problems on health of people at large.</a:t>
            </a:r>
          </a:p>
          <a:p>
            <a:r>
              <a:rPr lang="en-US" sz="4000" dirty="0" smtClean="0"/>
              <a:t> </a:t>
            </a:r>
            <a:r>
              <a:rPr lang="en-US" sz="4000" dirty="0"/>
              <a:t>Felt needs &amp; problems of the community. </a:t>
            </a:r>
            <a:endParaRPr lang="en-US" sz="4000" dirty="0" smtClean="0"/>
          </a:p>
          <a:p>
            <a:r>
              <a:rPr lang="en-US" sz="4000" dirty="0" smtClean="0"/>
              <a:t> </a:t>
            </a:r>
            <a:r>
              <a:rPr lang="en-US" sz="4000" dirty="0"/>
              <a:t>Community resources and capabilities</a:t>
            </a:r>
            <a:r>
              <a:rPr lang="en-US" sz="4000" dirty="0" smtClean="0"/>
              <a:t>.</a:t>
            </a:r>
          </a:p>
          <a:p>
            <a:r>
              <a:rPr lang="en-US" sz="4000" dirty="0" smtClean="0"/>
              <a:t> Health </a:t>
            </a:r>
            <a:r>
              <a:rPr lang="en-US" sz="4000" dirty="0"/>
              <a:t>agency’s objectives and policies.</a:t>
            </a:r>
          </a:p>
          <a:p>
            <a:endParaRPr lang="en-US" sz="4000" dirty="0"/>
          </a:p>
        </p:txBody>
      </p:sp>
    </p:spTree>
    <p:extLst>
      <p:ext uri="{BB962C8B-B14F-4D97-AF65-F5344CB8AC3E}">
        <p14:creationId xmlns:p14="http://schemas.microsoft.com/office/powerpoint/2010/main" val="24779586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a:t>
            </a:r>
            <a:br>
              <a:rPr lang="en-US" dirty="0" smtClean="0"/>
            </a:br>
            <a:endParaRPr lang="en-US" dirty="0"/>
          </a:p>
        </p:txBody>
      </p:sp>
      <p:sp>
        <p:nvSpPr>
          <p:cNvPr id="3" name="Content Placeholder 2"/>
          <p:cNvSpPr>
            <a:spLocks noGrp="1"/>
          </p:cNvSpPr>
          <p:nvPr>
            <p:ph idx="1"/>
          </p:nvPr>
        </p:nvSpPr>
        <p:spPr>
          <a:xfrm>
            <a:off x="1251678" y="1252025"/>
            <a:ext cx="10178322" cy="5401993"/>
          </a:xfrm>
        </p:spPr>
        <p:txBody>
          <a:bodyPr>
            <a:normAutofit/>
          </a:bodyPr>
          <a:lstStyle/>
          <a:p>
            <a:pPr marL="0" indent="0">
              <a:buNone/>
            </a:pPr>
            <a:r>
              <a:rPr lang="en-US" sz="3600" b="1" dirty="0" smtClean="0"/>
              <a:t>COMPONENTS</a:t>
            </a:r>
          </a:p>
          <a:p>
            <a:pPr>
              <a:buFont typeface="Wingdings" panose="05000000000000000000" pitchFamily="2" charset="2"/>
              <a:buChar char="v"/>
            </a:pPr>
            <a:r>
              <a:rPr lang="en-US" sz="3600" dirty="0" smtClean="0"/>
              <a:t>People</a:t>
            </a:r>
          </a:p>
          <a:p>
            <a:pPr>
              <a:buFont typeface="Wingdings" panose="05000000000000000000" pitchFamily="2" charset="2"/>
              <a:buChar char="v"/>
            </a:pPr>
            <a:r>
              <a:rPr lang="en-US" sz="3600" dirty="0" smtClean="0"/>
              <a:t>Goals</a:t>
            </a:r>
          </a:p>
          <a:p>
            <a:pPr>
              <a:buFont typeface="Wingdings" panose="05000000000000000000" pitchFamily="2" charset="2"/>
              <a:buChar char="v"/>
            </a:pPr>
            <a:r>
              <a:rPr lang="en-US" sz="3600" dirty="0" smtClean="0"/>
              <a:t>Environment</a:t>
            </a:r>
          </a:p>
          <a:p>
            <a:pPr>
              <a:buFont typeface="Wingdings" panose="05000000000000000000" pitchFamily="2" charset="2"/>
              <a:buChar char="v"/>
            </a:pPr>
            <a:r>
              <a:rPr lang="en-US" sz="3600" dirty="0" smtClean="0"/>
              <a:t>Boundaries</a:t>
            </a:r>
          </a:p>
          <a:p>
            <a:pPr>
              <a:buFont typeface="Wingdings" panose="05000000000000000000" pitchFamily="2" charset="2"/>
              <a:buChar char="v"/>
            </a:pPr>
            <a:r>
              <a:rPr lang="en-US" sz="3600" dirty="0" smtClean="0"/>
              <a:t>Social structure and systems</a:t>
            </a:r>
          </a:p>
          <a:p>
            <a:pPr marL="0" indent="0">
              <a:buNone/>
            </a:pPr>
            <a:r>
              <a:rPr lang="en-US" sz="3600" dirty="0" smtClean="0"/>
              <a:t>All these interact to influence a community health</a:t>
            </a:r>
            <a:endParaRPr lang="en-US" sz="3600" dirty="0"/>
          </a:p>
        </p:txBody>
      </p:sp>
    </p:spTree>
    <p:extLst>
      <p:ext uri="{BB962C8B-B14F-4D97-AF65-F5344CB8AC3E}">
        <p14:creationId xmlns:p14="http://schemas.microsoft.com/office/powerpoint/2010/main" val="1914591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97775"/>
          </a:xfrm>
        </p:spPr>
        <p:txBody>
          <a:bodyPr/>
          <a:lstStyle/>
          <a:p>
            <a:r>
              <a:rPr lang="en-US" dirty="0" smtClean="0"/>
              <a:t>Community entities</a:t>
            </a:r>
            <a:endParaRPr lang="en-US" dirty="0"/>
          </a:p>
        </p:txBody>
      </p:sp>
      <p:sp>
        <p:nvSpPr>
          <p:cNvPr id="3" name="Content Placeholder 2"/>
          <p:cNvSpPr>
            <a:spLocks noGrp="1"/>
          </p:cNvSpPr>
          <p:nvPr>
            <p:ph idx="1"/>
          </p:nvPr>
        </p:nvSpPr>
        <p:spPr>
          <a:xfrm>
            <a:off x="1251678" y="1280160"/>
            <a:ext cx="10178322" cy="5401993"/>
          </a:xfrm>
        </p:spPr>
        <p:txBody>
          <a:bodyPr>
            <a:normAutofit/>
          </a:bodyPr>
          <a:lstStyle/>
          <a:p>
            <a:pPr>
              <a:buFont typeface="Wingdings" panose="05000000000000000000" pitchFamily="2" charset="2"/>
              <a:buChar char="v"/>
            </a:pPr>
            <a:r>
              <a:rPr lang="en-US" sz="4000" dirty="0" smtClean="0"/>
              <a:t>Members</a:t>
            </a:r>
          </a:p>
          <a:p>
            <a:pPr>
              <a:buFont typeface="Wingdings" panose="05000000000000000000" pitchFamily="2" charset="2"/>
              <a:buChar char="v"/>
            </a:pPr>
            <a:r>
              <a:rPr lang="en-US" sz="4000" dirty="0" smtClean="0"/>
              <a:t>Government agencies</a:t>
            </a:r>
          </a:p>
          <a:p>
            <a:pPr>
              <a:buFont typeface="Wingdings" panose="05000000000000000000" pitchFamily="2" charset="2"/>
              <a:buChar char="v"/>
            </a:pPr>
            <a:r>
              <a:rPr lang="en-US" sz="4000" dirty="0" smtClean="0"/>
              <a:t>FBO</a:t>
            </a:r>
          </a:p>
          <a:p>
            <a:pPr>
              <a:buFont typeface="Wingdings" panose="05000000000000000000" pitchFamily="2" charset="2"/>
              <a:buChar char="v"/>
            </a:pPr>
            <a:r>
              <a:rPr lang="en-US" sz="4000" dirty="0" smtClean="0"/>
              <a:t>NGO</a:t>
            </a:r>
          </a:p>
          <a:p>
            <a:pPr>
              <a:buFont typeface="Wingdings" panose="05000000000000000000" pitchFamily="2" charset="2"/>
              <a:buChar char="v"/>
            </a:pPr>
            <a:r>
              <a:rPr lang="en-US" sz="4000" dirty="0" smtClean="0"/>
              <a:t>Private org.</a:t>
            </a:r>
          </a:p>
          <a:p>
            <a:pPr marL="0" indent="0">
              <a:buNone/>
            </a:pPr>
            <a:r>
              <a:rPr lang="en-US" sz="4000" dirty="0" smtClean="0"/>
              <a:t>All these work together to improve the prevailing health status.</a:t>
            </a:r>
            <a:endParaRPr lang="en-US" sz="4000" dirty="0"/>
          </a:p>
        </p:txBody>
      </p:sp>
    </p:spTree>
    <p:extLst>
      <p:ext uri="{BB962C8B-B14F-4D97-AF65-F5344CB8AC3E}">
        <p14:creationId xmlns:p14="http://schemas.microsoft.com/office/powerpoint/2010/main" val="3742587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structures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4000" dirty="0" smtClean="0"/>
              <a:t>Leadership</a:t>
            </a:r>
          </a:p>
          <a:p>
            <a:pPr>
              <a:buFont typeface="Wingdings" panose="05000000000000000000" pitchFamily="2" charset="2"/>
              <a:buChar char="v"/>
            </a:pPr>
            <a:r>
              <a:rPr lang="en-US" sz="4000" dirty="0" smtClean="0"/>
              <a:t>Communication</a:t>
            </a:r>
          </a:p>
          <a:p>
            <a:pPr>
              <a:buFont typeface="Wingdings" panose="05000000000000000000" pitchFamily="2" charset="2"/>
              <a:buChar char="v"/>
            </a:pPr>
            <a:r>
              <a:rPr lang="en-US" sz="4000" dirty="0" smtClean="0"/>
              <a:t>Administrative</a:t>
            </a:r>
          </a:p>
          <a:p>
            <a:pPr>
              <a:buFont typeface="Wingdings" panose="05000000000000000000" pitchFamily="2" charset="2"/>
              <a:buChar char="v"/>
            </a:pPr>
            <a:r>
              <a:rPr lang="en-US" sz="4000" dirty="0" smtClean="0"/>
              <a:t>Health structures</a:t>
            </a:r>
            <a:endParaRPr lang="en-US" sz="4000" dirty="0"/>
          </a:p>
        </p:txBody>
      </p:sp>
    </p:spTree>
    <p:extLst>
      <p:ext uri="{BB962C8B-B14F-4D97-AF65-F5344CB8AC3E}">
        <p14:creationId xmlns:p14="http://schemas.microsoft.com/office/powerpoint/2010/main" val="1839560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43030"/>
          </a:xfrm>
        </p:spPr>
        <p:txBody>
          <a:bodyPr>
            <a:normAutofit fontScale="90000"/>
          </a:bodyPr>
          <a:lstStyle/>
          <a:p>
            <a:r>
              <a:rPr lang="en-US" dirty="0"/>
              <a:t>Functions of a community</a:t>
            </a:r>
          </a:p>
        </p:txBody>
      </p:sp>
      <p:sp>
        <p:nvSpPr>
          <p:cNvPr id="3" name="Content Placeholder 2"/>
          <p:cNvSpPr>
            <a:spLocks noGrp="1"/>
          </p:cNvSpPr>
          <p:nvPr>
            <p:ph idx="1"/>
          </p:nvPr>
        </p:nvSpPr>
        <p:spPr>
          <a:xfrm>
            <a:off x="1251678" y="1125415"/>
            <a:ext cx="10178322" cy="5732585"/>
          </a:xfrm>
        </p:spPr>
        <p:txBody>
          <a:bodyPr>
            <a:normAutofit/>
          </a:bodyPr>
          <a:lstStyle/>
          <a:p>
            <a:pPr marL="0" indent="0">
              <a:buNone/>
            </a:pPr>
            <a:r>
              <a:rPr lang="en-US" sz="2400" dirty="0"/>
              <a:t>Functions of a community refers to what a community does through its people and available resources to better the living conditions of its member. Theses functions include;</a:t>
            </a:r>
          </a:p>
          <a:p>
            <a:pPr>
              <a:buFont typeface="Wingdings" panose="05000000000000000000" pitchFamily="2" charset="2"/>
              <a:buChar char="ü"/>
            </a:pPr>
            <a:r>
              <a:rPr lang="en-US" sz="2400" dirty="0"/>
              <a:t>Recreation</a:t>
            </a:r>
          </a:p>
          <a:p>
            <a:pPr>
              <a:buFont typeface="Wingdings" panose="05000000000000000000" pitchFamily="2" charset="2"/>
              <a:buChar char="ü"/>
            </a:pPr>
            <a:r>
              <a:rPr lang="en-US" sz="2400" dirty="0"/>
              <a:t>Procreation</a:t>
            </a:r>
          </a:p>
          <a:p>
            <a:pPr>
              <a:buFont typeface="Wingdings" panose="05000000000000000000" pitchFamily="2" charset="2"/>
              <a:buChar char="ü"/>
            </a:pPr>
            <a:r>
              <a:rPr lang="en-US" sz="2400" dirty="0"/>
              <a:t>Socialization</a:t>
            </a:r>
          </a:p>
          <a:p>
            <a:pPr>
              <a:buFont typeface="Wingdings" panose="05000000000000000000" pitchFamily="2" charset="2"/>
              <a:buChar char="ü"/>
            </a:pPr>
            <a:r>
              <a:rPr lang="en-US" sz="2400" dirty="0"/>
              <a:t>Education</a:t>
            </a:r>
          </a:p>
          <a:p>
            <a:pPr>
              <a:buFont typeface="Wingdings" panose="05000000000000000000" pitchFamily="2" charset="2"/>
              <a:buChar char="ü"/>
            </a:pPr>
            <a:r>
              <a:rPr lang="en-US" sz="2400" dirty="0"/>
              <a:t>IGA</a:t>
            </a:r>
          </a:p>
          <a:p>
            <a:pPr>
              <a:buFont typeface="Wingdings" panose="05000000000000000000" pitchFamily="2" charset="2"/>
              <a:buChar char="ü"/>
            </a:pPr>
            <a:r>
              <a:rPr lang="en-US" sz="2400" dirty="0"/>
              <a:t>Health and environmental activities.</a:t>
            </a:r>
          </a:p>
          <a:p>
            <a:pPr>
              <a:buFont typeface="Wingdings" panose="05000000000000000000" pitchFamily="2" charset="2"/>
              <a:buChar char="ü"/>
            </a:pPr>
            <a:r>
              <a:rPr lang="en-US" sz="2400" dirty="0"/>
              <a:t>Administrative </a:t>
            </a:r>
          </a:p>
          <a:p>
            <a:pPr>
              <a:buFont typeface="Wingdings" panose="05000000000000000000" pitchFamily="2" charset="2"/>
              <a:buChar char="ü"/>
            </a:pPr>
            <a:r>
              <a:rPr lang="en-US" sz="2400" dirty="0"/>
              <a:t>Discipline of rogue members</a:t>
            </a:r>
          </a:p>
          <a:p>
            <a:endParaRPr lang="en-US" dirty="0"/>
          </a:p>
        </p:txBody>
      </p:sp>
    </p:spTree>
    <p:extLst>
      <p:ext uri="{BB962C8B-B14F-4D97-AF65-F5344CB8AC3E}">
        <p14:creationId xmlns:p14="http://schemas.microsoft.com/office/powerpoint/2010/main" val="140006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00827"/>
          </a:xfrm>
        </p:spPr>
        <p:txBody>
          <a:bodyPr>
            <a:normAutofit fontScale="90000"/>
          </a:bodyPr>
          <a:lstStyle/>
          <a:p>
            <a:r>
              <a:rPr lang="en-US" dirty="0" smtClean="0"/>
              <a:t>CONT…OTHER FUNCTIONS </a:t>
            </a:r>
            <a:endParaRPr lang="en-US" dirty="0"/>
          </a:p>
        </p:txBody>
      </p:sp>
      <p:sp>
        <p:nvSpPr>
          <p:cNvPr id="3" name="Content Placeholder 2"/>
          <p:cNvSpPr>
            <a:spLocks noGrp="1"/>
          </p:cNvSpPr>
          <p:nvPr>
            <p:ph idx="1"/>
          </p:nvPr>
        </p:nvSpPr>
        <p:spPr>
          <a:xfrm>
            <a:off x="1251678" y="1083212"/>
            <a:ext cx="10178322" cy="5774787"/>
          </a:xfrm>
        </p:spPr>
        <p:txBody>
          <a:bodyPr>
            <a:normAutofit/>
          </a:bodyPr>
          <a:lstStyle/>
          <a:p>
            <a:pPr>
              <a:buFont typeface="+mj-lt"/>
              <a:buAutoNum type="arabicPeriod"/>
            </a:pPr>
            <a:r>
              <a:rPr lang="en-US" sz="2800" dirty="0" smtClean="0">
                <a:solidFill>
                  <a:srgbClr val="3B3835"/>
                </a:solidFill>
                <a:latin typeface="Helvetica Neue"/>
              </a:rPr>
              <a:t>It </a:t>
            </a:r>
            <a:r>
              <a:rPr lang="en-US" sz="2800" dirty="0">
                <a:solidFill>
                  <a:srgbClr val="3B3835"/>
                </a:solidFill>
                <a:latin typeface="Helvetica Neue"/>
              </a:rPr>
              <a:t>provides space for housing, shelter, socialization and recreation. 2. It provides means and facilities for livelihood.</a:t>
            </a:r>
          </a:p>
          <a:p>
            <a:pPr>
              <a:buFont typeface="+mj-lt"/>
              <a:buAutoNum type="arabicPeriod"/>
            </a:pPr>
            <a:r>
              <a:rPr lang="en-US" sz="2800" dirty="0" smtClean="0">
                <a:solidFill>
                  <a:srgbClr val="3B3835"/>
                </a:solidFill>
                <a:latin typeface="Helvetica Neue"/>
              </a:rPr>
              <a:t> </a:t>
            </a:r>
            <a:r>
              <a:rPr lang="en-US" sz="2800" dirty="0">
                <a:solidFill>
                  <a:srgbClr val="3B3835"/>
                </a:solidFill>
                <a:latin typeface="Helvetica Neue"/>
              </a:rPr>
              <a:t>Community provides opportunity for employment. 4. It takes care off socialization and education of its members.</a:t>
            </a:r>
          </a:p>
          <a:p>
            <a:pPr>
              <a:buFont typeface="+mj-lt"/>
              <a:buAutoNum type="arabicPeriod"/>
            </a:pPr>
            <a:r>
              <a:rPr lang="en-US" sz="2800" dirty="0" smtClean="0">
                <a:solidFill>
                  <a:srgbClr val="3B3835"/>
                </a:solidFill>
                <a:latin typeface="Helvetica Neue"/>
              </a:rPr>
              <a:t> </a:t>
            </a:r>
            <a:r>
              <a:rPr lang="en-US" sz="2800" dirty="0">
                <a:solidFill>
                  <a:srgbClr val="3B3835"/>
                </a:solidFill>
                <a:latin typeface="Helvetica Neue"/>
              </a:rPr>
              <a:t>It provides safety and security for its members by enforcement of norms and legislation formulated by the society. 6. It provides opportunities for people participation and communication.</a:t>
            </a:r>
          </a:p>
          <a:p>
            <a:endParaRPr lang="en-US" sz="2800" dirty="0"/>
          </a:p>
        </p:txBody>
      </p:sp>
    </p:spTree>
    <p:extLst>
      <p:ext uri="{BB962C8B-B14F-4D97-AF65-F5344CB8AC3E}">
        <p14:creationId xmlns:p14="http://schemas.microsoft.com/office/powerpoint/2010/main" val="2140143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97775"/>
          </a:xfrm>
        </p:spPr>
        <p:txBody>
          <a:bodyPr/>
          <a:lstStyle/>
          <a:p>
            <a:r>
              <a:rPr lang="en-US" dirty="0" smtClean="0"/>
              <a:t>CHARACTERISTICS OF A COMMUNITY</a:t>
            </a:r>
            <a:endParaRPr lang="en-US" dirty="0"/>
          </a:p>
        </p:txBody>
      </p:sp>
      <p:sp>
        <p:nvSpPr>
          <p:cNvPr id="3" name="Content Placeholder 2"/>
          <p:cNvSpPr>
            <a:spLocks noGrp="1"/>
          </p:cNvSpPr>
          <p:nvPr>
            <p:ph idx="1"/>
          </p:nvPr>
        </p:nvSpPr>
        <p:spPr>
          <a:xfrm>
            <a:off x="1251678" y="1280160"/>
            <a:ext cx="10178322" cy="5472331"/>
          </a:xfrm>
        </p:spPr>
        <p:txBody>
          <a:bodyPr>
            <a:normAutofit/>
          </a:bodyPr>
          <a:lstStyle/>
          <a:p>
            <a:pPr>
              <a:buFont typeface="Wingdings" panose="05000000000000000000" pitchFamily="2" charset="2"/>
              <a:buChar char="v"/>
            </a:pPr>
            <a:r>
              <a:rPr lang="en-US" sz="2800" b="1" dirty="0"/>
              <a:t>Membership</a:t>
            </a:r>
            <a:r>
              <a:rPr lang="en-US" sz="2800" dirty="0"/>
              <a:t>: a sense of identity and </a:t>
            </a:r>
            <a:r>
              <a:rPr lang="en-US" sz="2800" dirty="0" smtClean="0"/>
              <a:t>belonging.</a:t>
            </a:r>
          </a:p>
          <a:p>
            <a:pPr>
              <a:buFont typeface="Wingdings" panose="05000000000000000000" pitchFamily="2" charset="2"/>
              <a:buChar char="v"/>
            </a:pPr>
            <a:r>
              <a:rPr lang="en-US" sz="2800" b="1" dirty="0" smtClean="0"/>
              <a:t>Common </a:t>
            </a:r>
            <a:r>
              <a:rPr lang="en-US" sz="2800" b="1" dirty="0"/>
              <a:t>symbol systems</a:t>
            </a:r>
            <a:r>
              <a:rPr lang="en-US" sz="2800" dirty="0"/>
              <a:t>: similar language, rituals, and ceremonies</a:t>
            </a:r>
            <a:r>
              <a:rPr lang="en-US" sz="2800" dirty="0" smtClean="0"/>
              <a:t>.</a:t>
            </a:r>
          </a:p>
          <a:p>
            <a:pPr>
              <a:buFont typeface="Wingdings" panose="05000000000000000000" pitchFamily="2" charset="2"/>
              <a:buChar char="v"/>
            </a:pPr>
            <a:r>
              <a:rPr lang="en-US" sz="2800" dirty="0" smtClean="0"/>
              <a:t>values </a:t>
            </a:r>
            <a:r>
              <a:rPr lang="en-US" sz="2800" dirty="0"/>
              <a:t>or </a:t>
            </a:r>
            <a:r>
              <a:rPr lang="en-US" sz="2800" dirty="0" smtClean="0"/>
              <a:t>norms</a:t>
            </a:r>
          </a:p>
          <a:p>
            <a:pPr>
              <a:buFont typeface="Wingdings" panose="05000000000000000000" pitchFamily="2" charset="2"/>
              <a:buChar char="v"/>
            </a:pPr>
            <a:r>
              <a:rPr lang="en-US" sz="2800" b="1" dirty="0" smtClean="0"/>
              <a:t>Mutual </a:t>
            </a:r>
            <a:r>
              <a:rPr lang="en-US" sz="2800" b="1" dirty="0"/>
              <a:t>influence</a:t>
            </a:r>
            <a:r>
              <a:rPr lang="en-US" sz="2800" dirty="0"/>
              <a:t>: community members have influence and are influenced by each </a:t>
            </a:r>
            <a:r>
              <a:rPr lang="en-US" sz="2800" dirty="0" smtClean="0"/>
              <a:t>other.</a:t>
            </a:r>
          </a:p>
          <a:p>
            <a:pPr>
              <a:buFont typeface="Wingdings" panose="05000000000000000000" pitchFamily="2" charset="2"/>
              <a:buChar char="v"/>
            </a:pPr>
            <a:r>
              <a:rPr lang="en-US" sz="2800" dirty="0" smtClean="0"/>
              <a:t>Shared </a:t>
            </a:r>
            <a:r>
              <a:rPr lang="en-US" sz="2800" dirty="0"/>
              <a:t>needs and commitment to meeting them</a:t>
            </a:r>
          </a:p>
          <a:p>
            <a:pPr>
              <a:buFont typeface="Wingdings" panose="05000000000000000000" pitchFamily="2" charset="2"/>
              <a:buChar char="v"/>
            </a:pPr>
            <a:r>
              <a:rPr lang="en-US" sz="2800" dirty="0"/>
              <a:t>Shared emotional connection: members share common history, experiences, and mutual support</a:t>
            </a:r>
          </a:p>
        </p:txBody>
      </p:sp>
    </p:spTree>
    <p:extLst>
      <p:ext uri="{BB962C8B-B14F-4D97-AF65-F5344CB8AC3E}">
        <p14:creationId xmlns:p14="http://schemas.microsoft.com/office/powerpoint/2010/main" val="650982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67269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251678" y="1055077"/>
            <a:ext cx="10178322" cy="6114980"/>
          </a:xfrm>
        </p:spPr>
        <p:txBody>
          <a:bodyPr>
            <a:noAutofit/>
          </a:bodyPr>
          <a:lstStyle/>
          <a:p>
            <a:r>
              <a:rPr lang="en-US" sz="2400" dirty="0" smtClean="0"/>
              <a:t>The </a:t>
            </a:r>
            <a:r>
              <a:rPr lang="en-US" sz="2400" dirty="0"/>
              <a:t>community has a defined geographical boundaries which has the beginning and the end.</a:t>
            </a:r>
          </a:p>
          <a:p>
            <a:r>
              <a:rPr lang="en-US" sz="2400" dirty="0" smtClean="0"/>
              <a:t>The </a:t>
            </a:r>
            <a:r>
              <a:rPr lang="en-US" sz="2400" dirty="0"/>
              <a:t>boundaries of a small community such as hamlet, village </a:t>
            </a:r>
            <a:r>
              <a:rPr lang="en-US" sz="2400" dirty="0" err="1"/>
              <a:t>etc</a:t>
            </a:r>
            <a:r>
              <a:rPr lang="en-US" sz="2400" dirty="0"/>
              <a:t> are distinct whereas that of a large community such as town, city </a:t>
            </a:r>
            <a:r>
              <a:rPr lang="en-US" sz="2400" dirty="0" err="1"/>
              <a:t>etc</a:t>
            </a:r>
            <a:r>
              <a:rPr lang="en-US" sz="2400" dirty="0"/>
              <a:t> are indistinct.</a:t>
            </a:r>
          </a:p>
          <a:p>
            <a:r>
              <a:rPr lang="en-US" sz="2400" dirty="0" smtClean="0"/>
              <a:t> </a:t>
            </a:r>
            <a:r>
              <a:rPr lang="en-US" sz="2400" dirty="0"/>
              <a:t>The community is composed of people who live together in the defined boundaries of the community.</a:t>
            </a:r>
          </a:p>
          <a:p>
            <a:r>
              <a:rPr lang="en-US" sz="2400" dirty="0" smtClean="0"/>
              <a:t> </a:t>
            </a:r>
            <a:r>
              <a:rPr lang="en-US" sz="2400" dirty="0"/>
              <a:t>The community people have common psychological characteristics i.e., there is similarity in language, life style, customs and traditions etc. • They share common interests, values, moral norms and codes.</a:t>
            </a:r>
          </a:p>
          <a:p>
            <a:r>
              <a:rPr lang="en-US" sz="2400" dirty="0" smtClean="0"/>
              <a:t>The </a:t>
            </a:r>
            <a:r>
              <a:rPr lang="en-US" sz="2400" dirty="0"/>
              <a:t>people in the community interact with each other and have free communication.</a:t>
            </a:r>
          </a:p>
          <a:p>
            <a:r>
              <a:rPr lang="en-US" sz="2400" dirty="0" smtClean="0"/>
              <a:t>The </a:t>
            </a:r>
            <a:r>
              <a:rPr lang="en-US" sz="2400" dirty="0"/>
              <a:t>community has organized social structure and system and common organization which carry various functions such as housing, food, agriculture, animal husbandry, health, education, marketing, banking etc.</a:t>
            </a:r>
          </a:p>
        </p:txBody>
      </p:sp>
    </p:spTree>
    <p:extLst>
      <p:ext uri="{BB962C8B-B14F-4D97-AF65-F5344CB8AC3E}">
        <p14:creationId xmlns:p14="http://schemas.microsoft.com/office/powerpoint/2010/main" val="1758029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COMMUNITY HEALTH 1</a:t>
            </a:r>
          </a:p>
        </p:txBody>
      </p:sp>
      <p:sp>
        <p:nvSpPr>
          <p:cNvPr id="3" name="Subtitle 2"/>
          <p:cNvSpPr>
            <a:spLocks noGrp="1"/>
          </p:cNvSpPr>
          <p:nvPr>
            <p:ph type="subTitle" idx="1"/>
          </p:nvPr>
        </p:nvSpPr>
        <p:spPr/>
        <p:txBody>
          <a:bodyPr/>
          <a:lstStyle/>
          <a:p>
            <a:r>
              <a:rPr lang="en-US" dirty="0" smtClean="0"/>
              <a:t>INTRODUCTION</a:t>
            </a:r>
            <a:endParaRPr lang="en-US" dirty="0"/>
          </a:p>
        </p:txBody>
      </p:sp>
    </p:spTree>
    <p:extLst>
      <p:ext uri="{BB962C8B-B14F-4D97-AF65-F5344CB8AC3E}">
        <p14:creationId xmlns:p14="http://schemas.microsoft.com/office/powerpoint/2010/main" val="4177516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SOCIAL UNIT</a:t>
            </a:r>
            <a:endParaRPr lang="en-US" dirty="0"/>
          </a:p>
        </p:txBody>
      </p:sp>
      <p:pic>
        <p:nvPicPr>
          <p:cNvPr id="4" name="Content Placeholder 3"/>
          <p:cNvPicPr>
            <a:picLocks noGrp="1" noChangeAspect="1"/>
          </p:cNvPicPr>
          <p:nvPr>
            <p:ph idx="1"/>
          </p:nvPr>
        </p:nvPicPr>
        <p:blipFill>
          <a:blip r:embed="rId2"/>
          <a:stretch>
            <a:fillRect/>
          </a:stretch>
        </p:blipFill>
        <p:spPr>
          <a:xfrm>
            <a:off x="1533378" y="1167618"/>
            <a:ext cx="9003324" cy="5542671"/>
          </a:xfrm>
          <a:prstGeom prst="rect">
            <a:avLst/>
          </a:prstGeom>
        </p:spPr>
      </p:pic>
    </p:spTree>
    <p:extLst>
      <p:ext uri="{BB962C8B-B14F-4D97-AF65-F5344CB8AC3E}">
        <p14:creationId xmlns:p14="http://schemas.microsoft.com/office/powerpoint/2010/main" val="3525131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52929"/>
          </a:xfrm>
        </p:spPr>
        <p:txBody>
          <a:bodyPr/>
          <a:lstStyle/>
          <a:p>
            <a:r>
              <a:rPr lang="en-US" dirty="0" smtClean="0"/>
              <a:t>TYPES OF COMMUNITIES </a:t>
            </a:r>
            <a:endParaRPr lang="en-US" dirty="0"/>
          </a:p>
        </p:txBody>
      </p:sp>
      <p:sp>
        <p:nvSpPr>
          <p:cNvPr id="3" name="Content Placeholder 2"/>
          <p:cNvSpPr>
            <a:spLocks noGrp="1"/>
          </p:cNvSpPr>
          <p:nvPr>
            <p:ph idx="1"/>
          </p:nvPr>
        </p:nvSpPr>
        <p:spPr>
          <a:xfrm>
            <a:off x="1251678" y="1233714"/>
            <a:ext cx="10178322" cy="5457371"/>
          </a:xfrm>
        </p:spPr>
        <p:txBody>
          <a:bodyPr>
            <a:normAutofit/>
          </a:bodyPr>
          <a:lstStyle/>
          <a:p>
            <a:pPr marL="0" indent="0" fontAlgn="base">
              <a:buNone/>
            </a:pPr>
            <a:r>
              <a:rPr lang="en-US" sz="2400" dirty="0"/>
              <a:t>You can classify every type of community by the purpose that brings them together.</a:t>
            </a:r>
          </a:p>
          <a:p>
            <a:pPr fontAlgn="base"/>
            <a:r>
              <a:rPr lang="en-US" sz="2400" b="1" dirty="0"/>
              <a:t>Interest. </a:t>
            </a:r>
            <a:r>
              <a:rPr lang="en-US" sz="2400" dirty="0"/>
              <a:t>Communities of people who share the same interest or passion.</a:t>
            </a:r>
          </a:p>
          <a:p>
            <a:pPr fontAlgn="base"/>
            <a:r>
              <a:rPr lang="en-US" sz="2400" b="1" dirty="0"/>
              <a:t>Action. </a:t>
            </a:r>
            <a:r>
              <a:rPr lang="en-US" sz="2400" dirty="0"/>
              <a:t>Communities of people trying to bring about change.</a:t>
            </a:r>
          </a:p>
          <a:p>
            <a:pPr fontAlgn="base"/>
            <a:r>
              <a:rPr lang="en-US" sz="2400" b="1" dirty="0"/>
              <a:t>Place. </a:t>
            </a:r>
            <a:r>
              <a:rPr lang="en-US" sz="2400" dirty="0"/>
              <a:t>Communities of people brought together by geographic boundaries.</a:t>
            </a:r>
          </a:p>
          <a:p>
            <a:pPr fontAlgn="base"/>
            <a:r>
              <a:rPr lang="en-US" sz="2400" b="1" dirty="0"/>
              <a:t>Practice. </a:t>
            </a:r>
            <a:r>
              <a:rPr lang="en-US" sz="2400" dirty="0"/>
              <a:t>Communities of people in the same profession or undertake the same activities.</a:t>
            </a:r>
          </a:p>
          <a:p>
            <a:pPr fontAlgn="base"/>
            <a:r>
              <a:rPr lang="en-US" sz="2400" b="1" dirty="0"/>
              <a:t>Circumstance. </a:t>
            </a:r>
            <a:r>
              <a:rPr lang="en-US" sz="2400" dirty="0"/>
              <a:t>Communities of people brought together by external events/situations.</a:t>
            </a:r>
          </a:p>
          <a:p>
            <a:r>
              <a:rPr lang="en-US" sz="2400" dirty="0"/>
              <a:t/>
            </a:r>
            <a:br>
              <a:rPr lang="en-US" sz="2400" dirty="0"/>
            </a:br>
            <a:endParaRPr lang="en-US" sz="2400" dirty="0"/>
          </a:p>
        </p:txBody>
      </p:sp>
    </p:spTree>
    <p:extLst>
      <p:ext uri="{BB962C8B-B14F-4D97-AF65-F5344CB8AC3E}">
        <p14:creationId xmlns:p14="http://schemas.microsoft.com/office/powerpoint/2010/main" val="41533713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20701"/>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251678" y="957943"/>
            <a:ext cx="10178322" cy="5900057"/>
          </a:xfrm>
        </p:spPr>
        <p:txBody>
          <a:bodyPr/>
          <a:lstStyle/>
          <a:p>
            <a:endParaRPr lang="en-US" dirty="0"/>
          </a:p>
        </p:txBody>
      </p:sp>
    </p:spTree>
    <p:extLst>
      <p:ext uri="{BB962C8B-B14F-4D97-AF65-F5344CB8AC3E}">
        <p14:creationId xmlns:p14="http://schemas.microsoft.com/office/powerpoint/2010/main" val="3756719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FACTORS </a:t>
            </a:r>
            <a:r>
              <a:rPr lang="en-US" dirty="0"/>
              <a:t>AFFECTING THE HEALTH OF A COMMUNITY</a:t>
            </a:r>
          </a:p>
        </p:txBody>
      </p:sp>
      <p:sp>
        <p:nvSpPr>
          <p:cNvPr id="3" name="Content Placeholder 2"/>
          <p:cNvSpPr>
            <a:spLocks noGrp="1"/>
          </p:cNvSpPr>
          <p:nvPr>
            <p:ph idx="1"/>
          </p:nvPr>
        </p:nvSpPr>
        <p:spPr/>
        <p:txBody>
          <a:bodyPr>
            <a:normAutofit lnSpcReduction="10000"/>
          </a:bodyPr>
          <a:lstStyle/>
          <a:p>
            <a:pPr marL="0" indent="0">
              <a:buNone/>
            </a:pPr>
            <a:r>
              <a:rPr lang="en-US" dirty="0" smtClean="0"/>
              <a:t>These factors differ from one community to another. These include;</a:t>
            </a:r>
          </a:p>
          <a:p>
            <a:pPr>
              <a:buFont typeface="Wingdings" panose="05000000000000000000" pitchFamily="2" charset="2"/>
              <a:buChar char="v"/>
            </a:pPr>
            <a:r>
              <a:rPr lang="en-US" dirty="0" smtClean="0"/>
              <a:t>Nutrition</a:t>
            </a:r>
          </a:p>
          <a:p>
            <a:pPr>
              <a:buFont typeface="Wingdings" panose="05000000000000000000" pitchFamily="2" charset="2"/>
              <a:buChar char="v"/>
            </a:pPr>
            <a:r>
              <a:rPr lang="en-US" dirty="0" smtClean="0"/>
              <a:t>Sanitation</a:t>
            </a:r>
          </a:p>
          <a:p>
            <a:pPr>
              <a:buFont typeface="Wingdings" panose="05000000000000000000" pitchFamily="2" charset="2"/>
              <a:buChar char="v"/>
            </a:pPr>
            <a:r>
              <a:rPr lang="en-US" dirty="0" smtClean="0"/>
              <a:t>Water </a:t>
            </a:r>
          </a:p>
          <a:p>
            <a:pPr>
              <a:buFont typeface="Wingdings" panose="05000000000000000000" pitchFamily="2" charset="2"/>
              <a:buChar char="v"/>
            </a:pPr>
            <a:r>
              <a:rPr lang="en-US" dirty="0" smtClean="0"/>
              <a:t>Environment</a:t>
            </a:r>
          </a:p>
          <a:p>
            <a:pPr>
              <a:buFont typeface="Wingdings" panose="05000000000000000000" pitchFamily="2" charset="2"/>
              <a:buChar char="v"/>
            </a:pPr>
            <a:r>
              <a:rPr lang="en-US" dirty="0" smtClean="0"/>
              <a:t>Transport</a:t>
            </a:r>
          </a:p>
          <a:p>
            <a:pPr>
              <a:buFont typeface="Wingdings" panose="05000000000000000000" pitchFamily="2" charset="2"/>
              <a:buChar char="v"/>
            </a:pPr>
            <a:r>
              <a:rPr lang="en-US" dirty="0" smtClean="0"/>
              <a:t>Communication network</a:t>
            </a:r>
          </a:p>
          <a:p>
            <a:pPr>
              <a:buFont typeface="Wingdings" panose="05000000000000000000" pitchFamily="2" charset="2"/>
              <a:buChar char="v"/>
            </a:pPr>
            <a:r>
              <a:rPr lang="en-US" dirty="0" smtClean="0"/>
              <a:t>Leadership</a:t>
            </a:r>
          </a:p>
          <a:p>
            <a:pPr>
              <a:buFont typeface="Wingdings" panose="05000000000000000000" pitchFamily="2" charset="2"/>
              <a:buChar char="v"/>
            </a:pPr>
            <a:r>
              <a:rPr lang="en-US" dirty="0" smtClean="0"/>
              <a:t>Housing and social structures </a:t>
            </a:r>
          </a:p>
          <a:p>
            <a:pPr>
              <a:buFont typeface="Wingdings" panose="05000000000000000000" pitchFamily="2" charset="2"/>
              <a:buChar char="v"/>
            </a:pPr>
            <a:endParaRPr lang="en-US" dirty="0" smtClean="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1558357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 </a:t>
            </a:r>
            <a:endParaRPr lang="en-US" dirty="0"/>
          </a:p>
        </p:txBody>
      </p:sp>
      <p:sp>
        <p:nvSpPr>
          <p:cNvPr id="3" name="Content Placeholder 2"/>
          <p:cNvSpPr>
            <a:spLocks noGrp="1"/>
          </p:cNvSpPr>
          <p:nvPr>
            <p:ph idx="1"/>
          </p:nvPr>
        </p:nvSpPr>
        <p:spPr>
          <a:xfrm>
            <a:off x="1251678" y="1167618"/>
            <a:ext cx="10178322" cy="5584873"/>
          </a:xfrm>
        </p:spPr>
        <p:txBody>
          <a:bodyPr>
            <a:normAutofit lnSpcReduction="10000"/>
          </a:bodyPr>
          <a:lstStyle/>
          <a:p>
            <a:pPr marL="0" indent="0">
              <a:buNone/>
            </a:pPr>
            <a:r>
              <a:rPr lang="en-US" b="1" dirty="0" smtClean="0"/>
              <a:t>HEALTH</a:t>
            </a:r>
          </a:p>
          <a:p>
            <a:pPr marL="0" indent="0">
              <a:buNone/>
            </a:pPr>
            <a:r>
              <a:rPr lang="en-US" sz="2800" dirty="0" smtClean="0"/>
              <a:t>Health is the condition of being fit in mind, body, and spirit, free from pain or disease, with the ability to adapt to the environment (Floyd, </a:t>
            </a:r>
            <a:r>
              <a:rPr lang="en-US" sz="2800" dirty="0" err="1" smtClean="0"/>
              <a:t>Mimms</a:t>
            </a:r>
            <a:r>
              <a:rPr lang="en-US" sz="2800" dirty="0" smtClean="0"/>
              <a:t>, and </a:t>
            </a:r>
            <a:r>
              <a:rPr lang="en-US" sz="2800" dirty="0" err="1" smtClean="0"/>
              <a:t>Yelding</a:t>
            </a:r>
            <a:r>
              <a:rPr lang="en-US" sz="2800" dirty="0" smtClean="0"/>
              <a:t>, 2003). </a:t>
            </a:r>
          </a:p>
          <a:p>
            <a:pPr marL="0" indent="0">
              <a:buNone/>
            </a:pPr>
            <a:r>
              <a:rPr lang="en-US" sz="2800" dirty="0" smtClean="0"/>
              <a:t>Also</a:t>
            </a:r>
            <a:r>
              <a:rPr lang="en-US" sz="2800" dirty="0"/>
              <a:t>, health is a reflection of your ability to use the intrinsic and extrinsic resources within each dimension of health (physical, emotional, social, intellectual, </a:t>
            </a:r>
            <a:r>
              <a:rPr lang="en-US" sz="2800" dirty="0" smtClean="0"/>
              <a:t>spiritual, and </a:t>
            </a:r>
            <a:r>
              <a:rPr lang="en-US" sz="2800" dirty="0"/>
              <a:t>occupational) in order to participate fully in the activities that contribute to growth and development during each stage of the </a:t>
            </a:r>
            <a:r>
              <a:rPr lang="en-US" sz="2800" dirty="0" smtClean="0"/>
              <a:t>life cycle.</a:t>
            </a:r>
          </a:p>
          <a:p>
            <a:pPr marL="0" indent="0">
              <a:buNone/>
            </a:pPr>
            <a:r>
              <a:rPr lang="en-US" sz="2800" b="1" dirty="0"/>
              <a:t>Health</a:t>
            </a:r>
            <a:r>
              <a:rPr lang="en-US" sz="2800" dirty="0"/>
              <a:t>, as defined by the World </a:t>
            </a:r>
            <a:r>
              <a:rPr lang="en-US" sz="2800" b="1" dirty="0"/>
              <a:t>Health</a:t>
            </a:r>
            <a:r>
              <a:rPr lang="en-US" sz="2800" dirty="0"/>
              <a:t> Organization (WHO), is "a state of complete physical, mental and social well-being and not merely the absence of disease or infirmity</a:t>
            </a:r>
          </a:p>
        </p:txBody>
      </p:sp>
    </p:spTree>
    <p:extLst>
      <p:ext uri="{BB962C8B-B14F-4D97-AF65-F5344CB8AC3E}">
        <p14:creationId xmlns:p14="http://schemas.microsoft.com/office/powerpoint/2010/main" val="3459348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28963"/>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251678" y="1111348"/>
            <a:ext cx="10178322" cy="5584873"/>
          </a:xfrm>
        </p:spPr>
        <p:txBody>
          <a:bodyPr>
            <a:noAutofit/>
          </a:bodyPr>
          <a:lstStyle/>
          <a:p>
            <a:pPr marL="0" indent="0">
              <a:buNone/>
            </a:pPr>
            <a:r>
              <a:rPr lang="en-US" sz="2800" b="1" dirty="0" smtClean="0"/>
              <a:t>Community;</a:t>
            </a:r>
          </a:p>
          <a:p>
            <a:pPr marL="0" indent="0">
              <a:buNone/>
            </a:pPr>
            <a:r>
              <a:rPr lang="en-US" sz="2800" dirty="0" smtClean="0"/>
              <a:t>This  is a </a:t>
            </a:r>
            <a:r>
              <a:rPr lang="en-US" sz="2800" dirty="0"/>
              <a:t>group of people who have common </a:t>
            </a:r>
            <a:r>
              <a:rPr lang="en-US" sz="2800" dirty="0" smtClean="0"/>
              <a:t>characteristics; communities </a:t>
            </a:r>
            <a:r>
              <a:rPr lang="en-US" sz="2800" dirty="0"/>
              <a:t>can be defined by location, race, ethnicity, age, occupation, interest in particular problems or outcomes, or other common </a:t>
            </a:r>
            <a:r>
              <a:rPr lang="en-US" sz="2800" dirty="0" smtClean="0"/>
              <a:t>bonds.</a:t>
            </a:r>
          </a:p>
          <a:p>
            <a:pPr marL="0" indent="0">
              <a:buNone/>
            </a:pPr>
            <a:r>
              <a:rPr lang="en-US" sz="2800" dirty="0" smtClean="0"/>
              <a:t>A community can also be defined as a geographic entity, or a group of people or families sharing common goals, needs and resources.</a:t>
            </a:r>
          </a:p>
          <a:p>
            <a:pPr marL="0" indent="0">
              <a:buNone/>
            </a:pPr>
            <a:r>
              <a:rPr lang="en-US" sz="2800" dirty="0"/>
              <a:t>A community is a social group determined by geographical boundaries and/ or common values and interest. Its members know and interact with each other.</a:t>
            </a:r>
            <a:endParaRPr lang="en-US" sz="2800" dirty="0" smtClean="0"/>
          </a:p>
          <a:p>
            <a:pPr marL="0" indent="0">
              <a:buNone/>
            </a:pPr>
            <a:endParaRPr lang="en-US" sz="2800" dirty="0" smtClean="0"/>
          </a:p>
        </p:txBody>
      </p:sp>
    </p:spTree>
    <p:extLst>
      <p:ext uri="{BB962C8B-B14F-4D97-AF65-F5344CB8AC3E}">
        <p14:creationId xmlns:p14="http://schemas.microsoft.com/office/powerpoint/2010/main" val="2538725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1251678" y="1055077"/>
            <a:ext cx="10178322" cy="5683348"/>
          </a:xfrm>
        </p:spPr>
        <p:txBody>
          <a:bodyPr>
            <a:normAutofit fontScale="92500" lnSpcReduction="10000"/>
          </a:bodyPr>
          <a:lstStyle/>
          <a:p>
            <a:pPr marL="0" indent="0">
              <a:buNone/>
            </a:pPr>
            <a:r>
              <a:rPr lang="en-US" b="1" dirty="0"/>
              <a:t>Community health;</a:t>
            </a:r>
          </a:p>
          <a:p>
            <a:pPr marL="0" indent="0">
              <a:buNone/>
            </a:pPr>
            <a:r>
              <a:rPr lang="en-US" dirty="0"/>
              <a:t>This is the part of health care that is concerned with the health of the whole populations and the prevention of diseases. It involves the following key things</a:t>
            </a:r>
            <a:r>
              <a:rPr lang="en-US" dirty="0" smtClean="0"/>
              <a:t>;</a:t>
            </a:r>
          </a:p>
          <a:p>
            <a:pPr marL="0" indent="0">
              <a:buNone/>
            </a:pPr>
            <a:r>
              <a:rPr lang="en-US" b="1" dirty="0"/>
              <a:t>COMMUNITY HEALTH- DEFINITION </a:t>
            </a:r>
            <a:r>
              <a:rPr lang="en-US" dirty="0"/>
              <a:t>• “Community HEALTH REFERS TO THE HEALTH Status of the members of the community, to the problems affecting their health and to the totality of health care provided to the community”.. WHO (1971</a:t>
            </a:r>
            <a:r>
              <a:rPr lang="en-US" dirty="0" smtClean="0"/>
              <a:t>).</a:t>
            </a:r>
          </a:p>
          <a:p>
            <a:r>
              <a:rPr lang="en-US" dirty="0"/>
              <a:t>C.E.A WINSLOW • Is the father of public health. • He defines public health as </a:t>
            </a:r>
            <a:r>
              <a:rPr lang="en-US" dirty="0" smtClean="0"/>
              <a:t>follows. PROF </a:t>
            </a:r>
            <a:r>
              <a:rPr lang="en-US" dirty="0"/>
              <a:t>C.E.A WINSLOW</a:t>
            </a:r>
          </a:p>
          <a:p>
            <a:r>
              <a:rPr lang="en-US" dirty="0" smtClean="0"/>
              <a:t>“</a:t>
            </a:r>
            <a:r>
              <a:rPr lang="en-US" dirty="0"/>
              <a:t>Public health is the science and art of preventing diseases, prolonging life and promoting health and efficiency through organized community efforts for the sanitation of environment </a:t>
            </a:r>
            <a:r>
              <a:rPr lang="en-US" dirty="0" err="1"/>
              <a:t>Cont</a:t>
            </a:r>
            <a:r>
              <a:rPr lang="en-US" dirty="0"/>
              <a:t> ….</a:t>
            </a:r>
          </a:p>
          <a:p>
            <a:r>
              <a:rPr lang="en-US" dirty="0">
                <a:hlinkClick r:id="rId2" tooltip="Cont…&#10;• …the control of diseases, the&#10;education of individu..."/>
              </a:rPr>
              <a:t> </a:t>
            </a:r>
            <a:r>
              <a:rPr lang="en-US" dirty="0" err="1"/>
              <a:t>Cont</a:t>
            </a:r>
            <a:r>
              <a:rPr lang="en-US" dirty="0"/>
              <a:t>… • …the control of diseases, the education of individuals in personal hygiene, the organization of medical and nursing services for early diagnosis and preventive treatment of diseases and.. Cont.</a:t>
            </a:r>
          </a:p>
          <a:p>
            <a:r>
              <a:rPr lang="en-US" dirty="0" err="1" smtClean="0"/>
              <a:t>Cont</a:t>
            </a:r>
            <a:r>
              <a:rPr lang="en-US" dirty="0"/>
              <a:t>… • ..the development of social machinery to ensure for every individual a standard of living adequate for maintenance of health, so organizing these benefits as to enable every citizen to realize the birth right of health and longevity”</a:t>
            </a:r>
          </a:p>
          <a:p>
            <a:pPr marL="0" indent="0">
              <a:buNone/>
            </a:pPr>
            <a:endParaRPr lang="en-US" dirty="0"/>
          </a:p>
          <a:p>
            <a:endParaRPr lang="en-US" dirty="0"/>
          </a:p>
        </p:txBody>
      </p:sp>
    </p:spTree>
    <p:extLst>
      <p:ext uri="{BB962C8B-B14F-4D97-AF65-F5344CB8AC3E}">
        <p14:creationId xmlns:p14="http://schemas.microsoft.com/office/powerpoint/2010/main" val="3561314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82181"/>
          </a:xfrm>
        </p:spPr>
        <p:txBody>
          <a:bodyPr/>
          <a:lstStyle/>
          <a:p>
            <a:r>
              <a:rPr lang="en-US" dirty="0" smtClean="0"/>
              <a:t>CONT..</a:t>
            </a:r>
            <a:endParaRPr lang="en-US" dirty="0"/>
          </a:p>
        </p:txBody>
      </p:sp>
      <p:sp>
        <p:nvSpPr>
          <p:cNvPr id="3" name="Content Placeholder 2"/>
          <p:cNvSpPr>
            <a:spLocks noGrp="1"/>
          </p:cNvSpPr>
          <p:nvPr>
            <p:ph idx="1"/>
          </p:nvPr>
        </p:nvSpPr>
        <p:spPr>
          <a:xfrm>
            <a:off x="1251678" y="1125415"/>
            <a:ext cx="10178322" cy="5458265"/>
          </a:xfrm>
        </p:spPr>
        <p:txBody>
          <a:bodyPr/>
          <a:lstStyle/>
          <a:p>
            <a:pPr marL="0" indent="0">
              <a:buNone/>
            </a:pPr>
            <a:r>
              <a:rPr lang="en-US" sz="3200" b="1" dirty="0"/>
              <a:t>Community </a:t>
            </a:r>
            <a:r>
              <a:rPr lang="en-US" sz="3200" b="1" dirty="0" smtClean="0"/>
              <a:t>health</a:t>
            </a:r>
            <a:r>
              <a:rPr lang="en-US" sz="3200" dirty="0" smtClean="0"/>
              <a:t>; includes </a:t>
            </a:r>
            <a:r>
              <a:rPr lang="en-US" sz="3200" dirty="0"/>
              <a:t>both private and public efforts of individuals, groups, and organizations to promote, protect, and preserve the health of those in the community. Community health is the health status of a defined group of people and the actions and conditions, both private and public (governmental) to promote, </a:t>
            </a:r>
            <a:r>
              <a:rPr lang="en-US" sz="3200" dirty="0" smtClean="0"/>
              <a:t>protect</a:t>
            </a:r>
            <a:r>
              <a:rPr lang="en-US" sz="3200" dirty="0"/>
              <a:t>, and preserve their health</a:t>
            </a:r>
            <a:r>
              <a:rPr lang="en-US" sz="3200" dirty="0" smtClean="0"/>
              <a:t>.</a:t>
            </a:r>
          </a:p>
          <a:p>
            <a:pPr marL="0" indent="0">
              <a:buNone/>
            </a:pPr>
            <a:r>
              <a:rPr lang="en-US" sz="3200" dirty="0"/>
              <a:t>Public </a:t>
            </a:r>
            <a:r>
              <a:rPr lang="en-US" sz="3200" dirty="0" smtClean="0"/>
              <a:t>health is </a:t>
            </a:r>
            <a:r>
              <a:rPr lang="en-US" sz="3200" dirty="0"/>
              <a:t>the sum of all governmental efforts to promote, protect, </a:t>
            </a:r>
            <a:r>
              <a:rPr lang="en-US" sz="3200" dirty="0" smtClean="0"/>
              <a:t>and preserve </a:t>
            </a:r>
            <a:r>
              <a:rPr lang="en-US" sz="3200" dirty="0"/>
              <a:t>the people’s health</a:t>
            </a:r>
            <a:r>
              <a:rPr lang="en-US" dirty="0"/>
              <a:t>.</a:t>
            </a:r>
          </a:p>
          <a:p>
            <a:pPr marL="0" indent="0">
              <a:buNone/>
            </a:pPr>
            <a:endParaRPr lang="en-US" dirty="0"/>
          </a:p>
        </p:txBody>
      </p:sp>
    </p:spTree>
    <p:extLst>
      <p:ext uri="{BB962C8B-B14F-4D97-AF65-F5344CB8AC3E}">
        <p14:creationId xmlns:p14="http://schemas.microsoft.com/office/powerpoint/2010/main" val="3636223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00827"/>
          </a:xfrm>
        </p:spPr>
        <p:txBody>
          <a:bodyPr>
            <a:normAutofit fontScale="90000"/>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1251678" y="1083213"/>
            <a:ext cx="10178322" cy="5641144"/>
          </a:xfrm>
        </p:spPr>
        <p:txBody>
          <a:bodyPr>
            <a:normAutofit/>
          </a:bodyPr>
          <a:lstStyle/>
          <a:p>
            <a:pPr>
              <a:buFont typeface="Wingdings" panose="05000000000000000000" pitchFamily="2" charset="2"/>
              <a:buChar char="v"/>
            </a:pPr>
            <a:r>
              <a:rPr lang="en-US" sz="2400" dirty="0" smtClean="0"/>
              <a:t>Establishing the health status of the community</a:t>
            </a:r>
          </a:p>
          <a:p>
            <a:pPr>
              <a:buFont typeface="Wingdings" panose="05000000000000000000" pitchFamily="2" charset="2"/>
              <a:buChar char="v"/>
            </a:pPr>
            <a:r>
              <a:rPr lang="en-US" sz="2400" dirty="0" smtClean="0"/>
              <a:t>Planning and managing of community level services that enhance health and wellbeing. These services include</a:t>
            </a:r>
            <a:r>
              <a:rPr lang="en-US" sz="2400" b="1" dirty="0" smtClean="0"/>
              <a:t>; promotive, preventive, curative, and rehabilitation services.</a:t>
            </a:r>
          </a:p>
          <a:p>
            <a:pPr marL="0" indent="0">
              <a:buNone/>
            </a:pPr>
            <a:r>
              <a:rPr lang="en-US" sz="2400" b="1" dirty="0" smtClean="0"/>
              <a:t>As </a:t>
            </a:r>
            <a:r>
              <a:rPr lang="en-US" sz="2400" dirty="0" smtClean="0"/>
              <a:t>a discipline community health focuses on populations and how specific social determinants of health and disease influence wellbeing. The emphasis is on the following;</a:t>
            </a:r>
          </a:p>
          <a:p>
            <a:pPr>
              <a:buFont typeface="Wingdings" panose="05000000000000000000" pitchFamily="2" charset="2"/>
              <a:buChar char="q"/>
            </a:pPr>
            <a:r>
              <a:rPr lang="en-US" sz="2400" b="1" dirty="0" smtClean="0"/>
              <a:t>How well can communities be mobilized to use available resources.</a:t>
            </a:r>
          </a:p>
          <a:p>
            <a:pPr>
              <a:buFont typeface="Wingdings" panose="05000000000000000000" pitchFamily="2" charset="2"/>
              <a:buChar char="q"/>
            </a:pPr>
            <a:r>
              <a:rPr lang="en-US" sz="2400" b="1" dirty="0" smtClean="0"/>
              <a:t>How can communities be empowered to improve on the conditions within their homes, their behavior, social cultural interactions.</a:t>
            </a:r>
          </a:p>
          <a:p>
            <a:pPr marL="0" indent="0">
              <a:buNone/>
            </a:pPr>
            <a:endParaRPr lang="en-US" b="1" dirty="0"/>
          </a:p>
        </p:txBody>
      </p:sp>
    </p:spTree>
    <p:extLst>
      <p:ext uri="{BB962C8B-B14F-4D97-AF65-F5344CB8AC3E}">
        <p14:creationId xmlns:p14="http://schemas.microsoft.com/office/powerpoint/2010/main" val="3761111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55572"/>
          </a:xfrm>
        </p:spPr>
        <p:txBody>
          <a:bodyPr/>
          <a:lstStyle/>
          <a:p>
            <a:r>
              <a:rPr lang="en-US" dirty="0" smtClean="0"/>
              <a:t>OBJECTIVES OF COMMUNITY HEALTH </a:t>
            </a:r>
            <a:endParaRPr lang="en-US" dirty="0"/>
          </a:p>
        </p:txBody>
      </p:sp>
      <p:sp>
        <p:nvSpPr>
          <p:cNvPr id="3" name="Content Placeholder 2"/>
          <p:cNvSpPr>
            <a:spLocks noGrp="1"/>
          </p:cNvSpPr>
          <p:nvPr>
            <p:ph idx="1"/>
          </p:nvPr>
        </p:nvSpPr>
        <p:spPr>
          <a:xfrm>
            <a:off x="1251678" y="1097280"/>
            <a:ext cx="10178322" cy="5655211"/>
          </a:xfrm>
        </p:spPr>
        <p:txBody>
          <a:bodyPr>
            <a:normAutofit lnSpcReduction="10000"/>
          </a:bodyPr>
          <a:lstStyle/>
          <a:p>
            <a:pPr>
              <a:buFont typeface="+mj-lt"/>
              <a:buAutoNum type="arabicPeriod"/>
            </a:pPr>
            <a:r>
              <a:rPr lang="en-US" sz="2400" dirty="0" smtClean="0">
                <a:solidFill>
                  <a:srgbClr val="3B3835"/>
                </a:solidFill>
                <a:latin typeface="Helvetica Neue"/>
              </a:rPr>
              <a:t>The </a:t>
            </a:r>
            <a:r>
              <a:rPr lang="en-US" sz="2400" dirty="0">
                <a:solidFill>
                  <a:srgbClr val="3B3835"/>
                </a:solidFill>
                <a:latin typeface="Helvetica Neue"/>
              </a:rPr>
              <a:t>objective of community health is to provide need based comprehensive services which include the following.</a:t>
            </a:r>
          </a:p>
          <a:p>
            <a:pPr>
              <a:buFont typeface="+mj-lt"/>
              <a:buAutoNum type="arabicPeriod"/>
            </a:pPr>
            <a:r>
              <a:rPr lang="en-US" sz="2400" dirty="0" smtClean="0">
                <a:solidFill>
                  <a:srgbClr val="3B3835"/>
                </a:solidFill>
                <a:latin typeface="Helvetica Neue"/>
              </a:rPr>
              <a:t>Promotion </a:t>
            </a:r>
            <a:r>
              <a:rPr lang="en-US" sz="2400" dirty="0">
                <a:solidFill>
                  <a:srgbClr val="3B3835"/>
                </a:solidFill>
                <a:latin typeface="Helvetica Neue"/>
              </a:rPr>
              <a:t>and protection of health i.e. PRIMARY LEVEL PREVENTION. 2. Early diagnosis and treatment and control of further spread of disease i.e. SECONDARY LEVEL PREVENTION.</a:t>
            </a:r>
          </a:p>
          <a:p>
            <a:pPr>
              <a:buFont typeface="+mj-lt"/>
              <a:buAutoNum type="arabicPeriod"/>
            </a:pPr>
            <a:r>
              <a:rPr lang="en-US" sz="2400" dirty="0" smtClean="0">
                <a:solidFill>
                  <a:srgbClr val="3B3835"/>
                </a:solidFill>
                <a:latin typeface="Helvetica Neue"/>
              </a:rPr>
              <a:t>Control </a:t>
            </a:r>
            <a:r>
              <a:rPr lang="en-US" sz="2400" dirty="0">
                <a:solidFill>
                  <a:srgbClr val="3B3835"/>
                </a:solidFill>
                <a:latin typeface="Helvetica Neue"/>
              </a:rPr>
              <a:t>of disability and rehabilitation </a:t>
            </a:r>
            <a:r>
              <a:rPr lang="en-US" sz="2400" dirty="0" err="1">
                <a:solidFill>
                  <a:srgbClr val="3B3835"/>
                </a:solidFill>
                <a:latin typeface="Helvetica Neue"/>
              </a:rPr>
              <a:t>ie</a:t>
            </a:r>
            <a:r>
              <a:rPr lang="en-US" sz="2400" dirty="0">
                <a:solidFill>
                  <a:srgbClr val="3B3835"/>
                </a:solidFill>
                <a:latin typeface="Helvetica Neue"/>
              </a:rPr>
              <a:t>. TERTIARY LEVEL OF PREVENTION</a:t>
            </a:r>
            <a:r>
              <a:rPr lang="en-US" sz="2400" dirty="0" smtClean="0">
                <a:solidFill>
                  <a:srgbClr val="3B3835"/>
                </a:solidFill>
                <a:latin typeface="Helvetica Neue"/>
              </a:rPr>
              <a:t>.</a:t>
            </a:r>
          </a:p>
          <a:p>
            <a:r>
              <a:rPr lang="en-US" sz="2400" dirty="0"/>
              <a:t>The major emphasis is on primary level prevention with the active involvement of people (as majority of the health problems are preventable by simple measures).</a:t>
            </a:r>
          </a:p>
          <a:p>
            <a:r>
              <a:rPr lang="en-US" sz="2400" dirty="0" smtClean="0"/>
              <a:t>THESE </a:t>
            </a:r>
            <a:r>
              <a:rPr lang="en-US" sz="2400" dirty="0"/>
              <a:t>MEASURES ARE : • Safe drinking water. • Safe disposal of waste material. • Maintaining general cleanliness. • Immunization of </a:t>
            </a:r>
            <a:r>
              <a:rPr lang="en-US" sz="2400" dirty="0" smtClean="0"/>
              <a:t>children  Traffic control. • Good nutrition. • Health checkup and mass screening. • Early diagnosis and mass treatment. • Health Education</a:t>
            </a:r>
            <a:r>
              <a:rPr lang="en-US" dirty="0" smtClean="0"/>
              <a:t>.</a:t>
            </a:r>
          </a:p>
          <a:p>
            <a:pPr>
              <a:buFont typeface="+mj-lt"/>
              <a:buAutoNum type="arabicPeriod"/>
            </a:pPr>
            <a:endParaRPr lang="en-US" b="0" i="0" dirty="0">
              <a:solidFill>
                <a:srgbClr val="3B3835"/>
              </a:solidFill>
              <a:effectLst/>
              <a:latin typeface="Helvetica Neue"/>
            </a:endParaRPr>
          </a:p>
        </p:txBody>
      </p:sp>
    </p:spTree>
    <p:extLst>
      <p:ext uri="{BB962C8B-B14F-4D97-AF65-F5344CB8AC3E}">
        <p14:creationId xmlns:p14="http://schemas.microsoft.com/office/powerpoint/2010/main" val="2434825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39978"/>
          </a:xfrm>
        </p:spPr>
        <p:txBody>
          <a:bodyPr/>
          <a:lstStyle/>
          <a:p>
            <a:r>
              <a:rPr lang="en-US" dirty="0"/>
              <a:t>COMMUNITY AS A CLINET </a:t>
            </a:r>
          </a:p>
        </p:txBody>
      </p:sp>
      <p:sp>
        <p:nvSpPr>
          <p:cNvPr id="3" name="Content Placeholder 2"/>
          <p:cNvSpPr>
            <a:spLocks noGrp="1"/>
          </p:cNvSpPr>
          <p:nvPr>
            <p:ph idx="1"/>
          </p:nvPr>
        </p:nvSpPr>
        <p:spPr>
          <a:xfrm>
            <a:off x="1251678" y="1322363"/>
            <a:ext cx="10178322" cy="5535637"/>
          </a:xfrm>
        </p:spPr>
        <p:txBody>
          <a:bodyPr>
            <a:normAutofit/>
          </a:bodyPr>
          <a:lstStyle/>
          <a:p>
            <a:r>
              <a:rPr lang="en-US" sz="3200" dirty="0" smtClean="0"/>
              <a:t>In </a:t>
            </a:r>
            <a:r>
              <a:rPr lang="en-US" sz="3200" dirty="0"/>
              <a:t>community health the whole community is a client and the services are focused and hence it is important to: </a:t>
            </a:r>
            <a:endParaRPr lang="en-US" sz="3200" dirty="0" smtClean="0"/>
          </a:p>
          <a:p>
            <a:r>
              <a:rPr lang="en-US" sz="3200" dirty="0" smtClean="0"/>
              <a:t>1</a:t>
            </a:r>
            <a:r>
              <a:rPr lang="en-US" sz="3200" dirty="0"/>
              <a:t>. Know the community (COMMUNITY IDENTIFICATION). </a:t>
            </a:r>
            <a:endParaRPr lang="en-US" sz="3200" dirty="0" smtClean="0"/>
          </a:p>
          <a:p>
            <a:r>
              <a:rPr lang="en-US" sz="3200" dirty="0" smtClean="0"/>
              <a:t>2</a:t>
            </a:r>
            <a:r>
              <a:rPr lang="en-US" sz="3200" dirty="0"/>
              <a:t>. Identify the health needs of the community (COMMUNITY DIAGNOSIS).</a:t>
            </a:r>
          </a:p>
          <a:p>
            <a:r>
              <a:rPr lang="en-US" sz="3200" dirty="0" smtClean="0"/>
              <a:t>3</a:t>
            </a:r>
            <a:r>
              <a:rPr lang="en-US" sz="3200" dirty="0"/>
              <a:t>. Understand underlying factors affecting health problems. </a:t>
            </a:r>
            <a:endParaRPr lang="en-US" sz="3200" dirty="0" smtClean="0"/>
          </a:p>
          <a:p>
            <a:r>
              <a:rPr lang="en-US" sz="3200" dirty="0" smtClean="0"/>
              <a:t>4</a:t>
            </a:r>
            <a:r>
              <a:rPr lang="en-US" sz="3200" dirty="0"/>
              <a:t>. Plan and implement comprehensive services.</a:t>
            </a:r>
          </a:p>
          <a:p>
            <a:endParaRPr lang="en-US" dirty="0"/>
          </a:p>
        </p:txBody>
      </p:sp>
    </p:spTree>
    <p:extLst>
      <p:ext uri="{BB962C8B-B14F-4D97-AF65-F5344CB8AC3E}">
        <p14:creationId xmlns:p14="http://schemas.microsoft.com/office/powerpoint/2010/main" val="3231541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374</TotalTime>
  <Words>1300</Words>
  <Application>Microsoft Office PowerPoint</Application>
  <PresentationFormat>Widescreen</PresentationFormat>
  <Paragraphs>128</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Gill Sans MT</vt:lpstr>
      <vt:lpstr>Helvetica Neue</vt:lpstr>
      <vt:lpstr>Impact</vt:lpstr>
      <vt:lpstr>Wingdings</vt:lpstr>
      <vt:lpstr>Badge</vt:lpstr>
      <vt:lpstr>GOOD MORNING  LOVE YOU ALL</vt:lpstr>
      <vt:lpstr>COMMUNITY HEALTH 1</vt:lpstr>
      <vt:lpstr>DEFINITION OF TERMS </vt:lpstr>
      <vt:lpstr>CONT,…</vt:lpstr>
      <vt:lpstr>Cont..</vt:lpstr>
      <vt:lpstr>CONT..</vt:lpstr>
      <vt:lpstr>Cont,,,</vt:lpstr>
      <vt:lpstr>OBJECTIVES OF COMMUNITY HEALTH </vt:lpstr>
      <vt:lpstr>COMMUNITY AS A CLINET </vt:lpstr>
      <vt:lpstr>COMMUNITY IDENTIFICATION</vt:lpstr>
      <vt:lpstr>CONT…</vt:lpstr>
      <vt:lpstr>COMMUNITY HEALTH ACTIONS ARE PLANNED CONSIDERING </vt:lpstr>
      <vt:lpstr>COMMUNITY </vt:lpstr>
      <vt:lpstr>Community entities</vt:lpstr>
      <vt:lpstr>Community structures</vt:lpstr>
      <vt:lpstr>Functions of a community</vt:lpstr>
      <vt:lpstr>CONT…OTHER FUNCTIONS </vt:lpstr>
      <vt:lpstr>CHARACTERISTICS OF A COMMUNITY</vt:lpstr>
      <vt:lpstr>Cont..</vt:lpstr>
      <vt:lpstr>COMMUNITY SOCIAL UNIT</vt:lpstr>
      <vt:lpstr>TYPES OF COMMUNITIES </vt:lpstr>
      <vt:lpstr>CONT…</vt:lpstr>
      <vt:lpstr>FACTORS AFFECTING THE HEALTH OF A COMMUNITY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1</dc:title>
  <dc:creator>hp</dc:creator>
  <cp:lastModifiedBy>hp</cp:lastModifiedBy>
  <cp:revision>24</cp:revision>
  <dcterms:created xsi:type="dcterms:W3CDTF">2019-05-02T07:30:29Z</dcterms:created>
  <dcterms:modified xsi:type="dcterms:W3CDTF">2021-01-29T13:15:43Z</dcterms:modified>
</cp:coreProperties>
</file>