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8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19E01E9-B1BD-4A6A-9A52-0338635B4DB5}" type="datetimeFigureOut">
              <a:rPr lang="fi-FI" smtClean="0"/>
              <a:pPr/>
              <a:t>29.5.2018</a:t>
            </a:fld>
            <a:endParaRPr lang="fi-F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335CC7-2BAC-4DC4-87BD-F84B67E29BB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01E9-B1BD-4A6A-9A52-0338635B4DB5}" type="datetimeFigureOut">
              <a:rPr lang="fi-FI" smtClean="0"/>
              <a:pPr/>
              <a:t>29.5.2018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5CC7-2BAC-4DC4-87BD-F84B67E29BB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19E01E9-B1BD-4A6A-9A52-0338635B4DB5}" type="datetimeFigureOut">
              <a:rPr lang="fi-FI" smtClean="0"/>
              <a:pPr/>
              <a:t>29.5.2018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A335CC7-2BAC-4DC4-87BD-F84B67E29BB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01E9-B1BD-4A6A-9A52-0338635B4DB5}" type="datetimeFigureOut">
              <a:rPr lang="fi-FI" smtClean="0"/>
              <a:pPr/>
              <a:t>29.5.2018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335CC7-2BAC-4DC4-87BD-F84B67E29BBA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01E9-B1BD-4A6A-9A52-0338635B4DB5}" type="datetimeFigureOut">
              <a:rPr lang="fi-FI" smtClean="0"/>
              <a:pPr/>
              <a:t>29.5.2018</a:t>
            </a:fld>
            <a:endParaRPr lang="fi-FI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A335CC7-2BAC-4DC4-87BD-F84B67E29BBA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19E01E9-B1BD-4A6A-9A52-0338635B4DB5}" type="datetimeFigureOut">
              <a:rPr lang="fi-FI" smtClean="0"/>
              <a:pPr/>
              <a:t>29.5.2018</a:t>
            </a:fld>
            <a:endParaRPr lang="fi-F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A335CC7-2BAC-4DC4-87BD-F84B67E29BBA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19E01E9-B1BD-4A6A-9A52-0338635B4DB5}" type="datetimeFigureOut">
              <a:rPr lang="fi-FI" smtClean="0"/>
              <a:pPr/>
              <a:t>29.5.2018</a:t>
            </a:fld>
            <a:endParaRPr lang="fi-FI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A335CC7-2BAC-4DC4-87BD-F84B67E29BBA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i-FI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01E9-B1BD-4A6A-9A52-0338635B4DB5}" type="datetimeFigureOut">
              <a:rPr lang="fi-FI" smtClean="0"/>
              <a:pPr/>
              <a:t>29.5.2018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335CC7-2BAC-4DC4-87BD-F84B67E29BB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01E9-B1BD-4A6A-9A52-0338635B4DB5}" type="datetimeFigureOut">
              <a:rPr lang="fi-FI" smtClean="0"/>
              <a:pPr/>
              <a:t>29.5.2018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335CC7-2BAC-4DC4-87BD-F84B67E29BB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01E9-B1BD-4A6A-9A52-0338635B4DB5}" type="datetimeFigureOut">
              <a:rPr lang="fi-FI" smtClean="0"/>
              <a:pPr/>
              <a:t>29.5.2018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335CC7-2BAC-4DC4-87BD-F84B67E29BBA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19E01E9-B1BD-4A6A-9A52-0338635B4DB5}" type="datetimeFigureOut">
              <a:rPr lang="fi-FI" smtClean="0"/>
              <a:pPr/>
              <a:t>29.5.2018</a:t>
            </a:fld>
            <a:endParaRPr lang="fi-FI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A335CC7-2BAC-4DC4-87BD-F84B67E29BBA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9E01E9-B1BD-4A6A-9A52-0338635B4DB5}" type="datetimeFigureOut">
              <a:rPr lang="fi-FI" smtClean="0"/>
              <a:pPr/>
              <a:t>29.5.2018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A335CC7-2BAC-4DC4-87BD-F84B67E29BBA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Bleeding disorders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By Janet M. Amanya</a:t>
            </a:r>
            <a:endParaRPr lang="fi-F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Inherited</a:t>
            </a:r>
          </a:p>
          <a:p>
            <a:pPr lvl="1">
              <a:buFontTx/>
              <a:buAutoNum type="arabicPeriod"/>
            </a:pPr>
            <a:r>
              <a:rPr lang="en-US" sz="3200" dirty="0" smtClean="0"/>
              <a:t> 	</a:t>
            </a:r>
            <a:r>
              <a:rPr lang="en-US" sz="3200" dirty="0" err="1" smtClean="0"/>
              <a:t>Haemophillia</a:t>
            </a:r>
            <a:r>
              <a:rPr lang="en-US" sz="3200" dirty="0" smtClean="0"/>
              <a:t> A (factor VIII def)</a:t>
            </a:r>
          </a:p>
          <a:p>
            <a:pPr lvl="1">
              <a:buFontTx/>
              <a:buAutoNum type="arabicPeriod"/>
            </a:pPr>
            <a:r>
              <a:rPr lang="en-US" sz="3200" dirty="0" smtClean="0"/>
              <a:t> 	</a:t>
            </a:r>
            <a:r>
              <a:rPr lang="en-US" sz="3200" dirty="0" err="1" smtClean="0"/>
              <a:t>Haemophillia</a:t>
            </a:r>
            <a:r>
              <a:rPr lang="en-US" sz="3200" dirty="0" smtClean="0"/>
              <a:t> B (factor IX 	def or </a:t>
            </a:r>
            <a:r>
              <a:rPr lang="en-US" sz="3200" dirty="0" err="1" smtClean="0"/>
              <a:t>christmas</a:t>
            </a:r>
            <a:r>
              <a:rPr lang="en-US" sz="3200" dirty="0" smtClean="0"/>
              <a:t> </a:t>
            </a:r>
            <a:r>
              <a:rPr lang="en-US" sz="3200" dirty="0" err="1" smtClean="0"/>
              <a:t>dsc</a:t>
            </a:r>
            <a:r>
              <a:rPr lang="en-US" sz="3200" dirty="0" smtClean="0"/>
              <a:t>) (all are X- linked)</a:t>
            </a:r>
          </a:p>
          <a:p>
            <a:pPr lvl="1">
              <a:buFontTx/>
              <a:buAutoNum type="arabicPeriod"/>
            </a:pPr>
            <a:r>
              <a:rPr lang="en-US" sz="3200" dirty="0" smtClean="0"/>
              <a:t> 	Von </a:t>
            </a:r>
            <a:r>
              <a:rPr lang="en-US" sz="3200" dirty="0" err="1" smtClean="0"/>
              <a:t>willebrands</a:t>
            </a:r>
            <a:r>
              <a:rPr lang="en-US" sz="3200" dirty="0" smtClean="0"/>
              <a:t> </a:t>
            </a:r>
            <a:r>
              <a:rPr lang="en-US" sz="3200" dirty="0" err="1" smtClean="0"/>
              <a:t>dse</a:t>
            </a:r>
            <a:endParaRPr lang="en-US" sz="3200" dirty="0" smtClean="0"/>
          </a:p>
          <a:p>
            <a:pPr lvl="1">
              <a:buFontTx/>
              <a:buAutoNum type="arabicPeriod"/>
            </a:pPr>
            <a:r>
              <a:rPr lang="en-US" sz="3200" dirty="0" smtClean="0"/>
              <a:t> 	Protein C/S def</a:t>
            </a:r>
            <a:r>
              <a:rPr lang="en-US" sz="4000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fi-F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13 clotting factors 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Factor I = Fibrinogen </a:t>
            </a:r>
          </a:p>
          <a:p>
            <a:r>
              <a:rPr lang="en-US" sz="3200" dirty="0" smtClean="0"/>
              <a:t>Factor II = Prothrombin </a:t>
            </a:r>
          </a:p>
          <a:p>
            <a:r>
              <a:rPr lang="en-US" sz="3200" dirty="0" smtClean="0"/>
              <a:t>Factor III = Tissue factor </a:t>
            </a:r>
          </a:p>
          <a:p>
            <a:r>
              <a:rPr lang="en-US" sz="3200" dirty="0" smtClean="0"/>
              <a:t>Factor IV = Calcium </a:t>
            </a:r>
          </a:p>
          <a:p>
            <a:r>
              <a:rPr lang="en-US" sz="3200" dirty="0" smtClean="0"/>
              <a:t>Factor V = Labile factor </a:t>
            </a:r>
          </a:p>
          <a:p>
            <a:r>
              <a:rPr lang="en-US" sz="3200" dirty="0" smtClean="0"/>
              <a:t>Factor VI - </a:t>
            </a:r>
            <a:r>
              <a:rPr lang="en-US" sz="3200" dirty="0" smtClean="0">
                <a:solidFill>
                  <a:srgbClr val="FF0000"/>
                </a:solidFill>
              </a:rPr>
              <a:t>Does not exist</a:t>
            </a:r>
          </a:p>
          <a:p>
            <a:r>
              <a:rPr lang="en-US" sz="3200" dirty="0" smtClean="0"/>
              <a:t>Factor VII = Stable factor </a:t>
            </a:r>
          </a:p>
          <a:p>
            <a:endParaRPr lang="fi-FI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Clotting factors cont.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Factor VIII = </a:t>
            </a:r>
            <a:r>
              <a:rPr lang="en-US" sz="3200" dirty="0" err="1" smtClean="0"/>
              <a:t>Antihemophilic</a:t>
            </a:r>
            <a:r>
              <a:rPr lang="en-US" sz="3200" dirty="0" smtClean="0"/>
              <a:t> factor A </a:t>
            </a:r>
          </a:p>
          <a:p>
            <a:r>
              <a:rPr lang="en-US" sz="3200" dirty="0" smtClean="0"/>
              <a:t>Factor IX = </a:t>
            </a:r>
            <a:r>
              <a:rPr lang="en-US" sz="3200" dirty="0" err="1" smtClean="0"/>
              <a:t>Antihemophilic</a:t>
            </a:r>
            <a:r>
              <a:rPr lang="en-US" sz="3200" dirty="0" smtClean="0"/>
              <a:t> factor B or Christmas factor (named after the first pt.)</a:t>
            </a:r>
          </a:p>
          <a:p>
            <a:r>
              <a:rPr lang="en-US" sz="3200" dirty="0" smtClean="0"/>
              <a:t>Factor X = Stuart </a:t>
            </a:r>
            <a:r>
              <a:rPr lang="en-US" sz="3200" dirty="0" err="1" smtClean="0"/>
              <a:t>Prower</a:t>
            </a:r>
            <a:r>
              <a:rPr lang="en-US" sz="3200" dirty="0" smtClean="0"/>
              <a:t> factor </a:t>
            </a:r>
          </a:p>
          <a:p>
            <a:r>
              <a:rPr lang="en-US" sz="3200" dirty="0" smtClean="0"/>
              <a:t>Factor XI = </a:t>
            </a:r>
            <a:r>
              <a:rPr lang="en-US" sz="3200" dirty="0" err="1" smtClean="0"/>
              <a:t>Antihemophilic</a:t>
            </a:r>
            <a:r>
              <a:rPr lang="en-US" sz="3200" dirty="0" smtClean="0"/>
              <a:t> factor C (Plasma </a:t>
            </a:r>
            <a:r>
              <a:rPr lang="en-US" sz="3200" dirty="0" err="1" smtClean="0"/>
              <a:t>thromboplastin</a:t>
            </a:r>
            <a:r>
              <a:rPr lang="en-US" sz="3200" dirty="0" smtClean="0"/>
              <a:t> antecedent )</a:t>
            </a:r>
          </a:p>
          <a:p>
            <a:r>
              <a:rPr lang="en-US" sz="3200" dirty="0" smtClean="0"/>
              <a:t>Factor XII = Hageman factor </a:t>
            </a:r>
          </a:p>
          <a:p>
            <a:r>
              <a:rPr lang="en-US" sz="3200" dirty="0" smtClean="0"/>
              <a:t>Factor XIII = Fibrin </a:t>
            </a:r>
            <a:r>
              <a:rPr lang="en-US" sz="3200" dirty="0" err="1" smtClean="0"/>
              <a:t>stabilising</a:t>
            </a:r>
            <a:r>
              <a:rPr lang="en-US" sz="3200" dirty="0" smtClean="0"/>
              <a:t> factor</a:t>
            </a:r>
          </a:p>
          <a:p>
            <a:endParaRPr lang="fi-FI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Congenital disorders 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Hemophilia</a:t>
            </a:r>
          </a:p>
          <a:p>
            <a:pPr lvl="1"/>
            <a:r>
              <a:rPr lang="en-US" sz="3200" dirty="0" smtClean="0"/>
              <a:t>Incidence 20/100,000 males</a:t>
            </a:r>
          </a:p>
          <a:p>
            <a:pPr lvl="1"/>
            <a:r>
              <a:rPr lang="en-US" sz="3200" dirty="0" smtClean="0"/>
              <a:t>85% Hemophilia A</a:t>
            </a:r>
          </a:p>
          <a:p>
            <a:pPr lvl="1"/>
            <a:r>
              <a:rPr lang="en-US" sz="3200" dirty="0" smtClean="0"/>
              <a:t>15% Hemophilia B</a:t>
            </a:r>
          </a:p>
          <a:p>
            <a:pPr lvl="1"/>
            <a:r>
              <a:rPr lang="en-US" sz="3200" dirty="0" smtClean="0"/>
              <a:t>Most serious bleeding disorder</a:t>
            </a:r>
          </a:p>
          <a:p>
            <a:endParaRPr lang="fi-FI" sz="32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Haemophilia 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Sex–linked recessive disorder</a:t>
            </a:r>
          </a:p>
          <a:p>
            <a:r>
              <a:rPr lang="en-US" sz="3200" dirty="0" smtClean="0"/>
              <a:t>Incidence: 20/100,000 males</a:t>
            </a:r>
          </a:p>
          <a:p>
            <a:r>
              <a:rPr lang="en-US" sz="3200" dirty="0" smtClean="0"/>
              <a:t>85% Hemophilia A; 15% Hemophilia B</a:t>
            </a:r>
          </a:p>
          <a:p>
            <a:r>
              <a:rPr lang="en-US" sz="3200" dirty="0" smtClean="0"/>
              <a:t>Clinically indistinguishable except by factor analysis</a:t>
            </a:r>
          </a:p>
          <a:p>
            <a:r>
              <a:rPr lang="en-US" sz="3200" dirty="0" smtClean="0"/>
              <a:t>Genetic lethal without replacement therapy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Clinical severity relates to factor level 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3200" dirty="0" smtClean="0"/>
              <a:t>Mild – &gt; 5% factor level – Bleeding only with significant trauma or surgery; only occasional </a:t>
            </a:r>
            <a:r>
              <a:rPr lang="en-US" sz="3200" dirty="0" err="1" smtClean="0"/>
              <a:t>hemarthroses</a:t>
            </a:r>
            <a:r>
              <a:rPr lang="en-US" sz="3200" dirty="0" smtClean="0"/>
              <a:t>, with trauma</a:t>
            </a:r>
          </a:p>
          <a:p>
            <a:pPr>
              <a:lnSpc>
                <a:spcPct val="80000"/>
              </a:lnSpc>
            </a:pPr>
            <a:r>
              <a:rPr lang="en-US" sz="3200" dirty="0" smtClean="0"/>
              <a:t>Moderate – 1–5% factor level – Bleeding with mild trauma; </a:t>
            </a:r>
            <a:r>
              <a:rPr lang="en-US" sz="3200" dirty="0" err="1" smtClean="0"/>
              <a:t>hemarthroses</a:t>
            </a:r>
            <a:r>
              <a:rPr lang="en-US" sz="3200" dirty="0" smtClean="0"/>
              <a:t> with trauma; occasionally spontaneous </a:t>
            </a:r>
            <a:r>
              <a:rPr lang="en-US" sz="3200" dirty="0" err="1" smtClean="0"/>
              <a:t>hemarthroses</a:t>
            </a:r>
            <a:endParaRPr lang="en-US" sz="3200" dirty="0" smtClean="0"/>
          </a:p>
          <a:p>
            <a:pPr>
              <a:lnSpc>
                <a:spcPct val="80000"/>
              </a:lnSpc>
            </a:pPr>
            <a:r>
              <a:rPr lang="en-US" sz="3200" dirty="0" smtClean="0"/>
              <a:t>Severe – &lt; 1% factor level – Spontaneous </a:t>
            </a:r>
            <a:r>
              <a:rPr lang="en-US" sz="3200" dirty="0" err="1" smtClean="0"/>
              <a:t>hemarthroses</a:t>
            </a:r>
            <a:r>
              <a:rPr lang="en-US" sz="3200" dirty="0" smtClean="0"/>
              <a:t> and soft tissue bleeding</a:t>
            </a:r>
          </a:p>
          <a:p>
            <a:endParaRPr lang="fi-FI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Haemophilia A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Congenital bleeding disorder due to defective production of factor VIII</a:t>
            </a:r>
          </a:p>
          <a:p>
            <a:r>
              <a:rPr lang="fi-FI" sz="3200" dirty="0" smtClean="0"/>
              <a:t>Is sex-linked recessive inheritance </a:t>
            </a:r>
          </a:p>
          <a:p>
            <a:r>
              <a:rPr lang="fi-FI" sz="3200" dirty="0" smtClean="0"/>
              <a:t>Incidence 1: 10000 males</a:t>
            </a:r>
          </a:p>
          <a:p>
            <a:r>
              <a:rPr lang="fi-FI" sz="3200" dirty="0" smtClean="0"/>
              <a:t>Female carriers rarely symptomatic</a:t>
            </a:r>
          </a:p>
          <a:p>
            <a:r>
              <a:rPr lang="fi-FI" sz="3200" dirty="0" smtClean="0"/>
              <a:t>Severity depends on the degree of factor VIII deficiency </a:t>
            </a:r>
            <a:endParaRPr lang="fi-FI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Presentation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i-FI" sz="3200" dirty="0" smtClean="0"/>
              <a:t>Rarely presents in the neonatal period</a:t>
            </a:r>
          </a:p>
          <a:p>
            <a:r>
              <a:rPr lang="fi-FI" sz="3200" dirty="0" smtClean="0"/>
              <a:t>Easy bruising, Bleeding into joints; knee, elbow, ankles, hips, wrists</a:t>
            </a:r>
          </a:p>
          <a:p>
            <a:r>
              <a:rPr lang="fi-FI" sz="3200" dirty="0" smtClean="0"/>
              <a:t>Painful joint with localised tenderness, warmth, swelling, limitation of movement, erythema</a:t>
            </a:r>
          </a:p>
          <a:p>
            <a:r>
              <a:rPr lang="fi-FI" sz="3200" dirty="0" smtClean="0"/>
              <a:t>Recurrent bleeding leads to degenerative joint d’se</a:t>
            </a:r>
          </a:p>
          <a:p>
            <a:r>
              <a:rPr lang="fi-FI" sz="3200" dirty="0" smtClean="0"/>
              <a:t>IM bleeds with pain &amp; swelling  may lead to compartment syndrome, nerve compression, or later ischaemic contractures.</a:t>
            </a:r>
            <a:endParaRPr lang="fi-FI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Investigations 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INR </a:t>
            </a:r>
            <a:r>
              <a:rPr lang="fi-FI" sz="3200" dirty="0" smtClean="0">
                <a:latin typeface="Calibri"/>
              </a:rPr>
              <a:t>↔, APTT↑,  factor VIII↓</a:t>
            </a:r>
          </a:p>
          <a:p>
            <a:r>
              <a:rPr lang="fi-FI" sz="3200" dirty="0" smtClean="0">
                <a:latin typeface="Calibri"/>
              </a:rPr>
              <a:t>Von Willebrand’s factor &amp; bleeding time ↔</a:t>
            </a:r>
          </a:p>
          <a:p>
            <a:r>
              <a:rPr lang="fi-FI" sz="3200" dirty="0" smtClean="0">
                <a:latin typeface="Calibri"/>
              </a:rPr>
              <a:t>Cranial CT scan if ? Intracranial bleeds</a:t>
            </a:r>
          </a:p>
          <a:p>
            <a:r>
              <a:rPr lang="fi-FI" sz="3200" dirty="0" smtClean="0">
                <a:latin typeface="Calibri"/>
              </a:rPr>
              <a:t>Ultrasound scan – in ? Muscle hematomas</a:t>
            </a:r>
            <a:endParaRPr lang="fi-FI" sz="32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Management 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Major bleeds, major surgery or severe d’se- give factor VIII concentrate to raise serum levels to 30-50% normal. </a:t>
            </a:r>
          </a:p>
          <a:p>
            <a:r>
              <a:rPr lang="fi-FI" sz="3200" dirty="0" smtClean="0"/>
              <a:t>Raise level to 100% if intracranial bleed</a:t>
            </a:r>
          </a:p>
          <a:p>
            <a:r>
              <a:rPr lang="fi-FI" sz="3200" dirty="0" smtClean="0"/>
              <a:t>Generally 1u/kg raises serum level by 2%</a:t>
            </a:r>
          </a:p>
          <a:p>
            <a:r>
              <a:rPr lang="fi-FI" sz="3200" dirty="0" smtClean="0"/>
              <a:t>Recombinant factor VIII is preferred product</a:t>
            </a:r>
          </a:p>
          <a:p>
            <a:r>
              <a:rPr lang="fi-FI" sz="3200" dirty="0" smtClean="0"/>
              <a:t>Single dose</a:t>
            </a:r>
          </a:p>
          <a:p>
            <a:r>
              <a:rPr lang="fi-FI" sz="3200" dirty="0" smtClean="0"/>
              <a:t>Analgesics (avoid NSAID- </a:t>
            </a:r>
            <a:r>
              <a:rPr lang="fi-FI" sz="3200" dirty="0" smtClean="0">
                <a:latin typeface="Calibri"/>
              </a:rPr>
              <a:t>↓Platelet fxn)</a:t>
            </a:r>
          </a:p>
          <a:p>
            <a:endParaRPr lang="fi-FI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Learning outcomes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Outline causes of bleeding </a:t>
            </a:r>
          </a:p>
          <a:p>
            <a:r>
              <a:rPr lang="fi-FI" sz="3200" dirty="0" smtClean="0"/>
              <a:t>State diagnosis and treatment of the various  bleeding disorders</a:t>
            </a:r>
          </a:p>
          <a:p>
            <a:r>
              <a:rPr lang="fi-FI" sz="3200" dirty="0" smtClean="0"/>
              <a:t>List the clotting factors</a:t>
            </a:r>
          </a:p>
          <a:p>
            <a:endParaRPr lang="fi-FI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i-FI" sz="3200" dirty="0" smtClean="0"/>
              <a:t>Minor bleeds –apply local pressure </a:t>
            </a:r>
          </a:p>
          <a:p>
            <a:r>
              <a:rPr lang="fi-FI" sz="3200" dirty="0" smtClean="0"/>
              <a:t>Single dose factor VIII  If persists </a:t>
            </a:r>
          </a:p>
          <a:p>
            <a:r>
              <a:rPr lang="fi-FI" sz="3200" dirty="0" smtClean="0"/>
              <a:t>Avoid IM injections if suspected</a:t>
            </a:r>
          </a:p>
          <a:p>
            <a:r>
              <a:rPr lang="fi-FI" sz="3200" dirty="0" smtClean="0"/>
              <a:t>Rest, local ice packs, &amp; limb splinting if joint or muscle bleeding</a:t>
            </a:r>
          </a:p>
          <a:p>
            <a:r>
              <a:rPr lang="fi-FI" sz="3200" dirty="0" smtClean="0"/>
              <a:t>Daily physiotherapy to avoid muscle weakness or contractures once jt bleeding has stopped</a:t>
            </a:r>
          </a:p>
          <a:p>
            <a:r>
              <a:rPr lang="fi-FI" sz="3200" dirty="0" smtClean="0"/>
              <a:t>Prophylaxis: in severe d’se. IV concentrate injections 3times per week</a:t>
            </a:r>
          </a:p>
          <a:p>
            <a:endParaRPr lang="fi-FI" sz="32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Complications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Chronic arthropathy</a:t>
            </a:r>
          </a:p>
          <a:p>
            <a:r>
              <a:rPr lang="fi-FI" sz="3200" dirty="0" smtClean="0"/>
              <a:t>Transmission of infections Hepatitis B, C, HIV</a:t>
            </a:r>
          </a:p>
          <a:p>
            <a:r>
              <a:rPr lang="fi-FI" sz="3200" dirty="0" smtClean="0"/>
              <a:t>Factor VIII inhibitor development ( suggested by bleeds not responding to rx </a:t>
            </a:r>
          </a:p>
          <a:p>
            <a:r>
              <a:rPr lang="fi-FI" sz="3200" dirty="0" smtClean="0"/>
              <a:t>Prognosis: Normal life expectancy if there is no viral infection or intracranial bleeds</a:t>
            </a:r>
            <a:endParaRPr lang="fi-FI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Haemophilia B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smtClean="0"/>
              <a:t>Christmas dse </a:t>
            </a:r>
          </a:p>
          <a:p>
            <a:r>
              <a:rPr lang="fi-FI" dirty="0" smtClean="0"/>
              <a:t>Sex-linked recessive</a:t>
            </a:r>
          </a:p>
          <a:p>
            <a:r>
              <a:rPr lang="fi-FI" dirty="0" smtClean="0"/>
              <a:t>Caused by defective production of of F IX</a:t>
            </a:r>
          </a:p>
          <a:p>
            <a:r>
              <a:rPr lang="fi-FI" dirty="0" smtClean="0"/>
              <a:t>Indistinguishable from haemophilia A</a:t>
            </a:r>
          </a:p>
          <a:p>
            <a:r>
              <a:rPr lang="fi-FI" dirty="0" smtClean="0"/>
              <a:t>Investigations are the same except </a:t>
            </a:r>
            <a:r>
              <a:rPr lang="fi-FI" dirty="0" smtClean="0">
                <a:latin typeface="Calibri"/>
              </a:rPr>
              <a:t>↓ F IX</a:t>
            </a:r>
          </a:p>
          <a:p>
            <a:r>
              <a:rPr lang="fi-FI" dirty="0" smtClean="0">
                <a:latin typeface="Calibri"/>
              </a:rPr>
              <a:t>RX : virally inactivated factor IX concentrate IV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Von Willebrand’s d’se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Von Willebrand d’se is an inherited bleeding disorder due to deficiency of Vwf</a:t>
            </a:r>
          </a:p>
          <a:p>
            <a:r>
              <a:rPr lang="fi-FI" dirty="0" smtClean="0"/>
              <a:t>M= F</a:t>
            </a:r>
          </a:p>
          <a:p>
            <a:r>
              <a:rPr lang="fi-FI" dirty="0" smtClean="0"/>
              <a:t>Incidence 1: 5000</a:t>
            </a:r>
          </a:p>
          <a:p>
            <a:r>
              <a:rPr lang="fi-FI" dirty="0" smtClean="0"/>
              <a:t> Function as carrier protein for factor VIIIC protecting it from degradation</a:t>
            </a:r>
          </a:p>
          <a:p>
            <a:r>
              <a:rPr lang="fi-FI" dirty="0" smtClean="0"/>
              <a:t>Facilitates platelet aggregation &amp; adhesion</a:t>
            </a:r>
          </a:p>
          <a:p>
            <a:r>
              <a:rPr lang="fi-FI" dirty="0" smtClean="0"/>
              <a:t>Def. Leads to </a:t>
            </a:r>
            <a:r>
              <a:rPr lang="fi-FI" dirty="0" smtClean="0">
                <a:latin typeface="Calibri"/>
              </a:rPr>
              <a:t>↓factor VIII activity &amp; impaired platelet function</a:t>
            </a:r>
            <a:endParaRPr lang="fi-FI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Presentation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smtClean="0"/>
              <a:t>Variable </a:t>
            </a:r>
          </a:p>
          <a:p>
            <a:r>
              <a:rPr lang="fi-FI" dirty="0" smtClean="0"/>
              <a:t>Asymptomatic to easy bruising</a:t>
            </a:r>
          </a:p>
          <a:p>
            <a:r>
              <a:rPr lang="fi-FI" dirty="0" smtClean="0"/>
              <a:t>Associated excessive bleeding from dental surgery, trauma, menorhagia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Investigations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smtClean="0"/>
              <a:t>APTT </a:t>
            </a:r>
            <a:r>
              <a:rPr lang="fi-FI" dirty="0" smtClean="0">
                <a:latin typeface="Calibri"/>
              </a:rPr>
              <a:t>↑</a:t>
            </a:r>
          </a:p>
          <a:p>
            <a:r>
              <a:rPr lang="fi-FI" dirty="0" smtClean="0">
                <a:latin typeface="Calibri"/>
              </a:rPr>
              <a:t>PT↔</a:t>
            </a:r>
          </a:p>
          <a:p>
            <a:r>
              <a:rPr lang="fi-FI" dirty="0" smtClean="0">
                <a:latin typeface="Calibri"/>
              </a:rPr>
              <a:t>Platelet count ↔</a:t>
            </a:r>
          </a:p>
          <a:p>
            <a:r>
              <a:rPr lang="fi-FI" dirty="0" smtClean="0">
                <a:latin typeface="Calibri"/>
              </a:rPr>
              <a:t>Bleeding time ↑</a:t>
            </a:r>
          </a:p>
          <a:p>
            <a:r>
              <a:rPr lang="fi-FI" dirty="0" smtClean="0">
                <a:latin typeface="Calibri"/>
              </a:rPr>
              <a:t>Factor VIIIC↓</a:t>
            </a:r>
          </a:p>
          <a:p>
            <a:r>
              <a:rPr lang="fi-FI" dirty="0" smtClean="0">
                <a:latin typeface="Calibri"/>
              </a:rPr>
              <a:t>- vWF  function↓</a:t>
            </a:r>
            <a:endParaRPr lang="fi-FI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Management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smtClean="0"/>
              <a:t>Avoid NSAIDs</a:t>
            </a:r>
          </a:p>
          <a:p>
            <a:r>
              <a:rPr lang="fi-FI" dirty="0" smtClean="0"/>
              <a:t>Minor bleeding –respond to local pressure</a:t>
            </a:r>
          </a:p>
          <a:p>
            <a:r>
              <a:rPr lang="fi-FI" dirty="0" smtClean="0"/>
              <a:t>Severe bleeding or severe d’se requires factor VIII concentrate</a:t>
            </a:r>
            <a:endParaRPr lang="fi-F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Bleeding may be due to a defect in any of the three groups</a:t>
            </a:r>
          </a:p>
          <a:p>
            <a:r>
              <a:rPr lang="fi-FI" sz="3200" dirty="0" smtClean="0"/>
              <a:t>RBCs– oxygen transport</a:t>
            </a:r>
          </a:p>
          <a:p>
            <a:r>
              <a:rPr lang="fi-FI" sz="3200" dirty="0" smtClean="0"/>
              <a:t>WBC--- infection prevention</a:t>
            </a:r>
          </a:p>
          <a:p>
            <a:r>
              <a:rPr lang="fi-FI" sz="3200" dirty="0" smtClean="0"/>
              <a:t>Platelets---clot formation</a:t>
            </a:r>
            <a:endParaRPr lang="fi-FI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1</a:t>
            </a:r>
            <a:r>
              <a:rPr lang="fi-FI" b="1" dirty="0" smtClean="0"/>
              <a:t>. Vascular causes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US" sz="3200" dirty="0" smtClean="0"/>
              <a:t>Inherited capillary wall defect</a:t>
            </a:r>
          </a:p>
          <a:p>
            <a:pPr marL="1752600" lvl="3" indent="-381000">
              <a:lnSpc>
                <a:spcPct val="90000"/>
              </a:lnSpc>
              <a:buFontTx/>
              <a:buAutoNum type="alphaLcParenR"/>
            </a:pPr>
            <a:r>
              <a:rPr lang="en-US" sz="3200" dirty="0" smtClean="0"/>
              <a:t>Hereditary </a:t>
            </a:r>
            <a:r>
              <a:rPr lang="en-US" sz="3200" dirty="0" err="1" smtClean="0"/>
              <a:t>haemorrhagic</a:t>
            </a:r>
            <a:r>
              <a:rPr lang="en-US" sz="3200" dirty="0" smtClean="0"/>
              <a:t> </a:t>
            </a:r>
            <a:r>
              <a:rPr lang="en-US" sz="3200" dirty="0" err="1" smtClean="0"/>
              <a:t>telegiectasia</a:t>
            </a:r>
            <a:endParaRPr lang="en-US" sz="3200" dirty="0" smtClean="0"/>
          </a:p>
          <a:p>
            <a:pPr marL="1752600" lvl="3" indent="-381000">
              <a:lnSpc>
                <a:spcPct val="90000"/>
              </a:lnSpc>
              <a:buFontTx/>
              <a:buAutoNum type="alphaLcParenR"/>
            </a:pPr>
            <a:endParaRPr lang="en-US" sz="3200" dirty="0" smtClean="0"/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US" sz="3200" dirty="0" smtClean="0"/>
              <a:t>Infections</a:t>
            </a:r>
          </a:p>
          <a:p>
            <a:pPr marL="1752600" lvl="3" indent="-381000">
              <a:lnSpc>
                <a:spcPct val="90000"/>
              </a:lnSpc>
              <a:buFontTx/>
              <a:buAutoNum type="alphaLcParenR"/>
            </a:pPr>
            <a:r>
              <a:rPr lang="en-US" sz="3200" dirty="0" smtClean="0"/>
              <a:t>Viral, measles</a:t>
            </a:r>
          </a:p>
          <a:p>
            <a:pPr marL="1752600" lvl="3" indent="-381000">
              <a:lnSpc>
                <a:spcPct val="90000"/>
              </a:lnSpc>
              <a:buFontTx/>
              <a:buAutoNum type="alphaLcParenR"/>
            </a:pPr>
            <a:r>
              <a:rPr lang="en-US" sz="3200" dirty="0" err="1" smtClean="0"/>
              <a:t>Rickettsial</a:t>
            </a:r>
            <a:endParaRPr lang="en-US" sz="3200" dirty="0" smtClean="0"/>
          </a:p>
          <a:p>
            <a:pPr marL="1752600" lvl="3" indent="-381000">
              <a:lnSpc>
                <a:spcPct val="90000"/>
              </a:lnSpc>
              <a:buFontTx/>
              <a:buAutoNum type="alphaLcParenR"/>
            </a:pPr>
            <a:r>
              <a:rPr lang="en-US" sz="3200" dirty="0" smtClean="0"/>
              <a:t>Bacterial e.g. </a:t>
            </a:r>
            <a:r>
              <a:rPr lang="en-US" sz="3200" dirty="0" err="1" smtClean="0"/>
              <a:t>meningoccocal</a:t>
            </a:r>
            <a:endParaRPr lang="en-US" sz="3200" dirty="0" smtClean="0"/>
          </a:p>
          <a:p>
            <a:pPr marL="1752600" lvl="3" indent="-381000">
              <a:lnSpc>
                <a:spcPct val="90000"/>
              </a:lnSpc>
              <a:buFontTx/>
              <a:buAutoNum type="alphaLcParenR"/>
            </a:pPr>
            <a:r>
              <a:rPr lang="en-US" sz="3200" dirty="0" err="1" smtClean="0"/>
              <a:t>Septicaemia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714500" lvl="3" indent="-342900">
              <a:buNone/>
            </a:pPr>
            <a:r>
              <a:rPr lang="en-US" sz="3200" dirty="0" smtClean="0"/>
              <a:t>3.	</a:t>
            </a:r>
            <a:r>
              <a:rPr lang="en-US" sz="3200" dirty="0" err="1" smtClean="0"/>
              <a:t>Inflamation</a:t>
            </a:r>
            <a:endParaRPr lang="en-US" sz="3200" dirty="0" smtClean="0"/>
          </a:p>
          <a:p>
            <a:pPr marL="2171700" lvl="4" indent="-342900"/>
            <a:r>
              <a:rPr lang="en-US" sz="3200" dirty="0" smtClean="0"/>
              <a:t>	</a:t>
            </a:r>
            <a:r>
              <a:rPr lang="en-US" sz="3200" dirty="0" err="1" smtClean="0"/>
              <a:t>Henoch</a:t>
            </a:r>
            <a:r>
              <a:rPr lang="en-US" sz="3200" dirty="0" smtClean="0"/>
              <a:t> – </a:t>
            </a:r>
            <a:r>
              <a:rPr lang="en-US" sz="3200" dirty="0" err="1" smtClean="0"/>
              <a:t>Schoulein</a:t>
            </a:r>
            <a:r>
              <a:rPr lang="en-US" sz="3200" dirty="0" smtClean="0"/>
              <a:t> </a:t>
            </a:r>
            <a:r>
              <a:rPr lang="en-US" sz="3200" dirty="0" err="1" smtClean="0"/>
              <a:t>purpura</a:t>
            </a:r>
            <a:endParaRPr lang="en-US" sz="3200" dirty="0" smtClean="0"/>
          </a:p>
          <a:p>
            <a:pPr marL="2171700" lvl="4" indent="-342900"/>
            <a:r>
              <a:rPr lang="en-US" sz="3200" dirty="0" smtClean="0"/>
              <a:t>	Hypersensitivity </a:t>
            </a:r>
            <a:r>
              <a:rPr lang="en-US" sz="3200" dirty="0" err="1" smtClean="0"/>
              <a:t>angititis</a:t>
            </a:r>
            <a:endParaRPr lang="en-US" sz="3200" dirty="0" smtClean="0"/>
          </a:p>
          <a:p>
            <a:pPr marL="1257300" lvl="2" indent="-342900"/>
            <a:endParaRPr lang="en-US" sz="3200" dirty="0" smtClean="0"/>
          </a:p>
          <a:p>
            <a:pPr marL="1257300" lvl="2" indent="-342900">
              <a:buNone/>
            </a:pPr>
            <a:r>
              <a:rPr lang="en-US" sz="3200" dirty="0" smtClean="0"/>
              <a:t>4.	Lack of connective tissue  support</a:t>
            </a:r>
          </a:p>
          <a:p>
            <a:pPr marL="1714500" lvl="3" indent="-342900"/>
            <a:r>
              <a:rPr lang="en-US" sz="3200" dirty="0" smtClean="0"/>
              <a:t>	Scurvy</a:t>
            </a:r>
          </a:p>
          <a:p>
            <a:pPr marL="1714500" lvl="3" indent="-342900"/>
            <a:r>
              <a:rPr lang="en-US" sz="3200" dirty="0" smtClean="0"/>
              <a:t>	</a:t>
            </a:r>
            <a:r>
              <a:rPr lang="en-US" sz="3200" dirty="0" err="1" smtClean="0"/>
              <a:t>Cushings</a:t>
            </a:r>
            <a:r>
              <a:rPr lang="en-US" sz="3200" dirty="0" smtClean="0"/>
              <a:t> syndrome</a:t>
            </a:r>
          </a:p>
          <a:p>
            <a:pPr marL="1714500" lvl="3" indent="-342900"/>
            <a:r>
              <a:rPr lang="en-US" sz="3200" dirty="0" smtClean="0"/>
              <a:t>	</a:t>
            </a:r>
            <a:r>
              <a:rPr lang="en-US" sz="3200" dirty="0" err="1" smtClean="0"/>
              <a:t>Corticosteriod</a:t>
            </a:r>
            <a:r>
              <a:rPr lang="en-US" sz="3200" dirty="0" smtClean="0"/>
              <a:t> therapy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2. Platelet disorders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>
              <a:buNone/>
            </a:pPr>
            <a:r>
              <a:rPr lang="en-US" dirty="0" err="1" smtClean="0"/>
              <a:t>Thrompocytopenia</a:t>
            </a:r>
            <a:r>
              <a:rPr lang="en-US" dirty="0" smtClean="0"/>
              <a:t> e.g. thrombotic thrombocytopenic </a:t>
            </a:r>
            <a:r>
              <a:rPr lang="en-US" dirty="0" err="1" smtClean="0"/>
              <a:t>pupura</a:t>
            </a:r>
            <a:r>
              <a:rPr lang="en-US" dirty="0" smtClean="0"/>
              <a:t>.</a:t>
            </a:r>
          </a:p>
          <a:p>
            <a:pPr marL="609600" indent="-609600">
              <a:buNone/>
            </a:pPr>
            <a:r>
              <a:rPr lang="en-US" dirty="0" smtClean="0"/>
              <a:t>2)	Impaired platelet adhesion</a:t>
            </a:r>
          </a:p>
          <a:p>
            <a:pPr marL="1371600" lvl="2" indent="-457200">
              <a:buNone/>
            </a:pPr>
            <a:r>
              <a:rPr lang="en-US" sz="2800" dirty="0" smtClean="0"/>
              <a:t>-	Von </a:t>
            </a:r>
            <a:r>
              <a:rPr lang="en-US" sz="2800" dirty="0" err="1" smtClean="0"/>
              <a:t>willebrands</a:t>
            </a:r>
            <a:r>
              <a:rPr lang="en-US" sz="2800" dirty="0" smtClean="0"/>
              <a:t> </a:t>
            </a:r>
            <a:r>
              <a:rPr lang="en-US" sz="2800" dirty="0" err="1" smtClean="0"/>
              <a:t>dse</a:t>
            </a:r>
            <a:endParaRPr lang="en-US" sz="2800" dirty="0" smtClean="0"/>
          </a:p>
          <a:p>
            <a:pPr marL="609600" indent="-609600">
              <a:buNone/>
            </a:pPr>
            <a:r>
              <a:rPr lang="en-US" dirty="0" smtClean="0"/>
              <a:t>3)	Impaired platelet aggregation</a:t>
            </a:r>
          </a:p>
          <a:p>
            <a:pPr marL="990600" lvl="1" indent="-533400">
              <a:buNone/>
            </a:pPr>
            <a:r>
              <a:rPr lang="en-US" sz="3200" dirty="0" smtClean="0"/>
              <a:t>	-	</a:t>
            </a:r>
            <a:r>
              <a:rPr lang="en-US" sz="3200" dirty="0" err="1" smtClean="0"/>
              <a:t>Thrombosthenia</a:t>
            </a:r>
            <a:endParaRPr lang="en-US" sz="3200" dirty="0" smtClean="0"/>
          </a:p>
          <a:p>
            <a:pPr marL="609600" indent="-609600">
              <a:buNone/>
            </a:pPr>
            <a:r>
              <a:rPr lang="en-US" dirty="0" smtClean="0"/>
              <a:t>4)	Diminished platelet secretion</a:t>
            </a:r>
          </a:p>
          <a:p>
            <a:pPr marL="990600" lvl="1" indent="-533400">
              <a:buNone/>
            </a:pPr>
            <a:r>
              <a:rPr lang="en-US" sz="3200" dirty="0" smtClean="0"/>
              <a:t>	-	Storage pool deficiency</a:t>
            </a:r>
          </a:p>
          <a:p>
            <a:pPr marL="990600" lvl="1" indent="-533400">
              <a:buNone/>
            </a:pPr>
            <a:r>
              <a:rPr lang="en-US" sz="3200" dirty="0" smtClean="0"/>
              <a:t>	-	</a:t>
            </a:r>
            <a:r>
              <a:rPr lang="en-US" sz="3200" dirty="0" err="1" smtClean="0"/>
              <a:t>Cyclo</a:t>
            </a:r>
            <a:r>
              <a:rPr lang="en-US" sz="3200" dirty="0" smtClean="0"/>
              <a:t> oxygenese </a:t>
            </a:r>
            <a:r>
              <a:rPr lang="en-US" sz="3200" dirty="0" err="1" smtClean="0"/>
              <a:t>dificiency</a:t>
            </a:r>
            <a:endParaRPr lang="en-US" sz="3200" dirty="0" smtClean="0"/>
          </a:p>
          <a:p>
            <a:pPr marL="609600" indent="-609600">
              <a:buNone/>
            </a:pPr>
            <a:r>
              <a:rPr lang="en-US" dirty="0" smtClean="0"/>
              <a:t>5)	</a:t>
            </a:r>
            <a:r>
              <a:rPr lang="en-US" dirty="0" err="1" smtClean="0"/>
              <a:t>Thromboxane</a:t>
            </a:r>
            <a:r>
              <a:rPr lang="en-US" dirty="0" smtClean="0"/>
              <a:t> </a:t>
            </a:r>
            <a:r>
              <a:rPr lang="en-US" dirty="0" err="1" smtClean="0"/>
              <a:t>synthetase</a:t>
            </a:r>
            <a:r>
              <a:rPr lang="en-US" dirty="0" smtClean="0"/>
              <a:t> deficiency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Excessive Intravascular coagulation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DIC/ Consumptive </a:t>
            </a:r>
            <a:r>
              <a:rPr lang="en-US" dirty="0" err="1" smtClean="0"/>
              <a:t>coagulopathy</a:t>
            </a:r>
            <a:endParaRPr lang="en-US" dirty="0" smtClean="0"/>
          </a:p>
          <a:p>
            <a:endParaRPr lang="en-US" dirty="0" smtClean="0"/>
          </a:p>
          <a:p>
            <a:r>
              <a:rPr lang="en-US" u="sng" dirty="0" err="1" smtClean="0"/>
              <a:t>Platelate</a:t>
            </a:r>
            <a:r>
              <a:rPr lang="en-US" u="sng" dirty="0" smtClean="0"/>
              <a:t> defects</a:t>
            </a:r>
          </a:p>
          <a:p>
            <a:pPr lvl="1"/>
            <a:r>
              <a:rPr lang="en-US" sz="3200" dirty="0" smtClean="0"/>
              <a:t>Thrombocytopenia </a:t>
            </a:r>
          </a:p>
          <a:p>
            <a:pPr lvl="1"/>
            <a:r>
              <a:rPr lang="en-US" sz="3200" dirty="0" smtClean="0"/>
              <a:t>Impaired platelet adhesion</a:t>
            </a:r>
          </a:p>
          <a:p>
            <a:pPr lvl="4">
              <a:buNone/>
            </a:pPr>
            <a:r>
              <a:rPr lang="en-US" sz="3200" dirty="0" smtClean="0"/>
              <a:t>	           Aggregation</a:t>
            </a:r>
          </a:p>
          <a:p>
            <a:pPr lvl="4">
              <a:buNone/>
            </a:pPr>
            <a:r>
              <a:rPr lang="en-US" sz="3200" dirty="0" smtClean="0"/>
              <a:t>	           Secretion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Thrombosthenia</a:t>
            </a:r>
            <a:r>
              <a:rPr lang="en-US" dirty="0" smtClean="0"/>
              <a:t>:	Inherited disorder, def of membrane  glycoprotein receptors of fibrinogen.  There is impaired platelet aggregation.</a:t>
            </a:r>
          </a:p>
          <a:p>
            <a:endParaRPr lang="en-US" dirty="0" smtClean="0"/>
          </a:p>
          <a:p>
            <a:r>
              <a:rPr lang="en-US" dirty="0" smtClean="0"/>
              <a:t>Aspirin:	Inhibits the enzyme </a:t>
            </a:r>
            <a:r>
              <a:rPr lang="en-US" dirty="0" err="1" smtClean="0"/>
              <a:t>cyclo</a:t>
            </a:r>
            <a:r>
              <a:rPr lang="en-US" dirty="0" smtClean="0"/>
              <a:t> oxygenese 	synthesis</a:t>
            </a:r>
          </a:p>
          <a:p>
            <a:r>
              <a:rPr lang="en-US" dirty="0" err="1" smtClean="0"/>
              <a:t>Thromboxane</a:t>
            </a:r>
            <a:r>
              <a:rPr lang="en-US" dirty="0" smtClean="0"/>
              <a:t> is impaired (PH aggregating agents/</a:t>
            </a:r>
            <a:r>
              <a:rPr lang="en-US" dirty="0" err="1" smtClean="0"/>
              <a:t>vasocontrictor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Deficiency of coagulation factors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b="1" dirty="0" smtClean="0"/>
              <a:t>	1</a:t>
            </a:r>
            <a:r>
              <a:rPr lang="en-US" sz="3200" b="1" dirty="0" smtClean="0"/>
              <a:t>. </a:t>
            </a:r>
            <a:r>
              <a:rPr lang="en-US" sz="3200" dirty="0" smtClean="0"/>
              <a:t>Liver </a:t>
            </a:r>
            <a:r>
              <a:rPr lang="en-US" sz="3200" dirty="0" err="1" smtClean="0"/>
              <a:t>dse</a:t>
            </a:r>
            <a:endParaRPr lang="en-US" sz="3200" dirty="0" smtClean="0"/>
          </a:p>
          <a:p>
            <a:pPr marL="609600" indent="-609600">
              <a:buNone/>
            </a:pPr>
            <a:r>
              <a:rPr lang="en-US" sz="3200" dirty="0" smtClean="0"/>
              <a:t>	2. </a:t>
            </a:r>
            <a:r>
              <a:rPr lang="en-US" sz="3200" dirty="0" err="1" smtClean="0"/>
              <a:t>Vit</a:t>
            </a:r>
            <a:r>
              <a:rPr lang="en-US" sz="3200" dirty="0" smtClean="0"/>
              <a:t> K def., factors II, VII, IX, X 		proteins c </a:t>
            </a:r>
          </a:p>
          <a:p>
            <a:pPr marL="609600" indent="-609600">
              <a:buNone/>
            </a:pPr>
            <a:r>
              <a:rPr lang="en-US" sz="3200" dirty="0" smtClean="0"/>
              <a:t>	3. DIC</a:t>
            </a:r>
          </a:p>
          <a:p>
            <a:pPr marL="609600" indent="-609600">
              <a:buNone/>
            </a:pPr>
            <a:r>
              <a:rPr lang="en-US" sz="3200" dirty="0" smtClean="0"/>
              <a:t>	4.	</a:t>
            </a:r>
            <a:r>
              <a:rPr lang="en-US" sz="3200" dirty="0" err="1" smtClean="0"/>
              <a:t>Ab</a:t>
            </a:r>
            <a:r>
              <a:rPr lang="en-US" sz="3200" dirty="0" smtClean="0"/>
              <a:t> against Von </a:t>
            </a:r>
            <a:r>
              <a:rPr lang="en-US" sz="3200" dirty="0" err="1" smtClean="0"/>
              <a:t>willebrands</a:t>
            </a:r>
            <a:r>
              <a:rPr lang="en-US" sz="3200" dirty="0" smtClean="0"/>
              <a:t> 			factor or factor VIII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486</TotalTime>
  <Words>722</Words>
  <Application>Microsoft Office PowerPoint</Application>
  <PresentationFormat>On-screen Show (4:3)</PresentationFormat>
  <Paragraphs>154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Calibri</vt:lpstr>
      <vt:lpstr>Tw Cen MT</vt:lpstr>
      <vt:lpstr>Wingdings</vt:lpstr>
      <vt:lpstr>Wingdings 2</vt:lpstr>
      <vt:lpstr>Median</vt:lpstr>
      <vt:lpstr>Bleeding disorders</vt:lpstr>
      <vt:lpstr>Learning outcomes</vt:lpstr>
      <vt:lpstr>PowerPoint Presentation</vt:lpstr>
      <vt:lpstr>1. Vascular causes</vt:lpstr>
      <vt:lpstr>PowerPoint Presentation</vt:lpstr>
      <vt:lpstr>2. Platelet disorders </vt:lpstr>
      <vt:lpstr>Excessive Intravascular coagulation</vt:lpstr>
      <vt:lpstr>PowerPoint Presentation</vt:lpstr>
      <vt:lpstr>Deficiency of coagulation factors</vt:lpstr>
      <vt:lpstr>PowerPoint Presentation</vt:lpstr>
      <vt:lpstr>13 clotting factors </vt:lpstr>
      <vt:lpstr>Clotting factors cont.</vt:lpstr>
      <vt:lpstr>Congenital disorders </vt:lpstr>
      <vt:lpstr>Haemophilia </vt:lpstr>
      <vt:lpstr>Clinical severity relates to factor level </vt:lpstr>
      <vt:lpstr>Haemophilia A</vt:lpstr>
      <vt:lpstr>Presentation </vt:lpstr>
      <vt:lpstr>Investigations </vt:lpstr>
      <vt:lpstr>Management </vt:lpstr>
      <vt:lpstr>PowerPoint Presentation</vt:lpstr>
      <vt:lpstr>Complications </vt:lpstr>
      <vt:lpstr>Haemophilia B</vt:lpstr>
      <vt:lpstr>Von Willebrand’s d’se</vt:lpstr>
      <vt:lpstr>Presentation</vt:lpstr>
      <vt:lpstr>Investigations </vt:lpstr>
      <vt:lpstr>Management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Bleeding disorders</dc:title>
  <dc:creator>Omistaja</dc:creator>
  <cp:lastModifiedBy>JANET</cp:lastModifiedBy>
  <cp:revision>44</cp:revision>
  <dcterms:created xsi:type="dcterms:W3CDTF">2013-10-24T16:31:19Z</dcterms:created>
  <dcterms:modified xsi:type="dcterms:W3CDTF">2018-05-29T04:03:21Z</dcterms:modified>
</cp:coreProperties>
</file>