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9"/>
  </p:notesMasterIdLst>
  <p:sldIdLst>
    <p:sldId id="256" r:id="rId2"/>
    <p:sldId id="257" r:id="rId3"/>
    <p:sldId id="258" r:id="rId4"/>
    <p:sldId id="259" r:id="rId5"/>
    <p:sldId id="270" r:id="rId6"/>
    <p:sldId id="260" r:id="rId7"/>
    <p:sldId id="262" r:id="rId8"/>
    <p:sldId id="261" r:id="rId9"/>
    <p:sldId id="264" r:id="rId10"/>
    <p:sldId id="263" r:id="rId11"/>
    <p:sldId id="266" r:id="rId12"/>
    <p:sldId id="267" r:id="rId13"/>
    <p:sldId id="268" r:id="rId14"/>
    <p:sldId id="269" r:id="rId15"/>
    <p:sldId id="271" r:id="rId16"/>
    <p:sldId id="272" r:id="rId17"/>
    <p:sldId id="273" r:id="rId18"/>
    <p:sldId id="274" r:id="rId19"/>
    <p:sldId id="275" r:id="rId20"/>
    <p:sldId id="277" r:id="rId21"/>
    <p:sldId id="276" r:id="rId22"/>
    <p:sldId id="278" r:id="rId23"/>
    <p:sldId id="279" r:id="rId24"/>
    <p:sldId id="280" r:id="rId25"/>
    <p:sldId id="281" r:id="rId26"/>
    <p:sldId id="282" r:id="rId27"/>
    <p:sldId id="283" r:id="rId28"/>
    <p:sldId id="284" r:id="rId29"/>
    <p:sldId id="285" r:id="rId30"/>
    <p:sldId id="286" r:id="rId31"/>
    <p:sldId id="356" r:id="rId32"/>
    <p:sldId id="357" r:id="rId33"/>
    <p:sldId id="358" r:id="rId34"/>
    <p:sldId id="359" r:id="rId35"/>
    <p:sldId id="360" r:id="rId36"/>
    <p:sldId id="362" r:id="rId37"/>
    <p:sldId id="361"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63"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64" r:id="rId84"/>
    <p:sldId id="332" r:id="rId85"/>
    <p:sldId id="365" r:id="rId86"/>
    <p:sldId id="333" r:id="rId87"/>
    <p:sldId id="334" r:id="rId88"/>
    <p:sldId id="335" r:id="rId89"/>
    <p:sldId id="336" r:id="rId90"/>
    <p:sldId id="337" r:id="rId91"/>
    <p:sldId id="338" r:id="rId92"/>
    <p:sldId id="339" r:id="rId93"/>
    <p:sldId id="340" r:id="rId94"/>
    <p:sldId id="341" r:id="rId95"/>
    <p:sldId id="342" r:id="rId96"/>
    <p:sldId id="343" r:id="rId97"/>
    <p:sldId id="344" r:id="rId98"/>
    <p:sldId id="345" r:id="rId99"/>
    <p:sldId id="346" r:id="rId100"/>
    <p:sldId id="347" r:id="rId101"/>
    <p:sldId id="348" r:id="rId102"/>
    <p:sldId id="349" r:id="rId103"/>
    <p:sldId id="350" r:id="rId104"/>
    <p:sldId id="351" r:id="rId105"/>
    <p:sldId id="352" r:id="rId106"/>
    <p:sldId id="353" r:id="rId107"/>
    <p:sldId id="354" r:id="rId10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513" autoAdjust="0"/>
    <p:restoredTop sz="94660"/>
  </p:normalViewPr>
  <p:slideViewPr>
    <p:cSldViewPr>
      <p:cViewPr varScale="1">
        <p:scale>
          <a:sx n="66" d="100"/>
          <a:sy n="66" d="100"/>
        </p:scale>
        <p:origin x="1752"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2BF5D78-EB6B-44D6-860F-770251E1250C}" type="datetimeFigureOut">
              <a:rPr lang="en-US" smtClean="0"/>
              <a:t>2/2/2021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1666827-75CB-4E73-A439-39C8B0247231}" type="slidenum">
              <a:rPr lang="en-US" smtClean="0"/>
              <a:t>‹#›</a:t>
            </a:fld>
            <a:endParaRPr lang="en-US"/>
          </a:p>
        </p:txBody>
      </p:sp>
    </p:spTree>
    <p:extLst>
      <p:ext uri="{BB962C8B-B14F-4D97-AF65-F5344CB8AC3E}">
        <p14:creationId xmlns:p14="http://schemas.microsoft.com/office/powerpoint/2010/main" val="3594708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a:t>
            </a:r>
          </a:p>
        </p:txBody>
      </p:sp>
      <p:sp>
        <p:nvSpPr>
          <p:cNvPr id="107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CC5E7876-1334-4C8D-9926-4A51B659AC7D}" type="slidenum">
              <a:rPr lang="ar-SA" smtClean="0"/>
              <a:pPr eaLnBrk="1" hangingPunct="1"/>
              <a:t>12</a:t>
            </a:fld>
            <a:endParaRPr lang="en-US" smtClean="0"/>
          </a:p>
        </p:txBody>
      </p:sp>
    </p:spTree>
    <p:extLst>
      <p:ext uri="{BB962C8B-B14F-4D97-AF65-F5344CB8AC3E}">
        <p14:creationId xmlns:p14="http://schemas.microsoft.com/office/powerpoint/2010/main" val="16570268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32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9EB52D17-03D4-4204-A984-6EF54FEFC801}" type="slidenum">
              <a:rPr lang="en-US" smtClean="0"/>
              <a:pPr eaLnBrk="1" hangingPunct="1"/>
              <a:t>49</a:t>
            </a:fld>
            <a:endParaRPr lang="en-US" smtClean="0"/>
          </a:p>
        </p:txBody>
      </p:sp>
    </p:spTree>
    <p:extLst>
      <p:ext uri="{BB962C8B-B14F-4D97-AF65-F5344CB8AC3E}">
        <p14:creationId xmlns:p14="http://schemas.microsoft.com/office/powerpoint/2010/main" val="6158579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8C1AA83E-D745-4993-AD76-BEA1CB3F874D}" type="slidenum">
              <a:rPr lang="ar-SA" smtClean="0"/>
              <a:pPr eaLnBrk="1" hangingPunct="1"/>
              <a:t>52</a:t>
            </a:fld>
            <a:endParaRPr lang="en-US" smtClean="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w-KE" smtClean="0"/>
          </a:p>
        </p:txBody>
      </p:sp>
    </p:spTree>
    <p:extLst>
      <p:ext uri="{BB962C8B-B14F-4D97-AF65-F5344CB8AC3E}">
        <p14:creationId xmlns:p14="http://schemas.microsoft.com/office/powerpoint/2010/main" val="26273540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w-KE" smtClean="0"/>
          </a:p>
        </p:txBody>
      </p:sp>
      <p:sp>
        <p:nvSpPr>
          <p:cNvPr id="134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D2E19FE5-6411-4D5F-B55E-8467B3251311}" type="slidenum">
              <a:rPr lang="en-US" smtClean="0"/>
              <a:pPr eaLnBrk="1" hangingPunct="1"/>
              <a:t>53</a:t>
            </a:fld>
            <a:endParaRPr lang="en-US" smtClean="0"/>
          </a:p>
        </p:txBody>
      </p:sp>
    </p:spTree>
    <p:extLst>
      <p:ext uri="{BB962C8B-B14F-4D97-AF65-F5344CB8AC3E}">
        <p14:creationId xmlns:p14="http://schemas.microsoft.com/office/powerpoint/2010/main" val="9010334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ln/>
        </p:spPr>
      </p:sp>
      <p:sp>
        <p:nvSpPr>
          <p:cNvPr id="1351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w-KE" smtClean="0"/>
          </a:p>
        </p:txBody>
      </p:sp>
      <p:sp>
        <p:nvSpPr>
          <p:cNvPr id="1351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2AC6C9E5-B5EA-4FA5-A0F8-CA0B11FAE7CF}" type="slidenum">
              <a:rPr lang="en-US" smtClean="0"/>
              <a:pPr eaLnBrk="1" hangingPunct="1"/>
              <a:t>54</a:t>
            </a:fld>
            <a:endParaRPr lang="en-US" smtClean="0"/>
          </a:p>
        </p:txBody>
      </p:sp>
    </p:spTree>
    <p:extLst>
      <p:ext uri="{BB962C8B-B14F-4D97-AF65-F5344CB8AC3E}">
        <p14:creationId xmlns:p14="http://schemas.microsoft.com/office/powerpoint/2010/main" val="4179672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FFC1A3CF-A148-4DCA-80FE-52D4E5AE2B04}" type="slidenum">
              <a:rPr lang="ar-SA" smtClean="0"/>
              <a:pPr eaLnBrk="1" hangingPunct="1"/>
              <a:t>55</a:t>
            </a:fld>
            <a:endParaRPr lang="en-US" smtClean="0"/>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w-KE" smtClean="0"/>
          </a:p>
        </p:txBody>
      </p:sp>
    </p:spTree>
    <p:extLst>
      <p:ext uri="{BB962C8B-B14F-4D97-AF65-F5344CB8AC3E}">
        <p14:creationId xmlns:p14="http://schemas.microsoft.com/office/powerpoint/2010/main" val="31483338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0DDB5D6E-2AE1-4566-A8F1-B5BEA0E6E3A4}" type="slidenum">
              <a:rPr lang="ar-SA" smtClean="0"/>
              <a:pPr eaLnBrk="1" hangingPunct="1"/>
              <a:t>56</a:t>
            </a:fld>
            <a:endParaRPr lang="en-US" smtClean="0"/>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w-KE" smtClean="0"/>
          </a:p>
        </p:txBody>
      </p:sp>
    </p:spTree>
    <p:extLst>
      <p:ext uri="{BB962C8B-B14F-4D97-AF65-F5344CB8AC3E}">
        <p14:creationId xmlns:p14="http://schemas.microsoft.com/office/powerpoint/2010/main" val="36278704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D395981E-C024-45F1-8F90-84119974CFB3}" type="slidenum">
              <a:rPr lang="ar-SA" smtClean="0"/>
              <a:pPr eaLnBrk="1" hangingPunct="1"/>
              <a:t>57</a:t>
            </a:fld>
            <a:endParaRPr lang="en-US" smtClean="0"/>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w-KE" smtClean="0"/>
          </a:p>
        </p:txBody>
      </p:sp>
    </p:spTree>
    <p:extLst>
      <p:ext uri="{BB962C8B-B14F-4D97-AF65-F5344CB8AC3E}">
        <p14:creationId xmlns:p14="http://schemas.microsoft.com/office/powerpoint/2010/main" val="3249640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B0A371E9-27E4-4E82-A9BB-D6AAABD161D6}" type="slidenum">
              <a:rPr lang="ar-SA" smtClean="0"/>
              <a:pPr eaLnBrk="1" hangingPunct="1"/>
              <a:t>58</a:t>
            </a:fld>
            <a:endParaRPr lang="en-US" smtClean="0"/>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w-KE" smtClean="0"/>
          </a:p>
        </p:txBody>
      </p:sp>
    </p:spTree>
    <p:extLst>
      <p:ext uri="{BB962C8B-B14F-4D97-AF65-F5344CB8AC3E}">
        <p14:creationId xmlns:p14="http://schemas.microsoft.com/office/powerpoint/2010/main" val="24809807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1D52D818-D57E-4F3D-9661-F757340BC0FC}" type="slidenum">
              <a:rPr lang="ar-SA" smtClean="0"/>
              <a:pPr eaLnBrk="1" hangingPunct="1"/>
              <a:t>59</a:t>
            </a:fld>
            <a:endParaRPr lang="en-US" smtClean="0"/>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w-KE" smtClean="0"/>
          </a:p>
        </p:txBody>
      </p:sp>
    </p:spTree>
    <p:extLst>
      <p:ext uri="{BB962C8B-B14F-4D97-AF65-F5344CB8AC3E}">
        <p14:creationId xmlns:p14="http://schemas.microsoft.com/office/powerpoint/2010/main" val="3527785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90785AC1-6438-4017-911D-8B1E71D38D42}" type="slidenum">
              <a:rPr lang="ar-SA" smtClean="0"/>
              <a:pPr eaLnBrk="1" hangingPunct="1"/>
              <a:t>60</a:t>
            </a:fld>
            <a:endParaRPr lang="en-US" smtClean="0"/>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w-KE" smtClean="0"/>
          </a:p>
        </p:txBody>
      </p:sp>
    </p:spTree>
    <p:extLst>
      <p:ext uri="{BB962C8B-B14F-4D97-AF65-F5344CB8AC3E}">
        <p14:creationId xmlns:p14="http://schemas.microsoft.com/office/powerpoint/2010/main" val="6232942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w-KE" smtClean="0"/>
          </a:p>
        </p:txBody>
      </p:sp>
      <p:sp>
        <p:nvSpPr>
          <p:cNvPr id="125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0F257CA5-44DA-4EE8-8772-6C12A6CBC16E}" type="slidenum">
              <a:rPr lang="en-US" smtClean="0"/>
              <a:pPr eaLnBrk="1" hangingPunct="1"/>
              <a:t>32</a:t>
            </a:fld>
            <a:endParaRPr lang="en-US" smtClean="0"/>
          </a:p>
        </p:txBody>
      </p:sp>
    </p:spTree>
    <p:extLst>
      <p:ext uri="{BB962C8B-B14F-4D97-AF65-F5344CB8AC3E}">
        <p14:creationId xmlns:p14="http://schemas.microsoft.com/office/powerpoint/2010/main" val="18956927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99672A9B-9499-46AA-A376-1997004233F2}" type="slidenum">
              <a:rPr lang="ar-SA" smtClean="0"/>
              <a:pPr eaLnBrk="1" hangingPunct="1"/>
              <a:t>61</a:t>
            </a:fld>
            <a:endParaRPr lang="en-US" smtClean="0"/>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w-KE" smtClean="0"/>
          </a:p>
        </p:txBody>
      </p:sp>
    </p:spTree>
    <p:extLst>
      <p:ext uri="{BB962C8B-B14F-4D97-AF65-F5344CB8AC3E}">
        <p14:creationId xmlns:p14="http://schemas.microsoft.com/office/powerpoint/2010/main" val="21102390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A4CFFFE0-7BD8-49EA-96B5-D54E2DDF2B03}" type="slidenum">
              <a:rPr lang="ar-SA" smtClean="0"/>
              <a:pPr eaLnBrk="1" hangingPunct="1"/>
              <a:t>62</a:t>
            </a:fld>
            <a:endParaRPr lang="en-US" smtClean="0"/>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w-KE" smtClean="0"/>
          </a:p>
        </p:txBody>
      </p:sp>
    </p:spTree>
    <p:extLst>
      <p:ext uri="{BB962C8B-B14F-4D97-AF65-F5344CB8AC3E}">
        <p14:creationId xmlns:p14="http://schemas.microsoft.com/office/powerpoint/2010/main" val="27301007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511B0009-8C88-4971-9120-F5F6584042BE}" type="slidenum">
              <a:rPr lang="ar-SA" smtClean="0"/>
              <a:pPr eaLnBrk="1" hangingPunct="1"/>
              <a:t>63</a:t>
            </a:fld>
            <a:endParaRPr lang="en-US" smtClean="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w-KE" smtClean="0"/>
          </a:p>
        </p:txBody>
      </p:sp>
    </p:spTree>
    <p:extLst>
      <p:ext uri="{BB962C8B-B14F-4D97-AF65-F5344CB8AC3E}">
        <p14:creationId xmlns:p14="http://schemas.microsoft.com/office/powerpoint/2010/main" val="34701914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7B9C9B70-291C-420D-BAA2-AE6426733773}" type="slidenum">
              <a:rPr lang="ar-SA" smtClean="0"/>
              <a:pPr eaLnBrk="1" hangingPunct="1"/>
              <a:t>64</a:t>
            </a:fld>
            <a:endParaRPr lang="en-US" smtClean="0"/>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w-KE" smtClean="0"/>
          </a:p>
        </p:txBody>
      </p:sp>
    </p:spTree>
    <p:extLst>
      <p:ext uri="{BB962C8B-B14F-4D97-AF65-F5344CB8AC3E}">
        <p14:creationId xmlns:p14="http://schemas.microsoft.com/office/powerpoint/2010/main" val="12520984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56DD9911-633B-487C-B4E4-A599A8768F4C}" type="slidenum">
              <a:rPr lang="ar-SA" smtClean="0"/>
              <a:pPr eaLnBrk="1" hangingPunct="1"/>
              <a:t>65</a:t>
            </a:fld>
            <a:endParaRPr lang="en-US" smtClean="0"/>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w-KE" smtClean="0"/>
          </a:p>
        </p:txBody>
      </p:sp>
    </p:spTree>
    <p:extLst>
      <p:ext uri="{BB962C8B-B14F-4D97-AF65-F5344CB8AC3E}">
        <p14:creationId xmlns:p14="http://schemas.microsoft.com/office/powerpoint/2010/main" val="22505062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E1374412-7872-4878-B69D-89D0DCE607E8}" type="slidenum">
              <a:rPr lang="ar-SA" smtClean="0"/>
              <a:pPr eaLnBrk="1" hangingPunct="1"/>
              <a:t>66</a:t>
            </a:fld>
            <a:endParaRPr lang="en-US" smtClean="0"/>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w-KE" smtClean="0"/>
          </a:p>
        </p:txBody>
      </p:sp>
    </p:spTree>
    <p:extLst>
      <p:ext uri="{BB962C8B-B14F-4D97-AF65-F5344CB8AC3E}">
        <p14:creationId xmlns:p14="http://schemas.microsoft.com/office/powerpoint/2010/main" val="6167613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961E9D48-1856-4718-92AA-4B877509B572}" type="slidenum">
              <a:rPr lang="ar-SA" smtClean="0"/>
              <a:pPr eaLnBrk="1" hangingPunct="1"/>
              <a:t>68</a:t>
            </a:fld>
            <a:endParaRPr lang="en-US" smtClean="0"/>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w-KE" smtClean="0"/>
          </a:p>
        </p:txBody>
      </p:sp>
    </p:spTree>
    <p:extLst>
      <p:ext uri="{BB962C8B-B14F-4D97-AF65-F5344CB8AC3E}">
        <p14:creationId xmlns:p14="http://schemas.microsoft.com/office/powerpoint/2010/main" val="19480458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B2317CFC-9335-4046-AB26-7CC1B27F7169}" type="slidenum">
              <a:rPr lang="ar-SA" smtClean="0"/>
              <a:pPr eaLnBrk="1" hangingPunct="1"/>
              <a:t>73</a:t>
            </a:fld>
            <a:endParaRPr lang="en-US" smtClean="0"/>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w-KE" smtClean="0"/>
          </a:p>
        </p:txBody>
      </p:sp>
    </p:spTree>
    <p:extLst>
      <p:ext uri="{BB962C8B-B14F-4D97-AF65-F5344CB8AC3E}">
        <p14:creationId xmlns:p14="http://schemas.microsoft.com/office/powerpoint/2010/main" val="18859116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2D28651B-3883-483A-A871-09031D8A365A}" type="slidenum">
              <a:rPr lang="ar-SA" smtClean="0"/>
              <a:pPr eaLnBrk="1" hangingPunct="1"/>
              <a:t>74</a:t>
            </a:fld>
            <a:endParaRPr lang="en-US" smtClean="0"/>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w-KE" smtClean="0"/>
          </a:p>
        </p:txBody>
      </p:sp>
    </p:spTree>
    <p:extLst>
      <p:ext uri="{BB962C8B-B14F-4D97-AF65-F5344CB8AC3E}">
        <p14:creationId xmlns:p14="http://schemas.microsoft.com/office/powerpoint/2010/main" val="19149827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80A7A08C-EF0A-4D65-B214-9C2D7FADCFD8}" type="slidenum">
              <a:rPr lang="ar-SA" smtClean="0"/>
              <a:pPr eaLnBrk="1" hangingPunct="1"/>
              <a:t>75</a:t>
            </a:fld>
            <a:endParaRPr lang="en-US" smtClean="0"/>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w-KE" smtClean="0"/>
          </a:p>
        </p:txBody>
      </p:sp>
    </p:spTree>
    <p:extLst>
      <p:ext uri="{BB962C8B-B14F-4D97-AF65-F5344CB8AC3E}">
        <p14:creationId xmlns:p14="http://schemas.microsoft.com/office/powerpoint/2010/main" val="187576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69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DF03ED09-1913-4A33-A605-4D809ED9488A}" type="slidenum">
              <a:rPr lang="en-US" smtClean="0"/>
              <a:pPr eaLnBrk="1" hangingPunct="1"/>
              <a:t>33</a:t>
            </a:fld>
            <a:endParaRPr lang="en-US" smtClean="0"/>
          </a:p>
        </p:txBody>
      </p:sp>
    </p:spTree>
    <p:extLst>
      <p:ext uri="{BB962C8B-B14F-4D97-AF65-F5344CB8AC3E}">
        <p14:creationId xmlns:p14="http://schemas.microsoft.com/office/powerpoint/2010/main" val="3165863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A55188CA-0440-4E55-BD9A-E63C64884ACB}" type="slidenum">
              <a:rPr lang="ar-SA" smtClean="0"/>
              <a:pPr eaLnBrk="1" hangingPunct="1"/>
              <a:t>77</a:t>
            </a:fld>
            <a:endParaRPr lang="en-US" smtClean="0"/>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w-KE" smtClean="0"/>
          </a:p>
        </p:txBody>
      </p:sp>
    </p:spTree>
    <p:extLst>
      <p:ext uri="{BB962C8B-B14F-4D97-AF65-F5344CB8AC3E}">
        <p14:creationId xmlns:p14="http://schemas.microsoft.com/office/powerpoint/2010/main" val="33901859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F70FCBEE-69BD-4735-B0DB-7297D4835A31}" type="slidenum">
              <a:rPr lang="ar-SA" smtClean="0"/>
              <a:pPr eaLnBrk="1" hangingPunct="1"/>
              <a:t>78</a:t>
            </a:fld>
            <a:endParaRPr lang="en-US" smtClean="0"/>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w-KE" smtClean="0"/>
          </a:p>
        </p:txBody>
      </p:sp>
    </p:spTree>
    <p:extLst>
      <p:ext uri="{BB962C8B-B14F-4D97-AF65-F5344CB8AC3E}">
        <p14:creationId xmlns:p14="http://schemas.microsoft.com/office/powerpoint/2010/main" val="23797622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60F08FFF-841E-40C1-83EA-E1431EA7392B}" type="slidenum">
              <a:rPr lang="ar-SA" smtClean="0"/>
              <a:pPr eaLnBrk="1" hangingPunct="1"/>
              <a:t>79</a:t>
            </a:fld>
            <a:endParaRPr lang="en-US" smtClean="0"/>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w-KE" smtClean="0"/>
          </a:p>
        </p:txBody>
      </p:sp>
    </p:spTree>
    <p:extLst>
      <p:ext uri="{BB962C8B-B14F-4D97-AF65-F5344CB8AC3E}">
        <p14:creationId xmlns:p14="http://schemas.microsoft.com/office/powerpoint/2010/main" val="8215808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B9A96A08-1D4C-44CC-ACF7-63ADB238A292}" type="slidenum">
              <a:rPr lang="ar-SA" smtClean="0"/>
              <a:pPr eaLnBrk="1" hangingPunct="1"/>
              <a:t>80</a:t>
            </a:fld>
            <a:endParaRPr lang="en-US" smtClean="0"/>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w-KE" smtClean="0"/>
          </a:p>
        </p:txBody>
      </p:sp>
    </p:spTree>
    <p:extLst>
      <p:ext uri="{BB962C8B-B14F-4D97-AF65-F5344CB8AC3E}">
        <p14:creationId xmlns:p14="http://schemas.microsoft.com/office/powerpoint/2010/main" val="30485149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FEBCF082-A53F-4E6D-B5BF-377FDB7A844E}" type="slidenum">
              <a:rPr lang="ar-SA" smtClean="0"/>
              <a:pPr eaLnBrk="1" hangingPunct="1"/>
              <a:t>82</a:t>
            </a:fld>
            <a:endParaRPr lang="en-US" smtClean="0"/>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w-KE" smtClean="0"/>
          </a:p>
        </p:txBody>
      </p:sp>
    </p:spTree>
    <p:extLst>
      <p:ext uri="{BB962C8B-B14F-4D97-AF65-F5344CB8AC3E}">
        <p14:creationId xmlns:p14="http://schemas.microsoft.com/office/powerpoint/2010/main" val="40986032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ln/>
        </p:spPr>
      </p:sp>
      <p:sp>
        <p:nvSpPr>
          <p:cNvPr id="157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w-KE" smtClean="0"/>
          </a:p>
        </p:txBody>
      </p:sp>
      <p:sp>
        <p:nvSpPr>
          <p:cNvPr id="157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02A4F0D8-C53B-4668-9CBA-DDA25B43643B}" type="slidenum">
              <a:rPr lang="ar-SA" smtClean="0"/>
              <a:pPr eaLnBrk="1" hangingPunct="1"/>
              <a:t>86</a:t>
            </a:fld>
            <a:endParaRPr lang="en-US" smtClean="0"/>
          </a:p>
        </p:txBody>
      </p:sp>
    </p:spTree>
    <p:extLst>
      <p:ext uri="{BB962C8B-B14F-4D97-AF65-F5344CB8AC3E}">
        <p14:creationId xmlns:p14="http://schemas.microsoft.com/office/powerpoint/2010/main" val="14899177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a:ln/>
        </p:spPr>
      </p:sp>
      <p:sp>
        <p:nvSpPr>
          <p:cNvPr id="158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w-KE" smtClean="0"/>
          </a:p>
        </p:txBody>
      </p:sp>
      <p:sp>
        <p:nvSpPr>
          <p:cNvPr id="158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0B362A32-55EB-4399-A53E-4DB241CD3D88}" type="slidenum">
              <a:rPr lang="ar-SA" smtClean="0"/>
              <a:pPr eaLnBrk="1" hangingPunct="1"/>
              <a:t>92</a:t>
            </a:fld>
            <a:endParaRPr lang="en-US" smtClean="0"/>
          </a:p>
        </p:txBody>
      </p:sp>
    </p:spTree>
    <p:extLst>
      <p:ext uri="{BB962C8B-B14F-4D97-AF65-F5344CB8AC3E}">
        <p14:creationId xmlns:p14="http://schemas.microsoft.com/office/powerpoint/2010/main" val="14568368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ln/>
        </p:spPr>
      </p:sp>
      <p:sp>
        <p:nvSpPr>
          <p:cNvPr id="159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w-KE" smtClean="0"/>
          </a:p>
        </p:txBody>
      </p:sp>
      <p:sp>
        <p:nvSpPr>
          <p:cNvPr id="159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132D5B8E-AEE0-4104-ADE6-5729A3950421}" type="slidenum">
              <a:rPr lang="ar-SA" smtClean="0"/>
              <a:pPr eaLnBrk="1" hangingPunct="1"/>
              <a:t>94</a:t>
            </a:fld>
            <a:endParaRPr lang="en-US" smtClean="0"/>
          </a:p>
        </p:txBody>
      </p:sp>
    </p:spTree>
    <p:extLst>
      <p:ext uri="{BB962C8B-B14F-4D97-AF65-F5344CB8AC3E}">
        <p14:creationId xmlns:p14="http://schemas.microsoft.com/office/powerpoint/2010/main" val="3258046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a:ln/>
        </p:spPr>
      </p:sp>
      <p:sp>
        <p:nvSpPr>
          <p:cNvPr id="160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w-KE" smtClean="0"/>
          </a:p>
        </p:txBody>
      </p:sp>
      <p:sp>
        <p:nvSpPr>
          <p:cNvPr id="160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94129F1E-5C0E-46AE-98CE-9A99E7659AC1}" type="slidenum">
              <a:rPr lang="ar-SA" smtClean="0"/>
              <a:pPr eaLnBrk="1" hangingPunct="1"/>
              <a:t>97</a:t>
            </a:fld>
            <a:endParaRPr lang="en-US" smtClean="0"/>
          </a:p>
        </p:txBody>
      </p:sp>
    </p:spTree>
    <p:extLst>
      <p:ext uri="{BB962C8B-B14F-4D97-AF65-F5344CB8AC3E}">
        <p14:creationId xmlns:p14="http://schemas.microsoft.com/office/powerpoint/2010/main" val="32922219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w-KE" smtClean="0"/>
          </a:p>
        </p:txBody>
      </p:sp>
      <p:sp>
        <p:nvSpPr>
          <p:cNvPr id="161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BFC50990-8E87-431F-80A9-2DAF97794F9C}" type="slidenum">
              <a:rPr lang="ar-SA" smtClean="0"/>
              <a:pPr eaLnBrk="1" hangingPunct="1"/>
              <a:t>100</a:t>
            </a:fld>
            <a:endParaRPr lang="en-US" smtClean="0"/>
          </a:p>
        </p:txBody>
      </p:sp>
    </p:spTree>
    <p:extLst>
      <p:ext uri="{BB962C8B-B14F-4D97-AF65-F5344CB8AC3E}">
        <p14:creationId xmlns:p14="http://schemas.microsoft.com/office/powerpoint/2010/main" val="1179884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666827-75CB-4E73-A439-39C8B0247231}" type="slidenum">
              <a:rPr lang="en-US" smtClean="0"/>
              <a:t>36</a:t>
            </a:fld>
            <a:endParaRPr lang="en-US"/>
          </a:p>
        </p:txBody>
      </p:sp>
    </p:spTree>
    <p:extLst>
      <p:ext uri="{BB962C8B-B14F-4D97-AF65-F5344CB8AC3E}">
        <p14:creationId xmlns:p14="http://schemas.microsoft.com/office/powerpoint/2010/main" val="2707310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a:ln/>
        </p:spPr>
      </p:sp>
      <p:sp>
        <p:nvSpPr>
          <p:cNvPr id="162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w-KE" smtClean="0"/>
          </a:p>
        </p:txBody>
      </p:sp>
      <p:sp>
        <p:nvSpPr>
          <p:cNvPr id="162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D87EB0CE-584E-4A7A-B517-EE739EB3E623}" type="slidenum">
              <a:rPr lang="ar-SA" smtClean="0"/>
              <a:pPr eaLnBrk="1" hangingPunct="1"/>
              <a:t>101</a:t>
            </a:fld>
            <a:endParaRPr lang="en-US" smtClean="0"/>
          </a:p>
        </p:txBody>
      </p:sp>
    </p:spTree>
    <p:extLst>
      <p:ext uri="{BB962C8B-B14F-4D97-AF65-F5344CB8AC3E}">
        <p14:creationId xmlns:p14="http://schemas.microsoft.com/office/powerpoint/2010/main" val="12832833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w-KE" smtClean="0"/>
          </a:p>
        </p:txBody>
      </p:sp>
      <p:sp>
        <p:nvSpPr>
          <p:cNvPr id="163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1204ED83-727F-45F1-989B-1884876ACCA4}" type="slidenum">
              <a:rPr lang="ar-SA" smtClean="0"/>
              <a:pPr eaLnBrk="1" hangingPunct="1"/>
              <a:t>102</a:t>
            </a:fld>
            <a:endParaRPr lang="en-US" smtClean="0"/>
          </a:p>
        </p:txBody>
      </p:sp>
    </p:spTree>
    <p:extLst>
      <p:ext uri="{BB962C8B-B14F-4D97-AF65-F5344CB8AC3E}">
        <p14:creationId xmlns:p14="http://schemas.microsoft.com/office/powerpoint/2010/main" val="10134745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ln/>
        </p:spPr>
      </p:sp>
      <p:sp>
        <p:nvSpPr>
          <p:cNvPr id="164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w-KE" smtClean="0"/>
          </a:p>
        </p:txBody>
      </p:sp>
      <p:sp>
        <p:nvSpPr>
          <p:cNvPr id="164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B3112401-17AD-4BA3-AA5B-C222EACFC3DA}" type="slidenum">
              <a:rPr lang="ar-SA" smtClean="0"/>
              <a:pPr eaLnBrk="1" hangingPunct="1"/>
              <a:t>103</a:t>
            </a:fld>
            <a:endParaRPr lang="en-US" smtClean="0"/>
          </a:p>
        </p:txBody>
      </p:sp>
    </p:spTree>
    <p:extLst>
      <p:ext uri="{BB962C8B-B14F-4D97-AF65-F5344CB8AC3E}">
        <p14:creationId xmlns:p14="http://schemas.microsoft.com/office/powerpoint/2010/main" val="22738892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ln/>
        </p:spPr>
      </p:sp>
      <p:sp>
        <p:nvSpPr>
          <p:cNvPr id="165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w-KE" smtClean="0"/>
          </a:p>
        </p:txBody>
      </p:sp>
      <p:sp>
        <p:nvSpPr>
          <p:cNvPr id="165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2A2AD353-B23B-4641-A09D-348E018F751E}" type="slidenum">
              <a:rPr lang="ar-SA" smtClean="0"/>
              <a:pPr eaLnBrk="1" hangingPunct="1"/>
              <a:t>105</a:t>
            </a:fld>
            <a:endParaRPr lang="en-US" smtClean="0"/>
          </a:p>
        </p:txBody>
      </p:sp>
    </p:spTree>
    <p:extLst>
      <p:ext uri="{BB962C8B-B14F-4D97-AF65-F5344CB8AC3E}">
        <p14:creationId xmlns:p14="http://schemas.microsoft.com/office/powerpoint/2010/main" val="1444462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a:ln/>
        </p:spPr>
      </p:sp>
      <p:sp>
        <p:nvSpPr>
          <p:cNvPr id="166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w-KE" smtClean="0"/>
          </a:p>
        </p:txBody>
      </p:sp>
      <p:sp>
        <p:nvSpPr>
          <p:cNvPr id="166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6A0824D6-32AE-403A-BC92-8DE0985F491F}" type="slidenum">
              <a:rPr lang="ar-SA" smtClean="0"/>
              <a:pPr eaLnBrk="1" hangingPunct="1"/>
              <a:t>107</a:t>
            </a:fld>
            <a:endParaRPr lang="en-US" smtClean="0"/>
          </a:p>
        </p:txBody>
      </p:sp>
    </p:spTree>
    <p:extLst>
      <p:ext uri="{BB962C8B-B14F-4D97-AF65-F5344CB8AC3E}">
        <p14:creationId xmlns:p14="http://schemas.microsoft.com/office/powerpoint/2010/main" val="39364923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80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B4CF95D9-F527-437A-A8C6-9BFE3E6E24CF}" type="slidenum">
              <a:rPr lang="en-US" smtClean="0"/>
              <a:pPr eaLnBrk="1" hangingPunct="1"/>
              <a:t>37</a:t>
            </a:fld>
            <a:endParaRPr lang="en-US" smtClean="0"/>
          </a:p>
        </p:txBody>
      </p:sp>
    </p:spTree>
    <p:extLst>
      <p:ext uri="{BB962C8B-B14F-4D97-AF65-F5344CB8AC3E}">
        <p14:creationId xmlns:p14="http://schemas.microsoft.com/office/powerpoint/2010/main" val="24317183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80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B4CF95D9-F527-437A-A8C6-9BFE3E6E24CF}" type="slidenum">
              <a:rPr lang="en-US" smtClean="0"/>
              <a:pPr eaLnBrk="1" hangingPunct="1"/>
              <a:t>39</a:t>
            </a:fld>
            <a:endParaRPr lang="en-US" smtClean="0"/>
          </a:p>
        </p:txBody>
      </p:sp>
    </p:spTree>
    <p:extLst>
      <p:ext uri="{BB962C8B-B14F-4D97-AF65-F5344CB8AC3E}">
        <p14:creationId xmlns:p14="http://schemas.microsoft.com/office/powerpoint/2010/main" val="28156323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FC8B27B6-1BCF-4EED-8AE0-0065DF8BDCB0}" type="slidenum">
              <a:rPr lang="ar-SA" smtClean="0"/>
              <a:pPr eaLnBrk="1" hangingPunct="1"/>
              <a:t>43</a:t>
            </a:fld>
            <a:endParaRPr lang="en-US" smtClean="0"/>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w-KE" smtClean="0"/>
          </a:p>
        </p:txBody>
      </p:sp>
    </p:spTree>
    <p:extLst>
      <p:ext uri="{BB962C8B-B14F-4D97-AF65-F5344CB8AC3E}">
        <p14:creationId xmlns:p14="http://schemas.microsoft.com/office/powerpoint/2010/main" val="12076151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w-KE" smtClean="0"/>
          </a:p>
        </p:txBody>
      </p:sp>
      <p:sp>
        <p:nvSpPr>
          <p:cNvPr id="1300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6745EA24-1C66-4594-B265-B21EBFB789A3}" type="slidenum">
              <a:rPr lang="ar-SA" smtClean="0"/>
              <a:pPr eaLnBrk="1" hangingPunct="1"/>
              <a:t>47</a:t>
            </a:fld>
            <a:endParaRPr lang="en-US" smtClean="0"/>
          </a:p>
        </p:txBody>
      </p:sp>
    </p:spTree>
    <p:extLst>
      <p:ext uri="{BB962C8B-B14F-4D97-AF65-F5344CB8AC3E}">
        <p14:creationId xmlns:p14="http://schemas.microsoft.com/office/powerpoint/2010/main" val="27039136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F56D8CA5-4D53-4000-925F-43728EF3C43F}" type="slidenum">
              <a:rPr lang="ar-SA" smtClean="0"/>
              <a:pPr eaLnBrk="1" hangingPunct="1"/>
              <a:t>48</a:t>
            </a:fld>
            <a:endParaRPr lang="en-US" smtClean="0"/>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w-KE" smtClean="0"/>
          </a:p>
        </p:txBody>
      </p:sp>
    </p:spTree>
    <p:extLst>
      <p:ext uri="{BB962C8B-B14F-4D97-AF65-F5344CB8AC3E}">
        <p14:creationId xmlns:p14="http://schemas.microsoft.com/office/powerpoint/2010/main" val="23834533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A7EE9B7-3AD3-48B6-900D-44CF577B48D6}" type="datetimeFigureOut">
              <a:rPr lang="en-US" smtClean="0"/>
              <a:t>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30D524-77C2-4C98-B3D5-5D069BC65BA2}" type="slidenum">
              <a:rPr lang="en-US" smtClean="0"/>
              <a:t>‹#›</a:t>
            </a:fld>
            <a:endParaRPr lang="en-US"/>
          </a:p>
        </p:txBody>
      </p:sp>
    </p:spTree>
    <p:extLst>
      <p:ext uri="{BB962C8B-B14F-4D97-AF65-F5344CB8AC3E}">
        <p14:creationId xmlns:p14="http://schemas.microsoft.com/office/powerpoint/2010/main" val="22631678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7EE9B7-3AD3-48B6-900D-44CF577B48D6}" type="datetimeFigureOut">
              <a:rPr lang="en-US" smtClean="0"/>
              <a:t>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30D524-77C2-4C98-B3D5-5D069BC65BA2}" type="slidenum">
              <a:rPr lang="en-US" smtClean="0"/>
              <a:t>‹#›</a:t>
            </a:fld>
            <a:endParaRPr lang="en-US"/>
          </a:p>
        </p:txBody>
      </p:sp>
    </p:spTree>
    <p:extLst>
      <p:ext uri="{BB962C8B-B14F-4D97-AF65-F5344CB8AC3E}">
        <p14:creationId xmlns:p14="http://schemas.microsoft.com/office/powerpoint/2010/main" val="3461436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7EE9B7-3AD3-48B6-900D-44CF577B48D6}" type="datetimeFigureOut">
              <a:rPr lang="en-US" smtClean="0"/>
              <a:t>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30D524-77C2-4C98-B3D5-5D069BC65BA2}" type="slidenum">
              <a:rPr lang="en-US" smtClean="0"/>
              <a:t>‹#›</a:t>
            </a:fld>
            <a:endParaRPr lang="en-US"/>
          </a:p>
        </p:txBody>
      </p:sp>
    </p:spTree>
    <p:extLst>
      <p:ext uri="{BB962C8B-B14F-4D97-AF65-F5344CB8AC3E}">
        <p14:creationId xmlns:p14="http://schemas.microsoft.com/office/powerpoint/2010/main" val="15997051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a:t>EL-BADAWI</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55D3197-2CE5-43BC-9C6B-6C47682D1AAB}" type="slidenum">
              <a:rPr lang="ar-SA"/>
              <a:pPr>
                <a:defRPr/>
              </a:pPr>
              <a:t>‹#›</a:t>
            </a:fld>
            <a:endParaRPr lang="en-US"/>
          </a:p>
        </p:txBody>
      </p:sp>
    </p:spTree>
    <p:extLst>
      <p:ext uri="{BB962C8B-B14F-4D97-AF65-F5344CB8AC3E}">
        <p14:creationId xmlns:p14="http://schemas.microsoft.com/office/powerpoint/2010/main" val="3391670329"/>
      </p:ext>
    </p:extLst>
  </p:cSld>
  <p:clrMapOvr>
    <a:masterClrMapping/>
  </p:clrMapOvr>
  <p:transition advClick="0" advTm="1000">
    <p:blinds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7EE9B7-3AD3-48B6-900D-44CF577B48D6}" type="datetimeFigureOut">
              <a:rPr lang="en-US" smtClean="0"/>
              <a:t>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30D524-77C2-4C98-B3D5-5D069BC65BA2}" type="slidenum">
              <a:rPr lang="en-US" smtClean="0"/>
              <a:t>‹#›</a:t>
            </a:fld>
            <a:endParaRPr lang="en-US"/>
          </a:p>
        </p:txBody>
      </p:sp>
    </p:spTree>
    <p:extLst>
      <p:ext uri="{BB962C8B-B14F-4D97-AF65-F5344CB8AC3E}">
        <p14:creationId xmlns:p14="http://schemas.microsoft.com/office/powerpoint/2010/main" val="1305696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A7EE9B7-3AD3-48B6-900D-44CF577B48D6}" type="datetimeFigureOut">
              <a:rPr lang="en-US" smtClean="0"/>
              <a:t>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30D524-77C2-4C98-B3D5-5D069BC65BA2}" type="slidenum">
              <a:rPr lang="en-US" smtClean="0"/>
              <a:t>‹#›</a:t>
            </a:fld>
            <a:endParaRPr lang="en-US"/>
          </a:p>
        </p:txBody>
      </p:sp>
    </p:spTree>
    <p:extLst>
      <p:ext uri="{BB962C8B-B14F-4D97-AF65-F5344CB8AC3E}">
        <p14:creationId xmlns:p14="http://schemas.microsoft.com/office/powerpoint/2010/main" val="41001790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A7EE9B7-3AD3-48B6-900D-44CF577B48D6}" type="datetimeFigureOut">
              <a:rPr lang="en-US" smtClean="0"/>
              <a:t>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30D524-77C2-4C98-B3D5-5D069BC65BA2}" type="slidenum">
              <a:rPr lang="en-US" smtClean="0"/>
              <a:t>‹#›</a:t>
            </a:fld>
            <a:endParaRPr lang="en-US"/>
          </a:p>
        </p:txBody>
      </p:sp>
    </p:spTree>
    <p:extLst>
      <p:ext uri="{BB962C8B-B14F-4D97-AF65-F5344CB8AC3E}">
        <p14:creationId xmlns:p14="http://schemas.microsoft.com/office/powerpoint/2010/main" val="30001823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A7EE9B7-3AD3-48B6-900D-44CF577B48D6}" type="datetimeFigureOut">
              <a:rPr lang="en-US" smtClean="0"/>
              <a:t>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30D524-77C2-4C98-B3D5-5D069BC65BA2}" type="slidenum">
              <a:rPr lang="en-US" smtClean="0"/>
              <a:t>‹#›</a:t>
            </a:fld>
            <a:endParaRPr lang="en-US"/>
          </a:p>
        </p:txBody>
      </p:sp>
    </p:spTree>
    <p:extLst>
      <p:ext uri="{BB962C8B-B14F-4D97-AF65-F5344CB8AC3E}">
        <p14:creationId xmlns:p14="http://schemas.microsoft.com/office/powerpoint/2010/main" val="13284168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A7EE9B7-3AD3-48B6-900D-44CF577B48D6}" type="datetimeFigureOut">
              <a:rPr lang="en-US" smtClean="0"/>
              <a:t>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30D524-77C2-4C98-B3D5-5D069BC65BA2}" type="slidenum">
              <a:rPr lang="en-US" smtClean="0"/>
              <a:t>‹#›</a:t>
            </a:fld>
            <a:endParaRPr lang="en-US"/>
          </a:p>
        </p:txBody>
      </p:sp>
    </p:spTree>
    <p:extLst>
      <p:ext uri="{BB962C8B-B14F-4D97-AF65-F5344CB8AC3E}">
        <p14:creationId xmlns:p14="http://schemas.microsoft.com/office/powerpoint/2010/main" val="1969987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7EE9B7-3AD3-48B6-900D-44CF577B48D6}" type="datetimeFigureOut">
              <a:rPr lang="en-US" smtClean="0"/>
              <a:t>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30D524-77C2-4C98-B3D5-5D069BC65BA2}" type="slidenum">
              <a:rPr lang="en-US" smtClean="0"/>
              <a:t>‹#›</a:t>
            </a:fld>
            <a:endParaRPr lang="en-US"/>
          </a:p>
        </p:txBody>
      </p:sp>
    </p:spTree>
    <p:extLst>
      <p:ext uri="{BB962C8B-B14F-4D97-AF65-F5344CB8AC3E}">
        <p14:creationId xmlns:p14="http://schemas.microsoft.com/office/powerpoint/2010/main" val="1111607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7EE9B7-3AD3-48B6-900D-44CF577B48D6}" type="datetimeFigureOut">
              <a:rPr lang="en-US" smtClean="0"/>
              <a:t>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30D524-77C2-4C98-B3D5-5D069BC65BA2}" type="slidenum">
              <a:rPr lang="en-US" smtClean="0"/>
              <a:t>‹#›</a:t>
            </a:fld>
            <a:endParaRPr lang="en-US"/>
          </a:p>
        </p:txBody>
      </p:sp>
    </p:spTree>
    <p:extLst>
      <p:ext uri="{BB962C8B-B14F-4D97-AF65-F5344CB8AC3E}">
        <p14:creationId xmlns:p14="http://schemas.microsoft.com/office/powerpoint/2010/main" val="2749092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7EE9B7-3AD3-48B6-900D-44CF577B48D6}" type="datetimeFigureOut">
              <a:rPr lang="en-US" smtClean="0"/>
              <a:t>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30D524-77C2-4C98-B3D5-5D069BC65BA2}" type="slidenum">
              <a:rPr lang="en-US" smtClean="0"/>
              <a:t>‹#›</a:t>
            </a:fld>
            <a:endParaRPr lang="en-US"/>
          </a:p>
        </p:txBody>
      </p:sp>
    </p:spTree>
    <p:extLst>
      <p:ext uri="{BB962C8B-B14F-4D97-AF65-F5344CB8AC3E}">
        <p14:creationId xmlns:p14="http://schemas.microsoft.com/office/powerpoint/2010/main" val="519722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7EE9B7-3AD3-48B6-900D-44CF577B48D6}" type="datetimeFigureOut">
              <a:rPr lang="en-US" smtClean="0"/>
              <a:t>2/2/2021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30D524-77C2-4C98-B3D5-5D069BC65BA2}" type="slidenum">
              <a:rPr lang="en-US" smtClean="0"/>
              <a:t>‹#›</a:t>
            </a:fld>
            <a:endParaRPr lang="en-US"/>
          </a:p>
        </p:txBody>
      </p:sp>
    </p:spTree>
    <p:extLst>
      <p:ext uri="{BB962C8B-B14F-4D97-AF65-F5344CB8AC3E}">
        <p14:creationId xmlns:p14="http://schemas.microsoft.com/office/powerpoint/2010/main" val="7796966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2.xml"/><Relationship Id="rId1" Type="http://schemas.openxmlformats.org/officeDocument/2006/relationships/audio" Target="../media/audio1.wav"/><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5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image" Target="../media/image44.png"/><Relationship Id="rId2" Type="http://schemas.openxmlformats.org/officeDocument/2006/relationships/audio" Target="../media/audio3.wav"/><Relationship Id="rId1" Type="http://schemas.openxmlformats.org/officeDocument/2006/relationships/audio" Target="../media/audio2.wav"/><Relationship Id="rId6" Type="http://schemas.openxmlformats.org/officeDocument/2006/relationships/image" Target="../media/image43.png"/><Relationship Id="rId5" Type="http://schemas.openxmlformats.org/officeDocument/2006/relationships/notesSlide" Target="../notesSlides/notesSlide14.xml"/><Relationship Id="rId4"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46.jpeg"/></Relationships>
</file>

<file path=ppt/slides/_rels/slide5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48.png"/></Relationships>
</file>

<file path=ppt/slides/_rels/slide5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5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6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6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audio" Target="file:///C:\Documents%20and%20Settings\Mohamed%20Elbadawi\Desktop\abdominal%20cavity.wma" TargetMode="External"/><Relationship Id="rId5" Type="http://schemas.openxmlformats.org/officeDocument/2006/relationships/image" Target="../media/image60.png"/><Relationship Id="rId4" Type="http://schemas.openxmlformats.org/officeDocument/2006/relationships/image" Target="../media/image59.png"/></Relationships>
</file>

<file path=ppt/slides/_rels/slide6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6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audio" Target="file:///C:\Documents%20and%20Settings\Mohamed%20Elbadawi\Desktop\popopo.wma" TargetMode="External"/><Relationship Id="rId5" Type="http://schemas.openxmlformats.org/officeDocument/2006/relationships/image" Target="../media/image60.png"/><Relationship Id="rId4" Type="http://schemas.openxmlformats.org/officeDocument/2006/relationships/image" Target="../media/image80.jpeg"/></Relationships>
</file>

<file path=ppt/slides/_rels/slide8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LOWER LIMB</a:t>
            </a:r>
            <a:endParaRPr lang="en-US" dirty="0"/>
          </a:p>
        </p:txBody>
      </p:sp>
      <p:sp>
        <p:nvSpPr>
          <p:cNvPr id="3" name="Subtitle 2"/>
          <p:cNvSpPr>
            <a:spLocks noGrp="1"/>
          </p:cNvSpPr>
          <p:nvPr>
            <p:ph type="subTitle" idx="1"/>
          </p:nvPr>
        </p:nvSpPr>
        <p:spPr/>
        <p:txBody>
          <a:bodyPr/>
          <a:lstStyle/>
          <a:p>
            <a:r>
              <a:rPr lang="en-US" dirty="0" smtClean="0"/>
              <a:t>BY F.R KURIA</a:t>
            </a:r>
            <a:endParaRPr lang="en-US" dirty="0"/>
          </a:p>
        </p:txBody>
      </p:sp>
    </p:spTree>
    <p:extLst>
      <p:ext uri="{BB962C8B-B14F-4D97-AF65-F5344CB8AC3E}">
        <p14:creationId xmlns:p14="http://schemas.microsoft.com/office/powerpoint/2010/main" val="8829006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457200" y="274638"/>
            <a:ext cx="822960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200" b="1">
                <a:solidFill>
                  <a:srgbClr val="450FCB"/>
                </a:solidFill>
                <a:latin typeface="Lucida Handwriting" pitchFamily="66" charset="0"/>
              </a:rPr>
              <a:t>LIMB DEVELOPMENT</a:t>
            </a:r>
          </a:p>
        </p:txBody>
      </p:sp>
      <p:sp>
        <p:nvSpPr>
          <p:cNvPr id="5" name="Rectangle 5"/>
          <p:cNvSpPr>
            <a:spLocks noChangeArrowheads="1"/>
          </p:cNvSpPr>
          <p:nvPr/>
        </p:nvSpPr>
        <p:spPr bwMode="auto">
          <a:xfrm>
            <a:off x="152401" y="838200"/>
            <a:ext cx="654807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buFontTx/>
              <a:buChar char="•"/>
            </a:pPr>
            <a:r>
              <a:rPr lang="en-US" sz="2000" b="1" dirty="0"/>
              <a:t>Early during development, the paraxial mesoderm divides into segmented parts named mesodermal </a:t>
            </a:r>
            <a:r>
              <a:rPr lang="en-US" sz="2000" b="1" dirty="0" err="1"/>
              <a:t>somites</a:t>
            </a:r>
            <a:r>
              <a:rPr lang="en-US" sz="2000" b="1" dirty="0"/>
              <a:t> (42-44).</a:t>
            </a:r>
          </a:p>
          <a:p>
            <a:pPr marL="342900" indent="-342900">
              <a:lnSpc>
                <a:spcPct val="90000"/>
              </a:lnSpc>
              <a:spcBef>
                <a:spcPct val="20000"/>
              </a:spcBef>
              <a:buFontTx/>
              <a:buChar char="•"/>
            </a:pPr>
            <a:endParaRPr lang="en-US" sz="2000" b="1" dirty="0"/>
          </a:p>
          <a:p>
            <a:pPr marL="342900" indent="-342900">
              <a:lnSpc>
                <a:spcPct val="90000"/>
              </a:lnSpc>
              <a:spcBef>
                <a:spcPct val="20000"/>
              </a:spcBef>
              <a:buFontTx/>
              <a:buChar char="•"/>
            </a:pPr>
            <a:r>
              <a:rPr lang="en-US" sz="2000" b="1" dirty="0"/>
              <a:t>Each somite divides into: </a:t>
            </a:r>
          </a:p>
          <a:p>
            <a:pPr marL="2057400" lvl="4" indent="-228600">
              <a:lnSpc>
                <a:spcPct val="90000"/>
              </a:lnSpc>
              <a:spcBef>
                <a:spcPct val="20000"/>
              </a:spcBef>
              <a:buFontTx/>
              <a:buChar char="»"/>
            </a:pPr>
            <a:r>
              <a:rPr lang="en-US" sz="1600" b="1" dirty="0"/>
              <a:t>Lower medial part </a:t>
            </a:r>
            <a:r>
              <a:rPr lang="en-US" sz="1600" b="1" dirty="0">
                <a:solidFill>
                  <a:srgbClr val="110432"/>
                </a:solidFill>
              </a:rPr>
              <a:t>(</a:t>
            </a:r>
            <a:r>
              <a:rPr lang="en-US" sz="1600" b="1" i="1" dirty="0" err="1">
                <a:solidFill>
                  <a:srgbClr val="110432"/>
                </a:solidFill>
              </a:rPr>
              <a:t>sclerotome</a:t>
            </a:r>
            <a:r>
              <a:rPr lang="en-US" sz="1600" b="1" dirty="0">
                <a:solidFill>
                  <a:srgbClr val="110432"/>
                </a:solidFill>
              </a:rPr>
              <a:t>)</a:t>
            </a:r>
            <a:r>
              <a:rPr lang="en-US" sz="1600" b="1" dirty="0"/>
              <a:t> forms the vertebral column.</a:t>
            </a:r>
          </a:p>
          <a:p>
            <a:pPr marL="2057400" lvl="4" indent="-228600">
              <a:lnSpc>
                <a:spcPct val="90000"/>
              </a:lnSpc>
              <a:spcBef>
                <a:spcPct val="20000"/>
              </a:spcBef>
              <a:buFontTx/>
              <a:buChar char="»"/>
            </a:pPr>
            <a:r>
              <a:rPr lang="en-US" sz="1600" b="1" dirty="0"/>
              <a:t>Upper lateral part </a:t>
            </a:r>
            <a:r>
              <a:rPr lang="en-US" sz="1600" b="1" dirty="0">
                <a:solidFill>
                  <a:srgbClr val="110432"/>
                </a:solidFill>
              </a:rPr>
              <a:t>(</a:t>
            </a:r>
            <a:r>
              <a:rPr lang="en-US" sz="1600" b="1" i="1" dirty="0" err="1">
                <a:solidFill>
                  <a:srgbClr val="110432"/>
                </a:solidFill>
              </a:rPr>
              <a:t>dermomyotome</a:t>
            </a:r>
            <a:r>
              <a:rPr lang="en-US" sz="1600" b="1" dirty="0">
                <a:solidFill>
                  <a:srgbClr val="110432"/>
                </a:solidFill>
              </a:rPr>
              <a:t>)</a:t>
            </a:r>
            <a:r>
              <a:rPr lang="en-US" sz="1600" b="1" dirty="0"/>
              <a:t> forms the dermis of the skin and the trunk skeletal muscles including the limbs.</a:t>
            </a:r>
            <a:r>
              <a:rPr lang="en-US" sz="1200" b="1" dirty="0"/>
              <a:t>  </a:t>
            </a:r>
          </a:p>
          <a:p>
            <a:pPr marL="2057400" lvl="4" indent="-228600">
              <a:lnSpc>
                <a:spcPct val="90000"/>
              </a:lnSpc>
              <a:spcBef>
                <a:spcPct val="20000"/>
              </a:spcBef>
              <a:buFontTx/>
              <a:buChar char="»"/>
            </a:pPr>
            <a:endParaRPr lang="en-US" sz="1200" b="1" dirty="0"/>
          </a:p>
          <a:p>
            <a:pPr marL="342900" indent="-342900">
              <a:lnSpc>
                <a:spcPct val="90000"/>
              </a:lnSpc>
              <a:spcBef>
                <a:spcPct val="20000"/>
              </a:spcBef>
              <a:buFontTx/>
              <a:buChar char="•"/>
            </a:pPr>
            <a:r>
              <a:rPr lang="en-US" sz="2000" b="1" dirty="0"/>
              <a:t>The upper limb muscles and skin (dermis) develop from segments C.3-8 and T.1&amp;2. </a:t>
            </a:r>
          </a:p>
          <a:p>
            <a:pPr marL="342900" indent="-342900">
              <a:lnSpc>
                <a:spcPct val="90000"/>
              </a:lnSpc>
              <a:spcBef>
                <a:spcPct val="20000"/>
              </a:spcBef>
              <a:buFontTx/>
              <a:buChar char="•"/>
            </a:pPr>
            <a:endParaRPr lang="en-US" sz="2000" b="1" dirty="0"/>
          </a:p>
          <a:p>
            <a:pPr marL="342900" indent="-342900">
              <a:lnSpc>
                <a:spcPct val="90000"/>
              </a:lnSpc>
              <a:spcBef>
                <a:spcPct val="20000"/>
              </a:spcBef>
              <a:buFontTx/>
              <a:buChar char="•"/>
            </a:pPr>
            <a:r>
              <a:rPr lang="en-US" sz="2000" b="1" dirty="0"/>
              <a:t>The lower limb develops  for L2-S4 </a:t>
            </a:r>
            <a:r>
              <a:rPr lang="en-US" sz="2000" b="1" dirty="0" err="1"/>
              <a:t>somites</a:t>
            </a:r>
            <a:r>
              <a:rPr lang="en-US" b="1" dirty="0"/>
              <a:t>.  </a:t>
            </a:r>
          </a:p>
          <a:p>
            <a:pPr marL="342900" indent="-342900">
              <a:lnSpc>
                <a:spcPct val="90000"/>
              </a:lnSpc>
              <a:spcBef>
                <a:spcPct val="20000"/>
              </a:spcBef>
            </a:pPr>
            <a:r>
              <a:rPr lang="en-US" sz="2800" b="1" dirty="0"/>
              <a:t> </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0471" y="1600200"/>
            <a:ext cx="2457450" cy="3845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066647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3"/>
          <p:cNvSpPr txBox="1">
            <a:spLocks noChangeArrowheads="1"/>
          </p:cNvSpPr>
          <p:nvPr/>
        </p:nvSpPr>
        <p:spPr bwMode="auto">
          <a:xfrm>
            <a:off x="900113" y="404813"/>
            <a:ext cx="3313112"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eaLnBrk="0" hangingPunct="0">
              <a:defRPr>
                <a:solidFill>
                  <a:schemeClr val="tx1"/>
                </a:solidFill>
                <a:latin typeface="Arial" charset="0"/>
                <a:cs typeface="Arial" charset="0"/>
              </a:defRPr>
            </a:lvl2pPr>
            <a:lvl3pPr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2000" b="1" u="sng"/>
              <a:t>FIRST LAYER</a:t>
            </a:r>
          </a:p>
          <a:p>
            <a:pPr eaLnBrk="1" hangingPunct="1"/>
            <a:endParaRPr lang="en-GB" sz="2000" b="1"/>
          </a:p>
          <a:p>
            <a:pPr eaLnBrk="1" hangingPunct="1"/>
            <a:r>
              <a:rPr lang="en-GB" sz="2000" b="1" u="sng">
                <a:solidFill>
                  <a:srgbClr val="0033CC"/>
                </a:solidFill>
              </a:rPr>
              <a:t>THREE MUSCLES:</a:t>
            </a:r>
          </a:p>
          <a:p>
            <a:pPr lvl="1" eaLnBrk="1" hangingPunct="1">
              <a:buFontTx/>
              <a:buChar char="•"/>
            </a:pPr>
            <a:r>
              <a:rPr lang="en-GB" sz="2000" b="1">
                <a:solidFill>
                  <a:srgbClr val="0033CC"/>
                </a:solidFill>
              </a:rPr>
              <a:t>TWO ABDUCTORS</a:t>
            </a:r>
          </a:p>
          <a:p>
            <a:pPr lvl="1" eaLnBrk="1" hangingPunct="1">
              <a:buFontTx/>
              <a:buChar char="•"/>
            </a:pPr>
            <a:r>
              <a:rPr lang="en-GB" sz="2000" b="1">
                <a:solidFill>
                  <a:srgbClr val="0033CC"/>
                </a:solidFill>
              </a:rPr>
              <a:t>ONE FLEXOR</a:t>
            </a:r>
          </a:p>
          <a:p>
            <a:pPr lvl="1" eaLnBrk="1" hangingPunct="1">
              <a:buFontTx/>
              <a:buChar char="•"/>
            </a:pPr>
            <a:endParaRPr lang="en-GB" sz="2000" b="1">
              <a:solidFill>
                <a:srgbClr val="0033CC"/>
              </a:solidFill>
            </a:endParaRPr>
          </a:p>
          <a:p>
            <a:pPr lvl="2" eaLnBrk="1" hangingPunct="1">
              <a:buFont typeface="Wingdings" pitchFamily="2" charset="2"/>
              <a:buChar char="§"/>
            </a:pPr>
            <a:r>
              <a:rPr lang="en-GB" sz="1600" b="1"/>
              <a:t>ABDCTOR HALLUSIS</a:t>
            </a:r>
          </a:p>
          <a:p>
            <a:pPr lvl="1" eaLnBrk="1" hangingPunct="1">
              <a:buFont typeface="Wingdings" pitchFamily="2" charset="2"/>
              <a:buNone/>
            </a:pPr>
            <a:endParaRPr lang="en-GB" sz="1600" b="1"/>
          </a:p>
          <a:p>
            <a:pPr lvl="2" eaLnBrk="1" hangingPunct="1">
              <a:buFont typeface="Wingdings" pitchFamily="2" charset="2"/>
              <a:buChar char="§"/>
            </a:pPr>
            <a:r>
              <a:rPr lang="en-GB" sz="1600" b="1"/>
              <a:t>ABDUCTOR DIGITI MINIMI</a:t>
            </a:r>
          </a:p>
          <a:p>
            <a:pPr lvl="1" eaLnBrk="1" hangingPunct="1">
              <a:buFont typeface="Wingdings" pitchFamily="2" charset="2"/>
              <a:buNone/>
            </a:pPr>
            <a:endParaRPr lang="en-GB" sz="1600" b="1"/>
          </a:p>
          <a:p>
            <a:pPr lvl="2" eaLnBrk="1" hangingPunct="1">
              <a:buFont typeface="Wingdings" pitchFamily="2" charset="2"/>
              <a:buChar char="§"/>
            </a:pPr>
            <a:r>
              <a:rPr lang="en-GB" sz="1600" b="1"/>
              <a:t>FLEXOR DIGITORUM BREVIS</a:t>
            </a:r>
          </a:p>
          <a:p>
            <a:pPr lvl="1" eaLnBrk="1" hangingPunct="1">
              <a:buFontTx/>
              <a:buChar char="•"/>
            </a:pPr>
            <a:endParaRPr lang="en-GB" sz="1600" b="1"/>
          </a:p>
          <a:p>
            <a:pPr eaLnBrk="1" hangingPunct="1">
              <a:buFont typeface="Wingdings" pitchFamily="2" charset="2"/>
              <a:buChar char="q"/>
            </a:pPr>
            <a:endParaRPr lang="en-GB" sz="1600" b="1"/>
          </a:p>
          <a:p>
            <a:pPr eaLnBrk="1" hangingPunct="1">
              <a:buFontTx/>
              <a:buChar char="•"/>
            </a:pPr>
            <a:endParaRPr lang="en-GB" sz="1600" b="1"/>
          </a:p>
          <a:p>
            <a:pPr eaLnBrk="1" hangingPunct="1"/>
            <a:endParaRPr lang="en-US" sz="1600" b="1"/>
          </a:p>
        </p:txBody>
      </p:sp>
      <p:pic>
        <p:nvPicPr>
          <p:cNvPr id="95235" name="Picture 4" descr="new first=="/>
          <p:cNvPicPr>
            <a:picLocks noChangeAspect="1" noChangeArrowheads="1"/>
          </p:cNvPicPr>
          <p:nvPr/>
        </p:nvPicPr>
        <p:blipFill>
          <a:blip r:embed="rId3">
            <a:extLst>
              <a:ext uri="{28A0092B-C50C-407E-A947-70E740481C1C}">
                <a14:useLocalDpi xmlns:a14="http://schemas.microsoft.com/office/drawing/2010/main" val="0"/>
              </a:ext>
            </a:extLst>
          </a:blip>
          <a:srcRect l="17113" r="29973"/>
          <a:stretch>
            <a:fillRect/>
          </a:stretch>
        </p:blipFill>
        <p:spPr bwMode="auto">
          <a:xfrm>
            <a:off x="5435600" y="404813"/>
            <a:ext cx="2449513"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6" name="Text Box 5"/>
          <p:cNvSpPr txBox="1">
            <a:spLocks noChangeArrowheads="1"/>
          </p:cNvSpPr>
          <p:nvPr/>
        </p:nvSpPr>
        <p:spPr bwMode="auto">
          <a:xfrm>
            <a:off x="8008938" y="2635250"/>
            <a:ext cx="9715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1400" b="1"/>
              <a:t>Abductor</a:t>
            </a:r>
          </a:p>
          <a:p>
            <a:pPr eaLnBrk="1" hangingPunct="1"/>
            <a:r>
              <a:rPr lang="en-GB" sz="1400" b="1"/>
              <a:t>hallucis </a:t>
            </a:r>
            <a:endParaRPr lang="en-US" sz="1400" b="1"/>
          </a:p>
        </p:txBody>
      </p:sp>
      <p:sp>
        <p:nvSpPr>
          <p:cNvPr id="95237" name="Text Box 6"/>
          <p:cNvSpPr txBox="1">
            <a:spLocks noChangeArrowheads="1"/>
          </p:cNvSpPr>
          <p:nvPr/>
        </p:nvSpPr>
        <p:spPr bwMode="auto">
          <a:xfrm>
            <a:off x="7667625" y="4076700"/>
            <a:ext cx="10795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GB" sz="1400" b="1"/>
              <a:t>Flexor digitorum brevis</a:t>
            </a:r>
            <a:endParaRPr lang="en-US" sz="1400" b="1"/>
          </a:p>
        </p:txBody>
      </p:sp>
      <p:sp>
        <p:nvSpPr>
          <p:cNvPr id="95238" name="Text Box 7"/>
          <p:cNvSpPr txBox="1">
            <a:spLocks noChangeArrowheads="1"/>
          </p:cNvSpPr>
          <p:nvPr/>
        </p:nvSpPr>
        <p:spPr bwMode="auto">
          <a:xfrm>
            <a:off x="4572000" y="4005263"/>
            <a:ext cx="1171575"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GB" sz="1400" b="1"/>
              <a:t>Abductor digiti minimi</a:t>
            </a:r>
            <a:endParaRPr lang="en-US" sz="1400" b="1"/>
          </a:p>
        </p:txBody>
      </p:sp>
      <p:sp>
        <p:nvSpPr>
          <p:cNvPr id="95239" name="Line 8"/>
          <p:cNvSpPr>
            <a:spLocks noChangeShapeType="1"/>
          </p:cNvSpPr>
          <p:nvPr/>
        </p:nvSpPr>
        <p:spPr bwMode="auto">
          <a:xfrm>
            <a:off x="7308850" y="2852738"/>
            <a:ext cx="647700"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5240" name="Line 9"/>
          <p:cNvSpPr>
            <a:spLocks noChangeShapeType="1"/>
          </p:cNvSpPr>
          <p:nvPr/>
        </p:nvSpPr>
        <p:spPr bwMode="auto">
          <a:xfrm>
            <a:off x="6732588" y="3716338"/>
            <a:ext cx="1079500" cy="649287"/>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5241" name="Line 10"/>
          <p:cNvSpPr>
            <a:spLocks noChangeShapeType="1"/>
          </p:cNvSpPr>
          <p:nvPr/>
        </p:nvSpPr>
        <p:spPr bwMode="auto">
          <a:xfrm flipH="1">
            <a:off x="5508625" y="4365625"/>
            <a:ext cx="647700"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4031863429"/>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6258" name="Group 4"/>
          <p:cNvGrpSpPr>
            <a:grpSpLocks/>
          </p:cNvGrpSpPr>
          <p:nvPr/>
        </p:nvGrpSpPr>
        <p:grpSpPr bwMode="auto">
          <a:xfrm>
            <a:off x="1187450" y="404813"/>
            <a:ext cx="7632700" cy="5805487"/>
            <a:chOff x="748" y="255"/>
            <a:chExt cx="4808" cy="3657"/>
          </a:xfrm>
        </p:grpSpPr>
        <p:sp>
          <p:nvSpPr>
            <p:cNvPr id="221186" name="Text Box 2"/>
            <p:cNvSpPr txBox="1">
              <a:spLocks noChangeArrowheads="1"/>
            </p:cNvSpPr>
            <p:nvPr/>
          </p:nvSpPr>
          <p:spPr bwMode="auto">
            <a:xfrm>
              <a:off x="748" y="618"/>
              <a:ext cx="2268" cy="3263"/>
            </a:xfrm>
            <a:prstGeom prst="rect">
              <a:avLst/>
            </a:prstGeom>
            <a:noFill/>
            <a:ln w="9525">
              <a:noFill/>
              <a:miter lim="800000"/>
              <a:headEnd/>
              <a:tailEnd/>
            </a:ln>
            <a:effectLst/>
          </p:spPr>
          <p:txBody>
            <a:bodyPr>
              <a:spAutoFit/>
            </a:bodyPr>
            <a:lstStyle/>
            <a:p>
              <a:pPr>
                <a:spcBef>
                  <a:spcPct val="50000"/>
                </a:spcBef>
                <a:defRPr/>
              </a:pPr>
              <a:r>
                <a:rPr lang="en-US" b="1" u="sng">
                  <a:effectLst>
                    <a:outerShdw blurRad="38100" dist="38100" dir="2700000" algn="tl">
                      <a:srgbClr val="FFFFFF"/>
                    </a:outerShdw>
                  </a:effectLst>
                </a:rPr>
                <a:t>SECOND LAYER</a:t>
              </a:r>
            </a:p>
            <a:p>
              <a:pPr>
                <a:spcBef>
                  <a:spcPct val="50000"/>
                </a:spcBef>
                <a:defRPr/>
              </a:pPr>
              <a:r>
                <a:rPr lang="en-GB" b="1">
                  <a:solidFill>
                    <a:srgbClr val="0033CC"/>
                  </a:solidFill>
                  <a:effectLst>
                    <a:outerShdw blurRad="38100" dist="38100" dir="2700000" algn="tl">
                      <a:srgbClr val="000000"/>
                    </a:outerShdw>
                  </a:effectLst>
                </a:rPr>
                <a:t>TWO TENDONS + SMALL MUSCLES</a:t>
              </a:r>
            </a:p>
            <a:p>
              <a:pPr>
                <a:spcBef>
                  <a:spcPct val="50000"/>
                </a:spcBef>
                <a:defRPr/>
              </a:pPr>
              <a:endParaRPr lang="en-GB" b="1">
                <a:solidFill>
                  <a:srgbClr val="0033CC"/>
                </a:solidFill>
                <a:effectLst>
                  <a:outerShdw blurRad="38100" dist="38100" dir="2700000" algn="tl">
                    <a:srgbClr val="000000"/>
                  </a:outerShdw>
                </a:effectLst>
              </a:endParaRPr>
            </a:p>
            <a:p>
              <a:pPr lvl="1">
                <a:spcBef>
                  <a:spcPct val="50000"/>
                </a:spcBef>
                <a:buFontTx/>
                <a:buChar char="•"/>
                <a:defRPr/>
              </a:pPr>
              <a:r>
                <a:rPr lang="en-GB" sz="1600" b="1" u="sng">
                  <a:effectLst>
                    <a:outerShdw blurRad="38100" dist="38100" dir="2700000" algn="tl">
                      <a:srgbClr val="FFFFFF"/>
                    </a:outerShdw>
                  </a:effectLst>
                </a:rPr>
                <a:t>TWO TENDONS</a:t>
              </a:r>
              <a:r>
                <a:rPr lang="en-GB" sz="1600" b="1">
                  <a:effectLst>
                    <a:outerShdw blurRad="38100" dist="38100" dir="2700000" algn="tl">
                      <a:srgbClr val="FFFFFF"/>
                    </a:outerShdw>
                  </a:effectLst>
                </a:rPr>
                <a:t>:</a:t>
              </a:r>
            </a:p>
            <a:p>
              <a:pPr lvl="2">
                <a:spcBef>
                  <a:spcPct val="50000"/>
                </a:spcBef>
                <a:buFontTx/>
                <a:buChar char="•"/>
                <a:defRPr/>
              </a:pPr>
              <a:r>
                <a:rPr lang="en-GB" sz="1600" b="1">
                  <a:effectLst>
                    <a:outerShdw blurRad="38100" dist="38100" dir="2700000" algn="tl">
                      <a:srgbClr val="FFFFFF"/>
                    </a:outerShdw>
                  </a:effectLst>
                </a:rPr>
                <a:t>TENDON OF FLEXOR DIGITORUM LONGUS</a:t>
              </a:r>
            </a:p>
            <a:p>
              <a:pPr lvl="2">
                <a:spcBef>
                  <a:spcPct val="50000"/>
                </a:spcBef>
                <a:buFontTx/>
                <a:buChar char="•"/>
                <a:defRPr/>
              </a:pPr>
              <a:r>
                <a:rPr lang="en-GB" sz="1600" b="1">
                  <a:effectLst>
                    <a:outerShdw blurRad="38100" dist="38100" dir="2700000" algn="tl">
                      <a:srgbClr val="FFFFFF"/>
                    </a:outerShdw>
                  </a:effectLst>
                </a:rPr>
                <a:t>TENDON OF FLEXOR HALLUSIS LONGUS</a:t>
              </a:r>
            </a:p>
            <a:p>
              <a:pPr>
                <a:spcBef>
                  <a:spcPct val="50000"/>
                </a:spcBef>
                <a:defRPr/>
              </a:pPr>
              <a:endParaRPr lang="en-GB" sz="1600" b="1">
                <a:effectLst>
                  <a:outerShdw blurRad="38100" dist="38100" dir="2700000" algn="tl">
                    <a:srgbClr val="FFFFFF"/>
                  </a:outerShdw>
                </a:effectLst>
              </a:endParaRPr>
            </a:p>
            <a:p>
              <a:pPr lvl="1">
                <a:spcBef>
                  <a:spcPct val="50000"/>
                </a:spcBef>
                <a:buFontTx/>
                <a:buChar char="•"/>
                <a:defRPr/>
              </a:pPr>
              <a:r>
                <a:rPr lang="en-GB" sz="1600" b="1" u="sng">
                  <a:effectLst>
                    <a:outerShdw blurRad="38100" dist="38100" dir="2700000" algn="tl">
                      <a:srgbClr val="FFFFFF"/>
                    </a:outerShdw>
                  </a:effectLst>
                </a:rPr>
                <a:t>SMALL MUSCLES</a:t>
              </a:r>
              <a:r>
                <a:rPr lang="en-GB" sz="1600" b="1">
                  <a:effectLst>
                    <a:outerShdw blurRad="38100" dist="38100" dir="2700000" algn="tl">
                      <a:srgbClr val="FFFFFF"/>
                    </a:outerShdw>
                  </a:effectLst>
                </a:rPr>
                <a:t>:</a:t>
              </a:r>
            </a:p>
            <a:p>
              <a:pPr lvl="2">
                <a:spcBef>
                  <a:spcPct val="50000"/>
                </a:spcBef>
                <a:buFontTx/>
                <a:buChar char="•"/>
                <a:defRPr/>
              </a:pPr>
              <a:r>
                <a:rPr lang="en-GB" sz="1600" b="1">
                  <a:effectLst>
                    <a:outerShdw blurRad="38100" dist="38100" dir="2700000" algn="tl">
                      <a:srgbClr val="FFFFFF"/>
                    </a:outerShdw>
                  </a:effectLst>
                </a:rPr>
                <a:t>FLEXOR DIGITORUM ACCESORUS</a:t>
              </a:r>
            </a:p>
            <a:p>
              <a:pPr lvl="2">
                <a:spcBef>
                  <a:spcPct val="50000"/>
                </a:spcBef>
                <a:buFontTx/>
                <a:buChar char="•"/>
                <a:defRPr/>
              </a:pPr>
              <a:r>
                <a:rPr lang="en-GB" sz="1600" b="1">
                  <a:effectLst>
                    <a:outerShdw blurRad="38100" dist="38100" dir="2700000" algn="tl">
                      <a:srgbClr val="FFFFFF"/>
                    </a:outerShdw>
                  </a:effectLst>
                </a:rPr>
                <a:t>LAMBERICAL MUSCLES</a:t>
              </a:r>
            </a:p>
            <a:p>
              <a:pPr lvl="2">
                <a:spcBef>
                  <a:spcPct val="50000"/>
                </a:spcBef>
                <a:buFontTx/>
                <a:buChar char="•"/>
                <a:defRPr/>
              </a:pPr>
              <a:endParaRPr lang="en-US" b="1">
                <a:effectLst>
                  <a:outerShdw blurRad="38100" dist="38100" dir="2700000" algn="tl">
                    <a:srgbClr val="FFFFFF"/>
                  </a:outerShdw>
                </a:effectLst>
              </a:endParaRPr>
            </a:p>
          </p:txBody>
        </p:sp>
        <p:pic>
          <p:nvPicPr>
            <p:cNvPr id="96260" name="Picture 3" descr="sec layewrt"/>
            <p:cNvPicPr>
              <a:picLocks noChangeAspect="1" noChangeArrowheads="1"/>
            </p:cNvPicPr>
            <p:nvPr/>
          </p:nvPicPr>
          <p:blipFill>
            <a:blip r:embed="rId3">
              <a:extLst>
                <a:ext uri="{28A0092B-C50C-407E-A947-70E740481C1C}">
                  <a14:useLocalDpi xmlns:a14="http://schemas.microsoft.com/office/drawing/2010/main" val="0"/>
                </a:ext>
              </a:extLst>
            </a:blip>
            <a:srcRect l="4158" t="5586" r="27911"/>
            <a:stretch>
              <a:fillRect/>
            </a:stretch>
          </p:blipFill>
          <p:spPr bwMode="auto">
            <a:xfrm>
              <a:off x="3334" y="255"/>
              <a:ext cx="2222" cy="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039760870"/>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7282" name="Group 6"/>
          <p:cNvGrpSpPr>
            <a:grpSpLocks/>
          </p:cNvGrpSpPr>
          <p:nvPr/>
        </p:nvGrpSpPr>
        <p:grpSpPr bwMode="auto">
          <a:xfrm>
            <a:off x="971550" y="404813"/>
            <a:ext cx="7632700" cy="5805487"/>
            <a:chOff x="612" y="255"/>
            <a:chExt cx="4808" cy="3657"/>
          </a:xfrm>
        </p:grpSpPr>
        <p:pic>
          <p:nvPicPr>
            <p:cNvPr id="97283" name="Picture 4" descr="foot2"/>
            <p:cNvPicPr>
              <a:picLocks noChangeAspect="1" noChangeArrowheads="1"/>
            </p:cNvPicPr>
            <p:nvPr/>
          </p:nvPicPr>
          <p:blipFill>
            <a:blip r:embed="rId3">
              <a:lum bright="-24000" contrast="78000"/>
              <a:extLst>
                <a:ext uri="{28A0092B-C50C-407E-A947-70E740481C1C}">
                  <a14:useLocalDpi xmlns:a14="http://schemas.microsoft.com/office/drawing/2010/main" val="0"/>
                </a:ext>
              </a:extLst>
            </a:blip>
            <a:srcRect l="7320" t="6416" r="9634" b="5144"/>
            <a:stretch>
              <a:fillRect/>
            </a:stretch>
          </p:blipFill>
          <p:spPr bwMode="auto">
            <a:xfrm>
              <a:off x="3379" y="255"/>
              <a:ext cx="2041" cy="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4" name="Text Box 5"/>
            <p:cNvSpPr txBox="1">
              <a:spLocks noChangeArrowheads="1"/>
            </p:cNvSpPr>
            <p:nvPr/>
          </p:nvSpPr>
          <p:spPr bwMode="auto">
            <a:xfrm>
              <a:off x="612" y="572"/>
              <a:ext cx="2064" cy="2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eaLnBrk="0" hangingPunct="0">
                <a:defRPr>
                  <a:solidFill>
                    <a:schemeClr val="tx1"/>
                  </a:solidFill>
                  <a:latin typeface="Arial" charset="0"/>
                  <a:cs typeface="Arial" charset="0"/>
                </a:defRPr>
              </a:lvl2pPr>
              <a:lvl3pPr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b="1" u="sng"/>
                <a:t>THIRD LAYER</a:t>
              </a:r>
            </a:p>
            <a:p>
              <a:pPr eaLnBrk="1" hangingPunct="1"/>
              <a:endParaRPr lang="en-GB" b="1" u="sng"/>
            </a:p>
            <a:p>
              <a:pPr eaLnBrk="1" hangingPunct="1"/>
              <a:r>
                <a:rPr lang="en-GB" b="1">
                  <a:solidFill>
                    <a:srgbClr val="0033CC"/>
                  </a:solidFill>
                </a:rPr>
                <a:t>THREE MUSCLES: TWO FLEXORS AND ONE ADDUCTOR</a:t>
              </a:r>
            </a:p>
            <a:p>
              <a:pPr eaLnBrk="1" hangingPunct="1"/>
              <a:endParaRPr lang="en-GB" b="1"/>
            </a:p>
            <a:p>
              <a:pPr lvl="1" eaLnBrk="1" hangingPunct="1">
                <a:buFontTx/>
                <a:buChar char="•"/>
              </a:pPr>
              <a:r>
                <a:rPr lang="en-GB" b="1"/>
                <a:t>TWO FLEXORS:</a:t>
              </a:r>
            </a:p>
            <a:p>
              <a:pPr lvl="2" eaLnBrk="1" hangingPunct="1">
                <a:buFontTx/>
                <a:buChar char="•"/>
              </a:pPr>
              <a:r>
                <a:rPr lang="en-GB" b="1"/>
                <a:t>FLEXOR HALLUSIS BREVIS</a:t>
              </a:r>
            </a:p>
            <a:p>
              <a:pPr lvl="2" eaLnBrk="1" hangingPunct="1">
                <a:buFontTx/>
                <a:buChar char="•"/>
              </a:pPr>
              <a:r>
                <a:rPr lang="en-GB" b="1"/>
                <a:t>FLEXOR DIGITI MINIMI</a:t>
              </a:r>
            </a:p>
            <a:p>
              <a:pPr lvl="2" eaLnBrk="1" hangingPunct="1">
                <a:buFontTx/>
                <a:buChar char="•"/>
              </a:pPr>
              <a:endParaRPr lang="en-GB" b="1"/>
            </a:p>
            <a:p>
              <a:pPr lvl="1" eaLnBrk="1" hangingPunct="1">
                <a:buFontTx/>
                <a:buChar char="•"/>
              </a:pPr>
              <a:r>
                <a:rPr lang="en-GB" b="1"/>
                <a:t>ONE ADDUCTOR:</a:t>
              </a:r>
            </a:p>
            <a:p>
              <a:pPr lvl="2" eaLnBrk="1" hangingPunct="1">
                <a:buFontTx/>
                <a:buChar char="•"/>
              </a:pPr>
              <a:r>
                <a:rPr lang="en-GB" b="1"/>
                <a:t>ADDUCTOR HALLUSIS </a:t>
              </a:r>
              <a:endParaRPr lang="en-US" b="1"/>
            </a:p>
          </p:txBody>
        </p:sp>
      </p:grpSp>
    </p:spTree>
    <p:extLst>
      <p:ext uri="{BB962C8B-B14F-4D97-AF65-F5344CB8AC3E}">
        <p14:creationId xmlns:p14="http://schemas.microsoft.com/office/powerpoint/2010/main" val="801843446"/>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306" name="Group 4"/>
          <p:cNvGrpSpPr>
            <a:grpSpLocks/>
          </p:cNvGrpSpPr>
          <p:nvPr/>
        </p:nvGrpSpPr>
        <p:grpSpPr bwMode="auto">
          <a:xfrm>
            <a:off x="971550" y="765175"/>
            <a:ext cx="7415213" cy="5589588"/>
            <a:chOff x="612" y="482"/>
            <a:chExt cx="4671" cy="3521"/>
          </a:xfrm>
        </p:grpSpPr>
        <p:sp>
          <p:nvSpPr>
            <p:cNvPr id="223234" name="Text Box 2"/>
            <p:cNvSpPr txBox="1">
              <a:spLocks noChangeArrowheads="1"/>
            </p:cNvSpPr>
            <p:nvPr/>
          </p:nvSpPr>
          <p:spPr bwMode="auto">
            <a:xfrm>
              <a:off x="612" y="482"/>
              <a:ext cx="1950" cy="3465"/>
            </a:xfrm>
            <a:prstGeom prst="rect">
              <a:avLst/>
            </a:prstGeom>
            <a:noFill/>
            <a:ln w="9525">
              <a:noFill/>
              <a:miter lim="800000"/>
              <a:headEnd/>
              <a:tailEnd/>
            </a:ln>
            <a:effectLst/>
          </p:spPr>
          <p:txBody>
            <a:bodyPr>
              <a:spAutoFit/>
            </a:bodyPr>
            <a:lstStyle/>
            <a:p>
              <a:pPr>
                <a:spcBef>
                  <a:spcPct val="50000"/>
                </a:spcBef>
                <a:defRPr/>
              </a:pPr>
              <a:r>
                <a:rPr lang="en-US" b="1" u="sng">
                  <a:effectLst>
                    <a:outerShdw blurRad="38100" dist="38100" dir="2700000" algn="tl">
                      <a:srgbClr val="FFFFFF"/>
                    </a:outerShdw>
                  </a:effectLst>
                </a:rPr>
                <a:t>FOURTHLAYER</a:t>
              </a:r>
            </a:p>
            <a:p>
              <a:pPr>
                <a:spcBef>
                  <a:spcPct val="50000"/>
                </a:spcBef>
                <a:defRPr/>
              </a:pPr>
              <a:r>
                <a:rPr lang="en-GB" b="1">
                  <a:solidFill>
                    <a:srgbClr val="0033CC"/>
                  </a:solidFill>
                  <a:effectLst>
                    <a:outerShdw blurRad="38100" dist="38100" dir="2700000" algn="tl">
                      <a:srgbClr val="000000"/>
                    </a:outerShdw>
                  </a:effectLst>
                </a:rPr>
                <a:t>TWO TENDONS + SMALL MUSCLES</a:t>
              </a:r>
              <a:r>
                <a:rPr lang="en-GB" b="1">
                  <a:effectLst>
                    <a:outerShdw blurRad="38100" dist="38100" dir="2700000" algn="tl">
                      <a:srgbClr val="FFFFFF"/>
                    </a:outerShdw>
                  </a:effectLst>
                </a:rPr>
                <a:t>:</a:t>
              </a:r>
            </a:p>
            <a:p>
              <a:pPr lvl="1">
                <a:spcBef>
                  <a:spcPct val="50000"/>
                </a:spcBef>
                <a:buFontTx/>
                <a:buChar char="•"/>
                <a:defRPr/>
              </a:pPr>
              <a:r>
                <a:rPr lang="en-GB" sz="1600" b="1">
                  <a:effectLst>
                    <a:outerShdw blurRad="38100" dist="38100" dir="2700000" algn="tl">
                      <a:srgbClr val="FFFFFF"/>
                    </a:outerShdw>
                  </a:effectLst>
                </a:rPr>
                <a:t>TWO TENDONS:</a:t>
              </a:r>
            </a:p>
            <a:p>
              <a:pPr lvl="2">
                <a:spcBef>
                  <a:spcPct val="50000"/>
                </a:spcBef>
                <a:buFontTx/>
                <a:buChar char="•"/>
                <a:defRPr/>
              </a:pPr>
              <a:r>
                <a:rPr lang="en-GB" sz="1600" b="1">
                  <a:effectLst>
                    <a:outerShdw blurRad="38100" dist="38100" dir="2700000" algn="tl">
                      <a:srgbClr val="FFFFFF"/>
                    </a:outerShdw>
                  </a:effectLst>
                </a:rPr>
                <a:t>TENDON OF TIBIALIS POSTERIOR</a:t>
              </a:r>
            </a:p>
            <a:p>
              <a:pPr lvl="2">
                <a:spcBef>
                  <a:spcPct val="50000"/>
                </a:spcBef>
                <a:buFontTx/>
                <a:buChar char="•"/>
                <a:defRPr/>
              </a:pPr>
              <a:r>
                <a:rPr lang="en-GB" sz="1600" b="1">
                  <a:effectLst>
                    <a:outerShdw blurRad="38100" dist="38100" dir="2700000" algn="tl">
                      <a:srgbClr val="FFFFFF"/>
                    </a:outerShdw>
                  </a:effectLst>
                </a:rPr>
                <a:t>TENDON OF PERONEUS LONGUS</a:t>
              </a:r>
            </a:p>
            <a:p>
              <a:pPr lvl="2">
                <a:spcBef>
                  <a:spcPct val="50000"/>
                </a:spcBef>
                <a:buFontTx/>
                <a:buChar char="•"/>
                <a:defRPr/>
              </a:pPr>
              <a:endParaRPr lang="en-GB" sz="1600" b="1">
                <a:effectLst>
                  <a:outerShdw blurRad="38100" dist="38100" dir="2700000" algn="tl">
                    <a:srgbClr val="FFFFFF"/>
                  </a:outerShdw>
                </a:effectLst>
              </a:endParaRPr>
            </a:p>
            <a:p>
              <a:pPr lvl="1">
                <a:spcBef>
                  <a:spcPct val="50000"/>
                </a:spcBef>
                <a:buFontTx/>
                <a:buChar char="•"/>
                <a:defRPr/>
              </a:pPr>
              <a:r>
                <a:rPr lang="en-GB" sz="1600" b="1">
                  <a:effectLst>
                    <a:outerShdw blurRad="38100" dist="38100" dir="2700000" algn="tl">
                      <a:srgbClr val="FFFFFF"/>
                    </a:outerShdw>
                  </a:effectLst>
                </a:rPr>
                <a:t>SMALL MUSCLES</a:t>
              </a:r>
            </a:p>
            <a:p>
              <a:pPr lvl="2">
                <a:spcBef>
                  <a:spcPct val="50000"/>
                </a:spcBef>
                <a:buFontTx/>
                <a:buChar char="•"/>
                <a:defRPr/>
              </a:pPr>
              <a:r>
                <a:rPr lang="en-GB" sz="1600" b="1">
                  <a:effectLst>
                    <a:outerShdw blurRad="38100" dist="38100" dir="2700000" algn="tl">
                      <a:srgbClr val="FFFFFF"/>
                    </a:outerShdw>
                  </a:effectLst>
                </a:rPr>
                <a:t>THREE PLANTER INTEROSSEI</a:t>
              </a:r>
            </a:p>
            <a:p>
              <a:pPr lvl="2">
                <a:spcBef>
                  <a:spcPct val="50000"/>
                </a:spcBef>
                <a:buFontTx/>
                <a:buChar char="•"/>
                <a:defRPr/>
              </a:pPr>
              <a:r>
                <a:rPr lang="en-GB" sz="1600" b="1">
                  <a:effectLst>
                    <a:outerShdw blurRad="38100" dist="38100" dir="2700000" algn="tl">
                      <a:srgbClr val="FFFFFF"/>
                    </a:outerShdw>
                  </a:effectLst>
                </a:rPr>
                <a:t>FOUR DORSAL INTEROSSEI</a:t>
              </a:r>
            </a:p>
            <a:p>
              <a:pPr>
                <a:spcBef>
                  <a:spcPct val="50000"/>
                </a:spcBef>
                <a:defRPr/>
              </a:pPr>
              <a:endParaRPr lang="en-US" b="1">
                <a:effectLst>
                  <a:outerShdw blurRad="38100" dist="38100" dir="2700000" algn="tl">
                    <a:srgbClr val="FFFFFF"/>
                  </a:outerShdw>
                </a:effectLst>
              </a:endParaRPr>
            </a:p>
          </p:txBody>
        </p:sp>
        <p:pic>
          <p:nvPicPr>
            <p:cNvPr id="98308" name="Picture 3" descr="foot6==="/>
            <p:cNvPicPr>
              <a:picLocks noChangeAspect="1" noChangeArrowheads="1"/>
            </p:cNvPicPr>
            <p:nvPr/>
          </p:nvPicPr>
          <p:blipFill>
            <a:blip r:embed="rId3">
              <a:lum bright="-24000" contrast="48000"/>
              <a:extLst>
                <a:ext uri="{28A0092B-C50C-407E-A947-70E740481C1C}">
                  <a14:useLocalDpi xmlns:a14="http://schemas.microsoft.com/office/drawing/2010/main" val="0"/>
                </a:ext>
              </a:extLst>
            </a:blip>
            <a:srcRect l="3760" r="3162" b="3123"/>
            <a:stretch>
              <a:fillRect/>
            </a:stretch>
          </p:blipFill>
          <p:spPr bwMode="auto">
            <a:xfrm>
              <a:off x="2744" y="618"/>
              <a:ext cx="2539" cy="3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471311631"/>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9330" name="Group 10"/>
          <p:cNvGrpSpPr>
            <a:grpSpLocks/>
          </p:cNvGrpSpPr>
          <p:nvPr/>
        </p:nvGrpSpPr>
        <p:grpSpPr bwMode="auto">
          <a:xfrm>
            <a:off x="1042988" y="260350"/>
            <a:ext cx="7951787" cy="6335713"/>
            <a:chOff x="657" y="164"/>
            <a:chExt cx="5009" cy="3991"/>
          </a:xfrm>
        </p:grpSpPr>
        <p:sp>
          <p:nvSpPr>
            <p:cNvPr id="224258" name="Text Box 2"/>
            <p:cNvSpPr txBox="1">
              <a:spLocks noChangeArrowheads="1"/>
            </p:cNvSpPr>
            <p:nvPr/>
          </p:nvSpPr>
          <p:spPr bwMode="auto">
            <a:xfrm>
              <a:off x="839" y="210"/>
              <a:ext cx="1542" cy="404"/>
            </a:xfrm>
            <a:prstGeom prst="rect">
              <a:avLst/>
            </a:prstGeom>
            <a:noFill/>
            <a:ln w="9525">
              <a:noFill/>
              <a:miter lim="800000"/>
              <a:headEnd/>
              <a:tailEnd/>
            </a:ln>
            <a:effectLst/>
          </p:spPr>
          <p:txBody>
            <a:bodyPr>
              <a:spAutoFit/>
            </a:bodyPr>
            <a:lstStyle/>
            <a:p>
              <a:pPr algn="ctr">
                <a:spcBef>
                  <a:spcPct val="50000"/>
                </a:spcBef>
                <a:defRPr/>
              </a:pPr>
              <a:r>
                <a:rPr lang="en-US" b="1">
                  <a:solidFill>
                    <a:srgbClr val="0000CC"/>
                  </a:solidFill>
                  <a:effectLst>
                    <a:outerShdw blurRad="38100" dist="38100" dir="2700000" algn="tl">
                      <a:srgbClr val="000000"/>
                    </a:outerShdw>
                  </a:effectLst>
                </a:rPr>
                <a:t>THE INTEROSSEI MUSCLES</a:t>
              </a:r>
            </a:p>
          </p:txBody>
        </p:sp>
        <p:sp>
          <p:nvSpPr>
            <p:cNvPr id="99332" name="Text Box 3"/>
            <p:cNvSpPr txBox="1">
              <a:spLocks noChangeArrowheads="1"/>
            </p:cNvSpPr>
            <p:nvPr/>
          </p:nvSpPr>
          <p:spPr bwMode="auto">
            <a:xfrm>
              <a:off x="657" y="845"/>
              <a:ext cx="1814" cy="1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cs typeface="Arial" charset="0"/>
                </a:defRPr>
              </a:lvl1pPr>
              <a:lvl2pPr marL="800100" indent="-34290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buFontTx/>
                <a:buAutoNum type="alphaUcPeriod"/>
              </a:pPr>
              <a:r>
                <a:rPr lang="en-US" sz="1600" b="1"/>
                <a:t>Plantar Interossei:</a:t>
              </a:r>
            </a:p>
            <a:p>
              <a:pPr lvl="1" eaLnBrk="1" hangingPunct="1">
                <a:spcBef>
                  <a:spcPct val="50000"/>
                </a:spcBef>
                <a:buFontTx/>
                <a:buChar char="•"/>
              </a:pPr>
              <a:r>
                <a:rPr lang="en-GB" sz="1600" b="1"/>
                <a:t>Three in number</a:t>
              </a:r>
            </a:p>
            <a:p>
              <a:pPr lvl="1" eaLnBrk="1" hangingPunct="1">
                <a:spcBef>
                  <a:spcPct val="50000"/>
                </a:spcBef>
                <a:buFontTx/>
                <a:buChar char="•"/>
              </a:pPr>
              <a:r>
                <a:rPr lang="en-GB" sz="1600" b="1"/>
                <a:t>Arise by one head</a:t>
              </a:r>
            </a:p>
            <a:p>
              <a:pPr lvl="1" eaLnBrk="1" hangingPunct="1">
                <a:spcBef>
                  <a:spcPct val="50000"/>
                </a:spcBef>
                <a:buFontTx/>
                <a:buChar char="•"/>
              </a:pPr>
              <a:r>
                <a:rPr lang="en-GB" sz="1600" b="1"/>
                <a:t>Are adductors for the toes</a:t>
              </a:r>
              <a:endParaRPr lang="en-US" sz="1600" b="1"/>
            </a:p>
          </p:txBody>
        </p:sp>
        <p:sp>
          <p:nvSpPr>
            <p:cNvPr id="99333" name="Text Box 4"/>
            <p:cNvSpPr txBox="1">
              <a:spLocks noChangeArrowheads="1"/>
            </p:cNvSpPr>
            <p:nvPr/>
          </p:nvSpPr>
          <p:spPr bwMode="auto">
            <a:xfrm>
              <a:off x="703" y="2478"/>
              <a:ext cx="1905" cy="1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b="1"/>
                <a:t>B.Dorsal Interossei:</a:t>
              </a:r>
            </a:p>
            <a:p>
              <a:pPr lvl="1" eaLnBrk="1" hangingPunct="1">
                <a:spcBef>
                  <a:spcPct val="50000"/>
                </a:spcBef>
                <a:buFontTx/>
                <a:buChar char="•"/>
              </a:pPr>
              <a:r>
                <a:rPr lang="en-GB" sz="1600" b="1"/>
                <a:t>Four in number</a:t>
              </a:r>
            </a:p>
            <a:p>
              <a:pPr lvl="1" eaLnBrk="1" hangingPunct="1">
                <a:spcBef>
                  <a:spcPct val="50000"/>
                </a:spcBef>
                <a:buFontTx/>
                <a:buChar char="•"/>
              </a:pPr>
              <a:r>
                <a:rPr lang="en-GB" sz="1600" b="1"/>
                <a:t>Arise by two heads</a:t>
              </a:r>
            </a:p>
            <a:p>
              <a:pPr lvl="1" eaLnBrk="1" hangingPunct="1">
                <a:spcBef>
                  <a:spcPct val="50000"/>
                </a:spcBef>
                <a:buFontTx/>
                <a:buChar char="•"/>
              </a:pPr>
              <a:r>
                <a:rPr lang="en-GB" sz="1600" b="1"/>
                <a:t>Are abductors for</a:t>
              </a:r>
              <a:r>
                <a:rPr lang="en-GB" b="1"/>
                <a:t> the</a:t>
              </a:r>
              <a:r>
                <a:rPr lang="en-GB"/>
                <a:t> toes</a:t>
              </a:r>
              <a:endParaRPr lang="en-US"/>
            </a:p>
          </p:txBody>
        </p:sp>
        <p:pic>
          <p:nvPicPr>
            <p:cNvPr id="99334" name="Picture 5" descr="foot 7"/>
            <p:cNvPicPr>
              <a:picLocks noChangeAspect="1" noChangeArrowheads="1"/>
            </p:cNvPicPr>
            <p:nvPr/>
          </p:nvPicPr>
          <p:blipFill>
            <a:blip r:embed="rId2">
              <a:lum bright="-18000" contrast="36000"/>
              <a:extLst>
                <a:ext uri="{28A0092B-C50C-407E-A947-70E740481C1C}">
                  <a14:useLocalDpi xmlns:a14="http://schemas.microsoft.com/office/drawing/2010/main" val="0"/>
                </a:ext>
              </a:extLst>
            </a:blip>
            <a:srcRect b="51428"/>
            <a:stretch>
              <a:fillRect/>
            </a:stretch>
          </p:blipFill>
          <p:spPr bwMode="auto">
            <a:xfrm>
              <a:off x="2517" y="164"/>
              <a:ext cx="1654" cy="2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5" name="Picture 6" descr="foot 7"/>
            <p:cNvPicPr>
              <a:picLocks noChangeAspect="1" noChangeArrowheads="1"/>
            </p:cNvPicPr>
            <p:nvPr/>
          </p:nvPicPr>
          <p:blipFill>
            <a:blip r:embed="rId2">
              <a:lum bright="-6000" contrast="18000"/>
              <a:extLst>
                <a:ext uri="{28A0092B-C50C-407E-A947-70E740481C1C}">
                  <a14:useLocalDpi xmlns:a14="http://schemas.microsoft.com/office/drawing/2010/main" val="0"/>
                </a:ext>
              </a:extLst>
            </a:blip>
            <a:srcRect l="8922" t="51378" r="6618"/>
            <a:stretch>
              <a:fillRect/>
            </a:stretch>
          </p:blipFill>
          <p:spPr bwMode="auto">
            <a:xfrm>
              <a:off x="3787" y="2341"/>
              <a:ext cx="1213" cy="1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6" name="Text Box 7"/>
            <p:cNvSpPr txBox="1">
              <a:spLocks noChangeArrowheads="1"/>
            </p:cNvSpPr>
            <p:nvPr/>
          </p:nvSpPr>
          <p:spPr bwMode="auto">
            <a:xfrm>
              <a:off x="3956" y="1946"/>
              <a:ext cx="171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1200" b="1"/>
                <a:t>Middle line of the foot (second toe)</a:t>
              </a:r>
              <a:endParaRPr lang="en-US" sz="1200" b="1"/>
            </a:p>
          </p:txBody>
        </p:sp>
        <p:sp>
          <p:nvSpPr>
            <p:cNvPr id="99337" name="Line 8"/>
            <p:cNvSpPr>
              <a:spLocks noChangeShapeType="1"/>
            </p:cNvSpPr>
            <p:nvPr/>
          </p:nvSpPr>
          <p:spPr bwMode="auto">
            <a:xfrm flipH="1" flipV="1">
              <a:off x="3515" y="1888"/>
              <a:ext cx="454" cy="9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9338" name="Line 9"/>
            <p:cNvSpPr>
              <a:spLocks noChangeShapeType="1"/>
            </p:cNvSpPr>
            <p:nvPr/>
          </p:nvSpPr>
          <p:spPr bwMode="auto">
            <a:xfrm flipH="1">
              <a:off x="4604" y="2115"/>
              <a:ext cx="408" cy="27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Tree>
    <p:extLst>
      <p:ext uri="{BB962C8B-B14F-4D97-AF65-F5344CB8AC3E}">
        <p14:creationId xmlns:p14="http://schemas.microsoft.com/office/powerpoint/2010/main" val="3709621918"/>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354" name="Group 4"/>
          <p:cNvGrpSpPr>
            <a:grpSpLocks/>
          </p:cNvGrpSpPr>
          <p:nvPr/>
        </p:nvGrpSpPr>
        <p:grpSpPr bwMode="auto">
          <a:xfrm>
            <a:off x="1187450" y="549275"/>
            <a:ext cx="7056438" cy="5759450"/>
            <a:chOff x="748" y="346"/>
            <a:chExt cx="4445" cy="3628"/>
          </a:xfrm>
        </p:grpSpPr>
        <p:pic>
          <p:nvPicPr>
            <p:cNvPr id="100355" name="Picture 2" descr="foot"/>
            <p:cNvPicPr>
              <a:picLocks noChangeAspect="1" noChangeArrowheads="1"/>
            </p:cNvPicPr>
            <p:nvPr/>
          </p:nvPicPr>
          <p:blipFill>
            <a:blip r:embed="rId3">
              <a:lum bright="-18000" contrast="48000"/>
              <a:extLst>
                <a:ext uri="{28A0092B-C50C-407E-A947-70E740481C1C}">
                  <a14:useLocalDpi xmlns:a14="http://schemas.microsoft.com/office/drawing/2010/main" val="0"/>
                </a:ext>
              </a:extLst>
            </a:blip>
            <a:srcRect l="4482" t="2458" r="7347" b="4430"/>
            <a:stretch>
              <a:fillRect/>
            </a:stretch>
          </p:blipFill>
          <p:spPr bwMode="auto">
            <a:xfrm>
              <a:off x="2517" y="527"/>
              <a:ext cx="2676" cy="3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6" name="Text Box 3"/>
            <p:cNvSpPr txBox="1">
              <a:spLocks noChangeArrowheads="1"/>
            </p:cNvSpPr>
            <p:nvPr/>
          </p:nvSpPr>
          <p:spPr bwMode="auto">
            <a:xfrm>
              <a:off x="748" y="346"/>
              <a:ext cx="190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t>BLOOD SUPPLY </a:t>
              </a:r>
            </a:p>
          </p:txBody>
        </p:sp>
      </p:grpSp>
    </p:spTree>
    <p:extLst>
      <p:ext uri="{BB962C8B-B14F-4D97-AF65-F5344CB8AC3E}">
        <p14:creationId xmlns:p14="http://schemas.microsoft.com/office/powerpoint/2010/main" val="3920827259"/>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1378" name="Group 28"/>
          <p:cNvGrpSpPr>
            <a:grpSpLocks/>
          </p:cNvGrpSpPr>
          <p:nvPr/>
        </p:nvGrpSpPr>
        <p:grpSpPr bwMode="auto">
          <a:xfrm>
            <a:off x="827088" y="115888"/>
            <a:ext cx="7778750" cy="6467475"/>
            <a:chOff x="521" y="73"/>
            <a:chExt cx="4900" cy="4074"/>
          </a:xfrm>
        </p:grpSpPr>
        <p:sp>
          <p:nvSpPr>
            <p:cNvPr id="226306" name="Text Box 2"/>
            <p:cNvSpPr txBox="1">
              <a:spLocks noChangeArrowheads="1"/>
            </p:cNvSpPr>
            <p:nvPr/>
          </p:nvSpPr>
          <p:spPr bwMode="auto">
            <a:xfrm>
              <a:off x="521" y="73"/>
              <a:ext cx="2812" cy="212"/>
            </a:xfrm>
            <a:prstGeom prst="rect">
              <a:avLst/>
            </a:prstGeom>
            <a:noFill/>
            <a:ln w="9525">
              <a:noFill/>
              <a:miter lim="800000"/>
              <a:headEnd/>
              <a:tailEnd/>
            </a:ln>
            <a:effectLst/>
          </p:spPr>
          <p:txBody>
            <a:bodyPr>
              <a:spAutoFit/>
            </a:bodyPr>
            <a:lstStyle/>
            <a:p>
              <a:pPr>
                <a:spcBef>
                  <a:spcPct val="50000"/>
                </a:spcBef>
                <a:defRPr/>
              </a:pPr>
              <a:r>
                <a:rPr lang="en-US" sz="1600" b="1">
                  <a:effectLst>
                    <a:outerShdw blurRad="38100" dist="38100" dir="2700000" algn="tl">
                      <a:srgbClr val="FFFFFF"/>
                    </a:outerShdw>
                  </a:effectLst>
                </a:rPr>
                <a:t>NERVES OF THE SOLE OF THE FOOT</a:t>
              </a:r>
            </a:p>
          </p:txBody>
        </p:sp>
        <p:sp>
          <p:nvSpPr>
            <p:cNvPr id="101380" name="Text Box 3"/>
            <p:cNvSpPr txBox="1">
              <a:spLocks noChangeArrowheads="1"/>
            </p:cNvSpPr>
            <p:nvPr/>
          </p:nvSpPr>
          <p:spPr bwMode="auto">
            <a:xfrm>
              <a:off x="4150" y="3657"/>
              <a:ext cx="1225"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sz="1400" b="1"/>
                <a:t>Medial planter Nerve</a:t>
              </a:r>
              <a:endParaRPr lang="en-US" sz="1400" b="1"/>
            </a:p>
          </p:txBody>
        </p:sp>
        <p:sp>
          <p:nvSpPr>
            <p:cNvPr id="101381" name="Text Box 4"/>
            <p:cNvSpPr txBox="1">
              <a:spLocks noChangeArrowheads="1"/>
            </p:cNvSpPr>
            <p:nvPr/>
          </p:nvSpPr>
          <p:spPr bwMode="auto">
            <a:xfrm>
              <a:off x="4105" y="2614"/>
              <a:ext cx="131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sz="1200" b="1"/>
                <a:t>Flexor digitorum brevis</a:t>
              </a:r>
              <a:endParaRPr lang="en-US" sz="1200" b="1"/>
            </a:p>
          </p:txBody>
        </p:sp>
        <p:sp>
          <p:nvSpPr>
            <p:cNvPr id="101382" name="Text Box 5"/>
            <p:cNvSpPr txBox="1">
              <a:spLocks noChangeArrowheads="1"/>
            </p:cNvSpPr>
            <p:nvPr/>
          </p:nvSpPr>
          <p:spPr bwMode="auto">
            <a:xfrm>
              <a:off x="4319" y="2264"/>
              <a:ext cx="93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1200" b="1"/>
                <a:t>Abductor Hallucis</a:t>
              </a:r>
              <a:endParaRPr lang="en-US" sz="1200" b="1"/>
            </a:p>
          </p:txBody>
        </p:sp>
        <p:sp>
          <p:nvSpPr>
            <p:cNvPr id="101383" name="Text Box 6"/>
            <p:cNvSpPr txBox="1">
              <a:spLocks noChangeArrowheads="1"/>
            </p:cNvSpPr>
            <p:nvPr/>
          </p:nvSpPr>
          <p:spPr bwMode="auto">
            <a:xfrm>
              <a:off x="4195" y="1207"/>
              <a:ext cx="77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1200" b="1"/>
                <a:t>First lumbrical</a:t>
              </a:r>
              <a:endParaRPr lang="en-US" sz="1200" b="1"/>
            </a:p>
          </p:txBody>
        </p:sp>
        <p:pic>
          <p:nvPicPr>
            <p:cNvPr id="101384" name="Picture 7" descr="planter nerve"/>
            <p:cNvPicPr>
              <a:picLocks noChangeAspect="1" noChangeArrowheads="1"/>
            </p:cNvPicPr>
            <p:nvPr/>
          </p:nvPicPr>
          <p:blipFill>
            <a:blip r:embed="rId2">
              <a:extLst>
                <a:ext uri="{28A0092B-C50C-407E-A947-70E740481C1C}">
                  <a14:useLocalDpi xmlns:a14="http://schemas.microsoft.com/office/drawing/2010/main" val="0"/>
                </a:ext>
              </a:extLst>
            </a:blip>
            <a:srcRect r="13324"/>
            <a:stretch>
              <a:fillRect/>
            </a:stretch>
          </p:blipFill>
          <p:spPr bwMode="auto">
            <a:xfrm>
              <a:off x="2245" y="255"/>
              <a:ext cx="1905" cy="3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5" name="Text Box 8"/>
            <p:cNvSpPr txBox="1">
              <a:spLocks noChangeArrowheads="1"/>
            </p:cNvSpPr>
            <p:nvPr/>
          </p:nvSpPr>
          <p:spPr bwMode="auto">
            <a:xfrm>
              <a:off x="4319" y="1583"/>
              <a:ext cx="109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1200" b="1"/>
                <a:t>Flexor hallucis brevis</a:t>
              </a:r>
              <a:endParaRPr lang="en-US" sz="1200" b="1"/>
            </a:p>
          </p:txBody>
        </p:sp>
        <p:sp>
          <p:nvSpPr>
            <p:cNvPr id="101386" name="Text Box 9"/>
            <p:cNvSpPr txBox="1">
              <a:spLocks noChangeArrowheads="1"/>
            </p:cNvSpPr>
            <p:nvPr/>
          </p:nvSpPr>
          <p:spPr bwMode="auto">
            <a:xfrm>
              <a:off x="1202" y="3612"/>
              <a:ext cx="121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1400" b="1"/>
                <a:t>Lateral planter nerve</a:t>
              </a:r>
              <a:endParaRPr lang="en-US" sz="1400" b="1"/>
            </a:p>
          </p:txBody>
        </p:sp>
        <p:sp>
          <p:nvSpPr>
            <p:cNvPr id="101387" name="Text Box 10"/>
            <p:cNvSpPr txBox="1">
              <a:spLocks noChangeArrowheads="1"/>
            </p:cNvSpPr>
            <p:nvPr/>
          </p:nvSpPr>
          <p:spPr bwMode="auto">
            <a:xfrm>
              <a:off x="1338" y="2795"/>
              <a:ext cx="113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1200" b="1"/>
                <a:t>Abductor digiti minimi</a:t>
              </a:r>
              <a:endParaRPr lang="en-US" sz="1200" b="1"/>
            </a:p>
          </p:txBody>
        </p:sp>
        <p:sp>
          <p:nvSpPr>
            <p:cNvPr id="101388" name="Text Box 11"/>
            <p:cNvSpPr txBox="1">
              <a:spLocks noChangeArrowheads="1"/>
            </p:cNvSpPr>
            <p:nvPr/>
          </p:nvSpPr>
          <p:spPr bwMode="auto">
            <a:xfrm>
              <a:off x="975" y="2478"/>
              <a:ext cx="145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1200" b="1"/>
                <a:t>Flexor digitorum accessorius</a:t>
              </a:r>
              <a:endParaRPr lang="en-US" sz="1200" b="1"/>
            </a:p>
          </p:txBody>
        </p:sp>
        <p:sp>
          <p:nvSpPr>
            <p:cNvPr id="101389" name="Text Box 12"/>
            <p:cNvSpPr txBox="1">
              <a:spLocks noChangeArrowheads="1"/>
            </p:cNvSpPr>
            <p:nvPr/>
          </p:nvSpPr>
          <p:spPr bwMode="auto">
            <a:xfrm>
              <a:off x="1371" y="2037"/>
              <a:ext cx="92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1200" b="1"/>
                <a:t>Adductor hallucis</a:t>
              </a:r>
              <a:endParaRPr lang="en-US" sz="1200" b="1"/>
            </a:p>
          </p:txBody>
        </p:sp>
        <p:sp>
          <p:nvSpPr>
            <p:cNvPr id="101390" name="Text Box 13"/>
            <p:cNvSpPr txBox="1">
              <a:spLocks noChangeArrowheads="1"/>
            </p:cNvSpPr>
            <p:nvPr/>
          </p:nvSpPr>
          <p:spPr bwMode="auto">
            <a:xfrm>
              <a:off x="1247" y="1752"/>
              <a:ext cx="99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1200" b="1"/>
                <a:t>Flexor digiti minimi</a:t>
              </a:r>
              <a:endParaRPr lang="en-US" sz="1200" b="1"/>
            </a:p>
          </p:txBody>
        </p:sp>
        <p:sp>
          <p:nvSpPr>
            <p:cNvPr id="101391" name="Text Box 14"/>
            <p:cNvSpPr txBox="1">
              <a:spLocks noChangeArrowheads="1"/>
            </p:cNvSpPr>
            <p:nvPr/>
          </p:nvSpPr>
          <p:spPr bwMode="auto">
            <a:xfrm>
              <a:off x="839" y="1434"/>
              <a:ext cx="144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1200" b="1"/>
                <a:t>Planter and Dorsal Interossei</a:t>
              </a:r>
              <a:endParaRPr lang="en-US" sz="1200" b="1"/>
            </a:p>
          </p:txBody>
        </p:sp>
        <p:sp>
          <p:nvSpPr>
            <p:cNvPr id="101392" name="Text Box 15"/>
            <p:cNvSpPr txBox="1">
              <a:spLocks noChangeArrowheads="1"/>
            </p:cNvSpPr>
            <p:nvPr/>
          </p:nvSpPr>
          <p:spPr bwMode="auto">
            <a:xfrm>
              <a:off x="793" y="981"/>
              <a:ext cx="136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1200" b="1"/>
                <a:t>The lateral three lumbricals</a:t>
              </a:r>
              <a:endParaRPr lang="en-US" sz="1200" b="1"/>
            </a:p>
          </p:txBody>
        </p:sp>
        <p:sp>
          <p:nvSpPr>
            <p:cNvPr id="101393" name="Line 16"/>
            <p:cNvSpPr>
              <a:spLocks noChangeShapeType="1"/>
            </p:cNvSpPr>
            <p:nvPr/>
          </p:nvSpPr>
          <p:spPr bwMode="auto">
            <a:xfrm flipH="1" flipV="1">
              <a:off x="2245" y="1525"/>
              <a:ext cx="726" cy="4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1394" name="Line 17"/>
            <p:cNvSpPr>
              <a:spLocks noChangeShapeType="1"/>
            </p:cNvSpPr>
            <p:nvPr/>
          </p:nvSpPr>
          <p:spPr bwMode="auto">
            <a:xfrm flipH="1">
              <a:off x="2154" y="1071"/>
              <a:ext cx="12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1395" name="Line 18"/>
            <p:cNvSpPr>
              <a:spLocks noChangeShapeType="1"/>
            </p:cNvSpPr>
            <p:nvPr/>
          </p:nvSpPr>
          <p:spPr bwMode="auto">
            <a:xfrm flipH="1" flipV="1">
              <a:off x="2018" y="1888"/>
              <a:ext cx="499" cy="9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1396" name="Line 19"/>
            <p:cNvSpPr>
              <a:spLocks noChangeShapeType="1"/>
            </p:cNvSpPr>
            <p:nvPr/>
          </p:nvSpPr>
          <p:spPr bwMode="auto">
            <a:xfrm flipH="1">
              <a:off x="2290" y="2024"/>
              <a:ext cx="817" cy="13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1397" name="Line 20"/>
            <p:cNvSpPr>
              <a:spLocks noChangeShapeType="1"/>
            </p:cNvSpPr>
            <p:nvPr/>
          </p:nvSpPr>
          <p:spPr bwMode="auto">
            <a:xfrm flipH="1">
              <a:off x="2426" y="2432"/>
              <a:ext cx="545" cy="9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1398" name="Line 21"/>
            <p:cNvSpPr>
              <a:spLocks noChangeShapeType="1"/>
            </p:cNvSpPr>
            <p:nvPr/>
          </p:nvSpPr>
          <p:spPr bwMode="auto">
            <a:xfrm flipH="1">
              <a:off x="2290" y="2704"/>
              <a:ext cx="317" cy="9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1399" name="Line 22"/>
            <p:cNvSpPr>
              <a:spLocks noChangeShapeType="1"/>
            </p:cNvSpPr>
            <p:nvPr/>
          </p:nvSpPr>
          <p:spPr bwMode="auto">
            <a:xfrm flipH="1">
              <a:off x="2381" y="3385"/>
              <a:ext cx="454" cy="22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1400" name="Line 23"/>
            <p:cNvSpPr>
              <a:spLocks noChangeShapeType="1"/>
            </p:cNvSpPr>
            <p:nvPr/>
          </p:nvSpPr>
          <p:spPr bwMode="auto">
            <a:xfrm>
              <a:off x="3243" y="3385"/>
              <a:ext cx="907" cy="31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1401" name="Line 24"/>
            <p:cNvSpPr>
              <a:spLocks noChangeShapeType="1"/>
            </p:cNvSpPr>
            <p:nvPr/>
          </p:nvSpPr>
          <p:spPr bwMode="auto">
            <a:xfrm>
              <a:off x="3379" y="2478"/>
              <a:ext cx="726" cy="22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1402" name="Line 25"/>
            <p:cNvSpPr>
              <a:spLocks noChangeShapeType="1"/>
            </p:cNvSpPr>
            <p:nvPr/>
          </p:nvSpPr>
          <p:spPr bwMode="auto">
            <a:xfrm>
              <a:off x="3833" y="2341"/>
              <a:ext cx="453" cy="4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1403" name="Line 26"/>
            <p:cNvSpPr>
              <a:spLocks noChangeShapeType="1"/>
            </p:cNvSpPr>
            <p:nvPr/>
          </p:nvSpPr>
          <p:spPr bwMode="auto">
            <a:xfrm>
              <a:off x="3969" y="1706"/>
              <a:ext cx="31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1404" name="Line 27"/>
            <p:cNvSpPr>
              <a:spLocks noChangeShapeType="1"/>
            </p:cNvSpPr>
            <p:nvPr/>
          </p:nvSpPr>
          <p:spPr bwMode="auto">
            <a:xfrm flipV="1">
              <a:off x="3651" y="1344"/>
              <a:ext cx="544" cy="4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Tree>
    <p:extLst>
      <p:ext uri="{BB962C8B-B14F-4D97-AF65-F5344CB8AC3E}">
        <p14:creationId xmlns:p14="http://schemas.microsoft.com/office/powerpoint/2010/main" val="4207809761"/>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02" name="Group 6"/>
          <p:cNvGrpSpPr>
            <a:grpSpLocks/>
          </p:cNvGrpSpPr>
          <p:nvPr/>
        </p:nvGrpSpPr>
        <p:grpSpPr bwMode="auto">
          <a:xfrm>
            <a:off x="684213" y="476250"/>
            <a:ext cx="7632700" cy="5661025"/>
            <a:chOff x="431" y="300"/>
            <a:chExt cx="4808" cy="3566"/>
          </a:xfrm>
        </p:grpSpPr>
        <p:pic>
          <p:nvPicPr>
            <p:cNvPr id="102403" name="Picture 4" descr="foot8"/>
            <p:cNvPicPr>
              <a:picLocks noChangeAspect="1" noChangeArrowheads="1"/>
            </p:cNvPicPr>
            <p:nvPr/>
          </p:nvPicPr>
          <p:blipFill>
            <a:blip r:embed="rId3">
              <a:lum bright="-54000" contrast="78000"/>
              <a:extLst>
                <a:ext uri="{28A0092B-C50C-407E-A947-70E740481C1C}">
                  <a14:useLocalDpi xmlns:a14="http://schemas.microsoft.com/office/drawing/2010/main" val="0"/>
                </a:ext>
              </a:extLst>
            </a:blip>
            <a:srcRect t="17183" r="54886" b="24220"/>
            <a:stretch>
              <a:fillRect/>
            </a:stretch>
          </p:blipFill>
          <p:spPr bwMode="auto">
            <a:xfrm>
              <a:off x="2608" y="300"/>
              <a:ext cx="2631" cy="3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4" name="Text Box 5"/>
            <p:cNvSpPr txBox="1">
              <a:spLocks noChangeArrowheads="1"/>
            </p:cNvSpPr>
            <p:nvPr/>
          </p:nvSpPr>
          <p:spPr bwMode="auto">
            <a:xfrm>
              <a:off x="431" y="981"/>
              <a:ext cx="1905" cy="1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b="1" u="sng"/>
                <a:t>ARTERIES OF THE SOLE</a:t>
              </a:r>
            </a:p>
            <a:p>
              <a:pPr eaLnBrk="1" hangingPunct="1"/>
              <a:endParaRPr lang="en-GB" b="1" u="sng"/>
            </a:p>
            <a:p>
              <a:pPr eaLnBrk="1" hangingPunct="1"/>
              <a:r>
                <a:rPr lang="en-GB" b="1"/>
                <a:t>The lateral planter anastomose  with the dorsalis pedis artery (deep planter) to form the planter arch. Out of the arch arises the common digital arteries which will supply the toes through the digital arteries</a:t>
              </a:r>
              <a:r>
                <a:rPr lang="en-GB" sz="1600" b="1"/>
                <a:t>    </a:t>
              </a:r>
              <a:endParaRPr lang="en-US" sz="1600" b="1"/>
            </a:p>
          </p:txBody>
        </p:sp>
      </p:grpSp>
    </p:spTree>
    <p:extLst>
      <p:ext uri="{BB962C8B-B14F-4D97-AF65-F5344CB8AC3E}">
        <p14:creationId xmlns:p14="http://schemas.microsoft.com/office/powerpoint/2010/main" val="3671304143"/>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357188" y="0"/>
            <a:ext cx="8229600" cy="428625"/>
          </a:xfrm>
        </p:spPr>
        <p:txBody>
          <a:bodyPr>
            <a:normAutofit fontScale="90000"/>
          </a:bodyPr>
          <a:lstStyle/>
          <a:p>
            <a:r>
              <a:rPr lang="en-US" smtClean="0"/>
              <a:t>Development ctd’</a:t>
            </a:r>
            <a:endParaRPr lang="sw-KE" smtClean="0"/>
          </a:p>
        </p:txBody>
      </p:sp>
      <p:sp>
        <p:nvSpPr>
          <p:cNvPr id="8195" name="Content Placeholder 2"/>
          <p:cNvSpPr>
            <a:spLocks noGrp="1"/>
          </p:cNvSpPr>
          <p:nvPr>
            <p:ph idx="1"/>
          </p:nvPr>
        </p:nvSpPr>
        <p:spPr>
          <a:xfrm>
            <a:off x="0" y="571500"/>
            <a:ext cx="9144000" cy="5715000"/>
          </a:xfrm>
        </p:spPr>
        <p:txBody>
          <a:bodyPr>
            <a:normAutofit fontScale="77500" lnSpcReduction="20000"/>
          </a:bodyPr>
          <a:lstStyle/>
          <a:p>
            <a:pPr>
              <a:buFontTx/>
              <a:buNone/>
            </a:pPr>
            <a:endParaRPr lang="en-US" dirty="0" smtClean="0"/>
          </a:p>
          <a:p>
            <a:pPr>
              <a:buFontTx/>
              <a:buNone/>
            </a:pPr>
            <a:r>
              <a:rPr lang="en-US" dirty="0" smtClean="0"/>
              <a:t>1.At the end of the 4</a:t>
            </a:r>
            <a:r>
              <a:rPr lang="en-US" baseline="30000" dirty="0" smtClean="0"/>
              <a:t>th</a:t>
            </a:r>
            <a:r>
              <a:rPr lang="en-US" dirty="0" smtClean="0"/>
              <a:t> week of embryonic development limb buds of mesenchyme core appear at the ventral lateral body wall.		</a:t>
            </a:r>
            <a:endParaRPr lang="sw-KE" dirty="0" smtClean="0"/>
          </a:p>
          <a:p>
            <a:pPr>
              <a:buFontTx/>
              <a:buNone/>
            </a:pPr>
            <a:r>
              <a:rPr lang="en-US" dirty="0" smtClean="0"/>
              <a:t>-For the upper limb at the level of C</a:t>
            </a:r>
            <a:r>
              <a:rPr lang="en-US" baseline="-25000" dirty="0" smtClean="0"/>
              <a:t>5</a:t>
            </a:r>
            <a:r>
              <a:rPr lang="en-US" dirty="0" smtClean="0"/>
              <a:t>, C</a:t>
            </a:r>
            <a:r>
              <a:rPr lang="en-US" baseline="-25000" dirty="0" smtClean="0"/>
              <a:t>6</a:t>
            </a:r>
            <a:r>
              <a:rPr lang="en-US" dirty="0" smtClean="0"/>
              <a:t>, C</a:t>
            </a:r>
            <a:r>
              <a:rPr lang="en-US" baseline="-25000" dirty="0" smtClean="0"/>
              <a:t>7</a:t>
            </a:r>
            <a:r>
              <a:rPr lang="en-US" dirty="0" smtClean="0"/>
              <a:t>, C</a:t>
            </a:r>
            <a:r>
              <a:rPr lang="en-US" baseline="-25000" dirty="0" smtClean="0"/>
              <a:t>8</a:t>
            </a:r>
            <a:r>
              <a:rPr lang="en-US" dirty="0" smtClean="0"/>
              <a:t> and T</a:t>
            </a:r>
            <a:r>
              <a:rPr lang="en-US" baseline="-25000" dirty="0" smtClean="0"/>
              <a:t>1</a:t>
            </a:r>
            <a:r>
              <a:rPr lang="en-US" dirty="0" smtClean="0"/>
              <a:t>.</a:t>
            </a:r>
            <a:endParaRPr lang="sw-KE" dirty="0" smtClean="0"/>
          </a:p>
          <a:p>
            <a:pPr>
              <a:buFontTx/>
              <a:buNone/>
            </a:pPr>
            <a:r>
              <a:rPr lang="en-US" dirty="0" smtClean="0"/>
              <a:t>-For the lower limb L3 – S</a:t>
            </a:r>
            <a:r>
              <a:rPr lang="en-US" baseline="-25000" dirty="0" smtClean="0"/>
              <a:t>3</a:t>
            </a:r>
            <a:r>
              <a:rPr lang="en-US" dirty="0" smtClean="0"/>
              <a:t>.</a:t>
            </a:r>
          </a:p>
          <a:p>
            <a:pPr>
              <a:buFontTx/>
              <a:buNone/>
            </a:pPr>
            <a:endParaRPr lang="sw-KE" dirty="0" smtClean="0"/>
          </a:p>
          <a:p>
            <a:pPr>
              <a:buFontTx/>
              <a:buNone/>
            </a:pPr>
            <a:r>
              <a:rPr lang="en-US" dirty="0" smtClean="0"/>
              <a:t>2. Thickening of distal boarder of the limb occurs to form apical ectodermal ridge (AER).</a:t>
            </a:r>
          </a:p>
          <a:p>
            <a:pPr>
              <a:buFontTx/>
              <a:buNone/>
            </a:pPr>
            <a:endParaRPr lang="sw-KE" dirty="0" smtClean="0"/>
          </a:p>
          <a:p>
            <a:pPr>
              <a:buFontTx/>
              <a:buNone/>
            </a:pPr>
            <a:r>
              <a:rPr lang="en-US" dirty="0" smtClean="0"/>
              <a:t>3. A progress zone induced by apical ectodermal ridge is formed to facilitate growth of the limbs.</a:t>
            </a:r>
            <a:endParaRPr lang="sw-KE" dirty="0" smtClean="0"/>
          </a:p>
          <a:p>
            <a:endParaRPr lang="sw-KE" dirty="0" smtClean="0"/>
          </a:p>
          <a:p>
            <a:pPr>
              <a:buFontTx/>
              <a:buNone/>
            </a:pPr>
            <a:r>
              <a:rPr lang="en-US" dirty="0" smtClean="0"/>
              <a:t>.</a:t>
            </a:r>
            <a:endParaRPr lang="sw-KE" dirty="0" smtClean="0"/>
          </a:p>
          <a:p>
            <a:pPr>
              <a:buFontTx/>
              <a:buNone/>
            </a:pPr>
            <a:r>
              <a:rPr lang="en-US" dirty="0" smtClean="0"/>
              <a:t> </a:t>
            </a:r>
            <a:endParaRPr lang="sw-KE" dirty="0" smtClean="0"/>
          </a:p>
        </p:txBody>
      </p:sp>
    </p:spTree>
    <p:extLst>
      <p:ext uri="{BB962C8B-B14F-4D97-AF65-F5344CB8AC3E}">
        <p14:creationId xmlns:p14="http://schemas.microsoft.com/office/powerpoint/2010/main" val="2671573700"/>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285750" y="0"/>
            <a:ext cx="8229600" cy="285750"/>
          </a:xfrm>
        </p:spPr>
        <p:txBody>
          <a:bodyPr>
            <a:normAutofit fontScale="90000"/>
          </a:bodyPr>
          <a:lstStyle/>
          <a:p>
            <a:r>
              <a:rPr lang="en-US" dirty="0" smtClean="0"/>
              <a:t>.</a:t>
            </a:r>
            <a:endParaRPr lang="sw-KE" dirty="0" smtClean="0"/>
          </a:p>
        </p:txBody>
      </p:sp>
      <p:sp>
        <p:nvSpPr>
          <p:cNvPr id="9219" name="Content Placeholder 2"/>
          <p:cNvSpPr>
            <a:spLocks noGrp="1"/>
          </p:cNvSpPr>
          <p:nvPr>
            <p:ph idx="1"/>
          </p:nvPr>
        </p:nvSpPr>
        <p:spPr>
          <a:xfrm>
            <a:off x="457200" y="428625"/>
            <a:ext cx="8686800" cy="6200775"/>
          </a:xfrm>
        </p:spPr>
        <p:txBody>
          <a:bodyPr>
            <a:normAutofit fontScale="85000" lnSpcReduction="20000"/>
          </a:bodyPr>
          <a:lstStyle/>
          <a:p>
            <a:pPr>
              <a:buFontTx/>
              <a:buNone/>
            </a:pPr>
            <a:r>
              <a:rPr lang="en-US" dirty="0" smtClean="0"/>
              <a:t>4. Terminal portions of the limb buds becomes flattened to form hand plate and foot plates.</a:t>
            </a:r>
            <a:endParaRPr lang="sw-KE" dirty="0" smtClean="0"/>
          </a:p>
          <a:p>
            <a:endParaRPr lang="sw-KE" dirty="0" smtClean="0"/>
          </a:p>
          <a:p>
            <a:pPr>
              <a:buFontTx/>
              <a:buNone/>
            </a:pPr>
            <a:r>
              <a:rPr lang="en-US" dirty="0" smtClean="0"/>
              <a:t>5. a proximal and distal constriction occurs dividing the limb into 3 segments, hand, fore arm and arm and for the lower limb into thigh, leg and foot.</a:t>
            </a:r>
          </a:p>
          <a:p>
            <a:pPr>
              <a:buFontTx/>
              <a:buNone/>
            </a:pPr>
            <a:endParaRPr lang="en-US" dirty="0"/>
          </a:p>
          <a:p>
            <a:pPr>
              <a:buFontTx/>
              <a:buNone/>
            </a:pPr>
            <a:endParaRPr lang="en-US" dirty="0" smtClean="0"/>
          </a:p>
          <a:p>
            <a:pPr>
              <a:buFontTx/>
              <a:buNone/>
            </a:pPr>
            <a:endParaRPr lang="sw-KE" dirty="0" smtClean="0"/>
          </a:p>
          <a:p>
            <a:endParaRPr lang="sw-KE" dirty="0" smtClean="0"/>
          </a:p>
          <a:p>
            <a:pPr>
              <a:buFontTx/>
              <a:buNone/>
            </a:pPr>
            <a:endParaRPr lang="en-US" dirty="0" smtClean="0"/>
          </a:p>
          <a:p>
            <a:pPr>
              <a:buFontTx/>
              <a:buNone/>
            </a:pPr>
            <a:endParaRPr lang="en-US" dirty="0"/>
          </a:p>
          <a:p>
            <a:pPr>
              <a:buFontTx/>
              <a:buNone/>
            </a:pPr>
            <a:r>
              <a:rPr lang="en-US" dirty="0" smtClean="0"/>
              <a:t>6. Formation of fingers and toes occurs through programmed cell death of the apical ectodermal ridge into five segments.</a:t>
            </a:r>
            <a:endParaRPr lang="sw-KE" dirty="0" smtClean="0"/>
          </a:p>
          <a:p>
            <a:pPr>
              <a:buFontTx/>
              <a:buNone/>
            </a:pPr>
            <a:endParaRPr lang="sw-KE" dirty="0" smtClean="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662" y="2590800"/>
            <a:ext cx="7619376" cy="2322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8355598"/>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428625" y="0"/>
            <a:ext cx="8229600" cy="357188"/>
          </a:xfrm>
        </p:spPr>
        <p:txBody>
          <a:bodyPr>
            <a:normAutofit fontScale="90000"/>
          </a:bodyPr>
          <a:lstStyle/>
          <a:p>
            <a:r>
              <a:rPr lang="en-US" smtClean="0"/>
              <a:t>.</a:t>
            </a:r>
            <a:endParaRPr lang="sw-KE" smtClean="0"/>
          </a:p>
        </p:txBody>
      </p:sp>
      <p:sp>
        <p:nvSpPr>
          <p:cNvPr id="10243" name="Content Placeholder 2"/>
          <p:cNvSpPr>
            <a:spLocks noGrp="1"/>
          </p:cNvSpPr>
          <p:nvPr>
            <p:ph idx="1"/>
          </p:nvPr>
        </p:nvSpPr>
        <p:spPr>
          <a:xfrm>
            <a:off x="457200" y="357188"/>
            <a:ext cx="8229600" cy="6196012"/>
          </a:xfrm>
        </p:spPr>
        <p:txBody>
          <a:bodyPr>
            <a:normAutofit fontScale="85000" lnSpcReduction="10000"/>
          </a:bodyPr>
          <a:lstStyle/>
          <a:p>
            <a:pPr>
              <a:buFontTx/>
              <a:buNone/>
            </a:pPr>
            <a:r>
              <a:rPr lang="en-US" dirty="0" smtClean="0"/>
              <a:t>7. At 7</a:t>
            </a:r>
            <a:r>
              <a:rPr lang="en-US" baseline="30000" dirty="0" smtClean="0"/>
              <a:t>th</a:t>
            </a:r>
            <a:r>
              <a:rPr lang="en-US" dirty="0" smtClean="0"/>
              <a:t> week rotation occurs in opposite directions.</a:t>
            </a:r>
          </a:p>
          <a:p>
            <a:endParaRPr lang="sw-KE" dirty="0" smtClean="0"/>
          </a:p>
          <a:p>
            <a:pPr>
              <a:buFontTx/>
              <a:buNone/>
            </a:pPr>
            <a:r>
              <a:rPr lang="en-US" dirty="0" smtClean="0"/>
              <a:t>8. The upper limb rotates 90</a:t>
            </a:r>
            <a:r>
              <a:rPr lang="en-US" baseline="30000" dirty="0" smtClean="0"/>
              <a:t>0</a:t>
            </a:r>
            <a:r>
              <a:rPr lang="en-US" dirty="0" smtClean="0"/>
              <a:t> laterally so that extensor muscles lie on the lateral and posterior surface and the thumb lie laterally.</a:t>
            </a:r>
          </a:p>
          <a:p>
            <a:endParaRPr lang="sw-KE" dirty="0" smtClean="0"/>
          </a:p>
          <a:p>
            <a:pPr>
              <a:buFontTx/>
              <a:buNone/>
            </a:pPr>
            <a:r>
              <a:rPr lang="en-US" dirty="0" smtClean="0"/>
              <a:t>9. The lower limb rotates approximately 90</a:t>
            </a:r>
            <a:r>
              <a:rPr lang="en-US" baseline="30000" dirty="0" smtClean="0"/>
              <a:t>0</a:t>
            </a:r>
            <a:r>
              <a:rPr lang="en-US" dirty="0" smtClean="0"/>
              <a:t> medially placing the extensor muscles on the anterior surface and the big toe medially</a:t>
            </a:r>
          </a:p>
          <a:p>
            <a:pPr>
              <a:buFontTx/>
              <a:buNone/>
            </a:pPr>
            <a:r>
              <a:rPr lang="en-US" dirty="0" smtClean="0"/>
              <a:t>(</a:t>
            </a:r>
            <a:r>
              <a:rPr lang="en-US" sz="1900" dirty="0" smtClean="0"/>
              <a:t>the flexors are now ventral and the extensors are dorsal while the lower limbs rotates medially having the extensors on the front and the flexors on the back of the lower limb</a:t>
            </a:r>
            <a:r>
              <a:rPr lang="en-US" dirty="0" smtClean="0"/>
              <a:t>)</a:t>
            </a:r>
          </a:p>
          <a:p>
            <a:pPr lvl="1" algn="just">
              <a:buFontTx/>
              <a:buChar char="•"/>
            </a:pPr>
            <a:r>
              <a:rPr lang="en-US" sz="2000" b="1" dirty="0" smtClean="0"/>
              <a:t> The hair is found on the back of the upper limb, but, on the front of the lower.</a:t>
            </a:r>
          </a:p>
          <a:p>
            <a:pPr lvl="1" algn="just">
              <a:buFontTx/>
              <a:buChar char="•"/>
            </a:pPr>
            <a:r>
              <a:rPr lang="en-US" sz="2000" b="1" dirty="0" smtClean="0"/>
              <a:t>The radius bone and the tibia as well as the ulna and the fibula</a:t>
            </a:r>
            <a:r>
              <a:rPr lang="en-US" sz="2000" dirty="0" smtClean="0"/>
              <a:t> </a:t>
            </a:r>
            <a:r>
              <a:rPr lang="en-US" sz="2000" b="1" dirty="0" smtClean="0"/>
              <a:t>are homologous  bones.</a:t>
            </a:r>
          </a:p>
          <a:p>
            <a:pPr lvl="1" algn="just">
              <a:buFontTx/>
              <a:buChar char="•"/>
            </a:pPr>
            <a:r>
              <a:rPr lang="en-US" sz="2000" b="1" dirty="0" smtClean="0"/>
              <a:t>The thumb and the big toe are homologous digits</a:t>
            </a:r>
            <a:endParaRPr lang="sw-KE" dirty="0" smtClean="0"/>
          </a:p>
          <a:p>
            <a:endParaRPr lang="sw-KE" dirty="0" smtClean="0"/>
          </a:p>
        </p:txBody>
      </p:sp>
    </p:spTree>
    <p:extLst>
      <p:ext uri="{BB962C8B-B14F-4D97-AF65-F5344CB8AC3E}">
        <p14:creationId xmlns:p14="http://schemas.microsoft.com/office/powerpoint/2010/main" val="2286759281"/>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274638"/>
            <a:ext cx="8229600" cy="439737"/>
          </a:xfrm>
        </p:spPr>
        <p:txBody>
          <a:bodyPr>
            <a:normAutofit fontScale="90000"/>
          </a:bodyPr>
          <a:lstStyle/>
          <a:p>
            <a:r>
              <a:rPr lang="en-US" smtClean="0"/>
              <a:t>Development ctd’</a:t>
            </a:r>
            <a:endParaRPr lang="sw-KE" smtClean="0"/>
          </a:p>
        </p:txBody>
      </p:sp>
      <p:sp>
        <p:nvSpPr>
          <p:cNvPr id="11267" name="Content Placeholder 2"/>
          <p:cNvSpPr>
            <a:spLocks noGrp="1"/>
          </p:cNvSpPr>
          <p:nvPr>
            <p:ph idx="1"/>
          </p:nvPr>
        </p:nvSpPr>
        <p:spPr>
          <a:xfrm>
            <a:off x="457200" y="714375"/>
            <a:ext cx="8229600" cy="5411788"/>
          </a:xfrm>
        </p:spPr>
        <p:txBody>
          <a:bodyPr/>
          <a:lstStyle/>
          <a:p>
            <a:pPr>
              <a:buFontTx/>
              <a:buNone/>
            </a:pPr>
            <a:r>
              <a:rPr lang="en-US" smtClean="0"/>
              <a:t>(9)	The hyaline cartilages models now develop ossification centres and bones are formed through 2 processes:   The long bones through endochondral ossification and short bones through intramembranous ossification</a:t>
            </a:r>
            <a:endParaRPr lang="sw-KE" smtClean="0"/>
          </a:p>
          <a:p>
            <a:endParaRPr lang="sw-KE" smtClean="0"/>
          </a:p>
        </p:txBody>
      </p:sp>
    </p:spTree>
    <p:extLst>
      <p:ext uri="{BB962C8B-B14F-4D97-AF65-F5344CB8AC3E}">
        <p14:creationId xmlns:p14="http://schemas.microsoft.com/office/powerpoint/2010/main" val="3063390138"/>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Date Placeholder 1"/>
          <p:cNvSpPr>
            <a:spLocks noGrp="1"/>
          </p:cNvSpPr>
          <p:nvPr>
            <p:ph type="dt" sz="quarter" idx="10"/>
          </p:nvPr>
        </p:nvSpPr>
        <p:spPr>
          <a:xfrm>
            <a:off x="457200" y="62452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mtClean="0"/>
              <a:t>EL-BADAWI</a:t>
            </a:r>
          </a:p>
        </p:txBody>
      </p:sp>
      <p:pic>
        <p:nvPicPr>
          <p:cNvPr id="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242888"/>
            <a:ext cx="9752013" cy="731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78758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 y="838200"/>
            <a:ext cx="3652647" cy="3938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a:xfrm>
            <a:off x="-67408" y="6172200"/>
            <a:ext cx="8229600" cy="511175"/>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Dermatomes of the  upper and lower limb</a:t>
            </a:r>
            <a:endParaRPr lang="en-US" dirty="0"/>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3547696" y="457200"/>
            <a:ext cx="5619750" cy="5554663"/>
          </a:xfrm>
          <a:prstGeom prst="rect">
            <a:avLst/>
          </a:prstGeom>
          <a:noFill/>
        </p:spPr>
      </p:pic>
    </p:spTree>
    <p:extLst>
      <p:ext uri="{BB962C8B-B14F-4D97-AF65-F5344CB8AC3E}">
        <p14:creationId xmlns:p14="http://schemas.microsoft.com/office/powerpoint/2010/main" val="24405419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1"/>
          <p:cNvSpPr>
            <a:spLocks noGrp="1"/>
          </p:cNvSpPr>
          <p:nvPr>
            <p:ph type="dt" sz="quarter" idx="10"/>
          </p:nvPr>
        </p:nvSpPr>
        <p:spPr>
          <a:xfrm>
            <a:off x="457200" y="62452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mtClean="0"/>
              <a:t>EL-BADAWI</a:t>
            </a:r>
          </a:p>
        </p:txBody>
      </p:sp>
      <p:sp>
        <p:nvSpPr>
          <p:cNvPr id="5" name="Rectangle 2"/>
          <p:cNvSpPr txBox="1">
            <a:spLocks noChangeArrowheads="1"/>
          </p:cNvSpPr>
          <p:nvPr/>
        </p:nvSpPr>
        <p:spPr>
          <a:xfrm>
            <a:off x="0" y="103188"/>
            <a:ext cx="8243888" cy="5826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smtClean="0">
                <a:latin typeface="Lucida Handwriting" pitchFamily="66" charset="0"/>
              </a:rPr>
              <a:t>NERVE DISTREBUTION TO THE TRUNK</a:t>
            </a:r>
            <a:endParaRPr lang="en-US" sz="2400" b="1">
              <a:latin typeface="Lucida Handwriting" pitchFamily="66" charset="0"/>
            </a:endParaRPr>
          </a:p>
        </p:txBody>
      </p:sp>
      <p:pic>
        <p:nvPicPr>
          <p:cNvPr id="6" name="Picture 3" descr="up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74725"/>
            <a:ext cx="8153400" cy="588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20502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0" y="274638"/>
            <a:ext cx="8229600" cy="7048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smtClean="0">
                <a:latin typeface="Lucida Handwriting" pitchFamily="66" charset="0"/>
              </a:rPr>
              <a:t>LIMB INNERVATION</a:t>
            </a:r>
            <a:endParaRPr lang="en-US" sz="3200" b="1">
              <a:latin typeface="Lucida Handwriting" pitchFamily="66" charset="0"/>
            </a:endParaRPr>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95250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24891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0" y="103188"/>
            <a:ext cx="9144000" cy="8874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300" b="1" dirty="0" smtClean="0">
                <a:solidFill>
                  <a:srgbClr val="450FCB"/>
                </a:solidFill>
                <a:latin typeface="Lucida Handwriting" pitchFamily="66" charset="0"/>
              </a:rPr>
              <a:t>Innervation of limbs  (</a:t>
            </a:r>
            <a:r>
              <a:rPr lang="en-US" sz="4300" b="1" dirty="0" err="1" smtClean="0">
                <a:solidFill>
                  <a:srgbClr val="450FCB"/>
                </a:solidFill>
                <a:latin typeface="Lucida Handwriting" pitchFamily="66" charset="0"/>
              </a:rPr>
              <a:t>cont</a:t>
            </a:r>
            <a:r>
              <a:rPr lang="en-US" sz="4300" b="1" dirty="0" smtClean="0">
                <a:solidFill>
                  <a:srgbClr val="450FCB"/>
                </a:solidFill>
                <a:latin typeface="Lucida Handwriting" pitchFamily="66" charset="0"/>
              </a:rPr>
              <a:t>).</a:t>
            </a:r>
            <a:endParaRPr lang="en-US" sz="4300" b="1" dirty="0">
              <a:solidFill>
                <a:srgbClr val="450FCB"/>
              </a:solidFill>
              <a:latin typeface="Lucida Handwriting" pitchFamily="66" charset="0"/>
            </a:endParaRPr>
          </a:p>
        </p:txBody>
      </p:sp>
      <p:sp>
        <p:nvSpPr>
          <p:cNvPr id="5" name="Rectangle 3"/>
          <p:cNvSpPr txBox="1">
            <a:spLocks noChangeArrowheads="1"/>
          </p:cNvSpPr>
          <p:nvPr/>
        </p:nvSpPr>
        <p:spPr>
          <a:xfrm>
            <a:off x="457200" y="1066800"/>
            <a:ext cx="8229600" cy="525780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b="1" smtClean="0"/>
              <a:t>The nerve trunk is formed out of two roots, the ventral root (</a:t>
            </a:r>
            <a:r>
              <a:rPr lang="en-US" sz="2000" b="1" i="1" smtClean="0">
                <a:solidFill>
                  <a:srgbClr val="B65428"/>
                </a:solidFill>
              </a:rPr>
              <a:t>motor</a:t>
            </a:r>
            <a:r>
              <a:rPr lang="en-US" sz="2000" b="1" smtClean="0"/>
              <a:t>) and the dorsal root (</a:t>
            </a:r>
            <a:r>
              <a:rPr lang="en-US" sz="2000" b="1" i="1" smtClean="0">
                <a:solidFill>
                  <a:srgbClr val="B65428"/>
                </a:solidFill>
              </a:rPr>
              <a:t>sensory</a:t>
            </a:r>
            <a:r>
              <a:rPr lang="en-US" sz="2000" b="1" smtClean="0"/>
              <a:t>).</a:t>
            </a:r>
          </a:p>
          <a:p>
            <a:endParaRPr lang="en-US" sz="2000" b="1" smtClean="0"/>
          </a:p>
          <a:p>
            <a:r>
              <a:rPr lang="en-US" sz="2000" b="1" smtClean="0"/>
              <a:t>Each trunk divides into dorsal and ventral ramus to the dorsal and the ventral halves of the trunk respectively (</a:t>
            </a:r>
            <a:r>
              <a:rPr lang="en-US" sz="2000" b="1" i="1" smtClean="0">
                <a:solidFill>
                  <a:srgbClr val="B65428"/>
                </a:solidFill>
              </a:rPr>
              <a:t>1</a:t>
            </a:r>
            <a:r>
              <a:rPr lang="en-US" sz="2000" b="1" i="1" baseline="30000" smtClean="0">
                <a:solidFill>
                  <a:srgbClr val="B65428"/>
                </a:solidFill>
              </a:rPr>
              <a:t>st</a:t>
            </a:r>
            <a:r>
              <a:rPr lang="en-US" sz="2000" b="1" i="1" smtClean="0">
                <a:solidFill>
                  <a:srgbClr val="B65428"/>
                </a:solidFill>
              </a:rPr>
              <a:t> division</a:t>
            </a:r>
            <a:r>
              <a:rPr lang="en-US" sz="2000" b="1" smtClean="0"/>
              <a:t>). </a:t>
            </a:r>
          </a:p>
          <a:p>
            <a:endParaRPr lang="en-US" sz="2000" b="1" smtClean="0"/>
          </a:p>
          <a:p>
            <a:r>
              <a:rPr lang="en-US" sz="2000" b="1" i="1" smtClean="0">
                <a:solidFill>
                  <a:srgbClr val="B65428"/>
                </a:solidFill>
              </a:rPr>
              <a:t>All plexuses of the are formed by ventral rami only, the dorsal rami never form plexuses.</a:t>
            </a:r>
          </a:p>
          <a:p>
            <a:endParaRPr lang="en-US" sz="2000" b="1" i="1" smtClean="0">
              <a:solidFill>
                <a:srgbClr val="B65428"/>
              </a:solidFill>
            </a:endParaRPr>
          </a:p>
          <a:p>
            <a:r>
              <a:rPr lang="en-US" sz="2000" b="1" smtClean="0"/>
              <a:t>As the limbs develops from the ventral half of the trunk it is supplied by the ventral ramus.</a:t>
            </a:r>
          </a:p>
          <a:p>
            <a:endParaRPr lang="en-US" sz="2000" b="1" smtClean="0"/>
          </a:p>
          <a:p>
            <a:r>
              <a:rPr lang="en-US" sz="2000" b="1" smtClean="0"/>
              <a:t>After rotation of the limbs occur, they posses ventral and dorsal aspects. So, the ventral ramus divides into dorsal and ventral branches to both aspects of the limb (</a:t>
            </a:r>
            <a:r>
              <a:rPr lang="en-US" sz="2000" b="1" i="1" smtClean="0">
                <a:solidFill>
                  <a:srgbClr val="B65428"/>
                </a:solidFill>
              </a:rPr>
              <a:t>2</a:t>
            </a:r>
            <a:r>
              <a:rPr lang="en-US" sz="2000" b="1" i="1" baseline="30000" smtClean="0">
                <a:solidFill>
                  <a:srgbClr val="B65428"/>
                </a:solidFill>
              </a:rPr>
              <a:t>nd</a:t>
            </a:r>
            <a:r>
              <a:rPr lang="en-US" sz="2000" b="1" i="1" smtClean="0">
                <a:solidFill>
                  <a:srgbClr val="B65428"/>
                </a:solidFill>
              </a:rPr>
              <a:t> division</a:t>
            </a:r>
            <a:r>
              <a:rPr lang="en-US" sz="2000" b="1" smtClean="0"/>
              <a:t>).</a:t>
            </a:r>
          </a:p>
          <a:p>
            <a:pPr>
              <a:buFontTx/>
              <a:buNone/>
            </a:pPr>
            <a:r>
              <a:rPr lang="en-US" sz="2000" b="1" smtClean="0"/>
              <a:t> </a:t>
            </a:r>
            <a:endParaRPr lang="en-US" sz="2000" b="1"/>
          </a:p>
        </p:txBody>
      </p:sp>
    </p:spTree>
    <p:extLst>
      <p:ext uri="{BB962C8B-B14F-4D97-AF65-F5344CB8AC3E}">
        <p14:creationId xmlns:p14="http://schemas.microsoft.com/office/powerpoint/2010/main" val="36302914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STUDY THE LOWER LIMB</a:t>
            </a:r>
            <a:endParaRPr lang="en-US" dirty="0"/>
          </a:p>
        </p:txBody>
      </p:sp>
      <p:sp>
        <p:nvSpPr>
          <p:cNvPr id="5" name="Content Placeholder 2"/>
          <p:cNvSpPr txBox="1">
            <a:spLocks/>
          </p:cNvSpPr>
          <p:nvPr/>
        </p:nvSpPr>
        <p:spPr>
          <a:xfrm>
            <a:off x="457200" y="1371600"/>
            <a:ext cx="7391400" cy="47545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To review the general description of the bones, joints, and origins, insertions and actions of muscles.</a:t>
            </a:r>
          </a:p>
          <a:p>
            <a:r>
              <a:rPr lang="en-US" dirty="0" smtClean="0"/>
              <a:t>To describe the basic anatomy of the vascular supply, lymphatic drainage, and distribution of the nerves</a:t>
            </a:r>
          </a:p>
          <a:p>
            <a:r>
              <a:rPr lang="en-US" dirty="0" smtClean="0"/>
              <a:t>To correlate the anatomy of the lower limb in  relation to common clinical conditions</a:t>
            </a:r>
          </a:p>
          <a:p>
            <a:endParaRPr lang="sw-KE" dirty="0"/>
          </a:p>
        </p:txBody>
      </p:sp>
    </p:spTree>
    <p:extLst>
      <p:ext uri="{BB962C8B-B14F-4D97-AF65-F5344CB8AC3E}">
        <p14:creationId xmlns:p14="http://schemas.microsoft.com/office/powerpoint/2010/main" val="9091927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dirty="0" smtClean="0">
                <a:effectLst/>
              </a:rPr>
              <a:t>Bones and joints of lower limbs</a:t>
            </a:r>
            <a:endParaRPr lang="en-US" dirty="0"/>
          </a:p>
        </p:txBody>
      </p:sp>
      <p:pic>
        <p:nvPicPr>
          <p:cNvPr id="1945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257299"/>
            <a:ext cx="2438400" cy="423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600200"/>
            <a:ext cx="2600325" cy="385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3217" y="1216635"/>
            <a:ext cx="4181475"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47501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169"/>
            <a:ext cx="8229600" cy="879231"/>
          </a:xfrm>
        </p:spPr>
        <p:txBody>
          <a:bodyPr/>
          <a:lstStyle/>
          <a:p>
            <a:r>
              <a:rPr lang="en-US" dirty="0" smtClean="0">
                <a:effectLst/>
              </a:rPr>
              <a:t>Bones and joints of lower limbs</a:t>
            </a:r>
            <a:endParaRPr lang="en-US" dirty="0"/>
          </a:p>
        </p:txBody>
      </p:sp>
      <p:sp>
        <p:nvSpPr>
          <p:cNvPr id="3" name="Content Placeholder 2"/>
          <p:cNvSpPr>
            <a:spLocks noGrp="1"/>
          </p:cNvSpPr>
          <p:nvPr>
            <p:ph idx="1"/>
          </p:nvPr>
        </p:nvSpPr>
        <p:spPr>
          <a:xfrm>
            <a:off x="457200" y="762000"/>
            <a:ext cx="8229600" cy="5867400"/>
          </a:xfrm>
        </p:spPr>
        <p:txBody>
          <a:bodyPr>
            <a:normAutofit fontScale="77500" lnSpcReduction="20000"/>
          </a:bodyPr>
          <a:lstStyle/>
          <a:p>
            <a:r>
              <a:rPr lang="en-US" dirty="0" smtClean="0">
                <a:effectLst/>
              </a:rPr>
              <a:t>The bones of the gluteal region and the thigh are the </a:t>
            </a:r>
            <a:r>
              <a:rPr lang="en-US" b="1" i="1" dirty="0" smtClean="0">
                <a:effectLst/>
              </a:rPr>
              <a:t>pelvic bone </a:t>
            </a:r>
            <a:r>
              <a:rPr lang="en-US" dirty="0" smtClean="0">
                <a:effectLst/>
              </a:rPr>
              <a:t>and the </a:t>
            </a:r>
            <a:r>
              <a:rPr lang="en-US" b="1" i="1" dirty="0" smtClean="0">
                <a:effectLst/>
              </a:rPr>
              <a:t>femur</a:t>
            </a:r>
            <a:r>
              <a:rPr lang="en-US" dirty="0" smtClean="0">
                <a:effectLst/>
              </a:rPr>
              <a:t> .The large ball and socket joint between these two bones is the </a:t>
            </a:r>
            <a:r>
              <a:rPr lang="en-US" b="1" i="1" dirty="0" smtClean="0">
                <a:effectLst/>
              </a:rPr>
              <a:t>hip joint.</a:t>
            </a:r>
          </a:p>
          <a:p>
            <a:r>
              <a:rPr lang="en-US" dirty="0" smtClean="0">
                <a:effectLst/>
              </a:rPr>
              <a:t> At the distal end of the femur, it articulates with the </a:t>
            </a:r>
            <a:r>
              <a:rPr lang="en-US" b="1" dirty="0" smtClean="0">
                <a:effectLst/>
              </a:rPr>
              <a:t>tibia</a:t>
            </a:r>
            <a:r>
              <a:rPr lang="en-US" dirty="0" smtClean="0">
                <a:effectLst/>
              </a:rPr>
              <a:t> and the </a:t>
            </a:r>
            <a:r>
              <a:rPr lang="en-US" b="1" dirty="0" smtClean="0">
                <a:effectLst/>
              </a:rPr>
              <a:t>patella</a:t>
            </a:r>
            <a:r>
              <a:rPr lang="en-US" dirty="0" smtClean="0">
                <a:effectLst/>
              </a:rPr>
              <a:t> (knee cap) anteriorly . The patella is the largest </a:t>
            </a:r>
            <a:r>
              <a:rPr lang="en-US" dirty="0" err="1" smtClean="0">
                <a:effectLst/>
              </a:rPr>
              <a:t>sesamoid</a:t>
            </a:r>
            <a:r>
              <a:rPr lang="en-US" dirty="0" smtClean="0">
                <a:effectLst/>
              </a:rPr>
              <a:t> bone in the body and is embedded in the quadriceps </a:t>
            </a:r>
            <a:r>
              <a:rPr lang="en-US" dirty="0" err="1" smtClean="0">
                <a:effectLst/>
              </a:rPr>
              <a:t>femoris</a:t>
            </a:r>
            <a:r>
              <a:rPr lang="en-US" dirty="0" smtClean="0">
                <a:effectLst/>
              </a:rPr>
              <a:t> tendon.</a:t>
            </a:r>
          </a:p>
          <a:p>
            <a:r>
              <a:rPr lang="en-US" dirty="0" smtClean="0">
                <a:effectLst/>
              </a:rPr>
              <a:t>The joint between the femur, tibia and patella is the </a:t>
            </a:r>
            <a:r>
              <a:rPr lang="en-US" b="1" dirty="0" smtClean="0">
                <a:effectLst/>
              </a:rPr>
              <a:t>knee joint</a:t>
            </a:r>
          </a:p>
          <a:p>
            <a:r>
              <a:rPr lang="en-US" dirty="0" smtClean="0">
                <a:effectLst/>
              </a:rPr>
              <a:t>The leg contains two bones, </a:t>
            </a:r>
            <a:r>
              <a:rPr lang="en-US" b="1" dirty="0" smtClean="0">
                <a:effectLst/>
              </a:rPr>
              <a:t>tibia</a:t>
            </a:r>
            <a:r>
              <a:rPr lang="en-US" dirty="0" smtClean="0">
                <a:effectLst/>
              </a:rPr>
              <a:t> (medially) </a:t>
            </a:r>
            <a:r>
              <a:rPr lang="en-US" b="1" dirty="0" smtClean="0">
                <a:effectLst/>
              </a:rPr>
              <a:t>fibula</a:t>
            </a:r>
            <a:r>
              <a:rPr lang="en-US" dirty="0" smtClean="0">
                <a:effectLst/>
              </a:rPr>
              <a:t>(laterally). Fibula does not take part in the knee joint .</a:t>
            </a:r>
          </a:p>
          <a:p>
            <a:r>
              <a:rPr lang="en-US" dirty="0" smtClean="0">
                <a:effectLst/>
              </a:rPr>
              <a:t>The tibia and fibula are linked along their lengths by an </a:t>
            </a:r>
            <a:r>
              <a:rPr lang="en-US" dirty="0" err="1" smtClean="0">
                <a:effectLst/>
              </a:rPr>
              <a:t>interosseous</a:t>
            </a:r>
            <a:r>
              <a:rPr lang="en-US" dirty="0" smtClean="0">
                <a:effectLst/>
              </a:rPr>
              <a:t> membrane.</a:t>
            </a:r>
          </a:p>
          <a:p>
            <a:r>
              <a:rPr lang="en-US" dirty="0" smtClean="0"/>
              <a:t>Between the leg and the foot is the </a:t>
            </a:r>
            <a:r>
              <a:rPr lang="en-US" b="1" dirty="0" smtClean="0"/>
              <a:t>ankle joint</a:t>
            </a:r>
            <a:endParaRPr lang="en-US" b="1" dirty="0" smtClean="0">
              <a:effectLst/>
            </a:endParaRPr>
          </a:p>
          <a:p>
            <a:r>
              <a:rPr lang="en-US" dirty="0" smtClean="0">
                <a:effectLst/>
              </a:rPr>
              <a:t>foot consist of the </a:t>
            </a:r>
            <a:r>
              <a:rPr lang="en-US" b="1" dirty="0" smtClean="0">
                <a:effectLst/>
              </a:rPr>
              <a:t>tarsal bones (7) </a:t>
            </a:r>
            <a:r>
              <a:rPr lang="en-US" dirty="0" err="1" smtClean="0">
                <a:effectLst/>
              </a:rPr>
              <a:t>organised</a:t>
            </a:r>
            <a:r>
              <a:rPr lang="en-US" dirty="0" smtClean="0">
                <a:effectLst/>
              </a:rPr>
              <a:t> into two rows, the </a:t>
            </a:r>
            <a:r>
              <a:rPr lang="en-US" b="1" dirty="0" smtClean="0">
                <a:effectLst/>
              </a:rPr>
              <a:t>metatarsals</a:t>
            </a:r>
            <a:r>
              <a:rPr lang="en-US" dirty="0" smtClean="0">
                <a:effectLst/>
              </a:rPr>
              <a:t>, and the </a:t>
            </a:r>
            <a:r>
              <a:rPr lang="en-US" b="1" dirty="0" smtClean="0">
                <a:effectLst/>
              </a:rPr>
              <a:t>phalanges.</a:t>
            </a:r>
          </a:p>
          <a:p>
            <a:endParaRPr lang="en-US" b="1" i="1" dirty="0"/>
          </a:p>
        </p:txBody>
      </p:sp>
    </p:spTree>
    <p:extLst>
      <p:ext uri="{BB962C8B-B14F-4D97-AF65-F5344CB8AC3E}">
        <p14:creationId xmlns:p14="http://schemas.microsoft.com/office/powerpoint/2010/main" val="38483236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29000" y="0"/>
            <a:ext cx="5638799" cy="6660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11015" y="304800"/>
            <a:ext cx="3352800" cy="2308324"/>
          </a:xfrm>
          <a:prstGeom prst="rect">
            <a:avLst/>
          </a:prstGeom>
        </p:spPr>
        <p:txBody>
          <a:bodyPr wrap="square">
            <a:spAutoFit/>
          </a:bodyPr>
          <a:lstStyle/>
          <a:p>
            <a:r>
              <a:rPr lang="en-US" b="1" dirty="0" smtClean="0"/>
              <a:t>HIP BONE</a:t>
            </a:r>
          </a:p>
          <a:p>
            <a:endParaRPr lang="en-US" dirty="0" smtClean="0"/>
          </a:p>
          <a:p>
            <a:endParaRPr lang="en-US" dirty="0" smtClean="0"/>
          </a:p>
          <a:p>
            <a:r>
              <a:rPr lang="en-US" dirty="0" smtClean="0"/>
              <a:t>The mature hip bone </a:t>
            </a:r>
            <a:r>
              <a:rPr lang="en-US" dirty="0"/>
              <a:t> </a:t>
            </a:r>
            <a:r>
              <a:rPr lang="en-US" dirty="0" smtClean="0"/>
              <a:t>also called the innominate (unnamed) bone, is a large, flat pelvic bone formed by the fusion of three primary bones ilium, ischium, and pubis</a:t>
            </a:r>
            <a:endParaRPr lang="en-US" dirty="0"/>
          </a:p>
        </p:txBody>
      </p:sp>
    </p:spTree>
    <p:extLst>
      <p:ext uri="{BB962C8B-B14F-4D97-AF65-F5344CB8AC3E}">
        <p14:creationId xmlns:p14="http://schemas.microsoft.com/office/powerpoint/2010/main" val="40026713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0"/>
            <a:ext cx="7239000"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t>Medial view cocyal bone</a:t>
            </a:r>
            <a:endParaRPr lang="en-US"/>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381000" y="0"/>
            <a:ext cx="8382000" cy="6858000"/>
          </a:xfrm>
          <a:prstGeom prst="rect">
            <a:avLst/>
          </a:prstGeom>
        </p:spPr>
      </p:pic>
    </p:spTree>
    <p:extLst>
      <p:ext uri="{BB962C8B-B14F-4D97-AF65-F5344CB8AC3E}">
        <p14:creationId xmlns:p14="http://schemas.microsoft.com/office/powerpoint/2010/main" val="24883142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52600" y="1274405"/>
            <a:ext cx="4603482" cy="5253832"/>
          </a:xfrm>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954" y="1676400"/>
            <a:ext cx="3765631" cy="4755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52400" y="106739"/>
            <a:ext cx="2286000" cy="3139321"/>
          </a:xfrm>
          <a:prstGeom prst="rect">
            <a:avLst/>
          </a:prstGeom>
        </p:spPr>
        <p:txBody>
          <a:bodyPr wrap="square">
            <a:spAutoFit/>
          </a:bodyPr>
          <a:lstStyle/>
          <a:p>
            <a:r>
              <a:rPr lang="en-US" b="1" dirty="0" smtClean="0"/>
              <a:t>FEMUR</a:t>
            </a:r>
          </a:p>
          <a:p>
            <a:endParaRPr lang="en-US" dirty="0" smtClean="0"/>
          </a:p>
          <a:p>
            <a:r>
              <a:rPr lang="en-US" dirty="0" smtClean="0"/>
              <a:t>The femur is the longest and heaviest bone in the body. </a:t>
            </a:r>
          </a:p>
          <a:p>
            <a:endParaRPr lang="en-US" dirty="0"/>
          </a:p>
          <a:p>
            <a:r>
              <a:rPr lang="en-US" dirty="0" smtClean="0"/>
              <a:t>It transmits body weight from the hip bone to the tibia when a person is standing </a:t>
            </a:r>
            <a:endParaRPr lang="en-US" dirty="0"/>
          </a:p>
        </p:txBody>
      </p:sp>
      <p:sp>
        <p:nvSpPr>
          <p:cNvPr id="7" name="Rectangle 6"/>
          <p:cNvSpPr/>
          <p:nvPr/>
        </p:nvSpPr>
        <p:spPr>
          <a:xfrm>
            <a:off x="38100" y="3352800"/>
            <a:ext cx="2514600" cy="3693319"/>
          </a:xfrm>
          <a:prstGeom prst="rect">
            <a:avLst/>
          </a:prstGeom>
        </p:spPr>
        <p:txBody>
          <a:bodyPr wrap="square">
            <a:spAutoFit/>
          </a:bodyPr>
          <a:lstStyle/>
          <a:p>
            <a:r>
              <a:rPr lang="en-US" dirty="0" smtClean="0"/>
              <a:t>The neck of the femur is most frequently fractured because it is the narrowest and weakest part of the bone and it lies at a marked angle to the line of weight bearing (pull of gravity). It becomes increasingly vulnerable with age, especially in females, secondary to osteoporosis</a:t>
            </a:r>
            <a:endParaRPr lang="en-US" dirty="0"/>
          </a:p>
        </p:txBody>
      </p:sp>
    </p:spTree>
    <p:extLst>
      <p:ext uri="{BB962C8B-B14F-4D97-AF65-F5344CB8AC3E}">
        <p14:creationId xmlns:p14="http://schemas.microsoft.com/office/powerpoint/2010/main" val="641336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15962"/>
          </a:xfrm>
        </p:spPr>
        <p:txBody>
          <a:bodyPr>
            <a:normAutofit fontScale="90000"/>
          </a:bodyPr>
          <a:lstStyle/>
          <a:p>
            <a:r>
              <a:rPr lang="en-US" dirty="0" smtClean="0"/>
              <a:t>Tibia and fibula</a:t>
            </a:r>
            <a:endParaRPr lang="en-US" dirty="0"/>
          </a:p>
        </p:txBody>
      </p:sp>
      <p:pic>
        <p:nvPicPr>
          <p:cNvPr id="2150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861080"/>
            <a:ext cx="4953000" cy="5991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5486400" y="1219200"/>
            <a:ext cx="3505200" cy="4247317"/>
          </a:xfrm>
          <a:prstGeom prst="rect">
            <a:avLst/>
          </a:prstGeom>
        </p:spPr>
        <p:txBody>
          <a:bodyPr wrap="square">
            <a:spAutoFit/>
          </a:bodyPr>
          <a:lstStyle/>
          <a:p>
            <a:r>
              <a:rPr lang="en-US" dirty="0" smtClean="0"/>
              <a:t>The tibia and fibula are the bones of the leg .The tibia articulates with the condyles of the femur superiorly and the talus inferiorly and in so doing transmits the body's weight. </a:t>
            </a:r>
          </a:p>
          <a:p>
            <a:endParaRPr lang="en-US" dirty="0"/>
          </a:p>
          <a:p>
            <a:r>
              <a:rPr lang="en-US" dirty="0" smtClean="0"/>
              <a:t>The fibula mainly functions as an attachment for muscles, but it is also important for the stability of the ankle joint. </a:t>
            </a:r>
          </a:p>
          <a:p>
            <a:endParaRPr lang="en-US" dirty="0"/>
          </a:p>
          <a:p>
            <a:r>
              <a:rPr lang="en-US" dirty="0" smtClean="0"/>
              <a:t>The shafts (bodies) of the tibia and fibula are connected by a dense </a:t>
            </a:r>
            <a:r>
              <a:rPr lang="en-US" dirty="0" err="1" smtClean="0"/>
              <a:t>interosseous</a:t>
            </a:r>
            <a:r>
              <a:rPr lang="en-US" dirty="0" smtClean="0"/>
              <a:t> membrane </a:t>
            </a:r>
            <a:endParaRPr lang="en-US" dirty="0"/>
          </a:p>
        </p:txBody>
      </p:sp>
    </p:spTree>
    <p:extLst>
      <p:ext uri="{BB962C8B-B14F-4D97-AF65-F5344CB8AC3E}">
        <p14:creationId xmlns:p14="http://schemas.microsoft.com/office/powerpoint/2010/main" val="10768479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52092" y="37064"/>
            <a:ext cx="5562600" cy="6785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52400" y="1752600"/>
            <a:ext cx="3276600" cy="1200329"/>
          </a:xfrm>
          <a:prstGeom prst="rect">
            <a:avLst/>
          </a:prstGeom>
        </p:spPr>
        <p:txBody>
          <a:bodyPr wrap="square">
            <a:spAutoFit/>
          </a:bodyPr>
          <a:lstStyle/>
          <a:p>
            <a:r>
              <a:rPr lang="en-US" dirty="0" smtClean="0"/>
              <a:t>The </a:t>
            </a:r>
            <a:r>
              <a:rPr lang="en-US" dirty="0" err="1" smtClean="0"/>
              <a:t>tibial</a:t>
            </a:r>
            <a:r>
              <a:rPr lang="en-US" dirty="0" smtClean="0"/>
              <a:t> shaft is narrowest at the junction of its middle and inferior thirds, which is the most frequent site of fracture</a:t>
            </a:r>
            <a:endParaRPr lang="en-US" dirty="0"/>
          </a:p>
        </p:txBody>
      </p:sp>
      <p:sp>
        <p:nvSpPr>
          <p:cNvPr id="5" name="Rectangle 4"/>
          <p:cNvSpPr/>
          <p:nvPr/>
        </p:nvSpPr>
        <p:spPr>
          <a:xfrm>
            <a:off x="152400" y="3200400"/>
            <a:ext cx="3124200" cy="1754326"/>
          </a:xfrm>
          <a:prstGeom prst="rect">
            <a:avLst/>
          </a:prstGeom>
        </p:spPr>
        <p:txBody>
          <a:bodyPr wrap="square">
            <a:spAutoFit/>
          </a:bodyPr>
          <a:lstStyle/>
          <a:p>
            <a:r>
              <a:rPr lang="en-US" dirty="0" smtClean="0"/>
              <a:t>this area of the bone also has the poorest blood supply. Because its anterior surface is subcutaneous, the </a:t>
            </a:r>
            <a:r>
              <a:rPr lang="en-US" dirty="0" err="1" smtClean="0"/>
              <a:t>tibial</a:t>
            </a:r>
            <a:r>
              <a:rPr lang="en-US" dirty="0" smtClean="0"/>
              <a:t> shaft is the most common site for a compound fracture </a:t>
            </a:r>
            <a:endParaRPr lang="en-US" dirty="0"/>
          </a:p>
        </p:txBody>
      </p:sp>
    </p:spTree>
    <p:extLst>
      <p:ext uri="{BB962C8B-B14F-4D97-AF65-F5344CB8AC3E}">
        <p14:creationId xmlns:p14="http://schemas.microsoft.com/office/powerpoint/2010/main" val="91250852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Bones of foot</a:t>
            </a:r>
            <a:endParaRPr lang="en-US" dirty="0"/>
          </a:p>
        </p:txBody>
      </p:sp>
      <p:pic>
        <p:nvPicPr>
          <p:cNvPr id="2355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038600" y="1524000"/>
            <a:ext cx="51054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5168" y="1143000"/>
            <a:ext cx="4994031" cy="4247317"/>
          </a:xfrm>
          <a:prstGeom prst="rect">
            <a:avLst/>
          </a:prstGeom>
        </p:spPr>
        <p:txBody>
          <a:bodyPr wrap="square">
            <a:spAutoFit/>
          </a:bodyPr>
          <a:lstStyle/>
          <a:p>
            <a:pPr marL="285750" indent="-285750">
              <a:buFont typeface="Arial" pitchFamily="34" charset="0"/>
              <a:buChar char="•"/>
            </a:pPr>
            <a:r>
              <a:rPr lang="en-US" dirty="0" smtClean="0">
                <a:effectLst/>
              </a:rPr>
              <a:t>There are seven tarsal bones, which are organized in two rows with an intermediate bone between the two rows on the medial side.</a:t>
            </a:r>
          </a:p>
          <a:p>
            <a:pPr marL="285750" indent="-285750">
              <a:buFont typeface="Arial" pitchFamily="34" charset="0"/>
              <a:buChar char="•"/>
            </a:pPr>
            <a:endParaRPr lang="en-US" dirty="0" smtClean="0">
              <a:effectLst/>
            </a:endParaRPr>
          </a:p>
          <a:p>
            <a:pPr marL="285750" indent="-285750">
              <a:buFont typeface="Arial" pitchFamily="34" charset="0"/>
              <a:buChar char="•"/>
            </a:pPr>
            <a:r>
              <a:rPr lang="en-US" dirty="0"/>
              <a:t>T</a:t>
            </a:r>
            <a:r>
              <a:rPr lang="en-US" dirty="0" smtClean="0">
                <a:effectLst/>
              </a:rPr>
              <a:t>arsal bones articulate with the metatarsals at </a:t>
            </a:r>
            <a:r>
              <a:rPr lang="en-US" dirty="0" err="1" smtClean="0">
                <a:effectLst/>
              </a:rPr>
              <a:t>tarsometatarsal</a:t>
            </a:r>
            <a:r>
              <a:rPr lang="en-US" dirty="0" smtClean="0">
                <a:effectLst/>
              </a:rPr>
              <a:t> joints, which allow only limited sliding movements</a:t>
            </a:r>
          </a:p>
          <a:p>
            <a:pPr marL="285750" indent="-285750">
              <a:buFont typeface="Arial" pitchFamily="34" charset="0"/>
              <a:buChar char="•"/>
            </a:pPr>
            <a:endParaRPr lang="en-US" dirty="0" smtClean="0">
              <a:effectLst/>
            </a:endParaRPr>
          </a:p>
          <a:p>
            <a:pPr marL="285750" indent="-285750">
              <a:buFont typeface="Arial" pitchFamily="34" charset="0"/>
              <a:buChar char="•"/>
            </a:pPr>
            <a:r>
              <a:rPr lang="en-US" dirty="0" smtClean="0">
                <a:effectLst/>
              </a:rPr>
              <a:t>The  metatarsal articulate with the </a:t>
            </a:r>
            <a:r>
              <a:rPr lang="en-US" dirty="0" err="1" smtClean="0">
                <a:effectLst/>
              </a:rPr>
              <a:t>phallanges</a:t>
            </a:r>
            <a:r>
              <a:rPr lang="en-US" dirty="0" smtClean="0">
                <a:effectLst/>
              </a:rPr>
              <a:t> at metatarsophalangeal joints which allow flexion, extension, abduction, and adduction of the digits</a:t>
            </a:r>
          </a:p>
          <a:p>
            <a:pPr marL="285750" indent="-285750">
              <a:buFont typeface="Arial" pitchFamily="34" charset="0"/>
              <a:buChar char="•"/>
            </a:pPr>
            <a:endParaRPr lang="en-US" dirty="0"/>
          </a:p>
          <a:p>
            <a:pPr marL="285750" indent="-285750">
              <a:buFont typeface="Arial" pitchFamily="34" charset="0"/>
              <a:buChar char="•"/>
            </a:pPr>
            <a:r>
              <a:rPr lang="en-US" dirty="0" smtClean="0">
                <a:effectLst/>
              </a:rPr>
              <a:t>The </a:t>
            </a:r>
            <a:r>
              <a:rPr lang="en-US" dirty="0" err="1" smtClean="0">
                <a:effectLst/>
              </a:rPr>
              <a:t>interphalangeal</a:t>
            </a:r>
            <a:r>
              <a:rPr lang="en-US" dirty="0" smtClean="0">
                <a:effectLst/>
              </a:rPr>
              <a:t> joints are hinge joints and allow flexion and extension</a:t>
            </a:r>
            <a:endParaRPr lang="en-US" dirty="0"/>
          </a:p>
        </p:txBody>
      </p:sp>
    </p:spTree>
    <p:extLst>
      <p:ext uri="{BB962C8B-B14F-4D97-AF65-F5344CB8AC3E}">
        <p14:creationId xmlns:p14="http://schemas.microsoft.com/office/powerpoint/2010/main" val="333330397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92162"/>
          </a:xfrm>
        </p:spPr>
        <p:txBody>
          <a:bodyPr/>
          <a:lstStyle/>
          <a:p>
            <a:r>
              <a:rPr lang="en-US" dirty="0" smtClean="0"/>
              <a:t>The Gluteal Region</a:t>
            </a:r>
            <a:endParaRPr lang="en-US" dirty="0"/>
          </a:p>
        </p:txBody>
      </p:sp>
      <p:sp>
        <p:nvSpPr>
          <p:cNvPr id="3" name="Content Placeholder 2"/>
          <p:cNvSpPr>
            <a:spLocks noGrp="1"/>
          </p:cNvSpPr>
          <p:nvPr>
            <p:ph idx="1"/>
          </p:nvPr>
        </p:nvSpPr>
        <p:spPr>
          <a:xfrm>
            <a:off x="457200" y="838200"/>
            <a:ext cx="8229600" cy="5287963"/>
          </a:xfrm>
        </p:spPr>
        <p:txBody>
          <a:bodyPr>
            <a:normAutofit fontScale="70000" lnSpcReduction="20000"/>
          </a:bodyPr>
          <a:lstStyle/>
          <a:p>
            <a:pPr>
              <a:buFontTx/>
              <a:buChar char="-"/>
            </a:pPr>
            <a:r>
              <a:rPr lang="en-US" dirty="0" smtClean="0"/>
              <a:t>buttock, is bounded superiorly by the</a:t>
            </a:r>
            <a:r>
              <a:rPr lang="en-US" b="1" dirty="0" smtClean="0"/>
              <a:t> iliac crest </a:t>
            </a:r>
            <a:r>
              <a:rPr lang="en-US" dirty="0" smtClean="0"/>
              <a:t>and inferiorly by the  </a:t>
            </a:r>
            <a:r>
              <a:rPr lang="en-US" b="1" dirty="0" smtClean="0"/>
              <a:t>gluteal</a:t>
            </a:r>
            <a:r>
              <a:rPr lang="en-US" dirty="0" smtClean="0"/>
              <a:t> </a:t>
            </a:r>
            <a:r>
              <a:rPr lang="en-US" b="1" dirty="0" smtClean="0"/>
              <a:t>fold</a:t>
            </a:r>
            <a:r>
              <a:rPr lang="en-US" dirty="0" smtClean="0"/>
              <a:t> of the buttock. </a:t>
            </a:r>
          </a:p>
          <a:p>
            <a:pPr>
              <a:buFontTx/>
              <a:buChar char="-"/>
            </a:pPr>
            <a:r>
              <a:rPr lang="en-US" dirty="0" smtClean="0"/>
              <a:t>The region is largely made up of the gluteal muscles and a thick layer of superficial fascia.</a:t>
            </a:r>
          </a:p>
          <a:p>
            <a:pPr marL="0" indent="0">
              <a:buNone/>
            </a:pPr>
            <a:endParaRPr lang="en-US" dirty="0" smtClean="0"/>
          </a:p>
          <a:p>
            <a:pPr marL="0" indent="0">
              <a:buNone/>
            </a:pPr>
            <a:r>
              <a:rPr lang="en-US" b="1" dirty="0" smtClean="0"/>
              <a:t>The Skin of the Buttock</a:t>
            </a:r>
          </a:p>
          <a:p>
            <a:pPr marL="0" indent="0">
              <a:buNone/>
            </a:pPr>
            <a:r>
              <a:rPr lang="en-US" dirty="0" smtClean="0"/>
              <a:t>The cutaneous innervation of the buttocks are derived from posterior and anterior rami of spinal nerves, as follows</a:t>
            </a:r>
          </a:p>
          <a:p>
            <a:pPr>
              <a:buFontTx/>
              <a:buChar char="-"/>
            </a:pPr>
            <a:r>
              <a:rPr lang="en-US" dirty="0" smtClean="0"/>
              <a:t>The </a:t>
            </a:r>
            <a:r>
              <a:rPr lang="en-US" dirty="0" smtClean="0">
                <a:solidFill>
                  <a:srgbClr val="FF0000"/>
                </a:solidFill>
              </a:rPr>
              <a:t>upper medial quadrant </a:t>
            </a:r>
            <a:r>
              <a:rPr lang="en-US" dirty="0" smtClean="0"/>
              <a:t>is supplied by the posterior rami of the </a:t>
            </a:r>
            <a:r>
              <a:rPr lang="en-US" b="1" dirty="0" smtClean="0"/>
              <a:t>upper three lumbar nerves </a:t>
            </a:r>
            <a:r>
              <a:rPr lang="en-US" dirty="0" smtClean="0"/>
              <a:t>and the </a:t>
            </a:r>
            <a:r>
              <a:rPr lang="en-US" b="1" dirty="0" smtClean="0"/>
              <a:t>upper three sacral nerves</a:t>
            </a:r>
            <a:r>
              <a:rPr lang="en-US" dirty="0" smtClean="0"/>
              <a:t>.</a:t>
            </a:r>
          </a:p>
          <a:p>
            <a:pPr>
              <a:buFontTx/>
              <a:buChar char="-"/>
            </a:pPr>
            <a:r>
              <a:rPr lang="en-US" dirty="0" smtClean="0"/>
              <a:t>The upper lateral quadrant is supplied </a:t>
            </a:r>
            <a:r>
              <a:rPr lang="en-US" b="1" dirty="0" err="1" smtClean="0"/>
              <a:t>iliohypogastric</a:t>
            </a:r>
            <a:r>
              <a:rPr lang="en-US" dirty="0" smtClean="0"/>
              <a:t> (L1) and </a:t>
            </a:r>
            <a:r>
              <a:rPr lang="en-US" b="1" dirty="0" smtClean="0"/>
              <a:t>12th thoracic nerves </a:t>
            </a:r>
          </a:p>
          <a:p>
            <a:pPr>
              <a:buFontTx/>
              <a:buChar char="-"/>
            </a:pPr>
            <a:r>
              <a:rPr lang="en-US" dirty="0" smtClean="0"/>
              <a:t>The lower lateral quadrant is supplied  by </a:t>
            </a:r>
            <a:r>
              <a:rPr lang="en-US" b="1" dirty="0" smtClean="0"/>
              <a:t>lateral cutaneous nerve of the thigh (L2 and 3)</a:t>
            </a:r>
          </a:p>
          <a:p>
            <a:pPr>
              <a:buFontTx/>
              <a:buChar char="-"/>
            </a:pPr>
            <a:r>
              <a:rPr lang="en-US" dirty="0" smtClean="0"/>
              <a:t>The lower medial quadrant is supplied by </a:t>
            </a:r>
            <a:r>
              <a:rPr lang="en-US" b="1" dirty="0" smtClean="0"/>
              <a:t>posterior cutaneous nerve of the thigh </a:t>
            </a:r>
            <a:endParaRPr lang="en-US" b="1" dirty="0"/>
          </a:p>
        </p:txBody>
      </p:sp>
    </p:spTree>
    <p:extLst>
      <p:ext uri="{BB962C8B-B14F-4D97-AF65-F5344CB8AC3E}">
        <p14:creationId xmlns:p14="http://schemas.microsoft.com/office/powerpoint/2010/main" val="163549490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381000" y="0"/>
            <a:ext cx="8229600" cy="709613"/>
          </a:xfrm>
          <a:prstGeom prst="rect">
            <a:avLst/>
          </a:prstGeom>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dirty="0" smtClean="0"/>
              <a:t>CUTANEOUS innervation</a:t>
            </a:r>
            <a:endParaRPr 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371600" y="709613"/>
            <a:ext cx="5605463" cy="6148387"/>
          </a:xfrm>
          <a:prstGeom prst="rect">
            <a:avLst/>
          </a:prstGeom>
        </p:spPr>
      </p:pic>
    </p:spTree>
    <p:extLst>
      <p:ext uri="{BB962C8B-B14F-4D97-AF65-F5344CB8AC3E}">
        <p14:creationId xmlns:p14="http://schemas.microsoft.com/office/powerpoint/2010/main" val="3330927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477000"/>
          </a:xfrm>
        </p:spPr>
        <p:txBody>
          <a:bodyPr/>
          <a:lstStyle/>
          <a:p>
            <a:r>
              <a:rPr lang="en-US" dirty="0" smtClean="0">
                <a:effectLst/>
              </a:rPr>
              <a:t>The lower limb is directly anchored to the axial skeleton by a sacroiliac joint and by strong ligaments, which link the pelvic bone to the sacrum I.E</a:t>
            </a:r>
          </a:p>
          <a:p>
            <a:r>
              <a:rPr lang="en-US" dirty="0" smtClean="0">
                <a:effectLst/>
              </a:rPr>
              <a:t>inguinal ligament</a:t>
            </a:r>
          </a:p>
          <a:p>
            <a:r>
              <a:rPr lang="en-US" dirty="0" err="1" smtClean="0">
                <a:effectLst/>
              </a:rPr>
              <a:t>sacrotuberous</a:t>
            </a:r>
            <a:r>
              <a:rPr lang="en-US" dirty="0" smtClean="0">
                <a:effectLst/>
              </a:rPr>
              <a:t> ligament </a:t>
            </a:r>
            <a:r>
              <a:rPr lang="en-US" dirty="0" err="1" smtClean="0">
                <a:effectLst/>
              </a:rPr>
              <a:t>etc</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3478204"/>
            <a:ext cx="5105400" cy="2984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455923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04800" y="0"/>
            <a:ext cx="8229600" cy="258763"/>
          </a:xfrm>
          <a:prstGeom prst="rect">
            <a:avLst/>
          </a:prstGeom>
        </p:spPr>
        <p:txBody>
          <a:bodyPr vert="horz" lIns="91440" tIns="45720" rIns="91440" bIns="45720" rtlCol="0" anchor="ctr">
            <a:normAutofit fontScale="3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mtClean="0"/>
              <a:t>.</a:t>
            </a:r>
            <a:endParaRPr 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863356" y="258763"/>
            <a:ext cx="7635875" cy="6477000"/>
          </a:xfrm>
          <a:prstGeom prst="rect">
            <a:avLst/>
          </a:prstGeom>
        </p:spPr>
      </p:pic>
    </p:spTree>
    <p:extLst>
      <p:ext uri="{BB962C8B-B14F-4D97-AF65-F5344CB8AC3E}">
        <p14:creationId xmlns:p14="http://schemas.microsoft.com/office/powerpoint/2010/main" val="118081354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457200" y="0"/>
            <a:ext cx="8229600" cy="838200"/>
          </a:xfrm>
        </p:spPr>
        <p:txBody>
          <a:bodyPr/>
          <a:lstStyle/>
          <a:p>
            <a:r>
              <a:rPr lang="en-US" b="1" smtClean="0"/>
              <a:t>The Skin of the Buttock</a:t>
            </a:r>
            <a:endParaRPr lang="sw-KE" b="1" smtClean="0"/>
          </a:p>
        </p:txBody>
      </p:sp>
      <p:sp>
        <p:nvSpPr>
          <p:cNvPr id="3" name="Content Placeholder 2"/>
          <p:cNvSpPr>
            <a:spLocks noGrp="1"/>
          </p:cNvSpPr>
          <p:nvPr>
            <p:ph idx="1"/>
          </p:nvPr>
        </p:nvSpPr>
        <p:spPr>
          <a:xfrm>
            <a:off x="0" y="838200"/>
            <a:ext cx="9144000" cy="6019800"/>
          </a:xfrm>
        </p:spPr>
        <p:txBody>
          <a:bodyPr>
            <a:normAutofit fontScale="70000" lnSpcReduction="20000"/>
          </a:bodyPr>
          <a:lstStyle/>
          <a:p>
            <a:pPr>
              <a:buFontTx/>
              <a:buNone/>
              <a:defRPr/>
            </a:pPr>
            <a:r>
              <a:rPr lang="en-US" dirty="0" smtClean="0"/>
              <a:t>The </a:t>
            </a:r>
            <a:r>
              <a:rPr lang="en-US" dirty="0" err="1" smtClean="0"/>
              <a:t>cutaneous</a:t>
            </a:r>
            <a:r>
              <a:rPr lang="en-US" dirty="0" smtClean="0"/>
              <a:t> nerves are derived from posterior and</a:t>
            </a:r>
          </a:p>
          <a:p>
            <a:pPr>
              <a:buFontTx/>
              <a:buNone/>
              <a:defRPr/>
            </a:pPr>
            <a:r>
              <a:rPr lang="en-US" dirty="0" smtClean="0"/>
              <a:t>anterior </a:t>
            </a:r>
            <a:r>
              <a:rPr lang="en-US" dirty="0" err="1" smtClean="0"/>
              <a:t>rami</a:t>
            </a:r>
            <a:r>
              <a:rPr lang="en-US" dirty="0" smtClean="0"/>
              <a:t> of spinal nerves, as follows:</a:t>
            </a:r>
          </a:p>
          <a:p>
            <a:pPr>
              <a:defRPr/>
            </a:pPr>
            <a:r>
              <a:rPr lang="en-US" b="1" dirty="0" smtClean="0">
                <a:solidFill>
                  <a:srgbClr val="FF0000"/>
                </a:solidFill>
              </a:rPr>
              <a:t>upper medial quadrant </a:t>
            </a:r>
            <a:r>
              <a:rPr lang="en-US" dirty="0" smtClean="0"/>
              <a:t>is supplied by the posterior </a:t>
            </a:r>
            <a:r>
              <a:rPr lang="en-US" dirty="0" err="1" smtClean="0"/>
              <a:t>rami</a:t>
            </a:r>
            <a:r>
              <a:rPr lang="en-US" dirty="0" smtClean="0"/>
              <a:t> of the upper three lumbar nerves and the upper three sacral nerves.</a:t>
            </a:r>
          </a:p>
          <a:p>
            <a:pPr>
              <a:defRPr/>
            </a:pPr>
            <a:endParaRPr lang="en-US" dirty="0" smtClean="0"/>
          </a:p>
          <a:p>
            <a:pPr>
              <a:defRPr/>
            </a:pPr>
            <a:r>
              <a:rPr lang="en-US" b="1" dirty="0" smtClean="0">
                <a:solidFill>
                  <a:srgbClr val="FF0000"/>
                </a:solidFill>
              </a:rPr>
              <a:t>upper lateral quadrant </a:t>
            </a:r>
            <a:r>
              <a:rPr lang="en-US" dirty="0" smtClean="0"/>
              <a:t>is supplied by the lateral branches of the </a:t>
            </a:r>
            <a:r>
              <a:rPr lang="en-US" dirty="0" err="1" smtClean="0"/>
              <a:t>iliohypogastric</a:t>
            </a:r>
            <a:r>
              <a:rPr lang="en-US" dirty="0" smtClean="0"/>
              <a:t> (L1) and 12th thoracic nerves (anterior </a:t>
            </a:r>
            <a:r>
              <a:rPr lang="en-US" dirty="0" err="1" smtClean="0"/>
              <a:t>rami</a:t>
            </a:r>
            <a:r>
              <a:rPr lang="en-US" dirty="0" smtClean="0"/>
              <a:t>).</a:t>
            </a:r>
          </a:p>
          <a:p>
            <a:pPr>
              <a:defRPr/>
            </a:pPr>
            <a:endParaRPr lang="en-US" dirty="0" smtClean="0"/>
          </a:p>
          <a:p>
            <a:pPr>
              <a:defRPr/>
            </a:pPr>
            <a:r>
              <a:rPr lang="en-US" b="1" dirty="0" smtClean="0">
                <a:solidFill>
                  <a:srgbClr val="FF0000"/>
                </a:solidFill>
              </a:rPr>
              <a:t>lower lateral quadrant</a:t>
            </a:r>
            <a:r>
              <a:rPr lang="en-US" dirty="0" smtClean="0">
                <a:solidFill>
                  <a:srgbClr val="FF0000"/>
                </a:solidFill>
              </a:rPr>
              <a:t> </a:t>
            </a:r>
            <a:r>
              <a:rPr lang="en-US" dirty="0" smtClean="0"/>
              <a:t>is supplied by branches from the lateral </a:t>
            </a:r>
            <a:r>
              <a:rPr lang="en-US" dirty="0" err="1" smtClean="0"/>
              <a:t>cutaneous</a:t>
            </a:r>
            <a:r>
              <a:rPr lang="en-US" dirty="0" smtClean="0"/>
              <a:t> nerve of the thigh (L2 and 3, anterior </a:t>
            </a:r>
            <a:r>
              <a:rPr lang="en-US" dirty="0" err="1" smtClean="0"/>
              <a:t>rami</a:t>
            </a:r>
            <a:r>
              <a:rPr lang="en-US" dirty="0" smtClean="0"/>
              <a:t>).</a:t>
            </a:r>
          </a:p>
          <a:p>
            <a:pPr>
              <a:defRPr/>
            </a:pPr>
            <a:endParaRPr lang="en-US" dirty="0" smtClean="0"/>
          </a:p>
          <a:p>
            <a:pPr>
              <a:defRPr/>
            </a:pPr>
            <a:r>
              <a:rPr lang="en-US" b="1" dirty="0" smtClean="0">
                <a:solidFill>
                  <a:srgbClr val="FF0000"/>
                </a:solidFill>
              </a:rPr>
              <a:t>lower medial quadrant </a:t>
            </a:r>
            <a:r>
              <a:rPr lang="en-US" dirty="0" smtClean="0"/>
              <a:t>is supplied by branches from the posterior </a:t>
            </a:r>
            <a:r>
              <a:rPr lang="en-US" dirty="0" err="1" smtClean="0"/>
              <a:t>cutaneous</a:t>
            </a:r>
            <a:r>
              <a:rPr lang="en-US" dirty="0" smtClean="0"/>
              <a:t> nerve of the thigh (S1, 2, and 3, anterior </a:t>
            </a:r>
            <a:r>
              <a:rPr lang="en-US" dirty="0" err="1" smtClean="0"/>
              <a:t>rami</a:t>
            </a:r>
            <a:r>
              <a:rPr lang="en-US" dirty="0" smtClean="0"/>
              <a:t>).</a:t>
            </a:r>
          </a:p>
          <a:p>
            <a:pPr>
              <a:defRPr/>
            </a:pPr>
            <a:endParaRPr lang="en-US" dirty="0" smtClean="0"/>
          </a:p>
          <a:p>
            <a:pPr>
              <a:defRPr/>
            </a:pPr>
            <a:r>
              <a:rPr lang="en-US" dirty="0" smtClean="0">
                <a:solidFill>
                  <a:srgbClr val="FF0000"/>
                </a:solidFill>
              </a:rPr>
              <a:t>skin over the coccyx </a:t>
            </a:r>
            <a:r>
              <a:rPr lang="en-US" dirty="0" smtClean="0"/>
              <a:t>in the floor of the cleft between the buttocks is supplied by small branches of the lower sacral and </a:t>
            </a:r>
            <a:r>
              <a:rPr lang="en-US" dirty="0" err="1" smtClean="0"/>
              <a:t>coccygeal</a:t>
            </a:r>
            <a:r>
              <a:rPr lang="en-US" dirty="0" smtClean="0"/>
              <a:t> nerves</a:t>
            </a:r>
          </a:p>
          <a:p>
            <a:pPr>
              <a:defRPr/>
            </a:pPr>
            <a:endParaRPr lang="sw-KE" dirty="0"/>
          </a:p>
        </p:txBody>
      </p:sp>
    </p:spTree>
    <p:extLst>
      <p:ext uri="{BB962C8B-B14F-4D97-AF65-F5344CB8AC3E}">
        <p14:creationId xmlns:p14="http://schemas.microsoft.com/office/powerpoint/2010/main" val="1820482744"/>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457200" y="274638"/>
            <a:ext cx="8229600" cy="511175"/>
          </a:xfrm>
        </p:spPr>
        <p:txBody>
          <a:bodyPr>
            <a:normAutofit fontScale="90000"/>
          </a:bodyPr>
          <a:lstStyle/>
          <a:p>
            <a:r>
              <a:rPr lang="en-US" smtClean="0"/>
              <a:t>Fascia of the Buttock</a:t>
            </a:r>
          </a:p>
        </p:txBody>
      </p:sp>
      <p:sp>
        <p:nvSpPr>
          <p:cNvPr id="3" name="Content Placeholder 2"/>
          <p:cNvSpPr>
            <a:spLocks noGrp="1"/>
          </p:cNvSpPr>
          <p:nvPr>
            <p:ph idx="1"/>
          </p:nvPr>
        </p:nvSpPr>
        <p:spPr>
          <a:xfrm>
            <a:off x="214313" y="1071563"/>
            <a:ext cx="8929687" cy="5786437"/>
          </a:xfrm>
        </p:spPr>
        <p:txBody>
          <a:bodyPr>
            <a:normAutofit/>
          </a:bodyPr>
          <a:lstStyle/>
          <a:p>
            <a:pPr>
              <a:defRPr/>
            </a:pPr>
            <a:r>
              <a:rPr lang="en-US" dirty="0" smtClean="0">
                <a:solidFill>
                  <a:srgbClr val="FF0000"/>
                </a:solidFill>
              </a:rPr>
              <a:t>superficial fascia </a:t>
            </a:r>
            <a:r>
              <a:rPr lang="en-US" dirty="0" smtClean="0"/>
              <a:t>is thick, especially in women, and is impregnated with large quantities of fat. It contributes to the prominence of the buttock.</a:t>
            </a:r>
          </a:p>
          <a:p>
            <a:pPr>
              <a:defRPr/>
            </a:pPr>
            <a:r>
              <a:rPr lang="en-US" dirty="0" smtClean="0">
                <a:solidFill>
                  <a:srgbClr val="FF0000"/>
                </a:solidFill>
              </a:rPr>
              <a:t>deep fascia </a:t>
            </a:r>
            <a:r>
              <a:rPr lang="en-US" dirty="0" smtClean="0"/>
              <a:t>is continuous below with the fascia </a:t>
            </a:r>
            <a:r>
              <a:rPr lang="en-US" dirty="0" err="1" smtClean="0"/>
              <a:t>lata</a:t>
            </a:r>
            <a:r>
              <a:rPr lang="en-US" dirty="0" smtClean="0"/>
              <a:t>. In the </a:t>
            </a:r>
            <a:r>
              <a:rPr lang="en-US" dirty="0" err="1" smtClean="0"/>
              <a:t>gluteal</a:t>
            </a:r>
            <a:r>
              <a:rPr lang="en-US" dirty="0" smtClean="0"/>
              <a:t> region, it splits to enclose the gluteus </a:t>
            </a:r>
            <a:r>
              <a:rPr lang="en-US" dirty="0" err="1" smtClean="0"/>
              <a:t>maximus</a:t>
            </a:r>
            <a:r>
              <a:rPr lang="en-US" dirty="0" smtClean="0"/>
              <a:t> muscle . Above the gluteus </a:t>
            </a:r>
            <a:r>
              <a:rPr lang="en-US" dirty="0" err="1" smtClean="0"/>
              <a:t>maximus</a:t>
            </a:r>
            <a:r>
              <a:rPr lang="en-US" dirty="0" smtClean="0"/>
              <a:t>, it continues as a single layer that covers the outer surface of the gluteus </a:t>
            </a:r>
            <a:r>
              <a:rPr lang="en-US" dirty="0" err="1" smtClean="0"/>
              <a:t>medius</a:t>
            </a:r>
            <a:r>
              <a:rPr lang="en-US" dirty="0" smtClean="0"/>
              <a:t> and is attached to the iliac crest. On the lateral surface of the thigh, the fascia is thickened to form a strong, wide band, the </a:t>
            </a:r>
            <a:r>
              <a:rPr lang="en-US" dirty="0" err="1" smtClean="0"/>
              <a:t>iliotibial</a:t>
            </a:r>
            <a:r>
              <a:rPr lang="en-US" dirty="0" smtClean="0"/>
              <a:t> tract.</a:t>
            </a:r>
            <a:endParaRPr lang="en-US" dirty="0"/>
          </a:p>
        </p:txBody>
      </p:sp>
    </p:spTree>
    <p:extLst>
      <p:ext uri="{BB962C8B-B14F-4D97-AF65-F5344CB8AC3E}">
        <p14:creationId xmlns:p14="http://schemas.microsoft.com/office/powerpoint/2010/main" val="2932949100"/>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33400" y="87313"/>
            <a:ext cx="6400800" cy="6770687"/>
          </a:xfrm>
        </p:spPr>
      </p:pic>
    </p:spTree>
    <p:extLst>
      <p:ext uri="{BB962C8B-B14F-4D97-AF65-F5344CB8AC3E}">
        <p14:creationId xmlns:p14="http://schemas.microsoft.com/office/powerpoint/2010/main" val="2650036041"/>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285750" y="0"/>
            <a:ext cx="8229600" cy="439738"/>
          </a:xfrm>
        </p:spPr>
        <p:txBody>
          <a:bodyPr>
            <a:normAutofit fontScale="90000"/>
          </a:bodyPr>
          <a:lstStyle/>
          <a:p>
            <a:r>
              <a:rPr lang="en-US" smtClean="0"/>
              <a:t>The gluteal region muscles</a:t>
            </a:r>
          </a:p>
        </p:txBody>
      </p:sp>
      <p:pic>
        <p:nvPicPr>
          <p:cNvPr id="3379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938" y="642938"/>
            <a:ext cx="9136062" cy="6245225"/>
          </a:xfrm>
          <a:noFill/>
        </p:spPr>
      </p:pic>
    </p:spTree>
    <p:extLst>
      <p:ext uri="{BB962C8B-B14F-4D97-AF65-F5344CB8AC3E}">
        <p14:creationId xmlns:p14="http://schemas.microsoft.com/office/powerpoint/2010/main" val="1343503559"/>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endParaRPr lang="en-US" smtClean="0"/>
          </a:p>
        </p:txBody>
      </p:sp>
      <p:pic>
        <p:nvPicPr>
          <p:cNvPr id="3481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715125"/>
          </a:xfrm>
          <a:noFill/>
        </p:spPr>
      </p:pic>
    </p:spTree>
    <p:extLst>
      <p:ext uri="{BB962C8B-B14F-4D97-AF65-F5344CB8AC3E}">
        <p14:creationId xmlns:p14="http://schemas.microsoft.com/office/powerpoint/2010/main" val="3748161784"/>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819400" y="348058"/>
            <a:ext cx="4648200" cy="6128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52400" y="685800"/>
            <a:ext cx="2743200" cy="1569660"/>
          </a:xfrm>
          <a:prstGeom prst="rect">
            <a:avLst/>
          </a:prstGeom>
        </p:spPr>
        <p:txBody>
          <a:bodyPr wrap="square">
            <a:spAutoFit/>
          </a:bodyPr>
          <a:lstStyle/>
          <a:p>
            <a:pPr lvl="1">
              <a:buFontTx/>
              <a:buAutoNum type="arabicPeriod"/>
            </a:pPr>
            <a:r>
              <a:rPr lang="en-GB" sz="1600" b="1" dirty="0"/>
              <a:t>Superior </a:t>
            </a:r>
            <a:r>
              <a:rPr lang="en-GB" sz="1600" b="1" dirty="0" err="1"/>
              <a:t>gemillus</a:t>
            </a:r>
            <a:endParaRPr lang="en-GB" sz="1600" b="1" dirty="0"/>
          </a:p>
          <a:p>
            <a:pPr lvl="1">
              <a:buFontTx/>
              <a:buAutoNum type="arabicPeriod"/>
            </a:pPr>
            <a:r>
              <a:rPr lang="en-GB" sz="1600" b="1" dirty="0"/>
              <a:t>Tendon of </a:t>
            </a:r>
            <a:r>
              <a:rPr lang="en-GB" sz="1600" b="1" dirty="0" err="1"/>
              <a:t>obturator</a:t>
            </a:r>
            <a:r>
              <a:rPr lang="en-GB" sz="1600" b="1" dirty="0"/>
              <a:t> </a:t>
            </a:r>
            <a:r>
              <a:rPr lang="en-GB" sz="1600" b="1" dirty="0" err="1"/>
              <a:t>internus</a:t>
            </a:r>
            <a:endParaRPr lang="en-GB" sz="1600" b="1" dirty="0"/>
          </a:p>
          <a:p>
            <a:pPr lvl="1">
              <a:buFontTx/>
              <a:buAutoNum type="arabicPeriod"/>
            </a:pPr>
            <a:r>
              <a:rPr lang="en-GB" sz="1600" b="1" dirty="0"/>
              <a:t>Inferior </a:t>
            </a:r>
            <a:r>
              <a:rPr lang="en-GB" sz="1600" b="1" dirty="0" err="1"/>
              <a:t>gemillus</a:t>
            </a:r>
            <a:endParaRPr lang="en-GB" sz="1600" b="1" dirty="0"/>
          </a:p>
          <a:p>
            <a:pPr lvl="1">
              <a:buFontTx/>
              <a:buAutoNum type="arabicPeriod"/>
            </a:pPr>
            <a:r>
              <a:rPr lang="en-GB" sz="1600" b="1" dirty="0" err="1"/>
              <a:t>Quadratus</a:t>
            </a:r>
            <a:r>
              <a:rPr lang="en-GB" sz="1600" b="1" dirty="0"/>
              <a:t> </a:t>
            </a:r>
            <a:r>
              <a:rPr lang="en-GB" sz="1600" b="1" dirty="0" err="1"/>
              <a:t>femoris</a:t>
            </a:r>
            <a:endParaRPr lang="en-GB" sz="1600" b="1" dirty="0"/>
          </a:p>
          <a:p>
            <a:pPr lvl="1">
              <a:buFontTx/>
              <a:buAutoNum type="arabicPeriod"/>
            </a:pPr>
            <a:r>
              <a:rPr lang="en-GB" sz="1600" b="1" dirty="0"/>
              <a:t>Adductor </a:t>
            </a:r>
            <a:r>
              <a:rPr lang="en-GB" sz="1600" b="1" dirty="0" err="1"/>
              <a:t>magnus</a:t>
            </a:r>
            <a:endParaRPr lang="en-GB" sz="1600" b="1" dirty="0"/>
          </a:p>
        </p:txBody>
      </p:sp>
    </p:spTree>
    <p:extLst>
      <p:ext uri="{BB962C8B-B14F-4D97-AF65-F5344CB8AC3E}">
        <p14:creationId xmlns:p14="http://schemas.microsoft.com/office/powerpoint/2010/main" val="65559784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85800" y="0"/>
            <a:ext cx="6526213" cy="6858000"/>
          </a:xfrm>
        </p:spPr>
      </p:pic>
    </p:spTree>
    <p:extLst>
      <p:ext uri="{BB962C8B-B14F-4D97-AF65-F5344CB8AC3E}">
        <p14:creationId xmlns:p14="http://schemas.microsoft.com/office/powerpoint/2010/main" val="1226471715"/>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endParaRPr lang="en-US" smtClean="0"/>
          </a:p>
        </p:txBody>
      </p:sp>
      <p:pic>
        <p:nvPicPr>
          <p:cNvPr id="3481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715125"/>
          </a:xfrm>
          <a:noFill/>
        </p:spPr>
      </p:pic>
    </p:spTree>
    <p:extLst>
      <p:ext uri="{BB962C8B-B14F-4D97-AF65-F5344CB8AC3E}">
        <p14:creationId xmlns:p14="http://schemas.microsoft.com/office/powerpoint/2010/main" val="3114921915"/>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85800" y="0"/>
            <a:ext cx="6526213" cy="6858000"/>
          </a:xfrm>
        </p:spPr>
      </p:pic>
    </p:spTree>
    <p:extLst>
      <p:ext uri="{BB962C8B-B14F-4D97-AF65-F5344CB8AC3E}">
        <p14:creationId xmlns:p14="http://schemas.microsoft.com/office/powerpoint/2010/main" val="2571920553"/>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09600" y="427038"/>
            <a:ext cx="6324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mtClean="0">
                <a:solidFill>
                  <a:srgbClr val="FF0000"/>
                </a:solidFill>
              </a:rPr>
              <a:t>Function of the lower limb</a:t>
            </a:r>
            <a:endParaRPr lang="sw-KE" b="1">
              <a:solidFill>
                <a:srgbClr val="FF0000"/>
              </a:solidFill>
            </a:endParaRPr>
          </a:p>
        </p:txBody>
      </p:sp>
      <p:sp>
        <p:nvSpPr>
          <p:cNvPr id="5" name="Content Placeholder 2"/>
          <p:cNvSpPr txBox="1">
            <a:spLocks/>
          </p:cNvSpPr>
          <p:nvPr/>
        </p:nvSpPr>
        <p:spPr>
          <a:xfrm>
            <a:off x="609600" y="1752600"/>
            <a:ext cx="6324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smtClean="0"/>
              <a:t>The primary function of the lower limbs is to </a:t>
            </a:r>
          </a:p>
          <a:p>
            <a:r>
              <a:rPr lang="en-US" dirty="0" smtClean="0"/>
              <a:t>support the weight of the body </a:t>
            </a:r>
          </a:p>
          <a:p>
            <a:r>
              <a:rPr lang="en-US" dirty="0" smtClean="0"/>
              <a:t>provide a stable foundation in standing, walking, and running; </a:t>
            </a:r>
          </a:p>
          <a:p>
            <a:r>
              <a:rPr lang="en-US" dirty="0" smtClean="0"/>
              <a:t>locomotion.</a:t>
            </a:r>
            <a:endParaRPr lang="sw-KE" dirty="0"/>
          </a:p>
        </p:txBody>
      </p:sp>
    </p:spTree>
    <p:extLst>
      <p:ext uri="{BB962C8B-B14F-4D97-AF65-F5344CB8AC3E}">
        <p14:creationId xmlns:p14="http://schemas.microsoft.com/office/powerpoint/2010/main" val="425087537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endParaRPr lang="en-US" smtClean="0"/>
          </a:p>
        </p:txBody>
      </p:sp>
      <p:pic>
        <p:nvPicPr>
          <p:cNvPr id="3686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14313" y="107950"/>
            <a:ext cx="7929562" cy="6669088"/>
          </a:xfrm>
          <a:noFill/>
        </p:spPr>
      </p:pic>
    </p:spTree>
    <p:extLst>
      <p:ext uri="{BB962C8B-B14F-4D97-AF65-F5344CB8AC3E}">
        <p14:creationId xmlns:p14="http://schemas.microsoft.com/office/powerpoint/2010/main" val="3889821115"/>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285750" y="0"/>
            <a:ext cx="8229600" cy="582613"/>
          </a:xfrm>
        </p:spPr>
        <p:txBody>
          <a:bodyPr>
            <a:normAutofit fontScale="90000"/>
          </a:bodyPr>
          <a:lstStyle/>
          <a:p>
            <a:r>
              <a:rPr lang="en-US" smtClean="0"/>
              <a:t>The greater sciatic foramen</a:t>
            </a:r>
          </a:p>
        </p:txBody>
      </p:sp>
      <p:sp>
        <p:nvSpPr>
          <p:cNvPr id="37891" name="Content Placeholder 2"/>
          <p:cNvSpPr>
            <a:spLocks noGrp="1"/>
          </p:cNvSpPr>
          <p:nvPr>
            <p:ph idx="1"/>
          </p:nvPr>
        </p:nvSpPr>
        <p:spPr>
          <a:xfrm>
            <a:off x="214313" y="571500"/>
            <a:ext cx="8472487" cy="5554663"/>
          </a:xfrm>
        </p:spPr>
        <p:txBody>
          <a:bodyPr/>
          <a:lstStyle/>
          <a:p>
            <a:r>
              <a:rPr lang="en-US" sz="2400" smtClean="0">
                <a:solidFill>
                  <a:srgbClr val="FF0000"/>
                </a:solidFill>
              </a:rPr>
              <a:t>Bounderies</a:t>
            </a:r>
            <a:r>
              <a:rPr lang="en-US" sz="2400" smtClean="0"/>
              <a:t>: it is formed by the greater sciatic notch of the hip bone and the sacrotuberous and sacrospinous ligaments. It provides an exit from the pelvis into the gluteal region</a:t>
            </a:r>
            <a:r>
              <a:rPr lang="en-US" smtClean="0"/>
              <a:t>.</a:t>
            </a:r>
          </a:p>
          <a:p>
            <a:pPr>
              <a:buFontTx/>
              <a:buNone/>
            </a:pPr>
            <a:r>
              <a:rPr lang="en-US" smtClean="0"/>
              <a:t>The following structures exit the foramen:</a:t>
            </a:r>
          </a:p>
          <a:p>
            <a:pPr marL="914400" lvl="1" indent="-457200">
              <a:buFontTx/>
              <a:buAutoNum type="arabicPeriod"/>
            </a:pPr>
            <a:r>
              <a:rPr lang="en-US" sz="2400" smtClean="0">
                <a:solidFill>
                  <a:srgbClr val="0000FF"/>
                </a:solidFill>
              </a:rPr>
              <a:t>Piriformis</a:t>
            </a:r>
          </a:p>
          <a:p>
            <a:pPr marL="914400" lvl="1" indent="-457200">
              <a:buFontTx/>
              <a:buAutoNum type="arabicPeriod"/>
            </a:pPr>
            <a:r>
              <a:rPr lang="en-US" sz="2400" smtClean="0">
                <a:solidFill>
                  <a:srgbClr val="0000FF"/>
                </a:solidFill>
              </a:rPr>
              <a:t>Sciatic nerve</a:t>
            </a:r>
          </a:p>
          <a:p>
            <a:pPr marL="914400" lvl="1" indent="-457200">
              <a:buFontTx/>
              <a:buAutoNum type="arabicPeriod"/>
            </a:pPr>
            <a:r>
              <a:rPr lang="en-US" sz="2400" smtClean="0">
                <a:solidFill>
                  <a:srgbClr val="0000FF"/>
                </a:solidFill>
              </a:rPr>
              <a:t>Posterior cutaneous nerve of the thigh</a:t>
            </a:r>
          </a:p>
          <a:p>
            <a:pPr marL="914400" lvl="1" indent="-457200">
              <a:buFontTx/>
              <a:buAutoNum type="arabicPeriod"/>
            </a:pPr>
            <a:r>
              <a:rPr lang="en-US" sz="2400" smtClean="0">
                <a:solidFill>
                  <a:srgbClr val="0000FF"/>
                </a:solidFill>
              </a:rPr>
              <a:t>Superior and inferior gluteal nerves</a:t>
            </a:r>
          </a:p>
          <a:p>
            <a:pPr marL="914400" lvl="1" indent="-457200">
              <a:buFontTx/>
              <a:buAutoNum type="arabicPeriod"/>
            </a:pPr>
            <a:r>
              <a:rPr lang="en-US" sz="2400" smtClean="0">
                <a:solidFill>
                  <a:srgbClr val="0000FF"/>
                </a:solidFill>
              </a:rPr>
              <a:t>Nerves to the obturator internus and quadratus femoris</a:t>
            </a:r>
          </a:p>
          <a:p>
            <a:pPr marL="914400" lvl="1" indent="-457200">
              <a:buFontTx/>
              <a:buAutoNum type="arabicPeriod"/>
            </a:pPr>
            <a:r>
              <a:rPr lang="en-US" sz="2400" smtClean="0">
                <a:solidFill>
                  <a:srgbClr val="0000FF"/>
                </a:solidFill>
              </a:rPr>
              <a:t>Pudendal nerve</a:t>
            </a:r>
          </a:p>
          <a:p>
            <a:pPr marL="914400" lvl="1" indent="-457200">
              <a:buFontTx/>
              <a:buAutoNum type="arabicPeriod"/>
            </a:pPr>
            <a:r>
              <a:rPr lang="en-US" sz="2400" smtClean="0">
                <a:solidFill>
                  <a:srgbClr val="0000FF"/>
                </a:solidFill>
              </a:rPr>
              <a:t>Superior and inferior gluteal arteries and veins</a:t>
            </a:r>
          </a:p>
          <a:p>
            <a:pPr marL="914400" lvl="1" indent="-457200">
              <a:buFontTx/>
              <a:buAutoNum type="arabicPeriod"/>
            </a:pPr>
            <a:r>
              <a:rPr lang="en-US" sz="2400" smtClean="0">
                <a:solidFill>
                  <a:srgbClr val="0000FF"/>
                </a:solidFill>
              </a:rPr>
              <a:t>Internal pudendal artery and vein</a:t>
            </a:r>
          </a:p>
          <a:p>
            <a:endParaRPr lang="en-US" smtClean="0"/>
          </a:p>
        </p:txBody>
      </p:sp>
    </p:spTree>
    <p:extLst>
      <p:ext uri="{BB962C8B-B14F-4D97-AF65-F5344CB8AC3E}">
        <p14:creationId xmlns:p14="http://schemas.microsoft.com/office/powerpoint/2010/main" val="3445741511"/>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357188" y="142875"/>
            <a:ext cx="8229600" cy="511175"/>
          </a:xfrm>
        </p:spPr>
        <p:txBody>
          <a:bodyPr>
            <a:normAutofit fontScale="90000"/>
          </a:bodyPr>
          <a:lstStyle/>
          <a:p>
            <a:r>
              <a:rPr lang="en-US" smtClean="0"/>
              <a:t>The lesser sciatic foramen</a:t>
            </a:r>
          </a:p>
        </p:txBody>
      </p:sp>
      <p:sp>
        <p:nvSpPr>
          <p:cNvPr id="38915" name="Content Placeholder 2"/>
          <p:cNvSpPr>
            <a:spLocks noGrp="1"/>
          </p:cNvSpPr>
          <p:nvPr>
            <p:ph idx="1"/>
          </p:nvPr>
        </p:nvSpPr>
        <p:spPr>
          <a:xfrm>
            <a:off x="0" y="714375"/>
            <a:ext cx="9144000" cy="6143625"/>
          </a:xfrm>
        </p:spPr>
        <p:txBody>
          <a:bodyPr/>
          <a:lstStyle/>
          <a:p>
            <a:r>
              <a:rPr lang="en-US" sz="2400" smtClean="0">
                <a:solidFill>
                  <a:srgbClr val="FF0000"/>
                </a:solidFill>
              </a:rPr>
              <a:t>Boundaries: </a:t>
            </a:r>
            <a:r>
              <a:rPr lang="en-US" sz="2400" smtClean="0"/>
              <a:t>is formed by the lesser sciatic notch of the hip bone and the sacrotuberous and sacrospinous ligaments. It provides an entrance into the perineum from the gluteal region. Its presence enables nerves and blood vessels that have left the pelvis through the greater sciatic foramen above the pelvic floor to enter the perineum below the pelvic floor.</a:t>
            </a:r>
          </a:p>
          <a:p>
            <a:pPr>
              <a:buFontTx/>
              <a:buNone/>
            </a:pPr>
            <a:endParaRPr lang="en-US" sz="2400" smtClean="0"/>
          </a:p>
          <a:p>
            <a:pPr>
              <a:buFontTx/>
              <a:buNone/>
            </a:pPr>
            <a:r>
              <a:rPr lang="en-US" sz="2400" smtClean="0"/>
              <a:t>The following structures pass through the foramen:-</a:t>
            </a:r>
          </a:p>
          <a:p>
            <a:pPr marL="914400" lvl="1" indent="-457200">
              <a:buFontTx/>
              <a:buAutoNum type="arabicPeriod"/>
            </a:pPr>
            <a:r>
              <a:rPr lang="en-US" sz="2400" smtClean="0">
                <a:solidFill>
                  <a:srgbClr val="0000FF"/>
                </a:solidFill>
              </a:rPr>
              <a:t>Tendon of obturator internus muscle</a:t>
            </a:r>
          </a:p>
          <a:p>
            <a:pPr marL="914400" lvl="1" indent="-457200">
              <a:buFontTx/>
              <a:buAutoNum type="arabicPeriod"/>
            </a:pPr>
            <a:r>
              <a:rPr lang="en-US" sz="2400" smtClean="0">
                <a:solidFill>
                  <a:srgbClr val="0000FF"/>
                </a:solidFill>
              </a:rPr>
              <a:t>Nerve to obturator internus</a:t>
            </a:r>
          </a:p>
          <a:p>
            <a:pPr marL="914400" lvl="1" indent="-457200">
              <a:buFontTx/>
              <a:buAutoNum type="arabicPeriod"/>
            </a:pPr>
            <a:r>
              <a:rPr lang="en-US" sz="2400" smtClean="0">
                <a:solidFill>
                  <a:srgbClr val="0000FF"/>
                </a:solidFill>
              </a:rPr>
              <a:t>Pudendal nerve</a:t>
            </a:r>
          </a:p>
          <a:p>
            <a:pPr marL="914400" lvl="1" indent="-457200">
              <a:buFontTx/>
              <a:buAutoNum type="arabicPeriod"/>
            </a:pPr>
            <a:r>
              <a:rPr lang="en-US" sz="2400" smtClean="0">
                <a:solidFill>
                  <a:srgbClr val="0000FF"/>
                </a:solidFill>
              </a:rPr>
              <a:t>Internal pudendal artery and vein</a:t>
            </a:r>
          </a:p>
          <a:p>
            <a:endParaRPr lang="en-US" sz="2400" smtClean="0">
              <a:solidFill>
                <a:srgbClr val="FF0000"/>
              </a:solidFill>
            </a:endParaRPr>
          </a:p>
        </p:txBody>
      </p:sp>
    </p:spTree>
    <p:extLst>
      <p:ext uri="{BB962C8B-B14F-4D97-AF65-F5344CB8AC3E}">
        <p14:creationId xmlns:p14="http://schemas.microsoft.com/office/powerpoint/2010/main" val="1232026433"/>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38" name="Group 8"/>
          <p:cNvGrpSpPr>
            <a:grpSpLocks/>
          </p:cNvGrpSpPr>
          <p:nvPr/>
        </p:nvGrpSpPr>
        <p:grpSpPr bwMode="auto">
          <a:xfrm>
            <a:off x="0" y="87313"/>
            <a:ext cx="9144000" cy="5940425"/>
            <a:chOff x="0" y="55"/>
            <a:chExt cx="5760" cy="3742"/>
          </a:xfrm>
        </p:grpSpPr>
        <p:sp>
          <p:nvSpPr>
            <p:cNvPr id="39939" name="Rectangle 4"/>
            <p:cNvSpPr>
              <a:spLocks noChangeArrowheads="1"/>
            </p:cNvSpPr>
            <p:nvPr/>
          </p:nvSpPr>
          <p:spPr bwMode="auto">
            <a:xfrm>
              <a:off x="0" y="255"/>
              <a:ext cx="2200" cy="3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marL="342900" indent="-342900" algn="just">
                <a:buFontTx/>
                <a:buAutoNum type="arabicPeriod"/>
              </a:pPr>
              <a:r>
                <a:rPr lang="en-US" sz="1400" b="1"/>
                <a:t>Greater Sciatic Foramen</a:t>
              </a:r>
            </a:p>
            <a:p>
              <a:pPr marL="342900" indent="-342900" algn="just"/>
              <a:r>
                <a:rPr lang="en-US" sz="1400" b="1" u="sng"/>
                <a:t>Structures passing through it:</a:t>
              </a:r>
            </a:p>
            <a:p>
              <a:pPr marL="342900" indent="-342900" algn="just"/>
              <a:r>
                <a:rPr lang="en-US" sz="1400" b="1"/>
                <a:t>piriformis Muscle</a:t>
              </a:r>
            </a:p>
            <a:p>
              <a:pPr marL="342900" indent="-342900" algn="just"/>
              <a:r>
                <a:rPr lang="en-US" sz="1400" b="1" i="1"/>
                <a:t>structure above the piriformis</a:t>
              </a:r>
              <a:r>
                <a:rPr lang="en-US" sz="1400" b="1"/>
                <a:t>:</a:t>
              </a:r>
            </a:p>
            <a:p>
              <a:pPr marL="342900" indent="-342900" algn="just">
                <a:buFontTx/>
                <a:buChar char="•"/>
              </a:pPr>
              <a:r>
                <a:rPr lang="en-US" sz="1400" b="1"/>
                <a:t>superior gluteal nerve	</a:t>
              </a:r>
            </a:p>
            <a:p>
              <a:pPr marL="342900" indent="-342900" algn="just">
                <a:buFontTx/>
                <a:buChar char="•"/>
              </a:pPr>
              <a:r>
                <a:rPr lang="en-US" sz="1400" b="1"/>
                <a:t>superior gluteal vessels</a:t>
              </a:r>
            </a:p>
            <a:p>
              <a:pPr marL="342900" indent="-342900" algn="just"/>
              <a:r>
                <a:rPr lang="en-US" sz="1400" b="1" i="1"/>
                <a:t>structures below the piriformis: </a:t>
              </a:r>
            </a:p>
            <a:p>
              <a:pPr marL="342900" indent="-342900" algn="just">
                <a:buFontTx/>
                <a:buChar char="•"/>
              </a:pPr>
              <a:r>
                <a:rPr lang="en-US" sz="1400" b="1"/>
                <a:t> Sciatic gluteal nerve</a:t>
              </a:r>
            </a:p>
            <a:p>
              <a:pPr marL="342900" indent="-342900" algn="just">
                <a:buFontTx/>
                <a:buChar char="•"/>
              </a:pPr>
              <a:r>
                <a:rPr lang="en-US" sz="1400" b="1"/>
                <a:t> inferior gluteal nerve</a:t>
              </a:r>
            </a:p>
            <a:p>
              <a:pPr marL="342900" indent="-342900" algn="just">
                <a:buFontTx/>
                <a:buChar char="•"/>
              </a:pPr>
              <a:r>
                <a:rPr lang="en-US" sz="1400" b="1"/>
                <a:t>inferior gluteal vessels</a:t>
              </a:r>
            </a:p>
            <a:p>
              <a:pPr marL="342900" indent="-342900" algn="just">
                <a:buFontTx/>
                <a:buChar char="•"/>
              </a:pPr>
              <a:r>
                <a:rPr lang="en-US" sz="1400" b="1"/>
                <a:t>post. C. n. of  the thigh </a:t>
              </a:r>
            </a:p>
            <a:p>
              <a:pPr marL="342900" indent="-342900" algn="just">
                <a:buFontTx/>
                <a:buChar char="•"/>
              </a:pPr>
              <a:r>
                <a:rPr lang="en-US" sz="1400" b="1"/>
                <a:t>N. to quadratus femoris </a:t>
              </a:r>
            </a:p>
            <a:p>
              <a:pPr marL="342900" indent="-342900" algn="just">
                <a:buFontTx/>
                <a:buChar char="•"/>
              </a:pPr>
              <a:r>
                <a:rPr lang="en-US" sz="1400" b="1"/>
                <a:t>N. to obturator internus  </a:t>
              </a:r>
            </a:p>
            <a:p>
              <a:pPr marL="342900" indent="-342900" algn="just">
                <a:buFontTx/>
                <a:buChar char="•"/>
              </a:pPr>
              <a:r>
                <a:rPr lang="en-US" sz="1400" b="1"/>
                <a:t>internal pudendal vessels </a:t>
              </a:r>
            </a:p>
            <a:p>
              <a:pPr marL="342900" indent="-342900" algn="just">
                <a:buFontTx/>
                <a:buChar char="•"/>
              </a:pPr>
              <a:r>
                <a:rPr lang="en-US" sz="1400" b="1"/>
                <a:t>pudendal nerve</a:t>
              </a:r>
            </a:p>
            <a:p>
              <a:pPr marL="342900" indent="-342900" algn="just"/>
              <a:r>
                <a:rPr lang="en-US" sz="1400" b="1"/>
                <a:t>The last three Structures pass from the greater to the lesser sciatic foramen.</a:t>
              </a:r>
            </a:p>
            <a:p>
              <a:pPr marL="342900" indent="-342900" algn="just"/>
              <a:endParaRPr lang="en-US" sz="1400" b="1"/>
            </a:p>
            <a:p>
              <a:pPr marL="342900" indent="-342900" algn="just"/>
              <a:r>
                <a:rPr lang="en-US" sz="1400" b="1"/>
                <a:t>2-   Lesser Sciatic Foramen:</a:t>
              </a:r>
            </a:p>
            <a:p>
              <a:pPr marL="342900" indent="-342900" algn="just"/>
              <a:r>
                <a:rPr lang="en-US" sz="1400" b="1" u="sng"/>
                <a:t>Structures passing through it</a:t>
              </a:r>
              <a:r>
                <a:rPr lang="en-US" sz="1400" b="1"/>
                <a:t>:</a:t>
              </a:r>
            </a:p>
            <a:p>
              <a:pPr marL="342900" indent="-342900" algn="just">
                <a:buFontTx/>
                <a:buChar char="•"/>
              </a:pPr>
              <a:r>
                <a:rPr lang="en-US" sz="1400" b="1"/>
                <a:t>Tendon of obturator internus</a:t>
              </a:r>
            </a:p>
            <a:p>
              <a:pPr marL="342900" indent="-342900" algn="just">
                <a:buFontTx/>
                <a:buChar char="•"/>
              </a:pPr>
              <a:r>
                <a:rPr lang="en-US" sz="1400" b="1"/>
                <a:t>Nerve to Obturator interns</a:t>
              </a:r>
            </a:p>
            <a:p>
              <a:pPr marL="342900" indent="-342900" algn="just">
                <a:buFontTx/>
                <a:buChar char="•"/>
              </a:pPr>
              <a:r>
                <a:rPr lang="en-US" sz="1400" b="1"/>
                <a:t>Internal pudental vessels</a:t>
              </a:r>
            </a:p>
            <a:p>
              <a:pPr marL="342900" indent="-342900" algn="just">
                <a:buFontTx/>
                <a:buChar char="•"/>
              </a:pPr>
              <a:r>
                <a:rPr lang="en-US" sz="1400" b="1"/>
                <a:t>pudendal nerve</a:t>
              </a:r>
            </a:p>
            <a:p>
              <a:pPr marL="342900" indent="-342900" algn="ctr" eaLnBrk="0" hangingPunct="0"/>
              <a:endParaRPr lang="en-US" sz="1400" b="1"/>
            </a:p>
          </p:txBody>
        </p:sp>
        <p:pic>
          <p:nvPicPr>
            <p:cNvPr id="39940" name="Picture 7" descr="glut reg="/>
            <p:cNvPicPr>
              <a:picLocks noChangeAspect="1" noChangeArrowheads="1"/>
            </p:cNvPicPr>
            <p:nvPr/>
          </p:nvPicPr>
          <p:blipFill>
            <a:blip r:embed="rId3">
              <a:lum bright="-30000" contrast="54000"/>
              <a:extLst>
                <a:ext uri="{28A0092B-C50C-407E-A947-70E740481C1C}">
                  <a14:useLocalDpi xmlns:a14="http://schemas.microsoft.com/office/drawing/2010/main" val="0"/>
                </a:ext>
              </a:extLst>
            </a:blip>
            <a:srcRect/>
            <a:stretch>
              <a:fillRect/>
            </a:stretch>
          </p:blipFill>
          <p:spPr bwMode="auto">
            <a:xfrm>
              <a:off x="2154" y="55"/>
              <a:ext cx="3606" cy="3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001826172"/>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5"/>
          <p:cNvSpPr txBox="1">
            <a:spLocks noChangeArrowheads="1"/>
          </p:cNvSpPr>
          <p:nvPr/>
        </p:nvSpPr>
        <p:spPr bwMode="auto">
          <a:xfrm>
            <a:off x="7343775" y="6165850"/>
            <a:ext cx="18002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GB" sz="1200" b="1"/>
              <a:t>Gluteus maximus</a:t>
            </a:r>
            <a:endParaRPr lang="en-US" sz="1200" b="1"/>
          </a:p>
        </p:txBody>
      </p:sp>
      <p:grpSp>
        <p:nvGrpSpPr>
          <p:cNvPr id="40963" name="Group 27"/>
          <p:cNvGrpSpPr>
            <a:grpSpLocks/>
          </p:cNvGrpSpPr>
          <p:nvPr/>
        </p:nvGrpSpPr>
        <p:grpSpPr bwMode="auto">
          <a:xfrm>
            <a:off x="376238" y="0"/>
            <a:ext cx="8647112" cy="6381750"/>
            <a:chOff x="237" y="0"/>
            <a:chExt cx="5447" cy="4020"/>
          </a:xfrm>
        </p:grpSpPr>
        <p:pic>
          <p:nvPicPr>
            <p:cNvPr id="40964" name="Picture 7" descr="glut reg blank"/>
            <p:cNvPicPr>
              <a:picLocks noChangeAspect="1" noChangeArrowheads="1"/>
            </p:cNvPicPr>
            <p:nvPr/>
          </p:nvPicPr>
          <p:blipFill>
            <a:blip r:embed="rId2">
              <a:extLst>
                <a:ext uri="{28A0092B-C50C-407E-A947-70E740481C1C}">
                  <a14:useLocalDpi xmlns:a14="http://schemas.microsoft.com/office/drawing/2010/main" val="0"/>
                </a:ext>
              </a:extLst>
            </a:blip>
            <a:srcRect l="16963" r="15990"/>
            <a:stretch>
              <a:fillRect/>
            </a:stretch>
          </p:blipFill>
          <p:spPr bwMode="auto">
            <a:xfrm>
              <a:off x="3288" y="0"/>
              <a:ext cx="2396" cy="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Text Box 8"/>
            <p:cNvSpPr txBox="1">
              <a:spLocks noChangeArrowheads="1"/>
            </p:cNvSpPr>
            <p:nvPr/>
          </p:nvSpPr>
          <p:spPr bwMode="auto">
            <a:xfrm>
              <a:off x="4410" y="19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sw-KE" sz="1400"/>
            </a:p>
          </p:txBody>
        </p:sp>
        <p:sp>
          <p:nvSpPr>
            <p:cNvPr id="40966" name="Text Box 9"/>
            <p:cNvSpPr txBox="1">
              <a:spLocks noChangeArrowheads="1"/>
            </p:cNvSpPr>
            <p:nvPr/>
          </p:nvSpPr>
          <p:spPr bwMode="auto">
            <a:xfrm>
              <a:off x="4364" y="1915"/>
              <a:ext cx="18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1600" b="1"/>
                <a:t>1</a:t>
              </a:r>
              <a:endParaRPr lang="en-US" sz="1600" b="1"/>
            </a:p>
          </p:txBody>
        </p:sp>
        <p:sp>
          <p:nvSpPr>
            <p:cNvPr id="40967" name="Text Box 10"/>
            <p:cNvSpPr txBox="1">
              <a:spLocks noChangeArrowheads="1"/>
            </p:cNvSpPr>
            <p:nvPr/>
          </p:nvSpPr>
          <p:spPr bwMode="auto">
            <a:xfrm>
              <a:off x="4047" y="2097"/>
              <a:ext cx="18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1600" b="1"/>
                <a:t>2</a:t>
              </a:r>
              <a:endParaRPr lang="en-US" sz="1600" b="1"/>
            </a:p>
          </p:txBody>
        </p:sp>
        <p:sp>
          <p:nvSpPr>
            <p:cNvPr id="40968" name="Text Box 11"/>
            <p:cNvSpPr txBox="1">
              <a:spLocks noChangeArrowheads="1"/>
            </p:cNvSpPr>
            <p:nvPr/>
          </p:nvSpPr>
          <p:spPr bwMode="auto">
            <a:xfrm>
              <a:off x="4546" y="2142"/>
              <a:ext cx="18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1600" b="1"/>
                <a:t>3</a:t>
              </a:r>
              <a:endParaRPr lang="en-US" sz="1600" b="1"/>
            </a:p>
          </p:txBody>
        </p:sp>
        <p:sp>
          <p:nvSpPr>
            <p:cNvPr id="40969" name="Text Box 12"/>
            <p:cNvSpPr txBox="1">
              <a:spLocks noChangeArrowheads="1"/>
            </p:cNvSpPr>
            <p:nvPr/>
          </p:nvSpPr>
          <p:spPr bwMode="auto">
            <a:xfrm>
              <a:off x="4591" y="2369"/>
              <a:ext cx="18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1600" b="1"/>
                <a:t>4</a:t>
              </a:r>
              <a:endParaRPr lang="en-US" sz="1600" b="1"/>
            </a:p>
          </p:txBody>
        </p:sp>
        <p:sp>
          <p:nvSpPr>
            <p:cNvPr id="40970" name="Text Box 13"/>
            <p:cNvSpPr txBox="1">
              <a:spLocks noChangeArrowheads="1"/>
            </p:cNvSpPr>
            <p:nvPr/>
          </p:nvSpPr>
          <p:spPr bwMode="auto">
            <a:xfrm>
              <a:off x="4546" y="2822"/>
              <a:ext cx="18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1600" b="1"/>
                <a:t>5</a:t>
              </a:r>
              <a:endParaRPr lang="en-US" sz="1600" b="1"/>
            </a:p>
          </p:txBody>
        </p:sp>
        <p:sp>
          <p:nvSpPr>
            <p:cNvPr id="40971" name="Text Box 14"/>
            <p:cNvSpPr txBox="1">
              <a:spLocks noChangeArrowheads="1"/>
            </p:cNvSpPr>
            <p:nvPr/>
          </p:nvSpPr>
          <p:spPr bwMode="auto">
            <a:xfrm>
              <a:off x="237" y="282"/>
              <a:ext cx="2280" cy="2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cs typeface="Arial" charset="0"/>
                </a:defRPr>
              </a:lvl1pPr>
              <a:lvl2pPr marL="800100" indent="-34290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b="1" dirty="0"/>
                <a:t>The structures deep to the</a:t>
              </a:r>
            </a:p>
            <a:p>
              <a:pPr eaLnBrk="1" hangingPunct="1"/>
              <a:r>
                <a:rPr lang="en-GB" b="1" dirty="0"/>
                <a:t> sciatic nerve after emerging </a:t>
              </a:r>
            </a:p>
            <a:p>
              <a:pPr eaLnBrk="1" hangingPunct="1"/>
              <a:r>
                <a:rPr lang="en-GB" b="1" dirty="0"/>
                <a:t>from the greater sciatic </a:t>
              </a:r>
            </a:p>
            <a:p>
              <a:pPr eaLnBrk="1" hangingPunct="1"/>
              <a:r>
                <a:rPr lang="en-GB" b="1" dirty="0"/>
                <a:t>foramen as arranged from </a:t>
              </a:r>
            </a:p>
            <a:p>
              <a:pPr eaLnBrk="1" hangingPunct="1"/>
              <a:r>
                <a:rPr lang="en-GB" b="1" dirty="0"/>
                <a:t>above downwards</a:t>
              </a:r>
              <a:r>
                <a:rPr lang="en-GB" sz="1600" b="1" dirty="0"/>
                <a:t>:</a:t>
              </a:r>
            </a:p>
            <a:p>
              <a:pPr lvl="1" eaLnBrk="1" hangingPunct="1">
                <a:buFontTx/>
                <a:buChar char="-"/>
              </a:pPr>
              <a:r>
                <a:rPr lang="en-GB" sz="1600" b="1" dirty="0"/>
                <a:t>The back of the ischium</a:t>
              </a:r>
            </a:p>
            <a:p>
              <a:pPr lvl="1" eaLnBrk="1" hangingPunct="1">
                <a:buFontTx/>
                <a:buAutoNum type="arabicPeriod"/>
              </a:pPr>
              <a:r>
                <a:rPr lang="en-GB" sz="1600" b="1" dirty="0"/>
                <a:t>Superior </a:t>
              </a:r>
              <a:r>
                <a:rPr lang="en-GB" sz="1600" b="1" dirty="0" err="1"/>
                <a:t>gemillus</a:t>
              </a:r>
              <a:endParaRPr lang="en-GB" sz="1600" b="1" dirty="0"/>
            </a:p>
            <a:p>
              <a:pPr lvl="1" eaLnBrk="1" hangingPunct="1">
                <a:buFontTx/>
                <a:buAutoNum type="arabicPeriod"/>
              </a:pPr>
              <a:r>
                <a:rPr lang="en-GB" sz="1600" b="1" dirty="0"/>
                <a:t>Tendon of </a:t>
              </a:r>
              <a:r>
                <a:rPr lang="en-GB" sz="1600" b="1" dirty="0" err="1"/>
                <a:t>obturator</a:t>
              </a:r>
              <a:r>
                <a:rPr lang="en-GB" sz="1600" b="1" dirty="0"/>
                <a:t> </a:t>
              </a:r>
              <a:r>
                <a:rPr lang="en-GB" sz="1600" b="1" dirty="0" err="1"/>
                <a:t>internus</a:t>
              </a:r>
              <a:endParaRPr lang="en-GB" sz="1600" b="1" dirty="0"/>
            </a:p>
            <a:p>
              <a:pPr lvl="1" eaLnBrk="1" hangingPunct="1">
                <a:buFontTx/>
                <a:buAutoNum type="arabicPeriod"/>
              </a:pPr>
              <a:r>
                <a:rPr lang="en-GB" sz="1600" b="1" dirty="0"/>
                <a:t>Inferior </a:t>
              </a:r>
              <a:r>
                <a:rPr lang="en-GB" sz="1600" b="1" dirty="0" err="1"/>
                <a:t>gemillus</a:t>
              </a:r>
              <a:endParaRPr lang="en-GB" sz="1600" b="1" dirty="0"/>
            </a:p>
            <a:p>
              <a:pPr lvl="1" eaLnBrk="1" hangingPunct="1">
                <a:buFontTx/>
                <a:buAutoNum type="arabicPeriod"/>
              </a:pPr>
              <a:r>
                <a:rPr lang="en-GB" sz="1600" b="1" dirty="0" err="1"/>
                <a:t>Quadratus</a:t>
              </a:r>
              <a:r>
                <a:rPr lang="en-GB" sz="1600" b="1" dirty="0"/>
                <a:t> </a:t>
              </a:r>
              <a:r>
                <a:rPr lang="en-GB" sz="1600" b="1" dirty="0" err="1"/>
                <a:t>femoris</a:t>
              </a:r>
              <a:endParaRPr lang="en-GB" sz="1600" b="1" dirty="0"/>
            </a:p>
            <a:p>
              <a:pPr lvl="1" eaLnBrk="1" hangingPunct="1">
                <a:buFontTx/>
                <a:buAutoNum type="arabicPeriod"/>
              </a:pPr>
              <a:r>
                <a:rPr lang="en-GB" sz="1600" b="1" dirty="0"/>
                <a:t>Adductor </a:t>
              </a:r>
              <a:r>
                <a:rPr lang="en-GB" sz="1600" b="1" dirty="0" err="1"/>
                <a:t>magnus</a:t>
              </a:r>
              <a:endParaRPr lang="en-GB" sz="1600" b="1" dirty="0"/>
            </a:p>
            <a:p>
              <a:pPr lvl="1" eaLnBrk="1" hangingPunct="1">
                <a:buFontTx/>
                <a:buAutoNum type="arabicPeriod"/>
              </a:pPr>
              <a:endParaRPr lang="en-GB" sz="1600" b="1" dirty="0"/>
            </a:p>
            <a:p>
              <a:pPr lvl="1" eaLnBrk="1" hangingPunct="1">
                <a:buFontTx/>
                <a:buAutoNum type="arabicPeriod"/>
              </a:pPr>
              <a:endParaRPr lang="en-US" sz="1600" b="1" dirty="0"/>
            </a:p>
          </p:txBody>
        </p:sp>
        <p:sp>
          <p:nvSpPr>
            <p:cNvPr id="40972" name="Text Box 15"/>
            <p:cNvSpPr txBox="1">
              <a:spLocks noChangeArrowheads="1"/>
            </p:cNvSpPr>
            <p:nvPr/>
          </p:nvSpPr>
          <p:spPr bwMode="auto">
            <a:xfrm>
              <a:off x="4785" y="436"/>
              <a:ext cx="837"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1200" b="1"/>
                <a:t>Gluteus medius</a:t>
              </a:r>
              <a:endParaRPr lang="en-US" sz="1200" b="1"/>
            </a:p>
          </p:txBody>
        </p:sp>
        <p:sp>
          <p:nvSpPr>
            <p:cNvPr id="40973" name="Text Box 16"/>
            <p:cNvSpPr txBox="1">
              <a:spLocks noChangeArrowheads="1"/>
            </p:cNvSpPr>
            <p:nvPr/>
          </p:nvSpPr>
          <p:spPr bwMode="auto">
            <a:xfrm>
              <a:off x="2925" y="1253"/>
              <a:ext cx="55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1200" b="1"/>
                <a:t>piriformis</a:t>
              </a:r>
              <a:endParaRPr lang="en-US" sz="1200" b="1"/>
            </a:p>
          </p:txBody>
        </p:sp>
        <p:sp>
          <p:nvSpPr>
            <p:cNvPr id="40974" name="Text Box 17"/>
            <p:cNvSpPr txBox="1">
              <a:spLocks noChangeArrowheads="1"/>
            </p:cNvSpPr>
            <p:nvPr/>
          </p:nvSpPr>
          <p:spPr bwMode="auto">
            <a:xfrm>
              <a:off x="2562" y="1706"/>
              <a:ext cx="91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1200" b="1"/>
                <a:t>Gluteus maximus</a:t>
              </a:r>
              <a:endParaRPr lang="en-US" sz="1200" b="1"/>
            </a:p>
          </p:txBody>
        </p:sp>
        <p:sp>
          <p:nvSpPr>
            <p:cNvPr id="40975" name="Text Box 18"/>
            <p:cNvSpPr txBox="1">
              <a:spLocks noChangeArrowheads="1"/>
            </p:cNvSpPr>
            <p:nvPr/>
          </p:nvSpPr>
          <p:spPr bwMode="auto">
            <a:xfrm>
              <a:off x="2835" y="2659"/>
              <a:ext cx="85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1200" b="1"/>
                <a:t>Semitendinosus</a:t>
              </a:r>
              <a:endParaRPr lang="en-US" sz="1200" b="1"/>
            </a:p>
          </p:txBody>
        </p:sp>
        <p:sp>
          <p:nvSpPr>
            <p:cNvPr id="40976" name="Text Box 19"/>
            <p:cNvSpPr txBox="1">
              <a:spLocks noChangeArrowheads="1"/>
            </p:cNvSpPr>
            <p:nvPr/>
          </p:nvSpPr>
          <p:spPr bwMode="auto">
            <a:xfrm>
              <a:off x="2653" y="3113"/>
              <a:ext cx="100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1200" b="1"/>
                <a:t>Semimembranosus</a:t>
              </a:r>
              <a:endParaRPr lang="en-US" sz="1200" b="1"/>
            </a:p>
          </p:txBody>
        </p:sp>
        <p:sp>
          <p:nvSpPr>
            <p:cNvPr id="40977" name="Line 20"/>
            <p:cNvSpPr>
              <a:spLocks noChangeShapeType="1"/>
            </p:cNvSpPr>
            <p:nvPr/>
          </p:nvSpPr>
          <p:spPr bwMode="auto">
            <a:xfrm flipH="1" flipV="1">
              <a:off x="3243" y="1434"/>
              <a:ext cx="680" cy="9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0978" name="Line 21"/>
            <p:cNvSpPr>
              <a:spLocks noChangeShapeType="1"/>
            </p:cNvSpPr>
            <p:nvPr/>
          </p:nvSpPr>
          <p:spPr bwMode="auto">
            <a:xfrm flipH="1" flipV="1">
              <a:off x="3198" y="1933"/>
              <a:ext cx="408" cy="22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0979" name="Line 22"/>
            <p:cNvSpPr>
              <a:spLocks noChangeShapeType="1"/>
            </p:cNvSpPr>
            <p:nvPr/>
          </p:nvSpPr>
          <p:spPr bwMode="auto">
            <a:xfrm flipH="1" flipV="1">
              <a:off x="3424" y="2840"/>
              <a:ext cx="908" cy="18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0980" name="Line 23"/>
            <p:cNvSpPr>
              <a:spLocks noChangeShapeType="1"/>
            </p:cNvSpPr>
            <p:nvPr/>
          </p:nvSpPr>
          <p:spPr bwMode="auto">
            <a:xfrm flipH="1" flipV="1">
              <a:off x="3334" y="3294"/>
              <a:ext cx="816" cy="13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0981" name="Line 24"/>
            <p:cNvSpPr>
              <a:spLocks noChangeShapeType="1"/>
            </p:cNvSpPr>
            <p:nvPr/>
          </p:nvSpPr>
          <p:spPr bwMode="auto">
            <a:xfrm flipV="1">
              <a:off x="4740" y="663"/>
              <a:ext cx="544" cy="54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0982" name="Line 26"/>
            <p:cNvSpPr>
              <a:spLocks noChangeShapeType="1"/>
            </p:cNvSpPr>
            <p:nvPr/>
          </p:nvSpPr>
          <p:spPr bwMode="auto">
            <a:xfrm>
              <a:off x="5284" y="2976"/>
              <a:ext cx="0" cy="8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Tree>
    <p:extLst>
      <p:ext uri="{BB962C8B-B14F-4D97-AF65-F5344CB8AC3E}">
        <p14:creationId xmlns:p14="http://schemas.microsoft.com/office/powerpoint/2010/main" val="1943974240"/>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0" y="0"/>
            <a:ext cx="9144000" cy="439738"/>
          </a:xfrm>
        </p:spPr>
        <p:txBody>
          <a:bodyPr>
            <a:normAutofit fontScale="90000"/>
          </a:bodyPr>
          <a:lstStyle/>
          <a:p>
            <a:r>
              <a:rPr lang="en-US" sz="3600" b="1" u="sng" smtClean="0">
                <a:solidFill>
                  <a:srgbClr val="FF0000"/>
                </a:solidFill>
              </a:rPr>
              <a:t>The posterior compartment of the thigh </a:t>
            </a:r>
          </a:p>
        </p:txBody>
      </p:sp>
      <p:sp>
        <p:nvSpPr>
          <p:cNvPr id="41987" name="Content Placeholder 2"/>
          <p:cNvSpPr>
            <a:spLocks noGrp="1"/>
          </p:cNvSpPr>
          <p:nvPr>
            <p:ph idx="1"/>
          </p:nvPr>
        </p:nvSpPr>
        <p:spPr>
          <a:xfrm>
            <a:off x="0" y="857250"/>
            <a:ext cx="9144000" cy="5857875"/>
          </a:xfrm>
        </p:spPr>
        <p:txBody>
          <a:bodyPr/>
          <a:lstStyle/>
          <a:p>
            <a:r>
              <a:rPr lang="en-US" smtClean="0"/>
              <a:t>It is also called the </a:t>
            </a:r>
            <a:r>
              <a:rPr lang="en-US" smtClean="0">
                <a:solidFill>
                  <a:srgbClr val="0000FF"/>
                </a:solidFill>
              </a:rPr>
              <a:t>flexor compartment </a:t>
            </a:r>
            <a:r>
              <a:rPr lang="en-US" smtClean="0"/>
              <a:t>of the thigh</a:t>
            </a:r>
          </a:p>
          <a:p>
            <a:pPr>
              <a:buFontTx/>
              <a:buNone/>
            </a:pPr>
            <a:r>
              <a:rPr lang="en-US" smtClean="0"/>
              <a:t>   Contents :-</a:t>
            </a:r>
          </a:p>
          <a:p>
            <a:r>
              <a:rPr lang="en-US" smtClean="0">
                <a:solidFill>
                  <a:srgbClr val="FF0000"/>
                </a:solidFill>
              </a:rPr>
              <a:t>Muscles:</a:t>
            </a:r>
            <a:r>
              <a:rPr lang="en-US" smtClean="0"/>
              <a:t> Biceps femoris, semitendinosus, semimembranosus, and a small part of the adductor magnus (hamstring muscles)</a:t>
            </a:r>
          </a:p>
          <a:p>
            <a:r>
              <a:rPr lang="en-US" smtClean="0">
                <a:solidFill>
                  <a:srgbClr val="FF0000"/>
                </a:solidFill>
              </a:rPr>
              <a:t>Blood supply</a:t>
            </a:r>
            <a:r>
              <a:rPr lang="en-US" smtClean="0"/>
              <a:t>: Branches of the profunda femoris artery</a:t>
            </a:r>
          </a:p>
          <a:p>
            <a:r>
              <a:rPr lang="en-US" smtClean="0">
                <a:solidFill>
                  <a:srgbClr val="FF0000"/>
                </a:solidFill>
              </a:rPr>
              <a:t>Nerve supply</a:t>
            </a:r>
            <a:r>
              <a:rPr lang="en-US" smtClean="0"/>
              <a:t>: Sciatic nerve</a:t>
            </a:r>
          </a:p>
          <a:p>
            <a:endParaRPr lang="en-US" smtClean="0"/>
          </a:p>
        </p:txBody>
      </p:sp>
    </p:spTree>
    <p:extLst>
      <p:ext uri="{BB962C8B-B14F-4D97-AF65-F5344CB8AC3E}">
        <p14:creationId xmlns:p14="http://schemas.microsoft.com/office/powerpoint/2010/main" val="428662646"/>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endParaRPr lang="en-US" smtClean="0"/>
          </a:p>
        </p:txBody>
      </p:sp>
      <p:pic>
        <p:nvPicPr>
          <p:cNvPr id="43011"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463" y="0"/>
            <a:ext cx="9126537" cy="6892925"/>
          </a:xfrm>
          <a:noFill/>
        </p:spPr>
      </p:pic>
    </p:spTree>
    <p:extLst>
      <p:ext uri="{BB962C8B-B14F-4D97-AF65-F5344CB8AC3E}">
        <p14:creationId xmlns:p14="http://schemas.microsoft.com/office/powerpoint/2010/main" val="1875875834"/>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8" name="Text Box 4"/>
          <p:cNvSpPr txBox="1">
            <a:spLocks noChangeArrowheads="1"/>
          </p:cNvSpPr>
          <p:nvPr/>
        </p:nvSpPr>
        <p:spPr bwMode="auto">
          <a:xfrm>
            <a:off x="0" y="0"/>
            <a:ext cx="8964613" cy="6370638"/>
          </a:xfrm>
          <a:prstGeom prst="rect">
            <a:avLst/>
          </a:prstGeom>
          <a:noFill/>
          <a:ln w="9525">
            <a:noFill/>
            <a:miter lim="800000"/>
            <a:headEnd/>
            <a:tailEnd/>
          </a:ln>
          <a:effectLst/>
        </p:spPr>
        <p:txBody>
          <a:bodyPr>
            <a:spAutoFit/>
          </a:bodyPr>
          <a:lstStyle/>
          <a:p>
            <a:pPr>
              <a:defRPr/>
            </a:pPr>
            <a:r>
              <a:rPr lang="en-GB" sz="2000" b="1" dirty="0">
                <a:solidFill>
                  <a:srgbClr val="FF0000"/>
                </a:solidFill>
                <a:effectLst>
                  <a:outerShdw blurRad="38100" dist="38100" dir="2700000" algn="tl">
                    <a:srgbClr val="FFFFFF"/>
                  </a:outerShdw>
                </a:effectLst>
              </a:rPr>
              <a:t>Relations of sciatic in the </a:t>
            </a:r>
            <a:r>
              <a:rPr lang="en-GB" sz="2000" b="1" dirty="0" err="1">
                <a:solidFill>
                  <a:srgbClr val="FF0000"/>
                </a:solidFill>
                <a:effectLst>
                  <a:outerShdw blurRad="38100" dist="38100" dir="2700000" algn="tl">
                    <a:srgbClr val="FFFFFF"/>
                  </a:outerShdw>
                </a:effectLst>
              </a:rPr>
              <a:t>gluteal</a:t>
            </a:r>
            <a:r>
              <a:rPr lang="en-GB" sz="2000" b="1" dirty="0">
                <a:solidFill>
                  <a:srgbClr val="FF0000"/>
                </a:solidFill>
                <a:effectLst>
                  <a:outerShdw blurRad="38100" dist="38100" dir="2700000" algn="tl">
                    <a:srgbClr val="FFFFFF"/>
                  </a:outerShdw>
                </a:effectLst>
              </a:rPr>
              <a:t> region:</a:t>
            </a:r>
          </a:p>
          <a:p>
            <a:pPr>
              <a:defRPr/>
            </a:pPr>
            <a:endParaRPr lang="en-GB" sz="2000" b="1" dirty="0">
              <a:effectLst>
                <a:outerShdw blurRad="38100" dist="38100" dir="2700000" algn="tl">
                  <a:srgbClr val="FFFFFF"/>
                </a:outerShdw>
              </a:effectLst>
            </a:endParaRPr>
          </a:p>
          <a:p>
            <a:pPr>
              <a:defRPr/>
            </a:pPr>
            <a:r>
              <a:rPr lang="en-GB" sz="1600" b="1" dirty="0"/>
              <a:t>Following it up it will lead to the greater sciatic foramen, the muscle above is the </a:t>
            </a:r>
            <a:r>
              <a:rPr lang="en-GB" sz="1600" b="1" dirty="0" err="1"/>
              <a:t>piriformis</a:t>
            </a:r>
            <a:r>
              <a:rPr lang="en-GB" sz="1600" b="1" dirty="0"/>
              <a:t>, the structures above that muscle are the superior </a:t>
            </a:r>
            <a:r>
              <a:rPr lang="en-GB" sz="1600" b="1" dirty="0" err="1"/>
              <a:t>gluteal</a:t>
            </a:r>
            <a:r>
              <a:rPr lang="en-GB" sz="1600" b="1" dirty="0"/>
              <a:t> nerve and the superior </a:t>
            </a:r>
            <a:r>
              <a:rPr lang="en-GB" sz="1600" b="1" dirty="0" err="1"/>
              <a:t>gluteal</a:t>
            </a:r>
            <a:r>
              <a:rPr lang="en-GB" sz="1600" b="1" dirty="0"/>
              <a:t> vessels.</a:t>
            </a:r>
          </a:p>
          <a:p>
            <a:pPr>
              <a:defRPr/>
            </a:pPr>
            <a:endParaRPr lang="en-GB" sz="1600" b="1" dirty="0"/>
          </a:p>
          <a:p>
            <a:pPr>
              <a:defRPr/>
            </a:pPr>
            <a:r>
              <a:rPr lang="en-GB" sz="1600" b="1" dirty="0">
                <a:solidFill>
                  <a:srgbClr val="0000FF"/>
                </a:solidFill>
              </a:rPr>
              <a:t>Deep to the nerve from above downwards </a:t>
            </a:r>
            <a:r>
              <a:rPr lang="en-GB" sz="1600" b="1" dirty="0"/>
              <a:t>you can identify the following:</a:t>
            </a:r>
          </a:p>
          <a:p>
            <a:pPr lvl="1">
              <a:buFontTx/>
              <a:buChar char="•"/>
              <a:defRPr/>
            </a:pPr>
            <a:r>
              <a:rPr lang="en-GB" sz="1600" b="1" dirty="0"/>
              <a:t>the </a:t>
            </a:r>
            <a:r>
              <a:rPr lang="en-GB" sz="1600" b="1" dirty="0" err="1"/>
              <a:t>ischium</a:t>
            </a:r>
            <a:r>
              <a:rPr lang="en-GB" sz="1600" b="1" dirty="0"/>
              <a:t> bone</a:t>
            </a:r>
          </a:p>
          <a:p>
            <a:pPr lvl="1">
              <a:buFontTx/>
              <a:buChar char="•"/>
              <a:defRPr/>
            </a:pPr>
            <a:r>
              <a:rPr lang="en-GB" sz="1600" b="1" dirty="0"/>
              <a:t>The superior </a:t>
            </a:r>
            <a:r>
              <a:rPr lang="en-GB" sz="1600" b="1" dirty="0" err="1"/>
              <a:t>gemillus</a:t>
            </a:r>
            <a:endParaRPr lang="en-GB" sz="1600" b="1" dirty="0"/>
          </a:p>
          <a:p>
            <a:pPr lvl="1">
              <a:buFontTx/>
              <a:buChar char="•"/>
              <a:defRPr/>
            </a:pPr>
            <a:r>
              <a:rPr lang="en-GB" sz="1600" b="1" dirty="0"/>
              <a:t>The tendon of the </a:t>
            </a:r>
            <a:r>
              <a:rPr lang="en-GB" sz="1600" b="1" dirty="0" err="1"/>
              <a:t>obturator</a:t>
            </a:r>
            <a:r>
              <a:rPr lang="en-GB" sz="1600" b="1" dirty="0"/>
              <a:t> </a:t>
            </a:r>
            <a:r>
              <a:rPr lang="en-GB" sz="1600" b="1" dirty="0" err="1"/>
              <a:t>internus</a:t>
            </a:r>
            <a:endParaRPr lang="en-GB" sz="1600" b="1" dirty="0"/>
          </a:p>
          <a:p>
            <a:pPr lvl="1">
              <a:buFontTx/>
              <a:buChar char="•"/>
              <a:defRPr/>
            </a:pPr>
            <a:r>
              <a:rPr lang="en-GB" sz="1600" b="1" dirty="0"/>
              <a:t>The inferior </a:t>
            </a:r>
            <a:r>
              <a:rPr lang="en-GB" sz="1600" b="1" dirty="0" err="1"/>
              <a:t>gemillus</a:t>
            </a:r>
            <a:endParaRPr lang="en-GB" sz="1600" b="1" dirty="0"/>
          </a:p>
          <a:p>
            <a:pPr lvl="1">
              <a:buFontTx/>
              <a:buChar char="•"/>
              <a:defRPr/>
            </a:pPr>
            <a:r>
              <a:rPr lang="en-GB" sz="1600" b="1" dirty="0"/>
              <a:t>The adductor </a:t>
            </a:r>
            <a:r>
              <a:rPr lang="en-GB" sz="1600" b="1" dirty="0" err="1"/>
              <a:t>magnus</a:t>
            </a:r>
            <a:endParaRPr lang="en-GB" sz="1600" b="1" dirty="0"/>
          </a:p>
          <a:p>
            <a:pPr lvl="1">
              <a:defRPr/>
            </a:pPr>
            <a:endParaRPr lang="en-GB" sz="1600" b="1" dirty="0"/>
          </a:p>
          <a:p>
            <a:pPr>
              <a:defRPr/>
            </a:pPr>
            <a:r>
              <a:rPr lang="en-GB" sz="1600" b="1" dirty="0">
                <a:solidFill>
                  <a:srgbClr val="0000FF"/>
                </a:solidFill>
              </a:rPr>
              <a:t>On the nerve back is:</a:t>
            </a:r>
          </a:p>
          <a:p>
            <a:pPr lvl="1">
              <a:buFontTx/>
              <a:buChar char="•"/>
              <a:defRPr/>
            </a:pPr>
            <a:r>
              <a:rPr lang="en-GB" sz="1600" b="1" dirty="0"/>
              <a:t>The inferior </a:t>
            </a:r>
            <a:r>
              <a:rPr lang="en-GB" sz="1600" b="1" dirty="0" err="1"/>
              <a:t>gluteal</a:t>
            </a:r>
            <a:r>
              <a:rPr lang="en-GB" sz="1600" b="1" dirty="0"/>
              <a:t> nerve</a:t>
            </a:r>
          </a:p>
          <a:p>
            <a:pPr lvl="1">
              <a:buFontTx/>
              <a:buChar char="•"/>
              <a:defRPr/>
            </a:pPr>
            <a:r>
              <a:rPr lang="en-GB" sz="1600" b="1" dirty="0"/>
              <a:t>The inferior </a:t>
            </a:r>
            <a:r>
              <a:rPr lang="en-GB" sz="1600" b="1" dirty="0" err="1"/>
              <a:t>gluteal</a:t>
            </a:r>
            <a:r>
              <a:rPr lang="en-GB" sz="1600" b="1" dirty="0"/>
              <a:t> vessels</a:t>
            </a:r>
          </a:p>
          <a:p>
            <a:pPr lvl="1">
              <a:buFontTx/>
              <a:buChar char="•"/>
              <a:defRPr/>
            </a:pPr>
            <a:r>
              <a:rPr lang="en-GB" sz="1600" b="1" dirty="0"/>
              <a:t>The posterior c n of the thigh</a:t>
            </a:r>
          </a:p>
          <a:p>
            <a:pPr lvl="1">
              <a:defRPr/>
            </a:pPr>
            <a:endParaRPr lang="en-GB" sz="1600" b="1" dirty="0"/>
          </a:p>
          <a:p>
            <a:pPr>
              <a:defRPr/>
            </a:pPr>
            <a:r>
              <a:rPr lang="en-GB" sz="1600" b="1" dirty="0"/>
              <a:t>The nerve to </a:t>
            </a:r>
            <a:r>
              <a:rPr lang="en-GB" sz="1600" b="1" dirty="0" err="1"/>
              <a:t>quadratus</a:t>
            </a:r>
            <a:r>
              <a:rPr lang="en-GB" sz="1600" b="1" dirty="0"/>
              <a:t> </a:t>
            </a:r>
            <a:r>
              <a:rPr lang="en-GB" sz="1600" b="1" dirty="0" err="1"/>
              <a:t>femoris</a:t>
            </a:r>
            <a:r>
              <a:rPr lang="en-GB" sz="1600" b="1" dirty="0"/>
              <a:t> lies deep to it.</a:t>
            </a:r>
          </a:p>
          <a:p>
            <a:pPr>
              <a:defRPr/>
            </a:pPr>
            <a:endParaRPr lang="en-GB" sz="1600" b="1" dirty="0"/>
          </a:p>
          <a:p>
            <a:pPr>
              <a:defRPr/>
            </a:pPr>
            <a:r>
              <a:rPr lang="en-GB" sz="1600" b="1" dirty="0"/>
              <a:t>Three structures deep to it will pass from the greater sciatic foramen to the lesser sciatic foramen, they are ( as arranged from medial to lateral):</a:t>
            </a:r>
          </a:p>
          <a:p>
            <a:pPr lvl="1">
              <a:buFontTx/>
              <a:buChar char="•"/>
              <a:defRPr/>
            </a:pPr>
            <a:r>
              <a:rPr lang="en-GB" sz="1600" b="1" dirty="0" err="1"/>
              <a:t>Pudendal</a:t>
            </a:r>
            <a:r>
              <a:rPr lang="en-GB" sz="1600" b="1" dirty="0"/>
              <a:t> nerve</a:t>
            </a:r>
          </a:p>
          <a:p>
            <a:pPr lvl="1">
              <a:buFontTx/>
              <a:buChar char="•"/>
              <a:defRPr/>
            </a:pPr>
            <a:r>
              <a:rPr lang="en-GB" sz="1600" b="1" dirty="0"/>
              <a:t>Internal </a:t>
            </a:r>
            <a:r>
              <a:rPr lang="en-GB" sz="1600" b="1" dirty="0" err="1"/>
              <a:t>pudendal</a:t>
            </a:r>
            <a:r>
              <a:rPr lang="en-GB" sz="1600" b="1" dirty="0"/>
              <a:t> vessels</a:t>
            </a:r>
          </a:p>
          <a:p>
            <a:pPr lvl="1">
              <a:buFontTx/>
              <a:buChar char="•"/>
              <a:defRPr/>
            </a:pPr>
            <a:r>
              <a:rPr lang="en-GB" sz="1600" b="1" dirty="0"/>
              <a:t>Nerve to </a:t>
            </a:r>
            <a:r>
              <a:rPr lang="en-GB" sz="1600" b="1" dirty="0" err="1"/>
              <a:t>obturator</a:t>
            </a:r>
            <a:r>
              <a:rPr lang="en-GB" sz="1600" b="1" dirty="0"/>
              <a:t> </a:t>
            </a:r>
            <a:r>
              <a:rPr lang="en-GB" sz="1600" b="1" dirty="0" err="1"/>
              <a:t>internus</a:t>
            </a:r>
            <a:endParaRPr lang="en-US" sz="1600" b="1" dirty="0"/>
          </a:p>
        </p:txBody>
      </p:sp>
    </p:spTree>
    <p:extLst>
      <p:ext uri="{BB962C8B-B14F-4D97-AF65-F5344CB8AC3E}">
        <p14:creationId xmlns:p14="http://schemas.microsoft.com/office/powerpoint/2010/main" val="3817638689"/>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241668">
                                            <p:txEl>
                                              <p:pRg st="0" end="0"/>
                                            </p:txEl>
                                          </p:spTgt>
                                        </p:tgtEl>
                                        <p:attrNameLst>
                                          <p:attrName>r</p:attrName>
                                        </p:attrNameLst>
                                      </p:cBhvr>
                                    </p:animRo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xit" presetSubtype="10" fill="hold" nodeType="clickEffect">
                                  <p:stCondLst>
                                    <p:cond delay="0"/>
                                  </p:stCondLst>
                                  <p:childTnLst>
                                    <p:animEffect transition="out" filter="blinds(horizontal)">
                                      <p:cBhvr>
                                        <p:cTn id="10" dur="500"/>
                                        <p:tgtEl>
                                          <p:spTgt spid="241668">
                                            <p:txEl>
                                              <p:pRg st="2" end="2"/>
                                            </p:txEl>
                                          </p:spTgt>
                                        </p:tgtEl>
                                      </p:cBhvr>
                                    </p:animEffect>
                                    <p:set>
                                      <p:cBhvr>
                                        <p:cTn id="11" dur="1" fill="hold">
                                          <p:stCondLst>
                                            <p:cond delay="499"/>
                                          </p:stCondLst>
                                        </p:cTn>
                                        <p:tgtEl>
                                          <p:spTgt spid="241668">
                                            <p:txEl>
                                              <p:pRg st="2" end="2"/>
                                            </p:txEl>
                                          </p:spTgt>
                                        </p:tgtEl>
                                        <p:attrNameLst>
                                          <p:attrName>style.visibility</p:attrName>
                                        </p:attrNameLst>
                                      </p:cBhvr>
                                      <p:to>
                                        <p:strVal val="hidden"/>
                                      </p:to>
                                    </p:set>
                                  </p:childTnLst>
                                </p:cTn>
                              </p:par>
                              <p:par>
                                <p:cTn id="12" presetID="3" presetClass="exit" presetSubtype="10" fill="hold" nodeType="withEffect">
                                  <p:stCondLst>
                                    <p:cond delay="0"/>
                                  </p:stCondLst>
                                  <p:childTnLst>
                                    <p:animEffect transition="out" filter="blinds(horizontal)">
                                      <p:cBhvr>
                                        <p:cTn id="13" dur="500"/>
                                        <p:tgtEl>
                                          <p:spTgt spid="241668">
                                            <p:txEl>
                                              <p:pRg st="4" end="4"/>
                                            </p:txEl>
                                          </p:spTgt>
                                        </p:tgtEl>
                                      </p:cBhvr>
                                    </p:animEffect>
                                    <p:set>
                                      <p:cBhvr>
                                        <p:cTn id="14" dur="1" fill="hold">
                                          <p:stCondLst>
                                            <p:cond delay="499"/>
                                          </p:stCondLst>
                                        </p:cTn>
                                        <p:tgtEl>
                                          <p:spTgt spid="241668">
                                            <p:txEl>
                                              <p:pRg st="4" end="4"/>
                                            </p:txEl>
                                          </p:spTgt>
                                        </p:tgtEl>
                                        <p:attrNameLst>
                                          <p:attrName>style.visibility</p:attrName>
                                        </p:attrNameLst>
                                      </p:cBhvr>
                                      <p:to>
                                        <p:strVal val="hidden"/>
                                      </p:to>
                                    </p:set>
                                  </p:childTnLst>
                                </p:cTn>
                              </p:par>
                              <p:par>
                                <p:cTn id="15" presetID="3" presetClass="exit" presetSubtype="10" fill="hold" nodeType="withEffect">
                                  <p:stCondLst>
                                    <p:cond delay="0"/>
                                  </p:stCondLst>
                                  <p:childTnLst>
                                    <p:animEffect transition="out" filter="blinds(horizontal)">
                                      <p:cBhvr>
                                        <p:cTn id="16" dur="500"/>
                                        <p:tgtEl>
                                          <p:spTgt spid="241668">
                                            <p:txEl>
                                              <p:pRg st="5" end="5"/>
                                            </p:txEl>
                                          </p:spTgt>
                                        </p:tgtEl>
                                      </p:cBhvr>
                                    </p:animEffect>
                                    <p:set>
                                      <p:cBhvr>
                                        <p:cTn id="17" dur="1" fill="hold">
                                          <p:stCondLst>
                                            <p:cond delay="499"/>
                                          </p:stCondLst>
                                        </p:cTn>
                                        <p:tgtEl>
                                          <p:spTgt spid="241668">
                                            <p:txEl>
                                              <p:pRg st="5" end="5"/>
                                            </p:txEl>
                                          </p:spTgt>
                                        </p:tgtEl>
                                        <p:attrNameLst>
                                          <p:attrName>style.visibility</p:attrName>
                                        </p:attrNameLst>
                                      </p:cBhvr>
                                      <p:to>
                                        <p:strVal val="hidden"/>
                                      </p:to>
                                    </p:set>
                                  </p:childTnLst>
                                </p:cTn>
                              </p:par>
                              <p:par>
                                <p:cTn id="18" presetID="3" presetClass="exit" presetSubtype="10" fill="hold" nodeType="withEffect">
                                  <p:stCondLst>
                                    <p:cond delay="0"/>
                                  </p:stCondLst>
                                  <p:childTnLst>
                                    <p:animEffect transition="out" filter="blinds(horizontal)">
                                      <p:cBhvr>
                                        <p:cTn id="19" dur="500"/>
                                        <p:tgtEl>
                                          <p:spTgt spid="241668">
                                            <p:txEl>
                                              <p:pRg st="6" end="6"/>
                                            </p:txEl>
                                          </p:spTgt>
                                        </p:tgtEl>
                                      </p:cBhvr>
                                    </p:animEffect>
                                    <p:set>
                                      <p:cBhvr>
                                        <p:cTn id="20" dur="1" fill="hold">
                                          <p:stCondLst>
                                            <p:cond delay="499"/>
                                          </p:stCondLst>
                                        </p:cTn>
                                        <p:tgtEl>
                                          <p:spTgt spid="241668">
                                            <p:txEl>
                                              <p:pRg st="6" end="6"/>
                                            </p:txEl>
                                          </p:spTgt>
                                        </p:tgtEl>
                                        <p:attrNameLst>
                                          <p:attrName>style.visibility</p:attrName>
                                        </p:attrNameLst>
                                      </p:cBhvr>
                                      <p:to>
                                        <p:strVal val="hidden"/>
                                      </p:to>
                                    </p:set>
                                  </p:childTnLst>
                                </p:cTn>
                              </p:par>
                              <p:par>
                                <p:cTn id="21" presetID="3" presetClass="exit" presetSubtype="10" fill="hold" nodeType="withEffect">
                                  <p:stCondLst>
                                    <p:cond delay="0"/>
                                  </p:stCondLst>
                                  <p:childTnLst>
                                    <p:animEffect transition="out" filter="blinds(horizontal)">
                                      <p:cBhvr>
                                        <p:cTn id="22" dur="500"/>
                                        <p:tgtEl>
                                          <p:spTgt spid="241668">
                                            <p:txEl>
                                              <p:pRg st="7" end="7"/>
                                            </p:txEl>
                                          </p:spTgt>
                                        </p:tgtEl>
                                      </p:cBhvr>
                                    </p:animEffect>
                                    <p:set>
                                      <p:cBhvr>
                                        <p:cTn id="23" dur="1" fill="hold">
                                          <p:stCondLst>
                                            <p:cond delay="499"/>
                                          </p:stCondLst>
                                        </p:cTn>
                                        <p:tgtEl>
                                          <p:spTgt spid="241668">
                                            <p:txEl>
                                              <p:pRg st="7" end="7"/>
                                            </p:txEl>
                                          </p:spTgt>
                                        </p:tgtEl>
                                        <p:attrNameLst>
                                          <p:attrName>style.visibility</p:attrName>
                                        </p:attrNameLst>
                                      </p:cBhvr>
                                      <p:to>
                                        <p:strVal val="hidden"/>
                                      </p:to>
                                    </p:set>
                                  </p:childTnLst>
                                </p:cTn>
                              </p:par>
                              <p:par>
                                <p:cTn id="24" presetID="3" presetClass="exit" presetSubtype="10" fill="hold" nodeType="withEffect">
                                  <p:stCondLst>
                                    <p:cond delay="0"/>
                                  </p:stCondLst>
                                  <p:childTnLst>
                                    <p:animEffect transition="out" filter="blinds(horizontal)">
                                      <p:cBhvr>
                                        <p:cTn id="25" dur="500"/>
                                        <p:tgtEl>
                                          <p:spTgt spid="241668">
                                            <p:txEl>
                                              <p:pRg st="8" end="8"/>
                                            </p:txEl>
                                          </p:spTgt>
                                        </p:tgtEl>
                                      </p:cBhvr>
                                    </p:animEffect>
                                    <p:set>
                                      <p:cBhvr>
                                        <p:cTn id="26" dur="1" fill="hold">
                                          <p:stCondLst>
                                            <p:cond delay="499"/>
                                          </p:stCondLst>
                                        </p:cTn>
                                        <p:tgtEl>
                                          <p:spTgt spid="241668">
                                            <p:txEl>
                                              <p:pRg st="8" end="8"/>
                                            </p:txEl>
                                          </p:spTgt>
                                        </p:tgtEl>
                                        <p:attrNameLst>
                                          <p:attrName>style.visibility</p:attrName>
                                        </p:attrNameLst>
                                      </p:cBhvr>
                                      <p:to>
                                        <p:strVal val="hidden"/>
                                      </p:to>
                                    </p:set>
                                  </p:childTnLst>
                                </p:cTn>
                              </p:par>
                              <p:par>
                                <p:cTn id="27" presetID="3" presetClass="exit" presetSubtype="10" fill="hold" nodeType="withEffect">
                                  <p:stCondLst>
                                    <p:cond delay="0"/>
                                  </p:stCondLst>
                                  <p:childTnLst>
                                    <p:animEffect transition="out" filter="blinds(horizontal)">
                                      <p:cBhvr>
                                        <p:cTn id="28" dur="500"/>
                                        <p:tgtEl>
                                          <p:spTgt spid="241668">
                                            <p:txEl>
                                              <p:pRg st="9" end="9"/>
                                            </p:txEl>
                                          </p:spTgt>
                                        </p:tgtEl>
                                      </p:cBhvr>
                                    </p:animEffect>
                                    <p:set>
                                      <p:cBhvr>
                                        <p:cTn id="29" dur="1" fill="hold">
                                          <p:stCondLst>
                                            <p:cond delay="499"/>
                                          </p:stCondLst>
                                        </p:cTn>
                                        <p:tgtEl>
                                          <p:spTgt spid="241668">
                                            <p:txEl>
                                              <p:pRg st="9" end="9"/>
                                            </p:txEl>
                                          </p:spTgt>
                                        </p:tgtEl>
                                        <p:attrNameLst>
                                          <p:attrName>style.visibility</p:attrName>
                                        </p:attrNameLst>
                                      </p:cBhvr>
                                      <p:to>
                                        <p:strVal val="hidden"/>
                                      </p:to>
                                    </p:set>
                                  </p:childTnLst>
                                </p:cTn>
                              </p:par>
                              <p:par>
                                <p:cTn id="30" presetID="3" presetClass="exit" presetSubtype="10" fill="hold" nodeType="withEffect">
                                  <p:stCondLst>
                                    <p:cond delay="0"/>
                                  </p:stCondLst>
                                  <p:childTnLst>
                                    <p:animEffect transition="out" filter="blinds(horizontal)">
                                      <p:cBhvr>
                                        <p:cTn id="31" dur="500"/>
                                        <p:tgtEl>
                                          <p:spTgt spid="241668">
                                            <p:txEl>
                                              <p:pRg st="11" end="11"/>
                                            </p:txEl>
                                          </p:spTgt>
                                        </p:tgtEl>
                                      </p:cBhvr>
                                    </p:animEffect>
                                    <p:set>
                                      <p:cBhvr>
                                        <p:cTn id="32" dur="1" fill="hold">
                                          <p:stCondLst>
                                            <p:cond delay="499"/>
                                          </p:stCondLst>
                                        </p:cTn>
                                        <p:tgtEl>
                                          <p:spTgt spid="241668">
                                            <p:txEl>
                                              <p:pRg st="11" end="11"/>
                                            </p:txEl>
                                          </p:spTgt>
                                        </p:tgtEl>
                                        <p:attrNameLst>
                                          <p:attrName>style.visibility</p:attrName>
                                        </p:attrNameLst>
                                      </p:cBhvr>
                                      <p:to>
                                        <p:strVal val="hidden"/>
                                      </p:to>
                                    </p:set>
                                  </p:childTnLst>
                                </p:cTn>
                              </p:par>
                              <p:par>
                                <p:cTn id="33" presetID="3" presetClass="exit" presetSubtype="10" fill="hold" nodeType="withEffect">
                                  <p:stCondLst>
                                    <p:cond delay="0"/>
                                  </p:stCondLst>
                                  <p:childTnLst>
                                    <p:animEffect transition="out" filter="blinds(horizontal)">
                                      <p:cBhvr>
                                        <p:cTn id="34" dur="500"/>
                                        <p:tgtEl>
                                          <p:spTgt spid="241668">
                                            <p:txEl>
                                              <p:pRg st="12" end="12"/>
                                            </p:txEl>
                                          </p:spTgt>
                                        </p:tgtEl>
                                      </p:cBhvr>
                                    </p:animEffect>
                                    <p:set>
                                      <p:cBhvr>
                                        <p:cTn id="35" dur="1" fill="hold">
                                          <p:stCondLst>
                                            <p:cond delay="499"/>
                                          </p:stCondLst>
                                        </p:cTn>
                                        <p:tgtEl>
                                          <p:spTgt spid="241668">
                                            <p:txEl>
                                              <p:pRg st="12" end="12"/>
                                            </p:txEl>
                                          </p:spTgt>
                                        </p:tgtEl>
                                        <p:attrNameLst>
                                          <p:attrName>style.visibility</p:attrName>
                                        </p:attrNameLst>
                                      </p:cBhvr>
                                      <p:to>
                                        <p:strVal val="hidden"/>
                                      </p:to>
                                    </p:set>
                                  </p:childTnLst>
                                </p:cTn>
                              </p:par>
                              <p:par>
                                <p:cTn id="36" presetID="3" presetClass="exit" presetSubtype="10" fill="hold" nodeType="withEffect">
                                  <p:stCondLst>
                                    <p:cond delay="0"/>
                                  </p:stCondLst>
                                  <p:childTnLst>
                                    <p:animEffect transition="out" filter="blinds(horizontal)">
                                      <p:cBhvr>
                                        <p:cTn id="37" dur="500"/>
                                        <p:tgtEl>
                                          <p:spTgt spid="241668">
                                            <p:txEl>
                                              <p:pRg st="13" end="13"/>
                                            </p:txEl>
                                          </p:spTgt>
                                        </p:tgtEl>
                                      </p:cBhvr>
                                    </p:animEffect>
                                    <p:set>
                                      <p:cBhvr>
                                        <p:cTn id="38" dur="1" fill="hold">
                                          <p:stCondLst>
                                            <p:cond delay="499"/>
                                          </p:stCondLst>
                                        </p:cTn>
                                        <p:tgtEl>
                                          <p:spTgt spid="241668">
                                            <p:txEl>
                                              <p:pRg st="13" end="13"/>
                                            </p:txEl>
                                          </p:spTgt>
                                        </p:tgtEl>
                                        <p:attrNameLst>
                                          <p:attrName>style.visibility</p:attrName>
                                        </p:attrNameLst>
                                      </p:cBhvr>
                                      <p:to>
                                        <p:strVal val="hidden"/>
                                      </p:to>
                                    </p:set>
                                  </p:childTnLst>
                                </p:cTn>
                              </p:par>
                              <p:par>
                                <p:cTn id="39" presetID="3" presetClass="exit" presetSubtype="10" fill="hold" nodeType="withEffect">
                                  <p:stCondLst>
                                    <p:cond delay="0"/>
                                  </p:stCondLst>
                                  <p:childTnLst>
                                    <p:animEffect transition="out" filter="blinds(horizontal)">
                                      <p:cBhvr>
                                        <p:cTn id="40" dur="500"/>
                                        <p:tgtEl>
                                          <p:spTgt spid="241668">
                                            <p:txEl>
                                              <p:pRg st="14" end="14"/>
                                            </p:txEl>
                                          </p:spTgt>
                                        </p:tgtEl>
                                      </p:cBhvr>
                                    </p:animEffect>
                                    <p:set>
                                      <p:cBhvr>
                                        <p:cTn id="41" dur="1" fill="hold">
                                          <p:stCondLst>
                                            <p:cond delay="499"/>
                                          </p:stCondLst>
                                        </p:cTn>
                                        <p:tgtEl>
                                          <p:spTgt spid="241668">
                                            <p:txEl>
                                              <p:pRg st="14" end="14"/>
                                            </p:txEl>
                                          </p:spTgt>
                                        </p:tgtEl>
                                        <p:attrNameLst>
                                          <p:attrName>style.visibility</p:attrName>
                                        </p:attrNameLst>
                                      </p:cBhvr>
                                      <p:to>
                                        <p:strVal val="hidden"/>
                                      </p:to>
                                    </p:set>
                                  </p:childTnLst>
                                </p:cTn>
                              </p:par>
                              <p:par>
                                <p:cTn id="42" presetID="3" presetClass="exit" presetSubtype="10" fill="hold" nodeType="withEffect">
                                  <p:stCondLst>
                                    <p:cond delay="0"/>
                                  </p:stCondLst>
                                  <p:childTnLst>
                                    <p:animEffect transition="out" filter="blinds(horizontal)">
                                      <p:cBhvr>
                                        <p:cTn id="43" dur="500"/>
                                        <p:tgtEl>
                                          <p:spTgt spid="241668">
                                            <p:txEl>
                                              <p:pRg st="16" end="16"/>
                                            </p:txEl>
                                          </p:spTgt>
                                        </p:tgtEl>
                                      </p:cBhvr>
                                    </p:animEffect>
                                    <p:set>
                                      <p:cBhvr>
                                        <p:cTn id="44" dur="1" fill="hold">
                                          <p:stCondLst>
                                            <p:cond delay="499"/>
                                          </p:stCondLst>
                                        </p:cTn>
                                        <p:tgtEl>
                                          <p:spTgt spid="241668">
                                            <p:txEl>
                                              <p:pRg st="16" end="16"/>
                                            </p:txEl>
                                          </p:spTgt>
                                        </p:tgtEl>
                                        <p:attrNameLst>
                                          <p:attrName>style.visibility</p:attrName>
                                        </p:attrNameLst>
                                      </p:cBhvr>
                                      <p:to>
                                        <p:strVal val="hidden"/>
                                      </p:to>
                                    </p:set>
                                  </p:childTnLst>
                                </p:cTn>
                              </p:par>
                              <p:par>
                                <p:cTn id="45" presetID="3" presetClass="exit" presetSubtype="10" fill="hold" nodeType="withEffect">
                                  <p:stCondLst>
                                    <p:cond delay="0"/>
                                  </p:stCondLst>
                                  <p:childTnLst>
                                    <p:animEffect transition="out" filter="blinds(horizontal)">
                                      <p:cBhvr>
                                        <p:cTn id="46" dur="500"/>
                                        <p:tgtEl>
                                          <p:spTgt spid="241668">
                                            <p:txEl>
                                              <p:pRg st="18" end="18"/>
                                            </p:txEl>
                                          </p:spTgt>
                                        </p:tgtEl>
                                      </p:cBhvr>
                                    </p:animEffect>
                                    <p:set>
                                      <p:cBhvr>
                                        <p:cTn id="47" dur="1" fill="hold">
                                          <p:stCondLst>
                                            <p:cond delay="499"/>
                                          </p:stCondLst>
                                        </p:cTn>
                                        <p:tgtEl>
                                          <p:spTgt spid="241668">
                                            <p:txEl>
                                              <p:pRg st="18" end="18"/>
                                            </p:txEl>
                                          </p:spTgt>
                                        </p:tgtEl>
                                        <p:attrNameLst>
                                          <p:attrName>style.visibility</p:attrName>
                                        </p:attrNameLst>
                                      </p:cBhvr>
                                      <p:to>
                                        <p:strVal val="hidden"/>
                                      </p:to>
                                    </p:set>
                                  </p:childTnLst>
                                </p:cTn>
                              </p:par>
                              <p:par>
                                <p:cTn id="48" presetID="3" presetClass="exit" presetSubtype="10" fill="hold" nodeType="withEffect">
                                  <p:stCondLst>
                                    <p:cond delay="0"/>
                                  </p:stCondLst>
                                  <p:childTnLst>
                                    <p:animEffect transition="out" filter="blinds(horizontal)">
                                      <p:cBhvr>
                                        <p:cTn id="49" dur="500"/>
                                        <p:tgtEl>
                                          <p:spTgt spid="241668">
                                            <p:txEl>
                                              <p:pRg st="19" end="19"/>
                                            </p:txEl>
                                          </p:spTgt>
                                        </p:tgtEl>
                                      </p:cBhvr>
                                    </p:animEffect>
                                    <p:set>
                                      <p:cBhvr>
                                        <p:cTn id="50" dur="1" fill="hold">
                                          <p:stCondLst>
                                            <p:cond delay="499"/>
                                          </p:stCondLst>
                                        </p:cTn>
                                        <p:tgtEl>
                                          <p:spTgt spid="241668">
                                            <p:txEl>
                                              <p:pRg st="19" end="19"/>
                                            </p:txEl>
                                          </p:spTgt>
                                        </p:tgtEl>
                                        <p:attrNameLst>
                                          <p:attrName>style.visibility</p:attrName>
                                        </p:attrNameLst>
                                      </p:cBhvr>
                                      <p:to>
                                        <p:strVal val="hidden"/>
                                      </p:to>
                                    </p:set>
                                  </p:childTnLst>
                                </p:cTn>
                              </p:par>
                              <p:par>
                                <p:cTn id="51" presetID="3" presetClass="exit" presetSubtype="10" fill="hold" nodeType="withEffect">
                                  <p:stCondLst>
                                    <p:cond delay="0"/>
                                  </p:stCondLst>
                                  <p:childTnLst>
                                    <p:animEffect transition="out" filter="blinds(horizontal)">
                                      <p:cBhvr>
                                        <p:cTn id="52" dur="500"/>
                                        <p:tgtEl>
                                          <p:spTgt spid="241668">
                                            <p:txEl>
                                              <p:pRg st="20" end="20"/>
                                            </p:txEl>
                                          </p:spTgt>
                                        </p:tgtEl>
                                      </p:cBhvr>
                                    </p:animEffect>
                                    <p:set>
                                      <p:cBhvr>
                                        <p:cTn id="53" dur="1" fill="hold">
                                          <p:stCondLst>
                                            <p:cond delay="499"/>
                                          </p:stCondLst>
                                        </p:cTn>
                                        <p:tgtEl>
                                          <p:spTgt spid="241668">
                                            <p:txEl>
                                              <p:pRg st="20" end="20"/>
                                            </p:txEl>
                                          </p:spTgt>
                                        </p:tgtEl>
                                        <p:attrNameLst>
                                          <p:attrName>style.visibility</p:attrName>
                                        </p:attrNameLst>
                                      </p:cBhvr>
                                      <p:to>
                                        <p:strVal val="hidden"/>
                                      </p:to>
                                    </p:set>
                                  </p:childTnLst>
                                </p:cTn>
                              </p:par>
                              <p:par>
                                <p:cTn id="54" presetID="3" presetClass="exit" presetSubtype="10" fill="hold" nodeType="withEffect">
                                  <p:stCondLst>
                                    <p:cond delay="0"/>
                                  </p:stCondLst>
                                  <p:childTnLst>
                                    <p:animEffect transition="out" filter="blinds(horizontal)">
                                      <p:cBhvr>
                                        <p:cTn id="55" dur="500"/>
                                        <p:tgtEl>
                                          <p:spTgt spid="241668">
                                            <p:txEl>
                                              <p:pRg st="21" end="21"/>
                                            </p:txEl>
                                          </p:spTgt>
                                        </p:tgtEl>
                                      </p:cBhvr>
                                    </p:animEffect>
                                    <p:set>
                                      <p:cBhvr>
                                        <p:cTn id="56" dur="1" fill="hold">
                                          <p:stCondLst>
                                            <p:cond delay="499"/>
                                          </p:stCondLst>
                                        </p:cTn>
                                        <p:tgtEl>
                                          <p:spTgt spid="241668">
                                            <p:txEl>
                                              <p:pRg st="21" end="21"/>
                                            </p:txEl>
                                          </p:spTgt>
                                        </p:tgtEl>
                                        <p:attrNameLst>
                                          <p:attrName>style.visibility</p:attrName>
                                        </p:attrNameLst>
                                      </p:cBhvr>
                                      <p:to>
                                        <p:strVal val="hidden"/>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9" presetClass="entr" presetSubtype="0" fill="hold" nodeType="clickEffect">
                                  <p:stCondLst>
                                    <p:cond delay="0"/>
                                  </p:stCondLst>
                                  <p:childTnLst>
                                    <p:set>
                                      <p:cBhvr>
                                        <p:cTn id="60" dur="1" fill="hold">
                                          <p:stCondLst>
                                            <p:cond delay="0"/>
                                          </p:stCondLst>
                                        </p:cTn>
                                        <p:tgtEl>
                                          <p:spTgt spid="241668">
                                            <p:txEl>
                                              <p:pRg st="2" end="2"/>
                                            </p:txEl>
                                          </p:spTgt>
                                        </p:tgtEl>
                                        <p:attrNameLst>
                                          <p:attrName>style.visibility</p:attrName>
                                        </p:attrNameLst>
                                      </p:cBhvr>
                                      <p:to>
                                        <p:strVal val="visible"/>
                                      </p:to>
                                    </p:set>
                                    <p:animEffect transition="in" filter="dissolve">
                                      <p:cBhvr>
                                        <p:cTn id="61" dur="2000"/>
                                        <p:tgtEl>
                                          <p:spTgt spid="241668">
                                            <p:txEl>
                                              <p:pRg st="2" end="2"/>
                                            </p:txEl>
                                          </p:spTgt>
                                        </p:tgtEl>
                                      </p:cBhvr>
                                    </p:animEffect>
                                  </p:childTnLst>
                                </p:cTn>
                              </p:par>
                              <p:par>
                                <p:cTn id="62" presetID="9" presetClass="entr" presetSubtype="0" fill="hold" nodeType="withEffect">
                                  <p:stCondLst>
                                    <p:cond delay="0"/>
                                  </p:stCondLst>
                                  <p:childTnLst>
                                    <p:set>
                                      <p:cBhvr>
                                        <p:cTn id="63" dur="1" fill="hold">
                                          <p:stCondLst>
                                            <p:cond delay="0"/>
                                          </p:stCondLst>
                                        </p:cTn>
                                        <p:tgtEl>
                                          <p:spTgt spid="241668">
                                            <p:txEl>
                                              <p:pRg st="4" end="4"/>
                                            </p:txEl>
                                          </p:spTgt>
                                        </p:tgtEl>
                                        <p:attrNameLst>
                                          <p:attrName>style.visibility</p:attrName>
                                        </p:attrNameLst>
                                      </p:cBhvr>
                                      <p:to>
                                        <p:strVal val="visible"/>
                                      </p:to>
                                    </p:set>
                                    <p:animEffect transition="in" filter="dissolve">
                                      <p:cBhvr>
                                        <p:cTn id="64" dur="2000"/>
                                        <p:tgtEl>
                                          <p:spTgt spid="241668">
                                            <p:txEl>
                                              <p:pRg st="4" end="4"/>
                                            </p:txEl>
                                          </p:spTgt>
                                        </p:tgtEl>
                                      </p:cBhvr>
                                    </p:animEffect>
                                  </p:childTnLst>
                                </p:cTn>
                              </p:par>
                              <p:par>
                                <p:cTn id="65" presetID="9" presetClass="entr" presetSubtype="0" fill="hold" nodeType="withEffect">
                                  <p:stCondLst>
                                    <p:cond delay="0"/>
                                  </p:stCondLst>
                                  <p:childTnLst>
                                    <p:set>
                                      <p:cBhvr>
                                        <p:cTn id="66" dur="1" fill="hold">
                                          <p:stCondLst>
                                            <p:cond delay="0"/>
                                          </p:stCondLst>
                                        </p:cTn>
                                        <p:tgtEl>
                                          <p:spTgt spid="241668">
                                            <p:txEl>
                                              <p:pRg st="5" end="5"/>
                                            </p:txEl>
                                          </p:spTgt>
                                        </p:tgtEl>
                                        <p:attrNameLst>
                                          <p:attrName>style.visibility</p:attrName>
                                        </p:attrNameLst>
                                      </p:cBhvr>
                                      <p:to>
                                        <p:strVal val="visible"/>
                                      </p:to>
                                    </p:set>
                                    <p:animEffect transition="in" filter="dissolve">
                                      <p:cBhvr>
                                        <p:cTn id="67" dur="2000"/>
                                        <p:tgtEl>
                                          <p:spTgt spid="241668">
                                            <p:txEl>
                                              <p:pRg st="5" end="5"/>
                                            </p:txEl>
                                          </p:spTgt>
                                        </p:tgtEl>
                                      </p:cBhvr>
                                    </p:animEffect>
                                  </p:childTnLst>
                                </p:cTn>
                              </p:par>
                              <p:par>
                                <p:cTn id="68" presetID="9" presetClass="entr" presetSubtype="0" fill="hold" nodeType="withEffect">
                                  <p:stCondLst>
                                    <p:cond delay="0"/>
                                  </p:stCondLst>
                                  <p:childTnLst>
                                    <p:set>
                                      <p:cBhvr>
                                        <p:cTn id="69" dur="1" fill="hold">
                                          <p:stCondLst>
                                            <p:cond delay="0"/>
                                          </p:stCondLst>
                                        </p:cTn>
                                        <p:tgtEl>
                                          <p:spTgt spid="241668">
                                            <p:txEl>
                                              <p:pRg st="6" end="6"/>
                                            </p:txEl>
                                          </p:spTgt>
                                        </p:tgtEl>
                                        <p:attrNameLst>
                                          <p:attrName>style.visibility</p:attrName>
                                        </p:attrNameLst>
                                      </p:cBhvr>
                                      <p:to>
                                        <p:strVal val="visible"/>
                                      </p:to>
                                    </p:set>
                                    <p:animEffect transition="in" filter="dissolve">
                                      <p:cBhvr>
                                        <p:cTn id="70" dur="2000"/>
                                        <p:tgtEl>
                                          <p:spTgt spid="241668">
                                            <p:txEl>
                                              <p:pRg st="6" end="6"/>
                                            </p:txEl>
                                          </p:spTgt>
                                        </p:tgtEl>
                                      </p:cBhvr>
                                    </p:animEffect>
                                  </p:childTnLst>
                                </p:cTn>
                              </p:par>
                              <p:par>
                                <p:cTn id="71" presetID="9" presetClass="entr" presetSubtype="0" fill="hold" nodeType="withEffect">
                                  <p:stCondLst>
                                    <p:cond delay="0"/>
                                  </p:stCondLst>
                                  <p:childTnLst>
                                    <p:set>
                                      <p:cBhvr>
                                        <p:cTn id="72" dur="1" fill="hold">
                                          <p:stCondLst>
                                            <p:cond delay="0"/>
                                          </p:stCondLst>
                                        </p:cTn>
                                        <p:tgtEl>
                                          <p:spTgt spid="241668">
                                            <p:txEl>
                                              <p:pRg st="7" end="7"/>
                                            </p:txEl>
                                          </p:spTgt>
                                        </p:tgtEl>
                                        <p:attrNameLst>
                                          <p:attrName>style.visibility</p:attrName>
                                        </p:attrNameLst>
                                      </p:cBhvr>
                                      <p:to>
                                        <p:strVal val="visible"/>
                                      </p:to>
                                    </p:set>
                                    <p:animEffect transition="in" filter="dissolve">
                                      <p:cBhvr>
                                        <p:cTn id="73" dur="2000"/>
                                        <p:tgtEl>
                                          <p:spTgt spid="241668">
                                            <p:txEl>
                                              <p:pRg st="7" end="7"/>
                                            </p:txEl>
                                          </p:spTgt>
                                        </p:tgtEl>
                                      </p:cBhvr>
                                    </p:animEffect>
                                  </p:childTnLst>
                                </p:cTn>
                              </p:par>
                              <p:par>
                                <p:cTn id="74" presetID="9" presetClass="entr" presetSubtype="0" fill="hold" nodeType="withEffect">
                                  <p:stCondLst>
                                    <p:cond delay="0"/>
                                  </p:stCondLst>
                                  <p:childTnLst>
                                    <p:set>
                                      <p:cBhvr>
                                        <p:cTn id="75" dur="1" fill="hold">
                                          <p:stCondLst>
                                            <p:cond delay="0"/>
                                          </p:stCondLst>
                                        </p:cTn>
                                        <p:tgtEl>
                                          <p:spTgt spid="241668">
                                            <p:txEl>
                                              <p:pRg st="8" end="8"/>
                                            </p:txEl>
                                          </p:spTgt>
                                        </p:tgtEl>
                                        <p:attrNameLst>
                                          <p:attrName>style.visibility</p:attrName>
                                        </p:attrNameLst>
                                      </p:cBhvr>
                                      <p:to>
                                        <p:strVal val="visible"/>
                                      </p:to>
                                    </p:set>
                                    <p:animEffect transition="in" filter="dissolve">
                                      <p:cBhvr>
                                        <p:cTn id="76" dur="2000"/>
                                        <p:tgtEl>
                                          <p:spTgt spid="241668">
                                            <p:txEl>
                                              <p:pRg st="8" end="8"/>
                                            </p:txEl>
                                          </p:spTgt>
                                        </p:tgtEl>
                                      </p:cBhvr>
                                    </p:animEffect>
                                  </p:childTnLst>
                                </p:cTn>
                              </p:par>
                              <p:par>
                                <p:cTn id="77" presetID="9" presetClass="entr" presetSubtype="0" fill="hold" nodeType="withEffect">
                                  <p:stCondLst>
                                    <p:cond delay="0"/>
                                  </p:stCondLst>
                                  <p:childTnLst>
                                    <p:set>
                                      <p:cBhvr>
                                        <p:cTn id="78" dur="1" fill="hold">
                                          <p:stCondLst>
                                            <p:cond delay="0"/>
                                          </p:stCondLst>
                                        </p:cTn>
                                        <p:tgtEl>
                                          <p:spTgt spid="241668">
                                            <p:txEl>
                                              <p:pRg st="9" end="9"/>
                                            </p:txEl>
                                          </p:spTgt>
                                        </p:tgtEl>
                                        <p:attrNameLst>
                                          <p:attrName>style.visibility</p:attrName>
                                        </p:attrNameLst>
                                      </p:cBhvr>
                                      <p:to>
                                        <p:strVal val="visible"/>
                                      </p:to>
                                    </p:set>
                                    <p:animEffect transition="in" filter="dissolve">
                                      <p:cBhvr>
                                        <p:cTn id="79" dur="2000"/>
                                        <p:tgtEl>
                                          <p:spTgt spid="241668">
                                            <p:txEl>
                                              <p:pRg st="9" end="9"/>
                                            </p:txEl>
                                          </p:spTgt>
                                        </p:tgtEl>
                                      </p:cBhvr>
                                    </p:animEffect>
                                  </p:childTnLst>
                                </p:cTn>
                              </p:par>
                              <p:par>
                                <p:cTn id="80" presetID="9" presetClass="entr" presetSubtype="0" fill="hold" nodeType="withEffect">
                                  <p:stCondLst>
                                    <p:cond delay="0"/>
                                  </p:stCondLst>
                                  <p:childTnLst>
                                    <p:set>
                                      <p:cBhvr>
                                        <p:cTn id="81" dur="1" fill="hold">
                                          <p:stCondLst>
                                            <p:cond delay="0"/>
                                          </p:stCondLst>
                                        </p:cTn>
                                        <p:tgtEl>
                                          <p:spTgt spid="241668">
                                            <p:txEl>
                                              <p:pRg st="11" end="11"/>
                                            </p:txEl>
                                          </p:spTgt>
                                        </p:tgtEl>
                                        <p:attrNameLst>
                                          <p:attrName>style.visibility</p:attrName>
                                        </p:attrNameLst>
                                      </p:cBhvr>
                                      <p:to>
                                        <p:strVal val="visible"/>
                                      </p:to>
                                    </p:set>
                                    <p:animEffect transition="in" filter="dissolve">
                                      <p:cBhvr>
                                        <p:cTn id="82" dur="2000"/>
                                        <p:tgtEl>
                                          <p:spTgt spid="241668">
                                            <p:txEl>
                                              <p:pRg st="11" end="11"/>
                                            </p:txEl>
                                          </p:spTgt>
                                        </p:tgtEl>
                                      </p:cBhvr>
                                    </p:animEffect>
                                  </p:childTnLst>
                                </p:cTn>
                              </p:par>
                              <p:par>
                                <p:cTn id="83" presetID="9" presetClass="entr" presetSubtype="0" fill="hold" nodeType="withEffect">
                                  <p:stCondLst>
                                    <p:cond delay="0"/>
                                  </p:stCondLst>
                                  <p:childTnLst>
                                    <p:set>
                                      <p:cBhvr>
                                        <p:cTn id="84" dur="1" fill="hold">
                                          <p:stCondLst>
                                            <p:cond delay="0"/>
                                          </p:stCondLst>
                                        </p:cTn>
                                        <p:tgtEl>
                                          <p:spTgt spid="241668">
                                            <p:txEl>
                                              <p:pRg st="12" end="12"/>
                                            </p:txEl>
                                          </p:spTgt>
                                        </p:tgtEl>
                                        <p:attrNameLst>
                                          <p:attrName>style.visibility</p:attrName>
                                        </p:attrNameLst>
                                      </p:cBhvr>
                                      <p:to>
                                        <p:strVal val="visible"/>
                                      </p:to>
                                    </p:set>
                                    <p:animEffect transition="in" filter="dissolve">
                                      <p:cBhvr>
                                        <p:cTn id="85" dur="2000"/>
                                        <p:tgtEl>
                                          <p:spTgt spid="241668">
                                            <p:txEl>
                                              <p:pRg st="12" end="12"/>
                                            </p:txEl>
                                          </p:spTgt>
                                        </p:tgtEl>
                                      </p:cBhvr>
                                    </p:animEffect>
                                  </p:childTnLst>
                                </p:cTn>
                              </p:par>
                              <p:par>
                                <p:cTn id="86" presetID="9" presetClass="entr" presetSubtype="0" fill="hold" nodeType="withEffect">
                                  <p:stCondLst>
                                    <p:cond delay="0"/>
                                  </p:stCondLst>
                                  <p:childTnLst>
                                    <p:set>
                                      <p:cBhvr>
                                        <p:cTn id="87" dur="1" fill="hold">
                                          <p:stCondLst>
                                            <p:cond delay="0"/>
                                          </p:stCondLst>
                                        </p:cTn>
                                        <p:tgtEl>
                                          <p:spTgt spid="241668">
                                            <p:txEl>
                                              <p:pRg st="13" end="13"/>
                                            </p:txEl>
                                          </p:spTgt>
                                        </p:tgtEl>
                                        <p:attrNameLst>
                                          <p:attrName>style.visibility</p:attrName>
                                        </p:attrNameLst>
                                      </p:cBhvr>
                                      <p:to>
                                        <p:strVal val="visible"/>
                                      </p:to>
                                    </p:set>
                                    <p:animEffect transition="in" filter="dissolve">
                                      <p:cBhvr>
                                        <p:cTn id="88" dur="2000"/>
                                        <p:tgtEl>
                                          <p:spTgt spid="241668">
                                            <p:txEl>
                                              <p:pRg st="13" end="13"/>
                                            </p:txEl>
                                          </p:spTgt>
                                        </p:tgtEl>
                                      </p:cBhvr>
                                    </p:animEffect>
                                  </p:childTnLst>
                                </p:cTn>
                              </p:par>
                              <p:par>
                                <p:cTn id="89" presetID="9" presetClass="entr" presetSubtype="0" fill="hold" nodeType="withEffect">
                                  <p:stCondLst>
                                    <p:cond delay="0"/>
                                  </p:stCondLst>
                                  <p:childTnLst>
                                    <p:set>
                                      <p:cBhvr>
                                        <p:cTn id="90" dur="1" fill="hold">
                                          <p:stCondLst>
                                            <p:cond delay="0"/>
                                          </p:stCondLst>
                                        </p:cTn>
                                        <p:tgtEl>
                                          <p:spTgt spid="241668">
                                            <p:txEl>
                                              <p:pRg st="14" end="14"/>
                                            </p:txEl>
                                          </p:spTgt>
                                        </p:tgtEl>
                                        <p:attrNameLst>
                                          <p:attrName>style.visibility</p:attrName>
                                        </p:attrNameLst>
                                      </p:cBhvr>
                                      <p:to>
                                        <p:strVal val="visible"/>
                                      </p:to>
                                    </p:set>
                                    <p:animEffect transition="in" filter="dissolve">
                                      <p:cBhvr>
                                        <p:cTn id="91" dur="2000"/>
                                        <p:tgtEl>
                                          <p:spTgt spid="241668">
                                            <p:txEl>
                                              <p:pRg st="14" end="14"/>
                                            </p:txEl>
                                          </p:spTgt>
                                        </p:tgtEl>
                                      </p:cBhvr>
                                    </p:animEffect>
                                  </p:childTnLst>
                                </p:cTn>
                              </p:par>
                              <p:par>
                                <p:cTn id="92" presetID="9" presetClass="entr" presetSubtype="0" fill="hold" nodeType="withEffect">
                                  <p:stCondLst>
                                    <p:cond delay="0"/>
                                  </p:stCondLst>
                                  <p:childTnLst>
                                    <p:set>
                                      <p:cBhvr>
                                        <p:cTn id="93" dur="1" fill="hold">
                                          <p:stCondLst>
                                            <p:cond delay="0"/>
                                          </p:stCondLst>
                                        </p:cTn>
                                        <p:tgtEl>
                                          <p:spTgt spid="241668">
                                            <p:txEl>
                                              <p:pRg st="16" end="16"/>
                                            </p:txEl>
                                          </p:spTgt>
                                        </p:tgtEl>
                                        <p:attrNameLst>
                                          <p:attrName>style.visibility</p:attrName>
                                        </p:attrNameLst>
                                      </p:cBhvr>
                                      <p:to>
                                        <p:strVal val="visible"/>
                                      </p:to>
                                    </p:set>
                                    <p:animEffect transition="in" filter="dissolve">
                                      <p:cBhvr>
                                        <p:cTn id="94" dur="2000"/>
                                        <p:tgtEl>
                                          <p:spTgt spid="241668">
                                            <p:txEl>
                                              <p:pRg st="16" end="16"/>
                                            </p:txEl>
                                          </p:spTgt>
                                        </p:tgtEl>
                                      </p:cBhvr>
                                    </p:animEffect>
                                  </p:childTnLst>
                                </p:cTn>
                              </p:par>
                              <p:par>
                                <p:cTn id="95" presetID="9" presetClass="entr" presetSubtype="0" fill="hold" nodeType="withEffect">
                                  <p:stCondLst>
                                    <p:cond delay="0"/>
                                  </p:stCondLst>
                                  <p:childTnLst>
                                    <p:set>
                                      <p:cBhvr>
                                        <p:cTn id="96" dur="1" fill="hold">
                                          <p:stCondLst>
                                            <p:cond delay="0"/>
                                          </p:stCondLst>
                                        </p:cTn>
                                        <p:tgtEl>
                                          <p:spTgt spid="241668">
                                            <p:txEl>
                                              <p:pRg st="18" end="18"/>
                                            </p:txEl>
                                          </p:spTgt>
                                        </p:tgtEl>
                                        <p:attrNameLst>
                                          <p:attrName>style.visibility</p:attrName>
                                        </p:attrNameLst>
                                      </p:cBhvr>
                                      <p:to>
                                        <p:strVal val="visible"/>
                                      </p:to>
                                    </p:set>
                                    <p:animEffect transition="in" filter="dissolve">
                                      <p:cBhvr>
                                        <p:cTn id="97" dur="2000"/>
                                        <p:tgtEl>
                                          <p:spTgt spid="241668">
                                            <p:txEl>
                                              <p:pRg st="18" end="18"/>
                                            </p:txEl>
                                          </p:spTgt>
                                        </p:tgtEl>
                                      </p:cBhvr>
                                    </p:animEffect>
                                  </p:childTnLst>
                                </p:cTn>
                              </p:par>
                              <p:par>
                                <p:cTn id="98" presetID="9" presetClass="entr" presetSubtype="0" fill="hold" nodeType="withEffect">
                                  <p:stCondLst>
                                    <p:cond delay="0"/>
                                  </p:stCondLst>
                                  <p:childTnLst>
                                    <p:set>
                                      <p:cBhvr>
                                        <p:cTn id="99" dur="1" fill="hold">
                                          <p:stCondLst>
                                            <p:cond delay="0"/>
                                          </p:stCondLst>
                                        </p:cTn>
                                        <p:tgtEl>
                                          <p:spTgt spid="241668">
                                            <p:txEl>
                                              <p:pRg st="19" end="19"/>
                                            </p:txEl>
                                          </p:spTgt>
                                        </p:tgtEl>
                                        <p:attrNameLst>
                                          <p:attrName>style.visibility</p:attrName>
                                        </p:attrNameLst>
                                      </p:cBhvr>
                                      <p:to>
                                        <p:strVal val="visible"/>
                                      </p:to>
                                    </p:set>
                                    <p:animEffect transition="in" filter="dissolve">
                                      <p:cBhvr>
                                        <p:cTn id="100" dur="2000"/>
                                        <p:tgtEl>
                                          <p:spTgt spid="241668">
                                            <p:txEl>
                                              <p:pRg st="19" end="19"/>
                                            </p:txEl>
                                          </p:spTgt>
                                        </p:tgtEl>
                                      </p:cBhvr>
                                    </p:animEffect>
                                  </p:childTnLst>
                                </p:cTn>
                              </p:par>
                              <p:par>
                                <p:cTn id="101" presetID="9" presetClass="entr" presetSubtype="0" fill="hold" nodeType="withEffect">
                                  <p:stCondLst>
                                    <p:cond delay="0"/>
                                  </p:stCondLst>
                                  <p:childTnLst>
                                    <p:set>
                                      <p:cBhvr>
                                        <p:cTn id="102" dur="1" fill="hold">
                                          <p:stCondLst>
                                            <p:cond delay="0"/>
                                          </p:stCondLst>
                                        </p:cTn>
                                        <p:tgtEl>
                                          <p:spTgt spid="241668">
                                            <p:txEl>
                                              <p:pRg st="20" end="20"/>
                                            </p:txEl>
                                          </p:spTgt>
                                        </p:tgtEl>
                                        <p:attrNameLst>
                                          <p:attrName>style.visibility</p:attrName>
                                        </p:attrNameLst>
                                      </p:cBhvr>
                                      <p:to>
                                        <p:strVal val="visible"/>
                                      </p:to>
                                    </p:set>
                                    <p:animEffect transition="in" filter="dissolve">
                                      <p:cBhvr>
                                        <p:cTn id="103" dur="2000"/>
                                        <p:tgtEl>
                                          <p:spTgt spid="241668">
                                            <p:txEl>
                                              <p:pRg st="20" end="20"/>
                                            </p:txEl>
                                          </p:spTgt>
                                        </p:tgtEl>
                                      </p:cBhvr>
                                    </p:animEffect>
                                  </p:childTnLst>
                                </p:cTn>
                              </p:par>
                              <p:par>
                                <p:cTn id="104" presetID="9" presetClass="entr" presetSubtype="0" fill="hold" nodeType="withEffect">
                                  <p:stCondLst>
                                    <p:cond delay="0"/>
                                  </p:stCondLst>
                                  <p:childTnLst>
                                    <p:set>
                                      <p:cBhvr>
                                        <p:cTn id="105" dur="1" fill="hold">
                                          <p:stCondLst>
                                            <p:cond delay="0"/>
                                          </p:stCondLst>
                                        </p:cTn>
                                        <p:tgtEl>
                                          <p:spTgt spid="241668">
                                            <p:txEl>
                                              <p:pRg st="21" end="21"/>
                                            </p:txEl>
                                          </p:spTgt>
                                        </p:tgtEl>
                                        <p:attrNameLst>
                                          <p:attrName>style.visibility</p:attrName>
                                        </p:attrNameLst>
                                      </p:cBhvr>
                                      <p:to>
                                        <p:strVal val="visible"/>
                                      </p:to>
                                    </p:set>
                                    <p:animEffect transition="in" filter="dissolve">
                                      <p:cBhvr>
                                        <p:cTn id="106" dur="2000"/>
                                        <p:tgtEl>
                                          <p:spTgt spid="241668">
                                            <p:txEl>
                                              <p:pRg st="21" end="2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5" descr="sciattic n"/>
          <p:cNvPicPr>
            <a:picLocks noChangeAspect="1" noChangeArrowheads="1"/>
          </p:cNvPicPr>
          <p:nvPr/>
        </p:nvPicPr>
        <p:blipFill>
          <a:blip r:embed="rId3">
            <a:lum bright="-18000" contrast="42000"/>
            <a:extLst>
              <a:ext uri="{28A0092B-C50C-407E-A947-70E740481C1C}">
                <a14:useLocalDpi xmlns:a14="http://schemas.microsoft.com/office/drawing/2010/main" val="0"/>
              </a:ext>
            </a:extLst>
          </a:blip>
          <a:srcRect/>
          <a:stretch>
            <a:fillRect/>
          </a:stretch>
        </p:blipFill>
        <p:spPr bwMode="auto">
          <a:xfrm>
            <a:off x="4356100" y="188913"/>
            <a:ext cx="4629150" cy="666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5059" name="Group 18"/>
          <p:cNvGrpSpPr>
            <a:grpSpLocks/>
          </p:cNvGrpSpPr>
          <p:nvPr/>
        </p:nvGrpSpPr>
        <p:grpSpPr bwMode="auto">
          <a:xfrm>
            <a:off x="0" y="0"/>
            <a:ext cx="9144000" cy="6832600"/>
            <a:chOff x="0" y="0"/>
            <a:chExt cx="5760" cy="4304"/>
          </a:xfrm>
        </p:grpSpPr>
        <p:sp>
          <p:nvSpPr>
            <p:cNvPr id="45060" name="Rectangle 4"/>
            <p:cNvSpPr>
              <a:spLocks noChangeArrowheads="1"/>
            </p:cNvSpPr>
            <p:nvPr/>
          </p:nvSpPr>
          <p:spPr bwMode="auto">
            <a:xfrm>
              <a:off x="0" y="0"/>
              <a:ext cx="2655" cy="4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marL="342900" indent="-342900" algn="ctr"/>
              <a:r>
                <a:rPr lang="en-US" sz="1600" b="1">
                  <a:solidFill>
                    <a:srgbClr val="0000FF"/>
                  </a:solidFill>
                </a:rPr>
                <a:t>Sciatic Nerve</a:t>
              </a:r>
            </a:p>
            <a:p>
              <a:pPr marL="342900" indent="-342900" algn="ctr"/>
              <a:r>
                <a:rPr lang="en-US" sz="1600" b="1">
                  <a:solidFill>
                    <a:srgbClr val="0000FF"/>
                  </a:solidFill>
                </a:rPr>
                <a:t>(L.4,5-S.1,2,3)</a:t>
              </a:r>
            </a:p>
            <a:p>
              <a:pPr marL="342900" indent="-342900"/>
              <a:r>
                <a:rPr lang="en-US" sz="1400" b="1">
                  <a:solidFill>
                    <a:srgbClr val="FF0000"/>
                  </a:solidFill>
                </a:rPr>
                <a:t>Origin: </a:t>
              </a:r>
              <a:r>
                <a:rPr lang="en-US" sz="1400" b="1"/>
                <a:t>one of the two terminal branches of the sacral plexus</a:t>
              </a:r>
            </a:p>
            <a:p>
              <a:pPr marL="342900" indent="-342900" algn="just"/>
              <a:r>
                <a:rPr lang="en-US" sz="1400" b="1">
                  <a:solidFill>
                    <a:srgbClr val="FF0000"/>
                  </a:solidFill>
                </a:rPr>
                <a:t>Course  and relations:</a:t>
              </a:r>
            </a:p>
            <a:p>
              <a:pPr marL="342900" indent="-342900"/>
              <a:r>
                <a:rPr lang="en-US" sz="1400" b="1"/>
                <a:t>-Leaves the pelvis through the greater sciatic foramen below the piriformis </a:t>
              </a:r>
            </a:p>
            <a:p>
              <a:pPr marL="342900" indent="-342900"/>
              <a:r>
                <a:rPr lang="en-US" sz="1400" b="1"/>
                <a:t>- covered by the gluteus maximus in the gluteal region and then by the hamstring muscles in the back of the thigh.</a:t>
              </a:r>
            </a:p>
            <a:p>
              <a:pPr marL="342900" indent="-342900"/>
              <a:r>
                <a:rPr lang="en-US" sz="1400" b="1"/>
                <a:t>-descends on: ischium,tendom of obturator internus and two gemilli, quadratus femoris and adductor magnus.</a:t>
              </a:r>
            </a:p>
            <a:p>
              <a:pPr marL="342900" indent="-342900"/>
              <a:r>
                <a:rPr lang="en-US" sz="1400" b="1"/>
                <a:t>- The obturator internus and gemilli and quadratus femoris separate it from the capsule of hip joint.</a:t>
              </a:r>
            </a:p>
            <a:p>
              <a:pPr marL="342900" indent="-342900" algn="just"/>
              <a:r>
                <a:rPr lang="en-US" sz="1400" b="1"/>
                <a:t>- In the middle of the thigh it ends by dividing into two teminal branches:</a:t>
              </a:r>
            </a:p>
            <a:p>
              <a:pPr marL="342900" indent="-342900" algn="just">
                <a:buFontTx/>
                <a:buChar char="•"/>
              </a:pPr>
              <a:r>
                <a:rPr lang="en-US" sz="1400" b="1"/>
                <a:t> Medial popliteal (tibial) nerve</a:t>
              </a:r>
            </a:p>
            <a:p>
              <a:pPr marL="342900" indent="-342900" algn="just">
                <a:buFontTx/>
                <a:buChar char="•"/>
              </a:pPr>
              <a:r>
                <a:rPr lang="en-US" sz="1400" b="1"/>
                <a:t> Lateral popliteal (common peroneal) nerve</a:t>
              </a:r>
            </a:p>
            <a:p>
              <a:pPr marL="342900" indent="-342900" algn="just"/>
              <a:r>
                <a:rPr lang="en-US" sz="1400" b="1">
                  <a:solidFill>
                    <a:srgbClr val="FF0000"/>
                  </a:solidFill>
                </a:rPr>
                <a:t>Musculae branches</a:t>
              </a:r>
            </a:p>
            <a:p>
              <a:pPr marL="342900" indent="-342900"/>
              <a:r>
                <a:rPr lang="en-US" sz="1400" b="1"/>
                <a:t>: Semimembranosus, Semitendinosus, biceps femoris and ischial part of adductor magnus.</a:t>
              </a:r>
            </a:p>
            <a:p>
              <a:pPr marL="342900" indent="-342900"/>
              <a:r>
                <a:rPr lang="en-US" sz="1400" b="1">
                  <a:solidFill>
                    <a:srgbClr val="FF0000"/>
                  </a:solidFill>
                </a:rPr>
                <a:t>N.B &gt;</a:t>
              </a:r>
              <a:r>
                <a:rPr lang="en-US" sz="1200" b="1">
                  <a:solidFill>
                    <a:srgbClr val="FF0000"/>
                  </a:solidFill>
                </a:rPr>
                <a:t>Sometimes the siatic nerve is absent. In such a case the two popliteal nerves arise directly from the sacral plexus. The medial popliteal nerve passes below the piriformis, while the lateral popliteal nerve passes through the piriformis. In such a case the medial popliteal nerve supplies the hamstring muscles: while the lateral popliteal nerve supplies the short head of biceps</a:t>
              </a:r>
              <a:r>
                <a:rPr lang="en-US" sz="1200">
                  <a:solidFill>
                    <a:srgbClr val="FF0000"/>
                  </a:solidFill>
                </a:rPr>
                <a:t>.</a:t>
              </a:r>
            </a:p>
          </p:txBody>
        </p:sp>
        <p:sp>
          <p:nvSpPr>
            <p:cNvPr id="45061" name="Text Box 6"/>
            <p:cNvSpPr txBox="1">
              <a:spLocks noChangeArrowheads="1"/>
            </p:cNvSpPr>
            <p:nvPr/>
          </p:nvSpPr>
          <p:spPr bwMode="auto">
            <a:xfrm>
              <a:off x="2608" y="1298"/>
              <a:ext cx="104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GB" sz="1200" b="1"/>
                <a:t>Ischial part of adductor magnus</a:t>
              </a:r>
              <a:endParaRPr lang="en-US" sz="1200" b="1"/>
            </a:p>
          </p:txBody>
        </p:sp>
        <p:sp>
          <p:nvSpPr>
            <p:cNvPr id="45062" name="Text Box 7"/>
            <p:cNvSpPr txBox="1">
              <a:spLocks noChangeArrowheads="1"/>
            </p:cNvSpPr>
            <p:nvPr/>
          </p:nvSpPr>
          <p:spPr bwMode="auto">
            <a:xfrm>
              <a:off x="2653" y="2024"/>
              <a:ext cx="108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GB" sz="1200" b="1"/>
                <a:t>Semitendinosis</a:t>
              </a:r>
              <a:endParaRPr lang="en-US" sz="1200" b="1"/>
            </a:p>
          </p:txBody>
        </p:sp>
        <p:sp>
          <p:nvSpPr>
            <p:cNvPr id="45063" name="Text Box 8"/>
            <p:cNvSpPr txBox="1">
              <a:spLocks noChangeArrowheads="1"/>
            </p:cNvSpPr>
            <p:nvPr/>
          </p:nvSpPr>
          <p:spPr bwMode="auto">
            <a:xfrm>
              <a:off x="2925" y="2614"/>
              <a:ext cx="99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sz="1200" b="1"/>
                <a:t>semimembranosis</a:t>
              </a:r>
              <a:endParaRPr lang="en-US" sz="1200" b="1"/>
            </a:p>
          </p:txBody>
        </p:sp>
        <p:sp>
          <p:nvSpPr>
            <p:cNvPr id="45064" name="Text Box 9"/>
            <p:cNvSpPr txBox="1">
              <a:spLocks noChangeArrowheads="1"/>
            </p:cNvSpPr>
            <p:nvPr/>
          </p:nvSpPr>
          <p:spPr bwMode="auto">
            <a:xfrm>
              <a:off x="4422" y="1026"/>
              <a:ext cx="118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GB" sz="1200" b="1"/>
                <a:t>The two heads of biceps femoris</a:t>
              </a:r>
              <a:endParaRPr lang="en-US" sz="1200" b="1"/>
            </a:p>
          </p:txBody>
        </p:sp>
        <p:sp>
          <p:nvSpPr>
            <p:cNvPr id="45065" name="Text Box 10"/>
            <p:cNvSpPr txBox="1">
              <a:spLocks noChangeArrowheads="1"/>
            </p:cNvSpPr>
            <p:nvPr/>
          </p:nvSpPr>
          <p:spPr bwMode="auto">
            <a:xfrm>
              <a:off x="3379" y="3605"/>
              <a:ext cx="86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sz="1200" b="1"/>
                <a:t>Tibial nerve </a:t>
              </a:r>
              <a:endParaRPr lang="en-US" sz="1200" b="1"/>
            </a:p>
          </p:txBody>
        </p:sp>
        <p:sp>
          <p:nvSpPr>
            <p:cNvPr id="45066" name="Text Box 11"/>
            <p:cNvSpPr txBox="1">
              <a:spLocks noChangeArrowheads="1"/>
            </p:cNvSpPr>
            <p:nvPr/>
          </p:nvSpPr>
          <p:spPr bwMode="auto">
            <a:xfrm>
              <a:off x="4694" y="3113"/>
              <a:ext cx="106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GB" sz="1200" b="1"/>
                <a:t>Common peroneal nerve</a:t>
              </a:r>
              <a:endParaRPr lang="en-US" sz="1200" b="1"/>
            </a:p>
          </p:txBody>
        </p:sp>
        <p:sp>
          <p:nvSpPr>
            <p:cNvPr id="45067" name="Line 12"/>
            <p:cNvSpPr>
              <a:spLocks noChangeShapeType="1"/>
            </p:cNvSpPr>
            <p:nvPr/>
          </p:nvSpPr>
          <p:spPr bwMode="auto">
            <a:xfrm flipH="1" flipV="1">
              <a:off x="3470" y="1570"/>
              <a:ext cx="272" cy="9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5068" name="Line 13"/>
            <p:cNvSpPr>
              <a:spLocks noChangeShapeType="1"/>
            </p:cNvSpPr>
            <p:nvPr/>
          </p:nvSpPr>
          <p:spPr bwMode="auto">
            <a:xfrm flipH="1" flipV="1">
              <a:off x="3560" y="2160"/>
              <a:ext cx="318" cy="9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5069" name="Line 14"/>
            <p:cNvSpPr>
              <a:spLocks noChangeShapeType="1"/>
            </p:cNvSpPr>
            <p:nvPr/>
          </p:nvSpPr>
          <p:spPr bwMode="auto">
            <a:xfrm flipH="1">
              <a:off x="3651" y="2568"/>
              <a:ext cx="363" cy="4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5070" name="Line 15"/>
            <p:cNvSpPr>
              <a:spLocks noChangeShapeType="1"/>
            </p:cNvSpPr>
            <p:nvPr/>
          </p:nvSpPr>
          <p:spPr bwMode="auto">
            <a:xfrm flipH="1">
              <a:off x="3969" y="3339"/>
              <a:ext cx="499" cy="27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5071" name="Line 16"/>
            <p:cNvSpPr>
              <a:spLocks noChangeShapeType="1"/>
            </p:cNvSpPr>
            <p:nvPr/>
          </p:nvSpPr>
          <p:spPr bwMode="auto">
            <a:xfrm flipV="1">
              <a:off x="4830" y="3294"/>
              <a:ext cx="182" cy="22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5072" name="Line 17"/>
            <p:cNvSpPr>
              <a:spLocks noChangeShapeType="1"/>
            </p:cNvSpPr>
            <p:nvPr/>
          </p:nvSpPr>
          <p:spPr bwMode="auto">
            <a:xfrm flipV="1">
              <a:off x="4377" y="1298"/>
              <a:ext cx="317" cy="13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Tree>
    <p:extLst>
      <p:ext uri="{BB962C8B-B14F-4D97-AF65-F5344CB8AC3E}">
        <p14:creationId xmlns:p14="http://schemas.microsoft.com/office/powerpoint/2010/main" val="2086408650"/>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endParaRPr lang="en-US" smtClean="0"/>
          </a:p>
        </p:txBody>
      </p:sp>
      <p:pic>
        <p:nvPicPr>
          <p:cNvPr id="46083"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09600" y="107950"/>
            <a:ext cx="6705600" cy="6750050"/>
          </a:xfrm>
        </p:spPr>
      </p:pic>
    </p:spTree>
    <p:extLst>
      <p:ext uri="{BB962C8B-B14F-4D97-AF65-F5344CB8AC3E}">
        <p14:creationId xmlns:p14="http://schemas.microsoft.com/office/powerpoint/2010/main" val="2824146105"/>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7585"/>
            <a:ext cx="8229600" cy="820615"/>
          </a:xfrm>
        </p:spPr>
        <p:txBody>
          <a:bodyPr/>
          <a:lstStyle/>
          <a:p>
            <a:r>
              <a:rPr lang="en-US" dirty="0" smtClean="0"/>
              <a:t>Movements of the legs</a:t>
            </a:r>
            <a:endParaRPr lang="en-US"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47800" y="685800"/>
            <a:ext cx="6210300" cy="282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05200"/>
            <a:ext cx="4705350" cy="286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3505200"/>
            <a:ext cx="30480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768231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357188" y="0"/>
            <a:ext cx="8229600" cy="511175"/>
          </a:xfrm>
        </p:spPr>
        <p:txBody>
          <a:bodyPr>
            <a:normAutofit fontScale="90000"/>
          </a:bodyPr>
          <a:lstStyle/>
          <a:p>
            <a:r>
              <a:rPr lang="en-US" smtClean="0"/>
              <a:t>Sciatic nerve</a:t>
            </a:r>
          </a:p>
        </p:txBody>
      </p:sp>
      <p:pic>
        <p:nvPicPr>
          <p:cNvPr id="4710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85813" y="571500"/>
            <a:ext cx="7243762" cy="6286500"/>
          </a:xfrm>
          <a:noFill/>
        </p:spPr>
      </p:pic>
    </p:spTree>
    <p:extLst>
      <p:ext uri="{BB962C8B-B14F-4D97-AF65-F5344CB8AC3E}">
        <p14:creationId xmlns:p14="http://schemas.microsoft.com/office/powerpoint/2010/main" val="180804812"/>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357188" y="0"/>
            <a:ext cx="8229600" cy="582613"/>
          </a:xfrm>
        </p:spPr>
        <p:txBody>
          <a:bodyPr>
            <a:normAutofit fontScale="90000"/>
          </a:bodyPr>
          <a:lstStyle/>
          <a:p>
            <a:r>
              <a:rPr lang="en-US" smtClean="0"/>
              <a:t>Sciatic nerve :- tibial part</a:t>
            </a:r>
          </a:p>
        </p:txBody>
      </p:sp>
      <p:pic>
        <p:nvPicPr>
          <p:cNvPr id="48131"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14438" y="642938"/>
            <a:ext cx="6143625" cy="6253162"/>
          </a:xfrm>
          <a:noFill/>
        </p:spPr>
      </p:pic>
    </p:spTree>
    <p:extLst>
      <p:ext uri="{BB962C8B-B14F-4D97-AF65-F5344CB8AC3E}">
        <p14:creationId xmlns:p14="http://schemas.microsoft.com/office/powerpoint/2010/main" val="2688348250"/>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4"/>
          <p:cNvSpPr>
            <a:spLocks noGrp="1" noChangeArrowheads="1"/>
          </p:cNvSpPr>
          <p:nvPr>
            <p:ph type="title"/>
          </p:nvPr>
        </p:nvSpPr>
        <p:spPr>
          <a:xfrm>
            <a:off x="1763713" y="0"/>
            <a:ext cx="5400675" cy="922338"/>
          </a:xfrm>
        </p:spPr>
        <p:txBody>
          <a:bodyPr/>
          <a:lstStyle/>
          <a:p>
            <a:pPr eaLnBrk="1" hangingPunct="1">
              <a:defRPr/>
            </a:pPr>
            <a:r>
              <a:rPr lang="en-GB" sz="5400" b="1" u="sng" smtClean="0">
                <a:effectLst>
                  <a:outerShdw blurRad="38100" dist="38100" dir="2700000" algn="tl">
                    <a:srgbClr val="FFFFFF"/>
                  </a:outerShdw>
                </a:effectLst>
                <a:latin typeface="Perpetua" pitchFamily="18" charset="0"/>
              </a:rPr>
              <a:t>THE THIGH</a:t>
            </a:r>
            <a:endParaRPr lang="en-US" sz="5400" b="1" u="sng" smtClean="0">
              <a:effectLst>
                <a:outerShdw blurRad="38100" dist="38100" dir="2700000" algn="tl">
                  <a:srgbClr val="FFFFFF"/>
                </a:outerShdw>
              </a:effectLst>
              <a:latin typeface="Perpetua" pitchFamily="18" charset="0"/>
            </a:endParaRPr>
          </a:p>
        </p:txBody>
      </p:sp>
      <p:sp>
        <p:nvSpPr>
          <p:cNvPr id="49155" name="Rectangle 5"/>
          <p:cNvSpPr>
            <a:spLocks noGrp="1" noChangeArrowheads="1"/>
          </p:cNvSpPr>
          <p:nvPr>
            <p:ph type="body" sz="half" idx="1"/>
          </p:nvPr>
        </p:nvSpPr>
        <p:spPr>
          <a:xfrm>
            <a:off x="0" y="1773238"/>
            <a:ext cx="4038600" cy="3024187"/>
          </a:xfrm>
        </p:spPr>
        <p:txBody>
          <a:bodyPr/>
          <a:lstStyle/>
          <a:p>
            <a:pPr eaLnBrk="1" hangingPunct="1">
              <a:lnSpc>
                <a:spcPct val="80000"/>
              </a:lnSpc>
              <a:buFontTx/>
              <a:buNone/>
            </a:pPr>
            <a:r>
              <a:rPr lang="en-GB" sz="1600" b="1" u="sng" smtClean="0"/>
              <a:t>Layers:</a:t>
            </a:r>
            <a:r>
              <a:rPr lang="en-GB" sz="1600" b="1" smtClean="0"/>
              <a:t> </a:t>
            </a:r>
          </a:p>
          <a:p>
            <a:pPr eaLnBrk="1" hangingPunct="1">
              <a:lnSpc>
                <a:spcPct val="80000"/>
              </a:lnSpc>
              <a:buFontTx/>
              <a:buNone/>
            </a:pPr>
            <a:endParaRPr lang="en-GB" sz="1600" b="1" smtClean="0"/>
          </a:p>
          <a:p>
            <a:pPr eaLnBrk="1" hangingPunct="1">
              <a:lnSpc>
                <a:spcPct val="80000"/>
              </a:lnSpc>
            </a:pPr>
            <a:r>
              <a:rPr lang="en-GB" sz="1600" b="1" smtClean="0"/>
              <a:t>Skin</a:t>
            </a:r>
          </a:p>
          <a:p>
            <a:pPr eaLnBrk="1" hangingPunct="1">
              <a:lnSpc>
                <a:spcPct val="80000"/>
              </a:lnSpc>
            </a:pPr>
            <a:r>
              <a:rPr lang="en-GB" sz="1600" b="1" smtClean="0"/>
              <a:t>Superficial fascia</a:t>
            </a:r>
          </a:p>
          <a:p>
            <a:pPr eaLnBrk="1" hangingPunct="1">
              <a:lnSpc>
                <a:spcPct val="80000"/>
              </a:lnSpc>
            </a:pPr>
            <a:r>
              <a:rPr lang="en-GB" sz="1600" b="1" smtClean="0"/>
              <a:t>Deep fascia</a:t>
            </a:r>
          </a:p>
          <a:p>
            <a:pPr eaLnBrk="1" hangingPunct="1">
              <a:lnSpc>
                <a:spcPct val="80000"/>
              </a:lnSpc>
              <a:buFontTx/>
              <a:buNone/>
            </a:pPr>
            <a:endParaRPr lang="en-GB" sz="1600" b="1" smtClean="0"/>
          </a:p>
        </p:txBody>
      </p:sp>
      <p:grpSp>
        <p:nvGrpSpPr>
          <p:cNvPr id="49156" name="Group 12"/>
          <p:cNvGrpSpPr>
            <a:grpSpLocks/>
          </p:cNvGrpSpPr>
          <p:nvPr/>
        </p:nvGrpSpPr>
        <p:grpSpPr bwMode="auto">
          <a:xfrm>
            <a:off x="2195513" y="1196975"/>
            <a:ext cx="6948487" cy="5345113"/>
            <a:chOff x="1383" y="754"/>
            <a:chExt cx="4377" cy="3367"/>
          </a:xfrm>
        </p:grpSpPr>
        <p:pic>
          <p:nvPicPr>
            <p:cNvPr id="49157" name="Picture 8" descr="THIG"/>
            <p:cNvPicPr>
              <a:picLocks noChangeAspect="1" noChangeArrowheads="1"/>
            </p:cNvPicPr>
            <p:nvPr/>
          </p:nvPicPr>
          <p:blipFill>
            <a:blip r:embed="rId4">
              <a:lum contrast="60000"/>
              <a:extLst>
                <a:ext uri="{28A0092B-C50C-407E-A947-70E740481C1C}">
                  <a14:useLocalDpi xmlns:a14="http://schemas.microsoft.com/office/drawing/2010/main" val="0"/>
                </a:ext>
              </a:extLst>
            </a:blip>
            <a:srcRect l="2" r="1498" b="3952"/>
            <a:stretch>
              <a:fillRect/>
            </a:stretch>
          </p:blipFill>
          <p:spPr bwMode="auto">
            <a:xfrm>
              <a:off x="3130" y="890"/>
              <a:ext cx="2630" cy="2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10" descr="scan5-"/>
            <p:cNvPicPr>
              <a:picLocks noChangeAspect="1" noChangeArrowheads="1"/>
            </p:cNvPicPr>
            <p:nvPr/>
          </p:nvPicPr>
          <p:blipFill>
            <a:blip r:embed="rId5">
              <a:lum bright="-18000" contrast="36000"/>
              <a:extLst>
                <a:ext uri="{28A0092B-C50C-407E-A947-70E740481C1C}">
                  <a14:useLocalDpi xmlns:a14="http://schemas.microsoft.com/office/drawing/2010/main" val="0"/>
                </a:ext>
              </a:extLst>
            </a:blip>
            <a:srcRect/>
            <a:stretch>
              <a:fillRect/>
            </a:stretch>
          </p:blipFill>
          <p:spPr bwMode="auto">
            <a:xfrm>
              <a:off x="1383" y="754"/>
              <a:ext cx="1665"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9" name="Reco1927.WAV">
              <a:hlinkClick r:id="" action="ppaction://media"/>
            </p:cNvPr>
            <p:cNvPicPr>
              <a:picLocks noRot="1" noChangeAspect="1" noChangeArrowheads="1"/>
            </p:cNvPicPr>
            <p:nvPr>
              <a:wavAudioFile r:embed="rId1" name="Recorded Sound"/>
            </p:nvPr>
          </p:nvPicPr>
          <p:blipFill>
            <a:blip r:embed="rId6">
              <a:extLst>
                <a:ext uri="{28A0092B-C50C-407E-A947-70E740481C1C}">
                  <a14:useLocalDpi xmlns:a14="http://schemas.microsoft.com/office/drawing/2010/main" val="0"/>
                </a:ext>
              </a:extLst>
            </a:blip>
            <a:srcRect/>
            <a:stretch>
              <a:fillRect/>
            </a:stretch>
          </p:blipFill>
          <p:spPr bwMode="auto">
            <a:xfrm>
              <a:off x="5329" y="3929"/>
              <a:ext cx="19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236643374"/>
      </p:ext>
    </p:extLst>
  </p:cSld>
  <p:clrMapOvr>
    <a:masterClrMapping/>
  </p:clrMapOvr>
  <p:transition advClick="0" advTm="1000">
    <p:blinds dir="vert"/>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smtClean="0"/>
              <a:t>Facia of the thigh and buttock</a:t>
            </a:r>
          </a:p>
        </p:txBody>
      </p:sp>
      <p:pic>
        <p:nvPicPr>
          <p:cNvPr id="50179"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371600" y="1295400"/>
            <a:ext cx="6886575" cy="4906963"/>
          </a:xfrm>
        </p:spPr>
      </p:pic>
    </p:spTree>
    <p:extLst>
      <p:ext uri="{BB962C8B-B14F-4D97-AF65-F5344CB8AC3E}">
        <p14:creationId xmlns:p14="http://schemas.microsoft.com/office/powerpoint/2010/main" val="128077830"/>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r>
              <a:rPr lang="en-US" smtClean="0"/>
              <a:t>.</a:t>
            </a:r>
            <a:endParaRPr lang="sw-KE" smtClean="0"/>
          </a:p>
        </p:txBody>
      </p:sp>
      <p:pic>
        <p:nvPicPr>
          <p:cNvPr id="51203"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33400" y="914400"/>
            <a:ext cx="7851775" cy="5562600"/>
          </a:xfrm>
        </p:spPr>
      </p:pic>
    </p:spTree>
    <p:extLst>
      <p:ext uri="{BB962C8B-B14F-4D97-AF65-F5344CB8AC3E}">
        <p14:creationId xmlns:p14="http://schemas.microsoft.com/office/powerpoint/2010/main" val="495370444"/>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226" name="Group 14"/>
          <p:cNvGrpSpPr>
            <a:grpSpLocks/>
          </p:cNvGrpSpPr>
          <p:nvPr/>
        </p:nvGrpSpPr>
        <p:grpSpPr bwMode="auto">
          <a:xfrm>
            <a:off x="0" y="19050"/>
            <a:ext cx="9437688" cy="6838950"/>
            <a:chOff x="0" y="12"/>
            <a:chExt cx="5945" cy="4308"/>
          </a:xfrm>
        </p:grpSpPr>
        <p:sp>
          <p:nvSpPr>
            <p:cNvPr id="52227" name="Rectangle 6"/>
            <p:cNvSpPr>
              <a:spLocks noChangeArrowheads="1"/>
            </p:cNvSpPr>
            <p:nvPr/>
          </p:nvSpPr>
          <p:spPr bwMode="auto">
            <a:xfrm>
              <a:off x="0" y="346"/>
              <a:ext cx="2721" cy="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b="1" u="sng"/>
                <a:t>Superficial fascia:</a:t>
              </a:r>
            </a:p>
            <a:p>
              <a:endParaRPr lang="en-GB" b="1" u="sng"/>
            </a:p>
            <a:p>
              <a:r>
                <a:rPr lang="en-GB" b="1"/>
                <a:t>   </a:t>
              </a:r>
              <a:r>
                <a:rPr lang="en-GB" b="1" u="sng"/>
                <a:t>- Arrangement:</a:t>
              </a:r>
            </a:p>
            <a:p>
              <a:pPr lvl="1" algn="just">
                <a:buFontTx/>
                <a:buChar char="•"/>
              </a:pPr>
              <a:r>
                <a:rPr lang="en-GB" b="1"/>
                <a:t>Superficial fatty layer: condensation of fat contains cautaneous vessels and nerves</a:t>
              </a:r>
            </a:p>
            <a:p>
              <a:pPr lvl="1" algn="just">
                <a:buFontTx/>
                <a:buChar char="•"/>
              </a:pPr>
              <a:r>
                <a:rPr lang="en-GB" b="1"/>
                <a:t>Deep Membranous layer, starts below   the level of umbilicus and terminate one inch below and parallel to the inguinal Ligament</a:t>
              </a:r>
            </a:p>
            <a:p>
              <a:pPr algn="just">
                <a:lnSpc>
                  <a:spcPct val="80000"/>
                </a:lnSpc>
                <a:spcBef>
                  <a:spcPct val="50000"/>
                </a:spcBef>
              </a:pPr>
              <a:endParaRPr lang="en-GB" sz="1600" b="1"/>
            </a:p>
          </p:txBody>
        </p:sp>
        <p:pic>
          <p:nvPicPr>
            <p:cNvPr id="52228" name="Picture 9" descr="fasc2-"/>
            <p:cNvPicPr>
              <a:picLocks noChangeAspect="1" noChangeArrowheads="1"/>
            </p:cNvPicPr>
            <p:nvPr/>
          </p:nvPicPr>
          <p:blipFill>
            <a:blip r:embed="rId6">
              <a:lum bright="-6000" contrast="42000"/>
              <a:extLst>
                <a:ext uri="{28A0092B-C50C-407E-A947-70E740481C1C}">
                  <a14:useLocalDpi xmlns:a14="http://schemas.microsoft.com/office/drawing/2010/main" val="0"/>
                </a:ext>
              </a:extLst>
            </a:blip>
            <a:srcRect/>
            <a:stretch>
              <a:fillRect/>
            </a:stretch>
          </p:blipFill>
          <p:spPr bwMode="auto">
            <a:xfrm>
              <a:off x="2789" y="12"/>
              <a:ext cx="3156" cy="4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Reco1927.WAV">
              <a:hlinkClick r:id="" action="ppaction://media"/>
            </p:cNvPr>
            <p:cNvPicPr>
              <a:picLocks noRot="1" noChangeAspect="1" noChangeArrowheads="1"/>
            </p:cNvPicPr>
            <p:nvPr>
              <a:wavAudioFile r:embed="rId1" name="Recorded Sound"/>
            </p:nvPr>
          </p:nvPicPr>
          <p:blipFill>
            <a:blip r:embed="rId7">
              <a:extLst>
                <a:ext uri="{28A0092B-C50C-407E-A947-70E740481C1C}">
                  <a14:useLocalDpi xmlns:a14="http://schemas.microsoft.com/office/drawing/2010/main" val="0"/>
                </a:ext>
              </a:extLst>
            </a:blip>
            <a:srcRect/>
            <a:stretch>
              <a:fillRect/>
            </a:stretch>
          </p:blipFill>
          <p:spPr bwMode="auto">
            <a:xfrm>
              <a:off x="2784" y="2064"/>
              <a:ext cx="19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Reco1928.WAV">
              <a:hlinkClick r:id="" action="ppaction://media"/>
            </p:cNvPr>
            <p:cNvPicPr>
              <a:picLocks noRot="1" noChangeAspect="1" noChangeArrowheads="1"/>
            </p:cNvPicPr>
            <p:nvPr>
              <a:wavAudioFile r:embed="rId2" name="Recorded Sound"/>
            </p:nvPr>
          </p:nvPicPr>
          <p:blipFill>
            <a:blip r:embed="rId7">
              <a:extLst>
                <a:ext uri="{28A0092B-C50C-407E-A947-70E740481C1C}">
                  <a14:useLocalDpi xmlns:a14="http://schemas.microsoft.com/office/drawing/2010/main" val="0"/>
                </a:ext>
              </a:extLst>
            </a:blip>
            <a:srcRect/>
            <a:stretch>
              <a:fillRect/>
            </a:stretch>
          </p:blipFill>
          <p:spPr bwMode="auto">
            <a:xfrm>
              <a:off x="2784" y="2064"/>
              <a:ext cx="19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1" name="Reco1929.WAV">
              <a:hlinkClick r:id="" action="ppaction://media"/>
            </p:cNvPr>
            <p:cNvPicPr>
              <a:picLocks noRot="1" noChangeAspect="1" noChangeArrowheads="1"/>
            </p:cNvPicPr>
            <p:nvPr>
              <a:wavAudioFile r:embed="rId3" name="Recorded Sound"/>
            </p:nvPr>
          </p:nvPicPr>
          <p:blipFill>
            <a:blip r:embed="rId7">
              <a:extLst>
                <a:ext uri="{28A0092B-C50C-407E-A947-70E740481C1C}">
                  <a14:useLocalDpi xmlns:a14="http://schemas.microsoft.com/office/drawing/2010/main" val="0"/>
                </a:ext>
              </a:extLst>
            </a:blip>
            <a:srcRect/>
            <a:stretch>
              <a:fillRect/>
            </a:stretch>
          </p:blipFill>
          <p:spPr bwMode="auto">
            <a:xfrm>
              <a:off x="5284" y="3929"/>
              <a:ext cx="19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125145287"/>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Date Placeholder 4"/>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dirty="0" smtClean="0"/>
          </a:p>
        </p:txBody>
      </p:sp>
      <p:sp>
        <p:nvSpPr>
          <p:cNvPr id="53251" name="Rectangle 3"/>
          <p:cNvSpPr>
            <a:spLocks noGrp="1" noChangeArrowheads="1"/>
          </p:cNvSpPr>
          <p:nvPr>
            <p:ph type="body" sz="half" idx="1"/>
          </p:nvPr>
        </p:nvSpPr>
        <p:spPr>
          <a:xfrm>
            <a:off x="0" y="0"/>
            <a:ext cx="2952750" cy="5472113"/>
          </a:xfrm>
        </p:spPr>
        <p:txBody>
          <a:bodyPr/>
          <a:lstStyle/>
          <a:p>
            <a:pPr eaLnBrk="1" hangingPunct="1">
              <a:buFontTx/>
              <a:buNone/>
            </a:pPr>
            <a:r>
              <a:rPr lang="en-GB" sz="1600" b="1" u="sng" smtClean="0"/>
              <a:t>CONTENTS</a:t>
            </a:r>
            <a:r>
              <a:rPr lang="en-US" sz="1600" b="1" u="sng" smtClean="0"/>
              <a:t/>
            </a:r>
            <a:br>
              <a:rPr lang="en-US" sz="1600" b="1" u="sng" smtClean="0"/>
            </a:br>
            <a:r>
              <a:rPr lang="en-GB" sz="1600" b="1" smtClean="0"/>
              <a:t>	</a:t>
            </a:r>
          </a:p>
          <a:p>
            <a:pPr eaLnBrk="1" hangingPunct="1">
              <a:buFontTx/>
              <a:buNone/>
            </a:pPr>
            <a:r>
              <a:rPr lang="en-GB" sz="1600" b="1" smtClean="0"/>
              <a:t>A-Cutaneous Nerves</a:t>
            </a:r>
          </a:p>
          <a:p>
            <a:pPr eaLnBrk="1" hangingPunct="1">
              <a:buFontTx/>
              <a:buNone/>
            </a:pPr>
            <a:r>
              <a:rPr lang="en-GB" sz="1600" b="1" smtClean="0"/>
              <a:t>		</a:t>
            </a:r>
          </a:p>
          <a:p>
            <a:pPr eaLnBrk="1" hangingPunct="1"/>
            <a:r>
              <a:rPr lang="en-GB" sz="1600" b="1" smtClean="0"/>
              <a:t>Lumber plexus</a:t>
            </a:r>
          </a:p>
          <a:p>
            <a:pPr lvl="1" eaLnBrk="1" hangingPunct="1"/>
            <a:r>
              <a:rPr lang="en-GB" sz="1400" b="1" smtClean="0"/>
              <a:t>Lateral N.of the thigh</a:t>
            </a:r>
          </a:p>
          <a:p>
            <a:pPr lvl="1" eaLnBrk="1" hangingPunct="1"/>
            <a:r>
              <a:rPr lang="en-GB" sz="1400" b="1" smtClean="0"/>
              <a:t>Ilio- Inguinal Nerve</a:t>
            </a:r>
          </a:p>
          <a:p>
            <a:pPr lvl="1" eaLnBrk="1" hangingPunct="1"/>
            <a:r>
              <a:rPr lang="en-GB" sz="1400" b="1" smtClean="0"/>
              <a:t>Femoral branch of the genito-femoral nerve</a:t>
            </a:r>
          </a:p>
          <a:p>
            <a:pPr eaLnBrk="1" hangingPunct="1"/>
            <a:r>
              <a:rPr lang="en-GB" sz="1600" b="1" smtClean="0"/>
              <a:t>Femoral Nerve</a:t>
            </a:r>
          </a:p>
          <a:p>
            <a:pPr lvl="1" eaLnBrk="1" hangingPunct="1"/>
            <a:r>
              <a:rPr lang="en-GB" sz="1400" b="1" smtClean="0"/>
              <a:t> Intermediate C.N of the thigh</a:t>
            </a:r>
          </a:p>
          <a:p>
            <a:pPr lvl="1" eaLnBrk="1" hangingPunct="1"/>
            <a:r>
              <a:rPr lang="en-GB" sz="1400" b="1" smtClean="0"/>
              <a:t>  Medial C.N of the thigh</a:t>
            </a:r>
          </a:p>
          <a:p>
            <a:pPr eaLnBrk="1" hangingPunct="1"/>
            <a:r>
              <a:rPr lang="en-GB" sz="1600" b="1" smtClean="0"/>
              <a:t>Obturator Nerve.</a:t>
            </a:r>
          </a:p>
          <a:p>
            <a:pPr eaLnBrk="1" hangingPunct="1"/>
            <a:endParaRPr lang="en-US" sz="1600" b="1" smtClean="0"/>
          </a:p>
        </p:txBody>
      </p:sp>
      <p:grpSp>
        <p:nvGrpSpPr>
          <p:cNvPr id="53252" name="Group 8"/>
          <p:cNvGrpSpPr>
            <a:grpSpLocks/>
          </p:cNvGrpSpPr>
          <p:nvPr/>
        </p:nvGrpSpPr>
        <p:grpSpPr bwMode="auto">
          <a:xfrm>
            <a:off x="2987675" y="188913"/>
            <a:ext cx="5370513" cy="6669087"/>
            <a:chOff x="1882" y="119"/>
            <a:chExt cx="3383" cy="4201"/>
          </a:xfrm>
        </p:grpSpPr>
        <p:pic>
          <p:nvPicPr>
            <p:cNvPr id="53253" name="Picture 7" descr="c"/>
            <p:cNvPicPr>
              <a:picLocks noChangeAspect="1" noChangeArrowheads="1"/>
            </p:cNvPicPr>
            <p:nvPr/>
          </p:nvPicPr>
          <p:blipFill>
            <a:blip r:embed="rId3">
              <a:lum bright="-30000" contrast="60000"/>
              <a:extLst>
                <a:ext uri="{28A0092B-C50C-407E-A947-70E740481C1C}">
                  <a14:useLocalDpi xmlns:a14="http://schemas.microsoft.com/office/drawing/2010/main" val="0"/>
                </a:ext>
              </a:extLst>
            </a:blip>
            <a:srcRect/>
            <a:stretch>
              <a:fillRect/>
            </a:stretch>
          </p:blipFill>
          <p:spPr bwMode="auto">
            <a:xfrm>
              <a:off x="1882" y="346"/>
              <a:ext cx="1832" cy="3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Picture 6" descr="=nnvs"/>
            <p:cNvPicPr>
              <a:picLocks noChangeAspect="1" noChangeArrowheads="1"/>
            </p:cNvPicPr>
            <p:nvPr/>
          </p:nvPicPr>
          <p:blipFill>
            <a:blip r:embed="rId4">
              <a:lum bright="-18000" contrast="42000"/>
              <a:extLst>
                <a:ext uri="{28A0092B-C50C-407E-A947-70E740481C1C}">
                  <a14:useLocalDpi xmlns:a14="http://schemas.microsoft.com/office/drawing/2010/main" val="0"/>
                </a:ext>
              </a:extLst>
            </a:blip>
            <a:srcRect/>
            <a:stretch>
              <a:fillRect/>
            </a:stretch>
          </p:blipFill>
          <p:spPr bwMode="auto">
            <a:xfrm>
              <a:off x="3739" y="119"/>
              <a:ext cx="1526" cy="4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929382020"/>
      </p:ext>
    </p:extLst>
  </p:cSld>
  <p:clrMapOvr>
    <a:masterClrMapping/>
  </p:clrMapOvr>
  <p:transition advClick="0" advTm="1000">
    <p:blinds dir="vert"/>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5"/>
          <p:cNvSpPr>
            <a:spLocks noGrp="1" noChangeArrowheads="1"/>
          </p:cNvSpPr>
          <p:nvPr>
            <p:ph type="body" sz="half" idx="1"/>
          </p:nvPr>
        </p:nvSpPr>
        <p:spPr>
          <a:xfrm>
            <a:off x="0" y="333375"/>
            <a:ext cx="4038600" cy="3052763"/>
          </a:xfrm>
        </p:spPr>
        <p:txBody>
          <a:bodyPr/>
          <a:lstStyle/>
          <a:p>
            <a:pPr eaLnBrk="1" hangingPunct="1">
              <a:buFontTx/>
              <a:buNone/>
            </a:pPr>
            <a:r>
              <a:rPr lang="en-GB" sz="1600" smtClean="0"/>
              <a:t>B- </a:t>
            </a:r>
            <a:r>
              <a:rPr lang="en-GB" sz="1600" b="1" u="sng" smtClean="0"/>
              <a:t>Cutaneous Vessels</a:t>
            </a:r>
            <a:r>
              <a:rPr lang="en-GB" sz="2800" smtClean="0"/>
              <a:t> 	</a:t>
            </a:r>
            <a:endParaRPr lang="en-GB" sz="2800" b="1" u="sng" smtClean="0"/>
          </a:p>
          <a:p>
            <a:pPr eaLnBrk="1" hangingPunct="1">
              <a:buFontTx/>
              <a:buNone/>
            </a:pPr>
            <a:r>
              <a:rPr lang="en-GB" sz="1400" b="1" smtClean="0"/>
              <a:t>Arteries :</a:t>
            </a:r>
          </a:p>
          <a:p>
            <a:pPr eaLnBrk="1" hangingPunct="1">
              <a:buFontTx/>
              <a:buNone/>
            </a:pPr>
            <a:r>
              <a:rPr lang="en-GB" sz="1400" b="1" smtClean="0"/>
              <a:t>	Superficial branches of the femoral artery</a:t>
            </a:r>
          </a:p>
          <a:p>
            <a:pPr lvl="1" eaLnBrk="1" hangingPunct="1"/>
            <a:r>
              <a:rPr lang="en-GB" sz="1400" b="1" smtClean="0"/>
              <a:t>	Superficial external pundendal</a:t>
            </a:r>
          </a:p>
          <a:p>
            <a:pPr lvl="1" eaLnBrk="1" hangingPunct="1"/>
            <a:r>
              <a:rPr lang="en-GB" sz="1400" b="1" smtClean="0"/>
              <a:t>	Superficial epigastric </a:t>
            </a:r>
          </a:p>
          <a:p>
            <a:pPr lvl="1" eaLnBrk="1" hangingPunct="1"/>
            <a:r>
              <a:rPr lang="en-GB" sz="1400" b="1" smtClean="0"/>
              <a:t>	Superficial Circumflex iliac</a:t>
            </a:r>
          </a:p>
          <a:p>
            <a:pPr eaLnBrk="1" hangingPunct="1">
              <a:buFontTx/>
              <a:buNone/>
            </a:pPr>
            <a:r>
              <a:rPr lang="en-GB" sz="1600" b="1" smtClean="0"/>
              <a:t>Veins</a:t>
            </a:r>
          </a:p>
          <a:p>
            <a:pPr lvl="1" eaLnBrk="1" hangingPunct="1"/>
            <a:r>
              <a:rPr lang="en-GB" sz="1200" b="1" smtClean="0"/>
              <a:t>Superficial Veins accompany the arteries</a:t>
            </a:r>
          </a:p>
          <a:p>
            <a:pPr lvl="1" eaLnBrk="1" hangingPunct="1"/>
            <a:r>
              <a:rPr lang="en-GB" sz="1200" b="1" smtClean="0"/>
              <a:t>The great Saphenous Vein</a:t>
            </a:r>
          </a:p>
          <a:p>
            <a:pPr lvl="1" eaLnBrk="1" hangingPunct="1"/>
            <a:endParaRPr lang="en-US" sz="1600" b="1" smtClean="0"/>
          </a:p>
        </p:txBody>
      </p:sp>
      <p:grpSp>
        <p:nvGrpSpPr>
          <p:cNvPr id="54275" name="Group 11"/>
          <p:cNvGrpSpPr>
            <a:grpSpLocks/>
          </p:cNvGrpSpPr>
          <p:nvPr/>
        </p:nvGrpSpPr>
        <p:grpSpPr bwMode="auto">
          <a:xfrm>
            <a:off x="1116013" y="188913"/>
            <a:ext cx="7861300" cy="6669087"/>
            <a:chOff x="703" y="119"/>
            <a:chExt cx="4952" cy="4201"/>
          </a:xfrm>
        </p:grpSpPr>
        <p:pic>
          <p:nvPicPr>
            <p:cNvPr id="54276" name="Picture 8" descr="scan2-"/>
            <p:cNvPicPr>
              <a:picLocks noChangeAspect="1" noChangeArrowheads="1"/>
            </p:cNvPicPr>
            <p:nvPr/>
          </p:nvPicPr>
          <p:blipFill>
            <a:blip r:embed="rId3">
              <a:lum bright="-12000" contrast="36000"/>
              <a:extLst>
                <a:ext uri="{28A0092B-C50C-407E-A947-70E740481C1C}">
                  <a14:useLocalDpi xmlns:a14="http://schemas.microsoft.com/office/drawing/2010/main" val="0"/>
                </a:ext>
              </a:extLst>
            </a:blip>
            <a:srcRect/>
            <a:stretch>
              <a:fillRect/>
            </a:stretch>
          </p:blipFill>
          <p:spPr bwMode="auto">
            <a:xfrm>
              <a:off x="3470" y="119"/>
              <a:ext cx="2185" cy="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9" descr="scan4"/>
            <p:cNvPicPr>
              <a:picLocks noChangeAspect="1" noChangeArrowheads="1"/>
            </p:cNvPicPr>
            <p:nvPr/>
          </p:nvPicPr>
          <p:blipFill>
            <a:blip r:embed="rId4">
              <a:lum bright="-66000" contrast="96000"/>
              <a:extLst>
                <a:ext uri="{28A0092B-C50C-407E-A947-70E740481C1C}">
                  <a14:useLocalDpi xmlns:a14="http://schemas.microsoft.com/office/drawing/2010/main" val="0"/>
                </a:ext>
              </a:extLst>
            </a:blip>
            <a:srcRect/>
            <a:stretch>
              <a:fillRect/>
            </a:stretch>
          </p:blipFill>
          <p:spPr bwMode="auto">
            <a:xfrm>
              <a:off x="703" y="1997"/>
              <a:ext cx="1668" cy="2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294103505"/>
      </p:ext>
    </p:extLst>
  </p:cSld>
  <p:clrMapOvr>
    <a:masterClrMapping/>
  </p:clrMapOvr>
  <p:transition advClick="0" advTm="1000">
    <p:randomBar dir="vert"/>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1" descr="sphn"/>
          <p:cNvPicPr>
            <a:picLocks noChangeAspect="1" noChangeArrowheads="1"/>
          </p:cNvPicPr>
          <p:nvPr/>
        </p:nvPicPr>
        <p:blipFill>
          <a:blip r:embed="rId3">
            <a:lum bright="-42000" contrast="60000"/>
            <a:extLst>
              <a:ext uri="{28A0092B-C50C-407E-A947-70E740481C1C}">
                <a14:useLocalDpi xmlns:a14="http://schemas.microsoft.com/office/drawing/2010/main" val="0"/>
              </a:ext>
            </a:extLst>
          </a:blip>
          <a:srcRect/>
          <a:stretch>
            <a:fillRect/>
          </a:stretch>
        </p:blipFill>
        <p:spPr bwMode="auto">
          <a:xfrm>
            <a:off x="5292725" y="404813"/>
            <a:ext cx="3651250" cy="616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Rectangle 5"/>
          <p:cNvSpPr>
            <a:spLocks noGrp="1" noChangeArrowheads="1"/>
          </p:cNvSpPr>
          <p:nvPr>
            <p:ph type="body" sz="half" idx="1"/>
          </p:nvPr>
        </p:nvSpPr>
        <p:spPr>
          <a:xfrm>
            <a:off x="0" y="188913"/>
            <a:ext cx="4038600" cy="5903912"/>
          </a:xfrm>
        </p:spPr>
        <p:txBody>
          <a:bodyPr/>
          <a:lstStyle/>
          <a:p>
            <a:pPr eaLnBrk="1" hangingPunct="1">
              <a:lnSpc>
                <a:spcPct val="80000"/>
              </a:lnSpc>
              <a:buFontTx/>
              <a:buNone/>
            </a:pPr>
            <a:r>
              <a:rPr lang="en-GB" sz="1600" b="1" smtClean="0">
                <a:solidFill>
                  <a:srgbClr val="0000FF"/>
                </a:solidFill>
              </a:rPr>
              <a:t>The great Saphenous Vein</a:t>
            </a:r>
          </a:p>
          <a:p>
            <a:pPr eaLnBrk="1" hangingPunct="1">
              <a:lnSpc>
                <a:spcPct val="80000"/>
              </a:lnSpc>
              <a:buFontTx/>
              <a:buNone/>
            </a:pPr>
            <a:endParaRPr lang="en-US" sz="1600" b="1" smtClean="0">
              <a:solidFill>
                <a:srgbClr val="0000FF"/>
              </a:solidFill>
            </a:endParaRPr>
          </a:p>
          <a:p>
            <a:pPr algn="just" eaLnBrk="1" hangingPunct="1">
              <a:lnSpc>
                <a:spcPct val="80000"/>
              </a:lnSpc>
            </a:pPr>
            <a:r>
              <a:rPr lang="en-GB" sz="1600" b="1" smtClean="0">
                <a:solidFill>
                  <a:srgbClr val="0000FF"/>
                </a:solidFill>
              </a:rPr>
              <a:t>Begins from the medial end of the dorsal venous arch on the dorsum of the foot.</a:t>
            </a:r>
          </a:p>
          <a:p>
            <a:pPr algn="just" eaLnBrk="1" hangingPunct="1">
              <a:lnSpc>
                <a:spcPct val="80000"/>
              </a:lnSpc>
            </a:pPr>
            <a:r>
              <a:rPr lang="en-GB" sz="1600" b="1" smtClean="0">
                <a:solidFill>
                  <a:srgbClr val="0000FF"/>
                </a:solidFill>
              </a:rPr>
              <a:t>Runs backward on the medial side of the foot.</a:t>
            </a:r>
          </a:p>
          <a:p>
            <a:pPr algn="just" eaLnBrk="1" hangingPunct="1">
              <a:lnSpc>
                <a:spcPct val="80000"/>
              </a:lnSpc>
            </a:pPr>
            <a:r>
              <a:rPr lang="en-GB" sz="1600" b="1" i="1" u="sng" smtClean="0">
                <a:solidFill>
                  <a:srgbClr val="0000FF"/>
                </a:solidFill>
                <a:latin typeface="Bodoni MT Black" pitchFamily="18" charset="0"/>
              </a:rPr>
              <a:t>Ascends in front and above the medial malleolus, accompanied by the Saphenous nerve.</a:t>
            </a:r>
          </a:p>
          <a:p>
            <a:pPr algn="just" eaLnBrk="1" hangingPunct="1">
              <a:lnSpc>
                <a:spcPct val="80000"/>
              </a:lnSpc>
            </a:pPr>
            <a:r>
              <a:rPr lang="en-GB" sz="1600" b="1" smtClean="0">
                <a:solidFill>
                  <a:srgbClr val="0000FF"/>
                </a:solidFill>
              </a:rPr>
              <a:t>Crosses the lower part of the medial surface of the tibia obliquely and ascends along the medial border of the tibia to the posterior part of the medial side of the knee.</a:t>
            </a:r>
          </a:p>
          <a:p>
            <a:pPr algn="just" eaLnBrk="1" hangingPunct="1">
              <a:lnSpc>
                <a:spcPct val="80000"/>
              </a:lnSpc>
            </a:pPr>
            <a:r>
              <a:rPr lang="en-GB" sz="1600" b="1" smtClean="0">
                <a:solidFill>
                  <a:srgbClr val="0000FF"/>
                </a:solidFill>
              </a:rPr>
              <a:t>In the thigh it deviates anteriorly and laterally as it ascends.</a:t>
            </a:r>
          </a:p>
          <a:p>
            <a:pPr algn="just" eaLnBrk="1" hangingPunct="1">
              <a:lnSpc>
                <a:spcPct val="80000"/>
              </a:lnSpc>
            </a:pPr>
            <a:r>
              <a:rPr lang="en-GB" sz="1600" b="1" smtClean="0">
                <a:solidFill>
                  <a:srgbClr val="0000FF"/>
                </a:solidFill>
              </a:rPr>
              <a:t>Finally, it hooks on the falciform margin of the Saphenous opening, piercing the cribiform fascia to end in the femoral vein.</a:t>
            </a:r>
          </a:p>
          <a:p>
            <a:pPr algn="just" eaLnBrk="1" hangingPunct="1">
              <a:lnSpc>
                <a:spcPct val="80000"/>
              </a:lnSpc>
            </a:pPr>
            <a:r>
              <a:rPr lang="en-GB" sz="1600" b="1" smtClean="0">
                <a:solidFill>
                  <a:srgbClr val="0000FF"/>
                </a:solidFill>
              </a:rPr>
              <a:t>It forms communications with the deep (perforating) veins and contains many valves.</a:t>
            </a:r>
            <a:endParaRPr lang="en-US" sz="1600" b="1" smtClean="0">
              <a:solidFill>
                <a:srgbClr val="0000FF"/>
              </a:solidFill>
            </a:endParaRPr>
          </a:p>
          <a:p>
            <a:pPr algn="just" eaLnBrk="1" hangingPunct="1">
              <a:lnSpc>
                <a:spcPct val="80000"/>
              </a:lnSpc>
            </a:pPr>
            <a:endParaRPr lang="en-US" sz="2000" b="1" smtClean="0">
              <a:solidFill>
                <a:srgbClr val="0000FF"/>
              </a:solidFill>
            </a:endParaRPr>
          </a:p>
        </p:txBody>
      </p:sp>
    </p:spTree>
    <p:extLst>
      <p:ext uri="{BB962C8B-B14F-4D97-AF65-F5344CB8AC3E}">
        <p14:creationId xmlns:p14="http://schemas.microsoft.com/office/powerpoint/2010/main" val="3962126667"/>
      </p:ext>
    </p:extLst>
  </p:cSld>
  <p:clrMapOvr>
    <a:masterClrMapping/>
  </p:clrMapOvr>
  <p:transition advClick="0" advTm="1000">
    <p:blinds dir="vert"/>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Date Placeholder 4"/>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mtClean="0"/>
              <a:t>KWERI</a:t>
            </a:r>
          </a:p>
        </p:txBody>
      </p:sp>
      <p:sp>
        <p:nvSpPr>
          <p:cNvPr id="56323" name="Rectangle 5"/>
          <p:cNvSpPr>
            <a:spLocks noGrp="1" noChangeArrowheads="1"/>
          </p:cNvSpPr>
          <p:nvPr>
            <p:ph type="body" sz="half" idx="1"/>
          </p:nvPr>
        </p:nvSpPr>
        <p:spPr>
          <a:xfrm>
            <a:off x="0" y="188913"/>
            <a:ext cx="4038600" cy="6048375"/>
          </a:xfrm>
        </p:spPr>
        <p:txBody>
          <a:bodyPr/>
          <a:lstStyle/>
          <a:p>
            <a:pPr eaLnBrk="1" hangingPunct="1">
              <a:lnSpc>
                <a:spcPct val="80000"/>
              </a:lnSpc>
              <a:buFontTx/>
              <a:buNone/>
            </a:pPr>
            <a:r>
              <a:rPr lang="en-GB" sz="1600" b="1" u="sng" smtClean="0"/>
              <a:t>The deep fascia (Fascia Lata):</a:t>
            </a:r>
          </a:p>
          <a:p>
            <a:pPr eaLnBrk="1" hangingPunct="1">
              <a:lnSpc>
                <a:spcPct val="80000"/>
              </a:lnSpc>
              <a:buFontTx/>
              <a:buNone/>
            </a:pPr>
            <a:endParaRPr lang="en-GB" sz="1600" b="1" u="sng" smtClean="0"/>
          </a:p>
          <a:p>
            <a:pPr algn="just" eaLnBrk="1" hangingPunct="1">
              <a:lnSpc>
                <a:spcPct val="80000"/>
              </a:lnSpc>
              <a:buFontTx/>
              <a:buNone/>
            </a:pPr>
            <a:r>
              <a:rPr lang="en-GB" sz="1200" b="1" smtClean="0"/>
              <a:t> T</a:t>
            </a:r>
            <a:r>
              <a:rPr lang="en-GB" sz="1400" b="1" smtClean="0"/>
              <a:t>ough layer, plastic non elastic membrane, which gives the shape of the related part of the body 	</a:t>
            </a:r>
          </a:p>
          <a:p>
            <a:pPr algn="just" eaLnBrk="1" hangingPunct="1">
              <a:lnSpc>
                <a:spcPct val="80000"/>
              </a:lnSpc>
              <a:buFontTx/>
              <a:buNone/>
            </a:pPr>
            <a:r>
              <a:rPr lang="en-GB" sz="1400" b="1" u="sng" smtClean="0"/>
              <a:t>Attachments</a:t>
            </a:r>
            <a:r>
              <a:rPr lang="en-GB" sz="1400" b="1" smtClean="0"/>
              <a:t>: it looks like a cone</a:t>
            </a:r>
          </a:p>
          <a:p>
            <a:pPr algn="just" eaLnBrk="1" hangingPunct="1">
              <a:lnSpc>
                <a:spcPct val="80000"/>
              </a:lnSpc>
              <a:buFontTx/>
              <a:buNone/>
            </a:pPr>
            <a:r>
              <a:rPr lang="en-GB" sz="1400" b="1" smtClean="0"/>
              <a:t>	Superiorly:</a:t>
            </a:r>
          </a:p>
          <a:p>
            <a:pPr algn="just" eaLnBrk="1" hangingPunct="1">
              <a:lnSpc>
                <a:spcPct val="80000"/>
              </a:lnSpc>
              <a:buFontTx/>
              <a:buNone/>
            </a:pPr>
            <a:r>
              <a:rPr lang="en-GB" sz="1400" b="1" smtClean="0"/>
              <a:t>Anteriorly – the inguinal ligament “Pulling on it downwards so it looks concave upwards”</a:t>
            </a:r>
          </a:p>
          <a:p>
            <a:pPr algn="just" eaLnBrk="1" hangingPunct="1">
              <a:lnSpc>
                <a:spcPct val="80000"/>
              </a:lnSpc>
              <a:buFontTx/>
              <a:buNone/>
            </a:pPr>
            <a:r>
              <a:rPr lang="en-GB" sz="1400" b="1" smtClean="0"/>
              <a:t>Medially:- to the body of the pubis and the side of the pubic arch and the ramus and tuberosity of the ischium and to the posterior border of the ischiotuberous ligament.</a:t>
            </a:r>
          </a:p>
          <a:p>
            <a:pPr algn="just" eaLnBrk="1" hangingPunct="1">
              <a:lnSpc>
                <a:spcPct val="80000"/>
              </a:lnSpc>
              <a:buFontTx/>
              <a:buNone/>
            </a:pPr>
            <a:r>
              <a:rPr lang="en-GB" sz="1400" b="1" smtClean="0"/>
              <a:t>Posteriorly: to the back of sacrum and coccyx then over the glutii to the iliac crest </a:t>
            </a:r>
          </a:p>
          <a:p>
            <a:pPr algn="just" eaLnBrk="1" hangingPunct="1">
              <a:lnSpc>
                <a:spcPct val="80000"/>
              </a:lnSpc>
              <a:buFontTx/>
              <a:buNone/>
            </a:pPr>
            <a:r>
              <a:rPr lang="en-GB" sz="1400" b="1" smtClean="0"/>
              <a:t>Laterally:- it splits to surround the fascia lata muscle and attach to the tuberositty of iliac crest and its ventral part.</a:t>
            </a:r>
          </a:p>
          <a:p>
            <a:pPr algn="just" eaLnBrk="1" hangingPunct="1">
              <a:lnSpc>
                <a:spcPct val="80000"/>
              </a:lnSpc>
              <a:buFontTx/>
              <a:buNone/>
            </a:pPr>
            <a:r>
              <a:rPr lang="en-GB" sz="1400" b="1" smtClean="0"/>
              <a:t>Inferiorly</a:t>
            </a:r>
          </a:p>
          <a:p>
            <a:pPr algn="just" eaLnBrk="1" hangingPunct="1">
              <a:lnSpc>
                <a:spcPct val="80000"/>
              </a:lnSpc>
              <a:buFontTx/>
              <a:buNone/>
            </a:pPr>
            <a:r>
              <a:rPr lang="en-GB" sz="1400" b="1" smtClean="0"/>
              <a:t>To the two condyles of the tibia and the head of the fibula on each side.</a:t>
            </a:r>
          </a:p>
          <a:p>
            <a:pPr algn="just" eaLnBrk="1" hangingPunct="1">
              <a:lnSpc>
                <a:spcPct val="80000"/>
              </a:lnSpc>
              <a:buFontTx/>
              <a:buNone/>
            </a:pPr>
            <a:r>
              <a:rPr lang="en-GB" sz="1400" b="1" smtClean="0"/>
              <a:t>To the patella anteriorlly and forms the roof of the popliteal fossa posteriorly.</a:t>
            </a:r>
            <a:endParaRPr lang="en-US" sz="1400" b="1" smtClean="0"/>
          </a:p>
          <a:p>
            <a:pPr algn="just" eaLnBrk="1" hangingPunct="1">
              <a:lnSpc>
                <a:spcPct val="80000"/>
              </a:lnSpc>
              <a:buFontTx/>
              <a:buNone/>
            </a:pPr>
            <a:endParaRPr lang="en-US" sz="1400" b="1" smtClean="0"/>
          </a:p>
        </p:txBody>
      </p:sp>
      <p:pic>
        <p:nvPicPr>
          <p:cNvPr id="56324" name="Picture 7" descr="scan5-"/>
          <p:cNvPicPr>
            <a:picLocks noChangeAspect="1" noChangeArrowheads="1"/>
          </p:cNvPicPr>
          <p:nvPr/>
        </p:nvPicPr>
        <p:blipFill>
          <a:blip r:embed="rId3">
            <a:lum bright="-18000" contrast="42000"/>
            <a:extLst>
              <a:ext uri="{28A0092B-C50C-407E-A947-70E740481C1C}">
                <a14:useLocalDpi xmlns:a14="http://schemas.microsoft.com/office/drawing/2010/main" val="0"/>
              </a:ext>
            </a:extLst>
          </a:blip>
          <a:srcRect/>
          <a:stretch>
            <a:fillRect/>
          </a:stretch>
        </p:blipFill>
        <p:spPr bwMode="auto">
          <a:xfrm>
            <a:off x="6151563" y="1150938"/>
            <a:ext cx="2992437" cy="570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8" descr="thigh2"/>
          <p:cNvPicPr>
            <a:picLocks noChangeAspect="1" noChangeArrowheads="1"/>
          </p:cNvPicPr>
          <p:nvPr/>
        </p:nvPicPr>
        <p:blipFill>
          <a:blip r:embed="rId4">
            <a:lum bright="-12000" contrast="24000"/>
            <a:extLst>
              <a:ext uri="{28A0092B-C50C-407E-A947-70E740481C1C}">
                <a14:useLocalDpi xmlns:a14="http://schemas.microsoft.com/office/drawing/2010/main" val="0"/>
              </a:ext>
            </a:extLst>
          </a:blip>
          <a:srcRect l="19246" t="7893" r="21153" b="10506"/>
          <a:stretch>
            <a:fillRect/>
          </a:stretch>
        </p:blipFill>
        <p:spPr bwMode="auto">
          <a:xfrm>
            <a:off x="4572000" y="0"/>
            <a:ext cx="1871663"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6" name="Line 9"/>
          <p:cNvSpPr>
            <a:spLocks noChangeShapeType="1"/>
          </p:cNvSpPr>
          <p:nvPr/>
        </p:nvSpPr>
        <p:spPr bwMode="auto">
          <a:xfrm flipV="1">
            <a:off x="2916238" y="981075"/>
            <a:ext cx="2016125" cy="3603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359640252"/>
      </p:ext>
    </p:extLst>
  </p:cSld>
  <p:clrMapOvr>
    <a:masterClrMapping/>
  </p:clrMapOvr>
  <p:transition advClick="0" advTm="1000">
    <p:blinds dir="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fontScale="92500" lnSpcReduction="10000"/>
          </a:bodyPr>
          <a:lstStyle/>
          <a:p>
            <a:pPr marL="0" indent="0">
              <a:buNone/>
            </a:pPr>
            <a:r>
              <a:rPr lang="en-US" dirty="0" smtClean="0">
                <a:effectLst/>
              </a:rPr>
              <a:t>The lower limb is divided into the</a:t>
            </a:r>
          </a:p>
          <a:p>
            <a:r>
              <a:rPr lang="en-US" dirty="0" smtClean="0">
                <a:effectLst/>
              </a:rPr>
              <a:t> gluteal region</a:t>
            </a:r>
          </a:p>
          <a:p>
            <a:r>
              <a:rPr lang="en-US" dirty="0" smtClean="0">
                <a:effectLst/>
              </a:rPr>
              <a:t> thigh</a:t>
            </a:r>
          </a:p>
          <a:p>
            <a:r>
              <a:rPr lang="en-US" b="1" dirty="0" smtClean="0">
                <a:solidFill>
                  <a:srgbClr val="FF0000"/>
                </a:solidFill>
              </a:rPr>
              <a:t> knee</a:t>
            </a:r>
          </a:p>
          <a:p>
            <a:r>
              <a:rPr lang="en-US" dirty="0" smtClean="0">
                <a:effectLst/>
              </a:rPr>
              <a:t> leg</a:t>
            </a:r>
          </a:p>
          <a:p>
            <a:r>
              <a:rPr lang="en-US" b="1" dirty="0" smtClean="0">
                <a:solidFill>
                  <a:srgbClr val="FF0000"/>
                </a:solidFill>
              </a:rPr>
              <a:t>ankle</a:t>
            </a:r>
            <a:endParaRPr lang="en-US" dirty="0" smtClean="0"/>
          </a:p>
          <a:p>
            <a:r>
              <a:rPr lang="en-US" dirty="0" smtClean="0">
                <a:effectLst/>
              </a:rPr>
              <a:t>Foot</a:t>
            </a:r>
          </a:p>
          <a:p>
            <a:r>
              <a:rPr lang="en-US" i="1" dirty="0" smtClean="0"/>
              <a:t>NB&gt;The </a:t>
            </a:r>
            <a:r>
              <a:rPr lang="en-US" b="1" i="1" dirty="0" smtClean="0"/>
              <a:t>thigh</a:t>
            </a:r>
            <a:r>
              <a:rPr lang="en-US" i="1" dirty="0" smtClean="0"/>
              <a:t> and </a:t>
            </a:r>
            <a:r>
              <a:rPr lang="en-US" b="1" i="1" dirty="0" smtClean="0"/>
              <a:t>the leg </a:t>
            </a:r>
            <a:r>
              <a:rPr lang="en-US" i="1" dirty="0" smtClean="0"/>
              <a:t>are compartmentalized, each compartment having its own muscles that perform group functions and its own distinct nerve and blood supply</a:t>
            </a:r>
            <a:endParaRPr lang="en-US" dirty="0"/>
          </a:p>
        </p:txBody>
      </p:sp>
    </p:spTree>
    <p:extLst>
      <p:ext uri="{BB962C8B-B14F-4D97-AF65-F5344CB8AC3E}">
        <p14:creationId xmlns:p14="http://schemas.microsoft.com/office/powerpoint/2010/main" val="335080963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346" name="Group 7"/>
          <p:cNvGrpSpPr>
            <a:grpSpLocks/>
          </p:cNvGrpSpPr>
          <p:nvPr/>
        </p:nvGrpSpPr>
        <p:grpSpPr bwMode="auto">
          <a:xfrm>
            <a:off x="250825" y="0"/>
            <a:ext cx="8605838" cy="5538788"/>
            <a:chOff x="158" y="0"/>
            <a:chExt cx="5421" cy="3489"/>
          </a:xfrm>
        </p:grpSpPr>
        <p:sp>
          <p:nvSpPr>
            <p:cNvPr id="57347" name="Rectangle 4"/>
            <p:cNvSpPr>
              <a:spLocks noChangeArrowheads="1"/>
            </p:cNvSpPr>
            <p:nvPr/>
          </p:nvSpPr>
          <p:spPr bwMode="auto">
            <a:xfrm>
              <a:off x="158" y="164"/>
              <a:ext cx="1542" cy="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US"/>
                <a:t>		     </a:t>
              </a:r>
              <a:r>
                <a:rPr lang="en-US" sz="1600" b="1" u="sng"/>
                <a:t>ILIO-TIBIAL TRACT:</a:t>
              </a:r>
            </a:p>
            <a:p>
              <a:endParaRPr lang="en-US" sz="1600" b="1" u="sng"/>
            </a:p>
            <a:p>
              <a:pPr algn="just"/>
              <a:r>
                <a:rPr lang="en-US" sz="1400" b="1"/>
                <a:t>This is the thickened  lateral par of the fascia lata ( deep fascia of the thigh). </a:t>
              </a:r>
            </a:p>
            <a:p>
              <a:pPr algn="just">
                <a:buFontTx/>
                <a:buChar char="•"/>
              </a:pPr>
              <a:r>
                <a:rPr lang="en-US" sz="1400" b="1"/>
                <a:t> It receives the insertion of the tensor fasciae lata and three-quarters of the gluteus maximus. </a:t>
              </a:r>
            </a:p>
            <a:p>
              <a:pPr algn="just">
                <a:buFontTx/>
                <a:buChar char="•"/>
              </a:pPr>
              <a:r>
                <a:rPr lang="en-US" sz="1400" b="1"/>
                <a:t> Its lower end attached to the lateral condyle of the tibia.</a:t>
              </a:r>
            </a:p>
            <a:p>
              <a:pPr algn="just">
                <a:buFontTx/>
                <a:buChar char="•"/>
              </a:pPr>
              <a:r>
                <a:rPr lang="en-US" sz="1400" b="1"/>
                <a:t>     The muscles pull upon it to fix the tibia on the femur during standing.</a:t>
              </a:r>
            </a:p>
          </p:txBody>
        </p:sp>
        <p:pic>
          <p:nvPicPr>
            <p:cNvPr id="57348" name="Picture 5" descr="iliotibal tract="/>
            <p:cNvPicPr>
              <a:picLocks noChangeAspect="1" noChangeArrowheads="1"/>
            </p:cNvPicPr>
            <p:nvPr/>
          </p:nvPicPr>
          <p:blipFill>
            <a:blip r:embed="rId3">
              <a:lum bright="-12000" contrast="24000"/>
              <a:extLst>
                <a:ext uri="{28A0092B-C50C-407E-A947-70E740481C1C}">
                  <a14:useLocalDpi xmlns:a14="http://schemas.microsoft.com/office/drawing/2010/main" val="0"/>
                </a:ext>
              </a:extLst>
            </a:blip>
            <a:srcRect/>
            <a:stretch>
              <a:fillRect/>
            </a:stretch>
          </p:blipFill>
          <p:spPr bwMode="auto">
            <a:xfrm>
              <a:off x="4241" y="1071"/>
              <a:ext cx="1338" cy="2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Picture 6" descr="tract1"/>
            <p:cNvPicPr>
              <a:picLocks noChangeAspect="1" noChangeArrowheads="1"/>
            </p:cNvPicPr>
            <p:nvPr/>
          </p:nvPicPr>
          <p:blipFill>
            <a:blip r:embed="rId4">
              <a:lum bright="-12000" contrast="36000"/>
              <a:extLst>
                <a:ext uri="{28A0092B-C50C-407E-A947-70E740481C1C}">
                  <a14:useLocalDpi xmlns:a14="http://schemas.microsoft.com/office/drawing/2010/main" val="0"/>
                </a:ext>
              </a:extLst>
            </a:blip>
            <a:srcRect/>
            <a:stretch>
              <a:fillRect/>
            </a:stretch>
          </p:blipFill>
          <p:spPr bwMode="auto">
            <a:xfrm>
              <a:off x="1701" y="0"/>
              <a:ext cx="2609" cy="3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399758372"/>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Date Placeholder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mtClean="0"/>
              <a:t>EL-BADAWI</a:t>
            </a:r>
          </a:p>
        </p:txBody>
      </p:sp>
      <p:grpSp>
        <p:nvGrpSpPr>
          <p:cNvPr id="58371" name="Group 22"/>
          <p:cNvGrpSpPr>
            <a:grpSpLocks/>
          </p:cNvGrpSpPr>
          <p:nvPr/>
        </p:nvGrpSpPr>
        <p:grpSpPr bwMode="auto">
          <a:xfrm>
            <a:off x="0" y="0"/>
            <a:ext cx="9144000" cy="6858000"/>
            <a:chOff x="0" y="0"/>
            <a:chExt cx="5760" cy="4320"/>
          </a:xfrm>
        </p:grpSpPr>
        <p:sp>
          <p:nvSpPr>
            <p:cNvPr id="58372" name="Rectangle 7"/>
            <p:cNvSpPr>
              <a:spLocks noChangeArrowheads="1"/>
            </p:cNvSpPr>
            <p:nvPr/>
          </p:nvSpPr>
          <p:spPr bwMode="auto">
            <a:xfrm>
              <a:off x="0" y="0"/>
              <a:ext cx="2544" cy="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533400" indent="-533400">
                <a:lnSpc>
                  <a:spcPct val="80000"/>
                </a:lnSpc>
                <a:spcBef>
                  <a:spcPct val="20000"/>
                </a:spcBef>
              </a:pPr>
              <a:r>
                <a:rPr lang="en-GB" sz="1400" b="1" u="sng">
                  <a:solidFill>
                    <a:srgbClr val="0000FF"/>
                  </a:solidFill>
                </a:rPr>
                <a:t>COMPARTMENTS OF THE THIGH</a:t>
              </a:r>
            </a:p>
            <a:p>
              <a:pPr marL="533400" indent="-533400">
                <a:lnSpc>
                  <a:spcPct val="80000"/>
                </a:lnSpc>
                <a:spcBef>
                  <a:spcPct val="20000"/>
                </a:spcBef>
              </a:pPr>
              <a:r>
                <a:rPr lang="en-GB" sz="1400" b="1">
                  <a:solidFill>
                    <a:srgbClr val="0000FF"/>
                  </a:solidFill>
                </a:rPr>
                <a:t>By three intermuscular septa extends from the deep fascia to linea aspera, the thigh is divided into</a:t>
              </a:r>
            </a:p>
            <a:p>
              <a:pPr marL="533400" indent="-533400">
                <a:lnSpc>
                  <a:spcPct val="80000"/>
                </a:lnSpc>
                <a:spcBef>
                  <a:spcPct val="20000"/>
                </a:spcBef>
                <a:buFontTx/>
                <a:buAutoNum type="alphaLcParenR"/>
              </a:pPr>
              <a:r>
                <a:rPr lang="en-GB" sz="1400" b="1">
                  <a:solidFill>
                    <a:srgbClr val="0000FF"/>
                  </a:solidFill>
                </a:rPr>
                <a:t>Anterior compartment (</a:t>
              </a:r>
              <a:r>
                <a:rPr lang="en-GB" sz="1400" b="1" i="1">
                  <a:solidFill>
                    <a:srgbClr val="0000FF"/>
                  </a:solidFill>
                </a:rPr>
                <a:t>Extensor compartment</a:t>
              </a:r>
              <a:r>
                <a:rPr lang="en-GB" sz="1400" b="1">
                  <a:solidFill>
                    <a:srgbClr val="0000FF"/>
                  </a:solidFill>
                </a:rPr>
                <a:t>) supplied by the femoral nerve</a:t>
              </a:r>
            </a:p>
            <a:p>
              <a:pPr marL="533400" indent="-533400">
                <a:lnSpc>
                  <a:spcPct val="80000"/>
                </a:lnSpc>
                <a:spcBef>
                  <a:spcPct val="20000"/>
                </a:spcBef>
                <a:buFontTx/>
                <a:buAutoNum type="alphaLcParenR"/>
              </a:pPr>
              <a:r>
                <a:rPr lang="en-GB" sz="1400" b="1">
                  <a:solidFill>
                    <a:srgbClr val="0000FF"/>
                  </a:solidFill>
                </a:rPr>
                <a:t>Posterior compartment (</a:t>
              </a:r>
              <a:r>
                <a:rPr lang="en-GB" sz="1400" b="1" i="1">
                  <a:solidFill>
                    <a:srgbClr val="0000FF"/>
                  </a:solidFill>
                </a:rPr>
                <a:t>Flexor compartment</a:t>
              </a:r>
              <a:r>
                <a:rPr lang="en-GB" sz="1400" b="1">
                  <a:solidFill>
                    <a:srgbClr val="0000FF"/>
                  </a:solidFill>
                </a:rPr>
                <a:t>) supplied by the sciatic nerve</a:t>
              </a:r>
            </a:p>
            <a:p>
              <a:pPr marL="533400" indent="-533400">
                <a:lnSpc>
                  <a:spcPct val="80000"/>
                </a:lnSpc>
                <a:spcBef>
                  <a:spcPct val="20000"/>
                </a:spcBef>
                <a:buFontTx/>
                <a:buAutoNum type="alphaLcParenR"/>
              </a:pPr>
              <a:r>
                <a:rPr lang="en-GB" sz="1400" b="1">
                  <a:solidFill>
                    <a:srgbClr val="0000FF"/>
                  </a:solidFill>
                </a:rPr>
                <a:t>Medial compartment (</a:t>
              </a:r>
              <a:r>
                <a:rPr lang="en-GB" sz="1400" b="1" i="1">
                  <a:solidFill>
                    <a:srgbClr val="0000FF"/>
                  </a:solidFill>
                </a:rPr>
                <a:t>Adductor compartment</a:t>
              </a:r>
              <a:r>
                <a:rPr lang="en-GB" sz="1400" b="1">
                  <a:solidFill>
                    <a:srgbClr val="0000FF"/>
                  </a:solidFill>
                </a:rPr>
                <a:t>) supplied by the obturator nerve.</a:t>
              </a:r>
              <a:endParaRPr lang="en-US" sz="1400" b="1">
                <a:solidFill>
                  <a:srgbClr val="0000FF"/>
                </a:solidFill>
              </a:endParaRPr>
            </a:p>
          </p:txBody>
        </p:sp>
        <p:pic>
          <p:nvPicPr>
            <p:cNvPr id="58373" name="Picture 8" descr="Picture1"/>
            <p:cNvPicPr>
              <a:picLocks noChangeAspect="1" noChangeArrowheads="1"/>
            </p:cNvPicPr>
            <p:nvPr/>
          </p:nvPicPr>
          <p:blipFill>
            <a:blip r:embed="rId3">
              <a:lum bright="-12000" contrast="54000"/>
              <a:extLst>
                <a:ext uri="{28A0092B-C50C-407E-A947-70E740481C1C}">
                  <a14:useLocalDpi xmlns:a14="http://schemas.microsoft.com/office/drawing/2010/main" val="0"/>
                </a:ext>
              </a:extLst>
            </a:blip>
            <a:srcRect/>
            <a:stretch>
              <a:fillRect/>
            </a:stretch>
          </p:blipFill>
          <p:spPr bwMode="auto">
            <a:xfrm>
              <a:off x="3268" y="0"/>
              <a:ext cx="2492" cy="2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4" name="Picture 21" descr="comp="/>
            <p:cNvPicPr>
              <a:picLocks noChangeAspect="1" noChangeArrowheads="1"/>
            </p:cNvPicPr>
            <p:nvPr/>
          </p:nvPicPr>
          <p:blipFill>
            <a:blip r:embed="rId4">
              <a:lum bright="-6000" contrast="18000"/>
              <a:extLst>
                <a:ext uri="{28A0092B-C50C-407E-A947-70E740481C1C}">
                  <a14:useLocalDpi xmlns:a14="http://schemas.microsoft.com/office/drawing/2010/main" val="0"/>
                </a:ext>
              </a:extLst>
            </a:blip>
            <a:srcRect l="1050" t="2454"/>
            <a:stretch>
              <a:fillRect/>
            </a:stretch>
          </p:blipFill>
          <p:spPr bwMode="auto">
            <a:xfrm>
              <a:off x="158" y="1616"/>
              <a:ext cx="3016" cy="2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910333703"/>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394" name="Group 6"/>
          <p:cNvGrpSpPr>
            <a:grpSpLocks/>
          </p:cNvGrpSpPr>
          <p:nvPr/>
        </p:nvGrpSpPr>
        <p:grpSpPr bwMode="auto">
          <a:xfrm>
            <a:off x="0" y="404813"/>
            <a:ext cx="9144000" cy="5726112"/>
            <a:chOff x="0" y="255"/>
            <a:chExt cx="5760" cy="3607"/>
          </a:xfrm>
        </p:grpSpPr>
        <p:pic>
          <p:nvPicPr>
            <p:cNvPr id="59395" name="Picture 4" descr="thisaph"/>
            <p:cNvPicPr>
              <a:picLocks noChangeAspect="1" noChangeArrowheads="1"/>
            </p:cNvPicPr>
            <p:nvPr/>
          </p:nvPicPr>
          <p:blipFill>
            <a:blip r:embed="rId3">
              <a:lum bright="-6000" contrast="24000"/>
              <a:extLst>
                <a:ext uri="{28A0092B-C50C-407E-A947-70E740481C1C}">
                  <a14:useLocalDpi xmlns:a14="http://schemas.microsoft.com/office/drawing/2010/main" val="0"/>
                </a:ext>
              </a:extLst>
            </a:blip>
            <a:srcRect l="2730"/>
            <a:stretch>
              <a:fillRect/>
            </a:stretch>
          </p:blipFill>
          <p:spPr bwMode="auto">
            <a:xfrm>
              <a:off x="2517" y="527"/>
              <a:ext cx="3243" cy="3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Text Box 5"/>
            <p:cNvSpPr txBox="1">
              <a:spLocks noChangeArrowheads="1"/>
            </p:cNvSpPr>
            <p:nvPr/>
          </p:nvSpPr>
          <p:spPr bwMode="auto">
            <a:xfrm>
              <a:off x="0" y="255"/>
              <a:ext cx="2426" cy="3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b="1" u="sng">
                  <a:solidFill>
                    <a:srgbClr val="0000FF"/>
                  </a:solidFill>
                </a:rPr>
                <a:t>Saphenous opening:</a:t>
              </a:r>
            </a:p>
            <a:p>
              <a:pPr lvl="1" algn="just" eaLnBrk="1" hangingPunct="1">
                <a:spcBef>
                  <a:spcPct val="50000"/>
                </a:spcBef>
                <a:buFontTx/>
                <a:buChar char="•"/>
              </a:pPr>
              <a:r>
                <a:rPr lang="en-GB" b="1">
                  <a:solidFill>
                    <a:srgbClr val="0000FF"/>
                  </a:solidFill>
                </a:rPr>
                <a:t>Oval opening in the deep fascia.</a:t>
              </a:r>
            </a:p>
            <a:p>
              <a:pPr lvl="1" algn="just" eaLnBrk="1" hangingPunct="1">
                <a:spcBef>
                  <a:spcPct val="50000"/>
                </a:spcBef>
                <a:buFontTx/>
                <a:buChar char="•"/>
              </a:pPr>
              <a:r>
                <a:rPr lang="en-GB" b="1">
                  <a:solidFill>
                    <a:srgbClr val="0000FF"/>
                  </a:solidFill>
                </a:rPr>
                <a:t> It lies ½ inch below the inguinal ligament.</a:t>
              </a:r>
            </a:p>
            <a:p>
              <a:pPr lvl="1" algn="just" eaLnBrk="1" hangingPunct="1">
                <a:spcBef>
                  <a:spcPct val="50000"/>
                </a:spcBef>
                <a:buFontTx/>
                <a:buChar char="•"/>
              </a:pPr>
              <a:r>
                <a:rPr lang="en-GB" b="1">
                  <a:solidFill>
                    <a:srgbClr val="0000FF"/>
                  </a:solidFill>
                </a:rPr>
                <a:t>Its centre is 1 ½ inches below and lateral to the pubic tubercle.</a:t>
              </a:r>
            </a:p>
            <a:p>
              <a:pPr lvl="1" algn="just" eaLnBrk="1" hangingPunct="1">
                <a:spcBef>
                  <a:spcPct val="50000"/>
                </a:spcBef>
                <a:buFontTx/>
                <a:buChar char="•"/>
              </a:pPr>
              <a:r>
                <a:rPr lang="en-GB" b="1">
                  <a:solidFill>
                    <a:srgbClr val="0000FF"/>
                  </a:solidFill>
                </a:rPr>
                <a:t> It is closed by the cribriform fascia, which is pierced by the by the great Saphenous vein and other superficial vessels.</a:t>
              </a:r>
            </a:p>
            <a:p>
              <a:pPr lvl="1" algn="just" eaLnBrk="1" hangingPunct="1">
                <a:spcBef>
                  <a:spcPct val="50000"/>
                </a:spcBef>
                <a:buFontTx/>
                <a:buChar char="•"/>
              </a:pPr>
              <a:r>
                <a:rPr lang="en-GB" b="1">
                  <a:solidFill>
                    <a:srgbClr val="0000FF"/>
                  </a:solidFill>
                </a:rPr>
                <a:t> Its upper lateral and lower margins are sharp and strong is called falciform margin while its medial margin is thin and weak.</a:t>
              </a:r>
              <a:endParaRPr lang="en-US" b="1">
                <a:solidFill>
                  <a:srgbClr val="0000FF"/>
                </a:solidFill>
              </a:endParaRPr>
            </a:p>
          </p:txBody>
        </p:sp>
      </p:grpSp>
    </p:spTree>
    <p:extLst>
      <p:ext uri="{BB962C8B-B14F-4D97-AF65-F5344CB8AC3E}">
        <p14:creationId xmlns:p14="http://schemas.microsoft.com/office/powerpoint/2010/main" val="3004375752"/>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418" name="Group 18"/>
          <p:cNvGrpSpPr>
            <a:grpSpLocks/>
          </p:cNvGrpSpPr>
          <p:nvPr/>
        </p:nvGrpSpPr>
        <p:grpSpPr bwMode="auto">
          <a:xfrm>
            <a:off x="0" y="0"/>
            <a:ext cx="9144000" cy="6308725"/>
            <a:chOff x="0" y="0"/>
            <a:chExt cx="5760" cy="3974"/>
          </a:xfrm>
        </p:grpSpPr>
        <p:pic>
          <p:nvPicPr>
            <p:cNvPr id="60419" name="Picture 4" descr="scan10"/>
            <p:cNvPicPr>
              <a:picLocks noChangeAspect="1" noChangeArrowheads="1"/>
            </p:cNvPicPr>
            <p:nvPr/>
          </p:nvPicPr>
          <p:blipFill>
            <a:blip r:embed="rId3">
              <a:lum bright="-12000" contrast="48000"/>
              <a:extLst>
                <a:ext uri="{28A0092B-C50C-407E-A947-70E740481C1C}">
                  <a14:useLocalDpi xmlns:a14="http://schemas.microsoft.com/office/drawing/2010/main" val="0"/>
                </a:ext>
              </a:extLst>
            </a:blip>
            <a:srcRect/>
            <a:stretch>
              <a:fillRect/>
            </a:stretch>
          </p:blipFill>
          <p:spPr bwMode="auto">
            <a:xfrm>
              <a:off x="3547" y="0"/>
              <a:ext cx="2213" cy="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Picture 5"/>
            <p:cNvPicPr>
              <a:picLocks noChangeAspect="1" noChangeArrowheads="1"/>
            </p:cNvPicPr>
            <p:nvPr/>
          </p:nvPicPr>
          <p:blipFill>
            <a:blip r:embed="rId4">
              <a:lum bright="-6000" contrast="24000"/>
              <a:extLst>
                <a:ext uri="{28A0092B-C50C-407E-A947-70E740481C1C}">
                  <a14:useLocalDpi xmlns:a14="http://schemas.microsoft.com/office/drawing/2010/main" val="0"/>
                </a:ext>
              </a:extLst>
            </a:blip>
            <a:srcRect/>
            <a:stretch>
              <a:fillRect/>
            </a:stretch>
          </p:blipFill>
          <p:spPr bwMode="auto">
            <a:xfrm>
              <a:off x="1791" y="346"/>
              <a:ext cx="1516" cy="2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1" name="Line 6"/>
            <p:cNvSpPr>
              <a:spLocks noChangeShapeType="1"/>
            </p:cNvSpPr>
            <p:nvPr/>
          </p:nvSpPr>
          <p:spPr bwMode="auto">
            <a:xfrm flipV="1">
              <a:off x="1927" y="255"/>
              <a:ext cx="318" cy="22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0422" name="Text Box 7"/>
            <p:cNvSpPr txBox="1">
              <a:spLocks noChangeArrowheads="1"/>
            </p:cNvSpPr>
            <p:nvPr/>
          </p:nvSpPr>
          <p:spPr bwMode="auto">
            <a:xfrm>
              <a:off x="2245" y="0"/>
              <a:ext cx="54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sz="1400" b="1"/>
                <a:t>Ing.Lig.</a:t>
              </a:r>
              <a:endParaRPr lang="en-US" sz="1400" b="1"/>
            </a:p>
          </p:txBody>
        </p:sp>
        <p:sp>
          <p:nvSpPr>
            <p:cNvPr id="60423" name="Line 8"/>
            <p:cNvSpPr>
              <a:spLocks noChangeShapeType="1"/>
            </p:cNvSpPr>
            <p:nvPr/>
          </p:nvSpPr>
          <p:spPr bwMode="auto">
            <a:xfrm flipV="1">
              <a:off x="2381" y="527"/>
              <a:ext cx="318" cy="31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0424" name="Line 9"/>
            <p:cNvSpPr>
              <a:spLocks noChangeShapeType="1"/>
            </p:cNvSpPr>
            <p:nvPr/>
          </p:nvSpPr>
          <p:spPr bwMode="auto">
            <a:xfrm flipV="1">
              <a:off x="2608" y="618"/>
              <a:ext cx="0" cy="31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25" name="Text Box 10"/>
            <p:cNvSpPr txBox="1">
              <a:spLocks noChangeArrowheads="1"/>
            </p:cNvSpPr>
            <p:nvPr/>
          </p:nvSpPr>
          <p:spPr bwMode="auto">
            <a:xfrm>
              <a:off x="2381" y="300"/>
              <a:ext cx="8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sz="1400" b="1"/>
                <a:t>Iliopsoas m.</a:t>
              </a:r>
              <a:endParaRPr lang="en-US" sz="1400" b="1"/>
            </a:p>
          </p:txBody>
        </p:sp>
        <p:sp>
          <p:nvSpPr>
            <p:cNvPr id="60426" name="Line 11"/>
            <p:cNvSpPr>
              <a:spLocks noChangeShapeType="1"/>
            </p:cNvSpPr>
            <p:nvPr/>
          </p:nvSpPr>
          <p:spPr bwMode="auto">
            <a:xfrm flipV="1">
              <a:off x="2789" y="618"/>
              <a:ext cx="182" cy="45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0427" name="Text Box 12"/>
            <p:cNvSpPr txBox="1">
              <a:spLocks noChangeArrowheads="1"/>
            </p:cNvSpPr>
            <p:nvPr/>
          </p:nvSpPr>
          <p:spPr bwMode="auto">
            <a:xfrm>
              <a:off x="2699" y="436"/>
              <a:ext cx="77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sz="1400" b="1"/>
                <a:t>Pectineus</a:t>
              </a:r>
              <a:endParaRPr lang="en-US" sz="1400" b="1"/>
            </a:p>
          </p:txBody>
        </p:sp>
        <p:sp>
          <p:nvSpPr>
            <p:cNvPr id="60428" name="Line 13"/>
            <p:cNvSpPr>
              <a:spLocks noChangeShapeType="1"/>
            </p:cNvSpPr>
            <p:nvPr/>
          </p:nvSpPr>
          <p:spPr bwMode="auto">
            <a:xfrm flipV="1">
              <a:off x="3107" y="845"/>
              <a:ext cx="227" cy="22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0429" name="Text Box 14"/>
            <p:cNvSpPr txBox="1">
              <a:spLocks noChangeArrowheads="1"/>
            </p:cNvSpPr>
            <p:nvPr/>
          </p:nvSpPr>
          <p:spPr bwMode="auto">
            <a:xfrm>
              <a:off x="2971" y="618"/>
              <a:ext cx="72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sz="1200" b="1"/>
                <a:t>Add. Longus</a:t>
              </a:r>
              <a:endParaRPr lang="en-US" sz="1200" b="1"/>
            </a:p>
          </p:txBody>
        </p:sp>
        <p:sp>
          <p:nvSpPr>
            <p:cNvPr id="60430" name="Line 15"/>
            <p:cNvSpPr>
              <a:spLocks noChangeShapeType="1"/>
            </p:cNvSpPr>
            <p:nvPr/>
          </p:nvSpPr>
          <p:spPr bwMode="auto">
            <a:xfrm>
              <a:off x="2971" y="2387"/>
              <a:ext cx="363" cy="3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0431" name="Text Box 16"/>
            <p:cNvSpPr txBox="1">
              <a:spLocks noChangeArrowheads="1"/>
            </p:cNvSpPr>
            <p:nvPr/>
          </p:nvSpPr>
          <p:spPr bwMode="auto">
            <a:xfrm>
              <a:off x="3198" y="2750"/>
              <a:ext cx="63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sz="1200" b="1"/>
                <a:t>Sartorius</a:t>
              </a:r>
              <a:endParaRPr lang="en-US" sz="1200" b="1"/>
            </a:p>
          </p:txBody>
        </p:sp>
        <p:sp>
          <p:nvSpPr>
            <p:cNvPr id="63505" name="Rectangle 17"/>
            <p:cNvSpPr>
              <a:spLocks noChangeArrowheads="1"/>
            </p:cNvSpPr>
            <p:nvPr/>
          </p:nvSpPr>
          <p:spPr bwMode="auto">
            <a:xfrm>
              <a:off x="0" y="164"/>
              <a:ext cx="1746" cy="3810"/>
            </a:xfrm>
            <a:prstGeom prst="rect">
              <a:avLst/>
            </a:prstGeom>
            <a:noFill/>
            <a:ln w="9525">
              <a:noFill/>
              <a:miter lim="800000"/>
              <a:headEnd/>
              <a:tailEnd/>
            </a:ln>
            <a:effectLst/>
          </p:spPr>
          <p:txBody>
            <a:bodyPr>
              <a:spAutoFit/>
            </a:bodyPr>
            <a:lstStyle/>
            <a:p>
              <a:pPr>
                <a:defRPr/>
              </a:pPr>
              <a:r>
                <a:rPr lang="en-GB" sz="1400" b="1" u="sng">
                  <a:effectLst>
                    <a:outerShdw blurRad="38100" dist="38100" dir="2700000" algn="tl">
                      <a:srgbClr val="FFFFFF"/>
                    </a:outerShdw>
                  </a:effectLst>
                </a:rPr>
                <a:t>FEMORAL TRIANGLE</a:t>
              </a:r>
              <a:endParaRPr lang="en-GB" sz="1400" b="1"/>
            </a:p>
            <a:p>
              <a:pPr>
                <a:defRPr/>
              </a:pPr>
              <a:r>
                <a:rPr lang="en-GB" sz="1400" b="1"/>
                <a:t>This is a triangular space in the front of the upper third of the thigh.</a:t>
              </a:r>
            </a:p>
            <a:p>
              <a:pPr>
                <a:defRPr/>
              </a:pPr>
              <a:r>
                <a:rPr lang="en-GB" sz="1400" b="1"/>
                <a:t>Boundaries:</a:t>
              </a:r>
            </a:p>
            <a:p>
              <a:pPr lvl="1">
                <a:defRPr/>
              </a:pPr>
              <a:r>
                <a:rPr lang="en-GB" sz="1400" b="1" u="sng"/>
                <a:t>Above</a:t>
              </a:r>
              <a:r>
                <a:rPr lang="en-GB" sz="1400" b="1"/>
                <a:t>: The Inguinal ligament	, forming the base of the triangle</a:t>
              </a:r>
            </a:p>
            <a:p>
              <a:pPr lvl="1">
                <a:defRPr/>
              </a:pPr>
              <a:r>
                <a:rPr lang="en-GB" sz="1400" b="1" u="sng"/>
                <a:t>Laterally</a:t>
              </a:r>
              <a:r>
                <a:rPr lang="en-GB" sz="1400" b="1"/>
                <a:t>: The medial border of 	sartorius</a:t>
              </a:r>
            </a:p>
            <a:p>
              <a:pPr lvl="1">
                <a:defRPr/>
              </a:pPr>
              <a:r>
                <a:rPr lang="en-GB" sz="1400" b="1"/>
                <a:t>Medially: medial border of 	adductor longus.</a:t>
              </a:r>
            </a:p>
            <a:p>
              <a:pPr lvl="1">
                <a:defRPr/>
              </a:pPr>
              <a:r>
                <a:rPr lang="en-GB" sz="1400" b="1" u="sng"/>
                <a:t>Roof</a:t>
              </a:r>
              <a:r>
                <a:rPr lang="en-GB" sz="1400" b="1"/>
                <a:t>: Skin, superficial fascia and its contents, and deep fascia.</a:t>
              </a:r>
            </a:p>
            <a:p>
              <a:pPr lvl="1">
                <a:defRPr/>
              </a:pPr>
              <a:r>
                <a:rPr lang="en-GB" sz="1400" b="1" u="sng"/>
                <a:t>Floor</a:t>
              </a:r>
              <a:r>
                <a:rPr lang="en-GB" sz="1400" b="1"/>
                <a:t>: formed by the following muscles arranged from the medial to lateral side: adductor longus, pectineus, psoas major, and iliacus.</a:t>
              </a:r>
            </a:p>
            <a:p>
              <a:pPr>
                <a:defRPr/>
              </a:pPr>
              <a:r>
                <a:rPr lang="en-GB" sz="1400" b="1"/>
                <a:t>Contents: </a:t>
              </a:r>
            </a:p>
            <a:p>
              <a:pPr algn="just">
                <a:defRPr/>
              </a:pPr>
              <a:r>
                <a:rPr lang="en-GB" sz="1400" b="1"/>
                <a:t>      Its main contents are the femoral sheath, femoral artery and its branches, femoral vein and its tributaries, femoral nerve, and deep inguinal lymph nodes.</a:t>
              </a:r>
              <a:endParaRPr lang="en-US" sz="1400" b="1"/>
            </a:p>
          </p:txBody>
        </p:sp>
      </p:grpSp>
    </p:spTree>
    <p:extLst>
      <p:ext uri="{BB962C8B-B14F-4D97-AF65-F5344CB8AC3E}">
        <p14:creationId xmlns:p14="http://schemas.microsoft.com/office/powerpoint/2010/main" val="756639650"/>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Date Placeholder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mtClean="0"/>
              <a:t>EL-BADAWI</a:t>
            </a:r>
          </a:p>
        </p:txBody>
      </p:sp>
      <p:sp>
        <p:nvSpPr>
          <p:cNvPr id="61443" name="Line 3"/>
          <p:cNvSpPr>
            <a:spLocks noChangeShapeType="1"/>
          </p:cNvSpPr>
          <p:nvPr/>
        </p:nvSpPr>
        <p:spPr bwMode="auto">
          <a:xfrm flipH="1">
            <a:off x="1752600" y="2286000"/>
            <a:ext cx="1447800" cy="0"/>
          </a:xfrm>
          <a:prstGeom prst="line">
            <a:avLst/>
          </a:prstGeom>
          <a:noFill/>
          <a:ln w="28575">
            <a:solidFill>
              <a:schemeClr val="tx1"/>
            </a:solidFill>
            <a:round/>
            <a:headEnd type="stealth" w="lg" len="lg"/>
            <a:tailEnd/>
          </a:ln>
          <a:extLst>
            <a:ext uri="{909E8E84-426E-40DD-AFC4-6F175D3DCCD1}">
              <a14:hiddenFill xmlns:a14="http://schemas.microsoft.com/office/drawing/2010/main">
                <a:noFill/>
              </a14:hiddenFill>
            </a:ext>
          </a:extLst>
        </p:spPr>
        <p:txBody>
          <a:bodyPr/>
          <a:lstStyle/>
          <a:p>
            <a:endParaRPr lang="en-US"/>
          </a:p>
        </p:txBody>
      </p:sp>
      <p:pic>
        <p:nvPicPr>
          <p:cNvPr id="61444" name="Picture 2" descr="ptnm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0050"/>
            <a:ext cx="8610600" cy="645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5" name="Line 4"/>
          <p:cNvSpPr>
            <a:spLocks noChangeShapeType="1"/>
          </p:cNvSpPr>
          <p:nvPr/>
        </p:nvSpPr>
        <p:spPr bwMode="auto">
          <a:xfrm flipH="1">
            <a:off x="1524000" y="1676400"/>
            <a:ext cx="1447800" cy="0"/>
          </a:xfrm>
          <a:prstGeom prst="line">
            <a:avLst/>
          </a:prstGeom>
          <a:noFill/>
          <a:ln w="28575">
            <a:solidFill>
              <a:schemeClr val="tx1"/>
            </a:solidFill>
            <a:round/>
            <a:headEnd type="stealth" w="lg" len="lg"/>
            <a:tailEnd/>
          </a:ln>
          <a:extLst>
            <a:ext uri="{909E8E84-426E-40DD-AFC4-6F175D3DCCD1}">
              <a14:hiddenFill xmlns:a14="http://schemas.microsoft.com/office/drawing/2010/main">
                <a:noFill/>
              </a14:hiddenFill>
            </a:ext>
          </a:extLst>
        </p:spPr>
        <p:txBody>
          <a:bodyPr/>
          <a:lstStyle/>
          <a:p>
            <a:endParaRPr lang="en-US"/>
          </a:p>
        </p:txBody>
      </p:sp>
      <p:sp>
        <p:nvSpPr>
          <p:cNvPr id="61446" name="Line 5"/>
          <p:cNvSpPr>
            <a:spLocks noChangeShapeType="1"/>
          </p:cNvSpPr>
          <p:nvPr/>
        </p:nvSpPr>
        <p:spPr bwMode="auto">
          <a:xfrm flipH="1">
            <a:off x="1905000" y="2819400"/>
            <a:ext cx="1447800" cy="0"/>
          </a:xfrm>
          <a:prstGeom prst="line">
            <a:avLst/>
          </a:prstGeom>
          <a:noFill/>
          <a:ln w="28575">
            <a:solidFill>
              <a:schemeClr val="tx1"/>
            </a:solidFill>
            <a:round/>
            <a:headEnd type="stealth" w="lg" len="lg"/>
            <a:tailEnd/>
          </a:ln>
          <a:extLst>
            <a:ext uri="{909E8E84-426E-40DD-AFC4-6F175D3DCCD1}">
              <a14:hiddenFill xmlns:a14="http://schemas.microsoft.com/office/drawing/2010/main">
                <a:noFill/>
              </a14:hiddenFill>
            </a:ext>
          </a:extLst>
        </p:spPr>
        <p:txBody>
          <a:bodyPr/>
          <a:lstStyle/>
          <a:p>
            <a:endParaRPr lang="en-US"/>
          </a:p>
        </p:txBody>
      </p:sp>
      <p:sp>
        <p:nvSpPr>
          <p:cNvPr id="61447" name="Line 6"/>
          <p:cNvSpPr>
            <a:spLocks noChangeShapeType="1"/>
          </p:cNvSpPr>
          <p:nvPr/>
        </p:nvSpPr>
        <p:spPr bwMode="auto">
          <a:xfrm flipH="1">
            <a:off x="2133600" y="3429000"/>
            <a:ext cx="1447800" cy="0"/>
          </a:xfrm>
          <a:prstGeom prst="line">
            <a:avLst/>
          </a:prstGeom>
          <a:noFill/>
          <a:ln w="28575">
            <a:solidFill>
              <a:schemeClr val="tx1"/>
            </a:solidFill>
            <a:round/>
            <a:headEnd type="stealth" w="lg" len="lg"/>
            <a:tailEnd/>
          </a:ln>
          <a:extLst>
            <a:ext uri="{909E8E84-426E-40DD-AFC4-6F175D3DCCD1}">
              <a14:hiddenFill xmlns:a14="http://schemas.microsoft.com/office/drawing/2010/main">
                <a:noFill/>
              </a14:hiddenFill>
            </a:ext>
          </a:extLst>
        </p:spPr>
        <p:txBody>
          <a:bodyPr/>
          <a:lstStyle/>
          <a:p>
            <a:endParaRPr lang="en-US"/>
          </a:p>
        </p:txBody>
      </p:sp>
      <p:sp>
        <p:nvSpPr>
          <p:cNvPr id="61448" name="Line 7"/>
          <p:cNvSpPr>
            <a:spLocks noChangeShapeType="1"/>
          </p:cNvSpPr>
          <p:nvPr/>
        </p:nvSpPr>
        <p:spPr bwMode="auto">
          <a:xfrm flipH="1">
            <a:off x="2209800" y="4191000"/>
            <a:ext cx="1447800" cy="0"/>
          </a:xfrm>
          <a:prstGeom prst="line">
            <a:avLst/>
          </a:prstGeom>
          <a:noFill/>
          <a:ln w="28575">
            <a:solidFill>
              <a:schemeClr val="tx1"/>
            </a:solidFill>
            <a:round/>
            <a:headEnd type="stealth" w="lg" len="lg"/>
            <a:tailEnd/>
          </a:ln>
          <a:extLst>
            <a:ext uri="{909E8E84-426E-40DD-AFC4-6F175D3DCCD1}">
              <a14:hiddenFill xmlns:a14="http://schemas.microsoft.com/office/drawing/2010/main">
                <a:noFill/>
              </a14:hiddenFill>
            </a:ext>
          </a:extLst>
        </p:spPr>
        <p:txBody>
          <a:bodyPr/>
          <a:lstStyle/>
          <a:p>
            <a:endParaRPr lang="en-US"/>
          </a:p>
        </p:txBody>
      </p:sp>
      <p:sp>
        <p:nvSpPr>
          <p:cNvPr id="61449" name="Line 8"/>
          <p:cNvSpPr>
            <a:spLocks noChangeShapeType="1"/>
          </p:cNvSpPr>
          <p:nvPr/>
        </p:nvSpPr>
        <p:spPr bwMode="auto">
          <a:xfrm flipH="1">
            <a:off x="2362200" y="4648200"/>
            <a:ext cx="1447800" cy="0"/>
          </a:xfrm>
          <a:prstGeom prst="line">
            <a:avLst/>
          </a:prstGeom>
          <a:noFill/>
          <a:ln w="28575">
            <a:solidFill>
              <a:schemeClr val="tx1"/>
            </a:solidFill>
            <a:round/>
            <a:headEnd type="stealth" w="lg" len="lg"/>
            <a:tailEnd/>
          </a:ln>
          <a:extLst>
            <a:ext uri="{909E8E84-426E-40DD-AFC4-6F175D3DCCD1}">
              <a14:hiddenFill xmlns:a14="http://schemas.microsoft.com/office/drawing/2010/main">
                <a:noFill/>
              </a14:hiddenFill>
            </a:ext>
          </a:extLst>
        </p:spPr>
        <p:txBody>
          <a:bodyPr/>
          <a:lstStyle/>
          <a:p>
            <a:endParaRPr lang="en-US"/>
          </a:p>
        </p:txBody>
      </p:sp>
      <p:sp>
        <p:nvSpPr>
          <p:cNvPr id="61450" name="Line 9"/>
          <p:cNvSpPr>
            <a:spLocks noChangeShapeType="1"/>
          </p:cNvSpPr>
          <p:nvPr/>
        </p:nvSpPr>
        <p:spPr bwMode="auto">
          <a:xfrm>
            <a:off x="5105400" y="838200"/>
            <a:ext cx="2209800" cy="0"/>
          </a:xfrm>
          <a:prstGeom prst="line">
            <a:avLst/>
          </a:prstGeom>
          <a:noFill/>
          <a:ln w="28575">
            <a:solidFill>
              <a:schemeClr val="tx1"/>
            </a:solidFill>
            <a:round/>
            <a:headEnd type="stealth" w="lg" len="lg"/>
            <a:tailEnd/>
          </a:ln>
          <a:extLst>
            <a:ext uri="{909E8E84-426E-40DD-AFC4-6F175D3DCCD1}">
              <a14:hiddenFill xmlns:a14="http://schemas.microsoft.com/office/drawing/2010/main">
                <a:noFill/>
              </a14:hiddenFill>
            </a:ext>
          </a:extLst>
        </p:spPr>
        <p:txBody>
          <a:bodyPr/>
          <a:lstStyle/>
          <a:p>
            <a:endParaRPr lang="en-US"/>
          </a:p>
        </p:txBody>
      </p:sp>
      <p:sp>
        <p:nvSpPr>
          <p:cNvPr id="61451" name="Line 10"/>
          <p:cNvSpPr>
            <a:spLocks noChangeShapeType="1"/>
          </p:cNvSpPr>
          <p:nvPr/>
        </p:nvSpPr>
        <p:spPr bwMode="auto">
          <a:xfrm>
            <a:off x="5715000" y="5181600"/>
            <a:ext cx="1752600" cy="0"/>
          </a:xfrm>
          <a:prstGeom prst="line">
            <a:avLst/>
          </a:prstGeom>
          <a:noFill/>
          <a:ln w="28575">
            <a:solidFill>
              <a:schemeClr val="tx1"/>
            </a:solidFill>
            <a:round/>
            <a:headEnd type="stealth" w="lg" len="lg"/>
            <a:tailEnd/>
          </a:ln>
          <a:extLst>
            <a:ext uri="{909E8E84-426E-40DD-AFC4-6F175D3DCCD1}">
              <a14:hiddenFill xmlns:a14="http://schemas.microsoft.com/office/drawing/2010/main">
                <a:noFill/>
              </a14:hiddenFill>
            </a:ext>
          </a:extLst>
        </p:spPr>
        <p:txBody>
          <a:bodyPr/>
          <a:lstStyle/>
          <a:p>
            <a:endParaRPr lang="en-US"/>
          </a:p>
        </p:txBody>
      </p:sp>
      <p:sp>
        <p:nvSpPr>
          <p:cNvPr id="61452" name="Line 11"/>
          <p:cNvSpPr>
            <a:spLocks noChangeShapeType="1"/>
          </p:cNvSpPr>
          <p:nvPr/>
        </p:nvSpPr>
        <p:spPr bwMode="auto">
          <a:xfrm>
            <a:off x="5334000" y="3048000"/>
            <a:ext cx="1828800" cy="0"/>
          </a:xfrm>
          <a:prstGeom prst="line">
            <a:avLst/>
          </a:prstGeom>
          <a:noFill/>
          <a:ln w="28575">
            <a:solidFill>
              <a:schemeClr val="tx1"/>
            </a:solidFill>
            <a:round/>
            <a:headEnd type="stealth" w="lg" len="lg"/>
            <a:tailEnd/>
          </a:ln>
          <a:extLst>
            <a:ext uri="{909E8E84-426E-40DD-AFC4-6F175D3DCCD1}">
              <a14:hiddenFill xmlns:a14="http://schemas.microsoft.com/office/drawing/2010/main">
                <a:noFill/>
              </a14:hiddenFill>
            </a:ext>
          </a:extLst>
        </p:spPr>
        <p:txBody>
          <a:bodyPr/>
          <a:lstStyle/>
          <a:p>
            <a:endParaRPr lang="en-US"/>
          </a:p>
        </p:txBody>
      </p:sp>
      <p:sp>
        <p:nvSpPr>
          <p:cNvPr id="61453" name="Text Box 12"/>
          <p:cNvSpPr txBox="1">
            <a:spLocks noChangeArrowheads="1"/>
          </p:cNvSpPr>
          <p:nvPr/>
        </p:nvSpPr>
        <p:spPr bwMode="auto">
          <a:xfrm>
            <a:off x="381000" y="1363663"/>
            <a:ext cx="914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200" b="1"/>
              <a:t>SKIN</a:t>
            </a:r>
          </a:p>
        </p:txBody>
      </p:sp>
      <p:sp>
        <p:nvSpPr>
          <p:cNvPr id="61454" name="Text Box 13"/>
          <p:cNvSpPr txBox="1">
            <a:spLocks noChangeArrowheads="1"/>
          </p:cNvSpPr>
          <p:nvPr/>
        </p:nvSpPr>
        <p:spPr bwMode="auto">
          <a:xfrm>
            <a:off x="304800" y="2133600"/>
            <a:ext cx="1371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200" b="1"/>
              <a:t>SUP. FASCIA</a:t>
            </a:r>
          </a:p>
        </p:txBody>
      </p:sp>
      <p:sp>
        <p:nvSpPr>
          <p:cNvPr id="61455" name="Text Box 14"/>
          <p:cNvSpPr txBox="1">
            <a:spLocks noChangeArrowheads="1"/>
          </p:cNvSpPr>
          <p:nvPr/>
        </p:nvSpPr>
        <p:spPr bwMode="auto">
          <a:xfrm>
            <a:off x="0" y="2743200"/>
            <a:ext cx="2057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200" b="1"/>
              <a:t>ANT. ABD. W. MUSCLES</a:t>
            </a:r>
          </a:p>
        </p:txBody>
      </p:sp>
      <p:sp>
        <p:nvSpPr>
          <p:cNvPr id="61456" name="Text Box 15"/>
          <p:cNvSpPr txBox="1">
            <a:spLocks noChangeArrowheads="1"/>
          </p:cNvSpPr>
          <p:nvPr/>
        </p:nvSpPr>
        <p:spPr bwMode="auto">
          <a:xfrm>
            <a:off x="228600" y="3421063"/>
            <a:ext cx="2209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200" b="1"/>
              <a:t>FASCIA TRANSVERSALIS</a:t>
            </a:r>
          </a:p>
        </p:txBody>
      </p:sp>
      <p:sp>
        <p:nvSpPr>
          <p:cNvPr id="61457" name="Text Box 16"/>
          <p:cNvSpPr txBox="1">
            <a:spLocks noChangeArrowheads="1"/>
          </p:cNvSpPr>
          <p:nvPr/>
        </p:nvSpPr>
        <p:spPr bwMode="auto">
          <a:xfrm>
            <a:off x="0" y="4114800"/>
            <a:ext cx="2438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200" b="1"/>
              <a:t>EXTRAPRET. FATTY TISSUE</a:t>
            </a:r>
          </a:p>
        </p:txBody>
      </p:sp>
      <p:sp>
        <p:nvSpPr>
          <p:cNvPr id="61458" name="Text Box 17"/>
          <p:cNvSpPr txBox="1">
            <a:spLocks noChangeArrowheads="1"/>
          </p:cNvSpPr>
          <p:nvPr/>
        </p:nvSpPr>
        <p:spPr bwMode="auto">
          <a:xfrm>
            <a:off x="304800" y="4716463"/>
            <a:ext cx="1828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200" b="1"/>
              <a:t>PEROTENEAL SAC</a:t>
            </a:r>
          </a:p>
        </p:txBody>
      </p:sp>
      <p:sp>
        <p:nvSpPr>
          <p:cNvPr id="61459" name="Line 18"/>
          <p:cNvSpPr>
            <a:spLocks noChangeShapeType="1"/>
          </p:cNvSpPr>
          <p:nvPr/>
        </p:nvSpPr>
        <p:spPr bwMode="auto">
          <a:xfrm flipH="1">
            <a:off x="2209800" y="5105400"/>
            <a:ext cx="1676400" cy="609600"/>
          </a:xfrm>
          <a:prstGeom prst="line">
            <a:avLst/>
          </a:prstGeom>
          <a:noFill/>
          <a:ln w="28575">
            <a:solidFill>
              <a:schemeClr val="tx1"/>
            </a:solidFill>
            <a:round/>
            <a:headEnd type="stealth" w="lg" len="lg"/>
            <a:tailEnd/>
          </a:ln>
          <a:extLst>
            <a:ext uri="{909E8E84-426E-40DD-AFC4-6F175D3DCCD1}">
              <a14:hiddenFill xmlns:a14="http://schemas.microsoft.com/office/drawing/2010/main">
                <a:noFill/>
              </a14:hiddenFill>
            </a:ext>
          </a:extLst>
        </p:spPr>
        <p:txBody>
          <a:bodyPr/>
          <a:lstStyle/>
          <a:p>
            <a:endParaRPr lang="en-US"/>
          </a:p>
        </p:txBody>
      </p:sp>
      <p:sp>
        <p:nvSpPr>
          <p:cNvPr id="61460" name="Text Box 19"/>
          <p:cNvSpPr txBox="1">
            <a:spLocks noChangeArrowheads="1"/>
          </p:cNvSpPr>
          <p:nvPr/>
        </p:nvSpPr>
        <p:spPr bwMode="auto">
          <a:xfrm>
            <a:off x="838200" y="5791200"/>
            <a:ext cx="1447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200" b="1"/>
              <a:t>PELVIC FASCIA</a:t>
            </a:r>
          </a:p>
        </p:txBody>
      </p:sp>
      <p:sp>
        <p:nvSpPr>
          <p:cNvPr id="61461" name="Text Box 20"/>
          <p:cNvSpPr txBox="1">
            <a:spLocks noChangeArrowheads="1"/>
          </p:cNvSpPr>
          <p:nvPr/>
        </p:nvSpPr>
        <p:spPr bwMode="auto">
          <a:xfrm>
            <a:off x="6858000" y="5181600"/>
            <a:ext cx="1828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200" b="1"/>
              <a:t>PELVIC MUSCLES</a:t>
            </a:r>
          </a:p>
        </p:txBody>
      </p:sp>
      <p:sp>
        <p:nvSpPr>
          <p:cNvPr id="61462" name="Line 21"/>
          <p:cNvSpPr>
            <a:spLocks noChangeShapeType="1"/>
          </p:cNvSpPr>
          <p:nvPr/>
        </p:nvSpPr>
        <p:spPr bwMode="auto">
          <a:xfrm>
            <a:off x="5562600" y="4343400"/>
            <a:ext cx="1676400" cy="0"/>
          </a:xfrm>
          <a:prstGeom prst="line">
            <a:avLst/>
          </a:prstGeom>
          <a:noFill/>
          <a:ln w="28575">
            <a:solidFill>
              <a:schemeClr val="tx1"/>
            </a:solidFill>
            <a:round/>
            <a:headEnd type="stealth" w="lg" len="lg"/>
            <a:tailEnd/>
          </a:ln>
          <a:extLst>
            <a:ext uri="{909E8E84-426E-40DD-AFC4-6F175D3DCCD1}">
              <a14:hiddenFill xmlns:a14="http://schemas.microsoft.com/office/drawing/2010/main">
                <a:noFill/>
              </a14:hiddenFill>
            </a:ext>
          </a:extLst>
        </p:spPr>
        <p:txBody>
          <a:bodyPr/>
          <a:lstStyle/>
          <a:p>
            <a:endParaRPr lang="en-US"/>
          </a:p>
        </p:txBody>
      </p:sp>
      <p:sp>
        <p:nvSpPr>
          <p:cNvPr id="61463" name="Text Box 22"/>
          <p:cNvSpPr txBox="1">
            <a:spLocks noChangeArrowheads="1"/>
          </p:cNvSpPr>
          <p:nvPr/>
        </p:nvSpPr>
        <p:spPr bwMode="auto">
          <a:xfrm>
            <a:off x="6629400" y="4419600"/>
            <a:ext cx="2133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200" b="1"/>
              <a:t>FASCIA OF THE BACK</a:t>
            </a:r>
          </a:p>
        </p:txBody>
      </p:sp>
      <p:sp>
        <p:nvSpPr>
          <p:cNvPr id="61464" name="Text Box 23"/>
          <p:cNvSpPr txBox="1">
            <a:spLocks noChangeArrowheads="1"/>
          </p:cNvSpPr>
          <p:nvPr/>
        </p:nvSpPr>
        <p:spPr bwMode="auto">
          <a:xfrm>
            <a:off x="5943600" y="31242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200" b="1"/>
              <a:t>POSTION OF ALL ORGANS,NERVES VESSELES OF THE ABDOMEN</a:t>
            </a:r>
          </a:p>
        </p:txBody>
      </p:sp>
      <p:sp>
        <p:nvSpPr>
          <p:cNvPr id="61465" name="Text Box 24"/>
          <p:cNvSpPr txBox="1">
            <a:spLocks noChangeArrowheads="1"/>
          </p:cNvSpPr>
          <p:nvPr/>
        </p:nvSpPr>
        <p:spPr bwMode="auto">
          <a:xfrm>
            <a:off x="7315200" y="609600"/>
            <a:ext cx="1371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200" b="1"/>
              <a:t>DIAPHRAGM</a:t>
            </a:r>
          </a:p>
        </p:txBody>
      </p:sp>
      <p:sp>
        <p:nvSpPr>
          <p:cNvPr id="61466" name="Line 25"/>
          <p:cNvSpPr>
            <a:spLocks noChangeShapeType="1"/>
          </p:cNvSpPr>
          <p:nvPr/>
        </p:nvSpPr>
        <p:spPr bwMode="auto">
          <a:xfrm>
            <a:off x="5181600" y="1219200"/>
            <a:ext cx="1981200" cy="0"/>
          </a:xfrm>
          <a:prstGeom prst="line">
            <a:avLst/>
          </a:prstGeom>
          <a:noFill/>
          <a:ln w="28575">
            <a:solidFill>
              <a:schemeClr val="tx1"/>
            </a:solidFill>
            <a:round/>
            <a:headEnd type="stealth" w="lg" len="lg"/>
            <a:tailEnd/>
          </a:ln>
          <a:extLst>
            <a:ext uri="{909E8E84-426E-40DD-AFC4-6F175D3DCCD1}">
              <a14:hiddenFill xmlns:a14="http://schemas.microsoft.com/office/drawing/2010/main">
                <a:noFill/>
              </a14:hiddenFill>
            </a:ext>
          </a:extLst>
        </p:spPr>
        <p:txBody>
          <a:bodyPr/>
          <a:lstStyle/>
          <a:p>
            <a:endParaRPr lang="en-US"/>
          </a:p>
        </p:txBody>
      </p:sp>
      <p:sp>
        <p:nvSpPr>
          <p:cNvPr id="61467" name="Text Box 26"/>
          <p:cNvSpPr txBox="1">
            <a:spLocks noChangeArrowheads="1"/>
          </p:cNvSpPr>
          <p:nvPr/>
        </p:nvSpPr>
        <p:spPr bwMode="auto">
          <a:xfrm>
            <a:off x="6248400" y="1295400"/>
            <a:ext cx="2514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200" b="1"/>
              <a:t>SUBDIAPHRAGMATIC FASCIA</a:t>
            </a:r>
          </a:p>
        </p:txBody>
      </p:sp>
      <p:pic>
        <p:nvPicPr>
          <p:cNvPr id="117788" name="abdominal cavity.wma">
            <a:hlinkClick r:id="" action="ppaction://media"/>
          </p:cNvPr>
          <p:cNvPicPr>
            <a:picLocks noRot="1" noChangeAspect="1" noChangeArrowheads="1"/>
          </p:cNvPicPr>
          <p:nvPr>
            <a:audioFile r:link="rId1"/>
          </p:nvPr>
        </p:nvPicPr>
        <p:blipFill>
          <a:blip r:embed="rId5">
            <a:lum bright="100000" contrast="36000"/>
            <a:extLst>
              <a:ext uri="{28A0092B-C50C-407E-A947-70E740481C1C}">
                <a14:useLocalDpi xmlns:a14="http://schemas.microsoft.com/office/drawing/2010/main" val="0"/>
              </a:ext>
            </a:extLst>
          </a:blip>
          <a:srcRect/>
          <a:stretch>
            <a:fillRect/>
          </a:stretch>
        </p:blipFill>
        <p:spPr bwMode="auto">
          <a:xfrm>
            <a:off x="8027988" y="6308725"/>
            <a:ext cx="30480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9914477"/>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07424" fill="hold"/>
                                        <p:tgtEl>
                                          <p:spTgt spid="11778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17788"/>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3"/>
          <p:cNvSpPr>
            <a:spLocks noGrp="1" noChangeArrowheads="1"/>
          </p:cNvSpPr>
          <p:nvPr>
            <p:ph type="body" idx="1"/>
          </p:nvPr>
        </p:nvSpPr>
        <p:spPr>
          <a:xfrm>
            <a:off x="0" y="0"/>
            <a:ext cx="4402138" cy="6143625"/>
          </a:xfrm>
        </p:spPr>
        <p:txBody>
          <a:bodyPr/>
          <a:lstStyle/>
          <a:p>
            <a:pPr marL="457200" indent="-457200" eaLnBrk="1" hangingPunct="1">
              <a:lnSpc>
                <a:spcPct val="80000"/>
              </a:lnSpc>
              <a:buFontTx/>
              <a:buNone/>
              <a:defRPr/>
            </a:pPr>
            <a:r>
              <a:rPr lang="en-GB" sz="1400" b="1" u="sng" dirty="0" smtClean="0">
                <a:effectLst>
                  <a:outerShdw blurRad="38100" dist="38100" dir="2700000" algn="tl">
                    <a:srgbClr val="FFFFFF"/>
                  </a:outerShdw>
                </a:effectLst>
              </a:rPr>
              <a:t>THE FEMORAL SHEATH</a:t>
            </a:r>
          </a:p>
          <a:p>
            <a:pPr marL="457200" indent="-457200" eaLnBrk="1" hangingPunct="1">
              <a:lnSpc>
                <a:spcPct val="80000"/>
              </a:lnSpc>
              <a:buFontTx/>
              <a:buNone/>
              <a:defRPr/>
            </a:pPr>
            <a:endParaRPr lang="en-GB" sz="1400" b="1" dirty="0" smtClean="0"/>
          </a:p>
          <a:p>
            <a:pPr marL="838200" lvl="1" indent="-381000" eaLnBrk="1" hangingPunct="1">
              <a:lnSpc>
                <a:spcPct val="80000"/>
              </a:lnSpc>
              <a:defRPr/>
            </a:pPr>
            <a:r>
              <a:rPr lang="en-GB" sz="1600" b="1" dirty="0" smtClean="0"/>
              <a:t>A funnel- shaped of deep fascia which surrounds the upper one and  half inches of the femoral vessels.</a:t>
            </a:r>
          </a:p>
          <a:p>
            <a:pPr marL="838200" lvl="1" indent="-381000" eaLnBrk="1" hangingPunct="1">
              <a:lnSpc>
                <a:spcPct val="80000"/>
              </a:lnSpc>
              <a:defRPr/>
            </a:pPr>
            <a:r>
              <a:rPr lang="en-GB" sz="1600" b="1" dirty="0" smtClean="0"/>
              <a:t>The anterior wall of the sheath is a downward prolongation of the fascia </a:t>
            </a:r>
            <a:r>
              <a:rPr lang="en-GB" sz="1600" b="1" dirty="0" err="1" smtClean="0"/>
              <a:t>transversails</a:t>
            </a:r>
            <a:r>
              <a:rPr lang="en-GB" sz="1600" b="1" dirty="0" smtClean="0"/>
              <a:t> of the anterior abdominal wall.</a:t>
            </a:r>
          </a:p>
          <a:p>
            <a:pPr marL="838200" lvl="1" indent="-381000" eaLnBrk="1" hangingPunct="1">
              <a:lnSpc>
                <a:spcPct val="80000"/>
              </a:lnSpc>
              <a:defRPr/>
            </a:pPr>
            <a:r>
              <a:rPr lang="en-GB" sz="1600" b="1" dirty="0" smtClean="0"/>
              <a:t>The posterior wall of the sheath is a downward prolongation of the fascia </a:t>
            </a:r>
            <a:r>
              <a:rPr lang="en-GB" sz="1600" b="1" dirty="0" err="1" smtClean="0"/>
              <a:t>iliaca</a:t>
            </a:r>
            <a:r>
              <a:rPr lang="en-GB" sz="1600" b="1" dirty="0" smtClean="0"/>
              <a:t> of the posterior abdominal wall.</a:t>
            </a:r>
          </a:p>
          <a:p>
            <a:pPr marL="838200" lvl="1" indent="-381000" eaLnBrk="1" hangingPunct="1">
              <a:lnSpc>
                <a:spcPct val="80000"/>
              </a:lnSpc>
              <a:defRPr/>
            </a:pPr>
            <a:r>
              <a:rPr lang="en-GB" sz="1600" b="1" dirty="0" smtClean="0"/>
              <a:t>The sheath is divided by two septa into three compartments:</a:t>
            </a:r>
          </a:p>
          <a:p>
            <a:pPr marL="1257300" lvl="2" indent="-342900" eaLnBrk="1" hangingPunct="1">
              <a:lnSpc>
                <a:spcPct val="80000"/>
              </a:lnSpc>
              <a:buFontTx/>
              <a:buAutoNum type="arabicPeriod"/>
              <a:defRPr/>
            </a:pPr>
            <a:r>
              <a:rPr lang="en-GB" sz="1600" b="1" i="1" dirty="0" smtClean="0"/>
              <a:t>Lateral compartment: Contains  the femoral artery and femoral branch of </a:t>
            </a:r>
            <a:r>
              <a:rPr lang="en-GB" sz="1600" b="1" i="1" dirty="0" err="1" smtClean="0"/>
              <a:t>genito</a:t>
            </a:r>
            <a:r>
              <a:rPr lang="en-GB" sz="1600" b="1" i="1" dirty="0" smtClean="0"/>
              <a:t>-femoral nerve</a:t>
            </a:r>
          </a:p>
          <a:p>
            <a:pPr marL="1257300" lvl="2" indent="-342900" eaLnBrk="1" hangingPunct="1">
              <a:lnSpc>
                <a:spcPct val="80000"/>
              </a:lnSpc>
              <a:buFontTx/>
              <a:buAutoNum type="arabicPeriod"/>
              <a:defRPr/>
            </a:pPr>
            <a:r>
              <a:rPr lang="en-GB" sz="1600" b="1" i="1" dirty="0" smtClean="0"/>
              <a:t>Intermediate compartment: contains the femoral vein.</a:t>
            </a:r>
          </a:p>
          <a:p>
            <a:pPr marL="1257300" lvl="2" indent="-342900" eaLnBrk="1" hangingPunct="1">
              <a:lnSpc>
                <a:spcPct val="80000"/>
              </a:lnSpc>
              <a:buFontTx/>
              <a:buAutoNum type="arabicPeriod"/>
              <a:defRPr/>
            </a:pPr>
            <a:r>
              <a:rPr lang="en-GB" sz="1600" b="1" i="1" dirty="0" smtClean="0"/>
              <a:t>Medial Compartment: Called the femoral canal</a:t>
            </a:r>
          </a:p>
          <a:p>
            <a:pPr marL="1257300" lvl="2" indent="-342900" eaLnBrk="1" hangingPunct="1">
              <a:lnSpc>
                <a:spcPct val="80000"/>
              </a:lnSpc>
              <a:buFontTx/>
              <a:buNone/>
              <a:defRPr/>
            </a:pPr>
            <a:r>
              <a:rPr lang="en-GB" sz="1000" b="1" dirty="0" smtClean="0"/>
              <a:t>	</a:t>
            </a:r>
            <a:r>
              <a:rPr lang="en-GB" sz="1400" b="1" dirty="0" smtClean="0"/>
              <a:t>- contains some </a:t>
            </a:r>
            <a:r>
              <a:rPr lang="en-GB" sz="1400" b="1" dirty="0" err="1" smtClean="0"/>
              <a:t>areolar</a:t>
            </a:r>
            <a:r>
              <a:rPr lang="en-GB" sz="1400" b="1" dirty="0" smtClean="0"/>
              <a:t> fatty tissue and  a lymph node</a:t>
            </a:r>
          </a:p>
          <a:p>
            <a:pPr marL="1257300" lvl="2" indent="-342900" eaLnBrk="1" hangingPunct="1">
              <a:lnSpc>
                <a:spcPct val="80000"/>
              </a:lnSpc>
              <a:buFontTx/>
              <a:buNone/>
              <a:defRPr/>
            </a:pPr>
            <a:r>
              <a:rPr lang="en-GB" sz="1400" b="1" dirty="0" smtClean="0"/>
              <a:t>	- the canal is half an inch long</a:t>
            </a:r>
          </a:p>
          <a:p>
            <a:pPr marL="1257300" lvl="2" indent="-342900" eaLnBrk="1" hangingPunct="1">
              <a:lnSpc>
                <a:spcPct val="80000"/>
              </a:lnSpc>
              <a:buFontTx/>
              <a:buNone/>
              <a:defRPr/>
            </a:pPr>
            <a:r>
              <a:rPr lang="en-GB" sz="1400" b="1" dirty="0" smtClean="0"/>
              <a:t>	- its upper opening is called The femoral ring</a:t>
            </a:r>
          </a:p>
        </p:txBody>
      </p:sp>
      <p:pic>
        <p:nvPicPr>
          <p:cNvPr id="62467" name="Picture 4" descr="sheath"/>
          <p:cNvPicPr>
            <a:picLocks noChangeAspect="1" noChangeArrowheads="1"/>
          </p:cNvPicPr>
          <p:nvPr/>
        </p:nvPicPr>
        <p:blipFill>
          <a:blip r:embed="rId3">
            <a:lum bright="-30000" contrast="48000"/>
            <a:extLst>
              <a:ext uri="{28A0092B-C50C-407E-A947-70E740481C1C}">
                <a14:useLocalDpi xmlns:a14="http://schemas.microsoft.com/office/drawing/2010/main" val="0"/>
              </a:ext>
            </a:extLst>
          </a:blip>
          <a:srcRect/>
          <a:stretch>
            <a:fillRect/>
          </a:stretch>
        </p:blipFill>
        <p:spPr bwMode="auto">
          <a:xfrm>
            <a:off x="4745038" y="3611563"/>
            <a:ext cx="4398962" cy="324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2468" name="Group 20"/>
          <p:cNvGrpSpPr>
            <a:grpSpLocks/>
          </p:cNvGrpSpPr>
          <p:nvPr/>
        </p:nvGrpSpPr>
        <p:grpSpPr bwMode="auto">
          <a:xfrm>
            <a:off x="4500563" y="188913"/>
            <a:ext cx="4643437" cy="3294062"/>
            <a:chOff x="2835" y="119"/>
            <a:chExt cx="2925" cy="2075"/>
          </a:xfrm>
        </p:grpSpPr>
        <p:pic>
          <p:nvPicPr>
            <p:cNvPr id="62469" name="Picture 8" descr="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6" y="346"/>
              <a:ext cx="1656" cy="1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0" name="Text Box 9"/>
            <p:cNvSpPr txBox="1">
              <a:spLocks noChangeArrowheads="1"/>
            </p:cNvSpPr>
            <p:nvPr/>
          </p:nvSpPr>
          <p:spPr bwMode="auto">
            <a:xfrm>
              <a:off x="4332" y="482"/>
              <a:ext cx="317"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b="1"/>
                <a:t>V</a:t>
              </a:r>
              <a:endParaRPr lang="en-US" b="1"/>
            </a:p>
          </p:txBody>
        </p:sp>
        <p:sp>
          <p:nvSpPr>
            <p:cNvPr id="62471" name="Text Box 10"/>
            <p:cNvSpPr txBox="1">
              <a:spLocks noChangeArrowheads="1"/>
            </p:cNvSpPr>
            <p:nvPr/>
          </p:nvSpPr>
          <p:spPr bwMode="auto">
            <a:xfrm>
              <a:off x="3923" y="482"/>
              <a:ext cx="36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b="1"/>
                <a:t>A</a:t>
              </a:r>
              <a:endParaRPr lang="en-US" b="1"/>
            </a:p>
          </p:txBody>
        </p:sp>
        <p:sp>
          <p:nvSpPr>
            <p:cNvPr id="62472" name="Text Box 11"/>
            <p:cNvSpPr txBox="1">
              <a:spLocks noChangeArrowheads="1"/>
            </p:cNvSpPr>
            <p:nvPr/>
          </p:nvSpPr>
          <p:spPr bwMode="auto">
            <a:xfrm>
              <a:off x="4785" y="436"/>
              <a:ext cx="227"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b="1"/>
                <a:t>R</a:t>
              </a:r>
              <a:endParaRPr lang="en-US" b="1"/>
            </a:p>
          </p:txBody>
        </p:sp>
        <p:sp>
          <p:nvSpPr>
            <p:cNvPr id="62473" name="Line 12"/>
            <p:cNvSpPr>
              <a:spLocks noChangeShapeType="1"/>
            </p:cNvSpPr>
            <p:nvPr/>
          </p:nvSpPr>
          <p:spPr bwMode="auto">
            <a:xfrm>
              <a:off x="4377" y="1344"/>
              <a:ext cx="499" cy="13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474" name="Text Box 13"/>
            <p:cNvSpPr txBox="1">
              <a:spLocks noChangeArrowheads="1"/>
            </p:cNvSpPr>
            <p:nvPr/>
          </p:nvSpPr>
          <p:spPr bwMode="auto">
            <a:xfrm>
              <a:off x="4626" y="1480"/>
              <a:ext cx="113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sz="1200" b="1"/>
                <a:t>Fascia transversalis</a:t>
              </a:r>
              <a:endParaRPr lang="en-US" sz="1200" b="1"/>
            </a:p>
          </p:txBody>
        </p:sp>
        <p:sp>
          <p:nvSpPr>
            <p:cNvPr id="62475" name="Line 14"/>
            <p:cNvSpPr>
              <a:spLocks noChangeShapeType="1"/>
            </p:cNvSpPr>
            <p:nvPr/>
          </p:nvSpPr>
          <p:spPr bwMode="auto">
            <a:xfrm flipV="1">
              <a:off x="4513" y="300"/>
              <a:ext cx="272" cy="9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476" name="Text Box 15"/>
            <p:cNvSpPr txBox="1">
              <a:spLocks noChangeArrowheads="1"/>
            </p:cNvSpPr>
            <p:nvPr/>
          </p:nvSpPr>
          <p:spPr bwMode="auto">
            <a:xfrm>
              <a:off x="4014" y="119"/>
              <a:ext cx="163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sz="1200" b="1"/>
                <a:t>               Fascia iliaca</a:t>
              </a:r>
              <a:endParaRPr lang="en-US" sz="1200" b="1"/>
            </a:p>
          </p:txBody>
        </p:sp>
        <p:sp>
          <p:nvSpPr>
            <p:cNvPr id="62477" name="Line 16"/>
            <p:cNvSpPr>
              <a:spLocks noChangeShapeType="1"/>
            </p:cNvSpPr>
            <p:nvPr/>
          </p:nvSpPr>
          <p:spPr bwMode="auto">
            <a:xfrm flipH="1" flipV="1">
              <a:off x="3515" y="300"/>
              <a:ext cx="318" cy="27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478" name="Text Box 17"/>
            <p:cNvSpPr txBox="1">
              <a:spLocks noChangeArrowheads="1"/>
            </p:cNvSpPr>
            <p:nvPr/>
          </p:nvSpPr>
          <p:spPr bwMode="auto">
            <a:xfrm>
              <a:off x="2835" y="119"/>
              <a:ext cx="13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sz="1200" b="1"/>
                <a:t>Femoral br. of g. f. nerve</a:t>
              </a:r>
              <a:endParaRPr lang="en-US" sz="1200" b="1"/>
            </a:p>
          </p:txBody>
        </p:sp>
      </p:grpSp>
    </p:spTree>
    <p:extLst>
      <p:ext uri="{BB962C8B-B14F-4D97-AF65-F5344CB8AC3E}">
        <p14:creationId xmlns:p14="http://schemas.microsoft.com/office/powerpoint/2010/main" val="4158167983"/>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490" name="Group 15"/>
          <p:cNvGrpSpPr>
            <a:grpSpLocks/>
          </p:cNvGrpSpPr>
          <p:nvPr/>
        </p:nvGrpSpPr>
        <p:grpSpPr bwMode="auto">
          <a:xfrm>
            <a:off x="0" y="0"/>
            <a:ext cx="8875713" cy="6307138"/>
            <a:chOff x="0" y="0"/>
            <a:chExt cx="5591" cy="3973"/>
          </a:xfrm>
        </p:grpSpPr>
        <p:sp>
          <p:nvSpPr>
            <p:cNvPr id="63491" name="Rectangle 4"/>
            <p:cNvSpPr>
              <a:spLocks noChangeArrowheads="1"/>
            </p:cNvSpPr>
            <p:nvPr/>
          </p:nvSpPr>
          <p:spPr bwMode="auto">
            <a:xfrm>
              <a:off x="0" y="0"/>
              <a:ext cx="2109" cy="3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endParaRPr lang="en-GB" b="1"/>
            </a:p>
            <a:p>
              <a:pPr marL="342900" indent="-342900" algn="just"/>
              <a:r>
                <a:rPr lang="en-GB" sz="1600" b="1" u="sng"/>
                <a:t>The femoral ring	</a:t>
              </a:r>
              <a:r>
                <a:rPr lang="en-GB" sz="1600" b="1"/>
                <a:t>:</a:t>
              </a:r>
            </a:p>
            <a:p>
              <a:pPr marL="342900" indent="-342900"/>
              <a:r>
                <a:rPr lang="en-GB" sz="1600" b="1"/>
                <a:t>     is half an inch wide (admits the tip of the little finger). It is closed by a condensation of extraperitoneal fatty tissue called the femoral septum.</a:t>
              </a:r>
            </a:p>
            <a:p>
              <a:pPr marL="342900" indent="-342900" algn="just"/>
              <a:r>
                <a:rPr lang="en-GB" sz="1600" b="1" u="sng"/>
                <a:t>Boundaries :</a:t>
              </a:r>
            </a:p>
            <a:p>
              <a:pPr marL="342900" indent="-342900">
                <a:buFontTx/>
                <a:buChar char="•"/>
              </a:pPr>
              <a:r>
                <a:rPr lang="en-GB" sz="1600" b="1"/>
                <a:t>Anteriorly: the inguinal ligament.</a:t>
              </a:r>
            </a:p>
            <a:p>
              <a:pPr marL="342900" indent="-342900">
                <a:buFontTx/>
                <a:buChar char="•"/>
              </a:pPr>
              <a:r>
                <a:rPr lang="en-GB" sz="1600" b="1"/>
                <a:t> Posterorly: the pectineal line.</a:t>
              </a:r>
            </a:p>
            <a:p>
              <a:pPr marL="342900" indent="-342900">
                <a:buFontTx/>
                <a:buChar char="•"/>
              </a:pPr>
              <a:r>
                <a:rPr lang="en-GB" sz="1600" b="1"/>
                <a:t> Laterally: the femoral vein</a:t>
              </a:r>
            </a:p>
            <a:p>
              <a:pPr marL="342900" indent="-342900">
                <a:buFontTx/>
                <a:buChar char="•"/>
              </a:pPr>
              <a:r>
                <a:rPr lang="en-GB" sz="1600" b="1"/>
                <a:t> Medially: the sharp crescentic base of the lacunar ligament</a:t>
              </a:r>
            </a:p>
            <a:p>
              <a:pPr marL="342900" indent="-342900"/>
              <a:r>
                <a:rPr lang="en-GB" sz="1600" b="1"/>
                <a:t>The ring is blocked by </a:t>
              </a:r>
              <a:r>
                <a:rPr lang="en-GB" sz="1600" b="1" i="1"/>
                <a:t>the</a:t>
              </a:r>
              <a:r>
                <a:rPr lang="en-GB" sz="1600" b="1"/>
                <a:t> </a:t>
              </a:r>
              <a:r>
                <a:rPr lang="en-GB" sz="1600" b="1" i="1">
                  <a:latin typeface="Tahoma" pitchFamily="34" charset="0"/>
                </a:rPr>
                <a:t>femoral septum</a:t>
              </a:r>
              <a:r>
                <a:rPr lang="en-GB" sz="1600" b="1">
                  <a:latin typeface="Tahoma" pitchFamily="34" charset="0"/>
                </a:rPr>
                <a:t> , formed of</a:t>
              </a:r>
              <a:r>
                <a:rPr lang="en-GB" sz="1600" b="1"/>
                <a:t> fatty tissue and single lymph node. This septum is covered above by the parietal peritoneum of the abdomen</a:t>
              </a:r>
            </a:p>
            <a:p>
              <a:pPr marL="342900" indent="-342900">
                <a:lnSpc>
                  <a:spcPct val="80000"/>
                </a:lnSpc>
                <a:spcBef>
                  <a:spcPct val="50000"/>
                </a:spcBef>
              </a:pPr>
              <a:endParaRPr lang="en-US" sz="1600" b="1"/>
            </a:p>
          </p:txBody>
        </p:sp>
        <p:pic>
          <p:nvPicPr>
            <p:cNvPr id="63492" name="Picture 6" descr="F SHE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7" y="482"/>
              <a:ext cx="2484" cy="1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3" name="Line 7"/>
            <p:cNvSpPr>
              <a:spLocks noChangeShapeType="1"/>
            </p:cNvSpPr>
            <p:nvPr/>
          </p:nvSpPr>
          <p:spPr bwMode="auto">
            <a:xfrm flipV="1">
              <a:off x="3969" y="799"/>
              <a:ext cx="182" cy="22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3494" name="Text Box 8"/>
            <p:cNvSpPr txBox="1">
              <a:spLocks noChangeArrowheads="1"/>
            </p:cNvSpPr>
            <p:nvPr/>
          </p:nvSpPr>
          <p:spPr bwMode="auto">
            <a:xfrm>
              <a:off x="4014" y="572"/>
              <a:ext cx="907"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sz="1200" b="1"/>
                <a:t>Ing. Lig.</a:t>
              </a:r>
              <a:endParaRPr lang="en-US" sz="1200" b="1"/>
            </a:p>
          </p:txBody>
        </p:sp>
        <p:sp>
          <p:nvSpPr>
            <p:cNvPr id="63495" name="Line 9"/>
            <p:cNvSpPr>
              <a:spLocks noChangeShapeType="1"/>
            </p:cNvSpPr>
            <p:nvPr/>
          </p:nvSpPr>
          <p:spPr bwMode="auto">
            <a:xfrm flipV="1">
              <a:off x="4740" y="1162"/>
              <a:ext cx="136" cy="27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3496" name="Text Box 10"/>
            <p:cNvSpPr txBox="1">
              <a:spLocks noChangeArrowheads="1"/>
            </p:cNvSpPr>
            <p:nvPr/>
          </p:nvSpPr>
          <p:spPr bwMode="auto">
            <a:xfrm>
              <a:off x="4740" y="935"/>
              <a:ext cx="72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sz="1200" b="1"/>
                <a:t>Lacunar Lig.</a:t>
              </a:r>
              <a:endParaRPr lang="en-US" sz="1200" b="1"/>
            </a:p>
          </p:txBody>
        </p:sp>
        <p:sp>
          <p:nvSpPr>
            <p:cNvPr id="63497" name="Line 11"/>
            <p:cNvSpPr>
              <a:spLocks noChangeShapeType="1"/>
            </p:cNvSpPr>
            <p:nvPr/>
          </p:nvSpPr>
          <p:spPr bwMode="auto">
            <a:xfrm flipH="1">
              <a:off x="3742" y="1525"/>
              <a:ext cx="227" cy="22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3498" name="Text Box 12"/>
            <p:cNvSpPr txBox="1">
              <a:spLocks noChangeArrowheads="1"/>
            </p:cNvSpPr>
            <p:nvPr/>
          </p:nvSpPr>
          <p:spPr bwMode="auto">
            <a:xfrm>
              <a:off x="3288" y="1797"/>
              <a:ext cx="77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sz="1200" b="1"/>
                <a:t>Pectineal Lig.</a:t>
              </a:r>
              <a:endParaRPr lang="en-US" sz="1200" b="1"/>
            </a:p>
          </p:txBody>
        </p:sp>
        <p:sp>
          <p:nvSpPr>
            <p:cNvPr id="63499" name="Line 13"/>
            <p:cNvSpPr>
              <a:spLocks noChangeShapeType="1"/>
            </p:cNvSpPr>
            <p:nvPr/>
          </p:nvSpPr>
          <p:spPr bwMode="auto">
            <a:xfrm>
              <a:off x="4286" y="1389"/>
              <a:ext cx="227" cy="3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3500" name="Text Box 14"/>
            <p:cNvSpPr txBox="1">
              <a:spLocks noChangeArrowheads="1"/>
            </p:cNvSpPr>
            <p:nvPr/>
          </p:nvSpPr>
          <p:spPr bwMode="auto">
            <a:xfrm>
              <a:off x="4332" y="1752"/>
              <a:ext cx="817"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sz="1200" b="1"/>
                <a:t>Femoral ring</a:t>
              </a:r>
              <a:endParaRPr lang="en-US" sz="1200" b="1"/>
            </a:p>
          </p:txBody>
        </p:sp>
      </p:grpSp>
    </p:spTree>
    <p:extLst>
      <p:ext uri="{BB962C8B-B14F-4D97-AF65-F5344CB8AC3E}">
        <p14:creationId xmlns:p14="http://schemas.microsoft.com/office/powerpoint/2010/main" val="922060227"/>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r>
              <a:rPr lang="en-US" smtClean="0"/>
              <a:t>Femoral hernia</a:t>
            </a:r>
            <a:endParaRPr lang="sw-KE" smtClean="0"/>
          </a:p>
        </p:txBody>
      </p:sp>
      <p:sp>
        <p:nvSpPr>
          <p:cNvPr id="64515" name="Content Placeholder 2"/>
          <p:cNvSpPr>
            <a:spLocks noGrp="1"/>
          </p:cNvSpPr>
          <p:nvPr>
            <p:ph idx="1"/>
          </p:nvPr>
        </p:nvSpPr>
        <p:spPr/>
        <p:txBody>
          <a:bodyPr/>
          <a:lstStyle/>
          <a:p>
            <a:endParaRPr lang="sw-KE" smtClean="0"/>
          </a:p>
        </p:txBody>
      </p:sp>
      <p:sp>
        <p:nvSpPr>
          <p:cNvPr id="6451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mtClean="0"/>
              <a:t>EL-BADAWI</a:t>
            </a:r>
          </a:p>
        </p:txBody>
      </p:sp>
      <p:pic>
        <p:nvPicPr>
          <p:cNvPr id="6451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25" y="1143000"/>
            <a:ext cx="8572500" cy="550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4192696"/>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3"/>
          <p:cNvSpPr>
            <a:spLocks noGrp="1" noChangeArrowheads="1"/>
          </p:cNvSpPr>
          <p:nvPr>
            <p:ph type="body" idx="1"/>
          </p:nvPr>
        </p:nvSpPr>
        <p:spPr>
          <a:xfrm>
            <a:off x="0" y="0"/>
            <a:ext cx="4356100" cy="6429375"/>
          </a:xfrm>
        </p:spPr>
        <p:txBody>
          <a:bodyPr/>
          <a:lstStyle/>
          <a:p>
            <a:pPr eaLnBrk="1" hangingPunct="1">
              <a:lnSpc>
                <a:spcPct val="80000"/>
              </a:lnSpc>
              <a:buFontTx/>
              <a:buNone/>
              <a:defRPr/>
            </a:pPr>
            <a:r>
              <a:rPr lang="en-GB" sz="1200" b="1" u="sng" dirty="0" smtClean="0">
                <a:effectLst>
                  <a:outerShdw blurRad="38100" dist="38100" dir="2700000" algn="tl">
                    <a:srgbClr val="FFFFFF"/>
                  </a:outerShdw>
                </a:effectLst>
              </a:rPr>
              <a:t> </a:t>
            </a:r>
            <a:r>
              <a:rPr lang="en-GB" sz="1800" b="1" u="sng" dirty="0" smtClean="0">
                <a:effectLst>
                  <a:outerShdw blurRad="38100" dist="38100" dir="2700000" algn="tl">
                    <a:srgbClr val="FFFFFF"/>
                  </a:outerShdw>
                </a:effectLst>
              </a:rPr>
              <a:t>FEMORAL ARTERY</a:t>
            </a:r>
          </a:p>
          <a:p>
            <a:pPr eaLnBrk="1" hangingPunct="1">
              <a:lnSpc>
                <a:spcPct val="80000"/>
              </a:lnSpc>
              <a:buFontTx/>
              <a:buNone/>
              <a:defRPr/>
            </a:pPr>
            <a:endParaRPr lang="en-GB" sz="1800" b="1" dirty="0" smtClean="0"/>
          </a:p>
          <a:p>
            <a:pPr eaLnBrk="1" hangingPunct="1">
              <a:lnSpc>
                <a:spcPct val="80000"/>
              </a:lnSpc>
              <a:defRPr/>
            </a:pPr>
            <a:r>
              <a:rPr lang="en-GB" sz="1400" b="1" dirty="0" smtClean="0"/>
              <a:t>Origin: continuation of the external iliac artery at the mid inguinal</a:t>
            </a:r>
            <a:r>
              <a:rPr lang="en-GB" sz="1000" b="1" dirty="0" smtClean="0"/>
              <a:t> </a:t>
            </a:r>
            <a:r>
              <a:rPr lang="en-GB" sz="1400" b="1" dirty="0" smtClean="0"/>
              <a:t>point</a:t>
            </a:r>
          </a:p>
          <a:p>
            <a:pPr eaLnBrk="1" hangingPunct="1">
              <a:lnSpc>
                <a:spcPct val="80000"/>
              </a:lnSpc>
              <a:defRPr/>
            </a:pPr>
            <a:r>
              <a:rPr lang="en-GB" sz="1400" b="1" dirty="0" smtClean="0"/>
              <a:t>Termination: Passes through the opening in the adductor </a:t>
            </a:r>
            <a:r>
              <a:rPr lang="en-GB" sz="1400" b="1" dirty="0" err="1" smtClean="0"/>
              <a:t>magnus</a:t>
            </a:r>
            <a:r>
              <a:rPr lang="en-GB" sz="1400" b="1" dirty="0" smtClean="0"/>
              <a:t> where it continues as the </a:t>
            </a:r>
            <a:r>
              <a:rPr lang="en-GB" sz="1400" b="1" dirty="0" err="1" smtClean="0"/>
              <a:t>popliteal</a:t>
            </a:r>
            <a:r>
              <a:rPr lang="en-GB" sz="1400" b="1" dirty="0" smtClean="0"/>
              <a:t> artery.</a:t>
            </a:r>
          </a:p>
          <a:p>
            <a:pPr eaLnBrk="1" hangingPunct="1">
              <a:lnSpc>
                <a:spcPct val="80000"/>
              </a:lnSpc>
              <a:defRPr/>
            </a:pPr>
            <a:r>
              <a:rPr lang="en-GB" sz="1400" b="1" dirty="0" smtClean="0"/>
              <a:t>The upper half of the lies in the femoral triangle while its lower half lies in the adductor canal.</a:t>
            </a:r>
          </a:p>
          <a:p>
            <a:pPr marL="1181100" lvl="2" indent="-266700" eaLnBrk="1" hangingPunct="1">
              <a:lnSpc>
                <a:spcPct val="80000"/>
              </a:lnSpc>
              <a:buFontTx/>
              <a:buNone/>
              <a:defRPr/>
            </a:pPr>
            <a:r>
              <a:rPr lang="en-GB" sz="1400" b="1" dirty="0" smtClean="0"/>
              <a:t>Course and relations in the triangle:</a:t>
            </a:r>
          </a:p>
          <a:p>
            <a:pPr marL="1181100" lvl="2" indent="-266700" eaLnBrk="1" hangingPunct="1">
              <a:lnSpc>
                <a:spcPct val="80000"/>
              </a:lnSpc>
              <a:defRPr/>
            </a:pPr>
            <a:r>
              <a:rPr lang="en-GB" sz="1400" b="1" dirty="0" smtClean="0"/>
              <a:t>At the base: </a:t>
            </a:r>
          </a:p>
          <a:p>
            <a:pPr lvl="3" eaLnBrk="1" hangingPunct="1">
              <a:lnSpc>
                <a:spcPct val="80000"/>
              </a:lnSpc>
              <a:defRPr/>
            </a:pPr>
            <a:r>
              <a:rPr lang="en-GB" sz="1200" b="1" dirty="0" err="1" smtClean="0"/>
              <a:t>Anteriorly</a:t>
            </a:r>
            <a:r>
              <a:rPr lang="en-GB" sz="1200" b="1" dirty="0" smtClean="0"/>
              <a:t>: the skin, superficial fascia and deep fascia.</a:t>
            </a:r>
          </a:p>
          <a:p>
            <a:pPr lvl="3" eaLnBrk="1" hangingPunct="1">
              <a:lnSpc>
                <a:spcPct val="80000"/>
              </a:lnSpc>
              <a:defRPr/>
            </a:pPr>
            <a:r>
              <a:rPr lang="en-GB" sz="1200" b="1" dirty="0" smtClean="0"/>
              <a:t>Laterally: the femoral branch of </a:t>
            </a:r>
            <a:r>
              <a:rPr lang="en-GB" sz="1200" b="1" dirty="0" err="1" smtClean="0"/>
              <a:t>genito</a:t>
            </a:r>
            <a:r>
              <a:rPr lang="en-GB" sz="1200" b="1" dirty="0" smtClean="0"/>
              <a:t>-femoral nerve and the femoral nerve.</a:t>
            </a:r>
          </a:p>
          <a:p>
            <a:pPr lvl="3" eaLnBrk="1" hangingPunct="1">
              <a:lnSpc>
                <a:spcPct val="80000"/>
              </a:lnSpc>
              <a:defRPr/>
            </a:pPr>
            <a:r>
              <a:rPr lang="en-GB" sz="1200" b="1" dirty="0" smtClean="0"/>
              <a:t>Medially: the femoral vein.</a:t>
            </a:r>
          </a:p>
          <a:p>
            <a:pPr lvl="3" eaLnBrk="1" hangingPunct="1">
              <a:lnSpc>
                <a:spcPct val="80000"/>
              </a:lnSpc>
              <a:defRPr/>
            </a:pPr>
            <a:r>
              <a:rPr lang="en-GB" sz="1200" b="1" dirty="0" err="1" smtClean="0"/>
              <a:t>Posteriorly</a:t>
            </a:r>
            <a:r>
              <a:rPr lang="en-GB" sz="1200" b="1" dirty="0" smtClean="0"/>
              <a:t>: the </a:t>
            </a:r>
            <a:r>
              <a:rPr lang="en-GB" sz="1200" b="1" dirty="0" err="1" smtClean="0"/>
              <a:t>psoas</a:t>
            </a:r>
            <a:r>
              <a:rPr lang="en-GB" sz="1200" b="1" dirty="0" smtClean="0"/>
              <a:t> major muscle.</a:t>
            </a:r>
          </a:p>
          <a:p>
            <a:pPr marL="1181100" lvl="2" indent="-266700" eaLnBrk="1" hangingPunct="1">
              <a:lnSpc>
                <a:spcPct val="80000"/>
              </a:lnSpc>
              <a:defRPr/>
            </a:pPr>
            <a:r>
              <a:rPr lang="en-GB" sz="1400" b="1" dirty="0" smtClean="0"/>
              <a:t>At the middle:</a:t>
            </a:r>
          </a:p>
          <a:p>
            <a:pPr lvl="3" eaLnBrk="1" hangingPunct="1">
              <a:lnSpc>
                <a:spcPct val="80000"/>
              </a:lnSpc>
              <a:defRPr/>
            </a:pPr>
            <a:r>
              <a:rPr lang="en-GB" sz="1200" b="1" dirty="0" err="1" smtClean="0"/>
              <a:t>Anteromedial</a:t>
            </a:r>
            <a:r>
              <a:rPr lang="en-GB" sz="1200" b="1" dirty="0" smtClean="0"/>
              <a:t>: skin, superficial and deep fascia.</a:t>
            </a:r>
          </a:p>
          <a:p>
            <a:pPr lvl="3" eaLnBrk="1" hangingPunct="1">
              <a:lnSpc>
                <a:spcPct val="80000"/>
              </a:lnSpc>
              <a:defRPr/>
            </a:pPr>
            <a:r>
              <a:rPr lang="en-GB" sz="1200" b="1" dirty="0" smtClean="0"/>
              <a:t>Lateral: the </a:t>
            </a:r>
            <a:r>
              <a:rPr lang="en-GB" sz="1200" b="1" dirty="0" err="1" smtClean="0"/>
              <a:t>saphenous</a:t>
            </a:r>
            <a:r>
              <a:rPr lang="en-GB" sz="1200" b="1" dirty="0" smtClean="0"/>
              <a:t> n. and the medial c. n. of the thigh.</a:t>
            </a:r>
          </a:p>
          <a:p>
            <a:pPr lvl="3" eaLnBrk="1" hangingPunct="1">
              <a:lnSpc>
                <a:spcPct val="80000"/>
              </a:lnSpc>
              <a:defRPr/>
            </a:pPr>
            <a:r>
              <a:rPr lang="en-GB" sz="1200" b="1" dirty="0" smtClean="0"/>
              <a:t>Posterior: the </a:t>
            </a:r>
            <a:r>
              <a:rPr lang="en-GB" sz="1200" b="1" dirty="0" err="1" smtClean="0"/>
              <a:t>pectineus</a:t>
            </a:r>
            <a:r>
              <a:rPr lang="en-GB" sz="1200" b="1" dirty="0" smtClean="0"/>
              <a:t>  muscle separated by the femoral v., the </a:t>
            </a:r>
            <a:r>
              <a:rPr lang="en-GB" sz="1200" b="1" dirty="0" err="1" smtClean="0"/>
              <a:t>profunda</a:t>
            </a:r>
            <a:r>
              <a:rPr lang="en-GB" sz="1200" b="1" dirty="0" smtClean="0"/>
              <a:t> v., the </a:t>
            </a:r>
            <a:r>
              <a:rPr lang="en-GB" sz="1200" b="1" dirty="0" err="1" smtClean="0"/>
              <a:t>profunda</a:t>
            </a:r>
            <a:r>
              <a:rPr lang="en-GB" sz="1200" b="1" dirty="0" smtClean="0"/>
              <a:t> a, and its nerve. </a:t>
            </a:r>
          </a:p>
          <a:p>
            <a:pPr marL="1181100" lvl="2" indent="-266700" eaLnBrk="1" hangingPunct="1">
              <a:lnSpc>
                <a:spcPct val="80000"/>
              </a:lnSpc>
              <a:defRPr/>
            </a:pPr>
            <a:r>
              <a:rPr lang="en-GB" sz="1400" b="1" dirty="0" smtClean="0"/>
              <a:t>At the apex:</a:t>
            </a:r>
          </a:p>
          <a:p>
            <a:pPr lvl="3" eaLnBrk="1" hangingPunct="1">
              <a:lnSpc>
                <a:spcPct val="80000"/>
              </a:lnSpc>
              <a:defRPr/>
            </a:pPr>
            <a:r>
              <a:rPr lang="en-GB" sz="1200" b="1" dirty="0" err="1" smtClean="0"/>
              <a:t>Anteromedial</a:t>
            </a:r>
            <a:r>
              <a:rPr lang="en-GB" sz="1200" b="1" dirty="0" smtClean="0"/>
              <a:t>: skin, superficial and deep fascia  and the medial c. n. of the thigh.</a:t>
            </a:r>
          </a:p>
          <a:p>
            <a:pPr lvl="3" eaLnBrk="1" hangingPunct="1">
              <a:lnSpc>
                <a:spcPct val="80000"/>
              </a:lnSpc>
              <a:defRPr/>
            </a:pPr>
            <a:r>
              <a:rPr lang="en-GB" sz="1200" b="1" dirty="0" smtClean="0"/>
              <a:t>Lateral: the </a:t>
            </a:r>
            <a:r>
              <a:rPr lang="en-GB" sz="1200" b="1" dirty="0" err="1" smtClean="0"/>
              <a:t>saphenous</a:t>
            </a:r>
            <a:r>
              <a:rPr lang="en-GB" sz="1200" b="1" dirty="0" smtClean="0"/>
              <a:t> nerve.</a:t>
            </a:r>
          </a:p>
          <a:p>
            <a:pPr lvl="3" eaLnBrk="1" hangingPunct="1">
              <a:lnSpc>
                <a:spcPct val="80000"/>
              </a:lnSpc>
              <a:defRPr/>
            </a:pPr>
            <a:r>
              <a:rPr lang="en-GB" sz="1200" b="1" dirty="0" smtClean="0"/>
              <a:t>Posterior: the adductor </a:t>
            </a:r>
            <a:r>
              <a:rPr lang="en-GB" sz="1200" b="1" dirty="0" err="1" smtClean="0"/>
              <a:t>longus</a:t>
            </a:r>
            <a:r>
              <a:rPr lang="en-GB" sz="1200" b="1" dirty="0" smtClean="0"/>
              <a:t> separated by the femoral v..</a:t>
            </a:r>
          </a:p>
          <a:p>
            <a:pPr lvl="3" eaLnBrk="1" hangingPunct="1">
              <a:lnSpc>
                <a:spcPct val="80000"/>
              </a:lnSpc>
              <a:buFontTx/>
              <a:buNone/>
              <a:defRPr/>
            </a:pPr>
            <a:endParaRPr lang="en-GB" sz="900" b="1" dirty="0" smtClean="0"/>
          </a:p>
        </p:txBody>
      </p:sp>
      <p:pic>
        <p:nvPicPr>
          <p:cNvPr id="2" name="Picture 5" descr="fem a2-"/>
          <p:cNvPicPr>
            <a:picLocks noChangeAspect="1" noChangeArrowheads="1"/>
          </p:cNvPicPr>
          <p:nvPr/>
        </p:nvPicPr>
        <p:blipFill>
          <a:blip r:embed="rId3">
            <a:lum bright="-12000" contrast="36000"/>
            <a:extLst>
              <a:ext uri="{28A0092B-C50C-407E-A947-70E740481C1C}">
                <a14:useLocalDpi xmlns:a14="http://schemas.microsoft.com/office/drawing/2010/main" val="0"/>
              </a:ext>
            </a:extLst>
          </a:blip>
          <a:srcRect/>
          <a:stretch>
            <a:fillRect/>
          </a:stretch>
        </p:blipFill>
        <p:spPr bwMode="auto">
          <a:xfrm>
            <a:off x="5330825" y="476250"/>
            <a:ext cx="3813175" cy="602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6585026"/>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endParaRPr lang="en-US" smtClean="0"/>
          </a:p>
        </p:txBody>
      </p:sp>
      <p:pic>
        <p:nvPicPr>
          <p:cNvPr id="6656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71563" y="214313"/>
            <a:ext cx="6169025" cy="6013450"/>
          </a:xfrm>
          <a:noFill/>
        </p:spPr>
      </p:pic>
    </p:spTree>
    <p:extLst>
      <p:ext uri="{BB962C8B-B14F-4D97-AF65-F5344CB8AC3E}">
        <p14:creationId xmlns:p14="http://schemas.microsoft.com/office/powerpoint/2010/main" val="2344559301"/>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381000"/>
            <a:ext cx="8458200" cy="5745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085278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5800" y="1496498"/>
            <a:ext cx="7924800" cy="5056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814171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a:xfrm>
            <a:off x="0" y="0"/>
            <a:ext cx="8686800" cy="428625"/>
          </a:xfrm>
        </p:spPr>
        <p:txBody>
          <a:bodyPr>
            <a:normAutofit fontScale="90000"/>
          </a:bodyPr>
          <a:lstStyle/>
          <a:p>
            <a:r>
              <a:rPr lang="en-US" sz="2800" b="1" smtClean="0"/>
              <a:t>Muscles of the anterior compartment of the thigh</a:t>
            </a:r>
          </a:p>
        </p:txBody>
      </p:sp>
      <p:pic>
        <p:nvPicPr>
          <p:cNvPr id="6758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500063"/>
            <a:ext cx="9144000" cy="6072187"/>
          </a:xfrm>
          <a:noFill/>
        </p:spPr>
      </p:pic>
    </p:spTree>
    <p:extLst>
      <p:ext uri="{BB962C8B-B14F-4D97-AF65-F5344CB8AC3E}">
        <p14:creationId xmlns:p14="http://schemas.microsoft.com/office/powerpoint/2010/main" val="3690552280"/>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endParaRPr lang="en-US" smtClean="0"/>
          </a:p>
        </p:txBody>
      </p:sp>
      <p:pic>
        <p:nvPicPr>
          <p:cNvPr id="68611"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p:spPr>
      </p:pic>
    </p:spTree>
    <p:extLst>
      <p:ext uri="{BB962C8B-B14F-4D97-AF65-F5344CB8AC3E}">
        <p14:creationId xmlns:p14="http://schemas.microsoft.com/office/powerpoint/2010/main" val="2400112399"/>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body" idx="1"/>
          </p:nvPr>
        </p:nvSpPr>
        <p:spPr>
          <a:xfrm>
            <a:off x="0" y="0"/>
            <a:ext cx="3995738" cy="4868863"/>
          </a:xfrm>
        </p:spPr>
        <p:txBody>
          <a:bodyPr/>
          <a:lstStyle/>
          <a:p>
            <a:pPr eaLnBrk="1" hangingPunct="1">
              <a:lnSpc>
                <a:spcPct val="80000"/>
              </a:lnSpc>
              <a:buFontTx/>
              <a:buNone/>
            </a:pPr>
            <a:r>
              <a:rPr lang="en-US" sz="1600" b="1" u="sng" smtClean="0"/>
              <a:t>Branches</a:t>
            </a:r>
          </a:p>
          <a:p>
            <a:pPr eaLnBrk="1" hangingPunct="1">
              <a:lnSpc>
                <a:spcPct val="80000"/>
              </a:lnSpc>
              <a:buFontTx/>
              <a:buAutoNum type="alphaLcParenR"/>
            </a:pPr>
            <a:r>
              <a:rPr lang="en-GB" sz="2000" b="1" smtClean="0"/>
              <a:t>Three Superficial arteries:</a:t>
            </a:r>
          </a:p>
          <a:p>
            <a:pPr lvl="2" eaLnBrk="1" hangingPunct="1">
              <a:lnSpc>
                <a:spcPct val="80000"/>
              </a:lnSpc>
            </a:pPr>
            <a:r>
              <a:rPr lang="en-GB" sz="1600" b="1" smtClean="0"/>
              <a:t> superficial external pudendal.</a:t>
            </a:r>
          </a:p>
          <a:p>
            <a:pPr lvl="2" eaLnBrk="1" hangingPunct="1">
              <a:lnSpc>
                <a:spcPct val="80000"/>
              </a:lnSpc>
            </a:pPr>
            <a:r>
              <a:rPr lang="en-GB" sz="1600" b="1" smtClean="0"/>
              <a:t> superficial epigastric </a:t>
            </a:r>
          </a:p>
          <a:p>
            <a:pPr lvl="2" eaLnBrk="1" hangingPunct="1">
              <a:lnSpc>
                <a:spcPct val="80000"/>
              </a:lnSpc>
            </a:pPr>
            <a:r>
              <a:rPr lang="en-GB" sz="1600" b="1" smtClean="0"/>
              <a:t>superficial circumflex iliac arteries.</a:t>
            </a:r>
          </a:p>
          <a:p>
            <a:pPr lvl="2" eaLnBrk="1" hangingPunct="1">
              <a:lnSpc>
                <a:spcPct val="80000"/>
              </a:lnSpc>
            </a:pPr>
            <a:endParaRPr lang="en-GB" sz="1600" b="1" smtClean="0"/>
          </a:p>
          <a:p>
            <a:pPr lvl="2" eaLnBrk="1" hangingPunct="1">
              <a:lnSpc>
                <a:spcPct val="80000"/>
              </a:lnSpc>
            </a:pPr>
            <a:endParaRPr lang="en-GB" sz="1600" b="1" smtClean="0"/>
          </a:p>
          <a:p>
            <a:pPr lvl="2" eaLnBrk="1" hangingPunct="1">
              <a:lnSpc>
                <a:spcPct val="80000"/>
              </a:lnSpc>
              <a:buFontTx/>
              <a:buNone/>
            </a:pPr>
            <a:endParaRPr lang="en-GB" sz="1600" b="1" smtClean="0"/>
          </a:p>
          <a:p>
            <a:pPr eaLnBrk="1" hangingPunct="1">
              <a:lnSpc>
                <a:spcPct val="80000"/>
              </a:lnSpc>
              <a:buFontTx/>
              <a:buNone/>
            </a:pPr>
            <a:r>
              <a:rPr lang="en-GB" sz="2000" b="1" smtClean="0"/>
              <a:t>b) Three deep arteries</a:t>
            </a:r>
          </a:p>
          <a:p>
            <a:pPr lvl="2" eaLnBrk="1" hangingPunct="1">
              <a:lnSpc>
                <a:spcPct val="80000"/>
              </a:lnSpc>
            </a:pPr>
            <a:r>
              <a:rPr lang="en-GB" sz="1600" b="1" smtClean="0"/>
              <a:t>Deep external pudendal artery: which arises about one inch below the inguinal ligament and passes medially to the external genital organs.</a:t>
            </a:r>
          </a:p>
          <a:p>
            <a:pPr lvl="2" eaLnBrk="1" hangingPunct="1">
              <a:lnSpc>
                <a:spcPct val="80000"/>
              </a:lnSpc>
            </a:pPr>
            <a:r>
              <a:rPr lang="en-US" sz="1600" b="1" i="1" smtClean="0"/>
              <a:t>Profunda femoris artery.</a:t>
            </a:r>
          </a:p>
          <a:p>
            <a:pPr lvl="2" eaLnBrk="1" hangingPunct="1">
              <a:lnSpc>
                <a:spcPct val="80000"/>
              </a:lnSpc>
            </a:pPr>
            <a:r>
              <a:rPr lang="en-GB" sz="1600" b="1" smtClean="0"/>
              <a:t>Descending genicular artery.</a:t>
            </a:r>
            <a:endParaRPr lang="en-US" sz="1600" b="1" smtClean="0"/>
          </a:p>
        </p:txBody>
      </p:sp>
      <p:pic>
        <p:nvPicPr>
          <p:cNvPr id="69635" name="Picture 3" descr="f a br"/>
          <p:cNvPicPr>
            <a:picLocks noChangeAspect="1" noChangeArrowheads="1"/>
          </p:cNvPicPr>
          <p:nvPr/>
        </p:nvPicPr>
        <p:blipFill>
          <a:blip r:embed="rId3">
            <a:lum bright="-12000" contrast="24000"/>
            <a:extLst>
              <a:ext uri="{28A0092B-C50C-407E-A947-70E740481C1C}">
                <a14:useLocalDpi xmlns:a14="http://schemas.microsoft.com/office/drawing/2010/main" val="0"/>
              </a:ext>
            </a:extLst>
          </a:blip>
          <a:srcRect/>
          <a:stretch>
            <a:fillRect/>
          </a:stretch>
        </p:blipFill>
        <p:spPr bwMode="auto">
          <a:xfrm>
            <a:off x="5254625" y="0"/>
            <a:ext cx="3889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6" name="Text Box 4"/>
          <p:cNvSpPr txBox="1">
            <a:spLocks noChangeArrowheads="1"/>
          </p:cNvSpPr>
          <p:nvPr/>
        </p:nvSpPr>
        <p:spPr bwMode="auto">
          <a:xfrm>
            <a:off x="6516688" y="0"/>
            <a:ext cx="2089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sz="1200" b="1"/>
              <a:t>Sup. epigastric</a:t>
            </a:r>
            <a:endParaRPr lang="en-US" sz="1200" b="1"/>
          </a:p>
        </p:txBody>
      </p:sp>
      <p:grpSp>
        <p:nvGrpSpPr>
          <p:cNvPr id="69637" name="Group 13"/>
          <p:cNvGrpSpPr>
            <a:grpSpLocks/>
          </p:cNvGrpSpPr>
          <p:nvPr/>
        </p:nvGrpSpPr>
        <p:grpSpPr bwMode="auto">
          <a:xfrm>
            <a:off x="4140200" y="620713"/>
            <a:ext cx="4860925" cy="5099050"/>
            <a:chOff x="2608" y="391"/>
            <a:chExt cx="3062" cy="3212"/>
          </a:xfrm>
        </p:grpSpPr>
        <p:sp>
          <p:nvSpPr>
            <p:cNvPr id="69638" name="Text Box 5"/>
            <p:cNvSpPr txBox="1">
              <a:spLocks noChangeArrowheads="1"/>
            </p:cNvSpPr>
            <p:nvPr/>
          </p:nvSpPr>
          <p:spPr bwMode="auto">
            <a:xfrm>
              <a:off x="4377" y="436"/>
              <a:ext cx="104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sz="1200" b="1"/>
                <a:t>Sup. Ext. pudendal</a:t>
              </a:r>
              <a:endParaRPr lang="en-US" sz="1200" b="1"/>
            </a:p>
          </p:txBody>
        </p:sp>
        <p:sp>
          <p:nvSpPr>
            <p:cNvPr id="69639" name="Text Box 6"/>
            <p:cNvSpPr txBox="1">
              <a:spLocks noChangeArrowheads="1"/>
            </p:cNvSpPr>
            <p:nvPr/>
          </p:nvSpPr>
          <p:spPr bwMode="auto">
            <a:xfrm>
              <a:off x="2608" y="391"/>
              <a:ext cx="1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sz="1200" b="1"/>
                <a:t>Sup. Circumflex iliac</a:t>
              </a:r>
              <a:endParaRPr lang="en-US" sz="1200" b="1"/>
            </a:p>
          </p:txBody>
        </p:sp>
        <p:sp>
          <p:nvSpPr>
            <p:cNvPr id="69640" name="Text Box 7"/>
            <p:cNvSpPr txBox="1">
              <a:spLocks noChangeArrowheads="1"/>
            </p:cNvSpPr>
            <p:nvPr/>
          </p:nvSpPr>
          <p:spPr bwMode="auto">
            <a:xfrm>
              <a:off x="2608" y="935"/>
              <a:ext cx="113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sz="1200" b="1"/>
                <a:t>Profunda femoris</a:t>
              </a:r>
              <a:endParaRPr lang="en-US" sz="1200" b="1"/>
            </a:p>
          </p:txBody>
        </p:sp>
        <p:sp>
          <p:nvSpPr>
            <p:cNvPr id="69641" name="Line 8"/>
            <p:cNvSpPr>
              <a:spLocks noChangeShapeType="1"/>
            </p:cNvSpPr>
            <p:nvPr/>
          </p:nvSpPr>
          <p:spPr bwMode="auto">
            <a:xfrm flipH="1">
              <a:off x="3515" y="981"/>
              <a:ext cx="40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9642" name="Text Box 9"/>
            <p:cNvSpPr txBox="1">
              <a:spLocks noChangeArrowheads="1"/>
            </p:cNvSpPr>
            <p:nvPr/>
          </p:nvSpPr>
          <p:spPr bwMode="auto">
            <a:xfrm>
              <a:off x="3515" y="3430"/>
              <a:ext cx="1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sz="1200" b="1"/>
                <a:t>Descending gen.</a:t>
              </a:r>
              <a:endParaRPr lang="en-US" sz="1200" b="1"/>
            </a:p>
          </p:txBody>
        </p:sp>
        <p:sp>
          <p:nvSpPr>
            <p:cNvPr id="69643" name="Line 10"/>
            <p:cNvSpPr>
              <a:spLocks noChangeShapeType="1"/>
            </p:cNvSpPr>
            <p:nvPr/>
          </p:nvSpPr>
          <p:spPr bwMode="auto">
            <a:xfrm flipH="1">
              <a:off x="4195" y="3158"/>
              <a:ext cx="318" cy="27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9644" name="Text Box 11"/>
            <p:cNvSpPr txBox="1">
              <a:spLocks noChangeArrowheads="1"/>
            </p:cNvSpPr>
            <p:nvPr/>
          </p:nvSpPr>
          <p:spPr bwMode="auto">
            <a:xfrm>
              <a:off x="4468" y="845"/>
              <a:ext cx="120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sz="1200" b="1"/>
                <a:t>Deep External Pud.</a:t>
              </a:r>
              <a:endParaRPr lang="en-US" sz="1200" b="1"/>
            </a:p>
          </p:txBody>
        </p:sp>
        <p:sp>
          <p:nvSpPr>
            <p:cNvPr id="69645" name="Line 12"/>
            <p:cNvSpPr>
              <a:spLocks noChangeShapeType="1"/>
            </p:cNvSpPr>
            <p:nvPr/>
          </p:nvSpPr>
          <p:spPr bwMode="auto">
            <a:xfrm>
              <a:off x="4195" y="845"/>
              <a:ext cx="318" cy="9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Tree>
    <p:extLst>
      <p:ext uri="{BB962C8B-B14F-4D97-AF65-F5344CB8AC3E}">
        <p14:creationId xmlns:p14="http://schemas.microsoft.com/office/powerpoint/2010/main" val="3827112893"/>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658" name="Group 4"/>
          <p:cNvGrpSpPr>
            <a:grpSpLocks/>
          </p:cNvGrpSpPr>
          <p:nvPr/>
        </p:nvGrpSpPr>
        <p:grpSpPr bwMode="auto">
          <a:xfrm>
            <a:off x="250825" y="0"/>
            <a:ext cx="8893175" cy="5400675"/>
            <a:chOff x="158" y="0"/>
            <a:chExt cx="5602" cy="3402"/>
          </a:xfrm>
        </p:grpSpPr>
        <p:pic>
          <p:nvPicPr>
            <p:cNvPr id="70659" name="Picture 2" descr="fem a1"/>
            <p:cNvPicPr>
              <a:picLocks noChangeAspect="1" noChangeArrowheads="1"/>
            </p:cNvPicPr>
            <p:nvPr/>
          </p:nvPicPr>
          <p:blipFill>
            <a:blip r:embed="rId3">
              <a:lum bright="-12000" contrast="54000"/>
              <a:extLst>
                <a:ext uri="{28A0092B-C50C-407E-A947-70E740481C1C}">
                  <a14:useLocalDpi xmlns:a14="http://schemas.microsoft.com/office/drawing/2010/main" val="0"/>
                </a:ext>
              </a:extLst>
            </a:blip>
            <a:srcRect/>
            <a:stretch>
              <a:fillRect/>
            </a:stretch>
          </p:blipFill>
          <p:spPr bwMode="auto">
            <a:xfrm>
              <a:off x="3561" y="0"/>
              <a:ext cx="2199" cy="3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Rectangle 3"/>
            <p:cNvSpPr>
              <a:spLocks noChangeArrowheads="1"/>
            </p:cNvSpPr>
            <p:nvPr/>
          </p:nvSpPr>
          <p:spPr bwMode="auto">
            <a:xfrm>
              <a:off x="158" y="0"/>
              <a:ext cx="2178" cy="3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i="1" u="sng"/>
                <a:t>Profunda femoris artery:</a:t>
              </a:r>
              <a:r>
                <a:rPr lang="en-US" b="1" i="1"/>
                <a:t> </a:t>
              </a:r>
              <a:endParaRPr lang="en-US" b="1"/>
            </a:p>
            <a:p>
              <a:r>
                <a:rPr lang="en-US" b="1"/>
                <a:t>-arises one inch below the inguinal ligament from the posterolateral aspect of the femoral artery.</a:t>
              </a:r>
            </a:p>
            <a:p>
              <a:r>
                <a:rPr lang="en-US" b="1"/>
                <a:t>-descends behind the femoral artery, passes between the adductor longus which separates the profunda vessels from the femoral vessels.</a:t>
              </a:r>
            </a:p>
            <a:p>
              <a:r>
                <a:rPr lang="en-US" b="1"/>
                <a:t>-at the apex of the triangle the order of structures from anterior to posterior is as follows: femoral artery, femoral vein, adductor longus, profunda vein and profunda artery.</a:t>
              </a:r>
            </a:p>
          </p:txBody>
        </p:sp>
      </p:grpSp>
    </p:spTree>
    <p:extLst>
      <p:ext uri="{BB962C8B-B14F-4D97-AF65-F5344CB8AC3E}">
        <p14:creationId xmlns:p14="http://schemas.microsoft.com/office/powerpoint/2010/main" val="3319168063"/>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682" name="Group 29"/>
          <p:cNvGrpSpPr>
            <a:grpSpLocks/>
          </p:cNvGrpSpPr>
          <p:nvPr/>
        </p:nvGrpSpPr>
        <p:grpSpPr bwMode="auto">
          <a:xfrm>
            <a:off x="0" y="0"/>
            <a:ext cx="9144000" cy="6440488"/>
            <a:chOff x="0" y="0"/>
            <a:chExt cx="5760" cy="4057"/>
          </a:xfrm>
        </p:grpSpPr>
        <p:pic>
          <p:nvPicPr>
            <p:cNvPr id="71683" name="Picture 5" descr="profn"/>
            <p:cNvPicPr>
              <a:picLocks noChangeAspect="1" noChangeArrowheads="1"/>
            </p:cNvPicPr>
            <p:nvPr/>
          </p:nvPicPr>
          <p:blipFill>
            <a:blip r:embed="rId3">
              <a:lum bright="-12000" contrast="30000"/>
              <a:extLst>
                <a:ext uri="{28A0092B-C50C-407E-A947-70E740481C1C}">
                  <a14:useLocalDpi xmlns:a14="http://schemas.microsoft.com/office/drawing/2010/main" val="0"/>
                </a:ext>
              </a:extLst>
            </a:blip>
            <a:srcRect/>
            <a:stretch>
              <a:fillRect/>
            </a:stretch>
          </p:blipFill>
          <p:spPr bwMode="auto">
            <a:xfrm>
              <a:off x="0" y="255"/>
              <a:ext cx="3020" cy="3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Line 6"/>
            <p:cNvSpPr>
              <a:spLocks noChangeShapeType="1"/>
            </p:cNvSpPr>
            <p:nvPr/>
          </p:nvSpPr>
          <p:spPr bwMode="auto">
            <a:xfrm flipH="1">
              <a:off x="657" y="935"/>
              <a:ext cx="91" cy="40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1685" name="Text Box 7"/>
            <p:cNvSpPr txBox="1">
              <a:spLocks noChangeArrowheads="1"/>
            </p:cNvSpPr>
            <p:nvPr/>
          </p:nvSpPr>
          <p:spPr bwMode="auto">
            <a:xfrm>
              <a:off x="0" y="1344"/>
              <a:ext cx="907"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sz="1200" b="1"/>
                <a:t>Lat. circumflex</a:t>
              </a:r>
              <a:endParaRPr lang="en-US" sz="1200" b="1"/>
            </a:p>
          </p:txBody>
        </p:sp>
        <p:sp>
          <p:nvSpPr>
            <p:cNvPr id="71686" name="Text Box 8"/>
            <p:cNvSpPr txBox="1">
              <a:spLocks noChangeArrowheads="1"/>
            </p:cNvSpPr>
            <p:nvPr/>
          </p:nvSpPr>
          <p:spPr bwMode="auto">
            <a:xfrm>
              <a:off x="295" y="300"/>
              <a:ext cx="227"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b="1"/>
                <a:t>A</a:t>
              </a:r>
              <a:endParaRPr lang="en-US" b="1"/>
            </a:p>
          </p:txBody>
        </p:sp>
        <p:sp>
          <p:nvSpPr>
            <p:cNvPr id="71687" name="Text Box 9"/>
            <p:cNvSpPr txBox="1">
              <a:spLocks noChangeArrowheads="1"/>
            </p:cNvSpPr>
            <p:nvPr/>
          </p:nvSpPr>
          <p:spPr bwMode="auto">
            <a:xfrm>
              <a:off x="0" y="436"/>
              <a:ext cx="2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b="1"/>
                <a:t>T</a:t>
              </a:r>
              <a:endParaRPr lang="en-US" b="1"/>
            </a:p>
          </p:txBody>
        </p:sp>
        <p:sp>
          <p:nvSpPr>
            <p:cNvPr id="71688" name="Text Box 10"/>
            <p:cNvSpPr txBox="1">
              <a:spLocks noChangeArrowheads="1"/>
            </p:cNvSpPr>
            <p:nvPr/>
          </p:nvSpPr>
          <p:spPr bwMode="auto">
            <a:xfrm>
              <a:off x="249" y="1117"/>
              <a:ext cx="227"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b="1"/>
                <a:t>D</a:t>
              </a:r>
              <a:endParaRPr lang="en-US" b="1"/>
            </a:p>
          </p:txBody>
        </p:sp>
        <p:sp>
          <p:nvSpPr>
            <p:cNvPr id="71689" name="Line 11"/>
            <p:cNvSpPr>
              <a:spLocks noChangeShapeType="1"/>
            </p:cNvSpPr>
            <p:nvPr/>
          </p:nvSpPr>
          <p:spPr bwMode="auto">
            <a:xfrm flipH="1" flipV="1">
              <a:off x="1519" y="709"/>
              <a:ext cx="181" cy="31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1690" name="Text Box 12"/>
            <p:cNvSpPr txBox="1">
              <a:spLocks noChangeArrowheads="1"/>
            </p:cNvSpPr>
            <p:nvPr/>
          </p:nvSpPr>
          <p:spPr bwMode="auto">
            <a:xfrm>
              <a:off x="1247" y="527"/>
              <a:ext cx="104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sz="1200" b="1"/>
                <a:t>Med. circumflex</a:t>
              </a:r>
              <a:endParaRPr lang="en-US" sz="1200" b="1"/>
            </a:p>
          </p:txBody>
        </p:sp>
        <p:sp>
          <p:nvSpPr>
            <p:cNvPr id="71691" name="Text Box 13"/>
            <p:cNvSpPr txBox="1">
              <a:spLocks noChangeArrowheads="1"/>
            </p:cNvSpPr>
            <p:nvPr/>
          </p:nvSpPr>
          <p:spPr bwMode="auto">
            <a:xfrm>
              <a:off x="1973" y="346"/>
              <a:ext cx="22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b="1"/>
                <a:t>A</a:t>
              </a:r>
              <a:endParaRPr lang="en-US" b="1"/>
            </a:p>
          </p:txBody>
        </p:sp>
        <p:sp>
          <p:nvSpPr>
            <p:cNvPr id="71692" name="Text Box 14"/>
            <p:cNvSpPr txBox="1">
              <a:spLocks noChangeArrowheads="1"/>
            </p:cNvSpPr>
            <p:nvPr/>
          </p:nvSpPr>
          <p:spPr bwMode="auto">
            <a:xfrm>
              <a:off x="2472" y="799"/>
              <a:ext cx="31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b="1"/>
                <a:t>T</a:t>
              </a:r>
              <a:endParaRPr lang="en-US" b="1"/>
            </a:p>
          </p:txBody>
        </p:sp>
        <p:sp>
          <p:nvSpPr>
            <p:cNvPr id="71693" name="Line 15"/>
            <p:cNvSpPr>
              <a:spLocks noChangeShapeType="1"/>
            </p:cNvSpPr>
            <p:nvPr/>
          </p:nvSpPr>
          <p:spPr bwMode="auto">
            <a:xfrm flipH="1">
              <a:off x="1156" y="1480"/>
              <a:ext cx="272" cy="40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1694" name="Text Box 16"/>
            <p:cNvSpPr txBox="1">
              <a:spLocks noChangeArrowheads="1"/>
            </p:cNvSpPr>
            <p:nvPr/>
          </p:nvSpPr>
          <p:spPr bwMode="auto">
            <a:xfrm>
              <a:off x="567" y="1888"/>
              <a:ext cx="81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sz="1200" b="1"/>
                <a:t>1</a:t>
              </a:r>
              <a:r>
                <a:rPr lang="en-GB" sz="1200" b="1" baseline="30000"/>
                <a:t>st</a:t>
              </a:r>
              <a:r>
                <a:rPr lang="en-GB" sz="1200" b="1"/>
                <a:t> perforating</a:t>
              </a:r>
              <a:endParaRPr lang="en-US" sz="1200" b="1"/>
            </a:p>
          </p:txBody>
        </p:sp>
        <p:sp>
          <p:nvSpPr>
            <p:cNvPr id="71695" name="Line 17"/>
            <p:cNvSpPr>
              <a:spLocks noChangeShapeType="1"/>
            </p:cNvSpPr>
            <p:nvPr/>
          </p:nvSpPr>
          <p:spPr bwMode="auto">
            <a:xfrm flipH="1">
              <a:off x="1474" y="2024"/>
              <a:ext cx="545" cy="45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1696" name="Text Box 18"/>
            <p:cNvSpPr txBox="1">
              <a:spLocks noChangeArrowheads="1"/>
            </p:cNvSpPr>
            <p:nvPr/>
          </p:nvSpPr>
          <p:spPr bwMode="auto">
            <a:xfrm>
              <a:off x="839" y="2432"/>
              <a:ext cx="95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sz="1200" b="1"/>
                <a:t>2</a:t>
              </a:r>
              <a:r>
                <a:rPr lang="en-GB" sz="1200" b="1" baseline="30000"/>
                <a:t>nd</a:t>
              </a:r>
              <a:r>
                <a:rPr lang="en-GB" sz="1200" b="1"/>
                <a:t> perforating</a:t>
              </a:r>
              <a:endParaRPr lang="en-US" sz="1200" b="1"/>
            </a:p>
          </p:txBody>
        </p:sp>
        <p:sp>
          <p:nvSpPr>
            <p:cNvPr id="71697" name="Line 19"/>
            <p:cNvSpPr>
              <a:spLocks noChangeShapeType="1"/>
            </p:cNvSpPr>
            <p:nvPr/>
          </p:nvSpPr>
          <p:spPr bwMode="auto">
            <a:xfrm flipH="1">
              <a:off x="1837" y="2886"/>
              <a:ext cx="634" cy="27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1698" name="Text Box 20"/>
            <p:cNvSpPr txBox="1">
              <a:spLocks noChangeArrowheads="1"/>
            </p:cNvSpPr>
            <p:nvPr/>
          </p:nvSpPr>
          <p:spPr bwMode="auto">
            <a:xfrm>
              <a:off x="1111" y="3158"/>
              <a:ext cx="95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sz="1200" b="1"/>
                <a:t>3</a:t>
              </a:r>
              <a:r>
                <a:rPr lang="en-GB" sz="1200" b="1" baseline="30000"/>
                <a:t>rd</a:t>
              </a:r>
              <a:r>
                <a:rPr lang="en-GB" sz="1200" b="1"/>
                <a:t> perforating</a:t>
              </a:r>
              <a:endParaRPr lang="en-US" sz="1200" b="1"/>
            </a:p>
          </p:txBody>
        </p:sp>
        <p:sp>
          <p:nvSpPr>
            <p:cNvPr id="71699" name="Line 21"/>
            <p:cNvSpPr>
              <a:spLocks noChangeShapeType="1"/>
            </p:cNvSpPr>
            <p:nvPr/>
          </p:nvSpPr>
          <p:spPr bwMode="auto">
            <a:xfrm flipH="1">
              <a:off x="2018" y="3521"/>
              <a:ext cx="817" cy="40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1700" name="Text Box 22"/>
            <p:cNvSpPr txBox="1">
              <a:spLocks noChangeArrowheads="1"/>
            </p:cNvSpPr>
            <p:nvPr/>
          </p:nvSpPr>
          <p:spPr bwMode="auto">
            <a:xfrm>
              <a:off x="1338" y="3884"/>
              <a:ext cx="104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sz="1200" b="1"/>
                <a:t>4</a:t>
              </a:r>
              <a:r>
                <a:rPr lang="en-GB" sz="1200" b="1" baseline="30000"/>
                <a:t>th</a:t>
              </a:r>
              <a:r>
                <a:rPr lang="en-GB" sz="1200" b="1"/>
                <a:t> perforating</a:t>
              </a:r>
              <a:endParaRPr lang="en-US" sz="1200" b="1"/>
            </a:p>
          </p:txBody>
        </p:sp>
        <p:sp>
          <p:nvSpPr>
            <p:cNvPr id="71701" name="Line 23"/>
            <p:cNvSpPr>
              <a:spLocks noChangeShapeType="1"/>
            </p:cNvSpPr>
            <p:nvPr/>
          </p:nvSpPr>
          <p:spPr bwMode="auto">
            <a:xfrm flipV="1">
              <a:off x="1111" y="164"/>
              <a:ext cx="272" cy="22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1702" name="Text Box 24"/>
            <p:cNvSpPr txBox="1">
              <a:spLocks noChangeArrowheads="1"/>
            </p:cNvSpPr>
            <p:nvPr/>
          </p:nvSpPr>
          <p:spPr bwMode="auto">
            <a:xfrm>
              <a:off x="1202" y="0"/>
              <a:ext cx="95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sz="1200" b="1"/>
                <a:t>Femoral artery</a:t>
              </a:r>
              <a:endParaRPr lang="en-US" sz="1200" b="1"/>
            </a:p>
          </p:txBody>
        </p:sp>
        <p:sp>
          <p:nvSpPr>
            <p:cNvPr id="71703" name="Line 25"/>
            <p:cNvSpPr>
              <a:spLocks noChangeShapeType="1"/>
            </p:cNvSpPr>
            <p:nvPr/>
          </p:nvSpPr>
          <p:spPr bwMode="auto">
            <a:xfrm>
              <a:off x="1565" y="1162"/>
              <a:ext cx="453" cy="9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1704" name="Text Box 26"/>
            <p:cNvSpPr txBox="1">
              <a:spLocks noChangeArrowheads="1"/>
            </p:cNvSpPr>
            <p:nvPr/>
          </p:nvSpPr>
          <p:spPr bwMode="auto">
            <a:xfrm>
              <a:off x="2018" y="1207"/>
              <a:ext cx="95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sz="1200" b="1"/>
                <a:t>Profunda femoris</a:t>
              </a:r>
              <a:endParaRPr lang="en-US" sz="1200" b="1"/>
            </a:p>
          </p:txBody>
        </p:sp>
        <p:sp>
          <p:nvSpPr>
            <p:cNvPr id="71705" name="Rectangle 28"/>
            <p:cNvSpPr>
              <a:spLocks noChangeArrowheads="1"/>
            </p:cNvSpPr>
            <p:nvPr/>
          </p:nvSpPr>
          <p:spPr bwMode="auto">
            <a:xfrm>
              <a:off x="3560" y="0"/>
              <a:ext cx="2200" cy="3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r>
                <a:rPr lang="en-GB" sz="1400" b="1" u="sng"/>
                <a:t>Branches</a:t>
              </a:r>
              <a:endParaRPr lang="en-US" sz="1400" b="1" u="sng"/>
            </a:p>
            <a:p>
              <a:pPr marL="342900" indent="-342900"/>
              <a:r>
                <a:rPr lang="en-US" sz="1400" b="1"/>
                <a:t>The profunda femoris artery is the main source of blood supply to the thigh. It gives the following branches:</a:t>
              </a:r>
            </a:p>
            <a:p>
              <a:pPr marL="342900" indent="-342900"/>
              <a:endParaRPr lang="en-US" sz="1400" b="1"/>
            </a:p>
            <a:p>
              <a:pPr marL="342900" indent="-342900">
                <a:buFontTx/>
                <a:buChar char="•"/>
              </a:pPr>
              <a:r>
                <a:rPr lang="en-US" sz="1400" b="1" i="1"/>
                <a:t>Lateral Circumflex femoral artery:</a:t>
              </a:r>
            </a:p>
            <a:p>
              <a:pPr marL="342900" indent="-342900"/>
              <a:r>
                <a:rPr lang="en-US" sz="1400" b="1"/>
                <a:t>       Runs laterally through the branches of the femoral nerve.</a:t>
              </a:r>
            </a:p>
            <a:p>
              <a:pPr marL="342900" indent="-342900"/>
              <a:r>
                <a:rPr lang="en-US" sz="1400" b="1"/>
                <a:t>       Disappears under cover of the sartorius and rectus femoris where it divides into: ascending ,transverse and descending branches</a:t>
              </a:r>
            </a:p>
            <a:p>
              <a:pPr marL="342900" indent="-342900"/>
              <a:endParaRPr lang="en-US" sz="1400" b="1"/>
            </a:p>
            <a:p>
              <a:pPr marL="342900" indent="-342900">
                <a:buFontTx/>
                <a:buChar char="•"/>
              </a:pPr>
              <a:r>
                <a:rPr lang="en-US" sz="1400" b="1" i="1"/>
                <a:t>Medial circumflex femoral artery</a:t>
              </a:r>
              <a:r>
                <a:rPr lang="en-US" sz="1400" b="1"/>
                <a:t>: passes backwards between the psoas major and pectineus to reach the back of the thigh where it ends by dividing into ascending and transverse branches.</a:t>
              </a:r>
            </a:p>
            <a:p>
              <a:pPr marL="342900" indent="-342900">
                <a:buFontTx/>
                <a:buChar char="•"/>
              </a:pPr>
              <a:endParaRPr lang="en-US" sz="1400" b="1"/>
            </a:p>
            <a:p>
              <a:pPr marL="342900" indent="-342900">
                <a:buFontTx/>
                <a:buChar char="•"/>
              </a:pPr>
              <a:r>
                <a:rPr lang="en-US" sz="1400" b="1" i="1"/>
                <a:t>Perforating arteries:</a:t>
              </a:r>
            </a:p>
            <a:p>
              <a:pPr marL="342900" indent="-342900"/>
              <a:r>
                <a:rPr lang="en-US" sz="1400" b="1"/>
                <a:t>       Four in number. The profunda gives three perforating arteries and ends as the fourth perforating artery. (The perforating arteries cross the linea aspera deep to the insertion of the adductor Magnus).</a:t>
              </a:r>
            </a:p>
          </p:txBody>
        </p:sp>
      </p:grpSp>
    </p:spTree>
    <p:extLst>
      <p:ext uri="{BB962C8B-B14F-4D97-AF65-F5344CB8AC3E}">
        <p14:creationId xmlns:p14="http://schemas.microsoft.com/office/powerpoint/2010/main" val="424476383"/>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a:xfrm>
            <a:off x="285750" y="0"/>
            <a:ext cx="8229600" cy="654050"/>
          </a:xfrm>
        </p:spPr>
        <p:txBody>
          <a:bodyPr/>
          <a:lstStyle/>
          <a:p>
            <a:r>
              <a:rPr lang="en-US" sz="3200" b="1" u="sng" smtClean="0">
                <a:solidFill>
                  <a:srgbClr val="FF0000"/>
                </a:solidFill>
              </a:rPr>
              <a:t>Trochanteric and cruciate anatomosis</a:t>
            </a:r>
          </a:p>
        </p:txBody>
      </p:sp>
      <p:sp>
        <p:nvSpPr>
          <p:cNvPr id="72707" name="Content Placeholder 2"/>
          <p:cNvSpPr>
            <a:spLocks noGrp="1"/>
          </p:cNvSpPr>
          <p:nvPr>
            <p:ph idx="1"/>
          </p:nvPr>
        </p:nvSpPr>
        <p:spPr>
          <a:xfrm>
            <a:off x="142875" y="857250"/>
            <a:ext cx="9001125" cy="5268913"/>
          </a:xfrm>
        </p:spPr>
        <p:txBody>
          <a:bodyPr/>
          <a:lstStyle/>
          <a:p>
            <a:r>
              <a:rPr lang="en-US" sz="2400" u="sng" smtClean="0">
                <a:solidFill>
                  <a:srgbClr val="FF0000"/>
                </a:solidFill>
              </a:rPr>
              <a:t>The Trochanteric Anastomosis</a:t>
            </a:r>
            <a:r>
              <a:rPr lang="en-US" sz="2400" smtClean="0"/>
              <a:t>:-It provides the main blood supply to the head of the femur. </a:t>
            </a:r>
          </a:p>
          <a:p>
            <a:pPr>
              <a:buFontTx/>
              <a:buNone/>
            </a:pPr>
            <a:r>
              <a:rPr lang="en-US" sz="2400" smtClean="0"/>
              <a:t>	It is formed by: </a:t>
            </a:r>
            <a:r>
              <a:rPr lang="en-US" sz="2400" smtClean="0">
                <a:solidFill>
                  <a:srgbClr val="0000FF"/>
                </a:solidFill>
              </a:rPr>
              <a:t>the superior gluteal artery</a:t>
            </a:r>
            <a:r>
              <a:rPr lang="en-US" sz="2400" smtClean="0"/>
              <a:t>, </a:t>
            </a:r>
            <a:r>
              <a:rPr lang="en-US" sz="2400" smtClean="0">
                <a:solidFill>
                  <a:srgbClr val="0000FF"/>
                </a:solidFill>
              </a:rPr>
              <a:t>the inferior gluteal artery</a:t>
            </a:r>
            <a:r>
              <a:rPr lang="en-US" sz="2400" smtClean="0"/>
              <a:t>, </a:t>
            </a:r>
            <a:r>
              <a:rPr lang="en-US" sz="2400" smtClean="0">
                <a:solidFill>
                  <a:srgbClr val="0000FF"/>
                </a:solidFill>
              </a:rPr>
              <a:t>the medial femoral circumflex artery</a:t>
            </a:r>
            <a:r>
              <a:rPr lang="en-US" sz="2400" smtClean="0"/>
              <a:t>, and </a:t>
            </a:r>
            <a:r>
              <a:rPr lang="en-US" sz="2400" smtClean="0">
                <a:solidFill>
                  <a:srgbClr val="0000FF"/>
                </a:solidFill>
              </a:rPr>
              <a:t>the lateral femoral circumflex artery.</a:t>
            </a:r>
          </a:p>
          <a:p>
            <a:r>
              <a:rPr lang="en-US" sz="2400" u="sng" smtClean="0">
                <a:solidFill>
                  <a:srgbClr val="FF0000"/>
                </a:solidFill>
              </a:rPr>
              <a:t>The Cruciate Anastomosis</a:t>
            </a:r>
            <a:r>
              <a:rPr lang="en-US" sz="2400" smtClean="0">
                <a:solidFill>
                  <a:srgbClr val="FF0000"/>
                </a:solidFill>
              </a:rPr>
              <a:t>: </a:t>
            </a:r>
            <a:r>
              <a:rPr lang="en-US" sz="2400" smtClean="0"/>
              <a:t>It is situated at the level of the lesser trochanter of the femur</a:t>
            </a:r>
          </a:p>
          <a:p>
            <a:r>
              <a:rPr lang="en-US" sz="2400" smtClean="0"/>
              <a:t>It is formed by:- </a:t>
            </a:r>
            <a:r>
              <a:rPr lang="en-US" sz="2400" smtClean="0">
                <a:solidFill>
                  <a:srgbClr val="0000FF"/>
                </a:solidFill>
              </a:rPr>
              <a:t>the inferior gluteal artery</a:t>
            </a:r>
            <a:r>
              <a:rPr lang="en-US" sz="2400" smtClean="0"/>
              <a:t>, </a:t>
            </a:r>
            <a:r>
              <a:rPr lang="en-US" sz="2400" smtClean="0">
                <a:solidFill>
                  <a:srgbClr val="0000FF"/>
                </a:solidFill>
              </a:rPr>
              <a:t>the medial femoral circumflex artery</a:t>
            </a:r>
            <a:r>
              <a:rPr lang="en-US" sz="2400" smtClean="0"/>
              <a:t>, the </a:t>
            </a:r>
            <a:r>
              <a:rPr lang="en-US" sz="2400" smtClean="0">
                <a:solidFill>
                  <a:srgbClr val="0000FF"/>
                </a:solidFill>
              </a:rPr>
              <a:t>lateral femoral circumflex artery</a:t>
            </a:r>
            <a:r>
              <a:rPr lang="en-US" sz="2400" smtClean="0"/>
              <a:t>, and </a:t>
            </a:r>
            <a:r>
              <a:rPr lang="en-US" sz="2400" smtClean="0">
                <a:solidFill>
                  <a:srgbClr val="0000FF"/>
                </a:solidFill>
              </a:rPr>
              <a:t>the first perforating artery</a:t>
            </a:r>
            <a:r>
              <a:rPr lang="en-US" sz="2400" smtClean="0"/>
              <a:t>, </a:t>
            </a:r>
            <a:r>
              <a:rPr lang="en-US" sz="2400" smtClean="0">
                <a:solidFill>
                  <a:srgbClr val="0000FF"/>
                </a:solidFill>
              </a:rPr>
              <a:t>at times second perforating </a:t>
            </a:r>
            <a:r>
              <a:rPr lang="en-US" sz="2400" smtClean="0"/>
              <a:t>branch a branch of the profunda artery</a:t>
            </a:r>
          </a:p>
          <a:p>
            <a:r>
              <a:rPr lang="en-US" sz="2400" smtClean="0">
                <a:solidFill>
                  <a:srgbClr val="FF0000"/>
                </a:solidFill>
              </a:rPr>
              <a:t>NB&gt;: </a:t>
            </a:r>
            <a:r>
              <a:rPr lang="en-US" sz="2400" smtClean="0">
                <a:solidFill>
                  <a:srgbClr val="0000FF"/>
                </a:solidFill>
              </a:rPr>
              <a:t>the trochanteric and cruciate anastomosis, provides a connection between the internal iliac and the femoral arteries</a:t>
            </a:r>
            <a:r>
              <a:rPr lang="en-US" sz="2400" smtClean="0"/>
              <a:t>. </a:t>
            </a:r>
          </a:p>
        </p:txBody>
      </p:sp>
    </p:spTree>
    <p:extLst>
      <p:ext uri="{BB962C8B-B14F-4D97-AF65-F5344CB8AC3E}">
        <p14:creationId xmlns:p14="http://schemas.microsoft.com/office/powerpoint/2010/main" val="1728186784"/>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Box 12"/>
          <p:cNvSpPr txBox="1">
            <a:spLocks noChangeArrowheads="1"/>
          </p:cNvSpPr>
          <p:nvPr/>
        </p:nvSpPr>
        <p:spPr bwMode="auto">
          <a:xfrm>
            <a:off x="7451725" y="1762125"/>
            <a:ext cx="1692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sz="1400" b="1"/>
              <a:t>Adductor Longus</a:t>
            </a:r>
            <a:endParaRPr lang="en-US" sz="1400" b="1"/>
          </a:p>
        </p:txBody>
      </p:sp>
      <p:grpSp>
        <p:nvGrpSpPr>
          <p:cNvPr id="73731" name="Group 25"/>
          <p:cNvGrpSpPr>
            <a:grpSpLocks/>
          </p:cNvGrpSpPr>
          <p:nvPr/>
        </p:nvGrpSpPr>
        <p:grpSpPr bwMode="auto">
          <a:xfrm>
            <a:off x="611188" y="0"/>
            <a:ext cx="8283575" cy="6600825"/>
            <a:chOff x="385" y="0"/>
            <a:chExt cx="5218" cy="4158"/>
          </a:xfrm>
        </p:grpSpPr>
        <p:sp>
          <p:nvSpPr>
            <p:cNvPr id="78851" name="Rectangle 3"/>
            <p:cNvSpPr>
              <a:spLocks noChangeArrowheads="1"/>
            </p:cNvSpPr>
            <p:nvPr/>
          </p:nvSpPr>
          <p:spPr bwMode="auto">
            <a:xfrm>
              <a:off x="385" y="0"/>
              <a:ext cx="2002" cy="3241"/>
            </a:xfrm>
            <a:prstGeom prst="rect">
              <a:avLst/>
            </a:prstGeom>
            <a:noFill/>
            <a:ln w="9525">
              <a:noFill/>
              <a:miter lim="800000"/>
              <a:headEnd/>
              <a:tailEnd/>
            </a:ln>
            <a:effectLst/>
          </p:spPr>
          <p:txBody>
            <a:bodyPr/>
            <a:lstStyle/>
            <a:p>
              <a:pPr marL="342900" indent="-342900">
                <a:lnSpc>
                  <a:spcPct val="80000"/>
                </a:lnSpc>
                <a:spcBef>
                  <a:spcPct val="20000"/>
                </a:spcBef>
                <a:defRPr/>
              </a:pPr>
              <a:r>
                <a:rPr lang="en-US" sz="1600" b="1" u="sng">
                  <a:effectLst>
                    <a:outerShdw blurRad="38100" dist="38100" dir="2700000" algn="tl">
                      <a:srgbClr val="FFFFFF"/>
                    </a:outerShdw>
                  </a:effectLst>
                </a:rPr>
                <a:t>Adductor Canal</a:t>
              </a:r>
              <a:br>
                <a:rPr lang="en-US" sz="1600" b="1" u="sng">
                  <a:effectLst>
                    <a:outerShdw blurRad="38100" dist="38100" dir="2700000" algn="tl">
                      <a:srgbClr val="FFFFFF"/>
                    </a:outerShdw>
                  </a:effectLst>
                </a:rPr>
              </a:br>
              <a:r>
                <a:rPr lang="en-US" sz="1600" b="1" u="sng">
                  <a:effectLst>
                    <a:outerShdw blurRad="38100" dist="38100" dir="2700000" algn="tl">
                      <a:srgbClr val="FFFFFF"/>
                    </a:outerShdw>
                  </a:effectLst>
                </a:rPr>
                <a:t>(subsartorial Canal)</a:t>
              </a:r>
            </a:p>
            <a:p>
              <a:pPr marL="342900" indent="-342900">
                <a:lnSpc>
                  <a:spcPct val="80000"/>
                </a:lnSpc>
                <a:spcBef>
                  <a:spcPct val="20000"/>
                </a:spcBef>
                <a:defRPr/>
              </a:pPr>
              <a:endParaRPr lang="en-US" sz="1600" b="1"/>
            </a:p>
            <a:p>
              <a:pPr marL="342900" indent="-342900">
                <a:lnSpc>
                  <a:spcPct val="80000"/>
                </a:lnSpc>
                <a:spcBef>
                  <a:spcPct val="20000"/>
                </a:spcBef>
                <a:defRPr/>
              </a:pPr>
              <a:r>
                <a:rPr lang="en-US" sz="1400" b="1" u="sng"/>
                <a:t>Position</a:t>
              </a:r>
              <a:r>
                <a:rPr lang="en-US" sz="1400" b="1"/>
                <a:t>: </a:t>
              </a:r>
            </a:p>
            <a:p>
              <a:pPr marL="342900" indent="-342900">
                <a:lnSpc>
                  <a:spcPct val="80000"/>
                </a:lnSpc>
                <a:spcBef>
                  <a:spcPct val="20000"/>
                </a:spcBef>
                <a:buFontTx/>
                <a:buChar char="•"/>
                <a:defRPr/>
              </a:pPr>
              <a:r>
                <a:rPr lang="en-US" sz="1400" b="1"/>
                <a:t>in the medial side of the middle third of the thigh</a:t>
              </a:r>
            </a:p>
            <a:p>
              <a:pPr marL="342900" indent="-342900">
                <a:lnSpc>
                  <a:spcPct val="80000"/>
                </a:lnSpc>
                <a:spcBef>
                  <a:spcPct val="20000"/>
                </a:spcBef>
                <a:buFontTx/>
                <a:buChar char="•"/>
                <a:defRPr/>
              </a:pPr>
              <a:r>
                <a:rPr lang="en-US" sz="1400" b="1"/>
                <a:t>it begins at the apex of the femoral triangle</a:t>
              </a:r>
            </a:p>
            <a:p>
              <a:pPr marL="342900" indent="-342900">
                <a:lnSpc>
                  <a:spcPct val="80000"/>
                </a:lnSpc>
                <a:spcBef>
                  <a:spcPct val="20000"/>
                </a:spcBef>
                <a:buFontTx/>
                <a:buChar char="•"/>
                <a:defRPr/>
              </a:pPr>
              <a:r>
                <a:rPr lang="en-US" sz="1400" b="1"/>
                <a:t>it ends at the opening in the adductor magnus where it becomes continuous with the popliteal fossa</a:t>
              </a:r>
            </a:p>
            <a:p>
              <a:pPr marL="342900" indent="-342900">
                <a:lnSpc>
                  <a:spcPct val="80000"/>
                </a:lnSpc>
                <a:spcBef>
                  <a:spcPct val="20000"/>
                </a:spcBef>
                <a:defRPr/>
              </a:pPr>
              <a:r>
                <a:rPr lang="en-US" sz="1400" b="1" u="sng"/>
                <a:t>Boundaries</a:t>
              </a:r>
              <a:r>
                <a:rPr lang="en-US" sz="1400" b="1"/>
                <a:t>:</a:t>
              </a:r>
            </a:p>
            <a:p>
              <a:pPr marL="342900" indent="-342900">
                <a:lnSpc>
                  <a:spcPct val="80000"/>
                </a:lnSpc>
                <a:spcBef>
                  <a:spcPct val="20000"/>
                </a:spcBef>
                <a:buFontTx/>
                <a:buChar char="•"/>
                <a:defRPr/>
              </a:pPr>
              <a:r>
                <a:rPr lang="en-US" sz="1400" b="1"/>
                <a:t>Anterolaterally: Vastus medialis.</a:t>
              </a:r>
            </a:p>
            <a:p>
              <a:pPr marL="342900" indent="-342900">
                <a:lnSpc>
                  <a:spcPct val="80000"/>
                </a:lnSpc>
                <a:spcBef>
                  <a:spcPct val="20000"/>
                </a:spcBef>
                <a:buFontTx/>
                <a:buChar char="•"/>
                <a:defRPr/>
              </a:pPr>
              <a:r>
                <a:rPr lang="en-US" sz="1400" b="1"/>
                <a:t>Posteriorly (Floor): adductor longus above and magnus below</a:t>
              </a:r>
            </a:p>
            <a:p>
              <a:pPr marL="342900" indent="-342900">
                <a:lnSpc>
                  <a:spcPct val="80000"/>
                </a:lnSpc>
                <a:spcBef>
                  <a:spcPct val="20000"/>
                </a:spcBef>
                <a:buFontTx/>
                <a:buChar char="•"/>
                <a:defRPr/>
              </a:pPr>
              <a:r>
                <a:rPr lang="en-US" sz="1400" b="1"/>
                <a:t>Anteromedially: a fibrous roof covered by the sartorius.</a:t>
              </a:r>
            </a:p>
            <a:p>
              <a:pPr marL="342900" indent="-342900">
                <a:lnSpc>
                  <a:spcPct val="80000"/>
                </a:lnSpc>
                <a:spcBef>
                  <a:spcPct val="20000"/>
                </a:spcBef>
                <a:defRPr/>
              </a:pPr>
              <a:r>
                <a:rPr lang="en-US" sz="1400" b="1" u="sng"/>
                <a:t>Contents</a:t>
              </a:r>
              <a:r>
                <a:rPr lang="en-US" sz="1400" b="1"/>
                <a:t>:</a:t>
              </a:r>
            </a:p>
            <a:p>
              <a:pPr marL="342900" indent="-342900" algn="just">
                <a:lnSpc>
                  <a:spcPct val="80000"/>
                </a:lnSpc>
                <a:spcBef>
                  <a:spcPct val="20000"/>
                </a:spcBef>
                <a:defRPr/>
              </a:pPr>
              <a:r>
                <a:rPr lang="en-US" sz="1400" b="1"/>
                <a:t>        femoral artery, femoral vein,</a:t>
              </a:r>
            </a:p>
            <a:p>
              <a:pPr marL="342900" indent="-342900" algn="just">
                <a:lnSpc>
                  <a:spcPct val="80000"/>
                </a:lnSpc>
                <a:spcBef>
                  <a:spcPct val="20000"/>
                </a:spcBef>
                <a:defRPr/>
              </a:pPr>
              <a:r>
                <a:rPr lang="en-US" sz="1400" b="1"/>
                <a:t>        saphenous nerve and nerve to</a:t>
              </a:r>
            </a:p>
            <a:p>
              <a:pPr marL="342900" indent="-342900" algn="just">
                <a:lnSpc>
                  <a:spcPct val="80000"/>
                </a:lnSpc>
                <a:spcBef>
                  <a:spcPct val="20000"/>
                </a:spcBef>
                <a:defRPr/>
              </a:pPr>
              <a:r>
                <a:rPr lang="en-US" sz="1400" b="1"/>
                <a:t>        vastus medialis.</a:t>
              </a:r>
            </a:p>
            <a:p>
              <a:pPr marL="342900" indent="-342900" algn="just">
                <a:lnSpc>
                  <a:spcPct val="80000"/>
                </a:lnSpc>
                <a:spcBef>
                  <a:spcPct val="20000"/>
                </a:spcBef>
                <a:defRPr/>
              </a:pPr>
              <a:endParaRPr lang="en-US" sz="1400" b="1"/>
            </a:p>
          </p:txBody>
        </p:sp>
        <p:pic>
          <p:nvPicPr>
            <p:cNvPr id="73733" name="Picture 4" descr="add can1=11"/>
            <p:cNvPicPr>
              <a:picLocks noChangeAspect="1" noChangeArrowheads="1"/>
            </p:cNvPicPr>
            <p:nvPr/>
          </p:nvPicPr>
          <p:blipFill>
            <a:blip r:embed="rId3">
              <a:lum contrast="18000"/>
              <a:extLst>
                <a:ext uri="{28A0092B-C50C-407E-A947-70E740481C1C}">
                  <a14:useLocalDpi xmlns:a14="http://schemas.microsoft.com/office/drawing/2010/main" val="0"/>
                </a:ext>
              </a:extLst>
            </a:blip>
            <a:srcRect/>
            <a:stretch>
              <a:fillRect/>
            </a:stretch>
          </p:blipFill>
          <p:spPr bwMode="auto">
            <a:xfrm>
              <a:off x="2789" y="164"/>
              <a:ext cx="2256" cy="2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4" name="Picture 6" descr="add can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0" y="2478"/>
              <a:ext cx="1883" cy="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5" name="Line 7"/>
            <p:cNvSpPr>
              <a:spLocks noChangeShapeType="1"/>
            </p:cNvSpPr>
            <p:nvPr/>
          </p:nvSpPr>
          <p:spPr bwMode="auto">
            <a:xfrm flipV="1">
              <a:off x="3560" y="210"/>
              <a:ext cx="635" cy="3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3736" name="Text Box 8"/>
            <p:cNvSpPr txBox="1">
              <a:spLocks noChangeArrowheads="1"/>
            </p:cNvSpPr>
            <p:nvPr/>
          </p:nvSpPr>
          <p:spPr bwMode="auto">
            <a:xfrm>
              <a:off x="4377" y="112"/>
              <a:ext cx="104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sz="1400" b="1"/>
                <a:t>Vastus Medialis</a:t>
              </a:r>
              <a:endParaRPr lang="en-US" sz="1400" b="1"/>
            </a:p>
          </p:txBody>
        </p:sp>
        <p:sp>
          <p:nvSpPr>
            <p:cNvPr id="73737" name="Line 9"/>
            <p:cNvSpPr>
              <a:spLocks noChangeShapeType="1"/>
            </p:cNvSpPr>
            <p:nvPr/>
          </p:nvSpPr>
          <p:spPr bwMode="auto">
            <a:xfrm flipV="1">
              <a:off x="3878" y="709"/>
              <a:ext cx="816" cy="9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3738" name="Text Box 10"/>
            <p:cNvSpPr txBox="1">
              <a:spLocks noChangeArrowheads="1"/>
            </p:cNvSpPr>
            <p:nvPr/>
          </p:nvSpPr>
          <p:spPr bwMode="auto">
            <a:xfrm>
              <a:off x="4740" y="611"/>
              <a:ext cx="8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sz="1400" b="1"/>
                <a:t>Sartorius</a:t>
              </a:r>
              <a:endParaRPr lang="en-US" sz="1400" b="1"/>
            </a:p>
          </p:txBody>
        </p:sp>
        <p:sp>
          <p:nvSpPr>
            <p:cNvPr id="73739" name="Line 11"/>
            <p:cNvSpPr>
              <a:spLocks noChangeShapeType="1"/>
            </p:cNvSpPr>
            <p:nvPr/>
          </p:nvSpPr>
          <p:spPr bwMode="auto">
            <a:xfrm>
              <a:off x="3878" y="1162"/>
              <a:ext cx="771"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3740" name="Line 13"/>
            <p:cNvSpPr>
              <a:spLocks noChangeShapeType="1"/>
            </p:cNvSpPr>
            <p:nvPr/>
          </p:nvSpPr>
          <p:spPr bwMode="auto">
            <a:xfrm flipV="1">
              <a:off x="3560" y="3067"/>
              <a:ext cx="817" cy="454"/>
            </a:xfrm>
            <a:prstGeom prst="line">
              <a:avLst/>
            </a:prstGeom>
            <a:noFill/>
            <a:ln w="9525">
              <a:solidFill>
                <a:schemeClr val="tx1"/>
              </a:solidFill>
              <a:round/>
              <a:headEnd type="stealth" w="lg" len="lg"/>
              <a:tailEnd/>
            </a:ln>
            <a:extLst>
              <a:ext uri="{909E8E84-426E-40DD-AFC4-6F175D3DCCD1}">
                <a14:hiddenFill xmlns:a14="http://schemas.microsoft.com/office/drawing/2010/main">
                  <a:noFill/>
                </a14:hiddenFill>
              </a:ext>
            </a:extLst>
          </p:spPr>
          <p:txBody>
            <a:bodyPr/>
            <a:lstStyle/>
            <a:p>
              <a:endParaRPr lang="en-US"/>
            </a:p>
          </p:txBody>
        </p:sp>
        <p:sp>
          <p:nvSpPr>
            <p:cNvPr id="73741" name="Text Box 14"/>
            <p:cNvSpPr txBox="1">
              <a:spLocks noChangeArrowheads="1"/>
            </p:cNvSpPr>
            <p:nvPr/>
          </p:nvSpPr>
          <p:spPr bwMode="auto">
            <a:xfrm>
              <a:off x="4468" y="2879"/>
              <a:ext cx="104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sz="1400" b="1"/>
                <a:t>Fibrous Roof</a:t>
              </a:r>
              <a:endParaRPr lang="en-US" sz="1400" b="1"/>
            </a:p>
          </p:txBody>
        </p:sp>
        <p:sp>
          <p:nvSpPr>
            <p:cNvPr id="73742" name="Line 16"/>
            <p:cNvSpPr>
              <a:spLocks noChangeShapeType="1"/>
            </p:cNvSpPr>
            <p:nvPr/>
          </p:nvSpPr>
          <p:spPr bwMode="auto">
            <a:xfrm flipV="1">
              <a:off x="3560" y="3385"/>
              <a:ext cx="953" cy="318"/>
            </a:xfrm>
            <a:prstGeom prst="line">
              <a:avLst/>
            </a:prstGeom>
            <a:noFill/>
            <a:ln w="9525">
              <a:solidFill>
                <a:schemeClr val="tx1"/>
              </a:solidFill>
              <a:round/>
              <a:headEnd type="stealth" w="lg" len="lg"/>
              <a:tailEnd/>
            </a:ln>
            <a:extLst>
              <a:ext uri="{909E8E84-426E-40DD-AFC4-6F175D3DCCD1}">
                <a14:hiddenFill xmlns:a14="http://schemas.microsoft.com/office/drawing/2010/main">
                  <a:noFill/>
                </a14:hiddenFill>
              </a:ext>
            </a:extLst>
          </p:spPr>
          <p:txBody>
            <a:bodyPr/>
            <a:lstStyle/>
            <a:p>
              <a:endParaRPr lang="en-US"/>
            </a:p>
          </p:txBody>
        </p:sp>
        <p:sp>
          <p:nvSpPr>
            <p:cNvPr id="73743" name="Text Box 17"/>
            <p:cNvSpPr txBox="1">
              <a:spLocks noChangeArrowheads="1"/>
            </p:cNvSpPr>
            <p:nvPr/>
          </p:nvSpPr>
          <p:spPr bwMode="auto">
            <a:xfrm>
              <a:off x="4558" y="3249"/>
              <a:ext cx="86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b="1"/>
                <a:t>The Canal</a:t>
              </a:r>
              <a:endParaRPr lang="en-US" b="1"/>
            </a:p>
          </p:txBody>
        </p:sp>
        <p:sp>
          <p:nvSpPr>
            <p:cNvPr id="73744" name="Line 19"/>
            <p:cNvSpPr>
              <a:spLocks noChangeShapeType="1"/>
            </p:cNvSpPr>
            <p:nvPr/>
          </p:nvSpPr>
          <p:spPr bwMode="auto">
            <a:xfrm flipV="1">
              <a:off x="3288" y="2704"/>
              <a:ext cx="817" cy="454"/>
            </a:xfrm>
            <a:prstGeom prst="line">
              <a:avLst/>
            </a:prstGeom>
            <a:noFill/>
            <a:ln w="9525">
              <a:solidFill>
                <a:schemeClr val="tx1"/>
              </a:solidFill>
              <a:round/>
              <a:headEnd type="stealth" w="lg" len="lg"/>
              <a:tailEnd/>
            </a:ln>
            <a:extLst>
              <a:ext uri="{909E8E84-426E-40DD-AFC4-6F175D3DCCD1}">
                <a14:hiddenFill xmlns:a14="http://schemas.microsoft.com/office/drawing/2010/main">
                  <a:noFill/>
                </a14:hiddenFill>
              </a:ext>
            </a:extLst>
          </p:spPr>
          <p:txBody>
            <a:bodyPr/>
            <a:lstStyle/>
            <a:p>
              <a:endParaRPr lang="en-US"/>
            </a:p>
          </p:txBody>
        </p:sp>
        <p:sp>
          <p:nvSpPr>
            <p:cNvPr id="73745" name="Rectangle 21"/>
            <p:cNvSpPr>
              <a:spLocks noChangeArrowheads="1"/>
            </p:cNvSpPr>
            <p:nvPr/>
          </p:nvSpPr>
          <p:spPr bwMode="auto">
            <a:xfrm>
              <a:off x="4105" y="2555"/>
              <a:ext cx="95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sz="1400" b="1"/>
                <a:t>Vastus Medialis</a:t>
              </a:r>
              <a:endParaRPr lang="en-US" sz="1400" b="1"/>
            </a:p>
          </p:txBody>
        </p:sp>
        <p:sp>
          <p:nvSpPr>
            <p:cNvPr id="73746" name="Line 23"/>
            <p:cNvSpPr>
              <a:spLocks noChangeShapeType="1"/>
            </p:cNvSpPr>
            <p:nvPr/>
          </p:nvSpPr>
          <p:spPr bwMode="auto">
            <a:xfrm flipV="1">
              <a:off x="3560" y="3884"/>
              <a:ext cx="1044" cy="91"/>
            </a:xfrm>
            <a:prstGeom prst="line">
              <a:avLst/>
            </a:prstGeom>
            <a:noFill/>
            <a:ln w="9525">
              <a:solidFill>
                <a:schemeClr val="tx1"/>
              </a:solidFill>
              <a:round/>
              <a:headEnd type="stealth" w="lg" len="lg"/>
              <a:tailEnd/>
            </a:ln>
            <a:extLst>
              <a:ext uri="{909E8E84-426E-40DD-AFC4-6F175D3DCCD1}">
                <a14:hiddenFill xmlns:a14="http://schemas.microsoft.com/office/drawing/2010/main">
                  <a:noFill/>
                </a14:hiddenFill>
              </a:ext>
            </a:extLst>
          </p:spPr>
          <p:txBody>
            <a:bodyPr/>
            <a:lstStyle/>
            <a:p>
              <a:endParaRPr lang="en-US"/>
            </a:p>
          </p:txBody>
        </p:sp>
        <p:sp>
          <p:nvSpPr>
            <p:cNvPr id="73747" name="Rectangle 24"/>
            <p:cNvSpPr>
              <a:spLocks noChangeArrowheads="1"/>
            </p:cNvSpPr>
            <p:nvPr/>
          </p:nvSpPr>
          <p:spPr bwMode="auto">
            <a:xfrm>
              <a:off x="4558" y="3793"/>
              <a:ext cx="1045"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sz="1400" b="1"/>
                <a:t>Adductor Longus</a:t>
              </a:r>
              <a:endParaRPr lang="en-US" sz="1400" b="1"/>
            </a:p>
          </p:txBody>
        </p:sp>
      </p:grpSp>
    </p:spTree>
    <p:extLst>
      <p:ext uri="{BB962C8B-B14F-4D97-AF65-F5344CB8AC3E}">
        <p14:creationId xmlns:p14="http://schemas.microsoft.com/office/powerpoint/2010/main" val="989693227"/>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754" name="Group 4"/>
          <p:cNvGrpSpPr>
            <a:grpSpLocks/>
          </p:cNvGrpSpPr>
          <p:nvPr/>
        </p:nvGrpSpPr>
        <p:grpSpPr bwMode="auto">
          <a:xfrm>
            <a:off x="457200" y="274638"/>
            <a:ext cx="8229600" cy="5851525"/>
            <a:chOff x="288" y="173"/>
            <a:chExt cx="5184" cy="3686"/>
          </a:xfrm>
        </p:grpSpPr>
        <p:sp>
          <p:nvSpPr>
            <p:cNvPr id="95234" name="Rectangle 2"/>
            <p:cNvSpPr>
              <a:spLocks noChangeArrowheads="1"/>
            </p:cNvSpPr>
            <p:nvPr/>
          </p:nvSpPr>
          <p:spPr bwMode="auto">
            <a:xfrm>
              <a:off x="288" y="173"/>
              <a:ext cx="5184" cy="720"/>
            </a:xfrm>
            <a:prstGeom prst="rect">
              <a:avLst/>
            </a:prstGeom>
            <a:noFill/>
            <a:ln w="9525">
              <a:noFill/>
              <a:miter lim="800000"/>
              <a:headEnd/>
              <a:tailEnd/>
            </a:ln>
            <a:effectLst/>
          </p:spPr>
          <p:txBody>
            <a:bodyPr anchor="ctr"/>
            <a:lstStyle/>
            <a:p>
              <a:pPr>
                <a:defRPr/>
              </a:pPr>
              <a:r>
                <a:rPr lang="en-US" sz="2800" b="1" u="sng" dirty="0">
                  <a:solidFill>
                    <a:srgbClr val="0000FF"/>
                  </a:solidFill>
                  <a:effectLst>
                    <a:outerShdw blurRad="38100" dist="38100" dir="2700000" algn="tl">
                      <a:srgbClr val="000000"/>
                    </a:outerShdw>
                  </a:effectLst>
                </a:rPr>
                <a:t>How the structures enter and leave the canal</a:t>
              </a:r>
            </a:p>
          </p:txBody>
        </p:sp>
        <p:sp>
          <p:nvSpPr>
            <p:cNvPr id="74756" name="Rectangle 3"/>
            <p:cNvSpPr>
              <a:spLocks noChangeArrowheads="1"/>
            </p:cNvSpPr>
            <p:nvPr/>
          </p:nvSpPr>
          <p:spPr bwMode="auto">
            <a:xfrm>
              <a:off x="288" y="720"/>
              <a:ext cx="5184" cy="3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80000"/>
                </a:lnSpc>
                <a:spcBef>
                  <a:spcPct val="20000"/>
                </a:spcBef>
                <a:buFontTx/>
                <a:buChar char="•"/>
              </a:pPr>
              <a:r>
                <a:rPr lang="en-US" sz="2000" b="1">
                  <a:solidFill>
                    <a:srgbClr val="C00000"/>
                  </a:solidFill>
                </a:rPr>
                <a:t>Femoral artery</a:t>
              </a:r>
              <a:r>
                <a:rPr lang="en-US" sz="2000">
                  <a:solidFill>
                    <a:srgbClr val="C00000"/>
                  </a:solidFill>
                </a:rPr>
                <a:t>: </a:t>
              </a:r>
              <a:r>
                <a:rPr lang="en-US" sz="2000">
                  <a:solidFill>
                    <a:srgbClr val="0000FF"/>
                  </a:solidFill>
                </a:rPr>
                <a:t>enters the canal through its upper end and leaves the canal through the opening in the adductor magnus where it continues as the popliteal artery.</a:t>
              </a:r>
            </a:p>
            <a:p>
              <a:pPr marL="342900" indent="-342900">
                <a:lnSpc>
                  <a:spcPct val="80000"/>
                </a:lnSpc>
                <a:spcBef>
                  <a:spcPct val="20000"/>
                </a:spcBef>
                <a:buFontTx/>
                <a:buChar char="•"/>
              </a:pPr>
              <a:endParaRPr lang="en-US" sz="2000">
                <a:solidFill>
                  <a:srgbClr val="C00000"/>
                </a:solidFill>
              </a:endParaRPr>
            </a:p>
            <a:p>
              <a:pPr marL="342900" indent="-342900">
                <a:lnSpc>
                  <a:spcPct val="80000"/>
                </a:lnSpc>
                <a:spcBef>
                  <a:spcPct val="20000"/>
                </a:spcBef>
                <a:buFontTx/>
                <a:buChar char="•"/>
              </a:pPr>
              <a:r>
                <a:rPr lang="en-US" sz="2000" b="1">
                  <a:solidFill>
                    <a:srgbClr val="C00000"/>
                  </a:solidFill>
                </a:rPr>
                <a:t>Femoral Vein</a:t>
              </a:r>
              <a:r>
                <a:rPr lang="en-US" sz="2000">
                  <a:solidFill>
                    <a:srgbClr val="C00000"/>
                  </a:solidFill>
                </a:rPr>
                <a:t>: </a:t>
              </a:r>
              <a:r>
                <a:rPr lang="en-US" sz="2000">
                  <a:solidFill>
                    <a:srgbClr val="0000FF"/>
                  </a:solidFill>
                </a:rPr>
                <a:t>enters the canal through the opening in the adductor magnus as the continuation of the popliteal vein. In the lower part of the canal it is posterolateral to the femoral artery. In the upper part of the canal through its upper end to the apex of the femoral triangle</a:t>
              </a:r>
              <a:r>
                <a:rPr lang="en-US" sz="2000">
                  <a:solidFill>
                    <a:srgbClr val="C00000"/>
                  </a:solidFill>
                </a:rPr>
                <a:t>.</a:t>
              </a:r>
            </a:p>
            <a:p>
              <a:pPr marL="342900" indent="-342900">
                <a:lnSpc>
                  <a:spcPct val="80000"/>
                </a:lnSpc>
                <a:spcBef>
                  <a:spcPct val="20000"/>
                </a:spcBef>
                <a:buFontTx/>
                <a:buChar char="•"/>
              </a:pPr>
              <a:endParaRPr lang="en-US" sz="2000">
                <a:solidFill>
                  <a:srgbClr val="C00000"/>
                </a:solidFill>
              </a:endParaRPr>
            </a:p>
            <a:p>
              <a:pPr marL="342900" indent="-342900">
                <a:lnSpc>
                  <a:spcPct val="80000"/>
                </a:lnSpc>
                <a:spcBef>
                  <a:spcPct val="20000"/>
                </a:spcBef>
                <a:buFontTx/>
                <a:buChar char="•"/>
              </a:pPr>
              <a:r>
                <a:rPr lang="en-US" sz="2000" b="1">
                  <a:solidFill>
                    <a:srgbClr val="C00000"/>
                  </a:solidFill>
                </a:rPr>
                <a:t>Saphenous nerve: </a:t>
              </a:r>
              <a:r>
                <a:rPr lang="en-US" sz="2000">
                  <a:solidFill>
                    <a:srgbClr val="0000FF"/>
                  </a:solidFill>
                </a:rPr>
                <a:t>enters the canal through its upper end. It crosses in front of the femoral vessels. In the lower part of the canal it pierces the fibrous roof and becomes subcutaneous where it descends to the leg.</a:t>
              </a:r>
            </a:p>
            <a:p>
              <a:pPr marL="342900" indent="-342900">
                <a:lnSpc>
                  <a:spcPct val="80000"/>
                </a:lnSpc>
                <a:spcBef>
                  <a:spcPct val="20000"/>
                </a:spcBef>
                <a:buFontTx/>
                <a:buChar char="•"/>
              </a:pPr>
              <a:endParaRPr lang="en-US" sz="2000">
                <a:solidFill>
                  <a:srgbClr val="C00000"/>
                </a:solidFill>
              </a:endParaRPr>
            </a:p>
            <a:p>
              <a:pPr marL="342900" indent="-342900">
                <a:lnSpc>
                  <a:spcPct val="80000"/>
                </a:lnSpc>
                <a:spcBef>
                  <a:spcPct val="20000"/>
                </a:spcBef>
                <a:buFontTx/>
                <a:buChar char="•"/>
              </a:pPr>
              <a:r>
                <a:rPr lang="en-US" sz="2000" b="1">
                  <a:solidFill>
                    <a:srgbClr val="C00000"/>
                  </a:solidFill>
                </a:rPr>
                <a:t>Nerve to vastus medialis : </a:t>
              </a:r>
              <a:r>
                <a:rPr lang="en-US" sz="2000">
                  <a:solidFill>
                    <a:srgbClr val="0000FF"/>
                  </a:solidFill>
                </a:rPr>
                <a:t>enters the canal through its upper end. In the middle of the canal it enters the vastus medialis</a:t>
              </a:r>
              <a:endParaRPr lang="en-US" sz="2000" b="1">
                <a:solidFill>
                  <a:srgbClr val="0000FF"/>
                </a:solidFill>
              </a:endParaRPr>
            </a:p>
            <a:p>
              <a:pPr marL="342900" indent="-342900">
                <a:lnSpc>
                  <a:spcPct val="80000"/>
                </a:lnSpc>
                <a:spcBef>
                  <a:spcPct val="20000"/>
                </a:spcBef>
                <a:buFontTx/>
                <a:buChar char="•"/>
              </a:pPr>
              <a:endParaRPr lang="en-US" sz="2000">
                <a:solidFill>
                  <a:srgbClr val="FF00FF"/>
                </a:solidFill>
              </a:endParaRPr>
            </a:p>
          </p:txBody>
        </p:sp>
      </p:grpSp>
    </p:spTree>
    <p:extLst>
      <p:ext uri="{BB962C8B-B14F-4D97-AF65-F5344CB8AC3E}">
        <p14:creationId xmlns:p14="http://schemas.microsoft.com/office/powerpoint/2010/main" val="1940727022"/>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778" name="Group 53"/>
          <p:cNvGrpSpPr>
            <a:grpSpLocks/>
          </p:cNvGrpSpPr>
          <p:nvPr/>
        </p:nvGrpSpPr>
        <p:grpSpPr bwMode="auto">
          <a:xfrm>
            <a:off x="0" y="188913"/>
            <a:ext cx="8702675" cy="5832475"/>
            <a:chOff x="0" y="119"/>
            <a:chExt cx="5482" cy="3674"/>
          </a:xfrm>
        </p:grpSpPr>
        <p:sp>
          <p:nvSpPr>
            <p:cNvPr id="80899" name="Rectangle 3"/>
            <p:cNvSpPr>
              <a:spLocks noChangeArrowheads="1"/>
            </p:cNvSpPr>
            <p:nvPr/>
          </p:nvSpPr>
          <p:spPr bwMode="auto">
            <a:xfrm>
              <a:off x="0" y="119"/>
              <a:ext cx="2290" cy="3674"/>
            </a:xfrm>
            <a:prstGeom prst="rect">
              <a:avLst/>
            </a:prstGeom>
            <a:noFill/>
            <a:ln w="9525">
              <a:noFill/>
              <a:miter lim="800000"/>
              <a:headEnd/>
              <a:tailEnd/>
            </a:ln>
            <a:effectLst/>
          </p:spPr>
          <p:txBody>
            <a:bodyPr/>
            <a:lstStyle/>
            <a:p>
              <a:pPr marL="342900" indent="-342900">
                <a:lnSpc>
                  <a:spcPct val="80000"/>
                </a:lnSpc>
                <a:spcBef>
                  <a:spcPct val="20000"/>
                </a:spcBef>
                <a:defRPr/>
              </a:pPr>
              <a:r>
                <a:rPr lang="en-US" sz="1600" b="1" u="sng">
                  <a:effectLst>
                    <a:outerShdw blurRad="38100" dist="38100" dir="2700000" algn="tl">
                      <a:srgbClr val="FFFFFF"/>
                    </a:outerShdw>
                  </a:effectLst>
                </a:rPr>
                <a:t>Femoral Nerve</a:t>
              </a:r>
              <a:endParaRPr lang="en-US" sz="1600" b="1"/>
            </a:p>
            <a:p>
              <a:pPr marL="342900" indent="-342900">
                <a:lnSpc>
                  <a:spcPct val="80000"/>
                </a:lnSpc>
                <a:spcBef>
                  <a:spcPct val="20000"/>
                </a:spcBef>
                <a:buFontTx/>
                <a:buChar char="•"/>
                <a:defRPr/>
              </a:pPr>
              <a:r>
                <a:rPr lang="en-US" sz="1400" b="1"/>
                <a:t>Origin: branch of the lumber plexus, from dorsal</a:t>
              </a:r>
              <a:r>
                <a:rPr lang="en-US" sz="1400"/>
                <a:t> </a:t>
              </a:r>
              <a:r>
                <a:rPr lang="en-US" sz="1400" b="1"/>
                <a:t>divisions of the ventral rami of 2,3 and 4 lumbar nerves.</a:t>
              </a:r>
            </a:p>
            <a:p>
              <a:pPr marL="342900" indent="-342900">
                <a:lnSpc>
                  <a:spcPct val="80000"/>
                </a:lnSpc>
                <a:spcBef>
                  <a:spcPct val="20000"/>
                </a:spcBef>
                <a:defRPr/>
              </a:pPr>
              <a:r>
                <a:rPr lang="en-US" sz="1400" b="1"/>
                <a:t>	Course:</a:t>
              </a:r>
            </a:p>
            <a:p>
              <a:pPr marL="342900" indent="-342900">
                <a:lnSpc>
                  <a:spcPct val="80000"/>
                </a:lnSpc>
                <a:spcBef>
                  <a:spcPct val="20000"/>
                </a:spcBef>
                <a:defRPr/>
              </a:pPr>
              <a:r>
                <a:rPr lang="en-US" sz="1400" b="1"/>
                <a:t>		- the nerve descends in the groove between the psoas major and iliacus in the abdomen.</a:t>
              </a:r>
            </a:p>
            <a:p>
              <a:pPr marL="342900" indent="-342900">
                <a:lnSpc>
                  <a:spcPct val="80000"/>
                </a:lnSpc>
                <a:spcBef>
                  <a:spcPct val="20000"/>
                </a:spcBef>
                <a:defRPr/>
              </a:pPr>
              <a:r>
                <a:rPr lang="en-US" sz="1400" b="1"/>
                <a:t>-it passes behind the inguinal ligament it ends by dividing into terminal branches.</a:t>
              </a:r>
            </a:p>
            <a:p>
              <a:pPr marL="342900" indent="-342900">
                <a:lnSpc>
                  <a:spcPct val="80000"/>
                </a:lnSpc>
                <a:spcBef>
                  <a:spcPct val="20000"/>
                </a:spcBef>
                <a:defRPr/>
              </a:pPr>
              <a:r>
                <a:rPr lang="en-US" sz="1400" b="1"/>
                <a:t>Branches:</a:t>
              </a:r>
            </a:p>
            <a:p>
              <a:pPr marL="342900" indent="-342900">
                <a:lnSpc>
                  <a:spcPct val="80000"/>
                </a:lnSpc>
                <a:spcBef>
                  <a:spcPct val="20000"/>
                </a:spcBef>
                <a:defRPr/>
              </a:pPr>
              <a:r>
                <a:rPr lang="en-US" sz="1400" b="1"/>
                <a:t>A.Cutaneous:</a:t>
              </a:r>
            </a:p>
            <a:p>
              <a:pPr marL="342900" indent="-342900">
                <a:lnSpc>
                  <a:spcPct val="80000"/>
                </a:lnSpc>
                <a:spcBef>
                  <a:spcPct val="20000"/>
                </a:spcBef>
                <a:defRPr/>
              </a:pPr>
              <a:r>
                <a:rPr lang="en-US" sz="1400" b="1"/>
                <a:t>1.Medial c. n. of the thigh</a:t>
              </a:r>
            </a:p>
            <a:p>
              <a:pPr marL="342900" indent="-342900">
                <a:lnSpc>
                  <a:spcPct val="80000"/>
                </a:lnSpc>
                <a:spcBef>
                  <a:spcPct val="20000"/>
                </a:spcBef>
                <a:defRPr/>
              </a:pPr>
              <a:r>
                <a:rPr lang="en-US" sz="1400" b="1"/>
                <a:t>2.Intermediate c. n. of the thigh</a:t>
              </a:r>
            </a:p>
            <a:p>
              <a:pPr marL="342900" indent="-342900">
                <a:lnSpc>
                  <a:spcPct val="80000"/>
                </a:lnSpc>
                <a:spcBef>
                  <a:spcPct val="20000"/>
                </a:spcBef>
                <a:defRPr/>
              </a:pPr>
              <a:r>
                <a:rPr lang="en-US" sz="1400" b="1"/>
                <a:t>3.Saphenous n.</a:t>
              </a:r>
            </a:p>
            <a:p>
              <a:pPr marL="342900" indent="-342900">
                <a:lnSpc>
                  <a:spcPct val="80000"/>
                </a:lnSpc>
                <a:spcBef>
                  <a:spcPct val="20000"/>
                </a:spcBef>
                <a:defRPr/>
              </a:pPr>
              <a:r>
                <a:rPr lang="en-US" sz="1400" b="1"/>
                <a:t>B.Muscular: to</a:t>
              </a:r>
            </a:p>
            <a:p>
              <a:pPr marL="342900" indent="-342900">
                <a:lnSpc>
                  <a:spcPct val="80000"/>
                </a:lnSpc>
                <a:spcBef>
                  <a:spcPct val="20000"/>
                </a:spcBef>
                <a:defRPr/>
              </a:pPr>
              <a:r>
                <a:rPr lang="en-US" sz="1400" b="1"/>
                <a:t>1.Quadriceps femoris: rectus femoris, vastus medialis vastus intermedius and vastus lateralis.</a:t>
              </a:r>
            </a:p>
            <a:p>
              <a:pPr marL="342900" indent="-342900">
                <a:lnSpc>
                  <a:spcPct val="80000"/>
                </a:lnSpc>
                <a:spcBef>
                  <a:spcPct val="20000"/>
                </a:spcBef>
                <a:defRPr/>
              </a:pPr>
              <a:r>
                <a:rPr lang="en-US" sz="1400" b="1"/>
                <a:t>2.Sartorius.</a:t>
              </a:r>
            </a:p>
            <a:p>
              <a:pPr marL="342900" indent="-342900">
                <a:lnSpc>
                  <a:spcPct val="80000"/>
                </a:lnSpc>
                <a:spcBef>
                  <a:spcPct val="20000"/>
                </a:spcBef>
                <a:defRPr/>
              </a:pPr>
              <a:r>
                <a:rPr lang="en-US" sz="1400" b="1"/>
                <a:t>3.Pectineus.</a:t>
              </a:r>
            </a:p>
            <a:p>
              <a:pPr marL="342900" indent="-342900">
                <a:lnSpc>
                  <a:spcPct val="80000"/>
                </a:lnSpc>
                <a:spcBef>
                  <a:spcPct val="20000"/>
                </a:spcBef>
                <a:defRPr/>
              </a:pPr>
              <a:r>
                <a:rPr lang="en-US" sz="1400" b="1"/>
                <a:t>C.Articular:</a:t>
              </a:r>
            </a:p>
            <a:p>
              <a:pPr marL="342900" indent="-342900">
                <a:lnSpc>
                  <a:spcPct val="80000"/>
                </a:lnSpc>
                <a:spcBef>
                  <a:spcPct val="20000"/>
                </a:spcBef>
                <a:defRPr/>
              </a:pPr>
              <a:r>
                <a:rPr lang="en-US" sz="1400" b="1"/>
                <a:t>1.To the hip joint: throygh the upper nerve to the rectus femoris.</a:t>
              </a:r>
            </a:p>
            <a:p>
              <a:pPr marL="342900" indent="-342900">
                <a:lnSpc>
                  <a:spcPct val="80000"/>
                </a:lnSpc>
                <a:spcBef>
                  <a:spcPct val="20000"/>
                </a:spcBef>
                <a:defRPr/>
              </a:pPr>
              <a:r>
                <a:rPr lang="en-US" sz="1400" b="1"/>
                <a:t>2.To the knee joint through the nerves to the vasti.</a:t>
              </a:r>
            </a:p>
          </p:txBody>
        </p:sp>
        <p:sp>
          <p:nvSpPr>
            <p:cNvPr id="75780" name="Text Box 6"/>
            <p:cNvSpPr txBox="1">
              <a:spLocks noChangeArrowheads="1"/>
            </p:cNvSpPr>
            <p:nvPr/>
          </p:nvSpPr>
          <p:spPr bwMode="auto">
            <a:xfrm>
              <a:off x="5226" y="158"/>
              <a:ext cx="11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endParaRPr lang="sw-KE" sz="1200" b="1"/>
            </a:p>
          </p:txBody>
        </p:sp>
        <p:pic>
          <p:nvPicPr>
            <p:cNvPr id="75781" name="Picture 28" descr="femoral new"/>
            <p:cNvPicPr>
              <a:picLocks noChangeAspect="1" noChangeArrowheads="1"/>
            </p:cNvPicPr>
            <p:nvPr/>
          </p:nvPicPr>
          <p:blipFill>
            <a:blip r:embed="rId3">
              <a:extLst>
                <a:ext uri="{28A0092B-C50C-407E-A947-70E740481C1C}">
                  <a14:useLocalDpi xmlns:a14="http://schemas.microsoft.com/office/drawing/2010/main" val="0"/>
                </a:ext>
              </a:extLst>
            </a:blip>
            <a:srcRect l="14026" r="6653"/>
            <a:stretch>
              <a:fillRect/>
            </a:stretch>
          </p:blipFill>
          <p:spPr bwMode="auto">
            <a:xfrm>
              <a:off x="2835" y="300"/>
              <a:ext cx="2313" cy="3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2" name="Text Box 29"/>
            <p:cNvSpPr txBox="1">
              <a:spLocks noChangeArrowheads="1"/>
            </p:cNvSpPr>
            <p:nvPr/>
          </p:nvSpPr>
          <p:spPr bwMode="auto">
            <a:xfrm>
              <a:off x="4591" y="1615"/>
              <a:ext cx="735"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sz="1400" b="1"/>
                <a:t>Inguinal lig.</a:t>
              </a:r>
              <a:endParaRPr lang="en-US" sz="1400" b="1"/>
            </a:p>
            <a:p>
              <a:pPr eaLnBrk="1" hangingPunct="1"/>
              <a:endParaRPr lang="en-US" sz="1400" b="1"/>
            </a:p>
          </p:txBody>
        </p:sp>
        <p:sp>
          <p:nvSpPr>
            <p:cNvPr id="75783" name="Text Box 30"/>
            <p:cNvSpPr txBox="1">
              <a:spLocks noChangeArrowheads="1"/>
            </p:cNvSpPr>
            <p:nvPr/>
          </p:nvSpPr>
          <p:spPr bwMode="auto">
            <a:xfrm>
              <a:off x="4059" y="3022"/>
              <a:ext cx="91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sz="1200" b="1"/>
                <a:t>Saphenous nerve</a:t>
              </a:r>
              <a:endParaRPr lang="en-US" sz="1200" b="1"/>
            </a:p>
            <a:p>
              <a:pPr eaLnBrk="1" hangingPunct="1"/>
              <a:endParaRPr lang="en-US" sz="1200" b="1"/>
            </a:p>
          </p:txBody>
        </p:sp>
        <p:sp>
          <p:nvSpPr>
            <p:cNvPr id="75784" name="Text Box 31"/>
            <p:cNvSpPr txBox="1">
              <a:spLocks noChangeArrowheads="1"/>
            </p:cNvSpPr>
            <p:nvPr/>
          </p:nvSpPr>
          <p:spPr bwMode="auto">
            <a:xfrm>
              <a:off x="4195" y="3521"/>
              <a:ext cx="1287"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1200" b="1"/>
                <a:t>Intermediate c. n. of thigh</a:t>
              </a:r>
              <a:endParaRPr lang="en-US" sz="1200" b="1"/>
            </a:p>
          </p:txBody>
        </p:sp>
        <p:sp>
          <p:nvSpPr>
            <p:cNvPr id="75785" name="Text Box 32"/>
            <p:cNvSpPr txBox="1">
              <a:spLocks noChangeArrowheads="1"/>
            </p:cNvSpPr>
            <p:nvPr/>
          </p:nvSpPr>
          <p:spPr bwMode="auto">
            <a:xfrm>
              <a:off x="2608" y="1842"/>
              <a:ext cx="835"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sz="1200" b="1"/>
                <a:t>Rectus Femoris</a:t>
              </a:r>
              <a:endParaRPr lang="en-US" sz="1200" b="1"/>
            </a:p>
            <a:p>
              <a:pPr eaLnBrk="1" hangingPunct="1"/>
              <a:endParaRPr lang="en-US" b="1"/>
            </a:p>
          </p:txBody>
        </p:sp>
        <p:sp>
          <p:nvSpPr>
            <p:cNvPr id="75786" name="Text Box 33"/>
            <p:cNvSpPr txBox="1">
              <a:spLocks noChangeArrowheads="1"/>
            </p:cNvSpPr>
            <p:nvPr/>
          </p:nvSpPr>
          <p:spPr bwMode="auto">
            <a:xfrm>
              <a:off x="2472" y="2523"/>
              <a:ext cx="851"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sz="1200" b="1"/>
                <a:t>Vastus Lateralis</a:t>
              </a:r>
              <a:endParaRPr lang="en-US" sz="1200" b="1"/>
            </a:p>
            <a:p>
              <a:pPr eaLnBrk="1" hangingPunct="1"/>
              <a:endParaRPr lang="en-US" b="1"/>
            </a:p>
          </p:txBody>
        </p:sp>
        <p:sp>
          <p:nvSpPr>
            <p:cNvPr id="75787" name="Text Box 34"/>
            <p:cNvSpPr txBox="1">
              <a:spLocks noChangeArrowheads="1"/>
            </p:cNvSpPr>
            <p:nvPr/>
          </p:nvSpPr>
          <p:spPr bwMode="auto">
            <a:xfrm>
              <a:off x="2290" y="2840"/>
              <a:ext cx="100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1200" b="1"/>
                <a:t>Vastus intermedius</a:t>
              </a:r>
              <a:endParaRPr lang="en-US" sz="1200" b="1"/>
            </a:p>
          </p:txBody>
        </p:sp>
        <p:sp>
          <p:nvSpPr>
            <p:cNvPr id="75788" name="Text Box 35"/>
            <p:cNvSpPr txBox="1">
              <a:spLocks noChangeArrowheads="1"/>
            </p:cNvSpPr>
            <p:nvPr/>
          </p:nvSpPr>
          <p:spPr bwMode="auto">
            <a:xfrm>
              <a:off x="3878" y="2523"/>
              <a:ext cx="83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sz="1200" b="1"/>
                <a:t>Vastus Medialis</a:t>
              </a:r>
              <a:endParaRPr lang="en-US" sz="1200" b="1"/>
            </a:p>
            <a:p>
              <a:pPr eaLnBrk="1" hangingPunct="1"/>
              <a:endParaRPr lang="en-US" sz="1200" b="1"/>
            </a:p>
          </p:txBody>
        </p:sp>
        <p:sp>
          <p:nvSpPr>
            <p:cNvPr id="75789" name="Text Box 36"/>
            <p:cNvSpPr txBox="1">
              <a:spLocks noChangeArrowheads="1"/>
            </p:cNvSpPr>
            <p:nvPr/>
          </p:nvSpPr>
          <p:spPr bwMode="auto">
            <a:xfrm>
              <a:off x="2472" y="3475"/>
              <a:ext cx="84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sz="1200" b="1"/>
                <a:t>Articularis genu</a:t>
              </a:r>
              <a:endParaRPr lang="en-US" sz="1200" b="1"/>
            </a:p>
            <a:p>
              <a:pPr eaLnBrk="1" hangingPunct="1"/>
              <a:endParaRPr lang="en-US" sz="1200" b="1"/>
            </a:p>
          </p:txBody>
        </p:sp>
        <p:sp>
          <p:nvSpPr>
            <p:cNvPr id="75790" name="Text Box 37"/>
            <p:cNvSpPr txBox="1">
              <a:spLocks noChangeArrowheads="1"/>
            </p:cNvSpPr>
            <p:nvPr/>
          </p:nvSpPr>
          <p:spPr bwMode="auto">
            <a:xfrm>
              <a:off x="3470" y="255"/>
              <a:ext cx="686"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sz="1200" b="1"/>
                <a:t>Psoas major</a:t>
              </a:r>
              <a:endParaRPr lang="en-US" sz="1200" b="1"/>
            </a:p>
            <a:p>
              <a:pPr eaLnBrk="1" hangingPunct="1"/>
              <a:endParaRPr lang="en-US" b="1"/>
            </a:p>
          </p:txBody>
        </p:sp>
        <p:sp>
          <p:nvSpPr>
            <p:cNvPr id="75791" name="Text Box 38"/>
            <p:cNvSpPr txBox="1">
              <a:spLocks noChangeArrowheads="1"/>
            </p:cNvSpPr>
            <p:nvPr/>
          </p:nvSpPr>
          <p:spPr bwMode="auto">
            <a:xfrm>
              <a:off x="3470" y="890"/>
              <a:ext cx="41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sz="1200" b="1"/>
                <a:t>Iliacus</a:t>
              </a:r>
              <a:endParaRPr lang="en-US" sz="1200" b="1"/>
            </a:p>
            <a:p>
              <a:pPr eaLnBrk="1" hangingPunct="1"/>
              <a:endParaRPr lang="en-US" sz="1200" b="1"/>
            </a:p>
          </p:txBody>
        </p:sp>
        <p:sp>
          <p:nvSpPr>
            <p:cNvPr id="75792" name="Text Box 39"/>
            <p:cNvSpPr txBox="1">
              <a:spLocks noChangeArrowheads="1"/>
            </p:cNvSpPr>
            <p:nvPr/>
          </p:nvSpPr>
          <p:spPr bwMode="auto">
            <a:xfrm>
              <a:off x="3061" y="1525"/>
              <a:ext cx="53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sz="1200" b="1"/>
                <a:t>Sartorius</a:t>
              </a:r>
              <a:endParaRPr lang="en-US" sz="1200" b="1"/>
            </a:p>
            <a:p>
              <a:pPr eaLnBrk="1" hangingPunct="1"/>
              <a:endParaRPr lang="en-US" sz="1200" b="1"/>
            </a:p>
          </p:txBody>
        </p:sp>
        <p:sp>
          <p:nvSpPr>
            <p:cNvPr id="75793" name="Text Box 40"/>
            <p:cNvSpPr txBox="1">
              <a:spLocks noChangeArrowheads="1"/>
            </p:cNvSpPr>
            <p:nvPr/>
          </p:nvSpPr>
          <p:spPr bwMode="auto">
            <a:xfrm>
              <a:off x="4195" y="2115"/>
              <a:ext cx="56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sz="1200" b="1"/>
                <a:t>Pectineus</a:t>
              </a:r>
              <a:endParaRPr lang="en-US" sz="1200" b="1"/>
            </a:p>
            <a:p>
              <a:pPr eaLnBrk="1" hangingPunct="1"/>
              <a:endParaRPr lang="en-US" sz="1200" b="1"/>
            </a:p>
          </p:txBody>
        </p:sp>
        <p:sp>
          <p:nvSpPr>
            <p:cNvPr id="75794" name="Line 41"/>
            <p:cNvSpPr>
              <a:spLocks noChangeShapeType="1"/>
            </p:cNvSpPr>
            <p:nvPr/>
          </p:nvSpPr>
          <p:spPr bwMode="auto">
            <a:xfrm>
              <a:off x="3606" y="2614"/>
              <a:ext cx="31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5795" name="Text Box 42"/>
            <p:cNvSpPr txBox="1">
              <a:spLocks noChangeArrowheads="1"/>
            </p:cNvSpPr>
            <p:nvPr/>
          </p:nvSpPr>
          <p:spPr bwMode="auto">
            <a:xfrm>
              <a:off x="4195" y="3203"/>
              <a:ext cx="96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1200" b="1"/>
                <a:t>Medial c n of thigh</a:t>
              </a:r>
              <a:endParaRPr lang="en-US" sz="1200" b="1"/>
            </a:p>
          </p:txBody>
        </p:sp>
        <p:sp>
          <p:nvSpPr>
            <p:cNvPr id="75796" name="Line 43"/>
            <p:cNvSpPr>
              <a:spLocks noChangeShapeType="1"/>
            </p:cNvSpPr>
            <p:nvPr/>
          </p:nvSpPr>
          <p:spPr bwMode="auto">
            <a:xfrm>
              <a:off x="3560" y="3158"/>
              <a:ext cx="635" cy="13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5797" name="Line 44"/>
            <p:cNvSpPr>
              <a:spLocks noChangeShapeType="1"/>
            </p:cNvSpPr>
            <p:nvPr/>
          </p:nvSpPr>
          <p:spPr bwMode="auto">
            <a:xfrm>
              <a:off x="3833" y="3067"/>
              <a:ext cx="226" cy="4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5798" name="Line 45"/>
            <p:cNvSpPr>
              <a:spLocks noChangeShapeType="1"/>
            </p:cNvSpPr>
            <p:nvPr/>
          </p:nvSpPr>
          <p:spPr bwMode="auto">
            <a:xfrm>
              <a:off x="3787" y="3430"/>
              <a:ext cx="454" cy="13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5799" name="Text Box 46"/>
            <p:cNvSpPr txBox="1">
              <a:spLocks noChangeArrowheads="1"/>
            </p:cNvSpPr>
            <p:nvPr/>
          </p:nvSpPr>
          <p:spPr bwMode="auto">
            <a:xfrm>
              <a:off x="2562" y="2024"/>
              <a:ext cx="637"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1200" b="1"/>
                <a:t>To hip joint</a:t>
              </a:r>
              <a:endParaRPr lang="en-US" sz="1200" b="1"/>
            </a:p>
          </p:txBody>
        </p:sp>
        <p:sp>
          <p:nvSpPr>
            <p:cNvPr id="75800" name="Line 47"/>
            <p:cNvSpPr>
              <a:spLocks noChangeShapeType="1"/>
            </p:cNvSpPr>
            <p:nvPr/>
          </p:nvSpPr>
          <p:spPr bwMode="auto">
            <a:xfrm flipH="1">
              <a:off x="3152" y="1979"/>
              <a:ext cx="408" cy="9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5801" name="Text Box 48"/>
            <p:cNvSpPr txBox="1">
              <a:spLocks noChangeArrowheads="1"/>
            </p:cNvSpPr>
            <p:nvPr/>
          </p:nvSpPr>
          <p:spPr bwMode="auto">
            <a:xfrm>
              <a:off x="2504" y="2264"/>
              <a:ext cx="71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1200" b="1"/>
                <a:t>To knee joint</a:t>
              </a:r>
              <a:endParaRPr lang="en-US" sz="1200" b="1"/>
            </a:p>
          </p:txBody>
        </p:sp>
        <p:sp>
          <p:nvSpPr>
            <p:cNvPr id="75802" name="Line 49"/>
            <p:cNvSpPr>
              <a:spLocks noChangeShapeType="1"/>
            </p:cNvSpPr>
            <p:nvPr/>
          </p:nvSpPr>
          <p:spPr bwMode="auto">
            <a:xfrm flipH="1">
              <a:off x="3288" y="2251"/>
              <a:ext cx="272" cy="9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803" name="Line 50"/>
            <p:cNvSpPr>
              <a:spLocks noChangeShapeType="1"/>
            </p:cNvSpPr>
            <p:nvPr/>
          </p:nvSpPr>
          <p:spPr bwMode="auto">
            <a:xfrm flipH="1" flipV="1">
              <a:off x="3288" y="2341"/>
              <a:ext cx="408" cy="4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804" name="Line 51"/>
            <p:cNvSpPr>
              <a:spLocks noChangeShapeType="1"/>
            </p:cNvSpPr>
            <p:nvPr/>
          </p:nvSpPr>
          <p:spPr bwMode="auto">
            <a:xfrm flipH="1" flipV="1">
              <a:off x="3288" y="2296"/>
              <a:ext cx="182" cy="2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805" name="Line 52"/>
            <p:cNvSpPr>
              <a:spLocks noChangeShapeType="1"/>
            </p:cNvSpPr>
            <p:nvPr/>
          </p:nvSpPr>
          <p:spPr bwMode="auto">
            <a:xfrm flipH="1">
              <a:off x="3152" y="2341"/>
              <a:ext cx="136"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Tree>
    <p:extLst>
      <p:ext uri="{BB962C8B-B14F-4D97-AF65-F5344CB8AC3E}">
        <p14:creationId xmlns:p14="http://schemas.microsoft.com/office/powerpoint/2010/main" val="1606304555"/>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001000" cy="5821363"/>
          </a:xfrm>
        </p:spPr>
        <p:txBody>
          <a:bodyPr>
            <a:normAutofit/>
          </a:bodyPr>
          <a:lstStyle/>
          <a:p>
            <a:r>
              <a:rPr lang="en-US" b="1" dirty="0" smtClean="0">
                <a:effectLst/>
              </a:rPr>
              <a:t>gluteal region</a:t>
            </a:r>
            <a:r>
              <a:rPr lang="en-US" dirty="0" smtClean="0">
                <a:effectLst/>
              </a:rPr>
              <a:t> is </a:t>
            </a:r>
            <a:r>
              <a:rPr lang="en-US" dirty="0" err="1" smtClean="0">
                <a:effectLst/>
              </a:rPr>
              <a:t>posterolateral</a:t>
            </a:r>
            <a:r>
              <a:rPr lang="en-US" dirty="0" smtClean="0">
                <a:effectLst/>
              </a:rPr>
              <a:t> and between the iliac crest and the fold of skin (gluteal fold) that defines the lower limit of the buttocks.</a:t>
            </a:r>
          </a:p>
          <a:p>
            <a:r>
              <a:rPr lang="en-US" b="1" dirty="0" smtClean="0">
                <a:effectLst/>
              </a:rPr>
              <a:t>thigh</a:t>
            </a:r>
            <a:r>
              <a:rPr lang="en-US" dirty="0" smtClean="0">
                <a:effectLst/>
              </a:rPr>
              <a:t> is between the inguinal ligament and the knee joint-anteriorly. posterior thigh is between the gluteal fold and the knee.</a:t>
            </a:r>
          </a:p>
          <a:p>
            <a:r>
              <a:rPr lang="en-US" dirty="0" smtClean="0">
                <a:effectLst/>
              </a:rPr>
              <a:t>the </a:t>
            </a:r>
            <a:r>
              <a:rPr lang="en-US" b="1" dirty="0" smtClean="0">
                <a:effectLst/>
              </a:rPr>
              <a:t>leg</a:t>
            </a:r>
            <a:r>
              <a:rPr lang="en-US" dirty="0" smtClean="0">
                <a:effectLst/>
              </a:rPr>
              <a:t> is between the knee and ankle joint; </a:t>
            </a:r>
          </a:p>
          <a:p>
            <a:r>
              <a:rPr lang="en-US" dirty="0" smtClean="0">
                <a:effectLst/>
              </a:rPr>
              <a:t>the </a:t>
            </a:r>
            <a:r>
              <a:rPr lang="en-US" b="1" dirty="0" smtClean="0">
                <a:effectLst/>
              </a:rPr>
              <a:t>foot</a:t>
            </a:r>
            <a:r>
              <a:rPr lang="en-US" dirty="0" smtClean="0">
                <a:effectLst/>
              </a:rPr>
              <a:t> is distal to the ankle joint. </a:t>
            </a:r>
          </a:p>
          <a:p>
            <a:endParaRPr lang="en-US" dirty="0"/>
          </a:p>
        </p:txBody>
      </p:sp>
    </p:spTree>
    <p:extLst>
      <p:ext uri="{BB962C8B-B14F-4D97-AF65-F5344CB8AC3E}">
        <p14:creationId xmlns:p14="http://schemas.microsoft.com/office/powerpoint/2010/main" val="279505953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a:grpSpLocks/>
          </p:cNvGrpSpPr>
          <p:nvPr/>
        </p:nvGrpSpPr>
        <p:grpSpPr bwMode="auto">
          <a:xfrm>
            <a:off x="179388" y="0"/>
            <a:ext cx="8964612" cy="6642100"/>
            <a:chOff x="113" y="0"/>
            <a:chExt cx="5647" cy="4184"/>
          </a:xfrm>
        </p:grpSpPr>
        <p:pic>
          <p:nvPicPr>
            <p:cNvPr id="76803" name="Picture 5" descr="fem"/>
            <p:cNvPicPr>
              <a:picLocks noChangeAspect="1" noChangeArrowheads="1"/>
            </p:cNvPicPr>
            <p:nvPr/>
          </p:nvPicPr>
          <p:blipFill>
            <a:blip r:embed="rId3">
              <a:lum bright="-18000" contrast="30000"/>
              <a:extLst>
                <a:ext uri="{28A0092B-C50C-407E-A947-70E740481C1C}">
                  <a14:useLocalDpi xmlns:a14="http://schemas.microsoft.com/office/drawing/2010/main" val="0"/>
                </a:ext>
              </a:extLst>
            </a:blip>
            <a:srcRect l="4834" t="-2104" r="3099" b="3876"/>
            <a:stretch>
              <a:fillRect/>
            </a:stretch>
          </p:blipFill>
          <p:spPr bwMode="auto">
            <a:xfrm>
              <a:off x="2290" y="164"/>
              <a:ext cx="3334" cy="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2" name="Rectangle 6"/>
            <p:cNvSpPr>
              <a:spLocks noChangeArrowheads="1"/>
            </p:cNvSpPr>
            <p:nvPr/>
          </p:nvSpPr>
          <p:spPr bwMode="auto">
            <a:xfrm>
              <a:off x="113" y="0"/>
              <a:ext cx="2132" cy="3944"/>
            </a:xfrm>
            <a:prstGeom prst="rect">
              <a:avLst/>
            </a:prstGeom>
            <a:noFill/>
            <a:ln w="9525">
              <a:noFill/>
              <a:miter lim="800000"/>
              <a:headEnd/>
              <a:tailEnd/>
            </a:ln>
            <a:effectLst/>
          </p:spPr>
          <p:txBody>
            <a:bodyPr>
              <a:spAutoFit/>
            </a:bodyPr>
            <a:lstStyle/>
            <a:p>
              <a:pPr>
                <a:defRPr/>
              </a:pPr>
              <a:r>
                <a:rPr lang="en-US" sz="1400" b="1" u="sng">
                  <a:effectLst>
                    <a:outerShdw blurRad="38100" dist="38100" dir="2700000" algn="tl">
                      <a:srgbClr val="FFFFFF"/>
                    </a:outerShdw>
                  </a:effectLst>
                </a:rPr>
                <a:t>Femoral Nerve</a:t>
              </a:r>
            </a:p>
            <a:p>
              <a:pPr>
                <a:defRPr/>
              </a:pPr>
              <a:endParaRPr lang="en-US" sz="1400" b="1"/>
            </a:p>
            <a:p>
              <a:pPr>
                <a:defRPr/>
              </a:pPr>
              <a:r>
                <a:rPr lang="en-US" sz="1400" b="1"/>
                <a:t>Origin: branch of the lumber plexus, from dorsal</a:t>
              </a:r>
              <a:r>
                <a:rPr lang="en-US" sz="1400"/>
                <a:t> </a:t>
              </a:r>
              <a:r>
                <a:rPr lang="en-US" sz="1400" b="1"/>
                <a:t>divisions of the ventral rami of 2,3 and 4 lumbar nerves.</a:t>
              </a:r>
            </a:p>
            <a:p>
              <a:pPr>
                <a:defRPr/>
              </a:pPr>
              <a:r>
                <a:rPr lang="en-US" sz="1400" b="1"/>
                <a:t>	Course:</a:t>
              </a:r>
            </a:p>
            <a:p>
              <a:pPr>
                <a:defRPr/>
              </a:pPr>
              <a:r>
                <a:rPr lang="en-US" sz="1400" b="1"/>
                <a:t>		- the nerve descends in the groove between the psoas major and iliacus in the abdomen.</a:t>
              </a:r>
            </a:p>
            <a:p>
              <a:pPr>
                <a:defRPr/>
              </a:pPr>
              <a:r>
                <a:rPr lang="en-US" sz="1400" b="1"/>
                <a:t>-it passes behind the inguinal ligament it ends by dividing into terminal branches.</a:t>
              </a:r>
            </a:p>
            <a:p>
              <a:pPr>
                <a:defRPr/>
              </a:pPr>
              <a:r>
                <a:rPr lang="en-US" sz="1400" b="1"/>
                <a:t>Branches:</a:t>
              </a:r>
            </a:p>
            <a:p>
              <a:pPr>
                <a:defRPr/>
              </a:pPr>
              <a:r>
                <a:rPr lang="en-US" sz="1400" b="1"/>
                <a:t>A.Cutaneous:</a:t>
              </a:r>
            </a:p>
            <a:p>
              <a:pPr>
                <a:defRPr/>
              </a:pPr>
              <a:r>
                <a:rPr lang="en-US" sz="1400" b="1"/>
                <a:t>1.Medial c. n. of the thigh</a:t>
              </a:r>
            </a:p>
            <a:p>
              <a:pPr>
                <a:defRPr/>
              </a:pPr>
              <a:r>
                <a:rPr lang="en-US" sz="1400" b="1"/>
                <a:t>2.Intermediate c. n. of the thigh</a:t>
              </a:r>
            </a:p>
            <a:p>
              <a:pPr>
                <a:defRPr/>
              </a:pPr>
              <a:r>
                <a:rPr lang="en-US" sz="1400" b="1"/>
                <a:t>3.Saphenous n.</a:t>
              </a:r>
            </a:p>
            <a:p>
              <a:pPr>
                <a:defRPr/>
              </a:pPr>
              <a:r>
                <a:rPr lang="en-US" sz="1400" b="1"/>
                <a:t>B.Muscular: to</a:t>
              </a:r>
            </a:p>
            <a:p>
              <a:pPr>
                <a:defRPr/>
              </a:pPr>
              <a:r>
                <a:rPr lang="en-US" sz="1400" b="1"/>
                <a:t>1.Quadriceps femoris: rectus femoris, vastus medialis vastus intermedius and vastus lateralis.</a:t>
              </a:r>
            </a:p>
            <a:p>
              <a:pPr>
                <a:defRPr/>
              </a:pPr>
              <a:r>
                <a:rPr lang="en-US" sz="1400" b="1"/>
                <a:t>2.Sartorius.</a:t>
              </a:r>
            </a:p>
            <a:p>
              <a:pPr>
                <a:defRPr/>
              </a:pPr>
              <a:r>
                <a:rPr lang="en-US" sz="1400" b="1"/>
                <a:t>3.Pectineus.</a:t>
              </a:r>
            </a:p>
            <a:p>
              <a:pPr>
                <a:defRPr/>
              </a:pPr>
              <a:r>
                <a:rPr lang="en-US" sz="1400" b="1"/>
                <a:t>C.Articular:</a:t>
              </a:r>
            </a:p>
            <a:p>
              <a:pPr>
                <a:defRPr/>
              </a:pPr>
              <a:r>
                <a:rPr lang="en-US" sz="1400" b="1"/>
                <a:t>1.To the hip joint: throygh the upper nerve to the rectus femoris.</a:t>
              </a:r>
            </a:p>
            <a:p>
              <a:pPr>
                <a:defRPr/>
              </a:pPr>
              <a:r>
                <a:rPr lang="en-US" sz="1400" b="1"/>
                <a:t>2.To the knee joint through the nerves to the vasti.</a:t>
              </a:r>
            </a:p>
          </p:txBody>
        </p:sp>
        <p:sp>
          <p:nvSpPr>
            <p:cNvPr id="76805" name="Text Box 7"/>
            <p:cNvSpPr txBox="1">
              <a:spLocks noChangeArrowheads="1"/>
            </p:cNvSpPr>
            <p:nvPr/>
          </p:nvSpPr>
          <p:spPr bwMode="auto">
            <a:xfrm>
              <a:off x="4286" y="384"/>
              <a:ext cx="147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GB" sz="1200" b="1"/>
                <a:t>Skin areas supplied by the femoral n.</a:t>
              </a:r>
              <a:endParaRPr lang="en-US" sz="1200" b="1"/>
            </a:p>
          </p:txBody>
        </p:sp>
      </p:grpSp>
    </p:spTree>
    <p:extLst>
      <p:ext uri="{BB962C8B-B14F-4D97-AF65-F5344CB8AC3E}">
        <p14:creationId xmlns:p14="http://schemas.microsoft.com/office/powerpoint/2010/main" val="335761002"/>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a:xfrm>
            <a:off x="285750" y="0"/>
            <a:ext cx="8229600" cy="511175"/>
          </a:xfrm>
        </p:spPr>
        <p:txBody>
          <a:bodyPr>
            <a:normAutofit fontScale="90000"/>
          </a:bodyPr>
          <a:lstStyle/>
          <a:p>
            <a:r>
              <a:rPr lang="en-US" sz="2800" b="1" u="sng" smtClean="0"/>
              <a:t>THE MEDIAL COMAPRTMENT OF THE THIGH</a:t>
            </a:r>
          </a:p>
        </p:txBody>
      </p:sp>
      <p:sp>
        <p:nvSpPr>
          <p:cNvPr id="77827" name="Content Placeholder 2"/>
          <p:cNvSpPr>
            <a:spLocks noGrp="1"/>
          </p:cNvSpPr>
          <p:nvPr>
            <p:ph idx="1"/>
          </p:nvPr>
        </p:nvSpPr>
        <p:spPr>
          <a:xfrm>
            <a:off x="214313" y="500063"/>
            <a:ext cx="8472487" cy="5626100"/>
          </a:xfrm>
        </p:spPr>
        <p:txBody>
          <a:bodyPr/>
          <a:lstStyle/>
          <a:p>
            <a:pPr>
              <a:buFontTx/>
              <a:buNone/>
            </a:pPr>
            <a:endParaRPr lang="en-US" smtClean="0"/>
          </a:p>
          <a:p>
            <a:pPr>
              <a:buFontTx/>
              <a:buNone/>
            </a:pPr>
            <a:r>
              <a:rPr lang="en-US" smtClean="0"/>
              <a:t>Contents of the Medial Fascial Compartment of the thigh includes:-</a:t>
            </a:r>
          </a:p>
          <a:p>
            <a:r>
              <a:rPr lang="en-US" b="1" smtClean="0">
                <a:solidFill>
                  <a:srgbClr val="FF0000"/>
                </a:solidFill>
              </a:rPr>
              <a:t>Muscles: </a:t>
            </a:r>
            <a:r>
              <a:rPr lang="en-US" smtClean="0"/>
              <a:t>Gracilis, adductor longus, adductor brevis, adductor magnus, and obturator externus</a:t>
            </a:r>
          </a:p>
          <a:p>
            <a:r>
              <a:rPr lang="en-US" b="1" smtClean="0">
                <a:solidFill>
                  <a:srgbClr val="FF0000"/>
                </a:solidFill>
              </a:rPr>
              <a:t>Blood supply</a:t>
            </a:r>
            <a:r>
              <a:rPr lang="en-US" smtClean="0"/>
              <a:t>: Profunda femoris artery and obturator artery</a:t>
            </a:r>
          </a:p>
          <a:p>
            <a:r>
              <a:rPr lang="en-US" b="1" smtClean="0">
                <a:solidFill>
                  <a:srgbClr val="FF0000"/>
                </a:solidFill>
              </a:rPr>
              <a:t>Nerve supply: </a:t>
            </a:r>
            <a:r>
              <a:rPr lang="en-US" smtClean="0"/>
              <a:t>Obturator nerve</a:t>
            </a:r>
          </a:p>
          <a:p>
            <a:endParaRPr lang="en-US" smtClean="0"/>
          </a:p>
        </p:txBody>
      </p:sp>
    </p:spTree>
    <p:extLst>
      <p:ext uri="{BB962C8B-B14F-4D97-AF65-F5344CB8AC3E}">
        <p14:creationId xmlns:p14="http://schemas.microsoft.com/office/powerpoint/2010/main" val="2824920066"/>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19"/>
          <p:cNvSpPr txBox="1">
            <a:spLocks noChangeArrowheads="1"/>
          </p:cNvSpPr>
          <p:nvPr/>
        </p:nvSpPr>
        <p:spPr bwMode="auto">
          <a:xfrm>
            <a:off x="7977188" y="2708275"/>
            <a:ext cx="11668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1200" b="1"/>
              <a:t>Obt. externus</a:t>
            </a:r>
            <a:endParaRPr lang="en-US" sz="1200" b="1"/>
          </a:p>
        </p:txBody>
      </p:sp>
      <p:grpSp>
        <p:nvGrpSpPr>
          <p:cNvPr id="78851" name="Group 26"/>
          <p:cNvGrpSpPr>
            <a:grpSpLocks/>
          </p:cNvGrpSpPr>
          <p:nvPr/>
        </p:nvGrpSpPr>
        <p:grpSpPr bwMode="auto">
          <a:xfrm>
            <a:off x="179388" y="0"/>
            <a:ext cx="8770937" cy="6770688"/>
            <a:chOff x="113" y="0"/>
            <a:chExt cx="5525" cy="4265"/>
          </a:xfrm>
        </p:grpSpPr>
        <p:sp>
          <p:nvSpPr>
            <p:cNvPr id="78852" name="Rectangle 7"/>
            <p:cNvSpPr>
              <a:spLocks noChangeArrowheads="1"/>
            </p:cNvSpPr>
            <p:nvPr/>
          </p:nvSpPr>
          <p:spPr bwMode="auto">
            <a:xfrm>
              <a:off x="113" y="0"/>
              <a:ext cx="1860" cy="4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tabLst>
                  <a:tab pos="457200" algn="l"/>
                </a:tabLst>
              </a:pPr>
              <a:r>
                <a:rPr lang="en-US" sz="1400" b="1">
                  <a:solidFill>
                    <a:srgbClr val="0000FF"/>
                  </a:solidFill>
                </a:rPr>
                <a:t>	</a:t>
              </a:r>
              <a:r>
                <a:rPr lang="en-US" b="1">
                  <a:solidFill>
                    <a:srgbClr val="0000FF"/>
                  </a:solidFill>
                </a:rPr>
                <a:t>Obturator nerve</a:t>
              </a:r>
            </a:p>
            <a:p>
              <a:pPr>
                <a:tabLst>
                  <a:tab pos="457200" algn="l"/>
                </a:tabLst>
              </a:pPr>
              <a:r>
                <a:rPr lang="en-US" sz="1400" b="1">
                  <a:solidFill>
                    <a:srgbClr val="FF0000"/>
                  </a:solidFill>
                </a:rPr>
                <a:t>Origin: </a:t>
              </a:r>
              <a:r>
                <a:rPr lang="en-US" sz="1400">
                  <a:solidFill>
                    <a:schemeClr val="accent2"/>
                  </a:solidFill>
                </a:rPr>
                <a:t>branch of lumber plexus</a:t>
              </a:r>
            </a:p>
            <a:p>
              <a:pPr>
                <a:tabLst>
                  <a:tab pos="457200" algn="l"/>
                </a:tabLst>
              </a:pPr>
              <a:r>
                <a:rPr lang="en-US" sz="1400">
                  <a:solidFill>
                    <a:schemeClr val="accent2"/>
                  </a:solidFill>
                </a:rPr>
                <a:t>from the ventral divisions L2,3,4 ventral rami</a:t>
              </a:r>
            </a:p>
            <a:p>
              <a:pPr>
                <a:tabLst>
                  <a:tab pos="457200" algn="l"/>
                </a:tabLst>
              </a:pPr>
              <a:r>
                <a:rPr lang="en-US" sz="1400" b="1">
                  <a:solidFill>
                    <a:srgbClr val="FF0000"/>
                  </a:solidFill>
                </a:rPr>
                <a:t>Course:</a:t>
              </a:r>
            </a:p>
            <a:p>
              <a:pPr>
                <a:tabLst>
                  <a:tab pos="457200" algn="l"/>
                </a:tabLst>
              </a:pPr>
              <a:r>
                <a:rPr lang="en-US" sz="1400" b="1">
                  <a:solidFill>
                    <a:schemeClr val="accent2"/>
                  </a:solidFill>
                </a:rPr>
                <a:t>-</a:t>
              </a:r>
              <a:r>
                <a:rPr lang="en-US" sz="1400">
                  <a:solidFill>
                    <a:schemeClr val="accent2"/>
                  </a:solidFill>
                </a:rPr>
                <a:t>its origin is inside the substance of psoas major</a:t>
              </a:r>
            </a:p>
            <a:p>
              <a:pPr>
                <a:tabLst>
                  <a:tab pos="457200" algn="l"/>
                </a:tabLst>
              </a:pPr>
              <a:r>
                <a:rPr lang="en-US" sz="1400">
                  <a:solidFill>
                    <a:schemeClr val="accent2"/>
                  </a:solidFill>
                </a:rPr>
                <a:t>-appears at the medial border of the psoas major</a:t>
              </a:r>
            </a:p>
            <a:p>
              <a:pPr>
                <a:tabLst>
                  <a:tab pos="457200" algn="l"/>
                </a:tabLst>
              </a:pPr>
              <a:r>
                <a:rPr lang="en-US" sz="1400">
                  <a:solidFill>
                    <a:schemeClr val="accent2"/>
                  </a:solidFill>
                </a:rPr>
                <a:t>-Runs on the side wall of the pelvis</a:t>
              </a:r>
            </a:p>
            <a:p>
              <a:pPr>
                <a:tabLst>
                  <a:tab pos="457200" algn="l"/>
                </a:tabLst>
              </a:pPr>
              <a:r>
                <a:rPr lang="en-US" sz="1400">
                  <a:solidFill>
                    <a:schemeClr val="accent2"/>
                  </a:solidFill>
                </a:rPr>
                <a:t>-Then it leaves the pelvis by passing through the obturator canal</a:t>
              </a:r>
            </a:p>
            <a:p>
              <a:pPr>
                <a:tabLst>
                  <a:tab pos="457200" algn="l"/>
                </a:tabLst>
              </a:pPr>
              <a:r>
                <a:rPr lang="en-US" sz="1400">
                  <a:solidFill>
                    <a:schemeClr val="accent2"/>
                  </a:solidFill>
                </a:rPr>
                <a:t>-Just outside the canal it divides into anterior and posterior divisions</a:t>
              </a:r>
            </a:p>
            <a:p>
              <a:pPr>
                <a:tabLst>
                  <a:tab pos="457200" algn="l"/>
                </a:tabLst>
              </a:pPr>
              <a:r>
                <a:rPr lang="en-US" sz="1400">
                  <a:solidFill>
                    <a:schemeClr val="accent2"/>
                  </a:solidFill>
                </a:rPr>
                <a:t>-The anterior division descends in front of the adductor brevis </a:t>
              </a:r>
            </a:p>
            <a:p>
              <a:pPr>
                <a:tabLst>
                  <a:tab pos="457200" algn="l"/>
                </a:tabLst>
              </a:pPr>
              <a:r>
                <a:rPr lang="en-US" sz="1400">
                  <a:solidFill>
                    <a:schemeClr val="accent2"/>
                  </a:solidFill>
                </a:rPr>
                <a:t>-The posterior division descends behind the adductor brevis</a:t>
              </a:r>
            </a:p>
            <a:p>
              <a:pPr>
                <a:tabLst>
                  <a:tab pos="457200" algn="l"/>
                </a:tabLst>
              </a:pPr>
              <a:r>
                <a:rPr lang="en-US" sz="1400" b="1">
                  <a:solidFill>
                    <a:srgbClr val="FF0000"/>
                  </a:solidFill>
                </a:rPr>
                <a:t>Branches:</a:t>
              </a:r>
            </a:p>
            <a:p>
              <a:pPr>
                <a:tabLst>
                  <a:tab pos="457200" algn="l"/>
                </a:tabLst>
              </a:pPr>
              <a:r>
                <a:rPr lang="en-US" sz="1400" b="1">
                  <a:solidFill>
                    <a:srgbClr val="0000FF"/>
                  </a:solidFill>
                </a:rPr>
                <a:t>Anterior division</a:t>
              </a:r>
              <a:r>
                <a:rPr lang="en-US" sz="1400">
                  <a:solidFill>
                    <a:schemeClr val="accent2"/>
                  </a:solidFill>
                </a:rPr>
                <a:t>: gives an articular branch to hip joint and muscular branches to the adductor longus adductor brevis and gracilis.</a:t>
              </a:r>
            </a:p>
            <a:p>
              <a:pPr>
                <a:tabLst>
                  <a:tab pos="457200" algn="l"/>
                </a:tabLst>
              </a:pPr>
              <a:r>
                <a:rPr lang="en-US" sz="1400" b="1">
                  <a:solidFill>
                    <a:srgbClr val="0000FF"/>
                  </a:solidFill>
                </a:rPr>
                <a:t>Posterior division: </a:t>
              </a:r>
              <a:r>
                <a:rPr lang="en-US" sz="1400">
                  <a:solidFill>
                    <a:schemeClr val="accent2"/>
                  </a:solidFill>
                </a:rPr>
                <a:t>give muscular branches to the  obturator externus and pubic part of adductor magnus. It also gives a genicular branch to the knee joint.</a:t>
              </a:r>
            </a:p>
            <a:p>
              <a:pPr eaLnBrk="0" hangingPunct="0">
                <a:tabLst>
                  <a:tab pos="457200" algn="l"/>
                </a:tabLst>
              </a:pPr>
              <a:endParaRPr lang="en-US" sz="1400" b="1">
                <a:solidFill>
                  <a:schemeClr val="accent2"/>
                </a:solidFill>
              </a:endParaRPr>
            </a:p>
          </p:txBody>
        </p:sp>
        <p:pic>
          <p:nvPicPr>
            <p:cNvPr id="78853" name="Picture 8" descr="obt5urator nervee"/>
            <p:cNvPicPr>
              <a:picLocks noChangeAspect="1" noChangeArrowheads="1"/>
            </p:cNvPicPr>
            <p:nvPr/>
          </p:nvPicPr>
          <p:blipFill>
            <a:blip r:embed="rId3">
              <a:extLst>
                <a:ext uri="{28A0092B-C50C-407E-A947-70E740481C1C}">
                  <a14:useLocalDpi xmlns:a14="http://schemas.microsoft.com/office/drawing/2010/main" val="0"/>
                </a:ext>
              </a:extLst>
            </a:blip>
            <a:srcRect t="2876"/>
            <a:stretch>
              <a:fillRect/>
            </a:stretch>
          </p:blipFill>
          <p:spPr bwMode="auto">
            <a:xfrm>
              <a:off x="3016" y="119"/>
              <a:ext cx="2041" cy="4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4" name="Text Box 9"/>
            <p:cNvSpPr txBox="1">
              <a:spLocks noChangeArrowheads="1"/>
            </p:cNvSpPr>
            <p:nvPr/>
          </p:nvSpPr>
          <p:spPr bwMode="auto">
            <a:xfrm>
              <a:off x="2064" y="1525"/>
              <a:ext cx="67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1200" b="1"/>
                <a:t>Obturator n.</a:t>
              </a:r>
              <a:endParaRPr lang="en-US" sz="1200" b="1"/>
            </a:p>
          </p:txBody>
        </p:sp>
        <p:sp>
          <p:nvSpPr>
            <p:cNvPr id="78855" name="Text Box 10"/>
            <p:cNvSpPr txBox="1">
              <a:spLocks noChangeArrowheads="1"/>
            </p:cNvSpPr>
            <p:nvPr/>
          </p:nvSpPr>
          <p:spPr bwMode="auto">
            <a:xfrm>
              <a:off x="2200" y="2160"/>
              <a:ext cx="637"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1200" b="1"/>
                <a:t>To hip joint</a:t>
              </a:r>
              <a:endParaRPr lang="en-US" sz="1200" b="1"/>
            </a:p>
          </p:txBody>
        </p:sp>
        <p:sp>
          <p:nvSpPr>
            <p:cNvPr id="78856" name="Line 13"/>
            <p:cNvSpPr>
              <a:spLocks noChangeShapeType="1"/>
            </p:cNvSpPr>
            <p:nvPr/>
          </p:nvSpPr>
          <p:spPr bwMode="auto">
            <a:xfrm flipH="1">
              <a:off x="2744" y="1661"/>
              <a:ext cx="31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8857" name="Line 14"/>
            <p:cNvSpPr>
              <a:spLocks noChangeShapeType="1"/>
            </p:cNvSpPr>
            <p:nvPr/>
          </p:nvSpPr>
          <p:spPr bwMode="auto">
            <a:xfrm flipH="1">
              <a:off x="2835" y="2251"/>
              <a:ext cx="181"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8858" name="Text Box 15"/>
            <p:cNvSpPr txBox="1">
              <a:spLocks noChangeArrowheads="1"/>
            </p:cNvSpPr>
            <p:nvPr/>
          </p:nvSpPr>
          <p:spPr bwMode="auto">
            <a:xfrm>
              <a:off x="2200" y="2387"/>
              <a:ext cx="69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1200" b="1"/>
                <a:t>Ant. division</a:t>
              </a:r>
              <a:endParaRPr lang="en-US" sz="1200" b="1"/>
            </a:p>
          </p:txBody>
        </p:sp>
        <p:sp>
          <p:nvSpPr>
            <p:cNvPr id="78859" name="Text Box 16"/>
            <p:cNvSpPr txBox="1">
              <a:spLocks noChangeArrowheads="1"/>
            </p:cNvSpPr>
            <p:nvPr/>
          </p:nvSpPr>
          <p:spPr bwMode="auto">
            <a:xfrm>
              <a:off x="2200" y="2750"/>
              <a:ext cx="74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1200" b="1"/>
                <a:t>Post. division</a:t>
              </a:r>
              <a:endParaRPr lang="en-US" sz="1200" b="1"/>
            </a:p>
          </p:txBody>
        </p:sp>
        <p:sp>
          <p:nvSpPr>
            <p:cNvPr id="78860" name="Text Box 17"/>
            <p:cNvSpPr txBox="1">
              <a:spLocks noChangeArrowheads="1"/>
            </p:cNvSpPr>
            <p:nvPr/>
          </p:nvSpPr>
          <p:spPr bwMode="auto">
            <a:xfrm>
              <a:off x="2290" y="3566"/>
              <a:ext cx="71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1200" b="1"/>
                <a:t>To knee joint</a:t>
              </a:r>
              <a:endParaRPr lang="en-US" sz="1200" b="1"/>
            </a:p>
          </p:txBody>
        </p:sp>
        <p:sp>
          <p:nvSpPr>
            <p:cNvPr id="78861" name="Text Box 18"/>
            <p:cNvSpPr txBox="1">
              <a:spLocks noChangeArrowheads="1"/>
            </p:cNvSpPr>
            <p:nvPr/>
          </p:nvSpPr>
          <p:spPr bwMode="auto">
            <a:xfrm>
              <a:off x="2336" y="3884"/>
              <a:ext cx="70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1200" b="1"/>
                <a:t>Add. opining</a:t>
              </a:r>
              <a:endParaRPr lang="en-US" sz="1200" b="1"/>
            </a:p>
          </p:txBody>
        </p:sp>
        <p:sp>
          <p:nvSpPr>
            <p:cNvPr id="78862" name="Text Box 20"/>
            <p:cNvSpPr txBox="1">
              <a:spLocks noChangeArrowheads="1"/>
            </p:cNvSpPr>
            <p:nvPr/>
          </p:nvSpPr>
          <p:spPr bwMode="auto">
            <a:xfrm>
              <a:off x="4999" y="2355"/>
              <a:ext cx="63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1200" b="1"/>
                <a:t>Add. brevis</a:t>
              </a:r>
              <a:endParaRPr lang="en-US" sz="1200" b="1"/>
            </a:p>
          </p:txBody>
        </p:sp>
        <p:sp>
          <p:nvSpPr>
            <p:cNvPr id="78863" name="Text Box 21"/>
            <p:cNvSpPr txBox="1">
              <a:spLocks noChangeArrowheads="1"/>
            </p:cNvSpPr>
            <p:nvPr/>
          </p:nvSpPr>
          <p:spPr bwMode="auto">
            <a:xfrm>
              <a:off x="4876" y="2614"/>
              <a:ext cx="70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1200" b="1"/>
                <a:t>Add. longus </a:t>
              </a:r>
              <a:endParaRPr lang="en-US" sz="1200" b="1"/>
            </a:p>
          </p:txBody>
        </p:sp>
        <p:sp>
          <p:nvSpPr>
            <p:cNvPr id="78864" name="Text Box 22"/>
            <p:cNvSpPr txBox="1">
              <a:spLocks noChangeArrowheads="1"/>
            </p:cNvSpPr>
            <p:nvPr/>
          </p:nvSpPr>
          <p:spPr bwMode="auto">
            <a:xfrm>
              <a:off x="4785" y="2840"/>
              <a:ext cx="72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1200" b="1"/>
                <a:t>Add. magnus</a:t>
              </a:r>
              <a:endParaRPr lang="en-US" sz="1200" b="1"/>
            </a:p>
          </p:txBody>
        </p:sp>
        <p:sp>
          <p:nvSpPr>
            <p:cNvPr id="78865" name="Text Box 23"/>
            <p:cNvSpPr txBox="1">
              <a:spLocks noChangeArrowheads="1"/>
            </p:cNvSpPr>
            <p:nvPr/>
          </p:nvSpPr>
          <p:spPr bwMode="auto">
            <a:xfrm>
              <a:off x="4830" y="3203"/>
              <a:ext cx="45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1200" b="1"/>
                <a:t>gracilis</a:t>
              </a:r>
              <a:endParaRPr lang="en-US" sz="1200" b="1"/>
            </a:p>
          </p:txBody>
        </p:sp>
        <p:sp>
          <p:nvSpPr>
            <p:cNvPr id="78866" name="Text Box 25"/>
            <p:cNvSpPr txBox="1">
              <a:spLocks noChangeArrowheads="1"/>
            </p:cNvSpPr>
            <p:nvPr/>
          </p:nvSpPr>
          <p:spPr bwMode="auto">
            <a:xfrm>
              <a:off x="2381" y="3203"/>
              <a:ext cx="65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1200" b="1"/>
                <a:t>Cut. branch</a:t>
              </a:r>
              <a:endParaRPr lang="en-US" sz="1200" b="1"/>
            </a:p>
          </p:txBody>
        </p:sp>
      </p:grpSp>
    </p:spTree>
    <p:extLst>
      <p:ext uri="{BB962C8B-B14F-4D97-AF65-F5344CB8AC3E}">
        <p14:creationId xmlns:p14="http://schemas.microsoft.com/office/powerpoint/2010/main" val="1951019186"/>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598922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a:xfrm>
            <a:off x="0" y="0"/>
            <a:ext cx="9144000" cy="511175"/>
          </a:xfrm>
        </p:spPr>
        <p:txBody>
          <a:bodyPr>
            <a:normAutofit fontScale="90000"/>
          </a:bodyPr>
          <a:lstStyle/>
          <a:p>
            <a:r>
              <a:rPr lang="en-US" sz="3200" smtClean="0"/>
              <a:t>Muscle of the medial compartment of the thigh</a:t>
            </a:r>
          </a:p>
        </p:txBody>
      </p:sp>
      <p:pic>
        <p:nvPicPr>
          <p:cNvPr id="7987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500063"/>
            <a:ext cx="9144000" cy="6357937"/>
          </a:xfrm>
          <a:noFill/>
        </p:spPr>
      </p:pic>
    </p:spTree>
    <p:extLst>
      <p:ext uri="{BB962C8B-B14F-4D97-AF65-F5344CB8AC3E}">
        <p14:creationId xmlns:p14="http://schemas.microsoft.com/office/powerpoint/2010/main" val="1512719765"/>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0" y="1143000"/>
            <a:ext cx="8153400" cy="5526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521010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898" name="Group 10"/>
          <p:cNvGrpSpPr>
            <a:grpSpLocks/>
          </p:cNvGrpSpPr>
          <p:nvPr/>
        </p:nvGrpSpPr>
        <p:grpSpPr bwMode="auto">
          <a:xfrm>
            <a:off x="0" y="0"/>
            <a:ext cx="8964613" cy="6858000"/>
            <a:chOff x="0" y="0"/>
            <a:chExt cx="5647" cy="4320"/>
          </a:xfrm>
        </p:grpSpPr>
        <p:pic>
          <p:nvPicPr>
            <p:cNvPr id="80899" name="Picture 6" descr="popf4="/>
            <p:cNvPicPr>
              <a:picLocks noChangeAspect="1" noChangeArrowheads="1"/>
            </p:cNvPicPr>
            <p:nvPr/>
          </p:nvPicPr>
          <p:blipFill>
            <a:blip r:embed="rId4">
              <a:lum bright="-12000" contrast="42000"/>
              <a:extLst>
                <a:ext uri="{28A0092B-C50C-407E-A947-70E740481C1C}">
                  <a14:useLocalDpi xmlns:a14="http://schemas.microsoft.com/office/drawing/2010/main" val="0"/>
                </a:ext>
              </a:extLst>
            </a:blip>
            <a:srcRect l="7318" t="6544" r="3036" b="2864"/>
            <a:stretch>
              <a:fillRect/>
            </a:stretch>
          </p:blipFill>
          <p:spPr bwMode="auto">
            <a:xfrm>
              <a:off x="2666" y="0"/>
              <a:ext cx="2981" cy="4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0" name="Text Box 7"/>
            <p:cNvSpPr txBox="1">
              <a:spLocks noChangeArrowheads="1"/>
            </p:cNvSpPr>
            <p:nvPr/>
          </p:nvSpPr>
          <p:spPr bwMode="auto">
            <a:xfrm>
              <a:off x="0" y="300"/>
              <a:ext cx="2517" cy="3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eaLnBrk="0" hangingPunct="0">
                <a:defRPr>
                  <a:solidFill>
                    <a:schemeClr val="tx1"/>
                  </a:solidFill>
                  <a:latin typeface="Arial" charset="0"/>
                  <a:cs typeface="Arial" charset="0"/>
                </a:defRPr>
              </a:lvl2pPr>
              <a:lvl3pPr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b="1"/>
                <a:t>       </a:t>
              </a:r>
              <a:r>
                <a:rPr lang="en-US" sz="2400" b="1"/>
                <a:t>The popliteal fossa</a:t>
              </a:r>
            </a:p>
            <a:p>
              <a:pPr eaLnBrk="1" hangingPunct="1"/>
              <a:endParaRPr lang="en-US" b="1"/>
            </a:p>
            <a:p>
              <a:pPr eaLnBrk="1" hangingPunct="1"/>
              <a:r>
                <a:rPr lang="en-US" sz="1600" b="1">
                  <a:solidFill>
                    <a:srgbClr val="FF0000"/>
                  </a:solidFill>
                </a:rPr>
                <a:t>Position</a:t>
              </a:r>
              <a:r>
                <a:rPr lang="en-US" sz="1600" b="1"/>
                <a:t>: on the back of the knee</a:t>
              </a:r>
            </a:p>
            <a:p>
              <a:pPr eaLnBrk="1" hangingPunct="1"/>
              <a:endParaRPr lang="en-US" sz="1600" b="1"/>
            </a:p>
            <a:p>
              <a:pPr eaLnBrk="1" hangingPunct="1"/>
              <a:r>
                <a:rPr lang="en-US" sz="1600" b="1">
                  <a:solidFill>
                    <a:srgbClr val="FF0000"/>
                  </a:solidFill>
                </a:rPr>
                <a:t>Boundaries:</a:t>
              </a:r>
            </a:p>
            <a:p>
              <a:pPr lvl="1" eaLnBrk="1" hangingPunct="1">
                <a:buFontTx/>
                <a:buChar char="•"/>
              </a:pPr>
              <a:r>
                <a:rPr lang="en-US" sz="1600" b="1">
                  <a:solidFill>
                    <a:srgbClr val="0000FF"/>
                  </a:solidFill>
                </a:rPr>
                <a:t>Upper medial: </a:t>
              </a:r>
            </a:p>
            <a:p>
              <a:pPr lvl="2" eaLnBrk="1" hangingPunct="1">
                <a:buFontTx/>
                <a:buChar char="•"/>
              </a:pPr>
              <a:r>
                <a:rPr lang="en-US" sz="1600" b="1"/>
                <a:t>semitendinosus and semimembranosus</a:t>
              </a:r>
            </a:p>
            <a:p>
              <a:pPr lvl="1" eaLnBrk="1" hangingPunct="1">
                <a:buFontTx/>
                <a:buChar char="•"/>
              </a:pPr>
              <a:r>
                <a:rPr lang="en-US" sz="1600" b="1">
                  <a:solidFill>
                    <a:srgbClr val="0000FF"/>
                  </a:solidFill>
                </a:rPr>
                <a:t>upper lateral: </a:t>
              </a:r>
            </a:p>
            <a:p>
              <a:pPr lvl="2" eaLnBrk="1" hangingPunct="1">
                <a:buFontTx/>
                <a:buChar char="•"/>
              </a:pPr>
              <a:r>
                <a:rPr lang="en-US" sz="1600" b="1"/>
                <a:t>biceps femoris</a:t>
              </a:r>
            </a:p>
            <a:p>
              <a:pPr lvl="1" eaLnBrk="1" hangingPunct="1">
                <a:buFontTx/>
                <a:buChar char="•"/>
              </a:pPr>
              <a:r>
                <a:rPr lang="en-US" sz="1600" b="1">
                  <a:solidFill>
                    <a:srgbClr val="0000FF"/>
                  </a:solidFill>
                </a:rPr>
                <a:t>Lower medial: </a:t>
              </a:r>
            </a:p>
            <a:p>
              <a:pPr lvl="2" eaLnBrk="1" hangingPunct="1">
                <a:buFontTx/>
                <a:buChar char="•"/>
              </a:pPr>
              <a:r>
                <a:rPr lang="en-US" sz="1600" b="1"/>
                <a:t>medial head of gastrocnemius</a:t>
              </a:r>
            </a:p>
            <a:p>
              <a:pPr lvl="1" eaLnBrk="1" hangingPunct="1">
                <a:buFontTx/>
                <a:buChar char="•"/>
              </a:pPr>
              <a:r>
                <a:rPr lang="en-US" sz="1600" b="1">
                  <a:solidFill>
                    <a:srgbClr val="0000FF"/>
                  </a:solidFill>
                </a:rPr>
                <a:t>Lower lateral: </a:t>
              </a:r>
            </a:p>
            <a:p>
              <a:pPr lvl="2" eaLnBrk="1" hangingPunct="1">
                <a:buFontTx/>
                <a:buChar char="•"/>
              </a:pPr>
              <a:r>
                <a:rPr lang="en-US" sz="1600" b="1"/>
                <a:t>lateral head of gastrocnemius and plantaris</a:t>
              </a:r>
            </a:p>
            <a:p>
              <a:pPr lvl="1" eaLnBrk="1" hangingPunct="1">
                <a:buFontTx/>
                <a:buChar char="•"/>
              </a:pPr>
              <a:r>
                <a:rPr lang="en-US" sz="1600" b="1">
                  <a:solidFill>
                    <a:srgbClr val="0000FF"/>
                  </a:solidFill>
                </a:rPr>
                <a:t>Floor: </a:t>
              </a:r>
              <a:r>
                <a:rPr lang="en-US" sz="1600" b="1"/>
                <a:t>from above downwards, </a:t>
              </a:r>
            </a:p>
            <a:p>
              <a:pPr lvl="2" eaLnBrk="1" hangingPunct="1">
                <a:buFontTx/>
                <a:buChar char="•"/>
              </a:pPr>
              <a:r>
                <a:rPr lang="en-US" sz="1600" b="1"/>
                <a:t>the fat over the popliteal surface of the femur </a:t>
              </a:r>
            </a:p>
            <a:p>
              <a:pPr lvl="2" eaLnBrk="1" hangingPunct="1">
                <a:buFontTx/>
                <a:buChar char="•"/>
              </a:pPr>
              <a:r>
                <a:rPr lang="en-US" sz="1600" b="1"/>
                <a:t>The capsule of knee joint</a:t>
              </a:r>
            </a:p>
            <a:p>
              <a:pPr lvl="2" eaLnBrk="1" hangingPunct="1">
                <a:buFontTx/>
                <a:buChar char="•"/>
              </a:pPr>
              <a:r>
                <a:rPr lang="en-US" sz="1600" b="1"/>
                <a:t>The fascia covering the popliteus muscle</a:t>
              </a:r>
            </a:p>
            <a:p>
              <a:pPr lvl="1" eaLnBrk="1" hangingPunct="1">
                <a:buFontTx/>
                <a:buChar char="•"/>
              </a:pPr>
              <a:r>
                <a:rPr lang="en-US" sz="1600" b="1">
                  <a:solidFill>
                    <a:srgbClr val="0000FF"/>
                  </a:solidFill>
                </a:rPr>
                <a:t>Roof: </a:t>
              </a:r>
              <a:r>
                <a:rPr lang="en-US" sz="1600" b="1"/>
                <a:t>the deep fascia </a:t>
              </a:r>
            </a:p>
          </p:txBody>
        </p:sp>
        <p:pic>
          <p:nvPicPr>
            <p:cNvPr id="80901" name="popopo.wma">
              <a:hlinkClick r:id="" action="ppaction://media"/>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5420" y="4128"/>
              <a:ext cx="19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000616200"/>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6"/>
          <p:cNvGrpSpPr>
            <a:grpSpLocks/>
          </p:cNvGrpSpPr>
          <p:nvPr/>
        </p:nvGrpSpPr>
        <p:grpSpPr bwMode="auto">
          <a:xfrm>
            <a:off x="1187450" y="188913"/>
            <a:ext cx="7880350" cy="6308725"/>
            <a:chOff x="748" y="119"/>
            <a:chExt cx="4964" cy="3974"/>
          </a:xfrm>
        </p:grpSpPr>
        <p:pic>
          <p:nvPicPr>
            <p:cNvPr id="81923" name="Picture 6" descr="popltealdig-"/>
            <p:cNvPicPr>
              <a:picLocks noChangeAspect="1" noChangeArrowheads="1"/>
            </p:cNvPicPr>
            <p:nvPr/>
          </p:nvPicPr>
          <p:blipFill>
            <a:blip r:embed="rId2">
              <a:lum bright="-36000" contrast="66000"/>
              <a:extLst>
                <a:ext uri="{28A0092B-C50C-407E-A947-70E740481C1C}">
                  <a14:useLocalDpi xmlns:a14="http://schemas.microsoft.com/office/drawing/2010/main" val="0"/>
                </a:ext>
              </a:extLst>
            </a:blip>
            <a:srcRect/>
            <a:stretch>
              <a:fillRect/>
            </a:stretch>
          </p:blipFill>
          <p:spPr bwMode="auto">
            <a:xfrm>
              <a:off x="1338" y="436"/>
              <a:ext cx="2836" cy="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Text Box 7"/>
            <p:cNvSpPr txBox="1">
              <a:spLocks noChangeArrowheads="1"/>
            </p:cNvSpPr>
            <p:nvPr/>
          </p:nvSpPr>
          <p:spPr bwMode="auto">
            <a:xfrm>
              <a:off x="2200" y="119"/>
              <a:ext cx="117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b="1">
                  <a:solidFill>
                    <a:srgbClr val="0000FF"/>
                  </a:solidFill>
                </a:rPr>
                <a:t>Boundaries</a:t>
              </a:r>
            </a:p>
          </p:txBody>
        </p:sp>
        <p:sp>
          <p:nvSpPr>
            <p:cNvPr id="81925" name="Text Box 8"/>
            <p:cNvSpPr txBox="1">
              <a:spLocks noChangeArrowheads="1"/>
            </p:cNvSpPr>
            <p:nvPr/>
          </p:nvSpPr>
          <p:spPr bwMode="auto">
            <a:xfrm>
              <a:off x="2381" y="1480"/>
              <a:ext cx="92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200" b="1"/>
                <a:t>Popliteal surface </a:t>
              </a:r>
            </a:p>
            <a:p>
              <a:pPr algn="ctr" eaLnBrk="1" hangingPunct="1"/>
              <a:r>
                <a:rPr lang="en-US" sz="1200" b="1"/>
                <a:t>of the femur</a:t>
              </a:r>
            </a:p>
          </p:txBody>
        </p:sp>
        <p:sp>
          <p:nvSpPr>
            <p:cNvPr id="81926" name="Text Box 9"/>
            <p:cNvSpPr txBox="1">
              <a:spLocks noChangeArrowheads="1"/>
            </p:cNvSpPr>
            <p:nvPr/>
          </p:nvSpPr>
          <p:spPr bwMode="auto">
            <a:xfrm>
              <a:off x="2187" y="2264"/>
              <a:ext cx="108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200" b="1"/>
                <a:t>Capsule of knee joint</a:t>
              </a:r>
            </a:p>
          </p:txBody>
        </p:sp>
        <p:sp>
          <p:nvSpPr>
            <p:cNvPr id="81927" name="Text Box 10"/>
            <p:cNvSpPr txBox="1">
              <a:spLocks noChangeArrowheads="1"/>
            </p:cNvSpPr>
            <p:nvPr/>
          </p:nvSpPr>
          <p:spPr bwMode="auto">
            <a:xfrm>
              <a:off x="2381" y="2931"/>
              <a:ext cx="88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200" b="1"/>
                <a:t>Fascia covering</a:t>
              </a:r>
            </a:p>
            <a:p>
              <a:pPr eaLnBrk="1" hangingPunct="1"/>
              <a:r>
                <a:rPr lang="en-US" sz="1200" b="1"/>
                <a:t>The popliteus m </a:t>
              </a:r>
            </a:p>
          </p:txBody>
        </p:sp>
        <p:sp>
          <p:nvSpPr>
            <p:cNvPr id="81928" name="Text Box 11"/>
            <p:cNvSpPr txBox="1">
              <a:spLocks noChangeArrowheads="1"/>
            </p:cNvSpPr>
            <p:nvPr/>
          </p:nvSpPr>
          <p:spPr bwMode="auto">
            <a:xfrm>
              <a:off x="3638" y="948"/>
              <a:ext cx="80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200" b="1"/>
                <a:t>Biceps femoris</a:t>
              </a:r>
            </a:p>
          </p:txBody>
        </p:sp>
        <p:sp>
          <p:nvSpPr>
            <p:cNvPr id="81929" name="Text Box 12"/>
            <p:cNvSpPr txBox="1">
              <a:spLocks noChangeArrowheads="1"/>
            </p:cNvSpPr>
            <p:nvPr/>
          </p:nvSpPr>
          <p:spPr bwMode="auto">
            <a:xfrm>
              <a:off x="1008" y="1175"/>
              <a:ext cx="98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200" b="1"/>
                <a:t>Semitendinosus &amp; </a:t>
              </a:r>
            </a:p>
            <a:p>
              <a:pPr eaLnBrk="1" hangingPunct="1"/>
              <a:r>
                <a:rPr lang="en-US" sz="1200" b="1"/>
                <a:t>semimembranosus</a:t>
              </a:r>
            </a:p>
          </p:txBody>
        </p:sp>
        <p:sp>
          <p:nvSpPr>
            <p:cNvPr id="81930" name="Text Box 13"/>
            <p:cNvSpPr txBox="1">
              <a:spLocks noChangeArrowheads="1"/>
            </p:cNvSpPr>
            <p:nvPr/>
          </p:nvSpPr>
          <p:spPr bwMode="auto">
            <a:xfrm>
              <a:off x="748" y="3249"/>
              <a:ext cx="149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200" b="1"/>
                <a:t>Medial head of gastrocnemius</a:t>
              </a:r>
            </a:p>
          </p:txBody>
        </p:sp>
        <p:sp>
          <p:nvSpPr>
            <p:cNvPr id="81931" name="Text Box 15"/>
            <p:cNvSpPr txBox="1">
              <a:spLocks noChangeArrowheads="1"/>
            </p:cNvSpPr>
            <p:nvPr/>
          </p:nvSpPr>
          <p:spPr bwMode="auto">
            <a:xfrm>
              <a:off x="4108" y="3216"/>
              <a:ext cx="160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200" b="1"/>
                <a:t>Lateral head of gastrocnemius &amp;</a:t>
              </a:r>
            </a:p>
            <a:p>
              <a:pPr algn="ctr" eaLnBrk="1" hangingPunct="1"/>
              <a:r>
                <a:rPr lang="en-US" sz="1200" b="1"/>
                <a:t>Plantaris m</a:t>
              </a:r>
            </a:p>
          </p:txBody>
        </p:sp>
      </p:grpSp>
    </p:spTree>
    <p:extLst>
      <p:ext uri="{BB962C8B-B14F-4D97-AF65-F5344CB8AC3E}">
        <p14:creationId xmlns:p14="http://schemas.microsoft.com/office/powerpoint/2010/main" val="3311335326"/>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4"/>
          <p:cNvGrpSpPr>
            <a:grpSpLocks/>
          </p:cNvGrpSpPr>
          <p:nvPr/>
        </p:nvGrpSpPr>
        <p:grpSpPr bwMode="auto">
          <a:xfrm>
            <a:off x="250825" y="63500"/>
            <a:ext cx="8704263" cy="6794500"/>
            <a:chOff x="158" y="40"/>
            <a:chExt cx="5483" cy="4280"/>
          </a:xfrm>
        </p:grpSpPr>
        <p:pic>
          <p:nvPicPr>
            <p:cNvPr id="82947" name="Picture 4" descr="popltealdig+vssls-"/>
            <p:cNvPicPr>
              <a:picLocks noChangeAspect="1" noChangeArrowheads="1"/>
            </p:cNvPicPr>
            <p:nvPr/>
          </p:nvPicPr>
          <p:blipFill>
            <a:blip r:embed="rId2">
              <a:lum bright="-18000" contrast="42000"/>
              <a:extLst>
                <a:ext uri="{28A0092B-C50C-407E-A947-70E740481C1C}">
                  <a14:useLocalDpi xmlns:a14="http://schemas.microsoft.com/office/drawing/2010/main" val="0"/>
                </a:ext>
              </a:extLst>
            </a:blip>
            <a:srcRect/>
            <a:stretch>
              <a:fillRect/>
            </a:stretch>
          </p:blipFill>
          <p:spPr bwMode="auto">
            <a:xfrm>
              <a:off x="1655" y="618"/>
              <a:ext cx="2641" cy="3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8" name="Text Box 5"/>
            <p:cNvSpPr txBox="1">
              <a:spLocks noChangeArrowheads="1"/>
            </p:cNvSpPr>
            <p:nvPr/>
          </p:nvSpPr>
          <p:spPr bwMode="auto">
            <a:xfrm>
              <a:off x="2323" y="40"/>
              <a:ext cx="94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b="1">
                  <a:solidFill>
                    <a:srgbClr val="0000FF"/>
                  </a:solidFill>
                </a:rPr>
                <a:t>Contents</a:t>
              </a:r>
            </a:p>
          </p:txBody>
        </p:sp>
        <p:sp>
          <p:nvSpPr>
            <p:cNvPr id="82949" name="Text Box 6"/>
            <p:cNvSpPr txBox="1">
              <a:spLocks noChangeArrowheads="1"/>
            </p:cNvSpPr>
            <p:nvPr/>
          </p:nvSpPr>
          <p:spPr bwMode="auto">
            <a:xfrm>
              <a:off x="3787" y="572"/>
              <a:ext cx="1854" cy="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b="1"/>
                <a:t>4 large structures:</a:t>
              </a:r>
            </a:p>
            <a:p>
              <a:pPr eaLnBrk="1" hangingPunct="1">
                <a:buFontTx/>
                <a:buChar char="•"/>
              </a:pPr>
              <a:r>
                <a:rPr lang="en-US" b="1"/>
                <a:t>Tibial nerve</a:t>
              </a:r>
            </a:p>
            <a:p>
              <a:pPr eaLnBrk="1" hangingPunct="1">
                <a:buFontTx/>
                <a:buChar char="•"/>
              </a:pPr>
              <a:r>
                <a:rPr lang="en-US" b="1"/>
                <a:t>Common peroneal nerve</a:t>
              </a:r>
            </a:p>
            <a:p>
              <a:pPr eaLnBrk="1" hangingPunct="1">
                <a:buFontTx/>
                <a:buChar char="•"/>
              </a:pPr>
              <a:r>
                <a:rPr lang="en-US" b="1"/>
                <a:t>Popliteal artery</a:t>
              </a:r>
            </a:p>
            <a:p>
              <a:pPr eaLnBrk="1" hangingPunct="1">
                <a:buFontTx/>
                <a:buChar char="•"/>
              </a:pPr>
              <a:r>
                <a:rPr lang="en-US" b="1"/>
                <a:t>Popliteal vein</a:t>
              </a:r>
            </a:p>
          </p:txBody>
        </p:sp>
        <p:sp>
          <p:nvSpPr>
            <p:cNvPr id="82950" name="Text Box 7"/>
            <p:cNvSpPr txBox="1">
              <a:spLocks noChangeArrowheads="1"/>
            </p:cNvSpPr>
            <p:nvPr/>
          </p:nvSpPr>
          <p:spPr bwMode="auto">
            <a:xfrm>
              <a:off x="158" y="391"/>
              <a:ext cx="2102" cy="1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b="1"/>
                <a:t>4 small structures:</a:t>
              </a:r>
            </a:p>
            <a:p>
              <a:pPr eaLnBrk="1" hangingPunct="1">
                <a:buFontTx/>
                <a:buChar char="•"/>
              </a:pPr>
              <a:r>
                <a:rPr lang="en-US" b="1"/>
                <a:t>Popliteal lymph nodes</a:t>
              </a:r>
            </a:p>
            <a:p>
              <a:pPr eaLnBrk="1" hangingPunct="1">
                <a:buFontTx/>
                <a:buChar char="•"/>
              </a:pPr>
              <a:r>
                <a:rPr lang="en-US" b="1"/>
                <a:t>Small saphenous vein</a:t>
              </a:r>
            </a:p>
            <a:p>
              <a:pPr eaLnBrk="1" hangingPunct="1">
                <a:buFontTx/>
                <a:buChar char="•"/>
              </a:pPr>
              <a:r>
                <a:rPr lang="en-US" b="1"/>
                <a:t>Posterior c n of the thigh</a:t>
              </a:r>
            </a:p>
            <a:p>
              <a:pPr eaLnBrk="1" hangingPunct="1">
                <a:buFontTx/>
                <a:buChar char="•"/>
              </a:pPr>
              <a:r>
                <a:rPr lang="en-US" b="1"/>
                <a:t>Genicular br. Of obturator n.</a:t>
              </a:r>
            </a:p>
            <a:p>
              <a:pPr eaLnBrk="1" hangingPunct="1">
                <a:buFontTx/>
                <a:buChar char="•"/>
              </a:pPr>
              <a:endParaRPr lang="en-US" b="1"/>
            </a:p>
          </p:txBody>
        </p:sp>
        <p:sp>
          <p:nvSpPr>
            <p:cNvPr id="82951" name="Line 8"/>
            <p:cNvSpPr>
              <a:spLocks noChangeShapeType="1"/>
            </p:cNvSpPr>
            <p:nvPr/>
          </p:nvSpPr>
          <p:spPr bwMode="auto">
            <a:xfrm flipH="1">
              <a:off x="3198" y="890"/>
              <a:ext cx="635" cy="68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2952" name="Line 9"/>
            <p:cNvSpPr>
              <a:spLocks noChangeShapeType="1"/>
            </p:cNvSpPr>
            <p:nvPr/>
          </p:nvSpPr>
          <p:spPr bwMode="auto">
            <a:xfrm flipH="1">
              <a:off x="3379" y="1026"/>
              <a:ext cx="454" cy="49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2953" name="Line 11"/>
            <p:cNvSpPr>
              <a:spLocks noChangeShapeType="1"/>
            </p:cNvSpPr>
            <p:nvPr/>
          </p:nvSpPr>
          <p:spPr bwMode="auto">
            <a:xfrm flipH="1">
              <a:off x="2835" y="1253"/>
              <a:ext cx="1043" cy="95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2954" name="Line 13"/>
            <p:cNvSpPr>
              <a:spLocks noChangeShapeType="1"/>
            </p:cNvSpPr>
            <p:nvPr/>
          </p:nvSpPr>
          <p:spPr bwMode="auto">
            <a:xfrm flipH="1">
              <a:off x="3288" y="1480"/>
              <a:ext cx="726" cy="117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Tree>
    <p:extLst>
      <p:ext uri="{BB962C8B-B14F-4D97-AF65-F5344CB8AC3E}">
        <p14:creationId xmlns:p14="http://schemas.microsoft.com/office/powerpoint/2010/main" val="3352681586"/>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path" presetSubtype="0" accel="50000" decel="50000" fill="hold" nodeType="clickEffect">
                                  <p:stCondLst>
                                    <p:cond delay="0"/>
                                  </p:stCondLst>
                                  <p:childTnLst>
                                    <p:animMotion origin="layout" path="M 0 0  L 0 0.33333  E" pathEditMode="relative" ptsTypes="">
                                      <p:cBhvr>
                                        <p:cTn id="11" dur="2000" fill="hold"/>
                                        <p:tgtEl>
                                          <p:spTgt spid="2"/>
                                        </p:tgtEl>
                                        <p:attrNameLst>
                                          <p:attrName>ppt_x</p:attrName>
                                          <p:attrName>ppt_y</p:attrName>
                                        </p:attrNameLst>
                                      </p:cBhvr>
                                    </p:animMotion>
                                  </p:childTnLst>
                                </p:cTn>
                              </p:par>
                            </p:childTnLst>
                          </p:cTn>
                        </p:par>
                      </p:childTnLst>
                    </p:cTn>
                  </p:par>
                  <p:par>
                    <p:cTn id="12" fill="hold" nodeType="clickPar">
                      <p:stCondLst>
                        <p:cond delay="indefinite"/>
                      </p:stCondLst>
                      <p:childTnLst>
                        <p:par>
                          <p:cTn id="13" fill="hold" nodeType="withGroup">
                            <p:stCondLst>
                              <p:cond delay="0"/>
                            </p:stCondLst>
                            <p:childTnLst>
                              <p:par>
                                <p:cTn id="14" presetID="8" presetClass="emph" presetSubtype="0" fill="hold" nodeType="clickEffect">
                                  <p:stCondLst>
                                    <p:cond delay="0"/>
                                  </p:stCondLst>
                                  <p:childTnLst>
                                    <p:animRot by="21600000">
                                      <p:cBhvr>
                                        <p:cTn id="15" dur="2000" fill="hold"/>
                                        <p:tgtEl>
                                          <p:spTgt spid="2"/>
                                        </p:tgtEl>
                                        <p:attrNameLst>
                                          <p:attrName>r</p:attrName>
                                        </p:attrNameLst>
                                      </p:cBhvr>
                                    </p:animRot>
                                  </p:childTnLst>
                                </p:cTn>
                              </p:par>
                            </p:childTnLst>
                          </p:cTn>
                        </p:par>
                      </p:childTnLst>
                    </p:cTn>
                  </p:par>
                  <p:par>
                    <p:cTn id="16" fill="hold" nodeType="clickPar">
                      <p:stCondLst>
                        <p:cond delay="indefinite"/>
                      </p:stCondLst>
                      <p:childTnLst>
                        <p:par>
                          <p:cTn id="17" fill="hold" nodeType="withGroup">
                            <p:stCondLst>
                              <p:cond delay="0"/>
                            </p:stCondLst>
                            <p:childTnLst>
                              <p:par>
                                <p:cTn id="18" presetID="8" presetClass="entr" presetSubtype="16"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diamond(in)">
                                      <p:cBhvr>
                                        <p:cTn id="2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6"/>
          <p:cNvSpPr>
            <a:spLocks noChangeArrowheads="1"/>
          </p:cNvSpPr>
          <p:nvPr/>
        </p:nvSpPr>
        <p:spPr bwMode="auto">
          <a:xfrm>
            <a:off x="250825" y="-25400"/>
            <a:ext cx="2525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solidFill>
                  <a:srgbClr val="0033CC"/>
                </a:solidFill>
              </a:rPr>
              <a:t>Nerves of the fossa</a:t>
            </a:r>
          </a:p>
        </p:txBody>
      </p:sp>
      <p:grpSp>
        <p:nvGrpSpPr>
          <p:cNvPr id="83971" name="Group 27"/>
          <p:cNvGrpSpPr>
            <a:grpSpLocks/>
          </p:cNvGrpSpPr>
          <p:nvPr/>
        </p:nvGrpSpPr>
        <p:grpSpPr bwMode="auto">
          <a:xfrm>
            <a:off x="323850" y="549275"/>
            <a:ext cx="8132763" cy="6126163"/>
            <a:chOff x="204" y="346"/>
            <a:chExt cx="5123" cy="3859"/>
          </a:xfrm>
        </p:grpSpPr>
        <p:pic>
          <p:nvPicPr>
            <p:cNvPr id="83972" name="Picture 8" descr="branches of sciat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5" y="346"/>
              <a:ext cx="2418" cy="3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3" name="Rectangle 9"/>
            <p:cNvSpPr>
              <a:spLocks noChangeArrowheads="1"/>
            </p:cNvSpPr>
            <p:nvPr/>
          </p:nvSpPr>
          <p:spPr bwMode="auto">
            <a:xfrm>
              <a:off x="2880" y="845"/>
              <a:ext cx="18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t>Common peroneal nerve</a:t>
              </a:r>
            </a:p>
          </p:txBody>
        </p:sp>
        <p:sp>
          <p:nvSpPr>
            <p:cNvPr id="83974" name="Rectangle 10"/>
            <p:cNvSpPr>
              <a:spLocks noChangeArrowheads="1"/>
            </p:cNvSpPr>
            <p:nvPr/>
          </p:nvSpPr>
          <p:spPr bwMode="auto">
            <a:xfrm>
              <a:off x="748" y="890"/>
              <a:ext cx="9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t>Tibial nerve</a:t>
              </a:r>
            </a:p>
          </p:txBody>
        </p:sp>
        <p:sp>
          <p:nvSpPr>
            <p:cNvPr id="83975" name="Rectangle 11"/>
            <p:cNvSpPr>
              <a:spLocks noChangeArrowheads="1"/>
            </p:cNvSpPr>
            <p:nvPr/>
          </p:nvSpPr>
          <p:spPr bwMode="auto">
            <a:xfrm>
              <a:off x="703" y="1344"/>
              <a:ext cx="117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t>Upper medial genicular</a:t>
              </a:r>
            </a:p>
          </p:txBody>
        </p:sp>
        <p:sp>
          <p:nvSpPr>
            <p:cNvPr id="83976" name="Rectangle 12"/>
            <p:cNvSpPr>
              <a:spLocks noChangeArrowheads="1"/>
            </p:cNvSpPr>
            <p:nvPr/>
          </p:nvSpPr>
          <p:spPr bwMode="auto">
            <a:xfrm>
              <a:off x="930" y="1616"/>
              <a:ext cx="87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t>Middle genicular</a:t>
              </a:r>
            </a:p>
          </p:txBody>
        </p:sp>
        <p:sp>
          <p:nvSpPr>
            <p:cNvPr id="83977" name="Rectangle 13"/>
            <p:cNvSpPr>
              <a:spLocks noChangeArrowheads="1"/>
            </p:cNvSpPr>
            <p:nvPr/>
          </p:nvSpPr>
          <p:spPr bwMode="auto">
            <a:xfrm>
              <a:off x="567" y="1842"/>
              <a:ext cx="118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t>Lower medial genicular</a:t>
              </a:r>
            </a:p>
          </p:txBody>
        </p:sp>
        <p:sp>
          <p:nvSpPr>
            <p:cNvPr id="83978" name="Rectangle 14"/>
            <p:cNvSpPr>
              <a:spLocks noChangeArrowheads="1"/>
            </p:cNvSpPr>
            <p:nvPr/>
          </p:nvSpPr>
          <p:spPr bwMode="auto">
            <a:xfrm>
              <a:off x="1156" y="2115"/>
              <a:ext cx="54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t>popliteus</a:t>
              </a:r>
            </a:p>
          </p:txBody>
        </p:sp>
        <p:sp>
          <p:nvSpPr>
            <p:cNvPr id="83979" name="Rectangle 15"/>
            <p:cNvSpPr>
              <a:spLocks noChangeArrowheads="1"/>
            </p:cNvSpPr>
            <p:nvPr/>
          </p:nvSpPr>
          <p:spPr bwMode="auto">
            <a:xfrm>
              <a:off x="748" y="2478"/>
              <a:ext cx="81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t>Gastrocnemius</a:t>
              </a:r>
            </a:p>
          </p:txBody>
        </p:sp>
        <p:sp>
          <p:nvSpPr>
            <p:cNvPr id="83980" name="Rectangle 16"/>
            <p:cNvSpPr>
              <a:spLocks noChangeArrowheads="1"/>
            </p:cNvSpPr>
            <p:nvPr/>
          </p:nvSpPr>
          <p:spPr bwMode="auto">
            <a:xfrm>
              <a:off x="839" y="2932"/>
              <a:ext cx="52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t>Plantaris</a:t>
              </a:r>
            </a:p>
          </p:txBody>
        </p:sp>
        <p:sp>
          <p:nvSpPr>
            <p:cNvPr id="83981" name="Rectangle 17"/>
            <p:cNvSpPr>
              <a:spLocks noChangeArrowheads="1"/>
            </p:cNvSpPr>
            <p:nvPr/>
          </p:nvSpPr>
          <p:spPr bwMode="auto">
            <a:xfrm>
              <a:off x="1020" y="3385"/>
              <a:ext cx="43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t>Soleus</a:t>
              </a:r>
            </a:p>
          </p:txBody>
        </p:sp>
        <p:sp>
          <p:nvSpPr>
            <p:cNvPr id="83982" name="Rectangle 18"/>
            <p:cNvSpPr>
              <a:spLocks noChangeArrowheads="1"/>
            </p:cNvSpPr>
            <p:nvPr/>
          </p:nvSpPr>
          <p:spPr bwMode="auto">
            <a:xfrm>
              <a:off x="2835" y="1344"/>
              <a:ext cx="109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t>Sural communicating</a:t>
              </a:r>
            </a:p>
          </p:txBody>
        </p:sp>
        <p:sp>
          <p:nvSpPr>
            <p:cNvPr id="83983" name="Rectangle 19"/>
            <p:cNvSpPr>
              <a:spLocks noChangeArrowheads="1"/>
            </p:cNvSpPr>
            <p:nvPr/>
          </p:nvSpPr>
          <p:spPr bwMode="auto">
            <a:xfrm>
              <a:off x="2971" y="1752"/>
              <a:ext cx="115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t>Upper lateral genicular</a:t>
              </a:r>
            </a:p>
          </p:txBody>
        </p:sp>
        <p:sp>
          <p:nvSpPr>
            <p:cNvPr id="83984" name="Rectangle 20"/>
            <p:cNvSpPr>
              <a:spLocks noChangeArrowheads="1"/>
            </p:cNvSpPr>
            <p:nvPr/>
          </p:nvSpPr>
          <p:spPr bwMode="auto">
            <a:xfrm>
              <a:off x="3243" y="2069"/>
              <a:ext cx="116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t>Lower lateral genicular</a:t>
              </a:r>
            </a:p>
          </p:txBody>
        </p:sp>
        <p:sp>
          <p:nvSpPr>
            <p:cNvPr id="83985" name="Rectangle 21"/>
            <p:cNvSpPr>
              <a:spLocks noChangeArrowheads="1"/>
            </p:cNvSpPr>
            <p:nvPr/>
          </p:nvSpPr>
          <p:spPr bwMode="auto">
            <a:xfrm>
              <a:off x="3424" y="2524"/>
              <a:ext cx="102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t>Recurrent genicular</a:t>
              </a:r>
            </a:p>
          </p:txBody>
        </p:sp>
        <p:sp>
          <p:nvSpPr>
            <p:cNvPr id="83986" name="Rectangle 22"/>
            <p:cNvSpPr>
              <a:spLocks noChangeArrowheads="1"/>
            </p:cNvSpPr>
            <p:nvPr/>
          </p:nvSpPr>
          <p:spPr bwMode="auto">
            <a:xfrm>
              <a:off x="3515" y="2932"/>
              <a:ext cx="1077"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t>Lateral c n of the calf</a:t>
              </a:r>
            </a:p>
          </p:txBody>
        </p:sp>
        <p:sp>
          <p:nvSpPr>
            <p:cNvPr id="83987" name="Rectangle 23"/>
            <p:cNvSpPr>
              <a:spLocks noChangeArrowheads="1"/>
            </p:cNvSpPr>
            <p:nvPr/>
          </p:nvSpPr>
          <p:spPr bwMode="auto">
            <a:xfrm>
              <a:off x="3787" y="3249"/>
              <a:ext cx="154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t>Lateral compartment</a:t>
              </a:r>
            </a:p>
          </p:txBody>
        </p:sp>
        <p:sp>
          <p:nvSpPr>
            <p:cNvPr id="83988" name="Rectangle 24"/>
            <p:cNvSpPr>
              <a:spLocks noChangeArrowheads="1"/>
            </p:cNvSpPr>
            <p:nvPr/>
          </p:nvSpPr>
          <p:spPr bwMode="auto">
            <a:xfrm>
              <a:off x="3334" y="3974"/>
              <a:ext cx="162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t>Anterior compartment</a:t>
              </a:r>
            </a:p>
          </p:txBody>
        </p:sp>
        <p:sp>
          <p:nvSpPr>
            <p:cNvPr id="83989" name="Rectangle 25"/>
            <p:cNvSpPr>
              <a:spLocks noChangeArrowheads="1"/>
            </p:cNvSpPr>
            <p:nvPr/>
          </p:nvSpPr>
          <p:spPr bwMode="auto">
            <a:xfrm>
              <a:off x="204" y="3929"/>
              <a:ext cx="170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t>Posterior compartment</a:t>
              </a:r>
            </a:p>
          </p:txBody>
        </p:sp>
        <p:sp>
          <p:nvSpPr>
            <p:cNvPr id="83990" name="Rectangle 26"/>
            <p:cNvSpPr>
              <a:spLocks noChangeArrowheads="1"/>
            </p:cNvSpPr>
            <p:nvPr/>
          </p:nvSpPr>
          <p:spPr bwMode="auto">
            <a:xfrm>
              <a:off x="2562" y="3521"/>
              <a:ext cx="4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t>Sural n.</a:t>
              </a:r>
            </a:p>
          </p:txBody>
        </p:sp>
      </p:grpSp>
    </p:spTree>
    <p:extLst>
      <p:ext uri="{BB962C8B-B14F-4D97-AF65-F5344CB8AC3E}">
        <p14:creationId xmlns:p14="http://schemas.microsoft.com/office/powerpoint/2010/main" val="2740438445"/>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Embryology </a:t>
            </a:r>
            <a:endParaRPr lang="en-US" dirty="0"/>
          </a:p>
        </p:txBody>
      </p:sp>
      <p:sp>
        <p:nvSpPr>
          <p:cNvPr id="4" name="Content Placeholder 2"/>
          <p:cNvSpPr>
            <a:spLocks noGrp="1"/>
          </p:cNvSpPr>
          <p:nvPr>
            <p:ph idx="1"/>
          </p:nvPr>
        </p:nvSpPr>
        <p:spPr/>
        <p:txBody>
          <a:bodyPr>
            <a:normAutofit fontScale="85000" lnSpcReduction="10000"/>
          </a:bodyPr>
          <a:lstStyle/>
          <a:p>
            <a:r>
              <a:rPr lang="en-US" b="1" dirty="0" smtClean="0"/>
              <a:t>Gastrula</a:t>
            </a:r>
            <a:r>
              <a:rPr lang="en-US" dirty="0" smtClean="0"/>
              <a:t> (Gr. </a:t>
            </a:r>
            <a:r>
              <a:rPr lang="en-US" i="1" dirty="0" err="1" smtClean="0"/>
              <a:t>gaster</a:t>
            </a:r>
            <a:r>
              <a:rPr lang="en-US" dirty="0" smtClean="0"/>
              <a:t>, stomach). During gastrulation (transformation of a blastocyst into a gastrula), a three-layered embryonic disc forms (third week). </a:t>
            </a:r>
          </a:p>
          <a:p>
            <a:r>
              <a:rPr lang="en-US" dirty="0" smtClean="0"/>
              <a:t>The three germ layers of the gastrula (ectoderm, mesoderm, and endoderm) subsequently differentiate into the tissues and organs of the embryo.</a:t>
            </a:r>
          </a:p>
          <a:p>
            <a:r>
              <a:rPr lang="en-US" b="1" dirty="0" err="1" smtClean="0"/>
              <a:t>Neurula</a:t>
            </a:r>
            <a:r>
              <a:rPr lang="en-US" dirty="0" smtClean="0"/>
              <a:t> (Gr. </a:t>
            </a:r>
            <a:r>
              <a:rPr lang="en-US" i="1" dirty="0" smtClean="0"/>
              <a:t>neuron</a:t>
            </a:r>
            <a:r>
              <a:rPr lang="en-US" dirty="0" smtClean="0"/>
              <a:t>, nerve). The early embryo during the third and fourth weeks when the neural tube is developing from the neural plate .It is the first appearance of the nervous system and the next stage after the gastrula</a:t>
            </a:r>
            <a:endParaRPr lang="en-US" dirty="0"/>
          </a:p>
        </p:txBody>
      </p:sp>
    </p:spTree>
    <p:extLst>
      <p:ext uri="{BB962C8B-B14F-4D97-AF65-F5344CB8AC3E}">
        <p14:creationId xmlns:p14="http://schemas.microsoft.com/office/powerpoint/2010/main" val="369939821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ChangeArrowheads="1"/>
          </p:cNvSpPr>
          <p:nvPr>
            <p:ph type="body" sz="half" idx="1"/>
          </p:nvPr>
        </p:nvSpPr>
        <p:spPr>
          <a:xfrm>
            <a:off x="0" y="404813"/>
            <a:ext cx="3816350" cy="5810250"/>
          </a:xfrm>
        </p:spPr>
        <p:txBody>
          <a:bodyPr/>
          <a:lstStyle/>
          <a:p>
            <a:pPr eaLnBrk="1" hangingPunct="1">
              <a:lnSpc>
                <a:spcPct val="80000"/>
              </a:lnSpc>
              <a:buFontTx/>
              <a:buNone/>
              <a:defRPr/>
            </a:pPr>
            <a:r>
              <a:rPr lang="en-US" sz="1400" b="1" u="sng" smtClean="0">
                <a:effectLst>
                  <a:outerShdw blurRad="38100" dist="38100" dir="2700000" algn="tl">
                    <a:srgbClr val="FFFFFF"/>
                  </a:outerShdw>
                </a:effectLst>
              </a:rPr>
              <a:t>POPLITEAL ARTERY</a:t>
            </a:r>
            <a:endParaRPr lang="en-US" sz="1400" b="1" smtClean="0"/>
          </a:p>
          <a:p>
            <a:pPr eaLnBrk="1" hangingPunct="1">
              <a:lnSpc>
                <a:spcPct val="80000"/>
              </a:lnSpc>
              <a:defRPr/>
            </a:pPr>
            <a:endParaRPr lang="en-US" sz="1400" b="1" smtClean="0"/>
          </a:p>
          <a:p>
            <a:pPr eaLnBrk="1" hangingPunct="1">
              <a:lnSpc>
                <a:spcPct val="80000"/>
              </a:lnSpc>
              <a:defRPr/>
            </a:pPr>
            <a:r>
              <a:rPr lang="en-US" sz="1200" b="1" smtClean="0"/>
              <a:t>Continuation of femoral A. at adductor hiatus.</a:t>
            </a:r>
          </a:p>
          <a:p>
            <a:pPr eaLnBrk="1" hangingPunct="1">
              <a:lnSpc>
                <a:spcPct val="80000"/>
              </a:lnSpc>
              <a:defRPr/>
            </a:pPr>
            <a:r>
              <a:rPr lang="en-US" sz="1200" b="1" smtClean="0"/>
              <a:t>Terminates at lower border of popliteus by dividing into anterior and posterior tibial arteries.</a:t>
            </a:r>
          </a:p>
          <a:p>
            <a:pPr eaLnBrk="1" hangingPunct="1">
              <a:lnSpc>
                <a:spcPct val="80000"/>
              </a:lnSpc>
              <a:buFontTx/>
              <a:buNone/>
              <a:defRPr/>
            </a:pPr>
            <a:endParaRPr lang="en-US" sz="1200" b="1" smtClean="0"/>
          </a:p>
          <a:p>
            <a:pPr eaLnBrk="1" hangingPunct="1">
              <a:lnSpc>
                <a:spcPct val="80000"/>
              </a:lnSpc>
              <a:buFontTx/>
              <a:buNone/>
              <a:defRPr/>
            </a:pPr>
            <a:r>
              <a:rPr lang="en-US" sz="1400" b="1" u="sng" smtClean="0"/>
              <a:t>Relations:</a:t>
            </a:r>
            <a:r>
              <a:rPr lang="en-US" sz="1000" b="1" smtClean="0"/>
              <a:t> </a:t>
            </a:r>
          </a:p>
          <a:p>
            <a:pPr eaLnBrk="1" hangingPunct="1">
              <a:lnSpc>
                <a:spcPct val="80000"/>
              </a:lnSpc>
              <a:buClr>
                <a:schemeClr val="tx1"/>
              </a:buClr>
              <a:buFont typeface="Wingdings" pitchFamily="2" charset="2"/>
              <a:buNone/>
              <a:defRPr/>
            </a:pPr>
            <a:r>
              <a:rPr lang="en-US" sz="1200" b="1" smtClean="0"/>
              <a:t>Anterior (deep):</a:t>
            </a:r>
          </a:p>
          <a:p>
            <a:pPr lvl="1" eaLnBrk="1" hangingPunct="1">
              <a:lnSpc>
                <a:spcPct val="80000"/>
              </a:lnSpc>
              <a:buClr>
                <a:schemeClr val="tx1"/>
              </a:buClr>
              <a:buFont typeface="Wingdings" pitchFamily="2" charset="2"/>
              <a:buChar char="§"/>
              <a:defRPr/>
            </a:pPr>
            <a:r>
              <a:rPr lang="en-GB" sz="1200" b="1" smtClean="0"/>
              <a:t>Fat over popliteal surface of the femur</a:t>
            </a:r>
          </a:p>
          <a:p>
            <a:pPr lvl="1" eaLnBrk="1" hangingPunct="1">
              <a:lnSpc>
                <a:spcPct val="80000"/>
              </a:lnSpc>
              <a:buClr>
                <a:schemeClr val="tx1"/>
              </a:buClr>
              <a:buFont typeface="Wingdings" pitchFamily="2" charset="2"/>
              <a:buChar char="§"/>
              <a:defRPr/>
            </a:pPr>
            <a:r>
              <a:rPr lang="en-GB" sz="1200" b="1" smtClean="0"/>
              <a:t>Capsule of the knee joint</a:t>
            </a:r>
          </a:p>
          <a:p>
            <a:pPr lvl="1" eaLnBrk="1" hangingPunct="1">
              <a:lnSpc>
                <a:spcPct val="80000"/>
              </a:lnSpc>
              <a:buClr>
                <a:schemeClr val="tx1"/>
              </a:buClr>
              <a:buFont typeface="Wingdings" pitchFamily="2" charset="2"/>
              <a:buChar char="§"/>
              <a:defRPr/>
            </a:pPr>
            <a:r>
              <a:rPr lang="en-GB" sz="1200" b="1" smtClean="0"/>
              <a:t>Fascia over the popliteus muscle</a:t>
            </a:r>
          </a:p>
          <a:p>
            <a:pPr lvl="1" eaLnBrk="1" hangingPunct="1">
              <a:lnSpc>
                <a:spcPct val="80000"/>
              </a:lnSpc>
              <a:buClr>
                <a:schemeClr val="tx1"/>
              </a:buClr>
              <a:buFont typeface="Wingdings" pitchFamily="2" charset="2"/>
              <a:buNone/>
              <a:defRPr/>
            </a:pPr>
            <a:endParaRPr lang="en-US" sz="1200" b="1" smtClean="0"/>
          </a:p>
          <a:p>
            <a:pPr lvl="1" eaLnBrk="1" hangingPunct="1">
              <a:lnSpc>
                <a:spcPct val="80000"/>
              </a:lnSpc>
              <a:buClr>
                <a:schemeClr val="tx1"/>
              </a:buClr>
              <a:buFont typeface="Wingdings" pitchFamily="2" charset="2"/>
              <a:buChar char="§"/>
              <a:defRPr/>
            </a:pPr>
            <a:endParaRPr lang="en-US" sz="900" b="1" smtClean="0"/>
          </a:p>
          <a:p>
            <a:pPr eaLnBrk="1" hangingPunct="1">
              <a:lnSpc>
                <a:spcPct val="80000"/>
              </a:lnSpc>
              <a:buClr>
                <a:schemeClr val="tx1"/>
              </a:buClr>
              <a:buFont typeface="Wingdings" pitchFamily="2" charset="2"/>
              <a:buNone/>
              <a:defRPr/>
            </a:pPr>
            <a:r>
              <a:rPr lang="en-US" sz="1200" b="1" smtClean="0"/>
              <a:t>Posterior superficial):</a:t>
            </a:r>
          </a:p>
          <a:p>
            <a:pPr lvl="1" eaLnBrk="1" hangingPunct="1">
              <a:lnSpc>
                <a:spcPct val="80000"/>
              </a:lnSpc>
              <a:buClr>
                <a:schemeClr val="tx1"/>
              </a:buClr>
              <a:buFont typeface="Wingdings" pitchFamily="2" charset="2"/>
              <a:buChar char="§"/>
              <a:defRPr/>
            </a:pPr>
            <a:r>
              <a:rPr lang="en-US" sz="1200" b="1" smtClean="0"/>
              <a:t>Skin, superficial and deep fascia</a:t>
            </a:r>
          </a:p>
          <a:p>
            <a:pPr lvl="1" eaLnBrk="1" hangingPunct="1">
              <a:lnSpc>
                <a:spcPct val="80000"/>
              </a:lnSpc>
              <a:buClr>
                <a:schemeClr val="tx1"/>
              </a:buClr>
              <a:buFont typeface="Wingdings" pitchFamily="2" charset="2"/>
              <a:buChar char="§"/>
              <a:defRPr/>
            </a:pPr>
            <a:r>
              <a:rPr lang="en-US" sz="1200" b="1" smtClean="0"/>
              <a:t>Posterior c n of the thigh and small saphenous vein</a:t>
            </a:r>
          </a:p>
          <a:p>
            <a:pPr lvl="1" eaLnBrk="1" hangingPunct="1">
              <a:lnSpc>
                <a:spcPct val="80000"/>
              </a:lnSpc>
              <a:buClr>
                <a:schemeClr val="tx1"/>
              </a:buClr>
              <a:buFont typeface="Wingdings" pitchFamily="2" charset="2"/>
              <a:buChar char="§"/>
              <a:defRPr/>
            </a:pPr>
            <a:r>
              <a:rPr lang="en-US" sz="1200" b="1" smtClean="0"/>
              <a:t>The popliteal vein and tibial nerve crossing it from lateral to medial </a:t>
            </a:r>
          </a:p>
          <a:p>
            <a:pPr eaLnBrk="1" hangingPunct="1">
              <a:lnSpc>
                <a:spcPct val="80000"/>
              </a:lnSpc>
              <a:buClr>
                <a:schemeClr val="tx1"/>
              </a:buClr>
              <a:buFont typeface="Wingdings" pitchFamily="2" charset="2"/>
              <a:buNone/>
              <a:defRPr/>
            </a:pPr>
            <a:r>
              <a:rPr lang="en-US" sz="1200" b="1" smtClean="0"/>
              <a:t>Lateral:</a:t>
            </a:r>
          </a:p>
          <a:p>
            <a:pPr lvl="1" eaLnBrk="1" hangingPunct="1">
              <a:lnSpc>
                <a:spcPct val="80000"/>
              </a:lnSpc>
              <a:buClr>
                <a:schemeClr val="tx1"/>
              </a:buClr>
              <a:buFont typeface="Wingdings" pitchFamily="2" charset="2"/>
              <a:buChar char="§"/>
              <a:defRPr/>
            </a:pPr>
            <a:r>
              <a:rPr lang="en-US" sz="1200" b="1" smtClean="0"/>
              <a:t> above, biceps femoris, popliteal vein, tibial nerve andlateral condyle of femur</a:t>
            </a:r>
          </a:p>
          <a:p>
            <a:pPr lvl="1" eaLnBrk="1" hangingPunct="1">
              <a:lnSpc>
                <a:spcPct val="80000"/>
              </a:lnSpc>
              <a:buClr>
                <a:schemeClr val="tx1"/>
              </a:buClr>
              <a:buFont typeface="Wingdings" pitchFamily="2" charset="2"/>
              <a:buChar char="§"/>
              <a:defRPr/>
            </a:pPr>
            <a:r>
              <a:rPr lang="en-US" sz="1200" b="1" smtClean="0"/>
              <a:t>Below, lateral head of gastrocnemius and plantaris.</a:t>
            </a:r>
          </a:p>
          <a:p>
            <a:pPr eaLnBrk="1" hangingPunct="1">
              <a:lnSpc>
                <a:spcPct val="80000"/>
              </a:lnSpc>
              <a:buClr>
                <a:schemeClr val="tx1"/>
              </a:buClr>
              <a:buFont typeface="Wingdings" pitchFamily="2" charset="2"/>
              <a:buNone/>
              <a:defRPr/>
            </a:pPr>
            <a:r>
              <a:rPr lang="en-US" sz="1200" b="1" smtClean="0"/>
              <a:t>Medial:</a:t>
            </a:r>
          </a:p>
          <a:p>
            <a:pPr lvl="1" eaLnBrk="1" hangingPunct="1">
              <a:lnSpc>
                <a:spcPct val="80000"/>
              </a:lnSpc>
              <a:buClr>
                <a:schemeClr val="tx1"/>
              </a:buClr>
              <a:buFont typeface="Wingdings" pitchFamily="2" charset="2"/>
              <a:buChar char="§"/>
              <a:defRPr/>
            </a:pPr>
            <a:r>
              <a:rPr lang="en-US" sz="1200" b="1" smtClean="0"/>
              <a:t>Above, semimembranosus and medial femoral condyle</a:t>
            </a:r>
          </a:p>
          <a:p>
            <a:pPr lvl="1" eaLnBrk="1" hangingPunct="1">
              <a:lnSpc>
                <a:spcPct val="80000"/>
              </a:lnSpc>
              <a:buClr>
                <a:schemeClr val="tx1"/>
              </a:buClr>
              <a:buFont typeface="Wingdings" pitchFamily="2" charset="2"/>
              <a:buChar char="§"/>
              <a:defRPr/>
            </a:pPr>
            <a:r>
              <a:rPr lang="en-US" sz="1200" b="1" smtClean="0"/>
              <a:t>Below  tibial nerve popliteal vein and medial head of gastrocnemius,</a:t>
            </a:r>
          </a:p>
          <a:p>
            <a:pPr eaLnBrk="1" hangingPunct="1">
              <a:lnSpc>
                <a:spcPct val="80000"/>
              </a:lnSpc>
              <a:buClr>
                <a:schemeClr val="tx1"/>
              </a:buClr>
              <a:buFontTx/>
              <a:buNone/>
              <a:defRPr/>
            </a:pPr>
            <a:r>
              <a:rPr lang="en-US" sz="1000" b="1" smtClean="0"/>
              <a:t> </a:t>
            </a:r>
          </a:p>
        </p:txBody>
      </p:sp>
      <p:grpSp>
        <p:nvGrpSpPr>
          <p:cNvPr id="84995" name="Group 10"/>
          <p:cNvGrpSpPr>
            <a:grpSpLocks/>
          </p:cNvGrpSpPr>
          <p:nvPr/>
        </p:nvGrpSpPr>
        <p:grpSpPr bwMode="auto">
          <a:xfrm>
            <a:off x="4067175" y="549275"/>
            <a:ext cx="5035550" cy="5576888"/>
            <a:chOff x="2562" y="346"/>
            <a:chExt cx="3172" cy="3513"/>
          </a:xfrm>
        </p:grpSpPr>
        <p:pic>
          <p:nvPicPr>
            <p:cNvPr id="84997" name="Picture 3" descr="popl at"/>
            <p:cNvPicPr>
              <a:picLocks noChangeAspect="1" noChangeArrowheads="1"/>
            </p:cNvPicPr>
            <p:nvPr/>
          </p:nvPicPr>
          <p:blipFill>
            <a:blip r:embed="rId2">
              <a:extLst>
                <a:ext uri="{28A0092B-C50C-407E-A947-70E740481C1C}">
                  <a14:useLocalDpi xmlns:a14="http://schemas.microsoft.com/office/drawing/2010/main" val="0"/>
                </a:ext>
              </a:extLst>
            </a:blip>
            <a:srcRect l="29767" t="15886" r="7991" b="6683"/>
            <a:stretch>
              <a:fillRect/>
            </a:stretch>
          </p:blipFill>
          <p:spPr bwMode="auto">
            <a:xfrm>
              <a:off x="3152" y="1008"/>
              <a:ext cx="2251" cy="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8" name="Text Box 4"/>
            <p:cNvSpPr txBox="1">
              <a:spLocks noChangeArrowheads="1"/>
            </p:cNvSpPr>
            <p:nvPr/>
          </p:nvSpPr>
          <p:spPr bwMode="auto">
            <a:xfrm>
              <a:off x="2971" y="346"/>
              <a:ext cx="2577" cy="1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u="sng"/>
                <a:t>BRANCHES </a:t>
              </a:r>
            </a:p>
            <a:p>
              <a:pPr eaLnBrk="1" hangingPunct="1"/>
              <a:r>
                <a:rPr lang="en-US" sz="1200" b="1"/>
                <a:t>Cutaneous </a:t>
              </a:r>
            </a:p>
            <a:p>
              <a:pPr eaLnBrk="1" hangingPunct="1"/>
              <a:r>
                <a:rPr lang="en-US" sz="1200" b="1"/>
                <a:t>Muscular</a:t>
              </a:r>
            </a:p>
            <a:p>
              <a:pPr eaLnBrk="1" hangingPunct="1"/>
              <a:r>
                <a:rPr lang="en-US" sz="1200" b="1"/>
                <a:t>Genicular </a:t>
              </a:r>
            </a:p>
            <a:p>
              <a:pPr lvl="1" eaLnBrk="1" hangingPunct="1">
                <a:buFontTx/>
                <a:buChar char="•"/>
              </a:pPr>
              <a:r>
                <a:rPr lang="en-US" sz="1200" b="1"/>
                <a:t>superior medial and lateral genicular</a:t>
              </a:r>
            </a:p>
            <a:p>
              <a:pPr lvl="1" eaLnBrk="1" hangingPunct="1">
                <a:buFontTx/>
                <a:buChar char="•"/>
              </a:pPr>
              <a:r>
                <a:rPr lang="en-US" sz="1200" b="1"/>
                <a:t>middle genicular</a:t>
              </a:r>
            </a:p>
            <a:p>
              <a:pPr lvl="1" eaLnBrk="1" hangingPunct="1">
                <a:buFontTx/>
                <a:buChar char="•"/>
              </a:pPr>
              <a:r>
                <a:rPr lang="en-US" sz="1200" b="1"/>
                <a:t>inferior medial and lateral genicular</a:t>
              </a:r>
            </a:p>
            <a:p>
              <a:pPr eaLnBrk="1" hangingPunct="1"/>
              <a:endParaRPr lang="en-US" sz="1200"/>
            </a:p>
          </p:txBody>
        </p:sp>
        <p:sp>
          <p:nvSpPr>
            <p:cNvPr id="84999" name="Text Box 5"/>
            <p:cNvSpPr txBox="1">
              <a:spLocks noChangeArrowheads="1"/>
            </p:cNvSpPr>
            <p:nvPr/>
          </p:nvSpPr>
          <p:spPr bwMode="auto">
            <a:xfrm>
              <a:off x="2562" y="1389"/>
              <a:ext cx="1578"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1200" b="1"/>
                <a:t>Superior medial genc.</a:t>
              </a:r>
              <a:endParaRPr lang="en-US" sz="1200" b="1"/>
            </a:p>
          </p:txBody>
        </p:sp>
        <p:sp>
          <p:nvSpPr>
            <p:cNvPr id="85000" name="Text Box 6"/>
            <p:cNvSpPr txBox="1">
              <a:spLocks noChangeArrowheads="1"/>
            </p:cNvSpPr>
            <p:nvPr/>
          </p:nvSpPr>
          <p:spPr bwMode="auto">
            <a:xfrm>
              <a:off x="2641" y="1992"/>
              <a:ext cx="985"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1200" b="1"/>
                <a:t>Middle genc.</a:t>
              </a:r>
              <a:endParaRPr lang="en-US" sz="1200" b="1"/>
            </a:p>
          </p:txBody>
        </p:sp>
        <p:sp>
          <p:nvSpPr>
            <p:cNvPr id="85001" name="Text Box 7"/>
            <p:cNvSpPr txBox="1">
              <a:spLocks noChangeArrowheads="1"/>
            </p:cNvSpPr>
            <p:nvPr/>
          </p:nvSpPr>
          <p:spPr bwMode="auto">
            <a:xfrm>
              <a:off x="2744" y="2615"/>
              <a:ext cx="1488"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1200" b="1"/>
                <a:t>Inferior medial genc.</a:t>
              </a:r>
              <a:endParaRPr lang="en-US" sz="1200" b="1"/>
            </a:p>
          </p:txBody>
        </p:sp>
        <p:sp>
          <p:nvSpPr>
            <p:cNvPr id="85002" name="Text Box 8"/>
            <p:cNvSpPr txBox="1">
              <a:spLocks noChangeArrowheads="1"/>
            </p:cNvSpPr>
            <p:nvPr/>
          </p:nvSpPr>
          <p:spPr bwMode="auto">
            <a:xfrm>
              <a:off x="4636" y="1221"/>
              <a:ext cx="109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1200" b="1"/>
                <a:t>Superior lateral genc.</a:t>
              </a:r>
              <a:endParaRPr lang="en-US" sz="1200" b="1"/>
            </a:p>
          </p:txBody>
        </p:sp>
      </p:grpSp>
      <p:sp>
        <p:nvSpPr>
          <p:cNvPr id="84996" name="Text Box 9"/>
          <p:cNvSpPr txBox="1">
            <a:spLocks noChangeArrowheads="1"/>
          </p:cNvSpPr>
          <p:nvPr/>
        </p:nvSpPr>
        <p:spPr bwMode="auto">
          <a:xfrm>
            <a:off x="7502525" y="3644900"/>
            <a:ext cx="16414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1200" b="1"/>
              <a:t>Inferior lateral genc.</a:t>
            </a:r>
            <a:endParaRPr lang="en-US" sz="1200" b="1"/>
          </a:p>
        </p:txBody>
      </p:sp>
    </p:spTree>
    <p:extLst>
      <p:ext uri="{BB962C8B-B14F-4D97-AF65-F5344CB8AC3E}">
        <p14:creationId xmlns:p14="http://schemas.microsoft.com/office/powerpoint/2010/main" val="2703696378"/>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018" name="Group 18"/>
          <p:cNvGrpSpPr>
            <a:grpSpLocks/>
          </p:cNvGrpSpPr>
          <p:nvPr/>
        </p:nvGrpSpPr>
        <p:grpSpPr bwMode="auto">
          <a:xfrm>
            <a:off x="0" y="0"/>
            <a:ext cx="8002588" cy="5783263"/>
            <a:chOff x="0" y="0"/>
            <a:chExt cx="5041" cy="3643"/>
          </a:xfrm>
        </p:grpSpPr>
        <p:grpSp>
          <p:nvGrpSpPr>
            <p:cNvPr id="86019" name="Group 17"/>
            <p:cNvGrpSpPr>
              <a:grpSpLocks/>
            </p:cNvGrpSpPr>
            <p:nvPr/>
          </p:nvGrpSpPr>
          <p:grpSpPr bwMode="auto">
            <a:xfrm>
              <a:off x="2109" y="0"/>
              <a:ext cx="2932" cy="2663"/>
              <a:chOff x="2109" y="0"/>
              <a:chExt cx="2932" cy="2663"/>
            </a:xfrm>
          </p:grpSpPr>
          <p:pic>
            <p:nvPicPr>
              <p:cNvPr id="86021" name="Picture 4" descr="leg cros"/>
              <p:cNvPicPr>
                <a:picLocks noChangeAspect="1" noChangeArrowheads="1"/>
              </p:cNvPicPr>
              <p:nvPr/>
            </p:nvPicPr>
            <p:blipFill>
              <a:blip r:embed="rId2">
                <a:lum bright="-12000" contrast="24000"/>
                <a:extLst>
                  <a:ext uri="{28A0092B-C50C-407E-A947-70E740481C1C}">
                    <a14:useLocalDpi xmlns:a14="http://schemas.microsoft.com/office/drawing/2010/main" val="0"/>
                  </a:ext>
                </a:extLst>
              </a:blip>
              <a:srcRect l="12654" t="15886" r="14232" b="28993"/>
              <a:stretch>
                <a:fillRect/>
              </a:stretch>
            </p:blipFill>
            <p:spPr bwMode="auto">
              <a:xfrm>
                <a:off x="2381" y="0"/>
                <a:ext cx="2495" cy="2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2" name="Text Box 5"/>
              <p:cNvSpPr txBox="1">
                <a:spLocks noChangeArrowheads="1"/>
              </p:cNvSpPr>
              <p:nvPr/>
            </p:nvSpPr>
            <p:spPr bwMode="auto">
              <a:xfrm>
                <a:off x="2504" y="1428"/>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b="1"/>
                  <a:t>T</a:t>
                </a:r>
                <a:endParaRPr lang="en-US" b="1"/>
              </a:p>
            </p:txBody>
          </p:sp>
          <p:sp>
            <p:nvSpPr>
              <p:cNvPr id="86023" name="Text Box 6"/>
              <p:cNvSpPr txBox="1">
                <a:spLocks noChangeArrowheads="1"/>
              </p:cNvSpPr>
              <p:nvPr/>
            </p:nvSpPr>
            <p:spPr bwMode="auto">
              <a:xfrm>
                <a:off x="2608" y="1026"/>
                <a:ext cx="2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b="1"/>
                  <a:t>T</a:t>
                </a:r>
                <a:endParaRPr lang="en-US" b="1"/>
              </a:p>
            </p:txBody>
          </p:sp>
          <p:sp>
            <p:nvSpPr>
              <p:cNvPr id="86024" name="Text Box 7"/>
              <p:cNvSpPr txBox="1">
                <a:spLocks noChangeArrowheads="1"/>
              </p:cNvSpPr>
              <p:nvPr/>
            </p:nvSpPr>
            <p:spPr bwMode="auto">
              <a:xfrm>
                <a:off x="4241" y="1071"/>
                <a:ext cx="18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1400" b="1"/>
                  <a:t>F</a:t>
                </a:r>
                <a:endParaRPr lang="en-US" sz="1400" b="1"/>
              </a:p>
            </p:txBody>
          </p:sp>
          <p:sp>
            <p:nvSpPr>
              <p:cNvPr id="86025" name="Text Box 8"/>
              <p:cNvSpPr txBox="1">
                <a:spLocks noChangeArrowheads="1"/>
              </p:cNvSpPr>
              <p:nvPr/>
            </p:nvSpPr>
            <p:spPr bwMode="auto">
              <a:xfrm>
                <a:off x="3424" y="527"/>
                <a:ext cx="62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1200" b="1"/>
                  <a:t>Ant. Comp.</a:t>
                </a:r>
                <a:endParaRPr lang="en-US" sz="1200" b="1"/>
              </a:p>
            </p:txBody>
          </p:sp>
          <p:sp>
            <p:nvSpPr>
              <p:cNvPr id="86026" name="Text Box 9"/>
              <p:cNvSpPr txBox="1">
                <a:spLocks noChangeArrowheads="1"/>
              </p:cNvSpPr>
              <p:nvPr/>
            </p:nvSpPr>
            <p:spPr bwMode="auto">
              <a:xfrm>
                <a:off x="4513" y="1026"/>
                <a:ext cx="467"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1400" b="1"/>
                  <a:t>Lat. </a:t>
                </a:r>
              </a:p>
              <a:p>
                <a:pPr eaLnBrk="1" hangingPunct="1"/>
                <a:r>
                  <a:rPr lang="en-GB" sz="1400" b="1"/>
                  <a:t>Comp.</a:t>
                </a:r>
                <a:endParaRPr lang="en-US" sz="1400" b="1"/>
              </a:p>
            </p:txBody>
          </p:sp>
          <p:sp>
            <p:nvSpPr>
              <p:cNvPr id="86027" name="Text Box 10"/>
              <p:cNvSpPr txBox="1">
                <a:spLocks noChangeArrowheads="1"/>
              </p:cNvSpPr>
              <p:nvPr/>
            </p:nvSpPr>
            <p:spPr bwMode="auto">
              <a:xfrm>
                <a:off x="3334" y="1253"/>
                <a:ext cx="677"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1200" b="1"/>
                  <a:t>Post. Comp.</a:t>
                </a:r>
                <a:endParaRPr lang="en-US" sz="1200" b="1"/>
              </a:p>
            </p:txBody>
          </p:sp>
          <p:sp>
            <p:nvSpPr>
              <p:cNvPr id="86028" name="Text Box 11"/>
              <p:cNvSpPr txBox="1">
                <a:spLocks noChangeArrowheads="1"/>
              </p:cNvSpPr>
              <p:nvPr/>
            </p:nvSpPr>
            <p:spPr bwMode="auto">
              <a:xfrm>
                <a:off x="3321" y="1524"/>
                <a:ext cx="45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1400" b="1"/>
                  <a:t>(deep)</a:t>
                </a:r>
                <a:endParaRPr lang="en-US" sz="1400" b="1"/>
              </a:p>
            </p:txBody>
          </p:sp>
          <p:sp>
            <p:nvSpPr>
              <p:cNvPr id="86029" name="Text Box 12"/>
              <p:cNvSpPr txBox="1">
                <a:spLocks noChangeArrowheads="1"/>
              </p:cNvSpPr>
              <p:nvPr/>
            </p:nvSpPr>
            <p:spPr bwMode="auto">
              <a:xfrm>
                <a:off x="3321" y="1842"/>
                <a:ext cx="74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1400" b="1"/>
                  <a:t>(superficial)</a:t>
                </a:r>
                <a:endParaRPr lang="en-US" sz="1400" b="1"/>
              </a:p>
            </p:txBody>
          </p:sp>
          <p:sp>
            <p:nvSpPr>
              <p:cNvPr id="86030" name="Text Box 13"/>
              <p:cNvSpPr txBox="1">
                <a:spLocks noChangeArrowheads="1"/>
              </p:cNvSpPr>
              <p:nvPr/>
            </p:nvSpPr>
            <p:spPr bwMode="auto">
              <a:xfrm>
                <a:off x="2109" y="119"/>
                <a:ext cx="126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1400" b="1"/>
                  <a:t>Deep fascia of the leg</a:t>
                </a:r>
                <a:endParaRPr lang="en-US" sz="1400" b="1"/>
              </a:p>
            </p:txBody>
          </p:sp>
          <p:sp>
            <p:nvSpPr>
              <p:cNvPr id="86031" name="Line 14"/>
              <p:cNvSpPr>
                <a:spLocks noChangeShapeType="1"/>
              </p:cNvSpPr>
              <p:nvPr/>
            </p:nvSpPr>
            <p:spPr bwMode="auto">
              <a:xfrm flipH="1" flipV="1">
                <a:off x="2608" y="300"/>
                <a:ext cx="227" cy="18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6032" name="Text Box 15"/>
              <p:cNvSpPr txBox="1">
                <a:spLocks noChangeArrowheads="1"/>
              </p:cNvSpPr>
              <p:nvPr/>
            </p:nvSpPr>
            <p:spPr bwMode="auto">
              <a:xfrm>
                <a:off x="2789" y="2432"/>
                <a:ext cx="225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b="1"/>
                  <a:t>COMPARTMENTS OF THE LEG</a:t>
                </a:r>
                <a:endParaRPr lang="en-US" b="1"/>
              </a:p>
            </p:txBody>
          </p:sp>
        </p:grpSp>
        <p:sp>
          <p:nvSpPr>
            <p:cNvPr id="86020" name="Text Box 16"/>
            <p:cNvSpPr txBox="1">
              <a:spLocks noChangeArrowheads="1"/>
            </p:cNvSpPr>
            <p:nvPr/>
          </p:nvSpPr>
          <p:spPr bwMode="auto">
            <a:xfrm>
              <a:off x="0" y="391"/>
              <a:ext cx="1927" cy="3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r>
                <a:rPr lang="en-GB" b="1" u="sng"/>
                <a:t>Two septa from the anterior and posterior borders of the fibula divides the leg into three compartments</a:t>
              </a:r>
              <a:r>
                <a:rPr lang="en-GB" b="1"/>
                <a:t>:</a:t>
              </a:r>
            </a:p>
            <a:p>
              <a:pPr algn="just" eaLnBrk="1" hangingPunct="1"/>
              <a:endParaRPr lang="en-GB" b="1"/>
            </a:p>
            <a:p>
              <a:pPr algn="just" eaLnBrk="1" hangingPunct="1">
                <a:buFontTx/>
                <a:buAutoNum type="arabicPeriod"/>
              </a:pPr>
              <a:r>
                <a:rPr lang="en-GB" sz="1600" b="1"/>
                <a:t>The anterior compartment = extensor compartment its muscles are supplied by </a:t>
              </a:r>
              <a:r>
                <a:rPr lang="en-GB" sz="1600" b="1">
                  <a:solidFill>
                    <a:srgbClr val="0033CC"/>
                  </a:solidFill>
                </a:rPr>
                <a:t>the deep peroneal nerve.</a:t>
              </a:r>
            </a:p>
            <a:p>
              <a:pPr algn="just" eaLnBrk="1" hangingPunct="1">
                <a:buFontTx/>
                <a:buAutoNum type="arabicPeriod"/>
              </a:pPr>
              <a:r>
                <a:rPr lang="en-GB" sz="1600" b="1"/>
                <a:t>The lateral compartment = peroneal compartment, its muscles are supplied </a:t>
              </a:r>
              <a:r>
                <a:rPr lang="en-GB" sz="1600" b="1">
                  <a:solidFill>
                    <a:srgbClr val="0000CC"/>
                  </a:solidFill>
                </a:rPr>
                <a:t>by the superficial peroneal nerve.</a:t>
              </a:r>
            </a:p>
            <a:p>
              <a:pPr algn="just" eaLnBrk="1" hangingPunct="1">
                <a:buFontTx/>
                <a:buAutoNum type="arabicPeriod"/>
              </a:pPr>
              <a:r>
                <a:rPr lang="en-GB" sz="1600" b="1"/>
                <a:t>Posterior compartment = flexor compartment, its muscles are supplied </a:t>
              </a:r>
              <a:r>
                <a:rPr lang="en-GB" sz="1600" b="1">
                  <a:solidFill>
                    <a:srgbClr val="0000CC"/>
                  </a:solidFill>
                </a:rPr>
                <a:t>by the tibial nerve</a:t>
              </a:r>
              <a:endParaRPr lang="en-US" sz="1600" b="1">
                <a:solidFill>
                  <a:srgbClr val="0000CC"/>
                </a:solidFill>
              </a:endParaRPr>
            </a:p>
          </p:txBody>
        </p:sp>
      </p:grpSp>
    </p:spTree>
    <p:extLst>
      <p:ext uri="{BB962C8B-B14F-4D97-AF65-F5344CB8AC3E}">
        <p14:creationId xmlns:p14="http://schemas.microsoft.com/office/powerpoint/2010/main" val="2814183598"/>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4" descr="leg cros==="/>
          <p:cNvPicPr>
            <a:picLocks noChangeAspect="1" noChangeArrowheads="1"/>
          </p:cNvPicPr>
          <p:nvPr/>
        </p:nvPicPr>
        <p:blipFill>
          <a:blip r:embed="rId3">
            <a:extLst>
              <a:ext uri="{28A0092B-C50C-407E-A947-70E740481C1C}">
                <a14:useLocalDpi xmlns:a14="http://schemas.microsoft.com/office/drawing/2010/main" val="0"/>
              </a:ext>
            </a:extLst>
          </a:blip>
          <a:srcRect l="11111" t="14554" r="12654" b="27692"/>
          <a:stretch>
            <a:fillRect/>
          </a:stretch>
        </p:blipFill>
        <p:spPr bwMode="auto">
          <a:xfrm>
            <a:off x="1258888" y="549275"/>
            <a:ext cx="4537075" cy="407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Text Box 6"/>
          <p:cNvSpPr txBox="1">
            <a:spLocks noChangeArrowheads="1"/>
          </p:cNvSpPr>
          <p:nvPr/>
        </p:nvSpPr>
        <p:spPr bwMode="auto">
          <a:xfrm>
            <a:off x="5183188" y="260350"/>
            <a:ext cx="3781425" cy="183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b="1">
                <a:solidFill>
                  <a:srgbClr val="0033CC"/>
                </a:solidFill>
              </a:rPr>
              <a:t>ANTERIOR COMPARTMENT:</a:t>
            </a:r>
          </a:p>
          <a:p>
            <a:pPr lvl="1" eaLnBrk="1" hangingPunct="1">
              <a:spcBef>
                <a:spcPct val="50000"/>
              </a:spcBef>
              <a:buFontTx/>
              <a:buChar char="•"/>
            </a:pPr>
            <a:r>
              <a:rPr lang="en-GB" sz="1600" b="1">
                <a:solidFill>
                  <a:srgbClr val="0033CC"/>
                </a:solidFill>
              </a:rPr>
              <a:t>Tibialis anterior</a:t>
            </a:r>
          </a:p>
          <a:p>
            <a:pPr lvl="1" eaLnBrk="1" hangingPunct="1">
              <a:spcBef>
                <a:spcPct val="50000"/>
              </a:spcBef>
              <a:buFontTx/>
              <a:buChar char="•"/>
            </a:pPr>
            <a:r>
              <a:rPr lang="en-GB" sz="1600" b="1">
                <a:solidFill>
                  <a:srgbClr val="0033CC"/>
                </a:solidFill>
              </a:rPr>
              <a:t>Extensor digitorum longus</a:t>
            </a:r>
          </a:p>
          <a:p>
            <a:pPr lvl="1" eaLnBrk="1" hangingPunct="1">
              <a:spcBef>
                <a:spcPct val="50000"/>
              </a:spcBef>
              <a:buFontTx/>
              <a:buChar char="•"/>
            </a:pPr>
            <a:r>
              <a:rPr lang="en-GB" sz="1600" b="1">
                <a:solidFill>
                  <a:srgbClr val="0033CC"/>
                </a:solidFill>
              </a:rPr>
              <a:t>Extensor hallucis longus</a:t>
            </a:r>
          </a:p>
          <a:p>
            <a:pPr lvl="1" eaLnBrk="1" hangingPunct="1">
              <a:spcBef>
                <a:spcPct val="50000"/>
              </a:spcBef>
              <a:buFontTx/>
              <a:buChar char="•"/>
            </a:pPr>
            <a:r>
              <a:rPr lang="en-GB" sz="1600" b="1">
                <a:solidFill>
                  <a:srgbClr val="0033CC"/>
                </a:solidFill>
              </a:rPr>
              <a:t>Peroneus tertius</a:t>
            </a:r>
            <a:endParaRPr lang="en-US" sz="1600" b="1">
              <a:solidFill>
                <a:srgbClr val="0033CC"/>
              </a:solidFill>
            </a:endParaRPr>
          </a:p>
        </p:txBody>
      </p:sp>
      <p:sp>
        <p:nvSpPr>
          <p:cNvPr id="87044" name="Text Box 7"/>
          <p:cNvSpPr txBox="1">
            <a:spLocks noChangeArrowheads="1"/>
          </p:cNvSpPr>
          <p:nvPr/>
        </p:nvSpPr>
        <p:spPr bwMode="auto">
          <a:xfrm>
            <a:off x="4624388" y="2490788"/>
            <a:ext cx="292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1400" b="1"/>
              <a:t>F</a:t>
            </a:r>
            <a:endParaRPr lang="en-US" sz="1400" b="1"/>
          </a:p>
        </p:txBody>
      </p:sp>
      <p:sp>
        <p:nvSpPr>
          <p:cNvPr id="87045" name="Text Box 8"/>
          <p:cNvSpPr txBox="1">
            <a:spLocks noChangeArrowheads="1"/>
          </p:cNvSpPr>
          <p:nvPr/>
        </p:nvSpPr>
        <p:spPr bwMode="auto">
          <a:xfrm>
            <a:off x="2535238" y="1744663"/>
            <a:ext cx="5111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1600" b="1">
                <a:solidFill>
                  <a:schemeClr val="bg1"/>
                </a:solidFill>
              </a:rPr>
              <a:t>T A</a:t>
            </a:r>
            <a:endParaRPr lang="en-US" sz="1600" b="1">
              <a:solidFill>
                <a:schemeClr val="bg1"/>
              </a:solidFill>
            </a:endParaRPr>
          </a:p>
        </p:txBody>
      </p:sp>
      <p:sp>
        <p:nvSpPr>
          <p:cNvPr id="87046" name="Text Box 10"/>
          <p:cNvSpPr txBox="1">
            <a:spLocks noChangeArrowheads="1"/>
          </p:cNvSpPr>
          <p:nvPr/>
        </p:nvSpPr>
        <p:spPr bwMode="auto">
          <a:xfrm>
            <a:off x="4140200" y="1484313"/>
            <a:ext cx="762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1200" b="1">
                <a:solidFill>
                  <a:schemeClr val="bg1"/>
                </a:solidFill>
              </a:rPr>
              <a:t>EX. D. L</a:t>
            </a:r>
            <a:endParaRPr lang="en-US" sz="1200" b="1">
              <a:solidFill>
                <a:schemeClr val="bg1"/>
              </a:solidFill>
            </a:endParaRPr>
          </a:p>
        </p:txBody>
      </p:sp>
      <p:sp>
        <p:nvSpPr>
          <p:cNvPr id="87047" name="Text Box 11"/>
          <p:cNvSpPr txBox="1">
            <a:spLocks noChangeArrowheads="1"/>
          </p:cNvSpPr>
          <p:nvPr/>
        </p:nvSpPr>
        <p:spPr bwMode="auto">
          <a:xfrm>
            <a:off x="3975100" y="1890713"/>
            <a:ext cx="3524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1000" b="1">
                <a:solidFill>
                  <a:schemeClr val="bg1"/>
                </a:solidFill>
              </a:rPr>
              <a:t>EX</a:t>
            </a:r>
          </a:p>
          <a:p>
            <a:pPr eaLnBrk="1" hangingPunct="1"/>
            <a:r>
              <a:rPr lang="en-GB" sz="1000" b="1">
                <a:solidFill>
                  <a:schemeClr val="bg1"/>
                </a:solidFill>
              </a:rPr>
              <a:t>H</a:t>
            </a:r>
          </a:p>
          <a:p>
            <a:pPr eaLnBrk="1" hangingPunct="1"/>
            <a:r>
              <a:rPr lang="en-GB" sz="1000" b="1">
                <a:solidFill>
                  <a:schemeClr val="bg1"/>
                </a:solidFill>
              </a:rPr>
              <a:t>L</a:t>
            </a:r>
            <a:endParaRPr lang="en-US" sz="1000" b="1">
              <a:solidFill>
                <a:schemeClr val="bg1"/>
              </a:solidFill>
            </a:endParaRPr>
          </a:p>
        </p:txBody>
      </p:sp>
      <p:sp>
        <p:nvSpPr>
          <p:cNvPr id="87048" name="Text Box 12"/>
          <p:cNvSpPr txBox="1">
            <a:spLocks noChangeArrowheads="1"/>
          </p:cNvSpPr>
          <p:nvPr/>
        </p:nvSpPr>
        <p:spPr bwMode="auto">
          <a:xfrm>
            <a:off x="3348038" y="2781300"/>
            <a:ext cx="5000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1600" b="1">
                <a:solidFill>
                  <a:schemeClr val="bg1"/>
                </a:solidFill>
              </a:rPr>
              <a:t>T P</a:t>
            </a:r>
            <a:endParaRPr lang="en-US" sz="1600" b="1">
              <a:solidFill>
                <a:schemeClr val="bg1"/>
              </a:solidFill>
            </a:endParaRPr>
          </a:p>
        </p:txBody>
      </p:sp>
      <p:sp>
        <p:nvSpPr>
          <p:cNvPr id="87049" name="Text Box 13"/>
          <p:cNvSpPr txBox="1">
            <a:spLocks noChangeArrowheads="1"/>
          </p:cNvSpPr>
          <p:nvPr/>
        </p:nvSpPr>
        <p:spPr bwMode="auto">
          <a:xfrm>
            <a:off x="1958975" y="3233738"/>
            <a:ext cx="8048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1200" b="1">
                <a:solidFill>
                  <a:schemeClr val="bg1"/>
                </a:solidFill>
              </a:rPr>
              <a:t>FLX. D L</a:t>
            </a:r>
            <a:endParaRPr lang="en-US" sz="1200" b="1">
              <a:solidFill>
                <a:schemeClr val="bg1"/>
              </a:solidFill>
            </a:endParaRPr>
          </a:p>
        </p:txBody>
      </p:sp>
      <p:sp>
        <p:nvSpPr>
          <p:cNvPr id="87050" name="Text Box 14"/>
          <p:cNvSpPr txBox="1">
            <a:spLocks noChangeArrowheads="1"/>
          </p:cNvSpPr>
          <p:nvPr/>
        </p:nvSpPr>
        <p:spPr bwMode="auto">
          <a:xfrm>
            <a:off x="3924300" y="3167063"/>
            <a:ext cx="6985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1000" b="1">
                <a:solidFill>
                  <a:schemeClr val="bg1"/>
                </a:solidFill>
              </a:rPr>
              <a:t>FLX. H L</a:t>
            </a:r>
            <a:endParaRPr lang="en-US" sz="1000" b="1">
              <a:solidFill>
                <a:schemeClr val="bg1"/>
              </a:solidFill>
            </a:endParaRPr>
          </a:p>
        </p:txBody>
      </p:sp>
      <p:sp>
        <p:nvSpPr>
          <p:cNvPr id="87051" name="Text Box 15"/>
          <p:cNvSpPr txBox="1">
            <a:spLocks noChangeArrowheads="1"/>
          </p:cNvSpPr>
          <p:nvPr/>
        </p:nvSpPr>
        <p:spPr bwMode="auto">
          <a:xfrm>
            <a:off x="2916238" y="3789363"/>
            <a:ext cx="498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1200" b="1">
                <a:solidFill>
                  <a:schemeClr val="bg1"/>
                </a:solidFill>
              </a:rPr>
              <a:t>SOL</a:t>
            </a:r>
            <a:endParaRPr lang="en-US" sz="1200" b="1">
              <a:solidFill>
                <a:schemeClr val="bg1"/>
              </a:solidFill>
            </a:endParaRPr>
          </a:p>
        </p:txBody>
      </p:sp>
      <p:sp>
        <p:nvSpPr>
          <p:cNvPr id="87052" name="Text Box 16"/>
          <p:cNvSpPr txBox="1">
            <a:spLocks noChangeArrowheads="1"/>
          </p:cNvSpPr>
          <p:nvPr/>
        </p:nvSpPr>
        <p:spPr bwMode="auto">
          <a:xfrm>
            <a:off x="4211638" y="3789363"/>
            <a:ext cx="6080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1200" b="1">
                <a:solidFill>
                  <a:schemeClr val="bg1"/>
                </a:solidFill>
              </a:rPr>
              <a:t>GAST</a:t>
            </a:r>
            <a:endParaRPr lang="en-US" sz="1200" b="1">
              <a:solidFill>
                <a:schemeClr val="bg1"/>
              </a:solidFill>
            </a:endParaRPr>
          </a:p>
        </p:txBody>
      </p:sp>
      <p:sp>
        <p:nvSpPr>
          <p:cNvPr id="87053" name="Text Box 17"/>
          <p:cNvSpPr txBox="1">
            <a:spLocks noChangeArrowheads="1"/>
          </p:cNvSpPr>
          <p:nvPr/>
        </p:nvSpPr>
        <p:spPr bwMode="auto">
          <a:xfrm>
            <a:off x="5364163" y="2420938"/>
            <a:ext cx="285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1200" b="1">
                <a:solidFill>
                  <a:schemeClr val="bg1"/>
                </a:solidFill>
              </a:rPr>
              <a:t>P</a:t>
            </a:r>
          </a:p>
          <a:p>
            <a:pPr eaLnBrk="1" hangingPunct="1"/>
            <a:r>
              <a:rPr lang="en-GB" sz="1200" b="1">
                <a:solidFill>
                  <a:schemeClr val="bg1"/>
                </a:solidFill>
              </a:rPr>
              <a:t>L</a:t>
            </a:r>
            <a:endParaRPr lang="en-US" sz="1200" b="1">
              <a:solidFill>
                <a:schemeClr val="bg1"/>
              </a:solidFill>
            </a:endParaRPr>
          </a:p>
        </p:txBody>
      </p:sp>
      <p:sp>
        <p:nvSpPr>
          <p:cNvPr id="87054" name="Text Box 18"/>
          <p:cNvSpPr txBox="1">
            <a:spLocks noChangeArrowheads="1"/>
          </p:cNvSpPr>
          <p:nvPr/>
        </p:nvSpPr>
        <p:spPr bwMode="auto">
          <a:xfrm>
            <a:off x="5076825" y="2349500"/>
            <a:ext cx="2936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1200" b="1">
                <a:solidFill>
                  <a:schemeClr val="bg1"/>
                </a:solidFill>
              </a:rPr>
              <a:t>P</a:t>
            </a:r>
          </a:p>
          <a:p>
            <a:pPr eaLnBrk="1" hangingPunct="1"/>
            <a:r>
              <a:rPr lang="en-GB" sz="1200" b="1">
                <a:solidFill>
                  <a:schemeClr val="bg1"/>
                </a:solidFill>
              </a:rPr>
              <a:t>B</a:t>
            </a:r>
            <a:endParaRPr lang="en-US" sz="1200" b="1">
              <a:solidFill>
                <a:schemeClr val="bg1"/>
              </a:solidFill>
            </a:endParaRPr>
          </a:p>
        </p:txBody>
      </p:sp>
      <p:sp>
        <p:nvSpPr>
          <p:cNvPr id="87055" name="Text Box 20"/>
          <p:cNvSpPr txBox="1">
            <a:spLocks noChangeArrowheads="1"/>
          </p:cNvSpPr>
          <p:nvPr/>
        </p:nvSpPr>
        <p:spPr bwMode="auto">
          <a:xfrm>
            <a:off x="5724525" y="2349500"/>
            <a:ext cx="3194050"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b="1">
                <a:solidFill>
                  <a:srgbClr val="0033CC"/>
                </a:solidFill>
              </a:rPr>
              <a:t>LATERAL COMPARTMENT:</a:t>
            </a:r>
          </a:p>
          <a:p>
            <a:pPr lvl="1" eaLnBrk="1" hangingPunct="1">
              <a:buFontTx/>
              <a:buChar char="•"/>
            </a:pPr>
            <a:r>
              <a:rPr lang="en-GB" sz="1600" b="1">
                <a:solidFill>
                  <a:srgbClr val="0033CC"/>
                </a:solidFill>
              </a:rPr>
              <a:t>Peroneus longus</a:t>
            </a:r>
          </a:p>
          <a:p>
            <a:pPr lvl="1" eaLnBrk="1" hangingPunct="1">
              <a:buFontTx/>
              <a:buChar char="•"/>
            </a:pPr>
            <a:r>
              <a:rPr lang="en-GB" sz="1600" b="1">
                <a:solidFill>
                  <a:srgbClr val="0033CC"/>
                </a:solidFill>
              </a:rPr>
              <a:t>Peroneus brevis</a:t>
            </a:r>
            <a:endParaRPr lang="en-US" sz="1600" b="1">
              <a:solidFill>
                <a:srgbClr val="0033CC"/>
              </a:solidFill>
            </a:endParaRPr>
          </a:p>
        </p:txBody>
      </p:sp>
      <p:sp>
        <p:nvSpPr>
          <p:cNvPr id="87056" name="Text Box 22"/>
          <p:cNvSpPr txBox="1">
            <a:spLocks noChangeArrowheads="1"/>
          </p:cNvSpPr>
          <p:nvPr/>
        </p:nvSpPr>
        <p:spPr bwMode="auto">
          <a:xfrm>
            <a:off x="4500563" y="4005263"/>
            <a:ext cx="3768725" cy="232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a:solidFill>
                  <a:schemeClr val="tx1"/>
                </a:solidFill>
                <a:latin typeface="Arial" charset="0"/>
                <a:cs typeface="Arial" charset="0"/>
              </a:defRPr>
            </a:lvl1pPr>
            <a:lvl2pPr marL="800100" indent="-342900" eaLnBrk="0" hangingPunct="0">
              <a:defRPr>
                <a:solidFill>
                  <a:schemeClr val="tx1"/>
                </a:solidFill>
                <a:latin typeface="Arial" charset="0"/>
                <a:cs typeface="Arial" charset="0"/>
              </a:defRPr>
            </a:lvl2pPr>
            <a:lvl3pPr marL="1257300" indent="-3429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b="1">
                <a:solidFill>
                  <a:srgbClr val="0033CC"/>
                </a:solidFill>
              </a:rPr>
              <a:t>POSTERIOR COMPARTMENT:</a:t>
            </a:r>
          </a:p>
          <a:p>
            <a:pPr lvl="1" eaLnBrk="1" hangingPunct="1">
              <a:buFontTx/>
              <a:buAutoNum type="alphaLcPeriod"/>
            </a:pPr>
            <a:r>
              <a:rPr lang="en-GB" sz="1600" b="1">
                <a:solidFill>
                  <a:srgbClr val="0033CC"/>
                </a:solidFill>
              </a:rPr>
              <a:t>DEEP:</a:t>
            </a:r>
          </a:p>
          <a:p>
            <a:pPr lvl="2" eaLnBrk="1" hangingPunct="1">
              <a:buFontTx/>
              <a:buChar char="•"/>
            </a:pPr>
            <a:r>
              <a:rPr lang="en-GB" sz="1600" b="1">
                <a:solidFill>
                  <a:srgbClr val="0033CC"/>
                </a:solidFill>
              </a:rPr>
              <a:t>Tibialis posterior</a:t>
            </a:r>
          </a:p>
          <a:p>
            <a:pPr lvl="2" eaLnBrk="1" hangingPunct="1">
              <a:buFontTx/>
              <a:buChar char="•"/>
            </a:pPr>
            <a:r>
              <a:rPr lang="en-GB" sz="1600" b="1">
                <a:solidFill>
                  <a:srgbClr val="0033CC"/>
                </a:solidFill>
              </a:rPr>
              <a:t>Flexor digitorum longus</a:t>
            </a:r>
          </a:p>
          <a:p>
            <a:pPr lvl="2" eaLnBrk="1" hangingPunct="1">
              <a:buFontTx/>
              <a:buChar char="•"/>
            </a:pPr>
            <a:r>
              <a:rPr lang="en-GB" sz="1600" b="1">
                <a:solidFill>
                  <a:srgbClr val="0033CC"/>
                </a:solidFill>
              </a:rPr>
              <a:t>Flexor hallucis longus</a:t>
            </a:r>
          </a:p>
          <a:p>
            <a:pPr lvl="1" eaLnBrk="1" hangingPunct="1">
              <a:buFontTx/>
              <a:buAutoNum type="alphaLcPeriod"/>
            </a:pPr>
            <a:r>
              <a:rPr lang="en-GB" sz="1600" b="1">
                <a:solidFill>
                  <a:srgbClr val="0033CC"/>
                </a:solidFill>
              </a:rPr>
              <a:t>SUPERFICAIL:</a:t>
            </a:r>
          </a:p>
          <a:p>
            <a:pPr lvl="2" eaLnBrk="1" hangingPunct="1">
              <a:buFontTx/>
              <a:buChar char="•"/>
            </a:pPr>
            <a:r>
              <a:rPr lang="en-GB" sz="1600" b="1">
                <a:solidFill>
                  <a:srgbClr val="0033CC"/>
                </a:solidFill>
              </a:rPr>
              <a:t>Soleus</a:t>
            </a:r>
          </a:p>
          <a:p>
            <a:pPr lvl="2" eaLnBrk="1" hangingPunct="1">
              <a:buFontTx/>
              <a:buChar char="•"/>
            </a:pPr>
            <a:r>
              <a:rPr lang="en-GB" sz="1600" b="1">
                <a:solidFill>
                  <a:srgbClr val="0033CC"/>
                </a:solidFill>
              </a:rPr>
              <a:t>Gastrocnemius</a:t>
            </a:r>
          </a:p>
          <a:p>
            <a:pPr lvl="2" eaLnBrk="1" hangingPunct="1">
              <a:buFontTx/>
              <a:buChar char="•"/>
            </a:pPr>
            <a:r>
              <a:rPr lang="en-GB" sz="1600" b="1">
                <a:solidFill>
                  <a:srgbClr val="0033CC"/>
                </a:solidFill>
              </a:rPr>
              <a:t>plantaris </a:t>
            </a:r>
            <a:endParaRPr lang="en-US" sz="1600" b="1">
              <a:solidFill>
                <a:srgbClr val="0033CC"/>
              </a:solidFill>
            </a:endParaRPr>
          </a:p>
        </p:txBody>
      </p:sp>
    </p:spTree>
    <p:extLst>
      <p:ext uri="{BB962C8B-B14F-4D97-AF65-F5344CB8AC3E}">
        <p14:creationId xmlns:p14="http://schemas.microsoft.com/office/powerpoint/2010/main" val="3366829022"/>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066" name="Group 26"/>
          <p:cNvGrpSpPr>
            <a:grpSpLocks/>
          </p:cNvGrpSpPr>
          <p:nvPr/>
        </p:nvGrpSpPr>
        <p:grpSpPr bwMode="auto">
          <a:xfrm>
            <a:off x="0" y="333375"/>
            <a:ext cx="8869363" cy="6119813"/>
            <a:chOff x="0" y="210"/>
            <a:chExt cx="5587" cy="3855"/>
          </a:xfrm>
        </p:grpSpPr>
        <p:pic>
          <p:nvPicPr>
            <p:cNvPr id="88067" name="Picture 2" descr="leg ert"/>
            <p:cNvPicPr>
              <a:picLocks noChangeAspect="1" noChangeArrowheads="1"/>
            </p:cNvPicPr>
            <p:nvPr/>
          </p:nvPicPr>
          <p:blipFill>
            <a:blip r:embed="rId2">
              <a:extLst>
                <a:ext uri="{28A0092B-C50C-407E-A947-70E740481C1C}">
                  <a14:useLocalDpi xmlns:a14="http://schemas.microsoft.com/office/drawing/2010/main" val="0"/>
                </a:ext>
              </a:extLst>
            </a:blip>
            <a:srcRect l="10133" r="10078"/>
            <a:stretch>
              <a:fillRect/>
            </a:stretch>
          </p:blipFill>
          <p:spPr bwMode="auto">
            <a:xfrm>
              <a:off x="2744" y="210"/>
              <a:ext cx="2843" cy="3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8" name="Text Box 4"/>
            <p:cNvSpPr txBox="1">
              <a:spLocks noChangeArrowheads="1"/>
            </p:cNvSpPr>
            <p:nvPr/>
          </p:nvSpPr>
          <p:spPr bwMode="auto">
            <a:xfrm>
              <a:off x="0" y="346"/>
              <a:ext cx="2372"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b="1">
                  <a:solidFill>
                    <a:srgbClr val="C00000"/>
                  </a:solidFill>
                </a:rPr>
                <a:t>THE ANTERIOR COMPARTMENT</a:t>
              </a:r>
            </a:p>
            <a:p>
              <a:pPr eaLnBrk="1" hangingPunct="1"/>
              <a:endParaRPr lang="en-US" b="1">
                <a:solidFill>
                  <a:srgbClr val="C00000"/>
                </a:solidFill>
              </a:endParaRPr>
            </a:p>
          </p:txBody>
        </p:sp>
        <p:sp>
          <p:nvSpPr>
            <p:cNvPr id="88069" name="Text Box 5"/>
            <p:cNvSpPr txBox="1">
              <a:spLocks noChangeArrowheads="1"/>
            </p:cNvSpPr>
            <p:nvPr/>
          </p:nvSpPr>
          <p:spPr bwMode="auto">
            <a:xfrm>
              <a:off x="2641" y="2006"/>
              <a:ext cx="114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1600" b="1"/>
                <a:t>Deep peroneal n.</a:t>
              </a:r>
              <a:endParaRPr lang="en-US" sz="1600" b="1"/>
            </a:p>
          </p:txBody>
        </p:sp>
        <p:sp>
          <p:nvSpPr>
            <p:cNvPr id="88070" name="Text Box 7"/>
            <p:cNvSpPr txBox="1">
              <a:spLocks noChangeArrowheads="1"/>
            </p:cNvSpPr>
            <p:nvPr/>
          </p:nvSpPr>
          <p:spPr bwMode="auto">
            <a:xfrm>
              <a:off x="2686" y="2369"/>
              <a:ext cx="1093"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1600" b="1"/>
                <a:t>Anterior tibial a.</a:t>
              </a:r>
              <a:endParaRPr lang="en-US" sz="1600" b="1"/>
            </a:p>
          </p:txBody>
        </p:sp>
        <p:sp>
          <p:nvSpPr>
            <p:cNvPr id="88071" name="Line 14"/>
            <p:cNvSpPr>
              <a:spLocks noChangeShapeType="1"/>
            </p:cNvSpPr>
            <p:nvPr/>
          </p:nvSpPr>
          <p:spPr bwMode="auto">
            <a:xfrm flipH="1">
              <a:off x="5193" y="3067"/>
              <a:ext cx="272" cy="4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072" name="Line 15"/>
            <p:cNvSpPr>
              <a:spLocks noChangeShapeType="1"/>
            </p:cNvSpPr>
            <p:nvPr/>
          </p:nvSpPr>
          <p:spPr bwMode="auto">
            <a:xfrm flipH="1">
              <a:off x="3742" y="1706"/>
              <a:ext cx="680" cy="3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8073" name="Line 16"/>
            <p:cNvSpPr>
              <a:spLocks noChangeShapeType="1"/>
            </p:cNvSpPr>
            <p:nvPr/>
          </p:nvSpPr>
          <p:spPr bwMode="auto">
            <a:xfrm flipH="1">
              <a:off x="3787" y="2296"/>
              <a:ext cx="727" cy="18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8074" name="Text Box 17"/>
            <p:cNvSpPr txBox="1">
              <a:spLocks noChangeArrowheads="1"/>
            </p:cNvSpPr>
            <p:nvPr/>
          </p:nvSpPr>
          <p:spPr bwMode="auto">
            <a:xfrm>
              <a:off x="282" y="781"/>
              <a:ext cx="11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sw-KE" sz="1600" b="1"/>
            </a:p>
          </p:txBody>
        </p:sp>
        <p:sp>
          <p:nvSpPr>
            <p:cNvPr id="88075" name="Line 18"/>
            <p:cNvSpPr>
              <a:spLocks noChangeShapeType="1"/>
            </p:cNvSpPr>
            <p:nvPr/>
          </p:nvSpPr>
          <p:spPr bwMode="auto">
            <a:xfrm flipV="1">
              <a:off x="5193" y="2976"/>
              <a:ext cx="227" cy="9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076" name="Line 19"/>
            <p:cNvSpPr>
              <a:spLocks noChangeShapeType="1"/>
            </p:cNvSpPr>
            <p:nvPr/>
          </p:nvSpPr>
          <p:spPr bwMode="auto">
            <a:xfrm flipV="1">
              <a:off x="5239" y="3022"/>
              <a:ext cx="181" cy="4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077" name="Line 20"/>
            <p:cNvSpPr>
              <a:spLocks noChangeShapeType="1"/>
            </p:cNvSpPr>
            <p:nvPr/>
          </p:nvSpPr>
          <p:spPr bwMode="auto">
            <a:xfrm flipV="1">
              <a:off x="5239" y="3022"/>
              <a:ext cx="181" cy="4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078" name="Line 21"/>
            <p:cNvSpPr>
              <a:spLocks noChangeShapeType="1"/>
            </p:cNvSpPr>
            <p:nvPr/>
          </p:nvSpPr>
          <p:spPr bwMode="auto">
            <a:xfrm flipV="1">
              <a:off x="5239" y="2976"/>
              <a:ext cx="181" cy="9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079" name="Line 22"/>
            <p:cNvSpPr>
              <a:spLocks noChangeShapeType="1"/>
            </p:cNvSpPr>
            <p:nvPr/>
          </p:nvSpPr>
          <p:spPr bwMode="auto">
            <a:xfrm flipV="1">
              <a:off x="5239" y="3022"/>
              <a:ext cx="226" cy="45"/>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080" name="Text Box 23"/>
            <p:cNvSpPr txBox="1">
              <a:spLocks noChangeArrowheads="1"/>
            </p:cNvSpPr>
            <p:nvPr/>
          </p:nvSpPr>
          <p:spPr bwMode="auto">
            <a:xfrm>
              <a:off x="2789" y="3113"/>
              <a:ext cx="1085"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GB" sz="1400" b="1"/>
                <a:t>Superior Extensor</a:t>
              </a:r>
            </a:p>
            <a:p>
              <a:pPr algn="ctr" eaLnBrk="1" hangingPunct="1"/>
              <a:r>
                <a:rPr lang="en-GB" sz="1400" b="1"/>
                <a:t> retinaculum</a:t>
              </a:r>
              <a:endParaRPr lang="en-US" sz="1400" b="1"/>
            </a:p>
          </p:txBody>
        </p:sp>
        <p:sp>
          <p:nvSpPr>
            <p:cNvPr id="88081" name="Line 24"/>
            <p:cNvSpPr>
              <a:spLocks noChangeShapeType="1"/>
            </p:cNvSpPr>
            <p:nvPr/>
          </p:nvSpPr>
          <p:spPr bwMode="auto">
            <a:xfrm flipH="1">
              <a:off x="3833" y="3203"/>
              <a:ext cx="680" cy="9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8082" name="Text Box 25"/>
            <p:cNvSpPr txBox="1">
              <a:spLocks noChangeArrowheads="1"/>
            </p:cNvSpPr>
            <p:nvPr/>
          </p:nvSpPr>
          <p:spPr bwMode="auto">
            <a:xfrm>
              <a:off x="0" y="845"/>
              <a:ext cx="2144" cy="2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1400" b="1" u="sng">
                  <a:solidFill>
                    <a:srgbClr val="C00000"/>
                  </a:solidFill>
                </a:rPr>
                <a:t>THE SUPERIOR EXTENSOR RETINACULUM</a:t>
              </a:r>
              <a:r>
                <a:rPr lang="en-GB" sz="1400" b="1">
                  <a:solidFill>
                    <a:srgbClr val="C00000"/>
                  </a:solidFill>
                </a:rPr>
                <a:t>:</a:t>
              </a:r>
            </a:p>
            <a:p>
              <a:pPr eaLnBrk="1" hangingPunct="1"/>
              <a:endParaRPr lang="en-GB" sz="1400" b="1">
                <a:solidFill>
                  <a:srgbClr val="C00000"/>
                </a:solidFill>
              </a:endParaRPr>
            </a:p>
            <a:p>
              <a:pPr eaLnBrk="1" hangingPunct="1"/>
              <a:r>
                <a:rPr lang="en-GB" sz="1400" b="1">
                  <a:solidFill>
                    <a:srgbClr val="C00000"/>
                  </a:solidFill>
                </a:rPr>
                <a:t>Attachments:</a:t>
              </a:r>
            </a:p>
            <a:p>
              <a:pPr lvl="1" eaLnBrk="1" hangingPunct="1">
                <a:buFontTx/>
                <a:buChar char="•"/>
              </a:pPr>
              <a:r>
                <a:rPr lang="en-GB" sz="1400" b="1">
                  <a:solidFill>
                    <a:srgbClr val="C00000"/>
                  </a:solidFill>
                </a:rPr>
                <a:t>Medially: to the lower part of the medial border of the tibia</a:t>
              </a:r>
            </a:p>
            <a:p>
              <a:pPr lvl="1" eaLnBrk="1" hangingPunct="1">
                <a:buFontTx/>
                <a:buChar char="•"/>
              </a:pPr>
              <a:r>
                <a:rPr lang="en-GB" sz="1400" b="1">
                  <a:solidFill>
                    <a:srgbClr val="C00000"/>
                  </a:solidFill>
                </a:rPr>
                <a:t>Laterally: to the subcutaneous triangle of the fibula</a:t>
              </a:r>
            </a:p>
            <a:p>
              <a:pPr lvl="1" eaLnBrk="1" hangingPunct="1"/>
              <a:endParaRPr lang="en-GB" sz="1400" b="1">
                <a:solidFill>
                  <a:srgbClr val="C00000"/>
                </a:solidFill>
              </a:endParaRPr>
            </a:p>
            <a:p>
              <a:pPr eaLnBrk="1" hangingPunct="1"/>
              <a:r>
                <a:rPr lang="en-GB" sz="1400" b="1">
                  <a:solidFill>
                    <a:srgbClr val="C00000"/>
                  </a:solidFill>
                </a:rPr>
                <a:t>The structures passing deep to it as arranged from medial to lateral are:</a:t>
              </a:r>
            </a:p>
            <a:p>
              <a:pPr lvl="1" eaLnBrk="1" hangingPunct="1">
                <a:buFontTx/>
                <a:buChar char="•"/>
              </a:pPr>
              <a:r>
                <a:rPr lang="en-GB" sz="1400" b="1">
                  <a:solidFill>
                    <a:srgbClr val="C00000"/>
                  </a:solidFill>
                </a:rPr>
                <a:t>Tibialis posterior</a:t>
              </a:r>
            </a:p>
            <a:p>
              <a:pPr lvl="1" eaLnBrk="1" hangingPunct="1">
                <a:buFontTx/>
                <a:buChar char="•"/>
              </a:pPr>
              <a:r>
                <a:rPr lang="en-GB" sz="1400" b="1">
                  <a:solidFill>
                    <a:srgbClr val="C00000"/>
                  </a:solidFill>
                </a:rPr>
                <a:t>Extensor hallucis longus</a:t>
              </a:r>
            </a:p>
            <a:p>
              <a:pPr lvl="1" eaLnBrk="1" hangingPunct="1">
                <a:buFontTx/>
                <a:buChar char="•"/>
              </a:pPr>
              <a:r>
                <a:rPr lang="en-GB" sz="1400" b="1">
                  <a:solidFill>
                    <a:srgbClr val="C00000"/>
                  </a:solidFill>
                </a:rPr>
                <a:t>Anterior tibial vessels</a:t>
              </a:r>
            </a:p>
            <a:p>
              <a:pPr lvl="1" eaLnBrk="1" hangingPunct="1">
                <a:buFontTx/>
                <a:buChar char="•"/>
              </a:pPr>
              <a:r>
                <a:rPr lang="en-GB" sz="1400" b="1">
                  <a:solidFill>
                    <a:srgbClr val="C00000"/>
                  </a:solidFill>
                </a:rPr>
                <a:t>Deep peroneal nerve</a:t>
              </a:r>
            </a:p>
            <a:p>
              <a:pPr lvl="1" eaLnBrk="1" hangingPunct="1">
                <a:buFontTx/>
                <a:buChar char="•"/>
              </a:pPr>
              <a:r>
                <a:rPr lang="en-GB" sz="1400" b="1">
                  <a:solidFill>
                    <a:srgbClr val="C00000"/>
                  </a:solidFill>
                </a:rPr>
                <a:t>Extensor digitorum longus</a:t>
              </a:r>
            </a:p>
            <a:p>
              <a:pPr lvl="1" eaLnBrk="1" hangingPunct="1">
                <a:buFontTx/>
                <a:buChar char="•"/>
              </a:pPr>
              <a:r>
                <a:rPr lang="en-GB" sz="1400" b="1">
                  <a:solidFill>
                    <a:srgbClr val="C00000"/>
                  </a:solidFill>
                </a:rPr>
                <a:t>Peroneus tertius</a:t>
              </a:r>
            </a:p>
            <a:p>
              <a:pPr eaLnBrk="1" hangingPunct="1"/>
              <a:endParaRPr lang="en-US" sz="1400" b="1">
                <a:solidFill>
                  <a:srgbClr val="00FFFF"/>
                </a:solidFill>
              </a:endParaRPr>
            </a:p>
          </p:txBody>
        </p:sp>
      </p:grpSp>
    </p:spTree>
    <p:extLst>
      <p:ext uri="{BB962C8B-B14F-4D97-AF65-F5344CB8AC3E}">
        <p14:creationId xmlns:p14="http://schemas.microsoft.com/office/powerpoint/2010/main" val="3987203373"/>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090" name="Group 4"/>
          <p:cNvGrpSpPr>
            <a:grpSpLocks/>
          </p:cNvGrpSpPr>
          <p:nvPr/>
        </p:nvGrpSpPr>
        <p:grpSpPr bwMode="auto">
          <a:xfrm>
            <a:off x="250825" y="0"/>
            <a:ext cx="8424863" cy="6858000"/>
            <a:chOff x="158" y="0"/>
            <a:chExt cx="5307" cy="4320"/>
          </a:xfrm>
        </p:grpSpPr>
        <p:pic>
          <p:nvPicPr>
            <p:cNvPr id="89091" name="Picture 2" descr="leg ret+"/>
            <p:cNvPicPr>
              <a:picLocks noChangeAspect="1" noChangeArrowheads="1"/>
            </p:cNvPicPr>
            <p:nvPr/>
          </p:nvPicPr>
          <p:blipFill>
            <a:blip r:embed="rId3">
              <a:lum bright="-6000" contrast="18000"/>
              <a:extLst>
                <a:ext uri="{28A0092B-C50C-407E-A947-70E740481C1C}">
                  <a14:useLocalDpi xmlns:a14="http://schemas.microsoft.com/office/drawing/2010/main" val="0"/>
                </a:ext>
              </a:extLst>
            </a:blip>
            <a:srcRect l="7745"/>
            <a:stretch>
              <a:fillRect/>
            </a:stretch>
          </p:blipFill>
          <p:spPr bwMode="auto">
            <a:xfrm>
              <a:off x="2154" y="0"/>
              <a:ext cx="3311"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2" name="Text Box 3"/>
            <p:cNvSpPr txBox="1">
              <a:spLocks noChangeArrowheads="1"/>
            </p:cNvSpPr>
            <p:nvPr/>
          </p:nvSpPr>
          <p:spPr bwMode="auto">
            <a:xfrm>
              <a:off x="158" y="527"/>
              <a:ext cx="1872" cy="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GB" b="1"/>
                <a:t>THE INFERIOR EXTENSOR RETINACUUM:</a:t>
              </a:r>
            </a:p>
            <a:p>
              <a:pPr eaLnBrk="1" hangingPunct="1"/>
              <a:endParaRPr lang="en-GB" sz="1600" b="1" u="sng"/>
            </a:p>
            <a:p>
              <a:pPr eaLnBrk="1" hangingPunct="1"/>
              <a:r>
                <a:rPr lang="en-GB" sz="1400" b="1" u="sng"/>
                <a:t>Attachments</a:t>
              </a:r>
              <a:r>
                <a:rPr lang="en-GB" sz="1400" b="1"/>
                <a:t>: It is Y-shaped</a:t>
              </a:r>
            </a:p>
            <a:p>
              <a:pPr lvl="1" eaLnBrk="1" hangingPunct="1">
                <a:buFontTx/>
                <a:buChar char="•"/>
              </a:pPr>
              <a:r>
                <a:rPr lang="en-GB" sz="1400" b="1"/>
                <a:t>The stem is attached laterally to the anterior part of the superior surface of the calcaneus</a:t>
              </a:r>
            </a:p>
            <a:p>
              <a:pPr lvl="1" eaLnBrk="1" hangingPunct="1">
                <a:buFontTx/>
                <a:buChar char="•"/>
              </a:pPr>
              <a:r>
                <a:rPr lang="en-GB" sz="1400" b="1"/>
                <a:t>Medially, the upper band is attached to the medial malleous, the lower band to the deep fascia on the medial side of the foot</a:t>
              </a:r>
            </a:p>
            <a:p>
              <a:pPr lvl="1" eaLnBrk="1" hangingPunct="1">
                <a:buFontTx/>
                <a:buChar char="•"/>
              </a:pPr>
              <a:endParaRPr lang="en-GB" sz="1400" b="1"/>
            </a:p>
            <a:p>
              <a:pPr eaLnBrk="1" hangingPunct="1"/>
              <a:r>
                <a:rPr lang="en-GB" sz="1400" b="1" u="sng"/>
                <a:t>Structures passing deep to it as arranged from medial to lateral</a:t>
              </a:r>
              <a:r>
                <a:rPr lang="en-GB" sz="1400" b="1"/>
                <a:t>:</a:t>
              </a:r>
            </a:p>
            <a:p>
              <a:pPr lvl="1" eaLnBrk="1" hangingPunct="1">
                <a:buFontTx/>
                <a:buChar char="•"/>
              </a:pPr>
              <a:r>
                <a:rPr lang="en-GB" sz="1400" b="1"/>
                <a:t>Tibialis posterior</a:t>
              </a:r>
            </a:p>
            <a:p>
              <a:pPr lvl="1" eaLnBrk="1" hangingPunct="1">
                <a:buFontTx/>
                <a:buChar char="•"/>
              </a:pPr>
              <a:r>
                <a:rPr lang="en-GB" sz="1400" b="1"/>
                <a:t>Extensor hallucis longus</a:t>
              </a:r>
            </a:p>
            <a:p>
              <a:pPr lvl="1" eaLnBrk="1" hangingPunct="1">
                <a:buFontTx/>
                <a:buChar char="•"/>
              </a:pPr>
              <a:r>
                <a:rPr lang="en-GB" sz="1400" b="1"/>
                <a:t>Dorsalis pedis vessels</a:t>
              </a:r>
            </a:p>
            <a:p>
              <a:pPr lvl="1" eaLnBrk="1" hangingPunct="1">
                <a:buFontTx/>
                <a:buChar char="•"/>
              </a:pPr>
              <a:r>
                <a:rPr lang="en-GB" sz="1400" b="1"/>
                <a:t>Deep peroneal nerve </a:t>
              </a:r>
            </a:p>
            <a:p>
              <a:pPr lvl="1" eaLnBrk="1" hangingPunct="1">
                <a:buFontTx/>
                <a:buChar char="•"/>
              </a:pPr>
              <a:r>
                <a:rPr lang="en-GB" sz="1400" b="1"/>
                <a:t>Extensor digitorum longus</a:t>
              </a:r>
            </a:p>
            <a:p>
              <a:pPr lvl="1" eaLnBrk="1" hangingPunct="1">
                <a:buFontTx/>
                <a:buChar char="•"/>
              </a:pPr>
              <a:r>
                <a:rPr lang="en-GB" sz="1400" b="1"/>
                <a:t>Peroneus tertius</a:t>
              </a:r>
            </a:p>
            <a:p>
              <a:pPr lvl="1" eaLnBrk="1" hangingPunct="1">
                <a:buFontTx/>
                <a:buChar char="•"/>
              </a:pPr>
              <a:endParaRPr lang="en-GB" sz="1400" b="1"/>
            </a:p>
            <a:p>
              <a:pPr eaLnBrk="1" hangingPunct="1">
                <a:buFontTx/>
                <a:buChar char="•"/>
              </a:pPr>
              <a:endParaRPr lang="en-US" sz="1600" b="1"/>
            </a:p>
          </p:txBody>
        </p:sp>
      </p:grpSp>
    </p:spTree>
    <p:extLst>
      <p:ext uri="{BB962C8B-B14F-4D97-AF65-F5344CB8AC3E}">
        <p14:creationId xmlns:p14="http://schemas.microsoft.com/office/powerpoint/2010/main" val="3625877157"/>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114" name="Group 22"/>
          <p:cNvGrpSpPr>
            <a:grpSpLocks/>
          </p:cNvGrpSpPr>
          <p:nvPr/>
        </p:nvGrpSpPr>
        <p:grpSpPr bwMode="auto">
          <a:xfrm>
            <a:off x="250825" y="207963"/>
            <a:ext cx="8450263" cy="6245225"/>
            <a:chOff x="158" y="131"/>
            <a:chExt cx="5323" cy="3934"/>
          </a:xfrm>
        </p:grpSpPr>
        <p:pic>
          <p:nvPicPr>
            <p:cNvPr id="90115" name="Picture 5" descr="anterior comprt"/>
            <p:cNvPicPr>
              <a:picLocks noChangeAspect="1" noChangeArrowheads="1"/>
            </p:cNvPicPr>
            <p:nvPr/>
          </p:nvPicPr>
          <p:blipFill>
            <a:blip r:embed="rId2">
              <a:lum contrast="18000"/>
              <a:extLst>
                <a:ext uri="{28A0092B-C50C-407E-A947-70E740481C1C}">
                  <a14:useLocalDpi xmlns:a14="http://schemas.microsoft.com/office/drawing/2010/main" val="0"/>
                </a:ext>
              </a:extLst>
            </a:blip>
            <a:srcRect t="9096"/>
            <a:stretch>
              <a:fillRect/>
            </a:stretch>
          </p:blipFill>
          <p:spPr bwMode="auto">
            <a:xfrm>
              <a:off x="2245" y="164"/>
              <a:ext cx="1510" cy="3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6" name="Text Box 6"/>
            <p:cNvSpPr txBox="1">
              <a:spLocks noChangeArrowheads="1"/>
            </p:cNvSpPr>
            <p:nvPr/>
          </p:nvSpPr>
          <p:spPr bwMode="auto">
            <a:xfrm>
              <a:off x="237" y="131"/>
              <a:ext cx="1963"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b="1"/>
                <a:t>Structures of the anterior and lateral compartments</a:t>
              </a:r>
              <a:endParaRPr lang="en-US" b="1"/>
            </a:p>
          </p:txBody>
        </p:sp>
        <p:sp>
          <p:nvSpPr>
            <p:cNvPr id="90117" name="Text Box 8"/>
            <p:cNvSpPr txBox="1">
              <a:spLocks noChangeArrowheads="1"/>
            </p:cNvSpPr>
            <p:nvPr/>
          </p:nvSpPr>
          <p:spPr bwMode="auto">
            <a:xfrm>
              <a:off x="3515" y="572"/>
              <a:ext cx="194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1600" b="1"/>
                <a:t>ANTERIOR COMPARTMENT</a:t>
              </a:r>
              <a:endParaRPr lang="en-US" sz="1600" b="1"/>
            </a:p>
          </p:txBody>
        </p:sp>
        <p:sp>
          <p:nvSpPr>
            <p:cNvPr id="90118" name="Text Box 9"/>
            <p:cNvSpPr txBox="1">
              <a:spLocks noChangeArrowheads="1"/>
            </p:cNvSpPr>
            <p:nvPr/>
          </p:nvSpPr>
          <p:spPr bwMode="auto">
            <a:xfrm>
              <a:off x="3729" y="934"/>
              <a:ext cx="1752" cy="1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Tx/>
                <a:buAutoNum type="arabicPeriod"/>
              </a:pPr>
              <a:r>
                <a:rPr lang="en-GB" sz="1400" b="1"/>
                <a:t>Tibialis anterior</a:t>
              </a:r>
            </a:p>
            <a:p>
              <a:pPr eaLnBrk="1" hangingPunct="1">
                <a:buFontTx/>
                <a:buAutoNum type="arabicPeriod"/>
              </a:pPr>
              <a:endParaRPr lang="en-GB" sz="1400" b="1"/>
            </a:p>
            <a:p>
              <a:pPr eaLnBrk="1" hangingPunct="1">
                <a:buFontTx/>
                <a:buAutoNum type="arabicPeriod"/>
              </a:pPr>
              <a:r>
                <a:rPr lang="en-GB" sz="1400" b="1"/>
                <a:t>Anterior tibial artery</a:t>
              </a:r>
            </a:p>
            <a:p>
              <a:pPr eaLnBrk="1" hangingPunct="1">
                <a:buFontTx/>
                <a:buAutoNum type="arabicPeriod"/>
              </a:pPr>
              <a:endParaRPr lang="en-GB" sz="1400" b="1"/>
            </a:p>
            <a:p>
              <a:pPr eaLnBrk="1" hangingPunct="1">
                <a:buFontTx/>
                <a:buAutoNum type="arabicPeriod"/>
              </a:pPr>
              <a:r>
                <a:rPr lang="en-GB" sz="1400" b="1"/>
                <a:t>Deep peroneal nerve</a:t>
              </a:r>
            </a:p>
            <a:p>
              <a:pPr eaLnBrk="1" hangingPunct="1">
                <a:buFontTx/>
                <a:buAutoNum type="arabicPeriod"/>
              </a:pPr>
              <a:endParaRPr lang="en-GB" sz="1400" b="1"/>
            </a:p>
            <a:p>
              <a:pPr eaLnBrk="1" hangingPunct="1">
                <a:buFontTx/>
                <a:buAutoNum type="arabicPeriod"/>
              </a:pPr>
              <a:r>
                <a:rPr lang="en-GB" sz="1400" b="1"/>
                <a:t>Extensor digitorum longus</a:t>
              </a:r>
            </a:p>
            <a:p>
              <a:pPr eaLnBrk="1" hangingPunct="1">
                <a:buFontTx/>
                <a:buAutoNum type="arabicPeriod"/>
              </a:pPr>
              <a:endParaRPr lang="en-GB" sz="1400" b="1"/>
            </a:p>
            <a:p>
              <a:pPr eaLnBrk="1" hangingPunct="1">
                <a:buFontTx/>
                <a:buAutoNum type="arabicPeriod"/>
              </a:pPr>
              <a:r>
                <a:rPr lang="en-GB" sz="1400" b="1"/>
                <a:t>Extensor hallucs longus</a:t>
              </a:r>
            </a:p>
            <a:p>
              <a:pPr eaLnBrk="1" hangingPunct="1">
                <a:buFontTx/>
                <a:buAutoNum type="arabicPeriod"/>
              </a:pPr>
              <a:endParaRPr lang="en-GB" sz="1400" b="1"/>
            </a:p>
            <a:p>
              <a:pPr eaLnBrk="1" hangingPunct="1">
                <a:buFontTx/>
                <a:buAutoNum type="arabicPeriod"/>
              </a:pPr>
              <a:r>
                <a:rPr lang="en-GB" sz="1400" b="1"/>
                <a:t>Peroneus tertius</a:t>
              </a:r>
              <a:endParaRPr lang="en-US" sz="1400" b="1"/>
            </a:p>
          </p:txBody>
        </p:sp>
        <p:sp>
          <p:nvSpPr>
            <p:cNvPr id="90119" name="Line 10"/>
            <p:cNvSpPr>
              <a:spLocks noChangeShapeType="1"/>
            </p:cNvSpPr>
            <p:nvPr/>
          </p:nvSpPr>
          <p:spPr bwMode="auto">
            <a:xfrm>
              <a:off x="3016" y="981"/>
              <a:ext cx="726" cy="4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0120" name="Line 11"/>
            <p:cNvSpPr>
              <a:spLocks noChangeShapeType="1"/>
            </p:cNvSpPr>
            <p:nvPr/>
          </p:nvSpPr>
          <p:spPr bwMode="auto">
            <a:xfrm flipV="1">
              <a:off x="2699" y="1298"/>
              <a:ext cx="997" cy="4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0121" name="Line 12"/>
            <p:cNvSpPr>
              <a:spLocks noChangeShapeType="1"/>
            </p:cNvSpPr>
            <p:nvPr/>
          </p:nvSpPr>
          <p:spPr bwMode="auto">
            <a:xfrm>
              <a:off x="2653" y="1480"/>
              <a:ext cx="1043" cy="136"/>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0122" name="Line 13"/>
            <p:cNvSpPr>
              <a:spLocks noChangeShapeType="1"/>
            </p:cNvSpPr>
            <p:nvPr/>
          </p:nvSpPr>
          <p:spPr bwMode="auto">
            <a:xfrm>
              <a:off x="2517" y="1570"/>
              <a:ext cx="1225" cy="27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0123" name="Line 14"/>
            <p:cNvSpPr>
              <a:spLocks noChangeShapeType="1"/>
            </p:cNvSpPr>
            <p:nvPr/>
          </p:nvSpPr>
          <p:spPr bwMode="auto">
            <a:xfrm>
              <a:off x="2653" y="2115"/>
              <a:ext cx="1089"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0124" name="Line 15"/>
            <p:cNvSpPr>
              <a:spLocks noChangeShapeType="1"/>
            </p:cNvSpPr>
            <p:nvPr/>
          </p:nvSpPr>
          <p:spPr bwMode="auto">
            <a:xfrm flipV="1">
              <a:off x="2653" y="2432"/>
              <a:ext cx="1406" cy="45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0125" name="Text Box 16"/>
            <p:cNvSpPr txBox="1">
              <a:spLocks noChangeArrowheads="1"/>
            </p:cNvSpPr>
            <p:nvPr/>
          </p:nvSpPr>
          <p:spPr bwMode="auto">
            <a:xfrm>
              <a:off x="158" y="981"/>
              <a:ext cx="1769" cy="1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1600" b="1"/>
                <a:t>LATERAL COMPARTMENR</a:t>
              </a:r>
            </a:p>
            <a:p>
              <a:pPr eaLnBrk="1" hangingPunct="1"/>
              <a:endParaRPr lang="en-GB" sz="1600" b="1"/>
            </a:p>
            <a:p>
              <a:pPr eaLnBrk="1" hangingPunct="1">
                <a:buFontTx/>
                <a:buAutoNum type="arabicPeriod"/>
              </a:pPr>
              <a:r>
                <a:rPr lang="en-GB" sz="1400" b="1"/>
                <a:t>Peroneus longus</a:t>
              </a:r>
            </a:p>
            <a:p>
              <a:pPr eaLnBrk="1" hangingPunct="1">
                <a:buFontTx/>
                <a:buAutoNum type="arabicPeriod"/>
              </a:pPr>
              <a:endParaRPr lang="en-GB" sz="1400" b="1"/>
            </a:p>
            <a:p>
              <a:pPr eaLnBrk="1" hangingPunct="1">
                <a:buFontTx/>
                <a:buAutoNum type="arabicPeriod"/>
              </a:pPr>
              <a:r>
                <a:rPr lang="en-GB" sz="1400" b="1"/>
                <a:t>Superficial peroneal nerve</a:t>
              </a:r>
            </a:p>
            <a:p>
              <a:pPr eaLnBrk="1" hangingPunct="1">
                <a:buFontTx/>
                <a:buAutoNum type="arabicPeriod"/>
              </a:pPr>
              <a:endParaRPr lang="en-GB" sz="1400" b="1"/>
            </a:p>
            <a:p>
              <a:pPr eaLnBrk="1" hangingPunct="1">
                <a:buFontTx/>
                <a:buAutoNum type="arabicPeriod"/>
              </a:pPr>
              <a:r>
                <a:rPr lang="en-GB" sz="1400" b="1"/>
                <a:t>Peroneus brevis</a:t>
              </a:r>
              <a:endParaRPr lang="en-US" sz="1400" b="1"/>
            </a:p>
          </p:txBody>
        </p:sp>
        <p:sp>
          <p:nvSpPr>
            <p:cNvPr id="90126" name="Line 17"/>
            <p:cNvSpPr>
              <a:spLocks noChangeShapeType="1"/>
            </p:cNvSpPr>
            <p:nvPr/>
          </p:nvSpPr>
          <p:spPr bwMode="auto">
            <a:xfrm flipH="1">
              <a:off x="1383" y="1253"/>
              <a:ext cx="953" cy="13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0127" name="Line 18"/>
            <p:cNvSpPr>
              <a:spLocks noChangeShapeType="1"/>
            </p:cNvSpPr>
            <p:nvPr/>
          </p:nvSpPr>
          <p:spPr bwMode="auto">
            <a:xfrm flipH="1">
              <a:off x="1928" y="1570"/>
              <a:ext cx="544" cy="91"/>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0128" name="Line 19"/>
            <p:cNvSpPr>
              <a:spLocks noChangeShapeType="1"/>
            </p:cNvSpPr>
            <p:nvPr/>
          </p:nvSpPr>
          <p:spPr bwMode="auto">
            <a:xfrm flipH="1" flipV="1">
              <a:off x="1292" y="2024"/>
              <a:ext cx="1270" cy="31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0129" name="Text Box 20"/>
            <p:cNvSpPr txBox="1">
              <a:spLocks noChangeArrowheads="1"/>
            </p:cNvSpPr>
            <p:nvPr/>
          </p:nvSpPr>
          <p:spPr bwMode="auto">
            <a:xfrm>
              <a:off x="567" y="2886"/>
              <a:ext cx="173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1400" b="1"/>
                <a:t>Superior extensor retinaculum</a:t>
              </a:r>
              <a:endParaRPr lang="en-US" sz="1400" b="1"/>
            </a:p>
          </p:txBody>
        </p:sp>
        <p:sp>
          <p:nvSpPr>
            <p:cNvPr id="90130" name="Line 21"/>
            <p:cNvSpPr>
              <a:spLocks noChangeShapeType="1"/>
            </p:cNvSpPr>
            <p:nvPr/>
          </p:nvSpPr>
          <p:spPr bwMode="auto">
            <a:xfrm flipH="1">
              <a:off x="2154" y="3067"/>
              <a:ext cx="771"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Tree>
    <p:extLst>
      <p:ext uri="{BB962C8B-B14F-4D97-AF65-F5344CB8AC3E}">
        <p14:creationId xmlns:p14="http://schemas.microsoft.com/office/powerpoint/2010/main" val="3842848810"/>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138" name="Group 25"/>
          <p:cNvGrpSpPr>
            <a:grpSpLocks/>
          </p:cNvGrpSpPr>
          <p:nvPr/>
        </p:nvGrpSpPr>
        <p:grpSpPr bwMode="auto">
          <a:xfrm>
            <a:off x="1042988" y="0"/>
            <a:ext cx="8101012" cy="6858000"/>
            <a:chOff x="657" y="0"/>
            <a:chExt cx="5103" cy="4320"/>
          </a:xfrm>
        </p:grpSpPr>
        <p:pic>
          <p:nvPicPr>
            <p:cNvPr id="91139" name="Picture 2" descr="com pern diag"/>
            <p:cNvPicPr>
              <a:picLocks noChangeAspect="1" noChangeArrowheads="1"/>
            </p:cNvPicPr>
            <p:nvPr/>
          </p:nvPicPr>
          <p:blipFill>
            <a:blip r:embed="rId2">
              <a:extLst>
                <a:ext uri="{28A0092B-C50C-407E-A947-70E740481C1C}">
                  <a14:useLocalDpi xmlns:a14="http://schemas.microsoft.com/office/drawing/2010/main" val="0"/>
                </a:ext>
              </a:extLst>
            </a:blip>
            <a:srcRect l="29767" t="4475" r="20439" b="17188"/>
            <a:stretch>
              <a:fillRect/>
            </a:stretch>
          </p:blipFill>
          <p:spPr bwMode="auto">
            <a:xfrm>
              <a:off x="3381" y="346"/>
              <a:ext cx="2132" cy="3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0" name="Text Box 9"/>
            <p:cNvSpPr txBox="1">
              <a:spLocks noChangeArrowheads="1"/>
            </p:cNvSpPr>
            <p:nvPr/>
          </p:nvSpPr>
          <p:spPr bwMode="auto">
            <a:xfrm>
              <a:off x="4332" y="2387"/>
              <a:ext cx="142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sz="1200" b="1"/>
                <a:t>   Extensor digitorum longus</a:t>
              </a:r>
              <a:endParaRPr lang="en-US" sz="1200" b="1"/>
            </a:p>
          </p:txBody>
        </p:sp>
        <p:sp>
          <p:nvSpPr>
            <p:cNvPr id="91141" name="Text Box 10"/>
            <p:cNvSpPr txBox="1">
              <a:spLocks noChangeArrowheads="1"/>
            </p:cNvSpPr>
            <p:nvPr/>
          </p:nvSpPr>
          <p:spPr bwMode="auto">
            <a:xfrm>
              <a:off x="4422" y="2698"/>
              <a:ext cx="133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sz="1200" b="1"/>
                <a:t>   Extensor hallucis longus</a:t>
              </a:r>
              <a:endParaRPr lang="en-US" sz="1200" b="1"/>
            </a:p>
          </p:txBody>
        </p:sp>
        <p:sp>
          <p:nvSpPr>
            <p:cNvPr id="91142" name="Text Box 11"/>
            <p:cNvSpPr txBox="1">
              <a:spLocks noChangeArrowheads="1"/>
            </p:cNvSpPr>
            <p:nvPr/>
          </p:nvSpPr>
          <p:spPr bwMode="auto">
            <a:xfrm>
              <a:off x="4830" y="2970"/>
              <a:ext cx="93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sz="1200" b="1"/>
                <a:t>Peroneus tertius</a:t>
              </a:r>
              <a:endParaRPr lang="en-US" sz="1200" b="1"/>
            </a:p>
          </p:txBody>
        </p:sp>
        <p:sp>
          <p:nvSpPr>
            <p:cNvPr id="91143" name="Text Box 12"/>
            <p:cNvSpPr txBox="1">
              <a:spLocks noChangeArrowheads="1"/>
            </p:cNvSpPr>
            <p:nvPr/>
          </p:nvSpPr>
          <p:spPr bwMode="auto">
            <a:xfrm>
              <a:off x="5057" y="3423"/>
              <a:ext cx="703"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GB" sz="1200" b="1"/>
                <a:t>Extensor digitorum brevis</a:t>
              </a:r>
              <a:endParaRPr lang="en-US" sz="1200" b="1"/>
            </a:p>
          </p:txBody>
        </p:sp>
        <p:grpSp>
          <p:nvGrpSpPr>
            <p:cNvPr id="91144" name="Group 24"/>
            <p:cNvGrpSpPr>
              <a:grpSpLocks/>
            </p:cNvGrpSpPr>
            <p:nvPr/>
          </p:nvGrpSpPr>
          <p:grpSpPr bwMode="auto">
            <a:xfrm>
              <a:off x="2472" y="611"/>
              <a:ext cx="3084" cy="3046"/>
              <a:chOff x="2472" y="611"/>
              <a:chExt cx="3084" cy="3046"/>
            </a:xfrm>
          </p:grpSpPr>
          <p:sp>
            <p:nvSpPr>
              <p:cNvPr id="91146" name="Text Box 3"/>
              <p:cNvSpPr txBox="1">
                <a:spLocks noChangeArrowheads="1"/>
              </p:cNvSpPr>
              <p:nvPr/>
            </p:nvSpPr>
            <p:spPr bwMode="auto">
              <a:xfrm>
                <a:off x="2517" y="611"/>
                <a:ext cx="907"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GB" sz="1600" b="1">
                    <a:solidFill>
                      <a:srgbClr val="00FFFF"/>
                    </a:solidFill>
                  </a:rPr>
                  <a:t>Common peroneal</a:t>
                </a:r>
                <a:r>
                  <a:rPr lang="en-GB" sz="1600" b="1"/>
                  <a:t> n</a:t>
                </a:r>
                <a:endParaRPr lang="en-US" sz="1600" b="1"/>
              </a:p>
            </p:txBody>
          </p:sp>
          <p:sp>
            <p:nvSpPr>
              <p:cNvPr id="91147" name="Text Box 4"/>
              <p:cNvSpPr txBox="1">
                <a:spLocks noChangeArrowheads="1"/>
              </p:cNvSpPr>
              <p:nvPr/>
            </p:nvSpPr>
            <p:spPr bwMode="auto">
              <a:xfrm>
                <a:off x="2472" y="1298"/>
                <a:ext cx="1044"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GB" sz="1600" b="1">
                    <a:solidFill>
                      <a:srgbClr val="00FFFF"/>
                    </a:solidFill>
                  </a:rPr>
                  <a:t>Superficial peroneal n</a:t>
                </a:r>
                <a:r>
                  <a:rPr lang="en-GB" sz="1600" b="1"/>
                  <a:t>.</a:t>
                </a:r>
                <a:endParaRPr lang="en-US" sz="1600" b="1"/>
              </a:p>
            </p:txBody>
          </p:sp>
          <p:sp>
            <p:nvSpPr>
              <p:cNvPr id="91148" name="Text Box 5"/>
              <p:cNvSpPr txBox="1">
                <a:spLocks noChangeArrowheads="1"/>
              </p:cNvSpPr>
              <p:nvPr/>
            </p:nvSpPr>
            <p:spPr bwMode="auto">
              <a:xfrm>
                <a:off x="4332" y="1162"/>
                <a:ext cx="898"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GB" sz="1600" b="1"/>
                  <a:t>Deep peroneal n.</a:t>
                </a:r>
                <a:endParaRPr lang="en-US" sz="1600" b="1"/>
              </a:p>
            </p:txBody>
          </p:sp>
          <p:sp>
            <p:nvSpPr>
              <p:cNvPr id="91149" name="Text Box 6"/>
              <p:cNvSpPr txBox="1">
                <a:spLocks noChangeArrowheads="1"/>
              </p:cNvSpPr>
              <p:nvPr/>
            </p:nvSpPr>
            <p:spPr bwMode="auto">
              <a:xfrm>
                <a:off x="2608" y="2244"/>
                <a:ext cx="68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GB" sz="1200" b="1">
                    <a:solidFill>
                      <a:srgbClr val="00FFFF"/>
                    </a:solidFill>
                  </a:rPr>
                  <a:t>Peroneus</a:t>
                </a:r>
                <a:r>
                  <a:rPr lang="en-GB" sz="1200" b="1"/>
                  <a:t> </a:t>
                </a:r>
                <a:r>
                  <a:rPr lang="en-GB" sz="1200" b="1">
                    <a:solidFill>
                      <a:srgbClr val="00FFFF"/>
                    </a:solidFill>
                  </a:rPr>
                  <a:t>longus</a:t>
                </a:r>
                <a:endParaRPr lang="en-US" sz="1200" b="1">
                  <a:solidFill>
                    <a:srgbClr val="00FFFF"/>
                  </a:solidFill>
                </a:endParaRPr>
              </a:p>
            </p:txBody>
          </p:sp>
          <p:sp>
            <p:nvSpPr>
              <p:cNvPr id="91150" name="Text Box 7"/>
              <p:cNvSpPr txBox="1">
                <a:spLocks noChangeArrowheads="1"/>
              </p:cNvSpPr>
              <p:nvPr/>
            </p:nvSpPr>
            <p:spPr bwMode="auto">
              <a:xfrm>
                <a:off x="2562" y="2743"/>
                <a:ext cx="68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GB" sz="1200" b="1">
                    <a:solidFill>
                      <a:srgbClr val="00FFFF"/>
                    </a:solidFill>
                  </a:rPr>
                  <a:t>Peroneus brevis</a:t>
                </a:r>
                <a:endParaRPr lang="en-US" sz="1200" b="1">
                  <a:solidFill>
                    <a:srgbClr val="00FFFF"/>
                  </a:solidFill>
                </a:endParaRPr>
              </a:p>
            </p:txBody>
          </p:sp>
          <p:sp>
            <p:nvSpPr>
              <p:cNvPr id="91151" name="Text Box 8"/>
              <p:cNvSpPr txBox="1">
                <a:spLocks noChangeArrowheads="1"/>
              </p:cNvSpPr>
              <p:nvPr/>
            </p:nvSpPr>
            <p:spPr bwMode="auto">
              <a:xfrm>
                <a:off x="4876" y="1927"/>
                <a:ext cx="68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GB" sz="1200" b="1"/>
                  <a:t>Tibialis anterior</a:t>
                </a:r>
                <a:endParaRPr lang="en-US" sz="1200" b="1"/>
              </a:p>
            </p:txBody>
          </p:sp>
          <p:sp>
            <p:nvSpPr>
              <p:cNvPr id="91152" name="Line 13"/>
              <p:cNvSpPr>
                <a:spLocks noChangeShapeType="1"/>
              </p:cNvSpPr>
              <p:nvPr/>
            </p:nvSpPr>
            <p:spPr bwMode="auto">
              <a:xfrm flipH="1">
                <a:off x="3288" y="709"/>
                <a:ext cx="272"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1153" name="Line 14"/>
              <p:cNvSpPr>
                <a:spLocks noChangeShapeType="1"/>
              </p:cNvSpPr>
              <p:nvPr/>
            </p:nvSpPr>
            <p:spPr bwMode="auto">
              <a:xfrm flipH="1" flipV="1">
                <a:off x="3470" y="1480"/>
                <a:ext cx="408" cy="136"/>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1154" name="Line 15"/>
              <p:cNvSpPr>
                <a:spLocks noChangeShapeType="1"/>
              </p:cNvSpPr>
              <p:nvPr/>
            </p:nvSpPr>
            <p:spPr bwMode="auto">
              <a:xfrm flipV="1">
                <a:off x="4241" y="1570"/>
                <a:ext cx="544" cy="18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1155" name="Line 16"/>
              <p:cNvSpPr>
                <a:spLocks noChangeShapeType="1"/>
              </p:cNvSpPr>
              <p:nvPr/>
            </p:nvSpPr>
            <p:spPr bwMode="auto">
              <a:xfrm flipV="1">
                <a:off x="4694" y="2069"/>
                <a:ext cx="318" cy="9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1156" name="Line 17"/>
              <p:cNvSpPr>
                <a:spLocks noChangeShapeType="1"/>
              </p:cNvSpPr>
              <p:nvPr/>
            </p:nvSpPr>
            <p:spPr bwMode="auto">
              <a:xfrm>
                <a:off x="4195" y="2341"/>
                <a:ext cx="409" cy="9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1157" name="Line 18"/>
              <p:cNvSpPr>
                <a:spLocks noChangeShapeType="1"/>
              </p:cNvSpPr>
              <p:nvPr/>
            </p:nvSpPr>
            <p:spPr bwMode="auto">
              <a:xfrm>
                <a:off x="4286" y="2659"/>
                <a:ext cx="454" cy="4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1158" name="Line 19"/>
              <p:cNvSpPr>
                <a:spLocks noChangeShapeType="1"/>
              </p:cNvSpPr>
              <p:nvPr/>
            </p:nvSpPr>
            <p:spPr bwMode="auto">
              <a:xfrm>
                <a:off x="4468" y="3067"/>
                <a:ext cx="40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1159" name="Line 20"/>
              <p:cNvSpPr>
                <a:spLocks noChangeShapeType="1"/>
              </p:cNvSpPr>
              <p:nvPr/>
            </p:nvSpPr>
            <p:spPr bwMode="auto">
              <a:xfrm flipV="1">
                <a:off x="4830" y="3566"/>
                <a:ext cx="363" cy="9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1160" name="Line 21"/>
              <p:cNvSpPr>
                <a:spLocks noChangeShapeType="1"/>
              </p:cNvSpPr>
              <p:nvPr/>
            </p:nvSpPr>
            <p:spPr bwMode="auto">
              <a:xfrm flipH="1">
                <a:off x="3198" y="2387"/>
                <a:ext cx="27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1161" name="Line 22"/>
              <p:cNvSpPr>
                <a:spLocks noChangeShapeType="1"/>
              </p:cNvSpPr>
              <p:nvPr/>
            </p:nvSpPr>
            <p:spPr bwMode="auto">
              <a:xfrm flipH="1">
                <a:off x="3152" y="2750"/>
                <a:ext cx="363" cy="13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91145" name="Text Box 23"/>
            <p:cNvSpPr txBox="1">
              <a:spLocks noChangeArrowheads="1"/>
            </p:cNvSpPr>
            <p:nvPr/>
          </p:nvSpPr>
          <p:spPr bwMode="auto">
            <a:xfrm>
              <a:off x="657" y="0"/>
              <a:ext cx="449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2400" b="1">
                  <a:solidFill>
                    <a:srgbClr val="00FFFF"/>
                  </a:solidFill>
                </a:rPr>
                <a:t>Nerves of the</a:t>
              </a:r>
              <a:r>
                <a:rPr lang="en-GB" sz="2400" b="1">
                  <a:solidFill>
                    <a:srgbClr val="0000FF"/>
                  </a:solidFill>
                </a:rPr>
                <a:t> </a:t>
              </a:r>
              <a:r>
                <a:rPr lang="en-GB" sz="2400" b="1">
                  <a:solidFill>
                    <a:srgbClr val="00FFFF"/>
                  </a:solidFill>
                </a:rPr>
                <a:t>anterior and lateral</a:t>
              </a:r>
              <a:r>
                <a:rPr lang="en-GB" sz="2400" b="1">
                  <a:solidFill>
                    <a:srgbClr val="0000FF"/>
                  </a:solidFill>
                </a:rPr>
                <a:t> </a:t>
              </a:r>
              <a:r>
                <a:rPr lang="en-GB" sz="2400" b="1">
                  <a:solidFill>
                    <a:srgbClr val="00FFFF"/>
                  </a:solidFill>
                </a:rPr>
                <a:t>compartments</a:t>
              </a:r>
              <a:endParaRPr lang="en-US" sz="2400" b="1">
                <a:solidFill>
                  <a:srgbClr val="00FFFF"/>
                </a:solidFill>
              </a:endParaRPr>
            </a:p>
          </p:txBody>
        </p:sp>
      </p:grpSp>
    </p:spTree>
    <p:extLst>
      <p:ext uri="{BB962C8B-B14F-4D97-AF65-F5344CB8AC3E}">
        <p14:creationId xmlns:p14="http://schemas.microsoft.com/office/powerpoint/2010/main" val="3992414586"/>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62" name="Group 4"/>
          <p:cNvGrpSpPr>
            <a:grpSpLocks/>
          </p:cNvGrpSpPr>
          <p:nvPr/>
        </p:nvGrpSpPr>
        <p:grpSpPr bwMode="auto">
          <a:xfrm>
            <a:off x="179388" y="188913"/>
            <a:ext cx="8147050" cy="6264275"/>
            <a:chOff x="113" y="119"/>
            <a:chExt cx="5132" cy="3946"/>
          </a:xfrm>
        </p:grpSpPr>
        <p:pic>
          <p:nvPicPr>
            <p:cNvPr id="92163" name="Picture 2" descr="flex ret"/>
            <p:cNvPicPr>
              <a:picLocks noChangeAspect="1" noChangeArrowheads="1"/>
            </p:cNvPicPr>
            <p:nvPr/>
          </p:nvPicPr>
          <p:blipFill>
            <a:blip r:embed="rId3">
              <a:lum bright="-6000" contrast="18000"/>
              <a:extLst>
                <a:ext uri="{28A0092B-C50C-407E-A947-70E740481C1C}">
                  <a14:useLocalDpi xmlns:a14="http://schemas.microsoft.com/office/drawing/2010/main" val="0"/>
                </a:ext>
              </a:extLst>
            </a:blip>
            <a:srcRect l="11525" r="6468" b="2864"/>
            <a:stretch>
              <a:fillRect/>
            </a:stretch>
          </p:blipFill>
          <p:spPr bwMode="auto">
            <a:xfrm>
              <a:off x="2426" y="300"/>
              <a:ext cx="2819" cy="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4" name="Text Box 3"/>
            <p:cNvSpPr txBox="1">
              <a:spLocks noChangeArrowheads="1"/>
            </p:cNvSpPr>
            <p:nvPr/>
          </p:nvSpPr>
          <p:spPr bwMode="auto">
            <a:xfrm>
              <a:off x="113" y="119"/>
              <a:ext cx="1905" cy="3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b="1"/>
                <a:t>FLEXOR RETINACULUM</a:t>
              </a:r>
            </a:p>
            <a:p>
              <a:pPr eaLnBrk="1" hangingPunct="1"/>
              <a:endParaRPr lang="en-GB" b="1"/>
            </a:p>
            <a:p>
              <a:pPr eaLnBrk="1" hangingPunct="1"/>
              <a:r>
                <a:rPr lang="en-GB" sz="1600" b="1" u="sng"/>
                <a:t>Attachments:</a:t>
              </a:r>
            </a:p>
            <a:p>
              <a:pPr lvl="1" eaLnBrk="1" hangingPunct="1">
                <a:buFontTx/>
                <a:buChar char="•"/>
              </a:pPr>
              <a:r>
                <a:rPr lang="en-GB" sz="1600" b="1"/>
                <a:t>Extends from the medial malleolus to the medial tubercle of calcaneus</a:t>
              </a:r>
            </a:p>
            <a:p>
              <a:pPr lvl="1" eaLnBrk="1" hangingPunct="1">
                <a:buFontTx/>
                <a:buChar char="•"/>
              </a:pPr>
              <a:endParaRPr lang="en-GB" sz="1600" b="1"/>
            </a:p>
            <a:p>
              <a:pPr eaLnBrk="1" hangingPunct="1"/>
              <a:r>
                <a:rPr lang="en-GB" sz="1600" b="1" u="sng"/>
                <a:t>Structures passing deep to it as arranged from medial to lateral</a:t>
              </a:r>
              <a:r>
                <a:rPr lang="en-GB" sz="1600" b="1"/>
                <a:t>:</a:t>
              </a:r>
            </a:p>
            <a:p>
              <a:pPr lvl="1" eaLnBrk="1" hangingPunct="1">
                <a:buFontTx/>
                <a:buChar char="•"/>
              </a:pPr>
              <a:r>
                <a:rPr lang="en-GB" sz="1600" b="1"/>
                <a:t>Tibialis posterior</a:t>
              </a:r>
            </a:p>
            <a:p>
              <a:pPr lvl="1" eaLnBrk="1" hangingPunct="1">
                <a:buFontTx/>
                <a:buChar char="•"/>
              </a:pPr>
              <a:r>
                <a:rPr lang="en-GB" sz="1600" b="1"/>
                <a:t>Flexor digitorum longus </a:t>
              </a:r>
            </a:p>
            <a:p>
              <a:pPr lvl="1" eaLnBrk="1" hangingPunct="1">
                <a:buFontTx/>
                <a:buChar char="•"/>
              </a:pPr>
              <a:r>
                <a:rPr lang="en-GB" sz="1600" b="1"/>
                <a:t>Termination of posterior tibial vessels and beginning of medial and lateral planter vessels</a:t>
              </a:r>
            </a:p>
            <a:p>
              <a:pPr lvl="1" eaLnBrk="1" hangingPunct="1">
                <a:buFontTx/>
                <a:buChar char="•"/>
              </a:pPr>
              <a:r>
                <a:rPr lang="en-GB" sz="1600" b="1"/>
                <a:t>Termination of tibial nerve and beginning of medial and lateral planter nerves</a:t>
              </a:r>
            </a:p>
            <a:p>
              <a:pPr lvl="1" eaLnBrk="1" hangingPunct="1">
                <a:buFontTx/>
                <a:buChar char="•"/>
              </a:pPr>
              <a:r>
                <a:rPr lang="en-GB" sz="1600" b="1"/>
                <a:t>Flexor hallucis longus</a:t>
              </a:r>
            </a:p>
            <a:p>
              <a:pPr lvl="1" eaLnBrk="1" hangingPunct="1"/>
              <a:r>
                <a:rPr lang="en-GB" sz="1600" b="1"/>
                <a:t> </a:t>
              </a:r>
              <a:endParaRPr lang="en-US" sz="1600" b="1"/>
            </a:p>
          </p:txBody>
        </p:sp>
      </p:grpSp>
    </p:spTree>
    <p:extLst>
      <p:ext uri="{BB962C8B-B14F-4D97-AF65-F5344CB8AC3E}">
        <p14:creationId xmlns:p14="http://schemas.microsoft.com/office/powerpoint/2010/main" val="3362167697"/>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186" name="Group 18"/>
          <p:cNvGrpSpPr>
            <a:grpSpLocks/>
          </p:cNvGrpSpPr>
          <p:nvPr/>
        </p:nvGrpSpPr>
        <p:grpSpPr bwMode="auto">
          <a:xfrm>
            <a:off x="735013" y="568325"/>
            <a:ext cx="7586662" cy="6029325"/>
            <a:chOff x="463" y="358"/>
            <a:chExt cx="4779" cy="3798"/>
          </a:xfrm>
        </p:grpSpPr>
        <p:pic>
          <p:nvPicPr>
            <p:cNvPr id="93187" name="Picture 4" descr="post tibial artry++"/>
            <p:cNvPicPr>
              <a:picLocks noChangeAspect="1" noChangeArrowheads="1"/>
            </p:cNvPicPr>
            <p:nvPr/>
          </p:nvPicPr>
          <p:blipFill>
            <a:blip r:embed="rId2">
              <a:lum bright="-12000" contrast="24000"/>
              <a:extLst>
                <a:ext uri="{28A0092B-C50C-407E-A947-70E740481C1C}">
                  <a14:useLocalDpi xmlns:a14="http://schemas.microsoft.com/office/drawing/2010/main" val="0"/>
                </a:ext>
              </a:extLst>
            </a:blip>
            <a:srcRect r="57289"/>
            <a:stretch>
              <a:fillRect/>
            </a:stretch>
          </p:blipFill>
          <p:spPr bwMode="auto">
            <a:xfrm>
              <a:off x="2472" y="482"/>
              <a:ext cx="1361" cy="3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8" name="Text Box 5"/>
            <p:cNvSpPr txBox="1">
              <a:spLocks noChangeArrowheads="1"/>
            </p:cNvSpPr>
            <p:nvPr/>
          </p:nvSpPr>
          <p:spPr bwMode="auto">
            <a:xfrm>
              <a:off x="463" y="358"/>
              <a:ext cx="210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b="1">
                  <a:solidFill>
                    <a:srgbClr val="00FFFF"/>
                  </a:solidFill>
                </a:rPr>
                <a:t>POSTERIOR TIBIAL ARTERY</a:t>
              </a:r>
              <a:endParaRPr lang="en-US" b="1">
                <a:solidFill>
                  <a:srgbClr val="00FFFF"/>
                </a:solidFill>
              </a:endParaRPr>
            </a:p>
          </p:txBody>
        </p:sp>
        <p:sp>
          <p:nvSpPr>
            <p:cNvPr id="93189" name="Text Box 6"/>
            <p:cNvSpPr txBox="1">
              <a:spLocks noChangeArrowheads="1"/>
            </p:cNvSpPr>
            <p:nvPr/>
          </p:nvSpPr>
          <p:spPr bwMode="auto">
            <a:xfrm>
              <a:off x="3833" y="1117"/>
              <a:ext cx="103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1200" b="1"/>
                <a:t>Circumflex fibular a.</a:t>
              </a:r>
              <a:endParaRPr lang="en-US" sz="1200" b="1"/>
            </a:p>
          </p:txBody>
        </p:sp>
        <p:sp>
          <p:nvSpPr>
            <p:cNvPr id="93190" name="Text Box 7"/>
            <p:cNvSpPr txBox="1">
              <a:spLocks noChangeArrowheads="1"/>
            </p:cNvSpPr>
            <p:nvPr/>
          </p:nvSpPr>
          <p:spPr bwMode="auto">
            <a:xfrm>
              <a:off x="3787" y="1752"/>
              <a:ext cx="60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1200" b="1"/>
                <a:t>Peroneal a</a:t>
              </a:r>
              <a:endParaRPr lang="en-US" sz="1200" b="1"/>
            </a:p>
          </p:txBody>
        </p:sp>
        <p:sp>
          <p:nvSpPr>
            <p:cNvPr id="93191" name="Text Box 8"/>
            <p:cNvSpPr txBox="1">
              <a:spLocks noChangeArrowheads="1"/>
            </p:cNvSpPr>
            <p:nvPr/>
          </p:nvSpPr>
          <p:spPr bwMode="auto">
            <a:xfrm>
              <a:off x="4319" y="526"/>
              <a:ext cx="92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1400" b="1"/>
                <a:t>Popliteal artery</a:t>
              </a:r>
              <a:endParaRPr lang="en-US" sz="1400" b="1"/>
            </a:p>
          </p:txBody>
        </p:sp>
        <p:sp>
          <p:nvSpPr>
            <p:cNvPr id="93192" name="Text Box 9"/>
            <p:cNvSpPr txBox="1">
              <a:spLocks noChangeArrowheads="1"/>
            </p:cNvSpPr>
            <p:nvPr/>
          </p:nvSpPr>
          <p:spPr bwMode="auto">
            <a:xfrm>
              <a:off x="4241" y="786"/>
              <a:ext cx="935"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1400" b="1"/>
                <a:t>Anterior tibial a</a:t>
              </a:r>
              <a:endParaRPr lang="en-US" sz="1400" b="1"/>
            </a:p>
          </p:txBody>
        </p:sp>
        <p:sp>
          <p:nvSpPr>
            <p:cNvPr id="93193" name="Text Box 10"/>
            <p:cNvSpPr txBox="1">
              <a:spLocks noChangeArrowheads="1"/>
            </p:cNvSpPr>
            <p:nvPr/>
          </p:nvSpPr>
          <p:spPr bwMode="auto">
            <a:xfrm>
              <a:off x="1791" y="1253"/>
              <a:ext cx="102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1400" b="1"/>
                <a:t>Posterior tibial a.</a:t>
              </a:r>
              <a:endParaRPr lang="en-US" sz="1400" b="1"/>
            </a:p>
          </p:txBody>
        </p:sp>
        <p:sp>
          <p:nvSpPr>
            <p:cNvPr id="93194" name="Text Box 11"/>
            <p:cNvSpPr txBox="1">
              <a:spLocks noChangeArrowheads="1"/>
            </p:cNvSpPr>
            <p:nvPr/>
          </p:nvSpPr>
          <p:spPr bwMode="auto">
            <a:xfrm>
              <a:off x="3560" y="3158"/>
              <a:ext cx="99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1200" b="1"/>
                <a:t>Communicating br.</a:t>
              </a:r>
              <a:endParaRPr lang="en-US" sz="1200" b="1"/>
            </a:p>
          </p:txBody>
        </p:sp>
        <p:sp>
          <p:nvSpPr>
            <p:cNvPr id="93195" name="Line 12"/>
            <p:cNvSpPr>
              <a:spLocks noChangeShapeType="1"/>
            </p:cNvSpPr>
            <p:nvPr/>
          </p:nvSpPr>
          <p:spPr bwMode="auto">
            <a:xfrm>
              <a:off x="3243" y="3294"/>
              <a:ext cx="363"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3196" name="Line 13"/>
            <p:cNvSpPr>
              <a:spLocks noChangeShapeType="1"/>
            </p:cNvSpPr>
            <p:nvPr/>
          </p:nvSpPr>
          <p:spPr bwMode="auto">
            <a:xfrm>
              <a:off x="3379" y="1888"/>
              <a:ext cx="40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3197" name="Line 14"/>
            <p:cNvSpPr>
              <a:spLocks noChangeShapeType="1"/>
            </p:cNvSpPr>
            <p:nvPr/>
          </p:nvSpPr>
          <p:spPr bwMode="auto">
            <a:xfrm>
              <a:off x="3515" y="1117"/>
              <a:ext cx="318" cy="9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3198" name="Line 15"/>
            <p:cNvSpPr>
              <a:spLocks noChangeShapeType="1"/>
            </p:cNvSpPr>
            <p:nvPr/>
          </p:nvSpPr>
          <p:spPr bwMode="auto">
            <a:xfrm flipV="1">
              <a:off x="3243" y="935"/>
              <a:ext cx="1089" cy="91"/>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3199" name="Line 16"/>
            <p:cNvSpPr>
              <a:spLocks noChangeShapeType="1"/>
            </p:cNvSpPr>
            <p:nvPr/>
          </p:nvSpPr>
          <p:spPr bwMode="auto">
            <a:xfrm>
              <a:off x="3198" y="527"/>
              <a:ext cx="1088" cy="91"/>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3200" name="Line 17"/>
            <p:cNvSpPr>
              <a:spLocks noChangeShapeType="1"/>
            </p:cNvSpPr>
            <p:nvPr/>
          </p:nvSpPr>
          <p:spPr bwMode="auto">
            <a:xfrm flipH="1" flipV="1">
              <a:off x="2517" y="1434"/>
              <a:ext cx="636" cy="9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Tree>
    <p:extLst>
      <p:ext uri="{BB962C8B-B14F-4D97-AF65-F5344CB8AC3E}">
        <p14:creationId xmlns:p14="http://schemas.microsoft.com/office/powerpoint/2010/main" val="3386089083"/>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210" name="Group 14"/>
          <p:cNvGrpSpPr>
            <a:grpSpLocks/>
          </p:cNvGrpSpPr>
          <p:nvPr/>
        </p:nvGrpSpPr>
        <p:grpSpPr bwMode="auto">
          <a:xfrm>
            <a:off x="808038" y="327025"/>
            <a:ext cx="8156575" cy="5883275"/>
            <a:chOff x="509" y="206"/>
            <a:chExt cx="5138" cy="3706"/>
          </a:xfrm>
        </p:grpSpPr>
        <p:pic>
          <p:nvPicPr>
            <p:cNvPr id="94211" name="Picture 2" descr="planter apon+"/>
            <p:cNvPicPr>
              <a:picLocks noChangeAspect="1" noChangeArrowheads="1"/>
            </p:cNvPicPr>
            <p:nvPr/>
          </p:nvPicPr>
          <p:blipFill>
            <a:blip r:embed="rId2">
              <a:lum contrast="6000"/>
              <a:extLst>
                <a:ext uri="{28A0092B-C50C-407E-A947-70E740481C1C}">
                  <a14:useLocalDpi xmlns:a14="http://schemas.microsoft.com/office/drawing/2010/main" val="0"/>
                </a:ext>
              </a:extLst>
            </a:blip>
            <a:srcRect l="14285" t="1959" r="20589"/>
            <a:stretch>
              <a:fillRect/>
            </a:stretch>
          </p:blipFill>
          <p:spPr bwMode="auto">
            <a:xfrm>
              <a:off x="2562" y="210"/>
              <a:ext cx="2132" cy="3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2" name="Text Box 3"/>
            <p:cNvSpPr txBox="1">
              <a:spLocks noChangeArrowheads="1"/>
            </p:cNvSpPr>
            <p:nvPr/>
          </p:nvSpPr>
          <p:spPr bwMode="auto">
            <a:xfrm>
              <a:off x="1882" y="2886"/>
              <a:ext cx="876"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GB" sz="1600" b="1"/>
                <a:t>The planter </a:t>
              </a:r>
            </a:p>
            <a:p>
              <a:pPr algn="ctr" eaLnBrk="1" hangingPunct="1"/>
              <a:r>
                <a:rPr lang="en-GB" sz="1600" b="1"/>
                <a:t>aponeurosis</a:t>
              </a:r>
              <a:endParaRPr lang="en-US" sz="1600" b="1"/>
            </a:p>
          </p:txBody>
        </p:sp>
        <p:sp>
          <p:nvSpPr>
            <p:cNvPr id="94213" name="Line 4"/>
            <p:cNvSpPr>
              <a:spLocks noChangeShapeType="1"/>
            </p:cNvSpPr>
            <p:nvPr/>
          </p:nvSpPr>
          <p:spPr bwMode="auto">
            <a:xfrm flipH="1">
              <a:off x="2744" y="2840"/>
              <a:ext cx="861" cy="227"/>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4214" name="Text Box 5"/>
            <p:cNvSpPr txBox="1">
              <a:spLocks noChangeArrowheads="1"/>
            </p:cNvSpPr>
            <p:nvPr/>
          </p:nvSpPr>
          <p:spPr bwMode="auto">
            <a:xfrm>
              <a:off x="1746" y="890"/>
              <a:ext cx="965"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GB" sz="1400" b="1"/>
                <a:t>The superficial transverse metatarsal lig</a:t>
              </a:r>
              <a:endParaRPr lang="en-US" sz="1400" b="1"/>
            </a:p>
          </p:txBody>
        </p:sp>
        <p:sp>
          <p:nvSpPr>
            <p:cNvPr id="94215" name="Line 6"/>
            <p:cNvSpPr>
              <a:spLocks noChangeShapeType="1"/>
            </p:cNvSpPr>
            <p:nvPr/>
          </p:nvSpPr>
          <p:spPr bwMode="auto">
            <a:xfrm flipH="1" flipV="1">
              <a:off x="2562" y="1071"/>
              <a:ext cx="772" cy="91"/>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4216" name="Text Box 7"/>
            <p:cNvSpPr txBox="1">
              <a:spLocks noChangeArrowheads="1"/>
            </p:cNvSpPr>
            <p:nvPr/>
          </p:nvSpPr>
          <p:spPr bwMode="auto">
            <a:xfrm>
              <a:off x="1837" y="2115"/>
              <a:ext cx="82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1200" b="1"/>
                <a:t> </a:t>
              </a:r>
              <a:r>
                <a:rPr lang="en-GB" sz="1400" b="1"/>
                <a:t>4 Processes</a:t>
              </a:r>
              <a:r>
                <a:rPr lang="en-GB" sz="1200" b="1"/>
                <a:t> </a:t>
              </a:r>
              <a:endParaRPr lang="en-US" sz="1200" b="1"/>
            </a:p>
          </p:txBody>
        </p:sp>
        <p:sp>
          <p:nvSpPr>
            <p:cNvPr id="94217" name="Line 8"/>
            <p:cNvSpPr>
              <a:spLocks noChangeShapeType="1"/>
            </p:cNvSpPr>
            <p:nvPr/>
          </p:nvSpPr>
          <p:spPr bwMode="auto">
            <a:xfrm flipH="1">
              <a:off x="2699" y="1525"/>
              <a:ext cx="680" cy="68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4218" name="Text Box 9"/>
            <p:cNvSpPr txBox="1">
              <a:spLocks noChangeArrowheads="1"/>
            </p:cNvSpPr>
            <p:nvPr/>
          </p:nvSpPr>
          <p:spPr bwMode="auto">
            <a:xfrm>
              <a:off x="1610" y="1661"/>
              <a:ext cx="998"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GB" sz="1400" b="1"/>
                <a:t>Two slips from each process</a:t>
              </a:r>
              <a:endParaRPr lang="en-US" sz="1400" b="1"/>
            </a:p>
          </p:txBody>
        </p:sp>
        <p:sp>
          <p:nvSpPr>
            <p:cNvPr id="94219" name="Line 10"/>
            <p:cNvSpPr>
              <a:spLocks noChangeShapeType="1"/>
            </p:cNvSpPr>
            <p:nvPr/>
          </p:nvSpPr>
          <p:spPr bwMode="auto">
            <a:xfrm flipH="1">
              <a:off x="2562" y="1389"/>
              <a:ext cx="772" cy="45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4220" name="Text Box 11"/>
            <p:cNvSpPr txBox="1">
              <a:spLocks noChangeArrowheads="1"/>
            </p:cNvSpPr>
            <p:nvPr/>
          </p:nvSpPr>
          <p:spPr bwMode="auto">
            <a:xfrm>
              <a:off x="4377" y="1162"/>
              <a:ext cx="1270"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GB" sz="1400" b="1"/>
                <a:t>Digital nerves and vessels in the web spaces</a:t>
              </a:r>
              <a:endParaRPr lang="en-US" sz="1400" b="1"/>
            </a:p>
          </p:txBody>
        </p:sp>
        <p:sp>
          <p:nvSpPr>
            <p:cNvPr id="94221" name="Line 12"/>
            <p:cNvSpPr>
              <a:spLocks noChangeShapeType="1"/>
            </p:cNvSpPr>
            <p:nvPr/>
          </p:nvSpPr>
          <p:spPr bwMode="auto">
            <a:xfrm>
              <a:off x="4014" y="1207"/>
              <a:ext cx="453" cy="22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4222" name="Text Box 13"/>
            <p:cNvSpPr txBox="1">
              <a:spLocks noChangeArrowheads="1"/>
            </p:cNvSpPr>
            <p:nvPr/>
          </p:nvSpPr>
          <p:spPr bwMode="auto">
            <a:xfrm>
              <a:off x="509" y="206"/>
              <a:ext cx="197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2000" b="1">
                  <a:solidFill>
                    <a:srgbClr val="0000CC"/>
                  </a:solidFill>
                </a:rPr>
                <a:t>The planter aponeurosis</a:t>
              </a:r>
              <a:endParaRPr lang="en-US" sz="2000" b="1">
                <a:solidFill>
                  <a:srgbClr val="0000CC"/>
                </a:solidFill>
              </a:endParaRPr>
            </a:p>
          </p:txBody>
        </p:sp>
      </p:grpSp>
    </p:spTree>
    <p:extLst>
      <p:ext uri="{BB962C8B-B14F-4D97-AF65-F5344CB8AC3E}">
        <p14:creationId xmlns:p14="http://schemas.microsoft.com/office/powerpoint/2010/main" val="3066029990"/>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7515</TotalTime>
  <Words>4946</Words>
  <Application>Microsoft Office PowerPoint</Application>
  <PresentationFormat>On-screen Show (4:3)</PresentationFormat>
  <Paragraphs>945</Paragraphs>
  <Slides>107</Slides>
  <Notes>44</Notes>
  <HiddenSlides>0</HiddenSlides>
  <MMClips>6</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107</vt:i4>
      </vt:variant>
    </vt:vector>
  </HeadingPairs>
  <TitlesOfParts>
    <vt:vector size="115" baseType="lpstr">
      <vt:lpstr>Arial</vt:lpstr>
      <vt:lpstr>Bodoni MT Black</vt:lpstr>
      <vt:lpstr>Calibri</vt:lpstr>
      <vt:lpstr>Lucida Handwriting</vt:lpstr>
      <vt:lpstr>Perpetua</vt:lpstr>
      <vt:lpstr>Tahoma</vt:lpstr>
      <vt:lpstr>Wingdings</vt:lpstr>
      <vt:lpstr>Office Theme</vt:lpstr>
      <vt:lpstr>LOWER LIMB</vt:lpstr>
      <vt:lpstr>WHY STUDY THE LOWER LIMB</vt:lpstr>
      <vt:lpstr>PowerPoint Presentation</vt:lpstr>
      <vt:lpstr>PowerPoint Presentation</vt:lpstr>
      <vt:lpstr>Movements of the legs</vt:lpstr>
      <vt:lpstr>PowerPoint Presentation</vt:lpstr>
      <vt:lpstr>PowerPoint Presentation</vt:lpstr>
      <vt:lpstr>PowerPoint Presentation</vt:lpstr>
      <vt:lpstr>Embryology </vt:lpstr>
      <vt:lpstr>PowerPoint Presentation</vt:lpstr>
      <vt:lpstr>Development ctd’</vt:lpstr>
      <vt:lpstr>.</vt:lpstr>
      <vt:lpstr>.</vt:lpstr>
      <vt:lpstr>Development ctd’</vt:lpstr>
      <vt:lpstr>PowerPoint Presentation</vt:lpstr>
      <vt:lpstr>PowerPoint Presentation</vt:lpstr>
      <vt:lpstr>PowerPoint Presentation</vt:lpstr>
      <vt:lpstr>PowerPoint Presentation</vt:lpstr>
      <vt:lpstr>PowerPoint Presentation</vt:lpstr>
      <vt:lpstr>Bones and joints of lower limbs</vt:lpstr>
      <vt:lpstr>Bones and joints of lower limbs</vt:lpstr>
      <vt:lpstr>PowerPoint Presentation</vt:lpstr>
      <vt:lpstr>PowerPoint Presentation</vt:lpstr>
      <vt:lpstr>PowerPoint Presentation</vt:lpstr>
      <vt:lpstr>Tibia and fibula</vt:lpstr>
      <vt:lpstr>PowerPoint Presentation</vt:lpstr>
      <vt:lpstr>Bones of foot</vt:lpstr>
      <vt:lpstr>The Gluteal Region</vt:lpstr>
      <vt:lpstr>PowerPoint Presentation</vt:lpstr>
      <vt:lpstr>PowerPoint Presentation</vt:lpstr>
      <vt:lpstr>The Skin of the Buttock</vt:lpstr>
      <vt:lpstr>Fascia of the Buttock</vt:lpstr>
      <vt:lpstr>PowerPoint Presentation</vt:lpstr>
      <vt:lpstr>The gluteal region muscles</vt:lpstr>
      <vt:lpstr>PowerPoint Presentation</vt:lpstr>
      <vt:lpstr>PowerPoint Presentation</vt:lpstr>
      <vt:lpstr>PowerPoint Presentation</vt:lpstr>
      <vt:lpstr>PowerPoint Presentation</vt:lpstr>
      <vt:lpstr>PowerPoint Presentation</vt:lpstr>
      <vt:lpstr>PowerPoint Presentation</vt:lpstr>
      <vt:lpstr>The greater sciatic foramen</vt:lpstr>
      <vt:lpstr>The lesser sciatic foramen</vt:lpstr>
      <vt:lpstr>PowerPoint Presentation</vt:lpstr>
      <vt:lpstr>PowerPoint Presentation</vt:lpstr>
      <vt:lpstr>The posterior compartment of the thigh </vt:lpstr>
      <vt:lpstr>PowerPoint Presentation</vt:lpstr>
      <vt:lpstr>PowerPoint Presentation</vt:lpstr>
      <vt:lpstr>PowerPoint Presentation</vt:lpstr>
      <vt:lpstr>PowerPoint Presentation</vt:lpstr>
      <vt:lpstr>Sciatic nerve</vt:lpstr>
      <vt:lpstr>Sciatic nerve :- tibial part</vt:lpstr>
      <vt:lpstr>THE THIGH</vt:lpstr>
      <vt:lpstr>Facia of the thigh and buttock</vt:lpstr>
      <vt:lpst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Femoral hernia</vt:lpstr>
      <vt:lpstr>PowerPoint Presentation</vt:lpstr>
      <vt:lpstr>PowerPoint Presentation</vt:lpstr>
      <vt:lpstr>PowerPoint Presentation</vt:lpstr>
      <vt:lpstr>Muscles of the anterior compartment of the thigh</vt:lpstr>
      <vt:lpstr>PowerPoint Presentation</vt:lpstr>
      <vt:lpstr>PowerPoint Presentation</vt:lpstr>
      <vt:lpstr>PowerPoint Presentation</vt:lpstr>
      <vt:lpstr>PowerPoint Presentation</vt:lpstr>
      <vt:lpstr>Trochanteric and cruciate anatomosis</vt:lpstr>
      <vt:lpstr>PowerPoint Presentation</vt:lpstr>
      <vt:lpstr>PowerPoint Presentation</vt:lpstr>
      <vt:lpstr>PowerPoint Presentation</vt:lpstr>
      <vt:lpstr>PowerPoint Presentation</vt:lpstr>
      <vt:lpstr>THE MEDIAL COMAPRTMENT OF THE THIGH</vt:lpstr>
      <vt:lpstr>PowerPoint Presentation</vt:lpstr>
      <vt:lpstr>PowerPoint Presentation</vt:lpstr>
      <vt:lpstr>Muscle of the medial compartment of the thigh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LOWER LIMB</dc:title>
  <dc:creator>user</dc:creator>
  <cp:lastModifiedBy>franco</cp:lastModifiedBy>
  <cp:revision>34</cp:revision>
  <dcterms:created xsi:type="dcterms:W3CDTF">2019-09-12T23:06:51Z</dcterms:created>
  <dcterms:modified xsi:type="dcterms:W3CDTF">2021-02-02T01:41:35Z</dcterms:modified>
</cp:coreProperties>
</file>