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slides/slide62.xml" ContentType="application/vnd.openxmlformats-officedocument.presentationml.slide+xml"/>
  <Override PartName="/ppt/slides/slide31.xml" ContentType="application/vnd.openxmlformats-officedocument.presentationml.slide+xml"/>
  <Override PartName="/ppt/slides/slide129.xml" ContentType="application/vnd.openxmlformats-officedocument.presentationml.slide+xml"/>
  <Override PartName="/ppt/slides/slide71.xml" ContentType="application/vnd.openxmlformats-officedocument.presentationml.slide+xml"/>
  <Override PartName="/ppt/slides/slide15.xml" ContentType="application/vnd.openxmlformats-officedocument.presentationml.slide+xml"/>
  <Override PartName="/ppt/slides/slide56.xml" ContentType="application/vnd.openxmlformats-officedocument.presentationml.slide+xml"/>
  <Override PartName="/ppt/slides/slide13.xml" ContentType="application/vnd.openxmlformats-officedocument.presentationml.slide+xml"/>
  <Override PartName="/ppt/slideLayouts/slideLayout16.xml" ContentType="application/vnd.openxmlformats-officedocument.presentationml.slideLayout+xml"/>
  <Override PartName="/ppt/slides/slide14.xml" ContentType="application/vnd.openxmlformats-officedocument.presentationml.slide+xml"/>
  <Override PartName="/ppt/slides/slide79.xml" ContentType="application/vnd.openxmlformats-officedocument.presentationml.slide+xml"/>
  <Override PartName="/ppt/slides/slide57.xml" ContentType="application/vnd.openxmlformats-officedocument.presentationml.slide+xml"/>
  <Override PartName="/ppt/slides/slide36.xml" ContentType="application/vnd.openxmlformats-officedocument.presentationml.slide+xml"/>
  <Override PartName="/ppt/slides/slide100.xml" ContentType="application/vnd.openxmlformats-officedocument.presentationml.slide+xml"/>
  <Override PartName="/ppt/slides/slide70.xml" ContentType="application/vnd.openxmlformats-officedocument.presentationml.slide+xml"/>
  <Override PartName="/ppt/slideLayouts/slideLayout13.xml" ContentType="application/vnd.openxmlformats-officedocument.presentationml.slideLayout+xml"/>
  <Override PartName="/ppt/slideLayouts/slideLayout1.xml" ContentType="application/vnd.openxmlformats-officedocument.presentationml.slideLayout+xml"/>
  <Override PartName="/ppt/slides/slide72.xml" ContentType="application/vnd.openxmlformats-officedocument.presentationml.slide+xml"/>
  <Override PartName="/ppt/slides/slide127.xml" ContentType="application/vnd.openxmlformats-officedocument.presentationml.slide+xml"/>
  <Override PartName="/ppt/slides/slide8.xml" ContentType="application/vnd.openxmlformats-officedocument.presentationml.slide+xml"/>
  <Override PartName="/ppt/slides/slide61.xml" ContentType="application/vnd.openxmlformats-officedocument.presentationml.slide+xml"/>
  <Override PartName="/ppt/slides/slide118.xml" ContentType="application/vnd.openxmlformats-officedocument.presentationml.slide+xml"/>
  <Override PartName="/ppt/slides/slide38.xml" ContentType="application/vnd.openxmlformats-officedocument.presentationml.slide+xml"/>
  <Override PartName="/ppt/slideLayouts/slideLayout5.xml" ContentType="application/vnd.openxmlformats-officedocument.presentationml.slideLayout+xml"/>
  <Override PartName="/ppt/slides/slide43.xml" ContentType="application/vnd.openxmlformats-officedocument.presentationml.slide+xml"/>
  <Override PartName="/ppt/slides/slide109.xml" ContentType="application/vnd.openxmlformats-officedocument.presentationml.slide+xml"/>
  <Override PartName="/ppt/slideLayouts/slideLayout10.xml" ContentType="application/vnd.openxmlformats-officedocument.presentationml.slideLayout+xml"/>
  <Override PartName="/ppt/slides/slide119.xml" ContentType="application/vnd.openxmlformats-officedocument.presentationml.slide+xml"/>
  <Override PartName="/ppt/slideLayouts/slideLayout18.xml" ContentType="application/vnd.openxmlformats-officedocument.presentationml.slideLayout+xml"/>
  <Override PartName="/ppt/slides/slide26.xml" ContentType="application/vnd.openxmlformats-officedocument.presentationml.slide+xml"/>
  <Override PartName="/ppt/slides/slide83.xml" ContentType="application/vnd.openxmlformats-officedocument.presentationml.slide+xml"/>
  <Override PartName="/ppt/slides/slide77.xml" ContentType="application/vnd.openxmlformats-officedocument.presentationml.slide+xml"/>
  <Override PartName="/ppt/slideLayouts/slideLayout21.xml" ContentType="application/vnd.openxmlformats-officedocument.presentationml.slideLayout+xml"/>
  <Override PartName="/ppt/slides/slide64.xml" ContentType="application/vnd.openxmlformats-officedocument.presentationml.slide+xml"/>
  <Override PartName="/ppt/notesSlides/notesSlide5.xml" ContentType="application/vnd.openxmlformats-officedocument.presentationml.notesSlide+xml"/>
  <Override PartName="/ppt/slides/slide10.xml" ContentType="application/vnd.openxmlformats-officedocument.presentationml.slide+xml"/>
  <Override PartName="/ppt/slides/slide126.xml" ContentType="application/vnd.openxmlformats-officedocument.presentationml.slide+xml"/>
  <Override PartName="/ppt/slides/slide39.xml" ContentType="application/vnd.openxmlformats-officedocument.presentationml.slide+xml"/>
  <Override PartName="/ppt/slides/slide41.xml" ContentType="application/vnd.openxmlformats-officedocument.presentationml.slide+xml"/>
  <Override PartName="/ppt/slides/slide69.xml" ContentType="application/vnd.openxmlformats-officedocument.presentationml.slide+xml"/>
  <Override PartName="/ppt/slides/slide115.xml" ContentType="application/vnd.openxmlformats-officedocument.presentationml.slide+xml"/>
  <Override PartName="/ppt/slides/slide16.xml" ContentType="application/vnd.openxmlformats-officedocument.presentationml.slide+xml"/>
  <Override PartName="/ppt/slideLayouts/slideLayout22.xml" ContentType="application/vnd.openxmlformats-officedocument.presentationml.slideLayout+xml"/>
  <Override PartName="/ppt/tableStyles.xml" ContentType="application/vnd.openxmlformats-officedocument.presentationml.tableStyles+xml"/>
  <Override PartName="/ppt/notesSlides/notesSlide6.xml" ContentType="application/vnd.openxmlformats-officedocument.presentationml.notesSlide+xml"/>
  <Override PartName="/ppt/slides/slide1.xml" ContentType="application/vnd.openxmlformats-officedocument.presentationml.slide+xml"/>
  <Override PartName="/ppt/slideLayouts/slideLayout2.xml" ContentType="application/vnd.openxmlformats-officedocument.presentationml.slideLayout+xml"/>
  <Override PartName="/ppt/slides/slide86.xml" ContentType="application/vnd.openxmlformats-officedocument.presentationml.slide+xml"/>
  <Override PartName="/ppt/notesMasters/notesMaster1.xml" ContentType="application/vnd.openxmlformats-officedocument.presentationml.notesMaster+xml"/>
  <Override PartName="/ppt/slides/slide23.xml" ContentType="application/vnd.openxmlformats-officedocument.presentationml.slide+xml"/>
  <Override PartName="/ppt/slides/slide44.xml" ContentType="application/vnd.openxmlformats-officedocument.presentationml.slide+xml"/>
  <Override PartName="/ppt/slides/slide27.xml" ContentType="application/vnd.openxmlformats-officedocument.presentationml.slide+xml"/>
  <Override PartName="/ppt/slides/slide90.xml" ContentType="application/vnd.openxmlformats-officedocument.presentationml.slide+xml"/>
  <Override PartName="/ppt/slides/slide33.xml" ContentType="application/vnd.openxmlformats-officedocument.presentationml.slide+xml"/>
  <Override PartName="/ppt/slides/slide125.xml" ContentType="application/vnd.openxmlformats-officedocument.presentationml.slide+xml"/>
  <Override PartName="/ppt/slides/slide80.xml" ContentType="application/vnd.openxmlformats-officedocument.presentationml.slide+xml"/>
  <Override PartName="/ppt/slides/slide40.xml" ContentType="application/vnd.openxmlformats-officedocument.presentationml.slide+xml"/>
  <Override PartName="/ppt/slides/slide51.xml" ContentType="application/vnd.openxmlformats-officedocument.presentationml.slide+xml"/>
  <Override PartName="/ppt/notesSlides/notesSlide3.xml" ContentType="application/vnd.openxmlformats-officedocument.presentationml.notesSlide+xml"/>
  <Override PartName="/ppt/slides/slide116.xml" ContentType="application/vnd.openxmlformats-officedocument.presentationml.slide+xml"/>
  <Override PartName="/ppt/slides/slide111.xml" ContentType="application/vnd.openxmlformats-officedocument.presentationml.slide+xml"/>
  <Override PartName="/ppt/slides/slide12.xml" ContentType="application/vnd.openxmlformats-officedocument.presentationml.slide+xml"/>
  <Override PartName="/ppt/slides/slide52.xml" ContentType="application/vnd.openxmlformats-officedocument.presentationml.slide+xml"/>
  <Override PartName="/ppt/slides/slide94.xml" ContentType="application/vnd.openxmlformats-officedocument.presentationml.slide+xml"/>
  <Override PartName="/ppt/viewProps.xml" ContentType="application/vnd.openxmlformats-officedocument.presentationml.viewProps+xml"/>
  <Override PartName="/ppt/slides/slide99.xml" ContentType="application/vnd.openxmlformats-officedocument.presentationml.slide+xml"/>
  <Override PartName="/docProps/core.xml" ContentType="application/vnd.openxmlformats-package.core-properties+xml"/>
  <Override PartName="/ppt/slides/slide19.xml" ContentType="application/vnd.openxmlformats-officedocument.presentationml.slide+xml"/>
  <Override PartName="/docProps/app.xml" ContentType="application/vnd.openxmlformats-officedocument.extended-properties+xml"/>
  <Override PartName="/ppt/slides/slide58.xml" ContentType="application/vnd.openxmlformats-officedocument.presentationml.slide+xml"/>
  <Override PartName="/ppt/slides/slide107.xml" ContentType="application/vnd.openxmlformats-officedocument.presentationml.slide+xml"/>
  <Override PartName="/ppt/slides/slide6.xml" ContentType="application/vnd.openxmlformats-officedocument.presentationml.slide+xml"/>
  <Override PartName="/ppt/slides/slide101.xml" ContentType="application/vnd.openxmlformats-officedocument.presentationml.slide+xml"/>
  <Override PartName="/ppt/slides/slide9.xml" ContentType="application/vnd.openxmlformats-officedocument.presentationml.slide+xml"/>
  <Override PartName="/ppt/slides/slide102.xml" ContentType="application/vnd.openxmlformats-officedocument.presentationml.slide+xml"/>
  <Override PartName="/ppt/slides/slide110.xml" ContentType="application/vnd.openxmlformats-officedocument.presentationml.slide+xml"/>
  <Override PartName="/ppt/slides/slide82.xml" ContentType="application/vnd.openxmlformats-officedocument.presentationml.slide+xml"/>
  <Override PartName="/ppt/slides/slide22.xml" ContentType="application/vnd.openxmlformats-officedocument.presentationml.slide+xml"/>
  <Override PartName="/ppt/slides/slide63.xml" ContentType="application/vnd.openxmlformats-officedocument.presentationml.slide+xml"/>
  <Override PartName="/ppt/slides/slide95.xml" ContentType="application/vnd.openxmlformats-officedocument.presentationml.slide+xml"/>
  <Override PartName="/ppt/slideMasters/slideMaster1.xml" ContentType="application/vnd.openxmlformats-officedocument.presentationml.slideMaster+xml"/>
  <Override PartName="/ppt/slides/slide30.xml" ContentType="application/vnd.openxmlformats-officedocument.presentationml.slide+xml"/>
  <Override PartName="/ppt/slides/slide46.xml" ContentType="application/vnd.openxmlformats-officedocument.presentationml.slide+xml"/>
  <Override PartName="/ppt/slides/slide103.xml" ContentType="application/vnd.openxmlformats-officedocument.presentationml.slide+xml"/>
  <Override PartName="/ppt/slides/slide32.xml" ContentType="application/vnd.openxmlformats-officedocument.presentationml.slide+xml"/>
  <Override PartName="/ppt/slides/slide5.xml" ContentType="application/vnd.openxmlformats-officedocument.presentationml.slide+xml"/>
  <Override PartName="/ppt/slides/slide128.xml" ContentType="application/vnd.openxmlformats-officedocument.presentationml.slide+xml"/>
  <Override PartName="/ppt/presentation.xml" ContentType="application/vnd.openxmlformats-officedocument.presentationml.presentation.main+xml"/>
  <Override PartName="/ppt/slides/slide88.xml" ContentType="application/vnd.openxmlformats-officedocument.presentationml.slide+xml"/>
  <Override PartName="/ppt/slideLayouts/slideLayout6.xml" ContentType="application/vnd.openxmlformats-officedocument.presentationml.slideLayout+xml"/>
  <Override PartName="/ppt/slides/slide85.xml" ContentType="application/vnd.openxmlformats-officedocument.presentationml.slide+xml"/>
  <Override PartName="/ppt/slides/slide113.xml" ContentType="application/vnd.openxmlformats-officedocument.presentationml.slide+xml"/>
  <Override PartName="/ppt/slides/slide42.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24.xml" ContentType="application/vnd.openxmlformats-officedocument.presentationml.slide+xml"/>
  <Override PartName="/ppt/slideLayouts/slideLayout8.xml" ContentType="application/vnd.openxmlformats-officedocument.presentationml.slideLayout+xml"/>
  <Override PartName="/ppt/slides/slide67.xml" ContentType="application/vnd.openxmlformats-officedocument.presentationml.slide+xml"/>
  <Override PartName="/ppt/slideLayouts/slideLayout15.xml" ContentType="application/vnd.openxmlformats-officedocument.presentationml.slideLayout+xml"/>
  <Override PartName="/ppt/slides/slide123.xml" ContentType="application/vnd.openxmlformats-officedocument.presentationml.slide+xml"/>
  <Override PartName="/ppt/slides/slide131.xml" ContentType="application/vnd.openxmlformats-officedocument.presentationml.slide+xml"/>
  <Override PartName="/ppt/slideLayouts/slideLayout17.xml" ContentType="application/vnd.openxmlformats-officedocument.presentationml.slideLayout+xml"/>
  <Override PartName="/ppt/slides/slide28.xml" ContentType="application/vnd.openxmlformats-officedocument.presentationml.slide+xml"/>
  <Override PartName="/ppt/slides/slide65.xml" ContentType="application/vnd.openxmlformats-officedocument.presentationml.slide+xml"/>
  <Override PartName="/ppt/notesSlides/notesSlide1.xml" ContentType="application/vnd.openxmlformats-officedocument.presentationml.notesSlide+xml"/>
  <Override PartName="/ppt/slides/slide18.xml" ContentType="application/vnd.openxmlformats-officedocument.presentationml.slide+xml"/>
  <Override PartName="/ppt/slides/slide87.xml" ContentType="application/vnd.openxmlformats-officedocument.presentationml.slide+xml"/>
  <Override PartName="/ppt/slides/slide106.xml" ContentType="application/vnd.openxmlformats-officedocument.presentationml.slide+xml"/>
  <Override PartName="/ppt/slides/slide132.xml" ContentType="application/vnd.openxmlformats-officedocument.presentationml.slide+xml"/>
  <Override PartName="/ppt/slides/slide105.xml" ContentType="application/vnd.openxmlformats-officedocument.presentationml.slide+xml"/>
  <Override PartName="/ppt/slides/slide76.xml" ContentType="application/vnd.openxmlformats-officedocument.presentationml.slide+xml"/>
  <Override PartName="/ppt/slides/slide114.xml" ContentType="application/vnd.openxmlformats-officedocument.presentationml.slide+xml"/>
  <Override PartName="/ppt/theme/theme3.xml" ContentType="application/vnd.openxmlformats-officedocument.theme+xml"/>
  <Override PartName="/ppt/slides/slide112.xml" ContentType="application/vnd.openxmlformats-officedocument.presentationml.slide+xml"/>
  <Override PartName="/ppt/slideLayouts/slideLayout4.xml" ContentType="application/vnd.openxmlformats-officedocument.presentationml.slideLayout+xml"/>
  <Override PartName="/ppt/slides/slide53.xml" ContentType="application/vnd.openxmlformats-officedocument.presentationml.slide+xml"/>
  <Override PartName="/ppt/theme/theme2.xml" ContentType="application/vnd.openxmlformats-officedocument.theme+xml"/>
  <Override PartName="/ppt/slides/slide66.xml" ContentType="application/vnd.openxmlformats-officedocument.presentationml.slide+xml"/>
  <Override PartName="/ppt/slideMasters/slideMaster2.xml" ContentType="application/vnd.openxmlformats-officedocument.presentationml.slideMaster+xml"/>
  <Override PartName="/ppt/slides/slide4.xml" ContentType="application/vnd.openxmlformats-officedocument.presentationml.slide+xml"/>
  <Override PartName="/ppt/slideLayouts/slideLayout20.xml" ContentType="application/vnd.openxmlformats-officedocument.presentationml.slideLayout+xml"/>
  <Override PartName="/ppt/slides/slide84.xml" ContentType="application/vnd.openxmlformats-officedocument.presentationml.slide+xml"/>
  <Override PartName="/ppt/notesSlides/notesSlide4.xml" ContentType="application/vnd.openxmlformats-officedocument.presentationml.notesSlide+xml"/>
  <Override PartName="/ppt/slides/slide96.xml" ContentType="application/vnd.openxmlformats-officedocument.presentationml.slide+xml"/>
  <Override PartName="/ppt/slides/slide89.xml" ContentType="application/vnd.openxmlformats-officedocument.presentationml.slide+xml"/>
  <Override PartName="/ppt/slides/slide93.xml" ContentType="application/vnd.openxmlformats-officedocument.presentationml.slide+xml"/>
  <Override PartName="/ppt/slides/slide98.xml" ContentType="application/vnd.openxmlformats-officedocument.presentationml.slide+xml"/>
  <Override PartName="/ppt/slides/slide7.xml" ContentType="application/vnd.openxmlformats-officedocument.presentationml.slide+xml"/>
  <Override PartName="/ppt/slides/slide34.xml" ContentType="application/vnd.openxmlformats-officedocument.presentationml.slide+xml"/>
  <Override PartName="/ppt/slides/slide97.xml" ContentType="application/vnd.openxmlformats-officedocument.presentationml.slide+xml"/>
  <Override PartName="/ppt/slides/slide130.xml" ContentType="application/vnd.openxmlformats-officedocument.presentationml.slide+xml"/>
  <Override PartName="/ppt/slides/slide73.xml" ContentType="application/vnd.openxmlformats-officedocument.presentationml.slide+xml"/>
  <Override PartName="/ppt/slides/slide91.xml" ContentType="application/vnd.openxmlformats-officedocument.presentationml.slide+xml"/>
  <Override PartName="/ppt/slides/slide108.xml" ContentType="application/vnd.openxmlformats-officedocument.presentationml.slide+xml"/>
  <Override PartName="/ppt/slides/slide75.xml" ContentType="application/vnd.openxmlformats-officedocument.presentationml.slide+xml"/>
  <Override PartName="/ppt/slideLayouts/slideLayout3.xml" ContentType="application/vnd.openxmlformats-officedocument.presentationml.slideLayout+xml"/>
  <Override PartName="/ppt/slides/slide74.xml" ContentType="application/vnd.openxmlformats-officedocument.presentationml.slide+xml"/>
  <Override PartName="/ppt/slides/slide37.xml" ContentType="application/vnd.openxmlformats-officedocument.presentationml.slide+xml"/>
  <Override PartName="/ppt/slides/slide104.xml" ContentType="application/vnd.openxmlformats-officedocument.presentationml.slide+xml"/>
  <Override PartName="/ppt/notesSlides/notesSlide2.xml" ContentType="application/vnd.openxmlformats-officedocument.presentationml.notesSlide+xml"/>
  <Override PartName="/ppt/slides/slide55.xml" ContentType="application/vnd.openxmlformats-officedocument.presentationml.slide+xml"/>
  <Override PartName="/ppt/slides/slide60.xml" ContentType="application/vnd.openxmlformats-officedocument.presentationml.slide+xml"/>
  <Override PartName="/ppt/slides/slide21.xml" ContentType="application/vnd.openxmlformats-officedocument.presentationml.slide+xml"/>
  <Override PartName="/ppt/slides/slide49.xml" ContentType="application/vnd.openxmlformats-officedocument.presentationml.slide+xml"/>
  <Override PartName="/ppt/slideLayouts/slideLayout19.xml" ContentType="application/vnd.openxmlformats-officedocument.presentationml.slideLayout+xml"/>
  <Override PartName="/ppt/slides/slide78.xml" ContentType="application/vnd.openxmlformats-officedocument.presentationml.slide+xml"/>
  <Override PartName="/ppt/slides/slide81.xml" ContentType="application/vnd.openxmlformats-officedocument.presentationml.slide+xml"/>
  <Override PartName="/ppt/slides/slide59.xml" ContentType="application/vnd.openxmlformats-officedocument.presentationml.slide+xml"/>
  <Override PartName="/ppt/slideLayouts/slideLayout9.xml" ContentType="application/vnd.openxmlformats-officedocument.presentationml.slideLayout+xml"/>
  <Override PartName="/ppt/slides/slide122.xml" ContentType="application/vnd.openxmlformats-officedocument.presentationml.slide+xml"/>
  <Override PartName="/ppt/slides/slide45.xml" ContentType="application/vnd.openxmlformats-officedocument.presentationml.slide+xml"/>
  <Override PartName="/ppt/slideLayouts/slideLayout14.xml" ContentType="application/vnd.openxmlformats-officedocument.presentationml.slideLayout+xml"/>
  <Override PartName="/ppt/slides/slide48.xml" ContentType="application/vnd.openxmlformats-officedocument.presentationml.slide+xml"/>
  <Override PartName="/ppt/presProps.xml" ContentType="application/vnd.openxmlformats-officedocument.presentationml.presProps+xml"/>
  <Override PartName="/ppt/slides/slide124.xml" ContentType="application/vnd.openxmlformats-officedocument.presentationml.slide+xml"/>
  <Override PartName="/ppt/slides/slide20.xml" ContentType="application/vnd.openxmlformats-officedocument.presentationml.slide+xml"/>
  <Override PartName="/ppt/slideLayouts/slideLayout11.xml" ContentType="application/vnd.openxmlformats-officedocument.presentationml.slideLayout+xml"/>
  <Override PartName="/ppt/slides/slide17.xml" ContentType="application/vnd.openxmlformats-officedocument.presentationml.slide+xml"/>
  <Override PartName="/ppt/slides/slide11.xml" ContentType="application/vnd.openxmlformats-officedocument.presentationml.slide+xml"/>
  <Override PartName="/ppt/slideLayouts/slideLayout12.xml" ContentType="application/vnd.openxmlformats-officedocument.presentationml.slideLayout+xml"/>
  <Override PartName="/ppt/slides/slide92.xml" ContentType="application/vnd.openxmlformats-officedocument.presentationml.slide+xml"/>
  <Override PartName="/ppt/slides/slide3.xml" ContentType="application/vnd.openxmlformats-officedocument.presentationml.slide+xml"/>
  <Override PartName="/ppt/slides/slide50.xml" ContentType="application/vnd.openxmlformats-officedocument.presentationml.slide+xml"/>
  <Override PartName="/ppt/slides/slide2.xml" ContentType="application/vnd.openxmlformats-officedocument.presentationml.slide+xml"/>
  <Override PartName="/ppt/slides/slide35.xml" ContentType="application/vnd.openxmlformats-officedocument.presentationml.slide+xml"/>
  <Override PartName="/ppt/slides/slide117.xml" ContentType="application/vnd.openxmlformats-officedocument.presentationml.slide+xml"/>
  <Override PartName="/ppt/slideLayouts/slideLayout7.xml" ContentType="application/vnd.openxmlformats-officedocument.presentationml.slideLayout+xml"/>
  <Override PartName="/ppt/slides/slide54.xml" ContentType="application/vnd.openxmlformats-officedocument.presentationml.slide+xml"/>
  <Override PartName="/ppt/slides/slide68.xml" ContentType="application/vnd.openxmlformats-officedocument.presentationml.slide+xml"/>
  <Override PartName="/ppt/slides/slide29.xml" ContentType="application/vnd.openxmlformats-officedocument.presentationml.slide+xml"/>
  <Override PartName="/ppt/slides/slide47.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 id="2147483720" r:id="rId2"/>
  </p:sldMasterIdLst>
  <p:notesMasterIdLst>
    <p:notesMasterId r:id="rId135"/>
  </p:notesMasterIdLst>
  <p:sldIdLst>
    <p:sldId id="256" r:id="rId3"/>
    <p:sldId id="349" r:id="rId4"/>
    <p:sldId id="266" r:id="rId5"/>
    <p:sldId id="257" r:id="rId6"/>
    <p:sldId id="302" r:id="rId7"/>
    <p:sldId id="275" r:id="rId8"/>
    <p:sldId id="318" r:id="rId9"/>
    <p:sldId id="319" r:id="rId10"/>
    <p:sldId id="303" r:id="rId11"/>
    <p:sldId id="270" r:id="rId12"/>
    <p:sldId id="389" r:id="rId13"/>
    <p:sldId id="347" r:id="rId14"/>
    <p:sldId id="388" r:id="rId15"/>
    <p:sldId id="376" r:id="rId16"/>
    <p:sldId id="377" r:id="rId17"/>
    <p:sldId id="375" r:id="rId18"/>
    <p:sldId id="378" r:id="rId19"/>
    <p:sldId id="379" r:id="rId20"/>
    <p:sldId id="268" r:id="rId21"/>
    <p:sldId id="381" r:id="rId22"/>
    <p:sldId id="324" r:id="rId23"/>
    <p:sldId id="350" r:id="rId24"/>
    <p:sldId id="269" r:id="rId25"/>
    <p:sldId id="325" r:id="rId26"/>
    <p:sldId id="271" r:id="rId27"/>
    <p:sldId id="267" r:id="rId28"/>
    <p:sldId id="326" r:id="rId29"/>
    <p:sldId id="391" r:id="rId30"/>
    <p:sldId id="392" r:id="rId31"/>
    <p:sldId id="393" r:id="rId32"/>
    <p:sldId id="272" r:id="rId33"/>
    <p:sldId id="342" r:id="rId34"/>
    <p:sldId id="343" r:id="rId35"/>
    <p:sldId id="344" r:id="rId36"/>
    <p:sldId id="394" r:id="rId37"/>
    <p:sldId id="395" r:id="rId38"/>
    <p:sldId id="345" r:id="rId39"/>
    <p:sldId id="396" r:id="rId40"/>
    <p:sldId id="397" r:id="rId41"/>
    <p:sldId id="398" r:id="rId42"/>
    <p:sldId id="399" r:id="rId43"/>
    <p:sldId id="400" r:id="rId44"/>
    <p:sldId id="402" r:id="rId45"/>
    <p:sldId id="404" r:id="rId46"/>
    <p:sldId id="403" r:id="rId47"/>
    <p:sldId id="276" r:id="rId48"/>
    <p:sldId id="401" r:id="rId49"/>
    <p:sldId id="263" r:id="rId50"/>
    <p:sldId id="405" r:id="rId51"/>
    <p:sldId id="406" r:id="rId52"/>
    <p:sldId id="341" r:id="rId53"/>
    <p:sldId id="323" r:id="rId54"/>
    <p:sldId id="322" r:id="rId55"/>
    <p:sldId id="407" r:id="rId56"/>
    <p:sldId id="285" r:id="rId57"/>
    <p:sldId id="283" r:id="rId58"/>
    <p:sldId id="288" r:id="rId59"/>
    <p:sldId id="336" r:id="rId60"/>
    <p:sldId id="335" r:id="rId61"/>
    <p:sldId id="408" r:id="rId62"/>
    <p:sldId id="261" r:id="rId63"/>
    <p:sldId id="409" r:id="rId64"/>
    <p:sldId id="410" r:id="rId65"/>
    <p:sldId id="411" r:id="rId66"/>
    <p:sldId id="277" r:id="rId67"/>
    <p:sldId id="279" r:id="rId68"/>
    <p:sldId id="369" r:id="rId69"/>
    <p:sldId id="337" r:id="rId70"/>
    <p:sldId id="281" r:id="rId71"/>
    <p:sldId id="370" r:id="rId72"/>
    <p:sldId id="278" r:id="rId73"/>
    <p:sldId id="259" r:id="rId74"/>
    <p:sldId id="338" r:id="rId75"/>
    <p:sldId id="294" r:id="rId76"/>
    <p:sldId id="372" r:id="rId77"/>
    <p:sldId id="296" r:id="rId78"/>
    <p:sldId id="295" r:id="rId79"/>
    <p:sldId id="339" r:id="rId80"/>
    <p:sldId id="297" r:id="rId81"/>
    <p:sldId id="373" r:id="rId82"/>
    <p:sldId id="293" r:id="rId83"/>
    <p:sldId id="340" r:id="rId84"/>
    <p:sldId id="346" r:id="rId85"/>
    <p:sldId id="300" r:id="rId86"/>
    <p:sldId id="374" r:id="rId87"/>
    <p:sldId id="299" r:id="rId88"/>
    <p:sldId id="301" r:id="rId89"/>
    <p:sldId id="262" r:id="rId90"/>
    <p:sldId id="307" r:id="rId91"/>
    <p:sldId id="334" r:id="rId92"/>
    <p:sldId id="327" r:id="rId93"/>
    <p:sldId id="305" r:id="rId94"/>
    <p:sldId id="304" r:id="rId95"/>
    <p:sldId id="348" r:id="rId96"/>
    <p:sldId id="306" r:id="rId97"/>
    <p:sldId id="333" r:id="rId98"/>
    <p:sldId id="308" r:id="rId99"/>
    <p:sldId id="328" r:id="rId100"/>
    <p:sldId id="329" r:id="rId101"/>
    <p:sldId id="313" r:id="rId102"/>
    <p:sldId id="331" r:id="rId103"/>
    <p:sldId id="312" r:id="rId104"/>
    <p:sldId id="332" r:id="rId105"/>
    <p:sldId id="330" r:id="rId106"/>
    <p:sldId id="311" r:id="rId107"/>
    <p:sldId id="316" r:id="rId108"/>
    <p:sldId id="314" r:id="rId109"/>
    <p:sldId id="315" r:id="rId110"/>
    <p:sldId id="412" r:id="rId111"/>
    <p:sldId id="413" r:id="rId112"/>
    <p:sldId id="414" r:id="rId113"/>
    <p:sldId id="415" r:id="rId114"/>
    <p:sldId id="416" r:id="rId115"/>
    <p:sldId id="417" r:id="rId116"/>
    <p:sldId id="418" r:id="rId117"/>
    <p:sldId id="419" r:id="rId118"/>
    <p:sldId id="420" r:id="rId119"/>
    <p:sldId id="421" r:id="rId120"/>
    <p:sldId id="422" r:id="rId121"/>
    <p:sldId id="423" r:id="rId122"/>
    <p:sldId id="424" r:id="rId123"/>
    <p:sldId id="425" r:id="rId124"/>
    <p:sldId id="426" r:id="rId125"/>
    <p:sldId id="427" r:id="rId126"/>
    <p:sldId id="431" r:id="rId127"/>
    <p:sldId id="428" r:id="rId128"/>
    <p:sldId id="429" r:id="rId129"/>
    <p:sldId id="430" r:id="rId130"/>
    <p:sldId id="432" r:id="rId131"/>
    <p:sldId id="433" r:id="rId132"/>
    <p:sldId id="434" r:id="rId133"/>
    <p:sldId id="317" r:id="rId1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7478" autoAdjust="0"/>
    <p:restoredTop sz="94737" autoAdjust="0"/>
  </p:normalViewPr>
  <p:slideViewPr>
    <p:cSldViewPr>
      <p:cViewPr>
        <p:scale>
          <a:sx n="75" d="100"/>
          <a:sy n="75" d="100"/>
        </p:scale>
        <p:origin x="-966" y="14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117" Type="http://schemas.openxmlformats.org/officeDocument/2006/relationships/slide" Target="slides/slide115.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slide" Target="slides/slide66.xml"/><Relationship Id="rId84" Type="http://schemas.openxmlformats.org/officeDocument/2006/relationships/slide" Target="slides/slide82.xml"/><Relationship Id="rId89" Type="http://schemas.openxmlformats.org/officeDocument/2006/relationships/slide" Target="slides/slide87.xml"/><Relationship Id="rId112" Type="http://schemas.openxmlformats.org/officeDocument/2006/relationships/slide" Target="slides/slide110.xml"/><Relationship Id="rId133" Type="http://schemas.openxmlformats.org/officeDocument/2006/relationships/slide" Target="slides/slide131.xml"/><Relationship Id="rId138" Type="http://schemas.openxmlformats.org/officeDocument/2006/relationships/theme" Target="theme/theme1.xml"/><Relationship Id="rId16" Type="http://schemas.openxmlformats.org/officeDocument/2006/relationships/slide" Target="slides/slide14.xml"/><Relationship Id="rId107" Type="http://schemas.openxmlformats.org/officeDocument/2006/relationships/slide" Target="slides/slide105.xml"/><Relationship Id="rId11" Type="http://schemas.openxmlformats.org/officeDocument/2006/relationships/slide" Target="slides/slide9.xml"/><Relationship Id="rId32" Type="http://schemas.openxmlformats.org/officeDocument/2006/relationships/slide" Target="slides/slide30.xml"/><Relationship Id="rId37" Type="http://schemas.openxmlformats.org/officeDocument/2006/relationships/slide" Target="slides/slide35.xml"/><Relationship Id="rId53" Type="http://schemas.openxmlformats.org/officeDocument/2006/relationships/slide" Target="slides/slide51.xml"/><Relationship Id="rId58" Type="http://schemas.openxmlformats.org/officeDocument/2006/relationships/slide" Target="slides/slide56.xml"/><Relationship Id="rId74" Type="http://schemas.openxmlformats.org/officeDocument/2006/relationships/slide" Target="slides/slide72.xml"/><Relationship Id="rId79" Type="http://schemas.openxmlformats.org/officeDocument/2006/relationships/slide" Target="slides/slide77.xml"/><Relationship Id="rId102" Type="http://schemas.openxmlformats.org/officeDocument/2006/relationships/slide" Target="slides/slide100.xml"/><Relationship Id="rId123" Type="http://schemas.openxmlformats.org/officeDocument/2006/relationships/slide" Target="slides/slide121.xml"/><Relationship Id="rId128" Type="http://schemas.openxmlformats.org/officeDocument/2006/relationships/slide" Target="slides/slide126.xml"/><Relationship Id="rId5" Type="http://schemas.openxmlformats.org/officeDocument/2006/relationships/slide" Target="slides/slide3.xml"/><Relationship Id="rId90" Type="http://schemas.openxmlformats.org/officeDocument/2006/relationships/slide" Target="slides/slide88.xml"/><Relationship Id="rId95" Type="http://schemas.openxmlformats.org/officeDocument/2006/relationships/slide" Target="slides/slide93.xml"/><Relationship Id="rId22" Type="http://schemas.openxmlformats.org/officeDocument/2006/relationships/slide" Target="slides/slide20.xml"/><Relationship Id="rId27" Type="http://schemas.openxmlformats.org/officeDocument/2006/relationships/slide" Target="slides/slide25.xml"/><Relationship Id="rId43" Type="http://schemas.openxmlformats.org/officeDocument/2006/relationships/slide" Target="slides/slide41.xml"/><Relationship Id="rId48" Type="http://schemas.openxmlformats.org/officeDocument/2006/relationships/slide" Target="slides/slide46.xml"/><Relationship Id="rId64" Type="http://schemas.openxmlformats.org/officeDocument/2006/relationships/slide" Target="slides/slide62.xml"/><Relationship Id="rId69" Type="http://schemas.openxmlformats.org/officeDocument/2006/relationships/slide" Target="slides/slide67.xml"/><Relationship Id="rId113" Type="http://schemas.openxmlformats.org/officeDocument/2006/relationships/slide" Target="slides/slide111.xml"/><Relationship Id="rId118" Type="http://schemas.openxmlformats.org/officeDocument/2006/relationships/slide" Target="slides/slide116.xml"/><Relationship Id="rId134" Type="http://schemas.openxmlformats.org/officeDocument/2006/relationships/slide" Target="slides/slide132.xml"/><Relationship Id="rId139" Type="http://schemas.openxmlformats.org/officeDocument/2006/relationships/tableStyles" Target="tableStyles.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80" Type="http://schemas.openxmlformats.org/officeDocument/2006/relationships/slide" Target="slides/slide78.xml"/><Relationship Id="rId85" Type="http://schemas.openxmlformats.org/officeDocument/2006/relationships/slide" Target="slides/slide83.xml"/><Relationship Id="rId93" Type="http://schemas.openxmlformats.org/officeDocument/2006/relationships/slide" Target="slides/slide91.xml"/><Relationship Id="rId98" Type="http://schemas.openxmlformats.org/officeDocument/2006/relationships/slide" Target="slides/slide96.xml"/><Relationship Id="rId121" Type="http://schemas.openxmlformats.org/officeDocument/2006/relationships/slide" Target="slides/slide11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103" Type="http://schemas.openxmlformats.org/officeDocument/2006/relationships/slide" Target="slides/slide101.xml"/><Relationship Id="rId108" Type="http://schemas.openxmlformats.org/officeDocument/2006/relationships/slide" Target="slides/slide106.xml"/><Relationship Id="rId116" Type="http://schemas.openxmlformats.org/officeDocument/2006/relationships/slide" Target="slides/slide114.xml"/><Relationship Id="rId124" Type="http://schemas.openxmlformats.org/officeDocument/2006/relationships/slide" Target="slides/slide122.xml"/><Relationship Id="rId129" Type="http://schemas.openxmlformats.org/officeDocument/2006/relationships/slide" Target="slides/slide127.xml"/><Relationship Id="rId137" Type="http://schemas.openxmlformats.org/officeDocument/2006/relationships/viewProps" Target="viewProps.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slide" Target="slides/slide73.xml"/><Relationship Id="rId83" Type="http://schemas.openxmlformats.org/officeDocument/2006/relationships/slide" Target="slides/slide81.xml"/><Relationship Id="rId88" Type="http://schemas.openxmlformats.org/officeDocument/2006/relationships/slide" Target="slides/slide86.xml"/><Relationship Id="rId91" Type="http://schemas.openxmlformats.org/officeDocument/2006/relationships/slide" Target="slides/slide89.xml"/><Relationship Id="rId96" Type="http://schemas.openxmlformats.org/officeDocument/2006/relationships/slide" Target="slides/slide94.xml"/><Relationship Id="rId111" Type="http://schemas.openxmlformats.org/officeDocument/2006/relationships/slide" Target="slides/slide109.xml"/><Relationship Id="rId132" Type="http://schemas.openxmlformats.org/officeDocument/2006/relationships/slide" Target="slides/slide130.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6" Type="http://schemas.openxmlformats.org/officeDocument/2006/relationships/slide" Target="slides/slide104.xml"/><Relationship Id="rId114" Type="http://schemas.openxmlformats.org/officeDocument/2006/relationships/slide" Target="slides/slide112.xml"/><Relationship Id="rId119" Type="http://schemas.openxmlformats.org/officeDocument/2006/relationships/slide" Target="slides/slide117.xml"/><Relationship Id="rId127" Type="http://schemas.openxmlformats.org/officeDocument/2006/relationships/slide" Target="slides/slide12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slide" Target="slides/slide76.xml"/><Relationship Id="rId81" Type="http://schemas.openxmlformats.org/officeDocument/2006/relationships/slide" Target="slides/slide79.xml"/><Relationship Id="rId86" Type="http://schemas.openxmlformats.org/officeDocument/2006/relationships/slide" Target="slides/slide84.xml"/><Relationship Id="rId94" Type="http://schemas.openxmlformats.org/officeDocument/2006/relationships/slide" Target="slides/slide92.xml"/><Relationship Id="rId99" Type="http://schemas.openxmlformats.org/officeDocument/2006/relationships/slide" Target="slides/slide97.xml"/><Relationship Id="rId101" Type="http://schemas.openxmlformats.org/officeDocument/2006/relationships/slide" Target="slides/slide99.xml"/><Relationship Id="rId122" Type="http://schemas.openxmlformats.org/officeDocument/2006/relationships/slide" Target="slides/slide120.xml"/><Relationship Id="rId130" Type="http://schemas.openxmlformats.org/officeDocument/2006/relationships/slide" Target="slides/slide128.xml"/><Relationship Id="rId135"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109" Type="http://schemas.openxmlformats.org/officeDocument/2006/relationships/slide" Target="slides/slide10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 Id="rId76" Type="http://schemas.openxmlformats.org/officeDocument/2006/relationships/slide" Target="slides/slide74.xml"/><Relationship Id="rId97" Type="http://schemas.openxmlformats.org/officeDocument/2006/relationships/slide" Target="slides/slide95.xml"/><Relationship Id="rId104" Type="http://schemas.openxmlformats.org/officeDocument/2006/relationships/slide" Target="slides/slide102.xml"/><Relationship Id="rId120" Type="http://schemas.openxmlformats.org/officeDocument/2006/relationships/slide" Target="slides/slide118.xml"/><Relationship Id="rId125" Type="http://schemas.openxmlformats.org/officeDocument/2006/relationships/slide" Target="slides/slide123.xml"/><Relationship Id="rId7" Type="http://schemas.openxmlformats.org/officeDocument/2006/relationships/slide" Target="slides/slide5.xml"/><Relationship Id="rId71" Type="http://schemas.openxmlformats.org/officeDocument/2006/relationships/slide" Target="slides/slide69.xml"/><Relationship Id="rId92" Type="http://schemas.openxmlformats.org/officeDocument/2006/relationships/slide" Target="slides/slide90.xml"/><Relationship Id="rId2" Type="http://schemas.openxmlformats.org/officeDocument/2006/relationships/slideMaster" Target="slideMasters/slideMaster2.xml"/><Relationship Id="rId29" Type="http://schemas.openxmlformats.org/officeDocument/2006/relationships/slide" Target="slides/slide27.xml"/><Relationship Id="rId24" Type="http://schemas.openxmlformats.org/officeDocument/2006/relationships/slide" Target="slides/slide22.xml"/><Relationship Id="rId40" Type="http://schemas.openxmlformats.org/officeDocument/2006/relationships/slide" Target="slides/slide38.xml"/><Relationship Id="rId45" Type="http://schemas.openxmlformats.org/officeDocument/2006/relationships/slide" Target="slides/slide43.xml"/><Relationship Id="rId66" Type="http://schemas.openxmlformats.org/officeDocument/2006/relationships/slide" Target="slides/slide64.xml"/><Relationship Id="rId87" Type="http://schemas.openxmlformats.org/officeDocument/2006/relationships/slide" Target="slides/slide85.xml"/><Relationship Id="rId110" Type="http://schemas.openxmlformats.org/officeDocument/2006/relationships/slide" Target="slides/slide108.xml"/><Relationship Id="rId115" Type="http://schemas.openxmlformats.org/officeDocument/2006/relationships/slide" Target="slides/slide113.xml"/><Relationship Id="rId131" Type="http://schemas.openxmlformats.org/officeDocument/2006/relationships/slide" Target="slides/slide129.xml"/><Relationship Id="rId136" Type="http://schemas.openxmlformats.org/officeDocument/2006/relationships/presProps" Target="presProps.xml"/><Relationship Id="rId61" Type="http://schemas.openxmlformats.org/officeDocument/2006/relationships/slide" Target="slides/slide59.xml"/><Relationship Id="rId82" Type="http://schemas.openxmlformats.org/officeDocument/2006/relationships/slide" Target="slides/slide80.xml"/><Relationship Id="rId19" Type="http://schemas.openxmlformats.org/officeDocument/2006/relationships/slide" Target="slides/slide17.xml"/><Relationship Id="rId14" Type="http://schemas.openxmlformats.org/officeDocument/2006/relationships/slide" Target="slides/slide12.xml"/><Relationship Id="rId30" Type="http://schemas.openxmlformats.org/officeDocument/2006/relationships/slide" Target="slides/slide28.xml"/><Relationship Id="rId35" Type="http://schemas.openxmlformats.org/officeDocument/2006/relationships/slide" Target="slides/slide33.xml"/><Relationship Id="rId56" Type="http://schemas.openxmlformats.org/officeDocument/2006/relationships/slide" Target="slides/slide54.xml"/><Relationship Id="rId77" Type="http://schemas.openxmlformats.org/officeDocument/2006/relationships/slide" Target="slides/slide75.xml"/><Relationship Id="rId100" Type="http://schemas.openxmlformats.org/officeDocument/2006/relationships/slide" Target="slides/slide98.xml"/><Relationship Id="rId105" Type="http://schemas.openxmlformats.org/officeDocument/2006/relationships/slide" Target="slides/slide103.xml"/><Relationship Id="rId126" Type="http://schemas.openxmlformats.org/officeDocument/2006/relationships/slide" Target="slides/slide12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5AD74A4-4C87-4C4A-B481-2B60ADD8B3B6}" type="datetimeFigureOut">
              <a:rPr lang="en-US" smtClean="0"/>
              <a:pPr/>
              <a:t>7/17/2016</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71F3C28-9F6E-4CA1-AECE-71FB9E477630}" type="slidenum">
              <a:rPr lang="en-US" smtClean="0"/>
              <a:pPr/>
              <a:t>‹#›</a:t>
            </a:fld>
            <a:endParaRPr lang="en-US" dirty="0"/>
          </a:p>
        </p:txBody>
      </p:sp>
    </p:spTree>
    <p:extLst>
      <p:ext uri="{BB962C8B-B14F-4D97-AF65-F5344CB8AC3E}">
        <p14:creationId xmlns:p14="http://schemas.microsoft.com/office/powerpoint/2010/main" val="29232580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a:p>
            <a:endParaRPr lang="en-US" dirty="0" smtClean="0"/>
          </a:p>
          <a:p>
            <a:endParaRPr lang="en-US" dirty="0" smtClean="0"/>
          </a:p>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A71F3C28-9F6E-4CA1-AECE-71FB9E477630}"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 </a:t>
            </a:r>
            <a:endParaRPr lang="en-US" dirty="0"/>
          </a:p>
        </p:txBody>
      </p:sp>
      <p:sp>
        <p:nvSpPr>
          <p:cNvPr id="4" name="Slide Number Placeholder 3"/>
          <p:cNvSpPr>
            <a:spLocks noGrp="1"/>
          </p:cNvSpPr>
          <p:nvPr>
            <p:ph type="sldNum" sz="quarter" idx="10"/>
          </p:nvPr>
        </p:nvSpPr>
        <p:spPr/>
        <p:txBody>
          <a:bodyPr/>
          <a:lstStyle/>
          <a:p>
            <a:fld id="{A71F3C28-9F6E-4CA1-AECE-71FB9E477630}" type="slidenum">
              <a:rPr lang="en-US" smtClean="0"/>
              <a:pPr/>
              <a:t>4</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71F3C28-9F6E-4CA1-AECE-71FB9E477630}" type="slidenum">
              <a:rPr lang="en-US" smtClean="0"/>
              <a:pPr/>
              <a:t>10</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71F3C28-9F6E-4CA1-AECE-71FB9E477630}" type="slidenum">
              <a:rPr lang="en-US" smtClean="0"/>
              <a:pPr/>
              <a:t>19</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71F3C28-9F6E-4CA1-AECE-71FB9E477630}" type="slidenum">
              <a:rPr lang="en-US" smtClean="0"/>
              <a:pPr/>
              <a:t>26</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None/>
            </a:pPr>
            <a:endParaRPr lang="en-US" dirty="0"/>
          </a:p>
        </p:txBody>
      </p:sp>
      <p:sp>
        <p:nvSpPr>
          <p:cNvPr id="4" name="Slide Number Placeholder 3"/>
          <p:cNvSpPr>
            <a:spLocks noGrp="1"/>
          </p:cNvSpPr>
          <p:nvPr>
            <p:ph type="sldNum" sz="quarter" idx="10"/>
          </p:nvPr>
        </p:nvSpPr>
        <p:spPr/>
        <p:txBody>
          <a:bodyPr/>
          <a:lstStyle/>
          <a:p>
            <a:fld id="{A71F3C28-9F6E-4CA1-AECE-71FB9E477630}" type="slidenum">
              <a:rPr lang="en-US" smtClean="0"/>
              <a:pPr/>
              <a:t>48</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37C637EC-0735-46FB-9E4F-C7A00EFC8C2E}" type="datetimeFigureOut">
              <a:rPr lang="en-US" smtClean="0"/>
              <a:pPr/>
              <a:t>7/17/2016</a:t>
            </a:fld>
            <a:endParaRPr lang="en-US" dirty="0"/>
          </a:p>
        </p:txBody>
      </p:sp>
      <p:sp>
        <p:nvSpPr>
          <p:cNvPr id="20" name="Footer Placeholder 19"/>
          <p:cNvSpPr>
            <a:spLocks noGrp="1"/>
          </p:cNvSpPr>
          <p:nvPr>
            <p:ph type="ftr" sz="quarter" idx="11"/>
          </p:nvPr>
        </p:nvSpPr>
        <p:spPr/>
        <p:txBody>
          <a:bodyPr/>
          <a:lstStyle>
            <a:extLst/>
          </a:lstStyle>
          <a:p>
            <a:endParaRPr lang="en-US" dirty="0"/>
          </a:p>
        </p:txBody>
      </p:sp>
      <p:sp>
        <p:nvSpPr>
          <p:cNvPr id="10" name="Slide Number Placeholder 9"/>
          <p:cNvSpPr>
            <a:spLocks noGrp="1"/>
          </p:cNvSpPr>
          <p:nvPr>
            <p:ph type="sldNum" sz="quarter" idx="12"/>
          </p:nvPr>
        </p:nvSpPr>
        <p:spPr/>
        <p:txBody>
          <a:bodyPr/>
          <a:lstStyle>
            <a:extLst/>
          </a:lstStyle>
          <a:p>
            <a:fld id="{4DFCF2D8-307E-434D-8D57-F0E36483348C}" type="slidenum">
              <a:rPr lang="en-US" smtClean="0"/>
              <a:pPr/>
              <a:t>‹#›</a:t>
            </a:fld>
            <a:endParaRPr lang="en-US" dirty="0"/>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7C637EC-0735-46FB-9E4F-C7A00EFC8C2E}" type="datetimeFigureOut">
              <a:rPr lang="en-US" smtClean="0"/>
              <a:pPr/>
              <a:t>7/17/2016</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4DFCF2D8-307E-434D-8D57-F0E36483348C}"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7C637EC-0735-46FB-9E4F-C7A00EFC8C2E}" type="datetimeFigureOut">
              <a:rPr lang="en-US" smtClean="0"/>
              <a:pPr/>
              <a:t>7/17/2016</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4DFCF2D8-307E-434D-8D57-F0E36483348C}"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45AE088-9431-497C-8923-54A25B7C9FE2}" type="datetimeFigureOut">
              <a:rPr lang="en-US" smtClean="0">
                <a:solidFill>
                  <a:prstClr val="black">
                    <a:tint val="75000"/>
                  </a:prstClr>
                </a:solidFill>
              </a:rPr>
              <a:pPr/>
              <a:t>7/17/2016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CDF6663-DE16-42C0-84BF-CB25AD8DB71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960718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45AE088-9431-497C-8923-54A25B7C9FE2}" type="datetimeFigureOut">
              <a:rPr lang="en-US" smtClean="0">
                <a:solidFill>
                  <a:prstClr val="black">
                    <a:tint val="75000"/>
                  </a:prstClr>
                </a:solidFill>
              </a:rPr>
              <a:pPr/>
              <a:t>7/17/2016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CDF6663-DE16-42C0-84BF-CB25AD8DB71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553896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45AE088-9431-497C-8923-54A25B7C9FE2}" type="datetimeFigureOut">
              <a:rPr lang="en-US" smtClean="0">
                <a:solidFill>
                  <a:prstClr val="black">
                    <a:tint val="75000"/>
                  </a:prstClr>
                </a:solidFill>
              </a:rPr>
              <a:pPr/>
              <a:t>7/17/2016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CDF6663-DE16-42C0-84BF-CB25AD8DB71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638649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45AE088-9431-497C-8923-54A25B7C9FE2}" type="datetimeFigureOut">
              <a:rPr lang="en-US" smtClean="0">
                <a:solidFill>
                  <a:prstClr val="black">
                    <a:tint val="75000"/>
                  </a:prstClr>
                </a:solidFill>
              </a:rPr>
              <a:pPr/>
              <a:t>7/17/2016</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CDF6663-DE16-42C0-84BF-CB25AD8DB71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609823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45AE088-9431-497C-8923-54A25B7C9FE2}" type="datetimeFigureOut">
              <a:rPr lang="en-US" smtClean="0">
                <a:solidFill>
                  <a:prstClr val="black">
                    <a:tint val="75000"/>
                  </a:prstClr>
                </a:solidFill>
              </a:rPr>
              <a:pPr/>
              <a:t>7/17/2016</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CDF6663-DE16-42C0-84BF-CB25AD8DB71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7270605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45AE088-9431-497C-8923-54A25B7C9FE2}" type="datetimeFigureOut">
              <a:rPr lang="en-US" smtClean="0">
                <a:solidFill>
                  <a:prstClr val="black">
                    <a:tint val="75000"/>
                  </a:prstClr>
                </a:solidFill>
              </a:rPr>
              <a:pPr/>
              <a:t>7/17/2016</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CDF6663-DE16-42C0-84BF-CB25AD8DB71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2965535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5AE088-9431-497C-8923-54A25B7C9FE2}" type="datetimeFigureOut">
              <a:rPr lang="en-US" smtClean="0">
                <a:solidFill>
                  <a:prstClr val="black">
                    <a:tint val="75000"/>
                  </a:prstClr>
                </a:solidFill>
              </a:rPr>
              <a:pPr/>
              <a:t>7/17/2016</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CDF6663-DE16-42C0-84BF-CB25AD8DB71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818841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45AE088-9431-497C-8923-54A25B7C9FE2}" type="datetimeFigureOut">
              <a:rPr lang="en-US" smtClean="0">
                <a:solidFill>
                  <a:prstClr val="black">
                    <a:tint val="75000"/>
                  </a:prstClr>
                </a:solidFill>
              </a:rPr>
              <a:pPr/>
              <a:t>7/17/2016</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CDF6663-DE16-42C0-84BF-CB25AD8DB71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920678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7C637EC-0735-46FB-9E4F-C7A00EFC8C2E}" type="datetimeFigureOut">
              <a:rPr lang="en-US" smtClean="0"/>
              <a:pPr/>
              <a:t>7/17/2016</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4DFCF2D8-307E-434D-8D57-F0E36483348C}" type="slidenum">
              <a:rPr lang="en-US" smtClean="0"/>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45AE088-9431-497C-8923-54A25B7C9FE2}" type="datetimeFigureOut">
              <a:rPr lang="en-US" smtClean="0">
                <a:solidFill>
                  <a:prstClr val="black">
                    <a:tint val="75000"/>
                  </a:prstClr>
                </a:solidFill>
              </a:rPr>
              <a:pPr/>
              <a:t>7/17/2016</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CDF6663-DE16-42C0-84BF-CB25AD8DB71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0541239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45AE088-9431-497C-8923-54A25B7C9FE2}" type="datetimeFigureOut">
              <a:rPr lang="en-US" smtClean="0">
                <a:solidFill>
                  <a:prstClr val="black">
                    <a:tint val="75000"/>
                  </a:prstClr>
                </a:solidFill>
              </a:rPr>
              <a:pPr/>
              <a:t>7/17/2016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CDF6663-DE16-42C0-84BF-CB25AD8DB71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695818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45AE088-9431-497C-8923-54A25B7C9FE2}" type="datetimeFigureOut">
              <a:rPr lang="en-US" smtClean="0">
                <a:solidFill>
                  <a:prstClr val="black">
                    <a:tint val="75000"/>
                  </a:prstClr>
                </a:solidFill>
              </a:rPr>
              <a:pPr/>
              <a:t>7/17/2016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CDF6663-DE16-42C0-84BF-CB25AD8DB71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575378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37C637EC-0735-46FB-9E4F-C7A00EFC8C2E}" type="datetimeFigureOut">
              <a:rPr lang="en-US" smtClean="0"/>
              <a:pPr/>
              <a:t>7/17/2016</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4DFCF2D8-307E-434D-8D57-F0E36483348C}" type="slidenum">
              <a:rPr lang="en-US" smtClean="0"/>
              <a:pPr/>
              <a:t>‹#›</a:t>
            </a:fld>
            <a:endParaRPr lang="en-US" dirty="0"/>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37C637EC-0735-46FB-9E4F-C7A00EFC8C2E}" type="datetimeFigureOut">
              <a:rPr lang="en-US" smtClean="0"/>
              <a:pPr/>
              <a:t>7/17/2016</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4DFCF2D8-307E-434D-8D57-F0E36483348C}"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37C637EC-0735-46FB-9E4F-C7A00EFC8C2E}" type="datetimeFigureOut">
              <a:rPr lang="en-US" smtClean="0"/>
              <a:pPr/>
              <a:t>7/17/2016</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4DFCF2D8-307E-434D-8D57-F0E36483348C}"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37C637EC-0735-46FB-9E4F-C7A00EFC8C2E}" type="datetimeFigureOut">
              <a:rPr lang="en-US" smtClean="0"/>
              <a:pPr/>
              <a:t>7/17/2016</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4DFCF2D8-307E-434D-8D57-F0E36483348C}"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37C637EC-0735-46FB-9E4F-C7A00EFC8C2E}" type="datetimeFigureOut">
              <a:rPr lang="en-US" smtClean="0"/>
              <a:pPr/>
              <a:t>7/17/2016</a:t>
            </a:fld>
            <a:endParaRPr lang="en-US" dirty="0"/>
          </a:p>
        </p:txBody>
      </p:sp>
      <p:sp>
        <p:nvSpPr>
          <p:cNvPr id="3" name="Footer Placeholder 2"/>
          <p:cNvSpPr>
            <a:spLocks noGrp="1"/>
          </p:cNvSpPr>
          <p:nvPr>
            <p:ph type="ftr" sz="quarter" idx="11"/>
          </p:nvPr>
        </p:nvSpPr>
        <p:spPr/>
        <p:txBody>
          <a:bodyPr/>
          <a:lstStyle>
            <a:extLst/>
          </a:lstStyle>
          <a:p>
            <a:endParaRPr lang="en-US" dirty="0"/>
          </a:p>
        </p:txBody>
      </p:sp>
      <p:sp>
        <p:nvSpPr>
          <p:cNvPr id="4" name="Slide Number Placeholder 3"/>
          <p:cNvSpPr>
            <a:spLocks noGrp="1"/>
          </p:cNvSpPr>
          <p:nvPr>
            <p:ph type="sldNum" sz="quarter" idx="12"/>
          </p:nvPr>
        </p:nvSpPr>
        <p:spPr/>
        <p:txBody>
          <a:bodyPr/>
          <a:lstStyle>
            <a:extLst/>
          </a:lstStyle>
          <a:p>
            <a:fld id="{4DFCF2D8-307E-434D-8D57-F0E36483348C}" type="slidenum">
              <a:rPr lang="en-US" smtClean="0"/>
              <a:pPr/>
              <a:t>‹#›</a:t>
            </a:fld>
            <a:endParaRPr lang="en-US" dirty="0"/>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37C637EC-0735-46FB-9E4F-C7A00EFC8C2E}" type="datetimeFigureOut">
              <a:rPr lang="en-US" smtClean="0"/>
              <a:pPr/>
              <a:t>7/17/2016</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4DFCF2D8-307E-434D-8D57-F0E36483348C}"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37C637EC-0735-46FB-9E4F-C7A00EFC8C2E}" type="datetimeFigureOut">
              <a:rPr lang="en-US" smtClean="0"/>
              <a:pPr/>
              <a:t>7/17/2016</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4DFCF2D8-307E-434D-8D57-F0E36483348C}" type="slidenum">
              <a:rPr lang="en-US" smtClean="0"/>
              <a:pPr/>
              <a:t>‹#›</a:t>
            </a:fld>
            <a:endParaRPr lang="en-US" dirty="0"/>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37C637EC-0735-46FB-9E4F-C7A00EFC8C2E}" type="datetimeFigureOut">
              <a:rPr lang="en-US" smtClean="0"/>
              <a:pPr/>
              <a:t>7/17/2016</a:t>
            </a:fld>
            <a:endParaRPr lang="en-US" dirty="0"/>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dirty="0"/>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4DFCF2D8-307E-434D-8D57-F0E36483348C}" type="slidenum">
              <a:rPr lang="en-US" smtClean="0"/>
              <a:pPr/>
              <a:t>‹#›</a:t>
            </a:fld>
            <a:endParaRPr lang="en-US" dirty="0"/>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5AE088-9431-497C-8923-54A25B7C9FE2}" type="datetimeFigureOut">
              <a:rPr lang="en-US" smtClean="0">
                <a:solidFill>
                  <a:prstClr val="black">
                    <a:tint val="75000"/>
                  </a:prstClr>
                </a:solidFill>
              </a:rPr>
              <a:pPr/>
              <a:t>7/17/2016</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DF6663-DE16-42C0-84BF-CB25AD8DB71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08668960"/>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 /><Relationship Id="rIMGId2" Type="http://schemas.openxmlformats.org/officeDocument/2006/relationships/image" Target="../media/pic160721221411.png" /><Relationship Id="rIMGId3" Type="http://schemas.openxmlformats.org/officeDocument/2006/relationships/image" Target="../media/pic160721221603.png"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8.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LOWER </a:t>
            </a:r>
            <a:r>
              <a:rPr lang="en-US" b="1" dirty="0" smtClean="0"/>
              <a:t>RESPIRATORY TRACT DISEASES</a:t>
            </a:r>
            <a:endParaRPr lang="en-US" dirty="0"/>
          </a:p>
        </p:txBody>
      </p:sp>
      <p:sp>
        <p:nvSpPr>
          <p:cNvPr id="3" name="Subtitle 2"/>
          <p:cNvSpPr>
            <a:spLocks noGrp="1"/>
          </p:cNvSpPr>
          <p:nvPr>
            <p:ph idx="1"/>
          </p:nvPr>
        </p:nvSpPr>
        <p:spPr>
          <a:xfrm>
            <a:off x="1435608" y="1676400"/>
            <a:ext cx="7498080" cy="4648200"/>
          </a:xfrm>
          <a:ln>
            <a:solidFill>
              <a:schemeClr val="tx1"/>
            </a:solidFill>
          </a:ln>
        </p:spPr>
        <p:txBody>
          <a:bodyPr>
            <a:normAutofit/>
          </a:bodyPr>
          <a:lstStyle/>
          <a:p>
            <a:pPr>
              <a:buNone/>
            </a:pPr>
            <a:r>
              <a:rPr lang="en-US" sz="2900" b="1" dirty="0" smtClean="0">
                <a:solidFill>
                  <a:schemeClr val="tx1"/>
                </a:solidFill>
                <a:latin typeface="Times New Roman" pitchFamily="18" charset="0"/>
                <a:cs typeface="Times New Roman" pitchFamily="18" charset="0"/>
              </a:rPr>
              <a:t>    </a:t>
            </a:r>
            <a:r>
              <a:rPr lang="en-US" sz="4000" b="1" dirty="0" smtClean="0">
                <a:solidFill>
                  <a:schemeClr val="tx1"/>
                </a:solidFill>
                <a:latin typeface="Times New Roman" pitchFamily="18" charset="0"/>
                <a:cs typeface="Times New Roman" pitchFamily="18" charset="0"/>
              </a:rPr>
              <a:t>INTRODUCTION</a:t>
            </a:r>
            <a:r>
              <a:rPr lang="en-US" sz="4000" b="1" dirty="0">
                <a:solidFill>
                  <a:schemeClr val="tx1"/>
                </a:solidFill>
                <a:latin typeface="Times New Roman" pitchFamily="18" charset="0"/>
                <a:cs typeface="Times New Roman" pitchFamily="18" charset="0"/>
              </a:rPr>
              <a:t>:</a:t>
            </a:r>
          </a:p>
          <a:p>
            <a:pPr algn="just">
              <a:buFont typeface="Arial" pitchFamily="34" charset="0"/>
              <a:buChar char="•"/>
            </a:pPr>
            <a:r>
              <a:rPr lang="en-US" sz="2800" dirty="0" smtClean="0">
                <a:solidFill>
                  <a:schemeClr val="tx1"/>
                </a:solidFill>
                <a:latin typeface="Times New Roman" pitchFamily="18" charset="0"/>
                <a:cs typeface="Times New Roman" pitchFamily="18" charset="0"/>
              </a:rPr>
              <a:t>The upper </a:t>
            </a:r>
            <a:r>
              <a:rPr lang="en-US" sz="2800" dirty="0">
                <a:solidFill>
                  <a:schemeClr val="tx1"/>
                </a:solidFill>
                <a:latin typeface="Times New Roman" pitchFamily="18" charset="0"/>
                <a:cs typeface="Times New Roman" pitchFamily="18" charset="0"/>
              </a:rPr>
              <a:t>respiratory tract includes the </a:t>
            </a:r>
            <a:r>
              <a:rPr lang="en-US" sz="2800" b="1" dirty="0" smtClean="0">
                <a:solidFill>
                  <a:schemeClr val="tx1"/>
                </a:solidFill>
                <a:latin typeface="Times New Roman" pitchFamily="18" charset="0"/>
                <a:cs typeface="Times New Roman" pitchFamily="18" charset="0"/>
              </a:rPr>
              <a:t>nose </a:t>
            </a:r>
            <a:r>
              <a:rPr lang="en-US" sz="2800" dirty="0" smtClean="0">
                <a:solidFill>
                  <a:schemeClr val="tx1"/>
                </a:solidFill>
                <a:latin typeface="Times New Roman" pitchFamily="18" charset="0"/>
                <a:cs typeface="Times New Roman" pitchFamily="18" charset="0"/>
              </a:rPr>
              <a:t>and </a:t>
            </a:r>
            <a:r>
              <a:rPr lang="en-US" sz="2800" b="1" dirty="0">
                <a:solidFill>
                  <a:schemeClr val="tx1"/>
                </a:solidFill>
                <a:latin typeface="Times New Roman" pitchFamily="18" charset="0"/>
                <a:cs typeface="Times New Roman" pitchFamily="18" charset="0"/>
              </a:rPr>
              <a:t>nasal passages, </a:t>
            </a:r>
            <a:r>
              <a:rPr lang="en-US" sz="2800" b="1" dirty="0" smtClean="0">
                <a:solidFill>
                  <a:schemeClr val="tx1"/>
                </a:solidFill>
                <a:latin typeface="Times New Roman" pitchFamily="18" charset="0"/>
                <a:cs typeface="Times New Roman" pitchFamily="18" charset="0"/>
              </a:rPr>
              <a:t>paranasal sinuses, pharynx </a:t>
            </a:r>
            <a:r>
              <a:rPr lang="en-US" sz="2800" dirty="0" smtClean="0">
                <a:solidFill>
                  <a:schemeClr val="tx1"/>
                </a:solidFill>
                <a:latin typeface="Times New Roman" pitchFamily="18" charset="0"/>
                <a:cs typeface="Times New Roman" pitchFamily="18" charset="0"/>
              </a:rPr>
              <a:t>and </a:t>
            </a:r>
            <a:r>
              <a:rPr lang="en-US" sz="2800" dirty="0">
                <a:solidFill>
                  <a:schemeClr val="tx1"/>
                </a:solidFill>
                <a:latin typeface="Times New Roman" pitchFamily="18" charset="0"/>
                <a:cs typeface="Times New Roman" pitchFamily="18" charset="0"/>
              </a:rPr>
              <a:t>the portion of the </a:t>
            </a:r>
            <a:r>
              <a:rPr lang="en-US" sz="2800" b="1" dirty="0">
                <a:solidFill>
                  <a:schemeClr val="tx1"/>
                </a:solidFill>
                <a:latin typeface="Times New Roman" pitchFamily="18" charset="0"/>
                <a:cs typeface="Times New Roman" pitchFamily="18" charset="0"/>
              </a:rPr>
              <a:t>larynx</a:t>
            </a:r>
            <a:r>
              <a:rPr lang="en-US" sz="2800" b="1" dirty="0" smtClean="0">
                <a:solidFill>
                  <a:schemeClr val="tx1"/>
                </a:solidFill>
                <a:latin typeface="Times New Roman" pitchFamily="18" charset="0"/>
                <a:cs typeface="Times New Roman" pitchFamily="18" charset="0"/>
              </a:rPr>
              <a:t>. </a:t>
            </a:r>
          </a:p>
          <a:p>
            <a:pPr algn="just">
              <a:buFont typeface="Arial" pitchFamily="34" charset="0"/>
              <a:buChar char="•"/>
            </a:pPr>
            <a:r>
              <a:rPr lang="en-US" sz="2800" dirty="0" smtClean="0">
                <a:solidFill>
                  <a:schemeClr val="tx1"/>
                </a:solidFill>
                <a:latin typeface="Times New Roman" pitchFamily="18" charset="0"/>
                <a:cs typeface="Times New Roman" pitchFamily="18" charset="0"/>
              </a:rPr>
              <a:t>The  lower </a:t>
            </a:r>
            <a:r>
              <a:rPr lang="en-US" sz="2800" dirty="0">
                <a:solidFill>
                  <a:schemeClr val="tx1"/>
                </a:solidFill>
                <a:latin typeface="Times New Roman" pitchFamily="18" charset="0"/>
                <a:cs typeface="Times New Roman" pitchFamily="18" charset="0"/>
              </a:rPr>
              <a:t>respiratory tract </a:t>
            </a:r>
            <a:r>
              <a:rPr lang="en-US" sz="2800" dirty="0" smtClean="0">
                <a:solidFill>
                  <a:schemeClr val="tx1"/>
                </a:solidFill>
                <a:latin typeface="Times New Roman" pitchFamily="18" charset="0"/>
                <a:cs typeface="Times New Roman" pitchFamily="18" charset="0"/>
              </a:rPr>
              <a:t>includes the </a:t>
            </a:r>
            <a:r>
              <a:rPr lang="en-US" sz="2800" dirty="0">
                <a:solidFill>
                  <a:schemeClr val="tx1"/>
                </a:solidFill>
                <a:latin typeface="Times New Roman" pitchFamily="18" charset="0"/>
                <a:cs typeface="Times New Roman" pitchFamily="18" charset="0"/>
              </a:rPr>
              <a:t>portion of the larynx below the vocal cords, </a:t>
            </a:r>
            <a:r>
              <a:rPr lang="en-US" sz="2800" b="1" dirty="0" smtClean="0">
                <a:solidFill>
                  <a:schemeClr val="tx1"/>
                </a:solidFill>
                <a:latin typeface="Times New Roman" pitchFamily="18" charset="0"/>
                <a:cs typeface="Times New Roman" pitchFamily="18" charset="0"/>
              </a:rPr>
              <a:t>trachea, bronchi, bronchials ,alveolar ducts, alveolar sacs and alveoli.</a:t>
            </a:r>
          </a:p>
          <a:p>
            <a:pPr algn="just">
              <a:buFont typeface="Arial" pitchFamily="34" charset="0"/>
              <a:buChar char="•"/>
            </a:pPr>
            <a:endParaRPr lang="en-US" sz="2800" b="1" dirty="0">
              <a:solidFill>
                <a:schemeClr val="tx1"/>
              </a:solidFill>
              <a:latin typeface="Times New Roman" pitchFamily="18" charset="0"/>
              <a:cs typeface="Times New Roman" pitchFamily="18" charset="0"/>
            </a:endParaRPr>
          </a:p>
          <a:p>
            <a:pPr algn="just">
              <a:buFont typeface="Arial" pitchFamily="34" charset="0"/>
              <a:buChar char="•"/>
            </a:pPr>
            <a:endParaRPr lang="en-US" sz="2800" b="1" dirty="0" smtClean="0">
              <a:solidFill>
                <a:schemeClr val="tx1"/>
              </a:solidFill>
              <a:latin typeface="Times New Roman" pitchFamily="18" charset="0"/>
              <a:cs typeface="Times New Roman" pitchFamily="18" charset="0"/>
            </a:endParaRPr>
          </a:p>
          <a:p>
            <a:pPr algn="just">
              <a:buFont typeface="Arial" pitchFamily="34" charset="0"/>
              <a:buChar char="•"/>
            </a:pPr>
            <a:endParaRPr lang="en-US" sz="2800" b="1" dirty="0">
              <a:solidFill>
                <a:schemeClr val="tx1"/>
              </a:solidFill>
              <a:latin typeface="Times New Roman" pitchFamily="18" charset="0"/>
              <a:cs typeface="Times New Roman" pitchFamily="18" charset="0"/>
            </a:endParaRPr>
          </a:p>
          <a:p>
            <a:pPr algn="just">
              <a:buFont typeface="Arial" pitchFamily="34" charset="0"/>
              <a:buChar char="•"/>
            </a:pPr>
            <a:endParaRPr lang="en-US" sz="2800" b="1" dirty="0" smtClean="0">
              <a:solidFill>
                <a:schemeClr val="tx1"/>
              </a:solidFill>
              <a:latin typeface="Times New Roman" pitchFamily="18" charset="0"/>
              <a:cs typeface="Times New Roman" pitchFamily="18" charset="0"/>
            </a:endParaRPr>
          </a:p>
          <a:p>
            <a:pPr algn="just">
              <a:buFont typeface="Arial" pitchFamily="34" charset="0"/>
              <a:buChar char="•"/>
            </a:pPr>
            <a:endParaRPr lang="en-US" sz="2800" b="1" dirty="0">
              <a:solidFill>
                <a:schemeClr val="tx1"/>
              </a:solidFill>
              <a:latin typeface="Times New Roman" pitchFamily="18" charset="0"/>
              <a:cs typeface="Times New Roman" pitchFamily="18" charset="0"/>
            </a:endParaRPr>
          </a:p>
          <a:p>
            <a:pPr algn="just">
              <a:buFont typeface="Arial" pitchFamily="34" charset="0"/>
              <a:buChar char="•"/>
            </a:pPr>
            <a:endParaRPr lang="en-US" sz="2800" b="1" dirty="0" smtClean="0">
              <a:solidFill>
                <a:schemeClr val="tx1"/>
              </a:solidFill>
              <a:latin typeface="Times New Roman" pitchFamily="18" charset="0"/>
              <a:cs typeface="Times New Roman" pitchFamily="18" charset="0"/>
            </a:endParaRPr>
          </a:p>
          <a:p>
            <a:pPr algn="just">
              <a:buFont typeface="Arial" pitchFamily="34" charset="0"/>
              <a:buChar char="•"/>
            </a:pPr>
            <a:endParaRPr lang="en-US" sz="2800" b="1" dirty="0">
              <a:solidFill>
                <a:schemeClr val="tx1"/>
              </a:solidFill>
              <a:latin typeface="Times New Roman" pitchFamily="18" charset="0"/>
              <a:cs typeface="Times New Roman" pitchFamily="18" charset="0"/>
            </a:endParaRPr>
          </a:p>
          <a:p>
            <a:pPr algn="just"/>
            <a:endParaRPr lang="en-US" sz="2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Pneumonia</a:t>
            </a:r>
            <a:endParaRPr lang="en-US" dirty="0"/>
          </a:p>
        </p:txBody>
      </p:sp>
      <p:sp>
        <p:nvSpPr>
          <p:cNvPr id="3" name="Content Placeholder 2"/>
          <p:cNvSpPr>
            <a:spLocks noGrp="1"/>
          </p:cNvSpPr>
          <p:nvPr>
            <p:ph idx="1"/>
          </p:nvPr>
        </p:nvSpPr>
        <p:spPr>
          <a:xfrm>
            <a:off x="1435608" y="1447800"/>
            <a:ext cx="7498080" cy="5105400"/>
          </a:xfrm>
        </p:spPr>
        <p:txBody>
          <a:bodyPr>
            <a:normAutofit fontScale="62500" lnSpcReduction="20000"/>
          </a:bodyPr>
          <a:lstStyle/>
          <a:p>
            <a:pPr algn="just"/>
            <a:r>
              <a:rPr lang="en-US" b="1" dirty="0" smtClean="0">
                <a:latin typeface="Times New Roman" pitchFamily="18" charset="0"/>
                <a:cs typeface="Times New Roman" pitchFamily="18" charset="0"/>
              </a:rPr>
              <a:t>Community acquired: </a:t>
            </a:r>
          </a:p>
          <a:p>
            <a:pPr algn="just"/>
            <a:r>
              <a:rPr lang="en-US" dirty="0" smtClean="0">
                <a:latin typeface="Times New Roman" pitchFamily="18" charset="0"/>
                <a:cs typeface="Times New Roman" pitchFamily="18" charset="0"/>
              </a:rPr>
              <a:t>This is an </a:t>
            </a:r>
            <a:r>
              <a:rPr lang="en-US" dirty="0">
                <a:latin typeface="Times New Roman" pitchFamily="18" charset="0"/>
                <a:cs typeface="Times New Roman" pitchFamily="18" charset="0"/>
              </a:rPr>
              <a:t>infection that begins outside the hospital or is diagnosed within 48 hours after admission to the hospital in a person who has not resided in a long-term care facility for 14 days or more </a:t>
            </a:r>
            <a:r>
              <a:rPr lang="en-US" dirty="0" smtClean="0">
                <a:latin typeface="Times New Roman" pitchFamily="18" charset="0"/>
                <a:cs typeface="Times New Roman" pitchFamily="18" charset="0"/>
              </a:rPr>
              <a:t>before admission. </a:t>
            </a:r>
          </a:p>
          <a:p>
            <a:pPr algn="just"/>
            <a:r>
              <a:rPr lang="en-US" dirty="0" smtClean="0">
                <a:latin typeface="Times New Roman" pitchFamily="18" charset="0"/>
                <a:cs typeface="Times New Roman" pitchFamily="18" charset="0"/>
              </a:rPr>
              <a:t>Community-acquired </a:t>
            </a:r>
            <a:r>
              <a:rPr lang="en-US" dirty="0">
                <a:latin typeface="Times New Roman" pitchFamily="18" charset="0"/>
                <a:cs typeface="Times New Roman" pitchFamily="18" charset="0"/>
              </a:rPr>
              <a:t>pneumonia may be either bacterial or viral</a:t>
            </a:r>
            <a:r>
              <a:rPr lang="en-US" dirty="0" smtClean="0">
                <a:latin typeface="Times New Roman" pitchFamily="18" charset="0"/>
                <a:cs typeface="Times New Roman" pitchFamily="18" charset="0"/>
              </a:rPr>
              <a:t>.</a:t>
            </a:r>
          </a:p>
          <a:p>
            <a:pPr algn="just"/>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most common cause of infection in all  categories is  S. </a:t>
            </a:r>
            <a:r>
              <a:rPr lang="en-US" dirty="0" err="1" smtClean="0">
                <a:latin typeface="Times New Roman" pitchFamily="18" charset="0"/>
                <a:cs typeface="Times New Roman" pitchFamily="18" charset="0"/>
              </a:rPr>
              <a:t>pneumoniae</a:t>
            </a:r>
            <a:r>
              <a:rPr lang="en-US" dirty="0" smtClean="0">
                <a:latin typeface="Times New Roman" pitchFamily="18" charset="0"/>
                <a:cs typeface="Times New Roman" pitchFamily="18" charset="0"/>
              </a:rPr>
              <a:t>.</a:t>
            </a:r>
          </a:p>
          <a:p>
            <a:pPr algn="just"/>
            <a:r>
              <a:rPr lang="en-US" dirty="0" smtClean="0">
                <a:latin typeface="Times New Roman" pitchFamily="18" charset="0"/>
                <a:cs typeface="Times New Roman" pitchFamily="18" charset="0"/>
              </a:rPr>
              <a:t>Other </a:t>
            </a:r>
            <a:r>
              <a:rPr lang="en-US" dirty="0">
                <a:latin typeface="Times New Roman" pitchFamily="18" charset="0"/>
                <a:cs typeface="Times New Roman" pitchFamily="18" charset="0"/>
              </a:rPr>
              <a:t>common pathogens include H. </a:t>
            </a:r>
            <a:r>
              <a:rPr lang="en-US" dirty="0" err="1">
                <a:latin typeface="Times New Roman" pitchFamily="18" charset="0"/>
                <a:cs typeface="Times New Roman" pitchFamily="18" charset="0"/>
              </a:rPr>
              <a:t>influenzae</a:t>
            </a:r>
            <a:r>
              <a:rPr lang="en-US" dirty="0">
                <a:latin typeface="Times New Roman" pitchFamily="18" charset="0"/>
                <a:cs typeface="Times New Roman" pitchFamily="18" charset="0"/>
              </a:rPr>
              <a:t>,  S. </a:t>
            </a:r>
            <a:r>
              <a:rPr lang="en-US" dirty="0" err="1">
                <a:latin typeface="Times New Roman" pitchFamily="18" charset="0"/>
                <a:cs typeface="Times New Roman" pitchFamily="18" charset="0"/>
              </a:rPr>
              <a:t>aureus</a:t>
            </a:r>
            <a:r>
              <a:rPr lang="en-US" dirty="0">
                <a:latin typeface="Times New Roman" pitchFamily="18" charset="0"/>
                <a:cs typeface="Times New Roman" pitchFamily="18" charset="0"/>
              </a:rPr>
              <a:t>, and gram-negative bacilli. </a:t>
            </a: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Less </a:t>
            </a:r>
            <a:r>
              <a:rPr lang="en-US" dirty="0">
                <a:latin typeface="Times New Roman" pitchFamily="18" charset="0"/>
                <a:cs typeface="Times New Roman" pitchFamily="18" charset="0"/>
              </a:rPr>
              <a:t>common agents, although they are becoming more common, are Mycoplasma </a:t>
            </a:r>
            <a:r>
              <a:rPr lang="en-US" dirty="0" err="1">
                <a:latin typeface="Times New Roman" pitchFamily="18" charset="0"/>
                <a:cs typeface="Times New Roman" pitchFamily="18" charset="0"/>
              </a:rPr>
              <a:t>pneumoniae</a:t>
            </a: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Legionella, </a:t>
            </a:r>
            <a:r>
              <a:rPr lang="en-US" dirty="0">
                <a:latin typeface="Times New Roman" pitchFamily="18" charset="0"/>
                <a:cs typeface="Times New Roman" pitchFamily="18" charset="0"/>
              </a:rPr>
              <a:t>Chlamydia species, and viruses, sometimes called atypical agents. </a:t>
            </a: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Common </a:t>
            </a:r>
            <a:r>
              <a:rPr lang="en-US" dirty="0">
                <a:latin typeface="Times New Roman" pitchFamily="18" charset="0"/>
                <a:cs typeface="Times New Roman" pitchFamily="18" charset="0"/>
              </a:rPr>
              <a:t>viral causes of community-acquired pneumonia include the influenza virus, RSV, adenovirus, and </a:t>
            </a:r>
            <a:r>
              <a:rPr lang="en-US" dirty="0" err="1">
                <a:latin typeface="Times New Roman" pitchFamily="18" charset="0"/>
                <a:cs typeface="Times New Roman" pitchFamily="18" charset="0"/>
              </a:rPr>
              <a:t>parainfluenza</a:t>
            </a: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virus</a:t>
            </a:r>
            <a:endParaRPr lang="en-US" dirty="0">
              <a:latin typeface="Times New Roman" pitchFamily="18" charset="0"/>
              <a:cs typeface="Times New Roman" pitchFamily="18" charset="0"/>
            </a:endParaRPr>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latin typeface="Times New Roman" pitchFamily="18" charset="0"/>
                <a:cs typeface="Times New Roman" pitchFamily="18" charset="0"/>
              </a:rPr>
              <a:t>Nursing diagnosis</a:t>
            </a:r>
            <a:endParaRPr lang="en-US" sz="40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lnSpcReduction="10000"/>
          </a:bodyPr>
          <a:lstStyle/>
          <a:p>
            <a:pPr algn="just"/>
            <a:r>
              <a:rPr lang="en-US" dirty="0" smtClean="0"/>
              <a:t>Impaired Gas Exchange  related to damaged alveoli  evidenced by dyspnea and abnormal ABG values (hypoxia and hypercapnia)</a:t>
            </a:r>
          </a:p>
          <a:p>
            <a:pPr algn="just"/>
            <a:r>
              <a:rPr lang="en-US" dirty="0" smtClean="0"/>
              <a:t>Ineffective airway clearance, related to tenacious secretions and expiratory airflow obstruction evidenced by coughing and wheezing.</a:t>
            </a:r>
          </a:p>
          <a:p>
            <a:pPr algn="just"/>
            <a:r>
              <a:rPr lang="en-US" dirty="0" smtClean="0"/>
              <a:t>Ineffective breathing pattern, related to decreased lung expansion secondary to chronic airflow limitations evidenced by difficulty in breathing</a:t>
            </a:r>
          </a:p>
          <a:p>
            <a:endParaRPr lang="en-US" dirty="0" smtClean="0"/>
          </a:p>
          <a:p>
            <a:endParaRPr lang="en-US" dirty="0"/>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Desired Outcomes:</a:t>
            </a:r>
            <a:endParaRPr lang="en-US" dirty="0"/>
          </a:p>
        </p:txBody>
      </p:sp>
      <p:sp>
        <p:nvSpPr>
          <p:cNvPr id="3" name="Content Placeholder 2"/>
          <p:cNvSpPr>
            <a:spLocks noGrp="1"/>
          </p:cNvSpPr>
          <p:nvPr>
            <p:ph idx="1"/>
          </p:nvPr>
        </p:nvSpPr>
        <p:spPr/>
        <p:txBody>
          <a:bodyPr/>
          <a:lstStyle/>
          <a:p>
            <a:pPr algn="just"/>
            <a:r>
              <a:rPr lang="en-US" sz="3600" dirty="0" smtClean="0"/>
              <a:t>patient will demonstrate adequate oxygenation of tissues with ABGs levels within patient’s normal range and be free of symptoms of respiratory distress</a:t>
            </a:r>
            <a:r>
              <a:rPr lang="en-US" dirty="0" smtClean="0"/>
              <a:t>.</a:t>
            </a:r>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latin typeface="Times New Roman" pitchFamily="18" charset="0"/>
                <a:cs typeface="Times New Roman" pitchFamily="18" charset="0"/>
              </a:rPr>
              <a:t>Nursing interventions</a:t>
            </a:r>
            <a:endParaRPr lang="en-US" sz="4000" b="1" dirty="0">
              <a:latin typeface="Times New Roman" pitchFamily="18" charset="0"/>
              <a:cs typeface="Times New Roman" pitchFamily="18" charset="0"/>
            </a:endParaRPr>
          </a:p>
        </p:txBody>
      </p:sp>
      <p:sp>
        <p:nvSpPr>
          <p:cNvPr id="3" name="Content Placeholder 2"/>
          <p:cNvSpPr>
            <a:spLocks noGrp="1"/>
          </p:cNvSpPr>
          <p:nvPr>
            <p:ph idx="1"/>
          </p:nvPr>
        </p:nvSpPr>
        <p:spPr>
          <a:xfrm>
            <a:off x="1295400" y="1295400"/>
            <a:ext cx="7391400" cy="5105400"/>
          </a:xfrm>
        </p:spPr>
        <p:txBody>
          <a:bodyPr>
            <a:normAutofit/>
          </a:bodyPr>
          <a:lstStyle/>
          <a:p>
            <a:pPr algn="just" fontAlgn="base"/>
            <a:r>
              <a:rPr lang="en-US" sz="3600" dirty="0" smtClean="0">
                <a:latin typeface="Times New Roman" pitchFamily="18" charset="0"/>
                <a:cs typeface="Times New Roman" pitchFamily="18" charset="0"/>
              </a:rPr>
              <a:t>Schedule respiratory treatments at least 1 hour before and after meals.</a:t>
            </a:r>
          </a:p>
          <a:p>
            <a:pPr algn="just" fontAlgn="base"/>
            <a:r>
              <a:rPr lang="en-US" sz="3600" dirty="0" smtClean="0">
                <a:latin typeface="Times New Roman" pitchFamily="18" charset="0"/>
                <a:cs typeface="Times New Roman" pitchFamily="18" charset="0"/>
              </a:rPr>
              <a:t>Provide high calorie-protein rich diet to promote health and healing.</a:t>
            </a:r>
          </a:p>
          <a:p>
            <a:pPr algn="just" fontAlgn="base"/>
            <a:r>
              <a:rPr lang="en-US" sz="3600" dirty="0" smtClean="0">
                <a:latin typeface="Times New Roman" pitchFamily="18" charset="0"/>
                <a:cs typeface="Times New Roman" pitchFamily="18" charset="0"/>
              </a:rPr>
              <a:t>Make sure the patient receives adequate fluids at least 3 liters per day to loosen secretions.</a:t>
            </a:r>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smtClean="0">
                <a:latin typeface="Times New Roman" pitchFamily="18" charset="0"/>
                <a:cs typeface="Times New Roman" pitchFamily="18" charset="0"/>
              </a:rPr>
              <a:t>Nursing interventions (ct)</a:t>
            </a:r>
            <a:endParaRPr lang="en-US" dirty="0"/>
          </a:p>
        </p:txBody>
      </p:sp>
      <p:sp>
        <p:nvSpPr>
          <p:cNvPr id="3" name="Content Placeholder 2"/>
          <p:cNvSpPr>
            <a:spLocks noGrp="1"/>
          </p:cNvSpPr>
          <p:nvPr>
            <p:ph idx="1"/>
          </p:nvPr>
        </p:nvSpPr>
        <p:spPr/>
        <p:txBody>
          <a:bodyPr/>
          <a:lstStyle/>
          <a:p>
            <a:pPr algn="just" fontAlgn="base"/>
            <a:r>
              <a:rPr lang="en-US" dirty="0" smtClean="0">
                <a:latin typeface="Times New Roman" pitchFamily="18" charset="0"/>
                <a:cs typeface="Times New Roman" pitchFamily="18" charset="0"/>
              </a:rPr>
              <a:t>Encourage daily activity and provide time for rest.</a:t>
            </a:r>
          </a:p>
          <a:p>
            <a:pPr algn="just" fontAlgn="base"/>
            <a:r>
              <a:rPr lang="en-US" dirty="0" smtClean="0">
                <a:latin typeface="Times New Roman" pitchFamily="18" charset="0"/>
                <a:cs typeface="Times New Roman" pitchFamily="18" charset="0"/>
              </a:rPr>
              <a:t>Administer medications as ordered and record the patient’s response.</a:t>
            </a:r>
          </a:p>
          <a:p>
            <a:pPr algn="just" fontAlgn="base"/>
            <a:r>
              <a:rPr lang="en-US" dirty="0" smtClean="0">
                <a:latin typeface="Times New Roman" pitchFamily="18" charset="0"/>
                <a:cs typeface="Times New Roman" pitchFamily="18" charset="0"/>
              </a:rPr>
              <a:t>Monitor the patient’s respiratory function regularly.</a:t>
            </a:r>
          </a:p>
          <a:p>
            <a:pPr algn="just" fontAlgn="base"/>
            <a:r>
              <a:rPr lang="en-US" dirty="0" smtClean="0">
                <a:latin typeface="Times New Roman" pitchFamily="18" charset="0"/>
                <a:cs typeface="Times New Roman" pitchFamily="18" charset="0"/>
              </a:rPr>
              <a:t>Monitor the patient’s ABG levels (warning signs of increasing lung and vascular congestion).</a:t>
            </a:r>
          </a:p>
          <a:p>
            <a:pPr fontAlgn="base"/>
            <a:endParaRPr lang="en-US" dirty="0" smtClean="0">
              <a:latin typeface="Times New Roman" pitchFamily="18" charset="0"/>
              <a:cs typeface="Times New Roman" pitchFamily="18" charset="0"/>
            </a:endParaRPr>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smtClean="0">
                <a:latin typeface="Times New Roman" pitchFamily="18" charset="0"/>
                <a:cs typeface="Times New Roman" pitchFamily="18" charset="0"/>
              </a:rPr>
              <a:t>Nursing interventions (ct)</a:t>
            </a:r>
            <a:endParaRPr lang="en-US" b="1" dirty="0"/>
          </a:p>
        </p:txBody>
      </p:sp>
      <p:sp>
        <p:nvSpPr>
          <p:cNvPr id="3" name="Content Placeholder 2"/>
          <p:cNvSpPr>
            <a:spLocks noGrp="1"/>
          </p:cNvSpPr>
          <p:nvPr>
            <p:ph idx="1"/>
          </p:nvPr>
        </p:nvSpPr>
        <p:spPr/>
        <p:txBody>
          <a:bodyPr>
            <a:normAutofit/>
          </a:bodyPr>
          <a:lstStyle/>
          <a:p>
            <a:pPr algn="just" fontAlgn="base"/>
            <a:r>
              <a:rPr lang="en-US" dirty="0" smtClean="0">
                <a:latin typeface="Times New Roman" pitchFamily="18" charset="0"/>
                <a:cs typeface="Times New Roman" pitchFamily="18" charset="0"/>
              </a:rPr>
              <a:t>Watch for complications, such as respiratory tract infections, </a:t>
            </a:r>
            <a:r>
              <a:rPr lang="en-US" dirty="0" err="1" smtClean="0">
                <a:latin typeface="Times New Roman" pitchFamily="18" charset="0"/>
                <a:cs typeface="Times New Roman" pitchFamily="18" charset="0"/>
              </a:rPr>
              <a:t>cor</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pulmonale</a:t>
            </a:r>
            <a:r>
              <a:rPr lang="en-US" dirty="0" smtClean="0">
                <a:latin typeface="Times New Roman" pitchFamily="18" charset="0"/>
                <a:cs typeface="Times New Roman" pitchFamily="18" charset="0"/>
              </a:rPr>
              <a:t>, spontaneous </a:t>
            </a:r>
            <a:r>
              <a:rPr lang="en-US" dirty="0" err="1" smtClean="0">
                <a:latin typeface="Times New Roman" pitchFamily="18" charset="0"/>
                <a:cs typeface="Times New Roman" pitchFamily="18" charset="0"/>
              </a:rPr>
              <a:t>pneumothorax</a:t>
            </a:r>
            <a:r>
              <a:rPr lang="en-US" dirty="0" smtClean="0">
                <a:latin typeface="Times New Roman" pitchFamily="18" charset="0"/>
                <a:cs typeface="Times New Roman" pitchFamily="18" charset="0"/>
              </a:rPr>
              <a:t>, respiratory failure, and peptic ulcer disease.</a:t>
            </a:r>
          </a:p>
          <a:p>
            <a:pPr algn="just" fontAlgn="base"/>
            <a:r>
              <a:rPr lang="en-US" dirty="0" smtClean="0">
                <a:latin typeface="Times New Roman" pitchFamily="18" charset="0"/>
                <a:cs typeface="Times New Roman" pitchFamily="18" charset="0"/>
              </a:rPr>
              <a:t>Include the patient and his family in care-related decision.</a:t>
            </a:r>
          </a:p>
          <a:p>
            <a:pPr algn="just" fontAlgn="base"/>
            <a:r>
              <a:rPr lang="en-US" dirty="0" smtClean="0">
                <a:latin typeface="Times New Roman" pitchFamily="18" charset="0"/>
                <a:cs typeface="Times New Roman" pitchFamily="18" charset="0"/>
              </a:rPr>
              <a:t>Provide supportive care, and help the patient adjust to lifestyle changes imposed by a chronic illness.</a:t>
            </a:r>
          </a:p>
          <a:p>
            <a:pPr algn="just"/>
            <a:endParaRPr lang="en-US" dirty="0"/>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         </a:t>
            </a:r>
            <a:r>
              <a:rPr lang="en-US" b="1" dirty="0" err="1" smtClean="0"/>
              <a:t>Cor</a:t>
            </a:r>
            <a:r>
              <a:rPr lang="en-US" b="1" dirty="0" smtClean="0"/>
              <a:t> Pulmonale</a:t>
            </a:r>
            <a:endParaRPr lang="en-US" b="1" dirty="0"/>
          </a:p>
        </p:txBody>
      </p:sp>
      <p:sp>
        <p:nvSpPr>
          <p:cNvPr id="3" name="Content Placeholder 2"/>
          <p:cNvSpPr>
            <a:spLocks noGrp="1"/>
          </p:cNvSpPr>
          <p:nvPr>
            <p:ph idx="1"/>
          </p:nvPr>
        </p:nvSpPr>
        <p:spPr/>
        <p:txBody>
          <a:bodyPr>
            <a:normAutofit fontScale="92500" lnSpcReduction="10000"/>
          </a:bodyPr>
          <a:lstStyle/>
          <a:p>
            <a:pPr algn="just"/>
            <a:r>
              <a:rPr lang="en-US" dirty="0" smtClean="0"/>
              <a:t>Certain lung conditions such as emphysema can increase the pressure in the arteries that connect the heart and lungs. This can cause a condition called cor pulmonale, in which a section of the heart expands and weakens.</a:t>
            </a:r>
          </a:p>
          <a:p>
            <a:pPr algn="just"/>
            <a:r>
              <a:rPr lang="en-US" dirty="0" smtClean="0"/>
              <a:t>There is enlargement and failure of the right ventricle of the heart as a response to increased vascular resistance or high blood pressure in the lungs</a:t>
            </a:r>
          </a:p>
          <a:p>
            <a:pPr algn="just"/>
            <a:r>
              <a:rPr lang="en-US" dirty="0" smtClean="0"/>
              <a:t>Pulmonary heart disease is a condition when the lungs cause the heart to fail.</a:t>
            </a:r>
            <a:endParaRPr lang="en-US" dirty="0"/>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Clinical manifestations</a:t>
            </a:r>
            <a:endParaRPr lang="en-US" b="1" dirty="0"/>
          </a:p>
        </p:txBody>
      </p:sp>
      <p:sp>
        <p:nvSpPr>
          <p:cNvPr id="3" name="Content Placeholder 2"/>
          <p:cNvSpPr>
            <a:spLocks noGrp="1"/>
          </p:cNvSpPr>
          <p:nvPr>
            <p:ph idx="1"/>
          </p:nvPr>
        </p:nvSpPr>
        <p:spPr/>
        <p:txBody>
          <a:bodyPr/>
          <a:lstStyle/>
          <a:p>
            <a:pPr fontAlgn="base"/>
            <a:r>
              <a:rPr lang="en-US" dirty="0" smtClean="0"/>
              <a:t>Fainting spells during activity</a:t>
            </a:r>
          </a:p>
          <a:p>
            <a:pPr fontAlgn="base"/>
            <a:r>
              <a:rPr lang="en-US" dirty="0" smtClean="0"/>
              <a:t>Chest discomfort, usually in the front of the chest</a:t>
            </a:r>
          </a:p>
          <a:p>
            <a:pPr fontAlgn="base"/>
            <a:r>
              <a:rPr lang="en-US" dirty="0" smtClean="0"/>
              <a:t>Chest pain</a:t>
            </a:r>
          </a:p>
          <a:p>
            <a:pPr fontAlgn="base"/>
            <a:r>
              <a:rPr lang="en-US" dirty="0" smtClean="0"/>
              <a:t>Swelling of the feet or ankles</a:t>
            </a:r>
          </a:p>
          <a:p>
            <a:pPr fontAlgn="base"/>
            <a:r>
              <a:rPr lang="en-US" dirty="0" smtClean="0"/>
              <a:t>Symptoms of lung disorders, such as wheezing or coughing</a:t>
            </a:r>
          </a:p>
          <a:p>
            <a:pPr fontAlgn="base"/>
            <a:r>
              <a:rPr lang="en-US" dirty="0" smtClean="0"/>
              <a:t>Lips and fingers that turn blue (cyanosis)</a:t>
            </a:r>
          </a:p>
          <a:p>
            <a:endParaRPr lang="en-US" dirty="0"/>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Diagnosis</a:t>
            </a:r>
            <a:endParaRPr lang="en-US" b="1" dirty="0"/>
          </a:p>
        </p:txBody>
      </p:sp>
      <p:sp>
        <p:nvSpPr>
          <p:cNvPr id="3" name="Content Placeholder 2"/>
          <p:cNvSpPr>
            <a:spLocks noGrp="1"/>
          </p:cNvSpPr>
          <p:nvPr>
            <p:ph idx="1"/>
          </p:nvPr>
        </p:nvSpPr>
        <p:spPr/>
        <p:txBody>
          <a:bodyPr/>
          <a:lstStyle/>
          <a:p>
            <a:pPr algn="just"/>
            <a:r>
              <a:rPr lang="en-US" b="1" dirty="0" smtClean="0"/>
              <a:t> </a:t>
            </a:r>
            <a:r>
              <a:rPr lang="en-US" dirty="0" smtClean="0"/>
              <a:t>Chest x-ray shows Right Ventricle and proximal pulmonary artery enlargement </a:t>
            </a:r>
          </a:p>
          <a:p>
            <a:pPr algn="just"/>
            <a:r>
              <a:rPr lang="en-US" dirty="0" smtClean="0"/>
              <a:t>ECG evidence of RV hypertrophy</a:t>
            </a:r>
          </a:p>
          <a:p>
            <a:pPr algn="just"/>
            <a:r>
              <a:rPr lang="en-US" dirty="0" smtClean="0"/>
              <a:t>Echocardiography or is done to evaluate LV and RV function and systolic pressures</a:t>
            </a:r>
            <a:endParaRPr lang="en-US" b="1" dirty="0" smtClean="0"/>
          </a:p>
          <a:p>
            <a:pPr algn="just"/>
            <a:r>
              <a:rPr lang="en-US" dirty="0" smtClean="0"/>
              <a:t>Right heart catheterization may be required for confirmation.</a:t>
            </a:r>
          </a:p>
          <a:p>
            <a:pPr algn="just"/>
            <a:r>
              <a:rPr lang="en-US" dirty="0" smtClean="0"/>
              <a:t>Pulmonary function test</a:t>
            </a:r>
          </a:p>
          <a:p>
            <a:endParaRPr lang="en-US" dirty="0"/>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Medical management</a:t>
            </a:r>
            <a:endParaRPr lang="en-US" b="1" dirty="0"/>
          </a:p>
        </p:txBody>
      </p:sp>
      <p:sp>
        <p:nvSpPr>
          <p:cNvPr id="3" name="Content Placeholder 2"/>
          <p:cNvSpPr>
            <a:spLocks noGrp="1"/>
          </p:cNvSpPr>
          <p:nvPr>
            <p:ph idx="1"/>
          </p:nvPr>
        </p:nvSpPr>
        <p:spPr/>
        <p:txBody>
          <a:bodyPr>
            <a:normAutofit lnSpcReduction="10000"/>
          </a:bodyPr>
          <a:lstStyle/>
          <a:p>
            <a:pPr algn="just"/>
            <a:r>
              <a:rPr lang="en-US" sz="3600" dirty="0" smtClean="0"/>
              <a:t>The goal of treatment is to control symptoms.</a:t>
            </a:r>
          </a:p>
          <a:p>
            <a:pPr algn="just" fontAlgn="base"/>
            <a:r>
              <a:rPr lang="en-US" sz="3600" dirty="0" smtClean="0"/>
              <a:t>Blood thinners to reduce the risk of blood clots e.g.. warfarin tablets or clexane s/c</a:t>
            </a:r>
          </a:p>
          <a:p>
            <a:pPr algn="just" fontAlgn="base"/>
            <a:r>
              <a:rPr lang="en-US" sz="3600" dirty="0" smtClean="0"/>
              <a:t>Oxygen therapy as necessary</a:t>
            </a:r>
          </a:p>
          <a:p>
            <a:pPr algn="just" fontAlgn="base"/>
            <a:r>
              <a:rPr lang="en-US" sz="3600" dirty="0" smtClean="0"/>
              <a:t>A lung or heart-lung transplant, if medicine does not work as a last result</a:t>
            </a:r>
          </a:p>
          <a:p>
            <a:pPr>
              <a:buNone/>
            </a:pPr>
            <a:endParaRPr lang="en-US" dirty="0"/>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100" b="1" dirty="0"/>
              <a:t>PULMONARY VASCULAR DISORDERS</a:t>
            </a:r>
            <a:r>
              <a:rPr lang="en-US" dirty="0"/>
              <a:t/>
            </a:r>
            <a:br>
              <a:rPr lang="en-US" dirty="0"/>
            </a:br>
            <a:endParaRPr lang="en-US" dirty="0"/>
          </a:p>
        </p:txBody>
      </p:sp>
      <p:sp>
        <p:nvSpPr>
          <p:cNvPr id="3" name="Content Placeholder 2"/>
          <p:cNvSpPr>
            <a:spLocks noGrp="1"/>
          </p:cNvSpPr>
          <p:nvPr>
            <p:ph idx="1"/>
          </p:nvPr>
        </p:nvSpPr>
        <p:spPr/>
        <p:txBody>
          <a:bodyPr/>
          <a:lstStyle/>
          <a:p>
            <a:pPr marL="82296" indent="0">
              <a:buNone/>
            </a:pPr>
            <a:r>
              <a:rPr lang="en-US" b="1" dirty="0" smtClean="0"/>
              <a:t>PULMONARY EMBOLISM</a:t>
            </a:r>
          </a:p>
          <a:p>
            <a:pPr marL="82296" indent="0">
              <a:buNone/>
            </a:pPr>
            <a:r>
              <a:rPr lang="en-US" dirty="0" smtClean="0"/>
              <a:t>Pulmonary </a:t>
            </a:r>
            <a:r>
              <a:rPr lang="en-US" dirty="0"/>
              <a:t>embolism is an obstruction of the pulmonary arterial bed by </a:t>
            </a:r>
            <a:r>
              <a:rPr lang="en-US" dirty="0" smtClean="0"/>
              <a:t>a dislodged </a:t>
            </a:r>
            <a:r>
              <a:rPr lang="en-US" dirty="0"/>
              <a:t>thrombus or foreign </a:t>
            </a:r>
            <a:r>
              <a:rPr lang="en-US" dirty="0" smtClean="0"/>
              <a:t>substance.</a:t>
            </a:r>
          </a:p>
          <a:p>
            <a:pPr marL="82296" indent="0">
              <a:buNone/>
            </a:pPr>
            <a:endParaRPr lang="en-US" dirty="0"/>
          </a:p>
        </p:txBody>
      </p:sp>
    </p:spTree>
    <p:extLst>
      <p:ext uri="{BB962C8B-B14F-4D97-AF65-F5344CB8AC3E}">
        <p14:creationId xmlns:p14="http://schemas.microsoft.com/office/powerpoint/2010/main" val="10505644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Hospital acquired pneumonia</a:t>
            </a:r>
          </a:p>
        </p:txBody>
      </p:sp>
      <p:sp>
        <p:nvSpPr>
          <p:cNvPr id="3" name="Content Placeholder 2"/>
          <p:cNvSpPr>
            <a:spLocks noGrp="1"/>
          </p:cNvSpPr>
          <p:nvPr>
            <p:ph idx="1"/>
          </p:nvPr>
        </p:nvSpPr>
        <p:spPr/>
        <p:txBody>
          <a:bodyPr/>
          <a:lstStyle/>
          <a:p>
            <a:pPr marL="82296" indent="0">
              <a:buNone/>
            </a:pPr>
            <a:r>
              <a:rPr lang="en-US" dirty="0" smtClean="0"/>
              <a:t>This is </a:t>
            </a:r>
            <a:r>
              <a:rPr lang="en-US" dirty="0"/>
              <a:t>a lower respiratory tract infection that was not present or incubating on admission to the hospital. Usually, infections occurring 48 hours or more after.  Hospital-acquired pneumonia is the second most common cause of hospital-acquired infection and has a mortality rate of 20% to 50%.</a:t>
            </a:r>
          </a:p>
          <a:p>
            <a:endParaRPr lang="en-US" dirty="0"/>
          </a:p>
        </p:txBody>
      </p:sp>
    </p:spTree>
    <p:extLst>
      <p:ext uri="{BB962C8B-B14F-4D97-AF65-F5344CB8AC3E}">
        <p14:creationId xmlns:p14="http://schemas.microsoft.com/office/powerpoint/2010/main" val="1909464374"/>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Pathophysiology</a:t>
            </a:r>
          </a:p>
        </p:txBody>
      </p:sp>
      <p:sp>
        <p:nvSpPr>
          <p:cNvPr id="3" name="Content Placeholder 2"/>
          <p:cNvSpPr>
            <a:spLocks noGrp="1"/>
          </p:cNvSpPr>
          <p:nvPr>
            <p:ph idx="1"/>
          </p:nvPr>
        </p:nvSpPr>
        <p:spPr/>
        <p:txBody>
          <a:bodyPr>
            <a:normAutofit fontScale="62500" lnSpcReduction="20000"/>
          </a:bodyPr>
          <a:lstStyle/>
          <a:p>
            <a:r>
              <a:rPr lang="en-US" dirty="0"/>
              <a:t>Trauma, clot dissolution, sudden muscle spasm, intravascular pressure changes, or a change in peripheral blood flow can cause the thrombus to loosen or fragmentize. Then the thrombus — now called an embolus — floats to the heart’s right side and enters the lung through the pulmonary </a:t>
            </a:r>
            <a:r>
              <a:rPr lang="en-US" dirty="0" smtClean="0"/>
              <a:t>artery.</a:t>
            </a:r>
            <a:endParaRPr lang="en-US" dirty="0"/>
          </a:p>
          <a:p>
            <a:r>
              <a:rPr lang="en-US" dirty="0" smtClean="0"/>
              <a:t>An </a:t>
            </a:r>
            <a:r>
              <a:rPr lang="en-US" dirty="0"/>
              <a:t>embolism is a foreign object that travels through the bloodstream</a:t>
            </a:r>
            <a:r>
              <a:rPr lang="en-US" dirty="0" smtClean="0"/>
              <a:t>.</a:t>
            </a:r>
          </a:p>
          <a:p>
            <a:r>
              <a:rPr lang="en-US" dirty="0" smtClean="0"/>
              <a:t>It </a:t>
            </a:r>
            <a:r>
              <a:rPr lang="en-US" dirty="0"/>
              <a:t>may be a blood clot, air, or fat. A pulmonary embolism (</a:t>
            </a:r>
            <a:r>
              <a:rPr lang="en-US" dirty="0" smtClean="0"/>
              <a:t>PE) also known as pulmonary </a:t>
            </a:r>
            <a:r>
              <a:rPr lang="en-US" dirty="0"/>
              <a:t>thromboembolism (PTE), is usually a blood clot that has traveled into a pulmonary </a:t>
            </a:r>
            <a:r>
              <a:rPr lang="en-US" dirty="0" smtClean="0"/>
              <a:t>artery.</a:t>
            </a:r>
          </a:p>
          <a:p>
            <a:r>
              <a:rPr lang="en-US" dirty="0" smtClean="0"/>
              <a:t>Resulting </a:t>
            </a:r>
            <a:r>
              <a:rPr lang="en-US" dirty="0"/>
              <a:t>obstruction of blood ﬂow causes a ventilation-perfusion mismatch, </a:t>
            </a:r>
            <a:r>
              <a:rPr lang="en-US" dirty="0" err="1" smtClean="0"/>
              <a:t>i.e</a:t>
            </a:r>
            <a:r>
              <a:rPr lang="en-US" dirty="0" smtClean="0"/>
              <a:t> an </a:t>
            </a:r>
            <a:r>
              <a:rPr lang="en-US" dirty="0"/>
              <a:t>area of the lung is well ventilated with air but has no blood ﬂow, or perfusion. </a:t>
            </a:r>
            <a:endParaRPr lang="en-US" dirty="0" smtClean="0"/>
          </a:p>
          <a:p>
            <a:r>
              <a:rPr lang="en-US" dirty="0" smtClean="0"/>
              <a:t>Because </a:t>
            </a:r>
            <a:r>
              <a:rPr lang="en-US" dirty="0"/>
              <a:t>reduced or no blood supply is available to pick up the oxygen in the affected portion of the lung, it becomes pulmonary “dead space,” causing seriously impaired gas exchange</a:t>
            </a:r>
          </a:p>
        </p:txBody>
      </p:sp>
    </p:spTree>
    <p:extLst>
      <p:ext uri="{BB962C8B-B14F-4D97-AF65-F5344CB8AC3E}">
        <p14:creationId xmlns:p14="http://schemas.microsoft.com/office/powerpoint/2010/main" val="1488419833"/>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533400"/>
            <a:ext cx="7498080" cy="5715000"/>
          </a:xfrm>
        </p:spPr>
        <p:txBody>
          <a:bodyPr/>
          <a:lstStyle/>
          <a:p>
            <a:r>
              <a:rPr lang="en-US" dirty="0"/>
              <a:t>Occasionally damage occurs to a portion of the lung because of lack of oxygen. </a:t>
            </a:r>
            <a:endParaRPr lang="en-US" dirty="0" smtClean="0"/>
          </a:p>
          <a:p>
            <a:r>
              <a:rPr lang="en-US" dirty="0" smtClean="0"/>
              <a:t>This </a:t>
            </a:r>
            <a:r>
              <a:rPr lang="en-US" dirty="0"/>
              <a:t>is called lung infarction, and it is not common because oxygen is delivered to lung tissue not only from the pulmonary arteries but also via the bronchial arteries and the </a:t>
            </a:r>
            <a:r>
              <a:rPr lang="en-US" dirty="0" smtClean="0"/>
              <a:t>airway.</a:t>
            </a:r>
            <a:endParaRPr lang="en-US" dirty="0"/>
          </a:p>
        </p:txBody>
      </p:sp>
    </p:spTree>
    <p:extLst>
      <p:ext uri="{BB962C8B-B14F-4D97-AF65-F5344CB8AC3E}">
        <p14:creationId xmlns:p14="http://schemas.microsoft.com/office/powerpoint/2010/main" val="413262423"/>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Etiology</a:t>
            </a:r>
          </a:p>
        </p:txBody>
      </p:sp>
      <p:sp>
        <p:nvSpPr>
          <p:cNvPr id="3" name="Content Placeholder 2"/>
          <p:cNvSpPr>
            <a:spLocks noGrp="1"/>
          </p:cNvSpPr>
          <p:nvPr>
            <p:ph idx="1"/>
          </p:nvPr>
        </p:nvSpPr>
        <p:spPr/>
        <p:txBody>
          <a:bodyPr>
            <a:normAutofit fontScale="77500" lnSpcReduction="20000"/>
          </a:bodyPr>
          <a:lstStyle/>
          <a:p>
            <a:r>
              <a:rPr lang="en-US" dirty="0" smtClean="0"/>
              <a:t>Most </a:t>
            </a:r>
            <a:r>
              <a:rPr lang="en-US" dirty="0"/>
              <a:t>pulmonary emboli originate in the deep veins of the lower extremities (deep vein thrombosis, or DVT). </a:t>
            </a:r>
            <a:endParaRPr lang="en-US" dirty="0" smtClean="0"/>
          </a:p>
          <a:p>
            <a:pPr marL="82296" indent="0">
              <a:buNone/>
            </a:pPr>
            <a:r>
              <a:rPr lang="en-US" b="1" dirty="0" smtClean="0"/>
              <a:t>Some </a:t>
            </a:r>
            <a:r>
              <a:rPr lang="en-US" b="1" dirty="0"/>
              <a:t>risk factors of DVT, and therefore PE, </a:t>
            </a:r>
            <a:r>
              <a:rPr lang="en-US" b="1" dirty="0" smtClean="0"/>
              <a:t>include: </a:t>
            </a:r>
          </a:p>
          <a:p>
            <a:pPr>
              <a:buFont typeface="Wingdings" panose="05000000000000000000" pitchFamily="2" charset="2"/>
              <a:buChar char="q"/>
            </a:pPr>
            <a:r>
              <a:rPr lang="en-US" dirty="0" smtClean="0"/>
              <a:t>Surgical procedures done under general anesthesia, </a:t>
            </a:r>
          </a:p>
          <a:p>
            <a:pPr>
              <a:buFont typeface="Wingdings" panose="05000000000000000000" pitchFamily="2" charset="2"/>
              <a:buChar char="q"/>
            </a:pPr>
            <a:r>
              <a:rPr lang="en-US" dirty="0" smtClean="0"/>
              <a:t>Heart failure, </a:t>
            </a:r>
          </a:p>
          <a:p>
            <a:pPr>
              <a:buFont typeface="Wingdings" panose="05000000000000000000" pitchFamily="2" charset="2"/>
              <a:buChar char="q"/>
            </a:pPr>
            <a:r>
              <a:rPr lang="en-US" dirty="0" smtClean="0"/>
              <a:t>Fractures of the lower extremities,</a:t>
            </a:r>
          </a:p>
          <a:p>
            <a:pPr>
              <a:buFont typeface="Wingdings" panose="05000000000000000000" pitchFamily="2" charset="2"/>
              <a:buChar char="q"/>
            </a:pPr>
            <a:r>
              <a:rPr lang="en-US" dirty="0" smtClean="0"/>
              <a:t>Immobility, obesity,</a:t>
            </a:r>
          </a:p>
          <a:p>
            <a:pPr>
              <a:buFont typeface="Wingdings" panose="05000000000000000000" pitchFamily="2" charset="2"/>
              <a:buChar char="q"/>
            </a:pPr>
            <a:r>
              <a:rPr lang="en-US" dirty="0" smtClean="0"/>
              <a:t>Oral contraceptive use,</a:t>
            </a:r>
          </a:p>
          <a:p>
            <a:pPr>
              <a:buFont typeface="Wingdings" panose="05000000000000000000" pitchFamily="2" charset="2"/>
              <a:buChar char="q"/>
            </a:pPr>
            <a:r>
              <a:rPr lang="en-US" dirty="0" smtClean="0"/>
              <a:t>Smoking, &amp; a previous history of DVT or PE. </a:t>
            </a:r>
          </a:p>
          <a:p>
            <a:pPr>
              <a:buFont typeface="Wingdings" panose="05000000000000000000" pitchFamily="2" charset="2"/>
              <a:buChar char="q"/>
            </a:pPr>
            <a:r>
              <a:rPr lang="en-US" dirty="0" smtClean="0"/>
              <a:t>Less common causes of </a:t>
            </a:r>
            <a:r>
              <a:rPr lang="en-US" dirty="0" err="1" smtClean="0"/>
              <a:t>pe</a:t>
            </a:r>
            <a:r>
              <a:rPr lang="en-US" dirty="0" smtClean="0"/>
              <a:t> include fat emboli from compound fractures, </a:t>
            </a:r>
          </a:p>
          <a:p>
            <a:pPr>
              <a:buFont typeface="Wingdings" panose="05000000000000000000" pitchFamily="2" charset="2"/>
              <a:buChar char="q"/>
            </a:pPr>
            <a:r>
              <a:rPr lang="en-US" dirty="0" smtClean="0"/>
              <a:t>Amniotic ﬂuid embolism during labor and delivery, &amp; air embolism from entry of air into the bloodstream</a:t>
            </a:r>
            <a:endParaRPr lang="en-US" dirty="0"/>
          </a:p>
        </p:txBody>
      </p:sp>
    </p:spTree>
    <p:extLst>
      <p:ext uri="{BB962C8B-B14F-4D97-AF65-F5344CB8AC3E}">
        <p14:creationId xmlns:p14="http://schemas.microsoft.com/office/powerpoint/2010/main" val="241316660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Signs &amp; symptoms </a:t>
            </a:r>
            <a:endParaRPr lang="en-US" dirty="0"/>
          </a:p>
        </p:txBody>
      </p:sp>
      <p:sp>
        <p:nvSpPr>
          <p:cNvPr id="3" name="Content Placeholder 2"/>
          <p:cNvSpPr>
            <a:spLocks noGrp="1"/>
          </p:cNvSpPr>
          <p:nvPr>
            <p:ph idx="1"/>
          </p:nvPr>
        </p:nvSpPr>
        <p:spPr/>
        <p:txBody>
          <a:bodyPr>
            <a:normAutofit fontScale="77500" lnSpcReduction="20000"/>
          </a:bodyPr>
          <a:lstStyle/>
          <a:p>
            <a:r>
              <a:rPr lang="en-US" dirty="0"/>
              <a:t>The most common symptom of PE is a sudden onset of dyspnea for no apparent reason. </a:t>
            </a:r>
            <a:endParaRPr lang="en-US" dirty="0" smtClean="0"/>
          </a:p>
          <a:p>
            <a:r>
              <a:rPr lang="en-US" dirty="0" smtClean="0"/>
              <a:t>The </a:t>
            </a:r>
            <a:r>
              <a:rPr lang="en-US" dirty="0"/>
              <a:t>patient may be gasping for breath and appear anxious. </a:t>
            </a:r>
            <a:endParaRPr lang="en-US" dirty="0" smtClean="0"/>
          </a:p>
          <a:p>
            <a:r>
              <a:rPr lang="en-US" dirty="0" smtClean="0"/>
              <a:t>Tachycardia</a:t>
            </a:r>
            <a:r>
              <a:rPr lang="en-US" dirty="0"/>
              <a:t>, tachypnea, and cough may be present</a:t>
            </a:r>
            <a:r>
              <a:rPr lang="en-US" dirty="0" smtClean="0"/>
              <a:t>.</a:t>
            </a:r>
          </a:p>
          <a:p>
            <a:r>
              <a:rPr lang="en-US" dirty="0" smtClean="0"/>
              <a:t> Auscultation- </a:t>
            </a:r>
            <a:r>
              <a:rPr lang="en-US" dirty="0"/>
              <a:t>may reveal crackles or a friction rub. </a:t>
            </a:r>
            <a:endParaRPr lang="en-US" dirty="0" smtClean="0"/>
          </a:p>
          <a:p>
            <a:r>
              <a:rPr lang="en-US" dirty="0" smtClean="0"/>
              <a:t>If </a:t>
            </a:r>
            <a:r>
              <a:rPr lang="en-US" dirty="0"/>
              <a:t>lung infarction has occurred, hemoptysis and pleuritic chest pain may also be present. </a:t>
            </a:r>
            <a:endParaRPr lang="en-US" dirty="0" smtClean="0"/>
          </a:p>
          <a:p>
            <a:r>
              <a:rPr lang="en-US" dirty="0" smtClean="0"/>
              <a:t>Some </a:t>
            </a:r>
            <a:r>
              <a:rPr lang="en-US" dirty="0"/>
              <a:t>patients have no symptoms at all. </a:t>
            </a:r>
            <a:endParaRPr lang="en-US" dirty="0" smtClean="0"/>
          </a:p>
          <a:p>
            <a:pPr marL="82296" indent="0">
              <a:buNone/>
            </a:pPr>
            <a:r>
              <a:rPr lang="en-US" b="1" dirty="0" smtClean="0">
                <a:solidFill>
                  <a:srgbClr val="FF0000"/>
                </a:solidFill>
              </a:rPr>
              <a:t>Note </a:t>
            </a:r>
            <a:r>
              <a:rPr lang="en-US" dirty="0" smtClean="0"/>
              <a:t>:Be </a:t>
            </a:r>
            <a:r>
              <a:rPr lang="en-US" dirty="0"/>
              <a:t>alert to the presence of risk factors and obtain immediate assistance if the cause of dyspnea might be PE. </a:t>
            </a:r>
            <a:endParaRPr lang="en-US" dirty="0" smtClean="0"/>
          </a:p>
          <a:p>
            <a:pPr marL="82296" indent="0">
              <a:buNone/>
            </a:pPr>
            <a:r>
              <a:rPr lang="en-US" dirty="0" smtClean="0"/>
              <a:t>Death </a:t>
            </a:r>
            <a:r>
              <a:rPr lang="en-US" dirty="0"/>
              <a:t>can occur if treatment is not quick and effective.</a:t>
            </a:r>
          </a:p>
        </p:txBody>
      </p:sp>
    </p:spTree>
    <p:extLst>
      <p:ext uri="{BB962C8B-B14F-4D97-AF65-F5344CB8AC3E}">
        <p14:creationId xmlns:p14="http://schemas.microsoft.com/office/powerpoint/2010/main" val="954153809"/>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Diagnosis </a:t>
            </a:r>
            <a:endParaRPr lang="en-US" dirty="0"/>
          </a:p>
        </p:txBody>
      </p:sp>
      <p:sp>
        <p:nvSpPr>
          <p:cNvPr id="3" name="Content Placeholder 2"/>
          <p:cNvSpPr>
            <a:spLocks noGrp="1"/>
          </p:cNvSpPr>
          <p:nvPr>
            <p:ph idx="1"/>
          </p:nvPr>
        </p:nvSpPr>
        <p:spPr>
          <a:xfrm>
            <a:off x="1435608" y="1447800"/>
            <a:ext cx="7498080" cy="5257800"/>
          </a:xfrm>
        </p:spPr>
        <p:txBody>
          <a:bodyPr>
            <a:normAutofit fontScale="70000" lnSpcReduction="20000"/>
          </a:bodyPr>
          <a:lstStyle/>
          <a:p>
            <a:r>
              <a:rPr lang="en-US" dirty="0"/>
              <a:t>Chest X-rays </a:t>
            </a:r>
            <a:r>
              <a:rPr lang="en-US" dirty="0" smtClean="0"/>
              <a:t>-show </a:t>
            </a:r>
            <a:r>
              <a:rPr lang="en-US" dirty="0"/>
              <a:t>a characteristic wedge-shaped infiltrate </a:t>
            </a:r>
            <a:r>
              <a:rPr lang="en-US" dirty="0" smtClean="0"/>
              <a:t>that </a:t>
            </a:r>
            <a:r>
              <a:rPr lang="en-US" dirty="0"/>
              <a:t>suggests pulmonary </a:t>
            </a:r>
            <a:r>
              <a:rPr lang="en-US" dirty="0" smtClean="0"/>
              <a:t>embolism. </a:t>
            </a:r>
          </a:p>
          <a:p>
            <a:r>
              <a:rPr lang="en-US" dirty="0" smtClean="0"/>
              <a:t>Lung </a:t>
            </a:r>
            <a:r>
              <a:rPr lang="en-US" dirty="0"/>
              <a:t>scan - (ventilation-perfusion scan) is done to assess the degree of ventilation of lung </a:t>
            </a:r>
            <a:r>
              <a:rPr lang="en-US" dirty="0" smtClean="0"/>
              <a:t>tissue and the areas of blood perfusion. </a:t>
            </a:r>
          </a:p>
          <a:p>
            <a:r>
              <a:rPr lang="en-US" dirty="0" smtClean="0"/>
              <a:t>Spiral </a:t>
            </a:r>
            <a:r>
              <a:rPr lang="en-US" dirty="0"/>
              <a:t>CT </a:t>
            </a:r>
            <a:r>
              <a:rPr lang="en-US" dirty="0" smtClean="0"/>
              <a:t>can </a:t>
            </a:r>
            <a:r>
              <a:rPr lang="en-US" dirty="0"/>
              <a:t>help visualize the embolus and lungs</a:t>
            </a:r>
            <a:r>
              <a:rPr lang="en-US" dirty="0" smtClean="0"/>
              <a:t>.</a:t>
            </a:r>
          </a:p>
          <a:p>
            <a:r>
              <a:rPr lang="en-US" dirty="0"/>
              <a:t>P</a:t>
            </a:r>
            <a:r>
              <a:rPr lang="en-US" dirty="0" smtClean="0"/>
              <a:t>ulmonary angiogram- </a:t>
            </a:r>
            <a:r>
              <a:rPr lang="en-US" dirty="0"/>
              <a:t>outline the pulmonary vessels with a radiopaque dye injected via a cardiac catheter. This can show where blood ﬂow is diminished or absent, suggesting an embolism. </a:t>
            </a:r>
            <a:endParaRPr lang="en-US" dirty="0" smtClean="0"/>
          </a:p>
          <a:p>
            <a:r>
              <a:rPr lang="en-US" dirty="0" smtClean="0"/>
              <a:t>ECG, ABGS, &amp; MRI can also be done. </a:t>
            </a:r>
          </a:p>
          <a:p>
            <a:r>
              <a:rPr lang="en-US" dirty="0" smtClean="0"/>
              <a:t>D-dimer blood test- to R/O  </a:t>
            </a:r>
            <a:r>
              <a:rPr lang="en-US" dirty="0"/>
              <a:t>PE. Results can be obtained in less than an hour. D-dimer is a ﬁbrin fragment that is found in the blood after any thrombus formation. It can be present in a number of disorders, but if it is negative, PE can </a:t>
            </a:r>
            <a:r>
              <a:rPr lang="en-US" dirty="0" smtClean="0"/>
              <a:t>be eliminated </a:t>
            </a:r>
            <a:r>
              <a:rPr lang="en-US" dirty="0"/>
              <a:t>as a possible cause of the patient’s symptoms.</a:t>
            </a:r>
          </a:p>
          <a:p>
            <a:endParaRPr lang="en-US" dirty="0" smtClean="0"/>
          </a:p>
          <a:p>
            <a:endParaRPr lang="en-US" dirty="0" smtClean="0"/>
          </a:p>
          <a:p>
            <a:endParaRPr lang="en-US" dirty="0"/>
          </a:p>
        </p:txBody>
      </p:sp>
    </p:spTree>
    <p:extLst>
      <p:ext uri="{BB962C8B-B14F-4D97-AF65-F5344CB8AC3E}">
        <p14:creationId xmlns:p14="http://schemas.microsoft.com/office/powerpoint/2010/main" val="2937633288"/>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Management</a:t>
            </a:r>
            <a:br>
              <a:rPr lang="en-US" dirty="0"/>
            </a:br>
            <a:endParaRPr lang="en-US" dirty="0"/>
          </a:p>
        </p:txBody>
      </p:sp>
      <p:sp>
        <p:nvSpPr>
          <p:cNvPr id="3" name="Content Placeholder 2"/>
          <p:cNvSpPr>
            <a:spLocks noGrp="1"/>
          </p:cNvSpPr>
          <p:nvPr>
            <p:ph idx="1"/>
          </p:nvPr>
        </p:nvSpPr>
        <p:spPr>
          <a:xfrm>
            <a:off x="1435608" y="990600"/>
            <a:ext cx="7498080" cy="5257800"/>
          </a:xfrm>
        </p:spPr>
        <p:txBody>
          <a:bodyPr>
            <a:normAutofit fontScale="85000" lnSpcReduction="20000"/>
          </a:bodyPr>
          <a:lstStyle/>
          <a:p>
            <a:pPr marL="82296" indent="0">
              <a:buNone/>
            </a:pPr>
            <a:r>
              <a:rPr lang="en-US" b="1" dirty="0" smtClean="0"/>
              <a:t>Emergency Management</a:t>
            </a:r>
          </a:p>
          <a:p>
            <a:pPr>
              <a:buFont typeface="Wingdings" panose="05000000000000000000" pitchFamily="2" charset="2"/>
              <a:buChar char="Ø"/>
            </a:pPr>
            <a:r>
              <a:rPr lang="en-US" dirty="0" smtClean="0"/>
              <a:t>For </a:t>
            </a:r>
            <a:r>
              <a:rPr lang="en-US" dirty="0"/>
              <a:t>massive pulmonary embolism, goal is to stabilize cardiorespiratory </a:t>
            </a:r>
            <a:r>
              <a:rPr lang="en-US" dirty="0" smtClean="0"/>
              <a:t>status.</a:t>
            </a:r>
            <a:endParaRPr lang="en-US" dirty="0"/>
          </a:p>
          <a:p>
            <a:r>
              <a:rPr lang="en-US" dirty="0" smtClean="0"/>
              <a:t>Oxygen </a:t>
            </a:r>
            <a:r>
              <a:rPr lang="en-US" dirty="0"/>
              <a:t>is administered to relieve hypoxemia, respiratory distress, and cyanosis.</a:t>
            </a:r>
          </a:p>
          <a:p>
            <a:r>
              <a:rPr lang="en-US" dirty="0" smtClean="0"/>
              <a:t>An </a:t>
            </a:r>
            <a:r>
              <a:rPr lang="en-US" dirty="0"/>
              <a:t>infusion is started to open an I.V. route for drugs and fluids.</a:t>
            </a:r>
          </a:p>
          <a:p>
            <a:r>
              <a:rPr lang="en-US" dirty="0"/>
              <a:t>V</a:t>
            </a:r>
            <a:r>
              <a:rPr lang="en-US" dirty="0" smtClean="0"/>
              <a:t>asopressors</a:t>
            </a:r>
            <a:r>
              <a:rPr lang="en-US" dirty="0"/>
              <a:t>, inotropic agents such as dopamine (</a:t>
            </a:r>
            <a:r>
              <a:rPr lang="en-US" dirty="0" err="1"/>
              <a:t>Intropin</a:t>
            </a:r>
            <a:r>
              <a:rPr lang="en-US" dirty="0"/>
              <a:t>), and </a:t>
            </a:r>
            <a:r>
              <a:rPr lang="en-US" dirty="0" err="1"/>
              <a:t>antidysrhythmic</a:t>
            </a:r>
            <a:r>
              <a:rPr lang="en-US" dirty="0"/>
              <a:t> agents may be indicated to support circulation if the patient is unstable.</a:t>
            </a:r>
          </a:p>
          <a:p>
            <a:r>
              <a:rPr lang="en-US" dirty="0" smtClean="0"/>
              <a:t>ECG </a:t>
            </a:r>
            <a:r>
              <a:rPr lang="en-US" dirty="0"/>
              <a:t>is monitored continuously for right-sided heart failure, which may have a rapid onset.</a:t>
            </a:r>
          </a:p>
          <a:p>
            <a:endParaRPr lang="en-US" dirty="0"/>
          </a:p>
        </p:txBody>
      </p:sp>
    </p:spTree>
    <p:extLst>
      <p:ext uri="{BB962C8B-B14F-4D97-AF65-F5344CB8AC3E}">
        <p14:creationId xmlns:p14="http://schemas.microsoft.com/office/powerpoint/2010/main" val="2381831929"/>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228600"/>
            <a:ext cx="7498080" cy="6019800"/>
          </a:xfrm>
        </p:spPr>
        <p:txBody>
          <a:bodyPr>
            <a:normAutofit fontScale="92500" lnSpcReduction="20000"/>
          </a:bodyPr>
          <a:lstStyle/>
          <a:p>
            <a:r>
              <a:rPr lang="en-US" dirty="0" smtClean="0"/>
              <a:t>Small </a:t>
            </a:r>
            <a:r>
              <a:rPr lang="en-US" dirty="0"/>
              <a:t>doses of I.V. morphine are given to relieve anxiety, alleviate chest discomfort (which improves ventilation), </a:t>
            </a:r>
            <a:r>
              <a:rPr lang="en-US" dirty="0" smtClean="0"/>
              <a:t>&amp; ease </a:t>
            </a:r>
            <a:r>
              <a:rPr lang="en-US" dirty="0"/>
              <a:t>adaptation to mechanical ventilator, if this is necessary. </a:t>
            </a:r>
            <a:endParaRPr lang="en-US" dirty="0" smtClean="0"/>
          </a:p>
          <a:p>
            <a:pPr marL="82296" indent="0">
              <a:buNone/>
            </a:pPr>
            <a:r>
              <a:rPr lang="en-US" b="1" dirty="0" smtClean="0">
                <a:solidFill>
                  <a:srgbClr val="FF0000"/>
                </a:solidFill>
              </a:rPr>
              <a:t>Note: </a:t>
            </a:r>
            <a:r>
              <a:rPr lang="en-US" dirty="0" smtClean="0"/>
              <a:t>The </a:t>
            </a:r>
            <a:r>
              <a:rPr lang="en-US" dirty="0"/>
              <a:t>body naturally dissolves clots in 7 to 10 days. </a:t>
            </a:r>
            <a:endParaRPr lang="en-US" dirty="0" smtClean="0"/>
          </a:p>
          <a:p>
            <a:pPr>
              <a:buFont typeface="Wingdings" panose="05000000000000000000" pitchFamily="2" charset="2"/>
              <a:buChar char="q"/>
            </a:pPr>
            <a:r>
              <a:rPr lang="en-US" dirty="0" smtClean="0"/>
              <a:t>However</a:t>
            </a:r>
            <a:r>
              <a:rPr lang="en-US" dirty="0"/>
              <a:t>, if the embolism is large, a thrombolytic agent might be </a:t>
            </a:r>
            <a:r>
              <a:rPr lang="en-US" dirty="0" smtClean="0"/>
              <a:t>used, </a:t>
            </a:r>
            <a:r>
              <a:rPr lang="en-US" dirty="0" err="1" smtClean="0"/>
              <a:t>e.g</a:t>
            </a:r>
            <a:r>
              <a:rPr lang="en-US" dirty="0" smtClean="0"/>
              <a:t> </a:t>
            </a:r>
            <a:r>
              <a:rPr lang="en-US" dirty="0"/>
              <a:t>streptokinase, </a:t>
            </a:r>
            <a:r>
              <a:rPr lang="en-US" dirty="0" err="1"/>
              <a:t>urokinase</a:t>
            </a:r>
            <a:r>
              <a:rPr lang="en-US" dirty="0"/>
              <a:t>, </a:t>
            </a:r>
            <a:r>
              <a:rPr lang="en-US" dirty="0" err="1"/>
              <a:t>reteplase</a:t>
            </a:r>
            <a:r>
              <a:rPr lang="en-US" dirty="0"/>
              <a:t> </a:t>
            </a:r>
            <a:r>
              <a:rPr lang="en-US" dirty="0" smtClean="0"/>
              <a:t>or  </a:t>
            </a:r>
            <a:r>
              <a:rPr lang="en-US" dirty="0"/>
              <a:t>tissue plasminogen activator (t-PA), </a:t>
            </a:r>
            <a:r>
              <a:rPr lang="en-US" dirty="0" smtClean="0"/>
              <a:t>which dissolve </a:t>
            </a:r>
            <a:r>
              <a:rPr lang="en-US" dirty="0"/>
              <a:t>clots </a:t>
            </a:r>
            <a:r>
              <a:rPr lang="en-US" dirty="0" smtClean="0"/>
              <a:t>&amp; are </a:t>
            </a:r>
            <a:r>
              <a:rPr lang="en-US" dirty="0"/>
              <a:t>very </a:t>
            </a:r>
            <a:r>
              <a:rPr lang="en-US" dirty="0" smtClean="0"/>
              <a:t>effective.</a:t>
            </a:r>
          </a:p>
          <a:p>
            <a:pPr>
              <a:buFont typeface="Wingdings" panose="05000000000000000000" pitchFamily="2" charset="2"/>
              <a:buChar char="q"/>
            </a:pPr>
            <a:r>
              <a:rPr lang="en-US" b="1" dirty="0" smtClean="0">
                <a:solidFill>
                  <a:srgbClr val="FF0000"/>
                </a:solidFill>
              </a:rPr>
              <a:t>N.B; </a:t>
            </a:r>
            <a:r>
              <a:rPr lang="en-US" dirty="0" smtClean="0"/>
              <a:t>They </a:t>
            </a:r>
            <a:r>
              <a:rPr lang="en-US" dirty="0"/>
              <a:t>must be used within 4 to 6 hours of the clot’s occurrence </a:t>
            </a:r>
            <a:r>
              <a:rPr lang="en-US" dirty="0" smtClean="0"/>
              <a:t>&amp; are </a:t>
            </a:r>
            <a:r>
              <a:rPr lang="en-US" dirty="0"/>
              <a:t>associated with a risk for hemorrhage. </a:t>
            </a:r>
            <a:endParaRPr lang="en-US" dirty="0" smtClean="0"/>
          </a:p>
          <a:p>
            <a:endParaRPr lang="en-US" dirty="0"/>
          </a:p>
          <a:p>
            <a:pPr marL="82296" indent="0">
              <a:buNone/>
            </a:pPr>
            <a:endParaRPr lang="en-US" dirty="0"/>
          </a:p>
        </p:txBody>
      </p:sp>
    </p:spTree>
    <p:extLst>
      <p:ext uri="{BB962C8B-B14F-4D97-AF65-F5344CB8AC3E}">
        <p14:creationId xmlns:p14="http://schemas.microsoft.com/office/powerpoint/2010/main" val="696854217"/>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a:t>Subsequent Management Anticoagulation &amp;Thrombolysis</a:t>
            </a:r>
            <a:br>
              <a:rPr lang="en-US" sz="2800" b="1" dirty="0"/>
            </a:br>
            <a:endParaRPr lang="en-US" sz="2800" b="1" dirty="0"/>
          </a:p>
        </p:txBody>
      </p:sp>
      <p:sp>
        <p:nvSpPr>
          <p:cNvPr id="3" name="Content Placeholder 2"/>
          <p:cNvSpPr>
            <a:spLocks noGrp="1"/>
          </p:cNvSpPr>
          <p:nvPr>
            <p:ph idx="1"/>
          </p:nvPr>
        </p:nvSpPr>
        <p:spPr/>
        <p:txBody>
          <a:bodyPr>
            <a:normAutofit fontScale="92500" lnSpcReduction="20000"/>
          </a:bodyPr>
          <a:lstStyle/>
          <a:p>
            <a:r>
              <a:rPr lang="en-US" dirty="0" smtClean="0"/>
              <a:t>I.V</a:t>
            </a:r>
            <a:r>
              <a:rPr lang="en-US" dirty="0"/>
              <a:t>. heparin stops further thrombus formation and extends the clotting time of the blood; it is an anticoagulant and antithrombotic.</a:t>
            </a:r>
          </a:p>
          <a:p>
            <a:r>
              <a:rPr lang="en-US" dirty="0"/>
              <a:t>I.V. loading dose usually followed by continuous pump or drip infusion or given intermittently every 4 to 6 hours.</a:t>
            </a:r>
          </a:p>
          <a:p>
            <a:r>
              <a:rPr lang="en-US" dirty="0"/>
              <a:t>Dosage adjusted to maintain the partial thromboplastin time (PTT) at 1½ to 2 times the pretreatment value (if the value was normal).</a:t>
            </a:r>
          </a:p>
          <a:p>
            <a:r>
              <a:rPr lang="en-US" dirty="0"/>
              <a:t>Protamine sulfate may be given to neutralize heparin in event of severe bleeding.</a:t>
            </a:r>
          </a:p>
          <a:p>
            <a:endParaRPr lang="en-US" dirty="0"/>
          </a:p>
        </p:txBody>
      </p:sp>
    </p:spTree>
    <p:extLst>
      <p:ext uri="{BB962C8B-B14F-4D97-AF65-F5344CB8AC3E}">
        <p14:creationId xmlns:p14="http://schemas.microsoft.com/office/powerpoint/2010/main" val="2812209791"/>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04800"/>
            <a:ext cx="7498080" cy="5943600"/>
          </a:xfrm>
        </p:spPr>
        <p:txBody>
          <a:bodyPr>
            <a:normAutofit lnSpcReduction="10000"/>
          </a:bodyPr>
          <a:lstStyle/>
          <a:p>
            <a:r>
              <a:rPr lang="en-US" dirty="0"/>
              <a:t>Warfarin sodium (</a:t>
            </a:r>
            <a:r>
              <a:rPr lang="en-US" dirty="0" smtClean="0"/>
              <a:t>Coumadin)- </a:t>
            </a:r>
            <a:r>
              <a:rPr lang="en-US" dirty="0"/>
              <a:t>an oral anticoagulant, is used for at least 3 to 6 months following PE to prevent recurrence. </a:t>
            </a:r>
            <a:endParaRPr lang="en-US" dirty="0" smtClean="0"/>
          </a:p>
          <a:p>
            <a:r>
              <a:rPr lang="en-US" dirty="0"/>
              <a:t>c</a:t>
            </a:r>
            <a:r>
              <a:rPr lang="en-US" dirty="0" smtClean="0"/>
              <a:t>an also be </a:t>
            </a:r>
            <a:r>
              <a:rPr lang="en-US" dirty="0"/>
              <a:t>used for long-term prevention of repeated clots in patients who have risk factors that cannot be resolved. </a:t>
            </a:r>
            <a:endParaRPr lang="en-US" dirty="0" smtClean="0"/>
          </a:p>
          <a:p>
            <a:r>
              <a:rPr lang="en-US" dirty="0" smtClean="0"/>
              <a:t>Warfarin </a:t>
            </a:r>
            <a:r>
              <a:rPr lang="en-US" dirty="0"/>
              <a:t>therapy can be initiated 2 to 3 days after the initiation of heparin therapy. </a:t>
            </a:r>
            <a:r>
              <a:rPr lang="en-US" dirty="0" smtClean="0"/>
              <a:t>Coz  </a:t>
            </a:r>
            <a:r>
              <a:rPr lang="en-US" dirty="0"/>
              <a:t>it has a slow onset of action, it may require several days for the full anticoagulant effect to occur. </a:t>
            </a:r>
            <a:endParaRPr lang="en-US" dirty="0" smtClean="0"/>
          </a:p>
          <a:p>
            <a:pPr marL="82296" indent="0">
              <a:buNone/>
            </a:pPr>
            <a:endParaRPr lang="en-US" dirty="0"/>
          </a:p>
        </p:txBody>
      </p:sp>
    </p:spTree>
    <p:extLst>
      <p:ext uri="{BB962C8B-B14F-4D97-AF65-F5344CB8AC3E}">
        <p14:creationId xmlns:p14="http://schemas.microsoft.com/office/powerpoint/2010/main" val="137810512"/>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685800"/>
            <a:ext cx="7498080" cy="5562600"/>
          </a:xfrm>
        </p:spPr>
        <p:txBody>
          <a:bodyPr>
            <a:normAutofit fontScale="92500" lnSpcReduction="20000"/>
          </a:bodyPr>
          <a:lstStyle/>
          <a:p>
            <a:r>
              <a:rPr lang="en-US" dirty="0"/>
              <a:t>The patient will be on both anticoagulants for a time. </a:t>
            </a:r>
          </a:p>
          <a:p>
            <a:r>
              <a:rPr lang="en-US" dirty="0"/>
              <a:t>Warfarin therapy is monitored regularly with prothrombin time (PT) and international normalized ratio (INR).</a:t>
            </a:r>
          </a:p>
          <a:p>
            <a:r>
              <a:rPr lang="en-US" dirty="0"/>
              <a:t>If clots are a recurring problem, a ﬁlter may be placed into the inferior vena cava via the jugular or femoral vein. </a:t>
            </a:r>
            <a:r>
              <a:rPr lang="en-US" dirty="0" err="1"/>
              <a:t>E.g</a:t>
            </a:r>
            <a:r>
              <a:rPr lang="en-US" dirty="0"/>
              <a:t>  Greenﬁeld ﬁlter, which ﬁlters out clots traveling from the lower extremities toward the heart and lungs. </a:t>
            </a:r>
          </a:p>
          <a:p>
            <a:r>
              <a:rPr lang="en-US" dirty="0"/>
              <a:t>In patients with life-threatening symptoms, a surgical embolectomy can be performed.  a rare procedure reserved for emergency situations only</a:t>
            </a:r>
          </a:p>
        </p:txBody>
      </p:sp>
    </p:spTree>
    <p:extLst>
      <p:ext uri="{BB962C8B-B14F-4D97-AF65-F5344CB8AC3E}">
        <p14:creationId xmlns:p14="http://schemas.microsoft.com/office/powerpoint/2010/main" val="35509228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Pneumonia(ct)</a:t>
            </a:r>
            <a:endParaRPr lang="en-US" dirty="0"/>
          </a:p>
        </p:txBody>
      </p:sp>
      <p:sp>
        <p:nvSpPr>
          <p:cNvPr id="3" name="Content Placeholder 2"/>
          <p:cNvSpPr>
            <a:spLocks noGrp="1"/>
          </p:cNvSpPr>
          <p:nvPr>
            <p:ph idx="1"/>
          </p:nvPr>
        </p:nvSpPr>
        <p:spPr/>
        <p:txBody>
          <a:bodyPr/>
          <a:lstStyle/>
          <a:p>
            <a:r>
              <a:rPr lang="en-US" b="1" dirty="0" smtClean="0">
                <a:latin typeface="Times New Roman" pitchFamily="18" charset="0"/>
                <a:cs typeface="Times New Roman" pitchFamily="18" charset="0"/>
              </a:rPr>
              <a:t>Aspirational: </a:t>
            </a:r>
            <a:r>
              <a:rPr lang="en-US" dirty="0" smtClean="0">
                <a:latin typeface="Times New Roman" pitchFamily="18" charset="0"/>
                <a:cs typeface="Times New Roman" pitchFamily="18" charset="0"/>
              </a:rPr>
              <a:t>Occurs when gastric contents(food</a:t>
            </a:r>
            <a:r>
              <a:rPr lang="en-US" dirty="0">
                <a:latin typeface="Times New Roman" pitchFamily="18" charset="0"/>
                <a:cs typeface="Times New Roman" pitchFamily="18" charset="0"/>
              </a:rPr>
              <a:t>, liquids, vomit, or </a:t>
            </a:r>
            <a:r>
              <a:rPr lang="en-US" dirty="0" smtClean="0">
                <a:latin typeface="Times New Roman" pitchFamily="18" charset="0"/>
                <a:cs typeface="Times New Roman" pitchFamily="18" charset="0"/>
              </a:rPr>
              <a:t>fluids from </a:t>
            </a:r>
            <a:r>
              <a:rPr lang="en-US" dirty="0">
                <a:latin typeface="Times New Roman" pitchFamily="18" charset="0"/>
                <a:cs typeface="Times New Roman" pitchFamily="18" charset="0"/>
              </a:rPr>
              <a:t>the mouth into your </a:t>
            </a:r>
            <a:r>
              <a:rPr lang="en-US" dirty="0" smtClean="0">
                <a:latin typeface="Times New Roman" pitchFamily="18" charset="0"/>
                <a:cs typeface="Times New Roman" pitchFamily="18" charset="0"/>
              </a:rPr>
              <a:t>lungs) are aspirated into the lungs.</a:t>
            </a:r>
          </a:p>
          <a:p>
            <a:r>
              <a:rPr lang="en-US" b="1" dirty="0" smtClean="0">
                <a:latin typeface="Times New Roman" pitchFamily="18" charset="0"/>
                <a:cs typeface="Times New Roman" pitchFamily="18" charset="0"/>
              </a:rPr>
              <a:t>Pneumonia in immunocompromised </a:t>
            </a:r>
            <a:r>
              <a:rPr lang="en-US" b="1" dirty="0" err="1" smtClean="0">
                <a:latin typeface="Times New Roman" pitchFamily="18" charset="0"/>
                <a:cs typeface="Times New Roman" pitchFamily="18" charset="0"/>
              </a:rPr>
              <a:t>person</a:t>
            </a:r>
            <a:r>
              <a:rPr lang="en-US" dirty="0" err="1" smtClean="0">
                <a:latin typeface="Times New Roman" pitchFamily="18" charset="0"/>
                <a:cs typeface="Times New Roman" pitchFamily="18" charset="0"/>
              </a:rPr>
              <a:t>:Immunosuppression</a:t>
            </a:r>
            <a:r>
              <a:rPr lang="en-US" dirty="0" smtClean="0">
                <a:latin typeface="Times New Roman" pitchFamily="18" charset="0"/>
                <a:cs typeface="Times New Roman" pitchFamily="18" charset="0"/>
              </a:rPr>
              <a:t> and </a:t>
            </a:r>
            <a:r>
              <a:rPr lang="en-US" dirty="0" err="1" smtClean="0">
                <a:latin typeface="Times New Roman" pitchFamily="18" charset="0"/>
                <a:cs typeface="Times New Roman" pitchFamily="18" charset="0"/>
              </a:rPr>
              <a:t>neutropaenia</a:t>
            </a:r>
            <a:r>
              <a:rPr lang="en-US" dirty="0" smtClean="0">
                <a:latin typeface="Times New Roman" pitchFamily="18" charset="0"/>
                <a:cs typeface="Times New Roman" pitchFamily="18" charset="0"/>
              </a:rPr>
              <a:t> (low </a:t>
            </a:r>
            <a:r>
              <a:rPr lang="en-US" dirty="0" err="1" smtClean="0">
                <a:latin typeface="Times New Roman" pitchFamily="18" charset="0"/>
                <a:cs typeface="Times New Roman" pitchFamily="18" charset="0"/>
              </a:rPr>
              <a:t>Wbc</a:t>
            </a:r>
            <a:r>
              <a:rPr lang="en-US" dirty="0" smtClean="0">
                <a:latin typeface="Times New Roman" pitchFamily="18" charset="0"/>
                <a:cs typeface="Times New Roman" pitchFamily="18" charset="0"/>
              </a:rPr>
              <a:t>) seen in HIV and patients with organ </a:t>
            </a:r>
            <a:r>
              <a:rPr lang="en-US" dirty="0" smtClean="0">
                <a:latin typeface="Times New Roman" pitchFamily="18" charset="0"/>
                <a:cs typeface="Times New Roman" pitchFamily="18" charset="0"/>
              </a:rPr>
              <a:t>transplants.</a:t>
            </a:r>
            <a:endParaRPr lang="en-US" dirty="0"/>
          </a:p>
        </p:txBody>
      </p:sp>
    </p:spTree>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Complications</a:t>
            </a:r>
          </a:p>
        </p:txBody>
      </p:sp>
      <p:sp>
        <p:nvSpPr>
          <p:cNvPr id="3" name="Content Placeholder 2"/>
          <p:cNvSpPr>
            <a:spLocks noGrp="1"/>
          </p:cNvSpPr>
          <p:nvPr>
            <p:ph idx="1"/>
          </p:nvPr>
        </p:nvSpPr>
        <p:spPr/>
        <p:txBody>
          <a:bodyPr>
            <a:normAutofit/>
          </a:bodyPr>
          <a:lstStyle/>
          <a:p>
            <a:r>
              <a:rPr lang="en-US" dirty="0" smtClean="0"/>
              <a:t>High </a:t>
            </a:r>
            <a:r>
              <a:rPr lang="en-US" dirty="0"/>
              <a:t>blood pressure within the pulmonary circulation (pulmonary hypertension) may result from arterial occlusion and lead to right ventricular failure. </a:t>
            </a:r>
            <a:endParaRPr lang="en-US" dirty="0" smtClean="0"/>
          </a:p>
          <a:p>
            <a:r>
              <a:rPr lang="en-US" dirty="0" smtClean="0"/>
              <a:t>This </a:t>
            </a:r>
            <a:r>
              <a:rPr lang="en-US" dirty="0"/>
              <a:t>occurs because the right ventricle is unable to push blood into the occluded artery. As a result, the contraction becomes weak, cardiac output falls, &amp;</a:t>
            </a:r>
            <a:r>
              <a:rPr lang="en-US" dirty="0" smtClean="0"/>
              <a:t> </a:t>
            </a:r>
            <a:r>
              <a:rPr lang="en-US" dirty="0"/>
              <a:t>the patient becomes hypotensive. </a:t>
            </a:r>
          </a:p>
        </p:txBody>
      </p:sp>
    </p:spTree>
    <p:extLst>
      <p:ext uri="{BB962C8B-B14F-4D97-AF65-F5344CB8AC3E}">
        <p14:creationId xmlns:p14="http://schemas.microsoft.com/office/powerpoint/2010/main" val="266152420"/>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Prevention </a:t>
            </a:r>
          </a:p>
        </p:txBody>
      </p:sp>
      <p:sp>
        <p:nvSpPr>
          <p:cNvPr id="3" name="Content Placeholder 2"/>
          <p:cNvSpPr>
            <a:spLocks noGrp="1"/>
          </p:cNvSpPr>
          <p:nvPr>
            <p:ph idx="1"/>
          </p:nvPr>
        </p:nvSpPr>
        <p:spPr/>
        <p:txBody>
          <a:bodyPr>
            <a:normAutofit fontScale="92500" lnSpcReduction="20000"/>
          </a:bodyPr>
          <a:lstStyle/>
          <a:p>
            <a:r>
              <a:rPr lang="en-US" dirty="0" smtClean="0"/>
              <a:t>Prevention </a:t>
            </a:r>
            <a:r>
              <a:rPr lang="en-US" dirty="0"/>
              <a:t>of thrombi in the deep veins of the legs is the most important factor in the prevention of a pulmonary embolism. </a:t>
            </a:r>
            <a:endParaRPr lang="en-US" dirty="0" smtClean="0"/>
          </a:p>
          <a:p>
            <a:r>
              <a:rPr lang="en-US" dirty="0" smtClean="0"/>
              <a:t>Regular </a:t>
            </a:r>
            <a:r>
              <a:rPr lang="en-US" dirty="0"/>
              <a:t>ambulation is advised if the patient is able. </a:t>
            </a:r>
            <a:endParaRPr lang="en-US" dirty="0" smtClean="0"/>
          </a:p>
          <a:p>
            <a:r>
              <a:rPr lang="en-US" dirty="0" smtClean="0"/>
              <a:t>If </a:t>
            </a:r>
            <a:r>
              <a:rPr lang="en-US" dirty="0"/>
              <a:t>a patient is at risk for DVT or PE, low-dose heparin, enoxaparin, warfarin (Coumadin), or intermittent compression stockings are used to prevent thrombus formation</a:t>
            </a:r>
            <a:r>
              <a:rPr lang="en-US" dirty="0" smtClean="0"/>
              <a:t>.</a:t>
            </a:r>
          </a:p>
          <a:p>
            <a:r>
              <a:rPr lang="en-US" dirty="0" smtClean="0"/>
              <a:t> </a:t>
            </a:r>
            <a:r>
              <a:rPr lang="en-US" dirty="0"/>
              <a:t>If a DVT is diagnosed, prompt treatment is essential to prevent PE. </a:t>
            </a:r>
          </a:p>
        </p:txBody>
      </p:sp>
    </p:spTree>
    <p:extLst>
      <p:ext uri="{BB962C8B-B14F-4D97-AF65-F5344CB8AC3E}">
        <p14:creationId xmlns:p14="http://schemas.microsoft.com/office/powerpoint/2010/main" val="1189470039"/>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Nursing process a PT with PE</a:t>
            </a:r>
            <a:endParaRPr lang="en-US" dirty="0"/>
          </a:p>
        </p:txBody>
      </p:sp>
      <p:sp>
        <p:nvSpPr>
          <p:cNvPr id="3" name="Content Placeholder 2"/>
          <p:cNvSpPr>
            <a:spLocks noGrp="1"/>
          </p:cNvSpPr>
          <p:nvPr>
            <p:ph idx="1"/>
          </p:nvPr>
        </p:nvSpPr>
        <p:spPr/>
        <p:txBody>
          <a:bodyPr>
            <a:normAutofit fontScale="70000" lnSpcReduction="20000"/>
          </a:bodyPr>
          <a:lstStyle/>
          <a:p>
            <a:pPr marL="82296" indent="0">
              <a:buNone/>
            </a:pPr>
            <a:r>
              <a:rPr lang="en-US" sz="2800" b="1" dirty="0"/>
              <a:t>ASSESSMENT/DATA COLLECTION</a:t>
            </a:r>
            <a:r>
              <a:rPr lang="en-US" dirty="0" smtClean="0"/>
              <a:t>.</a:t>
            </a:r>
          </a:p>
          <a:p>
            <a:pPr>
              <a:buFont typeface="Wingdings" panose="05000000000000000000" pitchFamily="2" charset="2"/>
              <a:buChar char="v"/>
            </a:pPr>
            <a:r>
              <a:rPr lang="en-US" dirty="0" smtClean="0"/>
              <a:t>Assess </a:t>
            </a:r>
            <a:r>
              <a:rPr lang="en-US" dirty="0"/>
              <a:t>the patient for respiratory distress, including respiratory rate and effort, cyanosis, confusion, and subjective feelings of dyspnea &amp;anxiety</a:t>
            </a:r>
            <a:r>
              <a:rPr lang="en-US" dirty="0" smtClean="0"/>
              <a:t>.</a:t>
            </a:r>
          </a:p>
          <a:p>
            <a:pPr>
              <a:buFont typeface="Wingdings" panose="05000000000000000000" pitchFamily="2" charset="2"/>
              <a:buChar char="v"/>
            </a:pPr>
            <a:r>
              <a:rPr lang="en-US" dirty="0" smtClean="0"/>
              <a:t>Auscultate </a:t>
            </a:r>
            <a:r>
              <a:rPr lang="en-US" dirty="0"/>
              <a:t>lung sounds. </a:t>
            </a:r>
            <a:endParaRPr lang="en-US" dirty="0" smtClean="0"/>
          </a:p>
          <a:p>
            <a:pPr>
              <a:buFont typeface="Wingdings" panose="05000000000000000000" pitchFamily="2" charset="2"/>
              <a:buChar char="v"/>
            </a:pPr>
            <a:r>
              <a:rPr lang="en-US" dirty="0" smtClean="0"/>
              <a:t>Note </a:t>
            </a:r>
            <a:r>
              <a:rPr lang="en-US" dirty="0"/>
              <a:t>sputum color and amount, watching especially for hemoptysis</a:t>
            </a:r>
            <a:r>
              <a:rPr lang="en-US" dirty="0" smtClean="0"/>
              <a:t>.</a:t>
            </a:r>
          </a:p>
          <a:p>
            <a:pPr>
              <a:buFont typeface="Wingdings" panose="05000000000000000000" pitchFamily="2" charset="2"/>
              <a:buChar char="v"/>
            </a:pPr>
            <a:r>
              <a:rPr lang="en-US" dirty="0" smtClean="0"/>
              <a:t>Monitor </a:t>
            </a:r>
            <a:r>
              <a:rPr lang="en-US" dirty="0"/>
              <a:t>arterial blood gases and oxygen saturation. </a:t>
            </a:r>
            <a:endParaRPr lang="en-US" dirty="0" smtClean="0"/>
          </a:p>
          <a:p>
            <a:pPr>
              <a:buFont typeface="Wingdings" panose="05000000000000000000" pitchFamily="2" charset="2"/>
              <a:buChar char="v"/>
            </a:pPr>
            <a:r>
              <a:rPr lang="en-US" dirty="0" smtClean="0"/>
              <a:t>Monitor </a:t>
            </a:r>
            <a:r>
              <a:rPr lang="en-US" dirty="0"/>
              <a:t>heart sounds and peripheral edema for signs of heart failure. </a:t>
            </a:r>
            <a:endParaRPr lang="en-US" dirty="0" smtClean="0"/>
          </a:p>
          <a:p>
            <a:pPr>
              <a:buFont typeface="Wingdings" panose="05000000000000000000" pitchFamily="2" charset="2"/>
              <a:buChar char="v"/>
            </a:pPr>
            <a:r>
              <a:rPr lang="en-US" dirty="0" smtClean="0"/>
              <a:t>Contributing </a:t>
            </a:r>
            <a:r>
              <a:rPr lang="en-US" dirty="0"/>
              <a:t>factors, such as calf pain, should be noted. </a:t>
            </a:r>
            <a:endParaRPr lang="en-US" dirty="0" smtClean="0"/>
          </a:p>
          <a:p>
            <a:pPr>
              <a:buFont typeface="Wingdings" panose="05000000000000000000" pitchFamily="2" charset="2"/>
              <a:buChar char="v"/>
            </a:pPr>
            <a:r>
              <a:rPr lang="en-US" dirty="0" smtClean="0"/>
              <a:t>Remember</a:t>
            </a:r>
            <a:r>
              <a:rPr lang="en-US" dirty="0"/>
              <a:t>, any sudden onset of dyspnea should be taken seriously and reported </a:t>
            </a:r>
            <a:r>
              <a:rPr lang="en-US" dirty="0" smtClean="0"/>
              <a:t>quickly.</a:t>
            </a:r>
            <a:endParaRPr lang="en-US" dirty="0"/>
          </a:p>
          <a:p>
            <a:endParaRPr lang="en-US" dirty="0"/>
          </a:p>
        </p:txBody>
      </p:sp>
    </p:spTree>
    <p:extLst>
      <p:ext uri="{BB962C8B-B14F-4D97-AF65-F5344CB8AC3E}">
        <p14:creationId xmlns:p14="http://schemas.microsoft.com/office/powerpoint/2010/main" val="2250907978"/>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Nursing diagnosis</a:t>
            </a:r>
            <a:endParaRPr lang="en-US" dirty="0"/>
          </a:p>
        </p:txBody>
      </p:sp>
      <p:sp>
        <p:nvSpPr>
          <p:cNvPr id="3" name="Content Placeholder 2"/>
          <p:cNvSpPr>
            <a:spLocks noGrp="1"/>
          </p:cNvSpPr>
          <p:nvPr>
            <p:ph idx="1"/>
          </p:nvPr>
        </p:nvSpPr>
        <p:spPr/>
        <p:txBody>
          <a:bodyPr>
            <a:normAutofit fontScale="70000" lnSpcReduction="20000"/>
          </a:bodyPr>
          <a:lstStyle/>
          <a:p>
            <a:pPr marL="596646" indent="-514350">
              <a:buFont typeface="+mj-lt"/>
              <a:buAutoNum type="arabicParenR"/>
            </a:pPr>
            <a:r>
              <a:rPr lang="en-US" dirty="0"/>
              <a:t>Impaired gas exchange related to </a:t>
            </a:r>
            <a:r>
              <a:rPr lang="en-US" dirty="0" smtClean="0"/>
              <a:t>decreased </a:t>
            </a:r>
            <a:r>
              <a:rPr lang="en-US" dirty="0"/>
              <a:t>pulmonary </a:t>
            </a:r>
            <a:r>
              <a:rPr lang="en-US" dirty="0" smtClean="0"/>
              <a:t>perfusion or ventilation associated </a:t>
            </a:r>
            <a:r>
              <a:rPr lang="en-US" dirty="0"/>
              <a:t>with obstruction of pulmonary arterial blood flow by the embolus</a:t>
            </a:r>
            <a:endParaRPr lang="en-US" dirty="0" smtClean="0"/>
          </a:p>
          <a:p>
            <a:pPr marL="82296" indent="0">
              <a:buNone/>
            </a:pPr>
            <a:r>
              <a:rPr lang="en-US" b="1" dirty="0" smtClean="0"/>
              <a:t>Expected Outcomes</a:t>
            </a:r>
            <a:r>
              <a:rPr lang="en-US" dirty="0" smtClean="0"/>
              <a:t>: </a:t>
            </a:r>
            <a:r>
              <a:rPr lang="en-US" dirty="0"/>
              <a:t>The patient will </a:t>
            </a:r>
            <a:r>
              <a:rPr lang="en-US" dirty="0" smtClean="0"/>
              <a:t>experience </a:t>
            </a:r>
            <a:r>
              <a:rPr lang="en-US" dirty="0"/>
              <a:t>improved gas exchange, as evidenced </a:t>
            </a:r>
            <a:r>
              <a:rPr lang="en-US" dirty="0" smtClean="0"/>
              <a:t>by:</a:t>
            </a:r>
          </a:p>
          <a:p>
            <a:pPr lvl="1">
              <a:buFont typeface="Wingdings" panose="05000000000000000000" pitchFamily="2" charset="2"/>
              <a:buChar char="Ø"/>
            </a:pPr>
            <a:r>
              <a:rPr lang="en-US" dirty="0" smtClean="0"/>
              <a:t>Improving arterial blood gases </a:t>
            </a:r>
          </a:p>
          <a:p>
            <a:pPr lvl="1">
              <a:buFont typeface="Wingdings" panose="05000000000000000000" pitchFamily="2" charset="2"/>
              <a:buChar char="Ø"/>
            </a:pPr>
            <a:r>
              <a:rPr lang="en-US" dirty="0" smtClean="0"/>
              <a:t>Statement of acceptable level of dyspnea</a:t>
            </a:r>
            <a:r>
              <a:rPr lang="en-US" dirty="0"/>
              <a:t>. </a:t>
            </a:r>
            <a:endParaRPr lang="en-US" dirty="0" smtClean="0"/>
          </a:p>
          <a:p>
            <a:pPr lvl="1">
              <a:buFont typeface="Wingdings" panose="05000000000000000000" pitchFamily="2" charset="2"/>
              <a:buChar char="Ø"/>
            </a:pPr>
            <a:r>
              <a:rPr lang="en-US" dirty="0" smtClean="0"/>
              <a:t>Pulse </a:t>
            </a:r>
            <a:r>
              <a:rPr lang="en-US" dirty="0"/>
              <a:t>oximetry results within normal </a:t>
            </a:r>
            <a:r>
              <a:rPr lang="en-US" dirty="0" smtClean="0"/>
              <a:t>range. </a:t>
            </a:r>
          </a:p>
          <a:p>
            <a:pPr lvl="1">
              <a:buFont typeface="Wingdings" panose="05000000000000000000" pitchFamily="2" charset="2"/>
              <a:buChar char="Ø"/>
            </a:pPr>
            <a:r>
              <a:rPr lang="en-US" dirty="0" smtClean="0"/>
              <a:t>Usual </a:t>
            </a:r>
            <a:r>
              <a:rPr lang="en-US" dirty="0"/>
              <a:t>mental </a:t>
            </a:r>
            <a:r>
              <a:rPr lang="en-US" dirty="0" smtClean="0"/>
              <a:t>status.</a:t>
            </a:r>
          </a:p>
          <a:p>
            <a:pPr lvl="1">
              <a:buFont typeface="Wingdings" panose="05000000000000000000" pitchFamily="2" charset="2"/>
              <a:buChar char="Ø"/>
            </a:pPr>
            <a:r>
              <a:rPr lang="en-US" dirty="0" smtClean="0"/>
              <a:t> </a:t>
            </a:r>
            <a:r>
              <a:rPr lang="en-US" dirty="0"/>
              <a:t>Normal respiration rate</a:t>
            </a:r>
            <a:endParaRPr lang="en-US" dirty="0" smtClean="0"/>
          </a:p>
          <a:p>
            <a:pPr marL="82296" indent="0">
              <a:buNone/>
            </a:pPr>
            <a:r>
              <a:rPr lang="en-US" b="1" dirty="0" smtClean="0"/>
              <a:t>Evaluation </a:t>
            </a:r>
            <a:r>
              <a:rPr lang="en-US" b="1" dirty="0"/>
              <a:t>of </a:t>
            </a:r>
            <a:r>
              <a:rPr lang="en-US" b="1" dirty="0" smtClean="0"/>
              <a:t>Outcomes</a:t>
            </a:r>
            <a:r>
              <a:rPr lang="en-US" dirty="0" smtClean="0"/>
              <a:t>:</a:t>
            </a:r>
          </a:p>
          <a:p>
            <a:pPr lvl="1">
              <a:buFont typeface="Wingdings" panose="05000000000000000000" pitchFamily="2" charset="2"/>
              <a:buChar char="Ø"/>
            </a:pPr>
            <a:r>
              <a:rPr lang="en-US" dirty="0" smtClean="0"/>
              <a:t>Are </a:t>
            </a:r>
            <a:r>
              <a:rPr lang="en-US" dirty="0"/>
              <a:t>blood gases or SaO2 improving? </a:t>
            </a:r>
          </a:p>
          <a:p>
            <a:pPr lvl="1">
              <a:buFont typeface="Wingdings" panose="05000000000000000000" pitchFamily="2" charset="2"/>
              <a:buChar char="Ø"/>
            </a:pPr>
            <a:r>
              <a:rPr lang="en-US" dirty="0" smtClean="0"/>
              <a:t>Does </a:t>
            </a:r>
            <a:r>
              <a:rPr lang="en-US" dirty="0"/>
              <a:t>patient state that dyspnea is gone or controlled at an acceptable level</a:t>
            </a:r>
            <a:r>
              <a:rPr lang="en-US" dirty="0" smtClean="0"/>
              <a:t>?</a:t>
            </a:r>
          </a:p>
          <a:p>
            <a:pPr lvl="1">
              <a:buFont typeface="Wingdings" panose="05000000000000000000" pitchFamily="2" charset="2"/>
              <a:buChar char="Ø"/>
            </a:pPr>
            <a:r>
              <a:rPr lang="en-US" dirty="0" smtClean="0"/>
              <a:t>Is patient oriented and not restless?</a:t>
            </a:r>
            <a:endParaRPr lang="en-US" dirty="0"/>
          </a:p>
          <a:p>
            <a:pPr lvl="1">
              <a:buFont typeface="Wingdings" panose="05000000000000000000" pitchFamily="2" charset="2"/>
              <a:buChar char="Ø"/>
            </a:pPr>
            <a:endParaRPr lang="en-US" dirty="0"/>
          </a:p>
        </p:txBody>
      </p:sp>
    </p:spTree>
    <p:extLst>
      <p:ext uri="{BB962C8B-B14F-4D97-AF65-F5344CB8AC3E}">
        <p14:creationId xmlns:p14="http://schemas.microsoft.com/office/powerpoint/2010/main" val="624143582"/>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Interventions/rationale</a:t>
            </a:r>
            <a:endParaRPr lang="en-US" dirty="0"/>
          </a:p>
        </p:txBody>
      </p:sp>
      <p:sp>
        <p:nvSpPr>
          <p:cNvPr id="3" name="Content Placeholder 2"/>
          <p:cNvSpPr>
            <a:spLocks noGrp="1"/>
          </p:cNvSpPr>
          <p:nvPr>
            <p:ph idx="1"/>
          </p:nvPr>
        </p:nvSpPr>
        <p:spPr/>
        <p:txBody>
          <a:bodyPr>
            <a:normAutofit fontScale="77500" lnSpcReduction="20000"/>
          </a:bodyPr>
          <a:lstStyle/>
          <a:p>
            <a:r>
              <a:rPr lang="en-US" dirty="0"/>
              <a:t>Assess degree of dyspnea on a scale of 0 to 10, 0 -</a:t>
            </a:r>
            <a:r>
              <a:rPr lang="en-US" dirty="0" smtClean="0"/>
              <a:t>no </a:t>
            </a:r>
            <a:r>
              <a:rPr lang="en-US" dirty="0"/>
              <a:t>dyspnea, 10 -</a:t>
            </a:r>
            <a:r>
              <a:rPr lang="en-US" dirty="0" smtClean="0"/>
              <a:t>worst </a:t>
            </a:r>
            <a:r>
              <a:rPr lang="en-US" dirty="0"/>
              <a:t>dyspnea. The patient’s subjective report is the best measure of </a:t>
            </a:r>
            <a:r>
              <a:rPr lang="en-US" dirty="0" smtClean="0"/>
              <a:t>dyspnea. </a:t>
            </a:r>
          </a:p>
          <a:p>
            <a:r>
              <a:rPr lang="en-US" dirty="0" smtClean="0"/>
              <a:t>Monitor </a:t>
            </a:r>
            <a:r>
              <a:rPr lang="en-US" dirty="0"/>
              <a:t>for confusion or changes in mental </a:t>
            </a:r>
            <a:r>
              <a:rPr lang="en-US" dirty="0" smtClean="0"/>
              <a:t>status. Changes </a:t>
            </a:r>
            <a:r>
              <a:rPr lang="en-US" dirty="0"/>
              <a:t>in mental status can signal impaired gas exchange. </a:t>
            </a:r>
            <a:endParaRPr lang="en-US" dirty="0" smtClean="0"/>
          </a:p>
          <a:p>
            <a:r>
              <a:rPr lang="en-US" dirty="0" smtClean="0"/>
              <a:t>Assess </a:t>
            </a:r>
            <a:r>
              <a:rPr lang="en-US" dirty="0"/>
              <a:t>lung sounds, respiratory rate and effort, use of accessory muscles. Diminished lung sounds indicate possible poor air movement and impaired gas exchange. </a:t>
            </a:r>
          </a:p>
          <a:p>
            <a:r>
              <a:rPr lang="en-US" dirty="0" smtClean="0"/>
              <a:t>Observe </a:t>
            </a:r>
            <a:r>
              <a:rPr lang="en-US" dirty="0"/>
              <a:t>skin and mucous membranes for cyanosis. Cyanosis indicates poor oxygenation. Oral mucous membrane cyanosis indicates serious hypoxia</a:t>
            </a:r>
          </a:p>
          <a:p>
            <a:endParaRPr lang="en-US" dirty="0"/>
          </a:p>
        </p:txBody>
      </p:sp>
    </p:spTree>
    <p:extLst>
      <p:ext uri="{BB962C8B-B14F-4D97-AF65-F5344CB8AC3E}">
        <p14:creationId xmlns:p14="http://schemas.microsoft.com/office/powerpoint/2010/main" val="2555392244"/>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76200"/>
            <a:ext cx="7498080" cy="6172200"/>
          </a:xfrm>
        </p:spPr>
        <p:txBody>
          <a:bodyPr>
            <a:normAutofit fontScale="85000" lnSpcReduction="10000"/>
          </a:bodyPr>
          <a:lstStyle/>
          <a:p>
            <a:endParaRPr lang="en-US" dirty="0"/>
          </a:p>
          <a:p>
            <a:r>
              <a:rPr lang="en-US" dirty="0" smtClean="0"/>
              <a:t>Monitor </a:t>
            </a:r>
            <a:r>
              <a:rPr lang="en-US" dirty="0"/>
              <a:t>ABGs and note changes - ABGs used to assess gas exchange of </a:t>
            </a:r>
            <a:r>
              <a:rPr lang="en-US" dirty="0" smtClean="0"/>
              <a:t>client</a:t>
            </a:r>
          </a:p>
          <a:p>
            <a:r>
              <a:rPr lang="en-US" dirty="0" smtClean="0"/>
              <a:t>Position </a:t>
            </a:r>
            <a:r>
              <a:rPr lang="en-US" dirty="0"/>
              <a:t>the patient in high </a:t>
            </a:r>
            <a:r>
              <a:rPr lang="en-US" dirty="0" smtClean="0"/>
              <a:t>fowler’s position-To </a:t>
            </a:r>
            <a:r>
              <a:rPr lang="en-US" dirty="0"/>
              <a:t>facilitate maximal </a:t>
            </a:r>
            <a:r>
              <a:rPr lang="en-US" dirty="0" smtClean="0"/>
              <a:t>lung expansion/improve </a:t>
            </a:r>
            <a:r>
              <a:rPr lang="en-US" dirty="0"/>
              <a:t>ventilation and reduce </a:t>
            </a:r>
            <a:r>
              <a:rPr lang="en-US" dirty="0" smtClean="0"/>
              <a:t>venous return </a:t>
            </a:r>
            <a:r>
              <a:rPr lang="en-US" dirty="0"/>
              <a:t>to the right side of the </a:t>
            </a:r>
            <a:r>
              <a:rPr lang="en-US" dirty="0" smtClean="0"/>
              <a:t>heart.</a:t>
            </a:r>
          </a:p>
          <a:p>
            <a:r>
              <a:rPr lang="en-US" dirty="0" smtClean="0"/>
              <a:t>Administered </a:t>
            </a:r>
            <a:r>
              <a:rPr lang="en-US" dirty="0"/>
              <a:t>oxygen as ordered </a:t>
            </a:r>
            <a:r>
              <a:rPr lang="en-US" dirty="0" smtClean="0"/>
              <a:t>by doctor </a:t>
            </a:r>
            <a:r>
              <a:rPr lang="en-US" dirty="0"/>
              <a:t>-To improve </a:t>
            </a:r>
            <a:r>
              <a:rPr lang="en-US" dirty="0" smtClean="0"/>
              <a:t>oxygenation.</a:t>
            </a:r>
          </a:p>
          <a:p>
            <a:r>
              <a:rPr lang="en-US" dirty="0" smtClean="0"/>
              <a:t>Maintain </a:t>
            </a:r>
            <a:r>
              <a:rPr lang="en-US" dirty="0"/>
              <a:t>bed rest -Bed rest reduces metabolic demands for </a:t>
            </a:r>
            <a:r>
              <a:rPr lang="en-US" dirty="0" smtClean="0"/>
              <a:t>oxygen</a:t>
            </a:r>
          </a:p>
          <a:p>
            <a:r>
              <a:rPr lang="en-US" dirty="0" smtClean="0"/>
              <a:t>Administer </a:t>
            </a:r>
            <a:r>
              <a:rPr lang="en-US" dirty="0"/>
              <a:t>medications(anticoagulants) as prescribed </a:t>
            </a:r>
            <a:r>
              <a:rPr lang="en-US" dirty="0" smtClean="0"/>
              <a:t>. </a:t>
            </a:r>
            <a:r>
              <a:rPr lang="en-US" dirty="0" err="1"/>
              <a:t>E.g</a:t>
            </a:r>
            <a:r>
              <a:rPr lang="en-US" dirty="0"/>
              <a:t> </a:t>
            </a:r>
            <a:r>
              <a:rPr lang="en-US" dirty="0" smtClean="0"/>
              <a:t>low-molecular-weight heparin</a:t>
            </a:r>
            <a:r>
              <a:rPr lang="en-US" dirty="0"/>
              <a:t>, warfarin </a:t>
            </a:r>
            <a:r>
              <a:rPr lang="en-US" dirty="0" err="1"/>
              <a:t>etc</a:t>
            </a:r>
            <a:r>
              <a:rPr lang="en-US" dirty="0"/>
              <a:t>- Anticoagulant therapy is preventive </a:t>
            </a:r>
            <a:r>
              <a:rPr lang="en-US" dirty="0" smtClean="0"/>
              <a:t>by inhibiting </a:t>
            </a:r>
            <a:r>
              <a:rPr lang="en-US" dirty="0"/>
              <a:t>further clot formation.</a:t>
            </a:r>
          </a:p>
          <a:p>
            <a:endParaRPr lang="en-US" dirty="0"/>
          </a:p>
          <a:p>
            <a:endParaRPr lang="en-US" dirty="0"/>
          </a:p>
          <a:p>
            <a:endParaRPr lang="en-US" dirty="0"/>
          </a:p>
        </p:txBody>
      </p:sp>
    </p:spTree>
    <p:extLst>
      <p:ext uri="{BB962C8B-B14F-4D97-AF65-F5344CB8AC3E}">
        <p14:creationId xmlns:p14="http://schemas.microsoft.com/office/powerpoint/2010/main" val="37607230"/>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Evaluation </a:t>
            </a:r>
            <a:endParaRPr lang="en-US" dirty="0"/>
          </a:p>
        </p:txBody>
      </p:sp>
      <p:sp>
        <p:nvSpPr>
          <p:cNvPr id="3" name="Content Placeholder 2"/>
          <p:cNvSpPr>
            <a:spLocks noGrp="1"/>
          </p:cNvSpPr>
          <p:nvPr>
            <p:ph idx="1"/>
          </p:nvPr>
        </p:nvSpPr>
        <p:spPr/>
        <p:txBody>
          <a:bodyPr/>
          <a:lstStyle/>
          <a:p>
            <a:r>
              <a:rPr lang="en-US" dirty="0"/>
              <a:t>Is patient’s degree of dyspnea within parameters that are acceptable to patient? </a:t>
            </a:r>
            <a:endParaRPr lang="en-US" dirty="0" smtClean="0"/>
          </a:p>
          <a:p>
            <a:r>
              <a:rPr lang="en-US" dirty="0" smtClean="0"/>
              <a:t>Is </a:t>
            </a:r>
            <a:r>
              <a:rPr lang="en-US" dirty="0"/>
              <a:t>patient alert and oriented? If not, could poor gas exchange be the reason? </a:t>
            </a:r>
            <a:endParaRPr lang="en-US" dirty="0" smtClean="0"/>
          </a:p>
          <a:p>
            <a:r>
              <a:rPr lang="en-US" dirty="0" smtClean="0"/>
              <a:t>Are </a:t>
            </a:r>
            <a:r>
              <a:rPr lang="en-US" dirty="0"/>
              <a:t>lung sounds clear and audible? Is respiratory rate 12 to 20 per minute and unlabored?</a:t>
            </a:r>
          </a:p>
          <a:p>
            <a:r>
              <a:rPr lang="en-US" dirty="0"/>
              <a:t>Are skin and mucous membranes pink?</a:t>
            </a:r>
          </a:p>
          <a:p>
            <a:endParaRPr lang="en-US" dirty="0"/>
          </a:p>
        </p:txBody>
      </p:sp>
    </p:spTree>
    <p:extLst>
      <p:ext uri="{BB962C8B-B14F-4D97-AF65-F5344CB8AC3E}">
        <p14:creationId xmlns:p14="http://schemas.microsoft.com/office/powerpoint/2010/main" val="1475338133"/>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533400"/>
            <a:ext cx="7498080" cy="5715000"/>
          </a:xfrm>
        </p:spPr>
        <p:txBody>
          <a:bodyPr>
            <a:normAutofit/>
          </a:bodyPr>
          <a:lstStyle/>
          <a:p>
            <a:pPr marL="596646" indent="-514350">
              <a:buFont typeface="+mj-lt"/>
              <a:buAutoNum type="arabicPeriod" startAt="2"/>
            </a:pPr>
            <a:r>
              <a:rPr lang="en-US" sz="2800" dirty="0"/>
              <a:t>Anxiety related to acute dyspnea </a:t>
            </a:r>
            <a:endParaRPr lang="en-US" sz="2800" dirty="0" smtClean="0"/>
          </a:p>
          <a:p>
            <a:pPr marL="82296" indent="0">
              <a:buNone/>
            </a:pPr>
            <a:r>
              <a:rPr lang="en-US" sz="2800" b="1" dirty="0" smtClean="0"/>
              <a:t>Expected outcome</a:t>
            </a:r>
            <a:r>
              <a:rPr lang="en-US" sz="2800" dirty="0" smtClean="0"/>
              <a:t>:</a:t>
            </a:r>
          </a:p>
          <a:p>
            <a:pPr lvl="1">
              <a:buFont typeface="Wingdings" panose="05000000000000000000" pitchFamily="2" charset="2"/>
              <a:buChar char="Ø"/>
            </a:pPr>
            <a:r>
              <a:rPr lang="en-US" sz="2400" dirty="0" smtClean="0"/>
              <a:t>The patient will state that anxiety is controlled; </a:t>
            </a:r>
          </a:p>
          <a:p>
            <a:pPr lvl="1">
              <a:buFont typeface="Wingdings" panose="05000000000000000000" pitchFamily="2" charset="2"/>
              <a:buChar char="Ø"/>
            </a:pPr>
            <a:r>
              <a:rPr lang="en-US" sz="2400" dirty="0" smtClean="0"/>
              <a:t>The patient will be able to use techniques to control dyspnea and anxiety when they occur. </a:t>
            </a:r>
            <a:endParaRPr lang="en-US" sz="2400" dirty="0"/>
          </a:p>
        </p:txBody>
      </p:sp>
    </p:spTree>
    <p:extLst>
      <p:ext uri="{BB962C8B-B14F-4D97-AF65-F5344CB8AC3E}">
        <p14:creationId xmlns:p14="http://schemas.microsoft.com/office/powerpoint/2010/main" val="2268922524"/>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Interventions </a:t>
            </a:r>
            <a:endParaRPr lang="en-US" dirty="0"/>
          </a:p>
        </p:txBody>
      </p:sp>
      <p:sp>
        <p:nvSpPr>
          <p:cNvPr id="3" name="Content Placeholder 2"/>
          <p:cNvSpPr>
            <a:spLocks noGrp="1"/>
          </p:cNvSpPr>
          <p:nvPr>
            <p:ph idx="1"/>
          </p:nvPr>
        </p:nvSpPr>
        <p:spPr/>
        <p:txBody>
          <a:bodyPr>
            <a:normAutofit fontScale="77500" lnSpcReduction="20000"/>
          </a:bodyPr>
          <a:lstStyle/>
          <a:p>
            <a:r>
              <a:rPr lang="en-US" dirty="0"/>
              <a:t>Remain with the patient who is acutely dyspneic and anxious. Feeling alone during episodes of dyspnea can increase anxiety. </a:t>
            </a:r>
          </a:p>
          <a:p>
            <a:r>
              <a:rPr lang="en-US" dirty="0" smtClean="0"/>
              <a:t>Calmly </a:t>
            </a:r>
            <a:r>
              <a:rPr lang="en-US" dirty="0"/>
              <a:t>remind the patient to breathe slowly in through the nose and out through pursed lips. During acute episodes of dyspnea, the patient may forget that breathing exercises can help. </a:t>
            </a:r>
          </a:p>
          <a:p>
            <a:r>
              <a:rPr lang="en-US" dirty="0" smtClean="0"/>
              <a:t>Teach </a:t>
            </a:r>
            <a:r>
              <a:rPr lang="en-US" dirty="0"/>
              <a:t>relaxation exercises during times when anxiety is minimal, and remind the patient to use them during acute anxiety. Relaxation can help reduce muscle tension and distract the patient. </a:t>
            </a:r>
          </a:p>
          <a:p>
            <a:r>
              <a:rPr lang="en-US" dirty="0" smtClean="0"/>
              <a:t>Administer </a:t>
            </a:r>
            <a:r>
              <a:rPr lang="en-US" dirty="0"/>
              <a:t>antianxiety medications as ordered. Medications can reduce anxiety but can also depress respirations, so should be used with caution. </a:t>
            </a:r>
          </a:p>
        </p:txBody>
      </p:sp>
    </p:spTree>
    <p:extLst>
      <p:ext uri="{BB962C8B-B14F-4D97-AF65-F5344CB8AC3E}">
        <p14:creationId xmlns:p14="http://schemas.microsoft.com/office/powerpoint/2010/main" val="504089265"/>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71600" y="381000"/>
            <a:ext cx="7498080" cy="5943600"/>
          </a:xfrm>
        </p:spPr>
        <p:txBody>
          <a:bodyPr>
            <a:normAutofit/>
          </a:bodyPr>
          <a:lstStyle/>
          <a:p>
            <a:pPr marL="596646" indent="-514350">
              <a:buFont typeface="+mj-lt"/>
              <a:buAutoNum type="arabicParenR" startAt="3"/>
            </a:pPr>
            <a:r>
              <a:rPr lang="en-US" sz="2800" dirty="0"/>
              <a:t>Risk for injury (bleeding) related to anticoagulant therapy </a:t>
            </a:r>
            <a:endParaRPr lang="en-US" sz="2800" dirty="0" smtClean="0"/>
          </a:p>
          <a:p>
            <a:pPr marL="82296" indent="0">
              <a:buNone/>
            </a:pPr>
            <a:r>
              <a:rPr lang="en-US" sz="2800" b="1" dirty="0" smtClean="0"/>
              <a:t>EXPECTED </a:t>
            </a:r>
            <a:r>
              <a:rPr lang="en-US" sz="2800" b="1" dirty="0"/>
              <a:t>OUTCOME: </a:t>
            </a:r>
            <a:endParaRPr lang="en-US" sz="2800" b="1" dirty="0" smtClean="0"/>
          </a:p>
          <a:p>
            <a:pPr>
              <a:buFont typeface="Wingdings" panose="05000000000000000000" pitchFamily="2" charset="2"/>
              <a:buChar char="Ø"/>
            </a:pPr>
            <a:r>
              <a:rPr lang="en-US" sz="2800" dirty="0" smtClean="0"/>
              <a:t>The </a:t>
            </a:r>
            <a:r>
              <a:rPr lang="en-US" sz="2800" dirty="0"/>
              <a:t>patient will have no evidence of bleeding related to anticoagulant therapy. </a:t>
            </a:r>
            <a:endParaRPr lang="en-US" sz="2800" dirty="0" smtClean="0"/>
          </a:p>
          <a:p>
            <a:pPr>
              <a:buFont typeface="Wingdings" panose="05000000000000000000" pitchFamily="2" charset="2"/>
              <a:buChar char="Ø"/>
            </a:pPr>
            <a:r>
              <a:rPr lang="en-US" sz="2800" dirty="0" smtClean="0"/>
              <a:t>The </a:t>
            </a:r>
            <a:r>
              <a:rPr lang="en-US" sz="2800" dirty="0"/>
              <a:t>patient will verbalize understanding of self care measures. </a:t>
            </a:r>
          </a:p>
        </p:txBody>
      </p:sp>
    </p:spTree>
    <p:extLst>
      <p:ext uri="{BB962C8B-B14F-4D97-AF65-F5344CB8AC3E}">
        <p14:creationId xmlns:p14="http://schemas.microsoft.com/office/powerpoint/2010/main" val="37508026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Risk factors </a:t>
            </a:r>
            <a:br>
              <a:rPr lang="en-US" dirty="0"/>
            </a:br>
            <a:endParaRPr lang="en-US" dirty="0"/>
          </a:p>
        </p:txBody>
      </p:sp>
      <p:sp>
        <p:nvSpPr>
          <p:cNvPr id="3" name="Content Placeholder 2"/>
          <p:cNvSpPr>
            <a:spLocks noGrp="1"/>
          </p:cNvSpPr>
          <p:nvPr>
            <p:ph idx="1"/>
          </p:nvPr>
        </p:nvSpPr>
        <p:spPr>
          <a:xfrm>
            <a:off x="1295400" y="1066800"/>
            <a:ext cx="7498080" cy="4800600"/>
          </a:xfrm>
        </p:spPr>
        <p:txBody>
          <a:bodyPr>
            <a:normAutofit fontScale="70000" lnSpcReduction="20000"/>
          </a:bodyPr>
          <a:lstStyle/>
          <a:p>
            <a:pPr marL="82296" indent="0">
              <a:buNone/>
            </a:pPr>
            <a:r>
              <a:rPr lang="en-US" dirty="0" smtClean="0"/>
              <a:t>1. Intubation </a:t>
            </a:r>
          </a:p>
          <a:p>
            <a:r>
              <a:rPr lang="en-US" dirty="0" smtClean="0"/>
              <a:t>Mechanical ventilated patients are particularly at risk.</a:t>
            </a:r>
          </a:p>
          <a:p>
            <a:pPr marL="82296" indent="0">
              <a:buNone/>
            </a:pPr>
            <a:r>
              <a:rPr lang="en-US" dirty="0" smtClean="0"/>
              <a:t>Others at risk include those with :</a:t>
            </a:r>
          </a:p>
          <a:p>
            <a:pPr lvl="1">
              <a:buFont typeface="Wingdings" panose="05000000000000000000" pitchFamily="2" charset="2"/>
              <a:buChar char="Ø"/>
            </a:pPr>
            <a:r>
              <a:rPr lang="en-US" dirty="0" smtClean="0"/>
              <a:t>Compromised immune function, </a:t>
            </a:r>
          </a:p>
          <a:p>
            <a:pPr lvl="1">
              <a:buFont typeface="Wingdings" panose="05000000000000000000" pitchFamily="2" charset="2"/>
              <a:buChar char="Ø"/>
            </a:pPr>
            <a:r>
              <a:rPr lang="en-US" dirty="0" smtClean="0"/>
              <a:t>Chronic lung disease, and </a:t>
            </a:r>
          </a:p>
          <a:p>
            <a:pPr lvl="1">
              <a:buFont typeface="Wingdings" panose="05000000000000000000" pitchFamily="2" charset="2"/>
              <a:buChar char="Ø"/>
            </a:pPr>
            <a:r>
              <a:rPr lang="en-US" dirty="0" smtClean="0"/>
              <a:t>Airway instrumentation, such as endotracheal intubation or tracheotomy.</a:t>
            </a:r>
          </a:p>
          <a:p>
            <a:pPr marL="82296" indent="0">
              <a:buNone/>
            </a:pPr>
            <a:r>
              <a:rPr lang="en-US" dirty="0" smtClean="0"/>
              <a:t>Most hospital-acquired infections are bacterial. </a:t>
            </a:r>
          </a:p>
          <a:p>
            <a:r>
              <a:rPr lang="en-US" dirty="0" smtClean="0"/>
              <a:t>The organisms are those present in the hospital environment and include p. Aeruginosa, S. Aureus, </a:t>
            </a:r>
            <a:r>
              <a:rPr lang="en-US" dirty="0" err="1" smtClean="0"/>
              <a:t>enterobacter</a:t>
            </a:r>
            <a:r>
              <a:rPr lang="en-US" dirty="0" smtClean="0"/>
              <a:t> species, </a:t>
            </a:r>
            <a:r>
              <a:rPr lang="en-US" dirty="0" err="1" smtClean="0"/>
              <a:t>klebsiella</a:t>
            </a:r>
            <a:r>
              <a:rPr lang="en-US" dirty="0" smtClean="0"/>
              <a:t> species, </a:t>
            </a:r>
            <a:r>
              <a:rPr lang="en-US" dirty="0" err="1" smtClean="0"/>
              <a:t>escherichia</a:t>
            </a:r>
            <a:r>
              <a:rPr lang="en-US" dirty="0" smtClean="0"/>
              <a:t> coli, and </a:t>
            </a:r>
            <a:r>
              <a:rPr lang="en-US" dirty="0" err="1" smtClean="0"/>
              <a:t>serratia</a:t>
            </a:r>
            <a:r>
              <a:rPr lang="en-US" dirty="0" smtClean="0"/>
              <a:t> species</a:t>
            </a:r>
          </a:p>
          <a:p>
            <a:r>
              <a:rPr lang="en-US" dirty="0" smtClean="0"/>
              <a:t>This type of pneumonia can be serious because the bacteria causing it may be more resistant to antibiotics. </a:t>
            </a:r>
          </a:p>
          <a:p>
            <a:endParaRPr lang="en-US" dirty="0"/>
          </a:p>
        </p:txBody>
      </p:sp>
    </p:spTree>
    <p:extLst>
      <p:ext uri="{BB962C8B-B14F-4D97-AF65-F5344CB8AC3E}">
        <p14:creationId xmlns:p14="http://schemas.microsoft.com/office/powerpoint/2010/main" val="2963365977"/>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Interventions</a:t>
            </a:r>
            <a:r>
              <a:rPr lang="en-US" dirty="0" smtClean="0"/>
              <a:t> </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Monitor </a:t>
            </a:r>
            <a:r>
              <a:rPr lang="en-US" dirty="0"/>
              <a:t>coagulation studies and report results to the physician. Anticoagulant therapy may be adjusted as often as every 6 hours based on laboratory results. </a:t>
            </a:r>
            <a:endParaRPr lang="en-US" dirty="0" smtClean="0"/>
          </a:p>
          <a:p>
            <a:r>
              <a:rPr lang="en-US" dirty="0" smtClean="0"/>
              <a:t>Protect </a:t>
            </a:r>
            <a:r>
              <a:rPr lang="en-US" dirty="0"/>
              <a:t>the patient from injury so that excessive bleeding does not occur. </a:t>
            </a:r>
          </a:p>
          <a:p>
            <a:r>
              <a:rPr lang="en-US" dirty="0" smtClean="0"/>
              <a:t>Encourage </a:t>
            </a:r>
            <a:r>
              <a:rPr lang="en-US" dirty="0"/>
              <a:t>the patient to wear shoes or slippers when ambulating to protect from injury. </a:t>
            </a:r>
          </a:p>
          <a:p>
            <a:r>
              <a:rPr lang="en-US" dirty="0" smtClean="0"/>
              <a:t>Teach </a:t>
            </a:r>
            <a:r>
              <a:rPr lang="en-US" dirty="0"/>
              <a:t>patient to use a soft toothbrush and an electric razor to prevent injury. </a:t>
            </a:r>
          </a:p>
          <a:p>
            <a:r>
              <a:rPr lang="en-US" dirty="0" smtClean="0"/>
              <a:t>Avoid </a:t>
            </a:r>
            <a:r>
              <a:rPr lang="en-US" dirty="0"/>
              <a:t>use of IM injections. IM injection can result in hematoma in an anticoagulated patient. </a:t>
            </a:r>
          </a:p>
          <a:p>
            <a:r>
              <a:rPr lang="en-US" dirty="0" smtClean="0"/>
              <a:t>Instruct </a:t>
            </a:r>
            <a:r>
              <a:rPr lang="en-US" dirty="0"/>
              <a:t>the patient to report any signs of bleeding, such as hematuria or easy bruising. Bleeding may be associated with excessively prolonged clotting, and may require a change in anticoagulant dosing or administration of an antidote</a:t>
            </a:r>
          </a:p>
        </p:txBody>
      </p:sp>
    </p:spTree>
    <p:extLst>
      <p:ext uri="{BB962C8B-B14F-4D97-AF65-F5344CB8AC3E}">
        <p14:creationId xmlns:p14="http://schemas.microsoft.com/office/powerpoint/2010/main" val="3843152720"/>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Evaluation </a:t>
            </a:r>
            <a:endParaRPr lang="en-US" dirty="0"/>
          </a:p>
        </p:txBody>
      </p:sp>
      <p:sp>
        <p:nvSpPr>
          <p:cNvPr id="3" name="Content Placeholder 2"/>
          <p:cNvSpPr>
            <a:spLocks noGrp="1"/>
          </p:cNvSpPr>
          <p:nvPr>
            <p:ph idx="1"/>
          </p:nvPr>
        </p:nvSpPr>
        <p:spPr/>
        <p:txBody>
          <a:bodyPr/>
          <a:lstStyle/>
          <a:p>
            <a:r>
              <a:rPr lang="en-US" dirty="0"/>
              <a:t> The patient should state that dyspnea and anxiety are controlled, and verbalize understanding of anticoagulant therapy and precautions</a:t>
            </a:r>
          </a:p>
        </p:txBody>
      </p:sp>
    </p:spTree>
    <p:extLst>
      <p:ext uri="{BB962C8B-B14F-4D97-AF65-F5344CB8AC3E}">
        <p14:creationId xmlns:p14="http://schemas.microsoft.com/office/powerpoint/2010/main" val="1710438034"/>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xmlns:a14="http://schemas.microsoft.com/office/drawing/2010/main" xmlns:p14="http://schemas.microsoft.com/office/powerpoint/2010/main" xmlns:mc="http://schemas.openxmlformats.org/markup-compatibility/2006" xmlns:c="http://schemas.openxmlformats.org/drawingml/2006/chart" xmlns:v="urn:schemas-microsoft-com:vml" xmlns:dsp="http://schemas.microsoft.com/office/drawing/2008/diagram" xmlns:dgm="http://schemas.openxmlformats.org/drawingml/2006/diagram" xmlns:m="http://schemas.openxmlformats.org/officeDocument/2006/math">
  <p:cSld>
    <p:spTree>
      <p:nvGrpSpPr>
        <p:cNvPr id="1" name=""/>
        <p:cNvGrpSpPr/>
        <p:nvPr/>
      </p:nvGrpSpPr>
      <p:grpSpPr>
        <a:xfrm>
          <a:off x="0" y="0"/>
          <a:ext cx="0" cy="0"/>
          <a:chOff x="0" y="0"/>
          <a:chExt cy="0" cx="0"/>
        </a:xfrm>
      </p:grpSpPr>
      <p:sp>
        <p:nvSpPr>
          <p:cNvPr id="3" name="Content Placeholder 2"/>
          <p:cNvSpPr>
            <a:spLocks noGrp="1"/>
          </p:cNvSpPr>
          <p:nvPr>
            <p:ph idx="1"/>
          </p:nvPr>
        </p:nvSpPr>
        <p:spPr>
          <a:xfrm>
            <a:off x="1219200" y="1066800"/>
            <a:ext cx="7498080" cy="4800600"/>
          </a:xfrm>
        </p:spPr>
        <p:txBody>
          <a:bodyPr>
            <a:normAutofit/>
          </a:bodyPr>
          <a:lstStyle/>
          <a:p>
            <a:pPr algn="ctr">
              <a:buNone/>
            </a:pPr>
            <a:r>
              <a:rPr lang="en-US" sz="7200" dirty="0" smtClean="0" b="1" i="1"/>
              <a:t>….. </a:t>
            </a:r>
            <a:r>
              <a:rPr lang="en-US" sz="10400" dirty="0" smtClean="0" b="1" i="1">
                <a:solidFill>
                  <a:srgbClr val="92D050"/>
                </a:solidFill>
              </a:rPr>
              <a:t>END</a:t>
            </a:r>
            <a:r>
              <a:rPr lang="en-US" sz="7200" dirty="0" smtClean="0" b="1" i="1"/>
              <a:t> …..</a:t>
            </a:r>
          </a:p>
          <a:p>
            <a:pPr>
              <a:buNone/>
            </a:pPr>
            <a:endParaRPr lang="en-US" dirty="0" smtClean="0"/>
          </a:p>
          <a:p>
            <a:pPr>
              <a:buNone/>
            </a:pPr>
            <a:r>
              <a:rPr lang="en-US" sz="4800" dirty="0" smtClean="0" b="1" i="1">
                <a:solidFill>
                  <a:srgbClr val="FF0000"/>
                </a:solidFill>
              </a:rPr>
              <a:t>             THANK YOU !</a:t>
            </a:r>
          </a:p>
          <a:p>
            <a:pPr>
              <a:buNone/>
            </a:pPr>
            <a:endParaRPr lang="en-US" dirty="0" smtClean="0"/>
          </a:p>
          <a:p>
            <a:pPr>
              <a:buNone/>
            </a:pPr>
            <a:endParaRPr lang="en-US" dirty="0" smtClean="0"/>
          </a:p>
        </p:txBody>
      </p:sp>
      <p:pic>
        <p:nvPicPr>
          <p:cNvPr id="4" name="Picture"/>
          <p:cNvPicPr>
            <a:picLocks noChangeAspect="1"/>
          </p:cNvPicPr>
          <p:nvPr/>
        </p:nvPicPr>
        <p:blipFill>
          <a:blip r:embed="rIMGId2"/>
          <a:stretch>
            <a:fillRect/>
          </a:stretch>
        </p:blipFill>
        <p:spPr>
          <a:xfrm>
            <a:off x="2286000" y="381000"/>
            <a:ext cx="4572000" cy="6096000"/>
          </a:xfrm>
          <a:prstGeom prst="rect">
            <a:avLst/>
          </a:prstGeom>
        </p:spPr>
      </p:pic>
      <p:pic>
        <p:nvPicPr>
          <p:cNvPr id="5" name="Picture"/>
          <p:cNvPicPr>
            <a:picLocks noChangeAspect="1"/>
          </p:cNvPicPr>
          <p:nvPr/>
        </p:nvPicPr>
        <p:blipFill>
          <a:blip r:embed="rIMGId3"/>
          <a:stretch>
            <a:fillRect/>
          </a:stretch>
        </p:blipFill>
        <p:spPr>
          <a:xfrm>
            <a:off x="1744980" y="300990"/>
            <a:ext cx="5859780" cy="6351270"/>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Classification </a:t>
            </a:r>
            <a:endParaRPr lang="en-US" dirty="0"/>
          </a:p>
        </p:txBody>
      </p:sp>
      <p:sp>
        <p:nvSpPr>
          <p:cNvPr id="3" name="Content Placeholder 2"/>
          <p:cNvSpPr>
            <a:spLocks noGrp="1"/>
          </p:cNvSpPr>
          <p:nvPr>
            <p:ph idx="1"/>
          </p:nvPr>
        </p:nvSpPr>
        <p:spPr/>
        <p:txBody>
          <a:bodyPr>
            <a:normAutofit fontScale="92500"/>
          </a:bodyPr>
          <a:lstStyle/>
          <a:p>
            <a:pPr marL="82296" indent="0">
              <a:buNone/>
            </a:pPr>
            <a:r>
              <a:rPr lang="en-US" b="1" dirty="0">
                <a:solidFill>
                  <a:srgbClr val="0070C0"/>
                </a:solidFill>
              </a:rPr>
              <a:t>According to causes </a:t>
            </a:r>
          </a:p>
          <a:p>
            <a:r>
              <a:rPr lang="en-US" dirty="0"/>
              <a:t>Bacterial (the most common cause of pneumonia)</a:t>
            </a:r>
          </a:p>
          <a:p>
            <a:r>
              <a:rPr lang="en-US" dirty="0"/>
              <a:t>Viral pneumonia</a:t>
            </a:r>
          </a:p>
          <a:p>
            <a:r>
              <a:rPr lang="en-US" dirty="0"/>
              <a:t>Fungal pneumonia</a:t>
            </a:r>
          </a:p>
          <a:p>
            <a:r>
              <a:rPr lang="en-US" dirty="0"/>
              <a:t>Chemical pneumonia (ingestion of kerosene or inhalation of irritating substance)</a:t>
            </a:r>
          </a:p>
          <a:p>
            <a:r>
              <a:rPr lang="en-US" dirty="0"/>
              <a:t>Inhalation pneumonia (aspiration pneumonia) </a:t>
            </a:r>
          </a:p>
          <a:p>
            <a:endParaRPr lang="en-US" dirty="0"/>
          </a:p>
        </p:txBody>
      </p:sp>
    </p:spTree>
    <p:extLst>
      <p:ext uri="{BB962C8B-B14F-4D97-AF65-F5344CB8AC3E}">
        <p14:creationId xmlns:p14="http://schemas.microsoft.com/office/powerpoint/2010/main" val="3708435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Classification </a:t>
            </a:r>
            <a:r>
              <a:rPr lang="en-US" dirty="0" err="1" smtClean="0"/>
              <a:t>ct</a:t>
            </a:r>
            <a:r>
              <a:rPr lang="en-US" dirty="0" smtClean="0"/>
              <a:t>…..</a:t>
            </a:r>
            <a:endParaRPr lang="en-US" dirty="0"/>
          </a:p>
        </p:txBody>
      </p:sp>
      <p:sp>
        <p:nvSpPr>
          <p:cNvPr id="3" name="Content Placeholder 2"/>
          <p:cNvSpPr>
            <a:spLocks noGrp="1"/>
          </p:cNvSpPr>
          <p:nvPr>
            <p:ph idx="1"/>
          </p:nvPr>
        </p:nvSpPr>
        <p:spPr/>
        <p:txBody>
          <a:bodyPr/>
          <a:lstStyle/>
          <a:p>
            <a:pPr marL="82296" indent="0">
              <a:buNone/>
            </a:pPr>
            <a:r>
              <a:rPr lang="en-US" b="1" dirty="0">
                <a:solidFill>
                  <a:srgbClr val="0070C0"/>
                </a:solidFill>
              </a:rPr>
              <a:t>According to areas involved </a:t>
            </a:r>
          </a:p>
          <a:p>
            <a:r>
              <a:rPr lang="en-US" dirty="0"/>
              <a:t>Lobar pneumonia; if one or more lobe is involved</a:t>
            </a:r>
          </a:p>
          <a:p>
            <a:r>
              <a:rPr lang="en-US" dirty="0" err="1"/>
              <a:t>Broncho</a:t>
            </a:r>
            <a:r>
              <a:rPr lang="en-US" dirty="0"/>
              <a:t>-pneumonia; the pneumonic process has originated in one or more bronchi and extends to the surrounding lung tissue</a:t>
            </a:r>
          </a:p>
        </p:txBody>
      </p:sp>
    </p:spTree>
    <p:extLst>
      <p:ext uri="{BB962C8B-B14F-4D97-AF65-F5344CB8AC3E}">
        <p14:creationId xmlns:p14="http://schemas.microsoft.com/office/powerpoint/2010/main" val="12741004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Predisposing factors</a:t>
            </a:r>
            <a:endParaRPr lang="en-US" dirty="0"/>
          </a:p>
        </p:txBody>
      </p:sp>
      <p:sp>
        <p:nvSpPr>
          <p:cNvPr id="3" name="Content Placeholder 2"/>
          <p:cNvSpPr>
            <a:spLocks noGrp="1"/>
          </p:cNvSpPr>
          <p:nvPr>
            <p:ph idx="1"/>
          </p:nvPr>
        </p:nvSpPr>
        <p:spPr/>
        <p:txBody>
          <a:bodyPr>
            <a:normAutofit/>
          </a:bodyPr>
          <a:lstStyle/>
          <a:p>
            <a:r>
              <a:rPr lang="en-US" dirty="0" smtClean="0"/>
              <a:t>Abdominal And Thoracic Surgery</a:t>
            </a:r>
          </a:p>
          <a:p>
            <a:r>
              <a:rPr lang="en-US" dirty="0" smtClean="0"/>
              <a:t>Exposure To Noxious Gases</a:t>
            </a:r>
          </a:p>
          <a:p>
            <a:r>
              <a:rPr lang="en-US" dirty="0" smtClean="0"/>
              <a:t>Immobility Or Decreased Activity </a:t>
            </a:r>
            <a:r>
              <a:rPr lang="en-US" dirty="0"/>
              <a:t>Level. </a:t>
            </a:r>
            <a:endParaRPr lang="en-US" dirty="0" smtClean="0"/>
          </a:p>
          <a:p>
            <a:r>
              <a:rPr lang="en-US" dirty="0" err="1" smtClean="0"/>
              <a:t>Immuno-suppresed</a:t>
            </a:r>
            <a:r>
              <a:rPr lang="en-US" dirty="0" smtClean="0"/>
              <a:t> </a:t>
            </a:r>
            <a:r>
              <a:rPr lang="en-US" dirty="0"/>
              <a:t>patients including Cancer (Particularly Lung Cancer), malnutrition.</a:t>
            </a:r>
          </a:p>
          <a:p>
            <a:r>
              <a:rPr lang="en-US" dirty="0"/>
              <a:t>Cigarette smoking, alcoholism </a:t>
            </a:r>
          </a:p>
        </p:txBody>
      </p:sp>
    </p:spTree>
    <p:extLst>
      <p:ext uri="{BB962C8B-B14F-4D97-AF65-F5344CB8AC3E}">
        <p14:creationId xmlns:p14="http://schemas.microsoft.com/office/powerpoint/2010/main" val="41509127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Difficulty in </a:t>
            </a:r>
            <a:r>
              <a:rPr lang="en-US" dirty="0"/>
              <a:t>swallowing (due to stroke, </a:t>
            </a:r>
            <a:r>
              <a:rPr lang="en-US" dirty="0" smtClean="0"/>
              <a:t>dementia ,</a:t>
            </a:r>
            <a:r>
              <a:rPr lang="en-US" dirty="0" err="1"/>
              <a:t>parkinsons</a:t>
            </a:r>
            <a:r>
              <a:rPr lang="en-US" dirty="0"/>
              <a:t> disease, or other neurological conditions)</a:t>
            </a:r>
          </a:p>
          <a:p>
            <a:r>
              <a:rPr lang="en-US" dirty="0"/>
              <a:t>Impaired consciousness ( loss of brain function due to dementia, stroke, or other neurological conditions)</a:t>
            </a:r>
          </a:p>
          <a:p>
            <a:endParaRPr lang="en-US" dirty="0"/>
          </a:p>
        </p:txBody>
      </p:sp>
    </p:spTree>
    <p:extLst>
      <p:ext uri="{BB962C8B-B14F-4D97-AF65-F5344CB8AC3E}">
        <p14:creationId xmlns:p14="http://schemas.microsoft.com/office/powerpoint/2010/main" val="24125634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Chronic lung disease (COPD, </a:t>
            </a:r>
            <a:r>
              <a:rPr lang="en-US" dirty="0" err="1"/>
              <a:t>bronchostasis</a:t>
            </a:r>
            <a:r>
              <a:rPr lang="en-US" dirty="0"/>
              <a:t>)</a:t>
            </a:r>
          </a:p>
          <a:p>
            <a:r>
              <a:rPr lang="en-US" dirty="0"/>
              <a:t>Frequent </a:t>
            </a:r>
            <a:r>
              <a:rPr lang="en-US" dirty="0" smtClean="0"/>
              <a:t>suction, tracheostomy </a:t>
            </a:r>
            <a:endParaRPr lang="en-US" dirty="0"/>
          </a:p>
          <a:p>
            <a:r>
              <a:rPr lang="en-US" dirty="0"/>
              <a:t>Other serious illness such as heart disease, liver cirrhosis, and DM </a:t>
            </a:r>
          </a:p>
          <a:p>
            <a:r>
              <a:rPr lang="en-US" dirty="0"/>
              <a:t>Recent cold, laryngitis or flu</a:t>
            </a:r>
          </a:p>
          <a:p>
            <a:endParaRPr lang="en-US" dirty="0"/>
          </a:p>
        </p:txBody>
      </p:sp>
    </p:spTree>
    <p:extLst>
      <p:ext uri="{BB962C8B-B14F-4D97-AF65-F5344CB8AC3E}">
        <p14:creationId xmlns:p14="http://schemas.microsoft.com/office/powerpoint/2010/main" val="25294222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latin typeface="Times New Roman" pitchFamily="18" charset="0"/>
                <a:cs typeface="Times New Roman" pitchFamily="18" charset="0"/>
              </a:rPr>
              <a:t>Clinical manifestations:</a:t>
            </a:r>
            <a:endParaRPr lang="en-US" sz="4000" dirty="0"/>
          </a:p>
        </p:txBody>
      </p:sp>
      <p:sp>
        <p:nvSpPr>
          <p:cNvPr id="3" name="Content Placeholder 2"/>
          <p:cNvSpPr>
            <a:spLocks noGrp="1"/>
          </p:cNvSpPr>
          <p:nvPr>
            <p:ph idx="1"/>
          </p:nvPr>
        </p:nvSpPr>
        <p:spPr>
          <a:xfrm>
            <a:off x="914400" y="1295400"/>
            <a:ext cx="8077200" cy="5135563"/>
          </a:xfrm>
        </p:spPr>
        <p:txBody>
          <a:bodyPr>
            <a:normAutofit lnSpcReduction="10000"/>
          </a:bodyPr>
          <a:lstStyle/>
          <a:p>
            <a:pPr algn="just"/>
            <a:r>
              <a:rPr lang="en-US" sz="3600" dirty="0" smtClean="0">
                <a:latin typeface="Times New Roman" pitchFamily="18" charset="0"/>
                <a:cs typeface="Times New Roman" pitchFamily="18" charset="0"/>
              </a:rPr>
              <a:t>These may vary from mild to severe, depending on factors such as the type of organism causing the infection, age and overall health.</a:t>
            </a:r>
            <a:r>
              <a:rPr lang="en-US" sz="3600" b="1" dirty="0" smtClean="0">
                <a:latin typeface="Times New Roman" pitchFamily="18" charset="0"/>
                <a:cs typeface="Times New Roman" pitchFamily="18" charset="0"/>
              </a:rPr>
              <a:t> </a:t>
            </a:r>
          </a:p>
          <a:p>
            <a:pPr algn="just"/>
            <a:r>
              <a:rPr lang="en-US" sz="3600" dirty="0" smtClean="0">
                <a:latin typeface="Times New Roman" pitchFamily="18" charset="0"/>
                <a:cs typeface="Times New Roman" pitchFamily="18" charset="0"/>
              </a:rPr>
              <a:t>The air sacs may fill with fluid or pus (purulent material) causing productive cough with purulent sputum </a:t>
            </a:r>
          </a:p>
          <a:p>
            <a:pPr algn="just"/>
            <a:r>
              <a:rPr lang="en-US" sz="3600" dirty="0" smtClean="0">
                <a:latin typeface="Times New Roman" pitchFamily="18" charset="0"/>
                <a:cs typeface="Times New Roman" pitchFamily="18" charset="0"/>
              </a:rPr>
              <a:t>Sometimes nausea and vomiting may occur </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487362"/>
          </a:xfrm>
        </p:spPr>
        <p:txBody>
          <a:bodyPr>
            <a:normAutofit fontScale="90000"/>
          </a:bodyPr>
          <a:lstStyle/>
          <a:p>
            <a:r>
              <a:rPr lang="en-US" dirty="0" smtClean="0"/>
              <a:t>The respiratory tract</a:t>
            </a:r>
            <a:endParaRPr lang="en-US" dirty="0"/>
          </a:p>
        </p:txBody>
      </p:sp>
      <p:pic>
        <p:nvPicPr>
          <p:cNvPr id="2050" name="Picture 2"/>
          <p:cNvPicPr>
            <a:picLocks noGrp="1" noChangeAspect="1" noChangeArrowheads="1"/>
          </p:cNvPicPr>
          <p:nvPr>
            <p:ph idx="1"/>
          </p:nvPr>
        </p:nvPicPr>
        <p:blipFill>
          <a:blip r:embed="rId2"/>
          <a:srcRect/>
          <a:stretch>
            <a:fillRect/>
          </a:stretch>
        </p:blipFill>
        <p:spPr bwMode="auto">
          <a:xfrm>
            <a:off x="990600" y="990600"/>
            <a:ext cx="8153400" cy="5867400"/>
          </a:xfrm>
          <a:prstGeom prst="rect">
            <a:avLst/>
          </a:prstGeom>
          <a:noFill/>
          <a:ln w="9525">
            <a:noFill/>
            <a:miter lim="800000"/>
            <a:headEnd/>
            <a:tailEnd/>
          </a:ln>
          <a:effectLst/>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manifestations </a:t>
            </a:r>
            <a:r>
              <a:rPr lang="en-US" dirty="0" err="1" smtClean="0"/>
              <a:t>ct</a:t>
            </a:r>
            <a:r>
              <a:rPr lang="en-US" dirty="0" smtClean="0"/>
              <a:t>…</a:t>
            </a:r>
            <a:endParaRPr lang="en-US" dirty="0"/>
          </a:p>
        </p:txBody>
      </p:sp>
      <p:sp>
        <p:nvSpPr>
          <p:cNvPr id="3" name="Content Placeholder 2"/>
          <p:cNvSpPr>
            <a:spLocks noGrp="1"/>
          </p:cNvSpPr>
          <p:nvPr>
            <p:ph idx="1"/>
          </p:nvPr>
        </p:nvSpPr>
        <p:spPr>
          <a:xfrm>
            <a:off x="1435608" y="1219200"/>
            <a:ext cx="7498080" cy="5181600"/>
          </a:xfrm>
        </p:spPr>
        <p:txBody>
          <a:bodyPr>
            <a:normAutofit fontScale="70000" lnSpcReduction="20000"/>
          </a:bodyPr>
          <a:lstStyle/>
          <a:p>
            <a:r>
              <a:rPr lang="en-US" dirty="0"/>
              <a:t>Shaking chills</a:t>
            </a:r>
          </a:p>
          <a:p>
            <a:r>
              <a:rPr lang="en-US" dirty="0"/>
              <a:t>Rapidly rising fever ( 39.5 to 40.5 degree)</a:t>
            </a:r>
          </a:p>
          <a:p>
            <a:r>
              <a:rPr lang="en-US" dirty="0"/>
              <a:t>Stabbing chest pain aggravated by respiration and coughing</a:t>
            </a:r>
          </a:p>
          <a:p>
            <a:r>
              <a:rPr lang="en-US" dirty="0" smtClean="0"/>
              <a:t>Tachypnea(&gt;22b/m), </a:t>
            </a:r>
            <a:r>
              <a:rPr lang="en-US" dirty="0"/>
              <a:t>nasal flaring</a:t>
            </a:r>
          </a:p>
          <a:p>
            <a:r>
              <a:rPr lang="en-US" dirty="0"/>
              <a:t>Patient is very ill and lies on the affected side to decrease pain</a:t>
            </a:r>
          </a:p>
          <a:p>
            <a:r>
              <a:rPr lang="en-US" dirty="0"/>
              <a:t>Use of accessory muscles of respiration e.g. abdomen and </a:t>
            </a:r>
            <a:r>
              <a:rPr lang="en-US" dirty="0" err="1"/>
              <a:t>intercostals</a:t>
            </a:r>
            <a:r>
              <a:rPr lang="en-US" dirty="0"/>
              <a:t> muscles</a:t>
            </a:r>
          </a:p>
          <a:p>
            <a:r>
              <a:rPr lang="en-US" dirty="0"/>
              <a:t>Cough with purulent, blood tinged, rusty sputum</a:t>
            </a:r>
          </a:p>
          <a:p>
            <a:r>
              <a:rPr lang="en-US" dirty="0"/>
              <a:t>Shortness of breath</a:t>
            </a:r>
          </a:p>
          <a:p>
            <a:r>
              <a:rPr lang="en-US" dirty="0"/>
              <a:t>Flushed cheeks</a:t>
            </a:r>
          </a:p>
          <a:p>
            <a:r>
              <a:rPr lang="en-US" dirty="0"/>
              <a:t>Loss of appetite, low energy, and fatigue</a:t>
            </a:r>
          </a:p>
          <a:p>
            <a:r>
              <a:rPr lang="en-US" dirty="0"/>
              <a:t>Cyanosed lips and nail beds </a:t>
            </a:r>
            <a:endParaRPr lang="en-US" dirty="0" smtClean="0"/>
          </a:p>
          <a:p>
            <a:r>
              <a:rPr lang="en-US" dirty="0" smtClean="0"/>
              <a:t>Tachycardia (&gt;100b/m) </a:t>
            </a:r>
            <a:endParaRPr lang="en-US" dirty="0"/>
          </a:p>
          <a:p>
            <a:endParaRPr lang="en-US" dirty="0"/>
          </a:p>
        </p:txBody>
      </p:sp>
    </p:spTree>
    <p:extLst>
      <p:ext uri="{BB962C8B-B14F-4D97-AF65-F5344CB8AC3E}">
        <p14:creationId xmlns:p14="http://schemas.microsoft.com/office/powerpoint/2010/main" val="9723594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Physical findings </a:t>
            </a:r>
            <a:endParaRPr lang="en-US" dirty="0"/>
          </a:p>
        </p:txBody>
      </p:sp>
      <p:sp>
        <p:nvSpPr>
          <p:cNvPr id="3" name="Content Placeholder 2"/>
          <p:cNvSpPr>
            <a:spLocks noGrp="1"/>
          </p:cNvSpPr>
          <p:nvPr>
            <p:ph idx="1"/>
          </p:nvPr>
        </p:nvSpPr>
        <p:spPr/>
        <p:txBody>
          <a:bodyPr>
            <a:normAutofit/>
          </a:bodyPr>
          <a:lstStyle/>
          <a:p>
            <a:pPr algn="just"/>
            <a:r>
              <a:rPr lang="en-US" sz="3600" dirty="0" smtClean="0"/>
              <a:t>Chest auscultation -breath sounds, such as </a:t>
            </a:r>
            <a:r>
              <a:rPr lang="en-US" sz="3600" dirty="0" err="1" smtClean="0"/>
              <a:t>rales</a:t>
            </a:r>
            <a:r>
              <a:rPr lang="en-US" sz="3600" dirty="0" smtClean="0"/>
              <a:t>/crackles, </a:t>
            </a:r>
            <a:r>
              <a:rPr lang="en-US" sz="3600" dirty="0" err="1" smtClean="0"/>
              <a:t>rhonchi</a:t>
            </a:r>
            <a:r>
              <a:rPr lang="en-US" sz="3600" dirty="0" smtClean="0"/>
              <a:t>, or wheezes</a:t>
            </a:r>
          </a:p>
          <a:p>
            <a:pPr algn="just"/>
            <a:r>
              <a:rPr lang="en-US" sz="3600" dirty="0" smtClean="0"/>
              <a:t>Decreased intensity of breath sounds</a:t>
            </a:r>
          </a:p>
          <a:p>
            <a:pPr algn="just"/>
            <a:r>
              <a:rPr lang="en-US" sz="3600" dirty="0" smtClean="0"/>
              <a:t>Dullness on percussion</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Physical findings(ct)</a:t>
            </a:r>
            <a:endParaRPr lang="en-US" dirty="0"/>
          </a:p>
        </p:txBody>
      </p:sp>
      <p:sp>
        <p:nvSpPr>
          <p:cNvPr id="3" name="Content Placeholder 2"/>
          <p:cNvSpPr>
            <a:spLocks noGrp="1"/>
          </p:cNvSpPr>
          <p:nvPr>
            <p:ph idx="1"/>
          </p:nvPr>
        </p:nvSpPr>
        <p:spPr/>
        <p:txBody>
          <a:bodyPr/>
          <a:lstStyle/>
          <a:p>
            <a:r>
              <a:rPr lang="en-US" sz="3600" dirty="0" smtClean="0"/>
              <a:t>Chest –rib </a:t>
            </a:r>
            <a:r>
              <a:rPr lang="en-US" sz="3600" dirty="0" err="1" smtClean="0"/>
              <a:t>indrawing</a:t>
            </a:r>
            <a:endParaRPr lang="en-US" sz="3600" dirty="0" smtClean="0"/>
          </a:p>
          <a:p>
            <a:r>
              <a:rPr lang="en-US" sz="3600" dirty="0"/>
              <a:t>D</a:t>
            </a:r>
            <a:r>
              <a:rPr lang="en-US" sz="3600" dirty="0" smtClean="0"/>
              <a:t>iminished </a:t>
            </a:r>
            <a:r>
              <a:rPr lang="en-US" sz="3600" dirty="0" smtClean="0"/>
              <a:t>air entry into the lungs</a:t>
            </a:r>
          </a:p>
          <a:p>
            <a:r>
              <a:rPr lang="en-US" sz="3600" dirty="0" smtClean="0"/>
              <a:t>Bronchial breathing</a:t>
            </a:r>
          </a:p>
          <a:p>
            <a:pPr algn="just"/>
            <a:r>
              <a:rPr lang="en-US" sz="3600" dirty="0" smtClean="0"/>
              <a:t>Tracheal deviation</a:t>
            </a:r>
          </a:p>
          <a:p>
            <a:pPr algn="just"/>
            <a:r>
              <a:rPr lang="en-US" sz="3600" dirty="0" err="1" smtClean="0"/>
              <a:t>Lymphadenopathy</a:t>
            </a:r>
            <a:endParaRPr lang="en-US" sz="3600" dirty="0" smtClean="0"/>
          </a:p>
          <a:p>
            <a:pPr algn="just"/>
            <a:r>
              <a:rPr lang="en-US" sz="3600" dirty="0" smtClean="0"/>
              <a:t>Pleural friction rub</a:t>
            </a:r>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274638"/>
            <a:ext cx="7391400" cy="944562"/>
          </a:xfrm>
        </p:spPr>
        <p:txBody>
          <a:bodyPr>
            <a:normAutofit/>
          </a:bodyPr>
          <a:lstStyle/>
          <a:p>
            <a:r>
              <a:rPr lang="en-US" sz="4000" dirty="0" smtClean="0"/>
              <a:t>Diagnostic investigations</a:t>
            </a:r>
            <a:endParaRPr lang="en-US" sz="4000" dirty="0"/>
          </a:p>
        </p:txBody>
      </p:sp>
      <p:sp>
        <p:nvSpPr>
          <p:cNvPr id="3" name="Content Placeholder 2"/>
          <p:cNvSpPr>
            <a:spLocks noGrp="1"/>
          </p:cNvSpPr>
          <p:nvPr>
            <p:ph idx="1"/>
          </p:nvPr>
        </p:nvSpPr>
        <p:spPr>
          <a:xfrm>
            <a:off x="914400" y="1371600"/>
            <a:ext cx="8001000" cy="4876800"/>
          </a:xfrm>
        </p:spPr>
        <p:txBody>
          <a:bodyPr>
            <a:noAutofit/>
          </a:bodyPr>
          <a:lstStyle/>
          <a:p>
            <a:pPr algn="just"/>
            <a:r>
              <a:rPr lang="en-US" sz="2800" b="1" dirty="0" smtClean="0">
                <a:latin typeface="Times New Roman" pitchFamily="18" charset="0"/>
                <a:cs typeface="Times New Roman" pitchFamily="18" charset="0"/>
              </a:rPr>
              <a:t>History of present illness</a:t>
            </a:r>
          </a:p>
          <a:p>
            <a:pPr algn="just"/>
            <a:r>
              <a:rPr lang="en-US" sz="2800" b="1" dirty="0" smtClean="0">
                <a:latin typeface="Times New Roman" pitchFamily="18" charset="0"/>
                <a:cs typeface="Times New Roman" pitchFamily="18" charset="0"/>
              </a:rPr>
              <a:t>Physical examination: </a:t>
            </a:r>
            <a:r>
              <a:rPr lang="en-US" sz="2800" dirty="0" smtClean="0">
                <a:latin typeface="Times New Roman" pitchFamily="18" charset="0"/>
                <a:cs typeface="Times New Roman" pitchFamily="18" charset="0"/>
              </a:rPr>
              <a:t>vital signs -RR&gt;20/min, HR &gt;100/min ,nasal flares, dullness on percussion ,reduced chest expansion, use of accessory muscles</a:t>
            </a:r>
          </a:p>
          <a:p>
            <a:pPr algn="just"/>
            <a:r>
              <a:rPr lang="en-US" sz="2800" b="1" dirty="0" smtClean="0">
                <a:latin typeface="Times New Roman" pitchFamily="18" charset="0"/>
                <a:cs typeface="Times New Roman" pitchFamily="18" charset="0"/>
              </a:rPr>
              <a:t>Chest X-ray.</a:t>
            </a:r>
            <a:r>
              <a:rPr lang="en-US" sz="2800" dirty="0" smtClean="0">
                <a:latin typeface="Times New Roman" pitchFamily="18" charset="0"/>
                <a:cs typeface="Times New Roman" pitchFamily="18" charset="0"/>
              </a:rPr>
              <a:t> This helps to diagnose pneumonia and determine the extent and location of the infection- shows </a:t>
            </a:r>
            <a:r>
              <a:rPr lang="en-US" sz="2800" dirty="0">
                <a:latin typeface="Times New Roman" pitchFamily="18" charset="0"/>
                <a:cs typeface="Times New Roman" pitchFamily="18" charset="0"/>
              </a:rPr>
              <a:t>infiltrates </a:t>
            </a:r>
            <a:r>
              <a:rPr lang="en-US" sz="2800" dirty="0" smtClean="0">
                <a:latin typeface="Times New Roman" pitchFamily="18" charset="0"/>
                <a:cs typeface="Times New Roman" pitchFamily="18" charset="0"/>
              </a:rPr>
              <a:t>(ﬂuid </a:t>
            </a:r>
            <a:r>
              <a:rPr lang="en-US" sz="2800" dirty="0">
                <a:latin typeface="Times New Roman" pitchFamily="18" charset="0"/>
                <a:cs typeface="Times New Roman" pitchFamily="18" charset="0"/>
              </a:rPr>
              <a:t>leakage into the alveoli from </a:t>
            </a:r>
            <a:r>
              <a:rPr lang="en-US" sz="2800" dirty="0" smtClean="0">
                <a:latin typeface="Times New Roman" pitchFamily="18" charset="0"/>
                <a:cs typeface="Times New Roman" pitchFamily="18" charset="0"/>
              </a:rPr>
              <a:t>inﬂammation)  </a:t>
            </a:r>
          </a:p>
          <a:p>
            <a:pPr algn="just"/>
            <a:r>
              <a:rPr lang="en-US" sz="2800" b="1" dirty="0" smtClean="0">
                <a:latin typeface="Times New Roman" pitchFamily="18" charset="0"/>
                <a:cs typeface="Times New Roman" pitchFamily="18" charset="0"/>
              </a:rPr>
              <a:t>Blood tests.</a:t>
            </a:r>
            <a:r>
              <a:rPr lang="en-US" sz="2800" dirty="0" smtClean="0">
                <a:latin typeface="Times New Roman" pitchFamily="18" charset="0"/>
                <a:cs typeface="Times New Roman" pitchFamily="18" charset="0"/>
              </a:rPr>
              <a:t> Blood tests e.g. (CRP)C-reactive protein, full haemogram are used to confirm infection and identify the type of organism causing the infection </a:t>
            </a:r>
            <a:r>
              <a:rPr lang="en-US" sz="2800" dirty="0" err="1" smtClean="0">
                <a:latin typeface="Times New Roman" pitchFamily="18" charset="0"/>
                <a:cs typeface="Times New Roman" pitchFamily="18" charset="0"/>
              </a:rPr>
              <a:t>ie</a:t>
            </a:r>
            <a:r>
              <a:rPr lang="en-US" sz="2800" dirty="0" smtClean="0">
                <a:latin typeface="Times New Roman" pitchFamily="18" charset="0"/>
                <a:cs typeface="Times New Roman" pitchFamily="18" charset="0"/>
              </a:rPr>
              <a:t> raised WBC </a:t>
            </a:r>
          </a:p>
          <a:p>
            <a:pPr algn="just"/>
            <a:endParaRPr lang="en-US" sz="2800" dirty="0" smtClean="0">
              <a:latin typeface="Times New Roman" pitchFamily="18" charset="0"/>
              <a:cs typeface="Times New Roman"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Diagnostic investigations (ct)</a:t>
            </a:r>
            <a:endParaRPr lang="en-US" dirty="0"/>
          </a:p>
        </p:txBody>
      </p:sp>
      <p:sp>
        <p:nvSpPr>
          <p:cNvPr id="3" name="Content Placeholder 2"/>
          <p:cNvSpPr>
            <a:spLocks noGrp="1"/>
          </p:cNvSpPr>
          <p:nvPr>
            <p:ph idx="1"/>
          </p:nvPr>
        </p:nvSpPr>
        <p:spPr>
          <a:xfrm>
            <a:off x="1435608" y="1295400"/>
            <a:ext cx="7498080" cy="4953000"/>
          </a:xfrm>
        </p:spPr>
        <p:txBody>
          <a:bodyPr>
            <a:normAutofit fontScale="55000" lnSpcReduction="20000"/>
          </a:bodyPr>
          <a:lstStyle/>
          <a:p>
            <a:endParaRPr lang="en-US" sz="4500" b="1" dirty="0" smtClean="0">
              <a:latin typeface="Times New Roman" pitchFamily="18" charset="0"/>
              <a:cs typeface="Times New Roman" pitchFamily="18" charset="0"/>
            </a:endParaRPr>
          </a:p>
          <a:p>
            <a:pPr algn="just"/>
            <a:r>
              <a:rPr lang="en-US" sz="4400" b="1" dirty="0" smtClean="0">
                <a:latin typeface="Times New Roman" pitchFamily="18" charset="0"/>
                <a:cs typeface="Times New Roman" pitchFamily="18" charset="0"/>
              </a:rPr>
              <a:t>Pulse </a:t>
            </a:r>
            <a:r>
              <a:rPr lang="en-US" sz="4400" b="1" dirty="0" err="1" smtClean="0">
                <a:latin typeface="Times New Roman" pitchFamily="18" charset="0"/>
                <a:cs typeface="Times New Roman" pitchFamily="18" charset="0"/>
              </a:rPr>
              <a:t>oximetry</a:t>
            </a:r>
            <a:r>
              <a:rPr lang="en-US" sz="4400" b="1" dirty="0" smtClean="0">
                <a:latin typeface="Times New Roman" pitchFamily="18" charset="0"/>
                <a:cs typeface="Times New Roman" pitchFamily="18" charset="0"/>
              </a:rPr>
              <a:t>/ABGs.</a:t>
            </a:r>
            <a:r>
              <a:rPr lang="en-US" sz="4400" dirty="0" smtClean="0">
                <a:latin typeface="Times New Roman" pitchFamily="18" charset="0"/>
                <a:cs typeface="Times New Roman" pitchFamily="18" charset="0"/>
              </a:rPr>
              <a:t> This measures the oxygen level in blood. Pneumonia can prevent the lungs from normal blood gases exchange.ie PaO2 &lt;80mmhg and Paco2&lt;35mmhg and respiratory alkalosis of PH&gt;7.45</a:t>
            </a:r>
          </a:p>
          <a:p>
            <a:pPr algn="just"/>
            <a:r>
              <a:rPr lang="en-US" sz="4400" b="1" dirty="0" smtClean="0">
                <a:latin typeface="Times New Roman" pitchFamily="18" charset="0"/>
                <a:cs typeface="Times New Roman" pitchFamily="18" charset="0"/>
              </a:rPr>
              <a:t>Sputum culture and sensitivity test.</a:t>
            </a:r>
            <a:r>
              <a:rPr lang="en-US" sz="4400" dirty="0" smtClean="0">
                <a:latin typeface="Times New Roman" pitchFamily="18" charset="0"/>
                <a:cs typeface="Times New Roman" pitchFamily="18" charset="0"/>
              </a:rPr>
              <a:t> A sample of sputum is taken after a deep cough and analyzed to help identify the cause of the infection. </a:t>
            </a:r>
          </a:p>
          <a:p>
            <a:pPr algn="just"/>
            <a:r>
              <a:rPr lang="en-US" sz="4400" b="1" dirty="0" smtClean="0">
                <a:latin typeface="Times New Roman" pitchFamily="18" charset="0"/>
                <a:cs typeface="Times New Roman" pitchFamily="18" charset="0"/>
              </a:rPr>
              <a:t>Pleural fluid culture.</a:t>
            </a:r>
            <a:r>
              <a:rPr lang="en-US" sz="4400" dirty="0" smtClean="0">
                <a:latin typeface="Times New Roman" pitchFamily="18" charset="0"/>
                <a:cs typeface="Times New Roman" pitchFamily="18" charset="0"/>
              </a:rPr>
              <a:t> A fluid sample is taken by putting a needle between the ribs from the pleural area and analyzed to help determine the type of infection. </a:t>
            </a:r>
          </a:p>
          <a:p>
            <a:pPr algn="just"/>
            <a:r>
              <a:rPr lang="en-US" sz="4400" b="1" dirty="0" smtClean="0">
                <a:latin typeface="Times New Roman" pitchFamily="18" charset="0"/>
                <a:cs typeface="Times New Roman" pitchFamily="18" charset="0"/>
              </a:rPr>
              <a:t>CT scan.</a:t>
            </a:r>
            <a:r>
              <a:rPr lang="en-US" sz="4400" dirty="0" smtClean="0">
                <a:latin typeface="Times New Roman" pitchFamily="18" charset="0"/>
                <a:cs typeface="Times New Roman" pitchFamily="18" charset="0"/>
              </a:rPr>
              <a:t> This is recommended to obtain a more detailed image of  the lungs.</a:t>
            </a:r>
          </a:p>
          <a:p>
            <a:pPr algn="just">
              <a:buNone/>
            </a:pPr>
            <a:r>
              <a:rPr lang="en-US" dirty="0" smtClean="0">
                <a:latin typeface="Times New Roman" pitchFamily="18" charset="0"/>
                <a:cs typeface="Times New Roman" pitchFamily="18" charset="0"/>
              </a:rPr>
              <a:t> </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Chest x-ray -consolidated area of the right lung</a:t>
            </a:r>
            <a:endParaRPr lang="en-US" dirty="0"/>
          </a:p>
        </p:txBody>
      </p:sp>
      <p:pic>
        <p:nvPicPr>
          <p:cNvPr id="1026" name="Picture 2" descr="C:\Documents and Settings\Mum\My Documents\My Pictures\800px-PneumonisWedge09.jpg"/>
          <p:cNvPicPr>
            <a:picLocks noGrp="1" noChangeAspect="1" noChangeArrowheads="1"/>
          </p:cNvPicPr>
          <p:nvPr>
            <p:ph idx="1"/>
          </p:nvPr>
        </p:nvPicPr>
        <p:blipFill>
          <a:blip r:embed="rId2"/>
          <a:srcRect/>
          <a:stretch>
            <a:fillRect/>
          </a:stretch>
        </p:blipFill>
        <p:spPr bwMode="auto">
          <a:xfrm>
            <a:off x="1295400" y="1600200"/>
            <a:ext cx="7543800" cy="4724400"/>
          </a:xfrm>
          <a:prstGeom prst="rect">
            <a:avLst/>
          </a:prstGeom>
          <a:noFill/>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381000"/>
            <a:ext cx="7391400" cy="990600"/>
          </a:xfrm>
        </p:spPr>
        <p:txBody>
          <a:bodyPr>
            <a:normAutofit fontScale="90000"/>
          </a:bodyPr>
          <a:lstStyle/>
          <a:p>
            <a:r>
              <a:rPr lang="en-US" dirty="0" smtClean="0">
                <a:latin typeface="Times New Roman" pitchFamily="18" charset="0"/>
                <a:cs typeface="Times New Roman" pitchFamily="18" charset="0"/>
              </a:rPr>
              <a:t>     Medical  management:</a:t>
            </a:r>
            <a:r>
              <a:rPr lang="en-US" dirty="0" smtClean="0"/>
              <a:t/>
            </a:r>
            <a:br>
              <a:rPr lang="en-US" dirty="0" smtClean="0"/>
            </a:br>
            <a:endParaRPr lang="en-US" dirty="0"/>
          </a:p>
        </p:txBody>
      </p:sp>
      <p:sp>
        <p:nvSpPr>
          <p:cNvPr id="3" name="Content Placeholder 2"/>
          <p:cNvSpPr>
            <a:spLocks noGrp="1"/>
          </p:cNvSpPr>
          <p:nvPr>
            <p:ph idx="1"/>
          </p:nvPr>
        </p:nvSpPr>
        <p:spPr>
          <a:xfrm>
            <a:off x="1219200" y="1028700"/>
            <a:ext cx="7696200" cy="4800600"/>
          </a:xfrm>
        </p:spPr>
        <p:txBody>
          <a:bodyPr>
            <a:noAutofit/>
          </a:bodyPr>
          <a:lstStyle/>
          <a:p>
            <a:endParaRPr lang="en-US" sz="2800" b="1" dirty="0" smtClean="0">
              <a:latin typeface="Times New Roman" pitchFamily="18" charset="0"/>
              <a:cs typeface="Times New Roman" pitchFamily="18" charset="0"/>
            </a:endParaRPr>
          </a:p>
          <a:p>
            <a:pPr algn="just"/>
            <a:r>
              <a:rPr lang="en-US" sz="2800" b="1" dirty="0" smtClean="0">
                <a:latin typeface="Times New Roman" pitchFamily="18" charset="0"/>
                <a:cs typeface="Times New Roman" pitchFamily="18" charset="0"/>
              </a:rPr>
              <a:t>Oxygen therapy</a:t>
            </a:r>
            <a:r>
              <a:rPr lang="en-US" sz="2800" dirty="0" smtClean="0">
                <a:latin typeface="Times New Roman" pitchFamily="18" charset="0"/>
                <a:cs typeface="Times New Roman" pitchFamily="18" charset="0"/>
              </a:rPr>
              <a:t>: Prop up patient and administer oxygen if hypoxia present or ABG results confirms same </a:t>
            </a:r>
          </a:p>
          <a:p>
            <a:pPr algn="just"/>
            <a:r>
              <a:rPr lang="en-US" sz="2800" b="1" dirty="0" smtClean="0">
                <a:latin typeface="Times New Roman" pitchFamily="18" charset="0"/>
                <a:cs typeface="Times New Roman" pitchFamily="18" charset="0"/>
              </a:rPr>
              <a:t>Treatment </a:t>
            </a:r>
            <a:r>
              <a:rPr lang="en-US" sz="2800" dirty="0" smtClean="0">
                <a:latin typeface="Times New Roman" pitchFamily="18" charset="0"/>
                <a:cs typeface="Times New Roman" pitchFamily="18" charset="0"/>
              </a:rPr>
              <a:t>depends with causative organism, bacterial pneumonia is treated with Broad-spectrum  antibiotics  such as: penicillin, erythromycin, cephalosporin, septrin, clindamycin and Cefriaxone  injection (IM/IV/) 50mg per kg body weight for 5-7 days or combined therapy for severe one</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Medical  management (ct)</a:t>
            </a:r>
            <a:endParaRPr lang="en-US" dirty="0"/>
          </a:p>
        </p:txBody>
      </p:sp>
      <p:sp>
        <p:nvSpPr>
          <p:cNvPr id="3" name="Content Placeholder 2"/>
          <p:cNvSpPr>
            <a:spLocks noGrp="1"/>
          </p:cNvSpPr>
          <p:nvPr>
            <p:ph idx="1"/>
          </p:nvPr>
        </p:nvSpPr>
        <p:spPr/>
        <p:txBody>
          <a:bodyPr/>
          <a:lstStyle/>
          <a:p>
            <a:pPr algn="just"/>
            <a:r>
              <a:rPr lang="en-US" b="1" dirty="0" smtClean="0">
                <a:latin typeface="Times New Roman" pitchFamily="18" charset="0"/>
                <a:cs typeface="Times New Roman" pitchFamily="18" charset="0"/>
              </a:rPr>
              <a:t>Antipyretics and analgesics: </a:t>
            </a:r>
            <a:r>
              <a:rPr lang="en-US" dirty="0" smtClean="0">
                <a:latin typeface="Times New Roman" pitchFamily="18" charset="0"/>
                <a:cs typeface="Times New Roman" pitchFamily="18" charset="0"/>
              </a:rPr>
              <a:t>for fever reduction and chest pains due to coughing</a:t>
            </a:r>
          </a:p>
          <a:p>
            <a:pPr algn="just"/>
            <a:r>
              <a:rPr lang="en-US" b="1" dirty="0" smtClean="0">
                <a:latin typeface="Times New Roman" pitchFamily="18" charset="0"/>
                <a:cs typeface="Times New Roman" pitchFamily="18" charset="0"/>
              </a:rPr>
              <a:t>Hydration: </a:t>
            </a:r>
            <a:r>
              <a:rPr lang="en-US" dirty="0" smtClean="0">
                <a:latin typeface="Times New Roman" pitchFamily="18" charset="0"/>
                <a:cs typeface="Times New Roman" pitchFamily="18" charset="0"/>
              </a:rPr>
              <a:t>IV fluids may be necessary to replace insensible fluid loss ( fever, tachycardia) and due to reduced oral intake.</a:t>
            </a:r>
          </a:p>
          <a:p>
            <a:pPr algn="just"/>
            <a:r>
              <a:rPr lang="en-US" b="1" dirty="0" smtClean="0">
                <a:latin typeface="Times New Roman" pitchFamily="18" charset="0"/>
                <a:cs typeface="Times New Roman" pitchFamily="18" charset="0"/>
              </a:rPr>
              <a:t>postural drainage</a:t>
            </a:r>
            <a:r>
              <a:rPr lang="en-US" dirty="0" smtClean="0">
                <a:latin typeface="Times New Roman" pitchFamily="18" charset="0"/>
                <a:cs typeface="Times New Roman" pitchFamily="18" charset="0"/>
              </a:rPr>
              <a:t>: Chest Physiotherapy</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NURSING PROCESS: THE PATIENT WITH PNEUMONIA </a:t>
            </a:r>
          </a:p>
        </p:txBody>
      </p:sp>
      <p:sp>
        <p:nvSpPr>
          <p:cNvPr id="3" name="Content Placeholder 2"/>
          <p:cNvSpPr>
            <a:spLocks noGrp="1"/>
          </p:cNvSpPr>
          <p:nvPr>
            <p:ph idx="1"/>
          </p:nvPr>
        </p:nvSpPr>
        <p:spPr/>
        <p:txBody>
          <a:bodyPr>
            <a:normAutofit fontScale="92500" lnSpcReduction="20000"/>
          </a:bodyPr>
          <a:lstStyle/>
          <a:p>
            <a:pPr marL="82296" indent="0">
              <a:buNone/>
            </a:pPr>
            <a:r>
              <a:rPr lang="en-US" b="1" dirty="0" smtClean="0">
                <a:solidFill>
                  <a:srgbClr val="FF0000"/>
                </a:solidFill>
              </a:rPr>
              <a:t>Assessment</a:t>
            </a:r>
            <a:r>
              <a:rPr lang="en-US" dirty="0" smtClean="0"/>
              <a:t> </a:t>
            </a:r>
          </a:p>
          <a:p>
            <a:pPr marL="82296" indent="0">
              <a:buNone/>
            </a:pPr>
            <a:r>
              <a:rPr lang="en-US" dirty="0"/>
              <a:t>F</a:t>
            </a:r>
            <a:r>
              <a:rPr lang="en-US" dirty="0" smtClean="0"/>
              <a:t>ever</a:t>
            </a:r>
            <a:r>
              <a:rPr lang="en-US" dirty="0"/>
              <a:t>, chills, or night sweats in a patient who also has respiratory symptoms should alert the nurse to the possibility of bacterial pneumonia. </a:t>
            </a:r>
          </a:p>
          <a:p>
            <a:pPr marL="82296" indent="0">
              <a:buNone/>
            </a:pPr>
            <a:r>
              <a:rPr lang="en-US" dirty="0"/>
              <a:t>R</a:t>
            </a:r>
            <a:r>
              <a:rPr lang="en-US" dirty="0" smtClean="0"/>
              <a:t>espiratory system assessment: </a:t>
            </a:r>
          </a:p>
          <a:p>
            <a:pPr marL="82296" indent="0">
              <a:buNone/>
            </a:pPr>
            <a:r>
              <a:rPr lang="en-US" dirty="0" err="1" smtClean="0"/>
              <a:t>Pleuritic</a:t>
            </a:r>
            <a:r>
              <a:rPr lang="en-US" dirty="0" smtClean="0"/>
              <a:t> pain</a:t>
            </a:r>
            <a:r>
              <a:rPr lang="en-US" dirty="0"/>
              <a:t>, fatigue, tachypnea, use of accessory muscles for breathing, </a:t>
            </a:r>
            <a:r>
              <a:rPr lang="en-US" dirty="0" err="1" smtClean="0"/>
              <a:t>bradycardia</a:t>
            </a:r>
            <a:r>
              <a:rPr lang="en-US" dirty="0" smtClean="0"/>
              <a:t>, cough, </a:t>
            </a:r>
            <a:r>
              <a:rPr lang="en-US" dirty="0"/>
              <a:t>and purulent sputum. It is important to identify the severity, location, and cause of the chest pain, </a:t>
            </a:r>
            <a:r>
              <a:rPr lang="en-US" dirty="0" smtClean="0"/>
              <a:t>along with </a:t>
            </a:r>
            <a:r>
              <a:rPr lang="en-US" dirty="0"/>
              <a:t>any medications or procedures that provide </a:t>
            </a:r>
            <a:r>
              <a:rPr lang="en-US" dirty="0" smtClean="0"/>
              <a:t>relief.</a:t>
            </a:r>
            <a:endParaRPr lang="en-US" dirty="0"/>
          </a:p>
          <a:p>
            <a:pPr marL="82296" indent="0">
              <a:buNone/>
            </a:pPr>
            <a:endParaRPr lang="en-US" dirty="0"/>
          </a:p>
        </p:txBody>
      </p:sp>
    </p:spTree>
    <p:extLst>
      <p:ext uri="{BB962C8B-B14F-4D97-AF65-F5344CB8AC3E}">
        <p14:creationId xmlns:p14="http://schemas.microsoft.com/office/powerpoint/2010/main" val="404330161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533400"/>
            <a:ext cx="7498080" cy="5715000"/>
          </a:xfrm>
        </p:spPr>
        <p:txBody>
          <a:bodyPr>
            <a:normAutofit fontScale="92500" lnSpcReduction="20000"/>
          </a:bodyPr>
          <a:lstStyle/>
          <a:p>
            <a:pPr marL="82296" indent="0">
              <a:buNone/>
            </a:pPr>
            <a:r>
              <a:rPr lang="en-US" dirty="0" smtClean="0"/>
              <a:t>The </a:t>
            </a:r>
            <a:r>
              <a:rPr lang="en-US" dirty="0"/>
              <a:t>nurse should monitor the following: </a:t>
            </a:r>
            <a:r>
              <a:rPr lang="en-US" dirty="0" smtClean="0"/>
              <a:t> </a:t>
            </a:r>
          </a:p>
          <a:p>
            <a:r>
              <a:rPr lang="en-US" dirty="0" smtClean="0"/>
              <a:t>Changes </a:t>
            </a:r>
            <a:r>
              <a:rPr lang="en-US" dirty="0"/>
              <a:t>in temperature and pulse </a:t>
            </a:r>
          </a:p>
          <a:p>
            <a:pPr>
              <a:buFont typeface="Wingdings" panose="05000000000000000000" pitchFamily="2" charset="2"/>
              <a:buChar char="Ø"/>
            </a:pPr>
            <a:r>
              <a:rPr lang="en-US" dirty="0" smtClean="0"/>
              <a:t>Amount</a:t>
            </a:r>
            <a:r>
              <a:rPr lang="en-US" dirty="0"/>
              <a:t>, odor, and color of secretions </a:t>
            </a:r>
            <a:r>
              <a:rPr lang="en-US" dirty="0" smtClean="0"/>
              <a:t> </a:t>
            </a:r>
            <a:r>
              <a:rPr lang="en-US" dirty="0"/>
              <a:t>Frequency and severity of cough </a:t>
            </a:r>
          </a:p>
          <a:p>
            <a:pPr>
              <a:buFont typeface="Wingdings" panose="05000000000000000000" pitchFamily="2" charset="2"/>
              <a:buChar char="Ø"/>
            </a:pPr>
            <a:r>
              <a:rPr lang="en-US" dirty="0" smtClean="0"/>
              <a:t>Degree </a:t>
            </a:r>
            <a:r>
              <a:rPr lang="en-US" dirty="0"/>
              <a:t>of tachypnea or shortness of breath </a:t>
            </a:r>
          </a:p>
          <a:p>
            <a:pPr>
              <a:buFont typeface="Wingdings" panose="05000000000000000000" pitchFamily="2" charset="2"/>
              <a:buChar char="Ø"/>
            </a:pPr>
            <a:r>
              <a:rPr lang="en-US" dirty="0" smtClean="0"/>
              <a:t>Changes </a:t>
            </a:r>
            <a:r>
              <a:rPr lang="en-US" dirty="0"/>
              <a:t>in physical assessment ﬁndings (primarily assessed by inspecting and auscultating the chest) </a:t>
            </a:r>
          </a:p>
          <a:p>
            <a:pPr>
              <a:buFont typeface="Wingdings" panose="05000000000000000000" pitchFamily="2" charset="2"/>
              <a:buChar char="Ø"/>
            </a:pPr>
            <a:r>
              <a:rPr lang="en-US" dirty="0" smtClean="0"/>
              <a:t>Changes </a:t>
            </a:r>
            <a:r>
              <a:rPr lang="en-US" dirty="0"/>
              <a:t>in the chest x-ray </a:t>
            </a:r>
            <a:r>
              <a:rPr lang="en-US" dirty="0" smtClean="0"/>
              <a:t>ﬁndings</a:t>
            </a:r>
          </a:p>
          <a:p>
            <a:pPr>
              <a:buFont typeface="Wingdings" panose="05000000000000000000" pitchFamily="2" charset="2"/>
              <a:buChar char="Ø"/>
            </a:pPr>
            <a:r>
              <a:rPr lang="en-US" dirty="0" smtClean="0"/>
              <a:t>It </a:t>
            </a:r>
            <a:r>
              <a:rPr lang="en-US" dirty="0"/>
              <a:t>is important to assess the elderly patient for unusual behavior, altered mental status, dehydration, excessive fatigue, and concomitant heart failure.</a:t>
            </a:r>
          </a:p>
          <a:p>
            <a:endParaRPr lang="en-US" dirty="0"/>
          </a:p>
        </p:txBody>
      </p:sp>
    </p:spTree>
    <p:extLst>
      <p:ext uri="{BB962C8B-B14F-4D97-AF65-F5344CB8AC3E}">
        <p14:creationId xmlns:p14="http://schemas.microsoft.com/office/powerpoint/2010/main" val="42895029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latin typeface="Times New Roman" pitchFamily="18" charset="0"/>
                <a:cs typeface="Times New Roman" pitchFamily="18" charset="0"/>
              </a:rPr>
              <a:t>    PNEUMONIA</a:t>
            </a:r>
            <a:endParaRPr lang="en-US" sz="40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70000" lnSpcReduction="20000"/>
          </a:bodyPr>
          <a:lstStyle/>
          <a:p>
            <a:endParaRPr lang="en-US" dirty="0" smtClean="0"/>
          </a:p>
          <a:p>
            <a:pPr algn="just"/>
            <a:r>
              <a:rPr lang="en-US" sz="4500" b="1" dirty="0" smtClean="0">
                <a:latin typeface="Times New Roman" pitchFamily="18" charset="0"/>
                <a:cs typeface="Times New Roman" pitchFamily="18" charset="0"/>
              </a:rPr>
              <a:t>Definition: </a:t>
            </a:r>
          </a:p>
          <a:p>
            <a:pPr algn="just">
              <a:buNone/>
            </a:pPr>
            <a:r>
              <a:rPr lang="en-US" sz="4500" b="1" dirty="0" smtClean="0">
                <a:latin typeface="Times New Roman" pitchFamily="18" charset="0"/>
                <a:cs typeface="Times New Roman" pitchFamily="18" charset="0"/>
              </a:rPr>
              <a:t>   </a:t>
            </a:r>
            <a:r>
              <a:rPr lang="en-US" sz="4500" dirty="0" smtClean="0">
                <a:latin typeface="Times New Roman" pitchFamily="18" charset="0"/>
                <a:cs typeface="Times New Roman" pitchFamily="18" charset="0"/>
              </a:rPr>
              <a:t>Pneumonia is an infection that affects the air sacs in one or both lungs. A variety of organisms, including bacteria, viruses and fungi, can cause pneumonia. Pneumonia can range in seriousness from mild to life-threatening and is most serious for infants and young children, people older than age 65, and people with health problems or weakened immune systems</a:t>
            </a:r>
            <a:r>
              <a:rPr lang="en-US" sz="6700" dirty="0" smtClean="0">
                <a:latin typeface="Times New Roman" pitchFamily="18" charset="0"/>
                <a:cs typeface="Times New Roman" pitchFamily="18" charset="0"/>
              </a:rPr>
              <a:t>.</a:t>
            </a:r>
          </a:p>
          <a:p>
            <a:endParaRPr lang="en-US" sz="7200" dirty="0" smtClean="0">
              <a:latin typeface="Times New Roman" pitchFamily="18" charset="0"/>
              <a:cs typeface="Times New Roman" pitchFamily="18" charset="0"/>
            </a:endParaRPr>
          </a:p>
          <a:p>
            <a:endParaRPr lang="en-US" sz="7200" b="1" dirty="0" smtClean="0">
              <a:latin typeface="Times New Roman" pitchFamily="18" charset="0"/>
              <a:cs typeface="Times New Roman" pitchFamily="18" charset="0"/>
            </a:endParaRPr>
          </a:p>
          <a:p>
            <a:endParaRPr lang="en-US" sz="7200" b="1" dirty="0" smtClean="0">
              <a:latin typeface="Times New Roman" pitchFamily="18" charset="0"/>
              <a:cs typeface="Times New Roman" pitchFamily="18" charset="0"/>
            </a:endParaRPr>
          </a:p>
          <a:p>
            <a:endParaRPr lang="en-US" sz="5600" dirty="0" smtClean="0">
              <a:latin typeface="Times New Roman" pitchFamily="18" charset="0"/>
              <a:cs typeface="Times New Roman" pitchFamily="18" charset="0"/>
            </a:endParaRPr>
          </a:p>
          <a:p>
            <a:endParaRPr lang="en-US" sz="5600" dirty="0" smtClean="0">
              <a:latin typeface="Times New Roman" pitchFamily="18" charset="0"/>
              <a:cs typeface="Times New Roman" pitchFamily="18" charset="0"/>
            </a:endParaRPr>
          </a:p>
          <a:p>
            <a:endParaRPr lang="en-US" sz="5600" dirty="0" smtClean="0">
              <a:latin typeface="Times New Roman" pitchFamily="18" charset="0"/>
              <a:cs typeface="Times New Roman" pitchFamily="18" charset="0"/>
            </a:endParaRPr>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pPr>
              <a:buNone/>
            </a:pPr>
            <a:endParaRPr lang="en-US" dirty="0" smtClean="0"/>
          </a:p>
          <a:p>
            <a:pPr>
              <a:buNone/>
            </a:pPr>
            <a:endParaRPr lang="en-US" dirty="0" smtClean="0"/>
          </a:p>
          <a:p>
            <a:endParaRPr lang="en-US" sz="3700" dirty="0" smtClean="0"/>
          </a:p>
          <a:p>
            <a:pPr>
              <a:buNone/>
            </a:pP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Nursing diagnosis </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Based </a:t>
            </a:r>
            <a:r>
              <a:rPr lang="en-US" dirty="0"/>
              <a:t>on the assessment data, the patient’s major nursing diagnoses may include: </a:t>
            </a:r>
            <a:endParaRPr lang="en-US" dirty="0" smtClean="0"/>
          </a:p>
          <a:p>
            <a:pPr marL="596646" indent="-514350">
              <a:buFont typeface="+mj-lt"/>
              <a:buAutoNum type="arabicParenR"/>
            </a:pPr>
            <a:r>
              <a:rPr lang="en-US" dirty="0" smtClean="0"/>
              <a:t>Impaired </a:t>
            </a:r>
            <a:r>
              <a:rPr lang="en-US" dirty="0"/>
              <a:t>gas exchange related to decreased ventilation and alveolar-capillary membrane changes due to inflammatory process in the </a:t>
            </a:r>
            <a:r>
              <a:rPr lang="en-US" dirty="0" smtClean="0"/>
              <a:t>lungs</a:t>
            </a:r>
          </a:p>
          <a:p>
            <a:pPr marL="596646" indent="-514350">
              <a:buFont typeface="+mj-lt"/>
              <a:buAutoNum type="arabicParenR"/>
            </a:pPr>
            <a:r>
              <a:rPr lang="en-US" dirty="0" smtClean="0"/>
              <a:t>Ineffective </a:t>
            </a:r>
            <a:r>
              <a:rPr lang="en-US" dirty="0"/>
              <a:t>airway clearance related to tracheobronchial secretions increase due to infection </a:t>
            </a:r>
            <a:endParaRPr lang="en-US" dirty="0" smtClean="0"/>
          </a:p>
          <a:p>
            <a:pPr marL="596646" indent="-514350">
              <a:buFont typeface="+mj-lt"/>
              <a:buAutoNum type="arabicParenR"/>
            </a:pPr>
            <a:r>
              <a:rPr lang="en-US" dirty="0" smtClean="0"/>
              <a:t>Acute </a:t>
            </a:r>
            <a:r>
              <a:rPr lang="en-US" dirty="0"/>
              <a:t>Pain related to inflammatory process and </a:t>
            </a:r>
            <a:r>
              <a:rPr lang="en-US" dirty="0" smtClean="0"/>
              <a:t>dyspnea</a:t>
            </a:r>
          </a:p>
          <a:p>
            <a:pPr marL="596646" indent="-514350">
              <a:buFont typeface="+mj-lt"/>
              <a:buAutoNum type="arabicParenR"/>
            </a:pPr>
            <a:r>
              <a:rPr lang="en-US" dirty="0" smtClean="0"/>
              <a:t>Activity </a:t>
            </a:r>
            <a:r>
              <a:rPr lang="en-US" dirty="0"/>
              <a:t>intolerance related to imbalance between oxygen supply and demand </a:t>
            </a:r>
          </a:p>
        </p:txBody>
      </p:sp>
    </p:spTree>
    <p:extLst>
      <p:ext uri="{BB962C8B-B14F-4D97-AF65-F5344CB8AC3E}">
        <p14:creationId xmlns:p14="http://schemas.microsoft.com/office/powerpoint/2010/main" val="297983342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latin typeface="Times New Roman" pitchFamily="18" charset="0"/>
                <a:cs typeface="Times New Roman" pitchFamily="18" charset="0"/>
              </a:rPr>
              <a:t>Nursing management</a:t>
            </a:r>
            <a:endParaRPr lang="en-US" sz="40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32500" lnSpcReduction="20000"/>
          </a:bodyPr>
          <a:lstStyle/>
          <a:p>
            <a:pPr>
              <a:buNone/>
            </a:pPr>
            <a:endParaRPr lang="en-US" dirty="0" smtClean="0"/>
          </a:p>
          <a:p>
            <a:pPr algn="just">
              <a:buNone/>
            </a:pPr>
            <a:r>
              <a:rPr lang="en-US" sz="8000" b="1" dirty="0" smtClean="0">
                <a:latin typeface="Times New Roman" pitchFamily="18" charset="0"/>
                <a:cs typeface="Times New Roman" pitchFamily="18" charset="0"/>
              </a:rPr>
              <a:t>Nursing diagnosis:</a:t>
            </a:r>
          </a:p>
          <a:p>
            <a:pPr algn="just">
              <a:buNone/>
            </a:pPr>
            <a:r>
              <a:rPr lang="en-US" sz="8000" dirty="0" smtClean="0">
                <a:latin typeface="Times New Roman" pitchFamily="18" charset="0"/>
                <a:cs typeface="Times New Roman" pitchFamily="18" charset="0"/>
              </a:rPr>
              <a:t>   Impaired gas exchange related to decreased ventilation and alveolar-capillary membrane changes due to inflammatory process in the lungs.</a:t>
            </a:r>
          </a:p>
          <a:p>
            <a:pPr algn="just">
              <a:buNone/>
            </a:pPr>
            <a:r>
              <a:rPr lang="en-US" sz="8000" b="1" dirty="0" smtClean="0">
                <a:latin typeface="Times New Roman" pitchFamily="18" charset="0"/>
                <a:cs typeface="Times New Roman" pitchFamily="18" charset="0"/>
              </a:rPr>
              <a:t>Desired outcome</a:t>
            </a:r>
            <a:r>
              <a:rPr lang="en-US" sz="7200" dirty="0" smtClean="0">
                <a:latin typeface="Times New Roman" pitchFamily="18" charset="0"/>
                <a:cs typeface="Times New Roman" pitchFamily="18" charset="0"/>
              </a:rPr>
              <a:t>:</a:t>
            </a:r>
          </a:p>
          <a:p>
            <a:r>
              <a:rPr lang="en-US" sz="7200" dirty="0" smtClean="0">
                <a:latin typeface="Times New Roman" pitchFamily="18" charset="0"/>
                <a:cs typeface="Times New Roman" pitchFamily="18" charset="0"/>
              </a:rPr>
              <a:t>Patient will have adequate gas exchange as evidenced by resp:20-24b/min and absence of signs of respiratory distress.</a:t>
            </a:r>
          </a:p>
          <a:p>
            <a:r>
              <a:rPr lang="en-US" sz="7200" dirty="0" smtClean="0">
                <a:latin typeface="Times New Roman" pitchFamily="18" charset="0"/>
                <a:cs typeface="Times New Roman" pitchFamily="18" charset="0"/>
              </a:rPr>
              <a:t>Pao2&gt;80mmhg,Pco2 of 35-45mmhg &amp; pH:7.35-7.45</a:t>
            </a:r>
          </a:p>
          <a:p>
            <a:r>
              <a:rPr lang="en-US" sz="7200" dirty="0" smtClean="0">
                <a:latin typeface="Times New Roman" pitchFamily="18" charset="0"/>
                <a:cs typeface="Times New Roman" pitchFamily="18" charset="0"/>
              </a:rPr>
              <a:t>patient statement </a:t>
            </a:r>
            <a:r>
              <a:rPr lang="en-US" sz="7200" dirty="0">
                <a:latin typeface="Times New Roman" pitchFamily="18" charset="0"/>
                <a:cs typeface="Times New Roman" pitchFamily="18" charset="0"/>
              </a:rPr>
              <a:t>of acceptable level of dyspnea</a:t>
            </a:r>
          </a:p>
          <a:p>
            <a:endParaRPr lang="en-US" sz="72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400" b="1" dirty="0" smtClean="0">
                <a:latin typeface="Times New Roman" pitchFamily="18" charset="0"/>
                <a:cs typeface="Times New Roman" pitchFamily="18" charset="0"/>
              </a:rPr>
              <a:t> Nursing interventions:</a:t>
            </a:r>
            <a:br>
              <a:rPr lang="en-US" sz="4400" b="1" dirty="0" smtClean="0">
                <a:latin typeface="Times New Roman" pitchFamily="18" charset="0"/>
                <a:cs typeface="Times New Roman" pitchFamily="18" charset="0"/>
              </a:rPr>
            </a:br>
            <a:endParaRPr lang="en-US" dirty="0"/>
          </a:p>
        </p:txBody>
      </p:sp>
      <p:sp>
        <p:nvSpPr>
          <p:cNvPr id="3" name="Content Placeholder 2"/>
          <p:cNvSpPr>
            <a:spLocks noGrp="1"/>
          </p:cNvSpPr>
          <p:nvPr>
            <p:ph idx="1"/>
          </p:nvPr>
        </p:nvSpPr>
        <p:spPr>
          <a:xfrm>
            <a:off x="1435608" y="1143000"/>
            <a:ext cx="7498080" cy="5105400"/>
          </a:xfrm>
        </p:spPr>
        <p:txBody>
          <a:bodyPr>
            <a:normAutofit fontScale="85000" lnSpcReduction="20000"/>
          </a:bodyPr>
          <a:lstStyle/>
          <a:p>
            <a:pPr algn="just"/>
            <a:r>
              <a:rPr lang="en-US" dirty="0" smtClean="0">
                <a:latin typeface="Times New Roman" pitchFamily="18" charset="0"/>
                <a:cs typeface="Times New Roman" pitchFamily="18" charset="0"/>
              </a:rPr>
              <a:t>Assess </a:t>
            </a:r>
            <a:r>
              <a:rPr lang="en-US" dirty="0">
                <a:latin typeface="Times New Roman" pitchFamily="18" charset="0"/>
                <a:cs typeface="Times New Roman" pitchFamily="18" charset="0"/>
              </a:rPr>
              <a:t>lung sounds, respiratory rate and effort, use of accessory muscles. </a:t>
            </a:r>
            <a:r>
              <a:rPr lang="en-US" dirty="0" smtClean="0">
                <a:latin typeface="Times New Roman" pitchFamily="18" charset="0"/>
                <a:cs typeface="Times New Roman" pitchFamily="18" charset="0"/>
              </a:rPr>
              <a:t>Coz Respiratory </a:t>
            </a:r>
            <a:r>
              <a:rPr lang="en-US" dirty="0">
                <a:latin typeface="Times New Roman" pitchFamily="18" charset="0"/>
                <a:cs typeface="Times New Roman" pitchFamily="18" charset="0"/>
              </a:rPr>
              <a:t>rate less than 12 or more than 24 or use of accessory muscles indicates distress. Diminished lung sounds indicate possible poor air movement and impaired gas </a:t>
            </a:r>
            <a:r>
              <a:rPr lang="en-US" dirty="0" smtClean="0">
                <a:latin typeface="Times New Roman" pitchFamily="18" charset="0"/>
                <a:cs typeface="Times New Roman" pitchFamily="18" charset="0"/>
              </a:rPr>
              <a:t>exchange</a:t>
            </a:r>
          </a:p>
          <a:p>
            <a:pPr algn="just"/>
            <a:r>
              <a:rPr lang="en-US" dirty="0">
                <a:latin typeface="Times New Roman" pitchFamily="18" charset="0"/>
                <a:cs typeface="Times New Roman" pitchFamily="18" charset="0"/>
              </a:rPr>
              <a:t> Observe skin and mucous membranes for </a:t>
            </a:r>
            <a:r>
              <a:rPr lang="en-US" dirty="0" smtClean="0">
                <a:latin typeface="Times New Roman" pitchFamily="18" charset="0"/>
                <a:cs typeface="Times New Roman" pitchFamily="18" charset="0"/>
              </a:rPr>
              <a:t>cyanosis: Cyanosis </a:t>
            </a:r>
            <a:r>
              <a:rPr lang="en-US" dirty="0">
                <a:latin typeface="Times New Roman" pitchFamily="18" charset="0"/>
                <a:cs typeface="Times New Roman" pitchFamily="18" charset="0"/>
              </a:rPr>
              <a:t>indicates poor oxygenation. Oral mucous membrane cyanosis indicates serious </a:t>
            </a:r>
            <a:r>
              <a:rPr lang="en-US" dirty="0" smtClean="0">
                <a:latin typeface="Times New Roman" pitchFamily="18" charset="0"/>
                <a:cs typeface="Times New Roman" pitchFamily="18" charset="0"/>
              </a:rPr>
              <a:t>hypoxia</a:t>
            </a:r>
          </a:p>
          <a:p>
            <a:pPr algn="just"/>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Monitor arterial blood gas values and pulse </a:t>
            </a:r>
            <a:r>
              <a:rPr lang="en-US" dirty="0" err="1">
                <a:latin typeface="Times New Roman" pitchFamily="18" charset="0"/>
                <a:cs typeface="Times New Roman" pitchFamily="18" charset="0"/>
              </a:rPr>
              <a:t>oximetry</a:t>
            </a:r>
            <a:r>
              <a:rPr lang="en-US" dirty="0">
                <a:latin typeface="Times New Roman" pitchFamily="18" charset="0"/>
                <a:cs typeface="Times New Roman" pitchFamily="18" charset="0"/>
              </a:rPr>
              <a:t> as </a:t>
            </a:r>
            <a:r>
              <a:rPr lang="en-US" dirty="0" smtClean="0">
                <a:latin typeface="Times New Roman" pitchFamily="18" charset="0"/>
                <a:cs typeface="Times New Roman" pitchFamily="18" charset="0"/>
              </a:rPr>
              <a:t>ordered: PaO2 &lt; </a:t>
            </a:r>
            <a:r>
              <a:rPr lang="en-US" dirty="0">
                <a:latin typeface="Times New Roman" pitchFamily="18" charset="0"/>
                <a:cs typeface="Times New Roman" pitchFamily="18" charset="0"/>
              </a:rPr>
              <a:t>80 mm Hg, </a:t>
            </a:r>
            <a:r>
              <a:rPr lang="en-US" dirty="0" smtClean="0">
                <a:latin typeface="Times New Roman" pitchFamily="18" charset="0"/>
                <a:cs typeface="Times New Roman" pitchFamily="18" charset="0"/>
              </a:rPr>
              <a:t>PaCO2 &gt;45 </a:t>
            </a:r>
            <a:r>
              <a:rPr lang="en-US" dirty="0">
                <a:latin typeface="Times New Roman" pitchFamily="18" charset="0"/>
                <a:cs typeface="Times New Roman" pitchFamily="18" charset="0"/>
              </a:rPr>
              <a:t>mm Hg, or </a:t>
            </a:r>
            <a:r>
              <a:rPr lang="en-US" dirty="0" smtClean="0">
                <a:latin typeface="Times New Roman" pitchFamily="18" charset="0"/>
                <a:cs typeface="Times New Roman" pitchFamily="18" charset="0"/>
              </a:rPr>
              <a:t>SaO2&lt; 90 </a:t>
            </a:r>
            <a:r>
              <a:rPr lang="en-US" dirty="0">
                <a:latin typeface="Times New Roman" pitchFamily="18" charset="0"/>
                <a:cs typeface="Times New Roman" pitchFamily="18" charset="0"/>
              </a:rPr>
              <a:t>indicate impaired gas </a:t>
            </a:r>
            <a:r>
              <a:rPr lang="en-US" dirty="0" smtClean="0">
                <a:latin typeface="Times New Roman" pitchFamily="18" charset="0"/>
                <a:cs typeface="Times New Roman" pitchFamily="18" charset="0"/>
              </a:rPr>
              <a:t>exchange</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smtClean="0">
                <a:latin typeface="Times New Roman" pitchFamily="18" charset="0"/>
                <a:cs typeface="Times New Roman" pitchFamily="18" charset="0"/>
              </a:rPr>
              <a:t>Nursing interventions (ct)</a:t>
            </a:r>
            <a:endParaRPr lang="en-US" dirty="0"/>
          </a:p>
        </p:txBody>
      </p:sp>
      <p:sp>
        <p:nvSpPr>
          <p:cNvPr id="3" name="Content Placeholder 2"/>
          <p:cNvSpPr>
            <a:spLocks noGrp="1"/>
          </p:cNvSpPr>
          <p:nvPr>
            <p:ph idx="1"/>
          </p:nvPr>
        </p:nvSpPr>
        <p:spPr/>
        <p:txBody>
          <a:bodyPr>
            <a:normAutofit fontScale="85000" lnSpcReduction="10000"/>
          </a:bodyPr>
          <a:lstStyle/>
          <a:p>
            <a:pPr algn="just"/>
            <a:r>
              <a:rPr lang="en-US" dirty="0">
                <a:latin typeface="Times New Roman" pitchFamily="18" charset="0"/>
                <a:cs typeface="Times New Roman" pitchFamily="18" charset="0"/>
              </a:rPr>
              <a:t>Position patient in semi fowler to promote comfort and maximize inhalation .Position patient on the unaffected side in unilateral pneumonia</a:t>
            </a:r>
          </a:p>
          <a:p>
            <a:pPr algn="just"/>
            <a:r>
              <a:rPr lang="en-US" dirty="0">
                <a:latin typeface="Times New Roman" pitchFamily="18" charset="0"/>
                <a:cs typeface="Times New Roman" pitchFamily="18" charset="0"/>
              </a:rPr>
              <a:t>Deliver oxygen as prescribed &lt; 2 </a:t>
            </a:r>
            <a:r>
              <a:rPr lang="en-US" dirty="0" err="1">
                <a:latin typeface="Times New Roman" pitchFamily="18" charset="0"/>
                <a:cs typeface="Times New Roman" pitchFamily="18" charset="0"/>
              </a:rPr>
              <a:t>litres</a:t>
            </a:r>
            <a:r>
              <a:rPr lang="en-US" dirty="0">
                <a:latin typeface="Times New Roman" pitchFamily="18" charset="0"/>
                <a:cs typeface="Times New Roman" pitchFamily="18" charset="0"/>
              </a:rPr>
              <a:t> by mask, nasal prongs or ventilator(intubation) in severe cases. Supplemental oxygen decreases hypoxia. Rates more than 2 L/min may depress hypoxic </a:t>
            </a:r>
            <a:r>
              <a:rPr lang="en-US" dirty="0" smtClean="0">
                <a:latin typeface="Times New Roman" pitchFamily="18" charset="0"/>
                <a:cs typeface="Times New Roman" pitchFamily="18" charset="0"/>
              </a:rPr>
              <a:t>drive.</a:t>
            </a:r>
          </a:p>
          <a:p>
            <a:pPr algn="just"/>
            <a:r>
              <a:rPr lang="en-US" dirty="0" smtClean="0">
                <a:latin typeface="Times New Roman" pitchFamily="18" charset="0"/>
                <a:cs typeface="Times New Roman" pitchFamily="18" charset="0"/>
              </a:rPr>
              <a:t>Monitor vital signs 2-4hrly,be cautious of increased HR /RR may be indicative of infection</a:t>
            </a:r>
          </a:p>
          <a:p>
            <a:pPr algn="just"/>
            <a:r>
              <a:rPr lang="en-US" dirty="0" smtClean="0">
                <a:latin typeface="Times New Roman" pitchFamily="18" charset="0"/>
                <a:cs typeface="Times New Roman" pitchFamily="18" charset="0"/>
              </a:rPr>
              <a:t>Provide rest between care activities to decrease body oxygen demand</a:t>
            </a:r>
          </a:p>
          <a:p>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smtClean="0">
                <a:latin typeface="Times New Roman" pitchFamily="18" charset="0"/>
                <a:cs typeface="Times New Roman" pitchFamily="18" charset="0"/>
              </a:rPr>
              <a:t>Nursing management</a:t>
            </a:r>
            <a:endParaRPr lang="en-US" dirty="0"/>
          </a:p>
        </p:txBody>
      </p:sp>
      <p:sp>
        <p:nvSpPr>
          <p:cNvPr id="3" name="Content Placeholder 2"/>
          <p:cNvSpPr>
            <a:spLocks noGrp="1"/>
          </p:cNvSpPr>
          <p:nvPr>
            <p:ph idx="1"/>
          </p:nvPr>
        </p:nvSpPr>
        <p:spPr/>
        <p:txBody>
          <a:bodyPr>
            <a:normAutofit lnSpcReduction="10000"/>
          </a:bodyPr>
          <a:lstStyle/>
          <a:p>
            <a:pPr algn="just">
              <a:buNone/>
            </a:pPr>
            <a:r>
              <a:rPr lang="en-US" b="1" dirty="0" smtClean="0"/>
              <a:t>Nursing diagnosis:</a:t>
            </a:r>
          </a:p>
          <a:p>
            <a:pPr algn="just">
              <a:buNone/>
            </a:pPr>
            <a:r>
              <a:rPr lang="en-US" dirty="0" smtClean="0">
                <a:latin typeface="Times New Roman" pitchFamily="18" charset="0"/>
                <a:cs typeface="Times New Roman" pitchFamily="18" charset="0"/>
              </a:rPr>
              <a:t>   Ineffective airway clearance related to tracheobronchial secretions increase due to infection </a:t>
            </a:r>
            <a:endParaRPr lang="en-US" dirty="0" smtClean="0"/>
          </a:p>
          <a:p>
            <a:pPr algn="just">
              <a:buNone/>
            </a:pPr>
            <a:r>
              <a:rPr lang="en-US" sz="4000" b="1" dirty="0" smtClean="0">
                <a:latin typeface="Times New Roman" pitchFamily="18" charset="0"/>
                <a:cs typeface="Times New Roman" pitchFamily="18" charset="0"/>
              </a:rPr>
              <a:t>Desired outcome:</a:t>
            </a:r>
          </a:p>
          <a:p>
            <a:pPr algn="just">
              <a:buNone/>
            </a:pPr>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patient will have improved airway clearance as evidenced by (1) clear breath sounds and (2) ability to cough up secretions</a:t>
            </a:r>
            <a:endParaRPr lang="en-US" dirty="0" smtClean="0">
              <a:latin typeface="Times New Roman" pitchFamily="18" charset="0"/>
              <a:cs typeface="Times New Roman" pitchFamily="18" charset="0"/>
            </a:endParaRPr>
          </a:p>
          <a:p>
            <a:pPr>
              <a:buNone/>
            </a:pPr>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Nursing interventions </a:t>
            </a:r>
            <a:endParaRPr lang="en-US" dirty="0"/>
          </a:p>
        </p:txBody>
      </p:sp>
      <p:sp>
        <p:nvSpPr>
          <p:cNvPr id="3" name="Content Placeholder 2"/>
          <p:cNvSpPr>
            <a:spLocks noGrp="1"/>
          </p:cNvSpPr>
          <p:nvPr>
            <p:ph idx="1"/>
          </p:nvPr>
        </p:nvSpPr>
        <p:spPr/>
        <p:txBody>
          <a:bodyPr>
            <a:normAutofit fontScale="92500" lnSpcReduction="20000"/>
          </a:bodyPr>
          <a:lstStyle/>
          <a:p>
            <a:r>
              <a:rPr lang="en-US" dirty="0"/>
              <a:t>Assess lung sounds q4th and </a:t>
            </a:r>
            <a:r>
              <a:rPr lang="en-US" dirty="0" err="1"/>
              <a:t>prn</a:t>
            </a:r>
            <a:r>
              <a:rPr lang="en-US" dirty="0"/>
              <a:t>. Crackles and wheezes may indicate excess secretions in airways. </a:t>
            </a:r>
          </a:p>
          <a:p>
            <a:r>
              <a:rPr lang="en-US" dirty="0" smtClean="0"/>
              <a:t>Monitor </a:t>
            </a:r>
            <a:r>
              <a:rPr lang="en-US" dirty="0"/>
              <a:t>amount, color, and consistency of sputum. Thick, purulent sputum indicates infection and should be reported to the physician.</a:t>
            </a:r>
          </a:p>
          <a:p>
            <a:r>
              <a:rPr lang="en-US" dirty="0" smtClean="0"/>
              <a:t>Encourage </a:t>
            </a:r>
            <a:r>
              <a:rPr lang="en-US" dirty="0"/>
              <a:t>oral ﬂuids; use cool steam room humidiﬁer. Hydration decreases viscosity of secretions and aids expectoration</a:t>
            </a:r>
          </a:p>
          <a:p>
            <a:r>
              <a:rPr lang="en-US" dirty="0" smtClean="0"/>
              <a:t>Turn </a:t>
            </a:r>
            <a:r>
              <a:rPr lang="en-US" dirty="0"/>
              <a:t>patient q2h or encourage to ambulate if able. Movement mobilizes secretions</a:t>
            </a:r>
          </a:p>
        </p:txBody>
      </p:sp>
    </p:spTree>
    <p:extLst>
      <p:ext uri="{BB962C8B-B14F-4D97-AF65-F5344CB8AC3E}">
        <p14:creationId xmlns:p14="http://schemas.microsoft.com/office/powerpoint/2010/main" val="93004240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533400"/>
            <a:ext cx="7498080" cy="5715000"/>
          </a:xfrm>
        </p:spPr>
        <p:txBody>
          <a:bodyPr>
            <a:normAutofit fontScale="92500" lnSpcReduction="10000"/>
          </a:bodyPr>
          <a:lstStyle/>
          <a:p>
            <a:r>
              <a:rPr lang="en-US" dirty="0"/>
              <a:t>Encourage patient to cough and deep breathe every hour and </a:t>
            </a:r>
            <a:r>
              <a:rPr lang="en-US" dirty="0" err="1"/>
              <a:t>prn</a:t>
            </a:r>
            <a:r>
              <a:rPr lang="en-US" dirty="0"/>
              <a:t>. Controlled coughing following deep breaths is more effective</a:t>
            </a:r>
            <a:r>
              <a:rPr lang="en-US" dirty="0" smtClean="0"/>
              <a:t>... </a:t>
            </a:r>
            <a:endParaRPr lang="en-US" dirty="0"/>
          </a:p>
          <a:p>
            <a:r>
              <a:rPr lang="en-US" dirty="0" smtClean="0"/>
              <a:t>Administer </a:t>
            </a:r>
            <a:r>
              <a:rPr lang="en-US" dirty="0"/>
              <a:t>expectorants as ordered. Expectorants help liquefy secretions and trigger the cough reﬂex</a:t>
            </a:r>
            <a:endParaRPr lang="en-US" dirty="0" smtClean="0"/>
          </a:p>
          <a:p>
            <a:r>
              <a:rPr lang="en-US" dirty="0" smtClean="0"/>
              <a:t> </a:t>
            </a:r>
            <a:r>
              <a:rPr lang="en-US" dirty="0"/>
              <a:t>If patient is unable to cough up secretions, suction per institution policy. Suctioning is necessary to remove secretions when the patient is unable to cough effectively</a:t>
            </a:r>
            <a:endParaRPr lang="en-US" dirty="0" smtClean="0"/>
          </a:p>
          <a:p>
            <a:r>
              <a:rPr lang="en-US" dirty="0" smtClean="0"/>
              <a:t>Obtain </a:t>
            </a:r>
            <a:r>
              <a:rPr lang="en-US" dirty="0"/>
              <a:t>order for chest physiotherapy or ﬂutter valve if indicated. Percussion and postural drainage help mobilize secretions.</a:t>
            </a:r>
          </a:p>
          <a:p>
            <a:endParaRPr lang="en-US" dirty="0"/>
          </a:p>
        </p:txBody>
      </p:sp>
    </p:spTree>
    <p:extLst>
      <p:ext uri="{BB962C8B-B14F-4D97-AF65-F5344CB8AC3E}">
        <p14:creationId xmlns:p14="http://schemas.microsoft.com/office/powerpoint/2010/main" val="420108101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400" b="1" dirty="0" smtClean="0">
                <a:latin typeface="Times New Roman" pitchFamily="18" charset="0"/>
                <a:cs typeface="Times New Roman" pitchFamily="18" charset="0"/>
              </a:rPr>
              <a:t>    </a:t>
            </a:r>
            <a:r>
              <a:rPr lang="en-US" sz="5300" b="1" dirty="0" smtClean="0">
                <a:latin typeface="Times New Roman" pitchFamily="18" charset="0"/>
                <a:cs typeface="Times New Roman" pitchFamily="18" charset="0"/>
              </a:rPr>
              <a:t>Nursing</a:t>
            </a:r>
            <a:r>
              <a:rPr lang="en-US" sz="4400" b="1" dirty="0" smtClean="0">
                <a:latin typeface="Times New Roman" pitchFamily="18" charset="0"/>
                <a:cs typeface="Times New Roman" pitchFamily="18" charset="0"/>
              </a:rPr>
              <a:t> </a:t>
            </a:r>
            <a:r>
              <a:rPr lang="en-US" sz="5300" b="1" dirty="0" smtClean="0">
                <a:latin typeface="Times New Roman" pitchFamily="18" charset="0"/>
                <a:cs typeface="Times New Roman" pitchFamily="18" charset="0"/>
              </a:rPr>
              <a:t>interventions(ct)</a:t>
            </a:r>
            <a:r>
              <a:rPr lang="en-US" sz="5300" dirty="0" smtClean="0">
                <a:latin typeface="Times New Roman" pitchFamily="18" charset="0"/>
                <a:cs typeface="Times New Roman" pitchFamily="18" charset="0"/>
              </a:rPr>
              <a:t/>
            </a:r>
            <a:br>
              <a:rPr lang="en-US" sz="5300" dirty="0" smtClean="0">
                <a:latin typeface="Times New Roman" pitchFamily="18" charset="0"/>
                <a:cs typeface="Times New Roman" pitchFamily="18" charset="0"/>
              </a:rPr>
            </a:br>
            <a:endParaRPr lang="en-US" sz="5300" dirty="0"/>
          </a:p>
        </p:txBody>
      </p:sp>
      <p:sp>
        <p:nvSpPr>
          <p:cNvPr id="3" name="Content Placeholder 2"/>
          <p:cNvSpPr>
            <a:spLocks noGrp="1"/>
          </p:cNvSpPr>
          <p:nvPr>
            <p:ph idx="1"/>
          </p:nvPr>
        </p:nvSpPr>
        <p:spPr/>
        <p:txBody>
          <a:bodyPr>
            <a:normAutofit/>
          </a:bodyPr>
          <a:lstStyle/>
          <a:p>
            <a:pPr algn="just"/>
            <a:r>
              <a:rPr lang="en-US" sz="4000" dirty="0" smtClean="0">
                <a:latin typeface="Times New Roman" pitchFamily="18" charset="0"/>
                <a:cs typeface="Times New Roman" pitchFamily="18" charset="0"/>
              </a:rPr>
              <a:t>Teach patient how to splint chest during a cough to reduce chest pains</a:t>
            </a:r>
          </a:p>
          <a:p>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Nursing mx </a:t>
            </a:r>
            <a:r>
              <a:rPr lang="en-US" dirty="0" err="1" smtClean="0"/>
              <a:t>ct</a:t>
            </a:r>
            <a:endParaRPr lang="en-US" dirty="0"/>
          </a:p>
        </p:txBody>
      </p:sp>
      <p:sp>
        <p:nvSpPr>
          <p:cNvPr id="3" name="Content Placeholder 2"/>
          <p:cNvSpPr>
            <a:spLocks noGrp="1"/>
          </p:cNvSpPr>
          <p:nvPr>
            <p:ph idx="1"/>
          </p:nvPr>
        </p:nvSpPr>
        <p:spPr/>
        <p:txBody>
          <a:bodyPr/>
          <a:lstStyle/>
          <a:p>
            <a:r>
              <a:rPr lang="en-US" dirty="0" smtClean="0"/>
              <a:t>Acute </a:t>
            </a:r>
            <a:r>
              <a:rPr lang="en-US" dirty="0"/>
              <a:t>Pain related to inflammatory process and </a:t>
            </a:r>
            <a:r>
              <a:rPr lang="en-US" dirty="0" smtClean="0"/>
              <a:t>dyspnea.</a:t>
            </a:r>
          </a:p>
          <a:p>
            <a:pPr marL="82296" indent="0">
              <a:buNone/>
            </a:pPr>
            <a:r>
              <a:rPr lang="en-US" b="1" dirty="0" smtClean="0"/>
              <a:t>Expected outcome</a:t>
            </a:r>
          </a:p>
          <a:p>
            <a:pPr>
              <a:buFont typeface="Wingdings" panose="05000000000000000000" pitchFamily="2" charset="2"/>
              <a:buChar char="Ø"/>
            </a:pPr>
            <a:r>
              <a:rPr lang="en-US" dirty="0" smtClean="0"/>
              <a:t>Patient will be free from pain within 24 </a:t>
            </a:r>
            <a:r>
              <a:rPr lang="en-US" dirty="0" err="1" smtClean="0"/>
              <a:t>hrs</a:t>
            </a:r>
            <a:r>
              <a:rPr lang="en-US" dirty="0" smtClean="0"/>
              <a:t> of mx</a:t>
            </a:r>
          </a:p>
          <a:p>
            <a:pPr>
              <a:buFont typeface="Wingdings" panose="05000000000000000000" pitchFamily="2" charset="2"/>
              <a:buChar char="Ø"/>
            </a:pPr>
            <a:r>
              <a:rPr lang="en-US" dirty="0" smtClean="0"/>
              <a:t>Will state pain is manageable </a:t>
            </a:r>
            <a:endParaRPr lang="en-US" dirty="0"/>
          </a:p>
        </p:txBody>
      </p:sp>
    </p:spTree>
    <p:extLst>
      <p:ext uri="{BB962C8B-B14F-4D97-AF65-F5344CB8AC3E}">
        <p14:creationId xmlns:p14="http://schemas.microsoft.com/office/powerpoint/2010/main" val="407011405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Nursing interventions </a:t>
            </a:r>
            <a:endParaRPr lang="en-US" dirty="0"/>
          </a:p>
        </p:txBody>
      </p:sp>
      <p:sp>
        <p:nvSpPr>
          <p:cNvPr id="3" name="Content Placeholder 2"/>
          <p:cNvSpPr>
            <a:spLocks noGrp="1"/>
          </p:cNvSpPr>
          <p:nvPr>
            <p:ph idx="1"/>
          </p:nvPr>
        </p:nvSpPr>
        <p:spPr/>
        <p:txBody>
          <a:bodyPr>
            <a:normAutofit fontScale="77500" lnSpcReduction="20000"/>
          </a:bodyPr>
          <a:lstStyle/>
          <a:p>
            <a:pPr marL="82296" indent="0">
              <a:buNone/>
            </a:pPr>
            <a:r>
              <a:rPr lang="en-US" b="1" dirty="0" smtClean="0"/>
              <a:t>Relieving </a:t>
            </a:r>
            <a:r>
              <a:rPr lang="en-US" b="1" dirty="0" err="1" smtClean="0"/>
              <a:t>Pleuritic</a:t>
            </a:r>
            <a:r>
              <a:rPr lang="en-US" b="1" dirty="0" smtClean="0"/>
              <a:t> Pain</a:t>
            </a:r>
          </a:p>
          <a:p>
            <a:r>
              <a:rPr lang="en-US" dirty="0" smtClean="0"/>
              <a:t>Place in a comfortable position (semi-Fowler's) for resting and breathing; encourage frequent change of position to prevent pooling of secretions in lungs.</a:t>
            </a:r>
          </a:p>
          <a:p>
            <a:r>
              <a:rPr lang="en-US" dirty="0" smtClean="0"/>
              <a:t>Demonstrate </a:t>
            </a:r>
            <a:r>
              <a:rPr lang="en-US" dirty="0"/>
              <a:t>how to splint the chest while coughing.</a:t>
            </a:r>
          </a:p>
          <a:p>
            <a:r>
              <a:rPr lang="en-US" dirty="0" smtClean="0"/>
              <a:t>Avoid </a:t>
            </a:r>
            <a:r>
              <a:rPr lang="en-US" dirty="0"/>
              <a:t>suppressing a productive cough.</a:t>
            </a:r>
          </a:p>
          <a:p>
            <a:r>
              <a:rPr lang="en-US" dirty="0" smtClean="0"/>
              <a:t>Administer </a:t>
            </a:r>
            <a:r>
              <a:rPr lang="en-US" dirty="0"/>
              <a:t>analgesic agent to relieve pain. </a:t>
            </a:r>
          </a:p>
          <a:p>
            <a:r>
              <a:rPr lang="en-US" dirty="0" smtClean="0"/>
              <a:t>Apply </a:t>
            </a:r>
            <a:r>
              <a:rPr lang="en-US" dirty="0"/>
              <a:t>heat and/or cold to chest.</a:t>
            </a:r>
          </a:p>
          <a:p>
            <a:r>
              <a:rPr lang="en-US" dirty="0" smtClean="0"/>
              <a:t>Assist </a:t>
            </a:r>
            <a:r>
              <a:rPr lang="en-US" dirty="0"/>
              <a:t>with intercostal nerve block for pain relief.</a:t>
            </a:r>
          </a:p>
          <a:p>
            <a:r>
              <a:rPr lang="en-US" dirty="0" smtClean="0"/>
              <a:t>Encourage </a:t>
            </a:r>
            <a:r>
              <a:rPr lang="en-US" dirty="0"/>
              <a:t>modified bed rest during febrile period.</a:t>
            </a:r>
          </a:p>
          <a:p>
            <a:pPr marL="82296" indent="0">
              <a:buNone/>
            </a:pPr>
            <a:endParaRPr lang="en-US" dirty="0"/>
          </a:p>
        </p:txBody>
      </p:sp>
    </p:spTree>
    <p:extLst>
      <p:ext uri="{BB962C8B-B14F-4D97-AF65-F5344CB8AC3E}">
        <p14:creationId xmlns:p14="http://schemas.microsoft.com/office/powerpoint/2010/main" val="8923123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t>
            </a:r>
            <a:r>
              <a:rPr lang="en-US" sz="4000" b="1" dirty="0" smtClean="0">
                <a:latin typeface="Times New Roman" pitchFamily="18" charset="0"/>
                <a:cs typeface="Times New Roman" pitchFamily="18" charset="0"/>
              </a:rPr>
              <a:t>Lower Respiratory Tract Diseases</a:t>
            </a:r>
            <a:endParaRPr lang="en-US" sz="40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a:bodyPr>
          <a:lstStyle/>
          <a:p>
            <a:pPr>
              <a:buNone/>
            </a:pPr>
            <a:r>
              <a:rPr lang="en-US" sz="3000" dirty="0" smtClean="0">
                <a:latin typeface="Times New Roman" pitchFamily="18" charset="0"/>
                <a:cs typeface="Times New Roman" pitchFamily="18" charset="0"/>
              </a:rPr>
              <a:t>Some of the diseases of LRT includes:</a:t>
            </a:r>
          </a:p>
          <a:p>
            <a:r>
              <a:rPr lang="en-US" sz="3000" dirty="0" smtClean="0">
                <a:latin typeface="Times New Roman" pitchFamily="18" charset="0"/>
                <a:cs typeface="Times New Roman" pitchFamily="18" charset="0"/>
              </a:rPr>
              <a:t>Pneumonia</a:t>
            </a:r>
          </a:p>
          <a:p>
            <a:r>
              <a:rPr lang="en-US" sz="3000" dirty="0" smtClean="0">
                <a:latin typeface="Times New Roman" pitchFamily="18" charset="0"/>
                <a:cs typeface="Times New Roman" pitchFamily="18" charset="0"/>
              </a:rPr>
              <a:t>Atelectasis</a:t>
            </a:r>
          </a:p>
          <a:p>
            <a:r>
              <a:rPr lang="en-US" sz="3000" dirty="0" smtClean="0">
                <a:latin typeface="Times New Roman" pitchFamily="18" charset="0"/>
                <a:cs typeface="Times New Roman" pitchFamily="18" charset="0"/>
              </a:rPr>
              <a:t>Lung abscess</a:t>
            </a:r>
          </a:p>
          <a:p>
            <a:r>
              <a:rPr lang="en-US" sz="3000" dirty="0" smtClean="0">
                <a:latin typeface="Times New Roman" pitchFamily="18" charset="0"/>
                <a:cs typeface="Times New Roman" pitchFamily="18" charset="0"/>
              </a:rPr>
              <a:t>Pleural effusion and Pleurisy</a:t>
            </a:r>
          </a:p>
          <a:p>
            <a:r>
              <a:rPr lang="en-US" sz="3000" dirty="0" smtClean="0">
                <a:latin typeface="Times New Roman" pitchFamily="18" charset="0"/>
                <a:cs typeface="Times New Roman" pitchFamily="18" charset="0"/>
              </a:rPr>
              <a:t>Cor pulmonale, Emphysema, Pulmonary edema</a:t>
            </a:r>
          </a:p>
          <a:p>
            <a:r>
              <a:rPr lang="en-US" sz="3000" dirty="0" smtClean="0">
                <a:latin typeface="Times New Roman" pitchFamily="18" charset="0"/>
                <a:cs typeface="Times New Roman" pitchFamily="18" charset="0"/>
              </a:rPr>
              <a:t>Common general symptoms include shortness of breath, weakness, fever, coughing and fatigue and usually preceded by URTI.</a:t>
            </a:r>
          </a:p>
          <a:p>
            <a:endParaRPr lang="en-US" dirty="0" smtClean="0"/>
          </a:p>
          <a:p>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Nursing mx </a:t>
            </a:r>
            <a:r>
              <a:rPr lang="en-US" dirty="0" err="1" smtClean="0"/>
              <a:t>ct</a:t>
            </a:r>
            <a:endParaRPr lang="en-US" dirty="0"/>
          </a:p>
        </p:txBody>
      </p:sp>
      <p:sp>
        <p:nvSpPr>
          <p:cNvPr id="3" name="Content Placeholder 2"/>
          <p:cNvSpPr>
            <a:spLocks noGrp="1"/>
          </p:cNvSpPr>
          <p:nvPr>
            <p:ph idx="1"/>
          </p:nvPr>
        </p:nvSpPr>
        <p:spPr/>
        <p:txBody>
          <a:bodyPr/>
          <a:lstStyle/>
          <a:p>
            <a:r>
              <a:rPr lang="en-US" dirty="0"/>
              <a:t>Activity intolerance related to imbalance between oxygen supply and demand </a:t>
            </a:r>
            <a:r>
              <a:rPr lang="en-US" b="1" dirty="0"/>
              <a:t>Expected </a:t>
            </a:r>
            <a:r>
              <a:rPr lang="en-US" b="1" dirty="0" smtClean="0"/>
              <a:t>Outcomes:</a:t>
            </a:r>
          </a:p>
          <a:p>
            <a:r>
              <a:rPr lang="en-US" dirty="0" smtClean="0"/>
              <a:t>Patient </a:t>
            </a:r>
            <a:r>
              <a:rPr lang="en-US" dirty="0"/>
              <a:t>will receive assistance with self-care until he or she is able to carry out own ADLs. </a:t>
            </a:r>
            <a:endParaRPr lang="en-US" dirty="0" smtClean="0"/>
          </a:p>
          <a:p>
            <a:r>
              <a:rPr lang="en-US" dirty="0" smtClean="0"/>
              <a:t>Patient </a:t>
            </a:r>
            <a:r>
              <a:rPr lang="en-US" dirty="0"/>
              <a:t>will space rest and activity in order to provide as much self-care as possible. </a:t>
            </a:r>
          </a:p>
        </p:txBody>
      </p:sp>
    </p:spTree>
    <p:extLst>
      <p:ext uri="{BB962C8B-B14F-4D97-AF65-F5344CB8AC3E}">
        <p14:creationId xmlns:p14="http://schemas.microsoft.com/office/powerpoint/2010/main" val="153553059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868362"/>
          </a:xfrm>
        </p:spPr>
        <p:txBody>
          <a:bodyPr/>
          <a:lstStyle/>
          <a:p>
            <a:r>
              <a:rPr lang="en-US" dirty="0" smtClean="0"/>
              <a:t>Interventions </a:t>
            </a:r>
            <a:endParaRPr lang="en-US" dirty="0"/>
          </a:p>
        </p:txBody>
      </p:sp>
      <p:sp>
        <p:nvSpPr>
          <p:cNvPr id="3" name="Content Placeholder 2"/>
          <p:cNvSpPr>
            <a:spLocks noGrp="1"/>
          </p:cNvSpPr>
          <p:nvPr>
            <p:ph idx="1"/>
          </p:nvPr>
        </p:nvSpPr>
        <p:spPr/>
        <p:txBody>
          <a:bodyPr>
            <a:normAutofit fontScale="92500" lnSpcReduction="20000"/>
          </a:bodyPr>
          <a:lstStyle/>
          <a:p>
            <a:r>
              <a:rPr lang="en-US" dirty="0"/>
              <a:t> Assess amount of activity the patient can tolerate without becoming short of breath. Patients should be encouraged to do as much as they can for themselves, to avoid becoming deconditioned.</a:t>
            </a:r>
            <a:endParaRPr lang="en-US" dirty="0" smtClean="0"/>
          </a:p>
          <a:p>
            <a:r>
              <a:rPr lang="en-US" dirty="0" smtClean="0"/>
              <a:t>Monitor </a:t>
            </a:r>
            <a:r>
              <a:rPr lang="en-US" dirty="0"/>
              <a:t>vital signs and oxygen saturation with activities. </a:t>
            </a:r>
            <a:r>
              <a:rPr lang="en-US" dirty="0" smtClean="0"/>
              <a:t>Respiratory </a:t>
            </a:r>
            <a:r>
              <a:rPr lang="en-US" dirty="0"/>
              <a:t>rate will rise and SaO2 will drop if activity is not tolerated. </a:t>
            </a:r>
          </a:p>
          <a:p>
            <a:r>
              <a:rPr lang="en-US" dirty="0" smtClean="0"/>
              <a:t>Allow </a:t>
            </a:r>
            <a:r>
              <a:rPr lang="en-US" dirty="0"/>
              <a:t>patient to rest between activities. </a:t>
            </a:r>
            <a:r>
              <a:rPr lang="en-US" dirty="0" err="1"/>
              <a:t>Bedrest</a:t>
            </a:r>
            <a:r>
              <a:rPr lang="en-US" dirty="0"/>
              <a:t> may be necessary during acute dyspnea. Even talking or eating can be exhausting to a patient who is </a:t>
            </a:r>
            <a:r>
              <a:rPr lang="en-US" dirty="0" err="1"/>
              <a:t>dyspneic</a:t>
            </a:r>
            <a:r>
              <a:rPr lang="en-US" dirty="0"/>
              <a:t>.</a:t>
            </a:r>
          </a:p>
          <a:p>
            <a:endParaRPr lang="en-US" dirty="0"/>
          </a:p>
        </p:txBody>
      </p:sp>
    </p:spTree>
    <p:extLst>
      <p:ext uri="{BB962C8B-B14F-4D97-AF65-F5344CB8AC3E}">
        <p14:creationId xmlns:p14="http://schemas.microsoft.com/office/powerpoint/2010/main" val="65840362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04800"/>
            <a:ext cx="7498080" cy="5943600"/>
          </a:xfrm>
        </p:spPr>
        <p:txBody>
          <a:bodyPr>
            <a:normAutofit fontScale="92500" lnSpcReduction="10000"/>
          </a:bodyPr>
          <a:lstStyle/>
          <a:p>
            <a:r>
              <a:rPr lang="en-US" dirty="0"/>
              <a:t>Obtain bedside commode, shower chair, handheld showerhead, if needed. Assistive devices can help the patient conserve energy</a:t>
            </a:r>
          </a:p>
          <a:p>
            <a:r>
              <a:rPr lang="en-US" dirty="0"/>
              <a:t>Obtain portable oxygen if patient is able to ambulate. Portable oxygen may enable the patient to ambulate and prevent </a:t>
            </a:r>
            <a:r>
              <a:rPr lang="en-US" dirty="0" smtClean="0"/>
              <a:t>deconditioning</a:t>
            </a:r>
          </a:p>
          <a:p>
            <a:r>
              <a:rPr lang="en-US" dirty="0" smtClean="0"/>
              <a:t>Allow </a:t>
            </a:r>
            <a:r>
              <a:rPr lang="en-US" dirty="0"/>
              <a:t>uninterrupted rest at night as much as possible. Lack of sleep can contribute to activity </a:t>
            </a:r>
            <a:r>
              <a:rPr lang="en-US" dirty="0" smtClean="0"/>
              <a:t>intolerance.</a:t>
            </a:r>
          </a:p>
          <a:p>
            <a:r>
              <a:rPr lang="en-US" dirty="0" smtClean="0"/>
              <a:t>Slowly </a:t>
            </a:r>
            <a:r>
              <a:rPr lang="en-US" dirty="0"/>
              <a:t>increase activity as able. Increasing activity helps maintain muscle tone and </a:t>
            </a:r>
            <a:r>
              <a:rPr lang="en-US" dirty="0" smtClean="0"/>
              <a:t>endurance.</a:t>
            </a:r>
            <a:endParaRPr lang="en-US" dirty="0"/>
          </a:p>
        </p:txBody>
      </p:sp>
    </p:spTree>
    <p:extLst>
      <p:ext uri="{BB962C8B-B14F-4D97-AF65-F5344CB8AC3E}">
        <p14:creationId xmlns:p14="http://schemas.microsoft.com/office/powerpoint/2010/main" val="9781580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solidFill>
        </p:spPr>
        <p:txBody>
          <a:bodyPr/>
          <a:lstStyle/>
          <a:p>
            <a:r>
              <a:rPr lang="en-US" dirty="0" smtClean="0"/>
              <a:t>Evaluation </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Expected </a:t>
            </a:r>
            <a:r>
              <a:rPr lang="en-US" dirty="0"/>
              <a:t>patient outcomes may include</a:t>
            </a:r>
            <a:r>
              <a:rPr lang="en-US" dirty="0" smtClean="0"/>
              <a:t>:</a:t>
            </a:r>
          </a:p>
          <a:p>
            <a:r>
              <a:rPr lang="en-US" dirty="0" smtClean="0"/>
              <a:t>Demonstrates </a:t>
            </a:r>
            <a:r>
              <a:rPr lang="en-US" dirty="0"/>
              <a:t>improved airway patency, as evidenced by adequate oxygenation by pulse </a:t>
            </a:r>
            <a:r>
              <a:rPr lang="en-US" dirty="0" err="1"/>
              <a:t>oximetry</a:t>
            </a:r>
            <a:r>
              <a:rPr lang="en-US" dirty="0"/>
              <a:t> </a:t>
            </a:r>
            <a:r>
              <a:rPr lang="en-US" dirty="0" smtClean="0"/>
              <a:t>or ABGS, </a:t>
            </a:r>
            <a:r>
              <a:rPr lang="en-US" dirty="0"/>
              <a:t>normal temperature, normal breath sounds, and effective coughing </a:t>
            </a:r>
            <a:r>
              <a:rPr lang="en-US" dirty="0" smtClean="0"/>
              <a:t>. </a:t>
            </a:r>
          </a:p>
          <a:p>
            <a:r>
              <a:rPr lang="en-US" dirty="0" smtClean="0"/>
              <a:t>Rests </a:t>
            </a:r>
            <a:r>
              <a:rPr lang="en-US" dirty="0"/>
              <a:t>and conserves energy by limiting activities and remaining in bed while symptomatic and slowly increasing activities </a:t>
            </a:r>
            <a:endParaRPr lang="en-US" dirty="0" smtClean="0"/>
          </a:p>
          <a:p>
            <a:r>
              <a:rPr lang="en-US" dirty="0" smtClean="0"/>
              <a:t>secretions </a:t>
            </a:r>
            <a:r>
              <a:rPr lang="en-US" dirty="0"/>
              <a:t>thin and easily expectorated</a:t>
            </a:r>
          </a:p>
        </p:txBody>
      </p:sp>
    </p:spTree>
    <p:extLst>
      <p:ext uri="{BB962C8B-B14F-4D97-AF65-F5344CB8AC3E}">
        <p14:creationId xmlns:p14="http://schemas.microsoft.com/office/powerpoint/2010/main" val="156674533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pitchFamily="18" charset="0"/>
                <a:cs typeface="Times New Roman" pitchFamily="18" charset="0"/>
              </a:rPr>
              <a:t/>
            </a:r>
            <a:br>
              <a:rPr lang="en-US" b="1" dirty="0" smtClean="0">
                <a:latin typeface="Times New Roman" pitchFamily="18" charset="0"/>
                <a:cs typeface="Times New Roman" pitchFamily="18" charset="0"/>
              </a:rPr>
            </a:br>
            <a:r>
              <a:rPr lang="en-US" b="1" dirty="0" smtClean="0">
                <a:latin typeface="Times New Roman" pitchFamily="18" charset="0"/>
                <a:cs typeface="Times New Roman" pitchFamily="18" charset="0"/>
              </a:rPr>
              <a:t>   </a:t>
            </a:r>
            <a:r>
              <a:rPr lang="en-US" sz="4900" b="1" dirty="0" smtClean="0">
                <a:latin typeface="Times New Roman" pitchFamily="18" charset="0"/>
                <a:cs typeface="Times New Roman" pitchFamily="18" charset="0"/>
              </a:rPr>
              <a:t>Complications</a:t>
            </a:r>
            <a:r>
              <a:rPr lang="en-US" b="1" dirty="0" smtClean="0">
                <a:latin typeface="Times New Roman" pitchFamily="18" charset="0"/>
                <a:cs typeface="Times New Roman" pitchFamily="18" charset="0"/>
              </a:rPr>
              <a:t/>
            </a:r>
            <a:br>
              <a:rPr lang="en-US" b="1" dirty="0" smtClean="0">
                <a:latin typeface="Times New Roman" pitchFamily="18" charset="0"/>
                <a:cs typeface="Times New Roman" pitchFamily="18" charset="0"/>
              </a:rPr>
            </a:br>
            <a:r>
              <a:rPr lang="en-US" dirty="0" smtClean="0"/>
              <a:t> </a:t>
            </a:r>
            <a:endParaRPr lang="en-US" dirty="0"/>
          </a:p>
        </p:txBody>
      </p:sp>
      <p:sp>
        <p:nvSpPr>
          <p:cNvPr id="3" name="Content Placeholder 2"/>
          <p:cNvSpPr>
            <a:spLocks noGrp="1"/>
          </p:cNvSpPr>
          <p:nvPr>
            <p:ph idx="1"/>
          </p:nvPr>
        </p:nvSpPr>
        <p:spPr/>
        <p:txBody>
          <a:bodyPr>
            <a:normAutofit fontScale="55000" lnSpcReduction="20000"/>
          </a:bodyPr>
          <a:lstStyle/>
          <a:p>
            <a:pPr marL="82296" indent="0">
              <a:buNone/>
            </a:pPr>
            <a:r>
              <a:rPr lang="en-US" sz="4400" dirty="0" smtClean="0">
                <a:latin typeface="Times New Roman" pitchFamily="18" charset="0"/>
                <a:cs typeface="Times New Roman" pitchFamily="18" charset="0"/>
              </a:rPr>
              <a:t> </a:t>
            </a:r>
          </a:p>
          <a:p>
            <a:r>
              <a:rPr lang="en-US" sz="4400" dirty="0" smtClean="0">
                <a:latin typeface="Times New Roman" pitchFamily="18" charset="0"/>
                <a:cs typeface="Times New Roman" pitchFamily="18" charset="0"/>
              </a:rPr>
              <a:t>Lung Abscess. </a:t>
            </a:r>
          </a:p>
          <a:p>
            <a:r>
              <a:rPr lang="en-US" sz="4400" dirty="0" smtClean="0"/>
              <a:t>Pleurisy And Pleural Effusion Are The 2 Most Common Complications And Generally Resolve Within 1 To 2 Weeks. </a:t>
            </a:r>
          </a:p>
          <a:p>
            <a:r>
              <a:rPr lang="en-US" sz="4400" dirty="0" smtClean="0"/>
              <a:t>Atelectasis (Collapsed Alveoli) – Occur As A Result Of Trapped Secretions And May Be Resolved With Efforts To Keep The Airways Clear. </a:t>
            </a:r>
          </a:p>
          <a:p>
            <a:pPr marL="82296" indent="0">
              <a:buNone/>
            </a:pPr>
            <a:r>
              <a:rPr lang="en-US" sz="4400" dirty="0" smtClean="0"/>
              <a:t>Other Complications Result From Spread Of Infection To Other Parts Of The Body, Causing:</a:t>
            </a:r>
          </a:p>
          <a:p>
            <a:r>
              <a:rPr lang="en-US" sz="4400" dirty="0" smtClean="0"/>
              <a:t>Septicemia,</a:t>
            </a:r>
          </a:p>
          <a:p>
            <a:r>
              <a:rPr lang="en-US" sz="4400" dirty="0" smtClean="0"/>
              <a:t>Meningitis, </a:t>
            </a:r>
          </a:p>
          <a:p>
            <a:r>
              <a:rPr lang="en-US" sz="4400" dirty="0" smtClean="0"/>
              <a:t>Septic Arthritis,</a:t>
            </a:r>
          </a:p>
          <a:p>
            <a:r>
              <a:rPr lang="en-US" sz="4400" dirty="0" smtClean="0"/>
              <a:t>Pericarditis, Or Endocarditis. </a:t>
            </a:r>
            <a:endParaRPr lang="en-US" sz="4400" dirty="0"/>
          </a:p>
        </p:txBody>
      </p:sp>
    </p:spTree>
    <p:extLst>
      <p:ext uri="{BB962C8B-B14F-4D97-AF65-F5344CB8AC3E}">
        <p14:creationId xmlns:p14="http://schemas.microsoft.com/office/powerpoint/2010/main" val="356992204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Preventive measures</a:t>
            </a:r>
            <a:endParaRPr lang="en-US" dirty="0"/>
          </a:p>
        </p:txBody>
      </p:sp>
      <p:sp>
        <p:nvSpPr>
          <p:cNvPr id="3" name="Content Placeholder 2"/>
          <p:cNvSpPr>
            <a:spLocks noGrp="1"/>
          </p:cNvSpPr>
          <p:nvPr>
            <p:ph idx="1"/>
          </p:nvPr>
        </p:nvSpPr>
        <p:spPr/>
        <p:txBody>
          <a:bodyPr>
            <a:normAutofit fontScale="85000" lnSpcReduction="20000"/>
          </a:bodyPr>
          <a:lstStyle/>
          <a:p>
            <a:r>
              <a:rPr lang="en-US" dirty="0"/>
              <a:t>Frequent turning of bed ridden patients and early ambulation as much as possible.</a:t>
            </a:r>
          </a:p>
          <a:p>
            <a:endParaRPr lang="en-US" dirty="0"/>
          </a:p>
          <a:p>
            <a:r>
              <a:rPr lang="en-US" dirty="0"/>
              <a:t>Coughing and breathing techniques.</a:t>
            </a:r>
          </a:p>
          <a:p>
            <a:endParaRPr lang="en-US" dirty="0"/>
          </a:p>
          <a:p>
            <a:r>
              <a:rPr lang="en-US" dirty="0"/>
              <a:t>Sterilization of respiratory therapy equipment</a:t>
            </a:r>
          </a:p>
          <a:p>
            <a:endParaRPr lang="en-US" dirty="0"/>
          </a:p>
          <a:p>
            <a:r>
              <a:rPr lang="en-US" dirty="0"/>
              <a:t>Suctioning of secretion in the unconscious who have poor cough and swallowing reflexes, to prevent aspiration of secretions and its accumulation</a:t>
            </a:r>
            <a:r>
              <a:rPr lang="en-US" dirty="0" smtClean="0"/>
              <a:t>.</a:t>
            </a:r>
          </a:p>
          <a:p>
            <a:r>
              <a:rPr lang="en-US" dirty="0" smtClean="0"/>
              <a:t>Immunizations </a:t>
            </a:r>
            <a:endParaRPr lang="en-US" dirty="0"/>
          </a:p>
          <a:p>
            <a:endParaRPr lang="en-US" dirty="0"/>
          </a:p>
        </p:txBody>
      </p:sp>
    </p:spTree>
    <p:extLst>
      <p:ext uri="{BB962C8B-B14F-4D97-AF65-F5344CB8AC3E}">
        <p14:creationId xmlns:p14="http://schemas.microsoft.com/office/powerpoint/2010/main" val="43578282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smtClean="0">
                <a:latin typeface="Times New Roman" pitchFamily="18" charset="0"/>
                <a:cs typeface="Times New Roman" pitchFamily="18" charset="0"/>
              </a:rPr>
              <a:t>   Prognosis</a:t>
            </a:r>
          </a:p>
        </p:txBody>
      </p:sp>
      <p:sp>
        <p:nvSpPr>
          <p:cNvPr id="3" name="Content Placeholder 2"/>
          <p:cNvSpPr>
            <a:spLocks noGrp="1"/>
          </p:cNvSpPr>
          <p:nvPr>
            <p:ph idx="1"/>
          </p:nvPr>
        </p:nvSpPr>
        <p:spPr/>
        <p:txBody>
          <a:bodyPr>
            <a:noAutofit/>
          </a:bodyPr>
          <a:lstStyle/>
          <a:p>
            <a:pPr algn="just"/>
            <a:r>
              <a:rPr lang="en-US" dirty="0" smtClean="0">
                <a:latin typeface="Times New Roman" pitchFamily="18" charset="0"/>
                <a:cs typeface="Times New Roman" pitchFamily="18" charset="0"/>
              </a:rPr>
              <a:t>With treatment, most types of bacterial pneumonia will stabilize within 3–6 days and it often takes a few weeks before most symptoms resolve.</a:t>
            </a:r>
          </a:p>
          <a:p>
            <a:pPr algn="just"/>
            <a:r>
              <a:rPr lang="en-US" dirty="0" smtClean="0">
                <a:latin typeface="Times New Roman" pitchFamily="18" charset="0"/>
                <a:cs typeface="Times New Roman" pitchFamily="18" charset="0"/>
              </a:rPr>
              <a:t>Viral pneumonia is usually mild and resolves on its own. </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 "/>
          <p:cNvPicPr>
            <a:picLocks noChangeAspect="1" noChangeArrowheads="1"/>
          </p:cNvPicPr>
          <p:nvPr/>
        </p:nvPicPr>
        <p:blipFill>
          <a:blip r:embed="rId2"/>
          <a:srcRect/>
          <a:stretch>
            <a:fillRect/>
          </a:stretch>
        </p:blipFill>
        <p:spPr bwMode="auto">
          <a:xfrm>
            <a:off x="838200" y="762000"/>
            <a:ext cx="6934200" cy="5200651"/>
          </a:xfrm>
          <a:prstGeom prst="rect">
            <a:avLst/>
          </a:prstGeom>
          <a:noFill/>
        </p:spPr>
      </p:pic>
    </p:spTree>
    <p:extLst>
      <p:ext uri="{BB962C8B-B14F-4D97-AF65-F5344CB8AC3E}">
        <p14:creationId xmlns:p14="http://schemas.microsoft.com/office/powerpoint/2010/main" val="393523109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pitchFamily="18" charset="0"/>
                <a:cs typeface="Times New Roman" pitchFamily="18" charset="0"/>
              </a:rPr>
              <a:t>PLEURAL EFFUSION </a:t>
            </a:r>
            <a:br>
              <a:rPr lang="en-US" b="1" dirty="0" smtClean="0">
                <a:latin typeface="Times New Roman" pitchFamily="18" charset="0"/>
                <a:cs typeface="Times New Roman" pitchFamily="18" charset="0"/>
              </a:rPr>
            </a:b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1219200" y="1524000"/>
            <a:ext cx="7391400" cy="4525963"/>
          </a:xfrm>
        </p:spPr>
        <p:txBody>
          <a:bodyPr>
            <a:normAutofit fontScale="70000" lnSpcReduction="20000"/>
          </a:bodyPr>
          <a:lstStyle/>
          <a:p>
            <a:pPr algn="just">
              <a:buNone/>
            </a:pPr>
            <a:r>
              <a:rPr lang="en-US" sz="3000" b="1" dirty="0" smtClean="0">
                <a:latin typeface="Times New Roman" pitchFamily="18" charset="0"/>
                <a:cs typeface="Times New Roman" pitchFamily="18" charset="0"/>
              </a:rPr>
              <a:t>   </a:t>
            </a:r>
            <a:r>
              <a:rPr lang="en-US" sz="4000" b="1" dirty="0" smtClean="0">
                <a:latin typeface="Times New Roman" pitchFamily="18" charset="0"/>
                <a:cs typeface="Times New Roman" pitchFamily="18" charset="0"/>
              </a:rPr>
              <a:t>Definition:</a:t>
            </a:r>
          </a:p>
          <a:p>
            <a:pPr algn="just">
              <a:buNone/>
            </a:pPr>
            <a:r>
              <a:rPr lang="en-US" sz="4000" b="1" dirty="0" smtClean="0">
                <a:latin typeface="Times New Roman" pitchFamily="18" charset="0"/>
                <a:cs typeface="Times New Roman" pitchFamily="18" charset="0"/>
              </a:rPr>
              <a:t>  </a:t>
            </a:r>
            <a:r>
              <a:rPr lang="en-US" sz="4000" b="1" dirty="0">
                <a:latin typeface="Times New Roman" pitchFamily="18" charset="0"/>
                <a:cs typeface="Times New Roman" pitchFamily="18" charset="0"/>
              </a:rPr>
              <a:t>D</a:t>
            </a:r>
            <a:r>
              <a:rPr lang="en-US" sz="4000" b="1" dirty="0" smtClean="0">
                <a:latin typeface="Times New Roman" pitchFamily="18" charset="0"/>
                <a:cs typeface="Times New Roman" pitchFamily="18" charset="0"/>
              </a:rPr>
              <a:t>ef…</a:t>
            </a:r>
            <a:r>
              <a:rPr lang="en-US" sz="4000" dirty="0" smtClean="0">
                <a:latin typeface="Times New Roman" pitchFamily="18" charset="0"/>
                <a:cs typeface="Times New Roman" pitchFamily="18" charset="0"/>
              </a:rPr>
              <a:t>Pleural </a:t>
            </a:r>
            <a:r>
              <a:rPr lang="en-US" sz="4000" dirty="0">
                <a:latin typeface="Times New Roman" pitchFamily="18" charset="0"/>
                <a:cs typeface="Times New Roman" pitchFamily="18" charset="0"/>
              </a:rPr>
              <a:t>effusion is an excess of fluid in the pleural space. </a:t>
            </a:r>
            <a:endParaRPr lang="en-US" sz="4000" dirty="0" smtClean="0">
              <a:latin typeface="Times New Roman" pitchFamily="18" charset="0"/>
              <a:cs typeface="Times New Roman" pitchFamily="18" charset="0"/>
            </a:endParaRPr>
          </a:p>
          <a:p>
            <a:pPr algn="just"/>
            <a:r>
              <a:rPr lang="en-US" sz="4000" dirty="0" smtClean="0">
                <a:latin typeface="Times New Roman" pitchFamily="18" charset="0"/>
                <a:cs typeface="Times New Roman" pitchFamily="18" charset="0"/>
              </a:rPr>
              <a:t>Normally </a:t>
            </a:r>
            <a:r>
              <a:rPr lang="en-US" sz="4000" dirty="0">
                <a:latin typeface="Times New Roman" pitchFamily="18" charset="0"/>
                <a:cs typeface="Times New Roman" pitchFamily="18" charset="0"/>
              </a:rPr>
              <a:t>this space contains a small amount of extracellular fluid that lubricates the pleural surfaces. </a:t>
            </a:r>
            <a:endParaRPr lang="en-US" sz="4000" dirty="0" smtClean="0">
              <a:latin typeface="Times New Roman" pitchFamily="18" charset="0"/>
              <a:cs typeface="Times New Roman" pitchFamily="18" charset="0"/>
            </a:endParaRPr>
          </a:p>
          <a:p>
            <a:pPr algn="just"/>
            <a:r>
              <a:rPr lang="en-US" sz="4000" dirty="0" smtClean="0">
                <a:latin typeface="Times New Roman" pitchFamily="18" charset="0"/>
                <a:cs typeface="Times New Roman" pitchFamily="18" charset="0"/>
              </a:rPr>
              <a:t>Increased </a:t>
            </a:r>
            <a:r>
              <a:rPr lang="en-US" sz="4000" dirty="0">
                <a:latin typeface="Times New Roman" pitchFamily="18" charset="0"/>
                <a:cs typeface="Times New Roman" pitchFamily="18" charset="0"/>
              </a:rPr>
              <a:t>production or inadequate removal of this fluid results in </a:t>
            </a:r>
            <a:r>
              <a:rPr lang="en-US" sz="4000" dirty="0" err="1">
                <a:latin typeface="Times New Roman" pitchFamily="18" charset="0"/>
                <a:cs typeface="Times New Roman" pitchFamily="18" charset="0"/>
              </a:rPr>
              <a:t>transudative</a:t>
            </a:r>
            <a:r>
              <a:rPr lang="en-US" sz="4000" dirty="0">
                <a:latin typeface="Times New Roman" pitchFamily="18" charset="0"/>
                <a:cs typeface="Times New Roman" pitchFamily="18" charset="0"/>
              </a:rPr>
              <a:t> or exudative pleural effusion. </a:t>
            </a:r>
            <a:endParaRPr lang="en-US" sz="4000" dirty="0" smtClean="0">
              <a:latin typeface="Times New Roman" pitchFamily="18" charset="0"/>
              <a:cs typeface="Times New Roman" pitchFamily="18" charset="0"/>
            </a:endParaRPr>
          </a:p>
          <a:p>
            <a:pPr algn="just"/>
            <a:r>
              <a:rPr lang="en-US" sz="4000" dirty="0" smtClean="0">
                <a:latin typeface="Times New Roman" pitchFamily="18" charset="0"/>
                <a:cs typeface="Times New Roman" pitchFamily="18" charset="0"/>
              </a:rPr>
              <a:t>Empyema </a:t>
            </a:r>
            <a:r>
              <a:rPr lang="en-US" sz="4000" dirty="0">
                <a:latin typeface="Times New Roman" pitchFamily="18" charset="0"/>
                <a:cs typeface="Times New Roman" pitchFamily="18" charset="0"/>
              </a:rPr>
              <a:t>is the accumulation of pus and necrotic tissue in the pleural space</a:t>
            </a:r>
            <a:r>
              <a:rPr lang="en-US" sz="4000" dirty="0" smtClean="0">
                <a:latin typeface="Times New Roman" pitchFamily="18" charset="0"/>
                <a:cs typeface="Times New Roman" pitchFamily="18" charset="0"/>
              </a:rPr>
              <a:t>.</a:t>
            </a:r>
            <a:endParaRPr lang="en-US" sz="4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Causes </a:t>
            </a:r>
            <a:endParaRPr lang="en-US" dirty="0"/>
          </a:p>
        </p:txBody>
      </p:sp>
      <p:sp>
        <p:nvSpPr>
          <p:cNvPr id="3" name="Content Placeholder 2"/>
          <p:cNvSpPr>
            <a:spLocks noGrp="1"/>
          </p:cNvSpPr>
          <p:nvPr>
            <p:ph idx="1"/>
          </p:nvPr>
        </p:nvSpPr>
        <p:spPr/>
        <p:txBody>
          <a:bodyPr>
            <a:normAutofit/>
          </a:bodyPr>
          <a:lstStyle/>
          <a:p>
            <a:pPr marL="82296" indent="0">
              <a:buNone/>
            </a:pPr>
            <a:r>
              <a:rPr lang="en-US" dirty="0" err="1" smtClean="0"/>
              <a:t>Transudative</a:t>
            </a:r>
            <a:r>
              <a:rPr lang="en-US" dirty="0" smtClean="0"/>
              <a:t> </a:t>
            </a:r>
            <a:r>
              <a:rPr lang="en-US" dirty="0"/>
              <a:t>pleural effusion can stem from: </a:t>
            </a:r>
            <a:endParaRPr lang="en-US" dirty="0" smtClean="0"/>
          </a:p>
          <a:p>
            <a:pPr lvl="1">
              <a:buFont typeface="Wingdings" panose="05000000000000000000" pitchFamily="2" charset="2"/>
              <a:buChar char="Ø"/>
            </a:pPr>
            <a:r>
              <a:rPr lang="en-US" dirty="0" smtClean="0"/>
              <a:t>heart failure</a:t>
            </a:r>
          </a:p>
          <a:p>
            <a:pPr lvl="1">
              <a:buFont typeface="Wingdings" panose="05000000000000000000" pitchFamily="2" charset="2"/>
              <a:buChar char="Ø"/>
            </a:pPr>
            <a:r>
              <a:rPr lang="en-US" dirty="0" smtClean="0"/>
              <a:t>hepatic </a:t>
            </a:r>
            <a:r>
              <a:rPr lang="en-US" dirty="0"/>
              <a:t>disease with </a:t>
            </a:r>
            <a:r>
              <a:rPr lang="en-US" dirty="0" smtClean="0"/>
              <a:t>ascites</a:t>
            </a:r>
          </a:p>
          <a:p>
            <a:pPr lvl="1">
              <a:buFont typeface="Wingdings" panose="05000000000000000000" pitchFamily="2" charset="2"/>
              <a:buChar char="Ø"/>
            </a:pPr>
            <a:r>
              <a:rPr lang="en-US" dirty="0" smtClean="0"/>
              <a:t>peritoneal dialysis</a:t>
            </a:r>
          </a:p>
          <a:p>
            <a:pPr lvl="1">
              <a:buFont typeface="Wingdings" panose="05000000000000000000" pitchFamily="2" charset="2"/>
              <a:buChar char="Ø"/>
            </a:pPr>
            <a:r>
              <a:rPr lang="en-US" dirty="0" smtClean="0"/>
              <a:t>Hypoalbuminemia</a:t>
            </a:r>
          </a:p>
          <a:p>
            <a:pPr lvl="1">
              <a:buFont typeface="Wingdings" panose="05000000000000000000" pitchFamily="2" charset="2"/>
              <a:buChar char="Ø"/>
            </a:pPr>
            <a:r>
              <a:rPr lang="en-US" dirty="0" smtClean="0"/>
              <a:t>disorders </a:t>
            </a:r>
            <a:r>
              <a:rPr lang="en-US" dirty="0"/>
              <a:t>resulting in </a:t>
            </a:r>
            <a:r>
              <a:rPr lang="en-US" dirty="0" err="1"/>
              <a:t>overexpanded</a:t>
            </a:r>
            <a:r>
              <a:rPr lang="en-US" dirty="0"/>
              <a:t> intravascular </a:t>
            </a:r>
            <a:r>
              <a:rPr lang="en-US" dirty="0" smtClean="0"/>
              <a:t>volume.</a:t>
            </a:r>
          </a:p>
          <a:p>
            <a:pPr marL="82296" indent="0">
              <a:buNone/>
            </a:pPr>
            <a:r>
              <a:rPr lang="en-US" dirty="0" smtClean="0"/>
              <a:t>. </a:t>
            </a:r>
            <a:endParaRPr lang="en-US" dirty="0"/>
          </a:p>
        </p:txBody>
      </p:sp>
    </p:spTree>
    <p:extLst>
      <p:ext uri="{BB962C8B-B14F-4D97-AF65-F5344CB8AC3E}">
        <p14:creationId xmlns:p14="http://schemas.microsoft.com/office/powerpoint/2010/main" val="26972160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944562"/>
          </a:xfrm>
        </p:spPr>
        <p:txBody>
          <a:bodyPr>
            <a:normAutofit/>
          </a:bodyPr>
          <a:lstStyle/>
          <a:p>
            <a:r>
              <a:rPr lang="en-US" sz="4000" b="1" dirty="0" smtClean="0">
                <a:latin typeface="Times New Roman" pitchFamily="18" charset="0"/>
                <a:cs typeface="Times New Roman" pitchFamily="18" charset="0"/>
              </a:rPr>
              <a:t>Causative organisms</a:t>
            </a:r>
            <a:endParaRPr lang="en-US" sz="4000" dirty="0"/>
          </a:p>
        </p:txBody>
      </p:sp>
      <p:sp>
        <p:nvSpPr>
          <p:cNvPr id="3" name="Content Placeholder 2"/>
          <p:cNvSpPr>
            <a:spLocks noGrp="1"/>
          </p:cNvSpPr>
          <p:nvPr>
            <p:ph idx="1"/>
          </p:nvPr>
        </p:nvSpPr>
        <p:spPr>
          <a:xfrm>
            <a:off x="914400" y="1143000"/>
            <a:ext cx="8077200" cy="5410200"/>
          </a:xfrm>
        </p:spPr>
        <p:txBody>
          <a:bodyPr>
            <a:noAutofit/>
          </a:bodyPr>
          <a:lstStyle/>
          <a:p>
            <a:pPr algn="just"/>
            <a:r>
              <a:rPr lang="en-US" sz="2400" b="1" dirty="0" smtClean="0">
                <a:latin typeface="Times New Roman" pitchFamily="18" charset="0"/>
                <a:cs typeface="Times New Roman" pitchFamily="18" charset="0"/>
              </a:rPr>
              <a:t>Bacteria.</a:t>
            </a:r>
            <a:r>
              <a:rPr lang="en-US" sz="2400" dirty="0" smtClean="0">
                <a:latin typeface="Times New Roman" pitchFamily="18" charset="0"/>
                <a:cs typeface="Times New Roman" pitchFamily="18" charset="0"/>
              </a:rPr>
              <a:t> The most common cause of bacterial pneumonia is Streptococcus pneumoniae. This type of pneumonia can occur on its own or after  a cold or the flu. It may affect one part (lobe) of the lung, a condition called lobar pneumonia.  Mycoplasma pneumoniae also can cause pneumonia. It typically produces milder symptoms than do other types of pneumonia.  </a:t>
            </a:r>
          </a:p>
          <a:p>
            <a:pPr algn="just"/>
            <a:r>
              <a:rPr lang="en-US" sz="2400" b="1" dirty="0" smtClean="0">
                <a:latin typeface="Times New Roman" pitchFamily="18" charset="0"/>
                <a:cs typeface="Times New Roman" pitchFamily="18" charset="0"/>
              </a:rPr>
              <a:t>Viruses.</a:t>
            </a:r>
            <a:r>
              <a:rPr lang="en-US" sz="2400" dirty="0" smtClean="0">
                <a:latin typeface="Times New Roman" pitchFamily="18" charset="0"/>
                <a:cs typeface="Times New Roman" pitchFamily="18" charset="0"/>
              </a:rPr>
              <a:t>  Viruses are the most common cause of pneumonia in children younger than 5 years. Viral pneumonia is usually mild., but in some cases it can become very serious. </a:t>
            </a:r>
          </a:p>
          <a:p>
            <a:pPr algn="just"/>
            <a:r>
              <a:rPr lang="en-US" sz="2400" b="1" dirty="0" smtClean="0">
                <a:latin typeface="Times New Roman" pitchFamily="18" charset="0"/>
                <a:cs typeface="Times New Roman" pitchFamily="18" charset="0"/>
              </a:rPr>
              <a:t>Fungi.</a:t>
            </a:r>
            <a:r>
              <a:rPr lang="en-US" sz="2400" dirty="0" smtClean="0">
                <a:latin typeface="Times New Roman" pitchFamily="18" charset="0"/>
                <a:cs typeface="Times New Roman" pitchFamily="18" charset="0"/>
              </a:rPr>
              <a:t> This type of pneumonia is most common in people with chronic health problems or weakened immune systems, and in people who have inhaled large doses of the organisms. These fungi  can be found in soil or bird droppings.</a:t>
            </a:r>
            <a:endParaRPr lang="en-US" sz="2400" dirty="0" smtClean="0"/>
          </a:p>
          <a:p>
            <a:endParaRPr lang="en-US" sz="2400"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81000"/>
            <a:ext cx="7498080" cy="5867400"/>
          </a:xfrm>
        </p:spPr>
        <p:txBody>
          <a:bodyPr>
            <a:normAutofit fontScale="85000" lnSpcReduction="10000"/>
          </a:bodyPr>
          <a:lstStyle/>
          <a:p>
            <a:pPr marL="82296" indent="0">
              <a:buNone/>
            </a:pPr>
            <a:r>
              <a:rPr lang="en-US" dirty="0"/>
              <a:t>Exudative pleural effusion can stem from: </a:t>
            </a:r>
          </a:p>
          <a:p>
            <a:pPr>
              <a:buFont typeface="Wingdings" panose="05000000000000000000" pitchFamily="2" charset="2"/>
              <a:buChar char="q"/>
            </a:pPr>
            <a:r>
              <a:rPr lang="en-US" dirty="0"/>
              <a:t>Tb </a:t>
            </a:r>
          </a:p>
          <a:p>
            <a:pPr>
              <a:buFont typeface="Wingdings" panose="05000000000000000000" pitchFamily="2" charset="2"/>
              <a:buChar char="q"/>
            </a:pPr>
            <a:r>
              <a:rPr lang="en-US" dirty="0" err="1"/>
              <a:t>Subphrenic</a:t>
            </a:r>
            <a:r>
              <a:rPr lang="en-US" dirty="0"/>
              <a:t> Abscess</a:t>
            </a:r>
          </a:p>
          <a:p>
            <a:pPr>
              <a:buFont typeface="Wingdings" panose="05000000000000000000" pitchFamily="2" charset="2"/>
              <a:buChar char="q"/>
            </a:pPr>
            <a:r>
              <a:rPr lang="en-US" dirty="0"/>
              <a:t>Esophageal Rupture</a:t>
            </a:r>
          </a:p>
          <a:p>
            <a:pPr>
              <a:buFont typeface="Wingdings" panose="05000000000000000000" pitchFamily="2" charset="2"/>
              <a:buChar char="q"/>
            </a:pPr>
            <a:r>
              <a:rPr lang="en-US" dirty="0"/>
              <a:t>Pancreatitis</a:t>
            </a:r>
          </a:p>
          <a:p>
            <a:pPr>
              <a:buFont typeface="Wingdings" panose="05000000000000000000" pitchFamily="2" charset="2"/>
              <a:buChar char="q"/>
            </a:pPr>
            <a:r>
              <a:rPr lang="en-US" dirty="0"/>
              <a:t>Bacterial Or Fungal Pneumonitis Or Empyema</a:t>
            </a:r>
          </a:p>
          <a:p>
            <a:pPr>
              <a:buFont typeface="Wingdings" panose="05000000000000000000" pitchFamily="2" charset="2"/>
              <a:buChar char="q"/>
            </a:pPr>
            <a:r>
              <a:rPr lang="en-US" dirty="0"/>
              <a:t>Cancer</a:t>
            </a:r>
          </a:p>
          <a:p>
            <a:pPr>
              <a:buFont typeface="Wingdings" panose="05000000000000000000" pitchFamily="2" charset="2"/>
              <a:buChar char="q"/>
            </a:pPr>
            <a:r>
              <a:rPr lang="en-US" dirty="0"/>
              <a:t>Pulmonary Embolism With Or Without Infarction</a:t>
            </a:r>
          </a:p>
          <a:p>
            <a:pPr>
              <a:buFont typeface="Wingdings" panose="05000000000000000000" pitchFamily="2" charset="2"/>
              <a:buChar char="q"/>
            </a:pPr>
            <a:r>
              <a:rPr lang="en-US" dirty="0"/>
              <a:t>Collagen Disorders (Such As Lupus Erythematosus &amp; Rheumatoid Arthritis) Myxedema</a:t>
            </a:r>
          </a:p>
          <a:p>
            <a:pPr>
              <a:buFont typeface="Wingdings" panose="05000000000000000000" pitchFamily="2" charset="2"/>
              <a:buChar char="q"/>
            </a:pPr>
            <a:r>
              <a:rPr lang="en-US" dirty="0"/>
              <a:t> Chest Trauma</a:t>
            </a:r>
          </a:p>
        </p:txBody>
      </p:sp>
    </p:spTree>
    <p:extLst>
      <p:ext uri="{BB962C8B-B14F-4D97-AF65-F5344CB8AC3E}">
        <p14:creationId xmlns:p14="http://schemas.microsoft.com/office/powerpoint/2010/main" val="187099353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Pathophysiology </a:t>
            </a:r>
            <a:endParaRPr lang="en-US" dirty="0"/>
          </a:p>
        </p:txBody>
      </p:sp>
      <p:sp>
        <p:nvSpPr>
          <p:cNvPr id="3" name="Content Placeholder 2"/>
          <p:cNvSpPr>
            <a:spLocks noGrp="1"/>
          </p:cNvSpPr>
          <p:nvPr>
            <p:ph idx="1"/>
          </p:nvPr>
        </p:nvSpPr>
        <p:spPr/>
        <p:txBody>
          <a:bodyPr>
            <a:normAutofit lnSpcReduction="10000"/>
          </a:bodyPr>
          <a:lstStyle/>
          <a:p>
            <a:pPr algn="just"/>
            <a:r>
              <a:rPr lang="en-US" sz="4000" dirty="0" smtClean="0">
                <a:latin typeface="Times New Roman" pitchFamily="18" charset="0"/>
                <a:cs typeface="Times New Roman" pitchFamily="18" charset="0"/>
              </a:rPr>
              <a:t>Normally approximately 15 mls/day of fluid enters this potential space, primarily from the capillaries of the parietal pleura as a lubricant to allow the lung surface to glide within the thorax during the respiratory cycle</a:t>
            </a:r>
            <a:r>
              <a:rPr lang="en-US" dirty="0" smtClean="0">
                <a:latin typeface="Times New Roman" pitchFamily="18" charset="0"/>
                <a:cs typeface="Times New Roman" pitchFamily="18" charset="0"/>
              </a:rPr>
              <a:t>.</a:t>
            </a: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smtClean="0">
                <a:latin typeface="Times New Roman" pitchFamily="18" charset="0"/>
                <a:cs typeface="Times New Roman" pitchFamily="18" charset="0"/>
              </a:rPr>
              <a:t>Pathophysiology (ct)</a:t>
            </a:r>
            <a:endParaRPr lang="en-US" dirty="0"/>
          </a:p>
        </p:txBody>
      </p:sp>
      <p:sp>
        <p:nvSpPr>
          <p:cNvPr id="3" name="Content Placeholder 2"/>
          <p:cNvSpPr>
            <a:spLocks noGrp="1"/>
          </p:cNvSpPr>
          <p:nvPr>
            <p:ph idx="1"/>
          </p:nvPr>
        </p:nvSpPr>
        <p:spPr/>
        <p:txBody>
          <a:bodyPr>
            <a:normAutofit fontScale="92500" lnSpcReduction="20000"/>
          </a:bodyPr>
          <a:lstStyle/>
          <a:p>
            <a:pPr marL="539496" lvl="4" indent="-457200">
              <a:spcBef>
                <a:spcPts val="600"/>
              </a:spcBef>
              <a:buClr>
                <a:schemeClr val="accent1"/>
              </a:buClr>
              <a:buSzPct val="80000"/>
              <a:buFont typeface="Wingdings" panose="05000000000000000000" pitchFamily="2" charset="2"/>
              <a:buChar char="q"/>
            </a:pPr>
            <a:r>
              <a:rPr lang="en-US" sz="2800" dirty="0">
                <a:latin typeface="Times New Roman" pitchFamily="18" charset="0"/>
                <a:cs typeface="Times New Roman" pitchFamily="18" charset="0"/>
              </a:rPr>
              <a:t>T</a:t>
            </a:r>
            <a:r>
              <a:rPr lang="en-US" sz="2800" dirty="0" smtClean="0">
                <a:latin typeface="Times New Roman" pitchFamily="18" charset="0"/>
                <a:cs typeface="Times New Roman" pitchFamily="18" charset="0"/>
              </a:rPr>
              <a:t>his regulated fluid balance is disrupted when local or systemic derangements occur.</a:t>
            </a:r>
          </a:p>
          <a:p>
            <a:pPr marL="539496" lvl="4" indent="-457200">
              <a:spcBef>
                <a:spcPts val="600"/>
              </a:spcBef>
              <a:buClr>
                <a:schemeClr val="accent1"/>
              </a:buClr>
              <a:buSzPct val="80000"/>
              <a:buFont typeface="Wingdings" panose="05000000000000000000" pitchFamily="2" charset="2"/>
              <a:buChar char="q"/>
            </a:pPr>
            <a:r>
              <a:rPr lang="en-US" sz="2800" dirty="0">
                <a:latin typeface="Times New Roman" pitchFamily="18" charset="0"/>
                <a:cs typeface="Times New Roman" pitchFamily="18" charset="0"/>
              </a:rPr>
              <a:t>I</a:t>
            </a:r>
            <a:r>
              <a:rPr lang="en-US" sz="2800" dirty="0" smtClean="0">
                <a:latin typeface="Times New Roman" pitchFamily="18" charset="0"/>
                <a:cs typeface="Times New Roman" pitchFamily="18" charset="0"/>
              </a:rPr>
              <a:t>n </a:t>
            </a:r>
            <a:r>
              <a:rPr lang="en-US" sz="2800" dirty="0" err="1" smtClean="0">
                <a:latin typeface="Times New Roman" pitchFamily="18" charset="0"/>
                <a:cs typeface="Times New Roman" pitchFamily="18" charset="0"/>
              </a:rPr>
              <a:t>transudative</a:t>
            </a:r>
            <a:r>
              <a:rPr lang="en-US" sz="2800" dirty="0" smtClean="0">
                <a:latin typeface="Times New Roman" pitchFamily="18" charset="0"/>
                <a:cs typeface="Times New Roman" pitchFamily="18" charset="0"/>
              </a:rPr>
              <a:t> pleural effusion, excessive hydrostatic pressure or decreased osmotic pressure allows excessive fluid to pass across intact capillaries, resulting in an </a:t>
            </a:r>
            <a:r>
              <a:rPr lang="en-US" sz="2800" dirty="0" err="1" smtClean="0">
                <a:latin typeface="Times New Roman" pitchFamily="18" charset="0"/>
                <a:cs typeface="Times New Roman" pitchFamily="18" charset="0"/>
              </a:rPr>
              <a:t>ultrafiltrate</a:t>
            </a:r>
            <a:r>
              <a:rPr lang="en-US" sz="2800" dirty="0" smtClean="0">
                <a:latin typeface="Times New Roman" pitchFamily="18" charset="0"/>
                <a:cs typeface="Times New Roman" pitchFamily="18" charset="0"/>
              </a:rPr>
              <a:t> of plasma </a:t>
            </a:r>
            <a:r>
              <a:rPr lang="en-US" sz="2800" dirty="0">
                <a:latin typeface="Times New Roman" pitchFamily="18" charset="0"/>
                <a:cs typeface="Times New Roman" pitchFamily="18" charset="0"/>
              </a:rPr>
              <a:t>containing low concentrations of protein. </a:t>
            </a:r>
            <a:endParaRPr lang="en-US" sz="2800" dirty="0" smtClean="0">
              <a:latin typeface="Times New Roman" pitchFamily="18" charset="0"/>
              <a:cs typeface="Times New Roman" pitchFamily="18" charset="0"/>
            </a:endParaRPr>
          </a:p>
          <a:p>
            <a:pPr marL="539496" lvl="4" indent="-457200">
              <a:spcBef>
                <a:spcPts val="600"/>
              </a:spcBef>
              <a:buClr>
                <a:schemeClr val="accent1"/>
              </a:buClr>
              <a:buSzPct val="80000"/>
              <a:buFont typeface="Wingdings" panose="05000000000000000000" pitchFamily="2" charset="2"/>
              <a:buChar char="q"/>
            </a:pPr>
            <a:r>
              <a:rPr lang="en-US" sz="2800" dirty="0" smtClean="0">
                <a:latin typeface="Times New Roman" pitchFamily="18" charset="0"/>
                <a:cs typeface="Times New Roman" pitchFamily="18" charset="0"/>
              </a:rPr>
              <a:t>In </a:t>
            </a:r>
            <a:r>
              <a:rPr lang="en-US" sz="2800" dirty="0">
                <a:latin typeface="Times New Roman" pitchFamily="18" charset="0"/>
                <a:cs typeface="Times New Roman" pitchFamily="18" charset="0"/>
              </a:rPr>
              <a:t>exudative pleural effusion, capillaries exhibit increased permeability, with or without changes in hydrostatic and colloid osmotic pressures, allowing protein-rich fluid to leak into the pleural space. </a:t>
            </a:r>
            <a:endParaRPr lang="en-US" sz="2800" dirty="0" smtClean="0">
              <a:latin typeface="Times New Roman" pitchFamily="18" charset="0"/>
              <a:cs typeface="Times New Roman" pitchFamily="18" charset="0"/>
            </a:endParaRPr>
          </a:p>
          <a:p>
            <a:pPr marL="539496" lvl="4" indent="-457200">
              <a:spcBef>
                <a:spcPts val="600"/>
              </a:spcBef>
              <a:buClr>
                <a:schemeClr val="accent1"/>
              </a:buClr>
              <a:buSzPct val="80000"/>
              <a:buFont typeface="Wingdings" panose="05000000000000000000" pitchFamily="2" charset="2"/>
              <a:buChar char="q"/>
            </a:pPr>
            <a:r>
              <a:rPr lang="en-US" sz="2800" dirty="0" smtClean="0">
                <a:latin typeface="Times New Roman" pitchFamily="18" charset="0"/>
                <a:cs typeface="Times New Roman" pitchFamily="18" charset="0"/>
              </a:rPr>
              <a:t>Empyema </a:t>
            </a:r>
            <a:r>
              <a:rPr lang="en-US" sz="2800" dirty="0">
                <a:latin typeface="Times New Roman" pitchFamily="18" charset="0"/>
                <a:cs typeface="Times New Roman" pitchFamily="18" charset="0"/>
              </a:rPr>
              <a:t>is usually associated with infection in the pleural space.</a:t>
            </a:r>
          </a:p>
          <a:p>
            <a:pPr marL="365760" lvl="4" indent="-283464">
              <a:spcBef>
                <a:spcPts val="600"/>
              </a:spcBef>
              <a:buClr>
                <a:schemeClr val="accent1"/>
              </a:buClr>
              <a:buSzPct val="80000"/>
              <a:buFont typeface="Arial" pitchFamily="34" charset="0"/>
              <a:buChar char="•"/>
            </a:pPr>
            <a:endParaRPr lang="en-US" sz="2800" dirty="0" smtClean="0">
              <a:latin typeface="Times New Roman" pitchFamily="18" charset="0"/>
              <a:cs typeface="Times New Roman" pitchFamily="18" charset="0"/>
            </a:endParaRPr>
          </a:p>
          <a:p>
            <a:pPr>
              <a:buNone/>
            </a:pPr>
            <a:endParaRPr lang="en-US" sz="2800"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smtClean="0">
                <a:latin typeface="Times New Roman" pitchFamily="18" charset="0"/>
                <a:cs typeface="Times New Roman" pitchFamily="18" charset="0"/>
              </a:rPr>
              <a:t>Pathophysiology (ct)</a:t>
            </a:r>
            <a:endParaRPr lang="en-US" dirty="0"/>
          </a:p>
        </p:txBody>
      </p:sp>
      <p:sp>
        <p:nvSpPr>
          <p:cNvPr id="3" name="Content Placeholder 2"/>
          <p:cNvSpPr>
            <a:spLocks noGrp="1"/>
          </p:cNvSpPr>
          <p:nvPr>
            <p:ph idx="1"/>
          </p:nvPr>
        </p:nvSpPr>
        <p:spPr/>
        <p:txBody>
          <a:bodyPr/>
          <a:lstStyle/>
          <a:p>
            <a:pPr algn="just">
              <a:buFont typeface="Arial" pitchFamily="34" charset="0"/>
              <a:buChar char="•"/>
            </a:pPr>
            <a:r>
              <a:rPr lang="en-US" dirty="0" smtClean="0">
                <a:latin typeface="Times New Roman" pitchFamily="18" charset="0"/>
                <a:cs typeface="Times New Roman" pitchFamily="18" charset="0"/>
              </a:rPr>
              <a:t>The primary cause of a pleural effusion is simply an imbalance between the fluid production and fluid removal in the pleural space. </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manifestations</a:t>
            </a:r>
            <a:endParaRPr lang="en-US" dirty="0"/>
          </a:p>
        </p:txBody>
      </p:sp>
      <p:sp>
        <p:nvSpPr>
          <p:cNvPr id="3" name="Content Placeholder 2"/>
          <p:cNvSpPr>
            <a:spLocks noGrp="1"/>
          </p:cNvSpPr>
          <p:nvPr>
            <p:ph idx="1"/>
          </p:nvPr>
        </p:nvSpPr>
        <p:spPr/>
        <p:txBody>
          <a:bodyPr>
            <a:normAutofit fontScale="92500"/>
          </a:bodyPr>
          <a:lstStyle/>
          <a:p>
            <a:r>
              <a:rPr lang="en-US" dirty="0" smtClean="0"/>
              <a:t>Dyspnea, Dry Cough</a:t>
            </a:r>
          </a:p>
          <a:p>
            <a:r>
              <a:rPr lang="en-US" dirty="0" smtClean="0"/>
              <a:t>Pleural Friction Rub</a:t>
            </a:r>
          </a:p>
          <a:p>
            <a:r>
              <a:rPr lang="en-US" dirty="0" smtClean="0"/>
              <a:t>Pleuritic Pain That Worsens With Coughing Or Deep Breathing </a:t>
            </a:r>
          </a:p>
          <a:p>
            <a:r>
              <a:rPr lang="en-US" dirty="0" smtClean="0"/>
              <a:t>Dullness On Percussion </a:t>
            </a:r>
          </a:p>
          <a:p>
            <a:r>
              <a:rPr lang="en-US" dirty="0" smtClean="0"/>
              <a:t>Tachycardia, Tachypnea</a:t>
            </a:r>
          </a:p>
          <a:p>
            <a:r>
              <a:rPr lang="en-US" dirty="0" smtClean="0"/>
              <a:t>Decreased Chest Motion And </a:t>
            </a:r>
            <a:r>
              <a:rPr lang="en-US" dirty="0"/>
              <a:t>Breath </a:t>
            </a:r>
            <a:r>
              <a:rPr lang="en-US" dirty="0" smtClean="0"/>
              <a:t>Sounds</a:t>
            </a:r>
          </a:p>
          <a:p>
            <a:r>
              <a:rPr lang="en-US" dirty="0" smtClean="0"/>
              <a:t>Fever</a:t>
            </a:r>
            <a:r>
              <a:rPr lang="en-US" dirty="0"/>
              <a:t>: if fluid </a:t>
            </a:r>
            <a:r>
              <a:rPr lang="en-US" dirty="0" smtClean="0"/>
              <a:t>infected.</a:t>
            </a:r>
          </a:p>
          <a:p>
            <a:r>
              <a:rPr lang="en-US" dirty="0"/>
              <a:t>C</a:t>
            </a:r>
            <a:r>
              <a:rPr lang="en-US" dirty="0" smtClean="0"/>
              <a:t>rackles </a:t>
            </a:r>
            <a:r>
              <a:rPr lang="en-US" dirty="0"/>
              <a:t>on both lung fields -</a:t>
            </a:r>
            <a:r>
              <a:rPr lang="en-US" dirty="0" smtClean="0"/>
              <a:t> </a:t>
            </a:r>
            <a:r>
              <a:rPr lang="en-US" dirty="0"/>
              <a:t>auscultation</a:t>
            </a:r>
          </a:p>
          <a:p>
            <a:endParaRPr lang="en-US" dirty="0"/>
          </a:p>
        </p:txBody>
      </p:sp>
    </p:spTree>
    <p:extLst>
      <p:ext uri="{BB962C8B-B14F-4D97-AF65-F5344CB8AC3E}">
        <p14:creationId xmlns:p14="http://schemas.microsoft.com/office/powerpoint/2010/main" val="203599989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chest x-ray showing Right sided pleural effusion</a:t>
            </a:r>
            <a:endParaRPr lang="en-US" dirty="0"/>
          </a:p>
        </p:txBody>
      </p:sp>
      <p:pic>
        <p:nvPicPr>
          <p:cNvPr id="2051" name="Picture 3"/>
          <p:cNvPicPr>
            <a:picLocks noGrp="1" noChangeAspect="1" noChangeArrowheads="1"/>
          </p:cNvPicPr>
          <p:nvPr>
            <p:ph idx="1"/>
          </p:nvPr>
        </p:nvPicPr>
        <p:blipFill>
          <a:blip r:embed="rId2"/>
          <a:srcRect/>
          <a:stretch>
            <a:fillRect/>
          </a:stretch>
        </p:blipFill>
        <p:spPr bwMode="auto">
          <a:xfrm>
            <a:off x="1600200" y="1600200"/>
            <a:ext cx="6934200" cy="47244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pitchFamily="18" charset="0"/>
                <a:cs typeface="Times New Roman" pitchFamily="18" charset="0"/>
              </a:rPr>
              <a:t>Medical  management:</a:t>
            </a:r>
            <a:br>
              <a:rPr lang="en-US" b="1" dirty="0" smtClean="0">
                <a:latin typeface="Times New Roman" pitchFamily="18" charset="0"/>
                <a:cs typeface="Times New Roman" pitchFamily="18" charset="0"/>
              </a:rPr>
            </a:b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Autofit/>
          </a:bodyPr>
          <a:lstStyle/>
          <a:p>
            <a:r>
              <a:rPr lang="en-US" sz="2800" b="1" dirty="0" smtClean="0">
                <a:latin typeface="Times New Roman" pitchFamily="18" charset="0"/>
                <a:cs typeface="Times New Roman" pitchFamily="18" charset="0"/>
              </a:rPr>
              <a:t>Thoracentesis</a:t>
            </a:r>
            <a:r>
              <a:rPr lang="en-US" sz="2800" dirty="0" smtClean="0">
                <a:latin typeface="Times New Roman" pitchFamily="18" charset="0"/>
                <a:cs typeface="Times New Roman" pitchFamily="18" charset="0"/>
              </a:rPr>
              <a:t> :removal of fluid by insertion of a small catheter or  blunt-tip needles that avoid lung puncture into the pleural space.</a:t>
            </a:r>
          </a:p>
          <a:p>
            <a:r>
              <a:rPr lang="en-US" sz="2800" b="1" dirty="0" smtClean="0">
                <a:latin typeface="Times New Roman" pitchFamily="18" charset="0"/>
                <a:cs typeface="Times New Roman" pitchFamily="18" charset="0"/>
              </a:rPr>
              <a:t>Chest tube insertion</a:t>
            </a:r>
            <a:r>
              <a:rPr lang="en-US" sz="2800" dirty="0" smtClean="0">
                <a:latin typeface="Times New Roman" pitchFamily="18" charset="0"/>
                <a:cs typeface="Times New Roman" pitchFamily="18" charset="0"/>
              </a:rPr>
              <a:t>: to provide continuous fluid drainage of large effusion that is connected to a closed chest drainage system</a:t>
            </a:r>
          </a:p>
          <a:p>
            <a:r>
              <a:rPr lang="en-US" sz="2800" b="1" dirty="0" smtClean="0">
                <a:latin typeface="Times New Roman" pitchFamily="18" charset="0"/>
                <a:cs typeface="Times New Roman" pitchFamily="18" charset="0"/>
              </a:rPr>
              <a:t>Broad spectrum antibiotics </a:t>
            </a:r>
            <a:r>
              <a:rPr lang="en-US" sz="2800" dirty="0" smtClean="0">
                <a:latin typeface="Times New Roman" pitchFamily="18" charset="0"/>
                <a:cs typeface="Times New Roman" pitchFamily="18" charset="0"/>
              </a:rPr>
              <a:t>should be administered prophylactically and treat any infections e.g. clindamycin 1.2-2.7 g/day IV/IM divided  6-12hrly or cefriaxone 1-2g iv/im once daily.</a:t>
            </a:r>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latin typeface="Times New Roman" pitchFamily="18" charset="0"/>
                <a:cs typeface="Times New Roman" pitchFamily="18" charset="0"/>
              </a:rPr>
              <a:t>Nursing management</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marL="514350" indent="-514350">
              <a:buNone/>
            </a:pPr>
            <a:r>
              <a:rPr lang="en-US" b="1" dirty="0" smtClean="0">
                <a:latin typeface="Times New Roman" pitchFamily="18" charset="0"/>
                <a:cs typeface="Times New Roman" pitchFamily="18" charset="0"/>
              </a:rPr>
              <a:t>Nursing diagnosis:</a:t>
            </a:r>
            <a:endParaRPr lang="en-US" dirty="0" smtClean="0"/>
          </a:p>
          <a:p>
            <a:pPr marL="514350" indent="-514350">
              <a:buAutoNum type="arabicPeriod"/>
            </a:pPr>
            <a:r>
              <a:rPr lang="en-US" dirty="0" smtClean="0"/>
              <a:t>Ineffective breathing pattern related to decreased Lung Volume Capacity evidenced by shallow and rapid breathing pattern.</a:t>
            </a:r>
          </a:p>
          <a:p>
            <a:pPr marL="514350" indent="-514350">
              <a:buNone/>
            </a:pPr>
            <a:r>
              <a:rPr lang="en-US" b="1" dirty="0" smtClean="0"/>
              <a:t>Outcome: </a:t>
            </a:r>
          </a:p>
          <a:p>
            <a:pPr marL="514350" indent="-514350">
              <a:buNone/>
            </a:pPr>
            <a:r>
              <a:rPr lang="en-US" dirty="0" smtClean="0"/>
              <a:t>Patient will demonstrate appropriate coping behaviors and methods to improve breathing pattern.</a:t>
            </a:r>
          </a:p>
          <a:p>
            <a:pPr marL="514350" indent="-514350">
              <a:buNone/>
            </a:pPr>
            <a:endParaRPr lang="en-US"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Nursing intervention</a:t>
            </a:r>
            <a:endParaRPr lang="en-US" b="1" dirty="0"/>
          </a:p>
        </p:txBody>
      </p:sp>
      <p:sp>
        <p:nvSpPr>
          <p:cNvPr id="3" name="Content Placeholder 2"/>
          <p:cNvSpPr>
            <a:spLocks noGrp="1"/>
          </p:cNvSpPr>
          <p:nvPr>
            <p:ph idx="1"/>
          </p:nvPr>
        </p:nvSpPr>
        <p:spPr/>
        <p:txBody>
          <a:bodyPr>
            <a:normAutofit lnSpcReduction="10000"/>
          </a:bodyPr>
          <a:lstStyle/>
          <a:p>
            <a:pPr algn="just"/>
            <a:r>
              <a:rPr lang="en-US" sz="2800" dirty="0" smtClean="0"/>
              <a:t>Monitor and record vital signs 2-4hrly</a:t>
            </a:r>
          </a:p>
          <a:p>
            <a:pPr algn="just"/>
            <a:r>
              <a:rPr lang="en-US" dirty="0" smtClean="0">
                <a:latin typeface="Times New Roman" pitchFamily="18" charset="0"/>
                <a:cs typeface="Times New Roman" pitchFamily="18" charset="0"/>
              </a:rPr>
              <a:t>Administer prescribed medications as ordered</a:t>
            </a:r>
          </a:p>
          <a:p>
            <a:pPr algn="just"/>
            <a:r>
              <a:rPr lang="en-US" dirty="0" smtClean="0">
                <a:latin typeface="Times New Roman" pitchFamily="18" charset="0"/>
                <a:cs typeface="Times New Roman" pitchFamily="18" charset="0"/>
              </a:rPr>
              <a:t>Administer supplemental oxygen as ordered</a:t>
            </a:r>
          </a:p>
          <a:p>
            <a:pPr algn="just"/>
            <a:r>
              <a:rPr lang="en-US" dirty="0" smtClean="0">
                <a:latin typeface="Times New Roman" pitchFamily="18" charset="0"/>
                <a:cs typeface="Times New Roman" pitchFamily="18" charset="0"/>
              </a:rPr>
              <a:t>Maximize respiratory effort with good posture and effective use of accessory muscles.</a:t>
            </a:r>
          </a:p>
          <a:p>
            <a:pPr algn="just"/>
            <a:r>
              <a:rPr lang="en-US" dirty="0" smtClean="0">
                <a:latin typeface="Times New Roman" pitchFamily="18" charset="0"/>
                <a:cs typeface="Times New Roman" pitchFamily="18" charset="0"/>
              </a:rPr>
              <a:t>Encourage patient to perform deep breathing exercises</a:t>
            </a: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Nursing interventions(ct)</a:t>
            </a:r>
            <a:endParaRPr lang="en-US" b="1" dirty="0"/>
          </a:p>
        </p:txBody>
      </p:sp>
      <p:sp>
        <p:nvSpPr>
          <p:cNvPr id="3" name="Content Placeholder 2"/>
          <p:cNvSpPr>
            <a:spLocks noGrp="1"/>
          </p:cNvSpPr>
          <p:nvPr>
            <p:ph idx="1"/>
          </p:nvPr>
        </p:nvSpPr>
        <p:spPr/>
        <p:txBody>
          <a:bodyPr/>
          <a:lstStyle/>
          <a:p>
            <a:pPr algn="just"/>
            <a:r>
              <a:rPr lang="en-US" dirty="0" smtClean="0">
                <a:latin typeface="Times New Roman" pitchFamily="18" charset="0"/>
                <a:cs typeface="Times New Roman" pitchFamily="18" charset="0"/>
              </a:rPr>
              <a:t>Assess breath sounds, respiratory rate, depth and rhythm</a:t>
            </a:r>
          </a:p>
          <a:p>
            <a:pPr algn="just"/>
            <a:r>
              <a:rPr lang="en-US" dirty="0" smtClean="0">
                <a:latin typeface="Times New Roman" pitchFamily="18" charset="0"/>
                <a:cs typeface="Times New Roman" pitchFamily="18" charset="0"/>
              </a:rPr>
              <a:t>Elevate head of the patient –lung expansion</a:t>
            </a:r>
          </a:p>
          <a:p>
            <a:pPr algn="just"/>
            <a:r>
              <a:rPr lang="en-US" dirty="0" smtClean="0">
                <a:latin typeface="Times New Roman" pitchFamily="18" charset="0"/>
                <a:cs typeface="Times New Roman" pitchFamily="18" charset="0"/>
              </a:rPr>
              <a:t>Encourage adequate rest periods between activities </a:t>
            </a:r>
          </a:p>
          <a:p>
            <a:r>
              <a:rPr lang="en-US" dirty="0" smtClean="0">
                <a:latin typeface="Times New Roman" pitchFamily="18" charset="0"/>
                <a:cs typeface="Times New Roman" pitchFamily="18" charset="0"/>
              </a:rPr>
              <a:t>Assess breath sounds, respiratory rate, depth and rhythm</a:t>
            </a:r>
            <a:br>
              <a:rPr lang="en-US"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Pathophysiology:</a:t>
            </a:r>
            <a:endParaRPr lang="en-US" dirty="0"/>
          </a:p>
        </p:txBody>
      </p:sp>
      <p:sp>
        <p:nvSpPr>
          <p:cNvPr id="3" name="Content Placeholder 2"/>
          <p:cNvSpPr>
            <a:spLocks noGrp="1"/>
          </p:cNvSpPr>
          <p:nvPr>
            <p:ph idx="1"/>
          </p:nvPr>
        </p:nvSpPr>
        <p:spPr/>
        <p:txBody>
          <a:bodyPr>
            <a:normAutofit fontScale="62500" lnSpcReduction="20000"/>
          </a:bodyPr>
          <a:lstStyle/>
          <a:p>
            <a:pPr algn="just"/>
            <a:r>
              <a:rPr lang="en-US" sz="4900" dirty="0" smtClean="0">
                <a:latin typeface="Times New Roman" pitchFamily="18" charset="0"/>
                <a:cs typeface="Times New Roman" pitchFamily="18" charset="0"/>
              </a:rPr>
              <a:t>Bacteria typically enter the lung with inhalation, though they can reach the lung through the bloodstream if other parts of the body are infected or aspiration. </a:t>
            </a:r>
          </a:p>
          <a:p>
            <a:pPr algn="just"/>
            <a:r>
              <a:rPr lang="en-US" sz="4900" dirty="0" smtClean="0">
                <a:latin typeface="Times New Roman" pitchFamily="18" charset="0"/>
                <a:cs typeface="Times New Roman" pitchFamily="18" charset="0"/>
              </a:rPr>
              <a:t>Often, bacteria live in parts of the upper respiratory tract and are continually being inhaled into the alveoli. Once inside the alveoli, bacteria travel into the spaces between the cells and also between adjacent alveoli via connecting pores.   </a:t>
            </a:r>
          </a:p>
          <a:p>
            <a:pPr algn="just"/>
            <a:endParaRPr lang="en-US" sz="4900" dirty="0" smtClean="0">
              <a:latin typeface="Times New Roman" pitchFamily="18" charset="0"/>
              <a:cs typeface="Times New Roman" pitchFamily="18" charset="0"/>
            </a:endParaRP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Empyema</a:t>
            </a:r>
          </a:p>
        </p:txBody>
      </p:sp>
      <p:sp>
        <p:nvSpPr>
          <p:cNvPr id="3" name="Content Placeholder 2"/>
          <p:cNvSpPr>
            <a:spLocks noGrp="1"/>
          </p:cNvSpPr>
          <p:nvPr>
            <p:ph idx="1"/>
          </p:nvPr>
        </p:nvSpPr>
        <p:spPr/>
        <p:txBody>
          <a:bodyPr>
            <a:normAutofit fontScale="92500" lnSpcReduction="20000"/>
          </a:bodyPr>
          <a:lstStyle/>
          <a:p>
            <a:r>
              <a:rPr lang="en-US" dirty="0" smtClean="0"/>
              <a:t>Empyema </a:t>
            </a:r>
            <a:r>
              <a:rPr lang="en-US" dirty="0"/>
              <a:t>is the collection of pus in the pleural space</a:t>
            </a:r>
            <a:r>
              <a:rPr lang="en-US" dirty="0" smtClean="0"/>
              <a:t>.</a:t>
            </a:r>
          </a:p>
          <a:p>
            <a:r>
              <a:rPr lang="en-US" dirty="0" smtClean="0"/>
              <a:t>It </a:t>
            </a:r>
            <a:r>
              <a:rPr lang="en-US" dirty="0"/>
              <a:t>is a pleural effusion that is infected. </a:t>
            </a:r>
            <a:endParaRPr lang="en-US" dirty="0" smtClean="0"/>
          </a:p>
          <a:p>
            <a:r>
              <a:rPr lang="en-US" dirty="0" smtClean="0"/>
              <a:t>Empyema </a:t>
            </a:r>
            <a:r>
              <a:rPr lang="en-US" dirty="0"/>
              <a:t>is usually a complication of pneumonia, tuberculosis, or lung abscess. Symptoms, diagnosis, therapeutic interventions, and nursing care are the same as the care of the patient with a pleural effusion, with an added emphasis on resolving the infection. </a:t>
            </a:r>
            <a:endParaRPr lang="en-US" dirty="0" smtClean="0"/>
          </a:p>
          <a:p>
            <a:r>
              <a:rPr lang="en-US" dirty="0" smtClean="0"/>
              <a:t>A </a:t>
            </a:r>
            <a:r>
              <a:rPr lang="en-US" dirty="0"/>
              <a:t>chest tube or surgery may be necessary to drain the area. </a:t>
            </a:r>
          </a:p>
        </p:txBody>
      </p:sp>
    </p:spTree>
    <p:extLst>
      <p:ext uri="{BB962C8B-B14F-4D97-AF65-F5344CB8AC3E}">
        <p14:creationId xmlns:p14="http://schemas.microsoft.com/office/powerpoint/2010/main" val="115067991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ATELECTASIS</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lgn="just">
              <a:buNone/>
            </a:pPr>
            <a:r>
              <a:rPr lang="en-US" sz="4000" b="1" dirty="0" smtClean="0"/>
              <a:t>Definition: </a:t>
            </a:r>
          </a:p>
          <a:p>
            <a:pPr algn="just">
              <a:buNone/>
            </a:pPr>
            <a:r>
              <a:rPr lang="en-US" sz="4000" b="1" dirty="0" smtClean="0">
                <a:cs typeface="Times New Roman" pitchFamily="18" charset="0"/>
              </a:rPr>
              <a:t>   </a:t>
            </a:r>
            <a:r>
              <a:rPr lang="en-US" sz="4000" dirty="0" smtClean="0">
                <a:cs typeface="Times New Roman" pitchFamily="18" charset="0"/>
              </a:rPr>
              <a:t>Is a condition in which one or more areas of the alveoli tissue of the lungs spontaneously collapse or do not inflate properly due to hypoventilation.</a:t>
            </a:r>
          </a:p>
          <a:p>
            <a:pPr algn="just"/>
            <a:r>
              <a:rPr lang="en-US" sz="4000" dirty="0" smtClean="0">
                <a:cs typeface="Times New Roman" pitchFamily="18" charset="0"/>
              </a:rPr>
              <a:t>It can be acute or chronic</a:t>
            </a:r>
          </a:p>
          <a:p>
            <a:pPr>
              <a:buNone/>
            </a:pPr>
            <a:endParaRPr lang="en-US" sz="4000" dirty="0" smtClean="0">
              <a:cs typeface="Times New Roman" pitchFamily="18" charset="0"/>
            </a:endParaRPr>
          </a:p>
          <a:p>
            <a:pPr>
              <a:buNone/>
            </a:pPr>
            <a:endParaRPr lang="en-US" dirty="0" smtClean="0"/>
          </a:p>
          <a:p>
            <a:pPr>
              <a:buNone/>
            </a:pP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Aetiology</a:t>
            </a:r>
            <a:r>
              <a:rPr lang="en-US" dirty="0" smtClean="0"/>
              <a:t> </a:t>
            </a:r>
            <a:endParaRPr lang="en-US" dirty="0"/>
          </a:p>
        </p:txBody>
      </p:sp>
      <p:sp>
        <p:nvSpPr>
          <p:cNvPr id="3" name="Content Placeholder 2"/>
          <p:cNvSpPr>
            <a:spLocks noGrp="1"/>
          </p:cNvSpPr>
          <p:nvPr>
            <p:ph idx="1"/>
          </p:nvPr>
        </p:nvSpPr>
        <p:spPr/>
        <p:txBody>
          <a:bodyPr>
            <a:normAutofit fontScale="62500" lnSpcReduction="20000"/>
          </a:bodyPr>
          <a:lstStyle/>
          <a:p>
            <a:pPr marL="82296" indent="0">
              <a:buNone/>
            </a:pPr>
            <a:r>
              <a:rPr lang="en-US" dirty="0" smtClean="0"/>
              <a:t>Atelectasis </a:t>
            </a:r>
            <a:r>
              <a:rPr lang="en-US" dirty="0"/>
              <a:t>may result from: </a:t>
            </a:r>
            <a:endParaRPr lang="en-US" dirty="0" smtClean="0"/>
          </a:p>
          <a:p>
            <a:r>
              <a:rPr lang="en-US" dirty="0"/>
              <a:t>B</a:t>
            </a:r>
            <a:r>
              <a:rPr lang="en-US" dirty="0" smtClean="0"/>
              <a:t>ronchial </a:t>
            </a:r>
            <a:r>
              <a:rPr lang="en-US" dirty="0"/>
              <a:t>occlusion by mucus plugs (a common problem in </a:t>
            </a:r>
            <a:r>
              <a:rPr lang="en-US" dirty="0" smtClean="0"/>
              <a:t> </a:t>
            </a:r>
            <a:r>
              <a:rPr lang="en-US" dirty="0"/>
              <a:t>heavy smokers or people with COPD, bronchiectasis, or cystic fibrosis) </a:t>
            </a:r>
            <a:endParaRPr lang="en-US" dirty="0" smtClean="0"/>
          </a:p>
          <a:p>
            <a:r>
              <a:rPr lang="en-US" dirty="0"/>
              <a:t>O</a:t>
            </a:r>
            <a:r>
              <a:rPr lang="en-US" dirty="0" smtClean="0"/>
              <a:t>cclusion </a:t>
            </a:r>
            <a:r>
              <a:rPr lang="en-US" dirty="0"/>
              <a:t>by foreign </a:t>
            </a:r>
            <a:r>
              <a:rPr lang="en-US" dirty="0" smtClean="0"/>
              <a:t>bodies</a:t>
            </a:r>
          </a:p>
          <a:p>
            <a:r>
              <a:rPr lang="en-US" dirty="0"/>
              <a:t>B</a:t>
            </a:r>
            <a:r>
              <a:rPr lang="en-US" dirty="0" smtClean="0"/>
              <a:t>ronchogenic carcinoma</a:t>
            </a:r>
          </a:p>
          <a:p>
            <a:r>
              <a:rPr lang="en-US" dirty="0"/>
              <a:t>I</a:t>
            </a:r>
            <a:r>
              <a:rPr lang="en-US" dirty="0" smtClean="0"/>
              <a:t>nflammatory </a:t>
            </a:r>
            <a:r>
              <a:rPr lang="en-US" dirty="0"/>
              <a:t>lung </a:t>
            </a:r>
            <a:r>
              <a:rPr lang="en-US" dirty="0" smtClean="0"/>
              <a:t>disease</a:t>
            </a:r>
          </a:p>
          <a:p>
            <a:r>
              <a:rPr lang="en-US" dirty="0"/>
              <a:t>O</a:t>
            </a:r>
            <a:r>
              <a:rPr lang="en-US" dirty="0" smtClean="0"/>
              <a:t>xygen toxicity</a:t>
            </a:r>
          </a:p>
          <a:p>
            <a:r>
              <a:rPr lang="en-US" dirty="0"/>
              <a:t>P</a:t>
            </a:r>
            <a:r>
              <a:rPr lang="en-US" dirty="0" smtClean="0"/>
              <a:t>ulmonary edema</a:t>
            </a:r>
          </a:p>
          <a:p>
            <a:r>
              <a:rPr lang="en-US" dirty="0"/>
              <a:t>A</a:t>
            </a:r>
            <a:r>
              <a:rPr lang="en-US" dirty="0" smtClean="0"/>
              <a:t>ny </a:t>
            </a:r>
            <a:r>
              <a:rPr lang="en-US" dirty="0"/>
              <a:t>condition that inhibits full lung expansion or makes deep </a:t>
            </a:r>
            <a:r>
              <a:rPr lang="en-US" dirty="0" smtClean="0"/>
              <a:t>breathing </a:t>
            </a:r>
            <a:r>
              <a:rPr lang="en-US" dirty="0"/>
              <a:t>painful, such as abdominal surgical incisions, rib fractures, tight dressings, obesity, and neuromuscular disorders prolonged </a:t>
            </a:r>
            <a:r>
              <a:rPr lang="en-US" dirty="0" smtClean="0"/>
              <a:t>immobility</a:t>
            </a:r>
          </a:p>
          <a:p>
            <a:r>
              <a:rPr lang="en-US" dirty="0" smtClean="0"/>
              <a:t>mechanical </a:t>
            </a:r>
            <a:r>
              <a:rPr lang="en-US" dirty="0"/>
              <a:t>ventilation using constant small tidal volumes </a:t>
            </a:r>
            <a:r>
              <a:rPr lang="en-US" dirty="0" smtClean="0"/>
              <a:t>without </a:t>
            </a:r>
            <a:r>
              <a:rPr lang="en-US" dirty="0"/>
              <a:t>intermittent deep breaths </a:t>
            </a:r>
            <a:endParaRPr lang="en-US" dirty="0" smtClean="0"/>
          </a:p>
          <a:p>
            <a:r>
              <a:rPr lang="en-US" dirty="0" smtClean="0"/>
              <a:t>CNS </a:t>
            </a:r>
            <a:r>
              <a:rPr lang="en-US" dirty="0"/>
              <a:t>depression (as in drug overdose), which eliminates </a:t>
            </a:r>
            <a:r>
              <a:rPr lang="en-US" dirty="0" smtClean="0"/>
              <a:t>periodic </a:t>
            </a:r>
            <a:r>
              <a:rPr lang="en-US" dirty="0"/>
              <a:t>sighing.</a:t>
            </a:r>
          </a:p>
          <a:p>
            <a:endParaRPr lang="en-US" dirty="0"/>
          </a:p>
        </p:txBody>
      </p:sp>
    </p:spTree>
    <p:extLst>
      <p:ext uri="{BB962C8B-B14F-4D97-AF65-F5344CB8AC3E}">
        <p14:creationId xmlns:p14="http://schemas.microsoft.com/office/powerpoint/2010/main" val="7400722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In atelectasis, incomplete expansion of lobules (clusters of alveoli) or lung segments leads to partial or complete lung collapse. </a:t>
            </a:r>
            <a:endParaRPr lang="en-US" dirty="0" smtClean="0"/>
          </a:p>
          <a:p>
            <a:r>
              <a:rPr lang="en-US" dirty="0" smtClean="0"/>
              <a:t>Because </a:t>
            </a:r>
            <a:r>
              <a:rPr lang="en-US" dirty="0"/>
              <a:t>parts of the lung are unavailable for gas exchange, unoxygenated blood passes through these areas unchanged, resulting in </a:t>
            </a:r>
            <a:r>
              <a:rPr lang="en-US" dirty="0" smtClean="0"/>
              <a:t>hypoxemia.</a:t>
            </a:r>
            <a:endParaRPr lang="en-US" dirty="0"/>
          </a:p>
        </p:txBody>
      </p:sp>
    </p:spTree>
    <p:extLst>
      <p:ext uri="{BB962C8B-B14F-4D97-AF65-F5344CB8AC3E}">
        <p14:creationId xmlns:p14="http://schemas.microsoft.com/office/powerpoint/2010/main" val="220957394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Clinical manifestations</a:t>
            </a:r>
          </a:p>
        </p:txBody>
      </p:sp>
      <p:sp>
        <p:nvSpPr>
          <p:cNvPr id="3" name="Content Placeholder 2"/>
          <p:cNvSpPr>
            <a:spLocks noGrp="1"/>
          </p:cNvSpPr>
          <p:nvPr>
            <p:ph idx="1"/>
          </p:nvPr>
        </p:nvSpPr>
        <p:spPr/>
        <p:txBody>
          <a:bodyPr>
            <a:normAutofit fontScale="77500" lnSpcReduction="20000"/>
          </a:bodyPr>
          <a:lstStyle/>
          <a:p>
            <a:r>
              <a:rPr lang="en-US" dirty="0" smtClean="0"/>
              <a:t>Dyspnea</a:t>
            </a:r>
            <a:r>
              <a:rPr lang="en-US" dirty="0"/>
              <a:t>, possibly mild and subsiding without treatment if </a:t>
            </a:r>
            <a:r>
              <a:rPr lang="en-US" dirty="0" smtClean="0"/>
              <a:t>atelectasis </a:t>
            </a:r>
            <a:r>
              <a:rPr lang="en-US" dirty="0"/>
              <a:t>involves only a small area of the lung; severe if massive collapse has occurred </a:t>
            </a:r>
          </a:p>
          <a:p>
            <a:r>
              <a:rPr lang="en-US" dirty="0"/>
              <a:t>C</a:t>
            </a:r>
            <a:r>
              <a:rPr lang="en-US" dirty="0" smtClean="0"/>
              <a:t>yanosis </a:t>
            </a:r>
            <a:r>
              <a:rPr lang="en-US" dirty="0"/>
              <a:t>anxiety, </a:t>
            </a:r>
            <a:r>
              <a:rPr lang="en-US" dirty="0" smtClean="0"/>
              <a:t>diaphoresis</a:t>
            </a:r>
          </a:p>
          <a:p>
            <a:r>
              <a:rPr lang="en-US" dirty="0"/>
              <a:t>D</a:t>
            </a:r>
            <a:r>
              <a:rPr lang="en-US" dirty="0" smtClean="0"/>
              <a:t>ull </a:t>
            </a:r>
            <a:r>
              <a:rPr lang="en-US" dirty="0"/>
              <a:t>sound on percussion if a large portion of the lung has </a:t>
            </a:r>
            <a:r>
              <a:rPr lang="en-US" dirty="0" smtClean="0"/>
              <a:t>collapsed</a:t>
            </a:r>
          </a:p>
          <a:p>
            <a:r>
              <a:rPr lang="en-US" dirty="0"/>
              <a:t>H</a:t>
            </a:r>
            <a:r>
              <a:rPr lang="en-US" dirty="0" smtClean="0"/>
              <a:t>ypoxemia</a:t>
            </a:r>
            <a:r>
              <a:rPr lang="en-US" dirty="0"/>
              <a:t>, </a:t>
            </a:r>
            <a:r>
              <a:rPr lang="en-US" dirty="0" smtClean="0"/>
              <a:t>tachycardia</a:t>
            </a:r>
          </a:p>
          <a:p>
            <a:r>
              <a:rPr lang="en-US" dirty="0"/>
              <a:t>S</a:t>
            </a:r>
            <a:r>
              <a:rPr lang="en-US" dirty="0" smtClean="0"/>
              <a:t>ubsternal </a:t>
            </a:r>
            <a:r>
              <a:rPr lang="en-US" dirty="0"/>
              <a:t>or intercostal </a:t>
            </a:r>
            <a:r>
              <a:rPr lang="en-US" dirty="0" smtClean="0"/>
              <a:t>retraction</a:t>
            </a:r>
          </a:p>
          <a:p>
            <a:r>
              <a:rPr lang="en-US" dirty="0"/>
              <a:t>C</a:t>
            </a:r>
            <a:r>
              <a:rPr lang="en-US" dirty="0" smtClean="0"/>
              <a:t>ompensatory </a:t>
            </a:r>
            <a:r>
              <a:rPr lang="en-US" dirty="0"/>
              <a:t>hyperinflation of unaffected areas of the </a:t>
            </a:r>
            <a:r>
              <a:rPr lang="en-US" dirty="0" smtClean="0"/>
              <a:t>lung</a:t>
            </a:r>
          </a:p>
          <a:p>
            <a:r>
              <a:rPr lang="en-US" dirty="0"/>
              <a:t>M</a:t>
            </a:r>
            <a:r>
              <a:rPr lang="en-US" dirty="0" smtClean="0"/>
              <a:t>ediastinal </a:t>
            </a:r>
            <a:r>
              <a:rPr lang="en-US" dirty="0"/>
              <a:t>shift to the affected </a:t>
            </a:r>
            <a:r>
              <a:rPr lang="en-US" dirty="0" smtClean="0"/>
              <a:t>side</a:t>
            </a:r>
          </a:p>
          <a:p>
            <a:r>
              <a:rPr lang="en-US" dirty="0"/>
              <a:t>D</a:t>
            </a:r>
            <a:r>
              <a:rPr lang="en-US" dirty="0" smtClean="0"/>
              <a:t>ecreased </a:t>
            </a:r>
            <a:r>
              <a:rPr lang="en-US" dirty="0"/>
              <a:t>or absent breath sounds</a:t>
            </a:r>
          </a:p>
        </p:txBody>
      </p:sp>
    </p:spTree>
    <p:extLst>
      <p:ext uri="{BB962C8B-B14F-4D97-AF65-F5344CB8AC3E}">
        <p14:creationId xmlns:p14="http://schemas.microsoft.com/office/powerpoint/2010/main" val="134247784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b="1" dirty="0">
                <a:latin typeface="Times New Roman" pitchFamily="18" charset="0"/>
                <a:cs typeface="Times New Roman" pitchFamily="18" charset="0"/>
              </a:rPr>
              <a:t>Diagnostic tests:</a:t>
            </a:r>
            <a:br>
              <a:rPr lang="en-US" sz="4000" b="1" dirty="0">
                <a:latin typeface="Times New Roman" pitchFamily="18" charset="0"/>
                <a:cs typeface="Times New Roman" pitchFamily="18" charset="0"/>
              </a:rPr>
            </a:br>
            <a:endParaRPr lang="en-US" sz="40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32500" lnSpcReduction="20000"/>
          </a:bodyPr>
          <a:lstStyle/>
          <a:p>
            <a:endParaRPr lang="en-US" sz="5100" dirty="0" smtClean="0">
              <a:latin typeface="Times New Roman" pitchFamily="18" charset="0"/>
              <a:cs typeface="Times New Roman" pitchFamily="18" charset="0"/>
            </a:endParaRPr>
          </a:p>
          <a:p>
            <a:pPr algn="just"/>
            <a:r>
              <a:rPr lang="en-US" sz="14400" b="1" dirty="0" smtClean="0">
                <a:latin typeface="Times New Roman" pitchFamily="18" charset="0"/>
                <a:cs typeface="Times New Roman" pitchFamily="18" charset="0"/>
              </a:rPr>
              <a:t>Chest  x-ray: </a:t>
            </a:r>
            <a:r>
              <a:rPr lang="en-US" sz="14400" dirty="0" smtClean="0">
                <a:latin typeface="Times New Roman" pitchFamily="18" charset="0"/>
                <a:cs typeface="Times New Roman" pitchFamily="18" charset="0"/>
              </a:rPr>
              <a:t>shows higher density in affected lung</a:t>
            </a:r>
          </a:p>
          <a:p>
            <a:pPr algn="just"/>
            <a:r>
              <a:rPr lang="en-US" sz="14400" b="1" dirty="0" smtClean="0">
                <a:latin typeface="Times New Roman" pitchFamily="18" charset="0"/>
                <a:cs typeface="Times New Roman" pitchFamily="18" charset="0"/>
              </a:rPr>
              <a:t>ABG blood values: </a:t>
            </a:r>
            <a:r>
              <a:rPr lang="en-US" sz="14400" dirty="0" smtClean="0">
                <a:latin typeface="Times New Roman" pitchFamily="18" charset="0"/>
                <a:cs typeface="Times New Roman" pitchFamily="18" charset="0"/>
              </a:rPr>
              <a:t>Pao</a:t>
            </a:r>
            <a:r>
              <a:rPr lang="en-US" sz="14400" baseline="-25000" dirty="0" smtClean="0">
                <a:latin typeface="Times New Roman" pitchFamily="18" charset="0"/>
                <a:cs typeface="Times New Roman" pitchFamily="18" charset="0"/>
              </a:rPr>
              <a:t>2 </a:t>
            </a:r>
            <a:r>
              <a:rPr lang="en-US" sz="14400" dirty="0" smtClean="0">
                <a:latin typeface="Times New Roman" pitchFamily="18" charset="0"/>
                <a:cs typeface="Times New Roman" pitchFamily="18" charset="0"/>
              </a:rPr>
              <a:t>may be &lt;80mmhg,Paco</a:t>
            </a:r>
            <a:r>
              <a:rPr lang="en-US" sz="14400" baseline="-25000" dirty="0" smtClean="0">
                <a:latin typeface="Times New Roman" pitchFamily="18" charset="0"/>
                <a:cs typeface="Times New Roman" pitchFamily="18" charset="0"/>
              </a:rPr>
              <a:t>2</a:t>
            </a:r>
            <a:r>
              <a:rPr lang="en-US" sz="14400" dirty="0" smtClean="0">
                <a:latin typeface="Times New Roman" pitchFamily="18" charset="0"/>
                <a:cs typeface="Times New Roman" pitchFamily="18" charset="0"/>
              </a:rPr>
              <a:t> &gt;45mmhg,pH &lt;7.35</a:t>
            </a:r>
            <a:endParaRPr lang="en-US" sz="14400" b="1" dirty="0" smtClean="0">
              <a:latin typeface="Times New Roman" pitchFamily="18" charset="0"/>
              <a:cs typeface="Times New Roman" pitchFamily="18" charset="0"/>
            </a:endParaRPr>
          </a:p>
          <a:p>
            <a:pPr>
              <a:buNone/>
            </a:pPr>
            <a:endParaRPr lang="en-US" dirty="0" smtClean="0"/>
          </a:p>
          <a:p>
            <a:pPr>
              <a:buNone/>
            </a:pPr>
            <a:r>
              <a:rPr lang="en-US" b="1" dirty="0" smtClean="0"/>
              <a:t> </a:t>
            </a:r>
            <a:endParaRPr lang="en-US" dirty="0"/>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Medical management</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lgn="just"/>
            <a:r>
              <a:rPr lang="en-US" sz="4000" dirty="0" smtClean="0">
                <a:latin typeface="Times New Roman" pitchFamily="18" charset="0"/>
                <a:cs typeface="Times New Roman" pitchFamily="18" charset="0"/>
              </a:rPr>
              <a:t>Treatment of Atelectasis depends on the cause.</a:t>
            </a:r>
          </a:p>
          <a:p>
            <a:pPr algn="just"/>
            <a:r>
              <a:rPr lang="en-US" sz="4000" b="1" dirty="0" smtClean="0">
                <a:latin typeface="Times New Roman" pitchFamily="18" charset="0"/>
                <a:cs typeface="Times New Roman" pitchFamily="18" charset="0"/>
              </a:rPr>
              <a:t>Chest physiotherapy: </a:t>
            </a:r>
            <a:r>
              <a:rPr lang="en-US" sz="4000" dirty="0" smtClean="0">
                <a:latin typeface="Times New Roman" pitchFamily="18" charset="0"/>
                <a:cs typeface="Times New Roman" pitchFamily="18" charset="0"/>
              </a:rPr>
              <a:t>To mobilize secretions</a:t>
            </a:r>
          </a:p>
          <a:p>
            <a:pPr algn="just"/>
            <a:r>
              <a:rPr lang="en-US" sz="4000" b="1" dirty="0" smtClean="0">
                <a:latin typeface="Times New Roman" pitchFamily="18" charset="0"/>
                <a:cs typeface="Times New Roman" pitchFamily="18" charset="0"/>
              </a:rPr>
              <a:t>Deep breathing and cough exercise</a:t>
            </a:r>
            <a:r>
              <a:rPr lang="en-US" sz="4000" dirty="0" smtClean="0">
                <a:latin typeface="Times New Roman" pitchFamily="18" charset="0"/>
                <a:cs typeface="Times New Roman" pitchFamily="18" charset="0"/>
              </a:rPr>
              <a:t>: to expand alveoli deep in the lungs</a:t>
            </a:r>
          </a:p>
          <a:p>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Medical management(ct)</a:t>
            </a:r>
            <a:endParaRPr lang="en-US" dirty="0"/>
          </a:p>
        </p:txBody>
      </p:sp>
      <p:sp>
        <p:nvSpPr>
          <p:cNvPr id="3" name="Content Placeholder 2"/>
          <p:cNvSpPr>
            <a:spLocks noGrp="1"/>
          </p:cNvSpPr>
          <p:nvPr>
            <p:ph idx="1"/>
          </p:nvPr>
        </p:nvSpPr>
        <p:spPr/>
        <p:txBody>
          <a:bodyPr>
            <a:normAutofit/>
          </a:bodyPr>
          <a:lstStyle/>
          <a:p>
            <a:r>
              <a:rPr lang="en-US" sz="4400" dirty="0" smtClean="0">
                <a:latin typeface="Times New Roman" pitchFamily="18" charset="0"/>
                <a:cs typeface="Times New Roman" pitchFamily="18" charset="0"/>
              </a:rPr>
              <a:t>Inhaled bronchodilators </a:t>
            </a:r>
          </a:p>
          <a:p>
            <a:r>
              <a:rPr lang="en-US" sz="4400" dirty="0" smtClean="0">
                <a:latin typeface="Times New Roman" pitchFamily="18" charset="0"/>
                <a:cs typeface="Times New Roman" pitchFamily="18" charset="0"/>
              </a:rPr>
              <a:t>Analgesics: to reduce pain and facilitate effective cough</a:t>
            </a:r>
          </a:p>
          <a:p>
            <a:endParaRPr lang="en-US" dirty="0"/>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Medical management(ct)</a:t>
            </a:r>
            <a:endParaRPr lang="en-US" dirty="0"/>
          </a:p>
        </p:txBody>
      </p:sp>
      <p:sp>
        <p:nvSpPr>
          <p:cNvPr id="3" name="Content Placeholder 2"/>
          <p:cNvSpPr>
            <a:spLocks noGrp="1"/>
          </p:cNvSpPr>
          <p:nvPr>
            <p:ph idx="1"/>
          </p:nvPr>
        </p:nvSpPr>
        <p:spPr/>
        <p:txBody>
          <a:bodyPr>
            <a:normAutofit/>
          </a:bodyPr>
          <a:lstStyle/>
          <a:p>
            <a:r>
              <a:rPr lang="en-US" sz="4000" dirty="0" err="1" smtClean="0">
                <a:latin typeface="Times New Roman" pitchFamily="18" charset="0"/>
                <a:cs typeface="Times New Roman" pitchFamily="18" charset="0"/>
              </a:rPr>
              <a:t>Bronchoscopy</a:t>
            </a:r>
            <a:r>
              <a:rPr lang="en-US" sz="4000" dirty="0" smtClean="0">
                <a:latin typeface="Times New Roman" pitchFamily="18" charset="0"/>
                <a:cs typeface="Times New Roman" pitchFamily="18" charset="0"/>
              </a:rPr>
              <a:t>: fiber-optic probe inserted into bronchi to remove mucus and foreign bodies</a:t>
            </a:r>
          </a:p>
          <a:p>
            <a:r>
              <a:rPr lang="en-US" sz="4000" dirty="0" smtClean="0">
                <a:latin typeface="Times New Roman" pitchFamily="18" charset="0"/>
                <a:cs typeface="Times New Roman" pitchFamily="18" charset="0"/>
              </a:rPr>
              <a:t>Oxygen therapy: to maintain Pao</a:t>
            </a:r>
            <a:r>
              <a:rPr lang="en-US" sz="4000" baseline="-25000" dirty="0" smtClean="0">
                <a:latin typeface="Times New Roman" pitchFamily="18" charset="0"/>
                <a:cs typeface="Times New Roman" pitchFamily="18" charset="0"/>
              </a:rPr>
              <a:t>2 </a:t>
            </a:r>
            <a:r>
              <a:rPr lang="en-US" sz="4000" dirty="0" smtClean="0">
                <a:latin typeface="Times New Roman" pitchFamily="18" charset="0"/>
                <a:cs typeface="Times New Roman" pitchFamily="18" charset="0"/>
              </a:rPr>
              <a:t> &gt;80mmhg</a:t>
            </a:r>
          </a:p>
          <a:p>
            <a:r>
              <a:rPr lang="en-US" sz="4000" dirty="0" smtClean="0">
                <a:latin typeface="Times New Roman" pitchFamily="18" charset="0"/>
                <a:cs typeface="Times New Roman" pitchFamily="18" charset="0"/>
              </a:rPr>
              <a:t>Treat a tumor or other condition, if there is one</a:t>
            </a: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Nursing diagnosis</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lnSpcReduction="10000"/>
          </a:bodyPr>
          <a:lstStyle/>
          <a:p>
            <a:pPr algn="just"/>
            <a:r>
              <a:rPr lang="en-US" sz="3600" b="1" dirty="0" smtClean="0">
                <a:latin typeface="Times New Roman" pitchFamily="18" charset="0"/>
                <a:cs typeface="Times New Roman" pitchFamily="18" charset="0"/>
              </a:rPr>
              <a:t>Ineffective breathing pattern </a:t>
            </a:r>
            <a:r>
              <a:rPr lang="en-US" sz="3600" dirty="0" smtClean="0">
                <a:latin typeface="Times New Roman" pitchFamily="18" charset="0"/>
                <a:cs typeface="Times New Roman" pitchFamily="18" charset="0"/>
              </a:rPr>
              <a:t>related to: Excessive thick mucus production and ineffective cough reflex.</a:t>
            </a:r>
          </a:p>
          <a:p>
            <a:pPr algn="just"/>
            <a:r>
              <a:rPr lang="en-US" sz="3600" b="1" dirty="0" smtClean="0">
                <a:latin typeface="Times New Roman" pitchFamily="18" charset="0"/>
                <a:cs typeface="Times New Roman" pitchFamily="18" charset="0"/>
              </a:rPr>
              <a:t>Impaired gas exchange </a:t>
            </a:r>
            <a:r>
              <a:rPr lang="en-US" sz="3600" dirty="0" smtClean="0">
                <a:latin typeface="Times New Roman" pitchFamily="18" charset="0"/>
                <a:cs typeface="Times New Roman" pitchFamily="18" charset="0"/>
              </a:rPr>
              <a:t>related to: Lung volume reduction</a:t>
            </a:r>
          </a:p>
          <a:p>
            <a:pPr algn="just"/>
            <a:r>
              <a:rPr lang="en-US" sz="3600" b="1" dirty="0" smtClean="0">
                <a:latin typeface="Times New Roman" pitchFamily="18" charset="0"/>
                <a:cs typeface="Times New Roman" pitchFamily="18" charset="0"/>
              </a:rPr>
              <a:t>Activity Intolerance</a:t>
            </a:r>
            <a:r>
              <a:rPr lang="en-US" sz="3600" i="1" dirty="0" smtClean="0">
                <a:latin typeface="Times New Roman" pitchFamily="18" charset="0"/>
                <a:cs typeface="Times New Roman" pitchFamily="18" charset="0"/>
              </a:rPr>
              <a:t> </a:t>
            </a:r>
            <a:r>
              <a:rPr lang="en-US" sz="3600" dirty="0" smtClean="0">
                <a:latin typeface="Times New Roman" pitchFamily="18" charset="0"/>
                <a:cs typeface="Times New Roman" pitchFamily="18" charset="0"/>
              </a:rPr>
              <a:t>related to: weak body condition (fatigue) secondary to increased respiratory effort.</a:t>
            </a:r>
          </a:p>
          <a:p>
            <a:pPr algn="just">
              <a:buNone/>
            </a:pP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Pathophysiology(ct)</a:t>
            </a:r>
            <a:endParaRPr lang="en-US" dirty="0"/>
          </a:p>
        </p:txBody>
      </p:sp>
      <p:sp>
        <p:nvSpPr>
          <p:cNvPr id="3" name="Content Placeholder 2"/>
          <p:cNvSpPr>
            <a:spLocks noGrp="1"/>
          </p:cNvSpPr>
          <p:nvPr>
            <p:ph idx="1"/>
          </p:nvPr>
        </p:nvSpPr>
        <p:spPr/>
        <p:txBody>
          <a:bodyPr>
            <a:normAutofit fontScale="92500"/>
          </a:bodyPr>
          <a:lstStyle/>
          <a:p>
            <a:pPr algn="just"/>
            <a:r>
              <a:rPr lang="en-US" dirty="0" smtClean="0">
                <a:latin typeface="Times New Roman" pitchFamily="18" charset="0"/>
                <a:cs typeface="Times New Roman" pitchFamily="18" charset="0"/>
              </a:rPr>
              <a:t>This invasion triggers the immune system to respond by sending white blood cells responsible for attacking microorganisms (neutrophils) to the lungs. </a:t>
            </a:r>
          </a:p>
          <a:p>
            <a:pPr algn="just"/>
            <a:r>
              <a:rPr lang="en-US" dirty="0" smtClean="0">
                <a:latin typeface="Times New Roman" pitchFamily="18" charset="0"/>
                <a:cs typeface="Times New Roman" pitchFamily="18" charset="0"/>
              </a:rPr>
              <a:t>The neutrophils engulf and kill the offending organisms but also release cytokines which result in a general activation of the immune system. This results in the fever, chills, and fatigue common in bacterial and fungal pneumonia</a:t>
            </a:r>
            <a:endParaRPr lang="en-US"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Nursing diagnosis(ct)</a:t>
            </a:r>
            <a:endParaRPr lang="en-US" dirty="0"/>
          </a:p>
        </p:txBody>
      </p:sp>
      <p:sp>
        <p:nvSpPr>
          <p:cNvPr id="3" name="Content Placeholder 2"/>
          <p:cNvSpPr>
            <a:spLocks noGrp="1"/>
          </p:cNvSpPr>
          <p:nvPr>
            <p:ph idx="1"/>
          </p:nvPr>
        </p:nvSpPr>
        <p:spPr/>
        <p:txBody>
          <a:bodyPr>
            <a:normAutofit/>
          </a:bodyPr>
          <a:lstStyle/>
          <a:p>
            <a:pPr algn="just"/>
            <a:r>
              <a:rPr lang="en-US" sz="3600" b="1" dirty="0" smtClean="0">
                <a:latin typeface="Times New Roman" pitchFamily="18" charset="0"/>
                <a:cs typeface="Times New Roman" pitchFamily="18" charset="0"/>
              </a:rPr>
              <a:t>Risk for fluid volume deficits </a:t>
            </a:r>
            <a:r>
              <a:rPr lang="en-US" sz="3600" dirty="0" smtClean="0">
                <a:latin typeface="Times New Roman" pitchFamily="18" charset="0"/>
                <a:cs typeface="Times New Roman" pitchFamily="18" charset="0"/>
              </a:rPr>
              <a:t>related to: fever, fluid loss ,less oral fluid intake because of dyspnea.</a:t>
            </a:r>
          </a:p>
          <a:p>
            <a:pPr algn="just"/>
            <a:r>
              <a:rPr lang="en-US" sz="3600" b="1" dirty="0" smtClean="0">
                <a:latin typeface="Times New Roman" pitchFamily="18" charset="0"/>
                <a:cs typeface="Times New Roman" pitchFamily="18" charset="0"/>
              </a:rPr>
              <a:t>Acute Pain</a:t>
            </a:r>
            <a:r>
              <a:rPr lang="en-US" sz="3600" i="1" dirty="0" smtClean="0">
                <a:latin typeface="Times New Roman" pitchFamily="18" charset="0"/>
                <a:cs typeface="Times New Roman" pitchFamily="18" charset="0"/>
              </a:rPr>
              <a:t>  </a:t>
            </a:r>
            <a:r>
              <a:rPr lang="en-US" sz="3600" dirty="0" smtClean="0">
                <a:latin typeface="Times New Roman" pitchFamily="18" charset="0"/>
                <a:cs typeface="Times New Roman" pitchFamily="18" charset="0"/>
              </a:rPr>
              <a:t>related to: lung inflammation</a:t>
            </a:r>
          </a:p>
          <a:p>
            <a:pPr algn="just"/>
            <a:r>
              <a:rPr lang="en-US" sz="3600" b="1" dirty="0" smtClean="0">
                <a:latin typeface="Times New Roman" pitchFamily="18" charset="0"/>
                <a:cs typeface="Times New Roman" pitchFamily="18" charset="0"/>
              </a:rPr>
              <a:t>Knowledge Deficit </a:t>
            </a:r>
            <a:r>
              <a:rPr lang="en-US" sz="3600" dirty="0" smtClean="0">
                <a:latin typeface="Times New Roman" pitchFamily="18" charset="0"/>
                <a:cs typeface="Times New Roman" pitchFamily="18" charset="0"/>
              </a:rPr>
              <a:t>related to: lack of information about the disease process and treatment procedures</a:t>
            </a:r>
            <a:endParaRPr lang="en-US" sz="3600"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latin typeface="Times New Roman" pitchFamily="18" charset="0"/>
                <a:cs typeface="Times New Roman" pitchFamily="18" charset="0"/>
              </a:rPr>
              <a:t>Complications</a:t>
            </a:r>
            <a:endParaRPr lang="en-US" sz="40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55000" lnSpcReduction="20000"/>
          </a:bodyPr>
          <a:lstStyle/>
          <a:p>
            <a:r>
              <a:rPr lang="en-US" sz="4600" b="1" dirty="0" smtClean="0">
                <a:latin typeface="Times New Roman" pitchFamily="18" charset="0"/>
                <a:cs typeface="Times New Roman" pitchFamily="18" charset="0"/>
              </a:rPr>
              <a:t>Low blood oxygen (hypoxemia).</a:t>
            </a:r>
            <a:r>
              <a:rPr lang="en-US" sz="4600" dirty="0" smtClean="0">
                <a:latin typeface="Times New Roman" pitchFamily="18" charset="0"/>
                <a:cs typeface="Times New Roman" pitchFamily="18" charset="0"/>
              </a:rPr>
              <a:t> Atelectasis hampers the lungs' ability to get oxygen to the alveoli.</a:t>
            </a:r>
          </a:p>
          <a:p>
            <a:r>
              <a:rPr lang="en-US" sz="4600" b="1" dirty="0" smtClean="0">
                <a:latin typeface="Times New Roman" pitchFamily="18" charset="0"/>
                <a:cs typeface="Times New Roman" pitchFamily="18" charset="0"/>
              </a:rPr>
              <a:t>Lung scarring.</a:t>
            </a:r>
            <a:r>
              <a:rPr lang="en-US" sz="4600" dirty="0" smtClean="0">
                <a:latin typeface="Times New Roman" pitchFamily="18" charset="0"/>
                <a:cs typeface="Times New Roman" pitchFamily="18" charset="0"/>
              </a:rPr>
              <a:t> Due to lung tissue damage</a:t>
            </a:r>
          </a:p>
          <a:p>
            <a:r>
              <a:rPr lang="en-US" sz="4600" b="1" dirty="0" smtClean="0">
                <a:latin typeface="Times New Roman" pitchFamily="18" charset="0"/>
                <a:cs typeface="Times New Roman" pitchFamily="18" charset="0"/>
              </a:rPr>
              <a:t>Pneumonia</a:t>
            </a:r>
            <a:r>
              <a:rPr lang="en-US" sz="4600" dirty="0" smtClean="0">
                <a:latin typeface="Times New Roman" pitchFamily="18" charset="0"/>
                <a:cs typeface="Times New Roman" pitchFamily="18" charset="0"/>
              </a:rPr>
              <a:t>- </a:t>
            </a:r>
            <a:r>
              <a:rPr lang="en-US" sz="4600" dirty="0">
                <a:latin typeface="Times New Roman" pitchFamily="18" charset="0"/>
                <a:cs typeface="Times New Roman" pitchFamily="18" charset="0"/>
              </a:rPr>
              <a:t>The mucus in a collapsed lung is a breeding ground for bacterial infections.</a:t>
            </a:r>
          </a:p>
          <a:p>
            <a:r>
              <a:rPr lang="en-US" sz="4600" b="1" dirty="0">
                <a:latin typeface="Times New Roman" pitchFamily="18" charset="0"/>
                <a:cs typeface="Times New Roman" pitchFamily="18" charset="0"/>
              </a:rPr>
              <a:t>Respiratory </a:t>
            </a:r>
            <a:r>
              <a:rPr lang="en-US" sz="4600" b="1" dirty="0" smtClean="0">
                <a:latin typeface="Times New Roman" pitchFamily="18" charset="0"/>
                <a:cs typeface="Times New Roman" pitchFamily="18" charset="0"/>
              </a:rPr>
              <a:t>failure- </a:t>
            </a:r>
            <a:r>
              <a:rPr lang="en-US" sz="4600" dirty="0">
                <a:latin typeface="Times New Roman" pitchFamily="18" charset="0"/>
                <a:cs typeface="Times New Roman" pitchFamily="18" charset="0"/>
              </a:rPr>
              <a:t>If a large area is involved, particularly in an infant or in someone with lung disease, it can be life-threatening.</a:t>
            </a:r>
          </a:p>
          <a:p>
            <a:endParaRPr lang="en-US" sz="4600" dirty="0">
              <a:latin typeface="Times New Roman" pitchFamily="18" charset="0"/>
              <a:cs typeface="Times New Roman" pitchFamily="18" charset="0"/>
            </a:endParaRPr>
          </a:p>
          <a:p>
            <a:endParaRPr lang="en-US" sz="2800" dirty="0" smtClean="0">
              <a:latin typeface="Times New Roman" pitchFamily="18" charset="0"/>
              <a:cs typeface="Times New Roman" pitchFamily="18" charset="0"/>
            </a:endParaRPr>
          </a:p>
          <a:p>
            <a:pPr algn="just">
              <a:buNone/>
            </a:pPr>
            <a:r>
              <a:rPr lang="en-US" sz="4000" dirty="0" smtClean="0">
                <a:latin typeface="Times New Roman" pitchFamily="18" charset="0"/>
                <a:cs typeface="Times New Roman" pitchFamily="18" charset="0"/>
              </a:rPr>
              <a:t/>
            </a:r>
            <a:br>
              <a:rPr lang="en-US" sz="4000" dirty="0" smtClean="0">
                <a:latin typeface="Times New Roman" pitchFamily="18" charset="0"/>
                <a:cs typeface="Times New Roman" pitchFamily="18" charset="0"/>
              </a:rPr>
            </a:br>
            <a:endParaRPr lang="en-US" sz="4000" dirty="0">
              <a:latin typeface="Times New Roman" pitchFamily="18" charset="0"/>
              <a:cs typeface="Times New Roman" pitchFamily="18" charset="0"/>
            </a:endParaRP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smtClean="0">
                <a:latin typeface="Times New Roman" pitchFamily="18" charset="0"/>
                <a:cs typeface="Times New Roman" pitchFamily="18" charset="0"/>
              </a:rPr>
              <a:t>Acute Tracheobronchitis</a:t>
            </a:r>
            <a:endParaRPr lang="en-US" sz="48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buNone/>
            </a:pPr>
            <a:endParaRPr lang="en-US" sz="900" b="1" dirty="0" smtClean="0">
              <a:latin typeface="Times New Roman" pitchFamily="18" charset="0"/>
              <a:cs typeface="Times New Roman" pitchFamily="18" charset="0"/>
            </a:endParaRPr>
          </a:p>
          <a:p>
            <a:pPr>
              <a:buNone/>
            </a:pPr>
            <a:r>
              <a:rPr lang="en-US" sz="4000" b="1" dirty="0" smtClean="0">
                <a:latin typeface="Times New Roman" pitchFamily="18" charset="0"/>
                <a:cs typeface="Times New Roman" pitchFamily="18" charset="0"/>
              </a:rPr>
              <a:t>Definition: </a:t>
            </a:r>
          </a:p>
          <a:p>
            <a:pPr algn="just">
              <a:buNone/>
            </a:pPr>
            <a:r>
              <a:rPr lang="en-US" sz="4400" b="1" dirty="0" smtClean="0">
                <a:latin typeface="Times New Roman" pitchFamily="18" charset="0"/>
                <a:cs typeface="Times New Roman" pitchFamily="18" charset="0"/>
              </a:rPr>
              <a:t>  </a:t>
            </a:r>
            <a:r>
              <a:rPr lang="en-US" sz="4400" dirty="0" smtClean="0">
                <a:latin typeface="Times New Roman" pitchFamily="18" charset="0"/>
                <a:cs typeface="Times New Roman" pitchFamily="18" charset="0"/>
              </a:rPr>
              <a:t>Is an acute inflammation of the mucus membranes of the  trachea and bronchial tree following infection of the upper respiratory tract. </a:t>
            </a: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400" b="1" dirty="0" smtClean="0">
                <a:latin typeface="Times New Roman" pitchFamily="18" charset="0"/>
                <a:cs typeface="Times New Roman" pitchFamily="18" charset="0"/>
              </a:rPr>
              <a:t>      Pathophysiology:</a:t>
            </a:r>
            <a:r>
              <a:rPr lang="en-US" b="1" dirty="0" smtClean="0">
                <a:latin typeface="Times New Roman" pitchFamily="18" charset="0"/>
                <a:cs typeface="Times New Roman" pitchFamily="18" charset="0"/>
              </a:rPr>
              <a:t/>
            </a:r>
            <a:br>
              <a:rPr lang="en-US" b="1" dirty="0" smtClean="0">
                <a:latin typeface="Times New Roman" pitchFamily="18" charset="0"/>
                <a:cs typeface="Times New Roman" pitchFamily="18" charset="0"/>
              </a:rPr>
            </a:br>
            <a:endParaRPr lang="en-US" dirty="0"/>
          </a:p>
        </p:txBody>
      </p:sp>
      <p:sp>
        <p:nvSpPr>
          <p:cNvPr id="3" name="Content Placeholder 2"/>
          <p:cNvSpPr>
            <a:spLocks noGrp="1"/>
          </p:cNvSpPr>
          <p:nvPr>
            <p:ph idx="1"/>
          </p:nvPr>
        </p:nvSpPr>
        <p:spPr/>
        <p:txBody>
          <a:bodyPr>
            <a:normAutofit lnSpcReduction="10000"/>
          </a:bodyPr>
          <a:lstStyle/>
          <a:p>
            <a:pPr algn="just"/>
            <a:r>
              <a:rPr lang="en-US" sz="3600" dirty="0" smtClean="0">
                <a:latin typeface="Calibri" pitchFamily="34" charset="0"/>
                <a:cs typeface="Times New Roman" pitchFamily="18" charset="0"/>
              </a:rPr>
              <a:t>In acute tracheobronchitis, the inflammed mucosa of the bronchi produces mucopurulent sputum often in response to infection by streptococcus  pneumoniae, </a:t>
            </a:r>
            <a:r>
              <a:rPr lang="en-US" sz="3600" dirty="0" err="1" smtClean="0">
                <a:latin typeface="Calibri" pitchFamily="34" charset="0"/>
                <a:cs typeface="Times New Roman" pitchFamily="18" charset="0"/>
              </a:rPr>
              <a:t>haemophilus</a:t>
            </a:r>
            <a:r>
              <a:rPr lang="en-US" sz="3600" dirty="0" smtClean="0">
                <a:latin typeface="Calibri" pitchFamily="34" charset="0"/>
                <a:cs typeface="Times New Roman" pitchFamily="18" charset="0"/>
              </a:rPr>
              <a:t> </a:t>
            </a:r>
            <a:r>
              <a:rPr lang="en-US" sz="3600" dirty="0" err="1" smtClean="0">
                <a:latin typeface="Calibri" pitchFamily="34" charset="0"/>
                <a:cs typeface="Times New Roman" pitchFamily="18" charset="0"/>
              </a:rPr>
              <a:t>influenzae</a:t>
            </a:r>
            <a:r>
              <a:rPr lang="en-US" sz="3600" dirty="0" smtClean="0">
                <a:latin typeface="Calibri" pitchFamily="34" charset="0"/>
                <a:cs typeface="Times New Roman" pitchFamily="18" charset="0"/>
              </a:rPr>
              <a:t> or </a:t>
            </a:r>
            <a:r>
              <a:rPr lang="en-US" sz="3600" dirty="0" err="1" smtClean="0">
                <a:latin typeface="Calibri" pitchFamily="34" charset="0"/>
                <a:cs typeface="Times New Roman" pitchFamily="18" charset="0"/>
              </a:rPr>
              <a:t>mycoplasma</a:t>
            </a:r>
            <a:r>
              <a:rPr lang="en-US" sz="3600" dirty="0" smtClean="0">
                <a:latin typeface="Calibri" pitchFamily="34" charset="0"/>
                <a:cs typeface="Times New Roman" pitchFamily="18" charset="0"/>
              </a:rPr>
              <a:t> pneumoniae. Also fungi  infection can cause tracheobronchitis though rare.</a:t>
            </a:r>
          </a:p>
          <a:p>
            <a:pPr>
              <a:buNone/>
            </a:pPr>
            <a:endParaRPr lang="en-US" dirty="0" smtClean="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latin typeface="Times New Roman" pitchFamily="18" charset="0"/>
                <a:cs typeface="Times New Roman" pitchFamily="18" charset="0"/>
              </a:rPr>
              <a:t>Clinical manifestations </a:t>
            </a:r>
            <a:endParaRPr lang="en-US" sz="40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r>
              <a:rPr lang="en-US" sz="4000" dirty="0" smtClean="0">
                <a:latin typeface="Times New Roman" pitchFamily="18" charset="0"/>
                <a:cs typeface="Times New Roman" pitchFamily="18" charset="0"/>
              </a:rPr>
              <a:t>Initially ,a dry irritating cough, followed by scanty amount of mucoid sputum</a:t>
            </a:r>
          </a:p>
          <a:p>
            <a:pPr algn="just"/>
            <a:r>
              <a:rPr lang="en-US" sz="4000" dirty="0" smtClean="0">
                <a:latin typeface="Times New Roman" pitchFamily="18" charset="0"/>
                <a:cs typeface="Times New Roman" pitchFamily="18" charset="0"/>
              </a:rPr>
              <a:t>Sternal soreness from coughing</a:t>
            </a:r>
          </a:p>
          <a:p>
            <a:pPr algn="just"/>
            <a:r>
              <a:rPr lang="en-US" sz="4000" dirty="0" smtClean="0">
                <a:latin typeface="Times New Roman" pitchFamily="18" charset="0"/>
                <a:cs typeface="Times New Roman" pitchFamily="18" charset="0"/>
              </a:rPr>
              <a:t>Fever and chills, Night sweats, Headaches</a:t>
            </a:r>
          </a:p>
          <a:p>
            <a:pPr algn="just"/>
            <a:r>
              <a:rPr lang="en-US" sz="4000" dirty="0" smtClean="0">
                <a:latin typeface="Times New Roman" pitchFamily="18" charset="0"/>
                <a:cs typeface="Times New Roman" pitchFamily="18" charset="0"/>
              </a:rPr>
              <a:t>General malaise.</a:t>
            </a:r>
          </a:p>
          <a:p>
            <a:endParaRPr lang="en-US" dirty="0" smtClean="0"/>
          </a:p>
          <a:p>
            <a:endParaRPr lang="en-US" dirty="0" smtClean="0"/>
          </a:p>
          <a:p>
            <a:endParaRPr lang="en-US" dirty="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smtClean="0">
                <a:latin typeface="Times New Roman" pitchFamily="18" charset="0"/>
                <a:cs typeface="Times New Roman" pitchFamily="18" charset="0"/>
              </a:rPr>
              <a:t>Clinical manifestations </a:t>
            </a:r>
            <a:endParaRPr lang="en-US" dirty="0"/>
          </a:p>
        </p:txBody>
      </p:sp>
      <p:sp>
        <p:nvSpPr>
          <p:cNvPr id="3" name="Content Placeholder 2"/>
          <p:cNvSpPr>
            <a:spLocks noGrp="1"/>
          </p:cNvSpPr>
          <p:nvPr>
            <p:ph idx="1"/>
          </p:nvPr>
        </p:nvSpPr>
        <p:spPr/>
        <p:txBody>
          <a:bodyPr/>
          <a:lstStyle/>
          <a:p>
            <a:pPr algn="just"/>
            <a:r>
              <a:rPr lang="en-US" sz="4000" dirty="0" smtClean="0">
                <a:latin typeface="Times New Roman" pitchFamily="18" charset="0"/>
                <a:cs typeface="Times New Roman" pitchFamily="18" charset="0"/>
              </a:rPr>
              <a:t>As disease progresses, Shortness of breath</a:t>
            </a:r>
          </a:p>
          <a:p>
            <a:pPr algn="just"/>
            <a:r>
              <a:rPr lang="en-US" sz="4000" dirty="0" smtClean="0">
                <a:latin typeface="Times New Roman" pitchFamily="18" charset="0"/>
                <a:cs typeface="Times New Roman" pitchFamily="18" charset="0"/>
              </a:rPr>
              <a:t>Noisy inspiration and expiration(with Stridor and wheezing)</a:t>
            </a:r>
          </a:p>
          <a:p>
            <a:pPr algn="just"/>
            <a:r>
              <a:rPr lang="en-US" sz="4000" dirty="0" smtClean="0">
                <a:latin typeface="Times New Roman" pitchFamily="18" charset="0"/>
                <a:cs typeface="Times New Roman" pitchFamily="18" charset="0"/>
              </a:rPr>
              <a:t>Purulent sputum with blood stain in severe cases</a:t>
            </a:r>
          </a:p>
          <a:p>
            <a:endParaRPr lang="en-US" dirty="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latin typeface="Times New Roman" pitchFamily="18" charset="0"/>
                <a:cs typeface="Times New Roman" pitchFamily="18" charset="0"/>
              </a:rPr>
              <a:t>Diagnostic tests</a:t>
            </a:r>
            <a:endParaRPr lang="en-US" sz="4000" b="1" dirty="0">
              <a:latin typeface="Times New Roman" pitchFamily="18" charset="0"/>
              <a:cs typeface="Times New Roman" pitchFamily="18" charset="0"/>
            </a:endParaRPr>
          </a:p>
        </p:txBody>
      </p:sp>
      <p:sp>
        <p:nvSpPr>
          <p:cNvPr id="3" name="Content Placeholder 2"/>
          <p:cNvSpPr>
            <a:spLocks noGrp="1"/>
          </p:cNvSpPr>
          <p:nvPr>
            <p:ph idx="1"/>
          </p:nvPr>
        </p:nvSpPr>
        <p:spPr>
          <a:xfrm>
            <a:off x="1435608" y="1295400"/>
            <a:ext cx="7498080" cy="4953000"/>
          </a:xfrm>
        </p:spPr>
        <p:txBody>
          <a:bodyPr>
            <a:noAutofit/>
          </a:bodyPr>
          <a:lstStyle/>
          <a:p>
            <a:r>
              <a:rPr lang="en-US" dirty="0" smtClean="0">
                <a:latin typeface="Times New Roman" pitchFamily="18" charset="0"/>
                <a:cs typeface="Times New Roman" pitchFamily="18" charset="0"/>
              </a:rPr>
              <a:t>A pharyngeal swab for detection of causative organism</a:t>
            </a:r>
          </a:p>
          <a:p>
            <a:r>
              <a:rPr lang="en-US" dirty="0" smtClean="0">
                <a:latin typeface="Times New Roman" pitchFamily="18" charset="0"/>
                <a:cs typeface="Times New Roman" pitchFamily="18" charset="0"/>
              </a:rPr>
              <a:t>Sputum culture: To reveal infective organisms</a:t>
            </a:r>
          </a:p>
          <a:p>
            <a:r>
              <a:rPr lang="en-US" dirty="0" smtClean="0">
                <a:latin typeface="Times New Roman" pitchFamily="18" charset="0"/>
                <a:cs typeface="Times New Roman" pitchFamily="18" charset="0"/>
              </a:rPr>
              <a:t>FBC: raised WBC &gt;10mm</a:t>
            </a:r>
            <a:r>
              <a:rPr lang="en-US" baseline="30000" dirty="0" smtClean="0">
                <a:latin typeface="Times New Roman" pitchFamily="18" charset="0"/>
                <a:cs typeface="Times New Roman" pitchFamily="18" charset="0"/>
              </a:rPr>
              <a:t>3</a:t>
            </a:r>
            <a:r>
              <a:rPr lang="en-US" dirty="0" smtClean="0">
                <a:latin typeface="Times New Roman" pitchFamily="18" charset="0"/>
                <a:cs typeface="Times New Roman" pitchFamily="18" charset="0"/>
              </a:rPr>
              <a:t>/l indicates bacterial infection</a:t>
            </a:r>
          </a:p>
          <a:p>
            <a:r>
              <a:rPr lang="en-US" dirty="0" smtClean="0">
                <a:latin typeface="Times New Roman" pitchFamily="18" charset="0"/>
                <a:cs typeface="Times New Roman" pitchFamily="18" charset="0"/>
              </a:rPr>
              <a:t>Chest x-ray should be reserved for patients with acute  severe tracheobronchitis to rule out other lung conditions. </a:t>
            </a:r>
            <a:endParaRPr lang="en-US" dirty="0">
              <a:latin typeface="Times New Roman" pitchFamily="18" charset="0"/>
              <a:cs typeface="Times New Roman" pitchFamily="18" charset="0"/>
            </a:endParaRP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latin typeface="Times New Roman" pitchFamily="18" charset="0"/>
                <a:cs typeface="Times New Roman" pitchFamily="18" charset="0"/>
              </a:rPr>
              <a:t>Medical management</a:t>
            </a:r>
            <a:endParaRPr lang="en-US" sz="4000" b="1" dirty="0">
              <a:latin typeface="Times New Roman" pitchFamily="18" charset="0"/>
              <a:cs typeface="Times New Roman" pitchFamily="18" charset="0"/>
            </a:endParaRPr>
          </a:p>
        </p:txBody>
      </p:sp>
      <p:sp>
        <p:nvSpPr>
          <p:cNvPr id="3" name="Content Placeholder 2"/>
          <p:cNvSpPr>
            <a:spLocks noGrp="1"/>
          </p:cNvSpPr>
          <p:nvPr>
            <p:ph idx="1"/>
          </p:nvPr>
        </p:nvSpPr>
        <p:spPr>
          <a:xfrm>
            <a:off x="1295400" y="1371601"/>
            <a:ext cx="7391400" cy="4724400"/>
          </a:xfrm>
        </p:spPr>
        <p:txBody>
          <a:bodyPr>
            <a:normAutofit fontScale="85000" lnSpcReduction="20000"/>
          </a:bodyPr>
          <a:lstStyle/>
          <a:p>
            <a:r>
              <a:rPr lang="en-US" sz="4300" dirty="0" smtClean="0">
                <a:latin typeface="Calibri" pitchFamily="34" charset="0"/>
                <a:cs typeface="Times New Roman" pitchFamily="18" charset="0"/>
              </a:rPr>
              <a:t>Usually patients treated as out-patient unless it is severe then admitted</a:t>
            </a:r>
          </a:p>
          <a:p>
            <a:r>
              <a:rPr lang="en-US" sz="4300" dirty="0" smtClean="0">
                <a:latin typeface="Calibri" pitchFamily="34" charset="0"/>
                <a:cs typeface="Times New Roman" pitchFamily="18" charset="0"/>
              </a:rPr>
              <a:t>Antibiotics are indicated depending on sputum culture and CBC results or purulent sputum e.g. Cefriaxone 1-2g IV/IM OD for 5-7days(severe cases) or oral co-amoxiclav 625mg TDS for 5-7 days(mild cases). </a:t>
            </a:r>
          </a:p>
          <a:p>
            <a:pPr fontAlgn="base"/>
            <a:endParaRPr lang="en-US" dirty="0">
              <a:latin typeface="Calibri" pitchFamily="34" charset="0"/>
            </a:endParaRP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smtClean="0">
                <a:latin typeface="Times New Roman" pitchFamily="18" charset="0"/>
                <a:cs typeface="Times New Roman" pitchFamily="18" charset="0"/>
              </a:rPr>
              <a:t>Medical management (ct)</a:t>
            </a:r>
            <a:endParaRPr lang="en-US" b="1" dirty="0"/>
          </a:p>
        </p:txBody>
      </p:sp>
      <p:sp>
        <p:nvSpPr>
          <p:cNvPr id="3" name="Content Placeholder 2"/>
          <p:cNvSpPr>
            <a:spLocks noGrp="1"/>
          </p:cNvSpPr>
          <p:nvPr>
            <p:ph idx="1"/>
          </p:nvPr>
        </p:nvSpPr>
        <p:spPr/>
        <p:txBody>
          <a:bodyPr/>
          <a:lstStyle/>
          <a:p>
            <a:pPr fontAlgn="base"/>
            <a:r>
              <a:rPr lang="en-US" sz="4000" dirty="0" smtClean="0">
                <a:latin typeface="Times New Roman" pitchFamily="18" charset="0"/>
                <a:cs typeface="Times New Roman" pitchFamily="18" charset="0"/>
              </a:rPr>
              <a:t>A</a:t>
            </a:r>
            <a:r>
              <a:rPr lang="en-US" dirty="0" smtClean="0">
                <a:latin typeface="Times New Roman" pitchFamily="18" charset="0"/>
                <a:cs typeface="Times New Roman" pitchFamily="18" charset="0"/>
              </a:rPr>
              <a:t> humidifier or steam to ease breathing and help loosen mucus</a:t>
            </a:r>
          </a:p>
          <a:p>
            <a:pPr fontAlgn="base"/>
            <a:r>
              <a:rPr lang="en-US" dirty="0" smtClean="0">
                <a:latin typeface="Times New Roman" pitchFamily="18" charset="0"/>
                <a:cs typeface="Times New Roman" pitchFamily="18" charset="0"/>
              </a:rPr>
              <a:t>Bronchodilators : to open airways if wheezing</a:t>
            </a:r>
          </a:p>
          <a:p>
            <a:pPr fontAlgn="base"/>
            <a:r>
              <a:rPr lang="en-US" dirty="0" smtClean="0">
                <a:latin typeface="Times New Roman" pitchFamily="18" charset="0"/>
                <a:cs typeface="Times New Roman" pitchFamily="18" charset="0"/>
              </a:rPr>
              <a:t>Cough medicine- expectorant, </a:t>
            </a:r>
            <a:r>
              <a:rPr lang="en-US" dirty="0" err="1" smtClean="0">
                <a:latin typeface="Times New Roman" pitchFamily="18" charset="0"/>
                <a:cs typeface="Times New Roman" pitchFamily="18" charset="0"/>
              </a:rPr>
              <a:t>mucolytic</a:t>
            </a:r>
            <a:r>
              <a:rPr lang="en-US" dirty="0" smtClean="0">
                <a:latin typeface="Times New Roman" pitchFamily="18" charset="0"/>
                <a:cs typeface="Times New Roman" pitchFamily="18" charset="0"/>
              </a:rPr>
              <a:t>.</a:t>
            </a:r>
          </a:p>
          <a:p>
            <a:pPr fontAlgn="base"/>
            <a:r>
              <a:rPr lang="en-US" dirty="0" smtClean="0">
                <a:latin typeface="Times New Roman" pitchFamily="18" charset="0"/>
                <a:cs typeface="Times New Roman" pitchFamily="18" charset="0"/>
              </a:rPr>
              <a:t>Analgesics/antipyretics for pain and fever</a:t>
            </a:r>
          </a:p>
          <a:p>
            <a:pPr fontAlgn="base"/>
            <a:r>
              <a:rPr lang="en-US" dirty="0" smtClean="0">
                <a:latin typeface="Times New Roman" pitchFamily="18" charset="0"/>
                <a:cs typeface="Times New Roman" pitchFamily="18" charset="0"/>
              </a:rPr>
              <a:t>Antihistamines to reduce allergic inflammation</a:t>
            </a: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latin typeface="Times New Roman" pitchFamily="18" charset="0"/>
                <a:cs typeface="Times New Roman" pitchFamily="18" charset="0"/>
              </a:rPr>
              <a:t>Nursing management</a:t>
            </a:r>
            <a:endParaRPr lang="en-US" sz="40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Autofit/>
          </a:bodyPr>
          <a:lstStyle/>
          <a:p>
            <a:pPr algn="just"/>
            <a:r>
              <a:rPr lang="en-US" sz="4400" dirty="0" smtClean="0">
                <a:latin typeface="Times New Roman" pitchFamily="18" charset="0"/>
                <a:cs typeface="Times New Roman" pitchFamily="18" charset="0"/>
              </a:rPr>
              <a:t>Primary nursing function is to encourage bronchial hygiene ie.ensure increased fluid intake and directed coughing to remove secretions</a:t>
            </a:r>
          </a:p>
          <a:p>
            <a:pPr algn="just"/>
            <a:r>
              <a:rPr lang="en-US" sz="4400" dirty="0" smtClean="0">
                <a:latin typeface="Times New Roman" pitchFamily="18" charset="0"/>
                <a:cs typeface="Times New Roman" pitchFamily="18" charset="0"/>
              </a:rPr>
              <a:t>Ensure patient completes the course of antibiotics</a:t>
            </a:r>
          </a:p>
          <a:p>
            <a:pPr algn="just"/>
            <a:endParaRPr lang="en-US"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Pathophysiology(ct)</a:t>
            </a:r>
            <a:endParaRPr lang="en-US" dirty="0"/>
          </a:p>
        </p:txBody>
      </p:sp>
      <p:sp>
        <p:nvSpPr>
          <p:cNvPr id="3" name="Content Placeholder 2"/>
          <p:cNvSpPr>
            <a:spLocks noGrp="1"/>
          </p:cNvSpPr>
          <p:nvPr>
            <p:ph idx="1"/>
          </p:nvPr>
        </p:nvSpPr>
        <p:spPr/>
        <p:txBody>
          <a:bodyPr/>
          <a:lstStyle/>
          <a:p>
            <a:pPr algn="just"/>
            <a:r>
              <a:rPr lang="en-US" dirty="0" smtClean="0">
                <a:latin typeface="Times New Roman" pitchFamily="18" charset="0"/>
                <a:cs typeface="Times New Roman" pitchFamily="18" charset="0"/>
              </a:rPr>
              <a:t>Consolidation, a feature of bacterial pneumonias, occurs when the alveoli, which are normally hollow air spaces within the lung, instead become solid, due to quantities of fluid and debris.</a:t>
            </a:r>
          </a:p>
          <a:p>
            <a:pPr algn="just"/>
            <a:r>
              <a:rPr lang="en-US" dirty="0" smtClean="0">
                <a:latin typeface="Times New Roman" pitchFamily="18" charset="0"/>
                <a:cs typeface="Times New Roman" pitchFamily="18" charset="0"/>
              </a:rPr>
              <a:t>Viral pneumonias, and </a:t>
            </a:r>
            <a:r>
              <a:rPr lang="en-US" dirty="0" err="1" smtClean="0">
                <a:latin typeface="Times New Roman" pitchFamily="18" charset="0"/>
                <a:cs typeface="Times New Roman" pitchFamily="18" charset="0"/>
              </a:rPr>
              <a:t>mycoplasma</a:t>
            </a:r>
            <a:r>
              <a:rPr lang="en-US" dirty="0" smtClean="0">
                <a:latin typeface="Times New Roman" pitchFamily="18" charset="0"/>
                <a:cs typeface="Times New Roman" pitchFamily="18" charset="0"/>
              </a:rPr>
              <a:t> pneumonias, do not result in consolidation because they tend to affect the </a:t>
            </a:r>
            <a:r>
              <a:rPr lang="en-US" dirty="0" err="1" smtClean="0">
                <a:latin typeface="Times New Roman" pitchFamily="18" charset="0"/>
                <a:cs typeface="Times New Roman" pitchFamily="18" charset="0"/>
              </a:rPr>
              <a:t>aveoli</a:t>
            </a:r>
            <a:r>
              <a:rPr lang="en-US" dirty="0" smtClean="0">
                <a:latin typeface="Times New Roman" pitchFamily="18" charset="0"/>
                <a:cs typeface="Times New Roman" pitchFamily="18" charset="0"/>
              </a:rPr>
              <a:t> walls only</a:t>
            </a:r>
          </a:p>
          <a:p>
            <a:endParaRPr lang="en-US" dirty="0"/>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smtClean="0">
                <a:latin typeface="Times New Roman" pitchFamily="18" charset="0"/>
                <a:cs typeface="Times New Roman" pitchFamily="18" charset="0"/>
              </a:rPr>
              <a:t>Nursing management(ct)</a:t>
            </a:r>
            <a:endParaRPr lang="en-US" dirty="0"/>
          </a:p>
        </p:txBody>
      </p:sp>
      <p:sp>
        <p:nvSpPr>
          <p:cNvPr id="3" name="Content Placeholder 2"/>
          <p:cNvSpPr>
            <a:spLocks noGrp="1"/>
          </p:cNvSpPr>
          <p:nvPr>
            <p:ph idx="1"/>
          </p:nvPr>
        </p:nvSpPr>
        <p:spPr/>
        <p:txBody>
          <a:bodyPr>
            <a:normAutofit/>
          </a:bodyPr>
          <a:lstStyle/>
          <a:p>
            <a:pPr algn="just"/>
            <a:r>
              <a:rPr lang="en-US" sz="4400" dirty="0" smtClean="0">
                <a:latin typeface="Times New Roman" pitchFamily="18" charset="0"/>
                <a:cs typeface="Times New Roman" pitchFamily="18" charset="0"/>
              </a:rPr>
              <a:t>Patient is advised to get lots of rest due to fatigue</a:t>
            </a:r>
          </a:p>
          <a:p>
            <a:pPr algn="just"/>
            <a:r>
              <a:rPr lang="en-US" sz="4400" dirty="0" smtClean="0">
                <a:latin typeface="Times New Roman" pitchFamily="18" charset="0"/>
                <a:cs typeface="Times New Roman" pitchFamily="18" charset="0"/>
              </a:rPr>
              <a:t>Assist patient sit up while coughing to prevent retention of purulent sputum</a:t>
            </a:r>
            <a:endParaRPr lang="en-US" sz="4400" dirty="0"/>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pitchFamily="18" charset="0"/>
                <a:cs typeface="Times New Roman" pitchFamily="18" charset="0"/>
              </a:rPr>
              <a:t>LUNG ABSCESS</a:t>
            </a:r>
            <a:br>
              <a:rPr lang="en-US" b="1" dirty="0" smtClean="0">
                <a:latin typeface="Times New Roman" pitchFamily="18" charset="0"/>
                <a:cs typeface="Times New Roman" pitchFamily="18" charset="0"/>
              </a:rPr>
            </a:br>
            <a:endParaRPr lang="en-US" b="1" dirty="0">
              <a:latin typeface="Times New Roman" pitchFamily="18" charset="0"/>
              <a:cs typeface="Times New Roman" pitchFamily="18" charset="0"/>
            </a:endParaRPr>
          </a:p>
        </p:txBody>
      </p:sp>
      <p:sp>
        <p:nvSpPr>
          <p:cNvPr id="3" name="Subtitle 2"/>
          <p:cNvSpPr>
            <a:spLocks noGrp="1"/>
          </p:cNvSpPr>
          <p:nvPr>
            <p:ph idx="1"/>
          </p:nvPr>
        </p:nvSpPr>
        <p:spPr/>
        <p:txBody>
          <a:bodyPr>
            <a:normAutofit fontScale="32500" lnSpcReduction="20000"/>
          </a:bodyPr>
          <a:lstStyle/>
          <a:p>
            <a:pPr>
              <a:buNone/>
            </a:pPr>
            <a:r>
              <a:rPr lang="en-US" sz="8600" dirty="0" smtClean="0">
                <a:latin typeface="Times New Roman" pitchFamily="18" charset="0"/>
                <a:cs typeface="Times New Roman" pitchFamily="18" charset="0"/>
              </a:rPr>
              <a:t> </a:t>
            </a:r>
            <a:r>
              <a:rPr lang="en-US" sz="13500" b="1" dirty="0" smtClean="0">
                <a:latin typeface="Times New Roman" pitchFamily="18" charset="0"/>
                <a:cs typeface="Times New Roman" pitchFamily="18" charset="0"/>
              </a:rPr>
              <a:t>Definition:</a:t>
            </a:r>
            <a:r>
              <a:rPr lang="en-US" sz="13500" dirty="0" smtClean="0">
                <a:latin typeface="Times New Roman" pitchFamily="18" charset="0"/>
                <a:cs typeface="Times New Roman" pitchFamily="18" charset="0"/>
              </a:rPr>
              <a:t> </a:t>
            </a:r>
          </a:p>
          <a:p>
            <a:pPr algn="just">
              <a:buNone/>
            </a:pPr>
            <a:r>
              <a:rPr lang="en-US" sz="3300" dirty="0" smtClean="0">
                <a:latin typeface="Times New Roman" pitchFamily="18" charset="0"/>
                <a:cs typeface="Times New Roman" pitchFamily="18" charset="0"/>
              </a:rPr>
              <a:t>    </a:t>
            </a:r>
          </a:p>
          <a:p>
            <a:pPr algn="just">
              <a:buNone/>
            </a:pPr>
            <a:r>
              <a:rPr lang="en-US" sz="3300" dirty="0" smtClean="0">
                <a:latin typeface="Times New Roman" pitchFamily="18" charset="0"/>
                <a:cs typeface="Times New Roman" pitchFamily="18" charset="0"/>
              </a:rPr>
              <a:t>         </a:t>
            </a:r>
            <a:r>
              <a:rPr lang="en-US" sz="12300" dirty="0" smtClean="0">
                <a:latin typeface="Times New Roman" pitchFamily="18" charset="0"/>
                <a:cs typeface="Times New Roman" pitchFamily="18" charset="0"/>
              </a:rPr>
              <a:t>A lung abscess is a bacterial infection that occurs in the lung tissue causing the tissue to die, and pus collects in that space causing a cavity of at least 2cm</a:t>
            </a:r>
          </a:p>
          <a:p>
            <a:pPr>
              <a:buNone/>
            </a:pPr>
            <a:endParaRPr lang="en-US" dirty="0" smtClean="0"/>
          </a:p>
          <a:p>
            <a:pPr>
              <a:buNone/>
            </a:pPr>
            <a:endParaRPr lang="en-US" dirty="0" smtClean="0"/>
          </a:p>
          <a:p>
            <a:pPr>
              <a:buNone/>
            </a:pPr>
            <a:endParaRPr lang="en-US" dirty="0" smtClean="0"/>
          </a:p>
          <a:p>
            <a:pPr>
              <a:buNone/>
            </a:pPr>
            <a:endParaRPr lang="en-US" b="1" dirty="0" smtClean="0"/>
          </a:p>
          <a:p>
            <a:pPr>
              <a:buNone/>
            </a:pPr>
            <a:endParaRPr lang="en-US" b="1" dirty="0" smtClean="0"/>
          </a:p>
          <a:p>
            <a:pPr>
              <a:buNone/>
            </a:pPr>
            <a:r>
              <a:rPr lang="en-US" dirty="0" smtClean="0"/>
              <a:t> </a:t>
            </a: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smtClean="0">
                <a:latin typeface="Times New Roman" pitchFamily="18" charset="0"/>
                <a:cs typeface="Times New Roman" pitchFamily="18" charset="0"/>
              </a:rPr>
              <a:t>Pathophysiology</a:t>
            </a:r>
          </a:p>
        </p:txBody>
      </p:sp>
      <p:sp>
        <p:nvSpPr>
          <p:cNvPr id="3" name="Content Placeholder 2"/>
          <p:cNvSpPr>
            <a:spLocks noGrp="1"/>
          </p:cNvSpPr>
          <p:nvPr>
            <p:ph idx="1"/>
          </p:nvPr>
        </p:nvSpPr>
        <p:spPr/>
        <p:txBody>
          <a:bodyPr>
            <a:normAutofit/>
          </a:bodyPr>
          <a:lstStyle/>
          <a:p>
            <a:pPr algn="just"/>
            <a:r>
              <a:rPr lang="en-US" dirty="0" smtClean="0">
                <a:latin typeface="Book Antiqua" panose="02040602050305030304" pitchFamily="18" charset="0"/>
                <a:cs typeface="Times New Roman" pitchFamily="18" charset="0"/>
              </a:rPr>
              <a:t>Most lung abscesses are caused as a complication of bacterial pneumonia or caused by aspirated oral microbes into the lung most commonly by staph </a:t>
            </a:r>
            <a:r>
              <a:rPr lang="en-US" dirty="0" err="1" smtClean="0">
                <a:latin typeface="Book Antiqua" panose="02040602050305030304" pitchFamily="18" charset="0"/>
                <a:cs typeface="Times New Roman" pitchFamily="18" charset="0"/>
              </a:rPr>
              <a:t>aureus</a:t>
            </a:r>
            <a:r>
              <a:rPr lang="en-US" dirty="0" smtClean="0">
                <a:latin typeface="Book Antiqua" panose="02040602050305030304" pitchFamily="18" charset="0"/>
                <a:cs typeface="Times New Roman" pitchFamily="18" charset="0"/>
              </a:rPr>
              <a:t> and </a:t>
            </a:r>
            <a:r>
              <a:rPr lang="en-US" dirty="0" err="1" smtClean="0">
                <a:latin typeface="Book Antiqua" panose="02040602050305030304" pitchFamily="18" charset="0"/>
                <a:cs typeface="Times New Roman" pitchFamily="18" charset="0"/>
              </a:rPr>
              <a:t>klebsiella</a:t>
            </a:r>
            <a:r>
              <a:rPr lang="en-US" dirty="0" smtClean="0">
                <a:latin typeface="Book Antiqua" panose="02040602050305030304" pitchFamily="18" charset="0"/>
                <a:cs typeface="Times New Roman" pitchFamily="18" charset="0"/>
              </a:rPr>
              <a:t> organisms</a:t>
            </a:r>
          </a:p>
          <a:p>
            <a:pPr algn="just"/>
            <a:r>
              <a:rPr lang="en-US" dirty="0" smtClean="0">
                <a:latin typeface="Book Antiqua" panose="02040602050305030304" pitchFamily="18" charset="0"/>
                <a:cs typeface="Times New Roman" pitchFamily="18" charset="0"/>
              </a:rPr>
              <a:t>Abscesses can develop due to mechanical or functional obstruction of bronchi by a </a:t>
            </a:r>
            <a:r>
              <a:rPr lang="en-US" dirty="0" err="1" smtClean="0">
                <a:latin typeface="Book Antiqua" panose="02040602050305030304" pitchFamily="18" charset="0"/>
                <a:cs typeface="Times New Roman" pitchFamily="18" charset="0"/>
              </a:rPr>
              <a:t>tumuor</a:t>
            </a:r>
            <a:endParaRPr lang="en-US" dirty="0" smtClean="0">
              <a:latin typeface="Book Antiqua" panose="02040602050305030304" pitchFamily="18" charset="0"/>
              <a:cs typeface="Times New Roman" pitchFamily="18" charset="0"/>
            </a:endParaRPr>
          </a:p>
          <a:p>
            <a:endParaRPr lang="en-US" dirty="0" smtClean="0">
              <a:latin typeface="Times New Roman" pitchFamily="18" charset="0"/>
              <a:cs typeface="Times New Roman" pitchFamily="18" charset="0"/>
            </a:endParaRP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smtClean="0">
                <a:latin typeface="Times New Roman" pitchFamily="18" charset="0"/>
                <a:cs typeface="Times New Roman" pitchFamily="18" charset="0"/>
              </a:rPr>
              <a:t>  Pathophysiology(ct)</a:t>
            </a:r>
            <a:endParaRPr lang="en-US" dirty="0"/>
          </a:p>
        </p:txBody>
      </p:sp>
      <p:sp>
        <p:nvSpPr>
          <p:cNvPr id="3" name="Content Placeholder 2"/>
          <p:cNvSpPr>
            <a:spLocks noGrp="1"/>
          </p:cNvSpPr>
          <p:nvPr>
            <p:ph idx="1"/>
          </p:nvPr>
        </p:nvSpPr>
        <p:spPr/>
        <p:txBody>
          <a:bodyPr/>
          <a:lstStyle/>
          <a:p>
            <a:pPr algn="just"/>
            <a:r>
              <a:rPr lang="en-US" dirty="0" smtClean="0">
                <a:latin typeface="Times New Roman" pitchFamily="18" charset="0"/>
                <a:cs typeface="Times New Roman" pitchFamily="18" charset="0"/>
              </a:rPr>
              <a:t>The abscess becomes encapsulated by a wall of fibrous tissue.</a:t>
            </a:r>
          </a:p>
          <a:p>
            <a:pPr algn="just"/>
            <a:r>
              <a:rPr lang="en-US" dirty="0" smtClean="0">
                <a:latin typeface="Times New Roman" pitchFamily="18" charset="0"/>
                <a:cs typeface="Times New Roman" pitchFamily="18" charset="0"/>
              </a:rPr>
              <a:t>The necrotic process may extend to the lumen of bronchi or to the pleura causing pleural effusion or bronchial fistula.</a:t>
            </a:r>
          </a:p>
          <a:p>
            <a:pPr algn="just"/>
            <a:r>
              <a:rPr lang="en-US" dirty="0" smtClean="0">
                <a:latin typeface="Times New Roman" pitchFamily="18" charset="0"/>
                <a:cs typeface="Times New Roman" pitchFamily="18" charset="0"/>
              </a:rPr>
              <a:t>The purulent contents are expectorated in form of sputum</a:t>
            </a:r>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smtClean="0">
                <a:latin typeface="Times New Roman" pitchFamily="18" charset="0"/>
                <a:cs typeface="Times New Roman" pitchFamily="18" charset="0"/>
              </a:rPr>
              <a:t>Causes of Lung abscess </a:t>
            </a:r>
            <a:endParaRPr lang="en-US" sz="44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Autofit/>
          </a:bodyPr>
          <a:lstStyle/>
          <a:p>
            <a:pPr algn="just"/>
            <a:r>
              <a:rPr lang="en-US" sz="4000" b="1" smtClean="0">
                <a:latin typeface="Calibri" pitchFamily="34" charset="0"/>
                <a:cs typeface="Times New Roman" pitchFamily="18" charset="0"/>
              </a:rPr>
              <a:t>Organisms </a:t>
            </a:r>
            <a:r>
              <a:rPr lang="en-US" sz="4000" b="1" dirty="0" smtClean="0">
                <a:latin typeface="Calibri" pitchFamily="34" charset="0"/>
                <a:cs typeface="Times New Roman" pitchFamily="18" charset="0"/>
              </a:rPr>
              <a:t>commonly cultured: </a:t>
            </a:r>
          </a:p>
          <a:p>
            <a:pPr algn="just">
              <a:buNone/>
            </a:pPr>
            <a:r>
              <a:rPr lang="en-US" sz="4000" dirty="0" smtClean="0">
                <a:latin typeface="Calibri" pitchFamily="34" charset="0"/>
                <a:cs typeface="Times New Roman" pitchFamily="18" charset="0"/>
              </a:rPr>
              <a:t>– Staphylococci / Streptococci </a:t>
            </a:r>
          </a:p>
          <a:p>
            <a:pPr algn="just">
              <a:buNone/>
            </a:pPr>
            <a:r>
              <a:rPr lang="en-US" sz="4000" dirty="0" smtClean="0">
                <a:latin typeface="Calibri" pitchFamily="34" charset="0"/>
                <a:cs typeface="Times New Roman" pitchFamily="18" charset="0"/>
              </a:rPr>
              <a:t>– Gram-negative anaerobes </a:t>
            </a:r>
          </a:p>
          <a:p>
            <a:pPr algn="just">
              <a:buNone/>
            </a:pPr>
            <a:r>
              <a:rPr lang="en-US" sz="4000" dirty="0" smtClean="0">
                <a:latin typeface="Calibri" pitchFamily="34" charset="0"/>
                <a:cs typeface="Times New Roman" pitchFamily="18" charset="0"/>
              </a:rPr>
              <a:t>– Frequent mixed infections </a:t>
            </a:r>
          </a:p>
          <a:p>
            <a:pPr algn="just">
              <a:buNone/>
            </a:pPr>
            <a:endParaRPr lang="en-US" sz="2800" dirty="0">
              <a:latin typeface="Calibri" pitchFamily="34" charset="0"/>
              <a:cs typeface="Times New Roman" pitchFamily="18" charset="0"/>
            </a:endParaRPr>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smtClean="0">
                <a:latin typeface="Times New Roman" pitchFamily="18" charset="0"/>
                <a:cs typeface="Times New Roman" pitchFamily="18" charset="0"/>
              </a:rPr>
              <a:t>Causes of Lung abscess (ct)</a:t>
            </a:r>
            <a:endParaRPr lang="en-US" dirty="0"/>
          </a:p>
        </p:txBody>
      </p:sp>
      <p:sp>
        <p:nvSpPr>
          <p:cNvPr id="3" name="Content Placeholder 2"/>
          <p:cNvSpPr>
            <a:spLocks noGrp="1"/>
          </p:cNvSpPr>
          <p:nvPr>
            <p:ph idx="1"/>
          </p:nvPr>
        </p:nvSpPr>
        <p:spPr/>
        <p:txBody>
          <a:bodyPr/>
          <a:lstStyle/>
          <a:p>
            <a:pPr algn="just">
              <a:buNone/>
            </a:pPr>
            <a:endParaRPr lang="en-US" dirty="0" smtClean="0">
              <a:latin typeface="Calibri" pitchFamily="34" charset="0"/>
              <a:cs typeface="Times New Roman" pitchFamily="18" charset="0"/>
            </a:endParaRPr>
          </a:p>
          <a:p>
            <a:pPr algn="just"/>
            <a:r>
              <a:rPr lang="en-US" sz="4000" b="1" dirty="0" smtClean="0">
                <a:latin typeface="Calibri" pitchFamily="34" charset="0"/>
                <a:cs typeface="Times New Roman" pitchFamily="18" charset="0"/>
              </a:rPr>
              <a:t>Pathogenesis: </a:t>
            </a:r>
          </a:p>
          <a:p>
            <a:pPr algn="just">
              <a:buNone/>
            </a:pPr>
            <a:r>
              <a:rPr lang="en-US" sz="4000" dirty="0" smtClean="0">
                <a:latin typeface="Calibri" pitchFamily="34" charset="0"/>
                <a:cs typeface="Times New Roman" pitchFamily="18" charset="0"/>
              </a:rPr>
              <a:t>– Aspiration</a:t>
            </a:r>
          </a:p>
          <a:p>
            <a:pPr algn="just">
              <a:buNone/>
            </a:pPr>
            <a:r>
              <a:rPr lang="en-US" sz="4000" dirty="0" smtClean="0">
                <a:latin typeface="Calibri" pitchFamily="34" charset="0"/>
                <a:cs typeface="Times New Roman" pitchFamily="18" charset="0"/>
              </a:rPr>
              <a:t> – Pneumonia </a:t>
            </a:r>
          </a:p>
          <a:p>
            <a:pPr algn="just">
              <a:buNone/>
            </a:pPr>
            <a:r>
              <a:rPr lang="en-US" sz="4000" dirty="0" smtClean="0">
                <a:latin typeface="Calibri" pitchFamily="34" charset="0"/>
                <a:cs typeface="Times New Roman" pitchFamily="18" charset="0"/>
              </a:rPr>
              <a:t>– Septic emboli </a:t>
            </a:r>
          </a:p>
          <a:p>
            <a:pPr algn="just">
              <a:buNone/>
            </a:pPr>
            <a:r>
              <a:rPr lang="en-US" sz="4000" dirty="0" smtClean="0">
                <a:latin typeface="Calibri" pitchFamily="34" charset="0"/>
                <a:cs typeface="Times New Roman" pitchFamily="18" charset="0"/>
              </a:rPr>
              <a:t>– Tumors </a:t>
            </a:r>
          </a:p>
          <a:p>
            <a:pPr algn="just">
              <a:buNone/>
            </a:pPr>
            <a:r>
              <a:rPr lang="en-US" sz="4000" dirty="0" smtClean="0">
                <a:latin typeface="Calibri" pitchFamily="34" charset="0"/>
                <a:cs typeface="Times New Roman" pitchFamily="18" charset="0"/>
              </a:rPr>
              <a:t>– Direct infectio</a:t>
            </a:r>
            <a:r>
              <a:rPr lang="en-US" dirty="0" smtClean="0">
                <a:latin typeface="Calibri" pitchFamily="34" charset="0"/>
                <a:cs typeface="Times New Roman" pitchFamily="18" charset="0"/>
              </a:rPr>
              <a:t>n</a:t>
            </a:r>
            <a:endParaRPr lang="en-US" dirty="0"/>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Image of a lung abscess</a:t>
            </a:r>
            <a:endParaRPr lang="en-US" dirty="0"/>
          </a:p>
        </p:txBody>
      </p:sp>
      <p:pic>
        <p:nvPicPr>
          <p:cNvPr id="4" name="Picture 2"/>
          <p:cNvPicPr>
            <a:picLocks noGrp="1" noChangeAspect="1" noChangeArrowheads="1"/>
          </p:cNvPicPr>
          <p:nvPr>
            <p:ph idx="1"/>
          </p:nvPr>
        </p:nvPicPr>
        <p:blipFill>
          <a:blip r:embed="rId2"/>
          <a:stretch>
            <a:fillRect/>
          </a:stretch>
        </p:blipFill>
        <p:spPr bwMode="auto">
          <a:xfrm>
            <a:off x="1524000" y="1371600"/>
            <a:ext cx="7245182" cy="5005762"/>
          </a:xfrm>
          <a:prstGeom prst="rect">
            <a:avLst/>
          </a:prstGeom>
          <a:noFill/>
          <a:ln w="9525">
            <a:noFill/>
            <a:miter lim="800000"/>
            <a:headEnd/>
            <a:tailEnd/>
          </a:ln>
          <a:effectLst/>
        </p:spPr>
      </p:pic>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latin typeface="Times New Roman" pitchFamily="18" charset="0"/>
                <a:cs typeface="Times New Roman" pitchFamily="18" charset="0"/>
              </a:rPr>
              <a:t>Medical management</a:t>
            </a:r>
            <a:endParaRPr lang="en-US" sz="40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lnSpcReduction="20000"/>
          </a:bodyPr>
          <a:lstStyle/>
          <a:p>
            <a:pPr algn="just"/>
            <a:r>
              <a:rPr lang="en-US" sz="3600" dirty="0" smtClean="0">
                <a:cs typeface="Times New Roman" pitchFamily="18" charset="0"/>
              </a:rPr>
              <a:t>Treat initially with antibiotics; if patients do not respond within 7 to 10 days, evaluate them for  resistant pathogens, bronchial obstructive lesions, and noninfectious causes of lung cavitations.</a:t>
            </a:r>
          </a:p>
          <a:p>
            <a:pPr algn="just"/>
            <a:endParaRPr lang="en-US" sz="3600" dirty="0" smtClean="0">
              <a:cs typeface="Times New Roman" pitchFamily="18" charset="0"/>
            </a:endParaRPr>
          </a:p>
          <a:p>
            <a:pPr algn="just"/>
            <a:r>
              <a:rPr lang="en-US" sz="3600" dirty="0" smtClean="0">
                <a:cs typeface="Times New Roman" pitchFamily="18" charset="0"/>
              </a:rPr>
              <a:t>surgical removal or drainage of lung abscesses that do not respond to drug therapy to prevent pulmonary gangrene.</a:t>
            </a:r>
          </a:p>
          <a:p>
            <a:pPr>
              <a:buNone/>
            </a:pPr>
            <a:r>
              <a:rPr lang="en-US" sz="3600" i="1" dirty="0" smtClean="0"/>
              <a:t/>
            </a:r>
            <a:br>
              <a:rPr lang="en-US" sz="3600" i="1" dirty="0" smtClean="0"/>
            </a:br>
            <a:endParaRPr lang="en-US" sz="3600" dirty="0"/>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dirty="0" smtClean="0">
                <a:latin typeface="Times New Roman" pitchFamily="18" charset="0"/>
                <a:cs typeface="Times New Roman" pitchFamily="18" charset="0"/>
              </a:rPr>
              <a:t>     Emphysema</a:t>
            </a:r>
            <a:endParaRPr lang="en-US" sz="60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Autofit/>
          </a:bodyPr>
          <a:lstStyle/>
          <a:p>
            <a:pPr algn="just">
              <a:buNone/>
            </a:pPr>
            <a:r>
              <a:rPr lang="en-US" sz="4000" b="1" dirty="0" smtClean="0">
                <a:latin typeface="Times New Roman" pitchFamily="18" charset="0"/>
                <a:cs typeface="Times New Roman" pitchFamily="18" charset="0"/>
              </a:rPr>
              <a:t>Definition: </a:t>
            </a:r>
          </a:p>
          <a:p>
            <a:pPr algn="just">
              <a:buNone/>
            </a:pPr>
            <a:r>
              <a:rPr lang="en-US" sz="4000" b="1" dirty="0" smtClean="0">
                <a:latin typeface="Times New Roman" pitchFamily="18" charset="0"/>
                <a:cs typeface="Times New Roman" pitchFamily="18" charset="0"/>
              </a:rPr>
              <a:t>   </a:t>
            </a:r>
            <a:r>
              <a:rPr lang="en-US" sz="4000" dirty="0" smtClean="0">
                <a:latin typeface="Times New Roman" pitchFamily="18" charset="0"/>
                <a:cs typeface="Times New Roman" pitchFamily="18" charset="0"/>
              </a:rPr>
              <a:t>A</a:t>
            </a:r>
            <a:r>
              <a:rPr lang="en-US" sz="4000" dirty="0" smtClean="0"/>
              <a:t> progressive condition of the lungs in which the air sacs or alveoli of the lungs are damaged and enlarged, causing breathlessness.</a:t>
            </a:r>
            <a:endParaRPr lang="en-US" sz="4000" b="1" dirty="0" smtClean="0">
              <a:latin typeface="Times New Roman" pitchFamily="18" charset="0"/>
              <a:cs typeface="Times New Roman" pitchFamily="18" charset="0"/>
            </a:endParaRPr>
          </a:p>
          <a:p>
            <a:pPr algn="just">
              <a:buNone/>
            </a:pPr>
            <a:r>
              <a:rPr lang="en-US" sz="4000" b="1" dirty="0" smtClean="0">
                <a:latin typeface="Times New Roman" pitchFamily="18" charset="0"/>
                <a:cs typeface="Times New Roman" pitchFamily="18" charset="0"/>
              </a:rPr>
              <a:t/>
            </a:r>
            <a:br>
              <a:rPr lang="en-US" sz="4000" b="1" dirty="0" smtClean="0">
                <a:latin typeface="Times New Roman" pitchFamily="18" charset="0"/>
                <a:cs typeface="Times New Roman" pitchFamily="18" charset="0"/>
              </a:rPr>
            </a:br>
            <a:endParaRPr lang="en-US" sz="4000" dirty="0" smtClean="0">
              <a:latin typeface="Times New Roman" pitchFamily="18" charset="0"/>
              <a:cs typeface="Times New Roman" pitchFamily="18" charset="0"/>
            </a:endParaRPr>
          </a:p>
          <a:p>
            <a:pPr>
              <a:buNone/>
            </a:pPr>
            <a:endParaRPr lang="en-US" sz="2800" b="1" dirty="0" smtClean="0">
              <a:latin typeface="Times New Roman" pitchFamily="18" charset="0"/>
              <a:cs typeface="Times New Roman" pitchFamily="18" charset="0"/>
            </a:endParaRPr>
          </a:p>
          <a:p>
            <a:pPr>
              <a:buNone/>
            </a:pPr>
            <a:r>
              <a:rPr lang="en-US" sz="2800" dirty="0" smtClean="0">
                <a:latin typeface="Times New Roman" pitchFamily="18" charset="0"/>
                <a:cs typeface="Times New Roman" pitchFamily="18" charset="0"/>
              </a:rPr>
              <a:t> </a:t>
            </a:r>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Pathophysiology (ct)</a:t>
            </a:r>
            <a:endParaRPr lang="en-US" dirty="0"/>
          </a:p>
        </p:txBody>
      </p:sp>
      <p:sp>
        <p:nvSpPr>
          <p:cNvPr id="3" name="Content Placeholder 2"/>
          <p:cNvSpPr>
            <a:spLocks noGrp="1"/>
          </p:cNvSpPr>
          <p:nvPr>
            <p:ph idx="1"/>
          </p:nvPr>
        </p:nvSpPr>
        <p:spPr/>
        <p:txBody>
          <a:bodyPr>
            <a:normAutofit lnSpcReduction="10000"/>
          </a:bodyPr>
          <a:lstStyle/>
          <a:p>
            <a:pPr algn="just"/>
            <a:r>
              <a:rPr lang="en-US" sz="3600" dirty="0" smtClean="0"/>
              <a:t>The immune cells in the lung, whose job it is to prevent and fight infection, are also affected by cigarette smoke. They cannot fight bacteria as effectively or clear the lungs of the many particles (such as tar) that cigarette smoke contains. In these ways cigarette smoke sets the stage for frequent lung infections. </a:t>
            </a:r>
          </a:p>
          <a:p>
            <a:pPr algn="just">
              <a:buNone/>
            </a:pP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81000"/>
            <a:ext cx="7498080" cy="5867400"/>
          </a:xfrm>
        </p:spPr>
        <p:txBody>
          <a:bodyPr>
            <a:normAutofit fontScale="70000" lnSpcReduction="20000"/>
          </a:bodyPr>
          <a:lstStyle/>
          <a:p>
            <a:r>
              <a:rPr lang="en-US" sz="4000" dirty="0" smtClean="0">
                <a:latin typeface="Times New Roman" pitchFamily="18" charset="0"/>
                <a:cs typeface="Times New Roman" pitchFamily="18" charset="0"/>
              </a:rPr>
              <a:t>The neutrophils, bacteria and fluid leaked from plugs actually further decrease the efficiency of gas exchange in the lung</a:t>
            </a:r>
            <a:r>
              <a:rPr lang="en-US" sz="4000" dirty="0">
                <a:latin typeface="Times New Roman" pitchFamily="18" charset="0"/>
                <a:cs typeface="Times New Roman" pitchFamily="18" charset="0"/>
              </a:rPr>
              <a:t>. surrounding blood vessels fill the alveoli and result  in a less functional area for oxygen-carbon dioxide exchange. </a:t>
            </a:r>
          </a:p>
          <a:p>
            <a:r>
              <a:rPr lang="en-US" sz="4000" dirty="0">
                <a:latin typeface="Times New Roman" pitchFamily="18" charset="0"/>
                <a:cs typeface="Times New Roman" pitchFamily="18" charset="0"/>
              </a:rPr>
              <a:t>Venous blood that goes to affected areas returns to the heart without being oxygenated . This leads to arterial hypoxemia and even death due to interference with ventilation.</a:t>
            </a:r>
          </a:p>
          <a:p>
            <a:r>
              <a:rPr lang="en-US" sz="4000" dirty="0">
                <a:latin typeface="Times New Roman" pitchFamily="18" charset="0"/>
                <a:cs typeface="Times New Roman" pitchFamily="18" charset="0"/>
              </a:rPr>
              <a:t>Mucus production is increased, and the leaky capillaries may tinge the mucus with blood</a:t>
            </a:r>
            <a:r>
              <a:rPr lang="en-US" sz="4000" dirty="0" smtClean="0">
                <a:latin typeface="Times New Roman" pitchFamily="18" charset="0"/>
                <a:cs typeface="Times New Roman" pitchFamily="18" charset="0"/>
              </a:rPr>
              <a:t>.</a:t>
            </a:r>
            <a:endParaRPr lang="en-US" sz="4000" dirty="0" smtClean="0">
              <a:latin typeface="Times New Roman" pitchFamily="18" charset="0"/>
              <a:cs typeface="Times New Roman" pitchFamily="18" charset="0"/>
            </a:endParaRPr>
          </a:p>
          <a:p>
            <a:pPr>
              <a:buNone/>
            </a:pPr>
            <a:r>
              <a:rPr lang="en-US" dirty="0" smtClean="0"/>
              <a:t/>
            </a:r>
            <a:br>
              <a:rPr lang="en-US" dirty="0" smtClean="0"/>
            </a:br>
            <a:r>
              <a:rPr lang="en-US" dirty="0" smtClean="0"/>
              <a:t/>
            </a:r>
            <a:br>
              <a:rPr lang="en-US" dirty="0" smtClean="0"/>
            </a:br>
            <a:r>
              <a:rPr lang="en-US" dirty="0" smtClean="0"/>
              <a:t> </a:t>
            </a:r>
          </a:p>
          <a:p>
            <a:endParaRPr lang="en-US" dirty="0"/>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pitchFamily="18" charset="0"/>
                <a:cs typeface="Times New Roman" pitchFamily="18" charset="0"/>
              </a:rPr>
              <a:t>Pathophysiology(ct)</a:t>
            </a:r>
            <a:br>
              <a:rPr lang="en-US" b="1" dirty="0" smtClean="0">
                <a:latin typeface="Times New Roman" pitchFamily="18" charset="0"/>
                <a:cs typeface="Times New Roman" pitchFamily="18" charset="0"/>
              </a:rPr>
            </a:br>
            <a:endParaRPr lang="en-US" dirty="0"/>
          </a:p>
        </p:txBody>
      </p:sp>
      <p:sp>
        <p:nvSpPr>
          <p:cNvPr id="3" name="Content Placeholder 2"/>
          <p:cNvSpPr>
            <a:spLocks noGrp="1"/>
          </p:cNvSpPr>
          <p:nvPr>
            <p:ph idx="1"/>
          </p:nvPr>
        </p:nvSpPr>
        <p:spPr/>
        <p:txBody>
          <a:bodyPr/>
          <a:lstStyle/>
          <a:p>
            <a:pPr algn="just"/>
            <a:r>
              <a:rPr lang="en-US" dirty="0" smtClean="0"/>
              <a:t>Emphysema results when the delicate linings of the alveoli sacs in the lungs become damaged beyond repair. Most commonly, the toxins in cigarette smoke create the damage. The lung changes of emphysema evolve slowly over years.</a:t>
            </a:r>
          </a:p>
          <a:p>
            <a:pPr algn="just"/>
            <a:endParaRPr lang="en-US" dirty="0"/>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Pathophysiology (ct)</a:t>
            </a:r>
            <a:endParaRPr lang="en-US" dirty="0"/>
          </a:p>
        </p:txBody>
      </p:sp>
      <p:sp>
        <p:nvSpPr>
          <p:cNvPr id="3" name="Content Placeholder 2"/>
          <p:cNvSpPr>
            <a:spLocks noGrp="1"/>
          </p:cNvSpPr>
          <p:nvPr>
            <p:ph idx="1"/>
          </p:nvPr>
        </p:nvSpPr>
        <p:spPr/>
        <p:txBody>
          <a:bodyPr>
            <a:normAutofit lnSpcReduction="10000"/>
          </a:bodyPr>
          <a:lstStyle/>
          <a:p>
            <a:pPr algn="just"/>
            <a:r>
              <a:rPr lang="en-US" sz="4000" dirty="0" smtClean="0"/>
              <a:t>As the fragile tissues between alveoli sacs are destroyed, air pockets in the lungs develop.</a:t>
            </a:r>
          </a:p>
          <a:p>
            <a:pPr algn="just"/>
            <a:r>
              <a:rPr lang="en-US" sz="4000" dirty="0" smtClean="0"/>
              <a:t>Air becomes trapped in these spaces of damaged lung tissue.</a:t>
            </a:r>
          </a:p>
          <a:p>
            <a:pPr algn="just"/>
            <a:r>
              <a:rPr lang="en-US" sz="4000" dirty="0" smtClean="0"/>
              <a:t>The lungs slowly enlarge, and breathing requires more effort especially exhalation</a:t>
            </a:r>
            <a:r>
              <a:rPr lang="en-US" dirty="0" smtClean="0"/>
              <a:t>.</a:t>
            </a:r>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1295400" y="381000"/>
            <a:ext cx="7505700" cy="6096000"/>
          </a:xfrm>
          <a:prstGeom prst="rect">
            <a:avLst/>
          </a:prstGeom>
          <a:noFill/>
          <a:ln w="9525">
            <a:noFill/>
            <a:miter lim="800000"/>
            <a:headEnd/>
            <a:tailEnd/>
          </a:ln>
          <a:effectLst/>
        </p:spPr>
      </p:pic>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Clinical manifestations</a:t>
            </a:r>
            <a:endParaRPr lang="en-US" b="1" dirty="0"/>
          </a:p>
        </p:txBody>
      </p:sp>
      <p:sp>
        <p:nvSpPr>
          <p:cNvPr id="3" name="Content Placeholder 2"/>
          <p:cNvSpPr>
            <a:spLocks noGrp="1"/>
          </p:cNvSpPr>
          <p:nvPr>
            <p:ph idx="1"/>
          </p:nvPr>
        </p:nvSpPr>
        <p:spPr/>
        <p:txBody>
          <a:bodyPr>
            <a:normAutofit lnSpcReduction="10000"/>
          </a:bodyPr>
          <a:lstStyle/>
          <a:p>
            <a:r>
              <a:rPr lang="en-US" sz="4400" dirty="0" smtClean="0"/>
              <a:t>Wheezing</a:t>
            </a:r>
          </a:p>
          <a:p>
            <a:r>
              <a:rPr lang="en-US" sz="4400" dirty="0" smtClean="0"/>
              <a:t>Coughing</a:t>
            </a:r>
          </a:p>
          <a:p>
            <a:r>
              <a:rPr lang="en-US" sz="4400" dirty="0" smtClean="0"/>
              <a:t>Bringing up phlegm (if chronic bronchitis also is present)</a:t>
            </a:r>
          </a:p>
          <a:p>
            <a:r>
              <a:rPr lang="en-US" sz="4400" dirty="0" smtClean="0"/>
              <a:t>Tightness feeling in the chest</a:t>
            </a:r>
          </a:p>
          <a:p>
            <a:r>
              <a:rPr lang="en-US" sz="4400" dirty="0" smtClean="0"/>
              <a:t>Barrel-like distended ches</a:t>
            </a:r>
            <a:r>
              <a:rPr lang="en-US" sz="4000" dirty="0" smtClean="0"/>
              <a:t>t</a:t>
            </a:r>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Clinical manifestations(ct)</a:t>
            </a:r>
            <a:endParaRPr lang="en-US" dirty="0"/>
          </a:p>
        </p:txBody>
      </p:sp>
      <p:sp>
        <p:nvSpPr>
          <p:cNvPr id="3" name="Content Placeholder 2"/>
          <p:cNvSpPr>
            <a:spLocks noGrp="1"/>
          </p:cNvSpPr>
          <p:nvPr>
            <p:ph idx="1"/>
          </p:nvPr>
        </p:nvSpPr>
        <p:spPr/>
        <p:txBody>
          <a:bodyPr/>
          <a:lstStyle/>
          <a:p>
            <a:r>
              <a:rPr lang="en-US" sz="4000" dirty="0" smtClean="0"/>
              <a:t>Constant fatigue</a:t>
            </a:r>
          </a:p>
          <a:p>
            <a:r>
              <a:rPr lang="en-US" sz="4000" dirty="0" smtClean="0"/>
              <a:t>Difficulty sleeping</a:t>
            </a:r>
          </a:p>
          <a:p>
            <a:r>
              <a:rPr lang="en-US" sz="4000" dirty="0" smtClean="0"/>
              <a:t>Morning headaches</a:t>
            </a:r>
          </a:p>
          <a:p>
            <a:r>
              <a:rPr lang="en-US" sz="4000" dirty="0" smtClean="0"/>
              <a:t>Weight loss</a:t>
            </a:r>
          </a:p>
          <a:p>
            <a:r>
              <a:rPr lang="en-US" sz="4000" dirty="0" smtClean="0"/>
              <a:t>Swelling of the ankles</a:t>
            </a:r>
          </a:p>
          <a:p>
            <a:r>
              <a:rPr lang="en-US" sz="4000" dirty="0" smtClean="0"/>
              <a:t>Lethargy or difficulty concentrating</a:t>
            </a:r>
          </a:p>
          <a:p>
            <a:endParaRPr lang="en-US" dirty="0" smtClean="0"/>
          </a:p>
          <a:p>
            <a:endParaRPr lang="en-US" dirty="0"/>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Diagnosis</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r>
              <a:rPr lang="en-US" sz="4000" dirty="0" smtClean="0"/>
              <a:t>Present history of disease especially if smoking.</a:t>
            </a:r>
          </a:p>
          <a:p>
            <a:r>
              <a:rPr lang="en-US" sz="4000" dirty="0" smtClean="0"/>
              <a:t>Chest X-ray may show typical changes of emphysema e. g:-Enlargement of the lungs, Scarring and Formation of holes (</a:t>
            </a:r>
            <a:r>
              <a:rPr lang="en-US" sz="4000" dirty="0" err="1" smtClean="0"/>
              <a:t>bullae</a:t>
            </a:r>
            <a:r>
              <a:rPr lang="en-US" sz="4000" dirty="0" smtClean="0"/>
              <a:t>)</a:t>
            </a:r>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Diagnosis (ct)</a:t>
            </a:r>
            <a:endParaRPr lang="en-US" b="1" dirty="0"/>
          </a:p>
        </p:txBody>
      </p:sp>
      <p:sp>
        <p:nvSpPr>
          <p:cNvPr id="3" name="Content Placeholder 2"/>
          <p:cNvSpPr>
            <a:spLocks noGrp="1"/>
          </p:cNvSpPr>
          <p:nvPr>
            <p:ph idx="1"/>
          </p:nvPr>
        </p:nvSpPr>
        <p:spPr/>
        <p:txBody>
          <a:bodyPr>
            <a:normAutofit/>
          </a:bodyPr>
          <a:lstStyle/>
          <a:p>
            <a:endParaRPr lang="en-US" dirty="0" smtClean="0"/>
          </a:p>
          <a:p>
            <a:pPr algn="just"/>
            <a:r>
              <a:rPr lang="en-US" dirty="0" smtClean="0"/>
              <a:t>Pulmonary function test/</a:t>
            </a:r>
            <a:r>
              <a:rPr lang="en-US" dirty="0" err="1" smtClean="0"/>
              <a:t>spirometry</a:t>
            </a:r>
            <a:endParaRPr lang="en-US" dirty="0" smtClean="0"/>
          </a:p>
          <a:p>
            <a:pPr algn="just"/>
            <a:r>
              <a:rPr lang="en-US" dirty="0" smtClean="0"/>
              <a:t>ABG test:PaO</a:t>
            </a:r>
            <a:r>
              <a:rPr lang="en-US" baseline="-25000" dirty="0" smtClean="0"/>
              <a:t>2</a:t>
            </a:r>
            <a:r>
              <a:rPr lang="en-US" dirty="0" smtClean="0"/>
              <a:t> and PaCO</a:t>
            </a:r>
            <a:r>
              <a:rPr lang="en-US" baseline="-25000" dirty="0" smtClean="0"/>
              <a:t>2</a:t>
            </a:r>
          </a:p>
          <a:p>
            <a:pPr algn="just"/>
            <a:r>
              <a:rPr lang="en-US" dirty="0" smtClean="0"/>
              <a:t>Electrocardiogram(ECG) to rule out cardiac conditions other than emphysema causing breathlessness</a:t>
            </a:r>
          </a:p>
          <a:p>
            <a:endParaRPr lang="en-US" dirty="0"/>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latin typeface="Times New Roman" pitchFamily="18" charset="0"/>
                <a:cs typeface="Times New Roman" pitchFamily="18" charset="0"/>
              </a:rPr>
              <a:t>Medical management</a:t>
            </a:r>
            <a:endParaRPr lang="en-US" sz="40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a:bodyPr>
          <a:lstStyle/>
          <a:p>
            <a:pPr algn="just"/>
            <a:r>
              <a:rPr lang="en-US" sz="3600" dirty="0" smtClean="0">
                <a:latin typeface="Times New Roman" pitchFamily="18" charset="0"/>
                <a:cs typeface="Times New Roman" pitchFamily="18" charset="0"/>
              </a:rPr>
              <a:t>Emphysema has no cure, but treatments can help relieve symptoms and slow the progression of the disease.</a:t>
            </a:r>
          </a:p>
          <a:p>
            <a:pPr algn="just"/>
            <a:r>
              <a:rPr lang="en-US" sz="3600" b="1" dirty="0" smtClean="0">
                <a:latin typeface="Times New Roman" pitchFamily="18" charset="0"/>
                <a:cs typeface="Times New Roman" pitchFamily="18" charset="0"/>
              </a:rPr>
              <a:t>Bronchodilators.</a:t>
            </a:r>
            <a:r>
              <a:rPr lang="en-US" sz="3600" dirty="0" smtClean="0">
                <a:latin typeface="Times New Roman" pitchFamily="18" charset="0"/>
                <a:cs typeface="Times New Roman" pitchFamily="18" charset="0"/>
              </a:rPr>
              <a:t> To relieve coughing, shortness of breath and breathing problems by relaxing constricted airways, but are not as effective in treating emphysema as they are in treating asthma or chronic bronchitis.</a:t>
            </a:r>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smtClean="0">
                <a:latin typeface="Times New Roman" pitchFamily="18" charset="0"/>
                <a:cs typeface="Times New Roman" pitchFamily="18" charset="0"/>
              </a:rPr>
              <a:t>Medical management(ct)</a:t>
            </a:r>
            <a:endParaRPr lang="en-US" dirty="0"/>
          </a:p>
        </p:txBody>
      </p:sp>
      <p:sp>
        <p:nvSpPr>
          <p:cNvPr id="3" name="Content Placeholder 2"/>
          <p:cNvSpPr>
            <a:spLocks noGrp="1"/>
          </p:cNvSpPr>
          <p:nvPr>
            <p:ph idx="1"/>
          </p:nvPr>
        </p:nvSpPr>
        <p:spPr/>
        <p:txBody>
          <a:bodyPr/>
          <a:lstStyle/>
          <a:p>
            <a:pPr algn="just"/>
            <a:r>
              <a:rPr lang="en-US" b="1" dirty="0" smtClean="0">
                <a:latin typeface="Times New Roman" pitchFamily="18" charset="0"/>
                <a:cs typeface="Times New Roman" pitchFamily="18" charset="0"/>
              </a:rPr>
              <a:t>Inhaled steroids.</a:t>
            </a:r>
            <a:r>
              <a:rPr lang="en-US" dirty="0" smtClean="0">
                <a:latin typeface="Times New Roman" pitchFamily="18" charset="0"/>
                <a:cs typeface="Times New Roman" pitchFamily="18" charset="0"/>
              </a:rPr>
              <a:t> Corticosteroid drugs inhaled as aerosol sprays may help relieve shortness of breath. Prolonged use may weaken the bones and increase risk of high blood pressure, cataracts and diabetes.</a:t>
            </a:r>
          </a:p>
          <a:p>
            <a:pPr algn="just"/>
            <a:r>
              <a:rPr lang="en-US" b="1" dirty="0" smtClean="0">
                <a:latin typeface="Times New Roman" pitchFamily="18" charset="0"/>
                <a:cs typeface="Times New Roman" pitchFamily="18" charset="0"/>
              </a:rPr>
              <a:t>Antibiotics.</a:t>
            </a:r>
            <a:r>
              <a:rPr lang="en-US" dirty="0" smtClean="0">
                <a:latin typeface="Times New Roman" pitchFamily="18" charset="0"/>
                <a:cs typeface="Times New Roman" pitchFamily="18" charset="0"/>
              </a:rPr>
              <a:t> Is used in case of a bacterial infection, like acute bronchitis or pneumonia, antibiotics are appropriate</a:t>
            </a:r>
            <a:r>
              <a:rPr lang="en-US" dirty="0" smtClean="0"/>
              <a:t>.</a:t>
            </a:r>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smtClean="0">
                <a:latin typeface="Times New Roman" pitchFamily="18" charset="0"/>
                <a:cs typeface="Times New Roman" pitchFamily="18" charset="0"/>
              </a:rPr>
              <a:t>Medical management(ct)</a:t>
            </a:r>
            <a:endParaRPr lang="en-US" dirty="0"/>
          </a:p>
        </p:txBody>
      </p:sp>
      <p:sp>
        <p:nvSpPr>
          <p:cNvPr id="3" name="Content Placeholder 2"/>
          <p:cNvSpPr>
            <a:spLocks noGrp="1"/>
          </p:cNvSpPr>
          <p:nvPr>
            <p:ph idx="1"/>
          </p:nvPr>
        </p:nvSpPr>
        <p:spPr/>
        <p:txBody>
          <a:bodyPr>
            <a:normAutofit fontScale="85000" lnSpcReduction="20000"/>
          </a:bodyPr>
          <a:lstStyle/>
          <a:p>
            <a:pPr algn="just"/>
            <a:r>
              <a:rPr lang="en-US" b="1" dirty="0" smtClean="0">
                <a:latin typeface="Times New Roman" pitchFamily="18" charset="0"/>
                <a:cs typeface="Times New Roman" pitchFamily="18" charset="0"/>
              </a:rPr>
              <a:t>Supplemental oxygen. </a:t>
            </a:r>
            <a:r>
              <a:rPr lang="en-US" dirty="0" smtClean="0">
                <a:latin typeface="Times New Roman" pitchFamily="18" charset="0"/>
                <a:cs typeface="Times New Roman" pitchFamily="18" charset="0"/>
              </a:rPr>
              <a:t>Used for patients with  severe emphysema with low blood oxygen levels continuously to relieve  breathlessness or during exercises</a:t>
            </a:r>
          </a:p>
          <a:p>
            <a:pPr algn="just"/>
            <a:r>
              <a:rPr lang="en-US" b="1" dirty="0" smtClean="0">
                <a:latin typeface="Times New Roman" pitchFamily="18" charset="0"/>
                <a:cs typeface="Times New Roman" pitchFamily="18" charset="0"/>
              </a:rPr>
              <a:t>Lung volume reduction surgery.</a:t>
            </a:r>
            <a:r>
              <a:rPr lang="en-US" dirty="0" smtClean="0">
                <a:latin typeface="Times New Roman" pitchFamily="18" charset="0"/>
                <a:cs typeface="Times New Roman" pitchFamily="18" charset="0"/>
              </a:rPr>
              <a:t> In this procedure, surgeons remove small wedges of damaged lung tissue. Removing the diseased tissue helps the remaining lung tissue expand and work more efficiently and helps improve breathing.</a:t>
            </a:r>
          </a:p>
          <a:p>
            <a:pPr algn="just"/>
            <a:r>
              <a:rPr lang="en-US" b="1" dirty="0" smtClean="0">
                <a:latin typeface="Times New Roman" pitchFamily="18" charset="0"/>
                <a:cs typeface="Times New Roman" pitchFamily="18" charset="0"/>
              </a:rPr>
              <a:t>Lung transplant.</a:t>
            </a:r>
            <a:r>
              <a:rPr lang="en-US" dirty="0" smtClean="0">
                <a:latin typeface="Times New Roman" pitchFamily="18" charset="0"/>
                <a:cs typeface="Times New Roman" pitchFamily="18" charset="0"/>
              </a:rPr>
              <a:t> Lung transplantation is an option for severe emphysema when other options have failed.</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5346</TotalTime>
  <Words>6803</Words>
  <Application>Microsoft Office PowerPoint</Application>
  <PresentationFormat>On-screen Show (4:3)</PresentationFormat>
  <Paragraphs>689</Paragraphs>
  <Slides>132</Slides>
  <Notes>6</Notes>
  <HiddenSlides>0</HiddenSlides>
  <MMClips>0</MMClips>
  <ScaleCrop>false</ScaleCrop>
  <HeadingPairs>
    <vt:vector size="4" baseType="variant">
      <vt:variant>
        <vt:lpstr>Theme</vt:lpstr>
      </vt:variant>
      <vt:variant>
        <vt:i4>2</vt:i4>
      </vt:variant>
      <vt:variant>
        <vt:lpstr>Slide Titles</vt:lpstr>
      </vt:variant>
      <vt:variant>
        <vt:i4>132</vt:i4>
      </vt:variant>
    </vt:vector>
  </HeadingPairs>
  <TitlesOfParts>
    <vt:vector size="134" baseType="lpstr">
      <vt:lpstr>Solstice</vt:lpstr>
      <vt:lpstr>Office Theme</vt:lpstr>
      <vt:lpstr>LOWER RESPIRATORY TRACT DISEASES</vt:lpstr>
      <vt:lpstr>The respiratory tract</vt:lpstr>
      <vt:lpstr>    PNEUMONIA</vt:lpstr>
      <vt:lpstr> Lower Respiratory Tract Diseases</vt:lpstr>
      <vt:lpstr>Causative organisms</vt:lpstr>
      <vt:lpstr>Pathophysiology:</vt:lpstr>
      <vt:lpstr>Pathophysiology(ct)</vt:lpstr>
      <vt:lpstr>Pathophysiology(ct)</vt:lpstr>
      <vt:lpstr>PowerPoint Presentation</vt:lpstr>
      <vt:lpstr>Types of Pneumonia</vt:lpstr>
      <vt:lpstr>Hospital acquired pneumonia</vt:lpstr>
      <vt:lpstr>Types of Pneumonia(ct)</vt:lpstr>
      <vt:lpstr>Risk factors  </vt:lpstr>
      <vt:lpstr>Classification </vt:lpstr>
      <vt:lpstr>Classification ct…..</vt:lpstr>
      <vt:lpstr>Predisposing factors</vt:lpstr>
      <vt:lpstr>PowerPoint Presentation</vt:lpstr>
      <vt:lpstr>PowerPoint Presentation</vt:lpstr>
      <vt:lpstr>Clinical manifestations:</vt:lpstr>
      <vt:lpstr>Clinical manifestations ct…</vt:lpstr>
      <vt:lpstr>Physical findings </vt:lpstr>
      <vt:lpstr>Physical findings(ct)</vt:lpstr>
      <vt:lpstr>Diagnostic investigations</vt:lpstr>
      <vt:lpstr>Diagnostic investigations (ct)</vt:lpstr>
      <vt:lpstr>Chest x-ray -consolidated area of the right lung</vt:lpstr>
      <vt:lpstr>     Medical  management: </vt:lpstr>
      <vt:lpstr>Medical  management (ct)</vt:lpstr>
      <vt:lpstr>NURSING PROCESS: THE PATIENT WITH PNEUMONIA </vt:lpstr>
      <vt:lpstr>PowerPoint Presentation</vt:lpstr>
      <vt:lpstr>Nursing diagnosis </vt:lpstr>
      <vt:lpstr>Nursing management</vt:lpstr>
      <vt:lpstr> Nursing interventions: </vt:lpstr>
      <vt:lpstr>Nursing interventions (ct)</vt:lpstr>
      <vt:lpstr>Nursing management</vt:lpstr>
      <vt:lpstr>Nursing interventions </vt:lpstr>
      <vt:lpstr>PowerPoint Presentation</vt:lpstr>
      <vt:lpstr>    Nursing interventions(ct) </vt:lpstr>
      <vt:lpstr>Nursing mx ct</vt:lpstr>
      <vt:lpstr>Nursing interventions </vt:lpstr>
      <vt:lpstr>Nursing mx ct</vt:lpstr>
      <vt:lpstr>Interventions </vt:lpstr>
      <vt:lpstr>PowerPoint Presentation</vt:lpstr>
      <vt:lpstr>Evaluation </vt:lpstr>
      <vt:lpstr>    Complications  </vt:lpstr>
      <vt:lpstr>Preventive measures</vt:lpstr>
      <vt:lpstr>   Prognosis</vt:lpstr>
      <vt:lpstr>PowerPoint Presentation</vt:lpstr>
      <vt:lpstr>PLEURAL EFFUSION  </vt:lpstr>
      <vt:lpstr>Causes </vt:lpstr>
      <vt:lpstr>PowerPoint Presentation</vt:lpstr>
      <vt:lpstr>Pathophysiology </vt:lpstr>
      <vt:lpstr>Pathophysiology (ct)</vt:lpstr>
      <vt:lpstr>Pathophysiology (ct)</vt:lpstr>
      <vt:lpstr>Clinical manifestations</vt:lpstr>
      <vt:lpstr>chest x-ray showing Right sided pleural effusion</vt:lpstr>
      <vt:lpstr>Medical  management: </vt:lpstr>
      <vt:lpstr>Nursing management</vt:lpstr>
      <vt:lpstr>Nursing intervention</vt:lpstr>
      <vt:lpstr>Nursing interventions(ct)</vt:lpstr>
      <vt:lpstr>Empyema</vt:lpstr>
      <vt:lpstr>ATELECTASIS</vt:lpstr>
      <vt:lpstr>Aetiology </vt:lpstr>
      <vt:lpstr>PowerPoint Presentation</vt:lpstr>
      <vt:lpstr>Clinical manifestations</vt:lpstr>
      <vt:lpstr>Diagnostic tests: </vt:lpstr>
      <vt:lpstr>Medical management</vt:lpstr>
      <vt:lpstr>Medical management(ct)</vt:lpstr>
      <vt:lpstr>Medical management(ct)</vt:lpstr>
      <vt:lpstr>Nursing diagnosis</vt:lpstr>
      <vt:lpstr>Nursing diagnosis(ct)</vt:lpstr>
      <vt:lpstr>Complications</vt:lpstr>
      <vt:lpstr>Acute Tracheobronchitis</vt:lpstr>
      <vt:lpstr>      Pathophysiology: </vt:lpstr>
      <vt:lpstr>Clinical manifestations </vt:lpstr>
      <vt:lpstr>Clinical manifestations </vt:lpstr>
      <vt:lpstr>Diagnostic tests</vt:lpstr>
      <vt:lpstr>Medical management</vt:lpstr>
      <vt:lpstr>Medical management (ct)</vt:lpstr>
      <vt:lpstr>Nursing management</vt:lpstr>
      <vt:lpstr>Nursing management(ct)</vt:lpstr>
      <vt:lpstr>LUNG ABSCESS </vt:lpstr>
      <vt:lpstr>Pathophysiology</vt:lpstr>
      <vt:lpstr>  Pathophysiology(ct)</vt:lpstr>
      <vt:lpstr>Causes of Lung abscess </vt:lpstr>
      <vt:lpstr>Causes of Lung abscess (ct)</vt:lpstr>
      <vt:lpstr>Image of a lung abscess</vt:lpstr>
      <vt:lpstr>Medical management</vt:lpstr>
      <vt:lpstr>     Emphysema</vt:lpstr>
      <vt:lpstr>Pathophysiology (ct)</vt:lpstr>
      <vt:lpstr>Pathophysiology(ct) </vt:lpstr>
      <vt:lpstr>Pathophysiology (ct)</vt:lpstr>
      <vt:lpstr>PowerPoint Presentation</vt:lpstr>
      <vt:lpstr>Clinical manifestations</vt:lpstr>
      <vt:lpstr>Clinical manifestations(ct)</vt:lpstr>
      <vt:lpstr>Diagnosis </vt:lpstr>
      <vt:lpstr>Diagnosis (ct)</vt:lpstr>
      <vt:lpstr>Medical management</vt:lpstr>
      <vt:lpstr>Medical management(ct)</vt:lpstr>
      <vt:lpstr>Medical management(ct)</vt:lpstr>
      <vt:lpstr>Nursing diagnosis</vt:lpstr>
      <vt:lpstr>Desired Outcomes:</vt:lpstr>
      <vt:lpstr>Nursing interventions</vt:lpstr>
      <vt:lpstr>Nursing interventions (ct)</vt:lpstr>
      <vt:lpstr>Nursing interventions (ct)</vt:lpstr>
      <vt:lpstr>         Cor Pulmonale</vt:lpstr>
      <vt:lpstr>Clinical manifestations</vt:lpstr>
      <vt:lpstr>Diagnosis</vt:lpstr>
      <vt:lpstr>Medical management</vt:lpstr>
      <vt:lpstr>PULMONARY VASCULAR DISORDERS </vt:lpstr>
      <vt:lpstr>Pathophysiology</vt:lpstr>
      <vt:lpstr>PowerPoint Presentation</vt:lpstr>
      <vt:lpstr>Etiology</vt:lpstr>
      <vt:lpstr>Signs &amp; symptoms </vt:lpstr>
      <vt:lpstr>Diagnosis </vt:lpstr>
      <vt:lpstr>Management </vt:lpstr>
      <vt:lpstr>PowerPoint Presentation</vt:lpstr>
      <vt:lpstr>Subsequent Management Anticoagulation &amp;Thrombolysis </vt:lpstr>
      <vt:lpstr>PowerPoint Presentation</vt:lpstr>
      <vt:lpstr>PowerPoint Presentation</vt:lpstr>
      <vt:lpstr>Complications</vt:lpstr>
      <vt:lpstr>Prevention </vt:lpstr>
      <vt:lpstr>Nursing process a PT with PE</vt:lpstr>
      <vt:lpstr>Nursing diagnosis</vt:lpstr>
      <vt:lpstr>Interventions/rationale</vt:lpstr>
      <vt:lpstr>PowerPoint Presentation</vt:lpstr>
      <vt:lpstr>Evaluation </vt:lpstr>
      <vt:lpstr>PowerPoint Presentation</vt:lpstr>
      <vt:lpstr>Interventions </vt:lpstr>
      <vt:lpstr>PowerPoint Presentation</vt:lpstr>
      <vt:lpstr>Interventions </vt:lpstr>
      <vt:lpstr>Evaluation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LOWER RESPIRATORY DISEASES</dc:title>
  <dc:creator>Mum</dc:creator>
  <cp:lastModifiedBy>User</cp:lastModifiedBy>
  <cp:revision>473</cp:revision>
  <dcterms:created xsi:type="dcterms:W3CDTF">2015-05-21T19:32:58Z</dcterms:created>
  <dcterms:modified xsi:type="dcterms:W3CDTF">2016-07-17T19:50:12Z</dcterms:modified>
</cp:coreProperties>
</file>