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9" r:id="rId3"/>
    <p:sldId id="301" r:id="rId4"/>
    <p:sldId id="264" r:id="rId5"/>
    <p:sldId id="300" r:id="rId6"/>
    <p:sldId id="298" r:id="rId7"/>
    <p:sldId id="304" r:id="rId8"/>
    <p:sldId id="278" r:id="rId9"/>
    <p:sldId id="303" r:id="rId10"/>
    <p:sldId id="265" r:id="rId11"/>
    <p:sldId id="266" r:id="rId12"/>
    <p:sldId id="267" r:id="rId13"/>
    <p:sldId id="286" r:id="rId14"/>
    <p:sldId id="295" r:id="rId15"/>
    <p:sldId id="268" r:id="rId16"/>
    <p:sldId id="269" r:id="rId17"/>
    <p:sldId id="270" r:id="rId18"/>
    <p:sldId id="271" r:id="rId19"/>
    <p:sldId id="272" r:id="rId20"/>
    <p:sldId id="290" r:id="rId21"/>
    <p:sldId id="291" r:id="rId22"/>
    <p:sldId id="293" r:id="rId23"/>
    <p:sldId id="294" r:id="rId24"/>
    <p:sldId id="296" r:id="rId25"/>
    <p:sldId id="297" r:id="rId26"/>
    <p:sldId id="30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1" d="100"/>
          <a:sy n="71" d="100"/>
        </p:scale>
        <p:origin x="69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9kckrlBIR2E" TargetMode="External"/><Relationship Id="rId2" Type="http://schemas.openxmlformats.org/officeDocument/2006/relationships/hyperlink" Target="https://www.youtube.com/watch?v=WpXGUn7eGZ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LUMBAR PUNCTURE</a:t>
            </a:r>
            <a:endParaRPr lang="en-US" dirty="0"/>
          </a:p>
        </p:txBody>
      </p:sp>
    </p:spTree>
    <p:extLst>
      <p:ext uri="{BB962C8B-B14F-4D97-AF65-F5344CB8AC3E}">
        <p14:creationId xmlns:p14="http://schemas.microsoft.com/office/powerpoint/2010/main" val="650991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Nursing care responsibilities in LP</a:t>
            </a:r>
            <a:endParaRPr lang="en-US" dirty="0"/>
          </a:p>
        </p:txBody>
      </p:sp>
      <p:sp>
        <p:nvSpPr>
          <p:cNvPr id="3" name="Content Placeholder 2"/>
          <p:cNvSpPr>
            <a:spLocks noGrp="1"/>
          </p:cNvSpPr>
          <p:nvPr>
            <p:ph idx="1"/>
          </p:nvPr>
        </p:nvSpPr>
        <p:spPr/>
        <p:txBody>
          <a:bodyPr/>
          <a:lstStyle/>
          <a:p>
            <a:pPr marL="64008" indent="0">
              <a:buNone/>
            </a:pPr>
            <a:r>
              <a:rPr lang="en-US" sz="2000" dirty="0"/>
              <a:t>Pre- procedure</a:t>
            </a:r>
          </a:p>
          <a:p>
            <a:r>
              <a:rPr lang="en-US" sz="2000" dirty="0"/>
              <a:t>Explain the procedure to the </a:t>
            </a:r>
            <a:r>
              <a:rPr lang="en-US" sz="2000" dirty="0" err="1"/>
              <a:t>pt</a:t>
            </a:r>
            <a:endParaRPr lang="en-US" sz="2000" dirty="0"/>
          </a:p>
          <a:p>
            <a:r>
              <a:rPr lang="en-US" sz="2000" dirty="0"/>
              <a:t> obtain informed written consent</a:t>
            </a:r>
          </a:p>
          <a:p>
            <a:r>
              <a:rPr lang="en-US" sz="2000" dirty="0"/>
              <a:t>Instruct the </a:t>
            </a:r>
            <a:r>
              <a:rPr lang="en-US" sz="2000" dirty="0" err="1"/>
              <a:t>pt</a:t>
            </a:r>
            <a:r>
              <a:rPr lang="en-US" sz="2000" dirty="0"/>
              <a:t> to </a:t>
            </a:r>
            <a:r>
              <a:rPr lang="en-US" sz="2000" dirty="0" smtClean="0"/>
              <a:t>void</a:t>
            </a:r>
          </a:p>
          <a:p>
            <a:r>
              <a:rPr lang="en-US" sz="2000" dirty="0"/>
              <a:t>Answer any Qs the </a:t>
            </a:r>
            <a:r>
              <a:rPr lang="en-US" sz="2000" dirty="0" err="1"/>
              <a:t>pt</a:t>
            </a:r>
            <a:r>
              <a:rPr lang="en-US" sz="2000" dirty="0"/>
              <a:t> may have</a:t>
            </a:r>
          </a:p>
          <a:p>
            <a:r>
              <a:rPr lang="en-US" sz="2000" dirty="0" err="1"/>
              <a:t>Reasure</a:t>
            </a:r>
            <a:r>
              <a:rPr lang="en-US" sz="2000" dirty="0"/>
              <a:t> the </a:t>
            </a:r>
            <a:r>
              <a:rPr lang="en-US" sz="2000" dirty="0" err="1"/>
              <a:t>pt</a:t>
            </a:r>
            <a:endParaRPr lang="en-US" sz="2000" dirty="0"/>
          </a:p>
          <a:p>
            <a:endParaRPr lang="en-US" sz="2400" dirty="0"/>
          </a:p>
          <a:p>
            <a:pPr marL="64008" indent="0">
              <a:buNone/>
            </a:pPr>
            <a:endParaRPr lang="en-US" dirty="0" smtClean="0"/>
          </a:p>
          <a:p>
            <a:pPr marL="64008" indent="0">
              <a:buNone/>
            </a:pPr>
            <a:endParaRPr lang="en-US" dirty="0"/>
          </a:p>
        </p:txBody>
      </p:sp>
      <p:sp>
        <p:nvSpPr>
          <p:cNvPr id="5" name="Slide Number Placeholder 4"/>
          <p:cNvSpPr>
            <a:spLocks noGrp="1"/>
          </p:cNvSpPr>
          <p:nvPr>
            <p:ph type="sldNum" sz="quarter" idx="12"/>
          </p:nvPr>
        </p:nvSpPr>
        <p:spPr/>
        <p:txBody>
          <a:bodyPr/>
          <a:lstStyle/>
          <a:p>
            <a:fld id="{FE238678-6C5C-4EC9-A428-3889552298CA}" type="slidenum">
              <a:rPr lang="en-US" smtClean="0"/>
              <a:t>10</a:t>
            </a:fld>
            <a:endParaRPr lang="en-US"/>
          </a:p>
        </p:txBody>
      </p:sp>
    </p:spTree>
    <p:extLst>
      <p:ext uri="{BB962C8B-B14F-4D97-AF65-F5344CB8AC3E}">
        <p14:creationId xmlns:p14="http://schemas.microsoft.com/office/powerpoint/2010/main" val="2400936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917" y="267494"/>
            <a:ext cx="8229600" cy="875506"/>
          </a:xfrm>
        </p:spPr>
        <p:txBody>
          <a:bodyPr>
            <a:normAutofit/>
          </a:bodyPr>
          <a:lstStyle/>
          <a:p>
            <a:r>
              <a:rPr lang="en-US" dirty="0" smtClean="0"/>
              <a:t>Nursing </a:t>
            </a:r>
            <a:r>
              <a:rPr lang="en-US" dirty="0"/>
              <a:t>care responsibilities in </a:t>
            </a:r>
            <a:r>
              <a:rPr lang="en-US" dirty="0" smtClean="0"/>
              <a:t>LP…</a:t>
            </a:r>
            <a:endParaRPr lang="en-US" dirty="0"/>
          </a:p>
        </p:txBody>
      </p:sp>
      <p:sp>
        <p:nvSpPr>
          <p:cNvPr id="3" name="Content Placeholder 2"/>
          <p:cNvSpPr>
            <a:spLocks noGrp="1"/>
          </p:cNvSpPr>
          <p:nvPr>
            <p:ph idx="1"/>
          </p:nvPr>
        </p:nvSpPr>
        <p:spPr>
          <a:xfrm>
            <a:off x="242047" y="1143000"/>
            <a:ext cx="9444318" cy="5163671"/>
          </a:xfrm>
        </p:spPr>
        <p:txBody>
          <a:bodyPr>
            <a:noAutofit/>
          </a:bodyPr>
          <a:lstStyle/>
          <a:p>
            <a:pPr marL="64008" indent="0">
              <a:buNone/>
            </a:pPr>
            <a:r>
              <a:rPr lang="en-US" sz="2000" dirty="0"/>
              <a:t>Procedure</a:t>
            </a:r>
          </a:p>
          <a:p>
            <a:r>
              <a:rPr lang="en-US" sz="2000" dirty="0"/>
              <a:t>Position the </a:t>
            </a:r>
            <a:r>
              <a:rPr lang="en-US" sz="2000" dirty="0" err="1"/>
              <a:t>pt</a:t>
            </a:r>
            <a:r>
              <a:rPr lang="en-US" sz="2000" dirty="0"/>
              <a:t> on one side at the edge of the bed or examining table with back toward the physician</a:t>
            </a:r>
          </a:p>
          <a:p>
            <a:r>
              <a:rPr lang="en-US" sz="2000" dirty="0"/>
              <a:t>The thighs and legs are flexed as much as possible – this increases the space between the </a:t>
            </a:r>
            <a:r>
              <a:rPr lang="en-US" sz="2000" dirty="0" err="1"/>
              <a:t>spinous</a:t>
            </a:r>
            <a:r>
              <a:rPr lang="en-US" sz="2000" dirty="0"/>
              <a:t> processes of the vertebrae, for easier entry into the subarachnoid space</a:t>
            </a:r>
            <a:r>
              <a:rPr lang="en-US" sz="2000" dirty="0" smtClean="0"/>
              <a:t>.</a:t>
            </a:r>
          </a:p>
          <a:p>
            <a:r>
              <a:rPr lang="en-US" sz="2000" dirty="0"/>
              <a:t>A small pillow may be placed under the </a:t>
            </a:r>
            <a:r>
              <a:rPr lang="en-US" sz="2000" dirty="0" err="1"/>
              <a:t>pts</a:t>
            </a:r>
            <a:r>
              <a:rPr lang="en-US" sz="2000" dirty="0"/>
              <a:t> head to maintain the spinal horizontal </a:t>
            </a:r>
            <a:r>
              <a:rPr lang="en-US" sz="2000" dirty="0" err="1"/>
              <a:t>possition</a:t>
            </a:r>
            <a:r>
              <a:rPr lang="en-US" sz="2000" dirty="0"/>
              <a:t>, a pillow may be placed </a:t>
            </a:r>
            <a:r>
              <a:rPr lang="en-US" sz="2000" dirty="0" err="1"/>
              <a:t>btwn</a:t>
            </a:r>
            <a:r>
              <a:rPr lang="en-US" sz="2000" dirty="0"/>
              <a:t> the legs to prevent the upper leg from rolling forward.</a:t>
            </a:r>
          </a:p>
          <a:p>
            <a:endParaRPr lang="en-US" sz="3200" dirty="0"/>
          </a:p>
        </p:txBody>
      </p:sp>
      <p:sp>
        <p:nvSpPr>
          <p:cNvPr id="5" name="Slide Number Placeholder 4"/>
          <p:cNvSpPr>
            <a:spLocks noGrp="1"/>
          </p:cNvSpPr>
          <p:nvPr>
            <p:ph type="sldNum" sz="quarter" idx="12"/>
          </p:nvPr>
        </p:nvSpPr>
        <p:spPr/>
        <p:txBody>
          <a:bodyPr/>
          <a:lstStyle/>
          <a:p>
            <a:fld id="{FE238678-6C5C-4EC9-A428-3889552298CA}" type="slidenum">
              <a:rPr lang="en-US" smtClean="0"/>
              <a:t>11</a:t>
            </a:fld>
            <a:endParaRPr lang="en-US"/>
          </a:p>
        </p:txBody>
      </p:sp>
    </p:spTree>
    <p:extLst>
      <p:ext uri="{BB962C8B-B14F-4D97-AF65-F5344CB8AC3E}">
        <p14:creationId xmlns:p14="http://schemas.microsoft.com/office/powerpoint/2010/main" val="2915944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E238678-6C5C-4EC9-A428-3889552298CA}" type="slidenum">
              <a:rPr lang="en-US" smtClean="0"/>
              <a:t>12</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1158" y="-109182"/>
            <a:ext cx="8686800" cy="693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007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Assisting in sitting position</a:t>
            </a:r>
            <a:endParaRPr lang="en-US" dirty="0"/>
          </a:p>
        </p:txBody>
      </p:sp>
      <p:pic>
        <p:nvPicPr>
          <p:cNvPr id="4" name="Content Placeholder 3" descr="position.jpg"/>
          <p:cNvPicPr>
            <a:picLocks noGrp="1" noChangeAspect="1"/>
          </p:cNvPicPr>
          <p:nvPr>
            <p:ph idx="1"/>
          </p:nvPr>
        </p:nvPicPr>
        <p:blipFill>
          <a:blip r:embed="rId2"/>
          <a:stretch>
            <a:fillRect/>
          </a:stretch>
        </p:blipFill>
        <p:spPr>
          <a:xfrm>
            <a:off x="806823" y="1667436"/>
            <a:ext cx="7409329" cy="4706470"/>
          </a:xfrm>
        </p:spPr>
      </p:pic>
    </p:spTree>
    <p:extLst>
      <p:ext uri="{BB962C8B-B14F-4D97-AF65-F5344CB8AC3E}">
        <p14:creationId xmlns:p14="http://schemas.microsoft.com/office/powerpoint/2010/main" val="3592571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ap.jpg"/>
          <p:cNvPicPr>
            <a:picLocks noGrp="1" noChangeAspect="1"/>
          </p:cNvPicPr>
          <p:nvPr>
            <p:ph idx="1"/>
          </p:nvPr>
        </p:nvPicPr>
        <p:blipFill>
          <a:blip r:embed="rId2"/>
          <a:stretch>
            <a:fillRect/>
          </a:stretch>
        </p:blipFill>
        <p:spPr>
          <a:xfrm>
            <a:off x="1317812" y="1828800"/>
            <a:ext cx="7059706" cy="4450976"/>
          </a:xfrm>
        </p:spPr>
      </p:pic>
    </p:spTree>
    <p:extLst>
      <p:ext uri="{BB962C8B-B14F-4D97-AF65-F5344CB8AC3E}">
        <p14:creationId xmlns:p14="http://schemas.microsoft.com/office/powerpoint/2010/main" val="2996834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047" y="181122"/>
            <a:ext cx="8686800" cy="646906"/>
          </a:xfrm>
        </p:spPr>
        <p:txBody>
          <a:bodyPr>
            <a:normAutofit/>
          </a:bodyPr>
          <a:lstStyle/>
          <a:p>
            <a:r>
              <a:rPr lang="en-US" dirty="0" smtClean="0"/>
              <a:t>LP procedure….</a:t>
            </a:r>
            <a:endParaRPr lang="en-US" dirty="0"/>
          </a:p>
        </p:txBody>
      </p:sp>
      <p:sp>
        <p:nvSpPr>
          <p:cNvPr id="3" name="Content Placeholder 2"/>
          <p:cNvSpPr>
            <a:spLocks noGrp="1"/>
          </p:cNvSpPr>
          <p:nvPr>
            <p:ph idx="1"/>
          </p:nvPr>
        </p:nvSpPr>
        <p:spPr>
          <a:xfrm>
            <a:off x="394447" y="981634"/>
            <a:ext cx="9144000" cy="5271247"/>
          </a:xfrm>
        </p:spPr>
        <p:txBody>
          <a:bodyPr>
            <a:noAutofit/>
          </a:bodyPr>
          <a:lstStyle/>
          <a:p>
            <a:r>
              <a:rPr lang="en-US" sz="2000" dirty="0"/>
              <a:t>The physician cleanses the puncture site with an antiseptic agent solution and drapes the site; then injects local anesthetic agent inserts a spinal needle into the subarachnoid </a:t>
            </a:r>
            <a:r>
              <a:rPr lang="en-US" sz="2000" dirty="0"/>
              <a:t>space though 3</a:t>
            </a:r>
            <a:r>
              <a:rPr lang="en-US" sz="2000" baseline="30000" dirty="0"/>
              <a:t>rd</a:t>
            </a:r>
            <a:r>
              <a:rPr lang="en-US" sz="2000" dirty="0"/>
              <a:t>&amp;4</a:t>
            </a:r>
            <a:r>
              <a:rPr lang="en-US" sz="2000" baseline="30000" dirty="0"/>
              <a:t>th</a:t>
            </a:r>
            <a:r>
              <a:rPr lang="en-US" sz="2000" dirty="0"/>
              <a:t> or 4</a:t>
            </a:r>
            <a:r>
              <a:rPr lang="en-US" sz="2000" baseline="30000" dirty="0"/>
              <a:t>th</a:t>
            </a:r>
            <a:r>
              <a:rPr lang="en-US" sz="2000" dirty="0"/>
              <a:t> &amp;5</a:t>
            </a:r>
            <a:r>
              <a:rPr lang="en-US" sz="2000" baseline="30000" dirty="0"/>
              <a:t>th</a:t>
            </a:r>
            <a:r>
              <a:rPr lang="en-US" sz="2000" dirty="0"/>
              <a:t> lumbar </a:t>
            </a:r>
            <a:r>
              <a:rPr lang="en-US" sz="2000" dirty="0" smtClean="0"/>
              <a:t>vertebrae.</a:t>
            </a:r>
            <a:endParaRPr lang="en-US" sz="2000" dirty="0"/>
          </a:p>
          <a:p>
            <a:r>
              <a:rPr lang="en-US" sz="2000" dirty="0"/>
              <a:t>A pressure reading may be obtained.</a:t>
            </a:r>
          </a:p>
          <a:p>
            <a:r>
              <a:rPr lang="en-US" sz="2000" dirty="0"/>
              <a:t> A specimen of CSF is removed and usually collected in </a:t>
            </a:r>
            <a:r>
              <a:rPr lang="en-US" sz="2000" b="1" dirty="0"/>
              <a:t>three test tubes</a:t>
            </a:r>
            <a:r>
              <a:rPr lang="en-US" sz="2000" dirty="0"/>
              <a:t>, labeled in order of collection. The needle is withdrawn.</a:t>
            </a:r>
          </a:p>
          <a:p>
            <a:r>
              <a:rPr lang="en-US" sz="2000" dirty="0"/>
              <a:t>The physician applies a small dressing to the puncture </a:t>
            </a:r>
            <a:r>
              <a:rPr lang="en-US" sz="2000" dirty="0" smtClean="0"/>
              <a:t>site</a:t>
            </a:r>
          </a:p>
          <a:p>
            <a:r>
              <a:rPr lang="en-US" sz="2000" dirty="0"/>
              <a:t>The tubes of CSF are sent to the lab immediately for analysis.</a:t>
            </a:r>
          </a:p>
          <a:p>
            <a:endParaRPr lang="en-US" sz="2000" dirty="0"/>
          </a:p>
        </p:txBody>
      </p:sp>
      <p:sp>
        <p:nvSpPr>
          <p:cNvPr id="5" name="Slide Number Placeholder 4"/>
          <p:cNvSpPr>
            <a:spLocks noGrp="1"/>
          </p:cNvSpPr>
          <p:nvPr>
            <p:ph type="sldNum" sz="quarter" idx="12"/>
          </p:nvPr>
        </p:nvSpPr>
        <p:spPr/>
        <p:txBody>
          <a:bodyPr/>
          <a:lstStyle/>
          <a:p>
            <a:fld id="{FE238678-6C5C-4EC9-A428-3889552298CA}" type="slidenum">
              <a:rPr lang="en-US" smtClean="0"/>
              <a:t>15</a:t>
            </a:fld>
            <a:endParaRPr lang="en-US"/>
          </a:p>
        </p:txBody>
      </p:sp>
    </p:spTree>
    <p:extLst>
      <p:ext uri="{BB962C8B-B14F-4D97-AF65-F5344CB8AC3E}">
        <p14:creationId xmlns:p14="http://schemas.microsoft.com/office/powerpoint/2010/main" val="2307665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care responsibilities in LP</a:t>
            </a:r>
          </a:p>
        </p:txBody>
      </p:sp>
      <p:sp>
        <p:nvSpPr>
          <p:cNvPr id="3" name="Content Placeholder 2"/>
          <p:cNvSpPr>
            <a:spLocks noGrp="1"/>
          </p:cNvSpPr>
          <p:nvPr>
            <p:ph idx="1"/>
          </p:nvPr>
        </p:nvSpPr>
        <p:spPr>
          <a:xfrm>
            <a:off x="551329" y="1492624"/>
            <a:ext cx="8722673" cy="4548738"/>
          </a:xfrm>
        </p:spPr>
        <p:txBody>
          <a:bodyPr>
            <a:noAutofit/>
          </a:bodyPr>
          <a:lstStyle/>
          <a:p>
            <a:r>
              <a:rPr lang="en-US" sz="2000" dirty="0"/>
              <a:t>Instruct the patient to lie prone for 2 to 3 hours to separate the alignment of the </a:t>
            </a:r>
            <a:r>
              <a:rPr lang="en-US" sz="2000" dirty="0" err="1"/>
              <a:t>dural</a:t>
            </a:r>
            <a:r>
              <a:rPr lang="en-US" sz="2000" dirty="0"/>
              <a:t> and arachnoid needle punctures in the meninges, to reduce leakage of CSF</a:t>
            </a:r>
            <a:r>
              <a:rPr lang="en-US" sz="2000" dirty="0" smtClean="0"/>
              <a:t>.</a:t>
            </a:r>
          </a:p>
          <a:p>
            <a:r>
              <a:rPr lang="en-US" sz="2000" dirty="0"/>
              <a:t>The nurse assist the </a:t>
            </a:r>
            <a:r>
              <a:rPr lang="en-US" sz="2000" dirty="0" err="1"/>
              <a:t>pt</a:t>
            </a:r>
            <a:r>
              <a:rPr lang="en-US" sz="2000" dirty="0"/>
              <a:t> to maintain position to avoid sudden movement which may produce traumatic tap</a:t>
            </a:r>
          </a:p>
          <a:p>
            <a:r>
              <a:rPr lang="en-US" sz="2000" dirty="0"/>
              <a:t>Encourage </a:t>
            </a:r>
            <a:r>
              <a:rPr lang="en-US" sz="2000" dirty="0" err="1"/>
              <a:t>pt</a:t>
            </a:r>
            <a:r>
              <a:rPr lang="en-US" sz="2000" dirty="0"/>
              <a:t> to relax and to breath normal, because hyperventilation may cause changes in CSF </a:t>
            </a:r>
            <a:r>
              <a:rPr lang="en-US" sz="2000" dirty="0" smtClean="0"/>
              <a:t>pressure</a:t>
            </a:r>
            <a:endParaRPr lang="en-US" sz="2000" dirty="0"/>
          </a:p>
          <a:p>
            <a:r>
              <a:rPr lang="en-US" sz="2000" dirty="0"/>
              <a:t>Monitor the patient for complications of lumbar puncture</a:t>
            </a:r>
          </a:p>
          <a:p>
            <a:r>
              <a:rPr lang="en-US" sz="2000" dirty="0"/>
              <a:t> Encourage increased fluid intake to reduce the risk of post procedure headache.</a:t>
            </a:r>
          </a:p>
          <a:p>
            <a:r>
              <a:rPr lang="en-US" sz="2000" dirty="0"/>
              <a:t>Label specimens and send to the lab </a:t>
            </a:r>
            <a:r>
              <a:rPr lang="en-US" sz="2000" dirty="0" smtClean="0"/>
              <a:t>immediately</a:t>
            </a:r>
          </a:p>
          <a:p>
            <a:endParaRPr lang="en-US" sz="2000" dirty="0" smtClean="0"/>
          </a:p>
          <a:p>
            <a:endParaRPr lang="en-US" sz="2000" dirty="0"/>
          </a:p>
        </p:txBody>
      </p:sp>
      <p:sp>
        <p:nvSpPr>
          <p:cNvPr id="5" name="Slide Number Placeholder 4"/>
          <p:cNvSpPr>
            <a:spLocks noGrp="1"/>
          </p:cNvSpPr>
          <p:nvPr>
            <p:ph type="sldNum" sz="quarter" idx="12"/>
          </p:nvPr>
        </p:nvSpPr>
        <p:spPr/>
        <p:txBody>
          <a:bodyPr/>
          <a:lstStyle/>
          <a:p>
            <a:fld id="{FE238678-6C5C-4EC9-A428-3889552298CA}" type="slidenum">
              <a:rPr lang="en-US" smtClean="0"/>
              <a:t>16</a:t>
            </a:fld>
            <a:endParaRPr lang="en-US"/>
          </a:p>
        </p:txBody>
      </p:sp>
    </p:spTree>
    <p:extLst>
      <p:ext uri="{BB962C8B-B14F-4D97-AF65-F5344CB8AC3E}">
        <p14:creationId xmlns:p14="http://schemas.microsoft.com/office/powerpoint/2010/main" val="4099693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563562"/>
          </a:xfrm>
        </p:spPr>
        <p:txBody>
          <a:bodyPr>
            <a:normAutofit fontScale="90000"/>
          </a:bodyPr>
          <a:lstStyle/>
          <a:p>
            <a:r>
              <a:rPr lang="en-US" b="1" dirty="0"/>
              <a:t>C</a:t>
            </a:r>
            <a:r>
              <a:rPr lang="en-US" b="1" dirty="0" smtClean="0"/>
              <a:t>omplications</a:t>
            </a:r>
            <a:endParaRPr lang="en-US" b="1" dirty="0"/>
          </a:p>
        </p:txBody>
      </p:sp>
      <p:sp>
        <p:nvSpPr>
          <p:cNvPr id="3" name="Content Placeholder 2"/>
          <p:cNvSpPr>
            <a:spLocks noGrp="1"/>
          </p:cNvSpPr>
          <p:nvPr>
            <p:ph idx="1"/>
          </p:nvPr>
        </p:nvSpPr>
        <p:spPr>
          <a:xfrm>
            <a:off x="551330" y="990600"/>
            <a:ext cx="9556376" cy="5544671"/>
          </a:xfrm>
        </p:spPr>
        <p:txBody>
          <a:bodyPr>
            <a:noAutofit/>
          </a:bodyPr>
          <a:lstStyle/>
          <a:p>
            <a:pPr marL="514350" indent="-514350">
              <a:buFont typeface="+mj-lt"/>
              <a:buAutoNum type="alphaUcPeriod"/>
            </a:pPr>
            <a:r>
              <a:rPr lang="en-US" sz="2000" dirty="0">
                <a:solidFill>
                  <a:schemeClr val="accent1"/>
                </a:solidFill>
              </a:rPr>
              <a:t>Post lumbar puncture headache:</a:t>
            </a:r>
          </a:p>
          <a:p>
            <a:r>
              <a:rPr lang="en-US" sz="2000" dirty="0"/>
              <a:t>Results from leakage of csf at the puncture site hence insufficient supply to the cranium</a:t>
            </a:r>
          </a:p>
          <a:p>
            <a:r>
              <a:rPr lang="en-US" sz="2000" dirty="0"/>
              <a:t>May occur beginning a few hours post procedure to several days</a:t>
            </a:r>
          </a:p>
          <a:p>
            <a:r>
              <a:rPr lang="en-US" sz="2000" dirty="0"/>
              <a:t>It is throbbing, bifrontal or occipital  and dull and deep in character </a:t>
            </a:r>
          </a:p>
          <a:p>
            <a:r>
              <a:rPr lang="en-US" sz="2000" dirty="0"/>
              <a:t>Severe on standing or sitting </a:t>
            </a:r>
          </a:p>
          <a:p>
            <a:pPr marL="64008" indent="0">
              <a:buNone/>
            </a:pPr>
            <a:r>
              <a:rPr lang="en-US" sz="2000" dirty="0"/>
              <a:t>Management:</a:t>
            </a:r>
          </a:p>
          <a:p>
            <a:pPr>
              <a:buFont typeface="Wingdings" pitchFamily="2" charset="2"/>
              <a:buChar char="ü"/>
            </a:pPr>
            <a:r>
              <a:rPr lang="en-US" sz="2000" dirty="0"/>
              <a:t>Bed rest</a:t>
            </a:r>
          </a:p>
          <a:p>
            <a:pPr>
              <a:buFont typeface="Wingdings" pitchFamily="2" charset="2"/>
              <a:buChar char="ü"/>
            </a:pPr>
            <a:r>
              <a:rPr lang="en-US" sz="2000" dirty="0"/>
              <a:t>Analgesics</a:t>
            </a:r>
          </a:p>
          <a:p>
            <a:pPr>
              <a:buFont typeface="Wingdings" pitchFamily="2" charset="2"/>
              <a:buChar char="ü"/>
            </a:pPr>
            <a:r>
              <a:rPr lang="en-US" sz="2000" dirty="0"/>
              <a:t>Hydration with liberal administration of fluids especially those that contain caffeine </a:t>
            </a:r>
            <a:r>
              <a:rPr lang="en-US" sz="2000" dirty="0" err="1"/>
              <a:t>E.g</a:t>
            </a:r>
            <a:r>
              <a:rPr lang="en-US" sz="2000" dirty="0"/>
              <a:t> coffee, tea, some sodas</a:t>
            </a:r>
          </a:p>
        </p:txBody>
      </p:sp>
      <p:sp>
        <p:nvSpPr>
          <p:cNvPr id="5" name="Slide Number Placeholder 4"/>
          <p:cNvSpPr>
            <a:spLocks noGrp="1"/>
          </p:cNvSpPr>
          <p:nvPr>
            <p:ph type="sldNum" sz="quarter" idx="12"/>
          </p:nvPr>
        </p:nvSpPr>
        <p:spPr/>
        <p:txBody>
          <a:bodyPr/>
          <a:lstStyle/>
          <a:p>
            <a:fld id="{FE238678-6C5C-4EC9-A428-3889552298CA}" type="slidenum">
              <a:rPr lang="en-US" smtClean="0"/>
              <a:t>17</a:t>
            </a:fld>
            <a:endParaRPr lang="en-US"/>
          </a:p>
        </p:txBody>
      </p:sp>
    </p:spTree>
    <p:extLst>
      <p:ext uri="{BB962C8B-B14F-4D97-AF65-F5344CB8AC3E}">
        <p14:creationId xmlns:p14="http://schemas.microsoft.com/office/powerpoint/2010/main" val="41898899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487362"/>
          </a:xfrm>
        </p:spPr>
        <p:txBody>
          <a:bodyPr>
            <a:normAutofit fontScale="90000"/>
          </a:bodyPr>
          <a:lstStyle/>
          <a:p>
            <a:r>
              <a:rPr lang="en-US" b="1" i="1" dirty="0" smtClean="0"/>
              <a:t>Prevention of leakage</a:t>
            </a:r>
            <a:endParaRPr lang="en-US" b="1" i="1" dirty="0"/>
          </a:p>
        </p:txBody>
      </p:sp>
      <p:sp>
        <p:nvSpPr>
          <p:cNvPr id="3" name="Content Placeholder 2"/>
          <p:cNvSpPr>
            <a:spLocks noGrp="1"/>
          </p:cNvSpPr>
          <p:nvPr>
            <p:ph idx="1"/>
          </p:nvPr>
        </p:nvSpPr>
        <p:spPr>
          <a:xfrm>
            <a:off x="1044402" y="1088361"/>
            <a:ext cx="8229600" cy="5135563"/>
          </a:xfrm>
        </p:spPr>
        <p:txBody>
          <a:bodyPr>
            <a:normAutofit/>
          </a:bodyPr>
          <a:lstStyle/>
          <a:p>
            <a:r>
              <a:rPr lang="en-US" sz="2000" dirty="0"/>
              <a:t>Needle with a small gauge should be used for puncture</a:t>
            </a:r>
          </a:p>
          <a:p>
            <a:r>
              <a:rPr lang="en-US" sz="2000" dirty="0"/>
              <a:t>Patient should remain prone for 3hrs</a:t>
            </a:r>
          </a:p>
          <a:p>
            <a:r>
              <a:rPr lang="en-US" sz="2000" dirty="0"/>
              <a:t>If larger amounts of CSF has been withdrawn(more than 20mls) then the patient should lie:</a:t>
            </a:r>
          </a:p>
          <a:p>
            <a:pPr>
              <a:buFont typeface="Wingdings" pitchFamily="2" charset="2"/>
              <a:buChar char="ü"/>
            </a:pPr>
            <a:r>
              <a:rPr lang="en-US" sz="2000" dirty="0"/>
              <a:t>Prone for 2hrs</a:t>
            </a:r>
          </a:p>
          <a:p>
            <a:pPr>
              <a:buFont typeface="Wingdings" pitchFamily="2" charset="2"/>
              <a:buChar char="ü"/>
            </a:pPr>
            <a:r>
              <a:rPr lang="en-US" sz="2000" dirty="0"/>
              <a:t> Lateral for 2hrs</a:t>
            </a:r>
          </a:p>
          <a:p>
            <a:pPr>
              <a:buFont typeface="Wingdings" pitchFamily="2" charset="2"/>
              <a:buChar char="ü"/>
            </a:pPr>
            <a:r>
              <a:rPr lang="en-US" sz="2000" dirty="0"/>
              <a:t>Prone or supine for 6hrs</a:t>
            </a:r>
          </a:p>
        </p:txBody>
      </p:sp>
      <p:sp>
        <p:nvSpPr>
          <p:cNvPr id="5" name="Slide Number Placeholder 4"/>
          <p:cNvSpPr>
            <a:spLocks noGrp="1"/>
          </p:cNvSpPr>
          <p:nvPr>
            <p:ph type="sldNum" sz="quarter" idx="12"/>
          </p:nvPr>
        </p:nvSpPr>
        <p:spPr/>
        <p:txBody>
          <a:bodyPr/>
          <a:lstStyle/>
          <a:p>
            <a:fld id="{FE238678-6C5C-4EC9-A428-3889552298CA}" type="slidenum">
              <a:rPr lang="en-US" smtClean="0"/>
              <a:t>18</a:t>
            </a:fld>
            <a:endParaRPr lang="en-US"/>
          </a:p>
        </p:txBody>
      </p:sp>
    </p:spTree>
    <p:extLst>
      <p:ext uri="{BB962C8B-B14F-4D97-AF65-F5344CB8AC3E}">
        <p14:creationId xmlns:p14="http://schemas.microsoft.com/office/powerpoint/2010/main" val="15448996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3412" y="1012162"/>
            <a:ext cx="9466729" cy="5029200"/>
          </a:xfrm>
        </p:spPr>
        <p:txBody>
          <a:bodyPr>
            <a:normAutofit/>
          </a:bodyPr>
          <a:lstStyle/>
          <a:p>
            <a:pPr marL="0" indent="0">
              <a:buNone/>
            </a:pPr>
            <a:endParaRPr lang="en-US" dirty="0">
              <a:solidFill>
                <a:srgbClr val="00B0F0"/>
              </a:solidFill>
            </a:endParaRPr>
          </a:p>
          <a:p>
            <a:pPr marL="0" indent="0">
              <a:buNone/>
            </a:pPr>
            <a:r>
              <a:rPr lang="en-US" dirty="0" smtClean="0">
                <a:solidFill>
                  <a:schemeClr val="accent1"/>
                </a:solidFill>
              </a:rPr>
              <a:t>B. </a:t>
            </a:r>
            <a:r>
              <a:rPr lang="en-US" dirty="0" smtClean="0"/>
              <a:t>Herniation of cranial contents</a:t>
            </a:r>
          </a:p>
          <a:p>
            <a:pPr marL="0" indent="0">
              <a:buNone/>
            </a:pPr>
            <a:r>
              <a:rPr lang="en-US" dirty="0" smtClean="0">
                <a:solidFill>
                  <a:schemeClr val="accent1"/>
                </a:solidFill>
              </a:rPr>
              <a:t> </a:t>
            </a:r>
            <a:r>
              <a:rPr lang="en-US" dirty="0" smtClean="0"/>
              <a:t>Common in the presence of intracranial mass </a:t>
            </a:r>
          </a:p>
          <a:p>
            <a:pPr marL="0" indent="0">
              <a:buNone/>
            </a:pPr>
            <a:r>
              <a:rPr lang="en-US" dirty="0" smtClean="0">
                <a:solidFill>
                  <a:schemeClr val="accent1"/>
                </a:solidFill>
              </a:rPr>
              <a:t>D. </a:t>
            </a:r>
            <a:r>
              <a:rPr lang="en-US" dirty="0" smtClean="0"/>
              <a:t>Epidural a</a:t>
            </a:r>
            <a:r>
              <a:rPr lang="en-US" dirty="0" smtClean="0"/>
              <a:t>bscess </a:t>
            </a:r>
            <a:r>
              <a:rPr lang="en-US" dirty="0" smtClean="0"/>
              <a:t>: collection of pus in tissues causing swelling and inflammation around it.</a:t>
            </a:r>
          </a:p>
          <a:p>
            <a:pPr marL="0" indent="0">
              <a:buNone/>
            </a:pPr>
            <a:r>
              <a:rPr lang="en-US" dirty="0" smtClean="0">
                <a:solidFill>
                  <a:schemeClr val="accent1"/>
                </a:solidFill>
              </a:rPr>
              <a:t>E. </a:t>
            </a:r>
            <a:r>
              <a:rPr lang="en-US" dirty="0" smtClean="0">
                <a:solidFill>
                  <a:schemeClr val="tx2"/>
                </a:solidFill>
              </a:rPr>
              <a:t>Spinal epidural </a:t>
            </a:r>
            <a:r>
              <a:rPr lang="en-US" dirty="0" err="1" smtClean="0">
                <a:solidFill>
                  <a:schemeClr val="tx2"/>
                </a:solidFill>
              </a:rPr>
              <a:t>h</a:t>
            </a:r>
            <a:r>
              <a:rPr lang="en-US" dirty="0" err="1" smtClean="0">
                <a:solidFill>
                  <a:schemeClr val="tx2"/>
                </a:solidFill>
              </a:rPr>
              <a:t>aematoma</a:t>
            </a:r>
            <a:r>
              <a:rPr lang="en-US" dirty="0" smtClean="0">
                <a:solidFill>
                  <a:schemeClr val="tx2"/>
                </a:solidFill>
              </a:rPr>
              <a:t> </a:t>
            </a:r>
            <a:r>
              <a:rPr lang="en-US" dirty="0" smtClean="0"/>
              <a:t>: localized collection of blood within tissues</a:t>
            </a:r>
          </a:p>
          <a:p>
            <a:pPr marL="0" indent="0">
              <a:buNone/>
            </a:pPr>
            <a:r>
              <a:rPr lang="en-US" dirty="0" smtClean="0">
                <a:solidFill>
                  <a:schemeClr val="accent1"/>
                </a:solidFill>
              </a:rPr>
              <a:t>F. </a:t>
            </a:r>
            <a:r>
              <a:rPr lang="en-US" dirty="0" smtClean="0"/>
              <a:t>Meningitis, </a:t>
            </a:r>
          </a:p>
          <a:p>
            <a:pPr marL="0" indent="0">
              <a:buNone/>
            </a:pPr>
            <a:r>
              <a:rPr lang="en-US" dirty="0" smtClean="0">
                <a:solidFill>
                  <a:schemeClr val="accent1"/>
                </a:solidFill>
              </a:rPr>
              <a:t>G. </a:t>
            </a:r>
            <a:r>
              <a:rPr lang="en-US" dirty="0" smtClean="0"/>
              <a:t>Others: temperature elevations, </a:t>
            </a:r>
            <a:r>
              <a:rPr lang="en-US" dirty="0" smtClean="0"/>
              <a:t>backache or spasms, </a:t>
            </a:r>
            <a:r>
              <a:rPr lang="en-US" dirty="0"/>
              <a:t>neck stiffness and </a:t>
            </a:r>
            <a:r>
              <a:rPr lang="en-US" dirty="0" smtClean="0"/>
              <a:t>voiding </a:t>
            </a:r>
            <a:r>
              <a:rPr lang="en-US" dirty="0" smtClean="0"/>
              <a:t>problems</a:t>
            </a:r>
          </a:p>
          <a:p>
            <a:pPr marL="0" indent="0">
              <a:buNone/>
            </a:pPr>
            <a:endParaRPr lang="en-US" dirty="0"/>
          </a:p>
        </p:txBody>
      </p:sp>
      <p:sp>
        <p:nvSpPr>
          <p:cNvPr id="5" name="Slide Number Placeholder 4"/>
          <p:cNvSpPr>
            <a:spLocks noGrp="1"/>
          </p:cNvSpPr>
          <p:nvPr>
            <p:ph type="sldNum" sz="quarter" idx="12"/>
          </p:nvPr>
        </p:nvSpPr>
        <p:spPr/>
        <p:txBody>
          <a:bodyPr/>
          <a:lstStyle/>
          <a:p>
            <a:fld id="{FE238678-6C5C-4EC9-A428-3889552298CA}" type="slidenum">
              <a:rPr lang="en-US" smtClean="0"/>
              <a:t>19</a:t>
            </a:fld>
            <a:endParaRPr lang="en-US"/>
          </a:p>
        </p:txBody>
      </p:sp>
    </p:spTree>
    <p:extLst>
      <p:ext uri="{BB962C8B-B14F-4D97-AF65-F5344CB8AC3E}">
        <p14:creationId xmlns:p14="http://schemas.microsoft.com/office/powerpoint/2010/main" val="4178681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LUMBAR PUNCTURE(SPINAL TAP)</a:t>
            </a:r>
            <a:endParaRPr lang="en-US" dirty="0"/>
          </a:p>
        </p:txBody>
      </p:sp>
      <p:sp>
        <p:nvSpPr>
          <p:cNvPr id="3" name="Content Placeholder 2"/>
          <p:cNvSpPr>
            <a:spLocks noGrp="1"/>
          </p:cNvSpPr>
          <p:nvPr>
            <p:ph idx="1"/>
          </p:nvPr>
        </p:nvSpPr>
        <p:spPr/>
        <p:txBody>
          <a:bodyPr/>
          <a:lstStyle/>
          <a:p>
            <a:r>
              <a:rPr lang="en-US" dirty="0"/>
              <a:t>Lumbar puncture is done by inserting a needle into the subarachnoid space to withdraw CSF.</a:t>
            </a:r>
          </a:p>
          <a:p>
            <a:r>
              <a:rPr lang="en-US" dirty="0"/>
              <a:t>The needle is usually inserted into the subarachnoid space either between L3-L4 or L4-L5. </a:t>
            </a:r>
          </a:p>
          <a:p>
            <a:pPr marL="64008" indent="0">
              <a:buNone/>
            </a:pPr>
            <a:r>
              <a:rPr lang="en-US" dirty="0" smtClean="0"/>
              <a:t>Rationale</a:t>
            </a:r>
            <a:r>
              <a:rPr lang="en-US" dirty="0"/>
              <a:t>: the spinal cord ends at the level of L1. Therefore, insertion of the needle below L3 prevents puncture of the spinal cord</a:t>
            </a:r>
          </a:p>
          <a:p>
            <a:endParaRPr lang="en-US" dirty="0"/>
          </a:p>
        </p:txBody>
      </p:sp>
    </p:spTree>
    <p:extLst>
      <p:ext uri="{BB962C8B-B14F-4D97-AF65-F5344CB8AC3E}">
        <p14:creationId xmlns:p14="http://schemas.microsoft.com/office/powerpoint/2010/main" val="3913943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Nurses role</a:t>
            </a:r>
            <a:endParaRPr lang="en-US" dirty="0"/>
          </a:p>
        </p:txBody>
      </p:sp>
      <p:sp>
        <p:nvSpPr>
          <p:cNvPr id="3" name="Content Placeholder 2"/>
          <p:cNvSpPr>
            <a:spLocks noGrp="1"/>
          </p:cNvSpPr>
          <p:nvPr>
            <p:ph idx="1"/>
          </p:nvPr>
        </p:nvSpPr>
        <p:spPr/>
        <p:txBody>
          <a:bodyPr>
            <a:normAutofit/>
          </a:bodyPr>
          <a:lstStyle/>
          <a:p>
            <a:r>
              <a:rPr lang="en-US" dirty="0" smtClean="0"/>
              <a:t>Consent and explain procedure</a:t>
            </a:r>
          </a:p>
          <a:p>
            <a:r>
              <a:rPr lang="en-US" dirty="0" smtClean="0"/>
              <a:t>Pts privacy</a:t>
            </a:r>
          </a:p>
          <a:p>
            <a:r>
              <a:rPr lang="en-US" dirty="0" smtClean="0"/>
              <a:t>Help prepare equipment</a:t>
            </a:r>
          </a:p>
          <a:p>
            <a:r>
              <a:rPr lang="en-US" dirty="0" smtClean="0"/>
              <a:t>Take &amp; record vital signs  before and after the procedure</a:t>
            </a:r>
          </a:p>
          <a:p>
            <a:r>
              <a:rPr lang="en-US" dirty="0" smtClean="0"/>
              <a:t>Help to position pt</a:t>
            </a:r>
          </a:p>
          <a:p>
            <a:r>
              <a:rPr lang="en-US" dirty="0" smtClean="0"/>
              <a:t>Reassure the pt throughout the procedure</a:t>
            </a:r>
          </a:p>
          <a:p>
            <a:pPr>
              <a:buNone/>
            </a:pPr>
            <a:endParaRPr lang="en-US" dirty="0" smtClean="0"/>
          </a:p>
          <a:p>
            <a:endParaRPr lang="en-US" dirty="0"/>
          </a:p>
        </p:txBody>
      </p:sp>
    </p:spTree>
    <p:extLst>
      <p:ext uri="{BB962C8B-B14F-4D97-AF65-F5344CB8AC3E}">
        <p14:creationId xmlns:p14="http://schemas.microsoft.com/office/powerpoint/2010/main" val="3989338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Nurses role</a:t>
            </a:r>
            <a:endParaRPr lang="en-US" dirty="0"/>
          </a:p>
        </p:txBody>
      </p:sp>
      <p:sp>
        <p:nvSpPr>
          <p:cNvPr id="3" name="Content Placeholder 2"/>
          <p:cNvSpPr>
            <a:spLocks noGrp="1"/>
          </p:cNvSpPr>
          <p:nvPr>
            <p:ph idx="1"/>
          </p:nvPr>
        </p:nvSpPr>
        <p:spPr/>
        <p:txBody>
          <a:bodyPr/>
          <a:lstStyle/>
          <a:p>
            <a:r>
              <a:rPr lang="en-US" dirty="0" smtClean="0"/>
              <a:t>Observe the general condition throughout the procedure</a:t>
            </a:r>
          </a:p>
          <a:p>
            <a:r>
              <a:rPr lang="en-US" dirty="0" smtClean="0"/>
              <a:t>Encourage pt to breath quietly</a:t>
            </a:r>
          </a:p>
          <a:p>
            <a:r>
              <a:rPr lang="en-US" dirty="0" smtClean="0"/>
              <a:t>Hold test tubes to collect CSF</a:t>
            </a:r>
          </a:p>
          <a:p>
            <a:r>
              <a:rPr lang="en-US" dirty="0" smtClean="0"/>
              <a:t>Cover the punctured site with sterile procedure</a:t>
            </a:r>
          </a:p>
          <a:p>
            <a:r>
              <a:rPr lang="en-US" dirty="0" smtClean="0"/>
              <a:t>Assist pt to comfortable position after the procedure</a:t>
            </a:r>
            <a:r>
              <a:rPr lang="en-US" dirty="0" smtClean="0"/>
              <a:t>.</a:t>
            </a:r>
          </a:p>
          <a:p>
            <a:r>
              <a:rPr lang="en-US" dirty="0"/>
              <a:t>Dispose the equipment properly</a:t>
            </a:r>
          </a:p>
          <a:p>
            <a:r>
              <a:rPr lang="en-US" dirty="0"/>
              <a:t>Document the </a:t>
            </a:r>
            <a:r>
              <a:rPr lang="en-US" dirty="0" smtClean="0"/>
              <a:t>procedure.</a:t>
            </a:r>
            <a:endParaRPr lang="en-US" dirty="0" smtClean="0"/>
          </a:p>
          <a:p>
            <a:pPr>
              <a:buNone/>
            </a:pPr>
            <a:endParaRPr lang="en-US" dirty="0"/>
          </a:p>
        </p:txBody>
      </p:sp>
    </p:spTree>
    <p:extLst>
      <p:ext uri="{BB962C8B-B14F-4D97-AF65-F5344CB8AC3E}">
        <p14:creationId xmlns:p14="http://schemas.microsoft.com/office/powerpoint/2010/main" val="3585496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nfants.jpg"/>
          <p:cNvPicPr>
            <a:picLocks noGrp="1" noChangeAspect="1"/>
          </p:cNvPicPr>
          <p:nvPr>
            <p:ph idx="1"/>
          </p:nvPr>
        </p:nvPicPr>
        <p:blipFill>
          <a:blip r:embed="rId2"/>
          <a:stretch>
            <a:fillRect/>
          </a:stretch>
        </p:blipFill>
        <p:spPr>
          <a:xfrm>
            <a:off x="1524001" y="1676400"/>
            <a:ext cx="8915399" cy="4953000"/>
          </a:xfrm>
        </p:spPr>
      </p:pic>
    </p:spTree>
    <p:extLst>
      <p:ext uri="{BB962C8B-B14F-4D97-AF65-F5344CB8AC3E}">
        <p14:creationId xmlns:p14="http://schemas.microsoft.com/office/powerpoint/2010/main" val="1019855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fast pple.jpg"/>
          <p:cNvPicPr>
            <a:picLocks noGrp="1" noChangeAspect="1"/>
          </p:cNvPicPr>
          <p:nvPr>
            <p:ph idx="1"/>
          </p:nvPr>
        </p:nvPicPr>
        <p:blipFill>
          <a:blip r:embed="rId2"/>
          <a:stretch>
            <a:fillRect/>
          </a:stretch>
        </p:blipFill>
        <p:spPr>
          <a:xfrm>
            <a:off x="1048871" y="1930400"/>
            <a:ext cx="7651376" cy="4362825"/>
          </a:xfrm>
        </p:spPr>
      </p:pic>
    </p:spTree>
    <p:extLst>
      <p:ext uri="{BB962C8B-B14F-4D97-AF65-F5344CB8AC3E}">
        <p14:creationId xmlns:p14="http://schemas.microsoft.com/office/powerpoint/2010/main" val="166636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aped.jpg"/>
          <p:cNvPicPr>
            <a:picLocks noGrp="1" noChangeAspect="1"/>
          </p:cNvPicPr>
          <p:nvPr>
            <p:ph idx="1"/>
          </p:nvPr>
        </p:nvPicPr>
        <p:blipFill>
          <a:blip r:embed="rId2"/>
          <a:stretch>
            <a:fillRect/>
          </a:stretch>
        </p:blipFill>
        <p:spPr>
          <a:xfrm>
            <a:off x="1385048" y="2259106"/>
            <a:ext cx="7651376" cy="3913094"/>
          </a:xfrm>
        </p:spPr>
      </p:pic>
    </p:spTree>
    <p:extLst>
      <p:ext uri="{BB962C8B-B14F-4D97-AF65-F5344CB8AC3E}">
        <p14:creationId xmlns:p14="http://schemas.microsoft.com/office/powerpoint/2010/main" val="3316702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xxx lumbar_puncture.gif"/>
          <p:cNvPicPr>
            <a:picLocks noGrp="1" noChangeAspect="1"/>
          </p:cNvPicPr>
          <p:nvPr>
            <p:ph idx="1"/>
          </p:nvPr>
        </p:nvPicPr>
        <p:blipFill>
          <a:blip r:embed="rId2"/>
          <a:stretch>
            <a:fillRect/>
          </a:stretch>
        </p:blipFill>
        <p:spPr>
          <a:xfrm>
            <a:off x="1532965" y="2070848"/>
            <a:ext cx="7741037" cy="4249270"/>
          </a:xfrm>
        </p:spPr>
      </p:pic>
    </p:spTree>
    <p:extLst>
      <p:ext uri="{BB962C8B-B14F-4D97-AF65-F5344CB8AC3E}">
        <p14:creationId xmlns:p14="http://schemas.microsoft.com/office/powerpoint/2010/main" val="1040416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www.youtube.com/watch?v=WpXGUn7eGZE</a:t>
            </a:r>
            <a:endParaRPr lang="en-US" dirty="0" smtClean="0"/>
          </a:p>
          <a:p>
            <a:r>
              <a:rPr lang="en-US" dirty="0">
                <a:hlinkClick r:id="rId3"/>
              </a:rPr>
              <a:t>https</a:t>
            </a:r>
            <a:r>
              <a:rPr lang="en-US">
                <a:hlinkClick r:id="rId3"/>
              </a:rPr>
              <a:t>://</a:t>
            </a:r>
            <a:r>
              <a:rPr lang="en-US" smtClean="0">
                <a:hlinkClick r:id="rId3"/>
              </a:rPr>
              <a:t>www.youtube.com/watch?v=9kckrlBIR2E</a:t>
            </a:r>
            <a:endParaRPr lang="en-US" smtClean="0"/>
          </a:p>
          <a:p>
            <a:endParaRPr lang="en-US" dirty="0"/>
          </a:p>
        </p:txBody>
      </p:sp>
    </p:spTree>
    <p:extLst>
      <p:ext uri="{BB962C8B-B14F-4D97-AF65-F5344CB8AC3E}">
        <p14:creationId xmlns:p14="http://schemas.microsoft.com/office/powerpoint/2010/main" val="585683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dirty="0"/>
              <a:t>The patient should be relaxed and breathing normally.</a:t>
            </a:r>
          </a:p>
          <a:p>
            <a:pPr marL="64008" indent="0">
              <a:buNone/>
            </a:pPr>
            <a:r>
              <a:rPr lang="en-US" dirty="0"/>
              <a:t>Rationale: hyperventilation in a tensed patient increases pressure </a:t>
            </a:r>
            <a:r>
              <a:rPr lang="en-US" dirty="0" smtClean="0"/>
              <a:t>readings on the manometer </a:t>
            </a:r>
          </a:p>
          <a:p>
            <a:r>
              <a:rPr lang="en-US" dirty="0" smtClean="0"/>
              <a:t>Normal </a:t>
            </a:r>
            <a:r>
              <a:rPr lang="en-US" dirty="0"/>
              <a:t>CSF pressure is </a:t>
            </a:r>
            <a:r>
              <a:rPr lang="en-US" dirty="0" smtClean="0"/>
              <a:t>50-200mmH2O</a:t>
            </a:r>
            <a:endParaRPr lang="en-US" dirty="0"/>
          </a:p>
          <a:p>
            <a:r>
              <a:rPr lang="en-US" dirty="0"/>
              <a:t>L.P is risky incase of intracranial mass lesion because spinal pressure is decreased by the removal of CSF &amp; the brain may herniate downwards through foramen magnum.</a:t>
            </a:r>
          </a:p>
          <a:p>
            <a:endParaRPr lang="en-US" dirty="0"/>
          </a:p>
        </p:txBody>
      </p:sp>
    </p:spTree>
    <p:extLst>
      <p:ext uri="{BB962C8B-B14F-4D97-AF65-F5344CB8AC3E}">
        <p14:creationId xmlns:p14="http://schemas.microsoft.com/office/powerpoint/2010/main" val="169415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E238678-6C5C-4EC9-A428-3889552298CA}" type="slidenum">
              <a:rPr lang="en-US" smtClean="0"/>
              <a:t>4</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1158" y="21609"/>
            <a:ext cx="86868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5223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89339" y="1043046"/>
            <a:ext cx="8687553" cy="5261304"/>
          </a:xfrm>
          <a:prstGeom prst="rect">
            <a:avLst/>
          </a:prstGeom>
        </p:spPr>
      </p:pic>
    </p:spTree>
    <p:extLst>
      <p:ext uri="{BB962C8B-B14F-4D97-AF65-F5344CB8AC3E}">
        <p14:creationId xmlns:p14="http://schemas.microsoft.com/office/powerpoint/2010/main" val="434969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a:t>
            </a:r>
            <a:endParaRPr lang="en-US" dirty="0"/>
          </a:p>
        </p:txBody>
      </p:sp>
      <p:sp>
        <p:nvSpPr>
          <p:cNvPr id="3" name="Content Placeholder 2"/>
          <p:cNvSpPr>
            <a:spLocks noGrp="1"/>
          </p:cNvSpPr>
          <p:nvPr>
            <p:ph idx="1"/>
          </p:nvPr>
        </p:nvSpPr>
        <p:spPr>
          <a:xfrm>
            <a:off x="677333" y="1586753"/>
            <a:ext cx="8991101" cy="4935071"/>
          </a:xfrm>
        </p:spPr>
        <p:txBody>
          <a:bodyPr>
            <a:normAutofit/>
          </a:bodyPr>
          <a:lstStyle/>
          <a:p>
            <a:pPr>
              <a:buNone/>
            </a:pPr>
            <a:r>
              <a:rPr lang="en-US" dirty="0"/>
              <a:t>A needle is inserted into the lumbar subarachnoid space to withdraw CSF for:</a:t>
            </a:r>
          </a:p>
          <a:p>
            <a:r>
              <a:rPr lang="en-US" dirty="0"/>
              <a:t>Measuring or reducing CSF pressure- normal: 50-200 </a:t>
            </a:r>
            <a:r>
              <a:rPr lang="en-US" dirty="0" smtClean="0"/>
              <a:t>mmH2o (8-15mmHg)</a:t>
            </a:r>
            <a:endParaRPr lang="en-US" dirty="0"/>
          </a:p>
          <a:p>
            <a:r>
              <a:rPr lang="en-US" dirty="0"/>
              <a:t>Obtain CSF for examination </a:t>
            </a:r>
            <a:r>
              <a:rPr lang="en-US" dirty="0" err="1"/>
              <a:t>e.g</a:t>
            </a:r>
            <a:r>
              <a:rPr lang="en-US" dirty="0"/>
              <a:t> cytological purpose in case of cancer or if meningitis is </a:t>
            </a:r>
            <a:r>
              <a:rPr lang="en-US" dirty="0" smtClean="0"/>
              <a:t>suspected</a:t>
            </a:r>
          </a:p>
          <a:p>
            <a:r>
              <a:rPr lang="en-US" dirty="0" smtClean="0"/>
              <a:t>Examination- </a:t>
            </a:r>
            <a:r>
              <a:rPr lang="en-US" dirty="0"/>
              <a:t>normal is clear and colorless. The specimen should be sent to the lab immediately because changes will take place and alter the specimen if allowed to stand. Specimens are obtained for cell count, culture, glucose, protein and </a:t>
            </a:r>
            <a:r>
              <a:rPr lang="en-US" dirty="0" smtClean="0"/>
              <a:t>others</a:t>
            </a:r>
          </a:p>
          <a:p>
            <a:pPr>
              <a:buFont typeface="Wingdings" pitchFamily="2" charset="2"/>
              <a:buChar char="§"/>
            </a:pPr>
            <a:r>
              <a:rPr lang="en-US" dirty="0" smtClean="0"/>
              <a:t>Determine </a:t>
            </a:r>
            <a:r>
              <a:rPr lang="en-US" dirty="0"/>
              <a:t>presence or absence of blood or </a:t>
            </a:r>
            <a:r>
              <a:rPr lang="en-US" dirty="0" smtClean="0"/>
              <a:t>pus </a:t>
            </a:r>
            <a:r>
              <a:rPr lang="en-US" dirty="0"/>
              <a:t>in </a:t>
            </a:r>
            <a:r>
              <a:rPr lang="en-US" dirty="0" smtClean="0"/>
              <a:t>CSF</a:t>
            </a:r>
            <a:endParaRPr lang="en-US" dirty="0"/>
          </a:p>
          <a:p>
            <a:r>
              <a:rPr lang="en-US" dirty="0"/>
              <a:t>To administer medications </a:t>
            </a:r>
            <a:r>
              <a:rPr lang="en-US" dirty="0" err="1"/>
              <a:t>intrathecally</a:t>
            </a:r>
            <a:r>
              <a:rPr lang="en-US" dirty="0"/>
              <a:t>- into the spinal </a:t>
            </a:r>
            <a:r>
              <a:rPr lang="en-US" dirty="0" smtClean="0"/>
              <a:t>canal e.g. </a:t>
            </a:r>
            <a:r>
              <a:rPr lang="en-US" dirty="0"/>
              <a:t>cytotoxic agents</a:t>
            </a:r>
          </a:p>
          <a:p>
            <a:r>
              <a:rPr lang="fr-FR" dirty="0" err="1"/>
              <a:t>Inject</a:t>
            </a:r>
            <a:r>
              <a:rPr lang="fr-FR" dirty="0"/>
              <a:t> </a:t>
            </a:r>
            <a:r>
              <a:rPr lang="fr-FR" dirty="0" err="1"/>
              <a:t>dye</a:t>
            </a:r>
            <a:r>
              <a:rPr lang="fr-FR" dirty="0"/>
              <a:t> (</a:t>
            </a:r>
            <a:r>
              <a:rPr lang="fr-FR" dirty="0" err="1"/>
              <a:t>myelography</a:t>
            </a:r>
            <a:r>
              <a:rPr lang="fr-FR" dirty="0"/>
              <a:t>) or radioactive substances (</a:t>
            </a:r>
            <a:r>
              <a:rPr lang="fr-FR" dirty="0" err="1"/>
              <a:t>cisternography</a:t>
            </a:r>
            <a:r>
              <a:rPr lang="fr-FR" dirty="0"/>
              <a:t>) </a:t>
            </a:r>
            <a:r>
              <a:rPr lang="fr-FR" dirty="0" err="1"/>
              <a:t>into</a:t>
            </a:r>
            <a:r>
              <a:rPr lang="fr-FR" dirty="0"/>
              <a:t> </a:t>
            </a:r>
            <a:r>
              <a:rPr lang="fr-FR" dirty="0" err="1"/>
              <a:t>cerebrospinal</a:t>
            </a:r>
            <a:r>
              <a:rPr lang="fr-FR" dirty="0"/>
              <a:t> </a:t>
            </a:r>
            <a:r>
              <a:rPr lang="fr-FR" dirty="0" err="1"/>
              <a:t>fluid</a:t>
            </a:r>
            <a:r>
              <a:rPr lang="fr-FR" dirty="0"/>
              <a:t> to </a:t>
            </a:r>
            <a:r>
              <a:rPr lang="fr-FR" dirty="0" err="1"/>
              <a:t>make</a:t>
            </a:r>
            <a:r>
              <a:rPr lang="fr-FR" dirty="0"/>
              <a:t> diagnostic images of the </a:t>
            </a:r>
            <a:r>
              <a:rPr lang="fr-FR" dirty="0" err="1"/>
              <a:t>fluid's</a:t>
            </a:r>
            <a:r>
              <a:rPr lang="fr-FR" dirty="0"/>
              <a:t> flow</a:t>
            </a:r>
          </a:p>
          <a:p>
            <a:endParaRPr lang="en-US" dirty="0"/>
          </a:p>
        </p:txBody>
      </p:sp>
    </p:spTree>
    <p:extLst>
      <p:ext uri="{BB962C8B-B14F-4D97-AF65-F5344CB8AC3E}">
        <p14:creationId xmlns:p14="http://schemas.microsoft.com/office/powerpoint/2010/main" val="3752866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 </a:t>
            </a:r>
            <a:endParaRPr lang="en-US" dirty="0"/>
          </a:p>
        </p:txBody>
      </p:sp>
      <p:sp>
        <p:nvSpPr>
          <p:cNvPr id="3" name="Content Placeholder 2"/>
          <p:cNvSpPr>
            <a:spLocks noGrp="1"/>
          </p:cNvSpPr>
          <p:nvPr>
            <p:ph idx="1"/>
          </p:nvPr>
        </p:nvSpPr>
        <p:spPr/>
        <p:txBody>
          <a:bodyPr/>
          <a:lstStyle/>
          <a:p>
            <a:r>
              <a:rPr lang="en-US" dirty="0"/>
              <a:t>Suspicion of raised intracranial pressure</a:t>
            </a:r>
          </a:p>
          <a:p>
            <a:r>
              <a:rPr lang="en-US" dirty="0"/>
              <a:t>Anticoagulant therapy (i.e. Warfarin)</a:t>
            </a:r>
          </a:p>
          <a:p>
            <a:r>
              <a:rPr lang="en-US" dirty="0"/>
              <a:t>Thrombocytopenia or other clotting disorders</a:t>
            </a:r>
          </a:p>
          <a:p>
            <a:r>
              <a:rPr lang="en-US" dirty="0"/>
              <a:t>Suspicion of a spinal abscess</a:t>
            </a:r>
          </a:p>
          <a:p>
            <a:r>
              <a:rPr lang="en-US" dirty="0"/>
              <a:t>Risk of herniation (i.e. Arnold-</a:t>
            </a:r>
            <a:r>
              <a:rPr lang="en-US" dirty="0" err="1"/>
              <a:t>Chiari</a:t>
            </a:r>
            <a:r>
              <a:rPr lang="en-US" dirty="0"/>
              <a:t> malformation)</a:t>
            </a:r>
          </a:p>
          <a:p>
            <a:r>
              <a:rPr lang="en-US" dirty="0"/>
              <a:t>Acute spinal cord trauma</a:t>
            </a:r>
          </a:p>
          <a:p>
            <a:r>
              <a:rPr lang="en-US" dirty="0"/>
              <a:t>Congenital spinal abnormalities</a:t>
            </a:r>
          </a:p>
          <a:p>
            <a:endParaRPr lang="en-US" dirty="0"/>
          </a:p>
        </p:txBody>
      </p:sp>
    </p:spTree>
    <p:extLst>
      <p:ext uri="{BB962C8B-B14F-4D97-AF65-F5344CB8AC3E}">
        <p14:creationId xmlns:p14="http://schemas.microsoft.com/office/powerpoint/2010/main" val="2383658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CSF analysis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Normal</a:t>
            </a:r>
          </a:p>
          <a:p>
            <a:pPr marL="514350" indent="-514350">
              <a:buFont typeface="Wingdings" pitchFamily="2" charset="2"/>
              <a:buChar char="§"/>
            </a:pPr>
            <a:r>
              <a:rPr lang="en-US" dirty="0" smtClean="0"/>
              <a:t>CSF should be clear and colorless</a:t>
            </a:r>
          </a:p>
          <a:p>
            <a:pPr marL="514350" indent="-514350">
              <a:buNone/>
            </a:pPr>
            <a:r>
              <a:rPr lang="en-US" dirty="0" smtClean="0">
                <a:solidFill>
                  <a:schemeClr val="accent1"/>
                </a:solidFill>
              </a:rPr>
              <a:t>2.</a:t>
            </a:r>
            <a:r>
              <a:rPr lang="en-US" dirty="0" smtClean="0"/>
              <a:t> </a:t>
            </a:r>
            <a:r>
              <a:rPr lang="en-US" dirty="0" smtClean="0"/>
              <a:t> Abnormal</a:t>
            </a:r>
            <a:endParaRPr lang="en-US" dirty="0" smtClean="0"/>
          </a:p>
          <a:p>
            <a:pPr marL="514350" indent="-514350">
              <a:buFont typeface="Wingdings" pitchFamily="2" charset="2"/>
              <a:buChar char="§"/>
            </a:pPr>
            <a:r>
              <a:rPr lang="en-US" dirty="0" smtClean="0"/>
              <a:t>Pink, blood tinged or grossly blood CSF can indicate subarachnoid hemorrhage.</a:t>
            </a:r>
          </a:p>
          <a:p>
            <a:pPr marL="514350" indent="-514350">
              <a:buFont typeface="Wingdings" pitchFamily="2" charset="2"/>
              <a:buChar char="§"/>
            </a:pPr>
            <a:r>
              <a:rPr lang="en-US" dirty="0" smtClean="0"/>
              <a:t>NB CSF may be blood tinged initially but become clear as fluid is drained</a:t>
            </a:r>
            <a:r>
              <a:rPr lang="en-US" dirty="0" smtClean="0"/>
              <a:t>.</a:t>
            </a:r>
          </a:p>
          <a:p>
            <a:pPr marL="514350" indent="-514350">
              <a:buFont typeface="Wingdings" pitchFamily="2" charset="2"/>
              <a:buChar char="§"/>
            </a:pPr>
            <a:endParaRPr lang="en-US" dirty="0"/>
          </a:p>
          <a:p>
            <a:r>
              <a:rPr lang="en-US" dirty="0" smtClean="0"/>
              <a:t>Uses;</a:t>
            </a:r>
          </a:p>
          <a:p>
            <a:pPr>
              <a:buFont typeface="Arial" panose="020B0604020202020204" pitchFamily="34" charset="0"/>
              <a:buChar char="•"/>
            </a:pPr>
            <a:r>
              <a:rPr lang="en-US" dirty="0"/>
              <a:t>Cell count, culture, glucose, protein analysis</a:t>
            </a:r>
          </a:p>
          <a:p>
            <a:pPr>
              <a:buFont typeface="Arial" panose="020B0604020202020204" pitchFamily="34" charset="0"/>
              <a:buChar char="•"/>
            </a:pPr>
            <a:r>
              <a:rPr lang="en-US" dirty="0"/>
              <a:t>Specimen must be sent to lab immediately before changes occur</a:t>
            </a:r>
          </a:p>
          <a:p>
            <a:pPr marL="514350" indent="-514350">
              <a:buFont typeface="Wingdings" pitchFamily="2" charset="2"/>
              <a:buChar char="§"/>
            </a:pPr>
            <a:endParaRPr lang="en-US" dirty="0" smtClean="0"/>
          </a:p>
          <a:p>
            <a:pPr marL="514350" indent="-514350">
              <a:buNone/>
            </a:pPr>
            <a:endParaRPr lang="en-US" dirty="0"/>
          </a:p>
        </p:txBody>
      </p:sp>
    </p:spTree>
    <p:extLst>
      <p:ext uri="{BB962C8B-B14F-4D97-AF65-F5344CB8AC3E}">
        <p14:creationId xmlns:p14="http://schemas.microsoft.com/office/powerpoint/2010/main" val="1168718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4472"/>
            <a:ext cx="8596668" cy="739587"/>
          </a:xfrm>
        </p:spPr>
        <p:txBody>
          <a:bodyPr>
            <a:normAutofit/>
          </a:bodyPr>
          <a:lstStyle/>
          <a:p>
            <a:r>
              <a:rPr lang="en-US" dirty="0" smtClean="0"/>
              <a:t>Equipment</a:t>
            </a:r>
            <a:endParaRPr lang="en-US" dirty="0"/>
          </a:p>
        </p:txBody>
      </p:sp>
      <p:sp>
        <p:nvSpPr>
          <p:cNvPr id="3" name="Content Placeholder 2"/>
          <p:cNvSpPr>
            <a:spLocks noGrp="1"/>
          </p:cNvSpPr>
          <p:nvPr>
            <p:ph idx="1"/>
          </p:nvPr>
        </p:nvSpPr>
        <p:spPr>
          <a:xfrm>
            <a:off x="677334" y="968188"/>
            <a:ext cx="9663454" cy="5688105"/>
          </a:xfrm>
        </p:spPr>
        <p:txBody>
          <a:bodyPr>
            <a:normAutofit lnSpcReduction="10000"/>
          </a:bodyPr>
          <a:lstStyle/>
          <a:p>
            <a:r>
              <a:rPr lang="en-US" dirty="0"/>
              <a:t>Sterile dressing.</a:t>
            </a:r>
          </a:p>
          <a:p>
            <a:r>
              <a:rPr lang="en-US" dirty="0"/>
              <a:t>Sterile gloves.</a:t>
            </a:r>
          </a:p>
          <a:p>
            <a:r>
              <a:rPr lang="en-US" dirty="0"/>
              <a:t>Sterile drape.</a:t>
            </a:r>
          </a:p>
          <a:p>
            <a:r>
              <a:rPr lang="en-US" dirty="0"/>
              <a:t>Antiseptic solution with skin swabs</a:t>
            </a:r>
            <a:r>
              <a:rPr lang="en-US" dirty="0" smtClean="0"/>
              <a:t>.</a:t>
            </a:r>
          </a:p>
          <a:p>
            <a:r>
              <a:rPr lang="en-US" dirty="0"/>
              <a:t>Chlorhexidine cleaning solution (0.5 % in alcohol 70%) or alternatively </a:t>
            </a:r>
            <a:r>
              <a:rPr lang="en-US" dirty="0" smtClean="0"/>
              <a:t>iodine</a:t>
            </a:r>
            <a:endParaRPr lang="en-US" dirty="0"/>
          </a:p>
          <a:p>
            <a:r>
              <a:rPr lang="en-US" dirty="0" err="1"/>
              <a:t>Lidocaine</a:t>
            </a:r>
            <a:r>
              <a:rPr lang="en-US" dirty="0"/>
              <a:t> 1% without epinephrine.</a:t>
            </a:r>
          </a:p>
          <a:p>
            <a:r>
              <a:rPr lang="en-US" dirty="0"/>
              <a:t>Syringe, 3 </a:t>
            </a:r>
            <a:r>
              <a:rPr lang="en-US" dirty="0" err="1"/>
              <a:t>mL</a:t>
            </a:r>
            <a:r>
              <a:rPr lang="en-US" dirty="0" err="1" smtClean="0"/>
              <a:t>.</a:t>
            </a:r>
            <a:endParaRPr lang="en-US" dirty="0" smtClean="0"/>
          </a:p>
          <a:p>
            <a:r>
              <a:rPr lang="en-US" dirty="0"/>
              <a:t>Syringe (5-10ml) and needles for local </a:t>
            </a:r>
            <a:r>
              <a:rPr lang="en-US" dirty="0" err="1"/>
              <a:t>anaesthetic</a:t>
            </a:r>
            <a:r>
              <a:rPr lang="en-US" dirty="0"/>
              <a:t> administration (usually need one for drawing up </a:t>
            </a:r>
            <a:r>
              <a:rPr lang="en-US" dirty="0" err="1"/>
              <a:t>anaesthetic</a:t>
            </a:r>
            <a:r>
              <a:rPr lang="en-US" dirty="0"/>
              <a:t> and one for administration</a:t>
            </a:r>
            <a:r>
              <a:rPr lang="en-US" dirty="0" smtClean="0"/>
              <a:t>)</a:t>
            </a:r>
            <a:endParaRPr lang="en-US" dirty="0"/>
          </a:p>
          <a:p>
            <a:r>
              <a:rPr lang="en-US" dirty="0"/>
              <a:t>Needles, 20 and 25 gauge.</a:t>
            </a:r>
          </a:p>
          <a:p>
            <a:r>
              <a:rPr lang="en-US" dirty="0"/>
              <a:t>Spinal needles, 20 and 22 gauge.</a:t>
            </a:r>
          </a:p>
          <a:p>
            <a:r>
              <a:rPr lang="en-US" dirty="0" smtClean="0"/>
              <a:t>Manometer</a:t>
            </a:r>
            <a:r>
              <a:rPr lang="en-US" dirty="0"/>
              <a:t>: to measure the opening pressure</a:t>
            </a:r>
          </a:p>
          <a:p>
            <a:r>
              <a:rPr lang="en-US" dirty="0"/>
              <a:t>Sample collection containers</a:t>
            </a:r>
          </a:p>
          <a:p>
            <a:r>
              <a:rPr lang="en-US" dirty="0" smtClean="0"/>
              <a:t>Dressing </a:t>
            </a:r>
            <a:r>
              <a:rPr lang="en-US" dirty="0"/>
              <a:t>to apply after the lumbar puncture is complete</a:t>
            </a:r>
          </a:p>
          <a:p>
            <a:r>
              <a:rPr lang="en-US" dirty="0"/>
              <a:t>Pen for marking the planned insertion site</a:t>
            </a:r>
          </a:p>
          <a:p>
            <a:endParaRPr lang="en-US" dirty="0"/>
          </a:p>
        </p:txBody>
      </p:sp>
    </p:spTree>
    <p:extLst>
      <p:ext uri="{BB962C8B-B14F-4D97-AF65-F5344CB8AC3E}">
        <p14:creationId xmlns:p14="http://schemas.microsoft.com/office/powerpoint/2010/main" val="373882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117</TotalTime>
  <Words>1023</Words>
  <Application>Microsoft Office PowerPoint</Application>
  <PresentationFormat>Widescreen</PresentationFormat>
  <Paragraphs>128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Trebuchet MS</vt:lpstr>
      <vt:lpstr>Wingdings</vt:lpstr>
      <vt:lpstr>Wingdings 3</vt:lpstr>
      <vt:lpstr>Facet</vt:lpstr>
      <vt:lpstr>LUMBAR PUNCTURE</vt:lpstr>
      <vt:lpstr>LUMBAR PUNCTURE(SPINAL TAP)</vt:lpstr>
      <vt:lpstr>Note:</vt:lpstr>
      <vt:lpstr>PowerPoint Presentation</vt:lpstr>
      <vt:lpstr>PowerPoint Presentation</vt:lpstr>
      <vt:lpstr>Indications</vt:lpstr>
      <vt:lpstr>Contraindications </vt:lpstr>
      <vt:lpstr>CSF analysis</vt:lpstr>
      <vt:lpstr>Equipment</vt:lpstr>
      <vt:lpstr>Nursing care responsibilities in LP</vt:lpstr>
      <vt:lpstr>Nursing care responsibilities in LP…</vt:lpstr>
      <vt:lpstr>PowerPoint Presentation</vt:lpstr>
      <vt:lpstr>Assisting in sitting position</vt:lpstr>
      <vt:lpstr>PowerPoint Presentation</vt:lpstr>
      <vt:lpstr>LP procedure….</vt:lpstr>
      <vt:lpstr>Nursing care responsibilities in LP</vt:lpstr>
      <vt:lpstr>Complications</vt:lpstr>
      <vt:lpstr>Prevention of leakage</vt:lpstr>
      <vt:lpstr>PowerPoint Presentation</vt:lpstr>
      <vt:lpstr>Nurses role</vt:lpstr>
      <vt:lpstr>Nurses role</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LUMBAR PUNCTURE</dc:title>
  <dc:creator>Nelly Jongwo</dc:creator>
  <cp:lastModifiedBy>Nelly Jongwo</cp:lastModifiedBy>
  <cp:revision>11</cp:revision>
  <dcterms:created xsi:type="dcterms:W3CDTF">2020-11-12T17:29:33Z</dcterms:created>
  <dcterms:modified xsi:type="dcterms:W3CDTF">2020-11-13T06:47:47Z</dcterms:modified>
</cp:coreProperties>
</file>