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8" r:id="rId5"/>
    <p:sldId id="259" r:id="rId6"/>
    <p:sldId id="260" r:id="rId7"/>
    <p:sldId id="263" r:id="rId8"/>
    <p:sldId id="264" r:id="rId9"/>
    <p:sldId id="265" r:id="rId10"/>
    <p:sldId id="266" r:id="rId11"/>
    <p:sldId id="268" r:id="rId12"/>
    <p:sldId id="269" r:id="rId13"/>
    <p:sldId id="272" r:id="rId14"/>
    <p:sldId id="270" r:id="rId15"/>
    <p:sldId id="271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1940-C191-4704-9498-26A7F5B682FF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9EC4-6392-4E15-8781-F1461F15DC7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01893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1940-C191-4704-9498-26A7F5B682FF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9EC4-6392-4E15-8781-F1461F15DC7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44994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1940-C191-4704-9498-26A7F5B682FF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9EC4-6392-4E15-8781-F1461F15DC7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71699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1940-C191-4704-9498-26A7F5B682FF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9EC4-6392-4E15-8781-F1461F15DC7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28236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1940-C191-4704-9498-26A7F5B682FF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9EC4-6392-4E15-8781-F1461F15DC7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43539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1940-C191-4704-9498-26A7F5B682FF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9EC4-6392-4E15-8781-F1461F15DC7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20623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1940-C191-4704-9498-26A7F5B682FF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9EC4-6392-4E15-8781-F1461F15DC7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7819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1940-C191-4704-9498-26A7F5B682FF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9EC4-6392-4E15-8781-F1461F15DC7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06841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1940-C191-4704-9498-26A7F5B682FF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9EC4-6392-4E15-8781-F1461F15DC7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75307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1940-C191-4704-9498-26A7F5B682FF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9EC4-6392-4E15-8781-F1461F15DC7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2849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1940-C191-4704-9498-26A7F5B682FF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9EC4-6392-4E15-8781-F1461F15DC7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54573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E1940-C191-4704-9498-26A7F5B682FF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D9EC4-6392-4E15-8781-F1461F15DC7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05459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Lateral and medial epicondyle fractures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/>
              <a:t>KELVIN</a:t>
            </a:r>
            <a:r>
              <a:rPr lang="en-GB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141772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Image </a:t>
            </a:r>
            <a:endParaRPr lang="en-GB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3789040"/>
            <a:ext cx="2736304" cy="28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861048"/>
            <a:ext cx="2592288" cy="278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089648"/>
            <a:ext cx="2500908" cy="255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23528" y="1700808"/>
            <a:ext cx="84775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The AP in this instance provides the most useful information. It shows a displaced fracture fragment (&gt;2 mm). The ulna is laterally </a:t>
            </a:r>
            <a:r>
              <a:rPr lang="en-GB" b="1" dirty="0" err="1"/>
              <a:t>subluxated</a:t>
            </a:r>
            <a:r>
              <a:rPr lang="en-GB" b="1" dirty="0"/>
              <a:t>. Notice that the majority of the soft tissue is located laterally.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84481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Management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Undisplaced fractures can be immobilised in an above-elbow </a:t>
            </a:r>
            <a:r>
              <a:rPr lang="en-GB" dirty="0" err="1"/>
              <a:t>backslab</a:t>
            </a:r>
            <a:r>
              <a:rPr lang="en-GB" dirty="0"/>
              <a:t> with the elbow flexed to 90 degrees and supported in a sling. </a:t>
            </a:r>
            <a:endParaRPr lang="en-GB" dirty="0" smtClean="0"/>
          </a:p>
          <a:p>
            <a:r>
              <a:rPr lang="en-GB" dirty="0"/>
              <a:t>For undisplaced fractures, follow-up in the fracture clinic within 7 days with repeat x-ray is required. </a:t>
            </a:r>
            <a:endParaRPr lang="en-GB" dirty="0" smtClean="0"/>
          </a:p>
          <a:p>
            <a:r>
              <a:rPr lang="en-GB" dirty="0" smtClean="0"/>
              <a:t>It </a:t>
            </a:r>
            <a:r>
              <a:rPr lang="en-GB" dirty="0"/>
              <a:t>is usually necessary to remove the </a:t>
            </a:r>
            <a:r>
              <a:rPr lang="en-GB" dirty="0" err="1"/>
              <a:t>backslab</a:t>
            </a:r>
            <a:r>
              <a:rPr lang="en-GB" dirty="0"/>
              <a:t> to obtain adequate views of the fracture at review.</a:t>
            </a:r>
          </a:p>
          <a:p>
            <a:r>
              <a:rPr lang="en-GB" dirty="0"/>
              <a:t>Minimally displaced (&lt;2 mm gap) can be managed with either immobilisation only or closed reduction with </a:t>
            </a:r>
            <a:r>
              <a:rPr lang="en-GB" dirty="0" err="1"/>
              <a:t>percutaenous</a:t>
            </a:r>
            <a:r>
              <a:rPr lang="en-GB" dirty="0"/>
              <a:t> pinning.</a:t>
            </a:r>
          </a:p>
          <a:p>
            <a:r>
              <a:rPr lang="en-GB" dirty="0"/>
              <a:t>All displaced fractures (&gt;2 mm gap and/or angulation of the lateral condyle) will need to go to theatre either for closed reduction and percutaneous pinning or open reduction.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115881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Complications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/>
              <a:t>a) Delayed </a:t>
            </a:r>
            <a:r>
              <a:rPr lang="en-GB" dirty="0" smtClean="0"/>
              <a:t>union</a:t>
            </a:r>
          </a:p>
          <a:p>
            <a:pPr marL="0" indent="0">
              <a:buNone/>
            </a:pPr>
            <a:r>
              <a:rPr lang="en-GB" dirty="0"/>
              <a:t>b) Nonunion: this is a common outcome for nonoperative treatment of displaced lateral condyle.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risks of nonunion increase with increased degree of displacement or angulation of the fragment.</a:t>
            </a:r>
          </a:p>
          <a:p>
            <a:pPr marL="0" indent="0">
              <a:buNone/>
            </a:pPr>
            <a:r>
              <a:rPr lang="en-GB" dirty="0"/>
              <a:t>c) Growth disturbance</a:t>
            </a:r>
          </a:p>
          <a:p>
            <a:pPr marL="0" indent="0">
              <a:buNone/>
            </a:pPr>
            <a:r>
              <a:rPr lang="en-GB" dirty="0"/>
              <a:t>d) Elbow stiffness</a:t>
            </a:r>
          </a:p>
          <a:p>
            <a:pPr marL="0" indent="0">
              <a:buNone/>
            </a:pPr>
            <a:r>
              <a:rPr lang="en-GB" dirty="0"/>
              <a:t>e) Overgrowth at the lateral condyle can cause an unsightly bump on the outside of the elbow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013516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Medial epicondyle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Medial epicondyle fractures are common and account for 10% of all elbow fractures in children. </a:t>
            </a:r>
            <a:endParaRPr lang="en-GB" dirty="0" smtClean="0"/>
          </a:p>
          <a:p>
            <a:r>
              <a:rPr lang="en-GB" dirty="0" smtClean="0"/>
              <a:t>They </a:t>
            </a:r>
            <a:r>
              <a:rPr lang="en-GB" dirty="0"/>
              <a:t>occur between the ages of 7-15 years.</a:t>
            </a:r>
          </a:p>
          <a:p>
            <a:r>
              <a:rPr lang="en-GB" dirty="0"/>
              <a:t>They are usually a result from an avulsion (pull off) injury caused by a valgus stress at the elbow and contraction of the flexor muscles</a:t>
            </a:r>
            <a:r>
              <a:rPr lang="en-GB" dirty="0" smtClean="0"/>
              <a:t>.</a:t>
            </a:r>
          </a:p>
          <a:p>
            <a:r>
              <a:rPr lang="en-GB" dirty="0"/>
              <a:t>A medial epicondyle fracture is an avulsion injury of the attachment of the common flexors of the forearm. The injury is usually extra-articular but can be sometimes associated with an elbow dislocation. </a:t>
            </a:r>
            <a:endParaRPr lang="en-GB" dirty="0" smtClean="0"/>
          </a:p>
          <a:p>
            <a:r>
              <a:rPr lang="en-GB" dirty="0" smtClean="0"/>
              <a:t>These </a:t>
            </a:r>
            <a:r>
              <a:rPr lang="en-GB" dirty="0"/>
              <a:t>fractures can be classified based amount of displacement and whether the medial epicondyle is incarcerated within the joint.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552931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Medial epicondyle fractures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Fifty percent of medial epicondyle fractures are associated with an elbow dislocation. </a:t>
            </a:r>
            <a:endParaRPr lang="en-GB" dirty="0" smtClean="0"/>
          </a:p>
          <a:p>
            <a:r>
              <a:rPr lang="en-GB" dirty="0" smtClean="0"/>
              <a:t>It </a:t>
            </a:r>
            <a:r>
              <a:rPr lang="en-GB" dirty="0"/>
              <a:t>is important to distinguish a medial epicondyle fracture (common) from a medial condyle fracture (very rare). </a:t>
            </a:r>
            <a:endParaRPr lang="en-GB" dirty="0" smtClean="0"/>
          </a:p>
          <a:p>
            <a:r>
              <a:rPr lang="en-GB" dirty="0" smtClean="0"/>
              <a:t>Medial </a:t>
            </a:r>
            <a:r>
              <a:rPr lang="en-GB" dirty="0"/>
              <a:t>condyle fractures are intraarticular, extending into the elbow joint and require urgent open reduction internal fixation (ORIF).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4918420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Classification </a:t>
            </a:r>
            <a:endParaRPr lang="en-GB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95688" y="1909763"/>
            <a:ext cx="2560488" cy="4183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556792"/>
            <a:ext cx="2448272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2001588"/>
            <a:ext cx="2448272" cy="4091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39291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Clinical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child presenting with a medial epicondyle or condyle fracture of humerus presents with tenderness and swelling at the medial aspect of the elbow. </a:t>
            </a:r>
            <a:endParaRPr lang="en-GB" dirty="0" smtClean="0"/>
          </a:p>
          <a:p>
            <a:r>
              <a:rPr lang="en-GB" dirty="0" smtClean="0"/>
              <a:t>There </a:t>
            </a:r>
            <a:r>
              <a:rPr lang="en-GB" dirty="0"/>
              <a:t>may be a dislocation of the elbow.</a:t>
            </a:r>
          </a:p>
        </p:txBody>
      </p:sp>
    </p:spTree>
    <p:extLst>
      <p:ext uri="{BB962C8B-B14F-4D97-AF65-F5344CB8AC3E}">
        <p14:creationId xmlns:p14="http://schemas.microsoft.com/office/powerpoint/2010/main" xmlns="" val="3586635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radiology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AP and lateral </a:t>
            </a:r>
            <a:r>
              <a:rPr lang="en-GB" dirty="0" smtClean="0"/>
              <a:t>x-ray of a minimally displaced (&lt; 5mm) medial epicondyle </a:t>
            </a:r>
          </a:p>
          <a:p>
            <a:pPr marL="0" indent="0">
              <a:buNone/>
            </a:pPr>
            <a:r>
              <a:rPr lang="en-GB" dirty="0" smtClean="0"/>
              <a:t>Undisplaced </a:t>
            </a:r>
            <a:r>
              <a:rPr lang="en-GB" dirty="0"/>
              <a:t>or minimally displaced fractures may be difficult to see on x-ray.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Soft </a:t>
            </a:r>
            <a:r>
              <a:rPr lang="en-GB" dirty="0"/>
              <a:t>tissue swelling may be the only finding.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Later </a:t>
            </a:r>
            <a:r>
              <a:rPr lang="en-GB" dirty="0"/>
              <a:t>an injury can be identified by the formation of fracture callus, periosteal reaction along the medial border of the humerus.</a:t>
            </a:r>
          </a:p>
        </p:txBody>
      </p:sp>
    </p:spTree>
    <p:extLst>
      <p:ext uri="{BB962C8B-B14F-4D97-AF65-F5344CB8AC3E}">
        <p14:creationId xmlns:p14="http://schemas.microsoft.com/office/powerpoint/2010/main" xmlns="" val="33435482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Non displaced </a:t>
            </a:r>
            <a:endParaRPr lang="en-GB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953544"/>
            <a:ext cx="2895600" cy="181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11918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Class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medial epicondyle is separated &gt;5 mm (red arrow). </a:t>
            </a:r>
            <a:endParaRPr lang="en-GB" dirty="0" smtClean="0"/>
          </a:p>
          <a:p>
            <a:r>
              <a:rPr lang="en-GB" dirty="0" smtClean="0"/>
              <a:t>This </a:t>
            </a:r>
            <a:r>
              <a:rPr lang="en-GB" dirty="0"/>
              <a:t>is evident on the AP view. </a:t>
            </a:r>
            <a:endParaRPr lang="en-GB" dirty="0" smtClean="0"/>
          </a:p>
          <a:p>
            <a:r>
              <a:rPr lang="en-GB" dirty="0" smtClean="0"/>
              <a:t>It </a:t>
            </a:r>
            <a:r>
              <a:rPr lang="en-GB" dirty="0"/>
              <a:t>is more difficult to see on the lateral view due to the splint. B) Due to the child's age and type of sporting activity, management was open reduction and internal fixation.</a:t>
            </a:r>
          </a:p>
        </p:txBody>
      </p:sp>
    </p:spTree>
    <p:extLst>
      <p:ext uri="{BB962C8B-B14F-4D97-AF65-F5344CB8AC3E}">
        <p14:creationId xmlns:p14="http://schemas.microsoft.com/office/powerpoint/2010/main" xmlns="" val="4044843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Epidemiology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Lateral condyle fractures of the elbow are the second most common paediatric elbow fracture after supracondylar fractures. </a:t>
            </a:r>
            <a:endParaRPr lang="en-GB" dirty="0" smtClean="0"/>
          </a:p>
          <a:p>
            <a:r>
              <a:rPr lang="en-GB" dirty="0" smtClean="0"/>
              <a:t>They </a:t>
            </a:r>
            <a:r>
              <a:rPr lang="en-GB" dirty="0"/>
              <a:t>account for 12-20% of elbow fractures in children. The peak age of incidence is six years.</a:t>
            </a:r>
          </a:p>
          <a:p>
            <a:r>
              <a:rPr lang="en-GB" dirty="0"/>
              <a:t>They usually occur as a result of indirect forces being applied to the elbow following a fall on an outstretched hand. </a:t>
            </a:r>
            <a:endParaRPr lang="en-GB" dirty="0" smtClean="0"/>
          </a:p>
          <a:p>
            <a:r>
              <a:rPr lang="en-GB" dirty="0" smtClean="0"/>
              <a:t>Angular </a:t>
            </a:r>
            <a:r>
              <a:rPr lang="en-GB" dirty="0"/>
              <a:t>and rotational forces are thought to contribute.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8324536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Displaced </a:t>
            </a:r>
            <a:endParaRPr lang="en-GB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88840"/>
            <a:ext cx="2867025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0913" y="1976438"/>
            <a:ext cx="2162175" cy="290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009775"/>
            <a:ext cx="21336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117298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 elbow dislocation and fracture of the medial epicondyle (white arrow).</a:t>
            </a:r>
            <a:endParaRPr lang="en-GB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72816"/>
            <a:ext cx="2520280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777186"/>
            <a:ext cx="2678939" cy="3740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014827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Medial epicondyle trapped in elbow joint</a:t>
            </a:r>
            <a:endParaRPr lang="en-GB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44824"/>
            <a:ext cx="5184576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533530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Imaging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With an elbow dislocation, the medial epicondyle can be incarcerated in the joint (white arrow) following reduction. </a:t>
            </a:r>
            <a:endParaRPr lang="en-GB" dirty="0" smtClean="0"/>
          </a:p>
          <a:p>
            <a:r>
              <a:rPr lang="en-GB" dirty="0" smtClean="0"/>
              <a:t>This </a:t>
            </a:r>
            <a:r>
              <a:rPr lang="en-GB" dirty="0"/>
              <a:t>can be difficult to identify on x-ray. </a:t>
            </a:r>
            <a:endParaRPr lang="en-GB" dirty="0" smtClean="0"/>
          </a:p>
          <a:p>
            <a:r>
              <a:rPr lang="en-GB" dirty="0" smtClean="0"/>
              <a:t>It </a:t>
            </a:r>
            <a:r>
              <a:rPr lang="en-GB" dirty="0"/>
              <a:t>is important to check that the medial epicondyle is present in its anatomical position. </a:t>
            </a:r>
            <a:endParaRPr lang="en-GB" dirty="0" smtClean="0"/>
          </a:p>
          <a:p>
            <a:r>
              <a:rPr lang="en-GB" dirty="0" smtClean="0"/>
              <a:t>On </a:t>
            </a:r>
            <a:r>
              <a:rPr lang="en-GB" dirty="0"/>
              <a:t>the AP view, the medial epicondyle </a:t>
            </a:r>
            <a:r>
              <a:rPr lang="en-GB" dirty="0" smtClean="0"/>
              <a:t>may be missing. </a:t>
            </a:r>
            <a:r>
              <a:rPr lang="en-GB" dirty="0"/>
              <a:t>On the lateral view, the fragment </a:t>
            </a:r>
            <a:r>
              <a:rPr lang="en-GB" dirty="0" smtClean="0"/>
              <a:t>may appear </a:t>
            </a:r>
            <a:r>
              <a:rPr lang="en-GB" dirty="0"/>
              <a:t>as an additional bony opacity interposed between trochlea and olecranon. </a:t>
            </a:r>
            <a:endParaRPr lang="en-GB" dirty="0" smtClean="0"/>
          </a:p>
          <a:p>
            <a:r>
              <a:rPr lang="en-GB" dirty="0"/>
              <a:t>J</a:t>
            </a:r>
            <a:r>
              <a:rPr lang="en-GB" dirty="0" smtClean="0"/>
              <a:t>oint </a:t>
            </a:r>
            <a:r>
              <a:rPr lang="en-GB" dirty="0"/>
              <a:t>surfaces of the olecranon and trochlea are not congruent</a:t>
            </a:r>
            <a:r>
              <a:rPr lang="en-GB" dirty="0" smtClean="0"/>
              <a:t>.</a:t>
            </a:r>
          </a:p>
          <a:p>
            <a:r>
              <a:rPr lang="en-GB" dirty="0"/>
              <a:t>Always do repeat x-rays to check that the medial epicondyle is not incarcerated in the joint. </a:t>
            </a:r>
            <a:endParaRPr lang="en-GB" dirty="0" smtClean="0"/>
          </a:p>
          <a:p>
            <a:r>
              <a:rPr lang="en-GB" dirty="0" smtClean="0"/>
              <a:t>If </a:t>
            </a:r>
            <a:r>
              <a:rPr lang="en-GB" dirty="0"/>
              <a:t>there is any doubt that the medial epicondyle is trapped in the joint, an urgent open reduction and internal fixation is needed. </a:t>
            </a:r>
          </a:p>
        </p:txBody>
      </p:sp>
    </p:spTree>
    <p:extLst>
      <p:ext uri="{BB962C8B-B14F-4D97-AF65-F5344CB8AC3E}">
        <p14:creationId xmlns:p14="http://schemas.microsoft.com/office/powerpoint/2010/main" xmlns="" val="29175039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Non operative treatment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Indications </a:t>
            </a:r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61962" y="2872581"/>
          <a:ext cx="8220075" cy="1981200"/>
        </p:xfrm>
        <a:graphic>
          <a:graphicData uri="http://schemas.openxmlformats.org/drawingml/2006/table">
            <a:tbl>
              <a:tblPr/>
              <a:tblGrid>
                <a:gridCol w="2315730"/>
                <a:gridCol w="2760473"/>
                <a:gridCol w="3143872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>
                          <a:effectLst/>
                        </a:rPr>
                        <a:t> </a:t>
                      </a:r>
                    </a:p>
                  </a:txBody>
                  <a:tcPr marL="76200" marR="76200" marT="76200" marB="76200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b="1">
                          <a:effectLst/>
                        </a:rPr>
                        <a:t>Closed treatment</a:t>
                      </a:r>
                      <a:endParaRPr lang="en-GB">
                        <a:effectLst/>
                      </a:endParaRPr>
                    </a:p>
                  </a:txBody>
                  <a:tcPr marL="76200" marR="76200" marT="76200" marB="76200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b="1">
                          <a:effectLst/>
                        </a:rPr>
                        <a:t>Operative treatment</a:t>
                      </a:r>
                      <a:endParaRPr lang="en-GB">
                        <a:effectLst/>
                      </a:endParaRPr>
                    </a:p>
                  </a:txBody>
                  <a:tcPr marL="76200" marR="76200" marT="76200" marB="76200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GB" b="1">
                          <a:effectLst/>
                        </a:rPr>
                        <a:t>Age</a:t>
                      </a:r>
                      <a:endParaRPr lang="en-GB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≤8 years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≥ 8 years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GB" b="1">
                          <a:effectLst/>
                        </a:rPr>
                        <a:t>Dominance</a:t>
                      </a:r>
                      <a:endParaRPr lang="en-GB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Non-dominant arm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Dominant arm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GB" b="1">
                          <a:effectLst/>
                        </a:rPr>
                        <a:t>Sports</a:t>
                      </a:r>
                      <a:endParaRPr lang="en-GB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>
                          <a:effectLst/>
                        </a:rPr>
                        <a:t>Nil/little sports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dirty="0">
                          <a:effectLst/>
                        </a:rPr>
                        <a:t>Athlete - throwing activities or gymnastics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1963" y="2871788"/>
            <a:ext cx="9144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smtClean="0">
                <a:ln>
                  <a:noFill/>
                </a:ln>
                <a:solidFill>
                  <a:srgbClr val="3D5567"/>
                </a:solidFill>
                <a:effectLst/>
                <a:latin typeface="Arial" pitchFamily="34" charset="0"/>
                <a:cs typeface="Arial" pitchFamily="34" charset="0"/>
              </a:rPr>
              <a:t>Relative indications for closed treatment versus operative treatment in medial epicondyle fractures displaced 5 mm to 15 mm.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85980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Operative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Absolute indication for urgent open reduction and internal fixation:</a:t>
            </a:r>
          </a:p>
          <a:p>
            <a:r>
              <a:rPr lang="en-GB" dirty="0"/>
              <a:t>Elbow dislocation with incarceration of medial epicondyle</a:t>
            </a:r>
          </a:p>
          <a:p>
            <a:r>
              <a:rPr lang="en-GB" dirty="0"/>
              <a:t>Relative indications for open reduction and internal fixation:</a:t>
            </a:r>
          </a:p>
          <a:p>
            <a:r>
              <a:rPr lang="en-GB" dirty="0"/>
              <a:t>Displacement &gt;10 mm-15 mm</a:t>
            </a:r>
          </a:p>
          <a:p>
            <a:r>
              <a:rPr lang="en-GB" dirty="0"/>
              <a:t>Ulnar nerve palsy</a:t>
            </a:r>
          </a:p>
          <a:p>
            <a:r>
              <a:rPr lang="en-GB" dirty="0"/>
              <a:t>Dominant upper limb in throwing athlete or gymnast</a:t>
            </a:r>
          </a:p>
          <a:p>
            <a:r>
              <a:rPr lang="en-GB" dirty="0"/>
              <a:t>Following reduction, &lt;15 mm of displacement is considered acceptable</a:t>
            </a:r>
            <a:r>
              <a:rPr lang="en-GB" b="1" dirty="0"/>
              <a:t>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2196261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Less than 5 </a:t>
            </a:r>
            <a:r>
              <a:rPr lang="en-GB" dirty="0"/>
              <a:t>mm </a:t>
            </a:r>
            <a:r>
              <a:rPr lang="en-GB" dirty="0" smtClean="0"/>
              <a:t>displacement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 reduction required</a:t>
            </a:r>
            <a:endParaRPr lang="en-GB" dirty="0" smtClean="0"/>
          </a:p>
          <a:p>
            <a:r>
              <a:rPr lang="en-GB" dirty="0" smtClean="0"/>
              <a:t>Above-elbow </a:t>
            </a:r>
            <a:r>
              <a:rPr lang="en-GB" dirty="0" err="1"/>
              <a:t>backslab</a:t>
            </a:r>
            <a:r>
              <a:rPr lang="en-GB" dirty="0"/>
              <a:t> at 90 degrees elbow flexion for 3 weeks with sling. 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 err="1"/>
              <a:t>backslab</a:t>
            </a:r>
            <a:r>
              <a:rPr lang="en-GB" dirty="0"/>
              <a:t> and sling should be worn under clothing (e.g. loose fitting shirt) and not through the sleeve.</a:t>
            </a:r>
          </a:p>
          <a:p>
            <a:r>
              <a:rPr lang="en-GB" dirty="0" err="1"/>
              <a:t>Backslab</a:t>
            </a:r>
            <a:r>
              <a:rPr lang="en-GB" dirty="0"/>
              <a:t> is removed at 3 weeks and child is then placed in collar and cuff for three weeks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4407554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 mm to 15 mm displacement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Treatment choice dependent </a:t>
            </a:r>
            <a:r>
              <a:rPr lang="en-GB" dirty="0"/>
              <a:t>on number of factors such as child's age and sporting activities</a:t>
            </a:r>
          </a:p>
        </p:txBody>
      </p:sp>
    </p:spTree>
    <p:extLst>
      <p:ext uri="{BB962C8B-B14F-4D97-AF65-F5344CB8AC3E}">
        <p14:creationId xmlns:p14="http://schemas.microsoft.com/office/powerpoint/2010/main" xmlns="" val="17463263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More than 15 </a:t>
            </a:r>
            <a:r>
              <a:rPr lang="en-GB" dirty="0"/>
              <a:t>mm displacement (with elbow dislocation)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Requires reduction +/- ORIF</a:t>
            </a:r>
          </a:p>
        </p:txBody>
      </p:sp>
    </p:spTree>
    <p:extLst>
      <p:ext uri="{BB962C8B-B14F-4D97-AF65-F5344CB8AC3E}">
        <p14:creationId xmlns:p14="http://schemas.microsoft.com/office/powerpoint/2010/main" xmlns="" val="1160180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Clinical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child will present with pain, limited elbow range of motion (ROM) and swelling at the lateral aspect of the elbow</a:t>
            </a:r>
            <a:r>
              <a:rPr lang="en-GB" dirty="0" smtClean="0"/>
              <a:t>.</a:t>
            </a:r>
          </a:p>
          <a:p>
            <a:r>
              <a:rPr lang="en-GB" dirty="0"/>
              <a:t>Lateral condyle fractures can frequently look benign with minimal swelling and minimal deformity, which can lead to delays in presentation and recognition of the fracture.  </a:t>
            </a:r>
          </a:p>
        </p:txBody>
      </p:sp>
    </p:spTree>
    <p:extLst>
      <p:ext uri="{BB962C8B-B14F-4D97-AF65-F5344CB8AC3E}">
        <p14:creationId xmlns:p14="http://schemas.microsoft.com/office/powerpoint/2010/main" xmlns="" val="333949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Milch </a:t>
            </a:r>
            <a:r>
              <a:rPr lang="en-GB" b="1" dirty="0" smtClean="0"/>
              <a:t>classification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Type I: rare</a:t>
            </a:r>
          </a:p>
          <a:p>
            <a:r>
              <a:rPr lang="en-GB" dirty="0" smtClean="0"/>
              <a:t>Type II: most common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384829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 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fracture line goes through the </a:t>
            </a:r>
            <a:r>
              <a:rPr lang="en-GB" dirty="0" err="1"/>
              <a:t>capitellar</a:t>
            </a:r>
            <a:r>
              <a:rPr lang="en-GB" dirty="0"/>
              <a:t> ossification centre</a:t>
            </a:r>
          </a:p>
          <a:p>
            <a:r>
              <a:rPr lang="en-GB" dirty="0"/>
              <a:t>Equivalent to a Salter-Harris type IV fracture</a:t>
            </a:r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62250" y="3933056"/>
            <a:ext cx="1809750" cy="269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18332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 II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fracture line runs medial to the </a:t>
            </a:r>
            <a:r>
              <a:rPr lang="en-GB" dirty="0" err="1"/>
              <a:t>capitellar</a:t>
            </a:r>
            <a:r>
              <a:rPr lang="en-GB" dirty="0"/>
              <a:t> ossification centre</a:t>
            </a:r>
          </a:p>
          <a:p>
            <a:r>
              <a:rPr lang="en-GB" dirty="0"/>
              <a:t>Equivalent to a Salter-Harris type II fracture</a:t>
            </a:r>
          </a:p>
          <a:p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45663" y="3717032"/>
            <a:ext cx="1981200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2813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Investigations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Anteroposterior (AP) and lateral x-rays of the elbow should be obtained without splinting. </a:t>
            </a:r>
            <a:endParaRPr lang="en-GB" dirty="0" smtClean="0"/>
          </a:p>
          <a:p>
            <a:r>
              <a:rPr lang="en-GB" dirty="0" smtClean="0"/>
              <a:t>If </a:t>
            </a:r>
            <a:r>
              <a:rPr lang="en-GB" dirty="0"/>
              <a:t>there is clinical suspicion of injury in the forearm or wrist then separate films of these areas should be ordered.</a:t>
            </a:r>
          </a:p>
          <a:p>
            <a:r>
              <a:rPr lang="en-GB" dirty="0"/>
              <a:t>If a lateral condyle fracture is suspected or minimally displaced on x-rays, then oblique views are often useful</a:t>
            </a:r>
            <a:r>
              <a:rPr lang="en-GB" dirty="0" smtClean="0"/>
              <a:t>.</a:t>
            </a:r>
          </a:p>
          <a:p>
            <a:r>
              <a:rPr lang="en-GB" dirty="0"/>
              <a:t>These fractures do not require splinting prior to imaging as there is usually less pain and swelling. This allows subtle fracture lines to be more visible on x-ray.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936124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Radiology </a:t>
            </a:r>
            <a:endParaRPr lang="en-GB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3414713"/>
            <a:ext cx="1419225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312244"/>
            <a:ext cx="1400175" cy="280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700087" y="1213008"/>
            <a:ext cx="78720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 An undisplaced lateral condyle fracture may be difficult to see on plain x-ray. The presence of anterior and posterior fat pad signs may be the only clue. Oblique views may be useful in undisplaced lateral condyle fractures.</a:t>
            </a:r>
            <a:endParaRPr lang="en-GB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855168"/>
            <a:ext cx="2847975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55150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Image </a:t>
            </a:r>
            <a:endParaRPr lang="en-GB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89040"/>
            <a:ext cx="2714625" cy="28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573016"/>
            <a:ext cx="2847975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95536" y="1558193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Minimally displaced </a:t>
            </a:r>
            <a:r>
              <a:rPr lang="en-GB" b="1" dirty="0"/>
              <a:t>lateral condyle fracture (&lt;2 mm gap). In the AP view, a metaphyseal fracture line can be observed just proximal to the growth plate above the capitellum. On the lateral view, a minimally displaced fracture appears as a second line visible above capitellum.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21838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1150</Words>
  <Application>Microsoft Office PowerPoint</Application>
  <PresentationFormat>On-screen Show (4:3)</PresentationFormat>
  <Paragraphs>110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Lateral and medial epicondyle fractures</vt:lpstr>
      <vt:lpstr>Epidemiology </vt:lpstr>
      <vt:lpstr>Clinical </vt:lpstr>
      <vt:lpstr>Milch classification</vt:lpstr>
      <vt:lpstr>Type I</vt:lpstr>
      <vt:lpstr>Type II</vt:lpstr>
      <vt:lpstr>Investigations </vt:lpstr>
      <vt:lpstr>Radiology </vt:lpstr>
      <vt:lpstr>Image </vt:lpstr>
      <vt:lpstr>Image </vt:lpstr>
      <vt:lpstr>Management </vt:lpstr>
      <vt:lpstr>Complications </vt:lpstr>
      <vt:lpstr>Medial epicondyle </vt:lpstr>
      <vt:lpstr>Medial epicondyle fractures</vt:lpstr>
      <vt:lpstr>Classification </vt:lpstr>
      <vt:lpstr>Clinical </vt:lpstr>
      <vt:lpstr>radiology</vt:lpstr>
      <vt:lpstr>Non displaced </vt:lpstr>
      <vt:lpstr>Class </vt:lpstr>
      <vt:lpstr>Displaced </vt:lpstr>
      <vt:lpstr> elbow dislocation and fracture of the medial epicondyle (white arrow).</vt:lpstr>
      <vt:lpstr>Medial epicondyle trapped in elbow joint</vt:lpstr>
      <vt:lpstr>Imaging </vt:lpstr>
      <vt:lpstr>Non operative treatment </vt:lpstr>
      <vt:lpstr>Operative </vt:lpstr>
      <vt:lpstr>Less than 5 mm displacement</vt:lpstr>
      <vt:lpstr>5 mm to 15 mm displacement</vt:lpstr>
      <vt:lpstr>More than 15 mm displacement (with elbow dislocation)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Lateral and medial epicondyle fractures</dc:title>
  <dc:creator>Dr. Nyankure</dc:creator>
  <cp:lastModifiedBy>Guest</cp:lastModifiedBy>
  <cp:revision>16</cp:revision>
  <dcterms:created xsi:type="dcterms:W3CDTF">2016-01-31T08:24:20Z</dcterms:created>
  <dcterms:modified xsi:type="dcterms:W3CDTF">2016-11-15T17:49:28Z</dcterms:modified>
</cp:coreProperties>
</file>