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72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189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499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169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823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353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062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81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68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530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284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457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E1940-C191-4704-9498-26A7F5B682FF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9EC4-6392-4E15-8781-F1461F15DC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545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Lateral and medial epicondyle fractures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KELVIN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41772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2736304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61048"/>
            <a:ext cx="2592288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89648"/>
            <a:ext cx="2500908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1700808"/>
            <a:ext cx="8477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The AP in this instance provides the most useful information. It shows a displaced fracture fragment (&gt;2 mm). The ulna is laterally </a:t>
            </a:r>
            <a:r>
              <a:rPr lang="en-GB" b="1" dirty="0" err="1"/>
              <a:t>subluxated</a:t>
            </a:r>
            <a:r>
              <a:rPr lang="en-GB" b="1" dirty="0"/>
              <a:t>. Notice that the majority of the soft tissue is located laterally.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448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Undisplaced fractures can be immobilised in an above-elbow </a:t>
            </a:r>
            <a:r>
              <a:rPr lang="en-GB" dirty="0" err="1"/>
              <a:t>backslab</a:t>
            </a:r>
            <a:r>
              <a:rPr lang="en-GB" dirty="0"/>
              <a:t> with the elbow flexed to 90 degrees and supported in a sling. </a:t>
            </a:r>
            <a:endParaRPr lang="en-GB" dirty="0" smtClean="0"/>
          </a:p>
          <a:p>
            <a:r>
              <a:rPr lang="en-GB" dirty="0"/>
              <a:t>For undisplaced fractures, follow-up in the fracture clinic within 7 days with repeat x-ray is required.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usually necessary to remove the </a:t>
            </a:r>
            <a:r>
              <a:rPr lang="en-GB" dirty="0" err="1"/>
              <a:t>backslab</a:t>
            </a:r>
            <a:r>
              <a:rPr lang="en-GB" dirty="0"/>
              <a:t> to obtain adequate views of the fracture at review.</a:t>
            </a:r>
          </a:p>
          <a:p>
            <a:r>
              <a:rPr lang="en-GB" dirty="0"/>
              <a:t>Minimally displaced (&lt;2 mm gap) can be managed with either immobilisation only or closed reduction with </a:t>
            </a:r>
            <a:r>
              <a:rPr lang="en-GB" dirty="0" err="1"/>
              <a:t>percutaenous</a:t>
            </a:r>
            <a:r>
              <a:rPr lang="en-GB" dirty="0"/>
              <a:t> pinning.</a:t>
            </a:r>
          </a:p>
          <a:p>
            <a:r>
              <a:rPr lang="en-GB" dirty="0"/>
              <a:t>All displaced fractures (&gt;2 mm gap and/or angulation of the lateral condyle) will need to go to theatre either for closed reduction and percutaneous pinning or open reduction.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588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a) Delayed </a:t>
            </a:r>
            <a:r>
              <a:rPr lang="en-GB" dirty="0" smtClean="0"/>
              <a:t>union</a:t>
            </a:r>
          </a:p>
          <a:p>
            <a:pPr marL="0" indent="0">
              <a:buNone/>
            </a:pPr>
            <a:r>
              <a:rPr lang="en-GB" dirty="0"/>
              <a:t>b) Nonunion: this is a common outcome for nonoperative treatment of displaced lateral condyle.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risks of nonunion increase with increased degree of displacement or angulation of the fragment.</a:t>
            </a:r>
          </a:p>
          <a:p>
            <a:pPr marL="0" indent="0">
              <a:buNone/>
            </a:pPr>
            <a:r>
              <a:rPr lang="en-GB" dirty="0"/>
              <a:t>c) Growth disturbance</a:t>
            </a:r>
          </a:p>
          <a:p>
            <a:pPr marL="0" indent="0">
              <a:buNone/>
            </a:pPr>
            <a:r>
              <a:rPr lang="en-GB" dirty="0"/>
              <a:t>d) Elbow stiffness</a:t>
            </a:r>
          </a:p>
          <a:p>
            <a:pPr marL="0" indent="0">
              <a:buNone/>
            </a:pPr>
            <a:r>
              <a:rPr lang="en-GB" dirty="0"/>
              <a:t>e) Overgrowth at the lateral condyle can cause an unsightly bump on the outside of the elbow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13516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Medial epicondyle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Medial epicondyle fractures are common and account for 10% of all elbow fractures in children.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occur between the ages of 7-15 years.</a:t>
            </a:r>
          </a:p>
          <a:p>
            <a:r>
              <a:rPr lang="en-GB" dirty="0"/>
              <a:t>They are usually a result from an avulsion (pull off) injury caused by a valgus stress at the elbow and contraction of the flexor muscles</a:t>
            </a:r>
            <a:r>
              <a:rPr lang="en-GB" dirty="0" smtClean="0"/>
              <a:t>.</a:t>
            </a:r>
          </a:p>
          <a:p>
            <a:r>
              <a:rPr lang="en-GB" dirty="0"/>
              <a:t>A medial epicondyle fracture is an avulsion injury of the attachment of the common flexors of the forearm. The injury is usually extra-articular but can be sometimes associated with an elbow dislocation.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fractures can be classified based amount of displacement and whether the medial epicondyle is incarcerated within the joint.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52931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Medial epicondyle fractures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Fifty percent of medial epicondyle fractures are associated with an elbow dislocation. 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important to distinguish a medial epicondyle fracture (common) from a medial condyle fracture (very rare). </a:t>
            </a:r>
            <a:endParaRPr lang="en-GB" dirty="0" smtClean="0"/>
          </a:p>
          <a:p>
            <a:r>
              <a:rPr lang="en-GB" dirty="0" smtClean="0"/>
              <a:t>Medial </a:t>
            </a:r>
            <a:r>
              <a:rPr lang="en-GB" dirty="0"/>
              <a:t>condyle fractures are intraarticular, extending into the elbow joint and require urgent open reduction internal fixation (ORIF).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91842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5688" y="1909763"/>
            <a:ext cx="2560488" cy="418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56792"/>
            <a:ext cx="244827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01588"/>
            <a:ext cx="2448272" cy="409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92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child presenting with a medial epicondyle or condyle fracture of humerus presents with tenderness and swelling at the medial aspect of the elbow. 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may be a dislocation of the elbow.</a:t>
            </a:r>
          </a:p>
        </p:txBody>
      </p:sp>
    </p:spTree>
    <p:extLst>
      <p:ext uri="{BB962C8B-B14F-4D97-AF65-F5344CB8AC3E}">
        <p14:creationId xmlns:p14="http://schemas.microsoft.com/office/powerpoint/2010/main" xmlns="" val="3586635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AP and lateral </a:t>
            </a:r>
            <a:r>
              <a:rPr lang="en-GB" dirty="0" smtClean="0"/>
              <a:t>x-ray of a minimally displaced (&lt; 5mm) medial epicondyle </a:t>
            </a:r>
          </a:p>
          <a:p>
            <a:pPr marL="0" indent="0">
              <a:buNone/>
            </a:pPr>
            <a:r>
              <a:rPr lang="en-GB" dirty="0" smtClean="0"/>
              <a:t>Undisplaced </a:t>
            </a:r>
            <a:r>
              <a:rPr lang="en-GB" dirty="0"/>
              <a:t>or minimally displaced fractures may be difficult to see on x-ray.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Soft </a:t>
            </a:r>
            <a:r>
              <a:rPr lang="en-GB" dirty="0"/>
              <a:t>tissue swelling may be the only finding.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Later </a:t>
            </a:r>
            <a:r>
              <a:rPr lang="en-GB" dirty="0"/>
              <a:t>an injury can be identified by the formation of fracture callus, periosteal reaction along the medial border of the humerus.</a:t>
            </a:r>
          </a:p>
        </p:txBody>
      </p:sp>
    </p:spTree>
    <p:extLst>
      <p:ext uri="{BB962C8B-B14F-4D97-AF65-F5344CB8AC3E}">
        <p14:creationId xmlns:p14="http://schemas.microsoft.com/office/powerpoint/2010/main" xmlns="" val="3343548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displaced 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53544"/>
            <a:ext cx="28956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1191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medial epicondyle is separated &gt;5 mm (red arrow).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is evident on the AP view.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more difficult to see on the lateral view due to the splint. B) Due to the child's age and type of sporting activity, management was open reduction and internal fixation.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404484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Lateral condyle fractures of the elbow are the second most common paediatric elbow fracture after supracondylar fractures.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account for 12-20% of elbow fractures in children. The peak age of incidence is six years.</a:t>
            </a:r>
          </a:p>
          <a:p>
            <a:r>
              <a:rPr lang="en-GB" dirty="0"/>
              <a:t>They usually occur as a result of indirect forces being applied to the elbow following a fall on an outstretched hand. </a:t>
            </a:r>
            <a:endParaRPr lang="en-GB" dirty="0" smtClean="0"/>
          </a:p>
          <a:p>
            <a:r>
              <a:rPr lang="en-GB" dirty="0" smtClean="0"/>
              <a:t>Angular </a:t>
            </a:r>
            <a:r>
              <a:rPr lang="en-GB" dirty="0"/>
              <a:t>and rotational forces are thought to contribute.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32453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Displaced </a:t>
            </a:r>
            <a:endParaRPr lang="en-GB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28670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0913" y="1976438"/>
            <a:ext cx="216217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09775"/>
            <a:ext cx="21336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11729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 elbow dislocation and fracture of the medial epicondyle (white arrow).</a:t>
            </a:r>
            <a:endParaRPr lang="en-GB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252028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7186"/>
            <a:ext cx="2678939" cy="374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01482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Medial epicondyle trapped in elbow joint</a:t>
            </a:r>
            <a:endParaRPr lang="en-GB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518457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3353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With an elbow dislocation, the medial epicondyle can be incarcerated in the joint (white arrow) following reduction.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can be difficult to identify on x-ray.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important to check that the medial epicondyle is present in its anatomical position. </a:t>
            </a:r>
            <a:endParaRPr lang="en-GB" dirty="0" smtClean="0"/>
          </a:p>
          <a:p>
            <a:r>
              <a:rPr lang="en-GB" dirty="0" smtClean="0"/>
              <a:t>On </a:t>
            </a:r>
            <a:r>
              <a:rPr lang="en-GB" dirty="0"/>
              <a:t>the AP view, the medial epicondyle </a:t>
            </a:r>
            <a:r>
              <a:rPr lang="en-GB" dirty="0" smtClean="0"/>
              <a:t>may be missing. </a:t>
            </a:r>
            <a:r>
              <a:rPr lang="en-GB" dirty="0"/>
              <a:t>On the lateral view, the fragment </a:t>
            </a:r>
            <a:r>
              <a:rPr lang="en-GB" dirty="0" smtClean="0"/>
              <a:t>may appear </a:t>
            </a:r>
            <a:r>
              <a:rPr lang="en-GB" dirty="0"/>
              <a:t>as an additional bony opacity interposed between trochlea and olecranon. </a:t>
            </a:r>
            <a:endParaRPr lang="en-GB" dirty="0" smtClean="0"/>
          </a:p>
          <a:p>
            <a:r>
              <a:rPr lang="en-GB" dirty="0"/>
              <a:t>J</a:t>
            </a:r>
            <a:r>
              <a:rPr lang="en-GB" dirty="0" smtClean="0"/>
              <a:t>oint </a:t>
            </a:r>
            <a:r>
              <a:rPr lang="en-GB" dirty="0"/>
              <a:t>surfaces of the olecranon and trochlea are not congruent</a:t>
            </a:r>
            <a:r>
              <a:rPr lang="en-GB" dirty="0" smtClean="0"/>
              <a:t>.</a:t>
            </a:r>
          </a:p>
          <a:p>
            <a:r>
              <a:rPr lang="en-GB" dirty="0"/>
              <a:t>Always do repeat x-rays to check that the medial epicondyle is not incarcerated in the joint.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there is any doubt that the medial epicondyle is trapped in the joint, an urgent open reduction and internal fixation is needed. </a:t>
            </a:r>
          </a:p>
        </p:txBody>
      </p:sp>
    </p:spTree>
    <p:extLst>
      <p:ext uri="{BB962C8B-B14F-4D97-AF65-F5344CB8AC3E}">
        <p14:creationId xmlns:p14="http://schemas.microsoft.com/office/powerpoint/2010/main" xmlns="" val="2917503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operative 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Indications 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1962" y="2872581"/>
          <a:ext cx="8220075" cy="1981200"/>
        </p:xfrm>
        <a:graphic>
          <a:graphicData uri="http://schemas.openxmlformats.org/drawingml/2006/table">
            <a:tbl>
              <a:tblPr/>
              <a:tblGrid>
                <a:gridCol w="2315730"/>
                <a:gridCol w="2760473"/>
                <a:gridCol w="3143872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76200" marR="76200" marT="76200" marB="7620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b="1">
                          <a:effectLst/>
                        </a:rPr>
                        <a:t>Closed treatment</a:t>
                      </a:r>
                      <a:endParaRPr lang="en-GB">
                        <a:effectLst/>
                      </a:endParaRPr>
                    </a:p>
                  </a:txBody>
                  <a:tcPr marL="76200" marR="76200" marT="76200" marB="7620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b="1">
                          <a:effectLst/>
                        </a:rPr>
                        <a:t>Operative treatment</a:t>
                      </a:r>
                      <a:endParaRPr lang="en-GB">
                        <a:effectLst/>
                      </a:endParaRPr>
                    </a:p>
                  </a:txBody>
                  <a:tcPr marL="76200" marR="76200" marT="76200" marB="7620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effectLst/>
                        </a:rPr>
                        <a:t>Age</a:t>
                      </a:r>
                      <a:endParaRPr lang="en-GB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≤8 years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≥ 8 years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effectLst/>
                        </a:rPr>
                        <a:t>Dominance</a:t>
                      </a:r>
                      <a:endParaRPr lang="en-GB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Non-dominant arm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Dominant arm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effectLst/>
                        </a:rPr>
                        <a:t>Sports</a:t>
                      </a:r>
                      <a:endParaRPr lang="en-GB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Nil/little sports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Athlete - throwing activities or gymnastics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1963" y="2871788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D5567"/>
                </a:solidFill>
                <a:effectLst/>
                <a:latin typeface="Arial" pitchFamily="34" charset="0"/>
                <a:cs typeface="Arial" pitchFamily="34" charset="0"/>
              </a:rPr>
              <a:t>Relative indications for closed treatment versus operative treatment in medial epicondyle fractures displaced 5 mm to 15 mm.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598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Absolute indication for urgent open reduction and internal fixation:</a:t>
            </a:r>
          </a:p>
          <a:p>
            <a:r>
              <a:rPr lang="en-GB" dirty="0"/>
              <a:t>Elbow dislocation with incarceration of medial epicondyle</a:t>
            </a:r>
          </a:p>
          <a:p>
            <a:r>
              <a:rPr lang="en-GB" dirty="0"/>
              <a:t>Relative indications for open reduction and internal fixation:</a:t>
            </a:r>
          </a:p>
          <a:p>
            <a:r>
              <a:rPr lang="en-GB" dirty="0"/>
              <a:t>Displacement &gt;10 mm-15 mm</a:t>
            </a:r>
          </a:p>
          <a:p>
            <a:r>
              <a:rPr lang="en-GB" dirty="0"/>
              <a:t>Ulnar nerve palsy</a:t>
            </a:r>
          </a:p>
          <a:p>
            <a:r>
              <a:rPr lang="en-GB" dirty="0"/>
              <a:t>Dominant upper limb in throwing athlete or gymnast</a:t>
            </a:r>
          </a:p>
          <a:p>
            <a:r>
              <a:rPr lang="en-GB" dirty="0"/>
              <a:t>Following reduction, &lt;15 mm of displacement is considered acceptable</a:t>
            </a:r>
            <a:r>
              <a:rPr lang="en-GB" b="1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19626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Less than 5 </a:t>
            </a:r>
            <a:r>
              <a:rPr lang="en-GB" dirty="0"/>
              <a:t>mm </a:t>
            </a:r>
            <a:r>
              <a:rPr lang="en-GB" dirty="0" smtClean="0"/>
              <a:t>displacement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reduction required</a:t>
            </a:r>
            <a:endParaRPr lang="en-GB" dirty="0" smtClean="0"/>
          </a:p>
          <a:p>
            <a:r>
              <a:rPr lang="en-GB" dirty="0" smtClean="0"/>
              <a:t>Above-elbow </a:t>
            </a:r>
            <a:r>
              <a:rPr lang="en-GB" dirty="0" err="1"/>
              <a:t>backslab</a:t>
            </a:r>
            <a:r>
              <a:rPr lang="en-GB" dirty="0"/>
              <a:t> at 90 degrees elbow flexion for 3 weeks with sling.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/>
              <a:t>backslab</a:t>
            </a:r>
            <a:r>
              <a:rPr lang="en-GB" dirty="0"/>
              <a:t> and sling should be worn under clothing (e.g. loose fitting shirt) and not through the sleeve.</a:t>
            </a:r>
          </a:p>
          <a:p>
            <a:r>
              <a:rPr lang="en-GB" dirty="0" err="1"/>
              <a:t>Backslab</a:t>
            </a:r>
            <a:r>
              <a:rPr lang="en-GB" dirty="0"/>
              <a:t> is removed at 3 weeks and child is then placed in collar and cuff for three weeks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40755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mm to 15 mm displacement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Treatment choice dependent </a:t>
            </a:r>
            <a:r>
              <a:rPr lang="en-GB" dirty="0"/>
              <a:t>on number of factors such as child's age and sporting activities</a:t>
            </a:r>
          </a:p>
        </p:txBody>
      </p:sp>
    </p:spTree>
    <p:extLst>
      <p:ext uri="{BB962C8B-B14F-4D97-AF65-F5344CB8AC3E}">
        <p14:creationId xmlns:p14="http://schemas.microsoft.com/office/powerpoint/2010/main" xmlns="" val="1746326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More than 15 </a:t>
            </a:r>
            <a:r>
              <a:rPr lang="en-GB" dirty="0"/>
              <a:t>mm displacement (with elbow dislocation)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Requires reduction +/- ORIF</a:t>
            </a:r>
          </a:p>
        </p:txBody>
      </p:sp>
    </p:spTree>
    <p:extLst>
      <p:ext uri="{BB962C8B-B14F-4D97-AF65-F5344CB8AC3E}">
        <p14:creationId xmlns:p14="http://schemas.microsoft.com/office/powerpoint/2010/main" xmlns="" val="116018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child will present with pain, limited elbow range of motion (ROM) and swelling at the lateral aspect of the elbow</a:t>
            </a:r>
            <a:r>
              <a:rPr lang="en-GB" dirty="0" smtClean="0"/>
              <a:t>.</a:t>
            </a:r>
          </a:p>
          <a:p>
            <a:r>
              <a:rPr lang="en-GB" dirty="0"/>
              <a:t>Lateral condyle fractures can frequently look benign with minimal swelling and minimal deformity, which can lead to delays in presentation and recognition of the fracture.  </a:t>
            </a:r>
          </a:p>
        </p:txBody>
      </p:sp>
    </p:spTree>
    <p:extLst>
      <p:ext uri="{BB962C8B-B14F-4D97-AF65-F5344CB8AC3E}">
        <p14:creationId xmlns:p14="http://schemas.microsoft.com/office/powerpoint/2010/main" xmlns="" val="33394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Milch </a:t>
            </a:r>
            <a:r>
              <a:rPr lang="en-GB" b="1" dirty="0" smtClean="0"/>
              <a:t>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Type I: rare</a:t>
            </a:r>
          </a:p>
          <a:p>
            <a:r>
              <a:rPr lang="en-GB" dirty="0" smtClean="0"/>
              <a:t>Type II: most common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8482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fracture line goes through the </a:t>
            </a:r>
            <a:r>
              <a:rPr lang="en-GB" dirty="0" err="1"/>
              <a:t>capitellar</a:t>
            </a:r>
            <a:r>
              <a:rPr lang="en-GB" dirty="0"/>
              <a:t> ossification centre</a:t>
            </a:r>
          </a:p>
          <a:p>
            <a:r>
              <a:rPr lang="en-GB" dirty="0"/>
              <a:t>Equivalent to a Salter-Harris type IV fracture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2250" y="3933056"/>
            <a:ext cx="180975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833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fracture line runs medial to the </a:t>
            </a:r>
            <a:r>
              <a:rPr lang="en-GB" dirty="0" err="1"/>
              <a:t>capitellar</a:t>
            </a:r>
            <a:r>
              <a:rPr lang="en-GB" dirty="0"/>
              <a:t> ossification centre</a:t>
            </a:r>
          </a:p>
          <a:p>
            <a:r>
              <a:rPr lang="en-GB" dirty="0"/>
              <a:t>Equivalent to a Salter-Harris type II fracture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5663" y="3717032"/>
            <a:ext cx="19812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281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Anteroposterior (AP) and lateral x-rays of the elbow should be obtained without splinting.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there is clinical suspicion of injury in the forearm or wrist then separate films of these areas should be ordered.</a:t>
            </a:r>
          </a:p>
          <a:p>
            <a:r>
              <a:rPr lang="en-GB" dirty="0"/>
              <a:t>If a lateral condyle fracture is suspected or minimally displaced on x-rays, then oblique views are often useful</a:t>
            </a:r>
            <a:r>
              <a:rPr lang="en-GB" dirty="0" smtClean="0"/>
              <a:t>.</a:t>
            </a:r>
          </a:p>
          <a:p>
            <a:r>
              <a:rPr lang="en-GB" dirty="0"/>
              <a:t>These fractures do not require splinting prior to imaging as there is usually less pain and swelling. This allows subtle fracture lines to be more visible on x-ray.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3612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Radiology 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14713"/>
            <a:ext cx="14192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12244"/>
            <a:ext cx="140017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0087" y="1213008"/>
            <a:ext cx="78720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 An undisplaced lateral condyle fracture may be difficult to see on plain x-ray. The presence of anterior and posterior fat pad signs may be the only clue. Oblique views may be useful in undisplaced lateral condyle fractures.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55168"/>
            <a:ext cx="28479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515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271462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73016"/>
            <a:ext cx="28479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1558193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Minimally displaced </a:t>
            </a:r>
            <a:r>
              <a:rPr lang="en-GB" b="1" dirty="0"/>
              <a:t>lateral condyle fracture (&lt;2 mm gap). In the AP view, a metaphyseal fracture line can be observed just proximal to the growth plate above the capitellum. On the lateral view, a minimally displaced fracture appears as a second line visible above capitellum.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2183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1150</Words>
  <Application>Microsoft Office PowerPoint</Application>
  <PresentationFormat>On-screen Show (4:3)</PresentationFormat>
  <Paragraphs>110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Lateral and medial epicondyle fractures</vt:lpstr>
      <vt:lpstr>Epidemiology </vt:lpstr>
      <vt:lpstr>Clinical </vt:lpstr>
      <vt:lpstr>Milch classification</vt:lpstr>
      <vt:lpstr>Type I</vt:lpstr>
      <vt:lpstr>Type II</vt:lpstr>
      <vt:lpstr>Investigations </vt:lpstr>
      <vt:lpstr>Radiology </vt:lpstr>
      <vt:lpstr>Image </vt:lpstr>
      <vt:lpstr>Image </vt:lpstr>
      <vt:lpstr>Management </vt:lpstr>
      <vt:lpstr>Complications </vt:lpstr>
      <vt:lpstr>Medial epicondyle </vt:lpstr>
      <vt:lpstr>Medial epicondyle fractures</vt:lpstr>
      <vt:lpstr>Classification </vt:lpstr>
      <vt:lpstr>Clinical </vt:lpstr>
      <vt:lpstr>radiology</vt:lpstr>
      <vt:lpstr>Non displaced </vt:lpstr>
      <vt:lpstr>Class </vt:lpstr>
      <vt:lpstr>Displaced </vt:lpstr>
      <vt:lpstr> elbow dislocation and fracture of the medial epicondyle (white arrow).</vt:lpstr>
      <vt:lpstr>Medial epicondyle trapped in elbow joint</vt:lpstr>
      <vt:lpstr>Imaging </vt:lpstr>
      <vt:lpstr>Non operative treatment </vt:lpstr>
      <vt:lpstr>Operative </vt:lpstr>
      <vt:lpstr>Less than 5 mm displacement</vt:lpstr>
      <vt:lpstr>5 mm to 15 mm displacement</vt:lpstr>
      <vt:lpstr>More than 15 mm displacement (with elbow dislocation)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Lateral and medial epicondyle fractures</dc:title>
  <dc:creator>Dr. Nyankure</dc:creator>
  <cp:lastModifiedBy>Guest</cp:lastModifiedBy>
  <cp:revision>16</cp:revision>
  <dcterms:created xsi:type="dcterms:W3CDTF">2016-01-31T08:24:20Z</dcterms:created>
  <dcterms:modified xsi:type="dcterms:W3CDTF">2016-11-15T17:49:28Z</dcterms:modified>
</cp:coreProperties>
</file>