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6" r:id="rId14"/>
    <p:sldId id="271" r:id="rId15"/>
    <p:sldId id="272" r:id="rId16"/>
    <p:sldId id="275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58AFA4-D93F-4B8A-9F23-6409DAA65FB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3C0F03-F881-4621-959E-C3F1740597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C.M.GARAMA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34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CONDUCTING SYSTEM of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19200"/>
            <a:ext cx="7772400" cy="4800600"/>
          </a:xfrm>
        </p:spPr>
        <p:txBody>
          <a:bodyPr/>
          <a:lstStyle/>
          <a:p>
            <a:r>
              <a:rPr lang="en-US" dirty="0"/>
              <a:t>The conduction system of the heart located in the myocardium is responsible for regulating rate and rhythm of </a:t>
            </a:r>
            <a:r>
              <a:rPr lang="en-US" dirty="0" smtClean="0"/>
              <a:t>the heart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composed of </a:t>
            </a:r>
            <a:r>
              <a:rPr lang="en-US" dirty="0" err="1"/>
              <a:t>specialised</a:t>
            </a:r>
            <a:r>
              <a:rPr lang="en-US" dirty="0"/>
              <a:t> Purkinje </a:t>
            </a:r>
            <a:r>
              <a:rPr lang="en-US" dirty="0" err="1"/>
              <a:t>fibres</a:t>
            </a:r>
            <a:r>
              <a:rPr lang="en-US" dirty="0"/>
              <a:t> </a:t>
            </a:r>
            <a:r>
              <a:rPr lang="en-US" dirty="0" smtClean="0"/>
              <a:t>which contain </a:t>
            </a:r>
            <a:r>
              <a:rPr lang="en-US" dirty="0"/>
              <a:t>some contractile </a:t>
            </a:r>
            <a:r>
              <a:rPr lang="en-US" dirty="0" err="1"/>
              <a:t>myofilaments</a:t>
            </a:r>
            <a:r>
              <a:rPr lang="en-US" dirty="0"/>
              <a:t> and conduct </a:t>
            </a:r>
            <a:r>
              <a:rPr lang="en-US" dirty="0" smtClean="0"/>
              <a:t>action potentials </a:t>
            </a:r>
            <a:r>
              <a:rPr lang="en-US" dirty="0"/>
              <a:t>rapidly.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conduction system consists of </a:t>
            </a:r>
            <a:r>
              <a:rPr lang="en-US" b="1" dirty="0"/>
              <a:t>4 </a:t>
            </a:r>
            <a:r>
              <a:rPr lang="en-US" b="1" dirty="0" smtClean="0"/>
              <a:t>major components</a:t>
            </a:r>
            <a:r>
              <a:rPr lang="en-US" dirty="0" smtClean="0"/>
              <a:t>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sinoatrial</a:t>
            </a:r>
            <a:r>
              <a:rPr lang="en-US" dirty="0"/>
              <a:t> (SA) </a:t>
            </a:r>
            <a:r>
              <a:rPr lang="en-US" dirty="0" smtClean="0"/>
              <a:t>node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atrioventricular</a:t>
            </a:r>
            <a:r>
              <a:rPr lang="en-US" dirty="0"/>
              <a:t> (AV) </a:t>
            </a:r>
            <a:r>
              <a:rPr lang="en-US" dirty="0" smtClean="0"/>
              <a:t>bundle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atrioventricular</a:t>
            </a:r>
            <a:r>
              <a:rPr lang="en-US" dirty="0"/>
              <a:t> (AV) </a:t>
            </a:r>
            <a:r>
              <a:rPr lang="en-US" dirty="0" smtClean="0"/>
              <a:t>node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The bundle of His </a:t>
            </a:r>
          </a:p>
        </p:txBody>
      </p:sp>
    </p:spTree>
    <p:extLst>
      <p:ext uri="{BB962C8B-B14F-4D97-AF65-F5344CB8AC3E}">
        <p14:creationId xmlns:p14="http://schemas.microsoft.com/office/powerpoint/2010/main" val="22473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MYOCARDIAL BLOOD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Cardiac muscles require adequate supply of oxygen and nutrients to function properly</a:t>
            </a:r>
          </a:p>
          <a:p>
            <a:r>
              <a:rPr lang="en-US" dirty="0"/>
              <a:t> Blood is transported to </a:t>
            </a:r>
            <a:r>
              <a:rPr lang="en-US" dirty="0" smtClean="0"/>
              <a:t>myocardial cells </a:t>
            </a:r>
            <a:r>
              <a:rPr lang="en-US" dirty="0"/>
              <a:t>by the </a:t>
            </a:r>
            <a:r>
              <a:rPr lang="en-US" dirty="0">
                <a:solidFill>
                  <a:srgbClr val="FF0000"/>
                </a:solidFill>
              </a:rPr>
              <a:t>coronary arteries</a:t>
            </a:r>
            <a:r>
              <a:rPr lang="en-US" dirty="0"/>
              <a:t> which originate </a:t>
            </a:r>
            <a:r>
              <a:rPr lang="en-US" dirty="0" smtClean="0"/>
              <a:t>immediately above </a:t>
            </a:r>
            <a:r>
              <a:rPr lang="en-US" dirty="0"/>
              <a:t>the aortic semilunar valve.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of blood flow to </a:t>
            </a:r>
            <a:r>
              <a:rPr lang="en-US" dirty="0" smtClean="0"/>
              <a:t>the myocardium </a:t>
            </a:r>
            <a:r>
              <a:rPr lang="en-US" dirty="0"/>
              <a:t>during diastole.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540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Major </a:t>
            </a:r>
            <a:r>
              <a:rPr lang="en-US" b="1" dirty="0">
                <a:solidFill>
                  <a:srgbClr val="00B050"/>
                </a:solidFill>
              </a:rPr>
              <a:t>coronary trunks,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supplying blood to </a:t>
            </a:r>
            <a:r>
              <a:rPr lang="en-US" b="1" dirty="0" smtClean="0">
                <a:solidFill>
                  <a:srgbClr val="00B050"/>
                </a:solidFill>
              </a:rPr>
              <a:t>heart muscles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010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/>
              <a:t>The anterior </a:t>
            </a:r>
            <a:r>
              <a:rPr lang="en-US" b="1" dirty="0"/>
              <a:t>descending branch of the left </a:t>
            </a:r>
            <a:r>
              <a:rPr lang="en-US" b="1" dirty="0" smtClean="0"/>
              <a:t>coronary artery</a:t>
            </a:r>
          </a:p>
          <a:p>
            <a:pPr marL="788670" lvl="1" indent="-514350"/>
            <a:r>
              <a:rPr lang="en-US" dirty="0" smtClean="0"/>
              <a:t>Supply  the Apex, anterior surface of right ventricle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/>
              <a:t>The circumflex branch of the left coronary </a:t>
            </a:r>
            <a:r>
              <a:rPr lang="en-US" b="1" dirty="0" smtClean="0"/>
              <a:t>artery</a:t>
            </a:r>
          </a:p>
          <a:p>
            <a:pPr marL="788670" lvl="1" indent="-514350"/>
            <a:r>
              <a:rPr lang="en-US" dirty="0" smtClean="0"/>
              <a:t>Supplies the left atrium and lateral left ventricle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right coronary </a:t>
            </a:r>
            <a:r>
              <a:rPr lang="en-US" b="1" dirty="0" smtClean="0"/>
              <a:t>artery</a:t>
            </a:r>
          </a:p>
          <a:p>
            <a:pPr marL="788670" lvl="1" indent="-514350"/>
            <a:r>
              <a:rPr lang="en-US" dirty="0" smtClean="0"/>
              <a:t>Supplies right atrium, part of right ventricle, and part of posterior ventricle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tse1.mm.bing.net/th?id=OIP.Rh9XoUZHAuF_mlViiuJSvAHaG4&amp;pid=Api&amp;P=0&amp;w=196&amp;h=1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"/>
            <a:ext cx="71628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502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https://image.slidesharecdn.com/ischaemicheartdiseaseitsanaestheticimplications-130521144013-phpapp02/95/ischaemic-heart-disease-its-anaesthetic-implications-4-638.jpg?cb=14204413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924800" cy="57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1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PATTERNS AND CLASSIFICATION OF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HEART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They are </a:t>
            </a:r>
            <a:r>
              <a:rPr lang="en-US" dirty="0" err="1" smtClean="0"/>
              <a:t>categorised</a:t>
            </a:r>
            <a:r>
              <a:rPr lang="en-US" dirty="0" smtClean="0"/>
              <a:t> </a:t>
            </a:r>
            <a:r>
              <a:rPr lang="en-US" dirty="0"/>
              <a:t>on the basis of </a:t>
            </a:r>
            <a:r>
              <a:rPr lang="en-US" dirty="0">
                <a:solidFill>
                  <a:srgbClr val="00B050"/>
                </a:solidFill>
              </a:rPr>
              <a:t>anatomic region </a:t>
            </a:r>
            <a:r>
              <a:rPr lang="en-US" dirty="0"/>
              <a:t>involved and the functional impairment. </a:t>
            </a:r>
            <a:endParaRPr lang="en-US" dirty="0" smtClean="0"/>
          </a:p>
          <a:p>
            <a:r>
              <a:rPr lang="en-US" dirty="0" smtClean="0"/>
              <a:t>Accordingly, </a:t>
            </a:r>
            <a:r>
              <a:rPr lang="en-US" dirty="0"/>
              <a:t>heart diseases </a:t>
            </a:r>
            <a:r>
              <a:rPr lang="en-US" dirty="0" smtClean="0"/>
              <a:t>maybe classified as;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Heart </a:t>
            </a:r>
            <a:r>
              <a:rPr lang="en-US" dirty="0"/>
              <a:t>failure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Congenital </a:t>
            </a:r>
            <a:r>
              <a:rPr lang="en-US" dirty="0"/>
              <a:t>heart diseases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Ischaemic</a:t>
            </a:r>
            <a:r>
              <a:rPr lang="en-US" dirty="0" smtClean="0"/>
              <a:t> </a:t>
            </a:r>
            <a:r>
              <a:rPr lang="en-US" dirty="0"/>
              <a:t>heart </a:t>
            </a:r>
            <a:r>
              <a:rPr lang="en-US" dirty="0" smtClean="0"/>
              <a:t>disease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Hypertensive heart disease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/>
              <a:t>pulmonale</a:t>
            </a:r>
            <a:endParaRPr lang="en-US" dirty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Rheumatic </a:t>
            </a:r>
            <a:r>
              <a:rPr lang="en-US" dirty="0"/>
              <a:t>fever and rheumatic heart disease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Non-rheumatic </a:t>
            </a:r>
            <a:r>
              <a:rPr lang="en-US" dirty="0"/>
              <a:t>endocarditis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Valvular</a:t>
            </a:r>
            <a:r>
              <a:rPr lang="en-US" dirty="0" smtClean="0"/>
              <a:t> </a:t>
            </a:r>
            <a:r>
              <a:rPr lang="en-US" dirty="0"/>
              <a:t>diseases and deformities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Myocardial </a:t>
            </a:r>
            <a:r>
              <a:rPr lang="en-US" dirty="0"/>
              <a:t>disease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Pericardial </a:t>
            </a:r>
            <a:r>
              <a:rPr lang="en-US" dirty="0"/>
              <a:t>disease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Tumours</a:t>
            </a:r>
            <a:r>
              <a:rPr lang="en-US" dirty="0" smtClean="0"/>
              <a:t> </a:t>
            </a:r>
            <a:r>
              <a:rPr lang="en-US" dirty="0"/>
              <a:t>of the heart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Pathology </a:t>
            </a:r>
            <a:r>
              <a:rPr lang="en-US" dirty="0"/>
              <a:t>of cardiovascular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33986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</a:p>
          <a:p>
            <a:r>
              <a:rPr lang="en-US" dirty="0" smtClean="0"/>
              <a:t>HARSH MOHAN BOOK OF PATHOLOGY,</a:t>
            </a:r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79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/>
          <a:lstStyle/>
          <a:p>
            <a:r>
              <a:rPr lang="en-US" dirty="0" smtClean="0"/>
              <a:t>Discuss the clinical findings of a patient suspected to have a heart disease ( 10 </a:t>
            </a:r>
            <a:r>
              <a:rPr lang="en-US" dirty="0" err="1" smtClean="0"/>
              <a:t>mks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b="1" dirty="0" smtClean="0"/>
              <a:t>INSTRUCTION</a:t>
            </a:r>
          </a:p>
          <a:p>
            <a:pPr lvl="1"/>
            <a:r>
              <a:rPr lang="en-US" dirty="0" smtClean="0"/>
              <a:t>Assignment should be  300 words (+/- 10%), excluding topic and referencing</a:t>
            </a:r>
          </a:p>
          <a:p>
            <a:pPr lvl="1"/>
            <a:r>
              <a:rPr lang="en-US" dirty="0" smtClean="0"/>
              <a:t>Use new times roman, double spacing</a:t>
            </a:r>
          </a:p>
          <a:p>
            <a:pPr lvl="1"/>
            <a:r>
              <a:rPr lang="en-US" dirty="0" smtClean="0"/>
              <a:t>Include your email, student number on the </a:t>
            </a:r>
            <a:r>
              <a:rPr lang="en-US" dirty="0" smtClean="0"/>
              <a:t>topic</a:t>
            </a:r>
          </a:p>
          <a:p>
            <a:pPr lvl="1"/>
            <a:r>
              <a:rPr lang="en-US" dirty="0" smtClean="0"/>
              <a:t>Send to:</a:t>
            </a:r>
          </a:p>
          <a:p>
            <a:pPr lvl="2"/>
            <a:r>
              <a:rPr lang="en-US" b="1" dirty="0" smtClean="0"/>
              <a:t>cgarama@kmtc.ac.k</a:t>
            </a:r>
            <a:r>
              <a:rPr lang="en-US" dirty="0" smtClean="0"/>
              <a:t>e</a:t>
            </a:r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 able to understand normal structure of the heart</a:t>
            </a:r>
          </a:p>
          <a:p>
            <a:r>
              <a:rPr lang="en-US" dirty="0" smtClean="0"/>
              <a:t>Understand brief physiology of the heart</a:t>
            </a:r>
          </a:p>
          <a:p>
            <a:r>
              <a:rPr lang="en-US" dirty="0" smtClean="0"/>
              <a:t>To be cognizant of disease patterns </a:t>
            </a:r>
            <a:r>
              <a:rPr lang="en-US" smtClean="0"/>
              <a:t>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fbme.utm.my/salehas/files/2014/12/heart-anato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2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The heart is a muscular pump that ejects blood into the vascular tree with sufficient pressure to maintain optimal circulation</a:t>
            </a:r>
          </a:p>
          <a:p>
            <a:r>
              <a:rPr lang="en-US" dirty="0" smtClean="0"/>
              <a:t>Average weight of the heart </a:t>
            </a:r>
          </a:p>
          <a:p>
            <a:pPr lvl="1"/>
            <a:r>
              <a:rPr lang="en-US" dirty="0" smtClean="0"/>
              <a:t>in an adult male is 300-350 </a:t>
            </a:r>
            <a:r>
              <a:rPr lang="en-US" dirty="0" err="1" smtClean="0"/>
              <a:t>gm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adult female is 250-300 </a:t>
            </a:r>
            <a:r>
              <a:rPr lang="en-US" dirty="0" err="1" smtClean="0"/>
              <a:t>gm</a:t>
            </a:r>
            <a:endParaRPr lang="en-US" dirty="0" smtClean="0"/>
          </a:p>
          <a:p>
            <a:r>
              <a:rPr lang="en-US" dirty="0"/>
              <a:t>Heart is divided into four chambers: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right and a left atrium both lying superiorly,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right and a left ventricle both lying inferiorly and are larger. </a:t>
            </a:r>
          </a:p>
        </p:txBody>
      </p:sp>
    </p:spTree>
    <p:extLst>
      <p:ext uri="{BB962C8B-B14F-4D97-AF65-F5344CB8AC3E}">
        <p14:creationId xmlns:p14="http://schemas.microsoft.com/office/powerpoint/2010/main" val="5909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The blood in the heart chambers moves in </a:t>
            </a:r>
            <a:r>
              <a:rPr lang="en-US" dirty="0">
                <a:solidFill>
                  <a:srgbClr val="FF0000"/>
                </a:solidFill>
              </a:rPr>
              <a:t>a carefully prescribed</a:t>
            </a:r>
            <a:r>
              <a:rPr lang="en-US" dirty="0"/>
              <a:t> pathway</a:t>
            </a:r>
            <a:r>
              <a:rPr lang="en-US" dirty="0" smtClean="0"/>
              <a:t>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en-US" b="1" dirty="0" smtClean="0"/>
              <a:t>venous</a:t>
            </a:r>
            <a:r>
              <a:rPr lang="en-US" dirty="0" smtClean="0"/>
              <a:t> </a:t>
            </a:r>
            <a:r>
              <a:rPr lang="en-US" dirty="0"/>
              <a:t>blood from </a:t>
            </a:r>
            <a:r>
              <a:rPr lang="en-US" b="1" dirty="0"/>
              <a:t>systemic </a:t>
            </a:r>
            <a:r>
              <a:rPr lang="en-US" dirty="0"/>
              <a:t>circulation → right atrium → right ventricle → pulmonary arteries → lungs → pulmonary veins → left atrium → left ventricle → aorta → </a:t>
            </a:r>
            <a:r>
              <a:rPr lang="en-US" dirty="0" smtClean="0"/>
              <a:t>systemic</a:t>
            </a:r>
          </a:p>
        </p:txBody>
      </p:sp>
    </p:spTree>
    <p:extLst>
      <p:ext uri="{BB962C8B-B14F-4D97-AF65-F5344CB8AC3E}">
        <p14:creationId xmlns:p14="http://schemas.microsoft.com/office/powerpoint/2010/main" val="25101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VALVES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4572000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  <a:buClr>
                <a:srgbClr val="D34817"/>
              </a:buClr>
            </a:pPr>
            <a:r>
              <a:rPr lang="en-US" dirty="0">
                <a:solidFill>
                  <a:prstClr val="black"/>
                </a:solidFill>
              </a:rPr>
              <a:t>The transport of blood is regulated by cardiac valves: </a:t>
            </a:r>
            <a:endParaRPr lang="en-US" dirty="0" smtClean="0">
              <a:solidFill>
                <a:prstClr val="black"/>
              </a:solidFill>
            </a:endParaRPr>
          </a:p>
          <a:p>
            <a:pPr marL="777240" lvl="1" indent="-457200">
              <a:lnSpc>
                <a:spcPct val="160000"/>
              </a:lnSpc>
              <a:buClr>
                <a:srgbClr val="D34817"/>
              </a:buClr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</a:rPr>
              <a:t>two </a:t>
            </a:r>
            <a:r>
              <a:rPr lang="en-US" dirty="0">
                <a:solidFill>
                  <a:prstClr val="black"/>
                </a:solidFill>
              </a:rPr>
              <a:t>loose flap-like </a:t>
            </a:r>
            <a:r>
              <a:rPr lang="en-US" b="1" dirty="0" err="1"/>
              <a:t>atrioventricular</a:t>
            </a:r>
            <a:r>
              <a:rPr lang="en-US" b="1" dirty="0"/>
              <a:t> valves, </a:t>
            </a:r>
            <a:endParaRPr lang="en-US" b="1" dirty="0" smtClean="0"/>
          </a:p>
          <a:p>
            <a:pPr marL="777240" lvl="1" indent="-457200">
              <a:lnSpc>
                <a:spcPct val="160000"/>
              </a:lnSpc>
              <a:buClr>
                <a:srgbClr val="D34817"/>
              </a:buClr>
              <a:buFont typeface="+mj-lt"/>
              <a:buAutoNum type="arabicPeriod"/>
            </a:pPr>
            <a:r>
              <a:rPr lang="en-US" b="1" dirty="0" smtClean="0">
                <a:solidFill>
                  <a:prstClr val="black"/>
                </a:solidFill>
              </a:rPr>
              <a:t>tricuspid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on the right and </a:t>
            </a:r>
            <a:endParaRPr lang="en-US" dirty="0" smtClean="0">
              <a:solidFill>
                <a:prstClr val="black"/>
              </a:solidFill>
            </a:endParaRPr>
          </a:p>
          <a:p>
            <a:pPr marL="777240" lvl="1" indent="-457200">
              <a:lnSpc>
                <a:spcPct val="160000"/>
              </a:lnSpc>
              <a:buClr>
                <a:srgbClr val="D34817"/>
              </a:buClr>
              <a:buFont typeface="+mj-lt"/>
              <a:buAutoNum type="arabicPeriod"/>
            </a:pPr>
            <a:r>
              <a:rPr lang="en-US" b="1" dirty="0" smtClean="0">
                <a:solidFill>
                  <a:prstClr val="black"/>
                </a:solidFill>
              </a:rPr>
              <a:t>mitral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(bicuspid) on the left; and </a:t>
            </a:r>
            <a:endParaRPr lang="en-US" dirty="0" smtClean="0">
              <a:solidFill>
                <a:prstClr val="black"/>
              </a:solidFill>
            </a:endParaRPr>
          </a:p>
          <a:p>
            <a:pPr marL="777240" lvl="1" indent="-457200">
              <a:lnSpc>
                <a:spcPct val="160000"/>
              </a:lnSpc>
              <a:buClr>
                <a:srgbClr val="D34817"/>
              </a:buClr>
              <a:buFont typeface="+mj-lt"/>
              <a:buAutoNum type="arabicPeriod"/>
            </a:pPr>
            <a:r>
              <a:rPr lang="en-US" b="1" dirty="0" smtClean="0">
                <a:solidFill>
                  <a:prstClr val="black"/>
                </a:solidFill>
              </a:rPr>
              <a:t>two </a:t>
            </a:r>
            <a:r>
              <a:rPr lang="en-US" b="1" dirty="0">
                <a:solidFill>
                  <a:prstClr val="black"/>
                </a:solidFill>
              </a:rPr>
              <a:t>semilunar </a:t>
            </a:r>
            <a:r>
              <a:rPr lang="en-US" dirty="0">
                <a:solidFill>
                  <a:prstClr val="black"/>
                </a:solidFill>
              </a:rPr>
              <a:t>valves with three leaflets each, </a:t>
            </a:r>
            <a:endParaRPr lang="en-US" dirty="0" smtClean="0">
              <a:solidFill>
                <a:prstClr val="black"/>
              </a:solidFill>
            </a:endParaRPr>
          </a:p>
          <a:p>
            <a:pPr marL="777240" lvl="1" indent="-457200">
              <a:lnSpc>
                <a:spcPct val="160000"/>
              </a:lnSpc>
              <a:buClr>
                <a:srgbClr val="D34817"/>
              </a:buClr>
              <a:buFont typeface="+mj-lt"/>
              <a:buAutoNum type="arabicPeriod"/>
            </a:pPr>
            <a:r>
              <a:rPr lang="en-US" b="1" dirty="0" smtClean="0">
                <a:solidFill>
                  <a:prstClr val="black"/>
                </a:solidFill>
              </a:rPr>
              <a:t>pulmonary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b="1" dirty="0">
                <a:solidFill>
                  <a:prstClr val="black"/>
                </a:solidFill>
              </a:rPr>
              <a:t>aortic valves, </a:t>
            </a:r>
            <a:r>
              <a:rPr lang="en-US" dirty="0">
                <a:solidFill>
                  <a:prstClr val="black"/>
                </a:solidFill>
              </a:rPr>
              <a:t>guarding the outflow tracts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0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LAYERS OF HEART MUSCLES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They are mainly 3 layers	</a:t>
            </a:r>
          </a:p>
          <a:p>
            <a:pPr lvl="1"/>
            <a:r>
              <a:rPr lang="en-US" dirty="0" err="1" smtClean="0"/>
              <a:t>Epicardium</a:t>
            </a:r>
            <a:endParaRPr lang="en-US" dirty="0" smtClean="0"/>
          </a:p>
          <a:p>
            <a:pPr lvl="2"/>
            <a:r>
              <a:rPr lang="en-US" dirty="0" smtClean="0"/>
              <a:t>Outer layer</a:t>
            </a:r>
          </a:p>
          <a:p>
            <a:pPr lvl="1"/>
            <a:r>
              <a:rPr lang="en-US" dirty="0" smtClean="0"/>
              <a:t>Myocardium</a:t>
            </a:r>
          </a:p>
          <a:p>
            <a:pPr lvl="2"/>
            <a:r>
              <a:rPr lang="en-US" dirty="0" smtClean="0"/>
              <a:t>Middle layer composed of Muscle tissue </a:t>
            </a:r>
          </a:p>
          <a:p>
            <a:pPr lvl="1"/>
            <a:r>
              <a:rPr lang="en-US" dirty="0" smtClean="0"/>
              <a:t>Endocardium</a:t>
            </a:r>
          </a:p>
          <a:p>
            <a:pPr lvl="2"/>
            <a:r>
              <a:rPr lang="en-US" dirty="0" smtClean="0"/>
              <a:t>Inner layer</a:t>
            </a:r>
          </a:p>
          <a:p>
            <a:pPr marL="77724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9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ww.healthhype.com/wp-content/uploads/heartlay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5438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09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682" y="304800"/>
            <a:ext cx="7772400" cy="792162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CONDUCTING SYSTEM of heart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s://www.researchgate.net/profile/Varadarajan_Sourirajan/publication/282954240/figure/download/fig2/AS:664475019509760@1535434598249/b-C-conduction-system-of-Human-He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1"/>
            <a:ext cx="66294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50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</TotalTime>
  <Words>515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THE HEART</vt:lpstr>
      <vt:lpstr>Objective</vt:lpstr>
      <vt:lpstr>PowerPoint Presentation</vt:lpstr>
      <vt:lpstr>NORMAL STRUCTURE</vt:lpstr>
      <vt:lpstr>HEART PHYSIOLOGY</vt:lpstr>
      <vt:lpstr>CARDIAC VALVES</vt:lpstr>
      <vt:lpstr>LAYERS OF HEART MUSCLES</vt:lpstr>
      <vt:lpstr>PowerPoint Presentation</vt:lpstr>
      <vt:lpstr>CONDUCTING SYSTEM of heart</vt:lpstr>
      <vt:lpstr>CONDUCTING SYSTEM of heart</vt:lpstr>
      <vt:lpstr>MYOCARDIAL BLOOD SUPPLY</vt:lpstr>
      <vt:lpstr>Major coronary trunks,  supplying blood to heart muscles</vt:lpstr>
      <vt:lpstr>PowerPoint Presentation</vt:lpstr>
      <vt:lpstr>PowerPoint Presentation</vt:lpstr>
      <vt:lpstr>PATTERNS AND CLASSIFICATION OF HEART DISEASES</vt:lpstr>
      <vt:lpstr>END</vt:lpstr>
      <vt:lpstr>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HEART</dc:title>
  <dc:creator>h</dc:creator>
  <cp:lastModifiedBy>h</cp:lastModifiedBy>
  <cp:revision>24</cp:revision>
  <dcterms:created xsi:type="dcterms:W3CDTF">2020-08-03T10:16:23Z</dcterms:created>
  <dcterms:modified xsi:type="dcterms:W3CDTF">2020-08-06T11:50:17Z</dcterms:modified>
</cp:coreProperties>
</file>