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69" t="4107" r="25972" b="18563"/>
          <a:stretch/>
        </p:blipFill>
        <p:spPr>
          <a:xfrm>
            <a:off x="3812242" y="220128"/>
            <a:ext cx="1519517" cy="23577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3984" y="3093250"/>
            <a:ext cx="8596032" cy="1173947"/>
          </a:xfrm>
        </p:spPr>
        <p:txBody>
          <a:bodyPr anchor="b">
            <a:normAutofit/>
          </a:bodyPr>
          <a:lstStyle>
            <a:lvl1pPr algn="ctr">
              <a:defRPr sz="3300" b="1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Event Tittle:....................................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6799" y="4527602"/>
            <a:ext cx="7930403" cy="950023"/>
          </a:xfrm>
        </p:spPr>
        <p:txBody>
          <a:bodyPr/>
          <a:lstStyle>
            <a:lvl1pPr marL="0" indent="0" algn="ctr">
              <a:buNone/>
              <a:defRPr sz="1800" b="1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 smtClean="0"/>
              <a:t>Presenter:.............................................. Date:............................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30" t="82874" r="11012" b="8785"/>
          <a:stretch/>
        </p:blipFill>
        <p:spPr>
          <a:xfrm>
            <a:off x="2189100" y="2608307"/>
            <a:ext cx="4765802" cy="48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044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123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083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682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512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690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774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735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971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879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1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0632" y="6244800"/>
            <a:ext cx="432731" cy="57282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5832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 txBox="1">
            <a:spLocks/>
          </p:cNvSpPr>
          <p:nvPr/>
        </p:nvSpPr>
        <p:spPr>
          <a:xfrm>
            <a:off x="897591" y="6033995"/>
            <a:ext cx="6592421" cy="507300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KENYA MEDICAL TRAINING COLLEGE</a:t>
            </a:r>
            <a:endParaRPr lang="en-US" sz="3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479987" y="6506046"/>
            <a:ext cx="1682750" cy="326496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 9001:2015 Certified by</a:t>
            </a: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le Placeholder 1"/>
          <p:cNvSpPr txBox="1">
            <a:spLocks/>
          </p:cNvSpPr>
          <p:nvPr/>
        </p:nvSpPr>
        <p:spPr>
          <a:xfrm>
            <a:off x="3028950" y="6408732"/>
            <a:ext cx="2076449" cy="515408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50" i="1" dirty="0" smtClean="0"/>
              <a:t>Training for Better Health</a:t>
            </a:r>
            <a:r>
              <a:rPr lang="en-US" sz="1350" i="1" baseline="0" dirty="0" smtClean="0"/>
              <a:t> </a:t>
            </a:r>
            <a:endParaRPr lang="en-US" sz="1350" i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60" r="23578" b="15789"/>
          <a:stretch/>
        </p:blipFill>
        <p:spPr>
          <a:xfrm>
            <a:off x="59751" y="5700778"/>
            <a:ext cx="697913" cy="106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135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2160">
          <p15:clr>
            <a:srgbClr val="F26B43"/>
          </p15:clr>
        </p15:guide>
        <p15:guide id="4294967295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7613" y="2145909"/>
            <a:ext cx="4671060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5" dirty="0">
                <a:latin typeface="Calibri"/>
                <a:cs typeface="Calibri"/>
              </a:rPr>
              <a:t>Reproductive</a:t>
            </a:r>
            <a:r>
              <a:rPr sz="4400" b="0" spc="-105" dirty="0">
                <a:latin typeface="Calibri"/>
                <a:cs typeface="Calibri"/>
              </a:rPr>
              <a:t> </a:t>
            </a:r>
            <a:r>
              <a:rPr sz="4400" b="0" dirty="0" smtClean="0">
                <a:latin typeface="Calibri"/>
                <a:cs typeface="Calibri"/>
              </a:rPr>
              <a:t>Health</a:t>
            </a:r>
            <a:r>
              <a:rPr lang="en-GB" sz="4400" b="0" dirty="0" smtClean="0">
                <a:latin typeface="Calibri"/>
                <a:cs typeface="Calibri"/>
              </a:rPr>
              <a:t> </a:t>
            </a:r>
            <a:br>
              <a:rPr lang="en-GB" sz="4400" b="0" dirty="0" smtClean="0">
                <a:latin typeface="Calibri"/>
                <a:cs typeface="Calibri"/>
              </a:rPr>
            </a:br>
            <a:r>
              <a:rPr lang="en-GB" sz="4400" dirty="0" smtClean="0">
                <a:latin typeface="Calibri"/>
                <a:cs typeface="Calibri"/>
              </a:rPr>
              <a:t>BY V.N.KINYAE</a:t>
            </a:r>
            <a:endParaRPr sz="4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6686" y="496646"/>
            <a:ext cx="77120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15" dirty="0">
                <a:latin typeface="Calibri"/>
                <a:cs typeface="Calibri"/>
              </a:rPr>
              <a:t>Prevention </a:t>
            </a:r>
            <a:r>
              <a:rPr b="0" spc="-5" dirty="0">
                <a:latin typeface="Calibri"/>
                <a:cs typeface="Calibri"/>
              </a:rPr>
              <a:t>of </a:t>
            </a:r>
            <a:r>
              <a:rPr b="0" spc="-10" dirty="0">
                <a:latin typeface="Calibri"/>
                <a:cs typeface="Calibri"/>
              </a:rPr>
              <a:t>gender-based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violence,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6794"/>
            <a:ext cx="7970520" cy="4141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dirty="0">
                <a:latin typeface="Calibri"/>
                <a:cs typeface="Calibri"/>
              </a:rPr>
              <a:t>Health</a:t>
            </a:r>
            <a:r>
              <a:rPr sz="3000" b="1" spc="-30" dirty="0">
                <a:latin typeface="Calibri"/>
                <a:cs typeface="Calibri"/>
              </a:rPr>
              <a:t> </a:t>
            </a:r>
            <a:r>
              <a:rPr sz="3000" b="1" spc="-5" dirty="0">
                <a:latin typeface="Calibri"/>
                <a:cs typeface="Calibri"/>
              </a:rPr>
              <a:t>consequences</a:t>
            </a:r>
            <a:endParaRPr sz="3000">
              <a:latin typeface="Calibri"/>
              <a:cs typeface="Calibri"/>
            </a:endParaRPr>
          </a:p>
          <a:p>
            <a:pPr marL="355600" marR="5080" indent="-342900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short-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10" dirty="0">
                <a:latin typeface="Calibri"/>
                <a:cs typeface="Calibri"/>
              </a:rPr>
              <a:t>long-term </a:t>
            </a:r>
            <a:r>
              <a:rPr sz="3000" spc="-20" dirty="0">
                <a:latin typeface="Calibri"/>
                <a:cs typeface="Calibri"/>
              </a:rPr>
              <a:t>physical, </a:t>
            </a:r>
            <a:r>
              <a:rPr sz="3000" spc="-10" dirty="0">
                <a:latin typeface="Calibri"/>
                <a:cs typeface="Calibri"/>
              </a:rPr>
              <a:t>mental, </a:t>
            </a:r>
            <a:r>
              <a:rPr sz="3000" spc="-20" dirty="0">
                <a:latin typeface="Calibri"/>
                <a:cs typeface="Calibri"/>
              </a:rPr>
              <a:t>sexual </a:t>
            </a:r>
            <a:r>
              <a:rPr sz="3000" dirty="0">
                <a:latin typeface="Calibri"/>
                <a:cs typeface="Calibri"/>
              </a:rPr>
              <a:t>and  </a:t>
            </a:r>
            <a:r>
              <a:rPr sz="3000" spc="-15" dirty="0">
                <a:latin typeface="Calibri"/>
                <a:cs typeface="Calibri"/>
              </a:rPr>
              <a:t>reproductive </a:t>
            </a:r>
            <a:r>
              <a:rPr sz="3000" spc="-5" dirty="0">
                <a:latin typeface="Calibri"/>
                <a:cs typeface="Calibri"/>
              </a:rPr>
              <a:t>health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problems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spc="-5" dirty="0">
                <a:latin typeface="Calibri"/>
                <a:cs typeface="Calibri"/>
              </a:rPr>
              <a:t>Impact </a:t>
            </a:r>
            <a:r>
              <a:rPr sz="3000" b="1" dirty="0">
                <a:latin typeface="Calibri"/>
                <a:cs typeface="Calibri"/>
              </a:rPr>
              <a:t>on</a:t>
            </a:r>
            <a:r>
              <a:rPr sz="3000" b="1" spc="-40" dirty="0">
                <a:latin typeface="Calibri"/>
                <a:cs typeface="Calibri"/>
              </a:rPr>
              <a:t> </a:t>
            </a:r>
            <a:r>
              <a:rPr sz="3000" b="1" spc="-10" dirty="0">
                <a:latin typeface="Calibri"/>
                <a:cs typeface="Calibri"/>
              </a:rPr>
              <a:t>children</a:t>
            </a:r>
            <a:endParaRPr sz="3000">
              <a:latin typeface="Calibri"/>
              <a:cs typeface="Calibri"/>
            </a:endParaRPr>
          </a:p>
          <a:p>
            <a:pPr marL="355600" marR="27305" indent="-342900">
              <a:lnSpc>
                <a:spcPts val="2880"/>
              </a:lnSpc>
              <a:spcBef>
                <a:spcPts val="7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20" dirty="0">
                <a:latin typeface="Calibri"/>
                <a:cs typeface="Calibri"/>
              </a:rPr>
              <a:t>range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spc="-15" dirty="0">
                <a:latin typeface="Calibri"/>
                <a:cs typeface="Calibri"/>
              </a:rPr>
              <a:t>behavioural </a:t>
            </a:r>
            <a:r>
              <a:rPr sz="3000" dirty="0">
                <a:latin typeface="Calibri"/>
                <a:cs typeface="Calibri"/>
              </a:rPr>
              <a:t>and emotional </a:t>
            </a:r>
            <a:r>
              <a:rPr sz="3000" spc="-10" dirty="0">
                <a:latin typeface="Calibri"/>
                <a:cs typeface="Calibri"/>
              </a:rPr>
              <a:t>disturbances  that can </a:t>
            </a:r>
            <a:r>
              <a:rPr sz="3000" spc="-5" dirty="0">
                <a:latin typeface="Calibri"/>
                <a:cs typeface="Calibri"/>
              </a:rPr>
              <a:t>be </a:t>
            </a:r>
            <a:r>
              <a:rPr sz="3000" spc="-10" dirty="0">
                <a:latin typeface="Calibri"/>
                <a:cs typeface="Calibri"/>
              </a:rPr>
              <a:t>associated </a:t>
            </a:r>
            <a:r>
              <a:rPr sz="3000" dirty="0">
                <a:latin typeface="Calibri"/>
                <a:cs typeface="Calibri"/>
              </a:rPr>
              <a:t>with </a:t>
            </a:r>
            <a:r>
              <a:rPr sz="3000" spc="-10" dirty="0">
                <a:latin typeface="Calibri"/>
                <a:cs typeface="Calibri"/>
              </a:rPr>
              <a:t>experiencing </a:t>
            </a:r>
            <a:r>
              <a:rPr sz="3000" spc="-5" dirty="0">
                <a:latin typeface="Calibri"/>
                <a:cs typeface="Calibri"/>
              </a:rPr>
              <a:t>of  violence </a:t>
            </a:r>
            <a:r>
              <a:rPr sz="3000" spc="-15" dirty="0">
                <a:latin typeface="Calibri"/>
                <a:cs typeface="Calibri"/>
              </a:rPr>
              <a:t>later </a:t>
            </a:r>
            <a:r>
              <a:rPr sz="3000" spc="-10" dirty="0">
                <a:latin typeface="Calibri"/>
                <a:cs typeface="Calibri"/>
              </a:rPr>
              <a:t>in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life.</a:t>
            </a:r>
            <a:endParaRPr sz="3000">
              <a:latin typeface="Calibri"/>
              <a:cs typeface="Calibri"/>
            </a:endParaRPr>
          </a:p>
          <a:p>
            <a:pPr marL="355600" marR="494030" indent="-342900">
              <a:lnSpc>
                <a:spcPct val="80000"/>
              </a:lnSpc>
              <a:spcBef>
                <a:spcPts val="7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5" dirty="0">
                <a:latin typeface="Calibri"/>
                <a:cs typeface="Calibri"/>
              </a:rPr>
              <a:t>Intimate </a:t>
            </a:r>
            <a:r>
              <a:rPr sz="3000" spc="-5" dirty="0">
                <a:latin typeface="Calibri"/>
                <a:cs typeface="Calibri"/>
              </a:rPr>
              <a:t>partner violence has been </a:t>
            </a:r>
            <a:r>
              <a:rPr sz="3000" spc="-10" dirty="0">
                <a:latin typeface="Calibri"/>
                <a:cs typeface="Calibri"/>
              </a:rPr>
              <a:t>associated  </a:t>
            </a:r>
            <a:r>
              <a:rPr sz="3000" dirty="0">
                <a:latin typeface="Calibri"/>
                <a:cs typeface="Calibri"/>
              </a:rPr>
              <a:t>with </a:t>
            </a:r>
            <a:r>
              <a:rPr sz="3000" spc="-20" dirty="0">
                <a:latin typeface="Calibri"/>
                <a:cs typeface="Calibri"/>
              </a:rPr>
              <a:t>infant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5" dirty="0">
                <a:latin typeface="Calibri"/>
                <a:cs typeface="Calibri"/>
              </a:rPr>
              <a:t>child mortality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5" dirty="0">
                <a:latin typeface="Calibri"/>
                <a:cs typeface="Calibri"/>
              </a:rPr>
              <a:t>morbidity  </a:t>
            </a:r>
            <a:r>
              <a:rPr sz="3000" dirty="0">
                <a:latin typeface="Calibri"/>
                <a:cs typeface="Calibri"/>
              </a:rPr>
              <a:t>(e.g. </a:t>
            </a:r>
            <a:r>
              <a:rPr sz="3000" spc="-5" dirty="0">
                <a:latin typeface="Calibri"/>
                <a:cs typeface="Calibri"/>
              </a:rPr>
              <a:t>diarrhoeal disease,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malnutrition).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6686" y="496646"/>
            <a:ext cx="77120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15" dirty="0">
                <a:latin typeface="Calibri"/>
                <a:cs typeface="Calibri"/>
              </a:rPr>
              <a:t>Prevention </a:t>
            </a:r>
            <a:r>
              <a:rPr b="0" spc="-5" dirty="0">
                <a:latin typeface="Calibri"/>
                <a:cs typeface="Calibri"/>
              </a:rPr>
              <a:t>of </a:t>
            </a:r>
            <a:r>
              <a:rPr b="0" spc="-10" dirty="0">
                <a:latin typeface="Calibri"/>
                <a:cs typeface="Calibri"/>
              </a:rPr>
              <a:t>gender-based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violence,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6973"/>
            <a:ext cx="7413625" cy="3604260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9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The social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economic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costs:</a:t>
            </a:r>
            <a:endParaRPr sz="32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latin typeface="Calibri"/>
                <a:cs typeface="Calibri"/>
              </a:rPr>
              <a:t>Isolation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latin typeface="Calibri"/>
                <a:cs typeface="Calibri"/>
              </a:rPr>
              <a:t>inability </a:t>
            </a:r>
            <a:r>
              <a:rPr sz="2800" spc="-20" dirty="0">
                <a:latin typeface="Calibri"/>
                <a:cs typeface="Calibri"/>
              </a:rPr>
              <a:t>to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work,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latin typeface="Calibri"/>
                <a:cs typeface="Calibri"/>
              </a:rPr>
              <a:t>loss of </a:t>
            </a:r>
            <a:r>
              <a:rPr sz="2800" spc="-15" dirty="0">
                <a:latin typeface="Calibri"/>
                <a:cs typeface="Calibri"/>
              </a:rPr>
              <a:t>wages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latin typeface="Calibri"/>
                <a:cs typeface="Calibri"/>
              </a:rPr>
              <a:t>lack of </a:t>
            </a:r>
            <a:r>
              <a:rPr sz="2800" spc="-10" dirty="0">
                <a:latin typeface="Calibri"/>
                <a:cs typeface="Calibri"/>
              </a:rPr>
              <a:t>participation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10" dirty="0">
                <a:latin typeface="Calibri"/>
                <a:cs typeface="Calibri"/>
              </a:rPr>
              <a:t>regular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activities</a:t>
            </a:r>
            <a:endParaRPr sz="2800">
              <a:latin typeface="Calibri"/>
              <a:cs typeface="Calibri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latin typeface="Calibri"/>
                <a:cs typeface="Calibri"/>
              </a:rPr>
              <a:t>limited </a:t>
            </a:r>
            <a:r>
              <a:rPr sz="2800" spc="-5" dirty="0">
                <a:latin typeface="Calibri"/>
                <a:cs typeface="Calibri"/>
              </a:rPr>
              <a:t>ability </a:t>
            </a:r>
            <a:r>
              <a:rPr sz="2800" spc="-20" dirty="0">
                <a:latin typeface="Calibri"/>
                <a:cs typeface="Calibri"/>
              </a:rPr>
              <a:t>to care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10" dirty="0">
                <a:latin typeface="Calibri"/>
                <a:cs typeface="Calibri"/>
              </a:rPr>
              <a:t>themselves </a:t>
            </a:r>
            <a:r>
              <a:rPr sz="2800" spc="-5" dirty="0">
                <a:latin typeface="Calibri"/>
                <a:cs typeface="Calibri"/>
              </a:rPr>
              <a:t>and their  </a:t>
            </a:r>
            <a:r>
              <a:rPr sz="2800" spc="-10" dirty="0">
                <a:latin typeface="Calibri"/>
                <a:cs typeface="Calibri"/>
              </a:rPr>
              <a:t>children.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6686" y="496646"/>
            <a:ext cx="77120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15" dirty="0">
                <a:latin typeface="Calibri"/>
                <a:cs typeface="Calibri"/>
              </a:rPr>
              <a:t>Prevention </a:t>
            </a:r>
            <a:r>
              <a:rPr b="0" spc="-5" dirty="0">
                <a:latin typeface="Calibri"/>
                <a:cs typeface="Calibri"/>
              </a:rPr>
              <a:t>of </a:t>
            </a:r>
            <a:r>
              <a:rPr b="0" spc="-10" dirty="0">
                <a:latin typeface="Calibri"/>
                <a:cs typeface="Calibri"/>
              </a:rPr>
              <a:t>gender-based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violence,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70990"/>
            <a:ext cx="8006080" cy="418274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919480" indent="-342900">
              <a:lnSpc>
                <a:spcPts val="292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The primary </a:t>
            </a:r>
            <a:r>
              <a:rPr sz="2700" spc="-15" dirty="0">
                <a:latin typeface="Calibri"/>
                <a:cs typeface="Calibri"/>
              </a:rPr>
              <a:t>prevention </a:t>
            </a:r>
            <a:r>
              <a:rPr sz="2700" spc="-25" dirty="0">
                <a:latin typeface="Calibri"/>
                <a:cs typeface="Calibri"/>
              </a:rPr>
              <a:t>strategy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5" dirty="0">
                <a:latin typeface="Calibri"/>
                <a:cs typeface="Calibri"/>
              </a:rPr>
              <a:t>school-based  </a:t>
            </a:r>
            <a:r>
              <a:rPr sz="2700" spc="-15" dirty="0">
                <a:latin typeface="Calibri"/>
                <a:cs typeface="Calibri"/>
              </a:rPr>
              <a:t>programmes </a:t>
            </a:r>
            <a:r>
              <a:rPr sz="2700" spc="-25" dirty="0">
                <a:latin typeface="Calibri"/>
                <a:cs typeface="Calibri"/>
              </a:rPr>
              <a:t>for </a:t>
            </a:r>
            <a:r>
              <a:rPr sz="2700" spc="-5" dirty="0">
                <a:latin typeface="Calibri"/>
                <a:cs typeface="Calibri"/>
              </a:rPr>
              <a:t>adolescents </a:t>
            </a:r>
            <a:r>
              <a:rPr sz="2700" spc="-15" dirty="0">
                <a:latin typeface="Calibri"/>
                <a:cs typeface="Calibri"/>
              </a:rPr>
              <a:t>to </a:t>
            </a:r>
            <a:r>
              <a:rPr sz="2700" spc="-20" dirty="0">
                <a:latin typeface="Calibri"/>
                <a:cs typeface="Calibri"/>
              </a:rPr>
              <a:t>prevent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violence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Combine microfinance </a:t>
            </a:r>
            <a:r>
              <a:rPr sz="2700" dirty="0">
                <a:latin typeface="Calibri"/>
                <a:cs typeface="Calibri"/>
              </a:rPr>
              <a:t>with </a:t>
            </a:r>
            <a:r>
              <a:rPr sz="2700" spc="-5" dirty="0">
                <a:latin typeface="Calibri"/>
                <a:cs typeface="Calibri"/>
              </a:rPr>
              <a:t>gender </a:t>
            </a:r>
            <a:r>
              <a:rPr sz="2700" dirty="0">
                <a:latin typeface="Calibri"/>
                <a:cs typeface="Calibri"/>
              </a:rPr>
              <a:t>equality</a:t>
            </a:r>
            <a:r>
              <a:rPr sz="2700" spc="-114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training;</a:t>
            </a:r>
            <a:endParaRPr sz="2700">
              <a:latin typeface="Calibri"/>
              <a:cs typeface="Calibri"/>
            </a:endParaRPr>
          </a:p>
          <a:p>
            <a:pPr marL="355600" marR="170815" indent="-342900">
              <a:lnSpc>
                <a:spcPts val="2920"/>
              </a:lnSpc>
              <a:spcBef>
                <a:spcPts val="6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5" dirty="0">
                <a:latin typeface="Calibri"/>
                <a:cs typeface="Calibri"/>
              </a:rPr>
              <a:t>Promote </a:t>
            </a:r>
            <a:r>
              <a:rPr sz="2700" spc="-10" dirty="0">
                <a:latin typeface="Calibri"/>
                <a:cs typeface="Calibri"/>
              </a:rPr>
              <a:t>communication </a:t>
            </a:r>
            <a:r>
              <a:rPr sz="2700" dirty="0">
                <a:latin typeface="Calibri"/>
                <a:cs typeface="Calibri"/>
              </a:rPr>
              <a:t>and </a:t>
            </a:r>
            <a:r>
              <a:rPr sz="2700" spc="-10" dirty="0">
                <a:latin typeface="Calibri"/>
                <a:cs typeface="Calibri"/>
              </a:rPr>
              <a:t>relationship </a:t>
            </a:r>
            <a:r>
              <a:rPr sz="2700" spc="-5" dirty="0">
                <a:latin typeface="Calibri"/>
                <a:cs typeface="Calibri"/>
              </a:rPr>
              <a:t>skills </a:t>
            </a:r>
            <a:r>
              <a:rPr sz="2700" dirty="0">
                <a:latin typeface="Calibri"/>
                <a:cs typeface="Calibri"/>
              </a:rPr>
              <a:t>within  </a:t>
            </a:r>
            <a:r>
              <a:rPr sz="2700" spc="-10" dirty="0">
                <a:latin typeface="Calibri"/>
                <a:cs typeface="Calibri"/>
              </a:rPr>
              <a:t>communities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Calibri"/>
                <a:cs typeface="Calibri"/>
              </a:rPr>
              <a:t>Reduce </a:t>
            </a:r>
            <a:r>
              <a:rPr sz="2700" dirty="0">
                <a:latin typeface="Calibri"/>
                <a:cs typeface="Calibri"/>
              </a:rPr>
              <a:t>access </a:t>
            </a:r>
            <a:r>
              <a:rPr sz="2700" spc="-25" dirty="0">
                <a:latin typeface="Calibri"/>
                <a:cs typeface="Calibri"/>
              </a:rPr>
              <a:t>to, </a:t>
            </a:r>
            <a:r>
              <a:rPr sz="2700" dirty="0">
                <a:latin typeface="Calibri"/>
                <a:cs typeface="Calibri"/>
              </a:rPr>
              <a:t>and the </a:t>
            </a:r>
            <a:r>
              <a:rPr sz="2700" spc="-10" dirty="0">
                <a:latin typeface="Calibri"/>
                <a:cs typeface="Calibri"/>
              </a:rPr>
              <a:t>harmful use </a:t>
            </a:r>
            <a:r>
              <a:rPr sz="2700" spc="-5" dirty="0">
                <a:latin typeface="Calibri"/>
                <a:cs typeface="Calibri"/>
              </a:rPr>
              <a:t>of</a:t>
            </a:r>
            <a:r>
              <a:rPr sz="2700" spc="-10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alcohol;</a:t>
            </a:r>
            <a:endParaRPr sz="2700">
              <a:latin typeface="Calibri"/>
              <a:cs typeface="Calibri"/>
            </a:endParaRPr>
          </a:p>
          <a:p>
            <a:pPr marL="355600" marR="728345" indent="-342900">
              <a:lnSpc>
                <a:spcPts val="2920"/>
              </a:lnSpc>
              <a:spcBef>
                <a:spcPts val="6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Enact legislation </a:t>
            </a:r>
            <a:r>
              <a:rPr sz="2700" dirty="0">
                <a:latin typeface="Calibri"/>
                <a:cs typeface="Calibri"/>
              </a:rPr>
              <a:t>and </a:t>
            </a:r>
            <a:r>
              <a:rPr sz="2700" spc="-10" dirty="0">
                <a:latin typeface="Calibri"/>
                <a:cs typeface="Calibri"/>
              </a:rPr>
              <a:t>develop </a:t>
            </a:r>
            <a:r>
              <a:rPr sz="2700" spc="-5" dirty="0">
                <a:latin typeface="Calibri"/>
                <a:cs typeface="Calibri"/>
              </a:rPr>
              <a:t>policies </a:t>
            </a:r>
            <a:r>
              <a:rPr sz="2700" spc="-10" dirty="0">
                <a:latin typeface="Calibri"/>
                <a:cs typeface="Calibri"/>
              </a:rPr>
              <a:t>that </a:t>
            </a:r>
            <a:r>
              <a:rPr sz="2700" spc="-15" dirty="0">
                <a:latin typeface="Calibri"/>
                <a:cs typeface="Calibri"/>
              </a:rPr>
              <a:t>protect  </a:t>
            </a:r>
            <a:r>
              <a:rPr sz="2700" spc="-10" dirty="0">
                <a:latin typeface="Calibri"/>
                <a:cs typeface="Calibri"/>
              </a:rPr>
              <a:t>women;</a:t>
            </a: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ts val="2920"/>
              </a:lnSpc>
              <a:spcBef>
                <a:spcPts val="6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Calibri"/>
                <a:cs typeface="Calibri"/>
              </a:rPr>
              <a:t>Sensitization </a:t>
            </a:r>
            <a:r>
              <a:rPr sz="2700" dirty="0">
                <a:latin typeface="Calibri"/>
                <a:cs typeface="Calibri"/>
              </a:rPr>
              <a:t>and </a:t>
            </a:r>
            <a:r>
              <a:rPr sz="2700" spc="-10" dirty="0">
                <a:latin typeface="Calibri"/>
                <a:cs typeface="Calibri"/>
              </a:rPr>
              <a:t>education </a:t>
            </a:r>
            <a:r>
              <a:rPr sz="2700" spc="-5" dirty="0">
                <a:latin typeface="Calibri"/>
                <a:cs typeface="Calibri"/>
              </a:rPr>
              <a:t>of health </a:t>
            </a:r>
            <a:r>
              <a:rPr sz="2700" dirty="0">
                <a:latin typeface="Calibri"/>
                <a:cs typeface="Calibri"/>
              </a:rPr>
              <a:t>and </a:t>
            </a:r>
            <a:r>
              <a:rPr sz="2700" spc="-5" dirty="0">
                <a:latin typeface="Calibri"/>
                <a:cs typeface="Calibri"/>
              </a:rPr>
              <a:t>other service  </a:t>
            </a:r>
            <a:r>
              <a:rPr sz="2700" spc="-15" dirty="0">
                <a:latin typeface="Calibri"/>
                <a:cs typeface="Calibri"/>
              </a:rPr>
              <a:t>providers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62050" y="461594"/>
            <a:ext cx="72231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5" dirty="0">
                <a:latin typeface="Calibri"/>
                <a:cs typeface="Calibri"/>
              </a:rPr>
              <a:t>Prevention </a:t>
            </a:r>
            <a:r>
              <a:rPr sz="4400" b="0" dirty="0">
                <a:latin typeface="Calibri"/>
                <a:cs typeface="Calibri"/>
              </a:rPr>
              <a:t>of </a:t>
            </a:r>
            <a:r>
              <a:rPr sz="4400" b="0" spc="-5" dirty="0">
                <a:latin typeface="Calibri"/>
                <a:cs typeface="Calibri"/>
              </a:rPr>
              <a:t>Harmful</a:t>
            </a:r>
            <a:r>
              <a:rPr sz="4400" b="0" spc="-65" dirty="0">
                <a:latin typeface="Calibri"/>
                <a:cs typeface="Calibri"/>
              </a:rPr>
              <a:t> </a:t>
            </a:r>
            <a:r>
              <a:rPr sz="4400" b="0" spc="-10" dirty="0">
                <a:latin typeface="Calibri"/>
                <a:cs typeface="Calibri"/>
              </a:rPr>
              <a:t>practices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26794"/>
            <a:ext cx="8042275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0" dirty="0">
                <a:latin typeface="Calibri"/>
                <a:cs typeface="Calibri"/>
              </a:rPr>
              <a:t>Female Genital </a:t>
            </a:r>
            <a:r>
              <a:rPr sz="3000" spc="-5" dirty="0">
                <a:latin typeface="Calibri"/>
                <a:cs typeface="Calibri"/>
              </a:rPr>
              <a:t>Mutilation </a:t>
            </a:r>
            <a:r>
              <a:rPr sz="3000" b="1" spc="-10" dirty="0">
                <a:latin typeface="Calibri"/>
                <a:cs typeface="Calibri"/>
              </a:rPr>
              <a:t>FGM</a:t>
            </a:r>
            <a:r>
              <a:rPr sz="3000" b="1" spc="-5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:</a:t>
            </a:r>
            <a:endParaRPr sz="3000">
              <a:latin typeface="Calibri"/>
              <a:cs typeface="Calibri"/>
            </a:endParaRPr>
          </a:p>
          <a:p>
            <a:pPr marL="355600" marR="117475" indent="-342900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Calibri"/>
                <a:cs typeface="Calibri"/>
              </a:rPr>
              <a:t>comprises </a:t>
            </a:r>
            <a:r>
              <a:rPr sz="3000" dirty="0">
                <a:latin typeface="Calibri"/>
                <a:cs typeface="Calibri"/>
              </a:rPr>
              <a:t>all </a:t>
            </a:r>
            <a:r>
              <a:rPr sz="3000" spc="-15" dirty="0">
                <a:latin typeface="Calibri"/>
                <a:cs typeface="Calibri"/>
              </a:rPr>
              <a:t>procedures </a:t>
            </a:r>
            <a:r>
              <a:rPr sz="3000" spc="-10" dirty="0">
                <a:latin typeface="Calibri"/>
                <a:cs typeface="Calibri"/>
              </a:rPr>
              <a:t>that </a:t>
            </a:r>
            <a:r>
              <a:rPr sz="3000" spc="-20" dirty="0">
                <a:latin typeface="Calibri"/>
                <a:cs typeface="Calibri"/>
              </a:rPr>
              <a:t>involve </a:t>
            </a:r>
            <a:r>
              <a:rPr sz="3000" spc="-5" dirty="0">
                <a:latin typeface="Calibri"/>
                <a:cs typeface="Calibri"/>
              </a:rPr>
              <a:t>partial or  </a:t>
            </a:r>
            <a:r>
              <a:rPr sz="3000" spc="-15" dirty="0">
                <a:latin typeface="Calibri"/>
                <a:cs typeface="Calibri"/>
              </a:rPr>
              <a:t>total removal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15" dirty="0">
                <a:latin typeface="Calibri"/>
                <a:cs typeface="Calibri"/>
              </a:rPr>
              <a:t>external female </a:t>
            </a:r>
            <a:r>
              <a:rPr sz="3000" spc="-10" dirty="0">
                <a:latin typeface="Calibri"/>
                <a:cs typeface="Calibri"/>
              </a:rPr>
              <a:t>genitalia, </a:t>
            </a:r>
            <a:r>
              <a:rPr sz="3000" spc="-5" dirty="0">
                <a:latin typeface="Calibri"/>
                <a:cs typeface="Calibri"/>
              </a:rPr>
              <a:t>or  other </a:t>
            </a:r>
            <a:r>
              <a:rPr sz="3000" dirty="0">
                <a:latin typeface="Calibri"/>
                <a:cs typeface="Calibri"/>
              </a:rPr>
              <a:t>injury </a:t>
            </a:r>
            <a:r>
              <a:rPr sz="3000" spc="-10" dirty="0">
                <a:latin typeface="Calibri"/>
                <a:cs typeface="Calibri"/>
              </a:rPr>
              <a:t>to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15" dirty="0">
                <a:latin typeface="Calibri"/>
                <a:cs typeface="Calibri"/>
              </a:rPr>
              <a:t>female </a:t>
            </a:r>
            <a:r>
              <a:rPr sz="3000" spc="-10" dirty="0">
                <a:latin typeface="Calibri"/>
                <a:cs typeface="Calibri"/>
              </a:rPr>
              <a:t>genital </a:t>
            </a:r>
            <a:r>
              <a:rPr sz="3000" spc="-20" dirty="0">
                <a:latin typeface="Calibri"/>
                <a:cs typeface="Calibri"/>
              </a:rPr>
              <a:t>organs </a:t>
            </a:r>
            <a:r>
              <a:rPr sz="3000" spc="-25" dirty="0">
                <a:latin typeface="Calibri"/>
                <a:cs typeface="Calibri"/>
              </a:rPr>
              <a:t>for </a:t>
            </a:r>
            <a:r>
              <a:rPr sz="3000" spc="-5" dirty="0">
                <a:latin typeface="Calibri"/>
                <a:cs typeface="Calibri"/>
              </a:rPr>
              <a:t>non-  </a:t>
            </a:r>
            <a:r>
              <a:rPr sz="3000" spc="-10" dirty="0">
                <a:latin typeface="Calibri"/>
                <a:cs typeface="Calibri"/>
              </a:rPr>
              <a:t>medical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reasons.</a:t>
            </a:r>
            <a:endParaRPr sz="3000">
              <a:latin typeface="Calibri"/>
              <a:cs typeface="Calibri"/>
            </a:endParaRPr>
          </a:p>
          <a:p>
            <a:pPr marL="355600" marR="5080" indent="-342900">
              <a:lnSpc>
                <a:spcPts val="2880"/>
              </a:lnSpc>
              <a:spcBef>
                <a:spcPts val="7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Calibri"/>
                <a:cs typeface="Calibri"/>
              </a:rPr>
              <a:t>FGM </a:t>
            </a:r>
            <a:r>
              <a:rPr sz="3000" dirty="0">
                <a:latin typeface="Calibri"/>
                <a:cs typeface="Calibri"/>
              </a:rPr>
              <a:t>is </a:t>
            </a:r>
            <a:r>
              <a:rPr sz="3000" spc="-20" dirty="0">
                <a:latin typeface="Calibri"/>
                <a:cs typeface="Calibri"/>
              </a:rPr>
              <a:t>recognized </a:t>
            </a:r>
            <a:r>
              <a:rPr sz="3000" spc="-10" dirty="0">
                <a:latin typeface="Calibri"/>
                <a:cs typeface="Calibri"/>
              </a:rPr>
              <a:t>internationally </a:t>
            </a:r>
            <a:r>
              <a:rPr sz="3000" dirty="0">
                <a:latin typeface="Calibri"/>
                <a:cs typeface="Calibri"/>
              </a:rPr>
              <a:t>as a </a:t>
            </a:r>
            <a:r>
              <a:rPr sz="3000" spc="-5" dirty="0">
                <a:latin typeface="Calibri"/>
                <a:cs typeface="Calibri"/>
              </a:rPr>
              <a:t>violation of 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5" dirty="0">
                <a:latin typeface="Calibri"/>
                <a:cs typeface="Calibri"/>
              </a:rPr>
              <a:t>human rights of girls </a:t>
            </a:r>
            <a:r>
              <a:rPr sz="3000" dirty="0">
                <a:latin typeface="Calibri"/>
                <a:cs typeface="Calibri"/>
              </a:rPr>
              <a:t>and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women.</a:t>
            </a:r>
            <a:endParaRPr sz="3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2950">
              <a:latin typeface="Calibri"/>
              <a:cs typeface="Calibri"/>
            </a:endParaRPr>
          </a:p>
          <a:p>
            <a:pPr marL="355600" marR="194310" indent="-342900">
              <a:lnSpc>
                <a:spcPct val="8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Calibri"/>
                <a:cs typeface="Calibri"/>
              </a:rPr>
              <a:t>FGM </a:t>
            </a:r>
            <a:r>
              <a:rPr sz="3000" spc="-5" dirty="0">
                <a:latin typeface="Calibri"/>
                <a:cs typeface="Calibri"/>
              </a:rPr>
              <a:t>has no health </a:t>
            </a:r>
            <a:r>
              <a:rPr sz="3000" spc="-10" dirty="0">
                <a:latin typeface="Calibri"/>
                <a:cs typeface="Calibri"/>
              </a:rPr>
              <a:t>benefits, </a:t>
            </a:r>
            <a:r>
              <a:rPr sz="3000" spc="-5" dirty="0">
                <a:latin typeface="Calibri"/>
                <a:cs typeface="Calibri"/>
              </a:rPr>
              <a:t>causes </a:t>
            </a:r>
            <a:r>
              <a:rPr sz="3000" spc="-20" dirty="0">
                <a:latin typeface="Calibri"/>
                <a:cs typeface="Calibri"/>
              </a:rPr>
              <a:t>severe </a:t>
            </a:r>
            <a:r>
              <a:rPr sz="3000" spc="-5" dirty="0">
                <a:latin typeface="Calibri"/>
                <a:cs typeface="Calibri"/>
              </a:rPr>
              <a:t>pain 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5" dirty="0">
                <a:latin typeface="Calibri"/>
                <a:cs typeface="Calibri"/>
              </a:rPr>
              <a:t>has </a:t>
            </a:r>
            <a:r>
              <a:rPr sz="3000" spc="-20" dirty="0">
                <a:latin typeface="Calibri"/>
                <a:cs typeface="Calibri"/>
              </a:rPr>
              <a:t>several </a:t>
            </a:r>
            <a:r>
              <a:rPr sz="3000" spc="-10" dirty="0">
                <a:latin typeface="Calibri"/>
                <a:cs typeface="Calibri"/>
              </a:rPr>
              <a:t>immediate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5" dirty="0">
                <a:latin typeface="Calibri"/>
                <a:cs typeface="Calibri"/>
              </a:rPr>
              <a:t>long-term health  </a:t>
            </a:r>
            <a:r>
              <a:rPr sz="3000" spc="-10" dirty="0">
                <a:latin typeface="Calibri"/>
                <a:cs typeface="Calibri"/>
              </a:rPr>
              <a:t>consequences.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62050" y="461594"/>
            <a:ext cx="72231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5" dirty="0">
                <a:latin typeface="Calibri"/>
                <a:cs typeface="Calibri"/>
              </a:rPr>
              <a:t>Prevention </a:t>
            </a:r>
            <a:r>
              <a:rPr sz="4400" b="0" dirty="0">
                <a:latin typeface="Calibri"/>
                <a:cs typeface="Calibri"/>
              </a:rPr>
              <a:t>of </a:t>
            </a:r>
            <a:r>
              <a:rPr sz="4400" b="0" spc="-5" dirty="0">
                <a:latin typeface="Calibri"/>
                <a:cs typeface="Calibri"/>
              </a:rPr>
              <a:t>Harmful</a:t>
            </a:r>
            <a:r>
              <a:rPr sz="4400" b="0" spc="-65" dirty="0">
                <a:latin typeface="Calibri"/>
                <a:cs typeface="Calibri"/>
              </a:rPr>
              <a:t> </a:t>
            </a:r>
            <a:r>
              <a:rPr sz="4400" b="0" spc="-10" dirty="0">
                <a:latin typeface="Calibri"/>
                <a:cs typeface="Calibri"/>
              </a:rPr>
              <a:t>practices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07565"/>
            <a:ext cx="7926070" cy="31483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It is </a:t>
            </a:r>
            <a:r>
              <a:rPr sz="3200" spc="-10" dirty="0">
                <a:latin typeface="Calibri"/>
                <a:cs typeface="Calibri"/>
              </a:rPr>
              <a:t>mostly </a:t>
            </a:r>
            <a:r>
              <a:rPr sz="3200" spc="-5" dirty="0">
                <a:latin typeface="Calibri"/>
                <a:cs typeface="Calibri"/>
              </a:rPr>
              <a:t>carried out </a:t>
            </a:r>
            <a:r>
              <a:rPr sz="3200" spc="-10" dirty="0">
                <a:latin typeface="Calibri"/>
                <a:cs typeface="Calibri"/>
              </a:rPr>
              <a:t>by </a:t>
            </a:r>
            <a:r>
              <a:rPr sz="3200" spc="-5" dirty="0">
                <a:latin typeface="Calibri"/>
                <a:cs typeface="Calibri"/>
              </a:rPr>
              <a:t>traditional  </a:t>
            </a:r>
            <a:r>
              <a:rPr sz="3200" spc="-15" dirty="0">
                <a:latin typeface="Calibri"/>
                <a:cs typeface="Calibri"/>
              </a:rPr>
              <a:t>providers, </a:t>
            </a:r>
            <a:r>
              <a:rPr sz="3200" dirty="0">
                <a:latin typeface="Calibri"/>
                <a:cs typeface="Calibri"/>
              </a:rPr>
              <a:t>who </a:t>
            </a:r>
            <a:r>
              <a:rPr sz="3200" spc="-15" dirty="0">
                <a:latin typeface="Calibri"/>
                <a:cs typeface="Calibri"/>
              </a:rPr>
              <a:t>often </a:t>
            </a:r>
            <a:r>
              <a:rPr sz="3200" spc="-20" dirty="0">
                <a:latin typeface="Calibri"/>
                <a:cs typeface="Calibri"/>
              </a:rPr>
              <a:t>play </a:t>
            </a:r>
            <a:r>
              <a:rPr sz="3200" spc="-5" dirty="0">
                <a:latin typeface="Calibri"/>
                <a:cs typeface="Calibri"/>
              </a:rPr>
              <a:t>other </a:t>
            </a:r>
            <a:r>
              <a:rPr sz="3200" spc="-15" dirty="0">
                <a:latin typeface="Calibri"/>
                <a:cs typeface="Calibri"/>
              </a:rPr>
              <a:t>central roles  </a:t>
            </a:r>
            <a:r>
              <a:rPr sz="3200" dirty="0">
                <a:latin typeface="Calibri"/>
                <a:cs typeface="Calibri"/>
              </a:rPr>
              <a:t>in </a:t>
            </a:r>
            <a:r>
              <a:rPr sz="3200" spc="-5" dirty="0">
                <a:latin typeface="Calibri"/>
                <a:cs typeface="Calibri"/>
              </a:rPr>
              <a:t>communities, such </a:t>
            </a:r>
            <a:r>
              <a:rPr sz="3200" dirty="0">
                <a:latin typeface="Calibri"/>
                <a:cs typeface="Calibri"/>
              </a:rPr>
              <a:t>as </a:t>
            </a:r>
            <a:r>
              <a:rPr sz="3200" spc="-15" dirty="0">
                <a:latin typeface="Calibri"/>
                <a:cs typeface="Calibri"/>
              </a:rPr>
              <a:t>attending</a:t>
            </a:r>
            <a:r>
              <a:rPr sz="3200" spc="4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childbirths.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4400">
              <a:latin typeface="Calibri"/>
              <a:cs typeface="Calibri"/>
            </a:endParaRPr>
          </a:p>
          <a:p>
            <a:pPr marL="355600" marR="1624965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5" dirty="0">
                <a:latin typeface="Calibri"/>
                <a:cs typeface="Calibri"/>
              </a:rPr>
              <a:t>Increasingly, </a:t>
            </a:r>
            <a:r>
              <a:rPr sz="3200" spc="-50" dirty="0">
                <a:latin typeface="Calibri"/>
                <a:cs typeface="Calibri"/>
              </a:rPr>
              <a:t>however, </a:t>
            </a:r>
            <a:r>
              <a:rPr sz="3200" spc="-5" dirty="0">
                <a:latin typeface="Calibri"/>
                <a:cs typeface="Calibri"/>
              </a:rPr>
              <a:t>FGM </a:t>
            </a:r>
            <a:r>
              <a:rPr sz="3200" dirty="0">
                <a:latin typeface="Calibri"/>
                <a:cs typeface="Calibri"/>
              </a:rPr>
              <a:t>is </a:t>
            </a:r>
            <a:r>
              <a:rPr sz="3200" spc="-5" dirty="0">
                <a:latin typeface="Calibri"/>
                <a:cs typeface="Calibri"/>
              </a:rPr>
              <a:t>being  </a:t>
            </a:r>
            <a:r>
              <a:rPr sz="3200" spc="-15" dirty="0">
                <a:latin typeface="Calibri"/>
                <a:cs typeface="Calibri"/>
              </a:rPr>
              <a:t>performed by </a:t>
            </a:r>
            <a:r>
              <a:rPr sz="3200" spc="-5" dirty="0">
                <a:latin typeface="Calibri"/>
                <a:cs typeface="Calibri"/>
              </a:rPr>
              <a:t>health </a:t>
            </a:r>
            <a:r>
              <a:rPr sz="3200" spc="-15" dirty="0">
                <a:latin typeface="Calibri"/>
                <a:cs typeface="Calibri"/>
              </a:rPr>
              <a:t>care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providers.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62050" y="461594"/>
            <a:ext cx="72231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5" dirty="0">
                <a:latin typeface="Calibri"/>
                <a:cs typeface="Calibri"/>
              </a:rPr>
              <a:t>Prevention </a:t>
            </a:r>
            <a:r>
              <a:rPr sz="4400" b="0" dirty="0">
                <a:latin typeface="Calibri"/>
                <a:cs typeface="Calibri"/>
              </a:rPr>
              <a:t>of </a:t>
            </a:r>
            <a:r>
              <a:rPr sz="4400" b="0" spc="-5" dirty="0">
                <a:latin typeface="Calibri"/>
                <a:cs typeface="Calibri"/>
              </a:rPr>
              <a:t>Harmful</a:t>
            </a:r>
            <a:r>
              <a:rPr sz="4400" b="0" spc="-65" dirty="0">
                <a:latin typeface="Calibri"/>
                <a:cs typeface="Calibri"/>
              </a:rPr>
              <a:t> </a:t>
            </a:r>
            <a:r>
              <a:rPr sz="4400" b="0" spc="-10" dirty="0">
                <a:latin typeface="Calibri"/>
                <a:cs typeface="Calibri"/>
              </a:rPr>
              <a:t>practices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10599"/>
            <a:ext cx="7825740" cy="422084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10" dirty="0">
                <a:latin typeface="Calibri"/>
                <a:cs typeface="Calibri"/>
              </a:rPr>
              <a:t>Immediate </a:t>
            </a:r>
            <a:r>
              <a:rPr sz="3200" b="1" spc="-5" dirty="0">
                <a:latin typeface="Calibri"/>
                <a:cs typeface="Calibri"/>
              </a:rPr>
              <a:t>complications</a:t>
            </a:r>
            <a:r>
              <a:rPr sz="3200" b="1" spc="-5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: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Severe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pain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8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Shock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Haemorrhage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(bleeding),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0" dirty="0">
                <a:latin typeface="Calibri"/>
                <a:cs typeface="Calibri"/>
              </a:rPr>
              <a:t>Tetanus </a:t>
            </a:r>
            <a:r>
              <a:rPr sz="3200" dirty="0">
                <a:latin typeface="Calibri"/>
                <a:cs typeface="Calibri"/>
              </a:rPr>
              <a:t>or </a:t>
            </a:r>
            <a:r>
              <a:rPr sz="3200" spc="-10" dirty="0">
                <a:latin typeface="Calibri"/>
                <a:cs typeface="Calibri"/>
              </a:rPr>
              <a:t>sepsis </a:t>
            </a:r>
            <a:r>
              <a:rPr sz="3200" spc="-5" dirty="0">
                <a:latin typeface="Calibri"/>
                <a:cs typeface="Calibri"/>
              </a:rPr>
              <a:t>(bacterial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infection)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Urine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retention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ts val="3460"/>
              </a:lnSpc>
              <a:spcBef>
                <a:spcPts val="8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Open </a:t>
            </a:r>
            <a:r>
              <a:rPr sz="3200" spc="-10" dirty="0">
                <a:latin typeface="Calibri"/>
                <a:cs typeface="Calibri"/>
              </a:rPr>
              <a:t>sores </a:t>
            </a:r>
            <a:r>
              <a:rPr sz="3200" dirty="0">
                <a:latin typeface="Calibri"/>
                <a:cs typeface="Calibri"/>
              </a:rPr>
              <a:t>in the </a:t>
            </a:r>
            <a:r>
              <a:rPr sz="3200" spc="-10" dirty="0">
                <a:latin typeface="Calibri"/>
                <a:cs typeface="Calibri"/>
              </a:rPr>
              <a:t>genital </a:t>
            </a:r>
            <a:r>
              <a:rPr sz="3200" spc="-5" dirty="0">
                <a:latin typeface="Calibri"/>
                <a:cs typeface="Calibri"/>
              </a:rPr>
              <a:t>region </a:t>
            </a:r>
            <a:r>
              <a:rPr sz="3200" dirty="0">
                <a:latin typeface="Calibri"/>
                <a:cs typeface="Calibri"/>
              </a:rPr>
              <a:t>and injury </a:t>
            </a:r>
            <a:r>
              <a:rPr sz="3200" spc="-25" dirty="0">
                <a:latin typeface="Calibri"/>
                <a:cs typeface="Calibri"/>
              </a:rPr>
              <a:t>to  </a:t>
            </a:r>
            <a:r>
              <a:rPr sz="3200" spc="-5" dirty="0">
                <a:latin typeface="Calibri"/>
                <a:cs typeface="Calibri"/>
              </a:rPr>
              <a:t>nearby </a:t>
            </a:r>
            <a:r>
              <a:rPr sz="3200" spc="-10" dirty="0">
                <a:latin typeface="Calibri"/>
                <a:cs typeface="Calibri"/>
              </a:rPr>
              <a:t>genital</a:t>
            </a:r>
            <a:r>
              <a:rPr sz="3200" spc="-5" dirty="0">
                <a:latin typeface="Calibri"/>
                <a:cs typeface="Calibri"/>
              </a:rPr>
              <a:t> tissue.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62050" y="461594"/>
            <a:ext cx="72231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5" dirty="0">
                <a:latin typeface="Calibri"/>
                <a:cs typeface="Calibri"/>
              </a:rPr>
              <a:t>Prevention </a:t>
            </a:r>
            <a:r>
              <a:rPr sz="4400" b="0" dirty="0">
                <a:latin typeface="Calibri"/>
                <a:cs typeface="Calibri"/>
              </a:rPr>
              <a:t>of </a:t>
            </a:r>
            <a:r>
              <a:rPr sz="4400" b="0" spc="-5" dirty="0">
                <a:latin typeface="Calibri"/>
                <a:cs typeface="Calibri"/>
              </a:rPr>
              <a:t>Harmful</a:t>
            </a:r>
            <a:r>
              <a:rPr sz="4400" b="0" spc="-65" dirty="0">
                <a:latin typeface="Calibri"/>
                <a:cs typeface="Calibri"/>
              </a:rPr>
              <a:t> </a:t>
            </a:r>
            <a:r>
              <a:rPr sz="4400" b="0" spc="-10" dirty="0">
                <a:latin typeface="Calibri"/>
                <a:cs typeface="Calibri"/>
              </a:rPr>
              <a:t>practices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10635"/>
            <a:ext cx="8023859" cy="402526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b="1" spc="-5" dirty="0">
                <a:latin typeface="Calibri"/>
                <a:cs typeface="Calibri"/>
              </a:rPr>
              <a:t>Long-term consequences </a:t>
            </a:r>
            <a:r>
              <a:rPr sz="3200" b="1" spc="-10" dirty="0">
                <a:latin typeface="Calibri"/>
                <a:cs typeface="Calibri"/>
              </a:rPr>
              <a:t>can</a:t>
            </a:r>
            <a:r>
              <a:rPr sz="3200" b="1" spc="-11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include: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Recurrent </a:t>
            </a:r>
            <a:r>
              <a:rPr sz="3200" spc="-5" dirty="0">
                <a:latin typeface="Calibri"/>
                <a:cs typeface="Calibri"/>
              </a:rPr>
              <a:t>bladder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urinary </a:t>
            </a:r>
            <a:r>
              <a:rPr sz="3200" spc="-15" dirty="0">
                <a:latin typeface="Calibri"/>
                <a:cs typeface="Calibri"/>
              </a:rPr>
              <a:t>tract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infections;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Cysts;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Infertility;</a:t>
            </a:r>
            <a:endParaRPr sz="3200">
              <a:latin typeface="Calibri"/>
              <a:cs typeface="Calibri"/>
            </a:endParaRPr>
          </a:p>
          <a:p>
            <a:pPr marL="355600" marR="3733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An </a:t>
            </a:r>
            <a:r>
              <a:rPr sz="3200" spc="-5" dirty="0">
                <a:latin typeface="Calibri"/>
                <a:cs typeface="Calibri"/>
              </a:rPr>
              <a:t>increased risk of childbirth </a:t>
            </a:r>
            <a:r>
              <a:rPr sz="3200" spc="-10" dirty="0">
                <a:latin typeface="Calibri"/>
                <a:cs typeface="Calibri"/>
              </a:rPr>
              <a:t>complications 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newborn</a:t>
            </a:r>
            <a:r>
              <a:rPr sz="3200" spc="-10" dirty="0">
                <a:latin typeface="Calibri"/>
                <a:cs typeface="Calibri"/>
              </a:rPr>
              <a:t> deaths;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The need </a:t>
            </a:r>
            <a:r>
              <a:rPr sz="3200" spc="-30" dirty="0">
                <a:latin typeface="Calibri"/>
                <a:cs typeface="Calibri"/>
              </a:rPr>
              <a:t>for </a:t>
            </a:r>
            <a:r>
              <a:rPr sz="3200" spc="-15" dirty="0">
                <a:latin typeface="Calibri"/>
                <a:cs typeface="Calibri"/>
              </a:rPr>
              <a:t>later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surgeries.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62050" y="461594"/>
            <a:ext cx="72231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5" dirty="0">
                <a:latin typeface="Calibri"/>
                <a:cs typeface="Calibri"/>
              </a:rPr>
              <a:t>Prevention </a:t>
            </a:r>
            <a:r>
              <a:rPr sz="4400" b="0" dirty="0">
                <a:latin typeface="Calibri"/>
                <a:cs typeface="Calibri"/>
              </a:rPr>
              <a:t>of </a:t>
            </a:r>
            <a:r>
              <a:rPr sz="4400" b="0" spc="-5" dirty="0">
                <a:latin typeface="Calibri"/>
                <a:cs typeface="Calibri"/>
              </a:rPr>
              <a:t>Harmful</a:t>
            </a:r>
            <a:r>
              <a:rPr sz="4400" b="0" spc="-65" dirty="0">
                <a:latin typeface="Calibri"/>
                <a:cs typeface="Calibri"/>
              </a:rPr>
              <a:t> </a:t>
            </a:r>
            <a:r>
              <a:rPr sz="4400" b="0" spc="-10" dirty="0">
                <a:latin typeface="Calibri"/>
                <a:cs typeface="Calibri"/>
              </a:rPr>
              <a:t>practices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10635"/>
            <a:ext cx="2004695" cy="119634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5" dirty="0">
                <a:latin typeface="Calibri"/>
                <a:cs typeface="Calibri"/>
              </a:rPr>
              <a:t>E</a:t>
            </a:r>
            <a:r>
              <a:rPr sz="3200" spc="-5" dirty="0">
                <a:latin typeface="Calibri"/>
                <a:cs typeface="Calibri"/>
              </a:rPr>
              <a:t>du</a:t>
            </a:r>
            <a:r>
              <a:rPr sz="3200" spc="-35" dirty="0">
                <a:latin typeface="Calibri"/>
                <a:cs typeface="Calibri"/>
              </a:rPr>
              <a:t>c</a:t>
            </a:r>
            <a:r>
              <a:rPr sz="3200" spc="-25" dirty="0">
                <a:latin typeface="Calibri"/>
                <a:cs typeface="Calibri"/>
              </a:rPr>
              <a:t>a</a:t>
            </a:r>
            <a:r>
              <a:rPr sz="3200" dirty="0">
                <a:latin typeface="Calibri"/>
                <a:cs typeface="Calibri"/>
              </a:rPr>
              <a:t>t</a:t>
            </a:r>
            <a:r>
              <a:rPr sz="3200" spc="-10" dirty="0">
                <a:latin typeface="Calibri"/>
                <a:cs typeface="Calibri"/>
              </a:rPr>
              <a:t>i</a:t>
            </a:r>
            <a:r>
              <a:rPr sz="3200" spc="-5" dirty="0">
                <a:latin typeface="Calibri"/>
                <a:cs typeface="Calibri"/>
              </a:rPr>
              <a:t>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Laws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61260" marR="5080" indent="-2326005">
              <a:lnSpc>
                <a:spcPct val="100000"/>
              </a:lnSpc>
              <a:spcBef>
                <a:spcPts val="95"/>
              </a:spcBef>
            </a:pPr>
            <a:r>
              <a:rPr b="0" spc="-15" dirty="0">
                <a:latin typeface="Calibri"/>
                <a:cs typeface="Calibri"/>
              </a:rPr>
              <a:t>Prevention </a:t>
            </a:r>
            <a:r>
              <a:rPr b="0" spc="-5" dirty="0">
                <a:latin typeface="Calibri"/>
                <a:cs typeface="Calibri"/>
              </a:rPr>
              <a:t>and </a:t>
            </a:r>
            <a:r>
              <a:rPr b="0" spc="-10" dirty="0">
                <a:latin typeface="Calibri"/>
                <a:cs typeface="Calibri"/>
              </a:rPr>
              <a:t>management of  </a:t>
            </a:r>
            <a:r>
              <a:rPr b="0" spc="-15" dirty="0">
                <a:latin typeface="Calibri"/>
                <a:cs typeface="Calibri"/>
              </a:rPr>
              <a:t>infertility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58797"/>
            <a:ext cx="7982584" cy="4416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Infertility </a:t>
            </a:r>
            <a:r>
              <a:rPr sz="3200" dirty="0">
                <a:latin typeface="Calibri"/>
                <a:cs typeface="Calibri"/>
              </a:rPr>
              <a:t>is the </a:t>
            </a:r>
            <a:r>
              <a:rPr sz="3200" spc="-5" dirty="0">
                <a:latin typeface="Calibri"/>
                <a:cs typeface="Calibri"/>
              </a:rPr>
              <a:t>inability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10" dirty="0">
                <a:latin typeface="Calibri"/>
                <a:cs typeface="Calibri"/>
              </a:rPr>
              <a:t>conceive 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9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child.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4100">
              <a:latin typeface="Calibri"/>
              <a:cs typeface="Calibri"/>
            </a:endParaRPr>
          </a:p>
          <a:p>
            <a:pPr marL="355600" marR="5080" indent="-342900">
              <a:lnSpc>
                <a:spcPts val="346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Primary </a:t>
            </a:r>
            <a:r>
              <a:rPr sz="3200" b="1" spc="-10" dirty="0">
                <a:latin typeface="Calibri"/>
                <a:cs typeface="Calibri"/>
              </a:rPr>
              <a:t>infertility </a:t>
            </a:r>
            <a:r>
              <a:rPr sz="3200" dirty="0">
                <a:latin typeface="Calibri"/>
                <a:cs typeface="Calibri"/>
              </a:rPr>
              <a:t>is </a:t>
            </a:r>
            <a:r>
              <a:rPr sz="3200" spc="-15" dirty="0">
                <a:latin typeface="Calibri"/>
                <a:cs typeface="Calibri"/>
              </a:rPr>
              <a:t>infertility </a:t>
            </a:r>
            <a:r>
              <a:rPr sz="3200" dirty="0">
                <a:latin typeface="Calibri"/>
                <a:cs typeface="Calibri"/>
              </a:rPr>
              <a:t>in a </a:t>
            </a:r>
            <a:r>
              <a:rPr sz="3200" spc="-10" dirty="0">
                <a:latin typeface="Calibri"/>
                <a:cs typeface="Calibri"/>
              </a:rPr>
              <a:t>couple </a:t>
            </a:r>
            <a:r>
              <a:rPr sz="3200" spc="-5" dirty="0">
                <a:latin typeface="Calibri"/>
                <a:cs typeface="Calibri"/>
              </a:rPr>
              <a:t>who  </a:t>
            </a:r>
            <a:r>
              <a:rPr sz="3200" spc="-25" dirty="0">
                <a:latin typeface="Calibri"/>
                <a:cs typeface="Calibri"/>
              </a:rPr>
              <a:t>have </a:t>
            </a:r>
            <a:r>
              <a:rPr sz="3200" spc="-10" dirty="0">
                <a:latin typeface="Calibri"/>
                <a:cs typeface="Calibri"/>
              </a:rPr>
              <a:t>never </a:t>
            </a:r>
            <a:r>
              <a:rPr sz="3200" spc="-5" dirty="0">
                <a:latin typeface="Calibri"/>
                <a:cs typeface="Calibri"/>
              </a:rPr>
              <a:t>had 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child.</a:t>
            </a:r>
            <a:endParaRPr sz="3200">
              <a:latin typeface="Calibri"/>
              <a:cs typeface="Calibri"/>
            </a:endParaRPr>
          </a:p>
          <a:p>
            <a:pPr marL="355600" marR="744220" indent="-342900">
              <a:lnSpc>
                <a:spcPts val="346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Secondary </a:t>
            </a:r>
            <a:r>
              <a:rPr sz="3200" b="1" spc="-10" dirty="0">
                <a:latin typeface="Calibri"/>
                <a:cs typeface="Calibri"/>
              </a:rPr>
              <a:t>infertility </a:t>
            </a:r>
            <a:r>
              <a:rPr sz="3200" dirty="0">
                <a:latin typeface="Calibri"/>
                <a:cs typeface="Calibri"/>
              </a:rPr>
              <a:t>is </a:t>
            </a:r>
            <a:r>
              <a:rPr sz="3200" spc="-15" dirty="0">
                <a:latin typeface="Calibri"/>
                <a:cs typeface="Calibri"/>
              </a:rPr>
              <a:t>failure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10" dirty="0">
                <a:latin typeface="Calibri"/>
                <a:cs typeface="Calibri"/>
              </a:rPr>
              <a:t>conceive  </a:t>
            </a:r>
            <a:r>
              <a:rPr sz="3200" spc="-15" dirty="0">
                <a:latin typeface="Calibri"/>
                <a:cs typeface="Calibri"/>
              </a:rPr>
              <a:t>following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10" dirty="0">
                <a:latin typeface="Calibri"/>
                <a:cs typeface="Calibri"/>
              </a:rPr>
              <a:t>previous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pregnancy.</a:t>
            </a:r>
            <a:endParaRPr sz="3200">
              <a:latin typeface="Calibri"/>
              <a:cs typeface="Calibri"/>
            </a:endParaRPr>
          </a:p>
          <a:p>
            <a:pPr marL="355600" marR="140970" indent="-342900">
              <a:lnSpc>
                <a:spcPct val="90000"/>
              </a:lnSpc>
              <a:spcBef>
                <a:spcPts val="7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Infertility </a:t>
            </a:r>
            <a:r>
              <a:rPr sz="3200" spc="-20" dirty="0">
                <a:latin typeface="Calibri"/>
                <a:cs typeface="Calibri"/>
              </a:rPr>
              <a:t>may </a:t>
            </a:r>
            <a:r>
              <a:rPr sz="3200" spc="-5" dirty="0">
                <a:latin typeface="Calibri"/>
                <a:cs typeface="Calibri"/>
              </a:rPr>
              <a:t>be caused </a:t>
            </a:r>
            <a:r>
              <a:rPr sz="3200" spc="-10" dirty="0">
                <a:latin typeface="Calibri"/>
                <a:cs typeface="Calibri"/>
              </a:rPr>
              <a:t>by </a:t>
            </a:r>
            <a:r>
              <a:rPr sz="3200" spc="-15" dirty="0">
                <a:latin typeface="Calibri"/>
                <a:cs typeface="Calibri"/>
              </a:rPr>
              <a:t>infection </a:t>
            </a:r>
            <a:r>
              <a:rPr sz="3200" dirty="0">
                <a:latin typeface="Calibri"/>
                <a:cs typeface="Calibri"/>
              </a:rPr>
              <a:t>in the  man or </a:t>
            </a:r>
            <a:r>
              <a:rPr sz="3200" spc="-5" dirty="0">
                <a:latin typeface="Calibri"/>
                <a:cs typeface="Calibri"/>
              </a:rPr>
              <a:t>woman, but </a:t>
            </a:r>
            <a:r>
              <a:rPr sz="3200" spc="-10" dirty="0">
                <a:latin typeface="Calibri"/>
                <a:cs typeface="Calibri"/>
              </a:rPr>
              <a:t>often there </a:t>
            </a:r>
            <a:r>
              <a:rPr sz="3200" dirty="0">
                <a:latin typeface="Calibri"/>
                <a:cs typeface="Calibri"/>
              </a:rPr>
              <a:t>is no obvious  </a:t>
            </a:r>
            <a:r>
              <a:rPr sz="3200" spc="-5" dirty="0">
                <a:latin typeface="Calibri"/>
                <a:cs typeface="Calibri"/>
              </a:rPr>
              <a:t>underlying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cause.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61260" marR="5080" indent="-2326005">
              <a:lnSpc>
                <a:spcPct val="100000"/>
              </a:lnSpc>
              <a:spcBef>
                <a:spcPts val="95"/>
              </a:spcBef>
            </a:pPr>
            <a:r>
              <a:rPr b="0" spc="-15" dirty="0">
                <a:latin typeface="Calibri"/>
                <a:cs typeface="Calibri"/>
              </a:rPr>
              <a:t>Prevention </a:t>
            </a:r>
            <a:r>
              <a:rPr b="0" spc="-5" dirty="0">
                <a:latin typeface="Calibri"/>
                <a:cs typeface="Calibri"/>
              </a:rPr>
              <a:t>and </a:t>
            </a:r>
            <a:r>
              <a:rPr b="0" spc="-10" dirty="0">
                <a:latin typeface="Calibri"/>
                <a:cs typeface="Calibri"/>
              </a:rPr>
              <a:t>management of  </a:t>
            </a:r>
            <a:r>
              <a:rPr b="0" spc="-15" dirty="0">
                <a:latin typeface="Calibri"/>
                <a:cs typeface="Calibri"/>
              </a:rPr>
              <a:t>infertility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565"/>
            <a:ext cx="7813040" cy="39674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1943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Prevention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management of </a:t>
            </a:r>
            <a:r>
              <a:rPr sz="3200" spc="-15" dirty="0">
                <a:latin typeface="Calibri"/>
                <a:cs typeface="Calibri"/>
              </a:rPr>
              <a:t>infections  </a:t>
            </a:r>
            <a:r>
              <a:rPr sz="3200" spc="-10" dirty="0">
                <a:latin typeface="Calibri"/>
                <a:cs typeface="Calibri"/>
              </a:rPr>
              <a:t>(STDs)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30" dirty="0">
                <a:latin typeface="Calibri"/>
                <a:cs typeface="Calibri"/>
              </a:rPr>
              <a:t>Safe </a:t>
            </a:r>
            <a:r>
              <a:rPr sz="3200" spc="-5" dirty="0">
                <a:latin typeface="Calibri"/>
                <a:cs typeface="Calibri"/>
              </a:rPr>
              <a:t>abortion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5" dirty="0">
                <a:latin typeface="Calibri"/>
                <a:cs typeface="Calibri"/>
              </a:rPr>
              <a:t>post </a:t>
            </a:r>
            <a:r>
              <a:rPr sz="3200" spc="-5" dirty="0">
                <a:latin typeface="Calibri"/>
                <a:cs typeface="Calibri"/>
              </a:rPr>
              <a:t>abortion</a:t>
            </a:r>
            <a:r>
              <a:rPr sz="3200" spc="9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care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Assisted Reproductive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Technology:</a:t>
            </a:r>
            <a:endParaRPr sz="3200">
              <a:latin typeface="Calibri"/>
              <a:cs typeface="Calibri"/>
            </a:endParaRPr>
          </a:p>
          <a:p>
            <a:pPr marL="756285" marR="5080" indent="-287020">
              <a:lnSpc>
                <a:spcPct val="100000"/>
              </a:lnSpc>
              <a:spcBef>
                <a:spcPts val="690"/>
              </a:spcBef>
            </a:pPr>
            <a:r>
              <a:rPr sz="2800" spc="-5" dirty="0">
                <a:latin typeface="Arial"/>
                <a:cs typeface="Arial"/>
              </a:rPr>
              <a:t>– </a:t>
            </a:r>
            <a:r>
              <a:rPr sz="2800" spc="-5" dirty="0">
                <a:latin typeface="Calibri"/>
                <a:cs typeface="Calibri"/>
              </a:rPr>
              <a:t>all </a:t>
            </a:r>
            <a:r>
              <a:rPr sz="2800" spc="-15" dirty="0">
                <a:latin typeface="Calibri"/>
                <a:cs typeface="Calibri"/>
              </a:rPr>
              <a:t>treatments </a:t>
            </a:r>
            <a:r>
              <a:rPr sz="2800" spc="-5" dirty="0">
                <a:latin typeface="Calibri"/>
                <a:cs typeface="Calibri"/>
              </a:rPr>
              <a:t>or </a:t>
            </a:r>
            <a:r>
              <a:rPr sz="2800" spc="-15" dirty="0">
                <a:latin typeface="Calibri"/>
                <a:cs typeface="Calibri"/>
              </a:rPr>
              <a:t>procedures </a:t>
            </a:r>
            <a:r>
              <a:rPr sz="2800" spc="-10" dirty="0">
                <a:latin typeface="Calibri"/>
                <a:cs typeface="Calibri"/>
              </a:rPr>
              <a:t>that </a:t>
            </a:r>
            <a:r>
              <a:rPr sz="2800" spc="-5" dirty="0">
                <a:latin typeface="Calibri"/>
                <a:cs typeface="Calibri"/>
              </a:rPr>
              <a:t>include the in  </a:t>
            </a:r>
            <a:r>
              <a:rPr sz="2800" spc="-20" dirty="0">
                <a:latin typeface="Calibri"/>
                <a:cs typeface="Calibri"/>
              </a:rPr>
              <a:t>vitro </a:t>
            </a:r>
            <a:r>
              <a:rPr sz="2800" spc="-10" dirty="0">
                <a:latin typeface="Calibri"/>
                <a:cs typeface="Calibri"/>
              </a:rPr>
              <a:t>handling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both human oocytes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sperm  </a:t>
            </a:r>
            <a:r>
              <a:rPr sz="2800" spc="-5" dirty="0">
                <a:latin typeface="Calibri"/>
                <a:cs typeface="Calibri"/>
              </a:rPr>
              <a:t>or of </a:t>
            </a:r>
            <a:r>
              <a:rPr sz="2800" spc="-10" dirty="0">
                <a:latin typeface="Calibri"/>
                <a:cs typeface="Calibri"/>
              </a:rPr>
              <a:t>embryos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purpose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establishing </a:t>
            </a:r>
            <a:r>
              <a:rPr sz="2800" spc="-5" dirty="0">
                <a:latin typeface="Calibri"/>
                <a:cs typeface="Calibri"/>
              </a:rPr>
              <a:t>a  </a:t>
            </a:r>
            <a:r>
              <a:rPr sz="2800" spc="-30" dirty="0">
                <a:latin typeface="Calibri"/>
                <a:cs typeface="Calibri"/>
              </a:rPr>
              <a:t>pregnancy.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37382" y="461594"/>
            <a:ext cx="22701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Calibri"/>
                <a:cs typeface="Calibri"/>
              </a:rPr>
              <a:t>D</a:t>
            </a:r>
            <a:r>
              <a:rPr sz="4400" b="0" spc="-30" dirty="0">
                <a:latin typeface="Calibri"/>
                <a:cs typeface="Calibri"/>
              </a:rPr>
              <a:t>e</a:t>
            </a:r>
            <a:r>
              <a:rPr sz="4400" b="0" spc="-5" dirty="0">
                <a:latin typeface="Calibri"/>
                <a:cs typeface="Calibri"/>
              </a:rPr>
              <a:t>finition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07565"/>
            <a:ext cx="8051165" cy="35382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Reproductive </a:t>
            </a:r>
            <a:r>
              <a:rPr sz="3200" spc="-5" dirty="0">
                <a:latin typeface="Calibri"/>
                <a:cs typeface="Calibri"/>
              </a:rPr>
              <a:t>health </a:t>
            </a:r>
            <a:r>
              <a:rPr sz="3200" dirty="0">
                <a:latin typeface="Calibri"/>
                <a:cs typeface="Calibri"/>
              </a:rPr>
              <a:t>is a </a:t>
            </a:r>
            <a:r>
              <a:rPr sz="3200" spc="-30" dirty="0">
                <a:latin typeface="Calibri"/>
                <a:cs typeface="Calibri"/>
              </a:rPr>
              <a:t>state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15" dirty="0">
                <a:latin typeface="Calibri"/>
                <a:cs typeface="Calibri"/>
              </a:rPr>
              <a:t>complete  physical, mental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social </a:t>
            </a:r>
            <a:r>
              <a:rPr sz="3200" dirty="0">
                <a:latin typeface="Calibri"/>
                <a:cs typeface="Calibri"/>
              </a:rPr>
              <a:t>well-being, and </a:t>
            </a:r>
            <a:r>
              <a:rPr sz="3200" spc="-5" dirty="0">
                <a:latin typeface="Calibri"/>
                <a:cs typeface="Calibri"/>
              </a:rPr>
              <a:t>not  </a:t>
            </a:r>
            <a:r>
              <a:rPr sz="3200" spc="-10" dirty="0">
                <a:latin typeface="Calibri"/>
                <a:cs typeface="Calibri"/>
              </a:rPr>
              <a:t>merely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absence of </a:t>
            </a:r>
            <a:r>
              <a:rPr sz="3200" spc="-15" dirty="0">
                <a:latin typeface="Calibri"/>
                <a:cs typeface="Calibri"/>
              </a:rPr>
              <a:t>reproductive </a:t>
            </a:r>
            <a:r>
              <a:rPr sz="3200" spc="-5" dirty="0">
                <a:latin typeface="Calibri"/>
                <a:cs typeface="Calibri"/>
              </a:rPr>
              <a:t>disease or  </a:t>
            </a:r>
            <a:r>
              <a:rPr sz="3200" spc="-30" dirty="0">
                <a:latin typeface="Calibri"/>
                <a:cs typeface="Calibri"/>
              </a:rPr>
              <a:t>infirmity.</a:t>
            </a:r>
            <a:endParaRPr sz="3200">
              <a:latin typeface="Calibri"/>
              <a:cs typeface="Calibri"/>
            </a:endParaRPr>
          </a:p>
          <a:p>
            <a:pPr marL="355600" marR="18224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Reproductive </a:t>
            </a:r>
            <a:r>
              <a:rPr sz="3200" spc="-5" dirty="0">
                <a:latin typeface="Calibri"/>
                <a:cs typeface="Calibri"/>
              </a:rPr>
              <a:t>health deals </a:t>
            </a:r>
            <a:r>
              <a:rPr sz="3200" dirty="0">
                <a:latin typeface="Calibri"/>
                <a:cs typeface="Calibri"/>
              </a:rPr>
              <a:t>with the  </a:t>
            </a:r>
            <a:r>
              <a:rPr sz="3200" spc="-15" dirty="0">
                <a:latin typeface="Calibri"/>
                <a:cs typeface="Calibri"/>
              </a:rPr>
              <a:t>reproductive </a:t>
            </a:r>
            <a:r>
              <a:rPr sz="3200" spc="-10" dirty="0">
                <a:latin typeface="Calibri"/>
                <a:cs typeface="Calibri"/>
              </a:rPr>
              <a:t>processes, </a:t>
            </a:r>
            <a:r>
              <a:rPr sz="3200" spc="-5" dirty="0">
                <a:latin typeface="Calibri"/>
                <a:cs typeface="Calibri"/>
              </a:rPr>
              <a:t>functions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30" dirty="0">
                <a:latin typeface="Calibri"/>
                <a:cs typeface="Calibri"/>
              </a:rPr>
              <a:t>system  </a:t>
            </a:r>
            <a:r>
              <a:rPr sz="3200" spc="-15" dirty="0">
                <a:latin typeface="Calibri"/>
                <a:cs typeface="Calibri"/>
              </a:rPr>
              <a:t>at </a:t>
            </a:r>
            <a:r>
              <a:rPr sz="3200" spc="-5" dirty="0">
                <a:latin typeface="Calibri"/>
                <a:cs typeface="Calibri"/>
              </a:rPr>
              <a:t>all </a:t>
            </a:r>
            <a:r>
              <a:rPr sz="3200" spc="-20" dirty="0">
                <a:latin typeface="Calibri"/>
                <a:cs typeface="Calibri"/>
              </a:rPr>
              <a:t>stages </a:t>
            </a:r>
            <a:r>
              <a:rPr sz="3200" spc="-5" dirty="0">
                <a:latin typeface="Calibri"/>
                <a:cs typeface="Calibri"/>
              </a:rPr>
              <a:t>of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life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96439" marR="5080" indent="-1980564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Child and adolescent health and  </a:t>
            </a:r>
            <a:r>
              <a:rPr spc="-15" dirty="0"/>
              <a:t>development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565"/>
            <a:ext cx="7988934" cy="1489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Adolescence is a </a:t>
            </a:r>
            <a:r>
              <a:rPr sz="3200" spc="-5" dirty="0">
                <a:latin typeface="Calibri"/>
                <a:cs typeface="Calibri"/>
              </a:rPr>
              <a:t>period of </a:t>
            </a:r>
            <a:r>
              <a:rPr sz="3200" dirty="0">
                <a:latin typeface="Calibri"/>
                <a:cs typeface="Calibri"/>
              </a:rPr>
              <a:t>major </a:t>
            </a:r>
            <a:r>
              <a:rPr sz="3200" spc="-20" dirty="0">
                <a:latin typeface="Calibri"/>
                <a:cs typeface="Calibri"/>
              </a:rPr>
              <a:t>physical </a:t>
            </a:r>
            <a:r>
              <a:rPr sz="3200" dirty="0">
                <a:latin typeface="Calibri"/>
                <a:cs typeface="Calibri"/>
              </a:rPr>
              <a:t>and  </a:t>
            </a:r>
            <a:r>
              <a:rPr sz="3200" spc="-10" dirty="0">
                <a:latin typeface="Calibri"/>
                <a:cs typeface="Calibri"/>
              </a:rPr>
              <a:t>psychological </a:t>
            </a:r>
            <a:r>
              <a:rPr sz="3200" spc="-5" dirty="0">
                <a:latin typeface="Calibri"/>
                <a:cs typeface="Calibri"/>
              </a:rPr>
              <a:t>change, </a:t>
            </a:r>
            <a:r>
              <a:rPr sz="3200" dirty="0">
                <a:latin typeface="Calibri"/>
                <a:cs typeface="Calibri"/>
              </a:rPr>
              <a:t>as </a:t>
            </a:r>
            <a:r>
              <a:rPr sz="3200" spc="-5" dirty="0">
                <a:latin typeface="Calibri"/>
                <a:cs typeface="Calibri"/>
              </a:rPr>
              <a:t>well </a:t>
            </a:r>
            <a:r>
              <a:rPr sz="3200" dirty="0">
                <a:latin typeface="Calibri"/>
                <a:cs typeface="Calibri"/>
              </a:rPr>
              <a:t>as </a:t>
            </a:r>
            <a:r>
              <a:rPr sz="3200" spc="-10" dirty="0">
                <a:latin typeface="Calibri"/>
                <a:cs typeface="Calibri"/>
              </a:rPr>
              <a:t>great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changes  </a:t>
            </a:r>
            <a:r>
              <a:rPr sz="3200" dirty="0">
                <a:latin typeface="Calibri"/>
                <a:cs typeface="Calibri"/>
              </a:rPr>
              <a:t>in </a:t>
            </a:r>
            <a:r>
              <a:rPr sz="3200" spc="-5" dirty="0">
                <a:latin typeface="Calibri"/>
                <a:cs typeface="Calibri"/>
              </a:rPr>
              <a:t>social </a:t>
            </a:r>
            <a:r>
              <a:rPr sz="3200" spc="-15" dirty="0">
                <a:latin typeface="Calibri"/>
                <a:cs typeface="Calibri"/>
              </a:rPr>
              <a:t>interactions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relationships.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96439" marR="5080" indent="-1980564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Child and adolescent health and  </a:t>
            </a:r>
            <a:r>
              <a:rPr spc="-15" dirty="0"/>
              <a:t>development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565"/>
            <a:ext cx="7192009" cy="32454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</a:pPr>
            <a:r>
              <a:rPr sz="3200" spc="-10" dirty="0">
                <a:latin typeface="Calibri"/>
                <a:cs typeface="Calibri"/>
              </a:rPr>
              <a:t>They </a:t>
            </a:r>
            <a:r>
              <a:rPr sz="3200" spc="-5" dirty="0">
                <a:latin typeface="Calibri"/>
                <a:cs typeface="Calibri"/>
              </a:rPr>
              <a:t>need </a:t>
            </a:r>
            <a:r>
              <a:rPr sz="3200" spc="-10" dirty="0">
                <a:latin typeface="Calibri"/>
                <a:cs typeface="Calibri"/>
              </a:rPr>
              <a:t>interventions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5" dirty="0">
                <a:latin typeface="Calibri"/>
                <a:cs typeface="Calibri"/>
              </a:rPr>
              <a:t>decrease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25" dirty="0">
                <a:latin typeface="Calibri"/>
                <a:cs typeface="Calibri"/>
              </a:rPr>
              <a:t>to  </a:t>
            </a:r>
            <a:r>
              <a:rPr sz="3200" spc="-20" dirty="0">
                <a:latin typeface="Calibri"/>
                <a:cs typeface="Calibri"/>
              </a:rPr>
              <a:t>mitigate </a:t>
            </a:r>
            <a:r>
              <a:rPr sz="3200" dirty="0">
                <a:latin typeface="Calibri"/>
                <a:cs typeface="Calibri"/>
              </a:rPr>
              <a:t>their </a:t>
            </a:r>
            <a:r>
              <a:rPr sz="3200" spc="-10" dirty="0">
                <a:latin typeface="Calibri"/>
                <a:cs typeface="Calibri"/>
              </a:rPr>
              <a:t>vulnerability: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Information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skills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30" dirty="0">
                <a:latin typeface="Calibri"/>
                <a:cs typeface="Calibri"/>
              </a:rPr>
              <a:t>Safe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0" dirty="0">
                <a:latin typeface="Calibri"/>
                <a:cs typeface="Calibri"/>
              </a:rPr>
              <a:t>supportive</a:t>
            </a:r>
            <a:r>
              <a:rPr sz="3200" spc="5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environment</a:t>
            </a:r>
            <a:endParaRPr sz="3200">
              <a:latin typeface="Calibri"/>
              <a:cs typeface="Calibri"/>
            </a:endParaRPr>
          </a:p>
          <a:p>
            <a:pPr marL="355600" marR="51244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Appropriate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accessible health </a:t>
            </a:r>
            <a:r>
              <a:rPr sz="3200" dirty="0">
                <a:latin typeface="Calibri"/>
                <a:cs typeface="Calibri"/>
              </a:rPr>
              <a:t>and  </a:t>
            </a:r>
            <a:r>
              <a:rPr sz="3200" spc="-10" dirty="0">
                <a:latin typeface="Calibri"/>
                <a:cs typeface="Calibri"/>
              </a:rPr>
              <a:t>counselling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services.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96439" marR="5080" indent="-1980564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Child and adolescent health and  </a:t>
            </a:r>
            <a:r>
              <a:rPr spc="-15" dirty="0"/>
              <a:t>development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70990"/>
            <a:ext cx="7968615" cy="440372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809625" indent="-342900">
              <a:lnSpc>
                <a:spcPts val="292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dirty="0">
                <a:latin typeface="Calibri"/>
                <a:cs typeface="Calibri"/>
              </a:rPr>
              <a:t>health </a:t>
            </a:r>
            <a:r>
              <a:rPr sz="2700" b="1" spc="-5" dirty="0">
                <a:latin typeface="Calibri"/>
                <a:cs typeface="Calibri"/>
              </a:rPr>
              <a:t>problems </a:t>
            </a:r>
            <a:r>
              <a:rPr sz="2700" b="1" spc="-15" dirty="0">
                <a:latin typeface="Calibri"/>
                <a:cs typeface="Calibri"/>
              </a:rPr>
              <a:t>affecting </a:t>
            </a:r>
            <a:r>
              <a:rPr sz="2700" b="1" spc="-5" dirty="0">
                <a:latin typeface="Calibri"/>
                <a:cs typeface="Calibri"/>
              </a:rPr>
              <a:t>adolescents </a:t>
            </a:r>
            <a:r>
              <a:rPr sz="2700" b="1" dirty="0">
                <a:latin typeface="Calibri"/>
                <a:cs typeface="Calibri"/>
              </a:rPr>
              <a:t>and their  </a:t>
            </a:r>
            <a:r>
              <a:rPr sz="2700" b="1" spc="-15" dirty="0">
                <a:latin typeface="Calibri"/>
                <a:cs typeface="Calibri"/>
              </a:rPr>
              <a:t>prevention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spc="-10" dirty="0">
                <a:latin typeface="Calibri"/>
                <a:cs typeface="Calibri"/>
              </a:rPr>
              <a:t>Mental</a:t>
            </a:r>
            <a:r>
              <a:rPr sz="2700" b="1" spc="-5" dirty="0">
                <a:latin typeface="Calibri"/>
                <a:cs typeface="Calibri"/>
              </a:rPr>
              <a:t> health</a:t>
            </a:r>
            <a:endParaRPr sz="2700">
              <a:latin typeface="Calibri"/>
              <a:cs typeface="Calibri"/>
            </a:endParaRPr>
          </a:p>
          <a:p>
            <a:pPr marL="355600" marR="1346835" indent="-342900">
              <a:lnSpc>
                <a:spcPts val="2920"/>
              </a:lnSpc>
              <a:spcBef>
                <a:spcPts val="6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5" dirty="0">
                <a:latin typeface="Calibri"/>
                <a:cs typeface="Calibri"/>
              </a:rPr>
              <a:t>Many mental </a:t>
            </a:r>
            <a:r>
              <a:rPr sz="2700" spc="-5" dirty="0">
                <a:latin typeface="Calibri"/>
                <a:cs typeface="Calibri"/>
              </a:rPr>
              <a:t>health </a:t>
            </a:r>
            <a:r>
              <a:rPr sz="2700" spc="-15" dirty="0">
                <a:latin typeface="Calibri"/>
                <a:cs typeface="Calibri"/>
              </a:rPr>
              <a:t>problems emerge </a:t>
            </a:r>
            <a:r>
              <a:rPr sz="2700" dirty="0">
                <a:latin typeface="Calibri"/>
                <a:cs typeface="Calibri"/>
              </a:rPr>
              <a:t>in </a:t>
            </a:r>
            <a:r>
              <a:rPr sz="2700" spc="-15" dirty="0">
                <a:latin typeface="Calibri"/>
                <a:cs typeface="Calibri"/>
              </a:rPr>
              <a:t>late  </a:t>
            </a:r>
            <a:r>
              <a:rPr sz="2700" dirty="0">
                <a:latin typeface="Calibri"/>
                <a:cs typeface="Calibri"/>
              </a:rPr>
              <a:t>childhood and early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adolescence.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Health </a:t>
            </a:r>
            <a:r>
              <a:rPr sz="2700" spc="-30" dirty="0">
                <a:latin typeface="Calibri"/>
                <a:cs typeface="Calibri"/>
              </a:rPr>
              <a:t>workers </a:t>
            </a:r>
            <a:r>
              <a:rPr sz="2700" spc="-5" dirty="0">
                <a:latin typeface="Calibri"/>
                <a:cs typeface="Calibri"/>
              </a:rPr>
              <a:t>need </a:t>
            </a:r>
            <a:r>
              <a:rPr sz="2700" spc="-15" dirty="0">
                <a:latin typeface="Calibri"/>
                <a:cs typeface="Calibri"/>
              </a:rPr>
              <a:t>to </a:t>
            </a:r>
            <a:r>
              <a:rPr sz="2700" spc="-20" dirty="0">
                <a:latin typeface="Calibri"/>
                <a:cs typeface="Calibri"/>
              </a:rPr>
              <a:t>have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10" dirty="0">
                <a:latin typeface="Calibri"/>
                <a:cs typeface="Calibri"/>
              </a:rPr>
              <a:t>competencies</a:t>
            </a:r>
            <a:r>
              <a:rPr sz="2700" spc="-10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to:</a:t>
            </a:r>
            <a:endParaRPr sz="27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30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5" dirty="0">
                <a:latin typeface="Calibri"/>
                <a:cs typeface="Calibri"/>
              </a:rPr>
              <a:t>relate to </a:t>
            </a:r>
            <a:r>
              <a:rPr sz="2400" spc="-10" dirty="0">
                <a:latin typeface="Calibri"/>
                <a:cs typeface="Calibri"/>
              </a:rPr>
              <a:t>young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people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29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libri"/>
                <a:cs typeface="Calibri"/>
              </a:rPr>
              <a:t>detect mental </a:t>
            </a:r>
            <a:r>
              <a:rPr sz="2400" spc="-5" dirty="0">
                <a:latin typeface="Calibri"/>
                <a:cs typeface="Calibri"/>
              </a:rPr>
              <a:t>health </a:t>
            </a:r>
            <a:r>
              <a:rPr sz="2400" spc="-10" dirty="0">
                <a:latin typeface="Calibri"/>
                <a:cs typeface="Calibri"/>
              </a:rPr>
              <a:t>problems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early</a:t>
            </a:r>
            <a:endParaRPr sz="2400">
              <a:latin typeface="Calibri"/>
              <a:cs typeface="Calibri"/>
            </a:endParaRPr>
          </a:p>
          <a:p>
            <a:pPr marL="756285" marR="5080" lvl="1" indent="-287020">
              <a:lnSpc>
                <a:spcPct val="9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libri"/>
                <a:cs typeface="Calibri"/>
              </a:rPr>
              <a:t>provide treatments </a:t>
            </a:r>
            <a:r>
              <a:rPr sz="2400" dirty="0">
                <a:latin typeface="Calibri"/>
                <a:cs typeface="Calibri"/>
              </a:rPr>
              <a:t>which include </a:t>
            </a:r>
            <a:r>
              <a:rPr sz="2400" spc="-5" dirty="0">
                <a:latin typeface="Calibri"/>
                <a:cs typeface="Calibri"/>
              </a:rPr>
              <a:t>counselling, </a:t>
            </a:r>
            <a:r>
              <a:rPr sz="2400" spc="-10" dirty="0">
                <a:latin typeface="Calibri"/>
                <a:cs typeface="Calibri"/>
              </a:rPr>
              <a:t>cognitive-  behavioural therapy </a:t>
            </a:r>
            <a:r>
              <a:rPr sz="2400" dirty="0">
                <a:latin typeface="Calibri"/>
                <a:cs typeface="Calibri"/>
              </a:rPr>
              <a:t>and, </a:t>
            </a:r>
            <a:r>
              <a:rPr sz="2400" spc="-10" dirty="0">
                <a:latin typeface="Calibri"/>
                <a:cs typeface="Calibri"/>
              </a:rPr>
              <a:t>where appropriate, </a:t>
            </a:r>
            <a:r>
              <a:rPr sz="2400" spc="-15" dirty="0">
                <a:latin typeface="Calibri"/>
                <a:cs typeface="Calibri"/>
              </a:rPr>
              <a:t>psychotropic  </a:t>
            </a:r>
            <a:r>
              <a:rPr sz="2400" spc="-5" dirty="0">
                <a:latin typeface="Calibri"/>
                <a:cs typeface="Calibri"/>
              </a:rPr>
              <a:t>medication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96439" marR="5080" indent="-1980564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Child and adolescent health and  </a:t>
            </a:r>
            <a:r>
              <a:rPr spc="-15" dirty="0"/>
              <a:t>development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0635"/>
            <a:ext cx="7669530" cy="383032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b="1" spc="-10" dirty="0">
                <a:latin typeface="Calibri"/>
                <a:cs typeface="Calibri"/>
              </a:rPr>
              <a:t>Substance</a:t>
            </a:r>
            <a:r>
              <a:rPr sz="3200" b="1" spc="-4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use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laws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Increasing their </a:t>
            </a:r>
            <a:r>
              <a:rPr sz="3200" spc="-10" dirty="0">
                <a:latin typeface="Calibri"/>
                <a:cs typeface="Calibri"/>
              </a:rPr>
              <a:t>awareness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5" dirty="0">
                <a:latin typeface="Calibri"/>
                <a:cs typeface="Calibri"/>
              </a:rPr>
              <a:t>dangers </a:t>
            </a:r>
            <a:r>
              <a:rPr sz="3200" spc="-5" dirty="0">
                <a:latin typeface="Calibri"/>
                <a:cs typeface="Calibri"/>
              </a:rPr>
              <a:t>of  </a:t>
            </a:r>
            <a:r>
              <a:rPr sz="3200" spc="-15" dirty="0">
                <a:latin typeface="Calibri"/>
                <a:cs typeface="Calibri"/>
              </a:rPr>
              <a:t>substance</a:t>
            </a:r>
            <a:r>
              <a:rPr sz="3200" spc="-5" dirty="0">
                <a:latin typeface="Calibri"/>
                <a:cs typeface="Calibri"/>
              </a:rPr>
              <a:t> use</a:t>
            </a:r>
            <a:endParaRPr sz="3200">
              <a:latin typeface="Calibri"/>
              <a:cs typeface="Calibri"/>
            </a:endParaRPr>
          </a:p>
          <a:p>
            <a:pPr marL="355600" marR="27051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building </a:t>
            </a:r>
            <a:r>
              <a:rPr sz="3200" dirty="0">
                <a:latin typeface="Calibri"/>
                <a:cs typeface="Calibri"/>
              </a:rPr>
              <a:t>their </a:t>
            </a:r>
            <a:r>
              <a:rPr sz="3200" spc="-10" dirty="0">
                <a:latin typeface="Calibri"/>
                <a:cs typeface="Calibri"/>
              </a:rPr>
              <a:t>competence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15" dirty="0">
                <a:latin typeface="Calibri"/>
                <a:cs typeface="Calibri"/>
              </a:rPr>
              <a:t>resist </a:t>
            </a:r>
            <a:r>
              <a:rPr sz="3200" spc="-5" dirty="0">
                <a:latin typeface="Calibri"/>
                <a:cs typeface="Calibri"/>
              </a:rPr>
              <a:t>peer  </a:t>
            </a:r>
            <a:r>
              <a:rPr sz="3200" spc="-15" dirty="0">
                <a:latin typeface="Calibri"/>
                <a:cs typeface="Calibri"/>
              </a:rPr>
              <a:t>pressure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5" dirty="0">
                <a:latin typeface="Calibri"/>
                <a:cs typeface="Calibri"/>
              </a:rPr>
              <a:t>manage </a:t>
            </a:r>
            <a:r>
              <a:rPr sz="3200" spc="-15" dirty="0">
                <a:latin typeface="Calibri"/>
                <a:cs typeface="Calibri"/>
              </a:rPr>
              <a:t>stress </a:t>
            </a:r>
            <a:r>
              <a:rPr sz="3200" dirty="0">
                <a:latin typeface="Calibri"/>
                <a:cs typeface="Calibri"/>
              </a:rPr>
              <a:t>in a </a:t>
            </a:r>
            <a:r>
              <a:rPr sz="3200" spc="-15" dirty="0">
                <a:latin typeface="Calibri"/>
                <a:cs typeface="Calibri"/>
              </a:rPr>
              <a:t>healthy  </a:t>
            </a:r>
            <a:r>
              <a:rPr sz="3200" dirty="0">
                <a:latin typeface="Calibri"/>
                <a:cs typeface="Calibri"/>
              </a:rPr>
              <a:t>manner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96439" marR="5080" indent="-1980564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Child and adolescent health and  </a:t>
            </a:r>
            <a:r>
              <a:rPr spc="-15" dirty="0"/>
              <a:t>development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0635"/>
            <a:ext cx="8049895" cy="441579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b="1" dirty="0">
                <a:latin typeface="Calibri"/>
                <a:cs typeface="Calibri"/>
              </a:rPr>
              <a:t>Violence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30" dirty="0">
                <a:latin typeface="Calibri"/>
                <a:cs typeface="Calibri"/>
              </a:rPr>
              <a:t>Life </a:t>
            </a:r>
            <a:r>
              <a:rPr sz="3200" spc="-5" dirty="0">
                <a:latin typeface="Calibri"/>
                <a:cs typeface="Calibri"/>
              </a:rPr>
              <a:t>skills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social </a:t>
            </a:r>
            <a:r>
              <a:rPr sz="3200" spc="-10" dirty="0">
                <a:latin typeface="Calibri"/>
                <a:cs typeface="Calibri"/>
              </a:rPr>
              <a:t>development</a:t>
            </a:r>
            <a:r>
              <a:rPr sz="3200" spc="8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programmes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Supporting </a:t>
            </a:r>
            <a:r>
              <a:rPr sz="3200" spc="-15" dirty="0">
                <a:latin typeface="Calibri"/>
                <a:cs typeface="Calibri"/>
              </a:rPr>
              <a:t>teachers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0" dirty="0">
                <a:latin typeface="Calibri"/>
                <a:cs typeface="Calibri"/>
              </a:rPr>
              <a:t>parents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5" dirty="0">
                <a:latin typeface="Calibri"/>
                <a:cs typeface="Calibri"/>
              </a:rPr>
              <a:t>build skills  </a:t>
            </a:r>
            <a:r>
              <a:rPr sz="3200" dirty="0">
                <a:latin typeface="Calibri"/>
                <a:cs typeface="Calibri"/>
              </a:rPr>
              <a:t>in </a:t>
            </a:r>
            <a:r>
              <a:rPr sz="3200" spc="-10" dirty="0">
                <a:latin typeface="Calibri"/>
                <a:cs typeface="Calibri"/>
              </a:rPr>
              <a:t>problem </a:t>
            </a:r>
            <a:r>
              <a:rPr sz="3200" spc="-5" dirty="0">
                <a:latin typeface="Calibri"/>
                <a:cs typeface="Calibri"/>
              </a:rPr>
              <a:t>solving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non-violent</a:t>
            </a:r>
            <a:r>
              <a:rPr sz="3200" spc="6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disciplining</a:t>
            </a:r>
            <a:endParaRPr sz="3200">
              <a:latin typeface="Calibri"/>
              <a:cs typeface="Calibri"/>
            </a:endParaRPr>
          </a:p>
          <a:p>
            <a:pPr marL="355600" marR="82486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Actions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30" dirty="0">
                <a:latin typeface="Calibri"/>
                <a:cs typeface="Calibri"/>
              </a:rPr>
              <a:t>make </a:t>
            </a:r>
            <a:r>
              <a:rPr sz="3200" spc="-5" dirty="0">
                <a:latin typeface="Calibri"/>
                <a:cs typeface="Calibri"/>
              </a:rPr>
              <a:t>health </a:t>
            </a:r>
            <a:r>
              <a:rPr sz="3200" spc="-25" dirty="0">
                <a:latin typeface="Calibri"/>
                <a:cs typeface="Calibri"/>
              </a:rPr>
              <a:t>systems </a:t>
            </a:r>
            <a:r>
              <a:rPr sz="3200" spc="-10" dirty="0">
                <a:latin typeface="Calibri"/>
                <a:cs typeface="Calibri"/>
              </a:rPr>
              <a:t>more  responsive,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5" dirty="0">
                <a:latin typeface="Calibri"/>
                <a:cs typeface="Calibri"/>
              </a:rPr>
              <a:t>build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5" dirty="0">
                <a:latin typeface="Calibri"/>
                <a:cs typeface="Calibri"/>
              </a:rPr>
              <a:t>empathy </a:t>
            </a:r>
            <a:r>
              <a:rPr sz="3200" dirty="0">
                <a:latin typeface="Calibri"/>
                <a:cs typeface="Calibri"/>
              </a:rPr>
              <a:t>and  </a:t>
            </a:r>
            <a:r>
              <a:rPr sz="3200" spc="-10" dirty="0">
                <a:latin typeface="Calibri"/>
                <a:cs typeface="Calibri"/>
              </a:rPr>
              <a:t>competence </a:t>
            </a:r>
            <a:r>
              <a:rPr sz="3200" spc="-5" dirty="0">
                <a:latin typeface="Calibri"/>
                <a:cs typeface="Calibri"/>
              </a:rPr>
              <a:t>of health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workers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Ongoing </a:t>
            </a:r>
            <a:r>
              <a:rPr sz="3200" spc="-10" dirty="0">
                <a:latin typeface="Calibri"/>
                <a:cs typeface="Calibri"/>
              </a:rPr>
              <a:t>psychological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social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support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96439" marR="5080" indent="-1980564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Child and adolescent health and  </a:t>
            </a:r>
            <a:r>
              <a:rPr spc="-15" dirty="0"/>
              <a:t>development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45081"/>
            <a:ext cx="7891145" cy="4217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b="1" spc="-10" dirty="0">
                <a:latin typeface="Calibri"/>
                <a:cs typeface="Calibri"/>
              </a:rPr>
              <a:t>Unintentional</a:t>
            </a:r>
            <a:r>
              <a:rPr sz="2500" b="1" spc="-15" dirty="0">
                <a:latin typeface="Calibri"/>
                <a:cs typeface="Calibri"/>
              </a:rPr>
              <a:t> </a:t>
            </a:r>
            <a:r>
              <a:rPr sz="2500" b="1" spc="-5" dirty="0">
                <a:latin typeface="Calibri"/>
                <a:cs typeface="Calibri"/>
              </a:rPr>
              <a:t>injuries</a:t>
            </a:r>
            <a:endParaRPr sz="2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500" spc="-10" dirty="0">
                <a:latin typeface="Calibri"/>
                <a:cs typeface="Calibri"/>
              </a:rPr>
              <a:t>Approaches </a:t>
            </a:r>
            <a:r>
              <a:rPr sz="2500" spc="-25" dirty="0">
                <a:latin typeface="Calibri"/>
                <a:cs typeface="Calibri"/>
              </a:rPr>
              <a:t>for </a:t>
            </a:r>
            <a:r>
              <a:rPr sz="2500" spc="-10" dirty="0">
                <a:latin typeface="Calibri"/>
                <a:cs typeface="Calibri"/>
              </a:rPr>
              <a:t>reducing road </a:t>
            </a:r>
            <a:r>
              <a:rPr sz="2500" spc="-15" dirty="0">
                <a:latin typeface="Calibri"/>
                <a:cs typeface="Calibri"/>
              </a:rPr>
              <a:t>traffic</a:t>
            </a:r>
            <a:r>
              <a:rPr sz="2500" spc="5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crashes:</a:t>
            </a:r>
            <a:endParaRPr sz="2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15" dirty="0">
                <a:latin typeface="Calibri"/>
                <a:cs typeface="Calibri"/>
              </a:rPr>
              <a:t>Enforcing </a:t>
            </a:r>
            <a:r>
              <a:rPr sz="2500" spc="-10" dirty="0">
                <a:latin typeface="Calibri"/>
                <a:cs typeface="Calibri"/>
              </a:rPr>
              <a:t>speed</a:t>
            </a:r>
            <a:r>
              <a:rPr sz="2500" spc="1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limits;</a:t>
            </a:r>
            <a:endParaRPr sz="2500">
              <a:latin typeface="Calibri"/>
              <a:cs typeface="Calibri"/>
            </a:endParaRPr>
          </a:p>
          <a:p>
            <a:pPr marL="355600" marR="46355" indent="-342900">
              <a:lnSpc>
                <a:spcPts val="24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15" dirty="0">
                <a:latin typeface="Calibri"/>
                <a:cs typeface="Calibri"/>
              </a:rPr>
              <a:t>Promote </a:t>
            </a:r>
            <a:r>
              <a:rPr sz="2500" spc="-10" dirty="0">
                <a:latin typeface="Calibri"/>
                <a:cs typeface="Calibri"/>
              </a:rPr>
              <a:t>seat </a:t>
            </a:r>
            <a:r>
              <a:rPr sz="2500" spc="-5" dirty="0">
                <a:latin typeface="Calibri"/>
                <a:cs typeface="Calibri"/>
              </a:rPr>
              <a:t>belt (and helmet) </a:t>
            </a:r>
            <a:r>
              <a:rPr sz="2500" spc="-10" dirty="0">
                <a:latin typeface="Calibri"/>
                <a:cs typeface="Calibri"/>
              </a:rPr>
              <a:t>use </a:t>
            </a:r>
            <a:r>
              <a:rPr sz="2500" spc="-5" dirty="0">
                <a:latin typeface="Calibri"/>
                <a:cs typeface="Calibri"/>
              </a:rPr>
              <a:t>and </a:t>
            </a:r>
            <a:r>
              <a:rPr sz="2500" spc="-15" dirty="0">
                <a:latin typeface="Calibri"/>
                <a:cs typeface="Calibri"/>
              </a:rPr>
              <a:t>to </a:t>
            </a:r>
            <a:r>
              <a:rPr sz="2500" spc="-20" dirty="0">
                <a:latin typeface="Calibri"/>
                <a:cs typeface="Calibri"/>
              </a:rPr>
              <a:t>prevent </a:t>
            </a:r>
            <a:r>
              <a:rPr sz="2500" spc="-10" dirty="0">
                <a:latin typeface="Calibri"/>
                <a:cs typeface="Calibri"/>
              </a:rPr>
              <a:t>driving  under </a:t>
            </a:r>
            <a:r>
              <a:rPr sz="2500" spc="-5" dirty="0">
                <a:latin typeface="Calibri"/>
                <a:cs typeface="Calibri"/>
              </a:rPr>
              <a:t>the </a:t>
            </a:r>
            <a:r>
              <a:rPr sz="2500" spc="-10" dirty="0">
                <a:latin typeface="Calibri"/>
                <a:cs typeface="Calibri"/>
              </a:rPr>
              <a:t>influence </a:t>
            </a:r>
            <a:r>
              <a:rPr sz="2500" spc="-5" dirty="0">
                <a:latin typeface="Calibri"/>
                <a:cs typeface="Calibri"/>
              </a:rPr>
              <a:t>of </a:t>
            </a:r>
            <a:r>
              <a:rPr sz="2500" spc="-10" dirty="0">
                <a:latin typeface="Calibri"/>
                <a:cs typeface="Calibri"/>
              </a:rPr>
              <a:t>alcohol </a:t>
            </a:r>
            <a:r>
              <a:rPr sz="2500" spc="-5" dirty="0">
                <a:latin typeface="Calibri"/>
                <a:cs typeface="Calibri"/>
              </a:rPr>
              <a:t>or other </a:t>
            </a:r>
            <a:r>
              <a:rPr sz="2500" spc="-15" dirty="0">
                <a:latin typeface="Calibri"/>
                <a:cs typeface="Calibri"/>
              </a:rPr>
              <a:t>psychoactive  substances;</a:t>
            </a:r>
            <a:endParaRPr sz="2500">
              <a:latin typeface="Calibri"/>
              <a:cs typeface="Calibri"/>
            </a:endParaRPr>
          </a:p>
          <a:p>
            <a:pPr marL="355600" marR="344170" indent="-342900">
              <a:lnSpc>
                <a:spcPts val="2400"/>
              </a:lnSpc>
              <a:spcBef>
                <a:spcPts val="6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10" dirty="0">
                <a:latin typeface="Calibri"/>
                <a:cs typeface="Calibri"/>
              </a:rPr>
              <a:t>Increasing </a:t>
            </a:r>
            <a:r>
              <a:rPr sz="2500" spc="-5" dirty="0">
                <a:latin typeface="Calibri"/>
                <a:cs typeface="Calibri"/>
              </a:rPr>
              <a:t>the </a:t>
            </a:r>
            <a:r>
              <a:rPr sz="2500" spc="-10" dirty="0">
                <a:latin typeface="Calibri"/>
                <a:cs typeface="Calibri"/>
              </a:rPr>
              <a:t>availability </a:t>
            </a:r>
            <a:r>
              <a:rPr sz="2500" spc="-5" dirty="0">
                <a:latin typeface="Calibri"/>
                <a:cs typeface="Calibri"/>
              </a:rPr>
              <a:t>of </a:t>
            </a:r>
            <a:r>
              <a:rPr sz="2500" spc="-25" dirty="0">
                <a:latin typeface="Calibri"/>
                <a:cs typeface="Calibri"/>
              </a:rPr>
              <a:t>safe </a:t>
            </a:r>
            <a:r>
              <a:rPr sz="2500" spc="-5" dirty="0">
                <a:latin typeface="Calibri"/>
                <a:cs typeface="Calibri"/>
              </a:rPr>
              <a:t>and </a:t>
            </a:r>
            <a:r>
              <a:rPr sz="2500" spc="-10" dirty="0">
                <a:latin typeface="Calibri"/>
                <a:cs typeface="Calibri"/>
              </a:rPr>
              <a:t>inexpensive </a:t>
            </a:r>
            <a:r>
              <a:rPr sz="2500" spc="-5" dirty="0">
                <a:latin typeface="Calibri"/>
                <a:cs typeface="Calibri"/>
              </a:rPr>
              <a:t>public  </a:t>
            </a:r>
            <a:r>
              <a:rPr sz="2500" spc="-10" dirty="0">
                <a:latin typeface="Calibri"/>
                <a:cs typeface="Calibri"/>
              </a:rPr>
              <a:t>transport.</a:t>
            </a:r>
            <a:endParaRPr sz="2500">
              <a:latin typeface="Calibri"/>
              <a:cs typeface="Calibri"/>
            </a:endParaRPr>
          </a:p>
          <a:p>
            <a:pPr marL="355600" marR="5080" indent="-342900">
              <a:lnSpc>
                <a:spcPts val="24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latin typeface="Calibri"/>
                <a:cs typeface="Calibri"/>
              </a:rPr>
              <a:t>Actions </a:t>
            </a:r>
            <a:r>
              <a:rPr sz="2500" spc="-15" dirty="0">
                <a:latin typeface="Calibri"/>
                <a:cs typeface="Calibri"/>
              </a:rPr>
              <a:t>to </a:t>
            </a:r>
            <a:r>
              <a:rPr sz="2500" spc="-25" dirty="0">
                <a:latin typeface="Calibri"/>
                <a:cs typeface="Calibri"/>
              </a:rPr>
              <a:t>make </a:t>
            </a:r>
            <a:r>
              <a:rPr sz="2500" spc="-5" dirty="0">
                <a:latin typeface="Calibri"/>
                <a:cs typeface="Calibri"/>
              </a:rPr>
              <a:t>the </a:t>
            </a:r>
            <a:r>
              <a:rPr sz="2500" spc="-15" dirty="0">
                <a:latin typeface="Calibri"/>
                <a:cs typeface="Calibri"/>
              </a:rPr>
              <a:t>environment </a:t>
            </a:r>
            <a:r>
              <a:rPr sz="2500" spc="-20" dirty="0">
                <a:latin typeface="Calibri"/>
                <a:cs typeface="Calibri"/>
              </a:rPr>
              <a:t>safer </a:t>
            </a:r>
            <a:r>
              <a:rPr sz="2500" spc="-5" dirty="0">
                <a:latin typeface="Calibri"/>
                <a:cs typeface="Calibri"/>
              </a:rPr>
              <a:t>and </a:t>
            </a:r>
            <a:r>
              <a:rPr sz="2500" spc="-15" dirty="0">
                <a:latin typeface="Calibri"/>
                <a:cs typeface="Calibri"/>
              </a:rPr>
              <a:t>to educate  </a:t>
            </a:r>
            <a:r>
              <a:rPr sz="2500" spc="-10" dirty="0">
                <a:latin typeface="Calibri"/>
                <a:cs typeface="Calibri"/>
              </a:rPr>
              <a:t>children </a:t>
            </a:r>
            <a:r>
              <a:rPr sz="2500" spc="-5" dirty="0">
                <a:latin typeface="Calibri"/>
                <a:cs typeface="Calibri"/>
              </a:rPr>
              <a:t>and adolescents on </a:t>
            </a:r>
            <a:r>
              <a:rPr sz="2500" spc="-10" dirty="0">
                <a:latin typeface="Calibri"/>
                <a:cs typeface="Calibri"/>
              </a:rPr>
              <a:t>how </a:t>
            </a:r>
            <a:r>
              <a:rPr sz="2500" spc="-15" dirty="0">
                <a:latin typeface="Calibri"/>
                <a:cs typeface="Calibri"/>
              </a:rPr>
              <a:t>to </a:t>
            </a:r>
            <a:r>
              <a:rPr sz="2500" spc="-20" dirty="0">
                <a:latin typeface="Calibri"/>
                <a:cs typeface="Calibri"/>
              </a:rPr>
              <a:t>avoid </a:t>
            </a:r>
            <a:r>
              <a:rPr sz="2500" spc="-10" dirty="0">
                <a:latin typeface="Calibri"/>
                <a:cs typeface="Calibri"/>
              </a:rPr>
              <a:t>drowning, burns  </a:t>
            </a:r>
            <a:r>
              <a:rPr sz="2500" spc="-5" dirty="0">
                <a:latin typeface="Calibri"/>
                <a:cs typeface="Calibri"/>
              </a:rPr>
              <a:t>and</a:t>
            </a:r>
            <a:r>
              <a:rPr sz="2500" spc="-1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falls</a:t>
            </a:r>
            <a:endParaRPr sz="2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15" dirty="0">
                <a:latin typeface="Calibri"/>
                <a:cs typeface="Calibri"/>
              </a:rPr>
              <a:t>Prompt </a:t>
            </a:r>
            <a:r>
              <a:rPr sz="2500" spc="-5" dirty="0">
                <a:latin typeface="Calibri"/>
                <a:cs typeface="Calibri"/>
              </a:rPr>
              <a:t>access </a:t>
            </a:r>
            <a:r>
              <a:rPr sz="2500" spc="-15" dirty="0">
                <a:latin typeface="Calibri"/>
                <a:cs typeface="Calibri"/>
              </a:rPr>
              <a:t>to </a:t>
            </a:r>
            <a:r>
              <a:rPr sz="2500" spc="-20" dirty="0">
                <a:latin typeface="Calibri"/>
                <a:cs typeface="Calibri"/>
              </a:rPr>
              <a:t>effective </a:t>
            </a:r>
            <a:r>
              <a:rPr sz="2500" spc="-10" dirty="0">
                <a:latin typeface="Calibri"/>
                <a:cs typeface="Calibri"/>
              </a:rPr>
              <a:t>trauma </a:t>
            </a:r>
            <a:r>
              <a:rPr sz="2500" spc="-20" dirty="0">
                <a:latin typeface="Calibri"/>
                <a:cs typeface="Calibri"/>
              </a:rPr>
              <a:t>care </a:t>
            </a:r>
            <a:r>
              <a:rPr sz="2500" spc="-10" dirty="0">
                <a:latin typeface="Calibri"/>
                <a:cs typeface="Calibri"/>
              </a:rPr>
              <a:t>can </a:t>
            </a:r>
            <a:r>
              <a:rPr sz="2500" spc="-5" dirty="0">
                <a:latin typeface="Calibri"/>
                <a:cs typeface="Calibri"/>
              </a:rPr>
              <a:t>be </a:t>
            </a:r>
            <a:r>
              <a:rPr sz="2500" spc="-20" dirty="0">
                <a:latin typeface="Calibri"/>
                <a:cs typeface="Calibri"/>
              </a:rPr>
              <a:t>life</a:t>
            </a:r>
            <a:r>
              <a:rPr sz="2500" spc="14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saving.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96439" marR="5080" indent="-1980564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Child and adolescent health and  </a:t>
            </a:r>
            <a:r>
              <a:rPr spc="-15" dirty="0"/>
              <a:t>development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0599"/>
            <a:ext cx="7947025" cy="428815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Nutrition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Actions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15" dirty="0">
                <a:latin typeface="Calibri"/>
                <a:cs typeface="Calibri"/>
              </a:rPr>
              <a:t>improve </a:t>
            </a:r>
            <a:r>
              <a:rPr sz="3200" dirty="0">
                <a:latin typeface="Calibri"/>
                <a:cs typeface="Calibri"/>
              </a:rPr>
              <a:t>access </a:t>
            </a:r>
            <a:r>
              <a:rPr sz="3200" spc="-20" dirty="0">
                <a:latin typeface="Calibri"/>
                <a:cs typeface="Calibri"/>
              </a:rPr>
              <a:t>to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food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8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Improving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nutritional </a:t>
            </a:r>
            <a:r>
              <a:rPr sz="3200" spc="-20" dirty="0">
                <a:latin typeface="Calibri"/>
                <a:cs typeface="Calibri"/>
              </a:rPr>
              <a:t>status </a:t>
            </a:r>
            <a:r>
              <a:rPr sz="3200" spc="-5" dirty="0">
                <a:latin typeface="Calibri"/>
                <a:cs typeface="Calibri"/>
              </a:rPr>
              <a:t>of</a:t>
            </a:r>
            <a:r>
              <a:rPr sz="3200" spc="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girls:</a:t>
            </a:r>
            <a:endParaRPr sz="3200">
              <a:latin typeface="Calibri"/>
              <a:cs typeface="Calibri"/>
            </a:endParaRPr>
          </a:p>
          <a:p>
            <a:pPr marL="756285" marR="5080" indent="-287020">
              <a:lnSpc>
                <a:spcPct val="90000"/>
              </a:lnSpc>
              <a:spcBef>
                <a:spcPts val="685"/>
              </a:spcBef>
            </a:pPr>
            <a:r>
              <a:rPr sz="2800" spc="-5" dirty="0">
                <a:latin typeface="Arial"/>
                <a:cs typeface="Arial"/>
              </a:rPr>
              <a:t>– </a:t>
            </a:r>
            <a:r>
              <a:rPr sz="2800" spc="-15" dirty="0">
                <a:latin typeface="Calibri"/>
                <a:cs typeface="Calibri"/>
              </a:rPr>
              <a:t>Improving </a:t>
            </a:r>
            <a:r>
              <a:rPr sz="2800" spc="-5" dirty="0">
                <a:latin typeface="Calibri"/>
                <a:cs typeface="Calibri"/>
              </a:rPr>
              <a:t>access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nutritious </a:t>
            </a:r>
            <a:r>
              <a:rPr sz="2800" spc="-20" dirty="0">
                <a:latin typeface="Calibri"/>
                <a:cs typeface="Calibri"/>
              </a:rPr>
              <a:t>food, to  </a:t>
            </a:r>
            <a:r>
              <a:rPr sz="2800" spc="-15" dirty="0">
                <a:latin typeface="Calibri"/>
                <a:cs typeface="Calibri"/>
              </a:rPr>
              <a:t>micronutrient supplementation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20" dirty="0">
                <a:latin typeface="Calibri"/>
                <a:cs typeface="Calibri"/>
              </a:rPr>
              <a:t>to preventing  </a:t>
            </a:r>
            <a:r>
              <a:rPr sz="2800" spc="-15" dirty="0">
                <a:latin typeface="Calibri"/>
                <a:cs typeface="Calibri"/>
              </a:rPr>
              <a:t>infections </a:t>
            </a:r>
            <a:r>
              <a:rPr sz="2800" spc="-5" dirty="0">
                <a:latin typeface="Calibri"/>
                <a:cs typeface="Calibri"/>
              </a:rPr>
              <a:t>as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well.</a:t>
            </a:r>
            <a:endParaRPr sz="2800">
              <a:latin typeface="Calibri"/>
              <a:cs typeface="Calibri"/>
            </a:endParaRPr>
          </a:p>
          <a:p>
            <a:pPr marL="355600" marR="1049655" indent="-342900">
              <a:lnSpc>
                <a:spcPct val="90000"/>
              </a:lnSpc>
              <a:spcBef>
                <a:spcPts val="7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Promoting </a:t>
            </a:r>
            <a:r>
              <a:rPr sz="3200" spc="-15" dirty="0">
                <a:latin typeface="Calibri"/>
                <a:cs typeface="Calibri"/>
              </a:rPr>
              <a:t>healthy lifestyles </a:t>
            </a:r>
            <a:r>
              <a:rPr sz="3200" dirty="0">
                <a:latin typeface="Calibri"/>
                <a:cs typeface="Calibri"/>
              </a:rPr>
              <a:t>is crucial </a:t>
            </a:r>
            <a:r>
              <a:rPr sz="3200" spc="-25" dirty="0">
                <a:latin typeface="Calibri"/>
                <a:cs typeface="Calibri"/>
              </a:rPr>
              <a:t>to  </a:t>
            </a:r>
            <a:r>
              <a:rPr sz="3200" spc="-5" dirty="0">
                <a:latin typeface="Calibri"/>
                <a:cs typeface="Calibri"/>
              </a:rPr>
              <a:t>halting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rapidly progressing </a:t>
            </a:r>
            <a:r>
              <a:rPr sz="3200" spc="-5" dirty="0">
                <a:latin typeface="Calibri"/>
                <a:cs typeface="Calibri"/>
              </a:rPr>
              <a:t>obesity  epidemic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10635"/>
            <a:ext cx="6556375" cy="168402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Family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planning,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45134" algn="l"/>
                <a:tab pos="445770" algn="l"/>
              </a:tabLst>
            </a:pPr>
            <a:r>
              <a:rPr dirty="0"/>
              <a:t>	</a:t>
            </a:r>
            <a:r>
              <a:rPr sz="3200" spc="-15" dirty="0">
                <a:latin typeface="Calibri"/>
                <a:cs typeface="Calibri"/>
              </a:rPr>
              <a:t>Prevention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10" dirty="0">
                <a:latin typeface="Calibri"/>
                <a:cs typeface="Calibri"/>
              </a:rPr>
              <a:t>maternal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0" dirty="0">
                <a:latin typeface="Calibri"/>
                <a:cs typeface="Calibri"/>
              </a:rPr>
              <a:t>perinatal  </a:t>
            </a:r>
            <a:r>
              <a:rPr sz="3200" spc="-5" dirty="0">
                <a:latin typeface="Calibri"/>
                <a:cs typeface="Calibri"/>
              </a:rPr>
              <a:t>mortality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morbidity.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9722" y="461594"/>
            <a:ext cx="29286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Calibri"/>
                <a:cs typeface="Calibri"/>
              </a:rPr>
              <a:t>C</a:t>
            </a:r>
            <a:r>
              <a:rPr sz="4400" b="0" spc="5" dirty="0">
                <a:latin typeface="Calibri"/>
                <a:cs typeface="Calibri"/>
              </a:rPr>
              <a:t>o</a:t>
            </a:r>
            <a:r>
              <a:rPr sz="4400" b="0" dirty="0">
                <a:latin typeface="Calibri"/>
                <a:cs typeface="Calibri"/>
              </a:rPr>
              <a:t>mpo</a:t>
            </a:r>
            <a:r>
              <a:rPr sz="4400" b="0" spc="10" dirty="0">
                <a:latin typeface="Calibri"/>
                <a:cs typeface="Calibri"/>
              </a:rPr>
              <a:t>n</a:t>
            </a:r>
            <a:r>
              <a:rPr sz="4400" b="0" dirty="0">
                <a:latin typeface="Calibri"/>
                <a:cs typeface="Calibri"/>
              </a:rPr>
              <a:t>e</a:t>
            </a:r>
            <a:r>
              <a:rPr sz="4400" b="0" spc="-25" dirty="0">
                <a:latin typeface="Calibri"/>
                <a:cs typeface="Calibri"/>
              </a:rPr>
              <a:t>n</a:t>
            </a:r>
            <a:r>
              <a:rPr sz="4400" b="0" dirty="0">
                <a:latin typeface="Calibri"/>
                <a:cs typeface="Calibri"/>
              </a:rPr>
              <a:t>ts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26794"/>
            <a:ext cx="7833995" cy="432435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527685" marR="264795" indent="-515620">
              <a:lnSpc>
                <a:spcPct val="80000"/>
              </a:lnSpc>
              <a:spcBef>
                <a:spcPts val="82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spc="-15" dirty="0">
                <a:latin typeface="Calibri"/>
                <a:cs typeface="Calibri"/>
              </a:rPr>
              <a:t>Sexually </a:t>
            </a:r>
            <a:r>
              <a:rPr sz="3000" spc="-30" dirty="0">
                <a:latin typeface="Calibri"/>
                <a:cs typeface="Calibri"/>
              </a:rPr>
              <a:t>Transmitted </a:t>
            </a:r>
            <a:r>
              <a:rPr sz="3000" spc="-5" dirty="0">
                <a:latin typeface="Calibri"/>
                <a:cs typeface="Calibri"/>
              </a:rPr>
              <a:t>Diseases </a:t>
            </a:r>
            <a:r>
              <a:rPr sz="3000" spc="-15" dirty="0">
                <a:latin typeface="Calibri"/>
                <a:cs typeface="Calibri"/>
              </a:rPr>
              <a:t>prevention </a:t>
            </a:r>
            <a:r>
              <a:rPr sz="3000" spc="-5" dirty="0">
                <a:latin typeface="Calibri"/>
                <a:cs typeface="Calibri"/>
              </a:rPr>
              <a:t>and  </a:t>
            </a:r>
            <a:r>
              <a:rPr sz="3000" spc="-10" dirty="0">
                <a:latin typeface="Calibri"/>
                <a:cs typeface="Calibri"/>
              </a:rPr>
              <a:t>management</a:t>
            </a:r>
            <a:endParaRPr sz="3000">
              <a:latin typeface="Calibri"/>
              <a:cs typeface="Calibri"/>
            </a:endParaRPr>
          </a:p>
          <a:p>
            <a:pPr marL="527685" marR="1210310" indent="-515620">
              <a:lnSpc>
                <a:spcPts val="2880"/>
              </a:lnSpc>
              <a:spcBef>
                <a:spcPts val="695"/>
              </a:spcBef>
              <a:buAutoNum type="arabicPeriod"/>
              <a:tabLst>
                <a:tab pos="527685" algn="l"/>
                <a:tab pos="528320" algn="l"/>
                <a:tab pos="2379345" algn="l"/>
              </a:tabLst>
            </a:pPr>
            <a:r>
              <a:rPr sz="3000" spc="-15" dirty="0">
                <a:latin typeface="Calibri"/>
                <a:cs typeface="Calibri"/>
              </a:rPr>
              <a:t>Prevention	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10" dirty="0">
                <a:latin typeface="Calibri"/>
                <a:cs typeface="Calibri"/>
              </a:rPr>
              <a:t>management </a:t>
            </a:r>
            <a:r>
              <a:rPr sz="3000" spc="-5" dirty="0">
                <a:latin typeface="Calibri"/>
                <a:cs typeface="Calibri"/>
              </a:rPr>
              <a:t>of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unsafe  </a:t>
            </a:r>
            <a:r>
              <a:rPr sz="3000" dirty="0">
                <a:latin typeface="Calibri"/>
                <a:cs typeface="Calibri"/>
              </a:rPr>
              <a:t>abortion,</a:t>
            </a:r>
            <a:endParaRPr sz="30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2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spc="-15" dirty="0">
                <a:latin typeface="Calibri"/>
                <a:cs typeface="Calibri"/>
              </a:rPr>
              <a:t>Prevention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spc="-10" dirty="0">
                <a:latin typeface="Calibri"/>
                <a:cs typeface="Calibri"/>
              </a:rPr>
              <a:t>gender-based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violence,</a:t>
            </a:r>
            <a:endParaRPr sz="30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spc="-15" dirty="0">
                <a:latin typeface="Calibri"/>
                <a:cs typeface="Calibri"/>
              </a:rPr>
              <a:t>Prevention </a:t>
            </a:r>
            <a:r>
              <a:rPr sz="3000" spc="-5" dirty="0">
                <a:latin typeface="Calibri"/>
                <a:cs typeface="Calibri"/>
              </a:rPr>
              <a:t>of Harmful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practices</a:t>
            </a:r>
            <a:endParaRPr sz="30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3000" spc="-15" dirty="0">
                <a:latin typeface="Calibri"/>
                <a:cs typeface="Calibri"/>
              </a:rPr>
              <a:t>Prevention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10" dirty="0">
                <a:latin typeface="Calibri"/>
                <a:cs typeface="Calibri"/>
              </a:rPr>
              <a:t>management </a:t>
            </a:r>
            <a:r>
              <a:rPr sz="3000" spc="-5" dirty="0">
                <a:latin typeface="Calibri"/>
                <a:cs typeface="Calibri"/>
              </a:rPr>
              <a:t>of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infertility</a:t>
            </a:r>
            <a:endParaRPr sz="30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3000" spc="-15" dirty="0">
                <a:latin typeface="Calibri"/>
                <a:cs typeface="Calibri"/>
              </a:rPr>
              <a:t>Family </a:t>
            </a:r>
            <a:r>
              <a:rPr sz="3000" spc="-5" dirty="0">
                <a:latin typeface="Calibri"/>
                <a:cs typeface="Calibri"/>
              </a:rPr>
              <a:t>planning,</a:t>
            </a:r>
            <a:endParaRPr sz="3000">
              <a:latin typeface="Calibri"/>
              <a:cs typeface="Calibri"/>
            </a:endParaRPr>
          </a:p>
          <a:p>
            <a:pPr marL="527685" marR="5080" indent="-515620">
              <a:lnSpc>
                <a:spcPts val="2880"/>
              </a:lnSpc>
              <a:spcBef>
                <a:spcPts val="695"/>
              </a:spcBef>
              <a:buFont typeface="Calibri"/>
              <a:buAutoNum type="arabicPeriod"/>
              <a:tabLst>
                <a:tab pos="611505" algn="l"/>
                <a:tab pos="612140" algn="l"/>
              </a:tabLst>
            </a:pPr>
            <a:r>
              <a:rPr dirty="0"/>
              <a:t>	</a:t>
            </a:r>
            <a:r>
              <a:rPr sz="3000" spc="-15" dirty="0">
                <a:latin typeface="Calibri"/>
                <a:cs typeface="Calibri"/>
              </a:rPr>
              <a:t>Prevention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spc="-10" dirty="0">
                <a:latin typeface="Calibri"/>
                <a:cs typeface="Calibri"/>
              </a:rPr>
              <a:t>maternal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15" dirty="0">
                <a:latin typeface="Calibri"/>
                <a:cs typeface="Calibri"/>
              </a:rPr>
              <a:t>perinatal </a:t>
            </a:r>
            <a:r>
              <a:rPr sz="3000" spc="-5" dirty="0">
                <a:latin typeface="Calibri"/>
                <a:cs typeface="Calibri"/>
              </a:rPr>
              <a:t>mortality  </a:t>
            </a:r>
            <a:r>
              <a:rPr sz="3000" dirty="0">
                <a:latin typeface="Calibri"/>
                <a:cs typeface="Calibri"/>
              </a:rPr>
              <a:t>and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morbidity.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01955" marR="5080" indent="-67310">
              <a:lnSpc>
                <a:spcPct val="100000"/>
              </a:lnSpc>
              <a:spcBef>
                <a:spcPts val="95"/>
              </a:spcBef>
            </a:pPr>
            <a:r>
              <a:rPr b="0" spc="-20" dirty="0">
                <a:latin typeface="Calibri"/>
                <a:cs typeface="Calibri"/>
              </a:rPr>
              <a:t>Sexually </a:t>
            </a:r>
            <a:r>
              <a:rPr b="0" spc="-45" dirty="0">
                <a:latin typeface="Calibri"/>
                <a:cs typeface="Calibri"/>
              </a:rPr>
              <a:t>Transmitted </a:t>
            </a:r>
            <a:r>
              <a:rPr b="0" spc="-10" dirty="0">
                <a:latin typeface="Calibri"/>
                <a:cs typeface="Calibri"/>
              </a:rPr>
              <a:t>Diseases  </a:t>
            </a:r>
            <a:r>
              <a:rPr b="0" spc="-20" dirty="0">
                <a:latin typeface="Calibri"/>
                <a:cs typeface="Calibri"/>
              </a:rPr>
              <a:t>prevention </a:t>
            </a:r>
            <a:r>
              <a:rPr b="0" spc="-5" dirty="0">
                <a:latin typeface="Calibri"/>
                <a:cs typeface="Calibri"/>
              </a:rPr>
              <a:t>and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management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565"/>
            <a:ext cx="7899400" cy="31483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36854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STDs </a:t>
            </a:r>
            <a:r>
              <a:rPr sz="3200" spc="-15" dirty="0">
                <a:latin typeface="Calibri"/>
                <a:cs typeface="Calibri"/>
              </a:rPr>
              <a:t>are infections </a:t>
            </a:r>
            <a:r>
              <a:rPr sz="3200" spc="-10" dirty="0">
                <a:latin typeface="Calibri"/>
                <a:cs typeface="Calibri"/>
              </a:rPr>
              <a:t>that </a:t>
            </a:r>
            <a:r>
              <a:rPr sz="3200" spc="-15" dirty="0">
                <a:latin typeface="Calibri"/>
                <a:cs typeface="Calibri"/>
              </a:rPr>
              <a:t>are </a:t>
            </a:r>
            <a:r>
              <a:rPr sz="3200" spc="-10" dirty="0">
                <a:latin typeface="Calibri"/>
                <a:cs typeface="Calibri"/>
              </a:rPr>
              <a:t>spread </a:t>
            </a:r>
            <a:r>
              <a:rPr sz="3200" spc="-5" dirty="0">
                <a:latin typeface="Calibri"/>
                <a:cs typeface="Calibri"/>
              </a:rPr>
              <a:t>primarily  </a:t>
            </a:r>
            <a:r>
              <a:rPr sz="3200" spc="-10" dirty="0">
                <a:latin typeface="Calibri"/>
                <a:cs typeface="Calibri"/>
              </a:rPr>
              <a:t>through </a:t>
            </a:r>
            <a:r>
              <a:rPr sz="3200" spc="-15" dirty="0">
                <a:latin typeface="Calibri"/>
                <a:cs typeface="Calibri"/>
              </a:rPr>
              <a:t>person-to-person sexual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contact.</a:t>
            </a:r>
            <a:endParaRPr sz="3200">
              <a:latin typeface="Calibri"/>
              <a:cs typeface="Calibri"/>
            </a:endParaRPr>
          </a:p>
          <a:p>
            <a:pPr marL="355600" marR="18415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There are </a:t>
            </a:r>
            <a:r>
              <a:rPr sz="3200" spc="-10" dirty="0">
                <a:latin typeface="Calibri"/>
                <a:cs typeface="Calibri"/>
              </a:rPr>
              <a:t>more </a:t>
            </a:r>
            <a:r>
              <a:rPr sz="3200" dirty="0">
                <a:latin typeface="Calibri"/>
                <a:cs typeface="Calibri"/>
              </a:rPr>
              <a:t>than 30 </a:t>
            </a:r>
            <a:r>
              <a:rPr sz="3200" spc="-25" dirty="0">
                <a:latin typeface="Calibri"/>
                <a:cs typeface="Calibri"/>
              </a:rPr>
              <a:t>different </a:t>
            </a:r>
            <a:r>
              <a:rPr sz="3200" spc="-15" dirty="0">
                <a:latin typeface="Calibri"/>
                <a:cs typeface="Calibri"/>
              </a:rPr>
              <a:t>sexually  </a:t>
            </a:r>
            <a:r>
              <a:rPr sz="3200" spc="-10" dirty="0">
                <a:latin typeface="Calibri"/>
                <a:cs typeface="Calibri"/>
              </a:rPr>
              <a:t>transmissible bacteria, </a:t>
            </a:r>
            <a:r>
              <a:rPr sz="3200" dirty="0">
                <a:latin typeface="Calibri"/>
                <a:cs typeface="Calibri"/>
              </a:rPr>
              <a:t>viruses and</a:t>
            </a:r>
            <a:r>
              <a:rPr sz="3200" spc="4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parasites.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Several, </a:t>
            </a:r>
            <a:r>
              <a:rPr sz="3200" spc="-5" dirty="0">
                <a:latin typeface="Calibri"/>
                <a:cs typeface="Calibri"/>
              </a:rPr>
              <a:t>(HIV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0" dirty="0">
                <a:latin typeface="Calibri"/>
                <a:cs typeface="Calibri"/>
              </a:rPr>
              <a:t>syphilis), can </a:t>
            </a:r>
            <a:r>
              <a:rPr sz="3200" spc="-5" dirty="0">
                <a:latin typeface="Calibri"/>
                <a:cs typeface="Calibri"/>
              </a:rPr>
              <a:t>be </a:t>
            </a:r>
            <a:r>
              <a:rPr sz="3200" spc="-20" dirty="0">
                <a:latin typeface="Calibri"/>
                <a:cs typeface="Calibri"/>
              </a:rPr>
              <a:t>transmitted  </a:t>
            </a:r>
            <a:r>
              <a:rPr sz="3200" spc="-15" dirty="0">
                <a:latin typeface="Calibri"/>
                <a:cs typeface="Calibri"/>
              </a:rPr>
              <a:t>from </a:t>
            </a:r>
            <a:r>
              <a:rPr sz="3200" dirty="0">
                <a:latin typeface="Calibri"/>
                <a:cs typeface="Calibri"/>
              </a:rPr>
              <a:t>mother </a:t>
            </a:r>
            <a:r>
              <a:rPr sz="3200" spc="-20" dirty="0">
                <a:latin typeface="Calibri"/>
                <a:cs typeface="Calibri"/>
              </a:rPr>
              <a:t>to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child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01955" marR="5080" indent="-67310">
              <a:lnSpc>
                <a:spcPct val="100000"/>
              </a:lnSpc>
              <a:spcBef>
                <a:spcPts val="95"/>
              </a:spcBef>
            </a:pPr>
            <a:r>
              <a:rPr b="0" spc="-20" dirty="0">
                <a:latin typeface="Calibri"/>
                <a:cs typeface="Calibri"/>
              </a:rPr>
              <a:t>Sexually </a:t>
            </a:r>
            <a:r>
              <a:rPr b="0" spc="-45" dirty="0">
                <a:latin typeface="Calibri"/>
                <a:cs typeface="Calibri"/>
              </a:rPr>
              <a:t>Transmitted </a:t>
            </a:r>
            <a:r>
              <a:rPr b="0" spc="-10" dirty="0">
                <a:latin typeface="Calibri"/>
                <a:cs typeface="Calibri"/>
              </a:rPr>
              <a:t>Diseases  </a:t>
            </a:r>
            <a:r>
              <a:rPr b="0" spc="-20" dirty="0">
                <a:latin typeface="Calibri"/>
                <a:cs typeface="Calibri"/>
              </a:rPr>
              <a:t>prevention </a:t>
            </a:r>
            <a:r>
              <a:rPr b="0" spc="-5" dirty="0">
                <a:latin typeface="Calibri"/>
                <a:cs typeface="Calibri"/>
              </a:rPr>
              <a:t>and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management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7647"/>
            <a:ext cx="8066405" cy="4050029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9"/>
              </a:spcBef>
            </a:pPr>
            <a:r>
              <a:rPr sz="3000" b="1" spc="-15" dirty="0">
                <a:latin typeface="Calibri"/>
                <a:cs typeface="Calibri"/>
              </a:rPr>
              <a:t>STI syndromic </a:t>
            </a:r>
            <a:r>
              <a:rPr sz="3000" b="1" spc="-10" dirty="0">
                <a:latin typeface="Calibri"/>
                <a:cs typeface="Calibri"/>
              </a:rPr>
              <a:t>approach </a:t>
            </a:r>
            <a:r>
              <a:rPr sz="3000" b="1" spc="-15" dirty="0">
                <a:latin typeface="Calibri"/>
                <a:cs typeface="Calibri"/>
              </a:rPr>
              <a:t>to </a:t>
            </a:r>
            <a:r>
              <a:rPr sz="3000" b="1" spc="-10" dirty="0">
                <a:latin typeface="Calibri"/>
                <a:cs typeface="Calibri"/>
              </a:rPr>
              <a:t>patient</a:t>
            </a:r>
            <a:r>
              <a:rPr sz="3000" b="1" spc="10" dirty="0">
                <a:latin typeface="Calibri"/>
                <a:cs typeface="Calibri"/>
              </a:rPr>
              <a:t> </a:t>
            </a:r>
            <a:r>
              <a:rPr sz="3000" b="1" spc="-15" dirty="0">
                <a:latin typeface="Calibri"/>
                <a:cs typeface="Calibri"/>
              </a:rPr>
              <a:t>management</a:t>
            </a:r>
            <a:endParaRPr sz="3000">
              <a:latin typeface="Calibri"/>
              <a:cs typeface="Calibri"/>
            </a:endParaRPr>
          </a:p>
          <a:p>
            <a:pPr marL="355600" marR="508634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traditional </a:t>
            </a:r>
            <a:r>
              <a:rPr sz="3000" spc="-5" dirty="0">
                <a:latin typeface="Calibri"/>
                <a:cs typeface="Calibri"/>
              </a:rPr>
              <a:t>method of diagnosing </a:t>
            </a:r>
            <a:r>
              <a:rPr sz="3000" spc="-10" dirty="0">
                <a:latin typeface="Calibri"/>
                <a:cs typeface="Calibri"/>
              </a:rPr>
              <a:t>STIs </a:t>
            </a:r>
            <a:r>
              <a:rPr sz="3000" spc="-5" dirty="0">
                <a:latin typeface="Calibri"/>
                <a:cs typeface="Calibri"/>
              </a:rPr>
              <a:t>is </a:t>
            </a:r>
            <a:r>
              <a:rPr sz="3000" spc="-15" dirty="0">
                <a:latin typeface="Calibri"/>
                <a:cs typeface="Calibri"/>
              </a:rPr>
              <a:t>by  laboratory tests. </a:t>
            </a:r>
            <a:r>
              <a:rPr sz="3000" spc="-45" dirty="0">
                <a:latin typeface="Calibri"/>
                <a:cs typeface="Calibri"/>
              </a:rPr>
              <a:t>However, </a:t>
            </a:r>
            <a:r>
              <a:rPr sz="3000" dirty="0">
                <a:latin typeface="Calibri"/>
                <a:cs typeface="Calibri"/>
              </a:rPr>
              <a:t>these </a:t>
            </a:r>
            <a:r>
              <a:rPr sz="3000" spc="-15" dirty="0">
                <a:latin typeface="Calibri"/>
                <a:cs typeface="Calibri"/>
              </a:rPr>
              <a:t>are </a:t>
            </a:r>
            <a:r>
              <a:rPr sz="3000" spc="-10" dirty="0">
                <a:latin typeface="Calibri"/>
                <a:cs typeface="Calibri"/>
              </a:rPr>
              <a:t>often  </a:t>
            </a:r>
            <a:r>
              <a:rPr sz="3000" spc="-15" dirty="0">
                <a:latin typeface="Calibri"/>
                <a:cs typeface="Calibri"/>
              </a:rPr>
              <a:t>unavailable </a:t>
            </a:r>
            <a:r>
              <a:rPr sz="3000" spc="-5" dirty="0">
                <a:latin typeface="Calibri"/>
                <a:cs typeface="Calibri"/>
              </a:rPr>
              <a:t>or </a:t>
            </a:r>
            <a:r>
              <a:rPr sz="3000" spc="-10" dirty="0">
                <a:latin typeface="Calibri"/>
                <a:cs typeface="Calibri"/>
              </a:rPr>
              <a:t>too </a:t>
            </a:r>
            <a:r>
              <a:rPr sz="3000" spc="-15" dirty="0">
                <a:latin typeface="Calibri"/>
                <a:cs typeface="Calibri"/>
              </a:rPr>
              <a:t>expensive.</a:t>
            </a:r>
            <a:endParaRPr sz="30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Calibri"/>
                <a:cs typeface="Calibri"/>
              </a:rPr>
              <a:t>WHO </a:t>
            </a:r>
            <a:r>
              <a:rPr sz="3000" spc="-5" dirty="0">
                <a:latin typeface="Calibri"/>
                <a:cs typeface="Calibri"/>
              </a:rPr>
              <a:t>has </a:t>
            </a:r>
            <a:r>
              <a:rPr sz="3000" spc="-10" dirty="0">
                <a:latin typeface="Calibri"/>
                <a:cs typeface="Calibri"/>
              </a:rPr>
              <a:t>recommended </a:t>
            </a:r>
            <a:r>
              <a:rPr sz="3000" dirty="0">
                <a:latin typeface="Calibri"/>
                <a:cs typeface="Calibri"/>
              </a:rPr>
              <a:t>a </a:t>
            </a:r>
            <a:r>
              <a:rPr sz="3000" spc="-15" dirty="0">
                <a:latin typeface="Calibri"/>
                <a:cs typeface="Calibri"/>
              </a:rPr>
              <a:t>syndromic </a:t>
            </a:r>
            <a:r>
              <a:rPr sz="3000" spc="-10" dirty="0">
                <a:latin typeface="Calibri"/>
                <a:cs typeface="Calibri"/>
              </a:rPr>
              <a:t>approach </a:t>
            </a:r>
            <a:r>
              <a:rPr sz="3000" spc="-15" dirty="0">
                <a:latin typeface="Calibri"/>
                <a:cs typeface="Calibri"/>
              </a:rPr>
              <a:t>to  </a:t>
            </a:r>
            <a:r>
              <a:rPr sz="3000" spc="-5" dirty="0">
                <a:latin typeface="Calibri"/>
                <a:cs typeface="Calibri"/>
              </a:rPr>
              <a:t>diagnosis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10" dirty="0">
                <a:latin typeface="Calibri"/>
                <a:cs typeface="Calibri"/>
              </a:rPr>
              <a:t>management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spc="-10" dirty="0">
                <a:latin typeface="Calibri"/>
                <a:cs typeface="Calibri"/>
              </a:rPr>
              <a:t>STIs </a:t>
            </a:r>
            <a:r>
              <a:rPr sz="3000" dirty="0">
                <a:latin typeface="Calibri"/>
                <a:cs typeface="Calibri"/>
              </a:rPr>
              <a:t>in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patients</a:t>
            </a:r>
            <a:endParaRPr sz="3000">
              <a:latin typeface="Calibri"/>
              <a:cs typeface="Calibri"/>
            </a:endParaRPr>
          </a:p>
          <a:p>
            <a:pPr marL="355600" marR="70485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The </a:t>
            </a:r>
            <a:r>
              <a:rPr sz="3000" spc="-15" dirty="0">
                <a:latin typeface="Calibri"/>
                <a:cs typeface="Calibri"/>
              </a:rPr>
              <a:t>syndromic </a:t>
            </a:r>
            <a:r>
              <a:rPr sz="3000" spc="-10" dirty="0">
                <a:latin typeface="Calibri"/>
                <a:cs typeface="Calibri"/>
              </a:rPr>
              <a:t>approach </a:t>
            </a:r>
            <a:r>
              <a:rPr sz="3000" spc="-5" dirty="0">
                <a:latin typeface="Calibri"/>
                <a:cs typeface="Calibri"/>
              </a:rPr>
              <a:t>uses flowcharts </a:t>
            </a:r>
            <a:r>
              <a:rPr sz="3000" spc="-15" dirty="0">
                <a:latin typeface="Calibri"/>
                <a:cs typeface="Calibri"/>
              </a:rPr>
              <a:t>to </a:t>
            </a:r>
            <a:r>
              <a:rPr sz="3000" dirty="0">
                <a:latin typeface="Calibri"/>
                <a:cs typeface="Calibri"/>
              </a:rPr>
              <a:t>guide  </a:t>
            </a:r>
            <a:r>
              <a:rPr sz="3000" spc="-5" dirty="0">
                <a:latin typeface="Calibri"/>
                <a:cs typeface="Calibri"/>
              </a:rPr>
              <a:t>diagnosis and </a:t>
            </a:r>
            <a:r>
              <a:rPr sz="3000" spc="-15" dirty="0">
                <a:latin typeface="Calibri"/>
                <a:cs typeface="Calibri"/>
              </a:rPr>
              <a:t>treatment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31389" y="461594"/>
            <a:ext cx="36842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20" dirty="0">
                <a:latin typeface="Calibri"/>
                <a:cs typeface="Calibri"/>
              </a:rPr>
              <a:t>Unsafe</a:t>
            </a:r>
            <a:r>
              <a:rPr sz="4400" b="0" spc="-75" dirty="0">
                <a:latin typeface="Calibri"/>
                <a:cs typeface="Calibri"/>
              </a:rPr>
              <a:t> </a:t>
            </a:r>
            <a:r>
              <a:rPr sz="4400" b="0" dirty="0">
                <a:latin typeface="Calibri"/>
                <a:cs typeface="Calibri"/>
              </a:rPr>
              <a:t>abortion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07565"/>
            <a:ext cx="7671434" cy="35382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A </a:t>
            </a:r>
            <a:r>
              <a:rPr sz="3200" spc="-15" dirty="0">
                <a:latin typeface="Calibri"/>
                <a:cs typeface="Calibri"/>
              </a:rPr>
              <a:t>procedure </a:t>
            </a:r>
            <a:r>
              <a:rPr sz="3200" spc="-30" dirty="0">
                <a:latin typeface="Calibri"/>
                <a:cs typeface="Calibri"/>
              </a:rPr>
              <a:t>for </a:t>
            </a:r>
            <a:r>
              <a:rPr sz="3200" spc="-10" dirty="0">
                <a:latin typeface="Calibri"/>
                <a:cs typeface="Calibri"/>
              </a:rPr>
              <a:t>terminating </a:t>
            </a:r>
            <a:r>
              <a:rPr sz="3200" dirty="0">
                <a:latin typeface="Calibri"/>
                <a:cs typeface="Calibri"/>
              </a:rPr>
              <a:t>an </a:t>
            </a:r>
            <a:r>
              <a:rPr sz="3200" spc="-20" dirty="0">
                <a:latin typeface="Calibri"/>
                <a:cs typeface="Calibri"/>
              </a:rPr>
              <a:t>unwanted  </a:t>
            </a:r>
            <a:r>
              <a:rPr sz="3200" spc="-5" dirty="0">
                <a:latin typeface="Calibri"/>
                <a:cs typeface="Calibri"/>
              </a:rPr>
              <a:t>pregnancy either </a:t>
            </a:r>
            <a:r>
              <a:rPr sz="3200" spc="-10" dirty="0">
                <a:latin typeface="Calibri"/>
                <a:cs typeface="Calibri"/>
              </a:rPr>
              <a:t>by </a:t>
            </a:r>
            <a:r>
              <a:rPr sz="32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persons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lacking the  </a:t>
            </a:r>
            <a:r>
              <a:rPr sz="32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necessary skills</a:t>
            </a:r>
            <a:r>
              <a:rPr sz="3200" spc="-5" dirty="0">
                <a:latin typeface="Calibri"/>
                <a:cs typeface="Calibri"/>
              </a:rPr>
              <a:t> or </a:t>
            </a:r>
            <a:r>
              <a:rPr sz="3200" dirty="0">
                <a:latin typeface="Calibri"/>
                <a:cs typeface="Calibri"/>
              </a:rPr>
              <a:t>in an </a:t>
            </a:r>
            <a:r>
              <a:rPr sz="32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environment </a:t>
            </a:r>
            <a:r>
              <a:rPr sz="32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lacking 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minimal </a:t>
            </a:r>
            <a:r>
              <a:rPr sz="32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medical </a:t>
            </a:r>
            <a:r>
              <a:rPr sz="32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standards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or</a:t>
            </a:r>
            <a:r>
              <a:rPr sz="3200" spc="45" dirty="0">
                <a:latin typeface="Calibri"/>
                <a:cs typeface="Calibri"/>
              </a:rPr>
              <a:t> </a:t>
            </a:r>
            <a:r>
              <a:rPr sz="32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both</a:t>
            </a:r>
            <a:endParaRPr sz="3200">
              <a:latin typeface="Calibri"/>
              <a:cs typeface="Calibri"/>
            </a:endParaRPr>
          </a:p>
          <a:p>
            <a:pPr marL="355600" marR="24447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It </a:t>
            </a:r>
            <a:r>
              <a:rPr sz="3200" dirty="0">
                <a:latin typeface="Calibri"/>
                <a:cs typeface="Calibri"/>
              </a:rPr>
              <a:t>is the </a:t>
            </a:r>
            <a:r>
              <a:rPr sz="3200" spc="-5" dirty="0">
                <a:latin typeface="Calibri"/>
                <a:cs typeface="Calibri"/>
              </a:rPr>
              <a:t>cause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5" dirty="0">
                <a:latin typeface="Calibri"/>
                <a:cs typeface="Calibri"/>
              </a:rPr>
              <a:t>serious </a:t>
            </a:r>
            <a:r>
              <a:rPr sz="3200" spc="-10" dirty="0">
                <a:latin typeface="Calibri"/>
                <a:cs typeface="Calibri"/>
              </a:rPr>
              <a:t>complications </a:t>
            </a:r>
            <a:r>
              <a:rPr sz="3200" dirty="0">
                <a:latin typeface="Calibri"/>
                <a:cs typeface="Calibri"/>
              </a:rPr>
              <a:t>and  </a:t>
            </a:r>
            <a:r>
              <a:rPr sz="3200" spc="-5" dirty="0">
                <a:latin typeface="Calibri"/>
                <a:cs typeface="Calibri"/>
              </a:rPr>
              <a:t>disability </a:t>
            </a:r>
            <a:r>
              <a:rPr sz="3200" dirty="0">
                <a:latin typeface="Calibri"/>
                <a:cs typeface="Calibri"/>
              </a:rPr>
              <a:t>and is a </a:t>
            </a:r>
            <a:r>
              <a:rPr sz="3200" spc="-15" dirty="0">
                <a:latin typeface="Calibri"/>
                <a:cs typeface="Calibri"/>
              </a:rPr>
              <a:t>prominent </a:t>
            </a:r>
            <a:r>
              <a:rPr sz="3200" spc="-5" dirty="0">
                <a:latin typeface="Calibri"/>
                <a:cs typeface="Calibri"/>
              </a:rPr>
              <a:t>cause of  </a:t>
            </a:r>
            <a:r>
              <a:rPr sz="3200" spc="-10" dirty="0">
                <a:latin typeface="Calibri"/>
                <a:cs typeface="Calibri"/>
              </a:rPr>
              <a:t>maternal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death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31389" y="461594"/>
            <a:ext cx="36842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20" dirty="0">
                <a:latin typeface="Calibri"/>
                <a:cs typeface="Calibri"/>
              </a:rPr>
              <a:t>Unsafe</a:t>
            </a:r>
            <a:r>
              <a:rPr sz="4400" b="0" spc="-75" dirty="0">
                <a:latin typeface="Calibri"/>
                <a:cs typeface="Calibri"/>
              </a:rPr>
              <a:t> </a:t>
            </a:r>
            <a:r>
              <a:rPr sz="4400" b="0" dirty="0">
                <a:latin typeface="Calibri"/>
                <a:cs typeface="Calibri"/>
              </a:rPr>
              <a:t>abortion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10599"/>
            <a:ext cx="7300595" cy="431863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3200" b="1" spc="-15" dirty="0">
                <a:latin typeface="Calibri"/>
                <a:cs typeface="Calibri"/>
              </a:rPr>
              <a:t>They </a:t>
            </a:r>
            <a:r>
              <a:rPr sz="3200" b="1" spc="-10" dirty="0">
                <a:latin typeface="Calibri"/>
                <a:cs typeface="Calibri"/>
              </a:rPr>
              <a:t>are </a:t>
            </a:r>
            <a:r>
              <a:rPr sz="3200" b="1" dirty="0">
                <a:latin typeface="Calibri"/>
                <a:cs typeface="Calibri"/>
              </a:rPr>
              <a:t>a </a:t>
            </a:r>
            <a:r>
              <a:rPr sz="3200" b="1" spc="-10" dirty="0">
                <a:latin typeface="Calibri"/>
                <a:cs typeface="Calibri"/>
              </a:rPr>
              <a:t>result</a:t>
            </a:r>
            <a:r>
              <a:rPr sz="3200" b="1" spc="-3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of: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Unmet need </a:t>
            </a:r>
            <a:r>
              <a:rPr sz="3200" spc="-30" dirty="0">
                <a:latin typeface="Calibri"/>
                <a:cs typeface="Calibri"/>
              </a:rPr>
              <a:t>for </a:t>
            </a:r>
            <a:r>
              <a:rPr sz="3200" spc="-15" dirty="0">
                <a:latin typeface="Calibri"/>
                <a:cs typeface="Calibri"/>
              </a:rPr>
              <a:t>family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planning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8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Contraceptive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failure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Lack of </a:t>
            </a:r>
            <a:r>
              <a:rPr sz="3200" spc="-15" dirty="0">
                <a:latin typeface="Calibri"/>
                <a:cs typeface="Calibri"/>
              </a:rPr>
              <a:t>information </a:t>
            </a:r>
            <a:r>
              <a:rPr sz="3200" dirty="0">
                <a:latin typeface="Calibri"/>
                <a:cs typeface="Calibri"/>
              </a:rPr>
              <a:t>about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contraception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Restricted </a:t>
            </a:r>
            <a:r>
              <a:rPr sz="3200" dirty="0">
                <a:latin typeface="Calibri"/>
                <a:cs typeface="Calibri"/>
              </a:rPr>
              <a:t>access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30" dirty="0">
                <a:latin typeface="Calibri"/>
                <a:cs typeface="Calibri"/>
              </a:rPr>
              <a:t>safe </a:t>
            </a:r>
            <a:r>
              <a:rPr sz="3200" dirty="0">
                <a:latin typeface="Calibri"/>
                <a:cs typeface="Calibri"/>
              </a:rPr>
              <a:t>abortion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services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3200" b="1" spc="-15" dirty="0">
                <a:latin typeface="Calibri"/>
                <a:cs typeface="Calibri"/>
              </a:rPr>
              <a:t>Prevention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30" dirty="0">
                <a:latin typeface="Calibri"/>
                <a:cs typeface="Calibri"/>
              </a:rPr>
              <a:t>Safe</a:t>
            </a:r>
            <a:r>
              <a:rPr sz="3200" spc="-5" dirty="0">
                <a:latin typeface="Calibri"/>
                <a:cs typeface="Calibri"/>
              </a:rPr>
              <a:t> abortion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Post-abortion</a:t>
            </a:r>
            <a:r>
              <a:rPr sz="3200" spc="-15" dirty="0">
                <a:latin typeface="Calibri"/>
                <a:cs typeface="Calibri"/>
              </a:rPr>
              <a:t> care.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6686" y="496646"/>
            <a:ext cx="77120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15" dirty="0">
                <a:latin typeface="Calibri"/>
                <a:cs typeface="Calibri"/>
              </a:rPr>
              <a:t>Prevention </a:t>
            </a:r>
            <a:r>
              <a:rPr b="0" spc="-5" dirty="0">
                <a:latin typeface="Calibri"/>
                <a:cs typeface="Calibri"/>
              </a:rPr>
              <a:t>of </a:t>
            </a:r>
            <a:r>
              <a:rPr b="0" spc="-10" dirty="0">
                <a:latin typeface="Calibri"/>
                <a:cs typeface="Calibri"/>
              </a:rPr>
              <a:t>gender-based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violence,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565"/>
            <a:ext cx="7941945" cy="4026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0574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Calibri"/>
                <a:cs typeface="Calibri"/>
              </a:rPr>
              <a:t>The </a:t>
            </a:r>
            <a:r>
              <a:rPr sz="3200" b="1" spc="-10" dirty="0">
                <a:latin typeface="Calibri"/>
                <a:cs typeface="Calibri"/>
              </a:rPr>
              <a:t>United </a:t>
            </a:r>
            <a:r>
              <a:rPr sz="3200" b="1" spc="-5" dirty="0">
                <a:latin typeface="Calibri"/>
                <a:cs typeface="Calibri"/>
              </a:rPr>
              <a:t>Nations </a:t>
            </a:r>
            <a:r>
              <a:rPr sz="3200" b="1" spc="-10" dirty="0">
                <a:latin typeface="Calibri"/>
                <a:cs typeface="Calibri"/>
              </a:rPr>
              <a:t>defines </a:t>
            </a:r>
            <a:r>
              <a:rPr sz="3200" b="1" spc="-5" dirty="0">
                <a:latin typeface="Calibri"/>
                <a:cs typeface="Calibri"/>
              </a:rPr>
              <a:t>violence </a:t>
            </a:r>
            <a:r>
              <a:rPr sz="3200" b="1" spc="-15" dirty="0">
                <a:latin typeface="Calibri"/>
                <a:cs typeface="Calibri"/>
              </a:rPr>
              <a:t>against  </a:t>
            </a:r>
            <a:r>
              <a:rPr sz="3200" b="1" spc="-5" dirty="0">
                <a:latin typeface="Calibri"/>
                <a:cs typeface="Calibri"/>
              </a:rPr>
              <a:t>women</a:t>
            </a:r>
            <a:r>
              <a:rPr sz="3200" b="1" spc="-3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as</a:t>
            </a:r>
            <a:r>
              <a:rPr sz="3200" dirty="0">
                <a:latin typeface="Calibri"/>
                <a:cs typeface="Calibri"/>
              </a:rPr>
              <a:t>: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0" dirty="0">
                <a:latin typeface="Calibri"/>
                <a:cs typeface="Calibri"/>
              </a:rPr>
              <a:t>any </a:t>
            </a:r>
            <a:r>
              <a:rPr sz="3200" dirty="0">
                <a:latin typeface="Calibri"/>
                <a:cs typeface="Calibri"/>
              </a:rPr>
              <a:t>act </a:t>
            </a:r>
            <a:r>
              <a:rPr sz="3200" spc="-5" dirty="0">
                <a:latin typeface="Calibri"/>
                <a:cs typeface="Calibri"/>
              </a:rPr>
              <a:t>of gender-based </a:t>
            </a:r>
            <a:r>
              <a:rPr sz="3200" dirty="0">
                <a:latin typeface="Calibri"/>
                <a:cs typeface="Calibri"/>
              </a:rPr>
              <a:t>violence </a:t>
            </a:r>
            <a:r>
              <a:rPr sz="3200" spc="-10" dirty="0">
                <a:latin typeface="Calibri"/>
                <a:cs typeface="Calibri"/>
              </a:rPr>
              <a:t>that results  </a:t>
            </a:r>
            <a:r>
              <a:rPr sz="3200" dirty="0">
                <a:latin typeface="Calibri"/>
                <a:cs typeface="Calibri"/>
              </a:rPr>
              <a:t>in, </a:t>
            </a:r>
            <a:r>
              <a:rPr sz="3200" spc="-5" dirty="0">
                <a:latin typeface="Calibri"/>
                <a:cs typeface="Calibri"/>
              </a:rPr>
              <a:t>or </a:t>
            </a:r>
            <a:r>
              <a:rPr sz="3200" dirty="0">
                <a:latin typeface="Calibri"/>
                <a:cs typeface="Calibri"/>
              </a:rPr>
              <a:t>is </a:t>
            </a:r>
            <a:r>
              <a:rPr sz="3200" spc="-20" dirty="0">
                <a:latin typeface="Calibri"/>
                <a:cs typeface="Calibri"/>
              </a:rPr>
              <a:t>likely to </a:t>
            </a:r>
            <a:r>
              <a:rPr sz="3200" spc="-10" dirty="0">
                <a:latin typeface="Calibri"/>
                <a:cs typeface="Calibri"/>
              </a:rPr>
              <a:t>result </a:t>
            </a:r>
            <a:r>
              <a:rPr sz="3200" dirty="0">
                <a:latin typeface="Calibri"/>
                <a:cs typeface="Calibri"/>
              </a:rPr>
              <a:t>in, </a:t>
            </a:r>
            <a:r>
              <a:rPr sz="3200" spc="-15" dirty="0">
                <a:latin typeface="Calibri"/>
                <a:cs typeface="Calibri"/>
              </a:rPr>
              <a:t>physical, sexual </a:t>
            </a:r>
            <a:r>
              <a:rPr sz="3200" spc="-5" dirty="0">
                <a:latin typeface="Calibri"/>
                <a:cs typeface="Calibri"/>
              </a:rPr>
              <a:t>or  </a:t>
            </a:r>
            <a:r>
              <a:rPr sz="3200" spc="-15" dirty="0">
                <a:latin typeface="Calibri"/>
                <a:cs typeface="Calibri"/>
              </a:rPr>
              <a:t>mental </a:t>
            </a:r>
            <a:r>
              <a:rPr sz="3200" spc="-5" dirty="0">
                <a:latin typeface="Calibri"/>
                <a:cs typeface="Calibri"/>
              </a:rPr>
              <a:t>harm </a:t>
            </a:r>
            <a:r>
              <a:rPr sz="3200" dirty="0">
                <a:latin typeface="Calibri"/>
                <a:cs typeface="Calibri"/>
              </a:rPr>
              <a:t>or </a:t>
            </a:r>
            <a:r>
              <a:rPr sz="3200" spc="-20" dirty="0">
                <a:latin typeface="Calibri"/>
                <a:cs typeface="Calibri"/>
              </a:rPr>
              <a:t>suffering to </a:t>
            </a:r>
            <a:r>
              <a:rPr sz="3200" spc="-5" dirty="0">
                <a:latin typeface="Calibri"/>
                <a:cs typeface="Calibri"/>
              </a:rPr>
              <a:t>women, including  </a:t>
            </a:r>
            <a:r>
              <a:rPr sz="3200" spc="-10" dirty="0">
                <a:latin typeface="Calibri"/>
                <a:cs typeface="Calibri"/>
              </a:rPr>
              <a:t>threats </a:t>
            </a:r>
            <a:r>
              <a:rPr sz="3200" spc="-5" dirty="0">
                <a:latin typeface="Calibri"/>
                <a:cs typeface="Calibri"/>
              </a:rPr>
              <a:t>of such </a:t>
            </a:r>
            <a:r>
              <a:rPr sz="3200" dirty="0">
                <a:latin typeface="Calibri"/>
                <a:cs typeface="Calibri"/>
              </a:rPr>
              <a:t>acts, </a:t>
            </a:r>
            <a:r>
              <a:rPr sz="3200" spc="-10" dirty="0">
                <a:latin typeface="Calibri"/>
                <a:cs typeface="Calibri"/>
              </a:rPr>
              <a:t>coercion </a:t>
            </a:r>
            <a:r>
              <a:rPr sz="3200" spc="-5" dirty="0">
                <a:latin typeface="Calibri"/>
                <a:cs typeface="Calibri"/>
              </a:rPr>
              <a:t>or </a:t>
            </a:r>
            <a:r>
              <a:rPr sz="3200" spc="-10" dirty="0">
                <a:latin typeface="Calibri"/>
                <a:cs typeface="Calibri"/>
              </a:rPr>
              <a:t>arbitrary  deprivation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35" dirty="0">
                <a:latin typeface="Calibri"/>
                <a:cs typeface="Calibri"/>
              </a:rPr>
              <a:t>liberty, </a:t>
            </a:r>
            <a:r>
              <a:rPr sz="3200" spc="-5" dirty="0">
                <a:latin typeface="Calibri"/>
                <a:cs typeface="Calibri"/>
              </a:rPr>
              <a:t>whether occurring </a:t>
            </a:r>
            <a:r>
              <a:rPr sz="3200" dirty="0">
                <a:latin typeface="Calibri"/>
                <a:cs typeface="Calibri"/>
              </a:rPr>
              <a:t>in  </a:t>
            </a:r>
            <a:r>
              <a:rPr sz="3200" spc="-5" dirty="0">
                <a:latin typeface="Calibri"/>
                <a:cs typeface="Calibri"/>
              </a:rPr>
              <a:t>public </a:t>
            </a:r>
            <a:r>
              <a:rPr sz="3200" dirty="0">
                <a:latin typeface="Calibri"/>
                <a:cs typeface="Calibri"/>
              </a:rPr>
              <a:t>or in </a:t>
            </a:r>
            <a:r>
              <a:rPr sz="3200" spc="-20" dirty="0">
                <a:latin typeface="Calibri"/>
                <a:cs typeface="Calibri"/>
              </a:rPr>
              <a:t>private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life.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6686" y="496646"/>
            <a:ext cx="77120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15" dirty="0">
                <a:latin typeface="Calibri"/>
                <a:cs typeface="Calibri"/>
              </a:rPr>
              <a:t>Prevention </a:t>
            </a:r>
            <a:r>
              <a:rPr b="0" spc="-5" dirty="0">
                <a:latin typeface="Calibri"/>
                <a:cs typeface="Calibri"/>
              </a:rPr>
              <a:t>of </a:t>
            </a:r>
            <a:r>
              <a:rPr b="0" spc="-10" dirty="0">
                <a:latin typeface="Calibri"/>
                <a:cs typeface="Calibri"/>
              </a:rPr>
              <a:t>gender-based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violence,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565"/>
            <a:ext cx="7892415" cy="15875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15" dirty="0">
                <a:latin typeface="Calibri"/>
                <a:cs typeface="Calibri"/>
              </a:rPr>
              <a:t>Intimate </a:t>
            </a:r>
            <a:r>
              <a:rPr sz="3200" b="1" dirty="0">
                <a:latin typeface="Calibri"/>
                <a:cs typeface="Calibri"/>
              </a:rPr>
              <a:t>partner </a:t>
            </a:r>
            <a:r>
              <a:rPr sz="3200" b="1" spc="-5" dirty="0">
                <a:latin typeface="Calibri"/>
                <a:cs typeface="Calibri"/>
              </a:rPr>
              <a:t>violence </a:t>
            </a:r>
            <a:r>
              <a:rPr sz="3200" spc="-40" dirty="0">
                <a:latin typeface="Calibri"/>
                <a:cs typeface="Calibri"/>
              </a:rPr>
              <a:t>refers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10" dirty="0">
                <a:latin typeface="Calibri"/>
                <a:cs typeface="Calibri"/>
              </a:rPr>
              <a:t>behaviour  </a:t>
            </a:r>
            <a:r>
              <a:rPr sz="3200" dirty="0">
                <a:latin typeface="Calibri"/>
                <a:cs typeface="Calibri"/>
              </a:rPr>
              <a:t>in an </a:t>
            </a:r>
            <a:r>
              <a:rPr sz="3200" spc="-15" dirty="0">
                <a:latin typeface="Calibri"/>
                <a:cs typeface="Calibri"/>
              </a:rPr>
              <a:t>intimate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relationship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15" dirty="0">
                <a:latin typeface="Calibri"/>
                <a:cs typeface="Calibri"/>
              </a:rPr>
              <a:t>Sexual </a:t>
            </a:r>
            <a:r>
              <a:rPr sz="3200" b="1" spc="-5" dirty="0">
                <a:latin typeface="Calibri"/>
                <a:cs typeface="Calibri"/>
              </a:rPr>
              <a:t>violence </a:t>
            </a:r>
            <a:r>
              <a:rPr sz="3200" dirty="0">
                <a:latin typeface="Calibri"/>
                <a:cs typeface="Calibri"/>
              </a:rPr>
              <a:t>(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rape)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P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CFC99C7D-FCEE-4F07-98DA-BB7979E50A37}" vid="{61811EC2-24F8-4B59-8CC3-FCA7253943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</TotalTime>
  <Words>1107</Words>
  <Application>Microsoft Office PowerPoint</Application>
  <PresentationFormat>On-screen Show (4:3)</PresentationFormat>
  <Paragraphs>140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Times New Roman</vt:lpstr>
      <vt:lpstr>Theme1</vt:lpstr>
      <vt:lpstr>Reproductive Health  BY V.N.KINYAE</vt:lpstr>
      <vt:lpstr>Definition</vt:lpstr>
      <vt:lpstr>Components</vt:lpstr>
      <vt:lpstr>Sexually Transmitted Diseases  prevention and management</vt:lpstr>
      <vt:lpstr>Sexually Transmitted Diseases  prevention and management</vt:lpstr>
      <vt:lpstr>Unsafe abortion</vt:lpstr>
      <vt:lpstr>Unsafe abortion</vt:lpstr>
      <vt:lpstr>Prevention of gender-based violence,</vt:lpstr>
      <vt:lpstr>Prevention of gender-based violence,</vt:lpstr>
      <vt:lpstr>Prevention of gender-based violence,</vt:lpstr>
      <vt:lpstr>Prevention of gender-based violence,</vt:lpstr>
      <vt:lpstr>Prevention of gender-based violence,</vt:lpstr>
      <vt:lpstr>Prevention of Harmful practices</vt:lpstr>
      <vt:lpstr>Prevention of Harmful practices</vt:lpstr>
      <vt:lpstr>Prevention of Harmful practices</vt:lpstr>
      <vt:lpstr>Prevention of Harmful practices</vt:lpstr>
      <vt:lpstr>Prevention of Harmful practices</vt:lpstr>
      <vt:lpstr>Prevention and management of  infertility</vt:lpstr>
      <vt:lpstr>Prevention and management of  infertility</vt:lpstr>
      <vt:lpstr>Child and adolescent health and  development</vt:lpstr>
      <vt:lpstr>Child and adolescent health and  development</vt:lpstr>
      <vt:lpstr>Child and adolescent health and  development</vt:lpstr>
      <vt:lpstr>Child and adolescent health and  development</vt:lpstr>
      <vt:lpstr>Child and adolescent health and  development</vt:lpstr>
      <vt:lpstr>Child and adolescent health and  development</vt:lpstr>
      <vt:lpstr>Child and adolescent health and  development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Reproductive Health</dc:title>
  <dc:creator>vkinyae</dc:creator>
  <cp:lastModifiedBy>vkinyae</cp:lastModifiedBy>
  <cp:revision>3</cp:revision>
  <dcterms:created xsi:type="dcterms:W3CDTF">2021-02-16T08:00:25Z</dcterms:created>
  <dcterms:modified xsi:type="dcterms:W3CDTF">2021-02-16T08:06:13Z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2014-01-21T00:00:00Z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2021-02-16T00:00:00Z</vt:filetime>
  </property>
</Properties>
</file>