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6"/>
  </p:notesMasterIdLst>
  <p:sldIdLst>
    <p:sldId id="256" r:id="rId2"/>
    <p:sldId id="257" r:id="rId3"/>
    <p:sldId id="258" r:id="rId4"/>
    <p:sldId id="325" r:id="rId5"/>
    <p:sldId id="259" r:id="rId6"/>
    <p:sldId id="260" r:id="rId7"/>
    <p:sldId id="261" r:id="rId8"/>
    <p:sldId id="262" r:id="rId9"/>
    <p:sldId id="263" r:id="rId10"/>
    <p:sldId id="264" r:id="rId11"/>
    <p:sldId id="265" r:id="rId12"/>
    <p:sldId id="266" r:id="rId13"/>
    <p:sldId id="267" r:id="rId14"/>
    <p:sldId id="268" r:id="rId15"/>
    <p:sldId id="269" r:id="rId16"/>
    <p:sldId id="326" r:id="rId17"/>
    <p:sldId id="270" r:id="rId18"/>
    <p:sldId id="271" r:id="rId19"/>
    <p:sldId id="272" r:id="rId20"/>
    <p:sldId id="273" r:id="rId21"/>
    <p:sldId id="274" r:id="rId22"/>
    <p:sldId id="328" r:id="rId23"/>
    <p:sldId id="275" r:id="rId24"/>
    <p:sldId id="327" r:id="rId25"/>
    <p:sldId id="276" r:id="rId26"/>
    <p:sldId id="277" r:id="rId27"/>
    <p:sldId id="278" r:id="rId28"/>
    <p:sldId id="279" r:id="rId29"/>
    <p:sldId id="280" r:id="rId30"/>
    <p:sldId id="281" r:id="rId31"/>
    <p:sldId id="282" r:id="rId32"/>
    <p:sldId id="283" r:id="rId33"/>
    <p:sldId id="285" r:id="rId34"/>
    <p:sldId id="286" r:id="rId35"/>
    <p:sldId id="324" r:id="rId36"/>
    <p:sldId id="287" r:id="rId37"/>
    <p:sldId id="288" r:id="rId38"/>
    <p:sldId id="289"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314" r:id="rId59"/>
    <p:sldId id="315" r:id="rId60"/>
    <p:sldId id="322" r:id="rId61"/>
    <p:sldId id="316" r:id="rId62"/>
    <p:sldId id="317" r:id="rId63"/>
    <p:sldId id="318" r:id="rId64"/>
    <p:sldId id="320"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11C0F-B6B7-426E-81E6-9451247CF1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C2FFAA7-5C14-42CA-ADAE-7CF551C15E8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7997203-BE3F-4A98-A14E-68B8F0D7BA09}" type="datetimeFigureOut">
              <a:rPr lang="en-US"/>
              <a:pPr>
                <a:defRPr/>
              </a:pPr>
              <a:t>10/15/2020</a:t>
            </a:fld>
            <a:endParaRPr lang="en-US"/>
          </a:p>
        </p:txBody>
      </p:sp>
      <p:sp>
        <p:nvSpPr>
          <p:cNvPr id="4" name="Slide Image Placeholder 3">
            <a:extLst>
              <a:ext uri="{FF2B5EF4-FFF2-40B4-BE49-F238E27FC236}">
                <a16:creationId xmlns:a16="http://schemas.microsoft.com/office/drawing/2014/main" id="{43E43209-36C1-493A-9F5F-537D59A1F29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2491BA7-85E4-4EB7-B827-E97138C4E2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E870F1A-9C9E-400D-90E1-A5051FDEE7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D024452-A074-4280-8A16-7A590B1FB75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79CC4E9-392F-4F50-8622-6BADB87998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73AC1CA-B469-4C98-8CA7-D79A6CF9A8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A388A9E-63C9-4041-A986-764A4D1E4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Integrins</a:t>
            </a:r>
            <a:r>
              <a:rPr lang="en-US" altLang="en-US"/>
              <a:t> are cell membrane proteins of the type that either extend all the way through the cell membrane [from the outer surface of the cell to the inner surface of the cell membrane] or of the type that are associated with the outer region of the cell membrane – present in all cells that associate to form tissues. They typically mediate adhesion between cells and extracellular tissue components, e.g. collagen.</a:t>
            </a:r>
          </a:p>
        </p:txBody>
      </p:sp>
      <p:sp>
        <p:nvSpPr>
          <p:cNvPr id="25604" name="Slide Number Placeholder 3">
            <a:extLst>
              <a:ext uri="{FF2B5EF4-FFF2-40B4-BE49-F238E27FC236}">
                <a16:creationId xmlns:a16="http://schemas.microsoft.com/office/drawing/2014/main" id="{9E464ABF-1FFA-446C-9C3B-30020F302A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634F9A-1EDA-4247-B25F-58ABB72BBBF0}" type="slidenum">
              <a:rPr lang="en-US" altLang="en-US"/>
              <a:pPr>
                <a:spcBef>
                  <a:spcPct val="0"/>
                </a:spcBef>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E620085-4929-447C-8F39-3C18132FD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AD542E0-E550-442A-A15F-B36BCBED62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Information is stored in DNA according to a genetic code. </a:t>
            </a:r>
          </a:p>
          <a:p>
            <a:pPr eaLnBrk="1" hangingPunct="1"/>
            <a:r>
              <a:rPr lang="en-US" altLang="en-US"/>
              <a:t>This code is comprised of "base pairs" of the double stranded DNA molecule. </a:t>
            </a:r>
          </a:p>
          <a:p>
            <a:pPr eaLnBrk="1" hangingPunct="1"/>
            <a:r>
              <a:rPr lang="en-US" altLang="en-US"/>
              <a:t>One strand is read at a time. </a:t>
            </a:r>
          </a:p>
          <a:p>
            <a:pPr eaLnBrk="1" hangingPunct="1"/>
            <a:r>
              <a:rPr lang="en-US" altLang="en-US"/>
              <a:t>Three bases of the strand constitute a triplet. </a:t>
            </a:r>
          </a:p>
          <a:p>
            <a:pPr eaLnBrk="1" hangingPunct="1"/>
            <a:r>
              <a:rPr lang="en-US" altLang="en-US"/>
              <a:t>The arrangement is known as the triplet code.</a:t>
            </a:r>
          </a:p>
          <a:p>
            <a:pPr eaLnBrk="1" hangingPunct="1"/>
            <a:r>
              <a:rPr lang="en-US" altLang="en-US"/>
              <a:t>Each triplet has the capacity to designate the placement of an amino acid on a string of amino acids, a polypeptide, or, if long enough, a protein. </a:t>
            </a:r>
          </a:p>
        </p:txBody>
      </p:sp>
      <p:sp>
        <p:nvSpPr>
          <p:cNvPr id="44036" name="Slide Number Placeholder 3">
            <a:extLst>
              <a:ext uri="{FF2B5EF4-FFF2-40B4-BE49-F238E27FC236}">
                <a16:creationId xmlns:a16="http://schemas.microsoft.com/office/drawing/2014/main" id="{5C050F38-064D-4717-BD8F-A2DD9D2EA2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22AA52-3BCC-45CD-A3C8-F2DBDA2412C1}" type="slidenum">
              <a:rPr lang="en-US" altLang="en-US"/>
              <a:pPr>
                <a:spcBef>
                  <a:spcPct val="0"/>
                </a:spcBef>
              </a:pPr>
              <a:t>32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791CA1F-1B1A-42C3-B450-A77E0724D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F2C4D1B-F793-4E9F-903D-45793939D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Nuclear pores are disk-like structures with an outer diameter of about 100nm and an inner pore with diameter of 9nm.</a:t>
            </a:r>
          </a:p>
          <a:p>
            <a:pPr eaLnBrk="1" hangingPunct="1">
              <a:spcBef>
                <a:spcPct val="0"/>
              </a:spcBef>
            </a:pPr>
            <a:r>
              <a:rPr lang="en-US" altLang="en-US"/>
              <a:t>There are about 4000 pores perforating the nuclear envelope of an active cell.</a:t>
            </a:r>
          </a:p>
        </p:txBody>
      </p:sp>
      <p:sp>
        <p:nvSpPr>
          <p:cNvPr id="46084" name="Slide Number Placeholder 3">
            <a:extLst>
              <a:ext uri="{FF2B5EF4-FFF2-40B4-BE49-F238E27FC236}">
                <a16:creationId xmlns:a16="http://schemas.microsoft.com/office/drawing/2014/main" id="{CD27BB43-582E-4B22-A2FB-564DEA2BB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23FDC9-BB04-4FF3-B343-9E48CA7F59AD}" type="slidenum">
              <a:rPr lang="en-US" altLang="en-US"/>
              <a:pPr>
                <a:spcBef>
                  <a:spcPct val="0"/>
                </a:spcBef>
              </a:pPr>
              <a:t>33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87BEDE-0175-4892-85B3-F8276B823112}"/>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8BCE5F1-0BDF-4108-91B2-432277700D72}"/>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D20CC89F-493F-432E-AA04-32F515B34ACA}"/>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104991B1-AF27-4D57-8E04-5B0CDD688F66}"/>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a:extLst>
              <a:ext uri="{FF2B5EF4-FFF2-40B4-BE49-F238E27FC236}">
                <a16:creationId xmlns:a16="http://schemas.microsoft.com/office/drawing/2014/main" id="{2C3DCA9D-8D78-4622-BD88-09365D6EAC88}"/>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a:t>Mr. Okoth</a:t>
            </a:r>
          </a:p>
        </p:txBody>
      </p:sp>
      <p:sp>
        <p:nvSpPr>
          <p:cNvPr id="11" name="Slide Number Placeholder 28">
            <a:extLst>
              <a:ext uri="{FF2B5EF4-FFF2-40B4-BE49-F238E27FC236}">
                <a16:creationId xmlns:a16="http://schemas.microsoft.com/office/drawing/2014/main" id="{19D8AAA8-36F4-4A51-876F-6CCFA5FD6333}"/>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8F30B2F5-2080-4B52-B800-D4A494B1E280}" type="slidenum">
              <a:rPr lang="en-US" altLang="en-US"/>
              <a:pPr/>
              <a:t>‹#›</a:t>
            </a:fld>
            <a:endParaRPr lang="en-US" altLang="en-US"/>
          </a:p>
        </p:txBody>
      </p:sp>
    </p:spTree>
    <p:extLst>
      <p:ext uri="{BB962C8B-B14F-4D97-AF65-F5344CB8AC3E}">
        <p14:creationId xmlns:p14="http://schemas.microsoft.com/office/powerpoint/2010/main" val="26061732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6B700AB-353D-439C-A74E-3C0615414C7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6D6393EB-D2FC-4B9C-9344-8658F6D3213A}"/>
              </a:ext>
            </a:extLst>
          </p:cNvPr>
          <p:cNvSpPr>
            <a:spLocks noGrp="1"/>
          </p:cNvSpPr>
          <p:nvPr>
            <p:ph type="ftr" sz="quarter" idx="11"/>
          </p:nvPr>
        </p:nvSpPr>
        <p:spPr/>
        <p:txBody>
          <a:bodyPr/>
          <a:lstStyle>
            <a:lvl1pPr>
              <a:defRPr/>
            </a:lvl1pPr>
          </a:lstStyle>
          <a:p>
            <a:pPr>
              <a:defRPr/>
            </a:pPr>
            <a:r>
              <a:rPr lang="en-US"/>
              <a:t>Mr. Okoth</a:t>
            </a:r>
          </a:p>
        </p:txBody>
      </p:sp>
      <p:sp>
        <p:nvSpPr>
          <p:cNvPr id="6" name="Slide Number Placeholder 22">
            <a:extLst>
              <a:ext uri="{FF2B5EF4-FFF2-40B4-BE49-F238E27FC236}">
                <a16:creationId xmlns:a16="http://schemas.microsoft.com/office/drawing/2014/main" id="{F24CD563-94FE-4F5D-BAC9-1AAE471587AD}"/>
              </a:ext>
            </a:extLst>
          </p:cNvPr>
          <p:cNvSpPr>
            <a:spLocks noGrp="1"/>
          </p:cNvSpPr>
          <p:nvPr>
            <p:ph type="sldNum" sz="quarter" idx="12"/>
          </p:nvPr>
        </p:nvSpPr>
        <p:spPr/>
        <p:txBody>
          <a:bodyPr/>
          <a:lstStyle>
            <a:lvl1pPr>
              <a:defRPr/>
            </a:lvl1pPr>
          </a:lstStyle>
          <a:p>
            <a:fld id="{ACBEF6DD-FDD3-441B-A917-8509EC2A61A8}" type="slidenum">
              <a:rPr lang="en-US" altLang="en-US"/>
              <a:pPr/>
              <a:t>‹#›</a:t>
            </a:fld>
            <a:endParaRPr lang="en-US" altLang="en-US"/>
          </a:p>
        </p:txBody>
      </p:sp>
    </p:spTree>
    <p:extLst>
      <p:ext uri="{BB962C8B-B14F-4D97-AF65-F5344CB8AC3E}">
        <p14:creationId xmlns:p14="http://schemas.microsoft.com/office/powerpoint/2010/main" val="21408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DE04BD-D867-40BE-8EA5-CDFCEDB6608D}"/>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4D4468E-804A-4F1D-B2C5-E21B9B97070E}"/>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A0A8504C-7A3B-4D73-9CF2-864BD4B8614E}"/>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7AD7780-58A4-47D6-92B5-90D1209D9090}"/>
              </a:ext>
            </a:extLst>
          </p:cNvPr>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1E86611-7BC3-4159-9B87-AEC597C3B66B}"/>
              </a:ext>
            </a:extLst>
          </p:cNvPr>
          <p:cNvSpPr>
            <a:spLocks noGrp="1"/>
          </p:cNvSpPr>
          <p:nvPr>
            <p:ph type="ftr" sz="quarter" idx="11"/>
          </p:nvPr>
        </p:nvSpPr>
        <p:spPr>
          <a:xfrm>
            <a:off x="457200" y="6248400"/>
            <a:ext cx="5573713" cy="365125"/>
          </a:xfrm>
        </p:spPr>
        <p:txBody>
          <a:bodyPr/>
          <a:lstStyle>
            <a:lvl1pPr>
              <a:defRPr/>
            </a:lvl1pPr>
          </a:lstStyle>
          <a:p>
            <a:pPr>
              <a:defRPr/>
            </a:pPr>
            <a:r>
              <a:rPr lang="en-US"/>
              <a:t>Mr. Okoth</a:t>
            </a:r>
          </a:p>
        </p:txBody>
      </p:sp>
      <p:sp>
        <p:nvSpPr>
          <p:cNvPr id="9" name="Slide Number Placeholder 5">
            <a:extLst>
              <a:ext uri="{FF2B5EF4-FFF2-40B4-BE49-F238E27FC236}">
                <a16:creationId xmlns:a16="http://schemas.microsoft.com/office/drawing/2014/main" id="{221CF51A-EEC5-407B-A1DF-B6D7FFEF2C2E}"/>
              </a:ext>
            </a:extLst>
          </p:cNvPr>
          <p:cNvSpPr>
            <a:spLocks noGrp="1"/>
          </p:cNvSpPr>
          <p:nvPr>
            <p:ph type="sldNum" sz="quarter" idx="12"/>
          </p:nvPr>
        </p:nvSpPr>
        <p:spPr>
          <a:xfrm rot="5400000">
            <a:off x="5989638" y="144462"/>
            <a:ext cx="533400" cy="244475"/>
          </a:xfrm>
        </p:spPr>
        <p:txBody>
          <a:bodyPr/>
          <a:lstStyle>
            <a:lvl1pPr>
              <a:defRPr/>
            </a:lvl1pPr>
          </a:lstStyle>
          <a:p>
            <a:fld id="{9AC39B03-11E9-43C6-AAAC-372E9F0A63E7}" type="slidenum">
              <a:rPr lang="en-US" altLang="en-US"/>
              <a:pPr/>
              <a:t>‹#›</a:t>
            </a:fld>
            <a:endParaRPr lang="en-US" altLang="en-US"/>
          </a:p>
        </p:txBody>
      </p:sp>
    </p:spTree>
    <p:extLst>
      <p:ext uri="{BB962C8B-B14F-4D97-AF65-F5344CB8AC3E}">
        <p14:creationId xmlns:p14="http://schemas.microsoft.com/office/powerpoint/2010/main" val="30991163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8C6FF8E-268C-4DF1-9269-CF81F857D394}"/>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38DCBD7E-D0C3-4227-94AD-B73FAEF64EFE}"/>
              </a:ext>
            </a:extLst>
          </p:cNvPr>
          <p:cNvSpPr>
            <a:spLocks noGrp="1"/>
          </p:cNvSpPr>
          <p:nvPr>
            <p:ph type="ftr" sz="quarter" idx="11"/>
          </p:nvPr>
        </p:nvSpPr>
        <p:spPr/>
        <p:txBody>
          <a:bodyPr/>
          <a:lstStyle>
            <a:lvl1pPr>
              <a:defRPr/>
            </a:lvl1pPr>
          </a:lstStyle>
          <a:p>
            <a:pPr>
              <a:defRPr/>
            </a:pPr>
            <a:r>
              <a:rPr lang="en-US"/>
              <a:t>Mr. Okoth</a:t>
            </a:r>
          </a:p>
        </p:txBody>
      </p:sp>
      <p:sp>
        <p:nvSpPr>
          <p:cNvPr id="6" name="Slide Number Placeholder 22">
            <a:extLst>
              <a:ext uri="{FF2B5EF4-FFF2-40B4-BE49-F238E27FC236}">
                <a16:creationId xmlns:a16="http://schemas.microsoft.com/office/drawing/2014/main" id="{A1AC27CE-D695-47F6-8A7A-C78E69712CA8}"/>
              </a:ext>
            </a:extLst>
          </p:cNvPr>
          <p:cNvSpPr>
            <a:spLocks noGrp="1"/>
          </p:cNvSpPr>
          <p:nvPr>
            <p:ph type="sldNum" sz="quarter" idx="12"/>
          </p:nvPr>
        </p:nvSpPr>
        <p:spPr/>
        <p:txBody>
          <a:bodyPr/>
          <a:lstStyle>
            <a:lvl1pPr>
              <a:defRPr/>
            </a:lvl1pPr>
          </a:lstStyle>
          <a:p>
            <a:fld id="{5E5E3AAB-1A28-480A-932D-96C98F6160C8}" type="slidenum">
              <a:rPr lang="en-US" altLang="en-US"/>
              <a:pPr/>
              <a:t>‹#›</a:t>
            </a:fld>
            <a:endParaRPr lang="en-US" altLang="en-US"/>
          </a:p>
        </p:txBody>
      </p:sp>
    </p:spTree>
    <p:extLst>
      <p:ext uri="{BB962C8B-B14F-4D97-AF65-F5344CB8AC3E}">
        <p14:creationId xmlns:p14="http://schemas.microsoft.com/office/powerpoint/2010/main" val="384230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BF0C9-03EF-47D7-A1FB-F63129DB4D7D}"/>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E0FD473-D5E9-458E-A2EE-AFC84D6674C3}"/>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F5EB6F33-CAC5-4CF0-9B0C-81D3A5C72E14}"/>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B3366A60-479C-4C8A-8471-AD404EBC2950}"/>
              </a:ext>
            </a:extLst>
          </p:cNvPr>
          <p:cNvSpPr>
            <a:spLocks noGrp="1"/>
          </p:cNvSpPr>
          <p:nvPr>
            <p:ph type="dt" sz="half" idx="10"/>
          </p:nvPr>
        </p:nvSpPr>
        <p:spPr/>
        <p:txBody>
          <a:bodyPr/>
          <a:lstStyle>
            <a:lvl1pPr>
              <a:defRPr/>
            </a:lvl1pPr>
          </a:lstStyle>
          <a:p>
            <a:pPr>
              <a:defRPr/>
            </a:pPr>
            <a:endParaRPr lang="en-US"/>
          </a:p>
        </p:txBody>
      </p:sp>
      <p:sp>
        <p:nvSpPr>
          <p:cNvPr id="8" name="Slide Number Placeholder 12">
            <a:extLst>
              <a:ext uri="{FF2B5EF4-FFF2-40B4-BE49-F238E27FC236}">
                <a16:creationId xmlns:a16="http://schemas.microsoft.com/office/drawing/2014/main" id="{2BF9461B-3361-4936-B57E-5C77E317D778}"/>
              </a:ext>
            </a:extLst>
          </p:cNvPr>
          <p:cNvSpPr>
            <a:spLocks noGrp="1"/>
          </p:cNvSpPr>
          <p:nvPr>
            <p:ph type="sldNum" sz="quarter" idx="11"/>
          </p:nvPr>
        </p:nvSpPr>
        <p:spPr>
          <a:xfrm>
            <a:off x="0" y="1752600"/>
            <a:ext cx="1295400" cy="701675"/>
          </a:xfrm>
        </p:spPr>
        <p:txBody>
          <a:bodyPr>
            <a:noAutofit/>
          </a:bodyPr>
          <a:lstStyle>
            <a:lvl1pPr>
              <a:defRPr sz="2400"/>
            </a:lvl1pPr>
          </a:lstStyle>
          <a:p>
            <a:fld id="{E5E673AE-1D31-46F6-9C21-9160E9401BB8}" type="slidenum">
              <a:rPr lang="en-US" altLang="en-US"/>
              <a:pPr/>
              <a:t>‹#›</a:t>
            </a:fld>
            <a:endParaRPr lang="en-US" altLang="en-US"/>
          </a:p>
        </p:txBody>
      </p:sp>
      <p:sp>
        <p:nvSpPr>
          <p:cNvPr id="9" name="Footer Placeholder 13">
            <a:extLst>
              <a:ext uri="{FF2B5EF4-FFF2-40B4-BE49-F238E27FC236}">
                <a16:creationId xmlns:a16="http://schemas.microsoft.com/office/drawing/2014/main" id="{BF821452-8D86-4FA6-B95F-2923B59607E8}"/>
              </a:ext>
            </a:extLst>
          </p:cNvPr>
          <p:cNvSpPr>
            <a:spLocks noGrp="1"/>
          </p:cNvSpPr>
          <p:nvPr>
            <p:ph type="ftr" sz="quarter" idx="12"/>
          </p:nvPr>
        </p:nvSpPr>
        <p:spPr/>
        <p:txBody>
          <a:bodyPr/>
          <a:lstStyle>
            <a:lvl1pPr>
              <a:defRPr/>
            </a:lvl1pPr>
          </a:lstStyle>
          <a:p>
            <a:pPr>
              <a:defRPr/>
            </a:pPr>
            <a:r>
              <a:rPr lang="en-US"/>
              <a:t>Mr. Okoth</a:t>
            </a:r>
          </a:p>
        </p:txBody>
      </p:sp>
    </p:spTree>
    <p:extLst>
      <p:ext uri="{BB962C8B-B14F-4D97-AF65-F5344CB8AC3E}">
        <p14:creationId xmlns:p14="http://schemas.microsoft.com/office/powerpoint/2010/main" val="33682829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06BD2179-D4D1-4B35-BA45-16334C2FBD59}"/>
              </a:ext>
            </a:extLst>
          </p:cNvPr>
          <p:cNvSpPr>
            <a:spLocks noGrp="1"/>
          </p:cNvSpPr>
          <p:nvPr>
            <p:ph type="dt" sz="half" idx="10"/>
          </p:nvPr>
        </p:nvSpPr>
        <p:spPr/>
        <p:txBody>
          <a:bodyPr rtlCol="0"/>
          <a:lstStyle>
            <a:lvl1pPr>
              <a:defRPr/>
            </a:lvl1pPr>
          </a:lstStyle>
          <a:p>
            <a:pPr>
              <a:defRPr/>
            </a:pPr>
            <a:endParaRPr lang="en-US"/>
          </a:p>
        </p:txBody>
      </p:sp>
      <p:sp>
        <p:nvSpPr>
          <p:cNvPr id="6" name="Slide Number Placeholder 9">
            <a:extLst>
              <a:ext uri="{FF2B5EF4-FFF2-40B4-BE49-F238E27FC236}">
                <a16:creationId xmlns:a16="http://schemas.microsoft.com/office/drawing/2014/main" id="{D08644D8-CE79-4E67-8768-6C53300BA965}"/>
              </a:ext>
            </a:extLst>
          </p:cNvPr>
          <p:cNvSpPr>
            <a:spLocks noGrp="1"/>
          </p:cNvSpPr>
          <p:nvPr>
            <p:ph type="sldNum" sz="quarter" idx="11"/>
          </p:nvPr>
        </p:nvSpPr>
        <p:spPr/>
        <p:txBody>
          <a:bodyPr/>
          <a:lstStyle>
            <a:lvl1pPr>
              <a:defRPr/>
            </a:lvl1pPr>
          </a:lstStyle>
          <a:p>
            <a:fld id="{4B8A74C6-2B94-4D34-97DA-97D998BFE5B3}" type="slidenum">
              <a:rPr lang="en-US" altLang="en-US"/>
              <a:pPr/>
              <a:t>‹#›</a:t>
            </a:fld>
            <a:endParaRPr lang="en-US" altLang="en-US"/>
          </a:p>
        </p:txBody>
      </p:sp>
      <p:sp>
        <p:nvSpPr>
          <p:cNvPr id="7" name="Footer Placeholder 11">
            <a:extLst>
              <a:ext uri="{FF2B5EF4-FFF2-40B4-BE49-F238E27FC236}">
                <a16:creationId xmlns:a16="http://schemas.microsoft.com/office/drawing/2014/main" id="{28625CB7-C053-4F83-AFE9-A65E52FED17E}"/>
              </a:ext>
            </a:extLst>
          </p:cNvPr>
          <p:cNvSpPr>
            <a:spLocks noGrp="1"/>
          </p:cNvSpPr>
          <p:nvPr>
            <p:ph type="ftr" sz="quarter" idx="12"/>
          </p:nvPr>
        </p:nvSpPr>
        <p:spPr/>
        <p:txBody>
          <a:bodyPr rtlCol="0"/>
          <a:lstStyle>
            <a:lvl1pPr>
              <a:defRPr/>
            </a:lvl1pPr>
          </a:lstStyle>
          <a:p>
            <a:pPr>
              <a:defRPr/>
            </a:pPr>
            <a:r>
              <a:rPr lang="en-US"/>
              <a:t>Mr. Okoth</a:t>
            </a:r>
          </a:p>
        </p:txBody>
      </p:sp>
    </p:spTree>
    <p:extLst>
      <p:ext uri="{BB962C8B-B14F-4D97-AF65-F5344CB8AC3E}">
        <p14:creationId xmlns:p14="http://schemas.microsoft.com/office/powerpoint/2010/main" val="254971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733809A2-08A4-4AEF-9B8F-9EC4B11AC979}"/>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11">
            <a:extLst>
              <a:ext uri="{FF2B5EF4-FFF2-40B4-BE49-F238E27FC236}">
                <a16:creationId xmlns:a16="http://schemas.microsoft.com/office/drawing/2014/main" id="{C7FE3FF7-E755-4FCF-9AC8-E7C2848C8F79}"/>
              </a:ext>
            </a:extLst>
          </p:cNvPr>
          <p:cNvSpPr>
            <a:spLocks noGrp="1"/>
          </p:cNvSpPr>
          <p:nvPr>
            <p:ph type="sldNum" sz="quarter" idx="11"/>
          </p:nvPr>
        </p:nvSpPr>
        <p:spPr/>
        <p:txBody>
          <a:bodyPr/>
          <a:lstStyle>
            <a:lvl1pPr>
              <a:defRPr/>
            </a:lvl1pPr>
          </a:lstStyle>
          <a:p>
            <a:fld id="{16D8EE21-8D76-4A69-8F44-76A22012DA34}" type="slidenum">
              <a:rPr lang="en-US" altLang="en-US"/>
              <a:pPr/>
              <a:t>‹#›</a:t>
            </a:fld>
            <a:endParaRPr lang="en-US" altLang="en-US"/>
          </a:p>
        </p:txBody>
      </p:sp>
      <p:sp>
        <p:nvSpPr>
          <p:cNvPr id="9" name="Footer Placeholder 13">
            <a:extLst>
              <a:ext uri="{FF2B5EF4-FFF2-40B4-BE49-F238E27FC236}">
                <a16:creationId xmlns:a16="http://schemas.microsoft.com/office/drawing/2014/main" id="{69EB4CDF-89AB-44F5-A700-A0D7FAE5437C}"/>
              </a:ext>
            </a:extLst>
          </p:cNvPr>
          <p:cNvSpPr>
            <a:spLocks noGrp="1"/>
          </p:cNvSpPr>
          <p:nvPr>
            <p:ph type="ftr" sz="quarter" idx="12"/>
          </p:nvPr>
        </p:nvSpPr>
        <p:spPr/>
        <p:txBody>
          <a:bodyPr rtlCol="0"/>
          <a:lstStyle>
            <a:lvl1pPr>
              <a:defRPr/>
            </a:lvl1pPr>
          </a:lstStyle>
          <a:p>
            <a:pPr>
              <a:defRPr/>
            </a:pPr>
            <a:r>
              <a:rPr lang="en-US"/>
              <a:t>Mr. Okoth</a:t>
            </a:r>
          </a:p>
        </p:txBody>
      </p:sp>
    </p:spTree>
    <p:extLst>
      <p:ext uri="{BB962C8B-B14F-4D97-AF65-F5344CB8AC3E}">
        <p14:creationId xmlns:p14="http://schemas.microsoft.com/office/powerpoint/2010/main" val="231849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41DA745-7D9E-4F48-8501-B7F704C7C890}"/>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85995014-3D73-4DE3-BEED-DA9AB9445AE9}"/>
              </a:ext>
            </a:extLst>
          </p:cNvPr>
          <p:cNvSpPr>
            <a:spLocks noGrp="1"/>
          </p:cNvSpPr>
          <p:nvPr>
            <p:ph type="ftr" sz="quarter" idx="11"/>
          </p:nvPr>
        </p:nvSpPr>
        <p:spPr/>
        <p:txBody>
          <a:bodyPr/>
          <a:lstStyle>
            <a:lvl1pPr>
              <a:defRPr/>
            </a:lvl1pPr>
          </a:lstStyle>
          <a:p>
            <a:pPr>
              <a:defRPr/>
            </a:pPr>
            <a:r>
              <a:rPr lang="en-US"/>
              <a:t>Mr. Okoth</a:t>
            </a:r>
          </a:p>
        </p:txBody>
      </p:sp>
      <p:sp>
        <p:nvSpPr>
          <p:cNvPr id="5" name="Slide Number Placeholder 22">
            <a:extLst>
              <a:ext uri="{FF2B5EF4-FFF2-40B4-BE49-F238E27FC236}">
                <a16:creationId xmlns:a16="http://schemas.microsoft.com/office/drawing/2014/main" id="{1D6C77C0-E4CB-4CC3-BAA3-3E5FD682941D}"/>
              </a:ext>
            </a:extLst>
          </p:cNvPr>
          <p:cNvSpPr>
            <a:spLocks noGrp="1"/>
          </p:cNvSpPr>
          <p:nvPr>
            <p:ph type="sldNum" sz="quarter" idx="12"/>
          </p:nvPr>
        </p:nvSpPr>
        <p:spPr/>
        <p:txBody>
          <a:bodyPr/>
          <a:lstStyle>
            <a:lvl1pPr>
              <a:defRPr/>
            </a:lvl1pPr>
          </a:lstStyle>
          <a:p>
            <a:fld id="{2E93E961-9496-4427-8B4E-716CB2D8E2FA}" type="slidenum">
              <a:rPr lang="en-US" altLang="en-US"/>
              <a:pPr/>
              <a:t>‹#›</a:t>
            </a:fld>
            <a:endParaRPr lang="en-US" altLang="en-US"/>
          </a:p>
        </p:txBody>
      </p:sp>
    </p:spTree>
    <p:extLst>
      <p:ext uri="{BB962C8B-B14F-4D97-AF65-F5344CB8AC3E}">
        <p14:creationId xmlns:p14="http://schemas.microsoft.com/office/powerpoint/2010/main" val="13242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8AAE-C882-4193-90D2-829207CEE38E}"/>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7D81D8E6-D10E-4790-818D-5992ADA864C4}"/>
              </a:ext>
            </a:extLst>
          </p:cNvPr>
          <p:cNvSpPr>
            <a:spLocks noGrp="1"/>
          </p:cNvSpPr>
          <p:nvPr>
            <p:ph type="ftr" sz="quarter" idx="11"/>
          </p:nvPr>
        </p:nvSpPr>
        <p:spPr/>
        <p:txBody>
          <a:bodyPr/>
          <a:lstStyle>
            <a:lvl1pPr>
              <a:defRPr/>
            </a:lvl1pPr>
          </a:lstStyle>
          <a:p>
            <a:pPr>
              <a:defRPr/>
            </a:pPr>
            <a:r>
              <a:rPr lang="en-US"/>
              <a:t>Mr. Okoth</a:t>
            </a:r>
          </a:p>
        </p:txBody>
      </p:sp>
      <p:sp>
        <p:nvSpPr>
          <p:cNvPr id="4" name="Slide Number Placeholder 3">
            <a:extLst>
              <a:ext uri="{FF2B5EF4-FFF2-40B4-BE49-F238E27FC236}">
                <a16:creationId xmlns:a16="http://schemas.microsoft.com/office/drawing/2014/main" id="{57190338-4BA8-4C3E-B270-34EE9927001B}"/>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A267A4CE-6B05-4112-B0EB-DC96330DD4AB}" type="slidenum">
              <a:rPr lang="en-US" altLang="en-US"/>
              <a:pPr/>
              <a:t>‹#›</a:t>
            </a:fld>
            <a:endParaRPr lang="en-US" altLang="en-US"/>
          </a:p>
        </p:txBody>
      </p:sp>
    </p:spTree>
    <p:extLst>
      <p:ext uri="{BB962C8B-B14F-4D97-AF65-F5344CB8AC3E}">
        <p14:creationId xmlns:p14="http://schemas.microsoft.com/office/powerpoint/2010/main" val="346870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76F33E6-E561-4B3B-8333-DFA142936AEE}"/>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C294C6D-639A-4435-95B2-46C01743EDAB}"/>
              </a:ext>
            </a:extLst>
          </p:cNvPr>
          <p:cNvSpPr>
            <a:spLocks noGrp="1"/>
          </p:cNvSpPr>
          <p:nvPr>
            <p:ph type="ftr" sz="quarter" idx="11"/>
          </p:nvPr>
        </p:nvSpPr>
        <p:spPr/>
        <p:txBody>
          <a:bodyPr/>
          <a:lstStyle>
            <a:lvl1pPr>
              <a:defRPr/>
            </a:lvl1pPr>
          </a:lstStyle>
          <a:p>
            <a:pPr>
              <a:defRPr/>
            </a:pPr>
            <a:r>
              <a:rPr lang="en-US"/>
              <a:t>Mr. Okoth</a:t>
            </a:r>
          </a:p>
        </p:txBody>
      </p:sp>
      <p:sp>
        <p:nvSpPr>
          <p:cNvPr id="7" name="Slide Number Placeholder 22">
            <a:extLst>
              <a:ext uri="{FF2B5EF4-FFF2-40B4-BE49-F238E27FC236}">
                <a16:creationId xmlns:a16="http://schemas.microsoft.com/office/drawing/2014/main" id="{0ED2DDA9-838A-4B98-A516-96450C00CAD0}"/>
              </a:ext>
            </a:extLst>
          </p:cNvPr>
          <p:cNvSpPr>
            <a:spLocks noGrp="1"/>
          </p:cNvSpPr>
          <p:nvPr>
            <p:ph type="sldNum" sz="quarter" idx="12"/>
          </p:nvPr>
        </p:nvSpPr>
        <p:spPr/>
        <p:txBody>
          <a:bodyPr/>
          <a:lstStyle>
            <a:lvl1pPr>
              <a:defRPr/>
            </a:lvl1pPr>
          </a:lstStyle>
          <a:p>
            <a:fld id="{61558758-DB81-423A-94AC-53F7FAF2BC82}" type="slidenum">
              <a:rPr lang="en-US" altLang="en-US"/>
              <a:pPr/>
              <a:t>‹#›</a:t>
            </a:fld>
            <a:endParaRPr lang="en-US" altLang="en-US"/>
          </a:p>
        </p:txBody>
      </p:sp>
    </p:spTree>
    <p:extLst>
      <p:ext uri="{BB962C8B-B14F-4D97-AF65-F5344CB8AC3E}">
        <p14:creationId xmlns:p14="http://schemas.microsoft.com/office/powerpoint/2010/main" val="99517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2E2FF2-602D-4C23-86DC-4E429D92FF6F}"/>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D483B69-3A9A-4275-9E5A-B0A05768B99E}"/>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032DC2A3-9003-4CB8-AADC-160A3FFD3859}"/>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8A69A256-965C-44C9-B09D-33A29B045646}"/>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E2206C66-BA55-49F5-9D95-74AD82C83246}"/>
              </a:ext>
            </a:extLst>
          </p:cNvPr>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a:extLst>
              <a:ext uri="{FF2B5EF4-FFF2-40B4-BE49-F238E27FC236}">
                <a16:creationId xmlns:a16="http://schemas.microsoft.com/office/drawing/2014/main" id="{EED8F74E-8960-4DB7-892A-8E091AA26AE0}"/>
              </a:ext>
            </a:extLst>
          </p:cNvPr>
          <p:cNvSpPr>
            <a:spLocks noGrp="1"/>
          </p:cNvSpPr>
          <p:nvPr>
            <p:ph type="sldNum" sz="quarter" idx="11"/>
          </p:nvPr>
        </p:nvSpPr>
        <p:spPr>
          <a:xfrm>
            <a:off x="0" y="4667250"/>
            <a:ext cx="1447800" cy="663575"/>
          </a:xfrm>
        </p:spPr>
        <p:txBody>
          <a:bodyPr/>
          <a:lstStyle>
            <a:lvl1pPr>
              <a:defRPr sz="2800"/>
            </a:lvl1pPr>
          </a:lstStyle>
          <a:p>
            <a:fld id="{E3B65B8D-7C79-49AA-B90F-3BFEFCDBEA41}" type="slidenum">
              <a:rPr lang="en-US" altLang="en-US"/>
              <a:pPr/>
              <a:t>‹#›</a:t>
            </a:fld>
            <a:endParaRPr lang="en-US" altLang="en-US"/>
          </a:p>
        </p:txBody>
      </p:sp>
      <p:sp>
        <p:nvSpPr>
          <p:cNvPr id="11" name="Footer Placeholder 13">
            <a:extLst>
              <a:ext uri="{FF2B5EF4-FFF2-40B4-BE49-F238E27FC236}">
                <a16:creationId xmlns:a16="http://schemas.microsoft.com/office/drawing/2014/main" id="{8B09A8D7-69D7-4896-A80C-6F36FFBE9C7F}"/>
              </a:ext>
            </a:extLst>
          </p:cNvPr>
          <p:cNvSpPr>
            <a:spLocks noGrp="1"/>
          </p:cNvSpPr>
          <p:nvPr>
            <p:ph type="ftr" sz="quarter" idx="12"/>
          </p:nvPr>
        </p:nvSpPr>
        <p:spPr>
          <a:xfrm>
            <a:off x="1600200" y="6248400"/>
            <a:ext cx="4572000" cy="365125"/>
          </a:xfrm>
        </p:spPr>
        <p:txBody>
          <a:bodyPr rtlCol="0"/>
          <a:lstStyle>
            <a:lvl1pPr>
              <a:defRPr/>
            </a:lvl1pPr>
          </a:lstStyle>
          <a:p>
            <a:pPr>
              <a:defRPr/>
            </a:pPr>
            <a:r>
              <a:rPr lang="en-US"/>
              <a:t>Mr. Okoth</a:t>
            </a:r>
          </a:p>
        </p:txBody>
      </p:sp>
    </p:spTree>
    <p:extLst>
      <p:ext uri="{BB962C8B-B14F-4D97-AF65-F5344CB8AC3E}">
        <p14:creationId xmlns:p14="http://schemas.microsoft.com/office/powerpoint/2010/main" val="14044653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6859217B-C065-4F9C-A0D4-85F64616DC9F}"/>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CB58E8F6-29CE-4274-A8EE-AA6F9EC079F3}"/>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9A4C54A-1CF2-437D-9FDE-F072BFC19F0B}"/>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imes New Roman" charset="0"/>
              </a:defRPr>
            </a:lvl1pPr>
          </a:lstStyle>
          <a:p>
            <a:pPr>
              <a:defRPr/>
            </a:pPr>
            <a:endParaRPr lang="en-US"/>
          </a:p>
        </p:txBody>
      </p:sp>
      <p:sp>
        <p:nvSpPr>
          <p:cNvPr id="3" name="Footer Placeholder 2">
            <a:extLst>
              <a:ext uri="{FF2B5EF4-FFF2-40B4-BE49-F238E27FC236}">
                <a16:creationId xmlns:a16="http://schemas.microsoft.com/office/drawing/2014/main" id="{C7E1B4C6-A18B-4EC8-95C7-E667A206E842}"/>
              </a:ext>
            </a:extLst>
          </p:cNvPr>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Times New Roman" charset="0"/>
              </a:defRPr>
            </a:lvl1pPr>
          </a:lstStyle>
          <a:p>
            <a:pPr>
              <a:defRPr/>
            </a:pPr>
            <a:r>
              <a:rPr lang="en-US"/>
              <a:t>Mr. Okoth</a:t>
            </a:r>
          </a:p>
        </p:txBody>
      </p:sp>
      <p:sp>
        <p:nvSpPr>
          <p:cNvPr id="7" name="Rectangle 6">
            <a:extLst>
              <a:ext uri="{FF2B5EF4-FFF2-40B4-BE49-F238E27FC236}">
                <a16:creationId xmlns:a16="http://schemas.microsoft.com/office/drawing/2014/main" id="{C94A9FBA-2E4E-416F-BA06-C38675C03916}"/>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EB4D3205-1544-48C5-B6E4-21B0A320B53F}"/>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2F31FA36-4265-468F-A5DE-4232D76E127B}"/>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104273EB-DEFE-4476-BDFE-467DFE614B08}"/>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65EB5E9F-990A-4F3D-841A-6A27404CD6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1" r:id="rId2"/>
    <p:sldLayoutId id="2147483786" r:id="rId3"/>
    <p:sldLayoutId id="2147483787" r:id="rId4"/>
    <p:sldLayoutId id="2147483788" r:id="rId5"/>
    <p:sldLayoutId id="2147483782" r:id="rId6"/>
    <p:sldLayoutId id="2147483789" r:id="rId7"/>
    <p:sldLayoutId id="2147483783" r:id="rId8"/>
    <p:sldLayoutId id="2147483790" r:id="rId9"/>
    <p:sldLayoutId id="2147483784" r:id="rId10"/>
    <p:sldLayoutId id="2147483791"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defRPr>
      </a:lvl2pPr>
      <a:lvl3pPr algn="l" rtl="0" eaLnBrk="0" fontAlgn="base" hangingPunct="0">
        <a:spcBef>
          <a:spcPct val="0"/>
        </a:spcBef>
        <a:spcAft>
          <a:spcPct val="0"/>
        </a:spcAft>
        <a:defRPr sz="4400">
          <a:solidFill>
            <a:schemeClr val="tx2"/>
          </a:solidFill>
          <a:latin typeface="Tw Cen MT" panose="020B0602020104020603" pitchFamily="34" charset="0"/>
        </a:defRPr>
      </a:lvl3pPr>
      <a:lvl4pPr algn="l" rtl="0" eaLnBrk="0" fontAlgn="base" hangingPunct="0">
        <a:spcBef>
          <a:spcPct val="0"/>
        </a:spcBef>
        <a:spcAft>
          <a:spcPct val="0"/>
        </a:spcAft>
        <a:defRPr sz="4400">
          <a:solidFill>
            <a:schemeClr val="tx2"/>
          </a:solidFill>
          <a:latin typeface="Tw Cen MT" panose="020B0602020104020603" pitchFamily="34" charset="0"/>
        </a:defRPr>
      </a:lvl4pPr>
      <a:lvl5pPr algn="l" rtl="0" eaLnBrk="0" fontAlgn="base" hangingPunct="0">
        <a:spcBef>
          <a:spcPct val="0"/>
        </a:spcBef>
        <a:spcAft>
          <a:spcPct val="0"/>
        </a:spcAft>
        <a:defRPr sz="4400">
          <a:solidFill>
            <a:schemeClr val="tx2"/>
          </a:solidFill>
          <a:latin typeface="Tw Cen MT" panose="020B0602020104020603" pitchFamily="34" charset="0"/>
        </a:defRPr>
      </a:lvl5pPr>
      <a:lvl6pPr marL="457200" algn="l" rtl="0" eaLnBrk="1" fontAlgn="base" hangingPunct="1">
        <a:spcBef>
          <a:spcPct val="0"/>
        </a:spcBef>
        <a:spcAft>
          <a:spcPct val="0"/>
        </a:spcAft>
        <a:defRPr sz="4400">
          <a:solidFill>
            <a:schemeClr val="tx2"/>
          </a:solidFill>
          <a:latin typeface="Tw Cen MT" panose="020B0602020104020603" pitchFamily="34" charset="0"/>
        </a:defRPr>
      </a:lvl6pPr>
      <a:lvl7pPr marL="914400" algn="l" rtl="0" eaLnBrk="1" fontAlgn="base" hangingPunct="1">
        <a:spcBef>
          <a:spcPct val="0"/>
        </a:spcBef>
        <a:spcAft>
          <a:spcPct val="0"/>
        </a:spcAft>
        <a:defRPr sz="4400">
          <a:solidFill>
            <a:schemeClr val="tx2"/>
          </a:solidFill>
          <a:latin typeface="Tw Cen MT" panose="020B0602020104020603" pitchFamily="34" charset="0"/>
        </a:defRPr>
      </a:lvl7pPr>
      <a:lvl8pPr marL="1371600" algn="l" rtl="0" eaLnBrk="1" fontAlgn="base" hangingPunct="1">
        <a:spcBef>
          <a:spcPct val="0"/>
        </a:spcBef>
        <a:spcAft>
          <a:spcPct val="0"/>
        </a:spcAft>
        <a:defRPr sz="4400">
          <a:solidFill>
            <a:schemeClr val="tx2"/>
          </a:solidFill>
          <a:latin typeface="Tw Cen MT" panose="020B0602020104020603" pitchFamily="34" charset="0"/>
        </a:defRPr>
      </a:lvl8pPr>
      <a:lvl9pPr marL="1828800" algn="l" rtl="0" eaLnBrk="1" fontAlgn="base" hangingPunct="1">
        <a:spcBef>
          <a:spcPct val="0"/>
        </a:spcBef>
        <a:spcAft>
          <a:spcPct val="0"/>
        </a:spcAft>
        <a:defRPr sz="4400">
          <a:solidFill>
            <a:schemeClr val="tx2"/>
          </a:solidFill>
          <a:latin typeface="Tw Cen MT" panose="020B0602020104020603"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hyperlink" Target="http://fog.ccsf.cc.ca.us/~mmalacho/physio/oll/Lesson2/images/3Slide3.GIF" TargetMode="Externa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hyperlink" Target="http://fog.ccsf.cc.ca.us/~mmalacho/physio/oll/Lesson2/images/3Slide5.GIF"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hyperlink" Target="http://fog.ccsf.cc.ca.us/~mmalacho/physio/oll/Lesson2/images/3Slide6.GIF"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hyperlink" Target="http://fog.ccsf.cc.ca.us/~mmalacho/physio/oll/Lesson2/images/3Slide7.GIF" TargetMode="Externa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hyperlink" Target="http://fog.ccsf.cc.ca.us/~mmalacho/physio/oll/Lesson2/images/3Slide11.GIF" TargetMode="Externa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hyperlink" Target="http://fog.ccsf.cc.ca.us/~mmalacho/physio/oll/Lesson2/images/3Slide4.GIF" TargetMode="Externa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hyperlink" Target="http://fog.ccsf.cc.ca.us/~mmalacho/physio/oll/Lesson2/images/3Slide12.GIF" TargetMode="Externa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hyperlink" Target="http://fog.ccsf.cc.ca.us/~mmalacho/physio/oll/Lesson2/images/3Slide2.GIF" TargetMode="Externa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hyperlink" Target="http://fog.ccsf.cc.ca.us/~mmalacho/physio/oll/Lesson2/images/3Slide13.GIF" TargetMode="Externa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a:extLst>
              <a:ext uri="{FF2B5EF4-FFF2-40B4-BE49-F238E27FC236}">
                <a16:creationId xmlns:a16="http://schemas.microsoft.com/office/drawing/2014/main" id="{A71DBA7C-3CBC-4EF0-A541-01964D306D5B}"/>
              </a:ext>
            </a:extLst>
          </p:cNvPr>
          <p:cNvSpPr>
            <a:spLocks noGrp="1"/>
          </p:cNvSpPr>
          <p:nvPr>
            <p:ph type="ctrTitle"/>
          </p:nvPr>
        </p:nvSpPr>
        <p:spPr/>
        <p:txBody>
          <a:bodyPr/>
          <a:lstStyle/>
          <a:p>
            <a:pPr eaLnBrk="1" hangingPunct="1">
              <a:defRPr/>
            </a:pPr>
            <a:r>
              <a:rPr lang="en-CA" dirty="0"/>
              <a:t>Levels of body organization - </a:t>
            </a:r>
            <a:r>
              <a:rPr dirty="0"/>
              <a:t>The Cell</a:t>
            </a:r>
          </a:p>
        </p:txBody>
      </p:sp>
      <p:sp>
        <p:nvSpPr>
          <p:cNvPr id="10243" name="Subtitle 2">
            <a:extLst>
              <a:ext uri="{FF2B5EF4-FFF2-40B4-BE49-F238E27FC236}">
                <a16:creationId xmlns:a16="http://schemas.microsoft.com/office/drawing/2014/main" id="{90CE0C2A-44F4-40E8-A501-F6F7551403EB}"/>
              </a:ext>
            </a:extLst>
          </p:cNvPr>
          <p:cNvSpPr>
            <a:spLocks noGrp="1"/>
          </p:cNvSpPr>
          <p:nvPr>
            <p:ph type="subTitle" idx="1"/>
          </p:nvPr>
        </p:nvSpPr>
        <p:spPr>
          <a:xfrm>
            <a:off x="2362200" y="6049963"/>
            <a:ext cx="6705600" cy="685800"/>
          </a:xfrm>
        </p:spPr>
        <p:txBody>
          <a:bodyPr/>
          <a:lstStyle/>
          <a:p>
            <a:pPr eaLnBrk="1" hangingPunct="1"/>
            <a:r>
              <a:rPr lang="en-US" altLang="en-US"/>
              <a:t>By P.J. Okoth</a:t>
            </a:r>
          </a:p>
        </p:txBody>
      </p:sp>
      <p:sp>
        <p:nvSpPr>
          <p:cNvPr id="10244" name="Footer Placeholder 4">
            <a:extLst>
              <a:ext uri="{FF2B5EF4-FFF2-40B4-BE49-F238E27FC236}">
                <a16:creationId xmlns:a16="http://schemas.microsoft.com/office/drawing/2014/main" id="{40B8875D-1E01-4286-AFC5-418743B10B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0245" name="Slide Number Placeholder 3">
            <a:extLst>
              <a:ext uri="{FF2B5EF4-FFF2-40B4-BE49-F238E27FC236}">
                <a16:creationId xmlns:a16="http://schemas.microsoft.com/office/drawing/2014/main" id="{0662A34C-F4C1-46C4-8339-AAF7B542C6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7240E0F7-07DD-4879-9732-B4723B4BB7A5}" type="slidenum">
              <a:rPr lang="en-US" altLang="en-US" sz="1400">
                <a:solidFill>
                  <a:srgbClr val="FFFFFF"/>
                </a:solidFill>
                <a:latin typeface="Franklin Gothic Book" panose="020B0503020102020204" pitchFamily="34" charset="0"/>
              </a:rPr>
              <a:pPr>
                <a:spcBef>
                  <a:spcPct val="0"/>
                </a:spcBef>
                <a:buClrTx/>
                <a:buSzTx/>
                <a:buFontTx/>
                <a:buNone/>
              </a:pPr>
              <a:t>1</a:t>
            </a:fld>
            <a:endParaRPr lang="en-US" altLang="en-US" sz="1400">
              <a:solidFill>
                <a:srgbClr val="FFFFFF"/>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CC9533D-3DCC-4E35-BD25-31A858AB1786}"/>
              </a:ext>
            </a:extLst>
          </p:cNvPr>
          <p:cNvSpPr>
            <a:spLocks noGrp="1"/>
          </p:cNvSpPr>
          <p:nvPr>
            <p:ph type="title"/>
          </p:nvPr>
        </p:nvSpPr>
        <p:spPr>
          <a:xfrm>
            <a:off x="612775" y="228600"/>
            <a:ext cx="8153400" cy="990600"/>
          </a:xfrm>
        </p:spPr>
        <p:txBody>
          <a:bodyPr/>
          <a:lstStyle/>
          <a:p>
            <a:pPr eaLnBrk="1" hangingPunct="1"/>
            <a:r>
              <a:rPr lang="en-US" altLang="en-US"/>
              <a:t>Protoplasm …</a:t>
            </a:r>
          </a:p>
        </p:txBody>
      </p:sp>
      <p:sp>
        <p:nvSpPr>
          <p:cNvPr id="19459" name="Content Placeholder 2">
            <a:extLst>
              <a:ext uri="{FF2B5EF4-FFF2-40B4-BE49-F238E27FC236}">
                <a16:creationId xmlns:a16="http://schemas.microsoft.com/office/drawing/2014/main" id="{68A98A9A-C025-4231-B8F8-EFB55D76DE50}"/>
              </a:ext>
            </a:extLst>
          </p:cNvPr>
          <p:cNvSpPr>
            <a:spLocks noGrp="1"/>
          </p:cNvSpPr>
          <p:nvPr>
            <p:ph sz="quarter" idx="1"/>
          </p:nvPr>
        </p:nvSpPr>
        <p:spPr>
          <a:xfrm>
            <a:off x="612775" y="1600200"/>
            <a:ext cx="8153400" cy="4495800"/>
          </a:xfrm>
        </p:spPr>
        <p:txBody>
          <a:bodyPr/>
          <a:lstStyle/>
          <a:p>
            <a:pPr eaLnBrk="1" hangingPunct="1"/>
            <a:r>
              <a:rPr lang="en-US" altLang="en-US" sz="2800" b="1"/>
              <a:t>Proteins</a:t>
            </a:r>
            <a:r>
              <a:rPr lang="en-US" altLang="en-US" sz="2800"/>
              <a:t>:</a:t>
            </a:r>
          </a:p>
          <a:p>
            <a:pPr lvl="1" eaLnBrk="1" hangingPunct="1"/>
            <a:r>
              <a:rPr lang="en-US" altLang="en-US" sz="2800"/>
              <a:t>Constitute 10-20% of cell mass</a:t>
            </a:r>
          </a:p>
          <a:p>
            <a:pPr lvl="1" eaLnBrk="1" hangingPunct="1"/>
            <a:r>
              <a:rPr lang="en-US" altLang="en-US" sz="2800"/>
              <a:t>Two types of protein:</a:t>
            </a:r>
          </a:p>
          <a:p>
            <a:pPr lvl="2" eaLnBrk="1" hangingPunct="1"/>
            <a:r>
              <a:rPr lang="en-US" altLang="en-US" sz="2400"/>
              <a:t>Structural proteins</a:t>
            </a:r>
          </a:p>
          <a:p>
            <a:pPr lvl="2" eaLnBrk="1" hangingPunct="1"/>
            <a:r>
              <a:rPr lang="en-US" altLang="en-US" sz="2400"/>
              <a:t>Globular proteins (enzymes)</a:t>
            </a:r>
          </a:p>
          <a:p>
            <a:pPr eaLnBrk="1" hangingPunct="1"/>
            <a:r>
              <a:rPr lang="en-US" altLang="en-US" sz="2800" b="1"/>
              <a:t>Lipids</a:t>
            </a:r>
            <a:r>
              <a:rPr lang="en-US" altLang="en-US" sz="2800"/>
              <a:t>: </a:t>
            </a:r>
          </a:p>
          <a:p>
            <a:pPr lvl="1" eaLnBrk="1" hangingPunct="1"/>
            <a:r>
              <a:rPr lang="en-US" altLang="en-US" sz="2800"/>
              <a:t>Phospholipids and cholesterol – 2% of cell mass</a:t>
            </a:r>
          </a:p>
          <a:p>
            <a:pPr eaLnBrk="1" hangingPunct="1"/>
            <a:r>
              <a:rPr lang="en-US" altLang="en-US" sz="2800" b="1"/>
              <a:t>Carbohydrates</a:t>
            </a:r>
            <a:r>
              <a:rPr lang="en-US" altLang="en-US" sz="2800"/>
              <a:t>: </a:t>
            </a:r>
          </a:p>
          <a:p>
            <a:pPr lvl="1" eaLnBrk="1" hangingPunct="1"/>
            <a:r>
              <a:rPr lang="en-US" altLang="en-US" sz="2800"/>
              <a:t>Glycoproteins - 1% of cell mass</a:t>
            </a:r>
          </a:p>
          <a:p>
            <a:pPr lvl="1" eaLnBrk="1" hangingPunct="1">
              <a:buFont typeface="Wingdings 2" panose="05020102010507070707" pitchFamily="18" charset="2"/>
              <a:buNone/>
            </a:pPr>
            <a:endParaRPr lang="en-US" altLang="en-US"/>
          </a:p>
          <a:p>
            <a:pPr lvl="2" eaLnBrk="1" hangingPunct="1"/>
            <a:endParaRPr lang="en-US" altLang="en-US"/>
          </a:p>
          <a:p>
            <a:pPr lvl="2" eaLnBrk="1" hangingPunct="1"/>
            <a:endParaRPr lang="en-US" altLang="en-US"/>
          </a:p>
        </p:txBody>
      </p:sp>
      <p:sp>
        <p:nvSpPr>
          <p:cNvPr id="19460" name="Footer Placeholder 4">
            <a:extLst>
              <a:ext uri="{FF2B5EF4-FFF2-40B4-BE49-F238E27FC236}">
                <a16:creationId xmlns:a16="http://schemas.microsoft.com/office/drawing/2014/main" id="{F15BD647-0E42-4E76-A9F1-F478FE86F99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5364" name="Slide Number Placeholder 3">
            <a:extLst>
              <a:ext uri="{FF2B5EF4-FFF2-40B4-BE49-F238E27FC236}">
                <a16:creationId xmlns:a16="http://schemas.microsoft.com/office/drawing/2014/main" id="{8974ADAA-1C21-42C4-8451-2AD6F6E5D4C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8945C85D-795E-4AD6-8F30-CCA0242C0E0C}"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10</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793A2E2-C437-416D-94C0-E7C9601DBB88}"/>
              </a:ext>
            </a:extLst>
          </p:cNvPr>
          <p:cNvSpPr>
            <a:spLocks noGrp="1"/>
          </p:cNvSpPr>
          <p:nvPr>
            <p:ph type="title"/>
          </p:nvPr>
        </p:nvSpPr>
        <p:spPr>
          <a:xfrm>
            <a:off x="612775" y="228600"/>
            <a:ext cx="8153400" cy="990600"/>
          </a:xfrm>
        </p:spPr>
        <p:txBody>
          <a:bodyPr/>
          <a:lstStyle/>
          <a:p>
            <a:pPr eaLnBrk="1" hangingPunct="1"/>
            <a:r>
              <a:rPr lang="en-US" altLang="en-US"/>
              <a:t>Physical structure of the cell</a:t>
            </a:r>
          </a:p>
        </p:txBody>
      </p:sp>
      <p:pic>
        <p:nvPicPr>
          <p:cNvPr id="20483" name="Content Placeholder 3" descr="3Slide3">
            <a:hlinkClick r:id="rId2"/>
            <a:extLst>
              <a:ext uri="{FF2B5EF4-FFF2-40B4-BE49-F238E27FC236}">
                <a16:creationId xmlns:a16="http://schemas.microsoft.com/office/drawing/2014/main" id="{141190BE-AD15-4A17-B71C-A63C6B13EFE2}"/>
              </a:ext>
            </a:extLst>
          </p:cNvPr>
          <p:cNvPicPr>
            <a:picLocks noGrp="1"/>
          </p:cNvPicPr>
          <p:nvPr>
            <p:ph sz="quarter" idx="1"/>
          </p:nvPr>
        </p:nvPicPr>
        <p:blipFill>
          <a:blip r:embed="rId3">
            <a:extLst>
              <a:ext uri="{28A0092B-C50C-407E-A947-70E740481C1C}">
                <a14:useLocalDpi xmlns:a14="http://schemas.microsoft.com/office/drawing/2010/main" val="0"/>
              </a:ext>
            </a:extLst>
          </a:blip>
          <a:srcRect t="6734"/>
          <a:stretch>
            <a:fillRect/>
          </a:stretch>
        </p:blipFill>
        <p:spPr>
          <a:xfrm>
            <a:off x="1143000" y="1295400"/>
            <a:ext cx="7010400" cy="4876800"/>
          </a:xfrm>
        </p:spPr>
      </p:pic>
      <p:sp>
        <p:nvSpPr>
          <p:cNvPr id="20484" name="Footer Placeholder 5">
            <a:extLst>
              <a:ext uri="{FF2B5EF4-FFF2-40B4-BE49-F238E27FC236}">
                <a16:creationId xmlns:a16="http://schemas.microsoft.com/office/drawing/2014/main" id="{05D1F0C1-8558-4986-AA7E-0FE685B5F44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6388" name="Slide Number Placeholder 4">
            <a:extLst>
              <a:ext uri="{FF2B5EF4-FFF2-40B4-BE49-F238E27FC236}">
                <a16:creationId xmlns:a16="http://schemas.microsoft.com/office/drawing/2014/main" id="{518A5E02-44A9-4509-B795-C8D458910558}"/>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D473343C-DA53-4158-942F-DB28D62F50A7}"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11</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834752D-D1A6-44D5-9B8A-BB87DDD5AB8B}"/>
              </a:ext>
            </a:extLst>
          </p:cNvPr>
          <p:cNvSpPr>
            <a:spLocks noGrp="1"/>
          </p:cNvSpPr>
          <p:nvPr>
            <p:ph type="title"/>
          </p:nvPr>
        </p:nvSpPr>
        <p:spPr>
          <a:xfrm>
            <a:off x="612775" y="228600"/>
            <a:ext cx="8153400" cy="990600"/>
          </a:xfrm>
        </p:spPr>
        <p:txBody>
          <a:bodyPr/>
          <a:lstStyle/>
          <a:p>
            <a:pPr eaLnBrk="1" hangingPunct="1"/>
            <a:r>
              <a:rPr lang="en-US" altLang="en-US"/>
              <a:t>Physical structure of the cell</a:t>
            </a:r>
          </a:p>
        </p:txBody>
      </p:sp>
      <p:sp>
        <p:nvSpPr>
          <p:cNvPr id="21507" name="Content Placeholder 2">
            <a:extLst>
              <a:ext uri="{FF2B5EF4-FFF2-40B4-BE49-F238E27FC236}">
                <a16:creationId xmlns:a16="http://schemas.microsoft.com/office/drawing/2014/main" id="{9F6D053C-81FD-4F7C-A968-B333C9D6F54E}"/>
              </a:ext>
            </a:extLst>
          </p:cNvPr>
          <p:cNvSpPr>
            <a:spLocks noGrp="1"/>
          </p:cNvSpPr>
          <p:nvPr>
            <p:ph sz="quarter" idx="1"/>
          </p:nvPr>
        </p:nvSpPr>
        <p:spPr>
          <a:xfrm>
            <a:off x="612775" y="1600200"/>
            <a:ext cx="8153400" cy="4495800"/>
          </a:xfrm>
        </p:spPr>
        <p:txBody>
          <a:bodyPr/>
          <a:lstStyle/>
          <a:p>
            <a:pPr eaLnBrk="1" hangingPunct="1"/>
            <a:r>
              <a:rPr lang="en-US" altLang="en-US" sz="2800"/>
              <a:t>The cell is the basic unit of structure and function in the body</a:t>
            </a:r>
          </a:p>
          <a:p>
            <a:pPr eaLnBrk="1" hangingPunct="1"/>
            <a:r>
              <a:rPr lang="en-US" altLang="en-US" sz="2800"/>
              <a:t>Each cell is a living entity</a:t>
            </a:r>
          </a:p>
          <a:p>
            <a:pPr eaLnBrk="1" hangingPunct="1"/>
            <a:r>
              <a:rPr lang="en-US" altLang="en-US" sz="2800"/>
              <a:t>As the basic functional unit of the body, each cell is a highly organized molecular factory</a:t>
            </a:r>
          </a:p>
          <a:p>
            <a:pPr eaLnBrk="1" hangingPunct="1"/>
            <a:r>
              <a:rPr lang="en-US" altLang="en-US" sz="2800"/>
              <a:t>A cell can be divided into 3 main parts:</a:t>
            </a:r>
          </a:p>
          <a:p>
            <a:pPr lvl="1" eaLnBrk="1" hangingPunct="1"/>
            <a:r>
              <a:rPr lang="en-US" altLang="en-US" sz="2800"/>
              <a:t>Cell (plasma) membrane</a:t>
            </a:r>
          </a:p>
          <a:p>
            <a:pPr lvl="1" eaLnBrk="1" hangingPunct="1"/>
            <a:r>
              <a:rPr lang="en-US" altLang="en-US" sz="2800"/>
              <a:t>Cytoplasm and organelles</a:t>
            </a:r>
          </a:p>
          <a:p>
            <a:pPr lvl="1" eaLnBrk="1" hangingPunct="1"/>
            <a:r>
              <a:rPr lang="en-US" altLang="en-US" sz="2800"/>
              <a:t>Nucleus </a:t>
            </a:r>
            <a:endParaRPr lang="en-US" altLang="en-US"/>
          </a:p>
        </p:txBody>
      </p:sp>
      <p:sp>
        <p:nvSpPr>
          <p:cNvPr id="21508" name="Footer Placeholder 4">
            <a:extLst>
              <a:ext uri="{FF2B5EF4-FFF2-40B4-BE49-F238E27FC236}">
                <a16:creationId xmlns:a16="http://schemas.microsoft.com/office/drawing/2014/main" id="{9EAF50F9-25B4-493B-B2E4-21EBC880C84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7412" name="Slide Number Placeholder 3">
            <a:extLst>
              <a:ext uri="{FF2B5EF4-FFF2-40B4-BE49-F238E27FC236}">
                <a16:creationId xmlns:a16="http://schemas.microsoft.com/office/drawing/2014/main" id="{94026824-0621-40A7-8C39-1E405F1C9455}"/>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90D4ABAA-B041-4E74-8DCC-F4ACC5780FD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12</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426EDB6-7B41-430C-81EF-83A56EC8D898}"/>
              </a:ext>
            </a:extLst>
          </p:cNvPr>
          <p:cNvSpPr>
            <a:spLocks noGrp="1"/>
          </p:cNvSpPr>
          <p:nvPr>
            <p:ph type="title"/>
          </p:nvPr>
        </p:nvSpPr>
        <p:spPr>
          <a:xfrm>
            <a:off x="612775" y="228600"/>
            <a:ext cx="8153400" cy="990600"/>
          </a:xfrm>
        </p:spPr>
        <p:txBody>
          <a:bodyPr/>
          <a:lstStyle/>
          <a:p>
            <a:pPr eaLnBrk="1" hangingPunct="1"/>
            <a:r>
              <a:rPr lang="en-US" altLang="en-US"/>
              <a:t>Cell membrane </a:t>
            </a:r>
          </a:p>
        </p:txBody>
      </p:sp>
      <p:sp>
        <p:nvSpPr>
          <p:cNvPr id="22531" name="Content Placeholder 2">
            <a:extLst>
              <a:ext uri="{FF2B5EF4-FFF2-40B4-BE49-F238E27FC236}">
                <a16:creationId xmlns:a16="http://schemas.microsoft.com/office/drawing/2014/main" id="{DAF276E1-B51A-478D-A62C-854BB36120C2}"/>
              </a:ext>
            </a:extLst>
          </p:cNvPr>
          <p:cNvSpPr>
            <a:spLocks noGrp="1"/>
          </p:cNvSpPr>
          <p:nvPr>
            <p:ph sz="quarter" idx="1"/>
          </p:nvPr>
        </p:nvSpPr>
        <p:spPr>
          <a:xfrm>
            <a:off x="612775" y="1600200"/>
            <a:ext cx="8153400" cy="4495800"/>
          </a:xfrm>
        </p:spPr>
        <p:txBody>
          <a:bodyPr/>
          <a:lstStyle/>
          <a:p>
            <a:pPr eaLnBrk="1" hangingPunct="1"/>
            <a:r>
              <a:rPr lang="en-US" altLang="en-US" sz="3200"/>
              <a:t>Is the selectively permeable membrane surrounding the cell. It is approx. 7.5 nm thick.</a:t>
            </a:r>
          </a:p>
          <a:p>
            <a:pPr eaLnBrk="1" hangingPunct="1"/>
            <a:r>
              <a:rPr lang="en-US" altLang="en-US" sz="3200"/>
              <a:t>It gives the cell its form and separates the cell’s internal structures from the extracellular environment</a:t>
            </a:r>
          </a:p>
          <a:p>
            <a:pPr eaLnBrk="1" hangingPunct="1"/>
            <a:r>
              <a:rPr lang="en-US" altLang="en-US" sz="3200"/>
              <a:t>Cell membranes are composed primarily of phospholipids and proteins (ratio: 3:2), with a small amount of carbohydrates</a:t>
            </a:r>
            <a:endParaRPr lang="en-US" altLang="en-US"/>
          </a:p>
        </p:txBody>
      </p:sp>
      <p:sp>
        <p:nvSpPr>
          <p:cNvPr id="22532" name="Footer Placeholder 4">
            <a:extLst>
              <a:ext uri="{FF2B5EF4-FFF2-40B4-BE49-F238E27FC236}">
                <a16:creationId xmlns:a16="http://schemas.microsoft.com/office/drawing/2014/main" id="{A6D2CC9F-3360-41B2-A224-BE01CC87AEA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8436" name="Slide Number Placeholder 3">
            <a:extLst>
              <a:ext uri="{FF2B5EF4-FFF2-40B4-BE49-F238E27FC236}">
                <a16:creationId xmlns:a16="http://schemas.microsoft.com/office/drawing/2014/main" id="{43FBC3FD-6B48-4C17-83D6-BACF5DE471D3}"/>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363E6A9F-4EC4-42AD-B8FD-B3C3B3A558D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13</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3E11A9D-3636-45E7-951F-85044C4AF854}"/>
              </a:ext>
            </a:extLst>
          </p:cNvPr>
          <p:cNvSpPr>
            <a:spLocks noGrp="1"/>
          </p:cNvSpPr>
          <p:nvPr>
            <p:ph type="title"/>
          </p:nvPr>
        </p:nvSpPr>
        <p:spPr>
          <a:xfrm>
            <a:off x="612775" y="228600"/>
            <a:ext cx="8153400" cy="990600"/>
          </a:xfrm>
        </p:spPr>
        <p:txBody>
          <a:bodyPr/>
          <a:lstStyle/>
          <a:p>
            <a:pPr eaLnBrk="1" hangingPunct="1"/>
            <a:r>
              <a:rPr lang="en-US" altLang="en-US"/>
              <a:t>Cell membrane…</a:t>
            </a:r>
          </a:p>
        </p:txBody>
      </p:sp>
      <p:sp>
        <p:nvSpPr>
          <p:cNvPr id="23555" name="Content Placeholder 2">
            <a:extLst>
              <a:ext uri="{FF2B5EF4-FFF2-40B4-BE49-F238E27FC236}">
                <a16:creationId xmlns:a16="http://schemas.microsoft.com/office/drawing/2014/main" id="{A833C1AF-E663-44A7-BAE8-519F37EECEC3}"/>
              </a:ext>
            </a:extLst>
          </p:cNvPr>
          <p:cNvSpPr>
            <a:spLocks noGrp="1"/>
          </p:cNvSpPr>
          <p:nvPr>
            <p:ph sz="quarter" idx="1"/>
          </p:nvPr>
        </p:nvSpPr>
        <p:spPr>
          <a:xfrm>
            <a:off x="612775" y="1600200"/>
            <a:ext cx="8153400" cy="4495800"/>
          </a:xfrm>
        </p:spPr>
        <p:txBody>
          <a:bodyPr/>
          <a:lstStyle/>
          <a:p>
            <a:pPr eaLnBrk="1" hangingPunct="1"/>
            <a:r>
              <a:rPr lang="en-US" altLang="en-US" sz="2800"/>
              <a:t>All cell membranes are </a:t>
            </a:r>
            <a:r>
              <a:rPr lang="en-US" altLang="en-US" sz="2800" b="1"/>
              <a:t>bilayers of lipid</a:t>
            </a:r>
            <a:r>
              <a:rPr lang="en-US" altLang="en-US" sz="2800"/>
              <a:t>, with the </a:t>
            </a:r>
            <a:r>
              <a:rPr lang="en-US" altLang="en-US" sz="2800" b="1"/>
              <a:t>hydrophobic</a:t>
            </a:r>
            <a:r>
              <a:rPr lang="en-US" altLang="en-US" sz="2800"/>
              <a:t> ends of each lipid molecule pointing toward the interior of the membrane and the </a:t>
            </a:r>
            <a:r>
              <a:rPr lang="en-US" altLang="en-US" sz="2800" b="1"/>
              <a:t>hydrophilic</a:t>
            </a:r>
            <a:r>
              <a:rPr lang="en-US" altLang="en-US" sz="2800"/>
              <a:t> ends [phosphate portion] pointing outwards.</a:t>
            </a:r>
          </a:p>
          <a:p>
            <a:pPr eaLnBrk="1" hangingPunct="1"/>
            <a:r>
              <a:rPr lang="en-US" altLang="en-US" sz="2800"/>
              <a:t>Since the environment on each side of the membrane is aqueous, the hydrophobic parts of the molecules “huddle together” in the centre of the membrane, leaving the polar ends exposed to water on both surfaces (hence the double-layer of phospholipids)</a:t>
            </a:r>
            <a:endParaRPr lang="en-US" altLang="en-US"/>
          </a:p>
          <a:p>
            <a:pPr eaLnBrk="1" hangingPunct="1"/>
            <a:endParaRPr lang="en-US" altLang="en-US"/>
          </a:p>
          <a:p>
            <a:pPr eaLnBrk="1" hangingPunct="1"/>
            <a:endParaRPr lang="en-US" altLang="en-US"/>
          </a:p>
        </p:txBody>
      </p:sp>
      <p:sp>
        <p:nvSpPr>
          <p:cNvPr id="23556" name="Footer Placeholder 4">
            <a:extLst>
              <a:ext uri="{FF2B5EF4-FFF2-40B4-BE49-F238E27FC236}">
                <a16:creationId xmlns:a16="http://schemas.microsoft.com/office/drawing/2014/main" id="{62568280-02FC-42EB-978C-66EE40F521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9460" name="Slide Number Placeholder 3">
            <a:extLst>
              <a:ext uri="{FF2B5EF4-FFF2-40B4-BE49-F238E27FC236}">
                <a16:creationId xmlns:a16="http://schemas.microsoft.com/office/drawing/2014/main" id="{D9926371-D41D-4A7A-80E8-4D2992A0E504}"/>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969BA773-0C19-4E9E-BF3A-8AE8EABEC2B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14</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6916FD7-6043-40EE-9353-AECF0BBD3CE6}"/>
              </a:ext>
            </a:extLst>
          </p:cNvPr>
          <p:cNvSpPr>
            <a:spLocks noGrp="1"/>
          </p:cNvSpPr>
          <p:nvPr>
            <p:ph type="title"/>
          </p:nvPr>
        </p:nvSpPr>
        <p:spPr>
          <a:xfrm>
            <a:off x="612775" y="228600"/>
            <a:ext cx="8153400" cy="990600"/>
          </a:xfrm>
        </p:spPr>
        <p:txBody>
          <a:bodyPr/>
          <a:lstStyle/>
          <a:p>
            <a:pPr eaLnBrk="1" hangingPunct="1"/>
            <a:r>
              <a:rPr lang="en-US" altLang="en-US"/>
              <a:t>Cell membrane…</a:t>
            </a:r>
          </a:p>
        </p:txBody>
      </p:sp>
      <p:sp>
        <p:nvSpPr>
          <p:cNvPr id="24579" name="Content Placeholder 2">
            <a:extLst>
              <a:ext uri="{FF2B5EF4-FFF2-40B4-BE49-F238E27FC236}">
                <a16:creationId xmlns:a16="http://schemas.microsoft.com/office/drawing/2014/main" id="{E4E08655-EB39-4483-99D7-544E64C82C61}"/>
              </a:ext>
            </a:extLst>
          </p:cNvPr>
          <p:cNvSpPr>
            <a:spLocks noGrp="1"/>
          </p:cNvSpPr>
          <p:nvPr>
            <p:ph sz="quarter" idx="1"/>
          </p:nvPr>
        </p:nvSpPr>
        <p:spPr>
          <a:xfrm>
            <a:off x="612775" y="1600200"/>
            <a:ext cx="8153400" cy="4495800"/>
          </a:xfrm>
        </p:spPr>
        <p:txBody>
          <a:bodyPr/>
          <a:lstStyle/>
          <a:p>
            <a:pPr marL="273050" indent="-273050" eaLnBrk="1" hangingPunct="1">
              <a:spcBef>
                <a:spcPts val="575"/>
              </a:spcBef>
              <a:buFont typeface="Wingdings 2" panose="05020102010507070707" pitchFamily="18" charset="2"/>
              <a:buChar char=""/>
            </a:pPr>
            <a:r>
              <a:rPr lang="en-US" altLang="en-US"/>
              <a:t>The </a:t>
            </a:r>
            <a:r>
              <a:rPr lang="en-US" altLang="en-US" b="1"/>
              <a:t>proteins</a:t>
            </a:r>
            <a:r>
              <a:rPr lang="en-US" altLang="en-US"/>
              <a:t> are embedded or floating in the lipid bilayer.</a:t>
            </a:r>
          </a:p>
          <a:p>
            <a:pPr marL="273050" indent="-273050" eaLnBrk="1" hangingPunct="1">
              <a:spcBef>
                <a:spcPts val="575"/>
              </a:spcBef>
              <a:buFont typeface="Wingdings 2" panose="05020102010507070707" pitchFamily="18" charset="2"/>
              <a:buChar char=""/>
            </a:pPr>
            <a:r>
              <a:rPr lang="en-US" altLang="en-US"/>
              <a:t>Some proteins span the entire width of the membrane (</a:t>
            </a:r>
            <a:r>
              <a:rPr lang="en-US" altLang="en-US" b="1"/>
              <a:t>transmembrane</a:t>
            </a:r>
            <a:r>
              <a:rPr lang="en-US" altLang="en-US"/>
              <a:t> </a:t>
            </a:r>
            <a:r>
              <a:rPr lang="en-US" altLang="en-US" b="1"/>
              <a:t>proteins</a:t>
            </a:r>
            <a:r>
              <a:rPr lang="en-US" altLang="en-US"/>
              <a:t>), while others (peripheral proteins) are only superficially attached.</a:t>
            </a:r>
          </a:p>
          <a:p>
            <a:pPr marL="273050" indent="-273050" eaLnBrk="1" hangingPunct="1">
              <a:spcBef>
                <a:spcPts val="575"/>
              </a:spcBef>
              <a:buFont typeface="Wingdings 2" panose="05020102010507070707" pitchFamily="18" charset="2"/>
              <a:buChar char=""/>
            </a:pPr>
            <a:endParaRPr lang="en-US" altLang="en-US"/>
          </a:p>
          <a:p>
            <a:pPr marL="547688" lvl="1" eaLnBrk="1" hangingPunct="1">
              <a:spcBef>
                <a:spcPts val="375"/>
              </a:spcBef>
              <a:buFont typeface="Wingdings 2" panose="05020102010507070707" pitchFamily="18" charset="2"/>
              <a:buNone/>
            </a:pPr>
            <a:endParaRPr lang="en-US" altLang="en-US"/>
          </a:p>
        </p:txBody>
      </p:sp>
      <p:sp>
        <p:nvSpPr>
          <p:cNvPr id="24580" name="Footer Placeholder 4">
            <a:extLst>
              <a:ext uri="{FF2B5EF4-FFF2-40B4-BE49-F238E27FC236}">
                <a16:creationId xmlns:a16="http://schemas.microsoft.com/office/drawing/2014/main" id="{D261586B-4B16-453B-AC09-237988244D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0484" name="Slide Number Placeholder 3">
            <a:extLst>
              <a:ext uri="{FF2B5EF4-FFF2-40B4-BE49-F238E27FC236}">
                <a16:creationId xmlns:a16="http://schemas.microsoft.com/office/drawing/2014/main" id="{1070DDC2-C5C4-42C4-9738-8F9ECBA76A9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EEA4053E-7FB0-4397-A0E6-9ACE762A1F00}"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15</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FB44989-D416-45AB-A278-BC319EB4F859}"/>
              </a:ext>
            </a:extLst>
          </p:cNvPr>
          <p:cNvSpPr>
            <a:spLocks noGrp="1"/>
          </p:cNvSpPr>
          <p:nvPr>
            <p:ph type="title"/>
          </p:nvPr>
        </p:nvSpPr>
        <p:spPr>
          <a:xfrm>
            <a:off x="612775" y="228600"/>
            <a:ext cx="8153400" cy="990600"/>
          </a:xfrm>
        </p:spPr>
        <p:txBody>
          <a:bodyPr/>
          <a:lstStyle/>
          <a:p>
            <a:pPr eaLnBrk="1" hangingPunct="1"/>
            <a:r>
              <a:rPr lang="en-CA" altLang="en-US"/>
              <a:t>Cell membrane …</a:t>
            </a:r>
            <a:endParaRPr lang="en-US" altLang="en-US"/>
          </a:p>
        </p:txBody>
      </p:sp>
      <p:sp>
        <p:nvSpPr>
          <p:cNvPr id="26627" name="Content Placeholder 2">
            <a:extLst>
              <a:ext uri="{FF2B5EF4-FFF2-40B4-BE49-F238E27FC236}">
                <a16:creationId xmlns:a16="http://schemas.microsoft.com/office/drawing/2014/main" id="{0C793EB2-1D9A-44C9-A2E1-3163BF7397C3}"/>
              </a:ext>
            </a:extLst>
          </p:cNvPr>
          <p:cNvSpPr>
            <a:spLocks noGrp="1"/>
          </p:cNvSpPr>
          <p:nvPr>
            <p:ph sz="quarter" idx="1"/>
          </p:nvPr>
        </p:nvSpPr>
        <p:spPr>
          <a:xfrm>
            <a:off x="612775" y="1600200"/>
            <a:ext cx="8153400" cy="4495800"/>
          </a:xfrm>
        </p:spPr>
        <p:txBody>
          <a:bodyPr/>
          <a:lstStyle/>
          <a:p>
            <a:pPr marL="273050" indent="-273050" eaLnBrk="1" hangingPunct="1">
              <a:spcBef>
                <a:spcPts val="575"/>
              </a:spcBef>
              <a:buClr>
                <a:srgbClr val="009DD9"/>
              </a:buClr>
              <a:buFont typeface="Wingdings 2" panose="05020102010507070707" pitchFamily="18" charset="2"/>
              <a:buChar char=""/>
            </a:pPr>
            <a:r>
              <a:rPr lang="en-US" altLang="en-US" sz="2700" b="1">
                <a:solidFill>
                  <a:srgbClr val="000000"/>
                </a:solidFill>
              </a:rPr>
              <a:t>Integral</a:t>
            </a:r>
            <a:r>
              <a:rPr lang="en-US" altLang="en-US" sz="2700">
                <a:solidFill>
                  <a:srgbClr val="000000"/>
                </a:solidFill>
              </a:rPr>
              <a:t> </a:t>
            </a:r>
            <a:r>
              <a:rPr lang="en-US" altLang="en-US" sz="2700" b="1">
                <a:solidFill>
                  <a:srgbClr val="000000"/>
                </a:solidFill>
              </a:rPr>
              <a:t>proteins</a:t>
            </a:r>
            <a:r>
              <a:rPr lang="en-US" altLang="en-US" sz="2700">
                <a:solidFill>
                  <a:srgbClr val="000000"/>
                </a:solidFill>
              </a:rPr>
              <a:t> extend into or through the lipid bilayer among the fatty acid tails and can be removed only by methods that disrupt membrane structure.</a:t>
            </a:r>
          </a:p>
          <a:p>
            <a:pPr marL="273050" indent="-273050" eaLnBrk="1" hangingPunct="1">
              <a:spcBef>
                <a:spcPts val="575"/>
              </a:spcBef>
              <a:buClr>
                <a:srgbClr val="009DD9"/>
              </a:buClr>
              <a:buFont typeface="Wingdings 2" panose="05020102010507070707" pitchFamily="18" charset="2"/>
              <a:buChar char=""/>
            </a:pPr>
            <a:r>
              <a:rPr lang="en-US" altLang="en-US" sz="2700" b="1">
                <a:solidFill>
                  <a:srgbClr val="000000"/>
                </a:solidFill>
              </a:rPr>
              <a:t>Peripheral</a:t>
            </a:r>
            <a:r>
              <a:rPr lang="en-US" altLang="en-US" sz="2700">
                <a:solidFill>
                  <a:srgbClr val="000000"/>
                </a:solidFill>
              </a:rPr>
              <a:t> </a:t>
            </a:r>
            <a:r>
              <a:rPr lang="en-US" altLang="en-US" sz="2700" b="1">
                <a:solidFill>
                  <a:srgbClr val="000000"/>
                </a:solidFill>
              </a:rPr>
              <a:t>proteins</a:t>
            </a:r>
            <a:r>
              <a:rPr lang="en-US" altLang="en-US" sz="2700">
                <a:solidFill>
                  <a:srgbClr val="000000"/>
                </a:solidFill>
              </a:rPr>
              <a:t> associate with the membrane lipids or integral proteins at the inner or outer surfaces of the membrane and can be stripped away without disrupting membrane integrity.</a:t>
            </a:r>
            <a:endParaRPr lang="en-US" altLang="en-US"/>
          </a:p>
        </p:txBody>
      </p:sp>
      <p:sp>
        <p:nvSpPr>
          <p:cNvPr id="26628" name="Footer Placeholder 3">
            <a:extLst>
              <a:ext uri="{FF2B5EF4-FFF2-40B4-BE49-F238E27FC236}">
                <a16:creationId xmlns:a16="http://schemas.microsoft.com/office/drawing/2014/main" id="{AD0AE5F0-6968-4548-B369-4CE3FFC929C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 name="Slide Number Placeholder 4">
            <a:extLst>
              <a:ext uri="{FF2B5EF4-FFF2-40B4-BE49-F238E27FC236}">
                <a16:creationId xmlns:a16="http://schemas.microsoft.com/office/drawing/2014/main" id="{8D6AC5D7-E1FB-4D21-90B3-30B9E5BAA706}"/>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fld id="{AF9139AA-492F-438A-8B8B-FAE4E2ED4488}" type="slidenum">
              <a:rPr lang="en-US" altLang="en-US" sz="1200">
                <a:solidFill>
                  <a:srgbClr val="FFFFFF"/>
                </a:solidFill>
              </a:rPr>
              <a:pPr>
                <a:lnSpc>
                  <a:spcPct val="80000"/>
                </a:lnSpc>
              </a:pPr>
              <a:t>16</a:t>
            </a:fld>
            <a:endParaRPr lang="en-US" altLang="en-US"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2F600FF-605E-4E08-8D9A-C8F9EA740A33}"/>
              </a:ext>
            </a:extLst>
          </p:cNvPr>
          <p:cNvSpPr>
            <a:spLocks noGrp="1"/>
          </p:cNvSpPr>
          <p:nvPr>
            <p:ph type="title"/>
          </p:nvPr>
        </p:nvSpPr>
        <p:spPr>
          <a:xfrm>
            <a:off x="612775" y="228600"/>
            <a:ext cx="8153400" cy="990600"/>
          </a:xfrm>
        </p:spPr>
        <p:txBody>
          <a:bodyPr/>
          <a:lstStyle/>
          <a:p>
            <a:pPr eaLnBrk="1" hangingPunct="1"/>
            <a:r>
              <a:rPr lang="en-US" altLang="en-US"/>
              <a:t>Cell membrane…</a:t>
            </a:r>
          </a:p>
        </p:txBody>
      </p:sp>
      <p:sp>
        <p:nvSpPr>
          <p:cNvPr id="20485" name="Content Placeholder 2">
            <a:extLst>
              <a:ext uri="{FF2B5EF4-FFF2-40B4-BE49-F238E27FC236}">
                <a16:creationId xmlns:a16="http://schemas.microsoft.com/office/drawing/2014/main" id="{02A17BB3-A682-4E44-918B-2878F2FCE7B0}"/>
              </a:ext>
            </a:extLst>
          </p:cNvPr>
          <p:cNvSpPr>
            <a:spLocks noGrp="1"/>
          </p:cNvSpPr>
          <p:nvPr>
            <p:ph sz="quarter" idx="1"/>
          </p:nvPr>
        </p:nvSpPr>
        <p:spPr>
          <a:xfrm>
            <a:off x="612775" y="1516063"/>
            <a:ext cx="8153400" cy="4495800"/>
          </a:xfrm>
        </p:spPr>
        <p:txBody>
          <a:bodyPr/>
          <a:lstStyle/>
          <a:p>
            <a:pPr marL="274320" indent="-274320" eaLnBrk="1" fontAlgn="auto" hangingPunct="1">
              <a:spcBef>
                <a:spcPts val="580"/>
              </a:spcBef>
              <a:spcAft>
                <a:spcPts val="0"/>
              </a:spcAft>
              <a:buFont typeface="Wingdings 2"/>
              <a:buChar char=""/>
              <a:defRPr/>
            </a:pPr>
            <a:r>
              <a:rPr lang="en-US" sz="2800" b="1" dirty="0"/>
              <a:t>Carbohydrates</a:t>
            </a:r>
            <a:r>
              <a:rPr lang="en-US" sz="2800" dirty="0"/>
              <a:t> are primarily attached to the outer surface of the membrane either to proteins as glycoproteins or to lipids as glycolipids</a:t>
            </a:r>
          </a:p>
          <a:p>
            <a:pPr eaLnBrk="1" hangingPunct="1">
              <a:defRPr/>
            </a:pPr>
            <a:r>
              <a:rPr lang="en-US" sz="2800" dirty="0"/>
              <a:t>The hydrophobic middle of the membrane restricts the passage of water and water-soluble molecules and ions.</a:t>
            </a:r>
          </a:p>
          <a:p>
            <a:pPr eaLnBrk="1" hangingPunct="1">
              <a:defRPr/>
            </a:pPr>
            <a:r>
              <a:rPr lang="en-US" sz="2800" dirty="0"/>
              <a:t>Fat-soluble substances such as oxygen, Carbon (4)oxide and alcohol penetrate this portion of the membrane with ease.</a:t>
            </a:r>
            <a:endParaRPr lang="en-US" dirty="0"/>
          </a:p>
        </p:txBody>
      </p:sp>
      <p:sp>
        <p:nvSpPr>
          <p:cNvPr id="27652" name="Footer Placeholder 4">
            <a:extLst>
              <a:ext uri="{FF2B5EF4-FFF2-40B4-BE49-F238E27FC236}">
                <a16:creationId xmlns:a16="http://schemas.microsoft.com/office/drawing/2014/main" id="{C5B3C821-266C-40C2-BBB1-08181A9507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2532" name="Slide Number Placeholder 3">
            <a:extLst>
              <a:ext uri="{FF2B5EF4-FFF2-40B4-BE49-F238E27FC236}">
                <a16:creationId xmlns:a16="http://schemas.microsoft.com/office/drawing/2014/main" id="{22F867E7-C897-4E06-8AFC-F31094EE91B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AA54AE5D-0844-456A-9B84-0D2B4695D3A8}"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17</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ABD5881-727E-4ACE-AA08-D6476D983A69}"/>
              </a:ext>
            </a:extLst>
          </p:cNvPr>
          <p:cNvSpPr>
            <a:spLocks noGrp="1"/>
          </p:cNvSpPr>
          <p:nvPr>
            <p:ph type="title"/>
          </p:nvPr>
        </p:nvSpPr>
        <p:spPr>
          <a:xfrm>
            <a:off x="612775" y="228600"/>
            <a:ext cx="8153400" cy="990600"/>
          </a:xfrm>
        </p:spPr>
        <p:txBody>
          <a:bodyPr/>
          <a:lstStyle/>
          <a:p>
            <a:pPr eaLnBrk="1" hangingPunct="1"/>
            <a:r>
              <a:rPr lang="en-US" altLang="en-US"/>
              <a:t>Cell membrane…</a:t>
            </a:r>
          </a:p>
        </p:txBody>
      </p:sp>
      <p:pic>
        <p:nvPicPr>
          <p:cNvPr id="28675" name="Content Placeholder 3" descr="3Slide5">
            <a:hlinkClick r:id="rId2"/>
            <a:extLst>
              <a:ext uri="{FF2B5EF4-FFF2-40B4-BE49-F238E27FC236}">
                <a16:creationId xmlns:a16="http://schemas.microsoft.com/office/drawing/2014/main" id="{295902E9-022D-4D19-97F0-F9B9021153F1}"/>
              </a:ext>
            </a:extLst>
          </p:cNvPr>
          <p:cNvPicPr>
            <a:picLocks noGrp="1"/>
          </p:cNvPicPr>
          <p:nvPr>
            <p:ph sz="quarter" idx="1"/>
          </p:nvPr>
        </p:nvPicPr>
        <p:blipFill>
          <a:blip r:embed="rId3">
            <a:extLst>
              <a:ext uri="{28A0092B-C50C-407E-A947-70E740481C1C}">
                <a14:useLocalDpi xmlns:a14="http://schemas.microsoft.com/office/drawing/2010/main" val="0"/>
              </a:ext>
            </a:extLst>
          </a:blip>
          <a:srcRect l="1817" t="3368" r="1817"/>
          <a:stretch>
            <a:fillRect/>
          </a:stretch>
        </p:blipFill>
        <p:spPr>
          <a:xfrm>
            <a:off x="1447800" y="1524000"/>
            <a:ext cx="6096000" cy="4800600"/>
          </a:xfrm>
        </p:spPr>
      </p:pic>
      <p:sp>
        <p:nvSpPr>
          <p:cNvPr id="28676" name="Footer Placeholder 5">
            <a:extLst>
              <a:ext uri="{FF2B5EF4-FFF2-40B4-BE49-F238E27FC236}">
                <a16:creationId xmlns:a16="http://schemas.microsoft.com/office/drawing/2014/main" id="{402AE8AC-0FFC-4ADF-8EC2-C42BCEF4D0B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3556" name="Slide Number Placeholder 4">
            <a:extLst>
              <a:ext uri="{FF2B5EF4-FFF2-40B4-BE49-F238E27FC236}">
                <a16:creationId xmlns:a16="http://schemas.microsoft.com/office/drawing/2014/main" id="{06AFFD6D-0D11-4FA7-99CF-252AE8A46CE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D4D664F7-E584-4047-BB56-89AFC41ECBE0}"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18</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DAEFF8-DD3B-48B4-AF81-59A798669DEB}"/>
              </a:ext>
            </a:extLst>
          </p:cNvPr>
          <p:cNvSpPr>
            <a:spLocks noGrp="1"/>
          </p:cNvSpPr>
          <p:nvPr>
            <p:ph type="title"/>
          </p:nvPr>
        </p:nvSpPr>
        <p:spPr>
          <a:xfrm>
            <a:off x="612775" y="228600"/>
            <a:ext cx="8153400" cy="990600"/>
          </a:xfrm>
        </p:spPr>
        <p:txBody>
          <a:bodyPr/>
          <a:lstStyle/>
          <a:p>
            <a:pPr eaLnBrk="1" hangingPunct="1"/>
            <a:r>
              <a:rPr lang="en-US" altLang="en-US"/>
              <a:t>Cell membrane…</a:t>
            </a:r>
          </a:p>
        </p:txBody>
      </p:sp>
      <p:pic>
        <p:nvPicPr>
          <p:cNvPr id="29699" name="Content Placeholder 3" descr="3Slide6">
            <a:hlinkClick r:id="rId2"/>
            <a:extLst>
              <a:ext uri="{FF2B5EF4-FFF2-40B4-BE49-F238E27FC236}">
                <a16:creationId xmlns:a16="http://schemas.microsoft.com/office/drawing/2014/main" id="{955B41D6-E765-469F-9161-EA22C8561D18}"/>
              </a:ext>
            </a:extLst>
          </p:cNvPr>
          <p:cNvPicPr>
            <a:picLocks noGrp="1"/>
          </p:cNvPicPr>
          <p:nvPr>
            <p:ph sz="quarter" idx="1"/>
          </p:nvPr>
        </p:nvPicPr>
        <p:blipFill>
          <a:blip r:embed="rId3">
            <a:extLst>
              <a:ext uri="{28A0092B-C50C-407E-A947-70E740481C1C}">
                <a14:useLocalDpi xmlns:a14="http://schemas.microsoft.com/office/drawing/2010/main" val="0"/>
              </a:ext>
            </a:extLst>
          </a:blip>
          <a:srcRect t="3368"/>
          <a:stretch>
            <a:fillRect/>
          </a:stretch>
        </p:blipFill>
        <p:spPr>
          <a:xfrm>
            <a:off x="1295400" y="1371600"/>
            <a:ext cx="6477000" cy="4876800"/>
          </a:xfrm>
        </p:spPr>
      </p:pic>
      <p:sp>
        <p:nvSpPr>
          <p:cNvPr id="29700" name="Footer Placeholder 5">
            <a:extLst>
              <a:ext uri="{FF2B5EF4-FFF2-40B4-BE49-F238E27FC236}">
                <a16:creationId xmlns:a16="http://schemas.microsoft.com/office/drawing/2014/main" id="{0E9D7B27-6827-43FF-AD0B-98A47F5DFB8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4580" name="Slide Number Placeholder 4">
            <a:extLst>
              <a:ext uri="{FF2B5EF4-FFF2-40B4-BE49-F238E27FC236}">
                <a16:creationId xmlns:a16="http://schemas.microsoft.com/office/drawing/2014/main" id="{F2BED835-15E0-4602-9008-43C13267284F}"/>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7F785469-790D-43C9-9E12-CA037B7307FB}"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19</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DEA1E52-9D0F-4641-9163-2A93DAC1B3D5}"/>
              </a:ext>
            </a:extLst>
          </p:cNvPr>
          <p:cNvSpPr>
            <a:spLocks noGrp="1"/>
          </p:cNvSpPr>
          <p:nvPr>
            <p:ph type="title"/>
          </p:nvPr>
        </p:nvSpPr>
        <p:spPr>
          <a:xfrm>
            <a:off x="612775" y="228600"/>
            <a:ext cx="8153400" cy="990600"/>
          </a:xfrm>
        </p:spPr>
        <p:txBody>
          <a:bodyPr/>
          <a:lstStyle/>
          <a:p>
            <a:pPr eaLnBrk="1" hangingPunct="1"/>
            <a:r>
              <a:rPr lang="en-US" altLang="en-US"/>
              <a:t>Introduction </a:t>
            </a:r>
          </a:p>
        </p:txBody>
      </p:sp>
      <p:sp>
        <p:nvSpPr>
          <p:cNvPr id="11267" name="Content Placeholder 2">
            <a:extLst>
              <a:ext uri="{FF2B5EF4-FFF2-40B4-BE49-F238E27FC236}">
                <a16:creationId xmlns:a16="http://schemas.microsoft.com/office/drawing/2014/main" id="{FF1E0DCB-3E3C-44DF-AB26-658D9DBD8260}"/>
              </a:ext>
            </a:extLst>
          </p:cNvPr>
          <p:cNvSpPr>
            <a:spLocks noGrp="1"/>
          </p:cNvSpPr>
          <p:nvPr>
            <p:ph sz="quarter" idx="1"/>
          </p:nvPr>
        </p:nvSpPr>
        <p:spPr>
          <a:xfrm>
            <a:off x="533400" y="1516063"/>
            <a:ext cx="8232775" cy="4884737"/>
          </a:xfrm>
        </p:spPr>
        <p:txBody>
          <a:bodyPr/>
          <a:lstStyle/>
          <a:p>
            <a:pPr eaLnBrk="1" hangingPunct="1"/>
            <a:r>
              <a:rPr lang="en-US" altLang="en-US"/>
              <a:t>The body is essentially a cellular structure</a:t>
            </a:r>
          </a:p>
          <a:p>
            <a:pPr eaLnBrk="1" hangingPunct="1"/>
            <a:r>
              <a:rPr lang="en-US" altLang="en-US"/>
              <a:t>It begins its existence as a single cell – the fertilized ovum</a:t>
            </a:r>
          </a:p>
          <a:p>
            <a:pPr eaLnBrk="1" hangingPunct="1"/>
            <a:r>
              <a:rPr lang="en-US" altLang="en-US"/>
              <a:t>It develops by multiplication and differentiation of cells</a:t>
            </a:r>
          </a:p>
          <a:p>
            <a:pPr eaLnBrk="1" hangingPunct="1"/>
            <a:r>
              <a:rPr lang="en-US" altLang="en-US"/>
              <a:t>It matures as the cells and the substances they generate achieve their mature state</a:t>
            </a:r>
          </a:p>
          <a:p>
            <a:pPr eaLnBrk="1" hangingPunct="1"/>
            <a:r>
              <a:rPr lang="en-US" altLang="en-US"/>
              <a:t>Cytology is the study of cells</a:t>
            </a:r>
          </a:p>
          <a:p>
            <a:pPr eaLnBrk="1" hangingPunct="1"/>
            <a:r>
              <a:rPr lang="en-US" altLang="en-US"/>
              <a:t>Histology is the study of cells and their aggregations to form tissues and organs.</a:t>
            </a:r>
          </a:p>
        </p:txBody>
      </p:sp>
      <p:sp>
        <p:nvSpPr>
          <p:cNvPr id="11268" name="Footer Placeholder 4">
            <a:extLst>
              <a:ext uri="{FF2B5EF4-FFF2-40B4-BE49-F238E27FC236}">
                <a16:creationId xmlns:a16="http://schemas.microsoft.com/office/drawing/2014/main" id="{EE373D39-5F76-402A-BCFC-51AF81AB36D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8196" name="Slide Number Placeholder 3">
            <a:extLst>
              <a:ext uri="{FF2B5EF4-FFF2-40B4-BE49-F238E27FC236}">
                <a16:creationId xmlns:a16="http://schemas.microsoft.com/office/drawing/2014/main" id="{EC2C7DA5-5C33-40A6-B59B-A918F7A8701A}"/>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ABB8D160-A312-4871-97C4-F705EB4DDFB3}"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B151F5A-FDFB-44DF-8881-EC83E95A8116}"/>
              </a:ext>
            </a:extLst>
          </p:cNvPr>
          <p:cNvSpPr>
            <a:spLocks noGrp="1"/>
          </p:cNvSpPr>
          <p:nvPr>
            <p:ph type="title"/>
          </p:nvPr>
        </p:nvSpPr>
        <p:spPr>
          <a:xfrm>
            <a:off x="612775" y="228600"/>
            <a:ext cx="8153400" cy="990600"/>
          </a:xfrm>
        </p:spPr>
        <p:txBody>
          <a:bodyPr/>
          <a:lstStyle/>
          <a:p>
            <a:pPr eaLnBrk="1" hangingPunct="1"/>
            <a:r>
              <a:rPr lang="en-US" altLang="en-US"/>
              <a:t>Cell membrane…</a:t>
            </a:r>
          </a:p>
        </p:txBody>
      </p:sp>
      <p:pic>
        <p:nvPicPr>
          <p:cNvPr id="30723" name="Content Placeholder 3" descr="3Slide7">
            <a:hlinkClick r:id="rId2"/>
            <a:extLst>
              <a:ext uri="{FF2B5EF4-FFF2-40B4-BE49-F238E27FC236}">
                <a16:creationId xmlns:a16="http://schemas.microsoft.com/office/drawing/2014/main" id="{7DAAA71F-FC89-48E8-A140-CC7CCC9F5637}"/>
              </a:ext>
            </a:extLst>
          </p:cNvPr>
          <p:cNvPicPr>
            <a:picLocks noGrp="1"/>
          </p:cNvPicPr>
          <p:nvPr>
            <p:ph sz="quarter" idx="1"/>
          </p:nvPr>
        </p:nvPicPr>
        <p:blipFill>
          <a:blip r:embed="rId3">
            <a:extLst>
              <a:ext uri="{28A0092B-C50C-407E-A947-70E740481C1C}">
                <a14:useLocalDpi xmlns:a14="http://schemas.microsoft.com/office/drawing/2010/main" val="0"/>
              </a:ext>
            </a:extLst>
          </a:blip>
          <a:srcRect t="3368"/>
          <a:stretch>
            <a:fillRect/>
          </a:stretch>
        </p:blipFill>
        <p:spPr>
          <a:xfrm>
            <a:off x="1295400" y="1371600"/>
            <a:ext cx="6477000" cy="4876800"/>
          </a:xfrm>
        </p:spPr>
      </p:pic>
      <p:sp>
        <p:nvSpPr>
          <p:cNvPr id="30724" name="Footer Placeholder 5">
            <a:extLst>
              <a:ext uri="{FF2B5EF4-FFF2-40B4-BE49-F238E27FC236}">
                <a16:creationId xmlns:a16="http://schemas.microsoft.com/office/drawing/2014/main" id="{8755E061-DCB7-4DA5-BE1D-9E7CCBBC6B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5604" name="Slide Number Placeholder 4">
            <a:extLst>
              <a:ext uri="{FF2B5EF4-FFF2-40B4-BE49-F238E27FC236}">
                <a16:creationId xmlns:a16="http://schemas.microsoft.com/office/drawing/2014/main" id="{F2FFFFAB-6F0E-4EE8-B341-DD7AE504B99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B68EDE88-EEE7-4334-A127-33C85C02B3D8}"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20</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BB90-C985-4BF4-A480-3A92271F61EE}"/>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Functions of the proteins in the cell membrane</a:t>
            </a:r>
          </a:p>
        </p:txBody>
      </p:sp>
      <p:sp>
        <p:nvSpPr>
          <p:cNvPr id="31747" name="Content Placeholder 2">
            <a:extLst>
              <a:ext uri="{FF2B5EF4-FFF2-40B4-BE49-F238E27FC236}">
                <a16:creationId xmlns:a16="http://schemas.microsoft.com/office/drawing/2014/main" id="{115F5A25-1A22-4B49-A0F3-39C3B086AF2A}"/>
              </a:ext>
            </a:extLst>
          </p:cNvPr>
          <p:cNvSpPr>
            <a:spLocks noGrp="1"/>
          </p:cNvSpPr>
          <p:nvPr>
            <p:ph sz="quarter" idx="1"/>
          </p:nvPr>
        </p:nvSpPr>
        <p:spPr>
          <a:xfrm>
            <a:off x="612775" y="1600200"/>
            <a:ext cx="8153400" cy="4495800"/>
          </a:xfrm>
        </p:spPr>
        <p:txBody>
          <a:bodyPr/>
          <a:lstStyle/>
          <a:p>
            <a:pPr eaLnBrk="1" hangingPunct="1"/>
            <a:r>
              <a:rPr lang="en-US" altLang="en-US"/>
              <a:t>Proteins extending through membrane </a:t>
            </a:r>
            <a:endParaRPr lang="en-US" altLang="en-US" sz="2800"/>
          </a:p>
          <a:p>
            <a:pPr lvl="1" eaLnBrk="1" hangingPunct="1"/>
            <a:r>
              <a:rPr lang="en-US" altLang="en-US"/>
              <a:t>Stabilize the membrane </a:t>
            </a:r>
          </a:p>
          <a:p>
            <a:pPr lvl="1" eaLnBrk="1" hangingPunct="1"/>
            <a:r>
              <a:rPr lang="en-US" altLang="en-US"/>
              <a:t>Physically link cells together (cell adhesion molecules [CAMs])</a:t>
            </a:r>
          </a:p>
          <a:p>
            <a:pPr lvl="1" eaLnBrk="1" hangingPunct="1"/>
            <a:r>
              <a:rPr lang="en-US" altLang="en-US"/>
              <a:t>Other proteins link protein filaments to the inner surface of the cell membrane </a:t>
            </a:r>
          </a:p>
          <a:p>
            <a:pPr lvl="1" eaLnBrk="1" hangingPunct="1"/>
            <a:r>
              <a:rPr lang="en-CA" altLang="en-US"/>
              <a:t>Act as channels and gates ( see next slide)</a:t>
            </a:r>
            <a:endParaRPr lang="en-US" altLang="en-US"/>
          </a:p>
          <a:p>
            <a:pPr eaLnBrk="1" hangingPunct="1"/>
            <a:endParaRPr lang="en-US" altLang="en-US" sz="2400"/>
          </a:p>
          <a:p>
            <a:pPr eaLnBrk="1" hangingPunct="1"/>
            <a:endParaRPr lang="en-US" altLang="en-US"/>
          </a:p>
        </p:txBody>
      </p:sp>
      <p:sp>
        <p:nvSpPr>
          <p:cNvPr id="31748" name="Footer Placeholder 4">
            <a:extLst>
              <a:ext uri="{FF2B5EF4-FFF2-40B4-BE49-F238E27FC236}">
                <a16:creationId xmlns:a16="http://schemas.microsoft.com/office/drawing/2014/main" id="{CE23CB87-2D1B-48CC-B511-6BB6913C25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6628" name="Slide Number Placeholder 3">
            <a:extLst>
              <a:ext uri="{FF2B5EF4-FFF2-40B4-BE49-F238E27FC236}">
                <a16:creationId xmlns:a16="http://schemas.microsoft.com/office/drawing/2014/main" id="{14BD1BAA-17F1-4726-94A0-9860B618167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D40E34E8-F4C0-4B31-8519-230377406EE0}"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21</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D70FFDE-F748-4A95-8B24-965885207CD5}"/>
              </a:ext>
            </a:extLst>
          </p:cNvPr>
          <p:cNvSpPr>
            <a:spLocks noGrp="1"/>
          </p:cNvSpPr>
          <p:nvPr>
            <p:ph type="title"/>
          </p:nvPr>
        </p:nvSpPr>
        <p:spPr>
          <a:xfrm>
            <a:off x="612775" y="228600"/>
            <a:ext cx="8153400" cy="990600"/>
          </a:xfrm>
        </p:spPr>
        <p:txBody>
          <a:bodyPr/>
          <a:lstStyle/>
          <a:p>
            <a:pPr eaLnBrk="1" hangingPunct="1"/>
            <a:r>
              <a:rPr lang="en-US" altLang="en-US" sz="3600"/>
              <a:t>Functions of the proteins in the cell membrane</a:t>
            </a:r>
            <a:endParaRPr lang="en-US" altLang="en-US"/>
          </a:p>
        </p:txBody>
      </p:sp>
      <p:sp>
        <p:nvSpPr>
          <p:cNvPr id="32771" name="Content Placeholder 2">
            <a:extLst>
              <a:ext uri="{FF2B5EF4-FFF2-40B4-BE49-F238E27FC236}">
                <a16:creationId xmlns:a16="http://schemas.microsoft.com/office/drawing/2014/main" id="{A4337A95-BB1B-4FD2-9F8D-6ABCBAC2F1A6}"/>
              </a:ext>
            </a:extLst>
          </p:cNvPr>
          <p:cNvSpPr>
            <a:spLocks noGrp="1"/>
          </p:cNvSpPr>
          <p:nvPr>
            <p:ph sz="quarter" idx="1"/>
          </p:nvPr>
        </p:nvSpPr>
        <p:spPr>
          <a:xfrm>
            <a:off x="612775" y="1600200"/>
            <a:ext cx="8153400" cy="4495800"/>
          </a:xfrm>
        </p:spPr>
        <p:txBody>
          <a:bodyPr/>
          <a:lstStyle/>
          <a:p>
            <a:pPr lvl="1" eaLnBrk="1" hangingPunct="1">
              <a:buClr>
                <a:srgbClr val="0F6FC6"/>
              </a:buClr>
            </a:pPr>
            <a:r>
              <a:rPr lang="en-US" altLang="en-US">
                <a:solidFill>
                  <a:srgbClr val="000000"/>
                </a:solidFill>
              </a:rPr>
              <a:t>Channels and gates </a:t>
            </a:r>
          </a:p>
          <a:p>
            <a:pPr lvl="2" eaLnBrk="1" hangingPunct="1">
              <a:buClr>
                <a:srgbClr val="009DD9"/>
              </a:buClr>
            </a:pPr>
            <a:r>
              <a:rPr lang="en-US" altLang="en-US" sz="2400" b="1">
                <a:solidFill>
                  <a:srgbClr val="000000"/>
                </a:solidFill>
              </a:rPr>
              <a:t>Pumps</a:t>
            </a:r>
            <a:r>
              <a:rPr lang="en-US" altLang="en-US" sz="2400">
                <a:solidFill>
                  <a:srgbClr val="000000"/>
                </a:solidFill>
              </a:rPr>
              <a:t> actively transport ions across the membrane</a:t>
            </a:r>
          </a:p>
          <a:p>
            <a:pPr lvl="2" eaLnBrk="1" hangingPunct="1">
              <a:buClr>
                <a:srgbClr val="009DD9"/>
              </a:buClr>
            </a:pPr>
            <a:r>
              <a:rPr lang="en-US" altLang="en-US" sz="2400" b="1">
                <a:solidFill>
                  <a:srgbClr val="000000"/>
                </a:solidFill>
              </a:rPr>
              <a:t>Carriers</a:t>
            </a:r>
            <a:r>
              <a:rPr lang="en-US" altLang="en-US" sz="2400">
                <a:solidFill>
                  <a:srgbClr val="000000"/>
                </a:solidFill>
              </a:rPr>
              <a:t> transport substances down electrochemical gradients by facilitated diffusion</a:t>
            </a:r>
          </a:p>
          <a:p>
            <a:pPr lvl="2" eaLnBrk="1" hangingPunct="1">
              <a:buClr>
                <a:srgbClr val="009DD9"/>
              </a:buClr>
            </a:pPr>
            <a:r>
              <a:rPr lang="en-US" altLang="en-US" sz="2400" b="1">
                <a:solidFill>
                  <a:srgbClr val="000000"/>
                </a:solidFill>
              </a:rPr>
              <a:t>Ion</a:t>
            </a:r>
            <a:r>
              <a:rPr lang="en-US" altLang="en-US" sz="2400">
                <a:solidFill>
                  <a:srgbClr val="000000"/>
                </a:solidFill>
              </a:rPr>
              <a:t> </a:t>
            </a:r>
            <a:r>
              <a:rPr lang="en-US" altLang="en-US" sz="2400" b="1">
                <a:solidFill>
                  <a:srgbClr val="000000"/>
                </a:solidFill>
              </a:rPr>
              <a:t>channels</a:t>
            </a:r>
            <a:r>
              <a:rPr lang="en-US" altLang="en-US" sz="2400">
                <a:solidFill>
                  <a:srgbClr val="000000"/>
                </a:solidFill>
              </a:rPr>
              <a:t>, when activated, permit the passage of ions into or out of the cell </a:t>
            </a:r>
          </a:p>
          <a:p>
            <a:pPr eaLnBrk="1" hangingPunct="1"/>
            <a:endParaRPr lang="en-US" altLang="en-US"/>
          </a:p>
        </p:txBody>
      </p:sp>
      <p:sp>
        <p:nvSpPr>
          <p:cNvPr id="32772" name="Footer Placeholder 3">
            <a:extLst>
              <a:ext uri="{FF2B5EF4-FFF2-40B4-BE49-F238E27FC236}">
                <a16:creationId xmlns:a16="http://schemas.microsoft.com/office/drawing/2014/main" id="{0973A219-B896-48AD-B3F2-A082CF0E7B9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 name="Slide Number Placeholder 4">
            <a:extLst>
              <a:ext uri="{FF2B5EF4-FFF2-40B4-BE49-F238E27FC236}">
                <a16:creationId xmlns:a16="http://schemas.microsoft.com/office/drawing/2014/main" id="{DD908672-A029-4D6B-90CB-C17B1CE2441A}"/>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fld id="{A68A09B0-DFE2-4C14-A820-8BC6F57E42B5}" type="slidenum">
              <a:rPr lang="en-US" altLang="en-US" sz="1200">
                <a:solidFill>
                  <a:srgbClr val="FFFFFF"/>
                </a:solidFill>
              </a:rPr>
              <a:pPr>
                <a:lnSpc>
                  <a:spcPct val="80000"/>
                </a:lnSpc>
              </a:pPr>
              <a:t>22</a:t>
            </a:fld>
            <a:endParaRPr lang="en-US" altLang="en-US" sz="12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B4F2-0548-4F5C-A724-BF5959957A69}"/>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Functions of the proteins in the cell membrane</a:t>
            </a:r>
          </a:p>
        </p:txBody>
      </p:sp>
      <p:sp>
        <p:nvSpPr>
          <p:cNvPr id="33795" name="Content Placeholder 2">
            <a:extLst>
              <a:ext uri="{FF2B5EF4-FFF2-40B4-BE49-F238E27FC236}">
                <a16:creationId xmlns:a16="http://schemas.microsoft.com/office/drawing/2014/main" id="{9B8C813C-EFAC-4279-B022-B9200ABB40DD}"/>
              </a:ext>
            </a:extLst>
          </p:cNvPr>
          <p:cNvSpPr>
            <a:spLocks noGrp="1"/>
          </p:cNvSpPr>
          <p:nvPr>
            <p:ph sz="quarter" idx="1"/>
          </p:nvPr>
        </p:nvSpPr>
        <p:spPr>
          <a:xfrm>
            <a:off x="612775" y="1600200"/>
            <a:ext cx="8153400" cy="4495800"/>
          </a:xfrm>
        </p:spPr>
        <p:txBody>
          <a:bodyPr/>
          <a:lstStyle/>
          <a:p>
            <a:pPr eaLnBrk="1" hangingPunct="1"/>
            <a:r>
              <a:rPr lang="en-US" altLang="en-US" sz="2800"/>
              <a:t>Proteins on outer surface of membrane </a:t>
            </a:r>
          </a:p>
          <a:p>
            <a:pPr lvl="1" eaLnBrk="1" hangingPunct="1"/>
            <a:r>
              <a:rPr lang="en-US" altLang="en-US" b="1"/>
              <a:t>Receptor</a:t>
            </a:r>
            <a:r>
              <a:rPr lang="en-US" altLang="en-US"/>
              <a:t> proteins or "sensitive" spots interact with chemical messengers when present at the outer membrane surface. They bind neurotransmitters and hormones, initiating physiologic changes inside the cell. </a:t>
            </a:r>
          </a:p>
          <a:p>
            <a:pPr lvl="1" eaLnBrk="1" hangingPunct="1"/>
            <a:r>
              <a:rPr lang="en-US" altLang="en-US" b="1"/>
              <a:t>Enzymes</a:t>
            </a:r>
            <a:r>
              <a:rPr lang="en-US" altLang="en-US"/>
              <a:t> - catalyze reactions at the surfaces of the membrane. </a:t>
            </a:r>
          </a:p>
          <a:p>
            <a:pPr lvl="1" eaLnBrk="1" hangingPunct="1"/>
            <a:r>
              <a:rPr lang="en-US" altLang="en-US" b="1"/>
              <a:t>Associated with carbohydrates</a:t>
            </a:r>
            <a:r>
              <a:rPr lang="en-US" altLang="en-US"/>
              <a:t>, serve as recognization molecule </a:t>
            </a:r>
          </a:p>
          <a:p>
            <a:pPr eaLnBrk="1" hangingPunct="1"/>
            <a:r>
              <a:rPr lang="en-US" altLang="en-US" sz="2800"/>
              <a:t>Proteins on inner surface of membrane</a:t>
            </a:r>
            <a:r>
              <a:rPr lang="en-US" altLang="en-US" sz="2400"/>
              <a:t> </a:t>
            </a:r>
          </a:p>
          <a:p>
            <a:pPr lvl="1" eaLnBrk="1" hangingPunct="1"/>
            <a:r>
              <a:rPr lang="en-US" altLang="en-US" b="1"/>
              <a:t>Enzymes</a:t>
            </a:r>
          </a:p>
        </p:txBody>
      </p:sp>
      <p:sp>
        <p:nvSpPr>
          <p:cNvPr id="33796" name="Footer Placeholder 4">
            <a:extLst>
              <a:ext uri="{FF2B5EF4-FFF2-40B4-BE49-F238E27FC236}">
                <a16:creationId xmlns:a16="http://schemas.microsoft.com/office/drawing/2014/main" id="{FFA55978-6A09-4D47-8361-FB0F6440D94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7652" name="Slide Number Placeholder 3">
            <a:extLst>
              <a:ext uri="{FF2B5EF4-FFF2-40B4-BE49-F238E27FC236}">
                <a16:creationId xmlns:a16="http://schemas.microsoft.com/office/drawing/2014/main" id="{E78CEB86-701C-4E2B-A871-E17F624ECB0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77144263-7BB5-4612-B465-DDE5DE152D8D}"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23</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a:extLst>
              <a:ext uri="{FF2B5EF4-FFF2-40B4-BE49-F238E27FC236}">
                <a16:creationId xmlns:a16="http://schemas.microsoft.com/office/drawing/2014/main" id="{F4B07F27-93DE-4114-AABA-19229B959154}"/>
              </a:ext>
            </a:extLst>
          </p:cNvPr>
          <p:cNvSpPr>
            <a:spLocks noGrp="1"/>
          </p:cNvSpPr>
          <p:nvPr>
            <p:ph type="body" idx="1"/>
          </p:nvPr>
        </p:nvSpPr>
        <p:spPr/>
        <p:txBody>
          <a:bodyPr/>
          <a:lstStyle/>
          <a:p>
            <a:pPr eaLnBrk="1" hangingPunct="1"/>
            <a:r>
              <a:rPr lang="en-CA" altLang="en-US"/>
              <a:t>The cell</a:t>
            </a:r>
            <a:endParaRPr lang="en-US" altLang="en-US"/>
          </a:p>
        </p:txBody>
      </p:sp>
      <p:sp>
        <p:nvSpPr>
          <p:cNvPr id="34819" name="Title 2">
            <a:extLst>
              <a:ext uri="{FF2B5EF4-FFF2-40B4-BE49-F238E27FC236}">
                <a16:creationId xmlns:a16="http://schemas.microsoft.com/office/drawing/2014/main" id="{19BE1578-D861-4390-BF7A-5E892AA3C3DF}"/>
              </a:ext>
            </a:extLst>
          </p:cNvPr>
          <p:cNvSpPr>
            <a:spLocks noGrp="1"/>
          </p:cNvSpPr>
          <p:nvPr>
            <p:ph type="title"/>
          </p:nvPr>
        </p:nvSpPr>
        <p:spPr/>
        <p:txBody>
          <a:bodyPr/>
          <a:lstStyle/>
          <a:p>
            <a:pPr eaLnBrk="1" hangingPunct="1"/>
            <a:r>
              <a:rPr lang="en-CA" altLang="en-US"/>
              <a:t>The Cytoplasm and Organelles</a:t>
            </a:r>
            <a:endParaRPr lang="en-US" altLang="en-US"/>
          </a:p>
        </p:txBody>
      </p:sp>
      <p:sp>
        <p:nvSpPr>
          <p:cNvPr id="34820" name="Slide Number Placeholder 3">
            <a:extLst>
              <a:ext uri="{FF2B5EF4-FFF2-40B4-BE49-F238E27FC236}">
                <a16:creationId xmlns:a16="http://schemas.microsoft.com/office/drawing/2014/main" id="{AA00E81A-3320-4D43-8199-BC3DE8E3B9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8EA456-6B4B-4DFB-80C3-4951BD593DCB}" type="slidenum">
              <a:rPr lang="en-US" altLang="en-US">
                <a:solidFill>
                  <a:srgbClr val="FFFFFF"/>
                </a:solidFill>
              </a:rPr>
              <a:pPr/>
              <a:t>24</a:t>
            </a:fld>
            <a:endParaRPr lang="en-US" altLang="en-US">
              <a:solidFill>
                <a:srgbClr val="FFFFFF"/>
              </a:solidFill>
            </a:endParaRPr>
          </a:p>
        </p:txBody>
      </p:sp>
      <p:sp>
        <p:nvSpPr>
          <p:cNvPr id="34821" name="Footer Placeholder 4">
            <a:extLst>
              <a:ext uri="{FF2B5EF4-FFF2-40B4-BE49-F238E27FC236}">
                <a16:creationId xmlns:a16="http://schemas.microsoft.com/office/drawing/2014/main" id="{CD74668A-1D84-46BA-A30C-870D6177A851}"/>
              </a:ext>
            </a:extLst>
          </p:cNvPr>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9F1A4A5-A32E-4481-98FF-49FB1C9A5A73}"/>
              </a:ext>
            </a:extLst>
          </p:cNvPr>
          <p:cNvSpPr>
            <a:spLocks noGrp="1"/>
          </p:cNvSpPr>
          <p:nvPr>
            <p:ph type="title"/>
          </p:nvPr>
        </p:nvSpPr>
        <p:spPr>
          <a:xfrm>
            <a:off x="612775" y="228600"/>
            <a:ext cx="8153400" cy="990600"/>
          </a:xfrm>
        </p:spPr>
        <p:txBody>
          <a:bodyPr/>
          <a:lstStyle/>
          <a:p>
            <a:pPr eaLnBrk="1" hangingPunct="1"/>
            <a:r>
              <a:rPr lang="en-US" altLang="en-US"/>
              <a:t>Cytoplasm and its organelles</a:t>
            </a:r>
          </a:p>
        </p:txBody>
      </p:sp>
      <p:sp>
        <p:nvSpPr>
          <p:cNvPr id="3" name="Content Placeholder 2">
            <a:extLst>
              <a:ext uri="{FF2B5EF4-FFF2-40B4-BE49-F238E27FC236}">
                <a16:creationId xmlns:a16="http://schemas.microsoft.com/office/drawing/2014/main" id="{B453C00E-F806-450A-8A32-5B0A852F504A}"/>
              </a:ext>
            </a:extLst>
          </p:cNvPr>
          <p:cNvSpPr>
            <a:spLocks noGrp="1"/>
          </p:cNvSpPr>
          <p:nvPr>
            <p:ph sz="quarter" idx="1"/>
          </p:nvPr>
        </p:nvSpPr>
        <p:spPr>
          <a:xfrm>
            <a:off x="612775" y="1600200"/>
            <a:ext cx="8153400" cy="4495800"/>
          </a:xfrm>
        </p:spPr>
        <p:txBody>
          <a:bodyPr>
            <a:normAutofit fontScale="92500"/>
          </a:bodyPr>
          <a:lstStyle/>
          <a:p>
            <a:pPr marL="274320" indent="-274320" eaLnBrk="1" fontAlgn="auto" hangingPunct="1">
              <a:spcBef>
                <a:spcPts val="580"/>
              </a:spcBef>
              <a:spcAft>
                <a:spcPts val="0"/>
              </a:spcAft>
              <a:buFont typeface="Wingdings 2"/>
              <a:buChar char=""/>
              <a:defRPr/>
            </a:pPr>
            <a:r>
              <a:rPr lang="en-US" dirty="0"/>
              <a:t>Cytoplasm - the jelly like matrix within a cell</a:t>
            </a:r>
          </a:p>
          <a:p>
            <a:pPr marL="274320" indent="-274320" eaLnBrk="1" fontAlgn="auto" hangingPunct="1">
              <a:spcBef>
                <a:spcPts val="580"/>
              </a:spcBef>
              <a:spcAft>
                <a:spcPts val="0"/>
              </a:spcAft>
              <a:buFont typeface="Wingdings 2"/>
              <a:buChar char=""/>
              <a:defRPr/>
            </a:pPr>
            <a:r>
              <a:rPr lang="en-US" dirty="0"/>
              <a:t>It is not a homogenous solution. It is a highly organized structure in which protein fibres (microtubules and microfilaments) are arranged in a complex latticework surrounding the membrane-bound organelles.</a:t>
            </a:r>
          </a:p>
          <a:p>
            <a:pPr marL="274320" indent="-274320" eaLnBrk="1" fontAlgn="auto" hangingPunct="1">
              <a:spcBef>
                <a:spcPts val="580"/>
              </a:spcBef>
              <a:spcAft>
                <a:spcPts val="0"/>
              </a:spcAft>
              <a:buFont typeface="Wingdings 2"/>
              <a:buChar char=""/>
              <a:defRPr/>
            </a:pPr>
            <a:r>
              <a:rPr lang="en-US" dirty="0"/>
              <a:t>The cytoplasm contains a series of </a:t>
            </a:r>
            <a:r>
              <a:rPr lang="en-US" b="1" dirty="0"/>
              <a:t>organelles, </a:t>
            </a:r>
            <a:r>
              <a:rPr lang="en-US" dirty="0"/>
              <a:t>most of which have their own membrane coverings.</a:t>
            </a:r>
          </a:p>
          <a:p>
            <a:pPr marL="274320" indent="-274320" eaLnBrk="1" fontAlgn="auto" hangingPunct="1">
              <a:spcBef>
                <a:spcPts val="580"/>
              </a:spcBef>
              <a:spcAft>
                <a:spcPts val="0"/>
              </a:spcAft>
              <a:buFont typeface="Wingdings 2"/>
              <a:buChar char=""/>
              <a:defRPr/>
            </a:pPr>
            <a:r>
              <a:rPr lang="en-US" dirty="0"/>
              <a:t>Many of the functions of a cell that are performed in the cytoplasmic compartment result from the activity of specific organelles.</a:t>
            </a:r>
          </a:p>
        </p:txBody>
      </p:sp>
      <p:sp>
        <p:nvSpPr>
          <p:cNvPr id="35844" name="Footer Placeholder 4">
            <a:extLst>
              <a:ext uri="{FF2B5EF4-FFF2-40B4-BE49-F238E27FC236}">
                <a16:creationId xmlns:a16="http://schemas.microsoft.com/office/drawing/2014/main" id="{C3289C96-F7F8-46B6-85C3-FAAA138D8A8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8676" name="Slide Number Placeholder 3">
            <a:extLst>
              <a:ext uri="{FF2B5EF4-FFF2-40B4-BE49-F238E27FC236}">
                <a16:creationId xmlns:a16="http://schemas.microsoft.com/office/drawing/2014/main" id="{496F457D-E96C-4707-88DD-9DFEC493F707}"/>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836F3EA7-C716-4DA4-A1FA-D82C43552CC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25</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1932C19-3B31-4320-A3BB-1663EDE08D5F}"/>
              </a:ext>
            </a:extLst>
          </p:cNvPr>
          <p:cNvSpPr>
            <a:spLocks noGrp="1"/>
          </p:cNvSpPr>
          <p:nvPr>
            <p:ph type="title"/>
          </p:nvPr>
        </p:nvSpPr>
        <p:spPr/>
        <p:txBody>
          <a:bodyPr/>
          <a:lstStyle/>
          <a:p>
            <a:pPr eaLnBrk="1" hangingPunct="1"/>
            <a:r>
              <a:rPr lang="en-US" altLang="en-US"/>
              <a:t>Cell organelles</a:t>
            </a:r>
          </a:p>
        </p:txBody>
      </p:sp>
      <p:sp>
        <p:nvSpPr>
          <p:cNvPr id="36867" name="Content Placeholder 2">
            <a:extLst>
              <a:ext uri="{FF2B5EF4-FFF2-40B4-BE49-F238E27FC236}">
                <a16:creationId xmlns:a16="http://schemas.microsoft.com/office/drawing/2014/main" id="{DA40A417-38D2-4BCC-B9AB-6A11B87070BC}"/>
              </a:ext>
            </a:extLst>
          </p:cNvPr>
          <p:cNvSpPr>
            <a:spLocks noGrp="1"/>
          </p:cNvSpPr>
          <p:nvPr>
            <p:ph sz="quarter" idx="1"/>
          </p:nvPr>
        </p:nvSpPr>
        <p:spPr>
          <a:xfrm>
            <a:off x="609600" y="1589088"/>
            <a:ext cx="3886200" cy="4572000"/>
          </a:xfrm>
        </p:spPr>
        <p:txBody>
          <a:bodyPr/>
          <a:lstStyle/>
          <a:p>
            <a:pPr eaLnBrk="1" hangingPunct="1"/>
            <a:r>
              <a:rPr lang="en-US" altLang="en-US" sz="2800"/>
              <a:t>Nucleus</a:t>
            </a:r>
          </a:p>
          <a:p>
            <a:pPr eaLnBrk="1" hangingPunct="1"/>
            <a:r>
              <a:rPr lang="en-US" altLang="en-US" sz="2800"/>
              <a:t>Nucleolus</a:t>
            </a:r>
          </a:p>
          <a:p>
            <a:pPr eaLnBrk="1" hangingPunct="1"/>
            <a:r>
              <a:rPr lang="en-US" altLang="en-US" sz="2800"/>
              <a:t>Endoplasmic reticulum</a:t>
            </a:r>
          </a:p>
          <a:p>
            <a:pPr eaLnBrk="1" hangingPunct="1"/>
            <a:r>
              <a:rPr lang="en-US" altLang="en-US" sz="2800"/>
              <a:t>Golgi complex (Golgi apparatus)</a:t>
            </a:r>
          </a:p>
          <a:p>
            <a:pPr eaLnBrk="1" hangingPunct="1"/>
            <a:r>
              <a:rPr lang="en-US" altLang="en-US" sz="2800"/>
              <a:t>Mitochondria</a:t>
            </a:r>
          </a:p>
          <a:p>
            <a:pPr eaLnBrk="1" hangingPunct="1"/>
            <a:r>
              <a:rPr lang="en-US" altLang="en-US" sz="2800"/>
              <a:t>Lysosomes</a:t>
            </a:r>
          </a:p>
          <a:p>
            <a:pPr eaLnBrk="1" hangingPunct="1"/>
            <a:r>
              <a:rPr lang="en-US" altLang="en-US" sz="2800"/>
              <a:t>Peroxisomes</a:t>
            </a:r>
            <a:endParaRPr lang="en-US" altLang="en-US"/>
          </a:p>
          <a:p>
            <a:pPr eaLnBrk="1" hangingPunct="1"/>
            <a:endParaRPr lang="en-US" altLang="en-US"/>
          </a:p>
          <a:p>
            <a:pPr eaLnBrk="1" hangingPunct="1">
              <a:buFont typeface="Wingdings 2" panose="05020102010507070707" pitchFamily="18" charset="2"/>
              <a:buNone/>
            </a:pPr>
            <a:endParaRPr lang="en-US" altLang="en-US"/>
          </a:p>
          <a:p>
            <a:pPr eaLnBrk="1" hangingPunct="1"/>
            <a:endParaRPr lang="en-US" altLang="en-US" u="sng"/>
          </a:p>
        </p:txBody>
      </p:sp>
      <p:sp>
        <p:nvSpPr>
          <p:cNvPr id="36868" name="Content Placeholder 3">
            <a:extLst>
              <a:ext uri="{FF2B5EF4-FFF2-40B4-BE49-F238E27FC236}">
                <a16:creationId xmlns:a16="http://schemas.microsoft.com/office/drawing/2014/main" id="{05037F58-4D0C-427C-A430-28FF07B9750C}"/>
              </a:ext>
            </a:extLst>
          </p:cNvPr>
          <p:cNvSpPr>
            <a:spLocks noGrp="1"/>
          </p:cNvSpPr>
          <p:nvPr>
            <p:ph sz="quarter" idx="2"/>
          </p:nvPr>
        </p:nvSpPr>
        <p:spPr>
          <a:xfrm>
            <a:off x="4845050" y="1589088"/>
            <a:ext cx="3886200" cy="4572000"/>
          </a:xfrm>
        </p:spPr>
        <p:txBody>
          <a:bodyPr/>
          <a:lstStyle/>
          <a:p>
            <a:pPr eaLnBrk="1" hangingPunct="1"/>
            <a:r>
              <a:rPr lang="en-US" altLang="en-US" sz="2800"/>
              <a:t>Cytoskeleton</a:t>
            </a:r>
          </a:p>
          <a:p>
            <a:pPr eaLnBrk="1" hangingPunct="1"/>
            <a:r>
              <a:rPr lang="en-US" altLang="en-US" sz="2800"/>
              <a:t>Ribosomes</a:t>
            </a:r>
          </a:p>
          <a:p>
            <a:pPr eaLnBrk="1" hangingPunct="1"/>
            <a:r>
              <a:rPr lang="en-US" altLang="en-US" sz="2800"/>
              <a:t>Secretory vesicles</a:t>
            </a:r>
          </a:p>
          <a:p>
            <a:pPr eaLnBrk="1" hangingPunct="1"/>
            <a:r>
              <a:rPr lang="en-US" altLang="en-US" sz="2800"/>
              <a:t>Phagosomes</a:t>
            </a:r>
          </a:p>
          <a:p>
            <a:pPr eaLnBrk="1" hangingPunct="1"/>
            <a:r>
              <a:rPr lang="en-US" altLang="en-US" sz="2800"/>
              <a:t>Lipid vacuoles</a:t>
            </a:r>
          </a:p>
          <a:p>
            <a:pPr eaLnBrk="1" hangingPunct="1"/>
            <a:r>
              <a:rPr lang="en-US" altLang="en-US" sz="2800"/>
              <a:t>Centrioles </a:t>
            </a:r>
            <a:endParaRPr lang="en-US" altLang="en-US"/>
          </a:p>
        </p:txBody>
      </p:sp>
      <p:sp>
        <p:nvSpPr>
          <p:cNvPr id="29700" name="Slide Number Placeholder 4">
            <a:extLst>
              <a:ext uri="{FF2B5EF4-FFF2-40B4-BE49-F238E27FC236}">
                <a16:creationId xmlns:a16="http://schemas.microsoft.com/office/drawing/2014/main" id="{D3EECF1F-79E2-47D7-98C0-B02E45D38DC0}"/>
              </a:ext>
            </a:extLst>
          </p:cNvPr>
          <p:cNvSpPr>
            <a:spLocks noGrp="1"/>
          </p:cNvSpPr>
          <p:nvPr>
            <p:ph type="sldNum" sz="quarter" idx="11"/>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76FB4CE3-4ADF-459B-8822-617A59AE6A5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26</a:t>
            </a:fld>
            <a:endParaRPr lang="en-US" altLang="en-US" sz="1200">
              <a:solidFill>
                <a:srgbClr val="FFFFFF"/>
              </a:solidFill>
              <a:latin typeface="Franklin Gothic Book" panose="020B0503020102020204" pitchFamily="34" charset="0"/>
            </a:endParaRPr>
          </a:p>
        </p:txBody>
      </p:sp>
      <p:sp>
        <p:nvSpPr>
          <p:cNvPr id="36870" name="Footer Placeholder 5">
            <a:extLst>
              <a:ext uri="{FF2B5EF4-FFF2-40B4-BE49-F238E27FC236}">
                <a16:creationId xmlns:a16="http://schemas.microsoft.com/office/drawing/2014/main" id="{1EC7A5DA-7E25-471B-9A91-71376643E1D7}"/>
              </a:ext>
            </a:extLst>
          </p:cNvPr>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E031F47-9A5D-4306-A79B-2924E4730684}"/>
              </a:ext>
            </a:extLst>
          </p:cNvPr>
          <p:cNvSpPr>
            <a:spLocks noGrp="1"/>
          </p:cNvSpPr>
          <p:nvPr>
            <p:ph type="title"/>
          </p:nvPr>
        </p:nvSpPr>
        <p:spPr>
          <a:xfrm>
            <a:off x="612775" y="228600"/>
            <a:ext cx="8153400" cy="990600"/>
          </a:xfrm>
        </p:spPr>
        <p:txBody>
          <a:bodyPr/>
          <a:lstStyle/>
          <a:p>
            <a:pPr eaLnBrk="1" hangingPunct="1"/>
            <a:r>
              <a:rPr lang="en-US" altLang="en-US"/>
              <a:t>Cell organelles</a:t>
            </a:r>
          </a:p>
        </p:txBody>
      </p:sp>
      <p:pic>
        <p:nvPicPr>
          <p:cNvPr id="37891" name="Content Placeholder 3" descr="http://fog.ccsf.cc.ca.us/~mmalacho/physio/oll/images/bigcell.gif">
            <a:extLst>
              <a:ext uri="{FF2B5EF4-FFF2-40B4-BE49-F238E27FC236}">
                <a16:creationId xmlns:a16="http://schemas.microsoft.com/office/drawing/2014/main" id="{3934DA9F-B724-4D28-AE96-C2C0A5B58197}"/>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295400"/>
            <a:ext cx="7239000" cy="5029200"/>
          </a:xfrm>
        </p:spPr>
      </p:pic>
      <p:sp>
        <p:nvSpPr>
          <p:cNvPr id="37892" name="Footer Placeholder 5">
            <a:extLst>
              <a:ext uri="{FF2B5EF4-FFF2-40B4-BE49-F238E27FC236}">
                <a16:creationId xmlns:a16="http://schemas.microsoft.com/office/drawing/2014/main" id="{8BF44C5F-3A8F-4E5C-AD0E-D3C3258BE8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0724" name="Slide Number Placeholder 4">
            <a:extLst>
              <a:ext uri="{FF2B5EF4-FFF2-40B4-BE49-F238E27FC236}">
                <a16:creationId xmlns:a16="http://schemas.microsoft.com/office/drawing/2014/main" id="{F888A4AD-63C0-4EED-87BB-10AF3ECC2B4F}"/>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4B4880B9-4F3F-4BA8-A8BE-0CF052EBD0BA}"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27</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0DC84AB-004B-42E0-83BC-95313DCB3E48}"/>
              </a:ext>
            </a:extLst>
          </p:cNvPr>
          <p:cNvSpPr>
            <a:spLocks noGrp="1"/>
          </p:cNvSpPr>
          <p:nvPr>
            <p:ph type="title"/>
          </p:nvPr>
        </p:nvSpPr>
        <p:spPr>
          <a:xfrm>
            <a:off x="914400" y="274638"/>
            <a:ext cx="7772400" cy="792162"/>
          </a:xfrm>
        </p:spPr>
        <p:txBody>
          <a:bodyPr/>
          <a:lstStyle/>
          <a:p>
            <a:pPr eaLnBrk="1" hangingPunct="1"/>
            <a:r>
              <a:rPr lang="en-US" altLang="en-US"/>
              <a:t>Nucleus </a:t>
            </a:r>
          </a:p>
        </p:txBody>
      </p:sp>
      <p:sp>
        <p:nvSpPr>
          <p:cNvPr id="38915" name="Content Placeholder 2">
            <a:extLst>
              <a:ext uri="{FF2B5EF4-FFF2-40B4-BE49-F238E27FC236}">
                <a16:creationId xmlns:a16="http://schemas.microsoft.com/office/drawing/2014/main" id="{9058381B-8251-4B06-BCDE-5857BB722908}"/>
              </a:ext>
            </a:extLst>
          </p:cNvPr>
          <p:cNvSpPr>
            <a:spLocks noGrp="1"/>
          </p:cNvSpPr>
          <p:nvPr>
            <p:ph sz="quarter" idx="1"/>
          </p:nvPr>
        </p:nvSpPr>
        <p:spPr>
          <a:xfrm>
            <a:off x="457200" y="1371600"/>
            <a:ext cx="8229600" cy="5181600"/>
          </a:xfrm>
        </p:spPr>
        <p:txBody>
          <a:bodyPr/>
          <a:lstStyle/>
          <a:p>
            <a:pPr eaLnBrk="1" hangingPunct="1"/>
            <a:r>
              <a:rPr lang="en-US" altLang="en-US" sz="2800"/>
              <a:t>The nucleus is the control centre of the cell.</a:t>
            </a:r>
          </a:p>
          <a:p>
            <a:pPr eaLnBrk="1" hangingPunct="1"/>
            <a:r>
              <a:rPr lang="en-US" altLang="en-US" sz="2800"/>
              <a:t>It is the largest organelle within most human cells.</a:t>
            </a:r>
          </a:p>
          <a:p>
            <a:pPr eaLnBrk="1" hangingPunct="1"/>
            <a:r>
              <a:rPr lang="en-US" altLang="en-US" sz="2800"/>
              <a:t>It </a:t>
            </a:r>
            <a:r>
              <a:rPr lang="en-US" altLang="en-US"/>
              <a:t>generally</a:t>
            </a:r>
            <a:r>
              <a:rPr lang="en-US" altLang="en-US" sz="2800"/>
              <a:t> has a spherical or ellipsoid shape.</a:t>
            </a:r>
          </a:p>
          <a:p>
            <a:pPr eaLnBrk="1" hangingPunct="1"/>
            <a:r>
              <a:rPr lang="en-US" altLang="en-US" sz="2800"/>
              <a:t>It has a diameter of 3-10 micrometers and can therefore be observed through the light microscope. </a:t>
            </a:r>
          </a:p>
          <a:p>
            <a:pPr eaLnBrk="1" hangingPunct="1"/>
            <a:r>
              <a:rPr lang="en-US" altLang="en-US" sz="2800"/>
              <a:t>It contains a fine network of threads called </a:t>
            </a:r>
            <a:r>
              <a:rPr lang="en-US" altLang="en-US" sz="2800" b="1"/>
              <a:t>chromatin</a:t>
            </a:r>
            <a:r>
              <a:rPr lang="en-US" altLang="en-US" sz="2800"/>
              <a:t> which is DNA (deoxyribonucleic acid) associated with particular proteins. </a:t>
            </a:r>
          </a:p>
          <a:p>
            <a:pPr eaLnBrk="1" hangingPunct="1"/>
            <a:r>
              <a:rPr lang="en-US" altLang="en-US" sz="2800"/>
              <a:t>At the time of cell division, chromatin becomes condensed to form rod-like bodies known as </a:t>
            </a:r>
            <a:r>
              <a:rPr lang="en-US" altLang="en-US" sz="2800" b="1"/>
              <a:t>chromosomes</a:t>
            </a:r>
          </a:p>
        </p:txBody>
      </p:sp>
      <p:sp>
        <p:nvSpPr>
          <p:cNvPr id="38916" name="Footer Placeholder 4">
            <a:extLst>
              <a:ext uri="{FF2B5EF4-FFF2-40B4-BE49-F238E27FC236}">
                <a16:creationId xmlns:a16="http://schemas.microsoft.com/office/drawing/2014/main" id="{E8D5A37B-A4E4-4137-99C4-B0C9A1ECEBA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1748" name="Slide Number Placeholder 3">
            <a:extLst>
              <a:ext uri="{FF2B5EF4-FFF2-40B4-BE49-F238E27FC236}">
                <a16:creationId xmlns:a16="http://schemas.microsoft.com/office/drawing/2014/main" id="{115F1CAD-BE84-4150-AB45-BE406F45B5F5}"/>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A9DF9EBD-3520-4D64-B96A-C3C538972D0A}"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28</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5144FDC-A9BB-40B2-8524-935E3F7E6224}"/>
              </a:ext>
            </a:extLst>
          </p:cNvPr>
          <p:cNvSpPr>
            <a:spLocks noGrp="1"/>
          </p:cNvSpPr>
          <p:nvPr>
            <p:ph type="title"/>
          </p:nvPr>
        </p:nvSpPr>
        <p:spPr>
          <a:xfrm>
            <a:off x="612775" y="228600"/>
            <a:ext cx="8153400" cy="990600"/>
          </a:xfrm>
        </p:spPr>
        <p:txBody>
          <a:bodyPr/>
          <a:lstStyle/>
          <a:p>
            <a:pPr eaLnBrk="1" hangingPunct="1"/>
            <a:r>
              <a:rPr lang="en-US" altLang="en-US"/>
              <a:t>Nucleus …</a:t>
            </a:r>
          </a:p>
        </p:txBody>
      </p:sp>
      <p:sp>
        <p:nvSpPr>
          <p:cNvPr id="39939" name="Content Placeholder 2">
            <a:extLst>
              <a:ext uri="{FF2B5EF4-FFF2-40B4-BE49-F238E27FC236}">
                <a16:creationId xmlns:a16="http://schemas.microsoft.com/office/drawing/2014/main" id="{1FE3EEE7-F4E1-4210-ABAE-367308139481}"/>
              </a:ext>
            </a:extLst>
          </p:cNvPr>
          <p:cNvSpPr>
            <a:spLocks noGrp="1"/>
          </p:cNvSpPr>
          <p:nvPr>
            <p:ph sz="quarter" idx="1"/>
          </p:nvPr>
        </p:nvSpPr>
        <p:spPr>
          <a:xfrm>
            <a:off x="612775" y="1600200"/>
            <a:ext cx="8153400" cy="4495800"/>
          </a:xfrm>
        </p:spPr>
        <p:txBody>
          <a:bodyPr/>
          <a:lstStyle/>
          <a:p>
            <a:pPr eaLnBrk="1" hangingPunct="1"/>
            <a:r>
              <a:rPr lang="en-US" altLang="en-US" sz="2800"/>
              <a:t>The nucleus is surrounded by two layers of membrane, each of which is a lipid bilayer, and which together form the </a:t>
            </a:r>
            <a:r>
              <a:rPr lang="en-US" altLang="en-US" sz="2800" b="1"/>
              <a:t>nuclear</a:t>
            </a:r>
            <a:r>
              <a:rPr lang="en-US" altLang="en-US" sz="2800"/>
              <a:t> </a:t>
            </a:r>
            <a:r>
              <a:rPr lang="en-US" altLang="en-US" sz="2800" b="1"/>
              <a:t>envelope</a:t>
            </a:r>
            <a:r>
              <a:rPr lang="en-US" altLang="en-US" sz="2800"/>
              <a:t>.</a:t>
            </a:r>
          </a:p>
          <a:p>
            <a:pPr eaLnBrk="1" hangingPunct="1"/>
            <a:r>
              <a:rPr lang="en-US" altLang="en-US" sz="2800"/>
              <a:t>The outer membrane of the nuclear envelope has many ribosomes attached to it and engaged in protein synthesis.</a:t>
            </a:r>
            <a:endParaRPr lang="en-US" altLang="en-US"/>
          </a:p>
        </p:txBody>
      </p:sp>
      <p:sp>
        <p:nvSpPr>
          <p:cNvPr id="39940" name="Footer Placeholder 4">
            <a:extLst>
              <a:ext uri="{FF2B5EF4-FFF2-40B4-BE49-F238E27FC236}">
                <a16:creationId xmlns:a16="http://schemas.microsoft.com/office/drawing/2014/main" id="{AF653800-5A6D-4037-B5E1-D4779259E97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2772" name="Slide Number Placeholder 3">
            <a:extLst>
              <a:ext uri="{FF2B5EF4-FFF2-40B4-BE49-F238E27FC236}">
                <a16:creationId xmlns:a16="http://schemas.microsoft.com/office/drawing/2014/main" id="{AF7405EC-457B-4408-8C74-C0C6F9877A03}"/>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CCDE68AF-9995-413F-A7D6-B6130FCB05E6}"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29</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5C17891-A6E1-4CC2-88B2-9A9A75AC1A79}"/>
              </a:ext>
            </a:extLst>
          </p:cNvPr>
          <p:cNvSpPr>
            <a:spLocks noGrp="1"/>
          </p:cNvSpPr>
          <p:nvPr>
            <p:ph type="title"/>
          </p:nvPr>
        </p:nvSpPr>
        <p:spPr>
          <a:xfrm>
            <a:off x="612775" y="228600"/>
            <a:ext cx="8153400" cy="990600"/>
          </a:xfrm>
        </p:spPr>
        <p:txBody>
          <a:bodyPr/>
          <a:lstStyle/>
          <a:p>
            <a:pPr eaLnBrk="1" hangingPunct="1"/>
            <a:r>
              <a:rPr lang="en-US" altLang="en-US"/>
              <a:t>Cell size</a:t>
            </a:r>
          </a:p>
        </p:txBody>
      </p:sp>
      <p:sp>
        <p:nvSpPr>
          <p:cNvPr id="3" name="Content Placeholder 2">
            <a:extLst>
              <a:ext uri="{FF2B5EF4-FFF2-40B4-BE49-F238E27FC236}">
                <a16:creationId xmlns:a16="http://schemas.microsoft.com/office/drawing/2014/main" id="{3E8DC8BB-70BF-4FE2-9248-994A8433E2A1}"/>
              </a:ext>
            </a:extLst>
          </p:cNvPr>
          <p:cNvSpPr>
            <a:spLocks noGrp="1"/>
          </p:cNvSpPr>
          <p:nvPr>
            <p:ph sz="quarter" idx="1"/>
          </p:nvPr>
        </p:nvSpPr>
        <p:spPr>
          <a:xfrm>
            <a:off x="612775" y="1516063"/>
            <a:ext cx="8153400" cy="4648200"/>
          </a:xfrm>
        </p:spPr>
        <p:txBody>
          <a:bodyPr>
            <a:normAutofit fontScale="62500" lnSpcReduction="20000"/>
          </a:bodyPr>
          <a:lstStyle/>
          <a:p>
            <a:pPr marL="274320" indent="-274320" eaLnBrk="1" fontAlgn="auto" hangingPunct="1">
              <a:spcBef>
                <a:spcPts val="580"/>
              </a:spcBef>
              <a:spcAft>
                <a:spcPts val="0"/>
              </a:spcAft>
              <a:buFont typeface="Wingdings 2"/>
              <a:buChar char=""/>
              <a:defRPr/>
            </a:pPr>
            <a:r>
              <a:rPr lang="en-US" sz="4500" dirty="0"/>
              <a:t>The majority of mammalian cells are 5 to 50 micrometers in diameter, but others may be smaller or larger.</a:t>
            </a:r>
          </a:p>
          <a:p>
            <a:pPr marL="274320" indent="-274320" eaLnBrk="1" fontAlgn="auto" hangingPunct="1">
              <a:spcBef>
                <a:spcPts val="580"/>
              </a:spcBef>
              <a:spcAft>
                <a:spcPts val="0"/>
              </a:spcAft>
              <a:buFont typeface="Wingdings 2"/>
              <a:buChar char=""/>
              <a:defRPr/>
            </a:pPr>
            <a:r>
              <a:rPr lang="en-US" sz="4500" dirty="0"/>
              <a:t>Red blood cells are 7.5 micrometers across</a:t>
            </a:r>
          </a:p>
          <a:p>
            <a:pPr marL="274320" indent="-274320" eaLnBrk="1" fontAlgn="auto" hangingPunct="1">
              <a:spcBef>
                <a:spcPts val="580"/>
              </a:spcBef>
              <a:spcAft>
                <a:spcPts val="0"/>
              </a:spcAft>
              <a:buFont typeface="Wingdings 2"/>
              <a:buChar char=""/>
              <a:defRPr/>
            </a:pPr>
            <a:r>
              <a:rPr lang="en-US" sz="4500" dirty="0"/>
              <a:t>Columnar epithelial cells are 20 µm tall by 10 µm wide</a:t>
            </a:r>
          </a:p>
          <a:p>
            <a:pPr marL="274320" indent="-274320" eaLnBrk="1" fontAlgn="auto" hangingPunct="1">
              <a:spcBef>
                <a:spcPts val="580"/>
              </a:spcBef>
              <a:spcAft>
                <a:spcPts val="0"/>
              </a:spcAft>
              <a:buFont typeface="Wingdings 2"/>
              <a:buChar char=""/>
              <a:defRPr/>
            </a:pPr>
            <a:r>
              <a:rPr lang="en-US" sz="4500" dirty="0"/>
              <a:t>Mature ova 80 µm across</a:t>
            </a:r>
          </a:p>
          <a:p>
            <a:pPr marL="274320" indent="-274320" eaLnBrk="1" fontAlgn="auto" hangingPunct="1">
              <a:spcBef>
                <a:spcPts val="580"/>
              </a:spcBef>
              <a:spcAft>
                <a:spcPts val="0"/>
              </a:spcAft>
              <a:buFont typeface="Wingdings 2"/>
              <a:buChar char=""/>
              <a:defRPr/>
            </a:pPr>
            <a:r>
              <a:rPr lang="en-US" sz="4500" dirty="0" err="1"/>
              <a:t>Megakaryocytes</a:t>
            </a:r>
            <a:r>
              <a:rPr lang="en-US" sz="4500" dirty="0"/>
              <a:t> of bone marrow over 200 µm in diameter</a:t>
            </a:r>
          </a:p>
          <a:p>
            <a:pPr marL="274320" indent="-274320" eaLnBrk="1" fontAlgn="auto" hangingPunct="1">
              <a:spcBef>
                <a:spcPts val="580"/>
              </a:spcBef>
              <a:spcAft>
                <a:spcPts val="0"/>
              </a:spcAft>
              <a:buFont typeface="Wingdings 2"/>
              <a:buChar char=""/>
              <a:defRPr/>
            </a:pPr>
            <a:r>
              <a:rPr lang="en-US" sz="4500" dirty="0"/>
              <a:t>Large nerve cells (neurons) may be a meter in length. </a:t>
            </a:r>
          </a:p>
          <a:p>
            <a:pPr marL="274320" indent="-274320" eaLnBrk="1" fontAlgn="auto" hangingPunct="1">
              <a:spcBef>
                <a:spcPts val="580"/>
              </a:spcBef>
              <a:spcAft>
                <a:spcPts val="0"/>
              </a:spcAft>
              <a:buFont typeface="Wingdings 2"/>
              <a:buChar char=""/>
              <a:defRPr/>
            </a:pPr>
            <a:r>
              <a:rPr lang="en-US" sz="4500" dirty="0"/>
              <a:t>It is necessary to use a microscope to view the typical cell.</a:t>
            </a:r>
            <a:r>
              <a:rPr lang="en-US" sz="3300" dirty="0"/>
              <a:t> </a:t>
            </a:r>
            <a:endParaRPr lang="en-US" dirty="0"/>
          </a:p>
          <a:p>
            <a:pPr marL="274320" indent="-274320" eaLnBrk="1" fontAlgn="auto" hangingPunct="1">
              <a:spcBef>
                <a:spcPts val="580"/>
              </a:spcBef>
              <a:spcAft>
                <a:spcPts val="0"/>
              </a:spcAft>
              <a:buFont typeface="Wingdings 2"/>
              <a:buChar char=""/>
              <a:defRPr/>
            </a:pPr>
            <a:endParaRPr lang="en-US" dirty="0"/>
          </a:p>
        </p:txBody>
      </p:sp>
      <p:sp>
        <p:nvSpPr>
          <p:cNvPr id="12292" name="Footer Placeholder 4">
            <a:extLst>
              <a:ext uri="{FF2B5EF4-FFF2-40B4-BE49-F238E27FC236}">
                <a16:creationId xmlns:a16="http://schemas.microsoft.com/office/drawing/2014/main" id="{4F5490CA-C329-495A-A61C-45BFD42BF94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9220" name="Slide Number Placeholder 3">
            <a:extLst>
              <a:ext uri="{FF2B5EF4-FFF2-40B4-BE49-F238E27FC236}">
                <a16:creationId xmlns:a16="http://schemas.microsoft.com/office/drawing/2014/main" id="{2590376B-5545-4509-8E23-9421C5827A1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D7FA761B-56A5-4EB2-936B-A1F1704E710A}"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D950EA1-745A-436B-990C-CAB6013F7926}"/>
              </a:ext>
            </a:extLst>
          </p:cNvPr>
          <p:cNvSpPr>
            <a:spLocks noGrp="1"/>
          </p:cNvSpPr>
          <p:nvPr>
            <p:ph type="title"/>
          </p:nvPr>
        </p:nvSpPr>
        <p:spPr>
          <a:xfrm>
            <a:off x="612775" y="228600"/>
            <a:ext cx="8153400" cy="990600"/>
          </a:xfrm>
        </p:spPr>
        <p:txBody>
          <a:bodyPr/>
          <a:lstStyle/>
          <a:p>
            <a:pPr eaLnBrk="1" hangingPunct="1"/>
            <a:r>
              <a:rPr lang="en-US" altLang="en-US"/>
              <a:t>Nucleus …</a:t>
            </a:r>
          </a:p>
        </p:txBody>
      </p:sp>
      <p:sp>
        <p:nvSpPr>
          <p:cNvPr id="40963" name="Content Placeholder 2">
            <a:extLst>
              <a:ext uri="{FF2B5EF4-FFF2-40B4-BE49-F238E27FC236}">
                <a16:creationId xmlns:a16="http://schemas.microsoft.com/office/drawing/2014/main" id="{799D2FDF-BAD5-406B-B50D-25AC4F4C9C82}"/>
              </a:ext>
            </a:extLst>
          </p:cNvPr>
          <p:cNvSpPr>
            <a:spLocks noGrp="1"/>
          </p:cNvSpPr>
          <p:nvPr>
            <p:ph sz="quarter" idx="1"/>
          </p:nvPr>
        </p:nvSpPr>
        <p:spPr>
          <a:xfrm>
            <a:off x="612775" y="1600200"/>
            <a:ext cx="8153400" cy="4495800"/>
          </a:xfrm>
        </p:spPr>
        <p:txBody>
          <a:bodyPr/>
          <a:lstStyle/>
          <a:p>
            <a:pPr eaLnBrk="1" hangingPunct="1"/>
            <a:r>
              <a:rPr lang="en-US" altLang="en-US" sz="2800"/>
              <a:t>Proteins synthesized on these ribosomes pass into the space between the two membrane layers, the </a:t>
            </a:r>
            <a:r>
              <a:rPr lang="en-US" altLang="en-US" sz="2800" b="1"/>
              <a:t>peri-nuclear</a:t>
            </a:r>
            <a:r>
              <a:rPr lang="en-US" altLang="en-US" sz="2800"/>
              <a:t> </a:t>
            </a:r>
            <a:r>
              <a:rPr lang="en-US" altLang="en-US" sz="2800" b="1"/>
              <a:t>space</a:t>
            </a:r>
            <a:r>
              <a:rPr lang="en-US" altLang="en-US" sz="2800"/>
              <a:t>.</a:t>
            </a:r>
          </a:p>
          <a:p>
            <a:pPr eaLnBrk="1" hangingPunct="1"/>
            <a:r>
              <a:rPr lang="en-US" altLang="en-US" sz="2800"/>
              <a:t>A network of filamentous proteins, the </a:t>
            </a:r>
            <a:r>
              <a:rPr lang="en-US" altLang="en-US" sz="2800" b="1"/>
              <a:t>nuclear matrix</a:t>
            </a:r>
            <a:r>
              <a:rPr lang="en-US" altLang="en-US" sz="2800"/>
              <a:t>, is present throughout the nucleus.</a:t>
            </a:r>
            <a:endParaRPr lang="en-US" altLang="en-US"/>
          </a:p>
        </p:txBody>
      </p:sp>
      <p:sp>
        <p:nvSpPr>
          <p:cNvPr id="40964" name="Footer Placeholder 4">
            <a:extLst>
              <a:ext uri="{FF2B5EF4-FFF2-40B4-BE49-F238E27FC236}">
                <a16:creationId xmlns:a16="http://schemas.microsoft.com/office/drawing/2014/main" id="{6FF5FE70-B3F3-4D2F-BF52-DC132184175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3796" name="Slide Number Placeholder 3">
            <a:extLst>
              <a:ext uri="{FF2B5EF4-FFF2-40B4-BE49-F238E27FC236}">
                <a16:creationId xmlns:a16="http://schemas.microsoft.com/office/drawing/2014/main" id="{B8288A0A-2C2A-4AA7-B71A-EE1687DE02BA}"/>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046623F1-ECE3-4FD4-A3C8-D0D5517CC04D}"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30</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643EEB8-3CF3-4799-BE37-4626DB34D445}"/>
              </a:ext>
            </a:extLst>
          </p:cNvPr>
          <p:cNvSpPr>
            <a:spLocks noGrp="1"/>
          </p:cNvSpPr>
          <p:nvPr>
            <p:ph type="title"/>
          </p:nvPr>
        </p:nvSpPr>
        <p:spPr>
          <a:xfrm>
            <a:off x="612775" y="228600"/>
            <a:ext cx="8153400" cy="990600"/>
          </a:xfrm>
        </p:spPr>
        <p:txBody>
          <a:bodyPr/>
          <a:lstStyle/>
          <a:p>
            <a:pPr eaLnBrk="1" hangingPunct="1"/>
            <a:r>
              <a:rPr lang="en-US" altLang="en-US"/>
              <a:t>Nucleus …</a:t>
            </a:r>
          </a:p>
        </p:txBody>
      </p:sp>
      <p:sp>
        <p:nvSpPr>
          <p:cNvPr id="41987" name="Content Placeholder 2">
            <a:extLst>
              <a:ext uri="{FF2B5EF4-FFF2-40B4-BE49-F238E27FC236}">
                <a16:creationId xmlns:a16="http://schemas.microsoft.com/office/drawing/2014/main" id="{60C48507-F752-462D-86B5-0AB3D5254A15}"/>
              </a:ext>
            </a:extLst>
          </p:cNvPr>
          <p:cNvSpPr>
            <a:spLocks noGrp="1"/>
          </p:cNvSpPr>
          <p:nvPr>
            <p:ph sz="quarter" idx="1"/>
          </p:nvPr>
        </p:nvSpPr>
        <p:spPr>
          <a:xfrm>
            <a:off x="612775" y="1600200"/>
            <a:ext cx="8153400" cy="4495800"/>
          </a:xfrm>
        </p:spPr>
        <p:txBody>
          <a:bodyPr/>
          <a:lstStyle/>
          <a:p>
            <a:pPr eaLnBrk="1" hangingPunct="1"/>
            <a:r>
              <a:rPr lang="en-US" altLang="en-US" sz="2800"/>
              <a:t>Genetic information is stored in the nucleus. </a:t>
            </a:r>
          </a:p>
          <a:p>
            <a:pPr eaLnBrk="1" hangingPunct="1"/>
            <a:r>
              <a:rPr lang="en-US" altLang="en-US" sz="2800"/>
              <a:t>This information is used both to operate the cell and to create more cells. </a:t>
            </a:r>
          </a:p>
          <a:p>
            <a:pPr eaLnBrk="1" hangingPunct="1"/>
            <a:r>
              <a:rPr lang="en-US" altLang="en-US" sz="2800"/>
              <a:t>The principal storage medium is a molecule called </a:t>
            </a:r>
            <a:r>
              <a:rPr lang="en-US" altLang="en-US" sz="2800" b="1"/>
              <a:t>DNA</a:t>
            </a:r>
            <a:r>
              <a:rPr lang="en-US" altLang="en-US" sz="2800"/>
              <a:t>, which is short for Deoxyribose Nucleic Acid (deoxyribonucleic acid). </a:t>
            </a:r>
          </a:p>
          <a:p>
            <a:pPr eaLnBrk="1" hangingPunct="1"/>
            <a:r>
              <a:rPr lang="en-US" altLang="en-US" sz="2800"/>
              <a:t>When the cell divides (mitosis), the DNA is copied such that there are two exact copies of the information, and each set is allocated to one of the daughter cells.</a:t>
            </a:r>
            <a:endParaRPr lang="en-US" altLang="en-US"/>
          </a:p>
          <a:p>
            <a:pPr eaLnBrk="1" hangingPunct="1"/>
            <a:endParaRPr lang="en-US" altLang="en-US"/>
          </a:p>
        </p:txBody>
      </p:sp>
      <p:sp>
        <p:nvSpPr>
          <p:cNvPr id="41988" name="Footer Placeholder 4">
            <a:extLst>
              <a:ext uri="{FF2B5EF4-FFF2-40B4-BE49-F238E27FC236}">
                <a16:creationId xmlns:a16="http://schemas.microsoft.com/office/drawing/2014/main" id="{FA751ED8-C8DB-4819-A601-050391C6912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4820" name="Slide Number Placeholder 3">
            <a:extLst>
              <a:ext uri="{FF2B5EF4-FFF2-40B4-BE49-F238E27FC236}">
                <a16:creationId xmlns:a16="http://schemas.microsoft.com/office/drawing/2014/main" id="{17E82AF7-2B64-4C9B-A008-4EA9BD117CF7}"/>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9B1354BF-69CA-4E9E-98E3-997C408390B4}"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31</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4907FAE-1C60-4D0D-BA83-1CB36484E323}"/>
              </a:ext>
            </a:extLst>
          </p:cNvPr>
          <p:cNvSpPr>
            <a:spLocks noGrp="1"/>
          </p:cNvSpPr>
          <p:nvPr>
            <p:ph type="title"/>
          </p:nvPr>
        </p:nvSpPr>
        <p:spPr>
          <a:xfrm>
            <a:off x="612775" y="228600"/>
            <a:ext cx="8153400" cy="990600"/>
          </a:xfrm>
        </p:spPr>
        <p:txBody>
          <a:bodyPr/>
          <a:lstStyle/>
          <a:p>
            <a:pPr eaLnBrk="1" hangingPunct="1"/>
            <a:r>
              <a:rPr lang="en-US" altLang="en-US"/>
              <a:t>Nucleus …</a:t>
            </a:r>
          </a:p>
        </p:txBody>
      </p:sp>
      <p:sp>
        <p:nvSpPr>
          <p:cNvPr id="43011" name="Content Placeholder 2">
            <a:extLst>
              <a:ext uri="{FF2B5EF4-FFF2-40B4-BE49-F238E27FC236}">
                <a16:creationId xmlns:a16="http://schemas.microsoft.com/office/drawing/2014/main" id="{4286CF73-F33B-49C8-A4A6-84F161950CBE}"/>
              </a:ext>
            </a:extLst>
          </p:cNvPr>
          <p:cNvSpPr>
            <a:spLocks noGrp="1"/>
          </p:cNvSpPr>
          <p:nvPr>
            <p:ph sz="quarter" idx="1"/>
          </p:nvPr>
        </p:nvSpPr>
        <p:spPr>
          <a:xfrm>
            <a:off x="612775" y="1600200"/>
            <a:ext cx="8153400" cy="4495800"/>
          </a:xfrm>
        </p:spPr>
        <p:txBody>
          <a:bodyPr/>
          <a:lstStyle/>
          <a:p>
            <a:pPr eaLnBrk="1" hangingPunct="1"/>
            <a:r>
              <a:rPr lang="en-US" altLang="en-US" sz="3200"/>
              <a:t>Information to operate the cell is transcribed on to another molecule called </a:t>
            </a:r>
            <a:r>
              <a:rPr lang="en-US" altLang="en-US" sz="3200" b="1"/>
              <a:t>RNA</a:t>
            </a:r>
            <a:r>
              <a:rPr lang="en-US" altLang="en-US" sz="3200"/>
              <a:t>, Ribose Nucleic Acid (ribonucleic acid). </a:t>
            </a:r>
          </a:p>
          <a:p>
            <a:pPr eaLnBrk="1" hangingPunct="1"/>
            <a:r>
              <a:rPr lang="en-US" altLang="en-US" sz="3200"/>
              <a:t>The RNA leaves the nucleus through nuclear pores and goes into the cytoplasm. </a:t>
            </a:r>
          </a:p>
          <a:p>
            <a:pPr eaLnBrk="1" hangingPunct="1"/>
            <a:r>
              <a:rPr lang="en-US" altLang="en-US" sz="3200"/>
              <a:t>This RNA carries a message to the ribosome and is also called mRNA, or </a:t>
            </a:r>
            <a:r>
              <a:rPr lang="en-US" altLang="en-US" sz="3200" b="1"/>
              <a:t>messenger</a:t>
            </a:r>
            <a:r>
              <a:rPr lang="en-US" altLang="en-US" sz="3200"/>
              <a:t> </a:t>
            </a:r>
            <a:r>
              <a:rPr lang="en-US" altLang="en-US" sz="3200" b="1"/>
              <a:t>RNA</a:t>
            </a:r>
            <a:r>
              <a:rPr lang="en-US" altLang="en-US" sz="3200"/>
              <a:t>.</a:t>
            </a:r>
            <a:endParaRPr lang="en-US" altLang="en-US"/>
          </a:p>
          <a:p>
            <a:pPr eaLnBrk="1" hangingPunct="1"/>
            <a:endParaRPr lang="en-US" altLang="en-US"/>
          </a:p>
        </p:txBody>
      </p:sp>
      <p:sp>
        <p:nvSpPr>
          <p:cNvPr id="43012" name="Footer Placeholder 4">
            <a:extLst>
              <a:ext uri="{FF2B5EF4-FFF2-40B4-BE49-F238E27FC236}">
                <a16:creationId xmlns:a16="http://schemas.microsoft.com/office/drawing/2014/main" id="{890E94D5-EC4F-4FCC-8F07-DC7419780AB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5844" name="Slide Number Placeholder 3">
            <a:extLst>
              <a:ext uri="{FF2B5EF4-FFF2-40B4-BE49-F238E27FC236}">
                <a16:creationId xmlns:a16="http://schemas.microsoft.com/office/drawing/2014/main" id="{DA2E8D63-D47B-4EF6-80BA-2A1213832E3A}"/>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0D74D272-FB24-4D02-83FA-721104A71B1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32</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D55A8C6-2F69-4B25-8F33-DDE127180228}"/>
              </a:ext>
            </a:extLst>
          </p:cNvPr>
          <p:cNvSpPr>
            <a:spLocks noGrp="1"/>
          </p:cNvSpPr>
          <p:nvPr>
            <p:ph type="title"/>
          </p:nvPr>
        </p:nvSpPr>
        <p:spPr>
          <a:xfrm>
            <a:off x="612775" y="228600"/>
            <a:ext cx="8153400" cy="990600"/>
          </a:xfrm>
        </p:spPr>
        <p:txBody>
          <a:bodyPr/>
          <a:lstStyle/>
          <a:p>
            <a:pPr eaLnBrk="1" hangingPunct="1"/>
            <a:r>
              <a:rPr lang="en-US" altLang="en-US"/>
              <a:t>Nuclear pores</a:t>
            </a:r>
          </a:p>
        </p:txBody>
      </p:sp>
      <p:sp>
        <p:nvSpPr>
          <p:cNvPr id="45059" name="Content Placeholder 2">
            <a:extLst>
              <a:ext uri="{FF2B5EF4-FFF2-40B4-BE49-F238E27FC236}">
                <a16:creationId xmlns:a16="http://schemas.microsoft.com/office/drawing/2014/main" id="{95ED7AE6-5BDA-4C69-AFFC-BCECE4BAC9F5}"/>
              </a:ext>
            </a:extLst>
          </p:cNvPr>
          <p:cNvSpPr>
            <a:spLocks noGrp="1"/>
          </p:cNvSpPr>
          <p:nvPr>
            <p:ph sz="quarter" idx="1"/>
          </p:nvPr>
        </p:nvSpPr>
        <p:spPr>
          <a:xfrm>
            <a:off x="612775" y="1600200"/>
            <a:ext cx="8153400" cy="4495800"/>
          </a:xfrm>
        </p:spPr>
        <p:txBody>
          <a:bodyPr/>
          <a:lstStyle/>
          <a:p>
            <a:pPr eaLnBrk="1" hangingPunct="1"/>
            <a:r>
              <a:rPr lang="en-US" altLang="en-US" sz="2800"/>
              <a:t>These allow transport across the nuclear envelope</a:t>
            </a:r>
          </a:p>
          <a:p>
            <a:pPr eaLnBrk="1" hangingPunct="1"/>
            <a:r>
              <a:rPr lang="en-US" altLang="en-US" sz="2800"/>
              <a:t>They act as highly selective directional molecular filters allowing the entrance to the nucleus by proteins which are synthesized in the cytoplasm but function in the nucleus.</a:t>
            </a:r>
          </a:p>
          <a:p>
            <a:pPr eaLnBrk="1" hangingPunct="1"/>
            <a:r>
              <a:rPr lang="en-US" altLang="en-US" sz="2800"/>
              <a:t>They also permit the exit of molecules synthesized in the nucleus e.g. ribosomal subunits, transfer RNAs and messenger RNAs, to the cytoplasm.</a:t>
            </a:r>
            <a:endParaRPr lang="en-US" altLang="en-US"/>
          </a:p>
        </p:txBody>
      </p:sp>
      <p:sp>
        <p:nvSpPr>
          <p:cNvPr id="45060" name="Footer Placeholder 4">
            <a:extLst>
              <a:ext uri="{FF2B5EF4-FFF2-40B4-BE49-F238E27FC236}">
                <a16:creationId xmlns:a16="http://schemas.microsoft.com/office/drawing/2014/main" id="{ED409CCA-AC1A-4FB5-ABB4-31EF5A0F59D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7892" name="Slide Number Placeholder 3">
            <a:extLst>
              <a:ext uri="{FF2B5EF4-FFF2-40B4-BE49-F238E27FC236}">
                <a16:creationId xmlns:a16="http://schemas.microsoft.com/office/drawing/2014/main" id="{6ADCEBD0-1E5D-4C6A-9326-7BCCC59671B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25FC0D7-57CC-4896-AA85-EEC575ABA3C5}"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33</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5C9DFEC-458F-41B3-A3AA-13747F9A80A6}"/>
              </a:ext>
            </a:extLst>
          </p:cNvPr>
          <p:cNvSpPr>
            <a:spLocks noGrp="1"/>
          </p:cNvSpPr>
          <p:nvPr>
            <p:ph type="title"/>
          </p:nvPr>
        </p:nvSpPr>
        <p:spPr>
          <a:xfrm>
            <a:off x="612775" y="228600"/>
            <a:ext cx="8153400" cy="990600"/>
          </a:xfrm>
        </p:spPr>
        <p:txBody>
          <a:bodyPr/>
          <a:lstStyle/>
          <a:p>
            <a:pPr eaLnBrk="1" hangingPunct="1"/>
            <a:r>
              <a:rPr lang="en-US" altLang="en-US"/>
              <a:t>Nucleolus </a:t>
            </a:r>
          </a:p>
        </p:txBody>
      </p:sp>
      <p:sp>
        <p:nvSpPr>
          <p:cNvPr id="47107" name="Content Placeholder 2">
            <a:extLst>
              <a:ext uri="{FF2B5EF4-FFF2-40B4-BE49-F238E27FC236}">
                <a16:creationId xmlns:a16="http://schemas.microsoft.com/office/drawing/2014/main" id="{E5D57686-D378-44F8-8E2C-978E2CF66983}"/>
              </a:ext>
            </a:extLst>
          </p:cNvPr>
          <p:cNvSpPr>
            <a:spLocks noGrp="1"/>
          </p:cNvSpPr>
          <p:nvPr>
            <p:ph sz="quarter" idx="1"/>
          </p:nvPr>
        </p:nvSpPr>
        <p:spPr>
          <a:xfrm>
            <a:off x="612775" y="1600200"/>
            <a:ext cx="8153400" cy="4495800"/>
          </a:xfrm>
        </p:spPr>
        <p:txBody>
          <a:bodyPr/>
          <a:lstStyle/>
          <a:p>
            <a:pPr eaLnBrk="1" hangingPunct="1"/>
            <a:r>
              <a:rPr lang="en-US" altLang="en-US"/>
              <a:t>The nucleolus does not have a membrane</a:t>
            </a:r>
          </a:p>
          <a:p>
            <a:pPr eaLnBrk="1" hangingPunct="1"/>
            <a:r>
              <a:rPr lang="en-US" altLang="en-US"/>
              <a:t>It contains a large amount of RNA (m-RNA) </a:t>
            </a:r>
            <a:r>
              <a:rPr lang="en-US" altLang="en-US" sz="2800"/>
              <a:t>and proteins</a:t>
            </a:r>
            <a:r>
              <a:rPr lang="en-US" altLang="en-US"/>
              <a:t> of the types found in ribosomes. </a:t>
            </a:r>
          </a:p>
          <a:p>
            <a:pPr eaLnBrk="1" hangingPunct="1"/>
            <a:r>
              <a:rPr lang="en-US" altLang="en-US"/>
              <a:t>Messenger RNA can be thought of as miniature Xerox copies of small segments of the DNA. </a:t>
            </a:r>
          </a:p>
          <a:p>
            <a:pPr eaLnBrk="1" hangingPunct="1"/>
            <a:r>
              <a:rPr lang="en-US" altLang="en-US"/>
              <a:t>Once it gets into the cytoplasm, the m-RNA becomes associated with ribosomes, and the process of protein formation in the cytoplasm</a:t>
            </a:r>
          </a:p>
        </p:txBody>
      </p:sp>
      <p:sp>
        <p:nvSpPr>
          <p:cNvPr id="47108" name="Footer Placeholder 4">
            <a:extLst>
              <a:ext uri="{FF2B5EF4-FFF2-40B4-BE49-F238E27FC236}">
                <a16:creationId xmlns:a16="http://schemas.microsoft.com/office/drawing/2014/main" id="{59FCCE45-AB9E-480C-BF0B-F8B4E13D22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39940" name="Slide Number Placeholder 3">
            <a:extLst>
              <a:ext uri="{FF2B5EF4-FFF2-40B4-BE49-F238E27FC236}">
                <a16:creationId xmlns:a16="http://schemas.microsoft.com/office/drawing/2014/main" id="{A8609D61-ABAD-471C-A5A6-C83593D6950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B586FDEA-9F97-4BA6-945A-55B6FE9B50E3}"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34</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1">
            <a:extLst>
              <a:ext uri="{FF2B5EF4-FFF2-40B4-BE49-F238E27FC236}">
                <a16:creationId xmlns:a16="http://schemas.microsoft.com/office/drawing/2014/main" id="{C14AE8AF-8E02-447D-8F0E-C29397840C8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48131" name="Slide Number Placeholder 2">
            <a:extLst>
              <a:ext uri="{FF2B5EF4-FFF2-40B4-BE49-F238E27FC236}">
                <a16:creationId xmlns:a16="http://schemas.microsoft.com/office/drawing/2014/main" id="{F6B80945-195E-4493-B7C8-307004881A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93E1E56C-CB86-4A8C-A3FC-45CCE3159579}" type="slidenum">
              <a:rPr lang="en-US" altLang="en-US" sz="1400">
                <a:solidFill>
                  <a:srgbClr val="FFFFFF"/>
                </a:solidFill>
                <a:latin typeface="Franklin Gothic Book" panose="020B0503020102020204" pitchFamily="34" charset="0"/>
              </a:rPr>
              <a:pPr>
                <a:spcBef>
                  <a:spcPct val="0"/>
                </a:spcBef>
                <a:buClrTx/>
                <a:buSzTx/>
                <a:buFontTx/>
                <a:buNone/>
              </a:pPr>
              <a:t>35</a:t>
            </a:fld>
            <a:endParaRPr lang="en-US" altLang="en-US" sz="1400">
              <a:solidFill>
                <a:srgbClr val="FFFFFF"/>
              </a:solidFill>
              <a:latin typeface="Franklin Gothic Book" panose="020B0503020102020204" pitchFamily="34" charset="0"/>
            </a:endParaRPr>
          </a:p>
        </p:txBody>
      </p:sp>
      <p:pic>
        <p:nvPicPr>
          <p:cNvPr id="48132" name="Picture 2" descr="File:Diagram human cell nucleus.svg">
            <a:extLst>
              <a:ext uri="{FF2B5EF4-FFF2-40B4-BE49-F238E27FC236}">
                <a16:creationId xmlns:a16="http://schemas.microsoft.com/office/drawing/2014/main" id="{57EFB766-DB9E-4A46-AB39-23BE38877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77838"/>
            <a:ext cx="67818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7AC7BF0-B35D-4296-8C30-DDF6916233C4}"/>
              </a:ext>
            </a:extLst>
          </p:cNvPr>
          <p:cNvSpPr>
            <a:spLocks noGrp="1"/>
          </p:cNvSpPr>
          <p:nvPr>
            <p:ph type="title"/>
          </p:nvPr>
        </p:nvSpPr>
        <p:spPr>
          <a:xfrm>
            <a:off x="612775" y="228600"/>
            <a:ext cx="8153400" cy="990600"/>
          </a:xfrm>
        </p:spPr>
        <p:txBody>
          <a:bodyPr/>
          <a:lstStyle/>
          <a:p>
            <a:pPr eaLnBrk="1" hangingPunct="1"/>
            <a:r>
              <a:rPr lang="en-US" altLang="en-US"/>
              <a:t>Structure of DNA</a:t>
            </a:r>
          </a:p>
        </p:txBody>
      </p:sp>
      <p:sp>
        <p:nvSpPr>
          <p:cNvPr id="49155" name="Content Placeholder 2">
            <a:extLst>
              <a:ext uri="{FF2B5EF4-FFF2-40B4-BE49-F238E27FC236}">
                <a16:creationId xmlns:a16="http://schemas.microsoft.com/office/drawing/2014/main" id="{41CD9491-6F41-415F-83CF-E849EEF100DE}"/>
              </a:ext>
            </a:extLst>
          </p:cNvPr>
          <p:cNvSpPr>
            <a:spLocks noGrp="1"/>
          </p:cNvSpPr>
          <p:nvPr>
            <p:ph sz="quarter" idx="1"/>
          </p:nvPr>
        </p:nvSpPr>
        <p:spPr>
          <a:xfrm>
            <a:off x="612775" y="1600200"/>
            <a:ext cx="8153400" cy="4495800"/>
          </a:xfrm>
        </p:spPr>
        <p:txBody>
          <a:bodyPr/>
          <a:lstStyle/>
          <a:p>
            <a:pPr eaLnBrk="1" hangingPunct="1"/>
            <a:r>
              <a:rPr lang="en-US" altLang="en-US"/>
              <a:t>The structure of DNA molecule comprises two polynucleotide strands that are oriented in opposite directions, i.e. they are antiparallel.</a:t>
            </a:r>
          </a:p>
          <a:p>
            <a:pPr eaLnBrk="1" hangingPunct="1"/>
            <a:r>
              <a:rPr lang="en-US" altLang="en-US"/>
              <a:t>Each strand is a polymer of the four nucleotides:</a:t>
            </a:r>
          </a:p>
          <a:p>
            <a:pPr lvl="1" eaLnBrk="1" hangingPunct="1"/>
            <a:r>
              <a:rPr lang="en-US" altLang="en-US"/>
              <a:t>The </a:t>
            </a:r>
            <a:r>
              <a:rPr lang="en-US" altLang="en-US" b="1"/>
              <a:t>purines</a:t>
            </a:r>
          </a:p>
          <a:p>
            <a:pPr lvl="2" eaLnBrk="1" hangingPunct="1"/>
            <a:r>
              <a:rPr lang="en-US" altLang="en-US"/>
              <a:t>Adenine</a:t>
            </a:r>
          </a:p>
          <a:p>
            <a:pPr lvl="2" eaLnBrk="1" hangingPunct="1"/>
            <a:r>
              <a:rPr lang="en-US" altLang="en-US"/>
              <a:t>Guanine</a:t>
            </a:r>
          </a:p>
          <a:p>
            <a:pPr lvl="1" eaLnBrk="1" hangingPunct="1"/>
            <a:r>
              <a:rPr lang="en-US" altLang="en-US"/>
              <a:t>The </a:t>
            </a:r>
            <a:r>
              <a:rPr lang="en-US" altLang="en-US" b="1"/>
              <a:t>pyrimidines</a:t>
            </a:r>
          </a:p>
          <a:p>
            <a:pPr lvl="2" eaLnBrk="1" hangingPunct="1"/>
            <a:r>
              <a:rPr lang="en-US" altLang="en-US"/>
              <a:t>Cytocine</a:t>
            </a:r>
          </a:p>
          <a:p>
            <a:pPr lvl="2" eaLnBrk="1" hangingPunct="1"/>
            <a:r>
              <a:rPr lang="en-US" altLang="en-US"/>
              <a:t>Thymine </a:t>
            </a:r>
          </a:p>
          <a:p>
            <a:pPr eaLnBrk="1" hangingPunct="1"/>
            <a:endParaRPr lang="en-US" altLang="en-US"/>
          </a:p>
          <a:p>
            <a:pPr eaLnBrk="1" hangingPunct="1"/>
            <a:endParaRPr lang="en-US" altLang="en-US"/>
          </a:p>
        </p:txBody>
      </p:sp>
      <p:sp>
        <p:nvSpPr>
          <p:cNvPr id="49156" name="Footer Placeholder 4">
            <a:extLst>
              <a:ext uri="{FF2B5EF4-FFF2-40B4-BE49-F238E27FC236}">
                <a16:creationId xmlns:a16="http://schemas.microsoft.com/office/drawing/2014/main" id="{88B3B058-6F46-42DC-9383-BA900E7E565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41988" name="Slide Number Placeholder 3">
            <a:extLst>
              <a:ext uri="{FF2B5EF4-FFF2-40B4-BE49-F238E27FC236}">
                <a16:creationId xmlns:a16="http://schemas.microsoft.com/office/drawing/2014/main" id="{54E4AF71-3A3C-47F7-BCA1-35B49B9F3DC2}"/>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B0E2619-0346-4BEA-A49F-4F384D02238B}"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36</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A9007EC-A3EC-4499-AE4E-768AA25D6C86}"/>
              </a:ext>
            </a:extLst>
          </p:cNvPr>
          <p:cNvSpPr>
            <a:spLocks noGrp="1"/>
          </p:cNvSpPr>
          <p:nvPr>
            <p:ph type="title"/>
          </p:nvPr>
        </p:nvSpPr>
        <p:spPr>
          <a:xfrm>
            <a:off x="612775" y="228600"/>
            <a:ext cx="8153400" cy="990600"/>
          </a:xfrm>
        </p:spPr>
        <p:txBody>
          <a:bodyPr/>
          <a:lstStyle/>
          <a:p>
            <a:pPr eaLnBrk="1" hangingPunct="1"/>
            <a:r>
              <a:rPr lang="en-US" altLang="en-US"/>
              <a:t>DNA …</a:t>
            </a:r>
          </a:p>
        </p:txBody>
      </p:sp>
      <p:sp>
        <p:nvSpPr>
          <p:cNvPr id="50179" name="Content Placeholder 2">
            <a:extLst>
              <a:ext uri="{FF2B5EF4-FFF2-40B4-BE49-F238E27FC236}">
                <a16:creationId xmlns:a16="http://schemas.microsoft.com/office/drawing/2014/main" id="{53F80E05-E0BB-4D52-91CF-AFD83708795D}"/>
              </a:ext>
            </a:extLst>
          </p:cNvPr>
          <p:cNvSpPr>
            <a:spLocks noGrp="1"/>
          </p:cNvSpPr>
          <p:nvPr>
            <p:ph sz="quarter" idx="1"/>
          </p:nvPr>
        </p:nvSpPr>
        <p:spPr>
          <a:xfrm>
            <a:off x="612775" y="1600200"/>
            <a:ext cx="8153400" cy="4495800"/>
          </a:xfrm>
        </p:spPr>
        <p:txBody>
          <a:bodyPr/>
          <a:lstStyle/>
          <a:p>
            <a:pPr marL="273050" indent="-273050" eaLnBrk="1" hangingPunct="1">
              <a:spcBef>
                <a:spcPts val="575"/>
              </a:spcBef>
              <a:buFont typeface="Wingdings 2" panose="05020102010507070707" pitchFamily="18" charset="2"/>
              <a:buChar char=""/>
            </a:pPr>
            <a:r>
              <a:rPr lang="en-US" altLang="en-US"/>
              <a:t>The two strands are held together by specific base-pairing interactions</a:t>
            </a:r>
          </a:p>
          <a:p>
            <a:pPr marL="593725" lvl="1" eaLnBrk="1" hangingPunct="1">
              <a:spcBef>
                <a:spcPts val="575"/>
              </a:spcBef>
              <a:buFont typeface="Wingdings 2" panose="05020102010507070707" pitchFamily="18" charset="2"/>
              <a:buChar char=""/>
            </a:pPr>
            <a:r>
              <a:rPr lang="en-US" altLang="en-US"/>
              <a:t>Guanine binds to cytosine</a:t>
            </a:r>
          </a:p>
          <a:p>
            <a:pPr marL="593725" lvl="1" eaLnBrk="1" hangingPunct="1">
              <a:spcBef>
                <a:spcPts val="575"/>
              </a:spcBef>
              <a:buFont typeface="Wingdings 2" panose="05020102010507070707" pitchFamily="18" charset="2"/>
              <a:buChar char=""/>
            </a:pPr>
            <a:r>
              <a:rPr lang="en-US" altLang="en-US"/>
              <a:t>Adenine binds to thymine</a:t>
            </a:r>
          </a:p>
          <a:p>
            <a:pPr marL="273050" indent="-273050" eaLnBrk="1" hangingPunct="1">
              <a:spcBef>
                <a:spcPts val="575"/>
              </a:spcBef>
              <a:buFont typeface="Wingdings 2" panose="05020102010507070707" pitchFamily="18" charset="2"/>
              <a:buChar char=""/>
            </a:pPr>
            <a:r>
              <a:rPr lang="en-US" altLang="en-US"/>
              <a:t>The two chains together form a helical structure 2nm in diameter with 3.4 nm between turns.</a:t>
            </a:r>
          </a:p>
        </p:txBody>
      </p:sp>
      <p:sp>
        <p:nvSpPr>
          <p:cNvPr id="50180" name="Footer Placeholder 4">
            <a:extLst>
              <a:ext uri="{FF2B5EF4-FFF2-40B4-BE49-F238E27FC236}">
                <a16:creationId xmlns:a16="http://schemas.microsoft.com/office/drawing/2014/main" id="{4DE5F01F-4761-46AE-9E1A-0170E4513F9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43012" name="Slide Number Placeholder 3">
            <a:extLst>
              <a:ext uri="{FF2B5EF4-FFF2-40B4-BE49-F238E27FC236}">
                <a16:creationId xmlns:a16="http://schemas.microsoft.com/office/drawing/2014/main" id="{0A0FA861-C8D3-41A8-A3B9-509CE7E7FF32}"/>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50A2721F-3EBE-4878-97A3-A3DECEE2147B}"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37</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1FC03DF-505C-4E1D-BB36-B238DCB04978}"/>
              </a:ext>
            </a:extLst>
          </p:cNvPr>
          <p:cNvSpPr>
            <a:spLocks noGrp="1"/>
          </p:cNvSpPr>
          <p:nvPr>
            <p:ph type="title"/>
          </p:nvPr>
        </p:nvSpPr>
        <p:spPr>
          <a:xfrm>
            <a:off x="612775" y="228600"/>
            <a:ext cx="8153400" cy="990600"/>
          </a:xfrm>
        </p:spPr>
        <p:txBody>
          <a:bodyPr/>
          <a:lstStyle/>
          <a:p>
            <a:pPr eaLnBrk="1" hangingPunct="1"/>
            <a:r>
              <a:rPr lang="en-US" altLang="en-US"/>
              <a:t>Ribosomes </a:t>
            </a:r>
          </a:p>
        </p:txBody>
      </p:sp>
      <p:sp>
        <p:nvSpPr>
          <p:cNvPr id="51203" name="Content Placeholder 2">
            <a:extLst>
              <a:ext uri="{FF2B5EF4-FFF2-40B4-BE49-F238E27FC236}">
                <a16:creationId xmlns:a16="http://schemas.microsoft.com/office/drawing/2014/main" id="{AE8C6B36-AD1E-45BD-B2D0-125095BABFE1}"/>
              </a:ext>
            </a:extLst>
          </p:cNvPr>
          <p:cNvSpPr>
            <a:spLocks noGrp="1"/>
          </p:cNvSpPr>
          <p:nvPr>
            <p:ph sz="quarter" idx="1"/>
          </p:nvPr>
        </p:nvSpPr>
        <p:spPr>
          <a:xfrm>
            <a:off x="612775" y="1600200"/>
            <a:ext cx="8153400" cy="4495800"/>
          </a:xfrm>
        </p:spPr>
        <p:txBody>
          <a:bodyPr/>
          <a:lstStyle/>
          <a:p>
            <a:pPr eaLnBrk="1" hangingPunct="1"/>
            <a:r>
              <a:rPr lang="en-US" altLang="en-US" sz="3200"/>
              <a:t>Ribosomes are granules about 15nm across.</a:t>
            </a:r>
          </a:p>
          <a:p>
            <a:pPr eaLnBrk="1" hangingPunct="1"/>
            <a:r>
              <a:rPr lang="en-US" altLang="en-US" sz="3200"/>
              <a:t>They are constructed of equal parts, by weight, of protein and ribosomal ribonucleic acid (r-RNA). </a:t>
            </a:r>
          </a:p>
          <a:p>
            <a:pPr eaLnBrk="1" hangingPunct="1"/>
            <a:r>
              <a:rPr lang="en-US" altLang="en-US" sz="3200"/>
              <a:t>They are usually attached to endoplasmic reticulum. </a:t>
            </a:r>
          </a:p>
          <a:p>
            <a:pPr eaLnBrk="1" hangingPunct="1"/>
            <a:r>
              <a:rPr lang="en-US" altLang="en-US" sz="3200"/>
              <a:t>Ribosomes provide a surface location for the assembly of amino acids into proteins. </a:t>
            </a:r>
            <a:endParaRPr lang="en-US" altLang="en-US"/>
          </a:p>
          <a:p>
            <a:pPr eaLnBrk="1" hangingPunct="1"/>
            <a:endParaRPr lang="en-US" altLang="en-US"/>
          </a:p>
          <a:p>
            <a:pPr eaLnBrk="1" hangingPunct="1"/>
            <a:endParaRPr lang="en-US" altLang="en-US"/>
          </a:p>
        </p:txBody>
      </p:sp>
      <p:sp>
        <p:nvSpPr>
          <p:cNvPr id="51204" name="Footer Placeholder 4">
            <a:extLst>
              <a:ext uri="{FF2B5EF4-FFF2-40B4-BE49-F238E27FC236}">
                <a16:creationId xmlns:a16="http://schemas.microsoft.com/office/drawing/2014/main" id="{D16ADC1E-2EA3-443A-A886-E0B582010E8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44036" name="Slide Number Placeholder 3">
            <a:extLst>
              <a:ext uri="{FF2B5EF4-FFF2-40B4-BE49-F238E27FC236}">
                <a16:creationId xmlns:a16="http://schemas.microsoft.com/office/drawing/2014/main" id="{49062B5D-802D-4C3D-AE2C-66952C28F55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EECAD580-9201-4EAA-AAE1-063995A411AA}"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38</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58424DC-FC65-4A59-B1DC-886CF99AF46A}"/>
              </a:ext>
            </a:extLst>
          </p:cNvPr>
          <p:cNvSpPr>
            <a:spLocks noGrp="1"/>
          </p:cNvSpPr>
          <p:nvPr>
            <p:ph type="title"/>
          </p:nvPr>
        </p:nvSpPr>
        <p:spPr>
          <a:xfrm>
            <a:off x="612775" y="228600"/>
            <a:ext cx="8153400" cy="990600"/>
          </a:xfrm>
        </p:spPr>
        <p:txBody>
          <a:bodyPr/>
          <a:lstStyle/>
          <a:p>
            <a:pPr eaLnBrk="1" hangingPunct="1"/>
            <a:r>
              <a:rPr lang="en-US" altLang="en-US"/>
              <a:t>Endoplasmic reticulum</a:t>
            </a:r>
          </a:p>
        </p:txBody>
      </p:sp>
      <p:sp>
        <p:nvSpPr>
          <p:cNvPr id="52227" name="Content Placeholder 2">
            <a:extLst>
              <a:ext uri="{FF2B5EF4-FFF2-40B4-BE49-F238E27FC236}">
                <a16:creationId xmlns:a16="http://schemas.microsoft.com/office/drawing/2014/main" id="{3B6F1FF7-47C6-4856-96A7-06D87EB91045}"/>
              </a:ext>
            </a:extLst>
          </p:cNvPr>
          <p:cNvSpPr>
            <a:spLocks noGrp="1"/>
          </p:cNvSpPr>
          <p:nvPr>
            <p:ph sz="quarter" idx="1"/>
          </p:nvPr>
        </p:nvSpPr>
        <p:spPr>
          <a:xfrm>
            <a:off x="533400" y="1509713"/>
            <a:ext cx="8232775" cy="4891087"/>
          </a:xfrm>
        </p:spPr>
        <p:txBody>
          <a:bodyPr/>
          <a:lstStyle/>
          <a:p>
            <a:pPr eaLnBrk="1" hangingPunct="1"/>
            <a:r>
              <a:rPr lang="en-US" altLang="en-US"/>
              <a:t>Is the system of interconnecting membrane-lined channels within the cytoplasm.</a:t>
            </a:r>
          </a:p>
          <a:p>
            <a:pPr eaLnBrk="1" hangingPunct="1"/>
            <a:r>
              <a:rPr lang="en-US" altLang="en-US"/>
              <a:t>These channels can be in the form of cisternae (flattened sacs), tubules, or vesicles</a:t>
            </a:r>
          </a:p>
          <a:p>
            <a:pPr eaLnBrk="1" hangingPunct="1"/>
            <a:r>
              <a:rPr lang="en-US" altLang="en-US"/>
              <a:t>The membranes divide the cytoplasm into two major compartments:</a:t>
            </a:r>
          </a:p>
          <a:p>
            <a:pPr lvl="1" eaLnBrk="1" hangingPunct="1"/>
            <a:r>
              <a:rPr lang="en-US" altLang="en-US"/>
              <a:t>That inside the channel system, the </a:t>
            </a:r>
            <a:r>
              <a:rPr lang="en-US" altLang="en-US" b="1"/>
              <a:t>vacuoloplasm</a:t>
            </a:r>
          </a:p>
          <a:p>
            <a:pPr lvl="1" eaLnBrk="1" hangingPunct="1"/>
            <a:r>
              <a:rPr lang="en-US" altLang="en-US"/>
              <a:t>That outside, the </a:t>
            </a:r>
            <a:r>
              <a:rPr lang="en-US" altLang="en-US" b="1"/>
              <a:t>hyaloplasm</a:t>
            </a:r>
            <a:r>
              <a:rPr lang="en-US" altLang="en-US"/>
              <a:t> or </a:t>
            </a:r>
            <a:r>
              <a:rPr lang="en-US" altLang="en-US" b="1"/>
              <a:t>cytosol</a:t>
            </a:r>
            <a:r>
              <a:rPr lang="en-US" altLang="en-US"/>
              <a:t>.</a:t>
            </a:r>
          </a:p>
          <a:p>
            <a:pPr eaLnBrk="1" hangingPunct="1">
              <a:buFont typeface="Wingdings 2" panose="05020102010507070707" pitchFamily="18" charset="2"/>
              <a:buNone/>
            </a:pPr>
            <a:endParaRPr lang="en-US" altLang="en-US"/>
          </a:p>
        </p:txBody>
      </p:sp>
      <p:sp>
        <p:nvSpPr>
          <p:cNvPr id="52228" name="Footer Placeholder 4">
            <a:extLst>
              <a:ext uri="{FF2B5EF4-FFF2-40B4-BE49-F238E27FC236}">
                <a16:creationId xmlns:a16="http://schemas.microsoft.com/office/drawing/2014/main" id="{A00740CD-A01D-477B-A1DF-47E905756F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0180" name="Slide Number Placeholder 3">
            <a:extLst>
              <a:ext uri="{FF2B5EF4-FFF2-40B4-BE49-F238E27FC236}">
                <a16:creationId xmlns:a16="http://schemas.microsoft.com/office/drawing/2014/main" id="{89E1392A-9986-48B3-9FAC-7E2904D496E8}"/>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73EC92E-3AC2-441B-885C-8E0F96F3DDC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39</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0DD6265-572A-48EA-8951-A0B3E2F27DA5}"/>
              </a:ext>
            </a:extLst>
          </p:cNvPr>
          <p:cNvSpPr>
            <a:spLocks noGrp="1"/>
          </p:cNvSpPr>
          <p:nvPr>
            <p:ph type="title"/>
          </p:nvPr>
        </p:nvSpPr>
        <p:spPr>
          <a:xfrm>
            <a:off x="612775" y="228600"/>
            <a:ext cx="8153400" cy="990600"/>
          </a:xfrm>
        </p:spPr>
        <p:txBody>
          <a:bodyPr/>
          <a:lstStyle/>
          <a:p>
            <a:pPr eaLnBrk="1" hangingPunct="1"/>
            <a:r>
              <a:rPr lang="en-US" altLang="en-US"/>
              <a:t>Measurements </a:t>
            </a:r>
          </a:p>
        </p:txBody>
      </p:sp>
      <p:sp>
        <p:nvSpPr>
          <p:cNvPr id="13315" name="Content Placeholder 4">
            <a:extLst>
              <a:ext uri="{FF2B5EF4-FFF2-40B4-BE49-F238E27FC236}">
                <a16:creationId xmlns:a16="http://schemas.microsoft.com/office/drawing/2014/main" id="{6A6385ED-B945-4494-AEDD-A5A1C95D576A}"/>
              </a:ext>
            </a:extLst>
          </p:cNvPr>
          <p:cNvSpPr>
            <a:spLocks noGrp="1"/>
          </p:cNvSpPr>
          <p:nvPr>
            <p:ph sz="quarter" idx="1"/>
          </p:nvPr>
        </p:nvSpPr>
        <p:spPr>
          <a:xfrm>
            <a:off x="612775" y="1600200"/>
            <a:ext cx="8153400" cy="4495800"/>
          </a:xfrm>
        </p:spPr>
        <p:txBody>
          <a:bodyPr/>
          <a:lstStyle/>
          <a:p>
            <a:pPr eaLnBrk="1" hangingPunct="1"/>
            <a:r>
              <a:rPr lang="en-US" altLang="en-US" sz="4800"/>
              <a:t>1meter =</a:t>
            </a:r>
          </a:p>
          <a:p>
            <a:pPr eaLnBrk="1" hangingPunct="1"/>
            <a:r>
              <a:rPr lang="en-US" altLang="en-US" sz="4800"/>
              <a:t>100cm =</a:t>
            </a:r>
          </a:p>
          <a:p>
            <a:pPr eaLnBrk="1" hangingPunct="1"/>
            <a:r>
              <a:rPr lang="en-US" altLang="en-US" sz="4800"/>
              <a:t>1,000mm =</a:t>
            </a:r>
          </a:p>
          <a:p>
            <a:pPr eaLnBrk="1" hangingPunct="1"/>
            <a:r>
              <a:rPr lang="en-US" altLang="en-US" sz="4800"/>
              <a:t>1,000,000 micrometers =</a:t>
            </a:r>
          </a:p>
          <a:p>
            <a:pPr eaLnBrk="1" hangingPunct="1"/>
            <a:r>
              <a:rPr lang="en-US" altLang="en-US" sz="4800"/>
              <a:t>1,000,000,000 nanometers</a:t>
            </a:r>
            <a:endParaRPr lang="en-US" altLang="en-US"/>
          </a:p>
        </p:txBody>
      </p:sp>
      <p:sp>
        <p:nvSpPr>
          <p:cNvPr id="13316" name="Footer Placeholder 2">
            <a:extLst>
              <a:ext uri="{FF2B5EF4-FFF2-40B4-BE49-F238E27FC236}">
                <a16:creationId xmlns:a16="http://schemas.microsoft.com/office/drawing/2014/main" id="{F025BCCD-FCC2-4120-AD77-FF03941FBF2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4617B"/>
                </a:solidFill>
                <a:latin typeface="Times New Roman" panose="02020603050405020304" pitchFamily="18" charset="0"/>
              </a:rPr>
              <a:t>Mr. Okoth</a:t>
            </a:r>
          </a:p>
        </p:txBody>
      </p:sp>
      <p:sp>
        <p:nvSpPr>
          <p:cNvPr id="78852" name="Slide Number Placeholder 3">
            <a:extLst>
              <a:ext uri="{FF2B5EF4-FFF2-40B4-BE49-F238E27FC236}">
                <a16:creationId xmlns:a16="http://schemas.microsoft.com/office/drawing/2014/main" id="{02BACBAD-C828-489B-91C1-5CE5451AC12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DCA0B9E8-6B34-4724-A51E-EC2E52B4B037}"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357A8E1-8AA5-484E-A235-A7A9CA5921D0}"/>
              </a:ext>
            </a:extLst>
          </p:cNvPr>
          <p:cNvSpPr>
            <a:spLocks noGrp="1"/>
          </p:cNvSpPr>
          <p:nvPr>
            <p:ph type="title"/>
          </p:nvPr>
        </p:nvSpPr>
        <p:spPr>
          <a:xfrm>
            <a:off x="612775" y="228600"/>
            <a:ext cx="8153400" cy="990600"/>
          </a:xfrm>
        </p:spPr>
        <p:txBody>
          <a:bodyPr/>
          <a:lstStyle/>
          <a:p>
            <a:pPr eaLnBrk="1" hangingPunct="1"/>
            <a:r>
              <a:rPr lang="en-US" altLang="en-US"/>
              <a:t>Endoplasmic reticulum</a:t>
            </a:r>
          </a:p>
        </p:txBody>
      </p:sp>
      <p:sp>
        <p:nvSpPr>
          <p:cNvPr id="53251" name="Content Placeholder 2">
            <a:extLst>
              <a:ext uri="{FF2B5EF4-FFF2-40B4-BE49-F238E27FC236}">
                <a16:creationId xmlns:a16="http://schemas.microsoft.com/office/drawing/2014/main" id="{D9B60DBF-0C1A-4801-A5E2-1FB4C5F031A7}"/>
              </a:ext>
            </a:extLst>
          </p:cNvPr>
          <p:cNvSpPr>
            <a:spLocks noGrp="1"/>
          </p:cNvSpPr>
          <p:nvPr>
            <p:ph sz="quarter" idx="1"/>
          </p:nvPr>
        </p:nvSpPr>
        <p:spPr>
          <a:xfrm>
            <a:off x="612775" y="1600200"/>
            <a:ext cx="8153400" cy="4495800"/>
          </a:xfrm>
        </p:spPr>
        <p:txBody>
          <a:bodyPr/>
          <a:lstStyle/>
          <a:p>
            <a:pPr eaLnBrk="1" hangingPunct="1"/>
            <a:r>
              <a:rPr lang="en-US" altLang="en-US" sz="3200"/>
              <a:t>The </a:t>
            </a:r>
            <a:r>
              <a:rPr lang="en-US" altLang="en-US" sz="3200" b="1"/>
              <a:t>vacuoloplasm</a:t>
            </a:r>
            <a:r>
              <a:rPr lang="en-US" altLang="en-US" sz="3200"/>
              <a:t> constitutes the space in which secretory products are stored or trasported to the Golgi complex and cell exterior.</a:t>
            </a:r>
          </a:p>
          <a:p>
            <a:pPr eaLnBrk="1" hangingPunct="1"/>
            <a:r>
              <a:rPr lang="en-US" altLang="en-US" sz="3200"/>
              <a:t>The </a:t>
            </a:r>
            <a:r>
              <a:rPr lang="en-US" altLang="en-US" sz="3200" b="1"/>
              <a:t>hyaloplasm</a:t>
            </a:r>
            <a:r>
              <a:rPr lang="en-US" altLang="en-US" sz="3200"/>
              <a:t> (cytosol) is made up of the colloidal proteins such as enzymes, carbohydrates and small protein molecules, together with ribosomes, and ribonucleic acid (RNA) and electrolytes. </a:t>
            </a:r>
            <a:endParaRPr lang="en-US" altLang="en-US"/>
          </a:p>
        </p:txBody>
      </p:sp>
      <p:sp>
        <p:nvSpPr>
          <p:cNvPr id="53252" name="Footer Placeholder 4">
            <a:extLst>
              <a:ext uri="{FF2B5EF4-FFF2-40B4-BE49-F238E27FC236}">
                <a16:creationId xmlns:a16="http://schemas.microsoft.com/office/drawing/2014/main" id="{1DC54576-8AE6-440C-A6C7-556989C2EC3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1204" name="Slide Number Placeholder 3">
            <a:extLst>
              <a:ext uri="{FF2B5EF4-FFF2-40B4-BE49-F238E27FC236}">
                <a16:creationId xmlns:a16="http://schemas.microsoft.com/office/drawing/2014/main" id="{C95B370A-297B-4D4B-A72C-35697A3EDF4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3C588F01-F0DE-4C38-A51E-2A7181B31F95}"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40</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B159C1E-978C-4723-AB62-014EC99D9057}"/>
              </a:ext>
            </a:extLst>
          </p:cNvPr>
          <p:cNvSpPr>
            <a:spLocks noGrp="1"/>
          </p:cNvSpPr>
          <p:nvPr>
            <p:ph type="title"/>
          </p:nvPr>
        </p:nvSpPr>
        <p:spPr>
          <a:xfrm>
            <a:off x="612775" y="228600"/>
            <a:ext cx="8153400" cy="990600"/>
          </a:xfrm>
        </p:spPr>
        <p:txBody>
          <a:bodyPr/>
          <a:lstStyle/>
          <a:p>
            <a:pPr eaLnBrk="1" hangingPunct="1"/>
            <a:r>
              <a:rPr lang="en-US" altLang="en-US"/>
              <a:t>ER …</a:t>
            </a:r>
          </a:p>
        </p:txBody>
      </p:sp>
      <p:sp>
        <p:nvSpPr>
          <p:cNvPr id="54275" name="Content Placeholder 2">
            <a:extLst>
              <a:ext uri="{FF2B5EF4-FFF2-40B4-BE49-F238E27FC236}">
                <a16:creationId xmlns:a16="http://schemas.microsoft.com/office/drawing/2014/main" id="{66142DF1-9A77-4CAD-9C4E-C9325FAE87EB}"/>
              </a:ext>
            </a:extLst>
          </p:cNvPr>
          <p:cNvSpPr>
            <a:spLocks noGrp="1"/>
          </p:cNvSpPr>
          <p:nvPr>
            <p:ph sz="quarter" idx="1"/>
          </p:nvPr>
        </p:nvSpPr>
        <p:spPr>
          <a:xfrm>
            <a:off x="612775" y="1600200"/>
            <a:ext cx="8153400" cy="4495800"/>
          </a:xfrm>
        </p:spPr>
        <p:txBody>
          <a:bodyPr/>
          <a:lstStyle/>
          <a:p>
            <a:pPr eaLnBrk="1" hangingPunct="1"/>
            <a:r>
              <a:rPr lang="en-US" altLang="en-US" sz="3200"/>
              <a:t>Structurally, the endoplasmic reticulum can be divided into:</a:t>
            </a:r>
          </a:p>
          <a:p>
            <a:pPr lvl="1" eaLnBrk="1" hangingPunct="1"/>
            <a:r>
              <a:rPr lang="en-US" altLang="en-US" sz="3200" b="1"/>
              <a:t>Granular</a:t>
            </a:r>
            <a:r>
              <a:rPr lang="en-US" altLang="en-US" sz="3200"/>
              <a:t> (rough) endoplasmic reticulum, to the exterior of which ribosomes are attached</a:t>
            </a:r>
          </a:p>
          <a:p>
            <a:pPr lvl="1" eaLnBrk="1" hangingPunct="1"/>
            <a:r>
              <a:rPr lang="en-US" altLang="en-US" sz="3200" b="1"/>
              <a:t>Agranular</a:t>
            </a:r>
            <a:r>
              <a:rPr lang="en-US" altLang="en-US" sz="3200"/>
              <a:t> (smooth) endoplasmic reticulum, lacking ribosomes</a:t>
            </a:r>
            <a:endParaRPr lang="en-US" altLang="en-US"/>
          </a:p>
          <a:p>
            <a:pPr eaLnBrk="1" hangingPunct="1">
              <a:buFont typeface="Wingdings 2" panose="05020102010507070707" pitchFamily="18" charset="2"/>
              <a:buNone/>
            </a:pPr>
            <a:endParaRPr lang="en-US" altLang="en-US"/>
          </a:p>
        </p:txBody>
      </p:sp>
      <p:sp>
        <p:nvSpPr>
          <p:cNvPr id="54276" name="Footer Placeholder 4">
            <a:extLst>
              <a:ext uri="{FF2B5EF4-FFF2-40B4-BE49-F238E27FC236}">
                <a16:creationId xmlns:a16="http://schemas.microsoft.com/office/drawing/2014/main" id="{EB8E0B60-5D06-49C4-9750-D659C178112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2228" name="Slide Number Placeholder 3">
            <a:extLst>
              <a:ext uri="{FF2B5EF4-FFF2-40B4-BE49-F238E27FC236}">
                <a16:creationId xmlns:a16="http://schemas.microsoft.com/office/drawing/2014/main" id="{E2593667-D9B2-4BB3-A7FB-EC854347E5D6}"/>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BD0B1DCC-34BC-4DD0-9794-099BADE8FA94}"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41</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2C5C232-3AF5-4C53-8B5F-0E213D3AC74E}"/>
              </a:ext>
            </a:extLst>
          </p:cNvPr>
          <p:cNvSpPr>
            <a:spLocks noGrp="1"/>
          </p:cNvSpPr>
          <p:nvPr>
            <p:ph type="title"/>
          </p:nvPr>
        </p:nvSpPr>
        <p:spPr>
          <a:xfrm>
            <a:off x="612775" y="228600"/>
            <a:ext cx="8153400" cy="990600"/>
          </a:xfrm>
        </p:spPr>
        <p:txBody>
          <a:bodyPr/>
          <a:lstStyle/>
          <a:p>
            <a:pPr eaLnBrk="1" hangingPunct="1"/>
            <a:r>
              <a:rPr lang="en-US" altLang="en-US"/>
              <a:t>Endoplasmic reticulum …</a:t>
            </a:r>
          </a:p>
        </p:txBody>
      </p:sp>
      <p:sp>
        <p:nvSpPr>
          <p:cNvPr id="55299" name="Content Placeholder 2">
            <a:extLst>
              <a:ext uri="{FF2B5EF4-FFF2-40B4-BE49-F238E27FC236}">
                <a16:creationId xmlns:a16="http://schemas.microsoft.com/office/drawing/2014/main" id="{36DB7F25-0C66-4872-8A31-908D3D350C7E}"/>
              </a:ext>
            </a:extLst>
          </p:cNvPr>
          <p:cNvSpPr>
            <a:spLocks noGrp="1"/>
          </p:cNvSpPr>
          <p:nvPr>
            <p:ph sz="quarter" idx="1"/>
          </p:nvPr>
        </p:nvSpPr>
        <p:spPr>
          <a:xfrm>
            <a:off x="612775" y="1600200"/>
            <a:ext cx="8153400" cy="4495800"/>
          </a:xfrm>
        </p:spPr>
        <p:txBody>
          <a:bodyPr/>
          <a:lstStyle/>
          <a:p>
            <a:pPr eaLnBrk="1" hangingPunct="1">
              <a:buFont typeface="Wingdings 2" panose="05020102010507070707" pitchFamily="18" charset="2"/>
              <a:buNone/>
            </a:pPr>
            <a:r>
              <a:rPr lang="en-US" altLang="en-US" sz="3200" u="sng"/>
              <a:t>Functions</a:t>
            </a:r>
            <a:r>
              <a:rPr lang="en-US" altLang="en-US" sz="3200"/>
              <a:t>:</a:t>
            </a:r>
          </a:p>
          <a:p>
            <a:pPr eaLnBrk="1" hangingPunct="1"/>
            <a:r>
              <a:rPr lang="en-US" altLang="en-US" sz="3200"/>
              <a:t>Granular endoplasmic reticulum can </a:t>
            </a:r>
            <a:r>
              <a:rPr lang="en-US" altLang="en-US" sz="3200" b="1"/>
              <a:t>synthesize</a:t>
            </a:r>
            <a:r>
              <a:rPr lang="en-US" altLang="en-US" sz="3200"/>
              <a:t> </a:t>
            </a:r>
            <a:r>
              <a:rPr lang="en-US" altLang="en-US" sz="3200" b="1"/>
              <a:t>proteins</a:t>
            </a:r>
            <a:r>
              <a:rPr lang="en-US" altLang="en-US" sz="3200"/>
              <a:t> because of its attached ribosomes.</a:t>
            </a:r>
          </a:p>
          <a:p>
            <a:pPr eaLnBrk="1" hangingPunct="1"/>
            <a:r>
              <a:rPr lang="en-US" altLang="en-US" sz="3200"/>
              <a:t>Some </a:t>
            </a:r>
            <a:r>
              <a:rPr lang="en-US" altLang="en-US" sz="3200" b="1"/>
              <a:t>carbohydrates</a:t>
            </a:r>
            <a:r>
              <a:rPr lang="en-US" altLang="en-US" sz="3200"/>
              <a:t> are also synthesized by enzymes within the cavities of the GER</a:t>
            </a:r>
            <a:endParaRPr lang="en-US" altLang="en-US"/>
          </a:p>
        </p:txBody>
      </p:sp>
      <p:sp>
        <p:nvSpPr>
          <p:cNvPr id="55300" name="Footer Placeholder 4">
            <a:extLst>
              <a:ext uri="{FF2B5EF4-FFF2-40B4-BE49-F238E27FC236}">
                <a16:creationId xmlns:a16="http://schemas.microsoft.com/office/drawing/2014/main" id="{3BD6DD1D-3788-4454-AF8C-F465B9B8BB0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3252" name="Slide Number Placeholder 3">
            <a:extLst>
              <a:ext uri="{FF2B5EF4-FFF2-40B4-BE49-F238E27FC236}">
                <a16:creationId xmlns:a16="http://schemas.microsoft.com/office/drawing/2014/main" id="{6D172925-C389-4893-ADD4-41FAD8A3FE5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E1DD1996-6837-42FF-A37C-531FADE76597}"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42</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B0F6191-0D0D-49E7-B246-296FDEF8305A}"/>
              </a:ext>
            </a:extLst>
          </p:cNvPr>
          <p:cNvSpPr>
            <a:spLocks noGrp="1"/>
          </p:cNvSpPr>
          <p:nvPr>
            <p:ph type="title"/>
          </p:nvPr>
        </p:nvSpPr>
        <p:spPr>
          <a:xfrm>
            <a:off x="612775" y="228600"/>
            <a:ext cx="8153400" cy="990600"/>
          </a:xfrm>
        </p:spPr>
        <p:txBody>
          <a:bodyPr/>
          <a:lstStyle/>
          <a:p>
            <a:pPr eaLnBrk="1" hangingPunct="1"/>
            <a:r>
              <a:rPr lang="en-US" altLang="en-US"/>
              <a:t>ER … functions</a:t>
            </a:r>
          </a:p>
        </p:txBody>
      </p:sp>
      <p:sp>
        <p:nvSpPr>
          <p:cNvPr id="56323" name="Content Placeholder 2">
            <a:extLst>
              <a:ext uri="{FF2B5EF4-FFF2-40B4-BE49-F238E27FC236}">
                <a16:creationId xmlns:a16="http://schemas.microsoft.com/office/drawing/2014/main" id="{0ABE5BFB-C76A-42D0-9165-B6D49258C7C3}"/>
              </a:ext>
            </a:extLst>
          </p:cNvPr>
          <p:cNvSpPr>
            <a:spLocks noGrp="1"/>
          </p:cNvSpPr>
          <p:nvPr>
            <p:ph sz="quarter" idx="1"/>
          </p:nvPr>
        </p:nvSpPr>
        <p:spPr>
          <a:xfrm>
            <a:off x="612775" y="1600200"/>
            <a:ext cx="8153400" cy="4495800"/>
          </a:xfrm>
        </p:spPr>
        <p:txBody>
          <a:bodyPr/>
          <a:lstStyle/>
          <a:p>
            <a:pPr eaLnBrk="1" hangingPunct="1"/>
            <a:r>
              <a:rPr lang="en-US" altLang="en-US" sz="2800" b="1"/>
              <a:t>Agranular</a:t>
            </a:r>
            <a:r>
              <a:rPr lang="en-US" altLang="en-US" sz="2800"/>
              <a:t> endoplasmic reticulum is associated with </a:t>
            </a:r>
            <a:r>
              <a:rPr lang="en-US" altLang="en-US" sz="2800" b="1"/>
              <a:t>carbohydrate</a:t>
            </a:r>
            <a:r>
              <a:rPr lang="en-US" altLang="en-US" sz="2800"/>
              <a:t> metabolism and many other metabolic processes, including </a:t>
            </a:r>
            <a:r>
              <a:rPr lang="en-US" altLang="en-US" sz="2800" b="1"/>
              <a:t>detoxification</a:t>
            </a:r>
            <a:r>
              <a:rPr lang="en-US" altLang="en-US" sz="2800"/>
              <a:t> and </a:t>
            </a:r>
            <a:r>
              <a:rPr lang="en-US" altLang="en-US" sz="2800" b="1"/>
              <a:t>synthesis</a:t>
            </a:r>
            <a:r>
              <a:rPr lang="en-US" altLang="en-US" sz="2800"/>
              <a:t> of </a:t>
            </a:r>
            <a:r>
              <a:rPr lang="en-US" altLang="en-US" sz="2800" b="1"/>
              <a:t>lipids</a:t>
            </a:r>
            <a:r>
              <a:rPr lang="en-US" altLang="en-US" sz="2800"/>
              <a:t> and of </a:t>
            </a:r>
            <a:r>
              <a:rPr lang="en-US" altLang="en-US" sz="2800" b="1"/>
              <a:t>cholesterol</a:t>
            </a:r>
            <a:r>
              <a:rPr lang="en-US" altLang="en-US" sz="2800"/>
              <a:t> and other </a:t>
            </a:r>
            <a:r>
              <a:rPr lang="en-US" altLang="en-US" sz="2800" b="1"/>
              <a:t>steroids</a:t>
            </a:r>
            <a:r>
              <a:rPr lang="en-US" altLang="en-US" sz="2800"/>
              <a:t>.</a:t>
            </a:r>
          </a:p>
          <a:p>
            <a:pPr eaLnBrk="1" hangingPunct="1"/>
            <a:r>
              <a:rPr lang="en-US" altLang="en-US" sz="2800"/>
              <a:t>The membranes of the agranular endoplasmic reticulum serve as convenient surfaces for the attachment of many enzyme systems which are thus accessible to the substrates in solution within the cell.</a:t>
            </a:r>
            <a:endParaRPr lang="en-US" altLang="en-US"/>
          </a:p>
        </p:txBody>
      </p:sp>
      <p:sp>
        <p:nvSpPr>
          <p:cNvPr id="56324" name="Footer Placeholder 4">
            <a:extLst>
              <a:ext uri="{FF2B5EF4-FFF2-40B4-BE49-F238E27FC236}">
                <a16:creationId xmlns:a16="http://schemas.microsoft.com/office/drawing/2014/main" id="{08477248-A029-44BF-A3A4-6AC48A39A2B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4276" name="Slide Number Placeholder 3">
            <a:extLst>
              <a:ext uri="{FF2B5EF4-FFF2-40B4-BE49-F238E27FC236}">
                <a16:creationId xmlns:a16="http://schemas.microsoft.com/office/drawing/2014/main" id="{52E75D7F-9437-4073-9D8B-332330CB6A7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2ECADF8A-A1D0-44FC-BC42-1D0B78327B95}"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43</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1923A46-BD71-4F2B-9678-DBDABB13FADB}"/>
              </a:ext>
            </a:extLst>
          </p:cNvPr>
          <p:cNvSpPr>
            <a:spLocks noGrp="1"/>
          </p:cNvSpPr>
          <p:nvPr>
            <p:ph type="title"/>
          </p:nvPr>
        </p:nvSpPr>
        <p:spPr>
          <a:xfrm>
            <a:off x="612775" y="228600"/>
            <a:ext cx="8153400" cy="990600"/>
          </a:xfrm>
        </p:spPr>
        <p:txBody>
          <a:bodyPr/>
          <a:lstStyle/>
          <a:p>
            <a:pPr eaLnBrk="1" hangingPunct="1"/>
            <a:r>
              <a:rPr lang="en-US" altLang="en-US"/>
              <a:t>ER</a:t>
            </a:r>
          </a:p>
        </p:txBody>
      </p:sp>
      <p:pic>
        <p:nvPicPr>
          <p:cNvPr id="57347" name="Content Placeholder 3" descr="3Slide11">
            <a:hlinkClick r:id="rId2"/>
            <a:extLst>
              <a:ext uri="{FF2B5EF4-FFF2-40B4-BE49-F238E27FC236}">
                <a16:creationId xmlns:a16="http://schemas.microsoft.com/office/drawing/2014/main" id="{5300364D-C7DB-4E21-8153-CF6FE3B75E31}"/>
              </a:ext>
            </a:extLst>
          </p:cNvPr>
          <p:cNvPicPr>
            <a:picLocks noGrp="1"/>
          </p:cNvPicPr>
          <p:nvPr>
            <p:ph sz="quarter" idx="1"/>
          </p:nvPr>
        </p:nvPicPr>
        <p:blipFill>
          <a:blip r:embed="rId3">
            <a:extLst>
              <a:ext uri="{28A0092B-C50C-407E-A947-70E740481C1C}">
                <a14:useLocalDpi xmlns:a14="http://schemas.microsoft.com/office/drawing/2010/main" val="0"/>
              </a:ext>
            </a:extLst>
          </a:blip>
          <a:srcRect l="3804" t="6734" b="5717"/>
          <a:stretch>
            <a:fillRect/>
          </a:stretch>
        </p:blipFill>
        <p:spPr>
          <a:xfrm>
            <a:off x="1219200" y="1295400"/>
            <a:ext cx="6315075" cy="4953000"/>
          </a:xfrm>
        </p:spPr>
      </p:pic>
      <p:sp>
        <p:nvSpPr>
          <p:cNvPr id="57348" name="Footer Placeholder 5">
            <a:extLst>
              <a:ext uri="{FF2B5EF4-FFF2-40B4-BE49-F238E27FC236}">
                <a16:creationId xmlns:a16="http://schemas.microsoft.com/office/drawing/2014/main" id="{0A4EE271-DBBE-48F2-957D-1C368E8941A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5300" name="Slide Number Placeholder 4">
            <a:extLst>
              <a:ext uri="{FF2B5EF4-FFF2-40B4-BE49-F238E27FC236}">
                <a16:creationId xmlns:a16="http://schemas.microsoft.com/office/drawing/2014/main" id="{D010A212-BADC-4D03-A5C2-FBB5E213648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11F774F-1355-41B5-9BAA-0E129468C3A7}"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44</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43B5492-A901-4E36-A99C-384171E5A0AC}"/>
              </a:ext>
            </a:extLst>
          </p:cNvPr>
          <p:cNvSpPr>
            <a:spLocks noGrp="1"/>
          </p:cNvSpPr>
          <p:nvPr>
            <p:ph type="title"/>
          </p:nvPr>
        </p:nvSpPr>
        <p:spPr>
          <a:xfrm>
            <a:off x="612775" y="228600"/>
            <a:ext cx="8153400" cy="990600"/>
          </a:xfrm>
        </p:spPr>
        <p:txBody>
          <a:bodyPr/>
          <a:lstStyle/>
          <a:p>
            <a:pPr eaLnBrk="1" hangingPunct="1"/>
            <a:r>
              <a:rPr lang="en-US" altLang="en-US"/>
              <a:t>Cytoplasm Vs Cytosol</a:t>
            </a:r>
          </a:p>
        </p:txBody>
      </p:sp>
      <p:pic>
        <p:nvPicPr>
          <p:cNvPr id="58371" name="Content Placeholder 3" descr="3Slide4">
            <a:hlinkClick r:id="rId2"/>
            <a:extLst>
              <a:ext uri="{FF2B5EF4-FFF2-40B4-BE49-F238E27FC236}">
                <a16:creationId xmlns:a16="http://schemas.microsoft.com/office/drawing/2014/main" id="{01C4771C-385A-41E3-AD5C-0FFE596EB63F}"/>
              </a:ext>
            </a:extLst>
          </p:cNvPr>
          <p:cNvPicPr>
            <a:picLocks noGrp="1"/>
          </p:cNvPicPr>
          <p:nvPr>
            <p:ph sz="quarter" idx="1"/>
          </p:nvPr>
        </p:nvPicPr>
        <p:blipFill>
          <a:blip r:embed="rId3">
            <a:extLst>
              <a:ext uri="{28A0092B-C50C-407E-A947-70E740481C1C}">
                <a14:useLocalDpi xmlns:a14="http://schemas.microsoft.com/office/drawing/2010/main" val="0"/>
              </a:ext>
            </a:extLst>
          </a:blip>
          <a:srcRect l="4353" t="3368" r="5621"/>
          <a:stretch>
            <a:fillRect/>
          </a:stretch>
        </p:blipFill>
        <p:spPr>
          <a:xfrm>
            <a:off x="1295400" y="1371600"/>
            <a:ext cx="6400800" cy="4876800"/>
          </a:xfrm>
        </p:spPr>
      </p:pic>
      <p:sp>
        <p:nvSpPr>
          <p:cNvPr id="58372" name="Footer Placeholder 5">
            <a:extLst>
              <a:ext uri="{FF2B5EF4-FFF2-40B4-BE49-F238E27FC236}">
                <a16:creationId xmlns:a16="http://schemas.microsoft.com/office/drawing/2014/main" id="{436DA31B-0981-459A-8835-0DD1C51DB46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6324" name="Slide Number Placeholder 4">
            <a:extLst>
              <a:ext uri="{FF2B5EF4-FFF2-40B4-BE49-F238E27FC236}">
                <a16:creationId xmlns:a16="http://schemas.microsoft.com/office/drawing/2014/main" id="{2F08E731-74EF-492B-9F4F-9222619500D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8BB55A86-7C7C-40BE-917D-E8D2FD91A00D}"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45</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6C92352-F893-4E67-8560-1C87521FA4D9}"/>
              </a:ext>
            </a:extLst>
          </p:cNvPr>
          <p:cNvSpPr>
            <a:spLocks noGrp="1"/>
          </p:cNvSpPr>
          <p:nvPr>
            <p:ph type="title"/>
          </p:nvPr>
        </p:nvSpPr>
        <p:spPr>
          <a:xfrm>
            <a:off x="612775" y="228600"/>
            <a:ext cx="8153400" cy="990600"/>
          </a:xfrm>
        </p:spPr>
        <p:txBody>
          <a:bodyPr/>
          <a:lstStyle/>
          <a:p>
            <a:pPr eaLnBrk="1" hangingPunct="1"/>
            <a:r>
              <a:rPr lang="en-US" altLang="en-US"/>
              <a:t>Golgi complex (Golgi apparatus)</a:t>
            </a:r>
          </a:p>
        </p:txBody>
      </p:sp>
      <p:sp>
        <p:nvSpPr>
          <p:cNvPr id="59395" name="Content Placeholder 2">
            <a:extLst>
              <a:ext uri="{FF2B5EF4-FFF2-40B4-BE49-F238E27FC236}">
                <a16:creationId xmlns:a16="http://schemas.microsoft.com/office/drawing/2014/main" id="{1DCD732F-A9AC-4D40-BCF7-05045EB163DF}"/>
              </a:ext>
            </a:extLst>
          </p:cNvPr>
          <p:cNvSpPr>
            <a:spLocks noGrp="1"/>
          </p:cNvSpPr>
          <p:nvPr>
            <p:ph sz="quarter" idx="1"/>
          </p:nvPr>
        </p:nvSpPr>
        <p:spPr>
          <a:xfrm>
            <a:off x="612775" y="1600200"/>
            <a:ext cx="8153400" cy="4495800"/>
          </a:xfrm>
        </p:spPr>
        <p:txBody>
          <a:bodyPr/>
          <a:lstStyle/>
          <a:p>
            <a:pPr eaLnBrk="1" hangingPunct="1"/>
            <a:r>
              <a:rPr lang="en-US" altLang="en-US" sz="2800"/>
              <a:t>Is a membranous organelle consisting of a stack of up to four flattened membranous cisternae, together with clusters of vesicles surrounding its surfaces.</a:t>
            </a:r>
          </a:p>
          <a:p>
            <a:pPr eaLnBrk="1" hangingPunct="1"/>
            <a:r>
              <a:rPr lang="en-US" altLang="en-US" sz="2800"/>
              <a:t>It is part of the pathway by which proteins synthesized in the granular endoplasmic reticulum are modified chemically and moved to the cell surface for secretion.</a:t>
            </a:r>
            <a:endParaRPr lang="en-US" altLang="en-US"/>
          </a:p>
        </p:txBody>
      </p:sp>
      <p:sp>
        <p:nvSpPr>
          <p:cNvPr id="59396" name="Footer Placeholder 4">
            <a:extLst>
              <a:ext uri="{FF2B5EF4-FFF2-40B4-BE49-F238E27FC236}">
                <a16:creationId xmlns:a16="http://schemas.microsoft.com/office/drawing/2014/main" id="{2464A2C3-2E47-449A-94D9-DC6E988251C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7348" name="Slide Number Placeholder 3">
            <a:extLst>
              <a:ext uri="{FF2B5EF4-FFF2-40B4-BE49-F238E27FC236}">
                <a16:creationId xmlns:a16="http://schemas.microsoft.com/office/drawing/2014/main" id="{532AAC08-10AC-4CB7-821A-9D8855661107}"/>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CE67C97A-CA3B-4A15-8E03-D890DF3D8965}"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46</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46B9EB2-A185-4330-B875-11FF905AED08}"/>
              </a:ext>
            </a:extLst>
          </p:cNvPr>
          <p:cNvSpPr>
            <a:spLocks noGrp="1"/>
          </p:cNvSpPr>
          <p:nvPr>
            <p:ph type="title"/>
          </p:nvPr>
        </p:nvSpPr>
        <p:spPr>
          <a:xfrm>
            <a:off x="612775" y="228600"/>
            <a:ext cx="8153400" cy="990600"/>
          </a:xfrm>
        </p:spPr>
        <p:txBody>
          <a:bodyPr/>
          <a:lstStyle/>
          <a:p>
            <a:pPr eaLnBrk="1" hangingPunct="1"/>
            <a:r>
              <a:rPr lang="en-US" altLang="en-US"/>
              <a:t>Golgi complex</a:t>
            </a:r>
          </a:p>
        </p:txBody>
      </p:sp>
      <p:sp>
        <p:nvSpPr>
          <p:cNvPr id="3" name="Content Placeholder 2">
            <a:extLst>
              <a:ext uri="{FF2B5EF4-FFF2-40B4-BE49-F238E27FC236}">
                <a16:creationId xmlns:a16="http://schemas.microsoft.com/office/drawing/2014/main" id="{AA4FEED8-E54D-41DF-9A0A-2951A7745C3A}"/>
              </a:ext>
            </a:extLst>
          </p:cNvPr>
          <p:cNvSpPr>
            <a:spLocks noGrp="1"/>
          </p:cNvSpPr>
          <p:nvPr>
            <p:ph sz="quarter" idx="1"/>
          </p:nvPr>
        </p:nvSpPr>
        <p:spPr>
          <a:xfrm>
            <a:off x="612775" y="1600200"/>
            <a:ext cx="8153400" cy="4495800"/>
          </a:xfrm>
        </p:spPr>
        <p:txBody>
          <a:bodyPr>
            <a:normAutofit fontScale="92500" lnSpcReduction="20000"/>
          </a:bodyPr>
          <a:lstStyle/>
          <a:p>
            <a:pPr marL="274320" indent="-274320" eaLnBrk="1" fontAlgn="auto" hangingPunct="1">
              <a:spcBef>
                <a:spcPts val="580"/>
              </a:spcBef>
              <a:spcAft>
                <a:spcPts val="0"/>
              </a:spcAft>
              <a:buFont typeface="Wingdings 2"/>
              <a:buNone/>
              <a:defRPr/>
            </a:pPr>
            <a:r>
              <a:rPr lang="en-US" sz="3000" u="sng" dirty="0"/>
              <a:t>Secretory vesicles</a:t>
            </a:r>
            <a:r>
              <a:rPr lang="en-US" sz="3000" dirty="0"/>
              <a:t>:</a:t>
            </a:r>
          </a:p>
          <a:p>
            <a:pPr marL="274320" indent="-274320" eaLnBrk="1" fontAlgn="auto" hangingPunct="1">
              <a:spcBef>
                <a:spcPts val="580"/>
              </a:spcBef>
              <a:spcAft>
                <a:spcPts val="0"/>
              </a:spcAft>
              <a:buFont typeface="Wingdings 2"/>
              <a:buChar char=""/>
              <a:defRPr/>
            </a:pPr>
            <a:r>
              <a:rPr lang="en-US" sz="3000" dirty="0"/>
              <a:t>One of the important function of many cells is secretion of special substances.</a:t>
            </a:r>
          </a:p>
          <a:p>
            <a:pPr marL="274320" indent="-274320" eaLnBrk="1" fontAlgn="auto" hangingPunct="1">
              <a:spcBef>
                <a:spcPts val="580"/>
              </a:spcBef>
              <a:spcAft>
                <a:spcPts val="0"/>
              </a:spcAft>
              <a:buFont typeface="Wingdings 2"/>
              <a:buChar char=""/>
              <a:defRPr/>
            </a:pPr>
            <a:r>
              <a:rPr lang="en-US" sz="3000" dirty="0"/>
              <a:t>Almost all such secretory substances are formed by the endoplasmic reticulum-Golgi apparatus system and are then released from the Golgi apparatus into the cytoplasm inside storage vesicles called secretory vesicles or secretory granules.</a:t>
            </a:r>
          </a:p>
          <a:p>
            <a:pPr marL="274320" indent="-274320" eaLnBrk="1" fontAlgn="auto" hangingPunct="1">
              <a:spcBef>
                <a:spcPts val="580"/>
              </a:spcBef>
              <a:spcAft>
                <a:spcPts val="0"/>
              </a:spcAft>
              <a:buFont typeface="Wingdings 2"/>
              <a:buChar char=""/>
              <a:defRPr/>
            </a:pPr>
            <a:r>
              <a:rPr lang="en-US" sz="3000" dirty="0"/>
              <a:t>Digestive enzymes are produced in this way, e.g. in the pancreas.</a:t>
            </a:r>
          </a:p>
          <a:p>
            <a:pPr marL="274320" indent="-274320" eaLnBrk="1" fontAlgn="auto" hangingPunct="1">
              <a:spcBef>
                <a:spcPts val="580"/>
              </a:spcBef>
              <a:spcAft>
                <a:spcPts val="0"/>
              </a:spcAft>
              <a:buFont typeface="Wingdings 2"/>
              <a:buChar char=""/>
              <a:defRPr/>
            </a:pPr>
            <a:r>
              <a:rPr lang="en-US" sz="3000" dirty="0"/>
              <a:t>The Golgi complex is also responsible for the synthesis of primary lysosomes.</a:t>
            </a:r>
            <a:endParaRPr lang="en-US" dirty="0"/>
          </a:p>
        </p:txBody>
      </p:sp>
      <p:sp>
        <p:nvSpPr>
          <p:cNvPr id="60420" name="Footer Placeholder 4">
            <a:extLst>
              <a:ext uri="{FF2B5EF4-FFF2-40B4-BE49-F238E27FC236}">
                <a16:creationId xmlns:a16="http://schemas.microsoft.com/office/drawing/2014/main" id="{F4F46C96-B4ED-4630-AF13-99BBB0173D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8372" name="Slide Number Placeholder 3">
            <a:extLst>
              <a:ext uri="{FF2B5EF4-FFF2-40B4-BE49-F238E27FC236}">
                <a16:creationId xmlns:a16="http://schemas.microsoft.com/office/drawing/2014/main" id="{D36B066A-8501-48F9-B973-0CBB4D4F673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BABC9B9A-16FB-4C6D-91A4-265651AFA6E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47</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ACB17DE1-0EEE-43F2-B400-138C04F5C8AD}"/>
              </a:ext>
            </a:extLst>
          </p:cNvPr>
          <p:cNvSpPr>
            <a:spLocks noGrp="1"/>
          </p:cNvSpPr>
          <p:nvPr>
            <p:ph type="title"/>
          </p:nvPr>
        </p:nvSpPr>
        <p:spPr>
          <a:xfrm>
            <a:off x="914400" y="274638"/>
            <a:ext cx="7772400" cy="944562"/>
          </a:xfrm>
        </p:spPr>
        <p:txBody>
          <a:bodyPr/>
          <a:lstStyle/>
          <a:p>
            <a:pPr eaLnBrk="1" hangingPunct="1"/>
            <a:r>
              <a:rPr lang="en-US" altLang="en-US"/>
              <a:t>Golgi complex</a:t>
            </a:r>
          </a:p>
        </p:txBody>
      </p:sp>
      <p:pic>
        <p:nvPicPr>
          <p:cNvPr id="61443" name="Content Placeholder 3" descr="3Slide12">
            <a:hlinkClick r:id="rId2"/>
            <a:extLst>
              <a:ext uri="{FF2B5EF4-FFF2-40B4-BE49-F238E27FC236}">
                <a16:creationId xmlns:a16="http://schemas.microsoft.com/office/drawing/2014/main" id="{AB4E08ED-510D-47EC-B97A-70D5E554D807}"/>
              </a:ext>
            </a:extLst>
          </p:cNvPr>
          <p:cNvPicPr>
            <a:picLocks noGrp="1"/>
          </p:cNvPicPr>
          <p:nvPr>
            <p:ph sz="quarter" idx="1"/>
          </p:nvPr>
        </p:nvPicPr>
        <p:blipFill>
          <a:blip r:embed="rId3">
            <a:extLst>
              <a:ext uri="{28A0092B-C50C-407E-A947-70E740481C1C}">
                <a14:useLocalDpi xmlns:a14="http://schemas.microsoft.com/office/drawing/2010/main" val="0"/>
              </a:ext>
            </a:extLst>
          </a:blip>
          <a:srcRect t="11784"/>
          <a:stretch>
            <a:fillRect/>
          </a:stretch>
        </p:blipFill>
        <p:spPr>
          <a:xfrm>
            <a:off x="1295400" y="1219200"/>
            <a:ext cx="6477000" cy="5105400"/>
          </a:xfrm>
        </p:spPr>
      </p:pic>
      <p:sp>
        <p:nvSpPr>
          <p:cNvPr id="61444" name="Footer Placeholder 5">
            <a:extLst>
              <a:ext uri="{FF2B5EF4-FFF2-40B4-BE49-F238E27FC236}">
                <a16:creationId xmlns:a16="http://schemas.microsoft.com/office/drawing/2014/main" id="{55257E18-112C-4539-ABD4-817B27C0A45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59396" name="Slide Number Placeholder 4">
            <a:extLst>
              <a:ext uri="{FF2B5EF4-FFF2-40B4-BE49-F238E27FC236}">
                <a16:creationId xmlns:a16="http://schemas.microsoft.com/office/drawing/2014/main" id="{00BAEDFD-195B-4174-906B-DB3273E354F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A18B2389-94F4-4923-9C2D-E91D533F6E90}"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48</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0558C70-77C8-4598-9074-59DB157F6D8E}"/>
              </a:ext>
            </a:extLst>
          </p:cNvPr>
          <p:cNvSpPr>
            <a:spLocks noGrp="1"/>
          </p:cNvSpPr>
          <p:nvPr>
            <p:ph type="title"/>
          </p:nvPr>
        </p:nvSpPr>
        <p:spPr>
          <a:xfrm>
            <a:off x="612775" y="228600"/>
            <a:ext cx="8153400" cy="990600"/>
          </a:xfrm>
        </p:spPr>
        <p:txBody>
          <a:bodyPr/>
          <a:lstStyle/>
          <a:p>
            <a:pPr eaLnBrk="1" hangingPunct="1"/>
            <a:r>
              <a:rPr lang="en-US" altLang="en-US"/>
              <a:t>Phagosomes </a:t>
            </a:r>
          </a:p>
        </p:txBody>
      </p:sp>
      <p:sp>
        <p:nvSpPr>
          <p:cNvPr id="62467" name="Content Placeholder 2">
            <a:extLst>
              <a:ext uri="{FF2B5EF4-FFF2-40B4-BE49-F238E27FC236}">
                <a16:creationId xmlns:a16="http://schemas.microsoft.com/office/drawing/2014/main" id="{51352F4A-F4EE-4AB7-81CA-2BF99D7DB74B}"/>
              </a:ext>
            </a:extLst>
          </p:cNvPr>
          <p:cNvSpPr>
            <a:spLocks noGrp="1"/>
          </p:cNvSpPr>
          <p:nvPr>
            <p:ph sz="quarter" idx="1"/>
          </p:nvPr>
        </p:nvSpPr>
        <p:spPr>
          <a:xfrm>
            <a:off x="612775" y="1600200"/>
            <a:ext cx="8153400" cy="4495800"/>
          </a:xfrm>
        </p:spPr>
        <p:txBody>
          <a:bodyPr/>
          <a:lstStyle/>
          <a:p>
            <a:pPr eaLnBrk="1" hangingPunct="1"/>
            <a:r>
              <a:rPr lang="en-US" altLang="en-US" sz="3200"/>
              <a:t>Are large vesicles formed around large particles such as bacteria.</a:t>
            </a:r>
          </a:p>
          <a:p>
            <a:pPr eaLnBrk="1" hangingPunct="1"/>
            <a:r>
              <a:rPr lang="en-US" altLang="en-US" sz="3200"/>
              <a:t>They are produced by the invagination of the plasma membrane.</a:t>
            </a:r>
          </a:p>
          <a:p>
            <a:pPr eaLnBrk="1" hangingPunct="1"/>
            <a:r>
              <a:rPr lang="en-US" altLang="en-US" sz="3200"/>
              <a:t>Later, lysosomal enzymes are added to the phagosome to degrade its contents.</a:t>
            </a:r>
            <a:endParaRPr lang="en-US" altLang="en-US"/>
          </a:p>
        </p:txBody>
      </p:sp>
      <p:sp>
        <p:nvSpPr>
          <p:cNvPr id="62468" name="Footer Placeholder 4">
            <a:extLst>
              <a:ext uri="{FF2B5EF4-FFF2-40B4-BE49-F238E27FC236}">
                <a16:creationId xmlns:a16="http://schemas.microsoft.com/office/drawing/2014/main" id="{FF6498D4-B9CD-41D8-A091-8E1E9A51BBD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0420" name="Slide Number Placeholder 3">
            <a:extLst>
              <a:ext uri="{FF2B5EF4-FFF2-40B4-BE49-F238E27FC236}">
                <a16:creationId xmlns:a16="http://schemas.microsoft.com/office/drawing/2014/main" id="{9E5ABD4F-361E-4462-B2F9-7FB7634A18C4}"/>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57BE396A-5FFE-4BB7-BA30-BBFCD5DCF0E4}"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49</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F64FA4-59B3-48F9-882F-B12FF100AE75}"/>
              </a:ext>
            </a:extLst>
          </p:cNvPr>
          <p:cNvSpPr>
            <a:spLocks noGrp="1"/>
          </p:cNvSpPr>
          <p:nvPr>
            <p:ph type="title"/>
          </p:nvPr>
        </p:nvSpPr>
        <p:spPr>
          <a:xfrm>
            <a:off x="612775" y="228600"/>
            <a:ext cx="8153400" cy="990600"/>
          </a:xfrm>
        </p:spPr>
        <p:txBody>
          <a:bodyPr/>
          <a:lstStyle/>
          <a:p>
            <a:pPr eaLnBrk="1" hangingPunct="1"/>
            <a:r>
              <a:rPr lang="en-US" altLang="en-US"/>
              <a:t>Cell size </a:t>
            </a:r>
          </a:p>
        </p:txBody>
      </p:sp>
      <p:pic>
        <p:nvPicPr>
          <p:cNvPr id="14339" name="Content Placeholder 3" descr="3Slide2">
            <a:hlinkClick r:id="rId2"/>
            <a:extLst>
              <a:ext uri="{FF2B5EF4-FFF2-40B4-BE49-F238E27FC236}">
                <a16:creationId xmlns:a16="http://schemas.microsoft.com/office/drawing/2014/main" id="{75AED4E6-2FF3-4209-8017-CB2F57D5DC11}"/>
              </a:ext>
            </a:extLst>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0" y="1516063"/>
            <a:ext cx="7848600" cy="4732337"/>
          </a:xfrm>
        </p:spPr>
      </p:pic>
      <p:sp>
        <p:nvSpPr>
          <p:cNvPr id="14340" name="Footer Placeholder 5">
            <a:extLst>
              <a:ext uri="{FF2B5EF4-FFF2-40B4-BE49-F238E27FC236}">
                <a16:creationId xmlns:a16="http://schemas.microsoft.com/office/drawing/2014/main" id="{D7C200C3-0D4B-43C0-B78E-6AE3753EA3E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0244" name="Slide Number Placeholder 4">
            <a:extLst>
              <a:ext uri="{FF2B5EF4-FFF2-40B4-BE49-F238E27FC236}">
                <a16:creationId xmlns:a16="http://schemas.microsoft.com/office/drawing/2014/main" id="{BD8D0454-E504-4764-95B3-4F3984CF0CD6}"/>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4E167854-33AA-4287-9BCF-817E816753BA}"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3E7A4E9-80FB-476B-A1CD-30824077F0DF}"/>
              </a:ext>
            </a:extLst>
          </p:cNvPr>
          <p:cNvSpPr>
            <a:spLocks noGrp="1"/>
          </p:cNvSpPr>
          <p:nvPr>
            <p:ph type="title"/>
          </p:nvPr>
        </p:nvSpPr>
        <p:spPr>
          <a:xfrm>
            <a:off x="990600" y="274638"/>
            <a:ext cx="7696200" cy="944562"/>
          </a:xfrm>
        </p:spPr>
        <p:txBody>
          <a:bodyPr/>
          <a:lstStyle/>
          <a:p>
            <a:pPr eaLnBrk="1" hangingPunct="1"/>
            <a:r>
              <a:rPr lang="en-US" altLang="en-US"/>
              <a:t>Lysosomes </a:t>
            </a:r>
          </a:p>
        </p:txBody>
      </p:sp>
      <p:sp>
        <p:nvSpPr>
          <p:cNvPr id="63491" name="Content Placeholder 2">
            <a:extLst>
              <a:ext uri="{FF2B5EF4-FFF2-40B4-BE49-F238E27FC236}">
                <a16:creationId xmlns:a16="http://schemas.microsoft.com/office/drawing/2014/main" id="{86731E1B-3841-4FCE-AA5F-24B7D169A9F6}"/>
              </a:ext>
            </a:extLst>
          </p:cNvPr>
          <p:cNvSpPr>
            <a:spLocks noGrp="1"/>
          </p:cNvSpPr>
          <p:nvPr>
            <p:ph sz="quarter" idx="1"/>
          </p:nvPr>
        </p:nvSpPr>
        <p:spPr>
          <a:xfrm>
            <a:off x="609600" y="1600200"/>
            <a:ext cx="8153400" cy="4572000"/>
          </a:xfrm>
        </p:spPr>
        <p:txBody>
          <a:bodyPr/>
          <a:lstStyle/>
          <a:p>
            <a:pPr eaLnBrk="1" hangingPunct="1"/>
            <a:r>
              <a:rPr lang="en-US" altLang="en-US" sz="2800"/>
              <a:t>Are dense spheroidal membrane-bounded bodies 80-800nm in diameter.</a:t>
            </a:r>
          </a:p>
          <a:p>
            <a:pPr eaLnBrk="1" hangingPunct="1"/>
            <a:r>
              <a:rPr lang="en-US" altLang="en-US" sz="2800"/>
              <a:t>Lysosomes contain the digestive enzymes of a cell. They contain acid hydrolases able to degrade a wide variety of substances.</a:t>
            </a:r>
          </a:p>
          <a:p>
            <a:pPr eaLnBrk="1" hangingPunct="1"/>
            <a:r>
              <a:rPr lang="en-US" altLang="en-US" sz="2800"/>
              <a:t>There are many lysosomal enzymes including many varieties of proteases, lipases, carbohydrases, esterases and nucleases.</a:t>
            </a:r>
          </a:p>
          <a:p>
            <a:pPr eaLnBrk="1" hangingPunct="1"/>
            <a:r>
              <a:rPr lang="en-US" altLang="en-US" sz="2800"/>
              <a:t>A primary lysosme contains only digestive enzymes.</a:t>
            </a:r>
          </a:p>
        </p:txBody>
      </p:sp>
      <p:sp>
        <p:nvSpPr>
          <p:cNvPr id="63492" name="Footer Placeholder 4">
            <a:extLst>
              <a:ext uri="{FF2B5EF4-FFF2-40B4-BE49-F238E27FC236}">
                <a16:creationId xmlns:a16="http://schemas.microsoft.com/office/drawing/2014/main" id="{0547587C-1AD5-4D18-8A72-F7A26927AB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1444" name="Slide Number Placeholder 3">
            <a:extLst>
              <a:ext uri="{FF2B5EF4-FFF2-40B4-BE49-F238E27FC236}">
                <a16:creationId xmlns:a16="http://schemas.microsoft.com/office/drawing/2014/main" id="{4B8C4244-9BB6-4C3F-ABEB-06563E27BD1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669AC590-C03A-400B-BECB-4D022203A480}"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50</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8A80548-1CD4-4B09-B4CD-26AED25CEA80}"/>
              </a:ext>
            </a:extLst>
          </p:cNvPr>
          <p:cNvSpPr>
            <a:spLocks noGrp="1"/>
          </p:cNvSpPr>
          <p:nvPr>
            <p:ph type="title"/>
          </p:nvPr>
        </p:nvSpPr>
        <p:spPr>
          <a:xfrm>
            <a:off x="612775" y="228600"/>
            <a:ext cx="8153400" cy="990600"/>
          </a:xfrm>
        </p:spPr>
        <p:txBody>
          <a:bodyPr/>
          <a:lstStyle/>
          <a:p>
            <a:pPr eaLnBrk="1" hangingPunct="1"/>
            <a:r>
              <a:rPr lang="en-US" altLang="en-US"/>
              <a:t>Lysosmes </a:t>
            </a:r>
          </a:p>
        </p:txBody>
      </p:sp>
      <p:sp>
        <p:nvSpPr>
          <p:cNvPr id="64515" name="Content Placeholder 2">
            <a:extLst>
              <a:ext uri="{FF2B5EF4-FFF2-40B4-BE49-F238E27FC236}">
                <a16:creationId xmlns:a16="http://schemas.microsoft.com/office/drawing/2014/main" id="{8EB6F259-D3D8-4AF3-A915-F7B1A5071248}"/>
              </a:ext>
            </a:extLst>
          </p:cNvPr>
          <p:cNvSpPr>
            <a:spLocks noGrp="1"/>
          </p:cNvSpPr>
          <p:nvPr>
            <p:ph sz="quarter" idx="1"/>
          </p:nvPr>
        </p:nvSpPr>
        <p:spPr>
          <a:xfrm>
            <a:off x="612775" y="1600200"/>
            <a:ext cx="8153400" cy="4495800"/>
          </a:xfrm>
        </p:spPr>
        <p:txBody>
          <a:bodyPr/>
          <a:lstStyle/>
          <a:p>
            <a:pPr eaLnBrk="1" hangingPunct="1"/>
            <a:r>
              <a:rPr lang="en-US" altLang="en-US" sz="3200"/>
              <a:t>Lysosomes are numerous in cells active in phagocytosis of large particles such as bacteria, e.g. macrophages and neutrophil leucocytes, in which lysosomes  are responsible for destroying phagocytosed bacteria.</a:t>
            </a:r>
          </a:p>
          <a:p>
            <a:pPr eaLnBrk="1" hangingPunct="1"/>
            <a:r>
              <a:rPr lang="en-US" altLang="en-US" sz="3200"/>
              <a:t>In these, the phagosome containing the bacterium may fuse with several lysosomes ( the term </a:t>
            </a:r>
            <a:r>
              <a:rPr lang="en-US" altLang="en-US" sz="3200" b="1"/>
              <a:t>phagolysosome</a:t>
            </a:r>
            <a:r>
              <a:rPr lang="en-US" altLang="en-US" sz="3200"/>
              <a:t> is given to a lysosome in the process of lysosomal fusion)</a:t>
            </a:r>
            <a:endParaRPr lang="en-US" altLang="en-US"/>
          </a:p>
        </p:txBody>
      </p:sp>
      <p:sp>
        <p:nvSpPr>
          <p:cNvPr id="64516" name="Footer Placeholder 4">
            <a:extLst>
              <a:ext uri="{FF2B5EF4-FFF2-40B4-BE49-F238E27FC236}">
                <a16:creationId xmlns:a16="http://schemas.microsoft.com/office/drawing/2014/main" id="{F25B8F64-C510-4720-9552-97F5A6C40D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2468" name="Slide Number Placeholder 3">
            <a:extLst>
              <a:ext uri="{FF2B5EF4-FFF2-40B4-BE49-F238E27FC236}">
                <a16:creationId xmlns:a16="http://schemas.microsoft.com/office/drawing/2014/main" id="{44C40542-62E7-44A7-94B8-8F6E54E20FE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01BF621D-7B36-4E6B-87AF-B3AAC6C6DB37}"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51</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CF724D7-D333-4761-AC9A-0E28E1DF3721}"/>
              </a:ext>
            </a:extLst>
          </p:cNvPr>
          <p:cNvSpPr>
            <a:spLocks noGrp="1"/>
          </p:cNvSpPr>
          <p:nvPr>
            <p:ph type="title"/>
          </p:nvPr>
        </p:nvSpPr>
        <p:spPr>
          <a:xfrm>
            <a:off x="612775" y="228600"/>
            <a:ext cx="8153400" cy="990600"/>
          </a:xfrm>
        </p:spPr>
        <p:txBody>
          <a:bodyPr/>
          <a:lstStyle/>
          <a:p>
            <a:pPr eaLnBrk="1" hangingPunct="1"/>
            <a:r>
              <a:rPr lang="en-US" altLang="en-US"/>
              <a:t>Peroxisomes </a:t>
            </a:r>
          </a:p>
        </p:txBody>
      </p:sp>
      <p:sp>
        <p:nvSpPr>
          <p:cNvPr id="65539" name="Content Placeholder 2">
            <a:extLst>
              <a:ext uri="{FF2B5EF4-FFF2-40B4-BE49-F238E27FC236}">
                <a16:creationId xmlns:a16="http://schemas.microsoft.com/office/drawing/2014/main" id="{011876B7-B0FE-40AD-ADC1-FB6A2C4405BF}"/>
              </a:ext>
            </a:extLst>
          </p:cNvPr>
          <p:cNvSpPr>
            <a:spLocks noGrp="1"/>
          </p:cNvSpPr>
          <p:nvPr>
            <p:ph sz="quarter" idx="1"/>
          </p:nvPr>
        </p:nvSpPr>
        <p:spPr>
          <a:xfrm>
            <a:off x="381000" y="1516063"/>
            <a:ext cx="8385175" cy="4579937"/>
          </a:xfrm>
        </p:spPr>
        <p:txBody>
          <a:bodyPr/>
          <a:lstStyle/>
          <a:p>
            <a:pPr eaLnBrk="1" hangingPunct="1"/>
            <a:r>
              <a:rPr lang="en-US" altLang="en-US" sz="2800"/>
              <a:t>Are membrane-bound vacuoles about 0. 15 – 0.5 micrometers across, containing high concentrations of the enzyme </a:t>
            </a:r>
            <a:r>
              <a:rPr lang="en-US" altLang="en-US" sz="2800" b="1"/>
              <a:t>urate oxidase</a:t>
            </a:r>
            <a:r>
              <a:rPr lang="en-US" altLang="en-US" sz="2800"/>
              <a:t> which promotes oxidative reactions.</a:t>
            </a:r>
          </a:p>
          <a:p>
            <a:pPr eaLnBrk="1" hangingPunct="1"/>
            <a:r>
              <a:rPr lang="en-US" altLang="en-US" sz="2800"/>
              <a:t>Peroxisomes are important in the oxidative detoxification of substances taken into or produced within the cells, including ethanol and formaldehyde. </a:t>
            </a:r>
            <a:r>
              <a:rPr lang="en-US" altLang="en-US" sz="2800" b="1"/>
              <a:t>Ethanol      Acetaldehyde + hydrogen peroxide</a:t>
            </a:r>
            <a:r>
              <a:rPr lang="en-US" altLang="en-US" sz="2800"/>
              <a:t>.</a:t>
            </a:r>
          </a:p>
          <a:p>
            <a:pPr eaLnBrk="1" hangingPunct="1"/>
            <a:r>
              <a:rPr lang="en-US" altLang="en-US" sz="2800"/>
              <a:t>Peroxisomes have the enzyme </a:t>
            </a:r>
            <a:r>
              <a:rPr lang="en-US" altLang="en-US" sz="2800" b="1"/>
              <a:t>catalase</a:t>
            </a:r>
            <a:r>
              <a:rPr lang="en-US" altLang="en-US" sz="2800"/>
              <a:t> which prevents excessive accumulation of hydrogen peroxide.</a:t>
            </a:r>
          </a:p>
        </p:txBody>
      </p:sp>
      <p:sp>
        <p:nvSpPr>
          <p:cNvPr id="65540" name="Footer Placeholder 8">
            <a:extLst>
              <a:ext uri="{FF2B5EF4-FFF2-40B4-BE49-F238E27FC236}">
                <a16:creationId xmlns:a16="http://schemas.microsoft.com/office/drawing/2014/main" id="{3212A633-710A-4966-B5ED-816652B7207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4516" name="Slide Number Placeholder 7">
            <a:extLst>
              <a:ext uri="{FF2B5EF4-FFF2-40B4-BE49-F238E27FC236}">
                <a16:creationId xmlns:a16="http://schemas.microsoft.com/office/drawing/2014/main" id="{7E503996-A7FE-4CEC-91F2-8B90AD7ACD4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982C9B74-193B-4F0C-8A84-DEEFB8C76F10}"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52</a:t>
            </a:fld>
            <a:endParaRPr lang="en-US" altLang="en-US" sz="1200">
              <a:solidFill>
                <a:srgbClr val="FFFFFF"/>
              </a:solidFill>
              <a:latin typeface="Franklin Gothic Book" panose="020B0503020102020204" pitchFamily="34" charset="0"/>
            </a:endParaRPr>
          </a:p>
        </p:txBody>
      </p:sp>
      <p:cxnSp>
        <p:nvCxnSpPr>
          <p:cNvPr id="5" name="Straight Arrow Connector 4">
            <a:extLst>
              <a:ext uri="{FF2B5EF4-FFF2-40B4-BE49-F238E27FC236}">
                <a16:creationId xmlns:a16="http://schemas.microsoft.com/office/drawing/2014/main" id="{051616E3-1E56-4DC2-9669-A4E06E899BE6}"/>
              </a:ext>
            </a:extLst>
          </p:cNvPr>
          <p:cNvCxnSpPr/>
          <p:nvPr/>
        </p:nvCxnSpPr>
        <p:spPr>
          <a:xfrm flipV="1">
            <a:off x="1981200" y="4876800"/>
            <a:ext cx="404813" cy="2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13174FD-B75B-4BD6-91CE-AA035966E1FF}"/>
              </a:ext>
            </a:extLst>
          </p:cNvPr>
          <p:cNvSpPr>
            <a:spLocks noGrp="1"/>
          </p:cNvSpPr>
          <p:nvPr>
            <p:ph type="title"/>
          </p:nvPr>
        </p:nvSpPr>
        <p:spPr>
          <a:xfrm>
            <a:off x="612775" y="228600"/>
            <a:ext cx="8153400" cy="990600"/>
          </a:xfrm>
        </p:spPr>
        <p:txBody>
          <a:bodyPr/>
          <a:lstStyle/>
          <a:p>
            <a:pPr eaLnBrk="1" hangingPunct="1"/>
            <a:r>
              <a:rPr lang="en-US" altLang="en-US"/>
              <a:t>Peroxisomes </a:t>
            </a:r>
          </a:p>
        </p:txBody>
      </p:sp>
      <p:sp>
        <p:nvSpPr>
          <p:cNvPr id="66563" name="Content Placeholder 2">
            <a:extLst>
              <a:ext uri="{FF2B5EF4-FFF2-40B4-BE49-F238E27FC236}">
                <a16:creationId xmlns:a16="http://schemas.microsoft.com/office/drawing/2014/main" id="{CFE3DAF7-A826-415A-B900-C3E12955E049}"/>
              </a:ext>
            </a:extLst>
          </p:cNvPr>
          <p:cNvSpPr>
            <a:spLocks noGrp="1"/>
          </p:cNvSpPr>
          <p:nvPr>
            <p:ph sz="quarter" idx="1"/>
          </p:nvPr>
        </p:nvSpPr>
        <p:spPr>
          <a:xfrm>
            <a:off x="612775" y="1600200"/>
            <a:ext cx="8153400" cy="4495800"/>
          </a:xfrm>
        </p:spPr>
        <p:txBody>
          <a:bodyPr/>
          <a:lstStyle/>
          <a:p>
            <a:pPr eaLnBrk="1" hangingPunct="1"/>
            <a:r>
              <a:rPr lang="en-US" altLang="en-US"/>
              <a:t>The enzyme catalase within peroxisomes prevents the excessive accumulation of hydrogen peroxide by catalyzing the reaction: </a:t>
            </a:r>
          </a:p>
          <a:p>
            <a:pPr lvl="1" eaLnBrk="1" hangingPunct="1"/>
            <a:r>
              <a:rPr lang="en-US" altLang="en-US"/>
              <a:t>2H</a:t>
            </a:r>
            <a:r>
              <a:rPr lang="en-US" altLang="en-US" baseline="-25000"/>
              <a:t>2</a:t>
            </a:r>
            <a:r>
              <a:rPr lang="en-US" altLang="en-US"/>
              <a:t>O</a:t>
            </a:r>
            <a:r>
              <a:rPr lang="en-US" altLang="en-US" baseline="-25000"/>
              <a:t>2</a:t>
            </a:r>
            <a:r>
              <a:rPr lang="en-US" altLang="en-US"/>
              <a:t>                 2H</a:t>
            </a:r>
            <a:r>
              <a:rPr lang="en-US" altLang="en-US" baseline="-25000"/>
              <a:t>2</a:t>
            </a:r>
            <a:r>
              <a:rPr lang="en-US" altLang="en-US"/>
              <a:t>O + O</a:t>
            </a:r>
            <a:r>
              <a:rPr lang="en-US" altLang="en-US" baseline="-25000"/>
              <a:t>2</a:t>
            </a:r>
          </a:p>
          <a:p>
            <a:pPr eaLnBrk="1" hangingPunct="1"/>
            <a:r>
              <a:rPr lang="en-US" altLang="en-US"/>
              <a:t>Catalase is one of the fastest acting enzymes known, and it is this reaction that produces the characteristic fizzing when hydrogen peroxide is poured on a wound. [It aerates the dirty necrotic tissues in the wound].</a:t>
            </a:r>
          </a:p>
        </p:txBody>
      </p:sp>
      <p:sp>
        <p:nvSpPr>
          <p:cNvPr id="66564" name="Footer Placeholder 6">
            <a:extLst>
              <a:ext uri="{FF2B5EF4-FFF2-40B4-BE49-F238E27FC236}">
                <a16:creationId xmlns:a16="http://schemas.microsoft.com/office/drawing/2014/main" id="{9896E23F-A0B9-426D-8300-7E41F6A16C4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5540" name="Slide Number Placeholder 5">
            <a:extLst>
              <a:ext uri="{FF2B5EF4-FFF2-40B4-BE49-F238E27FC236}">
                <a16:creationId xmlns:a16="http://schemas.microsoft.com/office/drawing/2014/main" id="{F56742D4-A650-4FAF-9121-A4AD5514283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CD73E81-9ECD-4E5C-8D01-D04B444B8E9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53</a:t>
            </a:fld>
            <a:endParaRPr lang="en-US" altLang="en-US" sz="1200">
              <a:solidFill>
                <a:srgbClr val="FFFFFF"/>
              </a:solidFill>
              <a:latin typeface="Franklin Gothic Book" panose="020B0503020102020204" pitchFamily="34" charset="0"/>
            </a:endParaRPr>
          </a:p>
        </p:txBody>
      </p:sp>
      <p:cxnSp>
        <p:nvCxnSpPr>
          <p:cNvPr id="5" name="Straight Arrow Connector 4">
            <a:extLst>
              <a:ext uri="{FF2B5EF4-FFF2-40B4-BE49-F238E27FC236}">
                <a16:creationId xmlns:a16="http://schemas.microsoft.com/office/drawing/2014/main" id="{0C02FAAE-39E7-46A9-9BA2-09C6FBF06519}"/>
              </a:ext>
            </a:extLst>
          </p:cNvPr>
          <p:cNvCxnSpPr/>
          <p:nvPr/>
        </p:nvCxnSpPr>
        <p:spPr>
          <a:xfrm rot="18900000">
            <a:off x="2551113" y="2767013"/>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FD1D9BE-22AE-483C-BE65-3D74B2455139}"/>
              </a:ext>
            </a:extLst>
          </p:cNvPr>
          <p:cNvSpPr>
            <a:spLocks noGrp="1"/>
          </p:cNvSpPr>
          <p:nvPr>
            <p:ph type="title"/>
          </p:nvPr>
        </p:nvSpPr>
        <p:spPr>
          <a:xfrm>
            <a:off x="612775" y="228600"/>
            <a:ext cx="8153400" cy="990600"/>
          </a:xfrm>
        </p:spPr>
        <p:txBody>
          <a:bodyPr/>
          <a:lstStyle/>
          <a:p>
            <a:pPr eaLnBrk="1" hangingPunct="1"/>
            <a:r>
              <a:rPr lang="en-US" altLang="en-US"/>
              <a:t>Mitochondria </a:t>
            </a:r>
          </a:p>
        </p:txBody>
      </p:sp>
      <p:sp>
        <p:nvSpPr>
          <p:cNvPr id="67587" name="Content Placeholder 2">
            <a:extLst>
              <a:ext uri="{FF2B5EF4-FFF2-40B4-BE49-F238E27FC236}">
                <a16:creationId xmlns:a16="http://schemas.microsoft.com/office/drawing/2014/main" id="{FFAA42CB-D86B-471E-991F-1147D7848F96}"/>
              </a:ext>
            </a:extLst>
          </p:cNvPr>
          <p:cNvSpPr>
            <a:spLocks noGrp="1"/>
          </p:cNvSpPr>
          <p:nvPr>
            <p:ph sz="quarter" idx="1"/>
          </p:nvPr>
        </p:nvSpPr>
        <p:spPr>
          <a:xfrm>
            <a:off x="381000" y="1516063"/>
            <a:ext cx="8385175" cy="4579937"/>
          </a:xfrm>
        </p:spPr>
        <p:txBody>
          <a:bodyPr/>
          <a:lstStyle/>
          <a:p>
            <a:pPr eaLnBrk="1" hangingPunct="1"/>
            <a:r>
              <a:rPr lang="en-US" altLang="en-US"/>
              <a:t>Are membrane-bound organelles of great metabolic significance.</a:t>
            </a:r>
          </a:p>
          <a:p>
            <a:pPr eaLnBrk="1" hangingPunct="1"/>
            <a:r>
              <a:rPr lang="en-US" altLang="en-US"/>
              <a:t>They are the principal source of chemical energy in most cells. They are called the ‘power-houses’ of the cell.</a:t>
            </a:r>
          </a:p>
          <a:p>
            <a:pPr eaLnBrk="1" hangingPunct="1"/>
            <a:r>
              <a:rPr lang="en-US" altLang="en-US"/>
              <a:t>Mitochondria are responsible for the synthesis of a high-energy substance called </a:t>
            </a:r>
            <a:r>
              <a:rPr lang="en-US" altLang="en-US" b="1"/>
              <a:t>adenosine triphosphate</a:t>
            </a:r>
            <a:r>
              <a:rPr lang="en-US" altLang="en-US"/>
              <a:t> (ATP)</a:t>
            </a:r>
          </a:p>
        </p:txBody>
      </p:sp>
      <p:sp>
        <p:nvSpPr>
          <p:cNvPr id="67588" name="Footer Placeholder 4">
            <a:extLst>
              <a:ext uri="{FF2B5EF4-FFF2-40B4-BE49-F238E27FC236}">
                <a16:creationId xmlns:a16="http://schemas.microsoft.com/office/drawing/2014/main" id="{B841D57F-813C-4394-9E93-C863A529C1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6564" name="Slide Number Placeholder 3">
            <a:extLst>
              <a:ext uri="{FF2B5EF4-FFF2-40B4-BE49-F238E27FC236}">
                <a16:creationId xmlns:a16="http://schemas.microsoft.com/office/drawing/2014/main" id="{62BC8537-81CF-439E-8DD3-2B500B17EF04}"/>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10DE37E0-EBBA-44A1-8DED-174B39A319DD}"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54</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860D941-7087-43C5-91F0-D5080F9CACC5}"/>
              </a:ext>
            </a:extLst>
          </p:cNvPr>
          <p:cNvSpPr>
            <a:spLocks noGrp="1"/>
          </p:cNvSpPr>
          <p:nvPr>
            <p:ph type="title"/>
          </p:nvPr>
        </p:nvSpPr>
        <p:spPr>
          <a:xfrm>
            <a:off x="612775" y="228600"/>
            <a:ext cx="8153400" cy="990600"/>
          </a:xfrm>
        </p:spPr>
        <p:txBody>
          <a:bodyPr/>
          <a:lstStyle/>
          <a:p>
            <a:pPr eaLnBrk="1" hangingPunct="1"/>
            <a:r>
              <a:rPr lang="en-US" altLang="en-US"/>
              <a:t>Mitochondria </a:t>
            </a:r>
          </a:p>
        </p:txBody>
      </p:sp>
      <p:sp>
        <p:nvSpPr>
          <p:cNvPr id="3" name="Content Placeholder 2">
            <a:extLst>
              <a:ext uri="{FF2B5EF4-FFF2-40B4-BE49-F238E27FC236}">
                <a16:creationId xmlns:a16="http://schemas.microsoft.com/office/drawing/2014/main" id="{498213DC-274E-43A0-810B-61B3693FD208}"/>
              </a:ext>
            </a:extLst>
          </p:cNvPr>
          <p:cNvSpPr>
            <a:spLocks noGrp="1"/>
          </p:cNvSpPr>
          <p:nvPr>
            <p:ph sz="quarter" idx="1"/>
          </p:nvPr>
        </p:nvSpPr>
        <p:spPr>
          <a:xfrm>
            <a:off x="612775" y="1600200"/>
            <a:ext cx="8153400" cy="4495800"/>
          </a:xfrm>
        </p:spPr>
        <p:txBody>
          <a:bodyPr>
            <a:normAutofit fontScale="92500"/>
          </a:bodyPr>
          <a:lstStyle/>
          <a:p>
            <a:pPr marL="274320" indent="-274320" eaLnBrk="1" fontAlgn="auto" hangingPunct="1">
              <a:spcBef>
                <a:spcPts val="580"/>
              </a:spcBef>
              <a:spcAft>
                <a:spcPts val="0"/>
              </a:spcAft>
              <a:buFont typeface="Wingdings 2"/>
              <a:buChar char=""/>
              <a:defRPr/>
            </a:pPr>
            <a:r>
              <a:rPr lang="en-US" sz="3300" dirty="0"/>
              <a:t>ATP is transported out of the mitochondrion, and it diffuses throughout the cell to release its energy wherever it is needed for performing cellular functions (energize the intracellular metabolic reactions)</a:t>
            </a:r>
          </a:p>
          <a:p>
            <a:pPr marL="274320" indent="-274320" eaLnBrk="1" fontAlgn="auto" hangingPunct="1">
              <a:spcBef>
                <a:spcPts val="580"/>
              </a:spcBef>
              <a:spcAft>
                <a:spcPts val="0"/>
              </a:spcAft>
              <a:buFont typeface="Wingdings 2"/>
              <a:buChar char=""/>
              <a:defRPr/>
            </a:pPr>
            <a:r>
              <a:rPr lang="en-US" sz="3300" dirty="0"/>
              <a:t>The numbers of mitochondria in a particular cell reflect its general energy requirements. In hepatocytes there may be up to 2000, whereas in resting lymphocytes there may be only a few.</a:t>
            </a:r>
          </a:p>
        </p:txBody>
      </p:sp>
      <p:sp>
        <p:nvSpPr>
          <p:cNvPr id="68612" name="Footer Placeholder 4">
            <a:extLst>
              <a:ext uri="{FF2B5EF4-FFF2-40B4-BE49-F238E27FC236}">
                <a16:creationId xmlns:a16="http://schemas.microsoft.com/office/drawing/2014/main" id="{4FF056F0-83A0-4238-8E80-F579FE3C363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7588" name="Slide Number Placeholder 3">
            <a:extLst>
              <a:ext uri="{FF2B5EF4-FFF2-40B4-BE49-F238E27FC236}">
                <a16:creationId xmlns:a16="http://schemas.microsoft.com/office/drawing/2014/main" id="{4AA9CC6E-4D08-4A1F-B676-8EA22A438F8E}"/>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60025E2A-95D1-4263-AD55-7E793A7157EA}"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55</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35D2822E-5F02-4B50-AC40-7D06AB206E17}"/>
              </a:ext>
            </a:extLst>
          </p:cNvPr>
          <p:cNvSpPr>
            <a:spLocks noGrp="1"/>
          </p:cNvSpPr>
          <p:nvPr>
            <p:ph type="title"/>
          </p:nvPr>
        </p:nvSpPr>
        <p:spPr>
          <a:xfrm>
            <a:off x="612775" y="228600"/>
            <a:ext cx="8153400" cy="990600"/>
          </a:xfrm>
        </p:spPr>
        <p:txBody>
          <a:bodyPr/>
          <a:lstStyle/>
          <a:p>
            <a:pPr eaLnBrk="1" hangingPunct="1"/>
            <a:r>
              <a:rPr lang="en-US" altLang="en-US"/>
              <a:t>Structure of Mitochondria </a:t>
            </a:r>
          </a:p>
        </p:txBody>
      </p:sp>
      <p:sp>
        <p:nvSpPr>
          <p:cNvPr id="69635" name="Content Placeholder 2">
            <a:extLst>
              <a:ext uri="{FF2B5EF4-FFF2-40B4-BE49-F238E27FC236}">
                <a16:creationId xmlns:a16="http://schemas.microsoft.com/office/drawing/2014/main" id="{DA7971B3-2D37-4FD8-9FB9-A39820ECF0FE}"/>
              </a:ext>
            </a:extLst>
          </p:cNvPr>
          <p:cNvSpPr>
            <a:spLocks noGrp="1"/>
          </p:cNvSpPr>
          <p:nvPr>
            <p:ph sz="quarter" idx="1"/>
          </p:nvPr>
        </p:nvSpPr>
        <p:spPr>
          <a:xfrm>
            <a:off x="612775" y="1600200"/>
            <a:ext cx="8153400" cy="4495800"/>
          </a:xfrm>
        </p:spPr>
        <p:txBody>
          <a:bodyPr/>
          <a:lstStyle/>
          <a:p>
            <a:pPr eaLnBrk="1" hangingPunct="1"/>
            <a:r>
              <a:rPr lang="en-US" altLang="en-US"/>
              <a:t>Mitochondria are elliptical bodies from 0.5 -2.0 micrometers long.</a:t>
            </a:r>
          </a:p>
          <a:p>
            <a:pPr eaLnBrk="1" hangingPunct="1"/>
            <a:r>
              <a:rPr lang="en-US" altLang="en-US"/>
              <a:t>Each mitochondrion is lined by an outer and an inner membrane, separated by a variable gap termed the </a:t>
            </a:r>
            <a:r>
              <a:rPr lang="en-US" altLang="en-US" b="1"/>
              <a:t>intermembrane</a:t>
            </a:r>
            <a:r>
              <a:rPr lang="en-US" altLang="en-US"/>
              <a:t> </a:t>
            </a:r>
            <a:r>
              <a:rPr lang="en-US" altLang="en-US" b="1"/>
              <a:t>space</a:t>
            </a:r>
            <a:r>
              <a:rPr lang="en-US" altLang="en-US"/>
              <a:t>.</a:t>
            </a:r>
          </a:p>
          <a:p>
            <a:pPr eaLnBrk="1" hangingPunct="1"/>
            <a:r>
              <a:rPr lang="en-US" altLang="en-US"/>
              <a:t>Within the lumen, surrounded by the inner membrane, is the </a:t>
            </a:r>
            <a:r>
              <a:rPr lang="en-US" altLang="en-US" b="1"/>
              <a:t>mitochondrial</a:t>
            </a:r>
            <a:r>
              <a:rPr lang="en-US" altLang="en-US"/>
              <a:t> </a:t>
            </a:r>
            <a:r>
              <a:rPr lang="en-US" altLang="en-US" b="1"/>
              <a:t>matrix</a:t>
            </a:r>
            <a:r>
              <a:rPr lang="en-US" altLang="en-US"/>
              <a:t>.</a:t>
            </a:r>
          </a:p>
          <a:p>
            <a:pPr eaLnBrk="1" hangingPunct="1"/>
            <a:endParaRPr lang="en-US" altLang="en-US"/>
          </a:p>
        </p:txBody>
      </p:sp>
      <p:sp>
        <p:nvSpPr>
          <p:cNvPr id="69636" name="Footer Placeholder 4">
            <a:extLst>
              <a:ext uri="{FF2B5EF4-FFF2-40B4-BE49-F238E27FC236}">
                <a16:creationId xmlns:a16="http://schemas.microsoft.com/office/drawing/2014/main" id="{9D28607F-05C9-4889-9C14-8DD558BA7B0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8612" name="Slide Number Placeholder 3">
            <a:extLst>
              <a:ext uri="{FF2B5EF4-FFF2-40B4-BE49-F238E27FC236}">
                <a16:creationId xmlns:a16="http://schemas.microsoft.com/office/drawing/2014/main" id="{A9476BAB-43EC-4AEE-9F09-28BF40F2616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CAD54CAA-55EB-4C02-9766-8039499235D4}"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56</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ACF18C8-84A8-4FAD-AB4C-F85A6536DD36}"/>
              </a:ext>
            </a:extLst>
          </p:cNvPr>
          <p:cNvSpPr>
            <a:spLocks noGrp="1"/>
          </p:cNvSpPr>
          <p:nvPr>
            <p:ph type="title"/>
          </p:nvPr>
        </p:nvSpPr>
        <p:spPr>
          <a:xfrm>
            <a:off x="612775" y="228600"/>
            <a:ext cx="8153400" cy="990600"/>
          </a:xfrm>
        </p:spPr>
        <p:txBody>
          <a:bodyPr/>
          <a:lstStyle/>
          <a:p>
            <a:pPr eaLnBrk="1" hangingPunct="1"/>
            <a:r>
              <a:rPr lang="en-US" altLang="en-US"/>
              <a:t>Structure of Mitochondria </a:t>
            </a:r>
          </a:p>
        </p:txBody>
      </p:sp>
      <p:sp>
        <p:nvSpPr>
          <p:cNvPr id="70659" name="Content Placeholder 2">
            <a:extLst>
              <a:ext uri="{FF2B5EF4-FFF2-40B4-BE49-F238E27FC236}">
                <a16:creationId xmlns:a16="http://schemas.microsoft.com/office/drawing/2014/main" id="{060DF52D-DF8E-4909-80C9-9C20D948370E}"/>
              </a:ext>
            </a:extLst>
          </p:cNvPr>
          <p:cNvSpPr>
            <a:spLocks noGrp="1"/>
          </p:cNvSpPr>
          <p:nvPr>
            <p:ph sz="quarter" idx="1"/>
          </p:nvPr>
        </p:nvSpPr>
        <p:spPr>
          <a:xfrm>
            <a:off x="612775" y="1600200"/>
            <a:ext cx="8153400" cy="4495800"/>
          </a:xfrm>
        </p:spPr>
        <p:txBody>
          <a:bodyPr/>
          <a:lstStyle/>
          <a:p>
            <a:pPr eaLnBrk="1" hangingPunct="1"/>
            <a:r>
              <a:rPr lang="en-US" altLang="en-US" sz="3200"/>
              <a:t>The inner membrane is deeply folded to form incomplete transverse or longitudinal septa or tubular invaginations (shelves), called </a:t>
            </a:r>
            <a:r>
              <a:rPr lang="en-US" altLang="en-US" sz="3200" b="1"/>
              <a:t>cristae</a:t>
            </a:r>
            <a:r>
              <a:rPr lang="en-US" altLang="en-US" sz="3200"/>
              <a:t>, which create a relatively large surface area  of membrane for attachment of oxidative phosphorylation enzymes.</a:t>
            </a:r>
            <a:endParaRPr lang="en-US" altLang="en-US"/>
          </a:p>
        </p:txBody>
      </p:sp>
      <p:sp>
        <p:nvSpPr>
          <p:cNvPr id="70660" name="Footer Placeholder 4">
            <a:extLst>
              <a:ext uri="{FF2B5EF4-FFF2-40B4-BE49-F238E27FC236}">
                <a16:creationId xmlns:a16="http://schemas.microsoft.com/office/drawing/2014/main" id="{2550B8B9-3484-4F11-9799-FC12B51627D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69636" name="Slide Number Placeholder 3">
            <a:extLst>
              <a:ext uri="{FF2B5EF4-FFF2-40B4-BE49-F238E27FC236}">
                <a16:creationId xmlns:a16="http://schemas.microsoft.com/office/drawing/2014/main" id="{EB15F3F4-B7B9-480D-A536-E94E319ED71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B9BDE01A-1B5E-4E02-858C-A6074DB45C4E}"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57</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1465D03-0509-4D50-8E6C-51CC754BB820}"/>
              </a:ext>
            </a:extLst>
          </p:cNvPr>
          <p:cNvSpPr>
            <a:spLocks noGrp="1"/>
          </p:cNvSpPr>
          <p:nvPr>
            <p:ph type="title"/>
          </p:nvPr>
        </p:nvSpPr>
        <p:spPr>
          <a:xfrm>
            <a:off x="612775" y="228600"/>
            <a:ext cx="8153400" cy="990600"/>
          </a:xfrm>
        </p:spPr>
        <p:txBody>
          <a:bodyPr/>
          <a:lstStyle/>
          <a:p>
            <a:pPr eaLnBrk="1" hangingPunct="1"/>
            <a:r>
              <a:rPr lang="en-US" altLang="en-US"/>
              <a:t>Structure of Mitochondria </a:t>
            </a:r>
          </a:p>
        </p:txBody>
      </p:sp>
      <p:pic>
        <p:nvPicPr>
          <p:cNvPr id="71683" name="Content Placeholder 3" descr="3Slide13">
            <a:hlinkClick r:id="rId2"/>
            <a:extLst>
              <a:ext uri="{FF2B5EF4-FFF2-40B4-BE49-F238E27FC236}">
                <a16:creationId xmlns:a16="http://schemas.microsoft.com/office/drawing/2014/main" id="{C1DA5EAA-7FD6-4337-9229-1F85588ACCC0}"/>
              </a:ext>
            </a:extLst>
          </p:cNvPr>
          <p:cNvPicPr>
            <a:picLocks noGrp="1"/>
          </p:cNvPicPr>
          <p:nvPr>
            <p:ph sz="quarter" idx="1"/>
          </p:nvPr>
        </p:nvPicPr>
        <p:blipFill>
          <a:blip r:embed="rId3">
            <a:extLst>
              <a:ext uri="{28A0092B-C50C-407E-A947-70E740481C1C}">
                <a14:useLocalDpi xmlns:a14="http://schemas.microsoft.com/office/drawing/2010/main" val="0"/>
              </a:ext>
            </a:extLst>
          </a:blip>
          <a:srcRect l="4353" t="3368" r="3085"/>
          <a:stretch>
            <a:fillRect/>
          </a:stretch>
        </p:blipFill>
        <p:spPr>
          <a:xfrm>
            <a:off x="1295400" y="1219200"/>
            <a:ext cx="6477000" cy="4953000"/>
          </a:xfrm>
        </p:spPr>
      </p:pic>
      <p:sp>
        <p:nvSpPr>
          <p:cNvPr id="71684" name="Footer Placeholder 5">
            <a:extLst>
              <a:ext uri="{FF2B5EF4-FFF2-40B4-BE49-F238E27FC236}">
                <a16:creationId xmlns:a16="http://schemas.microsoft.com/office/drawing/2014/main" id="{6C7E820A-9B16-4A23-9C82-F43B6E413B4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70660" name="Slide Number Placeholder 4">
            <a:extLst>
              <a:ext uri="{FF2B5EF4-FFF2-40B4-BE49-F238E27FC236}">
                <a16:creationId xmlns:a16="http://schemas.microsoft.com/office/drawing/2014/main" id="{19BB420F-BE1B-46D6-B413-897BDE89418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021EA581-4B47-4EB5-B83B-73FB56869BA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58</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F30D0AD-B67F-4E77-94CF-D036A6473D43}"/>
              </a:ext>
            </a:extLst>
          </p:cNvPr>
          <p:cNvSpPr>
            <a:spLocks noGrp="1"/>
          </p:cNvSpPr>
          <p:nvPr>
            <p:ph type="title"/>
          </p:nvPr>
        </p:nvSpPr>
        <p:spPr>
          <a:xfrm>
            <a:off x="612775" y="228600"/>
            <a:ext cx="8153400" cy="990600"/>
          </a:xfrm>
        </p:spPr>
        <p:txBody>
          <a:bodyPr/>
          <a:lstStyle/>
          <a:p>
            <a:pPr eaLnBrk="1" hangingPunct="1"/>
            <a:r>
              <a:rPr lang="en-US" altLang="en-US"/>
              <a:t>Lipid vacuoles </a:t>
            </a:r>
          </a:p>
        </p:txBody>
      </p:sp>
      <p:sp>
        <p:nvSpPr>
          <p:cNvPr id="72707" name="Content Placeholder 2">
            <a:extLst>
              <a:ext uri="{FF2B5EF4-FFF2-40B4-BE49-F238E27FC236}">
                <a16:creationId xmlns:a16="http://schemas.microsoft.com/office/drawing/2014/main" id="{BF6218E6-7237-4C78-9EB3-1F6ED8649076}"/>
              </a:ext>
            </a:extLst>
          </p:cNvPr>
          <p:cNvSpPr>
            <a:spLocks noGrp="1"/>
          </p:cNvSpPr>
          <p:nvPr>
            <p:ph sz="quarter" idx="1"/>
          </p:nvPr>
        </p:nvSpPr>
        <p:spPr>
          <a:xfrm>
            <a:off x="612775" y="1600200"/>
            <a:ext cx="8153400" cy="4495800"/>
          </a:xfrm>
        </p:spPr>
        <p:txBody>
          <a:bodyPr/>
          <a:lstStyle/>
          <a:p>
            <a:pPr eaLnBrk="1" hangingPunct="1"/>
            <a:r>
              <a:rPr lang="en-US" altLang="en-US" sz="3200"/>
              <a:t>Are spheroidal bodies of various sizes found within many cells, but especially prominent in the lipocytes of adipose tissue.</a:t>
            </a:r>
          </a:p>
          <a:p>
            <a:pPr eaLnBrk="1" hangingPunct="1"/>
            <a:endParaRPr lang="en-US" altLang="en-US" sz="3200"/>
          </a:p>
          <a:p>
            <a:pPr eaLnBrk="1" hangingPunct="1"/>
            <a:r>
              <a:rPr lang="en-US" altLang="en-US" sz="3200"/>
              <a:t>They are not membrane bound since they are really lipid droplets floating in the cytosol.</a:t>
            </a:r>
            <a:endParaRPr lang="en-US" altLang="en-US"/>
          </a:p>
        </p:txBody>
      </p:sp>
      <p:sp>
        <p:nvSpPr>
          <p:cNvPr id="72708" name="Footer Placeholder 4">
            <a:extLst>
              <a:ext uri="{FF2B5EF4-FFF2-40B4-BE49-F238E27FC236}">
                <a16:creationId xmlns:a16="http://schemas.microsoft.com/office/drawing/2014/main" id="{C030443A-6AB7-42A8-AD19-049CFA9BC1D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71684" name="Slide Number Placeholder 3">
            <a:extLst>
              <a:ext uri="{FF2B5EF4-FFF2-40B4-BE49-F238E27FC236}">
                <a16:creationId xmlns:a16="http://schemas.microsoft.com/office/drawing/2014/main" id="{1B499A36-304F-4E4E-A6D2-3688D1FDB15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4595C12-8A7B-4892-A0EE-7B767782D023}"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59</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5229EF5-A30C-42F5-8948-BF0BFDEECA19}"/>
              </a:ext>
            </a:extLst>
          </p:cNvPr>
          <p:cNvSpPr>
            <a:spLocks noGrp="1"/>
          </p:cNvSpPr>
          <p:nvPr>
            <p:ph type="title"/>
          </p:nvPr>
        </p:nvSpPr>
        <p:spPr>
          <a:xfrm>
            <a:off x="612775" y="228600"/>
            <a:ext cx="8153400" cy="990600"/>
          </a:xfrm>
        </p:spPr>
        <p:txBody>
          <a:bodyPr/>
          <a:lstStyle/>
          <a:p>
            <a:pPr eaLnBrk="1" hangingPunct="1"/>
            <a:r>
              <a:rPr lang="en-US" altLang="en-US"/>
              <a:t>Cell shape</a:t>
            </a:r>
          </a:p>
        </p:txBody>
      </p:sp>
      <p:sp>
        <p:nvSpPr>
          <p:cNvPr id="15363" name="Content Placeholder 2">
            <a:extLst>
              <a:ext uri="{FF2B5EF4-FFF2-40B4-BE49-F238E27FC236}">
                <a16:creationId xmlns:a16="http://schemas.microsoft.com/office/drawing/2014/main" id="{C3987440-069C-40EB-9F8D-F0FBAF146495}"/>
              </a:ext>
            </a:extLst>
          </p:cNvPr>
          <p:cNvSpPr>
            <a:spLocks noGrp="1"/>
          </p:cNvSpPr>
          <p:nvPr>
            <p:ph sz="quarter" idx="1"/>
          </p:nvPr>
        </p:nvSpPr>
        <p:spPr>
          <a:xfrm>
            <a:off x="612775" y="1600200"/>
            <a:ext cx="8153400" cy="4495800"/>
          </a:xfrm>
        </p:spPr>
        <p:txBody>
          <a:bodyPr/>
          <a:lstStyle/>
          <a:p>
            <a:pPr eaLnBrk="1" hangingPunct="1"/>
            <a:r>
              <a:rPr lang="en-US" altLang="en-US"/>
              <a:t>The external appearance of cells vary widely – depending on their interactions with each other, their extracellular environment, and internal structures</a:t>
            </a:r>
          </a:p>
          <a:p>
            <a:pPr eaLnBrk="1" hangingPunct="1"/>
            <a:r>
              <a:rPr lang="en-US" altLang="en-US"/>
              <a:t>Cell surfaces are often folded when absorptive or transport functions are performed, forming microvilli and other protrusions or infoldings.</a:t>
            </a:r>
          </a:p>
          <a:p>
            <a:pPr eaLnBrk="1" hangingPunct="1"/>
            <a:r>
              <a:rPr lang="en-US" altLang="en-US"/>
              <a:t>This creates a large surface area for transport or diffusion</a:t>
            </a:r>
          </a:p>
        </p:txBody>
      </p:sp>
      <p:sp>
        <p:nvSpPr>
          <p:cNvPr id="15364" name="Footer Placeholder 4">
            <a:extLst>
              <a:ext uri="{FF2B5EF4-FFF2-40B4-BE49-F238E27FC236}">
                <a16:creationId xmlns:a16="http://schemas.microsoft.com/office/drawing/2014/main" id="{A5A8D397-F840-456F-AA79-8C519F7BCF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1268" name="Slide Number Placeholder 3">
            <a:extLst>
              <a:ext uri="{FF2B5EF4-FFF2-40B4-BE49-F238E27FC236}">
                <a16:creationId xmlns:a16="http://schemas.microsoft.com/office/drawing/2014/main" id="{ACE122EE-8AC6-42CD-95FE-E22CBD76BEE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46327258-B82C-4A24-82BB-62B5AD8CB06B}"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6</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95110A4-D172-4AF5-A928-244437E56495}"/>
              </a:ext>
            </a:extLst>
          </p:cNvPr>
          <p:cNvSpPr>
            <a:spLocks noGrp="1"/>
          </p:cNvSpPr>
          <p:nvPr>
            <p:ph type="title"/>
          </p:nvPr>
        </p:nvSpPr>
        <p:spPr>
          <a:xfrm>
            <a:off x="612775" y="228600"/>
            <a:ext cx="8153400" cy="990600"/>
          </a:xfrm>
        </p:spPr>
        <p:txBody>
          <a:bodyPr/>
          <a:lstStyle/>
          <a:p>
            <a:pPr eaLnBrk="1" hangingPunct="1"/>
            <a:r>
              <a:rPr lang="en-US" altLang="en-US"/>
              <a:t>Centrioles </a:t>
            </a:r>
          </a:p>
        </p:txBody>
      </p:sp>
      <p:sp>
        <p:nvSpPr>
          <p:cNvPr id="79875" name="Content Placeholder 2">
            <a:extLst>
              <a:ext uri="{FF2B5EF4-FFF2-40B4-BE49-F238E27FC236}">
                <a16:creationId xmlns:a16="http://schemas.microsoft.com/office/drawing/2014/main" id="{DF04AA60-86D8-423F-B09A-D7EF77D57F94}"/>
              </a:ext>
            </a:extLst>
          </p:cNvPr>
          <p:cNvSpPr>
            <a:spLocks noGrp="1"/>
          </p:cNvSpPr>
          <p:nvPr>
            <p:ph sz="quarter" idx="1"/>
          </p:nvPr>
        </p:nvSpPr>
        <p:spPr>
          <a:xfrm>
            <a:off x="612775" y="1516063"/>
            <a:ext cx="8153400" cy="4579937"/>
          </a:xfrm>
        </p:spPr>
        <p:txBody>
          <a:bodyPr/>
          <a:lstStyle/>
          <a:p>
            <a:pPr eaLnBrk="1" hangingPunct="1">
              <a:defRPr/>
            </a:pPr>
            <a:r>
              <a:rPr lang="en-US" dirty="0"/>
              <a:t>Centrioles are </a:t>
            </a:r>
            <a:r>
              <a:rPr lang="en-US" dirty="0" err="1"/>
              <a:t>microtubular</a:t>
            </a:r>
            <a:r>
              <a:rPr lang="en-US" dirty="0"/>
              <a:t> cylinders about 1micrometer long  by 0.5 micrometers in diameter.</a:t>
            </a:r>
          </a:p>
          <a:p>
            <a:pPr eaLnBrk="1" hangingPunct="1">
              <a:defRPr/>
            </a:pPr>
            <a:r>
              <a:rPr lang="en-US" dirty="0"/>
              <a:t>At least two centrioles occur in all cells capable of division, usually lying close and at right angles to each other.</a:t>
            </a:r>
          </a:p>
          <a:p>
            <a:pPr eaLnBrk="1" hangingPunct="1">
              <a:defRPr/>
            </a:pPr>
            <a:r>
              <a:rPr lang="en-US" dirty="0"/>
              <a:t>Together the two are often termed a </a:t>
            </a:r>
            <a:r>
              <a:rPr lang="en-US" b="1" dirty="0" err="1"/>
              <a:t>diplosome</a:t>
            </a:r>
            <a:r>
              <a:rPr lang="en-US" dirty="0"/>
              <a:t>. They occur in a somewhat dense region of the cytoplasm called the </a:t>
            </a:r>
            <a:r>
              <a:rPr lang="en-US" b="1" dirty="0"/>
              <a:t>centrosome</a:t>
            </a:r>
            <a:r>
              <a:rPr lang="en-US" dirty="0"/>
              <a:t>.</a:t>
            </a:r>
          </a:p>
          <a:p>
            <a:pPr marL="0" indent="0" eaLnBrk="1" hangingPunct="1">
              <a:buFont typeface="Wingdings" panose="05000000000000000000" pitchFamily="2" charset="2"/>
              <a:buNone/>
              <a:defRPr/>
            </a:pPr>
            <a:endParaRPr lang="en-US" dirty="0"/>
          </a:p>
        </p:txBody>
      </p:sp>
      <p:sp>
        <p:nvSpPr>
          <p:cNvPr id="73732" name="Footer Placeholder 3">
            <a:extLst>
              <a:ext uri="{FF2B5EF4-FFF2-40B4-BE49-F238E27FC236}">
                <a16:creationId xmlns:a16="http://schemas.microsoft.com/office/drawing/2014/main" id="{4A2BECED-0176-469F-ABAB-11C6C0B1F95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72709" name="Slide Number Placeholder 4">
            <a:extLst>
              <a:ext uri="{FF2B5EF4-FFF2-40B4-BE49-F238E27FC236}">
                <a16:creationId xmlns:a16="http://schemas.microsoft.com/office/drawing/2014/main" id="{7A921A9E-24AB-431F-AB9B-325073282B17}"/>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571B7039-89EB-4633-954D-BFEDBC7F24E9}"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60</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43FB85E-46C6-4A48-B16F-94689ECF4FF1}"/>
              </a:ext>
            </a:extLst>
          </p:cNvPr>
          <p:cNvSpPr>
            <a:spLocks noGrp="1"/>
          </p:cNvSpPr>
          <p:nvPr>
            <p:ph type="title"/>
          </p:nvPr>
        </p:nvSpPr>
        <p:spPr>
          <a:xfrm>
            <a:off x="612775" y="228600"/>
            <a:ext cx="8153400" cy="990600"/>
          </a:xfrm>
        </p:spPr>
        <p:txBody>
          <a:bodyPr/>
          <a:lstStyle/>
          <a:p>
            <a:pPr eaLnBrk="1" hangingPunct="1"/>
            <a:r>
              <a:rPr lang="en-US" altLang="en-US"/>
              <a:t>Cytoskeleton </a:t>
            </a:r>
          </a:p>
        </p:txBody>
      </p:sp>
      <p:sp>
        <p:nvSpPr>
          <p:cNvPr id="74755" name="Content Placeholder 2">
            <a:extLst>
              <a:ext uri="{FF2B5EF4-FFF2-40B4-BE49-F238E27FC236}">
                <a16:creationId xmlns:a16="http://schemas.microsoft.com/office/drawing/2014/main" id="{4855E5EE-A7CC-4ED5-B5FF-5308B2590392}"/>
              </a:ext>
            </a:extLst>
          </p:cNvPr>
          <p:cNvSpPr>
            <a:spLocks noGrp="1"/>
          </p:cNvSpPr>
          <p:nvPr>
            <p:ph sz="quarter" idx="1"/>
          </p:nvPr>
        </p:nvSpPr>
        <p:spPr>
          <a:xfrm>
            <a:off x="612775" y="1600200"/>
            <a:ext cx="8153400" cy="4495800"/>
          </a:xfrm>
        </p:spPr>
        <p:txBody>
          <a:bodyPr/>
          <a:lstStyle/>
          <a:p>
            <a:pPr eaLnBrk="1" hangingPunct="1"/>
            <a:r>
              <a:rPr lang="en-US" altLang="en-US" sz="3200"/>
              <a:t>A system of filamentous intracellular proteins of different shapes and sizes which form a complex often interconnected meshwork throughout the cytoplasm.</a:t>
            </a:r>
          </a:p>
          <a:p>
            <a:pPr eaLnBrk="1" hangingPunct="1"/>
            <a:r>
              <a:rPr lang="en-US" altLang="en-US" sz="3200"/>
              <a:t>It can be compared to the skeleton of the body</a:t>
            </a:r>
          </a:p>
          <a:p>
            <a:pPr eaLnBrk="1" hangingPunct="1"/>
            <a:r>
              <a:rPr lang="en-US" altLang="en-US" sz="3200"/>
              <a:t>It provides mechanical support to cell structures, maintaining cell shape and stiffness</a:t>
            </a:r>
            <a:endParaRPr lang="en-US" altLang="en-US"/>
          </a:p>
        </p:txBody>
      </p:sp>
      <p:sp>
        <p:nvSpPr>
          <p:cNvPr id="74756" name="Footer Placeholder 4">
            <a:extLst>
              <a:ext uri="{FF2B5EF4-FFF2-40B4-BE49-F238E27FC236}">
                <a16:creationId xmlns:a16="http://schemas.microsoft.com/office/drawing/2014/main" id="{8C4F4E11-B413-4D19-9930-C65C1F6DDEB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73732" name="Slide Number Placeholder 3">
            <a:extLst>
              <a:ext uri="{FF2B5EF4-FFF2-40B4-BE49-F238E27FC236}">
                <a16:creationId xmlns:a16="http://schemas.microsoft.com/office/drawing/2014/main" id="{A9D2C115-76BA-41B1-80EA-51BDA2F1C6E6}"/>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8FAC7CF1-808A-445A-9E5A-B9E616956AA4}"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61</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87077EC-DA8A-4DB6-9CB7-68197DA3EB4F}"/>
              </a:ext>
            </a:extLst>
          </p:cNvPr>
          <p:cNvSpPr>
            <a:spLocks noGrp="1"/>
          </p:cNvSpPr>
          <p:nvPr>
            <p:ph type="title"/>
          </p:nvPr>
        </p:nvSpPr>
        <p:spPr>
          <a:xfrm>
            <a:off x="612775" y="228600"/>
            <a:ext cx="8153400" cy="990600"/>
          </a:xfrm>
        </p:spPr>
        <p:txBody>
          <a:bodyPr/>
          <a:lstStyle/>
          <a:p>
            <a:pPr eaLnBrk="1" hangingPunct="1"/>
            <a:r>
              <a:rPr lang="en-US" altLang="en-US"/>
              <a:t>Cytoskeleton </a:t>
            </a:r>
          </a:p>
        </p:txBody>
      </p:sp>
      <p:sp>
        <p:nvSpPr>
          <p:cNvPr id="75779" name="Content Placeholder 2">
            <a:extLst>
              <a:ext uri="{FF2B5EF4-FFF2-40B4-BE49-F238E27FC236}">
                <a16:creationId xmlns:a16="http://schemas.microsoft.com/office/drawing/2014/main" id="{8321988A-A0A5-4D10-AA57-365DD77ECF9B}"/>
              </a:ext>
            </a:extLst>
          </p:cNvPr>
          <p:cNvSpPr>
            <a:spLocks noGrp="1"/>
          </p:cNvSpPr>
          <p:nvPr>
            <p:ph sz="quarter" idx="1"/>
          </p:nvPr>
        </p:nvSpPr>
        <p:spPr>
          <a:xfrm>
            <a:off x="612775" y="1600200"/>
            <a:ext cx="8153400" cy="4495800"/>
          </a:xfrm>
        </p:spPr>
        <p:txBody>
          <a:bodyPr/>
          <a:lstStyle/>
          <a:p>
            <a:pPr marL="273050" indent="-273050" eaLnBrk="1" hangingPunct="1">
              <a:spcBef>
                <a:spcPts val="575"/>
              </a:spcBef>
              <a:buFont typeface="Wingdings 2" panose="05020102010507070707" pitchFamily="18" charset="2"/>
              <a:buChar char=""/>
            </a:pPr>
            <a:r>
              <a:rPr lang="en-US" altLang="en-US" sz="3200"/>
              <a:t>It provides stiffness and support for projections from the cell’s surface such as microvilli and cilia and anchor these into the cytoplasm</a:t>
            </a:r>
          </a:p>
          <a:p>
            <a:pPr marL="273050" indent="-273050" eaLnBrk="1" hangingPunct="1">
              <a:spcBef>
                <a:spcPts val="575"/>
              </a:spcBef>
              <a:buFont typeface="Wingdings 2" panose="05020102010507070707" pitchFamily="18" charset="2"/>
              <a:buChar char=""/>
            </a:pPr>
            <a:r>
              <a:rPr lang="en-US" altLang="en-US" sz="3200"/>
              <a:t>The cytoskeleton is also associated with motility in the cell, e.g. shuttling of vesicles from one site to another, movement of chromosomes during mitosis.</a:t>
            </a:r>
            <a:endParaRPr lang="en-US" altLang="en-US" sz="2800"/>
          </a:p>
        </p:txBody>
      </p:sp>
      <p:sp>
        <p:nvSpPr>
          <p:cNvPr id="75780" name="Footer Placeholder 4">
            <a:extLst>
              <a:ext uri="{FF2B5EF4-FFF2-40B4-BE49-F238E27FC236}">
                <a16:creationId xmlns:a16="http://schemas.microsoft.com/office/drawing/2014/main" id="{1FFE8E12-5239-48B7-A7A5-347A96E09B5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74756" name="Slide Number Placeholder 3">
            <a:extLst>
              <a:ext uri="{FF2B5EF4-FFF2-40B4-BE49-F238E27FC236}">
                <a16:creationId xmlns:a16="http://schemas.microsoft.com/office/drawing/2014/main" id="{7B8278D0-D1C1-428B-8926-42D73B145F6B}"/>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35C413B-DBA6-4060-A7F1-4026F64E7511}"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62</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3774A94-A3BB-48B0-90F9-E3F6FE2FBE73}"/>
              </a:ext>
            </a:extLst>
          </p:cNvPr>
          <p:cNvSpPr>
            <a:spLocks noGrp="1"/>
          </p:cNvSpPr>
          <p:nvPr>
            <p:ph type="title"/>
          </p:nvPr>
        </p:nvSpPr>
        <p:spPr>
          <a:xfrm>
            <a:off x="612775" y="228600"/>
            <a:ext cx="8153400" cy="990600"/>
          </a:xfrm>
        </p:spPr>
        <p:txBody>
          <a:bodyPr/>
          <a:lstStyle/>
          <a:p>
            <a:pPr eaLnBrk="1" hangingPunct="1"/>
            <a:r>
              <a:rPr lang="en-US" altLang="en-US"/>
              <a:t>Cytoskeleton </a:t>
            </a:r>
          </a:p>
        </p:txBody>
      </p:sp>
      <p:sp>
        <p:nvSpPr>
          <p:cNvPr id="76803" name="Content Placeholder 2">
            <a:extLst>
              <a:ext uri="{FF2B5EF4-FFF2-40B4-BE49-F238E27FC236}">
                <a16:creationId xmlns:a16="http://schemas.microsoft.com/office/drawing/2014/main" id="{C1CE24AE-253F-4B57-82E0-A9B42BE3D354}"/>
              </a:ext>
            </a:extLst>
          </p:cNvPr>
          <p:cNvSpPr>
            <a:spLocks noGrp="1"/>
          </p:cNvSpPr>
          <p:nvPr>
            <p:ph sz="quarter" idx="1"/>
          </p:nvPr>
        </p:nvSpPr>
        <p:spPr>
          <a:xfrm>
            <a:off x="612775" y="1600200"/>
            <a:ext cx="8153400" cy="4495800"/>
          </a:xfrm>
        </p:spPr>
        <p:txBody>
          <a:bodyPr/>
          <a:lstStyle/>
          <a:p>
            <a:pPr eaLnBrk="1" hangingPunct="1">
              <a:buFont typeface="Wingdings 2" panose="05020102010507070707" pitchFamily="18" charset="2"/>
              <a:buNone/>
            </a:pPr>
            <a:r>
              <a:rPr lang="en-US" altLang="en-US" sz="3200"/>
              <a:t>Components of cytoskeleton include:</a:t>
            </a:r>
          </a:p>
          <a:p>
            <a:pPr eaLnBrk="1" hangingPunct="1"/>
            <a:r>
              <a:rPr lang="en-US" altLang="en-US" sz="3200"/>
              <a:t>Microfilaments composed of actin</a:t>
            </a:r>
          </a:p>
          <a:p>
            <a:pPr eaLnBrk="1" hangingPunct="1"/>
            <a:r>
              <a:rPr lang="en-US" altLang="en-US" sz="3200"/>
              <a:t>Intermediate filaments composed of intermediate filament proteins</a:t>
            </a:r>
          </a:p>
          <a:p>
            <a:pPr eaLnBrk="1" hangingPunct="1"/>
            <a:r>
              <a:rPr lang="en-US" altLang="en-US" sz="3200"/>
              <a:t>Microtubules made of tubulin</a:t>
            </a:r>
            <a:endParaRPr lang="en-US" altLang="en-US"/>
          </a:p>
        </p:txBody>
      </p:sp>
      <p:sp>
        <p:nvSpPr>
          <p:cNvPr id="76804" name="Footer Placeholder 4">
            <a:extLst>
              <a:ext uri="{FF2B5EF4-FFF2-40B4-BE49-F238E27FC236}">
                <a16:creationId xmlns:a16="http://schemas.microsoft.com/office/drawing/2014/main" id="{FF43961D-049D-4FBF-84BE-2EAB7FE3C79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75780" name="Slide Number Placeholder 3">
            <a:extLst>
              <a:ext uri="{FF2B5EF4-FFF2-40B4-BE49-F238E27FC236}">
                <a16:creationId xmlns:a16="http://schemas.microsoft.com/office/drawing/2014/main" id="{AE5FBD6F-26DC-4916-AD82-45BD34448602}"/>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E3E3A07A-64FF-426C-AA3D-29814732D7FC}"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63</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itle 4">
            <a:extLst>
              <a:ext uri="{FF2B5EF4-FFF2-40B4-BE49-F238E27FC236}">
                <a16:creationId xmlns:a16="http://schemas.microsoft.com/office/drawing/2014/main" id="{A38F41F0-9ADA-49F3-AD55-7281BA807F98}"/>
              </a:ext>
            </a:extLst>
          </p:cNvPr>
          <p:cNvSpPr>
            <a:spLocks noGrp="1"/>
          </p:cNvSpPr>
          <p:nvPr>
            <p:ph type="ctrTitle"/>
          </p:nvPr>
        </p:nvSpPr>
        <p:spPr/>
        <p:txBody>
          <a:bodyPr/>
          <a:lstStyle/>
          <a:p>
            <a:pPr eaLnBrk="1" hangingPunct="1">
              <a:defRPr/>
            </a:pPr>
            <a:r>
              <a:t>The End!</a:t>
            </a:r>
          </a:p>
        </p:txBody>
      </p:sp>
      <p:sp>
        <p:nvSpPr>
          <p:cNvPr id="77827" name="Subtitle 1">
            <a:extLst>
              <a:ext uri="{FF2B5EF4-FFF2-40B4-BE49-F238E27FC236}">
                <a16:creationId xmlns:a16="http://schemas.microsoft.com/office/drawing/2014/main" id="{061BC302-018D-4EC4-A5B1-AD9773EB85C3}"/>
              </a:ext>
            </a:extLst>
          </p:cNvPr>
          <p:cNvSpPr>
            <a:spLocks noGrp="1"/>
          </p:cNvSpPr>
          <p:nvPr>
            <p:ph type="subTitle" idx="1"/>
          </p:nvPr>
        </p:nvSpPr>
        <p:spPr>
          <a:xfrm>
            <a:off x="2362200" y="6049963"/>
            <a:ext cx="6705600" cy="685800"/>
          </a:xfrm>
        </p:spPr>
        <p:txBody>
          <a:bodyPr/>
          <a:lstStyle/>
          <a:p>
            <a:pPr eaLnBrk="1" hangingPunct="1"/>
            <a:r>
              <a:rPr lang="en-US" altLang="en-US"/>
              <a:t>Thank you</a:t>
            </a:r>
          </a:p>
        </p:txBody>
      </p:sp>
      <p:sp>
        <p:nvSpPr>
          <p:cNvPr id="77828" name="Footer Placeholder 2">
            <a:extLst>
              <a:ext uri="{FF2B5EF4-FFF2-40B4-BE49-F238E27FC236}">
                <a16:creationId xmlns:a16="http://schemas.microsoft.com/office/drawing/2014/main" id="{C392D024-7F10-41F9-BB85-4FC4B33A125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2" name="Slide Number Placeholder 3">
            <a:extLst>
              <a:ext uri="{FF2B5EF4-FFF2-40B4-BE49-F238E27FC236}">
                <a16:creationId xmlns:a16="http://schemas.microsoft.com/office/drawing/2014/main" id="{F636506D-B590-45DF-A1C3-FF39E8739E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684A2E38-2911-4B21-A73F-80714A33EF4B}" type="slidenum">
              <a:rPr lang="en-US" altLang="en-US" sz="1400">
                <a:solidFill>
                  <a:srgbClr val="FFFFFF"/>
                </a:solidFill>
                <a:latin typeface="Franklin Gothic Book" panose="020B0503020102020204" pitchFamily="34" charset="0"/>
              </a:rPr>
              <a:pPr>
                <a:spcBef>
                  <a:spcPct val="0"/>
                </a:spcBef>
                <a:buClrTx/>
                <a:buSzTx/>
                <a:buFontTx/>
                <a:buNone/>
              </a:pPr>
              <a:t>64</a:t>
            </a:fld>
            <a:endParaRPr lang="en-US" altLang="en-US" sz="1400">
              <a:solidFill>
                <a:srgbClr val="FFFFFF"/>
              </a:solidFill>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AA72042-895C-4D8A-BCE3-009AD08380D9}"/>
              </a:ext>
            </a:extLst>
          </p:cNvPr>
          <p:cNvSpPr>
            <a:spLocks noGrp="1"/>
          </p:cNvSpPr>
          <p:nvPr>
            <p:ph type="title"/>
          </p:nvPr>
        </p:nvSpPr>
        <p:spPr>
          <a:xfrm>
            <a:off x="612775" y="228600"/>
            <a:ext cx="8153400" cy="990600"/>
          </a:xfrm>
        </p:spPr>
        <p:txBody>
          <a:bodyPr/>
          <a:lstStyle/>
          <a:p>
            <a:pPr eaLnBrk="1" hangingPunct="1"/>
            <a:r>
              <a:rPr lang="en-US" altLang="en-US"/>
              <a:t>Motility </a:t>
            </a:r>
          </a:p>
        </p:txBody>
      </p:sp>
      <p:sp>
        <p:nvSpPr>
          <p:cNvPr id="16387" name="Content Placeholder 2">
            <a:extLst>
              <a:ext uri="{FF2B5EF4-FFF2-40B4-BE49-F238E27FC236}">
                <a16:creationId xmlns:a16="http://schemas.microsoft.com/office/drawing/2014/main" id="{AA05750D-3B60-49F3-9593-948EB7B82AA1}"/>
              </a:ext>
            </a:extLst>
          </p:cNvPr>
          <p:cNvSpPr>
            <a:spLocks noGrp="1"/>
          </p:cNvSpPr>
          <p:nvPr>
            <p:ph sz="quarter" idx="1"/>
          </p:nvPr>
        </p:nvSpPr>
        <p:spPr>
          <a:xfrm>
            <a:off x="550863" y="1516063"/>
            <a:ext cx="8215312" cy="4884737"/>
          </a:xfrm>
        </p:spPr>
        <p:txBody>
          <a:bodyPr/>
          <a:lstStyle/>
          <a:p>
            <a:pPr eaLnBrk="1" hangingPunct="1"/>
            <a:r>
              <a:rPr lang="en-US" altLang="en-US" sz="2800"/>
              <a:t>Occurs in the form of cytoplasmic movements, or movement of specific organelles from one part of the cell to another.</a:t>
            </a:r>
          </a:p>
          <a:p>
            <a:pPr eaLnBrk="1" hangingPunct="1"/>
            <a:r>
              <a:rPr lang="en-US" altLang="en-US" sz="2800"/>
              <a:t>Includes the extension of parts of cells such as pseudopodia, amoeboid locomotion of whole cells or the beating of flagella, cell division, muscle contraction and ciliary beating which moves fluid over internal body surfaces.</a:t>
            </a:r>
          </a:p>
          <a:p>
            <a:pPr eaLnBrk="1" hangingPunct="1"/>
            <a:r>
              <a:rPr lang="en-US" altLang="en-US" sz="2800"/>
              <a:t>Also uptake of materials from environment (phagocytosis) and passage of large molecular complexes out of the cells (exocytosis)</a:t>
            </a:r>
            <a:endParaRPr lang="en-US" altLang="en-US"/>
          </a:p>
        </p:txBody>
      </p:sp>
      <p:sp>
        <p:nvSpPr>
          <p:cNvPr id="16388" name="Footer Placeholder 4">
            <a:extLst>
              <a:ext uri="{FF2B5EF4-FFF2-40B4-BE49-F238E27FC236}">
                <a16:creationId xmlns:a16="http://schemas.microsoft.com/office/drawing/2014/main" id="{BD647646-A95E-463A-9C63-4E73734DFD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2292" name="Slide Number Placeholder 3">
            <a:extLst>
              <a:ext uri="{FF2B5EF4-FFF2-40B4-BE49-F238E27FC236}">
                <a16:creationId xmlns:a16="http://schemas.microsoft.com/office/drawing/2014/main" id="{52016823-3A80-421A-95FD-A1C656B686D5}"/>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A57B5577-15E4-45DD-A82C-A6DB77AA5FE6}"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7</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AC234DD-26BD-4FDA-B3FF-C3D47027E9FB}"/>
              </a:ext>
            </a:extLst>
          </p:cNvPr>
          <p:cNvSpPr>
            <a:spLocks noGrp="1"/>
          </p:cNvSpPr>
          <p:nvPr>
            <p:ph type="title"/>
          </p:nvPr>
        </p:nvSpPr>
        <p:spPr>
          <a:xfrm>
            <a:off x="612775" y="228600"/>
            <a:ext cx="8153400" cy="990600"/>
          </a:xfrm>
        </p:spPr>
        <p:txBody>
          <a:bodyPr/>
          <a:lstStyle/>
          <a:p>
            <a:pPr eaLnBrk="1" hangingPunct="1"/>
            <a:r>
              <a:rPr lang="en-US" altLang="en-US"/>
              <a:t>Organization of the cell</a:t>
            </a:r>
          </a:p>
        </p:txBody>
      </p:sp>
      <p:sp>
        <p:nvSpPr>
          <p:cNvPr id="17411" name="Content Placeholder 2">
            <a:extLst>
              <a:ext uri="{FF2B5EF4-FFF2-40B4-BE49-F238E27FC236}">
                <a16:creationId xmlns:a16="http://schemas.microsoft.com/office/drawing/2014/main" id="{05FD1C3B-7F6B-461D-BD49-544BA95E5C3B}"/>
              </a:ext>
            </a:extLst>
          </p:cNvPr>
          <p:cNvSpPr>
            <a:spLocks noGrp="1"/>
          </p:cNvSpPr>
          <p:nvPr>
            <p:ph sz="quarter" idx="1"/>
          </p:nvPr>
        </p:nvSpPr>
        <p:spPr>
          <a:xfrm>
            <a:off x="612775" y="1443038"/>
            <a:ext cx="8153400" cy="4805362"/>
          </a:xfrm>
        </p:spPr>
        <p:txBody>
          <a:bodyPr/>
          <a:lstStyle/>
          <a:p>
            <a:pPr eaLnBrk="1" hangingPunct="1"/>
            <a:r>
              <a:rPr lang="en-US" altLang="en-US" sz="2800"/>
              <a:t>The cell is the </a:t>
            </a:r>
            <a:r>
              <a:rPr lang="en-US" altLang="en-US" sz="2800" b="1"/>
              <a:t>basic structural unit</a:t>
            </a:r>
            <a:r>
              <a:rPr lang="en-US" altLang="en-US" sz="2800"/>
              <a:t> of the body</a:t>
            </a:r>
          </a:p>
          <a:p>
            <a:pPr eaLnBrk="1" hangingPunct="1"/>
            <a:r>
              <a:rPr lang="en-US" altLang="en-US" sz="2800"/>
              <a:t>There are about </a:t>
            </a:r>
            <a:r>
              <a:rPr lang="en-US" altLang="en-US" sz="2800" b="1"/>
              <a:t>75 to 100 trillion cells</a:t>
            </a:r>
            <a:r>
              <a:rPr lang="en-US" altLang="en-US" sz="2800"/>
              <a:t> in the human body.</a:t>
            </a:r>
          </a:p>
          <a:p>
            <a:pPr eaLnBrk="1" hangingPunct="1"/>
            <a:r>
              <a:rPr lang="en-US" altLang="en-US" sz="2800"/>
              <a:t>Seen under a light microscope, a typical cell has two major parts:</a:t>
            </a:r>
          </a:p>
          <a:p>
            <a:pPr lvl="1" eaLnBrk="1" hangingPunct="1"/>
            <a:r>
              <a:rPr lang="en-US" altLang="en-US" sz="2400" b="1"/>
              <a:t>Cytoplasm</a:t>
            </a:r>
          </a:p>
          <a:p>
            <a:pPr lvl="1" eaLnBrk="1" hangingPunct="1"/>
            <a:r>
              <a:rPr lang="en-US" altLang="en-US" sz="2400" b="1"/>
              <a:t>Nucleus</a:t>
            </a:r>
          </a:p>
          <a:p>
            <a:pPr eaLnBrk="1" hangingPunct="1"/>
            <a:r>
              <a:rPr lang="en-US" altLang="en-US" sz="2800"/>
              <a:t>The nucleus is separated from he cytoplasm by a </a:t>
            </a:r>
            <a:r>
              <a:rPr lang="en-US" altLang="en-US" sz="2800" b="1"/>
              <a:t>nuclear membrane</a:t>
            </a:r>
            <a:r>
              <a:rPr lang="en-US" altLang="en-US" sz="2800"/>
              <a:t>, while the cytoplasm is separated from surrounding fluids by a </a:t>
            </a:r>
            <a:r>
              <a:rPr lang="en-US" altLang="en-US" sz="2800" b="1"/>
              <a:t>cell membrane</a:t>
            </a:r>
            <a:r>
              <a:rPr lang="en-US" altLang="en-US" sz="2800"/>
              <a:t>.</a:t>
            </a:r>
          </a:p>
        </p:txBody>
      </p:sp>
      <p:sp>
        <p:nvSpPr>
          <p:cNvPr id="17412" name="Footer Placeholder 4">
            <a:extLst>
              <a:ext uri="{FF2B5EF4-FFF2-40B4-BE49-F238E27FC236}">
                <a16:creationId xmlns:a16="http://schemas.microsoft.com/office/drawing/2014/main" id="{C73C45F2-F0F9-4192-8183-1AF94FE2FCF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3316" name="Slide Number Placeholder 3">
            <a:extLst>
              <a:ext uri="{FF2B5EF4-FFF2-40B4-BE49-F238E27FC236}">
                <a16:creationId xmlns:a16="http://schemas.microsoft.com/office/drawing/2014/main" id="{955BA9CF-E9A7-4F18-98C4-D5984FB28DC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5701FBF0-42AB-410E-B038-BABD705BFBF6}"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8</a:t>
            </a:fld>
            <a:endParaRPr lang="en-US" altLang="en-US" sz="1200">
              <a:solidFill>
                <a:srgbClr val="FFFFFF"/>
              </a:solidFill>
              <a:latin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A8FA057-77EC-42E8-9976-DE5D4CCCB80E}"/>
              </a:ext>
            </a:extLst>
          </p:cNvPr>
          <p:cNvSpPr>
            <a:spLocks noGrp="1"/>
          </p:cNvSpPr>
          <p:nvPr>
            <p:ph type="title"/>
          </p:nvPr>
        </p:nvSpPr>
        <p:spPr>
          <a:xfrm>
            <a:off x="612775" y="228600"/>
            <a:ext cx="8153400" cy="990600"/>
          </a:xfrm>
        </p:spPr>
        <p:txBody>
          <a:bodyPr/>
          <a:lstStyle/>
          <a:p>
            <a:pPr eaLnBrk="1" hangingPunct="1"/>
            <a:r>
              <a:rPr lang="en-US" altLang="en-US"/>
              <a:t>Organization of the cell …</a:t>
            </a:r>
          </a:p>
        </p:txBody>
      </p:sp>
      <p:sp>
        <p:nvSpPr>
          <p:cNvPr id="18435" name="Content Placeholder 2">
            <a:extLst>
              <a:ext uri="{FF2B5EF4-FFF2-40B4-BE49-F238E27FC236}">
                <a16:creationId xmlns:a16="http://schemas.microsoft.com/office/drawing/2014/main" id="{B37D7C0E-E3A8-47E8-8E6D-A689D781C1EC}"/>
              </a:ext>
            </a:extLst>
          </p:cNvPr>
          <p:cNvSpPr>
            <a:spLocks noGrp="1"/>
          </p:cNvSpPr>
          <p:nvPr>
            <p:ph sz="quarter" idx="1"/>
          </p:nvPr>
        </p:nvSpPr>
        <p:spPr>
          <a:xfrm>
            <a:off x="612775" y="1600200"/>
            <a:ext cx="8153400" cy="4495800"/>
          </a:xfrm>
        </p:spPr>
        <p:txBody>
          <a:bodyPr/>
          <a:lstStyle/>
          <a:p>
            <a:pPr eaLnBrk="1" hangingPunct="1">
              <a:buFont typeface="Wingdings 2" panose="05020102010507070707" pitchFamily="18" charset="2"/>
              <a:buNone/>
            </a:pPr>
            <a:r>
              <a:rPr lang="en-US" altLang="en-US" sz="3200" b="1"/>
              <a:t>Protoplasm</a:t>
            </a:r>
            <a:r>
              <a:rPr lang="en-US" altLang="en-US" sz="3200"/>
              <a:t>: the different substances making up the cell.</a:t>
            </a:r>
          </a:p>
          <a:p>
            <a:pPr eaLnBrk="1" hangingPunct="1"/>
            <a:r>
              <a:rPr lang="en-US" altLang="en-US" sz="3200"/>
              <a:t>Protoplasm is composed mainly of five basic substances: -</a:t>
            </a:r>
          </a:p>
          <a:p>
            <a:pPr lvl="1" eaLnBrk="1" hangingPunct="1"/>
            <a:r>
              <a:rPr lang="en-US" altLang="en-US" sz="3200" b="1"/>
              <a:t>Water</a:t>
            </a:r>
            <a:r>
              <a:rPr lang="en-US" altLang="en-US" sz="3200"/>
              <a:t> – 70-85% of cell mass</a:t>
            </a:r>
          </a:p>
          <a:p>
            <a:pPr lvl="1" eaLnBrk="1" hangingPunct="1"/>
            <a:r>
              <a:rPr lang="en-US" altLang="en-US" sz="3200" b="1"/>
              <a:t>Electrolytes</a:t>
            </a:r>
            <a:r>
              <a:rPr lang="en-US" altLang="en-US" sz="3200"/>
              <a:t> – potassium, magnesium, phosphate, bicarbonate, sulphate, + sodium, chloride and calcium – in small quantities</a:t>
            </a:r>
            <a:endParaRPr lang="en-US" altLang="en-US"/>
          </a:p>
        </p:txBody>
      </p:sp>
      <p:sp>
        <p:nvSpPr>
          <p:cNvPr id="18436" name="Footer Placeholder 4">
            <a:extLst>
              <a:ext uri="{FF2B5EF4-FFF2-40B4-BE49-F238E27FC236}">
                <a16:creationId xmlns:a16="http://schemas.microsoft.com/office/drawing/2014/main" id="{0A288DDE-A78A-4571-99BE-CFD73D739A5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tx2"/>
                </a:solidFill>
                <a:latin typeface="Times New Roman" panose="02020603050405020304" pitchFamily="18" charset="0"/>
              </a:rPr>
              <a:t>Mr. Okoth</a:t>
            </a:r>
          </a:p>
        </p:txBody>
      </p:sp>
      <p:sp>
        <p:nvSpPr>
          <p:cNvPr id="14340" name="Slide Number Placeholder 3">
            <a:extLst>
              <a:ext uri="{FF2B5EF4-FFF2-40B4-BE49-F238E27FC236}">
                <a16:creationId xmlns:a16="http://schemas.microsoft.com/office/drawing/2014/main" id="{28B6D942-E01B-407C-8043-346CA952D7D8}"/>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C9BE6E3C-7A0F-493E-92D1-908C164B485C}" type="slidenum">
              <a:rPr lang="en-US" altLang="en-US" sz="1200">
                <a:solidFill>
                  <a:srgbClr val="FFFFFF"/>
                </a:solidFill>
                <a:latin typeface="Franklin Gothic Book" panose="020B0503020102020204" pitchFamily="34" charset="0"/>
              </a:rPr>
              <a:pPr>
                <a:lnSpc>
                  <a:spcPct val="80000"/>
                </a:lnSpc>
                <a:spcBef>
                  <a:spcPct val="0"/>
                </a:spcBef>
                <a:buClrTx/>
                <a:buSzTx/>
                <a:buFontTx/>
                <a:buNone/>
              </a:pPr>
              <a:t>9</a:t>
            </a:fld>
            <a:endParaRPr lang="en-US" altLang="en-US" sz="1200">
              <a:solidFill>
                <a:srgbClr val="FFFFFF"/>
              </a:solidFill>
              <a:latin typeface="Franklin Gothic Book" panose="020B05030201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013FAB4-AC7A-4DA8-9ED9-F5452729000D}" vid="{34229484-87C3-4A1C-9F66-AE94028A6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4101</TotalTime>
  <Words>3245</Words>
  <Application>Microsoft Office PowerPoint</Application>
  <PresentationFormat>On-screen Show (4:3)</PresentationFormat>
  <Paragraphs>403</Paragraphs>
  <Slides>64</Slides>
  <Notes>3</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Theme1</vt:lpstr>
      <vt:lpstr>Levels of body organization - The Cell</vt:lpstr>
      <vt:lpstr>Introduction </vt:lpstr>
      <vt:lpstr>Cell size</vt:lpstr>
      <vt:lpstr>Measurements </vt:lpstr>
      <vt:lpstr>Cell size </vt:lpstr>
      <vt:lpstr>Cell shape</vt:lpstr>
      <vt:lpstr>Motility </vt:lpstr>
      <vt:lpstr>Organization of the cell</vt:lpstr>
      <vt:lpstr>Organization of the cell …</vt:lpstr>
      <vt:lpstr>Protoplasm …</vt:lpstr>
      <vt:lpstr>Physical structure of the cell</vt:lpstr>
      <vt:lpstr>Physical structure of the cell</vt:lpstr>
      <vt:lpstr>Cell membrane </vt:lpstr>
      <vt:lpstr>Cell membrane…</vt:lpstr>
      <vt:lpstr>Cell membrane…</vt:lpstr>
      <vt:lpstr>Cell membrane …</vt:lpstr>
      <vt:lpstr>Cell membrane…</vt:lpstr>
      <vt:lpstr>Cell membrane…</vt:lpstr>
      <vt:lpstr>Cell membrane…</vt:lpstr>
      <vt:lpstr>Cell membrane…</vt:lpstr>
      <vt:lpstr>Functions of the proteins in the cell membrane</vt:lpstr>
      <vt:lpstr>Functions of the proteins in the cell membrane</vt:lpstr>
      <vt:lpstr>Functions of the proteins in the cell membrane</vt:lpstr>
      <vt:lpstr>The Cytoplasm and Organelles</vt:lpstr>
      <vt:lpstr>Cytoplasm and its organelles</vt:lpstr>
      <vt:lpstr>Cell organelles</vt:lpstr>
      <vt:lpstr>Cell organelles</vt:lpstr>
      <vt:lpstr>Nucleus </vt:lpstr>
      <vt:lpstr>Nucleus …</vt:lpstr>
      <vt:lpstr>Nucleus …</vt:lpstr>
      <vt:lpstr>Nucleus …</vt:lpstr>
      <vt:lpstr>Nucleus …</vt:lpstr>
      <vt:lpstr>Nuclear pores</vt:lpstr>
      <vt:lpstr>Nucleolus </vt:lpstr>
      <vt:lpstr>PowerPoint Presentation</vt:lpstr>
      <vt:lpstr>Structure of DNA</vt:lpstr>
      <vt:lpstr>DNA …</vt:lpstr>
      <vt:lpstr>Ribosomes </vt:lpstr>
      <vt:lpstr>Endoplasmic reticulum</vt:lpstr>
      <vt:lpstr>Endoplasmic reticulum</vt:lpstr>
      <vt:lpstr>ER …</vt:lpstr>
      <vt:lpstr>Endoplasmic reticulum …</vt:lpstr>
      <vt:lpstr>ER … functions</vt:lpstr>
      <vt:lpstr>ER</vt:lpstr>
      <vt:lpstr>Cytoplasm Vs Cytosol</vt:lpstr>
      <vt:lpstr>Golgi complex (Golgi apparatus)</vt:lpstr>
      <vt:lpstr>Golgi complex</vt:lpstr>
      <vt:lpstr>Golgi complex</vt:lpstr>
      <vt:lpstr>Phagosomes </vt:lpstr>
      <vt:lpstr>Lysosomes </vt:lpstr>
      <vt:lpstr>Lysosmes </vt:lpstr>
      <vt:lpstr>Peroxisomes </vt:lpstr>
      <vt:lpstr>Peroxisomes </vt:lpstr>
      <vt:lpstr>Mitochondria </vt:lpstr>
      <vt:lpstr>Mitochondria </vt:lpstr>
      <vt:lpstr>Structure of Mitochondria </vt:lpstr>
      <vt:lpstr>Structure of Mitochondria </vt:lpstr>
      <vt:lpstr>Structure of Mitochondria </vt:lpstr>
      <vt:lpstr>Lipid vacuoles </vt:lpstr>
      <vt:lpstr>Centrioles </vt:lpstr>
      <vt:lpstr>Cytoskeleton </vt:lpstr>
      <vt:lpstr>Cytoskeleton </vt:lpstr>
      <vt:lpstr>Cytoskeleton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Cell</dc:title>
  <dc:creator>JP OKOTH</dc:creator>
  <cp:lastModifiedBy>peterjuma1966@gmail.com</cp:lastModifiedBy>
  <cp:revision>159</cp:revision>
  <dcterms:created xsi:type="dcterms:W3CDTF">2012-09-21T17:28:15Z</dcterms:created>
  <dcterms:modified xsi:type="dcterms:W3CDTF">2020-10-15T11:59:14Z</dcterms:modified>
</cp:coreProperties>
</file>