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8" d="100"/>
          <a:sy n="78" d="100"/>
        </p:scale>
        <p:origin x="-113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BB8B-F055-4FF0-833B-9D1B1365E765}" type="datetimeFigureOut">
              <a:rPr lang="en-US" smtClean="0"/>
              <a:pPr/>
              <a:t>7/24/2021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EFC1D20-D8F9-4BB3-8826-DEB26F3220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BB8B-F055-4FF0-833B-9D1B1365E765}" type="datetimeFigureOut">
              <a:rPr lang="en-US" smtClean="0"/>
              <a:pPr/>
              <a:t>7/24/2021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C1D20-D8F9-4BB3-8826-DEB26F3220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BB8B-F055-4FF0-833B-9D1B1365E765}" type="datetimeFigureOut">
              <a:rPr lang="en-US" smtClean="0"/>
              <a:pPr/>
              <a:t>7/24/2021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C1D20-D8F9-4BB3-8826-DEB26F3220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BB8B-F055-4FF0-833B-9D1B1365E765}" type="datetimeFigureOut">
              <a:rPr lang="en-US" smtClean="0"/>
              <a:pPr/>
              <a:t>7/24/2021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C1D20-D8F9-4BB3-8826-DEB26F3220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BB8B-F055-4FF0-833B-9D1B1365E765}" type="datetimeFigureOut">
              <a:rPr lang="en-US" smtClean="0"/>
              <a:pPr/>
              <a:t>7/24/2021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EFC1D20-D8F9-4BB3-8826-DEB26F3220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BB8B-F055-4FF0-833B-9D1B1365E765}" type="datetimeFigureOut">
              <a:rPr lang="en-US" smtClean="0"/>
              <a:pPr/>
              <a:t>7/24/2021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C1D20-D8F9-4BB3-8826-DEB26F3220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BB8B-F055-4FF0-833B-9D1B1365E765}" type="datetimeFigureOut">
              <a:rPr lang="en-US" smtClean="0"/>
              <a:pPr/>
              <a:t>7/24/2021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C1D20-D8F9-4BB3-8826-DEB26F3220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BB8B-F055-4FF0-833B-9D1B1365E765}" type="datetimeFigureOut">
              <a:rPr lang="en-US" smtClean="0"/>
              <a:pPr/>
              <a:t>7/24/2021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C1D20-D8F9-4BB3-8826-DEB26F3220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BB8B-F055-4FF0-833B-9D1B1365E765}" type="datetimeFigureOut">
              <a:rPr lang="en-US" smtClean="0"/>
              <a:pPr/>
              <a:t>7/24/2021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C1D20-D8F9-4BB3-8826-DEB26F3220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BB8B-F055-4FF0-833B-9D1B1365E765}" type="datetimeFigureOut">
              <a:rPr lang="en-US" smtClean="0"/>
              <a:pPr/>
              <a:t>7/24/2021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C1D20-D8F9-4BB3-8826-DEB26F3220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BB8B-F055-4FF0-833B-9D1B1365E765}" type="datetimeFigureOut">
              <a:rPr lang="en-US" smtClean="0"/>
              <a:pPr/>
              <a:t>7/24/2021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EFC1D20-D8F9-4BB3-8826-DEB26F32203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EDBB8B-F055-4FF0-833B-9D1B1365E765}" type="datetimeFigureOut">
              <a:rPr lang="en-US" smtClean="0"/>
              <a:pPr/>
              <a:t>7/24/2021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EFC1D20-D8F9-4BB3-8826-DEB26F3220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ALI MUMBO</a:t>
            </a:r>
          </a:p>
          <a:p>
            <a:r>
              <a:rPr lang="en-US" dirty="0" smtClean="0"/>
              <a:t>REPRODUCTIVE HEALTH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MALARIA IN PREGNANCY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Exam findings:</a:t>
            </a:r>
          </a:p>
          <a:p>
            <a:pPr lvl="1"/>
            <a:r>
              <a:rPr lang="en-US" dirty="0" smtClean="0"/>
              <a:t>Febrile, elevated temperature</a:t>
            </a:r>
          </a:p>
          <a:p>
            <a:pPr lvl="1"/>
            <a:r>
              <a:rPr lang="en-US" dirty="0" smtClean="0"/>
              <a:t>Dehydration +/-</a:t>
            </a:r>
          </a:p>
          <a:p>
            <a:pPr lvl="1"/>
            <a:r>
              <a:rPr lang="en-US" dirty="0" smtClean="0"/>
              <a:t>Jaundice </a:t>
            </a:r>
          </a:p>
          <a:p>
            <a:pPr lvl="1"/>
            <a:r>
              <a:rPr lang="en-US" dirty="0" smtClean="0"/>
              <a:t>Pallor</a:t>
            </a:r>
          </a:p>
          <a:p>
            <a:pPr lvl="1"/>
            <a:r>
              <a:rPr lang="en-US" smtClean="0"/>
              <a:t>Hepatosplenomegally</a:t>
            </a:r>
            <a:r>
              <a:rPr lang="en-US" dirty="0" smtClean="0"/>
              <a:t> </a:t>
            </a:r>
          </a:p>
          <a:p>
            <a:r>
              <a:rPr lang="en-US" dirty="0" smtClean="0"/>
              <a:t>Investigations:</a:t>
            </a:r>
          </a:p>
          <a:p>
            <a:pPr lvl="1"/>
            <a:r>
              <a:rPr lang="en-US" dirty="0" smtClean="0"/>
              <a:t>Blood slide – malaria parasites in red cells</a:t>
            </a:r>
          </a:p>
          <a:p>
            <a:pPr lvl="1"/>
            <a:r>
              <a:rPr lang="en-US" dirty="0" err="1" smtClean="0"/>
              <a:t>Hemogram</a:t>
            </a:r>
            <a:r>
              <a:rPr lang="en-US" dirty="0" smtClean="0"/>
              <a:t> – low </a:t>
            </a:r>
            <a:r>
              <a:rPr lang="en-US" dirty="0" err="1" smtClean="0"/>
              <a:t>Hb</a:t>
            </a:r>
            <a:r>
              <a:rPr lang="en-US" dirty="0" smtClean="0"/>
              <a:t>, red cell fragments, </a:t>
            </a:r>
            <a:r>
              <a:rPr lang="en-US" dirty="0" err="1" smtClean="0"/>
              <a:t>macrocytes</a:t>
            </a:r>
            <a:r>
              <a:rPr lang="en-US" dirty="0" smtClean="0"/>
              <a:t>, infected RBC’s</a:t>
            </a:r>
          </a:p>
          <a:p>
            <a:pPr lvl="1"/>
            <a:r>
              <a:rPr lang="en-US" dirty="0" smtClean="0"/>
              <a:t>Obstetric U/S – IUGR, placental </a:t>
            </a:r>
            <a:r>
              <a:rPr lang="en-US" dirty="0" err="1" smtClean="0"/>
              <a:t>insuficiency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Mild – outpatient, oral medication</a:t>
            </a:r>
          </a:p>
          <a:p>
            <a:r>
              <a:rPr lang="en-US" dirty="0" smtClean="0"/>
              <a:t>Severe form – admit</a:t>
            </a:r>
          </a:p>
          <a:p>
            <a:r>
              <a:rPr lang="en-US" dirty="0" smtClean="0"/>
              <a:t>IV/IM </a:t>
            </a:r>
            <a:r>
              <a:rPr lang="en-US" dirty="0" err="1" smtClean="0"/>
              <a:t>antimalarials</a:t>
            </a:r>
            <a:endParaRPr lang="en-US" dirty="0" smtClean="0"/>
          </a:p>
          <a:p>
            <a:r>
              <a:rPr lang="en-US" dirty="0" smtClean="0"/>
              <a:t>Control constitutional symptoms</a:t>
            </a:r>
          </a:p>
          <a:p>
            <a:r>
              <a:rPr lang="en-US" dirty="0" smtClean="0"/>
              <a:t>Treat complications</a:t>
            </a:r>
          </a:p>
          <a:p>
            <a:r>
              <a:rPr lang="en-US" dirty="0" smtClean="0"/>
              <a:t>Prevention – IPT, ITN, </a:t>
            </a:r>
            <a:r>
              <a:rPr lang="en-US" dirty="0" err="1" smtClean="0"/>
              <a:t>hematenics</a:t>
            </a:r>
            <a:r>
              <a:rPr lang="en-US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Introduction – definition, epidemiology</a:t>
            </a:r>
          </a:p>
          <a:p>
            <a:r>
              <a:rPr lang="en-US" dirty="0" smtClean="0"/>
              <a:t>Influence of pregnancy on malaria</a:t>
            </a:r>
          </a:p>
          <a:p>
            <a:r>
              <a:rPr lang="en-US" dirty="0" smtClean="0"/>
              <a:t>Influence of malaria on pregnancy</a:t>
            </a:r>
          </a:p>
          <a:p>
            <a:r>
              <a:rPr lang="en-US" dirty="0" smtClean="0"/>
              <a:t>Diagnosis</a:t>
            </a:r>
          </a:p>
          <a:p>
            <a:r>
              <a:rPr lang="en-US" dirty="0" smtClean="0"/>
              <a:t>Management – treatment, prevention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Parasitic infestation caused mainly by Plasmodium </a:t>
            </a:r>
            <a:r>
              <a:rPr lang="en-US" dirty="0" err="1" smtClean="0"/>
              <a:t>falciparum</a:t>
            </a:r>
            <a:endParaRPr lang="en-US" dirty="0" smtClean="0"/>
          </a:p>
          <a:p>
            <a:r>
              <a:rPr lang="en-US" dirty="0" smtClean="0"/>
              <a:t>Other species – </a:t>
            </a:r>
            <a:r>
              <a:rPr lang="en-US" dirty="0" err="1" smtClean="0"/>
              <a:t>vivax</a:t>
            </a:r>
            <a:r>
              <a:rPr lang="en-US" dirty="0" smtClean="0"/>
              <a:t>, </a:t>
            </a:r>
            <a:r>
              <a:rPr lang="en-US" dirty="0" err="1" smtClean="0"/>
              <a:t>malariae</a:t>
            </a:r>
            <a:r>
              <a:rPr lang="en-US" dirty="0" smtClean="0"/>
              <a:t> </a:t>
            </a:r>
          </a:p>
          <a:p>
            <a:r>
              <a:rPr lang="en-US" dirty="0" smtClean="0"/>
              <a:t>One of the 2 commonest morbidities in pregnancy</a:t>
            </a:r>
          </a:p>
          <a:p>
            <a:r>
              <a:rPr lang="en-US" dirty="0" smtClean="0"/>
              <a:t>Main predisposing factor for anemia in pregnancy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Previously thought to be restricted to certain areas but now almost everywhere in Kenya</a:t>
            </a:r>
          </a:p>
          <a:p>
            <a:r>
              <a:rPr lang="en-US" dirty="0" smtClean="0"/>
              <a:t>Endemic in lowland areas but seasonal in most highland areas</a:t>
            </a:r>
          </a:p>
          <a:p>
            <a:r>
              <a:rPr lang="en-US" dirty="0" smtClean="0"/>
              <a:t>Those with frequent exposure considered semi-immune while those with little or no exposure – non immune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Influence of pregnancy on malaria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Pregnancy associated with more infections, more severe forms</a:t>
            </a:r>
          </a:p>
          <a:p>
            <a:r>
              <a:rPr lang="en-US" dirty="0" smtClean="0"/>
              <a:t>More infection rates due to:</a:t>
            </a:r>
          </a:p>
          <a:p>
            <a:pPr lvl="1"/>
            <a:r>
              <a:rPr lang="en-US" dirty="0" smtClean="0"/>
              <a:t>More skin exposure especially at night</a:t>
            </a:r>
          </a:p>
          <a:p>
            <a:pPr lvl="1"/>
            <a:r>
              <a:rPr lang="en-US" dirty="0" smtClean="0"/>
              <a:t>?</a:t>
            </a:r>
            <a:r>
              <a:rPr lang="en-US" dirty="0" err="1" smtClean="0"/>
              <a:t>Chemotaxis</a:t>
            </a:r>
            <a:r>
              <a:rPr lang="en-US" dirty="0" smtClean="0"/>
              <a:t> </a:t>
            </a:r>
          </a:p>
          <a:p>
            <a:r>
              <a:rPr lang="en-US" dirty="0" smtClean="0"/>
              <a:t>Severer forms due to apparent decline in immunity – more marked in </a:t>
            </a:r>
            <a:r>
              <a:rPr lang="en-US" dirty="0" err="1" smtClean="0"/>
              <a:t>primigravida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Influence of pregnancy on malaria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Decline in immunity results in:</a:t>
            </a:r>
          </a:p>
          <a:p>
            <a:pPr lvl="1"/>
            <a:r>
              <a:rPr lang="en-US" dirty="0" smtClean="0"/>
              <a:t>Higher parasite rates and density</a:t>
            </a:r>
          </a:p>
          <a:p>
            <a:pPr lvl="1"/>
            <a:r>
              <a:rPr lang="en-US" dirty="0" smtClean="0"/>
              <a:t>Increased relapse rates – from dormant </a:t>
            </a:r>
            <a:r>
              <a:rPr lang="en-US" dirty="0" err="1" smtClean="0"/>
              <a:t>exo-erythrocytic</a:t>
            </a:r>
            <a:r>
              <a:rPr lang="en-US" dirty="0" smtClean="0"/>
              <a:t> infections</a:t>
            </a:r>
          </a:p>
          <a:p>
            <a:pPr lvl="1"/>
            <a:r>
              <a:rPr lang="en-US" dirty="0" smtClean="0"/>
              <a:t>More frequent febrile attacks and other constitutional symptoms(sweating, chills, vomiting, diarrhea)</a:t>
            </a:r>
          </a:p>
          <a:p>
            <a:pPr lvl="1"/>
            <a:r>
              <a:rPr lang="en-US" dirty="0" smtClean="0"/>
              <a:t>Severe forms of malaria – cerebral, algid, black water fever</a:t>
            </a:r>
          </a:p>
          <a:p>
            <a:pPr lvl="1"/>
            <a:r>
              <a:rPr lang="en-US" dirty="0" smtClean="0"/>
              <a:t>Hemolytic anemia associated with malaria – more frequent/severe – out of proportion to parasite density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Malaria on Pregnancy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Associated with adverse pregnancy outcomes through causing: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Anemia – </a:t>
            </a:r>
            <a:r>
              <a:rPr lang="en-US" dirty="0" err="1" smtClean="0"/>
              <a:t>haemolysis</a:t>
            </a:r>
            <a:r>
              <a:rPr lang="en-US" dirty="0" smtClean="0"/>
              <a:t>, BM suppression </a:t>
            </a:r>
          </a:p>
          <a:p>
            <a:r>
              <a:rPr lang="en-US" dirty="0" smtClean="0"/>
              <a:t>Pyrexia (hyperpyrexia ˃/= 39</a:t>
            </a:r>
            <a:r>
              <a:rPr lang="en-US" baseline="30000" dirty="0" smtClean="0"/>
              <a:t>o</a:t>
            </a:r>
            <a:r>
              <a:rPr lang="en-US" dirty="0" smtClean="0"/>
              <a:t>C)</a:t>
            </a:r>
          </a:p>
          <a:p>
            <a:r>
              <a:rPr lang="en-US" dirty="0" smtClean="0"/>
              <a:t>Placental </a:t>
            </a:r>
            <a:r>
              <a:rPr lang="en-US" dirty="0" err="1" smtClean="0"/>
              <a:t>parasitization</a:t>
            </a:r>
            <a:endParaRPr lang="en-US" dirty="0" smtClean="0"/>
          </a:p>
          <a:p>
            <a:r>
              <a:rPr lang="en-US" dirty="0" err="1" smtClean="0"/>
              <a:t>Transplacental</a:t>
            </a:r>
            <a:r>
              <a:rPr lang="en-US" dirty="0" smtClean="0"/>
              <a:t> infection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Adverse pregnancy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Abortion – 1</a:t>
            </a:r>
            <a:r>
              <a:rPr lang="en-US" baseline="30000" dirty="0" smtClean="0"/>
              <a:t>st</a:t>
            </a:r>
            <a:r>
              <a:rPr lang="en-US" dirty="0" smtClean="0"/>
              <a:t> trimester – pyrexia, 2</a:t>
            </a:r>
            <a:r>
              <a:rPr lang="en-US" baseline="30000" dirty="0" smtClean="0"/>
              <a:t>nd</a:t>
            </a:r>
            <a:r>
              <a:rPr lang="en-US" dirty="0" smtClean="0"/>
              <a:t> trimester – anemia, pyrexia or both</a:t>
            </a:r>
          </a:p>
          <a:p>
            <a:r>
              <a:rPr lang="en-US" dirty="0" smtClean="0"/>
              <a:t>IUFD, MSB – later gestation – pyrexia, anemia, placental </a:t>
            </a:r>
            <a:r>
              <a:rPr lang="en-US" dirty="0" err="1" smtClean="0"/>
              <a:t>parasitization</a:t>
            </a:r>
            <a:r>
              <a:rPr lang="en-US" dirty="0" smtClean="0"/>
              <a:t>, rarely </a:t>
            </a:r>
            <a:r>
              <a:rPr lang="en-US" dirty="0" err="1" smtClean="0"/>
              <a:t>transplacental</a:t>
            </a:r>
            <a:r>
              <a:rPr lang="en-US" dirty="0" smtClean="0"/>
              <a:t> infection</a:t>
            </a:r>
          </a:p>
          <a:p>
            <a:r>
              <a:rPr lang="en-US" dirty="0" smtClean="0"/>
              <a:t>Premature labor – pyrexia, IUFD</a:t>
            </a:r>
          </a:p>
          <a:p>
            <a:r>
              <a:rPr lang="en-US" dirty="0" smtClean="0"/>
              <a:t>FSB – from </a:t>
            </a:r>
            <a:r>
              <a:rPr lang="en-US" dirty="0" err="1" smtClean="0"/>
              <a:t>intrapartum</a:t>
            </a:r>
            <a:r>
              <a:rPr lang="en-US" dirty="0" smtClean="0"/>
              <a:t> asphyxia –anemia, placental </a:t>
            </a:r>
            <a:r>
              <a:rPr lang="en-US" dirty="0" err="1" smtClean="0"/>
              <a:t>parasitization</a:t>
            </a:r>
            <a:endParaRPr lang="en-US" dirty="0" smtClean="0"/>
          </a:p>
          <a:p>
            <a:r>
              <a:rPr lang="en-US" dirty="0" smtClean="0"/>
              <a:t>Neonatal death – </a:t>
            </a:r>
            <a:r>
              <a:rPr lang="en-US" dirty="0" err="1" smtClean="0"/>
              <a:t>intrapartum</a:t>
            </a:r>
            <a:r>
              <a:rPr lang="en-US" dirty="0" smtClean="0"/>
              <a:t> asphyxia</a:t>
            </a:r>
          </a:p>
          <a:p>
            <a:r>
              <a:rPr lang="en-US" dirty="0" smtClean="0"/>
              <a:t>IUGR – recurrent attacks, anemia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Symptoms - any combination of:</a:t>
            </a:r>
          </a:p>
          <a:p>
            <a:pPr lvl="1"/>
            <a:r>
              <a:rPr lang="en-US" dirty="0" smtClean="0"/>
              <a:t>Severe malaise</a:t>
            </a:r>
          </a:p>
          <a:p>
            <a:pPr lvl="1"/>
            <a:r>
              <a:rPr lang="en-US" dirty="0" smtClean="0"/>
              <a:t>Headache</a:t>
            </a:r>
          </a:p>
          <a:p>
            <a:pPr lvl="1"/>
            <a:r>
              <a:rPr lang="en-US" dirty="0" smtClean="0"/>
              <a:t>Joint pains</a:t>
            </a:r>
          </a:p>
          <a:p>
            <a:pPr lvl="1"/>
            <a:r>
              <a:rPr lang="en-US" dirty="0" smtClean="0"/>
              <a:t>Fever and chills (rigors)</a:t>
            </a:r>
          </a:p>
          <a:p>
            <a:pPr lvl="1"/>
            <a:r>
              <a:rPr lang="en-US" dirty="0" smtClean="0"/>
              <a:t>Excessive sweating (diaphoresis)</a:t>
            </a:r>
          </a:p>
          <a:p>
            <a:pPr lvl="1"/>
            <a:r>
              <a:rPr lang="en-US" dirty="0" smtClean="0"/>
              <a:t>Vomiting</a:t>
            </a:r>
          </a:p>
          <a:p>
            <a:pPr lvl="1"/>
            <a:r>
              <a:rPr lang="en-US" dirty="0" smtClean="0"/>
              <a:t>Diarrhea</a:t>
            </a:r>
          </a:p>
          <a:p>
            <a:pPr lvl="1"/>
            <a:r>
              <a:rPr lang="en-US" dirty="0" smtClean="0"/>
              <a:t>Altered color of urine</a:t>
            </a:r>
          </a:p>
          <a:p>
            <a:pPr lvl="1"/>
            <a:r>
              <a:rPr lang="en-US" dirty="0" smtClean="0"/>
              <a:t>Generalized pains – muscular, abdominal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194</TotalTime>
  <Words>408</Words>
  <Application>Microsoft Office PowerPoint</Application>
  <PresentationFormat>On-screen Show (4:3)</PresentationFormat>
  <Paragraphs>74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Equity</vt:lpstr>
      <vt:lpstr>MALARIA IN PREGNANCY</vt:lpstr>
      <vt:lpstr>Outline </vt:lpstr>
      <vt:lpstr>Introduction </vt:lpstr>
      <vt:lpstr>Distribution </vt:lpstr>
      <vt:lpstr>Influence of pregnancy on malaria</vt:lpstr>
      <vt:lpstr>Influence of pregnancy on malaria - 2</vt:lpstr>
      <vt:lpstr>Effect of Malaria on Pregnancy</vt:lpstr>
      <vt:lpstr>Adverse pregnancy outcomes</vt:lpstr>
      <vt:lpstr>Diagnosis - 1</vt:lpstr>
      <vt:lpstr>Diagnosis - 2</vt:lpstr>
      <vt:lpstr>Management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MALARIA IN PREGNANCY</dc:title>
  <dc:creator>compaq</dc:creator>
  <cp:lastModifiedBy>lenovo</cp:lastModifiedBy>
  <cp:revision>19</cp:revision>
  <dcterms:created xsi:type="dcterms:W3CDTF">2011-04-06T18:44:31Z</dcterms:created>
  <dcterms:modified xsi:type="dcterms:W3CDTF">2021-07-24T08:17:49Z</dcterms:modified>
</cp:coreProperties>
</file>