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2" r:id="rId46"/>
    <p:sldId id="303" r:id="rId47"/>
    <p:sldId id="304" r:id="rId48"/>
    <p:sldId id="305" r:id="rId49"/>
    <p:sldId id="306" r:id="rId50"/>
    <p:sldId id="307" r:id="rId51"/>
    <p:sldId id="308" r:id="rId52"/>
    <p:sldId id="309" r:id="rId53"/>
    <p:sldId id="310" r:id="rId54"/>
    <p:sldId id="301"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4" r:id="rId78"/>
    <p:sldId id="335" r:id="rId79"/>
    <p:sldId id="336" r:id="rId80"/>
    <p:sldId id="337" r:id="rId81"/>
    <p:sldId id="333" r:id="rId8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E73940-9DEF-40FE-AEC3-14DCBC540F66}"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192444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73940-9DEF-40FE-AEC3-14DCBC540F66}"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57560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73940-9DEF-40FE-AEC3-14DCBC540F66}"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358663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73940-9DEF-40FE-AEC3-14DCBC540F66}"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207701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E73940-9DEF-40FE-AEC3-14DCBC540F66}"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3367756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E73940-9DEF-40FE-AEC3-14DCBC540F66}" type="datetimeFigureOut">
              <a:rPr lang="en-US" smtClean="0"/>
              <a:t>10/3/2020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2338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E73940-9DEF-40FE-AEC3-14DCBC540F66}" type="datetimeFigureOut">
              <a:rPr lang="en-US" smtClean="0"/>
              <a:t>10/3/2020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386975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E73940-9DEF-40FE-AEC3-14DCBC540F66}" type="datetimeFigureOut">
              <a:rPr lang="en-US" smtClean="0"/>
              <a:t>10/3/2020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24772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E73940-9DEF-40FE-AEC3-14DCBC540F66}" type="datetimeFigureOut">
              <a:rPr lang="en-US" smtClean="0"/>
              <a:t>10/3/2020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1700599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E73940-9DEF-40FE-AEC3-14DCBC540F66}" type="datetimeFigureOut">
              <a:rPr lang="en-US" smtClean="0"/>
              <a:t>10/3/2020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1483119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E73940-9DEF-40FE-AEC3-14DCBC540F66}" type="datetimeFigureOut">
              <a:rPr lang="en-US" smtClean="0"/>
              <a:t>10/3/2020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794E3-7565-4D12-89F9-1409376BDE21}" type="slidenum">
              <a:rPr lang="en-US" smtClean="0"/>
              <a:t>‹#›</a:t>
            </a:fld>
            <a:endParaRPr lang="en-US"/>
          </a:p>
        </p:txBody>
      </p:sp>
    </p:spTree>
    <p:extLst>
      <p:ext uri="{BB962C8B-B14F-4D97-AF65-F5344CB8AC3E}">
        <p14:creationId xmlns:p14="http://schemas.microsoft.com/office/powerpoint/2010/main" val="384618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73940-9DEF-40FE-AEC3-14DCBC540F66}" type="datetimeFigureOut">
              <a:rPr lang="en-US" smtClean="0"/>
              <a:t>10/3/2020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A794E3-7565-4D12-89F9-1409376BDE21}" type="slidenum">
              <a:rPr lang="en-US" smtClean="0"/>
              <a:t>‹#›</a:t>
            </a:fld>
            <a:endParaRPr lang="en-US"/>
          </a:p>
        </p:txBody>
      </p:sp>
    </p:spTree>
    <p:extLst>
      <p:ext uri="{BB962C8B-B14F-4D97-AF65-F5344CB8AC3E}">
        <p14:creationId xmlns:p14="http://schemas.microsoft.com/office/powerpoint/2010/main" val="4024447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83771"/>
            <a:ext cx="9144000" cy="2726192"/>
          </a:xfrm>
        </p:spPr>
        <p:txBody>
          <a:bodyPr>
            <a:normAutofit/>
          </a:bodyPr>
          <a:lstStyle/>
          <a:p>
            <a:pPr algn="l"/>
            <a:r>
              <a:rPr lang="en-US" sz="3600" b="1" dirty="0" smtClean="0">
                <a:latin typeface="Times New Roman" panose="02020603050405020304" pitchFamily="18" charset="0"/>
                <a:cs typeface="Times New Roman" panose="02020603050405020304" pitchFamily="18" charset="0"/>
              </a:rPr>
              <a:t>Kenya Medical Training College</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602037"/>
            <a:ext cx="9144000" cy="3478031"/>
          </a:xfrm>
        </p:spPr>
        <p:txBody>
          <a:bodyPr>
            <a:normAutofit lnSpcReduction="10000"/>
          </a:bodyPr>
          <a:lstStyle/>
          <a:p>
            <a:pPr algn="l"/>
            <a:r>
              <a:rPr lang="en-US" sz="3600" b="1" dirty="0" smtClean="0">
                <a:latin typeface="Times New Roman" panose="02020603050405020304" pitchFamily="18" charset="0"/>
                <a:cs typeface="Times New Roman" panose="02020603050405020304" pitchFamily="18" charset="0"/>
              </a:rPr>
              <a:t>Department:</a:t>
            </a:r>
            <a:r>
              <a:rPr lang="en-US" sz="3600" dirty="0" smtClean="0">
                <a:latin typeface="Times New Roman" panose="02020603050405020304" pitchFamily="18" charset="0"/>
                <a:cs typeface="Times New Roman" panose="02020603050405020304" pitchFamily="18" charset="0"/>
              </a:rPr>
              <a:t>Cotm</a:t>
            </a:r>
          </a:p>
          <a:p>
            <a:pPr algn="l"/>
            <a:r>
              <a:rPr lang="en-US" sz="3600" b="1" dirty="0" smtClean="0">
                <a:latin typeface="Times New Roman" panose="02020603050405020304" pitchFamily="18" charset="0"/>
                <a:cs typeface="Times New Roman" panose="02020603050405020304" pitchFamily="18" charset="0"/>
              </a:rPr>
              <a:t>Subject       :</a:t>
            </a:r>
            <a:r>
              <a:rPr lang="en-US" sz="3600" dirty="0" smtClean="0">
                <a:latin typeface="Times New Roman" panose="02020603050405020304" pitchFamily="18" charset="0"/>
                <a:cs typeface="Times New Roman" panose="02020603050405020304" pitchFamily="18" charset="0"/>
              </a:rPr>
              <a:t>Material science</a:t>
            </a:r>
          </a:p>
          <a:p>
            <a:pPr algn="l"/>
            <a:r>
              <a:rPr lang="en-US" sz="3600" b="1" dirty="0" smtClean="0">
                <a:latin typeface="Times New Roman" panose="02020603050405020304" pitchFamily="18" charset="0"/>
                <a:cs typeface="Times New Roman" panose="02020603050405020304" pitchFamily="18" charset="0"/>
              </a:rPr>
              <a:t>Year            :</a:t>
            </a:r>
            <a:r>
              <a:rPr lang="en-US" sz="3600" dirty="0" smtClean="0">
                <a:latin typeface="Times New Roman" panose="02020603050405020304" pitchFamily="18" charset="0"/>
                <a:cs typeface="Times New Roman" panose="02020603050405020304" pitchFamily="18" charset="0"/>
              </a:rPr>
              <a:t>One</a:t>
            </a:r>
          </a:p>
          <a:p>
            <a:pPr algn="l"/>
            <a:r>
              <a:rPr lang="en-US" sz="3600" b="1" dirty="0" smtClean="0">
                <a:latin typeface="Times New Roman" panose="02020603050405020304" pitchFamily="18" charset="0"/>
                <a:cs typeface="Times New Roman" panose="02020603050405020304" pitchFamily="18" charset="0"/>
              </a:rPr>
              <a:t>Semester    : </a:t>
            </a:r>
            <a:r>
              <a:rPr lang="en-US" sz="3600" dirty="0" smtClean="0">
                <a:latin typeface="Times New Roman" panose="02020603050405020304" pitchFamily="18" charset="0"/>
                <a:cs typeface="Times New Roman" panose="02020603050405020304" pitchFamily="18" charset="0"/>
              </a:rPr>
              <a:t>One</a:t>
            </a:r>
          </a:p>
          <a:p>
            <a:pPr algn="l"/>
            <a:r>
              <a:rPr lang="en-US" sz="3600" b="1" dirty="0" smtClean="0">
                <a:latin typeface="Times New Roman" panose="02020603050405020304" pitchFamily="18" charset="0"/>
                <a:cs typeface="Times New Roman" panose="02020603050405020304" pitchFamily="18" charset="0"/>
              </a:rPr>
              <a:t>Class          : </a:t>
            </a:r>
            <a:r>
              <a:rPr lang="en-US" sz="3600" dirty="0" smtClean="0">
                <a:latin typeface="Times New Roman" panose="02020603050405020304" pitchFamily="18" charset="0"/>
                <a:cs typeface="Times New Roman" panose="02020603050405020304" pitchFamily="18" charset="0"/>
              </a:rPr>
              <a:t>March 2020</a:t>
            </a:r>
          </a:p>
          <a:p>
            <a:pPr algn="l"/>
            <a:r>
              <a:rPr lang="en-US" sz="3600" b="1" dirty="0" smtClean="0">
                <a:latin typeface="Times New Roman" panose="02020603050405020304" pitchFamily="18" charset="0"/>
                <a:cs typeface="Times New Roman" panose="02020603050405020304" pitchFamily="18" charset="0"/>
              </a:rPr>
              <a:t>Facilitator : </a:t>
            </a:r>
            <a:r>
              <a:rPr lang="en-US" sz="3600" dirty="0" smtClean="0">
                <a:latin typeface="Times New Roman" panose="02020603050405020304" pitchFamily="18" charset="0"/>
                <a:cs typeface="Times New Roman" panose="02020603050405020304" pitchFamily="18" charset="0"/>
              </a:rPr>
              <a:t>Nancy Chesire</a:t>
            </a:r>
          </a:p>
          <a:p>
            <a:pPr algn="l"/>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9658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b="1" dirty="0" smtClean="0">
                <a:latin typeface="Times New Roman" panose="02020603050405020304" pitchFamily="18" charset="0"/>
                <a:cs typeface="Times New Roman" panose="02020603050405020304" pitchFamily="18" charset="0"/>
              </a:rPr>
              <a:t>Fatigue resistance- </a:t>
            </a:r>
            <a:r>
              <a:rPr lang="en-US" sz="3600" dirty="0" smtClean="0">
                <a:latin typeface="Times New Roman" panose="02020603050405020304" pitchFamily="18" charset="0"/>
                <a:cs typeface="Times New Roman" panose="02020603050405020304" pitchFamily="18" charset="0"/>
              </a:rPr>
              <a:t>The ability of a material to withstand cyclic loading with limited failure</a:t>
            </a:r>
          </a:p>
          <a:p>
            <a:r>
              <a:rPr lang="en-US" sz="3600" b="1" dirty="0" smtClean="0">
                <a:latin typeface="Times New Roman" panose="02020603050405020304" pitchFamily="18" charset="0"/>
                <a:cs typeface="Times New Roman" panose="02020603050405020304" pitchFamily="18" charset="0"/>
              </a:rPr>
              <a:t>Ferrous- </a:t>
            </a:r>
            <a:r>
              <a:rPr lang="en-US" sz="3600" dirty="0" smtClean="0">
                <a:latin typeface="Times New Roman" panose="02020603050405020304" pitchFamily="18" charset="0"/>
                <a:cs typeface="Times New Roman" panose="02020603050405020304" pitchFamily="18" charset="0"/>
              </a:rPr>
              <a:t>of , containing, or derived from iron (a metallic chemical element, the most common of all metals</a:t>
            </a:r>
          </a:p>
          <a:p>
            <a:r>
              <a:rPr lang="en-US" sz="3600" b="1" dirty="0" smtClean="0">
                <a:latin typeface="Times New Roman" panose="02020603050405020304" pitchFamily="18" charset="0"/>
                <a:cs typeface="Times New Roman" panose="02020603050405020304" pitchFamily="18" charset="0"/>
              </a:rPr>
              <a:t>Fiber- </a:t>
            </a:r>
            <a:r>
              <a:rPr lang="en-US" sz="3600" dirty="0" smtClean="0">
                <a:latin typeface="Times New Roman" panose="02020603050405020304" pitchFamily="18" charset="0"/>
                <a:cs typeface="Times New Roman" panose="02020603050405020304" pitchFamily="18" charset="0"/>
              </a:rPr>
              <a:t>A thread like structure that combines with others to form animal or vegetable tissue</a:t>
            </a:r>
          </a:p>
          <a:p>
            <a:pPr marL="0" indent="0">
              <a:buNone/>
            </a:pP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 </a:t>
            </a:r>
            <a:r>
              <a:rPr lang="en-US" sz="3600" dirty="0" smtClean="0">
                <a:latin typeface="Times New Roman" panose="02020603050405020304" pitchFamily="18" charset="0"/>
                <a:cs typeface="Times New Roman" panose="02020603050405020304" pitchFamily="18" charset="0"/>
              </a:rPr>
              <a:t>Any substance that can be separated into threadlike parts for weaving</a:t>
            </a: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3880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5176066"/>
          </a:xfrm>
        </p:spPr>
        <p:txBody>
          <a:bodyPr>
            <a:normAutofit lnSpcReduction="10000"/>
          </a:bodyPr>
          <a:lstStyle/>
          <a:p>
            <a:pPr>
              <a:buFontTx/>
              <a:buChar char="-"/>
            </a:pPr>
            <a:r>
              <a:rPr lang="en-US" sz="3600" dirty="0" smtClean="0">
                <a:latin typeface="Times New Roman" panose="02020603050405020304" pitchFamily="18" charset="0"/>
                <a:cs typeface="Times New Roman" panose="02020603050405020304" pitchFamily="18" charset="0"/>
              </a:rPr>
              <a:t>Texture</a:t>
            </a:r>
          </a:p>
          <a:p>
            <a:pPr>
              <a:buFontTx/>
              <a:buChar char="-"/>
            </a:pPr>
            <a:r>
              <a:rPr lang="en-US" sz="3600" dirty="0" smtClean="0">
                <a:latin typeface="Times New Roman" panose="02020603050405020304" pitchFamily="18" charset="0"/>
                <a:cs typeface="Times New Roman" panose="02020603050405020304" pitchFamily="18" charset="0"/>
              </a:rPr>
              <a:t>Character or nature</a:t>
            </a:r>
          </a:p>
          <a:p>
            <a:pPr>
              <a:buFontTx/>
              <a:buChar char="-"/>
            </a:pPr>
            <a:r>
              <a:rPr lang="en-US" sz="3600" dirty="0" smtClean="0">
                <a:latin typeface="Times New Roman" panose="02020603050405020304" pitchFamily="18" charset="0"/>
                <a:cs typeface="Times New Roman" panose="02020603050405020304" pitchFamily="18" charset="0"/>
              </a:rPr>
              <a:t>Roughage</a:t>
            </a:r>
          </a:p>
          <a:p>
            <a:r>
              <a:rPr lang="en-US" sz="3600" b="1" dirty="0" smtClean="0">
                <a:latin typeface="Times New Roman" panose="02020603050405020304" pitchFamily="18" charset="0"/>
                <a:cs typeface="Times New Roman" panose="02020603050405020304" pitchFamily="18" charset="0"/>
              </a:rPr>
              <a:t>Graphite- </a:t>
            </a:r>
            <a:r>
              <a:rPr lang="en-US" sz="3600" dirty="0" smtClean="0">
                <a:latin typeface="Times New Roman" panose="02020603050405020304" pitchFamily="18" charset="0"/>
                <a:cs typeface="Times New Roman" panose="02020603050405020304" pitchFamily="18" charset="0"/>
              </a:rPr>
              <a:t>Crystalline form of carbon used in pencils such as lubricant and formed into man made fibers etc.</a:t>
            </a:r>
          </a:p>
          <a:p>
            <a:r>
              <a:rPr lang="en-US" sz="3600" b="1" dirty="0" smtClean="0">
                <a:latin typeface="Times New Roman" panose="02020603050405020304" pitchFamily="18" charset="0"/>
                <a:cs typeface="Times New Roman" panose="02020603050405020304" pitchFamily="18" charset="0"/>
              </a:rPr>
              <a:t>Melting point-</a:t>
            </a:r>
            <a:r>
              <a:rPr lang="en-US" sz="3600" dirty="0" smtClean="0">
                <a:latin typeface="Times New Roman" panose="02020603050405020304" pitchFamily="18" charset="0"/>
                <a:cs typeface="Times New Roman" panose="02020603050405020304" pitchFamily="18" charset="0"/>
              </a:rPr>
              <a:t>The temperature at which a solid becomes liquid at standard atmospheric pressure</a:t>
            </a:r>
          </a:p>
          <a:p>
            <a:r>
              <a:rPr lang="en-US" sz="3600" b="1" dirty="0" smtClean="0">
                <a:latin typeface="Times New Roman" panose="02020603050405020304" pitchFamily="18" charset="0"/>
                <a:cs typeface="Times New Roman" panose="02020603050405020304" pitchFamily="18" charset="0"/>
              </a:rPr>
              <a:t>Monometer- </a:t>
            </a:r>
            <a:r>
              <a:rPr lang="en-US" sz="3600" dirty="0" smtClean="0">
                <a:latin typeface="Times New Roman" panose="02020603050405020304" pitchFamily="18" charset="0"/>
                <a:cs typeface="Times New Roman" panose="02020603050405020304" pitchFamily="18" charset="0"/>
              </a:rPr>
              <a:t>A substance composed of molecules capable of reacting with like or unlike molecules to form polymers. Any small molecule that can undergo a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633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pPr marL="0" indent="0">
              <a:buNone/>
            </a:pPr>
            <a:r>
              <a:rPr lang="en-US" sz="3600" dirty="0" smtClean="0">
                <a:latin typeface="Times New Roman" panose="02020603050405020304" pitchFamily="18" charset="0"/>
                <a:cs typeface="Times New Roman" panose="02020603050405020304" pitchFamily="18" charset="0"/>
              </a:rPr>
              <a:t>reaction in which it is incorporated into a large molecule containing many similar units.</a:t>
            </a:r>
          </a:p>
          <a:p>
            <a:pPr>
              <a:buFontTx/>
              <a:buChar char="-"/>
            </a:pPr>
            <a:r>
              <a:rPr lang="en-US" sz="3600" dirty="0" smtClean="0">
                <a:latin typeface="Times New Roman" panose="02020603050405020304" pitchFamily="18" charset="0"/>
                <a:cs typeface="Times New Roman" panose="02020603050405020304" pitchFamily="18" charset="0"/>
              </a:rPr>
              <a:t>Common monomers are </a:t>
            </a:r>
            <a:r>
              <a:rPr lang="en-US" sz="3600" b="1" dirty="0" smtClean="0">
                <a:latin typeface="Times New Roman" panose="02020603050405020304" pitchFamily="18" charset="0"/>
                <a:cs typeface="Times New Roman" panose="02020603050405020304" pitchFamily="18" charset="0"/>
              </a:rPr>
              <a:t>vinyl acetate, styrene, butadiene </a:t>
            </a:r>
            <a:r>
              <a:rPr lang="en-US" sz="3600" dirty="0" smtClean="0">
                <a:latin typeface="Times New Roman" panose="02020603050405020304" pitchFamily="18" charset="0"/>
                <a:cs typeface="Times New Roman" panose="02020603050405020304" pitchFamily="18" charset="0"/>
              </a:rPr>
              <a:t>and </a:t>
            </a:r>
            <a:r>
              <a:rPr lang="en-US" sz="3600" b="1" dirty="0" smtClean="0">
                <a:latin typeface="Times New Roman" panose="02020603050405020304" pitchFamily="18" charset="0"/>
                <a:cs typeface="Times New Roman" panose="02020603050405020304" pitchFamily="18" charset="0"/>
              </a:rPr>
              <a:t>vinyl chloride (</a:t>
            </a:r>
            <a:r>
              <a:rPr lang="en-US" sz="3600" dirty="0" smtClean="0">
                <a:latin typeface="Times New Roman" panose="02020603050405020304" pitchFamily="18" charset="0"/>
                <a:cs typeface="Times New Roman" panose="02020603050405020304" pitchFamily="18" charset="0"/>
              </a:rPr>
              <a:t>it is appropriate to consider hydrocarbons as polymers of methylene)</a:t>
            </a:r>
          </a:p>
          <a:p>
            <a:r>
              <a:rPr lang="en-US" sz="3600" b="1" dirty="0" smtClean="0">
                <a:latin typeface="Times New Roman" panose="02020603050405020304" pitchFamily="18" charset="0"/>
                <a:cs typeface="Times New Roman" panose="02020603050405020304" pitchFamily="18" charset="0"/>
              </a:rPr>
              <a:t>Non ferrous </a:t>
            </a:r>
            <a:r>
              <a:rPr lang="en-US" sz="3600" dirty="0" smtClean="0">
                <a:latin typeface="Times New Roman" panose="02020603050405020304" pitchFamily="18" charset="0"/>
                <a:cs typeface="Times New Roman" panose="02020603050405020304" pitchFamily="18" charset="0"/>
              </a:rPr>
              <a:t>of or containing no iron</a:t>
            </a:r>
          </a:p>
          <a:p>
            <a:r>
              <a:rPr lang="en-US" sz="3600" b="1" dirty="0" smtClean="0">
                <a:latin typeface="Times New Roman" panose="02020603050405020304" pitchFamily="18" charset="0"/>
                <a:cs typeface="Times New Roman" panose="02020603050405020304" pitchFamily="18" charset="0"/>
              </a:rPr>
              <a:t>Polymer-</a:t>
            </a:r>
            <a:r>
              <a:rPr lang="en-US" sz="3600" dirty="0" smtClean="0">
                <a:latin typeface="Times New Roman" panose="02020603050405020304" pitchFamily="18" charset="0"/>
                <a:cs typeface="Times New Roman" panose="02020603050405020304" pitchFamily="18" charset="0"/>
              </a:rPr>
              <a:t> Substance composed of molecules characterized by the repletion (neglecting ends, branch junctions and other minor irregularities) of one or more types of monomeric units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6084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r>
              <a:rPr lang="en-US" sz="3600" b="1" dirty="0" smtClean="0">
                <a:latin typeface="Times New Roman" panose="02020603050405020304" pitchFamily="18" charset="0"/>
                <a:cs typeface="Times New Roman" panose="02020603050405020304" pitchFamily="18" charset="0"/>
              </a:rPr>
              <a:t>Polymerization- </a:t>
            </a:r>
            <a:r>
              <a:rPr lang="en-US" sz="3600" dirty="0" smtClean="0">
                <a:latin typeface="Times New Roman" panose="02020603050405020304" pitchFamily="18" charset="0"/>
                <a:cs typeface="Times New Roman" panose="02020603050405020304" pitchFamily="18" charset="0"/>
              </a:rPr>
              <a:t>The process in which many small molecules (molecular weight are joined together to form a few, much larger molecules. The two ways in which this happens are chain growth and step growth polymerization</a:t>
            </a:r>
          </a:p>
          <a:p>
            <a:r>
              <a:rPr lang="en-US" sz="3600" b="1" dirty="0" smtClean="0">
                <a:latin typeface="Times New Roman" panose="02020603050405020304" pitchFamily="18" charset="0"/>
                <a:cs typeface="Times New Roman" panose="02020603050405020304" pitchFamily="18" charset="0"/>
              </a:rPr>
              <a:t>Plasticity- </a:t>
            </a:r>
            <a:r>
              <a:rPr lang="en-US" sz="3600" dirty="0" smtClean="0">
                <a:latin typeface="Times New Roman" panose="02020603050405020304" pitchFamily="18" charset="0"/>
                <a:cs typeface="Times New Roman" panose="02020603050405020304" pitchFamily="18" charset="0"/>
              </a:rPr>
              <a:t>The ability of a material to be formed to a new shape without fracture and retain that shape after load removal</a:t>
            </a:r>
          </a:p>
          <a:p>
            <a:r>
              <a:rPr lang="en-US" sz="3600" b="1" dirty="0" smtClean="0">
                <a:latin typeface="Times New Roman" panose="02020603050405020304" pitchFamily="18" charset="0"/>
                <a:cs typeface="Times New Roman" panose="02020603050405020304" pitchFamily="18" charset="0"/>
              </a:rPr>
              <a:t>Plasticizer- </a:t>
            </a:r>
            <a:r>
              <a:rPr lang="en-US" sz="3600" dirty="0" smtClean="0">
                <a:latin typeface="Times New Roman" panose="02020603050405020304" pitchFamily="18" charset="0"/>
                <a:cs typeface="Times New Roman" panose="02020603050405020304" pitchFamily="18" charset="0"/>
              </a:rPr>
              <a:t>A compound added to a polymer to make it softer and more flexible. These are usually small molecules with dangling bits that can disrupt the packing of polymer chains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3587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5176066"/>
          </a:xfrm>
        </p:spPr>
        <p:txBody>
          <a:bodyPr>
            <a:normAutofit lnSpcReduction="10000"/>
          </a:bodyPr>
          <a:lstStyle/>
          <a:p>
            <a:r>
              <a:rPr lang="en-US" sz="3600" b="1" dirty="0" smtClean="0">
                <a:latin typeface="Times New Roman" panose="02020603050405020304" pitchFamily="18" charset="0"/>
                <a:cs typeface="Times New Roman" panose="02020603050405020304" pitchFamily="18" charset="0"/>
              </a:rPr>
              <a:t>Strain- </a:t>
            </a:r>
            <a:r>
              <a:rPr lang="en-US" sz="3600" dirty="0" smtClean="0">
                <a:latin typeface="Times New Roman" panose="02020603050405020304" pitchFamily="18" charset="0"/>
                <a:cs typeface="Times New Roman" panose="02020603050405020304" pitchFamily="18" charset="0"/>
              </a:rPr>
              <a:t>A materials reaction to a stress</a:t>
            </a:r>
          </a:p>
          <a:p>
            <a:r>
              <a:rPr lang="en-US" sz="3600" b="1" dirty="0" smtClean="0">
                <a:latin typeface="Times New Roman" panose="02020603050405020304" pitchFamily="18" charset="0"/>
                <a:cs typeface="Times New Roman" panose="02020603050405020304" pitchFamily="18" charset="0"/>
              </a:rPr>
              <a:t>Strength- </a:t>
            </a:r>
            <a:r>
              <a:rPr lang="en-US" sz="3600" dirty="0" smtClean="0">
                <a:latin typeface="Times New Roman" panose="02020603050405020304" pitchFamily="18" charset="0"/>
                <a:cs typeface="Times New Roman" panose="02020603050405020304" pitchFamily="18" charset="0"/>
              </a:rPr>
              <a:t>The ability to withstand load, to resist an applied force without failure</a:t>
            </a:r>
          </a:p>
          <a:p>
            <a:r>
              <a:rPr lang="en-US" sz="3600" b="1" dirty="0" smtClean="0">
                <a:latin typeface="Times New Roman" panose="02020603050405020304" pitchFamily="18" charset="0"/>
                <a:cs typeface="Times New Roman" panose="02020603050405020304" pitchFamily="18" charset="0"/>
              </a:rPr>
              <a:t>Stress</a:t>
            </a:r>
            <a:r>
              <a:rPr lang="en-US" sz="3600" dirty="0" smtClean="0">
                <a:latin typeface="Times New Roman" panose="02020603050405020304" pitchFamily="18" charset="0"/>
                <a:cs typeface="Times New Roman" panose="02020603050405020304" pitchFamily="18" charset="0"/>
              </a:rPr>
              <a:t>- The reference to the force being applied</a:t>
            </a:r>
          </a:p>
          <a:p>
            <a:r>
              <a:rPr lang="en-US" sz="3600" b="1" dirty="0" smtClean="0">
                <a:latin typeface="Times New Roman" panose="02020603050405020304" pitchFamily="18" charset="0"/>
                <a:cs typeface="Times New Roman" panose="02020603050405020304" pitchFamily="18" charset="0"/>
              </a:rPr>
              <a:t>Stress relieved- </a:t>
            </a:r>
            <a:r>
              <a:rPr lang="en-US" sz="3600" dirty="0" smtClean="0">
                <a:latin typeface="Times New Roman" panose="02020603050405020304" pitchFamily="18" charset="0"/>
                <a:cs typeface="Times New Roman" panose="02020603050405020304" pitchFamily="18" charset="0"/>
              </a:rPr>
              <a:t>This term is used to indicate that a specific process was used to align the molecules of a material in their most efficient configuration</a:t>
            </a:r>
          </a:p>
          <a:p>
            <a:r>
              <a:rPr lang="en-US" sz="3600" b="1" dirty="0" smtClean="0">
                <a:latin typeface="Times New Roman" panose="02020603050405020304" pitchFamily="18" charset="0"/>
                <a:cs typeface="Times New Roman" panose="02020603050405020304" pitchFamily="18" charset="0"/>
              </a:rPr>
              <a:t>Substance- </a:t>
            </a:r>
            <a:r>
              <a:rPr lang="en-US" sz="3600" dirty="0" smtClean="0">
                <a:latin typeface="Times New Roman" panose="02020603050405020304" pitchFamily="18" charset="0"/>
                <a:cs typeface="Times New Roman" panose="02020603050405020304" pitchFamily="18" charset="0"/>
              </a:rPr>
              <a:t>That which has mass and occupies space, matter        - A material of a particular kind of constitution </a:t>
            </a:r>
          </a:p>
          <a:p>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b="1" dirty="0" smtClean="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992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b="1" dirty="0" smtClean="0">
                <a:latin typeface="Times New Roman" panose="02020603050405020304" pitchFamily="18" charset="0"/>
                <a:cs typeface="Times New Roman" panose="02020603050405020304" pitchFamily="18" charset="0"/>
              </a:rPr>
              <a:t>Tensile strength- </a:t>
            </a:r>
            <a:r>
              <a:rPr lang="en-US" sz="3600" dirty="0" smtClean="0">
                <a:latin typeface="Times New Roman" panose="02020603050405020304" pitchFamily="18" charset="0"/>
                <a:cs typeface="Times New Roman" panose="02020603050405020304" pitchFamily="18" charset="0"/>
              </a:rPr>
              <a:t>The word tensile is to pull apart. Tensile strength is the resistance of material to being pulled apart and is expressed in lbs. per square inch. The maximum tensile load per unit area of original cross section, within the gage boundaries, sustained by the specimen during a tension test. It is expressed as PSI. Tensile load is interpreted to mean the maximum tensile load sustained by the specimen during the test, whether or not this coincides with the tensile load at the moment of rupture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19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b="1" dirty="0" smtClean="0">
                <a:latin typeface="Times New Roman" panose="02020603050405020304" pitchFamily="18" charset="0"/>
                <a:cs typeface="Times New Roman" panose="02020603050405020304" pitchFamily="18" charset="0"/>
              </a:rPr>
              <a:t>Tensile modulus-</a:t>
            </a:r>
            <a:r>
              <a:rPr lang="en-US" sz="3600" dirty="0" smtClean="0">
                <a:latin typeface="Times New Roman" panose="02020603050405020304" pitchFamily="18" charset="0"/>
                <a:cs typeface="Times New Roman" panose="02020603050405020304" pitchFamily="18" charset="0"/>
              </a:rPr>
              <a:t> When a bar is pulled in tension, it has to get longer. The tensile modulus is used to calculate how much longer it will get when a certain load is applied to it. Units are normally millions of pounds per square inch. (106 PSI)-Giga Pascal's (gpa)</a:t>
            </a:r>
          </a:p>
          <a:p>
            <a:pPr marL="0" indent="0">
              <a:buNone/>
            </a:pP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Higher numbers indicate materials which will not elongate as much as others when they are being compared under equal tensile loading conditions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1715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189129"/>
          </a:xfrm>
        </p:spPr>
        <p:txBody>
          <a:bodyPr>
            <a:normAutofit/>
          </a:bodyPr>
          <a:lstStyle/>
          <a:p>
            <a:pPr>
              <a:lnSpc>
                <a:spcPct val="150000"/>
              </a:lnSpc>
            </a:pPr>
            <a:r>
              <a:rPr lang="en-US" sz="3600" b="1" dirty="0" smtClean="0">
                <a:latin typeface="Times New Roman" panose="02020603050405020304" pitchFamily="18" charset="0"/>
                <a:cs typeface="Times New Roman" panose="02020603050405020304" pitchFamily="18" charset="0"/>
              </a:rPr>
              <a:t>Thermoforming- </a:t>
            </a:r>
            <a:r>
              <a:rPr lang="en-US" sz="3600" dirty="0" smtClean="0">
                <a:latin typeface="Times New Roman" panose="02020603050405020304" pitchFamily="18" charset="0"/>
                <a:cs typeface="Times New Roman" panose="02020603050405020304" pitchFamily="18" charset="0"/>
              </a:rPr>
              <a:t>This is a term used to describe several techniques for making products from plastic sheets. In a vacuum forming process, hot thermoplastic sheets are draped over a mold. Removing air from between the mold and the plastic creates a vacuum that draws the plastic to the surface of the mold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7505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5163004"/>
          </a:xfrm>
        </p:spPr>
        <p:txBody>
          <a:bodyPr>
            <a:normAutofit fontScale="92500"/>
          </a:bodyPr>
          <a:lstStyle/>
          <a:p>
            <a:pPr>
              <a:lnSpc>
                <a:spcPct val="150000"/>
              </a:lnSpc>
            </a:pPr>
            <a:r>
              <a:rPr lang="en-US" sz="3600" b="1" dirty="0" smtClean="0">
                <a:latin typeface="Times New Roman" panose="02020603050405020304" pitchFamily="18" charset="0"/>
                <a:cs typeface="Times New Roman" panose="02020603050405020304" pitchFamily="18" charset="0"/>
              </a:rPr>
              <a:t>Thermoset- </a:t>
            </a:r>
            <a:r>
              <a:rPr lang="en-US" sz="3600" dirty="0" smtClean="0">
                <a:latin typeface="Times New Roman" panose="02020603050405020304" pitchFamily="18" charset="0"/>
                <a:cs typeface="Times New Roman" panose="02020603050405020304" pitchFamily="18" charset="0"/>
              </a:rPr>
              <a:t>A polymer that when heated (thermo) does not become soft and deformable. This usually because it is cross-linked, and the molecules comprising it cannot move past one another unless chemical bonds are actually broken which leads to the decomposition of the polymer. </a:t>
            </a:r>
            <a:r>
              <a:rPr lang="en-US" sz="3600" b="1" dirty="0" smtClean="0">
                <a:latin typeface="Times New Roman" panose="02020603050405020304" pitchFamily="18" charset="0"/>
                <a:cs typeface="Times New Roman" panose="02020603050405020304" pitchFamily="18" charset="0"/>
              </a:rPr>
              <a:t>Phenol-</a:t>
            </a:r>
            <a:r>
              <a:rPr lang="en-US" sz="3600" b="1" dirty="0" err="1" smtClean="0">
                <a:latin typeface="Times New Roman" panose="02020603050405020304" pitchFamily="18" charset="0"/>
                <a:cs typeface="Times New Roman" panose="02020603050405020304" pitchFamily="18" charset="0"/>
              </a:rPr>
              <a:t>formaldegyde</a:t>
            </a:r>
            <a:r>
              <a:rPr lang="en-US" sz="3600" b="1" dirty="0" smtClean="0">
                <a:latin typeface="Times New Roman" panose="02020603050405020304" pitchFamily="18" charset="0"/>
                <a:cs typeface="Times New Roman" panose="02020603050405020304" pitchFamily="18" charset="0"/>
              </a:rPr>
              <a:t> resin </a:t>
            </a:r>
            <a:r>
              <a:rPr lang="en-US" sz="3600" dirty="0" smtClean="0">
                <a:latin typeface="Times New Roman" panose="02020603050405020304" pitchFamily="18" charset="0"/>
                <a:cs typeface="Times New Roman" panose="02020603050405020304" pitchFamily="18" charset="0"/>
              </a:rPr>
              <a:t>is an example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24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3600" b="1" dirty="0" smtClean="0">
                <a:latin typeface="Times New Roman" panose="02020603050405020304" pitchFamily="18" charset="0"/>
                <a:cs typeface="Times New Roman" panose="02020603050405020304" pitchFamily="18" charset="0"/>
              </a:rPr>
              <a:t>Thermosets- </a:t>
            </a:r>
            <a:r>
              <a:rPr lang="en-US" sz="3600" dirty="0" smtClean="0">
                <a:latin typeface="Times New Roman" panose="02020603050405020304" pitchFamily="18" charset="0"/>
                <a:cs typeface="Times New Roman" panose="02020603050405020304" pitchFamily="18" charset="0"/>
              </a:rPr>
              <a:t>Reference to the make-up of monomers that when formulated in a liquid state solidifies by chemical reaction. Because of the chemical reaction, the material is often not adjustable once the mixture has set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650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Learning outcomes: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pPr marL="0" indent="0">
              <a:buNone/>
            </a:pPr>
            <a:r>
              <a:rPr lang="en-US" sz="3600" dirty="0" smtClean="0">
                <a:latin typeface="Times New Roman" panose="02020603050405020304" pitchFamily="18" charset="0"/>
                <a:cs typeface="Times New Roman" panose="02020603050405020304" pitchFamily="18" charset="0"/>
              </a:rPr>
              <a:t>By the end of this lesson, you should be able to:</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Classify materials used in management of orthopaedic and trauma conditions</a:t>
            </a:r>
          </a:p>
          <a:p>
            <a:pPr>
              <a:buFont typeface="Wingdings" panose="05000000000000000000" pitchFamily="2" charset="2"/>
              <a:buChar char="v"/>
            </a:pPr>
            <a:r>
              <a:rPr lang="en-US" sz="3600" dirty="0" smtClean="0">
                <a:latin typeface="Times New Roman" panose="02020603050405020304" pitchFamily="18" charset="0"/>
                <a:cs typeface="Times New Roman" panose="02020603050405020304" pitchFamily="18" charset="0"/>
              </a:rPr>
              <a:t>Demonstrate understanding of properties of materials used in management of orthopaedic and trauma patients</a:t>
            </a:r>
          </a:p>
          <a:p>
            <a:pPr>
              <a:buFont typeface="Wingdings" panose="05000000000000000000" pitchFamily="2" charset="2"/>
              <a:buChar char="v"/>
            </a:pPr>
            <a:r>
              <a:rPr lang="en-US" sz="3600" dirty="0" smtClean="0">
                <a:latin typeface="Times New Roman" panose="02020603050405020304" pitchFamily="18" charset="0"/>
                <a:cs typeface="Times New Roman" panose="02020603050405020304" pitchFamily="18" charset="0"/>
              </a:rPr>
              <a:t>Identify tools used in orthopaedic and trauma management</a:t>
            </a:r>
          </a:p>
          <a:p>
            <a:pPr>
              <a:buFont typeface="Wingdings" panose="05000000000000000000" pitchFamily="2" charset="2"/>
              <a:buChar char="v"/>
            </a:pPr>
            <a:r>
              <a:rPr lang="en-US" sz="3600" dirty="0" smtClean="0">
                <a:latin typeface="Times New Roman" panose="02020603050405020304" pitchFamily="18" charset="0"/>
                <a:cs typeface="Times New Roman" panose="02020603050405020304" pitchFamily="18" charset="0"/>
              </a:rPr>
              <a:t>Identify equipment used in management of orthopaedic and trauma condition</a:t>
            </a:r>
          </a:p>
          <a:p>
            <a:pPr>
              <a:buFont typeface="Wingdings" panose="05000000000000000000" pitchFamily="2" charset="2"/>
              <a:buChar char="v"/>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4455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a:bodyPr>
          <a:lstStyle/>
          <a:p>
            <a:pPr>
              <a:lnSpc>
                <a:spcPct val="150000"/>
              </a:lnSpc>
            </a:pPr>
            <a:r>
              <a:rPr lang="en-US" sz="3600" b="1" dirty="0" smtClean="0">
                <a:latin typeface="Times New Roman" panose="02020603050405020304" pitchFamily="18" charset="0"/>
                <a:cs typeface="Times New Roman" panose="02020603050405020304" pitchFamily="18" charset="0"/>
              </a:rPr>
              <a:t>Thermoplastics- </a:t>
            </a:r>
            <a:r>
              <a:rPr lang="en-US" sz="3600" dirty="0" smtClean="0">
                <a:latin typeface="Times New Roman" panose="02020603050405020304" pitchFamily="18" charset="0"/>
                <a:cs typeface="Times New Roman" panose="02020603050405020304" pitchFamily="18" charset="0"/>
              </a:rPr>
              <a:t>Reference to the make up of monomers that when formulated in a liquid state solidifies by cooling. In particular the materials capability to be melted repeatedly. A polymer that when heated (thermo) becomes soft and deformable(plastic) examples are poly(styrene)and poly(ethylene)</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2154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pPr>
              <a:lnSpc>
                <a:spcPct val="150000"/>
              </a:lnSpc>
            </a:pPr>
            <a:r>
              <a:rPr lang="en-US" sz="3600" b="1" dirty="0" smtClean="0">
                <a:latin typeface="Times New Roman" panose="02020603050405020304" pitchFamily="18" charset="0"/>
                <a:cs typeface="Times New Roman" panose="02020603050405020304" pitchFamily="18" charset="0"/>
              </a:rPr>
              <a:t>Toughness- </a:t>
            </a:r>
            <a:r>
              <a:rPr lang="en-US" sz="3600" dirty="0" smtClean="0">
                <a:latin typeface="Times New Roman" panose="02020603050405020304" pitchFamily="18" charset="0"/>
                <a:cs typeface="Times New Roman" panose="02020603050405020304" pitchFamily="18" charset="0"/>
              </a:rPr>
              <a:t>The ability of a material to withstand sudden or shock loading forces without fracture</a:t>
            </a:r>
          </a:p>
          <a:p>
            <a:pPr>
              <a:lnSpc>
                <a:spcPct val="150000"/>
              </a:lnSpc>
            </a:pPr>
            <a:r>
              <a:rPr lang="en-US" sz="3600" b="1" dirty="0" smtClean="0">
                <a:latin typeface="Times New Roman" panose="02020603050405020304" pitchFamily="18" charset="0"/>
                <a:cs typeface="Times New Roman" panose="02020603050405020304" pitchFamily="18" charset="0"/>
              </a:rPr>
              <a:t>Viscosity- </a:t>
            </a:r>
            <a:r>
              <a:rPr lang="en-US" sz="3600" dirty="0" smtClean="0">
                <a:latin typeface="Times New Roman" panose="02020603050405020304" pitchFamily="18" charset="0"/>
                <a:cs typeface="Times New Roman" panose="02020603050405020304" pitchFamily="18" charset="0"/>
              </a:rPr>
              <a:t>This term indicates how well a material does or does not flow and is measured in centipoise (CPS). Water has a viscosity of 1CPS and flows easily. Molasses has a viscosity of 100,000 cps and is very thick resulting in a much slower flow rate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6031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Volume resistivity- </a:t>
            </a:r>
            <a:r>
              <a:rPr lang="en-US" sz="3600" dirty="0" smtClean="0">
                <a:latin typeface="Times New Roman" panose="02020603050405020304" pitchFamily="18" charset="0"/>
                <a:cs typeface="Times New Roman" panose="02020603050405020304" pitchFamily="18" charset="0"/>
              </a:rPr>
              <a:t>The property of a material to resist electric conductivity</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2459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Material science</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3600" dirty="0" smtClean="0">
                <a:latin typeface="Times New Roman" panose="02020603050405020304" pitchFamily="18" charset="0"/>
                <a:cs typeface="Times New Roman" panose="02020603050405020304" pitchFamily="18" charset="0"/>
              </a:rPr>
              <a:t>Are items used to handle trauma patients</a:t>
            </a:r>
          </a:p>
          <a:p>
            <a:pPr>
              <a:lnSpc>
                <a:spcPct val="150000"/>
              </a:lnSpc>
            </a:pPr>
            <a:r>
              <a:rPr lang="en-US" sz="3600" dirty="0" smtClean="0">
                <a:latin typeface="Times New Roman" panose="02020603050405020304" pitchFamily="18" charset="0"/>
                <a:cs typeface="Times New Roman" panose="02020603050405020304" pitchFamily="18" charset="0"/>
              </a:rPr>
              <a:t>It requires a lot of chemicals</a:t>
            </a:r>
          </a:p>
          <a:p>
            <a:pPr>
              <a:lnSpc>
                <a:spcPct val="150000"/>
              </a:lnSpc>
            </a:pPr>
            <a:r>
              <a:rPr lang="en-US" sz="3600" dirty="0" smtClean="0">
                <a:latin typeface="Times New Roman" panose="02020603050405020304" pitchFamily="18" charset="0"/>
                <a:cs typeface="Times New Roman" panose="02020603050405020304" pitchFamily="18" charset="0"/>
              </a:rPr>
              <a:t>Equipment used CT scans, MRI and x-rays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5945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Importance of material science</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a:bodyPr>
          <a:lstStyle/>
          <a:p>
            <a:pPr>
              <a:lnSpc>
                <a:spcPct val="150000"/>
              </a:lnSpc>
            </a:pPr>
            <a:r>
              <a:rPr lang="en-US" sz="3600" dirty="0" smtClean="0">
                <a:latin typeface="Times New Roman" panose="02020603050405020304" pitchFamily="18" charset="0"/>
                <a:cs typeface="Times New Roman" panose="02020603050405020304" pitchFamily="18" charset="0"/>
              </a:rPr>
              <a:t>It equips the learner on how to customize materials that use to fit trauma patients</a:t>
            </a:r>
          </a:p>
          <a:p>
            <a:pPr>
              <a:lnSpc>
                <a:spcPct val="150000"/>
              </a:lnSpc>
            </a:pPr>
            <a:r>
              <a:rPr lang="en-US" sz="3600" dirty="0" smtClean="0">
                <a:latin typeface="Times New Roman" panose="02020603050405020304" pitchFamily="18" charset="0"/>
                <a:cs typeface="Times New Roman" panose="02020603050405020304" pitchFamily="18" charset="0"/>
              </a:rPr>
              <a:t>Gives guidance to the learner on choosing materials</a:t>
            </a:r>
          </a:p>
          <a:p>
            <a:pPr>
              <a:lnSpc>
                <a:spcPct val="150000"/>
              </a:lnSpc>
            </a:pPr>
            <a:r>
              <a:rPr lang="en-US" sz="3600" dirty="0" smtClean="0">
                <a:latin typeface="Times New Roman" panose="02020603050405020304" pitchFamily="18" charset="0"/>
                <a:cs typeface="Times New Roman" panose="02020603050405020304" pitchFamily="18" charset="0"/>
              </a:rPr>
              <a:t>Equips the student on the technology of materials essential for a given task</a:t>
            </a:r>
          </a:p>
          <a:p>
            <a:pPr>
              <a:lnSpc>
                <a:spcPct val="150000"/>
              </a:lnSpc>
            </a:pPr>
            <a:r>
              <a:rPr lang="en-US" sz="3600" dirty="0" smtClean="0">
                <a:latin typeface="Times New Roman" panose="02020603050405020304" pitchFamily="18" charset="0"/>
                <a:cs typeface="Times New Roman" panose="02020603050405020304" pitchFamily="18" charset="0"/>
              </a:rPr>
              <a:t>Gives guidance on choosing the materials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660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Materials used</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Leather material</a:t>
            </a:r>
          </a:p>
          <a:p>
            <a:r>
              <a:rPr lang="en-US" sz="3600" dirty="0" smtClean="0">
                <a:latin typeface="Times New Roman" panose="02020603050405020304" pitchFamily="18" charset="0"/>
                <a:cs typeface="Times New Roman" panose="02020603050405020304" pitchFamily="18" charset="0"/>
              </a:rPr>
              <a:t>Wood material</a:t>
            </a:r>
          </a:p>
          <a:p>
            <a:r>
              <a:rPr lang="en-US" sz="3600" dirty="0" smtClean="0">
                <a:latin typeface="Times New Roman" panose="02020603050405020304" pitchFamily="18" charset="0"/>
                <a:cs typeface="Times New Roman" panose="02020603050405020304" pitchFamily="18" charset="0"/>
              </a:rPr>
              <a:t>Metallic material</a:t>
            </a:r>
          </a:p>
          <a:p>
            <a:r>
              <a:rPr lang="en-US" sz="3600" dirty="0" smtClean="0">
                <a:latin typeface="Times New Roman" panose="02020603050405020304" pitchFamily="18" charset="0"/>
                <a:cs typeface="Times New Roman" panose="02020603050405020304" pitchFamily="18" charset="0"/>
              </a:rPr>
              <a:t>Ceramic material</a:t>
            </a:r>
          </a:p>
          <a:p>
            <a:r>
              <a:rPr lang="en-US" sz="3600" dirty="0" smtClean="0">
                <a:latin typeface="Times New Roman" panose="02020603050405020304" pitchFamily="18" charset="0"/>
                <a:cs typeface="Times New Roman" panose="02020603050405020304" pitchFamily="18" charset="0"/>
              </a:rPr>
              <a:t>Rubber material</a:t>
            </a:r>
          </a:p>
          <a:p>
            <a:r>
              <a:rPr lang="en-US" sz="3600" dirty="0" smtClean="0">
                <a:latin typeface="Times New Roman" panose="02020603050405020304" pitchFamily="18" charset="0"/>
                <a:cs typeface="Times New Roman" panose="02020603050405020304" pitchFamily="18" charset="0"/>
              </a:rPr>
              <a:t>Adhesive materials</a:t>
            </a:r>
          </a:p>
          <a:p>
            <a:r>
              <a:rPr lang="en-US" sz="3600" dirty="0" smtClean="0">
                <a:latin typeface="Times New Roman" panose="02020603050405020304" pitchFamily="18" charset="0"/>
                <a:cs typeface="Times New Roman" panose="02020603050405020304" pitchFamily="18" charset="0"/>
              </a:rPr>
              <a:t>Plastic materials</a:t>
            </a:r>
          </a:p>
          <a:p>
            <a:r>
              <a:rPr lang="en-US" sz="3600" dirty="0" smtClean="0">
                <a:latin typeface="Times New Roman" panose="02020603050405020304" pitchFamily="18" charset="0"/>
                <a:cs typeface="Times New Roman" panose="02020603050405020304" pitchFamily="18" charset="0"/>
              </a:rPr>
              <a:t>Fabric materials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1972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Plaster of Paris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Definition- </a:t>
            </a:r>
            <a:r>
              <a:rPr lang="en-US" sz="3600" dirty="0" smtClean="0">
                <a:latin typeface="Times New Roman" panose="02020603050405020304" pitchFamily="18" charset="0"/>
                <a:cs typeface="Times New Roman" panose="02020603050405020304" pitchFamily="18" charset="0"/>
              </a:rPr>
              <a:t>A quick- setting gypsum plaster consisting of a fine white powder (calcium sulphate hydrate) which hardens when moistened and allowed to dry</a:t>
            </a:r>
          </a:p>
          <a:p>
            <a:r>
              <a:rPr lang="en-US" sz="3600" dirty="0" smtClean="0">
                <a:latin typeface="Times New Roman" panose="02020603050405020304" pitchFamily="18" charset="0"/>
                <a:cs typeface="Times New Roman" panose="02020603050405020304" pitchFamily="18" charset="0"/>
              </a:rPr>
              <a:t>Known  since ancient times and it is prepared from gypsum found near Paris</a:t>
            </a:r>
          </a:p>
          <a:p>
            <a:r>
              <a:rPr lang="en-US" sz="3600" dirty="0" smtClean="0">
                <a:latin typeface="Times New Roman" panose="02020603050405020304" pitchFamily="18" charset="0"/>
                <a:cs typeface="Times New Roman" panose="02020603050405020304" pitchFamily="18" charset="0"/>
              </a:rPr>
              <a:t>Chemical formula (Caso4)</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7010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Characteristics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Soaks rapidly</a:t>
            </a:r>
          </a:p>
          <a:p>
            <a:r>
              <a:rPr lang="en-US" sz="3600" dirty="0" smtClean="0">
                <a:latin typeface="Times New Roman" panose="02020603050405020304" pitchFamily="18" charset="0"/>
                <a:cs typeface="Times New Roman" panose="02020603050405020304" pitchFamily="18" charset="0"/>
              </a:rPr>
              <a:t>Smooth when molding</a:t>
            </a:r>
          </a:p>
          <a:p>
            <a:r>
              <a:rPr lang="en-US" sz="3600" dirty="0" smtClean="0">
                <a:latin typeface="Times New Roman" panose="02020603050405020304" pitchFamily="18" charset="0"/>
                <a:cs typeface="Times New Roman" panose="02020603050405020304" pitchFamily="18" charset="0"/>
              </a:rPr>
              <a:t>Creamy</a:t>
            </a:r>
          </a:p>
          <a:p>
            <a:r>
              <a:rPr lang="en-US" sz="3600" dirty="0" smtClean="0">
                <a:latin typeface="Times New Roman" panose="02020603050405020304" pitchFamily="18" charset="0"/>
                <a:cs typeface="Times New Roman" panose="02020603050405020304" pitchFamily="18" charset="0"/>
              </a:rPr>
              <a:t>Light and translucent to x-rays</a:t>
            </a:r>
          </a:p>
          <a:p>
            <a:r>
              <a:rPr lang="en-US" sz="3600" dirty="0" smtClean="0">
                <a:latin typeface="Times New Roman" panose="02020603050405020304" pitchFamily="18" charset="0"/>
                <a:cs typeface="Times New Roman" panose="02020603050405020304" pitchFamily="18" charset="0"/>
              </a:rPr>
              <a:t>Cost </a:t>
            </a:r>
            <a:r>
              <a:rPr lang="en-US" sz="3600" smtClean="0">
                <a:latin typeface="Times New Roman" panose="02020603050405020304" pitchFamily="18" charset="0"/>
                <a:cs typeface="Times New Roman" panose="02020603050405020304" pitchFamily="18" charset="0"/>
              </a:rPr>
              <a:t>effective affordable</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durable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903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Advantages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5202192"/>
          </a:xfrm>
        </p:spPr>
        <p:txBody>
          <a:bodyPr>
            <a:normAutofit/>
          </a:bodyPr>
          <a:lstStyle/>
          <a:p>
            <a:r>
              <a:rPr lang="en-US" sz="3600" dirty="0" smtClean="0">
                <a:latin typeface="Times New Roman" panose="02020603050405020304" pitchFamily="18" charset="0"/>
                <a:cs typeface="Times New Roman" panose="02020603050405020304" pitchFamily="18" charset="0"/>
              </a:rPr>
              <a:t>Offers arid protection</a:t>
            </a:r>
          </a:p>
          <a:p>
            <a:r>
              <a:rPr lang="en-US" sz="3600" dirty="0" smtClean="0">
                <a:latin typeface="Times New Roman" panose="02020603050405020304" pitchFamily="18" charset="0"/>
                <a:cs typeface="Times New Roman" panose="02020603050405020304" pitchFamily="18" charset="0"/>
              </a:rPr>
              <a:t>Easy to apply</a:t>
            </a:r>
          </a:p>
          <a:p>
            <a:r>
              <a:rPr lang="en-US" sz="3600" dirty="0" smtClean="0">
                <a:latin typeface="Times New Roman" panose="02020603050405020304" pitchFamily="18" charset="0"/>
                <a:cs typeface="Times New Roman" panose="02020603050405020304" pitchFamily="18" charset="0"/>
              </a:rPr>
              <a:t>Show of  low allergic response</a:t>
            </a:r>
          </a:p>
          <a:p>
            <a:r>
              <a:rPr lang="en-US" sz="3600" dirty="0" smtClean="0">
                <a:latin typeface="Times New Roman" panose="02020603050405020304" pitchFamily="18" charset="0"/>
                <a:cs typeface="Times New Roman" panose="02020603050405020304" pitchFamily="18" charset="0"/>
              </a:rPr>
              <a:t>Sees better than synthetic</a:t>
            </a:r>
          </a:p>
          <a:p>
            <a:pPr marL="0" indent="0">
              <a:buNone/>
            </a:pPr>
            <a:r>
              <a:rPr lang="en-US" sz="3600" b="1" dirty="0" smtClean="0">
                <a:latin typeface="Times New Roman" panose="02020603050405020304" pitchFamily="18" charset="0"/>
                <a:cs typeface="Times New Roman" panose="02020603050405020304" pitchFamily="18" charset="0"/>
              </a:rPr>
              <a:t>Disadvantages:</a:t>
            </a:r>
          </a:p>
          <a:p>
            <a:r>
              <a:rPr lang="en-US" sz="3600" dirty="0" smtClean="0">
                <a:latin typeface="Times New Roman" panose="02020603050405020304" pitchFamily="18" charset="0"/>
                <a:cs typeface="Times New Roman" panose="02020603050405020304" pitchFamily="18" charset="0"/>
              </a:rPr>
              <a:t>Causes circulatory impairment</a:t>
            </a:r>
          </a:p>
          <a:p>
            <a:r>
              <a:rPr lang="en-US" sz="3600" dirty="0" smtClean="0">
                <a:latin typeface="Times New Roman" panose="02020603050405020304" pitchFamily="18" charset="0"/>
                <a:cs typeface="Times New Roman" panose="02020603050405020304" pitchFamily="18" charset="0"/>
              </a:rPr>
              <a:t>Causes pressure sores</a:t>
            </a:r>
          </a:p>
          <a:p>
            <a:r>
              <a:rPr lang="en-US" sz="3600" dirty="0" smtClean="0">
                <a:latin typeface="Times New Roman" panose="02020603050405020304" pitchFamily="18" charset="0"/>
                <a:cs typeface="Times New Roman" panose="02020603050405020304" pitchFamily="18" charset="0"/>
              </a:rPr>
              <a:t>Causes stiffness to joints</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817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Loss of position of the fracture of the trauma patient</a:t>
            </a:r>
          </a:p>
          <a:p>
            <a:r>
              <a:rPr lang="en-US" sz="3600" dirty="0" smtClean="0">
                <a:latin typeface="Times New Roman" panose="02020603050405020304" pitchFamily="18" charset="0"/>
                <a:cs typeface="Times New Roman" panose="02020603050405020304" pitchFamily="18" charset="0"/>
              </a:rPr>
              <a:t>It is not water proof</a:t>
            </a:r>
          </a:p>
          <a:p>
            <a:pPr marL="0" indent="0">
              <a:buNone/>
            </a:pPr>
            <a:r>
              <a:rPr lang="en-US" sz="3600" b="1" dirty="0" smtClean="0">
                <a:latin typeface="Times New Roman" panose="02020603050405020304" pitchFamily="18" charset="0"/>
                <a:cs typeface="Times New Roman" panose="02020603050405020304" pitchFamily="18" charset="0"/>
              </a:rPr>
              <a:t>Uses:</a:t>
            </a: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772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Definition</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sz="3600" dirty="0" smtClean="0">
                <a:latin typeface="Times New Roman" panose="02020603050405020304" pitchFamily="18" charset="0"/>
                <a:cs typeface="Times New Roman" panose="02020603050405020304" pitchFamily="18" charset="0"/>
              </a:rPr>
              <a:t>The scientific study of the properties and applications of materials of construction or manufacture (such as ceramics, metals, polymers and composites</a:t>
            </a:r>
          </a:p>
          <a:p>
            <a:pPr marL="0" indent="0">
              <a:buNone/>
            </a:pPr>
            <a:r>
              <a:rPr lang="en-US" sz="3600" dirty="0" smtClean="0">
                <a:latin typeface="Times New Roman" panose="02020603050405020304" pitchFamily="18" charset="0"/>
                <a:cs typeface="Times New Roman" panose="02020603050405020304" pitchFamily="18" charset="0"/>
              </a:rPr>
              <a:t>OR</a:t>
            </a:r>
          </a:p>
          <a:p>
            <a:pPr marL="0" indent="0">
              <a:buNone/>
            </a:pPr>
            <a:r>
              <a:rPr lang="en-US" sz="3600" dirty="0" smtClean="0">
                <a:latin typeface="Times New Roman" panose="02020603050405020304" pitchFamily="18" charset="0"/>
                <a:cs typeface="Times New Roman" panose="02020603050405020304" pitchFamily="18" charset="0"/>
              </a:rPr>
              <a:t>An interdisciplinary field concerned with understanding and application of properties of matter. Scientists study the connections between the underlying structure of a material, its properties, its processing methods and its performance in application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5759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Fabrics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Definition: </a:t>
            </a:r>
            <a:r>
              <a:rPr lang="en-US" sz="3600" dirty="0" smtClean="0">
                <a:latin typeface="Times New Roman" panose="02020603050405020304" pitchFamily="18" charset="0"/>
                <a:cs typeface="Times New Roman" panose="02020603050405020304" pitchFamily="18" charset="0"/>
              </a:rPr>
              <a:t>Cloth or other materials produced by weaving together cotton, nylon, wool, silk or other threads</a:t>
            </a:r>
          </a:p>
          <a:p>
            <a:pPr marL="0" indent="0">
              <a:buNone/>
            </a:pPr>
            <a:r>
              <a:rPr lang="en-US" sz="3600" b="1" dirty="0" smtClean="0">
                <a:latin typeface="Times New Roman" panose="02020603050405020304" pitchFamily="18" charset="0"/>
                <a:cs typeface="Times New Roman" panose="02020603050405020304" pitchFamily="18" charset="0"/>
              </a:rPr>
              <a:t>Uses: </a:t>
            </a:r>
            <a:r>
              <a:rPr lang="en-US" sz="3600" dirty="0" smtClean="0">
                <a:latin typeface="Times New Roman" panose="02020603050405020304" pitchFamily="18" charset="0"/>
                <a:cs typeface="Times New Roman" panose="02020603050405020304" pitchFamily="18" charset="0"/>
              </a:rPr>
              <a:t>They are used for making things such as clothes, curtains and sheets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4757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Properties of fabrics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Breathability</a:t>
            </a:r>
          </a:p>
          <a:p>
            <a:r>
              <a:rPr lang="en-US" sz="3600" dirty="0" smtClean="0">
                <a:latin typeface="Times New Roman" panose="02020603050405020304" pitchFamily="18" charset="0"/>
                <a:cs typeface="Times New Roman" panose="02020603050405020304" pitchFamily="18" charset="0"/>
              </a:rPr>
              <a:t>Weight</a:t>
            </a:r>
          </a:p>
          <a:p>
            <a:r>
              <a:rPr lang="en-US" sz="3600" dirty="0" smtClean="0">
                <a:latin typeface="Times New Roman" panose="02020603050405020304" pitchFamily="18" charset="0"/>
                <a:cs typeface="Times New Roman" panose="02020603050405020304" pitchFamily="18" charset="0"/>
              </a:rPr>
              <a:t>Drape</a:t>
            </a:r>
          </a:p>
          <a:p>
            <a:r>
              <a:rPr lang="en-US" sz="3600" dirty="0" smtClean="0">
                <a:latin typeface="Times New Roman" panose="02020603050405020304" pitchFamily="18" charset="0"/>
                <a:cs typeface="Times New Roman" panose="02020603050405020304" pitchFamily="18" charset="0"/>
              </a:rPr>
              <a:t>Durability</a:t>
            </a:r>
          </a:p>
          <a:p>
            <a:r>
              <a:rPr lang="en-US" sz="3600" dirty="0" smtClean="0">
                <a:latin typeface="Times New Roman" panose="02020603050405020304" pitchFamily="18" charset="0"/>
                <a:cs typeface="Times New Roman" panose="02020603050405020304" pitchFamily="18" charset="0"/>
              </a:rPr>
              <a:t>Softness</a:t>
            </a:r>
          </a:p>
          <a:p>
            <a:r>
              <a:rPr lang="en-US" sz="3600" dirty="0" smtClean="0">
                <a:latin typeface="Times New Roman" panose="02020603050405020304" pitchFamily="18" charset="0"/>
                <a:cs typeface="Times New Roman" panose="02020603050405020304" pitchFamily="18" charset="0"/>
              </a:rPr>
              <a:t>Water repellant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44743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Fiber glass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Common type of fiber- reinforced plastic using glass fiber. The fibers may be randomly arranged, flattened into a sheet (called a chopped stand mat) or woven into a fabric</a:t>
            </a:r>
          </a:p>
          <a:p>
            <a:pPr marL="0" indent="0">
              <a:buNone/>
            </a:pPr>
            <a:r>
              <a:rPr lang="en-US" sz="3600" b="1" dirty="0" smtClean="0">
                <a:latin typeface="Times New Roman" panose="02020603050405020304" pitchFamily="18" charset="0"/>
                <a:cs typeface="Times New Roman" panose="02020603050405020304" pitchFamily="18" charset="0"/>
              </a:rPr>
              <a:t>Uses:</a:t>
            </a:r>
          </a:p>
          <a:p>
            <a:r>
              <a:rPr lang="en-US" sz="3600" dirty="0" smtClean="0">
                <a:latin typeface="Times New Roman" panose="02020603050405020304" pitchFamily="18" charset="0"/>
                <a:cs typeface="Times New Roman" panose="02020603050405020304" pitchFamily="18" charset="0"/>
              </a:rPr>
              <a:t>Boat building</a:t>
            </a:r>
          </a:p>
          <a:p>
            <a:r>
              <a:rPr lang="en-US" sz="3600" dirty="0" smtClean="0">
                <a:latin typeface="Times New Roman" panose="02020603050405020304" pitchFamily="18" charset="0"/>
                <a:cs typeface="Times New Roman" panose="02020603050405020304" pitchFamily="18" charset="0"/>
              </a:rPr>
              <a:t>Vehicle bodies</a:t>
            </a:r>
          </a:p>
          <a:p>
            <a:r>
              <a:rPr lang="en-US" sz="3600" dirty="0" smtClean="0">
                <a:latin typeface="Times New Roman" panose="02020603050405020304" pitchFamily="18" charset="0"/>
                <a:cs typeface="Times New Roman" panose="02020603050405020304" pitchFamily="18" charset="0"/>
              </a:rPr>
              <a:t>Architectural components</a:t>
            </a: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1456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How it is made</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Manufactured primarily from borosilicate glass by drawing the molten glass into fibers</a:t>
            </a:r>
          </a:p>
          <a:p>
            <a:pPr marL="0" indent="0">
              <a:buNone/>
            </a:pPr>
            <a:r>
              <a:rPr lang="en-US" sz="3600" b="1" dirty="0" smtClean="0">
                <a:latin typeface="Times New Roman" panose="02020603050405020304" pitchFamily="18" charset="0"/>
                <a:cs typeface="Times New Roman" panose="02020603050405020304" pitchFamily="18" charset="0"/>
              </a:rPr>
              <a:t>Properties of fiberglass fabrics:</a:t>
            </a:r>
          </a:p>
          <a:p>
            <a:r>
              <a:rPr lang="en-US" sz="3600" dirty="0" smtClean="0">
                <a:latin typeface="Times New Roman" panose="02020603050405020304" pitchFamily="18" charset="0"/>
                <a:cs typeface="Times New Roman" panose="02020603050405020304" pitchFamily="18" charset="0"/>
              </a:rPr>
              <a:t>Chemical resistance- Fiber glass textile fabrics will not mildew or deteriorate</a:t>
            </a:r>
          </a:p>
          <a:p>
            <a:r>
              <a:rPr lang="en-US" sz="3600" dirty="0" smtClean="0">
                <a:latin typeface="Times New Roman" panose="02020603050405020304" pitchFamily="18" charset="0"/>
                <a:cs typeface="Times New Roman" panose="02020603050405020304" pitchFamily="18" charset="0"/>
              </a:rPr>
              <a:t>Dimensional stability- fiber glass fabrics will stretch or shrink</a:t>
            </a:r>
          </a:p>
          <a:p>
            <a:r>
              <a:rPr lang="en-US" sz="3600" dirty="0" smtClean="0">
                <a:latin typeface="Times New Roman" panose="02020603050405020304" pitchFamily="18" charset="0"/>
                <a:cs typeface="Times New Roman" panose="02020603050405020304" pitchFamily="18" charset="0"/>
              </a:rPr>
              <a:t>Good thermal properties</a:t>
            </a:r>
          </a:p>
          <a:p>
            <a:r>
              <a:rPr lang="en-US" sz="3600" dirty="0" smtClean="0">
                <a:latin typeface="Times New Roman" panose="02020603050405020304" pitchFamily="18" charset="0"/>
                <a:cs typeface="Times New Roman" panose="02020603050405020304" pitchFamily="18" charset="0"/>
              </a:rPr>
              <a:t>High thermal endurance</a:t>
            </a: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0904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Low moisture absorption</a:t>
            </a:r>
          </a:p>
          <a:p>
            <a:r>
              <a:rPr lang="en-US" sz="3600" dirty="0" smtClean="0">
                <a:latin typeface="Times New Roman" panose="02020603050405020304" pitchFamily="18" charset="0"/>
                <a:cs typeface="Times New Roman" panose="02020603050405020304" pitchFamily="18" charset="0"/>
              </a:rPr>
              <a:t>Electrical insulation</a:t>
            </a:r>
          </a:p>
          <a:p>
            <a:r>
              <a:rPr lang="en-US" sz="3600" dirty="0" smtClean="0">
                <a:latin typeface="Times New Roman" panose="02020603050405020304" pitchFamily="18" charset="0"/>
                <a:cs typeface="Times New Roman" panose="02020603050405020304" pitchFamily="18" charset="0"/>
              </a:rPr>
              <a:t>Product versatility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4269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Fasteners and Adhesives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Definition- </a:t>
            </a:r>
            <a:r>
              <a:rPr lang="en-US" sz="3600" dirty="0" smtClean="0">
                <a:latin typeface="Times New Roman" panose="02020603050405020304" pitchFamily="18" charset="0"/>
                <a:cs typeface="Times New Roman" panose="02020603050405020304" pitchFamily="18" charset="0"/>
              </a:rPr>
              <a:t>Are substances that are capable of holding materials together in a functional manner that resist separation</a:t>
            </a:r>
          </a:p>
          <a:p>
            <a:pPr marL="0" indent="0">
              <a:buNone/>
            </a:pPr>
            <a:r>
              <a:rPr lang="en-US" sz="3600" b="1" dirty="0" smtClean="0">
                <a:latin typeface="Times New Roman" panose="02020603050405020304" pitchFamily="18" charset="0"/>
                <a:cs typeface="Times New Roman" panose="02020603050405020304" pitchFamily="18" charset="0"/>
              </a:rPr>
              <a:t>Examples:</a:t>
            </a:r>
          </a:p>
          <a:p>
            <a:r>
              <a:rPr lang="en-US" sz="3600" dirty="0" smtClean="0">
                <a:latin typeface="Times New Roman" panose="02020603050405020304" pitchFamily="18" charset="0"/>
                <a:cs typeface="Times New Roman" panose="02020603050405020304" pitchFamily="18" charset="0"/>
              </a:rPr>
              <a:t>Cement</a:t>
            </a:r>
          </a:p>
          <a:p>
            <a:r>
              <a:rPr lang="en-US" sz="3600" dirty="0" smtClean="0">
                <a:latin typeface="Times New Roman" panose="02020603050405020304" pitchFamily="18" charset="0"/>
                <a:cs typeface="Times New Roman" panose="02020603050405020304" pitchFamily="18" charset="0"/>
              </a:rPr>
              <a:t>Glue</a:t>
            </a:r>
          </a:p>
          <a:p>
            <a:r>
              <a:rPr lang="en-US" sz="3600" dirty="0" smtClean="0">
                <a:latin typeface="Times New Roman" panose="02020603050405020304" pitchFamily="18" charset="0"/>
                <a:cs typeface="Times New Roman" panose="02020603050405020304" pitchFamily="18" charset="0"/>
              </a:rPr>
              <a:t>paste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7464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Types of adhesives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Chemical adhesives</a:t>
            </a:r>
          </a:p>
          <a:p>
            <a:r>
              <a:rPr lang="en-US" sz="3600" dirty="0" smtClean="0">
                <a:latin typeface="Times New Roman" panose="02020603050405020304" pitchFamily="18" charset="0"/>
                <a:cs typeface="Times New Roman" panose="02020603050405020304" pitchFamily="18" charset="0"/>
              </a:rPr>
              <a:t>Load capacity adhesive</a:t>
            </a:r>
          </a:p>
          <a:p>
            <a:r>
              <a:rPr lang="en-US" sz="3600" dirty="0" smtClean="0">
                <a:latin typeface="Times New Roman" panose="02020603050405020304" pitchFamily="18" charset="0"/>
                <a:cs typeface="Times New Roman" panose="02020603050405020304" pitchFamily="18" charset="0"/>
              </a:rPr>
              <a:t>Structural adhesive</a:t>
            </a:r>
          </a:p>
          <a:p>
            <a:r>
              <a:rPr lang="en-US" sz="3600" dirty="0" smtClean="0">
                <a:latin typeface="Times New Roman" panose="02020603050405020304" pitchFamily="18" charset="0"/>
                <a:cs typeface="Times New Roman" panose="02020603050405020304" pitchFamily="18" charset="0"/>
              </a:rPr>
              <a:t>Pressure sensitive adhesive</a:t>
            </a:r>
          </a:p>
          <a:p>
            <a:pPr marL="0" indent="0">
              <a:buNone/>
            </a:pPr>
            <a:r>
              <a:rPr lang="en-US" sz="3600" b="1" dirty="0" smtClean="0">
                <a:latin typeface="Times New Roman" panose="02020603050405020304" pitchFamily="18" charset="0"/>
                <a:cs typeface="Times New Roman" panose="02020603050405020304" pitchFamily="18" charset="0"/>
              </a:rPr>
              <a:t>Characteristics of adhesives:</a:t>
            </a:r>
          </a:p>
          <a:p>
            <a:r>
              <a:rPr lang="en-US" sz="3600" dirty="0" smtClean="0">
                <a:latin typeface="Times New Roman" panose="02020603050405020304" pitchFamily="18" charset="0"/>
                <a:cs typeface="Times New Roman" panose="02020603050405020304" pitchFamily="18" charset="0"/>
              </a:rPr>
              <a:t>Pressure sensitive</a:t>
            </a:r>
          </a:p>
          <a:p>
            <a:r>
              <a:rPr lang="en-US" sz="3600" dirty="0" smtClean="0">
                <a:latin typeface="Times New Roman" panose="02020603050405020304" pitchFamily="18" charset="0"/>
                <a:cs typeface="Times New Roman" panose="02020603050405020304" pitchFamily="18" charset="0"/>
              </a:rPr>
              <a:t>Rigid and creep resistance</a:t>
            </a:r>
          </a:p>
          <a:p>
            <a:r>
              <a:rPr lang="en-US" sz="3600" dirty="0" smtClean="0">
                <a:latin typeface="Times New Roman" panose="02020603050405020304" pitchFamily="18" charset="0"/>
                <a:cs typeface="Times New Roman" panose="02020603050405020304" pitchFamily="18" charset="0"/>
              </a:rPr>
              <a:t>strong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8897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Uses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To connect the parts of toys</a:t>
            </a:r>
          </a:p>
          <a:p>
            <a:r>
              <a:rPr lang="en-US" sz="3600" dirty="0" smtClean="0">
                <a:latin typeface="Times New Roman" panose="02020603050405020304" pitchFamily="18" charset="0"/>
                <a:cs typeface="Times New Roman" panose="02020603050405020304" pitchFamily="18" charset="0"/>
              </a:rPr>
              <a:t>Sticking envelopes</a:t>
            </a:r>
          </a:p>
          <a:p>
            <a:r>
              <a:rPr lang="en-US" sz="3600" dirty="0" smtClean="0">
                <a:latin typeface="Times New Roman" panose="02020603050405020304" pitchFamily="18" charset="0"/>
                <a:cs typeface="Times New Roman" panose="02020603050405020304" pitchFamily="18" charset="0"/>
              </a:rPr>
              <a:t>Joining any broken material</a:t>
            </a:r>
          </a:p>
          <a:p>
            <a:r>
              <a:rPr lang="en-US" sz="3600" dirty="0" smtClean="0">
                <a:latin typeface="Times New Roman" panose="02020603050405020304" pitchFamily="18" charset="0"/>
                <a:cs typeface="Times New Roman" panose="02020603050405020304" pitchFamily="18" charset="0"/>
              </a:rPr>
              <a:t>Assembling any spare parts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3896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Rubber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Materials which can stretch or shrink</a:t>
            </a:r>
          </a:p>
          <a:p>
            <a:pPr marL="0" indent="0">
              <a:buNone/>
            </a:pPr>
            <a:r>
              <a:rPr lang="en-US" sz="3600" b="1" dirty="0" smtClean="0">
                <a:latin typeface="Times New Roman" panose="02020603050405020304" pitchFamily="18" charset="0"/>
                <a:cs typeface="Times New Roman" panose="02020603050405020304" pitchFamily="18" charset="0"/>
              </a:rPr>
              <a:t>Types:</a:t>
            </a:r>
          </a:p>
          <a:p>
            <a:r>
              <a:rPr lang="en-US" sz="3600" dirty="0" smtClean="0">
                <a:latin typeface="Times New Roman" panose="02020603050405020304" pitchFamily="18" charset="0"/>
                <a:cs typeface="Times New Roman" panose="02020603050405020304" pitchFamily="18" charset="0"/>
              </a:rPr>
              <a:t>Natural</a:t>
            </a:r>
          </a:p>
          <a:p>
            <a:r>
              <a:rPr lang="en-US" sz="3600" dirty="0" smtClean="0">
                <a:latin typeface="Times New Roman" panose="02020603050405020304" pitchFamily="18" charset="0"/>
                <a:cs typeface="Times New Roman" panose="02020603050405020304" pitchFamily="18" charset="0"/>
              </a:rPr>
              <a:t>Butyl</a:t>
            </a:r>
          </a:p>
          <a:p>
            <a:r>
              <a:rPr lang="en-US" sz="3600" dirty="0" smtClean="0">
                <a:latin typeface="Times New Roman" panose="02020603050405020304" pitchFamily="18" charset="0"/>
                <a:cs typeface="Times New Roman" panose="02020603050405020304" pitchFamily="18" charset="0"/>
              </a:rPr>
              <a:t>Synthetic</a:t>
            </a:r>
          </a:p>
          <a:p>
            <a:r>
              <a:rPr lang="en-US" sz="3600" dirty="0" smtClean="0">
                <a:latin typeface="Times New Roman" panose="02020603050405020304" pitchFamily="18" charset="0"/>
                <a:cs typeface="Times New Roman" panose="02020603050405020304" pitchFamily="18" charset="0"/>
              </a:rPr>
              <a:t>silicon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659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Characteristics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6"/>
          </a:xfrm>
        </p:spPr>
        <p:txBody>
          <a:bodyPr>
            <a:normAutofit/>
          </a:bodyPr>
          <a:lstStyle/>
          <a:p>
            <a:r>
              <a:rPr lang="en-US" sz="3600" dirty="0" smtClean="0">
                <a:latin typeface="Times New Roman" panose="02020603050405020304" pitchFamily="18" charset="0"/>
                <a:cs typeface="Times New Roman" panose="02020603050405020304" pitchFamily="18" charset="0"/>
              </a:rPr>
              <a:t>Resiliency</a:t>
            </a:r>
          </a:p>
          <a:p>
            <a:r>
              <a:rPr lang="en-US" sz="3600" dirty="0" smtClean="0">
                <a:latin typeface="Times New Roman" panose="02020603050405020304" pitchFamily="18" charset="0"/>
                <a:cs typeface="Times New Roman" panose="02020603050405020304" pitchFamily="18" charset="0"/>
              </a:rPr>
              <a:t>Elongation strength</a:t>
            </a:r>
          </a:p>
          <a:p>
            <a:r>
              <a:rPr lang="en-US" sz="3600" dirty="0" smtClean="0">
                <a:latin typeface="Times New Roman" panose="02020603050405020304" pitchFamily="18" charset="0"/>
                <a:cs typeface="Times New Roman" panose="02020603050405020304" pitchFamily="18" charset="0"/>
              </a:rPr>
              <a:t>Tear resistance</a:t>
            </a:r>
          </a:p>
          <a:p>
            <a:r>
              <a:rPr lang="en-US" sz="3600" dirty="0" smtClean="0">
                <a:latin typeface="Times New Roman" panose="02020603050405020304" pitchFamily="18" charset="0"/>
                <a:cs typeface="Times New Roman" panose="02020603050405020304" pitchFamily="18" charset="0"/>
              </a:rPr>
              <a:t>Tensile resistance</a:t>
            </a:r>
          </a:p>
          <a:p>
            <a:pPr marL="0" indent="0">
              <a:buNone/>
            </a:pPr>
            <a:r>
              <a:rPr lang="en-US" sz="3600" b="1" dirty="0" smtClean="0">
                <a:latin typeface="Times New Roman" panose="02020603050405020304" pitchFamily="18" charset="0"/>
                <a:cs typeface="Times New Roman" panose="02020603050405020304" pitchFamily="18" charset="0"/>
              </a:rPr>
              <a:t>Uses:</a:t>
            </a:r>
          </a:p>
          <a:p>
            <a:r>
              <a:rPr lang="en-US" sz="3600" dirty="0" smtClean="0">
                <a:latin typeface="Times New Roman" panose="02020603050405020304" pitchFamily="18" charset="0"/>
                <a:cs typeface="Times New Roman" panose="02020603050405020304" pitchFamily="18" charset="0"/>
              </a:rPr>
              <a:t>Making tires and tire tubes</a:t>
            </a:r>
          </a:p>
          <a:p>
            <a:r>
              <a:rPr lang="en-US" sz="3600" dirty="0" smtClean="0">
                <a:latin typeface="Times New Roman" panose="02020603050405020304" pitchFamily="18" charset="0"/>
                <a:cs typeface="Times New Roman" panose="02020603050405020304" pitchFamily="18" charset="0"/>
              </a:rPr>
              <a:t>Used in belt</a:t>
            </a:r>
          </a:p>
          <a:p>
            <a:r>
              <a:rPr lang="en-US" sz="3600" dirty="0" smtClean="0">
                <a:latin typeface="Times New Roman" panose="02020603050405020304" pitchFamily="18" charset="0"/>
                <a:cs typeface="Times New Roman" panose="02020603050405020304" pitchFamily="18" charset="0"/>
              </a:rPr>
              <a:t>Making of horse pipes</a:t>
            </a:r>
          </a:p>
          <a:p>
            <a:pPr marL="0" indent="0">
              <a:buNone/>
            </a:pPr>
            <a:endParaRPr lang="en-US" sz="3600" dirty="0" smtClean="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7480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Importance of material science</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It involves applications from number scientific disciplines that contribute to the creation of new materials. Chemists play a predominant role in materials science because chemistry provides information about the structure and composition of materials as well as the processes to synthesize and use them</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1849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5254444"/>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Medical gloves</a:t>
            </a:r>
          </a:p>
          <a:p>
            <a:pPr marL="0" indent="0">
              <a:buNone/>
            </a:pPr>
            <a:r>
              <a:rPr lang="en-US" sz="3600" b="1" dirty="0" smtClean="0">
                <a:latin typeface="Times New Roman" panose="02020603050405020304" pitchFamily="18" charset="0"/>
                <a:cs typeface="Times New Roman" panose="02020603050405020304" pitchFamily="18" charset="0"/>
              </a:rPr>
              <a:t>Plastics: </a:t>
            </a:r>
            <a:r>
              <a:rPr lang="en-US" sz="3600" dirty="0" smtClean="0">
                <a:latin typeface="Times New Roman" panose="02020603050405020304" pitchFamily="18" charset="0"/>
                <a:cs typeface="Times New Roman" panose="02020603050405020304" pitchFamily="18" charset="0"/>
              </a:rPr>
              <a:t>Puffy like substances which are capable to be molded or framed</a:t>
            </a:r>
          </a:p>
          <a:p>
            <a:pPr marL="0" indent="0">
              <a:buNone/>
            </a:pPr>
            <a:r>
              <a:rPr lang="en-US" sz="3600" b="1" dirty="0" smtClean="0">
                <a:latin typeface="Times New Roman" panose="02020603050405020304" pitchFamily="18" charset="0"/>
                <a:cs typeface="Times New Roman" panose="02020603050405020304" pitchFamily="18" charset="0"/>
              </a:rPr>
              <a:t>Properties of plastics: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Easy to fabricate</a:t>
            </a:r>
          </a:p>
          <a:p>
            <a:r>
              <a:rPr lang="en-US" sz="3600" dirty="0" smtClean="0">
                <a:latin typeface="Times New Roman" panose="02020603050405020304" pitchFamily="18" charset="0"/>
                <a:cs typeface="Times New Roman" panose="02020603050405020304" pitchFamily="18" charset="0"/>
              </a:rPr>
              <a:t>Have a good appearance</a:t>
            </a:r>
          </a:p>
          <a:p>
            <a:r>
              <a:rPr lang="en-US" sz="3600" dirty="0" smtClean="0">
                <a:latin typeface="Times New Roman" panose="02020603050405020304" pitchFamily="18" charset="0"/>
                <a:cs typeface="Times New Roman" panose="02020603050405020304" pitchFamily="18" charset="0"/>
              </a:rPr>
              <a:t>Resistances to body fluids</a:t>
            </a:r>
          </a:p>
          <a:p>
            <a:r>
              <a:rPr lang="en-US" sz="3600" dirty="0" smtClean="0">
                <a:latin typeface="Times New Roman" panose="02020603050405020304" pitchFamily="18" charset="0"/>
                <a:cs typeface="Times New Roman" panose="02020603050405020304" pitchFamily="18" charset="0"/>
              </a:rPr>
              <a:t>Relatively light</a:t>
            </a:r>
          </a:p>
          <a:p>
            <a:r>
              <a:rPr lang="en-US" sz="3600" dirty="0" smtClean="0">
                <a:latin typeface="Times New Roman" panose="02020603050405020304" pitchFamily="18" charset="0"/>
                <a:cs typeface="Times New Roman" panose="02020603050405020304" pitchFamily="18" charset="0"/>
              </a:rPr>
              <a:t>Posses good mechanical strength</a:t>
            </a:r>
          </a:p>
          <a:p>
            <a:pPr marL="0" indent="0">
              <a:buNone/>
            </a:pPr>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43140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br>
              <a:rPr lang="en-US" sz="3600" b="1" dirty="0" smtClean="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Have adaptability to fabrication technique</a:t>
            </a:r>
          </a:p>
          <a:p>
            <a:r>
              <a:rPr lang="en-US" sz="3600" dirty="0" smtClean="0">
                <a:latin typeface="Times New Roman" panose="02020603050405020304" pitchFamily="18" charset="0"/>
                <a:cs typeface="Times New Roman" panose="02020603050405020304" pitchFamily="18" charset="0"/>
              </a:rPr>
              <a:t>Have a wide variety of colors</a:t>
            </a:r>
          </a:p>
          <a:p>
            <a:r>
              <a:rPr lang="en-US" sz="3600" dirty="0" smtClean="0">
                <a:latin typeface="Times New Roman" panose="02020603050405020304" pitchFamily="18" charset="0"/>
                <a:cs typeface="Times New Roman" panose="02020603050405020304" pitchFamily="18" charset="0"/>
              </a:rPr>
              <a:t>Flexible</a:t>
            </a:r>
          </a:p>
          <a:p>
            <a:r>
              <a:rPr lang="en-US" sz="3600" dirty="0" smtClean="0">
                <a:latin typeface="Times New Roman" panose="02020603050405020304" pitchFamily="18" charset="0"/>
                <a:cs typeface="Times New Roman" panose="02020603050405020304" pitchFamily="18" charset="0"/>
              </a:rPr>
              <a:t>Durable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1232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Properties compared to other material metals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Are weak if not fabricated</a:t>
            </a:r>
          </a:p>
          <a:p>
            <a:r>
              <a:rPr lang="en-US" sz="3600" dirty="0" smtClean="0">
                <a:latin typeface="Times New Roman" panose="02020603050405020304" pitchFamily="18" charset="0"/>
                <a:cs typeface="Times New Roman" panose="02020603050405020304" pitchFamily="18" charset="0"/>
              </a:rPr>
              <a:t>Good electrical and thermal insulators</a:t>
            </a:r>
          </a:p>
          <a:p>
            <a:r>
              <a:rPr lang="en-US" sz="3600" dirty="0" smtClean="0">
                <a:latin typeface="Times New Roman" panose="02020603050405020304" pitchFamily="18" charset="0"/>
                <a:cs typeface="Times New Roman" panose="02020603050405020304" pitchFamily="18" charset="0"/>
              </a:rPr>
              <a:t>Most are resistant to corrosion</a:t>
            </a:r>
          </a:p>
          <a:p>
            <a:r>
              <a:rPr lang="en-US" sz="3600" dirty="0" smtClean="0">
                <a:latin typeface="Times New Roman" panose="02020603050405020304" pitchFamily="18" charset="0"/>
                <a:cs typeface="Times New Roman" panose="02020603050405020304" pitchFamily="18" charset="0"/>
              </a:rPr>
              <a:t>Less resistant to organic solvents</a:t>
            </a:r>
          </a:p>
          <a:p>
            <a:r>
              <a:rPr lang="en-US" sz="3600" dirty="0" smtClean="0">
                <a:latin typeface="Times New Roman" panose="02020603050405020304" pitchFamily="18" charset="0"/>
                <a:cs typeface="Times New Roman" panose="02020603050405020304" pitchFamily="18" charset="0"/>
              </a:rPr>
              <a:t>Lighter in weight</a:t>
            </a:r>
          </a:p>
          <a:p>
            <a:pPr marL="0" indent="0">
              <a:buNone/>
            </a:pPr>
            <a:endParaRPr lang="en-US" sz="3600" dirty="0" smtClean="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1770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classification of plastics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6064342"/>
          </a:xfrm>
        </p:spPr>
        <p:txBody>
          <a:bodyPr>
            <a:normAutofit fontScale="25000" lnSpcReduction="20000"/>
          </a:bodyPr>
          <a:lstStyle/>
          <a:p>
            <a:pPr marL="0" indent="0">
              <a:lnSpc>
                <a:spcPct val="170000"/>
              </a:lnSpc>
              <a:buNone/>
            </a:pPr>
            <a:r>
              <a:rPr lang="en-US" sz="14400" dirty="0" smtClean="0">
                <a:latin typeface="Times New Roman" panose="02020603050405020304" pitchFamily="18" charset="0"/>
                <a:cs typeface="Times New Roman" panose="02020603050405020304" pitchFamily="18" charset="0"/>
              </a:rPr>
              <a:t>Thermoplastic soften when heat and harden when cooled Thermosetting materials-shaped permanently.</a:t>
            </a:r>
          </a:p>
          <a:p>
            <a:pPr marL="0" indent="0">
              <a:lnSpc>
                <a:spcPct val="170000"/>
              </a:lnSpc>
              <a:buNone/>
            </a:pPr>
            <a:r>
              <a:rPr lang="en-US" sz="14400" b="1" dirty="0" smtClean="0">
                <a:latin typeface="Times New Roman" panose="02020603050405020304" pitchFamily="18" charset="0"/>
                <a:cs typeface="Times New Roman" panose="02020603050405020304" pitchFamily="18" charset="0"/>
              </a:rPr>
              <a:t> Groups of laminated pipes</a:t>
            </a:r>
          </a:p>
          <a:p>
            <a:pPr>
              <a:lnSpc>
                <a:spcPct val="170000"/>
              </a:lnSpc>
            </a:pPr>
            <a:r>
              <a:rPr lang="en-US" sz="14400" dirty="0" smtClean="0">
                <a:latin typeface="Times New Roman" panose="02020603050405020304" pitchFamily="18" charset="0"/>
                <a:cs typeface="Times New Roman" panose="02020603050405020304" pitchFamily="18" charset="0"/>
              </a:rPr>
              <a:t>Lowe</a:t>
            </a:r>
            <a:r>
              <a:rPr lang="en-US" sz="14400" b="1" dirty="0" smtClean="0">
                <a:latin typeface="Times New Roman" panose="02020603050405020304" pitchFamily="18" charset="0"/>
                <a:cs typeface="Times New Roman" panose="02020603050405020304" pitchFamily="18" charset="0"/>
              </a:rPr>
              <a:t>r pressure</a:t>
            </a:r>
          </a:p>
          <a:p>
            <a:pPr>
              <a:lnSpc>
                <a:spcPct val="170000"/>
              </a:lnSpc>
            </a:pPr>
            <a:r>
              <a:rPr lang="en-US" sz="14400" dirty="0" smtClean="0">
                <a:latin typeface="Times New Roman" panose="02020603050405020304" pitchFamily="18" charset="0"/>
                <a:cs typeface="Times New Roman" panose="02020603050405020304" pitchFamily="18" charset="0"/>
              </a:rPr>
              <a:t>High pressure</a:t>
            </a:r>
          </a:p>
          <a:p>
            <a:pPr marL="0" indent="0">
              <a:lnSpc>
                <a:spcPct val="170000"/>
              </a:lnSpc>
              <a:buNone/>
            </a:pPr>
            <a:endParaRPr lang="en-US" sz="14400" dirty="0" smtClean="0">
              <a:latin typeface="Times New Roman" panose="02020603050405020304" pitchFamily="18" charset="0"/>
              <a:cs typeface="Times New Roman" panose="02020603050405020304" pitchFamily="18" charset="0"/>
            </a:endParaRPr>
          </a:p>
          <a:p>
            <a:pPr marL="0" indent="0">
              <a:lnSpc>
                <a:spcPct val="170000"/>
              </a:lnSpc>
              <a:buNone/>
            </a:pPr>
            <a:endParaRPr lang="en-US" sz="14400" dirty="0" smtClean="0">
              <a:latin typeface="Times New Roman" panose="02020603050405020304" pitchFamily="18" charset="0"/>
              <a:cs typeface="Times New Roman" panose="02020603050405020304" pitchFamily="18" charset="0"/>
            </a:endParaRPr>
          </a:p>
          <a:p>
            <a:pPr marL="0" indent="0">
              <a:lnSpc>
                <a:spcPct val="170000"/>
              </a:lnSpc>
              <a:buNone/>
            </a:pPr>
            <a:r>
              <a:rPr lang="en-US" sz="14400" b="1" dirty="0" smtClean="0">
                <a:latin typeface="Times New Roman" panose="02020603050405020304" pitchFamily="18" charset="0"/>
                <a:cs typeface="Times New Roman" panose="02020603050405020304" pitchFamily="18" charset="0"/>
              </a:rPr>
              <a:t> </a:t>
            </a:r>
            <a:endParaRPr lang="en-US" sz="14400" dirty="0" smtClean="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26741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Fibers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Material obtained from an animal or vegetables </a:t>
            </a:r>
          </a:p>
          <a:p>
            <a:r>
              <a:rPr lang="en-US" sz="3600" dirty="0" smtClean="0">
                <a:latin typeface="Times New Roman" panose="02020603050405020304" pitchFamily="18" charset="0"/>
                <a:cs typeface="Times New Roman" panose="02020603050405020304" pitchFamily="18" charset="0"/>
              </a:rPr>
              <a:t>Naturally occurring as polymosis and synthetic metals that can be used to make fibers </a:t>
            </a:r>
          </a:p>
          <a:p>
            <a:pPr marL="0" indent="0">
              <a:buNone/>
            </a:pPr>
            <a:r>
              <a:rPr lang="en-US" sz="3600" b="1" dirty="0" smtClean="0">
                <a:latin typeface="Times New Roman" panose="02020603050405020304" pitchFamily="18" charset="0"/>
                <a:cs typeface="Times New Roman" panose="02020603050405020304" pitchFamily="18" charset="0"/>
              </a:rPr>
              <a:t>Properties of natural fibers:</a:t>
            </a:r>
          </a:p>
          <a:p>
            <a:r>
              <a:rPr lang="en-US" sz="3600" dirty="0" smtClean="0">
                <a:latin typeface="Times New Roman" panose="02020603050405020304" pitchFamily="18" charset="0"/>
                <a:cs typeface="Times New Roman" panose="02020603050405020304" pitchFamily="18" charset="0"/>
              </a:rPr>
              <a:t>Elasticity</a:t>
            </a:r>
          </a:p>
          <a:p>
            <a:r>
              <a:rPr lang="en-US" sz="3600" dirty="0" smtClean="0">
                <a:latin typeface="Times New Roman" panose="02020603050405020304" pitchFamily="18" charset="0"/>
                <a:cs typeface="Times New Roman" panose="02020603050405020304" pitchFamily="18" charset="0"/>
              </a:rPr>
              <a:t>Has length</a:t>
            </a:r>
          </a:p>
          <a:p>
            <a:r>
              <a:rPr lang="en-US" sz="3600" dirty="0" smtClean="0">
                <a:latin typeface="Times New Roman" panose="02020603050405020304" pitchFamily="18" charset="0"/>
                <a:cs typeface="Times New Roman" panose="02020603050405020304" pitchFamily="18" charset="0"/>
              </a:rPr>
              <a:t>Resistant to pressure</a:t>
            </a:r>
          </a:p>
          <a:p>
            <a:r>
              <a:rPr lang="en-US" sz="3600" dirty="0" smtClean="0">
                <a:latin typeface="Times New Roman" panose="02020603050405020304" pitchFamily="18" charset="0"/>
                <a:cs typeface="Times New Roman" panose="02020603050405020304" pitchFamily="18" charset="0"/>
              </a:rPr>
              <a:t>Textile fiber products</a:t>
            </a:r>
          </a:p>
          <a:p>
            <a:r>
              <a:rPr lang="en-US" sz="3600">
                <a:latin typeface="Times New Roman" panose="02020603050405020304" pitchFamily="18" charset="0"/>
                <a:cs typeface="Times New Roman" panose="02020603050405020304" pitchFamily="18" charset="0"/>
              </a:rPr>
              <a:t>F</a:t>
            </a:r>
            <a:r>
              <a:rPr lang="en-US" sz="3600" smtClean="0">
                <a:latin typeface="Times New Roman" panose="02020603050405020304" pitchFamily="18" charset="0"/>
                <a:cs typeface="Times New Roman" panose="02020603050405020304" pitchFamily="18" charset="0"/>
              </a:rPr>
              <a:t>lexible </a:t>
            </a:r>
            <a:endParaRPr lang="en-US" sz="3600" dirty="0" smtClean="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b="1"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36921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Wood</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Are classified into two:</a:t>
            </a:r>
          </a:p>
          <a:p>
            <a:r>
              <a:rPr lang="en-US" sz="3600" dirty="0" smtClean="0">
                <a:latin typeface="Times New Roman" panose="02020603050405020304" pitchFamily="18" charset="0"/>
                <a:cs typeface="Times New Roman" panose="02020603050405020304" pitchFamily="18" charset="0"/>
              </a:rPr>
              <a:t>Soft wood</a:t>
            </a:r>
          </a:p>
          <a:p>
            <a:r>
              <a:rPr lang="en-US" sz="3600" dirty="0" smtClean="0">
                <a:latin typeface="Times New Roman" panose="02020603050405020304" pitchFamily="18" charset="0"/>
                <a:cs typeface="Times New Roman" panose="02020603050405020304" pitchFamily="18" charset="0"/>
              </a:rPr>
              <a:t>Hard wood</a:t>
            </a:r>
          </a:p>
          <a:p>
            <a:pPr marL="0" indent="0">
              <a:buNone/>
            </a:pPr>
            <a:r>
              <a:rPr lang="en-US" sz="3600" b="1" dirty="0" smtClean="0">
                <a:latin typeface="Times New Roman" panose="02020603050405020304" pitchFamily="18" charset="0"/>
                <a:cs typeface="Times New Roman" panose="02020603050405020304" pitchFamily="18" charset="0"/>
              </a:rPr>
              <a:t>Properties of wood:</a:t>
            </a:r>
          </a:p>
          <a:p>
            <a:r>
              <a:rPr lang="en-US" sz="3600" dirty="0" smtClean="0">
                <a:latin typeface="Times New Roman" panose="02020603050405020304" pitchFamily="18" charset="0"/>
                <a:cs typeface="Times New Roman" panose="02020603050405020304" pitchFamily="18" charset="0"/>
              </a:rPr>
              <a:t>Resist cracking and crutching</a:t>
            </a:r>
          </a:p>
          <a:p>
            <a:r>
              <a:rPr lang="en-US" sz="3600" dirty="0" smtClean="0">
                <a:latin typeface="Times New Roman" panose="02020603050405020304" pitchFamily="18" charset="0"/>
                <a:cs typeface="Times New Roman" panose="02020603050405020304" pitchFamily="18" charset="0"/>
              </a:rPr>
              <a:t>They are light compared to other material</a:t>
            </a:r>
          </a:p>
          <a:p>
            <a:r>
              <a:rPr lang="en-US" sz="3600" dirty="0" smtClean="0">
                <a:latin typeface="Times New Roman" panose="02020603050405020304" pitchFamily="18" charset="0"/>
                <a:cs typeface="Times New Roman" panose="02020603050405020304" pitchFamily="18" charset="0"/>
              </a:rPr>
              <a:t>Rough until smoothen</a:t>
            </a:r>
          </a:p>
          <a:p>
            <a:r>
              <a:rPr lang="en-US" sz="3600" dirty="0" smtClean="0">
                <a:latin typeface="Times New Roman" panose="02020603050405020304" pitchFamily="18" charset="0"/>
                <a:cs typeface="Times New Roman" panose="02020603050405020304" pitchFamily="18" charset="0"/>
              </a:rPr>
              <a:t>Dry up quickly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76998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Have uniform texture</a:t>
            </a:r>
          </a:p>
          <a:p>
            <a:r>
              <a:rPr lang="en-US" sz="3600" dirty="0" smtClean="0">
                <a:latin typeface="Times New Roman" panose="02020603050405020304" pitchFamily="18" charset="0"/>
                <a:cs typeface="Times New Roman" panose="02020603050405020304" pitchFamily="18" charset="0"/>
              </a:rPr>
              <a:t>Have good body properties</a:t>
            </a:r>
          </a:p>
          <a:p>
            <a:pPr marL="0" indent="0">
              <a:buNone/>
            </a:pPr>
            <a:r>
              <a:rPr lang="en-US" sz="3600" b="1" dirty="0" smtClean="0">
                <a:latin typeface="Times New Roman" panose="02020603050405020304" pitchFamily="18" charset="0"/>
                <a:cs typeface="Times New Roman" panose="02020603050405020304" pitchFamily="18" charset="0"/>
              </a:rPr>
              <a:t>Uses of wood:</a:t>
            </a:r>
          </a:p>
          <a:p>
            <a:r>
              <a:rPr lang="en-US" sz="3600" dirty="0" smtClean="0">
                <a:latin typeface="Times New Roman" panose="02020603050405020304" pitchFamily="18" charset="0"/>
                <a:cs typeface="Times New Roman" panose="02020603050405020304" pitchFamily="18" charset="0"/>
              </a:rPr>
              <a:t>Used in making tables and chairs</a:t>
            </a:r>
          </a:p>
          <a:p>
            <a:r>
              <a:rPr lang="en-US" sz="3600" dirty="0" smtClean="0">
                <a:latin typeface="Times New Roman" panose="02020603050405020304" pitchFamily="18" charset="0"/>
                <a:cs typeface="Times New Roman" panose="02020603050405020304" pitchFamily="18" charset="0"/>
              </a:rPr>
              <a:t>Used for making crutches for patients</a:t>
            </a:r>
          </a:p>
          <a:p>
            <a:r>
              <a:rPr lang="en-US" sz="3600" dirty="0" smtClean="0">
                <a:latin typeface="Times New Roman" panose="02020603050405020304" pitchFamily="18" charset="0"/>
                <a:cs typeface="Times New Roman" panose="02020603050405020304" pitchFamily="18" charset="0"/>
              </a:rPr>
              <a:t>Used for making walking frame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325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Metals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293633"/>
          </a:xfrm>
        </p:spPr>
        <p:txBody>
          <a:bodyPr>
            <a:normAutofit lnSpcReduction="10000"/>
          </a:bodyPr>
          <a:lstStyle/>
          <a:p>
            <a:pPr marL="0" indent="0">
              <a:buNone/>
            </a:pPr>
            <a:r>
              <a:rPr lang="en-US" sz="3600" dirty="0" smtClean="0">
                <a:latin typeface="Times New Roman" panose="02020603050405020304" pitchFamily="18" charset="0"/>
                <a:cs typeface="Times New Roman" panose="02020603050405020304" pitchFamily="18" charset="0"/>
              </a:rPr>
              <a:t>Are classified into two groups</a:t>
            </a:r>
          </a:p>
          <a:p>
            <a:r>
              <a:rPr lang="en-US" sz="3600" b="1" dirty="0" smtClean="0">
                <a:latin typeface="Times New Roman" panose="02020603050405020304" pitchFamily="18" charset="0"/>
                <a:cs typeface="Times New Roman" panose="02020603050405020304" pitchFamily="18" charset="0"/>
              </a:rPr>
              <a:t>Ferrous – </a:t>
            </a:r>
            <a:r>
              <a:rPr lang="en-US" sz="3600" dirty="0" smtClean="0">
                <a:latin typeface="Times New Roman" panose="02020603050405020304" pitchFamily="18" charset="0"/>
                <a:cs typeface="Times New Roman" panose="02020603050405020304" pitchFamily="18" charset="0"/>
              </a:rPr>
              <a:t>Contains iron steel and steel alloys</a:t>
            </a:r>
          </a:p>
          <a:p>
            <a:r>
              <a:rPr lang="en-US" sz="3600" b="1" dirty="0" smtClean="0">
                <a:latin typeface="Times New Roman" panose="02020603050405020304" pitchFamily="18" charset="0"/>
                <a:cs typeface="Times New Roman" panose="02020603050405020304" pitchFamily="18" charset="0"/>
              </a:rPr>
              <a:t>Nonferrous- </a:t>
            </a:r>
            <a:r>
              <a:rPr lang="en-US" sz="3600" dirty="0" smtClean="0">
                <a:latin typeface="Times New Roman" panose="02020603050405020304" pitchFamily="18" charset="0"/>
                <a:cs typeface="Times New Roman" panose="02020603050405020304" pitchFamily="18" charset="0"/>
              </a:rPr>
              <a:t>contain carbon and iron</a:t>
            </a:r>
          </a:p>
          <a:p>
            <a:r>
              <a:rPr lang="en-US" sz="3600" dirty="0" smtClean="0">
                <a:latin typeface="Times New Roman" panose="02020603050405020304" pitchFamily="18" charset="0"/>
                <a:cs typeface="Times New Roman" panose="02020603050405020304" pitchFamily="18" charset="0"/>
              </a:rPr>
              <a:t>Carbon steel- Sulphur carbon and silicon</a:t>
            </a:r>
          </a:p>
          <a:p>
            <a:pPr marL="0" indent="0">
              <a:buNone/>
            </a:pPr>
            <a:r>
              <a:rPr lang="en-US" sz="3600" b="1" dirty="0" smtClean="0">
                <a:latin typeface="Times New Roman" panose="02020603050405020304" pitchFamily="18" charset="0"/>
                <a:cs typeface="Times New Roman" panose="02020603050405020304" pitchFamily="18" charset="0"/>
              </a:rPr>
              <a:t>General important properties of metals:</a:t>
            </a:r>
          </a:p>
          <a:p>
            <a:r>
              <a:rPr lang="en-US" sz="3600" dirty="0" smtClean="0">
                <a:latin typeface="Times New Roman" panose="02020603050405020304" pitchFamily="18" charset="0"/>
                <a:cs typeface="Times New Roman" panose="02020603050405020304" pitchFamily="18" charset="0"/>
              </a:rPr>
              <a:t>Toughness</a:t>
            </a:r>
          </a:p>
          <a:p>
            <a:r>
              <a:rPr lang="en-US" sz="3600" dirty="0" smtClean="0">
                <a:latin typeface="Times New Roman" panose="02020603050405020304" pitchFamily="18" charset="0"/>
                <a:cs typeface="Times New Roman" panose="02020603050405020304" pitchFamily="18" charset="0"/>
              </a:rPr>
              <a:t>Corrosive resistance</a:t>
            </a:r>
          </a:p>
          <a:p>
            <a:r>
              <a:rPr lang="en-US" sz="3600" dirty="0" smtClean="0">
                <a:latin typeface="Times New Roman" panose="02020603050405020304" pitchFamily="18" charset="0"/>
                <a:cs typeface="Times New Roman" panose="02020603050405020304" pitchFamily="18" charset="0"/>
              </a:rPr>
              <a:t>Malleability- ability to undergo permanent change without breaking</a:t>
            </a:r>
          </a:p>
          <a:p>
            <a:endParaRPr lang="en-US"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04749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Tensile strength shears</a:t>
            </a:r>
          </a:p>
          <a:p>
            <a:r>
              <a:rPr lang="en-US" sz="3600" dirty="0" smtClean="0">
                <a:latin typeface="Times New Roman" panose="02020603050405020304" pitchFamily="18" charset="0"/>
                <a:cs typeface="Times New Roman" panose="02020603050405020304" pitchFamily="18" charset="0"/>
              </a:rPr>
              <a:t>Comparative strength</a:t>
            </a:r>
          </a:p>
          <a:p>
            <a:r>
              <a:rPr lang="en-US" sz="3600" dirty="0" smtClean="0">
                <a:latin typeface="Times New Roman" panose="02020603050405020304" pitchFamily="18" charset="0"/>
                <a:cs typeface="Times New Roman" panose="02020603050405020304" pitchFamily="18" charset="0"/>
              </a:rPr>
              <a:t>Elasticity</a:t>
            </a:r>
          </a:p>
          <a:p>
            <a:r>
              <a:rPr lang="en-US" sz="3600" dirty="0" smtClean="0">
                <a:latin typeface="Times New Roman" panose="02020603050405020304" pitchFamily="18" charset="0"/>
                <a:cs typeface="Times New Roman" panose="02020603050405020304" pitchFamily="18" charset="0"/>
              </a:rPr>
              <a:t>Ultimate stress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54015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Steel Treatment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Heat treatment</a:t>
            </a:r>
          </a:p>
          <a:p>
            <a:r>
              <a:rPr lang="en-US" sz="3600" dirty="0" smtClean="0">
                <a:latin typeface="Times New Roman" panose="02020603050405020304" pitchFamily="18" charset="0"/>
                <a:cs typeface="Times New Roman" panose="02020603050405020304" pitchFamily="18" charset="0"/>
              </a:rPr>
              <a:t>Normalizing</a:t>
            </a:r>
          </a:p>
          <a:p>
            <a:r>
              <a:rPr lang="en-US" sz="3600" dirty="0" smtClean="0">
                <a:latin typeface="Times New Roman" panose="02020603050405020304" pitchFamily="18" charset="0"/>
                <a:cs typeface="Times New Roman" panose="02020603050405020304" pitchFamily="18" charset="0"/>
              </a:rPr>
              <a:t>Annealing</a:t>
            </a:r>
          </a:p>
          <a:p>
            <a:r>
              <a:rPr lang="en-US" sz="3600" dirty="0">
                <a:latin typeface="Times New Roman" panose="02020603050405020304" pitchFamily="18" charset="0"/>
                <a:cs typeface="Times New Roman" panose="02020603050405020304" pitchFamily="18" charset="0"/>
              </a:rPr>
              <a:t>T</a:t>
            </a:r>
            <a:r>
              <a:rPr lang="en-US" sz="3600" dirty="0" smtClean="0">
                <a:latin typeface="Times New Roman" panose="02020603050405020304" pitchFamily="18" charset="0"/>
                <a:cs typeface="Times New Roman" panose="02020603050405020304" pitchFamily="18" charset="0"/>
              </a:rPr>
              <a:t>empering</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3144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Historical background of materials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a:bodyPr>
          <a:lstStyle/>
          <a:p>
            <a:r>
              <a:rPr lang="en-US" sz="3600" dirty="0" smtClean="0">
                <a:latin typeface="Times New Roman" panose="02020603050405020304" pitchFamily="18" charset="0"/>
                <a:cs typeface="Times New Roman" panose="02020603050405020304" pitchFamily="18" charset="0"/>
              </a:rPr>
              <a:t>Tools allowed hominids to become the masters of their environment, to hunt, to build and to perform important tasks that made life easier for them. The first tools were made out of stone. Thus, the historians refer to the period of time before written history as stone age</a:t>
            </a:r>
          </a:p>
          <a:p>
            <a:r>
              <a:rPr lang="en-US" sz="3600" dirty="0" smtClean="0">
                <a:latin typeface="Times New Roman" panose="02020603050405020304" pitchFamily="18" charset="0"/>
                <a:cs typeface="Times New Roman" panose="02020603050405020304" pitchFamily="18" charset="0"/>
              </a:rPr>
              <a:t>Copper is one of those metals that man started using very early. As a matter of fact, copper was the fist metal that man discovered in 9000 BCE. The other metals used in the pre-historic times were gold, silver, tin, lead and iron.</a:t>
            </a:r>
          </a:p>
          <a:p>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46711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Types of steel</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Surgical steel</a:t>
            </a:r>
          </a:p>
          <a:p>
            <a:r>
              <a:rPr lang="en-US" sz="3600" dirty="0" smtClean="0">
                <a:latin typeface="Times New Roman" panose="02020603050405020304" pitchFamily="18" charset="0"/>
                <a:cs typeface="Times New Roman" panose="02020603050405020304" pitchFamily="18" charset="0"/>
              </a:rPr>
              <a:t>Spry steel</a:t>
            </a:r>
          </a:p>
          <a:p>
            <a:r>
              <a:rPr lang="en-US" sz="3600" dirty="0" smtClean="0">
                <a:latin typeface="Times New Roman" panose="02020603050405020304" pitchFamily="18" charset="0"/>
                <a:cs typeface="Times New Roman" panose="02020603050405020304" pitchFamily="18" charset="0"/>
              </a:rPr>
              <a:t>Orthopedic steel</a:t>
            </a:r>
          </a:p>
          <a:p>
            <a:r>
              <a:rPr lang="en-US" sz="3600" dirty="0" smtClean="0">
                <a:latin typeface="Times New Roman" panose="02020603050405020304" pitchFamily="18" charset="0"/>
                <a:cs typeface="Times New Roman" panose="02020603050405020304" pitchFamily="18" charset="0"/>
              </a:rPr>
              <a:t>Stainless steel</a:t>
            </a:r>
          </a:p>
          <a:p>
            <a:r>
              <a:rPr lang="en-US" sz="3600" dirty="0" smtClean="0">
                <a:latin typeface="Times New Roman" panose="02020603050405020304" pitchFamily="18" charset="0"/>
                <a:cs typeface="Times New Roman" panose="02020603050405020304" pitchFamily="18" charset="0"/>
              </a:rPr>
              <a:t>Tool steel</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0680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General characteristics of steel and steel alloys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All have </a:t>
            </a:r>
            <a:r>
              <a:rPr lang="en-US" sz="3600" b="1" dirty="0" smtClean="0">
                <a:latin typeface="Times New Roman" panose="02020603050405020304" pitchFamily="18" charset="0"/>
                <a:cs typeface="Times New Roman" panose="02020603050405020304" pitchFamily="18" charset="0"/>
              </a:rPr>
              <a:t>iron </a:t>
            </a:r>
            <a:r>
              <a:rPr lang="en-US" sz="3600" dirty="0" smtClean="0">
                <a:latin typeface="Times New Roman" panose="02020603050405020304" pitchFamily="18" charset="0"/>
                <a:cs typeface="Times New Roman" panose="02020603050405020304" pitchFamily="18" charset="0"/>
              </a:rPr>
              <a:t>and</a:t>
            </a:r>
            <a:r>
              <a:rPr lang="en-US" sz="3600" b="1" dirty="0" smtClean="0">
                <a:latin typeface="Times New Roman" panose="02020603050405020304" pitchFamily="18" charset="0"/>
                <a:cs typeface="Times New Roman" panose="02020603050405020304" pitchFamily="18" charset="0"/>
              </a:rPr>
              <a:t> carbon</a:t>
            </a:r>
          </a:p>
          <a:p>
            <a:pPr marL="0" indent="0">
              <a:buNone/>
            </a:pPr>
            <a:r>
              <a:rPr lang="en-US" sz="3600" b="1" dirty="0" smtClean="0">
                <a:latin typeface="Times New Roman" panose="02020603050405020304" pitchFamily="18" charset="0"/>
                <a:cs typeface="Times New Roman" panose="02020603050405020304" pitchFamily="18" charset="0"/>
              </a:rPr>
              <a:t>Examples:</a:t>
            </a:r>
          </a:p>
          <a:p>
            <a:r>
              <a:rPr lang="en-US" sz="3600" dirty="0" smtClean="0">
                <a:latin typeface="Times New Roman" panose="02020603050405020304" pitchFamily="18" charset="0"/>
                <a:cs typeface="Times New Roman" panose="02020603050405020304" pitchFamily="18" charset="0"/>
              </a:rPr>
              <a:t>Silicon</a:t>
            </a:r>
          </a:p>
          <a:p>
            <a:r>
              <a:rPr lang="en-US" sz="3600" dirty="0" smtClean="0">
                <a:latin typeface="Times New Roman" panose="02020603050405020304" pitchFamily="18" charset="0"/>
                <a:cs typeface="Times New Roman" panose="02020603050405020304" pitchFamily="18" charset="0"/>
              </a:rPr>
              <a:t>Nickel</a:t>
            </a:r>
          </a:p>
          <a:p>
            <a:r>
              <a:rPr lang="en-US" sz="3600" dirty="0" smtClean="0">
                <a:latin typeface="Times New Roman" panose="02020603050405020304" pitchFamily="18" charset="0"/>
                <a:cs typeface="Times New Roman" panose="02020603050405020304" pitchFamily="18" charset="0"/>
              </a:rPr>
              <a:t>Double and triple steel</a:t>
            </a:r>
          </a:p>
          <a:p>
            <a:r>
              <a:rPr lang="en-US" sz="3600" dirty="0" smtClean="0">
                <a:latin typeface="Times New Roman" panose="02020603050405020304" pitchFamily="18" charset="0"/>
                <a:cs typeface="Times New Roman" panose="02020603050405020304" pitchFamily="18" charset="0"/>
              </a:rPr>
              <a:t>Manganese</a:t>
            </a:r>
          </a:p>
          <a:p>
            <a:r>
              <a:rPr lang="en-US" sz="3600" dirty="0">
                <a:latin typeface="Times New Roman" panose="02020603050405020304" pitchFamily="18" charset="0"/>
                <a:cs typeface="Times New Roman" panose="02020603050405020304" pitchFamily="18" charset="0"/>
              </a:rPr>
              <a:t>T</a:t>
            </a:r>
            <a:r>
              <a:rPr lang="en-US" sz="3600" dirty="0" smtClean="0">
                <a:latin typeface="Times New Roman" panose="02020603050405020304" pitchFamily="18" charset="0"/>
                <a:cs typeface="Times New Roman" panose="02020603050405020304" pitchFamily="18" charset="0"/>
              </a:rPr>
              <a:t>ungsten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97096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Non Ferrous Metals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Components: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Aluminum</a:t>
            </a:r>
          </a:p>
          <a:p>
            <a:r>
              <a:rPr lang="en-US" sz="3600" dirty="0" smtClean="0">
                <a:latin typeface="Times New Roman" panose="02020603050405020304" pitchFamily="18" charset="0"/>
                <a:cs typeface="Times New Roman" panose="02020603050405020304" pitchFamily="18" charset="0"/>
              </a:rPr>
              <a:t>Aluminium alloys</a:t>
            </a:r>
          </a:p>
          <a:p>
            <a:pPr marL="0" indent="0">
              <a:buNone/>
            </a:pPr>
            <a:r>
              <a:rPr lang="en-US" sz="3600" b="1" dirty="0" smtClean="0">
                <a:latin typeface="Times New Roman" panose="02020603050405020304" pitchFamily="18" charset="0"/>
                <a:cs typeface="Times New Roman" panose="02020603050405020304" pitchFamily="18" charset="0"/>
              </a:rPr>
              <a:t>Sources of alluminium:</a:t>
            </a:r>
          </a:p>
          <a:p>
            <a:r>
              <a:rPr lang="en-US" sz="3600" dirty="0" smtClean="0">
                <a:latin typeface="Times New Roman" panose="02020603050405020304" pitchFamily="18" charset="0"/>
                <a:cs typeface="Times New Roman" panose="02020603050405020304" pitchFamily="18" charset="0"/>
              </a:rPr>
              <a:t>Cast</a:t>
            </a:r>
          </a:p>
          <a:p>
            <a:r>
              <a:rPr lang="en-US" sz="3600" dirty="0" smtClean="0">
                <a:latin typeface="Times New Roman" panose="02020603050405020304" pitchFamily="18" charset="0"/>
                <a:cs typeface="Times New Roman" panose="02020603050405020304" pitchFamily="18" charset="0"/>
              </a:rPr>
              <a:t>Wrought</a:t>
            </a:r>
          </a:p>
          <a:p>
            <a:r>
              <a:rPr lang="en-US" sz="3600" dirty="0" smtClean="0">
                <a:latin typeface="Times New Roman" panose="02020603050405020304" pitchFamily="18" charset="0"/>
                <a:cs typeface="Times New Roman" panose="02020603050405020304" pitchFamily="18" charset="0"/>
              </a:rPr>
              <a:t>Copper and copper alloys</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33318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Characteristics of cast alloys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Light</a:t>
            </a:r>
          </a:p>
          <a:p>
            <a:r>
              <a:rPr lang="en-US" sz="3600" dirty="0" smtClean="0">
                <a:latin typeface="Times New Roman" panose="02020603050405020304" pitchFamily="18" charset="0"/>
                <a:cs typeface="Times New Roman" panose="02020603050405020304" pitchFamily="18" charset="0"/>
              </a:rPr>
              <a:t>Durable</a:t>
            </a:r>
          </a:p>
          <a:p>
            <a:pPr marL="0" indent="0">
              <a:buNone/>
            </a:pPr>
            <a:r>
              <a:rPr lang="en-US" sz="3600" b="1" dirty="0" smtClean="0">
                <a:latin typeface="Times New Roman" panose="02020603050405020304" pitchFamily="18" charset="0"/>
                <a:cs typeface="Times New Roman" panose="02020603050405020304" pitchFamily="18" charset="0"/>
              </a:rPr>
              <a:t>Characteristics of copper alloys:</a:t>
            </a:r>
          </a:p>
          <a:p>
            <a:r>
              <a:rPr lang="en-US" sz="3600" dirty="0" smtClean="0">
                <a:latin typeface="Times New Roman" panose="02020603050405020304" pitchFamily="18" charset="0"/>
                <a:cs typeface="Times New Roman" panose="02020603050405020304" pitchFamily="18" charset="0"/>
              </a:rPr>
              <a:t>Resistance to corrosion</a:t>
            </a:r>
          </a:p>
          <a:p>
            <a:r>
              <a:rPr lang="en-US" sz="3600" dirty="0" smtClean="0">
                <a:latin typeface="Times New Roman" panose="02020603050405020304" pitchFamily="18" charset="0"/>
                <a:cs typeface="Times New Roman" panose="02020603050405020304" pitchFamily="18" charset="0"/>
              </a:rPr>
              <a:t>Has attracting finishing</a:t>
            </a:r>
          </a:p>
          <a:p>
            <a:r>
              <a:rPr lang="en-US" sz="3600" dirty="0" smtClean="0">
                <a:latin typeface="Times New Roman" panose="02020603050405020304" pitchFamily="18" charset="0"/>
                <a:cs typeface="Times New Roman" panose="02020603050405020304" pitchFamily="18" charset="0"/>
              </a:rPr>
              <a:t>Widely used in electrical work</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15133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Stainless steel</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241382"/>
          </a:xfrm>
        </p:spPr>
        <p:txBody>
          <a:bodyPr>
            <a:normAutofit fontScale="92500" lnSpcReduction="10000"/>
          </a:bodyPr>
          <a:lstStyle/>
          <a:p>
            <a:r>
              <a:rPr lang="en-US" sz="3600" dirty="0" smtClean="0">
                <a:latin typeface="Times New Roman" panose="02020603050405020304" pitchFamily="18" charset="0"/>
                <a:cs typeface="Times New Roman" panose="02020603050405020304" pitchFamily="18" charset="0"/>
              </a:rPr>
              <a:t>Stainless steel is an alloy of iron and carbon</a:t>
            </a:r>
          </a:p>
          <a:p>
            <a:r>
              <a:rPr lang="en-US" sz="3600" dirty="0" smtClean="0">
                <a:latin typeface="Times New Roman" panose="02020603050405020304" pitchFamily="18" charset="0"/>
                <a:cs typeface="Times New Roman" panose="02020603050405020304" pitchFamily="18" charset="0"/>
              </a:rPr>
              <a:t>They are steels that contain at least 10.5% chromium, less than 1.2% carbon </a:t>
            </a:r>
          </a:p>
          <a:p>
            <a:pPr marL="0" indent="0">
              <a:buNone/>
            </a:pPr>
            <a:r>
              <a:rPr lang="en-US" sz="3600" b="1" dirty="0" smtClean="0">
                <a:latin typeface="Times New Roman" panose="02020603050405020304" pitchFamily="18" charset="0"/>
                <a:cs typeface="Times New Roman" panose="02020603050405020304" pitchFamily="18" charset="0"/>
              </a:rPr>
              <a:t>Properties of steel:</a:t>
            </a:r>
          </a:p>
          <a:p>
            <a:r>
              <a:rPr lang="en-US" sz="3600" dirty="0" smtClean="0">
                <a:latin typeface="Times New Roman" panose="02020603050405020304" pitchFamily="18" charset="0"/>
                <a:cs typeface="Times New Roman" panose="02020603050405020304" pitchFamily="18" charset="0"/>
              </a:rPr>
              <a:t>Strength- extreme hardness and resistance to wear</a:t>
            </a:r>
          </a:p>
          <a:p>
            <a:r>
              <a:rPr lang="en-US" sz="3600" dirty="0" smtClean="0">
                <a:latin typeface="Times New Roman" panose="02020603050405020304" pitchFamily="18" charset="0"/>
                <a:cs typeface="Times New Roman" panose="02020603050405020304" pitchFamily="18" charset="0"/>
              </a:rPr>
              <a:t>Toughness- Does not break easily</a:t>
            </a:r>
          </a:p>
          <a:p>
            <a:r>
              <a:rPr lang="en-US" sz="3600" dirty="0" smtClean="0">
                <a:latin typeface="Times New Roman" panose="02020603050405020304" pitchFamily="18" charset="0"/>
                <a:cs typeface="Times New Roman" panose="02020603050405020304" pitchFamily="18" charset="0"/>
              </a:rPr>
              <a:t>Ductility- ability to tolerate being deformed without breaking</a:t>
            </a:r>
          </a:p>
          <a:p>
            <a:r>
              <a:rPr lang="en-US" sz="3600" dirty="0" smtClean="0">
                <a:latin typeface="Times New Roman" panose="02020603050405020304" pitchFamily="18" charset="0"/>
                <a:cs typeface="Times New Roman" panose="02020603050405020304" pitchFamily="18" charset="0"/>
              </a:rPr>
              <a:t>weld ability</a:t>
            </a:r>
          </a:p>
          <a:p>
            <a:r>
              <a:rPr lang="en-US" sz="3600" dirty="0" smtClean="0">
                <a:latin typeface="Times New Roman" panose="02020603050405020304" pitchFamily="18" charset="0"/>
                <a:cs typeface="Times New Roman" panose="02020603050405020304" pitchFamily="18" charset="0"/>
              </a:rPr>
              <a:t>Durability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5205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Uses of stainless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Industrial uses such as lock wire and spring wire</a:t>
            </a:r>
          </a:p>
          <a:p>
            <a:r>
              <a:rPr lang="en-US" sz="3600" dirty="0" smtClean="0">
                <a:latin typeface="Times New Roman" panose="02020603050405020304" pitchFamily="18" charset="0"/>
                <a:cs typeface="Times New Roman" panose="02020603050405020304" pitchFamily="18" charset="0"/>
              </a:rPr>
              <a:t>Used extensively in the mechanical field due to its ability to meet demanding applications at relatively low cost</a:t>
            </a:r>
          </a:p>
          <a:p>
            <a:r>
              <a:rPr lang="en-US" sz="3600" dirty="0" smtClean="0">
                <a:latin typeface="Times New Roman" panose="02020603050405020304" pitchFamily="18" charset="0"/>
                <a:cs typeface="Times New Roman" panose="02020603050405020304" pitchFamily="18" charset="0"/>
              </a:rPr>
              <a:t>Used in kitchen accessories, cutlery and cook ware</a:t>
            </a:r>
          </a:p>
          <a:p>
            <a:r>
              <a:rPr lang="en-US" sz="3600" dirty="0" smtClean="0">
                <a:latin typeface="Times New Roman" panose="02020603050405020304" pitchFamily="18" charset="0"/>
                <a:cs typeface="Times New Roman" panose="02020603050405020304" pitchFamily="18" charset="0"/>
              </a:rPr>
              <a:t>Used to make knife blades with sharp edges</a:t>
            </a:r>
          </a:p>
          <a:p>
            <a:r>
              <a:rPr lang="en-US" sz="3600" dirty="0" smtClean="0">
                <a:latin typeface="Times New Roman" panose="02020603050405020304" pitchFamily="18" charset="0"/>
                <a:cs typeface="Times New Roman" panose="02020603050405020304" pitchFamily="18" charset="0"/>
              </a:rPr>
              <a:t>Cookers</a:t>
            </a:r>
          </a:p>
          <a:p>
            <a:r>
              <a:rPr lang="en-US" sz="3600" dirty="0" smtClean="0">
                <a:latin typeface="Times New Roman" panose="02020603050405020304" pitchFamily="18" charset="0"/>
                <a:cs typeface="Times New Roman" panose="02020603050405020304" pitchFamily="18" charset="0"/>
              </a:rPr>
              <a:t>Grills</a:t>
            </a:r>
          </a:p>
          <a:p>
            <a:r>
              <a:rPr lang="en-US" sz="3600" dirty="0" smtClean="0">
                <a:latin typeface="Times New Roman" panose="02020603050405020304" pitchFamily="18" charset="0"/>
                <a:cs typeface="Times New Roman" panose="02020603050405020304" pitchFamily="18" charset="0"/>
              </a:rPr>
              <a:t>Saucepans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45491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Used in automobile industry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57948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Tools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b="1" dirty="0" smtClean="0">
                <a:latin typeface="Times New Roman" panose="02020603050405020304" pitchFamily="18" charset="0"/>
                <a:cs typeface="Times New Roman" panose="02020603050405020304" pitchFamily="18" charset="0"/>
              </a:rPr>
              <a:t>Plaster shear- </a:t>
            </a:r>
            <a:r>
              <a:rPr lang="en-US" sz="3600" dirty="0" smtClean="0">
                <a:latin typeface="Times New Roman" panose="02020603050405020304" pitchFamily="18" charset="0"/>
                <a:cs typeface="Times New Roman" panose="02020603050405020304" pitchFamily="18" charset="0"/>
              </a:rPr>
              <a:t>Are large two handled shear used to remove heavy or large plaster casts</a:t>
            </a:r>
          </a:p>
          <a:p>
            <a:r>
              <a:rPr lang="en-US" sz="3600" dirty="0" smtClean="0">
                <a:latin typeface="Times New Roman" panose="02020603050405020304" pitchFamily="18" charset="0"/>
                <a:cs typeface="Times New Roman" panose="02020603050405020304" pitchFamily="18" charset="0"/>
              </a:rPr>
              <a:t>Have rounded handles to facilitate ease in cast removal or heavy casts after bone healing following orthopaedic procedures</a:t>
            </a:r>
          </a:p>
          <a:p>
            <a:r>
              <a:rPr lang="en-US" sz="3600" dirty="0" smtClean="0">
                <a:latin typeface="Times New Roman" panose="02020603050405020304" pitchFamily="18" charset="0"/>
                <a:cs typeface="Times New Roman" panose="02020603050405020304" pitchFamily="18" charset="0"/>
              </a:rPr>
              <a:t>They are heavy instruments made of premium quality surgical stainless steel</a:t>
            </a:r>
          </a:p>
          <a:p>
            <a:r>
              <a:rPr lang="en-US" sz="3600" dirty="0" smtClean="0">
                <a:latin typeface="Times New Roman" panose="02020603050405020304" pitchFamily="18" charset="0"/>
                <a:cs typeface="Times New Roman" panose="02020603050405020304" pitchFamily="18" charset="0"/>
              </a:rPr>
              <a:t>Has a unique design that makes it very distinguishable among different surgical instruments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896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The rounded handles allow comfortable essay gripping during manual manipulation</a:t>
            </a:r>
          </a:p>
          <a:p>
            <a:r>
              <a:rPr lang="en-US" sz="3600" dirty="0" smtClean="0">
                <a:latin typeface="Times New Roman" panose="02020603050405020304" pitchFamily="18" charset="0"/>
                <a:cs typeface="Times New Roman" panose="02020603050405020304" pitchFamily="18" charset="0"/>
              </a:rPr>
              <a:t>Features two expertly crafted joints and an open jaw incorporating a blade with a reinforced back</a:t>
            </a:r>
          </a:p>
          <a:p>
            <a:r>
              <a:rPr lang="en-US" sz="3600" dirty="0" smtClean="0">
                <a:latin typeface="Times New Roman" panose="02020603050405020304" pitchFamily="18" charset="0"/>
                <a:cs typeface="Times New Roman" panose="02020603050405020304" pitchFamily="18" charset="0"/>
              </a:rPr>
              <a:t>This special design allows easy precise and consistent cast removal without  injuring adjacent skin</a:t>
            </a:r>
          </a:p>
          <a:p>
            <a:r>
              <a:rPr lang="en-US" sz="3600" dirty="0" smtClean="0">
                <a:latin typeface="Times New Roman" panose="02020603050405020304" pitchFamily="18" charset="0"/>
                <a:cs typeface="Times New Roman" panose="02020603050405020304" pitchFamily="18" charset="0"/>
              </a:rPr>
              <a:t>It is notched and rust proof</a:t>
            </a:r>
          </a:p>
          <a:p>
            <a:r>
              <a:rPr lang="en-US" sz="3600" dirty="0" smtClean="0">
                <a:latin typeface="Times New Roman" panose="02020603050405020304" pitchFamily="18" charset="0"/>
                <a:cs typeface="Times New Roman" panose="02020603050405020304" pitchFamily="18" charset="0"/>
              </a:rPr>
              <a:t>Made from highest grade stainless steel i.e. </a:t>
            </a:r>
            <a:r>
              <a:rPr lang="en-US" sz="3600" b="1" dirty="0" smtClean="0">
                <a:latin typeface="Times New Roman" panose="02020603050405020304" pitchFamily="18" charset="0"/>
                <a:cs typeface="Times New Roman" panose="02020603050405020304" pitchFamily="18" charset="0"/>
              </a:rPr>
              <a:t>22cm,stainless steel, reusable and fully auto cleavable and measures11.5 inches (29cm)</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16824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Standards of a plaster shear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215256"/>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CE marked</a:t>
            </a:r>
          </a:p>
          <a:p>
            <a:r>
              <a:rPr lang="en-US" sz="3600" dirty="0" smtClean="0">
                <a:latin typeface="Times New Roman" panose="02020603050405020304" pitchFamily="18" charset="0"/>
                <a:cs typeface="Times New Roman" panose="02020603050405020304" pitchFamily="18" charset="0"/>
              </a:rPr>
              <a:t>Conforms to medical directive 93/42/EEC</a:t>
            </a:r>
          </a:p>
          <a:p>
            <a:r>
              <a:rPr lang="en-US" sz="3600" dirty="0" smtClean="0">
                <a:latin typeface="Times New Roman" panose="02020603050405020304" pitchFamily="18" charset="0"/>
                <a:cs typeface="Times New Roman" panose="02020603050405020304" pitchFamily="18" charset="0"/>
              </a:rPr>
              <a:t>Covered by our lifetime guarantee</a:t>
            </a:r>
          </a:p>
          <a:p>
            <a:pPr marL="0" indent="0">
              <a:buNone/>
            </a:pPr>
            <a:r>
              <a:rPr lang="en-US" sz="3600" b="1" dirty="0" smtClean="0">
                <a:latin typeface="Times New Roman" panose="02020603050405020304" pitchFamily="18" charset="0"/>
                <a:cs typeface="Times New Roman" panose="02020603050405020304" pitchFamily="18" charset="0"/>
              </a:rPr>
              <a:t>Scissors:</a:t>
            </a:r>
          </a:p>
          <a:p>
            <a:r>
              <a:rPr lang="en-US" sz="3600" dirty="0" smtClean="0">
                <a:latin typeface="Times New Roman" panose="02020603050405020304" pitchFamily="18" charset="0"/>
                <a:cs typeface="Times New Roman" panose="02020603050405020304" pitchFamily="18" charset="0"/>
              </a:rPr>
              <a:t>These are hand –operated shearing tools </a:t>
            </a:r>
          </a:p>
          <a:p>
            <a:r>
              <a:rPr lang="en-US" sz="3600" dirty="0" smtClean="0">
                <a:latin typeface="Times New Roman" panose="02020603050405020304" pitchFamily="18" charset="0"/>
                <a:cs typeface="Times New Roman" panose="02020603050405020304" pitchFamily="18" charset="0"/>
              </a:rPr>
              <a:t>Consist of metal blades pivoted so that the sharpened edges slide against each other when the handles (bows) opposite to the pivot are closed</a:t>
            </a:r>
          </a:p>
          <a:p>
            <a:r>
              <a:rPr lang="en-US" sz="3600" dirty="0" smtClean="0">
                <a:latin typeface="Times New Roman" panose="02020603050405020304" pitchFamily="18" charset="0"/>
                <a:cs typeface="Times New Roman" panose="02020603050405020304" pitchFamily="18" charset="0"/>
              </a:rPr>
              <a:t>Used for cutting various thin material such as paper,</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8836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Terminologies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b="1" dirty="0" smtClean="0">
                <a:latin typeface="Times New Roman" panose="02020603050405020304" pitchFamily="18" charset="0"/>
                <a:cs typeface="Times New Roman" panose="02020603050405020304" pitchFamily="18" charset="0"/>
              </a:rPr>
              <a:t>Alloy- </a:t>
            </a:r>
            <a:r>
              <a:rPr lang="en-US" sz="3600" dirty="0" smtClean="0">
                <a:latin typeface="Times New Roman" panose="02020603050405020304" pitchFamily="18" charset="0"/>
                <a:cs typeface="Times New Roman" panose="02020603050405020304" pitchFamily="18" charset="0"/>
              </a:rPr>
              <a:t>A harmonious mixture of two or more metals made up of distinct components or elements</a:t>
            </a:r>
          </a:p>
          <a:p>
            <a:r>
              <a:rPr lang="en-US" sz="3600" b="1" dirty="0" smtClean="0">
                <a:latin typeface="Times New Roman" panose="02020603050405020304" pitchFamily="18" charset="0"/>
                <a:cs typeface="Times New Roman" panose="02020603050405020304" pitchFamily="18" charset="0"/>
              </a:rPr>
              <a:t>Annealing- </a:t>
            </a:r>
            <a:r>
              <a:rPr lang="en-US" sz="3600" dirty="0" smtClean="0">
                <a:latin typeface="Times New Roman" panose="02020603050405020304" pitchFamily="18" charset="0"/>
                <a:cs typeface="Times New Roman" panose="02020603050405020304" pitchFamily="18" charset="0"/>
              </a:rPr>
              <a:t>To heat (glass or metal) and slowly cool it to toughen and reduce brittleness</a:t>
            </a:r>
          </a:p>
          <a:p>
            <a:pPr marL="0" indent="0">
              <a:buNone/>
            </a:pPr>
            <a:r>
              <a:rPr lang="en-US" sz="3600" dirty="0" smtClean="0">
                <a:latin typeface="Times New Roman" panose="02020603050405020304" pitchFamily="18" charset="0"/>
                <a:cs typeface="Times New Roman" panose="02020603050405020304" pitchFamily="18" charset="0"/>
              </a:rPr>
              <a:t>                     - To temper</a:t>
            </a:r>
          </a:p>
          <a:p>
            <a:r>
              <a:rPr lang="en-US" sz="3600" b="1" dirty="0" smtClean="0">
                <a:latin typeface="Times New Roman" panose="02020603050405020304" pitchFamily="18" charset="0"/>
                <a:cs typeface="Times New Roman" panose="02020603050405020304" pitchFamily="18" charset="0"/>
              </a:rPr>
              <a:t>Atom- </a:t>
            </a:r>
            <a:r>
              <a:rPr lang="en-US" sz="3600" dirty="0" smtClean="0">
                <a:latin typeface="Times New Roman" panose="02020603050405020304" pitchFamily="18" charset="0"/>
                <a:cs typeface="Times New Roman" panose="02020603050405020304" pitchFamily="18" charset="0"/>
              </a:rPr>
              <a:t>A unit of matter, the smallest unit of an element, having all the characteristics of that element and consisting of a dense, positively charged nucleus surrounded by a system of electrons  </a:t>
            </a:r>
            <a:endParaRPr lang="en-US" sz="3600" b="1" dirty="0" smtClean="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a:p>
            <a:endParaRPr lang="en-US" sz="3600" b="1" dirty="0" smtClean="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31442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Cardboard, metal foil, cloth, rope and wire</a:t>
            </a:r>
          </a:p>
          <a:p>
            <a:r>
              <a:rPr lang="en-US" sz="3600" dirty="0" smtClean="0">
                <a:latin typeface="Times New Roman" panose="02020603050405020304" pitchFamily="18" charset="0"/>
                <a:cs typeface="Times New Roman" panose="02020603050405020304" pitchFamily="18" charset="0"/>
              </a:rPr>
              <a:t>A large variety of scissors exist for specialized purposes </a:t>
            </a:r>
          </a:p>
          <a:p>
            <a:r>
              <a:rPr lang="en-US" sz="3600" dirty="0" smtClean="0">
                <a:latin typeface="Times New Roman" panose="02020603050405020304" pitchFamily="18" charset="0"/>
                <a:cs typeface="Times New Roman" panose="02020603050405020304" pitchFamily="18" charset="0"/>
              </a:rPr>
              <a:t>Modern scissors are often designed ergonomically with composite thermoplastic and rubber handles which enable the user to exert either a power grip or a precision grip</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224035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189130"/>
          </a:xfrm>
        </p:spPr>
        <p:txBody>
          <a:bodyPr>
            <a:normAutofit/>
          </a:bodyPr>
          <a:lstStyle/>
          <a:p>
            <a:pPr marL="0" indent="0">
              <a:buNone/>
            </a:pPr>
            <a:r>
              <a:rPr lang="en-US" sz="3600" b="1" dirty="0" smtClean="0">
                <a:latin typeface="Times New Roman" panose="02020603050405020304" pitchFamily="18" charset="0"/>
                <a:cs typeface="Times New Roman" panose="02020603050405020304" pitchFamily="18" charset="0"/>
              </a:rPr>
              <a:t>Examples of scissors</a:t>
            </a:r>
          </a:p>
          <a:p>
            <a:r>
              <a:rPr lang="en-US" sz="3600" dirty="0" smtClean="0">
                <a:latin typeface="Times New Roman" panose="02020603050405020304" pitchFamily="18" charset="0"/>
                <a:cs typeface="Times New Roman" panose="02020603050405020304" pitchFamily="18" charset="0"/>
              </a:rPr>
              <a:t>Surgical scissors</a:t>
            </a:r>
          </a:p>
          <a:p>
            <a:r>
              <a:rPr lang="en-US" sz="3600" dirty="0" smtClean="0">
                <a:latin typeface="Times New Roman" panose="02020603050405020304" pitchFamily="18" charset="0"/>
                <a:cs typeface="Times New Roman" panose="02020603050405020304" pitchFamily="18" charset="0"/>
              </a:rPr>
              <a:t>Hair cutting shears</a:t>
            </a:r>
          </a:p>
          <a:p>
            <a:r>
              <a:rPr lang="en-US" sz="3600" dirty="0" smtClean="0">
                <a:latin typeface="Times New Roman" panose="02020603050405020304" pitchFamily="18" charset="0"/>
                <a:cs typeface="Times New Roman" panose="02020603050405020304" pitchFamily="18" charset="0"/>
              </a:rPr>
              <a:t>Blade shearing</a:t>
            </a:r>
          </a:p>
          <a:p>
            <a:pPr marL="0" indent="0">
              <a:buNone/>
            </a:pPr>
            <a:r>
              <a:rPr lang="en-US" sz="3600" b="1" dirty="0" smtClean="0">
                <a:latin typeface="Times New Roman" panose="02020603050405020304" pitchFamily="18" charset="0"/>
                <a:cs typeface="Times New Roman" panose="02020603050405020304" pitchFamily="18" charset="0"/>
              </a:rPr>
              <a:t>Surgical scissors:- </a:t>
            </a:r>
            <a:r>
              <a:rPr lang="en-US" sz="3600" dirty="0" smtClean="0">
                <a:latin typeface="Times New Roman" panose="02020603050405020304" pitchFamily="18" charset="0"/>
                <a:cs typeface="Times New Roman" panose="02020603050405020304" pitchFamily="18" charset="0"/>
              </a:rPr>
              <a:t>are surgical instruments usually used  for cutting </a:t>
            </a:r>
          </a:p>
          <a:p>
            <a:pPr marL="0" indent="0">
              <a:buNone/>
            </a:pP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They include :</a:t>
            </a:r>
            <a:r>
              <a:rPr lang="en-US" sz="3600" b="1" dirty="0" smtClean="0">
                <a:latin typeface="Times New Roman" panose="02020603050405020304" pitchFamily="18" charset="0"/>
                <a:cs typeface="Times New Roman" panose="02020603050405020304" pitchFamily="18" charset="0"/>
              </a:rPr>
              <a:t>bandage scissors, dissecting scissors, Irish scissors, metzenbaum scissors, plastic surgery scissors </a:t>
            </a:r>
            <a:r>
              <a:rPr lang="en-US" sz="3600" dirty="0" smtClean="0">
                <a:latin typeface="Times New Roman" panose="02020603050405020304" pitchFamily="18" charset="0"/>
                <a:cs typeface="Times New Roman" panose="02020603050405020304" pitchFamily="18" charset="0"/>
              </a:rPr>
              <a:t>and </a:t>
            </a:r>
            <a:r>
              <a:rPr lang="en-US" sz="3600" b="1" dirty="0" smtClean="0">
                <a:latin typeface="Times New Roman" panose="02020603050405020304" pitchFamily="18" charset="0"/>
                <a:cs typeface="Times New Roman" panose="02020603050405020304" pitchFamily="18" charset="0"/>
              </a:rPr>
              <a:t>mayo scissors</a:t>
            </a:r>
          </a:p>
          <a:p>
            <a:pPr marL="0" indent="0">
              <a:buNone/>
            </a:pPr>
            <a:endParaRPr lang="en-US" sz="3600" b="1" dirty="0" smtClean="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67468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Surgical scissors are usually made of very hard material stainless steel for ongoing toughness</a:t>
            </a:r>
          </a:p>
          <a:p>
            <a:r>
              <a:rPr lang="en-US" sz="3600" dirty="0" smtClean="0">
                <a:latin typeface="Times New Roman" panose="02020603050405020304" pitchFamily="18" charset="0"/>
                <a:cs typeface="Times New Roman" panose="02020603050405020304" pitchFamily="18" charset="0"/>
              </a:rPr>
              <a:t>Some scissors have tungsten carbide reinforcements along their cutting edges</a:t>
            </a:r>
          </a:p>
          <a:p>
            <a:r>
              <a:rPr lang="en-US" sz="3600" dirty="0" smtClean="0">
                <a:latin typeface="Times New Roman" panose="02020603050405020304" pitchFamily="18" charset="0"/>
                <a:cs typeface="Times New Roman" panose="02020603050405020304" pitchFamily="18" charset="0"/>
              </a:rPr>
              <a:t>Its hardness allows the manufactures to create sharper edges which allows for easier and smoother cuts and keeps it sharp for long</a:t>
            </a:r>
          </a:p>
          <a:p>
            <a:r>
              <a:rPr lang="en-US" sz="3600" dirty="0" smtClean="0">
                <a:latin typeface="Times New Roman" panose="02020603050405020304" pitchFamily="18" charset="0"/>
                <a:cs typeface="Times New Roman" panose="02020603050405020304" pitchFamily="18" charset="0"/>
              </a:rPr>
              <a:t>Come in different shapes and sizes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4631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Oscillating machine (plaster saw)</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6"/>
          </a:xfrm>
        </p:spPr>
        <p:txBody>
          <a:bodyPr>
            <a:normAutofit/>
          </a:bodyPr>
          <a:lstStyle/>
          <a:p>
            <a:r>
              <a:rPr lang="en-US" sz="3600" dirty="0" smtClean="0">
                <a:latin typeface="Times New Roman" panose="02020603050405020304" pitchFamily="18" charset="0"/>
                <a:cs typeface="Times New Roman" panose="02020603050405020304" pitchFamily="18" charset="0"/>
              </a:rPr>
              <a:t>An improved tool which is effective in cutting casts and other hard materials</a:t>
            </a:r>
          </a:p>
          <a:p>
            <a:r>
              <a:rPr lang="en-US" sz="3600" dirty="0" smtClean="0">
                <a:latin typeface="Times New Roman" panose="02020603050405020304" pitchFamily="18" charset="0"/>
                <a:cs typeface="Times New Roman" panose="02020603050405020304" pitchFamily="18" charset="0"/>
              </a:rPr>
              <a:t>If the cutter accidentally touches human skin and does not cut fabrics or other objects, it will not cut or damage the skin surface or material unless they are </a:t>
            </a:r>
            <a:r>
              <a:rPr lang="en-US" sz="3600" dirty="0">
                <a:latin typeface="Times New Roman" panose="02020603050405020304" pitchFamily="18" charset="0"/>
                <a:cs typeface="Times New Roman" panose="02020603050405020304" pitchFamily="18" charset="0"/>
              </a:rPr>
              <a:t>q</a:t>
            </a:r>
            <a:r>
              <a:rPr lang="en-US" sz="3600" dirty="0" smtClean="0">
                <a:latin typeface="Times New Roman" panose="02020603050405020304" pitchFamily="18" charset="0"/>
                <a:cs typeface="Times New Roman" panose="02020603050405020304" pitchFamily="18" charset="0"/>
              </a:rPr>
              <a:t>uite strict support</a:t>
            </a:r>
          </a:p>
          <a:p>
            <a:r>
              <a:rPr lang="en-US" sz="3600" dirty="0" smtClean="0">
                <a:latin typeface="Times New Roman" panose="02020603050405020304" pitchFamily="18" charset="0"/>
                <a:cs typeface="Times New Roman" panose="02020603050405020304" pitchFamily="18" charset="0"/>
              </a:rPr>
              <a:t>Powered by electricity</a:t>
            </a:r>
          </a:p>
          <a:p>
            <a:r>
              <a:rPr lang="en-US" sz="3600" dirty="0" smtClean="0">
                <a:latin typeface="Times New Roman" panose="02020603050405020304" pitchFamily="18" charset="0"/>
                <a:cs typeface="Times New Roman" panose="02020603050405020304" pitchFamily="18" charset="0"/>
              </a:rPr>
              <a:t>Only vibrates with no rotation therefore the skin can withstand contact without being cut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1026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Plaster spreader (cast spreader)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Strong and durable medical instruments used for plaster and fiberglass casting removal</a:t>
            </a:r>
          </a:p>
          <a:p>
            <a:r>
              <a:rPr lang="en-US" sz="3600" dirty="0" smtClean="0">
                <a:latin typeface="Times New Roman" panose="02020603050405020304" pitchFamily="18" charset="0"/>
                <a:cs typeface="Times New Roman" panose="02020603050405020304" pitchFamily="18" charset="0"/>
              </a:rPr>
              <a:t>Made of stainless steel material</a:t>
            </a:r>
          </a:p>
          <a:p>
            <a:r>
              <a:rPr lang="en-US" sz="3600" dirty="0" smtClean="0">
                <a:latin typeface="Times New Roman" panose="02020603050405020304" pitchFamily="18" charset="0"/>
                <a:cs typeface="Times New Roman" panose="02020603050405020304" pitchFamily="18" charset="0"/>
              </a:rPr>
              <a:t>Spreads a cut plaster apart after being cut with a plaster cutting tool to enable efficient and safe removal</a:t>
            </a:r>
          </a:p>
          <a:p>
            <a:pPr marL="0" indent="0">
              <a:buNone/>
            </a:pPr>
            <a:r>
              <a:rPr lang="en-US" sz="3600" b="1" dirty="0" smtClean="0">
                <a:latin typeface="Times New Roman" panose="02020603050405020304" pitchFamily="18" charset="0"/>
                <a:cs typeface="Times New Roman" panose="02020603050405020304" pitchFamily="18" charset="0"/>
              </a:rPr>
              <a:t>Uses: </a:t>
            </a:r>
            <a:r>
              <a:rPr lang="en-US" sz="3600" dirty="0" smtClean="0">
                <a:latin typeface="Times New Roman" panose="02020603050405020304" pitchFamily="18" charset="0"/>
                <a:cs typeface="Times New Roman" panose="02020603050405020304" pitchFamily="18" charset="0"/>
              </a:rPr>
              <a:t>when heated and becomes adhesive at body temperature, it is used to:- keep wound edges in position, protects raw surfaces, used to apply drugs to the surface to obtain their </a:t>
            </a:r>
            <a:r>
              <a:rPr lang="en-US" sz="3600" smtClean="0">
                <a:latin typeface="Times New Roman" panose="02020603050405020304" pitchFamily="18" charset="0"/>
                <a:cs typeface="Times New Roman" panose="02020603050405020304" pitchFamily="18" charset="0"/>
              </a:rPr>
              <a:t>systemic effects</a:t>
            </a:r>
            <a:endParaRPr lang="en-US" sz="3600" b="1"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3217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Introducer(T-holder)</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Used in orthopaedic surgery </a:t>
            </a:r>
          </a:p>
          <a:p>
            <a:r>
              <a:rPr lang="en-US" sz="3600" dirty="0" smtClean="0">
                <a:latin typeface="Times New Roman" panose="02020603050405020304" pitchFamily="18" charset="0"/>
                <a:cs typeface="Times New Roman" panose="02020603050405020304" pitchFamily="18" charset="0"/>
              </a:rPr>
              <a:t>Used to introduce Steinman pin in open surgery procedures</a:t>
            </a:r>
          </a:p>
          <a:p>
            <a:pPr marL="0" indent="0">
              <a:buNone/>
            </a:pPr>
            <a:r>
              <a:rPr lang="en-US" sz="3600" b="1" dirty="0" smtClean="0">
                <a:latin typeface="Times New Roman" panose="02020603050405020304" pitchFamily="18" charset="0"/>
                <a:cs typeface="Times New Roman" panose="02020603050405020304" pitchFamily="18" charset="0"/>
              </a:rPr>
              <a:t>Hammer:</a:t>
            </a:r>
          </a:p>
          <a:p>
            <a:r>
              <a:rPr lang="en-US" sz="3600" dirty="0" smtClean="0">
                <a:latin typeface="Times New Roman" panose="02020603050405020304" pitchFamily="18" charset="0"/>
                <a:cs typeface="Times New Roman" panose="02020603050405020304" pitchFamily="18" charset="0"/>
              </a:rPr>
              <a:t>A tool consisting of a weighted head fixed to a long handle that is swung to deliver an impact to a small area of an object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8125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Examples of uses:</a:t>
            </a:r>
          </a:p>
          <a:p>
            <a:r>
              <a:rPr lang="en-US" sz="3600" dirty="0" smtClean="0">
                <a:latin typeface="Times New Roman" panose="02020603050405020304" pitchFamily="18" charset="0"/>
                <a:cs typeface="Times New Roman" panose="02020603050405020304" pitchFamily="18" charset="0"/>
              </a:rPr>
              <a:t>To drill a nail into wood</a:t>
            </a:r>
          </a:p>
          <a:p>
            <a:r>
              <a:rPr lang="en-US" sz="3600" dirty="0" smtClean="0">
                <a:latin typeface="Times New Roman" panose="02020603050405020304" pitchFamily="18" charset="0"/>
                <a:cs typeface="Times New Roman" panose="02020603050405020304" pitchFamily="18" charset="0"/>
              </a:rPr>
              <a:t>To shape a metal</a:t>
            </a:r>
          </a:p>
          <a:p>
            <a:r>
              <a:rPr lang="en-US" sz="3600" dirty="0" smtClean="0">
                <a:latin typeface="Times New Roman" panose="02020603050405020304" pitchFamily="18" charset="0"/>
                <a:cs typeface="Times New Roman" panose="02020603050405020304" pitchFamily="18" charset="0"/>
              </a:rPr>
              <a:t>To crush a rock</a:t>
            </a:r>
          </a:p>
          <a:p>
            <a:r>
              <a:rPr lang="en-US" sz="3600" dirty="0" smtClean="0">
                <a:latin typeface="Times New Roman" panose="02020603050405020304" pitchFamily="18" charset="0"/>
                <a:cs typeface="Times New Roman" panose="02020603050405020304" pitchFamily="18" charset="0"/>
              </a:rPr>
              <a:t>Driving</a:t>
            </a:r>
          </a:p>
          <a:p>
            <a:r>
              <a:rPr lang="en-US" sz="3600" dirty="0" smtClean="0">
                <a:latin typeface="Times New Roman" panose="02020603050405020304" pitchFamily="18" charset="0"/>
                <a:cs typeface="Times New Roman" panose="02020603050405020304" pitchFamily="18" charset="0"/>
              </a:rPr>
              <a:t>Shaping</a:t>
            </a:r>
          </a:p>
          <a:p>
            <a:r>
              <a:rPr lang="en-US" sz="3600" dirty="0" smtClean="0">
                <a:latin typeface="Times New Roman" panose="02020603050405020304" pitchFamily="18" charset="0"/>
                <a:cs typeface="Times New Roman" panose="02020603050405020304" pitchFamily="18" charset="0"/>
              </a:rPr>
              <a:t>Breaking applications</a:t>
            </a:r>
          </a:p>
          <a:p>
            <a:endParaRPr lang="en-US" sz="3600" b="1" dirty="0" smtClean="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53756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The head is made of steel which has been heat treated for hardness</a:t>
            </a:r>
          </a:p>
          <a:p>
            <a:r>
              <a:rPr lang="en-US" sz="3600" dirty="0" smtClean="0">
                <a:latin typeface="Times New Roman" panose="02020603050405020304" pitchFamily="18" charset="0"/>
                <a:cs typeface="Times New Roman" panose="02020603050405020304" pitchFamily="18" charset="0"/>
              </a:rPr>
              <a:t>The handle (haft or helve) is typically made wood or plastic </a:t>
            </a:r>
          </a:p>
          <a:p>
            <a:r>
              <a:rPr lang="en-US" sz="3600" dirty="0" smtClean="0">
                <a:latin typeface="Times New Roman" panose="02020603050405020304" pitchFamily="18" charset="0"/>
                <a:cs typeface="Times New Roman" panose="02020603050405020304" pitchFamily="18" charset="0"/>
              </a:rPr>
              <a:t>Claw hammer has a claw to pull nails out of wood</a:t>
            </a:r>
          </a:p>
          <a:p>
            <a:r>
              <a:rPr lang="en-US" sz="3600" dirty="0" smtClean="0">
                <a:latin typeface="Times New Roman" panose="02020603050405020304" pitchFamily="18" charset="0"/>
                <a:cs typeface="Times New Roman" panose="02020603050405020304" pitchFamily="18" charset="0"/>
              </a:rPr>
              <a:t>Sizes, shapes and structures vary depending on their purposes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1320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Types of hammers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Sledge hammers</a:t>
            </a:r>
          </a:p>
          <a:p>
            <a:r>
              <a:rPr lang="en-US" sz="3600" dirty="0" smtClean="0">
                <a:latin typeface="Times New Roman" panose="02020603050405020304" pitchFamily="18" charset="0"/>
                <a:cs typeface="Times New Roman" panose="02020603050405020304" pitchFamily="18" charset="0"/>
              </a:rPr>
              <a:t>Mallets</a:t>
            </a:r>
          </a:p>
          <a:p>
            <a:r>
              <a:rPr lang="en-US" sz="3600" dirty="0" smtClean="0">
                <a:latin typeface="Times New Roman" panose="02020603050405020304" pitchFamily="18" charset="0"/>
                <a:cs typeface="Times New Roman" panose="02020603050405020304" pitchFamily="18" charset="0"/>
              </a:rPr>
              <a:t>Ball peen hammers</a:t>
            </a:r>
          </a:p>
          <a:p>
            <a:r>
              <a:rPr lang="en-US" sz="3600" dirty="0" smtClean="0">
                <a:latin typeface="Times New Roman" panose="02020603050405020304" pitchFamily="18" charset="0"/>
                <a:cs typeface="Times New Roman" panose="02020603050405020304" pitchFamily="18" charset="0"/>
              </a:rPr>
              <a:t>Powered hammers</a:t>
            </a:r>
          </a:p>
          <a:p>
            <a:r>
              <a:rPr lang="en-US" sz="3600" dirty="0" smtClean="0">
                <a:latin typeface="Times New Roman" panose="02020603050405020304" pitchFamily="18" charset="0"/>
                <a:cs typeface="Times New Roman" panose="02020603050405020304" pitchFamily="18" charset="0"/>
              </a:rPr>
              <a:t>Trip hammers</a:t>
            </a:r>
          </a:p>
          <a:p>
            <a:pPr marL="0" indent="0">
              <a:buNone/>
            </a:pPr>
            <a:r>
              <a:rPr lang="en-US" sz="3600" b="1" dirty="0" smtClean="0">
                <a:latin typeface="Times New Roman" panose="02020603050405020304" pitchFamily="18" charset="0"/>
                <a:cs typeface="Times New Roman" panose="02020603050405020304" pitchFamily="18" charset="0"/>
              </a:rPr>
              <a:t>Note: </a:t>
            </a:r>
            <a:r>
              <a:rPr lang="en-US" sz="3600" dirty="0" smtClean="0">
                <a:latin typeface="Times New Roman" panose="02020603050405020304" pitchFamily="18" charset="0"/>
                <a:cs typeface="Times New Roman" panose="02020603050405020304" pitchFamily="18" charset="0"/>
              </a:rPr>
              <a:t>all the types of hammers are used to deliver forces beyond the capacity of the human arm</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61501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Parts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Head</a:t>
            </a:r>
          </a:p>
          <a:p>
            <a:r>
              <a:rPr lang="en-US" sz="3600" dirty="0" smtClean="0">
                <a:latin typeface="Times New Roman" panose="02020603050405020304" pitchFamily="18" charset="0"/>
                <a:cs typeface="Times New Roman" panose="02020603050405020304" pitchFamily="18" charset="0"/>
              </a:rPr>
              <a:t>Handle</a:t>
            </a:r>
          </a:p>
          <a:p>
            <a:r>
              <a:rPr lang="en-US" sz="3600" dirty="0" smtClean="0">
                <a:latin typeface="Times New Roman" panose="02020603050405020304" pitchFamily="18" charset="0"/>
                <a:cs typeface="Times New Roman" panose="02020603050405020304" pitchFamily="18" charset="0"/>
              </a:rPr>
              <a:t>Shaft</a:t>
            </a:r>
          </a:p>
          <a:p>
            <a:pPr marL="0" indent="0">
              <a:buNone/>
            </a:pPr>
            <a:endParaRPr lang="en-US" sz="3600" dirty="0" smtClean="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7416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b="1" dirty="0" smtClean="0">
                <a:latin typeface="Times New Roman" panose="02020603050405020304" pitchFamily="18" charset="0"/>
                <a:cs typeface="Times New Roman" panose="02020603050405020304" pitchFamily="18" charset="0"/>
              </a:rPr>
              <a:t>Carbon- </a:t>
            </a:r>
            <a:r>
              <a:rPr lang="en-US" sz="3600" dirty="0" smtClean="0">
                <a:latin typeface="Times New Roman" panose="02020603050405020304" pitchFamily="18" charset="0"/>
                <a:cs typeface="Times New Roman" panose="02020603050405020304" pitchFamily="18" charset="0"/>
              </a:rPr>
              <a:t>A non metallic chemical element found especially in all organic compounds, diamond and graphite are pure carbon</a:t>
            </a:r>
          </a:p>
          <a:p>
            <a:r>
              <a:rPr lang="en-US" sz="3600" b="1" dirty="0" smtClean="0">
                <a:latin typeface="Times New Roman" panose="02020603050405020304" pitchFamily="18" charset="0"/>
                <a:cs typeface="Times New Roman" panose="02020603050405020304" pitchFamily="18" charset="0"/>
              </a:rPr>
              <a:t>Carbonaceous- </a:t>
            </a:r>
            <a:r>
              <a:rPr lang="en-US" sz="3600" dirty="0" smtClean="0">
                <a:latin typeface="Times New Roman" panose="02020603050405020304" pitchFamily="18" charset="0"/>
                <a:cs typeface="Times New Roman" panose="02020603050405020304" pitchFamily="18" charset="0"/>
              </a:rPr>
              <a:t>Man- made fibers. Created using heat</a:t>
            </a:r>
          </a:p>
          <a:p>
            <a:r>
              <a:rPr lang="en-US" sz="3600" b="1" dirty="0" smtClean="0">
                <a:latin typeface="Times New Roman" panose="02020603050405020304" pitchFamily="18" charset="0"/>
                <a:cs typeface="Times New Roman" panose="02020603050405020304" pitchFamily="18" charset="0"/>
              </a:rPr>
              <a:t>Catalyst- </a:t>
            </a:r>
            <a:r>
              <a:rPr lang="en-US" sz="3600" dirty="0" smtClean="0">
                <a:latin typeface="Times New Roman" panose="02020603050405020304" pitchFamily="18" charset="0"/>
                <a:cs typeface="Times New Roman" panose="02020603050405020304" pitchFamily="18" charset="0"/>
              </a:rPr>
              <a:t>A substance serving as the agent in the speeding up or sometimes slowing down of a chemical reaction by adding a substance which itself is not changed thereby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70365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Equipment's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r>
              <a:rPr lang="en-US" sz="3600" b="1" dirty="0" smtClean="0">
                <a:latin typeface="Times New Roman" panose="02020603050405020304" pitchFamily="18" charset="0"/>
                <a:cs typeface="Times New Roman" panose="02020603050405020304" pitchFamily="18" charset="0"/>
              </a:rPr>
              <a:t>Orthopaedic bed: </a:t>
            </a:r>
            <a:r>
              <a:rPr lang="en-US" sz="3600" dirty="0" smtClean="0">
                <a:latin typeface="Times New Roman" panose="02020603050405020304" pitchFamily="18" charset="0"/>
                <a:cs typeface="Times New Roman" panose="02020603050405020304" pitchFamily="18" charset="0"/>
              </a:rPr>
              <a:t>These are beds designed to distribute weight and provide support to the body</a:t>
            </a:r>
          </a:p>
          <a:p>
            <a:r>
              <a:rPr lang="en-US" sz="3600" dirty="0" smtClean="0">
                <a:latin typeface="Times New Roman" panose="02020603050405020304" pitchFamily="18" charset="0"/>
                <a:cs typeface="Times New Roman" panose="02020603050405020304" pitchFamily="18" charset="0"/>
              </a:rPr>
              <a:t>They are firmer</a:t>
            </a:r>
          </a:p>
          <a:p>
            <a:r>
              <a:rPr lang="en-US" sz="3600" dirty="0" smtClean="0">
                <a:latin typeface="Times New Roman" panose="02020603050405020304" pitchFamily="18" charset="0"/>
                <a:cs typeface="Times New Roman" panose="02020603050405020304" pitchFamily="18" charset="0"/>
              </a:rPr>
              <a:t>They help to improve posture</a:t>
            </a:r>
          </a:p>
          <a:p>
            <a:r>
              <a:rPr lang="en-US" sz="3600" dirty="0" smtClean="0">
                <a:latin typeface="Times New Roman" panose="02020603050405020304" pitchFamily="18" charset="0"/>
                <a:cs typeface="Times New Roman" panose="02020603050405020304" pitchFamily="18" charset="0"/>
              </a:rPr>
              <a:t>They are used as part of a healthy back plan care</a:t>
            </a:r>
          </a:p>
          <a:p>
            <a:r>
              <a:rPr lang="en-US" sz="3600" b="1" dirty="0" smtClean="0">
                <a:latin typeface="Times New Roman" panose="02020603050405020304" pitchFamily="18" charset="0"/>
                <a:cs typeface="Times New Roman" panose="02020603050405020304" pitchFamily="18" charset="0"/>
              </a:rPr>
              <a:t>Components of an ideal orthopaedic bed:</a:t>
            </a:r>
          </a:p>
          <a:p>
            <a:r>
              <a:rPr lang="en-US" sz="3600" dirty="0" smtClean="0">
                <a:latin typeface="Times New Roman" panose="02020603050405020304" pitchFamily="18" charset="0"/>
                <a:cs typeface="Times New Roman" panose="02020603050405020304" pitchFamily="18" charset="0"/>
              </a:rPr>
              <a:t>Mechanically operated back rest and knee rest by supper smooth crank mechanism</a:t>
            </a:r>
          </a:p>
          <a:p>
            <a:r>
              <a:rPr lang="en-US" sz="3600" dirty="0" smtClean="0">
                <a:latin typeface="Times New Roman" panose="02020603050405020304" pitchFamily="18" charset="0"/>
                <a:cs typeface="Times New Roman" panose="02020603050405020304" pitchFamily="18" charset="0"/>
              </a:rPr>
              <a:t>Epoxy coated mild steel frame work and 4 section perforated top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047449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Removable high quality head and foot panels</a:t>
            </a:r>
          </a:p>
          <a:p>
            <a:r>
              <a:rPr lang="en-US" sz="3600" dirty="0" smtClean="0">
                <a:latin typeface="Times New Roman" panose="02020603050405020304" pitchFamily="18" charset="0"/>
                <a:cs typeface="Times New Roman" panose="02020603050405020304" pitchFamily="18" charset="0"/>
              </a:rPr>
              <a:t>Mounted on protective stumps</a:t>
            </a:r>
          </a:p>
          <a:p>
            <a:r>
              <a:rPr lang="en-US" sz="3600" dirty="0" smtClean="0">
                <a:latin typeface="Times New Roman" panose="02020603050405020304" pitchFamily="18" charset="0"/>
                <a:cs typeface="Times New Roman" panose="02020603050405020304" pitchFamily="18" charset="0"/>
              </a:rPr>
              <a:t>Bumper protection of four corners</a:t>
            </a:r>
          </a:p>
          <a:p>
            <a:pPr marL="0" indent="0">
              <a:buNone/>
            </a:pPr>
            <a:r>
              <a:rPr lang="en-US" sz="3600" b="1" dirty="0" smtClean="0">
                <a:latin typeface="Times New Roman" panose="02020603050405020304" pitchFamily="18" charset="0"/>
                <a:cs typeface="Times New Roman" panose="02020603050405020304" pitchFamily="18" charset="0"/>
              </a:rPr>
              <a:t>Types:</a:t>
            </a:r>
          </a:p>
          <a:p>
            <a:r>
              <a:rPr lang="en-US" sz="3600" b="1" dirty="0" smtClean="0">
                <a:latin typeface="Times New Roman" panose="02020603050405020304" pitchFamily="18" charset="0"/>
                <a:cs typeface="Times New Roman" panose="02020603050405020304" pitchFamily="18" charset="0"/>
              </a:rPr>
              <a:t>Conventional orthopaedic bed- </a:t>
            </a:r>
            <a:r>
              <a:rPr lang="en-US" sz="3600" dirty="0" smtClean="0">
                <a:latin typeface="Times New Roman" panose="02020603050405020304" pitchFamily="18" charset="0"/>
                <a:cs typeface="Times New Roman" panose="02020603050405020304" pitchFamily="18" charset="0"/>
              </a:rPr>
              <a:t>sets are manufactured and designed to avoid putting pressure on any special part of the body</a:t>
            </a:r>
          </a:p>
          <a:p>
            <a:r>
              <a:rPr lang="en-US" sz="3600" dirty="0" smtClean="0">
                <a:latin typeface="Times New Roman" panose="02020603050405020304" pitchFamily="18" charset="0"/>
                <a:cs typeface="Times New Roman" panose="02020603050405020304" pitchFamily="18" charset="0"/>
              </a:rPr>
              <a:t>Its intended to offer smooth and even support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2710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b="1" dirty="0" smtClean="0">
                <a:latin typeface="Times New Roman" panose="02020603050405020304" pitchFamily="18" charset="0"/>
                <a:cs typeface="Times New Roman" panose="02020603050405020304" pitchFamily="18" charset="0"/>
              </a:rPr>
              <a:t>Contoured orthopaedic bed- </a:t>
            </a:r>
            <a:r>
              <a:rPr lang="en-US" sz="3600" dirty="0" smtClean="0">
                <a:latin typeface="Times New Roman" panose="02020603050405020304" pitchFamily="18" charset="0"/>
                <a:cs typeface="Times New Roman" panose="02020603050405020304" pitchFamily="18" charset="0"/>
              </a:rPr>
              <a:t>Made of latex form that will mold to the shape of the body</a:t>
            </a:r>
          </a:p>
          <a:p>
            <a:pPr marL="0" indent="0">
              <a:buNone/>
            </a:pPr>
            <a:r>
              <a:rPr lang="en-US" sz="3600" b="1" dirty="0" smtClean="0">
                <a:latin typeface="Times New Roman" panose="02020603050405020304" pitchFamily="18" charset="0"/>
                <a:cs typeface="Times New Roman" panose="02020603050405020304" pitchFamily="18" charset="0"/>
              </a:rPr>
              <a:t>Primary benefit: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To reduce pain associated with muscular skeletal disorders</a:t>
            </a:r>
          </a:p>
          <a:p>
            <a:r>
              <a:rPr lang="en-US" sz="3600" dirty="0" smtClean="0">
                <a:latin typeface="Times New Roman" panose="02020603050405020304" pitchFamily="18" charset="0"/>
                <a:cs typeface="Times New Roman" panose="02020603050405020304" pitchFamily="18" charset="0"/>
              </a:rPr>
              <a:t>To conform to the spine of the user thus reduces strain that occur during sleep</a:t>
            </a:r>
          </a:p>
          <a:p>
            <a:r>
              <a:rPr lang="en-US" sz="3600" dirty="0" smtClean="0">
                <a:latin typeface="Times New Roman" panose="02020603050405020304" pitchFamily="18" charset="0"/>
                <a:cs typeface="Times New Roman" panose="02020603050405020304" pitchFamily="18" charset="0"/>
              </a:rPr>
              <a:t>To support the spine</a:t>
            </a:r>
          </a:p>
          <a:p>
            <a:r>
              <a:rPr lang="en-US" sz="3600" dirty="0" smtClean="0">
                <a:latin typeface="Times New Roman" panose="02020603050405020304" pitchFamily="18" charset="0"/>
                <a:cs typeface="Times New Roman" panose="02020603050405020304" pitchFamily="18" charset="0"/>
              </a:rPr>
              <a:t>To reduce pressure on patients with joint arthritis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39096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Walking aids (ambulatory assistive devices)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r>
              <a:rPr lang="en-US" sz="3600" dirty="0" smtClean="0">
                <a:latin typeface="Times New Roman" panose="02020603050405020304" pitchFamily="18" charset="0"/>
                <a:cs typeface="Times New Roman" panose="02020603050405020304" pitchFamily="18" charset="0"/>
              </a:rPr>
              <a:t>Are devices designed to assist walking or improve mobility of patients with a </a:t>
            </a:r>
            <a:r>
              <a:rPr lang="en-US" sz="3600" smtClean="0">
                <a:latin typeface="Times New Roman" panose="02020603050405020304" pitchFamily="18" charset="0"/>
                <a:cs typeface="Times New Roman" panose="02020603050405020304" pitchFamily="18" charset="0"/>
              </a:rPr>
              <a:t>mobility impairment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It assists in mobility or transfer within a building or where there are changes of level</a:t>
            </a:r>
          </a:p>
          <a:p>
            <a:pPr marL="0" indent="0">
              <a:buNone/>
            </a:pPr>
            <a:r>
              <a:rPr lang="en-US" sz="3600" b="1" dirty="0" smtClean="0">
                <a:latin typeface="Times New Roman" panose="02020603050405020304" pitchFamily="18" charset="0"/>
                <a:cs typeface="Times New Roman" panose="02020603050405020304" pitchFamily="18" charset="0"/>
              </a:rPr>
              <a:t>Examples of walking aids:</a:t>
            </a:r>
          </a:p>
          <a:p>
            <a:r>
              <a:rPr lang="en-US" sz="3600" b="1" dirty="0" smtClean="0">
                <a:latin typeface="Times New Roman" panose="02020603050405020304" pitchFamily="18" charset="0"/>
                <a:cs typeface="Times New Roman" panose="02020603050405020304" pitchFamily="18" charset="0"/>
              </a:rPr>
              <a:t>Assistive canes- </a:t>
            </a:r>
            <a:r>
              <a:rPr lang="en-US" sz="3600" dirty="0" smtClean="0">
                <a:latin typeface="Times New Roman" panose="02020603050405020304" pitchFamily="18" charset="0"/>
                <a:cs typeface="Times New Roman" panose="02020603050405020304" pitchFamily="18" charset="0"/>
              </a:rPr>
              <a:t>walking sticks, crutches and walkers</a:t>
            </a:r>
          </a:p>
          <a:p>
            <a:r>
              <a:rPr lang="en-US" sz="3600" dirty="0" smtClean="0">
                <a:latin typeface="Times New Roman" panose="02020603050405020304" pitchFamily="18" charset="0"/>
                <a:cs typeface="Times New Roman" panose="02020603050405020304" pitchFamily="18" charset="0"/>
              </a:rPr>
              <a:t>Helps in maintaining an upright ambulation by providing any or of all: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4325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Autofit/>
          </a:bodyPr>
          <a:lstStyle/>
          <a:p>
            <a:r>
              <a:rPr lang="en-US" sz="3600" dirty="0" smtClean="0">
                <a:latin typeface="Times New Roman" panose="02020603050405020304" pitchFamily="18" charset="0"/>
                <a:cs typeface="Times New Roman" panose="02020603050405020304" pitchFamily="18" charset="0"/>
              </a:rPr>
              <a:t>Improved stability</a:t>
            </a:r>
          </a:p>
          <a:p>
            <a:r>
              <a:rPr lang="en-US" sz="3600" dirty="0" smtClean="0">
                <a:latin typeface="Times New Roman" panose="02020603050405020304" pitchFamily="18" charset="0"/>
                <a:cs typeface="Times New Roman" panose="02020603050405020304" pitchFamily="18" charset="0"/>
              </a:rPr>
              <a:t>Reduced lower limb loading</a:t>
            </a:r>
          </a:p>
          <a:p>
            <a:r>
              <a:rPr lang="en-US" sz="3600" dirty="0" smtClean="0">
                <a:latin typeface="Times New Roman" panose="02020603050405020304" pitchFamily="18" charset="0"/>
                <a:cs typeface="Times New Roman" panose="02020603050405020304" pitchFamily="18" charset="0"/>
              </a:rPr>
              <a:t>Generates movement</a:t>
            </a:r>
          </a:p>
          <a:p>
            <a:pPr marL="0" indent="0">
              <a:buNone/>
            </a:pPr>
            <a:r>
              <a:rPr lang="en-US" sz="3600" b="1" dirty="0" smtClean="0">
                <a:latin typeface="Times New Roman" panose="02020603050405020304" pitchFamily="18" charset="0"/>
                <a:cs typeface="Times New Roman" panose="02020603050405020304" pitchFamily="18" charset="0"/>
              </a:rPr>
              <a:t>Cane: (walking stick)- simplest type of walking aid </a:t>
            </a:r>
            <a:r>
              <a:rPr lang="en-US" sz="3600" dirty="0" smtClean="0">
                <a:latin typeface="Times New Roman" panose="02020603050405020304" pitchFamily="18" charset="0"/>
                <a:cs typeface="Times New Roman" panose="02020603050405020304" pitchFamily="18" charset="0"/>
              </a:rPr>
              <a:t>held in the hand and tramits load to the floor through the shaft</a:t>
            </a:r>
          </a:p>
          <a:p>
            <a:pPr marL="0" indent="0">
              <a:buNone/>
            </a:pPr>
            <a:r>
              <a:rPr lang="en-US" sz="3600" b="1" dirty="0" smtClean="0">
                <a:latin typeface="Times New Roman" panose="02020603050405020304" pitchFamily="18" charset="0"/>
                <a:cs typeface="Times New Roman" panose="02020603050405020304" pitchFamily="18" charset="0"/>
              </a:rPr>
              <a:t>Crutches: </a:t>
            </a:r>
            <a:r>
              <a:rPr lang="en-US" sz="3600" dirty="0" smtClean="0">
                <a:latin typeface="Times New Roman" panose="02020603050405020304" pitchFamily="18" charset="0"/>
                <a:cs typeface="Times New Roman" panose="02020603050405020304" pitchFamily="18" charset="0"/>
              </a:rPr>
              <a:t>transmits loads to the ground through the shaft</a:t>
            </a:r>
          </a:p>
          <a:p>
            <a:r>
              <a:rPr lang="en-US" sz="3600" dirty="0" smtClean="0">
                <a:latin typeface="Times New Roman" panose="02020603050405020304" pitchFamily="18" charset="0"/>
                <a:cs typeface="Times New Roman" panose="02020603050405020304" pitchFamily="18" charset="0"/>
              </a:rPr>
              <a:t>Has two points of contact with the arm, at the hand and either below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14177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The armpit</a:t>
            </a:r>
          </a:p>
          <a:p>
            <a:r>
              <a:rPr lang="en-US" sz="3600" dirty="0" smtClean="0">
                <a:latin typeface="Times New Roman" panose="02020603050405020304" pitchFamily="18" charset="0"/>
                <a:cs typeface="Times New Roman" panose="02020603050405020304" pitchFamily="18" charset="0"/>
              </a:rPr>
              <a:t>Allows significantly greater loads to be exerted through a crutch in comparison with a cane</a:t>
            </a:r>
          </a:p>
          <a:p>
            <a:pPr marL="0" indent="0">
              <a:buNone/>
            </a:pPr>
            <a:r>
              <a:rPr lang="en-US" sz="3600" b="1" dirty="0" smtClean="0">
                <a:latin typeface="Times New Roman" panose="02020603050405020304" pitchFamily="18" charset="0"/>
                <a:cs typeface="Times New Roman" panose="02020603050405020304" pitchFamily="18" charset="0"/>
              </a:rPr>
              <a:t>Forearm crutch: </a:t>
            </a:r>
            <a:r>
              <a:rPr lang="en-US" sz="3600" dirty="0" smtClean="0">
                <a:latin typeface="Times New Roman" panose="02020603050405020304" pitchFamily="18" charset="0"/>
                <a:cs typeface="Times New Roman" panose="02020603050405020304" pitchFamily="18" charset="0"/>
              </a:rPr>
              <a:t>Gives the user support to assist in mobility </a:t>
            </a:r>
          </a:p>
          <a:p>
            <a:r>
              <a:rPr lang="en-US" sz="3600" dirty="0" smtClean="0">
                <a:latin typeface="Times New Roman" panose="02020603050405020304" pitchFamily="18" charset="0"/>
                <a:cs typeface="Times New Roman" panose="02020603050405020304" pitchFamily="18" charset="0"/>
              </a:rPr>
              <a:t>helps increase balance, lateral stability and reduces loading on the wrist</a:t>
            </a:r>
          </a:p>
          <a:p>
            <a:pPr marL="0" indent="0">
              <a:buNone/>
            </a:pPr>
            <a:r>
              <a:rPr lang="en-US" sz="3600" b="1" dirty="0" smtClean="0">
                <a:latin typeface="Times New Roman" panose="02020603050405020304" pitchFamily="18" charset="0"/>
                <a:cs typeface="Times New Roman" panose="02020603050405020304" pitchFamily="18" charset="0"/>
              </a:rPr>
              <a:t>Walker (a Zimmer- frame) </a:t>
            </a:r>
            <a:r>
              <a:rPr lang="en-US" sz="3600" dirty="0" smtClean="0">
                <a:latin typeface="Times New Roman" panose="02020603050405020304" pitchFamily="18" charset="0"/>
                <a:cs typeface="Times New Roman" panose="02020603050405020304" pitchFamily="18" charset="0"/>
              </a:rPr>
              <a:t>Most stable walking aid</a:t>
            </a:r>
          </a:p>
          <a:p>
            <a:r>
              <a:rPr lang="en-US" sz="3600" dirty="0" smtClean="0">
                <a:latin typeface="Times New Roman" panose="02020603050405020304" pitchFamily="18" charset="0"/>
                <a:cs typeface="Times New Roman" panose="02020603050405020304" pitchFamily="18" charset="0"/>
              </a:rPr>
              <a:t>Consist of a free standing metal frame work with 3 or</a:t>
            </a:r>
          </a:p>
          <a:p>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85187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More points of contact which the user places in front of them and grips during movement</a:t>
            </a:r>
          </a:p>
          <a:p>
            <a:r>
              <a:rPr lang="en-US" sz="3600" dirty="0" smtClean="0">
                <a:latin typeface="Times New Roman" panose="02020603050405020304" pitchFamily="18" charset="0"/>
                <a:cs typeface="Times New Roman" panose="02020603050405020304" pitchFamily="18" charset="0"/>
              </a:rPr>
              <a:t>Points of contact may either be fixed with rubber ferules, wheels or a combination of both</a:t>
            </a:r>
          </a:p>
          <a:p>
            <a:r>
              <a:rPr lang="en-US" sz="3600" dirty="0" smtClean="0">
                <a:latin typeface="Times New Roman" panose="02020603050405020304" pitchFamily="18" charset="0"/>
                <a:cs typeface="Times New Roman" panose="02020603050405020304" pitchFamily="18" charset="0"/>
              </a:rPr>
              <a:t>Wheeled walkers are also known as rollators</a:t>
            </a:r>
          </a:p>
          <a:p>
            <a:r>
              <a:rPr lang="en-US" sz="3600" dirty="0" smtClean="0">
                <a:latin typeface="Times New Roman" panose="02020603050405020304" pitchFamily="18" charset="0"/>
                <a:cs typeface="Times New Roman" panose="02020603050405020304" pitchFamily="18" charset="0"/>
              </a:rPr>
              <a:t>They come with an in build seat for the user to rest during use</a:t>
            </a:r>
          </a:p>
          <a:p>
            <a:r>
              <a:rPr lang="en-US" sz="3600" dirty="0" smtClean="0">
                <a:latin typeface="Times New Roman" panose="02020603050405020304" pitchFamily="18" charset="0"/>
                <a:cs typeface="Times New Roman" panose="02020603050405020304" pitchFamily="18" charset="0"/>
              </a:rPr>
              <a:t>It has a metal pouch for carrying personal belongings</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108685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Walker cane hybrid</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Introduced in 2012</a:t>
            </a:r>
          </a:p>
          <a:p>
            <a:r>
              <a:rPr lang="en-US" sz="3600" dirty="0" smtClean="0">
                <a:latin typeface="Times New Roman" panose="02020603050405020304" pitchFamily="18" charset="0"/>
                <a:cs typeface="Times New Roman" panose="02020603050405020304" pitchFamily="18" charset="0"/>
              </a:rPr>
              <a:t>Designed to bridge the gap between a cane and a walker</a:t>
            </a:r>
          </a:p>
          <a:p>
            <a:r>
              <a:rPr lang="en-US" sz="3600" dirty="0" smtClean="0">
                <a:latin typeface="Times New Roman" panose="02020603050405020304" pitchFamily="18" charset="0"/>
                <a:cs typeface="Times New Roman" panose="02020603050405020304" pitchFamily="18" charset="0"/>
              </a:rPr>
              <a:t>Has two legs which provide lateral (side to side) support which a cane does not</a:t>
            </a:r>
          </a:p>
          <a:p>
            <a:r>
              <a:rPr lang="en-US" sz="3600" dirty="0" smtClean="0">
                <a:latin typeface="Times New Roman" panose="02020603050405020304" pitchFamily="18" charset="0"/>
                <a:cs typeface="Times New Roman" panose="02020603050405020304" pitchFamily="18" charset="0"/>
              </a:rPr>
              <a:t>Can be used with two hands in front of the user, similar to the walker</a:t>
            </a:r>
          </a:p>
          <a:p>
            <a:r>
              <a:rPr lang="en-US" sz="3600" dirty="0" smtClean="0">
                <a:latin typeface="Times New Roman" panose="02020603050405020304" pitchFamily="18" charset="0"/>
                <a:cs typeface="Times New Roman" panose="02020603050405020304" pitchFamily="18" charset="0"/>
              </a:rPr>
              <a:t>Provides and increased level of support compared with a cane</a:t>
            </a:r>
          </a:p>
          <a:p>
            <a:pPr marL="0" indent="0">
              <a:buNone/>
            </a:pPr>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197191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dirty="0" smtClean="0">
                <a:latin typeface="Times New Roman" panose="02020603050405020304" pitchFamily="18" charset="0"/>
                <a:cs typeface="Times New Roman" panose="02020603050405020304" pitchFamily="18" charset="0"/>
              </a:rPr>
              <a:t>Can be adjusted for use with either one or two hands at the front and at the side, as well as a stair climbing assistant</a:t>
            </a:r>
          </a:p>
          <a:p>
            <a:r>
              <a:rPr lang="en-US" sz="3600" dirty="0" smtClean="0">
                <a:latin typeface="Times New Roman" panose="02020603050405020304" pitchFamily="18" charset="0"/>
                <a:cs typeface="Times New Roman" panose="02020603050405020304" pitchFamily="18" charset="0"/>
              </a:rPr>
              <a:t>The hybrid is not designed to replace a walker which normally has four legs and provides 4 way support using both hands</a:t>
            </a:r>
          </a:p>
          <a:p>
            <a:pPr marL="0" indent="0">
              <a:buNone/>
            </a:pPr>
            <a:r>
              <a:rPr lang="en-US" sz="3600" b="1" dirty="0" smtClean="0">
                <a:latin typeface="Times New Roman" panose="02020603050405020304" pitchFamily="18" charset="0"/>
                <a:cs typeface="Times New Roman" panose="02020603050405020304" pitchFamily="18" charset="0"/>
              </a:rPr>
              <a:t>Gait trainers:</a:t>
            </a:r>
          </a:p>
          <a:p>
            <a:r>
              <a:rPr lang="en-US" sz="3600" dirty="0" smtClean="0">
                <a:latin typeface="Times New Roman" panose="02020603050405020304" pitchFamily="18" charset="0"/>
                <a:cs typeface="Times New Roman" panose="02020603050405020304" pitchFamily="18" charset="0"/>
              </a:rPr>
              <a:t>More supportive than the standard walker</a:t>
            </a:r>
          </a:p>
          <a:p>
            <a:r>
              <a:rPr lang="en-US" sz="3600" dirty="0" smtClean="0">
                <a:latin typeface="Times New Roman" panose="02020603050405020304" pitchFamily="18" charset="0"/>
                <a:cs typeface="Times New Roman" panose="02020603050405020304" pitchFamily="18" charset="0"/>
              </a:rPr>
              <a:t>Typically offer support that assists in weight bearing and balance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9022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The accessories or product parts that attach to the product provide:</a:t>
            </a:r>
            <a:r>
              <a:rPr lang="en-US" sz="3600" b="1" dirty="0" smtClean="0">
                <a:latin typeface="Times New Roman" panose="02020603050405020304" pitchFamily="18" charset="0"/>
                <a:cs typeface="Times New Roman" panose="02020603050405020304" pitchFamily="18" charset="0"/>
              </a:rPr>
              <a:t> unweighting support </a:t>
            </a:r>
            <a:r>
              <a:rPr lang="en-US" sz="3600" dirty="0" smtClean="0">
                <a:latin typeface="Times New Roman" panose="02020603050405020304" pitchFamily="18" charset="0"/>
                <a:cs typeface="Times New Roman" panose="02020603050405020304" pitchFamily="18" charset="0"/>
              </a:rPr>
              <a:t>and</a:t>
            </a:r>
            <a:r>
              <a:rPr lang="en-US" sz="3600" b="1" dirty="0" smtClean="0">
                <a:latin typeface="Times New Roman" panose="02020603050405020304" pitchFamily="18" charset="0"/>
                <a:cs typeface="Times New Roman" panose="02020603050405020304" pitchFamily="18" charset="0"/>
              </a:rPr>
              <a:t> postural alignment </a:t>
            </a:r>
            <a:r>
              <a:rPr lang="en-US" sz="3600" dirty="0" smtClean="0">
                <a:latin typeface="Times New Roman" panose="02020603050405020304" pitchFamily="18" charset="0"/>
                <a:cs typeface="Times New Roman" panose="02020603050405020304" pitchFamily="18" charset="0"/>
              </a:rPr>
              <a:t>to enable walking </a:t>
            </a:r>
            <a:r>
              <a:rPr lang="en-US" sz="3600" dirty="0">
                <a:latin typeface="Times New Roman" panose="02020603050405020304" pitchFamily="18" charset="0"/>
                <a:cs typeface="Times New Roman" panose="02020603050405020304" pitchFamily="18" charset="0"/>
              </a:rPr>
              <a:t>practice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1241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b="1" dirty="0" smtClean="0">
                <a:latin typeface="Times New Roman" panose="02020603050405020304" pitchFamily="18" charset="0"/>
                <a:cs typeface="Times New Roman" panose="02020603050405020304" pitchFamily="18" charset="0"/>
              </a:rPr>
              <a:t>Compound- </a:t>
            </a:r>
            <a:r>
              <a:rPr lang="en-US" sz="3600" dirty="0" smtClean="0">
                <a:latin typeface="Times New Roman" panose="02020603050405020304" pitchFamily="18" charset="0"/>
                <a:cs typeface="Times New Roman" panose="02020603050405020304" pitchFamily="18" charset="0"/>
              </a:rPr>
              <a:t>A substance consisting of atoms or ions of two or more different elements in definite proportions, usually having properties unlike those of its constituent elements</a:t>
            </a:r>
          </a:p>
          <a:p>
            <a:r>
              <a:rPr lang="en-US" sz="3600" b="1" dirty="0" smtClean="0">
                <a:latin typeface="Times New Roman" panose="02020603050405020304" pitchFamily="18" charset="0"/>
                <a:cs typeface="Times New Roman" panose="02020603050405020304" pitchFamily="18" charset="0"/>
              </a:rPr>
              <a:t>Density- </a:t>
            </a:r>
            <a:r>
              <a:rPr lang="en-US" sz="3600" dirty="0" smtClean="0">
                <a:latin typeface="Times New Roman" panose="02020603050405020304" pitchFamily="18" charset="0"/>
                <a:cs typeface="Times New Roman" panose="02020603050405020304" pitchFamily="18" charset="0"/>
              </a:rPr>
              <a:t>A comparison of the relative weights of materials. The ratio of mass to unit volume expressed in grams/cm3 for solids and liquids and grams/</a:t>
            </a:r>
            <a:r>
              <a:rPr lang="en-US" sz="3600" dirty="0" err="1" smtClean="0">
                <a:latin typeface="Times New Roman" panose="02020603050405020304" pitchFamily="18" charset="0"/>
                <a:cs typeface="Times New Roman" panose="02020603050405020304" pitchFamily="18" charset="0"/>
              </a:rPr>
              <a:t>litre</a:t>
            </a:r>
            <a:r>
              <a:rPr lang="en-US" sz="3600" dirty="0" smtClean="0">
                <a:latin typeface="Times New Roman" panose="02020603050405020304" pitchFamily="18" charset="0"/>
                <a:cs typeface="Times New Roman" panose="02020603050405020304" pitchFamily="18" charset="0"/>
              </a:rPr>
              <a:t> in glass(density= mass/volume</a:t>
            </a:r>
          </a:p>
          <a:p>
            <a:r>
              <a:rPr lang="en-US" sz="3600" b="1" dirty="0" smtClean="0">
                <a:latin typeface="Times New Roman" panose="02020603050405020304" pitchFamily="18" charset="0"/>
                <a:cs typeface="Times New Roman" panose="02020603050405020304" pitchFamily="18" charset="0"/>
              </a:rPr>
              <a:t>Ductility- </a:t>
            </a:r>
            <a:r>
              <a:rPr lang="en-US" sz="3600" dirty="0" smtClean="0">
                <a:latin typeface="Times New Roman" panose="02020603050405020304" pitchFamily="18" charset="0"/>
                <a:cs typeface="Times New Roman" panose="02020603050405020304" pitchFamily="18" charset="0"/>
              </a:rPr>
              <a:t>The ability of a material to be stretched and or compressed without fracture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599884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latin typeface="Times New Roman" panose="02020603050405020304" pitchFamily="18" charset="0"/>
                <a:cs typeface="Times New Roman" panose="02020603050405020304" pitchFamily="18" charset="0"/>
              </a:rPr>
              <a:t>END</a:t>
            </a:r>
            <a:endParaRPr lang="en-US" sz="6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ctr">
              <a:buNone/>
            </a:pPr>
            <a:r>
              <a:rPr lang="en-US" sz="6000" b="1" dirty="0" smtClean="0">
                <a:latin typeface="Times New Roman" panose="02020603050405020304" pitchFamily="18" charset="0"/>
                <a:cs typeface="Times New Roman" panose="02020603050405020304" pitchFamily="18" charset="0"/>
              </a:rPr>
              <a:t>THANK YOU FOR    LISTENING</a:t>
            </a:r>
            <a:endParaRPr lang="en-US"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74642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696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Cont.,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5032375"/>
          </a:xfrm>
        </p:spPr>
        <p:txBody>
          <a:bodyPr>
            <a:normAutofit lnSpcReduction="10000"/>
          </a:bodyPr>
          <a:lstStyle/>
          <a:p>
            <a:r>
              <a:rPr lang="en-US" sz="3600" b="1" dirty="0" smtClean="0">
                <a:latin typeface="Times New Roman" panose="02020603050405020304" pitchFamily="18" charset="0"/>
                <a:cs typeface="Times New Roman" panose="02020603050405020304" pitchFamily="18" charset="0"/>
              </a:rPr>
              <a:t>Durometer- </a:t>
            </a:r>
            <a:r>
              <a:rPr lang="en-US" sz="3600" dirty="0" smtClean="0">
                <a:latin typeface="Times New Roman" panose="02020603050405020304" pitchFamily="18" charset="0"/>
                <a:cs typeface="Times New Roman" panose="02020603050405020304" pitchFamily="18" charset="0"/>
              </a:rPr>
              <a:t>Technically, this term refers to the hardness of a material and ranges from a skin soft OA to a harder than a car tire 95A. There are different scales used to determine a materials hardness that we should be aware of (read more on other scales)</a:t>
            </a:r>
          </a:p>
          <a:p>
            <a:r>
              <a:rPr lang="en-US" sz="3600" b="1" dirty="0" smtClean="0">
                <a:latin typeface="Times New Roman" panose="02020603050405020304" pitchFamily="18" charset="0"/>
                <a:cs typeface="Times New Roman" panose="02020603050405020304" pitchFamily="18" charset="0"/>
              </a:rPr>
              <a:t>Elasticity- </a:t>
            </a:r>
            <a:r>
              <a:rPr lang="en-US" sz="3600" dirty="0" smtClean="0">
                <a:latin typeface="Times New Roman" panose="02020603050405020304" pitchFamily="18" charset="0"/>
                <a:cs typeface="Times New Roman" panose="02020603050405020304" pitchFamily="18" charset="0"/>
              </a:rPr>
              <a:t>The ability of a material to recover its original shape after deformation</a:t>
            </a:r>
          </a:p>
          <a:p>
            <a:r>
              <a:rPr lang="en-US" sz="3600" b="1" dirty="0" smtClean="0">
                <a:latin typeface="Times New Roman" panose="02020603050405020304" pitchFamily="18" charset="0"/>
                <a:cs typeface="Times New Roman" panose="02020603050405020304" pitchFamily="18" charset="0"/>
              </a:rPr>
              <a:t>Element- </a:t>
            </a:r>
            <a:r>
              <a:rPr lang="en-US" sz="3600" dirty="0" smtClean="0">
                <a:latin typeface="Times New Roman" panose="02020603050405020304" pitchFamily="18" charset="0"/>
                <a:cs typeface="Times New Roman" panose="02020603050405020304" pitchFamily="18" charset="0"/>
              </a:rPr>
              <a:t>A substance composed of atoms having identical number of protons in each nucleus and not reducible to a simpler substance</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3210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1213</TotalTime>
  <Words>3524</Words>
  <Application>Microsoft Office PowerPoint</Application>
  <PresentationFormat>Widescreen</PresentationFormat>
  <Paragraphs>455</Paragraphs>
  <Slides>81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Arial</vt:lpstr>
      <vt:lpstr>Calibri</vt:lpstr>
      <vt:lpstr>Calibri Light</vt:lpstr>
      <vt:lpstr>Times New Roman</vt:lpstr>
      <vt:lpstr>Wingdings</vt:lpstr>
      <vt:lpstr>Office Theme</vt:lpstr>
      <vt:lpstr>Kenya Medical Training College</vt:lpstr>
      <vt:lpstr>Learning outcomes:</vt:lpstr>
      <vt:lpstr>Definition</vt:lpstr>
      <vt:lpstr>Importance of material science</vt:lpstr>
      <vt:lpstr>Historical background of materials</vt:lpstr>
      <vt:lpstr>Terminologies</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Material science</vt:lpstr>
      <vt:lpstr>Importance of material science</vt:lpstr>
      <vt:lpstr>Materials used</vt:lpstr>
      <vt:lpstr>Plaster of Paris</vt:lpstr>
      <vt:lpstr>Characteristics</vt:lpstr>
      <vt:lpstr>Advantages</vt:lpstr>
      <vt:lpstr>Cont.,</vt:lpstr>
      <vt:lpstr>Fabrics</vt:lpstr>
      <vt:lpstr>Properties of fabrics</vt:lpstr>
      <vt:lpstr>Fiber glass</vt:lpstr>
      <vt:lpstr>How it is made</vt:lpstr>
      <vt:lpstr>Cont.,</vt:lpstr>
      <vt:lpstr>Fasteners and Adhesives</vt:lpstr>
      <vt:lpstr>Types of adhesives</vt:lpstr>
      <vt:lpstr>Uses</vt:lpstr>
      <vt:lpstr>Rubber</vt:lpstr>
      <vt:lpstr>Characteristics</vt:lpstr>
      <vt:lpstr>Cont.,</vt:lpstr>
      <vt:lpstr>Cont., </vt:lpstr>
      <vt:lpstr>Properties compared to other material metals</vt:lpstr>
      <vt:lpstr>classification of plastics</vt:lpstr>
      <vt:lpstr>Fibers</vt:lpstr>
      <vt:lpstr>Wood</vt:lpstr>
      <vt:lpstr>Con.,</vt:lpstr>
      <vt:lpstr>Metals</vt:lpstr>
      <vt:lpstr>Cont.,</vt:lpstr>
      <vt:lpstr>Steel Treatment</vt:lpstr>
      <vt:lpstr>Types of steel</vt:lpstr>
      <vt:lpstr>General characteristics of steel and steel alloys</vt:lpstr>
      <vt:lpstr>Non Ferrous Metals</vt:lpstr>
      <vt:lpstr>Characteristics of cast alloys</vt:lpstr>
      <vt:lpstr>Stainless steel</vt:lpstr>
      <vt:lpstr>Uses of stainless </vt:lpstr>
      <vt:lpstr>Cont.,</vt:lpstr>
      <vt:lpstr>Tools</vt:lpstr>
      <vt:lpstr>Cont.,</vt:lpstr>
      <vt:lpstr>Standards of a plaster shear</vt:lpstr>
      <vt:lpstr>Cont.,</vt:lpstr>
      <vt:lpstr>Cont.,</vt:lpstr>
      <vt:lpstr>Cont.,</vt:lpstr>
      <vt:lpstr>Oscillating machine (plaster saw)</vt:lpstr>
      <vt:lpstr>Plaster spreader (cast spreader)</vt:lpstr>
      <vt:lpstr>Introducer(T-holder)</vt:lpstr>
      <vt:lpstr>Cont.,</vt:lpstr>
      <vt:lpstr>Cont.,</vt:lpstr>
      <vt:lpstr>Types of hammers</vt:lpstr>
      <vt:lpstr>Parts</vt:lpstr>
      <vt:lpstr>Equipment's</vt:lpstr>
      <vt:lpstr>Cont.,</vt:lpstr>
      <vt:lpstr>Cont.,</vt:lpstr>
      <vt:lpstr>Walking aids (ambulatory assistive devices)</vt:lpstr>
      <vt:lpstr>Cont.,</vt:lpstr>
      <vt:lpstr>Cont.,</vt:lpstr>
      <vt:lpstr>Cont.,</vt:lpstr>
      <vt:lpstr>Walker cane hybrid</vt:lpstr>
      <vt:lpstr>Cont.,</vt:lpstr>
      <vt:lpstr>Cont.,</vt:lpstr>
      <vt:lpstr>END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Kenya Medical Training College Department: </dc:title>
  <dc:creator>Nancy</dc:creator>
  <cp:lastModifiedBy>Nancy</cp:lastModifiedBy>
  <cp:revision>173</cp:revision>
  <dcterms:created xsi:type="dcterms:W3CDTF">2020-09-25T18:23:53Z</dcterms:created>
  <dcterms:modified xsi:type="dcterms:W3CDTF">2020-10-03T19:40:50Z</dcterms:modified>
</cp:coreProperties>
</file>