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101"/>
  </p:notesMasterIdLst>
  <p:sldIdLst>
    <p:sldId id="257" r:id="rId4"/>
    <p:sldId id="258" r:id="rId5"/>
    <p:sldId id="259" r:id="rId6"/>
    <p:sldId id="373" r:id="rId7"/>
    <p:sldId id="260" r:id="rId8"/>
    <p:sldId id="374" r:id="rId9"/>
    <p:sldId id="381" r:id="rId10"/>
    <p:sldId id="261" r:id="rId11"/>
    <p:sldId id="262" r:id="rId12"/>
    <p:sldId id="263" r:id="rId13"/>
    <p:sldId id="264" r:id="rId14"/>
    <p:sldId id="265" r:id="rId15"/>
    <p:sldId id="266" r:id="rId16"/>
    <p:sldId id="267" r:id="rId17"/>
    <p:sldId id="268" r:id="rId18"/>
    <p:sldId id="384" r:id="rId19"/>
    <p:sldId id="383" r:id="rId20"/>
    <p:sldId id="271" r:id="rId21"/>
    <p:sldId id="272" r:id="rId22"/>
    <p:sldId id="273" r:id="rId23"/>
    <p:sldId id="287" r:id="rId24"/>
    <p:sldId id="361" r:id="rId25"/>
    <p:sldId id="288" r:id="rId26"/>
    <p:sldId id="386" r:id="rId27"/>
    <p:sldId id="387" r:id="rId28"/>
    <p:sldId id="385" r:id="rId29"/>
    <p:sldId id="289" r:id="rId30"/>
    <p:sldId id="290" r:id="rId31"/>
    <p:sldId id="362" r:id="rId32"/>
    <p:sldId id="363" r:id="rId33"/>
    <p:sldId id="298" r:id="rId34"/>
    <p:sldId id="376" r:id="rId35"/>
    <p:sldId id="377" r:id="rId36"/>
    <p:sldId id="388" r:id="rId37"/>
    <p:sldId id="378" r:id="rId38"/>
    <p:sldId id="291" r:id="rId39"/>
    <p:sldId id="292" r:id="rId40"/>
    <p:sldId id="293" r:id="rId41"/>
    <p:sldId id="294" r:id="rId42"/>
    <p:sldId id="391" r:id="rId43"/>
    <p:sldId id="303" r:id="rId44"/>
    <p:sldId id="379" r:id="rId45"/>
    <p:sldId id="380" r:id="rId46"/>
    <p:sldId id="305" r:id="rId47"/>
    <p:sldId id="306" r:id="rId48"/>
    <p:sldId id="307" r:id="rId49"/>
    <p:sldId id="308" r:id="rId50"/>
    <p:sldId id="309" r:id="rId51"/>
    <p:sldId id="310" r:id="rId52"/>
    <p:sldId id="311" r:id="rId53"/>
    <p:sldId id="312" r:id="rId54"/>
    <p:sldId id="313" r:id="rId55"/>
    <p:sldId id="314" r:id="rId56"/>
    <p:sldId id="315" r:id="rId57"/>
    <p:sldId id="370" r:id="rId58"/>
    <p:sldId id="367" r:id="rId59"/>
    <p:sldId id="366" r:id="rId60"/>
    <p:sldId id="368" r:id="rId61"/>
    <p:sldId id="372" r:id="rId62"/>
    <p:sldId id="365" r:id="rId63"/>
    <p:sldId id="364" r:id="rId64"/>
    <p:sldId id="320" r:id="rId65"/>
    <p:sldId id="323" r:id="rId66"/>
    <p:sldId id="371" r:id="rId67"/>
    <p:sldId id="369" r:id="rId68"/>
    <p:sldId id="324" r:id="rId69"/>
    <p:sldId id="390" r:id="rId70"/>
    <p:sldId id="389" r:id="rId71"/>
    <p:sldId id="326" r:id="rId72"/>
    <p:sldId id="392" r:id="rId73"/>
    <p:sldId id="394" r:id="rId74"/>
    <p:sldId id="396" r:id="rId75"/>
    <p:sldId id="397" r:id="rId76"/>
    <p:sldId id="398" r:id="rId77"/>
    <p:sldId id="399" r:id="rId78"/>
    <p:sldId id="400" r:id="rId79"/>
    <p:sldId id="401" r:id="rId80"/>
    <p:sldId id="402" r:id="rId81"/>
    <p:sldId id="403" r:id="rId82"/>
    <p:sldId id="404" r:id="rId83"/>
    <p:sldId id="405" r:id="rId84"/>
    <p:sldId id="406" r:id="rId85"/>
    <p:sldId id="407" r:id="rId86"/>
    <p:sldId id="408" r:id="rId87"/>
    <p:sldId id="409" r:id="rId88"/>
    <p:sldId id="410" r:id="rId89"/>
    <p:sldId id="411" r:id="rId90"/>
    <p:sldId id="412" r:id="rId91"/>
    <p:sldId id="413" r:id="rId92"/>
    <p:sldId id="414" r:id="rId93"/>
    <p:sldId id="415" r:id="rId94"/>
    <p:sldId id="416" r:id="rId95"/>
    <p:sldId id="417" r:id="rId96"/>
    <p:sldId id="418" r:id="rId97"/>
    <p:sldId id="419" r:id="rId98"/>
    <p:sldId id="420" r:id="rId99"/>
    <p:sldId id="421" r:id="rId10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434" autoAdjust="0"/>
  </p:normalViewPr>
  <p:slideViewPr>
    <p:cSldViewPr snapToGrid="0">
      <p:cViewPr varScale="1">
        <p:scale>
          <a:sx n="70" d="100"/>
          <a:sy n="70" d="100"/>
        </p:scale>
        <p:origin x="73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102" Type="http://schemas.openxmlformats.org/officeDocument/2006/relationships/presProps" Target="presProps.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slide" Target="slides/slide9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slide" Target="slides/slide9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E89BB1-FE50-4005-AA8D-48DBC5A15CEA}" type="datetimeFigureOut">
              <a:rPr lang="en-US" smtClean="0"/>
              <a:t>19/06/18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245693-4741-4752-97AD-C4FB19D8A3D6}" type="slidenum">
              <a:rPr lang="en-US" smtClean="0"/>
              <a:t>‹#›</a:t>
            </a:fld>
            <a:endParaRPr lang="en-US"/>
          </a:p>
        </p:txBody>
      </p:sp>
    </p:spTree>
    <p:extLst>
      <p:ext uri="{BB962C8B-B14F-4D97-AF65-F5344CB8AC3E}">
        <p14:creationId xmlns:p14="http://schemas.microsoft.com/office/powerpoint/2010/main" val="753404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245693-4741-4752-97AD-C4FB19D8A3D6}" type="slidenum">
              <a:rPr lang="en-US" smtClean="0"/>
              <a:t>1</a:t>
            </a:fld>
            <a:endParaRPr lang="en-US"/>
          </a:p>
        </p:txBody>
      </p:sp>
    </p:spTree>
    <p:extLst>
      <p:ext uri="{BB962C8B-B14F-4D97-AF65-F5344CB8AC3E}">
        <p14:creationId xmlns:p14="http://schemas.microsoft.com/office/powerpoint/2010/main" val="19218913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245693-4741-4752-97AD-C4FB19D8A3D6}" type="slidenum">
              <a:rPr lang="en-US" smtClean="0"/>
              <a:t>32</a:t>
            </a:fld>
            <a:endParaRPr lang="en-US"/>
          </a:p>
        </p:txBody>
      </p:sp>
    </p:spTree>
    <p:extLst>
      <p:ext uri="{BB962C8B-B14F-4D97-AF65-F5344CB8AC3E}">
        <p14:creationId xmlns:p14="http://schemas.microsoft.com/office/powerpoint/2010/main" val="13707830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245693-4741-4752-97AD-C4FB19D8A3D6}" type="slidenum">
              <a:rPr lang="en-US" smtClean="0"/>
              <a:t>39</a:t>
            </a:fld>
            <a:endParaRPr lang="en-US"/>
          </a:p>
        </p:txBody>
      </p:sp>
    </p:spTree>
    <p:extLst>
      <p:ext uri="{BB962C8B-B14F-4D97-AF65-F5344CB8AC3E}">
        <p14:creationId xmlns:p14="http://schemas.microsoft.com/office/powerpoint/2010/main" val="12172207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245693-4741-4752-97AD-C4FB19D8A3D6}" type="slidenum">
              <a:rPr lang="en-US" smtClean="0"/>
              <a:t>43</a:t>
            </a:fld>
            <a:endParaRPr lang="en-US"/>
          </a:p>
        </p:txBody>
      </p:sp>
    </p:spTree>
    <p:extLst>
      <p:ext uri="{BB962C8B-B14F-4D97-AF65-F5344CB8AC3E}">
        <p14:creationId xmlns:p14="http://schemas.microsoft.com/office/powerpoint/2010/main" val="305643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TABITHA LUMUMBA</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AB73CBB-C3D0-44F1-AD60-686FF34E160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7195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TABITHA LUMUMBA</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AB73CBB-C3D0-44F1-AD60-686FF34E160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73148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TABITHA LUMUMBA</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AB73CBB-C3D0-44F1-AD60-686FF34E160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60774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TABITHA LUMUMBA</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AB73CBB-C3D0-44F1-AD60-686FF34E160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06554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TABITHA LUMUMBA</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AB73CBB-C3D0-44F1-AD60-686FF34E160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61216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TABITHA LUMUMBA</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AB73CBB-C3D0-44F1-AD60-686FF34E160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69809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TABITHA LUMUMBA</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AB73CBB-C3D0-44F1-AD60-686FF34E160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46069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TABITHA LUMUMBA</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AB73CBB-C3D0-44F1-AD60-686FF34E160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28555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TABITHA LUMUMBA</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AB73CBB-C3D0-44F1-AD60-686FF34E160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05069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TABITHA LUMUMBA</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AB73CBB-C3D0-44F1-AD60-686FF34E160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32248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TABITHA LUMUMBA</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AB73CBB-C3D0-44F1-AD60-686FF34E160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2721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TABITHA LUMUMBA</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AB73CBB-C3D0-44F1-AD60-686FF34E160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11290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TABITHA LUMUMBA</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AB73CBB-C3D0-44F1-AD60-686FF34E160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24287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TABITHA LUMUMBA</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AB73CBB-C3D0-44F1-AD60-686FF34E160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23406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TABITHA LUMUMBA</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AB73CBB-C3D0-44F1-AD60-686FF34E160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31173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solidFill>
                <a:srgbClr val="DEDEDE">
                  <a:shade val="90000"/>
                </a:srgbClr>
              </a:solidFill>
            </a:endParaRPr>
          </a:p>
        </p:txBody>
      </p:sp>
      <p:sp>
        <p:nvSpPr>
          <p:cNvPr id="5" name="Footer Placeholder 4"/>
          <p:cNvSpPr>
            <a:spLocks noGrp="1"/>
          </p:cNvSpPr>
          <p:nvPr>
            <p:ph type="ftr" sz="quarter" idx="11"/>
          </p:nvPr>
        </p:nvSpPr>
        <p:spPr/>
        <p:txBody>
          <a:bodyPr/>
          <a:lstStyle/>
          <a:p>
            <a:pPr>
              <a:defRPr/>
            </a:pPr>
            <a:r>
              <a:rPr lang="en-US" smtClean="0">
                <a:solidFill>
                  <a:srgbClr val="DEDEDE">
                    <a:shade val="90000"/>
                  </a:srgbClr>
                </a:solidFill>
              </a:rPr>
              <a:t>TABITHA LUMUMBA</a:t>
            </a:r>
            <a:endParaRPr lang="en-US">
              <a:solidFill>
                <a:srgbClr val="DEDEDE">
                  <a:shade val="90000"/>
                </a:srgbClr>
              </a:solidFill>
            </a:endParaRPr>
          </a:p>
        </p:txBody>
      </p:sp>
      <p:sp>
        <p:nvSpPr>
          <p:cNvPr id="6" name="Slide Number Placeholder 5"/>
          <p:cNvSpPr>
            <a:spLocks noGrp="1"/>
          </p:cNvSpPr>
          <p:nvPr>
            <p:ph type="sldNum" sz="quarter" idx="12"/>
          </p:nvPr>
        </p:nvSpPr>
        <p:spPr/>
        <p:txBody>
          <a:bodyPr/>
          <a:lstStyle/>
          <a:p>
            <a:pPr>
              <a:defRPr/>
            </a:pPr>
            <a:fld id="{5C61C1E0-2B07-4412-986C-4E8A970802DF}"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786967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solidFill>
                <a:srgbClr val="424456">
                  <a:shade val="90000"/>
                </a:srgbClr>
              </a:solidFill>
            </a:endParaRPr>
          </a:p>
        </p:txBody>
      </p:sp>
      <p:sp>
        <p:nvSpPr>
          <p:cNvPr id="5" name="Footer Placeholder 4"/>
          <p:cNvSpPr>
            <a:spLocks noGrp="1"/>
          </p:cNvSpPr>
          <p:nvPr>
            <p:ph type="ftr" sz="quarter" idx="11"/>
          </p:nvPr>
        </p:nvSpPr>
        <p:spPr/>
        <p:txBody>
          <a:bodyPr/>
          <a:lstStyle/>
          <a:p>
            <a:pPr>
              <a:defRPr/>
            </a:pPr>
            <a:r>
              <a:rPr lang="en-US" smtClean="0">
                <a:solidFill>
                  <a:srgbClr val="424456">
                    <a:shade val="90000"/>
                  </a:srgbClr>
                </a:solidFill>
              </a:rPr>
              <a:t>TABITHA LUMUMBA</a:t>
            </a:r>
            <a:endParaRPr lang="en-US">
              <a:solidFill>
                <a:srgbClr val="424456">
                  <a:shade val="90000"/>
                </a:srgbClr>
              </a:solidFill>
            </a:endParaRPr>
          </a:p>
        </p:txBody>
      </p:sp>
      <p:sp>
        <p:nvSpPr>
          <p:cNvPr id="6" name="Slide Number Placeholder 5"/>
          <p:cNvSpPr>
            <a:spLocks noGrp="1"/>
          </p:cNvSpPr>
          <p:nvPr>
            <p:ph type="sldNum" sz="quarter" idx="12"/>
          </p:nvPr>
        </p:nvSpPr>
        <p:spPr/>
        <p:txBody>
          <a:bodyPr/>
          <a:lstStyle/>
          <a:p>
            <a:pPr>
              <a:defRPr/>
            </a:pPr>
            <a:fld id="{010974F2-3BED-4DA4-8FAB-533F352CECC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000831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solidFill>
                <a:srgbClr val="DEDEDE">
                  <a:shade val="90000"/>
                </a:srgbClr>
              </a:solidFill>
            </a:endParaRPr>
          </a:p>
        </p:txBody>
      </p:sp>
      <p:sp>
        <p:nvSpPr>
          <p:cNvPr id="5" name="Footer Placeholder 4"/>
          <p:cNvSpPr>
            <a:spLocks noGrp="1"/>
          </p:cNvSpPr>
          <p:nvPr>
            <p:ph type="ftr" sz="quarter" idx="11"/>
          </p:nvPr>
        </p:nvSpPr>
        <p:spPr/>
        <p:txBody>
          <a:bodyPr/>
          <a:lstStyle/>
          <a:p>
            <a:pPr>
              <a:defRPr/>
            </a:pPr>
            <a:r>
              <a:rPr lang="en-US" smtClean="0">
                <a:solidFill>
                  <a:srgbClr val="DEDEDE">
                    <a:shade val="90000"/>
                  </a:srgbClr>
                </a:solidFill>
              </a:rPr>
              <a:t>TABITHA LUMUMBA</a:t>
            </a:r>
            <a:endParaRPr lang="en-US">
              <a:solidFill>
                <a:srgbClr val="DEDEDE">
                  <a:shade val="90000"/>
                </a:srgbClr>
              </a:solidFill>
            </a:endParaRPr>
          </a:p>
        </p:txBody>
      </p:sp>
      <p:sp>
        <p:nvSpPr>
          <p:cNvPr id="6" name="Slide Number Placeholder 5"/>
          <p:cNvSpPr>
            <a:spLocks noGrp="1"/>
          </p:cNvSpPr>
          <p:nvPr>
            <p:ph type="sldNum" sz="quarter" idx="12"/>
          </p:nvPr>
        </p:nvSpPr>
        <p:spPr/>
        <p:txBody>
          <a:bodyPr/>
          <a:lstStyle/>
          <a:p>
            <a:pPr>
              <a:defRPr/>
            </a:pPr>
            <a:fld id="{7E37299D-5A33-4AE3-9E77-5730D0EE7E3A}"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36019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solidFill>
                <a:srgbClr val="424456">
                  <a:shade val="90000"/>
                </a:srgbClr>
              </a:solidFill>
            </a:endParaRPr>
          </a:p>
        </p:txBody>
      </p:sp>
      <p:sp>
        <p:nvSpPr>
          <p:cNvPr id="6" name="Footer Placeholder 5"/>
          <p:cNvSpPr>
            <a:spLocks noGrp="1"/>
          </p:cNvSpPr>
          <p:nvPr>
            <p:ph type="ftr" sz="quarter" idx="11"/>
          </p:nvPr>
        </p:nvSpPr>
        <p:spPr/>
        <p:txBody>
          <a:bodyPr/>
          <a:lstStyle/>
          <a:p>
            <a:pPr>
              <a:defRPr/>
            </a:pPr>
            <a:r>
              <a:rPr lang="en-US" smtClean="0">
                <a:solidFill>
                  <a:srgbClr val="424456">
                    <a:shade val="90000"/>
                  </a:srgbClr>
                </a:solidFill>
              </a:rPr>
              <a:t>TABITHA LUMUMBA</a:t>
            </a:r>
            <a:endParaRPr lang="en-US">
              <a:solidFill>
                <a:srgbClr val="424456">
                  <a:shade val="90000"/>
                </a:srgbClr>
              </a:solidFill>
            </a:endParaRPr>
          </a:p>
        </p:txBody>
      </p:sp>
      <p:sp>
        <p:nvSpPr>
          <p:cNvPr id="7" name="Slide Number Placeholder 6"/>
          <p:cNvSpPr>
            <a:spLocks noGrp="1"/>
          </p:cNvSpPr>
          <p:nvPr>
            <p:ph type="sldNum" sz="quarter" idx="12"/>
          </p:nvPr>
        </p:nvSpPr>
        <p:spPr/>
        <p:txBody>
          <a:bodyPr/>
          <a:lstStyle/>
          <a:p>
            <a:pPr>
              <a:defRPr/>
            </a:pPr>
            <a:fld id="{D558F528-BA37-414F-A76D-31C4D73C656D}"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472368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solidFill>
                <a:srgbClr val="424456">
                  <a:shade val="90000"/>
                </a:srgbClr>
              </a:solidFill>
            </a:endParaRPr>
          </a:p>
        </p:txBody>
      </p:sp>
      <p:sp>
        <p:nvSpPr>
          <p:cNvPr id="8" name="Footer Placeholder 7"/>
          <p:cNvSpPr>
            <a:spLocks noGrp="1"/>
          </p:cNvSpPr>
          <p:nvPr>
            <p:ph type="ftr" sz="quarter" idx="11"/>
          </p:nvPr>
        </p:nvSpPr>
        <p:spPr/>
        <p:txBody>
          <a:bodyPr/>
          <a:lstStyle/>
          <a:p>
            <a:pPr>
              <a:defRPr/>
            </a:pPr>
            <a:r>
              <a:rPr lang="en-US" smtClean="0">
                <a:solidFill>
                  <a:srgbClr val="424456">
                    <a:shade val="90000"/>
                  </a:srgbClr>
                </a:solidFill>
              </a:rPr>
              <a:t>TABITHA LUMUMBA</a:t>
            </a:r>
            <a:endParaRPr lang="en-US">
              <a:solidFill>
                <a:srgbClr val="424456">
                  <a:shade val="90000"/>
                </a:srgbClr>
              </a:solidFill>
            </a:endParaRPr>
          </a:p>
        </p:txBody>
      </p:sp>
      <p:sp>
        <p:nvSpPr>
          <p:cNvPr id="9" name="Slide Number Placeholder 8"/>
          <p:cNvSpPr>
            <a:spLocks noGrp="1"/>
          </p:cNvSpPr>
          <p:nvPr>
            <p:ph type="sldNum" sz="quarter" idx="12"/>
          </p:nvPr>
        </p:nvSpPr>
        <p:spPr/>
        <p:txBody>
          <a:bodyPr/>
          <a:lstStyle/>
          <a:p>
            <a:pPr>
              <a:defRPr/>
            </a:pPr>
            <a:fld id="{0F193777-87B0-4307-A1DC-486A12AC2C68}"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56306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solidFill>
                <a:srgbClr val="424456">
                  <a:shade val="90000"/>
                </a:srgbClr>
              </a:solidFill>
            </a:endParaRPr>
          </a:p>
        </p:txBody>
      </p:sp>
      <p:sp>
        <p:nvSpPr>
          <p:cNvPr id="4" name="Footer Placeholder 3"/>
          <p:cNvSpPr>
            <a:spLocks noGrp="1"/>
          </p:cNvSpPr>
          <p:nvPr>
            <p:ph type="ftr" sz="quarter" idx="11"/>
          </p:nvPr>
        </p:nvSpPr>
        <p:spPr/>
        <p:txBody>
          <a:bodyPr/>
          <a:lstStyle/>
          <a:p>
            <a:pPr>
              <a:defRPr/>
            </a:pPr>
            <a:r>
              <a:rPr lang="en-US" smtClean="0">
                <a:solidFill>
                  <a:srgbClr val="424456">
                    <a:shade val="90000"/>
                  </a:srgbClr>
                </a:solidFill>
              </a:rPr>
              <a:t>TABITHA LUMUMBA</a:t>
            </a:r>
            <a:endParaRPr lang="en-US">
              <a:solidFill>
                <a:srgbClr val="424456">
                  <a:shade val="90000"/>
                </a:srgbClr>
              </a:solidFill>
            </a:endParaRPr>
          </a:p>
        </p:txBody>
      </p:sp>
      <p:sp>
        <p:nvSpPr>
          <p:cNvPr id="5" name="Slide Number Placeholder 4"/>
          <p:cNvSpPr>
            <a:spLocks noGrp="1"/>
          </p:cNvSpPr>
          <p:nvPr>
            <p:ph type="sldNum" sz="quarter" idx="12"/>
          </p:nvPr>
        </p:nvSpPr>
        <p:spPr/>
        <p:txBody>
          <a:bodyPr/>
          <a:lstStyle/>
          <a:p>
            <a:pPr>
              <a:defRPr/>
            </a:pPr>
            <a:fld id="{69EDFC50-6B65-42D7-854F-115BF8578A81}"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173330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srgbClr val="424456">
                  <a:shade val="90000"/>
                </a:srgbClr>
              </a:solidFill>
            </a:endParaRPr>
          </a:p>
        </p:txBody>
      </p:sp>
      <p:sp>
        <p:nvSpPr>
          <p:cNvPr id="3" name="Footer Placeholder 2"/>
          <p:cNvSpPr>
            <a:spLocks noGrp="1"/>
          </p:cNvSpPr>
          <p:nvPr>
            <p:ph type="ftr" sz="quarter" idx="11"/>
          </p:nvPr>
        </p:nvSpPr>
        <p:spPr/>
        <p:txBody>
          <a:bodyPr/>
          <a:lstStyle/>
          <a:p>
            <a:pPr>
              <a:defRPr/>
            </a:pPr>
            <a:r>
              <a:rPr lang="en-US" smtClean="0">
                <a:solidFill>
                  <a:srgbClr val="424456">
                    <a:shade val="90000"/>
                  </a:srgbClr>
                </a:solidFill>
              </a:rPr>
              <a:t>TABITHA LUMUMBA</a:t>
            </a:r>
            <a:endParaRPr lang="en-US">
              <a:solidFill>
                <a:srgbClr val="424456">
                  <a:shade val="90000"/>
                </a:srgbClr>
              </a:solidFill>
            </a:endParaRPr>
          </a:p>
        </p:txBody>
      </p:sp>
      <p:sp>
        <p:nvSpPr>
          <p:cNvPr id="4" name="Slide Number Placeholder 3"/>
          <p:cNvSpPr>
            <a:spLocks noGrp="1"/>
          </p:cNvSpPr>
          <p:nvPr>
            <p:ph type="sldNum" sz="quarter" idx="12"/>
          </p:nvPr>
        </p:nvSpPr>
        <p:spPr/>
        <p:txBody>
          <a:bodyPr/>
          <a:lstStyle/>
          <a:p>
            <a:pPr>
              <a:defRPr/>
            </a:pPr>
            <a:fld id="{ED5B3F7F-A02F-47CD-B54D-10B07283B938}"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632558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TABITHA LUMUMBA</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AB73CBB-C3D0-44F1-AD60-686FF34E160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06176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solidFill>
                <a:srgbClr val="424456">
                  <a:shade val="90000"/>
                </a:srgbClr>
              </a:solidFill>
            </a:endParaRPr>
          </a:p>
        </p:txBody>
      </p:sp>
      <p:sp>
        <p:nvSpPr>
          <p:cNvPr id="6" name="Footer Placeholder 5"/>
          <p:cNvSpPr>
            <a:spLocks noGrp="1"/>
          </p:cNvSpPr>
          <p:nvPr>
            <p:ph type="ftr" sz="quarter" idx="11"/>
          </p:nvPr>
        </p:nvSpPr>
        <p:spPr/>
        <p:txBody>
          <a:bodyPr/>
          <a:lstStyle/>
          <a:p>
            <a:pPr>
              <a:defRPr/>
            </a:pPr>
            <a:r>
              <a:rPr lang="en-US" smtClean="0">
                <a:solidFill>
                  <a:srgbClr val="424456">
                    <a:shade val="90000"/>
                  </a:srgbClr>
                </a:solidFill>
              </a:rPr>
              <a:t>TABITHA LUMUMBA</a:t>
            </a:r>
            <a:endParaRPr lang="en-US">
              <a:solidFill>
                <a:srgbClr val="424456">
                  <a:shade val="90000"/>
                </a:srgbClr>
              </a:solidFill>
            </a:endParaRPr>
          </a:p>
        </p:txBody>
      </p:sp>
      <p:sp>
        <p:nvSpPr>
          <p:cNvPr id="7" name="Slide Number Placeholder 6"/>
          <p:cNvSpPr>
            <a:spLocks noGrp="1"/>
          </p:cNvSpPr>
          <p:nvPr>
            <p:ph type="sldNum" sz="quarter" idx="12"/>
          </p:nvPr>
        </p:nvSpPr>
        <p:spPr/>
        <p:txBody>
          <a:bodyPr/>
          <a:lstStyle/>
          <a:p>
            <a:pPr>
              <a:defRPr/>
            </a:pPr>
            <a:fld id="{4EF9E5DF-3957-4FA6-A28C-9B6A84289145}"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338782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solidFill>
                <a:srgbClr val="424456">
                  <a:shade val="90000"/>
                </a:srgbClr>
              </a:solidFill>
            </a:endParaRPr>
          </a:p>
        </p:txBody>
      </p:sp>
      <p:sp>
        <p:nvSpPr>
          <p:cNvPr id="6" name="Footer Placeholder 5"/>
          <p:cNvSpPr>
            <a:spLocks noGrp="1"/>
          </p:cNvSpPr>
          <p:nvPr>
            <p:ph type="ftr" sz="quarter" idx="11"/>
          </p:nvPr>
        </p:nvSpPr>
        <p:spPr/>
        <p:txBody>
          <a:bodyPr/>
          <a:lstStyle/>
          <a:p>
            <a:pPr>
              <a:defRPr/>
            </a:pPr>
            <a:r>
              <a:rPr lang="en-US" smtClean="0">
                <a:solidFill>
                  <a:srgbClr val="424456">
                    <a:shade val="90000"/>
                  </a:srgbClr>
                </a:solidFill>
              </a:rPr>
              <a:t>TABITHA LUMUMBA</a:t>
            </a:r>
            <a:endParaRPr lang="en-US">
              <a:solidFill>
                <a:srgbClr val="424456">
                  <a:shade val="90000"/>
                </a:srgbClr>
              </a:solidFill>
            </a:endParaRPr>
          </a:p>
        </p:txBody>
      </p:sp>
      <p:sp>
        <p:nvSpPr>
          <p:cNvPr id="7" name="Slide Number Placeholder 6"/>
          <p:cNvSpPr>
            <a:spLocks noGrp="1"/>
          </p:cNvSpPr>
          <p:nvPr>
            <p:ph type="sldNum" sz="quarter" idx="12"/>
          </p:nvPr>
        </p:nvSpPr>
        <p:spPr/>
        <p:txBody>
          <a:bodyPr/>
          <a:lstStyle/>
          <a:p>
            <a:pPr>
              <a:defRPr/>
            </a:pPr>
            <a:fld id="{407CAF7F-E14D-434F-91BB-FC837C113E8E}"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875838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solidFill>
                <a:srgbClr val="424456">
                  <a:shade val="90000"/>
                </a:srgbClr>
              </a:solidFill>
            </a:endParaRPr>
          </a:p>
        </p:txBody>
      </p:sp>
      <p:sp>
        <p:nvSpPr>
          <p:cNvPr id="5" name="Footer Placeholder 4"/>
          <p:cNvSpPr>
            <a:spLocks noGrp="1"/>
          </p:cNvSpPr>
          <p:nvPr>
            <p:ph type="ftr" sz="quarter" idx="11"/>
          </p:nvPr>
        </p:nvSpPr>
        <p:spPr/>
        <p:txBody>
          <a:bodyPr/>
          <a:lstStyle/>
          <a:p>
            <a:pPr>
              <a:defRPr/>
            </a:pPr>
            <a:r>
              <a:rPr lang="en-US" smtClean="0">
                <a:solidFill>
                  <a:srgbClr val="424456">
                    <a:shade val="90000"/>
                  </a:srgbClr>
                </a:solidFill>
              </a:rPr>
              <a:t>TABITHA LUMUMBA</a:t>
            </a:r>
            <a:endParaRPr lang="en-US">
              <a:solidFill>
                <a:srgbClr val="424456">
                  <a:shade val="90000"/>
                </a:srgbClr>
              </a:solidFill>
            </a:endParaRPr>
          </a:p>
        </p:txBody>
      </p:sp>
      <p:sp>
        <p:nvSpPr>
          <p:cNvPr id="6" name="Slide Number Placeholder 5"/>
          <p:cNvSpPr>
            <a:spLocks noGrp="1"/>
          </p:cNvSpPr>
          <p:nvPr>
            <p:ph type="sldNum" sz="quarter" idx="12"/>
          </p:nvPr>
        </p:nvSpPr>
        <p:spPr/>
        <p:txBody>
          <a:bodyPr/>
          <a:lstStyle/>
          <a:p>
            <a:pPr>
              <a:defRPr/>
            </a:pPr>
            <a:fld id="{6D006CB4-F8B4-43A9-8DE2-7024CC24514A}"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375900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solidFill>
                <a:srgbClr val="424456">
                  <a:shade val="90000"/>
                </a:srgbClr>
              </a:solidFill>
            </a:endParaRPr>
          </a:p>
        </p:txBody>
      </p:sp>
      <p:sp>
        <p:nvSpPr>
          <p:cNvPr id="5" name="Footer Placeholder 4"/>
          <p:cNvSpPr>
            <a:spLocks noGrp="1"/>
          </p:cNvSpPr>
          <p:nvPr>
            <p:ph type="ftr" sz="quarter" idx="11"/>
          </p:nvPr>
        </p:nvSpPr>
        <p:spPr/>
        <p:txBody>
          <a:bodyPr/>
          <a:lstStyle/>
          <a:p>
            <a:pPr>
              <a:defRPr/>
            </a:pPr>
            <a:r>
              <a:rPr lang="en-US" smtClean="0">
                <a:solidFill>
                  <a:srgbClr val="424456">
                    <a:shade val="90000"/>
                  </a:srgbClr>
                </a:solidFill>
              </a:rPr>
              <a:t>TABITHA LUMUMBA</a:t>
            </a:r>
            <a:endParaRPr lang="en-US">
              <a:solidFill>
                <a:srgbClr val="424456">
                  <a:shade val="90000"/>
                </a:srgbClr>
              </a:solidFill>
            </a:endParaRPr>
          </a:p>
        </p:txBody>
      </p:sp>
      <p:sp>
        <p:nvSpPr>
          <p:cNvPr id="6" name="Slide Number Placeholder 5"/>
          <p:cNvSpPr>
            <a:spLocks noGrp="1"/>
          </p:cNvSpPr>
          <p:nvPr>
            <p:ph type="sldNum" sz="quarter" idx="12"/>
          </p:nvPr>
        </p:nvSpPr>
        <p:spPr/>
        <p:txBody>
          <a:bodyPr/>
          <a:lstStyle/>
          <a:p>
            <a:pPr>
              <a:defRPr/>
            </a:pPr>
            <a:fld id="{A2AEDA08-7F57-46BB-A9DD-13A23EE20068}"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42159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TABITHA LUMUMBA</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AB73CBB-C3D0-44F1-AD60-686FF34E160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91688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TABITHA LUMUMBA</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AB73CBB-C3D0-44F1-AD60-686FF34E160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70287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TABITHA LUMUMBA</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AB73CBB-C3D0-44F1-AD60-686FF34E160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27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TABITHA LUMUMBA</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AB73CBB-C3D0-44F1-AD60-686FF34E160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7939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TABITHA LUMUMBA</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AB73CBB-C3D0-44F1-AD60-686FF34E160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93067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TABITHA LUMUMBA</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AB73CBB-C3D0-44F1-AD60-686FF34E160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44147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TABITHA LUMUMBA</a:t>
            </a:r>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B73CBB-C3D0-44F1-AD60-686FF34E160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11083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TABITHA LUMUMBA</a:t>
            </a:r>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B73CBB-C3D0-44F1-AD60-686FF34E160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566928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TABITHA LUMUMBA</a:t>
            </a:r>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B73CBB-C3D0-44F1-AD60-686FF34E160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173792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solidFill>
                  <a:srgbClr val="00B0F0"/>
                </a:solidFill>
                <a:latin typeface="+mn-lt"/>
              </a:rPr>
              <a:t>Maternal And Newborn Health 1 </a:t>
            </a:r>
            <a:br>
              <a:rPr lang="en-US" dirty="0" smtClean="0">
                <a:solidFill>
                  <a:srgbClr val="00B0F0"/>
                </a:solidFill>
                <a:latin typeface="+mn-lt"/>
              </a:rPr>
            </a:br>
            <a:endParaRPr lang="en-US" dirty="0">
              <a:solidFill>
                <a:srgbClr val="00B0F0"/>
              </a:solidFill>
              <a:latin typeface="+mn-lt"/>
            </a:endParaRPr>
          </a:p>
        </p:txBody>
      </p:sp>
      <p:sp>
        <p:nvSpPr>
          <p:cNvPr id="3" name="Subtitle 2"/>
          <p:cNvSpPr>
            <a:spLocks noGrp="1"/>
          </p:cNvSpPr>
          <p:nvPr>
            <p:ph type="subTitle" idx="1"/>
          </p:nvPr>
        </p:nvSpPr>
        <p:spPr>
          <a:xfrm>
            <a:off x="1524000" y="3784918"/>
            <a:ext cx="9144000" cy="1655762"/>
          </a:xfrm>
        </p:spPr>
        <p:txBody>
          <a:bodyPr/>
          <a:lstStyle/>
          <a:p>
            <a:r>
              <a:rPr lang="en-US" dirty="0" smtClean="0"/>
              <a:t>BY NJIRU</a:t>
            </a:r>
            <a:endParaRPr lang="en-US" dirty="0"/>
          </a:p>
        </p:txBody>
      </p:sp>
      <p:sp>
        <p:nvSpPr>
          <p:cNvPr id="4" name="Slide Number Placeholder 3"/>
          <p:cNvSpPr>
            <a:spLocks noGrp="1"/>
          </p:cNvSpPr>
          <p:nvPr>
            <p:ph type="sldNum" sz="quarter" idx="12"/>
          </p:nvPr>
        </p:nvSpPr>
        <p:spPr/>
        <p:txBody>
          <a:bodyPr/>
          <a:lstStyle/>
          <a:p>
            <a:fld id="{4AB73CBB-C3D0-44F1-AD60-686FF34E1601}" type="slidenum">
              <a:rPr lang="en-US" smtClean="0">
                <a:solidFill>
                  <a:prstClr val="black">
                    <a:tint val="75000"/>
                  </a:prstClr>
                </a:solidFill>
              </a:rPr>
              <a:pPr/>
              <a:t>1</a:t>
            </a:fld>
            <a:endParaRPr lang="en-US">
              <a:solidFill>
                <a:prstClr val="black">
                  <a:tint val="75000"/>
                </a:prstClr>
              </a:solidFill>
            </a:endParaRPr>
          </a:p>
        </p:txBody>
      </p:sp>
    </p:spTree>
    <p:extLst>
      <p:ext uri="{BB962C8B-B14F-4D97-AF65-F5344CB8AC3E}">
        <p14:creationId xmlns:p14="http://schemas.microsoft.com/office/powerpoint/2010/main" val="2385667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latin typeface="+mn-lt"/>
              </a:rPr>
              <a:t>Signs And Symptoms Of Labour</a:t>
            </a:r>
            <a:endParaRPr lang="en-US" dirty="0">
              <a:solidFill>
                <a:srgbClr val="00B0F0"/>
              </a:solidFill>
              <a:latin typeface="+mn-lt"/>
            </a:endParaRPr>
          </a:p>
        </p:txBody>
      </p:sp>
      <p:sp>
        <p:nvSpPr>
          <p:cNvPr id="3" name="Content Placeholder 2"/>
          <p:cNvSpPr>
            <a:spLocks noGrp="1"/>
          </p:cNvSpPr>
          <p:nvPr>
            <p:ph idx="1"/>
          </p:nvPr>
        </p:nvSpPr>
        <p:spPr>
          <a:xfrm>
            <a:off x="838200" y="1811977"/>
            <a:ext cx="10515600" cy="4351338"/>
          </a:xfrm>
        </p:spPr>
        <p:txBody>
          <a:bodyPr/>
          <a:lstStyle/>
          <a:p>
            <a:pPr marL="908050" lvl="1" indent="-514350" fontAlgn="base">
              <a:lnSpc>
                <a:spcPct val="100000"/>
              </a:lnSpc>
              <a:spcBef>
                <a:spcPct val="20000"/>
              </a:spcBef>
              <a:spcAft>
                <a:spcPct val="0"/>
              </a:spcAft>
              <a:buSzPct val="85000"/>
              <a:buFont typeface="+mj-lt"/>
              <a:buAutoNum type="arabicPeriod"/>
            </a:pPr>
            <a:r>
              <a:rPr lang="en-US" sz="2800" b="1" dirty="0">
                <a:solidFill>
                  <a:prstClr val="black"/>
                </a:solidFill>
              </a:rPr>
              <a:t>Contractions of the uterus</a:t>
            </a:r>
            <a:r>
              <a:rPr lang="en-US" sz="2800" dirty="0">
                <a:solidFill>
                  <a:prstClr val="black"/>
                </a:solidFill>
              </a:rPr>
              <a:t>, which are increasingly strong, painful and regular</a:t>
            </a:r>
          </a:p>
          <a:p>
            <a:pPr marL="908050" lvl="1" indent="-514350" fontAlgn="base">
              <a:lnSpc>
                <a:spcPct val="100000"/>
              </a:lnSpc>
              <a:spcBef>
                <a:spcPct val="20000"/>
              </a:spcBef>
              <a:spcAft>
                <a:spcPct val="0"/>
              </a:spcAft>
              <a:buSzPct val="85000"/>
              <a:buFont typeface="+mj-lt"/>
              <a:buAutoNum type="arabicPeriod"/>
            </a:pPr>
            <a:r>
              <a:rPr lang="en-US" sz="2800" b="1" dirty="0">
                <a:solidFill>
                  <a:prstClr val="black"/>
                </a:solidFill>
              </a:rPr>
              <a:t>The cervix is taken up </a:t>
            </a:r>
            <a:r>
              <a:rPr lang="en-US" sz="2800" dirty="0">
                <a:solidFill>
                  <a:prstClr val="black"/>
                </a:solidFill>
              </a:rPr>
              <a:t>into the lower uterine segment causing dilatation of the cervix</a:t>
            </a:r>
          </a:p>
          <a:p>
            <a:pPr marL="908050" lvl="1" indent="-514350" fontAlgn="base">
              <a:lnSpc>
                <a:spcPct val="100000"/>
              </a:lnSpc>
              <a:spcBef>
                <a:spcPct val="20000"/>
              </a:spcBef>
              <a:spcAft>
                <a:spcPct val="0"/>
              </a:spcAft>
              <a:buSzPct val="85000"/>
              <a:buFont typeface="+mj-lt"/>
              <a:buAutoNum type="arabicPeriod"/>
            </a:pPr>
            <a:r>
              <a:rPr lang="en-US" sz="2800" b="1" dirty="0" smtClean="0">
                <a:solidFill>
                  <a:prstClr val="black"/>
                </a:solidFill>
              </a:rPr>
              <a:t>Show: </a:t>
            </a:r>
            <a:r>
              <a:rPr lang="en-US" sz="2800" dirty="0" smtClean="0">
                <a:solidFill>
                  <a:prstClr val="black"/>
                </a:solidFill>
              </a:rPr>
              <a:t>This </a:t>
            </a:r>
            <a:r>
              <a:rPr lang="en-US" sz="2800" dirty="0">
                <a:solidFill>
                  <a:prstClr val="black"/>
                </a:solidFill>
              </a:rPr>
              <a:t>is a mucoid blood stained discharge, which is called show</a:t>
            </a:r>
          </a:p>
          <a:p>
            <a:pPr marL="908050" lvl="1" indent="-514350" fontAlgn="base">
              <a:lnSpc>
                <a:spcPct val="100000"/>
              </a:lnSpc>
              <a:spcBef>
                <a:spcPct val="20000"/>
              </a:spcBef>
              <a:spcAft>
                <a:spcPct val="0"/>
              </a:spcAft>
              <a:buSzPct val="85000"/>
              <a:buFont typeface="+mj-lt"/>
              <a:buAutoNum type="arabicPeriod"/>
            </a:pPr>
            <a:r>
              <a:rPr lang="en-US" sz="2800" b="1" dirty="0" smtClean="0">
                <a:solidFill>
                  <a:prstClr val="black"/>
                </a:solidFill>
              </a:rPr>
              <a:t>Rupture of membranes: </a:t>
            </a:r>
            <a:r>
              <a:rPr lang="en-US" sz="2800" dirty="0" smtClean="0">
                <a:solidFill>
                  <a:prstClr val="black"/>
                </a:solidFill>
              </a:rPr>
              <a:t>Sometimes </a:t>
            </a:r>
            <a:r>
              <a:rPr lang="en-US" sz="2800" dirty="0">
                <a:solidFill>
                  <a:prstClr val="black"/>
                </a:solidFill>
              </a:rPr>
              <a:t>there is rupture of membranes with drainage of liquor </a:t>
            </a:r>
            <a:r>
              <a:rPr lang="en-US" sz="2800" dirty="0" err="1">
                <a:solidFill>
                  <a:prstClr val="black"/>
                </a:solidFill>
              </a:rPr>
              <a:t>amnii</a:t>
            </a:r>
            <a:r>
              <a:rPr lang="en-US" sz="2800" dirty="0">
                <a:solidFill>
                  <a:prstClr val="black"/>
                </a:solidFill>
              </a:rPr>
              <a:t> (amniotic fluid)</a:t>
            </a:r>
          </a:p>
          <a:p>
            <a:endParaRPr lang="en-US" dirty="0"/>
          </a:p>
        </p:txBody>
      </p:sp>
      <p:sp>
        <p:nvSpPr>
          <p:cNvPr id="4" name="Slide Number Placeholder 3"/>
          <p:cNvSpPr>
            <a:spLocks noGrp="1"/>
          </p:cNvSpPr>
          <p:nvPr>
            <p:ph type="sldNum" sz="quarter" idx="12"/>
          </p:nvPr>
        </p:nvSpPr>
        <p:spPr/>
        <p:txBody>
          <a:bodyPr/>
          <a:lstStyle/>
          <a:p>
            <a:fld id="{4AB73CBB-C3D0-44F1-AD60-686FF34E1601}" type="slidenum">
              <a:rPr lang="en-US" smtClean="0">
                <a:solidFill>
                  <a:prstClr val="black">
                    <a:tint val="75000"/>
                  </a:prstClr>
                </a:solidFill>
              </a:rPr>
              <a:pPr/>
              <a:t>10</a:t>
            </a:fld>
            <a:endParaRPr lang="en-US">
              <a:solidFill>
                <a:prstClr val="black">
                  <a:tint val="75000"/>
                </a:prstClr>
              </a:solidFill>
            </a:endParaRPr>
          </a:p>
        </p:txBody>
      </p:sp>
    </p:spTree>
    <p:extLst>
      <p:ext uri="{BB962C8B-B14F-4D97-AF65-F5344CB8AC3E}">
        <p14:creationId xmlns:p14="http://schemas.microsoft.com/office/powerpoint/2010/main" val="22835623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500" b="1" dirty="0">
                <a:solidFill>
                  <a:srgbClr val="00B0F0"/>
                </a:solidFill>
                <a:latin typeface="Calibri"/>
              </a:rPr>
              <a:t>Distinguishing true </a:t>
            </a:r>
            <a:r>
              <a:rPr lang="en-US" sz="4500" b="1" dirty="0" smtClean="0">
                <a:solidFill>
                  <a:srgbClr val="00B0F0"/>
                </a:solidFill>
                <a:latin typeface="Calibri"/>
              </a:rPr>
              <a:t>labour </a:t>
            </a:r>
            <a:r>
              <a:rPr lang="en-US" sz="4500" b="1" dirty="0">
                <a:solidFill>
                  <a:srgbClr val="00B0F0"/>
                </a:solidFill>
                <a:latin typeface="Calibri"/>
              </a:rPr>
              <a:t>from false </a:t>
            </a:r>
            <a:r>
              <a:rPr lang="en-US" sz="4500" b="1" dirty="0" smtClean="0">
                <a:solidFill>
                  <a:srgbClr val="00B0F0"/>
                </a:solidFill>
                <a:latin typeface="Calibri"/>
              </a:rPr>
              <a:t>labour </a:t>
            </a:r>
            <a:endParaRPr lang="en-US" dirty="0">
              <a:solidFill>
                <a:srgbClr val="00B0F0"/>
              </a:solidFill>
            </a:endParaRPr>
          </a:p>
        </p:txBody>
      </p:sp>
      <p:graphicFrame>
        <p:nvGraphicFramePr>
          <p:cNvPr id="4" name="Content Placeholder 3"/>
          <p:cNvGraphicFramePr>
            <a:graphicFrameLocks noGrp="1"/>
          </p:cNvGraphicFramePr>
          <p:nvPr>
            <p:ph idx="1"/>
            <p:extLst/>
          </p:nvPr>
        </p:nvGraphicFramePr>
        <p:xfrm>
          <a:off x="838200" y="1918952"/>
          <a:ext cx="10515600" cy="4670730"/>
        </p:xfrm>
        <a:graphic>
          <a:graphicData uri="http://schemas.openxmlformats.org/drawingml/2006/table">
            <a:tbl>
              <a:tblPr/>
              <a:tblGrid>
                <a:gridCol w="3505200"/>
                <a:gridCol w="3505200"/>
                <a:gridCol w="3505200"/>
              </a:tblGrid>
              <a:tr h="513315">
                <a:tc>
                  <a:txBody>
                    <a:bodyPr/>
                    <a:lstStyle/>
                    <a:p>
                      <a:pPr marL="0" marR="0" algn="just">
                        <a:spcBef>
                          <a:spcPts val="0"/>
                        </a:spcBef>
                        <a:spcAft>
                          <a:spcPts val="0"/>
                        </a:spcAft>
                      </a:pPr>
                      <a:r>
                        <a:rPr lang="en-US" sz="2800" b="1" dirty="0">
                          <a:effectLst/>
                          <a:latin typeface="+mn-lt"/>
                          <a:ea typeface="Times New Roman" panose="02020603050405020304" pitchFamily="18" charset="0"/>
                        </a:rPr>
                        <a:t>Factors</a:t>
                      </a:r>
                      <a:endParaRPr lang="en-US" sz="2800" dirty="0">
                        <a:effectLst/>
                        <a:latin typeface="+mn-lt"/>
                        <a:ea typeface="Times New Roman" panose="02020603050405020304" pitchFamily="18" charset="0"/>
                      </a:endParaRPr>
                    </a:p>
                  </a:txBody>
                  <a:tcPr marL="9525" marR="9525" marT="9525" marB="9525" anchor="ctr">
                    <a:lnL w="12700" cap="flat" cmpd="sng" algn="ctr">
                      <a:solidFill>
                        <a:srgbClr val="800000"/>
                      </a:solidFill>
                      <a:prstDash val="solid"/>
                      <a:round/>
                      <a:headEnd type="none" w="med" len="med"/>
                      <a:tailEnd type="none" w="med" len="med"/>
                    </a:lnL>
                    <a:lnR w="12700" cap="flat" cmpd="sng" algn="ctr">
                      <a:solidFill>
                        <a:srgbClr val="800000"/>
                      </a:solid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solidFill>
                      <a:srgbClr val="FFFFFF"/>
                    </a:solidFill>
                  </a:tcPr>
                </a:tc>
                <a:tc>
                  <a:txBody>
                    <a:bodyPr/>
                    <a:lstStyle/>
                    <a:p>
                      <a:pPr marL="0" marR="0" algn="just">
                        <a:spcBef>
                          <a:spcPts val="0"/>
                        </a:spcBef>
                        <a:spcAft>
                          <a:spcPts val="0"/>
                        </a:spcAft>
                      </a:pPr>
                      <a:r>
                        <a:rPr lang="en-US" sz="2800" b="1" dirty="0">
                          <a:effectLst/>
                          <a:latin typeface="+mn-lt"/>
                          <a:ea typeface="Times New Roman" panose="02020603050405020304" pitchFamily="18" charset="0"/>
                        </a:rPr>
                        <a:t>True Labour</a:t>
                      </a:r>
                      <a:endParaRPr lang="en-US" sz="2800" dirty="0">
                        <a:effectLst/>
                        <a:latin typeface="+mn-lt"/>
                        <a:ea typeface="Times New Roman" panose="02020603050405020304" pitchFamily="18" charset="0"/>
                      </a:endParaRPr>
                    </a:p>
                  </a:txBody>
                  <a:tcPr marL="9525" marR="9525" marT="9525" marB="9525" anchor="ctr">
                    <a:lnL w="12700" cap="flat" cmpd="sng" algn="ctr">
                      <a:solidFill>
                        <a:srgbClr val="800000"/>
                      </a:solidFill>
                      <a:prstDash val="solid"/>
                      <a:round/>
                      <a:headEnd type="none" w="med" len="med"/>
                      <a:tailEnd type="none" w="med" len="med"/>
                    </a:lnL>
                    <a:lnR w="12700" cap="flat" cmpd="sng" algn="ctr">
                      <a:solidFill>
                        <a:srgbClr val="800000"/>
                      </a:solid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solidFill>
                      <a:srgbClr val="FFFFFF"/>
                    </a:solidFill>
                  </a:tcPr>
                </a:tc>
                <a:tc>
                  <a:txBody>
                    <a:bodyPr/>
                    <a:lstStyle/>
                    <a:p>
                      <a:pPr marL="0" marR="0" algn="just">
                        <a:spcBef>
                          <a:spcPts val="0"/>
                        </a:spcBef>
                        <a:spcAft>
                          <a:spcPts val="0"/>
                        </a:spcAft>
                      </a:pPr>
                      <a:r>
                        <a:rPr lang="en-US" sz="2800" b="1" dirty="0">
                          <a:effectLst/>
                          <a:latin typeface="+mn-lt"/>
                          <a:ea typeface="Times New Roman" panose="02020603050405020304" pitchFamily="18" charset="0"/>
                        </a:rPr>
                        <a:t>False Labour</a:t>
                      </a:r>
                      <a:endParaRPr lang="en-US" sz="2800" dirty="0">
                        <a:effectLst/>
                        <a:latin typeface="+mn-lt"/>
                        <a:ea typeface="Times New Roman" panose="02020603050405020304" pitchFamily="18" charset="0"/>
                      </a:endParaRPr>
                    </a:p>
                  </a:txBody>
                  <a:tcPr marL="9525" marR="9525" marT="9525" marB="9525" anchor="ctr">
                    <a:lnL w="12700" cap="flat" cmpd="sng" algn="ctr">
                      <a:solidFill>
                        <a:srgbClr val="800000"/>
                      </a:solidFill>
                      <a:prstDash val="solid"/>
                      <a:round/>
                      <a:headEnd type="none" w="med" len="med"/>
                      <a:tailEnd type="none" w="med" len="med"/>
                    </a:lnL>
                    <a:lnR w="12700" cap="flat" cmpd="sng" algn="ctr">
                      <a:solidFill>
                        <a:srgbClr val="800000"/>
                      </a:solid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solidFill>
                      <a:srgbClr val="FFFFFF"/>
                    </a:solidFill>
                  </a:tcPr>
                </a:tc>
              </a:tr>
              <a:tr h="513315">
                <a:tc>
                  <a:txBody>
                    <a:bodyPr/>
                    <a:lstStyle/>
                    <a:p>
                      <a:pPr marL="0" marR="0" indent="0" algn="just">
                        <a:spcBef>
                          <a:spcPts val="0"/>
                        </a:spcBef>
                        <a:spcAft>
                          <a:spcPts val="0"/>
                        </a:spcAft>
                        <a:buFont typeface="+mj-lt"/>
                        <a:buNone/>
                      </a:pPr>
                      <a:r>
                        <a:rPr lang="en-US" sz="2800" b="0" dirty="0" smtClean="0">
                          <a:effectLst/>
                          <a:latin typeface="+mn-lt"/>
                          <a:ea typeface="Times New Roman" panose="02020603050405020304" pitchFamily="18" charset="0"/>
                        </a:rPr>
                        <a:t>1. </a:t>
                      </a:r>
                      <a:r>
                        <a:rPr lang="en-US" sz="2800" b="1" dirty="0" smtClean="0">
                          <a:effectLst/>
                          <a:latin typeface="+mn-lt"/>
                          <a:ea typeface="Times New Roman" panose="02020603050405020304" pitchFamily="18" charset="0"/>
                        </a:rPr>
                        <a:t>Contractions</a:t>
                      </a:r>
                      <a:endParaRPr lang="en-US" sz="2800" b="1" dirty="0">
                        <a:effectLst/>
                        <a:latin typeface="+mn-lt"/>
                        <a:ea typeface="Times New Roman" panose="02020603050405020304" pitchFamily="18" charset="0"/>
                      </a:endParaRPr>
                    </a:p>
                  </a:txBody>
                  <a:tcPr marL="9525" marR="9525" marT="9525" marB="9525" anchor="ctr">
                    <a:lnL w="12700" cap="flat" cmpd="sng" algn="ctr">
                      <a:solidFill>
                        <a:srgbClr val="800000"/>
                      </a:solidFill>
                      <a:prstDash val="solid"/>
                      <a:round/>
                      <a:headEnd type="none" w="med" len="med"/>
                      <a:tailEnd type="none" w="med" len="med"/>
                    </a:lnL>
                    <a:lnR w="12700" cap="flat" cmpd="sng" algn="ctr">
                      <a:solidFill>
                        <a:srgbClr val="800000"/>
                      </a:solid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solidFill>
                      <a:srgbClr val="FFFFFF"/>
                    </a:solidFill>
                  </a:tcPr>
                </a:tc>
                <a:tc>
                  <a:txBody>
                    <a:bodyPr/>
                    <a:lstStyle/>
                    <a:p>
                      <a:pPr marL="0" marR="0" algn="just">
                        <a:spcBef>
                          <a:spcPts val="0"/>
                        </a:spcBef>
                        <a:spcAft>
                          <a:spcPts val="0"/>
                        </a:spcAft>
                      </a:pPr>
                      <a:r>
                        <a:rPr lang="en-US" sz="2800" dirty="0">
                          <a:effectLst/>
                          <a:latin typeface="+mn-lt"/>
                          <a:ea typeface="Times New Roman" panose="02020603050405020304" pitchFamily="18" charset="0"/>
                        </a:rPr>
                        <a:t>Regularly spaced</a:t>
                      </a:r>
                    </a:p>
                  </a:txBody>
                  <a:tcPr marL="9525" marR="9525" marT="9525" marB="9525" anchor="ctr">
                    <a:lnL w="12700" cap="flat" cmpd="sng" algn="ctr">
                      <a:solidFill>
                        <a:srgbClr val="800000"/>
                      </a:solidFill>
                      <a:prstDash val="solid"/>
                      <a:round/>
                      <a:headEnd type="none" w="med" len="med"/>
                      <a:tailEnd type="none" w="med" len="med"/>
                    </a:lnL>
                    <a:lnR w="12700" cap="flat" cmpd="sng" algn="ctr">
                      <a:solidFill>
                        <a:srgbClr val="800000"/>
                      </a:solid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solidFill>
                      <a:srgbClr val="FFFFFF"/>
                    </a:solidFill>
                  </a:tcPr>
                </a:tc>
                <a:tc>
                  <a:txBody>
                    <a:bodyPr/>
                    <a:lstStyle/>
                    <a:p>
                      <a:pPr marL="0" marR="0" algn="just">
                        <a:spcBef>
                          <a:spcPts val="0"/>
                        </a:spcBef>
                        <a:spcAft>
                          <a:spcPts val="0"/>
                        </a:spcAft>
                      </a:pPr>
                      <a:r>
                        <a:rPr lang="en-US" sz="2800">
                          <a:effectLst/>
                          <a:latin typeface="+mn-lt"/>
                          <a:ea typeface="Times New Roman" panose="02020603050405020304" pitchFamily="18" charset="0"/>
                        </a:rPr>
                        <a:t>Irregularly spaced</a:t>
                      </a:r>
                    </a:p>
                  </a:txBody>
                  <a:tcPr marL="9525" marR="9525" marT="9525" marB="9525" anchor="ctr">
                    <a:lnL w="12700" cap="flat" cmpd="sng" algn="ctr">
                      <a:solidFill>
                        <a:srgbClr val="800000"/>
                      </a:solidFill>
                      <a:prstDash val="solid"/>
                      <a:round/>
                      <a:headEnd type="none" w="med" len="med"/>
                      <a:tailEnd type="none" w="med" len="med"/>
                    </a:lnL>
                    <a:lnR w="12700" cap="flat" cmpd="sng" algn="ctr">
                      <a:solidFill>
                        <a:srgbClr val="800000"/>
                      </a:solid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solidFill>
                      <a:srgbClr val="FFFFFF"/>
                    </a:solidFill>
                  </a:tcPr>
                </a:tc>
              </a:tr>
              <a:tr h="513315">
                <a:tc>
                  <a:txBody>
                    <a:bodyPr/>
                    <a:lstStyle/>
                    <a:p>
                      <a:pPr marL="0" marR="0" indent="0" algn="just">
                        <a:spcBef>
                          <a:spcPts val="0"/>
                        </a:spcBef>
                        <a:spcAft>
                          <a:spcPts val="0"/>
                        </a:spcAft>
                        <a:buFont typeface="+mj-lt"/>
                        <a:buNone/>
                      </a:pPr>
                      <a:r>
                        <a:rPr lang="en-US" sz="2800" b="1" dirty="0" smtClean="0">
                          <a:effectLst/>
                          <a:latin typeface="+mn-lt"/>
                          <a:ea typeface="Times New Roman" panose="02020603050405020304" pitchFamily="18" charset="0"/>
                        </a:rPr>
                        <a:t>2.Interval </a:t>
                      </a:r>
                      <a:r>
                        <a:rPr lang="en-US" sz="2800" b="1" dirty="0">
                          <a:effectLst/>
                          <a:latin typeface="+mn-lt"/>
                          <a:ea typeface="Times New Roman" panose="02020603050405020304" pitchFamily="18" charset="0"/>
                        </a:rPr>
                        <a:t>between contractions</a:t>
                      </a:r>
                    </a:p>
                  </a:txBody>
                  <a:tcPr marL="9525" marR="9525" marT="9525" marB="9525" anchor="ctr">
                    <a:lnL w="12700" cap="flat" cmpd="sng" algn="ctr">
                      <a:solidFill>
                        <a:srgbClr val="800000"/>
                      </a:solidFill>
                      <a:prstDash val="solid"/>
                      <a:round/>
                      <a:headEnd type="none" w="med" len="med"/>
                      <a:tailEnd type="none" w="med" len="med"/>
                    </a:lnL>
                    <a:lnR w="12700" cap="flat" cmpd="sng" algn="ctr">
                      <a:solidFill>
                        <a:srgbClr val="800000"/>
                      </a:solid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solidFill>
                      <a:srgbClr val="FFFFFF"/>
                    </a:solidFill>
                  </a:tcPr>
                </a:tc>
                <a:tc>
                  <a:txBody>
                    <a:bodyPr/>
                    <a:lstStyle/>
                    <a:p>
                      <a:pPr marL="0" marR="0" algn="just">
                        <a:spcBef>
                          <a:spcPts val="0"/>
                        </a:spcBef>
                        <a:spcAft>
                          <a:spcPts val="0"/>
                        </a:spcAft>
                      </a:pPr>
                      <a:r>
                        <a:rPr lang="en-US" sz="2800" dirty="0">
                          <a:effectLst/>
                          <a:latin typeface="+mn-lt"/>
                          <a:ea typeface="Times New Roman" panose="02020603050405020304" pitchFamily="18" charset="0"/>
                        </a:rPr>
                        <a:t>Gradually shortens</a:t>
                      </a:r>
                    </a:p>
                  </a:txBody>
                  <a:tcPr marL="9525" marR="9525" marT="9525" marB="9525" anchor="ctr">
                    <a:lnL w="12700" cap="flat" cmpd="sng" algn="ctr">
                      <a:solidFill>
                        <a:srgbClr val="800000"/>
                      </a:solidFill>
                      <a:prstDash val="solid"/>
                      <a:round/>
                      <a:headEnd type="none" w="med" len="med"/>
                      <a:tailEnd type="none" w="med" len="med"/>
                    </a:lnL>
                    <a:lnR w="12700" cap="flat" cmpd="sng" algn="ctr">
                      <a:solidFill>
                        <a:srgbClr val="800000"/>
                      </a:solid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solidFill>
                      <a:srgbClr val="FFFFFF"/>
                    </a:solidFill>
                  </a:tcPr>
                </a:tc>
                <a:tc>
                  <a:txBody>
                    <a:bodyPr/>
                    <a:lstStyle/>
                    <a:p>
                      <a:pPr marL="0" marR="0" algn="just">
                        <a:spcBef>
                          <a:spcPts val="0"/>
                        </a:spcBef>
                        <a:spcAft>
                          <a:spcPts val="0"/>
                        </a:spcAft>
                      </a:pPr>
                      <a:r>
                        <a:rPr lang="en-US" sz="2800">
                          <a:effectLst/>
                          <a:latin typeface="+mn-lt"/>
                          <a:ea typeface="Times New Roman" panose="02020603050405020304" pitchFamily="18" charset="0"/>
                        </a:rPr>
                        <a:t>Remains long</a:t>
                      </a:r>
                    </a:p>
                  </a:txBody>
                  <a:tcPr marL="9525" marR="9525" marT="9525" marB="9525" anchor="ctr">
                    <a:lnL w="12700" cap="flat" cmpd="sng" algn="ctr">
                      <a:solidFill>
                        <a:srgbClr val="800000"/>
                      </a:solidFill>
                      <a:prstDash val="solid"/>
                      <a:round/>
                      <a:headEnd type="none" w="med" len="med"/>
                      <a:tailEnd type="none" w="med" len="med"/>
                    </a:lnL>
                    <a:lnR w="12700" cap="flat" cmpd="sng" algn="ctr">
                      <a:solidFill>
                        <a:srgbClr val="800000"/>
                      </a:solid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solidFill>
                      <a:srgbClr val="FFFFFF"/>
                    </a:solidFill>
                  </a:tcPr>
                </a:tc>
              </a:tr>
              <a:tr h="513315">
                <a:tc>
                  <a:txBody>
                    <a:bodyPr/>
                    <a:lstStyle/>
                    <a:p>
                      <a:pPr marL="0" marR="0" indent="0" algn="just">
                        <a:spcBef>
                          <a:spcPts val="0"/>
                        </a:spcBef>
                        <a:spcAft>
                          <a:spcPts val="0"/>
                        </a:spcAft>
                        <a:buFont typeface="+mj-lt"/>
                        <a:buNone/>
                      </a:pPr>
                      <a:r>
                        <a:rPr lang="en-US" sz="2800" b="1" dirty="0" smtClean="0">
                          <a:effectLst/>
                          <a:latin typeface="+mn-lt"/>
                          <a:ea typeface="Times New Roman" panose="02020603050405020304" pitchFamily="18" charset="0"/>
                        </a:rPr>
                        <a:t>3.Intensity</a:t>
                      </a:r>
                      <a:r>
                        <a:rPr lang="en-US" sz="2800" b="1" baseline="0" dirty="0" smtClean="0">
                          <a:effectLst/>
                          <a:latin typeface="+mn-lt"/>
                          <a:ea typeface="Times New Roman" panose="02020603050405020304" pitchFamily="18" charset="0"/>
                        </a:rPr>
                        <a:t> </a:t>
                      </a:r>
                      <a:r>
                        <a:rPr lang="en-US" sz="2800" b="1" dirty="0" smtClean="0">
                          <a:effectLst/>
                          <a:latin typeface="+mn-lt"/>
                          <a:ea typeface="Times New Roman" panose="02020603050405020304" pitchFamily="18" charset="0"/>
                        </a:rPr>
                        <a:t>of </a:t>
                      </a:r>
                      <a:r>
                        <a:rPr lang="en-US" sz="2800" b="1" dirty="0">
                          <a:effectLst/>
                          <a:latin typeface="+mn-lt"/>
                          <a:ea typeface="Times New Roman" panose="02020603050405020304" pitchFamily="18" charset="0"/>
                        </a:rPr>
                        <a:t>contractions</a:t>
                      </a:r>
                    </a:p>
                  </a:txBody>
                  <a:tcPr marL="9525" marR="9525" marT="9525" marB="9525" anchor="ctr">
                    <a:lnL w="12700" cap="flat" cmpd="sng" algn="ctr">
                      <a:solidFill>
                        <a:srgbClr val="800000"/>
                      </a:solidFill>
                      <a:prstDash val="solid"/>
                      <a:round/>
                      <a:headEnd type="none" w="med" len="med"/>
                      <a:tailEnd type="none" w="med" len="med"/>
                    </a:lnL>
                    <a:lnR w="12700" cap="flat" cmpd="sng" algn="ctr">
                      <a:solidFill>
                        <a:srgbClr val="800000"/>
                      </a:solid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solidFill>
                      <a:srgbClr val="FFFFFF"/>
                    </a:solidFill>
                  </a:tcPr>
                </a:tc>
                <a:tc>
                  <a:txBody>
                    <a:bodyPr/>
                    <a:lstStyle/>
                    <a:p>
                      <a:pPr marL="0" marR="0" algn="just">
                        <a:spcBef>
                          <a:spcPts val="0"/>
                        </a:spcBef>
                        <a:spcAft>
                          <a:spcPts val="0"/>
                        </a:spcAft>
                      </a:pPr>
                      <a:r>
                        <a:rPr lang="en-US" sz="2800" dirty="0">
                          <a:effectLst/>
                          <a:latin typeface="+mn-lt"/>
                          <a:ea typeface="Times New Roman" panose="02020603050405020304" pitchFamily="18" charset="0"/>
                        </a:rPr>
                        <a:t>Gradually increases</a:t>
                      </a:r>
                    </a:p>
                  </a:txBody>
                  <a:tcPr marL="9525" marR="9525" marT="9525" marB="9525" anchor="ctr">
                    <a:lnL w="12700" cap="flat" cmpd="sng" algn="ctr">
                      <a:solidFill>
                        <a:srgbClr val="800000"/>
                      </a:solidFill>
                      <a:prstDash val="solid"/>
                      <a:round/>
                      <a:headEnd type="none" w="med" len="med"/>
                      <a:tailEnd type="none" w="med" len="med"/>
                    </a:lnL>
                    <a:lnR w="12700" cap="flat" cmpd="sng" algn="ctr">
                      <a:solidFill>
                        <a:srgbClr val="800000"/>
                      </a:solid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solidFill>
                      <a:srgbClr val="FFFFFF"/>
                    </a:solidFill>
                  </a:tcPr>
                </a:tc>
                <a:tc>
                  <a:txBody>
                    <a:bodyPr/>
                    <a:lstStyle/>
                    <a:p>
                      <a:pPr marL="0" marR="0" algn="just">
                        <a:spcBef>
                          <a:spcPts val="0"/>
                        </a:spcBef>
                        <a:spcAft>
                          <a:spcPts val="0"/>
                        </a:spcAft>
                      </a:pPr>
                      <a:r>
                        <a:rPr lang="en-US" sz="2800">
                          <a:effectLst/>
                          <a:latin typeface="+mn-lt"/>
                          <a:ea typeface="Times New Roman" panose="02020603050405020304" pitchFamily="18" charset="0"/>
                        </a:rPr>
                        <a:t>Stays the same</a:t>
                      </a:r>
                    </a:p>
                  </a:txBody>
                  <a:tcPr marL="9525" marR="9525" marT="9525" marB="9525" anchor="ctr">
                    <a:lnL w="12700" cap="flat" cmpd="sng" algn="ctr">
                      <a:solidFill>
                        <a:srgbClr val="800000"/>
                      </a:solidFill>
                      <a:prstDash val="solid"/>
                      <a:round/>
                      <a:headEnd type="none" w="med" len="med"/>
                      <a:tailEnd type="none" w="med" len="med"/>
                    </a:lnL>
                    <a:lnR w="12700" cap="flat" cmpd="sng" algn="ctr">
                      <a:solidFill>
                        <a:srgbClr val="800000"/>
                      </a:solid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solidFill>
                      <a:srgbClr val="FFFFFF"/>
                    </a:solidFill>
                  </a:tcPr>
                </a:tc>
              </a:tr>
              <a:tr h="513315">
                <a:tc>
                  <a:txBody>
                    <a:bodyPr/>
                    <a:lstStyle/>
                    <a:p>
                      <a:pPr marL="0" marR="0" indent="0" algn="just">
                        <a:spcBef>
                          <a:spcPts val="0"/>
                        </a:spcBef>
                        <a:spcAft>
                          <a:spcPts val="0"/>
                        </a:spcAft>
                        <a:buFont typeface="+mj-lt"/>
                        <a:buNone/>
                      </a:pPr>
                      <a:r>
                        <a:rPr lang="en-US" sz="2800" b="1" dirty="0" smtClean="0">
                          <a:effectLst/>
                          <a:latin typeface="+mn-lt"/>
                          <a:ea typeface="Times New Roman" panose="02020603050405020304" pitchFamily="18" charset="0"/>
                        </a:rPr>
                        <a:t>4.Location </a:t>
                      </a:r>
                      <a:r>
                        <a:rPr lang="en-US" sz="2800" b="1" dirty="0">
                          <a:effectLst/>
                          <a:latin typeface="+mn-lt"/>
                          <a:ea typeface="Times New Roman" panose="02020603050405020304" pitchFamily="18" charset="0"/>
                        </a:rPr>
                        <a:t>of pain</a:t>
                      </a:r>
                    </a:p>
                  </a:txBody>
                  <a:tcPr marL="9525" marR="9525" marT="9525" marB="9525" anchor="ctr">
                    <a:lnL w="12700" cap="flat" cmpd="sng" algn="ctr">
                      <a:solidFill>
                        <a:srgbClr val="800000"/>
                      </a:solidFill>
                      <a:prstDash val="solid"/>
                      <a:round/>
                      <a:headEnd type="none" w="med" len="med"/>
                      <a:tailEnd type="none" w="med" len="med"/>
                    </a:lnL>
                    <a:lnR w="12700" cap="flat" cmpd="sng" algn="ctr">
                      <a:solidFill>
                        <a:srgbClr val="800000"/>
                      </a:solid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solidFill>
                      <a:srgbClr val="FFFFFF"/>
                    </a:solidFill>
                  </a:tcPr>
                </a:tc>
                <a:tc>
                  <a:txBody>
                    <a:bodyPr/>
                    <a:lstStyle/>
                    <a:p>
                      <a:pPr marL="0" marR="0" algn="just">
                        <a:spcBef>
                          <a:spcPts val="0"/>
                        </a:spcBef>
                        <a:spcAft>
                          <a:spcPts val="0"/>
                        </a:spcAft>
                      </a:pPr>
                      <a:r>
                        <a:rPr lang="en-US" sz="2800" dirty="0">
                          <a:effectLst/>
                          <a:latin typeface="+mn-lt"/>
                          <a:ea typeface="Times New Roman" panose="02020603050405020304" pitchFamily="18" charset="0"/>
                        </a:rPr>
                        <a:t>Back and abdomen</a:t>
                      </a:r>
                    </a:p>
                  </a:txBody>
                  <a:tcPr marL="9525" marR="9525" marT="9525" marB="9525" anchor="ctr">
                    <a:lnL w="12700" cap="flat" cmpd="sng" algn="ctr">
                      <a:solidFill>
                        <a:srgbClr val="800000"/>
                      </a:solidFill>
                      <a:prstDash val="solid"/>
                      <a:round/>
                      <a:headEnd type="none" w="med" len="med"/>
                      <a:tailEnd type="none" w="med" len="med"/>
                    </a:lnL>
                    <a:lnR w="12700" cap="flat" cmpd="sng" algn="ctr">
                      <a:solidFill>
                        <a:srgbClr val="800000"/>
                      </a:solid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solidFill>
                      <a:srgbClr val="FFFFFF"/>
                    </a:solidFill>
                  </a:tcPr>
                </a:tc>
                <a:tc>
                  <a:txBody>
                    <a:bodyPr/>
                    <a:lstStyle/>
                    <a:p>
                      <a:pPr marL="0" marR="0" algn="just">
                        <a:spcBef>
                          <a:spcPts val="0"/>
                        </a:spcBef>
                        <a:spcAft>
                          <a:spcPts val="0"/>
                        </a:spcAft>
                      </a:pPr>
                      <a:r>
                        <a:rPr lang="en-US" sz="2800">
                          <a:effectLst/>
                          <a:latin typeface="+mn-lt"/>
                          <a:ea typeface="Times New Roman" panose="02020603050405020304" pitchFamily="18" charset="0"/>
                        </a:rPr>
                        <a:t>Mostly lower abdomen</a:t>
                      </a:r>
                    </a:p>
                  </a:txBody>
                  <a:tcPr marL="9525" marR="9525" marT="9525" marB="9525" anchor="ctr">
                    <a:lnL w="12700" cap="flat" cmpd="sng" algn="ctr">
                      <a:solidFill>
                        <a:srgbClr val="800000"/>
                      </a:solidFill>
                      <a:prstDash val="solid"/>
                      <a:round/>
                      <a:headEnd type="none" w="med" len="med"/>
                      <a:tailEnd type="none" w="med" len="med"/>
                    </a:lnL>
                    <a:lnR w="12700" cap="flat" cmpd="sng" algn="ctr">
                      <a:solidFill>
                        <a:srgbClr val="800000"/>
                      </a:solid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solidFill>
                      <a:srgbClr val="FFFFFF"/>
                    </a:solidFill>
                  </a:tcPr>
                </a:tc>
              </a:tr>
              <a:tr h="513315">
                <a:tc>
                  <a:txBody>
                    <a:bodyPr/>
                    <a:lstStyle/>
                    <a:p>
                      <a:pPr marL="0" marR="0" indent="0" algn="just">
                        <a:spcBef>
                          <a:spcPts val="0"/>
                        </a:spcBef>
                        <a:spcAft>
                          <a:spcPts val="0"/>
                        </a:spcAft>
                        <a:buFont typeface="+mj-lt"/>
                        <a:buNone/>
                      </a:pPr>
                      <a:r>
                        <a:rPr lang="en-US" sz="2800" b="1" dirty="0" smtClean="0">
                          <a:effectLst/>
                          <a:latin typeface="+mn-lt"/>
                          <a:ea typeface="Times New Roman" panose="02020603050405020304" pitchFamily="18" charset="0"/>
                        </a:rPr>
                        <a:t>5.Effect </a:t>
                      </a:r>
                      <a:r>
                        <a:rPr lang="en-US" sz="2800" b="1" dirty="0">
                          <a:effectLst/>
                          <a:latin typeface="+mn-lt"/>
                          <a:ea typeface="Times New Roman" panose="02020603050405020304" pitchFamily="18" charset="0"/>
                        </a:rPr>
                        <a:t>of analgesics</a:t>
                      </a:r>
                    </a:p>
                  </a:txBody>
                  <a:tcPr marL="9525" marR="9525" marT="9525" marB="9525" anchor="ctr">
                    <a:lnL w="12700" cap="flat" cmpd="sng" algn="ctr">
                      <a:solidFill>
                        <a:srgbClr val="800000"/>
                      </a:solidFill>
                      <a:prstDash val="solid"/>
                      <a:round/>
                      <a:headEnd type="none" w="med" len="med"/>
                      <a:tailEnd type="none" w="med" len="med"/>
                    </a:lnL>
                    <a:lnR w="12700" cap="flat" cmpd="sng" algn="ctr">
                      <a:solidFill>
                        <a:srgbClr val="800000"/>
                      </a:solid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solidFill>
                      <a:srgbClr val="FFFFFF"/>
                    </a:solidFill>
                  </a:tcPr>
                </a:tc>
                <a:tc>
                  <a:txBody>
                    <a:bodyPr/>
                    <a:lstStyle/>
                    <a:p>
                      <a:pPr marL="0" marR="0" algn="just">
                        <a:spcBef>
                          <a:spcPts val="0"/>
                        </a:spcBef>
                        <a:spcAft>
                          <a:spcPts val="0"/>
                        </a:spcAft>
                      </a:pPr>
                      <a:r>
                        <a:rPr lang="en-US" sz="2800">
                          <a:effectLst/>
                          <a:latin typeface="+mn-lt"/>
                          <a:ea typeface="Times New Roman" panose="02020603050405020304" pitchFamily="18" charset="0"/>
                        </a:rPr>
                        <a:t>Do not abolish the pain</a:t>
                      </a:r>
                    </a:p>
                  </a:txBody>
                  <a:tcPr marL="9525" marR="9525" marT="9525" marB="9525" anchor="ctr">
                    <a:lnL w="12700" cap="flat" cmpd="sng" algn="ctr">
                      <a:solidFill>
                        <a:srgbClr val="800000"/>
                      </a:solidFill>
                      <a:prstDash val="solid"/>
                      <a:round/>
                      <a:headEnd type="none" w="med" len="med"/>
                      <a:tailEnd type="none" w="med" len="med"/>
                    </a:lnL>
                    <a:lnR w="12700" cap="flat" cmpd="sng" algn="ctr">
                      <a:solidFill>
                        <a:srgbClr val="800000"/>
                      </a:solid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solidFill>
                      <a:srgbClr val="FFFFFF"/>
                    </a:solidFill>
                  </a:tcPr>
                </a:tc>
                <a:tc>
                  <a:txBody>
                    <a:bodyPr/>
                    <a:lstStyle/>
                    <a:p>
                      <a:pPr marL="0" marR="0" algn="just">
                        <a:spcBef>
                          <a:spcPts val="0"/>
                        </a:spcBef>
                        <a:spcAft>
                          <a:spcPts val="0"/>
                        </a:spcAft>
                      </a:pPr>
                      <a:r>
                        <a:rPr lang="en-US" sz="2800">
                          <a:effectLst/>
                          <a:latin typeface="+mn-lt"/>
                          <a:ea typeface="Times New Roman" panose="02020603050405020304" pitchFamily="18" charset="0"/>
                        </a:rPr>
                        <a:t>Often abolish the pain</a:t>
                      </a:r>
                    </a:p>
                  </a:txBody>
                  <a:tcPr marL="9525" marR="9525" marT="9525" marB="9525" anchor="ctr">
                    <a:lnL w="12700" cap="flat" cmpd="sng" algn="ctr">
                      <a:solidFill>
                        <a:srgbClr val="800000"/>
                      </a:solidFill>
                      <a:prstDash val="solid"/>
                      <a:round/>
                      <a:headEnd type="none" w="med" len="med"/>
                      <a:tailEnd type="none" w="med" len="med"/>
                    </a:lnL>
                    <a:lnR w="12700" cap="flat" cmpd="sng" algn="ctr">
                      <a:solidFill>
                        <a:srgbClr val="800000"/>
                      </a:solid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solidFill>
                      <a:srgbClr val="FFFFFF"/>
                    </a:solidFill>
                  </a:tcPr>
                </a:tc>
              </a:tr>
              <a:tr h="513315">
                <a:tc>
                  <a:txBody>
                    <a:bodyPr/>
                    <a:lstStyle/>
                    <a:p>
                      <a:pPr marL="0" marR="0" indent="0" algn="just">
                        <a:spcBef>
                          <a:spcPts val="0"/>
                        </a:spcBef>
                        <a:spcAft>
                          <a:spcPts val="0"/>
                        </a:spcAft>
                        <a:buFont typeface="+mj-lt"/>
                        <a:buNone/>
                      </a:pPr>
                      <a:r>
                        <a:rPr lang="en-US" sz="2800" b="1" dirty="0" smtClean="0">
                          <a:effectLst/>
                          <a:latin typeface="+mn-lt"/>
                          <a:ea typeface="Times New Roman" panose="02020603050405020304" pitchFamily="18" charset="0"/>
                        </a:rPr>
                        <a:t>6.Cervical </a:t>
                      </a:r>
                      <a:r>
                        <a:rPr lang="en-US" sz="2800" b="1" dirty="0">
                          <a:effectLst/>
                          <a:latin typeface="+mn-lt"/>
                          <a:ea typeface="Times New Roman" panose="02020603050405020304" pitchFamily="18" charset="0"/>
                        </a:rPr>
                        <a:t>changes</a:t>
                      </a:r>
                    </a:p>
                  </a:txBody>
                  <a:tcPr marL="9525" marR="9525" marT="9525" marB="9525" anchor="ctr">
                    <a:lnL w="12700" cap="flat" cmpd="sng" algn="ctr">
                      <a:solidFill>
                        <a:srgbClr val="800000"/>
                      </a:solidFill>
                      <a:prstDash val="solid"/>
                      <a:round/>
                      <a:headEnd type="none" w="med" len="med"/>
                      <a:tailEnd type="none" w="med" len="med"/>
                    </a:lnL>
                    <a:lnR w="12700" cap="flat" cmpd="sng" algn="ctr">
                      <a:solidFill>
                        <a:srgbClr val="800000"/>
                      </a:solid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solidFill>
                      <a:srgbClr val="FFFFFF"/>
                    </a:solidFill>
                  </a:tcPr>
                </a:tc>
                <a:tc>
                  <a:txBody>
                    <a:bodyPr/>
                    <a:lstStyle/>
                    <a:p>
                      <a:pPr marL="0" marR="0" algn="just">
                        <a:spcBef>
                          <a:spcPts val="0"/>
                        </a:spcBef>
                        <a:spcAft>
                          <a:spcPts val="0"/>
                        </a:spcAft>
                      </a:pPr>
                      <a:r>
                        <a:rPr lang="en-US" sz="2800">
                          <a:effectLst/>
                          <a:latin typeface="+mn-lt"/>
                          <a:ea typeface="Times New Roman" panose="02020603050405020304" pitchFamily="18" charset="0"/>
                        </a:rPr>
                        <a:t>Progressive effacement and dilatation</a:t>
                      </a:r>
                    </a:p>
                  </a:txBody>
                  <a:tcPr marL="9525" marR="9525" marT="9525" marB="9525" anchor="ctr">
                    <a:lnL w="12700" cap="flat" cmpd="sng" algn="ctr">
                      <a:solidFill>
                        <a:srgbClr val="800000"/>
                      </a:solidFill>
                      <a:prstDash val="solid"/>
                      <a:round/>
                      <a:headEnd type="none" w="med" len="med"/>
                      <a:tailEnd type="none" w="med" len="med"/>
                    </a:lnL>
                    <a:lnR w="12700" cap="flat" cmpd="sng" algn="ctr">
                      <a:solidFill>
                        <a:srgbClr val="800000"/>
                      </a:solid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solidFill>
                      <a:srgbClr val="FFFFFF"/>
                    </a:solidFill>
                  </a:tcPr>
                </a:tc>
                <a:tc>
                  <a:txBody>
                    <a:bodyPr/>
                    <a:lstStyle/>
                    <a:p>
                      <a:pPr marL="0" marR="0" algn="just">
                        <a:spcBef>
                          <a:spcPts val="0"/>
                        </a:spcBef>
                        <a:spcAft>
                          <a:spcPts val="0"/>
                        </a:spcAft>
                      </a:pPr>
                      <a:r>
                        <a:rPr lang="en-US" sz="2800" dirty="0">
                          <a:effectLst/>
                          <a:latin typeface="+mn-lt"/>
                          <a:ea typeface="Times New Roman" panose="02020603050405020304" pitchFamily="18" charset="0"/>
                        </a:rPr>
                        <a:t>No changes</a:t>
                      </a:r>
                    </a:p>
                  </a:txBody>
                  <a:tcPr marL="9525" marR="9525" marT="9525" marB="9525" anchor="ctr">
                    <a:lnL w="12700" cap="flat" cmpd="sng" algn="ctr">
                      <a:solidFill>
                        <a:srgbClr val="800000"/>
                      </a:solidFill>
                      <a:prstDash val="solid"/>
                      <a:round/>
                      <a:headEnd type="none" w="med" len="med"/>
                      <a:tailEnd type="none" w="med" len="med"/>
                    </a:lnL>
                    <a:lnR w="12700" cap="flat" cmpd="sng" algn="ctr">
                      <a:solidFill>
                        <a:srgbClr val="800000"/>
                      </a:solid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solidFill>
                      <a:srgbClr val="FFFFFF"/>
                    </a:solidFill>
                  </a:tcPr>
                </a:tc>
              </a:tr>
            </a:tbl>
          </a:graphicData>
        </a:graphic>
      </p:graphicFrame>
      <p:sp>
        <p:nvSpPr>
          <p:cNvPr id="5" name="Rectangle 1"/>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3" name="Slide Number Placeholder 2"/>
          <p:cNvSpPr>
            <a:spLocks noGrp="1"/>
          </p:cNvSpPr>
          <p:nvPr>
            <p:ph type="sldNum" sz="quarter" idx="12"/>
          </p:nvPr>
        </p:nvSpPr>
        <p:spPr/>
        <p:txBody>
          <a:bodyPr/>
          <a:lstStyle/>
          <a:p>
            <a:fld id="{4AB73CBB-C3D0-44F1-AD60-686FF34E1601}" type="slidenum">
              <a:rPr lang="en-US" smtClean="0">
                <a:solidFill>
                  <a:prstClr val="black">
                    <a:tint val="75000"/>
                  </a:prstClr>
                </a:solidFill>
              </a:rPr>
              <a:pPr/>
              <a:t>11</a:t>
            </a:fld>
            <a:endParaRPr lang="en-US">
              <a:solidFill>
                <a:prstClr val="black">
                  <a:tint val="75000"/>
                </a:prstClr>
              </a:solidFill>
            </a:endParaRPr>
          </a:p>
        </p:txBody>
      </p:sp>
    </p:spTree>
    <p:extLst>
      <p:ext uri="{BB962C8B-B14F-4D97-AF65-F5344CB8AC3E}">
        <p14:creationId xmlns:p14="http://schemas.microsoft.com/office/powerpoint/2010/main" val="17359535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043190"/>
          </a:xfrm>
        </p:spPr>
        <p:txBody>
          <a:bodyPr>
            <a:normAutofit/>
          </a:bodyPr>
          <a:lstStyle/>
          <a:p>
            <a:r>
              <a:rPr lang="en-US" dirty="0" smtClean="0">
                <a:solidFill>
                  <a:srgbClr val="00B0F0"/>
                </a:solidFill>
                <a:latin typeface="+mn-lt"/>
              </a:rPr>
              <a:t>                      Onset Of Labour</a:t>
            </a:r>
            <a:endParaRPr lang="en-US" dirty="0">
              <a:solidFill>
                <a:srgbClr val="00B0F0"/>
              </a:solidFill>
              <a:latin typeface="+mn-lt"/>
            </a:endParaRPr>
          </a:p>
        </p:txBody>
      </p:sp>
      <p:sp>
        <p:nvSpPr>
          <p:cNvPr id="3" name="Content Placeholder 2"/>
          <p:cNvSpPr>
            <a:spLocks noGrp="1"/>
          </p:cNvSpPr>
          <p:nvPr>
            <p:ph idx="1"/>
          </p:nvPr>
        </p:nvSpPr>
        <p:spPr>
          <a:xfrm>
            <a:off x="838200" y="1043190"/>
            <a:ext cx="10515600" cy="5133773"/>
          </a:xfrm>
        </p:spPr>
        <p:txBody>
          <a:bodyPr>
            <a:normAutofit/>
          </a:bodyPr>
          <a:lstStyle/>
          <a:p>
            <a:pPr lvl="2">
              <a:lnSpc>
                <a:spcPct val="100000"/>
              </a:lnSpc>
              <a:buFont typeface="Wingdings" panose="05000000000000000000" pitchFamily="2" charset="2"/>
              <a:buChar char="Ø"/>
            </a:pPr>
            <a:r>
              <a:rPr lang="en-US" sz="2800" dirty="0" smtClean="0"/>
              <a:t>The woman herself diagnosis labour</a:t>
            </a:r>
          </a:p>
          <a:p>
            <a:pPr lvl="2">
              <a:lnSpc>
                <a:spcPct val="100000"/>
              </a:lnSpc>
              <a:buFont typeface="Wingdings" panose="05000000000000000000" pitchFamily="2" charset="2"/>
              <a:buChar char="Ø"/>
            </a:pPr>
            <a:r>
              <a:rPr lang="en-US" sz="2800" dirty="0" smtClean="0"/>
              <a:t>She will experience regular rhythmic uterine contractions which are uncomfortable or painful and occurs at intervals, these contractions are a companied or preceded by show (blood stained mucoid discharge).</a:t>
            </a:r>
          </a:p>
          <a:p>
            <a:pPr lvl="2">
              <a:lnSpc>
                <a:spcPct val="100000"/>
              </a:lnSpc>
              <a:buFont typeface="Wingdings" panose="05000000000000000000" pitchFamily="2" charset="2"/>
              <a:buChar char="Ø"/>
            </a:pPr>
            <a:r>
              <a:rPr lang="en-US" sz="2800" dirty="0" smtClean="0"/>
              <a:t>During the last weeks of pregnancy the woman will experience a number of changes in preparation for labour these known </a:t>
            </a:r>
            <a:r>
              <a:rPr lang="en-US" sz="2800" b="1" dirty="0" smtClean="0"/>
              <a:t>as pre labour or presumptive signs of labour.</a:t>
            </a:r>
          </a:p>
        </p:txBody>
      </p:sp>
      <p:sp>
        <p:nvSpPr>
          <p:cNvPr id="4" name="Slide Number Placeholder 3"/>
          <p:cNvSpPr>
            <a:spLocks noGrp="1"/>
          </p:cNvSpPr>
          <p:nvPr>
            <p:ph type="sldNum" sz="quarter" idx="12"/>
          </p:nvPr>
        </p:nvSpPr>
        <p:spPr/>
        <p:txBody>
          <a:bodyPr/>
          <a:lstStyle/>
          <a:p>
            <a:fld id="{4AB73CBB-C3D0-44F1-AD60-686FF34E1601}" type="slidenum">
              <a:rPr lang="en-US" smtClean="0">
                <a:solidFill>
                  <a:prstClr val="black">
                    <a:tint val="75000"/>
                  </a:prstClr>
                </a:solidFill>
              </a:rPr>
              <a:pPr/>
              <a:t>12</a:t>
            </a:fld>
            <a:endParaRPr lang="en-US">
              <a:solidFill>
                <a:prstClr val="black">
                  <a:tint val="75000"/>
                </a:prstClr>
              </a:solidFill>
            </a:endParaRPr>
          </a:p>
        </p:txBody>
      </p:sp>
    </p:spTree>
    <p:extLst>
      <p:ext uri="{BB962C8B-B14F-4D97-AF65-F5344CB8AC3E}">
        <p14:creationId xmlns:p14="http://schemas.microsoft.com/office/powerpoint/2010/main" val="3836415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0152"/>
            <a:ext cx="10515600" cy="850006"/>
          </a:xfrm>
        </p:spPr>
        <p:txBody>
          <a:bodyPr/>
          <a:lstStyle/>
          <a:p>
            <a:r>
              <a:rPr lang="en-US" sz="3200" b="1" dirty="0" smtClean="0">
                <a:solidFill>
                  <a:srgbClr val="00B0F0"/>
                </a:solidFill>
                <a:latin typeface="Calibri"/>
              </a:rPr>
              <a:t>               Pre-Labour </a:t>
            </a:r>
            <a:r>
              <a:rPr lang="en-US" sz="3200" b="1" dirty="0">
                <a:solidFill>
                  <a:srgbClr val="00B0F0"/>
                </a:solidFill>
                <a:latin typeface="Calibri"/>
              </a:rPr>
              <a:t>or Premonitory Signs of Labor</a:t>
            </a:r>
            <a:endParaRPr lang="en-US" dirty="0">
              <a:solidFill>
                <a:srgbClr val="00B0F0"/>
              </a:solidFill>
            </a:endParaRPr>
          </a:p>
        </p:txBody>
      </p:sp>
      <p:sp>
        <p:nvSpPr>
          <p:cNvPr id="3" name="Content Placeholder 2"/>
          <p:cNvSpPr>
            <a:spLocks noGrp="1"/>
          </p:cNvSpPr>
          <p:nvPr>
            <p:ph idx="1"/>
          </p:nvPr>
        </p:nvSpPr>
        <p:spPr>
          <a:xfrm>
            <a:off x="412124" y="940157"/>
            <a:ext cx="11449318" cy="5743977"/>
          </a:xfrm>
        </p:spPr>
        <p:txBody>
          <a:bodyPr>
            <a:normAutofit fontScale="92500"/>
          </a:bodyPr>
          <a:lstStyle/>
          <a:p>
            <a:pPr marL="566928" lvl="0" indent="-457200" algn="just">
              <a:lnSpc>
                <a:spcPct val="100000"/>
              </a:lnSpc>
              <a:spcBef>
                <a:spcPct val="20000"/>
              </a:spcBef>
              <a:buSzPct val="95000"/>
              <a:buFont typeface="Wingdings" panose="05000000000000000000" pitchFamily="2" charset="2"/>
              <a:buChar char="Ø"/>
              <a:defRPr/>
            </a:pPr>
            <a:r>
              <a:rPr lang="en-US" dirty="0" smtClean="0">
                <a:solidFill>
                  <a:prstClr val="black"/>
                </a:solidFill>
              </a:rPr>
              <a:t>This is the period two to three weeks prior to the onset of labour when a number of changes take place.</a:t>
            </a:r>
          </a:p>
          <a:p>
            <a:pPr marL="109728" lvl="0" indent="0" algn="just">
              <a:lnSpc>
                <a:spcPct val="100000"/>
              </a:lnSpc>
              <a:spcBef>
                <a:spcPct val="20000"/>
              </a:spcBef>
              <a:buSzPct val="95000"/>
              <a:buNone/>
              <a:defRPr/>
            </a:pPr>
            <a:r>
              <a:rPr lang="en-US" dirty="0" smtClean="0">
                <a:solidFill>
                  <a:prstClr val="black"/>
                </a:solidFill>
              </a:rPr>
              <a:t>These Are: </a:t>
            </a:r>
            <a:r>
              <a:rPr lang="en-US" b="1" dirty="0" smtClean="0">
                <a:solidFill>
                  <a:srgbClr val="00B0F0"/>
                </a:solidFill>
              </a:rPr>
              <a:t>1. Lightening, 2. Frequency In Micturition, 3. </a:t>
            </a:r>
            <a:r>
              <a:rPr lang="en-US" b="1" dirty="0">
                <a:solidFill>
                  <a:srgbClr val="00B0F0"/>
                </a:solidFill>
              </a:rPr>
              <a:t>E</a:t>
            </a:r>
            <a:r>
              <a:rPr lang="en-US" b="1" dirty="0" smtClean="0">
                <a:solidFill>
                  <a:srgbClr val="00B0F0"/>
                </a:solidFill>
              </a:rPr>
              <a:t>ffacement (Taking Up Of The Cervix), 4. Spurious Labour (False Labour), 5. Late Pregnancy Feeling,</a:t>
            </a:r>
            <a:endParaRPr lang="en-US" dirty="0" smtClean="0">
              <a:solidFill>
                <a:srgbClr val="00B0F0"/>
              </a:solidFill>
            </a:endParaRPr>
          </a:p>
          <a:p>
            <a:pPr marL="624078" lvl="0" indent="-514350" algn="just">
              <a:lnSpc>
                <a:spcPct val="100000"/>
              </a:lnSpc>
              <a:spcBef>
                <a:spcPct val="20000"/>
              </a:spcBef>
              <a:buSzPct val="95000"/>
              <a:buAutoNum type="arabicPeriod"/>
              <a:defRPr/>
            </a:pPr>
            <a:r>
              <a:rPr lang="en-US" b="1" dirty="0" smtClean="0">
                <a:solidFill>
                  <a:srgbClr val="00B0F0"/>
                </a:solidFill>
              </a:rPr>
              <a:t>Lightening</a:t>
            </a:r>
            <a:r>
              <a:rPr lang="en-US" dirty="0" smtClean="0">
                <a:solidFill>
                  <a:srgbClr val="00B0F0"/>
                </a:solidFill>
              </a:rPr>
              <a:t> :</a:t>
            </a:r>
          </a:p>
          <a:p>
            <a:pPr marL="1481328" lvl="2" indent="-457200" algn="just">
              <a:lnSpc>
                <a:spcPct val="100000"/>
              </a:lnSpc>
              <a:spcBef>
                <a:spcPct val="20000"/>
              </a:spcBef>
              <a:buSzPct val="95000"/>
              <a:buFont typeface="Wingdings" panose="05000000000000000000" pitchFamily="2" charset="2"/>
              <a:buChar char="Ø"/>
              <a:defRPr/>
            </a:pPr>
            <a:r>
              <a:rPr lang="en-US" sz="2800" dirty="0" smtClean="0">
                <a:solidFill>
                  <a:prstClr val="black"/>
                </a:solidFill>
              </a:rPr>
              <a:t>The lower uterine segment expands allowing the foetal head to sink down into the uterus. </a:t>
            </a:r>
          </a:p>
          <a:p>
            <a:pPr marL="1481328" lvl="2" indent="-457200" algn="just">
              <a:lnSpc>
                <a:spcPct val="100000"/>
              </a:lnSpc>
              <a:spcBef>
                <a:spcPct val="20000"/>
              </a:spcBef>
              <a:buSzPct val="95000"/>
              <a:buFont typeface="Wingdings" panose="05000000000000000000" pitchFamily="2" charset="2"/>
              <a:buChar char="Ø"/>
              <a:defRPr/>
            </a:pPr>
            <a:r>
              <a:rPr lang="en-US" sz="2800" dirty="0" smtClean="0">
                <a:solidFill>
                  <a:prstClr val="black"/>
                </a:solidFill>
              </a:rPr>
              <a:t>The descent of the head and the body of the baby gives space to the lungs, heart and stomach, which enables these organs to function easily.</a:t>
            </a:r>
          </a:p>
          <a:p>
            <a:pPr marL="1481328" lvl="2" indent="-457200" algn="just">
              <a:lnSpc>
                <a:spcPct val="100000"/>
              </a:lnSpc>
              <a:spcBef>
                <a:spcPct val="20000"/>
              </a:spcBef>
              <a:buSzPct val="95000"/>
              <a:buFont typeface="Wingdings" panose="05000000000000000000" pitchFamily="2" charset="2"/>
              <a:buChar char="Ø"/>
              <a:defRPr/>
            </a:pPr>
            <a:r>
              <a:rPr lang="en-US" sz="2800" dirty="0" smtClean="0">
                <a:solidFill>
                  <a:prstClr val="black"/>
                </a:solidFill>
              </a:rPr>
              <a:t>The </a:t>
            </a:r>
            <a:r>
              <a:rPr lang="en-US" sz="2800" dirty="0" err="1" smtClean="0">
                <a:solidFill>
                  <a:prstClr val="black"/>
                </a:solidFill>
              </a:rPr>
              <a:t>symphysis</a:t>
            </a:r>
            <a:r>
              <a:rPr lang="en-US" sz="2800" dirty="0" smtClean="0">
                <a:solidFill>
                  <a:prstClr val="black"/>
                </a:solidFill>
              </a:rPr>
              <a:t> pubis widens and the pelvic floor softens and becomes more relaxed, allowing further descent of the uterus into the pelvis.</a:t>
            </a:r>
            <a:endParaRPr lang="en-US" sz="2800" b="1" dirty="0" smtClean="0">
              <a:solidFill>
                <a:prstClr val="black"/>
              </a:solidFill>
            </a:endParaRPr>
          </a:p>
          <a:p>
            <a:pPr marL="0" indent="0">
              <a:buNone/>
            </a:pPr>
            <a:endParaRPr lang="en-US" dirty="0"/>
          </a:p>
        </p:txBody>
      </p:sp>
      <p:sp>
        <p:nvSpPr>
          <p:cNvPr id="4" name="Slide Number Placeholder 3"/>
          <p:cNvSpPr>
            <a:spLocks noGrp="1"/>
          </p:cNvSpPr>
          <p:nvPr>
            <p:ph type="sldNum" sz="quarter" idx="12"/>
          </p:nvPr>
        </p:nvSpPr>
        <p:spPr/>
        <p:txBody>
          <a:bodyPr/>
          <a:lstStyle/>
          <a:p>
            <a:fld id="{4AB73CBB-C3D0-44F1-AD60-686FF34E1601}" type="slidenum">
              <a:rPr lang="en-US" smtClean="0">
                <a:solidFill>
                  <a:prstClr val="black">
                    <a:tint val="75000"/>
                  </a:prstClr>
                </a:solidFill>
              </a:rPr>
              <a:pPr/>
              <a:t>13</a:t>
            </a:fld>
            <a:endParaRPr lang="en-US">
              <a:solidFill>
                <a:prstClr val="black">
                  <a:tint val="75000"/>
                </a:prstClr>
              </a:solidFill>
            </a:endParaRPr>
          </a:p>
        </p:txBody>
      </p:sp>
    </p:spTree>
    <p:extLst>
      <p:ext uri="{BB962C8B-B14F-4D97-AF65-F5344CB8AC3E}">
        <p14:creationId xmlns:p14="http://schemas.microsoft.com/office/powerpoint/2010/main" val="13796248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8790"/>
            <a:ext cx="10515600" cy="708338"/>
          </a:xfrm>
        </p:spPr>
        <p:txBody>
          <a:bodyPr>
            <a:normAutofit/>
          </a:bodyPr>
          <a:lstStyle/>
          <a:p>
            <a:pPr algn="ctr"/>
            <a:r>
              <a:rPr lang="en-US" sz="4000" b="1" dirty="0" smtClean="0">
                <a:solidFill>
                  <a:srgbClr val="00B0F0"/>
                </a:solidFill>
                <a:latin typeface="+mn-lt"/>
              </a:rPr>
              <a:t>Lightening </a:t>
            </a:r>
            <a:endParaRPr lang="en-US" sz="4000" b="1" dirty="0">
              <a:solidFill>
                <a:srgbClr val="00B0F0"/>
              </a:solidFill>
              <a:latin typeface="+mn-lt"/>
            </a:endParaRPr>
          </a:p>
        </p:txBody>
      </p:sp>
      <p:sp>
        <p:nvSpPr>
          <p:cNvPr id="3" name="Content Placeholder 2"/>
          <p:cNvSpPr>
            <a:spLocks noGrp="1"/>
          </p:cNvSpPr>
          <p:nvPr>
            <p:ph idx="1"/>
          </p:nvPr>
        </p:nvSpPr>
        <p:spPr>
          <a:xfrm>
            <a:off x="838200" y="1017431"/>
            <a:ext cx="10515600" cy="5576552"/>
          </a:xfrm>
        </p:spPr>
        <p:txBody>
          <a:bodyPr/>
          <a:lstStyle/>
          <a:p>
            <a:pPr>
              <a:buFont typeface="Wingdings" panose="05000000000000000000" pitchFamily="2" charset="2"/>
              <a:buChar char="Ø"/>
            </a:pPr>
            <a:r>
              <a:rPr lang="en-US" dirty="0" smtClean="0"/>
              <a:t>In a primigravida  woman the abdominal muscles are in good tone which braces the uterus into an upright position and helps the head to engage.</a:t>
            </a:r>
          </a:p>
          <a:p>
            <a:pPr>
              <a:buFont typeface="Wingdings" panose="05000000000000000000" pitchFamily="2" charset="2"/>
              <a:buChar char="Ø"/>
            </a:pPr>
            <a:r>
              <a:rPr lang="en-US" dirty="0" smtClean="0"/>
              <a:t>In a multigravida the abdominal muscles tend to be more lax, as a result, the abdomen becomes somewhat pendulous so that the fetal head may not engage (bends downwards)</a:t>
            </a:r>
          </a:p>
          <a:p>
            <a:pPr>
              <a:buFont typeface="Wingdings" panose="05000000000000000000" pitchFamily="2" charset="2"/>
              <a:buChar char="Ø"/>
            </a:pPr>
            <a:r>
              <a:rPr lang="en-US" dirty="0" smtClean="0"/>
              <a:t>Walking is more difficult because the symphysis pubis is more mobile and relaxation of the </a:t>
            </a:r>
            <a:r>
              <a:rPr lang="en-US" dirty="0" err="1" smtClean="0"/>
              <a:t>sacro</a:t>
            </a:r>
            <a:r>
              <a:rPr lang="en-US" dirty="0" smtClean="0"/>
              <a:t>-iliac joint may give rise to backache.</a:t>
            </a:r>
          </a:p>
          <a:p>
            <a:pPr>
              <a:buFont typeface="Wingdings" panose="05000000000000000000" pitchFamily="2" charset="2"/>
              <a:buChar char="Ø"/>
            </a:pPr>
            <a:r>
              <a:rPr lang="en-US" dirty="0" smtClean="0"/>
              <a:t>Lightening results in increase of pressure within the pelvis which may be accounted by: </a:t>
            </a:r>
            <a:r>
              <a:rPr lang="en-US" b="1" dirty="0" smtClean="0"/>
              <a:t> The presence of the fetal head, venous congestion of the whole area, relaxation of the pelvic joints and vaginal discharge become more profuse.</a:t>
            </a:r>
            <a:endParaRPr lang="en-US" dirty="0" smtClean="0"/>
          </a:p>
          <a:p>
            <a:endParaRPr lang="en-US" dirty="0"/>
          </a:p>
        </p:txBody>
      </p:sp>
      <p:sp>
        <p:nvSpPr>
          <p:cNvPr id="4" name="Slide Number Placeholder 3"/>
          <p:cNvSpPr>
            <a:spLocks noGrp="1"/>
          </p:cNvSpPr>
          <p:nvPr>
            <p:ph type="sldNum" sz="quarter" idx="12"/>
          </p:nvPr>
        </p:nvSpPr>
        <p:spPr/>
        <p:txBody>
          <a:bodyPr/>
          <a:lstStyle/>
          <a:p>
            <a:fld id="{4AB73CBB-C3D0-44F1-AD60-686FF34E1601}" type="slidenum">
              <a:rPr lang="en-US" smtClean="0">
                <a:solidFill>
                  <a:prstClr val="black">
                    <a:tint val="75000"/>
                  </a:prstClr>
                </a:solidFill>
              </a:rPr>
              <a:pPr/>
              <a:t>14</a:t>
            </a:fld>
            <a:endParaRPr lang="en-US">
              <a:solidFill>
                <a:prstClr val="black">
                  <a:tint val="75000"/>
                </a:prstClr>
              </a:solidFill>
            </a:endParaRPr>
          </a:p>
        </p:txBody>
      </p:sp>
    </p:spTree>
    <p:extLst>
      <p:ext uri="{BB962C8B-B14F-4D97-AF65-F5344CB8AC3E}">
        <p14:creationId xmlns:p14="http://schemas.microsoft.com/office/powerpoint/2010/main" val="8483237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96214"/>
            <a:ext cx="10515600" cy="5880749"/>
          </a:xfrm>
        </p:spPr>
        <p:txBody>
          <a:bodyPr/>
          <a:lstStyle/>
          <a:p>
            <a:pPr marL="109728" lvl="0" indent="0" algn="just">
              <a:lnSpc>
                <a:spcPct val="100000"/>
              </a:lnSpc>
              <a:spcBef>
                <a:spcPct val="20000"/>
              </a:spcBef>
              <a:buSzPct val="95000"/>
              <a:buNone/>
              <a:defRPr/>
            </a:pPr>
            <a:r>
              <a:rPr lang="en-US" b="1" dirty="0" smtClean="0">
                <a:solidFill>
                  <a:srgbClr val="00B0F0"/>
                </a:solidFill>
              </a:rPr>
              <a:t>2. Frequency </a:t>
            </a:r>
            <a:r>
              <a:rPr lang="en-US" b="1" dirty="0">
                <a:solidFill>
                  <a:srgbClr val="00B0F0"/>
                </a:solidFill>
              </a:rPr>
              <a:t>of </a:t>
            </a:r>
            <a:r>
              <a:rPr lang="en-US" b="1" dirty="0" smtClean="0">
                <a:solidFill>
                  <a:srgbClr val="00B0F0"/>
                </a:solidFill>
              </a:rPr>
              <a:t>Micturition</a:t>
            </a:r>
          </a:p>
          <a:p>
            <a:pPr marL="1481328" lvl="2" indent="-457200" algn="just">
              <a:lnSpc>
                <a:spcPct val="100000"/>
              </a:lnSpc>
              <a:spcBef>
                <a:spcPct val="20000"/>
              </a:spcBef>
              <a:buSzPct val="95000"/>
              <a:buFont typeface="Wingdings" panose="05000000000000000000" pitchFamily="2" charset="2"/>
              <a:buChar char="Ø"/>
              <a:defRPr/>
            </a:pPr>
            <a:r>
              <a:rPr lang="en-US" sz="2800" dirty="0" smtClean="0">
                <a:solidFill>
                  <a:prstClr val="black"/>
                </a:solidFill>
              </a:rPr>
              <a:t>The </a:t>
            </a:r>
            <a:r>
              <a:rPr lang="en-US" sz="2800" dirty="0">
                <a:solidFill>
                  <a:prstClr val="black"/>
                </a:solidFill>
              </a:rPr>
              <a:t>descent of the foetal head increases pressure within the </a:t>
            </a:r>
            <a:r>
              <a:rPr lang="en-US" sz="2800" dirty="0" smtClean="0">
                <a:solidFill>
                  <a:prstClr val="black"/>
                </a:solidFill>
              </a:rPr>
              <a:t>pelvis.</a:t>
            </a:r>
          </a:p>
          <a:p>
            <a:pPr marL="1481328" lvl="2" indent="-457200" algn="just">
              <a:lnSpc>
                <a:spcPct val="100000"/>
              </a:lnSpc>
              <a:spcBef>
                <a:spcPct val="20000"/>
              </a:spcBef>
              <a:buSzPct val="95000"/>
              <a:buFont typeface="Wingdings" panose="05000000000000000000" pitchFamily="2" charset="2"/>
              <a:buChar char="Ø"/>
              <a:defRPr/>
            </a:pPr>
            <a:r>
              <a:rPr lang="en-US" sz="2800" dirty="0" smtClean="0">
                <a:solidFill>
                  <a:prstClr val="black"/>
                </a:solidFill>
              </a:rPr>
              <a:t>This </a:t>
            </a:r>
            <a:r>
              <a:rPr lang="en-US" sz="2800" dirty="0">
                <a:solidFill>
                  <a:prstClr val="black"/>
                </a:solidFill>
              </a:rPr>
              <a:t>limits the capacity of the bladder, which can cause </a:t>
            </a:r>
            <a:r>
              <a:rPr lang="en-US" sz="2800" dirty="0" smtClean="0">
                <a:solidFill>
                  <a:prstClr val="black"/>
                </a:solidFill>
              </a:rPr>
              <a:t>irritation.</a:t>
            </a:r>
          </a:p>
          <a:p>
            <a:pPr marL="1481328" lvl="2" indent="-457200" algn="just">
              <a:lnSpc>
                <a:spcPct val="100000"/>
              </a:lnSpc>
              <a:spcBef>
                <a:spcPct val="20000"/>
              </a:spcBef>
              <a:buSzPct val="95000"/>
              <a:buFont typeface="Wingdings" panose="05000000000000000000" pitchFamily="2" charset="2"/>
              <a:buChar char="Ø"/>
              <a:defRPr/>
            </a:pPr>
            <a:r>
              <a:rPr lang="en-US" sz="2800" dirty="0" smtClean="0">
                <a:solidFill>
                  <a:prstClr val="black"/>
                </a:solidFill>
              </a:rPr>
              <a:t>The </a:t>
            </a:r>
            <a:r>
              <a:rPr lang="en-US" sz="2800" dirty="0">
                <a:solidFill>
                  <a:prstClr val="black"/>
                </a:solidFill>
              </a:rPr>
              <a:t>laxity of the pelvic floor muscles gives rise to poor sphincter control causing a degree of stress incontinence. </a:t>
            </a:r>
            <a:endParaRPr lang="en-US" sz="2800" dirty="0" smtClean="0">
              <a:solidFill>
                <a:prstClr val="black"/>
              </a:solidFill>
            </a:endParaRPr>
          </a:p>
          <a:p>
            <a:pPr marL="109728" lvl="0" indent="0" algn="just">
              <a:lnSpc>
                <a:spcPct val="100000"/>
              </a:lnSpc>
              <a:spcBef>
                <a:spcPct val="20000"/>
              </a:spcBef>
              <a:buSzPct val="95000"/>
              <a:buNone/>
              <a:defRPr/>
            </a:pPr>
            <a:r>
              <a:rPr lang="en-US" b="1" dirty="0" smtClean="0">
                <a:solidFill>
                  <a:srgbClr val="00B0F0"/>
                </a:solidFill>
              </a:rPr>
              <a:t>3. </a:t>
            </a:r>
            <a:r>
              <a:rPr lang="en-US" b="1" dirty="0" err="1" smtClean="0">
                <a:solidFill>
                  <a:srgbClr val="00B0F0"/>
                </a:solidFill>
              </a:rPr>
              <a:t>Spurous</a:t>
            </a:r>
            <a:r>
              <a:rPr lang="en-US" b="1" dirty="0" smtClean="0">
                <a:solidFill>
                  <a:srgbClr val="00B0F0"/>
                </a:solidFill>
              </a:rPr>
              <a:t> labour (false labour)</a:t>
            </a:r>
          </a:p>
          <a:p>
            <a:pPr marL="1481328" lvl="2" indent="-457200" algn="just">
              <a:lnSpc>
                <a:spcPct val="100000"/>
              </a:lnSpc>
              <a:spcBef>
                <a:spcPct val="20000"/>
              </a:spcBef>
              <a:buSzPct val="95000"/>
              <a:buFont typeface="Wingdings" panose="05000000000000000000" pitchFamily="2" charset="2"/>
              <a:buChar char="Ø"/>
              <a:defRPr/>
            </a:pPr>
            <a:r>
              <a:rPr lang="en-US" sz="2800" dirty="0" smtClean="0">
                <a:solidFill>
                  <a:prstClr val="black"/>
                </a:solidFill>
              </a:rPr>
              <a:t>Many women experience contraction before the onset of true labour. The contractions are irregular and sometimes regular but the uterus contracts and relax but in true labour the uterus contracts and retracts.</a:t>
            </a:r>
            <a:endParaRPr lang="en-US" sz="2800" dirty="0">
              <a:solidFill>
                <a:prstClr val="black"/>
              </a:solidFill>
            </a:endParaRPr>
          </a:p>
          <a:p>
            <a:pPr marL="0" indent="0">
              <a:buNone/>
            </a:pPr>
            <a:endParaRPr lang="en-US" dirty="0"/>
          </a:p>
        </p:txBody>
      </p:sp>
      <p:sp>
        <p:nvSpPr>
          <p:cNvPr id="2" name="Slide Number Placeholder 1"/>
          <p:cNvSpPr>
            <a:spLocks noGrp="1"/>
          </p:cNvSpPr>
          <p:nvPr>
            <p:ph type="sldNum" sz="quarter" idx="12"/>
          </p:nvPr>
        </p:nvSpPr>
        <p:spPr/>
        <p:txBody>
          <a:bodyPr/>
          <a:lstStyle/>
          <a:p>
            <a:fld id="{4AB73CBB-C3D0-44F1-AD60-686FF34E1601}" type="slidenum">
              <a:rPr lang="en-US" smtClean="0">
                <a:solidFill>
                  <a:prstClr val="black">
                    <a:tint val="75000"/>
                  </a:prstClr>
                </a:solidFill>
              </a:rPr>
              <a:pPr/>
              <a:t>15</a:t>
            </a:fld>
            <a:endParaRPr lang="en-US">
              <a:solidFill>
                <a:prstClr val="black">
                  <a:tint val="75000"/>
                </a:prstClr>
              </a:solidFill>
            </a:endParaRPr>
          </a:p>
        </p:txBody>
      </p:sp>
    </p:spTree>
    <p:extLst>
      <p:ext uri="{BB962C8B-B14F-4D97-AF65-F5344CB8AC3E}">
        <p14:creationId xmlns:p14="http://schemas.microsoft.com/office/powerpoint/2010/main" val="10591843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120462"/>
          </a:xfrm>
        </p:spPr>
        <p:txBody>
          <a:bodyPr/>
          <a:lstStyle/>
          <a:p>
            <a:pPr marL="742950" indent="-742950" algn="ctr">
              <a:buFont typeface="+mj-lt"/>
              <a:buAutoNum type="arabicPeriod" startAt="4"/>
            </a:pPr>
            <a:r>
              <a:rPr lang="en-US" dirty="0" smtClean="0">
                <a:solidFill>
                  <a:srgbClr val="00B0F0"/>
                </a:solidFill>
                <a:latin typeface="+mn-lt"/>
              </a:rPr>
              <a:t> Effacement  (Taking up of the cervix)</a:t>
            </a:r>
            <a:endParaRPr lang="en-US" dirty="0">
              <a:solidFill>
                <a:srgbClr val="00B0F0"/>
              </a:solidFill>
              <a:latin typeface="+mn-lt"/>
            </a:endParaRPr>
          </a:p>
        </p:txBody>
      </p:sp>
      <p:sp>
        <p:nvSpPr>
          <p:cNvPr id="3" name="Content Placeholder 2"/>
          <p:cNvSpPr>
            <a:spLocks noGrp="1"/>
          </p:cNvSpPr>
          <p:nvPr>
            <p:ph idx="1"/>
          </p:nvPr>
        </p:nvSpPr>
        <p:spPr>
          <a:xfrm>
            <a:off x="838200" y="1120462"/>
            <a:ext cx="10515600" cy="5512157"/>
          </a:xfrm>
        </p:spPr>
        <p:txBody>
          <a:bodyPr/>
          <a:lstStyle/>
          <a:p>
            <a:pPr lvl="2">
              <a:buFont typeface="Wingdings" panose="05000000000000000000" pitchFamily="2" charset="2"/>
              <a:buChar char="Ø"/>
            </a:pPr>
            <a:r>
              <a:rPr lang="en-US" sz="2800" dirty="0" smtClean="0">
                <a:solidFill>
                  <a:prstClr val="black"/>
                </a:solidFill>
              </a:rPr>
              <a:t>The </a:t>
            </a:r>
            <a:r>
              <a:rPr lang="en-US" sz="2800" dirty="0">
                <a:solidFill>
                  <a:prstClr val="black"/>
                </a:solidFill>
              </a:rPr>
              <a:t>cervix is drawn up and mergers with the lower uterine segment</a:t>
            </a:r>
            <a:r>
              <a:rPr lang="en-US" sz="2800" dirty="0" smtClean="0">
                <a:solidFill>
                  <a:prstClr val="black"/>
                </a:solidFill>
              </a:rPr>
              <a:t>. The cervix become thin and soft.</a:t>
            </a:r>
            <a:endParaRPr lang="en-US" sz="2800" dirty="0">
              <a:solidFill>
                <a:prstClr val="black"/>
              </a:solidFill>
            </a:endParaRPr>
          </a:p>
          <a:p>
            <a:pPr lvl="2">
              <a:buFont typeface="Wingdings" panose="05000000000000000000" pitchFamily="2" charset="2"/>
              <a:buChar char="Ø"/>
            </a:pPr>
            <a:r>
              <a:rPr lang="en-US" sz="2800" dirty="0">
                <a:solidFill>
                  <a:prstClr val="black"/>
                </a:solidFill>
              </a:rPr>
              <a:t>In a </a:t>
            </a:r>
            <a:r>
              <a:rPr lang="en-US" sz="2800" dirty="0" err="1">
                <a:solidFill>
                  <a:prstClr val="black"/>
                </a:solidFill>
              </a:rPr>
              <a:t>primigravida</a:t>
            </a:r>
            <a:r>
              <a:rPr lang="en-US" sz="2800" dirty="0">
                <a:solidFill>
                  <a:prstClr val="black"/>
                </a:solidFill>
              </a:rPr>
              <a:t> this may result in complete effacement but in a multigravida  a perceptible canal remains</a:t>
            </a:r>
          </a:p>
          <a:p>
            <a:pPr lvl="2">
              <a:buFont typeface="Wingdings" panose="05000000000000000000" pitchFamily="2" charset="2"/>
              <a:buChar char="Ø"/>
            </a:pPr>
            <a:endParaRPr lang="en-US" sz="2800" dirty="0">
              <a:solidFill>
                <a:prstClr val="black"/>
              </a:solidFill>
            </a:endParaRPr>
          </a:p>
          <a:p>
            <a:pPr marL="914400" lvl="2" indent="0">
              <a:buNone/>
            </a:pPr>
            <a:endParaRPr lang="en-US" sz="2800" dirty="0">
              <a:solidFill>
                <a:prstClr val="black"/>
              </a:solidFill>
            </a:endParaRPr>
          </a:p>
          <a:p>
            <a:endParaRPr lang="en-US" dirty="0"/>
          </a:p>
        </p:txBody>
      </p:sp>
      <p:pic>
        <p:nvPicPr>
          <p:cNvPr id="4" name="Picture 3"/>
          <p:cNvPicPr>
            <a:picLocks noChangeAspect="1"/>
          </p:cNvPicPr>
          <p:nvPr/>
        </p:nvPicPr>
        <p:blipFill>
          <a:blip r:embed="rId2"/>
          <a:stretch>
            <a:fillRect/>
          </a:stretch>
        </p:blipFill>
        <p:spPr>
          <a:xfrm>
            <a:off x="2090581" y="2768959"/>
            <a:ext cx="8010838" cy="3863660"/>
          </a:xfrm>
          <a:prstGeom prst="rect">
            <a:avLst/>
          </a:prstGeom>
        </p:spPr>
      </p:pic>
      <p:sp>
        <p:nvSpPr>
          <p:cNvPr id="5" name="Slide Number Placeholder 4"/>
          <p:cNvSpPr>
            <a:spLocks noGrp="1"/>
          </p:cNvSpPr>
          <p:nvPr>
            <p:ph type="sldNum" sz="quarter" idx="12"/>
          </p:nvPr>
        </p:nvSpPr>
        <p:spPr/>
        <p:txBody>
          <a:bodyPr/>
          <a:lstStyle/>
          <a:p>
            <a:fld id="{4AB73CBB-C3D0-44F1-AD60-686FF34E1601}" type="slidenum">
              <a:rPr lang="en-US" smtClean="0">
                <a:solidFill>
                  <a:prstClr val="black">
                    <a:tint val="75000"/>
                  </a:prstClr>
                </a:solidFill>
              </a:rPr>
              <a:pPr/>
              <a:t>16</a:t>
            </a:fld>
            <a:endParaRPr lang="en-US">
              <a:solidFill>
                <a:prstClr val="black">
                  <a:tint val="75000"/>
                </a:prstClr>
              </a:solidFill>
            </a:endParaRPr>
          </a:p>
        </p:txBody>
      </p:sp>
    </p:spTree>
    <p:extLst>
      <p:ext uri="{BB962C8B-B14F-4D97-AF65-F5344CB8AC3E}">
        <p14:creationId xmlns:p14="http://schemas.microsoft.com/office/powerpoint/2010/main" val="3757453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92421"/>
            <a:ext cx="10515600" cy="1325563"/>
          </a:xfrm>
        </p:spPr>
        <p:txBody>
          <a:bodyPr/>
          <a:lstStyle/>
          <a:p>
            <a:pPr algn="ctr"/>
            <a:r>
              <a:rPr lang="en-US" dirty="0" smtClean="0">
                <a:solidFill>
                  <a:srgbClr val="00B0F0"/>
                </a:solidFill>
                <a:latin typeface="+mn-lt"/>
              </a:rPr>
              <a:t>5. Late pregnancy feeling</a:t>
            </a:r>
            <a:endParaRPr lang="en-US" dirty="0">
              <a:solidFill>
                <a:srgbClr val="00B0F0"/>
              </a:solidFill>
              <a:latin typeface="+mn-lt"/>
            </a:endParaRPr>
          </a:p>
        </p:txBody>
      </p:sp>
      <p:sp>
        <p:nvSpPr>
          <p:cNvPr id="3" name="Content Placeholder 2"/>
          <p:cNvSpPr>
            <a:spLocks noGrp="1"/>
          </p:cNvSpPr>
          <p:nvPr>
            <p:ph idx="1"/>
          </p:nvPr>
        </p:nvSpPr>
        <p:spPr/>
        <p:txBody>
          <a:bodyPr/>
          <a:lstStyle/>
          <a:p>
            <a:pPr marL="0" lvl="0" indent="0">
              <a:lnSpc>
                <a:spcPct val="100000"/>
              </a:lnSpc>
              <a:buNone/>
            </a:pPr>
            <a:r>
              <a:rPr lang="en-US" b="1" dirty="0" smtClean="0">
                <a:solidFill>
                  <a:prstClr val="black"/>
                </a:solidFill>
              </a:rPr>
              <a:t>Late </a:t>
            </a:r>
            <a:r>
              <a:rPr lang="en-US" b="1" dirty="0">
                <a:solidFill>
                  <a:prstClr val="black"/>
                </a:solidFill>
              </a:rPr>
              <a:t>pregnancy  feeling:</a:t>
            </a:r>
          </a:p>
          <a:p>
            <a:pPr lvl="2">
              <a:lnSpc>
                <a:spcPct val="100000"/>
              </a:lnSpc>
              <a:buFont typeface="Wingdings" panose="05000000000000000000" pitchFamily="2" charset="2"/>
              <a:buChar char="Ø"/>
            </a:pPr>
            <a:r>
              <a:rPr lang="en-US" sz="2800" dirty="0">
                <a:solidFill>
                  <a:prstClr val="black"/>
                </a:solidFill>
              </a:rPr>
              <a:t>Toward the end of pregnancy many women feel large and clumsy and are impatient for pregnancy to end.</a:t>
            </a:r>
          </a:p>
          <a:p>
            <a:pPr lvl="2">
              <a:lnSpc>
                <a:spcPct val="100000"/>
              </a:lnSpc>
              <a:buFont typeface="Wingdings" panose="05000000000000000000" pitchFamily="2" charset="2"/>
              <a:buChar char="Ø"/>
            </a:pPr>
            <a:r>
              <a:rPr lang="en-US" sz="2800" dirty="0">
                <a:solidFill>
                  <a:prstClr val="black"/>
                </a:solidFill>
              </a:rPr>
              <a:t>They experience a surge in energy and a compulsion to clean everything in sight.</a:t>
            </a:r>
          </a:p>
          <a:p>
            <a:pPr lvl="2">
              <a:lnSpc>
                <a:spcPct val="100000"/>
              </a:lnSpc>
              <a:buFont typeface="Wingdings" panose="05000000000000000000" pitchFamily="2" charset="2"/>
              <a:buChar char="Ø"/>
            </a:pPr>
            <a:r>
              <a:rPr lang="en-US" sz="2800" dirty="0">
                <a:solidFill>
                  <a:prstClr val="black"/>
                </a:solidFill>
              </a:rPr>
              <a:t>As labour draws nearer they experience mood swings ( elation and depression. ( just reassure her  that all this is normal) </a:t>
            </a:r>
          </a:p>
        </p:txBody>
      </p:sp>
      <p:sp>
        <p:nvSpPr>
          <p:cNvPr id="4" name="Slide Number Placeholder 3"/>
          <p:cNvSpPr>
            <a:spLocks noGrp="1"/>
          </p:cNvSpPr>
          <p:nvPr>
            <p:ph type="sldNum" sz="quarter" idx="12"/>
          </p:nvPr>
        </p:nvSpPr>
        <p:spPr/>
        <p:txBody>
          <a:bodyPr/>
          <a:lstStyle/>
          <a:p>
            <a:fld id="{4AB73CBB-C3D0-44F1-AD60-686FF34E1601}" type="slidenum">
              <a:rPr lang="en-US" smtClean="0">
                <a:solidFill>
                  <a:prstClr val="black">
                    <a:tint val="75000"/>
                  </a:prstClr>
                </a:solidFill>
              </a:rPr>
              <a:pPr/>
              <a:t>17</a:t>
            </a:fld>
            <a:endParaRPr lang="en-US">
              <a:solidFill>
                <a:prstClr val="black">
                  <a:tint val="75000"/>
                </a:prstClr>
              </a:solidFill>
            </a:endParaRPr>
          </a:p>
        </p:txBody>
      </p:sp>
    </p:spTree>
    <p:extLst>
      <p:ext uri="{BB962C8B-B14F-4D97-AF65-F5344CB8AC3E}">
        <p14:creationId xmlns:p14="http://schemas.microsoft.com/office/powerpoint/2010/main" val="31414810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1668"/>
            <a:ext cx="10515600" cy="965916"/>
          </a:xfrm>
        </p:spPr>
        <p:txBody>
          <a:bodyPr/>
          <a:lstStyle/>
          <a:p>
            <a:r>
              <a:rPr lang="en-US" dirty="0" smtClean="0">
                <a:solidFill>
                  <a:srgbClr val="00B0F0"/>
                </a:solidFill>
                <a:latin typeface="+mn-lt"/>
              </a:rPr>
              <a:t>                Causes Of Onset Of Labour</a:t>
            </a:r>
            <a:endParaRPr lang="en-US" dirty="0">
              <a:solidFill>
                <a:srgbClr val="00B0F0"/>
              </a:solidFill>
              <a:latin typeface="+mn-lt"/>
            </a:endParaRPr>
          </a:p>
        </p:txBody>
      </p:sp>
      <p:sp>
        <p:nvSpPr>
          <p:cNvPr id="3" name="Content Placeholder 2"/>
          <p:cNvSpPr>
            <a:spLocks noGrp="1"/>
          </p:cNvSpPr>
          <p:nvPr>
            <p:ph idx="1"/>
          </p:nvPr>
        </p:nvSpPr>
        <p:spPr>
          <a:xfrm>
            <a:off x="838200" y="1120463"/>
            <a:ext cx="10515600" cy="5422005"/>
          </a:xfrm>
        </p:spPr>
        <p:txBody>
          <a:bodyPr>
            <a:normAutofit fontScale="92500" lnSpcReduction="10000"/>
          </a:bodyPr>
          <a:lstStyle/>
          <a:p>
            <a:pPr>
              <a:lnSpc>
                <a:spcPct val="110000"/>
              </a:lnSpc>
            </a:pPr>
            <a:r>
              <a:rPr lang="en-US" dirty="0" smtClean="0"/>
              <a:t>The exact cause of labour remains uncertain but it is believed to be both </a:t>
            </a:r>
            <a:r>
              <a:rPr lang="en-US" b="1" dirty="0" smtClean="0"/>
              <a:t>hormonal</a:t>
            </a:r>
            <a:r>
              <a:rPr lang="en-US" dirty="0" smtClean="0"/>
              <a:t> and </a:t>
            </a:r>
            <a:r>
              <a:rPr lang="en-US" b="1" dirty="0" smtClean="0"/>
              <a:t>mechanical factors</a:t>
            </a:r>
            <a:r>
              <a:rPr lang="en-US" dirty="0" smtClean="0"/>
              <a:t>.</a:t>
            </a:r>
          </a:p>
          <a:p>
            <a:pPr marL="914400" indent="-914400" algn="ctr">
              <a:lnSpc>
                <a:spcPct val="110000"/>
              </a:lnSpc>
              <a:buFont typeface="+mj-lt"/>
              <a:buAutoNum type="arabicPeriod"/>
            </a:pPr>
            <a:r>
              <a:rPr lang="en-US" sz="4800" b="1" dirty="0" smtClean="0">
                <a:solidFill>
                  <a:srgbClr val="00B0F0"/>
                </a:solidFill>
              </a:rPr>
              <a:t>Hormonal Factors</a:t>
            </a:r>
          </a:p>
          <a:p>
            <a:pPr marL="0" indent="0">
              <a:lnSpc>
                <a:spcPct val="110000"/>
              </a:lnSpc>
              <a:buNone/>
            </a:pPr>
            <a:r>
              <a:rPr lang="en-US" dirty="0" smtClean="0"/>
              <a:t>Hormonal  factors is believed to be </a:t>
            </a:r>
            <a:r>
              <a:rPr lang="en-US" dirty="0" err="1" smtClean="0"/>
              <a:t>multifactoral</a:t>
            </a:r>
            <a:r>
              <a:rPr lang="en-US" dirty="0" smtClean="0"/>
              <a:t> in origin.</a:t>
            </a:r>
          </a:p>
          <a:p>
            <a:pPr marR="0" algn="just">
              <a:lnSpc>
                <a:spcPct val="110000"/>
              </a:lnSpc>
              <a:spcBef>
                <a:spcPts val="0"/>
              </a:spcBef>
              <a:spcAft>
                <a:spcPts val="0"/>
              </a:spcAft>
              <a:buFont typeface="Wingdings" panose="05000000000000000000" pitchFamily="2" charset="2"/>
              <a:buChar char="Ø"/>
            </a:pPr>
            <a:r>
              <a:rPr lang="en-US" b="1" dirty="0" smtClean="0"/>
              <a:t>Oxytocin: </a:t>
            </a:r>
            <a:r>
              <a:rPr lang="en-US" dirty="0" smtClean="0"/>
              <a:t>as pregnancy advance the uterus becomes sensitive to oxytocin and reaches surge at 36 weeks and stimulates contraction of the uterus.</a:t>
            </a:r>
          </a:p>
          <a:p>
            <a:pPr marR="0" algn="just">
              <a:lnSpc>
                <a:spcPct val="110000"/>
              </a:lnSpc>
              <a:spcBef>
                <a:spcPts val="0"/>
              </a:spcBef>
              <a:spcAft>
                <a:spcPts val="0"/>
              </a:spcAft>
              <a:buFont typeface="Wingdings" panose="05000000000000000000" pitchFamily="2" charset="2"/>
              <a:buChar char="Ø"/>
            </a:pPr>
            <a:r>
              <a:rPr lang="en-US" b="1" dirty="0" smtClean="0">
                <a:ea typeface="Times New Roman" panose="02020603050405020304" pitchFamily="18" charset="0"/>
              </a:rPr>
              <a:t> progesterone: </a:t>
            </a:r>
            <a:r>
              <a:rPr lang="en-US" dirty="0" smtClean="0">
                <a:ea typeface="Times New Roman" panose="02020603050405020304" pitchFamily="18" charset="0"/>
              </a:rPr>
              <a:t>It </a:t>
            </a:r>
            <a:r>
              <a:rPr lang="en-US" dirty="0">
                <a:ea typeface="Times New Roman" panose="02020603050405020304" pitchFamily="18" charset="0"/>
              </a:rPr>
              <a:t>is believed that close to term progesterone levels in the body </a:t>
            </a:r>
            <a:r>
              <a:rPr lang="en-US" dirty="0" smtClean="0">
                <a:ea typeface="Times New Roman" panose="02020603050405020304" pitchFamily="18" charset="0"/>
              </a:rPr>
              <a:t>fall due to declining placental sufficiency, </a:t>
            </a:r>
            <a:r>
              <a:rPr lang="en-US" dirty="0">
                <a:ea typeface="Times New Roman" panose="02020603050405020304" pitchFamily="18" charset="0"/>
              </a:rPr>
              <a:t>while at the same time levels of </a:t>
            </a:r>
            <a:r>
              <a:rPr lang="en-US" dirty="0" err="1">
                <a:ea typeface="Times New Roman" panose="02020603050405020304" pitchFamily="18" charset="0"/>
              </a:rPr>
              <a:t>oestrogen</a:t>
            </a:r>
            <a:r>
              <a:rPr lang="en-US" dirty="0">
                <a:ea typeface="Times New Roman" panose="02020603050405020304" pitchFamily="18" charset="0"/>
              </a:rPr>
              <a:t> (which is responsible for </a:t>
            </a:r>
            <a:r>
              <a:rPr lang="en-US" dirty="0" smtClean="0">
                <a:ea typeface="Times New Roman" panose="02020603050405020304" pitchFamily="18" charset="0"/>
              </a:rPr>
              <a:t>sensitizing </a:t>
            </a:r>
            <a:r>
              <a:rPr lang="en-US" dirty="0">
                <a:ea typeface="Times New Roman" panose="02020603050405020304" pitchFamily="18" charset="0"/>
              </a:rPr>
              <a:t>the uterine muscles) rise. The fall in progesterone levels is important because it has effect on muscle contractions. </a:t>
            </a:r>
            <a:r>
              <a:rPr lang="en-US" b="1" dirty="0">
                <a:ea typeface="Times New Roman" panose="02020603050405020304" pitchFamily="18" charset="0"/>
              </a:rPr>
              <a:t>The rise in </a:t>
            </a:r>
            <a:r>
              <a:rPr lang="en-US" b="1" dirty="0" err="1">
                <a:ea typeface="Times New Roman" panose="02020603050405020304" pitchFamily="18" charset="0"/>
              </a:rPr>
              <a:t>oestrogen</a:t>
            </a:r>
            <a:r>
              <a:rPr lang="en-US" b="1" dirty="0">
                <a:ea typeface="Times New Roman" panose="02020603050405020304" pitchFamily="18" charset="0"/>
              </a:rPr>
              <a:t> </a:t>
            </a:r>
            <a:r>
              <a:rPr lang="en-US" dirty="0">
                <a:ea typeface="Times New Roman" panose="02020603050405020304" pitchFamily="18" charset="0"/>
              </a:rPr>
              <a:t>levels meanwhile triggers </a:t>
            </a:r>
            <a:r>
              <a:rPr lang="en-US" b="1" dirty="0">
                <a:ea typeface="Times New Roman" panose="02020603050405020304" pitchFamily="18" charset="0"/>
              </a:rPr>
              <a:t>the release of oxytocin</a:t>
            </a:r>
            <a:r>
              <a:rPr lang="en-US" dirty="0">
                <a:ea typeface="Times New Roman" panose="02020603050405020304" pitchFamily="18" charset="0"/>
              </a:rPr>
              <a:t>, which causes uterine contractions. </a:t>
            </a:r>
            <a:endParaRPr lang="en-US" dirty="0" smtClean="0"/>
          </a:p>
          <a:p>
            <a:pPr>
              <a:buFont typeface="Wingdings" panose="05000000000000000000" pitchFamily="2" charset="2"/>
              <a:buChar char="Ø"/>
            </a:pPr>
            <a:endParaRPr lang="en-US" dirty="0"/>
          </a:p>
        </p:txBody>
      </p:sp>
      <p:sp>
        <p:nvSpPr>
          <p:cNvPr id="4" name="Slide Number Placeholder 3"/>
          <p:cNvSpPr>
            <a:spLocks noGrp="1"/>
          </p:cNvSpPr>
          <p:nvPr>
            <p:ph type="sldNum" sz="quarter" idx="12"/>
          </p:nvPr>
        </p:nvSpPr>
        <p:spPr/>
        <p:txBody>
          <a:bodyPr/>
          <a:lstStyle/>
          <a:p>
            <a:fld id="{4AB73CBB-C3D0-44F1-AD60-686FF34E1601}" type="slidenum">
              <a:rPr lang="en-US" smtClean="0">
                <a:solidFill>
                  <a:prstClr val="black">
                    <a:tint val="75000"/>
                  </a:prstClr>
                </a:solidFill>
              </a:rPr>
              <a:pPr/>
              <a:t>18</a:t>
            </a:fld>
            <a:endParaRPr lang="en-US">
              <a:solidFill>
                <a:prstClr val="black">
                  <a:tint val="75000"/>
                </a:prstClr>
              </a:solidFill>
            </a:endParaRPr>
          </a:p>
        </p:txBody>
      </p:sp>
    </p:spTree>
    <p:extLst>
      <p:ext uri="{BB962C8B-B14F-4D97-AF65-F5344CB8AC3E}">
        <p14:creationId xmlns:p14="http://schemas.microsoft.com/office/powerpoint/2010/main" val="22999689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44698"/>
            <a:ext cx="10515600" cy="6272011"/>
          </a:xfrm>
        </p:spPr>
        <p:txBody>
          <a:bodyPr/>
          <a:lstStyle/>
          <a:p>
            <a:pPr marL="0" lvl="0" indent="0" algn="just">
              <a:lnSpc>
                <a:spcPct val="100000"/>
              </a:lnSpc>
              <a:spcBef>
                <a:spcPts val="0"/>
              </a:spcBef>
              <a:buNone/>
            </a:pPr>
            <a:endParaRPr lang="en-US" b="1" dirty="0">
              <a:solidFill>
                <a:prstClr val="black"/>
              </a:solidFill>
              <a:ea typeface="Times New Roman" panose="02020603050405020304" pitchFamily="18" charset="0"/>
            </a:endParaRPr>
          </a:p>
          <a:p>
            <a:pPr lvl="0" algn="just">
              <a:lnSpc>
                <a:spcPct val="100000"/>
              </a:lnSpc>
              <a:spcBef>
                <a:spcPts val="0"/>
              </a:spcBef>
              <a:buFont typeface="Wingdings" panose="05000000000000000000" pitchFamily="2" charset="2"/>
              <a:buChar char="Ø"/>
            </a:pPr>
            <a:r>
              <a:rPr lang="en-US" b="1" dirty="0" smtClean="0">
                <a:solidFill>
                  <a:prstClr val="black"/>
                </a:solidFill>
                <a:ea typeface="Times New Roman" panose="02020603050405020304" pitchFamily="18" charset="0"/>
              </a:rPr>
              <a:t>The </a:t>
            </a:r>
            <a:r>
              <a:rPr lang="en-US" b="1" dirty="0">
                <a:solidFill>
                  <a:prstClr val="black"/>
                </a:solidFill>
                <a:ea typeface="Times New Roman" panose="02020603050405020304" pitchFamily="18" charset="0"/>
              </a:rPr>
              <a:t>foetal hypothalamus </a:t>
            </a:r>
            <a:r>
              <a:rPr lang="en-US" dirty="0">
                <a:solidFill>
                  <a:prstClr val="black"/>
                </a:solidFill>
                <a:ea typeface="Times New Roman" panose="02020603050405020304" pitchFamily="18" charset="0"/>
              </a:rPr>
              <a:t>is believed to produce releasing factors, which stimulate the anterior pituitary gland to produce adrenocorticotrophic hormone (ACTH</a:t>
            </a:r>
            <a:r>
              <a:rPr lang="en-US" dirty="0" smtClean="0">
                <a:solidFill>
                  <a:prstClr val="black"/>
                </a:solidFill>
                <a:ea typeface="Times New Roman" panose="02020603050405020304" pitchFamily="18" charset="0"/>
              </a:rPr>
              <a:t>). </a:t>
            </a:r>
            <a:r>
              <a:rPr lang="en-US" dirty="0">
                <a:solidFill>
                  <a:prstClr val="black"/>
                </a:solidFill>
                <a:ea typeface="Times New Roman" panose="02020603050405020304" pitchFamily="18" charset="0"/>
              </a:rPr>
              <a:t>ACTH stimulates the foetal adrenal glands to secrete cortisol, which causes relative levels of placental hormones to </a:t>
            </a:r>
            <a:r>
              <a:rPr lang="en-US" dirty="0" smtClean="0">
                <a:solidFill>
                  <a:prstClr val="black"/>
                </a:solidFill>
                <a:ea typeface="Times New Roman" panose="02020603050405020304" pitchFamily="18" charset="0"/>
              </a:rPr>
              <a:t>rise . There is increase in </a:t>
            </a:r>
            <a:r>
              <a:rPr lang="en-US" dirty="0" err="1" smtClean="0">
                <a:solidFill>
                  <a:prstClr val="black"/>
                </a:solidFill>
                <a:ea typeface="Times New Roman" panose="02020603050405020304" pitchFamily="18" charset="0"/>
              </a:rPr>
              <a:t>oestrogen</a:t>
            </a:r>
            <a:r>
              <a:rPr lang="en-US" dirty="0" smtClean="0">
                <a:solidFill>
                  <a:prstClr val="black"/>
                </a:solidFill>
                <a:ea typeface="Times New Roman" panose="02020603050405020304" pitchFamily="18" charset="0"/>
              </a:rPr>
              <a:t> and fall of progesterone. This causes oxytocin to be release by the maternal posterior pituitary gland and thus stimulating the uterus to contract.</a:t>
            </a:r>
          </a:p>
          <a:p>
            <a:pPr lvl="0" algn="just">
              <a:lnSpc>
                <a:spcPct val="100000"/>
              </a:lnSpc>
              <a:spcBef>
                <a:spcPts val="0"/>
              </a:spcBef>
              <a:buFont typeface="Wingdings" panose="05000000000000000000" pitchFamily="2" charset="2"/>
              <a:buChar char="Ø"/>
            </a:pPr>
            <a:r>
              <a:rPr lang="en-US" b="1" dirty="0" err="1" smtClean="0">
                <a:solidFill>
                  <a:prstClr val="black"/>
                </a:solidFill>
                <a:ea typeface="Times New Roman" panose="02020603050405020304" pitchFamily="18" charset="0"/>
              </a:rPr>
              <a:t>Prostagladins</a:t>
            </a:r>
            <a:r>
              <a:rPr lang="en-US" b="1" dirty="0" smtClean="0">
                <a:solidFill>
                  <a:prstClr val="black"/>
                </a:solidFill>
                <a:ea typeface="Times New Roman" panose="02020603050405020304" pitchFamily="18" charset="0"/>
              </a:rPr>
              <a:t> : </a:t>
            </a:r>
            <a:r>
              <a:rPr lang="en-US" dirty="0" smtClean="0">
                <a:solidFill>
                  <a:prstClr val="black"/>
                </a:solidFill>
                <a:ea typeface="Times New Roman" panose="02020603050405020304" pitchFamily="18" charset="0"/>
              </a:rPr>
              <a:t>Rise in </a:t>
            </a:r>
            <a:r>
              <a:rPr lang="en-US" dirty="0" err="1" smtClean="0">
                <a:solidFill>
                  <a:prstClr val="black"/>
                </a:solidFill>
                <a:ea typeface="Times New Roman" panose="02020603050405020304" pitchFamily="18" charset="0"/>
              </a:rPr>
              <a:t>oestrogen</a:t>
            </a:r>
            <a:r>
              <a:rPr lang="en-US" dirty="0" smtClean="0">
                <a:solidFill>
                  <a:prstClr val="black"/>
                </a:solidFill>
                <a:ea typeface="Times New Roman" panose="02020603050405020304" pitchFamily="18" charset="0"/>
              </a:rPr>
              <a:t>  are responsible for the release of </a:t>
            </a:r>
            <a:r>
              <a:rPr lang="en-US" dirty="0" err="1" smtClean="0">
                <a:solidFill>
                  <a:prstClr val="black"/>
                </a:solidFill>
                <a:ea typeface="Times New Roman" panose="02020603050405020304" pitchFamily="18" charset="0"/>
              </a:rPr>
              <a:t>prostagladin</a:t>
            </a:r>
            <a:r>
              <a:rPr lang="en-US" dirty="0" smtClean="0">
                <a:solidFill>
                  <a:prstClr val="black"/>
                </a:solidFill>
                <a:ea typeface="Times New Roman" panose="02020603050405020304" pitchFamily="18" charset="0"/>
              </a:rPr>
              <a:t> from  the placenta and  decidua.</a:t>
            </a:r>
          </a:p>
          <a:p>
            <a:pPr lvl="0" algn="just">
              <a:lnSpc>
                <a:spcPct val="100000"/>
              </a:lnSpc>
              <a:spcBef>
                <a:spcPts val="0"/>
              </a:spcBef>
              <a:buFont typeface="Wingdings" panose="05000000000000000000" pitchFamily="2" charset="2"/>
              <a:buChar char="Ø"/>
            </a:pPr>
            <a:endParaRPr lang="en-US" dirty="0" smtClean="0">
              <a:solidFill>
                <a:prstClr val="black"/>
              </a:solidFill>
              <a:ea typeface="Times New Roman" panose="02020603050405020304" pitchFamily="18" charset="0"/>
            </a:endParaRPr>
          </a:p>
          <a:p>
            <a:pPr lvl="0" algn="just">
              <a:lnSpc>
                <a:spcPct val="100000"/>
              </a:lnSpc>
              <a:spcBef>
                <a:spcPts val="0"/>
              </a:spcBef>
              <a:buFont typeface="Wingdings" panose="05000000000000000000" pitchFamily="2" charset="2"/>
              <a:buChar char="Ø"/>
            </a:pPr>
            <a:r>
              <a:rPr lang="en-US" b="1" dirty="0" err="1" smtClean="0">
                <a:solidFill>
                  <a:prstClr val="black"/>
                </a:solidFill>
                <a:ea typeface="Times New Roman" panose="02020603050405020304" pitchFamily="18" charset="0"/>
              </a:rPr>
              <a:t>Prostagladin</a:t>
            </a:r>
            <a:r>
              <a:rPr lang="en-US" dirty="0" smtClean="0">
                <a:solidFill>
                  <a:prstClr val="black"/>
                </a:solidFill>
                <a:ea typeface="Times New Roman" panose="02020603050405020304" pitchFamily="18" charset="0"/>
              </a:rPr>
              <a:t> and </a:t>
            </a:r>
            <a:r>
              <a:rPr lang="en-US" b="1" dirty="0" smtClean="0">
                <a:solidFill>
                  <a:prstClr val="black"/>
                </a:solidFill>
                <a:ea typeface="Times New Roman" panose="02020603050405020304" pitchFamily="18" charset="0"/>
              </a:rPr>
              <a:t>oxytocin</a:t>
            </a:r>
            <a:r>
              <a:rPr lang="en-US" dirty="0" smtClean="0">
                <a:solidFill>
                  <a:prstClr val="black"/>
                </a:solidFill>
                <a:ea typeface="Times New Roman" panose="02020603050405020304" pitchFamily="18" charset="0"/>
              </a:rPr>
              <a:t> are responsible for uterine contractions</a:t>
            </a:r>
          </a:p>
          <a:p>
            <a:pPr marL="0" lvl="0" indent="0" algn="just">
              <a:lnSpc>
                <a:spcPct val="100000"/>
              </a:lnSpc>
              <a:spcBef>
                <a:spcPts val="0"/>
              </a:spcBef>
              <a:buNone/>
            </a:pPr>
            <a:r>
              <a:rPr lang="en-US" b="1" dirty="0" smtClean="0">
                <a:solidFill>
                  <a:prstClr val="black"/>
                </a:solidFill>
                <a:ea typeface="Times New Roman" panose="02020603050405020304" pitchFamily="18" charset="0"/>
              </a:rPr>
              <a:t>NB; Progesterone  </a:t>
            </a:r>
            <a:r>
              <a:rPr lang="en-US" dirty="0" smtClean="0">
                <a:solidFill>
                  <a:prstClr val="black"/>
                </a:solidFill>
                <a:ea typeface="Times New Roman" panose="02020603050405020304" pitchFamily="18" charset="0"/>
              </a:rPr>
              <a:t>hormone inhibits muscular contractions</a:t>
            </a:r>
          </a:p>
          <a:p>
            <a:endParaRPr lang="en-US" dirty="0"/>
          </a:p>
        </p:txBody>
      </p:sp>
      <p:sp>
        <p:nvSpPr>
          <p:cNvPr id="2" name="Slide Number Placeholder 1"/>
          <p:cNvSpPr>
            <a:spLocks noGrp="1"/>
          </p:cNvSpPr>
          <p:nvPr>
            <p:ph type="sldNum" sz="quarter" idx="12"/>
          </p:nvPr>
        </p:nvSpPr>
        <p:spPr/>
        <p:txBody>
          <a:bodyPr/>
          <a:lstStyle/>
          <a:p>
            <a:fld id="{4AB73CBB-C3D0-44F1-AD60-686FF34E1601}" type="slidenum">
              <a:rPr lang="en-US" smtClean="0">
                <a:solidFill>
                  <a:prstClr val="black">
                    <a:tint val="75000"/>
                  </a:prstClr>
                </a:solidFill>
              </a:rPr>
              <a:pPr/>
              <a:t>19</a:t>
            </a:fld>
            <a:endParaRPr lang="en-US">
              <a:solidFill>
                <a:prstClr val="black">
                  <a:tint val="75000"/>
                </a:prstClr>
              </a:solidFill>
            </a:endParaRPr>
          </a:p>
        </p:txBody>
      </p:sp>
    </p:spTree>
    <p:extLst>
      <p:ext uri="{BB962C8B-B14F-4D97-AF65-F5344CB8AC3E}">
        <p14:creationId xmlns:p14="http://schemas.microsoft.com/office/powerpoint/2010/main" val="3304774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F0"/>
                </a:solidFill>
                <a:latin typeface="+mn-lt"/>
              </a:rPr>
              <a:t>OBJECTIVES </a:t>
            </a:r>
            <a:endParaRPr lang="en-US" b="1" dirty="0">
              <a:solidFill>
                <a:srgbClr val="00B0F0"/>
              </a:solidFill>
              <a:latin typeface="+mn-lt"/>
            </a:endParaRPr>
          </a:p>
        </p:txBody>
      </p:sp>
      <p:sp>
        <p:nvSpPr>
          <p:cNvPr id="3" name="Content Placeholder 2"/>
          <p:cNvSpPr>
            <a:spLocks noGrp="1"/>
          </p:cNvSpPr>
          <p:nvPr>
            <p:ph idx="1"/>
          </p:nvPr>
        </p:nvSpPr>
        <p:spPr/>
        <p:txBody>
          <a:bodyPr/>
          <a:lstStyle/>
          <a:p>
            <a:pPr>
              <a:buFont typeface="Wingdings" panose="05000000000000000000" pitchFamily="2" charset="2"/>
              <a:buChar char="Ø"/>
            </a:pPr>
            <a:r>
              <a:rPr lang="en-US" b="1" dirty="0" smtClean="0"/>
              <a:t>By the end of this module the learner should be able to:</a:t>
            </a:r>
          </a:p>
          <a:p>
            <a:pPr marL="1428750" lvl="2" indent="-514350">
              <a:buFont typeface="+mj-lt"/>
              <a:buAutoNum type="arabicPeriod"/>
            </a:pPr>
            <a:r>
              <a:rPr lang="en-US" sz="2800" dirty="0" smtClean="0"/>
              <a:t>Define  normal labour </a:t>
            </a:r>
          </a:p>
          <a:p>
            <a:pPr marL="1428750" lvl="2" indent="-514350">
              <a:buFont typeface="+mj-lt"/>
              <a:buAutoNum type="arabicPeriod"/>
            </a:pPr>
            <a:r>
              <a:rPr lang="en-US" sz="2800" dirty="0" smtClean="0">
                <a:ea typeface="Times New Roman" panose="02020603050405020304" pitchFamily="18" charset="0"/>
              </a:rPr>
              <a:t>Describe </a:t>
            </a:r>
            <a:r>
              <a:rPr lang="en-US" sz="2800" dirty="0">
                <a:ea typeface="Times New Roman" panose="02020603050405020304" pitchFamily="18" charset="0"/>
              </a:rPr>
              <a:t>the </a:t>
            </a:r>
            <a:r>
              <a:rPr lang="en-US" sz="2800" dirty="0" smtClean="0">
                <a:ea typeface="Times New Roman" panose="02020603050405020304" pitchFamily="18" charset="0"/>
              </a:rPr>
              <a:t>physiology labour </a:t>
            </a:r>
          </a:p>
          <a:p>
            <a:pPr marL="1428750" lvl="2" indent="-514350">
              <a:buFont typeface="+mj-lt"/>
              <a:buAutoNum type="arabicPeriod"/>
            </a:pPr>
            <a:r>
              <a:rPr lang="en-US" sz="2800" dirty="0" smtClean="0">
                <a:ea typeface="Times New Roman" panose="02020603050405020304" pitchFamily="18" charset="0"/>
              </a:rPr>
              <a:t>Describe mechanism of  </a:t>
            </a:r>
            <a:r>
              <a:rPr lang="en-US" sz="2800" dirty="0">
                <a:ea typeface="Times New Roman" panose="02020603050405020304" pitchFamily="18" charset="0"/>
              </a:rPr>
              <a:t>normal labour </a:t>
            </a:r>
            <a:endParaRPr lang="en-US" sz="2800" dirty="0" smtClean="0">
              <a:ea typeface="Times New Roman" panose="02020603050405020304" pitchFamily="18" charset="0"/>
            </a:endParaRPr>
          </a:p>
          <a:p>
            <a:pPr marL="1428750" lvl="2" indent="-514350">
              <a:buFont typeface="+mj-lt"/>
              <a:buAutoNum type="arabicPeriod"/>
            </a:pPr>
            <a:r>
              <a:rPr lang="en-US" sz="2800" dirty="0" smtClean="0">
                <a:ea typeface="Times New Roman" panose="02020603050405020304" pitchFamily="18" charset="0"/>
              </a:rPr>
              <a:t>Describe the management of  all stages of normal  labour</a:t>
            </a:r>
          </a:p>
          <a:p>
            <a:pPr marL="1428750" lvl="2" indent="-514350">
              <a:buFont typeface="+mj-lt"/>
              <a:buAutoNum type="arabicPeriod"/>
            </a:pPr>
            <a:r>
              <a:rPr lang="en-US" sz="2800" dirty="0" smtClean="0">
                <a:ea typeface="Times New Roman" panose="02020603050405020304" pitchFamily="18" charset="0"/>
              </a:rPr>
              <a:t>Describe </a:t>
            </a:r>
            <a:r>
              <a:rPr lang="en-US" sz="2800" dirty="0">
                <a:ea typeface="Times New Roman" panose="02020603050405020304" pitchFamily="18" charset="0"/>
              </a:rPr>
              <a:t>the management </a:t>
            </a:r>
            <a:r>
              <a:rPr lang="en-US" sz="2800" dirty="0" smtClean="0">
                <a:ea typeface="Times New Roman" panose="02020603050405020304" pitchFamily="18" charset="0"/>
              </a:rPr>
              <a:t>of normal </a:t>
            </a:r>
            <a:r>
              <a:rPr lang="en-US" sz="2800" dirty="0" err="1" smtClean="0">
                <a:ea typeface="Times New Roman" panose="02020603050405020304" pitchFamily="18" charset="0"/>
              </a:rPr>
              <a:t>puerperium</a:t>
            </a:r>
            <a:r>
              <a:rPr lang="en-US" sz="2800" dirty="0" smtClean="0">
                <a:ea typeface="Times New Roman" panose="02020603050405020304" pitchFamily="18" charset="0"/>
              </a:rPr>
              <a:t> </a:t>
            </a:r>
          </a:p>
          <a:p>
            <a:pPr marL="1428750" lvl="2" indent="-514350">
              <a:buFont typeface="+mj-lt"/>
              <a:buAutoNum type="arabicPeriod"/>
            </a:pPr>
            <a:r>
              <a:rPr lang="en-US" sz="2800" dirty="0" smtClean="0">
                <a:ea typeface="Times New Roman" panose="02020603050405020304" pitchFamily="18" charset="0"/>
              </a:rPr>
              <a:t>Describe </a:t>
            </a:r>
            <a:r>
              <a:rPr lang="en-US" sz="2800" dirty="0">
                <a:ea typeface="Times New Roman" panose="02020603050405020304" pitchFamily="18" charset="0"/>
              </a:rPr>
              <a:t>the </a:t>
            </a:r>
            <a:r>
              <a:rPr lang="en-US" sz="2800" dirty="0" smtClean="0">
                <a:ea typeface="Times New Roman" panose="02020603050405020304" pitchFamily="18" charset="0"/>
              </a:rPr>
              <a:t> management of  a normal baby</a:t>
            </a:r>
            <a:endParaRPr lang="en-US" sz="2800" dirty="0"/>
          </a:p>
        </p:txBody>
      </p:sp>
      <p:sp>
        <p:nvSpPr>
          <p:cNvPr id="4" name="Slide Number Placeholder 3"/>
          <p:cNvSpPr>
            <a:spLocks noGrp="1"/>
          </p:cNvSpPr>
          <p:nvPr>
            <p:ph type="sldNum" sz="quarter" idx="12"/>
          </p:nvPr>
        </p:nvSpPr>
        <p:spPr/>
        <p:txBody>
          <a:bodyPr/>
          <a:lstStyle/>
          <a:p>
            <a:fld id="{4AB73CBB-C3D0-44F1-AD60-686FF34E1601}" type="slidenum">
              <a:rPr lang="en-US" smtClean="0">
                <a:solidFill>
                  <a:prstClr val="black">
                    <a:tint val="75000"/>
                  </a:prstClr>
                </a:solidFill>
              </a:rPr>
              <a:pPr/>
              <a:t>2</a:t>
            </a:fld>
            <a:endParaRPr lang="en-US">
              <a:solidFill>
                <a:prstClr val="black">
                  <a:tint val="75000"/>
                </a:prstClr>
              </a:solidFill>
            </a:endParaRPr>
          </a:p>
        </p:txBody>
      </p:sp>
    </p:spTree>
    <p:extLst>
      <p:ext uri="{BB962C8B-B14F-4D97-AF65-F5344CB8AC3E}">
        <p14:creationId xmlns:p14="http://schemas.microsoft.com/office/powerpoint/2010/main" val="30080925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210614"/>
          </a:xfrm>
        </p:spPr>
        <p:txBody>
          <a:bodyPr/>
          <a:lstStyle/>
          <a:p>
            <a:pPr algn="ctr"/>
            <a:r>
              <a:rPr lang="en-US" dirty="0" smtClean="0">
                <a:solidFill>
                  <a:srgbClr val="00B0F0"/>
                </a:solidFill>
                <a:latin typeface="+mn-lt"/>
              </a:rPr>
              <a:t>2. Mechanical factors</a:t>
            </a:r>
            <a:endParaRPr lang="en-US" dirty="0">
              <a:solidFill>
                <a:srgbClr val="00B0F0"/>
              </a:solidFill>
              <a:latin typeface="+mn-lt"/>
            </a:endParaRPr>
          </a:p>
        </p:txBody>
      </p:sp>
      <p:sp>
        <p:nvSpPr>
          <p:cNvPr id="3" name="Content Placeholder 2"/>
          <p:cNvSpPr>
            <a:spLocks noGrp="1"/>
          </p:cNvSpPr>
          <p:nvPr>
            <p:ph idx="1"/>
          </p:nvPr>
        </p:nvSpPr>
        <p:spPr>
          <a:xfrm>
            <a:off x="838200" y="1210614"/>
            <a:ext cx="10515600" cy="5306095"/>
          </a:xfrm>
        </p:spPr>
        <p:txBody>
          <a:bodyPr/>
          <a:lstStyle/>
          <a:p>
            <a:pPr lvl="2">
              <a:lnSpc>
                <a:spcPct val="100000"/>
              </a:lnSpc>
              <a:buFont typeface="Wingdings" panose="05000000000000000000" pitchFamily="2" charset="2"/>
              <a:buChar char="ü"/>
            </a:pPr>
            <a:r>
              <a:rPr lang="en-US" sz="2800" dirty="0" smtClean="0"/>
              <a:t>Increase in contractility of the uterus</a:t>
            </a:r>
          </a:p>
          <a:p>
            <a:pPr lvl="2">
              <a:lnSpc>
                <a:spcPct val="100000"/>
              </a:lnSpc>
              <a:buFont typeface="Wingdings" panose="05000000000000000000" pitchFamily="2" charset="2"/>
              <a:buChar char="ü"/>
            </a:pPr>
            <a:r>
              <a:rPr lang="en-US" sz="2800" dirty="0" smtClean="0"/>
              <a:t>Over-distension of the uterus increases contractility and this is why multiple pregnancy goes in to premature labour.</a:t>
            </a:r>
          </a:p>
          <a:p>
            <a:pPr lvl="2">
              <a:lnSpc>
                <a:spcPct val="100000"/>
              </a:lnSpc>
              <a:buFont typeface="Wingdings" panose="05000000000000000000" pitchFamily="2" charset="2"/>
              <a:buChar char="ü"/>
            </a:pPr>
            <a:r>
              <a:rPr lang="en-US" sz="2800" dirty="0" smtClean="0"/>
              <a:t>Pressure of the presenting part stimulates nerve endings in the cervix and initiate labour.</a:t>
            </a:r>
          </a:p>
          <a:p>
            <a:pPr marL="742950" indent="-742950" algn="ctr">
              <a:lnSpc>
                <a:spcPct val="100000"/>
              </a:lnSpc>
              <a:buAutoNum type="arabicPeriod" startAt="3"/>
            </a:pPr>
            <a:r>
              <a:rPr lang="en-US" sz="4400" dirty="0" smtClean="0">
                <a:solidFill>
                  <a:srgbClr val="00B0F0"/>
                </a:solidFill>
              </a:rPr>
              <a:t>Other factors: </a:t>
            </a:r>
          </a:p>
          <a:p>
            <a:pPr lvl="2">
              <a:lnSpc>
                <a:spcPct val="100000"/>
              </a:lnSpc>
              <a:buFont typeface="Wingdings" panose="05000000000000000000" pitchFamily="2" charset="2"/>
              <a:buChar char="ü"/>
            </a:pPr>
            <a:r>
              <a:rPr lang="en-US" sz="2800" dirty="0" smtClean="0"/>
              <a:t>hyperpyrexia, emotional stress.</a:t>
            </a:r>
            <a:endParaRPr lang="en-US" sz="2800" dirty="0"/>
          </a:p>
        </p:txBody>
      </p:sp>
      <p:sp>
        <p:nvSpPr>
          <p:cNvPr id="4" name="Slide Number Placeholder 3"/>
          <p:cNvSpPr>
            <a:spLocks noGrp="1"/>
          </p:cNvSpPr>
          <p:nvPr>
            <p:ph type="sldNum" sz="quarter" idx="12"/>
          </p:nvPr>
        </p:nvSpPr>
        <p:spPr/>
        <p:txBody>
          <a:bodyPr/>
          <a:lstStyle/>
          <a:p>
            <a:fld id="{4AB73CBB-C3D0-44F1-AD60-686FF34E1601}" type="slidenum">
              <a:rPr lang="en-US" smtClean="0">
                <a:solidFill>
                  <a:prstClr val="black">
                    <a:tint val="75000"/>
                  </a:prstClr>
                </a:solidFill>
              </a:rPr>
              <a:pPr/>
              <a:t>20</a:t>
            </a:fld>
            <a:endParaRPr lang="en-US">
              <a:solidFill>
                <a:prstClr val="black">
                  <a:tint val="75000"/>
                </a:prstClr>
              </a:solidFill>
            </a:endParaRPr>
          </a:p>
        </p:txBody>
      </p:sp>
    </p:spTree>
    <p:extLst>
      <p:ext uri="{BB962C8B-B14F-4D97-AF65-F5344CB8AC3E}">
        <p14:creationId xmlns:p14="http://schemas.microsoft.com/office/powerpoint/2010/main" val="40826266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7426"/>
            <a:ext cx="10515600" cy="850006"/>
          </a:xfrm>
        </p:spPr>
        <p:txBody>
          <a:bodyPr/>
          <a:lstStyle/>
          <a:p>
            <a:r>
              <a:rPr lang="en-US" dirty="0" smtClean="0">
                <a:solidFill>
                  <a:srgbClr val="00B0F0"/>
                </a:solidFill>
                <a:latin typeface="+mn-lt"/>
              </a:rPr>
              <a:t>Factors that determine outcome of labour</a:t>
            </a:r>
            <a:endParaRPr lang="en-US" dirty="0">
              <a:solidFill>
                <a:srgbClr val="00B0F0"/>
              </a:solidFill>
              <a:latin typeface="+mn-lt"/>
            </a:endParaRPr>
          </a:p>
        </p:txBody>
      </p:sp>
      <p:sp>
        <p:nvSpPr>
          <p:cNvPr id="3" name="Content Placeholder 2"/>
          <p:cNvSpPr>
            <a:spLocks noGrp="1"/>
          </p:cNvSpPr>
          <p:nvPr>
            <p:ph idx="1"/>
          </p:nvPr>
        </p:nvSpPr>
        <p:spPr>
          <a:xfrm>
            <a:off x="838200" y="1017432"/>
            <a:ext cx="10515600" cy="5692461"/>
          </a:xfrm>
        </p:spPr>
        <p:txBody>
          <a:bodyPr>
            <a:normAutofit lnSpcReduction="10000"/>
          </a:bodyPr>
          <a:lstStyle/>
          <a:p>
            <a:r>
              <a:rPr lang="en-US" dirty="0" smtClean="0"/>
              <a:t>These are : 4ps</a:t>
            </a:r>
          </a:p>
          <a:p>
            <a:pPr marL="1428750" lvl="2" indent="-514350">
              <a:buFont typeface="+mj-lt"/>
              <a:buAutoNum type="arabicPeriod"/>
            </a:pPr>
            <a:r>
              <a:rPr lang="en-US" sz="2800" dirty="0" smtClean="0"/>
              <a:t>Passageway</a:t>
            </a:r>
          </a:p>
          <a:p>
            <a:pPr marL="1428750" lvl="2" indent="-514350">
              <a:buFont typeface="+mj-lt"/>
              <a:buAutoNum type="arabicPeriod"/>
            </a:pPr>
            <a:r>
              <a:rPr lang="en-US" sz="2800" dirty="0" smtClean="0"/>
              <a:t>Passenger</a:t>
            </a:r>
          </a:p>
          <a:p>
            <a:pPr marL="1428750" lvl="2" indent="-514350">
              <a:buFont typeface="+mj-lt"/>
              <a:buAutoNum type="arabicPeriod"/>
            </a:pPr>
            <a:r>
              <a:rPr lang="en-US" sz="2800" dirty="0" smtClean="0"/>
              <a:t>Powers</a:t>
            </a:r>
          </a:p>
          <a:p>
            <a:pPr marL="1428750" lvl="2" indent="-514350">
              <a:buFont typeface="+mj-lt"/>
              <a:buAutoNum type="arabicPeriod"/>
            </a:pPr>
            <a:r>
              <a:rPr lang="en-US" sz="2800" dirty="0" smtClean="0"/>
              <a:t>Person/Psyche</a:t>
            </a:r>
          </a:p>
          <a:p>
            <a:pPr marL="0" indent="0" algn="ctr">
              <a:buNone/>
            </a:pPr>
            <a:r>
              <a:rPr lang="en-US" sz="4400" b="1" dirty="0" smtClean="0">
                <a:solidFill>
                  <a:srgbClr val="00B0F0"/>
                </a:solidFill>
              </a:rPr>
              <a:t>1. Passageway (Pelvic Dimensions)</a:t>
            </a:r>
            <a:endParaRPr lang="en-US" sz="4400" b="1" dirty="0">
              <a:solidFill>
                <a:srgbClr val="00B0F0"/>
              </a:solidFill>
            </a:endParaRPr>
          </a:p>
          <a:p>
            <a:pPr lvl="1">
              <a:buFont typeface="Wingdings" panose="05000000000000000000" pitchFamily="2" charset="2"/>
              <a:buChar char="ü"/>
            </a:pPr>
            <a:r>
              <a:rPr lang="en-US" sz="2800" b="1" dirty="0"/>
              <a:t>Adequate pelvic inlet </a:t>
            </a:r>
            <a:r>
              <a:rPr lang="en-US" sz="2800" dirty="0"/>
              <a:t>(</a:t>
            </a:r>
            <a:r>
              <a:rPr lang="en-US" sz="2800" dirty="0" err="1"/>
              <a:t>anteroposterior</a:t>
            </a:r>
            <a:r>
              <a:rPr lang="en-US" sz="2800" dirty="0"/>
              <a:t> diameter; normal shape).</a:t>
            </a:r>
          </a:p>
          <a:p>
            <a:pPr lvl="1">
              <a:buFont typeface="Wingdings" panose="05000000000000000000" pitchFamily="2" charset="2"/>
              <a:buChar char="ü"/>
            </a:pPr>
            <a:r>
              <a:rPr lang="en-US" sz="2800" b="1" dirty="0"/>
              <a:t>Adequate midpelvis </a:t>
            </a:r>
            <a:r>
              <a:rPr lang="en-US" sz="2800" dirty="0"/>
              <a:t>(</a:t>
            </a:r>
            <a:r>
              <a:rPr lang="en-US" sz="2800" dirty="0" err="1"/>
              <a:t>ischial</a:t>
            </a:r>
            <a:r>
              <a:rPr lang="en-US" sz="2800" dirty="0"/>
              <a:t> spines do not protrude into bony canal).</a:t>
            </a:r>
          </a:p>
          <a:p>
            <a:pPr lvl="1">
              <a:buFont typeface="Wingdings" panose="05000000000000000000" pitchFamily="2" charset="2"/>
              <a:buChar char="ü"/>
            </a:pPr>
            <a:r>
              <a:rPr lang="en-US" sz="2800" b="1" dirty="0"/>
              <a:t>Adequate outlet </a:t>
            </a:r>
            <a:r>
              <a:rPr lang="en-US" sz="2800" dirty="0"/>
              <a:t>(adequate distance between </a:t>
            </a:r>
            <a:r>
              <a:rPr lang="en-US" sz="2800" dirty="0" err="1"/>
              <a:t>tuberosities</a:t>
            </a:r>
            <a:r>
              <a:rPr lang="en-US" sz="2800" dirty="0"/>
              <a:t>; mobile coccyx).</a:t>
            </a:r>
          </a:p>
          <a:p>
            <a:pPr lvl="1">
              <a:buFont typeface="Wingdings" panose="05000000000000000000" pitchFamily="2" charset="2"/>
              <a:buChar char="ü"/>
            </a:pPr>
            <a:r>
              <a:rPr lang="en-US" sz="2800" b="1" dirty="0"/>
              <a:t>Adequacy of pelvic dimensions </a:t>
            </a:r>
            <a:r>
              <a:rPr lang="en-US" sz="2800" dirty="0"/>
              <a:t>determined by pelvic examination during pregnancy and again with the onset of </a:t>
            </a:r>
            <a:r>
              <a:rPr lang="en-US" sz="2800" dirty="0" smtClean="0"/>
              <a:t>labor.</a:t>
            </a:r>
            <a:endParaRPr lang="en-US" sz="2800" dirty="0"/>
          </a:p>
          <a:p>
            <a:pPr marL="914400" lvl="2" indent="0">
              <a:buNone/>
            </a:pPr>
            <a:endParaRPr lang="en-US" sz="4400" dirty="0"/>
          </a:p>
        </p:txBody>
      </p:sp>
      <p:sp>
        <p:nvSpPr>
          <p:cNvPr id="4" name="Slide Number Placeholder 3"/>
          <p:cNvSpPr>
            <a:spLocks noGrp="1"/>
          </p:cNvSpPr>
          <p:nvPr>
            <p:ph type="sldNum" sz="quarter" idx="12"/>
          </p:nvPr>
        </p:nvSpPr>
        <p:spPr/>
        <p:txBody>
          <a:bodyPr/>
          <a:lstStyle/>
          <a:p>
            <a:fld id="{4AB73CBB-C3D0-44F1-AD60-686FF34E1601}" type="slidenum">
              <a:rPr lang="en-US" smtClean="0">
                <a:solidFill>
                  <a:prstClr val="black">
                    <a:tint val="75000"/>
                  </a:prstClr>
                </a:solidFill>
              </a:rPr>
              <a:pPr/>
              <a:t>21</a:t>
            </a:fld>
            <a:endParaRPr lang="en-US">
              <a:solidFill>
                <a:prstClr val="black">
                  <a:tint val="75000"/>
                </a:prstClr>
              </a:solidFill>
            </a:endParaRPr>
          </a:p>
        </p:txBody>
      </p:sp>
    </p:spTree>
    <p:extLst>
      <p:ext uri="{BB962C8B-B14F-4D97-AF65-F5344CB8AC3E}">
        <p14:creationId xmlns:p14="http://schemas.microsoft.com/office/powerpoint/2010/main" val="38745151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Diameters of the female pelvis</a:t>
            </a:r>
            <a:endParaRPr lang="en-US" dirty="0">
              <a:solidFill>
                <a:srgbClr val="00B0F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46727531"/>
              </p:ext>
            </p:extLst>
          </p:nvPr>
        </p:nvGraphicFramePr>
        <p:xfrm>
          <a:off x="838200" y="1825625"/>
          <a:ext cx="10515600" cy="3413760"/>
        </p:xfrm>
        <a:graphic>
          <a:graphicData uri="http://schemas.openxmlformats.org/drawingml/2006/table">
            <a:tbl>
              <a:tblPr firstRow="1" bandRow="1">
                <a:tableStyleId>{5C22544A-7EE6-4342-B048-85BDC9FD1C3A}</a:tableStyleId>
              </a:tblPr>
              <a:tblGrid>
                <a:gridCol w="2628900"/>
                <a:gridCol w="2628900"/>
                <a:gridCol w="2628900"/>
                <a:gridCol w="2628900"/>
              </a:tblGrid>
              <a:tr h="370840">
                <a:tc>
                  <a:txBody>
                    <a:bodyPr/>
                    <a:lstStyle/>
                    <a:p>
                      <a:endParaRPr lang="en-US" sz="4000" dirty="0"/>
                    </a:p>
                  </a:txBody>
                  <a:tcPr/>
                </a:tc>
                <a:tc>
                  <a:txBody>
                    <a:bodyPr/>
                    <a:lstStyle/>
                    <a:p>
                      <a:r>
                        <a:rPr lang="en-US" sz="4000" dirty="0" smtClean="0"/>
                        <a:t>Anterior posterior</a:t>
                      </a:r>
                      <a:endParaRPr lang="en-US" sz="4000" dirty="0"/>
                    </a:p>
                  </a:txBody>
                  <a:tcPr/>
                </a:tc>
                <a:tc>
                  <a:txBody>
                    <a:bodyPr/>
                    <a:lstStyle/>
                    <a:p>
                      <a:r>
                        <a:rPr lang="en-US" sz="4000" dirty="0" smtClean="0"/>
                        <a:t>oblique</a:t>
                      </a:r>
                      <a:endParaRPr lang="en-US" sz="4000" dirty="0"/>
                    </a:p>
                  </a:txBody>
                  <a:tcPr/>
                </a:tc>
                <a:tc>
                  <a:txBody>
                    <a:bodyPr/>
                    <a:lstStyle/>
                    <a:p>
                      <a:r>
                        <a:rPr lang="en-US" sz="4000" dirty="0" smtClean="0"/>
                        <a:t>transverse</a:t>
                      </a:r>
                      <a:endParaRPr lang="en-US" sz="4000" dirty="0"/>
                    </a:p>
                  </a:txBody>
                  <a:tcPr/>
                </a:tc>
              </a:tr>
              <a:tr h="370840">
                <a:tc>
                  <a:txBody>
                    <a:bodyPr/>
                    <a:lstStyle/>
                    <a:p>
                      <a:r>
                        <a:rPr lang="en-US" sz="4000" dirty="0" smtClean="0"/>
                        <a:t>BRIM</a:t>
                      </a:r>
                      <a:endParaRPr lang="en-US" sz="4000" dirty="0"/>
                    </a:p>
                  </a:txBody>
                  <a:tcPr/>
                </a:tc>
                <a:tc>
                  <a:txBody>
                    <a:bodyPr/>
                    <a:lstStyle/>
                    <a:p>
                      <a:r>
                        <a:rPr lang="en-US" sz="4000" dirty="0" smtClean="0"/>
                        <a:t>11</a:t>
                      </a:r>
                      <a:endParaRPr lang="en-US" sz="4000" dirty="0"/>
                    </a:p>
                  </a:txBody>
                  <a:tcPr/>
                </a:tc>
                <a:tc>
                  <a:txBody>
                    <a:bodyPr/>
                    <a:lstStyle/>
                    <a:p>
                      <a:r>
                        <a:rPr lang="en-US" sz="4000" dirty="0" smtClean="0"/>
                        <a:t>12</a:t>
                      </a:r>
                      <a:endParaRPr lang="en-US" sz="4000" dirty="0"/>
                    </a:p>
                  </a:txBody>
                  <a:tcPr/>
                </a:tc>
                <a:tc>
                  <a:txBody>
                    <a:bodyPr/>
                    <a:lstStyle/>
                    <a:p>
                      <a:r>
                        <a:rPr lang="en-US" sz="4000" dirty="0" smtClean="0"/>
                        <a:t>13</a:t>
                      </a:r>
                      <a:endParaRPr lang="en-US" sz="4000" dirty="0"/>
                    </a:p>
                  </a:txBody>
                  <a:tcPr/>
                </a:tc>
              </a:tr>
              <a:tr h="370840">
                <a:tc>
                  <a:txBody>
                    <a:bodyPr/>
                    <a:lstStyle/>
                    <a:p>
                      <a:r>
                        <a:rPr lang="en-US" sz="4000" dirty="0" smtClean="0"/>
                        <a:t>CAVITY</a:t>
                      </a:r>
                      <a:endParaRPr lang="en-US" sz="4000" dirty="0"/>
                    </a:p>
                  </a:txBody>
                  <a:tcPr/>
                </a:tc>
                <a:tc>
                  <a:txBody>
                    <a:bodyPr/>
                    <a:lstStyle/>
                    <a:p>
                      <a:r>
                        <a:rPr lang="en-US" sz="4000" dirty="0" smtClean="0"/>
                        <a:t>12</a:t>
                      </a:r>
                      <a:endParaRPr lang="en-US" sz="4000" dirty="0"/>
                    </a:p>
                  </a:txBody>
                  <a:tcPr/>
                </a:tc>
                <a:tc>
                  <a:txBody>
                    <a:bodyPr/>
                    <a:lstStyle/>
                    <a:p>
                      <a:r>
                        <a:rPr lang="en-US" sz="4000" dirty="0" smtClean="0"/>
                        <a:t>12</a:t>
                      </a:r>
                      <a:endParaRPr lang="en-US" sz="4000" dirty="0"/>
                    </a:p>
                  </a:txBody>
                  <a:tcPr/>
                </a:tc>
                <a:tc>
                  <a:txBody>
                    <a:bodyPr/>
                    <a:lstStyle/>
                    <a:p>
                      <a:r>
                        <a:rPr lang="en-US" sz="4000" dirty="0" smtClean="0"/>
                        <a:t>12</a:t>
                      </a:r>
                      <a:endParaRPr lang="en-US" sz="4000" dirty="0"/>
                    </a:p>
                  </a:txBody>
                  <a:tcPr/>
                </a:tc>
              </a:tr>
              <a:tr h="370840">
                <a:tc>
                  <a:txBody>
                    <a:bodyPr/>
                    <a:lstStyle/>
                    <a:p>
                      <a:r>
                        <a:rPr lang="en-US" sz="4000" dirty="0" smtClean="0"/>
                        <a:t>OUTLET</a:t>
                      </a:r>
                      <a:endParaRPr lang="en-US" sz="4000" dirty="0"/>
                    </a:p>
                  </a:txBody>
                  <a:tcPr/>
                </a:tc>
                <a:tc>
                  <a:txBody>
                    <a:bodyPr/>
                    <a:lstStyle/>
                    <a:p>
                      <a:r>
                        <a:rPr lang="en-US" sz="4000" dirty="0" smtClean="0"/>
                        <a:t>13</a:t>
                      </a:r>
                      <a:endParaRPr lang="en-US" sz="4000" dirty="0"/>
                    </a:p>
                  </a:txBody>
                  <a:tcPr/>
                </a:tc>
                <a:tc>
                  <a:txBody>
                    <a:bodyPr/>
                    <a:lstStyle/>
                    <a:p>
                      <a:r>
                        <a:rPr lang="en-US" sz="4000" dirty="0" smtClean="0"/>
                        <a:t>12</a:t>
                      </a:r>
                      <a:endParaRPr lang="en-US" sz="4000" dirty="0"/>
                    </a:p>
                  </a:txBody>
                  <a:tcPr/>
                </a:tc>
                <a:tc>
                  <a:txBody>
                    <a:bodyPr/>
                    <a:lstStyle/>
                    <a:p>
                      <a:r>
                        <a:rPr lang="en-US" sz="4000" dirty="0" smtClean="0"/>
                        <a:t>11</a:t>
                      </a:r>
                      <a:endParaRPr lang="en-US" sz="4000" dirty="0"/>
                    </a:p>
                  </a:txBody>
                  <a:tcPr/>
                </a:tc>
              </a:tr>
            </a:tbl>
          </a:graphicData>
        </a:graphic>
      </p:graphicFrame>
      <p:sp>
        <p:nvSpPr>
          <p:cNvPr id="3" name="Slide Number Placeholder 2"/>
          <p:cNvSpPr>
            <a:spLocks noGrp="1"/>
          </p:cNvSpPr>
          <p:nvPr>
            <p:ph type="sldNum" sz="quarter" idx="12"/>
          </p:nvPr>
        </p:nvSpPr>
        <p:spPr/>
        <p:txBody>
          <a:bodyPr/>
          <a:lstStyle/>
          <a:p>
            <a:fld id="{4AB73CBB-C3D0-44F1-AD60-686FF34E1601}" type="slidenum">
              <a:rPr lang="en-US" smtClean="0">
                <a:solidFill>
                  <a:prstClr val="black">
                    <a:tint val="75000"/>
                  </a:prstClr>
                </a:solidFill>
              </a:rPr>
              <a:pPr/>
              <a:t>22</a:t>
            </a:fld>
            <a:endParaRPr lang="en-US">
              <a:solidFill>
                <a:prstClr val="black">
                  <a:tint val="75000"/>
                </a:prstClr>
              </a:solidFill>
            </a:endParaRPr>
          </a:p>
        </p:txBody>
      </p:sp>
    </p:spTree>
    <p:extLst>
      <p:ext uri="{BB962C8B-B14F-4D97-AF65-F5344CB8AC3E}">
        <p14:creationId xmlns:p14="http://schemas.microsoft.com/office/powerpoint/2010/main" val="36239045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8942"/>
            <a:ext cx="10515600" cy="1107582"/>
          </a:xfrm>
        </p:spPr>
        <p:txBody>
          <a:bodyPr/>
          <a:lstStyle/>
          <a:p>
            <a:pPr algn="ctr"/>
            <a:r>
              <a:rPr lang="en-US" b="1" dirty="0" smtClean="0">
                <a:solidFill>
                  <a:srgbClr val="00B0F0"/>
                </a:solidFill>
                <a:latin typeface="+mn-lt"/>
              </a:rPr>
              <a:t>2. Passenger (Fetal dimensions)</a:t>
            </a:r>
            <a:endParaRPr lang="en-US" b="1" dirty="0">
              <a:solidFill>
                <a:srgbClr val="00B0F0"/>
              </a:solidFill>
              <a:latin typeface="+mn-lt"/>
            </a:endParaRPr>
          </a:p>
        </p:txBody>
      </p:sp>
      <p:sp>
        <p:nvSpPr>
          <p:cNvPr id="3" name="Content Placeholder 2"/>
          <p:cNvSpPr>
            <a:spLocks noGrp="1"/>
          </p:cNvSpPr>
          <p:nvPr>
            <p:ph idx="1"/>
          </p:nvPr>
        </p:nvSpPr>
        <p:spPr>
          <a:xfrm>
            <a:off x="257577" y="1558344"/>
            <a:ext cx="11539471" cy="4906850"/>
          </a:xfrm>
        </p:spPr>
        <p:txBody>
          <a:bodyPr>
            <a:normAutofit/>
          </a:bodyPr>
          <a:lstStyle/>
          <a:p>
            <a:pPr>
              <a:lnSpc>
                <a:spcPct val="100000"/>
              </a:lnSpc>
            </a:pPr>
            <a:r>
              <a:rPr lang="en-US" dirty="0"/>
              <a:t>Important fetal dimensions influenced by </a:t>
            </a:r>
            <a:endParaRPr lang="en-US" dirty="0" smtClean="0"/>
          </a:p>
          <a:p>
            <a:pPr lvl="2">
              <a:lnSpc>
                <a:spcPct val="100000"/>
              </a:lnSpc>
              <a:buFont typeface="Wingdings" panose="05000000000000000000" pitchFamily="2" charset="2"/>
              <a:buChar char="ü"/>
            </a:pPr>
            <a:r>
              <a:rPr lang="en-US" sz="2800" b="1" dirty="0" smtClean="0"/>
              <a:t>fetal size: </a:t>
            </a:r>
            <a:r>
              <a:rPr lang="en-US" sz="2800" dirty="0" smtClean="0"/>
              <a:t>normal size is </a:t>
            </a:r>
            <a:r>
              <a:rPr lang="en-US" sz="2800" dirty="0" smtClean="0">
                <a:solidFill>
                  <a:srgbClr val="00B0F0"/>
                </a:solidFill>
              </a:rPr>
              <a:t>2500 -3500g</a:t>
            </a:r>
          </a:p>
          <a:p>
            <a:pPr lvl="2">
              <a:lnSpc>
                <a:spcPct val="100000"/>
              </a:lnSpc>
              <a:buFont typeface="Wingdings" panose="05000000000000000000" pitchFamily="2" charset="2"/>
              <a:buChar char="ü"/>
            </a:pPr>
            <a:r>
              <a:rPr lang="en-US" sz="2800" b="1" dirty="0" smtClean="0"/>
              <a:t>Posture( attitude), </a:t>
            </a:r>
            <a:r>
              <a:rPr lang="en-US" sz="2800" dirty="0"/>
              <a:t>The fetal head is flexed, back is rounded, and extremities are flexed. Flexed head allows smallest diameter of fetal head (occiput) to present and pass through the birth </a:t>
            </a:r>
            <a:r>
              <a:rPr lang="en-US" sz="2800" dirty="0" smtClean="0"/>
              <a:t>canal.</a:t>
            </a:r>
            <a:r>
              <a:rPr lang="en-US" sz="2800" dirty="0" smtClean="0">
                <a:solidFill>
                  <a:srgbClr val="00B0F0"/>
                </a:solidFill>
              </a:rPr>
              <a:t> </a:t>
            </a:r>
            <a:r>
              <a:rPr lang="en-US" sz="2800" b="1" dirty="0" smtClean="0">
                <a:solidFill>
                  <a:srgbClr val="00B0F0"/>
                </a:solidFill>
              </a:rPr>
              <a:t>Normal Posture ( attitude) Is  That of Complete Flexion.</a:t>
            </a:r>
          </a:p>
        </p:txBody>
      </p:sp>
      <p:sp>
        <p:nvSpPr>
          <p:cNvPr id="4" name="Slide Number Placeholder 3"/>
          <p:cNvSpPr>
            <a:spLocks noGrp="1"/>
          </p:cNvSpPr>
          <p:nvPr>
            <p:ph type="sldNum" sz="quarter" idx="12"/>
          </p:nvPr>
        </p:nvSpPr>
        <p:spPr/>
        <p:txBody>
          <a:bodyPr/>
          <a:lstStyle/>
          <a:p>
            <a:fld id="{4AB73CBB-C3D0-44F1-AD60-686FF34E1601}" type="slidenum">
              <a:rPr lang="en-US" smtClean="0">
                <a:solidFill>
                  <a:prstClr val="black">
                    <a:tint val="75000"/>
                  </a:prstClr>
                </a:solidFill>
              </a:rPr>
              <a:pPr/>
              <a:t>23</a:t>
            </a:fld>
            <a:endParaRPr lang="en-US">
              <a:solidFill>
                <a:prstClr val="black">
                  <a:tint val="75000"/>
                </a:prstClr>
              </a:solidFill>
            </a:endParaRPr>
          </a:p>
        </p:txBody>
      </p:sp>
    </p:spTree>
    <p:extLst>
      <p:ext uri="{BB962C8B-B14F-4D97-AF65-F5344CB8AC3E}">
        <p14:creationId xmlns:p14="http://schemas.microsoft.com/office/powerpoint/2010/main" val="41482467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120462"/>
          </a:xfrm>
        </p:spPr>
        <p:txBody>
          <a:bodyPr/>
          <a:lstStyle/>
          <a:p>
            <a:pPr algn="ctr"/>
            <a:r>
              <a:rPr lang="en-US" dirty="0" smtClean="0">
                <a:solidFill>
                  <a:srgbClr val="00B0F0"/>
                </a:solidFill>
              </a:rPr>
              <a:t>Posture ( fig 37 </a:t>
            </a:r>
            <a:r>
              <a:rPr lang="en-US" dirty="0" err="1" smtClean="0">
                <a:solidFill>
                  <a:srgbClr val="00B0F0"/>
                </a:solidFill>
              </a:rPr>
              <a:t>lippincott</a:t>
            </a:r>
            <a:r>
              <a:rPr lang="en-US" dirty="0" smtClean="0">
                <a:solidFill>
                  <a:srgbClr val="00B0F0"/>
                </a:solidFill>
              </a:rPr>
              <a:t> manual)</a:t>
            </a:r>
            <a:endParaRPr lang="en-US" dirty="0">
              <a:solidFill>
                <a:srgbClr val="00B0F0"/>
              </a:solidFill>
            </a:endParaRPr>
          </a:p>
        </p:txBody>
      </p:sp>
      <p:pic>
        <p:nvPicPr>
          <p:cNvPr id="4" name="Content Placeholder 3"/>
          <p:cNvPicPr>
            <a:picLocks noGrp="1" noChangeAspect="1"/>
          </p:cNvPicPr>
          <p:nvPr>
            <p:ph idx="1"/>
          </p:nvPr>
        </p:nvPicPr>
        <p:blipFill>
          <a:blip r:embed="rId2"/>
          <a:stretch>
            <a:fillRect/>
          </a:stretch>
        </p:blipFill>
        <p:spPr>
          <a:xfrm>
            <a:off x="2614412" y="1120463"/>
            <a:ext cx="6581104" cy="5537914"/>
          </a:xfrm>
          <a:prstGeom prst="rect">
            <a:avLst/>
          </a:prstGeom>
        </p:spPr>
      </p:pic>
      <p:sp>
        <p:nvSpPr>
          <p:cNvPr id="3" name="Slide Number Placeholder 2"/>
          <p:cNvSpPr>
            <a:spLocks noGrp="1"/>
          </p:cNvSpPr>
          <p:nvPr>
            <p:ph type="sldNum" sz="quarter" idx="12"/>
          </p:nvPr>
        </p:nvSpPr>
        <p:spPr/>
        <p:txBody>
          <a:bodyPr/>
          <a:lstStyle/>
          <a:p>
            <a:fld id="{4AB73CBB-C3D0-44F1-AD60-686FF34E1601}" type="slidenum">
              <a:rPr lang="en-US" smtClean="0">
                <a:solidFill>
                  <a:prstClr val="black">
                    <a:tint val="75000"/>
                  </a:prstClr>
                </a:solidFill>
              </a:rPr>
              <a:pPr/>
              <a:t>24</a:t>
            </a:fld>
            <a:endParaRPr lang="en-US">
              <a:solidFill>
                <a:prstClr val="black">
                  <a:tint val="75000"/>
                </a:prstClr>
              </a:solidFill>
            </a:endParaRPr>
          </a:p>
        </p:txBody>
      </p:sp>
    </p:spTree>
    <p:extLst>
      <p:ext uri="{BB962C8B-B14F-4D97-AF65-F5344CB8AC3E}">
        <p14:creationId xmlns:p14="http://schemas.microsoft.com/office/powerpoint/2010/main" val="13934344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00B0F0"/>
                </a:solidFill>
              </a:rPr>
              <a:t>Posture</a:t>
            </a:r>
            <a:r>
              <a:rPr lang="en-US" dirty="0" smtClean="0">
                <a:solidFill>
                  <a:srgbClr val="00B0F0"/>
                </a:solidFill>
              </a:rPr>
              <a:t>	</a:t>
            </a:r>
            <a:endParaRPr lang="en-US" dirty="0">
              <a:solidFill>
                <a:srgbClr val="00B0F0"/>
              </a:solidFill>
            </a:endParaRPr>
          </a:p>
        </p:txBody>
      </p:sp>
      <p:sp>
        <p:nvSpPr>
          <p:cNvPr id="3" name="Content Placeholder 2"/>
          <p:cNvSpPr>
            <a:spLocks noGrp="1"/>
          </p:cNvSpPr>
          <p:nvPr>
            <p:ph idx="1"/>
          </p:nvPr>
        </p:nvSpPr>
        <p:spPr/>
        <p:txBody>
          <a:bodyPr>
            <a:normAutofit/>
          </a:bodyPr>
          <a:lstStyle/>
          <a:p>
            <a:pPr lvl="2"/>
            <a:r>
              <a:rPr lang="en-US" sz="2800" dirty="0" smtClean="0"/>
              <a:t>Fig A: complete flexion allows smallest diameter of head to enter pelvis.</a:t>
            </a:r>
          </a:p>
          <a:p>
            <a:pPr lvl="2"/>
            <a:r>
              <a:rPr lang="en-US" sz="2800" dirty="0" smtClean="0"/>
              <a:t>Fig B: moderate extension causes Large diameter to enter pelvis.</a:t>
            </a:r>
          </a:p>
          <a:p>
            <a:pPr lvl="2"/>
            <a:r>
              <a:rPr lang="en-US" sz="2800" dirty="0" smtClean="0"/>
              <a:t>Fig C: marked extension forces largest diameter against pelvic brim, but it is too large to enter pelvis</a:t>
            </a:r>
            <a:endParaRPr lang="en-US" sz="2800" dirty="0"/>
          </a:p>
        </p:txBody>
      </p:sp>
      <p:sp>
        <p:nvSpPr>
          <p:cNvPr id="4" name="Slide Number Placeholder 3"/>
          <p:cNvSpPr>
            <a:spLocks noGrp="1"/>
          </p:cNvSpPr>
          <p:nvPr>
            <p:ph type="sldNum" sz="quarter" idx="12"/>
          </p:nvPr>
        </p:nvSpPr>
        <p:spPr/>
        <p:txBody>
          <a:bodyPr/>
          <a:lstStyle/>
          <a:p>
            <a:fld id="{4AB73CBB-C3D0-44F1-AD60-686FF34E1601}" type="slidenum">
              <a:rPr lang="en-US" smtClean="0">
                <a:solidFill>
                  <a:prstClr val="black">
                    <a:tint val="75000"/>
                  </a:prstClr>
                </a:solidFill>
              </a:rPr>
              <a:pPr/>
              <a:t>25</a:t>
            </a:fld>
            <a:endParaRPr lang="en-US">
              <a:solidFill>
                <a:prstClr val="black">
                  <a:tint val="75000"/>
                </a:prstClr>
              </a:solidFill>
            </a:endParaRPr>
          </a:p>
        </p:txBody>
      </p:sp>
    </p:spTree>
    <p:extLst>
      <p:ext uri="{BB962C8B-B14F-4D97-AF65-F5344CB8AC3E}">
        <p14:creationId xmlns:p14="http://schemas.microsoft.com/office/powerpoint/2010/main" val="40877964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0152"/>
            <a:ext cx="10515600" cy="1030311"/>
          </a:xfrm>
        </p:spPr>
        <p:txBody>
          <a:bodyPr/>
          <a:lstStyle/>
          <a:p>
            <a:pPr algn="ctr"/>
            <a:r>
              <a:rPr lang="en-US" dirty="0" smtClean="0">
                <a:solidFill>
                  <a:srgbClr val="00B0F0"/>
                </a:solidFill>
                <a:latin typeface="+mn-lt"/>
              </a:rPr>
              <a:t>passenger</a:t>
            </a:r>
            <a:endParaRPr lang="en-US" dirty="0">
              <a:solidFill>
                <a:srgbClr val="00B0F0"/>
              </a:solidFill>
              <a:latin typeface="+mn-lt"/>
            </a:endParaRPr>
          </a:p>
        </p:txBody>
      </p:sp>
      <p:sp>
        <p:nvSpPr>
          <p:cNvPr id="3" name="Content Placeholder 2"/>
          <p:cNvSpPr>
            <a:spLocks noGrp="1"/>
          </p:cNvSpPr>
          <p:nvPr>
            <p:ph idx="1"/>
          </p:nvPr>
        </p:nvSpPr>
        <p:spPr>
          <a:xfrm>
            <a:off x="838200" y="1120463"/>
            <a:ext cx="10515600" cy="5056500"/>
          </a:xfrm>
        </p:spPr>
        <p:txBody>
          <a:bodyPr/>
          <a:lstStyle/>
          <a:p>
            <a:pPr lvl="2">
              <a:buFont typeface="Wingdings" panose="05000000000000000000" pitchFamily="2" charset="2"/>
              <a:buChar char="ü"/>
            </a:pPr>
            <a:r>
              <a:rPr lang="en-US" sz="2800" b="1" dirty="0">
                <a:solidFill>
                  <a:prstClr val="black"/>
                </a:solidFill>
              </a:rPr>
              <a:t>Lie: </a:t>
            </a:r>
            <a:r>
              <a:rPr lang="en-US" sz="2800" dirty="0" err="1">
                <a:solidFill>
                  <a:prstClr val="black"/>
                </a:solidFill>
              </a:rPr>
              <a:t>Foetus</a:t>
            </a:r>
            <a:r>
              <a:rPr lang="en-US" sz="2800" dirty="0">
                <a:solidFill>
                  <a:prstClr val="black"/>
                </a:solidFill>
              </a:rPr>
              <a:t> assumes a lie that is either transverse, longitudinal, or oblique. </a:t>
            </a:r>
            <a:r>
              <a:rPr lang="en-US" sz="2800" b="1" dirty="0">
                <a:solidFill>
                  <a:srgbClr val="00B0F0"/>
                </a:solidFill>
              </a:rPr>
              <a:t>In Normal Labour  Lie Is Longitudinal. </a:t>
            </a:r>
          </a:p>
          <a:p>
            <a:pPr lvl="2">
              <a:buFont typeface="Wingdings" panose="05000000000000000000" pitchFamily="2" charset="2"/>
              <a:buChar char="ü"/>
            </a:pPr>
            <a:r>
              <a:rPr lang="en-US" sz="2800" b="1" dirty="0">
                <a:solidFill>
                  <a:prstClr val="black"/>
                </a:solidFill>
              </a:rPr>
              <a:t>Presentation</a:t>
            </a:r>
            <a:r>
              <a:rPr lang="en-US" sz="2800" dirty="0">
                <a:solidFill>
                  <a:prstClr val="black"/>
                </a:solidFill>
              </a:rPr>
              <a:t> . whichever portion of the fetus is deepest in the birth canal and is felt on vaginal examination is referred to as the presenting part; Presentation can be</a:t>
            </a:r>
            <a:r>
              <a:rPr lang="en-US" sz="2800" b="1" dirty="0">
                <a:solidFill>
                  <a:prstClr val="black"/>
                </a:solidFill>
              </a:rPr>
              <a:t> cephalic </a:t>
            </a:r>
            <a:r>
              <a:rPr lang="en-US" sz="2800" dirty="0" smtClean="0">
                <a:solidFill>
                  <a:prstClr val="black"/>
                </a:solidFill>
              </a:rPr>
              <a:t>( </a:t>
            </a:r>
            <a:r>
              <a:rPr lang="en-US" sz="2800" dirty="0">
                <a:solidFill>
                  <a:prstClr val="black"/>
                </a:solidFill>
              </a:rPr>
              <a:t>occiput, sinciput, brow, face, or chin [mentum]), </a:t>
            </a:r>
            <a:r>
              <a:rPr lang="en-US" sz="2800" b="1" dirty="0">
                <a:solidFill>
                  <a:prstClr val="black"/>
                </a:solidFill>
              </a:rPr>
              <a:t>breech</a:t>
            </a:r>
            <a:r>
              <a:rPr lang="en-US" sz="2800" dirty="0">
                <a:solidFill>
                  <a:prstClr val="black"/>
                </a:solidFill>
              </a:rPr>
              <a:t> (frank, complete, or footling [single or double]), shoulder, or </a:t>
            </a:r>
            <a:r>
              <a:rPr lang="en-US" sz="2800" b="1" dirty="0">
                <a:solidFill>
                  <a:prstClr val="black"/>
                </a:solidFill>
              </a:rPr>
              <a:t>compound</a:t>
            </a:r>
            <a:r>
              <a:rPr lang="en-US" sz="2800" dirty="0">
                <a:solidFill>
                  <a:prstClr val="black"/>
                </a:solidFill>
              </a:rPr>
              <a:t> (hand/arm presenting same time as vertex [head] or hand presenting same time as breech)</a:t>
            </a:r>
            <a:r>
              <a:rPr lang="en-US" sz="2800" dirty="0">
                <a:solidFill>
                  <a:srgbClr val="00B0F0"/>
                </a:solidFill>
              </a:rPr>
              <a:t>. Normal Presenting Part in cephalic presentation  is </a:t>
            </a:r>
            <a:r>
              <a:rPr lang="en-US" sz="2800" dirty="0" smtClean="0">
                <a:solidFill>
                  <a:srgbClr val="00B0F0"/>
                </a:solidFill>
              </a:rPr>
              <a:t>occiput</a:t>
            </a:r>
            <a:endParaRPr lang="en-US" sz="2800" dirty="0">
              <a:solidFill>
                <a:srgbClr val="00B0F0"/>
              </a:solidFill>
            </a:endParaRPr>
          </a:p>
          <a:p>
            <a:endParaRPr lang="en-US" dirty="0"/>
          </a:p>
        </p:txBody>
      </p:sp>
      <p:sp>
        <p:nvSpPr>
          <p:cNvPr id="4" name="Slide Number Placeholder 3"/>
          <p:cNvSpPr>
            <a:spLocks noGrp="1"/>
          </p:cNvSpPr>
          <p:nvPr>
            <p:ph type="sldNum" sz="quarter" idx="12"/>
          </p:nvPr>
        </p:nvSpPr>
        <p:spPr/>
        <p:txBody>
          <a:bodyPr/>
          <a:lstStyle/>
          <a:p>
            <a:fld id="{4AB73CBB-C3D0-44F1-AD60-686FF34E1601}" type="slidenum">
              <a:rPr lang="en-US" smtClean="0">
                <a:solidFill>
                  <a:prstClr val="black">
                    <a:tint val="75000"/>
                  </a:prstClr>
                </a:solidFill>
              </a:rPr>
              <a:pPr/>
              <a:t>26</a:t>
            </a:fld>
            <a:endParaRPr lang="en-US">
              <a:solidFill>
                <a:prstClr val="black">
                  <a:tint val="75000"/>
                </a:prstClr>
              </a:solidFill>
            </a:endParaRPr>
          </a:p>
        </p:txBody>
      </p:sp>
    </p:spTree>
    <p:extLst>
      <p:ext uri="{BB962C8B-B14F-4D97-AF65-F5344CB8AC3E}">
        <p14:creationId xmlns:p14="http://schemas.microsoft.com/office/powerpoint/2010/main" val="36308813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50761"/>
            <a:ext cx="10515600" cy="6233374"/>
          </a:xfrm>
        </p:spPr>
        <p:txBody>
          <a:bodyPr/>
          <a:lstStyle/>
          <a:p>
            <a:pPr>
              <a:buFont typeface="Wingdings" panose="05000000000000000000" pitchFamily="2" charset="2"/>
              <a:buChar char="ü"/>
            </a:pPr>
            <a:r>
              <a:rPr lang="en-US" b="1" dirty="0" smtClean="0"/>
              <a:t>Position: </a:t>
            </a:r>
            <a:r>
              <a:rPr lang="en-US" dirty="0" smtClean="0"/>
              <a:t>Foetal </a:t>
            </a:r>
            <a:r>
              <a:rPr lang="en-US" dirty="0"/>
              <a:t>position </a:t>
            </a:r>
            <a:r>
              <a:rPr lang="en-US" dirty="0" smtClean="0"/>
              <a:t>is </a:t>
            </a:r>
            <a:r>
              <a:rPr lang="en-US" dirty="0"/>
              <a:t>designation of landmark of fetal presenting part (occiput, mentum, sacrum, scapula) to right or left, and anterior, posterior, or transverse portion of the woman's pelvis. For example, a fetus presenting by the vertex with occiput on the left anterior part of the woman's pelvis would have presentation and position described as LOA, or left occiput anterior (see </a:t>
            </a:r>
            <a:r>
              <a:rPr lang="en-US" dirty="0" smtClean="0"/>
              <a:t>Figure below). </a:t>
            </a:r>
            <a:r>
              <a:rPr lang="en-US" dirty="0"/>
              <a:t>The first and third letters relate to the pelvis, and the second letter relates to the fetus.</a:t>
            </a:r>
            <a:endParaRPr lang="en-US" b="1" dirty="0"/>
          </a:p>
        </p:txBody>
      </p:sp>
      <p:pic>
        <p:nvPicPr>
          <p:cNvPr id="4" name="Picture 3"/>
          <p:cNvPicPr>
            <a:picLocks noChangeAspect="1"/>
          </p:cNvPicPr>
          <p:nvPr/>
        </p:nvPicPr>
        <p:blipFill>
          <a:blip r:embed="rId2"/>
          <a:stretch>
            <a:fillRect/>
          </a:stretch>
        </p:blipFill>
        <p:spPr>
          <a:xfrm>
            <a:off x="2671762" y="3580326"/>
            <a:ext cx="6848475" cy="2846231"/>
          </a:xfrm>
          <a:prstGeom prst="rect">
            <a:avLst/>
          </a:prstGeom>
        </p:spPr>
      </p:pic>
      <p:sp>
        <p:nvSpPr>
          <p:cNvPr id="2" name="Slide Number Placeholder 1"/>
          <p:cNvSpPr>
            <a:spLocks noGrp="1"/>
          </p:cNvSpPr>
          <p:nvPr>
            <p:ph type="sldNum" sz="quarter" idx="12"/>
          </p:nvPr>
        </p:nvSpPr>
        <p:spPr/>
        <p:txBody>
          <a:bodyPr/>
          <a:lstStyle/>
          <a:p>
            <a:fld id="{4AB73CBB-C3D0-44F1-AD60-686FF34E1601}" type="slidenum">
              <a:rPr lang="en-US" smtClean="0">
                <a:solidFill>
                  <a:prstClr val="black">
                    <a:tint val="75000"/>
                  </a:prstClr>
                </a:solidFill>
              </a:rPr>
              <a:pPr/>
              <a:t>27</a:t>
            </a:fld>
            <a:endParaRPr lang="en-US">
              <a:solidFill>
                <a:prstClr val="black">
                  <a:tint val="75000"/>
                </a:prstClr>
              </a:solidFill>
            </a:endParaRPr>
          </a:p>
        </p:txBody>
      </p:sp>
    </p:spTree>
    <p:extLst>
      <p:ext uri="{BB962C8B-B14F-4D97-AF65-F5344CB8AC3E}">
        <p14:creationId xmlns:p14="http://schemas.microsoft.com/office/powerpoint/2010/main" val="25861886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89397"/>
            <a:ext cx="10515600" cy="6130344"/>
          </a:xfrm>
        </p:spPr>
        <p:txBody>
          <a:bodyPr>
            <a:normAutofit/>
          </a:bodyPr>
          <a:lstStyle/>
          <a:p>
            <a:pPr marL="0" indent="0" algn="ctr">
              <a:buNone/>
            </a:pPr>
            <a:endParaRPr lang="en-US" sz="4000" b="1" dirty="0" smtClean="0"/>
          </a:p>
          <a:p>
            <a:pPr marL="0" indent="0" algn="ctr">
              <a:buNone/>
            </a:pPr>
            <a:r>
              <a:rPr lang="en-US" sz="4000" b="1" dirty="0" smtClean="0">
                <a:solidFill>
                  <a:srgbClr val="00B0F0"/>
                </a:solidFill>
              </a:rPr>
              <a:t>3.  Powers (Uterine Contractions)</a:t>
            </a:r>
            <a:endParaRPr lang="en-US" sz="4000" b="1" dirty="0">
              <a:solidFill>
                <a:srgbClr val="00B0F0"/>
              </a:solidFill>
            </a:endParaRPr>
          </a:p>
          <a:p>
            <a:r>
              <a:rPr lang="en-US" dirty="0"/>
              <a:t>Successful labor also depends on uterine contractions occurring at regular intervals and having adequate intensity.</a:t>
            </a:r>
          </a:p>
          <a:p>
            <a:r>
              <a:rPr lang="en-US" dirty="0"/>
              <a:t>Uterine contractions are </a:t>
            </a:r>
            <a:r>
              <a:rPr lang="en-US" b="1" dirty="0"/>
              <a:t>involuntary, rhythmic, and intermittent</a:t>
            </a:r>
            <a:r>
              <a:rPr lang="en-US" dirty="0"/>
              <a:t>.</a:t>
            </a:r>
          </a:p>
          <a:p>
            <a:r>
              <a:rPr lang="en-US" dirty="0"/>
              <a:t>Uterine contractions cause vasoconstriction of the umbilical cord vessels; considered normal.</a:t>
            </a:r>
          </a:p>
          <a:p>
            <a:pPr marL="342900" lvl="0" indent="-342900">
              <a:lnSpc>
                <a:spcPct val="100000"/>
              </a:lnSpc>
              <a:spcBef>
                <a:spcPct val="20000"/>
              </a:spcBef>
            </a:pPr>
            <a:r>
              <a:rPr lang="en-US" dirty="0"/>
              <a:t>Uterine contractions increase in </a:t>
            </a:r>
            <a:r>
              <a:rPr lang="en-US" b="1" dirty="0"/>
              <a:t>intensity, frequency, and duration </a:t>
            </a:r>
            <a:r>
              <a:rPr lang="en-US" dirty="0"/>
              <a:t>as labor progresses due to stretching of the </a:t>
            </a:r>
            <a:r>
              <a:rPr lang="en-US" dirty="0" smtClean="0"/>
              <a:t>cervix.</a:t>
            </a:r>
          </a:p>
          <a:p>
            <a:pPr marL="0" indent="0">
              <a:buNone/>
            </a:pPr>
            <a:endParaRPr lang="en-US" dirty="0"/>
          </a:p>
          <a:p>
            <a:pPr marL="0" indent="0">
              <a:buNone/>
            </a:pPr>
            <a:endParaRPr lang="en-US" dirty="0"/>
          </a:p>
        </p:txBody>
      </p:sp>
      <p:sp>
        <p:nvSpPr>
          <p:cNvPr id="2" name="Slide Number Placeholder 1"/>
          <p:cNvSpPr>
            <a:spLocks noGrp="1"/>
          </p:cNvSpPr>
          <p:nvPr>
            <p:ph type="sldNum" sz="quarter" idx="12"/>
          </p:nvPr>
        </p:nvSpPr>
        <p:spPr/>
        <p:txBody>
          <a:bodyPr/>
          <a:lstStyle/>
          <a:p>
            <a:fld id="{4AB73CBB-C3D0-44F1-AD60-686FF34E1601}" type="slidenum">
              <a:rPr lang="en-US" smtClean="0">
                <a:solidFill>
                  <a:prstClr val="black">
                    <a:tint val="75000"/>
                  </a:prstClr>
                </a:solidFill>
              </a:rPr>
              <a:pPr/>
              <a:t>28</a:t>
            </a:fld>
            <a:endParaRPr lang="en-US">
              <a:solidFill>
                <a:prstClr val="black">
                  <a:tint val="75000"/>
                </a:prstClr>
              </a:solidFill>
            </a:endParaRPr>
          </a:p>
        </p:txBody>
      </p:sp>
    </p:spTree>
    <p:extLst>
      <p:ext uri="{BB962C8B-B14F-4D97-AF65-F5344CB8AC3E}">
        <p14:creationId xmlns:p14="http://schemas.microsoft.com/office/powerpoint/2010/main" val="27823152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00B0F0"/>
                </a:solidFill>
                <a:latin typeface="+mn-lt"/>
              </a:rPr>
              <a:t>4. Person /psyche</a:t>
            </a:r>
            <a:endParaRPr lang="en-US" b="1" dirty="0">
              <a:solidFill>
                <a:srgbClr val="00B0F0"/>
              </a:solidFill>
              <a:latin typeface="+mn-lt"/>
            </a:endParaRPr>
          </a:p>
        </p:txBody>
      </p:sp>
      <p:sp>
        <p:nvSpPr>
          <p:cNvPr id="3" name="Content Placeholder 2"/>
          <p:cNvSpPr>
            <a:spLocks noGrp="1"/>
          </p:cNvSpPr>
          <p:nvPr>
            <p:ph idx="1"/>
          </p:nvPr>
        </p:nvSpPr>
        <p:spPr/>
        <p:txBody>
          <a:bodyPr/>
          <a:lstStyle/>
          <a:p>
            <a:r>
              <a:rPr lang="en-US" dirty="0" smtClean="0"/>
              <a:t>This refers to the emotional state of the woman during labour.</a:t>
            </a:r>
          </a:p>
          <a:p>
            <a:r>
              <a:rPr lang="en-US" dirty="0" smtClean="0"/>
              <a:t>If the mother is </a:t>
            </a:r>
            <a:r>
              <a:rPr lang="en-US" b="1" dirty="0" smtClean="0"/>
              <a:t>afraid, tense, stressed out, angry ,feel unsafe or unsupported, </a:t>
            </a:r>
            <a:r>
              <a:rPr lang="en-US" dirty="0" smtClean="0"/>
              <a:t>she is likely not to progress well during birth.</a:t>
            </a:r>
          </a:p>
          <a:p>
            <a:r>
              <a:rPr lang="en-US" dirty="0" smtClean="0"/>
              <a:t>It may prevent cervical </a:t>
            </a:r>
            <a:r>
              <a:rPr lang="en-US" b="1" dirty="0" smtClean="0"/>
              <a:t>dilatation, fetal descent</a:t>
            </a:r>
            <a:r>
              <a:rPr lang="en-US" dirty="0" smtClean="0"/>
              <a:t>, or prevent the woman in labour from pushing effectively.</a:t>
            </a:r>
          </a:p>
          <a:p>
            <a:r>
              <a:rPr lang="en-US" b="1" dirty="0" smtClean="0"/>
              <a:t>Good emotional </a:t>
            </a:r>
            <a:r>
              <a:rPr lang="en-US" dirty="0" smtClean="0"/>
              <a:t>state helps the woman in labour to cope with the pain effectively and allows the other Ps to sync up effectively</a:t>
            </a:r>
            <a:endParaRPr lang="en-US" dirty="0"/>
          </a:p>
        </p:txBody>
      </p:sp>
      <p:sp>
        <p:nvSpPr>
          <p:cNvPr id="4" name="Slide Number Placeholder 3"/>
          <p:cNvSpPr>
            <a:spLocks noGrp="1"/>
          </p:cNvSpPr>
          <p:nvPr>
            <p:ph type="sldNum" sz="quarter" idx="12"/>
          </p:nvPr>
        </p:nvSpPr>
        <p:spPr/>
        <p:txBody>
          <a:bodyPr/>
          <a:lstStyle/>
          <a:p>
            <a:fld id="{4AB73CBB-C3D0-44F1-AD60-686FF34E1601}" type="slidenum">
              <a:rPr lang="en-US" smtClean="0">
                <a:solidFill>
                  <a:prstClr val="black">
                    <a:tint val="75000"/>
                  </a:prstClr>
                </a:solidFill>
              </a:rPr>
              <a:pPr/>
              <a:t>29</a:t>
            </a:fld>
            <a:endParaRPr lang="en-US">
              <a:solidFill>
                <a:prstClr val="black">
                  <a:tint val="75000"/>
                </a:prstClr>
              </a:solidFill>
            </a:endParaRPr>
          </a:p>
        </p:txBody>
      </p:sp>
    </p:spTree>
    <p:extLst>
      <p:ext uri="{BB962C8B-B14F-4D97-AF65-F5344CB8AC3E}">
        <p14:creationId xmlns:p14="http://schemas.microsoft.com/office/powerpoint/2010/main" val="40495537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3032"/>
            <a:ext cx="10515600" cy="901520"/>
          </a:xfrm>
        </p:spPr>
        <p:txBody>
          <a:bodyPr>
            <a:normAutofit fontScale="90000"/>
          </a:bodyPr>
          <a:lstStyle/>
          <a:p>
            <a:pPr algn="ctr"/>
            <a:r>
              <a:rPr lang="en-US" dirty="0" smtClean="0">
                <a:solidFill>
                  <a:schemeClr val="accent1"/>
                </a:solidFill>
              </a:rPr>
              <a:t>Introduction</a:t>
            </a:r>
            <a:br>
              <a:rPr lang="en-US" dirty="0" smtClean="0">
                <a:solidFill>
                  <a:schemeClr val="accent1"/>
                </a:solidFill>
              </a:rPr>
            </a:br>
            <a:r>
              <a:rPr lang="en-US" dirty="0" smtClean="0">
                <a:solidFill>
                  <a:schemeClr val="accent1"/>
                </a:solidFill>
              </a:rPr>
              <a:t>Definition Of Terms Used In Midwifery</a:t>
            </a:r>
            <a:endParaRPr lang="en-US" dirty="0">
              <a:solidFill>
                <a:schemeClr val="accent1"/>
              </a:solidFill>
            </a:endParaRPr>
          </a:p>
        </p:txBody>
      </p:sp>
      <p:sp>
        <p:nvSpPr>
          <p:cNvPr id="3" name="Content Placeholder 2"/>
          <p:cNvSpPr>
            <a:spLocks noGrp="1"/>
          </p:cNvSpPr>
          <p:nvPr>
            <p:ph idx="1"/>
          </p:nvPr>
        </p:nvSpPr>
        <p:spPr>
          <a:xfrm>
            <a:off x="244699" y="1004552"/>
            <a:ext cx="11500834" cy="5589431"/>
          </a:xfrm>
        </p:spPr>
        <p:txBody>
          <a:bodyPr>
            <a:noAutofit/>
          </a:bodyPr>
          <a:lstStyle/>
          <a:p>
            <a:pPr marL="971550" lvl="1" indent="-514350">
              <a:buFont typeface="+mj-lt"/>
              <a:buAutoNum type="arabicPeriod"/>
            </a:pPr>
            <a:r>
              <a:rPr lang="en-US" sz="2800" b="1" dirty="0" smtClean="0"/>
              <a:t>Presentation: </a:t>
            </a:r>
            <a:r>
              <a:rPr lang="en-US" sz="2800" dirty="0"/>
              <a:t>I</a:t>
            </a:r>
            <a:r>
              <a:rPr lang="en-US" sz="2800" dirty="0" smtClean="0"/>
              <a:t>s the fetal part lying at the pelvic brim.</a:t>
            </a:r>
          </a:p>
          <a:p>
            <a:pPr marL="971550" lvl="1" indent="-514350">
              <a:buFont typeface="+mj-lt"/>
              <a:buAutoNum type="arabicPeriod"/>
            </a:pPr>
            <a:r>
              <a:rPr lang="en-US" sz="2800" b="1" dirty="0" smtClean="0"/>
              <a:t>Lie: </a:t>
            </a:r>
            <a:r>
              <a:rPr lang="en-US" sz="2800" dirty="0"/>
              <a:t>I</a:t>
            </a:r>
            <a:r>
              <a:rPr lang="en-US" sz="2800" dirty="0" smtClean="0"/>
              <a:t>s the relationship of the foetal long axis  and the uterine long axis.</a:t>
            </a:r>
          </a:p>
          <a:p>
            <a:pPr marL="971550" lvl="1" indent="-514350">
              <a:buFont typeface="+mj-lt"/>
              <a:buAutoNum type="arabicPeriod"/>
            </a:pPr>
            <a:r>
              <a:rPr lang="en-US" sz="2800" b="1" dirty="0" smtClean="0"/>
              <a:t>Attitude: </a:t>
            </a:r>
            <a:r>
              <a:rPr lang="en-US" sz="2800" dirty="0"/>
              <a:t>I</a:t>
            </a:r>
            <a:r>
              <a:rPr lang="en-US" sz="2800" dirty="0" smtClean="0"/>
              <a:t>s the relationship of the fetal head and limbs to its trunk. Normal labour  the attitude is</a:t>
            </a:r>
            <a:r>
              <a:rPr lang="en-US" sz="2800" b="1" dirty="0" smtClean="0"/>
              <a:t> complete flexion </a:t>
            </a:r>
            <a:r>
              <a:rPr lang="en-US" sz="2800" dirty="0" smtClean="0"/>
              <a:t>and the occiput is presenting. it could be </a:t>
            </a:r>
            <a:r>
              <a:rPr lang="en-US" sz="2800" b="1" dirty="0" smtClean="0"/>
              <a:t>slightly flexed ,deflexed in  or extended in face presentation.</a:t>
            </a:r>
          </a:p>
          <a:p>
            <a:pPr marL="971550" lvl="1" indent="-514350">
              <a:buFont typeface="+mj-lt"/>
              <a:buAutoNum type="arabicPeriod"/>
            </a:pPr>
            <a:r>
              <a:rPr lang="en-US" sz="2800" b="1" dirty="0" smtClean="0"/>
              <a:t>Denominator</a:t>
            </a:r>
            <a:r>
              <a:rPr lang="en-US" sz="2800" dirty="0" smtClean="0"/>
              <a:t>: Is the part of foetal presentation that is used when referring to foetal position.</a:t>
            </a:r>
            <a:r>
              <a:rPr lang="en-US" sz="2800" dirty="0"/>
              <a:t> </a:t>
            </a:r>
            <a:r>
              <a:rPr lang="en-US" sz="2800" dirty="0" smtClean="0"/>
              <a:t>E.g. in a vertex presentation the denominator is the </a:t>
            </a:r>
            <a:r>
              <a:rPr lang="en-US" sz="2800" b="1" dirty="0" smtClean="0"/>
              <a:t>occiput</a:t>
            </a:r>
            <a:r>
              <a:rPr lang="en-US" sz="2800" dirty="0" smtClean="0"/>
              <a:t>, a  breech presentation the denominator is the </a:t>
            </a:r>
            <a:r>
              <a:rPr lang="en-US" sz="2800" b="1" dirty="0" smtClean="0"/>
              <a:t>sacrum.</a:t>
            </a:r>
          </a:p>
          <a:p>
            <a:pPr marL="971550" lvl="1" indent="-514350">
              <a:buFont typeface="+mj-lt"/>
              <a:buAutoNum type="arabicPeriod"/>
            </a:pPr>
            <a:r>
              <a:rPr lang="en-US" sz="2800" b="1" dirty="0" smtClean="0">
                <a:solidFill>
                  <a:prstClr val="black"/>
                </a:solidFill>
              </a:rPr>
              <a:t>Position</a:t>
            </a:r>
            <a:r>
              <a:rPr lang="en-US" sz="2800" b="1" dirty="0">
                <a:solidFill>
                  <a:prstClr val="black"/>
                </a:solidFill>
              </a:rPr>
              <a:t>: </a:t>
            </a:r>
            <a:r>
              <a:rPr lang="en-US" sz="2800" dirty="0">
                <a:solidFill>
                  <a:prstClr val="black"/>
                </a:solidFill>
              </a:rPr>
              <a:t>Is the relationship of the denominator to the six areas of the pelvis. E.g.  Positions in normal labour LOA, ROA,LOL, ROL, AP, </a:t>
            </a:r>
            <a:endParaRPr lang="en-US" sz="2800" dirty="0" smtClean="0">
              <a:solidFill>
                <a:prstClr val="black"/>
              </a:solidFill>
            </a:endParaRPr>
          </a:p>
        </p:txBody>
      </p:sp>
      <p:sp>
        <p:nvSpPr>
          <p:cNvPr id="4" name="Slide Number Placeholder 3"/>
          <p:cNvSpPr>
            <a:spLocks noGrp="1"/>
          </p:cNvSpPr>
          <p:nvPr>
            <p:ph type="sldNum" sz="quarter" idx="12"/>
          </p:nvPr>
        </p:nvSpPr>
        <p:spPr/>
        <p:txBody>
          <a:bodyPr/>
          <a:lstStyle/>
          <a:p>
            <a:fld id="{4AB73CBB-C3D0-44F1-AD60-686FF34E1601}" type="slidenum">
              <a:rPr lang="en-US" smtClean="0">
                <a:solidFill>
                  <a:prstClr val="black">
                    <a:tint val="75000"/>
                  </a:prstClr>
                </a:solidFill>
              </a:rPr>
              <a:pPr/>
              <a:t>3</a:t>
            </a:fld>
            <a:endParaRPr lang="en-US">
              <a:solidFill>
                <a:prstClr val="black">
                  <a:tint val="75000"/>
                </a:prstClr>
              </a:solidFill>
            </a:endParaRPr>
          </a:p>
        </p:txBody>
      </p:sp>
    </p:spTree>
    <p:extLst>
      <p:ext uri="{BB962C8B-B14F-4D97-AF65-F5344CB8AC3E}">
        <p14:creationId xmlns:p14="http://schemas.microsoft.com/office/powerpoint/2010/main" val="6500292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00B0F0"/>
                </a:solidFill>
                <a:latin typeface="+mn-lt"/>
              </a:rPr>
              <a:t>Summary of the 4Ps</a:t>
            </a:r>
            <a:endParaRPr lang="en-US" b="1" dirty="0">
              <a:solidFill>
                <a:srgbClr val="00B0F0"/>
              </a:solidFill>
              <a:latin typeface="+mn-lt"/>
            </a:endParaRPr>
          </a:p>
        </p:txBody>
      </p:sp>
      <p:sp>
        <p:nvSpPr>
          <p:cNvPr id="3" name="Content Placeholder 2"/>
          <p:cNvSpPr>
            <a:spLocks noGrp="1"/>
          </p:cNvSpPr>
          <p:nvPr>
            <p:ph idx="1"/>
          </p:nvPr>
        </p:nvSpPr>
        <p:spPr/>
        <p:txBody>
          <a:bodyPr/>
          <a:lstStyle/>
          <a:p>
            <a:pPr lvl="2">
              <a:lnSpc>
                <a:spcPct val="100000"/>
              </a:lnSpc>
              <a:spcBef>
                <a:spcPct val="20000"/>
              </a:spcBef>
              <a:buFont typeface="Wingdings" panose="05000000000000000000" pitchFamily="2" charset="2"/>
              <a:buChar char="Ø"/>
            </a:pPr>
            <a:r>
              <a:rPr lang="en-US" sz="2800" dirty="0" smtClean="0">
                <a:solidFill>
                  <a:prstClr val="black"/>
                </a:solidFill>
              </a:rPr>
              <a:t>There is no one P that can work without the other, all 4Ps must be working properly for the baby to join the world in the way they are intended.</a:t>
            </a:r>
          </a:p>
          <a:p>
            <a:pPr lvl="2">
              <a:lnSpc>
                <a:spcPct val="100000"/>
              </a:lnSpc>
              <a:spcBef>
                <a:spcPct val="20000"/>
              </a:spcBef>
              <a:buFont typeface="Wingdings" panose="05000000000000000000" pitchFamily="2" charset="2"/>
              <a:buChar char="Ø"/>
            </a:pPr>
            <a:r>
              <a:rPr lang="en-US" sz="2800" dirty="0" smtClean="0">
                <a:solidFill>
                  <a:prstClr val="black"/>
                </a:solidFill>
              </a:rPr>
              <a:t>Therefore </a:t>
            </a:r>
            <a:r>
              <a:rPr lang="en-US" sz="2800" dirty="0">
                <a:solidFill>
                  <a:prstClr val="black"/>
                </a:solidFill>
              </a:rPr>
              <a:t>Normal labour assumes that the powers are sufficient, the pelvis is adequate and the passenger is of average size and is in normal position.</a:t>
            </a:r>
          </a:p>
          <a:p>
            <a:pPr lvl="2">
              <a:lnSpc>
                <a:spcPct val="100000"/>
              </a:lnSpc>
              <a:spcBef>
                <a:spcPct val="20000"/>
              </a:spcBef>
              <a:buFont typeface="Wingdings" panose="05000000000000000000" pitchFamily="2" charset="2"/>
              <a:buChar char="Ø"/>
            </a:pPr>
            <a:r>
              <a:rPr lang="en-US" sz="2800" dirty="0">
                <a:solidFill>
                  <a:prstClr val="black"/>
                </a:solidFill>
              </a:rPr>
              <a:t>Complications of labour occur when there are problems with one of the P’s. (as will be discussed later on)</a:t>
            </a:r>
          </a:p>
          <a:p>
            <a:endParaRPr lang="en-US" dirty="0"/>
          </a:p>
        </p:txBody>
      </p:sp>
      <p:sp>
        <p:nvSpPr>
          <p:cNvPr id="4" name="Slide Number Placeholder 3"/>
          <p:cNvSpPr>
            <a:spLocks noGrp="1"/>
          </p:cNvSpPr>
          <p:nvPr>
            <p:ph type="sldNum" sz="quarter" idx="12"/>
          </p:nvPr>
        </p:nvSpPr>
        <p:spPr/>
        <p:txBody>
          <a:bodyPr/>
          <a:lstStyle/>
          <a:p>
            <a:fld id="{4AB73CBB-C3D0-44F1-AD60-686FF34E1601}" type="slidenum">
              <a:rPr lang="en-US" smtClean="0">
                <a:solidFill>
                  <a:prstClr val="black">
                    <a:tint val="75000"/>
                  </a:prstClr>
                </a:solidFill>
              </a:rPr>
              <a:pPr/>
              <a:t>30</a:t>
            </a:fld>
            <a:endParaRPr lang="en-US">
              <a:solidFill>
                <a:prstClr val="black">
                  <a:tint val="75000"/>
                </a:prstClr>
              </a:solidFill>
            </a:endParaRPr>
          </a:p>
        </p:txBody>
      </p:sp>
    </p:spTree>
    <p:extLst>
      <p:ext uri="{BB962C8B-B14F-4D97-AF65-F5344CB8AC3E}">
        <p14:creationId xmlns:p14="http://schemas.microsoft.com/office/powerpoint/2010/main" val="31580880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6681"/>
            <a:ext cx="10515600" cy="960119"/>
          </a:xfrm>
        </p:spPr>
        <p:txBody>
          <a:bodyPr/>
          <a:lstStyle/>
          <a:p>
            <a:pPr algn="ctr"/>
            <a:r>
              <a:rPr lang="en-US" b="1" dirty="0" smtClean="0">
                <a:solidFill>
                  <a:srgbClr val="00B0F0"/>
                </a:solidFill>
                <a:latin typeface="+mn-lt"/>
              </a:rPr>
              <a:t>STAGES OF LABOUR</a:t>
            </a:r>
            <a:endParaRPr lang="en-US" b="1" dirty="0">
              <a:solidFill>
                <a:srgbClr val="00B0F0"/>
              </a:solidFill>
              <a:latin typeface="+mn-lt"/>
            </a:endParaRPr>
          </a:p>
        </p:txBody>
      </p:sp>
      <p:sp>
        <p:nvSpPr>
          <p:cNvPr id="3" name="Content Placeholder 2"/>
          <p:cNvSpPr>
            <a:spLocks noGrp="1"/>
          </p:cNvSpPr>
          <p:nvPr>
            <p:ph idx="1"/>
          </p:nvPr>
        </p:nvSpPr>
        <p:spPr>
          <a:xfrm>
            <a:off x="243840" y="1066800"/>
            <a:ext cx="11597640" cy="5471160"/>
          </a:xfrm>
        </p:spPr>
        <p:txBody>
          <a:bodyPr>
            <a:normAutofit fontScale="85000" lnSpcReduction="20000"/>
          </a:bodyPr>
          <a:lstStyle/>
          <a:p>
            <a:pPr>
              <a:lnSpc>
                <a:spcPct val="120000"/>
              </a:lnSpc>
            </a:pPr>
            <a:r>
              <a:rPr lang="en-US" dirty="0" smtClean="0"/>
              <a:t>There are  four stages of labour:</a:t>
            </a:r>
          </a:p>
          <a:p>
            <a:pPr lvl="2">
              <a:lnSpc>
                <a:spcPct val="120000"/>
              </a:lnSpc>
              <a:buFont typeface="Wingdings" panose="05000000000000000000" pitchFamily="2" charset="2"/>
              <a:buChar char="ü"/>
            </a:pPr>
            <a:r>
              <a:rPr lang="en-US" sz="3500" b="1" dirty="0" smtClean="0"/>
              <a:t>1</a:t>
            </a:r>
            <a:r>
              <a:rPr lang="en-US" sz="3500" b="1" baseline="30000" dirty="0" smtClean="0"/>
              <a:t>st</a:t>
            </a:r>
            <a:r>
              <a:rPr lang="en-US" sz="3500" b="1" dirty="0" smtClean="0"/>
              <a:t> stage  of labour: </a:t>
            </a:r>
            <a:r>
              <a:rPr lang="en-US" sz="2800" dirty="0"/>
              <a:t>T</a:t>
            </a:r>
            <a:r>
              <a:rPr lang="en-US" sz="2800" dirty="0" smtClean="0"/>
              <a:t>his is a stage of cervical dilatation begins with  </a:t>
            </a:r>
            <a:r>
              <a:rPr lang="en-US" sz="2800" dirty="0">
                <a:solidFill>
                  <a:prstClr val="black"/>
                </a:solidFill>
              </a:rPr>
              <a:t> first true labor contractions (regular painful contraction) and ends with complete effacement and dilation of the cervix (10 cm dilation</a:t>
            </a:r>
            <a:r>
              <a:rPr lang="en-US" sz="2800" dirty="0" smtClean="0">
                <a:solidFill>
                  <a:prstClr val="black"/>
                </a:solidFill>
              </a:rPr>
              <a:t>).</a:t>
            </a:r>
          </a:p>
          <a:p>
            <a:pPr lvl="2">
              <a:lnSpc>
                <a:spcPct val="120000"/>
              </a:lnSpc>
              <a:buFont typeface="Wingdings" panose="05000000000000000000" pitchFamily="2" charset="2"/>
              <a:buChar char="ü"/>
            </a:pPr>
            <a:r>
              <a:rPr lang="en-US" sz="3500" b="1" dirty="0" smtClean="0"/>
              <a:t>2</a:t>
            </a:r>
            <a:r>
              <a:rPr lang="en-US" sz="3500" b="1" baseline="30000" dirty="0" smtClean="0"/>
              <a:t>nd</a:t>
            </a:r>
            <a:r>
              <a:rPr lang="en-US" sz="3500" b="1" dirty="0" smtClean="0"/>
              <a:t> stage  of labour</a:t>
            </a:r>
            <a:r>
              <a:rPr lang="en-US" sz="3500" b="1" dirty="0"/>
              <a:t> </a:t>
            </a:r>
            <a:r>
              <a:rPr lang="en-US" sz="3500" b="1" dirty="0" smtClean="0"/>
              <a:t>( stage of fetal expulsion)</a:t>
            </a:r>
            <a:r>
              <a:rPr lang="en-US" sz="3500" dirty="0">
                <a:solidFill>
                  <a:prstClr val="black"/>
                </a:solidFill>
              </a:rPr>
              <a:t> </a:t>
            </a:r>
            <a:r>
              <a:rPr lang="en-US" sz="2800" dirty="0">
                <a:solidFill>
                  <a:prstClr val="black"/>
                </a:solidFill>
              </a:rPr>
              <a:t>It begins with full cervical dilatation (10cm) till the  birth of the </a:t>
            </a:r>
            <a:r>
              <a:rPr lang="en-US" sz="2800" dirty="0" smtClean="0">
                <a:solidFill>
                  <a:prstClr val="black"/>
                </a:solidFill>
              </a:rPr>
              <a:t>baby</a:t>
            </a:r>
            <a:r>
              <a:rPr lang="en-US" sz="2800" b="1" dirty="0" smtClean="0"/>
              <a:t>.</a:t>
            </a:r>
          </a:p>
          <a:p>
            <a:pPr lvl="2">
              <a:lnSpc>
                <a:spcPct val="120000"/>
              </a:lnSpc>
              <a:buFont typeface="Wingdings" panose="05000000000000000000" pitchFamily="2" charset="2"/>
              <a:buChar char="ü"/>
            </a:pPr>
            <a:r>
              <a:rPr lang="en-US" sz="3500" b="1" dirty="0" smtClean="0"/>
              <a:t>3</a:t>
            </a:r>
            <a:r>
              <a:rPr lang="en-US" sz="3500" b="1" baseline="30000" dirty="0" smtClean="0"/>
              <a:t>rd</a:t>
            </a:r>
            <a:r>
              <a:rPr lang="en-US" sz="3500" b="1" dirty="0" smtClean="0"/>
              <a:t> stage of labour ( placental stage) </a:t>
            </a:r>
            <a:r>
              <a:rPr lang="en-US" sz="2600" dirty="0">
                <a:solidFill>
                  <a:prstClr val="black"/>
                </a:solidFill>
              </a:rPr>
              <a:t>Third stage of labour is the period from birth of the baby </a:t>
            </a:r>
            <a:r>
              <a:rPr lang="en-US" sz="2600" dirty="0" smtClean="0">
                <a:solidFill>
                  <a:prstClr val="black"/>
                </a:solidFill>
              </a:rPr>
              <a:t>up to  </a:t>
            </a:r>
            <a:r>
              <a:rPr lang="en-US" sz="2600" dirty="0">
                <a:solidFill>
                  <a:prstClr val="black"/>
                </a:solidFill>
              </a:rPr>
              <a:t>delivery of the </a:t>
            </a:r>
            <a:r>
              <a:rPr lang="en-US" sz="2600" dirty="0" smtClean="0">
                <a:solidFill>
                  <a:prstClr val="black"/>
                </a:solidFill>
              </a:rPr>
              <a:t>placenta.</a:t>
            </a:r>
          </a:p>
          <a:p>
            <a:pPr lvl="2">
              <a:lnSpc>
                <a:spcPct val="120000"/>
              </a:lnSpc>
              <a:buFont typeface="Wingdings" panose="05000000000000000000" pitchFamily="2" charset="2"/>
              <a:buChar char="ü"/>
            </a:pPr>
            <a:r>
              <a:rPr lang="en-US" sz="3500" b="1" dirty="0" smtClean="0"/>
              <a:t>4</a:t>
            </a:r>
            <a:r>
              <a:rPr lang="en-US" sz="3500" b="1" baseline="30000" dirty="0" smtClean="0"/>
              <a:t>th</a:t>
            </a:r>
            <a:r>
              <a:rPr lang="en-US" sz="3500" b="1" dirty="0" smtClean="0"/>
              <a:t> stage of labour</a:t>
            </a:r>
            <a:r>
              <a:rPr lang="en-US" sz="2800" b="1" dirty="0" smtClean="0"/>
              <a:t>:  </a:t>
            </a:r>
            <a:r>
              <a:rPr lang="en-US" sz="2800" dirty="0">
                <a:solidFill>
                  <a:prstClr val="black"/>
                </a:solidFill>
              </a:rPr>
              <a:t>Fourth stage  of labour Lasts from delivery of the placenta until the postpartum condition of the woman has become stabilized (usually 1 hour after delivery). The uterus makes its initial readjustment to the nonpregnant state.</a:t>
            </a:r>
          </a:p>
          <a:p>
            <a:pPr lvl="2">
              <a:buFont typeface="Wingdings" panose="05000000000000000000" pitchFamily="2" charset="2"/>
              <a:buChar char="ü"/>
            </a:pPr>
            <a:endParaRPr lang="en-US" sz="2800" b="1" dirty="0" smtClean="0"/>
          </a:p>
          <a:p>
            <a:pPr lvl="1"/>
            <a:endParaRPr lang="en-US" dirty="0"/>
          </a:p>
        </p:txBody>
      </p:sp>
      <p:sp>
        <p:nvSpPr>
          <p:cNvPr id="4" name="Slide Number Placeholder 3"/>
          <p:cNvSpPr>
            <a:spLocks noGrp="1"/>
          </p:cNvSpPr>
          <p:nvPr>
            <p:ph type="sldNum" sz="quarter" idx="12"/>
          </p:nvPr>
        </p:nvSpPr>
        <p:spPr/>
        <p:txBody>
          <a:bodyPr/>
          <a:lstStyle/>
          <a:p>
            <a:fld id="{4AB73CBB-C3D0-44F1-AD60-686FF34E1601}" type="slidenum">
              <a:rPr lang="en-US" smtClean="0">
                <a:solidFill>
                  <a:prstClr val="black">
                    <a:tint val="75000"/>
                  </a:prstClr>
                </a:solidFill>
              </a:rPr>
              <a:pPr/>
              <a:t>31</a:t>
            </a:fld>
            <a:endParaRPr lang="en-US">
              <a:solidFill>
                <a:prstClr val="black">
                  <a:tint val="75000"/>
                </a:prstClr>
              </a:solidFill>
            </a:endParaRPr>
          </a:p>
        </p:txBody>
      </p:sp>
    </p:spTree>
    <p:extLst>
      <p:ext uri="{BB962C8B-B14F-4D97-AF65-F5344CB8AC3E}">
        <p14:creationId xmlns:p14="http://schemas.microsoft.com/office/powerpoint/2010/main" val="42707641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043190"/>
          </a:xfrm>
        </p:spPr>
        <p:txBody>
          <a:bodyPr>
            <a:normAutofit fontScale="90000"/>
          </a:bodyPr>
          <a:lstStyle/>
          <a:p>
            <a:pPr algn="ctr"/>
            <a:r>
              <a:rPr lang="en-US" b="1" dirty="0" smtClean="0">
                <a:solidFill>
                  <a:srgbClr val="00B0F0"/>
                </a:solidFill>
                <a:latin typeface="+mn-lt"/>
              </a:rPr>
              <a:t>FIRST STAGE OF LABOUR</a:t>
            </a:r>
            <a:br>
              <a:rPr lang="en-US" b="1" dirty="0" smtClean="0">
                <a:solidFill>
                  <a:srgbClr val="00B0F0"/>
                </a:solidFill>
                <a:latin typeface="+mn-lt"/>
              </a:rPr>
            </a:br>
            <a:r>
              <a:rPr lang="en-US" b="1" dirty="0" smtClean="0">
                <a:solidFill>
                  <a:srgbClr val="00B0F0"/>
                </a:solidFill>
                <a:latin typeface="+mn-lt"/>
              </a:rPr>
              <a:t>Admission Of A Woman In </a:t>
            </a:r>
            <a:r>
              <a:rPr lang="en-US" b="1" dirty="0" err="1" smtClean="0">
                <a:solidFill>
                  <a:srgbClr val="00B0F0"/>
                </a:solidFill>
                <a:latin typeface="+mn-lt"/>
              </a:rPr>
              <a:t>Labour</a:t>
            </a:r>
            <a:endParaRPr lang="en-US" b="1" dirty="0">
              <a:solidFill>
                <a:srgbClr val="00B0F0"/>
              </a:solidFill>
              <a:latin typeface="+mn-lt"/>
            </a:endParaRPr>
          </a:p>
        </p:txBody>
      </p:sp>
      <p:sp>
        <p:nvSpPr>
          <p:cNvPr id="3" name="Content Placeholder 2"/>
          <p:cNvSpPr>
            <a:spLocks noGrp="1"/>
          </p:cNvSpPr>
          <p:nvPr>
            <p:ph idx="1"/>
          </p:nvPr>
        </p:nvSpPr>
        <p:spPr>
          <a:xfrm>
            <a:off x="450761" y="1043189"/>
            <a:ext cx="11294771" cy="5499279"/>
          </a:xfrm>
        </p:spPr>
        <p:txBody>
          <a:bodyPr>
            <a:noAutofit/>
          </a:bodyPr>
          <a:lstStyle/>
          <a:p>
            <a:pPr marL="1428750" lvl="2" indent="-514350" algn="just">
              <a:buAutoNum type="arabicPeriod"/>
            </a:pPr>
            <a:r>
              <a:rPr lang="en-US" sz="2800" b="1" dirty="0" smtClean="0"/>
              <a:t>History </a:t>
            </a:r>
          </a:p>
          <a:p>
            <a:pPr lvl="2" algn="just">
              <a:buFont typeface="Wingdings" panose="05000000000000000000" pitchFamily="2" charset="2"/>
              <a:buChar char="Ø"/>
            </a:pPr>
            <a:r>
              <a:rPr lang="en-US" sz="2800" b="1" dirty="0" smtClean="0"/>
              <a:t>Demographic data: </a:t>
            </a:r>
            <a:r>
              <a:rPr lang="en-US" sz="2800" dirty="0" smtClean="0"/>
              <a:t> name, age, sex, marital status, residence, education level, occupation</a:t>
            </a:r>
            <a:r>
              <a:rPr lang="en-US" sz="2800" smtClean="0"/>
              <a:t>, address</a:t>
            </a:r>
            <a:endParaRPr lang="en-US" sz="2800" b="1" dirty="0" smtClean="0"/>
          </a:p>
          <a:p>
            <a:pPr lvl="2">
              <a:buFont typeface="Wingdings" panose="05000000000000000000" pitchFamily="2" charset="2"/>
              <a:buChar char="Ø"/>
            </a:pPr>
            <a:r>
              <a:rPr lang="en-US" sz="2400" b="1" dirty="0" smtClean="0"/>
              <a:t>Past medical history</a:t>
            </a:r>
            <a:r>
              <a:rPr lang="en-US" sz="2400" dirty="0" smtClean="0"/>
              <a:t>: </a:t>
            </a:r>
            <a:r>
              <a:rPr lang="en-US" sz="2400" dirty="0"/>
              <a:t>A</a:t>
            </a:r>
            <a:r>
              <a:rPr lang="en-US" sz="2400" dirty="0" smtClean="0"/>
              <a:t>dmitted before, blood transfusion, surgery, chronic illness, food /drug allergies.</a:t>
            </a:r>
          </a:p>
          <a:p>
            <a:pPr lvl="2">
              <a:buFont typeface="Wingdings" panose="05000000000000000000" pitchFamily="2" charset="2"/>
              <a:buChar char="Ø"/>
            </a:pPr>
            <a:r>
              <a:rPr lang="en-US" sz="2400" b="1" dirty="0" smtClean="0"/>
              <a:t>Present medical history:  </a:t>
            </a:r>
            <a:r>
              <a:rPr lang="en-US" sz="2400" dirty="0"/>
              <a:t>A</a:t>
            </a:r>
            <a:r>
              <a:rPr lang="en-US" sz="2400" dirty="0" smtClean="0"/>
              <a:t>ny concurrent condition, is she on any medication.</a:t>
            </a:r>
          </a:p>
          <a:p>
            <a:pPr lvl="2">
              <a:buFont typeface="Wingdings" panose="05000000000000000000" pitchFamily="2" charset="2"/>
              <a:buChar char="Ø"/>
            </a:pPr>
            <a:r>
              <a:rPr lang="en-US" sz="2400" b="1" dirty="0" err="1" smtClean="0"/>
              <a:t>Gynaecological</a:t>
            </a:r>
            <a:r>
              <a:rPr lang="en-US" sz="2400" b="1" dirty="0" smtClean="0"/>
              <a:t> history: </a:t>
            </a:r>
            <a:r>
              <a:rPr lang="en-US" sz="2400" dirty="0" smtClean="0"/>
              <a:t>Menarche, cycle length, duration, regularity, flow, dysmenorrhea, ask about STI’s</a:t>
            </a:r>
          </a:p>
          <a:p>
            <a:pPr lvl="2">
              <a:buFont typeface="Wingdings" panose="05000000000000000000" pitchFamily="2" charset="2"/>
              <a:buChar char="Ø"/>
            </a:pPr>
            <a:r>
              <a:rPr lang="en-US" sz="2400" b="1" dirty="0" smtClean="0"/>
              <a:t>Family planning history: </a:t>
            </a:r>
            <a:r>
              <a:rPr lang="en-US" sz="2400" dirty="0" smtClean="0"/>
              <a:t>method used and when stopped</a:t>
            </a:r>
          </a:p>
          <a:p>
            <a:pPr lvl="2">
              <a:buFont typeface="Wingdings" panose="05000000000000000000" pitchFamily="2" charset="2"/>
              <a:buChar char="Ø"/>
            </a:pPr>
            <a:r>
              <a:rPr lang="en-US" sz="2400" b="1" dirty="0" smtClean="0"/>
              <a:t>Social economic history:  </a:t>
            </a:r>
            <a:r>
              <a:rPr lang="en-US" sz="2400" dirty="0" smtClean="0"/>
              <a:t>marital status, residence, number of children, occupation, occupation of the spouse, whether she stays with the husband, habits smoking and alcoholism of patient and husband.</a:t>
            </a:r>
          </a:p>
          <a:p>
            <a:pPr lvl="2">
              <a:buFont typeface="Wingdings" panose="05000000000000000000" pitchFamily="2" charset="2"/>
              <a:buChar char="Ø"/>
            </a:pPr>
            <a:r>
              <a:rPr lang="en-US" sz="2400" b="1" dirty="0" smtClean="0"/>
              <a:t>Family history: </a:t>
            </a:r>
            <a:r>
              <a:rPr lang="en-US" sz="2400" dirty="0" smtClean="0"/>
              <a:t>Fate of parents  and siblings  A/D, cause of death if any, chronic hereditary disease in the family of the woman.</a:t>
            </a:r>
            <a:endParaRPr lang="en-US" sz="2400" dirty="0"/>
          </a:p>
        </p:txBody>
      </p:sp>
      <p:sp>
        <p:nvSpPr>
          <p:cNvPr id="4" name="Slide Number Placeholder 3"/>
          <p:cNvSpPr>
            <a:spLocks noGrp="1"/>
          </p:cNvSpPr>
          <p:nvPr>
            <p:ph type="sldNum" sz="quarter" idx="12"/>
          </p:nvPr>
        </p:nvSpPr>
        <p:spPr/>
        <p:txBody>
          <a:bodyPr/>
          <a:lstStyle/>
          <a:p>
            <a:fld id="{4AB73CBB-C3D0-44F1-AD60-686FF34E1601}" type="slidenum">
              <a:rPr lang="en-US" smtClean="0">
                <a:solidFill>
                  <a:prstClr val="black">
                    <a:tint val="75000"/>
                  </a:prstClr>
                </a:solidFill>
              </a:rPr>
              <a:pPr/>
              <a:t>32</a:t>
            </a:fld>
            <a:endParaRPr lang="en-US" dirty="0">
              <a:solidFill>
                <a:prstClr val="black">
                  <a:tint val="75000"/>
                </a:prstClr>
              </a:solidFill>
            </a:endParaRPr>
          </a:p>
        </p:txBody>
      </p:sp>
    </p:spTree>
    <p:extLst>
      <p:ext uri="{BB962C8B-B14F-4D97-AF65-F5344CB8AC3E}">
        <p14:creationId xmlns:p14="http://schemas.microsoft.com/office/powerpoint/2010/main" val="19298106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0550"/>
            <a:ext cx="10515600" cy="1099509"/>
          </a:xfrm>
        </p:spPr>
        <p:txBody>
          <a:bodyPr>
            <a:normAutofit fontScale="90000"/>
          </a:bodyPr>
          <a:lstStyle/>
          <a:p>
            <a:pPr algn="ctr"/>
            <a:r>
              <a:rPr lang="en-US" b="1" dirty="0" smtClean="0">
                <a:solidFill>
                  <a:srgbClr val="00B0F0"/>
                </a:solidFill>
                <a:latin typeface="+mn-lt"/>
              </a:rPr>
              <a:t/>
            </a:r>
            <a:br>
              <a:rPr lang="en-US" b="1" dirty="0" smtClean="0">
                <a:solidFill>
                  <a:srgbClr val="00B0F0"/>
                </a:solidFill>
                <a:latin typeface="+mn-lt"/>
              </a:rPr>
            </a:br>
            <a:r>
              <a:rPr lang="en-US" b="1" dirty="0" smtClean="0">
                <a:solidFill>
                  <a:srgbClr val="00B0F0"/>
                </a:solidFill>
                <a:latin typeface="+mn-lt"/>
              </a:rPr>
              <a:t> Admission…………. </a:t>
            </a:r>
            <a:endParaRPr lang="en-US" b="1" dirty="0">
              <a:solidFill>
                <a:srgbClr val="00B0F0"/>
              </a:solidFill>
              <a:latin typeface="+mn-lt"/>
            </a:endParaRPr>
          </a:p>
        </p:txBody>
      </p:sp>
      <p:sp>
        <p:nvSpPr>
          <p:cNvPr id="3" name="Content Placeholder 2"/>
          <p:cNvSpPr>
            <a:spLocks noGrp="1"/>
          </p:cNvSpPr>
          <p:nvPr>
            <p:ph idx="1"/>
          </p:nvPr>
        </p:nvSpPr>
        <p:spPr>
          <a:xfrm>
            <a:off x="838200" y="1160060"/>
            <a:ext cx="10515600" cy="5408165"/>
          </a:xfrm>
        </p:spPr>
        <p:txBody>
          <a:bodyPr>
            <a:normAutofit/>
          </a:bodyPr>
          <a:lstStyle/>
          <a:p>
            <a:pPr marL="514350" indent="-514350">
              <a:lnSpc>
                <a:spcPct val="100000"/>
              </a:lnSpc>
              <a:buFont typeface="+mj-lt"/>
              <a:buAutoNum type="arabicPeriod" startAt="2"/>
            </a:pPr>
            <a:r>
              <a:rPr lang="en-US" b="1" dirty="0" smtClean="0"/>
              <a:t>Physical Assessment: </a:t>
            </a:r>
            <a:r>
              <a:rPr lang="en-US" dirty="0" smtClean="0"/>
              <a:t>head to toe examination to rule out any abnormalities.</a:t>
            </a:r>
          </a:p>
          <a:p>
            <a:pPr marL="514350" indent="-514350">
              <a:lnSpc>
                <a:spcPct val="100000"/>
              </a:lnSpc>
              <a:buFont typeface="+mj-lt"/>
              <a:buAutoNum type="arabicPeriod" startAt="2"/>
            </a:pPr>
            <a:r>
              <a:rPr lang="en-US" b="1" dirty="0" smtClean="0"/>
              <a:t>Abdominal Palpation: </a:t>
            </a:r>
          </a:p>
          <a:p>
            <a:pPr lvl="2">
              <a:lnSpc>
                <a:spcPct val="100000"/>
              </a:lnSpc>
              <a:buFont typeface="Wingdings" panose="05000000000000000000" pitchFamily="2" charset="2"/>
              <a:buChar char="Ø"/>
            </a:pPr>
            <a:r>
              <a:rPr lang="en-US" sz="2800" i="1" dirty="0"/>
              <a:t>T</a:t>
            </a:r>
            <a:r>
              <a:rPr lang="en-US" sz="2800" i="1" dirty="0" smtClean="0"/>
              <a:t>o determine fundal height, lie,  presentation, and position. </a:t>
            </a:r>
          </a:p>
          <a:p>
            <a:pPr lvl="2">
              <a:lnSpc>
                <a:spcPct val="100000"/>
              </a:lnSpc>
              <a:buFont typeface="Wingdings" panose="05000000000000000000" pitchFamily="2" charset="2"/>
              <a:buChar char="Ø"/>
            </a:pPr>
            <a:r>
              <a:rPr lang="en-US" sz="2800" i="1" dirty="0" smtClean="0"/>
              <a:t>Listen to the </a:t>
            </a:r>
            <a:r>
              <a:rPr lang="en-US" sz="2800" i="1" dirty="0" err="1" smtClean="0"/>
              <a:t>foetal</a:t>
            </a:r>
            <a:r>
              <a:rPr lang="en-US" sz="2800" i="1" dirty="0" smtClean="0"/>
              <a:t> heart rate, </a:t>
            </a:r>
          </a:p>
          <a:p>
            <a:pPr lvl="2">
              <a:lnSpc>
                <a:spcPct val="100000"/>
              </a:lnSpc>
              <a:buFont typeface="Wingdings" panose="05000000000000000000" pitchFamily="2" charset="2"/>
              <a:buChar char="Ø"/>
            </a:pPr>
            <a:r>
              <a:rPr lang="en-US" sz="2800" i="1" dirty="0" smtClean="0"/>
              <a:t>Assess contractions for strength, frequency and duration</a:t>
            </a:r>
            <a:r>
              <a:rPr lang="en-US" i="1" dirty="0" smtClean="0"/>
              <a:t>.</a:t>
            </a:r>
            <a:r>
              <a:rPr lang="en-US" b="1" dirty="0">
                <a:solidFill>
                  <a:prstClr val="black"/>
                </a:solidFill>
              </a:rPr>
              <a:t> </a:t>
            </a:r>
            <a:endParaRPr lang="en-US" b="1" dirty="0" smtClean="0">
              <a:solidFill>
                <a:prstClr val="black"/>
              </a:solidFill>
            </a:endParaRPr>
          </a:p>
          <a:p>
            <a:pPr marL="514350" lvl="0" indent="-514350">
              <a:buFont typeface="+mj-lt"/>
              <a:buAutoNum type="arabicPeriod" startAt="4"/>
            </a:pPr>
            <a:r>
              <a:rPr lang="en-US" b="1" dirty="0" smtClean="0">
                <a:solidFill>
                  <a:prstClr val="black"/>
                </a:solidFill>
              </a:rPr>
              <a:t>Take </a:t>
            </a:r>
            <a:r>
              <a:rPr lang="en-US" b="1" dirty="0">
                <a:solidFill>
                  <a:prstClr val="black"/>
                </a:solidFill>
              </a:rPr>
              <a:t>observations of TPR/BP </a:t>
            </a:r>
            <a:r>
              <a:rPr lang="en-US" dirty="0">
                <a:solidFill>
                  <a:prstClr val="black"/>
                </a:solidFill>
              </a:rPr>
              <a:t>the frequency will depend on the stage of labour</a:t>
            </a:r>
            <a:r>
              <a:rPr lang="en-US" dirty="0" smtClean="0">
                <a:solidFill>
                  <a:prstClr val="black"/>
                </a:solidFill>
              </a:rPr>
              <a:t>.</a:t>
            </a:r>
          </a:p>
          <a:p>
            <a:pPr marL="514350" lvl="0" indent="-514350">
              <a:buFont typeface="+mj-lt"/>
              <a:buAutoNum type="arabicPeriod" startAt="4"/>
            </a:pPr>
            <a:r>
              <a:rPr lang="en-US" b="1" dirty="0" smtClean="0">
                <a:solidFill>
                  <a:prstClr val="black"/>
                </a:solidFill>
              </a:rPr>
              <a:t> </a:t>
            </a:r>
            <a:r>
              <a:rPr lang="en-US" b="1" dirty="0">
                <a:solidFill>
                  <a:prstClr val="black"/>
                </a:solidFill>
              </a:rPr>
              <a:t>Empty urinary bladder </a:t>
            </a:r>
            <a:r>
              <a:rPr lang="en-US" dirty="0">
                <a:solidFill>
                  <a:prstClr val="black"/>
                </a:solidFill>
              </a:rPr>
              <a:t>before  palpation and test urine for volume, albumin and acetone. Continue 2hourly if she cannot pass urine catheterize.</a:t>
            </a:r>
          </a:p>
          <a:p>
            <a:pPr lvl="2">
              <a:lnSpc>
                <a:spcPct val="100000"/>
              </a:lnSpc>
              <a:buFont typeface="Wingdings" panose="05000000000000000000" pitchFamily="2" charset="2"/>
              <a:buChar char="Ø"/>
            </a:pPr>
            <a:endParaRPr lang="en-US" sz="2800" i="1" dirty="0" smtClean="0"/>
          </a:p>
          <a:p>
            <a:pPr lvl="2">
              <a:lnSpc>
                <a:spcPct val="100000"/>
              </a:lnSpc>
              <a:buFont typeface="Wingdings" panose="05000000000000000000" pitchFamily="2" charset="2"/>
              <a:buChar char="Ø"/>
            </a:pPr>
            <a:endParaRPr lang="en-US" sz="2800"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4AB73CBB-C3D0-44F1-AD60-686FF34E1601}" type="slidenum">
              <a:rPr lang="en-US" smtClean="0">
                <a:solidFill>
                  <a:prstClr val="black">
                    <a:tint val="75000"/>
                  </a:prstClr>
                </a:solidFill>
              </a:rPr>
              <a:pPr/>
              <a:t>33</a:t>
            </a:fld>
            <a:endParaRPr lang="en-US">
              <a:solidFill>
                <a:prstClr val="black">
                  <a:tint val="75000"/>
                </a:prstClr>
              </a:solidFill>
            </a:endParaRPr>
          </a:p>
        </p:txBody>
      </p:sp>
    </p:spTree>
    <p:extLst>
      <p:ext uri="{BB962C8B-B14F-4D97-AF65-F5344CB8AC3E}">
        <p14:creationId xmlns:p14="http://schemas.microsoft.com/office/powerpoint/2010/main" val="10946355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Admission…..</a:t>
            </a:r>
            <a:endParaRPr lang="en-US" dirty="0">
              <a:solidFill>
                <a:srgbClr val="00B0F0"/>
              </a:solidFill>
            </a:endParaRPr>
          </a:p>
        </p:txBody>
      </p:sp>
      <p:sp>
        <p:nvSpPr>
          <p:cNvPr id="3" name="Content Placeholder 2"/>
          <p:cNvSpPr>
            <a:spLocks noGrp="1"/>
          </p:cNvSpPr>
          <p:nvPr>
            <p:ph idx="1"/>
          </p:nvPr>
        </p:nvSpPr>
        <p:spPr/>
        <p:txBody>
          <a:bodyPr>
            <a:normAutofit lnSpcReduction="10000"/>
          </a:bodyPr>
          <a:lstStyle/>
          <a:p>
            <a:pPr marL="514350" lvl="0" indent="-514350">
              <a:buFont typeface="+mj-lt"/>
              <a:buAutoNum type="arabicPeriod" startAt="6"/>
            </a:pPr>
            <a:r>
              <a:rPr lang="en-US" b="1" dirty="0">
                <a:solidFill>
                  <a:prstClr val="black"/>
                </a:solidFill>
              </a:rPr>
              <a:t>Perform Vaginal Examination </a:t>
            </a:r>
            <a:r>
              <a:rPr lang="en-US" dirty="0">
                <a:solidFill>
                  <a:prstClr val="black"/>
                </a:solidFill>
              </a:rPr>
              <a:t>4 hourly for reasons given earlier.</a:t>
            </a:r>
          </a:p>
          <a:p>
            <a:pPr lvl="2">
              <a:buFont typeface="Wingdings" panose="05000000000000000000" pitchFamily="2" charset="2"/>
              <a:buChar char="Ø"/>
            </a:pPr>
            <a:r>
              <a:rPr lang="en-US" sz="2800" b="1" i="1" dirty="0">
                <a:solidFill>
                  <a:prstClr val="black"/>
                </a:solidFill>
              </a:rPr>
              <a:t>External genitalia </a:t>
            </a:r>
            <a:r>
              <a:rPr lang="en-US" sz="2800" i="1" dirty="0">
                <a:solidFill>
                  <a:prstClr val="black"/>
                </a:solidFill>
              </a:rPr>
              <a:t>rule out warts, oedema, sores, </a:t>
            </a:r>
          </a:p>
          <a:p>
            <a:pPr lvl="2">
              <a:buFont typeface="Wingdings" panose="05000000000000000000" pitchFamily="2" charset="2"/>
              <a:buChar char="Ø"/>
            </a:pPr>
            <a:r>
              <a:rPr lang="en-US" sz="2800" b="1" i="1" dirty="0">
                <a:solidFill>
                  <a:prstClr val="black"/>
                </a:solidFill>
              </a:rPr>
              <a:t>State  of vagina </a:t>
            </a:r>
            <a:r>
              <a:rPr lang="en-US" sz="2800" i="1" dirty="0">
                <a:solidFill>
                  <a:prstClr val="black"/>
                </a:solidFill>
              </a:rPr>
              <a:t>if warm  and  moist or hot and dry, </a:t>
            </a:r>
          </a:p>
          <a:p>
            <a:pPr lvl="2">
              <a:buFont typeface="Wingdings" panose="05000000000000000000" pitchFamily="2" charset="2"/>
              <a:buChar char="Ø"/>
            </a:pPr>
            <a:r>
              <a:rPr lang="en-US" sz="2800" b="1" i="1" dirty="0">
                <a:solidFill>
                  <a:prstClr val="black"/>
                </a:solidFill>
              </a:rPr>
              <a:t>Cervix</a:t>
            </a:r>
            <a:r>
              <a:rPr lang="en-US" sz="2800" i="1" dirty="0">
                <a:solidFill>
                  <a:prstClr val="black"/>
                </a:solidFill>
              </a:rPr>
              <a:t>  position, consistency and dilatation.</a:t>
            </a:r>
          </a:p>
          <a:p>
            <a:pPr lvl="2">
              <a:buFont typeface="Wingdings" panose="05000000000000000000" pitchFamily="2" charset="2"/>
              <a:buChar char="Ø"/>
            </a:pPr>
            <a:r>
              <a:rPr lang="en-US" sz="2800" b="1" i="1" dirty="0">
                <a:solidFill>
                  <a:prstClr val="black"/>
                </a:solidFill>
              </a:rPr>
              <a:t>Presenting  part </a:t>
            </a:r>
            <a:r>
              <a:rPr lang="en-US" sz="2800" i="1" dirty="0">
                <a:solidFill>
                  <a:prstClr val="black"/>
                </a:solidFill>
              </a:rPr>
              <a:t>confirm presentation and  position rule out caput and </a:t>
            </a:r>
            <a:r>
              <a:rPr lang="en-US" sz="2800" i="1" dirty="0" err="1">
                <a:solidFill>
                  <a:prstClr val="black"/>
                </a:solidFill>
              </a:rPr>
              <a:t>moulding</a:t>
            </a:r>
            <a:r>
              <a:rPr lang="en-US" sz="2800" i="1" dirty="0">
                <a:solidFill>
                  <a:prstClr val="black"/>
                </a:solidFill>
              </a:rPr>
              <a:t>.</a:t>
            </a:r>
          </a:p>
          <a:p>
            <a:pPr lvl="2">
              <a:buFont typeface="Wingdings" panose="05000000000000000000" pitchFamily="2" charset="2"/>
              <a:buChar char="Ø"/>
            </a:pPr>
            <a:r>
              <a:rPr lang="en-US" sz="2800" i="1" dirty="0">
                <a:solidFill>
                  <a:prstClr val="black"/>
                </a:solidFill>
              </a:rPr>
              <a:t> Determine </a:t>
            </a:r>
            <a:r>
              <a:rPr lang="en-US" sz="2800" b="1" i="1" dirty="0">
                <a:solidFill>
                  <a:prstClr val="black"/>
                </a:solidFill>
              </a:rPr>
              <a:t>station </a:t>
            </a:r>
            <a:r>
              <a:rPr lang="en-US" sz="2800" i="1" dirty="0">
                <a:solidFill>
                  <a:prstClr val="black"/>
                </a:solidFill>
              </a:rPr>
              <a:t> of the presenting part</a:t>
            </a:r>
          </a:p>
          <a:p>
            <a:pPr lvl="2">
              <a:buFont typeface="Wingdings" panose="05000000000000000000" pitchFamily="2" charset="2"/>
              <a:buChar char="Ø"/>
            </a:pPr>
            <a:r>
              <a:rPr lang="en-US" sz="2800" i="1" dirty="0">
                <a:solidFill>
                  <a:prstClr val="black"/>
                </a:solidFill>
              </a:rPr>
              <a:t>Determine state </a:t>
            </a:r>
            <a:r>
              <a:rPr lang="en-US" sz="2800" b="1" i="1" dirty="0">
                <a:solidFill>
                  <a:prstClr val="black"/>
                </a:solidFill>
              </a:rPr>
              <a:t>of membranes </a:t>
            </a:r>
            <a:r>
              <a:rPr lang="en-US" sz="2800" i="1" dirty="0">
                <a:solidFill>
                  <a:prstClr val="black"/>
                </a:solidFill>
              </a:rPr>
              <a:t>ruptured or not, rule out </a:t>
            </a:r>
            <a:r>
              <a:rPr lang="en-US" sz="2800" b="1" i="1" dirty="0">
                <a:solidFill>
                  <a:prstClr val="black"/>
                </a:solidFill>
              </a:rPr>
              <a:t>cord </a:t>
            </a:r>
            <a:r>
              <a:rPr lang="en-US" sz="2800" b="1" i="1" dirty="0" err="1">
                <a:solidFill>
                  <a:prstClr val="black"/>
                </a:solidFill>
              </a:rPr>
              <a:t>prorapse</a:t>
            </a:r>
            <a:r>
              <a:rPr lang="en-US" sz="2800" b="1" i="1" dirty="0">
                <a:solidFill>
                  <a:prstClr val="black"/>
                </a:solidFill>
              </a:rPr>
              <a:t> or presentation </a:t>
            </a:r>
            <a:r>
              <a:rPr lang="en-US" sz="2800" i="1" dirty="0">
                <a:solidFill>
                  <a:prstClr val="black"/>
                </a:solidFill>
              </a:rPr>
              <a:t>and </a:t>
            </a:r>
            <a:r>
              <a:rPr lang="en-US" sz="2800" b="1" i="1" dirty="0">
                <a:solidFill>
                  <a:prstClr val="black"/>
                </a:solidFill>
              </a:rPr>
              <a:t>colour of liquor</a:t>
            </a:r>
          </a:p>
          <a:p>
            <a:pPr lvl="2">
              <a:buFont typeface="Wingdings" panose="05000000000000000000" pitchFamily="2" charset="2"/>
              <a:buChar char="Ø"/>
            </a:pPr>
            <a:r>
              <a:rPr lang="en-US" sz="2800" b="1" i="1" dirty="0">
                <a:solidFill>
                  <a:prstClr val="black"/>
                </a:solidFill>
              </a:rPr>
              <a:t>Assess pelvic adequacy</a:t>
            </a:r>
          </a:p>
          <a:p>
            <a:endParaRPr lang="en-US" dirty="0"/>
          </a:p>
        </p:txBody>
      </p:sp>
      <p:sp>
        <p:nvSpPr>
          <p:cNvPr id="4" name="Slide Number Placeholder 3"/>
          <p:cNvSpPr>
            <a:spLocks noGrp="1"/>
          </p:cNvSpPr>
          <p:nvPr>
            <p:ph type="sldNum" sz="quarter" idx="12"/>
          </p:nvPr>
        </p:nvSpPr>
        <p:spPr/>
        <p:txBody>
          <a:bodyPr/>
          <a:lstStyle/>
          <a:p>
            <a:fld id="{4AB73CBB-C3D0-44F1-AD60-686FF34E1601}" type="slidenum">
              <a:rPr lang="en-US" smtClean="0">
                <a:solidFill>
                  <a:prstClr val="black">
                    <a:tint val="75000"/>
                  </a:prstClr>
                </a:solidFill>
              </a:rPr>
              <a:pPr/>
              <a:t>34</a:t>
            </a:fld>
            <a:endParaRPr lang="en-US">
              <a:solidFill>
                <a:prstClr val="black">
                  <a:tint val="75000"/>
                </a:prstClr>
              </a:solidFill>
            </a:endParaRPr>
          </a:p>
        </p:txBody>
      </p:sp>
    </p:spTree>
    <p:extLst>
      <p:ext uri="{BB962C8B-B14F-4D97-AF65-F5344CB8AC3E}">
        <p14:creationId xmlns:p14="http://schemas.microsoft.com/office/powerpoint/2010/main" val="27496254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8789"/>
            <a:ext cx="10515600" cy="811369"/>
          </a:xfrm>
        </p:spPr>
        <p:txBody>
          <a:bodyPr>
            <a:normAutofit/>
          </a:bodyPr>
          <a:lstStyle/>
          <a:p>
            <a:pPr algn="ctr"/>
            <a:r>
              <a:rPr lang="en-US" dirty="0" smtClean="0">
                <a:solidFill>
                  <a:srgbClr val="00B0F0"/>
                </a:solidFill>
              </a:rPr>
              <a:t>Admission</a:t>
            </a:r>
            <a:endParaRPr lang="en-US" dirty="0">
              <a:solidFill>
                <a:srgbClr val="00B0F0"/>
              </a:solidFill>
            </a:endParaRPr>
          </a:p>
        </p:txBody>
      </p:sp>
      <p:sp>
        <p:nvSpPr>
          <p:cNvPr id="3" name="Content Placeholder 2"/>
          <p:cNvSpPr>
            <a:spLocks noGrp="1"/>
          </p:cNvSpPr>
          <p:nvPr>
            <p:ph idx="1"/>
          </p:nvPr>
        </p:nvSpPr>
        <p:spPr>
          <a:xfrm>
            <a:off x="838200" y="940158"/>
            <a:ext cx="10515600" cy="5628067"/>
          </a:xfrm>
        </p:spPr>
        <p:txBody>
          <a:bodyPr/>
          <a:lstStyle/>
          <a:p>
            <a:pPr marL="514350" indent="-514350">
              <a:buFont typeface="+mj-lt"/>
              <a:buAutoNum type="arabicPeriod" startAt="7"/>
            </a:pPr>
            <a:r>
              <a:rPr lang="en-US" b="1" dirty="0" smtClean="0"/>
              <a:t>Give health education to the mother</a:t>
            </a:r>
            <a:r>
              <a:rPr lang="en-US" dirty="0" smtClean="0"/>
              <a:t>:</a:t>
            </a:r>
          </a:p>
          <a:p>
            <a:pPr lvl="2">
              <a:buFont typeface="Wingdings" panose="05000000000000000000" pitchFamily="2" charset="2"/>
              <a:buChar char="Ø"/>
            </a:pPr>
            <a:r>
              <a:rPr lang="en-US" sz="2800" dirty="0" smtClean="0"/>
              <a:t>To take plenty of oral fluids</a:t>
            </a:r>
          </a:p>
          <a:p>
            <a:pPr lvl="2">
              <a:buFont typeface="Wingdings" panose="05000000000000000000" pitchFamily="2" charset="2"/>
              <a:buChar char="Ø"/>
            </a:pPr>
            <a:r>
              <a:rPr lang="en-US" sz="2800" dirty="0" smtClean="0"/>
              <a:t>Can take a warm birth to stimulate contractions</a:t>
            </a:r>
          </a:p>
          <a:p>
            <a:pPr lvl="2">
              <a:buFont typeface="Wingdings" panose="05000000000000000000" pitchFamily="2" charset="2"/>
              <a:buChar char="Ø"/>
            </a:pPr>
            <a:r>
              <a:rPr lang="en-US" sz="2800" dirty="0" smtClean="0"/>
              <a:t>Encourage her to move around to increase descent and hasten progress of labour</a:t>
            </a:r>
          </a:p>
          <a:p>
            <a:pPr lvl="2">
              <a:buFont typeface="Wingdings" panose="05000000000000000000" pitchFamily="2" charset="2"/>
              <a:buChar char="Ø"/>
            </a:pPr>
            <a:r>
              <a:rPr lang="en-US" sz="2800" dirty="0" smtClean="0"/>
              <a:t> Perform Sacral massage to relieve back pain during a contraction</a:t>
            </a:r>
          </a:p>
          <a:p>
            <a:pPr lvl="2">
              <a:buFont typeface="Wingdings" panose="05000000000000000000" pitchFamily="2" charset="2"/>
              <a:buChar char="Ø"/>
            </a:pPr>
            <a:r>
              <a:rPr lang="en-US" sz="2800" dirty="0" smtClean="0"/>
              <a:t>To lie in left lateral position to prevent occlusion of the inferior </a:t>
            </a:r>
            <a:r>
              <a:rPr lang="en-US" sz="2800" dirty="0" err="1" smtClean="0"/>
              <a:t>venacava</a:t>
            </a:r>
            <a:r>
              <a:rPr lang="en-US" sz="2800" dirty="0" smtClean="0"/>
              <a:t> and to prevent early pushing</a:t>
            </a:r>
          </a:p>
          <a:p>
            <a:pPr lvl="2">
              <a:buFont typeface="Wingdings" panose="05000000000000000000" pitchFamily="2" charset="2"/>
              <a:buChar char="Ø"/>
            </a:pPr>
            <a:r>
              <a:rPr lang="en-US" sz="2800" dirty="0" smtClean="0"/>
              <a:t>To teach her breathing exercise to prevent fetal hypoxia.</a:t>
            </a:r>
          </a:p>
          <a:p>
            <a:pPr lvl="2">
              <a:buFont typeface="Wingdings" panose="05000000000000000000" pitchFamily="2" charset="2"/>
              <a:buChar char="Ø"/>
            </a:pPr>
            <a:r>
              <a:rPr lang="en-US" sz="2800" dirty="0" smtClean="0"/>
              <a:t>Discourage early pushing as it may lead to oedema of the vulva</a:t>
            </a:r>
          </a:p>
          <a:p>
            <a:pPr lvl="2">
              <a:buFont typeface="Wingdings" panose="05000000000000000000" pitchFamily="2" charset="2"/>
              <a:buChar char="Ø"/>
            </a:pPr>
            <a:r>
              <a:rPr lang="en-US" sz="2800" dirty="0" smtClean="0"/>
              <a:t>Explain to her what is expected during 2</a:t>
            </a:r>
            <a:r>
              <a:rPr lang="en-US" sz="2800" baseline="30000" dirty="0" smtClean="0"/>
              <a:t>nd</a:t>
            </a:r>
            <a:r>
              <a:rPr lang="en-US" sz="2800" dirty="0" smtClean="0"/>
              <a:t> stage of labour.</a:t>
            </a:r>
            <a:endParaRPr lang="en-US" sz="2800" dirty="0"/>
          </a:p>
        </p:txBody>
      </p:sp>
      <p:sp>
        <p:nvSpPr>
          <p:cNvPr id="4" name="Slide Number Placeholder 3"/>
          <p:cNvSpPr>
            <a:spLocks noGrp="1"/>
          </p:cNvSpPr>
          <p:nvPr>
            <p:ph type="sldNum" sz="quarter" idx="12"/>
          </p:nvPr>
        </p:nvSpPr>
        <p:spPr/>
        <p:txBody>
          <a:bodyPr/>
          <a:lstStyle/>
          <a:p>
            <a:fld id="{4AB73CBB-C3D0-44F1-AD60-686FF34E1601}" type="slidenum">
              <a:rPr lang="en-US" smtClean="0">
                <a:solidFill>
                  <a:prstClr val="black">
                    <a:tint val="75000"/>
                  </a:prstClr>
                </a:solidFill>
              </a:rPr>
              <a:pPr/>
              <a:t>35</a:t>
            </a:fld>
            <a:endParaRPr lang="en-US">
              <a:solidFill>
                <a:prstClr val="black">
                  <a:tint val="75000"/>
                </a:prstClr>
              </a:solidFill>
            </a:endParaRPr>
          </a:p>
        </p:txBody>
      </p:sp>
    </p:spTree>
    <p:extLst>
      <p:ext uri="{BB962C8B-B14F-4D97-AF65-F5344CB8AC3E}">
        <p14:creationId xmlns:p14="http://schemas.microsoft.com/office/powerpoint/2010/main" val="8332740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1669"/>
            <a:ext cx="10515600" cy="1120462"/>
          </a:xfrm>
        </p:spPr>
        <p:txBody>
          <a:bodyPr>
            <a:normAutofit fontScale="90000"/>
          </a:bodyPr>
          <a:lstStyle/>
          <a:p>
            <a:pPr algn="ctr"/>
            <a:r>
              <a:rPr lang="en-US" dirty="0"/>
              <a:t> </a:t>
            </a:r>
            <a:r>
              <a:rPr lang="en-US" dirty="0" smtClean="0">
                <a:solidFill>
                  <a:srgbClr val="00B0F0"/>
                </a:solidFill>
                <a:latin typeface="+mn-lt"/>
              </a:rPr>
              <a:t>1</a:t>
            </a:r>
            <a:r>
              <a:rPr lang="en-US" baseline="30000" dirty="0" smtClean="0">
                <a:solidFill>
                  <a:srgbClr val="00B0F0"/>
                </a:solidFill>
                <a:latin typeface="+mn-lt"/>
              </a:rPr>
              <a:t>st</a:t>
            </a:r>
            <a:r>
              <a:rPr lang="en-US" dirty="0" smtClean="0">
                <a:solidFill>
                  <a:srgbClr val="00B0F0"/>
                </a:solidFill>
                <a:latin typeface="+mn-lt"/>
              </a:rPr>
              <a:t> stage of labour</a:t>
            </a:r>
            <a:r>
              <a:rPr lang="en-US" dirty="0">
                <a:solidFill>
                  <a:srgbClr val="00B0F0"/>
                </a:solidFill>
                <a:latin typeface="+mn-lt"/>
              </a:rPr>
              <a:t> </a:t>
            </a:r>
            <a:r>
              <a:rPr lang="en-US" dirty="0" smtClean="0">
                <a:solidFill>
                  <a:srgbClr val="00B0F0"/>
                </a:solidFill>
                <a:latin typeface="+mn-lt"/>
              </a:rPr>
              <a:t>(stage of cervical dilatation)</a:t>
            </a:r>
            <a:endParaRPr lang="en-US" dirty="0"/>
          </a:p>
        </p:txBody>
      </p:sp>
      <p:sp>
        <p:nvSpPr>
          <p:cNvPr id="3" name="Content Placeholder 2"/>
          <p:cNvSpPr>
            <a:spLocks noGrp="1"/>
          </p:cNvSpPr>
          <p:nvPr>
            <p:ph idx="1"/>
          </p:nvPr>
        </p:nvSpPr>
        <p:spPr>
          <a:xfrm>
            <a:off x="838200" y="1262130"/>
            <a:ext cx="10515600" cy="5460641"/>
          </a:xfrm>
        </p:spPr>
        <p:txBody>
          <a:bodyPr>
            <a:normAutofit/>
          </a:bodyPr>
          <a:lstStyle/>
          <a:p>
            <a:pPr>
              <a:buFont typeface="Wingdings" panose="05000000000000000000" pitchFamily="2" charset="2"/>
              <a:buChar char="Ø"/>
            </a:pPr>
            <a:r>
              <a:rPr lang="en-US" dirty="0" smtClean="0"/>
              <a:t>First stage of labour begins </a:t>
            </a:r>
            <a:r>
              <a:rPr lang="en-US" dirty="0"/>
              <a:t>with the first true labor </a:t>
            </a:r>
            <a:r>
              <a:rPr lang="en-US" dirty="0" smtClean="0"/>
              <a:t>contractions (regular painful contraction) </a:t>
            </a:r>
            <a:r>
              <a:rPr lang="en-US" dirty="0"/>
              <a:t>and ends with complete effacement and dilation of the cervix (10 cm dilation).</a:t>
            </a:r>
          </a:p>
          <a:p>
            <a:pPr>
              <a:buFont typeface="Wingdings" panose="05000000000000000000" pitchFamily="2" charset="2"/>
              <a:buChar char="Ø"/>
            </a:pPr>
            <a:r>
              <a:rPr lang="en-US" dirty="0"/>
              <a:t>The first stage of labor averages about </a:t>
            </a:r>
            <a:r>
              <a:rPr lang="en-US" dirty="0" smtClean="0"/>
              <a:t>13 ½ </a:t>
            </a:r>
            <a:r>
              <a:rPr lang="en-US" dirty="0"/>
              <a:t>hours for a </a:t>
            </a:r>
            <a:r>
              <a:rPr lang="en-US" dirty="0" err="1" smtClean="0"/>
              <a:t>primigravida</a:t>
            </a:r>
            <a:r>
              <a:rPr lang="en-US" dirty="0" smtClean="0"/>
              <a:t> </a:t>
            </a:r>
            <a:r>
              <a:rPr lang="en-US" dirty="0"/>
              <a:t>and about </a:t>
            </a:r>
            <a:r>
              <a:rPr lang="en-US" dirty="0" smtClean="0"/>
              <a:t>7½ </a:t>
            </a:r>
            <a:r>
              <a:rPr lang="en-US" dirty="0"/>
              <a:t>hours for a </a:t>
            </a:r>
            <a:r>
              <a:rPr lang="en-US" dirty="0" smtClean="0"/>
              <a:t>multipara.</a:t>
            </a:r>
          </a:p>
          <a:p>
            <a:pPr marL="0" indent="0">
              <a:buNone/>
            </a:pPr>
            <a:r>
              <a:rPr lang="en-US" dirty="0" smtClean="0"/>
              <a:t>The first stage of labour has </a:t>
            </a:r>
            <a:r>
              <a:rPr lang="en-US" b="1" dirty="0" smtClean="0"/>
              <a:t>three phases:</a:t>
            </a:r>
            <a:endParaRPr lang="en-US" b="1" dirty="0"/>
          </a:p>
          <a:p>
            <a:pPr marL="0" indent="0">
              <a:buNone/>
            </a:pPr>
            <a:r>
              <a:rPr lang="en-US" b="1" dirty="0" smtClean="0"/>
              <a:t>1. Latent </a:t>
            </a:r>
            <a:r>
              <a:rPr lang="en-US" b="1" dirty="0"/>
              <a:t>phase (early):</a:t>
            </a:r>
          </a:p>
          <a:p>
            <a:pPr lvl="3">
              <a:buFont typeface="Wingdings" panose="05000000000000000000" pitchFamily="2" charset="2"/>
              <a:buChar char="ü"/>
            </a:pPr>
            <a:r>
              <a:rPr lang="en-US" sz="2800" dirty="0"/>
              <a:t>Dilates from 0 to 3 cm.</a:t>
            </a:r>
          </a:p>
          <a:p>
            <a:pPr lvl="3">
              <a:buFont typeface="Wingdings" panose="05000000000000000000" pitchFamily="2" charset="2"/>
              <a:buChar char="ü"/>
            </a:pPr>
            <a:r>
              <a:rPr lang="en-US" sz="2800" dirty="0"/>
              <a:t>Contractions are usually every 5 to 20 minutes, lasting 20 to 40 seconds, and of mild intensity.</a:t>
            </a:r>
          </a:p>
          <a:p>
            <a:pPr lvl="3">
              <a:buFont typeface="Wingdings" panose="05000000000000000000" pitchFamily="2" charset="2"/>
              <a:buChar char="ü"/>
            </a:pPr>
            <a:r>
              <a:rPr lang="en-US" sz="2800" dirty="0"/>
              <a:t>The contractions progress to about every 5 minutes and establish a regular pattern.</a:t>
            </a:r>
          </a:p>
          <a:p>
            <a:endParaRPr lang="en-US" dirty="0"/>
          </a:p>
        </p:txBody>
      </p:sp>
      <p:sp>
        <p:nvSpPr>
          <p:cNvPr id="4" name="Slide Number Placeholder 3"/>
          <p:cNvSpPr>
            <a:spLocks noGrp="1"/>
          </p:cNvSpPr>
          <p:nvPr>
            <p:ph type="sldNum" sz="quarter" idx="12"/>
          </p:nvPr>
        </p:nvSpPr>
        <p:spPr/>
        <p:txBody>
          <a:bodyPr/>
          <a:lstStyle/>
          <a:p>
            <a:fld id="{4AB73CBB-C3D0-44F1-AD60-686FF34E1601}" type="slidenum">
              <a:rPr lang="en-US" smtClean="0">
                <a:solidFill>
                  <a:prstClr val="black">
                    <a:tint val="75000"/>
                  </a:prstClr>
                </a:solidFill>
              </a:rPr>
              <a:pPr/>
              <a:t>36</a:t>
            </a:fld>
            <a:endParaRPr lang="en-US">
              <a:solidFill>
                <a:prstClr val="black">
                  <a:tint val="75000"/>
                </a:prstClr>
              </a:solidFill>
            </a:endParaRPr>
          </a:p>
        </p:txBody>
      </p:sp>
    </p:spTree>
    <p:extLst>
      <p:ext uri="{BB962C8B-B14F-4D97-AF65-F5344CB8AC3E}">
        <p14:creationId xmlns:p14="http://schemas.microsoft.com/office/powerpoint/2010/main" val="34914219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latin typeface="+mn-lt"/>
              </a:rPr>
              <a:t>Latent phase</a:t>
            </a:r>
            <a:endParaRPr lang="en-US" dirty="0">
              <a:solidFill>
                <a:srgbClr val="00B0F0"/>
              </a:solidFill>
              <a:latin typeface="+mn-lt"/>
            </a:endParaRPr>
          </a:p>
        </p:txBody>
      </p:sp>
      <p:pic>
        <p:nvPicPr>
          <p:cNvPr id="4" name="Content Placeholder 3"/>
          <p:cNvPicPr>
            <a:picLocks noGrp="1" noChangeAspect="1"/>
          </p:cNvPicPr>
          <p:nvPr>
            <p:ph idx="1"/>
          </p:nvPr>
        </p:nvPicPr>
        <p:blipFill>
          <a:blip r:embed="rId2"/>
          <a:stretch>
            <a:fillRect/>
          </a:stretch>
        </p:blipFill>
        <p:spPr>
          <a:xfrm>
            <a:off x="3298711" y="1825625"/>
            <a:ext cx="5594577" cy="4351338"/>
          </a:xfrm>
          <a:prstGeom prst="rect">
            <a:avLst/>
          </a:prstGeom>
        </p:spPr>
      </p:pic>
      <p:sp>
        <p:nvSpPr>
          <p:cNvPr id="3" name="Slide Number Placeholder 2"/>
          <p:cNvSpPr>
            <a:spLocks noGrp="1"/>
          </p:cNvSpPr>
          <p:nvPr>
            <p:ph type="sldNum" sz="quarter" idx="12"/>
          </p:nvPr>
        </p:nvSpPr>
        <p:spPr/>
        <p:txBody>
          <a:bodyPr/>
          <a:lstStyle/>
          <a:p>
            <a:fld id="{4AB73CBB-C3D0-44F1-AD60-686FF34E1601}" type="slidenum">
              <a:rPr lang="en-US" smtClean="0">
                <a:solidFill>
                  <a:prstClr val="black">
                    <a:tint val="75000"/>
                  </a:prstClr>
                </a:solidFill>
              </a:rPr>
              <a:pPr/>
              <a:t>37</a:t>
            </a:fld>
            <a:endParaRPr lang="en-US">
              <a:solidFill>
                <a:prstClr val="black">
                  <a:tint val="75000"/>
                </a:prstClr>
              </a:solidFill>
            </a:endParaRPr>
          </a:p>
        </p:txBody>
      </p:sp>
    </p:spTree>
    <p:extLst>
      <p:ext uri="{BB962C8B-B14F-4D97-AF65-F5344CB8AC3E}">
        <p14:creationId xmlns:p14="http://schemas.microsoft.com/office/powerpoint/2010/main" val="23681941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13669"/>
          </a:xfrm>
        </p:spPr>
        <p:txBody>
          <a:bodyPr>
            <a:normAutofit fontScale="90000"/>
          </a:bodyPr>
          <a:lstStyle/>
          <a:p>
            <a:pPr algn="ctr"/>
            <a:r>
              <a:rPr lang="en-US" dirty="0"/>
              <a:t> </a:t>
            </a:r>
            <a:r>
              <a:rPr lang="en-US" dirty="0" smtClean="0">
                <a:solidFill>
                  <a:srgbClr val="00B0F0"/>
                </a:solidFill>
              </a:rPr>
              <a:t>phases of 1</a:t>
            </a:r>
            <a:r>
              <a:rPr lang="en-US" baseline="30000" dirty="0" smtClean="0">
                <a:solidFill>
                  <a:srgbClr val="00B0F0"/>
                </a:solidFill>
              </a:rPr>
              <a:t>st</a:t>
            </a:r>
            <a:r>
              <a:rPr lang="en-US" dirty="0" smtClean="0">
                <a:solidFill>
                  <a:srgbClr val="00B0F0"/>
                </a:solidFill>
              </a:rPr>
              <a:t> stage of labour</a:t>
            </a:r>
            <a:endParaRPr lang="en-US" dirty="0">
              <a:solidFill>
                <a:srgbClr val="00B0F0"/>
              </a:solidFill>
            </a:endParaRPr>
          </a:p>
        </p:txBody>
      </p:sp>
      <p:sp>
        <p:nvSpPr>
          <p:cNvPr id="3" name="Content Placeholder 2"/>
          <p:cNvSpPr>
            <a:spLocks noGrp="1"/>
          </p:cNvSpPr>
          <p:nvPr>
            <p:ph idx="1"/>
          </p:nvPr>
        </p:nvSpPr>
        <p:spPr>
          <a:xfrm>
            <a:off x="838200" y="978794"/>
            <a:ext cx="10515600" cy="5589431"/>
          </a:xfrm>
        </p:spPr>
        <p:txBody>
          <a:bodyPr/>
          <a:lstStyle/>
          <a:p>
            <a:pPr marL="0" lvl="0" indent="0">
              <a:buNone/>
            </a:pPr>
            <a:r>
              <a:rPr lang="en-US" b="1" dirty="0" smtClean="0">
                <a:solidFill>
                  <a:prstClr val="black"/>
                </a:solidFill>
              </a:rPr>
              <a:t>2.  Active </a:t>
            </a:r>
            <a:r>
              <a:rPr lang="en-US" b="1" dirty="0">
                <a:solidFill>
                  <a:prstClr val="black"/>
                </a:solidFill>
              </a:rPr>
              <a:t>phase:</a:t>
            </a:r>
          </a:p>
          <a:p>
            <a:pPr lvl="3">
              <a:buFont typeface="Wingdings" panose="05000000000000000000" pitchFamily="2" charset="2"/>
              <a:buChar char="ü"/>
            </a:pPr>
            <a:r>
              <a:rPr lang="en-US" sz="2800" dirty="0">
                <a:solidFill>
                  <a:prstClr val="black"/>
                </a:solidFill>
              </a:rPr>
              <a:t>Dilates from 4 to 7 cm.</a:t>
            </a:r>
          </a:p>
          <a:p>
            <a:pPr lvl="3">
              <a:buFont typeface="Wingdings" panose="05000000000000000000" pitchFamily="2" charset="2"/>
              <a:buChar char="ü"/>
            </a:pPr>
            <a:r>
              <a:rPr lang="en-US" sz="2800" dirty="0">
                <a:solidFill>
                  <a:prstClr val="black"/>
                </a:solidFill>
              </a:rPr>
              <a:t>Contractions are usually every 2 to 5 minutes; lasting 30 to 50 seconds and of mild to moderate intensity.</a:t>
            </a:r>
          </a:p>
          <a:p>
            <a:pPr lvl="3">
              <a:buFont typeface="Wingdings" panose="05000000000000000000" pitchFamily="2" charset="2"/>
              <a:buChar char="ü"/>
            </a:pPr>
            <a:r>
              <a:rPr lang="en-US" sz="2800" dirty="0">
                <a:solidFill>
                  <a:prstClr val="black"/>
                </a:solidFill>
              </a:rPr>
              <a:t>After reaching the active phase, dilation averages 1.2 cm/hour in the </a:t>
            </a:r>
            <a:r>
              <a:rPr lang="en-US" sz="2800" dirty="0" err="1" smtClean="0">
                <a:solidFill>
                  <a:prstClr val="black"/>
                </a:solidFill>
              </a:rPr>
              <a:t>primigravida</a:t>
            </a:r>
            <a:r>
              <a:rPr lang="en-US" sz="2800" dirty="0" smtClean="0">
                <a:solidFill>
                  <a:prstClr val="black"/>
                </a:solidFill>
              </a:rPr>
              <a:t> </a:t>
            </a:r>
            <a:r>
              <a:rPr lang="en-US" sz="2800" dirty="0">
                <a:solidFill>
                  <a:prstClr val="black"/>
                </a:solidFill>
              </a:rPr>
              <a:t>and 1.5 cm/hour in the multipara.</a:t>
            </a:r>
          </a:p>
          <a:p>
            <a:endParaRPr lang="en-US" dirty="0"/>
          </a:p>
        </p:txBody>
      </p:sp>
      <p:pic>
        <p:nvPicPr>
          <p:cNvPr id="4" name="Picture 3"/>
          <p:cNvPicPr>
            <a:picLocks noChangeAspect="1"/>
          </p:cNvPicPr>
          <p:nvPr/>
        </p:nvPicPr>
        <p:blipFill>
          <a:blip r:embed="rId2"/>
          <a:stretch>
            <a:fillRect/>
          </a:stretch>
        </p:blipFill>
        <p:spPr>
          <a:xfrm>
            <a:off x="4340180" y="3541690"/>
            <a:ext cx="7013620" cy="3316310"/>
          </a:xfrm>
          <a:prstGeom prst="rect">
            <a:avLst/>
          </a:prstGeom>
        </p:spPr>
      </p:pic>
      <p:sp>
        <p:nvSpPr>
          <p:cNvPr id="5" name="Slide Number Placeholder 4"/>
          <p:cNvSpPr>
            <a:spLocks noGrp="1"/>
          </p:cNvSpPr>
          <p:nvPr>
            <p:ph type="sldNum" sz="quarter" idx="12"/>
          </p:nvPr>
        </p:nvSpPr>
        <p:spPr/>
        <p:txBody>
          <a:bodyPr/>
          <a:lstStyle/>
          <a:p>
            <a:fld id="{4AB73CBB-C3D0-44F1-AD60-686FF34E1601}" type="slidenum">
              <a:rPr lang="en-US" smtClean="0">
                <a:solidFill>
                  <a:prstClr val="black">
                    <a:tint val="75000"/>
                  </a:prstClr>
                </a:solidFill>
              </a:rPr>
              <a:pPr/>
              <a:t>38</a:t>
            </a:fld>
            <a:endParaRPr lang="en-US">
              <a:solidFill>
                <a:prstClr val="black">
                  <a:tint val="75000"/>
                </a:prstClr>
              </a:solidFill>
            </a:endParaRPr>
          </a:p>
        </p:txBody>
      </p:sp>
    </p:spTree>
    <p:extLst>
      <p:ext uri="{BB962C8B-B14F-4D97-AF65-F5344CB8AC3E}">
        <p14:creationId xmlns:p14="http://schemas.microsoft.com/office/powerpoint/2010/main" val="18399861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9411" y="357434"/>
            <a:ext cx="10515600" cy="6313822"/>
          </a:xfrm>
        </p:spPr>
        <p:txBody>
          <a:bodyPr>
            <a:normAutofit lnSpcReduction="10000"/>
          </a:bodyPr>
          <a:lstStyle/>
          <a:p>
            <a:pPr marL="0" lvl="0" indent="0">
              <a:lnSpc>
                <a:spcPct val="100000"/>
              </a:lnSpc>
              <a:spcBef>
                <a:spcPct val="20000"/>
              </a:spcBef>
              <a:buClr>
                <a:srgbClr val="A04DA3"/>
              </a:buClr>
              <a:buSzPct val="95000"/>
              <a:buNone/>
              <a:defRPr/>
            </a:pPr>
            <a:r>
              <a:rPr lang="en-US" sz="2600" b="1" dirty="0" smtClean="0"/>
              <a:t>3. Transitional Phase: </a:t>
            </a:r>
            <a:r>
              <a:rPr lang="en-US" sz="2600" dirty="0" smtClean="0">
                <a:solidFill>
                  <a:prstClr val="black"/>
                </a:solidFill>
              </a:rPr>
              <a:t>when </a:t>
            </a:r>
            <a:r>
              <a:rPr lang="en-US" sz="2600" dirty="0">
                <a:solidFill>
                  <a:prstClr val="black"/>
                </a:solidFill>
              </a:rPr>
              <a:t>the cervix is around 8cm dilated until it is fully dilated.</a:t>
            </a:r>
          </a:p>
          <a:p>
            <a:pPr lvl="2" algn="just" fontAlgn="base">
              <a:lnSpc>
                <a:spcPct val="100000"/>
              </a:lnSpc>
              <a:spcBef>
                <a:spcPct val="20000"/>
              </a:spcBef>
              <a:spcAft>
                <a:spcPct val="0"/>
              </a:spcAft>
              <a:buSzPct val="95000"/>
              <a:buFont typeface="Wingdings" panose="05000000000000000000" pitchFamily="2" charset="2"/>
              <a:buChar char="ü"/>
            </a:pPr>
            <a:r>
              <a:rPr lang="en-US" b="1" dirty="0">
                <a:solidFill>
                  <a:prstClr val="black"/>
                </a:solidFill>
              </a:rPr>
              <a:t> </a:t>
            </a:r>
            <a:r>
              <a:rPr lang="en-US" sz="2800" dirty="0">
                <a:solidFill>
                  <a:prstClr val="black"/>
                </a:solidFill>
              </a:rPr>
              <a:t>In this phase, the contractions are sharp, more intensified, and last from 60 to 90 seconds. The frequency is from 2 to 3 minutes. </a:t>
            </a:r>
          </a:p>
          <a:p>
            <a:pPr lvl="2" algn="just" fontAlgn="base">
              <a:lnSpc>
                <a:spcPct val="100000"/>
              </a:lnSpc>
              <a:spcBef>
                <a:spcPct val="20000"/>
              </a:spcBef>
              <a:spcAft>
                <a:spcPct val="0"/>
              </a:spcAft>
              <a:buSzPct val="95000"/>
              <a:buFont typeface="Wingdings" panose="05000000000000000000" pitchFamily="2" charset="2"/>
              <a:buChar char="ü"/>
            </a:pPr>
            <a:r>
              <a:rPr lang="en-US" sz="2800" dirty="0">
                <a:solidFill>
                  <a:prstClr val="black"/>
                </a:solidFill>
              </a:rPr>
              <a:t>The cervix dilates from 8 to 10 cm. Completion of this phase marks the end of the first stage of labor. </a:t>
            </a:r>
          </a:p>
          <a:p>
            <a:pPr lvl="2" algn="just" fontAlgn="base">
              <a:lnSpc>
                <a:spcPct val="100000"/>
              </a:lnSpc>
              <a:spcBef>
                <a:spcPct val="20000"/>
              </a:spcBef>
              <a:spcAft>
                <a:spcPct val="0"/>
              </a:spcAft>
              <a:buSzPct val="95000"/>
              <a:buFont typeface="Wingdings" panose="05000000000000000000" pitchFamily="2" charset="2"/>
              <a:buChar char="ü"/>
            </a:pPr>
            <a:r>
              <a:rPr lang="en-US" sz="2800" dirty="0">
                <a:solidFill>
                  <a:prstClr val="black"/>
                </a:solidFill>
              </a:rPr>
              <a:t>The mother may express feelings of frustration, loss of control, and/or irritability. Her focus becomes internal. She has difficulty comprehending surroundings, events, and instructions. </a:t>
            </a:r>
          </a:p>
          <a:p>
            <a:pPr lvl="2" algn="just" fontAlgn="base">
              <a:lnSpc>
                <a:spcPct val="100000"/>
              </a:lnSpc>
              <a:spcBef>
                <a:spcPct val="20000"/>
              </a:spcBef>
              <a:spcAft>
                <a:spcPct val="0"/>
              </a:spcAft>
              <a:buSzPct val="95000"/>
              <a:buFont typeface="Wingdings" panose="05000000000000000000" pitchFamily="2" charset="2"/>
              <a:buChar char="ü"/>
            </a:pPr>
            <a:r>
              <a:rPr lang="en-US" sz="2800" dirty="0">
                <a:solidFill>
                  <a:prstClr val="black"/>
                </a:solidFill>
              </a:rPr>
              <a:t>There is an increase in bloody show as a result of the rupture of capillary vessels in the cervix and the lower uterine segment. </a:t>
            </a:r>
          </a:p>
          <a:p>
            <a:pPr lvl="2" algn="just" fontAlgn="base">
              <a:lnSpc>
                <a:spcPct val="100000"/>
              </a:lnSpc>
              <a:spcBef>
                <a:spcPct val="20000"/>
              </a:spcBef>
              <a:spcAft>
                <a:spcPct val="0"/>
              </a:spcAft>
              <a:buSzPct val="95000"/>
              <a:buFont typeface="Wingdings" panose="05000000000000000000" pitchFamily="2" charset="2"/>
              <a:buChar char="ü"/>
            </a:pPr>
            <a:r>
              <a:rPr lang="en-US" sz="2800" dirty="0">
                <a:solidFill>
                  <a:prstClr val="black"/>
                </a:solidFill>
              </a:rPr>
              <a:t>The mother feels an urge to push or to have a bowel movement. This is considered the most severe and difficult phase for the mother</a:t>
            </a:r>
          </a:p>
          <a:p>
            <a:endParaRPr lang="en-US" dirty="0"/>
          </a:p>
        </p:txBody>
      </p:sp>
      <p:sp>
        <p:nvSpPr>
          <p:cNvPr id="2" name="Slide Number Placeholder 1"/>
          <p:cNvSpPr>
            <a:spLocks noGrp="1"/>
          </p:cNvSpPr>
          <p:nvPr>
            <p:ph type="sldNum" sz="quarter" idx="12"/>
          </p:nvPr>
        </p:nvSpPr>
        <p:spPr/>
        <p:txBody>
          <a:bodyPr/>
          <a:lstStyle/>
          <a:p>
            <a:fld id="{4AB73CBB-C3D0-44F1-AD60-686FF34E1601}" type="slidenum">
              <a:rPr lang="en-US" smtClean="0">
                <a:solidFill>
                  <a:prstClr val="black">
                    <a:tint val="75000"/>
                  </a:prstClr>
                </a:solidFill>
              </a:rPr>
              <a:pPr/>
              <a:t>39</a:t>
            </a:fld>
            <a:endParaRPr lang="en-US">
              <a:solidFill>
                <a:prstClr val="black">
                  <a:tint val="75000"/>
                </a:prstClr>
              </a:solidFill>
            </a:endParaRPr>
          </a:p>
        </p:txBody>
      </p:sp>
    </p:spTree>
    <p:extLst>
      <p:ext uri="{BB962C8B-B14F-4D97-AF65-F5344CB8AC3E}">
        <p14:creationId xmlns:p14="http://schemas.microsoft.com/office/powerpoint/2010/main" val="27794581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Definition of terms</a:t>
            </a:r>
            <a:endParaRPr lang="en-US" dirty="0">
              <a:solidFill>
                <a:srgbClr val="00B0F0"/>
              </a:solidFill>
            </a:endParaRPr>
          </a:p>
        </p:txBody>
      </p:sp>
      <p:sp>
        <p:nvSpPr>
          <p:cNvPr id="3" name="Content Placeholder 2"/>
          <p:cNvSpPr>
            <a:spLocks noGrp="1"/>
          </p:cNvSpPr>
          <p:nvPr>
            <p:ph idx="1"/>
          </p:nvPr>
        </p:nvSpPr>
        <p:spPr/>
        <p:txBody>
          <a:bodyPr>
            <a:normAutofit/>
          </a:bodyPr>
          <a:lstStyle/>
          <a:p>
            <a:pPr marL="971550" lvl="1" indent="-514350">
              <a:buFont typeface="+mj-lt"/>
              <a:buAutoNum type="arabicPeriod" startAt="5"/>
            </a:pPr>
            <a:r>
              <a:rPr lang="en-US" sz="2800" b="1" dirty="0">
                <a:solidFill>
                  <a:prstClr val="black"/>
                </a:solidFill>
              </a:rPr>
              <a:t>Presenting part</a:t>
            </a:r>
            <a:r>
              <a:rPr lang="en-US" sz="2800" dirty="0">
                <a:solidFill>
                  <a:prstClr val="black"/>
                </a:solidFill>
              </a:rPr>
              <a:t>: Is the part of the foetus which lies over the cervical </a:t>
            </a:r>
            <a:r>
              <a:rPr lang="en-US" sz="2800" dirty="0" err="1">
                <a:solidFill>
                  <a:prstClr val="black"/>
                </a:solidFill>
              </a:rPr>
              <a:t>O</a:t>
            </a:r>
            <a:r>
              <a:rPr lang="en-US" sz="2800" dirty="0" err="1" smtClean="0">
                <a:solidFill>
                  <a:prstClr val="black"/>
                </a:solidFill>
              </a:rPr>
              <a:t>s</a:t>
            </a:r>
            <a:r>
              <a:rPr lang="en-US" sz="2800" dirty="0" smtClean="0">
                <a:solidFill>
                  <a:prstClr val="black"/>
                </a:solidFill>
              </a:rPr>
              <a:t> during </a:t>
            </a:r>
            <a:r>
              <a:rPr lang="en-US" sz="2800" dirty="0">
                <a:solidFill>
                  <a:prstClr val="black"/>
                </a:solidFill>
              </a:rPr>
              <a:t>labour</a:t>
            </a:r>
            <a:r>
              <a:rPr lang="en-US" sz="2800" dirty="0" smtClean="0">
                <a:solidFill>
                  <a:prstClr val="black"/>
                </a:solidFill>
              </a:rPr>
              <a:t>.</a:t>
            </a:r>
          </a:p>
          <a:p>
            <a:pPr marL="971550" lvl="1" indent="-514350">
              <a:buFont typeface="+mj-lt"/>
              <a:buAutoNum type="arabicPeriod" startAt="5"/>
            </a:pPr>
            <a:r>
              <a:rPr lang="en-US" sz="2800" b="1" dirty="0" smtClean="0">
                <a:solidFill>
                  <a:prstClr val="black"/>
                </a:solidFill>
              </a:rPr>
              <a:t>Moulding</a:t>
            </a:r>
            <a:r>
              <a:rPr lang="en-US" sz="2800" dirty="0" smtClean="0">
                <a:solidFill>
                  <a:prstClr val="black"/>
                </a:solidFill>
              </a:rPr>
              <a:t>: This refers to the changes in shape of the foetal head as the baby passes through the birth canal.</a:t>
            </a:r>
            <a:endParaRPr lang="en-US" dirty="0"/>
          </a:p>
        </p:txBody>
      </p:sp>
      <p:sp>
        <p:nvSpPr>
          <p:cNvPr id="4" name="Slide Number Placeholder 3"/>
          <p:cNvSpPr>
            <a:spLocks noGrp="1"/>
          </p:cNvSpPr>
          <p:nvPr>
            <p:ph type="sldNum" sz="quarter" idx="12"/>
          </p:nvPr>
        </p:nvSpPr>
        <p:spPr/>
        <p:txBody>
          <a:bodyPr/>
          <a:lstStyle/>
          <a:p>
            <a:fld id="{4AB73CBB-C3D0-44F1-AD60-686FF34E1601}" type="slidenum">
              <a:rPr lang="en-US" smtClean="0">
                <a:solidFill>
                  <a:prstClr val="black">
                    <a:tint val="75000"/>
                  </a:prstClr>
                </a:solidFill>
              </a:rPr>
              <a:pPr/>
              <a:t>4</a:t>
            </a:fld>
            <a:endParaRPr lang="en-US">
              <a:solidFill>
                <a:prstClr val="black">
                  <a:tint val="75000"/>
                </a:prstClr>
              </a:solidFill>
            </a:endParaRPr>
          </a:p>
        </p:txBody>
      </p:sp>
    </p:spTree>
    <p:extLst>
      <p:ext uri="{BB962C8B-B14F-4D97-AF65-F5344CB8AC3E}">
        <p14:creationId xmlns:p14="http://schemas.microsoft.com/office/powerpoint/2010/main" val="29898300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2831"/>
            <a:ext cx="10515600" cy="1160060"/>
          </a:xfrm>
        </p:spPr>
        <p:txBody>
          <a:bodyPr/>
          <a:lstStyle/>
          <a:p>
            <a:pPr algn="ctr"/>
            <a:r>
              <a:rPr lang="en-US" dirty="0" smtClean="0">
                <a:solidFill>
                  <a:srgbClr val="00B0F0"/>
                </a:solidFill>
                <a:latin typeface="+mn-lt"/>
              </a:rPr>
              <a:t>Length of labour</a:t>
            </a:r>
            <a:endParaRPr lang="en-US" dirty="0">
              <a:solidFill>
                <a:srgbClr val="00B0F0"/>
              </a:solidFill>
              <a:latin typeface="+mn-lt"/>
            </a:endParaRPr>
          </a:p>
        </p:txBody>
      </p:sp>
      <p:sp>
        <p:nvSpPr>
          <p:cNvPr id="3" name="Content Placeholder 2"/>
          <p:cNvSpPr>
            <a:spLocks noGrp="1"/>
          </p:cNvSpPr>
          <p:nvPr>
            <p:ph idx="1"/>
          </p:nvPr>
        </p:nvSpPr>
        <p:spPr>
          <a:xfrm>
            <a:off x="838200" y="1282892"/>
            <a:ext cx="10515600" cy="5131556"/>
          </a:xfrm>
        </p:spPr>
        <p:txBody>
          <a:bodyPr>
            <a:normAutofit/>
          </a:bodyPr>
          <a:lstStyle/>
          <a:p>
            <a:pPr marL="566928" lvl="0" indent="-457200">
              <a:lnSpc>
                <a:spcPct val="100000"/>
              </a:lnSpc>
              <a:spcBef>
                <a:spcPct val="20000"/>
              </a:spcBef>
              <a:buSzPct val="95000"/>
              <a:buFont typeface="Wingdings" panose="05000000000000000000" pitchFamily="2" charset="2"/>
              <a:buChar char="Ø"/>
              <a:defRPr/>
            </a:pPr>
            <a:r>
              <a:rPr lang="en-US" dirty="0">
                <a:solidFill>
                  <a:prstClr val="black"/>
                </a:solidFill>
              </a:rPr>
              <a:t>Length of labour varies &amp; is influenced by: parity, birth interval, psychological state, presentation &amp; position of the fetus.</a:t>
            </a:r>
          </a:p>
          <a:p>
            <a:pPr marL="566928" lvl="0" indent="-457200">
              <a:lnSpc>
                <a:spcPct val="100000"/>
              </a:lnSpc>
              <a:spcBef>
                <a:spcPct val="20000"/>
              </a:spcBef>
              <a:buSzPct val="95000"/>
              <a:buFont typeface="Wingdings" panose="05000000000000000000" pitchFamily="2" charset="2"/>
              <a:buChar char="Ø"/>
              <a:defRPr/>
            </a:pPr>
            <a:r>
              <a:rPr lang="en-US" dirty="0">
                <a:solidFill>
                  <a:prstClr val="black"/>
                </a:solidFill>
              </a:rPr>
              <a:t>Maternal pelvis, character of uterine contractions affect time scale.</a:t>
            </a:r>
          </a:p>
          <a:p>
            <a:pPr marL="566928" lvl="0" indent="-457200">
              <a:lnSpc>
                <a:spcPct val="100000"/>
              </a:lnSpc>
              <a:spcBef>
                <a:spcPct val="20000"/>
              </a:spcBef>
              <a:buSzPct val="95000"/>
              <a:buFont typeface="Wingdings" panose="05000000000000000000" pitchFamily="2" charset="2"/>
              <a:buChar char="Ø"/>
              <a:defRPr/>
            </a:pPr>
            <a:r>
              <a:rPr lang="en-US" dirty="0">
                <a:solidFill>
                  <a:prstClr val="black"/>
                </a:solidFill>
              </a:rPr>
              <a:t>1</a:t>
            </a:r>
            <a:r>
              <a:rPr lang="en-US" baseline="30000" dirty="0">
                <a:solidFill>
                  <a:prstClr val="black"/>
                </a:solidFill>
              </a:rPr>
              <a:t>st</a:t>
            </a:r>
            <a:r>
              <a:rPr lang="en-US" dirty="0">
                <a:solidFill>
                  <a:prstClr val="black"/>
                </a:solidFill>
              </a:rPr>
              <a:t> stage of labour (Active phase) should be completed within 6-12 hours</a:t>
            </a:r>
          </a:p>
          <a:p>
            <a:pPr marL="566928" lvl="0" indent="-457200">
              <a:lnSpc>
                <a:spcPct val="100000"/>
              </a:lnSpc>
              <a:spcBef>
                <a:spcPct val="20000"/>
              </a:spcBef>
              <a:buSzPct val="95000"/>
              <a:buFont typeface="Wingdings" panose="05000000000000000000" pitchFamily="2" charset="2"/>
              <a:buChar char="Ø"/>
              <a:defRPr/>
            </a:pPr>
            <a:r>
              <a:rPr lang="en-US" dirty="0" err="1">
                <a:solidFill>
                  <a:prstClr val="black"/>
                </a:solidFill>
              </a:rPr>
              <a:t>Avarage</a:t>
            </a:r>
            <a:r>
              <a:rPr lang="en-US" dirty="0">
                <a:solidFill>
                  <a:prstClr val="black"/>
                </a:solidFill>
              </a:rPr>
              <a:t> 7.7hrs for 1</a:t>
            </a:r>
            <a:r>
              <a:rPr lang="en-US" baseline="30000" dirty="0">
                <a:solidFill>
                  <a:prstClr val="black"/>
                </a:solidFill>
              </a:rPr>
              <a:t>st</a:t>
            </a:r>
            <a:r>
              <a:rPr lang="en-US" dirty="0">
                <a:solidFill>
                  <a:prstClr val="black"/>
                </a:solidFill>
              </a:rPr>
              <a:t> time mothers but up to 17.5hrs.(1cm dilatation/hour)</a:t>
            </a:r>
          </a:p>
          <a:p>
            <a:pPr marL="566928" lvl="0" indent="-457200">
              <a:lnSpc>
                <a:spcPct val="100000"/>
              </a:lnSpc>
              <a:spcBef>
                <a:spcPct val="20000"/>
              </a:spcBef>
              <a:buSzPct val="95000"/>
              <a:buFont typeface="Wingdings" panose="05000000000000000000" pitchFamily="2" charset="2"/>
              <a:buChar char="Ø"/>
              <a:defRPr/>
            </a:pPr>
            <a:r>
              <a:rPr lang="en-US" dirty="0">
                <a:solidFill>
                  <a:prstClr val="black"/>
                </a:solidFill>
              </a:rPr>
              <a:t>Multiparous hours up to 13.8hrs.(1.5cm dilatation/hour)</a:t>
            </a:r>
          </a:p>
          <a:p>
            <a:pPr marL="566928" lvl="0" indent="-457200">
              <a:lnSpc>
                <a:spcPct val="100000"/>
              </a:lnSpc>
              <a:spcBef>
                <a:spcPct val="20000"/>
              </a:spcBef>
              <a:buSzPct val="95000"/>
              <a:buFont typeface="Wingdings" panose="05000000000000000000" pitchFamily="2" charset="2"/>
              <a:buChar char="Ø"/>
              <a:defRPr/>
            </a:pPr>
            <a:r>
              <a:rPr lang="en-US" dirty="0">
                <a:solidFill>
                  <a:prstClr val="black"/>
                </a:solidFill>
              </a:rPr>
              <a:t>Latent phase should not be longer than 8hours</a:t>
            </a:r>
          </a:p>
          <a:p>
            <a:endParaRPr lang="en-US" dirty="0"/>
          </a:p>
        </p:txBody>
      </p:sp>
      <p:sp>
        <p:nvSpPr>
          <p:cNvPr id="4" name="Slide Number Placeholder 3"/>
          <p:cNvSpPr>
            <a:spLocks noGrp="1"/>
          </p:cNvSpPr>
          <p:nvPr>
            <p:ph type="sldNum" sz="quarter" idx="12"/>
          </p:nvPr>
        </p:nvSpPr>
        <p:spPr/>
        <p:txBody>
          <a:bodyPr/>
          <a:lstStyle/>
          <a:p>
            <a:fld id="{4AB73CBB-C3D0-44F1-AD60-686FF34E1601}" type="slidenum">
              <a:rPr lang="en-US" smtClean="0">
                <a:solidFill>
                  <a:prstClr val="black">
                    <a:tint val="75000"/>
                  </a:prstClr>
                </a:solidFill>
              </a:rPr>
              <a:pPr/>
              <a:t>40</a:t>
            </a:fld>
            <a:endParaRPr lang="en-US">
              <a:solidFill>
                <a:prstClr val="black">
                  <a:tint val="75000"/>
                </a:prstClr>
              </a:solidFill>
            </a:endParaRPr>
          </a:p>
        </p:txBody>
      </p:sp>
    </p:spTree>
    <p:extLst>
      <p:ext uri="{BB962C8B-B14F-4D97-AF65-F5344CB8AC3E}">
        <p14:creationId xmlns:p14="http://schemas.microsoft.com/office/powerpoint/2010/main" val="20032585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8790"/>
            <a:ext cx="10515600" cy="888642"/>
          </a:xfrm>
        </p:spPr>
        <p:txBody>
          <a:bodyPr/>
          <a:lstStyle/>
          <a:p>
            <a:pPr algn="ctr"/>
            <a:r>
              <a:rPr lang="en-US" b="1" dirty="0" smtClean="0">
                <a:solidFill>
                  <a:srgbClr val="00B0F0"/>
                </a:solidFill>
              </a:rPr>
              <a:t>Physiology of  1</a:t>
            </a:r>
            <a:r>
              <a:rPr lang="en-US" b="1" baseline="30000" dirty="0" smtClean="0">
                <a:solidFill>
                  <a:srgbClr val="00B0F0"/>
                </a:solidFill>
              </a:rPr>
              <a:t>st</a:t>
            </a:r>
            <a:r>
              <a:rPr lang="en-US" b="1" dirty="0" smtClean="0">
                <a:solidFill>
                  <a:srgbClr val="00B0F0"/>
                </a:solidFill>
              </a:rPr>
              <a:t> stage of labour</a:t>
            </a:r>
            <a:endParaRPr lang="en-US" b="1" dirty="0">
              <a:solidFill>
                <a:srgbClr val="00B0F0"/>
              </a:solidFill>
            </a:endParaRPr>
          </a:p>
        </p:txBody>
      </p:sp>
      <p:sp>
        <p:nvSpPr>
          <p:cNvPr id="3" name="Content Placeholder 2"/>
          <p:cNvSpPr>
            <a:spLocks noGrp="1"/>
          </p:cNvSpPr>
          <p:nvPr>
            <p:ph idx="1"/>
          </p:nvPr>
        </p:nvSpPr>
        <p:spPr>
          <a:xfrm>
            <a:off x="386366" y="1017432"/>
            <a:ext cx="11397803" cy="5731098"/>
          </a:xfrm>
        </p:spPr>
        <p:txBody>
          <a:bodyPr>
            <a:normAutofit fontScale="85000" lnSpcReduction="20000"/>
          </a:bodyPr>
          <a:lstStyle/>
          <a:p>
            <a:pPr marL="109728" lvl="0" indent="0">
              <a:lnSpc>
                <a:spcPct val="100000"/>
              </a:lnSpc>
              <a:spcBef>
                <a:spcPct val="20000"/>
              </a:spcBef>
              <a:buSzPct val="95000"/>
              <a:buNone/>
              <a:defRPr/>
            </a:pPr>
            <a:r>
              <a:rPr lang="en-US" sz="3000" dirty="0" smtClean="0">
                <a:latin typeface="Calibri" panose="020F0502020204030204" pitchFamily="34" charset="0"/>
              </a:rPr>
              <a:t>These are</a:t>
            </a:r>
            <a:r>
              <a:rPr lang="en-US" sz="3000" b="1" dirty="0" smtClean="0">
                <a:latin typeface="Calibri" panose="020F0502020204030204" pitchFamily="34" charset="0"/>
              </a:rPr>
              <a:t>: 1. Fundal Dominance, 2. Polarity, 3. Contraction And Retraction,  4.Retraction Ring, 5. Cervical Effacement, 6. Shortening And Dilatation Of The Cervix, And 7.  Show.</a:t>
            </a:r>
          </a:p>
          <a:p>
            <a:pPr marL="624078" lvl="0" indent="-514350">
              <a:lnSpc>
                <a:spcPct val="100000"/>
              </a:lnSpc>
              <a:spcBef>
                <a:spcPct val="20000"/>
              </a:spcBef>
              <a:buSzPct val="95000"/>
              <a:buFont typeface="+mj-lt"/>
              <a:buAutoNum type="arabicPeriod"/>
              <a:defRPr/>
            </a:pPr>
            <a:r>
              <a:rPr lang="en-US" sz="3000" b="1" dirty="0" smtClean="0">
                <a:latin typeface="Calibri" panose="020F0502020204030204" pitchFamily="34" charset="0"/>
              </a:rPr>
              <a:t>Fundal </a:t>
            </a:r>
            <a:r>
              <a:rPr lang="en-US" sz="3000" b="1" dirty="0">
                <a:latin typeface="Calibri" panose="020F0502020204030204" pitchFamily="34" charset="0"/>
              </a:rPr>
              <a:t>Dominance</a:t>
            </a:r>
            <a:r>
              <a:rPr lang="en-US" sz="3000" dirty="0">
                <a:latin typeface="Calibri" panose="020F0502020204030204" pitchFamily="34" charset="0"/>
              </a:rPr>
              <a:t> </a:t>
            </a:r>
          </a:p>
          <a:p>
            <a:pPr marL="1538478" lvl="2" indent="-514350">
              <a:lnSpc>
                <a:spcPct val="100000"/>
              </a:lnSpc>
              <a:spcBef>
                <a:spcPct val="20000"/>
              </a:spcBef>
              <a:buSzPct val="95000"/>
              <a:buFont typeface="Wingdings" panose="05000000000000000000" pitchFamily="2" charset="2"/>
              <a:buChar char="Ø"/>
              <a:defRPr/>
            </a:pPr>
            <a:r>
              <a:rPr lang="en-US" sz="3000" dirty="0">
                <a:solidFill>
                  <a:prstClr val="black"/>
                </a:solidFill>
                <a:latin typeface="Calibri" panose="020F0502020204030204" pitchFamily="34" charset="0"/>
              </a:rPr>
              <a:t>During a contraction the uterus feels hard to touch. At the beginning of the process, contractions are </a:t>
            </a:r>
            <a:r>
              <a:rPr lang="en-US" sz="3000" b="1" dirty="0">
                <a:solidFill>
                  <a:prstClr val="black"/>
                </a:solidFill>
                <a:latin typeface="Calibri" panose="020F0502020204030204" pitchFamily="34" charset="0"/>
              </a:rPr>
              <a:t>painless </a:t>
            </a:r>
            <a:r>
              <a:rPr lang="en-US" sz="3000" dirty="0">
                <a:solidFill>
                  <a:prstClr val="black"/>
                </a:solidFill>
                <a:latin typeface="Calibri" panose="020F0502020204030204" pitchFamily="34" charset="0"/>
              </a:rPr>
              <a:t>and </a:t>
            </a:r>
            <a:r>
              <a:rPr lang="en-US" sz="3000" b="1" dirty="0">
                <a:solidFill>
                  <a:prstClr val="black"/>
                </a:solidFill>
                <a:latin typeface="Calibri" panose="020F0502020204030204" pitchFamily="34" charset="0"/>
              </a:rPr>
              <a:t>involuntary, </a:t>
            </a:r>
            <a:r>
              <a:rPr lang="en-US" sz="3000" dirty="0">
                <a:solidFill>
                  <a:prstClr val="black"/>
                </a:solidFill>
                <a:latin typeface="Calibri" panose="020F0502020204030204" pitchFamily="34" charset="0"/>
              </a:rPr>
              <a:t>and are </a:t>
            </a:r>
            <a:r>
              <a:rPr lang="en-US" sz="3000" b="1" dirty="0">
                <a:solidFill>
                  <a:prstClr val="black"/>
                </a:solidFill>
                <a:latin typeface="Calibri" panose="020F0502020204030204" pitchFamily="34" charset="0"/>
              </a:rPr>
              <a:t>controlled by the nervous system under the influence of endocrine hormones.</a:t>
            </a:r>
          </a:p>
          <a:p>
            <a:pPr marL="1538478" lvl="2" indent="-514350">
              <a:lnSpc>
                <a:spcPct val="100000"/>
              </a:lnSpc>
              <a:spcBef>
                <a:spcPct val="20000"/>
              </a:spcBef>
              <a:buSzPct val="95000"/>
              <a:buFont typeface="Wingdings" panose="05000000000000000000" pitchFamily="2" charset="2"/>
              <a:buChar char="Ø"/>
              <a:defRPr/>
            </a:pPr>
            <a:r>
              <a:rPr lang="en-US" sz="3000" dirty="0">
                <a:solidFill>
                  <a:prstClr val="black"/>
                </a:solidFill>
                <a:latin typeface="Calibri" panose="020F0502020204030204" pitchFamily="34" charset="0"/>
              </a:rPr>
              <a:t>The contraction starts near one of the </a:t>
            </a:r>
            <a:r>
              <a:rPr lang="en-US" sz="3000" dirty="0" err="1">
                <a:solidFill>
                  <a:prstClr val="black"/>
                </a:solidFill>
                <a:latin typeface="Calibri" panose="020F0502020204030204" pitchFamily="34" charset="0"/>
              </a:rPr>
              <a:t>cornua</a:t>
            </a:r>
            <a:r>
              <a:rPr lang="en-US" sz="3000" dirty="0">
                <a:solidFill>
                  <a:prstClr val="black"/>
                </a:solidFill>
                <a:latin typeface="Calibri" panose="020F0502020204030204" pitchFamily="34" charset="0"/>
              </a:rPr>
              <a:t> &amp; spreads across &amp; downwards the </a:t>
            </a:r>
            <a:r>
              <a:rPr lang="en-US" sz="3000" dirty="0" smtClean="0">
                <a:solidFill>
                  <a:prstClr val="black"/>
                </a:solidFill>
                <a:latin typeface="Calibri" panose="020F0502020204030204" pitchFamily="34" charset="0"/>
              </a:rPr>
              <a:t>fundus. The intensity of the contraction is greatest at the fundus and decreases as it goes downward. </a:t>
            </a:r>
            <a:r>
              <a:rPr lang="en-US" sz="3000" i="1" dirty="0" smtClean="0">
                <a:solidFill>
                  <a:prstClr val="black"/>
                </a:solidFill>
                <a:latin typeface="Calibri" panose="020F0502020204030204" pitchFamily="34" charset="0"/>
              </a:rPr>
              <a:t>( fundal dominance)</a:t>
            </a:r>
            <a:endParaRPr lang="en-US" sz="3000" i="1" dirty="0">
              <a:solidFill>
                <a:prstClr val="black"/>
              </a:solidFill>
              <a:latin typeface="Calibri" panose="020F0502020204030204" pitchFamily="34" charset="0"/>
            </a:endParaRPr>
          </a:p>
          <a:p>
            <a:pPr marL="1538478" lvl="2" indent="-514350">
              <a:lnSpc>
                <a:spcPct val="100000"/>
              </a:lnSpc>
              <a:spcBef>
                <a:spcPct val="20000"/>
              </a:spcBef>
              <a:buSzPct val="95000"/>
              <a:buFont typeface="Wingdings" panose="05000000000000000000" pitchFamily="2" charset="2"/>
              <a:buChar char="Ø"/>
              <a:defRPr/>
            </a:pPr>
            <a:r>
              <a:rPr lang="en-US" sz="3000" dirty="0">
                <a:solidFill>
                  <a:prstClr val="black"/>
                </a:solidFill>
                <a:latin typeface="Calibri" panose="020F0502020204030204" pitchFamily="34" charset="0"/>
              </a:rPr>
              <a:t>Contractions last longer on the fundus and are very intense. </a:t>
            </a:r>
          </a:p>
          <a:p>
            <a:pPr marL="1538478" lvl="2" indent="-514350">
              <a:lnSpc>
                <a:spcPct val="100000"/>
              </a:lnSpc>
              <a:spcBef>
                <a:spcPct val="20000"/>
              </a:spcBef>
              <a:buSzPct val="95000"/>
              <a:buFont typeface="Wingdings" panose="05000000000000000000" pitchFamily="2" charset="2"/>
              <a:buChar char="Ø"/>
              <a:defRPr/>
            </a:pPr>
            <a:r>
              <a:rPr lang="en-US" sz="3000" dirty="0">
                <a:solidFill>
                  <a:prstClr val="black"/>
                </a:solidFill>
                <a:latin typeface="Calibri" panose="020F0502020204030204" pitchFamily="34" charset="0"/>
              </a:rPr>
              <a:t>The peak of the contraction is reached simultaneously over the whole uterus and fades from all parts together. </a:t>
            </a:r>
          </a:p>
          <a:p>
            <a:pPr marL="1538478" lvl="2" indent="-514350">
              <a:lnSpc>
                <a:spcPct val="100000"/>
              </a:lnSpc>
              <a:spcBef>
                <a:spcPct val="20000"/>
              </a:spcBef>
              <a:buSzPct val="95000"/>
              <a:buFont typeface="Wingdings" panose="05000000000000000000" pitchFamily="2" charset="2"/>
              <a:buChar char="Ø"/>
              <a:defRPr/>
            </a:pPr>
            <a:r>
              <a:rPr lang="en-US" sz="3000" dirty="0">
                <a:solidFill>
                  <a:prstClr val="black"/>
                </a:solidFill>
                <a:latin typeface="Calibri" panose="020F0502020204030204" pitchFamily="34" charset="0"/>
              </a:rPr>
              <a:t>This pattern allows the cervix to dilate and the contracting fundus to expel the foetus.</a:t>
            </a:r>
          </a:p>
          <a:p>
            <a:endParaRPr lang="en-US" dirty="0"/>
          </a:p>
        </p:txBody>
      </p:sp>
      <p:sp>
        <p:nvSpPr>
          <p:cNvPr id="4" name="Slide Number Placeholder 3"/>
          <p:cNvSpPr>
            <a:spLocks noGrp="1"/>
          </p:cNvSpPr>
          <p:nvPr>
            <p:ph type="sldNum" sz="quarter" idx="12"/>
          </p:nvPr>
        </p:nvSpPr>
        <p:spPr/>
        <p:txBody>
          <a:bodyPr/>
          <a:lstStyle/>
          <a:p>
            <a:fld id="{4AB73CBB-C3D0-44F1-AD60-686FF34E1601}" type="slidenum">
              <a:rPr lang="en-US" smtClean="0">
                <a:solidFill>
                  <a:prstClr val="black">
                    <a:tint val="75000"/>
                  </a:prstClr>
                </a:solidFill>
              </a:rPr>
              <a:pPr/>
              <a:t>41</a:t>
            </a:fld>
            <a:endParaRPr lang="en-US">
              <a:solidFill>
                <a:prstClr val="black">
                  <a:tint val="75000"/>
                </a:prstClr>
              </a:solidFill>
            </a:endParaRPr>
          </a:p>
        </p:txBody>
      </p:sp>
    </p:spTree>
    <p:extLst>
      <p:ext uri="{BB962C8B-B14F-4D97-AF65-F5344CB8AC3E}">
        <p14:creationId xmlns:p14="http://schemas.microsoft.com/office/powerpoint/2010/main" val="23050815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00B0F0"/>
                </a:solidFill>
              </a:rPr>
              <a:t>2. polarity</a:t>
            </a:r>
            <a:endParaRPr lang="en-US" b="1" dirty="0">
              <a:solidFill>
                <a:srgbClr val="00B0F0"/>
              </a:solidFill>
            </a:endParaRPr>
          </a:p>
        </p:txBody>
      </p:sp>
      <p:sp>
        <p:nvSpPr>
          <p:cNvPr id="3" name="Content Placeholder 2"/>
          <p:cNvSpPr>
            <a:spLocks noGrp="1"/>
          </p:cNvSpPr>
          <p:nvPr>
            <p:ph idx="1"/>
          </p:nvPr>
        </p:nvSpPr>
        <p:spPr/>
        <p:txBody>
          <a:bodyPr/>
          <a:lstStyle/>
          <a:p>
            <a:pPr marL="109537" lvl="0" indent="0">
              <a:lnSpc>
                <a:spcPct val="100000"/>
              </a:lnSpc>
              <a:spcBef>
                <a:spcPct val="20000"/>
              </a:spcBef>
              <a:buClr>
                <a:prstClr val="black"/>
              </a:buClr>
              <a:buSzPct val="95000"/>
              <a:buNone/>
              <a:defRPr/>
            </a:pPr>
            <a:r>
              <a:rPr lang="en-US" b="1" dirty="0" smtClean="0">
                <a:solidFill>
                  <a:prstClr val="black"/>
                </a:solidFill>
                <a:latin typeface="Calibri" panose="020F0502020204030204" pitchFamily="34" charset="0"/>
              </a:rPr>
              <a:t>  </a:t>
            </a:r>
            <a:r>
              <a:rPr lang="en-US" b="1" dirty="0">
                <a:solidFill>
                  <a:prstClr val="black"/>
                </a:solidFill>
                <a:latin typeface="Calibri" panose="020F0502020204030204" pitchFamily="34" charset="0"/>
              </a:rPr>
              <a:t>Polarity</a:t>
            </a:r>
            <a:r>
              <a:rPr lang="en-US" dirty="0">
                <a:solidFill>
                  <a:prstClr val="black"/>
                </a:solidFill>
                <a:latin typeface="Calibri" panose="020F0502020204030204" pitchFamily="34" charset="0"/>
              </a:rPr>
              <a:t> </a:t>
            </a:r>
          </a:p>
          <a:p>
            <a:pPr marL="1538287" lvl="2" indent="-514350">
              <a:lnSpc>
                <a:spcPct val="100000"/>
              </a:lnSpc>
              <a:spcBef>
                <a:spcPct val="20000"/>
              </a:spcBef>
              <a:buClr>
                <a:prstClr val="black"/>
              </a:buClr>
              <a:buSzPct val="95000"/>
              <a:buFont typeface="Wingdings" panose="05000000000000000000" pitchFamily="2" charset="2"/>
              <a:buChar char="ü"/>
              <a:defRPr/>
            </a:pPr>
            <a:r>
              <a:rPr lang="en-US" sz="2800" dirty="0">
                <a:solidFill>
                  <a:prstClr val="black"/>
                </a:solidFill>
                <a:latin typeface="Calibri" panose="020F0502020204030204" pitchFamily="34" charset="0"/>
              </a:rPr>
              <a:t>Polarity describes the neuromuscular harmony between the two poles or segments of the uterus throughout labour. </a:t>
            </a:r>
          </a:p>
          <a:p>
            <a:pPr marL="1538287" lvl="2" indent="-514350">
              <a:lnSpc>
                <a:spcPct val="100000"/>
              </a:lnSpc>
              <a:spcBef>
                <a:spcPct val="20000"/>
              </a:spcBef>
              <a:buClr>
                <a:prstClr val="black"/>
              </a:buClr>
              <a:buSzPct val="95000"/>
              <a:buFont typeface="Wingdings" panose="05000000000000000000" pitchFamily="2" charset="2"/>
              <a:buChar char="ü"/>
              <a:defRPr/>
            </a:pPr>
            <a:r>
              <a:rPr lang="en-US" sz="2800" dirty="0">
                <a:solidFill>
                  <a:prstClr val="black"/>
                </a:solidFill>
                <a:latin typeface="Calibri" panose="020F0502020204030204" pitchFamily="34" charset="0"/>
              </a:rPr>
              <a:t>The upper pole contracts strongly and retracts to expel the </a:t>
            </a:r>
            <a:r>
              <a:rPr lang="en-US" sz="2800" dirty="0" err="1">
                <a:solidFill>
                  <a:prstClr val="black"/>
                </a:solidFill>
                <a:latin typeface="Calibri" panose="020F0502020204030204" pitchFamily="34" charset="0"/>
              </a:rPr>
              <a:t>foetus</a:t>
            </a:r>
            <a:r>
              <a:rPr lang="en-US" sz="2800" dirty="0">
                <a:solidFill>
                  <a:prstClr val="black"/>
                </a:solidFill>
                <a:latin typeface="Calibri" panose="020F0502020204030204" pitchFamily="34" charset="0"/>
              </a:rPr>
              <a:t>. </a:t>
            </a:r>
          </a:p>
          <a:p>
            <a:pPr marL="1538287" lvl="2" indent="-514350">
              <a:lnSpc>
                <a:spcPct val="100000"/>
              </a:lnSpc>
              <a:spcBef>
                <a:spcPct val="20000"/>
              </a:spcBef>
              <a:buClr>
                <a:prstClr val="black"/>
              </a:buClr>
              <a:buSzPct val="95000"/>
              <a:buFont typeface="Wingdings" panose="05000000000000000000" pitchFamily="2" charset="2"/>
              <a:buChar char="ü"/>
              <a:defRPr/>
            </a:pPr>
            <a:r>
              <a:rPr lang="en-US" sz="2800" dirty="0">
                <a:solidFill>
                  <a:prstClr val="black"/>
                </a:solidFill>
                <a:latin typeface="Calibri" panose="020F0502020204030204" pitchFamily="34" charset="0"/>
              </a:rPr>
              <a:t>The lower pole contracts slightly and dilates to allow </a:t>
            </a:r>
            <a:r>
              <a:rPr lang="en-US" sz="2800" dirty="0" smtClean="0">
                <a:solidFill>
                  <a:prstClr val="black"/>
                </a:solidFill>
                <a:latin typeface="Calibri" panose="020F0502020204030204" pitchFamily="34" charset="0"/>
              </a:rPr>
              <a:t>expansion for </a:t>
            </a:r>
            <a:r>
              <a:rPr lang="en-US" sz="2800" dirty="0">
                <a:solidFill>
                  <a:prstClr val="black"/>
                </a:solidFill>
                <a:latin typeface="Calibri" panose="020F0502020204030204" pitchFamily="34" charset="0"/>
              </a:rPr>
              <a:t>the </a:t>
            </a:r>
            <a:r>
              <a:rPr lang="en-US" sz="2800" dirty="0" err="1">
                <a:solidFill>
                  <a:prstClr val="black"/>
                </a:solidFill>
                <a:latin typeface="Calibri" panose="020F0502020204030204" pitchFamily="34" charset="0"/>
              </a:rPr>
              <a:t>foetus</a:t>
            </a:r>
            <a:r>
              <a:rPr lang="en-US" sz="2800" dirty="0">
                <a:solidFill>
                  <a:prstClr val="black"/>
                </a:solidFill>
                <a:latin typeface="Calibri" panose="020F0502020204030204" pitchFamily="34" charset="0"/>
              </a:rPr>
              <a:t> to get its way out. If polarity is disorganized, the process of labour will be inhibited</a:t>
            </a:r>
          </a:p>
          <a:p>
            <a:endParaRPr lang="en-US" dirty="0"/>
          </a:p>
        </p:txBody>
      </p:sp>
      <p:sp>
        <p:nvSpPr>
          <p:cNvPr id="4" name="Slide Number Placeholder 3"/>
          <p:cNvSpPr>
            <a:spLocks noGrp="1"/>
          </p:cNvSpPr>
          <p:nvPr>
            <p:ph type="sldNum" sz="quarter" idx="12"/>
          </p:nvPr>
        </p:nvSpPr>
        <p:spPr/>
        <p:txBody>
          <a:bodyPr/>
          <a:lstStyle/>
          <a:p>
            <a:fld id="{4AB73CBB-C3D0-44F1-AD60-686FF34E1601}" type="slidenum">
              <a:rPr lang="en-US" smtClean="0">
                <a:solidFill>
                  <a:prstClr val="black">
                    <a:tint val="75000"/>
                  </a:prstClr>
                </a:solidFill>
              </a:rPr>
              <a:pPr/>
              <a:t>42</a:t>
            </a:fld>
            <a:endParaRPr lang="en-US">
              <a:solidFill>
                <a:prstClr val="black">
                  <a:tint val="75000"/>
                </a:prstClr>
              </a:solidFill>
            </a:endParaRPr>
          </a:p>
        </p:txBody>
      </p:sp>
    </p:spTree>
    <p:extLst>
      <p:ext uri="{BB962C8B-B14F-4D97-AF65-F5344CB8AC3E}">
        <p14:creationId xmlns:p14="http://schemas.microsoft.com/office/powerpoint/2010/main" val="21897217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latin typeface="+mn-lt"/>
              </a:rPr>
              <a:t>Contraction and retraction</a:t>
            </a:r>
            <a:endParaRPr lang="en-US" dirty="0">
              <a:solidFill>
                <a:srgbClr val="00B0F0"/>
              </a:solidFill>
              <a:latin typeface="+mn-lt"/>
            </a:endParaRPr>
          </a:p>
        </p:txBody>
      </p:sp>
      <p:sp>
        <p:nvSpPr>
          <p:cNvPr id="3" name="Content Placeholder 2"/>
          <p:cNvSpPr>
            <a:spLocks noGrp="1"/>
          </p:cNvSpPr>
          <p:nvPr>
            <p:ph idx="1"/>
          </p:nvPr>
        </p:nvSpPr>
        <p:spPr/>
        <p:txBody>
          <a:bodyPr/>
          <a:lstStyle/>
          <a:p>
            <a:pPr marL="0" lvl="0" indent="0">
              <a:lnSpc>
                <a:spcPct val="100000"/>
              </a:lnSpc>
              <a:spcBef>
                <a:spcPct val="20000"/>
              </a:spcBef>
              <a:buClr>
                <a:srgbClr val="A04DA3"/>
              </a:buClr>
              <a:buSzPct val="95000"/>
              <a:buNone/>
              <a:defRPr/>
            </a:pPr>
            <a:r>
              <a:rPr lang="en-US" b="1" dirty="0" smtClean="0">
                <a:solidFill>
                  <a:prstClr val="black"/>
                </a:solidFill>
                <a:latin typeface="Calibri" panose="020F0502020204030204" pitchFamily="34" charset="0"/>
              </a:rPr>
              <a:t> </a:t>
            </a:r>
            <a:r>
              <a:rPr lang="en-US" b="1" dirty="0">
                <a:solidFill>
                  <a:prstClr val="black"/>
                </a:solidFill>
                <a:latin typeface="Calibri" panose="020F0502020204030204" pitchFamily="34" charset="0"/>
              </a:rPr>
              <a:t>Contraction &amp; </a:t>
            </a:r>
            <a:r>
              <a:rPr lang="en-US" b="1" dirty="0" smtClean="0">
                <a:solidFill>
                  <a:prstClr val="black"/>
                </a:solidFill>
                <a:latin typeface="Calibri" panose="020F0502020204030204" pitchFamily="34" charset="0"/>
              </a:rPr>
              <a:t>Retraction: </a:t>
            </a:r>
          </a:p>
          <a:p>
            <a:pPr lvl="2">
              <a:lnSpc>
                <a:spcPct val="100000"/>
              </a:lnSpc>
              <a:spcBef>
                <a:spcPct val="20000"/>
              </a:spcBef>
              <a:buSzPct val="95000"/>
              <a:buFont typeface="Wingdings" panose="05000000000000000000" pitchFamily="2" charset="2"/>
              <a:buChar char="ü"/>
              <a:defRPr/>
            </a:pPr>
            <a:r>
              <a:rPr lang="en-US" sz="2800" dirty="0" smtClean="0">
                <a:solidFill>
                  <a:prstClr val="black"/>
                </a:solidFill>
                <a:latin typeface="Calibri" panose="020F0502020204030204" pitchFamily="34" charset="0"/>
              </a:rPr>
              <a:t>The upper uterus contracts and retracts .</a:t>
            </a:r>
            <a:endParaRPr lang="en-US" sz="2800" dirty="0">
              <a:solidFill>
                <a:prstClr val="black"/>
              </a:solidFill>
              <a:latin typeface="Calibri" panose="020F0502020204030204" pitchFamily="34" charset="0"/>
            </a:endParaRPr>
          </a:p>
          <a:p>
            <a:pPr lvl="2">
              <a:lnSpc>
                <a:spcPct val="100000"/>
              </a:lnSpc>
              <a:spcBef>
                <a:spcPct val="20000"/>
              </a:spcBef>
              <a:buSzPct val="95000"/>
              <a:buFont typeface="Wingdings" panose="05000000000000000000" pitchFamily="2" charset="2"/>
              <a:buChar char="ü"/>
              <a:defRPr/>
            </a:pPr>
            <a:r>
              <a:rPr lang="en-US" sz="2800" dirty="0" smtClean="0">
                <a:solidFill>
                  <a:prstClr val="black"/>
                </a:solidFill>
                <a:latin typeface="Calibri" panose="020F0502020204030204" pitchFamily="34" charset="0"/>
              </a:rPr>
              <a:t>Retraction </a:t>
            </a:r>
            <a:r>
              <a:rPr lang="en-US" sz="2800" dirty="0">
                <a:solidFill>
                  <a:prstClr val="black"/>
                </a:solidFill>
                <a:latin typeface="Calibri" panose="020F0502020204030204" pitchFamily="34" charset="0"/>
              </a:rPr>
              <a:t>is the shortening of the muscle fibers instead of relaxing completely. It assists in progressive expulsion of the fetus During labour, contraction does not pass off entirely but muscle </a:t>
            </a:r>
            <a:r>
              <a:rPr lang="en-US" sz="2800" dirty="0" err="1">
                <a:solidFill>
                  <a:prstClr val="black"/>
                </a:solidFill>
                <a:latin typeface="Calibri" panose="020F0502020204030204" pitchFamily="34" charset="0"/>
              </a:rPr>
              <a:t>fibres</a:t>
            </a:r>
            <a:r>
              <a:rPr lang="en-US" sz="2800" dirty="0">
                <a:solidFill>
                  <a:prstClr val="black"/>
                </a:solidFill>
                <a:latin typeface="Calibri" panose="020F0502020204030204" pitchFamily="34" charset="0"/>
              </a:rPr>
              <a:t> shorten instead of completely </a:t>
            </a:r>
            <a:r>
              <a:rPr lang="en-US" sz="2800" dirty="0" smtClean="0">
                <a:solidFill>
                  <a:prstClr val="black"/>
                </a:solidFill>
                <a:latin typeface="Calibri" panose="020F0502020204030204" pitchFamily="34" charset="0"/>
              </a:rPr>
              <a:t>relaxing (</a:t>
            </a:r>
            <a:r>
              <a:rPr lang="en-US" sz="2800" dirty="0">
                <a:solidFill>
                  <a:prstClr val="black"/>
                </a:solidFill>
                <a:latin typeface="Calibri" panose="020F0502020204030204" pitchFamily="34" charset="0"/>
              </a:rPr>
              <a:t>retraction)</a:t>
            </a:r>
            <a:r>
              <a:rPr lang="en-GB" sz="2800" b="1" dirty="0">
                <a:solidFill>
                  <a:prstClr val="black"/>
                </a:solidFill>
                <a:latin typeface="Calibri" panose="020F0502020204030204" pitchFamily="34" charset="0"/>
              </a:rPr>
              <a:t> </a:t>
            </a:r>
          </a:p>
          <a:p>
            <a:endParaRPr lang="en-US" dirty="0"/>
          </a:p>
        </p:txBody>
      </p:sp>
      <p:sp>
        <p:nvSpPr>
          <p:cNvPr id="4" name="Slide Number Placeholder 3"/>
          <p:cNvSpPr>
            <a:spLocks noGrp="1"/>
          </p:cNvSpPr>
          <p:nvPr>
            <p:ph type="sldNum" sz="quarter" idx="12"/>
          </p:nvPr>
        </p:nvSpPr>
        <p:spPr/>
        <p:txBody>
          <a:bodyPr/>
          <a:lstStyle/>
          <a:p>
            <a:fld id="{4AB73CBB-C3D0-44F1-AD60-686FF34E1601}" type="slidenum">
              <a:rPr lang="en-US" smtClean="0">
                <a:solidFill>
                  <a:prstClr val="black">
                    <a:tint val="75000"/>
                  </a:prstClr>
                </a:solidFill>
              </a:rPr>
              <a:pPr/>
              <a:t>43</a:t>
            </a:fld>
            <a:endParaRPr lang="en-US">
              <a:solidFill>
                <a:prstClr val="black">
                  <a:tint val="75000"/>
                </a:prstClr>
              </a:solidFill>
            </a:endParaRPr>
          </a:p>
        </p:txBody>
      </p:sp>
    </p:spTree>
    <p:extLst>
      <p:ext uri="{BB962C8B-B14F-4D97-AF65-F5344CB8AC3E}">
        <p14:creationId xmlns:p14="http://schemas.microsoft.com/office/powerpoint/2010/main" val="36950263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               Contraction And Retraction</a:t>
            </a:r>
            <a:endParaRPr lang="en-US" dirty="0">
              <a:solidFill>
                <a:srgbClr val="00B0F0"/>
              </a:solidFill>
            </a:endParaRPr>
          </a:p>
        </p:txBody>
      </p:sp>
      <p:pic>
        <p:nvPicPr>
          <p:cNvPr id="4" name="Content Placeholder 3"/>
          <p:cNvPicPr>
            <a:picLocks noGrp="1" noChangeAspect="1"/>
          </p:cNvPicPr>
          <p:nvPr>
            <p:ph idx="1"/>
          </p:nvPr>
        </p:nvPicPr>
        <p:blipFill>
          <a:blip r:embed="rId2"/>
          <a:stretch>
            <a:fillRect/>
          </a:stretch>
        </p:blipFill>
        <p:spPr>
          <a:xfrm>
            <a:off x="3686175" y="2215356"/>
            <a:ext cx="4819650" cy="3571875"/>
          </a:xfrm>
          <a:prstGeom prst="rect">
            <a:avLst/>
          </a:prstGeom>
        </p:spPr>
      </p:pic>
      <p:sp>
        <p:nvSpPr>
          <p:cNvPr id="3" name="Slide Number Placeholder 2"/>
          <p:cNvSpPr>
            <a:spLocks noGrp="1"/>
          </p:cNvSpPr>
          <p:nvPr>
            <p:ph type="sldNum" sz="quarter" idx="12"/>
          </p:nvPr>
        </p:nvSpPr>
        <p:spPr/>
        <p:txBody>
          <a:bodyPr/>
          <a:lstStyle/>
          <a:p>
            <a:fld id="{4AB73CBB-C3D0-44F1-AD60-686FF34E1601}" type="slidenum">
              <a:rPr lang="en-US" smtClean="0">
                <a:solidFill>
                  <a:prstClr val="black">
                    <a:tint val="75000"/>
                  </a:prstClr>
                </a:solidFill>
              </a:rPr>
              <a:pPr/>
              <a:t>44</a:t>
            </a:fld>
            <a:endParaRPr lang="en-US">
              <a:solidFill>
                <a:prstClr val="black">
                  <a:tint val="75000"/>
                </a:prstClr>
              </a:solidFill>
            </a:endParaRPr>
          </a:p>
        </p:txBody>
      </p:sp>
    </p:spTree>
    <p:extLst>
      <p:ext uri="{BB962C8B-B14F-4D97-AF65-F5344CB8AC3E}">
        <p14:creationId xmlns:p14="http://schemas.microsoft.com/office/powerpoint/2010/main" val="33370585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44699"/>
            <a:ext cx="10515600" cy="6465194"/>
          </a:xfrm>
        </p:spPr>
        <p:txBody>
          <a:bodyPr>
            <a:normAutofit/>
          </a:bodyPr>
          <a:lstStyle/>
          <a:p>
            <a:pPr marL="0" lvl="0" indent="0">
              <a:lnSpc>
                <a:spcPct val="100000"/>
              </a:lnSpc>
              <a:spcBef>
                <a:spcPct val="20000"/>
              </a:spcBef>
              <a:buClr>
                <a:schemeClr val="tx1"/>
              </a:buClr>
              <a:buSzPct val="95000"/>
              <a:buNone/>
              <a:defRPr/>
            </a:pPr>
            <a:r>
              <a:rPr lang="en-GB" b="1" dirty="0" smtClean="0"/>
              <a:t>4</a:t>
            </a:r>
            <a:r>
              <a:rPr lang="en-GB" b="1" dirty="0"/>
              <a:t>. Retraction ring</a:t>
            </a:r>
          </a:p>
          <a:p>
            <a:pPr lvl="2" algn="just">
              <a:lnSpc>
                <a:spcPct val="100000"/>
              </a:lnSpc>
              <a:spcBef>
                <a:spcPct val="20000"/>
              </a:spcBef>
              <a:buClr>
                <a:schemeClr val="tx1"/>
              </a:buClr>
              <a:buSzPct val="95000"/>
              <a:buFont typeface="Wingdings" panose="05000000000000000000" pitchFamily="2" charset="2"/>
              <a:buChar char="ü"/>
              <a:defRPr/>
            </a:pPr>
            <a:r>
              <a:rPr lang="en-US" sz="2800" dirty="0">
                <a:solidFill>
                  <a:prstClr val="black"/>
                </a:solidFill>
              </a:rPr>
              <a:t>The retraction ring which is </a:t>
            </a:r>
            <a:r>
              <a:rPr lang="en-US" sz="2800" b="1" dirty="0">
                <a:solidFill>
                  <a:prstClr val="black"/>
                </a:solidFill>
              </a:rPr>
              <a:t>an imaginary ridge</a:t>
            </a:r>
            <a:r>
              <a:rPr lang="en-US" sz="2800" dirty="0">
                <a:solidFill>
                  <a:prstClr val="black"/>
                </a:solidFill>
              </a:rPr>
              <a:t>, forms between the upper and the lower uterine segment. It is present in every labour and is perfectly normal as long as it is not marked enough to be visible above the symphysis pubis. </a:t>
            </a:r>
          </a:p>
          <a:p>
            <a:pPr lvl="2" algn="just">
              <a:lnSpc>
                <a:spcPct val="100000"/>
              </a:lnSpc>
              <a:spcBef>
                <a:spcPct val="20000"/>
              </a:spcBef>
              <a:buClr>
                <a:schemeClr val="tx1"/>
              </a:buClr>
              <a:buSzPct val="95000"/>
              <a:buFont typeface="Wingdings" panose="05000000000000000000" pitchFamily="2" charset="2"/>
              <a:buChar char="ü"/>
              <a:defRPr/>
            </a:pPr>
            <a:r>
              <a:rPr lang="en-US" sz="2800" dirty="0" smtClean="0">
                <a:solidFill>
                  <a:prstClr val="black"/>
                </a:solidFill>
              </a:rPr>
              <a:t>It </a:t>
            </a:r>
            <a:r>
              <a:rPr lang="en-US" sz="2800" dirty="0">
                <a:solidFill>
                  <a:prstClr val="black"/>
                </a:solidFill>
              </a:rPr>
              <a:t>is a physiological ring that gradually rises as upper segment contracts &amp; retracts &amp; the lower segment thins to accommodate the descending fetus</a:t>
            </a:r>
            <a:r>
              <a:rPr lang="en-US" sz="2800" dirty="0" smtClean="0">
                <a:solidFill>
                  <a:prstClr val="black"/>
                </a:solidFill>
              </a:rPr>
              <a:t>.</a:t>
            </a:r>
            <a:r>
              <a:rPr lang="en-US" sz="2800" b="1" dirty="0">
                <a:solidFill>
                  <a:srgbClr val="FF0000"/>
                </a:solidFill>
              </a:rPr>
              <a:t> </a:t>
            </a:r>
            <a:endParaRPr lang="en-US" sz="2800" b="1" dirty="0" smtClean="0">
              <a:solidFill>
                <a:srgbClr val="FF0000"/>
              </a:solidFill>
            </a:endParaRPr>
          </a:p>
          <a:p>
            <a:pPr marL="274320" lvl="0" indent="-274320" algn="just">
              <a:lnSpc>
                <a:spcPct val="100000"/>
              </a:lnSpc>
              <a:spcBef>
                <a:spcPct val="20000"/>
              </a:spcBef>
              <a:buClr>
                <a:srgbClr val="A04DA3"/>
              </a:buClr>
              <a:buSzPct val="95000"/>
              <a:buFont typeface="Wingdings 2"/>
              <a:buChar char=""/>
              <a:defRPr/>
            </a:pPr>
            <a:endParaRPr lang="en-US" sz="2200" dirty="0">
              <a:solidFill>
                <a:prstClr val="black"/>
              </a:solidFill>
              <a:latin typeface="Constantia"/>
            </a:endParaRPr>
          </a:p>
          <a:p>
            <a:endParaRPr lang="en-US" dirty="0"/>
          </a:p>
        </p:txBody>
      </p:sp>
      <p:pic>
        <p:nvPicPr>
          <p:cNvPr id="4" name="Picture 3"/>
          <p:cNvPicPr>
            <a:picLocks noChangeAspect="1"/>
          </p:cNvPicPr>
          <p:nvPr/>
        </p:nvPicPr>
        <p:blipFill>
          <a:blip r:embed="rId2"/>
          <a:stretch>
            <a:fillRect/>
          </a:stretch>
        </p:blipFill>
        <p:spPr>
          <a:xfrm>
            <a:off x="7431109" y="3412902"/>
            <a:ext cx="3825025" cy="3296992"/>
          </a:xfrm>
          <a:prstGeom prst="rect">
            <a:avLst/>
          </a:prstGeom>
        </p:spPr>
      </p:pic>
      <p:sp>
        <p:nvSpPr>
          <p:cNvPr id="2" name="Slide Number Placeholder 1"/>
          <p:cNvSpPr>
            <a:spLocks noGrp="1"/>
          </p:cNvSpPr>
          <p:nvPr>
            <p:ph type="sldNum" sz="quarter" idx="12"/>
          </p:nvPr>
        </p:nvSpPr>
        <p:spPr/>
        <p:txBody>
          <a:bodyPr/>
          <a:lstStyle/>
          <a:p>
            <a:fld id="{4AB73CBB-C3D0-44F1-AD60-686FF34E1601}" type="slidenum">
              <a:rPr lang="en-US" smtClean="0">
                <a:solidFill>
                  <a:prstClr val="black">
                    <a:tint val="75000"/>
                  </a:prstClr>
                </a:solidFill>
              </a:rPr>
              <a:pPr/>
              <a:t>45</a:t>
            </a:fld>
            <a:endParaRPr lang="en-US">
              <a:solidFill>
                <a:prstClr val="black">
                  <a:tint val="75000"/>
                </a:prstClr>
              </a:solidFill>
            </a:endParaRPr>
          </a:p>
        </p:txBody>
      </p:sp>
    </p:spTree>
    <p:extLst>
      <p:ext uri="{BB962C8B-B14F-4D97-AF65-F5344CB8AC3E}">
        <p14:creationId xmlns:p14="http://schemas.microsoft.com/office/powerpoint/2010/main" val="14061350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7424"/>
            <a:ext cx="10515600" cy="6503831"/>
          </a:xfrm>
        </p:spPr>
        <p:txBody>
          <a:bodyPr/>
          <a:lstStyle/>
          <a:p>
            <a:pPr marL="0" lvl="0" indent="0" algn="just">
              <a:lnSpc>
                <a:spcPct val="100000"/>
              </a:lnSpc>
              <a:spcBef>
                <a:spcPct val="20000"/>
              </a:spcBef>
              <a:buClr>
                <a:prstClr val="black"/>
              </a:buClr>
              <a:buSzPct val="95000"/>
              <a:buNone/>
              <a:defRPr/>
            </a:pPr>
            <a:r>
              <a:rPr lang="en-US" b="1" dirty="0">
                <a:solidFill>
                  <a:prstClr val="black"/>
                </a:solidFill>
              </a:rPr>
              <a:t>5.   Cervical effacement</a:t>
            </a:r>
          </a:p>
          <a:p>
            <a:pPr lvl="2" algn="just">
              <a:lnSpc>
                <a:spcPct val="100000"/>
              </a:lnSpc>
              <a:spcBef>
                <a:spcPct val="20000"/>
              </a:spcBef>
              <a:buClr>
                <a:prstClr val="black"/>
              </a:buClr>
              <a:buSzPct val="95000"/>
              <a:buFont typeface="Wingdings" panose="05000000000000000000" pitchFamily="2" charset="2"/>
              <a:buChar char="ü"/>
              <a:defRPr/>
            </a:pPr>
            <a:r>
              <a:rPr lang="en-US" sz="2800" dirty="0">
                <a:solidFill>
                  <a:prstClr val="black"/>
                </a:solidFill>
              </a:rPr>
              <a:t>It is the inclusion of cervical canal into the lower uterine segment. It may occur in late </a:t>
            </a:r>
            <a:r>
              <a:rPr lang="en-US" sz="2800" dirty="0" err="1">
                <a:solidFill>
                  <a:prstClr val="black"/>
                </a:solidFill>
              </a:rPr>
              <a:t>pregnacy</a:t>
            </a:r>
            <a:r>
              <a:rPr lang="en-US" sz="2800" dirty="0">
                <a:solidFill>
                  <a:prstClr val="black"/>
                </a:solidFill>
              </a:rPr>
              <a:t> or delay till labour begins. In nulliparous, the cervical dilatation doesn’t take place until effacement is complete. On the other hand, in </a:t>
            </a:r>
            <a:r>
              <a:rPr lang="en-US" sz="2800" dirty="0" err="1">
                <a:solidFill>
                  <a:prstClr val="black"/>
                </a:solidFill>
              </a:rPr>
              <a:t>parous</a:t>
            </a:r>
            <a:r>
              <a:rPr lang="en-US" sz="2800" dirty="0">
                <a:solidFill>
                  <a:prstClr val="black"/>
                </a:solidFill>
              </a:rPr>
              <a:t> women effacement and dilatation may occur simultaneously.</a:t>
            </a:r>
          </a:p>
          <a:p>
            <a:endParaRPr lang="en-US" dirty="0"/>
          </a:p>
        </p:txBody>
      </p:sp>
      <p:pic>
        <p:nvPicPr>
          <p:cNvPr id="4" name="Picture 3"/>
          <p:cNvPicPr>
            <a:picLocks noChangeAspect="1"/>
          </p:cNvPicPr>
          <p:nvPr/>
        </p:nvPicPr>
        <p:blipFill>
          <a:blip r:embed="rId2"/>
          <a:stretch>
            <a:fillRect/>
          </a:stretch>
        </p:blipFill>
        <p:spPr>
          <a:xfrm>
            <a:off x="2009104" y="2820473"/>
            <a:ext cx="9344695" cy="3850781"/>
          </a:xfrm>
          <a:prstGeom prst="rect">
            <a:avLst/>
          </a:prstGeom>
        </p:spPr>
      </p:pic>
      <p:sp>
        <p:nvSpPr>
          <p:cNvPr id="2" name="Slide Number Placeholder 1"/>
          <p:cNvSpPr>
            <a:spLocks noGrp="1"/>
          </p:cNvSpPr>
          <p:nvPr>
            <p:ph type="sldNum" sz="quarter" idx="12"/>
          </p:nvPr>
        </p:nvSpPr>
        <p:spPr/>
        <p:txBody>
          <a:bodyPr/>
          <a:lstStyle/>
          <a:p>
            <a:fld id="{4AB73CBB-C3D0-44F1-AD60-686FF34E1601}" type="slidenum">
              <a:rPr lang="en-US" smtClean="0">
                <a:solidFill>
                  <a:prstClr val="black">
                    <a:tint val="75000"/>
                  </a:prstClr>
                </a:solidFill>
              </a:rPr>
              <a:pPr/>
              <a:t>46</a:t>
            </a:fld>
            <a:endParaRPr lang="en-US">
              <a:solidFill>
                <a:prstClr val="black">
                  <a:tint val="75000"/>
                </a:prstClr>
              </a:solidFill>
            </a:endParaRPr>
          </a:p>
        </p:txBody>
      </p:sp>
    </p:spTree>
    <p:extLst>
      <p:ext uri="{BB962C8B-B14F-4D97-AF65-F5344CB8AC3E}">
        <p14:creationId xmlns:p14="http://schemas.microsoft.com/office/powerpoint/2010/main" val="11702153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37882"/>
            <a:ext cx="10515600" cy="5739081"/>
          </a:xfrm>
        </p:spPr>
        <p:txBody>
          <a:bodyPr>
            <a:normAutofit/>
          </a:bodyPr>
          <a:lstStyle/>
          <a:p>
            <a:pPr marL="0" lvl="0" indent="0" algn="just">
              <a:lnSpc>
                <a:spcPct val="100000"/>
              </a:lnSpc>
              <a:spcBef>
                <a:spcPct val="20000"/>
              </a:spcBef>
              <a:buClr>
                <a:srgbClr val="A04DA3"/>
              </a:buClr>
              <a:buSzPct val="95000"/>
              <a:buNone/>
              <a:defRPr/>
            </a:pPr>
            <a:r>
              <a:rPr lang="en-US" b="1" dirty="0"/>
              <a:t>6. The Shortening and Dilation of The Cervix</a:t>
            </a:r>
          </a:p>
          <a:p>
            <a:pPr lvl="2" algn="just">
              <a:lnSpc>
                <a:spcPct val="100000"/>
              </a:lnSpc>
              <a:spcBef>
                <a:spcPct val="20000"/>
              </a:spcBef>
              <a:buSzPct val="95000"/>
              <a:buFont typeface="Wingdings" panose="05000000000000000000" pitchFamily="2" charset="2"/>
              <a:buChar char="ü"/>
              <a:defRPr/>
            </a:pPr>
            <a:r>
              <a:rPr lang="en-US" sz="2800" dirty="0"/>
              <a:t>Before labour begins, the cervix of a </a:t>
            </a:r>
            <a:r>
              <a:rPr lang="en-US" sz="2800" dirty="0" err="1"/>
              <a:t>primagravida</a:t>
            </a:r>
            <a:r>
              <a:rPr lang="en-US" sz="2800" dirty="0"/>
              <a:t> is a thick hard cone which protrudes into the vagina. The canal is at least one inch long. </a:t>
            </a:r>
          </a:p>
          <a:p>
            <a:pPr lvl="2" algn="just">
              <a:lnSpc>
                <a:spcPct val="100000"/>
              </a:lnSpc>
              <a:spcBef>
                <a:spcPct val="20000"/>
              </a:spcBef>
              <a:buSzPct val="95000"/>
              <a:buFont typeface="Wingdings" panose="05000000000000000000" pitchFamily="2" charset="2"/>
              <a:buChar char="ü"/>
              <a:defRPr/>
            </a:pPr>
            <a:r>
              <a:rPr lang="en-US" sz="2800" dirty="0"/>
              <a:t>When labour begins the strongly contracting upper segment of the uterus starts retracting and getting shorter, while the thinner lower segment of the uterus gets pulled away from the presenting part. This stretches the lower segment. The latter, in turn pulls the internal </a:t>
            </a:r>
            <a:r>
              <a:rPr lang="en-US" sz="2800" dirty="0" err="1"/>
              <a:t>Os</a:t>
            </a:r>
            <a:r>
              <a:rPr lang="en-US" sz="2800" dirty="0"/>
              <a:t>.</a:t>
            </a:r>
          </a:p>
        </p:txBody>
      </p:sp>
      <p:sp>
        <p:nvSpPr>
          <p:cNvPr id="2" name="Slide Number Placeholder 1"/>
          <p:cNvSpPr>
            <a:spLocks noGrp="1"/>
          </p:cNvSpPr>
          <p:nvPr>
            <p:ph type="sldNum" sz="quarter" idx="12"/>
          </p:nvPr>
        </p:nvSpPr>
        <p:spPr/>
        <p:txBody>
          <a:bodyPr/>
          <a:lstStyle/>
          <a:p>
            <a:fld id="{4AB73CBB-C3D0-44F1-AD60-686FF34E1601}" type="slidenum">
              <a:rPr lang="en-US" smtClean="0">
                <a:solidFill>
                  <a:prstClr val="black">
                    <a:tint val="75000"/>
                  </a:prstClr>
                </a:solidFill>
              </a:rPr>
              <a:pPr/>
              <a:t>47</a:t>
            </a:fld>
            <a:endParaRPr lang="en-US">
              <a:solidFill>
                <a:prstClr val="black">
                  <a:tint val="75000"/>
                </a:prstClr>
              </a:solidFill>
            </a:endParaRPr>
          </a:p>
        </p:txBody>
      </p:sp>
    </p:spTree>
    <p:extLst>
      <p:ext uri="{BB962C8B-B14F-4D97-AF65-F5344CB8AC3E}">
        <p14:creationId xmlns:p14="http://schemas.microsoft.com/office/powerpoint/2010/main" val="128143230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latin typeface="+mn-lt"/>
              </a:rPr>
              <a:t>Cervical dilatation</a:t>
            </a:r>
            <a:endParaRPr lang="en-US" dirty="0">
              <a:solidFill>
                <a:srgbClr val="00B0F0"/>
              </a:solidFill>
              <a:latin typeface="+mn-lt"/>
            </a:endParaRPr>
          </a:p>
        </p:txBody>
      </p:sp>
      <p:pic>
        <p:nvPicPr>
          <p:cNvPr id="4" name="Content Placeholder 3"/>
          <p:cNvPicPr>
            <a:picLocks noGrp="1" noChangeAspect="1"/>
          </p:cNvPicPr>
          <p:nvPr>
            <p:ph idx="1"/>
          </p:nvPr>
        </p:nvPicPr>
        <p:blipFill>
          <a:blip r:embed="rId2"/>
          <a:stretch>
            <a:fillRect/>
          </a:stretch>
        </p:blipFill>
        <p:spPr>
          <a:xfrm>
            <a:off x="3052762" y="2196306"/>
            <a:ext cx="6086475" cy="3609975"/>
          </a:xfrm>
          <a:prstGeom prst="rect">
            <a:avLst/>
          </a:prstGeom>
        </p:spPr>
      </p:pic>
      <p:sp>
        <p:nvSpPr>
          <p:cNvPr id="3" name="Slide Number Placeholder 2"/>
          <p:cNvSpPr>
            <a:spLocks noGrp="1"/>
          </p:cNvSpPr>
          <p:nvPr>
            <p:ph type="sldNum" sz="quarter" idx="12"/>
          </p:nvPr>
        </p:nvSpPr>
        <p:spPr/>
        <p:txBody>
          <a:bodyPr/>
          <a:lstStyle/>
          <a:p>
            <a:fld id="{4AB73CBB-C3D0-44F1-AD60-686FF34E1601}" type="slidenum">
              <a:rPr lang="en-US" smtClean="0">
                <a:solidFill>
                  <a:prstClr val="black">
                    <a:tint val="75000"/>
                  </a:prstClr>
                </a:solidFill>
              </a:rPr>
              <a:pPr/>
              <a:t>48</a:t>
            </a:fld>
            <a:endParaRPr lang="en-US">
              <a:solidFill>
                <a:prstClr val="black">
                  <a:tint val="75000"/>
                </a:prstClr>
              </a:solidFill>
            </a:endParaRPr>
          </a:p>
        </p:txBody>
      </p:sp>
    </p:spTree>
    <p:extLst>
      <p:ext uri="{BB962C8B-B14F-4D97-AF65-F5344CB8AC3E}">
        <p14:creationId xmlns:p14="http://schemas.microsoft.com/office/powerpoint/2010/main" val="134047427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4851" y="309092"/>
            <a:ext cx="11018949" cy="6362163"/>
          </a:xfrm>
        </p:spPr>
        <p:txBody>
          <a:bodyPr>
            <a:normAutofit fontScale="92500" lnSpcReduction="10000"/>
          </a:bodyPr>
          <a:lstStyle/>
          <a:p>
            <a:pPr lvl="1">
              <a:lnSpc>
                <a:spcPct val="100000"/>
              </a:lnSpc>
              <a:spcBef>
                <a:spcPct val="20000"/>
              </a:spcBef>
              <a:buSzPct val="95000"/>
              <a:buFont typeface="Wingdings" panose="05000000000000000000" pitchFamily="2" charset="2"/>
              <a:buChar char="ü"/>
              <a:defRPr/>
            </a:pPr>
            <a:r>
              <a:rPr lang="en-US" sz="2800" dirty="0">
                <a:solidFill>
                  <a:prstClr val="black"/>
                </a:solidFill>
                <a:latin typeface="Calibri" panose="020F0502020204030204" pitchFamily="34" charset="0"/>
              </a:rPr>
              <a:t>This dragging away of the internal </a:t>
            </a:r>
            <a:r>
              <a:rPr lang="en-US" sz="2800" dirty="0" err="1">
                <a:solidFill>
                  <a:prstClr val="black"/>
                </a:solidFill>
                <a:latin typeface="Calibri" panose="020F0502020204030204" pitchFamily="34" charset="0"/>
              </a:rPr>
              <a:t>Os</a:t>
            </a:r>
            <a:r>
              <a:rPr lang="en-US" sz="2800" dirty="0">
                <a:solidFill>
                  <a:prstClr val="black"/>
                </a:solidFill>
                <a:latin typeface="Calibri" panose="020F0502020204030204" pitchFamily="34" charset="0"/>
              </a:rPr>
              <a:t> from the presenting part starts dilating the upper part of the cervical canal. This goes on until the canal is shorter and shorter and finally there is no canal at all. The canal becomes part of the uterine cavity with only the </a:t>
            </a:r>
            <a:r>
              <a:rPr lang="en-US" sz="2800" dirty="0" err="1">
                <a:solidFill>
                  <a:prstClr val="black"/>
                </a:solidFill>
                <a:latin typeface="Calibri" panose="020F0502020204030204" pitchFamily="34" charset="0"/>
              </a:rPr>
              <a:t>undilated</a:t>
            </a:r>
            <a:r>
              <a:rPr lang="en-US" sz="2800" dirty="0">
                <a:solidFill>
                  <a:prstClr val="black"/>
                </a:solidFill>
                <a:latin typeface="Calibri" panose="020F0502020204030204" pitchFamily="34" charset="0"/>
              </a:rPr>
              <a:t> external </a:t>
            </a:r>
            <a:r>
              <a:rPr lang="en-US" sz="2800" dirty="0" err="1">
                <a:solidFill>
                  <a:prstClr val="black"/>
                </a:solidFill>
                <a:latin typeface="Calibri" panose="020F0502020204030204" pitchFamily="34" charset="0"/>
              </a:rPr>
              <a:t>Os</a:t>
            </a:r>
            <a:r>
              <a:rPr lang="en-US" sz="2800" dirty="0">
                <a:solidFill>
                  <a:prstClr val="black"/>
                </a:solidFill>
                <a:latin typeface="Calibri" panose="020F0502020204030204" pitchFamily="34" charset="0"/>
              </a:rPr>
              <a:t> and the thinly stretched cervix separating this cavity from the vagina. When this happens, we say the cervix has been 'effaced' or 'taken </a:t>
            </a:r>
            <a:r>
              <a:rPr lang="en-US" sz="2800" dirty="0" smtClean="0">
                <a:solidFill>
                  <a:prstClr val="black"/>
                </a:solidFill>
                <a:latin typeface="Calibri" panose="020F0502020204030204" pitchFamily="34" charset="0"/>
              </a:rPr>
              <a:t>up‘. The cervix becomes thin and soft.\</a:t>
            </a:r>
            <a:endParaRPr lang="en-US" sz="2800" b="1" dirty="0">
              <a:solidFill>
                <a:prstClr val="black"/>
              </a:solidFill>
              <a:latin typeface="Constantia"/>
            </a:endParaRPr>
          </a:p>
          <a:p>
            <a:pPr marL="0" lvl="0" indent="0">
              <a:lnSpc>
                <a:spcPct val="100000"/>
              </a:lnSpc>
              <a:spcBef>
                <a:spcPct val="20000"/>
              </a:spcBef>
              <a:buSzPct val="95000"/>
              <a:buNone/>
              <a:defRPr/>
            </a:pPr>
            <a:r>
              <a:rPr lang="en-US" b="1" dirty="0"/>
              <a:t>7. Show</a:t>
            </a:r>
            <a:endParaRPr lang="en-US" dirty="0"/>
          </a:p>
          <a:p>
            <a:pPr marL="1024128" lvl="1" indent="-457200">
              <a:lnSpc>
                <a:spcPct val="100000"/>
              </a:lnSpc>
              <a:spcBef>
                <a:spcPct val="20000"/>
              </a:spcBef>
              <a:buSzPct val="95000"/>
              <a:buFont typeface="Wingdings" panose="05000000000000000000" pitchFamily="2" charset="2"/>
              <a:buChar char="ü"/>
              <a:defRPr/>
            </a:pPr>
            <a:r>
              <a:rPr lang="en-US" sz="2800" dirty="0">
                <a:solidFill>
                  <a:prstClr val="black"/>
                </a:solidFill>
              </a:rPr>
              <a:t>Throughout pregnancy the cervical canal is sealed by a plug of mucus known as an operculum. Together with the intact  membranes this prevents organisms ascending into the uterine cavity. </a:t>
            </a:r>
          </a:p>
          <a:p>
            <a:pPr marL="1024128" lvl="1" indent="-457200">
              <a:lnSpc>
                <a:spcPct val="100000"/>
              </a:lnSpc>
              <a:spcBef>
                <a:spcPct val="20000"/>
              </a:spcBef>
              <a:buSzPct val="95000"/>
              <a:buFont typeface="Wingdings" panose="05000000000000000000" pitchFamily="2" charset="2"/>
              <a:buChar char="ü"/>
              <a:defRPr/>
            </a:pPr>
            <a:r>
              <a:rPr lang="en-US" sz="2800" dirty="0">
                <a:solidFill>
                  <a:prstClr val="black"/>
                </a:solidFill>
              </a:rPr>
              <a:t>When the cervix dilates, the operculum is lost</a:t>
            </a:r>
          </a:p>
          <a:p>
            <a:pPr marL="1024128" lvl="1" indent="-457200">
              <a:lnSpc>
                <a:spcPct val="100000"/>
              </a:lnSpc>
              <a:spcBef>
                <a:spcPct val="20000"/>
              </a:spcBef>
              <a:buSzPct val="95000"/>
              <a:buFont typeface="Wingdings" panose="05000000000000000000" pitchFamily="2" charset="2"/>
              <a:buChar char="ü"/>
              <a:defRPr/>
            </a:pPr>
            <a:r>
              <a:rPr lang="en-US" sz="2800" dirty="0">
                <a:solidFill>
                  <a:prstClr val="black"/>
                </a:solidFill>
              </a:rPr>
              <a:t>   When labour starts, the internal </a:t>
            </a:r>
            <a:r>
              <a:rPr lang="en-US" sz="2800" dirty="0" err="1">
                <a:solidFill>
                  <a:prstClr val="black"/>
                </a:solidFill>
              </a:rPr>
              <a:t>Os</a:t>
            </a:r>
            <a:r>
              <a:rPr lang="en-US" sz="2800" dirty="0">
                <a:solidFill>
                  <a:prstClr val="black"/>
                </a:solidFill>
              </a:rPr>
              <a:t> is pulled away from the foetal membranes and the canal is opened up. This releases the mucous plug which oozes out of the vagina mixed with a little blood. This is called the 'show'.</a:t>
            </a:r>
          </a:p>
          <a:p>
            <a:pPr marL="365125" lvl="0" indent="-255588" algn="just" fontAlgn="base">
              <a:lnSpc>
                <a:spcPct val="100000"/>
              </a:lnSpc>
              <a:spcBef>
                <a:spcPct val="20000"/>
              </a:spcBef>
              <a:spcAft>
                <a:spcPct val="0"/>
              </a:spcAft>
              <a:buSzPct val="95000"/>
              <a:buFont typeface="Wingdings 2" panose="05020102010507070707" pitchFamily="18" charset="2"/>
              <a:buChar char=""/>
            </a:pPr>
            <a:endParaRPr lang="en-US" dirty="0">
              <a:solidFill>
                <a:prstClr val="black"/>
              </a:solidFill>
              <a:latin typeface="Calibri" panose="020F0502020204030204" pitchFamily="34" charset="0"/>
            </a:endParaRPr>
          </a:p>
        </p:txBody>
      </p:sp>
      <p:sp>
        <p:nvSpPr>
          <p:cNvPr id="2" name="Slide Number Placeholder 1"/>
          <p:cNvSpPr>
            <a:spLocks noGrp="1"/>
          </p:cNvSpPr>
          <p:nvPr>
            <p:ph type="sldNum" sz="quarter" idx="12"/>
          </p:nvPr>
        </p:nvSpPr>
        <p:spPr/>
        <p:txBody>
          <a:bodyPr/>
          <a:lstStyle/>
          <a:p>
            <a:fld id="{4AB73CBB-C3D0-44F1-AD60-686FF34E1601}" type="slidenum">
              <a:rPr lang="en-US" smtClean="0">
                <a:solidFill>
                  <a:prstClr val="black">
                    <a:tint val="75000"/>
                  </a:prstClr>
                </a:solidFill>
              </a:rPr>
              <a:pPr/>
              <a:t>49</a:t>
            </a:fld>
            <a:endParaRPr lang="en-US">
              <a:solidFill>
                <a:prstClr val="black">
                  <a:tint val="75000"/>
                </a:prstClr>
              </a:solidFill>
            </a:endParaRPr>
          </a:p>
        </p:txBody>
      </p:sp>
    </p:spTree>
    <p:extLst>
      <p:ext uri="{BB962C8B-B14F-4D97-AF65-F5344CB8AC3E}">
        <p14:creationId xmlns:p14="http://schemas.microsoft.com/office/powerpoint/2010/main" val="12416833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1669"/>
            <a:ext cx="10515600" cy="824246"/>
          </a:xfrm>
        </p:spPr>
        <p:txBody>
          <a:bodyPr/>
          <a:lstStyle/>
          <a:p>
            <a:r>
              <a:rPr lang="en-US" dirty="0" smtClean="0">
                <a:solidFill>
                  <a:srgbClr val="00B0F0"/>
                </a:solidFill>
                <a:latin typeface="+mn-lt"/>
              </a:rPr>
              <a:t>                             INTRODUCTION</a:t>
            </a:r>
            <a:endParaRPr lang="en-US" dirty="0">
              <a:solidFill>
                <a:srgbClr val="00B0F0"/>
              </a:solidFill>
              <a:latin typeface="+mn-lt"/>
            </a:endParaRPr>
          </a:p>
        </p:txBody>
      </p:sp>
      <p:sp>
        <p:nvSpPr>
          <p:cNvPr id="3" name="Content Placeholder 2"/>
          <p:cNvSpPr>
            <a:spLocks noGrp="1"/>
          </p:cNvSpPr>
          <p:nvPr>
            <p:ph idx="1"/>
          </p:nvPr>
        </p:nvSpPr>
        <p:spPr>
          <a:xfrm>
            <a:off x="540913" y="965915"/>
            <a:ext cx="10972799" cy="5602310"/>
          </a:xfrm>
        </p:spPr>
        <p:txBody>
          <a:bodyPr>
            <a:normAutofit lnSpcReduction="10000"/>
          </a:bodyPr>
          <a:lstStyle/>
          <a:p>
            <a:pPr marL="365760" lvl="0" indent="-256032" algn="just">
              <a:lnSpc>
                <a:spcPct val="100000"/>
              </a:lnSpc>
              <a:spcBef>
                <a:spcPct val="20000"/>
              </a:spcBef>
              <a:buClr>
                <a:srgbClr val="A04DA3"/>
              </a:buClr>
              <a:buSzPct val="95000"/>
              <a:buNone/>
              <a:defRPr/>
            </a:pPr>
            <a:r>
              <a:rPr lang="en-GB" b="1" dirty="0">
                <a:solidFill>
                  <a:srgbClr val="00B0F0"/>
                </a:solidFill>
              </a:rPr>
              <a:t>Changes during the last few weeks of pregnancy</a:t>
            </a:r>
          </a:p>
          <a:p>
            <a:pPr marL="624078" lvl="0" indent="-514350" algn="just">
              <a:lnSpc>
                <a:spcPct val="100000"/>
              </a:lnSpc>
              <a:spcBef>
                <a:spcPct val="20000"/>
              </a:spcBef>
              <a:buSzPct val="95000"/>
              <a:buFont typeface="+mj-lt"/>
              <a:buAutoNum type="arabicPeriod"/>
              <a:defRPr/>
            </a:pPr>
            <a:r>
              <a:rPr lang="en-GB" dirty="0">
                <a:solidFill>
                  <a:prstClr val="black"/>
                </a:solidFill>
              </a:rPr>
              <a:t>Mood swings are common with increase in energy</a:t>
            </a:r>
          </a:p>
          <a:p>
            <a:pPr marL="624078" lvl="0" indent="-514350" algn="just">
              <a:lnSpc>
                <a:spcPct val="100000"/>
              </a:lnSpc>
              <a:spcBef>
                <a:spcPct val="20000"/>
              </a:spcBef>
              <a:buSzPct val="95000"/>
              <a:buFont typeface="+mj-lt"/>
              <a:buAutoNum type="arabicPeriod"/>
              <a:defRPr/>
            </a:pPr>
            <a:r>
              <a:rPr lang="en-GB" dirty="0">
                <a:solidFill>
                  <a:prstClr val="black"/>
                </a:solidFill>
              </a:rPr>
              <a:t>2-3 weeks before onset of labour there is lightening with its effects of:</a:t>
            </a:r>
          </a:p>
          <a:p>
            <a:pPr marL="1885950" lvl="3" indent="-571500" algn="just">
              <a:lnSpc>
                <a:spcPct val="100000"/>
              </a:lnSpc>
              <a:spcBef>
                <a:spcPct val="20000"/>
              </a:spcBef>
              <a:buSzPct val="85000"/>
              <a:buFont typeface="+mj-lt"/>
              <a:buAutoNum type="romanUcPeriod"/>
              <a:defRPr/>
            </a:pPr>
            <a:r>
              <a:rPr lang="en-GB" sz="2800" dirty="0">
                <a:solidFill>
                  <a:prstClr val="black"/>
                </a:solidFill>
              </a:rPr>
              <a:t>Breathing becomes easier</a:t>
            </a:r>
          </a:p>
          <a:p>
            <a:pPr marL="1885950" lvl="3" indent="-571500" algn="just">
              <a:lnSpc>
                <a:spcPct val="100000"/>
              </a:lnSpc>
              <a:spcBef>
                <a:spcPct val="20000"/>
              </a:spcBef>
              <a:buSzPct val="85000"/>
              <a:buFont typeface="+mj-lt"/>
              <a:buAutoNum type="romanUcPeriod"/>
              <a:defRPr/>
            </a:pPr>
            <a:r>
              <a:rPr lang="en-GB" sz="2800" dirty="0">
                <a:solidFill>
                  <a:prstClr val="black"/>
                </a:solidFill>
              </a:rPr>
              <a:t>Symphysis pubis widens</a:t>
            </a:r>
          </a:p>
          <a:p>
            <a:pPr marL="1885950" lvl="3" indent="-571500" algn="just">
              <a:lnSpc>
                <a:spcPct val="100000"/>
              </a:lnSpc>
              <a:spcBef>
                <a:spcPct val="20000"/>
              </a:spcBef>
              <a:buSzPct val="85000"/>
              <a:buFont typeface="+mj-lt"/>
              <a:buAutoNum type="romanUcPeriod"/>
              <a:defRPr/>
            </a:pPr>
            <a:r>
              <a:rPr lang="en-GB" sz="2800" dirty="0">
                <a:solidFill>
                  <a:prstClr val="black"/>
                </a:solidFill>
              </a:rPr>
              <a:t>Pelvic floor widens and relaxes</a:t>
            </a:r>
          </a:p>
          <a:p>
            <a:pPr marL="1885950" lvl="3" indent="-571500" algn="just">
              <a:lnSpc>
                <a:spcPct val="100000"/>
              </a:lnSpc>
              <a:spcBef>
                <a:spcPct val="20000"/>
              </a:spcBef>
              <a:buSzPct val="85000"/>
              <a:buFont typeface="+mj-lt"/>
              <a:buAutoNum type="romanUcPeriod"/>
              <a:defRPr/>
            </a:pPr>
            <a:r>
              <a:rPr lang="en-GB" sz="2800" dirty="0">
                <a:solidFill>
                  <a:prstClr val="black"/>
                </a:solidFill>
              </a:rPr>
              <a:t> There is engagement of the </a:t>
            </a:r>
            <a:r>
              <a:rPr lang="en-GB" sz="2800" dirty="0" smtClean="0">
                <a:solidFill>
                  <a:prstClr val="black"/>
                </a:solidFill>
              </a:rPr>
              <a:t>foetal </a:t>
            </a:r>
            <a:r>
              <a:rPr lang="en-GB" sz="2800" dirty="0">
                <a:solidFill>
                  <a:prstClr val="black"/>
                </a:solidFill>
              </a:rPr>
              <a:t>head</a:t>
            </a:r>
          </a:p>
          <a:p>
            <a:pPr marL="1885950" lvl="3" indent="-571500" algn="just">
              <a:lnSpc>
                <a:spcPct val="100000"/>
              </a:lnSpc>
              <a:spcBef>
                <a:spcPct val="20000"/>
              </a:spcBef>
              <a:buSzPct val="85000"/>
              <a:buFont typeface="+mj-lt"/>
              <a:buAutoNum type="romanUcPeriod"/>
              <a:defRPr/>
            </a:pPr>
            <a:r>
              <a:rPr lang="en-GB" sz="2800" dirty="0">
                <a:solidFill>
                  <a:prstClr val="black"/>
                </a:solidFill>
              </a:rPr>
              <a:t> Difficult in walking is experienced as well as backache</a:t>
            </a:r>
          </a:p>
          <a:p>
            <a:pPr marL="1885950" lvl="3" indent="-571500" algn="just">
              <a:lnSpc>
                <a:spcPct val="100000"/>
              </a:lnSpc>
              <a:spcBef>
                <a:spcPct val="20000"/>
              </a:spcBef>
              <a:buSzPct val="85000"/>
              <a:buFont typeface="+mj-lt"/>
              <a:buAutoNum type="romanUcPeriod"/>
              <a:defRPr/>
            </a:pPr>
            <a:r>
              <a:rPr lang="en-GB" sz="2800" dirty="0">
                <a:solidFill>
                  <a:prstClr val="black"/>
                </a:solidFill>
              </a:rPr>
              <a:t> Increased pressure in the pelvis results </a:t>
            </a:r>
            <a:r>
              <a:rPr lang="en-GB" sz="2800" dirty="0" smtClean="0">
                <a:solidFill>
                  <a:prstClr val="black"/>
                </a:solidFill>
              </a:rPr>
              <a:t>with </a:t>
            </a:r>
            <a:r>
              <a:rPr lang="en-GB" sz="2800" dirty="0">
                <a:solidFill>
                  <a:prstClr val="black"/>
                </a:solidFill>
              </a:rPr>
              <a:t>increase in vaginal secretions, frequency in micturition with some degree of stress incontinence</a:t>
            </a:r>
          </a:p>
          <a:p>
            <a:pPr marL="1885950" lvl="3" indent="-571500" algn="just">
              <a:lnSpc>
                <a:spcPct val="100000"/>
              </a:lnSpc>
              <a:spcBef>
                <a:spcPct val="20000"/>
              </a:spcBef>
              <a:buSzPct val="85000"/>
              <a:buFont typeface="+mj-lt"/>
              <a:buAutoNum type="romanUcPeriod"/>
              <a:defRPr/>
            </a:pPr>
            <a:r>
              <a:rPr lang="en-GB" sz="2800" dirty="0">
                <a:solidFill>
                  <a:prstClr val="black"/>
                </a:solidFill>
              </a:rPr>
              <a:t> The cervix becomes soft and able to dilate</a:t>
            </a:r>
          </a:p>
          <a:p>
            <a:endParaRPr lang="en-US" dirty="0"/>
          </a:p>
        </p:txBody>
      </p:sp>
      <p:sp>
        <p:nvSpPr>
          <p:cNvPr id="4" name="Slide Number Placeholder 3"/>
          <p:cNvSpPr>
            <a:spLocks noGrp="1"/>
          </p:cNvSpPr>
          <p:nvPr>
            <p:ph type="sldNum" sz="quarter" idx="12"/>
          </p:nvPr>
        </p:nvSpPr>
        <p:spPr/>
        <p:txBody>
          <a:bodyPr/>
          <a:lstStyle/>
          <a:p>
            <a:fld id="{4AB73CBB-C3D0-44F1-AD60-686FF34E1601}" type="slidenum">
              <a:rPr lang="en-US" smtClean="0">
                <a:solidFill>
                  <a:prstClr val="black">
                    <a:tint val="75000"/>
                  </a:prstClr>
                </a:solidFill>
              </a:rPr>
              <a:pPr/>
              <a:t>5</a:t>
            </a:fld>
            <a:endParaRPr lang="en-US">
              <a:solidFill>
                <a:prstClr val="black">
                  <a:tint val="75000"/>
                </a:prstClr>
              </a:solidFill>
            </a:endParaRPr>
          </a:p>
        </p:txBody>
      </p:sp>
    </p:spTree>
    <p:extLst>
      <p:ext uri="{BB962C8B-B14F-4D97-AF65-F5344CB8AC3E}">
        <p14:creationId xmlns:p14="http://schemas.microsoft.com/office/powerpoint/2010/main" val="87354080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0305"/>
            <a:ext cx="10515600" cy="914399"/>
          </a:xfrm>
        </p:spPr>
        <p:txBody>
          <a:bodyPr/>
          <a:lstStyle/>
          <a:p>
            <a:pPr algn="ctr"/>
            <a:r>
              <a:rPr lang="en-US" dirty="0" smtClean="0">
                <a:solidFill>
                  <a:srgbClr val="00B0F0"/>
                </a:solidFill>
                <a:latin typeface="+mn-lt"/>
              </a:rPr>
              <a:t> Mechanical factors in first stage of labour</a:t>
            </a:r>
            <a:endParaRPr lang="en-US" dirty="0">
              <a:solidFill>
                <a:srgbClr val="00B0F0"/>
              </a:solidFill>
              <a:latin typeface="+mn-lt"/>
            </a:endParaRPr>
          </a:p>
        </p:txBody>
      </p:sp>
      <p:sp>
        <p:nvSpPr>
          <p:cNvPr id="3" name="Content Placeholder 2"/>
          <p:cNvSpPr>
            <a:spLocks noGrp="1"/>
          </p:cNvSpPr>
          <p:nvPr>
            <p:ph idx="1"/>
          </p:nvPr>
        </p:nvSpPr>
        <p:spPr>
          <a:xfrm>
            <a:off x="257577" y="1094704"/>
            <a:ext cx="11552350" cy="5615189"/>
          </a:xfrm>
        </p:spPr>
        <p:txBody>
          <a:bodyPr>
            <a:normAutofit/>
          </a:bodyPr>
          <a:lstStyle/>
          <a:p>
            <a:pPr marL="365760" lvl="0" indent="-256032" algn="just">
              <a:lnSpc>
                <a:spcPct val="100000"/>
              </a:lnSpc>
              <a:spcBef>
                <a:spcPct val="20000"/>
              </a:spcBef>
              <a:buClr>
                <a:srgbClr val="A04DA3"/>
              </a:buClr>
              <a:buSzPct val="95000"/>
              <a:buNone/>
              <a:defRPr/>
            </a:pPr>
            <a:r>
              <a:rPr lang="en-US" dirty="0" smtClean="0">
                <a:solidFill>
                  <a:prstClr val="black"/>
                </a:solidFill>
              </a:rPr>
              <a:t>These are</a:t>
            </a:r>
            <a:r>
              <a:rPr lang="en-US" b="1" dirty="0" smtClean="0">
                <a:solidFill>
                  <a:prstClr val="black"/>
                </a:solidFill>
              </a:rPr>
              <a:t>: formation of the fore waters, general fluid pressure, rupture of membranes and fetal axis pressure </a:t>
            </a:r>
          </a:p>
          <a:p>
            <a:pPr marL="365760" lvl="0" indent="-256032" algn="just">
              <a:lnSpc>
                <a:spcPct val="100000"/>
              </a:lnSpc>
              <a:spcBef>
                <a:spcPct val="20000"/>
              </a:spcBef>
              <a:buClr>
                <a:srgbClr val="A04DA3"/>
              </a:buClr>
              <a:buSzPct val="95000"/>
              <a:buNone/>
              <a:defRPr/>
            </a:pPr>
            <a:r>
              <a:rPr lang="en-US" b="1" dirty="0" smtClean="0">
                <a:solidFill>
                  <a:prstClr val="black"/>
                </a:solidFill>
              </a:rPr>
              <a:t>1.  Formation </a:t>
            </a:r>
            <a:r>
              <a:rPr lang="en-US" b="1" dirty="0">
                <a:solidFill>
                  <a:prstClr val="black"/>
                </a:solidFill>
              </a:rPr>
              <a:t>of </a:t>
            </a:r>
            <a:r>
              <a:rPr lang="en-US" b="1" dirty="0" err="1" smtClean="0">
                <a:solidFill>
                  <a:prstClr val="black"/>
                </a:solidFill>
              </a:rPr>
              <a:t>forewaters</a:t>
            </a:r>
            <a:endParaRPr lang="en-US" b="1" dirty="0">
              <a:solidFill>
                <a:prstClr val="black"/>
              </a:solidFill>
            </a:endParaRPr>
          </a:p>
          <a:p>
            <a:pPr marL="914400" lvl="2" indent="0" algn="just">
              <a:lnSpc>
                <a:spcPct val="100000"/>
              </a:lnSpc>
              <a:spcBef>
                <a:spcPct val="20000"/>
              </a:spcBef>
              <a:buClr>
                <a:srgbClr val="A04DA3"/>
              </a:buClr>
              <a:buSzPct val="95000"/>
              <a:buNone/>
              <a:defRPr/>
            </a:pPr>
            <a:r>
              <a:rPr lang="en-US" sz="2800" dirty="0">
                <a:solidFill>
                  <a:prstClr val="black"/>
                </a:solidFill>
              </a:rPr>
              <a:t>At the initial stage of cervical dilatation, the membranes near the internal </a:t>
            </a:r>
            <a:r>
              <a:rPr lang="en-US" sz="2800" dirty="0" err="1">
                <a:solidFill>
                  <a:prstClr val="black"/>
                </a:solidFill>
              </a:rPr>
              <a:t>os</a:t>
            </a:r>
            <a:r>
              <a:rPr lang="en-US" sz="2800" dirty="0">
                <a:solidFill>
                  <a:prstClr val="black"/>
                </a:solidFill>
              </a:rPr>
              <a:t> are detached &amp; slip into the dilating cervical canal. </a:t>
            </a:r>
            <a:r>
              <a:rPr lang="en-US" sz="2800" dirty="0" err="1">
                <a:solidFill>
                  <a:prstClr val="black"/>
                </a:solidFill>
              </a:rPr>
              <a:t>Forewaters</a:t>
            </a:r>
            <a:r>
              <a:rPr lang="en-US" sz="2800" dirty="0">
                <a:solidFill>
                  <a:prstClr val="black"/>
                </a:solidFill>
              </a:rPr>
              <a:t>- liqour </a:t>
            </a:r>
            <a:r>
              <a:rPr lang="en-US" sz="2800" dirty="0" err="1">
                <a:solidFill>
                  <a:prstClr val="black"/>
                </a:solidFill>
              </a:rPr>
              <a:t>amni</a:t>
            </a:r>
            <a:r>
              <a:rPr lang="en-US" sz="2800" dirty="0">
                <a:solidFill>
                  <a:prstClr val="black"/>
                </a:solidFill>
              </a:rPr>
              <a:t> that collected in the membranes </a:t>
            </a:r>
            <a:r>
              <a:rPr lang="en-US" sz="2800" dirty="0" smtClean="0">
                <a:solidFill>
                  <a:prstClr val="black"/>
                </a:solidFill>
              </a:rPr>
              <a:t>in front </a:t>
            </a:r>
            <a:r>
              <a:rPr lang="en-US" sz="2800" dirty="0">
                <a:solidFill>
                  <a:prstClr val="black"/>
                </a:solidFill>
              </a:rPr>
              <a:t>of the presenting part. Hind waters- liqour </a:t>
            </a:r>
            <a:r>
              <a:rPr lang="en-US" sz="2800" dirty="0" err="1">
                <a:solidFill>
                  <a:prstClr val="black"/>
                </a:solidFill>
              </a:rPr>
              <a:t>amni</a:t>
            </a:r>
            <a:r>
              <a:rPr lang="en-US" sz="2800" dirty="0">
                <a:solidFill>
                  <a:prstClr val="black"/>
                </a:solidFill>
              </a:rPr>
              <a:t> behind the membrane.</a:t>
            </a:r>
          </a:p>
          <a:p>
            <a:endParaRPr lang="en-US" dirty="0"/>
          </a:p>
        </p:txBody>
      </p:sp>
      <p:pic>
        <p:nvPicPr>
          <p:cNvPr id="4" name="Picture 3"/>
          <p:cNvPicPr>
            <a:picLocks noChangeAspect="1"/>
          </p:cNvPicPr>
          <p:nvPr/>
        </p:nvPicPr>
        <p:blipFill>
          <a:blip r:embed="rId2"/>
          <a:stretch>
            <a:fillRect/>
          </a:stretch>
        </p:blipFill>
        <p:spPr>
          <a:xfrm>
            <a:off x="2881313" y="4419599"/>
            <a:ext cx="4129088" cy="2290293"/>
          </a:xfrm>
          <a:prstGeom prst="rect">
            <a:avLst/>
          </a:prstGeom>
        </p:spPr>
      </p:pic>
      <p:sp>
        <p:nvSpPr>
          <p:cNvPr id="5" name="Slide Number Placeholder 4"/>
          <p:cNvSpPr>
            <a:spLocks noGrp="1"/>
          </p:cNvSpPr>
          <p:nvPr>
            <p:ph type="sldNum" sz="quarter" idx="12"/>
          </p:nvPr>
        </p:nvSpPr>
        <p:spPr/>
        <p:txBody>
          <a:bodyPr/>
          <a:lstStyle/>
          <a:p>
            <a:fld id="{4AB73CBB-C3D0-44F1-AD60-686FF34E1601}" type="slidenum">
              <a:rPr lang="en-US" smtClean="0">
                <a:solidFill>
                  <a:prstClr val="black">
                    <a:tint val="75000"/>
                  </a:prstClr>
                </a:solidFill>
              </a:rPr>
              <a:pPr/>
              <a:t>50</a:t>
            </a:fld>
            <a:endParaRPr lang="en-US">
              <a:solidFill>
                <a:prstClr val="black">
                  <a:tint val="75000"/>
                </a:prstClr>
              </a:solidFill>
            </a:endParaRPr>
          </a:p>
        </p:txBody>
      </p:sp>
    </p:spTree>
    <p:extLst>
      <p:ext uri="{BB962C8B-B14F-4D97-AF65-F5344CB8AC3E}">
        <p14:creationId xmlns:p14="http://schemas.microsoft.com/office/powerpoint/2010/main" val="28670117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18942"/>
            <a:ext cx="10515600" cy="5958022"/>
          </a:xfrm>
        </p:spPr>
        <p:txBody>
          <a:bodyPr/>
          <a:lstStyle/>
          <a:p>
            <a:pPr marL="0" lvl="0" indent="0" algn="just">
              <a:lnSpc>
                <a:spcPct val="100000"/>
              </a:lnSpc>
              <a:spcBef>
                <a:spcPct val="20000"/>
              </a:spcBef>
              <a:buClr>
                <a:srgbClr val="A04DA3"/>
              </a:buClr>
              <a:buSzPct val="95000"/>
              <a:buNone/>
              <a:defRPr/>
            </a:pPr>
            <a:r>
              <a:rPr lang="en-US" sz="2600" b="1" dirty="0">
                <a:solidFill>
                  <a:prstClr val="black"/>
                </a:solidFill>
              </a:rPr>
              <a:t> 2. General fluid pressure</a:t>
            </a:r>
          </a:p>
          <a:p>
            <a:pPr marL="914400" lvl="2" indent="0" algn="just">
              <a:lnSpc>
                <a:spcPct val="100000"/>
              </a:lnSpc>
              <a:spcBef>
                <a:spcPct val="20000"/>
              </a:spcBef>
              <a:buClr>
                <a:srgbClr val="A04DA3"/>
              </a:buClr>
              <a:buSzPct val="95000"/>
              <a:buNone/>
              <a:defRPr/>
            </a:pPr>
            <a:r>
              <a:rPr lang="en-US" sz="2600" dirty="0">
                <a:solidFill>
                  <a:prstClr val="black"/>
                </a:solidFill>
              </a:rPr>
              <a:t>While the membrane remain intact, the pressure of the uterine contractions is exerted on the fluid &amp; as fluid  is not compressible, the pressure is equalized throughout the uterus and over the fetal body. </a:t>
            </a:r>
          </a:p>
          <a:p>
            <a:pPr marL="0" lvl="0" indent="0" algn="just">
              <a:lnSpc>
                <a:spcPct val="100000"/>
              </a:lnSpc>
              <a:spcBef>
                <a:spcPct val="20000"/>
              </a:spcBef>
              <a:buClr>
                <a:srgbClr val="A04DA3"/>
              </a:buClr>
              <a:buSzPct val="95000"/>
              <a:buNone/>
              <a:defRPr/>
            </a:pPr>
            <a:r>
              <a:rPr lang="en-US" sz="2600" dirty="0" smtClean="0">
                <a:solidFill>
                  <a:prstClr val="black"/>
                </a:solidFill>
              </a:rPr>
              <a:t>.</a:t>
            </a:r>
            <a:endParaRPr lang="en-US" sz="2600" dirty="0">
              <a:solidFill>
                <a:prstClr val="black"/>
              </a:solidFill>
            </a:endParaRPr>
          </a:p>
        </p:txBody>
      </p:sp>
      <p:pic>
        <p:nvPicPr>
          <p:cNvPr id="4" name="Picture 3"/>
          <p:cNvPicPr>
            <a:picLocks noChangeAspect="1"/>
          </p:cNvPicPr>
          <p:nvPr/>
        </p:nvPicPr>
        <p:blipFill>
          <a:blip r:embed="rId2"/>
          <a:stretch>
            <a:fillRect/>
          </a:stretch>
        </p:blipFill>
        <p:spPr>
          <a:xfrm>
            <a:off x="5203064" y="2034862"/>
            <a:ext cx="3618963" cy="4610635"/>
          </a:xfrm>
          <a:prstGeom prst="rect">
            <a:avLst/>
          </a:prstGeom>
        </p:spPr>
      </p:pic>
      <p:sp>
        <p:nvSpPr>
          <p:cNvPr id="2" name="Slide Number Placeholder 1"/>
          <p:cNvSpPr>
            <a:spLocks noGrp="1"/>
          </p:cNvSpPr>
          <p:nvPr>
            <p:ph type="sldNum" sz="quarter" idx="12"/>
          </p:nvPr>
        </p:nvSpPr>
        <p:spPr/>
        <p:txBody>
          <a:bodyPr/>
          <a:lstStyle/>
          <a:p>
            <a:fld id="{4AB73CBB-C3D0-44F1-AD60-686FF34E1601}" type="slidenum">
              <a:rPr lang="en-US" smtClean="0">
                <a:solidFill>
                  <a:prstClr val="black">
                    <a:tint val="75000"/>
                  </a:prstClr>
                </a:solidFill>
              </a:rPr>
              <a:pPr/>
              <a:t>51</a:t>
            </a:fld>
            <a:endParaRPr lang="en-US">
              <a:solidFill>
                <a:prstClr val="black">
                  <a:tint val="75000"/>
                </a:prstClr>
              </a:solidFill>
            </a:endParaRPr>
          </a:p>
        </p:txBody>
      </p:sp>
    </p:spTree>
    <p:extLst>
      <p:ext uri="{BB962C8B-B14F-4D97-AF65-F5344CB8AC3E}">
        <p14:creationId xmlns:p14="http://schemas.microsoft.com/office/powerpoint/2010/main" val="190001662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lvl="0" indent="0" algn="just">
              <a:lnSpc>
                <a:spcPct val="100000"/>
              </a:lnSpc>
              <a:spcBef>
                <a:spcPct val="20000"/>
              </a:spcBef>
              <a:buClr>
                <a:srgbClr val="A04DA3"/>
              </a:buClr>
              <a:buSzPct val="95000"/>
              <a:buNone/>
              <a:defRPr/>
            </a:pPr>
            <a:r>
              <a:rPr lang="en-US" sz="2600" b="1" dirty="0">
                <a:solidFill>
                  <a:prstClr val="black"/>
                </a:solidFill>
              </a:rPr>
              <a:t> 3. Rupture of membranes </a:t>
            </a:r>
          </a:p>
          <a:p>
            <a:pPr marL="914400" lvl="2" indent="0" algn="just">
              <a:lnSpc>
                <a:spcPct val="100000"/>
              </a:lnSpc>
              <a:spcBef>
                <a:spcPct val="20000"/>
              </a:spcBef>
              <a:buClr>
                <a:srgbClr val="A04DA3"/>
              </a:buClr>
              <a:buSzPct val="95000"/>
              <a:buNone/>
              <a:defRPr/>
            </a:pPr>
            <a:r>
              <a:rPr lang="en-US" sz="2600" dirty="0">
                <a:solidFill>
                  <a:prstClr val="black"/>
                </a:solidFill>
              </a:rPr>
              <a:t>When membranes rupture, the fetal head, placenta, umbilical cord are compressed between the uterine wall during contractions hence ↓ 02 supply to the fetus. The optimum physiological time for ROM spontaneously is at end of 1</a:t>
            </a:r>
            <a:r>
              <a:rPr lang="en-US" sz="2600" baseline="30000" dirty="0">
                <a:solidFill>
                  <a:prstClr val="black"/>
                </a:solidFill>
              </a:rPr>
              <a:t>st</a:t>
            </a:r>
            <a:r>
              <a:rPr lang="en-US" sz="2600" dirty="0">
                <a:solidFill>
                  <a:prstClr val="black"/>
                </a:solidFill>
              </a:rPr>
              <a:t> stage after the cervix is fully dilated</a:t>
            </a:r>
            <a:endParaRPr lang="en-US" dirty="0"/>
          </a:p>
        </p:txBody>
      </p:sp>
      <p:sp>
        <p:nvSpPr>
          <p:cNvPr id="2" name="Slide Number Placeholder 1"/>
          <p:cNvSpPr>
            <a:spLocks noGrp="1"/>
          </p:cNvSpPr>
          <p:nvPr>
            <p:ph type="sldNum" sz="quarter" idx="12"/>
          </p:nvPr>
        </p:nvSpPr>
        <p:spPr/>
        <p:txBody>
          <a:bodyPr/>
          <a:lstStyle/>
          <a:p>
            <a:fld id="{4AB73CBB-C3D0-44F1-AD60-686FF34E1601}" type="slidenum">
              <a:rPr lang="en-US" smtClean="0">
                <a:solidFill>
                  <a:prstClr val="black">
                    <a:tint val="75000"/>
                  </a:prstClr>
                </a:solidFill>
              </a:rPr>
              <a:pPr/>
              <a:t>52</a:t>
            </a:fld>
            <a:endParaRPr lang="en-US">
              <a:solidFill>
                <a:prstClr val="black">
                  <a:tint val="75000"/>
                </a:prstClr>
              </a:solidFill>
            </a:endParaRPr>
          </a:p>
        </p:txBody>
      </p:sp>
    </p:spTree>
    <p:extLst>
      <p:ext uri="{BB962C8B-B14F-4D97-AF65-F5344CB8AC3E}">
        <p14:creationId xmlns:p14="http://schemas.microsoft.com/office/powerpoint/2010/main" val="150621726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8789"/>
            <a:ext cx="10515600" cy="6581104"/>
          </a:xfrm>
        </p:spPr>
        <p:txBody>
          <a:bodyPr/>
          <a:lstStyle/>
          <a:p>
            <a:pPr marL="0" indent="0">
              <a:buNone/>
            </a:pPr>
            <a:r>
              <a:rPr lang="en-US" b="1" dirty="0" smtClean="0"/>
              <a:t>4. fetal axis pressure: </a:t>
            </a:r>
          </a:p>
          <a:p>
            <a:pPr lvl="2">
              <a:buFont typeface="Wingdings" panose="05000000000000000000" pitchFamily="2" charset="2"/>
              <a:buChar char="ü"/>
            </a:pPr>
            <a:r>
              <a:rPr lang="en-US" sz="2800" dirty="0" smtClean="0"/>
              <a:t>During each contraction the uterus rears forward  and the force of the fundal contraction is transmitted to the upper pole of the foetus and is applied to the presenting part in the cervix.</a:t>
            </a:r>
          </a:p>
          <a:p>
            <a:pPr lvl="2">
              <a:buFont typeface="Wingdings" panose="05000000000000000000" pitchFamily="2" charset="2"/>
              <a:buChar char="ü"/>
            </a:pPr>
            <a:r>
              <a:rPr lang="en-US" sz="2800" dirty="0" smtClean="0"/>
              <a:t>This is more significant after rupture of membranes and during second stage of labour.</a:t>
            </a:r>
            <a:endParaRPr lang="en-US" sz="2800" dirty="0"/>
          </a:p>
        </p:txBody>
      </p:sp>
      <p:pic>
        <p:nvPicPr>
          <p:cNvPr id="2" name="Picture 1"/>
          <p:cNvPicPr>
            <a:picLocks noChangeAspect="1"/>
          </p:cNvPicPr>
          <p:nvPr/>
        </p:nvPicPr>
        <p:blipFill>
          <a:blip r:embed="rId2"/>
          <a:stretch>
            <a:fillRect/>
          </a:stretch>
        </p:blipFill>
        <p:spPr>
          <a:xfrm>
            <a:off x="5718219" y="2537138"/>
            <a:ext cx="3438659" cy="4172755"/>
          </a:xfrm>
          <a:prstGeom prst="rect">
            <a:avLst/>
          </a:prstGeom>
        </p:spPr>
      </p:pic>
      <p:sp>
        <p:nvSpPr>
          <p:cNvPr id="4" name="Slide Number Placeholder 3"/>
          <p:cNvSpPr>
            <a:spLocks noGrp="1"/>
          </p:cNvSpPr>
          <p:nvPr>
            <p:ph type="sldNum" sz="quarter" idx="12"/>
          </p:nvPr>
        </p:nvSpPr>
        <p:spPr/>
        <p:txBody>
          <a:bodyPr/>
          <a:lstStyle/>
          <a:p>
            <a:fld id="{4AB73CBB-C3D0-44F1-AD60-686FF34E1601}" type="slidenum">
              <a:rPr lang="en-US" smtClean="0">
                <a:solidFill>
                  <a:prstClr val="black">
                    <a:tint val="75000"/>
                  </a:prstClr>
                </a:solidFill>
              </a:rPr>
              <a:pPr/>
              <a:t>53</a:t>
            </a:fld>
            <a:endParaRPr lang="en-US">
              <a:solidFill>
                <a:prstClr val="black">
                  <a:tint val="75000"/>
                </a:prstClr>
              </a:solidFill>
            </a:endParaRPr>
          </a:p>
        </p:txBody>
      </p:sp>
    </p:spTree>
    <p:extLst>
      <p:ext uri="{BB962C8B-B14F-4D97-AF65-F5344CB8AC3E}">
        <p14:creationId xmlns:p14="http://schemas.microsoft.com/office/powerpoint/2010/main" val="381157623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4547"/>
            <a:ext cx="10515600" cy="1249250"/>
          </a:xfrm>
        </p:spPr>
        <p:txBody>
          <a:bodyPr>
            <a:normAutofit fontScale="90000"/>
          </a:bodyPr>
          <a:lstStyle/>
          <a:p>
            <a:pPr algn="ctr"/>
            <a:r>
              <a:rPr lang="en-US" dirty="0" smtClean="0">
                <a:solidFill>
                  <a:srgbClr val="00B0F0"/>
                </a:solidFill>
                <a:latin typeface="+mn-lt"/>
              </a:rPr>
              <a:t> Nursing Management Of A Woman In First Stage Of Labour</a:t>
            </a:r>
            <a:endParaRPr lang="en-US" dirty="0">
              <a:solidFill>
                <a:srgbClr val="00B0F0"/>
              </a:solidFill>
              <a:latin typeface="+mn-lt"/>
            </a:endParaRPr>
          </a:p>
        </p:txBody>
      </p:sp>
      <p:sp>
        <p:nvSpPr>
          <p:cNvPr id="3" name="Content Placeholder 2"/>
          <p:cNvSpPr>
            <a:spLocks noGrp="1"/>
          </p:cNvSpPr>
          <p:nvPr>
            <p:ph idx="1"/>
          </p:nvPr>
        </p:nvSpPr>
        <p:spPr>
          <a:xfrm>
            <a:off x="838200" y="1403796"/>
            <a:ext cx="10515600" cy="5293217"/>
          </a:xfrm>
        </p:spPr>
        <p:txBody>
          <a:bodyPr>
            <a:normAutofit/>
          </a:bodyPr>
          <a:lstStyle/>
          <a:p>
            <a:pPr lvl="1" indent="-457200" algn="just">
              <a:spcBef>
                <a:spcPts val="0"/>
              </a:spcBef>
              <a:buFont typeface="Wingdings" panose="05000000000000000000" pitchFamily="2" charset="2"/>
              <a:buChar char="Ø"/>
            </a:pPr>
            <a:r>
              <a:rPr lang="en-US" sz="2800" dirty="0">
                <a:ea typeface="Times New Roman" panose="02020603050405020304" pitchFamily="18" charset="0"/>
              </a:rPr>
              <a:t>The proper management of labour is essential, if you are to avoid problems or to detect them early when they occur. </a:t>
            </a:r>
            <a:endParaRPr lang="en-US" sz="2800" dirty="0" smtClean="0">
              <a:ea typeface="Times New Roman" panose="02020603050405020304" pitchFamily="18" charset="0"/>
            </a:endParaRPr>
          </a:p>
          <a:p>
            <a:pPr lvl="1" indent="-457200" algn="just">
              <a:spcBef>
                <a:spcPts val="0"/>
              </a:spcBef>
              <a:buFont typeface="Wingdings" panose="05000000000000000000" pitchFamily="2" charset="2"/>
              <a:buChar char="Ø"/>
            </a:pPr>
            <a:r>
              <a:rPr lang="en-US" sz="2800" dirty="0" smtClean="0">
                <a:ea typeface="Times New Roman" panose="02020603050405020304" pitchFamily="18" charset="0"/>
              </a:rPr>
              <a:t>You </a:t>
            </a:r>
            <a:r>
              <a:rPr lang="en-US" sz="2800" dirty="0">
                <a:ea typeface="Times New Roman" panose="02020603050405020304" pitchFamily="18" charset="0"/>
              </a:rPr>
              <a:t>should be able to assess and decide whether </a:t>
            </a:r>
            <a:r>
              <a:rPr lang="en-US" sz="2800" dirty="0" smtClean="0">
                <a:ea typeface="Times New Roman" panose="02020603050405020304" pitchFamily="18" charset="0"/>
              </a:rPr>
              <a:t>the woman </a:t>
            </a:r>
            <a:r>
              <a:rPr lang="en-US" sz="2800" dirty="0">
                <a:ea typeface="Times New Roman" panose="02020603050405020304" pitchFamily="18" charset="0"/>
              </a:rPr>
              <a:t>is in labour or not. The patient may be in early labour, but often she might arrive in the late second or even third stage. </a:t>
            </a:r>
          </a:p>
          <a:p>
            <a:pPr lvl="1" indent="-457200" algn="just">
              <a:spcBef>
                <a:spcPts val="0"/>
              </a:spcBef>
              <a:buFont typeface="Wingdings" panose="05000000000000000000" pitchFamily="2" charset="2"/>
              <a:buChar char="Ø"/>
            </a:pPr>
            <a:r>
              <a:rPr lang="en-US" sz="2800" dirty="0">
                <a:ea typeface="Times New Roman" panose="02020603050405020304" pitchFamily="18" charset="0"/>
              </a:rPr>
              <a:t>If you are sure she is not in labour send her home to wait. </a:t>
            </a:r>
            <a:endParaRPr lang="en-US" sz="2800" dirty="0" smtClean="0">
              <a:ea typeface="Times New Roman" panose="02020603050405020304" pitchFamily="18" charset="0"/>
            </a:endParaRPr>
          </a:p>
          <a:p>
            <a:pPr lvl="1" indent="-457200" algn="just">
              <a:spcBef>
                <a:spcPts val="0"/>
              </a:spcBef>
              <a:buFont typeface="Wingdings" panose="05000000000000000000" pitchFamily="2" charset="2"/>
              <a:buChar char="Ø"/>
            </a:pPr>
            <a:r>
              <a:rPr lang="en-US" sz="2800" dirty="0" smtClean="0">
                <a:ea typeface="Times New Roman" panose="02020603050405020304" pitchFamily="18" charset="0"/>
              </a:rPr>
              <a:t>If </a:t>
            </a:r>
            <a:r>
              <a:rPr lang="en-US" sz="2800" dirty="0">
                <a:ea typeface="Times New Roman" panose="02020603050405020304" pitchFamily="18" charset="0"/>
              </a:rPr>
              <a:t>she is in labour, keep her in the ward and continue monitoring her progress. Danger, especially to the foetus, can arise suddenly </a:t>
            </a:r>
            <a:br>
              <a:rPr lang="en-US" sz="2800" dirty="0">
                <a:ea typeface="Times New Roman" panose="02020603050405020304" pitchFamily="18" charset="0"/>
              </a:rPr>
            </a:br>
            <a:r>
              <a:rPr lang="en-US" sz="2800" dirty="0">
                <a:ea typeface="Times New Roman" panose="02020603050405020304" pitchFamily="18" charset="0"/>
              </a:rPr>
              <a:t>and </a:t>
            </a:r>
            <a:r>
              <a:rPr lang="en-US" sz="2800" dirty="0" smtClean="0">
                <a:ea typeface="Times New Roman" panose="02020603050405020304" pitchFamily="18" charset="0"/>
              </a:rPr>
              <a:t>unexpectedly</a:t>
            </a:r>
          </a:p>
          <a:p>
            <a:pPr lvl="1" indent="-457200" algn="just">
              <a:spcBef>
                <a:spcPts val="0"/>
              </a:spcBef>
              <a:buFont typeface="Wingdings" panose="05000000000000000000" pitchFamily="2" charset="2"/>
              <a:buChar char="Ø"/>
            </a:pPr>
            <a:r>
              <a:rPr lang="en-US" sz="2800" dirty="0" smtClean="0">
                <a:ea typeface="Times New Roman" panose="02020603050405020304" pitchFamily="18" charset="0"/>
              </a:rPr>
              <a:t>This care include:</a:t>
            </a:r>
            <a:r>
              <a:rPr lang="en-US" sz="2800" dirty="0" smtClean="0">
                <a:solidFill>
                  <a:srgbClr val="00B0F0"/>
                </a:solidFill>
                <a:ea typeface="Times New Roman" panose="02020603050405020304" pitchFamily="18" charset="0"/>
              </a:rPr>
              <a:t> (Emotional support,  consent and information giving, prevention of infection, pain management, nutrition, bladder care, fetal monitoring, maternal monitoring, monitoring labour progress.)</a:t>
            </a:r>
          </a:p>
          <a:p>
            <a:pPr marL="228600" lvl="1" indent="0" algn="just">
              <a:spcBef>
                <a:spcPts val="0"/>
              </a:spcBef>
              <a:buNone/>
            </a:pPr>
            <a:endParaRPr lang="en-US" sz="2800" b="1" dirty="0">
              <a:ea typeface="Times New Roman" panose="02020603050405020304" pitchFamily="18" charset="0"/>
            </a:endParaRPr>
          </a:p>
          <a:p>
            <a:pPr marL="109728" lvl="0" indent="0">
              <a:lnSpc>
                <a:spcPct val="100000"/>
              </a:lnSpc>
              <a:spcBef>
                <a:spcPct val="20000"/>
              </a:spcBef>
              <a:buSzPct val="95000"/>
              <a:buNone/>
              <a:defRPr/>
            </a:pPr>
            <a:endParaRPr lang="en-US" dirty="0"/>
          </a:p>
        </p:txBody>
      </p:sp>
      <p:sp>
        <p:nvSpPr>
          <p:cNvPr id="4" name="Slide Number Placeholder 3"/>
          <p:cNvSpPr>
            <a:spLocks noGrp="1"/>
          </p:cNvSpPr>
          <p:nvPr>
            <p:ph type="sldNum" sz="quarter" idx="12"/>
          </p:nvPr>
        </p:nvSpPr>
        <p:spPr/>
        <p:txBody>
          <a:bodyPr/>
          <a:lstStyle/>
          <a:p>
            <a:fld id="{4AB73CBB-C3D0-44F1-AD60-686FF34E1601}" type="slidenum">
              <a:rPr lang="en-US" smtClean="0">
                <a:solidFill>
                  <a:prstClr val="black">
                    <a:tint val="75000"/>
                  </a:prstClr>
                </a:solidFill>
              </a:rPr>
              <a:pPr/>
              <a:t>54</a:t>
            </a:fld>
            <a:endParaRPr lang="en-US">
              <a:solidFill>
                <a:prstClr val="black">
                  <a:tint val="75000"/>
                </a:prstClr>
              </a:solidFill>
            </a:endParaRPr>
          </a:p>
        </p:txBody>
      </p:sp>
    </p:spTree>
    <p:extLst>
      <p:ext uri="{BB962C8B-B14F-4D97-AF65-F5344CB8AC3E}">
        <p14:creationId xmlns:p14="http://schemas.microsoft.com/office/powerpoint/2010/main" val="136888869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00B0F0"/>
                </a:solidFill>
                <a:latin typeface="+mn-lt"/>
              </a:rPr>
              <a:t>1. Emotional support</a:t>
            </a:r>
            <a:endParaRPr lang="en-US" b="1" dirty="0">
              <a:solidFill>
                <a:srgbClr val="00B0F0"/>
              </a:solidFill>
              <a:latin typeface="+mn-lt"/>
            </a:endParaRPr>
          </a:p>
        </p:txBody>
      </p:sp>
      <p:sp>
        <p:nvSpPr>
          <p:cNvPr id="3" name="Content Placeholder 2"/>
          <p:cNvSpPr>
            <a:spLocks noGrp="1"/>
          </p:cNvSpPr>
          <p:nvPr>
            <p:ph idx="1"/>
          </p:nvPr>
        </p:nvSpPr>
        <p:spPr/>
        <p:txBody>
          <a:bodyPr>
            <a:normAutofit/>
          </a:bodyPr>
          <a:lstStyle/>
          <a:p>
            <a:pPr marL="889254" lvl="1" indent="-514350">
              <a:lnSpc>
                <a:spcPct val="100000"/>
              </a:lnSpc>
              <a:spcBef>
                <a:spcPts val="324"/>
              </a:spcBef>
              <a:buSzPct val="85000"/>
              <a:buFont typeface="Wingdings" panose="05000000000000000000" pitchFamily="2" charset="2"/>
              <a:buChar char="ü"/>
              <a:defRPr/>
            </a:pPr>
            <a:r>
              <a:rPr lang="en-US" sz="2800" dirty="0" smtClean="0">
                <a:solidFill>
                  <a:prstClr val="black"/>
                </a:solidFill>
              </a:rPr>
              <a:t>This </a:t>
            </a:r>
            <a:r>
              <a:rPr lang="en-US" sz="2800" dirty="0">
                <a:solidFill>
                  <a:prstClr val="black"/>
                </a:solidFill>
              </a:rPr>
              <a:t>is provided by imparting </a:t>
            </a:r>
            <a:r>
              <a:rPr lang="en-US" sz="2800" b="1" dirty="0" smtClean="0">
                <a:solidFill>
                  <a:prstClr val="black"/>
                </a:solidFill>
              </a:rPr>
              <a:t>confidence</a:t>
            </a:r>
            <a:r>
              <a:rPr lang="en-US" sz="2800" b="1" dirty="0">
                <a:solidFill>
                  <a:prstClr val="black"/>
                </a:solidFill>
              </a:rPr>
              <a:t>, </a:t>
            </a:r>
            <a:r>
              <a:rPr lang="en-US" sz="2800" b="1" dirty="0" smtClean="0">
                <a:solidFill>
                  <a:prstClr val="black"/>
                </a:solidFill>
              </a:rPr>
              <a:t>expressing </a:t>
            </a:r>
            <a:r>
              <a:rPr lang="en-US" sz="2800" b="1" dirty="0">
                <a:solidFill>
                  <a:prstClr val="black"/>
                </a:solidFill>
              </a:rPr>
              <a:t>caring </a:t>
            </a:r>
            <a:r>
              <a:rPr lang="en-US" sz="2800" dirty="0">
                <a:solidFill>
                  <a:prstClr val="black"/>
                </a:solidFill>
              </a:rPr>
              <a:t>and </a:t>
            </a:r>
            <a:r>
              <a:rPr lang="en-US" sz="2800" b="1" dirty="0" smtClean="0">
                <a:solidFill>
                  <a:prstClr val="black"/>
                </a:solidFill>
              </a:rPr>
              <a:t>dependability </a:t>
            </a:r>
            <a:r>
              <a:rPr lang="en-US" sz="2800" dirty="0">
                <a:solidFill>
                  <a:prstClr val="black"/>
                </a:solidFill>
              </a:rPr>
              <a:t>as well as being </a:t>
            </a:r>
            <a:r>
              <a:rPr lang="en-US" sz="2800" b="1" dirty="0">
                <a:solidFill>
                  <a:prstClr val="black"/>
                </a:solidFill>
              </a:rPr>
              <a:t>an advocate for the mother.</a:t>
            </a:r>
          </a:p>
          <a:p>
            <a:pPr marL="889254" lvl="1" indent="-514350">
              <a:lnSpc>
                <a:spcPct val="100000"/>
              </a:lnSpc>
              <a:spcBef>
                <a:spcPts val="324"/>
              </a:spcBef>
              <a:buSzPct val="85000"/>
              <a:buFont typeface="Wingdings" panose="05000000000000000000" pitchFamily="2" charset="2"/>
              <a:buChar char="ü"/>
              <a:defRPr/>
            </a:pPr>
            <a:r>
              <a:rPr lang="en-US" sz="2800" dirty="0">
                <a:solidFill>
                  <a:prstClr val="black"/>
                </a:solidFill>
              </a:rPr>
              <a:t>The midwife should display a </a:t>
            </a:r>
            <a:r>
              <a:rPr lang="en-US" sz="2800" b="1" dirty="0">
                <a:solidFill>
                  <a:prstClr val="black"/>
                </a:solidFill>
              </a:rPr>
              <a:t>tolerant non-judgmental attitude</a:t>
            </a:r>
            <a:r>
              <a:rPr lang="en-US" sz="2800" dirty="0">
                <a:solidFill>
                  <a:prstClr val="black"/>
                </a:solidFill>
              </a:rPr>
              <a:t>, ensuring the woman is accepted no matter what her reaction to labor might be.</a:t>
            </a:r>
          </a:p>
          <a:p>
            <a:pPr marL="889254" lvl="1" indent="-514350">
              <a:lnSpc>
                <a:spcPct val="100000"/>
              </a:lnSpc>
              <a:spcBef>
                <a:spcPts val="324"/>
              </a:spcBef>
              <a:buSzPct val="85000"/>
              <a:buFont typeface="Wingdings" panose="05000000000000000000" pitchFamily="2" charset="2"/>
              <a:buChar char="ü"/>
              <a:defRPr/>
            </a:pPr>
            <a:r>
              <a:rPr lang="en-US" sz="2800" b="1" dirty="0">
                <a:solidFill>
                  <a:prstClr val="black"/>
                </a:solidFill>
              </a:rPr>
              <a:t>Companion in labor</a:t>
            </a:r>
            <a:r>
              <a:rPr lang="en-US" sz="2800" dirty="0">
                <a:solidFill>
                  <a:prstClr val="black"/>
                </a:solidFill>
              </a:rPr>
              <a:t>: A supportive companion can help reduce anxiety, keep the woman company, walk with her if she’s ambulant, and encourage her with whatever she has chosen as her coping mechanism.</a:t>
            </a:r>
          </a:p>
          <a:p>
            <a:endParaRPr lang="en-US" dirty="0"/>
          </a:p>
        </p:txBody>
      </p:sp>
      <p:sp>
        <p:nvSpPr>
          <p:cNvPr id="4" name="Slide Number Placeholder 3"/>
          <p:cNvSpPr>
            <a:spLocks noGrp="1"/>
          </p:cNvSpPr>
          <p:nvPr>
            <p:ph type="sldNum" sz="quarter" idx="12"/>
          </p:nvPr>
        </p:nvSpPr>
        <p:spPr/>
        <p:txBody>
          <a:bodyPr/>
          <a:lstStyle/>
          <a:p>
            <a:fld id="{4AB73CBB-C3D0-44F1-AD60-686FF34E1601}" type="slidenum">
              <a:rPr lang="en-US" smtClean="0">
                <a:solidFill>
                  <a:prstClr val="black">
                    <a:tint val="75000"/>
                  </a:prstClr>
                </a:solidFill>
              </a:rPr>
              <a:pPr/>
              <a:t>55</a:t>
            </a:fld>
            <a:endParaRPr lang="en-US">
              <a:solidFill>
                <a:prstClr val="black">
                  <a:tint val="75000"/>
                </a:prstClr>
              </a:solidFill>
            </a:endParaRPr>
          </a:p>
        </p:txBody>
      </p:sp>
    </p:spTree>
    <p:extLst>
      <p:ext uri="{BB962C8B-B14F-4D97-AF65-F5344CB8AC3E}">
        <p14:creationId xmlns:p14="http://schemas.microsoft.com/office/powerpoint/2010/main" val="359645019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109728" lvl="0" algn="ctr">
              <a:lnSpc>
                <a:spcPct val="100000"/>
              </a:lnSpc>
              <a:spcBef>
                <a:spcPct val="20000"/>
              </a:spcBef>
              <a:defRPr/>
            </a:pPr>
            <a:r>
              <a:rPr lang="en-US" sz="3600" b="1" dirty="0">
                <a:solidFill>
                  <a:srgbClr val="00B0F0"/>
                </a:solidFill>
                <a:latin typeface="Calibri" panose="020F0502020204030204" pitchFamily="34" charset="0"/>
              </a:rPr>
              <a:t>2. Consent and information giving:</a:t>
            </a:r>
            <a:r>
              <a:rPr lang="en-US" sz="2800" b="1" dirty="0">
                <a:solidFill>
                  <a:prstClr val="black"/>
                </a:solidFill>
                <a:latin typeface="Calibri" panose="020F0502020204030204" pitchFamily="34" charset="0"/>
              </a:rPr>
              <a:t/>
            </a:r>
            <a:br>
              <a:rPr lang="en-US" sz="2800" b="1" dirty="0">
                <a:solidFill>
                  <a:prstClr val="black"/>
                </a:solidFill>
                <a:latin typeface="Calibri" panose="020F0502020204030204" pitchFamily="34" charset="0"/>
              </a:rPr>
            </a:br>
            <a:endParaRPr lang="en-US" dirty="0"/>
          </a:p>
        </p:txBody>
      </p:sp>
      <p:sp>
        <p:nvSpPr>
          <p:cNvPr id="3" name="Content Placeholder 2"/>
          <p:cNvSpPr>
            <a:spLocks noGrp="1"/>
          </p:cNvSpPr>
          <p:nvPr>
            <p:ph idx="1"/>
          </p:nvPr>
        </p:nvSpPr>
        <p:spPr/>
        <p:txBody>
          <a:bodyPr/>
          <a:lstStyle/>
          <a:p>
            <a:pPr marL="1289304" lvl="2" indent="-457200">
              <a:lnSpc>
                <a:spcPct val="100000"/>
              </a:lnSpc>
              <a:spcBef>
                <a:spcPts val="324"/>
              </a:spcBef>
              <a:buSzPct val="85000"/>
              <a:buFont typeface="Wingdings" panose="05000000000000000000" pitchFamily="2" charset="2"/>
              <a:buChar char="ü"/>
              <a:defRPr/>
            </a:pPr>
            <a:r>
              <a:rPr lang="en-US" sz="2800" dirty="0" smtClean="0">
                <a:solidFill>
                  <a:prstClr val="black"/>
                </a:solidFill>
                <a:latin typeface="Calibri" panose="020F0502020204030204" pitchFamily="34" charset="0"/>
              </a:rPr>
              <a:t>Midwives must give information that ensures the woman understands events, feels free to ask questions and is aware of how labor is progressing. </a:t>
            </a:r>
          </a:p>
          <a:p>
            <a:pPr marL="1289304" lvl="2" indent="-457200">
              <a:lnSpc>
                <a:spcPct val="100000"/>
              </a:lnSpc>
              <a:spcBef>
                <a:spcPts val="324"/>
              </a:spcBef>
              <a:buSzPct val="85000"/>
              <a:buFont typeface="Wingdings" panose="05000000000000000000" pitchFamily="2" charset="2"/>
              <a:buChar char="ü"/>
              <a:defRPr/>
            </a:pPr>
            <a:r>
              <a:rPr lang="en-US" sz="2800" dirty="0" smtClean="0">
                <a:solidFill>
                  <a:prstClr val="black"/>
                </a:solidFill>
                <a:latin typeface="Calibri" panose="020F0502020204030204" pitchFamily="34" charset="0"/>
              </a:rPr>
              <a:t>Before </a:t>
            </a:r>
            <a:r>
              <a:rPr lang="en-US" sz="2800" dirty="0">
                <a:solidFill>
                  <a:prstClr val="black"/>
                </a:solidFill>
                <a:latin typeface="Calibri" panose="020F0502020204030204" pitchFamily="34" charset="0"/>
              </a:rPr>
              <a:t>any procedure, verbal consent should be sought and explanations should be given on what is about to be done. </a:t>
            </a:r>
          </a:p>
          <a:p>
            <a:pPr marL="1289304" lvl="2" indent="-457200">
              <a:lnSpc>
                <a:spcPct val="100000"/>
              </a:lnSpc>
              <a:spcBef>
                <a:spcPts val="324"/>
              </a:spcBef>
              <a:buSzPct val="85000"/>
              <a:buFont typeface="Wingdings" panose="05000000000000000000" pitchFamily="2" charset="2"/>
              <a:buChar char="ü"/>
              <a:defRPr/>
            </a:pPr>
            <a:r>
              <a:rPr lang="en-US" sz="2800" dirty="0">
                <a:solidFill>
                  <a:prstClr val="black"/>
                </a:solidFill>
                <a:latin typeface="Calibri" panose="020F0502020204030204" pitchFamily="34" charset="0"/>
              </a:rPr>
              <a:t>Following the procedure the midwife should provide feedback and verbal reinforcement.</a:t>
            </a:r>
          </a:p>
          <a:p>
            <a:endParaRPr lang="en-US" dirty="0"/>
          </a:p>
        </p:txBody>
      </p:sp>
      <p:sp>
        <p:nvSpPr>
          <p:cNvPr id="4" name="Slide Number Placeholder 3"/>
          <p:cNvSpPr>
            <a:spLocks noGrp="1"/>
          </p:cNvSpPr>
          <p:nvPr>
            <p:ph type="sldNum" sz="quarter" idx="12"/>
          </p:nvPr>
        </p:nvSpPr>
        <p:spPr/>
        <p:txBody>
          <a:bodyPr/>
          <a:lstStyle/>
          <a:p>
            <a:fld id="{4AB73CBB-C3D0-44F1-AD60-686FF34E1601}" type="slidenum">
              <a:rPr lang="en-US" smtClean="0">
                <a:solidFill>
                  <a:prstClr val="black">
                    <a:tint val="75000"/>
                  </a:prstClr>
                </a:solidFill>
              </a:rPr>
              <a:pPr/>
              <a:t>56</a:t>
            </a:fld>
            <a:endParaRPr lang="en-US">
              <a:solidFill>
                <a:prstClr val="black">
                  <a:tint val="75000"/>
                </a:prstClr>
              </a:solidFill>
            </a:endParaRPr>
          </a:p>
        </p:txBody>
      </p:sp>
    </p:spTree>
    <p:extLst>
      <p:ext uri="{BB962C8B-B14F-4D97-AF65-F5344CB8AC3E}">
        <p14:creationId xmlns:p14="http://schemas.microsoft.com/office/powerpoint/2010/main" val="65099520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1"/>
            <a:ext cx="10515600" cy="975359"/>
          </a:xfrm>
        </p:spPr>
        <p:txBody>
          <a:bodyPr/>
          <a:lstStyle/>
          <a:p>
            <a:pPr algn="ctr"/>
            <a:r>
              <a:rPr lang="en-US" b="1" dirty="0" smtClean="0">
                <a:solidFill>
                  <a:srgbClr val="00B0F0"/>
                </a:solidFill>
                <a:latin typeface="+mn-lt"/>
              </a:rPr>
              <a:t>3. Prevention of infection</a:t>
            </a:r>
            <a:endParaRPr lang="en-US" b="1" dirty="0">
              <a:solidFill>
                <a:srgbClr val="00B0F0"/>
              </a:solidFill>
              <a:latin typeface="+mn-lt"/>
            </a:endParaRPr>
          </a:p>
        </p:txBody>
      </p:sp>
      <p:sp>
        <p:nvSpPr>
          <p:cNvPr id="3" name="Content Placeholder 2"/>
          <p:cNvSpPr>
            <a:spLocks noGrp="1"/>
          </p:cNvSpPr>
          <p:nvPr>
            <p:ph idx="1"/>
          </p:nvPr>
        </p:nvSpPr>
        <p:spPr>
          <a:xfrm>
            <a:off x="838200" y="1310640"/>
            <a:ext cx="10515600" cy="5273040"/>
          </a:xfrm>
        </p:spPr>
        <p:txBody>
          <a:bodyPr>
            <a:normAutofit/>
          </a:bodyPr>
          <a:lstStyle/>
          <a:p>
            <a:pPr marL="1289304" lvl="2" indent="-457200">
              <a:lnSpc>
                <a:spcPct val="100000"/>
              </a:lnSpc>
              <a:spcBef>
                <a:spcPts val="324"/>
              </a:spcBef>
              <a:buSzPct val="85000"/>
              <a:buFont typeface="Wingdings" panose="05000000000000000000" pitchFamily="2" charset="2"/>
              <a:buChar char="ü"/>
              <a:defRPr/>
            </a:pPr>
            <a:r>
              <a:rPr lang="en-US" sz="2800" dirty="0" smtClean="0">
                <a:solidFill>
                  <a:prstClr val="black"/>
                </a:solidFill>
                <a:latin typeface="Calibri" panose="020F0502020204030204" pitchFamily="34" charset="0"/>
              </a:rPr>
              <a:t>Personal </a:t>
            </a:r>
            <a:r>
              <a:rPr lang="en-US" sz="2800" dirty="0">
                <a:solidFill>
                  <a:prstClr val="black"/>
                </a:solidFill>
                <a:latin typeface="Calibri" panose="020F0502020204030204" pitchFamily="34" charset="0"/>
              </a:rPr>
              <a:t>hygiene should be maintained</a:t>
            </a:r>
          </a:p>
          <a:p>
            <a:pPr marL="1289304" lvl="2" indent="-457200">
              <a:lnSpc>
                <a:spcPct val="100000"/>
              </a:lnSpc>
              <a:spcBef>
                <a:spcPts val="324"/>
              </a:spcBef>
              <a:buSzPct val="85000"/>
              <a:buFont typeface="Wingdings" panose="05000000000000000000" pitchFamily="2" charset="2"/>
              <a:buChar char="ü"/>
              <a:defRPr/>
            </a:pPr>
            <a:r>
              <a:rPr lang="en-US" sz="2800" dirty="0">
                <a:solidFill>
                  <a:prstClr val="black"/>
                </a:solidFill>
                <a:latin typeface="Calibri" panose="020F0502020204030204" pitchFamily="34" charset="0"/>
              </a:rPr>
              <a:t>Encourage women with normal labor to stay in their own environment as much as possible to avoid the length of time spent in the hospital.</a:t>
            </a:r>
          </a:p>
          <a:p>
            <a:pPr marL="1289304" lvl="2" indent="-457200">
              <a:lnSpc>
                <a:spcPct val="100000"/>
              </a:lnSpc>
              <a:spcBef>
                <a:spcPts val="324"/>
              </a:spcBef>
              <a:buSzPct val="85000"/>
              <a:buFont typeface="Wingdings" panose="05000000000000000000" pitchFamily="2" charset="2"/>
              <a:buChar char="ü"/>
              <a:defRPr/>
            </a:pPr>
            <a:r>
              <a:rPr lang="en-US" sz="2800" dirty="0">
                <a:solidFill>
                  <a:prstClr val="black"/>
                </a:solidFill>
                <a:latin typeface="Calibri" panose="020F0502020204030204" pitchFamily="34" charset="0"/>
              </a:rPr>
              <a:t>Invasive procedures should be kept to a </a:t>
            </a:r>
            <a:r>
              <a:rPr lang="en-US" sz="2800" dirty="0" smtClean="0">
                <a:solidFill>
                  <a:prstClr val="black"/>
                </a:solidFill>
                <a:latin typeface="Calibri" panose="020F0502020204030204" pitchFamily="34" charset="0"/>
              </a:rPr>
              <a:t>minimum</a:t>
            </a:r>
          </a:p>
          <a:p>
            <a:pPr marL="1289304" lvl="2" indent="-457200">
              <a:lnSpc>
                <a:spcPct val="100000"/>
              </a:lnSpc>
              <a:spcBef>
                <a:spcPts val="324"/>
              </a:spcBef>
              <a:buSzPct val="85000"/>
              <a:buFont typeface="Wingdings" panose="05000000000000000000" pitchFamily="2" charset="2"/>
              <a:buChar char="ü"/>
              <a:defRPr/>
            </a:pPr>
            <a:r>
              <a:rPr lang="en-US" sz="2800" dirty="0" smtClean="0">
                <a:solidFill>
                  <a:prstClr val="black"/>
                </a:solidFill>
                <a:latin typeface="Calibri" panose="020F0502020204030204" pitchFamily="34" charset="0"/>
              </a:rPr>
              <a:t>Vaginal </a:t>
            </a:r>
            <a:r>
              <a:rPr lang="en-US" sz="2800" dirty="0">
                <a:solidFill>
                  <a:prstClr val="black"/>
                </a:solidFill>
                <a:latin typeface="Calibri" panose="020F0502020204030204" pitchFamily="34" charset="0"/>
              </a:rPr>
              <a:t>examinations  should be minimized</a:t>
            </a:r>
            <a:r>
              <a:rPr lang="en-US" sz="2800" dirty="0" smtClean="0">
                <a:solidFill>
                  <a:prstClr val="black"/>
                </a:solidFill>
                <a:latin typeface="Calibri" panose="020F0502020204030204" pitchFamily="34" charset="0"/>
              </a:rPr>
              <a:t>.</a:t>
            </a:r>
          </a:p>
          <a:p>
            <a:pPr marL="832104" lvl="2" indent="0">
              <a:lnSpc>
                <a:spcPct val="100000"/>
              </a:lnSpc>
              <a:spcBef>
                <a:spcPts val="324"/>
              </a:spcBef>
              <a:buSzPct val="85000"/>
              <a:buNone/>
              <a:defRPr/>
            </a:pPr>
            <a:r>
              <a:rPr lang="en-US" sz="2800" b="1" dirty="0" smtClean="0">
                <a:solidFill>
                  <a:prstClr val="black"/>
                </a:solidFill>
                <a:latin typeface="Calibri" panose="020F0502020204030204" pitchFamily="34" charset="0"/>
              </a:rPr>
              <a:t> </a:t>
            </a:r>
            <a:r>
              <a:rPr lang="en-US" sz="2800" b="1" dirty="0">
                <a:solidFill>
                  <a:prstClr val="black"/>
                </a:solidFill>
                <a:latin typeface="Calibri" panose="020F0502020204030204" pitchFamily="34" charset="0"/>
              </a:rPr>
              <a:t>Pre-labor rupture of fetal membranes at term.</a:t>
            </a:r>
          </a:p>
          <a:p>
            <a:pPr marL="1481328" lvl="2" indent="-457200">
              <a:lnSpc>
                <a:spcPct val="100000"/>
              </a:lnSpc>
              <a:spcBef>
                <a:spcPct val="20000"/>
              </a:spcBef>
              <a:buSzPct val="95000"/>
              <a:buFont typeface="Wingdings" panose="05000000000000000000" pitchFamily="2" charset="2"/>
              <a:buChar char="ü"/>
              <a:defRPr/>
            </a:pPr>
            <a:r>
              <a:rPr lang="en-US" sz="2800" dirty="0">
                <a:solidFill>
                  <a:prstClr val="black"/>
                </a:solidFill>
                <a:latin typeface="Calibri" panose="020F0502020204030204" pitchFamily="34" charset="0"/>
              </a:rPr>
              <a:t>Most women with PROM will </a:t>
            </a:r>
            <a:r>
              <a:rPr lang="en-US" sz="2800" dirty="0" smtClean="0">
                <a:solidFill>
                  <a:prstClr val="black"/>
                </a:solidFill>
                <a:latin typeface="Calibri" panose="020F0502020204030204" pitchFamily="34" charset="0"/>
              </a:rPr>
              <a:t>labour </a:t>
            </a:r>
            <a:r>
              <a:rPr lang="en-US" sz="2800" dirty="0">
                <a:solidFill>
                  <a:prstClr val="black"/>
                </a:solidFill>
                <a:latin typeface="Calibri" panose="020F0502020204030204" pitchFamily="34" charset="0"/>
              </a:rPr>
              <a:t>within 24hrs.</a:t>
            </a:r>
          </a:p>
          <a:p>
            <a:pPr marL="1481328" lvl="2" indent="-457200">
              <a:lnSpc>
                <a:spcPct val="100000"/>
              </a:lnSpc>
              <a:spcBef>
                <a:spcPct val="20000"/>
              </a:spcBef>
              <a:buSzPct val="95000"/>
              <a:buFont typeface="Wingdings" panose="05000000000000000000" pitchFamily="2" charset="2"/>
              <a:buChar char="ü"/>
              <a:defRPr/>
            </a:pPr>
            <a:r>
              <a:rPr lang="en-US" sz="2800" dirty="0">
                <a:solidFill>
                  <a:prstClr val="black"/>
                </a:solidFill>
                <a:latin typeface="Calibri" panose="020F0502020204030204" pitchFamily="34" charset="0"/>
              </a:rPr>
              <a:t>Following PROM with no signs of </a:t>
            </a:r>
            <a:r>
              <a:rPr lang="en-US" sz="2800" dirty="0" smtClean="0">
                <a:solidFill>
                  <a:prstClr val="black"/>
                </a:solidFill>
                <a:latin typeface="Calibri" panose="020F0502020204030204" pitchFamily="34" charset="0"/>
              </a:rPr>
              <a:t>labour </a:t>
            </a:r>
            <a:r>
              <a:rPr lang="en-US" sz="2800" dirty="0">
                <a:solidFill>
                  <a:prstClr val="black"/>
                </a:solidFill>
                <a:latin typeface="Calibri" panose="020F0502020204030204" pitchFamily="34" charset="0"/>
              </a:rPr>
              <a:t>and no obvious liquor draining, digital examination should be avoided  to avoid ascending infection.</a:t>
            </a:r>
          </a:p>
          <a:p>
            <a:pPr marL="1289304" lvl="2" indent="-457200">
              <a:lnSpc>
                <a:spcPct val="100000"/>
              </a:lnSpc>
              <a:spcBef>
                <a:spcPts val="324"/>
              </a:spcBef>
              <a:buSzPct val="85000"/>
              <a:buFont typeface="Wingdings" panose="05000000000000000000" pitchFamily="2" charset="2"/>
              <a:buChar char="ü"/>
              <a:defRPr/>
            </a:pPr>
            <a:endParaRPr lang="en-US" sz="2800" dirty="0">
              <a:solidFill>
                <a:prstClr val="black"/>
              </a:solidFill>
              <a:latin typeface="Calibri" panose="020F0502020204030204" pitchFamily="34" charset="0"/>
            </a:endParaRPr>
          </a:p>
        </p:txBody>
      </p:sp>
      <p:sp>
        <p:nvSpPr>
          <p:cNvPr id="4" name="Slide Number Placeholder 3"/>
          <p:cNvSpPr>
            <a:spLocks noGrp="1"/>
          </p:cNvSpPr>
          <p:nvPr>
            <p:ph type="sldNum" sz="quarter" idx="12"/>
          </p:nvPr>
        </p:nvSpPr>
        <p:spPr/>
        <p:txBody>
          <a:bodyPr/>
          <a:lstStyle/>
          <a:p>
            <a:fld id="{4AB73CBB-C3D0-44F1-AD60-686FF34E1601}" type="slidenum">
              <a:rPr lang="en-US" smtClean="0">
                <a:solidFill>
                  <a:prstClr val="black">
                    <a:tint val="75000"/>
                  </a:prstClr>
                </a:solidFill>
              </a:rPr>
              <a:pPr/>
              <a:t>57</a:t>
            </a:fld>
            <a:endParaRPr lang="en-US">
              <a:solidFill>
                <a:prstClr val="black">
                  <a:tint val="75000"/>
                </a:prstClr>
              </a:solidFill>
            </a:endParaRPr>
          </a:p>
        </p:txBody>
      </p:sp>
    </p:spTree>
    <p:extLst>
      <p:ext uri="{BB962C8B-B14F-4D97-AF65-F5344CB8AC3E}">
        <p14:creationId xmlns:p14="http://schemas.microsoft.com/office/powerpoint/2010/main" val="266317539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00B0F0"/>
                </a:solidFill>
                <a:latin typeface="+mn-lt"/>
              </a:rPr>
              <a:t>4. Pain relief</a:t>
            </a:r>
            <a:endParaRPr lang="en-US" b="1" dirty="0">
              <a:solidFill>
                <a:srgbClr val="00B0F0"/>
              </a:solidFill>
              <a:latin typeface="+mn-lt"/>
            </a:endParaRPr>
          </a:p>
        </p:txBody>
      </p:sp>
      <p:sp>
        <p:nvSpPr>
          <p:cNvPr id="3" name="Content Placeholder 2"/>
          <p:cNvSpPr>
            <a:spLocks noGrp="1"/>
          </p:cNvSpPr>
          <p:nvPr>
            <p:ph idx="1"/>
          </p:nvPr>
        </p:nvSpPr>
        <p:spPr/>
        <p:txBody>
          <a:bodyPr>
            <a:normAutofit fontScale="92500" lnSpcReduction="20000"/>
          </a:bodyPr>
          <a:lstStyle/>
          <a:p>
            <a:pPr marL="832104" lvl="1" indent="-457200">
              <a:lnSpc>
                <a:spcPct val="100000"/>
              </a:lnSpc>
              <a:spcBef>
                <a:spcPts val="324"/>
              </a:spcBef>
              <a:buSzPct val="85000"/>
              <a:buFont typeface="Wingdings" panose="05000000000000000000" pitchFamily="2" charset="2"/>
              <a:buChar char="ü"/>
              <a:defRPr/>
            </a:pPr>
            <a:r>
              <a:rPr lang="en-US" sz="2800" dirty="0" smtClean="0">
                <a:solidFill>
                  <a:prstClr val="black"/>
                </a:solidFill>
                <a:latin typeface="Calibri" panose="020F0502020204030204" pitchFamily="34" charset="0"/>
              </a:rPr>
              <a:t>Pharmacological and non pharmacological</a:t>
            </a:r>
          </a:p>
          <a:p>
            <a:pPr marL="832104" lvl="1" indent="-457200">
              <a:lnSpc>
                <a:spcPct val="100000"/>
              </a:lnSpc>
              <a:spcBef>
                <a:spcPts val="324"/>
              </a:spcBef>
              <a:buSzPct val="85000"/>
              <a:buFont typeface="Wingdings" panose="05000000000000000000" pitchFamily="2" charset="2"/>
              <a:buChar char="ü"/>
              <a:defRPr/>
            </a:pPr>
            <a:r>
              <a:rPr lang="en-US" sz="2800" dirty="0" smtClean="0">
                <a:solidFill>
                  <a:prstClr val="black"/>
                </a:solidFill>
                <a:latin typeface="Calibri" panose="020F0502020204030204" pitchFamily="34" charset="0"/>
              </a:rPr>
              <a:t>Analgesics </a:t>
            </a:r>
            <a:r>
              <a:rPr lang="en-US" sz="2800" dirty="0">
                <a:solidFill>
                  <a:prstClr val="black"/>
                </a:solidFill>
                <a:latin typeface="Calibri" panose="020F0502020204030204" pitchFamily="34" charset="0"/>
              </a:rPr>
              <a:t>may be given during labor as needed, but as little as possible should be given because they cross the placenta and may depress the neonate's breathing. </a:t>
            </a:r>
          </a:p>
          <a:p>
            <a:pPr marL="832104" lvl="1" indent="-457200">
              <a:lnSpc>
                <a:spcPct val="100000"/>
              </a:lnSpc>
              <a:spcBef>
                <a:spcPts val="324"/>
              </a:spcBef>
              <a:buSzPct val="85000"/>
              <a:buFont typeface="Wingdings" panose="05000000000000000000" pitchFamily="2" charset="2"/>
              <a:buChar char="ü"/>
              <a:defRPr/>
            </a:pPr>
            <a:r>
              <a:rPr lang="en-US" sz="2800" dirty="0">
                <a:solidFill>
                  <a:prstClr val="black"/>
                </a:solidFill>
                <a:latin typeface="Calibri" panose="020F0502020204030204" pitchFamily="34" charset="0"/>
              </a:rPr>
              <a:t>Neonatal toxicity can occur because after the umbilical cord is cut, the neonate, whose metabolic and excretory processes are immature, clears the transferred drug much more slowly, by liver metabolism or by urinary excretion. Preparation for and education about childbirth lessen anxiety, markedly decreasing the need for analgesics</a:t>
            </a:r>
            <a:r>
              <a:rPr lang="en-US" sz="2800" dirty="0" smtClean="0">
                <a:solidFill>
                  <a:prstClr val="black"/>
                </a:solidFill>
                <a:latin typeface="Calibri" panose="020F0502020204030204" pitchFamily="34" charset="0"/>
              </a:rPr>
              <a:t>.</a:t>
            </a:r>
          </a:p>
          <a:p>
            <a:pPr marL="832104" lvl="1" indent="-457200">
              <a:lnSpc>
                <a:spcPct val="100000"/>
              </a:lnSpc>
              <a:spcBef>
                <a:spcPts val="324"/>
              </a:spcBef>
              <a:buSzPct val="85000"/>
              <a:buFont typeface="Wingdings" panose="05000000000000000000" pitchFamily="2" charset="2"/>
              <a:buChar char="ü"/>
              <a:defRPr/>
            </a:pPr>
            <a:r>
              <a:rPr lang="en-US" sz="2800" dirty="0" smtClean="0">
                <a:solidFill>
                  <a:prstClr val="black"/>
                </a:solidFill>
                <a:latin typeface="Calibri" panose="020F0502020204030204" pitchFamily="34" charset="0"/>
              </a:rPr>
              <a:t>Non pharmacological breathing exercise, massaging the lower back, music , physical contact and support. All these will be covered in details </a:t>
            </a:r>
            <a:endParaRPr lang="en-US" sz="2800" dirty="0">
              <a:solidFill>
                <a:prstClr val="black"/>
              </a:solidFill>
              <a:latin typeface="Calibri" panose="020F0502020204030204" pitchFamily="34" charset="0"/>
            </a:endParaRPr>
          </a:p>
          <a:p>
            <a:endParaRPr lang="en-US" dirty="0"/>
          </a:p>
        </p:txBody>
      </p:sp>
      <p:sp>
        <p:nvSpPr>
          <p:cNvPr id="4" name="Slide Number Placeholder 3"/>
          <p:cNvSpPr>
            <a:spLocks noGrp="1"/>
          </p:cNvSpPr>
          <p:nvPr>
            <p:ph type="sldNum" sz="quarter" idx="12"/>
          </p:nvPr>
        </p:nvSpPr>
        <p:spPr/>
        <p:txBody>
          <a:bodyPr/>
          <a:lstStyle/>
          <a:p>
            <a:fld id="{4AB73CBB-C3D0-44F1-AD60-686FF34E1601}" type="slidenum">
              <a:rPr lang="en-US" smtClean="0">
                <a:solidFill>
                  <a:prstClr val="black">
                    <a:tint val="75000"/>
                  </a:prstClr>
                </a:solidFill>
              </a:rPr>
              <a:pPr/>
              <a:t>58</a:t>
            </a:fld>
            <a:endParaRPr lang="en-US">
              <a:solidFill>
                <a:prstClr val="black">
                  <a:tint val="75000"/>
                </a:prstClr>
              </a:solidFill>
            </a:endParaRPr>
          </a:p>
        </p:txBody>
      </p:sp>
    </p:spTree>
    <p:extLst>
      <p:ext uri="{BB962C8B-B14F-4D97-AF65-F5344CB8AC3E}">
        <p14:creationId xmlns:p14="http://schemas.microsoft.com/office/powerpoint/2010/main" val="287607841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00B0F0"/>
                </a:solidFill>
                <a:latin typeface="+mn-lt"/>
              </a:rPr>
              <a:t>5. Position and mobility</a:t>
            </a:r>
            <a:endParaRPr lang="en-US" b="1" dirty="0">
              <a:solidFill>
                <a:srgbClr val="00B0F0"/>
              </a:solidFill>
              <a:latin typeface="+mn-lt"/>
            </a:endParaRPr>
          </a:p>
        </p:txBody>
      </p:sp>
      <p:sp>
        <p:nvSpPr>
          <p:cNvPr id="3" name="Content Placeholder 2"/>
          <p:cNvSpPr>
            <a:spLocks noGrp="1"/>
          </p:cNvSpPr>
          <p:nvPr>
            <p:ph idx="1"/>
          </p:nvPr>
        </p:nvSpPr>
        <p:spPr/>
        <p:txBody>
          <a:bodyPr>
            <a:normAutofit fontScale="92500" lnSpcReduction="10000"/>
          </a:bodyPr>
          <a:lstStyle/>
          <a:p>
            <a:pPr lvl="0">
              <a:buFont typeface="Wingdings" panose="05000000000000000000" pitchFamily="2" charset="2"/>
              <a:buChar char="ü"/>
            </a:pPr>
            <a:r>
              <a:rPr lang="en-US" dirty="0">
                <a:solidFill>
                  <a:prstClr val="black"/>
                </a:solidFill>
              </a:rPr>
              <a:t>The mother should adopt the position she feels most comfortable.</a:t>
            </a:r>
          </a:p>
          <a:p>
            <a:pPr lvl="0">
              <a:buFont typeface="Wingdings" panose="05000000000000000000" pitchFamily="2" charset="2"/>
              <a:buChar char="ü"/>
            </a:pPr>
            <a:r>
              <a:rPr lang="en-US" dirty="0">
                <a:solidFill>
                  <a:prstClr val="black"/>
                </a:solidFill>
              </a:rPr>
              <a:t>In early labour ambulation is encouraged it aids in descent of the foetus.</a:t>
            </a:r>
          </a:p>
          <a:p>
            <a:pPr lvl="0">
              <a:buFont typeface="Wingdings" panose="05000000000000000000" pitchFamily="2" charset="2"/>
              <a:buChar char="ü"/>
            </a:pPr>
            <a:r>
              <a:rPr lang="en-US" dirty="0">
                <a:solidFill>
                  <a:prstClr val="black"/>
                </a:solidFill>
              </a:rPr>
              <a:t>During a contraction the woman finds it comforting to  lean forward, supporting her weight on a table or on her partners shoulder.</a:t>
            </a:r>
          </a:p>
          <a:p>
            <a:pPr lvl="0">
              <a:buFont typeface="Wingdings" panose="05000000000000000000" pitchFamily="2" charset="2"/>
              <a:buChar char="ü"/>
            </a:pPr>
            <a:r>
              <a:rPr lang="en-US" dirty="0">
                <a:solidFill>
                  <a:prstClr val="black"/>
                </a:solidFill>
              </a:rPr>
              <a:t>She may wish to walk up and down or to sit on a bean bag.</a:t>
            </a:r>
          </a:p>
          <a:p>
            <a:pPr lvl="0">
              <a:buFont typeface="Wingdings" panose="05000000000000000000" pitchFamily="2" charset="2"/>
              <a:buChar char="ü"/>
            </a:pPr>
            <a:r>
              <a:rPr lang="en-US" dirty="0">
                <a:solidFill>
                  <a:prstClr val="black"/>
                </a:solidFill>
              </a:rPr>
              <a:t>If she wants to rest lying down, left lateral position is </a:t>
            </a:r>
            <a:r>
              <a:rPr lang="en-US" dirty="0" err="1">
                <a:solidFill>
                  <a:prstClr val="black"/>
                </a:solidFill>
              </a:rPr>
              <a:t>prevered</a:t>
            </a:r>
            <a:r>
              <a:rPr lang="en-US" dirty="0">
                <a:solidFill>
                  <a:prstClr val="black"/>
                </a:solidFill>
              </a:rPr>
              <a:t> so as to avoid compression of the inferior vena cava.</a:t>
            </a:r>
          </a:p>
          <a:p>
            <a:pPr lvl="0">
              <a:buFont typeface="Wingdings" panose="05000000000000000000" pitchFamily="2" charset="2"/>
              <a:buChar char="ü"/>
            </a:pPr>
            <a:r>
              <a:rPr lang="en-US" dirty="0">
                <a:solidFill>
                  <a:prstClr val="black"/>
                </a:solidFill>
              </a:rPr>
              <a:t>All- fours position may be comfortable in occipital posterior positions as it relieves associated backache. </a:t>
            </a:r>
          </a:p>
          <a:p>
            <a:pPr marL="0" lvl="0" indent="0">
              <a:buNone/>
            </a:pPr>
            <a:r>
              <a:rPr lang="en-US" b="1" u="sng" dirty="0">
                <a:solidFill>
                  <a:srgbClr val="00B0F0"/>
                </a:solidFill>
              </a:rPr>
              <a:t>Note:</a:t>
            </a:r>
            <a:r>
              <a:rPr lang="en-US" dirty="0">
                <a:solidFill>
                  <a:srgbClr val="00B0F0"/>
                </a:solidFill>
              </a:rPr>
              <a:t> changing position not only improves comfort but also helps in </a:t>
            </a:r>
            <a:r>
              <a:rPr lang="en-US" dirty="0" smtClean="0">
                <a:solidFill>
                  <a:srgbClr val="00B0F0"/>
                </a:solidFill>
              </a:rPr>
              <a:t>progress of labour. </a:t>
            </a:r>
            <a:endParaRPr lang="en-US" dirty="0">
              <a:solidFill>
                <a:srgbClr val="00B0F0"/>
              </a:solidFill>
            </a:endParaRPr>
          </a:p>
          <a:p>
            <a:endParaRPr lang="en-US" dirty="0"/>
          </a:p>
        </p:txBody>
      </p:sp>
      <p:sp>
        <p:nvSpPr>
          <p:cNvPr id="4" name="Slide Number Placeholder 3"/>
          <p:cNvSpPr>
            <a:spLocks noGrp="1"/>
          </p:cNvSpPr>
          <p:nvPr>
            <p:ph type="sldNum" sz="quarter" idx="12"/>
          </p:nvPr>
        </p:nvSpPr>
        <p:spPr/>
        <p:txBody>
          <a:bodyPr/>
          <a:lstStyle/>
          <a:p>
            <a:fld id="{4AB73CBB-C3D0-44F1-AD60-686FF34E1601}" type="slidenum">
              <a:rPr lang="en-US" smtClean="0">
                <a:solidFill>
                  <a:prstClr val="black">
                    <a:tint val="75000"/>
                  </a:prstClr>
                </a:solidFill>
              </a:rPr>
              <a:pPr/>
              <a:t>59</a:t>
            </a:fld>
            <a:endParaRPr lang="en-US">
              <a:solidFill>
                <a:prstClr val="black">
                  <a:tint val="75000"/>
                </a:prstClr>
              </a:solidFill>
            </a:endParaRPr>
          </a:p>
        </p:txBody>
      </p:sp>
    </p:spTree>
    <p:extLst>
      <p:ext uri="{BB962C8B-B14F-4D97-AF65-F5344CB8AC3E}">
        <p14:creationId xmlns:p14="http://schemas.microsoft.com/office/powerpoint/2010/main" val="7428721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00B0F0"/>
                </a:solidFill>
                <a:latin typeface="+mn-lt"/>
              </a:rPr>
              <a:t>M</a:t>
            </a:r>
            <a:r>
              <a:rPr lang="en-US" dirty="0" smtClean="0">
                <a:solidFill>
                  <a:srgbClr val="00B0F0"/>
                </a:solidFill>
                <a:latin typeface="+mn-lt"/>
              </a:rPr>
              <a:t>oulding</a:t>
            </a:r>
            <a:endParaRPr lang="en-US" dirty="0">
              <a:solidFill>
                <a:srgbClr val="00B0F0"/>
              </a:solidFill>
              <a:latin typeface="+mn-lt"/>
            </a:endParaRPr>
          </a:p>
        </p:txBody>
      </p:sp>
      <p:sp>
        <p:nvSpPr>
          <p:cNvPr id="3" name="Content Placeholder 2"/>
          <p:cNvSpPr>
            <a:spLocks noGrp="1"/>
          </p:cNvSpPr>
          <p:nvPr>
            <p:ph idx="1"/>
          </p:nvPr>
        </p:nvSpPr>
        <p:spPr/>
        <p:txBody>
          <a:bodyPr>
            <a:normAutofit/>
          </a:bodyPr>
          <a:lstStyle/>
          <a:p>
            <a:pPr lvl="1"/>
            <a:r>
              <a:rPr lang="en-US" sz="2600" b="1" dirty="0" smtClean="0">
                <a:solidFill>
                  <a:prstClr val="black"/>
                </a:solidFill>
              </a:rPr>
              <a:t>Moulding</a:t>
            </a:r>
            <a:r>
              <a:rPr lang="en-US" sz="2600" dirty="0">
                <a:solidFill>
                  <a:prstClr val="black"/>
                </a:solidFill>
              </a:rPr>
              <a:t> </a:t>
            </a:r>
            <a:r>
              <a:rPr lang="en-US" sz="2600" dirty="0" smtClean="0">
                <a:solidFill>
                  <a:prstClr val="black"/>
                </a:solidFill>
              </a:rPr>
              <a:t>refers </a:t>
            </a:r>
            <a:r>
              <a:rPr lang="en-US" sz="2600" dirty="0">
                <a:solidFill>
                  <a:prstClr val="black"/>
                </a:solidFill>
              </a:rPr>
              <a:t>to the changes in shape of the foetal head as the baby passes through the birth </a:t>
            </a:r>
            <a:r>
              <a:rPr lang="en-US" sz="2600" dirty="0" smtClean="0">
                <a:solidFill>
                  <a:prstClr val="black"/>
                </a:solidFill>
              </a:rPr>
              <a:t>canal.</a:t>
            </a:r>
          </a:p>
          <a:p>
            <a:pPr lvl="1"/>
            <a:r>
              <a:rPr lang="en-US" sz="2600" dirty="0" smtClean="0">
                <a:solidFill>
                  <a:prstClr val="black"/>
                </a:solidFill>
              </a:rPr>
              <a:t>Bones  of </a:t>
            </a:r>
            <a:r>
              <a:rPr lang="en-US" sz="2600" dirty="0">
                <a:solidFill>
                  <a:prstClr val="black"/>
                </a:solidFill>
              </a:rPr>
              <a:t>the vault  override at the suture to allow slight degree of bending and reduction in diameter of the presenting part. </a:t>
            </a:r>
            <a:r>
              <a:rPr lang="en-US" sz="2600" dirty="0" smtClean="0">
                <a:solidFill>
                  <a:prstClr val="black"/>
                </a:solidFill>
              </a:rPr>
              <a:t>As </a:t>
            </a:r>
            <a:r>
              <a:rPr lang="en-US" sz="2600" dirty="0">
                <a:solidFill>
                  <a:prstClr val="black"/>
                </a:solidFill>
              </a:rPr>
              <a:t>a result, there is increase of diameter of the perpendicular part</a:t>
            </a:r>
            <a:r>
              <a:rPr lang="en-US" sz="2600" dirty="0" smtClean="0">
                <a:solidFill>
                  <a:prstClr val="black"/>
                </a:solidFill>
              </a:rPr>
              <a:t>.</a:t>
            </a:r>
          </a:p>
          <a:p>
            <a:pPr lvl="1"/>
            <a:r>
              <a:rPr lang="en-US" sz="2600" dirty="0" smtClean="0">
                <a:solidFill>
                  <a:prstClr val="black"/>
                </a:solidFill>
              </a:rPr>
              <a:t> </a:t>
            </a:r>
            <a:r>
              <a:rPr lang="en-US" sz="2600" dirty="0">
                <a:solidFill>
                  <a:prstClr val="black"/>
                </a:solidFill>
              </a:rPr>
              <a:t>Foetal brain is protected if </a:t>
            </a:r>
            <a:r>
              <a:rPr lang="en-US" sz="2600" dirty="0" err="1">
                <a:solidFill>
                  <a:prstClr val="black"/>
                </a:solidFill>
              </a:rPr>
              <a:t>moulding</a:t>
            </a:r>
            <a:r>
              <a:rPr lang="en-US" sz="2600" dirty="0">
                <a:solidFill>
                  <a:prstClr val="black"/>
                </a:solidFill>
              </a:rPr>
              <a:t> is in a favourable direction, not excessive and </a:t>
            </a:r>
            <a:r>
              <a:rPr lang="en-US" sz="2600" dirty="0" smtClean="0">
                <a:solidFill>
                  <a:prstClr val="black"/>
                </a:solidFill>
              </a:rPr>
              <a:t>rapid.</a:t>
            </a:r>
          </a:p>
          <a:p>
            <a:pPr lvl="1"/>
            <a:r>
              <a:rPr lang="en-US" sz="2600" dirty="0" smtClean="0">
                <a:solidFill>
                  <a:prstClr val="black"/>
                </a:solidFill>
              </a:rPr>
              <a:t>In </a:t>
            </a:r>
            <a:r>
              <a:rPr lang="en-US" sz="2600" dirty="0">
                <a:solidFill>
                  <a:prstClr val="black"/>
                </a:solidFill>
              </a:rPr>
              <a:t>premature baby’s suture are wide and </a:t>
            </a:r>
            <a:r>
              <a:rPr lang="en-US" sz="2600" dirty="0" err="1">
                <a:solidFill>
                  <a:prstClr val="black"/>
                </a:solidFill>
              </a:rPr>
              <a:t>moulding</a:t>
            </a:r>
            <a:r>
              <a:rPr lang="en-US" sz="2600" dirty="0">
                <a:solidFill>
                  <a:prstClr val="black"/>
                </a:solidFill>
              </a:rPr>
              <a:t> is excessive thus the baby is at risk of brain damage if delivered </a:t>
            </a:r>
            <a:r>
              <a:rPr lang="en-US" sz="2600" dirty="0" smtClean="0">
                <a:solidFill>
                  <a:prstClr val="black"/>
                </a:solidFill>
              </a:rPr>
              <a:t>vaginally.</a:t>
            </a:r>
          </a:p>
          <a:p>
            <a:pPr lvl="1"/>
            <a:r>
              <a:rPr lang="en-US" sz="2600" dirty="0" smtClean="0">
                <a:solidFill>
                  <a:prstClr val="black"/>
                </a:solidFill>
              </a:rPr>
              <a:t>Post </a:t>
            </a:r>
            <a:r>
              <a:rPr lang="en-US" sz="2600" dirty="0">
                <a:solidFill>
                  <a:prstClr val="black"/>
                </a:solidFill>
              </a:rPr>
              <a:t>mature baby’s skull is hard and under undergoes minimal </a:t>
            </a:r>
            <a:r>
              <a:rPr lang="en-US" sz="2600" dirty="0" err="1">
                <a:solidFill>
                  <a:prstClr val="black"/>
                </a:solidFill>
              </a:rPr>
              <a:t>moulding</a:t>
            </a:r>
            <a:r>
              <a:rPr lang="en-US" sz="2600" dirty="0">
                <a:solidFill>
                  <a:prstClr val="black"/>
                </a:solidFill>
              </a:rPr>
              <a:t> leading to difficult delivery</a:t>
            </a:r>
            <a:endParaRPr lang="en-US" sz="2200" dirty="0">
              <a:solidFill>
                <a:prstClr val="black"/>
              </a:solidFill>
            </a:endParaRPr>
          </a:p>
        </p:txBody>
      </p:sp>
      <p:sp>
        <p:nvSpPr>
          <p:cNvPr id="4" name="Slide Number Placeholder 3"/>
          <p:cNvSpPr>
            <a:spLocks noGrp="1"/>
          </p:cNvSpPr>
          <p:nvPr>
            <p:ph type="sldNum" sz="quarter" idx="12"/>
          </p:nvPr>
        </p:nvSpPr>
        <p:spPr/>
        <p:txBody>
          <a:bodyPr/>
          <a:lstStyle/>
          <a:p>
            <a:fld id="{4AB73CBB-C3D0-44F1-AD60-686FF34E1601}" type="slidenum">
              <a:rPr lang="en-US" smtClean="0">
                <a:solidFill>
                  <a:prstClr val="black">
                    <a:tint val="75000"/>
                  </a:prstClr>
                </a:solidFill>
              </a:rPr>
              <a:pPr/>
              <a:t>6</a:t>
            </a:fld>
            <a:endParaRPr lang="en-US">
              <a:solidFill>
                <a:prstClr val="black">
                  <a:tint val="75000"/>
                </a:prstClr>
              </a:solidFill>
            </a:endParaRPr>
          </a:p>
        </p:txBody>
      </p:sp>
    </p:spTree>
    <p:extLst>
      <p:ext uri="{BB962C8B-B14F-4D97-AF65-F5344CB8AC3E}">
        <p14:creationId xmlns:p14="http://schemas.microsoft.com/office/powerpoint/2010/main" val="208709263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00B0F0"/>
                </a:solidFill>
                <a:latin typeface="+mn-lt"/>
              </a:rPr>
              <a:t>6. Nutrition </a:t>
            </a:r>
            <a:endParaRPr lang="en-US" b="1" dirty="0">
              <a:solidFill>
                <a:srgbClr val="00B0F0"/>
              </a:solidFill>
              <a:latin typeface="+mn-lt"/>
            </a:endParaRPr>
          </a:p>
        </p:txBody>
      </p:sp>
      <p:sp>
        <p:nvSpPr>
          <p:cNvPr id="3" name="Content Placeholder 2"/>
          <p:cNvSpPr>
            <a:spLocks noGrp="1"/>
          </p:cNvSpPr>
          <p:nvPr>
            <p:ph idx="1"/>
          </p:nvPr>
        </p:nvSpPr>
        <p:spPr/>
        <p:txBody>
          <a:bodyPr>
            <a:normAutofit fontScale="77500" lnSpcReduction="20000"/>
          </a:bodyPr>
          <a:lstStyle/>
          <a:p>
            <a:pPr marL="832104" lvl="1" indent="-457200">
              <a:lnSpc>
                <a:spcPct val="120000"/>
              </a:lnSpc>
              <a:spcBef>
                <a:spcPts val="324"/>
              </a:spcBef>
              <a:buClr>
                <a:srgbClr val="53548A"/>
              </a:buClr>
              <a:buSzPct val="85000"/>
              <a:buFont typeface="Wingdings" panose="05000000000000000000" pitchFamily="2" charset="2"/>
              <a:buChar char="ü"/>
              <a:defRPr/>
            </a:pPr>
            <a:r>
              <a:rPr lang="en-US" sz="3500" dirty="0" smtClean="0">
                <a:solidFill>
                  <a:prstClr val="black"/>
                </a:solidFill>
              </a:rPr>
              <a:t>Most </a:t>
            </a:r>
            <a:r>
              <a:rPr lang="en-US" sz="3500" dirty="0">
                <a:solidFill>
                  <a:prstClr val="black"/>
                </a:solidFill>
              </a:rPr>
              <a:t>women in established labor have no desire to eat. They should be encouraged to eat in the latent phase. Fluids may be taken freely</a:t>
            </a:r>
          </a:p>
          <a:p>
            <a:pPr marL="832104" lvl="1" indent="-457200">
              <a:lnSpc>
                <a:spcPct val="120000"/>
              </a:lnSpc>
              <a:spcBef>
                <a:spcPts val="324"/>
              </a:spcBef>
              <a:buClr>
                <a:srgbClr val="53548A"/>
              </a:buClr>
              <a:buSzPct val="85000"/>
              <a:buFont typeface="Wingdings" panose="05000000000000000000" pitchFamily="2" charset="2"/>
              <a:buChar char="ü"/>
              <a:defRPr/>
            </a:pPr>
            <a:r>
              <a:rPr lang="en-US" sz="3500" dirty="0">
                <a:solidFill>
                  <a:prstClr val="black"/>
                </a:solidFill>
              </a:rPr>
              <a:t>The vigorous muscle contractions during labor demand a continuous supply of glucose. If this is not obtained from diet the body will start metabolizing protein and fat store s in an effort  to provide glucose. This will result to ketoacidosis.</a:t>
            </a:r>
          </a:p>
          <a:p>
            <a:pPr marL="832104" lvl="1" indent="-457200">
              <a:lnSpc>
                <a:spcPct val="120000"/>
              </a:lnSpc>
              <a:spcBef>
                <a:spcPts val="324"/>
              </a:spcBef>
              <a:buClr>
                <a:srgbClr val="53548A"/>
              </a:buClr>
              <a:buSzPct val="85000"/>
              <a:buFont typeface="Wingdings" panose="05000000000000000000" pitchFamily="2" charset="2"/>
              <a:buChar char="ü"/>
              <a:defRPr/>
            </a:pPr>
            <a:r>
              <a:rPr lang="en-US" sz="3500" dirty="0">
                <a:solidFill>
                  <a:prstClr val="black"/>
                </a:solidFill>
              </a:rPr>
              <a:t>High concentrations of glucose might increase the fetal  blood glucose levels artificially causing fetal </a:t>
            </a:r>
            <a:r>
              <a:rPr lang="en-US" sz="3500" dirty="0" err="1">
                <a:solidFill>
                  <a:prstClr val="black"/>
                </a:solidFill>
              </a:rPr>
              <a:t>hyperinsulinism</a:t>
            </a:r>
            <a:r>
              <a:rPr lang="en-US" sz="3500" dirty="0">
                <a:solidFill>
                  <a:prstClr val="black"/>
                </a:solidFill>
              </a:rPr>
              <a:t> and resulting in hypoglycemia of </a:t>
            </a:r>
            <a:r>
              <a:rPr lang="en-US" sz="3500" dirty="0" smtClean="0">
                <a:solidFill>
                  <a:prstClr val="black"/>
                </a:solidFill>
              </a:rPr>
              <a:t>the newborn baby after delivery.</a:t>
            </a:r>
            <a:endParaRPr lang="en-US" sz="1900" dirty="0">
              <a:solidFill>
                <a:prstClr val="black"/>
              </a:solidFill>
            </a:endParaRPr>
          </a:p>
          <a:p>
            <a:endParaRPr lang="en-US" dirty="0"/>
          </a:p>
        </p:txBody>
      </p:sp>
      <p:sp>
        <p:nvSpPr>
          <p:cNvPr id="4" name="Slide Number Placeholder 3"/>
          <p:cNvSpPr>
            <a:spLocks noGrp="1"/>
          </p:cNvSpPr>
          <p:nvPr>
            <p:ph type="sldNum" sz="quarter" idx="12"/>
          </p:nvPr>
        </p:nvSpPr>
        <p:spPr/>
        <p:txBody>
          <a:bodyPr/>
          <a:lstStyle/>
          <a:p>
            <a:fld id="{4AB73CBB-C3D0-44F1-AD60-686FF34E1601}" type="slidenum">
              <a:rPr lang="en-US" smtClean="0">
                <a:solidFill>
                  <a:prstClr val="black">
                    <a:tint val="75000"/>
                  </a:prstClr>
                </a:solidFill>
              </a:rPr>
              <a:pPr/>
              <a:t>60</a:t>
            </a:fld>
            <a:endParaRPr lang="en-US">
              <a:solidFill>
                <a:prstClr val="black">
                  <a:tint val="75000"/>
                </a:prstClr>
              </a:solidFill>
            </a:endParaRPr>
          </a:p>
        </p:txBody>
      </p:sp>
    </p:spTree>
    <p:extLst>
      <p:ext uri="{BB962C8B-B14F-4D97-AF65-F5344CB8AC3E}">
        <p14:creationId xmlns:p14="http://schemas.microsoft.com/office/powerpoint/2010/main" val="12432215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00B0F0"/>
                </a:solidFill>
                <a:latin typeface="+mn-lt"/>
              </a:rPr>
              <a:t> 7. bladder care</a:t>
            </a:r>
            <a:endParaRPr lang="en-US" b="1" dirty="0">
              <a:solidFill>
                <a:srgbClr val="00B0F0"/>
              </a:solidFill>
              <a:latin typeface="+mn-lt"/>
            </a:endParaRPr>
          </a:p>
        </p:txBody>
      </p:sp>
      <p:sp>
        <p:nvSpPr>
          <p:cNvPr id="3" name="Content Placeholder 2"/>
          <p:cNvSpPr>
            <a:spLocks noGrp="1"/>
          </p:cNvSpPr>
          <p:nvPr>
            <p:ph idx="1"/>
          </p:nvPr>
        </p:nvSpPr>
        <p:spPr/>
        <p:txBody>
          <a:bodyPr/>
          <a:lstStyle/>
          <a:p>
            <a:pPr marL="832104" lvl="1" indent="-457200">
              <a:lnSpc>
                <a:spcPct val="120000"/>
              </a:lnSpc>
              <a:spcBef>
                <a:spcPts val="324"/>
              </a:spcBef>
              <a:buClr>
                <a:srgbClr val="53548A"/>
              </a:buClr>
              <a:buSzPct val="85000"/>
              <a:buFont typeface="Wingdings" panose="05000000000000000000" pitchFamily="2" charset="2"/>
              <a:buChar char="ü"/>
              <a:defRPr/>
            </a:pPr>
            <a:r>
              <a:rPr lang="en-US" sz="2500" dirty="0" smtClean="0">
                <a:solidFill>
                  <a:prstClr val="black"/>
                </a:solidFill>
              </a:rPr>
              <a:t>The </a:t>
            </a:r>
            <a:r>
              <a:rPr lang="en-US" sz="2500" dirty="0">
                <a:solidFill>
                  <a:prstClr val="black"/>
                </a:solidFill>
              </a:rPr>
              <a:t>woman should be encouraged to empty her bladder every 1-2 hrs. The midwife should not rely on the mother to request to use the toilet because her sensation of needing to use the toilet may be reduced.</a:t>
            </a:r>
          </a:p>
          <a:p>
            <a:pPr marL="832104" lvl="1" indent="-457200">
              <a:lnSpc>
                <a:spcPct val="120000"/>
              </a:lnSpc>
              <a:spcBef>
                <a:spcPts val="324"/>
              </a:spcBef>
              <a:buClr>
                <a:srgbClr val="53548A"/>
              </a:buClr>
              <a:buSzPct val="85000"/>
              <a:buFont typeface="Wingdings" panose="05000000000000000000" pitchFamily="2" charset="2"/>
              <a:buChar char="ü"/>
              <a:defRPr/>
            </a:pPr>
            <a:r>
              <a:rPr lang="en-US" sz="2500" dirty="0">
                <a:solidFill>
                  <a:prstClr val="black"/>
                </a:solidFill>
              </a:rPr>
              <a:t>Urine in the bladder </a:t>
            </a:r>
            <a:r>
              <a:rPr lang="en-US" sz="2500" b="1" dirty="0">
                <a:solidFill>
                  <a:prstClr val="black"/>
                </a:solidFill>
              </a:rPr>
              <a:t>may interfere with the descent of the baby </a:t>
            </a:r>
            <a:r>
              <a:rPr lang="en-US" sz="2500" dirty="0">
                <a:solidFill>
                  <a:prstClr val="black"/>
                </a:solidFill>
              </a:rPr>
              <a:t>or cause the </a:t>
            </a:r>
            <a:r>
              <a:rPr lang="en-US" sz="2500" b="1" dirty="0">
                <a:solidFill>
                  <a:prstClr val="black"/>
                </a:solidFill>
              </a:rPr>
              <a:t>uterus not to contract (uterine </a:t>
            </a:r>
            <a:r>
              <a:rPr lang="en-US" sz="2500" b="1" dirty="0" err="1">
                <a:solidFill>
                  <a:prstClr val="black"/>
                </a:solidFill>
              </a:rPr>
              <a:t>atony</a:t>
            </a:r>
            <a:r>
              <a:rPr lang="en-US" sz="2500" b="1" dirty="0">
                <a:solidFill>
                  <a:prstClr val="black"/>
                </a:solidFill>
              </a:rPr>
              <a:t>) </a:t>
            </a:r>
            <a:r>
              <a:rPr lang="en-US" sz="2500" dirty="0">
                <a:solidFill>
                  <a:prstClr val="black"/>
                </a:solidFill>
              </a:rPr>
              <a:t>after delivery thereby causing post partum hemorrhage. A full bladder  may be </a:t>
            </a:r>
            <a:r>
              <a:rPr lang="en-US" sz="2500" dirty="0" err="1" smtClean="0">
                <a:solidFill>
                  <a:prstClr val="black"/>
                </a:solidFill>
              </a:rPr>
              <a:t>bruished</a:t>
            </a:r>
            <a:r>
              <a:rPr lang="en-US" sz="2500" dirty="0" smtClean="0">
                <a:solidFill>
                  <a:prstClr val="black"/>
                </a:solidFill>
              </a:rPr>
              <a:t>  </a:t>
            </a:r>
            <a:r>
              <a:rPr lang="en-US" sz="2500" dirty="0">
                <a:solidFill>
                  <a:prstClr val="black"/>
                </a:solidFill>
              </a:rPr>
              <a:t>leading to </a:t>
            </a:r>
            <a:r>
              <a:rPr lang="en-US" sz="2500" b="1" dirty="0" err="1">
                <a:solidFill>
                  <a:prstClr val="black"/>
                </a:solidFill>
              </a:rPr>
              <a:t>vescico</a:t>
            </a:r>
            <a:r>
              <a:rPr lang="en-US" sz="2500" b="1" dirty="0">
                <a:solidFill>
                  <a:prstClr val="black"/>
                </a:solidFill>
              </a:rPr>
              <a:t> vagina fistula</a:t>
            </a:r>
            <a:r>
              <a:rPr lang="en-US" sz="2500" dirty="0">
                <a:solidFill>
                  <a:prstClr val="black"/>
                </a:solidFill>
              </a:rPr>
              <a:t>.</a:t>
            </a:r>
          </a:p>
          <a:p>
            <a:endParaRPr lang="en-US" dirty="0"/>
          </a:p>
        </p:txBody>
      </p:sp>
      <p:sp>
        <p:nvSpPr>
          <p:cNvPr id="4" name="Slide Number Placeholder 3"/>
          <p:cNvSpPr>
            <a:spLocks noGrp="1"/>
          </p:cNvSpPr>
          <p:nvPr>
            <p:ph type="sldNum" sz="quarter" idx="12"/>
          </p:nvPr>
        </p:nvSpPr>
        <p:spPr/>
        <p:txBody>
          <a:bodyPr/>
          <a:lstStyle/>
          <a:p>
            <a:fld id="{4AB73CBB-C3D0-44F1-AD60-686FF34E1601}" type="slidenum">
              <a:rPr lang="en-US" smtClean="0">
                <a:solidFill>
                  <a:prstClr val="black">
                    <a:tint val="75000"/>
                  </a:prstClr>
                </a:solidFill>
              </a:rPr>
              <a:pPr/>
              <a:t>61</a:t>
            </a:fld>
            <a:endParaRPr lang="en-US">
              <a:solidFill>
                <a:prstClr val="black">
                  <a:tint val="75000"/>
                </a:prstClr>
              </a:solidFill>
            </a:endParaRPr>
          </a:p>
        </p:txBody>
      </p:sp>
    </p:spTree>
    <p:extLst>
      <p:ext uri="{BB962C8B-B14F-4D97-AF65-F5344CB8AC3E}">
        <p14:creationId xmlns:p14="http://schemas.microsoft.com/office/powerpoint/2010/main" val="271863146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4699" y="0"/>
            <a:ext cx="11616744" cy="6703454"/>
          </a:xfrm>
        </p:spPr>
        <p:txBody>
          <a:bodyPr>
            <a:normAutofit fontScale="92500" lnSpcReduction="20000"/>
          </a:bodyPr>
          <a:lstStyle/>
          <a:p>
            <a:pPr marL="109728" lvl="0" indent="0" algn="ctr">
              <a:lnSpc>
                <a:spcPct val="100000"/>
              </a:lnSpc>
              <a:spcBef>
                <a:spcPct val="20000"/>
              </a:spcBef>
              <a:buSzPct val="95000"/>
              <a:buNone/>
              <a:defRPr/>
            </a:pPr>
            <a:r>
              <a:rPr lang="en-US" sz="3900" b="1" dirty="0" smtClean="0">
                <a:solidFill>
                  <a:srgbClr val="00B0F0"/>
                </a:solidFill>
                <a:latin typeface="Calibri" panose="020F0502020204030204" pitchFamily="34" charset="0"/>
              </a:rPr>
              <a:t>8. Fetal </a:t>
            </a:r>
            <a:r>
              <a:rPr lang="en-US" sz="3900" b="1" dirty="0">
                <a:solidFill>
                  <a:srgbClr val="00B0F0"/>
                </a:solidFill>
                <a:latin typeface="Calibri" panose="020F0502020204030204" pitchFamily="34" charset="0"/>
              </a:rPr>
              <a:t>Monitoring</a:t>
            </a:r>
          </a:p>
          <a:p>
            <a:pPr marL="566928" lvl="0" indent="-457200">
              <a:lnSpc>
                <a:spcPct val="100000"/>
              </a:lnSpc>
              <a:spcBef>
                <a:spcPct val="20000"/>
              </a:spcBef>
              <a:buSzPct val="95000"/>
              <a:buFont typeface="Wingdings" panose="05000000000000000000" pitchFamily="2" charset="2"/>
              <a:buChar char="v"/>
              <a:defRPr/>
            </a:pPr>
            <a:r>
              <a:rPr lang="en-US" dirty="0">
                <a:solidFill>
                  <a:prstClr val="black"/>
                </a:solidFill>
                <a:latin typeface="Calibri" panose="020F0502020204030204" pitchFamily="34" charset="0"/>
              </a:rPr>
              <a:t>The main parameters are fetal heart rate (HR) and fetal HR variability, particularly in as it relates to uterine contractions and maternal movement. A normal pattern is a baseline HR with the following characteristics: </a:t>
            </a:r>
          </a:p>
          <a:p>
            <a:pPr marL="1746504" lvl="3" indent="-457200">
              <a:lnSpc>
                <a:spcPct val="100000"/>
              </a:lnSpc>
              <a:spcBef>
                <a:spcPts val="324"/>
              </a:spcBef>
              <a:buSzPct val="85000"/>
              <a:buFont typeface="Wingdings" panose="05000000000000000000" pitchFamily="2" charset="2"/>
              <a:buChar char="ü"/>
              <a:defRPr/>
            </a:pPr>
            <a:r>
              <a:rPr lang="en-US" sz="2600" i="1" dirty="0">
                <a:solidFill>
                  <a:prstClr val="black"/>
                </a:solidFill>
                <a:latin typeface="Calibri" panose="020F0502020204030204" pitchFamily="34" charset="0"/>
              </a:rPr>
              <a:t>120 to 160 beats/min at baseline</a:t>
            </a:r>
          </a:p>
          <a:p>
            <a:pPr marL="1746504" lvl="3" indent="-457200">
              <a:lnSpc>
                <a:spcPct val="100000"/>
              </a:lnSpc>
              <a:spcBef>
                <a:spcPts val="324"/>
              </a:spcBef>
              <a:buSzPct val="85000"/>
              <a:buFont typeface="Wingdings" panose="05000000000000000000" pitchFamily="2" charset="2"/>
              <a:buChar char="ü"/>
              <a:defRPr/>
            </a:pPr>
            <a:r>
              <a:rPr lang="en-US" sz="2600" i="1" dirty="0">
                <a:solidFill>
                  <a:prstClr val="black"/>
                </a:solidFill>
                <a:latin typeface="Calibri" panose="020F0502020204030204" pitchFamily="34" charset="0"/>
              </a:rPr>
              <a:t>Varies by 6 to 25 beats with movement or contractions (normal HR variability)</a:t>
            </a:r>
          </a:p>
          <a:p>
            <a:pPr marL="1746504" lvl="3" indent="-457200">
              <a:lnSpc>
                <a:spcPct val="100000"/>
              </a:lnSpc>
              <a:spcBef>
                <a:spcPts val="324"/>
              </a:spcBef>
              <a:buSzPct val="85000"/>
              <a:buFont typeface="Wingdings" panose="05000000000000000000" pitchFamily="2" charset="2"/>
              <a:buChar char="ü"/>
              <a:defRPr/>
            </a:pPr>
            <a:r>
              <a:rPr lang="en-US" sz="2600" i="1" dirty="0">
                <a:solidFill>
                  <a:prstClr val="black"/>
                </a:solidFill>
                <a:latin typeface="Calibri" panose="020F0502020204030204" pitchFamily="34" charset="0"/>
              </a:rPr>
              <a:t>Accelerates appropriately for gestational age</a:t>
            </a:r>
          </a:p>
          <a:p>
            <a:pPr marL="1746504" lvl="3" indent="-457200">
              <a:lnSpc>
                <a:spcPct val="100000"/>
              </a:lnSpc>
              <a:spcBef>
                <a:spcPts val="324"/>
              </a:spcBef>
              <a:buSzPct val="85000"/>
              <a:buFont typeface="Wingdings" panose="05000000000000000000" pitchFamily="2" charset="2"/>
              <a:buChar char="ü"/>
              <a:defRPr/>
            </a:pPr>
            <a:r>
              <a:rPr lang="en-US" sz="2600" i="1" dirty="0">
                <a:solidFill>
                  <a:prstClr val="black"/>
                </a:solidFill>
                <a:latin typeface="Calibri" panose="020F0502020204030204" pitchFamily="34" charset="0"/>
              </a:rPr>
              <a:t>Does not decelerate during contractions</a:t>
            </a:r>
          </a:p>
          <a:p>
            <a:pPr marL="566928" lvl="0" indent="-457200">
              <a:lnSpc>
                <a:spcPct val="100000"/>
              </a:lnSpc>
              <a:spcBef>
                <a:spcPct val="20000"/>
              </a:spcBef>
              <a:buSzPct val="95000"/>
              <a:buFont typeface="Wingdings" panose="05000000000000000000" pitchFamily="2" charset="2"/>
              <a:buChar char="v"/>
              <a:defRPr/>
            </a:pPr>
            <a:r>
              <a:rPr lang="en-US" dirty="0">
                <a:solidFill>
                  <a:prstClr val="black"/>
                </a:solidFill>
                <a:latin typeface="Calibri" panose="020F0502020204030204" pitchFamily="34" charset="0"/>
              </a:rPr>
              <a:t>Patterns that indicate possible non reassuring fetal heart status include the following:</a:t>
            </a:r>
          </a:p>
          <a:p>
            <a:pPr marL="1746504" lvl="3" indent="-457200">
              <a:lnSpc>
                <a:spcPct val="100000"/>
              </a:lnSpc>
              <a:spcBef>
                <a:spcPts val="324"/>
              </a:spcBef>
              <a:buSzPct val="85000"/>
              <a:buFont typeface="Wingdings" panose="05000000000000000000" pitchFamily="2" charset="2"/>
              <a:buChar char="ü"/>
              <a:defRPr/>
            </a:pPr>
            <a:r>
              <a:rPr lang="en-US" sz="2400" b="1" i="1" dirty="0">
                <a:solidFill>
                  <a:prstClr val="black"/>
                </a:solidFill>
                <a:latin typeface="Calibri" panose="020F0502020204030204" pitchFamily="34" charset="0"/>
              </a:rPr>
              <a:t>Late decelerations: </a:t>
            </a:r>
            <a:r>
              <a:rPr lang="en-US" sz="2400" i="1" dirty="0">
                <a:solidFill>
                  <a:prstClr val="black"/>
                </a:solidFill>
                <a:latin typeface="Calibri" panose="020F0502020204030204" pitchFamily="34" charset="0"/>
              </a:rPr>
              <a:t>HR gradually decreases and returns to baseline with contractions, but the decrease begins late, and most of it occurs (and HR is slowest) after contractions peak.</a:t>
            </a:r>
          </a:p>
          <a:p>
            <a:pPr marL="1746504" lvl="3" indent="-457200">
              <a:lnSpc>
                <a:spcPct val="100000"/>
              </a:lnSpc>
              <a:spcBef>
                <a:spcPts val="324"/>
              </a:spcBef>
              <a:buSzPct val="85000"/>
              <a:buFont typeface="Wingdings" panose="05000000000000000000" pitchFamily="2" charset="2"/>
              <a:buChar char="ü"/>
              <a:defRPr/>
            </a:pPr>
            <a:r>
              <a:rPr lang="en-US" sz="2400" b="1" i="1" dirty="0">
                <a:solidFill>
                  <a:prstClr val="black"/>
                </a:solidFill>
                <a:latin typeface="Calibri" panose="020F0502020204030204" pitchFamily="34" charset="0"/>
              </a:rPr>
              <a:t>Variable decelerations: HR </a:t>
            </a:r>
            <a:r>
              <a:rPr lang="en-US" sz="2400" i="1" dirty="0">
                <a:solidFill>
                  <a:prstClr val="black"/>
                </a:solidFill>
                <a:latin typeface="Calibri" panose="020F0502020204030204" pitchFamily="34" charset="0"/>
              </a:rPr>
              <a:t>decreases abruptly by ≥ 15 beats/min; the decrease may or may not occur simultaneously with contractions and varies in onset, depth, and duration (≥ 15 sec but &lt; 2 min).</a:t>
            </a:r>
          </a:p>
          <a:p>
            <a:pPr marL="1746504" lvl="3" indent="-457200">
              <a:lnSpc>
                <a:spcPct val="100000"/>
              </a:lnSpc>
              <a:spcBef>
                <a:spcPts val="324"/>
              </a:spcBef>
              <a:buSzPct val="85000"/>
              <a:buFont typeface="Wingdings" panose="05000000000000000000" pitchFamily="2" charset="2"/>
              <a:buChar char="ü"/>
              <a:defRPr/>
            </a:pPr>
            <a:r>
              <a:rPr lang="en-US" sz="2400" i="1" dirty="0" smtClean="0">
                <a:solidFill>
                  <a:prstClr val="black"/>
                </a:solidFill>
                <a:latin typeface="Calibri" panose="020F0502020204030204" pitchFamily="34" charset="0"/>
              </a:rPr>
              <a:t>Tachycardia &gt;160 beats/ minute</a:t>
            </a:r>
          </a:p>
          <a:p>
            <a:pPr marL="1746504" lvl="3" indent="-457200">
              <a:lnSpc>
                <a:spcPct val="100000"/>
              </a:lnSpc>
              <a:spcBef>
                <a:spcPts val="324"/>
              </a:spcBef>
              <a:buSzPct val="85000"/>
              <a:buFont typeface="Wingdings" panose="05000000000000000000" pitchFamily="2" charset="2"/>
              <a:buChar char="ü"/>
              <a:defRPr/>
            </a:pPr>
            <a:r>
              <a:rPr lang="en-US" sz="2400" i="1" dirty="0" smtClean="0">
                <a:solidFill>
                  <a:prstClr val="black"/>
                </a:solidFill>
                <a:latin typeface="Calibri" panose="020F0502020204030204" pitchFamily="34" charset="0"/>
              </a:rPr>
              <a:t>Bradycardia &lt;120 beats/minute</a:t>
            </a:r>
            <a:endParaRPr lang="en-US" sz="2400" i="1" dirty="0">
              <a:solidFill>
                <a:prstClr val="black"/>
              </a:solidFill>
              <a:latin typeface="Calibri" panose="020F0502020204030204" pitchFamily="34" charset="0"/>
            </a:endParaRPr>
          </a:p>
          <a:p>
            <a:pPr marL="1746504" lvl="3" indent="-457200">
              <a:lnSpc>
                <a:spcPct val="100000"/>
              </a:lnSpc>
              <a:spcBef>
                <a:spcPts val="324"/>
              </a:spcBef>
              <a:buSzPct val="85000"/>
              <a:buFont typeface="Wingdings" panose="05000000000000000000" pitchFamily="2" charset="2"/>
              <a:buChar char="ü"/>
              <a:defRPr/>
            </a:pPr>
            <a:r>
              <a:rPr lang="en-US" sz="2400" i="1" dirty="0">
                <a:solidFill>
                  <a:prstClr val="black"/>
                </a:solidFill>
                <a:latin typeface="Calibri" panose="020F0502020204030204" pitchFamily="34" charset="0"/>
              </a:rPr>
              <a:t>Severe bradycardia: HR </a:t>
            </a:r>
            <a:r>
              <a:rPr lang="en-US" sz="2400" i="1" dirty="0" smtClean="0">
                <a:solidFill>
                  <a:prstClr val="black"/>
                </a:solidFill>
                <a:latin typeface="Calibri" panose="020F0502020204030204" pitchFamily="34" charset="0"/>
              </a:rPr>
              <a:t>is &lt;110 beats/min</a:t>
            </a:r>
          </a:p>
          <a:p>
            <a:endParaRPr lang="en-US" dirty="0"/>
          </a:p>
        </p:txBody>
      </p:sp>
      <p:sp>
        <p:nvSpPr>
          <p:cNvPr id="2" name="Slide Number Placeholder 1"/>
          <p:cNvSpPr>
            <a:spLocks noGrp="1"/>
          </p:cNvSpPr>
          <p:nvPr>
            <p:ph type="sldNum" sz="quarter" idx="12"/>
          </p:nvPr>
        </p:nvSpPr>
        <p:spPr/>
        <p:txBody>
          <a:bodyPr/>
          <a:lstStyle/>
          <a:p>
            <a:fld id="{4AB73CBB-C3D0-44F1-AD60-686FF34E1601}" type="slidenum">
              <a:rPr lang="en-US" smtClean="0">
                <a:solidFill>
                  <a:prstClr val="black">
                    <a:tint val="75000"/>
                  </a:prstClr>
                </a:solidFill>
              </a:rPr>
              <a:pPr/>
              <a:t>62</a:t>
            </a:fld>
            <a:endParaRPr lang="en-US">
              <a:solidFill>
                <a:prstClr val="black">
                  <a:tint val="75000"/>
                </a:prstClr>
              </a:solidFill>
            </a:endParaRPr>
          </a:p>
        </p:txBody>
      </p:sp>
    </p:spTree>
    <p:extLst>
      <p:ext uri="{BB962C8B-B14F-4D97-AF65-F5344CB8AC3E}">
        <p14:creationId xmlns:p14="http://schemas.microsoft.com/office/powerpoint/2010/main" val="415655893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96214"/>
            <a:ext cx="10515600" cy="6233375"/>
          </a:xfrm>
        </p:spPr>
        <p:txBody>
          <a:bodyPr>
            <a:normAutofit lnSpcReduction="10000"/>
          </a:bodyPr>
          <a:lstStyle/>
          <a:p>
            <a:pPr marL="452628" lvl="0" indent="-342900">
              <a:lnSpc>
                <a:spcPct val="100000"/>
              </a:lnSpc>
              <a:spcBef>
                <a:spcPct val="20000"/>
              </a:spcBef>
              <a:buSzPct val="95000"/>
              <a:buFont typeface="Wingdings" panose="05000000000000000000" pitchFamily="2" charset="2"/>
              <a:buChar char="ü"/>
              <a:defRPr/>
            </a:pPr>
            <a:r>
              <a:rPr lang="en-US" dirty="0">
                <a:solidFill>
                  <a:prstClr val="black"/>
                </a:solidFill>
                <a:latin typeface="Calibri" panose="020F0502020204030204" pitchFamily="34" charset="0"/>
              </a:rPr>
              <a:t>Nonreassuring patterns require more intensive monitoring.</a:t>
            </a:r>
          </a:p>
          <a:p>
            <a:pPr marL="452628" lvl="0" indent="-342900">
              <a:lnSpc>
                <a:spcPct val="100000"/>
              </a:lnSpc>
              <a:spcBef>
                <a:spcPct val="20000"/>
              </a:spcBef>
              <a:buSzPct val="95000"/>
              <a:buFont typeface="Wingdings" panose="05000000000000000000" pitchFamily="2" charset="2"/>
              <a:buChar char="ü"/>
              <a:defRPr/>
            </a:pPr>
            <a:r>
              <a:rPr lang="en-US" dirty="0">
                <a:solidFill>
                  <a:prstClr val="black"/>
                </a:solidFill>
                <a:latin typeface="Calibri" panose="020F0502020204030204" pitchFamily="34" charset="0"/>
              </a:rPr>
              <a:t>For low-risk pregnancies with normal labor, fetal HR must be checked after each contraction or at least every 30 min during the 1st stage of labor and every 15 min during the 2nd stage. </a:t>
            </a:r>
          </a:p>
          <a:p>
            <a:pPr marL="452628" lvl="0" indent="-342900">
              <a:lnSpc>
                <a:spcPct val="100000"/>
              </a:lnSpc>
              <a:spcBef>
                <a:spcPct val="20000"/>
              </a:spcBef>
              <a:buSzPct val="95000"/>
              <a:buFont typeface="Wingdings" panose="05000000000000000000" pitchFamily="2" charset="2"/>
              <a:buChar char="ü"/>
              <a:defRPr/>
            </a:pPr>
            <a:r>
              <a:rPr lang="en-US" dirty="0">
                <a:solidFill>
                  <a:prstClr val="black"/>
                </a:solidFill>
                <a:latin typeface="Calibri" panose="020F0502020204030204" pitchFamily="34" charset="0"/>
              </a:rPr>
              <a:t>For high-risk pregnancies, fetal HR must be checked every 15 min during the 1st stage and every 3 to 5 min during the 2nd stage. Listening for at least 1 to 2 min beginning at a contraction's peak is recommended to check for late deceleration. </a:t>
            </a:r>
          </a:p>
          <a:p>
            <a:pPr marL="452628" lvl="0" indent="-342900">
              <a:lnSpc>
                <a:spcPct val="100000"/>
              </a:lnSpc>
              <a:spcBef>
                <a:spcPct val="20000"/>
              </a:spcBef>
              <a:buSzPct val="95000"/>
              <a:buFont typeface="Wingdings" panose="05000000000000000000" pitchFamily="2" charset="2"/>
              <a:buChar char="ü"/>
              <a:defRPr/>
            </a:pPr>
            <a:r>
              <a:rPr lang="en-US" dirty="0">
                <a:solidFill>
                  <a:prstClr val="black"/>
                </a:solidFill>
                <a:latin typeface="Calibri" panose="020F0502020204030204" pitchFamily="34" charset="0"/>
              </a:rPr>
              <a:t>If a problem (e.g., fetal HR decelerations or lack of normal HR variability) is detected during labor, intrauterine fetal resuscitation is tried; women may be given O</a:t>
            </a:r>
            <a:r>
              <a:rPr lang="en-US" baseline="-25000" dirty="0">
                <a:solidFill>
                  <a:prstClr val="black"/>
                </a:solidFill>
                <a:latin typeface="Calibri" panose="020F0502020204030204" pitchFamily="34" charset="0"/>
              </a:rPr>
              <a:t>2</a:t>
            </a:r>
            <a:r>
              <a:rPr lang="en-US" dirty="0">
                <a:solidFill>
                  <a:prstClr val="black"/>
                </a:solidFill>
                <a:latin typeface="Calibri" panose="020F0502020204030204" pitchFamily="34" charset="0"/>
              </a:rPr>
              <a:t> by a face mask or rapid IV fluid infusion or may be positioned laterally. If fetal heart pattern does not improve in a reasonable period and delivery is not imminent, urgent delivery by cesarean section is needed</a:t>
            </a:r>
            <a:r>
              <a:rPr lang="en-US" sz="2400" dirty="0">
                <a:solidFill>
                  <a:prstClr val="black"/>
                </a:solidFill>
                <a:latin typeface="Constantia"/>
              </a:rPr>
              <a:t>.</a:t>
            </a:r>
          </a:p>
          <a:p>
            <a:endParaRPr lang="en-US" dirty="0"/>
          </a:p>
        </p:txBody>
      </p:sp>
      <p:sp>
        <p:nvSpPr>
          <p:cNvPr id="2" name="Slide Number Placeholder 1"/>
          <p:cNvSpPr>
            <a:spLocks noGrp="1"/>
          </p:cNvSpPr>
          <p:nvPr>
            <p:ph type="sldNum" sz="quarter" idx="12"/>
          </p:nvPr>
        </p:nvSpPr>
        <p:spPr/>
        <p:txBody>
          <a:bodyPr/>
          <a:lstStyle/>
          <a:p>
            <a:fld id="{4AB73CBB-C3D0-44F1-AD60-686FF34E1601}" type="slidenum">
              <a:rPr lang="en-US" smtClean="0">
                <a:solidFill>
                  <a:prstClr val="black">
                    <a:tint val="75000"/>
                  </a:prstClr>
                </a:solidFill>
              </a:rPr>
              <a:pPr/>
              <a:t>63</a:t>
            </a:fld>
            <a:endParaRPr lang="en-US">
              <a:solidFill>
                <a:prstClr val="black">
                  <a:tint val="75000"/>
                </a:prstClr>
              </a:solidFill>
            </a:endParaRPr>
          </a:p>
        </p:txBody>
      </p:sp>
    </p:spTree>
    <p:extLst>
      <p:ext uri="{BB962C8B-B14F-4D97-AF65-F5344CB8AC3E}">
        <p14:creationId xmlns:p14="http://schemas.microsoft.com/office/powerpoint/2010/main" val="349261639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23581"/>
          </a:xfrm>
        </p:spPr>
        <p:txBody>
          <a:bodyPr/>
          <a:lstStyle/>
          <a:p>
            <a:pPr algn="ctr"/>
            <a:r>
              <a:rPr lang="en-US" dirty="0" smtClean="0">
                <a:solidFill>
                  <a:srgbClr val="00B0F0"/>
                </a:solidFill>
                <a:latin typeface="+mn-lt"/>
              </a:rPr>
              <a:t>9. Maternal monitoring</a:t>
            </a:r>
            <a:endParaRPr lang="en-US" dirty="0">
              <a:solidFill>
                <a:srgbClr val="00B0F0"/>
              </a:solidFill>
              <a:latin typeface="+mn-lt"/>
            </a:endParaRPr>
          </a:p>
        </p:txBody>
      </p:sp>
      <p:sp>
        <p:nvSpPr>
          <p:cNvPr id="3" name="Content Placeholder 2"/>
          <p:cNvSpPr>
            <a:spLocks noGrp="1"/>
          </p:cNvSpPr>
          <p:nvPr>
            <p:ph idx="1"/>
          </p:nvPr>
        </p:nvSpPr>
        <p:spPr>
          <a:xfrm>
            <a:off x="838200" y="1023582"/>
            <a:ext cx="10515600" cy="5472752"/>
          </a:xfrm>
        </p:spPr>
        <p:txBody>
          <a:bodyPr>
            <a:normAutofit lnSpcReduction="10000"/>
          </a:bodyPr>
          <a:lstStyle/>
          <a:p>
            <a:pPr marL="1481328" lvl="2" indent="-457200">
              <a:lnSpc>
                <a:spcPct val="100000"/>
              </a:lnSpc>
              <a:spcBef>
                <a:spcPct val="20000"/>
              </a:spcBef>
              <a:buSzPct val="95000"/>
              <a:buFont typeface="Wingdings" panose="05000000000000000000" pitchFamily="2" charset="2"/>
              <a:buChar char="ü"/>
              <a:defRPr/>
            </a:pPr>
            <a:r>
              <a:rPr lang="en-US" sz="2800" dirty="0" smtClean="0">
                <a:solidFill>
                  <a:prstClr val="black"/>
                </a:solidFill>
                <a:latin typeface="Calibri" panose="020F0502020204030204" pitchFamily="34" charset="0"/>
              </a:rPr>
              <a:t>Assess the </a:t>
            </a:r>
            <a:r>
              <a:rPr lang="en-US" sz="2800" b="1" dirty="0" smtClean="0">
                <a:solidFill>
                  <a:prstClr val="black"/>
                </a:solidFill>
                <a:latin typeface="Calibri" panose="020F0502020204030204" pitchFamily="34" charset="0"/>
              </a:rPr>
              <a:t>mothers reaction to labour </a:t>
            </a:r>
            <a:r>
              <a:rPr lang="en-US" sz="2800" dirty="0" smtClean="0">
                <a:solidFill>
                  <a:prstClr val="black"/>
                </a:solidFill>
                <a:latin typeface="Calibri" panose="020F0502020204030204" pitchFamily="34" charset="0"/>
              </a:rPr>
              <a:t>and be supportive by giving her accurate and easily understood information. Encourage her and praise her. Assess her need for analgesics.</a:t>
            </a:r>
          </a:p>
          <a:p>
            <a:pPr marL="1481328" lvl="2" indent="-457200">
              <a:lnSpc>
                <a:spcPct val="100000"/>
              </a:lnSpc>
              <a:spcBef>
                <a:spcPct val="20000"/>
              </a:spcBef>
              <a:buSzPct val="95000"/>
              <a:buFont typeface="Wingdings" panose="05000000000000000000" pitchFamily="2" charset="2"/>
              <a:buChar char="ü"/>
              <a:defRPr/>
            </a:pPr>
            <a:r>
              <a:rPr lang="en-US" sz="2800" b="1" dirty="0" smtClean="0">
                <a:solidFill>
                  <a:prstClr val="black"/>
                </a:solidFill>
                <a:latin typeface="Calibri" panose="020F0502020204030204" pitchFamily="34" charset="0"/>
              </a:rPr>
              <a:t>Pulse </a:t>
            </a:r>
            <a:r>
              <a:rPr lang="en-US" sz="2800" b="1" dirty="0">
                <a:solidFill>
                  <a:prstClr val="black"/>
                </a:solidFill>
                <a:latin typeface="Calibri" panose="020F0502020204030204" pitchFamily="34" charset="0"/>
              </a:rPr>
              <a:t>rate: </a:t>
            </a:r>
            <a:r>
              <a:rPr lang="en-US" sz="2800" dirty="0">
                <a:solidFill>
                  <a:prstClr val="black"/>
                </a:solidFill>
                <a:latin typeface="Calibri" panose="020F0502020204030204" pitchFamily="34" charset="0"/>
              </a:rPr>
              <a:t>every 30 </a:t>
            </a:r>
            <a:r>
              <a:rPr lang="en-US" sz="2800" dirty="0" smtClean="0">
                <a:solidFill>
                  <a:prstClr val="black"/>
                </a:solidFill>
                <a:latin typeface="Calibri" panose="020F0502020204030204" pitchFamily="34" charset="0"/>
              </a:rPr>
              <a:t>min, a rise is an indication of infection, ketosis or </a:t>
            </a:r>
            <a:r>
              <a:rPr lang="en-US" sz="2800" dirty="0" err="1" smtClean="0">
                <a:solidFill>
                  <a:prstClr val="black"/>
                </a:solidFill>
                <a:latin typeface="Calibri" panose="020F0502020204030204" pitchFamily="34" charset="0"/>
              </a:rPr>
              <a:t>haemorrhage</a:t>
            </a:r>
            <a:r>
              <a:rPr lang="en-US" sz="2800" dirty="0" smtClean="0">
                <a:solidFill>
                  <a:prstClr val="black"/>
                </a:solidFill>
                <a:latin typeface="Calibri" panose="020F0502020204030204" pitchFamily="34" charset="0"/>
              </a:rPr>
              <a:t>.</a:t>
            </a:r>
            <a:endParaRPr lang="en-US" sz="2800" dirty="0">
              <a:solidFill>
                <a:prstClr val="black"/>
              </a:solidFill>
              <a:latin typeface="Calibri" panose="020F0502020204030204" pitchFamily="34" charset="0"/>
            </a:endParaRPr>
          </a:p>
          <a:p>
            <a:pPr marL="1481328" lvl="2" indent="-457200">
              <a:lnSpc>
                <a:spcPct val="100000"/>
              </a:lnSpc>
              <a:spcBef>
                <a:spcPct val="20000"/>
              </a:spcBef>
              <a:buSzPct val="95000"/>
              <a:buFont typeface="Wingdings" panose="05000000000000000000" pitchFamily="2" charset="2"/>
              <a:buChar char="ü"/>
              <a:defRPr/>
            </a:pPr>
            <a:r>
              <a:rPr lang="en-US" sz="2800" b="1" dirty="0">
                <a:solidFill>
                  <a:prstClr val="black"/>
                </a:solidFill>
                <a:latin typeface="Calibri" panose="020F0502020204030204" pitchFamily="34" charset="0"/>
              </a:rPr>
              <a:t>Respiratory rate: </a:t>
            </a:r>
            <a:r>
              <a:rPr lang="en-US" sz="2800" dirty="0">
                <a:solidFill>
                  <a:prstClr val="black"/>
                </a:solidFill>
                <a:latin typeface="Calibri" panose="020F0502020204030204" pitchFamily="34" charset="0"/>
              </a:rPr>
              <a:t>every 4hrs</a:t>
            </a:r>
          </a:p>
          <a:p>
            <a:pPr marL="1481328" lvl="2" indent="-457200">
              <a:lnSpc>
                <a:spcPct val="100000"/>
              </a:lnSpc>
              <a:spcBef>
                <a:spcPct val="20000"/>
              </a:spcBef>
              <a:buSzPct val="95000"/>
              <a:buFont typeface="Wingdings" panose="05000000000000000000" pitchFamily="2" charset="2"/>
              <a:buChar char="ü"/>
              <a:defRPr/>
            </a:pPr>
            <a:r>
              <a:rPr lang="en-US" sz="2800" b="1" dirty="0">
                <a:solidFill>
                  <a:prstClr val="black"/>
                </a:solidFill>
                <a:latin typeface="Calibri" panose="020F0502020204030204" pitchFamily="34" charset="0"/>
              </a:rPr>
              <a:t>Temperature: </a:t>
            </a:r>
            <a:r>
              <a:rPr lang="en-US" sz="2800" dirty="0">
                <a:solidFill>
                  <a:prstClr val="black"/>
                </a:solidFill>
                <a:latin typeface="Calibri" panose="020F0502020204030204" pitchFamily="34" charset="0"/>
              </a:rPr>
              <a:t>2 </a:t>
            </a:r>
            <a:r>
              <a:rPr lang="en-US" sz="2800" dirty="0" smtClean="0">
                <a:solidFill>
                  <a:prstClr val="black"/>
                </a:solidFill>
                <a:latin typeface="Calibri" panose="020F0502020204030204" pitchFamily="34" charset="0"/>
              </a:rPr>
              <a:t>hourly  arise is an indication of infection or ketosis</a:t>
            </a:r>
            <a:endParaRPr lang="en-US" sz="2800" dirty="0">
              <a:solidFill>
                <a:prstClr val="black"/>
              </a:solidFill>
              <a:latin typeface="Calibri" panose="020F0502020204030204" pitchFamily="34" charset="0"/>
            </a:endParaRPr>
          </a:p>
          <a:p>
            <a:pPr marL="1481328" lvl="2" indent="-457200">
              <a:lnSpc>
                <a:spcPct val="100000"/>
              </a:lnSpc>
              <a:spcBef>
                <a:spcPct val="20000"/>
              </a:spcBef>
              <a:buSzPct val="95000"/>
              <a:buFont typeface="Wingdings" panose="05000000000000000000" pitchFamily="2" charset="2"/>
              <a:buChar char="ü"/>
              <a:defRPr/>
            </a:pPr>
            <a:r>
              <a:rPr lang="en-US" sz="2800" b="1" dirty="0">
                <a:solidFill>
                  <a:prstClr val="black"/>
                </a:solidFill>
                <a:latin typeface="Calibri" panose="020F0502020204030204" pitchFamily="34" charset="0"/>
              </a:rPr>
              <a:t>Blood pressure: </a:t>
            </a:r>
            <a:r>
              <a:rPr lang="en-US" sz="2800" dirty="0" smtClean="0">
                <a:solidFill>
                  <a:prstClr val="black"/>
                </a:solidFill>
                <a:latin typeface="Calibri" panose="020F0502020204030204" pitchFamily="34" charset="0"/>
              </a:rPr>
              <a:t>2-4 hourly  hypotension may be caused by supine position, shock or a result of epidural </a:t>
            </a:r>
            <a:r>
              <a:rPr lang="en-US" sz="2800" dirty="0" err="1" smtClean="0">
                <a:solidFill>
                  <a:prstClr val="black"/>
                </a:solidFill>
                <a:latin typeface="Calibri" panose="020F0502020204030204" pitchFamily="34" charset="0"/>
              </a:rPr>
              <a:t>anaesthesia</a:t>
            </a:r>
            <a:r>
              <a:rPr lang="en-US" sz="2800" dirty="0" smtClean="0">
                <a:solidFill>
                  <a:prstClr val="black"/>
                </a:solidFill>
                <a:latin typeface="Calibri" panose="020F0502020204030204" pitchFamily="34" charset="0"/>
              </a:rPr>
              <a:t>.</a:t>
            </a:r>
            <a:endParaRPr lang="en-US" sz="2800" dirty="0">
              <a:solidFill>
                <a:prstClr val="black"/>
              </a:solidFill>
              <a:latin typeface="Calibri" panose="020F0502020204030204" pitchFamily="34" charset="0"/>
            </a:endParaRPr>
          </a:p>
          <a:p>
            <a:pPr marL="1481328" lvl="2" indent="-457200">
              <a:lnSpc>
                <a:spcPct val="100000"/>
              </a:lnSpc>
              <a:spcBef>
                <a:spcPct val="20000"/>
              </a:spcBef>
              <a:buSzPct val="95000"/>
              <a:buFont typeface="Wingdings" panose="05000000000000000000" pitchFamily="2" charset="2"/>
              <a:buChar char="ü"/>
              <a:defRPr/>
            </a:pPr>
            <a:r>
              <a:rPr lang="en-US" sz="2800" b="1" dirty="0">
                <a:solidFill>
                  <a:prstClr val="black"/>
                </a:solidFill>
                <a:latin typeface="Calibri" panose="020F0502020204030204" pitchFamily="34" charset="0"/>
              </a:rPr>
              <a:t>Urinalysis: </a:t>
            </a:r>
            <a:r>
              <a:rPr lang="en-US" sz="2800" dirty="0">
                <a:solidFill>
                  <a:prstClr val="black"/>
                </a:solidFill>
                <a:latin typeface="Calibri" panose="020F0502020204030204" pitchFamily="34" charset="0"/>
              </a:rPr>
              <a:t>check volume, glucose, ketones and protein</a:t>
            </a:r>
          </a:p>
          <a:p>
            <a:pPr marL="1481328" lvl="2" indent="-457200">
              <a:lnSpc>
                <a:spcPct val="100000"/>
              </a:lnSpc>
              <a:spcBef>
                <a:spcPct val="20000"/>
              </a:spcBef>
              <a:buSzPct val="95000"/>
              <a:buFont typeface="Wingdings" panose="05000000000000000000" pitchFamily="2" charset="2"/>
              <a:buChar char="ü"/>
              <a:defRPr/>
            </a:pPr>
            <a:r>
              <a:rPr lang="en-US" sz="2800" dirty="0">
                <a:solidFill>
                  <a:prstClr val="black"/>
                </a:solidFill>
                <a:latin typeface="Calibri" panose="020F0502020204030204" pitchFamily="34" charset="0"/>
              </a:rPr>
              <a:t>Fluid </a:t>
            </a:r>
            <a:r>
              <a:rPr lang="en-US" sz="2800" dirty="0" smtClean="0">
                <a:solidFill>
                  <a:prstClr val="black"/>
                </a:solidFill>
                <a:latin typeface="Calibri" panose="020F0502020204030204" pitchFamily="34" charset="0"/>
              </a:rPr>
              <a:t>balance maintain an accurate input and output record.</a:t>
            </a:r>
            <a:endParaRPr lang="en-US" sz="2800" dirty="0">
              <a:solidFill>
                <a:prstClr val="black"/>
              </a:solidFill>
              <a:latin typeface="Calibri" panose="020F0502020204030204" pitchFamily="34" charset="0"/>
            </a:endParaRPr>
          </a:p>
          <a:p>
            <a:endParaRPr lang="en-US" dirty="0"/>
          </a:p>
        </p:txBody>
      </p:sp>
      <p:sp>
        <p:nvSpPr>
          <p:cNvPr id="4" name="Slide Number Placeholder 3"/>
          <p:cNvSpPr>
            <a:spLocks noGrp="1"/>
          </p:cNvSpPr>
          <p:nvPr>
            <p:ph type="sldNum" sz="quarter" idx="12"/>
          </p:nvPr>
        </p:nvSpPr>
        <p:spPr/>
        <p:txBody>
          <a:bodyPr/>
          <a:lstStyle/>
          <a:p>
            <a:fld id="{4AB73CBB-C3D0-44F1-AD60-686FF34E1601}" type="slidenum">
              <a:rPr lang="en-US" smtClean="0">
                <a:solidFill>
                  <a:prstClr val="black">
                    <a:tint val="75000"/>
                  </a:prstClr>
                </a:solidFill>
              </a:rPr>
              <a:pPr/>
              <a:t>64</a:t>
            </a:fld>
            <a:endParaRPr lang="en-US">
              <a:solidFill>
                <a:prstClr val="black">
                  <a:tint val="75000"/>
                </a:prstClr>
              </a:solidFill>
            </a:endParaRPr>
          </a:p>
        </p:txBody>
      </p:sp>
    </p:spTree>
    <p:extLst>
      <p:ext uri="{BB962C8B-B14F-4D97-AF65-F5344CB8AC3E}">
        <p14:creationId xmlns:p14="http://schemas.microsoft.com/office/powerpoint/2010/main" val="279936022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00B0F0"/>
                </a:solidFill>
                <a:latin typeface="+mn-lt"/>
              </a:rPr>
              <a:t>10. monitoring labour progress</a:t>
            </a:r>
            <a:endParaRPr lang="en-US" b="1" dirty="0">
              <a:solidFill>
                <a:srgbClr val="00B0F0"/>
              </a:solidFill>
              <a:latin typeface="+mn-lt"/>
            </a:endParaRPr>
          </a:p>
        </p:txBody>
      </p:sp>
      <p:sp>
        <p:nvSpPr>
          <p:cNvPr id="3" name="Content Placeholder 2"/>
          <p:cNvSpPr>
            <a:spLocks noGrp="1"/>
          </p:cNvSpPr>
          <p:nvPr>
            <p:ph idx="1"/>
          </p:nvPr>
        </p:nvSpPr>
        <p:spPr>
          <a:xfrm>
            <a:off x="838200" y="2060812"/>
            <a:ext cx="10515600" cy="4176215"/>
          </a:xfrm>
        </p:spPr>
        <p:txBody>
          <a:bodyPr>
            <a:normAutofit/>
          </a:bodyPr>
          <a:lstStyle/>
          <a:p>
            <a:pPr marL="1481328" lvl="3" indent="0">
              <a:lnSpc>
                <a:spcPct val="100000"/>
              </a:lnSpc>
              <a:spcBef>
                <a:spcPct val="20000"/>
              </a:spcBef>
              <a:buSzPct val="95000"/>
              <a:buNone/>
              <a:defRPr/>
            </a:pPr>
            <a:r>
              <a:rPr lang="en-US" sz="3000" dirty="0" smtClean="0">
                <a:solidFill>
                  <a:prstClr val="black"/>
                </a:solidFill>
                <a:latin typeface="Calibri" panose="020F0502020204030204" pitchFamily="34" charset="0"/>
              </a:rPr>
              <a:t>Monitor  </a:t>
            </a:r>
            <a:r>
              <a:rPr lang="en-US" sz="3000" b="1" dirty="0" smtClean="0">
                <a:solidFill>
                  <a:prstClr val="black"/>
                </a:solidFill>
                <a:latin typeface="Calibri" panose="020F0502020204030204" pitchFamily="34" charset="0"/>
              </a:rPr>
              <a:t>contractions, descent of the </a:t>
            </a:r>
            <a:r>
              <a:rPr lang="en-US" sz="3000" b="1" dirty="0" err="1" smtClean="0">
                <a:solidFill>
                  <a:prstClr val="black"/>
                </a:solidFill>
                <a:latin typeface="Calibri" panose="020F0502020204030204" pitchFamily="34" charset="0"/>
              </a:rPr>
              <a:t>foetal</a:t>
            </a:r>
            <a:r>
              <a:rPr lang="en-US" sz="3000" b="1" dirty="0" smtClean="0">
                <a:solidFill>
                  <a:prstClr val="black"/>
                </a:solidFill>
                <a:latin typeface="Calibri" panose="020F0502020204030204" pitchFamily="34" charset="0"/>
              </a:rPr>
              <a:t> head and cervical dilatation ( by performing a vaginal examination)</a:t>
            </a:r>
          </a:p>
          <a:p>
            <a:pPr marL="1481328" lvl="3" indent="0">
              <a:lnSpc>
                <a:spcPct val="100000"/>
              </a:lnSpc>
              <a:spcBef>
                <a:spcPct val="20000"/>
              </a:spcBef>
              <a:buSzPct val="95000"/>
              <a:buNone/>
              <a:defRPr/>
            </a:pPr>
            <a:r>
              <a:rPr lang="en-US" sz="3000" b="1" dirty="0" smtClean="0">
                <a:solidFill>
                  <a:prstClr val="black"/>
                </a:solidFill>
                <a:latin typeface="Calibri" panose="020F0502020204030204" pitchFamily="34" charset="0"/>
              </a:rPr>
              <a:t>1. Abdominal examination</a:t>
            </a:r>
          </a:p>
          <a:p>
            <a:pPr marL="1938528" lvl="3" indent="-457200">
              <a:lnSpc>
                <a:spcPct val="100000"/>
              </a:lnSpc>
              <a:spcBef>
                <a:spcPct val="20000"/>
              </a:spcBef>
              <a:buSzPct val="95000"/>
              <a:buFont typeface="Wingdings" panose="05000000000000000000" pitchFamily="2" charset="2"/>
              <a:buChar char="ü"/>
              <a:defRPr/>
            </a:pPr>
            <a:r>
              <a:rPr lang="en-US" sz="3000" dirty="0" smtClean="0">
                <a:solidFill>
                  <a:prstClr val="black"/>
                </a:solidFill>
                <a:latin typeface="Calibri" panose="020F0502020204030204" pitchFamily="34" charset="0"/>
              </a:rPr>
              <a:t>Contractions</a:t>
            </a:r>
            <a:r>
              <a:rPr lang="en-US" sz="3000" dirty="0">
                <a:solidFill>
                  <a:prstClr val="black"/>
                </a:solidFill>
                <a:latin typeface="Calibri" panose="020F0502020204030204" pitchFamily="34" charset="0"/>
              </a:rPr>
              <a:t>: frequency, length and </a:t>
            </a:r>
            <a:r>
              <a:rPr lang="en-US" sz="3000" dirty="0" smtClean="0">
                <a:solidFill>
                  <a:prstClr val="black"/>
                </a:solidFill>
                <a:latin typeface="Calibri" panose="020F0502020204030204" pitchFamily="34" charset="0"/>
              </a:rPr>
              <a:t>strength ½ hourly</a:t>
            </a:r>
          </a:p>
          <a:p>
            <a:pPr marL="1938528" lvl="3" indent="-457200">
              <a:lnSpc>
                <a:spcPct val="100000"/>
              </a:lnSpc>
              <a:spcBef>
                <a:spcPct val="20000"/>
              </a:spcBef>
              <a:buSzPct val="95000"/>
              <a:buFont typeface="Wingdings" panose="05000000000000000000" pitchFamily="2" charset="2"/>
              <a:buChar char="ü"/>
              <a:defRPr/>
            </a:pPr>
            <a:r>
              <a:rPr lang="en-US" sz="3000" dirty="0" smtClean="0">
                <a:solidFill>
                  <a:prstClr val="black"/>
                </a:solidFill>
                <a:latin typeface="Calibri" panose="020F0502020204030204" pitchFamily="34" charset="0"/>
              </a:rPr>
              <a:t>Descent </a:t>
            </a:r>
            <a:r>
              <a:rPr lang="en-US" sz="3000" dirty="0">
                <a:solidFill>
                  <a:prstClr val="black"/>
                </a:solidFill>
                <a:latin typeface="Calibri" panose="020F0502020204030204" pitchFamily="34" charset="0"/>
              </a:rPr>
              <a:t>of the presenting part: level  presenting part above pelvic brim</a:t>
            </a:r>
            <a:r>
              <a:rPr lang="en-US" sz="3000" dirty="0" smtClean="0">
                <a:solidFill>
                  <a:prstClr val="black"/>
                </a:solidFill>
                <a:latin typeface="Calibri" panose="020F0502020204030204" pitchFamily="34" charset="0"/>
              </a:rPr>
              <a:t>.</a:t>
            </a:r>
          </a:p>
          <a:p>
            <a:pPr marL="109728" lvl="0" indent="0">
              <a:lnSpc>
                <a:spcPct val="100000"/>
              </a:lnSpc>
              <a:spcBef>
                <a:spcPct val="20000"/>
              </a:spcBef>
              <a:buClr>
                <a:srgbClr val="A04DA3"/>
              </a:buClr>
              <a:buSzPct val="95000"/>
              <a:buNone/>
              <a:defRPr/>
            </a:pPr>
            <a:r>
              <a:rPr lang="en-US" b="1" dirty="0" smtClean="0">
                <a:solidFill>
                  <a:prstClr val="black"/>
                </a:solidFill>
                <a:latin typeface="Calibri" panose="020F0502020204030204" pitchFamily="34" charset="0"/>
              </a:rPr>
              <a:t> </a:t>
            </a:r>
            <a:endParaRPr lang="en-US" dirty="0"/>
          </a:p>
        </p:txBody>
      </p:sp>
      <p:sp>
        <p:nvSpPr>
          <p:cNvPr id="4" name="Slide Number Placeholder 3"/>
          <p:cNvSpPr>
            <a:spLocks noGrp="1"/>
          </p:cNvSpPr>
          <p:nvPr>
            <p:ph type="sldNum" sz="quarter" idx="12"/>
          </p:nvPr>
        </p:nvSpPr>
        <p:spPr/>
        <p:txBody>
          <a:bodyPr/>
          <a:lstStyle/>
          <a:p>
            <a:fld id="{4AB73CBB-C3D0-44F1-AD60-686FF34E1601}" type="slidenum">
              <a:rPr lang="en-US" smtClean="0">
                <a:solidFill>
                  <a:prstClr val="black">
                    <a:tint val="75000"/>
                  </a:prstClr>
                </a:solidFill>
              </a:rPr>
              <a:pPr/>
              <a:t>65</a:t>
            </a:fld>
            <a:endParaRPr lang="en-US">
              <a:solidFill>
                <a:prstClr val="black">
                  <a:tint val="75000"/>
                </a:prstClr>
              </a:solidFill>
            </a:endParaRPr>
          </a:p>
        </p:txBody>
      </p:sp>
    </p:spTree>
    <p:extLst>
      <p:ext uri="{BB962C8B-B14F-4D97-AF65-F5344CB8AC3E}">
        <p14:creationId xmlns:p14="http://schemas.microsoft.com/office/powerpoint/2010/main" val="72673186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94703"/>
          </a:xfrm>
        </p:spPr>
        <p:txBody>
          <a:bodyPr>
            <a:normAutofit fontScale="90000"/>
          </a:bodyPr>
          <a:lstStyle/>
          <a:p>
            <a:pPr algn="ctr"/>
            <a:r>
              <a:rPr lang="en-US" dirty="0" smtClean="0">
                <a:solidFill>
                  <a:srgbClr val="00B0F0"/>
                </a:solidFill>
              </a:rPr>
              <a:t>Indications For Performing A Vaginal Examination</a:t>
            </a:r>
            <a:endParaRPr lang="en-US" dirty="0">
              <a:solidFill>
                <a:srgbClr val="00B0F0"/>
              </a:solidFill>
            </a:endParaRPr>
          </a:p>
        </p:txBody>
      </p:sp>
      <p:sp>
        <p:nvSpPr>
          <p:cNvPr id="3" name="Content Placeholder 2"/>
          <p:cNvSpPr>
            <a:spLocks noGrp="1"/>
          </p:cNvSpPr>
          <p:nvPr>
            <p:ph idx="1"/>
          </p:nvPr>
        </p:nvSpPr>
        <p:spPr>
          <a:xfrm>
            <a:off x="838200" y="1094704"/>
            <a:ext cx="10515600" cy="5293217"/>
          </a:xfrm>
        </p:spPr>
        <p:txBody>
          <a:bodyPr>
            <a:normAutofit lnSpcReduction="10000"/>
          </a:bodyPr>
          <a:lstStyle/>
          <a:p>
            <a:pPr marL="514350" indent="-514350">
              <a:buFont typeface="+mj-lt"/>
              <a:buAutoNum type="arabicPeriod"/>
            </a:pPr>
            <a:r>
              <a:rPr lang="en-US" dirty="0" smtClean="0"/>
              <a:t>To make a positive diagnosis of labour</a:t>
            </a:r>
          </a:p>
          <a:p>
            <a:pPr marL="514350" indent="-514350">
              <a:buFont typeface="+mj-lt"/>
              <a:buAutoNum type="arabicPeriod"/>
            </a:pPr>
            <a:r>
              <a:rPr lang="en-US" dirty="0" smtClean="0"/>
              <a:t>To make a positive identification of the presenting part</a:t>
            </a:r>
          </a:p>
          <a:p>
            <a:pPr marL="514350" indent="-514350">
              <a:buFont typeface="+mj-lt"/>
              <a:buAutoNum type="arabicPeriod"/>
            </a:pPr>
            <a:r>
              <a:rPr lang="en-US" dirty="0" smtClean="0"/>
              <a:t>To confirm if the head is engaged if in doubt</a:t>
            </a:r>
          </a:p>
          <a:p>
            <a:pPr marL="514350" indent="-514350">
              <a:buFont typeface="+mj-lt"/>
              <a:buAutoNum type="arabicPeriod"/>
            </a:pPr>
            <a:r>
              <a:rPr lang="en-US" dirty="0" smtClean="0"/>
              <a:t>To establish if the fore waters have rupture or not or to rupture them.</a:t>
            </a:r>
          </a:p>
          <a:p>
            <a:pPr marL="514350" indent="-514350">
              <a:buFont typeface="+mj-lt"/>
              <a:buAutoNum type="arabicPeriod"/>
            </a:pPr>
            <a:r>
              <a:rPr lang="en-US" dirty="0" smtClean="0"/>
              <a:t>To  rule out cord presentation if membranes are intact or cord prolapse if the membrane are ruptured.</a:t>
            </a:r>
          </a:p>
          <a:p>
            <a:pPr marL="514350" indent="-514350">
              <a:buFont typeface="+mj-lt"/>
              <a:buAutoNum type="arabicPeriod"/>
            </a:pPr>
            <a:r>
              <a:rPr lang="en-US" dirty="0" smtClean="0"/>
              <a:t>To assess progress  of labour </a:t>
            </a:r>
            <a:r>
              <a:rPr lang="en-US" dirty="0" err="1" smtClean="0"/>
              <a:t>i.e</a:t>
            </a:r>
            <a:r>
              <a:rPr lang="en-US" dirty="0" smtClean="0"/>
              <a:t> cervical dilatation.</a:t>
            </a:r>
          </a:p>
          <a:p>
            <a:pPr marL="514350" indent="-514350">
              <a:buFont typeface="+mj-lt"/>
              <a:buAutoNum type="arabicPeriod"/>
            </a:pPr>
            <a:r>
              <a:rPr lang="en-US" dirty="0" smtClean="0"/>
              <a:t>To confirm full dilatation of the cervix.</a:t>
            </a:r>
          </a:p>
          <a:p>
            <a:pPr marL="514350" indent="-514350">
              <a:buFont typeface="+mj-lt"/>
              <a:buAutoNum type="arabicPeriod"/>
            </a:pPr>
            <a:r>
              <a:rPr lang="en-US" dirty="0" smtClean="0"/>
              <a:t>To determine station of the presenting part</a:t>
            </a:r>
          </a:p>
          <a:p>
            <a:pPr marL="514350" indent="-514350">
              <a:buFont typeface="+mj-lt"/>
              <a:buAutoNum type="arabicPeriod"/>
            </a:pPr>
            <a:r>
              <a:rPr lang="en-US" dirty="0" smtClean="0"/>
              <a:t>In multiple pregnancy to confirm the lie and presentation of a second twin and in order to puncture the second sack.</a:t>
            </a:r>
            <a:endParaRPr lang="en-US" dirty="0"/>
          </a:p>
        </p:txBody>
      </p:sp>
      <p:sp>
        <p:nvSpPr>
          <p:cNvPr id="4" name="Slide Number Placeholder 3"/>
          <p:cNvSpPr>
            <a:spLocks noGrp="1"/>
          </p:cNvSpPr>
          <p:nvPr>
            <p:ph type="sldNum" sz="quarter" idx="12"/>
          </p:nvPr>
        </p:nvSpPr>
        <p:spPr/>
        <p:txBody>
          <a:bodyPr/>
          <a:lstStyle/>
          <a:p>
            <a:fld id="{4AB73CBB-C3D0-44F1-AD60-686FF34E1601}" type="slidenum">
              <a:rPr lang="en-US" smtClean="0">
                <a:solidFill>
                  <a:prstClr val="black">
                    <a:tint val="75000"/>
                  </a:prstClr>
                </a:solidFill>
              </a:rPr>
              <a:pPr/>
              <a:t>66</a:t>
            </a:fld>
            <a:endParaRPr lang="en-US">
              <a:solidFill>
                <a:prstClr val="black">
                  <a:tint val="75000"/>
                </a:prstClr>
              </a:solidFill>
            </a:endParaRPr>
          </a:p>
        </p:txBody>
      </p:sp>
    </p:spTree>
    <p:extLst>
      <p:ext uri="{BB962C8B-B14F-4D97-AF65-F5344CB8AC3E}">
        <p14:creationId xmlns:p14="http://schemas.microsoft.com/office/powerpoint/2010/main" val="103158858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5535"/>
            <a:ext cx="10515600" cy="968990"/>
          </a:xfrm>
        </p:spPr>
        <p:txBody>
          <a:bodyPr/>
          <a:lstStyle/>
          <a:p>
            <a:pPr algn="ctr"/>
            <a:r>
              <a:rPr lang="en-US" dirty="0" smtClean="0">
                <a:solidFill>
                  <a:srgbClr val="00B0F0"/>
                </a:solidFill>
                <a:latin typeface="+mn-lt"/>
              </a:rPr>
              <a:t>Features on vaginal examination</a:t>
            </a:r>
            <a:endParaRPr lang="en-US" dirty="0">
              <a:solidFill>
                <a:srgbClr val="00B0F0"/>
              </a:solidFill>
              <a:latin typeface="+mn-lt"/>
            </a:endParaRPr>
          </a:p>
        </p:txBody>
      </p:sp>
      <p:sp>
        <p:nvSpPr>
          <p:cNvPr id="3" name="Content Placeholder 2"/>
          <p:cNvSpPr>
            <a:spLocks noGrp="1"/>
          </p:cNvSpPr>
          <p:nvPr>
            <p:ph idx="1"/>
          </p:nvPr>
        </p:nvSpPr>
        <p:spPr>
          <a:xfrm>
            <a:off x="838200" y="1064525"/>
            <a:ext cx="10515600" cy="5377218"/>
          </a:xfrm>
        </p:spPr>
        <p:txBody>
          <a:bodyPr>
            <a:normAutofit/>
          </a:bodyPr>
          <a:lstStyle/>
          <a:p>
            <a:pPr marL="514350" lvl="0" indent="-514350">
              <a:lnSpc>
                <a:spcPct val="100000"/>
              </a:lnSpc>
              <a:buFont typeface="+mj-lt"/>
              <a:buAutoNum type="arabicPeriod"/>
              <a:defRPr/>
            </a:pPr>
            <a:r>
              <a:rPr lang="en-US" b="1" dirty="0" smtClean="0">
                <a:solidFill>
                  <a:prstClr val="black"/>
                </a:solidFill>
              </a:rPr>
              <a:t>The </a:t>
            </a:r>
            <a:r>
              <a:rPr lang="en-US" b="1" dirty="0">
                <a:solidFill>
                  <a:prstClr val="black"/>
                </a:solidFill>
              </a:rPr>
              <a:t>condition of external genitalia </a:t>
            </a:r>
            <a:r>
              <a:rPr lang="en-US" dirty="0">
                <a:solidFill>
                  <a:prstClr val="black"/>
                </a:solidFill>
              </a:rPr>
              <a:t>is noticed e.g. </a:t>
            </a:r>
            <a:r>
              <a:rPr lang="en-US" b="1" dirty="0">
                <a:solidFill>
                  <a:prstClr val="black"/>
                </a:solidFill>
              </a:rPr>
              <a:t>varicosities in the labia, oedema, warts, scars, </a:t>
            </a:r>
            <a:r>
              <a:rPr lang="en-US" b="1" dirty="0" smtClean="0">
                <a:solidFill>
                  <a:prstClr val="black"/>
                </a:solidFill>
              </a:rPr>
              <a:t>discharge.</a:t>
            </a:r>
            <a:endParaRPr lang="en-US" b="1" dirty="0">
              <a:solidFill>
                <a:prstClr val="black"/>
              </a:solidFill>
            </a:endParaRPr>
          </a:p>
          <a:p>
            <a:pPr marL="514350" lvl="0" indent="-514350">
              <a:lnSpc>
                <a:spcPct val="100000"/>
              </a:lnSpc>
              <a:buFont typeface="+mj-lt"/>
              <a:buAutoNum type="arabicPeriod"/>
              <a:defRPr/>
            </a:pPr>
            <a:r>
              <a:rPr lang="en-US" b="1" dirty="0">
                <a:solidFill>
                  <a:prstClr val="black"/>
                </a:solidFill>
              </a:rPr>
              <a:t>The state of the vagina </a:t>
            </a:r>
            <a:r>
              <a:rPr lang="en-US" dirty="0">
                <a:solidFill>
                  <a:prstClr val="black"/>
                </a:solidFill>
              </a:rPr>
              <a:t>a normal vagina should be warm and moist. If hot and dry it is a sign of obstructed labour.</a:t>
            </a:r>
          </a:p>
          <a:p>
            <a:pPr marL="514350" lvl="0" indent="-514350">
              <a:lnSpc>
                <a:spcPct val="100000"/>
              </a:lnSpc>
              <a:buFont typeface="+mj-lt"/>
              <a:buAutoNum type="arabicPeriod"/>
              <a:defRPr/>
            </a:pPr>
            <a:r>
              <a:rPr lang="en-US" b="1" dirty="0">
                <a:solidFill>
                  <a:prstClr val="black"/>
                </a:solidFill>
              </a:rPr>
              <a:t>Cervix</a:t>
            </a:r>
          </a:p>
          <a:p>
            <a:pPr lvl="3">
              <a:lnSpc>
                <a:spcPct val="100000"/>
              </a:lnSpc>
              <a:spcBef>
                <a:spcPts val="324"/>
              </a:spcBef>
              <a:buFont typeface="Wingdings" panose="05000000000000000000" pitchFamily="2" charset="2"/>
              <a:buChar char="ü"/>
              <a:defRPr/>
            </a:pPr>
            <a:r>
              <a:rPr lang="en-US" sz="2800" b="1" dirty="0">
                <a:solidFill>
                  <a:prstClr val="black"/>
                </a:solidFill>
              </a:rPr>
              <a:t>Position</a:t>
            </a:r>
            <a:r>
              <a:rPr lang="en-US" sz="2800" dirty="0">
                <a:solidFill>
                  <a:prstClr val="black"/>
                </a:solidFill>
              </a:rPr>
              <a:t> is recorded. usually posterior position indicates early or no </a:t>
            </a:r>
            <a:r>
              <a:rPr lang="en-US" sz="2800" dirty="0" smtClean="0">
                <a:solidFill>
                  <a:prstClr val="black"/>
                </a:solidFill>
              </a:rPr>
              <a:t>labour</a:t>
            </a:r>
          </a:p>
          <a:p>
            <a:pPr lvl="3">
              <a:lnSpc>
                <a:spcPct val="100000"/>
              </a:lnSpc>
              <a:spcBef>
                <a:spcPts val="324"/>
              </a:spcBef>
              <a:buFont typeface="Wingdings" panose="05000000000000000000" pitchFamily="2" charset="2"/>
              <a:buChar char="ü"/>
              <a:defRPr/>
            </a:pPr>
            <a:r>
              <a:rPr lang="en-US" sz="2800" b="1" dirty="0" smtClean="0">
                <a:solidFill>
                  <a:prstClr val="black"/>
                </a:solidFill>
              </a:rPr>
              <a:t>Effacement</a:t>
            </a:r>
            <a:r>
              <a:rPr lang="en-US" sz="2800" dirty="0" smtClean="0">
                <a:solidFill>
                  <a:prstClr val="black"/>
                </a:solidFill>
              </a:rPr>
              <a:t> is it thin and soft</a:t>
            </a:r>
            <a:endParaRPr lang="en-US" sz="2800" dirty="0">
              <a:solidFill>
                <a:prstClr val="black"/>
              </a:solidFill>
            </a:endParaRPr>
          </a:p>
          <a:p>
            <a:pPr lvl="3">
              <a:lnSpc>
                <a:spcPct val="100000"/>
              </a:lnSpc>
              <a:spcBef>
                <a:spcPts val="324"/>
              </a:spcBef>
              <a:buFont typeface="Wingdings" panose="05000000000000000000" pitchFamily="2" charset="2"/>
              <a:buChar char="ü"/>
              <a:defRPr/>
            </a:pPr>
            <a:r>
              <a:rPr lang="en-US" sz="2800" b="1" dirty="0" smtClean="0">
                <a:solidFill>
                  <a:prstClr val="black"/>
                </a:solidFill>
              </a:rPr>
              <a:t>Dilatation</a:t>
            </a:r>
            <a:endParaRPr lang="en-US" sz="2800" dirty="0" smtClean="0">
              <a:solidFill>
                <a:prstClr val="black"/>
              </a:solidFill>
            </a:endParaRPr>
          </a:p>
          <a:p>
            <a:pPr lvl="3">
              <a:lnSpc>
                <a:spcPct val="100000"/>
              </a:lnSpc>
              <a:spcBef>
                <a:spcPts val="324"/>
              </a:spcBef>
              <a:buFont typeface="Wingdings" panose="05000000000000000000" pitchFamily="2" charset="2"/>
              <a:buChar char="ü"/>
              <a:defRPr/>
            </a:pPr>
            <a:r>
              <a:rPr lang="en-US" sz="2800" b="1" dirty="0" smtClean="0">
                <a:solidFill>
                  <a:prstClr val="black"/>
                </a:solidFill>
              </a:rPr>
              <a:t>Consistency</a:t>
            </a:r>
            <a:r>
              <a:rPr lang="en-US" sz="2800" dirty="0">
                <a:solidFill>
                  <a:prstClr val="black"/>
                </a:solidFill>
              </a:rPr>
              <a:t>: should be soft, elastic and </a:t>
            </a:r>
            <a:r>
              <a:rPr lang="en-US" sz="2800" b="1" dirty="0">
                <a:solidFill>
                  <a:prstClr val="black"/>
                </a:solidFill>
              </a:rPr>
              <a:t>well applied </a:t>
            </a:r>
            <a:r>
              <a:rPr lang="en-US" sz="2800" dirty="0">
                <a:solidFill>
                  <a:prstClr val="black"/>
                </a:solidFill>
              </a:rPr>
              <a:t>to the presenting </a:t>
            </a:r>
            <a:r>
              <a:rPr lang="en-US" sz="2800" dirty="0" smtClean="0">
                <a:solidFill>
                  <a:prstClr val="black"/>
                </a:solidFill>
              </a:rPr>
              <a:t>part.</a:t>
            </a:r>
          </a:p>
          <a:p>
            <a:pPr marL="1371600" lvl="3" indent="0">
              <a:lnSpc>
                <a:spcPct val="100000"/>
              </a:lnSpc>
              <a:spcBef>
                <a:spcPts val="324"/>
              </a:spcBef>
              <a:buNone/>
              <a:defRPr/>
            </a:pPr>
            <a:endParaRPr lang="en-US" sz="2800" dirty="0"/>
          </a:p>
        </p:txBody>
      </p:sp>
      <p:sp>
        <p:nvSpPr>
          <p:cNvPr id="4" name="Slide Number Placeholder 3"/>
          <p:cNvSpPr>
            <a:spLocks noGrp="1"/>
          </p:cNvSpPr>
          <p:nvPr>
            <p:ph type="sldNum" sz="quarter" idx="12"/>
          </p:nvPr>
        </p:nvSpPr>
        <p:spPr/>
        <p:txBody>
          <a:bodyPr/>
          <a:lstStyle/>
          <a:p>
            <a:fld id="{4AB73CBB-C3D0-44F1-AD60-686FF34E1601}" type="slidenum">
              <a:rPr lang="en-US" smtClean="0">
                <a:solidFill>
                  <a:prstClr val="black">
                    <a:tint val="75000"/>
                  </a:prstClr>
                </a:solidFill>
              </a:rPr>
              <a:pPr/>
              <a:t>67</a:t>
            </a:fld>
            <a:endParaRPr lang="en-US">
              <a:solidFill>
                <a:prstClr val="black">
                  <a:tint val="75000"/>
                </a:prstClr>
              </a:solidFill>
            </a:endParaRPr>
          </a:p>
        </p:txBody>
      </p:sp>
    </p:spTree>
    <p:extLst>
      <p:ext uri="{BB962C8B-B14F-4D97-AF65-F5344CB8AC3E}">
        <p14:creationId xmlns:p14="http://schemas.microsoft.com/office/powerpoint/2010/main" val="274901246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5535"/>
            <a:ext cx="10515600" cy="791569"/>
          </a:xfrm>
        </p:spPr>
        <p:txBody>
          <a:bodyPr/>
          <a:lstStyle/>
          <a:p>
            <a:pPr algn="ctr"/>
            <a:r>
              <a:rPr lang="en-US" dirty="0" smtClean="0">
                <a:solidFill>
                  <a:srgbClr val="00B0F0"/>
                </a:solidFill>
                <a:latin typeface="+mn-lt"/>
              </a:rPr>
              <a:t>Vaginal examination (cervical dilatation)</a:t>
            </a:r>
            <a:endParaRPr lang="en-US" dirty="0">
              <a:solidFill>
                <a:srgbClr val="00B0F0"/>
              </a:solidFill>
              <a:latin typeface="+mn-lt"/>
            </a:endParaRPr>
          </a:p>
        </p:txBody>
      </p:sp>
      <p:sp>
        <p:nvSpPr>
          <p:cNvPr id="3" name="Content Placeholder 2"/>
          <p:cNvSpPr>
            <a:spLocks noGrp="1"/>
          </p:cNvSpPr>
          <p:nvPr>
            <p:ph idx="1"/>
          </p:nvPr>
        </p:nvSpPr>
        <p:spPr>
          <a:xfrm>
            <a:off x="409433" y="887104"/>
            <a:ext cx="11382233" cy="5718412"/>
          </a:xfrm>
        </p:spPr>
        <p:txBody>
          <a:bodyPr>
            <a:normAutofit lnSpcReduction="10000"/>
          </a:bodyPr>
          <a:lstStyle/>
          <a:p>
            <a:pPr lvl="0">
              <a:buFont typeface="Wingdings" panose="05000000000000000000" pitchFamily="2" charset="2"/>
              <a:buChar char="Ø"/>
              <a:defRPr/>
            </a:pPr>
            <a:r>
              <a:rPr lang="en-US" b="1" dirty="0">
                <a:solidFill>
                  <a:prstClr val="black"/>
                </a:solidFill>
              </a:rPr>
              <a:t> Dilatation </a:t>
            </a:r>
            <a:r>
              <a:rPr lang="en-US" dirty="0">
                <a:solidFill>
                  <a:prstClr val="black"/>
                </a:solidFill>
              </a:rPr>
              <a:t>is usually expressed in centimeters, as general the fingers can estimate the cervical </a:t>
            </a:r>
            <a:r>
              <a:rPr lang="en-US" dirty="0" smtClean="0">
                <a:solidFill>
                  <a:prstClr val="black"/>
                </a:solidFill>
              </a:rPr>
              <a:t>dilatation:</a:t>
            </a:r>
          </a:p>
          <a:p>
            <a:pPr lvl="2">
              <a:buFont typeface="Wingdings" panose="05000000000000000000" pitchFamily="2" charset="2"/>
              <a:buChar char="ü"/>
              <a:defRPr/>
            </a:pPr>
            <a:r>
              <a:rPr lang="en-US" sz="2800" b="1" dirty="0" smtClean="0">
                <a:solidFill>
                  <a:prstClr val="black"/>
                </a:solidFill>
              </a:rPr>
              <a:t>1.5cm</a:t>
            </a:r>
            <a:r>
              <a:rPr lang="en-US" sz="2800" b="1" dirty="0">
                <a:solidFill>
                  <a:prstClr val="black"/>
                </a:solidFill>
              </a:rPr>
              <a:t>: one finger </a:t>
            </a:r>
            <a:r>
              <a:rPr lang="en-US" sz="2800" dirty="0">
                <a:solidFill>
                  <a:prstClr val="black"/>
                </a:solidFill>
              </a:rPr>
              <a:t>fits tightly through the cervix and touches the fetal </a:t>
            </a:r>
            <a:r>
              <a:rPr lang="en-US" sz="2800" dirty="0" smtClean="0">
                <a:solidFill>
                  <a:prstClr val="black"/>
                </a:solidFill>
              </a:rPr>
              <a:t>head</a:t>
            </a:r>
          </a:p>
          <a:p>
            <a:pPr lvl="2">
              <a:buFont typeface="Wingdings" panose="05000000000000000000" pitchFamily="2" charset="2"/>
              <a:buChar char="ü"/>
              <a:defRPr/>
            </a:pPr>
            <a:r>
              <a:rPr lang="en-US" sz="2800" b="1" dirty="0" smtClean="0">
                <a:solidFill>
                  <a:prstClr val="black"/>
                </a:solidFill>
              </a:rPr>
              <a:t>2cm</a:t>
            </a:r>
            <a:r>
              <a:rPr lang="en-US" sz="2800" b="1" dirty="0">
                <a:solidFill>
                  <a:prstClr val="black"/>
                </a:solidFill>
              </a:rPr>
              <a:t>: one finger fits loosely </a:t>
            </a:r>
            <a:r>
              <a:rPr lang="en-US" sz="2800" dirty="0">
                <a:solidFill>
                  <a:prstClr val="black"/>
                </a:solidFill>
              </a:rPr>
              <a:t>inside the cervix, but cervix can not fit two </a:t>
            </a:r>
            <a:r>
              <a:rPr lang="en-US" sz="2800" dirty="0" smtClean="0">
                <a:solidFill>
                  <a:prstClr val="black"/>
                </a:solidFill>
              </a:rPr>
              <a:t>fingers</a:t>
            </a:r>
          </a:p>
          <a:p>
            <a:pPr lvl="2">
              <a:buFont typeface="Wingdings" panose="05000000000000000000" pitchFamily="2" charset="2"/>
              <a:buChar char="ü"/>
              <a:defRPr/>
            </a:pPr>
            <a:r>
              <a:rPr lang="en-US" sz="2800" b="1" dirty="0" smtClean="0">
                <a:solidFill>
                  <a:prstClr val="black"/>
                </a:solidFill>
              </a:rPr>
              <a:t>3cm</a:t>
            </a:r>
            <a:r>
              <a:rPr lang="en-US" sz="2800" b="1" dirty="0">
                <a:solidFill>
                  <a:prstClr val="black"/>
                </a:solidFill>
              </a:rPr>
              <a:t>: two fingers fit tightly </a:t>
            </a:r>
            <a:r>
              <a:rPr lang="en-US" sz="2800" dirty="0">
                <a:solidFill>
                  <a:prstClr val="black"/>
                </a:solidFill>
              </a:rPr>
              <a:t>inside the </a:t>
            </a:r>
            <a:r>
              <a:rPr lang="en-US" sz="2800" dirty="0" smtClean="0">
                <a:solidFill>
                  <a:prstClr val="black"/>
                </a:solidFill>
              </a:rPr>
              <a:t>cervix</a:t>
            </a:r>
          </a:p>
          <a:p>
            <a:pPr lvl="2">
              <a:buFont typeface="Wingdings" panose="05000000000000000000" pitchFamily="2" charset="2"/>
              <a:buChar char="ü"/>
              <a:defRPr/>
            </a:pPr>
            <a:r>
              <a:rPr lang="en-US" sz="2800" b="1" dirty="0" smtClean="0">
                <a:solidFill>
                  <a:prstClr val="black"/>
                </a:solidFill>
              </a:rPr>
              <a:t>4cm</a:t>
            </a:r>
            <a:r>
              <a:rPr lang="en-US" sz="2800" b="1" dirty="0">
                <a:solidFill>
                  <a:prstClr val="black"/>
                </a:solidFill>
              </a:rPr>
              <a:t>: two fingers fit loosely </a:t>
            </a:r>
            <a:r>
              <a:rPr lang="en-US" sz="2800" dirty="0">
                <a:solidFill>
                  <a:prstClr val="black"/>
                </a:solidFill>
              </a:rPr>
              <a:t>inside the cervix</a:t>
            </a:r>
          </a:p>
          <a:p>
            <a:pPr marL="1175004" lvl="2" indent="-342900">
              <a:spcBef>
                <a:spcPts val="324"/>
              </a:spcBef>
              <a:buFont typeface="Wingdings" panose="05000000000000000000" pitchFamily="2" charset="2"/>
              <a:buChar char="ü"/>
              <a:defRPr/>
            </a:pPr>
            <a:r>
              <a:rPr lang="en-US" sz="2800" b="1" dirty="0">
                <a:solidFill>
                  <a:prstClr val="black"/>
                </a:solidFill>
              </a:rPr>
              <a:t>6cm: there is still 2cm of cervix </a:t>
            </a:r>
            <a:r>
              <a:rPr lang="en-US" sz="2800" dirty="0">
                <a:solidFill>
                  <a:prstClr val="black"/>
                </a:solidFill>
              </a:rPr>
              <a:t>still palpable on both sides of the </a:t>
            </a:r>
            <a:r>
              <a:rPr lang="en-US" sz="2800" dirty="0" smtClean="0">
                <a:solidFill>
                  <a:prstClr val="black"/>
                </a:solidFill>
              </a:rPr>
              <a:t>cervix</a:t>
            </a:r>
            <a:r>
              <a:rPr lang="en-US" sz="2800" b="1" dirty="0">
                <a:solidFill>
                  <a:prstClr val="black"/>
                </a:solidFill>
              </a:rPr>
              <a:t>8cm: there is only 1cm </a:t>
            </a:r>
            <a:r>
              <a:rPr lang="en-US" sz="2800" dirty="0">
                <a:solidFill>
                  <a:prstClr val="black"/>
                </a:solidFill>
              </a:rPr>
              <a:t>of the cervix still palpable on both sides of the cervix</a:t>
            </a:r>
          </a:p>
          <a:p>
            <a:pPr marL="1175004" lvl="2" indent="-342900">
              <a:spcBef>
                <a:spcPts val="324"/>
              </a:spcBef>
              <a:buFont typeface="Wingdings" panose="05000000000000000000" pitchFamily="2" charset="2"/>
              <a:buChar char="ü"/>
              <a:defRPr/>
            </a:pPr>
            <a:r>
              <a:rPr lang="en-US" sz="2800" b="1" dirty="0">
                <a:solidFill>
                  <a:prstClr val="black"/>
                </a:solidFill>
              </a:rPr>
              <a:t>9cm: Not even 1cm </a:t>
            </a:r>
            <a:r>
              <a:rPr lang="en-US" sz="2800" dirty="0">
                <a:solidFill>
                  <a:prstClr val="black"/>
                </a:solidFill>
              </a:rPr>
              <a:t>is left laterally, or there is an anterior lip of the cervix</a:t>
            </a:r>
          </a:p>
          <a:p>
            <a:pPr marL="1175004" lvl="2" indent="-342900">
              <a:spcBef>
                <a:spcPts val="324"/>
              </a:spcBef>
              <a:buFont typeface="Wingdings" panose="05000000000000000000" pitchFamily="2" charset="2"/>
              <a:buChar char="ü"/>
              <a:defRPr/>
            </a:pPr>
            <a:r>
              <a:rPr lang="en-US" sz="2800" b="1" dirty="0">
                <a:solidFill>
                  <a:prstClr val="black"/>
                </a:solidFill>
              </a:rPr>
              <a:t>10cm: cervix </a:t>
            </a:r>
            <a:r>
              <a:rPr lang="en-US" sz="2800" dirty="0">
                <a:solidFill>
                  <a:prstClr val="black"/>
                </a:solidFill>
              </a:rPr>
              <a:t>not be felt anywhere around the fetal head.</a:t>
            </a:r>
          </a:p>
          <a:p>
            <a:pPr marL="1746504" lvl="3" indent="-457200">
              <a:spcBef>
                <a:spcPts val="324"/>
              </a:spcBef>
              <a:buFont typeface="Wingdings" panose="05000000000000000000" pitchFamily="2" charset="2"/>
              <a:buChar char="ü"/>
              <a:defRPr/>
            </a:pPr>
            <a:endParaRPr lang="en-US" sz="2800" dirty="0">
              <a:solidFill>
                <a:prstClr val="black"/>
              </a:solidFill>
            </a:endParaRPr>
          </a:p>
        </p:txBody>
      </p:sp>
      <p:sp>
        <p:nvSpPr>
          <p:cNvPr id="4" name="Slide Number Placeholder 3"/>
          <p:cNvSpPr>
            <a:spLocks noGrp="1"/>
          </p:cNvSpPr>
          <p:nvPr>
            <p:ph type="sldNum" sz="quarter" idx="12"/>
          </p:nvPr>
        </p:nvSpPr>
        <p:spPr/>
        <p:txBody>
          <a:bodyPr/>
          <a:lstStyle/>
          <a:p>
            <a:pPr>
              <a:defRPr/>
            </a:pPr>
            <a:fld id="{010974F2-3BED-4DA4-8FAB-533F352CECC7}" type="slidenum">
              <a:rPr lang="en-US" smtClean="0">
                <a:solidFill>
                  <a:prstClr val="black">
                    <a:tint val="75000"/>
                  </a:prstClr>
                </a:solidFill>
              </a:rPr>
              <a:pPr>
                <a:defRPr/>
              </a:pPr>
              <a:t>68</a:t>
            </a:fld>
            <a:endParaRPr lang="en-US">
              <a:solidFill>
                <a:prstClr val="black">
                  <a:tint val="75000"/>
                </a:prstClr>
              </a:solidFill>
            </a:endParaRPr>
          </a:p>
        </p:txBody>
      </p:sp>
    </p:spTree>
    <p:extLst>
      <p:ext uri="{BB962C8B-B14F-4D97-AF65-F5344CB8AC3E}">
        <p14:creationId xmlns:p14="http://schemas.microsoft.com/office/powerpoint/2010/main" val="217018291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1981200" y="-427038"/>
            <a:ext cx="8229600" cy="46038"/>
          </a:xfrm>
        </p:spPr>
        <p:txBody>
          <a:bodyPr>
            <a:normAutofit fontScale="90000"/>
          </a:bodyPr>
          <a:lstStyle/>
          <a:p>
            <a:pPr eaLnBrk="1" hangingPunct="1"/>
            <a:endParaRPr lang="en-US" smtClean="0"/>
          </a:p>
        </p:txBody>
      </p:sp>
      <p:sp>
        <p:nvSpPr>
          <p:cNvPr id="3" name="Content Placeholder 2"/>
          <p:cNvSpPr>
            <a:spLocks noGrp="1"/>
          </p:cNvSpPr>
          <p:nvPr>
            <p:ph idx="1"/>
          </p:nvPr>
        </p:nvSpPr>
        <p:spPr>
          <a:xfrm>
            <a:off x="425003" y="167425"/>
            <a:ext cx="11333408" cy="6554050"/>
          </a:xfrm>
        </p:spPr>
        <p:txBody>
          <a:bodyPr rtlCol="0">
            <a:normAutofit lnSpcReduction="10000"/>
          </a:bodyPr>
          <a:lstStyle/>
          <a:p>
            <a:pPr marL="514350" indent="-514350" eaLnBrk="1" fontAlgn="auto" hangingPunct="1">
              <a:spcAft>
                <a:spcPts val="0"/>
              </a:spcAft>
              <a:buClr>
                <a:schemeClr val="accent3"/>
              </a:buClr>
              <a:buNone/>
              <a:defRPr/>
            </a:pPr>
            <a:r>
              <a:rPr lang="en-US" b="1" dirty="0" smtClean="0"/>
              <a:t>4. Membranes </a:t>
            </a:r>
            <a:r>
              <a:rPr lang="en-US" dirty="0" smtClean="0"/>
              <a:t>should be felt between fingers and recorded if intact or ruptured. If ruptured the color and consistency of Amniotic Fluid should be noted.</a:t>
            </a:r>
          </a:p>
          <a:p>
            <a:pPr marL="0" indent="0" eaLnBrk="1" fontAlgn="auto" hangingPunct="1">
              <a:spcAft>
                <a:spcPts val="0"/>
              </a:spcAft>
              <a:buClr>
                <a:schemeClr val="accent3"/>
              </a:buClr>
              <a:buNone/>
              <a:defRPr/>
            </a:pPr>
            <a:r>
              <a:rPr lang="en-US" dirty="0" smtClean="0"/>
              <a:t>5</a:t>
            </a:r>
            <a:r>
              <a:rPr lang="en-US" b="1" dirty="0" smtClean="0"/>
              <a:t>. Presenting Part</a:t>
            </a:r>
            <a:r>
              <a:rPr lang="en-US" dirty="0" smtClean="0"/>
              <a:t>:</a:t>
            </a:r>
          </a:p>
          <a:p>
            <a:pPr marL="1371600" lvl="2" indent="-514350">
              <a:spcBef>
                <a:spcPts val="324"/>
              </a:spcBef>
              <a:buFont typeface="Wingdings" panose="05000000000000000000" pitchFamily="2" charset="2"/>
              <a:buChar char="ü"/>
              <a:defRPr/>
            </a:pPr>
            <a:r>
              <a:rPr lang="en-US" sz="2400" dirty="0" smtClean="0"/>
              <a:t>Nature e.g. vertex, buttock..etc</a:t>
            </a:r>
          </a:p>
          <a:p>
            <a:pPr marL="1371600" lvl="2" indent="-514350">
              <a:spcBef>
                <a:spcPts val="324"/>
              </a:spcBef>
              <a:buFont typeface="Wingdings" panose="05000000000000000000" pitchFamily="2" charset="2"/>
              <a:buChar char="ü"/>
              <a:defRPr/>
            </a:pPr>
            <a:r>
              <a:rPr lang="en-US" sz="2400" dirty="0" smtClean="0"/>
              <a:t>Position e.g. LOA, ROA..etc</a:t>
            </a:r>
          </a:p>
          <a:p>
            <a:pPr marL="1371600" lvl="2" indent="-514350">
              <a:spcBef>
                <a:spcPts val="324"/>
              </a:spcBef>
              <a:buFont typeface="Wingdings" panose="05000000000000000000" pitchFamily="2" charset="2"/>
              <a:buChar char="ü"/>
              <a:defRPr/>
            </a:pPr>
            <a:r>
              <a:rPr lang="en-US" sz="2400" dirty="0" smtClean="0"/>
              <a:t>Moulding. the overlap of bones of the skull +, ++, +++</a:t>
            </a:r>
          </a:p>
          <a:p>
            <a:pPr marL="1371600" lvl="2" indent="-514350">
              <a:spcBef>
                <a:spcPts val="324"/>
              </a:spcBef>
              <a:buFont typeface="Wingdings" panose="05000000000000000000" pitchFamily="2" charset="2"/>
              <a:buChar char="ü"/>
              <a:defRPr/>
            </a:pPr>
            <a:r>
              <a:rPr lang="en-US" sz="2400" dirty="0" smtClean="0"/>
              <a:t>Caput. Edema of the scalp..indicates some degree of </a:t>
            </a:r>
            <a:r>
              <a:rPr lang="en-US" sz="2400" dirty="0" err="1" smtClean="0"/>
              <a:t>cephalopelvic</a:t>
            </a:r>
            <a:r>
              <a:rPr lang="en-US" sz="2400" dirty="0" smtClean="0"/>
              <a:t> </a:t>
            </a:r>
            <a:r>
              <a:rPr lang="en-US" sz="2400" dirty="0" err="1" smtClean="0"/>
              <a:t>dispropotion</a:t>
            </a:r>
            <a:endParaRPr lang="en-US" sz="2400" dirty="0" smtClean="0"/>
          </a:p>
          <a:p>
            <a:pPr marL="514350" lvl="0" indent="-514350">
              <a:buAutoNum type="arabicPeriod" startAt="6"/>
              <a:defRPr/>
            </a:pPr>
            <a:r>
              <a:rPr lang="en-US" b="1" dirty="0" smtClean="0"/>
              <a:t>Abnormalities </a:t>
            </a:r>
            <a:r>
              <a:rPr lang="en-US" dirty="0" smtClean="0"/>
              <a:t>e.g. cord presentation or prolapse, tumor, etc. </a:t>
            </a:r>
          </a:p>
          <a:p>
            <a:pPr marL="514350" lvl="0" indent="-514350">
              <a:buAutoNum type="arabicPeriod" startAt="6"/>
              <a:defRPr/>
            </a:pPr>
            <a:r>
              <a:rPr lang="en-US" b="1" dirty="0" smtClean="0">
                <a:solidFill>
                  <a:prstClr val="black"/>
                </a:solidFill>
              </a:rPr>
              <a:t>Assessment of pelvic adequacy</a:t>
            </a:r>
            <a:r>
              <a:rPr lang="en-US" dirty="0" smtClean="0">
                <a:solidFill>
                  <a:prstClr val="black"/>
                </a:solidFill>
              </a:rPr>
              <a:t>: promontory of the sacrum (not tipped) and sacral curvatures (should be well curved), </a:t>
            </a:r>
            <a:r>
              <a:rPr lang="en-US" dirty="0" err="1" smtClean="0">
                <a:solidFill>
                  <a:prstClr val="black"/>
                </a:solidFill>
              </a:rPr>
              <a:t>ischial</a:t>
            </a:r>
            <a:r>
              <a:rPr lang="en-US" dirty="0" smtClean="0">
                <a:solidFill>
                  <a:prstClr val="black"/>
                </a:solidFill>
              </a:rPr>
              <a:t> spines (should be blunt), sub pubic angle ( accommodate two examining finger, </a:t>
            </a:r>
            <a:r>
              <a:rPr lang="en-US" dirty="0" err="1" smtClean="0">
                <a:solidFill>
                  <a:prstClr val="black"/>
                </a:solidFill>
              </a:rPr>
              <a:t>intertuberosity</a:t>
            </a:r>
            <a:r>
              <a:rPr lang="en-US" dirty="0" smtClean="0">
                <a:solidFill>
                  <a:prstClr val="black"/>
                </a:solidFill>
              </a:rPr>
              <a:t> ( should accommodate four </a:t>
            </a:r>
            <a:r>
              <a:rPr lang="en-US" dirty="0" err="1" smtClean="0">
                <a:solidFill>
                  <a:prstClr val="black"/>
                </a:solidFill>
              </a:rPr>
              <a:t>knucles</a:t>
            </a:r>
            <a:r>
              <a:rPr lang="en-US" dirty="0" smtClean="0">
                <a:solidFill>
                  <a:prstClr val="black"/>
                </a:solidFill>
              </a:rPr>
              <a:t>)</a:t>
            </a:r>
          </a:p>
          <a:p>
            <a:pPr marL="514350" lvl="0" indent="-514350">
              <a:buAutoNum type="arabicPeriod" startAt="6"/>
              <a:defRPr/>
            </a:pPr>
            <a:r>
              <a:rPr lang="en-US" dirty="0" smtClean="0">
                <a:solidFill>
                  <a:prstClr val="black"/>
                </a:solidFill>
              </a:rPr>
              <a:t>Examine fingers for any discharge, smell, liquor and its colour,  or any blooding.</a:t>
            </a:r>
          </a:p>
          <a:p>
            <a:pPr marL="514350" indent="-514350" eaLnBrk="1" fontAlgn="auto" hangingPunct="1">
              <a:spcAft>
                <a:spcPts val="0"/>
              </a:spcAft>
              <a:buClr>
                <a:schemeClr val="accent3"/>
              </a:buClr>
              <a:buNone/>
              <a:defRPr/>
            </a:pPr>
            <a:endParaRPr lang="en-US" dirty="0" smtClean="0"/>
          </a:p>
          <a:p>
            <a:pPr marL="365760" indent="-256032" eaLnBrk="1" fontAlgn="auto" hangingPunct="1">
              <a:spcAft>
                <a:spcPts val="0"/>
              </a:spcAft>
              <a:buClr>
                <a:schemeClr val="accent3"/>
              </a:buClr>
              <a:buFont typeface="Arial" pitchFamily="34" charset="0"/>
              <a:buChar char="•"/>
              <a:defRPr/>
            </a:pPr>
            <a:endParaRPr lang="en-US" dirty="0"/>
          </a:p>
        </p:txBody>
      </p:sp>
      <p:sp>
        <p:nvSpPr>
          <p:cNvPr id="2" name="Slide Number Placeholder 1"/>
          <p:cNvSpPr>
            <a:spLocks noGrp="1"/>
          </p:cNvSpPr>
          <p:nvPr>
            <p:ph type="sldNum" sz="quarter" idx="12"/>
          </p:nvPr>
        </p:nvSpPr>
        <p:spPr/>
        <p:txBody>
          <a:bodyPr/>
          <a:lstStyle/>
          <a:p>
            <a:pPr>
              <a:defRPr/>
            </a:pPr>
            <a:fld id="{010974F2-3BED-4DA4-8FAB-533F352CECC7}" type="slidenum">
              <a:rPr lang="en-US" smtClean="0">
                <a:solidFill>
                  <a:prstClr val="black">
                    <a:tint val="75000"/>
                  </a:prstClr>
                </a:solidFill>
              </a:rPr>
              <a:pPr>
                <a:defRPr/>
              </a:pPr>
              <a:t>69</a:t>
            </a:fld>
            <a:endParaRPr lang="en-US">
              <a:solidFill>
                <a:prstClr val="black">
                  <a:tint val="75000"/>
                </a:prstClr>
              </a:solidFill>
            </a:endParaRPr>
          </a:p>
        </p:txBody>
      </p:sp>
    </p:spTree>
    <p:extLst>
      <p:ext uri="{BB962C8B-B14F-4D97-AF65-F5344CB8AC3E}">
        <p14:creationId xmlns:p14="http://schemas.microsoft.com/office/powerpoint/2010/main" val="39529662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94703"/>
          </a:xfrm>
        </p:spPr>
        <p:txBody>
          <a:bodyPr>
            <a:normAutofit fontScale="90000"/>
          </a:bodyPr>
          <a:lstStyle/>
          <a:p>
            <a:pPr algn="ctr"/>
            <a:r>
              <a:rPr lang="en-US" dirty="0" smtClean="0">
                <a:solidFill>
                  <a:srgbClr val="00B0F0"/>
                </a:solidFill>
              </a:rPr>
              <a:t>Indications For Performing A Vaginal Examination</a:t>
            </a:r>
            <a:endParaRPr lang="en-US" dirty="0">
              <a:solidFill>
                <a:srgbClr val="00B0F0"/>
              </a:solidFill>
            </a:endParaRPr>
          </a:p>
        </p:txBody>
      </p:sp>
      <p:sp>
        <p:nvSpPr>
          <p:cNvPr id="3" name="Content Placeholder 2"/>
          <p:cNvSpPr>
            <a:spLocks noGrp="1"/>
          </p:cNvSpPr>
          <p:nvPr>
            <p:ph idx="1"/>
          </p:nvPr>
        </p:nvSpPr>
        <p:spPr>
          <a:xfrm>
            <a:off x="838200" y="1094704"/>
            <a:ext cx="10515600" cy="5293217"/>
          </a:xfrm>
        </p:spPr>
        <p:txBody>
          <a:bodyPr>
            <a:normAutofit lnSpcReduction="10000"/>
          </a:bodyPr>
          <a:lstStyle/>
          <a:p>
            <a:pPr marL="514350" indent="-514350">
              <a:buFont typeface="+mj-lt"/>
              <a:buAutoNum type="arabicPeriod"/>
            </a:pPr>
            <a:r>
              <a:rPr lang="en-US" dirty="0" smtClean="0"/>
              <a:t>To make a positive diagnosis of labour</a:t>
            </a:r>
          </a:p>
          <a:p>
            <a:pPr marL="514350" indent="-514350">
              <a:buFont typeface="+mj-lt"/>
              <a:buAutoNum type="arabicPeriod"/>
            </a:pPr>
            <a:r>
              <a:rPr lang="en-US" dirty="0" smtClean="0"/>
              <a:t>To make a positive identification of the presenting part</a:t>
            </a:r>
          </a:p>
          <a:p>
            <a:pPr marL="514350" indent="-514350">
              <a:buFont typeface="+mj-lt"/>
              <a:buAutoNum type="arabicPeriod"/>
            </a:pPr>
            <a:r>
              <a:rPr lang="en-US" dirty="0" smtClean="0"/>
              <a:t>To confirm if the head is engaged if in doubt</a:t>
            </a:r>
          </a:p>
          <a:p>
            <a:pPr marL="514350" indent="-514350">
              <a:buFont typeface="+mj-lt"/>
              <a:buAutoNum type="arabicPeriod"/>
            </a:pPr>
            <a:r>
              <a:rPr lang="en-US" dirty="0" smtClean="0"/>
              <a:t>To establish if the fore waters have rupture or not or to rupture them.</a:t>
            </a:r>
          </a:p>
          <a:p>
            <a:pPr marL="514350" indent="-514350">
              <a:buFont typeface="+mj-lt"/>
              <a:buAutoNum type="arabicPeriod"/>
            </a:pPr>
            <a:r>
              <a:rPr lang="en-US" dirty="0" smtClean="0"/>
              <a:t>To  rule out cord presentation if membranes are intact or cord prolapse if the membrane are ruptured.</a:t>
            </a:r>
          </a:p>
          <a:p>
            <a:pPr marL="514350" indent="-514350">
              <a:buFont typeface="+mj-lt"/>
              <a:buAutoNum type="arabicPeriod"/>
            </a:pPr>
            <a:r>
              <a:rPr lang="en-US" dirty="0" smtClean="0"/>
              <a:t>To assess progress  of labour </a:t>
            </a:r>
            <a:r>
              <a:rPr lang="en-US" dirty="0" err="1" smtClean="0"/>
              <a:t>i.e</a:t>
            </a:r>
            <a:r>
              <a:rPr lang="en-US" dirty="0" smtClean="0"/>
              <a:t> cervical dilatation.</a:t>
            </a:r>
          </a:p>
          <a:p>
            <a:pPr marL="514350" indent="-514350">
              <a:buFont typeface="+mj-lt"/>
              <a:buAutoNum type="arabicPeriod"/>
            </a:pPr>
            <a:r>
              <a:rPr lang="en-US" dirty="0" smtClean="0"/>
              <a:t>To confirm full dilatation of the cervix.</a:t>
            </a:r>
          </a:p>
          <a:p>
            <a:pPr marL="514350" indent="-514350">
              <a:buFont typeface="+mj-lt"/>
              <a:buAutoNum type="arabicPeriod"/>
            </a:pPr>
            <a:r>
              <a:rPr lang="en-US" dirty="0" smtClean="0"/>
              <a:t>To determine station of the presenting part</a:t>
            </a:r>
          </a:p>
          <a:p>
            <a:pPr marL="514350" indent="-514350">
              <a:buFont typeface="+mj-lt"/>
              <a:buAutoNum type="arabicPeriod"/>
            </a:pPr>
            <a:r>
              <a:rPr lang="en-US" dirty="0" smtClean="0"/>
              <a:t>In multiple pregnancy to confirm the lie and presentation of a second twin and in order to puncture the second sack.</a:t>
            </a:r>
            <a:endParaRPr lang="en-US" dirty="0"/>
          </a:p>
        </p:txBody>
      </p:sp>
      <p:sp>
        <p:nvSpPr>
          <p:cNvPr id="4" name="Slide Number Placeholder 3"/>
          <p:cNvSpPr>
            <a:spLocks noGrp="1"/>
          </p:cNvSpPr>
          <p:nvPr>
            <p:ph type="sldNum" sz="quarter" idx="12"/>
          </p:nvPr>
        </p:nvSpPr>
        <p:spPr/>
        <p:txBody>
          <a:bodyPr/>
          <a:lstStyle/>
          <a:p>
            <a:fld id="{4AB73CBB-C3D0-44F1-AD60-686FF34E1601}" type="slidenum">
              <a:rPr lang="en-US" smtClean="0">
                <a:solidFill>
                  <a:prstClr val="black">
                    <a:tint val="75000"/>
                  </a:prstClr>
                </a:solidFill>
              </a:rPr>
              <a:pPr/>
              <a:t>7</a:t>
            </a:fld>
            <a:endParaRPr lang="en-US">
              <a:solidFill>
                <a:prstClr val="black">
                  <a:tint val="75000"/>
                </a:prstClr>
              </a:solidFill>
            </a:endParaRPr>
          </a:p>
        </p:txBody>
      </p:sp>
    </p:spTree>
    <p:extLst>
      <p:ext uri="{BB962C8B-B14F-4D97-AF65-F5344CB8AC3E}">
        <p14:creationId xmlns:p14="http://schemas.microsoft.com/office/powerpoint/2010/main" val="213401410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Complications of 1</a:t>
            </a:r>
            <a:r>
              <a:rPr lang="en-US" baseline="30000" dirty="0" smtClean="0">
                <a:solidFill>
                  <a:srgbClr val="00B0F0"/>
                </a:solidFill>
              </a:rPr>
              <a:t>st</a:t>
            </a:r>
            <a:r>
              <a:rPr lang="en-US" dirty="0" smtClean="0">
                <a:solidFill>
                  <a:srgbClr val="00B0F0"/>
                </a:solidFill>
              </a:rPr>
              <a:t> stage of labour</a:t>
            </a:r>
            <a:endParaRPr lang="en-US" dirty="0">
              <a:solidFill>
                <a:srgbClr val="00B0F0"/>
              </a:solidFill>
            </a:endParaRPr>
          </a:p>
        </p:txBody>
      </p:sp>
      <p:sp>
        <p:nvSpPr>
          <p:cNvPr id="3" name="Content Placeholder 2"/>
          <p:cNvSpPr>
            <a:spLocks noGrp="1"/>
          </p:cNvSpPr>
          <p:nvPr>
            <p:ph idx="1"/>
          </p:nvPr>
        </p:nvSpPr>
        <p:spPr/>
        <p:txBody>
          <a:bodyPr/>
          <a:lstStyle/>
          <a:p>
            <a:pPr lvl="3" fontAlgn="base">
              <a:lnSpc>
                <a:spcPct val="100000"/>
              </a:lnSpc>
              <a:spcBef>
                <a:spcPct val="20000"/>
              </a:spcBef>
              <a:spcAft>
                <a:spcPct val="0"/>
              </a:spcAft>
              <a:buSzPct val="95000"/>
              <a:buFont typeface="Wingdings" panose="05000000000000000000" pitchFamily="2" charset="2"/>
              <a:buChar char="Ø"/>
            </a:pPr>
            <a:r>
              <a:rPr lang="en-US" altLang="en-US" sz="2800" dirty="0">
                <a:solidFill>
                  <a:prstClr val="black"/>
                </a:solidFill>
                <a:latin typeface="Calibri" panose="020F0502020204030204" pitchFamily="34" charset="0"/>
              </a:rPr>
              <a:t>Fetal distress</a:t>
            </a:r>
          </a:p>
          <a:p>
            <a:pPr lvl="3" fontAlgn="base">
              <a:lnSpc>
                <a:spcPct val="100000"/>
              </a:lnSpc>
              <a:spcBef>
                <a:spcPct val="20000"/>
              </a:spcBef>
              <a:spcAft>
                <a:spcPct val="0"/>
              </a:spcAft>
              <a:buSzPct val="95000"/>
              <a:buFont typeface="Wingdings" panose="05000000000000000000" pitchFamily="2" charset="2"/>
              <a:buChar char="Ø"/>
            </a:pPr>
            <a:r>
              <a:rPr lang="en-US" altLang="en-US" sz="2800" dirty="0">
                <a:solidFill>
                  <a:prstClr val="black"/>
                </a:solidFill>
                <a:latin typeface="Calibri" panose="020F0502020204030204" pitchFamily="34" charset="0"/>
              </a:rPr>
              <a:t>Maternal distress</a:t>
            </a:r>
          </a:p>
          <a:p>
            <a:pPr lvl="3" fontAlgn="base">
              <a:lnSpc>
                <a:spcPct val="100000"/>
              </a:lnSpc>
              <a:spcBef>
                <a:spcPct val="20000"/>
              </a:spcBef>
              <a:spcAft>
                <a:spcPct val="0"/>
              </a:spcAft>
              <a:buSzPct val="95000"/>
              <a:buFont typeface="Wingdings" panose="05000000000000000000" pitchFamily="2" charset="2"/>
              <a:buChar char="Ø"/>
            </a:pPr>
            <a:r>
              <a:rPr lang="en-US" altLang="en-US" sz="2800" dirty="0">
                <a:solidFill>
                  <a:prstClr val="black"/>
                </a:solidFill>
                <a:latin typeface="Calibri" panose="020F0502020204030204" pitchFamily="34" charset="0"/>
              </a:rPr>
              <a:t>Prolonged </a:t>
            </a:r>
            <a:r>
              <a:rPr lang="en-US" altLang="en-US" sz="2800" dirty="0" smtClean="0">
                <a:solidFill>
                  <a:prstClr val="black"/>
                </a:solidFill>
                <a:latin typeface="Calibri" panose="020F0502020204030204" pitchFamily="34" charset="0"/>
              </a:rPr>
              <a:t>labour</a:t>
            </a:r>
          </a:p>
          <a:p>
            <a:pPr lvl="3" fontAlgn="base">
              <a:lnSpc>
                <a:spcPct val="100000"/>
              </a:lnSpc>
              <a:spcBef>
                <a:spcPct val="20000"/>
              </a:spcBef>
              <a:spcAft>
                <a:spcPct val="0"/>
              </a:spcAft>
              <a:buSzPct val="95000"/>
              <a:buFont typeface="Wingdings" panose="05000000000000000000" pitchFamily="2" charset="2"/>
              <a:buChar char="Ø"/>
            </a:pPr>
            <a:r>
              <a:rPr lang="en-US" altLang="en-US" sz="2800" dirty="0" smtClean="0">
                <a:solidFill>
                  <a:prstClr val="black"/>
                </a:solidFill>
                <a:latin typeface="Calibri" panose="020F0502020204030204" pitchFamily="34" charset="0"/>
              </a:rPr>
              <a:t>Obstructed labour</a:t>
            </a:r>
            <a:endParaRPr lang="en-US" altLang="en-US" sz="2800" dirty="0">
              <a:solidFill>
                <a:prstClr val="black"/>
              </a:solidFill>
              <a:latin typeface="Calibri" panose="020F0502020204030204" pitchFamily="34" charset="0"/>
            </a:endParaRPr>
          </a:p>
          <a:p>
            <a:endParaRPr lang="en-US" dirty="0"/>
          </a:p>
        </p:txBody>
      </p:sp>
      <p:sp>
        <p:nvSpPr>
          <p:cNvPr id="4" name="Slide Number Placeholder 3"/>
          <p:cNvSpPr>
            <a:spLocks noGrp="1"/>
          </p:cNvSpPr>
          <p:nvPr>
            <p:ph type="sldNum" sz="quarter" idx="12"/>
          </p:nvPr>
        </p:nvSpPr>
        <p:spPr/>
        <p:txBody>
          <a:bodyPr/>
          <a:lstStyle/>
          <a:p>
            <a:pPr>
              <a:defRPr/>
            </a:pPr>
            <a:fld id="{010974F2-3BED-4DA4-8FAB-533F352CECC7}" type="slidenum">
              <a:rPr lang="en-US" smtClean="0">
                <a:solidFill>
                  <a:prstClr val="black">
                    <a:tint val="75000"/>
                  </a:prstClr>
                </a:solidFill>
              </a:rPr>
              <a:pPr>
                <a:defRPr/>
              </a:pPr>
              <a:t>70</a:t>
            </a:fld>
            <a:endParaRPr lang="en-US">
              <a:solidFill>
                <a:prstClr val="black">
                  <a:tint val="75000"/>
                </a:prstClr>
              </a:solidFill>
            </a:endParaRPr>
          </a:p>
        </p:txBody>
      </p:sp>
    </p:spTree>
    <p:extLst>
      <p:ext uri="{BB962C8B-B14F-4D97-AF65-F5344CB8AC3E}">
        <p14:creationId xmlns:p14="http://schemas.microsoft.com/office/powerpoint/2010/main" val="203339655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solidFill>
                  <a:srgbClr val="FF0000"/>
                </a:solidFill>
                <a:latin typeface="+mn-lt"/>
              </a:rPr>
              <a:t>THE PARTOGRAPH </a:t>
            </a:r>
            <a:r>
              <a:rPr lang="en-US" dirty="0" smtClean="0">
                <a:solidFill>
                  <a:srgbClr val="00B0F0"/>
                </a:solidFill>
                <a:latin typeface="+mn-lt"/>
              </a:rPr>
              <a:t/>
            </a:r>
            <a:br>
              <a:rPr lang="en-US" dirty="0" smtClean="0">
                <a:solidFill>
                  <a:srgbClr val="00B0F0"/>
                </a:solidFill>
                <a:latin typeface="+mn-lt"/>
              </a:rPr>
            </a:br>
            <a:r>
              <a:rPr lang="en-US" dirty="0" smtClean="0">
                <a:solidFill>
                  <a:srgbClr val="00B0F0"/>
                </a:solidFill>
                <a:latin typeface="+mn-lt"/>
              </a:rPr>
              <a:t>Management Of Labour By Use Of A Partograph</a:t>
            </a:r>
            <a:endParaRPr lang="en-US" dirty="0">
              <a:solidFill>
                <a:srgbClr val="00B0F0"/>
              </a:solidFill>
              <a:latin typeface="+mn-lt"/>
            </a:endParaRPr>
          </a:p>
        </p:txBody>
      </p:sp>
      <p:sp>
        <p:nvSpPr>
          <p:cNvPr id="3" name="Content Placeholder 2"/>
          <p:cNvSpPr>
            <a:spLocks noGrp="1"/>
          </p:cNvSpPr>
          <p:nvPr>
            <p:ph idx="1"/>
          </p:nvPr>
        </p:nvSpPr>
        <p:spPr>
          <a:xfrm>
            <a:off x="838200" y="1825625"/>
            <a:ext cx="10515600" cy="4725300"/>
          </a:xfrm>
        </p:spPr>
        <p:txBody>
          <a:bodyPr>
            <a:normAutofit fontScale="85000" lnSpcReduction="20000"/>
          </a:bodyPr>
          <a:lstStyle/>
          <a:p>
            <a:pPr marL="0" lvl="0" indent="0">
              <a:lnSpc>
                <a:spcPct val="160000"/>
              </a:lnSpc>
              <a:buNone/>
            </a:pPr>
            <a:r>
              <a:rPr lang="en-US" sz="2400" dirty="0">
                <a:solidFill>
                  <a:prstClr val="black"/>
                </a:solidFill>
              </a:rPr>
              <a:t> </a:t>
            </a:r>
            <a:r>
              <a:rPr lang="en-US" sz="2400" b="1" dirty="0" err="1" smtClean="0">
                <a:solidFill>
                  <a:prstClr val="black"/>
                </a:solidFill>
              </a:rPr>
              <a:t>Defination</a:t>
            </a:r>
            <a:r>
              <a:rPr lang="en-US" sz="2400" b="1" dirty="0" smtClean="0">
                <a:solidFill>
                  <a:prstClr val="black"/>
                </a:solidFill>
              </a:rPr>
              <a:t>:</a:t>
            </a:r>
            <a:r>
              <a:rPr lang="en-US" sz="2400" dirty="0" smtClean="0">
                <a:solidFill>
                  <a:prstClr val="black"/>
                </a:solidFill>
              </a:rPr>
              <a:t> A </a:t>
            </a:r>
            <a:r>
              <a:rPr lang="en-US" sz="2400" dirty="0" err="1" smtClean="0">
                <a:solidFill>
                  <a:prstClr val="black"/>
                </a:solidFill>
              </a:rPr>
              <a:t>partograph</a:t>
            </a:r>
            <a:r>
              <a:rPr lang="en-US" sz="2400" dirty="0" smtClean="0">
                <a:solidFill>
                  <a:prstClr val="black"/>
                </a:solidFill>
              </a:rPr>
              <a:t> is </a:t>
            </a:r>
            <a:r>
              <a:rPr lang="en-US" sz="2400" dirty="0">
                <a:solidFill>
                  <a:prstClr val="black"/>
                </a:solidFill>
              </a:rPr>
              <a:t>a Medico-Legal tool used to monitor labor progress and to note any deviation from normal. </a:t>
            </a:r>
          </a:p>
          <a:p>
            <a:pPr lvl="0">
              <a:lnSpc>
                <a:spcPct val="160000"/>
              </a:lnSpc>
              <a:buFont typeface="Wingdings" pitchFamily="2" charset="2"/>
              <a:buChar char="Ø"/>
            </a:pPr>
            <a:r>
              <a:rPr lang="en-US" sz="2400" dirty="0">
                <a:solidFill>
                  <a:prstClr val="black"/>
                </a:solidFill>
              </a:rPr>
              <a:t>It therefore provides safety for the mother and her </a:t>
            </a:r>
            <a:r>
              <a:rPr lang="en-US" sz="2400" dirty="0" smtClean="0">
                <a:solidFill>
                  <a:prstClr val="black"/>
                </a:solidFill>
              </a:rPr>
              <a:t>fetus</a:t>
            </a:r>
            <a:endParaRPr lang="en-US" sz="2400" dirty="0">
              <a:solidFill>
                <a:prstClr val="black"/>
              </a:solidFill>
            </a:endParaRPr>
          </a:p>
          <a:p>
            <a:pPr marL="0" lvl="0" indent="0">
              <a:lnSpc>
                <a:spcPct val="160000"/>
              </a:lnSpc>
              <a:buNone/>
            </a:pPr>
            <a:r>
              <a:rPr lang="en-US" sz="2400" b="1" dirty="0">
                <a:solidFill>
                  <a:prstClr val="black"/>
                </a:solidFill>
              </a:rPr>
              <a:t>THE GRAPH: </a:t>
            </a:r>
            <a:r>
              <a:rPr lang="en-US" sz="2400" dirty="0">
                <a:solidFill>
                  <a:prstClr val="black"/>
                </a:solidFill>
              </a:rPr>
              <a:t>Central feature is a graph where dilatation of the cervix is assessed by vaginal examination and plotted.</a:t>
            </a:r>
          </a:p>
          <a:p>
            <a:pPr lvl="2">
              <a:lnSpc>
                <a:spcPct val="160000"/>
              </a:lnSpc>
              <a:buFont typeface="Wingdings" pitchFamily="2" charset="2"/>
              <a:buChar char="Ø"/>
            </a:pPr>
            <a:r>
              <a:rPr lang="en-US" sz="2800" dirty="0">
                <a:solidFill>
                  <a:prstClr val="black"/>
                </a:solidFill>
              </a:rPr>
              <a:t>Noting rate of cervical dilatation helps to identify women whose labor are abnormally slow and may require special attention. </a:t>
            </a:r>
          </a:p>
          <a:p>
            <a:pPr lvl="2">
              <a:lnSpc>
                <a:spcPct val="160000"/>
              </a:lnSpc>
              <a:buFont typeface="Wingdings" pitchFamily="2" charset="2"/>
              <a:buChar char="Ø"/>
            </a:pPr>
            <a:r>
              <a:rPr lang="en-US" sz="2800" dirty="0">
                <a:solidFill>
                  <a:prstClr val="black"/>
                </a:solidFill>
              </a:rPr>
              <a:t>These women are at a risk of developing prolonged and obstructed labor due to CPD.</a:t>
            </a:r>
          </a:p>
          <a:p>
            <a:endParaRPr lang="en-US" dirty="0"/>
          </a:p>
        </p:txBody>
      </p:sp>
      <p:sp>
        <p:nvSpPr>
          <p:cNvPr id="4" name="Slide Number Placeholder 3"/>
          <p:cNvSpPr>
            <a:spLocks noGrp="1"/>
          </p:cNvSpPr>
          <p:nvPr>
            <p:ph type="sldNum" sz="quarter" idx="12"/>
          </p:nvPr>
        </p:nvSpPr>
        <p:spPr/>
        <p:txBody>
          <a:bodyPr/>
          <a:lstStyle/>
          <a:p>
            <a:pPr>
              <a:defRPr/>
            </a:pPr>
            <a:fld id="{010974F2-3BED-4DA4-8FAB-533F352CECC7}" type="slidenum">
              <a:rPr lang="en-US" smtClean="0">
                <a:solidFill>
                  <a:prstClr val="black">
                    <a:tint val="75000"/>
                  </a:prstClr>
                </a:solidFill>
              </a:rPr>
              <a:pPr>
                <a:defRPr/>
              </a:pPr>
              <a:t>71</a:t>
            </a:fld>
            <a:endParaRPr lang="en-US">
              <a:solidFill>
                <a:prstClr val="black">
                  <a:tint val="75000"/>
                </a:prstClr>
              </a:solidFill>
            </a:endParaRPr>
          </a:p>
        </p:txBody>
      </p:sp>
    </p:spTree>
    <p:extLst>
      <p:ext uri="{BB962C8B-B14F-4D97-AF65-F5344CB8AC3E}">
        <p14:creationId xmlns:p14="http://schemas.microsoft.com/office/powerpoint/2010/main" val="287263589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524000" y="-762000"/>
            <a:ext cx="9144000" cy="845820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4AB73CBB-C3D0-44F1-AD60-686FF34E1601}" type="slidenum">
              <a:rPr lang="en-US" smtClean="0">
                <a:solidFill>
                  <a:prstClr val="black">
                    <a:tint val="75000"/>
                  </a:prstClr>
                </a:solidFill>
              </a:rPr>
              <a:pPr/>
              <a:t>72</a:t>
            </a:fld>
            <a:endParaRPr lang="en-US">
              <a:solidFill>
                <a:prstClr val="black">
                  <a:tint val="75000"/>
                </a:prstClr>
              </a:solidFill>
            </a:endParaRPr>
          </a:p>
        </p:txBody>
      </p:sp>
    </p:spTree>
    <p:extLst>
      <p:ext uri="{BB962C8B-B14F-4D97-AF65-F5344CB8AC3E}">
        <p14:creationId xmlns:p14="http://schemas.microsoft.com/office/powerpoint/2010/main" val="292378868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
          <p:cNvPicPr>
            <a:picLocks noChangeAspect="1" noChangeArrowheads="1"/>
          </p:cNvPicPr>
          <p:nvPr/>
        </p:nvPicPr>
        <p:blipFill>
          <a:blip r:embed="rId2" cstate="print"/>
          <a:srcRect/>
          <a:stretch>
            <a:fillRect/>
          </a:stretch>
        </p:blipFill>
        <p:spPr bwMode="auto">
          <a:xfrm>
            <a:off x="2667000" y="-22654"/>
            <a:ext cx="8001000" cy="6880654"/>
          </a:xfrm>
          <a:prstGeom prst="rect">
            <a:avLst/>
          </a:prstGeom>
          <a:noFill/>
          <a:ln w="9525">
            <a:noFill/>
            <a:miter lim="800000"/>
            <a:headEnd/>
            <a:tailEnd/>
          </a:ln>
        </p:spPr>
      </p:pic>
      <p:sp>
        <p:nvSpPr>
          <p:cNvPr id="2051" name="Text Box 3"/>
          <p:cNvSpPr txBox="1">
            <a:spLocks noChangeArrowheads="1"/>
          </p:cNvSpPr>
          <p:nvPr/>
        </p:nvSpPr>
        <p:spPr bwMode="auto">
          <a:xfrm>
            <a:off x="1752600" y="1371600"/>
            <a:ext cx="1524000" cy="23622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en-US" sz="800" b="1" dirty="0">
                <a:solidFill>
                  <a:prstClr val="black"/>
                </a:solidFill>
                <a:latin typeface="Calibri" pitchFamily="34" charset="0"/>
                <a:cs typeface="Arial" pitchFamily="34" charset="0"/>
              </a:rPr>
              <a:t>Palpate (</a:t>
            </a:r>
            <a:r>
              <a:rPr lang="en-US" sz="800" b="1" dirty="0" err="1">
                <a:solidFill>
                  <a:prstClr val="black"/>
                </a:solidFill>
                <a:latin typeface="Calibri" pitchFamily="34" charset="0"/>
                <a:cs typeface="Arial" pitchFamily="34" charset="0"/>
              </a:rPr>
              <a:t>fundus</a:t>
            </a:r>
            <a:r>
              <a:rPr lang="en-US" sz="800" b="1" dirty="0">
                <a:solidFill>
                  <a:prstClr val="black"/>
                </a:solidFill>
                <a:latin typeface="Calibri" pitchFamily="34" charset="0"/>
                <a:cs typeface="Arial" pitchFamily="34" charset="0"/>
              </a:rPr>
              <a:t>) abdomen for contractions over 10 minutes.</a:t>
            </a:r>
            <a:endParaRPr lang="en-US" sz="800" b="1" dirty="0">
              <a:solidFill>
                <a:prstClr val="black"/>
              </a:solidFill>
              <a:latin typeface="Times New Roman" pitchFamily="18" charset="0"/>
              <a:cs typeface="Arial" pitchFamily="34" charset="0"/>
            </a:endParaRPr>
          </a:p>
          <a:p>
            <a:pPr fontAlgn="base">
              <a:spcBef>
                <a:spcPct val="0"/>
              </a:spcBef>
              <a:spcAft>
                <a:spcPct val="0"/>
              </a:spcAft>
            </a:pPr>
            <a:endParaRPr lang="en-US" sz="1100" dirty="0">
              <a:solidFill>
                <a:prstClr val="black"/>
              </a:solidFill>
              <a:latin typeface="Times New Roman" pitchFamily="18" charset="0"/>
              <a:cs typeface="Arial" pitchFamily="34" charset="0"/>
            </a:endParaRPr>
          </a:p>
          <a:p>
            <a:pPr fontAlgn="base">
              <a:spcBef>
                <a:spcPct val="0"/>
              </a:spcBef>
              <a:spcAft>
                <a:spcPts val="1000"/>
              </a:spcAft>
            </a:pPr>
            <a:r>
              <a:rPr lang="en-US" sz="1100" dirty="0">
                <a:solidFill>
                  <a:prstClr val="black"/>
                </a:solidFill>
                <a:latin typeface="Times New Roman" pitchFamily="18" charset="0"/>
                <a:cs typeface="Arial" pitchFamily="34" charset="0"/>
              </a:rPr>
              <a:t>                     </a:t>
            </a:r>
          </a:p>
          <a:p>
            <a:pPr fontAlgn="base">
              <a:spcBef>
                <a:spcPct val="0"/>
              </a:spcBef>
              <a:spcAft>
                <a:spcPts val="1000"/>
              </a:spcAft>
            </a:pPr>
            <a:r>
              <a:rPr lang="en-US" sz="1100" dirty="0">
                <a:solidFill>
                  <a:prstClr val="black"/>
                </a:solidFill>
                <a:latin typeface="Times New Roman" pitchFamily="18" charset="0"/>
                <a:cs typeface="Arial" pitchFamily="34" charset="0"/>
              </a:rPr>
              <a:t>                    </a:t>
            </a:r>
            <a:r>
              <a:rPr lang="en-US" sz="800" dirty="0">
                <a:solidFill>
                  <a:prstClr val="black"/>
                </a:solidFill>
                <a:latin typeface="Calibri" pitchFamily="34" charset="0"/>
                <a:cs typeface="Arial" pitchFamily="34" charset="0"/>
              </a:rPr>
              <a:t>&lt; 20 seconds	</a:t>
            </a:r>
            <a:endParaRPr lang="en-US" sz="1100" dirty="0">
              <a:solidFill>
                <a:prstClr val="black"/>
              </a:solidFill>
              <a:latin typeface="Times New Roman" pitchFamily="18" charset="0"/>
              <a:cs typeface="Arial" pitchFamily="34" charset="0"/>
            </a:endParaRPr>
          </a:p>
          <a:p>
            <a:pPr fontAlgn="base">
              <a:spcBef>
                <a:spcPct val="0"/>
              </a:spcBef>
              <a:spcAft>
                <a:spcPct val="0"/>
              </a:spcAft>
            </a:pPr>
            <a:endParaRPr lang="en-US" sz="1100" dirty="0">
              <a:solidFill>
                <a:prstClr val="black"/>
              </a:solidFill>
              <a:latin typeface="Times New Roman" pitchFamily="18" charset="0"/>
              <a:cs typeface="Arial" pitchFamily="34" charset="0"/>
            </a:endParaRPr>
          </a:p>
          <a:p>
            <a:pPr fontAlgn="base">
              <a:spcBef>
                <a:spcPct val="0"/>
              </a:spcBef>
              <a:spcAft>
                <a:spcPts val="1000"/>
              </a:spcAft>
            </a:pPr>
            <a:r>
              <a:rPr lang="en-US" sz="1100" dirty="0">
                <a:solidFill>
                  <a:prstClr val="black"/>
                </a:solidFill>
                <a:latin typeface="Times New Roman" pitchFamily="18" charset="0"/>
                <a:cs typeface="Arial" pitchFamily="34" charset="0"/>
              </a:rPr>
              <a:t>                    </a:t>
            </a:r>
            <a:r>
              <a:rPr lang="en-US" sz="800" dirty="0">
                <a:solidFill>
                  <a:prstClr val="black"/>
                </a:solidFill>
                <a:latin typeface="Calibri" pitchFamily="34" charset="0"/>
                <a:cs typeface="Arial" pitchFamily="34" charset="0"/>
              </a:rPr>
              <a:t>20-40 seconds	</a:t>
            </a:r>
            <a:endParaRPr lang="en-US" sz="1100" dirty="0">
              <a:solidFill>
                <a:prstClr val="black"/>
              </a:solidFill>
              <a:latin typeface="Times New Roman" pitchFamily="18" charset="0"/>
              <a:cs typeface="Arial" pitchFamily="34" charset="0"/>
            </a:endParaRPr>
          </a:p>
          <a:p>
            <a:pPr fontAlgn="base">
              <a:spcBef>
                <a:spcPct val="0"/>
              </a:spcBef>
              <a:spcAft>
                <a:spcPct val="0"/>
              </a:spcAft>
            </a:pPr>
            <a:endParaRPr lang="en-US" sz="1100" dirty="0">
              <a:solidFill>
                <a:prstClr val="black"/>
              </a:solidFill>
              <a:latin typeface="Times New Roman" pitchFamily="18" charset="0"/>
              <a:cs typeface="Arial" pitchFamily="34" charset="0"/>
            </a:endParaRPr>
          </a:p>
          <a:p>
            <a:pPr fontAlgn="base">
              <a:spcBef>
                <a:spcPct val="0"/>
              </a:spcBef>
              <a:spcAft>
                <a:spcPct val="0"/>
              </a:spcAft>
            </a:pPr>
            <a:r>
              <a:rPr lang="en-US" sz="1100" dirty="0">
                <a:solidFill>
                  <a:prstClr val="black"/>
                </a:solidFill>
                <a:latin typeface="Times New Roman" pitchFamily="18" charset="0"/>
                <a:cs typeface="Arial" pitchFamily="34" charset="0"/>
              </a:rPr>
              <a:t>                       </a:t>
            </a:r>
            <a:r>
              <a:rPr lang="en-US" sz="800" dirty="0">
                <a:solidFill>
                  <a:prstClr val="black"/>
                </a:solidFill>
                <a:latin typeface="Calibri" pitchFamily="34" charset="0"/>
                <a:cs typeface="Arial" pitchFamily="34" charset="0"/>
              </a:rPr>
              <a:t>&lt;40 seconds	</a:t>
            </a:r>
            <a:endParaRPr lang="en-US" sz="1100" dirty="0">
              <a:solidFill>
                <a:prstClr val="black"/>
              </a:solidFill>
              <a:latin typeface="Times New Roman" pitchFamily="18" charset="0"/>
              <a:cs typeface="Arial" pitchFamily="34" charset="0"/>
            </a:endParaRPr>
          </a:p>
          <a:p>
            <a:pPr fontAlgn="base">
              <a:spcBef>
                <a:spcPct val="0"/>
              </a:spcBef>
              <a:spcAft>
                <a:spcPct val="0"/>
              </a:spcAft>
            </a:pPr>
            <a:endParaRPr lang="en-US" dirty="0">
              <a:solidFill>
                <a:prstClr val="black"/>
              </a:solidFill>
              <a:latin typeface="Arial" pitchFamily="34" charset="0"/>
              <a:cs typeface="Arial" pitchFamily="34" charset="0"/>
            </a:endParaRPr>
          </a:p>
        </p:txBody>
      </p:sp>
      <p:sp>
        <p:nvSpPr>
          <p:cNvPr id="5" name="TextBox 4"/>
          <p:cNvSpPr txBox="1"/>
          <p:nvPr/>
        </p:nvSpPr>
        <p:spPr>
          <a:xfrm>
            <a:off x="1905000" y="2590800"/>
            <a:ext cx="228600" cy="369332"/>
          </a:xfrm>
          <a:prstGeom prst="rect">
            <a:avLst/>
          </a:prstGeom>
          <a:solidFill>
            <a:schemeClr val="bg1"/>
          </a:solidFill>
          <a:ln>
            <a:solidFill>
              <a:schemeClr val="accent1"/>
            </a:solidFill>
          </a:ln>
        </p:spPr>
        <p:txBody>
          <a:bodyPr wrap="square" rtlCol="0">
            <a:spAutoFit/>
          </a:bodyPr>
          <a:lstStyle/>
          <a:p>
            <a:endParaRPr lang="en-US" dirty="0">
              <a:solidFill>
                <a:prstClr val="black"/>
              </a:solidFill>
            </a:endParaRPr>
          </a:p>
        </p:txBody>
      </p:sp>
      <p:sp>
        <p:nvSpPr>
          <p:cNvPr id="6" name="TextBox 5"/>
          <p:cNvSpPr txBox="1"/>
          <p:nvPr/>
        </p:nvSpPr>
        <p:spPr>
          <a:xfrm>
            <a:off x="1905000" y="3200400"/>
            <a:ext cx="228600" cy="369332"/>
          </a:xfrm>
          <a:prstGeom prst="rect">
            <a:avLst/>
          </a:prstGeom>
          <a:solidFill>
            <a:schemeClr val="tx1"/>
          </a:solidFill>
        </p:spPr>
        <p:txBody>
          <a:bodyPr wrap="square" rtlCol="0">
            <a:spAutoFit/>
          </a:bodyPr>
          <a:lstStyle/>
          <a:p>
            <a:endParaRPr lang="en-US" dirty="0">
              <a:solidFill>
                <a:prstClr val="black"/>
              </a:solidFill>
            </a:endParaRPr>
          </a:p>
        </p:txBody>
      </p:sp>
      <p:sp>
        <p:nvSpPr>
          <p:cNvPr id="7" name="TextBox 6"/>
          <p:cNvSpPr txBox="1"/>
          <p:nvPr/>
        </p:nvSpPr>
        <p:spPr>
          <a:xfrm>
            <a:off x="1905000" y="1828801"/>
            <a:ext cx="304800" cy="646331"/>
          </a:xfrm>
          <a:prstGeom prst="rect">
            <a:avLst/>
          </a:prstGeom>
          <a:solidFill>
            <a:schemeClr val="bg1"/>
          </a:solidFill>
          <a:ln>
            <a:solidFill>
              <a:schemeClr val="accent1"/>
            </a:solidFill>
          </a:ln>
        </p:spPr>
        <p:txBody>
          <a:bodyPr wrap="square" rtlCol="0">
            <a:spAutoFit/>
          </a:bodyPr>
          <a:lstStyle/>
          <a:p>
            <a:r>
              <a:rPr lang="en-US" dirty="0">
                <a:solidFill>
                  <a:prstClr val="black"/>
                </a:solidFill>
              </a:rPr>
              <a:t>……</a:t>
            </a:r>
          </a:p>
        </p:txBody>
      </p:sp>
      <p:cxnSp>
        <p:nvCxnSpPr>
          <p:cNvPr id="9" name="Straight Connector 8"/>
          <p:cNvCxnSpPr>
            <a:stCxn id="5" idx="1"/>
          </p:cNvCxnSpPr>
          <p:nvPr/>
        </p:nvCxnSpPr>
        <p:spPr>
          <a:xfrm>
            <a:off x="1905000" y="2775466"/>
            <a:ext cx="152400" cy="196334"/>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981200" y="2590800"/>
            <a:ext cx="1524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905000" y="2667000"/>
            <a:ext cx="228600" cy="304800"/>
          </a:xfrm>
          <a:prstGeom prst="line">
            <a:avLst/>
          </a:prstGeom>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4AB73CBB-C3D0-44F1-AD60-686FF34E1601}" type="slidenum">
              <a:rPr lang="en-US" smtClean="0">
                <a:solidFill>
                  <a:prstClr val="black">
                    <a:tint val="75000"/>
                  </a:prstClr>
                </a:solidFill>
              </a:rPr>
              <a:pPr/>
              <a:t>73</a:t>
            </a:fld>
            <a:endParaRPr lang="en-US">
              <a:solidFill>
                <a:prstClr val="black">
                  <a:tint val="75000"/>
                </a:prstClr>
              </a:solidFill>
            </a:endParaRPr>
          </a:p>
        </p:txBody>
      </p:sp>
    </p:spTree>
    <p:extLst>
      <p:ext uri="{BB962C8B-B14F-4D97-AF65-F5344CB8AC3E}">
        <p14:creationId xmlns:p14="http://schemas.microsoft.com/office/powerpoint/2010/main" val="327227623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81200" y="704088"/>
            <a:ext cx="8229600" cy="743712"/>
          </a:xfrm>
        </p:spPr>
        <p:txBody>
          <a:bodyPr>
            <a:normAutofit/>
          </a:bodyPr>
          <a:lstStyle/>
          <a:p>
            <a:pPr algn="ctr"/>
            <a:r>
              <a:rPr lang="en-US" sz="3600" b="1" dirty="0" smtClean="0">
                <a:solidFill>
                  <a:srgbClr val="00B0F0"/>
                </a:solidFill>
                <a:latin typeface="+mn-lt"/>
              </a:rPr>
              <a:t>Starting A Partograph</a:t>
            </a:r>
            <a:endParaRPr lang="en-US" sz="3600" dirty="0">
              <a:solidFill>
                <a:srgbClr val="00B0F0"/>
              </a:solidFill>
              <a:latin typeface="+mn-lt"/>
            </a:endParaRPr>
          </a:p>
        </p:txBody>
      </p:sp>
      <p:sp>
        <p:nvSpPr>
          <p:cNvPr id="4" name="Content Placeholder 3"/>
          <p:cNvSpPr>
            <a:spLocks noGrp="1"/>
          </p:cNvSpPr>
          <p:nvPr>
            <p:ph idx="1"/>
          </p:nvPr>
        </p:nvSpPr>
        <p:spPr>
          <a:xfrm>
            <a:off x="723331" y="1524000"/>
            <a:ext cx="10740787" cy="5105400"/>
          </a:xfrm>
        </p:spPr>
        <p:txBody>
          <a:bodyPr/>
          <a:lstStyle/>
          <a:p>
            <a:pPr>
              <a:lnSpc>
                <a:spcPct val="150000"/>
              </a:lnSpc>
              <a:buFont typeface="Wingdings" pitchFamily="2" charset="2"/>
              <a:buChar char="Ø"/>
            </a:pPr>
            <a:r>
              <a:rPr lang="en-US" sz="3200" b="1" dirty="0"/>
              <a:t>A Partograph should be started only when a woman is in active phase of </a:t>
            </a:r>
            <a:r>
              <a:rPr lang="en-US" sz="3200" b="1" dirty="0" err="1"/>
              <a:t>labour</a:t>
            </a:r>
            <a:r>
              <a:rPr lang="en-US" sz="3200" b="1" dirty="0"/>
              <a:t>;</a:t>
            </a:r>
          </a:p>
          <a:p>
            <a:pPr lvl="2">
              <a:lnSpc>
                <a:spcPct val="150000"/>
              </a:lnSpc>
              <a:buFont typeface="Wingdings" pitchFamily="2" charset="2"/>
              <a:buChar char="v"/>
            </a:pPr>
            <a:r>
              <a:rPr lang="en-US" sz="2800" dirty="0"/>
              <a:t>Contractions must be 1 or more in 10mins, each lasting for 20 seconds or more.</a:t>
            </a:r>
          </a:p>
          <a:p>
            <a:pPr lvl="2">
              <a:lnSpc>
                <a:spcPct val="150000"/>
              </a:lnSpc>
              <a:buFont typeface="Wingdings" pitchFamily="2" charset="2"/>
              <a:buChar char="v"/>
            </a:pPr>
            <a:r>
              <a:rPr lang="en-US" sz="2800" dirty="0"/>
              <a:t>Cervical dilatation must be 4cms or more</a:t>
            </a:r>
          </a:p>
          <a:p>
            <a:endParaRPr lang="en-US" dirty="0"/>
          </a:p>
        </p:txBody>
      </p:sp>
      <p:sp>
        <p:nvSpPr>
          <p:cNvPr id="2" name="Slide Number Placeholder 1"/>
          <p:cNvSpPr>
            <a:spLocks noGrp="1"/>
          </p:cNvSpPr>
          <p:nvPr>
            <p:ph type="sldNum" sz="quarter" idx="12"/>
          </p:nvPr>
        </p:nvSpPr>
        <p:spPr/>
        <p:txBody>
          <a:bodyPr/>
          <a:lstStyle/>
          <a:p>
            <a:fld id="{4AB73CBB-C3D0-44F1-AD60-686FF34E1601}" type="slidenum">
              <a:rPr lang="en-US" smtClean="0">
                <a:solidFill>
                  <a:prstClr val="black">
                    <a:tint val="75000"/>
                  </a:prstClr>
                </a:solidFill>
              </a:rPr>
              <a:pPr/>
              <a:t>74</a:t>
            </a:fld>
            <a:endParaRPr lang="en-US">
              <a:solidFill>
                <a:prstClr val="black">
                  <a:tint val="75000"/>
                </a:prstClr>
              </a:solidFill>
            </a:endParaRPr>
          </a:p>
        </p:txBody>
      </p:sp>
    </p:spTree>
    <p:extLst>
      <p:ext uri="{BB962C8B-B14F-4D97-AF65-F5344CB8AC3E}">
        <p14:creationId xmlns:p14="http://schemas.microsoft.com/office/powerpoint/2010/main" val="234823334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685800"/>
            <a:ext cx="8229600" cy="609600"/>
          </a:xfrm>
        </p:spPr>
        <p:txBody>
          <a:bodyPr>
            <a:noAutofit/>
          </a:bodyPr>
          <a:lstStyle/>
          <a:p>
            <a:r>
              <a:rPr lang="en-US" sz="3600" b="1" dirty="0" smtClean="0">
                <a:solidFill>
                  <a:srgbClr val="00B0F0"/>
                </a:solidFill>
                <a:latin typeface="+mn-lt"/>
              </a:rPr>
              <a:t>Who Should Not Have Partograph In Labor</a:t>
            </a:r>
            <a:endParaRPr lang="en-US" sz="3600" b="1" dirty="0">
              <a:solidFill>
                <a:srgbClr val="00B0F0"/>
              </a:solidFill>
              <a:latin typeface="+mn-lt"/>
            </a:endParaRPr>
          </a:p>
        </p:txBody>
      </p:sp>
      <p:sp>
        <p:nvSpPr>
          <p:cNvPr id="3" name="Content Placeholder 2"/>
          <p:cNvSpPr>
            <a:spLocks noGrp="1"/>
          </p:cNvSpPr>
          <p:nvPr>
            <p:ph idx="1"/>
          </p:nvPr>
        </p:nvSpPr>
        <p:spPr>
          <a:xfrm>
            <a:off x="709685" y="1600200"/>
            <a:ext cx="10795378" cy="5029200"/>
          </a:xfrm>
        </p:spPr>
        <p:txBody>
          <a:bodyPr>
            <a:normAutofit/>
          </a:bodyPr>
          <a:lstStyle/>
          <a:p>
            <a:pPr lvl="2">
              <a:lnSpc>
                <a:spcPct val="150000"/>
              </a:lnSpc>
              <a:buFont typeface="Wingdings" pitchFamily="2" charset="2"/>
              <a:buChar char="Ø"/>
            </a:pPr>
            <a:r>
              <a:rPr lang="en-US" sz="2800" dirty="0"/>
              <a:t>Those women whose pregnancy have complications which may need an urgent intervention.</a:t>
            </a:r>
          </a:p>
          <a:p>
            <a:pPr lvl="2">
              <a:lnSpc>
                <a:spcPct val="150000"/>
              </a:lnSpc>
              <a:buFont typeface="Wingdings" pitchFamily="2" charset="2"/>
              <a:buChar char="Ø"/>
            </a:pPr>
            <a:r>
              <a:rPr lang="en-US" sz="2800" dirty="0"/>
              <a:t>Prematurity less than 34 weeks.</a:t>
            </a:r>
          </a:p>
          <a:p>
            <a:pPr lvl="2">
              <a:lnSpc>
                <a:spcPct val="150000"/>
              </a:lnSpc>
              <a:buFont typeface="Wingdings" pitchFamily="2" charset="2"/>
              <a:buChar char="Ø"/>
            </a:pPr>
            <a:r>
              <a:rPr lang="en-US" sz="2800" dirty="0"/>
              <a:t>Cervix 9 to 10 cm dilated on admission.</a:t>
            </a:r>
          </a:p>
          <a:p>
            <a:pPr lvl="2">
              <a:lnSpc>
                <a:spcPct val="150000"/>
              </a:lnSpc>
              <a:buFont typeface="Wingdings" pitchFamily="2" charset="2"/>
              <a:buChar char="Ø"/>
            </a:pPr>
            <a:r>
              <a:rPr lang="en-US" sz="2800" dirty="0"/>
              <a:t>Elective c/section</a:t>
            </a:r>
          </a:p>
          <a:p>
            <a:pPr lvl="2">
              <a:lnSpc>
                <a:spcPct val="150000"/>
              </a:lnSpc>
              <a:buFont typeface="Wingdings" pitchFamily="2" charset="2"/>
              <a:buChar char="Ø"/>
            </a:pPr>
            <a:r>
              <a:rPr lang="en-US" sz="2800" dirty="0"/>
              <a:t>Emergency c/section on admission.</a:t>
            </a:r>
          </a:p>
        </p:txBody>
      </p:sp>
      <p:sp>
        <p:nvSpPr>
          <p:cNvPr id="4" name="Slide Number Placeholder 3"/>
          <p:cNvSpPr>
            <a:spLocks noGrp="1"/>
          </p:cNvSpPr>
          <p:nvPr>
            <p:ph type="sldNum" sz="quarter" idx="12"/>
          </p:nvPr>
        </p:nvSpPr>
        <p:spPr/>
        <p:txBody>
          <a:bodyPr/>
          <a:lstStyle/>
          <a:p>
            <a:fld id="{4AB73CBB-C3D0-44F1-AD60-686FF34E1601}" type="slidenum">
              <a:rPr lang="en-US" smtClean="0">
                <a:solidFill>
                  <a:prstClr val="black">
                    <a:tint val="75000"/>
                  </a:prstClr>
                </a:solidFill>
              </a:rPr>
              <a:pPr/>
              <a:t>75</a:t>
            </a:fld>
            <a:endParaRPr lang="en-US">
              <a:solidFill>
                <a:prstClr val="black">
                  <a:tint val="75000"/>
                </a:prstClr>
              </a:solidFill>
            </a:endParaRPr>
          </a:p>
        </p:txBody>
      </p:sp>
    </p:spTree>
    <p:extLst>
      <p:ext uri="{BB962C8B-B14F-4D97-AF65-F5344CB8AC3E}">
        <p14:creationId xmlns:p14="http://schemas.microsoft.com/office/powerpoint/2010/main" val="328883344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57200"/>
            <a:ext cx="8229600" cy="715962"/>
          </a:xfrm>
        </p:spPr>
        <p:txBody>
          <a:bodyPr>
            <a:normAutofit/>
          </a:bodyPr>
          <a:lstStyle/>
          <a:p>
            <a:r>
              <a:rPr lang="en-US" sz="3600" b="1" dirty="0">
                <a:solidFill>
                  <a:srgbClr val="00B0F0"/>
                </a:solidFill>
                <a:latin typeface="Calibri" panose="020F0502020204030204" pitchFamily="34" charset="0"/>
              </a:rPr>
              <a:t>Observations charted on the </a:t>
            </a:r>
            <a:r>
              <a:rPr lang="en-US" sz="3600" b="1" dirty="0" err="1">
                <a:solidFill>
                  <a:srgbClr val="00B0F0"/>
                </a:solidFill>
                <a:latin typeface="Calibri" panose="020F0502020204030204" pitchFamily="34" charset="0"/>
              </a:rPr>
              <a:t>partogram</a:t>
            </a:r>
            <a:endParaRPr lang="en-US" sz="3600" b="1" dirty="0">
              <a:solidFill>
                <a:srgbClr val="00B0F0"/>
              </a:solidFill>
              <a:latin typeface="Calibri" panose="020F0502020204030204" pitchFamily="34" charset="0"/>
            </a:endParaRPr>
          </a:p>
        </p:txBody>
      </p:sp>
      <p:sp>
        <p:nvSpPr>
          <p:cNvPr id="3" name="Content Placeholder 2"/>
          <p:cNvSpPr>
            <a:spLocks noGrp="1"/>
          </p:cNvSpPr>
          <p:nvPr>
            <p:ph idx="1"/>
          </p:nvPr>
        </p:nvSpPr>
        <p:spPr>
          <a:xfrm>
            <a:off x="655093" y="1219200"/>
            <a:ext cx="10795379" cy="5410200"/>
          </a:xfrm>
        </p:spPr>
        <p:txBody>
          <a:bodyPr>
            <a:normAutofit/>
          </a:bodyPr>
          <a:lstStyle/>
          <a:p>
            <a:pPr>
              <a:buNone/>
            </a:pPr>
            <a:r>
              <a:rPr lang="en-US" b="1" dirty="0" smtClean="0"/>
              <a:t> Progress of labor:</a:t>
            </a:r>
          </a:p>
          <a:p>
            <a:pPr lvl="2">
              <a:buFont typeface="Wingdings" panose="05000000000000000000" pitchFamily="2" charset="2"/>
              <a:buChar char="Ø"/>
            </a:pPr>
            <a:r>
              <a:rPr lang="en-US" sz="2800" dirty="0" smtClean="0"/>
              <a:t>Cervical dilatation</a:t>
            </a:r>
          </a:p>
          <a:p>
            <a:pPr lvl="2">
              <a:buFont typeface="Wingdings" panose="05000000000000000000" pitchFamily="2" charset="2"/>
              <a:buChar char="Ø"/>
            </a:pPr>
            <a:r>
              <a:rPr lang="en-US" sz="2800" dirty="0" smtClean="0"/>
              <a:t>Descent of the head (by abdominal palpation of fifths of head palpable)</a:t>
            </a:r>
          </a:p>
          <a:p>
            <a:pPr lvl="2">
              <a:buFont typeface="Wingdings" panose="05000000000000000000" pitchFamily="2" charset="2"/>
              <a:buChar char="Ø"/>
            </a:pPr>
            <a:r>
              <a:rPr lang="en-US" sz="2800" dirty="0" smtClean="0"/>
              <a:t>Uterine contractions(frequency duration, strength)</a:t>
            </a:r>
          </a:p>
          <a:p>
            <a:pPr marL="514350" indent="-514350">
              <a:buNone/>
            </a:pPr>
            <a:r>
              <a:rPr lang="en-US" b="1" dirty="0" smtClean="0"/>
              <a:t>Fetal condition:</a:t>
            </a:r>
          </a:p>
          <a:p>
            <a:pPr lvl="2">
              <a:buFont typeface="Wingdings" panose="05000000000000000000" pitchFamily="2" charset="2"/>
              <a:buChar char="Ø"/>
            </a:pPr>
            <a:r>
              <a:rPr lang="en-US" sz="2800" dirty="0" smtClean="0"/>
              <a:t> Fetal heart rate, liqour the colour and amount .</a:t>
            </a:r>
          </a:p>
          <a:p>
            <a:pPr lvl="2">
              <a:buFont typeface="Wingdings" panose="05000000000000000000" pitchFamily="2" charset="2"/>
              <a:buChar char="Ø"/>
            </a:pPr>
            <a:r>
              <a:rPr lang="en-US" sz="2800" dirty="0" smtClean="0"/>
              <a:t>Moulding of fetal skull</a:t>
            </a:r>
          </a:p>
          <a:p>
            <a:pPr marL="514350" indent="-514350">
              <a:buNone/>
            </a:pPr>
            <a:r>
              <a:rPr lang="en-US" b="1" dirty="0" smtClean="0"/>
              <a:t>Maternal condition:</a:t>
            </a:r>
          </a:p>
          <a:p>
            <a:pPr lvl="2">
              <a:buFont typeface="Wingdings" panose="05000000000000000000" pitchFamily="2" charset="2"/>
              <a:buChar char="Ø"/>
            </a:pPr>
            <a:r>
              <a:rPr lang="en-US" sz="2800" dirty="0" smtClean="0"/>
              <a:t>B/P, Pulse, Temp.</a:t>
            </a:r>
          </a:p>
          <a:p>
            <a:pPr lvl="2">
              <a:buFont typeface="Wingdings" panose="05000000000000000000" pitchFamily="2" charset="2"/>
              <a:buChar char="Ø"/>
            </a:pPr>
            <a:r>
              <a:rPr lang="en-US" sz="2800" dirty="0" smtClean="0"/>
              <a:t>Urine(volume, protein, acetone, glucose)</a:t>
            </a:r>
          </a:p>
          <a:p>
            <a:endParaRPr lang="en-US" dirty="0" smtClean="0"/>
          </a:p>
          <a:p>
            <a:pPr lvl="1">
              <a:buNone/>
            </a:pPr>
            <a:endParaRPr lang="en-US" dirty="0" smtClean="0"/>
          </a:p>
          <a:p>
            <a:pPr lvl="1">
              <a:buNone/>
            </a:pPr>
            <a:endParaRPr lang="en-US" dirty="0"/>
          </a:p>
          <a:p>
            <a:pPr lvl="1">
              <a:buNone/>
            </a:pPr>
            <a:endParaRPr lang="en-US" dirty="0" smtClean="0"/>
          </a:p>
          <a:p>
            <a:pPr lvl="1">
              <a:buNone/>
            </a:pPr>
            <a:endParaRPr lang="en-US" dirty="0"/>
          </a:p>
          <a:p>
            <a:pPr lvl="1">
              <a:buNone/>
            </a:pPr>
            <a:endParaRPr lang="en-US" dirty="0" smtClean="0"/>
          </a:p>
          <a:p>
            <a:pPr lvl="1">
              <a:buNone/>
            </a:pPr>
            <a:endParaRPr lang="en-US" dirty="0"/>
          </a:p>
          <a:p>
            <a:pPr lvl="1">
              <a:buNone/>
            </a:pPr>
            <a:endParaRPr lang="en-US" dirty="0" smtClean="0"/>
          </a:p>
          <a:p>
            <a:pPr lvl="1">
              <a:buNone/>
            </a:pPr>
            <a:endParaRPr lang="en-US" dirty="0"/>
          </a:p>
          <a:p>
            <a:pPr lvl="1">
              <a:buNone/>
            </a:pPr>
            <a:endParaRPr lang="en-US" dirty="0" smtClean="0"/>
          </a:p>
          <a:p>
            <a:pPr lvl="1">
              <a:buNone/>
            </a:pPr>
            <a:endParaRPr lang="en-US" dirty="0"/>
          </a:p>
          <a:p>
            <a:pPr lvl="1">
              <a:buNone/>
            </a:pPr>
            <a:endParaRPr lang="en-US" dirty="0" smtClean="0"/>
          </a:p>
          <a:p>
            <a:pPr lvl="1">
              <a:buNone/>
            </a:pPr>
            <a:endParaRPr lang="en-US" dirty="0"/>
          </a:p>
          <a:p>
            <a:pPr lvl="1">
              <a:buNone/>
            </a:pPr>
            <a:endParaRPr lang="en-US" dirty="0" smtClean="0"/>
          </a:p>
          <a:p>
            <a:pPr lvl="1">
              <a:buNone/>
            </a:pPr>
            <a:endParaRPr lang="en-US" dirty="0"/>
          </a:p>
          <a:p>
            <a:pPr lvl="1">
              <a:buNone/>
            </a:pPr>
            <a:endParaRPr lang="en-US" dirty="0" smtClean="0"/>
          </a:p>
          <a:p>
            <a:pPr lvl="1">
              <a:buNone/>
            </a:pPr>
            <a:endParaRPr lang="en-US" dirty="0"/>
          </a:p>
          <a:p>
            <a:pPr lvl="1">
              <a:buNone/>
            </a:pPr>
            <a:endParaRPr lang="en-US" dirty="0"/>
          </a:p>
        </p:txBody>
      </p:sp>
      <p:sp>
        <p:nvSpPr>
          <p:cNvPr id="4" name="Slide Number Placeholder 3"/>
          <p:cNvSpPr>
            <a:spLocks noGrp="1"/>
          </p:cNvSpPr>
          <p:nvPr>
            <p:ph type="sldNum" sz="quarter" idx="12"/>
          </p:nvPr>
        </p:nvSpPr>
        <p:spPr/>
        <p:txBody>
          <a:bodyPr/>
          <a:lstStyle/>
          <a:p>
            <a:fld id="{4AB73CBB-C3D0-44F1-AD60-686FF34E1601}" type="slidenum">
              <a:rPr lang="en-US" smtClean="0">
                <a:solidFill>
                  <a:prstClr val="black">
                    <a:tint val="75000"/>
                  </a:prstClr>
                </a:solidFill>
              </a:rPr>
              <a:pPr/>
              <a:t>76</a:t>
            </a:fld>
            <a:endParaRPr lang="en-US">
              <a:solidFill>
                <a:prstClr val="black">
                  <a:tint val="75000"/>
                </a:prstClr>
              </a:solidFill>
            </a:endParaRPr>
          </a:p>
        </p:txBody>
      </p:sp>
    </p:spTree>
    <p:extLst>
      <p:ext uri="{BB962C8B-B14F-4D97-AF65-F5344CB8AC3E}">
        <p14:creationId xmlns:p14="http://schemas.microsoft.com/office/powerpoint/2010/main" val="403682354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685800"/>
            <a:ext cx="8229600" cy="639762"/>
          </a:xfrm>
        </p:spPr>
        <p:txBody>
          <a:bodyPr>
            <a:normAutofit/>
          </a:bodyPr>
          <a:lstStyle/>
          <a:p>
            <a:pPr algn="ctr"/>
            <a:r>
              <a:rPr lang="en-US" sz="3600" b="1" dirty="0">
                <a:solidFill>
                  <a:srgbClr val="00B0F0"/>
                </a:solidFill>
                <a:latin typeface="+mn-lt"/>
              </a:rPr>
              <a:t>Observations cont…</a:t>
            </a:r>
          </a:p>
        </p:txBody>
      </p:sp>
      <p:sp>
        <p:nvSpPr>
          <p:cNvPr id="3" name="Content Placeholder 2"/>
          <p:cNvSpPr>
            <a:spLocks noGrp="1"/>
          </p:cNvSpPr>
          <p:nvPr>
            <p:ph idx="1"/>
          </p:nvPr>
        </p:nvSpPr>
        <p:spPr>
          <a:xfrm>
            <a:off x="859809" y="1524000"/>
            <a:ext cx="10645254" cy="5029200"/>
          </a:xfrm>
        </p:spPr>
        <p:txBody>
          <a:bodyPr>
            <a:normAutofit/>
          </a:bodyPr>
          <a:lstStyle/>
          <a:p>
            <a:pPr lvl="2">
              <a:buFont typeface="Wingdings" panose="05000000000000000000" pitchFamily="2" charset="2"/>
              <a:buChar char="Ø"/>
            </a:pPr>
            <a:r>
              <a:rPr lang="en-US" sz="2800" dirty="0" smtClean="0"/>
              <a:t>Drugs: </a:t>
            </a:r>
            <a:r>
              <a:rPr lang="en-US" sz="2800" dirty="0" err="1" smtClean="0"/>
              <a:t>Oxytocin</a:t>
            </a:r>
            <a:r>
              <a:rPr lang="en-US" sz="2800" dirty="0" smtClean="0"/>
              <a:t> regimen</a:t>
            </a:r>
          </a:p>
          <a:p>
            <a:pPr lvl="2">
              <a:buFont typeface="Wingdings" panose="05000000000000000000" pitchFamily="2" charset="2"/>
              <a:buChar char="Ø"/>
            </a:pPr>
            <a:r>
              <a:rPr lang="en-US" sz="2800" dirty="0" smtClean="0"/>
              <a:t>Fluids (oral/</a:t>
            </a:r>
            <a:r>
              <a:rPr lang="en-US" sz="2800" dirty="0" err="1" smtClean="0"/>
              <a:t>i.v</a:t>
            </a:r>
            <a:r>
              <a:rPr lang="en-US" sz="2800" dirty="0" smtClean="0"/>
              <a:t>)</a:t>
            </a:r>
          </a:p>
          <a:p>
            <a:pPr marL="0" indent="0">
              <a:buNone/>
            </a:pPr>
            <a:r>
              <a:rPr lang="en-US" b="1" dirty="0" smtClean="0"/>
              <a:t>KEEPING THE CHART</a:t>
            </a:r>
          </a:p>
          <a:p>
            <a:pPr marL="0" indent="0">
              <a:buNone/>
            </a:pPr>
            <a:r>
              <a:rPr lang="en-US" dirty="0" smtClean="0"/>
              <a:t>The progress of labor:</a:t>
            </a:r>
          </a:p>
          <a:p>
            <a:pPr marL="0" indent="0">
              <a:buNone/>
            </a:pPr>
            <a:r>
              <a:rPr lang="en-US" b="1" dirty="0" smtClean="0">
                <a:solidFill>
                  <a:srgbClr val="00B0F0"/>
                </a:solidFill>
              </a:rPr>
              <a:t>1. Cervical dilatation</a:t>
            </a:r>
          </a:p>
          <a:p>
            <a:pPr lvl="2">
              <a:buFont typeface="Wingdings" panose="05000000000000000000" pitchFamily="2" charset="2"/>
              <a:buChar char="Ø"/>
            </a:pPr>
            <a:r>
              <a:rPr lang="en-US" sz="2800" dirty="0" smtClean="0"/>
              <a:t>Start the Partograph at 4 cm.</a:t>
            </a:r>
          </a:p>
          <a:p>
            <a:pPr lvl="2">
              <a:buFont typeface="Wingdings" panose="05000000000000000000" pitchFamily="2" charset="2"/>
              <a:buChar char="Ø"/>
            </a:pPr>
            <a:r>
              <a:rPr lang="en-US" sz="2800" b="1" dirty="0" smtClean="0"/>
              <a:t>First stage of labor is divided into latent phase from 4 to7 cm should not exceed 8 hours.</a:t>
            </a:r>
          </a:p>
          <a:p>
            <a:pPr lvl="2">
              <a:buFont typeface="Wingdings" panose="05000000000000000000" pitchFamily="2" charset="2"/>
              <a:buChar char="Ø"/>
            </a:pPr>
            <a:r>
              <a:rPr lang="en-US" sz="2800" b="1" dirty="0" smtClean="0"/>
              <a:t>Active stage of labor 7 to 10 cm should not get over alert line.</a:t>
            </a:r>
          </a:p>
          <a:p>
            <a:endParaRPr lang="en-US" b="1" dirty="0"/>
          </a:p>
        </p:txBody>
      </p:sp>
      <p:sp>
        <p:nvSpPr>
          <p:cNvPr id="4" name="Slide Number Placeholder 3"/>
          <p:cNvSpPr>
            <a:spLocks noGrp="1"/>
          </p:cNvSpPr>
          <p:nvPr>
            <p:ph type="sldNum" sz="quarter" idx="12"/>
          </p:nvPr>
        </p:nvSpPr>
        <p:spPr/>
        <p:txBody>
          <a:bodyPr/>
          <a:lstStyle/>
          <a:p>
            <a:fld id="{4AB73CBB-C3D0-44F1-AD60-686FF34E1601}" type="slidenum">
              <a:rPr lang="en-US" smtClean="0">
                <a:solidFill>
                  <a:prstClr val="black">
                    <a:tint val="75000"/>
                  </a:prstClr>
                </a:solidFill>
              </a:rPr>
              <a:pPr/>
              <a:t>77</a:t>
            </a:fld>
            <a:endParaRPr lang="en-US">
              <a:solidFill>
                <a:prstClr val="black">
                  <a:tint val="75000"/>
                </a:prstClr>
              </a:solidFill>
            </a:endParaRPr>
          </a:p>
        </p:txBody>
      </p:sp>
    </p:spTree>
    <p:extLst>
      <p:ext uri="{BB962C8B-B14F-4D97-AF65-F5344CB8AC3E}">
        <p14:creationId xmlns:p14="http://schemas.microsoft.com/office/powerpoint/2010/main" val="372365048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457200"/>
            <a:ext cx="7924800" cy="715962"/>
          </a:xfrm>
        </p:spPr>
        <p:txBody>
          <a:bodyPr>
            <a:normAutofit/>
          </a:bodyPr>
          <a:lstStyle/>
          <a:p>
            <a:pPr algn="ctr"/>
            <a:r>
              <a:rPr lang="en-US" sz="3600" b="1" dirty="0" smtClean="0">
                <a:solidFill>
                  <a:srgbClr val="00B0F0"/>
                </a:solidFill>
                <a:latin typeface="+mn-lt"/>
              </a:rPr>
              <a:t>Cervical dilatation</a:t>
            </a:r>
            <a:endParaRPr lang="en-US" sz="3600" b="1" dirty="0">
              <a:solidFill>
                <a:srgbClr val="00B0F0"/>
              </a:solidFill>
              <a:latin typeface="+mn-lt"/>
            </a:endParaRPr>
          </a:p>
        </p:txBody>
      </p:sp>
      <p:sp>
        <p:nvSpPr>
          <p:cNvPr id="3" name="Content Placeholder 2"/>
          <p:cNvSpPr>
            <a:spLocks noGrp="1"/>
          </p:cNvSpPr>
          <p:nvPr>
            <p:ph idx="1"/>
          </p:nvPr>
        </p:nvSpPr>
        <p:spPr>
          <a:xfrm>
            <a:off x="750627" y="1143000"/>
            <a:ext cx="10385946" cy="5410200"/>
          </a:xfrm>
        </p:spPr>
        <p:txBody>
          <a:bodyPr>
            <a:normAutofit/>
          </a:bodyPr>
          <a:lstStyle/>
          <a:p>
            <a:pPr lvl="2">
              <a:buFont typeface="Wingdings" panose="05000000000000000000" pitchFamily="2" charset="2"/>
              <a:buChar char="Ø"/>
            </a:pPr>
            <a:r>
              <a:rPr lang="en-US" sz="2800" dirty="0"/>
              <a:t>Rate of dilatation is 1 cm per hour</a:t>
            </a:r>
          </a:p>
          <a:p>
            <a:pPr lvl="2">
              <a:buFont typeface="Wingdings" panose="05000000000000000000" pitchFamily="2" charset="2"/>
              <a:buChar char="Ø"/>
            </a:pPr>
            <a:r>
              <a:rPr lang="en-US" sz="2800" dirty="0"/>
              <a:t>Cervical dilatation is recorded on the </a:t>
            </a:r>
            <a:r>
              <a:rPr lang="en-US" sz="2800" dirty="0" err="1"/>
              <a:t>cervicograph</a:t>
            </a:r>
            <a:r>
              <a:rPr lang="en-US" sz="2800" dirty="0"/>
              <a:t> squares, 1 to 10 cm. Each square represents 1 cm.</a:t>
            </a:r>
          </a:p>
          <a:p>
            <a:pPr lvl="2">
              <a:buFont typeface="Wingdings" panose="05000000000000000000" pitchFamily="2" charset="2"/>
              <a:buChar char="Ø"/>
            </a:pPr>
            <a:r>
              <a:rPr lang="en-US" sz="2800" dirty="0"/>
              <a:t>The bottom part of the graph is labeled 0 to 24 each represents 1 hour..</a:t>
            </a:r>
          </a:p>
          <a:p>
            <a:pPr lvl="0"/>
            <a:r>
              <a:rPr lang="en-US" sz="2800" dirty="0"/>
              <a:t>Time of the day is recorded below hours in labor. Cervical dilatation is assessed vaginally on admission, is then repeated every 4 hours and is plotted as an  </a:t>
            </a:r>
            <a:r>
              <a:rPr lang="en-US" sz="2800" dirty="0" smtClean="0"/>
              <a:t>X</a:t>
            </a:r>
          </a:p>
          <a:p>
            <a:pPr lvl="0"/>
            <a:r>
              <a:rPr lang="en-US" b="1" i="1" dirty="0" smtClean="0">
                <a:solidFill>
                  <a:prstClr val="black"/>
                </a:solidFill>
              </a:rPr>
              <a:t>When </a:t>
            </a:r>
            <a:r>
              <a:rPr lang="en-US" b="1" i="1" dirty="0">
                <a:solidFill>
                  <a:prstClr val="black"/>
                </a:solidFill>
              </a:rPr>
              <a:t>labor progresses well, the dilatation should not cross from left to right of the alert line. </a:t>
            </a:r>
          </a:p>
          <a:p>
            <a:pPr lvl="2">
              <a:buFont typeface="Wingdings" panose="05000000000000000000" pitchFamily="2" charset="2"/>
              <a:buChar char="Ø"/>
            </a:pPr>
            <a:endParaRPr lang="en-US" sz="2800" dirty="0" smtClean="0"/>
          </a:p>
          <a:p>
            <a:pPr lvl="2">
              <a:buFont typeface="Wingdings" panose="05000000000000000000" pitchFamily="2" charset="2"/>
              <a:buChar char="Ø"/>
            </a:pPr>
            <a:endParaRPr lang="en-US" sz="2800" dirty="0"/>
          </a:p>
        </p:txBody>
      </p:sp>
      <p:sp>
        <p:nvSpPr>
          <p:cNvPr id="4" name="Slide Number Placeholder 3"/>
          <p:cNvSpPr>
            <a:spLocks noGrp="1"/>
          </p:cNvSpPr>
          <p:nvPr>
            <p:ph type="sldNum" sz="quarter" idx="12"/>
          </p:nvPr>
        </p:nvSpPr>
        <p:spPr/>
        <p:txBody>
          <a:bodyPr/>
          <a:lstStyle/>
          <a:p>
            <a:fld id="{4AB73CBB-C3D0-44F1-AD60-686FF34E1601}" type="slidenum">
              <a:rPr lang="en-US" smtClean="0">
                <a:solidFill>
                  <a:prstClr val="black">
                    <a:tint val="75000"/>
                  </a:prstClr>
                </a:solidFill>
              </a:rPr>
              <a:pPr/>
              <a:t>78</a:t>
            </a:fld>
            <a:endParaRPr lang="en-US">
              <a:solidFill>
                <a:prstClr val="black">
                  <a:tint val="75000"/>
                </a:prstClr>
              </a:solidFill>
            </a:endParaRPr>
          </a:p>
        </p:txBody>
      </p:sp>
    </p:spTree>
    <p:extLst>
      <p:ext uri="{BB962C8B-B14F-4D97-AF65-F5344CB8AC3E}">
        <p14:creationId xmlns:p14="http://schemas.microsoft.com/office/powerpoint/2010/main" val="77871115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304800"/>
            <a:ext cx="8229600" cy="715962"/>
          </a:xfrm>
        </p:spPr>
        <p:txBody>
          <a:bodyPr>
            <a:normAutofit/>
          </a:bodyPr>
          <a:lstStyle/>
          <a:p>
            <a:pPr algn="ctr"/>
            <a:r>
              <a:rPr lang="en-US" sz="3600" b="1" dirty="0" smtClean="0">
                <a:solidFill>
                  <a:srgbClr val="00B0F0"/>
                </a:solidFill>
                <a:latin typeface="+mn-lt"/>
              </a:rPr>
              <a:t>2. Descent of the head</a:t>
            </a:r>
            <a:endParaRPr lang="en-US" sz="3600" dirty="0">
              <a:solidFill>
                <a:srgbClr val="00B0F0"/>
              </a:solidFill>
              <a:latin typeface="+mn-lt"/>
            </a:endParaRPr>
          </a:p>
        </p:txBody>
      </p:sp>
      <p:sp>
        <p:nvSpPr>
          <p:cNvPr id="3" name="Content Placeholder 2"/>
          <p:cNvSpPr>
            <a:spLocks noGrp="1"/>
          </p:cNvSpPr>
          <p:nvPr>
            <p:ph idx="1"/>
          </p:nvPr>
        </p:nvSpPr>
        <p:spPr>
          <a:xfrm>
            <a:off x="1173707" y="1433014"/>
            <a:ext cx="9362365" cy="4991669"/>
          </a:xfrm>
        </p:spPr>
        <p:txBody>
          <a:bodyPr>
            <a:normAutofit/>
          </a:bodyPr>
          <a:lstStyle/>
          <a:p>
            <a:pPr lvl="2">
              <a:lnSpc>
                <a:spcPct val="150000"/>
              </a:lnSpc>
              <a:buFont typeface="Wingdings" panose="05000000000000000000" pitchFamily="2" charset="2"/>
              <a:buChar char="Ø"/>
            </a:pPr>
            <a:r>
              <a:rPr lang="en-US" sz="2800" dirty="0" smtClean="0"/>
              <a:t>Dilatation </a:t>
            </a:r>
            <a:r>
              <a:rPr lang="en-US" sz="2800" dirty="0"/>
              <a:t>of the cervix should be accompanied by descent of the fetal head but may not be so till cervix is 7 cm dilated</a:t>
            </a:r>
          </a:p>
          <a:p>
            <a:pPr lvl="2">
              <a:lnSpc>
                <a:spcPct val="150000"/>
              </a:lnSpc>
              <a:buFont typeface="Wingdings" panose="05000000000000000000" pitchFamily="2" charset="2"/>
              <a:buChar char="Ø"/>
            </a:pPr>
            <a:r>
              <a:rPr lang="en-US" sz="2800" dirty="0" smtClean="0"/>
              <a:t>Descent is measured abdominally in fifths above the pelvic brim it is more convenient than vaginally because large caput in the vagina can mislead the inexperienced midwife</a:t>
            </a:r>
            <a:r>
              <a:rPr lang="en-US" sz="2000" dirty="0" smtClean="0"/>
              <a:t>.</a:t>
            </a:r>
          </a:p>
          <a:p>
            <a:endParaRPr lang="en-US" sz="2800" dirty="0"/>
          </a:p>
          <a:p>
            <a:endParaRPr lang="en-US" dirty="0"/>
          </a:p>
        </p:txBody>
      </p:sp>
      <p:sp>
        <p:nvSpPr>
          <p:cNvPr id="4" name="Slide Number Placeholder 3"/>
          <p:cNvSpPr>
            <a:spLocks noGrp="1"/>
          </p:cNvSpPr>
          <p:nvPr>
            <p:ph type="sldNum" sz="quarter" idx="12"/>
          </p:nvPr>
        </p:nvSpPr>
        <p:spPr/>
        <p:txBody>
          <a:bodyPr/>
          <a:lstStyle/>
          <a:p>
            <a:fld id="{4AB73CBB-C3D0-44F1-AD60-686FF34E1601}" type="slidenum">
              <a:rPr lang="en-US" smtClean="0">
                <a:solidFill>
                  <a:prstClr val="black">
                    <a:tint val="75000"/>
                  </a:prstClr>
                </a:solidFill>
              </a:rPr>
              <a:pPr/>
              <a:t>79</a:t>
            </a:fld>
            <a:endParaRPr lang="en-US">
              <a:solidFill>
                <a:prstClr val="black">
                  <a:tint val="75000"/>
                </a:prstClr>
              </a:solidFill>
            </a:endParaRPr>
          </a:p>
        </p:txBody>
      </p:sp>
    </p:spTree>
    <p:extLst>
      <p:ext uri="{BB962C8B-B14F-4D97-AF65-F5344CB8AC3E}">
        <p14:creationId xmlns:p14="http://schemas.microsoft.com/office/powerpoint/2010/main" val="15806569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9868" y="296215"/>
            <a:ext cx="10515600" cy="656822"/>
          </a:xfrm>
        </p:spPr>
        <p:txBody>
          <a:bodyPr>
            <a:normAutofit fontScale="90000"/>
          </a:bodyPr>
          <a:lstStyle/>
          <a:p>
            <a:r>
              <a:rPr lang="en-US" dirty="0" smtClean="0">
                <a:solidFill>
                  <a:srgbClr val="00B0F0"/>
                </a:solidFill>
                <a:latin typeface="+mn-lt"/>
              </a:rPr>
              <a:t>                               NORMAL LABOUR</a:t>
            </a:r>
            <a:endParaRPr lang="en-US" dirty="0">
              <a:solidFill>
                <a:srgbClr val="00B0F0"/>
              </a:solidFill>
              <a:latin typeface="+mn-lt"/>
            </a:endParaRPr>
          </a:p>
        </p:txBody>
      </p:sp>
      <p:sp>
        <p:nvSpPr>
          <p:cNvPr id="3" name="Content Placeholder 2"/>
          <p:cNvSpPr>
            <a:spLocks noGrp="1"/>
          </p:cNvSpPr>
          <p:nvPr>
            <p:ph idx="1"/>
          </p:nvPr>
        </p:nvSpPr>
        <p:spPr>
          <a:xfrm>
            <a:off x="838200" y="1120462"/>
            <a:ext cx="10515600" cy="5056501"/>
          </a:xfrm>
        </p:spPr>
        <p:txBody>
          <a:bodyPr>
            <a:normAutofit lnSpcReduction="10000"/>
          </a:bodyPr>
          <a:lstStyle/>
          <a:p>
            <a:pPr marL="566928" lvl="0" indent="-457200" algn="just">
              <a:lnSpc>
                <a:spcPct val="100000"/>
              </a:lnSpc>
              <a:spcBef>
                <a:spcPct val="20000"/>
              </a:spcBef>
              <a:buSzPct val="95000"/>
              <a:buFont typeface="Wingdings" panose="05000000000000000000" pitchFamily="2" charset="2"/>
              <a:buChar char="Ø"/>
              <a:defRPr/>
            </a:pPr>
            <a:r>
              <a:rPr lang="en-US" b="1" dirty="0" smtClean="0">
                <a:ea typeface="Times New Roman" panose="02020603050405020304" pitchFamily="18" charset="0"/>
              </a:rPr>
              <a:t>Labour</a:t>
            </a:r>
            <a:r>
              <a:rPr lang="en-US" dirty="0" smtClean="0">
                <a:ea typeface="Times New Roman" panose="02020603050405020304" pitchFamily="18" charset="0"/>
              </a:rPr>
              <a:t> </a:t>
            </a:r>
            <a:r>
              <a:rPr lang="en-US" dirty="0">
                <a:ea typeface="Times New Roman" panose="02020603050405020304" pitchFamily="18" charset="0"/>
              </a:rPr>
              <a:t>is </a:t>
            </a:r>
            <a:r>
              <a:rPr lang="en-US" dirty="0" smtClean="0">
                <a:ea typeface="Times New Roman" panose="02020603050405020304" pitchFamily="18" charset="0"/>
              </a:rPr>
              <a:t>the </a:t>
            </a:r>
            <a:r>
              <a:rPr lang="en-US" dirty="0">
                <a:ea typeface="Times New Roman" panose="02020603050405020304" pitchFamily="18" charset="0"/>
              </a:rPr>
              <a:t>process whereby the foetus, placenta and membranes are expelled through the birth canal after 28 weeks of gestation</a:t>
            </a:r>
            <a:r>
              <a:rPr lang="en-US" dirty="0" smtClean="0">
                <a:ea typeface="Times New Roman" panose="02020603050405020304" pitchFamily="18" charset="0"/>
              </a:rPr>
              <a:t>.</a:t>
            </a:r>
          </a:p>
          <a:p>
            <a:pPr marL="566928" lvl="0" indent="-457200" algn="just">
              <a:lnSpc>
                <a:spcPct val="100000"/>
              </a:lnSpc>
              <a:spcBef>
                <a:spcPct val="20000"/>
              </a:spcBef>
              <a:buSzPct val="95000"/>
              <a:buFont typeface="Wingdings" panose="05000000000000000000" pitchFamily="2" charset="2"/>
              <a:buChar char="Ø"/>
              <a:defRPr/>
            </a:pPr>
            <a:r>
              <a:rPr lang="en-US" dirty="0" smtClean="0">
                <a:ea typeface="Times New Roman" panose="02020603050405020304" pitchFamily="18" charset="0"/>
              </a:rPr>
              <a:t> </a:t>
            </a:r>
            <a:r>
              <a:rPr lang="en-US" b="1" dirty="0" smtClean="0">
                <a:solidFill>
                  <a:prstClr val="black"/>
                </a:solidFill>
                <a:ea typeface="Times New Roman" panose="02020603050405020304" pitchFamily="18" charset="0"/>
              </a:rPr>
              <a:t>Labour </a:t>
            </a:r>
            <a:r>
              <a:rPr lang="en-US" dirty="0">
                <a:solidFill>
                  <a:prstClr val="black"/>
                </a:solidFill>
                <a:ea typeface="Times New Roman" panose="02020603050405020304" pitchFamily="18" charset="0"/>
              </a:rPr>
              <a:t>can be either </a:t>
            </a:r>
            <a:r>
              <a:rPr lang="en-US" b="1" dirty="0">
                <a:solidFill>
                  <a:prstClr val="black"/>
                </a:solidFill>
                <a:ea typeface="Times New Roman" panose="02020603050405020304" pitchFamily="18" charset="0"/>
              </a:rPr>
              <a:t>normal</a:t>
            </a:r>
            <a:r>
              <a:rPr lang="en-US" dirty="0">
                <a:solidFill>
                  <a:prstClr val="black"/>
                </a:solidFill>
                <a:ea typeface="Times New Roman" panose="02020603050405020304" pitchFamily="18" charset="0"/>
              </a:rPr>
              <a:t> or </a:t>
            </a:r>
            <a:r>
              <a:rPr lang="en-US" b="1" dirty="0">
                <a:solidFill>
                  <a:prstClr val="black"/>
                </a:solidFill>
                <a:ea typeface="Times New Roman" panose="02020603050405020304" pitchFamily="18" charset="0"/>
              </a:rPr>
              <a:t>abnormal. </a:t>
            </a:r>
            <a:endParaRPr lang="en-US" dirty="0" smtClean="0">
              <a:ea typeface="Times New Roman" panose="02020603050405020304" pitchFamily="18" charset="0"/>
            </a:endParaRPr>
          </a:p>
          <a:p>
            <a:pPr marL="566928" lvl="0" indent="-457200" algn="just">
              <a:lnSpc>
                <a:spcPct val="100000"/>
              </a:lnSpc>
              <a:spcBef>
                <a:spcPct val="20000"/>
              </a:spcBef>
              <a:buSzPct val="95000"/>
              <a:buFont typeface="Wingdings" panose="05000000000000000000" pitchFamily="2" charset="2"/>
              <a:buChar char="Ø"/>
              <a:defRPr/>
            </a:pPr>
            <a:r>
              <a:rPr lang="en-GB" b="1" dirty="0" smtClean="0">
                <a:solidFill>
                  <a:prstClr val="black"/>
                </a:solidFill>
              </a:rPr>
              <a:t>Normal </a:t>
            </a:r>
            <a:r>
              <a:rPr lang="en-GB" b="1" dirty="0">
                <a:solidFill>
                  <a:prstClr val="black"/>
                </a:solidFill>
              </a:rPr>
              <a:t>labour </a:t>
            </a:r>
            <a:r>
              <a:rPr lang="en-GB" dirty="0">
                <a:solidFill>
                  <a:prstClr val="black"/>
                </a:solidFill>
              </a:rPr>
              <a:t>occurs  between 37-42 week’s of gestation. Traditionally a human pregnancy lasts approximately 40 </a:t>
            </a:r>
            <a:r>
              <a:rPr lang="en-GB" dirty="0" smtClean="0">
                <a:solidFill>
                  <a:prstClr val="black"/>
                </a:solidFill>
              </a:rPr>
              <a:t>weeks.</a:t>
            </a:r>
          </a:p>
          <a:p>
            <a:pPr marL="566928" lvl="0" indent="-457200" algn="just">
              <a:lnSpc>
                <a:spcPct val="100000"/>
              </a:lnSpc>
              <a:spcBef>
                <a:spcPct val="20000"/>
              </a:spcBef>
              <a:buSzPct val="95000"/>
              <a:buFont typeface="Wingdings" panose="05000000000000000000" pitchFamily="2" charset="2"/>
              <a:buChar char="Ø"/>
              <a:defRPr/>
            </a:pPr>
            <a:r>
              <a:rPr lang="en-US" b="1" dirty="0" smtClean="0">
                <a:solidFill>
                  <a:prstClr val="black"/>
                </a:solidFill>
              </a:rPr>
              <a:t>Normal </a:t>
            </a:r>
            <a:r>
              <a:rPr lang="en-US" b="1" dirty="0">
                <a:solidFill>
                  <a:prstClr val="black"/>
                </a:solidFill>
              </a:rPr>
              <a:t>labour : </a:t>
            </a:r>
            <a:r>
              <a:rPr lang="en-US" dirty="0">
                <a:solidFill>
                  <a:prstClr val="black"/>
                </a:solidFill>
              </a:rPr>
              <a:t>Is  the process by which the foetus placenta and membrane are expelled spontaneously at term (</a:t>
            </a:r>
            <a:r>
              <a:rPr lang="en-US" dirty="0" smtClean="0">
                <a:solidFill>
                  <a:prstClr val="black"/>
                </a:solidFill>
              </a:rPr>
              <a:t>37– 42 </a:t>
            </a:r>
            <a:r>
              <a:rPr lang="en-US" dirty="0">
                <a:solidFill>
                  <a:prstClr val="black"/>
                </a:solidFill>
              </a:rPr>
              <a:t>weeks</a:t>
            </a:r>
            <a:r>
              <a:rPr lang="en-US" dirty="0" smtClean="0">
                <a:solidFill>
                  <a:prstClr val="black"/>
                </a:solidFill>
              </a:rPr>
              <a:t>) completed weeks of pregnancy </a:t>
            </a:r>
            <a:r>
              <a:rPr lang="en-US" dirty="0">
                <a:solidFill>
                  <a:prstClr val="black"/>
                </a:solidFill>
              </a:rPr>
              <a:t>by </a:t>
            </a:r>
            <a:r>
              <a:rPr lang="en-US" dirty="0" smtClean="0">
                <a:solidFill>
                  <a:prstClr val="black"/>
                </a:solidFill>
              </a:rPr>
              <a:t>un </a:t>
            </a:r>
            <a:r>
              <a:rPr lang="en-US" dirty="0">
                <a:solidFill>
                  <a:prstClr val="black"/>
                </a:solidFill>
              </a:rPr>
              <a:t>aided maternal effort; foetus presenting by  vertex, time doesn’t exceed 18 hours and no complication arise to the mother and baby and the newborn requires minimal or no </a:t>
            </a:r>
            <a:r>
              <a:rPr lang="en-US" dirty="0" smtClean="0">
                <a:solidFill>
                  <a:prstClr val="black"/>
                </a:solidFill>
              </a:rPr>
              <a:t>resuscitation.</a:t>
            </a:r>
            <a:endParaRPr lang="en-US" dirty="0">
              <a:solidFill>
                <a:prstClr val="black"/>
              </a:solidFill>
            </a:endParaRPr>
          </a:p>
          <a:p>
            <a:pPr marL="0" indent="0">
              <a:buNone/>
            </a:pPr>
            <a:endParaRPr lang="en-US" dirty="0"/>
          </a:p>
        </p:txBody>
      </p:sp>
      <p:sp>
        <p:nvSpPr>
          <p:cNvPr id="4" name="Slide Number Placeholder 3"/>
          <p:cNvSpPr>
            <a:spLocks noGrp="1"/>
          </p:cNvSpPr>
          <p:nvPr>
            <p:ph type="sldNum" sz="quarter" idx="12"/>
          </p:nvPr>
        </p:nvSpPr>
        <p:spPr/>
        <p:txBody>
          <a:bodyPr/>
          <a:lstStyle/>
          <a:p>
            <a:fld id="{4AB73CBB-C3D0-44F1-AD60-686FF34E1601}" type="slidenum">
              <a:rPr lang="en-US" smtClean="0">
                <a:solidFill>
                  <a:prstClr val="black">
                    <a:tint val="75000"/>
                  </a:prstClr>
                </a:solidFill>
              </a:rPr>
              <a:pPr/>
              <a:t>8</a:t>
            </a:fld>
            <a:endParaRPr lang="en-US">
              <a:solidFill>
                <a:prstClr val="black">
                  <a:tint val="75000"/>
                </a:prstClr>
              </a:solidFill>
            </a:endParaRPr>
          </a:p>
        </p:txBody>
      </p:sp>
    </p:spTree>
    <p:extLst>
      <p:ext uri="{BB962C8B-B14F-4D97-AF65-F5344CB8AC3E}">
        <p14:creationId xmlns:p14="http://schemas.microsoft.com/office/powerpoint/2010/main" val="144115666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92162"/>
          </a:xfrm>
        </p:spPr>
        <p:txBody>
          <a:bodyPr>
            <a:normAutofit/>
          </a:bodyPr>
          <a:lstStyle/>
          <a:p>
            <a:pPr algn="ctr"/>
            <a:r>
              <a:rPr lang="en-US" sz="3600" b="1" dirty="0" smtClean="0">
                <a:solidFill>
                  <a:srgbClr val="00B0F0"/>
                </a:solidFill>
                <a:latin typeface="+mn-lt"/>
              </a:rPr>
              <a:t>Descent of the head</a:t>
            </a:r>
            <a:endParaRPr lang="en-US" sz="3600" dirty="0">
              <a:solidFill>
                <a:srgbClr val="00B0F0"/>
              </a:solidFill>
              <a:latin typeface="+mn-lt"/>
            </a:endParaRPr>
          </a:p>
        </p:txBody>
      </p:sp>
      <p:sp>
        <p:nvSpPr>
          <p:cNvPr id="3" name="Content Placeholder 2"/>
          <p:cNvSpPr>
            <a:spLocks noGrp="1"/>
          </p:cNvSpPr>
          <p:nvPr>
            <p:ph idx="1"/>
          </p:nvPr>
        </p:nvSpPr>
        <p:spPr>
          <a:xfrm>
            <a:off x="1078172" y="1066800"/>
            <a:ext cx="9799093" cy="5410200"/>
          </a:xfrm>
        </p:spPr>
        <p:txBody>
          <a:bodyPr>
            <a:noAutofit/>
          </a:bodyPr>
          <a:lstStyle/>
          <a:p>
            <a:pPr marL="0" indent="0">
              <a:lnSpc>
                <a:spcPct val="100000"/>
              </a:lnSpc>
              <a:buNone/>
            </a:pPr>
            <a:r>
              <a:rPr lang="en-US" b="1" dirty="0" smtClean="0"/>
              <a:t>Measuring The Head</a:t>
            </a:r>
            <a:r>
              <a:rPr lang="en-US" dirty="0" smtClean="0"/>
              <a:t>:</a:t>
            </a:r>
          </a:p>
          <a:p>
            <a:pPr>
              <a:lnSpc>
                <a:spcPct val="100000"/>
              </a:lnSpc>
            </a:pPr>
            <a:r>
              <a:rPr lang="en-US" dirty="0" smtClean="0"/>
              <a:t>Stand </a:t>
            </a:r>
            <a:r>
              <a:rPr lang="en-US" dirty="0"/>
              <a:t>at mothers side feel the baby's head with your right hand </a:t>
            </a:r>
            <a:endParaRPr lang="en-US" dirty="0" smtClean="0"/>
          </a:p>
          <a:p>
            <a:pPr lvl="3">
              <a:lnSpc>
                <a:spcPct val="100000"/>
              </a:lnSpc>
              <a:buFont typeface="Wingdings" panose="05000000000000000000" pitchFamily="2" charset="2"/>
              <a:buChar char="Ø"/>
            </a:pPr>
            <a:r>
              <a:rPr lang="en-US" sz="2800" dirty="0" smtClean="0"/>
              <a:t>when </a:t>
            </a:r>
            <a:r>
              <a:rPr lang="en-US" sz="2800" dirty="0"/>
              <a:t>all the head can be moved then it is 5/5, </a:t>
            </a:r>
            <a:endParaRPr lang="en-US" sz="2800" dirty="0" smtClean="0"/>
          </a:p>
          <a:p>
            <a:pPr lvl="3">
              <a:lnSpc>
                <a:spcPct val="100000"/>
              </a:lnSpc>
              <a:buFont typeface="Wingdings" panose="05000000000000000000" pitchFamily="2" charset="2"/>
              <a:buChar char="Ø"/>
            </a:pPr>
            <a:r>
              <a:rPr lang="en-US" sz="2800" dirty="0" smtClean="0"/>
              <a:t>when </a:t>
            </a:r>
            <a:r>
              <a:rPr lang="en-US" sz="2800" dirty="0"/>
              <a:t>baby's head is just entering the brim then is 4/5 four fingers on touch</a:t>
            </a:r>
            <a:r>
              <a:rPr lang="en-US" sz="2800" dirty="0" smtClean="0"/>
              <a:t>,</a:t>
            </a:r>
          </a:p>
          <a:p>
            <a:pPr lvl="3">
              <a:lnSpc>
                <a:spcPct val="100000"/>
              </a:lnSpc>
              <a:buFont typeface="Wingdings" panose="05000000000000000000" pitchFamily="2" charset="2"/>
              <a:buChar char="Ø"/>
            </a:pPr>
            <a:r>
              <a:rPr lang="en-US" sz="2800" dirty="0" smtClean="0"/>
              <a:t> </a:t>
            </a:r>
            <a:r>
              <a:rPr lang="en-US" sz="2800" dirty="0"/>
              <a:t>when 2/5 of head is felt two fingers on touch , </a:t>
            </a:r>
            <a:endParaRPr lang="en-US" sz="2800" dirty="0" smtClean="0"/>
          </a:p>
          <a:p>
            <a:pPr lvl="3">
              <a:lnSpc>
                <a:spcPct val="100000"/>
              </a:lnSpc>
              <a:buFont typeface="Wingdings" panose="05000000000000000000" pitchFamily="2" charset="2"/>
              <a:buChar char="Ø"/>
            </a:pPr>
            <a:r>
              <a:rPr lang="en-US" sz="2800" dirty="0" smtClean="0"/>
              <a:t>when </a:t>
            </a:r>
            <a:r>
              <a:rPr lang="en-US" sz="2800" dirty="0"/>
              <a:t>0/5 of head is not felt it is completely inside. This is done 2 hourly.</a:t>
            </a:r>
          </a:p>
          <a:p>
            <a:pPr>
              <a:lnSpc>
                <a:spcPct val="100000"/>
              </a:lnSpc>
            </a:pPr>
            <a:r>
              <a:rPr lang="en-US" dirty="0"/>
              <a:t>Descent of the head is recorded on the </a:t>
            </a:r>
            <a:r>
              <a:rPr lang="en-US" dirty="0" err="1"/>
              <a:t>cervicograph</a:t>
            </a:r>
            <a:r>
              <a:rPr lang="en-US" dirty="0"/>
              <a:t> from square 5 to 0 and is recorded as an </a:t>
            </a:r>
            <a:r>
              <a:rPr lang="en-US" b="1" dirty="0"/>
              <a:t>0</a:t>
            </a:r>
            <a:r>
              <a:rPr lang="en-US" dirty="0"/>
              <a:t> or Zero. </a:t>
            </a:r>
          </a:p>
        </p:txBody>
      </p:sp>
      <p:sp>
        <p:nvSpPr>
          <p:cNvPr id="4" name="Slide Number Placeholder 3"/>
          <p:cNvSpPr>
            <a:spLocks noGrp="1"/>
          </p:cNvSpPr>
          <p:nvPr>
            <p:ph type="sldNum" sz="quarter" idx="12"/>
          </p:nvPr>
        </p:nvSpPr>
        <p:spPr/>
        <p:txBody>
          <a:bodyPr/>
          <a:lstStyle/>
          <a:p>
            <a:fld id="{4AB73CBB-C3D0-44F1-AD60-686FF34E1601}" type="slidenum">
              <a:rPr lang="en-US" smtClean="0">
                <a:solidFill>
                  <a:prstClr val="black">
                    <a:tint val="75000"/>
                  </a:prstClr>
                </a:solidFill>
              </a:rPr>
              <a:pPr/>
              <a:t>80</a:t>
            </a:fld>
            <a:endParaRPr lang="en-US">
              <a:solidFill>
                <a:prstClr val="black">
                  <a:tint val="75000"/>
                </a:prstClr>
              </a:solidFill>
            </a:endParaRPr>
          </a:p>
        </p:txBody>
      </p:sp>
    </p:spTree>
    <p:extLst>
      <p:ext uri="{BB962C8B-B14F-4D97-AF65-F5344CB8AC3E}">
        <p14:creationId xmlns:p14="http://schemas.microsoft.com/office/powerpoint/2010/main" val="13592423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52600" y="457201"/>
            <a:ext cx="8305800" cy="533400"/>
          </a:xfrm>
        </p:spPr>
        <p:txBody>
          <a:bodyPr>
            <a:noAutofit/>
          </a:bodyPr>
          <a:lstStyle/>
          <a:p>
            <a:pPr algn="ctr"/>
            <a:r>
              <a:rPr lang="en-US" sz="3600" b="1" dirty="0">
                <a:solidFill>
                  <a:srgbClr val="00B0F0"/>
                </a:solidFill>
                <a:latin typeface="+mn-lt"/>
              </a:rPr>
              <a:t>Descent of fetal head</a:t>
            </a:r>
          </a:p>
        </p:txBody>
      </p:sp>
      <p:pic>
        <p:nvPicPr>
          <p:cNvPr id="5" name="Picture 3"/>
          <p:cNvPicPr>
            <a:picLocks noChangeAspect="1" noChangeArrowheads="1"/>
          </p:cNvPicPr>
          <p:nvPr/>
        </p:nvPicPr>
        <p:blipFill>
          <a:blip r:embed="rId2" cstate="print"/>
          <a:srcRect/>
          <a:stretch>
            <a:fillRect/>
          </a:stretch>
        </p:blipFill>
        <p:spPr bwMode="auto">
          <a:xfrm>
            <a:off x="1752600" y="1447800"/>
            <a:ext cx="8686800" cy="5105400"/>
          </a:xfrm>
          <a:prstGeom prst="rect">
            <a:avLst/>
          </a:prstGeom>
          <a:noFill/>
          <a:ln w="9525">
            <a:noFill/>
            <a:miter lim="800000"/>
            <a:headEnd/>
            <a:tailEnd/>
          </a:ln>
          <a:effectLst/>
        </p:spPr>
      </p:pic>
      <p:pic>
        <p:nvPicPr>
          <p:cNvPr id="6" name="Picture 4"/>
          <p:cNvPicPr>
            <a:picLocks noChangeAspect="1" noChangeArrowheads="1"/>
          </p:cNvPicPr>
          <p:nvPr/>
        </p:nvPicPr>
        <p:blipFill>
          <a:blip r:embed="rId3" cstate="print"/>
          <a:srcRect/>
          <a:stretch>
            <a:fillRect/>
          </a:stretch>
        </p:blipFill>
        <p:spPr bwMode="auto">
          <a:xfrm>
            <a:off x="2057400" y="990601"/>
            <a:ext cx="8077200" cy="485775"/>
          </a:xfrm>
          <a:prstGeom prst="rect">
            <a:avLst/>
          </a:prstGeom>
          <a:noFill/>
          <a:ln w="9525">
            <a:noFill/>
            <a:miter lim="800000"/>
            <a:headEnd/>
            <a:tailEnd/>
          </a:ln>
          <a:effectLst/>
        </p:spPr>
      </p:pic>
      <p:sp>
        <p:nvSpPr>
          <p:cNvPr id="2" name="Slide Number Placeholder 1"/>
          <p:cNvSpPr>
            <a:spLocks noGrp="1"/>
          </p:cNvSpPr>
          <p:nvPr>
            <p:ph type="sldNum" sz="quarter" idx="12"/>
          </p:nvPr>
        </p:nvSpPr>
        <p:spPr/>
        <p:txBody>
          <a:bodyPr/>
          <a:lstStyle/>
          <a:p>
            <a:fld id="{4AB73CBB-C3D0-44F1-AD60-686FF34E1601}" type="slidenum">
              <a:rPr lang="en-US" smtClean="0">
                <a:solidFill>
                  <a:prstClr val="black">
                    <a:tint val="75000"/>
                  </a:prstClr>
                </a:solidFill>
              </a:rPr>
              <a:pPr/>
              <a:t>81</a:t>
            </a:fld>
            <a:endParaRPr lang="en-US">
              <a:solidFill>
                <a:prstClr val="black">
                  <a:tint val="75000"/>
                </a:prstClr>
              </a:solidFill>
            </a:endParaRPr>
          </a:p>
        </p:txBody>
      </p:sp>
    </p:spTree>
    <p:extLst>
      <p:ext uri="{BB962C8B-B14F-4D97-AF65-F5344CB8AC3E}">
        <p14:creationId xmlns:p14="http://schemas.microsoft.com/office/powerpoint/2010/main" val="291804339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81000"/>
            <a:ext cx="8229600" cy="715962"/>
          </a:xfrm>
        </p:spPr>
        <p:txBody>
          <a:bodyPr>
            <a:normAutofit/>
          </a:bodyPr>
          <a:lstStyle/>
          <a:p>
            <a:pPr algn="ctr"/>
            <a:r>
              <a:rPr lang="en-US" sz="3600" b="1" dirty="0" smtClean="0">
                <a:solidFill>
                  <a:srgbClr val="00B0F0"/>
                </a:solidFill>
                <a:latin typeface="+mn-lt"/>
              </a:rPr>
              <a:t>3. Uterine Contractions</a:t>
            </a:r>
            <a:endParaRPr lang="en-US" dirty="0">
              <a:solidFill>
                <a:srgbClr val="00B0F0"/>
              </a:solidFill>
              <a:latin typeface="+mn-lt"/>
            </a:endParaRPr>
          </a:p>
        </p:txBody>
      </p:sp>
      <p:sp>
        <p:nvSpPr>
          <p:cNvPr id="3" name="Content Placeholder 2"/>
          <p:cNvSpPr>
            <a:spLocks noGrp="1"/>
          </p:cNvSpPr>
          <p:nvPr>
            <p:ph idx="1"/>
          </p:nvPr>
        </p:nvSpPr>
        <p:spPr>
          <a:xfrm>
            <a:off x="723331" y="990600"/>
            <a:ext cx="10645254" cy="5562600"/>
          </a:xfrm>
        </p:spPr>
        <p:txBody>
          <a:bodyPr>
            <a:normAutofit/>
          </a:bodyPr>
          <a:lstStyle/>
          <a:p>
            <a:pPr>
              <a:lnSpc>
                <a:spcPct val="150000"/>
              </a:lnSpc>
            </a:pPr>
            <a:r>
              <a:rPr lang="en-US" sz="3300" dirty="0" smtClean="0"/>
              <a:t>As </a:t>
            </a:r>
            <a:r>
              <a:rPr lang="en-US" sz="3300" dirty="0"/>
              <a:t>labor progresses contractions become more frequent and last longer.</a:t>
            </a:r>
          </a:p>
          <a:p>
            <a:pPr>
              <a:lnSpc>
                <a:spcPct val="150000"/>
              </a:lnSpc>
            </a:pPr>
            <a:r>
              <a:rPr lang="en-US" sz="3300" dirty="0"/>
              <a:t>Observations are made ½ hourly while noting </a:t>
            </a:r>
            <a:r>
              <a:rPr lang="en-US" sz="3300" b="1" dirty="0" smtClean="0"/>
              <a:t>frequency </a:t>
            </a:r>
            <a:r>
              <a:rPr lang="en-US" sz="3300" dirty="0"/>
              <a:t>how many contractions occur in a ten minute period.</a:t>
            </a:r>
          </a:p>
          <a:p>
            <a:pPr>
              <a:lnSpc>
                <a:spcPct val="150000"/>
              </a:lnSpc>
            </a:pPr>
            <a:r>
              <a:rPr lang="en-US" sz="3300" b="1" dirty="0"/>
              <a:t>Duration: </a:t>
            </a:r>
            <a:r>
              <a:rPr lang="en-US" sz="3300" dirty="0"/>
              <a:t>how long each contraction lasts as assessed from its onset till it passes off  and is measured in seconds.</a:t>
            </a:r>
          </a:p>
        </p:txBody>
      </p:sp>
      <p:sp>
        <p:nvSpPr>
          <p:cNvPr id="4" name="Slide Number Placeholder 3"/>
          <p:cNvSpPr>
            <a:spLocks noGrp="1"/>
          </p:cNvSpPr>
          <p:nvPr>
            <p:ph type="sldNum" sz="quarter" idx="12"/>
          </p:nvPr>
        </p:nvSpPr>
        <p:spPr/>
        <p:txBody>
          <a:bodyPr/>
          <a:lstStyle/>
          <a:p>
            <a:fld id="{4AB73CBB-C3D0-44F1-AD60-686FF34E1601}" type="slidenum">
              <a:rPr lang="en-US" smtClean="0">
                <a:solidFill>
                  <a:prstClr val="black">
                    <a:tint val="75000"/>
                  </a:prstClr>
                </a:solidFill>
              </a:rPr>
              <a:pPr/>
              <a:t>82</a:t>
            </a:fld>
            <a:endParaRPr lang="en-US">
              <a:solidFill>
                <a:prstClr val="black">
                  <a:tint val="75000"/>
                </a:prstClr>
              </a:solidFill>
            </a:endParaRPr>
          </a:p>
        </p:txBody>
      </p:sp>
    </p:spTree>
    <p:extLst>
      <p:ext uri="{BB962C8B-B14F-4D97-AF65-F5344CB8AC3E}">
        <p14:creationId xmlns:p14="http://schemas.microsoft.com/office/powerpoint/2010/main" val="64675047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04088"/>
            <a:ext cx="8229600" cy="591312"/>
          </a:xfrm>
        </p:spPr>
        <p:txBody>
          <a:bodyPr>
            <a:normAutofit/>
          </a:bodyPr>
          <a:lstStyle/>
          <a:p>
            <a:pPr algn="ctr"/>
            <a:r>
              <a:rPr lang="en-US" sz="3600" b="1" dirty="0">
                <a:solidFill>
                  <a:srgbClr val="00B0F0"/>
                </a:solidFill>
                <a:latin typeface="+mn-lt"/>
              </a:rPr>
              <a:t>Contractions  cont…</a:t>
            </a:r>
          </a:p>
        </p:txBody>
      </p:sp>
      <p:sp>
        <p:nvSpPr>
          <p:cNvPr id="3" name="Content Placeholder 2"/>
          <p:cNvSpPr>
            <a:spLocks noGrp="1"/>
          </p:cNvSpPr>
          <p:nvPr>
            <p:ph idx="1"/>
          </p:nvPr>
        </p:nvSpPr>
        <p:spPr>
          <a:xfrm>
            <a:off x="1041009" y="1371600"/>
            <a:ext cx="10353821" cy="5105400"/>
          </a:xfrm>
        </p:spPr>
        <p:txBody>
          <a:bodyPr>
            <a:normAutofit/>
          </a:bodyPr>
          <a:lstStyle/>
          <a:p>
            <a:pPr>
              <a:lnSpc>
                <a:spcPct val="150000"/>
              </a:lnSpc>
            </a:pPr>
            <a:r>
              <a:rPr lang="en-US" sz="2800" b="1" dirty="0"/>
              <a:t>Intensity: </a:t>
            </a:r>
            <a:r>
              <a:rPr lang="en-US" sz="2800" dirty="0"/>
              <a:t>describes how strong the contraction is by indenting the </a:t>
            </a:r>
            <a:r>
              <a:rPr lang="en-US" sz="2800" dirty="0" err="1"/>
              <a:t>fundus</a:t>
            </a:r>
            <a:r>
              <a:rPr lang="en-US" sz="2800" dirty="0"/>
              <a:t> with the finger tips.</a:t>
            </a:r>
          </a:p>
          <a:p>
            <a:pPr lvl="3">
              <a:lnSpc>
                <a:spcPct val="150000"/>
              </a:lnSpc>
              <a:buFont typeface="Wingdings" panose="05000000000000000000" pitchFamily="2" charset="2"/>
              <a:buChar char="ü"/>
            </a:pPr>
            <a:r>
              <a:rPr lang="en-US" sz="2600" b="1" dirty="0"/>
              <a:t>Mild: </a:t>
            </a:r>
            <a:r>
              <a:rPr lang="en-US" sz="2600" dirty="0"/>
              <a:t>when the fingertips easily indents the </a:t>
            </a:r>
            <a:r>
              <a:rPr lang="en-US" sz="2600" dirty="0" err="1"/>
              <a:t>fundus</a:t>
            </a:r>
            <a:endParaRPr lang="en-US" sz="2600" dirty="0"/>
          </a:p>
          <a:p>
            <a:pPr lvl="3">
              <a:lnSpc>
                <a:spcPct val="150000"/>
              </a:lnSpc>
              <a:buFont typeface="Wingdings" panose="05000000000000000000" pitchFamily="2" charset="2"/>
              <a:buChar char="ü"/>
            </a:pPr>
            <a:r>
              <a:rPr lang="en-US" sz="2600" b="1" dirty="0"/>
              <a:t>Moderate: </a:t>
            </a:r>
            <a:r>
              <a:rPr lang="en-US" sz="2600" dirty="0"/>
              <a:t>when the finger tips can indent the </a:t>
            </a:r>
            <a:r>
              <a:rPr lang="en-US" sz="2600" dirty="0" err="1"/>
              <a:t>fundus</a:t>
            </a:r>
            <a:r>
              <a:rPr lang="en-US" sz="2600" dirty="0"/>
              <a:t> with difficulty.</a:t>
            </a:r>
          </a:p>
          <a:p>
            <a:pPr lvl="3">
              <a:lnSpc>
                <a:spcPct val="150000"/>
              </a:lnSpc>
              <a:buFont typeface="Wingdings" panose="05000000000000000000" pitchFamily="2" charset="2"/>
              <a:buChar char="ü"/>
            </a:pPr>
            <a:r>
              <a:rPr lang="en-US" sz="2600" b="1" dirty="0"/>
              <a:t>Strong: </a:t>
            </a:r>
            <a:r>
              <a:rPr lang="en-US" sz="2600" dirty="0"/>
              <a:t>when the finger tips cannot readily indent the </a:t>
            </a:r>
            <a:r>
              <a:rPr lang="en-US" sz="2600" dirty="0" smtClean="0"/>
              <a:t>fundus (</a:t>
            </a:r>
            <a:r>
              <a:rPr lang="en-US" sz="2600" dirty="0"/>
              <a:t>feels like a forehead)</a:t>
            </a:r>
          </a:p>
        </p:txBody>
      </p:sp>
      <p:sp>
        <p:nvSpPr>
          <p:cNvPr id="4" name="Slide Number Placeholder 3"/>
          <p:cNvSpPr>
            <a:spLocks noGrp="1"/>
          </p:cNvSpPr>
          <p:nvPr>
            <p:ph type="sldNum" sz="quarter" idx="12"/>
          </p:nvPr>
        </p:nvSpPr>
        <p:spPr/>
        <p:txBody>
          <a:bodyPr/>
          <a:lstStyle/>
          <a:p>
            <a:fld id="{4AB73CBB-C3D0-44F1-AD60-686FF34E1601}" type="slidenum">
              <a:rPr lang="en-US" smtClean="0">
                <a:solidFill>
                  <a:prstClr val="black">
                    <a:tint val="75000"/>
                  </a:prstClr>
                </a:solidFill>
              </a:rPr>
              <a:pPr/>
              <a:t>83</a:t>
            </a:fld>
            <a:endParaRPr lang="en-US">
              <a:solidFill>
                <a:prstClr val="black">
                  <a:tint val="75000"/>
                </a:prstClr>
              </a:solidFill>
            </a:endParaRPr>
          </a:p>
        </p:txBody>
      </p:sp>
    </p:spTree>
    <p:extLst>
      <p:ext uri="{BB962C8B-B14F-4D97-AF65-F5344CB8AC3E}">
        <p14:creationId xmlns:p14="http://schemas.microsoft.com/office/powerpoint/2010/main" val="317606599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09489"/>
            <a:ext cx="8229600" cy="909711"/>
          </a:xfrm>
        </p:spPr>
        <p:txBody>
          <a:bodyPr>
            <a:noAutofit/>
          </a:bodyPr>
          <a:lstStyle/>
          <a:p>
            <a:pPr algn="ctr"/>
            <a:r>
              <a:rPr lang="en-US" sz="4000" b="1" dirty="0" smtClean="0">
                <a:solidFill>
                  <a:srgbClr val="00B0F0"/>
                </a:solidFill>
                <a:latin typeface="+mn-lt"/>
              </a:rPr>
              <a:t>Recording Contractions On A Partograph</a:t>
            </a:r>
            <a:endParaRPr lang="en-US" sz="4000" b="1" dirty="0">
              <a:solidFill>
                <a:srgbClr val="00B0F0"/>
              </a:solidFill>
              <a:latin typeface="+mn-lt"/>
            </a:endParaRPr>
          </a:p>
        </p:txBody>
      </p:sp>
      <p:sp>
        <p:nvSpPr>
          <p:cNvPr id="3" name="Content Placeholder 2"/>
          <p:cNvSpPr>
            <a:spLocks noGrp="1"/>
          </p:cNvSpPr>
          <p:nvPr>
            <p:ph idx="1"/>
          </p:nvPr>
        </p:nvSpPr>
        <p:spPr>
          <a:xfrm>
            <a:off x="1055077" y="1371600"/>
            <a:ext cx="10536701" cy="5181600"/>
          </a:xfrm>
        </p:spPr>
        <p:txBody>
          <a:bodyPr>
            <a:normAutofit/>
          </a:bodyPr>
          <a:lstStyle/>
          <a:p>
            <a:pPr>
              <a:lnSpc>
                <a:spcPct val="150000"/>
              </a:lnSpc>
            </a:pPr>
            <a:r>
              <a:rPr lang="en-US" sz="2800" dirty="0"/>
              <a:t>Is done by shading squares 1 to 5. </a:t>
            </a:r>
          </a:p>
          <a:p>
            <a:pPr>
              <a:lnSpc>
                <a:spcPct val="150000"/>
              </a:lnSpc>
            </a:pPr>
            <a:r>
              <a:rPr lang="en-US" sz="2800" dirty="0"/>
              <a:t>Each square represents one contraction in the last 10 minute of each hour or of each half hour are recorded.</a:t>
            </a:r>
          </a:p>
          <a:p>
            <a:pPr>
              <a:lnSpc>
                <a:spcPct val="150000"/>
              </a:lnSpc>
              <a:buFont typeface="Wingdings" panose="05000000000000000000" pitchFamily="2" charset="2"/>
              <a:buChar char="Ø"/>
            </a:pPr>
            <a:r>
              <a:rPr lang="en-US" sz="2800" b="1" dirty="0"/>
              <a:t>Ways of recording duration of a  contraction:</a:t>
            </a:r>
          </a:p>
          <a:p>
            <a:pPr lvl="3">
              <a:lnSpc>
                <a:spcPct val="150000"/>
              </a:lnSpc>
              <a:buFont typeface="Wingdings" panose="05000000000000000000" pitchFamily="2" charset="2"/>
              <a:buChar char="ü"/>
            </a:pPr>
            <a:r>
              <a:rPr lang="en-US" sz="2800" dirty="0"/>
              <a:t>Up to 20 seconds &gt; </a:t>
            </a:r>
            <a:r>
              <a:rPr lang="en-US" sz="2800" b="1" dirty="0">
                <a:solidFill>
                  <a:srgbClr val="00B0F0"/>
                </a:solidFill>
              </a:rPr>
              <a:t>Mild</a:t>
            </a:r>
          </a:p>
          <a:p>
            <a:pPr lvl="3">
              <a:lnSpc>
                <a:spcPct val="150000"/>
              </a:lnSpc>
              <a:buFont typeface="Wingdings" panose="05000000000000000000" pitchFamily="2" charset="2"/>
              <a:buChar char="ü"/>
            </a:pPr>
            <a:r>
              <a:rPr lang="en-US" sz="2800" dirty="0"/>
              <a:t>Between 20- 40 seconds &gt; </a:t>
            </a:r>
            <a:r>
              <a:rPr lang="en-US" sz="2800" b="1" dirty="0">
                <a:solidFill>
                  <a:srgbClr val="00B0F0"/>
                </a:solidFill>
              </a:rPr>
              <a:t>Moderate</a:t>
            </a:r>
          </a:p>
          <a:p>
            <a:pPr lvl="3">
              <a:lnSpc>
                <a:spcPct val="150000"/>
              </a:lnSpc>
              <a:buFont typeface="Wingdings" panose="05000000000000000000" pitchFamily="2" charset="2"/>
              <a:buChar char="ü"/>
            </a:pPr>
            <a:r>
              <a:rPr lang="en-US" sz="2800" dirty="0"/>
              <a:t>More than 40 seconds &gt; </a:t>
            </a:r>
            <a:r>
              <a:rPr lang="en-US" sz="2800" b="1" dirty="0">
                <a:solidFill>
                  <a:srgbClr val="00B0F0"/>
                </a:solidFill>
              </a:rPr>
              <a:t>Strong</a:t>
            </a:r>
          </a:p>
        </p:txBody>
      </p:sp>
      <p:sp>
        <p:nvSpPr>
          <p:cNvPr id="4" name="Slide Number Placeholder 3"/>
          <p:cNvSpPr>
            <a:spLocks noGrp="1"/>
          </p:cNvSpPr>
          <p:nvPr>
            <p:ph type="sldNum" sz="quarter" idx="12"/>
          </p:nvPr>
        </p:nvSpPr>
        <p:spPr/>
        <p:txBody>
          <a:bodyPr/>
          <a:lstStyle/>
          <a:p>
            <a:fld id="{4AB73CBB-C3D0-44F1-AD60-686FF34E1601}" type="slidenum">
              <a:rPr lang="en-US" smtClean="0">
                <a:solidFill>
                  <a:prstClr val="black">
                    <a:tint val="75000"/>
                  </a:prstClr>
                </a:solidFill>
              </a:rPr>
              <a:pPr/>
              <a:t>84</a:t>
            </a:fld>
            <a:endParaRPr lang="en-US">
              <a:solidFill>
                <a:prstClr val="black">
                  <a:tint val="75000"/>
                </a:prstClr>
              </a:solidFill>
            </a:endParaRPr>
          </a:p>
        </p:txBody>
      </p:sp>
    </p:spTree>
    <p:extLst>
      <p:ext uri="{BB962C8B-B14F-4D97-AF65-F5344CB8AC3E}">
        <p14:creationId xmlns:p14="http://schemas.microsoft.com/office/powerpoint/2010/main" val="1814752412"/>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04088"/>
            <a:ext cx="8229600" cy="667512"/>
          </a:xfrm>
        </p:spPr>
        <p:txBody>
          <a:bodyPr>
            <a:noAutofit/>
          </a:bodyPr>
          <a:lstStyle/>
          <a:p>
            <a:pPr algn="ctr"/>
            <a:r>
              <a:rPr lang="en-US" sz="3200" b="1" dirty="0">
                <a:solidFill>
                  <a:srgbClr val="00B0F0"/>
                </a:solidFill>
                <a:latin typeface="+mn-lt"/>
              </a:rPr>
              <a:t>Recording strength of contraction</a:t>
            </a:r>
          </a:p>
        </p:txBody>
      </p:sp>
      <p:sp>
        <p:nvSpPr>
          <p:cNvPr id="3" name="Content Placeholder 2"/>
          <p:cNvSpPr>
            <a:spLocks noGrp="1"/>
          </p:cNvSpPr>
          <p:nvPr>
            <p:ph idx="1"/>
          </p:nvPr>
        </p:nvSpPr>
        <p:spPr>
          <a:xfrm>
            <a:off x="844062" y="1371600"/>
            <a:ext cx="10546080" cy="5105400"/>
          </a:xfrm>
        </p:spPr>
        <p:txBody>
          <a:bodyPr>
            <a:normAutofit/>
          </a:bodyPr>
          <a:lstStyle/>
          <a:p>
            <a:pPr>
              <a:lnSpc>
                <a:spcPct val="150000"/>
              </a:lnSpc>
              <a:buFont typeface="Wingdings" panose="05000000000000000000" pitchFamily="2" charset="2"/>
              <a:buChar char="Ø"/>
            </a:pPr>
            <a:r>
              <a:rPr lang="en-US" sz="3200" b="1" dirty="0">
                <a:solidFill>
                  <a:srgbClr val="00B0F0"/>
                </a:solidFill>
              </a:rPr>
              <a:t>Dots: </a:t>
            </a:r>
            <a:r>
              <a:rPr lang="en-US" sz="3200" dirty="0"/>
              <a:t>Represent mild/weak contractions of </a:t>
            </a:r>
            <a:r>
              <a:rPr lang="en-US" sz="3200" b="1" dirty="0"/>
              <a:t>less than 20 seconds.</a:t>
            </a:r>
          </a:p>
          <a:p>
            <a:pPr>
              <a:lnSpc>
                <a:spcPct val="150000"/>
              </a:lnSpc>
              <a:buFont typeface="Wingdings" panose="05000000000000000000" pitchFamily="2" charset="2"/>
              <a:buChar char="Ø"/>
            </a:pPr>
            <a:r>
              <a:rPr lang="en-US" sz="3200" b="1" dirty="0">
                <a:solidFill>
                  <a:srgbClr val="00B0F0"/>
                </a:solidFill>
              </a:rPr>
              <a:t>Stripes/</a:t>
            </a:r>
            <a:r>
              <a:rPr lang="en-US" sz="3200" b="1" dirty="0" err="1">
                <a:solidFill>
                  <a:srgbClr val="00B0F0"/>
                </a:solidFill>
              </a:rPr>
              <a:t>diagnonal</a:t>
            </a:r>
            <a:r>
              <a:rPr lang="en-US" sz="3200" b="1" dirty="0">
                <a:solidFill>
                  <a:srgbClr val="00B0F0"/>
                </a:solidFill>
              </a:rPr>
              <a:t> lines: </a:t>
            </a:r>
            <a:r>
              <a:rPr lang="en-US" sz="3200" dirty="0"/>
              <a:t>Represent contractions lasting </a:t>
            </a:r>
            <a:r>
              <a:rPr lang="en-US" sz="3200" b="1" dirty="0"/>
              <a:t>20-40 seconds.</a:t>
            </a:r>
          </a:p>
          <a:p>
            <a:pPr>
              <a:lnSpc>
                <a:spcPct val="150000"/>
              </a:lnSpc>
              <a:buFont typeface="Wingdings" panose="05000000000000000000" pitchFamily="2" charset="2"/>
              <a:buChar char="Ø"/>
            </a:pPr>
            <a:r>
              <a:rPr lang="en-US" sz="3200" b="1" dirty="0">
                <a:solidFill>
                  <a:srgbClr val="00B0F0"/>
                </a:solidFill>
              </a:rPr>
              <a:t>Solid/thick shading: </a:t>
            </a:r>
            <a:r>
              <a:rPr lang="en-US" sz="3200" dirty="0"/>
              <a:t>Represent strong contractions lasting </a:t>
            </a:r>
            <a:r>
              <a:rPr lang="en-US" sz="3200" b="1" dirty="0"/>
              <a:t>more than 40 seconds</a:t>
            </a:r>
            <a:r>
              <a:rPr lang="en-US" sz="3200" dirty="0"/>
              <a:t>.</a:t>
            </a:r>
          </a:p>
        </p:txBody>
      </p:sp>
      <p:sp>
        <p:nvSpPr>
          <p:cNvPr id="4" name="Slide Number Placeholder 3"/>
          <p:cNvSpPr>
            <a:spLocks noGrp="1"/>
          </p:cNvSpPr>
          <p:nvPr>
            <p:ph type="sldNum" sz="quarter" idx="12"/>
          </p:nvPr>
        </p:nvSpPr>
        <p:spPr/>
        <p:txBody>
          <a:bodyPr/>
          <a:lstStyle/>
          <a:p>
            <a:fld id="{4AB73CBB-C3D0-44F1-AD60-686FF34E1601}" type="slidenum">
              <a:rPr lang="en-US" smtClean="0">
                <a:solidFill>
                  <a:prstClr val="black">
                    <a:tint val="75000"/>
                  </a:prstClr>
                </a:solidFill>
              </a:rPr>
              <a:pPr/>
              <a:t>85</a:t>
            </a:fld>
            <a:endParaRPr lang="en-US">
              <a:solidFill>
                <a:prstClr val="black">
                  <a:tint val="75000"/>
                </a:prstClr>
              </a:solidFill>
            </a:endParaRPr>
          </a:p>
        </p:txBody>
      </p:sp>
    </p:spTree>
    <p:extLst>
      <p:ext uri="{BB962C8B-B14F-4D97-AF65-F5344CB8AC3E}">
        <p14:creationId xmlns:p14="http://schemas.microsoft.com/office/powerpoint/2010/main" val="2181056039"/>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981200" y="704088"/>
            <a:ext cx="8229600" cy="743712"/>
          </a:xfrm>
        </p:spPr>
        <p:txBody>
          <a:bodyPr>
            <a:normAutofit/>
          </a:bodyPr>
          <a:lstStyle/>
          <a:p>
            <a:pPr algn="ctr"/>
            <a:r>
              <a:rPr lang="en-US" sz="4000" b="1" dirty="0">
                <a:solidFill>
                  <a:srgbClr val="00B0F0"/>
                </a:solidFill>
                <a:latin typeface="+mn-lt"/>
              </a:rPr>
              <a:t>Recording Uterine Contractions </a:t>
            </a:r>
          </a:p>
        </p:txBody>
      </p:sp>
      <p:pic>
        <p:nvPicPr>
          <p:cNvPr id="4" name="Picture 6"/>
          <p:cNvPicPr>
            <a:picLocks noGrp="1" noChangeAspect="1" noChangeArrowheads="1"/>
          </p:cNvPicPr>
          <p:nvPr>
            <p:ph idx="1"/>
          </p:nvPr>
        </p:nvPicPr>
        <p:blipFill>
          <a:blip r:embed="rId2" cstate="print"/>
          <a:srcRect/>
          <a:stretch>
            <a:fillRect/>
          </a:stretch>
        </p:blipFill>
        <p:spPr bwMode="auto">
          <a:xfrm>
            <a:off x="1981200" y="1600200"/>
            <a:ext cx="8153400" cy="5029200"/>
          </a:xfrm>
          <a:prstGeom prst="rect">
            <a:avLst/>
          </a:prstGeom>
          <a:noFill/>
          <a:ln w="9525">
            <a:noFill/>
            <a:miter lim="800000"/>
            <a:headEnd/>
            <a:tailEnd/>
          </a:ln>
          <a:effectLst/>
        </p:spPr>
      </p:pic>
      <p:sp>
        <p:nvSpPr>
          <p:cNvPr id="2" name="Slide Number Placeholder 1"/>
          <p:cNvSpPr>
            <a:spLocks noGrp="1"/>
          </p:cNvSpPr>
          <p:nvPr>
            <p:ph type="sldNum" sz="quarter" idx="12"/>
          </p:nvPr>
        </p:nvSpPr>
        <p:spPr/>
        <p:txBody>
          <a:bodyPr/>
          <a:lstStyle/>
          <a:p>
            <a:fld id="{4AB73CBB-C3D0-44F1-AD60-686FF34E1601}" type="slidenum">
              <a:rPr lang="en-US" smtClean="0">
                <a:solidFill>
                  <a:prstClr val="black">
                    <a:tint val="75000"/>
                  </a:prstClr>
                </a:solidFill>
              </a:rPr>
              <a:pPr/>
              <a:t>86</a:t>
            </a:fld>
            <a:endParaRPr lang="en-US">
              <a:solidFill>
                <a:prstClr val="black">
                  <a:tint val="75000"/>
                </a:prstClr>
              </a:solidFill>
            </a:endParaRPr>
          </a:p>
        </p:txBody>
      </p:sp>
    </p:spTree>
    <p:extLst>
      <p:ext uri="{BB962C8B-B14F-4D97-AF65-F5344CB8AC3E}">
        <p14:creationId xmlns:p14="http://schemas.microsoft.com/office/powerpoint/2010/main" val="162246637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04088"/>
            <a:ext cx="8229600" cy="667512"/>
          </a:xfrm>
        </p:spPr>
        <p:txBody>
          <a:bodyPr>
            <a:normAutofit/>
          </a:bodyPr>
          <a:lstStyle/>
          <a:p>
            <a:pPr algn="ctr"/>
            <a:r>
              <a:rPr lang="en-US" sz="3600" b="1" dirty="0">
                <a:solidFill>
                  <a:srgbClr val="00B0F0"/>
                </a:solidFill>
                <a:latin typeface="+mn-lt"/>
              </a:rPr>
              <a:t>Fetal condition</a:t>
            </a:r>
          </a:p>
        </p:txBody>
      </p:sp>
      <p:sp>
        <p:nvSpPr>
          <p:cNvPr id="3" name="Content Placeholder 2"/>
          <p:cNvSpPr>
            <a:spLocks noGrp="1"/>
          </p:cNvSpPr>
          <p:nvPr>
            <p:ph idx="1"/>
          </p:nvPr>
        </p:nvSpPr>
        <p:spPr>
          <a:xfrm>
            <a:off x="1752600" y="1447800"/>
            <a:ext cx="8686800" cy="5105400"/>
          </a:xfrm>
        </p:spPr>
        <p:txBody>
          <a:bodyPr>
            <a:normAutofit/>
          </a:bodyPr>
          <a:lstStyle/>
          <a:p>
            <a:pPr>
              <a:lnSpc>
                <a:spcPct val="150000"/>
              </a:lnSpc>
              <a:buFont typeface="Wingdings" panose="05000000000000000000" pitchFamily="2" charset="2"/>
              <a:buChar char="Ø"/>
            </a:pPr>
            <a:r>
              <a:rPr lang="en-US" sz="2800" dirty="0"/>
              <a:t>The fetal heart rate, membranes, liqour and </a:t>
            </a:r>
            <a:r>
              <a:rPr lang="en-US" sz="2800" dirty="0" err="1"/>
              <a:t>moulding</a:t>
            </a:r>
            <a:r>
              <a:rPr lang="en-US" sz="2800" dirty="0"/>
              <a:t> of the fetal skull bones give information about the well being of the baby during </a:t>
            </a:r>
            <a:r>
              <a:rPr lang="en-US" sz="2800" dirty="0" err="1"/>
              <a:t>labour</a:t>
            </a:r>
            <a:endParaRPr lang="en-US" sz="2800" dirty="0"/>
          </a:p>
          <a:p>
            <a:pPr>
              <a:lnSpc>
                <a:spcPct val="150000"/>
              </a:lnSpc>
              <a:buFont typeface="Wingdings" panose="05000000000000000000" pitchFamily="2" charset="2"/>
              <a:buChar char="Ø"/>
            </a:pPr>
            <a:r>
              <a:rPr lang="en-US" sz="2800" b="1" dirty="0"/>
              <a:t>Fetal heart rate</a:t>
            </a:r>
            <a:r>
              <a:rPr lang="en-US" sz="2800" dirty="0"/>
              <a:t>: listening to and recording the heart rate gives information of the fetal well being. </a:t>
            </a:r>
          </a:p>
          <a:p>
            <a:pPr lvl="1">
              <a:lnSpc>
                <a:spcPct val="150000"/>
              </a:lnSpc>
              <a:buFont typeface="Wingdings" panose="05000000000000000000" pitchFamily="2" charset="2"/>
              <a:buChar char="ü"/>
            </a:pPr>
            <a:r>
              <a:rPr lang="en-US" dirty="0" smtClean="0"/>
              <a:t>It is recorded every 1 or ½ hour as necessary normal range 120 to 160 /per min.</a:t>
            </a:r>
            <a:endParaRPr lang="en-US" dirty="0"/>
          </a:p>
        </p:txBody>
      </p:sp>
      <p:sp>
        <p:nvSpPr>
          <p:cNvPr id="4" name="Slide Number Placeholder 3"/>
          <p:cNvSpPr>
            <a:spLocks noGrp="1"/>
          </p:cNvSpPr>
          <p:nvPr>
            <p:ph type="sldNum" sz="quarter" idx="12"/>
          </p:nvPr>
        </p:nvSpPr>
        <p:spPr/>
        <p:txBody>
          <a:bodyPr/>
          <a:lstStyle/>
          <a:p>
            <a:fld id="{4AB73CBB-C3D0-44F1-AD60-686FF34E1601}" type="slidenum">
              <a:rPr lang="en-US" smtClean="0">
                <a:solidFill>
                  <a:prstClr val="black">
                    <a:tint val="75000"/>
                  </a:prstClr>
                </a:solidFill>
              </a:rPr>
              <a:pPr/>
              <a:t>87</a:t>
            </a:fld>
            <a:endParaRPr lang="en-US">
              <a:solidFill>
                <a:prstClr val="black">
                  <a:tint val="75000"/>
                </a:prstClr>
              </a:solidFill>
            </a:endParaRPr>
          </a:p>
        </p:txBody>
      </p:sp>
    </p:spTree>
    <p:extLst>
      <p:ext uri="{BB962C8B-B14F-4D97-AF65-F5344CB8AC3E}">
        <p14:creationId xmlns:p14="http://schemas.microsoft.com/office/powerpoint/2010/main" val="864674871"/>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cstate="print"/>
          <a:srcRect/>
          <a:stretch>
            <a:fillRect/>
          </a:stretch>
        </p:blipFill>
        <p:spPr bwMode="auto">
          <a:xfrm>
            <a:off x="1524000" y="1"/>
            <a:ext cx="9144000" cy="6857999"/>
          </a:xfrm>
          <a:prstGeom prst="rect">
            <a:avLst/>
          </a:prstGeom>
          <a:noFill/>
          <a:ln w="9525">
            <a:noFill/>
            <a:miter lim="800000"/>
            <a:headEnd/>
            <a:tailEnd/>
          </a:ln>
          <a:effectLst/>
        </p:spPr>
      </p:pic>
      <p:sp>
        <p:nvSpPr>
          <p:cNvPr id="2" name="Slide Number Placeholder 1"/>
          <p:cNvSpPr>
            <a:spLocks noGrp="1"/>
          </p:cNvSpPr>
          <p:nvPr>
            <p:ph type="sldNum" sz="quarter" idx="12"/>
          </p:nvPr>
        </p:nvSpPr>
        <p:spPr/>
        <p:txBody>
          <a:bodyPr/>
          <a:lstStyle/>
          <a:p>
            <a:fld id="{4AB73CBB-C3D0-44F1-AD60-686FF34E1601}" type="slidenum">
              <a:rPr lang="en-US" smtClean="0">
                <a:solidFill>
                  <a:prstClr val="black">
                    <a:tint val="75000"/>
                  </a:prstClr>
                </a:solidFill>
              </a:rPr>
              <a:pPr/>
              <a:t>88</a:t>
            </a:fld>
            <a:endParaRPr lang="en-US">
              <a:solidFill>
                <a:prstClr val="black">
                  <a:tint val="75000"/>
                </a:prstClr>
              </a:solidFill>
            </a:endParaRPr>
          </a:p>
        </p:txBody>
      </p:sp>
    </p:spTree>
    <p:extLst>
      <p:ext uri="{BB962C8B-B14F-4D97-AF65-F5344CB8AC3E}">
        <p14:creationId xmlns:p14="http://schemas.microsoft.com/office/powerpoint/2010/main" val="74444912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04088"/>
            <a:ext cx="8229600" cy="591312"/>
          </a:xfrm>
        </p:spPr>
        <p:txBody>
          <a:bodyPr>
            <a:noAutofit/>
          </a:bodyPr>
          <a:lstStyle/>
          <a:p>
            <a:r>
              <a:rPr lang="en-US" sz="3200" b="1" dirty="0" smtClean="0">
                <a:latin typeface="Algerian" pitchFamily="82" charset="0"/>
              </a:rPr>
              <a:t>     </a:t>
            </a:r>
            <a:r>
              <a:rPr lang="en-US" sz="4000" b="1" dirty="0" smtClean="0">
                <a:solidFill>
                  <a:srgbClr val="00B0F0"/>
                </a:solidFill>
                <a:latin typeface="+mn-lt"/>
              </a:rPr>
              <a:t>Membranes And Amniotic Fluid</a:t>
            </a:r>
            <a:endParaRPr lang="en-US" sz="4000" b="1" dirty="0">
              <a:solidFill>
                <a:srgbClr val="00B0F0"/>
              </a:solidFill>
              <a:latin typeface="+mn-lt"/>
            </a:endParaRPr>
          </a:p>
        </p:txBody>
      </p:sp>
      <p:sp>
        <p:nvSpPr>
          <p:cNvPr id="3" name="Content Placeholder 2"/>
          <p:cNvSpPr>
            <a:spLocks noGrp="1"/>
          </p:cNvSpPr>
          <p:nvPr>
            <p:ph idx="1"/>
          </p:nvPr>
        </p:nvSpPr>
        <p:spPr>
          <a:xfrm>
            <a:off x="496147" y="1295400"/>
            <a:ext cx="10761785" cy="5257800"/>
          </a:xfrm>
        </p:spPr>
        <p:txBody>
          <a:bodyPr>
            <a:normAutofit/>
          </a:bodyPr>
          <a:lstStyle/>
          <a:p>
            <a:pPr>
              <a:buFont typeface="Wingdings" panose="05000000000000000000" pitchFamily="2" charset="2"/>
              <a:buChar char="Ø"/>
            </a:pPr>
            <a:r>
              <a:rPr lang="en-US" dirty="0" smtClean="0"/>
              <a:t>State of liqour can assist in assessing the fetal condition as observed per vaginal examination.</a:t>
            </a:r>
          </a:p>
          <a:p>
            <a:pPr marL="914400" lvl="2" indent="0">
              <a:buNone/>
            </a:pPr>
            <a:r>
              <a:rPr lang="en-US" sz="2800" b="1" dirty="0" smtClean="0"/>
              <a:t>I</a:t>
            </a:r>
            <a:r>
              <a:rPr lang="en-US" sz="2800" dirty="0" smtClean="0"/>
              <a:t>: is recorded for </a:t>
            </a:r>
            <a:r>
              <a:rPr lang="en-US" sz="2800" b="1" dirty="0" smtClean="0"/>
              <a:t>intact</a:t>
            </a:r>
            <a:r>
              <a:rPr lang="en-US" sz="2800" dirty="0" smtClean="0"/>
              <a:t> membranes</a:t>
            </a:r>
          </a:p>
          <a:p>
            <a:pPr marL="914400" lvl="2" indent="0">
              <a:buNone/>
            </a:pPr>
            <a:r>
              <a:rPr lang="en-US" sz="2800" b="1" dirty="0" smtClean="0"/>
              <a:t>C</a:t>
            </a:r>
            <a:r>
              <a:rPr lang="en-US" sz="2800" dirty="0" smtClean="0"/>
              <a:t>: is recorded if membranes are ruptured and is </a:t>
            </a:r>
            <a:r>
              <a:rPr lang="en-US" sz="2800" b="1" dirty="0" smtClean="0"/>
              <a:t>Clear</a:t>
            </a:r>
            <a:r>
              <a:rPr lang="en-US" sz="2800" dirty="0" smtClean="0"/>
              <a:t>.</a:t>
            </a:r>
          </a:p>
          <a:p>
            <a:pPr marL="914400" lvl="2" indent="0">
              <a:buNone/>
            </a:pPr>
            <a:r>
              <a:rPr lang="en-US" sz="2800" b="1" dirty="0" smtClean="0"/>
              <a:t>B</a:t>
            </a:r>
            <a:r>
              <a:rPr lang="en-US" sz="2800" dirty="0" smtClean="0"/>
              <a:t>: is recorded if membranes are </a:t>
            </a:r>
            <a:r>
              <a:rPr lang="en-US" sz="2800" b="1" dirty="0" smtClean="0"/>
              <a:t>blood</a:t>
            </a:r>
            <a:r>
              <a:rPr lang="en-US" sz="2800" dirty="0" smtClean="0"/>
              <a:t> stained</a:t>
            </a:r>
          </a:p>
          <a:p>
            <a:pPr marL="914400" lvl="2" indent="0">
              <a:buNone/>
            </a:pPr>
            <a:r>
              <a:rPr lang="en-US" sz="2800" b="1" dirty="0" smtClean="0"/>
              <a:t>M</a:t>
            </a:r>
            <a:r>
              <a:rPr lang="en-US" sz="2800" dirty="0" smtClean="0"/>
              <a:t>: is recorded if membranes are </a:t>
            </a:r>
            <a:r>
              <a:rPr lang="en-US" sz="2800" b="1" dirty="0" err="1" smtClean="0"/>
              <a:t>Meconium</a:t>
            </a:r>
            <a:r>
              <a:rPr lang="en-US" sz="2800" dirty="0" smtClean="0"/>
              <a:t> stained noted as</a:t>
            </a:r>
            <a:r>
              <a:rPr lang="en-US" sz="2800" b="1" dirty="0" smtClean="0"/>
              <a:t> m1 </a:t>
            </a:r>
            <a:r>
              <a:rPr lang="en-US" sz="2800" dirty="0" smtClean="0"/>
              <a:t>if stained only, </a:t>
            </a:r>
            <a:r>
              <a:rPr lang="en-US" sz="2800" b="1" dirty="0" smtClean="0"/>
              <a:t>M2</a:t>
            </a:r>
            <a:r>
              <a:rPr lang="en-US" sz="2800" dirty="0" smtClean="0"/>
              <a:t> if particles of </a:t>
            </a:r>
            <a:r>
              <a:rPr lang="en-US" sz="2800" dirty="0" err="1" smtClean="0"/>
              <a:t>meconium</a:t>
            </a:r>
            <a:r>
              <a:rPr lang="en-US" sz="2800" dirty="0" smtClean="0"/>
              <a:t> present, </a:t>
            </a:r>
            <a:r>
              <a:rPr lang="en-US" sz="2800" b="1" dirty="0" smtClean="0"/>
              <a:t>M3</a:t>
            </a:r>
            <a:r>
              <a:rPr lang="en-US" sz="2800" dirty="0" smtClean="0"/>
              <a:t> if it is very thick </a:t>
            </a:r>
            <a:r>
              <a:rPr lang="en-US" sz="2800" dirty="0" err="1" smtClean="0"/>
              <a:t>meconium</a:t>
            </a:r>
            <a:endParaRPr lang="en-US" sz="2800" dirty="0" smtClean="0"/>
          </a:p>
          <a:p>
            <a:pPr marL="914400" lvl="2" indent="0">
              <a:buNone/>
            </a:pPr>
            <a:r>
              <a:rPr lang="en-US" sz="2800" b="1" dirty="0" smtClean="0"/>
              <a:t>F</a:t>
            </a:r>
            <a:r>
              <a:rPr lang="en-US" sz="2800" dirty="0" smtClean="0"/>
              <a:t>: is recorded if liqour is </a:t>
            </a:r>
            <a:r>
              <a:rPr lang="en-US" sz="2800" b="1" dirty="0" smtClean="0"/>
              <a:t>Foul</a:t>
            </a:r>
            <a:r>
              <a:rPr lang="en-US" sz="2800" dirty="0" smtClean="0"/>
              <a:t> smelling</a:t>
            </a:r>
          </a:p>
          <a:p>
            <a:pPr marL="914400" lvl="2" indent="0">
              <a:buNone/>
            </a:pPr>
            <a:r>
              <a:rPr lang="en-US" sz="2800" b="1" dirty="0" smtClean="0"/>
              <a:t>A</a:t>
            </a:r>
            <a:r>
              <a:rPr lang="en-US" sz="2800" dirty="0" smtClean="0"/>
              <a:t>: is recorded if liqour is </a:t>
            </a:r>
            <a:r>
              <a:rPr lang="en-US" sz="2800" b="1" dirty="0" smtClean="0"/>
              <a:t>Absent</a:t>
            </a:r>
            <a:r>
              <a:rPr lang="en-US" sz="2800" dirty="0" smtClean="0"/>
              <a:t>.</a:t>
            </a:r>
          </a:p>
          <a:p>
            <a:pPr>
              <a:buFont typeface="Wingdings" panose="05000000000000000000" pitchFamily="2" charset="2"/>
              <a:buChar char="Ø"/>
            </a:pPr>
            <a:r>
              <a:rPr lang="en-US" b="1" u="sng" dirty="0" smtClean="0"/>
              <a:t>Listen to the heart rate 5 times if liqour is thick or absent these are signs of fetal distress.</a:t>
            </a:r>
            <a:endParaRPr lang="en-US" b="1" u="sng" dirty="0"/>
          </a:p>
        </p:txBody>
      </p:sp>
      <p:sp>
        <p:nvSpPr>
          <p:cNvPr id="4" name="Slide Number Placeholder 3"/>
          <p:cNvSpPr>
            <a:spLocks noGrp="1"/>
          </p:cNvSpPr>
          <p:nvPr>
            <p:ph type="sldNum" sz="quarter" idx="12"/>
          </p:nvPr>
        </p:nvSpPr>
        <p:spPr/>
        <p:txBody>
          <a:bodyPr/>
          <a:lstStyle/>
          <a:p>
            <a:fld id="{4AB73CBB-C3D0-44F1-AD60-686FF34E1601}" type="slidenum">
              <a:rPr lang="en-US" smtClean="0">
                <a:solidFill>
                  <a:prstClr val="black">
                    <a:tint val="75000"/>
                  </a:prstClr>
                </a:solidFill>
              </a:rPr>
              <a:pPr/>
              <a:t>89</a:t>
            </a:fld>
            <a:endParaRPr lang="en-US">
              <a:solidFill>
                <a:prstClr val="black">
                  <a:tint val="75000"/>
                </a:prstClr>
              </a:solidFill>
            </a:endParaRPr>
          </a:p>
        </p:txBody>
      </p:sp>
    </p:spTree>
    <p:extLst>
      <p:ext uri="{BB962C8B-B14F-4D97-AF65-F5344CB8AC3E}">
        <p14:creationId xmlns:p14="http://schemas.microsoft.com/office/powerpoint/2010/main" val="33778059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86366"/>
            <a:ext cx="10515600" cy="5790597"/>
          </a:xfrm>
        </p:spPr>
        <p:txBody>
          <a:bodyPr/>
          <a:lstStyle/>
          <a:p>
            <a:pPr marL="0" lvl="0" algn="just">
              <a:spcBef>
                <a:spcPts val="0"/>
              </a:spcBef>
            </a:pPr>
            <a:r>
              <a:rPr lang="en-US" sz="3000" b="1" dirty="0">
                <a:solidFill>
                  <a:prstClr val="black"/>
                </a:solidFill>
                <a:ea typeface="Times New Roman" panose="02020603050405020304" pitchFamily="18" charset="0"/>
              </a:rPr>
              <a:t>Normal labour </a:t>
            </a:r>
            <a:r>
              <a:rPr lang="en-US" sz="3000" dirty="0">
                <a:solidFill>
                  <a:prstClr val="black"/>
                </a:solidFill>
                <a:ea typeface="Times New Roman" panose="02020603050405020304" pitchFamily="18" charset="0"/>
              </a:rPr>
              <a:t>has several important characteristics, which you should always remember. </a:t>
            </a:r>
          </a:p>
          <a:p>
            <a:pPr marL="0" lvl="0" indent="0" algn="just">
              <a:spcBef>
                <a:spcPts val="0"/>
              </a:spcBef>
              <a:buNone/>
            </a:pPr>
            <a:endParaRPr lang="en-US" sz="3000" b="1" dirty="0">
              <a:solidFill>
                <a:prstClr val="black"/>
              </a:solidFill>
              <a:ea typeface="Times New Roman" panose="02020603050405020304" pitchFamily="18" charset="0"/>
            </a:endParaRPr>
          </a:p>
          <a:p>
            <a:pPr marL="0" lvl="0" indent="0" algn="just">
              <a:spcBef>
                <a:spcPts val="0"/>
              </a:spcBef>
              <a:buNone/>
            </a:pPr>
            <a:r>
              <a:rPr lang="en-US" sz="3000" b="1" dirty="0" smtClean="0">
                <a:solidFill>
                  <a:prstClr val="black"/>
                </a:solidFill>
                <a:ea typeface="Times New Roman" panose="02020603050405020304" pitchFamily="18" charset="0"/>
              </a:rPr>
              <a:t>These </a:t>
            </a:r>
            <a:r>
              <a:rPr lang="en-US" sz="3000" b="1" dirty="0">
                <a:solidFill>
                  <a:prstClr val="black"/>
                </a:solidFill>
                <a:ea typeface="Times New Roman" panose="02020603050405020304" pitchFamily="18" charset="0"/>
              </a:rPr>
              <a:t>are:</a:t>
            </a:r>
          </a:p>
          <a:p>
            <a:pPr lvl="2" indent="-457200" algn="just">
              <a:spcBef>
                <a:spcPts val="0"/>
              </a:spcBef>
              <a:buFont typeface="Wingdings" panose="05000000000000000000" pitchFamily="2" charset="2"/>
              <a:buChar char="Ø"/>
            </a:pPr>
            <a:r>
              <a:rPr lang="en-US" sz="2800" dirty="0">
                <a:solidFill>
                  <a:prstClr val="black"/>
                </a:solidFill>
                <a:ea typeface="Times New Roman" panose="02020603050405020304" pitchFamily="18" charset="0"/>
              </a:rPr>
              <a:t>Duration</a:t>
            </a:r>
            <a:r>
              <a:rPr lang="en-US" sz="2800" b="1" dirty="0">
                <a:solidFill>
                  <a:prstClr val="black"/>
                </a:solidFill>
                <a:ea typeface="Times New Roman" panose="02020603050405020304" pitchFamily="18" charset="0"/>
              </a:rPr>
              <a:t> </a:t>
            </a:r>
            <a:r>
              <a:rPr lang="en-US" sz="2800" dirty="0">
                <a:solidFill>
                  <a:prstClr val="black"/>
                </a:solidFill>
                <a:ea typeface="Times New Roman" panose="02020603050405020304" pitchFamily="18" charset="0"/>
              </a:rPr>
              <a:t>- completed </a:t>
            </a:r>
            <a:r>
              <a:rPr lang="en-US" sz="2800" b="1" dirty="0">
                <a:solidFill>
                  <a:prstClr val="black"/>
                </a:solidFill>
                <a:ea typeface="Times New Roman" panose="02020603050405020304" pitchFamily="18" charset="0"/>
              </a:rPr>
              <a:t>within 18 hours</a:t>
            </a:r>
          </a:p>
          <a:p>
            <a:pPr lvl="2" indent="-457200" algn="just">
              <a:spcBef>
                <a:spcPts val="0"/>
              </a:spcBef>
              <a:buFont typeface="Wingdings" panose="05000000000000000000" pitchFamily="2" charset="2"/>
              <a:buChar char="Ø"/>
            </a:pPr>
            <a:r>
              <a:rPr lang="en-US" sz="2800" dirty="0">
                <a:solidFill>
                  <a:prstClr val="black"/>
                </a:solidFill>
                <a:ea typeface="Times New Roman" panose="02020603050405020304" pitchFamily="18" charset="0"/>
              </a:rPr>
              <a:t>Occurs at term between </a:t>
            </a:r>
            <a:r>
              <a:rPr lang="en-US" sz="2800" b="1" dirty="0">
                <a:solidFill>
                  <a:prstClr val="black"/>
                </a:solidFill>
                <a:ea typeface="Times New Roman" panose="02020603050405020304" pitchFamily="18" charset="0"/>
              </a:rPr>
              <a:t>38 and 40 weeks</a:t>
            </a:r>
          </a:p>
          <a:p>
            <a:pPr lvl="2" indent="-457200" algn="just">
              <a:spcBef>
                <a:spcPts val="0"/>
              </a:spcBef>
              <a:buFont typeface="Wingdings" panose="05000000000000000000" pitchFamily="2" charset="2"/>
              <a:buChar char="Ø"/>
            </a:pPr>
            <a:r>
              <a:rPr lang="en-US" sz="2800" dirty="0">
                <a:solidFill>
                  <a:prstClr val="black"/>
                </a:solidFill>
                <a:ea typeface="Times New Roman" panose="02020603050405020304" pitchFamily="18" charset="0"/>
              </a:rPr>
              <a:t>Is </a:t>
            </a:r>
            <a:r>
              <a:rPr lang="en-US" sz="2800" b="1" dirty="0">
                <a:solidFill>
                  <a:prstClr val="black"/>
                </a:solidFill>
                <a:ea typeface="Times New Roman" panose="02020603050405020304" pitchFamily="18" charset="0"/>
              </a:rPr>
              <a:t>spontaneous</a:t>
            </a:r>
          </a:p>
          <a:p>
            <a:pPr lvl="2" indent="-457200" algn="just">
              <a:spcBef>
                <a:spcPts val="0"/>
              </a:spcBef>
              <a:buFont typeface="Wingdings" panose="05000000000000000000" pitchFamily="2" charset="2"/>
              <a:buChar char="Ø"/>
            </a:pPr>
            <a:r>
              <a:rPr lang="en-US" sz="2800" dirty="0">
                <a:solidFill>
                  <a:prstClr val="black"/>
                </a:solidFill>
                <a:ea typeface="Times New Roman" panose="02020603050405020304" pitchFamily="18" charset="0"/>
              </a:rPr>
              <a:t>The foetus presents by the </a:t>
            </a:r>
            <a:r>
              <a:rPr lang="en-US" sz="2800" b="1" dirty="0">
                <a:solidFill>
                  <a:prstClr val="black"/>
                </a:solidFill>
                <a:ea typeface="Times New Roman" panose="02020603050405020304" pitchFamily="18" charset="0"/>
              </a:rPr>
              <a:t>vertex</a:t>
            </a:r>
          </a:p>
          <a:p>
            <a:pPr lvl="2" indent="-457200" algn="just">
              <a:spcBef>
                <a:spcPts val="0"/>
              </a:spcBef>
              <a:buFont typeface="Wingdings" panose="05000000000000000000" pitchFamily="2" charset="2"/>
              <a:buChar char="Ø"/>
            </a:pPr>
            <a:r>
              <a:rPr lang="en-US" sz="2800" dirty="0">
                <a:solidFill>
                  <a:prstClr val="black"/>
                </a:solidFill>
                <a:ea typeface="Times New Roman" panose="02020603050405020304" pitchFamily="18" charset="0"/>
              </a:rPr>
              <a:t>Has </a:t>
            </a:r>
            <a:r>
              <a:rPr lang="en-US" sz="2800" b="1" dirty="0">
                <a:solidFill>
                  <a:prstClr val="black"/>
                </a:solidFill>
                <a:ea typeface="Times New Roman" panose="02020603050405020304" pitchFamily="18" charset="0"/>
              </a:rPr>
              <a:t>no complications </a:t>
            </a:r>
            <a:r>
              <a:rPr lang="en-US" sz="2800" dirty="0">
                <a:solidFill>
                  <a:prstClr val="black"/>
                </a:solidFill>
                <a:ea typeface="Times New Roman" panose="02020603050405020304" pitchFamily="18" charset="0"/>
              </a:rPr>
              <a:t>to either mother or baby</a:t>
            </a:r>
          </a:p>
          <a:p>
            <a:pPr lvl="2" indent="-457200" algn="just">
              <a:spcBef>
                <a:spcPts val="0"/>
              </a:spcBef>
              <a:buFont typeface="Wingdings" panose="05000000000000000000" pitchFamily="2" charset="2"/>
              <a:buChar char="Ø"/>
            </a:pPr>
            <a:r>
              <a:rPr lang="en-US" sz="2800" dirty="0">
                <a:solidFill>
                  <a:prstClr val="black"/>
                </a:solidFill>
                <a:ea typeface="Times New Roman" panose="02020603050405020304" pitchFamily="18" charset="0"/>
              </a:rPr>
              <a:t>The newborn child requires </a:t>
            </a:r>
            <a:r>
              <a:rPr lang="en-US" sz="2800" b="1" dirty="0">
                <a:solidFill>
                  <a:prstClr val="black"/>
                </a:solidFill>
                <a:ea typeface="Times New Roman" panose="02020603050405020304" pitchFamily="18" charset="0"/>
              </a:rPr>
              <a:t>minimal or no resuscitation</a:t>
            </a:r>
          </a:p>
          <a:p>
            <a:endParaRPr lang="en-US" dirty="0" smtClean="0"/>
          </a:p>
          <a:p>
            <a:endParaRPr lang="en-US" dirty="0"/>
          </a:p>
        </p:txBody>
      </p:sp>
      <p:sp>
        <p:nvSpPr>
          <p:cNvPr id="2" name="Slide Number Placeholder 1"/>
          <p:cNvSpPr>
            <a:spLocks noGrp="1"/>
          </p:cNvSpPr>
          <p:nvPr>
            <p:ph type="sldNum" sz="quarter" idx="12"/>
          </p:nvPr>
        </p:nvSpPr>
        <p:spPr/>
        <p:txBody>
          <a:bodyPr/>
          <a:lstStyle/>
          <a:p>
            <a:fld id="{4AB73CBB-C3D0-44F1-AD60-686FF34E1601}" type="slidenum">
              <a:rPr lang="en-US" smtClean="0">
                <a:solidFill>
                  <a:prstClr val="black">
                    <a:tint val="75000"/>
                  </a:prstClr>
                </a:solidFill>
              </a:rPr>
              <a:pPr/>
              <a:t>9</a:t>
            </a:fld>
            <a:endParaRPr lang="en-US">
              <a:solidFill>
                <a:prstClr val="black">
                  <a:tint val="75000"/>
                </a:prstClr>
              </a:solidFill>
            </a:endParaRPr>
          </a:p>
        </p:txBody>
      </p:sp>
    </p:spTree>
    <p:extLst>
      <p:ext uri="{BB962C8B-B14F-4D97-AF65-F5344CB8AC3E}">
        <p14:creationId xmlns:p14="http://schemas.microsoft.com/office/powerpoint/2010/main" val="422504111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cstate="print"/>
          <a:srcRect/>
          <a:stretch>
            <a:fillRect/>
          </a:stretch>
        </p:blipFill>
        <p:spPr bwMode="auto">
          <a:xfrm>
            <a:off x="1524000" y="1"/>
            <a:ext cx="9144000" cy="6858000"/>
          </a:xfrm>
          <a:prstGeom prst="rect">
            <a:avLst/>
          </a:prstGeom>
          <a:noFill/>
          <a:ln w="9525">
            <a:noFill/>
            <a:miter lim="800000"/>
            <a:headEnd/>
            <a:tailEnd/>
          </a:ln>
          <a:effectLst/>
        </p:spPr>
      </p:pic>
      <p:sp>
        <p:nvSpPr>
          <p:cNvPr id="2" name="Slide Number Placeholder 1"/>
          <p:cNvSpPr>
            <a:spLocks noGrp="1"/>
          </p:cNvSpPr>
          <p:nvPr>
            <p:ph type="sldNum" sz="quarter" idx="12"/>
          </p:nvPr>
        </p:nvSpPr>
        <p:spPr/>
        <p:txBody>
          <a:bodyPr/>
          <a:lstStyle/>
          <a:p>
            <a:fld id="{4AB73CBB-C3D0-44F1-AD60-686FF34E1601}" type="slidenum">
              <a:rPr lang="en-US" smtClean="0">
                <a:solidFill>
                  <a:prstClr val="black">
                    <a:tint val="75000"/>
                  </a:prstClr>
                </a:solidFill>
              </a:rPr>
              <a:pPr/>
              <a:t>90</a:t>
            </a:fld>
            <a:endParaRPr lang="en-US">
              <a:solidFill>
                <a:prstClr val="black">
                  <a:tint val="75000"/>
                </a:prstClr>
              </a:solidFill>
            </a:endParaRPr>
          </a:p>
        </p:txBody>
      </p:sp>
    </p:spTree>
    <p:extLst>
      <p:ext uri="{BB962C8B-B14F-4D97-AF65-F5344CB8AC3E}">
        <p14:creationId xmlns:p14="http://schemas.microsoft.com/office/powerpoint/2010/main" val="191141011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96948"/>
            <a:ext cx="8229600" cy="1022252"/>
          </a:xfrm>
        </p:spPr>
        <p:txBody>
          <a:bodyPr>
            <a:normAutofit/>
          </a:bodyPr>
          <a:lstStyle/>
          <a:p>
            <a:pPr algn="ctr"/>
            <a:r>
              <a:rPr lang="en-US" sz="3200" b="1" dirty="0">
                <a:solidFill>
                  <a:srgbClr val="00B0F0"/>
                </a:solidFill>
                <a:latin typeface="+mn-lt"/>
              </a:rPr>
              <a:t>Moulding of the fetal skull bones</a:t>
            </a:r>
          </a:p>
        </p:txBody>
      </p:sp>
      <p:sp>
        <p:nvSpPr>
          <p:cNvPr id="3" name="Content Placeholder 2"/>
          <p:cNvSpPr>
            <a:spLocks noGrp="1"/>
          </p:cNvSpPr>
          <p:nvPr>
            <p:ph idx="1"/>
          </p:nvPr>
        </p:nvSpPr>
        <p:spPr>
          <a:xfrm>
            <a:off x="1752600" y="1371600"/>
            <a:ext cx="8686800" cy="5257800"/>
          </a:xfrm>
        </p:spPr>
        <p:txBody>
          <a:bodyPr>
            <a:normAutofit lnSpcReduction="10000"/>
          </a:bodyPr>
          <a:lstStyle/>
          <a:p>
            <a:pPr>
              <a:lnSpc>
                <a:spcPct val="150000"/>
              </a:lnSpc>
            </a:pPr>
            <a:r>
              <a:rPr lang="en-US" sz="2800" dirty="0"/>
              <a:t>Determines how well the pelvis will accommodate the fetal head.</a:t>
            </a:r>
          </a:p>
          <a:p>
            <a:pPr marL="0" indent="0">
              <a:lnSpc>
                <a:spcPct val="150000"/>
              </a:lnSpc>
              <a:buNone/>
            </a:pPr>
            <a:r>
              <a:rPr lang="en-US" sz="2800" b="1" dirty="0"/>
              <a:t>Is recorded as:</a:t>
            </a:r>
          </a:p>
          <a:p>
            <a:pPr lvl="2">
              <a:lnSpc>
                <a:spcPct val="150000"/>
              </a:lnSpc>
              <a:buFont typeface="Wingdings" panose="05000000000000000000" pitchFamily="2" charset="2"/>
              <a:buChar char="Ø"/>
            </a:pPr>
            <a:r>
              <a:rPr lang="en-US" sz="2800" b="1" dirty="0"/>
              <a:t>+</a:t>
            </a:r>
            <a:r>
              <a:rPr lang="en-US" sz="2800" dirty="0"/>
              <a:t>: bones are just touching each other</a:t>
            </a:r>
          </a:p>
          <a:p>
            <a:pPr lvl="2">
              <a:lnSpc>
                <a:spcPct val="150000"/>
              </a:lnSpc>
              <a:buFont typeface="Wingdings" panose="05000000000000000000" pitchFamily="2" charset="2"/>
              <a:buChar char="Ø"/>
            </a:pPr>
            <a:r>
              <a:rPr lang="en-US" sz="2800" b="1" dirty="0"/>
              <a:t>++: </a:t>
            </a:r>
            <a:r>
              <a:rPr lang="en-US" sz="2800" dirty="0"/>
              <a:t>bones are over lapping but can be separated  easily with pressure from your finger.</a:t>
            </a:r>
          </a:p>
          <a:p>
            <a:pPr lvl="2">
              <a:lnSpc>
                <a:spcPct val="150000"/>
              </a:lnSpc>
              <a:buFont typeface="Wingdings" panose="05000000000000000000" pitchFamily="2" charset="2"/>
              <a:buChar char="Ø"/>
            </a:pPr>
            <a:r>
              <a:rPr lang="en-US" sz="2800" b="1" dirty="0"/>
              <a:t>+++:</a:t>
            </a:r>
            <a:r>
              <a:rPr lang="en-US" sz="2800" dirty="0"/>
              <a:t> bones are over lapping cannot easily be separated with pressure from your finger.</a:t>
            </a:r>
          </a:p>
        </p:txBody>
      </p:sp>
      <p:sp>
        <p:nvSpPr>
          <p:cNvPr id="4" name="Slide Number Placeholder 3"/>
          <p:cNvSpPr>
            <a:spLocks noGrp="1"/>
          </p:cNvSpPr>
          <p:nvPr>
            <p:ph type="sldNum" sz="quarter" idx="12"/>
          </p:nvPr>
        </p:nvSpPr>
        <p:spPr/>
        <p:txBody>
          <a:bodyPr/>
          <a:lstStyle/>
          <a:p>
            <a:fld id="{4AB73CBB-C3D0-44F1-AD60-686FF34E1601}" type="slidenum">
              <a:rPr lang="en-US" smtClean="0">
                <a:solidFill>
                  <a:prstClr val="black">
                    <a:tint val="75000"/>
                  </a:prstClr>
                </a:solidFill>
              </a:rPr>
              <a:pPr/>
              <a:t>91</a:t>
            </a:fld>
            <a:endParaRPr lang="en-US">
              <a:solidFill>
                <a:prstClr val="black">
                  <a:tint val="75000"/>
                </a:prstClr>
              </a:solidFill>
            </a:endParaRPr>
          </a:p>
        </p:txBody>
      </p:sp>
    </p:spTree>
    <p:extLst>
      <p:ext uri="{BB962C8B-B14F-4D97-AF65-F5344CB8AC3E}">
        <p14:creationId xmlns:p14="http://schemas.microsoft.com/office/powerpoint/2010/main" val="3743545356"/>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p:cNvPicPr>
            <a:picLocks noGrp="1" noChangeAspect="1" noChangeArrowheads="1"/>
          </p:cNvPicPr>
          <p:nvPr>
            <p:ph idx="1"/>
          </p:nvPr>
        </p:nvPicPr>
        <p:blipFill>
          <a:blip r:embed="rId2" cstate="print"/>
          <a:srcRect/>
          <a:stretch>
            <a:fillRect/>
          </a:stretch>
        </p:blipFill>
        <p:spPr bwMode="auto">
          <a:xfrm>
            <a:off x="1524000" y="1"/>
            <a:ext cx="9144000" cy="6858000"/>
          </a:xfrm>
          <a:prstGeom prst="rect">
            <a:avLst/>
          </a:prstGeom>
          <a:noFill/>
          <a:ln w="9525">
            <a:noFill/>
            <a:miter lim="800000"/>
            <a:headEnd/>
            <a:tailEnd/>
          </a:ln>
          <a:effectLst/>
        </p:spPr>
      </p:pic>
      <p:pic>
        <p:nvPicPr>
          <p:cNvPr id="5" name="Picture 2"/>
          <p:cNvPicPr>
            <a:picLocks noChangeAspect="1" noChangeArrowheads="1"/>
          </p:cNvPicPr>
          <p:nvPr/>
        </p:nvPicPr>
        <p:blipFill>
          <a:blip r:embed="rId2" cstate="print"/>
          <a:srcRect/>
          <a:stretch>
            <a:fillRect/>
          </a:stretch>
        </p:blipFill>
        <p:spPr bwMode="auto">
          <a:xfrm>
            <a:off x="1524002" y="0"/>
            <a:ext cx="9143999" cy="6858000"/>
          </a:xfrm>
          <a:prstGeom prst="rect">
            <a:avLst/>
          </a:prstGeom>
          <a:noFill/>
          <a:ln w="9525">
            <a:noFill/>
            <a:miter lim="800000"/>
            <a:headEnd/>
            <a:tailEnd/>
          </a:ln>
          <a:effectLst/>
        </p:spPr>
      </p:pic>
      <p:sp>
        <p:nvSpPr>
          <p:cNvPr id="3" name="Slide Number Placeholder 2"/>
          <p:cNvSpPr>
            <a:spLocks noGrp="1"/>
          </p:cNvSpPr>
          <p:nvPr>
            <p:ph type="sldNum" sz="quarter" idx="12"/>
          </p:nvPr>
        </p:nvSpPr>
        <p:spPr/>
        <p:txBody>
          <a:bodyPr/>
          <a:lstStyle/>
          <a:p>
            <a:fld id="{4AB73CBB-C3D0-44F1-AD60-686FF34E1601}" type="slidenum">
              <a:rPr lang="en-US" smtClean="0">
                <a:solidFill>
                  <a:prstClr val="black">
                    <a:tint val="75000"/>
                  </a:prstClr>
                </a:solidFill>
              </a:rPr>
              <a:pPr/>
              <a:t>92</a:t>
            </a:fld>
            <a:endParaRPr lang="en-US">
              <a:solidFill>
                <a:prstClr val="black">
                  <a:tint val="75000"/>
                </a:prstClr>
              </a:solidFill>
            </a:endParaRPr>
          </a:p>
        </p:txBody>
      </p:sp>
    </p:spTree>
    <p:extLst>
      <p:ext uri="{BB962C8B-B14F-4D97-AF65-F5344CB8AC3E}">
        <p14:creationId xmlns:p14="http://schemas.microsoft.com/office/powerpoint/2010/main" val="276338884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04088"/>
            <a:ext cx="8229600" cy="591312"/>
          </a:xfrm>
        </p:spPr>
        <p:txBody>
          <a:bodyPr>
            <a:noAutofit/>
          </a:bodyPr>
          <a:lstStyle/>
          <a:p>
            <a:pPr algn="ctr"/>
            <a:r>
              <a:rPr lang="en-US" sz="3600" b="1" dirty="0">
                <a:solidFill>
                  <a:srgbClr val="00B0F0"/>
                </a:solidFill>
                <a:latin typeface="+mn-lt"/>
              </a:rPr>
              <a:t>Maternal condition</a:t>
            </a:r>
          </a:p>
        </p:txBody>
      </p:sp>
      <p:sp>
        <p:nvSpPr>
          <p:cNvPr id="3" name="Content Placeholder 2"/>
          <p:cNvSpPr>
            <a:spLocks noGrp="1"/>
          </p:cNvSpPr>
          <p:nvPr>
            <p:ph idx="1"/>
          </p:nvPr>
        </p:nvSpPr>
        <p:spPr>
          <a:xfrm>
            <a:off x="689317" y="1295400"/>
            <a:ext cx="10805160" cy="5181600"/>
          </a:xfrm>
        </p:spPr>
        <p:txBody>
          <a:bodyPr>
            <a:normAutofit/>
          </a:bodyPr>
          <a:lstStyle/>
          <a:p>
            <a:pPr lvl="2">
              <a:lnSpc>
                <a:spcPct val="150000"/>
              </a:lnSpc>
              <a:buFont typeface="Wingdings" panose="05000000000000000000" pitchFamily="2" charset="2"/>
              <a:buChar char="Ø"/>
            </a:pPr>
            <a:r>
              <a:rPr lang="en-US" sz="2800" dirty="0" smtClean="0"/>
              <a:t>Pulse is recorded </a:t>
            </a:r>
            <a:r>
              <a:rPr lang="en-US" sz="2800" b="1" dirty="0" smtClean="0"/>
              <a:t>½ hourly</a:t>
            </a:r>
          </a:p>
          <a:p>
            <a:pPr lvl="2">
              <a:lnSpc>
                <a:spcPct val="150000"/>
              </a:lnSpc>
              <a:buFont typeface="Wingdings" panose="05000000000000000000" pitchFamily="2" charset="2"/>
              <a:buChar char="Ø"/>
            </a:pPr>
            <a:r>
              <a:rPr lang="en-US" sz="2800" dirty="0" smtClean="0"/>
              <a:t>B/P </a:t>
            </a:r>
            <a:r>
              <a:rPr lang="en-US" sz="2800" b="1" dirty="0"/>
              <a:t>4hourly</a:t>
            </a:r>
            <a:r>
              <a:rPr lang="en-US" sz="2800" dirty="0"/>
              <a:t> </a:t>
            </a:r>
            <a:r>
              <a:rPr lang="en-US" sz="2800" dirty="0" smtClean="0"/>
              <a:t>unless there is any deviation.</a:t>
            </a:r>
          </a:p>
          <a:p>
            <a:pPr lvl="2">
              <a:lnSpc>
                <a:spcPct val="150000"/>
              </a:lnSpc>
              <a:buFont typeface="Wingdings" panose="05000000000000000000" pitchFamily="2" charset="2"/>
              <a:buChar char="Ø"/>
            </a:pPr>
            <a:r>
              <a:rPr lang="en-US" sz="2800" dirty="0" smtClean="0"/>
              <a:t>Urine: encourage the mother to pass urine every 2 hours note the amount and do urine testing for albumin, sugar and acetone.</a:t>
            </a:r>
          </a:p>
          <a:p>
            <a:pPr lvl="2">
              <a:lnSpc>
                <a:spcPct val="150000"/>
              </a:lnSpc>
              <a:buFont typeface="Wingdings" panose="05000000000000000000" pitchFamily="2" charset="2"/>
              <a:buChar char="Ø"/>
            </a:pPr>
            <a:r>
              <a:rPr lang="en-US" sz="2800" dirty="0" smtClean="0"/>
              <a:t>Drugs and fluids chart them as you give them.</a:t>
            </a:r>
          </a:p>
          <a:p>
            <a:pPr lvl="2">
              <a:lnSpc>
                <a:spcPct val="150000"/>
              </a:lnSpc>
              <a:buFont typeface="Wingdings" panose="05000000000000000000" pitchFamily="2" charset="2"/>
              <a:buChar char="Ø"/>
            </a:pPr>
            <a:r>
              <a:rPr lang="en-US" sz="2800" dirty="0" err="1" smtClean="0"/>
              <a:t>Oxytocin</a:t>
            </a:r>
            <a:r>
              <a:rPr lang="en-US" sz="2800" dirty="0" smtClean="0"/>
              <a:t>: chart it separately as there is its space.</a:t>
            </a:r>
          </a:p>
          <a:p>
            <a:pPr>
              <a:lnSpc>
                <a:spcPct val="150000"/>
              </a:lnSpc>
            </a:pPr>
            <a:r>
              <a:rPr lang="en-US" b="1" u="sng" dirty="0" smtClean="0"/>
              <a:t>All entries are recorded on the time line  as you do the observation.</a:t>
            </a:r>
            <a:endParaRPr lang="en-US" b="1" u="sng" dirty="0"/>
          </a:p>
        </p:txBody>
      </p:sp>
      <p:sp>
        <p:nvSpPr>
          <p:cNvPr id="4" name="Slide Number Placeholder 3"/>
          <p:cNvSpPr>
            <a:spLocks noGrp="1"/>
          </p:cNvSpPr>
          <p:nvPr>
            <p:ph type="sldNum" sz="quarter" idx="12"/>
          </p:nvPr>
        </p:nvSpPr>
        <p:spPr/>
        <p:txBody>
          <a:bodyPr/>
          <a:lstStyle/>
          <a:p>
            <a:fld id="{4AB73CBB-C3D0-44F1-AD60-686FF34E1601}" type="slidenum">
              <a:rPr lang="en-US" smtClean="0">
                <a:solidFill>
                  <a:prstClr val="black">
                    <a:tint val="75000"/>
                  </a:prstClr>
                </a:solidFill>
              </a:rPr>
              <a:pPr/>
              <a:t>93</a:t>
            </a:fld>
            <a:endParaRPr lang="en-US">
              <a:solidFill>
                <a:prstClr val="black">
                  <a:tint val="75000"/>
                </a:prstClr>
              </a:solidFill>
            </a:endParaRPr>
          </a:p>
        </p:txBody>
      </p:sp>
    </p:spTree>
    <p:extLst>
      <p:ext uri="{BB962C8B-B14F-4D97-AF65-F5344CB8AC3E}">
        <p14:creationId xmlns:p14="http://schemas.microsoft.com/office/powerpoint/2010/main" val="2525956209"/>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cstate="print"/>
          <a:srcRect/>
          <a:stretch>
            <a:fillRect/>
          </a:stretch>
        </p:blipFill>
        <p:spPr bwMode="auto">
          <a:xfrm>
            <a:off x="1524001" y="1"/>
            <a:ext cx="9144000" cy="6857999"/>
          </a:xfrm>
          <a:prstGeom prst="rect">
            <a:avLst/>
          </a:prstGeom>
          <a:noFill/>
          <a:ln w="9525">
            <a:noFill/>
            <a:miter lim="800000"/>
            <a:headEnd/>
            <a:tailEnd/>
          </a:ln>
          <a:effectLst/>
        </p:spPr>
      </p:pic>
      <p:sp>
        <p:nvSpPr>
          <p:cNvPr id="2" name="Slide Number Placeholder 1"/>
          <p:cNvSpPr>
            <a:spLocks noGrp="1"/>
          </p:cNvSpPr>
          <p:nvPr>
            <p:ph type="sldNum" sz="quarter" idx="12"/>
          </p:nvPr>
        </p:nvSpPr>
        <p:spPr/>
        <p:txBody>
          <a:bodyPr/>
          <a:lstStyle/>
          <a:p>
            <a:fld id="{4AB73CBB-C3D0-44F1-AD60-686FF34E1601}" type="slidenum">
              <a:rPr lang="en-US" smtClean="0">
                <a:solidFill>
                  <a:prstClr val="black">
                    <a:tint val="75000"/>
                  </a:prstClr>
                </a:solidFill>
              </a:rPr>
              <a:pPr/>
              <a:t>94</a:t>
            </a:fld>
            <a:endParaRPr lang="en-US">
              <a:solidFill>
                <a:prstClr val="black">
                  <a:tint val="75000"/>
                </a:prstClr>
              </a:solidFill>
            </a:endParaRPr>
          </a:p>
        </p:txBody>
      </p:sp>
    </p:spTree>
    <p:extLst>
      <p:ext uri="{BB962C8B-B14F-4D97-AF65-F5344CB8AC3E}">
        <p14:creationId xmlns:p14="http://schemas.microsoft.com/office/powerpoint/2010/main" val="172349124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82880"/>
            <a:ext cx="8229600" cy="1112520"/>
          </a:xfrm>
        </p:spPr>
        <p:txBody>
          <a:bodyPr>
            <a:noAutofit/>
          </a:bodyPr>
          <a:lstStyle/>
          <a:p>
            <a:pPr algn="ctr"/>
            <a:r>
              <a:rPr lang="en-US" sz="4000" b="1" dirty="0">
                <a:solidFill>
                  <a:srgbClr val="00B0F0"/>
                </a:solidFill>
                <a:latin typeface="+mn-lt"/>
              </a:rPr>
              <a:t>Abnormal labor progress</a:t>
            </a:r>
            <a:r>
              <a:rPr lang="en-US" sz="4000" b="1" dirty="0">
                <a:solidFill>
                  <a:srgbClr val="00B0F0"/>
                </a:solidFill>
                <a:latin typeface="Algerian" pitchFamily="82" charset="0"/>
              </a:rPr>
              <a:t>.</a:t>
            </a:r>
          </a:p>
        </p:txBody>
      </p:sp>
      <p:sp>
        <p:nvSpPr>
          <p:cNvPr id="3" name="Content Placeholder 2"/>
          <p:cNvSpPr>
            <a:spLocks noGrp="1"/>
          </p:cNvSpPr>
          <p:nvPr>
            <p:ph idx="1"/>
          </p:nvPr>
        </p:nvSpPr>
        <p:spPr>
          <a:xfrm>
            <a:off x="689317" y="1447800"/>
            <a:ext cx="10803987" cy="5105400"/>
          </a:xfrm>
        </p:spPr>
        <p:txBody>
          <a:bodyPr>
            <a:normAutofit fontScale="92500"/>
          </a:bodyPr>
          <a:lstStyle/>
          <a:p>
            <a:pPr>
              <a:lnSpc>
                <a:spcPct val="150000"/>
              </a:lnSpc>
            </a:pPr>
            <a:r>
              <a:rPr lang="en-US" dirty="0" smtClean="0"/>
              <a:t>The midwife or the doctor can use the </a:t>
            </a:r>
            <a:r>
              <a:rPr lang="en-US" dirty="0" err="1" smtClean="0"/>
              <a:t>partograph</a:t>
            </a:r>
            <a:r>
              <a:rPr lang="en-US" dirty="0" smtClean="0"/>
              <a:t> to identify complications in labor.</a:t>
            </a:r>
          </a:p>
          <a:p>
            <a:pPr>
              <a:lnSpc>
                <a:spcPct val="150000"/>
              </a:lnSpc>
            </a:pPr>
            <a:r>
              <a:rPr lang="en-US" b="1" dirty="0" smtClean="0"/>
              <a:t>Prolonged labor</a:t>
            </a:r>
            <a:r>
              <a:rPr lang="en-US" dirty="0" smtClean="0"/>
              <a:t>: when latent labor exceeds 8 hours doctor should be informed so that action can be taken.</a:t>
            </a:r>
          </a:p>
          <a:p>
            <a:pPr>
              <a:lnSpc>
                <a:spcPct val="150000"/>
              </a:lnSpc>
            </a:pPr>
            <a:r>
              <a:rPr lang="en-US" b="1" dirty="0" smtClean="0"/>
              <a:t>Moving to the left of the alert line: </a:t>
            </a:r>
            <a:r>
              <a:rPr lang="en-US" dirty="0" smtClean="0"/>
              <a:t>In normal labor in the active phase the plotting of cervical dilatation will remain on or to the left of the alert line but when it crosses to the right of the alert line decision and action must be taken.</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4AB73CBB-C3D0-44F1-AD60-686FF34E1601}" type="slidenum">
              <a:rPr lang="en-US" smtClean="0">
                <a:solidFill>
                  <a:prstClr val="black">
                    <a:tint val="75000"/>
                  </a:prstClr>
                </a:solidFill>
              </a:rPr>
              <a:pPr/>
              <a:t>95</a:t>
            </a:fld>
            <a:endParaRPr lang="en-US">
              <a:solidFill>
                <a:prstClr val="black">
                  <a:tint val="75000"/>
                </a:prstClr>
              </a:solidFill>
            </a:endParaRPr>
          </a:p>
        </p:txBody>
      </p:sp>
    </p:spTree>
    <p:extLst>
      <p:ext uri="{BB962C8B-B14F-4D97-AF65-F5344CB8AC3E}">
        <p14:creationId xmlns:p14="http://schemas.microsoft.com/office/powerpoint/2010/main" val="3108292056"/>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04088"/>
            <a:ext cx="8229600" cy="667512"/>
          </a:xfrm>
        </p:spPr>
        <p:txBody>
          <a:bodyPr>
            <a:normAutofit fontScale="90000"/>
          </a:bodyPr>
          <a:lstStyle/>
          <a:p>
            <a:r>
              <a:rPr lang="en-US" sz="4000" b="1" dirty="0"/>
              <a:t>Reference</a:t>
            </a:r>
            <a:r>
              <a:rPr lang="en-US" dirty="0" smtClean="0"/>
              <a:t>:</a:t>
            </a:r>
            <a:endParaRPr lang="en-US" dirty="0"/>
          </a:p>
        </p:txBody>
      </p:sp>
      <p:sp>
        <p:nvSpPr>
          <p:cNvPr id="3" name="Content Placeholder 2"/>
          <p:cNvSpPr>
            <a:spLocks noGrp="1"/>
          </p:cNvSpPr>
          <p:nvPr>
            <p:ph idx="1"/>
          </p:nvPr>
        </p:nvSpPr>
        <p:spPr/>
        <p:txBody>
          <a:bodyPr>
            <a:normAutofit/>
          </a:bodyPr>
          <a:lstStyle/>
          <a:p>
            <a:r>
              <a:rPr lang="en-US" sz="2800" i="1" dirty="0"/>
              <a:t>A modified copy by M.O.H  for national use.</a:t>
            </a:r>
          </a:p>
        </p:txBody>
      </p:sp>
      <p:sp>
        <p:nvSpPr>
          <p:cNvPr id="4" name="Slide Number Placeholder 3"/>
          <p:cNvSpPr>
            <a:spLocks noGrp="1"/>
          </p:cNvSpPr>
          <p:nvPr>
            <p:ph type="sldNum" sz="quarter" idx="12"/>
          </p:nvPr>
        </p:nvSpPr>
        <p:spPr/>
        <p:txBody>
          <a:bodyPr/>
          <a:lstStyle/>
          <a:p>
            <a:fld id="{4AB73CBB-C3D0-44F1-AD60-686FF34E1601}" type="slidenum">
              <a:rPr lang="en-US" smtClean="0">
                <a:solidFill>
                  <a:prstClr val="black">
                    <a:tint val="75000"/>
                  </a:prstClr>
                </a:solidFill>
              </a:rPr>
              <a:pPr/>
              <a:t>96</a:t>
            </a:fld>
            <a:endParaRPr lang="en-US">
              <a:solidFill>
                <a:prstClr val="black">
                  <a:tint val="75000"/>
                </a:prstClr>
              </a:solidFill>
            </a:endParaRPr>
          </a:p>
        </p:txBody>
      </p:sp>
    </p:spTree>
    <p:extLst>
      <p:ext uri="{BB962C8B-B14F-4D97-AF65-F5344CB8AC3E}">
        <p14:creationId xmlns:p14="http://schemas.microsoft.com/office/powerpoint/2010/main" val="1318781074"/>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04088"/>
            <a:ext cx="8229600" cy="819912"/>
          </a:xfrm>
        </p:spPr>
        <p:txBody>
          <a:bodyPr/>
          <a:lstStyle/>
          <a:p>
            <a:pPr algn="ctr"/>
            <a:r>
              <a:rPr lang="en-US" b="1" i="1" dirty="0" smtClean="0">
                <a:latin typeface="Algerian" pitchFamily="82" charset="0"/>
              </a:rPr>
              <a:t>THE END</a:t>
            </a:r>
            <a:r>
              <a:rPr lang="en-US" dirty="0" smtClean="0"/>
              <a:t>;</a:t>
            </a:r>
            <a:endParaRPr lang="en-US" dirty="0"/>
          </a:p>
        </p:txBody>
      </p:sp>
      <p:sp>
        <p:nvSpPr>
          <p:cNvPr id="3" name="Content Placeholder 2"/>
          <p:cNvSpPr>
            <a:spLocks noGrp="1"/>
          </p:cNvSpPr>
          <p:nvPr>
            <p:ph idx="1"/>
          </p:nvPr>
        </p:nvSpPr>
        <p:spPr>
          <a:xfrm>
            <a:off x="1981200" y="1600200"/>
            <a:ext cx="8229600" cy="4953000"/>
          </a:xfrm>
        </p:spPr>
        <p:txBody>
          <a:bodyPr>
            <a:normAutofit/>
          </a:bodyPr>
          <a:lstStyle/>
          <a:p>
            <a:pPr algn="ctr"/>
            <a:endParaRPr lang="en-US" sz="3200" dirty="0">
              <a:solidFill>
                <a:srgbClr val="FF0000"/>
              </a:solidFill>
              <a:latin typeface="Algerian" pitchFamily="82" charset="0"/>
            </a:endParaRPr>
          </a:p>
          <a:p>
            <a:pPr algn="ctr"/>
            <a:r>
              <a:rPr lang="en-US" sz="4000" i="1" dirty="0">
                <a:solidFill>
                  <a:srgbClr val="FF0000"/>
                </a:solidFill>
                <a:latin typeface="Algerian" pitchFamily="82" charset="0"/>
              </a:rPr>
              <a:t>REMEMBER: ANYTHING DONE THAT IS NOT DOCUMENTED, WAS NEVER DONE!!!</a:t>
            </a:r>
          </a:p>
          <a:p>
            <a:pPr>
              <a:buNone/>
            </a:pPr>
            <a:endParaRPr lang="en-US" dirty="0" smtClean="0"/>
          </a:p>
          <a:p>
            <a:pPr>
              <a:buFont typeface="Wingdings" pitchFamily="2" charset="2"/>
              <a:buChar char="Ø"/>
            </a:pPr>
            <a:r>
              <a:rPr lang="en-US" b="1" i="1" dirty="0" smtClean="0"/>
              <a:t>DOCUMENT, DOCUMENT, DOCUMENT….</a:t>
            </a:r>
          </a:p>
          <a:p>
            <a:pPr>
              <a:buFont typeface="Wingdings" pitchFamily="2" charset="2"/>
              <a:buChar char="Ø"/>
            </a:pPr>
            <a:endParaRPr lang="en-US" b="1" i="1" dirty="0" smtClean="0"/>
          </a:p>
          <a:p>
            <a:pPr algn="ctr">
              <a:buFont typeface="Wingdings" pitchFamily="2" charset="2"/>
              <a:buChar char="Ø"/>
            </a:pPr>
            <a:r>
              <a:rPr lang="en-US" b="1" i="1" dirty="0" smtClean="0"/>
              <a:t>THANKS FOR READING</a:t>
            </a:r>
            <a:endParaRPr lang="en-US" b="1" i="1" dirty="0"/>
          </a:p>
        </p:txBody>
      </p:sp>
      <p:sp>
        <p:nvSpPr>
          <p:cNvPr id="4" name="Slide Number Placeholder 3"/>
          <p:cNvSpPr>
            <a:spLocks noGrp="1"/>
          </p:cNvSpPr>
          <p:nvPr>
            <p:ph type="sldNum" sz="quarter" idx="12"/>
          </p:nvPr>
        </p:nvSpPr>
        <p:spPr/>
        <p:txBody>
          <a:bodyPr/>
          <a:lstStyle/>
          <a:p>
            <a:fld id="{4AB73CBB-C3D0-44F1-AD60-686FF34E1601}" type="slidenum">
              <a:rPr lang="en-US" smtClean="0">
                <a:solidFill>
                  <a:prstClr val="black">
                    <a:tint val="75000"/>
                  </a:prstClr>
                </a:solidFill>
              </a:rPr>
              <a:pPr/>
              <a:t>97</a:t>
            </a:fld>
            <a:endParaRPr lang="en-US">
              <a:solidFill>
                <a:prstClr val="black">
                  <a:tint val="75000"/>
                </a:prstClr>
              </a:solidFill>
            </a:endParaRPr>
          </a:p>
        </p:txBody>
      </p:sp>
    </p:spTree>
    <p:extLst>
      <p:ext uri="{BB962C8B-B14F-4D97-AF65-F5344CB8AC3E}">
        <p14:creationId xmlns:p14="http://schemas.microsoft.com/office/powerpoint/2010/main" val="1385359548"/>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1855</TotalTime>
  <Words>7363</Words>
  <Application>Microsoft Office PowerPoint</Application>
  <PresentationFormat>Widescreen</PresentationFormat>
  <Paragraphs>658</Paragraphs>
  <Slides>97</Slides>
  <Notes>4</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97</vt:i4>
      </vt:variant>
    </vt:vector>
  </HeadingPairs>
  <TitlesOfParts>
    <vt:vector size="108" baseType="lpstr">
      <vt:lpstr>Algerian</vt:lpstr>
      <vt:lpstr>Arial</vt:lpstr>
      <vt:lpstr>Calibri</vt:lpstr>
      <vt:lpstr>Calibri Light</vt:lpstr>
      <vt:lpstr>Constantia</vt:lpstr>
      <vt:lpstr>Times New Roman</vt:lpstr>
      <vt:lpstr>Wingdings</vt:lpstr>
      <vt:lpstr>Wingdings 2</vt:lpstr>
      <vt:lpstr>1_Office Theme</vt:lpstr>
      <vt:lpstr>Office Theme</vt:lpstr>
      <vt:lpstr>2_Office Theme</vt:lpstr>
      <vt:lpstr>Maternal And Newborn Health 1  </vt:lpstr>
      <vt:lpstr>OBJECTIVES </vt:lpstr>
      <vt:lpstr>Introduction Definition Of Terms Used In Midwifery</vt:lpstr>
      <vt:lpstr>Definition of terms</vt:lpstr>
      <vt:lpstr>                             INTRODUCTION</vt:lpstr>
      <vt:lpstr>Moulding</vt:lpstr>
      <vt:lpstr>Indications For Performing A Vaginal Examination</vt:lpstr>
      <vt:lpstr>                               NORMAL LABOUR</vt:lpstr>
      <vt:lpstr>PowerPoint Presentation</vt:lpstr>
      <vt:lpstr>Signs And Symptoms Of Labour</vt:lpstr>
      <vt:lpstr>Distinguishing true labour from false labour </vt:lpstr>
      <vt:lpstr>                      Onset Of Labour</vt:lpstr>
      <vt:lpstr>               Pre-Labour or Premonitory Signs of Labor</vt:lpstr>
      <vt:lpstr>Lightening </vt:lpstr>
      <vt:lpstr>PowerPoint Presentation</vt:lpstr>
      <vt:lpstr> Effacement  (Taking up of the cervix)</vt:lpstr>
      <vt:lpstr>5. Late pregnancy feeling</vt:lpstr>
      <vt:lpstr>                Causes Of Onset Of Labour</vt:lpstr>
      <vt:lpstr>PowerPoint Presentation</vt:lpstr>
      <vt:lpstr>2. Mechanical factors</vt:lpstr>
      <vt:lpstr>Factors that determine outcome of labour</vt:lpstr>
      <vt:lpstr>Diameters of the female pelvis</vt:lpstr>
      <vt:lpstr>2. Passenger (Fetal dimensions)</vt:lpstr>
      <vt:lpstr>Posture ( fig 37 lippincott manual)</vt:lpstr>
      <vt:lpstr>Posture </vt:lpstr>
      <vt:lpstr>passenger</vt:lpstr>
      <vt:lpstr>PowerPoint Presentation</vt:lpstr>
      <vt:lpstr>PowerPoint Presentation</vt:lpstr>
      <vt:lpstr>4. Person /psyche</vt:lpstr>
      <vt:lpstr>Summary of the 4Ps</vt:lpstr>
      <vt:lpstr>STAGES OF LABOUR</vt:lpstr>
      <vt:lpstr>FIRST STAGE OF LABOUR Admission Of A Woman In Labour</vt:lpstr>
      <vt:lpstr>  Admission…………. </vt:lpstr>
      <vt:lpstr>Admission…..</vt:lpstr>
      <vt:lpstr>Admission</vt:lpstr>
      <vt:lpstr> 1st stage of labour (stage of cervical dilatation)</vt:lpstr>
      <vt:lpstr>Latent phase</vt:lpstr>
      <vt:lpstr> phases of 1st stage of labour</vt:lpstr>
      <vt:lpstr>PowerPoint Presentation</vt:lpstr>
      <vt:lpstr>Length of labour</vt:lpstr>
      <vt:lpstr>Physiology of  1st stage of labour</vt:lpstr>
      <vt:lpstr>2. polarity</vt:lpstr>
      <vt:lpstr>Contraction and retraction</vt:lpstr>
      <vt:lpstr>               Contraction And Retraction</vt:lpstr>
      <vt:lpstr>PowerPoint Presentation</vt:lpstr>
      <vt:lpstr>PowerPoint Presentation</vt:lpstr>
      <vt:lpstr>PowerPoint Presentation</vt:lpstr>
      <vt:lpstr>Cervical dilatation</vt:lpstr>
      <vt:lpstr>PowerPoint Presentation</vt:lpstr>
      <vt:lpstr> Mechanical factors in first stage of labour</vt:lpstr>
      <vt:lpstr>PowerPoint Presentation</vt:lpstr>
      <vt:lpstr>PowerPoint Presentation</vt:lpstr>
      <vt:lpstr>PowerPoint Presentation</vt:lpstr>
      <vt:lpstr> Nursing Management Of A Woman In First Stage Of Labour</vt:lpstr>
      <vt:lpstr>1. Emotional support</vt:lpstr>
      <vt:lpstr>2. Consent and information giving: </vt:lpstr>
      <vt:lpstr>3. Prevention of infection</vt:lpstr>
      <vt:lpstr>4. Pain relief</vt:lpstr>
      <vt:lpstr>5. Position and mobility</vt:lpstr>
      <vt:lpstr>6. Nutrition </vt:lpstr>
      <vt:lpstr> 7. bladder care</vt:lpstr>
      <vt:lpstr>PowerPoint Presentation</vt:lpstr>
      <vt:lpstr>PowerPoint Presentation</vt:lpstr>
      <vt:lpstr>9. Maternal monitoring</vt:lpstr>
      <vt:lpstr>10. monitoring labour progress</vt:lpstr>
      <vt:lpstr>Indications For Performing A Vaginal Examination</vt:lpstr>
      <vt:lpstr>Features on vaginal examination</vt:lpstr>
      <vt:lpstr>Vaginal examination (cervical dilatation)</vt:lpstr>
      <vt:lpstr>PowerPoint Presentation</vt:lpstr>
      <vt:lpstr>Complications of 1st stage of labour</vt:lpstr>
      <vt:lpstr>THE PARTOGRAPH  Management Of Labour By Use Of A Partograph</vt:lpstr>
      <vt:lpstr>PowerPoint Presentation</vt:lpstr>
      <vt:lpstr>PowerPoint Presentation</vt:lpstr>
      <vt:lpstr>Starting A Partograph</vt:lpstr>
      <vt:lpstr>Who Should Not Have Partograph In Labor</vt:lpstr>
      <vt:lpstr>Observations charted on the partogram</vt:lpstr>
      <vt:lpstr>Observations cont…</vt:lpstr>
      <vt:lpstr>Cervical dilatation</vt:lpstr>
      <vt:lpstr>2. Descent of the head</vt:lpstr>
      <vt:lpstr>Descent of the head</vt:lpstr>
      <vt:lpstr>Descent of fetal head</vt:lpstr>
      <vt:lpstr>3. Uterine Contractions</vt:lpstr>
      <vt:lpstr>Contractions  cont…</vt:lpstr>
      <vt:lpstr>Recording Contractions On A Partograph</vt:lpstr>
      <vt:lpstr>Recording strength of contraction</vt:lpstr>
      <vt:lpstr>Recording Uterine Contractions </vt:lpstr>
      <vt:lpstr>Fetal condition</vt:lpstr>
      <vt:lpstr>PowerPoint Presentation</vt:lpstr>
      <vt:lpstr>     Membranes And Amniotic Fluid</vt:lpstr>
      <vt:lpstr>PowerPoint Presentation</vt:lpstr>
      <vt:lpstr>Moulding of the fetal skull bones</vt:lpstr>
      <vt:lpstr>PowerPoint Presentation</vt:lpstr>
      <vt:lpstr>Maternal condition</vt:lpstr>
      <vt:lpstr>PowerPoint Presentation</vt:lpstr>
      <vt:lpstr>Abnormal labor progress.</vt:lpstr>
      <vt:lpstr>Reference:</vt:lpstr>
      <vt:lpstr>THE END;</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121</cp:revision>
  <dcterms:created xsi:type="dcterms:W3CDTF">2018-11-27T14:23:59Z</dcterms:created>
  <dcterms:modified xsi:type="dcterms:W3CDTF">2019-06-18T19:20:58Z</dcterms:modified>
</cp:coreProperties>
</file>