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Slides/notesSlide3.xml" ContentType="application/vnd.openxmlformats-officedocument.presentationml.notesSlide+xml"/>
  <Override PartName="/ppt/slides/slide5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84" r:id="rId1"/>
    <p:sldMasterId id="2147483685" r:id="rId2"/>
    <p:sldMasterId id="2147483686" r:id="rId3"/>
  </p:sldMasterIdLst>
  <p:notesMasterIdLst>
    <p:notesMasterId r:id="rId4"/>
  </p:notesMasterIdLst>
  <p:sldIdLst>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Lst>
  <p:sldSz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85099" autoAdjust="0"/>
  </p:normalViewPr>
  <p:slideViewPr>
    <p:cSldViewPr snapToGrid="0">
      <p:cViewPr varScale="1">
        <p:scale>
          <a:sx n="74" d="100"/>
          <a:sy n="74" d="100"/>
        </p:scale>
        <p:origin x="576"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tableStyles" Target="tableStyles.xml"/><Relationship Id="rId62" Type="http://schemas.openxmlformats.org/officeDocument/2006/relationships/presProps" Target="presProps.xml"/><Relationship Id="rId6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91" name=""/>
        <p:cNvGrpSpPr/>
        <p:nvPr/>
      </p:nvGrpSpPr>
      <p:grpSpPr>
        <a:xfrm>
          <a:off x="0" y="0"/>
          <a:ext cx="0" cy="0"/>
          <a:chOff x="0" y="0"/>
          <a:chExt cx="0" cy="0"/>
        </a:xfrm>
      </p:grpSpPr>
      <p:sp>
        <p:nvSpPr>
          <p:cNvPr id="1048864"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865"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04E89BB1-FE50-4005-AA8D-48DBC5A15CEA}" type="datetimeFigureOut">
              <a:rPr lang="en-US" smtClean="0"/>
            </a:fld>
            <a:endParaRPr lang="en-US"/>
          </a:p>
        </p:txBody>
      </p:sp>
      <p:sp>
        <p:nvSpPr>
          <p:cNvPr id="1048866"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867"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68"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869"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03245693-4741-4752-97AD-C4FB19D8A3D6}"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04" name="Slide Image Placeholder 1"/>
          <p:cNvSpPr>
            <a:spLocks noChangeAspect="1" noRot="1" noGrp="1"/>
          </p:cNvSpPr>
          <p:nvPr>
            <p:ph type="sldImg"/>
          </p:nvPr>
        </p:nvSpPr>
        <p:spPr/>
      </p:sp>
      <p:sp>
        <p:nvSpPr>
          <p:cNvPr id="1048605" name="Notes Placeholder 2"/>
          <p:cNvSpPr>
            <a:spLocks noGrp="1"/>
          </p:cNvSpPr>
          <p:nvPr>
            <p:ph type="body" idx="1"/>
          </p:nvPr>
        </p:nvSpPr>
        <p:spPr/>
        <p:txBody>
          <a:bodyPr/>
          <a:p>
            <a:endParaRPr lang="en-US"/>
          </a:p>
        </p:txBody>
      </p:sp>
      <p:sp>
        <p:nvSpPr>
          <p:cNvPr id="1048606" name="Slide Number Placeholder 3"/>
          <p:cNvSpPr>
            <a:spLocks noGrp="1"/>
          </p:cNvSpPr>
          <p:nvPr>
            <p:ph type="sldNum" sz="quarter" idx="10"/>
          </p:nvPr>
        </p:nvSpPr>
        <p:spPr/>
        <p:txBody>
          <a:bodyPr/>
          <a:p>
            <a:fld id="{03245693-4741-4752-97AD-C4FB19D8A3D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42" name="Slide Image Placeholder 1"/>
          <p:cNvSpPr>
            <a:spLocks noChangeAspect="1" noRot="1" noGrp="1"/>
          </p:cNvSpPr>
          <p:nvPr>
            <p:ph type="sldImg"/>
          </p:nvPr>
        </p:nvSpPr>
        <p:spPr/>
      </p:sp>
      <p:sp>
        <p:nvSpPr>
          <p:cNvPr id="1048643" name="Notes Placeholder 2"/>
          <p:cNvSpPr>
            <a:spLocks noGrp="1"/>
          </p:cNvSpPr>
          <p:nvPr>
            <p:ph type="body" idx="1"/>
          </p:nvPr>
        </p:nvSpPr>
        <p:spPr/>
        <p:txBody>
          <a:bodyPr/>
          <a:p>
            <a:endParaRPr dirty="0" lang="en-US"/>
          </a:p>
        </p:txBody>
      </p:sp>
      <p:sp>
        <p:nvSpPr>
          <p:cNvPr id="1048644" name="Slide Number Placeholder 3"/>
          <p:cNvSpPr>
            <a:spLocks noGrp="1"/>
          </p:cNvSpPr>
          <p:nvPr>
            <p:ph type="sldNum" sz="quarter" idx="10"/>
          </p:nvPr>
        </p:nvSpPr>
        <p:spPr/>
        <p:txBody>
          <a:bodyPr/>
          <a:p>
            <a:fld id="{03245693-4741-4752-97AD-C4FB19D8A3D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705" name="Slide Image Placeholder 1"/>
          <p:cNvSpPr>
            <a:spLocks noChangeAspect="1" noRot="1" noGrp="1"/>
          </p:cNvSpPr>
          <p:nvPr>
            <p:ph type="sldImg"/>
          </p:nvPr>
        </p:nvSpPr>
        <p:spPr/>
      </p:sp>
      <p:sp>
        <p:nvSpPr>
          <p:cNvPr id="1048706" name="Notes Placeholder 2"/>
          <p:cNvSpPr>
            <a:spLocks noGrp="1"/>
          </p:cNvSpPr>
          <p:nvPr>
            <p:ph type="body" idx="1"/>
          </p:nvPr>
        </p:nvSpPr>
        <p:spPr/>
        <p:txBody>
          <a:bodyPr/>
          <a:p>
            <a:endParaRPr lang="en-US"/>
          </a:p>
        </p:txBody>
      </p:sp>
      <p:sp>
        <p:nvSpPr>
          <p:cNvPr id="1048707" name="Slide Number Placeholder 3"/>
          <p:cNvSpPr>
            <a:spLocks noGrp="1"/>
          </p:cNvSpPr>
          <p:nvPr>
            <p:ph type="sldNum" sz="quarter" idx="10"/>
          </p:nvPr>
        </p:nvSpPr>
        <p:spPr/>
        <p:txBody>
          <a:bodyPr/>
          <a:p>
            <a:fld id="{7337DD06-1404-4E27-A664-6906C0C048FC}"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80" name=""/>
        <p:cNvGrpSpPr/>
        <p:nvPr/>
      </p:nvGrpSpPr>
      <p:grpSpPr>
        <a:xfrm>
          <a:off x="0" y="0"/>
          <a:ext cx="0" cy="0"/>
          <a:chOff x="0" y="0"/>
          <a:chExt cx="0" cy="0"/>
        </a:xfrm>
      </p:grpSpPr>
      <p:sp>
        <p:nvSpPr>
          <p:cNvPr id="1048597"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598"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599" name="Date Placeholder 3"/>
          <p:cNvSpPr>
            <a:spLocks noGrp="1"/>
          </p:cNvSpPr>
          <p:nvPr>
            <p:ph type="dt" sz="half" idx="10"/>
          </p:nvPr>
        </p:nvSpPr>
        <p:spPr/>
        <p:txBody>
          <a:bodyPr/>
          <a:p>
            <a:endParaRPr lang="en-US">
              <a:solidFill>
                <a:prstClr val="black">
                  <a:tint val="75000"/>
                </a:prstClr>
              </a:solidFill>
            </a:endParaRPr>
          </a:p>
        </p:txBody>
      </p:sp>
      <p:sp>
        <p:nvSpPr>
          <p:cNvPr id="1048600"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601"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69" name=""/>
        <p:cNvGrpSpPr/>
        <p:nvPr/>
      </p:nvGrpSpPr>
      <p:grpSpPr>
        <a:xfrm>
          <a:off x="0" y="0"/>
          <a:ext cx="0" cy="0"/>
          <a:chOff x="0" y="0"/>
          <a:chExt cx="0" cy="0"/>
        </a:xfrm>
      </p:grpSpPr>
      <p:sp>
        <p:nvSpPr>
          <p:cNvPr id="1048747" name="Title 1"/>
          <p:cNvSpPr>
            <a:spLocks noGrp="1"/>
          </p:cNvSpPr>
          <p:nvPr>
            <p:ph type="title"/>
          </p:nvPr>
        </p:nvSpPr>
        <p:spPr/>
        <p:txBody>
          <a:bodyPr/>
          <a:p>
            <a:r>
              <a:rPr lang="en-US" smtClean="0"/>
              <a:t>Click to edit Master title style</a:t>
            </a:r>
            <a:endParaRPr lang="en-US"/>
          </a:p>
        </p:txBody>
      </p:sp>
      <p:sp>
        <p:nvSpPr>
          <p:cNvPr id="1048748"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9" name="Date Placeholder 3"/>
          <p:cNvSpPr>
            <a:spLocks noGrp="1"/>
          </p:cNvSpPr>
          <p:nvPr>
            <p:ph type="dt" sz="half" idx="10"/>
          </p:nvPr>
        </p:nvSpPr>
        <p:spPr/>
        <p:txBody>
          <a:bodyPr/>
          <a:p>
            <a:endParaRPr lang="en-US">
              <a:solidFill>
                <a:prstClr val="black">
                  <a:tint val="75000"/>
                </a:prstClr>
              </a:solidFill>
            </a:endParaRPr>
          </a:p>
        </p:txBody>
      </p:sp>
      <p:sp>
        <p:nvSpPr>
          <p:cNvPr id="1048750"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51"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65" name=""/>
        <p:cNvGrpSpPr/>
        <p:nvPr/>
      </p:nvGrpSpPr>
      <p:grpSpPr>
        <a:xfrm>
          <a:off x="0" y="0"/>
          <a:ext cx="0" cy="0"/>
          <a:chOff x="0" y="0"/>
          <a:chExt cx="0" cy="0"/>
        </a:xfrm>
      </p:grpSpPr>
      <p:sp>
        <p:nvSpPr>
          <p:cNvPr id="1048728"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729"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0" name="Date Placeholder 3"/>
          <p:cNvSpPr>
            <a:spLocks noGrp="1"/>
          </p:cNvSpPr>
          <p:nvPr>
            <p:ph type="dt" sz="half" idx="10"/>
          </p:nvPr>
        </p:nvSpPr>
        <p:spPr/>
        <p:txBody>
          <a:bodyPr/>
          <a:p>
            <a:endParaRPr lang="en-US">
              <a:solidFill>
                <a:prstClr val="black">
                  <a:tint val="75000"/>
                </a:prstClr>
              </a:solidFill>
            </a:endParaRPr>
          </a:p>
        </p:txBody>
      </p:sp>
      <p:sp>
        <p:nvSpPr>
          <p:cNvPr id="1048731"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32"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85" name=""/>
        <p:cNvGrpSpPr/>
        <p:nvPr/>
      </p:nvGrpSpPr>
      <p:grpSpPr>
        <a:xfrm>
          <a:off x="0" y="0"/>
          <a:ext cx="0" cy="0"/>
          <a:chOff x="0" y="0"/>
          <a:chExt cx="0" cy="0"/>
        </a:xfrm>
      </p:grpSpPr>
      <p:sp>
        <p:nvSpPr>
          <p:cNvPr id="1048835"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836"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837" name="Date Placeholder 3"/>
          <p:cNvSpPr>
            <a:spLocks noGrp="1"/>
          </p:cNvSpPr>
          <p:nvPr>
            <p:ph type="dt" sz="half" idx="10"/>
          </p:nvPr>
        </p:nvSpPr>
        <p:spPr/>
        <p:txBody>
          <a:bodyPr/>
          <a:p>
            <a:endParaRPr lang="en-US">
              <a:solidFill>
                <a:prstClr val="black">
                  <a:tint val="75000"/>
                </a:prstClr>
              </a:solidFill>
            </a:endParaRPr>
          </a:p>
        </p:txBody>
      </p:sp>
      <p:sp>
        <p:nvSpPr>
          <p:cNvPr id="1048838"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39"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1" name=""/>
        <p:cNvGrpSpPr/>
        <p:nvPr/>
      </p:nvGrpSpPr>
      <p:grpSpPr>
        <a:xfrm>
          <a:off x="0" y="0"/>
          <a:ext cx="0" cy="0"/>
          <a:chOff x="0" y="0"/>
          <a:chExt cx="0" cy="0"/>
        </a:xfrm>
      </p:grpSpPr>
      <p:sp>
        <p:nvSpPr>
          <p:cNvPr id="1048664" name="Title 1"/>
          <p:cNvSpPr>
            <a:spLocks noGrp="1"/>
          </p:cNvSpPr>
          <p:nvPr>
            <p:ph type="title"/>
          </p:nvPr>
        </p:nvSpPr>
        <p:spPr/>
        <p:txBody>
          <a:bodyPr/>
          <a:p>
            <a:r>
              <a:rPr lang="en-US" smtClean="0"/>
              <a:t>Click to edit Master title style</a:t>
            </a:r>
            <a:endParaRPr lang="en-US"/>
          </a:p>
        </p:txBody>
      </p:sp>
      <p:sp>
        <p:nvSpPr>
          <p:cNvPr id="1048665"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6" name="Date Placeholder 3"/>
          <p:cNvSpPr>
            <a:spLocks noGrp="1"/>
          </p:cNvSpPr>
          <p:nvPr>
            <p:ph type="dt" sz="half" idx="10"/>
          </p:nvPr>
        </p:nvSpPr>
        <p:spPr/>
        <p:txBody>
          <a:bodyPr/>
          <a:p>
            <a:endParaRPr lang="en-US">
              <a:solidFill>
                <a:prstClr val="black">
                  <a:tint val="75000"/>
                </a:prstClr>
              </a:solidFill>
            </a:endParaRPr>
          </a:p>
        </p:txBody>
      </p:sp>
      <p:sp>
        <p:nvSpPr>
          <p:cNvPr id="1048667"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668"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89" name=""/>
        <p:cNvGrpSpPr/>
        <p:nvPr/>
      </p:nvGrpSpPr>
      <p:grpSpPr>
        <a:xfrm>
          <a:off x="0" y="0"/>
          <a:ext cx="0" cy="0"/>
          <a:chOff x="0" y="0"/>
          <a:chExt cx="0" cy="0"/>
        </a:xfrm>
      </p:grpSpPr>
      <p:sp>
        <p:nvSpPr>
          <p:cNvPr id="1048854"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855"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856" name="Date Placeholder 3"/>
          <p:cNvSpPr>
            <a:spLocks noGrp="1"/>
          </p:cNvSpPr>
          <p:nvPr>
            <p:ph type="dt" sz="half" idx="10"/>
          </p:nvPr>
        </p:nvSpPr>
        <p:spPr/>
        <p:txBody>
          <a:bodyPr/>
          <a:p>
            <a:endParaRPr lang="en-US">
              <a:solidFill>
                <a:prstClr val="black">
                  <a:tint val="75000"/>
                </a:prstClr>
              </a:solidFill>
            </a:endParaRPr>
          </a:p>
        </p:txBody>
      </p:sp>
      <p:sp>
        <p:nvSpPr>
          <p:cNvPr id="1048857"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58"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81" name=""/>
        <p:cNvGrpSpPr/>
        <p:nvPr/>
      </p:nvGrpSpPr>
      <p:grpSpPr>
        <a:xfrm>
          <a:off x="0" y="0"/>
          <a:ext cx="0" cy="0"/>
          <a:chOff x="0" y="0"/>
          <a:chExt cx="0" cy="0"/>
        </a:xfrm>
      </p:grpSpPr>
      <p:sp>
        <p:nvSpPr>
          <p:cNvPr id="1048811" name="Title 1"/>
          <p:cNvSpPr>
            <a:spLocks noGrp="1"/>
          </p:cNvSpPr>
          <p:nvPr>
            <p:ph type="title"/>
          </p:nvPr>
        </p:nvSpPr>
        <p:spPr/>
        <p:txBody>
          <a:bodyPr/>
          <a:p>
            <a:r>
              <a:rPr lang="en-US" smtClean="0"/>
              <a:t>Click to edit Master title style</a:t>
            </a:r>
            <a:endParaRPr lang="en-US"/>
          </a:p>
        </p:txBody>
      </p:sp>
      <p:sp>
        <p:nvSpPr>
          <p:cNvPr id="1048812"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3"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4" name="Date Placeholder 4"/>
          <p:cNvSpPr>
            <a:spLocks noGrp="1"/>
          </p:cNvSpPr>
          <p:nvPr>
            <p:ph type="dt" sz="half" idx="10"/>
          </p:nvPr>
        </p:nvSpPr>
        <p:spPr/>
        <p:txBody>
          <a:bodyPr/>
          <a:p>
            <a:endParaRPr lang="en-US">
              <a:solidFill>
                <a:prstClr val="black">
                  <a:tint val="75000"/>
                </a:prstClr>
              </a:solidFill>
            </a:endParaRPr>
          </a:p>
        </p:txBody>
      </p:sp>
      <p:sp>
        <p:nvSpPr>
          <p:cNvPr id="1048815" name="Footer Placeholder 5"/>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16" name="Slide Number Placeholder 6"/>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84" name=""/>
        <p:cNvGrpSpPr/>
        <p:nvPr/>
      </p:nvGrpSpPr>
      <p:grpSpPr>
        <a:xfrm>
          <a:off x="0" y="0"/>
          <a:ext cx="0" cy="0"/>
          <a:chOff x="0" y="0"/>
          <a:chExt cx="0" cy="0"/>
        </a:xfrm>
      </p:grpSpPr>
      <p:sp>
        <p:nvSpPr>
          <p:cNvPr id="1048827"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828"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29"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30"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31"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32" name="Date Placeholder 6"/>
          <p:cNvSpPr>
            <a:spLocks noGrp="1"/>
          </p:cNvSpPr>
          <p:nvPr>
            <p:ph type="dt" sz="half" idx="10"/>
          </p:nvPr>
        </p:nvSpPr>
        <p:spPr/>
        <p:txBody>
          <a:bodyPr/>
          <a:p>
            <a:endParaRPr lang="en-US">
              <a:solidFill>
                <a:prstClr val="black">
                  <a:tint val="75000"/>
                </a:prstClr>
              </a:solidFill>
            </a:endParaRPr>
          </a:p>
        </p:txBody>
      </p:sp>
      <p:sp>
        <p:nvSpPr>
          <p:cNvPr id="1048833" name="Footer Placeholder 7"/>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34" name="Slide Number Placeholder 8"/>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83" name=""/>
        <p:cNvGrpSpPr/>
        <p:nvPr/>
      </p:nvGrpSpPr>
      <p:grpSpPr>
        <a:xfrm>
          <a:off x="0" y="0"/>
          <a:ext cx="0" cy="0"/>
          <a:chOff x="0" y="0"/>
          <a:chExt cx="0" cy="0"/>
        </a:xfrm>
      </p:grpSpPr>
      <p:sp>
        <p:nvSpPr>
          <p:cNvPr id="1048823" name="Title 1"/>
          <p:cNvSpPr>
            <a:spLocks noGrp="1"/>
          </p:cNvSpPr>
          <p:nvPr>
            <p:ph type="title"/>
          </p:nvPr>
        </p:nvSpPr>
        <p:spPr/>
        <p:txBody>
          <a:bodyPr/>
          <a:p>
            <a:r>
              <a:rPr lang="en-US" smtClean="0"/>
              <a:t>Click to edit Master title style</a:t>
            </a:r>
            <a:endParaRPr lang="en-US"/>
          </a:p>
        </p:txBody>
      </p:sp>
      <p:sp>
        <p:nvSpPr>
          <p:cNvPr id="1048824" name="Date Placeholder 2"/>
          <p:cNvSpPr>
            <a:spLocks noGrp="1"/>
          </p:cNvSpPr>
          <p:nvPr>
            <p:ph type="dt" sz="half" idx="10"/>
          </p:nvPr>
        </p:nvSpPr>
        <p:spPr/>
        <p:txBody>
          <a:bodyPr/>
          <a:p>
            <a:endParaRPr lang="en-US">
              <a:solidFill>
                <a:prstClr val="black">
                  <a:tint val="75000"/>
                </a:prstClr>
              </a:solidFill>
            </a:endParaRPr>
          </a:p>
        </p:txBody>
      </p:sp>
      <p:sp>
        <p:nvSpPr>
          <p:cNvPr id="1048825" name="Footer Placeholder 3"/>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26" name="Slide Number Placeholder 4"/>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88" name=""/>
        <p:cNvGrpSpPr/>
        <p:nvPr/>
      </p:nvGrpSpPr>
      <p:grpSpPr>
        <a:xfrm>
          <a:off x="0" y="0"/>
          <a:ext cx="0" cy="0"/>
          <a:chOff x="0" y="0"/>
          <a:chExt cx="0" cy="0"/>
        </a:xfrm>
      </p:grpSpPr>
      <p:sp>
        <p:nvSpPr>
          <p:cNvPr id="1048851" name="Date Placeholder 1"/>
          <p:cNvSpPr>
            <a:spLocks noGrp="1"/>
          </p:cNvSpPr>
          <p:nvPr>
            <p:ph type="dt" sz="half" idx="10"/>
          </p:nvPr>
        </p:nvSpPr>
        <p:spPr/>
        <p:txBody>
          <a:bodyPr/>
          <a:p>
            <a:endParaRPr lang="en-US">
              <a:solidFill>
                <a:prstClr val="black">
                  <a:tint val="75000"/>
                </a:prstClr>
              </a:solidFill>
            </a:endParaRPr>
          </a:p>
        </p:txBody>
      </p:sp>
      <p:sp>
        <p:nvSpPr>
          <p:cNvPr id="1048852" name="Footer Placeholder 2"/>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53" name="Slide Number Placeholder 3"/>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82" name=""/>
        <p:cNvGrpSpPr/>
        <p:nvPr/>
      </p:nvGrpSpPr>
      <p:grpSpPr>
        <a:xfrm>
          <a:off x="0" y="0"/>
          <a:ext cx="0" cy="0"/>
          <a:chOff x="0" y="0"/>
          <a:chExt cx="0" cy="0"/>
        </a:xfrm>
      </p:grpSpPr>
      <p:sp>
        <p:nvSpPr>
          <p:cNvPr id="1048817"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81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9"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820" name="Date Placeholder 4"/>
          <p:cNvSpPr>
            <a:spLocks noGrp="1"/>
          </p:cNvSpPr>
          <p:nvPr>
            <p:ph type="dt" sz="half" idx="10"/>
          </p:nvPr>
        </p:nvSpPr>
        <p:spPr/>
        <p:txBody>
          <a:bodyPr/>
          <a:p>
            <a:endParaRPr lang="en-US">
              <a:solidFill>
                <a:prstClr val="black">
                  <a:tint val="75000"/>
                </a:prstClr>
              </a:solidFill>
            </a:endParaRPr>
          </a:p>
        </p:txBody>
      </p:sp>
      <p:sp>
        <p:nvSpPr>
          <p:cNvPr id="1048821" name="Footer Placeholder 5"/>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22" name="Slide Number Placeholder 6"/>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3"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endParaRPr lang="en-US">
              <a:solidFill>
                <a:prstClr val="black">
                  <a:tint val="75000"/>
                </a:prstClr>
              </a:solidFill>
            </a:endParaRPr>
          </a:p>
        </p:txBody>
      </p:sp>
      <p:sp>
        <p:nvSpPr>
          <p:cNvPr id="1048584"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585"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87" name=""/>
        <p:cNvGrpSpPr/>
        <p:nvPr/>
      </p:nvGrpSpPr>
      <p:grpSpPr>
        <a:xfrm>
          <a:off x="0" y="0"/>
          <a:ext cx="0" cy="0"/>
          <a:chOff x="0" y="0"/>
          <a:chExt cx="0" cy="0"/>
        </a:xfrm>
      </p:grpSpPr>
      <p:sp>
        <p:nvSpPr>
          <p:cNvPr id="1048845"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846"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847"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848" name="Date Placeholder 4"/>
          <p:cNvSpPr>
            <a:spLocks noGrp="1"/>
          </p:cNvSpPr>
          <p:nvPr>
            <p:ph type="dt" sz="half" idx="10"/>
          </p:nvPr>
        </p:nvSpPr>
        <p:spPr/>
        <p:txBody>
          <a:bodyPr/>
          <a:p>
            <a:endParaRPr lang="en-US">
              <a:solidFill>
                <a:prstClr val="black">
                  <a:tint val="75000"/>
                </a:prstClr>
              </a:solidFill>
            </a:endParaRPr>
          </a:p>
        </p:txBody>
      </p:sp>
      <p:sp>
        <p:nvSpPr>
          <p:cNvPr id="1048849" name="Footer Placeholder 5"/>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50" name="Slide Number Placeholder 6"/>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86" name=""/>
        <p:cNvGrpSpPr/>
        <p:nvPr/>
      </p:nvGrpSpPr>
      <p:grpSpPr>
        <a:xfrm>
          <a:off x="0" y="0"/>
          <a:ext cx="0" cy="0"/>
          <a:chOff x="0" y="0"/>
          <a:chExt cx="0" cy="0"/>
        </a:xfrm>
      </p:grpSpPr>
      <p:sp>
        <p:nvSpPr>
          <p:cNvPr id="1048840" name="Title 1"/>
          <p:cNvSpPr>
            <a:spLocks noGrp="1"/>
          </p:cNvSpPr>
          <p:nvPr>
            <p:ph type="title"/>
          </p:nvPr>
        </p:nvSpPr>
        <p:spPr/>
        <p:txBody>
          <a:bodyPr/>
          <a:p>
            <a:r>
              <a:rPr lang="en-US" smtClean="0"/>
              <a:t>Click to edit Master title style</a:t>
            </a:r>
            <a:endParaRPr lang="en-US"/>
          </a:p>
        </p:txBody>
      </p:sp>
      <p:sp>
        <p:nvSpPr>
          <p:cNvPr id="1048841"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2" name="Date Placeholder 3"/>
          <p:cNvSpPr>
            <a:spLocks noGrp="1"/>
          </p:cNvSpPr>
          <p:nvPr>
            <p:ph type="dt" sz="half" idx="10"/>
          </p:nvPr>
        </p:nvSpPr>
        <p:spPr/>
        <p:txBody>
          <a:bodyPr/>
          <a:p>
            <a:endParaRPr lang="en-US">
              <a:solidFill>
                <a:prstClr val="black">
                  <a:tint val="75000"/>
                </a:prstClr>
              </a:solidFill>
            </a:endParaRPr>
          </a:p>
        </p:txBody>
      </p:sp>
      <p:sp>
        <p:nvSpPr>
          <p:cNvPr id="1048843"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44"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90" name=""/>
        <p:cNvGrpSpPr/>
        <p:nvPr/>
      </p:nvGrpSpPr>
      <p:grpSpPr>
        <a:xfrm>
          <a:off x="0" y="0"/>
          <a:ext cx="0" cy="0"/>
          <a:chOff x="0" y="0"/>
          <a:chExt cx="0" cy="0"/>
        </a:xfrm>
      </p:grpSpPr>
      <p:sp>
        <p:nvSpPr>
          <p:cNvPr id="1048859"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860"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61" name="Date Placeholder 3"/>
          <p:cNvSpPr>
            <a:spLocks noGrp="1"/>
          </p:cNvSpPr>
          <p:nvPr>
            <p:ph type="dt" sz="half" idx="10"/>
          </p:nvPr>
        </p:nvSpPr>
        <p:spPr/>
        <p:txBody>
          <a:bodyPr/>
          <a:p>
            <a:endParaRPr lang="en-US">
              <a:solidFill>
                <a:prstClr val="black">
                  <a:tint val="75000"/>
                </a:prstClr>
              </a:solidFill>
            </a:endParaRPr>
          </a:p>
        </p:txBody>
      </p:sp>
      <p:sp>
        <p:nvSpPr>
          <p:cNvPr id="1048862"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863"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80" name=""/>
        <p:cNvGrpSpPr/>
        <p:nvPr/>
      </p:nvGrpSpPr>
      <p:grpSpPr>
        <a:xfrm>
          <a:off x="0" y="0"/>
          <a:ext cx="0" cy="0"/>
          <a:chOff x="0" y="0"/>
          <a:chExt cx="0" cy="0"/>
        </a:xfrm>
      </p:grpSpPr>
      <p:sp>
        <p:nvSpPr>
          <p:cNvPr id="1048806"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807"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808" name="Date Placeholder 3"/>
          <p:cNvSpPr>
            <a:spLocks noGrp="1"/>
          </p:cNvSpPr>
          <p:nvPr>
            <p:ph type="dt" sz="half" idx="10"/>
          </p:nvPr>
        </p:nvSpPr>
        <p:spPr/>
        <p:txBody>
          <a:bodyPr/>
          <a:p>
            <a:endParaRPr lang="en-US">
              <a:solidFill>
                <a:srgbClr val="DEDEDE">
                  <a:shade val="90000"/>
                </a:srgbClr>
              </a:solidFill>
            </a:endParaRPr>
          </a:p>
        </p:txBody>
      </p:sp>
      <p:sp>
        <p:nvSpPr>
          <p:cNvPr id="1048809" name="Footer Placeholder 4"/>
          <p:cNvSpPr>
            <a:spLocks noGrp="1"/>
          </p:cNvSpPr>
          <p:nvPr>
            <p:ph type="ftr" sz="quarter" idx="11"/>
          </p:nvPr>
        </p:nvSpPr>
        <p:spPr/>
        <p:txBody>
          <a:bodyPr/>
          <a:p>
            <a:r>
              <a:rPr lang="en-US" smtClean="0">
                <a:solidFill>
                  <a:srgbClr val="DEDEDE">
                    <a:shade val="90000"/>
                  </a:srgbClr>
                </a:solidFill>
              </a:rPr>
              <a:t>TABITHA LUMUMBA</a:t>
            </a:r>
            <a:endParaRPr lang="en-US">
              <a:solidFill>
                <a:srgbClr val="DEDEDE">
                  <a:shade val="90000"/>
                </a:srgbClr>
              </a:solidFill>
            </a:endParaRPr>
          </a:p>
        </p:txBody>
      </p:sp>
      <p:sp>
        <p:nvSpPr>
          <p:cNvPr id="1048810" name="Slide Number Placeholder 5"/>
          <p:cNvSpPr>
            <a:spLocks noGrp="1"/>
          </p:cNvSpPr>
          <p:nvPr>
            <p:ph type="sldNum" sz="quarter" idx="12"/>
          </p:nvPr>
        </p:nvSpPr>
        <p:spPr/>
        <p:txBody>
          <a:bodyPr/>
          <a:p>
            <a:fld id="{5C61C1E0-2B07-4412-986C-4E8A970802D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57" name=""/>
        <p:cNvGrpSpPr/>
        <p:nvPr/>
      </p:nvGrpSpPr>
      <p:grpSpPr>
        <a:xfrm>
          <a:off x="0" y="0"/>
          <a:ext cx="0" cy="0"/>
          <a:chOff x="0" y="0"/>
          <a:chExt cx="0" cy="0"/>
        </a:xfrm>
      </p:grpSpPr>
      <p:sp>
        <p:nvSpPr>
          <p:cNvPr id="1048698" name="Title 1"/>
          <p:cNvSpPr>
            <a:spLocks noGrp="1"/>
          </p:cNvSpPr>
          <p:nvPr>
            <p:ph type="title"/>
          </p:nvPr>
        </p:nvSpPr>
        <p:spPr/>
        <p:txBody>
          <a:bodyPr/>
          <a:p>
            <a:r>
              <a:rPr lang="en-US" smtClean="0"/>
              <a:t>Click to edit Master title style</a:t>
            </a:r>
            <a:endParaRPr lang="en-US"/>
          </a:p>
        </p:txBody>
      </p:sp>
      <p:sp>
        <p:nvSpPr>
          <p:cNvPr id="1048699"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0" name="Date Placeholder 3"/>
          <p:cNvSpPr>
            <a:spLocks noGrp="1"/>
          </p:cNvSpPr>
          <p:nvPr>
            <p:ph type="dt" sz="half" idx="10"/>
          </p:nvPr>
        </p:nvSpPr>
        <p:spPr/>
        <p:txBody>
          <a:bodyPr/>
          <a:p>
            <a:endParaRPr lang="en-US">
              <a:solidFill>
                <a:srgbClr val="424456">
                  <a:shade val="90000"/>
                </a:srgbClr>
              </a:solidFill>
            </a:endParaRPr>
          </a:p>
        </p:txBody>
      </p:sp>
      <p:sp>
        <p:nvSpPr>
          <p:cNvPr id="1048701" name="Footer Placeholder 4"/>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02" name="Slide Number Placeholder 5"/>
          <p:cNvSpPr>
            <a:spLocks noGrp="1"/>
          </p:cNvSpPr>
          <p:nvPr>
            <p:ph type="sldNum" sz="quarter" idx="12"/>
          </p:nvPr>
        </p:nvSpPr>
        <p:spPr/>
        <p:txBody>
          <a:bodyPr/>
          <a:p>
            <a:fld id="{010974F2-3BED-4DA4-8FAB-533F352CECC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76" name=""/>
        <p:cNvGrpSpPr/>
        <p:nvPr/>
      </p:nvGrpSpPr>
      <p:grpSpPr>
        <a:xfrm>
          <a:off x="0" y="0"/>
          <a:ext cx="0" cy="0"/>
          <a:chOff x="0" y="0"/>
          <a:chExt cx="0" cy="0"/>
        </a:xfrm>
      </p:grpSpPr>
      <p:sp>
        <p:nvSpPr>
          <p:cNvPr id="1048783"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784"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785" name="Date Placeholder 3"/>
          <p:cNvSpPr>
            <a:spLocks noGrp="1"/>
          </p:cNvSpPr>
          <p:nvPr>
            <p:ph type="dt" sz="half" idx="10"/>
          </p:nvPr>
        </p:nvSpPr>
        <p:spPr/>
        <p:txBody>
          <a:bodyPr/>
          <a:p>
            <a:endParaRPr lang="en-US">
              <a:solidFill>
                <a:srgbClr val="DEDEDE">
                  <a:shade val="90000"/>
                </a:srgbClr>
              </a:solidFill>
            </a:endParaRPr>
          </a:p>
        </p:txBody>
      </p:sp>
      <p:sp>
        <p:nvSpPr>
          <p:cNvPr id="1048786" name="Footer Placeholder 4"/>
          <p:cNvSpPr>
            <a:spLocks noGrp="1"/>
          </p:cNvSpPr>
          <p:nvPr>
            <p:ph type="ftr" sz="quarter" idx="11"/>
          </p:nvPr>
        </p:nvSpPr>
        <p:spPr/>
        <p:txBody>
          <a:bodyPr/>
          <a:p>
            <a:r>
              <a:rPr lang="en-US" smtClean="0">
                <a:solidFill>
                  <a:srgbClr val="DEDEDE">
                    <a:shade val="90000"/>
                  </a:srgbClr>
                </a:solidFill>
              </a:rPr>
              <a:t>TABITHA LUMUMBA</a:t>
            </a:r>
            <a:endParaRPr lang="en-US">
              <a:solidFill>
                <a:srgbClr val="DEDEDE">
                  <a:shade val="90000"/>
                </a:srgbClr>
              </a:solidFill>
            </a:endParaRPr>
          </a:p>
        </p:txBody>
      </p:sp>
      <p:sp>
        <p:nvSpPr>
          <p:cNvPr id="1048787" name="Slide Number Placeholder 5"/>
          <p:cNvSpPr>
            <a:spLocks noGrp="1"/>
          </p:cNvSpPr>
          <p:nvPr>
            <p:ph type="sldNum" sz="quarter" idx="12"/>
          </p:nvPr>
        </p:nvSpPr>
        <p:spPr/>
        <p:txBody>
          <a:bodyPr/>
          <a:p>
            <a:fld id="{7E37299D-5A33-4AE3-9E77-5730D0EE7E3A}"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77" name=""/>
        <p:cNvGrpSpPr/>
        <p:nvPr/>
      </p:nvGrpSpPr>
      <p:grpSpPr>
        <a:xfrm>
          <a:off x="0" y="0"/>
          <a:ext cx="0" cy="0"/>
          <a:chOff x="0" y="0"/>
          <a:chExt cx="0" cy="0"/>
        </a:xfrm>
      </p:grpSpPr>
      <p:sp>
        <p:nvSpPr>
          <p:cNvPr id="1048788" name="Title 1"/>
          <p:cNvSpPr>
            <a:spLocks noGrp="1"/>
          </p:cNvSpPr>
          <p:nvPr>
            <p:ph type="title"/>
          </p:nvPr>
        </p:nvSpPr>
        <p:spPr/>
        <p:txBody>
          <a:bodyPr/>
          <a:p>
            <a:r>
              <a:rPr lang="en-US" smtClean="0"/>
              <a:t>Click to edit Master title style</a:t>
            </a:r>
            <a:endParaRPr lang="en-US"/>
          </a:p>
        </p:txBody>
      </p:sp>
      <p:sp>
        <p:nvSpPr>
          <p:cNvPr id="1048789"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0"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1" name="Date Placeholder 4"/>
          <p:cNvSpPr>
            <a:spLocks noGrp="1"/>
          </p:cNvSpPr>
          <p:nvPr>
            <p:ph type="dt" sz="half" idx="10"/>
          </p:nvPr>
        </p:nvSpPr>
        <p:spPr/>
        <p:txBody>
          <a:bodyPr/>
          <a:p>
            <a:endParaRPr lang="en-US">
              <a:solidFill>
                <a:srgbClr val="424456">
                  <a:shade val="90000"/>
                </a:srgbClr>
              </a:solidFill>
            </a:endParaRPr>
          </a:p>
        </p:txBody>
      </p:sp>
      <p:sp>
        <p:nvSpPr>
          <p:cNvPr id="1048792" name="Footer Placeholder 5"/>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93" name="Slide Number Placeholder 6"/>
          <p:cNvSpPr>
            <a:spLocks noGrp="1"/>
          </p:cNvSpPr>
          <p:nvPr>
            <p:ph type="sldNum" sz="quarter" idx="12"/>
          </p:nvPr>
        </p:nvSpPr>
        <p:spPr/>
        <p:txBody>
          <a:bodyPr/>
          <a:p>
            <a:fld id="{D558F528-BA37-414F-A76D-31C4D73C656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79" name=""/>
        <p:cNvGrpSpPr/>
        <p:nvPr/>
      </p:nvGrpSpPr>
      <p:grpSpPr>
        <a:xfrm>
          <a:off x="0" y="0"/>
          <a:ext cx="0" cy="0"/>
          <a:chOff x="0" y="0"/>
          <a:chExt cx="0" cy="0"/>
        </a:xfrm>
      </p:grpSpPr>
      <p:sp>
        <p:nvSpPr>
          <p:cNvPr id="1048798"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799"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00"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1"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802"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3" name="Date Placeholder 6"/>
          <p:cNvSpPr>
            <a:spLocks noGrp="1"/>
          </p:cNvSpPr>
          <p:nvPr>
            <p:ph type="dt" sz="half" idx="10"/>
          </p:nvPr>
        </p:nvSpPr>
        <p:spPr/>
        <p:txBody>
          <a:bodyPr/>
          <a:p>
            <a:endParaRPr lang="en-US">
              <a:solidFill>
                <a:srgbClr val="424456">
                  <a:shade val="90000"/>
                </a:srgbClr>
              </a:solidFill>
            </a:endParaRPr>
          </a:p>
        </p:txBody>
      </p:sp>
      <p:sp>
        <p:nvSpPr>
          <p:cNvPr id="1048804" name="Footer Placeholder 7"/>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805" name="Slide Number Placeholder 8"/>
          <p:cNvSpPr>
            <a:spLocks noGrp="1"/>
          </p:cNvSpPr>
          <p:nvPr>
            <p:ph type="sldNum" sz="quarter" idx="12"/>
          </p:nvPr>
        </p:nvSpPr>
        <p:spPr/>
        <p:txBody>
          <a:bodyPr/>
          <a:p>
            <a:fld id="{0F193777-87B0-4307-A1DC-486A12AC2C6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78" name=""/>
        <p:cNvGrpSpPr/>
        <p:nvPr/>
      </p:nvGrpSpPr>
      <p:grpSpPr>
        <a:xfrm>
          <a:off x="0" y="0"/>
          <a:ext cx="0" cy="0"/>
          <a:chOff x="0" y="0"/>
          <a:chExt cx="0" cy="0"/>
        </a:xfrm>
      </p:grpSpPr>
      <p:sp>
        <p:nvSpPr>
          <p:cNvPr id="1048794" name="Title 1"/>
          <p:cNvSpPr>
            <a:spLocks noGrp="1"/>
          </p:cNvSpPr>
          <p:nvPr>
            <p:ph type="title"/>
          </p:nvPr>
        </p:nvSpPr>
        <p:spPr/>
        <p:txBody>
          <a:bodyPr/>
          <a:p>
            <a:r>
              <a:rPr lang="en-US" smtClean="0"/>
              <a:t>Click to edit Master title style</a:t>
            </a:r>
            <a:endParaRPr lang="en-US"/>
          </a:p>
        </p:txBody>
      </p:sp>
      <p:sp>
        <p:nvSpPr>
          <p:cNvPr id="1048795" name="Date Placeholder 2"/>
          <p:cNvSpPr>
            <a:spLocks noGrp="1"/>
          </p:cNvSpPr>
          <p:nvPr>
            <p:ph type="dt" sz="half" idx="10"/>
          </p:nvPr>
        </p:nvSpPr>
        <p:spPr/>
        <p:txBody>
          <a:bodyPr/>
          <a:p>
            <a:endParaRPr lang="en-US">
              <a:solidFill>
                <a:srgbClr val="424456">
                  <a:shade val="90000"/>
                </a:srgbClr>
              </a:solidFill>
            </a:endParaRPr>
          </a:p>
        </p:txBody>
      </p:sp>
      <p:sp>
        <p:nvSpPr>
          <p:cNvPr id="1048796" name="Footer Placeholder 3"/>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97" name="Slide Number Placeholder 4"/>
          <p:cNvSpPr>
            <a:spLocks noGrp="1"/>
          </p:cNvSpPr>
          <p:nvPr>
            <p:ph type="sldNum" sz="quarter" idx="12"/>
          </p:nvPr>
        </p:nvSpPr>
        <p:spPr/>
        <p:txBody>
          <a:bodyPr/>
          <a:p>
            <a:fld id="{69EDFC50-6B65-42D7-854F-115BF8578A8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73" name=""/>
        <p:cNvGrpSpPr/>
        <p:nvPr/>
      </p:nvGrpSpPr>
      <p:grpSpPr>
        <a:xfrm>
          <a:off x="0" y="0"/>
          <a:ext cx="0" cy="0"/>
          <a:chOff x="0" y="0"/>
          <a:chExt cx="0" cy="0"/>
        </a:xfrm>
      </p:grpSpPr>
      <p:sp>
        <p:nvSpPr>
          <p:cNvPr id="1048769" name="Date Placeholder 1"/>
          <p:cNvSpPr>
            <a:spLocks noGrp="1"/>
          </p:cNvSpPr>
          <p:nvPr>
            <p:ph type="dt" sz="half" idx="10"/>
          </p:nvPr>
        </p:nvSpPr>
        <p:spPr/>
        <p:txBody>
          <a:bodyPr/>
          <a:p>
            <a:endParaRPr lang="en-US">
              <a:solidFill>
                <a:srgbClr val="424456">
                  <a:shade val="90000"/>
                </a:srgbClr>
              </a:solidFill>
            </a:endParaRPr>
          </a:p>
        </p:txBody>
      </p:sp>
      <p:sp>
        <p:nvSpPr>
          <p:cNvPr id="1048770" name="Footer Placeholder 2"/>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71" name="Slide Number Placeholder 3"/>
          <p:cNvSpPr>
            <a:spLocks noGrp="1"/>
          </p:cNvSpPr>
          <p:nvPr>
            <p:ph type="sldNum" sz="quarter" idx="12"/>
          </p:nvPr>
        </p:nvSpPr>
        <p:spPr/>
        <p:txBody>
          <a:bodyPr/>
          <a:p>
            <a:fld id="{ED5B3F7F-A02F-47CD-B54D-10B07283B93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68" name=""/>
        <p:cNvGrpSpPr/>
        <p:nvPr/>
      </p:nvGrpSpPr>
      <p:grpSpPr>
        <a:xfrm>
          <a:off x="0" y="0"/>
          <a:ext cx="0" cy="0"/>
          <a:chOff x="0" y="0"/>
          <a:chExt cx="0" cy="0"/>
        </a:xfrm>
      </p:grpSpPr>
      <p:sp>
        <p:nvSpPr>
          <p:cNvPr id="104874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743"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8744" name="Date Placeholder 3"/>
          <p:cNvSpPr>
            <a:spLocks noGrp="1"/>
          </p:cNvSpPr>
          <p:nvPr>
            <p:ph type="dt" sz="half" idx="10"/>
          </p:nvPr>
        </p:nvSpPr>
        <p:spPr/>
        <p:txBody>
          <a:bodyPr/>
          <a:p>
            <a:endParaRPr lang="en-US">
              <a:solidFill>
                <a:prstClr val="black">
                  <a:tint val="75000"/>
                </a:prstClr>
              </a:solidFill>
            </a:endParaRPr>
          </a:p>
        </p:txBody>
      </p:sp>
      <p:sp>
        <p:nvSpPr>
          <p:cNvPr id="1048745" name="Footer Placeholder 4"/>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46" name="Slide Number Placeholder 5"/>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74" name=""/>
        <p:cNvGrpSpPr/>
        <p:nvPr/>
      </p:nvGrpSpPr>
      <p:grpSpPr>
        <a:xfrm>
          <a:off x="0" y="0"/>
          <a:ext cx="0" cy="0"/>
          <a:chOff x="0" y="0"/>
          <a:chExt cx="0" cy="0"/>
        </a:xfrm>
      </p:grpSpPr>
      <p:sp>
        <p:nvSpPr>
          <p:cNvPr id="104877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7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4"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775" name="Date Placeholder 4"/>
          <p:cNvSpPr>
            <a:spLocks noGrp="1"/>
          </p:cNvSpPr>
          <p:nvPr>
            <p:ph type="dt" sz="half" idx="10"/>
          </p:nvPr>
        </p:nvSpPr>
        <p:spPr/>
        <p:txBody>
          <a:bodyPr/>
          <a:p>
            <a:endParaRPr lang="en-US">
              <a:solidFill>
                <a:srgbClr val="424456">
                  <a:shade val="90000"/>
                </a:srgbClr>
              </a:solidFill>
            </a:endParaRPr>
          </a:p>
        </p:txBody>
      </p:sp>
      <p:sp>
        <p:nvSpPr>
          <p:cNvPr id="1048776" name="Footer Placeholder 5"/>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77" name="Slide Number Placeholder 6"/>
          <p:cNvSpPr>
            <a:spLocks noGrp="1"/>
          </p:cNvSpPr>
          <p:nvPr>
            <p:ph type="sldNum" sz="quarter" idx="12"/>
          </p:nvPr>
        </p:nvSpPr>
        <p:spPr/>
        <p:txBody>
          <a:bodyPr/>
          <a:p>
            <a:fld id="{4EF9E5DF-3957-4FA6-A28C-9B6A8428914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71" name=""/>
        <p:cNvGrpSpPr/>
        <p:nvPr/>
      </p:nvGrpSpPr>
      <p:grpSpPr>
        <a:xfrm>
          <a:off x="0" y="0"/>
          <a:ext cx="0" cy="0"/>
          <a:chOff x="0" y="0"/>
          <a:chExt cx="0" cy="0"/>
        </a:xfrm>
      </p:grpSpPr>
      <p:sp>
        <p:nvSpPr>
          <p:cNvPr id="1048758"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59"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60"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761" name="Date Placeholder 4"/>
          <p:cNvSpPr>
            <a:spLocks noGrp="1"/>
          </p:cNvSpPr>
          <p:nvPr>
            <p:ph type="dt" sz="half" idx="10"/>
          </p:nvPr>
        </p:nvSpPr>
        <p:spPr/>
        <p:txBody>
          <a:bodyPr/>
          <a:p>
            <a:endParaRPr lang="en-US">
              <a:solidFill>
                <a:srgbClr val="424456">
                  <a:shade val="90000"/>
                </a:srgbClr>
              </a:solidFill>
            </a:endParaRPr>
          </a:p>
        </p:txBody>
      </p:sp>
      <p:sp>
        <p:nvSpPr>
          <p:cNvPr id="1048762" name="Footer Placeholder 5"/>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63" name="Slide Number Placeholder 6"/>
          <p:cNvSpPr>
            <a:spLocks noGrp="1"/>
          </p:cNvSpPr>
          <p:nvPr>
            <p:ph type="sldNum" sz="quarter" idx="12"/>
          </p:nvPr>
        </p:nvSpPr>
        <p:spPr/>
        <p:txBody>
          <a:bodyPr/>
          <a:p>
            <a:fld id="{407CAF7F-E14D-434F-91BB-FC837C113E8E}"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75" name=""/>
        <p:cNvGrpSpPr/>
        <p:nvPr/>
      </p:nvGrpSpPr>
      <p:grpSpPr>
        <a:xfrm>
          <a:off x="0" y="0"/>
          <a:ext cx="0" cy="0"/>
          <a:chOff x="0" y="0"/>
          <a:chExt cx="0" cy="0"/>
        </a:xfrm>
      </p:grpSpPr>
      <p:sp>
        <p:nvSpPr>
          <p:cNvPr id="1048778" name="Title 1"/>
          <p:cNvSpPr>
            <a:spLocks noGrp="1"/>
          </p:cNvSpPr>
          <p:nvPr>
            <p:ph type="title"/>
          </p:nvPr>
        </p:nvSpPr>
        <p:spPr/>
        <p:txBody>
          <a:bodyPr/>
          <a:p>
            <a:r>
              <a:rPr lang="en-US" smtClean="0"/>
              <a:t>Click to edit Master title style</a:t>
            </a:r>
            <a:endParaRPr lang="en-US"/>
          </a:p>
        </p:txBody>
      </p:sp>
      <p:sp>
        <p:nvSpPr>
          <p:cNvPr id="1048779"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0" name="Date Placeholder 3"/>
          <p:cNvSpPr>
            <a:spLocks noGrp="1"/>
          </p:cNvSpPr>
          <p:nvPr>
            <p:ph type="dt" sz="half" idx="10"/>
          </p:nvPr>
        </p:nvSpPr>
        <p:spPr/>
        <p:txBody>
          <a:bodyPr/>
          <a:p>
            <a:endParaRPr lang="en-US">
              <a:solidFill>
                <a:srgbClr val="424456">
                  <a:shade val="90000"/>
                </a:srgbClr>
              </a:solidFill>
            </a:endParaRPr>
          </a:p>
        </p:txBody>
      </p:sp>
      <p:sp>
        <p:nvSpPr>
          <p:cNvPr id="1048781" name="Footer Placeholder 4"/>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82" name="Slide Number Placeholder 5"/>
          <p:cNvSpPr>
            <a:spLocks noGrp="1"/>
          </p:cNvSpPr>
          <p:nvPr>
            <p:ph type="sldNum" sz="quarter" idx="12"/>
          </p:nvPr>
        </p:nvSpPr>
        <p:spPr/>
        <p:txBody>
          <a:bodyPr/>
          <a:p>
            <a:fld id="{6D006CB4-F8B4-43A9-8DE2-7024CC24514A}"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72" name=""/>
        <p:cNvGrpSpPr/>
        <p:nvPr/>
      </p:nvGrpSpPr>
      <p:grpSpPr>
        <a:xfrm>
          <a:off x="0" y="0"/>
          <a:ext cx="0" cy="0"/>
          <a:chOff x="0" y="0"/>
          <a:chExt cx="0" cy="0"/>
        </a:xfrm>
      </p:grpSpPr>
      <p:sp>
        <p:nvSpPr>
          <p:cNvPr id="1048764"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8765"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6" name="Date Placeholder 3"/>
          <p:cNvSpPr>
            <a:spLocks noGrp="1"/>
          </p:cNvSpPr>
          <p:nvPr>
            <p:ph type="dt" sz="half" idx="10"/>
          </p:nvPr>
        </p:nvSpPr>
        <p:spPr/>
        <p:txBody>
          <a:bodyPr/>
          <a:p>
            <a:endParaRPr lang="en-US">
              <a:solidFill>
                <a:srgbClr val="424456">
                  <a:shade val="90000"/>
                </a:srgbClr>
              </a:solidFill>
            </a:endParaRPr>
          </a:p>
        </p:txBody>
      </p:sp>
      <p:sp>
        <p:nvSpPr>
          <p:cNvPr id="1048767" name="Footer Placeholder 4"/>
          <p:cNvSpPr>
            <a:spLocks noGrp="1"/>
          </p:cNvSpPr>
          <p:nvPr>
            <p:ph type="ftr" sz="quarter" idx="11"/>
          </p:nvPr>
        </p:nvSpPr>
        <p:spPr/>
        <p:txBody>
          <a:bodyPr/>
          <a:p>
            <a:r>
              <a:rPr lang="en-US" smtClean="0">
                <a:solidFill>
                  <a:srgbClr val="424456">
                    <a:shade val="90000"/>
                  </a:srgbClr>
                </a:solidFill>
              </a:rPr>
              <a:t>TABITHA LUMUMBA</a:t>
            </a:r>
            <a:endParaRPr lang="en-US">
              <a:solidFill>
                <a:srgbClr val="424456">
                  <a:shade val="90000"/>
                </a:srgbClr>
              </a:solidFill>
            </a:endParaRPr>
          </a:p>
        </p:txBody>
      </p:sp>
      <p:sp>
        <p:nvSpPr>
          <p:cNvPr id="1048768" name="Slide Number Placeholder 5"/>
          <p:cNvSpPr>
            <a:spLocks noGrp="1"/>
          </p:cNvSpPr>
          <p:nvPr>
            <p:ph type="sldNum" sz="quarter" idx="12"/>
          </p:nvPr>
        </p:nvSpPr>
        <p:spPr/>
        <p:txBody>
          <a:bodyPr/>
          <a:p>
            <a:fld id="{A2AEDA08-7F57-46BB-A9DD-13A23EE20068}"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62" name=""/>
        <p:cNvGrpSpPr/>
        <p:nvPr/>
      </p:nvGrpSpPr>
      <p:grpSpPr>
        <a:xfrm>
          <a:off x="0" y="0"/>
          <a:ext cx="0" cy="0"/>
          <a:chOff x="0" y="0"/>
          <a:chExt cx="0" cy="0"/>
        </a:xfrm>
      </p:grpSpPr>
      <p:sp>
        <p:nvSpPr>
          <p:cNvPr id="1048710" name="Title 1"/>
          <p:cNvSpPr>
            <a:spLocks noGrp="1"/>
          </p:cNvSpPr>
          <p:nvPr>
            <p:ph type="title"/>
          </p:nvPr>
        </p:nvSpPr>
        <p:spPr/>
        <p:txBody>
          <a:bodyPr/>
          <a:p>
            <a:r>
              <a:rPr lang="en-US" smtClean="0"/>
              <a:t>Click to edit Master title style</a:t>
            </a:r>
            <a:endParaRPr lang="en-US"/>
          </a:p>
        </p:txBody>
      </p:sp>
      <p:sp>
        <p:nvSpPr>
          <p:cNvPr id="1048711"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2"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3" name="Date Placeholder 4"/>
          <p:cNvSpPr>
            <a:spLocks noGrp="1"/>
          </p:cNvSpPr>
          <p:nvPr>
            <p:ph type="dt" sz="half" idx="10"/>
          </p:nvPr>
        </p:nvSpPr>
        <p:spPr/>
        <p:txBody>
          <a:bodyPr/>
          <a:p>
            <a:endParaRPr lang="en-US">
              <a:solidFill>
                <a:prstClr val="black">
                  <a:tint val="75000"/>
                </a:prstClr>
              </a:solidFill>
            </a:endParaRPr>
          </a:p>
        </p:txBody>
      </p:sp>
      <p:sp>
        <p:nvSpPr>
          <p:cNvPr id="1048714" name="Footer Placeholder 5"/>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15" name="Slide Number Placeholder 6"/>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63" name=""/>
        <p:cNvGrpSpPr/>
        <p:nvPr/>
      </p:nvGrpSpPr>
      <p:grpSpPr>
        <a:xfrm>
          <a:off x="0" y="0"/>
          <a:ext cx="0" cy="0"/>
          <a:chOff x="0" y="0"/>
          <a:chExt cx="0" cy="0"/>
        </a:xfrm>
      </p:grpSpPr>
      <p:sp>
        <p:nvSpPr>
          <p:cNvPr id="1048716"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8717"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18"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9"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0"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1" name="Date Placeholder 6"/>
          <p:cNvSpPr>
            <a:spLocks noGrp="1"/>
          </p:cNvSpPr>
          <p:nvPr>
            <p:ph type="dt" sz="half" idx="10"/>
          </p:nvPr>
        </p:nvSpPr>
        <p:spPr/>
        <p:txBody>
          <a:bodyPr/>
          <a:p>
            <a:endParaRPr lang="en-US">
              <a:solidFill>
                <a:prstClr val="black">
                  <a:tint val="75000"/>
                </a:prstClr>
              </a:solidFill>
            </a:endParaRPr>
          </a:p>
        </p:txBody>
      </p:sp>
      <p:sp>
        <p:nvSpPr>
          <p:cNvPr id="1048722" name="Footer Placeholder 7"/>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23" name="Slide Number Placeholder 8"/>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64" name=""/>
        <p:cNvGrpSpPr/>
        <p:nvPr/>
      </p:nvGrpSpPr>
      <p:grpSpPr>
        <a:xfrm>
          <a:off x="0" y="0"/>
          <a:ext cx="0" cy="0"/>
          <a:chOff x="0" y="0"/>
          <a:chExt cx="0" cy="0"/>
        </a:xfrm>
      </p:grpSpPr>
      <p:sp>
        <p:nvSpPr>
          <p:cNvPr id="1048724" name="Title 1"/>
          <p:cNvSpPr>
            <a:spLocks noGrp="1"/>
          </p:cNvSpPr>
          <p:nvPr>
            <p:ph type="title"/>
          </p:nvPr>
        </p:nvSpPr>
        <p:spPr/>
        <p:txBody>
          <a:bodyPr/>
          <a:p>
            <a:r>
              <a:rPr lang="en-US" smtClean="0"/>
              <a:t>Click to edit Master title style</a:t>
            </a:r>
            <a:endParaRPr lang="en-US"/>
          </a:p>
        </p:txBody>
      </p:sp>
      <p:sp>
        <p:nvSpPr>
          <p:cNvPr id="1048725" name="Date Placeholder 2"/>
          <p:cNvSpPr>
            <a:spLocks noGrp="1"/>
          </p:cNvSpPr>
          <p:nvPr>
            <p:ph type="dt" sz="half" idx="10"/>
          </p:nvPr>
        </p:nvSpPr>
        <p:spPr/>
        <p:txBody>
          <a:bodyPr/>
          <a:p>
            <a:endParaRPr lang="en-US">
              <a:solidFill>
                <a:prstClr val="black">
                  <a:tint val="75000"/>
                </a:prstClr>
              </a:solidFill>
            </a:endParaRPr>
          </a:p>
        </p:txBody>
      </p:sp>
      <p:sp>
        <p:nvSpPr>
          <p:cNvPr id="1048726" name="Footer Placeholder 3"/>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27" name="Slide Number Placeholder 4"/>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66" name=""/>
        <p:cNvGrpSpPr/>
        <p:nvPr/>
      </p:nvGrpSpPr>
      <p:grpSpPr>
        <a:xfrm>
          <a:off x="0" y="0"/>
          <a:ext cx="0" cy="0"/>
          <a:chOff x="0" y="0"/>
          <a:chExt cx="0" cy="0"/>
        </a:xfrm>
      </p:grpSpPr>
      <p:sp>
        <p:nvSpPr>
          <p:cNvPr id="1048733" name="Date Placeholder 1"/>
          <p:cNvSpPr>
            <a:spLocks noGrp="1"/>
          </p:cNvSpPr>
          <p:nvPr>
            <p:ph type="dt" sz="half" idx="10"/>
          </p:nvPr>
        </p:nvSpPr>
        <p:spPr/>
        <p:txBody>
          <a:bodyPr/>
          <a:p>
            <a:endParaRPr lang="en-US">
              <a:solidFill>
                <a:prstClr val="black">
                  <a:tint val="75000"/>
                </a:prstClr>
              </a:solidFill>
            </a:endParaRPr>
          </a:p>
        </p:txBody>
      </p:sp>
      <p:sp>
        <p:nvSpPr>
          <p:cNvPr id="1048734" name="Footer Placeholder 2"/>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35" name="Slide Number Placeholder 3"/>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70" name=""/>
        <p:cNvGrpSpPr/>
        <p:nvPr/>
      </p:nvGrpSpPr>
      <p:grpSpPr>
        <a:xfrm>
          <a:off x="0" y="0"/>
          <a:ext cx="0" cy="0"/>
          <a:chOff x="0" y="0"/>
          <a:chExt cx="0" cy="0"/>
        </a:xfrm>
      </p:grpSpPr>
      <p:sp>
        <p:nvSpPr>
          <p:cNvPr id="104875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5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4"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755" name="Date Placeholder 4"/>
          <p:cNvSpPr>
            <a:spLocks noGrp="1"/>
          </p:cNvSpPr>
          <p:nvPr>
            <p:ph type="dt" sz="half" idx="10"/>
          </p:nvPr>
        </p:nvSpPr>
        <p:spPr/>
        <p:txBody>
          <a:bodyPr/>
          <a:p>
            <a:endParaRPr lang="en-US">
              <a:solidFill>
                <a:prstClr val="black">
                  <a:tint val="75000"/>
                </a:prstClr>
              </a:solidFill>
            </a:endParaRPr>
          </a:p>
        </p:txBody>
      </p:sp>
      <p:sp>
        <p:nvSpPr>
          <p:cNvPr id="1048756" name="Footer Placeholder 5"/>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57" name="Slide Number Placeholder 6"/>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67" name=""/>
        <p:cNvGrpSpPr/>
        <p:nvPr/>
      </p:nvGrpSpPr>
      <p:grpSpPr>
        <a:xfrm>
          <a:off x="0" y="0"/>
          <a:ext cx="0" cy="0"/>
          <a:chOff x="0" y="0"/>
          <a:chExt cx="0" cy="0"/>
        </a:xfrm>
      </p:grpSpPr>
      <p:sp>
        <p:nvSpPr>
          <p:cNvPr id="1048736"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37"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38"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739" name="Date Placeholder 4"/>
          <p:cNvSpPr>
            <a:spLocks noGrp="1"/>
          </p:cNvSpPr>
          <p:nvPr>
            <p:ph type="dt" sz="half" idx="10"/>
          </p:nvPr>
        </p:nvSpPr>
        <p:spPr/>
        <p:txBody>
          <a:bodyPr/>
          <a:p>
            <a:endParaRPr lang="en-US">
              <a:solidFill>
                <a:prstClr val="black">
                  <a:tint val="75000"/>
                </a:prstClr>
              </a:solidFill>
            </a:endParaRPr>
          </a:p>
        </p:txBody>
      </p:sp>
      <p:sp>
        <p:nvSpPr>
          <p:cNvPr id="1048740" name="Footer Placeholder 5"/>
          <p:cNvSpPr>
            <a:spLocks noGrp="1"/>
          </p:cNvSpPr>
          <p:nvPr>
            <p:ph type="ftr" sz="quarter" idx="11"/>
          </p:nvPr>
        </p:nvSpPr>
        <p:spPr/>
        <p:txBody>
          <a:bodyPr/>
          <a:p>
            <a:r>
              <a:rPr lang="en-US" smtClean="0">
                <a:solidFill>
                  <a:prstClr val="black">
                    <a:tint val="75000"/>
                  </a:prstClr>
                </a:solidFill>
              </a:rPr>
              <a:t>TABITHA LUMUMBA</a:t>
            </a:r>
            <a:endParaRPr lang="en-US">
              <a:solidFill>
                <a:prstClr val="black">
                  <a:tint val="75000"/>
                </a:prstClr>
              </a:solidFill>
            </a:endParaRPr>
          </a:p>
        </p:txBody>
      </p:sp>
      <p:sp>
        <p:nvSpPr>
          <p:cNvPr id="1048741" name="Slide Number Placeholder 6"/>
          <p:cNvSpPr>
            <a:spLocks noGrp="1"/>
          </p:cNvSpPr>
          <p:nvPr>
            <p:ph type="sldNum" sz="quarter" idx="12"/>
          </p:nvPr>
        </p:nvSpPr>
        <p:spPr/>
        <p:txBody>
          <a:bodyPr/>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endParaRPr lang="en-US">
              <a:solidFill>
                <a:prstClr val="black">
                  <a:tint val="75000"/>
                </a:prstClr>
              </a:solidFill>
            </a:endParaRPr>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r>
              <a:rPr lang="en-US" smtClean="0">
                <a:solidFill>
                  <a:prstClr val="black">
                    <a:tint val="75000"/>
                  </a:prstClr>
                </a:solidFill>
              </a:rPr>
              <a:t>TABITHA LUMUMBA</a:t>
            </a:r>
            <a:endParaRPr lang="en-US">
              <a:solidFill>
                <a:prstClr val="black">
                  <a:tint val="75000"/>
                </a:prstClr>
              </a:solidFill>
            </a:endParaRPr>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9" name=""/>
        <p:cNvGrpSpPr/>
        <p:nvPr/>
      </p:nvGrpSpPr>
      <p:grpSpPr>
        <a:xfrm>
          <a:off x="0" y="0"/>
          <a:ext cx="0" cy="0"/>
          <a:chOff x="0" y="0"/>
          <a:chExt cx="0" cy="0"/>
        </a:xfrm>
      </p:grpSpPr>
      <p:sp>
        <p:nvSpPr>
          <p:cNvPr id="1048659"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660"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1"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endParaRPr lang="en-US">
              <a:solidFill>
                <a:prstClr val="black">
                  <a:tint val="75000"/>
                </a:prstClr>
              </a:solidFill>
            </a:endParaRPr>
          </a:p>
        </p:txBody>
      </p:sp>
      <p:sp>
        <p:nvSpPr>
          <p:cNvPr id="1048662"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r>
              <a:rPr lang="en-US" smtClean="0">
                <a:solidFill>
                  <a:prstClr val="black">
                    <a:tint val="75000"/>
                  </a:prstClr>
                </a:solidFill>
              </a:rPr>
              <a:t>TABITHA LUMUMBA</a:t>
            </a:r>
            <a:endParaRPr lang="en-US">
              <a:solidFill>
                <a:prstClr val="black">
                  <a:tint val="75000"/>
                </a:prstClr>
              </a:solidFill>
            </a:endParaRPr>
          </a:p>
        </p:txBody>
      </p:sp>
      <p:sp>
        <p:nvSpPr>
          <p:cNvPr id="1048663"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dt="0" ftr="0" hdr="0" sldNum="0"/>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45" name=""/>
        <p:cNvGrpSpPr/>
        <p:nvPr/>
      </p:nvGrpSpPr>
      <p:grpSpPr>
        <a:xfrm>
          <a:off x="0" y="0"/>
          <a:ext cx="0" cy="0"/>
          <a:chOff x="0" y="0"/>
          <a:chExt cx="0" cy="0"/>
        </a:xfrm>
      </p:grpSpPr>
      <p:sp>
        <p:nvSpPr>
          <p:cNvPr id="1048693"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694"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5"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endParaRPr lang="en-US">
              <a:solidFill>
                <a:prstClr val="black">
                  <a:tint val="75000"/>
                </a:prstClr>
              </a:solidFill>
            </a:endParaRPr>
          </a:p>
        </p:txBody>
      </p:sp>
      <p:sp>
        <p:nvSpPr>
          <p:cNvPr id="1048696"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r>
              <a:rPr lang="en-US" smtClean="0">
                <a:solidFill>
                  <a:prstClr val="black">
                    <a:tint val="75000"/>
                  </a:prstClr>
                </a:solidFill>
              </a:rPr>
              <a:t>TABITHA LUMUMBA</a:t>
            </a:r>
            <a:endParaRPr lang="en-US">
              <a:solidFill>
                <a:prstClr val="black">
                  <a:tint val="75000"/>
                </a:prstClr>
              </a:solidFill>
            </a:endParaRPr>
          </a:p>
        </p:txBody>
      </p:sp>
      <p:sp>
        <p:nvSpPr>
          <p:cNvPr id="1048697"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4AB73CBB-C3D0-44F1-AD60-686FF34E1601}" type="slidenum">
              <a:rPr lang="en-US" smtClean="0">
                <a:solidFill>
                  <a:prstClr val="black">
                    <a:tint val="75000"/>
                  </a:prstClr>
                </a:solidFill>
              </a:rPr>
            </a:fld>
            <a:endParaRPr lang="en-US">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ftr="0" hdr="0" sldNum="0"/>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02" name="Title 1"/>
          <p:cNvSpPr>
            <a:spLocks noGrp="1"/>
          </p:cNvSpPr>
          <p:nvPr>
            <p:ph type="ctrTitle"/>
          </p:nvPr>
        </p:nvSpPr>
        <p:spPr/>
        <p:txBody>
          <a:bodyPr>
            <a:normAutofit fontScale="90000"/>
          </a:bodyPr>
          <a:p>
            <a:r>
              <a:rPr dirty="0" lang="en-US" smtClean="0">
                <a:solidFill>
                  <a:srgbClr val="00B0F0"/>
                </a:solidFill>
                <a:latin typeface="+mn-lt"/>
              </a:rPr>
              <a:t>Maternal And Newborn Health 1 </a:t>
            </a:r>
            <a:br>
              <a:rPr dirty="0" lang="en-US" smtClean="0">
                <a:solidFill>
                  <a:srgbClr val="00B0F0"/>
                </a:solidFill>
                <a:latin typeface="+mn-lt"/>
              </a:rPr>
            </a:br>
            <a:endParaRPr dirty="0" lang="en-US">
              <a:solidFill>
                <a:srgbClr val="00B0F0"/>
              </a:solidFill>
              <a:latin typeface="+mn-lt"/>
            </a:endParaRPr>
          </a:p>
        </p:txBody>
      </p:sp>
      <p:sp>
        <p:nvSpPr>
          <p:cNvPr id="1048603" name="Subtitle 2"/>
          <p:cNvSpPr>
            <a:spLocks noGrp="1"/>
          </p:cNvSpPr>
          <p:nvPr>
            <p:ph type="subTitle" idx="1"/>
          </p:nvPr>
        </p:nvSpPr>
        <p:spPr>
          <a:xfrm>
            <a:off x="1524000" y="3784918"/>
            <a:ext cx="9144000" cy="1655762"/>
          </a:xfrm>
        </p:spPr>
        <p:txBody>
          <a:bodyPr/>
          <a:p>
            <a:r>
              <a:rPr dirty="0" lang="en-US" smtClean="0"/>
              <a:t>BY NJIRU</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22" name="Title 1"/>
          <p:cNvSpPr>
            <a:spLocks noGrp="1"/>
          </p:cNvSpPr>
          <p:nvPr>
            <p:ph type="title"/>
          </p:nvPr>
        </p:nvSpPr>
        <p:spPr>
          <a:xfrm>
            <a:off x="838200" y="90152"/>
            <a:ext cx="10515600" cy="850006"/>
          </a:xfrm>
        </p:spPr>
        <p:txBody>
          <a:bodyPr/>
          <a:p>
            <a:r>
              <a:rPr b="1" dirty="0" sz="3200" lang="en-US" smtClean="0">
                <a:solidFill>
                  <a:srgbClr val="00B0F0"/>
                </a:solidFill>
                <a:latin typeface="Calibri"/>
              </a:rPr>
              <a:t>               Pre-Labour </a:t>
            </a:r>
            <a:r>
              <a:rPr b="1" dirty="0" sz="3200" lang="en-US">
                <a:solidFill>
                  <a:srgbClr val="00B0F0"/>
                </a:solidFill>
                <a:latin typeface="Calibri"/>
              </a:rPr>
              <a:t>or Premonitory Signs of Labor</a:t>
            </a:r>
            <a:endParaRPr dirty="0" lang="en-US">
              <a:solidFill>
                <a:srgbClr val="00B0F0"/>
              </a:solidFill>
            </a:endParaRPr>
          </a:p>
        </p:txBody>
      </p:sp>
      <p:sp>
        <p:nvSpPr>
          <p:cNvPr id="1048623" name="Content Placeholder 2"/>
          <p:cNvSpPr>
            <a:spLocks noGrp="1"/>
          </p:cNvSpPr>
          <p:nvPr>
            <p:ph idx="1"/>
          </p:nvPr>
        </p:nvSpPr>
        <p:spPr>
          <a:xfrm>
            <a:off x="722290" y="940157"/>
            <a:ext cx="10515600" cy="5743977"/>
          </a:xfrm>
        </p:spPr>
        <p:txBody>
          <a:bodyPr>
            <a:normAutofit fontScale="89286" lnSpcReduction="10000"/>
          </a:bodyPr>
          <a:p>
            <a:pPr algn="just" indent="-457200" lvl="0" marL="566928">
              <a:lnSpc>
                <a:spcPct val="100000"/>
              </a:lnSpc>
              <a:spcBef>
                <a:spcPct val="20000"/>
              </a:spcBef>
              <a:buSzPct val="95000"/>
              <a:buFont typeface="Wingdings" panose="05000000000000000000" pitchFamily="2" charset="2"/>
              <a:buChar char="Ø"/>
            </a:pPr>
            <a:r>
              <a:rPr dirty="0" lang="en-US" smtClean="0">
                <a:solidFill>
                  <a:prstClr val="black"/>
                </a:solidFill>
              </a:rPr>
              <a:t>This is the period two to three weeks prior to the onset of labour when a number of changes take place.</a:t>
            </a:r>
          </a:p>
          <a:p>
            <a:pPr algn="just" indent="0" lvl="0" marL="109728">
              <a:lnSpc>
                <a:spcPct val="100000"/>
              </a:lnSpc>
              <a:spcBef>
                <a:spcPct val="20000"/>
              </a:spcBef>
              <a:buSzPct val="95000"/>
              <a:buNone/>
            </a:pPr>
            <a:r>
              <a:rPr dirty="0" lang="en-US" smtClean="0">
                <a:solidFill>
                  <a:prstClr val="black"/>
                </a:solidFill>
              </a:rPr>
              <a:t>These are :</a:t>
            </a:r>
            <a:r>
              <a:rPr b="1" dirty="0" lang="en-US" smtClean="0">
                <a:solidFill>
                  <a:prstClr val="black"/>
                </a:solidFill>
              </a:rPr>
              <a:t>lightening, frequency in micturition, taking up of the cervix, spurious labour (false labour), late pregnancy feeling,</a:t>
            </a:r>
            <a:endParaRPr dirty="0" lang="en-US" smtClean="0">
              <a:solidFill>
                <a:prstClr val="black"/>
              </a:solidFill>
            </a:endParaRPr>
          </a:p>
          <a:p>
            <a:pPr algn="just" indent="-514350" lvl="0" marL="624078">
              <a:lnSpc>
                <a:spcPct val="100000"/>
              </a:lnSpc>
              <a:spcBef>
                <a:spcPct val="20000"/>
              </a:spcBef>
              <a:buSzPct val="95000"/>
              <a:buAutoNum type="arabicPeriod"/>
            </a:pPr>
            <a:r>
              <a:rPr b="1" dirty="0" lang="en-US" smtClean="0">
                <a:solidFill>
                  <a:prstClr val="black"/>
                </a:solidFill>
              </a:rPr>
              <a:t>Lightening</a:t>
            </a:r>
            <a:r>
              <a:rPr dirty="0" lang="en-US" smtClean="0">
                <a:solidFill>
                  <a:prstClr val="black"/>
                </a:solidFill>
              </a:rPr>
              <a:t> :</a:t>
            </a:r>
          </a:p>
          <a:p>
            <a:pPr algn="just" indent="-457200" lvl="2" marL="1481328">
              <a:lnSpc>
                <a:spcPct val="100000"/>
              </a:lnSpc>
              <a:spcBef>
                <a:spcPct val="20000"/>
              </a:spcBef>
              <a:buSzPct val="95000"/>
              <a:buFont typeface="Wingdings" panose="05000000000000000000" pitchFamily="2" charset="2"/>
              <a:buChar char="Ø"/>
            </a:pPr>
            <a:r>
              <a:rPr dirty="0" sz="2800" lang="en-US" smtClean="0">
                <a:solidFill>
                  <a:prstClr val="black"/>
                </a:solidFill>
              </a:rPr>
              <a:t>The lower uterine segment expands allowing the </a:t>
            </a:r>
            <a:r>
              <a:rPr dirty="0" sz="2800" lang="en-US" err="1" smtClean="0">
                <a:solidFill>
                  <a:prstClr val="black"/>
                </a:solidFill>
              </a:rPr>
              <a:t>foetal</a:t>
            </a:r>
            <a:r>
              <a:rPr dirty="0" sz="2800" lang="en-US" smtClean="0">
                <a:solidFill>
                  <a:prstClr val="black"/>
                </a:solidFill>
              </a:rPr>
              <a:t> head to sink deep. </a:t>
            </a:r>
          </a:p>
          <a:p>
            <a:pPr algn="just" indent="-457200" lvl="2" marL="1481328">
              <a:lnSpc>
                <a:spcPct val="100000"/>
              </a:lnSpc>
              <a:spcBef>
                <a:spcPct val="20000"/>
              </a:spcBef>
              <a:buSzPct val="95000"/>
              <a:buFont typeface="Wingdings" panose="05000000000000000000" pitchFamily="2" charset="2"/>
              <a:buChar char="Ø"/>
            </a:pPr>
            <a:r>
              <a:rPr dirty="0" sz="2800" lang="en-US" smtClean="0">
                <a:solidFill>
                  <a:prstClr val="black"/>
                </a:solidFill>
              </a:rPr>
              <a:t>The descent of the head and the body of the baby gives space to the lungs, heart and stomach, which enables these organs to function easily.</a:t>
            </a:r>
          </a:p>
          <a:p>
            <a:pPr algn="just" indent="-457200" lvl="2" marL="1481328">
              <a:lnSpc>
                <a:spcPct val="100000"/>
              </a:lnSpc>
              <a:spcBef>
                <a:spcPct val="20000"/>
              </a:spcBef>
              <a:buSzPct val="95000"/>
              <a:buFont typeface="Wingdings" panose="05000000000000000000" pitchFamily="2" charset="2"/>
              <a:buChar char="Ø"/>
            </a:pPr>
            <a:r>
              <a:rPr dirty="0" sz="2800" lang="en-US" smtClean="0">
                <a:solidFill>
                  <a:prstClr val="black"/>
                </a:solidFill>
              </a:rPr>
              <a:t>The </a:t>
            </a:r>
            <a:r>
              <a:rPr dirty="0" sz="2800" lang="en-US" err="1" smtClean="0">
                <a:solidFill>
                  <a:prstClr val="black"/>
                </a:solidFill>
              </a:rPr>
              <a:t>symphysis</a:t>
            </a:r>
            <a:r>
              <a:rPr dirty="0" sz="2800" lang="en-US" smtClean="0">
                <a:solidFill>
                  <a:prstClr val="black"/>
                </a:solidFill>
              </a:rPr>
              <a:t> pubis widens and the pelvic floor softens and becomes more relaxed, allowing further descent of the uterus into the pelvis.</a:t>
            </a:r>
            <a:endParaRPr b="1" dirty="0" sz="2800" lang="en-US" smtClean="0">
              <a:solidFill>
                <a:prstClr val="black"/>
              </a:solidFill>
            </a:endParaRPr>
          </a:p>
          <a:p>
            <a:pPr indent="0" marL="0">
              <a:buNone/>
            </a:pPr>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24" name="Title 1"/>
          <p:cNvSpPr>
            <a:spLocks noGrp="1"/>
          </p:cNvSpPr>
          <p:nvPr>
            <p:ph type="title"/>
          </p:nvPr>
        </p:nvSpPr>
        <p:spPr>
          <a:xfrm>
            <a:off x="838200" y="128790"/>
            <a:ext cx="10515600" cy="708338"/>
          </a:xfrm>
        </p:spPr>
        <p:txBody>
          <a:bodyPr>
            <a:normAutofit/>
          </a:bodyPr>
          <a:p>
            <a:r>
              <a:rPr b="1" dirty="0" sz="2800" lang="en-US" smtClean="0">
                <a:latin typeface="+mn-lt"/>
              </a:rPr>
              <a:t>Lightening ………….</a:t>
            </a:r>
            <a:endParaRPr b="1" dirty="0" sz="2800" lang="en-US">
              <a:latin typeface="+mn-lt"/>
            </a:endParaRPr>
          </a:p>
        </p:txBody>
      </p:sp>
      <p:sp>
        <p:nvSpPr>
          <p:cNvPr id="1048625" name="Content Placeholder 2"/>
          <p:cNvSpPr>
            <a:spLocks noGrp="1"/>
          </p:cNvSpPr>
          <p:nvPr>
            <p:ph idx="1"/>
          </p:nvPr>
        </p:nvSpPr>
        <p:spPr>
          <a:xfrm>
            <a:off x="838200" y="1017431"/>
            <a:ext cx="10515600" cy="5576552"/>
          </a:xfrm>
        </p:spPr>
        <p:txBody>
          <a:bodyPr>
            <a:normAutofit fontScale="96429" lnSpcReduction="20000"/>
          </a:bodyPr>
          <a:p>
            <a:pPr>
              <a:buFont typeface="Wingdings" panose="05000000000000000000" pitchFamily="2" charset="2"/>
              <a:buChar char="Ø"/>
            </a:pPr>
            <a:r>
              <a:rPr dirty="0" lang="en-US" smtClean="0"/>
              <a:t>In a primigravida  woman the abdominal muscles are in good tone which braces the uterus into an upright position and helps the head to engage.</a:t>
            </a:r>
          </a:p>
          <a:p>
            <a:pPr>
              <a:buFont typeface="Wingdings" panose="05000000000000000000" pitchFamily="2" charset="2"/>
              <a:buChar char="Ø"/>
            </a:pPr>
            <a:r>
              <a:rPr dirty="0" lang="en-US" smtClean="0"/>
              <a:t>In a multigravida the abdominal muscles tend to be more lax, as a result, the abdomen becomes somewhat pendulous so that the fetal head may not engage (bends downwards)</a:t>
            </a:r>
          </a:p>
          <a:p>
            <a:pPr>
              <a:buFont typeface="Wingdings" panose="05000000000000000000" pitchFamily="2" charset="2"/>
              <a:buChar char="Ø"/>
            </a:pPr>
            <a:r>
              <a:rPr dirty="0" lang="en-US" smtClean="0"/>
              <a:t>Walking is more difficult because the </a:t>
            </a:r>
            <a:r>
              <a:rPr dirty="0" lang="en-US" err="1" smtClean="0"/>
              <a:t>symphysis</a:t>
            </a:r>
            <a:r>
              <a:rPr dirty="0" lang="en-US" smtClean="0"/>
              <a:t> pubis is more mobile and relaxation of the </a:t>
            </a:r>
            <a:r>
              <a:rPr dirty="0" lang="en-US" err="1" smtClean="0"/>
              <a:t>sacro</a:t>
            </a:r>
            <a:r>
              <a:rPr dirty="0" lang="en-US" smtClean="0"/>
              <a:t>-iliac joint may give rise to backache.</a:t>
            </a:r>
          </a:p>
          <a:p>
            <a:pPr>
              <a:buFont typeface="Wingdings" panose="05000000000000000000" pitchFamily="2" charset="2"/>
              <a:buChar char="Ø"/>
            </a:pPr>
            <a:r>
              <a:rPr dirty="0" lang="en-US" smtClean="0"/>
              <a:t>Lightening results in increase of pressure within the pelvis which may be accounted by: </a:t>
            </a:r>
            <a:r>
              <a:rPr b="1" dirty="0" lang="en-US" smtClean="0"/>
              <a:t> The presence of the fetal head, venous congestion of the whole area, relaxation of the pelvic joints and vaginal discharge become more profuse.</a:t>
            </a:r>
            <a:endParaRPr dirty="0" lang="en-US" smtClean="0"/>
          </a:p>
          <a:p>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26" name="Content Placeholder 2"/>
          <p:cNvSpPr>
            <a:spLocks noGrp="1"/>
          </p:cNvSpPr>
          <p:nvPr>
            <p:ph idx="1"/>
          </p:nvPr>
        </p:nvSpPr>
        <p:spPr>
          <a:xfrm>
            <a:off x="838200" y="296214"/>
            <a:ext cx="10515600" cy="5880749"/>
          </a:xfrm>
        </p:spPr>
        <p:txBody>
          <a:bodyPr>
            <a:normAutofit fontScale="96429" lnSpcReduction="20000"/>
          </a:bodyPr>
          <a:p>
            <a:pPr algn="just" indent="0" lvl="0" marL="109728">
              <a:lnSpc>
                <a:spcPct val="100000"/>
              </a:lnSpc>
              <a:spcBef>
                <a:spcPct val="20000"/>
              </a:spcBef>
              <a:buSzPct val="95000"/>
              <a:buNone/>
            </a:pPr>
            <a:r>
              <a:rPr b="1" dirty="0" lang="en-US" smtClean="0">
                <a:solidFill>
                  <a:prstClr val="black"/>
                </a:solidFill>
              </a:rPr>
              <a:t>2. Frequency </a:t>
            </a:r>
            <a:r>
              <a:rPr b="1" dirty="0" lang="en-US">
                <a:solidFill>
                  <a:prstClr val="black"/>
                </a:solidFill>
              </a:rPr>
              <a:t>of </a:t>
            </a:r>
            <a:r>
              <a:rPr b="1" dirty="0" lang="en-US" smtClean="0">
                <a:solidFill>
                  <a:prstClr val="black"/>
                </a:solidFill>
              </a:rPr>
              <a:t>Micturition</a:t>
            </a:r>
          </a:p>
          <a:p>
            <a:pPr algn="just" indent="-457200" lvl="0" marL="566928">
              <a:lnSpc>
                <a:spcPct val="100000"/>
              </a:lnSpc>
              <a:spcBef>
                <a:spcPct val="20000"/>
              </a:spcBef>
              <a:buSzPct val="95000"/>
              <a:buFont typeface="Wingdings" panose="05000000000000000000" pitchFamily="2" charset="2"/>
              <a:buChar char="Ø"/>
            </a:pPr>
            <a:r>
              <a:rPr dirty="0" sz="2800" lang="en-US" smtClean="0">
                <a:solidFill>
                  <a:prstClr val="black"/>
                </a:solidFill>
              </a:rPr>
              <a:t>The </a:t>
            </a:r>
            <a:r>
              <a:rPr dirty="0" sz="2800" lang="en-US">
                <a:solidFill>
                  <a:prstClr val="black"/>
                </a:solidFill>
              </a:rPr>
              <a:t>descent of the </a:t>
            </a:r>
            <a:r>
              <a:rPr dirty="0" sz="2800" lang="en-US" err="1">
                <a:solidFill>
                  <a:prstClr val="black"/>
                </a:solidFill>
              </a:rPr>
              <a:t>foetal</a:t>
            </a:r>
            <a:r>
              <a:rPr dirty="0" sz="2800" lang="en-US">
                <a:solidFill>
                  <a:prstClr val="black"/>
                </a:solidFill>
              </a:rPr>
              <a:t> head increases pressure within the </a:t>
            </a:r>
            <a:r>
              <a:rPr dirty="0" sz="2800" lang="en-US" smtClean="0">
                <a:solidFill>
                  <a:prstClr val="black"/>
                </a:solidFill>
              </a:rPr>
              <a:t>pelvis.</a:t>
            </a:r>
          </a:p>
          <a:p>
            <a:pPr algn="just" indent="-457200" lvl="0" marL="566928">
              <a:lnSpc>
                <a:spcPct val="100000"/>
              </a:lnSpc>
              <a:spcBef>
                <a:spcPct val="20000"/>
              </a:spcBef>
              <a:buSzPct val="95000"/>
              <a:buFont typeface="Wingdings" panose="05000000000000000000" pitchFamily="2" charset="2"/>
              <a:buChar char="Ø"/>
            </a:pPr>
            <a:r>
              <a:rPr dirty="0" sz="2800" lang="en-US" smtClean="0">
                <a:solidFill>
                  <a:prstClr val="black"/>
                </a:solidFill>
              </a:rPr>
              <a:t>This </a:t>
            </a:r>
            <a:r>
              <a:rPr dirty="0" sz="2800" lang="en-US">
                <a:solidFill>
                  <a:prstClr val="black"/>
                </a:solidFill>
              </a:rPr>
              <a:t>limits the capacity of the bladder, which can cause </a:t>
            </a:r>
            <a:r>
              <a:rPr dirty="0" sz="2800" lang="en-US" smtClean="0">
                <a:solidFill>
                  <a:prstClr val="black"/>
                </a:solidFill>
              </a:rPr>
              <a:t>irritation.</a:t>
            </a:r>
          </a:p>
          <a:p>
            <a:pPr algn="just" indent="-457200" lvl="0" marL="566928">
              <a:lnSpc>
                <a:spcPct val="100000"/>
              </a:lnSpc>
              <a:spcBef>
                <a:spcPct val="20000"/>
              </a:spcBef>
              <a:buSzPct val="95000"/>
              <a:buFont typeface="Wingdings" panose="05000000000000000000" pitchFamily="2" charset="2"/>
              <a:buChar char="Ø"/>
            </a:pPr>
            <a:r>
              <a:rPr dirty="0" sz="2800" lang="en-US" smtClean="0">
                <a:solidFill>
                  <a:prstClr val="black"/>
                </a:solidFill>
              </a:rPr>
              <a:t>The </a:t>
            </a:r>
            <a:r>
              <a:rPr dirty="0" sz="2800" lang="en-US">
                <a:solidFill>
                  <a:prstClr val="black"/>
                </a:solidFill>
              </a:rPr>
              <a:t>laxity of the pelvic floor muscles gives rise to poor sphincter control causing a degree of stress incontinence. </a:t>
            </a:r>
            <a:endParaRPr dirty="0" sz="2800" lang="en-US" smtClean="0">
              <a:solidFill>
                <a:prstClr val="black"/>
              </a:solidFill>
            </a:endParaRPr>
          </a:p>
          <a:p>
            <a:pPr algn="just" indent="0" lvl="0" marL="109728">
              <a:lnSpc>
                <a:spcPct val="100000"/>
              </a:lnSpc>
              <a:spcBef>
                <a:spcPct val="20000"/>
              </a:spcBef>
              <a:buSzPct val="95000"/>
              <a:buNone/>
            </a:pPr>
            <a:r>
              <a:rPr b="1" dirty="0" lang="en-US" smtClean="0">
                <a:solidFill>
                  <a:prstClr val="black"/>
                </a:solidFill>
              </a:rPr>
              <a:t>3. </a:t>
            </a:r>
            <a:r>
              <a:rPr b="1" dirty="0" lang="en-US" err="1" smtClean="0">
                <a:solidFill>
                  <a:prstClr val="black"/>
                </a:solidFill>
              </a:rPr>
              <a:t>Spurous</a:t>
            </a:r>
            <a:r>
              <a:rPr b="1" dirty="0" lang="en-US" smtClean="0">
                <a:solidFill>
                  <a:prstClr val="black"/>
                </a:solidFill>
              </a:rPr>
              <a:t> labour (false labour)</a:t>
            </a:r>
          </a:p>
          <a:p>
            <a:pPr algn="just" indent="-457200" lvl="0" marL="566928">
              <a:lnSpc>
                <a:spcPct val="100000"/>
              </a:lnSpc>
              <a:spcBef>
                <a:spcPct val="20000"/>
              </a:spcBef>
              <a:buSzPct val="95000"/>
              <a:buFont typeface="Wingdings" panose="05000000000000000000" pitchFamily="2" charset="2"/>
              <a:buChar char="Ø"/>
            </a:pPr>
            <a:r>
              <a:rPr dirty="0" sz="2800" lang="en-US" smtClean="0">
                <a:solidFill>
                  <a:prstClr val="black"/>
                </a:solidFill>
              </a:rPr>
              <a:t>Many women experience contraction before the onset of true labour which may be painful and may even be regular for a time but there is no cervical dilatation and retraction</a:t>
            </a:r>
            <a:endParaRPr dirty="0" sz="2800" lang="en-US">
              <a:solidFill>
                <a:prstClr val="black"/>
              </a:solidFill>
            </a:endParaRPr>
          </a:p>
          <a:p>
            <a:pPr indent="0" marL="0">
              <a:buNone/>
            </a:pPr>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27" name="Content Placeholder 2"/>
          <p:cNvSpPr>
            <a:spLocks noGrp="1"/>
          </p:cNvSpPr>
          <p:nvPr>
            <p:ph idx="1"/>
          </p:nvPr>
        </p:nvSpPr>
        <p:spPr>
          <a:xfrm>
            <a:off x="838200" y="399244"/>
            <a:ext cx="10515600" cy="6117465"/>
          </a:xfrm>
        </p:spPr>
        <p:txBody>
          <a:bodyPr/>
          <a:p>
            <a:pPr indent="0" marL="0">
              <a:buNone/>
            </a:pPr>
            <a:r>
              <a:rPr b="1" dirty="0" lang="en-US" smtClean="0"/>
              <a:t> 4. Taking up of the cervix:</a:t>
            </a:r>
          </a:p>
          <a:p>
            <a:pPr lvl="2">
              <a:buFont typeface="Wingdings" panose="05000000000000000000" pitchFamily="2" charset="2"/>
              <a:buChar char="Ø"/>
            </a:pPr>
            <a:r>
              <a:rPr dirty="0" sz="2800" lang="en-US"/>
              <a:t> </a:t>
            </a:r>
            <a:r>
              <a:rPr dirty="0" sz="2800" lang="en-US" smtClean="0"/>
              <a:t>the cervix is drawn up and mergers with the lower uterine segment.</a:t>
            </a:r>
          </a:p>
          <a:p>
            <a:pPr lvl="2">
              <a:buFont typeface="Wingdings" panose="05000000000000000000" pitchFamily="2" charset="2"/>
              <a:buChar char="Ø"/>
            </a:pPr>
            <a:r>
              <a:rPr dirty="0" sz="2800" lang="en-US" smtClean="0"/>
              <a:t>In a primigravida this may result in complete effacement but in a multigravida  a perceptible canal remains</a:t>
            </a:r>
          </a:p>
          <a:p>
            <a:pPr lvl="2">
              <a:buFont typeface="Wingdings" panose="05000000000000000000" pitchFamily="2" charset="2"/>
              <a:buChar char="Ø"/>
            </a:pPr>
            <a:endParaRPr dirty="0" sz="2800" lang="en-US"/>
          </a:p>
          <a:p>
            <a:pPr indent="0" lvl="2" marL="914400">
              <a:buNone/>
            </a:pPr>
            <a:endParaRPr dirty="0" sz="2800" lang="en-US" smtClean="0"/>
          </a:p>
        </p:txBody>
      </p:sp>
      <p:pic>
        <p:nvPicPr>
          <p:cNvPr id="2097153" name="Picture 5"/>
          <p:cNvPicPr>
            <a:picLocks noChangeAspect="1"/>
          </p:cNvPicPr>
          <p:nvPr/>
        </p:nvPicPr>
        <p:blipFill>
          <a:blip xmlns:r="http://schemas.openxmlformats.org/officeDocument/2006/relationships" r:embed="rId1"/>
          <a:stretch>
            <a:fillRect/>
          </a:stretch>
        </p:blipFill>
        <p:spPr>
          <a:xfrm>
            <a:off x="2093629" y="2627290"/>
            <a:ext cx="8004742" cy="3889419"/>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28" name="Content Placeholder 2"/>
          <p:cNvSpPr>
            <a:spLocks noGrp="1"/>
          </p:cNvSpPr>
          <p:nvPr>
            <p:ph idx="1"/>
          </p:nvPr>
        </p:nvSpPr>
        <p:spPr/>
        <p:txBody>
          <a:bodyPr/>
          <a:p>
            <a:pPr indent="0" lvl="0" marL="0">
              <a:buNone/>
            </a:pPr>
            <a:r>
              <a:rPr b="1" dirty="0" lang="en-US">
                <a:solidFill>
                  <a:prstClr val="black"/>
                </a:solidFill>
              </a:rPr>
              <a:t> 5. Late pregnancy  feeling:</a:t>
            </a:r>
          </a:p>
          <a:p>
            <a:pPr lvl="2">
              <a:buFont typeface="Wingdings" panose="05000000000000000000" pitchFamily="2" charset="2"/>
              <a:buChar char="Ø"/>
            </a:pPr>
            <a:r>
              <a:rPr dirty="0" sz="2800" lang="en-US" smtClean="0">
                <a:solidFill>
                  <a:prstClr val="black"/>
                </a:solidFill>
              </a:rPr>
              <a:t>Toward </a:t>
            </a:r>
            <a:r>
              <a:rPr dirty="0" sz="2800" lang="en-US">
                <a:solidFill>
                  <a:prstClr val="black"/>
                </a:solidFill>
              </a:rPr>
              <a:t>the end of pregnancy many women feel large and clumsy and are impatient for pregnancy to end.</a:t>
            </a:r>
          </a:p>
          <a:p>
            <a:pPr lvl="2">
              <a:buFont typeface="Wingdings" panose="05000000000000000000" pitchFamily="2" charset="2"/>
              <a:buChar char="Ø"/>
            </a:pPr>
            <a:r>
              <a:rPr dirty="0" sz="2800" lang="en-US">
                <a:solidFill>
                  <a:prstClr val="black"/>
                </a:solidFill>
              </a:rPr>
              <a:t>They experience a surge in energy and a compulsion to clean everything in sight.</a:t>
            </a:r>
          </a:p>
          <a:p>
            <a:pPr lvl="2">
              <a:buFont typeface="Wingdings" panose="05000000000000000000" pitchFamily="2" charset="2"/>
              <a:buChar char="Ø"/>
            </a:pPr>
            <a:r>
              <a:rPr dirty="0" sz="2800" lang="en-US">
                <a:solidFill>
                  <a:prstClr val="black"/>
                </a:solidFill>
              </a:rPr>
              <a:t>As labour </a:t>
            </a:r>
            <a:r>
              <a:rPr dirty="0" sz="2800" lang="en-US" smtClean="0">
                <a:solidFill>
                  <a:prstClr val="black"/>
                </a:solidFill>
              </a:rPr>
              <a:t>draws </a:t>
            </a:r>
            <a:r>
              <a:rPr dirty="0" sz="2800" lang="en-US">
                <a:solidFill>
                  <a:prstClr val="black"/>
                </a:solidFill>
              </a:rPr>
              <a:t>nearer they experience mood swings ( elation and depression. ( just reassure her  that all this is normal) </a:t>
            </a:r>
          </a:p>
          <a:p>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595" name="Title 1"/>
          <p:cNvSpPr>
            <a:spLocks noGrp="1"/>
          </p:cNvSpPr>
          <p:nvPr>
            <p:ph type="title"/>
          </p:nvPr>
        </p:nvSpPr>
        <p:spPr>
          <a:xfrm>
            <a:off x="838200" y="141668"/>
            <a:ext cx="10515600" cy="965916"/>
          </a:xfrm>
        </p:spPr>
        <p:txBody>
          <a:bodyPr/>
          <a:p>
            <a:r>
              <a:rPr dirty="0" lang="en-US" smtClean="0">
                <a:solidFill>
                  <a:srgbClr val="00B0F0"/>
                </a:solidFill>
                <a:latin typeface="+mn-lt"/>
              </a:rPr>
              <a:t>                Causes Of Onset Of Labour</a:t>
            </a:r>
            <a:endParaRPr dirty="0" lang="en-US">
              <a:solidFill>
                <a:srgbClr val="00B0F0"/>
              </a:solidFill>
              <a:latin typeface="+mn-lt"/>
            </a:endParaRPr>
          </a:p>
        </p:txBody>
      </p:sp>
      <p:sp>
        <p:nvSpPr>
          <p:cNvPr id="1048596" name="Content Placeholder 2"/>
          <p:cNvSpPr>
            <a:spLocks noGrp="1"/>
          </p:cNvSpPr>
          <p:nvPr>
            <p:ph idx="1"/>
          </p:nvPr>
        </p:nvSpPr>
        <p:spPr>
          <a:xfrm>
            <a:off x="838200" y="1120463"/>
            <a:ext cx="10515600" cy="5422005"/>
          </a:xfrm>
        </p:spPr>
        <p:txBody>
          <a:bodyPr>
            <a:normAutofit fontScale="78571" lnSpcReduction="10000"/>
          </a:bodyPr>
          <a:p>
            <a:pPr>
              <a:lnSpc>
                <a:spcPct val="110000"/>
              </a:lnSpc>
            </a:pPr>
            <a:r>
              <a:rPr dirty="0" lang="en-US" smtClean="0"/>
              <a:t>The exact cause of labour remains uncertain but it is believed to be both </a:t>
            </a:r>
            <a:r>
              <a:rPr b="1" dirty="0" lang="en-US" smtClean="0"/>
              <a:t>hormonal</a:t>
            </a:r>
            <a:r>
              <a:rPr dirty="0" lang="en-US" smtClean="0"/>
              <a:t> and </a:t>
            </a:r>
            <a:r>
              <a:rPr b="1" dirty="0" lang="en-US" smtClean="0"/>
              <a:t>mechanical factors</a:t>
            </a:r>
            <a:r>
              <a:rPr dirty="0" lang="en-US" smtClean="0"/>
              <a:t>.</a:t>
            </a:r>
          </a:p>
          <a:p>
            <a:pPr algn="ctr" indent="-914400" marL="914400">
              <a:lnSpc>
                <a:spcPct val="110000"/>
              </a:lnSpc>
              <a:buFont typeface="+mj-lt"/>
              <a:buAutoNum type="arabicPeriod"/>
            </a:pPr>
            <a:r>
              <a:rPr b="1" dirty="0" sz="4800" lang="en-US" smtClean="0"/>
              <a:t>Hormonal Factors</a:t>
            </a:r>
          </a:p>
          <a:p>
            <a:pPr indent="0" marL="0">
              <a:lnSpc>
                <a:spcPct val="110000"/>
              </a:lnSpc>
              <a:buNone/>
            </a:pPr>
            <a:r>
              <a:rPr dirty="0" lang="en-US" smtClean="0"/>
              <a:t>Hormonal  factors is believed to be </a:t>
            </a:r>
            <a:r>
              <a:rPr dirty="0" lang="en-US" err="1" smtClean="0"/>
              <a:t>multifactoral</a:t>
            </a:r>
            <a:r>
              <a:rPr dirty="0" lang="en-US" smtClean="0"/>
              <a:t> in origin.</a:t>
            </a:r>
          </a:p>
          <a:p>
            <a:pPr algn="just" marR="0">
              <a:lnSpc>
                <a:spcPct val="110000"/>
              </a:lnSpc>
              <a:spcBef>
                <a:spcPts val="0"/>
              </a:spcBef>
              <a:spcAft>
                <a:spcPts val="0"/>
              </a:spcAft>
              <a:buFont typeface="Wingdings" panose="05000000000000000000" pitchFamily="2" charset="2"/>
              <a:buChar char="Ø"/>
            </a:pPr>
            <a:r>
              <a:rPr b="1" dirty="0" lang="en-US" smtClean="0"/>
              <a:t>Oxytocin: </a:t>
            </a:r>
            <a:r>
              <a:rPr dirty="0" lang="en-US" smtClean="0"/>
              <a:t>as pregnancy advance the uterus becomes sensitive to oxytocin and reaches surge at 36 weeks and stimulates contraction of the uterus.</a:t>
            </a:r>
          </a:p>
          <a:p>
            <a:pPr algn="just" marR="0">
              <a:lnSpc>
                <a:spcPct val="110000"/>
              </a:lnSpc>
              <a:spcBef>
                <a:spcPts val="0"/>
              </a:spcBef>
              <a:spcAft>
                <a:spcPts val="0"/>
              </a:spcAft>
              <a:buFont typeface="Wingdings" panose="05000000000000000000" pitchFamily="2" charset="2"/>
              <a:buChar char="Ø"/>
            </a:pPr>
            <a:r>
              <a:rPr b="1" dirty="0" lang="en-US" smtClean="0">
                <a:ea typeface="Times New Roman" panose="02020603050405020304" pitchFamily="18" charset="0"/>
              </a:rPr>
              <a:t> progesterone: </a:t>
            </a:r>
            <a:r>
              <a:rPr dirty="0" lang="en-US" smtClean="0">
                <a:ea typeface="Times New Roman" panose="02020603050405020304" pitchFamily="18" charset="0"/>
              </a:rPr>
              <a:t>It </a:t>
            </a:r>
            <a:r>
              <a:rPr dirty="0" lang="en-US">
                <a:ea typeface="Times New Roman" panose="02020603050405020304" pitchFamily="18" charset="0"/>
              </a:rPr>
              <a:t>is believed that close to term progesterone levels in the body </a:t>
            </a:r>
            <a:r>
              <a:rPr dirty="0" lang="en-US" smtClean="0">
                <a:ea typeface="Times New Roman" panose="02020603050405020304" pitchFamily="18" charset="0"/>
              </a:rPr>
              <a:t>fall due to declining placental sufficiency, </a:t>
            </a:r>
            <a:r>
              <a:rPr dirty="0" lang="en-US">
                <a:ea typeface="Times New Roman" panose="02020603050405020304" pitchFamily="18" charset="0"/>
              </a:rPr>
              <a:t>while at the same time levels of </a:t>
            </a:r>
            <a:r>
              <a:rPr dirty="0" lang="en-US" err="1">
                <a:ea typeface="Times New Roman" panose="02020603050405020304" pitchFamily="18" charset="0"/>
              </a:rPr>
              <a:t>oestrogen</a:t>
            </a:r>
            <a:r>
              <a:rPr dirty="0" lang="en-US">
                <a:ea typeface="Times New Roman" panose="02020603050405020304" pitchFamily="18" charset="0"/>
              </a:rPr>
              <a:t> (which is responsible for </a:t>
            </a:r>
            <a:r>
              <a:rPr dirty="0" lang="en-US" smtClean="0">
                <a:ea typeface="Times New Roman" panose="02020603050405020304" pitchFamily="18" charset="0"/>
              </a:rPr>
              <a:t>sensitizing </a:t>
            </a:r>
            <a:r>
              <a:rPr dirty="0" lang="en-US">
                <a:ea typeface="Times New Roman" panose="02020603050405020304" pitchFamily="18" charset="0"/>
              </a:rPr>
              <a:t>the uterine muscles) rise. The fall in progesterone levels is important because it has effect on muscle contractions. The rise in </a:t>
            </a:r>
            <a:r>
              <a:rPr dirty="0" lang="en-US" err="1">
                <a:ea typeface="Times New Roman" panose="02020603050405020304" pitchFamily="18" charset="0"/>
              </a:rPr>
              <a:t>oestrogen</a:t>
            </a:r>
            <a:r>
              <a:rPr dirty="0" lang="en-US">
                <a:ea typeface="Times New Roman" panose="02020603050405020304" pitchFamily="18" charset="0"/>
              </a:rPr>
              <a:t> levels meanwhile triggers the release of oxytocin, which causes uterine contractions. </a:t>
            </a:r>
            <a:endParaRPr dirty="0" lang="en-US" smtClean="0"/>
          </a:p>
          <a:p>
            <a:pPr>
              <a:buFont typeface="Wingdings" panose="05000000000000000000" pitchFamily="2" charset="2"/>
              <a:buChar char="Ø"/>
            </a:pP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593" name="Content Placeholder 2"/>
          <p:cNvSpPr>
            <a:spLocks noGrp="1"/>
          </p:cNvSpPr>
          <p:nvPr>
            <p:ph idx="1"/>
          </p:nvPr>
        </p:nvSpPr>
        <p:spPr>
          <a:xfrm>
            <a:off x="838200" y="244698"/>
            <a:ext cx="10515600" cy="6272011"/>
          </a:xfrm>
        </p:spPr>
        <p:txBody>
          <a:bodyPr>
            <a:normAutofit fontScale="96429" lnSpcReduction="20000"/>
          </a:bodyPr>
          <a:p>
            <a:pPr algn="just" indent="0" lvl="0" marL="0">
              <a:lnSpc>
                <a:spcPct val="100000"/>
              </a:lnSpc>
              <a:spcBef>
                <a:spcPts val="0"/>
              </a:spcBef>
              <a:buNone/>
            </a:pPr>
            <a:endParaRPr b="1" dirty="0" lang="en-US">
              <a:solidFill>
                <a:prstClr val="black"/>
              </a:solidFill>
              <a:ea typeface="Times New Roman" panose="02020603050405020304" pitchFamily="18" charset="0"/>
            </a:endParaRPr>
          </a:p>
          <a:p>
            <a:pPr algn="just" lvl="0">
              <a:lnSpc>
                <a:spcPct val="100000"/>
              </a:lnSpc>
              <a:spcBef>
                <a:spcPts val="0"/>
              </a:spcBef>
              <a:buFont typeface="Wingdings" panose="05000000000000000000" pitchFamily="2" charset="2"/>
              <a:buChar char="Ø"/>
            </a:pPr>
            <a:r>
              <a:rPr b="1" dirty="0" lang="en-US" smtClean="0">
                <a:solidFill>
                  <a:prstClr val="black"/>
                </a:solidFill>
                <a:ea typeface="Times New Roman" panose="02020603050405020304" pitchFamily="18" charset="0"/>
              </a:rPr>
              <a:t>The </a:t>
            </a:r>
            <a:r>
              <a:rPr b="1" dirty="0" lang="en-US" err="1">
                <a:solidFill>
                  <a:prstClr val="black"/>
                </a:solidFill>
                <a:ea typeface="Times New Roman" panose="02020603050405020304" pitchFamily="18" charset="0"/>
              </a:rPr>
              <a:t>foetal</a:t>
            </a:r>
            <a:r>
              <a:rPr b="1" dirty="0" lang="en-US">
                <a:solidFill>
                  <a:prstClr val="black"/>
                </a:solidFill>
                <a:ea typeface="Times New Roman" panose="02020603050405020304" pitchFamily="18" charset="0"/>
              </a:rPr>
              <a:t> hypothalamus </a:t>
            </a:r>
            <a:r>
              <a:rPr dirty="0" lang="en-US">
                <a:solidFill>
                  <a:prstClr val="black"/>
                </a:solidFill>
                <a:ea typeface="Times New Roman" panose="02020603050405020304" pitchFamily="18" charset="0"/>
              </a:rPr>
              <a:t>is believed to produce releasing factors, which stimulate the anterior pituitary gland to produce adrenocorticotrophic hormone (ACTH). ACTH stimulates the </a:t>
            </a:r>
            <a:r>
              <a:rPr dirty="0" lang="en-US" err="1">
                <a:solidFill>
                  <a:prstClr val="black"/>
                </a:solidFill>
                <a:ea typeface="Times New Roman" panose="02020603050405020304" pitchFamily="18" charset="0"/>
              </a:rPr>
              <a:t>foetal</a:t>
            </a:r>
            <a:r>
              <a:rPr dirty="0" lang="en-US">
                <a:solidFill>
                  <a:prstClr val="black"/>
                </a:solidFill>
                <a:ea typeface="Times New Roman" panose="02020603050405020304" pitchFamily="18" charset="0"/>
              </a:rPr>
              <a:t> adrenal glands to secrete cortisol, which causes relative levels of placental hormones to </a:t>
            </a:r>
            <a:r>
              <a:rPr dirty="0" lang="en-US" smtClean="0">
                <a:solidFill>
                  <a:prstClr val="black"/>
                </a:solidFill>
                <a:ea typeface="Times New Roman" panose="02020603050405020304" pitchFamily="18" charset="0"/>
              </a:rPr>
              <a:t>rise .there is increase in </a:t>
            </a:r>
            <a:r>
              <a:rPr dirty="0" lang="en-US" err="1" smtClean="0">
                <a:solidFill>
                  <a:prstClr val="black"/>
                </a:solidFill>
                <a:ea typeface="Times New Roman" panose="02020603050405020304" pitchFamily="18" charset="0"/>
              </a:rPr>
              <a:t>oestrogen</a:t>
            </a:r>
            <a:r>
              <a:rPr dirty="0" lang="en-US" smtClean="0">
                <a:solidFill>
                  <a:prstClr val="black"/>
                </a:solidFill>
                <a:ea typeface="Times New Roman" panose="02020603050405020304" pitchFamily="18" charset="0"/>
              </a:rPr>
              <a:t> and fall of progesterone. This causes oxytocin to be release by the maternal posterior pituitary gland and thus stimulating the uterus to contract.</a:t>
            </a:r>
          </a:p>
          <a:p>
            <a:pPr algn="just" lvl="0">
              <a:lnSpc>
                <a:spcPct val="100000"/>
              </a:lnSpc>
              <a:spcBef>
                <a:spcPts val="0"/>
              </a:spcBef>
              <a:buFont typeface="Wingdings" panose="05000000000000000000" pitchFamily="2" charset="2"/>
              <a:buChar char="Ø"/>
            </a:pPr>
            <a:r>
              <a:rPr b="1" dirty="0" lang="en-US" err="1" smtClean="0">
                <a:solidFill>
                  <a:prstClr val="black"/>
                </a:solidFill>
                <a:ea typeface="Times New Roman" panose="02020603050405020304" pitchFamily="18" charset="0"/>
              </a:rPr>
              <a:t>Prostagladins</a:t>
            </a:r>
            <a:r>
              <a:rPr b="1" dirty="0" lang="en-US" smtClean="0">
                <a:solidFill>
                  <a:prstClr val="black"/>
                </a:solidFill>
                <a:ea typeface="Times New Roman" panose="02020603050405020304" pitchFamily="18" charset="0"/>
              </a:rPr>
              <a:t> : </a:t>
            </a:r>
            <a:r>
              <a:rPr dirty="0" lang="en-US" smtClean="0">
                <a:solidFill>
                  <a:prstClr val="black"/>
                </a:solidFill>
                <a:ea typeface="Times New Roman" panose="02020603050405020304" pitchFamily="18" charset="0"/>
              </a:rPr>
              <a:t>Rise in </a:t>
            </a:r>
            <a:r>
              <a:rPr dirty="0" lang="en-US" err="1" smtClean="0">
                <a:solidFill>
                  <a:prstClr val="black"/>
                </a:solidFill>
                <a:ea typeface="Times New Roman" panose="02020603050405020304" pitchFamily="18" charset="0"/>
              </a:rPr>
              <a:t>oestrogen</a:t>
            </a:r>
            <a:r>
              <a:rPr dirty="0" lang="en-US" smtClean="0">
                <a:solidFill>
                  <a:prstClr val="black"/>
                </a:solidFill>
                <a:ea typeface="Times New Roman" panose="02020603050405020304" pitchFamily="18" charset="0"/>
              </a:rPr>
              <a:t>  are responsible for the release of </a:t>
            </a:r>
            <a:r>
              <a:rPr dirty="0" lang="en-US" err="1" smtClean="0">
                <a:solidFill>
                  <a:prstClr val="black"/>
                </a:solidFill>
                <a:ea typeface="Times New Roman" panose="02020603050405020304" pitchFamily="18" charset="0"/>
              </a:rPr>
              <a:t>prostagladin</a:t>
            </a:r>
            <a:r>
              <a:rPr dirty="0" lang="en-US" smtClean="0">
                <a:solidFill>
                  <a:prstClr val="black"/>
                </a:solidFill>
                <a:ea typeface="Times New Roman" panose="02020603050405020304" pitchFamily="18" charset="0"/>
              </a:rPr>
              <a:t> from  the placenta and  decidua.</a:t>
            </a:r>
          </a:p>
          <a:p>
            <a:pPr algn="just" lvl="0">
              <a:lnSpc>
                <a:spcPct val="100000"/>
              </a:lnSpc>
              <a:spcBef>
                <a:spcPts val="0"/>
              </a:spcBef>
              <a:buFont typeface="Wingdings" panose="05000000000000000000" pitchFamily="2" charset="2"/>
              <a:buChar char="Ø"/>
            </a:pPr>
            <a:r>
              <a:rPr b="1" dirty="0" lang="en-US" err="1" smtClean="0">
                <a:solidFill>
                  <a:prstClr val="black"/>
                </a:solidFill>
                <a:ea typeface="Times New Roman" panose="02020603050405020304" pitchFamily="18" charset="0"/>
              </a:rPr>
              <a:t>Prostagladin</a:t>
            </a:r>
            <a:r>
              <a:rPr dirty="0" lang="en-US" smtClean="0">
                <a:solidFill>
                  <a:prstClr val="black"/>
                </a:solidFill>
                <a:ea typeface="Times New Roman" panose="02020603050405020304" pitchFamily="18" charset="0"/>
              </a:rPr>
              <a:t> and </a:t>
            </a:r>
            <a:r>
              <a:rPr b="1" dirty="0" lang="en-US" smtClean="0">
                <a:solidFill>
                  <a:prstClr val="black"/>
                </a:solidFill>
                <a:ea typeface="Times New Roman" panose="02020603050405020304" pitchFamily="18" charset="0"/>
              </a:rPr>
              <a:t>oxytocin</a:t>
            </a:r>
            <a:r>
              <a:rPr dirty="0" lang="en-US" smtClean="0">
                <a:solidFill>
                  <a:prstClr val="black"/>
                </a:solidFill>
                <a:ea typeface="Times New Roman" panose="02020603050405020304" pitchFamily="18" charset="0"/>
              </a:rPr>
              <a:t> are responsible for uterine contractions</a:t>
            </a:r>
          </a:p>
          <a:p>
            <a:pPr algn="just" indent="0" lvl="0" marL="0">
              <a:lnSpc>
                <a:spcPct val="100000"/>
              </a:lnSpc>
              <a:spcBef>
                <a:spcPts val="0"/>
              </a:spcBef>
              <a:buNone/>
            </a:pPr>
            <a:r>
              <a:rPr b="1" dirty="0" lang="en-US" smtClean="0">
                <a:solidFill>
                  <a:prstClr val="black"/>
                </a:solidFill>
                <a:ea typeface="Times New Roman" panose="02020603050405020304" pitchFamily="18" charset="0"/>
              </a:rPr>
              <a:t>NB; Progesterone  </a:t>
            </a:r>
            <a:r>
              <a:rPr dirty="0" lang="en-US" smtClean="0">
                <a:solidFill>
                  <a:prstClr val="black"/>
                </a:solidFill>
                <a:ea typeface="Times New Roman" panose="02020603050405020304" pitchFamily="18" charset="0"/>
              </a:rPr>
              <a:t>hormone inhibits muscular contractions</a:t>
            </a:r>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589" name="Title 1"/>
          <p:cNvSpPr>
            <a:spLocks noGrp="1"/>
          </p:cNvSpPr>
          <p:nvPr>
            <p:ph type="title"/>
          </p:nvPr>
        </p:nvSpPr>
        <p:spPr/>
        <p:txBody>
          <a:bodyPr/>
          <a:p>
            <a:pPr algn="ctr"/>
            <a:r>
              <a:rPr dirty="0" lang="en-US" smtClean="0">
                <a:latin typeface="+mn-lt"/>
              </a:rPr>
              <a:t>2. Mechanical factors</a:t>
            </a:r>
            <a:endParaRPr dirty="0" lang="en-US">
              <a:latin typeface="+mn-lt"/>
            </a:endParaRPr>
          </a:p>
        </p:txBody>
      </p:sp>
      <p:sp>
        <p:nvSpPr>
          <p:cNvPr id="1048590" name="Content Placeholder 2"/>
          <p:cNvSpPr>
            <a:spLocks noGrp="1"/>
          </p:cNvSpPr>
          <p:nvPr>
            <p:ph idx="1"/>
          </p:nvPr>
        </p:nvSpPr>
        <p:spPr/>
        <p:txBody>
          <a:bodyPr/>
          <a:p>
            <a:pPr lvl="2">
              <a:buFont typeface="Wingdings" panose="05000000000000000000" pitchFamily="2" charset="2"/>
              <a:buChar char="ü"/>
            </a:pPr>
            <a:r>
              <a:rPr dirty="0" sz="2800" lang="en-US" smtClean="0"/>
              <a:t>Increase in contractility of the uterus</a:t>
            </a:r>
          </a:p>
          <a:p>
            <a:pPr lvl="2">
              <a:buFont typeface="Wingdings" panose="05000000000000000000" pitchFamily="2" charset="2"/>
              <a:buChar char="ü"/>
            </a:pPr>
            <a:r>
              <a:rPr dirty="0" sz="2800" lang="en-US" smtClean="0"/>
              <a:t>Over-distension of the uterus increases contractility and this is why multiple pregnancy goes in to premature labour.</a:t>
            </a:r>
          </a:p>
          <a:p>
            <a:pPr lvl="2">
              <a:buFont typeface="Wingdings" panose="05000000000000000000" pitchFamily="2" charset="2"/>
              <a:buChar char="ü"/>
            </a:pPr>
            <a:r>
              <a:rPr dirty="0" sz="2800" lang="en-US" smtClean="0"/>
              <a:t>Pressure of the presenting part stimulates nerve endings in the cervix and initiate labour.</a:t>
            </a:r>
          </a:p>
          <a:p>
            <a:pPr algn="ctr" indent="-742950" marL="742950">
              <a:buAutoNum type="arabicPeriod" startAt="3"/>
            </a:pPr>
            <a:r>
              <a:rPr dirty="0" sz="4400" lang="en-US" smtClean="0"/>
              <a:t>Other factors: </a:t>
            </a:r>
          </a:p>
          <a:p>
            <a:pPr lvl="2">
              <a:buFont typeface="Wingdings" panose="05000000000000000000" pitchFamily="2" charset="2"/>
              <a:buChar char="ü"/>
            </a:pPr>
            <a:r>
              <a:rPr dirty="0" sz="2800" lang="en-US" smtClean="0"/>
              <a:t>hyperpyrexia, emotional stress.</a:t>
            </a:r>
            <a:endParaRPr dirty="0" sz="28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86" name="Title 1"/>
          <p:cNvSpPr>
            <a:spLocks noGrp="1"/>
          </p:cNvSpPr>
          <p:nvPr>
            <p:ph type="title"/>
          </p:nvPr>
        </p:nvSpPr>
        <p:spPr>
          <a:xfrm>
            <a:off x="838200" y="167426"/>
            <a:ext cx="10515600" cy="850006"/>
          </a:xfrm>
        </p:spPr>
        <p:txBody>
          <a:bodyPr/>
          <a:p>
            <a:r>
              <a:rPr dirty="0" lang="en-US" smtClean="0">
                <a:solidFill>
                  <a:srgbClr val="00B0F0"/>
                </a:solidFill>
              </a:rPr>
              <a:t>Factors that determine outcome of labour</a:t>
            </a:r>
            <a:endParaRPr dirty="0" lang="en-US">
              <a:solidFill>
                <a:srgbClr val="00B0F0"/>
              </a:solidFill>
            </a:endParaRPr>
          </a:p>
        </p:txBody>
      </p:sp>
      <p:sp>
        <p:nvSpPr>
          <p:cNvPr id="1048587" name="Content Placeholder 2"/>
          <p:cNvSpPr>
            <a:spLocks noGrp="1"/>
          </p:cNvSpPr>
          <p:nvPr>
            <p:ph idx="1"/>
          </p:nvPr>
        </p:nvSpPr>
        <p:spPr>
          <a:xfrm>
            <a:off x="838200" y="1017432"/>
            <a:ext cx="10515600" cy="5692461"/>
          </a:xfrm>
        </p:spPr>
        <p:txBody>
          <a:bodyPr>
            <a:normAutofit fontScale="92857" lnSpcReduction="10000"/>
          </a:bodyPr>
          <a:p>
            <a:r>
              <a:rPr dirty="0" lang="en-US" smtClean="0"/>
              <a:t>These are : 4ps</a:t>
            </a:r>
          </a:p>
          <a:p>
            <a:pPr indent="-514350" lvl="2" marL="1428750">
              <a:buFont typeface="+mj-lt"/>
              <a:buAutoNum type="arabicPeriod"/>
            </a:pPr>
            <a:r>
              <a:rPr dirty="0" sz="2800" lang="en-US" smtClean="0"/>
              <a:t>Passageway</a:t>
            </a:r>
          </a:p>
          <a:p>
            <a:pPr indent="-514350" lvl="2" marL="1428750">
              <a:buFont typeface="+mj-lt"/>
              <a:buAutoNum type="arabicPeriod"/>
            </a:pPr>
            <a:r>
              <a:rPr dirty="0" sz="2800" lang="en-US" smtClean="0"/>
              <a:t>Passenger</a:t>
            </a:r>
          </a:p>
          <a:p>
            <a:pPr indent="-514350" lvl="2" marL="1428750">
              <a:buFont typeface="+mj-lt"/>
              <a:buAutoNum type="arabicPeriod"/>
            </a:pPr>
            <a:r>
              <a:rPr dirty="0" sz="2800" lang="en-US" smtClean="0"/>
              <a:t>Powers</a:t>
            </a:r>
          </a:p>
          <a:p>
            <a:pPr indent="-514350" lvl="2" marL="1428750">
              <a:buFont typeface="+mj-lt"/>
              <a:buAutoNum type="arabicPeriod"/>
            </a:pPr>
            <a:r>
              <a:rPr dirty="0" sz="2800" lang="en-US" smtClean="0"/>
              <a:t>Person/Psyche</a:t>
            </a:r>
          </a:p>
          <a:p>
            <a:pPr algn="ctr" indent="0" marL="0">
              <a:buNone/>
            </a:pPr>
            <a:r>
              <a:rPr b="1" dirty="0" sz="4400" lang="en-US" smtClean="0"/>
              <a:t>1. Passageway (Pelvic Dimensions)</a:t>
            </a:r>
            <a:endParaRPr b="1" dirty="0" sz="4400" lang="en-US"/>
          </a:p>
          <a:p>
            <a:pPr lvl="1">
              <a:buFont typeface="Wingdings" panose="05000000000000000000" pitchFamily="2" charset="2"/>
              <a:buChar char="ü"/>
            </a:pPr>
            <a:r>
              <a:rPr b="1" dirty="0" sz="2800" lang="en-US"/>
              <a:t>Adequate pelvic inlet </a:t>
            </a:r>
            <a:r>
              <a:rPr dirty="0" sz="2800" lang="en-US"/>
              <a:t>(</a:t>
            </a:r>
            <a:r>
              <a:rPr dirty="0" sz="2800" lang="en-US" err="1"/>
              <a:t>anteroposterior</a:t>
            </a:r>
            <a:r>
              <a:rPr dirty="0" sz="2800" lang="en-US"/>
              <a:t> diameter; normal shape).</a:t>
            </a:r>
          </a:p>
          <a:p>
            <a:pPr lvl="1">
              <a:buFont typeface="Wingdings" panose="05000000000000000000" pitchFamily="2" charset="2"/>
              <a:buChar char="ü"/>
            </a:pPr>
            <a:r>
              <a:rPr b="1" dirty="0" sz="2800" lang="en-US"/>
              <a:t>Adequate </a:t>
            </a:r>
            <a:r>
              <a:rPr b="1" dirty="0" sz="2800" lang="en-US" err="1"/>
              <a:t>midpelvis</a:t>
            </a:r>
            <a:r>
              <a:rPr b="1" dirty="0" sz="2800" lang="en-US"/>
              <a:t> </a:t>
            </a:r>
            <a:r>
              <a:rPr dirty="0" sz="2800" lang="en-US"/>
              <a:t>(</a:t>
            </a:r>
            <a:r>
              <a:rPr dirty="0" sz="2800" lang="en-US" err="1"/>
              <a:t>ischial</a:t>
            </a:r>
            <a:r>
              <a:rPr dirty="0" sz="2800" lang="en-US"/>
              <a:t> spines do not protrude into bony canal).</a:t>
            </a:r>
          </a:p>
          <a:p>
            <a:pPr lvl="1">
              <a:buFont typeface="Wingdings" panose="05000000000000000000" pitchFamily="2" charset="2"/>
              <a:buChar char="ü"/>
            </a:pPr>
            <a:r>
              <a:rPr b="1" dirty="0" sz="2800" lang="en-US"/>
              <a:t>Adequate outlet </a:t>
            </a:r>
            <a:r>
              <a:rPr dirty="0" sz="2800" lang="en-US"/>
              <a:t>(adequate distance between </a:t>
            </a:r>
            <a:r>
              <a:rPr dirty="0" sz="2800" lang="en-US" err="1"/>
              <a:t>tuberosities</a:t>
            </a:r>
            <a:r>
              <a:rPr dirty="0" sz="2800" lang="en-US"/>
              <a:t>; mobile coccyx).</a:t>
            </a:r>
          </a:p>
          <a:p>
            <a:pPr lvl="1">
              <a:buFont typeface="Wingdings" panose="05000000000000000000" pitchFamily="2" charset="2"/>
              <a:buChar char="ü"/>
            </a:pPr>
            <a:r>
              <a:rPr b="1" dirty="0" sz="2800" lang="en-US"/>
              <a:t>Adequacy of pelvic dimensions </a:t>
            </a:r>
            <a:r>
              <a:rPr dirty="0" sz="2800" lang="en-US"/>
              <a:t>determined by pelvic examination during pregnancy and again with the onset of </a:t>
            </a:r>
            <a:r>
              <a:rPr dirty="0" sz="2800" lang="en-US" smtClean="0"/>
              <a:t>labor.</a:t>
            </a:r>
            <a:endParaRPr dirty="0" sz="2800" lang="en-US"/>
          </a:p>
          <a:p>
            <a:pPr indent="0" lvl="2" marL="914400">
              <a:buNone/>
            </a:pPr>
            <a:endParaRPr dirty="0" sz="440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588" name="Title 1"/>
          <p:cNvSpPr>
            <a:spLocks noGrp="1"/>
          </p:cNvSpPr>
          <p:nvPr>
            <p:ph type="title"/>
          </p:nvPr>
        </p:nvSpPr>
        <p:spPr/>
        <p:txBody>
          <a:bodyPr/>
          <a:p>
            <a:pPr algn="ctr"/>
            <a:r>
              <a:rPr dirty="0" lang="en-US" smtClean="0">
                <a:solidFill>
                  <a:srgbClr val="00B0F0"/>
                </a:solidFill>
              </a:rPr>
              <a:t>Diameters of the female pelvis</a:t>
            </a:r>
            <a:endParaRPr dirty="0" lang="en-US">
              <a:solidFill>
                <a:srgbClr val="00B0F0"/>
              </a:solidFill>
            </a:endParaRPr>
          </a:p>
        </p:txBody>
      </p:sp>
      <p:graphicFrame>
        <p:nvGraphicFramePr>
          <p:cNvPr id="4194304" name="Content Placeholder 3"/>
          <p:cNvGraphicFramePr>
            <a:graphicFrameLocks noGrp="1"/>
          </p:cNvGraphicFramePr>
          <p:nvPr>
            <p:ph idx="1"/>
          </p:nvPr>
        </p:nvGraphicFramePr>
        <p:xfrm>
          <a:off x="838200" y="1825625"/>
          <a:ext cx="10515600" cy="341376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p>
                      <a:endParaRPr dirty="0" sz="4000" lang="en-US"/>
                    </a:p>
                  </a:txBody>
                </a:tc>
                <a:tc>
                  <a:txBody>
                    <a:bodyPr/>
                    <a:p>
                      <a:r>
                        <a:rPr dirty="0" sz="4000" lang="en-US" smtClean="0"/>
                        <a:t>Anterior posterior</a:t>
                      </a:r>
                      <a:endParaRPr dirty="0" sz="4000" lang="en-US"/>
                    </a:p>
                  </a:txBody>
                </a:tc>
                <a:tc>
                  <a:txBody>
                    <a:bodyPr/>
                    <a:p>
                      <a:r>
                        <a:rPr dirty="0" sz="4000" lang="en-US" smtClean="0"/>
                        <a:t>oblique</a:t>
                      </a:r>
                      <a:endParaRPr dirty="0" sz="4000" lang="en-US"/>
                    </a:p>
                  </a:txBody>
                </a:tc>
                <a:tc>
                  <a:txBody>
                    <a:bodyPr/>
                    <a:p>
                      <a:r>
                        <a:rPr dirty="0" sz="4000" lang="en-US" smtClean="0"/>
                        <a:t>transverse</a:t>
                      </a:r>
                      <a:endParaRPr dirty="0" sz="4000" lang="en-US"/>
                    </a:p>
                  </a:txBody>
                </a:tc>
              </a:tr>
              <a:tr h="370840">
                <a:tc>
                  <a:txBody>
                    <a:bodyPr/>
                    <a:p>
                      <a:r>
                        <a:rPr dirty="0" sz="4000" lang="en-US" smtClean="0"/>
                        <a:t>BRIM</a:t>
                      </a:r>
                      <a:endParaRPr dirty="0" sz="4000" lang="en-US"/>
                    </a:p>
                  </a:txBody>
                </a:tc>
                <a:tc>
                  <a:txBody>
                    <a:bodyPr/>
                    <a:p>
                      <a:r>
                        <a:rPr dirty="0" sz="4000" lang="en-US" smtClean="0"/>
                        <a:t>11</a:t>
                      </a:r>
                      <a:endParaRPr dirty="0" sz="4000" lang="en-US"/>
                    </a:p>
                  </a:txBody>
                </a:tc>
                <a:tc>
                  <a:txBody>
                    <a:bodyPr/>
                    <a:p>
                      <a:r>
                        <a:rPr dirty="0" sz="4000" lang="en-US" smtClean="0"/>
                        <a:t>12</a:t>
                      </a:r>
                      <a:endParaRPr dirty="0" sz="4000" lang="en-US"/>
                    </a:p>
                  </a:txBody>
                </a:tc>
                <a:tc>
                  <a:txBody>
                    <a:bodyPr/>
                    <a:p>
                      <a:r>
                        <a:rPr dirty="0" sz="4000" lang="en-US" smtClean="0"/>
                        <a:t>13</a:t>
                      </a:r>
                      <a:endParaRPr dirty="0" sz="4000" lang="en-US"/>
                    </a:p>
                  </a:txBody>
                </a:tc>
              </a:tr>
              <a:tr h="370840">
                <a:tc>
                  <a:txBody>
                    <a:bodyPr/>
                    <a:p>
                      <a:r>
                        <a:rPr dirty="0" sz="4000" lang="en-US" smtClean="0"/>
                        <a:t>CAVITY</a:t>
                      </a:r>
                      <a:endParaRPr dirty="0" sz="4000" lang="en-US"/>
                    </a:p>
                  </a:txBody>
                </a:tc>
                <a:tc>
                  <a:txBody>
                    <a:bodyPr/>
                    <a:p>
                      <a:r>
                        <a:rPr dirty="0" sz="4000" lang="en-US" smtClean="0"/>
                        <a:t>12</a:t>
                      </a:r>
                      <a:endParaRPr dirty="0" sz="4000" lang="en-US"/>
                    </a:p>
                  </a:txBody>
                </a:tc>
                <a:tc>
                  <a:txBody>
                    <a:bodyPr/>
                    <a:p>
                      <a:r>
                        <a:rPr dirty="0" sz="4000" lang="en-US" smtClean="0"/>
                        <a:t>12</a:t>
                      </a:r>
                      <a:endParaRPr dirty="0" sz="4000" lang="en-US"/>
                    </a:p>
                  </a:txBody>
                </a:tc>
                <a:tc>
                  <a:txBody>
                    <a:bodyPr/>
                    <a:p>
                      <a:r>
                        <a:rPr dirty="0" sz="4000" lang="en-US" smtClean="0"/>
                        <a:t>12</a:t>
                      </a:r>
                      <a:endParaRPr dirty="0" sz="4000" lang="en-US"/>
                    </a:p>
                  </a:txBody>
                </a:tc>
              </a:tr>
              <a:tr h="370840">
                <a:tc>
                  <a:txBody>
                    <a:bodyPr/>
                    <a:p>
                      <a:r>
                        <a:rPr dirty="0" sz="4000" lang="en-US" smtClean="0"/>
                        <a:t>OUTLET</a:t>
                      </a:r>
                      <a:endParaRPr dirty="0" sz="4000" lang="en-US"/>
                    </a:p>
                  </a:txBody>
                </a:tc>
                <a:tc>
                  <a:txBody>
                    <a:bodyPr/>
                    <a:p>
                      <a:r>
                        <a:rPr dirty="0" sz="4000" lang="en-US" smtClean="0"/>
                        <a:t>13</a:t>
                      </a:r>
                      <a:endParaRPr dirty="0" sz="4000" lang="en-US"/>
                    </a:p>
                  </a:txBody>
                </a:tc>
                <a:tc>
                  <a:txBody>
                    <a:bodyPr/>
                    <a:p>
                      <a:r>
                        <a:rPr dirty="0" sz="4000" lang="en-US" smtClean="0"/>
                        <a:t>12</a:t>
                      </a:r>
                      <a:endParaRPr dirty="0" sz="4000" lang="en-US"/>
                    </a:p>
                  </a:txBody>
                </a:tc>
                <a:tc>
                  <a:txBody>
                    <a:bodyPr/>
                    <a:p>
                      <a:r>
                        <a:rPr dirty="0" sz="4000" lang="en-US" smtClean="0"/>
                        <a:t>11</a:t>
                      </a:r>
                      <a:endParaRPr dirty="0" sz="4000" lang="en-US"/>
                    </a:p>
                  </a:txBody>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07" name="Title 1"/>
          <p:cNvSpPr>
            <a:spLocks noGrp="1"/>
          </p:cNvSpPr>
          <p:nvPr>
            <p:ph type="title"/>
          </p:nvPr>
        </p:nvSpPr>
        <p:spPr/>
        <p:txBody>
          <a:bodyPr/>
          <a:p>
            <a:r>
              <a:rPr b="1" dirty="0" lang="en-US" smtClean="0">
                <a:solidFill>
                  <a:srgbClr val="00B0F0"/>
                </a:solidFill>
                <a:latin typeface="+mn-lt"/>
              </a:rPr>
              <a:t>OBJECTIVES </a:t>
            </a:r>
            <a:endParaRPr b="1" dirty="0" lang="en-US">
              <a:solidFill>
                <a:srgbClr val="00B0F0"/>
              </a:solidFill>
              <a:latin typeface="+mn-lt"/>
            </a:endParaRPr>
          </a:p>
        </p:txBody>
      </p:sp>
      <p:sp>
        <p:nvSpPr>
          <p:cNvPr id="1048608" name="Content Placeholder 2"/>
          <p:cNvSpPr>
            <a:spLocks noGrp="1"/>
          </p:cNvSpPr>
          <p:nvPr>
            <p:ph idx="1"/>
          </p:nvPr>
        </p:nvSpPr>
        <p:spPr/>
        <p:txBody>
          <a:bodyPr/>
          <a:p>
            <a:pPr>
              <a:buFont typeface="Wingdings" panose="05000000000000000000" pitchFamily="2" charset="2"/>
              <a:buChar char="Ø"/>
            </a:pPr>
            <a:r>
              <a:rPr b="1" dirty="0" lang="en-US" smtClean="0"/>
              <a:t>By the end of this module the learner should be able to:</a:t>
            </a:r>
          </a:p>
          <a:p>
            <a:pPr indent="-514350" lvl="2" marL="1428750">
              <a:buFont typeface="+mj-lt"/>
              <a:buAutoNum type="arabicPeriod"/>
            </a:pPr>
            <a:r>
              <a:rPr dirty="0" sz="2800" lang="en-US" smtClean="0"/>
              <a:t>Define  normal labour </a:t>
            </a:r>
          </a:p>
          <a:p>
            <a:pPr indent="-514350" lvl="2" marL="1428750">
              <a:buFont typeface="+mj-lt"/>
              <a:buAutoNum type="arabicPeriod"/>
            </a:pPr>
            <a:r>
              <a:rPr dirty="0" sz="2800" lang="en-US" smtClean="0">
                <a:ea typeface="Times New Roman" panose="02020603050405020304" pitchFamily="18" charset="0"/>
              </a:rPr>
              <a:t>Describe </a:t>
            </a:r>
            <a:r>
              <a:rPr dirty="0" sz="2800" lang="en-US">
                <a:ea typeface="Times New Roman" panose="02020603050405020304" pitchFamily="18" charset="0"/>
              </a:rPr>
              <a:t>the </a:t>
            </a:r>
            <a:r>
              <a:rPr dirty="0" sz="2800" lang="en-US" smtClean="0">
                <a:ea typeface="Times New Roman" panose="02020603050405020304" pitchFamily="18" charset="0"/>
              </a:rPr>
              <a:t>physiology and mechanism of all stages of </a:t>
            </a:r>
            <a:r>
              <a:rPr dirty="0" sz="2800" lang="en-US">
                <a:ea typeface="Times New Roman" panose="02020603050405020304" pitchFamily="18" charset="0"/>
              </a:rPr>
              <a:t>normal labour </a:t>
            </a:r>
            <a:endParaRPr dirty="0" sz="2800" lang="en-US" smtClean="0">
              <a:ea typeface="Times New Roman" panose="02020603050405020304" pitchFamily="18" charset="0"/>
            </a:endParaRPr>
          </a:p>
          <a:p>
            <a:pPr indent="-514350" lvl="2" marL="1428750">
              <a:buFont typeface="+mj-lt"/>
              <a:buAutoNum type="arabicPeriod"/>
            </a:pPr>
            <a:r>
              <a:rPr dirty="0" sz="2800" lang="en-US" smtClean="0">
                <a:ea typeface="Times New Roman" panose="02020603050405020304" pitchFamily="18" charset="0"/>
              </a:rPr>
              <a:t>Describe the management of  all stages of normal  labour</a:t>
            </a:r>
          </a:p>
          <a:p>
            <a:pPr indent="-514350" lvl="2" marL="1428750">
              <a:buFont typeface="+mj-lt"/>
              <a:buAutoNum type="arabicPeriod"/>
            </a:pPr>
            <a:r>
              <a:rPr dirty="0" sz="2800" lang="en-US" smtClean="0">
                <a:ea typeface="Times New Roman" panose="02020603050405020304" pitchFamily="18" charset="0"/>
              </a:rPr>
              <a:t>Describe </a:t>
            </a:r>
            <a:r>
              <a:rPr dirty="0" sz="2800" lang="en-US">
                <a:ea typeface="Times New Roman" panose="02020603050405020304" pitchFamily="18" charset="0"/>
              </a:rPr>
              <a:t>the management </a:t>
            </a:r>
            <a:r>
              <a:rPr dirty="0" sz="2800" lang="en-US" smtClean="0">
                <a:ea typeface="Times New Roman" panose="02020603050405020304" pitchFamily="18" charset="0"/>
              </a:rPr>
              <a:t>of normal </a:t>
            </a:r>
            <a:r>
              <a:rPr dirty="0" sz="2800" lang="en-US" err="1" smtClean="0">
                <a:ea typeface="Times New Roman" panose="02020603050405020304" pitchFamily="18" charset="0"/>
              </a:rPr>
              <a:t>puerperium</a:t>
            </a:r>
            <a:r>
              <a:rPr dirty="0" sz="2800" lang="en-US" smtClean="0">
                <a:ea typeface="Times New Roman" panose="02020603050405020304" pitchFamily="18" charset="0"/>
              </a:rPr>
              <a:t> </a:t>
            </a:r>
          </a:p>
          <a:p>
            <a:pPr indent="-514350" lvl="2" marL="1428750">
              <a:buFont typeface="+mj-lt"/>
              <a:buAutoNum type="arabicPeriod"/>
            </a:pPr>
            <a:r>
              <a:rPr dirty="0" sz="2800" lang="en-US" smtClean="0">
                <a:ea typeface="Times New Roman" panose="02020603050405020304" pitchFamily="18" charset="0"/>
              </a:rPr>
              <a:t>Describe </a:t>
            </a:r>
            <a:r>
              <a:rPr dirty="0" sz="2800" lang="en-US">
                <a:ea typeface="Times New Roman" panose="02020603050405020304" pitchFamily="18" charset="0"/>
              </a:rPr>
              <a:t>the </a:t>
            </a:r>
            <a:r>
              <a:rPr dirty="0" sz="2800" lang="en-US" smtClean="0">
                <a:ea typeface="Times New Roman" panose="02020603050405020304" pitchFamily="18" charset="0"/>
              </a:rPr>
              <a:t> management of  a normal baby</a:t>
            </a:r>
            <a:endParaRPr dirty="0" sz="280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591" name="Title 1"/>
          <p:cNvSpPr>
            <a:spLocks noGrp="1"/>
          </p:cNvSpPr>
          <p:nvPr>
            <p:ph type="title"/>
          </p:nvPr>
        </p:nvSpPr>
        <p:spPr>
          <a:xfrm>
            <a:off x="838200" y="218942"/>
            <a:ext cx="10515600" cy="746974"/>
          </a:xfrm>
        </p:spPr>
        <p:txBody>
          <a:bodyPr>
            <a:normAutofit fontScale="90000"/>
          </a:bodyPr>
          <a:p>
            <a:pPr algn="ctr"/>
            <a:r>
              <a:rPr b="1" dirty="0" lang="en-US" smtClean="0">
                <a:latin typeface="+mn-lt"/>
              </a:rPr>
              <a:t>2. Passenger (Fetal dimensions)</a:t>
            </a:r>
            <a:endParaRPr b="1" dirty="0" lang="en-US">
              <a:latin typeface="+mn-lt"/>
            </a:endParaRPr>
          </a:p>
        </p:txBody>
      </p:sp>
      <p:sp>
        <p:nvSpPr>
          <p:cNvPr id="1048592" name="Content Placeholder 2"/>
          <p:cNvSpPr>
            <a:spLocks noGrp="1"/>
          </p:cNvSpPr>
          <p:nvPr>
            <p:ph idx="1"/>
          </p:nvPr>
        </p:nvSpPr>
        <p:spPr>
          <a:xfrm>
            <a:off x="257577" y="978795"/>
            <a:ext cx="11539471" cy="5486399"/>
          </a:xfrm>
        </p:spPr>
        <p:txBody>
          <a:bodyPr>
            <a:normAutofit fontScale="85714" lnSpcReduction="10000"/>
          </a:bodyPr>
          <a:p>
            <a:r>
              <a:rPr dirty="0" lang="en-US"/>
              <a:t>Important fetal dimensions influenced by </a:t>
            </a:r>
            <a:endParaRPr dirty="0" lang="en-US" smtClean="0"/>
          </a:p>
          <a:p>
            <a:pPr lvl="2">
              <a:buFont typeface="Wingdings" panose="05000000000000000000" pitchFamily="2" charset="2"/>
              <a:buChar char="ü"/>
            </a:pPr>
            <a:r>
              <a:rPr b="1" dirty="0" sz="2800" lang="en-US" smtClean="0"/>
              <a:t>fetal size: </a:t>
            </a:r>
            <a:r>
              <a:rPr dirty="0" sz="2800" lang="en-US" smtClean="0"/>
              <a:t>normal size is </a:t>
            </a:r>
            <a:r>
              <a:rPr dirty="0" sz="2800" lang="en-US" smtClean="0">
                <a:solidFill>
                  <a:srgbClr val="00B0F0"/>
                </a:solidFill>
              </a:rPr>
              <a:t>2500 -3500g</a:t>
            </a:r>
          </a:p>
          <a:p>
            <a:pPr lvl="2">
              <a:buFont typeface="Wingdings" panose="05000000000000000000" pitchFamily="2" charset="2"/>
              <a:buChar char="ü"/>
            </a:pPr>
            <a:r>
              <a:rPr b="1" dirty="0" sz="2800" lang="en-US" smtClean="0"/>
              <a:t>Posture( attitude), </a:t>
            </a:r>
            <a:r>
              <a:rPr dirty="0" sz="2800" lang="en-US"/>
              <a:t>The fetal head is flexed, back is rounded, and extremities are flexed. Flexed head allows smallest diameter of fetal head (occiput) to present and pass through the birth </a:t>
            </a:r>
            <a:r>
              <a:rPr dirty="0" sz="2800" lang="en-US" smtClean="0"/>
              <a:t>canal.</a:t>
            </a:r>
            <a:r>
              <a:rPr dirty="0" sz="2800" lang="en-US" smtClean="0">
                <a:solidFill>
                  <a:srgbClr val="00B0F0"/>
                </a:solidFill>
              </a:rPr>
              <a:t> </a:t>
            </a:r>
            <a:r>
              <a:rPr b="1" dirty="0" sz="2800" lang="en-US" smtClean="0">
                <a:solidFill>
                  <a:srgbClr val="00B0F0"/>
                </a:solidFill>
              </a:rPr>
              <a:t>Normal Posture Is  That of Complete Flexion </a:t>
            </a:r>
          </a:p>
          <a:p>
            <a:pPr lvl="2">
              <a:buFont typeface="Wingdings" panose="05000000000000000000" pitchFamily="2" charset="2"/>
              <a:buChar char="ü"/>
            </a:pPr>
            <a:r>
              <a:rPr b="1" dirty="0" sz="2800" lang="en-US" smtClean="0"/>
              <a:t>Lie: </a:t>
            </a:r>
            <a:r>
              <a:rPr dirty="0" sz="2800" lang="en-US" err="1" smtClean="0"/>
              <a:t>Foetus</a:t>
            </a:r>
            <a:r>
              <a:rPr dirty="0" sz="2800" lang="en-US" smtClean="0"/>
              <a:t> </a:t>
            </a:r>
            <a:r>
              <a:rPr dirty="0" sz="2800" lang="en-US"/>
              <a:t>assumes a </a:t>
            </a:r>
            <a:r>
              <a:rPr dirty="0" sz="2800" lang="en-US" smtClean="0"/>
              <a:t>lie that </a:t>
            </a:r>
            <a:r>
              <a:rPr dirty="0" sz="2800" lang="en-US"/>
              <a:t>is either transverse, longitudinal, or </a:t>
            </a:r>
            <a:r>
              <a:rPr dirty="0" sz="2800" lang="en-US" smtClean="0"/>
              <a:t>oblique. </a:t>
            </a:r>
            <a:r>
              <a:rPr b="1" dirty="0" sz="2800" lang="en-US" smtClean="0">
                <a:solidFill>
                  <a:srgbClr val="00B0F0"/>
                </a:solidFill>
              </a:rPr>
              <a:t>In Normal Labour  Lie Is Longitudinal </a:t>
            </a:r>
          </a:p>
          <a:p>
            <a:pPr lvl="2">
              <a:buFont typeface="Wingdings" panose="05000000000000000000" pitchFamily="2" charset="2"/>
              <a:buChar char="ü"/>
            </a:pPr>
            <a:r>
              <a:rPr b="1" dirty="0" sz="2800" lang="en-US" smtClean="0"/>
              <a:t>Presentation</a:t>
            </a:r>
            <a:r>
              <a:rPr dirty="0" sz="2800" lang="en-US" smtClean="0"/>
              <a:t> </a:t>
            </a:r>
            <a:r>
              <a:rPr dirty="0" sz="2800" lang="en-US"/>
              <a:t>. </a:t>
            </a:r>
            <a:r>
              <a:rPr dirty="0" sz="2800" lang="en-US" smtClean="0"/>
              <a:t>whichever </a:t>
            </a:r>
            <a:r>
              <a:rPr dirty="0" sz="2800" lang="en-US"/>
              <a:t>portion of the fetus is deepest in the birth canal and is felt on vaginal examination is referred to as the presenting part</a:t>
            </a:r>
            <a:r>
              <a:rPr dirty="0" sz="2800" lang="en-US" smtClean="0"/>
              <a:t>; Presentation </a:t>
            </a:r>
            <a:r>
              <a:rPr dirty="0" sz="2800" lang="en-US"/>
              <a:t>can be</a:t>
            </a:r>
            <a:r>
              <a:rPr b="1" dirty="0" sz="2800" lang="en-US"/>
              <a:t> cephalic </a:t>
            </a:r>
            <a:r>
              <a:rPr dirty="0" sz="2800" lang="en-US"/>
              <a:t>(occiput, </a:t>
            </a:r>
            <a:r>
              <a:rPr dirty="0" sz="2800" lang="en-US" err="1"/>
              <a:t>sinciput</a:t>
            </a:r>
            <a:r>
              <a:rPr dirty="0" sz="2800" lang="en-US"/>
              <a:t>, brow, face, or chin [</a:t>
            </a:r>
            <a:r>
              <a:rPr dirty="0" sz="2800" lang="en-US" err="1"/>
              <a:t>mentum</a:t>
            </a:r>
            <a:r>
              <a:rPr dirty="0" sz="2800" lang="en-US"/>
              <a:t>]), </a:t>
            </a:r>
            <a:r>
              <a:rPr b="1" dirty="0" sz="2800" lang="en-US"/>
              <a:t>breech</a:t>
            </a:r>
            <a:r>
              <a:rPr dirty="0" sz="2800" lang="en-US"/>
              <a:t> (frank, complete, or footling [single or double]), shoulder, or </a:t>
            </a:r>
            <a:r>
              <a:rPr b="1" dirty="0" sz="2800" lang="en-US"/>
              <a:t>compound</a:t>
            </a:r>
            <a:r>
              <a:rPr dirty="0" sz="2800" lang="en-US"/>
              <a:t> (hand/arm presenting same time as vertex [head] or hand presenting same time as breech</a:t>
            </a:r>
            <a:r>
              <a:rPr dirty="0" sz="2800" lang="en-US" smtClean="0"/>
              <a:t>)</a:t>
            </a:r>
            <a:r>
              <a:rPr dirty="0" sz="2800" lang="en-US" smtClean="0">
                <a:solidFill>
                  <a:srgbClr val="00B0F0"/>
                </a:solidFill>
              </a:rPr>
              <a:t>. Normal Presenting Part in cephalic presentation  </a:t>
            </a:r>
            <a:r>
              <a:rPr b="1" dirty="0" sz="2800" lang="en-US" smtClean="0">
                <a:solidFill>
                  <a:srgbClr val="00B0F0"/>
                </a:solidFill>
              </a:rPr>
              <a:t>Is Occiput</a:t>
            </a:r>
            <a:r>
              <a:rPr dirty="0" sz="2800" lang="en-US" smtClean="0">
                <a:solidFill>
                  <a:srgbClr val="00B0F0"/>
                </a:solidFill>
              </a:rPr>
              <a:t>.</a:t>
            </a:r>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594" name="Content Placeholder 2"/>
          <p:cNvSpPr>
            <a:spLocks noGrp="1"/>
          </p:cNvSpPr>
          <p:nvPr>
            <p:ph idx="1"/>
          </p:nvPr>
        </p:nvSpPr>
        <p:spPr>
          <a:xfrm>
            <a:off x="838200" y="450761"/>
            <a:ext cx="10515600" cy="6233374"/>
          </a:xfrm>
        </p:spPr>
        <p:txBody>
          <a:bodyPr/>
          <a:p>
            <a:pPr>
              <a:buFont typeface="Wingdings" panose="05000000000000000000" pitchFamily="2" charset="2"/>
              <a:buChar char="ü"/>
            </a:pPr>
            <a:r>
              <a:rPr b="1" dirty="0" lang="en-US" smtClean="0"/>
              <a:t>Position: </a:t>
            </a:r>
            <a:r>
              <a:rPr dirty="0" lang="en-US" err="1" smtClean="0"/>
              <a:t>Foetal</a:t>
            </a:r>
            <a:r>
              <a:rPr dirty="0" lang="en-US" smtClean="0"/>
              <a:t> </a:t>
            </a:r>
            <a:r>
              <a:rPr dirty="0" lang="en-US"/>
              <a:t>position </a:t>
            </a:r>
            <a:r>
              <a:rPr dirty="0" lang="en-US" smtClean="0"/>
              <a:t>is </a:t>
            </a:r>
            <a:r>
              <a:rPr dirty="0" lang="en-US"/>
              <a:t>designation of landmark of fetal presenting part (occiput, </a:t>
            </a:r>
            <a:r>
              <a:rPr dirty="0" lang="en-US" err="1"/>
              <a:t>mentum</a:t>
            </a:r>
            <a:r>
              <a:rPr dirty="0" lang="en-US"/>
              <a:t>, sacrum, scapula) to right or left, and anterior, posterior, or transverse portion of the woman's pelvis. For example, a fetus presenting by the vertex with occiput on the left anterior part of the woman's pelvis would have presentation and position described as LOA, or left occiput anterior (see </a:t>
            </a:r>
            <a:r>
              <a:rPr dirty="0" lang="en-US" smtClean="0"/>
              <a:t>Figure below). </a:t>
            </a:r>
            <a:r>
              <a:rPr dirty="0" lang="en-US"/>
              <a:t>The first and third letters relate to the pelvis, and the second letter relates to the fetus.</a:t>
            </a:r>
            <a:endParaRPr b="1" dirty="0" lang="en-US"/>
          </a:p>
        </p:txBody>
      </p:sp>
      <p:pic>
        <p:nvPicPr>
          <p:cNvPr id="2097152" name="Picture 3"/>
          <p:cNvPicPr>
            <a:picLocks noChangeAspect="1"/>
          </p:cNvPicPr>
          <p:nvPr/>
        </p:nvPicPr>
        <p:blipFill>
          <a:blip xmlns:r="http://schemas.openxmlformats.org/officeDocument/2006/relationships" r:embed="rId1"/>
          <a:stretch>
            <a:fillRect/>
          </a:stretch>
        </p:blipFill>
        <p:spPr>
          <a:xfrm>
            <a:off x="2671762" y="3580326"/>
            <a:ext cx="6848475" cy="2846231"/>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29" name="Content Placeholder 2"/>
          <p:cNvSpPr>
            <a:spLocks noGrp="1"/>
          </p:cNvSpPr>
          <p:nvPr>
            <p:ph idx="1"/>
          </p:nvPr>
        </p:nvSpPr>
        <p:spPr>
          <a:xfrm>
            <a:off x="838200" y="489397"/>
            <a:ext cx="10515600" cy="6130344"/>
          </a:xfrm>
        </p:spPr>
        <p:txBody>
          <a:bodyPr>
            <a:normAutofit/>
          </a:bodyPr>
          <a:p>
            <a:pPr algn="ctr" indent="0" marL="0">
              <a:buNone/>
            </a:pPr>
            <a:endParaRPr b="1" dirty="0" sz="4000" lang="en-US" smtClean="0"/>
          </a:p>
          <a:p>
            <a:pPr algn="ctr" indent="0" marL="0">
              <a:buNone/>
            </a:pPr>
            <a:r>
              <a:rPr b="1" dirty="0" sz="4000" lang="en-US" smtClean="0"/>
              <a:t>3.  Powers (Uterine Contractions)</a:t>
            </a:r>
            <a:endParaRPr b="1" dirty="0" sz="4000" lang="en-US"/>
          </a:p>
          <a:p>
            <a:r>
              <a:rPr dirty="0" lang="en-US"/>
              <a:t>Successful labor also depends on uterine contractions occurring at regular intervals and having adequate intensity.</a:t>
            </a:r>
          </a:p>
          <a:p>
            <a:r>
              <a:rPr dirty="0" lang="en-US"/>
              <a:t>Uterine contractions are </a:t>
            </a:r>
            <a:r>
              <a:rPr b="1" dirty="0" lang="en-US"/>
              <a:t>involuntary, rhythmic, and intermittent</a:t>
            </a:r>
            <a:r>
              <a:rPr dirty="0" lang="en-US"/>
              <a:t>.</a:t>
            </a:r>
          </a:p>
          <a:p>
            <a:r>
              <a:rPr dirty="0" lang="en-US"/>
              <a:t>Uterine contractions cause vasoconstriction of the umbilical cord vessels; considered normal.</a:t>
            </a:r>
          </a:p>
          <a:p>
            <a:pPr indent="-342900" lvl="0" marL="342900">
              <a:lnSpc>
                <a:spcPct val="100000"/>
              </a:lnSpc>
              <a:spcBef>
                <a:spcPct val="20000"/>
              </a:spcBef>
            </a:pPr>
            <a:r>
              <a:rPr dirty="0" lang="en-US"/>
              <a:t>Uterine contractions increase in </a:t>
            </a:r>
            <a:r>
              <a:rPr b="1" dirty="0" lang="en-US"/>
              <a:t>intensity, frequency, and duration </a:t>
            </a:r>
            <a:r>
              <a:rPr dirty="0" lang="en-US"/>
              <a:t>as labor progresses due to stretching of the </a:t>
            </a:r>
            <a:r>
              <a:rPr dirty="0" lang="en-US" smtClean="0"/>
              <a:t>cervix.</a:t>
            </a:r>
          </a:p>
          <a:p>
            <a:pPr indent="0" marL="0">
              <a:buNone/>
            </a:pPr>
            <a:endParaRPr dirty="0" lang="en-US"/>
          </a:p>
          <a:p>
            <a:pPr indent="0" marL="0">
              <a:buNone/>
            </a:pPr>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30" name="Title 1"/>
          <p:cNvSpPr>
            <a:spLocks noGrp="1"/>
          </p:cNvSpPr>
          <p:nvPr>
            <p:ph type="title"/>
          </p:nvPr>
        </p:nvSpPr>
        <p:spPr/>
        <p:txBody>
          <a:bodyPr/>
          <a:p>
            <a:pPr algn="ctr"/>
            <a:r>
              <a:rPr b="1" dirty="0" lang="en-US" smtClean="0">
                <a:latin typeface="+mn-lt"/>
              </a:rPr>
              <a:t>4. Person /psyche</a:t>
            </a:r>
            <a:endParaRPr b="1" dirty="0" lang="en-US">
              <a:latin typeface="+mn-lt"/>
            </a:endParaRPr>
          </a:p>
        </p:txBody>
      </p:sp>
      <p:sp>
        <p:nvSpPr>
          <p:cNvPr id="1048631" name="Content Placeholder 2"/>
          <p:cNvSpPr>
            <a:spLocks noGrp="1"/>
          </p:cNvSpPr>
          <p:nvPr>
            <p:ph idx="1"/>
          </p:nvPr>
        </p:nvSpPr>
        <p:spPr/>
        <p:txBody>
          <a:bodyPr/>
          <a:p>
            <a:r>
              <a:rPr dirty="0" lang="en-US" smtClean="0"/>
              <a:t>This refers to the emotional state of the woman during </a:t>
            </a:r>
            <a:r>
              <a:rPr dirty="0" lang="en-US" err="1" smtClean="0"/>
              <a:t>labour</a:t>
            </a:r>
            <a:r>
              <a:rPr dirty="0" lang="en-US" smtClean="0"/>
              <a:t>.</a:t>
            </a:r>
          </a:p>
          <a:p>
            <a:r>
              <a:rPr dirty="0" lang="en-US" smtClean="0"/>
              <a:t>If the mother is afraid, tense, stressed out, angry ,feel unsafe or unsupported, she is likely not to progress well during birth.</a:t>
            </a:r>
          </a:p>
          <a:p>
            <a:r>
              <a:rPr dirty="0" lang="en-US" smtClean="0"/>
              <a:t>It may prevent cervical dilatation, fetal descent, or prevent the woman in </a:t>
            </a:r>
            <a:r>
              <a:rPr dirty="0" lang="en-US" err="1" smtClean="0"/>
              <a:t>labour</a:t>
            </a:r>
            <a:r>
              <a:rPr dirty="0" lang="en-US" smtClean="0"/>
              <a:t> from pushing effectively.</a:t>
            </a:r>
          </a:p>
          <a:p>
            <a:r>
              <a:rPr dirty="0" lang="en-US" smtClean="0"/>
              <a:t>Good emotional state helps the woman in </a:t>
            </a:r>
            <a:r>
              <a:rPr dirty="0" lang="en-US" err="1" smtClean="0"/>
              <a:t>labour</a:t>
            </a:r>
            <a:r>
              <a:rPr dirty="0" lang="en-US" smtClean="0"/>
              <a:t> to cope with the pain effectively and allows the other Ps to sync up effectively</a:t>
            </a:r>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32" name="Title 1"/>
          <p:cNvSpPr>
            <a:spLocks noGrp="1"/>
          </p:cNvSpPr>
          <p:nvPr>
            <p:ph type="title"/>
          </p:nvPr>
        </p:nvSpPr>
        <p:spPr/>
        <p:txBody>
          <a:bodyPr/>
          <a:p>
            <a:pPr algn="ctr"/>
            <a:r>
              <a:rPr b="1" dirty="0" lang="en-US" smtClean="0"/>
              <a:t>Summary of the 4Ps</a:t>
            </a:r>
            <a:endParaRPr b="1" dirty="0" lang="en-US"/>
          </a:p>
        </p:txBody>
      </p:sp>
      <p:sp>
        <p:nvSpPr>
          <p:cNvPr id="1048633" name="Content Placeholder 2"/>
          <p:cNvSpPr>
            <a:spLocks noGrp="1"/>
          </p:cNvSpPr>
          <p:nvPr>
            <p:ph idx="1"/>
          </p:nvPr>
        </p:nvSpPr>
        <p:spPr/>
        <p:txBody>
          <a:bodyPr>
            <a:normAutofit fontScale="96429" lnSpcReduction="20000"/>
          </a:bodyPr>
          <a:p>
            <a:pPr lvl="2">
              <a:lnSpc>
                <a:spcPct val="100000"/>
              </a:lnSpc>
              <a:spcBef>
                <a:spcPct val="20000"/>
              </a:spcBef>
              <a:buFont typeface="Wingdings" panose="05000000000000000000" pitchFamily="2" charset="2"/>
              <a:buChar char="Ø"/>
            </a:pPr>
            <a:r>
              <a:rPr dirty="0" sz="2800" lang="en-US" smtClean="0">
                <a:solidFill>
                  <a:prstClr val="black"/>
                </a:solidFill>
              </a:rPr>
              <a:t>There is no one P that can work without the other, all 4Ps must be working properly for the baby to join the world in the way they are intended.</a:t>
            </a:r>
          </a:p>
          <a:p>
            <a:pPr lvl="2">
              <a:lnSpc>
                <a:spcPct val="100000"/>
              </a:lnSpc>
              <a:spcBef>
                <a:spcPct val="20000"/>
              </a:spcBef>
              <a:buFont typeface="Wingdings" panose="05000000000000000000" pitchFamily="2" charset="2"/>
              <a:buChar char="Ø"/>
            </a:pPr>
            <a:r>
              <a:rPr dirty="0" sz="2800" lang="en-US" smtClean="0">
                <a:solidFill>
                  <a:prstClr val="black"/>
                </a:solidFill>
              </a:rPr>
              <a:t>Therefore </a:t>
            </a:r>
            <a:r>
              <a:rPr dirty="0" sz="2800" lang="en-US">
                <a:solidFill>
                  <a:prstClr val="black"/>
                </a:solidFill>
              </a:rPr>
              <a:t>Normal </a:t>
            </a:r>
            <a:r>
              <a:rPr dirty="0" sz="2800" lang="en-US" err="1">
                <a:solidFill>
                  <a:prstClr val="black"/>
                </a:solidFill>
              </a:rPr>
              <a:t>labour</a:t>
            </a:r>
            <a:r>
              <a:rPr dirty="0" sz="2800" lang="en-US">
                <a:solidFill>
                  <a:prstClr val="black"/>
                </a:solidFill>
              </a:rPr>
              <a:t> assumes that the powers are sufficient, the pelvis is adequate and the passenger is of average size and is in normal position.</a:t>
            </a:r>
          </a:p>
          <a:p>
            <a:pPr lvl="2">
              <a:lnSpc>
                <a:spcPct val="100000"/>
              </a:lnSpc>
              <a:spcBef>
                <a:spcPct val="20000"/>
              </a:spcBef>
              <a:buFont typeface="Wingdings" panose="05000000000000000000" pitchFamily="2" charset="2"/>
              <a:buChar char="Ø"/>
            </a:pPr>
            <a:r>
              <a:rPr dirty="0" sz="2800" lang="en-US">
                <a:solidFill>
                  <a:prstClr val="black"/>
                </a:solidFill>
              </a:rPr>
              <a:t>Complications of </a:t>
            </a:r>
            <a:r>
              <a:rPr dirty="0" sz="2800" lang="en-US" err="1">
                <a:solidFill>
                  <a:prstClr val="black"/>
                </a:solidFill>
              </a:rPr>
              <a:t>labour</a:t>
            </a:r>
            <a:r>
              <a:rPr dirty="0" sz="2800" lang="en-US">
                <a:solidFill>
                  <a:prstClr val="black"/>
                </a:solidFill>
              </a:rPr>
              <a:t> occur when there are problems with one of the P’s. (as will be discussed later on)</a:t>
            </a:r>
          </a:p>
          <a:p>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34" name="Title 1"/>
          <p:cNvSpPr>
            <a:spLocks noGrp="1"/>
          </p:cNvSpPr>
          <p:nvPr>
            <p:ph type="title"/>
          </p:nvPr>
        </p:nvSpPr>
        <p:spPr>
          <a:xfrm>
            <a:off x="838200" y="106681"/>
            <a:ext cx="10515600" cy="960119"/>
          </a:xfrm>
        </p:spPr>
        <p:txBody>
          <a:bodyPr/>
          <a:p>
            <a:pPr algn="ctr"/>
            <a:r>
              <a:rPr dirty="0" lang="en-US" smtClean="0">
                <a:solidFill>
                  <a:srgbClr val="00B0F0"/>
                </a:solidFill>
              </a:rPr>
              <a:t>STAGES OF LABOUR</a:t>
            </a:r>
            <a:endParaRPr dirty="0" lang="en-US">
              <a:solidFill>
                <a:srgbClr val="00B0F0"/>
              </a:solidFill>
            </a:endParaRPr>
          </a:p>
        </p:txBody>
      </p:sp>
      <p:sp>
        <p:nvSpPr>
          <p:cNvPr id="1048635" name="Content Placeholder 2"/>
          <p:cNvSpPr>
            <a:spLocks noGrp="1"/>
          </p:cNvSpPr>
          <p:nvPr>
            <p:ph idx="1"/>
          </p:nvPr>
        </p:nvSpPr>
        <p:spPr>
          <a:xfrm>
            <a:off x="243840" y="1066800"/>
            <a:ext cx="11597640" cy="5471160"/>
          </a:xfrm>
        </p:spPr>
        <p:txBody>
          <a:bodyPr>
            <a:normAutofit fontScale="95833" lnSpcReduction="20000"/>
          </a:bodyPr>
          <a:p>
            <a:r>
              <a:rPr dirty="0" lang="en-US" smtClean="0"/>
              <a:t>There are  four stages of </a:t>
            </a:r>
            <a:r>
              <a:rPr dirty="0" lang="en-US" err="1" smtClean="0"/>
              <a:t>labour</a:t>
            </a:r>
            <a:r>
              <a:rPr dirty="0" lang="en-US" smtClean="0"/>
              <a:t>:</a:t>
            </a:r>
          </a:p>
          <a:p>
            <a:pPr lvl="2">
              <a:buFont typeface="Wingdings" panose="05000000000000000000" pitchFamily="2" charset="2"/>
              <a:buChar char="ü"/>
            </a:pPr>
            <a:r>
              <a:rPr b="1" dirty="0" sz="3500" lang="en-US" smtClean="0"/>
              <a:t>1</a:t>
            </a:r>
            <a:r>
              <a:rPr baseline="30000" b="1" dirty="0" sz="3500" lang="en-US" smtClean="0"/>
              <a:t>st</a:t>
            </a:r>
            <a:r>
              <a:rPr b="1" dirty="0" sz="3500" lang="en-US" smtClean="0"/>
              <a:t> stage  of </a:t>
            </a:r>
            <a:r>
              <a:rPr b="1" dirty="0" sz="3500" lang="en-US" err="1" smtClean="0"/>
              <a:t>labour</a:t>
            </a:r>
            <a:r>
              <a:rPr b="1" dirty="0" sz="3500" lang="en-US" smtClean="0"/>
              <a:t>: </a:t>
            </a:r>
            <a:r>
              <a:rPr dirty="0" sz="2800" lang="en-US"/>
              <a:t>T</a:t>
            </a:r>
            <a:r>
              <a:rPr dirty="0" sz="2800" lang="en-US" smtClean="0"/>
              <a:t>his is a stage of cervical dilatation begins with  </a:t>
            </a:r>
            <a:r>
              <a:rPr dirty="0" sz="2800" lang="en-US">
                <a:solidFill>
                  <a:prstClr val="black"/>
                </a:solidFill>
              </a:rPr>
              <a:t> first true labor contractions (regular painful contraction) and ends with complete effacement and dilation of the cervix (10 cm dilation</a:t>
            </a:r>
            <a:r>
              <a:rPr dirty="0" sz="2800" lang="en-US" smtClean="0">
                <a:solidFill>
                  <a:prstClr val="black"/>
                </a:solidFill>
              </a:rPr>
              <a:t>).</a:t>
            </a:r>
          </a:p>
          <a:p>
            <a:pPr indent="0" lvl="2" marL="914400">
              <a:buNone/>
            </a:pPr>
            <a:endParaRPr dirty="0" sz="2800" lang="en-US" smtClean="0"/>
          </a:p>
          <a:p>
            <a:pPr lvl="2">
              <a:buFont typeface="Wingdings" panose="05000000000000000000" pitchFamily="2" charset="2"/>
              <a:buChar char="ü"/>
            </a:pPr>
            <a:r>
              <a:rPr b="1" dirty="0" sz="3500" lang="en-US" smtClean="0"/>
              <a:t>2</a:t>
            </a:r>
            <a:r>
              <a:rPr baseline="30000" b="1" dirty="0" sz="3500" lang="en-US" smtClean="0"/>
              <a:t>nd</a:t>
            </a:r>
            <a:r>
              <a:rPr b="1" dirty="0" sz="3500" lang="en-US" smtClean="0"/>
              <a:t> stage  of </a:t>
            </a:r>
            <a:r>
              <a:rPr b="1" dirty="0" sz="3500" lang="en-US" err="1" smtClean="0"/>
              <a:t>labour</a:t>
            </a:r>
            <a:r>
              <a:rPr b="1" dirty="0" sz="3500" lang="en-US"/>
              <a:t> </a:t>
            </a:r>
            <a:r>
              <a:rPr b="1" dirty="0" sz="3500" lang="en-US" smtClean="0"/>
              <a:t>( stage of fetal expulsion)</a:t>
            </a:r>
            <a:r>
              <a:rPr dirty="0" sz="3500" lang="en-US">
                <a:solidFill>
                  <a:prstClr val="black"/>
                </a:solidFill>
              </a:rPr>
              <a:t> </a:t>
            </a:r>
            <a:r>
              <a:rPr dirty="0" sz="2800" lang="en-US">
                <a:solidFill>
                  <a:prstClr val="black"/>
                </a:solidFill>
              </a:rPr>
              <a:t>It begins with full cervical dilatation (10cm) till the  birth of the </a:t>
            </a:r>
            <a:r>
              <a:rPr dirty="0" sz="2800" lang="en-US" smtClean="0">
                <a:solidFill>
                  <a:prstClr val="black"/>
                </a:solidFill>
              </a:rPr>
              <a:t>baby</a:t>
            </a:r>
            <a:r>
              <a:rPr b="1" dirty="0" sz="2800" lang="en-US" smtClean="0"/>
              <a:t>.</a:t>
            </a:r>
          </a:p>
          <a:p>
            <a:pPr lvl="2">
              <a:buFont typeface="Wingdings" panose="05000000000000000000" pitchFamily="2" charset="2"/>
              <a:buChar char="ü"/>
            </a:pPr>
            <a:endParaRPr b="1" dirty="0" sz="3500" lang="en-US"/>
          </a:p>
          <a:p>
            <a:pPr lvl="2">
              <a:buFont typeface="Wingdings" panose="05000000000000000000" pitchFamily="2" charset="2"/>
              <a:buChar char="ü"/>
            </a:pPr>
            <a:r>
              <a:rPr b="1" dirty="0" sz="3500" lang="en-US" smtClean="0"/>
              <a:t>3</a:t>
            </a:r>
            <a:r>
              <a:rPr baseline="30000" b="1" dirty="0" sz="3500" lang="en-US" smtClean="0"/>
              <a:t>rd</a:t>
            </a:r>
            <a:r>
              <a:rPr b="1" dirty="0" sz="3500" lang="en-US" smtClean="0"/>
              <a:t> stage of </a:t>
            </a:r>
            <a:r>
              <a:rPr b="1" dirty="0" sz="3500" lang="en-US" err="1" smtClean="0"/>
              <a:t>labour</a:t>
            </a:r>
            <a:r>
              <a:rPr b="1" dirty="0" sz="3500" lang="en-US" smtClean="0"/>
              <a:t> ( placental stage) </a:t>
            </a:r>
            <a:r>
              <a:rPr dirty="0" sz="2600" lang="en-US">
                <a:solidFill>
                  <a:prstClr val="black"/>
                </a:solidFill>
              </a:rPr>
              <a:t>Third stage of </a:t>
            </a:r>
            <a:r>
              <a:rPr dirty="0" sz="2600" lang="en-US" err="1">
                <a:solidFill>
                  <a:prstClr val="black"/>
                </a:solidFill>
              </a:rPr>
              <a:t>labour</a:t>
            </a:r>
            <a:r>
              <a:rPr dirty="0" sz="2600" lang="en-US">
                <a:solidFill>
                  <a:prstClr val="black"/>
                </a:solidFill>
              </a:rPr>
              <a:t> is the period from birth of the baby </a:t>
            </a:r>
            <a:r>
              <a:rPr dirty="0" sz="2600" lang="en-US" err="1">
                <a:solidFill>
                  <a:prstClr val="black"/>
                </a:solidFill>
              </a:rPr>
              <a:t>upto</a:t>
            </a:r>
            <a:r>
              <a:rPr dirty="0" sz="2600" lang="en-US">
                <a:solidFill>
                  <a:prstClr val="black"/>
                </a:solidFill>
              </a:rPr>
              <a:t>  delivery of the placenta.</a:t>
            </a:r>
          </a:p>
          <a:p>
            <a:pPr indent="0" lvl="2" marL="914400">
              <a:buNone/>
            </a:pPr>
            <a:endParaRPr b="1" dirty="0" sz="2800" lang="en-US" smtClean="0"/>
          </a:p>
          <a:p>
            <a:pPr lvl="2">
              <a:buFont typeface="Wingdings" panose="05000000000000000000" pitchFamily="2" charset="2"/>
              <a:buChar char="ü"/>
            </a:pPr>
            <a:r>
              <a:rPr b="1" dirty="0" sz="3500" lang="en-US" smtClean="0"/>
              <a:t>4</a:t>
            </a:r>
            <a:r>
              <a:rPr baseline="30000" b="1" dirty="0" sz="3500" lang="en-US" smtClean="0"/>
              <a:t>th</a:t>
            </a:r>
            <a:r>
              <a:rPr b="1" dirty="0" sz="3500" lang="en-US" smtClean="0"/>
              <a:t> stage of </a:t>
            </a:r>
            <a:r>
              <a:rPr b="1" dirty="0" sz="3500" lang="en-US" err="1" smtClean="0"/>
              <a:t>labour</a:t>
            </a:r>
            <a:r>
              <a:rPr b="1" dirty="0" sz="2800" lang="en-US" smtClean="0"/>
              <a:t>:  </a:t>
            </a:r>
            <a:r>
              <a:rPr dirty="0" sz="2800" lang="en-US">
                <a:solidFill>
                  <a:prstClr val="black"/>
                </a:solidFill>
              </a:rPr>
              <a:t>Fourth stage  of </a:t>
            </a:r>
            <a:r>
              <a:rPr dirty="0" sz="2800" lang="en-US" err="1">
                <a:solidFill>
                  <a:prstClr val="black"/>
                </a:solidFill>
              </a:rPr>
              <a:t>labour</a:t>
            </a:r>
            <a:r>
              <a:rPr dirty="0" sz="2800" lang="en-US">
                <a:solidFill>
                  <a:prstClr val="black"/>
                </a:solidFill>
              </a:rPr>
              <a:t> Lasts from delivery of the placenta until the postpartum condition of the woman has become stabilized (usually 1 hour after delivery). The uterus makes its initial readjustment to the </a:t>
            </a:r>
            <a:r>
              <a:rPr dirty="0" sz="2800" lang="en-US" err="1">
                <a:solidFill>
                  <a:prstClr val="black"/>
                </a:solidFill>
              </a:rPr>
              <a:t>nonpregnant</a:t>
            </a:r>
            <a:r>
              <a:rPr dirty="0" sz="2800" lang="en-US">
                <a:solidFill>
                  <a:prstClr val="black"/>
                </a:solidFill>
              </a:rPr>
              <a:t> state.</a:t>
            </a:r>
          </a:p>
          <a:p>
            <a:pPr lvl="2">
              <a:buFont typeface="Wingdings" panose="05000000000000000000" pitchFamily="2" charset="2"/>
              <a:buChar char="ü"/>
            </a:pPr>
            <a:endParaRPr b="1" dirty="0" sz="2800" lang="en-US" smtClean="0"/>
          </a:p>
          <a:p>
            <a:pPr lvl="1"/>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36" name="Title 1"/>
          <p:cNvSpPr>
            <a:spLocks noGrp="1"/>
          </p:cNvSpPr>
          <p:nvPr>
            <p:ph type="title"/>
          </p:nvPr>
        </p:nvSpPr>
        <p:spPr>
          <a:xfrm>
            <a:off x="838200" y="141669"/>
            <a:ext cx="10515600" cy="1120462"/>
          </a:xfrm>
        </p:spPr>
        <p:txBody>
          <a:bodyPr>
            <a:normAutofit fontScale="90000"/>
          </a:bodyPr>
          <a:p>
            <a:pPr algn="ctr"/>
            <a:r>
              <a:rPr dirty="0" lang="en-US"/>
              <a:t> </a:t>
            </a:r>
            <a:r>
              <a:rPr dirty="0" lang="en-US" smtClean="0">
                <a:solidFill>
                  <a:srgbClr val="00B0F0"/>
                </a:solidFill>
                <a:latin typeface="+mn-lt"/>
              </a:rPr>
              <a:t>1</a:t>
            </a:r>
            <a:r>
              <a:rPr baseline="30000" dirty="0" lang="en-US" smtClean="0">
                <a:solidFill>
                  <a:srgbClr val="00B0F0"/>
                </a:solidFill>
                <a:latin typeface="+mn-lt"/>
              </a:rPr>
              <a:t>st</a:t>
            </a:r>
            <a:r>
              <a:rPr dirty="0" lang="en-US" smtClean="0">
                <a:solidFill>
                  <a:srgbClr val="00B0F0"/>
                </a:solidFill>
                <a:latin typeface="+mn-lt"/>
              </a:rPr>
              <a:t> stage of labour</a:t>
            </a:r>
            <a:r>
              <a:rPr dirty="0" lang="en-US">
                <a:solidFill>
                  <a:srgbClr val="00B0F0"/>
                </a:solidFill>
                <a:latin typeface="+mn-lt"/>
              </a:rPr>
              <a:t> </a:t>
            </a:r>
            <a:r>
              <a:rPr dirty="0" lang="en-US" smtClean="0">
                <a:solidFill>
                  <a:srgbClr val="00B0F0"/>
                </a:solidFill>
                <a:latin typeface="+mn-lt"/>
              </a:rPr>
              <a:t>(stage of cervical dilatation)</a:t>
            </a:r>
            <a:endParaRPr dirty="0" lang="en-US"/>
          </a:p>
        </p:txBody>
      </p:sp>
      <p:sp>
        <p:nvSpPr>
          <p:cNvPr id="1048637" name="Content Placeholder 2"/>
          <p:cNvSpPr>
            <a:spLocks noGrp="1"/>
          </p:cNvSpPr>
          <p:nvPr>
            <p:ph idx="1"/>
          </p:nvPr>
        </p:nvSpPr>
        <p:spPr>
          <a:xfrm>
            <a:off x="838200" y="1262130"/>
            <a:ext cx="10515600" cy="5460641"/>
          </a:xfrm>
        </p:spPr>
        <p:txBody>
          <a:bodyPr>
            <a:normAutofit fontScale="96429" lnSpcReduction="20000"/>
          </a:bodyPr>
          <a:p>
            <a:pPr>
              <a:buFont typeface="Wingdings" panose="05000000000000000000" pitchFamily="2" charset="2"/>
              <a:buChar char="Ø"/>
            </a:pPr>
            <a:r>
              <a:rPr dirty="0" lang="en-US" smtClean="0"/>
              <a:t>First stage of labour begins </a:t>
            </a:r>
            <a:r>
              <a:rPr dirty="0" lang="en-US"/>
              <a:t>with the first true labor </a:t>
            </a:r>
            <a:r>
              <a:rPr dirty="0" lang="en-US" smtClean="0"/>
              <a:t>contractions (regular painful contraction) </a:t>
            </a:r>
            <a:r>
              <a:rPr dirty="0" lang="en-US"/>
              <a:t>and ends with complete effacement and dilation of the cervix (10 cm dilation).</a:t>
            </a:r>
          </a:p>
          <a:p>
            <a:pPr>
              <a:buFont typeface="Wingdings" panose="05000000000000000000" pitchFamily="2" charset="2"/>
              <a:buChar char="Ø"/>
            </a:pPr>
            <a:r>
              <a:rPr dirty="0" lang="en-US"/>
              <a:t>The first stage of labor averages about </a:t>
            </a:r>
            <a:r>
              <a:rPr dirty="0" lang="en-US" smtClean="0"/>
              <a:t>13 ½ </a:t>
            </a:r>
            <a:r>
              <a:rPr dirty="0" lang="en-US"/>
              <a:t>hours for a </a:t>
            </a:r>
            <a:r>
              <a:rPr dirty="0" lang="en-US" err="1" smtClean="0"/>
              <a:t>primigravida</a:t>
            </a:r>
            <a:r>
              <a:rPr dirty="0" lang="en-US" smtClean="0"/>
              <a:t> </a:t>
            </a:r>
            <a:r>
              <a:rPr dirty="0" lang="en-US"/>
              <a:t>and about </a:t>
            </a:r>
            <a:r>
              <a:rPr dirty="0" lang="en-US" smtClean="0"/>
              <a:t>7½ </a:t>
            </a:r>
            <a:r>
              <a:rPr dirty="0" lang="en-US"/>
              <a:t>hours for a </a:t>
            </a:r>
            <a:r>
              <a:rPr dirty="0" lang="en-US" smtClean="0"/>
              <a:t>multipara.</a:t>
            </a:r>
          </a:p>
          <a:p>
            <a:pPr indent="0" marL="0">
              <a:buNone/>
            </a:pPr>
            <a:r>
              <a:rPr dirty="0" lang="en-US" smtClean="0"/>
              <a:t>This stage   has </a:t>
            </a:r>
            <a:r>
              <a:rPr b="1" dirty="0" lang="en-US" smtClean="0"/>
              <a:t>three phases:</a:t>
            </a:r>
            <a:endParaRPr b="1" dirty="0" lang="en-US"/>
          </a:p>
          <a:p>
            <a:pPr indent="0" marL="0">
              <a:buNone/>
            </a:pPr>
            <a:r>
              <a:rPr b="1" dirty="0" lang="en-US" smtClean="0"/>
              <a:t>1. Latent </a:t>
            </a:r>
            <a:r>
              <a:rPr b="1" dirty="0" lang="en-US"/>
              <a:t>phase (early):</a:t>
            </a:r>
          </a:p>
          <a:p>
            <a:pPr lvl="3">
              <a:buFont typeface="Wingdings" panose="05000000000000000000" pitchFamily="2" charset="2"/>
              <a:buChar char="ü"/>
            </a:pPr>
            <a:r>
              <a:rPr dirty="0" sz="2800" lang="en-US"/>
              <a:t>Dilates from 0 to 3 cm.</a:t>
            </a:r>
          </a:p>
          <a:p>
            <a:pPr lvl="3">
              <a:buFont typeface="Wingdings" panose="05000000000000000000" pitchFamily="2" charset="2"/>
              <a:buChar char="ü"/>
            </a:pPr>
            <a:r>
              <a:rPr dirty="0" sz="2800" lang="en-US"/>
              <a:t>Contractions are usually every 5 to 20 minutes, lasting 20 to 40 seconds, and of mild intensity.</a:t>
            </a:r>
          </a:p>
          <a:p>
            <a:pPr lvl="3">
              <a:buFont typeface="Wingdings" panose="05000000000000000000" pitchFamily="2" charset="2"/>
              <a:buChar char="ü"/>
            </a:pPr>
            <a:r>
              <a:rPr dirty="0" sz="2800" lang="en-US"/>
              <a:t>The contractions progress to about every 5 minutes and establish a regular pattern.</a:t>
            </a:r>
          </a:p>
          <a:p>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38" name="Title 1"/>
          <p:cNvSpPr>
            <a:spLocks noGrp="1"/>
          </p:cNvSpPr>
          <p:nvPr>
            <p:ph type="title"/>
          </p:nvPr>
        </p:nvSpPr>
        <p:spPr/>
        <p:txBody>
          <a:bodyPr/>
          <a:p>
            <a:pPr algn="ctr"/>
            <a:r>
              <a:rPr dirty="0" lang="en-US" smtClean="0">
                <a:solidFill>
                  <a:srgbClr val="00B0F0"/>
                </a:solidFill>
                <a:latin typeface="+mn-lt"/>
              </a:rPr>
              <a:t>Latent phase</a:t>
            </a:r>
            <a:endParaRPr dirty="0" lang="en-US">
              <a:solidFill>
                <a:srgbClr val="00B0F0"/>
              </a:solidFill>
              <a:latin typeface="+mn-lt"/>
            </a:endParaRPr>
          </a:p>
        </p:txBody>
      </p:sp>
      <p:pic>
        <p:nvPicPr>
          <p:cNvPr id="2097154" name="Content Placeholder 3"/>
          <p:cNvPicPr>
            <a:picLocks noChangeAspect="1" noGrp="1"/>
          </p:cNvPicPr>
          <p:nvPr>
            <p:ph idx="1"/>
          </p:nvPr>
        </p:nvPicPr>
        <p:blipFill>
          <a:blip xmlns:r="http://schemas.openxmlformats.org/officeDocument/2006/relationships" r:embed="rId1"/>
          <a:stretch>
            <a:fillRect/>
          </a:stretch>
        </p:blipFill>
        <p:spPr>
          <a:xfrm>
            <a:off x="3298711" y="1825625"/>
            <a:ext cx="5594577" cy="4351338"/>
          </a:xfrm>
          <a:prstGeom prst="rec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39" name="Title 1"/>
          <p:cNvSpPr>
            <a:spLocks noGrp="1"/>
          </p:cNvSpPr>
          <p:nvPr>
            <p:ph type="title"/>
          </p:nvPr>
        </p:nvSpPr>
        <p:spPr>
          <a:xfrm>
            <a:off x="838200" y="365125"/>
            <a:ext cx="10515600" cy="613669"/>
          </a:xfrm>
        </p:spPr>
        <p:txBody>
          <a:bodyPr>
            <a:normAutofit fontScale="90000"/>
          </a:bodyPr>
          <a:p>
            <a:pPr algn="ctr"/>
            <a:r>
              <a:rPr dirty="0" lang="en-US"/>
              <a:t> </a:t>
            </a:r>
            <a:r>
              <a:rPr dirty="0" lang="en-US" smtClean="0">
                <a:solidFill>
                  <a:srgbClr val="00B0F0"/>
                </a:solidFill>
              </a:rPr>
              <a:t>phases of 1</a:t>
            </a:r>
            <a:r>
              <a:rPr baseline="30000" dirty="0" lang="en-US" smtClean="0">
                <a:solidFill>
                  <a:srgbClr val="00B0F0"/>
                </a:solidFill>
              </a:rPr>
              <a:t>st</a:t>
            </a:r>
            <a:r>
              <a:rPr dirty="0" lang="en-US" smtClean="0">
                <a:solidFill>
                  <a:srgbClr val="00B0F0"/>
                </a:solidFill>
              </a:rPr>
              <a:t> stage of labour</a:t>
            </a:r>
            <a:endParaRPr dirty="0" lang="en-US">
              <a:solidFill>
                <a:srgbClr val="00B0F0"/>
              </a:solidFill>
            </a:endParaRPr>
          </a:p>
        </p:txBody>
      </p:sp>
      <p:sp>
        <p:nvSpPr>
          <p:cNvPr id="1048640" name="Content Placeholder 2"/>
          <p:cNvSpPr>
            <a:spLocks noGrp="1"/>
          </p:cNvSpPr>
          <p:nvPr>
            <p:ph idx="1"/>
          </p:nvPr>
        </p:nvSpPr>
        <p:spPr>
          <a:xfrm>
            <a:off x="838200" y="978794"/>
            <a:ext cx="10515600" cy="5589431"/>
          </a:xfrm>
        </p:spPr>
        <p:txBody>
          <a:bodyPr/>
          <a:p>
            <a:pPr indent="0" lvl="0" marL="0">
              <a:buNone/>
            </a:pPr>
            <a:r>
              <a:rPr b="1" dirty="0" lang="en-US" smtClean="0">
                <a:solidFill>
                  <a:prstClr val="black"/>
                </a:solidFill>
              </a:rPr>
              <a:t>2.  Active </a:t>
            </a:r>
            <a:r>
              <a:rPr b="1" dirty="0" lang="en-US">
                <a:solidFill>
                  <a:prstClr val="black"/>
                </a:solidFill>
              </a:rPr>
              <a:t>phase:</a:t>
            </a:r>
          </a:p>
          <a:p>
            <a:pPr lvl="3">
              <a:buFont typeface="Wingdings" panose="05000000000000000000" pitchFamily="2" charset="2"/>
              <a:buChar char="ü"/>
            </a:pPr>
            <a:r>
              <a:rPr dirty="0" sz="2800" lang="en-US">
                <a:solidFill>
                  <a:prstClr val="black"/>
                </a:solidFill>
              </a:rPr>
              <a:t>Dilates from 4 to 7 cm.</a:t>
            </a:r>
          </a:p>
          <a:p>
            <a:pPr lvl="3">
              <a:buFont typeface="Wingdings" panose="05000000000000000000" pitchFamily="2" charset="2"/>
              <a:buChar char="ü"/>
            </a:pPr>
            <a:r>
              <a:rPr dirty="0" sz="2800" lang="en-US">
                <a:solidFill>
                  <a:prstClr val="black"/>
                </a:solidFill>
              </a:rPr>
              <a:t>Contractions are usually every 2 to 5 minutes; lasting 30 to 50 seconds and of mild to moderate intensity.</a:t>
            </a:r>
          </a:p>
          <a:p>
            <a:pPr lvl="3">
              <a:buFont typeface="Wingdings" panose="05000000000000000000" pitchFamily="2" charset="2"/>
              <a:buChar char="ü"/>
            </a:pPr>
            <a:r>
              <a:rPr dirty="0" sz="2800" lang="en-US">
                <a:solidFill>
                  <a:prstClr val="black"/>
                </a:solidFill>
              </a:rPr>
              <a:t>After reaching the active phase, dilation averages 1.2 cm/hour in the </a:t>
            </a:r>
            <a:r>
              <a:rPr dirty="0" sz="2800" lang="en-US" err="1" smtClean="0">
                <a:solidFill>
                  <a:prstClr val="black"/>
                </a:solidFill>
              </a:rPr>
              <a:t>primigravida</a:t>
            </a:r>
            <a:r>
              <a:rPr dirty="0" sz="2800" lang="en-US" smtClean="0">
                <a:solidFill>
                  <a:prstClr val="black"/>
                </a:solidFill>
              </a:rPr>
              <a:t> </a:t>
            </a:r>
            <a:r>
              <a:rPr dirty="0" sz="2800" lang="en-US">
                <a:solidFill>
                  <a:prstClr val="black"/>
                </a:solidFill>
              </a:rPr>
              <a:t>and 1.5 cm/hour in the multipara.</a:t>
            </a:r>
          </a:p>
          <a:p>
            <a:endParaRPr dirty="0" lang="en-US"/>
          </a:p>
        </p:txBody>
      </p:sp>
      <p:pic>
        <p:nvPicPr>
          <p:cNvPr id="2097155" name="Picture 3"/>
          <p:cNvPicPr>
            <a:picLocks noChangeAspect="1"/>
          </p:cNvPicPr>
          <p:nvPr/>
        </p:nvPicPr>
        <p:blipFill>
          <a:blip xmlns:r="http://schemas.openxmlformats.org/officeDocument/2006/relationships" r:embed="rId1"/>
          <a:stretch>
            <a:fillRect/>
          </a:stretch>
        </p:blipFill>
        <p:spPr>
          <a:xfrm>
            <a:off x="2590496" y="3541690"/>
            <a:ext cx="7011008" cy="3193960"/>
          </a:xfrm>
          <a:prstGeom prst="rec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41" name="Content Placeholder 2"/>
          <p:cNvSpPr>
            <a:spLocks noGrp="1"/>
          </p:cNvSpPr>
          <p:nvPr>
            <p:ph idx="1"/>
          </p:nvPr>
        </p:nvSpPr>
        <p:spPr>
          <a:xfrm>
            <a:off x="709411" y="357434"/>
            <a:ext cx="10515600" cy="6313822"/>
          </a:xfrm>
        </p:spPr>
        <p:txBody>
          <a:bodyPr>
            <a:normAutofit fontScale="85000" lnSpcReduction="10000"/>
          </a:bodyPr>
          <a:p>
            <a:pPr indent="0" lvl="0" marL="0">
              <a:lnSpc>
                <a:spcPct val="100000"/>
              </a:lnSpc>
              <a:spcBef>
                <a:spcPct val="20000"/>
              </a:spcBef>
              <a:buClr>
                <a:srgbClr val="A04DA3"/>
              </a:buClr>
              <a:buSzPct val="95000"/>
              <a:buNone/>
            </a:pPr>
            <a:r>
              <a:rPr b="1" dirty="0" sz="2600" lang="en-US" smtClean="0"/>
              <a:t>3. Transitional Phase: </a:t>
            </a:r>
            <a:r>
              <a:rPr dirty="0" sz="2600" lang="en-US" smtClean="0">
                <a:solidFill>
                  <a:prstClr val="black"/>
                </a:solidFill>
              </a:rPr>
              <a:t>when </a:t>
            </a:r>
            <a:r>
              <a:rPr dirty="0" sz="2600" lang="en-US">
                <a:solidFill>
                  <a:prstClr val="black"/>
                </a:solidFill>
              </a:rPr>
              <a:t>the cervix is around 8cm dilated until it is fully dilated.</a:t>
            </a:r>
          </a:p>
          <a:p>
            <a:pPr algn="just" fontAlgn="base" lvl="2">
              <a:lnSpc>
                <a:spcPct val="100000"/>
              </a:lnSpc>
              <a:spcBef>
                <a:spcPct val="20000"/>
              </a:spcBef>
              <a:spcAft>
                <a:spcPct val="0"/>
              </a:spcAft>
              <a:buSzPct val="95000"/>
              <a:buFont typeface="Wingdings" panose="05000000000000000000" pitchFamily="2" charset="2"/>
              <a:buChar char="ü"/>
            </a:pPr>
            <a:r>
              <a:rPr b="1" dirty="0" lang="en-US">
                <a:solidFill>
                  <a:prstClr val="black"/>
                </a:solidFill>
              </a:rPr>
              <a:t> </a:t>
            </a:r>
            <a:r>
              <a:rPr dirty="0" sz="2800" lang="en-US">
                <a:solidFill>
                  <a:prstClr val="black"/>
                </a:solidFill>
              </a:rPr>
              <a:t>In this phase, the contractions are sharp, more intensified, and last from 60 to 90 seconds. The frequency is from 2 to 3 minutes. </a:t>
            </a:r>
          </a:p>
          <a:p>
            <a:pPr algn="just" fontAlgn="base" lvl="2">
              <a:lnSpc>
                <a:spcPct val="100000"/>
              </a:lnSpc>
              <a:spcBef>
                <a:spcPct val="20000"/>
              </a:spcBef>
              <a:spcAft>
                <a:spcPct val="0"/>
              </a:spcAft>
              <a:buSzPct val="95000"/>
              <a:buFont typeface="Wingdings" panose="05000000000000000000" pitchFamily="2" charset="2"/>
              <a:buChar char="ü"/>
            </a:pPr>
            <a:r>
              <a:rPr dirty="0" sz="2800" lang="en-US">
                <a:solidFill>
                  <a:prstClr val="black"/>
                </a:solidFill>
              </a:rPr>
              <a:t>The cervix dilates from 8 to 10 cm. Completion of this phase marks the end of the first stage of labor. </a:t>
            </a:r>
          </a:p>
          <a:p>
            <a:pPr algn="just" fontAlgn="base" lvl="2">
              <a:lnSpc>
                <a:spcPct val="100000"/>
              </a:lnSpc>
              <a:spcBef>
                <a:spcPct val="20000"/>
              </a:spcBef>
              <a:spcAft>
                <a:spcPct val="0"/>
              </a:spcAft>
              <a:buSzPct val="95000"/>
              <a:buFont typeface="Wingdings" panose="05000000000000000000" pitchFamily="2" charset="2"/>
              <a:buChar char="ü"/>
            </a:pPr>
            <a:r>
              <a:rPr dirty="0" sz="2800" lang="en-US">
                <a:solidFill>
                  <a:prstClr val="black"/>
                </a:solidFill>
              </a:rPr>
              <a:t>The mother may express feelings of frustration, loss of control, and/or irritability. Her focus becomes internal. She has difficulty comprehending surroundings, events, and instructions. </a:t>
            </a:r>
          </a:p>
          <a:p>
            <a:pPr algn="just" fontAlgn="base" lvl="2">
              <a:lnSpc>
                <a:spcPct val="100000"/>
              </a:lnSpc>
              <a:spcBef>
                <a:spcPct val="20000"/>
              </a:spcBef>
              <a:spcAft>
                <a:spcPct val="0"/>
              </a:spcAft>
              <a:buSzPct val="95000"/>
              <a:buFont typeface="Wingdings" panose="05000000000000000000" pitchFamily="2" charset="2"/>
              <a:buChar char="ü"/>
            </a:pPr>
            <a:r>
              <a:rPr dirty="0" sz="2800" lang="en-US">
                <a:solidFill>
                  <a:prstClr val="black"/>
                </a:solidFill>
              </a:rPr>
              <a:t>There is an increase in bloody show as a result of the rupture of capillary vessels in the cervix and the lower uterine segment. </a:t>
            </a:r>
          </a:p>
          <a:p>
            <a:pPr algn="just" fontAlgn="base" lvl="2">
              <a:lnSpc>
                <a:spcPct val="100000"/>
              </a:lnSpc>
              <a:spcBef>
                <a:spcPct val="20000"/>
              </a:spcBef>
              <a:spcAft>
                <a:spcPct val="0"/>
              </a:spcAft>
              <a:buSzPct val="95000"/>
              <a:buFont typeface="Wingdings" panose="05000000000000000000" pitchFamily="2" charset="2"/>
              <a:buChar char="ü"/>
            </a:pPr>
            <a:r>
              <a:rPr dirty="0" sz="2800" lang="en-US">
                <a:solidFill>
                  <a:prstClr val="black"/>
                </a:solidFill>
              </a:rPr>
              <a:t>The mother feels an urge to push or to have a bowel movement. This is considered the most severe and difficult phase for the mother</a:t>
            </a:r>
          </a:p>
          <a:p>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09" name="Title 1"/>
          <p:cNvSpPr>
            <a:spLocks noGrp="1"/>
          </p:cNvSpPr>
          <p:nvPr>
            <p:ph type="title"/>
          </p:nvPr>
        </p:nvSpPr>
        <p:spPr>
          <a:xfrm>
            <a:off x="838200" y="103032"/>
            <a:ext cx="10515600" cy="901520"/>
          </a:xfrm>
        </p:spPr>
        <p:txBody>
          <a:bodyPr>
            <a:normAutofit fontScale="90000"/>
          </a:bodyPr>
          <a:p>
            <a:pPr algn="ctr"/>
            <a:r>
              <a:rPr dirty="0" lang="en-US" smtClean="0">
                <a:solidFill>
                  <a:schemeClr val="accent1"/>
                </a:solidFill>
              </a:rPr>
              <a:t>Introduction</a:t>
            </a:r>
            <a:br>
              <a:rPr dirty="0" lang="en-US" smtClean="0">
                <a:solidFill>
                  <a:schemeClr val="accent1"/>
                </a:solidFill>
              </a:rPr>
            </a:br>
            <a:r>
              <a:rPr dirty="0" lang="en-US" smtClean="0">
                <a:solidFill>
                  <a:schemeClr val="accent1"/>
                </a:solidFill>
              </a:rPr>
              <a:t>Definition Of Terms Used In Midwifery</a:t>
            </a:r>
            <a:endParaRPr dirty="0" lang="en-US">
              <a:solidFill>
                <a:schemeClr val="accent1"/>
              </a:solidFill>
            </a:endParaRPr>
          </a:p>
        </p:txBody>
      </p:sp>
      <p:sp>
        <p:nvSpPr>
          <p:cNvPr id="1048610" name="Content Placeholder 2"/>
          <p:cNvSpPr>
            <a:spLocks noGrp="1"/>
          </p:cNvSpPr>
          <p:nvPr>
            <p:ph idx="1"/>
          </p:nvPr>
        </p:nvSpPr>
        <p:spPr>
          <a:xfrm>
            <a:off x="334851" y="1004552"/>
            <a:ext cx="11500834" cy="5589431"/>
          </a:xfrm>
        </p:spPr>
        <p:txBody>
          <a:bodyPr>
            <a:noAutofit/>
          </a:bodyPr>
          <a:p>
            <a:pPr lvl="1">
              <a:buFont typeface="Wingdings" panose="05000000000000000000" pitchFamily="2" charset="2"/>
              <a:buChar char="Ø"/>
            </a:pPr>
            <a:r>
              <a:rPr b="1" dirty="0" sz="2800" lang="en-US" smtClean="0"/>
              <a:t>Presentation: </a:t>
            </a:r>
            <a:r>
              <a:rPr dirty="0" sz="2800" lang="en-US" smtClean="0"/>
              <a:t>is the fetal part lying at the pelvic brim</a:t>
            </a:r>
          </a:p>
          <a:p>
            <a:pPr lvl="1">
              <a:buFont typeface="Wingdings" panose="05000000000000000000" pitchFamily="2" charset="2"/>
              <a:buChar char="Ø"/>
            </a:pPr>
            <a:r>
              <a:rPr b="1" dirty="0" sz="2800" lang="en-US" smtClean="0"/>
              <a:t>Lie: </a:t>
            </a:r>
            <a:r>
              <a:rPr dirty="0" sz="2800" lang="en-US" smtClean="0"/>
              <a:t>is the relationship of the </a:t>
            </a:r>
            <a:r>
              <a:rPr dirty="0" sz="2800" lang="en-US" err="1" smtClean="0"/>
              <a:t>foetal</a:t>
            </a:r>
            <a:r>
              <a:rPr dirty="0" sz="2800" lang="en-US" smtClean="0"/>
              <a:t> long axis  and the uterine long axis.</a:t>
            </a:r>
          </a:p>
          <a:p>
            <a:pPr lvl="1">
              <a:buFont typeface="Wingdings" panose="05000000000000000000" pitchFamily="2" charset="2"/>
              <a:buChar char="Ø"/>
            </a:pPr>
            <a:r>
              <a:rPr b="1" dirty="0" sz="2800" lang="en-US" smtClean="0"/>
              <a:t>Attitude: </a:t>
            </a:r>
            <a:r>
              <a:rPr dirty="0" sz="2800" lang="en-US" smtClean="0"/>
              <a:t>is the relationship of the fetal head and limbs to its trunk. Normal labour  the attitude is complete flexion and the occiput is presenting. it could be slightly flexed ,deflexed in  or extended in face presentation</a:t>
            </a:r>
          </a:p>
          <a:p>
            <a:pPr lvl="1">
              <a:buFont typeface="Wingdings" panose="05000000000000000000" pitchFamily="2" charset="2"/>
              <a:buChar char="Ø"/>
            </a:pPr>
            <a:r>
              <a:rPr b="1" dirty="0" sz="2800" lang="en-US" smtClean="0"/>
              <a:t>Position: </a:t>
            </a:r>
            <a:r>
              <a:rPr dirty="0" sz="2800" lang="en-US" smtClean="0"/>
              <a:t>is the relationship of the denominator to the six areas of the pelvis. E.g. </a:t>
            </a:r>
            <a:r>
              <a:rPr dirty="0" sz="2800" lang="en-US"/>
              <a:t> </a:t>
            </a:r>
            <a:r>
              <a:rPr dirty="0" sz="2800" lang="en-US" smtClean="0"/>
              <a:t>Positions in normal labour LOA, ROA,LOL, ROL, AP, </a:t>
            </a:r>
          </a:p>
          <a:p>
            <a:pPr lvl="1">
              <a:buFont typeface="Wingdings" panose="05000000000000000000" pitchFamily="2" charset="2"/>
              <a:buChar char="Ø"/>
            </a:pPr>
            <a:r>
              <a:rPr b="1" dirty="0" sz="2800" lang="en-US" smtClean="0"/>
              <a:t>Denominator</a:t>
            </a:r>
            <a:r>
              <a:rPr dirty="0" sz="2800" lang="en-US" smtClean="0"/>
              <a:t>: is the part of </a:t>
            </a:r>
            <a:r>
              <a:rPr dirty="0" sz="2800" lang="en-US" err="1" smtClean="0"/>
              <a:t>foetal</a:t>
            </a:r>
            <a:r>
              <a:rPr dirty="0" sz="2800" lang="en-US" smtClean="0"/>
              <a:t> presentation that is used when referring to </a:t>
            </a:r>
            <a:r>
              <a:rPr dirty="0" sz="2800" lang="en-US" err="1" smtClean="0"/>
              <a:t>foetal</a:t>
            </a:r>
            <a:r>
              <a:rPr dirty="0" sz="2800" lang="en-US" smtClean="0"/>
              <a:t> position.</a:t>
            </a:r>
            <a:r>
              <a:rPr dirty="0" sz="2800" lang="en-US"/>
              <a:t> </a:t>
            </a:r>
            <a:r>
              <a:rPr dirty="0" sz="2800" lang="en-US" smtClean="0"/>
              <a:t>E.g. in a vertex presentation the denominator is the occiput, denominator in breech presentation is the sacrum</a:t>
            </a:r>
          </a:p>
          <a:p>
            <a:pPr lvl="1">
              <a:buFont typeface="Wingdings" panose="05000000000000000000" pitchFamily="2" charset="2"/>
              <a:buChar char="Ø"/>
            </a:pPr>
            <a:r>
              <a:rPr b="1" dirty="0" sz="2800" lang="en-US" smtClean="0"/>
              <a:t>Presenting part</a:t>
            </a:r>
            <a:r>
              <a:rPr dirty="0" sz="2800" lang="en-US" smtClean="0"/>
              <a:t>: is the part of the </a:t>
            </a:r>
            <a:r>
              <a:rPr dirty="0" sz="2800" lang="en-US" err="1" smtClean="0"/>
              <a:t>foetus</a:t>
            </a:r>
            <a:r>
              <a:rPr dirty="0" sz="2800" lang="en-US" smtClean="0"/>
              <a:t> which lies at the pelvic brim.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45" name="Title 1"/>
          <p:cNvSpPr>
            <a:spLocks noGrp="1"/>
          </p:cNvSpPr>
          <p:nvPr>
            <p:ph type="title"/>
          </p:nvPr>
        </p:nvSpPr>
        <p:spPr>
          <a:xfrm>
            <a:off x="838200" y="128790"/>
            <a:ext cx="10515600" cy="888642"/>
          </a:xfrm>
        </p:spPr>
        <p:txBody>
          <a:bodyPr>
            <a:normAutofit fontScale="90000"/>
          </a:bodyPr>
          <a:p>
            <a:pPr algn="ctr"/>
            <a:r>
              <a:rPr b="1" dirty="0" lang="en-US" smtClean="0">
                <a:solidFill>
                  <a:srgbClr val="00B0F0"/>
                </a:solidFill>
              </a:rPr>
              <a:t>Physiology of  1</a:t>
            </a:r>
            <a:r>
              <a:rPr baseline="30000" b="1" dirty="0" lang="en-US" smtClean="0">
                <a:solidFill>
                  <a:srgbClr val="00B0F0"/>
                </a:solidFill>
              </a:rPr>
              <a:t>st</a:t>
            </a:r>
            <a:r>
              <a:rPr b="1" dirty="0" lang="en-US" smtClean="0">
                <a:solidFill>
                  <a:srgbClr val="00B0F0"/>
                </a:solidFill>
              </a:rPr>
              <a:t> stage of labour</a:t>
            </a:r>
            <a:endParaRPr b="1" dirty="0" lang="en-US">
              <a:solidFill>
                <a:srgbClr val="00B0F0"/>
              </a:solidFill>
            </a:endParaRPr>
          </a:p>
        </p:txBody>
      </p:sp>
      <p:sp>
        <p:nvSpPr>
          <p:cNvPr id="1048646" name="Content Placeholder 2"/>
          <p:cNvSpPr>
            <a:spLocks noGrp="1"/>
          </p:cNvSpPr>
          <p:nvPr>
            <p:ph idx="1"/>
          </p:nvPr>
        </p:nvSpPr>
        <p:spPr>
          <a:xfrm>
            <a:off x="386366" y="1017432"/>
            <a:ext cx="11397803" cy="5731098"/>
          </a:xfrm>
        </p:spPr>
        <p:txBody>
          <a:bodyPr>
            <a:normAutofit fontScale="82143" lnSpcReduction="20000"/>
          </a:bodyPr>
          <a:p>
            <a:pPr indent="0" lvl="0" marL="109728">
              <a:lnSpc>
                <a:spcPct val="100000"/>
              </a:lnSpc>
              <a:spcBef>
                <a:spcPct val="20000"/>
              </a:spcBef>
              <a:buSzPct val="95000"/>
              <a:buNone/>
            </a:pPr>
            <a:r>
              <a:rPr dirty="0" sz="3000" lang="en-US" smtClean="0">
                <a:latin typeface="Calibri" panose="020F0502020204030204" pitchFamily="34" charset="0"/>
              </a:rPr>
              <a:t>These are</a:t>
            </a:r>
            <a:r>
              <a:rPr b="1" dirty="0" sz="3000" lang="en-US" smtClean="0">
                <a:latin typeface="Calibri" panose="020F0502020204030204" pitchFamily="34" charset="0"/>
              </a:rPr>
              <a:t>: 1. Fundal Dominance, 2. Polarity, 3. Contraction And Retraction,  4.Retraction Ring, 5. Cervical Effacement, 6. Shortening And Dilatation Of The Cervix, And 7.  Show.</a:t>
            </a:r>
          </a:p>
          <a:p>
            <a:pPr indent="-514350" lvl="0" marL="624078">
              <a:lnSpc>
                <a:spcPct val="100000"/>
              </a:lnSpc>
              <a:spcBef>
                <a:spcPct val="20000"/>
              </a:spcBef>
              <a:buSzPct val="95000"/>
              <a:buFont typeface="+mj-lt"/>
              <a:buAutoNum type="arabicPeriod"/>
            </a:pPr>
            <a:r>
              <a:rPr b="1" dirty="0" sz="3000" lang="en-US" smtClean="0">
                <a:latin typeface="Calibri" panose="020F0502020204030204" pitchFamily="34" charset="0"/>
              </a:rPr>
              <a:t>Fundal </a:t>
            </a:r>
            <a:r>
              <a:rPr b="1" dirty="0" sz="3000" lang="en-US">
                <a:latin typeface="Calibri" panose="020F0502020204030204" pitchFamily="34" charset="0"/>
              </a:rPr>
              <a:t>Dominance</a:t>
            </a:r>
            <a:r>
              <a:rPr dirty="0" sz="3000" lang="en-US">
                <a:latin typeface="Calibri" panose="020F0502020204030204" pitchFamily="34" charset="0"/>
              </a:rPr>
              <a:t> </a:t>
            </a:r>
          </a:p>
          <a:p>
            <a:pPr indent="-514350" lvl="2" marL="1538478">
              <a:lnSpc>
                <a:spcPct val="100000"/>
              </a:lnSpc>
              <a:spcBef>
                <a:spcPct val="20000"/>
              </a:spcBef>
              <a:buSzPct val="95000"/>
              <a:buFont typeface="Wingdings" panose="05000000000000000000" pitchFamily="2" charset="2"/>
              <a:buChar char="Ø"/>
            </a:pPr>
            <a:r>
              <a:rPr dirty="0" sz="3000" lang="en-US">
                <a:solidFill>
                  <a:prstClr val="black"/>
                </a:solidFill>
                <a:latin typeface="Calibri" panose="020F0502020204030204" pitchFamily="34" charset="0"/>
              </a:rPr>
              <a:t>During a contraction the uterus feels hard to touch. At the beginning of the process, contractions are painless and involuntary, and are controlled by the nervous system under the influence of endocrine hormones.</a:t>
            </a:r>
          </a:p>
          <a:p>
            <a:pPr indent="-514350" lvl="2" marL="1538478">
              <a:lnSpc>
                <a:spcPct val="100000"/>
              </a:lnSpc>
              <a:spcBef>
                <a:spcPct val="20000"/>
              </a:spcBef>
              <a:buSzPct val="95000"/>
              <a:buFont typeface="Wingdings" panose="05000000000000000000" pitchFamily="2" charset="2"/>
              <a:buChar char="Ø"/>
            </a:pPr>
            <a:r>
              <a:rPr dirty="0" sz="3000" lang="en-US">
                <a:solidFill>
                  <a:prstClr val="black"/>
                </a:solidFill>
                <a:latin typeface="Calibri" panose="020F0502020204030204" pitchFamily="34" charset="0"/>
              </a:rPr>
              <a:t>The contraction starts near one of the </a:t>
            </a:r>
            <a:r>
              <a:rPr dirty="0" sz="3000" lang="en-US" err="1">
                <a:solidFill>
                  <a:prstClr val="black"/>
                </a:solidFill>
                <a:latin typeface="Calibri" panose="020F0502020204030204" pitchFamily="34" charset="0"/>
              </a:rPr>
              <a:t>cornua</a:t>
            </a:r>
            <a:r>
              <a:rPr dirty="0" sz="3000" lang="en-US">
                <a:solidFill>
                  <a:prstClr val="black"/>
                </a:solidFill>
                <a:latin typeface="Calibri" panose="020F0502020204030204" pitchFamily="34" charset="0"/>
              </a:rPr>
              <a:t> &amp; spreads across &amp; downwards the fundus </a:t>
            </a:r>
          </a:p>
          <a:p>
            <a:pPr indent="-514350" lvl="2" marL="1538478">
              <a:lnSpc>
                <a:spcPct val="100000"/>
              </a:lnSpc>
              <a:spcBef>
                <a:spcPct val="20000"/>
              </a:spcBef>
              <a:buSzPct val="95000"/>
              <a:buFont typeface="Wingdings" panose="05000000000000000000" pitchFamily="2" charset="2"/>
              <a:buChar char="Ø"/>
            </a:pPr>
            <a:r>
              <a:rPr dirty="0" sz="3000" lang="en-US">
                <a:solidFill>
                  <a:prstClr val="black"/>
                </a:solidFill>
                <a:latin typeface="Calibri" panose="020F0502020204030204" pitchFamily="34" charset="0"/>
              </a:rPr>
              <a:t>Contractions last longer on the fundus and are very intense. </a:t>
            </a:r>
          </a:p>
          <a:p>
            <a:pPr indent="-514350" lvl="2" marL="1538478">
              <a:lnSpc>
                <a:spcPct val="100000"/>
              </a:lnSpc>
              <a:spcBef>
                <a:spcPct val="20000"/>
              </a:spcBef>
              <a:buSzPct val="95000"/>
              <a:buFont typeface="Wingdings" panose="05000000000000000000" pitchFamily="2" charset="2"/>
              <a:buChar char="Ø"/>
            </a:pPr>
            <a:r>
              <a:rPr dirty="0" sz="3000" lang="en-US">
                <a:solidFill>
                  <a:prstClr val="black"/>
                </a:solidFill>
                <a:latin typeface="Calibri" panose="020F0502020204030204" pitchFamily="34" charset="0"/>
              </a:rPr>
              <a:t>The peak of the contraction is reached simultaneously over the whole uterus and fades from all parts together. </a:t>
            </a:r>
          </a:p>
          <a:p>
            <a:pPr indent="-514350" lvl="2" marL="1538478">
              <a:lnSpc>
                <a:spcPct val="100000"/>
              </a:lnSpc>
              <a:spcBef>
                <a:spcPct val="20000"/>
              </a:spcBef>
              <a:buSzPct val="95000"/>
              <a:buFont typeface="Wingdings" panose="05000000000000000000" pitchFamily="2" charset="2"/>
              <a:buChar char="Ø"/>
            </a:pPr>
            <a:r>
              <a:rPr dirty="0" sz="3000" lang="en-US">
                <a:solidFill>
                  <a:prstClr val="black"/>
                </a:solidFill>
                <a:latin typeface="Calibri" panose="020F0502020204030204" pitchFamily="34" charset="0"/>
              </a:rPr>
              <a:t>This pattern allows the cervix to dilate and the contracting fundus to expel the </a:t>
            </a:r>
            <a:r>
              <a:rPr dirty="0" sz="3000" lang="en-US" err="1">
                <a:solidFill>
                  <a:prstClr val="black"/>
                </a:solidFill>
                <a:latin typeface="Calibri" panose="020F0502020204030204" pitchFamily="34" charset="0"/>
              </a:rPr>
              <a:t>foetus</a:t>
            </a:r>
            <a:r>
              <a:rPr dirty="0" sz="3000" lang="en-US">
                <a:solidFill>
                  <a:prstClr val="black"/>
                </a:solidFill>
                <a:latin typeface="Calibri" panose="020F0502020204030204" pitchFamily="34" charset="0"/>
              </a:rPr>
              <a:t>.</a:t>
            </a:r>
          </a:p>
          <a:p>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47" name="Content Placeholder 2"/>
          <p:cNvSpPr>
            <a:spLocks noGrp="1"/>
          </p:cNvSpPr>
          <p:nvPr>
            <p:ph idx="1"/>
          </p:nvPr>
        </p:nvSpPr>
        <p:spPr>
          <a:xfrm>
            <a:off x="838200" y="347730"/>
            <a:ext cx="10515600" cy="6130343"/>
          </a:xfrm>
        </p:spPr>
        <p:txBody>
          <a:bodyPr>
            <a:normAutofit fontScale="92857" lnSpcReduction="20000"/>
          </a:bodyPr>
          <a:p>
            <a:pPr indent="0" lvl="0" marL="109537">
              <a:lnSpc>
                <a:spcPct val="100000"/>
              </a:lnSpc>
              <a:spcBef>
                <a:spcPct val="20000"/>
              </a:spcBef>
              <a:buClr>
                <a:schemeClr val="tx1"/>
              </a:buClr>
              <a:buSzPct val="95000"/>
              <a:buNone/>
            </a:pPr>
            <a:r>
              <a:rPr b="1" dirty="0" lang="en-US" smtClean="0">
                <a:latin typeface="Calibri" panose="020F0502020204030204" pitchFamily="34" charset="0"/>
              </a:rPr>
              <a:t>2.  </a:t>
            </a:r>
            <a:r>
              <a:rPr b="1" dirty="0" lang="en-US">
                <a:latin typeface="Calibri" panose="020F0502020204030204" pitchFamily="34" charset="0"/>
              </a:rPr>
              <a:t>Polarity</a:t>
            </a:r>
            <a:r>
              <a:rPr dirty="0" lang="en-US">
                <a:latin typeface="Calibri" panose="020F0502020204030204" pitchFamily="34" charset="0"/>
              </a:rPr>
              <a:t> </a:t>
            </a:r>
          </a:p>
          <a:p>
            <a:pPr indent="-514350" lvl="2" marL="1538287">
              <a:lnSpc>
                <a:spcPct val="100000"/>
              </a:lnSpc>
              <a:spcBef>
                <a:spcPct val="20000"/>
              </a:spcBef>
              <a:buClr>
                <a:schemeClr val="tx1"/>
              </a:buClr>
              <a:buSzPct val="95000"/>
              <a:buFont typeface="Wingdings" panose="05000000000000000000" pitchFamily="2" charset="2"/>
              <a:buChar char="ü"/>
            </a:pPr>
            <a:r>
              <a:rPr dirty="0" sz="2800" lang="en-US" smtClean="0">
                <a:solidFill>
                  <a:prstClr val="black"/>
                </a:solidFill>
                <a:latin typeface="Calibri" panose="020F0502020204030204" pitchFamily="34" charset="0"/>
              </a:rPr>
              <a:t>Polarity </a:t>
            </a:r>
            <a:r>
              <a:rPr dirty="0" sz="2800" lang="en-US">
                <a:solidFill>
                  <a:prstClr val="black"/>
                </a:solidFill>
                <a:latin typeface="Calibri" panose="020F0502020204030204" pitchFamily="34" charset="0"/>
              </a:rPr>
              <a:t>describes the neuromuscular harmony between the two poles or segments of the uterus throughout labour. </a:t>
            </a:r>
          </a:p>
          <a:p>
            <a:pPr indent="-514350" lvl="2" marL="1538287">
              <a:lnSpc>
                <a:spcPct val="100000"/>
              </a:lnSpc>
              <a:spcBef>
                <a:spcPct val="20000"/>
              </a:spcBef>
              <a:buClr>
                <a:schemeClr val="tx1"/>
              </a:buClr>
              <a:buSzPct val="95000"/>
              <a:buFont typeface="Wingdings" panose="05000000000000000000" pitchFamily="2" charset="2"/>
              <a:buChar char="ü"/>
            </a:pPr>
            <a:r>
              <a:rPr dirty="0" sz="2800" lang="en-US" smtClean="0">
                <a:solidFill>
                  <a:prstClr val="black"/>
                </a:solidFill>
                <a:latin typeface="Calibri" panose="020F0502020204030204" pitchFamily="34" charset="0"/>
              </a:rPr>
              <a:t>The </a:t>
            </a:r>
            <a:r>
              <a:rPr dirty="0" sz="2800" lang="en-US">
                <a:solidFill>
                  <a:prstClr val="black"/>
                </a:solidFill>
                <a:latin typeface="Calibri" panose="020F0502020204030204" pitchFamily="34" charset="0"/>
              </a:rPr>
              <a:t>upper pole contracts strongly and retracts to expel the </a:t>
            </a:r>
            <a:r>
              <a:rPr dirty="0" sz="2800" lang="en-US" err="1" smtClean="0">
                <a:solidFill>
                  <a:prstClr val="black"/>
                </a:solidFill>
                <a:latin typeface="Calibri" panose="020F0502020204030204" pitchFamily="34" charset="0"/>
              </a:rPr>
              <a:t>foetus</a:t>
            </a:r>
            <a:r>
              <a:rPr dirty="0" sz="2800" lang="en-US" smtClean="0">
                <a:solidFill>
                  <a:prstClr val="black"/>
                </a:solidFill>
                <a:latin typeface="Calibri" panose="020F0502020204030204" pitchFamily="34" charset="0"/>
              </a:rPr>
              <a:t>. </a:t>
            </a:r>
          </a:p>
          <a:p>
            <a:pPr indent="-514350" lvl="2" marL="1538287">
              <a:lnSpc>
                <a:spcPct val="100000"/>
              </a:lnSpc>
              <a:spcBef>
                <a:spcPct val="20000"/>
              </a:spcBef>
              <a:buClr>
                <a:schemeClr val="tx1"/>
              </a:buClr>
              <a:buSzPct val="95000"/>
              <a:buFont typeface="Wingdings" panose="05000000000000000000" pitchFamily="2" charset="2"/>
              <a:buChar char="ü"/>
            </a:pPr>
            <a:r>
              <a:rPr dirty="0" sz="2800" lang="en-US" smtClean="0">
                <a:solidFill>
                  <a:prstClr val="black"/>
                </a:solidFill>
                <a:latin typeface="Calibri" panose="020F0502020204030204" pitchFamily="34" charset="0"/>
              </a:rPr>
              <a:t>The lower pole contracts slightly and dilates to allow expansion for the </a:t>
            </a:r>
            <a:r>
              <a:rPr dirty="0" sz="2800" lang="en-US" err="1" smtClean="0">
                <a:solidFill>
                  <a:prstClr val="black"/>
                </a:solidFill>
                <a:latin typeface="Calibri" panose="020F0502020204030204" pitchFamily="34" charset="0"/>
              </a:rPr>
              <a:t>foetus</a:t>
            </a:r>
            <a:r>
              <a:rPr dirty="0" sz="2800" lang="en-US" smtClean="0">
                <a:solidFill>
                  <a:prstClr val="black"/>
                </a:solidFill>
                <a:latin typeface="Calibri" panose="020F0502020204030204" pitchFamily="34" charset="0"/>
              </a:rPr>
              <a:t> to get its way out. If polarity is disorganized, the process of labour will be inhibited</a:t>
            </a:r>
          </a:p>
          <a:p>
            <a:pPr indent="0" lvl="0" marL="0">
              <a:lnSpc>
                <a:spcPct val="100000"/>
              </a:lnSpc>
              <a:spcBef>
                <a:spcPct val="20000"/>
              </a:spcBef>
              <a:buClr>
                <a:srgbClr val="A04DA3"/>
              </a:buClr>
              <a:buSzPct val="95000"/>
              <a:buNone/>
            </a:pPr>
            <a:r>
              <a:rPr b="1" dirty="0" lang="en-US" smtClean="0">
                <a:latin typeface="Calibri" panose="020F0502020204030204" pitchFamily="34" charset="0"/>
              </a:rPr>
              <a:t>3.  Contraction &amp; Retraction </a:t>
            </a:r>
          </a:p>
          <a:p>
            <a:pPr lvl="2">
              <a:lnSpc>
                <a:spcPct val="100000"/>
              </a:lnSpc>
              <a:spcBef>
                <a:spcPct val="20000"/>
              </a:spcBef>
              <a:buSzPct val="95000"/>
              <a:buFont typeface="Wingdings" panose="05000000000000000000" pitchFamily="2" charset="2"/>
              <a:buChar char="ü"/>
            </a:pPr>
            <a:r>
              <a:rPr dirty="0" sz="2800" lang="en-US" smtClean="0">
                <a:solidFill>
                  <a:prstClr val="black"/>
                </a:solidFill>
                <a:latin typeface="Calibri" panose="020F0502020204030204" pitchFamily="34" charset="0"/>
              </a:rPr>
              <a:t> This </a:t>
            </a:r>
            <a:r>
              <a:rPr dirty="0" sz="2800" lang="en-US">
                <a:solidFill>
                  <a:prstClr val="black"/>
                </a:solidFill>
                <a:latin typeface="Calibri" panose="020F0502020204030204" pitchFamily="34" charset="0"/>
              </a:rPr>
              <a:t>is the shortening of the muscle </a:t>
            </a:r>
            <a:r>
              <a:rPr dirty="0" sz="2800" lang="en-US" smtClean="0">
                <a:solidFill>
                  <a:prstClr val="black"/>
                </a:solidFill>
                <a:latin typeface="Calibri" panose="020F0502020204030204" pitchFamily="34" charset="0"/>
              </a:rPr>
              <a:t>fibers </a:t>
            </a:r>
            <a:r>
              <a:rPr dirty="0" sz="2800" lang="en-US">
                <a:solidFill>
                  <a:prstClr val="black"/>
                </a:solidFill>
                <a:latin typeface="Calibri" panose="020F0502020204030204" pitchFamily="34" charset="0"/>
              </a:rPr>
              <a:t>instead of </a:t>
            </a:r>
            <a:r>
              <a:rPr dirty="0" sz="2800" lang="en-US" smtClean="0">
                <a:solidFill>
                  <a:prstClr val="black"/>
                </a:solidFill>
                <a:latin typeface="Calibri" panose="020F0502020204030204" pitchFamily="34" charset="0"/>
              </a:rPr>
              <a:t>relaxing completely</a:t>
            </a:r>
            <a:r>
              <a:rPr dirty="0" sz="2800" lang="en-US">
                <a:solidFill>
                  <a:prstClr val="black"/>
                </a:solidFill>
                <a:latin typeface="Calibri" panose="020F0502020204030204" pitchFamily="34" charset="0"/>
              </a:rPr>
              <a:t>. It assists in progressive expulsion of the fetus During labour, contraction does not pass off entirely but muscle </a:t>
            </a:r>
            <a:r>
              <a:rPr dirty="0" sz="2800" lang="en-US" err="1">
                <a:solidFill>
                  <a:prstClr val="black"/>
                </a:solidFill>
                <a:latin typeface="Calibri" panose="020F0502020204030204" pitchFamily="34" charset="0"/>
              </a:rPr>
              <a:t>fibres</a:t>
            </a:r>
            <a:r>
              <a:rPr dirty="0" sz="2800" lang="en-US">
                <a:solidFill>
                  <a:prstClr val="black"/>
                </a:solidFill>
                <a:latin typeface="Calibri" panose="020F0502020204030204" pitchFamily="34" charset="0"/>
              </a:rPr>
              <a:t> shorten instead of completely relaxing(retraction)</a:t>
            </a:r>
            <a:r>
              <a:rPr b="1" dirty="0" sz="2800" lang="en-GB">
                <a:solidFill>
                  <a:prstClr val="black"/>
                </a:solidFill>
                <a:latin typeface="Calibri" panose="020F0502020204030204" pitchFamily="34" charset="0"/>
              </a:rPr>
              <a:t> </a:t>
            </a:r>
          </a:p>
          <a:p>
            <a:pPr indent="-514350" lvl="2" marL="1538287">
              <a:lnSpc>
                <a:spcPct val="100000"/>
              </a:lnSpc>
              <a:spcBef>
                <a:spcPct val="20000"/>
              </a:spcBef>
              <a:buClr>
                <a:schemeClr val="tx1"/>
              </a:buClr>
              <a:buSzPct val="95000"/>
              <a:buFont typeface="Wingdings" panose="05000000000000000000" pitchFamily="2" charset="2"/>
              <a:buChar char="Ø"/>
            </a:pPr>
            <a:endParaRPr dirty="0" sz="2800" lang="en-US" smtClean="0">
              <a:solidFill>
                <a:prstClr val="black"/>
              </a:solidFill>
              <a:latin typeface="Calibri" panose="020F0502020204030204" pitchFamily="34" charset="0"/>
            </a:endParaRPr>
          </a:p>
          <a:p>
            <a:pPr indent="-514350" lvl="2" marL="1538287">
              <a:lnSpc>
                <a:spcPct val="100000"/>
              </a:lnSpc>
              <a:spcBef>
                <a:spcPct val="20000"/>
              </a:spcBef>
              <a:buClr>
                <a:schemeClr val="tx1"/>
              </a:buClr>
              <a:buSzPct val="95000"/>
              <a:buFont typeface="Wingdings" panose="05000000000000000000" pitchFamily="2" charset="2"/>
              <a:buChar char="Ø"/>
            </a:pPr>
            <a:endParaRPr dirty="0" sz="2800" lang="en-US">
              <a:solidFill>
                <a:prstClr val="black"/>
              </a:solidFill>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48" name="Title 1"/>
          <p:cNvSpPr>
            <a:spLocks noGrp="1"/>
          </p:cNvSpPr>
          <p:nvPr>
            <p:ph type="title"/>
          </p:nvPr>
        </p:nvSpPr>
        <p:spPr/>
        <p:txBody>
          <a:bodyPr/>
          <a:p>
            <a:r>
              <a:rPr dirty="0" lang="en-US" smtClean="0">
                <a:solidFill>
                  <a:srgbClr val="00B0F0"/>
                </a:solidFill>
              </a:rPr>
              <a:t>               Contraction And Retraction</a:t>
            </a:r>
            <a:endParaRPr dirty="0" lang="en-US">
              <a:solidFill>
                <a:srgbClr val="00B0F0"/>
              </a:solidFill>
            </a:endParaRPr>
          </a:p>
        </p:txBody>
      </p:sp>
      <p:pic>
        <p:nvPicPr>
          <p:cNvPr id="2097156" name="Content Placeholder 3"/>
          <p:cNvPicPr>
            <a:picLocks noChangeAspect="1" noGrp="1"/>
          </p:cNvPicPr>
          <p:nvPr>
            <p:ph idx="1"/>
          </p:nvPr>
        </p:nvPicPr>
        <p:blipFill>
          <a:blip xmlns:r="http://schemas.openxmlformats.org/officeDocument/2006/relationships" r:embed="rId1"/>
          <a:stretch>
            <a:fillRect/>
          </a:stretch>
        </p:blipFill>
        <p:spPr>
          <a:xfrm>
            <a:off x="3686175" y="2215356"/>
            <a:ext cx="4819650" cy="3571875"/>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49" name="Content Placeholder 2"/>
          <p:cNvSpPr>
            <a:spLocks noGrp="1"/>
          </p:cNvSpPr>
          <p:nvPr>
            <p:ph idx="1"/>
          </p:nvPr>
        </p:nvSpPr>
        <p:spPr>
          <a:xfrm>
            <a:off x="838200" y="244699"/>
            <a:ext cx="10515600" cy="6465194"/>
          </a:xfrm>
        </p:spPr>
        <p:txBody>
          <a:bodyPr>
            <a:normAutofit/>
          </a:bodyPr>
          <a:p>
            <a:pPr indent="0" lvl="0" marL="0">
              <a:lnSpc>
                <a:spcPct val="100000"/>
              </a:lnSpc>
              <a:spcBef>
                <a:spcPct val="20000"/>
              </a:spcBef>
              <a:buClr>
                <a:schemeClr val="tx1"/>
              </a:buClr>
              <a:buSzPct val="95000"/>
              <a:buNone/>
            </a:pPr>
            <a:r>
              <a:rPr b="1" dirty="0" sz="2000" lang="en-GB" smtClean="0"/>
              <a:t>4</a:t>
            </a:r>
            <a:r>
              <a:rPr b="1" dirty="0" sz="2000" lang="en-GB"/>
              <a:t>. Retraction ring</a:t>
            </a:r>
            <a:endParaRPr sz="2000"/>
          </a:p>
          <a:p>
            <a:pPr algn="just" lvl="2">
              <a:lnSpc>
                <a:spcPct val="100000"/>
              </a:lnSpc>
              <a:spcBef>
                <a:spcPct val="20000"/>
              </a:spcBef>
              <a:buClr>
                <a:schemeClr val="tx1"/>
              </a:buClr>
              <a:buSzPct val="95000"/>
              <a:buFont typeface="Wingdings" panose="05000000000000000000" pitchFamily="2" charset="2"/>
              <a:buChar char="ü"/>
            </a:pPr>
            <a:r>
              <a:rPr dirty="0" sz="2000" lang="en-US">
                <a:solidFill>
                  <a:prstClr val="black"/>
                </a:solidFill>
              </a:rPr>
              <a:t>The retraction ring which is an imaginary ridge, forms between the upper and the lower uterine segment. It is present in every labour and is perfectly normal as long as it is not marked enough to be visible above the </a:t>
            </a:r>
            <a:r>
              <a:rPr dirty="0" sz="2000" lang="en-US" err="1">
                <a:solidFill>
                  <a:prstClr val="black"/>
                </a:solidFill>
              </a:rPr>
              <a:t>symphysis</a:t>
            </a:r>
            <a:r>
              <a:rPr dirty="0" sz="2000" lang="en-US">
                <a:solidFill>
                  <a:prstClr val="black"/>
                </a:solidFill>
              </a:rPr>
              <a:t> pubis. </a:t>
            </a:r>
            <a:endParaRPr sz="2000"/>
          </a:p>
          <a:p>
            <a:pPr algn="just" lvl="2">
              <a:lnSpc>
                <a:spcPct val="100000"/>
              </a:lnSpc>
              <a:spcBef>
                <a:spcPct val="20000"/>
              </a:spcBef>
              <a:buClr>
                <a:schemeClr val="tx1"/>
              </a:buClr>
              <a:buSzPct val="95000"/>
              <a:buFont typeface="Wingdings" panose="05000000000000000000" pitchFamily="2" charset="2"/>
              <a:buChar char="ü"/>
            </a:pPr>
            <a:r>
              <a:rPr dirty="0" sz="2000" lang="en-US">
                <a:solidFill>
                  <a:prstClr val="black"/>
                </a:solidFill>
              </a:rPr>
              <a:t>it is a physiological ring that gradually rises as upper segment contracts &amp; retracts &amp; the lower segment thins to accommodate the descending fetus</a:t>
            </a:r>
            <a:r>
              <a:rPr dirty="0" sz="2000" lang="en-US" smtClean="0">
                <a:solidFill>
                  <a:prstClr val="black"/>
                </a:solidFill>
              </a:rPr>
              <a:t>.</a:t>
            </a:r>
            <a:r>
              <a:rPr b="1" dirty="0" sz="2000" lang="en-US">
                <a:solidFill>
                  <a:srgbClr val="FF0000"/>
                </a:solidFill>
              </a:rPr>
              <a:t> </a:t>
            </a:r>
            <a:endParaRPr b="1" dirty="0" sz="2000" lang="en-US" smtClean="0">
              <a:solidFill>
                <a:srgbClr val="FF0000"/>
              </a:solidFill>
            </a:endParaRPr>
          </a:p>
          <a:p>
            <a:pPr algn="just" indent="-274320" lvl="0" marL="274320">
              <a:lnSpc>
                <a:spcPct val="100000"/>
              </a:lnSpc>
              <a:spcBef>
                <a:spcPct val="20000"/>
              </a:spcBef>
              <a:buClr>
                <a:srgbClr val="A04DA3"/>
              </a:buClr>
              <a:buSzPct val="95000"/>
              <a:buFont typeface="Wingdings 2"/>
              <a:buChar char=""/>
            </a:pPr>
            <a:endParaRPr dirty="0" sz="2000" lang="en-US">
              <a:solidFill>
                <a:prstClr val="black"/>
              </a:solidFill>
              <a:latin typeface="Constantia"/>
            </a:endParaRPr>
          </a:p>
          <a:p>
            <a:endParaRPr dirty="0" sz="2000" lang="en-US"/>
          </a:p>
        </p:txBody>
      </p:sp>
      <p:pic>
        <p:nvPicPr>
          <p:cNvPr id="2097157" name="Picture 3"/>
          <p:cNvPicPr>
            <a:picLocks noChangeAspect="1"/>
          </p:cNvPicPr>
          <p:nvPr/>
        </p:nvPicPr>
        <p:blipFill>
          <a:blip xmlns:r="http://schemas.openxmlformats.org/officeDocument/2006/relationships" r:embed="rId1"/>
          <a:stretch>
            <a:fillRect/>
          </a:stretch>
        </p:blipFill>
        <p:spPr>
          <a:xfrm>
            <a:off x="7431109" y="3412902"/>
            <a:ext cx="3825025" cy="3296992"/>
          </a:xfrm>
          <a:prstGeom prst="rec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50" name="Content Placeholder 2"/>
          <p:cNvSpPr>
            <a:spLocks noGrp="1"/>
          </p:cNvSpPr>
          <p:nvPr>
            <p:ph idx="1"/>
          </p:nvPr>
        </p:nvSpPr>
        <p:spPr>
          <a:xfrm>
            <a:off x="838200" y="167424"/>
            <a:ext cx="10515600" cy="6503831"/>
          </a:xfrm>
        </p:spPr>
        <p:txBody>
          <a:bodyPr/>
          <a:p>
            <a:pPr algn="just" indent="0" lvl="0" marL="0">
              <a:lnSpc>
                <a:spcPct val="100000"/>
              </a:lnSpc>
              <a:spcBef>
                <a:spcPct val="20000"/>
              </a:spcBef>
              <a:buClr>
                <a:prstClr val="black"/>
              </a:buClr>
              <a:buSzPct val="95000"/>
              <a:buNone/>
            </a:pPr>
            <a:r>
              <a:rPr b="1" dirty="0" sz="2400" lang="en-US">
                <a:solidFill>
                  <a:prstClr val="black"/>
                </a:solidFill>
              </a:rPr>
              <a:t>5.   Cervical effacement</a:t>
            </a:r>
            <a:endParaRPr sz="2400"/>
          </a:p>
          <a:p>
            <a:pPr algn="just" lvl="2">
              <a:lnSpc>
                <a:spcPct val="100000"/>
              </a:lnSpc>
              <a:spcBef>
                <a:spcPct val="20000"/>
              </a:spcBef>
              <a:buClr>
                <a:prstClr val="black"/>
              </a:buClr>
              <a:buSzPct val="95000"/>
              <a:buFont typeface="Wingdings" panose="05000000000000000000" pitchFamily="2" charset="2"/>
              <a:buChar char="ü"/>
            </a:pPr>
            <a:r>
              <a:rPr dirty="0" sz="2400" lang="en-US">
                <a:solidFill>
                  <a:prstClr val="black"/>
                </a:solidFill>
              </a:rPr>
              <a:t>It is the inclusion of cervical canal into the lower uterine segment. It may occur in late </a:t>
            </a:r>
            <a:r>
              <a:rPr dirty="0" sz="2400" lang="en-US" err="1">
                <a:solidFill>
                  <a:prstClr val="black"/>
                </a:solidFill>
              </a:rPr>
              <a:t>pregnacy</a:t>
            </a:r>
            <a:r>
              <a:rPr dirty="0" sz="2400" lang="en-US">
                <a:solidFill>
                  <a:prstClr val="black"/>
                </a:solidFill>
              </a:rPr>
              <a:t> or delay till </a:t>
            </a:r>
            <a:r>
              <a:rPr dirty="0" sz="2400" lang="en-US" err="1">
                <a:solidFill>
                  <a:prstClr val="black"/>
                </a:solidFill>
              </a:rPr>
              <a:t>labour</a:t>
            </a:r>
            <a:r>
              <a:rPr dirty="0" sz="2400" lang="en-US">
                <a:solidFill>
                  <a:prstClr val="black"/>
                </a:solidFill>
              </a:rPr>
              <a:t> begins. In nulliparous, the cervical dilatation doesn’t take place until effacement is complete. On the other hand, in </a:t>
            </a:r>
            <a:r>
              <a:rPr dirty="0" sz="2400" lang="en-US" err="1">
                <a:solidFill>
                  <a:prstClr val="black"/>
                </a:solidFill>
              </a:rPr>
              <a:t>parous</a:t>
            </a:r>
            <a:r>
              <a:rPr dirty="0" sz="2400" lang="en-US">
                <a:solidFill>
                  <a:prstClr val="black"/>
                </a:solidFill>
              </a:rPr>
              <a:t> women effacement and dilatation may occur simultaneously.</a:t>
            </a:r>
            <a:endParaRPr sz="2400"/>
          </a:p>
          <a:p>
            <a:endParaRPr dirty="0" sz="2400" lang="en-US"/>
          </a:p>
        </p:txBody>
      </p:sp>
      <p:pic>
        <p:nvPicPr>
          <p:cNvPr id="2097158" name="Picture 3"/>
          <p:cNvPicPr>
            <a:picLocks noChangeAspect="1"/>
          </p:cNvPicPr>
          <p:nvPr/>
        </p:nvPicPr>
        <p:blipFill>
          <a:blip xmlns:r="http://schemas.openxmlformats.org/officeDocument/2006/relationships" r:embed="rId1"/>
          <a:stretch>
            <a:fillRect/>
          </a:stretch>
        </p:blipFill>
        <p:spPr>
          <a:xfrm>
            <a:off x="2009104" y="2820473"/>
            <a:ext cx="9344695" cy="3850781"/>
          </a:xfrm>
          <a:prstGeom prst="rec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51" name="Content Placeholder 2"/>
          <p:cNvSpPr>
            <a:spLocks noGrp="1"/>
          </p:cNvSpPr>
          <p:nvPr>
            <p:ph idx="1"/>
          </p:nvPr>
        </p:nvSpPr>
        <p:spPr>
          <a:xfrm>
            <a:off x="838200" y="437882"/>
            <a:ext cx="10515600" cy="5739081"/>
          </a:xfrm>
        </p:spPr>
        <p:txBody>
          <a:bodyPr>
            <a:normAutofit/>
          </a:bodyPr>
          <a:p>
            <a:pPr algn="just" indent="0" lvl="0" marL="0">
              <a:lnSpc>
                <a:spcPct val="100000"/>
              </a:lnSpc>
              <a:spcBef>
                <a:spcPct val="20000"/>
              </a:spcBef>
              <a:buClr>
                <a:srgbClr val="A04DA3"/>
              </a:buClr>
              <a:buSzPct val="95000"/>
              <a:buNone/>
            </a:pPr>
            <a:r>
              <a:rPr b="1" dirty="0" lang="en-US"/>
              <a:t>6. The Shortening and Dilation of The Cervix</a:t>
            </a:r>
          </a:p>
          <a:p>
            <a:pPr algn="just" lvl="2">
              <a:lnSpc>
                <a:spcPct val="100000"/>
              </a:lnSpc>
              <a:spcBef>
                <a:spcPct val="20000"/>
              </a:spcBef>
              <a:buSzPct val="95000"/>
              <a:buFont typeface="Wingdings" panose="05000000000000000000" pitchFamily="2" charset="2"/>
              <a:buChar char="ü"/>
            </a:pPr>
            <a:r>
              <a:rPr dirty="0" sz="2800" lang="en-US"/>
              <a:t>Before labour begins, the cervix of a </a:t>
            </a:r>
            <a:r>
              <a:rPr dirty="0" sz="2800" lang="en-US" err="1"/>
              <a:t>primagravida</a:t>
            </a:r>
            <a:r>
              <a:rPr dirty="0" sz="2800" lang="en-US"/>
              <a:t> is a thick hard cone which protrudes into the vagina. The canal is at least one inch long. </a:t>
            </a:r>
          </a:p>
          <a:p>
            <a:pPr algn="just" lvl="2">
              <a:lnSpc>
                <a:spcPct val="100000"/>
              </a:lnSpc>
              <a:spcBef>
                <a:spcPct val="20000"/>
              </a:spcBef>
              <a:buSzPct val="95000"/>
              <a:buFont typeface="Wingdings" panose="05000000000000000000" pitchFamily="2" charset="2"/>
              <a:buChar char="ü"/>
            </a:pPr>
            <a:r>
              <a:rPr dirty="0" sz="2800" lang="en-US"/>
              <a:t>When labour begins the strongly contracting upper segment of the uterus starts retracting and getting shorter, while the thinner lower segment of the uterus gets pulled away from the presenting part. This stretches the lower segment. The latter, in turn pulls the internal </a:t>
            </a:r>
            <a:r>
              <a:rPr dirty="0" sz="2800" lang="en-US" err="1"/>
              <a:t>Os</a:t>
            </a:r>
            <a:r>
              <a:rPr dirty="0" sz="2800" lang="en-US"/>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52" name="Title 1"/>
          <p:cNvSpPr>
            <a:spLocks noGrp="1"/>
          </p:cNvSpPr>
          <p:nvPr>
            <p:ph type="title"/>
          </p:nvPr>
        </p:nvSpPr>
        <p:spPr/>
        <p:txBody>
          <a:bodyPr/>
          <a:p>
            <a:pPr algn="ctr"/>
            <a:r>
              <a:rPr dirty="0" lang="en-US" smtClean="0">
                <a:solidFill>
                  <a:srgbClr val="00B0F0"/>
                </a:solidFill>
                <a:latin typeface="+mn-lt"/>
              </a:rPr>
              <a:t>Cervical dilatation</a:t>
            </a:r>
            <a:endParaRPr dirty="0" lang="en-US">
              <a:solidFill>
                <a:srgbClr val="00B0F0"/>
              </a:solidFill>
              <a:latin typeface="+mn-lt"/>
            </a:endParaRPr>
          </a:p>
        </p:txBody>
      </p:sp>
      <p:pic>
        <p:nvPicPr>
          <p:cNvPr id="2097159" name="Content Placeholder 3"/>
          <p:cNvPicPr>
            <a:picLocks noChangeAspect="1" noGrp="1"/>
          </p:cNvPicPr>
          <p:nvPr>
            <p:ph idx="1"/>
          </p:nvPr>
        </p:nvPicPr>
        <p:blipFill>
          <a:blip xmlns:r="http://schemas.openxmlformats.org/officeDocument/2006/relationships" r:embed="rId1"/>
          <a:stretch>
            <a:fillRect/>
          </a:stretch>
        </p:blipFill>
        <p:spPr>
          <a:xfrm>
            <a:off x="1004552" y="1690688"/>
            <a:ext cx="10349248" cy="5006326"/>
          </a:xfrm>
          <a:prstGeom prst="rec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53" name="Content Placeholder 2"/>
          <p:cNvSpPr>
            <a:spLocks noGrp="1"/>
          </p:cNvSpPr>
          <p:nvPr>
            <p:ph idx="1"/>
          </p:nvPr>
        </p:nvSpPr>
        <p:spPr>
          <a:xfrm>
            <a:off x="334851" y="309092"/>
            <a:ext cx="11018949" cy="6362163"/>
          </a:xfrm>
        </p:spPr>
        <p:txBody>
          <a:bodyPr>
            <a:normAutofit fontScale="89286" lnSpcReduction="20000"/>
          </a:bodyPr>
          <a:p>
            <a:pPr lvl="1">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This dragging away of the internal </a:t>
            </a:r>
            <a:r>
              <a:rPr dirty="0" sz="2800" lang="en-US" err="1">
                <a:solidFill>
                  <a:prstClr val="black"/>
                </a:solidFill>
                <a:latin typeface="Calibri" panose="020F0502020204030204" pitchFamily="34" charset="0"/>
              </a:rPr>
              <a:t>Os</a:t>
            </a:r>
            <a:r>
              <a:rPr dirty="0" sz="2800" lang="en-US">
                <a:solidFill>
                  <a:prstClr val="black"/>
                </a:solidFill>
                <a:latin typeface="Calibri" panose="020F0502020204030204" pitchFamily="34" charset="0"/>
              </a:rPr>
              <a:t> from the presenting part starts dilating the upper part of the cervical canal. This goes on until the canal is shorter and shorter and finally there is no canal at all. The canal becomes part of the uterine cavity with only the </a:t>
            </a:r>
            <a:r>
              <a:rPr dirty="0" sz="2800" lang="en-US" err="1">
                <a:solidFill>
                  <a:prstClr val="black"/>
                </a:solidFill>
                <a:latin typeface="Calibri" panose="020F0502020204030204" pitchFamily="34" charset="0"/>
              </a:rPr>
              <a:t>undilated</a:t>
            </a:r>
            <a:r>
              <a:rPr dirty="0" sz="2800" lang="en-US">
                <a:solidFill>
                  <a:prstClr val="black"/>
                </a:solidFill>
                <a:latin typeface="Calibri" panose="020F0502020204030204" pitchFamily="34" charset="0"/>
              </a:rPr>
              <a:t> external </a:t>
            </a:r>
            <a:r>
              <a:rPr dirty="0" sz="2800" lang="en-US" err="1">
                <a:solidFill>
                  <a:prstClr val="black"/>
                </a:solidFill>
                <a:latin typeface="Calibri" panose="020F0502020204030204" pitchFamily="34" charset="0"/>
              </a:rPr>
              <a:t>Os</a:t>
            </a:r>
            <a:r>
              <a:rPr dirty="0" sz="2800" lang="en-US">
                <a:solidFill>
                  <a:prstClr val="black"/>
                </a:solidFill>
                <a:latin typeface="Calibri" panose="020F0502020204030204" pitchFamily="34" charset="0"/>
              </a:rPr>
              <a:t> and the thinly stretched cervix separating this cavity from the vagina. When this happens, we say the cervix has been 'effaced' or 'taken up</a:t>
            </a:r>
            <a:r>
              <a:rPr dirty="0" sz="2800" lang="en-US" smtClean="0">
                <a:solidFill>
                  <a:prstClr val="black"/>
                </a:solidFill>
                <a:latin typeface="Calibri" panose="020F0502020204030204" pitchFamily="34" charset="0"/>
              </a:rPr>
              <a:t>'</a:t>
            </a:r>
            <a:endParaRPr b="1" dirty="0" sz="2800" lang="en-US">
              <a:solidFill>
                <a:prstClr val="black"/>
              </a:solidFill>
              <a:latin typeface="Constantia"/>
            </a:endParaRPr>
          </a:p>
          <a:p>
            <a:pPr indent="0" lvl="0" marL="0">
              <a:lnSpc>
                <a:spcPct val="100000"/>
              </a:lnSpc>
              <a:spcBef>
                <a:spcPct val="20000"/>
              </a:spcBef>
              <a:buSzPct val="95000"/>
              <a:buNone/>
            </a:pPr>
            <a:r>
              <a:rPr b="1" dirty="0" lang="en-US"/>
              <a:t>7. Show</a:t>
            </a:r>
            <a:endParaRPr dirty="0" lang="en-US"/>
          </a:p>
          <a:p>
            <a:pPr indent="-457200" lvl="1" marL="1024128">
              <a:lnSpc>
                <a:spcPct val="100000"/>
              </a:lnSpc>
              <a:spcBef>
                <a:spcPct val="20000"/>
              </a:spcBef>
              <a:buSzPct val="95000"/>
              <a:buFont typeface="Wingdings" panose="05000000000000000000" pitchFamily="2" charset="2"/>
              <a:buChar char="ü"/>
            </a:pPr>
            <a:r>
              <a:rPr dirty="0" sz="2800" lang="en-US">
                <a:solidFill>
                  <a:prstClr val="black"/>
                </a:solidFill>
              </a:rPr>
              <a:t>Throughout pregnancy the cervical canal is sealed by a plug of mucus known as an operculum. Together with the intact  membranes this prevents organisms ascending into the uterine cavity. </a:t>
            </a:r>
          </a:p>
          <a:p>
            <a:pPr indent="-457200" lvl="1" marL="1024128">
              <a:lnSpc>
                <a:spcPct val="100000"/>
              </a:lnSpc>
              <a:spcBef>
                <a:spcPct val="20000"/>
              </a:spcBef>
              <a:buSzPct val="95000"/>
              <a:buFont typeface="Wingdings" panose="05000000000000000000" pitchFamily="2" charset="2"/>
              <a:buChar char="ü"/>
            </a:pPr>
            <a:r>
              <a:rPr dirty="0" sz="2800" lang="en-US">
                <a:solidFill>
                  <a:prstClr val="black"/>
                </a:solidFill>
              </a:rPr>
              <a:t>When the cervix dilates, the operculum is lost</a:t>
            </a:r>
          </a:p>
          <a:p>
            <a:pPr indent="-457200" lvl="1" marL="1024128">
              <a:lnSpc>
                <a:spcPct val="100000"/>
              </a:lnSpc>
              <a:spcBef>
                <a:spcPct val="20000"/>
              </a:spcBef>
              <a:buSzPct val="95000"/>
              <a:buFont typeface="Wingdings" panose="05000000000000000000" pitchFamily="2" charset="2"/>
              <a:buChar char="ü"/>
            </a:pPr>
            <a:r>
              <a:rPr dirty="0" sz="2800" lang="en-US">
                <a:solidFill>
                  <a:prstClr val="black"/>
                </a:solidFill>
              </a:rPr>
              <a:t>   When labour starts, the internal </a:t>
            </a:r>
            <a:r>
              <a:rPr dirty="0" sz="2800" lang="en-US" err="1">
                <a:solidFill>
                  <a:prstClr val="black"/>
                </a:solidFill>
              </a:rPr>
              <a:t>Os</a:t>
            </a:r>
            <a:r>
              <a:rPr dirty="0" sz="2800" lang="en-US">
                <a:solidFill>
                  <a:prstClr val="black"/>
                </a:solidFill>
              </a:rPr>
              <a:t> is pulled away from the </a:t>
            </a:r>
            <a:r>
              <a:rPr dirty="0" sz="2800" lang="en-US" err="1">
                <a:solidFill>
                  <a:prstClr val="black"/>
                </a:solidFill>
              </a:rPr>
              <a:t>foetal</a:t>
            </a:r>
            <a:r>
              <a:rPr dirty="0" sz="2800" lang="en-US">
                <a:solidFill>
                  <a:prstClr val="black"/>
                </a:solidFill>
              </a:rPr>
              <a:t> membranes and the canal is opened up. This releases the mucous plug which oozes out of the vagina mixed with a little blood. This is called the 'show'.</a:t>
            </a:r>
          </a:p>
          <a:p>
            <a:pPr algn="just" fontAlgn="base" indent="-255588" lvl="0" marL="365125">
              <a:lnSpc>
                <a:spcPct val="100000"/>
              </a:lnSpc>
              <a:spcBef>
                <a:spcPct val="20000"/>
              </a:spcBef>
              <a:spcAft>
                <a:spcPct val="0"/>
              </a:spcAft>
              <a:buSzPct val="95000"/>
              <a:buFont typeface="Wingdings 2" panose="05020102010507070707" pitchFamily="18" charset="2"/>
              <a:buChar char=""/>
            </a:pPr>
            <a:endParaRPr dirty="0" lang="en-US">
              <a:solidFill>
                <a:prstClr val="black"/>
              </a:solidFill>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54" name="Title 1"/>
          <p:cNvSpPr>
            <a:spLocks noGrp="1"/>
          </p:cNvSpPr>
          <p:nvPr>
            <p:ph type="title"/>
          </p:nvPr>
        </p:nvSpPr>
        <p:spPr>
          <a:xfrm>
            <a:off x="838200" y="180305"/>
            <a:ext cx="10515600" cy="914399"/>
          </a:xfrm>
        </p:spPr>
        <p:txBody>
          <a:bodyPr>
            <a:normAutofit fontScale="90000"/>
          </a:bodyPr>
          <a:p>
            <a:pPr algn="ctr"/>
            <a:r>
              <a:rPr dirty="0" lang="en-US" smtClean="0">
                <a:solidFill>
                  <a:srgbClr val="00B0F0"/>
                </a:solidFill>
                <a:latin typeface="+mn-lt"/>
              </a:rPr>
              <a:t> Mechanical factors in first stage of labour</a:t>
            </a:r>
            <a:endParaRPr dirty="0" lang="en-US">
              <a:solidFill>
                <a:srgbClr val="00B0F0"/>
              </a:solidFill>
              <a:latin typeface="+mn-lt"/>
            </a:endParaRPr>
          </a:p>
        </p:txBody>
      </p:sp>
      <p:sp>
        <p:nvSpPr>
          <p:cNvPr id="1048655" name="Content Placeholder 2"/>
          <p:cNvSpPr>
            <a:spLocks noGrp="1"/>
          </p:cNvSpPr>
          <p:nvPr>
            <p:ph idx="1"/>
          </p:nvPr>
        </p:nvSpPr>
        <p:spPr>
          <a:xfrm>
            <a:off x="257577" y="1094704"/>
            <a:ext cx="11552350" cy="5615189"/>
          </a:xfrm>
        </p:spPr>
        <p:txBody>
          <a:bodyPr>
            <a:normAutofit/>
          </a:bodyPr>
          <a:p>
            <a:pPr algn="just" indent="-256032" lvl="0" marL="365760">
              <a:lnSpc>
                <a:spcPct val="100000"/>
              </a:lnSpc>
              <a:spcBef>
                <a:spcPct val="20000"/>
              </a:spcBef>
              <a:buClr>
                <a:srgbClr val="A04DA3"/>
              </a:buClr>
              <a:buSzPct val="95000"/>
              <a:buNone/>
            </a:pPr>
            <a:r>
              <a:rPr dirty="0" sz="2400" lang="en-US" smtClean="0">
                <a:solidFill>
                  <a:prstClr val="black"/>
                </a:solidFill>
              </a:rPr>
              <a:t>These are</a:t>
            </a:r>
            <a:r>
              <a:rPr b="1" dirty="0" sz="2400" lang="en-US" smtClean="0">
                <a:solidFill>
                  <a:prstClr val="black"/>
                </a:solidFill>
              </a:rPr>
              <a:t>: formation of the fore waters, general fluid pressure, rupture of membranes and fetal axis pressure </a:t>
            </a:r>
            <a:endParaRPr sz="2400"/>
          </a:p>
          <a:p>
            <a:pPr algn="just" indent="-256032" lvl="0" marL="365760">
              <a:lnSpc>
                <a:spcPct val="100000"/>
              </a:lnSpc>
              <a:spcBef>
                <a:spcPct val="20000"/>
              </a:spcBef>
              <a:buClr>
                <a:srgbClr val="A04DA3"/>
              </a:buClr>
              <a:buSzPct val="95000"/>
              <a:buNone/>
            </a:pPr>
            <a:r>
              <a:rPr b="1" dirty="0" sz="2400" lang="en-US" smtClean="0">
                <a:solidFill>
                  <a:prstClr val="black"/>
                </a:solidFill>
              </a:rPr>
              <a:t>1.  Formation </a:t>
            </a:r>
            <a:r>
              <a:rPr b="1" dirty="0" sz="2400" lang="en-US">
                <a:solidFill>
                  <a:prstClr val="black"/>
                </a:solidFill>
              </a:rPr>
              <a:t>of </a:t>
            </a:r>
            <a:r>
              <a:rPr b="1" dirty="0" sz="2400" lang="en-US" err="1" smtClean="0">
                <a:solidFill>
                  <a:prstClr val="black"/>
                </a:solidFill>
              </a:rPr>
              <a:t>forewaters</a:t>
            </a:r>
            <a:endParaRPr b="1" dirty="0" sz="2400" lang="en-US">
              <a:solidFill>
                <a:prstClr val="black"/>
              </a:solidFill>
            </a:endParaRPr>
          </a:p>
          <a:p>
            <a:pPr algn="just" indent="0" lvl="2" marL="914400">
              <a:lnSpc>
                <a:spcPct val="100000"/>
              </a:lnSpc>
              <a:spcBef>
                <a:spcPct val="20000"/>
              </a:spcBef>
              <a:buClr>
                <a:srgbClr val="A04DA3"/>
              </a:buClr>
              <a:buSzPct val="95000"/>
              <a:buNone/>
            </a:pPr>
            <a:r>
              <a:rPr dirty="0" sz="2400" lang="en-US">
                <a:solidFill>
                  <a:prstClr val="black"/>
                </a:solidFill>
              </a:rPr>
              <a:t>At the initial stage of cervical dilatation, the membranes near the internal </a:t>
            </a:r>
            <a:r>
              <a:rPr dirty="0" sz="2400" lang="en-US" err="1">
                <a:solidFill>
                  <a:prstClr val="black"/>
                </a:solidFill>
              </a:rPr>
              <a:t>os</a:t>
            </a:r>
            <a:r>
              <a:rPr dirty="0" sz="2400" lang="en-US">
                <a:solidFill>
                  <a:prstClr val="black"/>
                </a:solidFill>
              </a:rPr>
              <a:t> are detached &amp; slip into the dilating cervical canal. </a:t>
            </a:r>
            <a:r>
              <a:rPr dirty="0" sz="2400" lang="en-US" err="1">
                <a:solidFill>
                  <a:prstClr val="black"/>
                </a:solidFill>
              </a:rPr>
              <a:t>Forewaters</a:t>
            </a:r>
            <a:r>
              <a:rPr dirty="0" sz="2400" lang="en-US">
                <a:solidFill>
                  <a:prstClr val="black"/>
                </a:solidFill>
              </a:rPr>
              <a:t>- </a:t>
            </a:r>
            <a:r>
              <a:rPr dirty="0" sz="2400" lang="en-US" err="1">
                <a:solidFill>
                  <a:prstClr val="black"/>
                </a:solidFill>
              </a:rPr>
              <a:t>liqour</a:t>
            </a:r>
            <a:r>
              <a:rPr dirty="0" sz="2400" lang="en-US">
                <a:solidFill>
                  <a:prstClr val="black"/>
                </a:solidFill>
              </a:rPr>
              <a:t> </a:t>
            </a:r>
            <a:r>
              <a:rPr dirty="0" sz="2400" lang="en-US" err="1">
                <a:solidFill>
                  <a:prstClr val="black"/>
                </a:solidFill>
              </a:rPr>
              <a:t>amni</a:t>
            </a:r>
            <a:r>
              <a:rPr dirty="0" sz="2400" lang="en-US">
                <a:solidFill>
                  <a:prstClr val="black"/>
                </a:solidFill>
              </a:rPr>
              <a:t> that collected in the membranes </a:t>
            </a:r>
            <a:r>
              <a:rPr dirty="0" sz="2400" lang="en-US" smtClean="0">
                <a:solidFill>
                  <a:prstClr val="black"/>
                </a:solidFill>
              </a:rPr>
              <a:t>in front </a:t>
            </a:r>
            <a:r>
              <a:rPr dirty="0" sz="2400" lang="en-US">
                <a:solidFill>
                  <a:prstClr val="black"/>
                </a:solidFill>
              </a:rPr>
              <a:t>of the presenting part. Hind waters- </a:t>
            </a:r>
            <a:r>
              <a:rPr dirty="0" sz="2400" lang="en-US" err="1">
                <a:solidFill>
                  <a:prstClr val="black"/>
                </a:solidFill>
              </a:rPr>
              <a:t>liqour</a:t>
            </a:r>
            <a:r>
              <a:rPr dirty="0" sz="2400" lang="en-US">
                <a:solidFill>
                  <a:prstClr val="black"/>
                </a:solidFill>
              </a:rPr>
              <a:t> </a:t>
            </a:r>
            <a:r>
              <a:rPr dirty="0" sz="2400" lang="en-US" err="1">
                <a:solidFill>
                  <a:prstClr val="black"/>
                </a:solidFill>
              </a:rPr>
              <a:t>amni</a:t>
            </a:r>
            <a:r>
              <a:rPr dirty="0" sz="2400" lang="en-US">
                <a:solidFill>
                  <a:prstClr val="black"/>
                </a:solidFill>
              </a:rPr>
              <a:t> behind the membrane.</a:t>
            </a:r>
            <a:endParaRPr sz="2400"/>
          </a:p>
          <a:p>
            <a:endParaRPr dirty="0" sz="2400" lang="en-US"/>
          </a:p>
        </p:txBody>
      </p:sp>
      <p:pic>
        <p:nvPicPr>
          <p:cNvPr id="2097160" name="Picture 3"/>
          <p:cNvPicPr>
            <a:picLocks noChangeAspect="1"/>
          </p:cNvPicPr>
          <p:nvPr/>
        </p:nvPicPr>
        <p:blipFill>
          <a:blip xmlns:r="http://schemas.openxmlformats.org/officeDocument/2006/relationships" r:embed="rId1"/>
          <a:stretch>
            <a:fillRect/>
          </a:stretch>
        </p:blipFill>
        <p:spPr>
          <a:xfrm>
            <a:off x="2881313" y="4419599"/>
            <a:ext cx="4129088" cy="2290293"/>
          </a:xfrm>
          <a:prstGeom prst="rec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56" name="Content Placeholder 2"/>
          <p:cNvSpPr>
            <a:spLocks noGrp="1"/>
          </p:cNvSpPr>
          <p:nvPr>
            <p:ph idx="1"/>
          </p:nvPr>
        </p:nvSpPr>
        <p:spPr>
          <a:xfrm>
            <a:off x="838200" y="218942"/>
            <a:ext cx="10515600" cy="5958022"/>
          </a:xfrm>
        </p:spPr>
        <p:txBody>
          <a:bodyPr/>
          <a:p>
            <a:pPr algn="just" indent="0" lvl="0" marL="0">
              <a:lnSpc>
                <a:spcPct val="100000"/>
              </a:lnSpc>
              <a:spcBef>
                <a:spcPct val="20000"/>
              </a:spcBef>
              <a:buClr>
                <a:srgbClr val="A04DA3"/>
              </a:buClr>
              <a:buSzPct val="95000"/>
              <a:buNone/>
            </a:pPr>
            <a:r>
              <a:rPr b="1" dirty="0" sz="2400" lang="en-US">
                <a:solidFill>
                  <a:prstClr val="black"/>
                </a:solidFill>
              </a:rPr>
              <a:t> 2. General fluid pressure</a:t>
            </a:r>
            <a:endParaRPr sz="2400"/>
          </a:p>
          <a:p>
            <a:pPr algn="just" indent="0" lvl="2" marL="914400">
              <a:lnSpc>
                <a:spcPct val="100000"/>
              </a:lnSpc>
              <a:spcBef>
                <a:spcPct val="20000"/>
              </a:spcBef>
              <a:buClr>
                <a:srgbClr val="A04DA3"/>
              </a:buClr>
              <a:buSzPct val="95000"/>
              <a:buNone/>
            </a:pPr>
            <a:r>
              <a:rPr dirty="0" sz="2400" lang="en-US">
                <a:solidFill>
                  <a:prstClr val="black"/>
                </a:solidFill>
              </a:rPr>
              <a:t>While the membrane remain intact, the pressure of the uterine contractions is exerted on the fluid &amp; as fluid  is not compressible, the pressure is equalized throughout the uterus and over the fetal body. </a:t>
            </a:r>
            <a:endParaRPr sz="2400"/>
          </a:p>
          <a:p>
            <a:pPr algn="just" indent="0" lvl="0" marL="0">
              <a:lnSpc>
                <a:spcPct val="100000"/>
              </a:lnSpc>
              <a:spcBef>
                <a:spcPct val="20000"/>
              </a:spcBef>
              <a:buClr>
                <a:srgbClr val="A04DA3"/>
              </a:buClr>
              <a:buSzPct val="95000"/>
              <a:buNone/>
            </a:pPr>
            <a:r>
              <a:rPr dirty="0" sz="2400" lang="en-US" smtClean="0">
                <a:solidFill>
                  <a:prstClr val="black"/>
                </a:solidFill>
              </a:rPr>
              <a:t>.</a:t>
            </a:r>
            <a:endParaRPr dirty="0" sz="2400" lang="en-US">
              <a:solidFill>
                <a:prstClr val="black"/>
              </a:solidFill>
            </a:endParaRPr>
          </a:p>
        </p:txBody>
      </p:sp>
      <p:pic>
        <p:nvPicPr>
          <p:cNvPr id="2097161" name="Picture 3"/>
          <p:cNvPicPr>
            <a:picLocks noChangeAspect="1"/>
          </p:cNvPicPr>
          <p:nvPr/>
        </p:nvPicPr>
        <p:blipFill>
          <a:blip xmlns:r="http://schemas.openxmlformats.org/officeDocument/2006/relationships" r:embed="rId1"/>
          <a:stretch>
            <a:fillRect/>
          </a:stretch>
        </p:blipFill>
        <p:spPr>
          <a:xfrm>
            <a:off x="5203064" y="2034862"/>
            <a:ext cx="3618963" cy="4610635"/>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11" name="Title 1"/>
          <p:cNvSpPr>
            <a:spLocks noGrp="1"/>
          </p:cNvSpPr>
          <p:nvPr>
            <p:ph type="title"/>
          </p:nvPr>
        </p:nvSpPr>
        <p:spPr>
          <a:xfrm>
            <a:off x="838200" y="141669"/>
            <a:ext cx="10515600" cy="824246"/>
          </a:xfrm>
        </p:spPr>
        <p:txBody>
          <a:bodyPr/>
          <a:p>
            <a:r>
              <a:rPr dirty="0" lang="en-US" smtClean="0">
                <a:solidFill>
                  <a:srgbClr val="00B0F0"/>
                </a:solidFill>
                <a:latin typeface="+mn-lt"/>
              </a:rPr>
              <a:t>                             INTRODUCTION</a:t>
            </a:r>
            <a:endParaRPr dirty="0" lang="en-US">
              <a:solidFill>
                <a:srgbClr val="00B0F0"/>
              </a:solidFill>
              <a:latin typeface="+mn-lt"/>
            </a:endParaRPr>
          </a:p>
        </p:txBody>
      </p:sp>
      <p:sp>
        <p:nvSpPr>
          <p:cNvPr id="1048612" name="Content Placeholder 2"/>
          <p:cNvSpPr>
            <a:spLocks noGrp="1"/>
          </p:cNvSpPr>
          <p:nvPr>
            <p:ph idx="1"/>
          </p:nvPr>
        </p:nvSpPr>
        <p:spPr>
          <a:xfrm>
            <a:off x="540913" y="965915"/>
            <a:ext cx="10972799" cy="5602310"/>
          </a:xfrm>
        </p:spPr>
        <p:txBody>
          <a:bodyPr>
            <a:normAutofit fontScale="85714" lnSpcReduction="10000"/>
          </a:bodyPr>
          <a:p>
            <a:pPr algn="just" indent="-256032" lvl="0" marL="365760">
              <a:lnSpc>
                <a:spcPct val="100000"/>
              </a:lnSpc>
              <a:spcBef>
                <a:spcPct val="20000"/>
              </a:spcBef>
              <a:buClr>
                <a:srgbClr val="A04DA3"/>
              </a:buClr>
              <a:buSzPct val="95000"/>
              <a:buNone/>
            </a:pPr>
            <a:r>
              <a:rPr b="1" dirty="0" lang="en-GB">
                <a:solidFill>
                  <a:srgbClr val="00B0F0"/>
                </a:solidFill>
              </a:rPr>
              <a:t>Changes during the last few weeks of pregnancy</a:t>
            </a:r>
          </a:p>
          <a:p>
            <a:pPr algn="just" indent="-457200" lvl="0" marL="566928">
              <a:lnSpc>
                <a:spcPct val="100000"/>
              </a:lnSpc>
              <a:spcBef>
                <a:spcPct val="20000"/>
              </a:spcBef>
              <a:buSzPct val="95000"/>
              <a:buFont typeface="Wingdings" panose="05000000000000000000" pitchFamily="2" charset="2"/>
              <a:buChar char="Ø"/>
            </a:pPr>
            <a:r>
              <a:rPr dirty="0" lang="en-GB">
                <a:solidFill>
                  <a:prstClr val="black"/>
                </a:solidFill>
              </a:rPr>
              <a:t>Mood swings are common with increase in energy</a:t>
            </a:r>
          </a:p>
          <a:p>
            <a:pPr algn="just" indent="-457200" lvl="0" marL="566928">
              <a:lnSpc>
                <a:spcPct val="100000"/>
              </a:lnSpc>
              <a:spcBef>
                <a:spcPct val="20000"/>
              </a:spcBef>
              <a:buSzPct val="95000"/>
              <a:buFont typeface="Wingdings" panose="05000000000000000000" pitchFamily="2" charset="2"/>
              <a:buChar char="Ø"/>
            </a:pPr>
            <a:r>
              <a:rPr dirty="0" lang="en-GB">
                <a:solidFill>
                  <a:prstClr val="black"/>
                </a:solidFill>
              </a:rPr>
              <a:t>2-3 weeks before onset of labour there is lightening with its effects of:</a:t>
            </a:r>
          </a:p>
          <a:p>
            <a:pPr algn="just" indent="-514350" lvl="3" marL="1828800">
              <a:lnSpc>
                <a:spcPct val="100000"/>
              </a:lnSpc>
              <a:spcBef>
                <a:spcPct val="20000"/>
              </a:spcBef>
              <a:buSzPct val="85000"/>
              <a:buFont typeface="+mj-lt"/>
              <a:buAutoNum type="arabicPeriod"/>
            </a:pPr>
            <a:r>
              <a:rPr dirty="0" sz="2800" lang="en-GB">
                <a:solidFill>
                  <a:prstClr val="black"/>
                </a:solidFill>
              </a:rPr>
              <a:t>Breathing becomes easier</a:t>
            </a:r>
          </a:p>
          <a:p>
            <a:pPr algn="just" indent="-514350" lvl="3" marL="1828800">
              <a:lnSpc>
                <a:spcPct val="100000"/>
              </a:lnSpc>
              <a:spcBef>
                <a:spcPct val="20000"/>
              </a:spcBef>
              <a:buSzPct val="85000"/>
              <a:buFont typeface="+mj-lt"/>
              <a:buAutoNum type="arabicPeriod"/>
            </a:pPr>
            <a:r>
              <a:rPr dirty="0" sz="2800" lang="en-GB">
                <a:solidFill>
                  <a:prstClr val="black"/>
                </a:solidFill>
              </a:rPr>
              <a:t>Symphysis pubis widens</a:t>
            </a:r>
          </a:p>
          <a:p>
            <a:pPr algn="just" indent="-514350" lvl="3" marL="1828800">
              <a:lnSpc>
                <a:spcPct val="100000"/>
              </a:lnSpc>
              <a:spcBef>
                <a:spcPct val="20000"/>
              </a:spcBef>
              <a:buSzPct val="85000"/>
              <a:buFont typeface="+mj-lt"/>
              <a:buAutoNum type="arabicPeriod"/>
            </a:pPr>
            <a:r>
              <a:rPr dirty="0" sz="2800" lang="en-GB">
                <a:solidFill>
                  <a:prstClr val="black"/>
                </a:solidFill>
              </a:rPr>
              <a:t>Pelvic floor widens and relaxes</a:t>
            </a:r>
          </a:p>
          <a:p>
            <a:pPr algn="just" indent="-514350" lvl="3" marL="1828800">
              <a:lnSpc>
                <a:spcPct val="100000"/>
              </a:lnSpc>
              <a:spcBef>
                <a:spcPct val="20000"/>
              </a:spcBef>
              <a:buSzPct val="85000"/>
              <a:buFont typeface="+mj-lt"/>
              <a:buAutoNum type="arabicPeriod"/>
            </a:pPr>
            <a:r>
              <a:rPr dirty="0" sz="2800" lang="en-GB">
                <a:solidFill>
                  <a:prstClr val="black"/>
                </a:solidFill>
              </a:rPr>
              <a:t> There is engagement of the </a:t>
            </a:r>
            <a:r>
              <a:rPr dirty="0" sz="2800" lang="en-GB" smtClean="0">
                <a:solidFill>
                  <a:prstClr val="black"/>
                </a:solidFill>
              </a:rPr>
              <a:t>foetal </a:t>
            </a:r>
            <a:r>
              <a:rPr dirty="0" sz="2800" lang="en-GB">
                <a:solidFill>
                  <a:prstClr val="black"/>
                </a:solidFill>
              </a:rPr>
              <a:t>head</a:t>
            </a:r>
          </a:p>
          <a:p>
            <a:pPr algn="just" indent="-514350" lvl="3" marL="1828800">
              <a:lnSpc>
                <a:spcPct val="100000"/>
              </a:lnSpc>
              <a:spcBef>
                <a:spcPct val="20000"/>
              </a:spcBef>
              <a:buSzPct val="85000"/>
              <a:buFont typeface="+mj-lt"/>
              <a:buAutoNum type="arabicPeriod"/>
            </a:pPr>
            <a:r>
              <a:rPr dirty="0" sz="2800" lang="en-GB">
                <a:solidFill>
                  <a:prstClr val="black"/>
                </a:solidFill>
              </a:rPr>
              <a:t> Difficult in walking is experienced as well as backache</a:t>
            </a:r>
          </a:p>
          <a:p>
            <a:pPr algn="just" indent="-514350" lvl="3" marL="1828800">
              <a:lnSpc>
                <a:spcPct val="100000"/>
              </a:lnSpc>
              <a:spcBef>
                <a:spcPct val="20000"/>
              </a:spcBef>
              <a:buSzPct val="85000"/>
              <a:buFont typeface="+mj-lt"/>
              <a:buAutoNum type="arabicPeriod"/>
            </a:pPr>
            <a:r>
              <a:rPr dirty="0" sz="2800" lang="en-GB">
                <a:solidFill>
                  <a:prstClr val="black"/>
                </a:solidFill>
              </a:rPr>
              <a:t> Increased pressure in the pelvis results in increase in vaginal secretions, frequency in micturition with some degree of stress incontinence</a:t>
            </a:r>
          </a:p>
          <a:p>
            <a:pPr algn="just" indent="-514350" lvl="3" marL="1828800">
              <a:lnSpc>
                <a:spcPct val="100000"/>
              </a:lnSpc>
              <a:spcBef>
                <a:spcPct val="20000"/>
              </a:spcBef>
              <a:buSzPct val="85000"/>
              <a:buFont typeface="+mj-lt"/>
              <a:buAutoNum type="arabicPeriod"/>
            </a:pPr>
            <a:r>
              <a:rPr dirty="0" sz="2800" lang="en-GB">
                <a:solidFill>
                  <a:prstClr val="black"/>
                </a:solidFill>
              </a:rPr>
              <a:t> The cervix becomes soft and able to dilate</a:t>
            </a: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57" name="Content Placeholder 2"/>
          <p:cNvSpPr>
            <a:spLocks noGrp="1"/>
          </p:cNvSpPr>
          <p:nvPr>
            <p:ph idx="1"/>
          </p:nvPr>
        </p:nvSpPr>
        <p:spPr/>
        <p:txBody>
          <a:bodyPr/>
          <a:p>
            <a:pPr algn="just" indent="0" lvl="0" marL="0">
              <a:lnSpc>
                <a:spcPct val="100000"/>
              </a:lnSpc>
              <a:spcBef>
                <a:spcPct val="20000"/>
              </a:spcBef>
              <a:buClr>
                <a:srgbClr val="A04DA3"/>
              </a:buClr>
              <a:buSzPct val="95000"/>
              <a:buNone/>
            </a:pPr>
            <a:r>
              <a:rPr b="1" dirty="0" sz="2600" lang="en-US">
                <a:solidFill>
                  <a:prstClr val="black"/>
                </a:solidFill>
              </a:rPr>
              <a:t> 3. Rupture of membranes </a:t>
            </a:r>
          </a:p>
          <a:p>
            <a:pPr algn="just" indent="0" lvl="2" marL="914400">
              <a:lnSpc>
                <a:spcPct val="100000"/>
              </a:lnSpc>
              <a:spcBef>
                <a:spcPct val="20000"/>
              </a:spcBef>
              <a:buClr>
                <a:srgbClr val="A04DA3"/>
              </a:buClr>
              <a:buSzPct val="95000"/>
              <a:buNone/>
            </a:pPr>
            <a:r>
              <a:rPr dirty="0" sz="2600" lang="en-US">
                <a:solidFill>
                  <a:prstClr val="black"/>
                </a:solidFill>
              </a:rPr>
              <a:t>When membranes rupture, the fetal head, placenta, umbilical cord are compressed between the uterine wall during contractions hence ↓ 02 supply to the fetus. The optimum physiological time for ROM spontaneously is at end of 1</a:t>
            </a:r>
            <a:r>
              <a:rPr baseline="30000" dirty="0" sz="2600" lang="en-US">
                <a:solidFill>
                  <a:prstClr val="black"/>
                </a:solidFill>
              </a:rPr>
              <a:t>st</a:t>
            </a:r>
            <a:r>
              <a:rPr dirty="0" sz="2600" lang="en-US">
                <a:solidFill>
                  <a:prstClr val="black"/>
                </a:solidFill>
              </a:rPr>
              <a:t> stage after the cervix is fully dilated</a:t>
            </a:r>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58" name="Content Placeholder 2"/>
          <p:cNvSpPr>
            <a:spLocks noGrp="1"/>
          </p:cNvSpPr>
          <p:nvPr>
            <p:ph idx="1"/>
          </p:nvPr>
        </p:nvSpPr>
        <p:spPr>
          <a:xfrm>
            <a:off x="838200" y="128789"/>
            <a:ext cx="10515600" cy="6581104"/>
          </a:xfrm>
        </p:spPr>
        <p:txBody>
          <a:bodyPr/>
          <a:p>
            <a:pPr indent="0" marL="0">
              <a:buNone/>
            </a:pPr>
            <a:r>
              <a:rPr b="1" dirty="0" sz="2400" lang="en-US" smtClean="0"/>
              <a:t>4. fetal axis pressure: </a:t>
            </a:r>
            <a:endParaRPr sz="2400"/>
          </a:p>
          <a:p>
            <a:pPr lvl="2">
              <a:buFont typeface="Wingdings" panose="05000000000000000000" pitchFamily="2" charset="2"/>
              <a:buChar char="ü"/>
            </a:pPr>
            <a:r>
              <a:rPr dirty="0" sz="2400" lang="en-US" smtClean="0"/>
              <a:t>During each contraction the uterus rears forward  and the force of the fundal contraction is transmitted to the upper pole of the </a:t>
            </a:r>
            <a:r>
              <a:rPr dirty="0" sz="2400" lang="en-US" err="1" smtClean="0"/>
              <a:t>foetus</a:t>
            </a:r>
            <a:r>
              <a:rPr dirty="0" sz="2400" lang="en-US" smtClean="0"/>
              <a:t> and is applied to the presenting part in the cervix.</a:t>
            </a:r>
            <a:endParaRPr sz="2400"/>
          </a:p>
          <a:p>
            <a:pPr lvl="2">
              <a:buFont typeface="Wingdings" panose="05000000000000000000" pitchFamily="2" charset="2"/>
              <a:buChar char="ü"/>
            </a:pPr>
            <a:r>
              <a:rPr dirty="0" sz="2400" lang="en-US" smtClean="0"/>
              <a:t>This is more significant after rupture of membranes and during second stage of labour.</a:t>
            </a:r>
            <a:endParaRPr dirty="0" sz="2400" lang="en-US"/>
          </a:p>
        </p:txBody>
      </p:sp>
      <p:pic>
        <p:nvPicPr>
          <p:cNvPr id="2097162" name="Picture 1"/>
          <p:cNvPicPr>
            <a:picLocks noChangeAspect="1"/>
          </p:cNvPicPr>
          <p:nvPr/>
        </p:nvPicPr>
        <p:blipFill>
          <a:blip xmlns:r="http://schemas.openxmlformats.org/officeDocument/2006/relationships" r:embed="rId1"/>
          <a:stretch>
            <a:fillRect/>
          </a:stretch>
        </p:blipFill>
        <p:spPr>
          <a:xfrm>
            <a:off x="5718219" y="2537138"/>
            <a:ext cx="3438659" cy="4172755"/>
          </a:xfrm>
          <a:prstGeom prst="rec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69" name="Title 1"/>
          <p:cNvSpPr>
            <a:spLocks noGrp="1"/>
          </p:cNvSpPr>
          <p:nvPr>
            <p:ph type="title"/>
          </p:nvPr>
        </p:nvSpPr>
        <p:spPr>
          <a:xfrm>
            <a:off x="838200" y="154547"/>
            <a:ext cx="10515600" cy="1249250"/>
          </a:xfrm>
        </p:spPr>
        <p:txBody>
          <a:bodyPr>
            <a:normAutofit fontScale="90000"/>
          </a:bodyPr>
          <a:p>
            <a:pPr algn="ctr"/>
            <a:r>
              <a:rPr dirty="0" lang="en-US" smtClean="0">
                <a:solidFill>
                  <a:srgbClr val="00B0F0"/>
                </a:solidFill>
                <a:latin typeface="+mn-lt"/>
              </a:rPr>
              <a:t>Management Of A Woman In First Stage Of Labour</a:t>
            </a:r>
            <a:endParaRPr dirty="0" lang="en-US">
              <a:solidFill>
                <a:srgbClr val="00B0F0"/>
              </a:solidFill>
              <a:latin typeface="+mn-lt"/>
            </a:endParaRPr>
          </a:p>
        </p:txBody>
      </p:sp>
      <p:sp>
        <p:nvSpPr>
          <p:cNvPr id="1048670" name="Content Placeholder 2"/>
          <p:cNvSpPr>
            <a:spLocks noGrp="1"/>
          </p:cNvSpPr>
          <p:nvPr>
            <p:ph idx="1"/>
          </p:nvPr>
        </p:nvSpPr>
        <p:spPr>
          <a:xfrm>
            <a:off x="838200" y="1403796"/>
            <a:ext cx="10515600" cy="5293217"/>
          </a:xfrm>
        </p:spPr>
        <p:txBody>
          <a:bodyPr>
            <a:normAutofit fontScale="96429" lnSpcReduction="20000"/>
          </a:bodyPr>
          <a:p>
            <a:pPr algn="just" indent="-457200" lvl="1">
              <a:spcBef>
                <a:spcPts val="0"/>
              </a:spcBef>
              <a:buFont typeface="Wingdings" panose="05000000000000000000" pitchFamily="2" charset="2"/>
              <a:buChar char="Ø"/>
            </a:pPr>
            <a:r>
              <a:rPr dirty="0" sz="2800" lang="en-US">
                <a:ea typeface="Times New Roman" panose="02020603050405020304" pitchFamily="18" charset="0"/>
              </a:rPr>
              <a:t>The proper management of labour is essential, if you are to avoid problems or to detect them early when they occur. </a:t>
            </a:r>
            <a:endParaRPr dirty="0" sz="2800" lang="en-US" smtClean="0">
              <a:ea typeface="Times New Roman" panose="02020603050405020304" pitchFamily="18" charset="0"/>
            </a:endParaRPr>
          </a:p>
          <a:p>
            <a:pPr algn="just" indent="-457200" lvl="1">
              <a:spcBef>
                <a:spcPts val="0"/>
              </a:spcBef>
              <a:buFont typeface="Wingdings" panose="05000000000000000000" pitchFamily="2" charset="2"/>
              <a:buChar char="Ø"/>
            </a:pPr>
            <a:r>
              <a:rPr dirty="0" sz="2800" lang="en-US" smtClean="0">
                <a:ea typeface="Times New Roman" panose="02020603050405020304" pitchFamily="18" charset="0"/>
              </a:rPr>
              <a:t>You </a:t>
            </a:r>
            <a:r>
              <a:rPr dirty="0" sz="2800" lang="en-US">
                <a:ea typeface="Times New Roman" panose="02020603050405020304" pitchFamily="18" charset="0"/>
              </a:rPr>
              <a:t>should be able to assess and decide whether </a:t>
            </a:r>
            <a:r>
              <a:rPr dirty="0" sz="2800" lang="en-US" smtClean="0">
                <a:ea typeface="Times New Roman" panose="02020603050405020304" pitchFamily="18" charset="0"/>
              </a:rPr>
              <a:t>the woman </a:t>
            </a:r>
            <a:r>
              <a:rPr dirty="0" sz="2800" lang="en-US">
                <a:ea typeface="Times New Roman" panose="02020603050405020304" pitchFamily="18" charset="0"/>
              </a:rPr>
              <a:t>is in labour or not. The patient may be in early labour, but often she might arrive in the late second or even third stage. </a:t>
            </a:r>
          </a:p>
          <a:p>
            <a:pPr algn="just" indent="-457200" lvl="1">
              <a:spcBef>
                <a:spcPts val="0"/>
              </a:spcBef>
              <a:buFont typeface="Wingdings" panose="05000000000000000000" pitchFamily="2" charset="2"/>
              <a:buChar char="Ø"/>
            </a:pPr>
            <a:r>
              <a:rPr dirty="0" sz="2800" lang="en-US">
                <a:ea typeface="Times New Roman" panose="02020603050405020304" pitchFamily="18" charset="0"/>
              </a:rPr>
              <a:t>If you are sure she is not in labour send her home to wait. </a:t>
            </a:r>
            <a:endParaRPr dirty="0" sz="2800" lang="en-US" smtClean="0">
              <a:ea typeface="Times New Roman" panose="02020603050405020304" pitchFamily="18" charset="0"/>
            </a:endParaRPr>
          </a:p>
          <a:p>
            <a:pPr algn="just" indent="-457200" lvl="1">
              <a:spcBef>
                <a:spcPts val="0"/>
              </a:spcBef>
              <a:buFont typeface="Wingdings" panose="05000000000000000000" pitchFamily="2" charset="2"/>
              <a:buChar char="Ø"/>
            </a:pPr>
            <a:r>
              <a:rPr dirty="0" sz="2800" lang="en-US" smtClean="0">
                <a:ea typeface="Times New Roman" panose="02020603050405020304" pitchFamily="18" charset="0"/>
              </a:rPr>
              <a:t>If </a:t>
            </a:r>
            <a:r>
              <a:rPr dirty="0" sz="2800" lang="en-US">
                <a:ea typeface="Times New Roman" panose="02020603050405020304" pitchFamily="18" charset="0"/>
              </a:rPr>
              <a:t>she is in labour, keep her in the ward and continue monitoring her progress. Danger, especially to the </a:t>
            </a:r>
            <a:r>
              <a:rPr dirty="0" sz="2800" lang="en-US" err="1">
                <a:ea typeface="Times New Roman" panose="02020603050405020304" pitchFamily="18" charset="0"/>
              </a:rPr>
              <a:t>foetus</a:t>
            </a:r>
            <a:r>
              <a:rPr dirty="0" sz="2800" lang="en-US">
                <a:ea typeface="Times New Roman" panose="02020603050405020304" pitchFamily="18" charset="0"/>
              </a:rPr>
              <a:t>, can arise suddenly </a:t>
            </a:r>
            <a:br>
              <a:rPr dirty="0" sz="2800" lang="en-US">
                <a:ea typeface="Times New Roman" panose="02020603050405020304" pitchFamily="18" charset="0"/>
              </a:rPr>
            </a:br>
            <a:r>
              <a:rPr dirty="0" sz="2800" lang="en-US">
                <a:ea typeface="Times New Roman" panose="02020603050405020304" pitchFamily="18" charset="0"/>
              </a:rPr>
              <a:t>and </a:t>
            </a:r>
            <a:r>
              <a:rPr dirty="0" sz="2800" lang="en-US" smtClean="0">
                <a:ea typeface="Times New Roman" panose="02020603050405020304" pitchFamily="18" charset="0"/>
              </a:rPr>
              <a:t>unexpectedly</a:t>
            </a:r>
          </a:p>
          <a:p>
            <a:pPr algn="just" indent="-457200" lvl="1">
              <a:spcBef>
                <a:spcPts val="0"/>
              </a:spcBef>
              <a:buFont typeface="Wingdings" panose="05000000000000000000" pitchFamily="2" charset="2"/>
              <a:buChar char="Ø"/>
            </a:pPr>
            <a:r>
              <a:rPr dirty="0" sz="2800" lang="en-US" smtClean="0">
                <a:ea typeface="Times New Roman" panose="02020603050405020304" pitchFamily="18" charset="0"/>
              </a:rPr>
              <a:t>This care include:</a:t>
            </a:r>
            <a:r>
              <a:rPr dirty="0" sz="2800" lang="en-US" smtClean="0">
                <a:solidFill>
                  <a:srgbClr val="00B0F0"/>
                </a:solidFill>
                <a:ea typeface="Times New Roman" panose="02020603050405020304" pitchFamily="18" charset="0"/>
              </a:rPr>
              <a:t> (Emotional support,  consent and information giving, prevention of infection, analgesia, nutrition, bladder care, fetal monitoring, maternal monitoring, monitoring </a:t>
            </a:r>
            <a:r>
              <a:rPr dirty="0" sz="2800" lang="en-US" err="1" smtClean="0">
                <a:solidFill>
                  <a:srgbClr val="00B0F0"/>
                </a:solidFill>
                <a:ea typeface="Times New Roman" panose="02020603050405020304" pitchFamily="18" charset="0"/>
              </a:rPr>
              <a:t>labour</a:t>
            </a:r>
            <a:r>
              <a:rPr dirty="0" sz="2800" lang="en-US" smtClean="0">
                <a:solidFill>
                  <a:srgbClr val="00B0F0"/>
                </a:solidFill>
                <a:ea typeface="Times New Roman" panose="02020603050405020304" pitchFamily="18" charset="0"/>
              </a:rPr>
              <a:t> progress.)</a:t>
            </a:r>
          </a:p>
          <a:p>
            <a:pPr algn="just" indent="0" lvl="1" marL="228600">
              <a:spcBef>
                <a:spcPts val="0"/>
              </a:spcBef>
              <a:buNone/>
            </a:pPr>
            <a:endParaRPr b="1" dirty="0" sz="2800" lang="en-US">
              <a:ea typeface="Times New Roman" panose="02020603050405020304" pitchFamily="18" charset="0"/>
            </a:endParaRPr>
          </a:p>
          <a:p>
            <a:pPr indent="0" lvl="0" marL="109728">
              <a:lnSpc>
                <a:spcPct val="100000"/>
              </a:lnSpc>
              <a:spcBef>
                <a:spcPct val="20000"/>
              </a:spcBef>
              <a:buSzPct val="95000"/>
              <a:buNone/>
            </a:pPr>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71" name="Title 1"/>
          <p:cNvSpPr>
            <a:spLocks noGrp="1"/>
          </p:cNvSpPr>
          <p:nvPr>
            <p:ph type="title"/>
          </p:nvPr>
        </p:nvSpPr>
        <p:spPr/>
        <p:txBody>
          <a:bodyPr/>
          <a:p>
            <a:pPr algn="ctr"/>
            <a:r>
              <a:rPr b="1" dirty="0" lang="en-US" smtClean="0">
                <a:latin typeface="+mn-lt"/>
              </a:rPr>
              <a:t>1. Emotional support</a:t>
            </a:r>
            <a:endParaRPr b="1" dirty="0" lang="en-US">
              <a:latin typeface="+mn-lt"/>
            </a:endParaRPr>
          </a:p>
        </p:txBody>
      </p:sp>
      <p:sp>
        <p:nvSpPr>
          <p:cNvPr id="1048672" name="Content Placeholder 2"/>
          <p:cNvSpPr>
            <a:spLocks noGrp="1"/>
          </p:cNvSpPr>
          <p:nvPr>
            <p:ph idx="1"/>
          </p:nvPr>
        </p:nvSpPr>
        <p:spPr/>
        <p:txBody>
          <a:bodyPr>
            <a:normAutofit fontScale="96429" lnSpcReduction="20000"/>
          </a:bodyPr>
          <a:p>
            <a:pPr indent="-514350" lvl="1" marL="889254">
              <a:lnSpc>
                <a:spcPct val="100000"/>
              </a:lnSpc>
              <a:spcBef>
                <a:spcPts val="324"/>
              </a:spcBef>
              <a:buSzPct val="85000"/>
              <a:buFont typeface="Wingdings" panose="05000000000000000000" pitchFamily="2" charset="2"/>
              <a:buChar char="ü"/>
            </a:pPr>
            <a:r>
              <a:rPr dirty="0" sz="2800" lang="en-US" smtClean="0">
                <a:solidFill>
                  <a:prstClr val="black"/>
                </a:solidFill>
              </a:rPr>
              <a:t>This </a:t>
            </a:r>
            <a:r>
              <a:rPr dirty="0" sz="2800" lang="en-US">
                <a:solidFill>
                  <a:prstClr val="black"/>
                </a:solidFill>
              </a:rPr>
              <a:t>is provided by imparting </a:t>
            </a:r>
            <a:r>
              <a:rPr b="1" dirty="0" sz="2800" lang="en-US" smtClean="0">
                <a:solidFill>
                  <a:prstClr val="black"/>
                </a:solidFill>
              </a:rPr>
              <a:t>confidence</a:t>
            </a:r>
            <a:r>
              <a:rPr b="1" dirty="0" sz="2800" lang="en-US">
                <a:solidFill>
                  <a:prstClr val="black"/>
                </a:solidFill>
              </a:rPr>
              <a:t>, </a:t>
            </a:r>
            <a:r>
              <a:rPr b="1" dirty="0" sz="2800" lang="en-US" smtClean="0">
                <a:solidFill>
                  <a:prstClr val="black"/>
                </a:solidFill>
              </a:rPr>
              <a:t>expressing </a:t>
            </a:r>
            <a:r>
              <a:rPr b="1" dirty="0" sz="2800" lang="en-US">
                <a:solidFill>
                  <a:prstClr val="black"/>
                </a:solidFill>
              </a:rPr>
              <a:t>caring </a:t>
            </a:r>
            <a:r>
              <a:rPr dirty="0" sz="2800" lang="en-US">
                <a:solidFill>
                  <a:prstClr val="black"/>
                </a:solidFill>
              </a:rPr>
              <a:t>and </a:t>
            </a:r>
            <a:r>
              <a:rPr b="1" dirty="0" sz="2800" lang="en-US" smtClean="0">
                <a:solidFill>
                  <a:prstClr val="black"/>
                </a:solidFill>
              </a:rPr>
              <a:t>dependability </a:t>
            </a:r>
            <a:r>
              <a:rPr dirty="0" sz="2800" lang="en-US">
                <a:solidFill>
                  <a:prstClr val="black"/>
                </a:solidFill>
              </a:rPr>
              <a:t>as well as being </a:t>
            </a:r>
            <a:r>
              <a:rPr b="1" dirty="0" sz="2800" lang="en-US">
                <a:solidFill>
                  <a:prstClr val="black"/>
                </a:solidFill>
              </a:rPr>
              <a:t>an advocate for the mother.</a:t>
            </a:r>
          </a:p>
          <a:p>
            <a:pPr indent="-514350" lvl="1" marL="889254">
              <a:lnSpc>
                <a:spcPct val="100000"/>
              </a:lnSpc>
              <a:spcBef>
                <a:spcPts val="324"/>
              </a:spcBef>
              <a:buSzPct val="85000"/>
              <a:buFont typeface="Wingdings" panose="05000000000000000000" pitchFamily="2" charset="2"/>
              <a:buChar char="ü"/>
            </a:pPr>
            <a:r>
              <a:rPr dirty="0" sz="2800" lang="en-US">
                <a:solidFill>
                  <a:prstClr val="black"/>
                </a:solidFill>
              </a:rPr>
              <a:t>The midwife should display a </a:t>
            </a:r>
            <a:r>
              <a:rPr b="1" dirty="0" sz="2800" lang="en-US">
                <a:solidFill>
                  <a:prstClr val="black"/>
                </a:solidFill>
              </a:rPr>
              <a:t>tolerant non-judgmental attitude</a:t>
            </a:r>
            <a:r>
              <a:rPr dirty="0" sz="2800" lang="en-US">
                <a:solidFill>
                  <a:prstClr val="black"/>
                </a:solidFill>
              </a:rPr>
              <a:t>, ensuring the woman is accepted no matter what her reaction to labor might be.</a:t>
            </a:r>
          </a:p>
          <a:p>
            <a:pPr indent="-514350" lvl="1" marL="889254">
              <a:lnSpc>
                <a:spcPct val="100000"/>
              </a:lnSpc>
              <a:spcBef>
                <a:spcPts val="324"/>
              </a:spcBef>
              <a:buSzPct val="85000"/>
              <a:buFont typeface="Wingdings" panose="05000000000000000000" pitchFamily="2" charset="2"/>
              <a:buChar char="ü"/>
            </a:pPr>
            <a:r>
              <a:rPr b="1" dirty="0" sz="2800" lang="en-US">
                <a:solidFill>
                  <a:prstClr val="black"/>
                </a:solidFill>
              </a:rPr>
              <a:t>Companion in labor</a:t>
            </a:r>
            <a:r>
              <a:rPr dirty="0" sz="2800" lang="en-US">
                <a:solidFill>
                  <a:prstClr val="black"/>
                </a:solidFill>
              </a:rPr>
              <a:t>: A supportive companion can help reduce anxiety, keep the woman company, walk with her if she’s ambulant, and encourage her with whatever she has chosen as her coping mechanism.</a:t>
            </a:r>
          </a:p>
          <a:p>
            <a:endParaRPr dirty="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73" name="Title 1"/>
          <p:cNvSpPr>
            <a:spLocks noGrp="1"/>
          </p:cNvSpPr>
          <p:nvPr>
            <p:ph type="title"/>
          </p:nvPr>
        </p:nvSpPr>
        <p:spPr/>
        <p:txBody>
          <a:bodyPr>
            <a:normAutofit fontScale="90000"/>
          </a:bodyPr>
          <a:p>
            <a:pPr algn="ctr" lvl="0" marL="109728">
              <a:lnSpc>
                <a:spcPct val="100000"/>
              </a:lnSpc>
              <a:spcBef>
                <a:spcPct val="20000"/>
              </a:spcBef>
            </a:pPr>
            <a:r>
              <a:rPr b="1" dirty="0" sz="3600" lang="en-US">
                <a:solidFill>
                  <a:prstClr val="black"/>
                </a:solidFill>
                <a:latin typeface="Calibri" panose="020F0502020204030204" pitchFamily="34" charset="0"/>
              </a:rPr>
              <a:t>2. Consent and information giving:</a:t>
            </a:r>
            <a:r>
              <a:rPr b="1" dirty="0" sz="2800" lang="en-US">
                <a:solidFill>
                  <a:prstClr val="black"/>
                </a:solidFill>
                <a:latin typeface="Calibri" panose="020F0502020204030204" pitchFamily="34" charset="0"/>
              </a:rPr>
              <a:t/>
            </a:r>
            <a:br>
              <a:rPr b="1" dirty="0" sz="2800" lang="en-US">
                <a:solidFill>
                  <a:prstClr val="black"/>
                </a:solidFill>
                <a:latin typeface="Calibri" panose="020F0502020204030204" pitchFamily="34" charset="0"/>
              </a:rPr>
            </a:br>
            <a:endParaRPr dirty="0" lang="en-US"/>
          </a:p>
        </p:txBody>
      </p:sp>
      <p:sp>
        <p:nvSpPr>
          <p:cNvPr id="1048674" name="Content Placeholder 2"/>
          <p:cNvSpPr>
            <a:spLocks noGrp="1"/>
          </p:cNvSpPr>
          <p:nvPr>
            <p:ph idx="1"/>
          </p:nvPr>
        </p:nvSpPr>
        <p:spPr/>
        <p:txBody>
          <a:bodyPr>
            <a:normAutofit fontScale="96429" lnSpcReduction="20000"/>
          </a:bodyPr>
          <a:p>
            <a:pPr indent="-457200" lvl="2" marL="12893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Midwives must give information that ensures the woman understands events, feels free to ask questions and is aware of how labor is progressing. </a:t>
            </a:r>
          </a:p>
          <a:p>
            <a:pPr indent="-457200" lvl="2" marL="12893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Before </a:t>
            </a:r>
            <a:r>
              <a:rPr dirty="0" sz="2800" lang="en-US">
                <a:solidFill>
                  <a:prstClr val="black"/>
                </a:solidFill>
                <a:latin typeface="Calibri" panose="020F0502020204030204" pitchFamily="34" charset="0"/>
              </a:rPr>
              <a:t>any procedure, verbal consent should be sought and explanations should be given on what is about to be done. </a:t>
            </a:r>
          </a:p>
          <a:p>
            <a:pPr indent="-457200" lvl="2" marL="1289304">
              <a:lnSpc>
                <a:spcPct val="100000"/>
              </a:lnSpc>
              <a:spcBef>
                <a:spcPts val="324"/>
              </a:spcBef>
              <a:buSzPct val="85000"/>
              <a:buFont typeface="Wingdings" panose="05000000000000000000" pitchFamily="2" charset="2"/>
              <a:buChar char="ü"/>
            </a:pPr>
            <a:r>
              <a:rPr dirty="0" sz="2800" lang="en-US">
                <a:solidFill>
                  <a:prstClr val="black"/>
                </a:solidFill>
                <a:latin typeface="Calibri" panose="020F0502020204030204" pitchFamily="34" charset="0"/>
              </a:rPr>
              <a:t>Following the procedure the midwife should provide feedback and verbal reinforcement.</a:t>
            </a:r>
          </a:p>
          <a:p>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75" name="Title 1"/>
          <p:cNvSpPr>
            <a:spLocks noGrp="1"/>
          </p:cNvSpPr>
          <p:nvPr>
            <p:ph type="title"/>
          </p:nvPr>
        </p:nvSpPr>
        <p:spPr>
          <a:xfrm>
            <a:off x="838200" y="152401"/>
            <a:ext cx="10515600" cy="975359"/>
          </a:xfrm>
        </p:spPr>
        <p:txBody>
          <a:bodyPr/>
          <a:p>
            <a:pPr algn="ctr"/>
            <a:r>
              <a:rPr dirty="0" lang="en-US" smtClean="0">
                <a:latin typeface="+mn-lt"/>
              </a:rPr>
              <a:t>3. </a:t>
            </a:r>
            <a:r>
              <a:rPr b="1" dirty="0" lang="en-US" smtClean="0">
                <a:latin typeface="+mn-lt"/>
              </a:rPr>
              <a:t>Prevention of infection</a:t>
            </a:r>
            <a:endParaRPr b="1" dirty="0" lang="en-US">
              <a:latin typeface="+mn-lt"/>
            </a:endParaRPr>
          </a:p>
        </p:txBody>
      </p:sp>
      <p:sp>
        <p:nvSpPr>
          <p:cNvPr id="1048676" name="Content Placeholder 2"/>
          <p:cNvSpPr>
            <a:spLocks noGrp="1"/>
          </p:cNvSpPr>
          <p:nvPr>
            <p:ph idx="1"/>
          </p:nvPr>
        </p:nvSpPr>
        <p:spPr>
          <a:xfrm>
            <a:off x="838200" y="1310640"/>
            <a:ext cx="10515600" cy="5273040"/>
          </a:xfrm>
        </p:spPr>
        <p:txBody>
          <a:bodyPr>
            <a:normAutofit fontScale="96429" lnSpcReduction="20000"/>
          </a:bodyPr>
          <a:p>
            <a:pPr indent="-457200" lvl="2" marL="12893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Personal </a:t>
            </a:r>
            <a:r>
              <a:rPr dirty="0" sz="2800" lang="en-US">
                <a:solidFill>
                  <a:prstClr val="black"/>
                </a:solidFill>
                <a:latin typeface="Calibri" panose="020F0502020204030204" pitchFamily="34" charset="0"/>
              </a:rPr>
              <a:t>hygiene should be maintained</a:t>
            </a:r>
          </a:p>
          <a:p>
            <a:pPr indent="-457200" lvl="2" marL="1289304">
              <a:lnSpc>
                <a:spcPct val="100000"/>
              </a:lnSpc>
              <a:spcBef>
                <a:spcPts val="324"/>
              </a:spcBef>
              <a:buSzPct val="85000"/>
              <a:buFont typeface="Wingdings" panose="05000000000000000000" pitchFamily="2" charset="2"/>
              <a:buChar char="ü"/>
            </a:pPr>
            <a:r>
              <a:rPr dirty="0" sz="2800" lang="en-US">
                <a:solidFill>
                  <a:prstClr val="black"/>
                </a:solidFill>
                <a:latin typeface="Calibri" panose="020F0502020204030204" pitchFamily="34" charset="0"/>
              </a:rPr>
              <a:t>Encourage women with normal labor to stay in their own environment as much as possible to avoid the length of time spent in the hospital.</a:t>
            </a:r>
          </a:p>
          <a:p>
            <a:pPr indent="-457200" lvl="2" marL="1289304">
              <a:lnSpc>
                <a:spcPct val="100000"/>
              </a:lnSpc>
              <a:spcBef>
                <a:spcPts val="324"/>
              </a:spcBef>
              <a:buSzPct val="85000"/>
              <a:buFont typeface="Wingdings" panose="05000000000000000000" pitchFamily="2" charset="2"/>
              <a:buChar char="ü"/>
            </a:pPr>
            <a:r>
              <a:rPr dirty="0" sz="2800" lang="en-US">
                <a:solidFill>
                  <a:prstClr val="black"/>
                </a:solidFill>
                <a:latin typeface="Calibri" panose="020F0502020204030204" pitchFamily="34" charset="0"/>
              </a:rPr>
              <a:t>Invasive procedures should be kept to a </a:t>
            </a:r>
            <a:r>
              <a:rPr dirty="0" sz="2800" lang="en-US" smtClean="0">
                <a:solidFill>
                  <a:prstClr val="black"/>
                </a:solidFill>
                <a:latin typeface="Calibri" panose="020F0502020204030204" pitchFamily="34" charset="0"/>
              </a:rPr>
              <a:t>minimum</a:t>
            </a:r>
          </a:p>
          <a:p>
            <a:pPr indent="-457200" lvl="2" marL="12893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Vaginal </a:t>
            </a:r>
            <a:r>
              <a:rPr dirty="0" sz="2800" lang="en-US">
                <a:solidFill>
                  <a:prstClr val="black"/>
                </a:solidFill>
                <a:latin typeface="Calibri" panose="020F0502020204030204" pitchFamily="34" charset="0"/>
              </a:rPr>
              <a:t>examinations  should be minimized</a:t>
            </a:r>
            <a:r>
              <a:rPr dirty="0" sz="2800" lang="en-US" smtClean="0">
                <a:solidFill>
                  <a:prstClr val="black"/>
                </a:solidFill>
                <a:latin typeface="Calibri" panose="020F0502020204030204" pitchFamily="34" charset="0"/>
              </a:rPr>
              <a:t>.</a:t>
            </a:r>
          </a:p>
          <a:p>
            <a:pPr indent="0" lvl="2" marL="832104">
              <a:lnSpc>
                <a:spcPct val="100000"/>
              </a:lnSpc>
              <a:spcBef>
                <a:spcPts val="324"/>
              </a:spcBef>
              <a:buSzPct val="85000"/>
              <a:buNone/>
            </a:pPr>
            <a:r>
              <a:rPr b="1" dirty="0" sz="2800" lang="en-US" smtClean="0">
                <a:solidFill>
                  <a:prstClr val="black"/>
                </a:solidFill>
                <a:latin typeface="Calibri" panose="020F0502020204030204" pitchFamily="34" charset="0"/>
              </a:rPr>
              <a:t> </a:t>
            </a:r>
            <a:r>
              <a:rPr b="1" dirty="0" sz="2800" lang="en-US">
                <a:solidFill>
                  <a:prstClr val="black"/>
                </a:solidFill>
                <a:latin typeface="Calibri" panose="020F0502020204030204" pitchFamily="34" charset="0"/>
              </a:rPr>
              <a:t>Pre-labor rupture of fetal membranes at term.</a:t>
            </a: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Most women with PROM will labor within 24hrs.</a:t>
            </a: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Following PROM with no signs of labor and no obvious liquor draining, digital examination should be avoided  to avoid ascending infection.</a:t>
            </a:r>
          </a:p>
          <a:p>
            <a:pPr indent="-457200" lvl="2" marL="1289304">
              <a:lnSpc>
                <a:spcPct val="100000"/>
              </a:lnSpc>
              <a:spcBef>
                <a:spcPts val="324"/>
              </a:spcBef>
              <a:buSzPct val="85000"/>
              <a:buFont typeface="Wingdings" panose="05000000000000000000" pitchFamily="2" charset="2"/>
              <a:buChar char="ü"/>
            </a:pPr>
            <a:endParaRPr dirty="0" sz="2800" lang="en-US">
              <a:solidFill>
                <a:prstClr val="black"/>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77" name="Title 1"/>
          <p:cNvSpPr>
            <a:spLocks noGrp="1"/>
          </p:cNvSpPr>
          <p:nvPr>
            <p:ph type="title"/>
          </p:nvPr>
        </p:nvSpPr>
        <p:spPr/>
        <p:txBody>
          <a:bodyPr/>
          <a:p>
            <a:pPr algn="ctr"/>
            <a:r>
              <a:rPr dirty="0" lang="en-US" smtClean="0">
                <a:latin typeface="+mn-lt"/>
              </a:rPr>
              <a:t>4. Pain relief</a:t>
            </a:r>
            <a:endParaRPr dirty="0" lang="en-US">
              <a:latin typeface="+mn-lt"/>
            </a:endParaRPr>
          </a:p>
        </p:txBody>
      </p:sp>
      <p:sp>
        <p:nvSpPr>
          <p:cNvPr id="1048678" name="Content Placeholder 2"/>
          <p:cNvSpPr>
            <a:spLocks noGrp="1"/>
          </p:cNvSpPr>
          <p:nvPr>
            <p:ph idx="1"/>
          </p:nvPr>
        </p:nvSpPr>
        <p:spPr/>
        <p:txBody>
          <a:bodyPr>
            <a:normAutofit fontScale="85714" lnSpcReduction="20000"/>
          </a:bodyPr>
          <a:p>
            <a:pPr indent="-457200" lvl="1" marL="8321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Pharmacological and non pharmacological</a:t>
            </a:r>
          </a:p>
          <a:p>
            <a:pPr indent="-457200" lvl="1" marL="8321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Analgesics </a:t>
            </a:r>
            <a:r>
              <a:rPr dirty="0" sz="2800" lang="en-US">
                <a:solidFill>
                  <a:prstClr val="black"/>
                </a:solidFill>
                <a:latin typeface="Calibri" panose="020F0502020204030204" pitchFamily="34" charset="0"/>
              </a:rPr>
              <a:t>may be given during labor as needed, but as little as possible should be given because they cross the placenta and may depress the neonate's breathing. </a:t>
            </a:r>
          </a:p>
          <a:p>
            <a:pPr indent="-457200" lvl="1" marL="832104">
              <a:lnSpc>
                <a:spcPct val="100000"/>
              </a:lnSpc>
              <a:spcBef>
                <a:spcPts val="324"/>
              </a:spcBef>
              <a:buSzPct val="85000"/>
              <a:buFont typeface="Wingdings" panose="05000000000000000000" pitchFamily="2" charset="2"/>
              <a:buChar char="ü"/>
            </a:pPr>
            <a:r>
              <a:rPr dirty="0" sz="2800" lang="en-US">
                <a:solidFill>
                  <a:prstClr val="black"/>
                </a:solidFill>
                <a:latin typeface="Calibri" panose="020F0502020204030204" pitchFamily="34" charset="0"/>
              </a:rPr>
              <a:t>Neonatal toxicity can occur because after the umbilical cord is cut, the neonate, whose metabolic and excretory processes are immature, clears the transferred drug much more slowly, by liver metabolism or by urinary excretion. Preparation for and education about childbirth lessen anxiety, markedly decreasing the need for analgesics</a:t>
            </a:r>
            <a:r>
              <a:rPr dirty="0" sz="2800" lang="en-US" smtClean="0">
                <a:solidFill>
                  <a:prstClr val="black"/>
                </a:solidFill>
                <a:latin typeface="Calibri" panose="020F0502020204030204" pitchFamily="34" charset="0"/>
              </a:rPr>
              <a:t>.</a:t>
            </a:r>
          </a:p>
          <a:p>
            <a:pPr indent="-457200" lvl="1" marL="832104">
              <a:lnSpc>
                <a:spcPct val="100000"/>
              </a:lnSpc>
              <a:spcBef>
                <a:spcPts val="324"/>
              </a:spcBef>
              <a:buSzPct val="85000"/>
              <a:buFont typeface="Wingdings" panose="05000000000000000000" pitchFamily="2" charset="2"/>
              <a:buChar char="ü"/>
            </a:pPr>
            <a:r>
              <a:rPr dirty="0" sz="2800" lang="en-US" smtClean="0">
                <a:solidFill>
                  <a:prstClr val="black"/>
                </a:solidFill>
                <a:latin typeface="Calibri" panose="020F0502020204030204" pitchFamily="34" charset="0"/>
              </a:rPr>
              <a:t>Non pharmacological breathing exercise, massaging the lower back, music , physical contact and support. All these will be covered in details </a:t>
            </a:r>
            <a:endParaRPr dirty="0" sz="2800" lang="en-US">
              <a:solidFill>
                <a:prstClr val="black"/>
              </a:solidFill>
              <a:latin typeface="Calibri" panose="020F0502020204030204" pitchFamily="34" charset="0"/>
            </a:endParaRPr>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79" name="Title 1"/>
          <p:cNvSpPr>
            <a:spLocks noGrp="1"/>
          </p:cNvSpPr>
          <p:nvPr>
            <p:ph type="title"/>
          </p:nvPr>
        </p:nvSpPr>
        <p:spPr/>
        <p:txBody>
          <a:bodyPr/>
          <a:p>
            <a:pPr algn="ctr"/>
            <a:r>
              <a:rPr b="1" dirty="0" lang="en-US" smtClean="0">
                <a:latin typeface="+mn-lt"/>
              </a:rPr>
              <a:t>5. Position and mobility</a:t>
            </a:r>
            <a:endParaRPr b="1" dirty="0" lang="en-US">
              <a:latin typeface="+mn-lt"/>
            </a:endParaRPr>
          </a:p>
        </p:txBody>
      </p:sp>
      <p:sp>
        <p:nvSpPr>
          <p:cNvPr id="1048680" name="Content Placeholder 2"/>
          <p:cNvSpPr>
            <a:spLocks noGrp="1"/>
          </p:cNvSpPr>
          <p:nvPr>
            <p:ph idx="1"/>
          </p:nvPr>
        </p:nvSpPr>
        <p:spPr/>
        <p:txBody>
          <a:bodyPr>
            <a:normAutofit fontScale="82143" lnSpcReduction="10000"/>
          </a:bodyPr>
          <a:p>
            <a:pPr lvl="0">
              <a:buFont typeface="Wingdings" panose="05000000000000000000" pitchFamily="2" charset="2"/>
              <a:buChar char="ü"/>
            </a:pPr>
            <a:r>
              <a:rPr dirty="0" lang="en-US">
                <a:solidFill>
                  <a:prstClr val="black"/>
                </a:solidFill>
              </a:rPr>
              <a:t>The mother should adopt the position she feels most comfortable.</a:t>
            </a:r>
          </a:p>
          <a:p>
            <a:pPr lvl="0">
              <a:buFont typeface="Wingdings" panose="05000000000000000000" pitchFamily="2" charset="2"/>
              <a:buChar char="ü"/>
            </a:pPr>
            <a:r>
              <a:rPr dirty="0" lang="en-US">
                <a:solidFill>
                  <a:prstClr val="black"/>
                </a:solidFill>
              </a:rPr>
              <a:t>In early </a:t>
            </a:r>
            <a:r>
              <a:rPr dirty="0" lang="en-US" err="1">
                <a:solidFill>
                  <a:prstClr val="black"/>
                </a:solidFill>
              </a:rPr>
              <a:t>labour</a:t>
            </a:r>
            <a:r>
              <a:rPr dirty="0" lang="en-US">
                <a:solidFill>
                  <a:prstClr val="black"/>
                </a:solidFill>
              </a:rPr>
              <a:t> ambulation is encouraged it aids in descent of the </a:t>
            </a:r>
            <a:r>
              <a:rPr dirty="0" lang="en-US" err="1">
                <a:solidFill>
                  <a:prstClr val="black"/>
                </a:solidFill>
              </a:rPr>
              <a:t>foetus</a:t>
            </a:r>
            <a:r>
              <a:rPr dirty="0" lang="en-US">
                <a:solidFill>
                  <a:prstClr val="black"/>
                </a:solidFill>
              </a:rPr>
              <a:t>.</a:t>
            </a:r>
          </a:p>
          <a:p>
            <a:pPr lvl="0">
              <a:buFont typeface="Wingdings" panose="05000000000000000000" pitchFamily="2" charset="2"/>
              <a:buChar char="ü"/>
            </a:pPr>
            <a:r>
              <a:rPr dirty="0" lang="en-US">
                <a:solidFill>
                  <a:prstClr val="black"/>
                </a:solidFill>
              </a:rPr>
              <a:t>During a contraction the woman finds it comforting to  lean forward, supporting her weight on a table or on her partners shoulder.</a:t>
            </a:r>
          </a:p>
          <a:p>
            <a:pPr lvl="0">
              <a:buFont typeface="Wingdings" panose="05000000000000000000" pitchFamily="2" charset="2"/>
              <a:buChar char="ü"/>
            </a:pPr>
            <a:r>
              <a:rPr dirty="0" lang="en-US">
                <a:solidFill>
                  <a:prstClr val="black"/>
                </a:solidFill>
              </a:rPr>
              <a:t>She may wish to walk up and down or to sit on a bean bag.</a:t>
            </a:r>
          </a:p>
          <a:p>
            <a:pPr lvl="0">
              <a:buFont typeface="Wingdings" panose="05000000000000000000" pitchFamily="2" charset="2"/>
              <a:buChar char="ü"/>
            </a:pPr>
            <a:r>
              <a:rPr dirty="0" lang="en-US">
                <a:solidFill>
                  <a:prstClr val="black"/>
                </a:solidFill>
              </a:rPr>
              <a:t>If she wants to rest lying down, left lateral position is </a:t>
            </a:r>
            <a:r>
              <a:rPr dirty="0" lang="en-US" err="1">
                <a:solidFill>
                  <a:prstClr val="black"/>
                </a:solidFill>
              </a:rPr>
              <a:t>prevered</a:t>
            </a:r>
            <a:r>
              <a:rPr dirty="0" lang="en-US">
                <a:solidFill>
                  <a:prstClr val="black"/>
                </a:solidFill>
              </a:rPr>
              <a:t> so as to avoid compression of the inferior vena cava.</a:t>
            </a:r>
          </a:p>
          <a:p>
            <a:pPr lvl="0">
              <a:buFont typeface="Wingdings" panose="05000000000000000000" pitchFamily="2" charset="2"/>
              <a:buChar char="ü"/>
            </a:pPr>
            <a:r>
              <a:rPr dirty="0" lang="en-US">
                <a:solidFill>
                  <a:prstClr val="black"/>
                </a:solidFill>
              </a:rPr>
              <a:t>All- fours position may be comfortable in occipital posterior positions as it relieves associated backache. </a:t>
            </a:r>
          </a:p>
          <a:p>
            <a:pPr indent="0" lvl="0" marL="0">
              <a:buNone/>
            </a:pPr>
            <a:r>
              <a:rPr b="1" dirty="0" lang="en-US" u="sng">
                <a:solidFill>
                  <a:srgbClr val="00B0F0"/>
                </a:solidFill>
              </a:rPr>
              <a:t>Note:</a:t>
            </a:r>
            <a:r>
              <a:rPr dirty="0" lang="en-US">
                <a:solidFill>
                  <a:srgbClr val="00B0F0"/>
                </a:solidFill>
              </a:rPr>
              <a:t> changing position not only improves comfort but also helps in progress </a:t>
            </a:r>
          </a:p>
          <a:p>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81" name="Title 1"/>
          <p:cNvSpPr>
            <a:spLocks noGrp="1"/>
          </p:cNvSpPr>
          <p:nvPr>
            <p:ph type="title"/>
          </p:nvPr>
        </p:nvSpPr>
        <p:spPr/>
        <p:txBody>
          <a:bodyPr/>
          <a:p>
            <a:pPr algn="ctr"/>
            <a:r>
              <a:rPr b="1" dirty="0" lang="en-US" smtClean="0">
                <a:latin typeface="+mn-lt"/>
              </a:rPr>
              <a:t>6. Nutrition </a:t>
            </a:r>
            <a:endParaRPr b="1" dirty="0" lang="en-US">
              <a:latin typeface="+mn-lt"/>
            </a:endParaRPr>
          </a:p>
        </p:txBody>
      </p:sp>
      <p:sp>
        <p:nvSpPr>
          <p:cNvPr id="1048682" name="Content Placeholder 2"/>
          <p:cNvSpPr>
            <a:spLocks noGrp="1"/>
          </p:cNvSpPr>
          <p:nvPr>
            <p:ph idx="1"/>
          </p:nvPr>
        </p:nvSpPr>
        <p:spPr/>
        <p:txBody>
          <a:bodyPr>
            <a:normAutofit fontScale="68421" lnSpcReduction="20000"/>
          </a:bodyPr>
          <a:p>
            <a:pPr indent="-457200" lvl="1" marL="832104">
              <a:lnSpc>
                <a:spcPct val="120000"/>
              </a:lnSpc>
              <a:spcBef>
                <a:spcPts val="324"/>
              </a:spcBef>
              <a:buClr>
                <a:srgbClr val="53548A"/>
              </a:buClr>
              <a:buSzPct val="85000"/>
              <a:buFont typeface="Wingdings" panose="05000000000000000000" pitchFamily="2" charset="2"/>
              <a:buChar char="ü"/>
            </a:pPr>
            <a:r>
              <a:rPr dirty="0" sz="3500" lang="en-US" smtClean="0">
                <a:solidFill>
                  <a:prstClr val="black"/>
                </a:solidFill>
              </a:rPr>
              <a:t>Most </a:t>
            </a:r>
            <a:r>
              <a:rPr dirty="0" sz="3500" lang="en-US">
                <a:solidFill>
                  <a:prstClr val="black"/>
                </a:solidFill>
              </a:rPr>
              <a:t>women in established labor have no desire to eat. They should be encouraged to eat in the latent phase. Fluids may be taken freely</a:t>
            </a:r>
          </a:p>
          <a:p>
            <a:pPr indent="-457200" lvl="1" marL="832104">
              <a:lnSpc>
                <a:spcPct val="120000"/>
              </a:lnSpc>
              <a:spcBef>
                <a:spcPts val="324"/>
              </a:spcBef>
              <a:buClr>
                <a:srgbClr val="53548A"/>
              </a:buClr>
              <a:buSzPct val="85000"/>
              <a:buFont typeface="Wingdings" panose="05000000000000000000" pitchFamily="2" charset="2"/>
              <a:buChar char="ü"/>
            </a:pPr>
            <a:r>
              <a:rPr dirty="0" sz="3500" lang="en-US">
                <a:solidFill>
                  <a:prstClr val="black"/>
                </a:solidFill>
              </a:rPr>
              <a:t>The vigorous muscle contractions during labor demand a continuous supply of glucose. If this is not obtained from diet the body will start metabolizing protein and fat store s in an effort  to provide glucose. This will result to ketoacidosis.</a:t>
            </a:r>
          </a:p>
          <a:p>
            <a:pPr indent="-457200" lvl="1" marL="832104">
              <a:lnSpc>
                <a:spcPct val="120000"/>
              </a:lnSpc>
              <a:spcBef>
                <a:spcPts val="324"/>
              </a:spcBef>
              <a:buClr>
                <a:srgbClr val="53548A"/>
              </a:buClr>
              <a:buSzPct val="85000"/>
              <a:buFont typeface="Wingdings" panose="05000000000000000000" pitchFamily="2" charset="2"/>
              <a:buChar char="ü"/>
            </a:pPr>
            <a:r>
              <a:rPr dirty="0" sz="3500" lang="en-US">
                <a:solidFill>
                  <a:prstClr val="black"/>
                </a:solidFill>
              </a:rPr>
              <a:t>High concentrations of glucose might increase the fetal  blood glucose levels artificially causing fetal </a:t>
            </a:r>
            <a:r>
              <a:rPr dirty="0" sz="3500" lang="en-US" err="1">
                <a:solidFill>
                  <a:prstClr val="black"/>
                </a:solidFill>
              </a:rPr>
              <a:t>hyperinsulinism</a:t>
            </a:r>
            <a:r>
              <a:rPr dirty="0" sz="3500" lang="en-US">
                <a:solidFill>
                  <a:prstClr val="black"/>
                </a:solidFill>
              </a:rPr>
              <a:t> and resulting in hypoglycemia of </a:t>
            </a:r>
            <a:r>
              <a:rPr dirty="0" sz="3500" lang="en-US" smtClean="0">
                <a:solidFill>
                  <a:prstClr val="black"/>
                </a:solidFill>
              </a:rPr>
              <a:t>the newborn baby after delivery.</a:t>
            </a:r>
            <a:endParaRPr dirty="0" sz="1900" lang="en-US">
              <a:solidFill>
                <a:prstClr val="black"/>
              </a:solidFill>
            </a:endParaRPr>
          </a:p>
          <a:p>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83" name="Title 1"/>
          <p:cNvSpPr>
            <a:spLocks noGrp="1"/>
          </p:cNvSpPr>
          <p:nvPr>
            <p:ph type="title"/>
          </p:nvPr>
        </p:nvSpPr>
        <p:spPr/>
        <p:txBody>
          <a:bodyPr/>
          <a:p>
            <a:pPr algn="ctr"/>
            <a:r>
              <a:rPr b="1" dirty="0" lang="en-US" smtClean="0">
                <a:latin typeface="+mn-lt"/>
              </a:rPr>
              <a:t> 7. bladder care</a:t>
            </a:r>
            <a:endParaRPr b="1" dirty="0" lang="en-US">
              <a:latin typeface="+mn-lt"/>
            </a:endParaRPr>
          </a:p>
        </p:txBody>
      </p:sp>
      <p:sp>
        <p:nvSpPr>
          <p:cNvPr id="1048684" name="Content Placeholder 2"/>
          <p:cNvSpPr>
            <a:spLocks noGrp="1"/>
          </p:cNvSpPr>
          <p:nvPr>
            <p:ph idx="1"/>
          </p:nvPr>
        </p:nvSpPr>
        <p:spPr/>
        <p:txBody>
          <a:bodyPr>
            <a:normAutofit fontScale="96000" lnSpcReduction="20000"/>
          </a:bodyPr>
          <a:p>
            <a:pPr indent="-457200" lvl="1" marL="832104">
              <a:lnSpc>
                <a:spcPct val="120000"/>
              </a:lnSpc>
              <a:spcBef>
                <a:spcPts val="324"/>
              </a:spcBef>
              <a:buClr>
                <a:srgbClr val="53548A"/>
              </a:buClr>
              <a:buSzPct val="85000"/>
              <a:buFont typeface="Wingdings" panose="05000000000000000000" pitchFamily="2" charset="2"/>
              <a:buChar char="ü"/>
            </a:pPr>
            <a:r>
              <a:rPr dirty="0" sz="2500" lang="en-US" smtClean="0">
                <a:solidFill>
                  <a:prstClr val="black"/>
                </a:solidFill>
              </a:rPr>
              <a:t>The </a:t>
            </a:r>
            <a:r>
              <a:rPr dirty="0" sz="2500" lang="en-US">
                <a:solidFill>
                  <a:prstClr val="black"/>
                </a:solidFill>
              </a:rPr>
              <a:t>woman should be encouraged to empty her bladder every 1-2 hrs. The midwife should not rely on the mother to request to use the toilet because her sensation of needing to use the toilet may be reduced.</a:t>
            </a:r>
          </a:p>
          <a:p>
            <a:pPr indent="-457200" lvl="1" marL="832104">
              <a:lnSpc>
                <a:spcPct val="120000"/>
              </a:lnSpc>
              <a:spcBef>
                <a:spcPts val="324"/>
              </a:spcBef>
              <a:buClr>
                <a:srgbClr val="53548A"/>
              </a:buClr>
              <a:buSzPct val="85000"/>
              <a:buFont typeface="Wingdings" panose="05000000000000000000" pitchFamily="2" charset="2"/>
              <a:buChar char="ü"/>
            </a:pPr>
            <a:r>
              <a:rPr dirty="0" sz="2500" lang="en-US">
                <a:solidFill>
                  <a:prstClr val="black"/>
                </a:solidFill>
              </a:rPr>
              <a:t>Urine in the bladder </a:t>
            </a:r>
            <a:r>
              <a:rPr b="1" dirty="0" sz="2500" lang="en-US">
                <a:solidFill>
                  <a:prstClr val="black"/>
                </a:solidFill>
              </a:rPr>
              <a:t>may interfere with the descent of the baby </a:t>
            </a:r>
            <a:r>
              <a:rPr dirty="0" sz="2500" lang="en-US">
                <a:solidFill>
                  <a:prstClr val="black"/>
                </a:solidFill>
              </a:rPr>
              <a:t>or cause the </a:t>
            </a:r>
            <a:r>
              <a:rPr b="1" dirty="0" sz="2500" lang="en-US">
                <a:solidFill>
                  <a:prstClr val="black"/>
                </a:solidFill>
              </a:rPr>
              <a:t>uterus not to contract (uterine </a:t>
            </a:r>
            <a:r>
              <a:rPr b="1" dirty="0" sz="2500" lang="en-US" err="1">
                <a:solidFill>
                  <a:prstClr val="black"/>
                </a:solidFill>
              </a:rPr>
              <a:t>atony</a:t>
            </a:r>
            <a:r>
              <a:rPr b="1" dirty="0" sz="2500" lang="en-US">
                <a:solidFill>
                  <a:prstClr val="black"/>
                </a:solidFill>
              </a:rPr>
              <a:t>) </a:t>
            </a:r>
            <a:r>
              <a:rPr dirty="0" sz="2500" lang="en-US">
                <a:solidFill>
                  <a:prstClr val="black"/>
                </a:solidFill>
              </a:rPr>
              <a:t>after delivery thereby causing post partum hemorrhage. A full bladder  may be </a:t>
            </a:r>
            <a:r>
              <a:rPr dirty="0" sz="2500" lang="en-US" err="1">
                <a:solidFill>
                  <a:prstClr val="black"/>
                </a:solidFill>
              </a:rPr>
              <a:t>bliused</a:t>
            </a:r>
            <a:r>
              <a:rPr dirty="0" sz="2500" lang="en-US">
                <a:solidFill>
                  <a:prstClr val="black"/>
                </a:solidFill>
              </a:rPr>
              <a:t>  leading to </a:t>
            </a:r>
            <a:r>
              <a:rPr dirty="0" sz="2500" lang="en-US" err="1">
                <a:solidFill>
                  <a:prstClr val="black"/>
                </a:solidFill>
              </a:rPr>
              <a:t>vescico</a:t>
            </a:r>
            <a:r>
              <a:rPr dirty="0" sz="2500" lang="en-US">
                <a:solidFill>
                  <a:prstClr val="black"/>
                </a:solidFill>
              </a:rPr>
              <a:t> vagina fistula.</a:t>
            </a:r>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13" name="Title 1"/>
          <p:cNvSpPr>
            <a:spLocks noGrp="1"/>
          </p:cNvSpPr>
          <p:nvPr>
            <p:ph type="title"/>
          </p:nvPr>
        </p:nvSpPr>
        <p:spPr>
          <a:xfrm>
            <a:off x="979868" y="296215"/>
            <a:ext cx="10515600" cy="656822"/>
          </a:xfrm>
        </p:spPr>
        <p:txBody>
          <a:bodyPr>
            <a:normAutofit fontScale="90000"/>
          </a:bodyPr>
          <a:p>
            <a:r>
              <a:rPr dirty="0" lang="en-US" smtClean="0">
                <a:solidFill>
                  <a:srgbClr val="00B0F0"/>
                </a:solidFill>
                <a:latin typeface="+mn-lt"/>
              </a:rPr>
              <a:t>                               NORMAL LABOUR</a:t>
            </a:r>
            <a:endParaRPr dirty="0" lang="en-US">
              <a:solidFill>
                <a:srgbClr val="00B0F0"/>
              </a:solidFill>
              <a:latin typeface="+mn-lt"/>
            </a:endParaRPr>
          </a:p>
        </p:txBody>
      </p:sp>
      <p:sp>
        <p:nvSpPr>
          <p:cNvPr id="1048614" name="Content Placeholder 2"/>
          <p:cNvSpPr>
            <a:spLocks noGrp="1"/>
          </p:cNvSpPr>
          <p:nvPr>
            <p:ph idx="1"/>
          </p:nvPr>
        </p:nvSpPr>
        <p:spPr>
          <a:xfrm>
            <a:off x="838200" y="1120462"/>
            <a:ext cx="10515600" cy="5056501"/>
          </a:xfrm>
        </p:spPr>
        <p:txBody>
          <a:bodyPr>
            <a:normAutofit fontScale="89286" lnSpcReduction="10000"/>
          </a:bodyPr>
          <a:p>
            <a:pPr algn="just" indent="-457200" lvl="0" marL="566928">
              <a:lnSpc>
                <a:spcPct val="100000"/>
              </a:lnSpc>
              <a:spcBef>
                <a:spcPct val="20000"/>
              </a:spcBef>
              <a:buSzPct val="95000"/>
              <a:buFont typeface="Wingdings" panose="05000000000000000000" pitchFamily="2" charset="2"/>
              <a:buChar char="Ø"/>
            </a:pPr>
            <a:r>
              <a:rPr b="1" dirty="0" lang="en-US" smtClean="0">
                <a:ea typeface="Times New Roman" panose="02020603050405020304" pitchFamily="18" charset="0"/>
              </a:rPr>
              <a:t>Labour</a:t>
            </a:r>
            <a:r>
              <a:rPr dirty="0" lang="en-US" smtClean="0">
                <a:ea typeface="Times New Roman" panose="02020603050405020304" pitchFamily="18" charset="0"/>
              </a:rPr>
              <a:t> </a:t>
            </a:r>
            <a:r>
              <a:rPr dirty="0" lang="en-US">
                <a:ea typeface="Times New Roman" panose="02020603050405020304" pitchFamily="18" charset="0"/>
              </a:rPr>
              <a:t>is </a:t>
            </a:r>
            <a:r>
              <a:rPr dirty="0" lang="en-US" smtClean="0">
                <a:ea typeface="Times New Roman" panose="02020603050405020304" pitchFamily="18" charset="0"/>
              </a:rPr>
              <a:t>the </a:t>
            </a:r>
            <a:r>
              <a:rPr dirty="0" lang="en-US">
                <a:ea typeface="Times New Roman" panose="02020603050405020304" pitchFamily="18" charset="0"/>
              </a:rPr>
              <a:t>process whereby the </a:t>
            </a:r>
            <a:r>
              <a:rPr dirty="0" lang="en-US" err="1">
                <a:ea typeface="Times New Roman" panose="02020603050405020304" pitchFamily="18" charset="0"/>
              </a:rPr>
              <a:t>foetus</a:t>
            </a:r>
            <a:r>
              <a:rPr dirty="0" lang="en-US">
                <a:ea typeface="Times New Roman" panose="02020603050405020304" pitchFamily="18" charset="0"/>
              </a:rPr>
              <a:t>, placenta and membranes are expelled through the birth canal after 28 weeks of gestation</a:t>
            </a:r>
            <a:r>
              <a:rPr dirty="0" lang="en-US" smtClean="0">
                <a:ea typeface="Times New Roman" panose="02020603050405020304" pitchFamily="18" charset="0"/>
              </a:rPr>
              <a:t>.</a:t>
            </a:r>
          </a:p>
          <a:p>
            <a:pPr algn="just" indent="-457200" lvl="0" marL="566928">
              <a:lnSpc>
                <a:spcPct val="100000"/>
              </a:lnSpc>
              <a:spcBef>
                <a:spcPct val="20000"/>
              </a:spcBef>
              <a:buSzPct val="95000"/>
              <a:buFont typeface="Wingdings" panose="05000000000000000000" pitchFamily="2" charset="2"/>
              <a:buChar char="Ø"/>
            </a:pPr>
            <a:r>
              <a:rPr dirty="0" lang="en-US" smtClean="0">
                <a:ea typeface="Times New Roman" panose="02020603050405020304" pitchFamily="18" charset="0"/>
              </a:rPr>
              <a:t> </a:t>
            </a:r>
            <a:r>
              <a:rPr b="1" dirty="0" lang="en-US" smtClean="0">
                <a:solidFill>
                  <a:prstClr val="black"/>
                </a:solidFill>
                <a:ea typeface="Times New Roman" panose="02020603050405020304" pitchFamily="18" charset="0"/>
              </a:rPr>
              <a:t>Labour </a:t>
            </a:r>
            <a:r>
              <a:rPr dirty="0" lang="en-US">
                <a:solidFill>
                  <a:prstClr val="black"/>
                </a:solidFill>
                <a:ea typeface="Times New Roman" panose="02020603050405020304" pitchFamily="18" charset="0"/>
              </a:rPr>
              <a:t>can be either </a:t>
            </a:r>
            <a:r>
              <a:rPr b="1" dirty="0" lang="en-US">
                <a:solidFill>
                  <a:prstClr val="black"/>
                </a:solidFill>
                <a:ea typeface="Times New Roman" panose="02020603050405020304" pitchFamily="18" charset="0"/>
              </a:rPr>
              <a:t>normal</a:t>
            </a:r>
            <a:r>
              <a:rPr dirty="0" lang="en-US">
                <a:solidFill>
                  <a:prstClr val="black"/>
                </a:solidFill>
                <a:ea typeface="Times New Roman" panose="02020603050405020304" pitchFamily="18" charset="0"/>
              </a:rPr>
              <a:t> or </a:t>
            </a:r>
            <a:r>
              <a:rPr b="1" dirty="0" lang="en-US">
                <a:solidFill>
                  <a:prstClr val="black"/>
                </a:solidFill>
                <a:ea typeface="Times New Roman" panose="02020603050405020304" pitchFamily="18" charset="0"/>
              </a:rPr>
              <a:t>abnormal. </a:t>
            </a:r>
            <a:endParaRPr dirty="0" lang="en-US" smtClean="0">
              <a:ea typeface="Times New Roman" panose="02020603050405020304" pitchFamily="18" charset="0"/>
            </a:endParaRPr>
          </a:p>
          <a:p>
            <a:pPr algn="just" indent="-457200" lvl="0" marL="566928">
              <a:lnSpc>
                <a:spcPct val="100000"/>
              </a:lnSpc>
              <a:spcBef>
                <a:spcPct val="20000"/>
              </a:spcBef>
              <a:buSzPct val="95000"/>
              <a:buFont typeface="Wingdings" panose="05000000000000000000" pitchFamily="2" charset="2"/>
              <a:buChar char="Ø"/>
            </a:pPr>
            <a:r>
              <a:rPr b="1" dirty="0" lang="en-GB" smtClean="0">
                <a:solidFill>
                  <a:prstClr val="black"/>
                </a:solidFill>
              </a:rPr>
              <a:t>Normal </a:t>
            </a:r>
            <a:r>
              <a:rPr b="1" dirty="0" lang="en-GB">
                <a:solidFill>
                  <a:prstClr val="black"/>
                </a:solidFill>
              </a:rPr>
              <a:t>labour </a:t>
            </a:r>
            <a:r>
              <a:rPr dirty="0" lang="en-GB">
                <a:solidFill>
                  <a:prstClr val="black"/>
                </a:solidFill>
              </a:rPr>
              <a:t>occurs  between 37-42 week’s of gestation. Traditionally a human pregnancy lasts approximately 40 </a:t>
            </a:r>
            <a:r>
              <a:rPr dirty="0" lang="en-GB" smtClean="0">
                <a:solidFill>
                  <a:prstClr val="black"/>
                </a:solidFill>
              </a:rPr>
              <a:t>weeks.</a:t>
            </a:r>
          </a:p>
          <a:p>
            <a:pPr algn="just" indent="-457200" lvl="0" marL="566928">
              <a:lnSpc>
                <a:spcPct val="100000"/>
              </a:lnSpc>
              <a:spcBef>
                <a:spcPct val="20000"/>
              </a:spcBef>
              <a:buSzPct val="95000"/>
              <a:buFont typeface="Wingdings" panose="05000000000000000000" pitchFamily="2" charset="2"/>
              <a:buChar char="Ø"/>
            </a:pPr>
            <a:r>
              <a:rPr b="1" dirty="0" lang="en-US" smtClean="0">
                <a:solidFill>
                  <a:prstClr val="black"/>
                </a:solidFill>
              </a:rPr>
              <a:t>Normal </a:t>
            </a:r>
            <a:r>
              <a:rPr b="1" dirty="0" lang="en-US">
                <a:solidFill>
                  <a:prstClr val="black"/>
                </a:solidFill>
              </a:rPr>
              <a:t>labour : </a:t>
            </a:r>
            <a:r>
              <a:rPr dirty="0" lang="en-US">
                <a:solidFill>
                  <a:prstClr val="black"/>
                </a:solidFill>
              </a:rPr>
              <a:t>Is  the process by which the </a:t>
            </a:r>
            <a:r>
              <a:rPr dirty="0" lang="en-US" err="1">
                <a:solidFill>
                  <a:prstClr val="black"/>
                </a:solidFill>
              </a:rPr>
              <a:t>foetus</a:t>
            </a:r>
            <a:r>
              <a:rPr dirty="0" lang="en-US">
                <a:solidFill>
                  <a:prstClr val="black"/>
                </a:solidFill>
              </a:rPr>
              <a:t> placenta and membrane are expelled spontaneously at term (</a:t>
            </a:r>
            <a:r>
              <a:rPr dirty="0" lang="en-US" smtClean="0">
                <a:solidFill>
                  <a:prstClr val="black"/>
                </a:solidFill>
              </a:rPr>
              <a:t>37– 42 </a:t>
            </a:r>
            <a:r>
              <a:rPr dirty="0" lang="en-US">
                <a:solidFill>
                  <a:prstClr val="black"/>
                </a:solidFill>
              </a:rPr>
              <a:t>weeks</a:t>
            </a:r>
            <a:r>
              <a:rPr dirty="0" lang="en-US" smtClean="0">
                <a:solidFill>
                  <a:prstClr val="black"/>
                </a:solidFill>
              </a:rPr>
              <a:t>) completed weeks of pregnancy </a:t>
            </a:r>
            <a:r>
              <a:rPr dirty="0" lang="en-US">
                <a:solidFill>
                  <a:prstClr val="black"/>
                </a:solidFill>
              </a:rPr>
              <a:t>by an aided maternal effort; </a:t>
            </a:r>
            <a:r>
              <a:rPr dirty="0" lang="en-US" err="1">
                <a:solidFill>
                  <a:prstClr val="black"/>
                </a:solidFill>
              </a:rPr>
              <a:t>foetus</a:t>
            </a:r>
            <a:r>
              <a:rPr dirty="0" lang="en-US">
                <a:solidFill>
                  <a:prstClr val="black"/>
                </a:solidFill>
              </a:rPr>
              <a:t> presenting by  vertex, time doesn’t exceed 18 hours and no complication arise to the mother and baby and the newborn requires minimal or no </a:t>
            </a:r>
            <a:r>
              <a:rPr dirty="0" lang="en-US" smtClean="0">
                <a:solidFill>
                  <a:prstClr val="black"/>
                </a:solidFill>
              </a:rPr>
              <a:t>resuscitation.</a:t>
            </a:r>
            <a:endParaRPr dirty="0" lang="en-US">
              <a:solidFill>
                <a:prstClr val="black"/>
              </a:solidFill>
            </a:endParaRPr>
          </a:p>
          <a:p>
            <a:pPr indent="0" marL="0">
              <a:buNone/>
            </a:pPr>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85" name="Content Placeholder 2"/>
          <p:cNvSpPr>
            <a:spLocks noGrp="1"/>
          </p:cNvSpPr>
          <p:nvPr>
            <p:ph idx="1"/>
          </p:nvPr>
        </p:nvSpPr>
        <p:spPr>
          <a:xfrm>
            <a:off x="244699" y="0"/>
            <a:ext cx="11616744" cy="6703454"/>
          </a:xfrm>
        </p:spPr>
        <p:txBody>
          <a:bodyPr>
            <a:normAutofit fontScale="87500" lnSpcReduction="20000"/>
          </a:bodyPr>
          <a:p>
            <a:pPr algn="ctr" indent="0" lvl="0" marL="109728">
              <a:lnSpc>
                <a:spcPct val="100000"/>
              </a:lnSpc>
              <a:spcBef>
                <a:spcPct val="20000"/>
              </a:spcBef>
              <a:buSzPct val="95000"/>
              <a:buNone/>
            </a:pPr>
            <a:r>
              <a:rPr b="1" dirty="0" sz="3900" lang="en-US" smtClean="0">
                <a:solidFill>
                  <a:prstClr val="black"/>
                </a:solidFill>
                <a:latin typeface="Calibri" panose="020F0502020204030204" pitchFamily="34" charset="0"/>
              </a:rPr>
              <a:t>8. Fetal </a:t>
            </a:r>
            <a:r>
              <a:rPr b="1" dirty="0" sz="3900" lang="en-US">
                <a:solidFill>
                  <a:prstClr val="black"/>
                </a:solidFill>
                <a:latin typeface="Calibri" panose="020F0502020204030204" pitchFamily="34" charset="0"/>
              </a:rPr>
              <a:t>Monitoring</a:t>
            </a:r>
          </a:p>
          <a:p>
            <a:pPr indent="-457200" lvl="0" marL="566928">
              <a:lnSpc>
                <a:spcPct val="100000"/>
              </a:lnSpc>
              <a:spcBef>
                <a:spcPct val="20000"/>
              </a:spcBef>
              <a:buSzPct val="95000"/>
              <a:buFont typeface="Wingdings" panose="05000000000000000000" pitchFamily="2" charset="2"/>
              <a:buChar char="v"/>
            </a:pPr>
            <a:r>
              <a:rPr dirty="0" lang="en-US">
                <a:solidFill>
                  <a:prstClr val="black"/>
                </a:solidFill>
                <a:latin typeface="Calibri" panose="020F0502020204030204" pitchFamily="34" charset="0"/>
              </a:rPr>
              <a:t>The main parameters are fetal heart rate (HR) and fetal HR variability, particularly in as it relates to uterine contractions and maternal movement. A normal pattern is a baseline HR with the following characteristics: </a:t>
            </a:r>
          </a:p>
          <a:p>
            <a:pPr indent="-457200" lvl="3" marL="1746504">
              <a:lnSpc>
                <a:spcPct val="100000"/>
              </a:lnSpc>
              <a:spcBef>
                <a:spcPts val="324"/>
              </a:spcBef>
              <a:buSzPct val="85000"/>
              <a:buFont typeface="Wingdings" panose="05000000000000000000" pitchFamily="2" charset="2"/>
              <a:buChar char="ü"/>
            </a:pPr>
            <a:r>
              <a:rPr dirty="0" sz="2600" i="1" lang="en-US">
                <a:solidFill>
                  <a:prstClr val="black"/>
                </a:solidFill>
                <a:latin typeface="Calibri" panose="020F0502020204030204" pitchFamily="34" charset="0"/>
              </a:rPr>
              <a:t>120 to 160 beats/min at baseline</a:t>
            </a:r>
          </a:p>
          <a:p>
            <a:pPr indent="-457200" lvl="3" marL="1746504">
              <a:lnSpc>
                <a:spcPct val="100000"/>
              </a:lnSpc>
              <a:spcBef>
                <a:spcPts val="324"/>
              </a:spcBef>
              <a:buSzPct val="85000"/>
              <a:buFont typeface="Wingdings" panose="05000000000000000000" pitchFamily="2" charset="2"/>
              <a:buChar char="ü"/>
            </a:pPr>
            <a:r>
              <a:rPr dirty="0" sz="2600" i="1" lang="en-US">
                <a:solidFill>
                  <a:prstClr val="black"/>
                </a:solidFill>
                <a:latin typeface="Calibri" panose="020F0502020204030204" pitchFamily="34" charset="0"/>
              </a:rPr>
              <a:t>Varies by 6 to 25 beats with movement or contractions (normal HR variability)</a:t>
            </a:r>
          </a:p>
          <a:p>
            <a:pPr indent="-457200" lvl="3" marL="1746504">
              <a:lnSpc>
                <a:spcPct val="100000"/>
              </a:lnSpc>
              <a:spcBef>
                <a:spcPts val="324"/>
              </a:spcBef>
              <a:buSzPct val="85000"/>
              <a:buFont typeface="Wingdings" panose="05000000000000000000" pitchFamily="2" charset="2"/>
              <a:buChar char="ü"/>
            </a:pPr>
            <a:r>
              <a:rPr dirty="0" sz="2600" i="1" lang="en-US">
                <a:solidFill>
                  <a:prstClr val="black"/>
                </a:solidFill>
                <a:latin typeface="Calibri" panose="020F0502020204030204" pitchFamily="34" charset="0"/>
              </a:rPr>
              <a:t>Accelerates appropriately for gestational age</a:t>
            </a:r>
          </a:p>
          <a:p>
            <a:pPr indent="-457200" lvl="3" marL="1746504">
              <a:lnSpc>
                <a:spcPct val="100000"/>
              </a:lnSpc>
              <a:spcBef>
                <a:spcPts val="324"/>
              </a:spcBef>
              <a:buSzPct val="85000"/>
              <a:buFont typeface="Wingdings" panose="05000000000000000000" pitchFamily="2" charset="2"/>
              <a:buChar char="ü"/>
            </a:pPr>
            <a:r>
              <a:rPr dirty="0" sz="2600" i="1" lang="en-US">
                <a:solidFill>
                  <a:prstClr val="black"/>
                </a:solidFill>
                <a:latin typeface="Calibri" panose="020F0502020204030204" pitchFamily="34" charset="0"/>
              </a:rPr>
              <a:t>Does not decelerate during contractions</a:t>
            </a:r>
          </a:p>
          <a:p>
            <a:pPr indent="-457200" lvl="0" marL="566928">
              <a:lnSpc>
                <a:spcPct val="100000"/>
              </a:lnSpc>
              <a:spcBef>
                <a:spcPct val="20000"/>
              </a:spcBef>
              <a:buSzPct val="95000"/>
              <a:buFont typeface="Wingdings" panose="05000000000000000000" pitchFamily="2" charset="2"/>
              <a:buChar char="v"/>
            </a:pPr>
            <a:r>
              <a:rPr dirty="0" lang="en-US">
                <a:solidFill>
                  <a:prstClr val="black"/>
                </a:solidFill>
                <a:latin typeface="Calibri" panose="020F0502020204030204" pitchFamily="34" charset="0"/>
              </a:rPr>
              <a:t>Patterns that indicate possible non reassuring fetal heart status include the following:</a:t>
            </a:r>
          </a:p>
          <a:p>
            <a:pPr indent="-457200" lvl="3" marL="1746504">
              <a:lnSpc>
                <a:spcPct val="100000"/>
              </a:lnSpc>
              <a:spcBef>
                <a:spcPts val="324"/>
              </a:spcBef>
              <a:buSzPct val="85000"/>
              <a:buFont typeface="Wingdings" panose="05000000000000000000" pitchFamily="2" charset="2"/>
              <a:buChar char="ü"/>
            </a:pPr>
            <a:r>
              <a:rPr b="1" dirty="0" sz="2400" i="1" lang="en-US">
                <a:solidFill>
                  <a:prstClr val="black"/>
                </a:solidFill>
                <a:latin typeface="Calibri" panose="020F0502020204030204" pitchFamily="34" charset="0"/>
              </a:rPr>
              <a:t>Late decelerations: </a:t>
            </a:r>
            <a:r>
              <a:rPr dirty="0" sz="2400" i="1" lang="en-US">
                <a:solidFill>
                  <a:prstClr val="black"/>
                </a:solidFill>
                <a:latin typeface="Calibri" panose="020F0502020204030204" pitchFamily="34" charset="0"/>
              </a:rPr>
              <a:t>HR gradually decreases and returns to baseline with contractions, but the decrease begins late, and most of it occurs (and HR is slowest) after contractions peak.</a:t>
            </a:r>
          </a:p>
          <a:p>
            <a:pPr indent="-457200" lvl="3" marL="1746504">
              <a:lnSpc>
                <a:spcPct val="100000"/>
              </a:lnSpc>
              <a:spcBef>
                <a:spcPts val="324"/>
              </a:spcBef>
              <a:buSzPct val="85000"/>
              <a:buFont typeface="Wingdings" panose="05000000000000000000" pitchFamily="2" charset="2"/>
              <a:buChar char="ü"/>
            </a:pPr>
            <a:r>
              <a:rPr b="1" dirty="0" sz="2400" i="1" lang="en-US">
                <a:solidFill>
                  <a:prstClr val="black"/>
                </a:solidFill>
                <a:latin typeface="Calibri" panose="020F0502020204030204" pitchFamily="34" charset="0"/>
              </a:rPr>
              <a:t>Variable decelerations: HR </a:t>
            </a:r>
            <a:r>
              <a:rPr dirty="0" sz="2400" i="1" lang="en-US">
                <a:solidFill>
                  <a:prstClr val="black"/>
                </a:solidFill>
                <a:latin typeface="Calibri" panose="020F0502020204030204" pitchFamily="34" charset="0"/>
              </a:rPr>
              <a:t>decreases abruptly by ≥ 15 beats/min; the decrease may or may not occur simultaneously with contractions and varies in onset, depth, and duration (≥ 15 sec but &lt; 2 min).</a:t>
            </a:r>
          </a:p>
          <a:p>
            <a:pPr indent="-457200" lvl="3" marL="1746504">
              <a:lnSpc>
                <a:spcPct val="100000"/>
              </a:lnSpc>
              <a:spcBef>
                <a:spcPts val="324"/>
              </a:spcBef>
              <a:buSzPct val="85000"/>
              <a:buFont typeface="Wingdings" panose="05000000000000000000" pitchFamily="2" charset="2"/>
              <a:buChar char="ü"/>
            </a:pPr>
            <a:r>
              <a:rPr dirty="0" sz="2400" i="1" lang="en-US" smtClean="0">
                <a:solidFill>
                  <a:prstClr val="black"/>
                </a:solidFill>
                <a:latin typeface="Calibri" panose="020F0502020204030204" pitchFamily="34" charset="0"/>
              </a:rPr>
              <a:t>Tachycardia &gt;160 beats/ minute</a:t>
            </a:r>
          </a:p>
          <a:p>
            <a:pPr indent="-457200" lvl="3" marL="1746504">
              <a:lnSpc>
                <a:spcPct val="100000"/>
              </a:lnSpc>
              <a:spcBef>
                <a:spcPts val="324"/>
              </a:spcBef>
              <a:buSzPct val="85000"/>
              <a:buFont typeface="Wingdings" panose="05000000000000000000" pitchFamily="2" charset="2"/>
              <a:buChar char="ü"/>
            </a:pPr>
            <a:r>
              <a:rPr dirty="0" sz="2400" i="1" lang="en-US" smtClean="0">
                <a:solidFill>
                  <a:prstClr val="black"/>
                </a:solidFill>
                <a:latin typeface="Calibri" panose="020F0502020204030204" pitchFamily="34" charset="0"/>
              </a:rPr>
              <a:t>Bradycardia &lt;120 beats/minute</a:t>
            </a:r>
            <a:endParaRPr dirty="0" sz="2400" i="1" lang="en-US">
              <a:solidFill>
                <a:prstClr val="black"/>
              </a:solidFill>
              <a:latin typeface="Calibri" panose="020F0502020204030204" pitchFamily="34" charset="0"/>
            </a:endParaRPr>
          </a:p>
          <a:p>
            <a:pPr indent="-457200" lvl="3" marL="1746504">
              <a:lnSpc>
                <a:spcPct val="100000"/>
              </a:lnSpc>
              <a:spcBef>
                <a:spcPts val="324"/>
              </a:spcBef>
              <a:buSzPct val="85000"/>
              <a:buFont typeface="Wingdings" panose="05000000000000000000" pitchFamily="2" charset="2"/>
              <a:buChar char="ü"/>
            </a:pPr>
            <a:r>
              <a:rPr dirty="0" sz="2400" i="1" lang="en-US">
                <a:solidFill>
                  <a:prstClr val="black"/>
                </a:solidFill>
                <a:latin typeface="Calibri" panose="020F0502020204030204" pitchFamily="34" charset="0"/>
              </a:rPr>
              <a:t>Severe bradycardia: HR </a:t>
            </a:r>
            <a:r>
              <a:rPr dirty="0" sz="2400" i="1" lang="en-US" smtClean="0">
                <a:solidFill>
                  <a:prstClr val="black"/>
                </a:solidFill>
                <a:latin typeface="Calibri" panose="020F0502020204030204" pitchFamily="34" charset="0"/>
              </a:rPr>
              <a:t>is &lt;110 beats/min</a:t>
            </a:r>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86" name="Content Placeholder 2"/>
          <p:cNvSpPr>
            <a:spLocks noGrp="1"/>
          </p:cNvSpPr>
          <p:nvPr>
            <p:ph idx="1"/>
          </p:nvPr>
        </p:nvSpPr>
        <p:spPr>
          <a:xfrm>
            <a:off x="838200" y="296214"/>
            <a:ext cx="10515600" cy="6233375"/>
          </a:xfrm>
        </p:spPr>
        <p:txBody>
          <a:bodyPr>
            <a:normAutofit fontScale="87500" lnSpcReduction="10000"/>
          </a:bodyPr>
          <a:p>
            <a:pPr indent="-342900" lvl="0" marL="452628">
              <a:lnSpc>
                <a:spcPct val="100000"/>
              </a:lnSpc>
              <a:spcBef>
                <a:spcPct val="20000"/>
              </a:spcBef>
              <a:buSzPct val="95000"/>
              <a:buFont typeface="Wingdings" panose="05000000000000000000" pitchFamily="2" charset="2"/>
              <a:buChar char="ü"/>
            </a:pPr>
            <a:r>
              <a:rPr dirty="0" lang="en-US">
                <a:solidFill>
                  <a:prstClr val="black"/>
                </a:solidFill>
                <a:latin typeface="Calibri" panose="020F0502020204030204" pitchFamily="34" charset="0"/>
              </a:rPr>
              <a:t>Nonreassuring patterns require more intensive monitoring.</a:t>
            </a:r>
          </a:p>
          <a:p>
            <a:pPr indent="-342900" lvl="0" marL="452628">
              <a:lnSpc>
                <a:spcPct val="100000"/>
              </a:lnSpc>
              <a:spcBef>
                <a:spcPct val="20000"/>
              </a:spcBef>
              <a:buSzPct val="95000"/>
              <a:buFont typeface="Wingdings" panose="05000000000000000000" pitchFamily="2" charset="2"/>
              <a:buChar char="ü"/>
            </a:pPr>
            <a:r>
              <a:rPr dirty="0" lang="en-US">
                <a:solidFill>
                  <a:prstClr val="black"/>
                </a:solidFill>
                <a:latin typeface="Calibri" panose="020F0502020204030204" pitchFamily="34" charset="0"/>
              </a:rPr>
              <a:t>For low-risk pregnancies with normal labor, fetal HR must be checked after each contraction or at least every 30 min during the 1st stage of labor and every 15 min during the 2nd stage. </a:t>
            </a:r>
          </a:p>
          <a:p>
            <a:pPr indent="-342900" lvl="0" marL="452628">
              <a:lnSpc>
                <a:spcPct val="100000"/>
              </a:lnSpc>
              <a:spcBef>
                <a:spcPct val="20000"/>
              </a:spcBef>
              <a:buSzPct val="95000"/>
              <a:buFont typeface="Wingdings" panose="05000000000000000000" pitchFamily="2" charset="2"/>
              <a:buChar char="ü"/>
            </a:pPr>
            <a:r>
              <a:rPr dirty="0" lang="en-US">
                <a:solidFill>
                  <a:prstClr val="black"/>
                </a:solidFill>
                <a:latin typeface="Calibri" panose="020F0502020204030204" pitchFamily="34" charset="0"/>
              </a:rPr>
              <a:t>For high-risk pregnancies, fetal HR must be checked every 15 min during the 1st stage and every 3 to 5 min during the 2nd stage. Listening for at least 1 to 2 min beginning at a contraction's peak is recommended to check for late deceleration. </a:t>
            </a:r>
          </a:p>
          <a:p>
            <a:pPr indent="-342900" lvl="0" marL="452628">
              <a:lnSpc>
                <a:spcPct val="100000"/>
              </a:lnSpc>
              <a:spcBef>
                <a:spcPct val="20000"/>
              </a:spcBef>
              <a:buSzPct val="95000"/>
              <a:buFont typeface="Wingdings" panose="05000000000000000000" pitchFamily="2" charset="2"/>
              <a:buChar char="ü"/>
            </a:pPr>
            <a:r>
              <a:rPr dirty="0" lang="en-US">
                <a:solidFill>
                  <a:prstClr val="black"/>
                </a:solidFill>
                <a:latin typeface="Calibri" panose="020F0502020204030204" pitchFamily="34" charset="0"/>
              </a:rPr>
              <a:t>If a problem (e.g., fetal HR decelerations or lack of normal HR variability) is detected during labor, intrauterine fetal resuscitation is tried; women may be given O</a:t>
            </a:r>
            <a:r>
              <a:rPr baseline="-25000" dirty="0" lang="en-US">
                <a:solidFill>
                  <a:prstClr val="black"/>
                </a:solidFill>
                <a:latin typeface="Calibri" panose="020F0502020204030204" pitchFamily="34" charset="0"/>
              </a:rPr>
              <a:t>2</a:t>
            </a:r>
            <a:r>
              <a:rPr dirty="0" lang="en-US">
                <a:solidFill>
                  <a:prstClr val="black"/>
                </a:solidFill>
                <a:latin typeface="Calibri" panose="020F0502020204030204" pitchFamily="34" charset="0"/>
              </a:rPr>
              <a:t> by a face mask or rapid IV fluid infusion or may be positioned laterally. If fetal heart pattern does not improve in a reasonable period and delivery is not imminent, urgent delivery by cesarean section is needed</a:t>
            </a:r>
            <a:r>
              <a:rPr dirty="0" sz="2400" lang="en-US">
                <a:solidFill>
                  <a:prstClr val="black"/>
                </a:solidFill>
                <a:latin typeface="Constantia"/>
              </a:rPr>
              <a:t>.</a:t>
            </a:r>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87" name="Title 1"/>
          <p:cNvSpPr>
            <a:spLocks noGrp="1"/>
          </p:cNvSpPr>
          <p:nvPr>
            <p:ph type="title"/>
          </p:nvPr>
        </p:nvSpPr>
        <p:spPr/>
        <p:txBody>
          <a:bodyPr/>
          <a:p>
            <a:pPr algn="ctr"/>
            <a:r>
              <a:rPr dirty="0" lang="en-US" smtClean="0">
                <a:latin typeface="+mn-lt"/>
              </a:rPr>
              <a:t>9. Maternal monitoring</a:t>
            </a:r>
            <a:endParaRPr dirty="0" lang="en-US">
              <a:latin typeface="+mn-lt"/>
            </a:endParaRPr>
          </a:p>
        </p:txBody>
      </p:sp>
      <p:sp>
        <p:nvSpPr>
          <p:cNvPr id="1048688" name="Content Placeholder 2"/>
          <p:cNvSpPr>
            <a:spLocks noGrp="1"/>
          </p:cNvSpPr>
          <p:nvPr>
            <p:ph idx="1"/>
          </p:nvPr>
        </p:nvSpPr>
        <p:spPr/>
        <p:txBody>
          <a:bodyPr>
            <a:normAutofit fontScale="85714" lnSpcReduction="20000"/>
          </a:bodyPr>
          <a:p>
            <a:pPr indent="-457200" lvl="2" marL="1481328">
              <a:lnSpc>
                <a:spcPct val="100000"/>
              </a:lnSpc>
              <a:spcBef>
                <a:spcPct val="20000"/>
              </a:spcBef>
              <a:buSzPct val="95000"/>
              <a:buFont typeface="Wingdings" panose="05000000000000000000" pitchFamily="2" charset="2"/>
              <a:buChar char="ü"/>
            </a:pPr>
            <a:r>
              <a:rPr dirty="0" sz="2800" lang="en-US" smtClean="0">
                <a:solidFill>
                  <a:prstClr val="black"/>
                </a:solidFill>
                <a:latin typeface="Calibri" panose="020F0502020204030204" pitchFamily="34" charset="0"/>
              </a:rPr>
              <a:t>Assess the mothers reaction to </a:t>
            </a:r>
            <a:r>
              <a:rPr dirty="0" sz="2800" lang="en-US" err="1" smtClean="0">
                <a:solidFill>
                  <a:prstClr val="black"/>
                </a:solidFill>
                <a:latin typeface="Calibri" panose="020F0502020204030204" pitchFamily="34" charset="0"/>
              </a:rPr>
              <a:t>labour</a:t>
            </a:r>
            <a:r>
              <a:rPr dirty="0" sz="2800" lang="en-US" smtClean="0">
                <a:solidFill>
                  <a:prstClr val="black"/>
                </a:solidFill>
                <a:latin typeface="Calibri" panose="020F0502020204030204" pitchFamily="34" charset="0"/>
              </a:rPr>
              <a:t> and be supportive by giving her accurate and easily understood information. </a:t>
            </a:r>
            <a:r>
              <a:rPr sz="2800" lang="en-US" smtClean="0">
                <a:solidFill>
                  <a:prstClr val="black"/>
                </a:solidFill>
                <a:latin typeface="Calibri" panose="020F0502020204030204" pitchFamily="34" charset="0"/>
              </a:rPr>
              <a:t>Encourage </a:t>
            </a:r>
            <a:r>
              <a:rPr dirty="0" sz="2800" lang="en-US" smtClean="0">
                <a:solidFill>
                  <a:prstClr val="black"/>
                </a:solidFill>
                <a:latin typeface="Calibri" panose="020F0502020204030204" pitchFamily="34" charset="0"/>
              </a:rPr>
              <a:t>her and praise her. Assess her need for analgesics.</a:t>
            </a:r>
          </a:p>
          <a:p>
            <a:pPr indent="-457200" lvl="2" marL="1481328">
              <a:lnSpc>
                <a:spcPct val="100000"/>
              </a:lnSpc>
              <a:spcBef>
                <a:spcPct val="20000"/>
              </a:spcBef>
              <a:buSzPct val="95000"/>
              <a:buFont typeface="Wingdings" panose="05000000000000000000" pitchFamily="2" charset="2"/>
              <a:buChar char="ü"/>
            </a:pPr>
            <a:r>
              <a:rPr dirty="0" sz="2800" lang="en-US" smtClean="0">
                <a:solidFill>
                  <a:prstClr val="black"/>
                </a:solidFill>
                <a:latin typeface="Calibri" panose="020F0502020204030204" pitchFamily="34" charset="0"/>
              </a:rPr>
              <a:t>Pulse </a:t>
            </a:r>
            <a:r>
              <a:rPr dirty="0" sz="2800" lang="en-US">
                <a:solidFill>
                  <a:prstClr val="black"/>
                </a:solidFill>
                <a:latin typeface="Calibri" panose="020F0502020204030204" pitchFamily="34" charset="0"/>
              </a:rPr>
              <a:t>rate: every 30 </a:t>
            </a:r>
            <a:r>
              <a:rPr dirty="0" sz="2800" lang="en-US" smtClean="0">
                <a:solidFill>
                  <a:prstClr val="black"/>
                </a:solidFill>
                <a:latin typeface="Calibri" panose="020F0502020204030204" pitchFamily="34" charset="0"/>
              </a:rPr>
              <a:t>min, a rise is an indication of infection, ketosis or </a:t>
            </a:r>
            <a:r>
              <a:rPr dirty="0" sz="2800" lang="en-US" err="1" smtClean="0">
                <a:solidFill>
                  <a:prstClr val="black"/>
                </a:solidFill>
                <a:latin typeface="Calibri" panose="020F0502020204030204" pitchFamily="34" charset="0"/>
              </a:rPr>
              <a:t>haemorrhage</a:t>
            </a:r>
            <a:r>
              <a:rPr dirty="0" sz="2800" lang="en-US" smtClean="0">
                <a:solidFill>
                  <a:prstClr val="black"/>
                </a:solidFill>
                <a:latin typeface="Calibri" panose="020F0502020204030204" pitchFamily="34" charset="0"/>
              </a:rPr>
              <a:t>.</a:t>
            </a:r>
            <a:endParaRPr dirty="0" sz="2800" lang="en-US">
              <a:solidFill>
                <a:prstClr val="black"/>
              </a:solidFill>
              <a:latin typeface="Calibri" panose="020F0502020204030204" pitchFamily="34" charset="0"/>
            </a:endParaRP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Respiratory rate: every 4hrs</a:t>
            </a: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Temperature: 2 </a:t>
            </a:r>
            <a:r>
              <a:rPr dirty="0" sz="2800" lang="en-US" err="1" smtClean="0">
                <a:solidFill>
                  <a:prstClr val="black"/>
                </a:solidFill>
                <a:latin typeface="Calibri" panose="020F0502020204030204" pitchFamily="34" charset="0"/>
              </a:rPr>
              <a:t>hrly</a:t>
            </a:r>
            <a:r>
              <a:rPr dirty="0" sz="2800" lang="en-US" smtClean="0">
                <a:solidFill>
                  <a:prstClr val="black"/>
                </a:solidFill>
                <a:latin typeface="Calibri" panose="020F0502020204030204" pitchFamily="34" charset="0"/>
              </a:rPr>
              <a:t>  arise is an indication of infection or ketosis</a:t>
            </a:r>
            <a:endParaRPr dirty="0" sz="2800" lang="en-US">
              <a:solidFill>
                <a:prstClr val="black"/>
              </a:solidFill>
              <a:latin typeface="Calibri" panose="020F0502020204030204" pitchFamily="34" charset="0"/>
            </a:endParaRP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Blood pressure: </a:t>
            </a:r>
            <a:r>
              <a:rPr dirty="0" sz="2800" lang="en-US" smtClean="0">
                <a:solidFill>
                  <a:prstClr val="black"/>
                </a:solidFill>
                <a:latin typeface="Calibri" panose="020F0502020204030204" pitchFamily="34" charset="0"/>
              </a:rPr>
              <a:t>2-4hrly  hypotension may be caused by supine position, shock or a result of epidural </a:t>
            </a:r>
            <a:r>
              <a:rPr dirty="0" sz="2800" lang="en-US" err="1" smtClean="0">
                <a:solidFill>
                  <a:prstClr val="black"/>
                </a:solidFill>
                <a:latin typeface="Calibri" panose="020F0502020204030204" pitchFamily="34" charset="0"/>
              </a:rPr>
              <a:t>anaesthesia</a:t>
            </a:r>
            <a:r>
              <a:rPr dirty="0" sz="2800" lang="en-US" smtClean="0">
                <a:solidFill>
                  <a:prstClr val="black"/>
                </a:solidFill>
                <a:latin typeface="Calibri" panose="020F0502020204030204" pitchFamily="34" charset="0"/>
              </a:rPr>
              <a:t>.</a:t>
            </a:r>
            <a:endParaRPr dirty="0" sz="2800" lang="en-US">
              <a:solidFill>
                <a:prstClr val="black"/>
              </a:solidFill>
              <a:latin typeface="Calibri" panose="020F0502020204030204" pitchFamily="34" charset="0"/>
            </a:endParaRP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Urinalysis: check volume, glucose, ketones and protein</a:t>
            </a:r>
          </a:p>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Fluid </a:t>
            </a:r>
            <a:r>
              <a:rPr dirty="0" sz="2800" lang="en-US" smtClean="0">
                <a:solidFill>
                  <a:prstClr val="black"/>
                </a:solidFill>
                <a:latin typeface="Calibri" panose="020F0502020204030204" pitchFamily="34" charset="0"/>
              </a:rPr>
              <a:t>balance maintain an accurate input and output record.</a:t>
            </a:r>
            <a:endParaRPr dirty="0" sz="2800" lang="en-US">
              <a:solidFill>
                <a:prstClr val="black"/>
              </a:solidFill>
              <a:latin typeface="Calibri" panose="020F0502020204030204" pitchFamily="34" charset="0"/>
            </a:endParaRPr>
          </a:p>
          <a:p>
            <a:endParaRPr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89" name="Title 1"/>
          <p:cNvSpPr>
            <a:spLocks noGrp="1"/>
          </p:cNvSpPr>
          <p:nvPr>
            <p:ph type="title"/>
          </p:nvPr>
        </p:nvSpPr>
        <p:spPr/>
        <p:txBody>
          <a:bodyPr/>
          <a:p>
            <a:pPr algn="ctr"/>
            <a:r>
              <a:rPr b="1" dirty="0" lang="en-US" smtClean="0"/>
              <a:t>10. monitoring </a:t>
            </a:r>
            <a:r>
              <a:rPr b="1" dirty="0" lang="en-US" err="1" smtClean="0"/>
              <a:t>labour</a:t>
            </a:r>
            <a:r>
              <a:rPr b="1" dirty="0" lang="en-US" smtClean="0"/>
              <a:t> progress</a:t>
            </a:r>
            <a:endParaRPr b="1" dirty="0" lang="en-US"/>
          </a:p>
        </p:txBody>
      </p:sp>
      <p:sp>
        <p:nvSpPr>
          <p:cNvPr id="1048690" name="Content Placeholder 2"/>
          <p:cNvSpPr>
            <a:spLocks noGrp="1"/>
          </p:cNvSpPr>
          <p:nvPr>
            <p:ph idx="1"/>
          </p:nvPr>
        </p:nvSpPr>
        <p:spPr>
          <a:xfrm>
            <a:off x="838200" y="1825624"/>
            <a:ext cx="10515600" cy="4666616"/>
          </a:xfrm>
        </p:spPr>
        <p:txBody>
          <a:bodyPr>
            <a:normAutofit fontScale="82143" lnSpcReduction="10000"/>
          </a:bodyPr>
          <a:p>
            <a:pPr indent="-457200" lvl="2" marL="1481328">
              <a:lnSpc>
                <a:spcPct val="100000"/>
              </a:lnSpc>
              <a:spcBef>
                <a:spcPct val="20000"/>
              </a:spcBef>
              <a:buSzPct val="95000"/>
              <a:buFont typeface="Wingdings" panose="05000000000000000000" pitchFamily="2" charset="2"/>
              <a:buChar char="ü"/>
            </a:pPr>
            <a:r>
              <a:rPr dirty="0" sz="2800" lang="en-US">
                <a:solidFill>
                  <a:prstClr val="black"/>
                </a:solidFill>
                <a:latin typeface="Calibri" panose="020F0502020204030204" pitchFamily="34" charset="0"/>
              </a:rPr>
              <a:t>Abdominal examination</a:t>
            </a:r>
          </a:p>
          <a:p>
            <a:pPr indent="-457200" lvl="3" marL="1746504">
              <a:lnSpc>
                <a:spcPct val="100000"/>
              </a:lnSpc>
              <a:spcBef>
                <a:spcPts val="324"/>
              </a:spcBef>
              <a:buSzPct val="85000"/>
              <a:buFont typeface="Wingdings" panose="05000000000000000000" pitchFamily="2" charset="2"/>
              <a:buChar char="ü"/>
            </a:pPr>
            <a:r>
              <a:rPr dirty="0" sz="2800" lang="en-US">
                <a:solidFill>
                  <a:prstClr val="black"/>
                </a:solidFill>
                <a:latin typeface="Calibri" panose="020F0502020204030204" pitchFamily="34" charset="0"/>
              </a:rPr>
              <a:t>Contractions: frequency, length and strength</a:t>
            </a:r>
          </a:p>
          <a:p>
            <a:pPr indent="-457200" lvl="3" marL="1746504">
              <a:lnSpc>
                <a:spcPct val="100000"/>
              </a:lnSpc>
              <a:spcBef>
                <a:spcPts val="324"/>
              </a:spcBef>
              <a:buSzPct val="85000"/>
              <a:buFont typeface="Wingdings" panose="05000000000000000000" pitchFamily="2" charset="2"/>
              <a:buChar char="ü"/>
            </a:pPr>
            <a:r>
              <a:rPr dirty="0" sz="2800" lang="en-US">
                <a:solidFill>
                  <a:prstClr val="black"/>
                </a:solidFill>
                <a:latin typeface="Calibri" panose="020F0502020204030204" pitchFamily="34" charset="0"/>
              </a:rPr>
              <a:t>Descent of the presenting part: level  presenting part above pelvic brim.</a:t>
            </a:r>
          </a:p>
          <a:p>
            <a:pPr indent="0" lvl="0" marL="109728">
              <a:lnSpc>
                <a:spcPct val="100000"/>
              </a:lnSpc>
              <a:spcBef>
                <a:spcPct val="20000"/>
              </a:spcBef>
              <a:buClr>
                <a:srgbClr val="A04DA3"/>
              </a:buClr>
              <a:buSzPct val="95000"/>
              <a:buNone/>
            </a:pPr>
            <a:r>
              <a:rPr b="1" dirty="0" lang="en-US">
                <a:solidFill>
                  <a:prstClr val="black"/>
                </a:solidFill>
                <a:latin typeface="Calibri" panose="020F0502020204030204" pitchFamily="34" charset="0"/>
              </a:rPr>
              <a:t>10. Vaginal examination </a:t>
            </a:r>
            <a:r>
              <a:rPr b="1" dirty="0" lang="en-US" smtClean="0">
                <a:solidFill>
                  <a:prstClr val="black"/>
                </a:solidFill>
                <a:latin typeface="Calibri" panose="020F0502020204030204" pitchFamily="34" charset="0"/>
              </a:rPr>
              <a:t>in  </a:t>
            </a:r>
            <a:r>
              <a:rPr b="1" dirty="0" lang="en-US">
                <a:solidFill>
                  <a:prstClr val="black"/>
                </a:solidFill>
                <a:latin typeface="Calibri" panose="020F0502020204030204" pitchFamily="34" charset="0"/>
              </a:rPr>
              <a:t>progress in labor</a:t>
            </a:r>
          </a:p>
          <a:p>
            <a:pPr indent="-457200" lvl="3" marL="1746504">
              <a:lnSpc>
                <a:spcPct val="100000"/>
              </a:lnSpc>
              <a:spcBef>
                <a:spcPts val="324"/>
              </a:spcBef>
              <a:buSzPct val="85000"/>
              <a:buFont typeface="Wingdings" panose="05000000000000000000" pitchFamily="2" charset="2"/>
              <a:buChar char="Ø"/>
            </a:pPr>
            <a:r>
              <a:rPr dirty="0" sz="2800" lang="en-US">
                <a:solidFill>
                  <a:prstClr val="black"/>
                </a:solidFill>
                <a:latin typeface="Calibri" panose="020F0502020204030204" pitchFamily="34" charset="0"/>
              </a:rPr>
              <a:t>Effacement and dilatation of the cervix</a:t>
            </a:r>
          </a:p>
          <a:p>
            <a:pPr indent="-457200" lvl="3" marL="1746504">
              <a:lnSpc>
                <a:spcPct val="100000"/>
              </a:lnSpc>
              <a:spcBef>
                <a:spcPts val="324"/>
              </a:spcBef>
              <a:buSzPct val="85000"/>
              <a:buFont typeface="Wingdings" panose="05000000000000000000" pitchFamily="2" charset="2"/>
              <a:buChar char="Ø"/>
            </a:pPr>
            <a:r>
              <a:rPr dirty="0" sz="2800" lang="en-US">
                <a:solidFill>
                  <a:prstClr val="black"/>
                </a:solidFill>
                <a:latin typeface="Calibri" panose="020F0502020204030204" pitchFamily="34" charset="0"/>
              </a:rPr>
              <a:t>Descent</a:t>
            </a:r>
          </a:p>
          <a:p>
            <a:pPr indent="-457200" lvl="3" marL="1746504">
              <a:lnSpc>
                <a:spcPct val="100000"/>
              </a:lnSpc>
              <a:spcBef>
                <a:spcPts val="324"/>
              </a:spcBef>
              <a:buSzPct val="85000"/>
              <a:buFont typeface="Wingdings" panose="05000000000000000000" pitchFamily="2" charset="2"/>
              <a:buChar char="Ø"/>
            </a:pPr>
            <a:r>
              <a:rPr dirty="0" sz="2800" lang="en-US">
                <a:solidFill>
                  <a:prstClr val="black"/>
                </a:solidFill>
                <a:latin typeface="Calibri" panose="020F0502020204030204" pitchFamily="34" charset="0"/>
              </a:rPr>
              <a:t>Flexion: If head is flexed the posterior </a:t>
            </a:r>
            <a:r>
              <a:rPr dirty="0" sz="2800" lang="en-US" err="1">
                <a:solidFill>
                  <a:prstClr val="black"/>
                </a:solidFill>
                <a:latin typeface="Calibri" panose="020F0502020204030204" pitchFamily="34" charset="0"/>
              </a:rPr>
              <a:t>fontanelle</a:t>
            </a:r>
            <a:r>
              <a:rPr dirty="0" sz="2800" lang="en-US">
                <a:solidFill>
                  <a:prstClr val="black"/>
                </a:solidFill>
                <a:latin typeface="Calibri" panose="020F0502020204030204" pitchFamily="34" charset="0"/>
              </a:rPr>
              <a:t> becomes almost central.</a:t>
            </a:r>
          </a:p>
          <a:p>
            <a:pPr indent="-457200" lvl="3" marL="1746504">
              <a:lnSpc>
                <a:spcPct val="100000"/>
              </a:lnSpc>
              <a:spcBef>
                <a:spcPts val="324"/>
              </a:spcBef>
              <a:buSzPct val="85000"/>
              <a:buFont typeface="Wingdings" panose="05000000000000000000" pitchFamily="2" charset="2"/>
              <a:buChar char="Ø"/>
            </a:pPr>
            <a:r>
              <a:rPr dirty="0" sz="2800" lang="en-US">
                <a:solidFill>
                  <a:prstClr val="black"/>
                </a:solidFill>
                <a:latin typeface="Calibri" panose="020F0502020204030204" pitchFamily="34" charset="0"/>
              </a:rPr>
              <a:t>Rotation: palpate sutures and </a:t>
            </a:r>
            <a:r>
              <a:rPr dirty="0" sz="2800" lang="en-US" err="1">
                <a:solidFill>
                  <a:prstClr val="black"/>
                </a:solidFill>
                <a:latin typeface="Calibri" panose="020F0502020204030204" pitchFamily="34" charset="0"/>
              </a:rPr>
              <a:t>fontanelles</a:t>
            </a:r>
            <a:r>
              <a:rPr dirty="0" sz="2800" lang="en-US">
                <a:solidFill>
                  <a:prstClr val="black"/>
                </a:solidFill>
                <a:latin typeface="Calibri" panose="020F0502020204030204" pitchFamily="34" charset="0"/>
              </a:rPr>
              <a:t>  periodically to determine position</a:t>
            </a:r>
          </a:p>
          <a:p>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91" name="Title 1"/>
          <p:cNvSpPr>
            <a:spLocks noGrp="1"/>
          </p:cNvSpPr>
          <p:nvPr>
            <p:ph type="title"/>
          </p:nvPr>
        </p:nvSpPr>
        <p:spPr>
          <a:xfrm>
            <a:off x="838200" y="1"/>
            <a:ext cx="10515600" cy="1094703"/>
          </a:xfrm>
        </p:spPr>
        <p:txBody>
          <a:bodyPr>
            <a:normAutofit fontScale="90000"/>
          </a:bodyPr>
          <a:p>
            <a:pPr algn="ctr"/>
            <a:r>
              <a:rPr dirty="0" lang="en-US" smtClean="0">
                <a:solidFill>
                  <a:srgbClr val="00B0F0"/>
                </a:solidFill>
              </a:rPr>
              <a:t>Indications For Performing A Vaginal Examination</a:t>
            </a:r>
            <a:endParaRPr dirty="0" lang="en-US">
              <a:solidFill>
                <a:srgbClr val="00B0F0"/>
              </a:solidFill>
            </a:endParaRPr>
          </a:p>
        </p:txBody>
      </p:sp>
      <p:sp>
        <p:nvSpPr>
          <p:cNvPr id="1048692" name="Content Placeholder 2"/>
          <p:cNvSpPr>
            <a:spLocks noGrp="1"/>
          </p:cNvSpPr>
          <p:nvPr>
            <p:ph idx="1"/>
          </p:nvPr>
        </p:nvSpPr>
        <p:spPr>
          <a:xfrm>
            <a:off x="838200" y="1094704"/>
            <a:ext cx="10515600" cy="5293217"/>
          </a:xfrm>
        </p:spPr>
        <p:txBody>
          <a:bodyPr>
            <a:normAutofit fontScale="89286" lnSpcReduction="10000"/>
          </a:bodyPr>
          <a:p>
            <a:pPr indent="-514350" marL="514350">
              <a:buFont typeface="+mj-lt"/>
              <a:buAutoNum type="arabicPeriod"/>
            </a:pPr>
            <a:r>
              <a:rPr dirty="0" lang="en-US" smtClean="0"/>
              <a:t>To make a positive diagnosis of labour</a:t>
            </a:r>
          </a:p>
          <a:p>
            <a:pPr indent="-514350" marL="514350">
              <a:buFont typeface="+mj-lt"/>
              <a:buAutoNum type="arabicPeriod"/>
            </a:pPr>
            <a:r>
              <a:rPr dirty="0" lang="en-US" smtClean="0"/>
              <a:t>To make a positive identification of the presenting part</a:t>
            </a:r>
          </a:p>
          <a:p>
            <a:pPr indent="-514350" marL="514350">
              <a:buFont typeface="+mj-lt"/>
              <a:buAutoNum type="arabicPeriod"/>
            </a:pPr>
            <a:r>
              <a:rPr dirty="0" lang="en-US" smtClean="0"/>
              <a:t>To confirm if the head is engaged if in doubt</a:t>
            </a:r>
          </a:p>
          <a:p>
            <a:pPr indent="-514350" marL="514350">
              <a:buFont typeface="+mj-lt"/>
              <a:buAutoNum type="arabicPeriod"/>
            </a:pPr>
            <a:r>
              <a:rPr dirty="0" lang="en-US" smtClean="0"/>
              <a:t>To establish if the fore waters have rupture or not or to rupture them.</a:t>
            </a:r>
          </a:p>
          <a:p>
            <a:pPr indent="-514350" marL="514350">
              <a:buFont typeface="+mj-lt"/>
              <a:buAutoNum type="arabicPeriod"/>
            </a:pPr>
            <a:r>
              <a:rPr dirty="0" lang="en-US" smtClean="0"/>
              <a:t>To  rule out cord presentation if membranes are intact or cord prolapse if the membrane are ruptured.</a:t>
            </a:r>
          </a:p>
          <a:p>
            <a:pPr indent="-514350" marL="514350">
              <a:buFont typeface="+mj-lt"/>
              <a:buAutoNum type="arabicPeriod"/>
            </a:pPr>
            <a:r>
              <a:rPr dirty="0" lang="en-US" smtClean="0"/>
              <a:t>To assess progress  of labour </a:t>
            </a:r>
            <a:r>
              <a:rPr dirty="0" lang="en-US" err="1" smtClean="0"/>
              <a:t>i.e</a:t>
            </a:r>
            <a:r>
              <a:rPr dirty="0" lang="en-US" smtClean="0"/>
              <a:t> cervical dilatation.</a:t>
            </a:r>
          </a:p>
          <a:p>
            <a:pPr indent="-514350" marL="514350">
              <a:buFont typeface="+mj-lt"/>
              <a:buAutoNum type="arabicPeriod"/>
            </a:pPr>
            <a:r>
              <a:rPr dirty="0" lang="en-US" smtClean="0"/>
              <a:t>To confirm full dilatation of the cervix.</a:t>
            </a:r>
          </a:p>
          <a:p>
            <a:pPr indent="-514350" marL="514350">
              <a:buFont typeface="+mj-lt"/>
              <a:buAutoNum type="arabicPeriod"/>
            </a:pPr>
            <a:r>
              <a:rPr dirty="0" lang="en-US" smtClean="0"/>
              <a:t>To determine station of the presenting part</a:t>
            </a:r>
          </a:p>
          <a:p>
            <a:pPr indent="-514350" marL="514350">
              <a:buFont typeface="+mj-lt"/>
              <a:buAutoNum type="arabicPeriod"/>
            </a:pPr>
            <a:r>
              <a:rPr dirty="0" lang="en-US" smtClean="0"/>
              <a:t>In multiple pregnancy to confirm the lie and presentation of a second twin and in order to puncture the second sack.</a:t>
            </a:r>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703" name="Title 1"/>
          <p:cNvSpPr>
            <a:spLocks noGrp="1"/>
          </p:cNvSpPr>
          <p:nvPr>
            <p:ph type="title"/>
          </p:nvPr>
        </p:nvSpPr>
        <p:spPr>
          <a:xfrm>
            <a:off x="2041302" y="103031"/>
            <a:ext cx="8229600" cy="540913"/>
          </a:xfrm>
        </p:spPr>
        <p:txBody>
          <a:bodyPr>
            <a:normAutofit fontScale="90000"/>
          </a:bodyPr>
          <a:p>
            <a:pPr eaLnBrk="1" hangingPunct="1"/>
            <a:r>
              <a:rPr dirty="0" lang="en-US" smtClean="0"/>
              <a:t/>
            </a:r>
            <a:br>
              <a:rPr dirty="0" lang="en-US" smtClean="0"/>
            </a:br>
            <a:endParaRPr dirty="0" lang="en-US" smtClean="0"/>
          </a:p>
        </p:txBody>
      </p:sp>
      <p:sp>
        <p:nvSpPr>
          <p:cNvPr id="1048704" name="Content Placeholder 2"/>
          <p:cNvSpPr>
            <a:spLocks noGrp="1"/>
          </p:cNvSpPr>
          <p:nvPr>
            <p:ph idx="1"/>
          </p:nvPr>
        </p:nvSpPr>
        <p:spPr>
          <a:xfrm>
            <a:off x="592429" y="103032"/>
            <a:ext cx="11127346" cy="6618444"/>
          </a:xfrm>
        </p:spPr>
        <p:txBody>
          <a:bodyPr rtlCol="0">
            <a:normAutofit fontScale="25000" lnSpcReduction="20000"/>
          </a:bodyPr>
          <a:p>
            <a:pPr indent="0" marL="0">
              <a:buNone/>
            </a:pPr>
            <a:r>
              <a:rPr b="1" dirty="0" sz="12800" lang="en-US" smtClean="0">
                <a:solidFill>
                  <a:srgbClr val="00B0F0"/>
                </a:solidFill>
                <a:latin typeface="Calibri Light" panose="020F0302020204030204"/>
              </a:rPr>
              <a:t>                            Features </a:t>
            </a:r>
            <a:r>
              <a:rPr b="1" dirty="0" sz="12800" lang="en-US">
                <a:solidFill>
                  <a:srgbClr val="00B0F0"/>
                </a:solidFill>
                <a:latin typeface="Calibri Light" panose="020F0302020204030204"/>
              </a:rPr>
              <a:t>to note on vaginal examination</a:t>
            </a:r>
            <a:endParaRPr b="1" dirty="0" sz="11200" lang="en-US" smtClean="0"/>
          </a:p>
          <a:p>
            <a:pPr eaLnBrk="1" fontAlgn="auto" hangingPunct="1" indent="-514350" marL="514350">
              <a:spcAft>
                <a:spcPts val="0"/>
              </a:spcAft>
              <a:buFont typeface="+mj-lt"/>
              <a:buAutoNum type="arabicPeriod"/>
            </a:pPr>
            <a:r>
              <a:rPr b="1" dirty="0" sz="11200" lang="en-US" smtClean="0"/>
              <a:t>The condition of external genitalia </a:t>
            </a:r>
            <a:r>
              <a:rPr dirty="0" sz="11200" lang="en-US" smtClean="0"/>
              <a:t>is noticed e.g. varicosities in the labia, </a:t>
            </a:r>
            <a:r>
              <a:rPr dirty="0" sz="11200" lang="en-US" err="1" smtClean="0"/>
              <a:t>oedema</a:t>
            </a:r>
            <a:r>
              <a:rPr dirty="0" sz="11200" lang="en-US" smtClean="0"/>
              <a:t>, warts, scars, discharge</a:t>
            </a:r>
          </a:p>
          <a:p>
            <a:pPr eaLnBrk="1" fontAlgn="auto" hangingPunct="1" indent="-514350" marL="514350">
              <a:spcAft>
                <a:spcPts val="0"/>
              </a:spcAft>
              <a:buFont typeface="+mj-lt"/>
              <a:buAutoNum type="arabicPeriod"/>
            </a:pPr>
            <a:r>
              <a:rPr b="1" dirty="0" sz="11200" lang="en-US" smtClean="0"/>
              <a:t>Cervix</a:t>
            </a:r>
          </a:p>
          <a:p>
            <a:pPr lvl="3">
              <a:spcBef>
                <a:spcPts val="324"/>
              </a:spcBef>
              <a:buFont typeface="Wingdings" panose="05000000000000000000" pitchFamily="2" charset="2"/>
              <a:buChar char="ü"/>
            </a:pPr>
            <a:r>
              <a:rPr dirty="0" sz="11200" lang="en-US" smtClean="0"/>
              <a:t>Position is recorded. usually posterior position indicates early or no labour</a:t>
            </a:r>
          </a:p>
          <a:p>
            <a:pPr lvl="3">
              <a:spcBef>
                <a:spcPts val="324"/>
              </a:spcBef>
              <a:buFont typeface="Wingdings" panose="05000000000000000000" pitchFamily="2" charset="2"/>
              <a:buChar char="ü"/>
            </a:pPr>
            <a:r>
              <a:rPr dirty="0" sz="11200" lang="en-US" smtClean="0"/>
              <a:t>dilatation and effacement</a:t>
            </a:r>
          </a:p>
          <a:p>
            <a:pPr lvl="3">
              <a:spcBef>
                <a:spcPts val="324"/>
              </a:spcBef>
              <a:buFont typeface="Wingdings" panose="05000000000000000000" pitchFamily="2" charset="2"/>
              <a:buChar char="ü"/>
            </a:pPr>
            <a:r>
              <a:rPr dirty="0" sz="11200" lang="en-US" smtClean="0"/>
              <a:t>Consistency: should be soft, elastic and well applied to the presenting part.</a:t>
            </a:r>
          </a:p>
          <a:p>
            <a:pPr indent="-514350" lvl="0" marL="514350">
              <a:buClr>
                <a:srgbClr val="A5A5A5"/>
              </a:buClr>
              <a:buNone/>
            </a:pPr>
            <a:r>
              <a:rPr b="1" dirty="0" sz="11200" lang="en-US" smtClean="0">
                <a:solidFill>
                  <a:prstClr val="black"/>
                </a:solidFill>
              </a:rPr>
              <a:t> </a:t>
            </a:r>
            <a:r>
              <a:rPr b="1" dirty="0" sz="11200" lang="en-US">
                <a:solidFill>
                  <a:prstClr val="black"/>
                </a:solidFill>
              </a:rPr>
              <a:t>Dilatation </a:t>
            </a:r>
            <a:r>
              <a:rPr dirty="0" sz="11200" lang="en-US">
                <a:solidFill>
                  <a:prstClr val="black"/>
                </a:solidFill>
              </a:rPr>
              <a:t>is usually expressed in centimeters, as general the fingers can estimate the cervical </a:t>
            </a:r>
            <a:r>
              <a:rPr dirty="0" sz="11200" lang="en-US" smtClean="0">
                <a:solidFill>
                  <a:prstClr val="black"/>
                </a:solidFill>
              </a:rPr>
              <a:t>dilatation:</a:t>
            </a:r>
            <a:endParaRPr dirty="0" sz="11200" lang="en-US">
              <a:solidFill>
                <a:prstClr val="black"/>
              </a:solidFill>
            </a:endParaRPr>
          </a:p>
          <a:p>
            <a:pPr indent="-457200" lvl="3" marL="1746504">
              <a:spcBef>
                <a:spcPts val="324"/>
              </a:spcBef>
              <a:buFont typeface="Wingdings" panose="05000000000000000000" pitchFamily="2" charset="2"/>
              <a:buChar char="ü"/>
            </a:pPr>
            <a:r>
              <a:rPr dirty="0" sz="11200" lang="en-US">
                <a:solidFill>
                  <a:prstClr val="black"/>
                </a:solidFill>
              </a:rPr>
              <a:t>1.5cm: one finger fits tightly through the cervix and touches the fetal head</a:t>
            </a:r>
          </a:p>
          <a:p>
            <a:pPr indent="-457200" lvl="3" marL="1746504">
              <a:spcBef>
                <a:spcPts val="324"/>
              </a:spcBef>
              <a:buFont typeface="Wingdings" panose="05000000000000000000" pitchFamily="2" charset="2"/>
              <a:buChar char="ü"/>
            </a:pPr>
            <a:r>
              <a:rPr dirty="0" sz="11200" lang="en-US">
                <a:solidFill>
                  <a:prstClr val="black"/>
                </a:solidFill>
              </a:rPr>
              <a:t>2cm: one finger fits loosely inside the cervix, but cervix can not fit two fingers</a:t>
            </a:r>
          </a:p>
          <a:p>
            <a:pPr indent="-457200" lvl="3" marL="1746504">
              <a:spcBef>
                <a:spcPts val="324"/>
              </a:spcBef>
              <a:buFont typeface="Wingdings" panose="05000000000000000000" pitchFamily="2" charset="2"/>
              <a:buChar char="ü"/>
            </a:pPr>
            <a:r>
              <a:rPr dirty="0" sz="11200" lang="en-US">
                <a:solidFill>
                  <a:prstClr val="black"/>
                </a:solidFill>
              </a:rPr>
              <a:t>3cm: two fingers fit tightly inside the cervix</a:t>
            </a:r>
          </a:p>
          <a:p>
            <a:pPr indent="-457200" lvl="3" marL="1746504">
              <a:spcBef>
                <a:spcPts val="324"/>
              </a:spcBef>
              <a:buFont typeface="Wingdings" panose="05000000000000000000" pitchFamily="2" charset="2"/>
              <a:buChar char="ü"/>
            </a:pPr>
            <a:r>
              <a:rPr dirty="0" sz="11200" lang="en-US">
                <a:solidFill>
                  <a:prstClr val="black"/>
                </a:solidFill>
              </a:rPr>
              <a:t>4cm: two fingers fit loosely inside the cervix</a:t>
            </a:r>
          </a:p>
          <a:p>
            <a:pPr indent="-457200" lvl="3" marL="1746504">
              <a:spcBef>
                <a:spcPts val="324"/>
              </a:spcBef>
              <a:buFont typeface="Wingdings" panose="05000000000000000000" pitchFamily="2" charset="2"/>
              <a:buChar char="ü"/>
            </a:pPr>
            <a:r>
              <a:rPr dirty="0" sz="11200" lang="en-US">
                <a:solidFill>
                  <a:prstClr val="black"/>
                </a:solidFill>
              </a:rPr>
              <a:t>6cm: there is still 2cm of cervix still palpable on both sides of the cervix</a:t>
            </a:r>
            <a:endParaRPr dirty="0" sz="11200" lang="en-US" smtClean="0">
              <a:solidFill>
                <a:prstClr val="black"/>
              </a:solidFill>
            </a:endParaRPr>
          </a:p>
          <a:p>
            <a:pPr eaLnBrk="1" fontAlgn="auto" hangingPunct="1" lvl="1">
              <a:spcBef>
                <a:spcPts val="324"/>
              </a:spcBef>
              <a:spcAft>
                <a:spcPts val="0"/>
              </a:spcAft>
              <a:buFont typeface="Wingdings" panose="05000000000000000000" pitchFamily="2" charset="2"/>
              <a:buChar char="ü"/>
            </a:pPr>
            <a:endParaRPr dirty="0" sz="2800" lang="en-US" smtClean="0"/>
          </a:p>
          <a:p>
            <a:pPr eaLnBrk="1" fontAlgn="auto" hangingPunct="1" indent="0" lvl="1" marL="457200">
              <a:spcBef>
                <a:spcPts val="324"/>
              </a:spcBef>
              <a:spcAft>
                <a:spcPts val="0"/>
              </a:spcAft>
              <a:buNone/>
            </a:pPr>
            <a:endParaRPr dirty="0" sz="2800" lang="en-US" smtClean="0"/>
          </a:p>
          <a:p>
            <a:pPr eaLnBrk="1" fontAlgn="auto" hangingPunct="1" indent="-514350" marL="514350">
              <a:spcAft>
                <a:spcPts val="0"/>
              </a:spcAft>
              <a:buClr>
                <a:schemeClr val="accent3"/>
              </a:buClr>
              <a:buNone/>
            </a:pPr>
            <a:r>
              <a:rPr dirty="0" lang="en-US" smtClean="0"/>
              <a:t>  </a:t>
            </a:r>
            <a:endParaRPr dirty="0" lang="en-US"/>
          </a:p>
        </p:txBody>
      </p:sp>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708" name="Title 1"/>
          <p:cNvSpPr>
            <a:spLocks noGrp="1"/>
          </p:cNvSpPr>
          <p:nvPr>
            <p:ph type="title"/>
          </p:nvPr>
        </p:nvSpPr>
        <p:spPr>
          <a:xfrm>
            <a:off x="1981200" y="-427038"/>
            <a:ext cx="8229600" cy="46038"/>
          </a:xfrm>
        </p:spPr>
        <p:txBody>
          <a:bodyPr>
            <a:normAutofit fontScale="90000"/>
          </a:bodyPr>
          <a:p>
            <a:pPr eaLnBrk="1" hangingPunct="1"/>
            <a:endParaRPr lang="en-US" smtClean="0"/>
          </a:p>
        </p:txBody>
      </p:sp>
      <p:sp>
        <p:nvSpPr>
          <p:cNvPr id="1048709" name="Content Placeholder 2"/>
          <p:cNvSpPr>
            <a:spLocks noGrp="1"/>
          </p:cNvSpPr>
          <p:nvPr>
            <p:ph idx="1"/>
          </p:nvPr>
        </p:nvSpPr>
        <p:spPr>
          <a:xfrm>
            <a:off x="425003" y="167425"/>
            <a:ext cx="11333408" cy="6554050"/>
          </a:xfrm>
        </p:spPr>
        <p:txBody>
          <a:bodyPr rtlCol="0">
            <a:normAutofit fontScale="91667" lnSpcReduction="20000"/>
          </a:bodyPr>
          <a:p>
            <a:pPr indent="-342900" lvl="2" marL="1175004">
              <a:spcBef>
                <a:spcPts val="324"/>
              </a:spcBef>
              <a:buFont typeface="Wingdings" panose="05000000000000000000" pitchFamily="2" charset="2"/>
              <a:buChar char="ü"/>
            </a:pPr>
            <a:r>
              <a:rPr dirty="0" sz="3000" lang="en-US" smtClean="0"/>
              <a:t>8cm: there is only 1cm of the cervix still palpable on both sides of the cervix</a:t>
            </a:r>
          </a:p>
          <a:p>
            <a:pPr indent="-342900" lvl="2" marL="1175004">
              <a:spcBef>
                <a:spcPts val="324"/>
              </a:spcBef>
              <a:buFont typeface="Wingdings" panose="05000000000000000000" pitchFamily="2" charset="2"/>
              <a:buChar char="ü"/>
            </a:pPr>
            <a:r>
              <a:rPr dirty="0" sz="3000" lang="en-US" smtClean="0"/>
              <a:t>9cm: Not even 1cm is left laterally, or there is an anterior lip of the cervix</a:t>
            </a:r>
          </a:p>
          <a:p>
            <a:pPr indent="-342900" lvl="2" marL="1175004">
              <a:spcBef>
                <a:spcPts val="324"/>
              </a:spcBef>
              <a:buFont typeface="Wingdings" panose="05000000000000000000" pitchFamily="2" charset="2"/>
              <a:buChar char="ü"/>
            </a:pPr>
            <a:r>
              <a:rPr dirty="0" sz="3000" lang="en-US" smtClean="0"/>
              <a:t>10cm: cervix not be felt anywhere around the fetal head.</a:t>
            </a:r>
          </a:p>
          <a:p>
            <a:pPr eaLnBrk="1" fontAlgn="auto" hangingPunct="1" indent="-514350" marL="514350">
              <a:spcAft>
                <a:spcPts val="0"/>
              </a:spcAft>
              <a:buClr>
                <a:schemeClr val="accent3"/>
              </a:buClr>
              <a:buNone/>
            </a:pPr>
            <a:r>
              <a:rPr b="1" dirty="0" lang="en-US" smtClean="0"/>
              <a:t>4. Membranes </a:t>
            </a:r>
            <a:r>
              <a:rPr dirty="0" lang="en-US" smtClean="0"/>
              <a:t>should be felt between fingers and recorded if intact or ruptured. If ruptured the color and consistency of Amniotic Fluid should be noted.</a:t>
            </a:r>
          </a:p>
          <a:p>
            <a:pPr eaLnBrk="1" fontAlgn="auto" hangingPunct="1" indent="0" marL="0">
              <a:spcAft>
                <a:spcPts val="0"/>
              </a:spcAft>
              <a:buClr>
                <a:schemeClr val="accent3"/>
              </a:buClr>
              <a:buNone/>
            </a:pPr>
            <a:r>
              <a:rPr dirty="0" lang="en-US" smtClean="0"/>
              <a:t>5</a:t>
            </a:r>
            <a:r>
              <a:rPr b="1" dirty="0" lang="en-US" smtClean="0"/>
              <a:t>. Presenting Part</a:t>
            </a:r>
            <a:r>
              <a:rPr dirty="0" lang="en-US" smtClean="0"/>
              <a:t>:</a:t>
            </a:r>
          </a:p>
          <a:p>
            <a:pPr indent="-514350" lvl="2" marL="1371600">
              <a:spcBef>
                <a:spcPts val="324"/>
              </a:spcBef>
              <a:buFont typeface="Wingdings" panose="05000000000000000000" pitchFamily="2" charset="2"/>
              <a:buChar char="ü"/>
            </a:pPr>
            <a:r>
              <a:rPr dirty="0" sz="2400" lang="en-US" smtClean="0"/>
              <a:t>Nature e.g. vertex, buttock..etc</a:t>
            </a:r>
          </a:p>
          <a:p>
            <a:pPr indent="-514350" lvl="2" marL="1371600">
              <a:spcBef>
                <a:spcPts val="324"/>
              </a:spcBef>
              <a:buFont typeface="Wingdings" panose="05000000000000000000" pitchFamily="2" charset="2"/>
              <a:buChar char="ü"/>
            </a:pPr>
            <a:r>
              <a:rPr dirty="0" sz="2400" lang="en-US" smtClean="0"/>
              <a:t>Position e.g. LOA, ROA..etc</a:t>
            </a:r>
          </a:p>
          <a:p>
            <a:pPr indent="-514350" lvl="2" marL="1371600">
              <a:spcBef>
                <a:spcPts val="324"/>
              </a:spcBef>
              <a:buFont typeface="Wingdings" panose="05000000000000000000" pitchFamily="2" charset="2"/>
              <a:buChar char="ü"/>
            </a:pPr>
            <a:r>
              <a:rPr dirty="0" sz="2400" lang="en-US" err="1" smtClean="0"/>
              <a:t>Moulding</a:t>
            </a:r>
            <a:r>
              <a:rPr dirty="0" sz="2400" lang="en-US" smtClean="0"/>
              <a:t>. the overlap of bones of the skull +, ++, +++</a:t>
            </a:r>
          </a:p>
          <a:p>
            <a:pPr indent="-514350" lvl="2" marL="1371600">
              <a:spcBef>
                <a:spcPts val="324"/>
              </a:spcBef>
              <a:buFont typeface="Wingdings" panose="05000000000000000000" pitchFamily="2" charset="2"/>
              <a:buChar char="ü"/>
            </a:pPr>
            <a:r>
              <a:rPr dirty="0" sz="2400" lang="en-US" smtClean="0"/>
              <a:t>Caput. Edema of the scalp..indicates some degree of </a:t>
            </a:r>
            <a:r>
              <a:rPr dirty="0" sz="2400" lang="en-US" err="1" smtClean="0"/>
              <a:t>cephalopelvic</a:t>
            </a:r>
            <a:r>
              <a:rPr dirty="0" sz="2400" lang="en-US" smtClean="0"/>
              <a:t> </a:t>
            </a:r>
            <a:r>
              <a:rPr dirty="0" sz="2400" lang="en-US" err="1" smtClean="0"/>
              <a:t>dispropotion</a:t>
            </a:r>
            <a:endParaRPr dirty="0" sz="2400" lang="en-US" smtClean="0"/>
          </a:p>
          <a:p>
            <a:pPr indent="-514350" lvl="0" marL="514350">
              <a:buAutoNum type="arabicPeriod" startAt="6"/>
            </a:pPr>
            <a:r>
              <a:rPr b="1" dirty="0" lang="en-US" smtClean="0"/>
              <a:t>Abnormalities </a:t>
            </a:r>
            <a:r>
              <a:rPr dirty="0" lang="en-US" smtClean="0"/>
              <a:t>e.g. cord presentation or prolapse, tumor, etc. </a:t>
            </a:r>
          </a:p>
          <a:p>
            <a:pPr indent="-514350" lvl="0" marL="514350">
              <a:buAutoNum type="arabicPeriod" startAt="6"/>
            </a:pPr>
            <a:r>
              <a:rPr b="1" dirty="0" lang="en-US" smtClean="0">
                <a:solidFill>
                  <a:prstClr val="black"/>
                </a:solidFill>
              </a:rPr>
              <a:t>Assessment of pelvic adequacy</a:t>
            </a:r>
            <a:r>
              <a:rPr dirty="0" lang="en-US" smtClean="0">
                <a:solidFill>
                  <a:prstClr val="black"/>
                </a:solidFill>
              </a:rPr>
              <a:t>: promontory of the sacrum (not tipped) and sacral curvatures (should be well curved), </a:t>
            </a:r>
            <a:r>
              <a:rPr dirty="0" lang="en-US" err="1" smtClean="0">
                <a:solidFill>
                  <a:prstClr val="black"/>
                </a:solidFill>
              </a:rPr>
              <a:t>ischial</a:t>
            </a:r>
            <a:r>
              <a:rPr dirty="0" lang="en-US" smtClean="0">
                <a:solidFill>
                  <a:prstClr val="black"/>
                </a:solidFill>
              </a:rPr>
              <a:t> spines (should be blunt), sub pubic angle ( accommodate two examining finger, </a:t>
            </a:r>
            <a:r>
              <a:rPr dirty="0" lang="en-US" err="1" smtClean="0">
                <a:solidFill>
                  <a:prstClr val="black"/>
                </a:solidFill>
              </a:rPr>
              <a:t>intertuberosity</a:t>
            </a:r>
            <a:r>
              <a:rPr dirty="0" lang="en-US" smtClean="0">
                <a:solidFill>
                  <a:prstClr val="black"/>
                </a:solidFill>
              </a:rPr>
              <a:t> ( should accommodate four </a:t>
            </a:r>
            <a:r>
              <a:rPr dirty="0" lang="en-US" err="1" smtClean="0">
                <a:solidFill>
                  <a:prstClr val="black"/>
                </a:solidFill>
              </a:rPr>
              <a:t>knucles</a:t>
            </a:r>
            <a:r>
              <a:rPr dirty="0" lang="en-US" smtClean="0">
                <a:solidFill>
                  <a:prstClr val="black"/>
                </a:solidFill>
              </a:rPr>
              <a:t>)</a:t>
            </a:r>
          </a:p>
          <a:p>
            <a:pPr indent="-514350" lvl="0" marL="514350">
              <a:buAutoNum type="arabicPeriod" startAt="6"/>
            </a:pPr>
            <a:r>
              <a:rPr dirty="0" lang="en-US" smtClean="0">
                <a:solidFill>
                  <a:prstClr val="black"/>
                </a:solidFill>
              </a:rPr>
              <a:t>Examine fingers for any discharge, smell, liquor and its </a:t>
            </a:r>
            <a:r>
              <a:rPr dirty="0" lang="en-US" err="1" smtClean="0">
                <a:solidFill>
                  <a:prstClr val="black"/>
                </a:solidFill>
              </a:rPr>
              <a:t>colour</a:t>
            </a:r>
            <a:r>
              <a:rPr dirty="0" lang="en-US" smtClean="0">
                <a:solidFill>
                  <a:prstClr val="black"/>
                </a:solidFill>
              </a:rPr>
              <a:t>,  or any blooding.</a:t>
            </a:r>
          </a:p>
          <a:p>
            <a:pPr eaLnBrk="1" fontAlgn="auto" hangingPunct="1" indent="-514350" marL="514350">
              <a:spcAft>
                <a:spcPts val="0"/>
              </a:spcAft>
              <a:buClr>
                <a:schemeClr val="accent3"/>
              </a:buClr>
              <a:buNone/>
            </a:pPr>
            <a:endParaRPr dirty="0" lang="en-US" smtClean="0"/>
          </a:p>
          <a:p>
            <a:pPr eaLnBrk="1" fontAlgn="auto" hangingPunct="1" indent="-256032" marL="365760">
              <a:spcAft>
                <a:spcPts val="0"/>
              </a:spcAft>
              <a:buClr>
                <a:schemeClr val="accent3"/>
              </a:buClr>
              <a:buFont typeface="Arial" pitchFamily="34" charset="0"/>
              <a:buChar char="•"/>
            </a:pPr>
            <a:endParaRPr dirty="0" lang="en-US"/>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15" name="Content Placeholder 2"/>
          <p:cNvSpPr>
            <a:spLocks noGrp="1"/>
          </p:cNvSpPr>
          <p:nvPr>
            <p:ph idx="1"/>
          </p:nvPr>
        </p:nvSpPr>
        <p:spPr>
          <a:xfrm>
            <a:off x="838200" y="386366"/>
            <a:ext cx="10515600" cy="5790597"/>
          </a:xfrm>
        </p:spPr>
        <p:txBody>
          <a:bodyPr/>
          <a:p>
            <a:pPr algn="just" lvl="0" marL="0">
              <a:spcBef>
                <a:spcPts val="0"/>
              </a:spcBef>
            </a:pPr>
            <a:r>
              <a:rPr b="1" dirty="0" sz="3000" lang="en-US">
                <a:solidFill>
                  <a:prstClr val="black"/>
                </a:solidFill>
                <a:ea typeface="Times New Roman" panose="02020603050405020304" pitchFamily="18" charset="0"/>
              </a:rPr>
              <a:t>Normal labour </a:t>
            </a:r>
            <a:r>
              <a:rPr dirty="0" sz="3000" lang="en-US">
                <a:solidFill>
                  <a:prstClr val="black"/>
                </a:solidFill>
                <a:ea typeface="Times New Roman" panose="02020603050405020304" pitchFamily="18" charset="0"/>
              </a:rPr>
              <a:t>has several important characteristics, which you should always remember. </a:t>
            </a:r>
          </a:p>
          <a:p>
            <a:pPr algn="just" indent="0" lvl="0" marL="0">
              <a:spcBef>
                <a:spcPts val="0"/>
              </a:spcBef>
              <a:buNone/>
            </a:pPr>
            <a:endParaRPr b="1" dirty="0" sz="3000" lang="en-US">
              <a:solidFill>
                <a:prstClr val="black"/>
              </a:solidFill>
              <a:ea typeface="Times New Roman" panose="02020603050405020304" pitchFamily="18" charset="0"/>
            </a:endParaRPr>
          </a:p>
          <a:p>
            <a:pPr algn="just" indent="0" lvl="0" marL="0">
              <a:spcBef>
                <a:spcPts val="0"/>
              </a:spcBef>
              <a:buNone/>
            </a:pPr>
            <a:r>
              <a:rPr b="1" dirty="0" sz="3000" lang="en-US" smtClean="0">
                <a:solidFill>
                  <a:prstClr val="black"/>
                </a:solidFill>
                <a:ea typeface="Times New Roman" panose="02020603050405020304" pitchFamily="18" charset="0"/>
              </a:rPr>
              <a:t>These </a:t>
            </a:r>
            <a:r>
              <a:rPr b="1" dirty="0" sz="3000" lang="en-US">
                <a:solidFill>
                  <a:prstClr val="black"/>
                </a:solidFill>
                <a:ea typeface="Times New Roman" panose="02020603050405020304" pitchFamily="18" charset="0"/>
              </a:rPr>
              <a:t>are:</a:t>
            </a:r>
          </a:p>
          <a:p>
            <a:pPr algn="just" indent="-457200" lvl="2">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Duration - completed within 18 hours</a:t>
            </a:r>
          </a:p>
          <a:p>
            <a:pPr algn="just" indent="-457200" lvl="2">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Occurs at term between 38 and 40 weeks</a:t>
            </a:r>
          </a:p>
          <a:p>
            <a:pPr algn="just" indent="-457200" lvl="2">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Is spontaneous</a:t>
            </a:r>
          </a:p>
          <a:p>
            <a:pPr algn="just" indent="-457200" lvl="2">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a:t>
            </a:r>
            <a:r>
              <a:rPr dirty="0" sz="2800" lang="en-US" err="1">
                <a:solidFill>
                  <a:prstClr val="black"/>
                </a:solidFill>
                <a:ea typeface="Times New Roman" panose="02020603050405020304" pitchFamily="18" charset="0"/>
              </a:rPr>
              <a:t>foetus</a:t>
            </a:r>
            <a:r>
              <a:rPr dirty="0" sz="2800" lang="en-US">
                <a:solidFill>
                  <a:prstClr val="black"/>
                </a:solidFill>
                <a:ea typeface="Times New Roman" panose="02020603050405020304" pitchFamily="18" charset="0"/>
              </a:rPr>
              <a:t> presents by the vertex</a:t>
            </a:r>
          </a:p>
          <a:p>
            <a:pPr algn="just" indent="-457200" lvl="2">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Has no complications to either mother or baby</a:t>
            </a:r>
          </a:p>
          <a:p>
            <a:pPr algn="just" indent="-457200" lvl="2">
              <a:spcBef>
                <a:spcPts val="0"/>
              </a:spcBef>
              <a:buFont typeface="Wingdings" panose="05000000000000000000" pitchFamily="2" charset="2"/>
              <a:buChar char="Ø"/>
            </a:pPr>
            <a:r>
              <a:rPr dirty="0" sz="2800" lang="en-US">
                <a:solidFill>
                  <a:prstClr val="black"/>
                </a:solidFill>
                <a:ea typeface="Times New Roman" panose="02020603050405020304" pitchFamily="18" charset="0"/>
              </a:rPr>
              <a:t>The newborn child requires minimal or no resuscitation</a:t>
            </a:r>
          </a:p>
          <a:p>
            <a:endParaRPr dirty="0" lang="en-US" smtClean="0"/>
          </a:p>
          <a:p>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16" name="Title 1"/>
          <p:cNvSpPr>
            <a:spLocks noGrp="1"/>
          </p:cNvSpPr>
          <p:nvPr>
            <p:ph type="title"/>
          </p:nvPr>
        </p:nvSpPr>
        <p:spPr/>
        <p:txBody>
          <a:bodyPr/>
          <a:p>
            <a:r>
              <a:rPr dirty="0" lang="en-US" smtClean="0">
                <a:solidFill>
                  <a:srgbClr val="00B0F0"/>
                </a:solidFill>
              </a:rPr>
              <a:t>Signs and symptoms of labour</a:t>
            </a:r>
            <a:endParaRPr dirty="0" lang="en-US">
              <a:solidFill>
                <a:srgbClr val="00B0F0"/>
              </a:solidFill>
            </a:endParaRPr>
          </a:p>
        </p:txBody>
      </p:sp>
      <p:sp>
        <p:nvSpPr>
          <p:cNvPr id="1048617" name="Content Placeholder 2"/>
          <p:cNvSpPr>
            <a:spLocks noGrp="1"/>
          </p:cNvSpPr>
          <p:nvPr>
            <p:ph idx="1"/>
          </p:nvPr>
        </p:nvSpPr>
        <p:spPr/>
        <p:txBody>
          <a:bodyPr>
            <a:normAutofit fontScale="96429" lnSpcReduction="20000"/>
          </a:bodyPr>
          <a:p>
            <a:pPr fontAlgn="base" indent="-514350" lvl="1" marL="908050">
              <a:lnSpc>
                <a:spcPct val="100000"/>
              </a:lnSpc>
              <a:spcBef>
                <a:spcPct val="20000"/>
              </a:spcBef>
              <a:spcAft>
                <a:spcPct val="0"/>
              </a:spcAft>
              <a:buSzPct val="85000"/>
              <a:buFont typeface="+mj-lt"/>
              <a:buAutoNum type="arabicPeriod"/>
            </a:pPr>
            <a:r>
              <a:rPr b="1" dirty="0" sz="2800" lang="en-US">
                <a:solidFill>
                  <a:prstClr val="black"/>
                </a:solidFill>
              </a:rPr>
              <a:t>Contractions of the uterus</a:t>
            </a:r>
            <a:r>
              <a:rPr dirty="0" sz="2800" lang="en-US">
                <a:solidFill>
                  <a:prstClr val="black"/>
                </a:solidFill>
              </a:rPr>
              <a:t>, which are increasingly strong, painful and regular</a:t>
            </a:r>
          </a:p>
          <a:p>
            <a:pPr fontAlgn="base" indent="-514350" lvl="1" marL="908050">
              <a:lnSpc>
                <a:spcPct val="100000"/>
              </a:lnSpc>
              <a:spcBef>
                <a:spcPct val="20000"/>
              </a:spcBef>
              <a:spcAft>
                <a:spcPct val="0"/>
              </a:spcAft>
              <a:buSzPct val="85000"/>
              <a:buFont typeface="+mj-lt"/>
              <a:buAutoNum type="arabicPeriod"/>
            </a:pPr>
            <a:r>
              <a:rPr b="1" dirty="0" sz="2800" lang="en-US">
                <a:solidFill>
                  <a:prstClr val="black"/>
                </a:solidFill>
              </a:rPr>
              <a:t>The cervix is taken up </a:t>
            </a:r>
            <a:r>
              <a:rPr dirty="0" sz="2800" lang="en-US">
                <a:solidFill>
                  <a:prstClr val="black"/>
                </a:solidFill>
              </a:rPr>
              <a:t>into the lower uterine segment causing dilatation of the cervix</a:t>
            </a:r>
          </a:p>
          <a:p>
            <a:pPr fontAlgn="base" indent="-514350" lvl="1" marL="908050">
              <a:lnSpc>
                <a:spcPct val="100000"/>
              </a:lnSpc>
              <a:spcBef>
                <a:spcPct val="20000"/>
              </a:spcBef>
              <a:spcAft>
                <a:spcPct val="0"/>
              </a:spcAft>
              <a:buSzPct val="85000"/>
              <a:buFont typeface="+mj-lt"/>
              <a:buAutoNum type="arabicPeriod"/>
            </a:pPr>
            <a:r>
              <a:rPr b="1" dirty="0" sz="2800" lang="en-US" smtClean="0">
                <a:solidFill>
                  <a:prstClr val="black"/>
                </a:solidFill>
              </a:rPr>
              <a:t>Show: </a:t>
            </a:r>
            <a:r>
              <a:rPr dirty="0" sz="2800" lang="en-US" smtClean="0">
                <a:solidFill>
                  <a:prstClr val="black"/>
                </a:solidFill>
              </a:rPr>
              <a:t>This </a:t>
            </a:r>
            <a:r>
              <a:rPr dirty="0" sz="2800" lang="en-US">
                <a:solidFill>
                  <a:prstClr val="black"/>
                </a:solidFill>
              </a:rPr>
              <a:t>is a mucoid blood stained discharge, which is called show</a:t>
            </a:r>
          </a:p>
          <a:p>
            <a:pPr fontAlgn="base" indent="-514350" lvl="1" marL="908050">
              <a:lnSpc>
                <a:spcPct val="100000"/>
              </a:lnSpc>
              <a:spcBef>
                <a:spcPct val="20000"/>
              </a:spcBef>
              <a:spcAft>
                <a:spcPct val="0"/>
              </a:spcAft>
              <a:buSzPct val="85000"/>
              <a:buFont typeface="+mj-lt"/>
              <a:buAutoNum type="arabicPeriod"/>
            </a:pPr>
            <a:r>
              <a:rPr b="1" dirty="0" sz="2800" lang="en-US" smtClean="0">
                <a:solidFill>
                  <a:prstClr val="black"/>
                </a:solidFill>
              </a:rPr>
              <a:t>Rupture of membranes: </a:t>
            </a:r>
            <a:r>
              <a:rPr dirty="0" sz="2800" lang="en-US" smtClean="0">
                <a:solidFill>
                  <a:prstClr val="black"/>
                </a:solidFill>
              </a:rPr>
              <a:t>Sometimes </a:t>
            </a:r>
            <a:r>
              <a:rPr dirty="0" sz="2800" lang="en-US">
                <a:solidFill>
                  <a:prstClr val="black"/>
                </a:solidFill>
              </a:rPr>
              <a:t>there is rupture of membranes with drainage of liquor </a:t>
            </a:r>
            <a:r>
              <a:rPr dirty="0" sz="2800" lang="en-US" err="1">
                <a:solidFill>
                  <a:prstClr val="black"/>
                </a:solidFill>
              </a:rPr>
              <a:t>amnii</a:t>
            </a:r>
            <a:r>
              <a:rPr dirty="0" sz="2800" lang="en-US">
                <a:solidFill>
                  <a:prstClr val="black"/>
                </a:solidFill>
              </a:rPr>
              <a:t> (amniotic fluid)</a:t>
            </a:r>
          </a:p>
          <a:p>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p>
            <a:r>
              <a:rPr b="1" dirty="0" sz="4500" lang="en-US">
                <a:solidFill>
                  <a:srgbClr val="00B0F0"/>
                </a:solidFill>
                <a:latin typeface="Calibri"/>
              </a:rPr>
              <a:t>Distinguishing true </a:t>
            </a:r>
            <a:r>
              <a:rPr b="1" dirty="0" sz="4500" lang="en-US" smtClean="0">
                <a:solidFill>
                  <a:srgbClr val="00B0F0"/>
                </a:solidFill>
                <a:latin typeface="Calibri"/>
              </a:rPr>
              <a:t>labour </a:t>
            </a:r>
            <a:r>
              <a:rPr b="1" dirty="0" sz="4500" lang="en-US">
                <a:solidFill>
                  <a:srgbClr val="00B0F0"/>
                </a:solidFill>
                <a:latin typeface="Calibri"/>
              </a:rPr>
              <a:t>from false </a:t>
            </a:r>
            <a:r>
              <a:rPr b="1" dirty="0" sz="4500" lang="en-US" smtClean="0">
                <a:solidFill>
                  <a:srgbClr val="00B0F0"/>
                </a:solidFill>
                <a:latin typeface="Calibri"/>
              </a:rPr>
              <a:t>labour </a:t>
            </a:r>
            <a:endParaRPr dirty="0" lang="en-US">
              <a:solidFill>
                <a:srgbClr val="00B0F0"/>
              </a:solidFill>
            </a:endParaRPr>
          </a:p>
        </p:txBody>
      </p:sp>
      <p:graphicFrame>
        <p:nvGraphicFramePr>
          <p:cNvPr id="4194305" name="Content Placeholder 3"/>
          <p:cNvGraphicFramePr>
            <a:graphicFrameLocks noGrp="1"/>
          </p:cNvGraphicFramePr>
          <p:nvPr>
            <p:ph idx="1"/>
          </p:nvPr>
        </p:nvGraphicFramePr>
        <p:xfrm>
          <a:off x="838200" y="1918952"/>
          <a:ext cx="10515600" cy="4670730"/>
        </p:xfrm>
        <a:graphic>
          <a:graphicData uri="http://schemas.openxmlformats.org/drawingml/2006/table">
            <a:tbl>
              <a:tblPr/>
              <a:tblGrid>
                <a:gridCol w="3505200"/>
                <a:gridCol w="3505200"/>
                <a:gridCol w="3505200"/>
              </a:tblGrid>
              <a:tr h="513315">
                <a:tc>
                  <a:txBody>
                    <a:bodyPr/>
                    <a:p>
                      <a:pPr algn="just" marL="0" marR="0">
                        <a:spcBef>
                          <a:spcPts val="0"/>
                        </a:spcBef>
                        <a:spcAft>
                          <a:spcPts val="0"/>
                        </a:spcAft>
                      </a:pPr>
                      <a:r>
                        <a:rPr b="1" dirty="0" sz="2800" lang="en-US">
                          <a:effectLst/>
                          <a:latin typeface="+mn-lt"/>
                          <a:ea typeface="Times New Roman" panose="02020603050405020304" pitchFamily="18" charset="0"/>
                        </a:rPr>
                        <a:t>Factors</a:t>
                      </a:r>
                      <a:endParaRPr dirty="0" sz="2800" lang="en-US">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b="1" dirty="0" sz="2800" lang="en-US">
                          <a:effectLst/>
                          <a:latin typeface="+mn-lt"/>
                          <a:ea typeface="Times New Roman" panose="02020603050405020304" pitchFamily="18" charset="0"/>
                        </a:rPr>
                        <a:t>True Labour</a:t>
                      </a:r>
                      <a:endParaRPr dirty="0" sz="2800" lang="en-US">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b="1" dirty="0" sz="2800" lang="en-US">
                          <a:effectLst/>
                          <a:latin typeface="+mn-lt"/>
                          <a:ea typeface="Times New Roman" panose="02020603050405020304" pitchFamily="18" charset="0"/>
                        </a:rPr>
                        <a:t>False Labour</a:t>
                      </a:r>
                      <a:endParaRPr dirty="0" sz="2800" lang="en-US">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p>
                      <a:pPr algn="just" indent="0" marL="0" marR="0">
                        <a:spcBef>
                          <a:spcPts val="0"/>
                        </a:spcBef>
                        <a:spcAft>
                          <a:spcPts val="0"/>
                        </a:spcAft>
                        <a:buFont typeface="+mj-lt"/>
                        <a:buNone/>
                      </a:pPr>
                      <a:r>
                        <a:rPr b="0" dirty="0" sz="2800" lang="en-US" smtClean="0">
                          <a:effectLst/>
                          <a:latin typeface="+mn-lt"/>
                          <a:ea typeface="Times New Roman" panose="02020603050405020304" pitchFamily="18" charset="0"/>
                        </a:rPr>
                        <a:t>1. </a:t>
                      </a:r>
                      <a:r>
                        <a:rPr b="1" dirty="0" sz="2800" lang="en-US" smtClean="0">
                          <a:effectLst/>
                          <a:latin typeface="+mn-lt"/>
                          <a:ea typeface="Times New Roman" panose="02020603050405020304" pitchFamily="18" charset="0"/>
                        </a:rPr>
                        <a:t>Contractions</a:t>
                      </a:r>
                      <a:endParaRPr b="1" dirty="0" sz="2800" lang="en-US">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dirty="0" sz="2800" lang="en-US">
                          <a:effectLst/>
                          <a:latin typeface="+mn-lt"/>
                          <a:ea typeface="Times New Roman" panose="02020603050405020304" pitchFamily="18" charset="0"/>
                        </a:rPr>
                        <a:t>Regularly spaced</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Irregularly spaced</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p>
                      <a:pPr algn="just" indent="0" marL="0" marR="0">
                        <a:spcBef>
                          <a:spcPts val="0"/>
                        </a:spcBef>
                        <a:spcAft>
                          <a:spcPts val="0"/>
                        </a:spcAft>
                        <a:buFont typeface="+mj-lt"/>
                        <a:buNone/>
                      </a:pPr>
                      <a:r>
                        <a:rPr b="1" dirty="0" sz="2800" lang="en-US" smtClean="0">
                          <a:effectLst/>
                          <a:latin typeface="+mn-lt"/>
                          <a:ea typeface="Times New Roman" panose="02020603050405020304" pitchFamily="18" charset="0"/>
                        </a:rPr>
                        <a:t>2.Interval </a:t>
                      </a:r>
                      <a:r>
                        <a:rPr b="1" dirty="0" sz="2800" lang="en-US">
                          <a:effectLst/>
                          <a:latin typeface="+mn-lt"/>
                          <a:ea typeface="Times New Roman" panose="02020603050405020304" pitchFamily="18" charset="0"/>
                        </a:rPr>
                        <a:t>between contractions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dirty="0" sz="2800" lang="en-US">
                          <a:effectLst/>
                          <a:latin typeface="+mn-lt"/>
                          <a:ea typeface="Times New Roman" panose="02020603050405020304" pitchFamily="18" charset="0"/>
                        </a:rPr>
                        <a:t>Gradually shortens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Remains long</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p>
                      <a:pPr algn="just" indent="0" marL="0" marR="0">
                        <a:spcBef>
                          <a:spcPts val="0"/>
                        </a:spcBef>
                        <a:spcAft>
                          <a:spcPts val="0"/>
                        </a:spcAft>
                        <a:buFont typeface="+mj-lt"/>
                        <a:buNone/>
                      </a:pPr>
                      <a:r>
                        <a:rPr b="1" dirty="0" sz="2800" lang="en-US" smtClean="0">
                          <a:effectLst/>
                          <a:latin typeface="+mn-lt"/>
                          <a:ea typeface="Times New Roman" panose="02020603050405020304" pitchFamily="18" charset="0"/>
                        </a:rPr>
                        <a:t>3.Intensity</a:t>
                      </a:r>
                      <a:r>
                        <a:rPr baseline="0" b="1" dirty="0" sz="2800" lang="en-US" smtClean="0">
                          <a:effectLst/>
                          <a:latin typeface="+mn-lt"/>
                          <a:ea typeface="Times New Roman" panose="02020603050405020304" pitchFamily="18" charset="0"/>
                        </a:rPr>
                        <a:t> </a:t>
                      </a:r>
                      <a:r>
                        <a:rPr b="1" dirty="0" sz="2800" lang="en-US" smtClean="0">
                          <a:effectLst/>
                          <a:latin typeface="+mn-lt"/>
                          <a:ea typeface="Times New Roman" panose="02020603050405020304" pitchFamily="18" charset="0"/>
                        </a:rPr>
                        <a:t>of </a:t>
                      </a:r>
                      <a:r>
                        <a:rPr b="1" dirty="0" sz="2800" lang="en-US">
                          <a:effectLst/>
                          <a:latin typeface="+mn-lt"/>
                          <a:ea typeface="Times New Roman" panose="02020603050405020304" pitchFamily="18" charset="0"/>
                        </a:rPr>
                        <a:t>contractions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dirty="0" sz="2800" lang="en-US">
                          <a:effectLst/>
                          <a:latin typeface="+mn-lt"/>
                          <a:ea typeface="Times New Roman" panose="02020603050405020304" pitchFamily="18" charset="0"/>
                        </a:rPr>
                        <a:t>Gradually increases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Stays the same</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p>
                      <a:pPr algn="just" indent="0" marL="0" marR="0">
                        <a:spcBef>
                          <a:spcPts val="0"/>
                        </a:spcBef>
                        <a:spcAft>
                          <a:spcPts val="0"/>
                        </a:spcAft>
                        <a:buFont typeface="+mj-lt"/>
                        <a:buNone/>
                      </a:pPr>
                      <a:r>
                        <a:rPr b="1" dirty="0" sz="2800" lang="en-US" smtClean="0">
                          <a:effectLst/>
                          <a:latin typeface="+mn-lt"/>
                          <a:ea typeface="Times New Roman" panose="02020603050405020304" pitchFamily="18" charset="0"/>
                        </a:rPr>
                        <a:t>4.Location </a:t>
                      </a:r>
                      <a:r>
                        <a:rPr b="1" dirty="0" sz="2800" lang="en-US">
                          <a:effectLst/>
                          <a:latin typeface="+mn-lt"/>
                          <a:ea typeface="Times New Roman" panose="02020603050405020304" pitchFamily="18" charset="0"/>
                        </a:rPr>
                        <a:t>of pain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dirty="0" sz="2800" lang="en-US">
                          <a:effectLst/>
                          <a:latin typeface="+mn-lt"/>
                          <a:ea typeface="Times New Roman" panose="02020603050405020304" pitchFamily="18" charset="0"/>
                        </a:rPr>
                        <a:t>Back and abdomen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Mostly lower abdomen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p>
                      <a:pPr algn="just" indent="0" marL="0" marR="0">
                        <a:spcBef>
                          <a:spcPts val="0"/>
                        </a:spcBef>
                        <a:spcAft>
                          <a:spcPts val="0"/>
                        </a:spcAft>
                        <a:buFont typeface="+mj-lt"/>
                        <a:buNone/>
                      </a:pPr>
                      <a:r>
                        <a:rPr b="1" dirty="0" sz="2800" lang="en-US" smtClean="0">
                          <a:effectLst/>
                          <a:latin typeface="+mn-lt"/>
                          <a:ea typeface="Times New Roman" panose="02020603050405020304" pitchFamily="18" charset="0"/>
                        </a:rPr>
                        <a:t>5.Effect </a:t>
                      </a:r>
                      <a:r>
                        <a:rPr b="1" dirty="0" sz="2800" lang="en-US">
                          <a:effectLst/>
                          <a:latin typeface="+mn-lt"/>
                          <a:ea typeface="Times New Roman" panose="02020603050405020304" pitchFamily="18" charset="0"/>
                        </a:rPr>
                        <a:t>of analgesics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Do not abolish the pain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Often abolish the pain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p>
                      <a:pPr algn="just" indent="0" marL="0" marR="0">
                        <a:spcBef>
                          <a:spcPts val="0"/>
                        </a:spcBef>
                        <a:spcAft>
                          <a:spcPts val="0"/>
                        </a:spcAft>
                        <a:buFont typeface="+mj-lt"/>
                        <a:buNone/>
                      </a:pPr>
                      <a:r>
                        <a:rPr b="1" dirty="0" sz="2800" lang="en-US" smtClean="0">
                          <a:effectLst/>
                          <a:latin typeface="+mn-lt"/>
                          <a:ea typeface="Times New Roman" panose="02020603050405020304" pitchFamily="18" charset="0"/>
                        </a:rPr>
                        <a:t>6.Cervical </a:t>
                      </a:r>
                      <a:r>
                        <a:rPr b="1" dirty="0" sz="2800" lang="en-US">
                          <a:effectLst/>
                          <a:latin typeface="+mn-lt"/>
                          <a:ea typeface="Times New Roman" panose="02020603050405020304" pitchFamily="18" charset="0"/>
                        </a:rPr>
                        <a:t>changes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sz="2800" lang="en-US">
                          <a:effectLst/>
                          <a:latin typeface="+mn-lt"/>
                          <a:ea typeface="Times New Roman" panose="02020603050405020304" pitchFamily="18" charset="0"/>
                        </a:rPr>
                        <a:t>Progressive effacement and dilatation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p>
                      <a:pPr algn="just" marL="0" marR="0">
                        <a:spcBef>
                          <a:spcPts val="0"/>
                        </a:spcBef>
                        <a:spcAft>
                          <a:spcPts val="0"/>
                        </a:spcAft>
                      </a:pPr>
                      <a:r>
                        <a:rPr dirty="0" sz="2800" lang="en-US">
                          <a:effectLst/>
                          <a:latin typeface="+mn-lt"/>
                          <a:ea typeface="Times New Roman" panose="02020603050405020304" pitchFamily="18" charset="0"/>
                        </a:rPr>
                        <a:t>No changes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bl>
          </a:graphicData>
        </a:graphic>
      </p:graphicFrame>
      <p:sp>
        <p:nvSpPr>
          <p:cNvPr id="1048619" name="Rectangle 1"/>
          <p:cNvSpPr>
            <a:spLocks noChangeArrowheads="1"/>
          </p:cNvSpPr>
          <p:nvPr/>
        </p:nvSpPr>
        <p:spPr bwMode="auto">
          <a:xfrm>
            <a:off x="0" y="0"/>
            <a:ext cx="12192000" cy="457200"/>
          </a:xfrm>
          <a:prstGeom prst="rect"/>
          <a:noFill/>
          <a:ln>
            <a:noFill/>
          </a:ln>
          <a:effectLst/>
        </p:spPr>
        <p:txBody>
          <a:bodyPr anchor="ctr" anchorCtr="0" bIns="45720" compatLnSpc="1" lIns="91440" numCol="1" rIns="91440" tIns="45720" vert="horz" wrap="none">
            <a:prstTxWarp prst="textNoShape"/>
            <a:spAutoFit/>
          </a:bodyPr>
          <a:p>
            <a:endParaRPr lang="en-US">
              <a:solidFill>
                <a:prstClr val="blac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20" name="Title 1"/>
          <p:cNvSpPr>
            <a:spLocks noGrp="1"/>
          </p:cNvSpPr>
          <p:nvPr>
            <p:ph type="title"/>
          </p:nvPr>
        </p:nvSpPr>
        <p:spPr/>
        <p:txBody>
          <a:bodyPr/>
          <a:p>
            <a:r>
              <a:rPr dirty="0" lang="en-US" smtClean="0">
                <a:solidFill>
                  <a:srgbClr val="00B0F0"/>
                </a:solidFill>
                <a:latin typeface="+mn-lt"/>
              </a:rPr>
              <a:t>                      Onset Of Labour</a:t>
            </a:r>
            <a:endParaRPr dirty="0" lang="en-US">
              <a:solidFill>
                <a:srgbClr val="00B0F0"/>
              </a:solidFill>
              <a:latin typeface="+mn-lt"/>
            </a:endParaRPr>
          </a:p>
        </p:txBody>
      </p:sp>
      <p:sp>
        <p:nvSpPr>
          <p:cNvPr id="1048621" name="Content Placeholder 2"/>
          <p:cNvSpPr>
            <a:spLocks noGrp="1"/>
          </p:cNvSpPr>
          <p:nvPr>
            <p:ph idx="1"/>
          </p:nvPr>
        </p:nvSpPr>
        <p:spPr/>
        <p:txBody>
          <a:bodyPr/>
          <a:p>
            <a:r>
              <a:rPr dirty="0" lang="en-US" smtClean="0"/>
              <a:t>The woman herself diagnosis labour</a:t>
            </a:r>
          </a:p>
          <a:p>
            <a:r>
              <a:rPr dirty="0" lang="en-US" smtClean="0"/>
              <a:t>She will experience regular rhythmic uterine contractions which are uncomfortable or painful and occurs at intervals, these contractions are a companied or preceded by show (blood stained mucoid discharge).</a:t>
            </a:r>
          </a:p>
          <a:p>
            <a:r>
              <a:rPr dirty="0" lang="en-US" smtClean="0"/>
              <a:t>During the last weeks of pregnancy the woman will experience a number of changes in preparation for labour these known </a:t>
            </a:r>
            <a:r>
              <a:rPr b="1" dirty="0" lang="en-US" smtClean="0"/>
              <a:t>as pre labour or presumptive signs of labour</a:t>
            </a:r>
          </a:p>
        </p:txBody>
      </p:sp>
    </p:spTree>
  </p:cSld>
  <p:clrMapOvr>
    <a:masterClrMapping/>
  </p:clrMapOvr>
</p:sld>
</file>

<file path=ppt/theme/theme1.xml><?xml version="1.0" encoding="utf-8"?>
<a:theme xmlns:a="http://schemas.openxmlformats.org/drawingml/2006/main" name="1_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2_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user</dc:creator>
  <cp:lastModifiedBy>user</cp:lastModifiedBy>
  <dcterms:created xsi:type="dcterms:W3CDTF">2018-11-27T08:23:59Z</dcterms:created>
  <dcterms:modified xsi:type="dcterms:W3CDTF">2019-02-26T04:44:01Z</dcterms:modified>
</cp:coreProperties>
</file>