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404"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435" r:id="rId180"/>
    <p:sldId id="436" r:id="rId181"/>
    <p:sldId id="437" r:id="rId182"/>
    <p:sldId id="438" r:id="rId183"/>
    <p:sldId id="439" r:id="rId184"/>
    <p:sldId id="440" r:id="rId185"/>
    <p:sldId id="441" r:id="rId186"/>
    <p:sldId id="442" r:id="rId187"/>
    <p:sldId id="443" r:id="rId188"/>
    <p:sldId id="444" r:id="rId189"/>
    <p:sldId id="445" r:id="rId190"/>
    <p:sldId id="446" r:id="rId191"/>
    <p:sldId id="447" r:id="rId192"/>
    <p:sldId id="448" r:id="rId193"/>
    <p:sldId id="449" r:id="rId194"/>
    <p:sldId id="450" r:id="rId195"/>
    <p:sldId id="451" r:id="rId196"/>
    <p:sldId id="452" r:id="rId197"/>
    <p:sldId id="453" r:id="rId198"/>
    <p:sldId id="454" r:id="rId199"/>
    <p:sldId id="455" r:id="rId200"/>
    <p:sldId id="456" r:id="rId201"/>
    <p:sldId id="457" r:id="rId202"/>
    <p:sldId id="458" r:id="rId203"/>
    <p:sldId id="459" r:id="rId204"/>
    <p:sldId id="460" r:id="rId205"/>
    <p:sldId id="461" r:id="rId206"/>
    <p:sldId id="462" r:id="rId207"/>
    <p:sldId id="463" r:id="rId208"/>
    <p:sldId id="464" r:id="rId209"/>
    <p:sldId id="465" r:id="rId210"/>
    <p:sldId id="466" r:id="rId211"/>
    <p:sldId id="467" r:id="rId212"/>
    <p:sldId id="468" r:id="rId213"/>
    <p:sldId id="469" r:id="rId214"/>
    <p:sldId id="470" r:id="rId215"/>
    <p:sldId id="471" r:id="rId216"/>
    <p:sldId id="472" r:id="rId217"/>
    <p:sldId id="473" r:id="rId218"/>
    <p:sldId id="474" r:id="rId219"/>
    <p:sldId id="475" r:id="rId220"/>
    <p:sldId id="476" r:id="rId221"/>
    <p:sldId id="477" r:id="rId222"/>
    <p:sldId id="478" r:id="rId223"/>
    <p:sldId id="479" r:id="rId224"/>
    <p:sldId id="480" r:id="rId225"/>
    <p:sldId id="481" r:id="rId226"/>
    <p:sldId id="482" r:id="rId227"/>
    <p:sldId id="483" r:id="rId228"/>
    <p:sldId id="484" r:id="rId229"/>
    <p:sldId id="485" r:id="rId230"/>
    <p:sldId id="486" r:id="rId231"/>
    <p:sldId id="487" r:id="rId232"/>
    <p:sldId id="488" r:id="rId233"/>
    <p:sldId id="489" r:id="rId234"/>
    <p:sldId id="490" r:id="rId235"/>
    <p:sldId id="491" r:id="rId236"/>
    <p:sldId id="492" r:id="rId237"/>
    <p:sldId id="493" r:id="rId238"/>
    <p:sldId id="494" r:id="rId239"/>
    <p:sldId id="495" r:id="rId240"/>
    <p:sldId id="496" r:id="rId241"/>
    <p:sldId id="497" r:id="rId242"/>
    <p:sldId id="498" r:id="rId243"/>
    <p:sldId id="499" r:id="rId244"/>
    <p:sldId id="500" r:id="rId245"/>
    <p:sldId id="501" r:id="rId246"/>
    <p:sldId id="502" r:id="rId247"/>
    <p:sldId id="503" r:id="rId248"/>
    <p:sldId id="504" r:id="rId249"/>
    <p:sldId id="505" r:id="rId250"/>
    <p:sldId id="506" r:id="rId251"/>
    <p:sldId id="507" r:id="rId252"/>
    <p:sldId id="508" r:id="rId253"/>
    <p:sldId id="509" r:id="rId254"/>
    <p:sldId id="510" r:id="rId255"/>
    <p:sldId id="511" r:id="rId256"/>
    <p:sldId id="512" r:id="rId257"/>
    <p:sldId id="513" r:id="rId258"/>
    <p:sldId id="514" r:id="rId259"/>
    <p:sldId id="515" r:id="rId260"/>
    <p:sldId id="516" r:id="rId261"/>
    <p:sldId id="517" r:id="rId262"/>
    <p:sldId id="518" r:id="rId263"/>
    <p:sldId id="519" r:id="rId264"/>
    <p:sldId id="520" r:id="rId265"/>
    <p:sldId id="521" r:id="rId266"/>
    <p:sldId id="522" r:id="rId267"/>
    <p:sldId id="523" r:id="rId268"/>
    <p:sldId id="524" r:id="rId269"/>
    <p:sldId id="525" r:id="rId270"/>
    <p:sldId id="526" r:id="rId271"/>
    <p:sldId id="527" r:id="rId272"/>
    <p:sldId id="528" r:id="rId273"/>
    <p:sldId id="529" r:id="rId274"/>
    <p:sldId id="530" r:id="rId275"/>
    <p:sldId id="531" r:id="rId276"/>
    <p:sldId id="532" r:id="rId277"/>
    <p:sldId id="533" r:id="rId278"/>
    <p:sldId id="534" r:id="rId279"/>
    <p:sldId id="535" r:id="rId280"/>
    <p:sldId id="536" r:id="rId281"/>
    <p:sldId id="537" r:id="rId282"/>
    <p:sldId id="538" r:id="rId283"/>
    <p:sldId id="539" r:id="rId284"/>
    <p:sldId id="540" r:id="rId285"/>
    <p:sldId id="541" r:id="rId286"/>
    <p:sldId id="542" r:id="rId287"/>
    <p:sldId id="543" r:id="rId288"/>
    <p:sldId id="544" r:id="rId289"/>
    <p:sldId id="545" r:id="rId290"/>
    <p:sldId id="546" r:id="rId291"/>
    <p:sldId id="547" r:id="rId292"/>
    <p:sldId id="548" r:id="rId293"/>
    <p:sldId id="549" r:id="rId294"/>
    <p:sldId id="550" r:id="rId295"/>
    <p:sldId id="551" r:id="rId296"/>
    <p:sldId id="552" r:id="rId297"/>
    <p:sldId id="553" r:id="rId298"/>
    <p:sldId id="554" r:id="rId299"/>
    <p:sldId id="555" r:id="rId300"/>
    <p:sldId id="556" r:id="rId301"/>
    <p:sldId id="557" r:id="rId302"/>
    <p:sldId id="558" r:id="rId303"/>
    <p:sldId id="559" r:id="rId304"/>
    <p:sldId id="560" r:id="rId305"/>
    <p:sldId id="561" r:id="rId306"/>
    <p:sldId id="562" r:id="rId307"/>
    <p:sldId id="563" r:id="rId308"/>
    <p:sldId id="564" r:id="rId309"/>
    <p:sldId id="565" r:id="rId310"/>
    <p:sldId id="566" r:id="rId311"/>
    <p:sldId id="567" r:id="rId312"/>
    <p:sldId id="568" r:id="rId313"/>
    <p:sldId id="569" r:id="rId314"/>
    <p:sldId id="570" r:id="rId315"/>
    <p:sldId id="571" r:id="rId316"/>
    <p:sldId id="572" r:id="rId317"/>
    <p:sldId id="573" r:id="rId318"/>
    <p:sldId id="574" r:id="rId319"/>
    <p:sldId id="575" r:id="rId320"/>
    <p:sldId id="576" r:id="rId321"/>
    <p:sldId id="577" r:id="rId322"/>
    <p:sldId id="578" r:id="rId323"/>
    <p:sldId id="579" r:id="rId324"/>
    <p:sldId id="580" r:id="rId325"/>
    <p:sldId id="581" r:id="rId326"/>
    <p:sldId id="582" r:id="rId327"/>
    <p:sldId id="583" r:id="rId328"/>
    <p:sldId id="584" r:id="rId329"/>
    <p:sldId id="585" r:id="rId330"/>
    <p:sldId id="586" r:id="rId331"/>
    <p:sldId id="587" r:id="rId332"/>
    <p:sldId id="588" r:id="rId333"/>
    <p:sldId id="589" r:id="rId334"/>
    <p:sldId id="590" r:id="rId335"/>
    <p:sldId id="591" r:id="rId336"/>
    <p:sldId id="592" r:id="rId337"/>
    <p:sldId id="593" r:id="rId338"/>
    <p:sldId id="594" r:id="rId339"/>
    <p:sldId id="595" r:id="rId340"/>
    <p:sldId id="596" r:id="rId341"/>
    <p:sldId id="597" r:id="rId342"/>
    <p:sldId id="598" r:id="rId343"/>
    <p:sldId id="599" r:id="rId344"/>
    <p:sldId id="600" r:id="rId345"/>
    <p:sldId id="601" r:id="rId346"/>
    <p:sldId id="602" r:id="rId347"/>
    <p:sldId id="603" r:id="rId348"/>
    <p:sldId id="604" r:id="rId349"/>
    <p:sldId id="605" r:id="rId350"/>
    <p:sldId id="606" r:id="rId351"/>
    <p:sldId id="607" r:id="rId352"/>
    <p:sldId id="608" r:id="rId353"/>
    <p:sldId id="609" r:id="rId354"/>
    <p:sldId id="610" r:id="rId355"/>
    <p:sldId id="611" r:id="rId356"/>
    <p:sldId id="612" r:id="rId357"/>
    <p:sldId id="613" r:id="rId358"/>
    <p:sldId id="614" r:id="rId359"/>
    <p:sldId id="615" r:id="rId360"/>
    <p:sldId id="616" r:id="rId361"/>
    <p:sldId id="617" r:id="rId362"/>
    <p:sldId id="618" r:id="rId363"/>
    <p:sldId id="619" r:id="rId364"/>
    <p:sldId id="620" r:id="rId365"/>
    <p:sldId id="621" r:id="rId366"/>
    <p:sldId id="622" r:id="rId367"/>
    <p:sldId id="623" r:id="rId368"/>
    <p:sldId id="624" r:id="rId369"/>
    <p:sldId id="625" r:id="rId370"/>
    <p:sldId id="626" r:id="rId371"/>
    <p:sldId id="627" r:id="rId372"/>
    <p:sldId id="628" r:id="rId373"/>
    <p:sldId id="629" r:id="rId374"/>
    <p:sldId id="630" r:id="rId375"/>
    <p:sldId id="631" r:id="rId376"/>
    <p:sldId id="632" r:id="rId377"/>
    <p:sldId id="633" r:id="rId378"/>
    <p:sldId id="634" r:id="rId379"/>
    <p:sldId id="635" r:id="rId380"/>
    <p:sldId id="636" r:id="rId381"/>
    <p:sldId id="637" r:id="rId382"/>
    <p:sldId id="638" r:id="rId383"/>
    <p:sldId id="639" r:id="rId384"/>
    <p:sldId id="640" r:id="rId385"/>
    <p:sldId id="641" r:id="rId386"/>
    <p:sldId id="642" r:id="rId387"/>
    <p:sldId id="643" r:id="rId388"/>
    <p:sldId id="644" r:id="rId389"/>
    <p:sldId id="645" r:id="rId390"/>
    <p:sldId id="646" r:id="rId391"/>
    <p:sldId id="647" r:id="rId392"/>
    <p:sldId id="648" r:id="rId393"/>
    <p:sldId id="649" r:id="rId394"/>
    <p:sldId id="650" r:id="rId395"/>
    <p:sldId id="651" r:id="rId396"/>
    <p:sldId id="652" r:id="rId397"/>
    <p:sldId id="653" r:id="rId398"/>
    <p:sldId id="654" r:id="rId399"/>
    <p:sldId id="655" r:id="rId400"/>
    <p:sldId id="656" r:id="rId401"/>
    <p:sldId id="657" r:id="rId402"/>
    <p:sldId id="658" r:id="rId403"/>
    <p:sldId id="659" r:id="rId404"/>
    <p:sldId id="660" r:id="rId405"/>
    <p:sldId id="661" r:id="rId406"/>
    <p:sldId id="662" r:id="rId407"/>
    <p:sldId id="663" r:id="rId408"/>
    <p:sldId id="664" r:id="rId409"/>
    <p:sldId id="665" r:id="rId410"/>
    <p:sldId id="666" r:id="rId411"/>
    <p:sldId id="667" r:id="rId412"/>
    <p:sldId id="668" r:id="rId413"/>
    <p:sldId id="803" r:id="rId414"/>
    <p:sldId id="804" r:id="rId415"/>
    <p:sldId id="805" r:id="rId416"/>
    <p:sldId id="806" r:id="rId417"/>
    <p:sldId id="807" r:id="rId418"/>
    <p:sldId id="808" r:id="rId419"/>
    <p:sldId id="809" r:id="rId420"/>
    <p:sldId id="810" r:id="rId421"/>
    <p:sldId id="811" r:id="rId422"/>
    <p:sldId id="812" r:id="rId423"/>
    <p:sldId id="813" r:id="rId424"/>
    <p:sldId id="814" r:id="rId425"/>
    <p:sldId id="815" r:id="rId426"/>
    <p:sldId id="816" r:id="rId427"/>
    <p:sldId id="817" r:id="rId428"/>
    <p:sldId id="818" r:id="rId429"/>
    <p:sldId id="819" r:id="rId430"/>
    <p:sldId id="820" r:id="rId431"/>
    <p:sldId id="821" r:id="rId432"/>
    <p:sldId id="822" r:id="rId433"/>
    <p:sldId id="823" r:id="rId434"/>
    <p:sldId id="824" r:id="rId435"/>
    <p:sldId id="825" r:id="rId436"/>
    <p:sldId id="826" r:id="rId437"/>
    <p:sldId id="827" r:id="rId438"/>
    <p:sldId id="828" r:id="rId439"/>
    <p:sldId id="669" r:id="rId440"/>
    <p:sldId id="670" r:id="rId441"/>
    <p:sldId id="671" r:id="rId442"/>
    <p:sldId id="672" r:id="rId443"/>
    <p:sldId id="673" r:id="rId444"/>
    <p:sldId id="674" r:id="rId445"/>
    <p:sldId id="675" r:id="rId446"/>
    <p:sldId id="676" r:id="rId447"/>
    <p:sldId id="677" r:id="rId448"/>
    <p:sldId id="678" r:id="rId449"/>
    <p:sldId id="679" r:id="rId450"/>
    <p:sldId id="680" r:id="rId451"/>
    <p:sldId id="681" r:id="rId452"/>
    <p:sldId id="682" r:id="rId453"/>
    <p:sldId id="683" r:id="rId454"/>
    <p:sldId id="684" r:id="rId455"/>
    <p:sldId id="685" r:id="rId456"/>
    <p:sldId id="686" r:id="rId457"/>
    <p:sldId id="687" r:id="rId458"/>
    <p:sldId id="688" r:id="rId459"/>
    <p:sldId id="689" r:id="rId460"/>
    <p:sldId id="690" r:id="rId461"/>
    <p:sldId id="691" r:id="rId462"/>
    <p:sldId id="692" r:id="rId463"/>
    <p:sldId id="693" r:id="rId464"/>
    <p:sldId id="694" r:id="rId465"/>
    <p:sldId id="695" r:id="rId466"/>
    <p:sldId id="696" r:id="rId467"/>
    <p:sldId id="697" r:id="rId468"/>
    <p:sldId id="698" r:id="rId469"/>
    <p:sldId id="699" r:id="rId470"/>
    <p:sldId id="700" r:id="rId471"/>
    <p:sldId id="701" r:id="rId472"/>
    <p:sldId id="702" r:id="rId473"/>
    <p:sldId id="703" r:id="rId474"/>
    <p:sldId id="704" r:id="rId475"/>
    <p:sldId id="705" r:id="rId476"/>
    <p:sldId id="706" r:id="rId477"/>
    <p:sldId id="707" r:id="rId478"/>
    <p:sldId id="708" r:id="rId479"/>
    <p:sldId id="709" r:id="rId480"/>
    <p:sldId id="710" r:id="rId481"/>
    <p:sldId id="711" r:id="rId482"/>
    <p:sldId id="712" r:id="rId483"/>
    <p:sldId id="713" r:id="rId484"/>
    <p:sldId id="714" r:id="rId485"/>
    <p:sldId id="715" r:id="rId486"/>
    <p:sldId id="716" r:id="rId487"/>
    <p:sldId id="717" r:id="rId488"/>
    <p:sldId id="718" r:id="rId489"/>
    <p:sldId id="719" r:id="rId490"/>
    <p:sldId id="720" r:id="rId491"/>
    <p:sldId id="721" r:id="rId492"/>
    <p:sldId id="722" r:id="rId493"/>
    <p:sldId id="723" r:id="rId494"/>
    <p:sldId id="724" r:id="rId495"/>
    <p:sldId id="725" r:id="rId496"/>
    <p:sldId id="726" r:id="rId497"/>
    <p:sldId id="727" r:id="rId498"/>
    <p:sldId id="728" r:id="rId499"/>
    <p:sldId id="729" r:id="rId500"/>
    <p:sldId id="730" r:id="rId501"/>
    <p:sldId id="731" r:id="rId502"/>
    <p:sldId id="732" r:id="rId503"/>
    <p:sldId id="733" r:id="rId504"/>
    <p:sldId id="734" r:id="rId505"/>
    <p:sldId id="735" r:id="rId506"/>
    <p:sldId id="736" r:id="rId507"/>
    <p:sldId id="737" r:id="rId508"/>
    <p:sldId id="738" r:id="rId509"/>
    <p:sldId id="739" r:id="rId510"/>
    <p:sldId id="740" r:id="rId511"/>
    <p:sldId id="741" r:id="rId512"/>
    <p:sldId id="742" r:id="rId513"/>
    <p:sldId id="743" r:id="rId514"/>
    <p:sldId id="744" r:id="rId515"/>
    <p:sldId id="745" r:id="rId516"/>
    <p:sldId id="746" r:id="rId517"/>
    <p:sldId id="747" r:id="rId518"/>
    <p:sldId id="748" r:id="rId519"/>
    <p:sldId id="749" r:id="rId520"/>
    <p:sldId id="750" r:id="rId521"/>
    <p:sldId id="751" r:id="rId522"/>
    <p:sldId id="752" r:id="rId523"/>
    <p:sldId id="753" r:id="rId524"/>
    <p:sldId id="754" r:id="rId525"/>
    <p:sldId id="755" r:id="rId526"/>
    <p:sldId id="756" r:id="rId527"/>
    <p:sldId id="757" r:id="rId528"/>
    <p:sldId id="758" r:id="rId529"/>
    <p:sldId id="759" r:id="rId530"/>
    <p:sldId id="760" r:id="rId531"/>
    <p:sldId id="761" r:id="rId532"/>
    <p:sldId id="762" r:id="rId533"/>
    <p:sldId id="763" r:id="rId534"/>
    <p:sldId id="764" r:id="rId535"/>
    <p:sldId id="765" r:id="rId536"/>
    <p:sldId id="766" r:id="rId537"/>
    <p:sldId id="767" r:id="rId538"/>
    <p:sldId id="768" r:id="rId539"/>
    <p:sldId id="769" r:id="rId540"/>
    <p:sldId id="770" r:id="rId541"/>
    <p:sldId id="771" r:id="rId542"/>
    <p:sldId id="772" r:id="rId543"/>
    <p:sldId id="773" r:id="rId544"/>
    <p:sldId id="774" r:id="rId545"/>
    <p:sldId id="775" r:id="rId546"/>
    <p:sldId id="776" r:id="rId547"/>
    <p:sldId id="778" r:id="rId548"/>
    <p:sldId id="779" r:id="rId549"/>
    <p:sldId id="780" r:id="rId550"/>
    <p:sldId id="781" r:id="rId551"/>
    <p:sldId id="782" r:id="rId552"/>
    <p:sldId id="783" r:id="rId553"/>
    <p:sldId id="784" r:id="rId554"/>
    <p:sldId id="785" r:id="rId555"/>
    <p:sldId id="786" r:id="rId556"/>
    <p:sldId id="787" r:id="rId557"/>
    <p:sldId id="788" r:id="rId558"/>
    <p:sldId id="789" r:id="rId559"/>
    <p:sldId id="790" r:id="rId560"/>
    <p:sldId id="791" r:id="rId561"/>
    <p:sldId id="792" r:id="rId562"/>
    <p:sldId id="801" r:id="rId563"/>
    <p:sldId id="794" r:id="rId564"/>
    <p:sldId id="795" r:id="rId565"/>
    <p:sldId id="796" r:id="rId566"/>
    <p:sldId id="797" r:id="rId567"/>
    <p:sldId id="798" r:id="rId568"/>
    <p:sldId id="799" r:id="rId569"/>
    <p:sldId id="800" r:id="rId570"/>
    <p:sldId id="802" r:id="rId5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4222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531" Type="http://schemas.openxmlformats.org/officeDocument/2006/relationships/slide" Target="slides/slide530.xml"/><Relationship Id="rId573" Type="http://schemas.openxmlformats.org/officeDocument/2006/relationships/presProps" Target="presProps.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42" Type="http://schemas.openxmlformats.org/officeDocument/2006/relationships/slide" Target="slides/slide541.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553" Type="http://schemas.openxmlformats.org/officeDocument/2006/relationships/slide" Target="slides/slide552.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slide" Target="slides/slide52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564" Type="http://schemas.openxmlformats.org/officeDocument/2006/relationships/slide" Target="slides/slide563.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slide" Target="slides/slide532.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theme" Target="theme/theme1.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44" Type="http://schemas.openxmlformats.org/officeDocument/2006/relationships/slide" Target="slides/slide543.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555" Type="http://schemas.openxmlformats.org/officeDocument/2006/relationships/slide" Target="slides/slide554.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566" Type="http://schemas.openxmlformats.org/officeDocument/2006/relationships/slide" Target="slides/slide565.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80" Type="http://schemas.openxmlformats.org/officeDocument/2006/relationships/slide" Target="slides/slide479.xml"/><Relationship Id="rId515" Type="http://schemas.openxmlformats.org/officeDocument/2006/relationships/slide" Target="slides/slide514.xml"/><Relationship Id="rId536" Type="http://schemas.openxmlformats.org/officeDocument/2006/relationships/slide" Target="slides/slide53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557" Type="http://schemas.openxmlformats.org/officeDocument/2006/relationships/slide" Target="slides/slide556.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slide" Target="slides/slide437.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470" Type="http://schemas.openxmlformats.org/officeDocument/2006/relationships/slide" Target="slides/slide469.xml"/><Relationship Id="rId491" Type="http://schemas.openxmlformats.org/officeDocument/2006/relationships/slide" Target="slides/slide490.xml"/><Relationship Id="rId505" Type="http://schemas.openxmlformats.org/officeDocument/2006/relationships/slide" Target="slides/slide504.xml"/><Relationship Id="rId526" Type="http://schemas.openxmlformats.org/officeDocument/2006/relationships/slide" Target="slides/slide52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547" Type="http://schemas.openxmlformats.org/officeDocument/2006/relationships/slide" Target="slides/slide546.xml"/><Relationship Id="rId568" Type="http://schemas.openxmlformats.org/officeDocument/2006/relationships/slide" Target="slides/slide567.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slide" Target="slides/slide448.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1" Type="http://schemas.openxmlformats.org/officeDocument/2006/relationships/slide" Target="slides/slide480.xml"/><Relationship Id="rId516" Type="http://schemas.openxmlformats.org/officeDocument/2006/relationships/slide" Target="slides/slide51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537" Type="http://schemas.openxmlformats.org/officeDocument/2006/relationships/slide" Target="slides/slide536.xml"/><Relationship Id="rId558" Type="http://schemas.openxmlformats.org/officeDocument/2006/relationships/slide" Target="slides/slide557.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471" Type="http://schemas.openxmlformats.org/officeDocument/2006/relationships/slide" Target="slides/slide470.xml"/><Relationship Id="rId506" Type="http://schemas.openxmlformats.org/officeDocument/2006/relationships/slide" Target="slides/slide50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492" Type="http://schemas.openxmlformats.org/officeDocument/2006/relationships/slide" Target="slides/slide491.xml"/><Relationship Id="rId527" Type="http://schemas.openxmlformats.org/officeDocument/2006/relationships/slide" Target="slides/slide526.xml"/><Relationship Id="rId548" Type="http://schemas.openxmlformats.org/officeDocument/2006/relationships/slide" Target="slides/slide547.xml"/><Relationship Id="rId569" Type="http://schemas.openxmlformats.org/officeDocument/2006/relationships/slide" Target="slides/slide568.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482" Type="http://schemas.openxmlformats.org/officeDocument/2006/relationships/slide" Target="slides/slide481.xml"/><Relationship Id="rId517" Type="http://schemas.openxmlformats.org/officeDocument/2006/relationships/slide" Target="slides/slide516.xml"/><Relationship Id="rId538" Type="http://schemas.openxmlformats.org/officeDocument/2006/relationships/slide" Target="slides/slide537.xml"/><Relationship Id="rId559" Type="http://schemas.openxmlformats.org/officeDocument/2006/relationships/slide" Target="slides/slide558.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570" Type="http://schemas.openxmlformats.org/officeDocument/2006/relationships/slide" Target="slides/slide569.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openxmlformats.org/officeDocument/2006/relationships/slide" Target="slides/slide471.xml"/><Relationship Id="rId493" Type="http://schemas.openxmlformats.org/officeDocument/2006/relationships/slide" Target="slides/slide492.xml"/><Relationship Id="rId507" Type="http://schemas.openxmlformats.org/officeDocument/2006/relationships/slide" Target="slides/slide506.xml"/><Relationship Id="rId528" Type="http://schemas.openxmlformats.org/officeDocument/2006/relationships/slide" Target="slides/slide527.xml"/><Relationship Id="rId549" Type="http://schemas.openxmlformats.org/officeDocument/2006/relationships/slide" Target="slides/slide54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518" Type="http://schemas.openxmlformats.org/officeDocument/2006/relationships/slide" Target="slides/slide517.xml"/><Relationship Id="rId539" Type="http://schemas.openxmlformats.org/officeDocument/2006/relationships/slide" Target="slides/slide53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550" Type="http://schemas.openxmlformats.org/officeDocument/2006/relationships/slide" Target="slides/slide549.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571" Type="http://schemas.openxmlformats.org/officeDocument/2006/relationships/slide" Target="slides/slide570.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slide" Target="slides/slide493.xml"/><Relationship Id="rId508" Type="http://schemas.openxmlformats.org/officeDocument/2006/relationships/slide" Target="slides/slide507.xml"/><Relationship Id="rId529" Type="http://schemas.openxmlformats.org/officeDocument/2006/relationships/slide" Target="slides/slide52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40" Type="http://schemas.openxmlformats.org/officeDocument/2006/relationships/slide" Target="slides/slide539.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561" Type="http://schemas.openxmlformats.org/officeDocument/2006/relationships/slide" Target="slides/slide560.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519" Type="http://schemas.openxmlformats.org/officeDocument/2006/relationships/slide" Target="slides/slide518.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530" Type="http://schemas.openxmlformats.org/officeDocument/2006/relationships/slide" Target="slides/slide529.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551" Type="http://schemas.openxmlformats.org/officeDocument/2006/relationships/slide" Target="slides/slide550.xml"/><Relationship Id="rId572" Type="http://schemas.openxmlformats.org/officeDocument/2006/relationships/notesMaster" Target="notesMasters/notesMaster1.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509" Type="http://schemas.openxmlformats.org/officeDocument/2006/relationships/slide" Target="slides/slide508.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520" Type="http://schemas.openxmlformats.org/officeDocument/2006/relationships/slide" Target="slides/slide519.xml"/><Relationship Id="rId541" Type="http://schemas.openxmlformats.org/officeDocument/2006/relationships/slide" Target="slides/slide540.xml"/><Relationship Id="rId562" Type="http://schemas.openxmlformats.org/officeDocument/2006/relationships/slide" Target="slides/slide561.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viewProps" Target="viewProps.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tableStyles" Target="tableStyles.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D52C74-448A-4923-9B60-F2FC5CBB0055}" type="datetimeFigureOut">
              <a:rPr lang="en-US" smtClean="0"/>
              <a:t>10/29/2021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279B31-E83A-4E5E-B34A-A18B9179E26F}" type="slidenum">
              <a:rPr lang="en-US" smtClean="0"/>
              <a:t>‹#›</a:t>
            </a:fld>
            <a:endParaRPr lang="en-US"/>
          </a:p>
        </p:txBody>
      </p:sp>
    </p:spTree>
    <p:extLst>
      <p:ext uri="{BB962C8B-B14F-4D97-AF65-F5344CB8AC3E}">
        <p14:creationId xmlns:p14="http://schemas.microsoft.com/office/powerpoint/2010/main" val="193981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8FF95A-5FF0-4662-86F4-642E4BF88513}" type="slidenum">
              <a:rPr lang="en-US" smtClean="0"/>
              <a:pPr/>
              <a:t>52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79B31-E83A-4E5E-B34A-A18B9179E26F}" type="slidenum">
              <a:rPr lang="en-US" smtClean="0"/>
              <a:t>222</a:t>
            </a:fld>
            <a:endParaRPr lang="en-US"/>
          </a:p>
        </p:txBody>
      </p:sp>
    </p:spTree>
    <p:extLst>
      <p:ext uri="{BB962C8B-B14F-4D97-AF65-F5344CB8AC3E}">
        <p14:creationId xmlns:p14="http://schemas.microsoft.com/office/powerpoint/2010/main" val="2875420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79B31-E83A-4E5E-B34A-A18B9179E26F}" type="slidenum">
              <a:rPr lang="en-US" smtClean="0"/>
              <a:t>227</a:t>
            </a:fld>
            <a:endParaRPr lang="en-US"/>
          </a:p>
        </p:txBody>
      </p:sp>
    </p:spTree>
    <p:extLst>
      <p:ext uri="{BB962C8B-B14F-4D97-AF65-F5344CB8AC3E}">
        <p14:creationId xmlns:p14="http://schemas.microsoft.com/office/powerpoint/2010/main" val="2710307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C20EF3-8F2B-45DF-9130-A2D49A4134D7}"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3124A-2D41-4611-B116-608466B95CBE}" type="slidenum">
              <a:rPr lang="en-US" smtClean="0"/>
              <a:t>‹#›</a:t>
            </a:fld>
            <a:endParaRPr lang="en-US"/>
          </a:p>
        </p:txBody>
      </p:sp>
    </p:spTree>
    <p:extLst>
      <p:ext uri="{BB962C8B-B14F-4D97-AF65-F5344CB8AC3E}">
        <p14:creationId xmlns:p14="http://schemas.microsoft.com/office/powerpoint/2010/main" val="125913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C20EF3-8F2B-45DF-9130-A2D49A4134D7}"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3124A-2D41-4611-B116-608466B95CBE}" type="slidenum">
              <a:rPr lang="en-US" smtClean="0"/>
              <a:t>‹#›</a:t>
            </a:fld>
            <a:endParaRPr lang="en-US"/>
          </a:p>
        </p:txBody>
      </p:sp>
    </p:spTree>
    <p:extLst>
      <p:ext uri="{BB962C8B-B14F-4D97-AF65-F5344CB8AC3E}">
        <p14:creationId xmlns:p14="http://schemas.microsoft.com/office/powerpoint/2010/main" val="4278925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C20EF3-8F2B-45DF-9130-A2D49A4134D7}"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3124A-2D41-4611-B116-608466B95CBE}" type="slidenum">
              <a:rPr lang="en-US" smtClean="0"/>
              <a:t>‹#›</a:t>
            </a:fld>
            <a:endParaRPr lang="en-US"/>
          </a:p>
        </p:txBody>
      </p:sp>
    </p:spTree>
    <p:extLst>
      <p:ext uri="{BB962C8B-B14F-4D97-AF65-F5344CB8AC3E}">
        <p14:creationId xmlns:p14="http://schemas.microsoft.com/office/powerpoint/2010/main" val="343321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C20EF3-8F2B-45DF-9130-A2D49A4134D7}"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3124A-2D41-4611-B116-608466B95CBE}" type="slidenum">
              <a:rPr lang="en-US" smtClean="0"/>
              <a:t>‹#›</a:t>
            </a:fld>
            <a:endParaRPr lang="en-US"/>
          </a:p>
        </p:txBody>
      </p:sp>
    </p:spTree>
    <p:extLst>
      <p:ext uri="{BB962C8B-B14F-4D97-AF65-F5344CB8AC3E}">
        <p14:creationId xmlns:p14="http://schemas.microsoft.com/office/powerpoint/2010/main" val="253748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C20EF3-8F2B-45DF-9130-A2D49A4134D7}"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3124A-2D41-4611-B116-608466B95CBE}" type="slidenum">
              <a:rPr lang="en-US" smtClean="0"/>
              <a:t>‹#›</a:t>
            </a:fld>
            <a:endParaRPr lang="en-US"/>
          </a:p>
        </p:txBody>
      </p:sp>
    </p:spTree>
    <p:extLst>
      <p:ext uri="{BB962C8B-B14F-4D97-AF65-F5344CB8AC3E}">
        <p14:creationId xmlns:p14="http://schemas.microsoft.com/office/powerpoint/2010/main" val="162140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C20EF3-8F2B-45DF-9130-A2D49A4134D7}"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3124A-2D41-4611-B116-608466B95CBE}" type="slidenum">
              <a:rPr lang="en-US" smtClean="0"/>
              <a:t>‹#›</a:t>
            </a:fld>
            <a:endParaRPr lang="en-US"/>
          </a:p>
        </p:txBody>
      </p:sp>
    </p:spTree>
    <p:extLst>
      <p:ext uri="{BB962C8B-B14F-4D97-AF65-F5344CB8AC3E}">
        <p14:creationId xmlns:p14="http://schemas.microsoft.com/office/powerpoint/2010/main" val="1239594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C20EF3-8F2B-45DF-9130-A2D49A4134D7}" type="datetimeFigureOut">
              <a:rPr lang="en-US" smtClean="0"/>
              <a:t>10/29/2021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83124A-2D41-4611-B116-608466B95CBE}" type="slidenum">
              <a:rPr lang="en-US" smtClean="0"/>
              <a:t>‹#›</a:t>
            </a:fld>
            <a:endParaRPr lang="en-US"/>
          </a:p>
        </p:txBody>
      </p:sp>
    </p:spTree>
    <p:extLst>
      <p:ext uri="{BB962C8B-B14F-4D97-AF65-F5344CB8AC3E}">
        <p14:creationId xmlns:p14="http://schemas.microsoft.com/office/powerpoint/2010/main" val="3948390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C20EF3-8F2B-45DF-9130-A2D49A4134D7}" type="datetimeFigureOut">
              <a:rPr lang="en-US" smtClean="0"/>
              <a:t>10/29/2021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83124A-2D41-4611-B116-608466B95CBE}" type="slidenum">
              <a:rPr lang="en-US" smtClean="0"/>
              <a:t>‹#›</a:t>
            </a:fld>
            <a:endParaRPr lang="en-US"/>
          </a:p>
        </p:txBody>
      </p:sp>
    </p:spTree>
    <p:extLst>
      <p:ext uri="{BB962C8B-B14F-4D97-AF65-F5344CB8AC3E}">
        <p14:creationId xmlns:p14="http://schemas.microsoft.com/office/powerpoint/2010/main" val="27603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20EF3-8F2B-45DF-9130-A2D49A4134D7}" type="datetimeFigureOut">
              <a:rPr lang="en-US" smtClean="0"/>
              <a:t>10/29/2021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83124A-2D41-4611-B116-608466B95CBE}" type="slidenum">
              <a:rPr lang="en-US" smtClean="0"/>
              <a:t>‹#›</a:t>
            </a:fld>
            <a:endParaRPr lang="en-US"/>
          </a:p>
        </p:txBody>
      </p:sp>
    </p:spTree>
    <p:extLst>
      <p:ext uri="{BB962C8B-B14F-4D97-AF65-F5344CB8AC3E}">
        <p14:creationId xmlns:p14="http://schemas.microsoft.com/office/powerpoint/2010/main" val="1102684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C20EF3-8F2B-45DF-9130-A2D49A4134D7}"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3124A-2D41-4611-B116-608466B95CBE}" type="slidenum">
              <a:rPr lang="en-US" smtClean="0"/>
              <a:t>‹#›</a:t>
            </a:fld>
            <a:endParaRPr lang="en-US"/>
          </a:p>
        </p:txBody>
      </p:sp>
    </p:spTree>
    <p:extLst>
      <p:ext uri="{BB962C8B-B14F-4D97-AF65-F5344CB8AC3E}">
        <p14:creationId xmlns:p14="http://schemas.microsoft.com/office/powerpoint/2010/main" val="295080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C20EF3-8F2B-45DF-9130-A2D49A4134D7}"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3124A-2D41-4611-B116-608466B95CBE}" type="slidenum">
              <a:rPr lang="en-US" smtClean="0"/>
              <a:t>‹#›</a:t>
            </a:fld>
            <a:endParaRPr lang="en-US"/>
          </a:p>
        </p:txBody>
      </p:sp>
    </p:spTree>
    <p:extLst>
      <p:ext uri="{BB962C8B-B14F-4D97-AF65-F5344CB8AC3E}">
        <p14:creationId xmlns:p14="http://schemas.microsoft.com/office/powerpoint/2010/main" val="3236200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20EF3-8F2B-45DF-9130-A2D49A4134D7}" type="datetimeFigureOut">
              <a:rPr lang="en-US" smtClean="0"/>
              <a:t>10/29/2021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3124A-2D41-4611-B116-608466B95CBE}" type="slidenum">
              <a:rPr lang="en-US" smtClean="0"/>
              <a:t>‹#›</a:t>
            </a:fld>
            <a:endParaRPr lang="en-US"/>
          </a:p>
        </p:txBody>
      </p:sp>
    </p:spTree>
    <p:extLst>
      <p:ext uri="{BB962C8B-B14F-4D97-AF65-F5344CB8AC3E}">
        <p14:creationId xmlns:p14="http://schemas.microsoft.com/office/powerpoint/2010/main" val="500997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pregnancy.familyeducation.com/delivery/slideshow/?page=2" TargetMode="Externa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pregnancy.familyeducation.com/delivery/slideshow/66568.html?page=3" TargetMode="Externa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brooksidepress.org/Products/Obstetric_and_Newborn_Care_II/images/MD0922_img_19.jpg" TargetMode="External"/><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brooksidepress.org/Products/Obstetric_and_Newborn_Care_II/images/MD0922_img_21.jpg" TargetMode="External"/><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5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5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MATERNAL AND NEWBORN HEALTH 1</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74521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b="1" dirty="0" smtClean="0"/>
              <a:t>4. INTERVENTIONS</a:t>
            </a:r>
            <a:endParaRPr lang="en-US" b="1" dirty="0"/>
          </a:p>
        </p:txBody>
      </p:sp>
      <p:sp>
        <p:nvSpPr>
          <p:cNvPr id="3" name="Content Placeholder 2"/>
          <p:cNvSpPr>
            <a:spLocks noGrp="1"/>
          </p:cNvSpPr>
          <p:nvPr>
            <p:ph idx="1"/>
          </p:nvPr>
        </p:nvSpPr>
        <p:spPr>
          <a:xfrm>
            <a:off x="0" y="1371600"/>
            <a:ext cx="9144000" cy="5486400"/>
          </a:xfrm>
        </p:spPr>
        <p:txBody>
          <a:bodyPr>
            <a:noAutofit/>
          </a:bodyPr>
          <a:lstStyle/>
          <a:p>
            <a:r>
              <a:rPr lang="en-US" sz="2800" dirty="0" smtClean="0"/>
              <a:t>Health education and counseling on nutrition, psycho-socio counseling, weight control, </a:t>
            </a:r>
            <a:r>
              <a:rPr lang="en-US" sz="2800" dirty="0" err="1" smtClean="0"/>
              <a:t>e.t.c</a:t>
            </a:r>
            <a:r>
              <a:rPr lang="en-US" sz="2800" dirty="0" smtClean="0"/>
              <a:t>. </a:t>
            </a:r>
          </a:p>
          <a:p>
            <a:r>
              <a:rPr lang="en-US" sz="2800" dirty="0" smtClean="0"/>
              <a:t>Administration of prophylactic drugs such as folic acid, iron, zinc, vitamin A and calcium</a:t>
            </a:r>
          </a:p>
          <a:p>
            <a:r>
              <a:rPr lang="en-US" sz="2800" dirty="0" smtClean="0"/>
              <a:t>Promoting exercise</a:t>
            </a:r>
          </a:p>
          <a:p>
            <a:r>
              <a:rPr lang="en-US" sz="2800" dirty="0" smtClean="0"/>
              <a:t>Management of pre-existing medical problems:</a:t>
            </a:r>
          </a:p>
          <a:p>
            <a:pPr lvl="1"/>
            <a:r>
              <a:rPr lang="en-US" sz="2800" dirty="0" smtClean="0"/>
              <a:t>Stabilize medical conditions and ensure that medical control is optimal </a:t>
            </a:r>
          </a:p>
          <a:p>
            <a:pPr lvl="1"/>
            <a:r>
              <a:rPr lang="en-US" sz="2800" dirty="0" smtClean="0"/>
              <a:t>Screen for </a:t>
            </a:r>
            <a:r>
              <a:rPr lang="en-US" sz="2800" dirty="0" err="1" smtClean="0"/>
              <a:t>anaemia</a:t>
            </a:r>
            <a:r>
              <a:rPr lang="en-US" sz="2800" dirty="0" smtClean="0"/>
              <a:t> and treat appropriately</a:t>
            </a:r>
          </a:p>
          <a:p>
            <a:pPr lvl="1">
              <a:buNone/>
            </a:pPr>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83F828AF-2CD1-48C6-8286-C7F35401D37C}" type="slidenum">
              <a:rPr lang="en-US" smtClean="0"/>
              <a:pPr/>
              <a:t>10</a:t>
            </a:fld>
            <a:endParaRPr lang="en-US"/>
          </a:p>
        </p:txBody>
      </p:sp>
    </p:spTree>
    <p:extLst>
      <p:ext uri="{BB962C8B-B14F-4D97-AF65-F5344CB8AC3E}">
        <p14:creationId xmlns:p14="http://schemas.microsoft.com/office/powerpoint/2010/main" val="917346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1EC40E9-AEF1-4389-8ABB-A86EB34A6416}" type="slidenum">
              <a:rPr lang="en-US" smtClean="0"/>
              <a:pPr/>
              <a:t>100</a:t>
            </a:fld>
            <a:endParaRPr lang="en-US" dirty="0"/>
          </a:p>
        </p:txBody>
      </p:sp>
      <p:sp>
        <p:nvSpPr>
          <p:cNvPr id="3" name="Content Placeholder 2"/>
          <p:cNvSpPr>
            <a:spLocks noGrp="1"/>
          </p:cNvSpPr>
          <p:nvPr>
            <p:ph sz="quarter" idx="1"/>
          </p:nvPr>
        </p:nvSpPr>
        <p:spPr>
          <a:xfrm>
            <a:off x="914400" y="0"/>
            <a:ext cx="7772400" cy="6019800"/>
          </a:xfrm>
        </p:spPr>
        <p:txBody>
          <a:bodyPr>
            <a:normAutofit/>
          </a:bodyPr>
          <a:lstStyle/>
          <a:p>
            <a:pPr lvl="0"/>
            <a:r>
              <a:rPr lang="en-US" sz="3600" dirty="0" smtClean="0">
                <a:solidFill>
                  <a:srgbClr val="FF0000"/>
                </a:solidFill>
                <a:latin typeface="Times New Roman" pitchFamily="18" charset="0"/>
                <a:cs typeface="Times New Roman" pitchFamily="18" charset="0"/>
              </a:rPr>
              <a:t>Marked reduction of gastric and intestinal tone.</a:t>
            </a:r>
          </a:p>
          <a:p>
            <a:pPr>
              <a:buFont typeface="Wingdings" pitchFamily="2" charset="2"/>
              <a:buChar char="Ø"/>
            </a:pPr>
            <a:r>
              <a:rPr lang="en-US" sz="3600" dirty="0" smtClean="0">
                <a:latin typeface="Times New Roman" pitchFamily="18" charset="0"/>
                <a:cs typeface="Times New Roman" pitchFamily="18" charset="0"/>
              </a:rPr>
              <a:t>It is accompanied by relaxation of lower </a:t>
            </a:r>
            <a:r>
              <a:rPr lang="en-US" sz="3600" dirty="0" err="1" smtClean="0">
                <a:latin typeface="Times New Roman" pitchFamily="18" charset="0"/>
                <a:cs typeface="Times New Roman" pitchFamily="18" charset="0"/>
              </a:rPr>
              <a:t>oesophageal</a:t>
            </a:r>
            <a:r>
              <a:rPr lang="en-US" sz="3600" dirty="0" smtClean="0">
                <a:latin typeface="Times New Roman" pitchFamily="18" charset="0"/>
                <a:cs typeface="Times New Roman" pitchFamily="18" charset="0"/>
              </a:rPr>
              <a:t> sphincter due  to combined effects of </a:t>
            </a:r>
            <a:r>
              <a:rPr lang="en-US" sz="3600" dirty="0" err="1" smtClean="0">
                <a:latin typeface="Times New Roman" pitchFamily="18" charset="0"/>
                <a:cs typeface="Times New Roman" pitchFamily="18" charset="0"/>
              </a:rPr>
              <a:t>oestrogen</a:t>
            </a:r>
            <a:r>
              <a:rPr lang="en-US" sz="3600" dirty="0" smtClean="0">
                <a:latin typeface="Times New Roman" pitchFamily="18" charset="0"/>
                <a:cs typeface="Times New Roman" pitchFamily="18" charset="0"/>
              </a:rPr>
              <a:t> and progesterone hormones.</a:t>
            </a:r>
          </a:p>
          <a:p>
            <a:pPr>
              <a:buFont typeface="Wingdings" pitchFamily="2" charset="2"/>
              <a:buChar char="ü"/>
            </a:pPr>
            <a:r>
              <a:rPr lang="en-US" sz="3600" dirty="0" smtClean="0">
                <a:latin typeface="Times New Roman" pitchFamily="18" charset="0"/>
                <a:cs typeface="Times New Roman" pitchFamily="18" charset="0"/>
              </a:rPr>
              <a:t>This predisposes to heartburn, constipation, development of </a:t>
            </a:r>
            <a:r>
              <a:rPr lang="en-US" sz="3600" dirty="0" err="1" smtClean="0">
                <a:latin typeface="Times New Roman" pitchFamily="18" charset="0"/>
                <a:cs typeface="Times New Roman" pitchFamily="18" charset="0"/>
              </a:rPr>
              <a:t>haemorrhoids</a:t>
            </a:r>
            <a:r>
              <a:rPr lang="en-US" sz="3600" dirty="0" smtClean="0">
                <a:latin typeface="Times New Roman" pitchFamily="18" charset="0"/>
                <a:cs typeface="Times New Roman" pitchFamily="18" charset="0"/>
              </a:rPr>
              <a:t> and </a:t>
            </a:r>
            <a:r>
              <a:rPr lang="en-US" sz="3600" dirty="0" err="1" smtClean="0">
                <a:latin typeface="Times New Roman" pitchFamily="18" charset="0"/>
                <a:cs typeface="Times New Roman" pitchFamily="18" charset="0"/>
              </a:rPr>
              <a:t>mendelson’s</a:t>
            </a:r>
            <a:r>
              <a:rPr lang="en-US" sz="3600" dirty="0" smtClean="0">
                <a:latin typeface="Times New Roman" pitchFamily="18" charset="0"/>
                <a:cs typeface="Times New Roman" pitchFamily="18" charset="0"/>
              </a:rPr>
              <a:t> syndrome, incase G/A is required. </a:t>
            </a:r>
          </a:p>
          <a:p>
            <a:endParaRPr lang="en-US" dirty="0"/>
          </a:p>
        </p:txBody>
      </p:sp>
    </p:spTree>
    <p:extLst>
      <p:ext uri="{BB962C8B-B14F-4D97-AF65-F5344CB8AC3E}">
        <p14:creationId xmlns:p14="http://schemas.microsoft.com/office/powerpoint/2010/main" val="2522057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101</a:t>
            </a:fld>
            <a:endParaRPr lang="en-US" dirty="0"/>
          </a:p>
        </p:txBody>
      </p:sp>
      <p:sp>
        <p:nvSpPr>
          <p:cNvPr id="3" name="Content Placeholder 2"/>
          <p:cNvSpPr>
            <a:spLocks noGrp="1"/>
          </p:cNvSpPr>
          <p:nvPr>
            <p:ph sz="quarter" idx="1"/>
          </p:nvPr>
        </p:nvSpPr>
        <p:spPr/>
        <p:txBody>
          <a:bodyPr>
            <a:normAutofit/>
          </a:bodyPr>
          <a:lstStyle/>
          <a:p>
            <a:pPr lvl="0"/>
            <a:r>
              <a:rPr lang="en-US" sz="3000" dirty="0" smtClean="0">
                <a:solidFill>
                  <a:srgbClr val="FF0000"/>
                </a:solidFill>
                <a:latin typeface="Times New Roman" pitchFamily="18" charset="0"/>
                <a:cs typeface="Times New Roman" pitchFamily="18" charset="0"/>
              </a:rPr>
              <a:t>Displacement of the stomach and intestines</a:t>
            </a:r>
          </a:p>
          <a:p>
            <a:pPr>
              <a:buFont typeface="Wingdings" pitchFamily="2" charset="2"/>
              <a:buChar char="Ø"/>
            </a:pPr>
            <a:r>
              <a:rPr lang="en-US" sz="3000" dirty="0" smtClean="0">
                <a:latin typeface="Times New Roman" pitchFamily="18" charset="0"/>
                <a:cs typeface="Times New Roman" pitchFamily="18" charset="0"/>
              </a:rPr>
              <a:t>Occurs gradually as the uterus enlarges.</a:t>
            </a:r>
          </a:p>
          <a:p>
            <a:pPr>
              <a:buFont typeface="Wingdings" pitchFamily="2" charset="2"/>
              <a:buChar char="Ø"/>
            </a:pPr>
            <a:r>
              <a:rPr lang="en-US" sz="3000" dirty="0" smtClean="0">
                <a:latin typeface="Times New Roman" pitchFamily="18" charset="0"/>
                <a:cs typeface="Times New Roman" pitchFamily="18" charset="0"/>
              </a:rPr>
              <a:t>Appendix is displaced upward and laterally hence appendicitis can be confused with </a:t>
            </a:r>
            <a:r>
              <a:rPr lang="en-US" sz="3000" dirty="0" err="1" smtClean="0">
                <a:latin typeface="Times New Roman" pitchFamily="18" charset="0"/>
                <a:cs typeface="Times New Roman" pitchFamily="18" charset="0"/>
              </a:rPr>
              <a:t>pyelonephritis</a:t>
            </a:r>
            <a:r>
              <a:rPr lang="en-US" sz="3000" dirty="0" smtClean="0">
                <a:latin typeface="Times New Roman" pitchFamily="18" charset="0"/>
                <a:cs typeface="Times New Roman" pitchFamily="18" charset="0"/>
              </a:rPr>
              <a:t> due to the site of pain and tenderness.</a:t>
            </a:r>
          </a:p>
          <a:p>
            <a:pPr>
              <a:buFont typeface="Wingdings" pitchFamily="2" charset="2"/>
              <a:buChar char="Ø"/>
            </a:pPr>
            <a:r>
              <a:rPr lang="en-US" sz="3000" dirty="0" smtClean="0">
                <a:latin typeface="Times New Roman" pitchFamily="18" charset="0"/>
                <a:cs typeface="Times New Roman" pitchFamily="18" charset="0"/>
              </a:rPr>
              <a:t>Stomach  acquires  a  vertical position  at  term,  hence  </a:t>
            </a:r>
            <a:r>
              <a:rPr lang="en-US" sz="3000" dirty="0" err="1" smtClean="0">
                <a:latin typeface="Times New Roman" pitchFamily="18" charset="0"/>
                <a:cs typeface="Times New Roman" pitchFamily="18" charset="0"/>
              </a:rPr>
              <a:t>oesophageal</a:t>
            </a:r>
            <a:r>
              <a:rPr lang="en-US" sz="3000" dirty="0" smtClean="0">
                <a:latin typeface="Times New Roman" pitchFamily="18" charset="0"/>
                <a:cs typeface="Times New Roman" pitchFamily="18" charset="0"/>
              </a:rPr>
              <a:t>  reflux  leading  to  </a:t>
            </a:r>
            <a:r>
              <a:rPr lang="en-US" sz="3000" dirty="0" err="1" smtClean="0">
                <a:latin typeface="Times New Roman" pitchFamily="18" charset="0"/>
                <a:cs typeface="Times New Roman" pitchFamily="18" charset="0"/>
              </a:rPr>
              <a:t>psyrosis</a:t>
            </a:r>
            <a:r>
              <a:rPr lang="en-US" sz="3000" dirty="0" smtClean="0">
                <a:latin typeface="Times New Roman" pitchFamily="18" charset="0"/>
                <a:cs typeface="Times New Roman" pitchFamily="18" charset="0"/>
              </a:rPr>
              <a:t>, because of change of gastro-</a:t>
            </a:r>
            <a:r>
              <a:rPr lang="en-US" sz="3000" dirty="0" err="1" smtClean="0">
                <a:latin typeface="Times New Roman" pitchFamily="18" charset="0"/>
                <a:cs typeface="Times New Roman" pitchFamily="18" charset="0"/>
              </a:rPr>
              <a:t>oesophageal</a:t>
            </a:r>
            <a:r>
              <a:rPr lang="en-US" sz="3000" dirty="0" smtClean="0">
                <a:latin typeface="Times New Roman" pitchFamily="18" charset="0"/>
                <a:cs typeface="Times New Roman" pitchFamily="18" charset="0"/>
              </a:rPr>
              <a:t>  angle.</a:t>
            </a:r>
          </a:p>
          <a:p>
            <a:endParaRPr lang="en-US" dirty="0"/>
          </a:p>
        </p:txBody>
      </p:sp>
    </p:spTree>
    <p:extLst>
      <p:ext uri="{BB962C8B-B14F-4D97-AF65-F5344CB8AC3E}">
        <p14:creationId xmlns:p14="http://schemas.microsoft.com/office/powerpoint/2010/main" val="1401587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4"/>
                </a:solidFill>
                <a:latin typeface="Times New Roman" pitchFamily="18" charset="0"/>
                <a:cs typeface="Times New Roman" pitchFamily="18" charset="0"/>
              </a:rPr>
              <a:t>7.MUSCULO-SKELETAL SYSTEM</a:t>
            </a:r>
            <a:endParaRPr lang="en-US" sz="3600"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102</a:t>
            </a:fld>
            <a:endParaRPr lang="en-US" dirty="0"/>
          </a:p>
        </p:txBody>
      </p:sp>
      <p:sp>
        <p:nvSpPr>
          <p:cNvPr id="3" name="Content Placeholder 2"/>
          <p:cNvSpPr>
            <a:spLocks noGrp="1"/>
          </p:cNvSpPr>
          <p:nvPr>
            <p:ph sz="quarter" idx="1"/>
          </p:nvPr>
        </p:nvSpPr>
        <p:spPr/>
        <p:txBody>
          <a:bodyPr>
            <a:noAutofit/>
          </a:bodyPr>
          <a:lstStyle/>
          <a:p>
            <a:pPr>
              <a:buFont typeface="Wingdings" pitchFamily="2" charset="2"/>
              <a:buChar char="v"/>
            </a:pPr>
            <a:r>
              <a:rPr lang="en-US" sz="3000" dirty="0" smtClean="0">
                <a:latin typeface="Times New Roman" pitchFamily="18" charset="0"/>
                <a:cs typeface="Times New Roman" pitchFamily="18" charset="0"/>
              </a:rPr>
              <a:t>The core factor is relaxation which is generally brought about by:</a:t>
            </a:r>
          </a:p>
          <a:p>
            <a:pPr lvl="0">
              <a:buFont typeface="Courier New" pitchFamily="49" charset="0"/>
              <a:buChar char="o"/>
            </a:pPr>
            <a:r>
              <a:rPr lang="en-US" sz="3000" dirty="0" err="1" smtClean="0">
                <a:latin typeface="Times New Roman" pitchFamily="18" charset="0"/>
                <a:cs typeface="Times New Roman" pitchFamily="18" charset="0"/>
              </a:rPr>
              <a:t>Oestrogen</a:t>
            </a:r>
            <a:r>
              <a:rPr lang="en-US" sz="3000" dirty="0" smtClean="0">
                <a:latin typeface="Times New Roman" pitchFamily="18" charset="0"/>
                <a:cs typeface="Times New Roman" pitchFamily="18" charset="0"/>
              </a:rPr>
              <a:t> hormone , acts on the connective tissue causing joint capsules to relax and pelvic joint mobile.</a:t>
            </a:r>
          </a:p>
          <a:p>
            <a:pPr lvl="0">
              <a:buFont typeface="Courier New" pitchFamily="49" charset="0"/>
              <a:buChar char="o"/>
            </a:pPr>
            <a:r>
              <a:rPr lang="en-US" sz="3000" dirty="0" smtClean="0">
                <a:latin typeface="Times New Roman" pitchFamily="18" charset="0"/>
                <a:cs typeface="Times New Roman" pitchFamily="18" charset="0"/>
              </a:rPr>
              <a:t>Progesterone hormone , relaxes pelvic ligaments specifically.</a:t>
            </a:r>
          </a:p>
          <a:p>
            <a:pPr lvl="0">
              <a:buFont typeface="Courier New" pitchFamily="49" charset="0"/>
              <a:buChar char="o"/>
            </a:pPr>
            <a:r>
              <a:rPr lang="en-US" sz="3000" dirty="0" err="1" smtClean="0">
                <a:latin typeface="Times New Roman" pitchFamily="18" charset="0"/>
                <a:cs typeface="Times New Roman" pitchFamily="18" charset="0"/>
              </a:rPr>
              <a:t>Relaxin</a:t>
            </a:r>
            <a:r>
              <a:rPr lang="en-US" sz="3000" dirty="0" smtClean="0">
                <a:latin typeface="Times New Roman" pitchFamily="18" charset="0"/>
                <a:cs typeface="Times New Roman" pitchFamily="18" charset="0"/>
              </a:rPr>
              <a:t> generally acts on the collagen, softens pelvic joints and ligaments, in preparation for delivery.</a:t>
            </a:r>
          </a:p>
          <a:p>
            <a:endParaRPr lang="en-US" sz="3000" dirty="0"/>
          </a:p>
        </p:txBody>
      </p:sp>
    </p:spTree>
    <p:extLst>
      <p:ext uri="{BB962C8B-B14F-4D97-AF65-F5344CB8AC3E}">
        <p14:creationId xmlns:p14="http://schemas.microsoft.com/office/powerpoint/2010/main" val="2092139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103</a:t>
            </a:fld>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i="1" dirty="0" smtClean="0"/>
              <a:t>	</a:t>
            </a:r>
            <a:r>
              <a:rPr lang="en-US" sz="3200" i="1" dirty="0" smtClean="0">
                <a:latin typeface="Times New Roman" pitchFamily="18" charset="0"/>
                <a:cs typeface="Times New Roman" pitchFamily="18" charset="0"/>
              </a:rPr>
              <a:t>	</a:t>
            </a:r>
            <a:r>
              <a:rPr lang="en-US" sz="3500" b="1" i="1" dirty="0" smtClean="0">
                <a:latin typeface="Times New Roman" pitchFamily="18" charset="0"/>
                <a:cs typeface="Times New Roman" pitchFamily="18" charset="0"/>
              </a:rPr>
              <a:t>Specific changes are:</a:t>
            </a:r>
            <a:endParaRPr lang="en-US" sz="3200" b="1" dirty="0" smtClean="0">
              <a:latin typeface="Times New Roman" pitchFamily="18" charset="0"/>
              <a:cs typeface="Times New Roman" pitchFamily="18" charset="0"/>
            </a:endParaRPr>
          </a:p>
          <a:p>
            <a:pPr lvl="0"/>
            <a:r>
              <a:rPr lang="en-US" sz="3200" dirty="0" smtClean="0">
                <a:solidFill>
                  <a:srgbClr val="00B0F0"/>
                </a:solidFill>
                <a:latin typeface="Times New Roman" pitchFamily="18" charset="0"/>
                <a:cs typeface="Times New Roman" pitchFamily="18" charset="0"/>
              </a:rPr>
              <a:t>Progressive </a:t>
            </a:r>
            <a:r>
              <a:rPr lang="en-US" sz="3200" dirty="0" err="1" smtClean="0">
                <a:solidFill>
                  <a:srgbClr val="00B0F0"/>
                </a:solidFill>
                <a:latin typeface="Times New Roman" pitchFamily="18" charset="0"/>
                <a:cs typeface="Times New Roman" pitchFamily="18" charset="0"/>
              </a:rPr>
              <a:t>Lordosis</a:t>
            </a:r>
            <a:r>
              <a:rPr lang="en-US" sz="3200" dirty="0" smtClean="0">
                <a:solidFill>
                  <a:srgbClr val="00B0F0"/>
                </a:solidFill>
                <a:latin typeface="Times New Roman" pitchFamily="18" charset="0"/>
                <a:cs typeface="Times New Roman" pitchFamily="18" charset="0"/>
              </a:rPr>
              <a:t> Posture:</a:t>
            </a:r>
          </a:p>
          <a:p>
            <a:pPr lvl="0">
              <a:buFont typeface="Wingdings" pitchFamily="2" charset="2"/>
              <a:buChar char="Ø"/>
            </a:pPr>
            <a:r>
              <a:rPr lang="en-US" sz="3200" dirty="0" smtClean="0">
                <a:latin typeface="Times New Roman" pitchFamily="18" charset="0"/>
                <a:cs typeface="Times New Roman" pitchFamily="18" charset="0"/>
              </a:rPr>
              <a:t> Occurs as a compensation for the enlarging uterus ,particularly if, abdominal muscle tone is poor.</a:t>
            </a:r>
          </a:p>
          <a:p>
            <a:pPr>
              <a:buFont typeface="Wingdings" pitchFamily="2" charset="2"/>
              <a:buChar char="ü"/>
            </a:pPr>
            <a:r>
              <a:rPr lang="en-US" sz="3200" dirty="0" smtClean="0">
                <a:latin typeface="Times New Roman" pitchFamily="18" charset="0"/>
                <a:cs typeface="Times New Roman" pitchFamily="18" charset="0"/>
              </a:rPr>
              <a:t>The centre of gravity shifts backward over the legs.</a:t>
            </a:r>
          </a:p>
          <a:p>
            <a:pPr lvl="0"/>
            <a:r>
              <a:rPr lang="en-US" sz="3200" dirty="0" smtClean="0">
                <a:solidFill>
                  <a:srgbClr val="00B0F0"/>
                </a:solidFill>
                <a:latin typeface="Times New Roman" pitchFamily="18" charset="0"/>
                <a:cs typeface="Times New Roman" pitchFamily="18" charset="0"/>
              </a:rPr>
              <a:t>Rolling/waddling Gait:</a:t>
            </a:r>
          </a:p>
          <a:p>
            <a:pPr>
              <a:buFont typeface="Wingdings" pitchFamily="2" charset="2"/>
              <a:buChar char="Ø"/>
            </a:pPr>
            <a:r>
              <a:rPr lang="en-US" sz="3200" dirty="0" smtClean="0">
                <a:latin typeface="Times New Roman" pitchFamily="18" charset="0"/>
                <a:cs typeface="Times New Roman" pitchFamily="18" charset="0"/>
              </a:rPr>
              <a:t>Noted as from a gestation of 34 weeks onwards, due to increased mobility of pelvic joints.</a:t>
            </a:r>
          </a:p>
          <a:p>
            <a:endParaRPr lang="en-US" dirty="0"/>
          </a:p>
        </p:txBody>
      </p:sp>
    </p:spTree>
    <p:extLst>
      <p:ext uri="{BB962C8B-B14F-4D97-AF65-F5344CB8AC3E}">
        <p14:creationId xmlns:p14="http://schemas.microsoft.com/office/powerpoint/2010/main" val="3587467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104</a:t>
            </a:fld>
            <a:endParaRPr lang="en-US" dirty="0"/>
          </a:p>
        </p:txBody>
      </p:sp>
      <p:sp>
        <p:nvSpPr>
          <p:cNvPr id="3" name="Content Placeholder 2"/>
          <p:cNvSpPr>
            <a:spLocks noGrp="1"/>
          </p:cNvSpPr>
          <p:nvPr>
            <p:ph sz="quarter" idx="1"/>
          </p:nvPr>
        </p:nvSpPr>
        <p:spPr/>
        <p:txBody>
          <a:bodyPr/>
          <a:lstStyle/>
          <a:p>
            <a:pPr lvl="0"/>
            <a:r>
              <a:rPr lang="en-US" sz="3200" dirty="0" smtClean="0">
                <a:solidFill>
                  <a:srgbClr val="00B0F0"/>
                </a:solidFill>
                <a:latin typeface="Times New Roman" pitchFamily="18" charset="0"/>
                <a:cs typeface="Times New Roman" pitchFamily="18" charset="0"/>
              </a:rPr>
              <a:t>Backache</a:t>
            </a:r>
          </a:p>
          <a:p>
            <a:pPr>
              <a:buFont typeface="Wingdings" pitchFamily="2" charset="2"/>
              <a:buChar char="Ø"/>
            </a:pPr>
            <a:r>
              <a:rPr lang="en-US" sz="3200" dirty="0" smtClean="0">
                <a:latin typeface="Times New Roman" pitchFamily="18" charset="0"/>
                <a:cs typeface="Times New Roman" pitchFamily="18" charset="0"/>
              </a:rPr>
              <a:t>Mostly among multiparous due to exaggerated, and relaxed pelvic joints, as  well as lordosis posture.</a:t>
            </a:r>
          </a:p>
          <a:p>
            <a:r>
              <a:rPr lang="en-US" sz="3200" dirty="0" smtClean="0">
                <a:solidFill>
                  <a:srgbClr val="00B0F0"/>
                </a:solidFill>
                <a:latin typeface="Times New Roman" pitchFamily="18" charset="0"/>
                <a:cs typeface="Times New Roman" pitchFamily="18" charset="0"/>
              </a:rPr>
              <a:t>Lightening</a:t>
            </a:r>
          </a:p>
          <a:p>
            <a:pPr>
              <a:buFont typeface="Wingdings" pitchFamily="2" charset="2"/>
              <a:buChar char="Ø"/>
            </a:pPr>
            <a:r>
              <a:rPr lang="en-US" sz="3200" dirty="0" smtClean="0">
                <a:latin typeface="Times New Roman" pitchFamily="18" charset="0"/>
                <a:cs typeface="Times New Roman" pitchFamily="18" charset="0"/>
              </a:rPr>
              <a:t>Due  to increased pelvic capacity.</a:t>
            </a:r>
          </a:p>
          <a:p>
            <a:endParaRPr lang="en-US" dirty="0"/>
          </a:p>
        </p:txBody>
      </p:sp>
    </p:spTree>
    <p:extLst>
      <p:ext uri="{BB962C8B-B14F-4D97-AF65-F5344CB8AC3E}">
        <p14:creationId xmlns:p14="http://schemas.microsoft.com/office/powerpoint/2010/main" val="841760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105</a:t>
            </a:fld>
            <a:endParaRPr lang="en-US" dirty="0"/>
          </a:p>
        </p:txBody>
      </p:sp>
      <p:sp>
        <p:nvSpPr>
          <p:cNvPr id="3" name="Content Placeholder 2"/>
          <p:cNvSpPr>
            <a:spLocks noGrp="1"/>
          </p:cNvSpPr>
          <p:nvPr>
            <p:ph sz="quarter" idx="1"/>
          </p:nvPr>
        </p:nvSpPr>
        <p:spPr/>
        <p:txBody>
          <a:bodyPr>
            <a:normAutofit lnSpcReduction="10000"/>
          </a:bodyPr>
          <a:lstStyle/>
          <a:p>
            <a:pPr lvl="0"/>
            <a:r>
              <a:rPr lang="en-US" sz="3600" dirty="0" smtClean="0">
                <a:solidFill>
                  <a:srgbClr val="00B0F0"/>
                </a:solidFill>
                <a:latin typeface="Times New Roman" pitchFamily="18" charset="0"/>
                <a:cs typeface="Times New Roman" pitchFamily="18" charset="0"/>
              </a:rPr>
              <a:t>Occasional aching, numbness and weakness </a:t>
            </a:r>
            <a:r>
              <a:rPr lang="en-US" sz="3600" dirty="0" smtClean="0">
                <a:latin typeface="Times New Roman" pitchFamily="18" charset="0"/>
                <a:cs typeface="Times New Roman" pitchFamily="18" charset="0"/>
              </a:rPr>
              <a:t>experienced in the arms.</a:t>
            </a:r>
          </a:p>
          <a:p>
            <a:pPr>
              <a:buFont typeface="Wingdings" pitchFamily="2" charset="2"/>
              <a:buChar char="Ø"/>
            </a:pPr>
            <a:r>
              <a:rPr lang="en-US" sz="3600" dirty="0" smtClean="0">
                <a:latin typeface="Times New Roman" pitchFamily="18" charset="0"/>
                <a:cs typeface="Times New Roman" pitchFamily="18" charset="0"/>
              </a:rPr>
              <a:t>They are brought about by traction on the </a:t>
            </a:r>
            <a:r>
              <a:rPr lang="en-US" sz="3600" dirty="0" err="1" smtClean="0">
                <a:latin typeface="Times New Roman" pitchFamily="18" charset="0"/>
                <a:cs typeface="Times New Roman" pitchFamily="18" charset="0"/>
              </a:rPr>
              <a:t>ulnar</a:t>
            </a:r>
            <a:r>
              <a:rPr lang="en-US" sz="3600" dirty="0" smtClean="0">
                <a:latin typeface="Times New Roman" pitchFamily="18" charset="0"/>
                <a:cs typeface="Times New Roman" pitchFamily="18" charset="0"/>
              </a:rPr>
              <a:t> and median nerves.</a:t>
            </a:r>
          </a:p>
          <a:p>
            <a:pPr>
              <a:buFont typeface="Wingdings" pitchFamily="2" charset="2"/>
              <a:buChar char="ü"/>
            </a:pPr>
            <a:r>
              <a:rPr lang="en-US" sz="3600" dirty="0" smtClean="0">
                <a:latin typeface="Times New Roman" pitchFamily="18" charset="0"/>
                <a:cs typeface="Times New Roman" pitchFamily="18" charset="0"/>
              </a:rPr>
              <a:t>Traction results from marked </a:t>
            </a:r>
            <a:r>
              <a:rPr lang="en-US" sz="3600" dirty="0" err="1" smtClean="0">
                <a:latin typeface="Times New Roman" pitchFamily="18" charset="0"/>
                <a:cs typeface="Times New Roman" pitchFamily="18" charset="0"/>
              </a:rPr>
              <a:t>lordosis</a:t>
            </a:r>
            <a:r>
              <a:rPr lang="en-US" sz="3600" dirty="0" smtClean="0">
                <a:latin typeface="Times New Roman" pitchFamily="18" charset="0"/>
                <a:cs typeface="Times New Roman" pitchFamily="18" charset="0"/>
              </a:rPr>
              <a:t>, accompanied by anterior flexion of the neck, and slumping of the shoulder girdle.</a:t>
            </a:r>
          </a:p>
          <a:p>
            <a:endParaRPr lang="en-US" dirty="0"/>
          </a:p>
        </p:txBody>
      </p:sp>
    </p:spTree>
    <p:extLst>
      <p:ext uri="{BB962C8B-B14F-4D97-AF65-F5344CB8AC3E}">
        <p14:creationId xmlns:p14="http://schemas.microsoft.com/office/powerpoint/2010/main" val="1446589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br>
              <a:rPr lang="en-US" dirty="0" smtClean="0"/>
            </a:br>
            <a:r>
              <a:rPr lang="en-US" sz="5400" b="1" dirty="0" smtClean="0">
                <a:solidFill>
                  <a:schemeClr val="accent4"/>
                </a:solidFill>
                <a:latin typeface="Times New Roman" pitchFamily="18" charset="0"/>
                <a:cs typeface="Times New Roman" pitchFamily="18" charset="0"/>
              </a:rPr>
              <a:t> 8.ENDOCRINE SYSTEM</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106</a:t>
            </a:fld>
            <a:endParaRPr lang="en-US" dirty="0"/>
          </a:p>
        </p:txBody>
      </p:sp>
      <p:sp>
        <p:nvSpPr>
          <p:cNvPr id="3" name="Content Placeholder 2"/>
          <p:cNvSpPr>
            <a:spLocks noGrp="1"/>
          </p:cNvSpPr>
          <p:nvPr>
            <p:ph sz="quarter" idx="1"/>
          </p:nvPr>
        </p:nvSpPr>
        <p:spPr/>
        <p:txBody>
          <a:bodyPr>
            <a:normAutofit lnSpcReduction="10000"/>
          </a:bodyPr>
          <a:lstStyle/>
          <a:p>
            <a:pPr>
              <a:buNone/>
            </a:pPr>
            <a:r>
              <a:rPr lang="en-US" sz="3000" dirty="0" smtClean="0">
                <a:latin typeface="Times New Roman" pitchFamily="18" charset="0"/>
                <a:cs typeface="Times New Roman" pitchFamily="18" charset="0"/>
              </a:rPr>
              <a:t>	Grouped  as  per source. </a:t>
            </a:r>
          </a:p>
          <a:p>
            <a:pPr marL="571500" lvl="0" indent="-571500">
              <a:buNone/>
            </a:pPr>
            <a:r>
              <a:rPr lang="en-US" sz="3000" dirty="0" smtClean="0">
                <a:latin typeface="Times New Roman" pitchFamily="18" charset="0"/>
                <a:cs typeface="Times New Roman" pitchFamily="18" charset="0"/>
              </a:rPr>
              <a:t>	</a:t>
            </a:r>
            <a:r>
              <a:rPr lang="en-US" sz="3000" b="1" dirty="0" smtClean="0">
                <a:solidFill>
                  <a:schemeClr val="accent1">
                    <a:lumMod val="75000"/>
                  </a:schemeClr>
                </a:solidFill>
                <a:latin typeface="Times New Roman" pitchFamily="18" charset="0"/>
                <a:cs typeface="Times New Roman" pitchFamily="18" charset="0"/>
              </a:rPr>
              <a:t>   I. PLACENTAL</a:t>
            </a:r>
          </a:p>
          <a:p>
            <a:pPr lvl="0"/>
            <a:r>
              <a:rPr lang="en-US" sz="3000" dirty="0" smtClean="0">
                <a:solidFill>
                  <a:srgbClr val="7030A0"/>
                </a:solidFill>
                <a:latin typeface="Times New Roman" pitchFamily="18" charset="0"/>
                <a:cs typeface="Times New Roman" pitchFamily="18" charset="0"/>
              </a:rPr>
              <a:t>Human chorionic </a:t>
            </a:r>
            <a:r>
              <a:rPr lang="en-US" sz="3000" dirty="0" err="1" smtClean="0">
                <a:solidFill>
                  <a:srgbClr val="7030A0"/>
                </a:solidFill>
                <a:latin typeface="Times New Roman" pitchFamily="18" charset="0"/>
                <a:cs typeface="Times New Roman" pitchFamily="18" charset="0"/>
              </a:rPr>
              <a:t>gonadotrophin</a:t>
            </a:r>
            <a:endParaRPr lang="en-US" sz="3000" dirty="0" smtClean="0">
              <a:solidFill>
                <a:srgbClr val="7030A0"/>
              </a:solidFill>
              <a:latin typeface="Times New Roman" pitchFamily="18" charset="0"/>
              <a:cs typeface="Times New Roman" pitchFamily="18" charset="0"/>
            </a:endParaRPr>
          </a:p>
          <a:p>
            <a:pPr>
              <a:buFont typeface="Wingdings" pitchFamily="2" charset="2"/>
              <a:buChar char="Ø"/>
            </a:pPr>
            <a:r>
              <a:rPr lang="en-US" sz="3000" dirty="0" smtClean="0">
                <a:latin typeface="Times New Roman" pitchFamily="18" charset="0"/>
                <a:cs typeface="Times New Roman" pitchFamily="18" charset="0"/>
              </a:rPr>
              <a:t>Basically suppresses secretion of follicle stimulating hormone and </a:t>
            </a:r>
            <a:r>
              <a:rPr lang="en-US" sz="3000" dirty="0" err="1" smtClean="0">
                <a:latin typeface="Times New Roman" pitchFamily="18" charset="0"/>
                <a:cs typeface="Times New Roman" pitchFamily="18" charset="0"/>
              </a:rPr>
              <a:t>luteining</a:t>
            </a:r>
            <a:r>
              <a:rPr lang="en-US" sz="3000" dirty="0" smtClean="0">
                <a:latin typeface="Times New Roman" pitchFamily="18" charset="0"/>
                <a:cs typeface="Times New Roman" pitchFamily="18" charset="0"/>
              </a:rPr>
              <a:t> hormone.</a:t>
            </a:r>
          </a:p>
          <a:p>
            <a:pPr>
              <a:buFont typeface="Wingdings" pitchFamily="2" charset="2"/>
              <a:buChar char="Ø"/>
            </a:pPr>
            <a:r>
              <a:rPr lang="en-US" sz="3000" dirty="0" smtClean="0">
                <a:latin typeface="Times New Roman" pitchFamily="18" charset="0"/>
                <a:cs typeface="Times New Roman" pitchFamily="18" charset="0"/>
              </a:rPr>
              <a:t> Specifically maintains pregnancy for the 1</a:t>
            </a:r>
            <a:r>
              <a:rPr lang="en-US" sz="3000" baseline="30000" dirty="0" smtClean="0">
                <a:latin typeface="Times New Roman" pitchFamily="18" charset="0"/>
                <a:cs typeface="Times New Roman" pitchFamily="18" charset="0"/>
              </a:rPr>
              <a:t>st</a:t>
            </a:r>
            <a:r>
              <a:rPr lang="en-US" sz="3000" dirty="0" smtClean="0">
                <a:latin typeface="Times New Roman" pitchFamily="18" charset="0"/>
                <a:cs typeface="Times New Roman" pitchFamily="18" charset="0"/>
              </a:rPr>
              <a:t> 10 weeks. </a:t>
            </a:r>
          </a:p>
          <a:p>
            <a:pPr>
              <a:buFont typeface="Wingdings" pitchFamily="2" charset="2"/>
              <a:buChar char="Ø"/>
            </a:pPr>
            <a:r>
              <a:rPr lang="en-US" sz="3000" dirty="0" smtClean="0">
                <a:latin typeface="Times New Roman" pitchFamily="18" charset="0"/>
                <a:cs typeface="Times New Roman" pitchFamily="18" charset="0"/>
              </a:rPr>
              <a:t>Thereafter the levels drastically reduces and completely disappears 2 weeks after birth.</a:t>
            </a:r>
          </a:p>
          <a:p>
            <a:endParaRPr lang="en-US" dirty="0"/>
          </a:p>
        </p:txBody>
      </p:sp>
    </p:spTree>
    <p:extLst>
      <p:ext uri="{BB962C8B-B14F-4D97-AF65-F5344CB8AC3E}">
        <p14:creationId xmlns:p14="http://schemas.microsoft.com/office/powerpoint/2010/main" val="910039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107</a:t>
            </a:fld>
            <a:endParaRPr lang="en-US" dirty="0"/>
          </a:p>
        </p:txBody>
      </p:sp>
      <p:sp>
        <p:nvSpPr>
          <p:cNvPr id="3" name="Content Placeholder 2"/>
          <p:cNvSpPr>
            <a:spLocks noGrp="1"/>
          </p:cNvSpPr>
          <p:nvPr>
            <p:ph sz="quarter" idx="1"/>
          </p:nvPr>
        </p:nvSpPr>
        <p:spPr/>
        <p:txBody>
          <a:bodyPr>
            <a:normAutofit fontScale="92500" lnSpcReduction="20000"/>
          </a:bodyPr>
          <a:lstStyle/>
          <a:p>
            <a:pPr lvl="0"/>
            <a:r>
              <a:rPr lang="en-US" sz="3200" dirty="0" smtClean="0">
                <a:solidFill>
                  <a:srgbClr val="7030A0"/>
                </a:solidFill>
                <a:latin typeface="Times New Roman" pitchFamily="18" charset="0"/>
                <a:cs typeface="Times New Roman" pitchFamily="18" charset="0"/>
              </a:rPr>
              <a:t>Human Placental </a:t>
            </a:r>
            <a:r>
              <a:rPr lang="en-US" sz="3200" dirty="0" err="1" smtClean="0">
                <a:solidFill>
                  <a:srgbClr val="7030A0"/>
                </a:solidFill>
                <a:latin typeface="Times New Roman" pitchFamily="18" charset="0"/>
                <a:cs typeface="Times New Roman" pitchFamily="18" charset="0"/>
              </a:rPr>
              <a:t>Lactogen</a:t>
            </a:r>
            <a:endParaRPr lang="en-US" sz="3200" dirty="0" smtClean="0">
              <a:solidFill>
                <a:srgbClr val="7030A0"/>
              </a:solidFill>
              <a:latin typeface="Times New Roman" pitchFamily="18" charset="0"/>
              <a:cs typeface="Times New Roman" pitchFamily="18" charset="0"/>
            </a:endParaRPr>
          </a:p>
          <a:p>
            <a:pPr>
              <a:buFont typeface="Wingdings" pitchFamily="2" charset="2"/>
              <a:buChar char="Ø"/>
            </a:pPr>
            <a:r>
              <a:rPr lang="en-US" sz="3200" dirty="0" smtClean="0">
                <a:latin typeface="Times New Roman" pitchFamily="18" charset="0"/>
                <a:cs typeface="Times New Roman" pitchFamily="18" charset="0"/>
              </a:rPr>
              <a:t>Rises steady and reaches peak around 34-36 weeks gestation.</a:t>
            </a:r>
          </a:p>
          <a:p>
            <a:pPr>
              <a:buFont typeface="Wingdings" pitchFamily="2" charset="2"/>
              <a:buChar char="Ø"/>
            </a:pPr>
            <a:r>
              <a:rPr lang="en-US" sz="3200" dirty="0" smtClean="0">
                <a:latin typeface="Times New Roman" pitchFamily="18" charset="0"/>
                <a:cs typeface="Times New Roman" pitchFamily="18" charset="0"/>
              </a:rPr>
              <a:t>It regulates glucose availability for fetal use since it is an insulin antagonist, hence promote fetal growth.</a:t>
            </a:r>
          </a:p>
          <a:p>
            <a:pPr>
              <a:buFont typeface="Wingdings" pitchFamily="2" charset="2"/>
              <a:buChar char="ü"/>
            </a:pPr>
            <a:r>
              <a:rPr lang="en-US" sz="3200" dirty="0" smtClean="0">
                <a:latin typeface="Times New Roman" pitchFamily="18" charset="0"/>
                <a:cs typeface="Times New Roman" pitchFamily="18" charset="0"/>
              </a:rPr>
              <a:t>So maternal body </a:t>
            </a:r>
            <a:r>
              <a:rPr lang="en-US" sz="3200" dirty="0" err="1" smtClean="0">
                <a:latin typeface="Times New Roman" pitchFamily="18" charset="0"/>
                <a:cs typeface="Times New Roman" pitchFamily="18" charset="0"/>
              </a:rPr>
              <a:t>metabolises</a:t>
            </a:r>
            <a:r>
              <a:rPr lang="en-US" sz="3200" dirty="0" smtClean="0">
                <a:latin typeface="Times New Roman" pitchFamily="18" charset="0"/>
                <a:cs typeface="Times New Roman" pitchFamily="18" charset="0"/>
              </a:rPr>
              <a:t> fat, and  in desperate situations proteins ,for its energy requirements. </a:t>
            </a:r>
          </a:p>
          <a:p>
            <a:pPr>
              <a:buFont typeface="Wingdings" pitchFamily="2" charset="2"/>
              <a:buChar char="q"/>
            </a:pPr>
            <a:r>
              <a:rPr lang="en-US" sz="3200" dirty="0" smtClean="0">
                <a:latin typeface="Times New Roman" pitchFamily="18" charset="0"/>
                <a:cs typeface="Times New Roman" pitchFamily="18" charset="0"/>
              </a:rPr>
              <a:t> This makes D/M control very difficulty.</a:t>
            </a:r>
          </a:p>
          <a:p>
            <a:endParaRPr lang="en-US" dirty="0"/>
          </a:p>
        </p:txBody>
      </p:sp>
    </p:spTree>
    <p:extLst>
      <p:ext uri="{BB962C8B-B14F-4D97-AF65-F5344CB8AC3E}">
        <p14:creationId xmlns:p14="http://schemas.microsoft.com/office/powerpoint/2010/main" val="1442307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108</a:t>
            </a:fld>
            <a:endParaRPr lang="en-US" dirty="0"/>
          </a:p>
        </p:txBody>
      </p:sp>
      <p:sp>
        <p:nvSpPr>
          <p:cNvPr id="3" name="Content Placeholder 2"/>
          <p:cNvSpPr>
            <a:spLocks noGrp="1"/>
          </p:cNvSpPr>
          <p:nvPr>
            <p:ph sz="quarter" idx="1"/>
          </p:nvPr>
        </p:nvSpPr>
        <p:spPr/>
        <p:txBody>
          <a:bodyPr/>
          <a:lstStyle/>
          <a:p>
            <a:pPr lvl="0"/>
            <a:r>
              <a:rPr lang="en-US" sz="2800" dirty="0" err="1" smtClean="0">
                <a:solidFill>
                  <a:srgbClr val="7030A0"/>
                </a:solidFill>
                <a:latin typeface="Times New Roman" pitchFamily="18" charset="0"/>
                <a:cs typeface="Times New Roman" pitchFamily="18" charset="0"/>
              </a:rPr>
              <a:t>Oestrogen</a:t>
            </a:r>
            <a:endParaRPr lang="en-US" sz="2800" dirty="0" smtClean="0">
              <a:solidFill>
                <a:srgbClr val="7030A0"/>
              </a:solidFill>
              <a:latin typeface="Times New Roman" pitchFamily="18" charset="0"/>
              <a:cs typeface="Times New Roman" pitchFamily="18" charset="0"/>
            </a:endParaRPr>
          </a:p>
          <a:p>
            <a:pPr>
              <a:buFont typeface="Wingdings" pitchFamily="2" charset="2"/>
              <a:buChar char="Ø"/>
            </a:pPr>
            <a:r>
              <a:rPr lang="en-US" sz="2800" dirty="0" smtClean="0">
                <a:latin typeface="Times New Roman" pitchFamily="18" charset="0"/>
                <a:cs typeface="Times New Roman" pitchFamily="18" charset="0"/>
              </a:rPr>
              <a:t>Its production is dependent on the interaction of the maternal-fetal-placental unit.</a:t>
            </a:r>
          </a:p>
          <a:p>
            <a:pPr>
              <a:buFont typeface="Wingdings" pitchFamily="2" charset="2"/>
              <a:buChar char="Ø"/>
            </a:pPr>
            <a:r>
              <a:rPr lang="en-US" sz="2800" dirty="0" smtClean="0">
                <a:latin typeface="Times New Roman" pitchFamily="18" charset="0"/>
                <a:cs typeface="Times New Roman" pitchFamily="18" charset="0"/>
              </a:rPr>
              <a:t> Approximately 90% of the </a:t>
            </a:r>
            <a:r>
              <a:rPr lang="en-US" sz="2800" dirty="0" err="1" smtClean="0">
                <a:latin typeface="Times New Roman" pitchFamily="18" charset="0"/>
                <a:cs typeface="Times New Roman" pitchFamily="18" charset="0"/>
              </a:rPr>
              <a:t>oestrial</a:t>
            </a:r>
            <a:r>
              <a:rPr lang="en-US" sz="2800" dirty="0" smtClean="0">
                <a:latin typeface="Times New Roman" pitchFamily="18" charset="0"/>
                <a:cs typeface="Times New Roman" pitchFamily="18" charset="0"/>
              </a:rPr>
              <a:t> precursors are derived from fetal adrenal glands and liver.</a:t>
            </a:r>
          </a:p>
          <a:p>
            <a:pPr>
              <a:buFont typeface="Wingdings" pitchFamily="2" charset="2"/>
              <a:buChar char="q"/>
            </a:pPr>
            <a:r>
              <a:rPr lang="en-US" sz="2800" dirty="0" smtClean="0">
                <a:latin typeface="Times New Roman" pitchFamily="18" charset="0"/>
                <a:cs typeface="Times New Roman" pitchFamily="18" charset="0"/>
              </a:rPr>
              <a:t>It’s  main  role  is growth  of  the  uterus  and  </a:t>
            </a:r>
            <a:r>
              <a:rPr lang="en-US" sz="2800" dirty="0" err="1" smtClean="0">
                <a:latin typeface="Times New Roman" pitchFamily="18" charset="0"/>
                <a:cs typeface="Times New Roman" pitchFamily="18" charset="0"/>
              </a:rPr>
              <a:t>ductal</a:t>
            </a:r>
            <a:r>
              <a:rPr lang="en-US" sz="2800" dirty="0" smtClean="0">
                <a:latin typeface="Times New Roman" pitchFamily="18" charset="0"/>
                <a:cs typeface="Times New Roman" pitchFamily="18" charset="0"/>
              </a:rPr>
              <a:t>  system  in  the breasts.</a:t>
            </a:r>
          </a:p>
          <a:p>
            <a:pPr>
              <a:buFont typeface="Wingdings" pitchFamily="2" charset="2"/>
              <a:buChar char="q"/>
            </a:pPr>
            <a:r>
              <a:rPr lang="en-US" sz="2800" dirty="0" smtClean="0">
                <a:latin typeface="Times New Roman" pitchFamily="18" charset="0"/>
                <a:cs typeface="Times New Roman" pitchFamily="18" charset="0"/>
              </a:rPr>
              <a:t>Also,  stimulates  production  of prolactin  </a:t>
            </a:r>
            <a:r>
              <a:rPr lang="en-US" sz="2800" dirty="0" err="1" smtClean="0">
                <a:latin typeface="Times New Roman" pitchFamily="18" charset="0"/>
                <a:cs typeface="Times New Roman" pitchFamily="18" charset="0"/>
              </a:rPr>
              <a:t>hormone,though</a:t>
            </a:r>
            <a:r>
              <a:rPr lang="en-US" sz="2800" dirty="0" smtClean="0">
                <a:latin typeface="Times New Roman" pitchFamily="18" charset="0"/>
                <a:cs typeface="Times New Roman" pitchFamily="18" charset="0"/>
              </a:rPr>
              <a:t> in  high levels inhibits lactation.</a:t>
            </a:r>
          </a:p>
          <a:p>
            <a:endParaRPr lang="en-US" dirty="0"/>
          </a:p>
        </p:txBody>
      </p:sp>
    </p:spTree>
    <p:extLst>
      <p:ext uri="{BB962C8B-B14F-4D97-AF65-F5344CB8AC3E}">
        <p14:creationId xmlns:p14="http://schemas.microsoft.com/office/powerpoint/2010/main" val="3051816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109</a:t>
            </a:fld>
            <a:endParaRPr lang="en-US" dirty="0"/>
          </a:p>
        </p:txBody>
      </p:sp>
      <p:sp>
        <p:nvSpPr>
          <p:cNvPr id="3" name="Content Placeholder 2"/>
          <p:cNvSpPr>
            <a:spLocks noGrp="1"/>
          </p:cNvSpPr>
          <p:nvPr>
            <p:ph sz="quarter" idx="1"/>
          </p:nvPr>
        </p:nvSpPr>
        <p:spPr>
          <a:xfrm>
            <a:off x="914400" y="1524000"/>
            <a:ext cx="7772400" cy="4572000"/>
          </a:xfrm>
        </p:spPr>
        <p:txBody>
          <a:bodyPr>
            <a:normAutofit lnSpcReduction="10000"/>
          </a:bodyPr>
          <a:lstStyle/>
          <a:p>
            <a:pPr lvl="0"/>
            <a:r>
              <a:rPr lang="en-US" sz="3200" dirty="0" smtClean="0">
                <a:solidFill>
                  <a:srgbClr val="7030A0"/>
                </a:solidFill>
                <a:latin typeface="Times New Roman" pitchFamily="18" charset="0"/>
                <a:cs typeface="Times New Roman" pitchFamily="18" charset="0"/>
              </a:rPr>
              <a:t>Progesterone</a:t>
            </a:r>
          </a:p>
          <a:p>
            <a:pPr>
              <a:buFont typeface="Wingdings" pitchFamily="2" charset="2"/>
              <a:buChar char="Ø"/>
            </a:pPr>
            <a:r>
              <a:rPr lang="en-US" sz="3200" dirty="0" smtClean="0">
                <a:latin typeface="Times New Roman" pitchFamily="18" charset="0"/>
                <a:cs typeface="Times New Roman" pitchFamily="18" charset="0"/>
              </a:rPr>
              <a:t>Reaches maximal levels around 38 weeks gestation.</a:t>
            </a:r>
          </a:p>
          <a:p>
            <a:pPr>
              <a:buFont typeface="Wingdings" pitchFamily="2" charset="2"/>
              <a:buChar char="q"/>
            </a:pPr>
            <a:r>
              <a:rPr lang="en-US" sz="3200" dirty="0" smtClean="0">
                <a:latin typeface="Times New Roman" pitchFamily="18" charset="0"/>
                <a:cs typeface="Times New Roman" pitchFamily="18" charset="0"/>
              </a:rPr>
              <a:t>Its main role is the quiescence (relaxation) effect particular of the uterine muscle till term and  other smooth muscles.</a:t>
            </a:r>
          </a:p>
          <a:p>
            <a:pPr>
              <a:buFont typeface="Wingdings" pitchFamily="2" charset="2"/>
              <a:buChar char="q"/>
            </a:pPr>
            <a:r>
              <a:rPr lang="en-US" sz="3200" dirty="0" smtClean="0">
                <a:latin typeface="Times New Roman" pitchFamily="18" charset="0"/>
                <a:cs typeface="Times New Roman" pitchFamily="18" charset="0"/>
              </a:rPr>
              <a:t>Other tasks  are  ,inhibits prolactin activity , prevent fetal rejection and stimulates appetite  among others.</a:t>
            </a:r>
          </a:p>
          <a:p>
            <a:pPr>
              <a:buNone/>
            </a:pPr>
            <a:endParaRPr lang="en-US" dirty="0" smtClean="0"/>
          </a:p>
          <a:p>
            <a:endParaRPr lang="en-US" dirty="0"/>
          </a:p>
        </p:txBody>
      </p:sp>
    </p:spTree>
    <p:extLst>
      <p:ext uri="{BB962C8B-B14F-4D97-AF65-F5344CB8AC3E}">
        <p14:creationId xmlns:p14="http://schemas.microsoft.com/office/powerpoint/2010/main" val="3992555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458200" cy="5181600"/>
          </a:xfrm>
        </p:spPr>
        <p:txBody>
          <a:bodyPr>
            <a:normAutofit/>
          </a:bodyPr>
          <a:lstStyle/>
          <a:p>
            <a:pPr lvl="1"/>
            <a:r>
              <a:rPr lang="en-US" sz="3200" dirty="0" smtClean="0"/>
              <a:t>Check that any drugs or treatments used are safe for use in pregnancy and do not affect sperm function( </a:t>
            </a:r>
            <a:r>
              <a:rPr lang="en-US" sz="3200" dirty="0" err="1" smtClean="0"/>
              <a:t>cytotoxic</a:t>
            </a:r>
            <a:r>
              <a:rPr lang="en-US" sz="3200" dirty="0" smtClean="0"/>
              <a:t> and radiation, smoking and alcohol etc) </a:t>
            </a:r>
          </a:p>
          <a:p>
            <a:pPr lvl="1"/>
            <a:r>
              <a:rPr lang="en-US" sz="3200" dirty="0" smtClean="0"/>
              <a:t>Where appropriate, refer women for specialized care. </a:t>
            </a:r>
          </a:p>
          <a:p>
            <a:endParaRPr lang="en-US" sz="3200" dirty="0"/>
          </a:p>
        </p:txBody>
      </p:sp>
      <p:sp>
        <p:nvSpPr>
          <p:cNvPr id="4" name="Slide Number Placeholder 3"/>
          <p:cNvSpPr>
            <a:spLocks noGrp="1"/>
          </p:cNvSpPr>
          <p:nvPr>
            <p:ph type="sldNum" sz="quarter" idx="12"/>
          </p:nvPr>
        </p:nvSpPr>
        <p:spPr/>
        <p:txBody>
          <a:bodyPr/>
          <a:lstStyle/>
          <a:p>
            <a:fld id="{83F828AF-2CD1-48C6-8286-C7F35401D37C}" type="slidenum">
              <a:rPr lang="en-US" smtClean="0"/>
              <a:pPr/>
              <a:t>11</a:t>
            </a:fld>
            <a:endParaRPr lang="en-US"/>
          </a:p>
        </p:txBody>
      </p:sp>
    </p:spTree>
    <p:extLst>
      <p:ext uri="{BB962C8B-B14F-4D97-AF65-F5344CB8AC3E}">
        <p14:creationId xmlns:p14="http://schemas.microsoft.com/office/powerpoint/2010/main" val="4221099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srgbClr val="FF0000"/>
                </a:solidFill>
                <a:latin typeface="Times New Roman" pitchFamily="18" charset="0"/>
                <a:cs typeface="Times New Roman" pitchFamily="18" charset="0"/>
              </a:rPr>
              <a:t>II. PITUITARY GLAND</a:t>
            </a:r>
            <a:endParaRPr lang="en-US" dirty="0">
              <a:solidFill>
                <a:srgbClr val="FF0000"/>
              </a:solidFill>
            </a:endParaRPr>
          </a:p>
        </p:txBody>
      </p:sp>
      <p:sp>
        <p:nvSpPr>
          <p:cNvPr id="5" name="Slide Number Placeholder 4"/>
          <p:cNvSpPr>
            <a:spLocks noGrp="1"/>
          </p:cNvSpPr>
          <p:nvPr>
            <p:ph type="sldNum" sz="quarter" idx="12"/>
          </p:nvPr>
        </p:nvSpPr>
        <p:spPr/>
        <p:txBody>
          <a:bodyPr/>
          <a:lstStyle/>
          <a:p>
            <a:fld id="{51EC40E9-AEF1-4389-8ABB-A86EB34A6416}" type="slidenum">
              <a:rPr lang="en-US" smtClean="0"/>
              <a:pPr/>
              <a:t>110</a:t>
            </a:fld>
            <a:endParaRPr lang="en-US" dirty="0"/>
          </a:p>
        </p:txBody>
      </p:sp>
      <p:sp>
        <p:nvSpPr>
          <p:cNvPr id="3" name="Content Placeholder 2"/>
          <p:cNvSpPr>
            <a:spLocks noGrp="1"/>
          </p:cNvSpPr>
          <p:nvPr>
            <p:ph sz="quarter" idx="1"/>
          </p:nvPr>
        </p:nvSpPr>
        <p:spPr/>
        <p:txBody>
          <a:bodyPr>
            <a:normAutofit/>
          </a:bodyPr>
          <a:lstStyle/>
          <a:p>
            <a:pPr lvl="0">
              <a:buFont typeface="Wingdings" pitchFamily="2" charset="2"/>
              <a:buChar char="v"/>
            </a:pPr>
            <a:r>
              <a:rPr lang="en-US" sz="2800" dirty="0" smtClean="0">
                <a:latin typeface="Times New Roman" pitchFamily="18" charset="0"/>
                <a:cs typeface="Times New Roman" pitchFamily="18" charset="0"/>
              </a:rPr>
              <a:t>It increases in weight by 135% due to hypertrophy of the anterior lobe.</a:t>
            </a:r>
          </a:p>
          <a:p>
            <a:pPr>
              <a:buFont typeface="Wingdings" pitchFamily="2" charset="2"/>
              <a:buChar char="v"/>
            </a:pPr>
            <a:r>
              <a:rPr lang="en-US" sz="2800" dirty="0" smtClean="0">
                <a:latin typeface="Times New Roman" pitchFamily="18" charset="0"/>
                <a:cs typeface="Times New Roman" pitchFamily="18" charset="0"/>
              </a:rPr>
              <a:t>This enlargement is thought to be responsible of the reduced visual field and headache since optic </a:t>
            </a:r>
            <a:r>
              <a:rPr lang="en-US" sz="2800" dirty="0" err="1" smtClean="0">
                <a:latin typeface="Times New Roman" pitchFamily="18" charset="0"/>
                <a:cs typeface="Times New Roman" pitchFamily="18" charset="0"/>
              </a:rPr>
              <a:t>chiasma</a:t>
            </a:r>
            <a:r>
              <a:rPr lang="en-US" sz="2800" dirty="0" smtClean="0">
                <a:latin typeface="Times New Roman" pitchFamily="18" charset="0"/>
                <a:cs typeface="Times New Roman" pitchFamily="18" charset="0"/>
              </a:rPr>
              <a:t> is compressed .		</a:t>
            </a:r>
          </a:p>
          <a:p>
            <a:pPr>
              <a:buNone/>
            </a:pPr>
            <a:r>
              <a:rPr lang="en-US" sz="28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Hormones produced are:-</a:t>
            </a:r>
            <a:endParaRPr lang="en-US" sz="2800" b="1" dirty="0" smtClean="0">
              <a:latin typeface="Times New Roman" pitchFamily="18" charset="0"/>
              <a:cs typeface="Times New Roman" pitchFamily="18" charset="0"/>
            </a:endParaRPr>
          </a:p>
          <a:p>
            <a:pPr lvl="0"/>
            <a:r>
              <a:rPr lang="en-US" sz="2800" dirty="0" smtClean="0">
                <a:solidFill>
                  <a:srgbClr val="FF0000"/>
                </a:solidFill>
                <a:latin typeface="Times New Roman" pitchFamily="18" charset="0"/>
                <a:cs typeface="Times New Roman" pitchFamily="18" charset="0"/>
              </a:rPr>
              <a:t>Prolactin</a:t>
            </a:r>
          </a:p>
          <a:p>
            <a:pPr>
              <a:buFont typeface="Wingdings" pitchFamily="2" charset="2"/>
              <a:buChar char="Ø"/>
            </a:pPr>
            <a:r>
              <a:rPr lang="en-US" sz="2800" dirty="0" smtClean="0">
                <a:latin typeface="Times New Roman" pitchFamily="18" charset="0"/>
                <a:cs typeface="Times New Roman" pitchFamily="18" charset="0"/>
              </a:rPr>
              <a:t>Produced by the </a:t>
            </a:r>
            <a:r>
              <a:rPr lang="en-US" sz="2800" dirty="0" err="1" smtClean="0">
                <a:latin typeface="Times New Roman" pitchFamily="18" charset="0"/>
                <a:cs typeface="Times New Roman" pitchFamily="18" charset="0"/>
              </a:rPr>
              <a:t>lactotrophs</a:t>
            </a:r>
            <a:r>
              <a:rPr lang="en-US" sz="2800" dirty="0" smtClean="0">
                <a:latin typeface="Times New Roman" pitchFamily="18" charset="0"/>
                <a:cs typeface="Times New Roman" pitchFamily="18" charset="0"/>
              </a:rPr>
              <a:t> of the anterior pituitary gland, its role is to  stimulates  production  of  milk.</a:t>
            </a:r>
          </a:p>
        </p:txBody>
      </p:sp>
    </p:spTree>
    <p:extLst>
      <p:ext uri="{BB962C8B-B14F-4D97-AF65-F5344CB8AC3E}">
        <p14:creationId xmlns:p14="http://schemas.microsoft.com/office/powerpoint/2010/main" val="970835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111</a:t>
            </a:fld>
            <a:endParaRPr lang="en-US" dirty="0"/>
          </a:p>
        </p:txBody>
      </p:sp>
      <p:sp>
        <p:nvSpPr>
          <p:cNvPr id="3" name="Content Placeholder 2"/>
          <p:cNvSpPr>
            <a:spLocks noGrp="1"/>
          </p:cNvSpPr>
          <p:nvPr>
            <p:ph sz="quarter" idx="1"/>
          </p:nvPr>
        </p:nvSpPr>
        <p:spPr>
          <a:xfrm>
            <a:off x="457200" y="1447800"/>
            <a:ext cx="8382000" cy="4876800"/>
          </a:xfrm>
        </p:spPr>
        <p:txBody>
          <a:bodyPr>
            <a:normAutofit/>
          </a:bodyPr>
          <a:lstStyle/>
          <a:p>
            <a:pPr lvl="0"/>
            <a:r>
              <a:rPr lang="en-US" sz="3000" dirty="0" err="1" smtClean="0">
                <a:solidFill>
                  <a:srgbClr val="FF0000"/>
                </a:solidFill>
                <a:latin typeface="Times New Roman" pitchFamily="18" charset="0"/>
                <a:cs typeface="Times New Roman" pitchFamily="18" charset="0"/>
              </a:rPr>
              <a:t>Oxytocin</a:t>
            </a:r>
            <a:r>
              <a:rPr lang="en-US" sz="3000" dirty="0" smtClean="0">
                <a:solidFill>
                  <a:srgbClr val="FF0000"/>
                </a:solidFill>
                <a:latin typeface="Times New Roman" pitchFamily="18" charset="0"/>
                <a:cs typeface="Times New Roman" pitchFamily="18" charset="0"/>
              </a:rPr>
              <a:t>.</a:t>
            </a:r>
          </a:p>
          <a:p>
            <a:pPr>
              <a:buFont typeface="Wingdings" pitchFamily="2" charset="2"/>
              <a:buChar char="Ø"/>
            </a:pPr>
            <a:r>
              <a:rPr lang="en-US" sz="3000" dirty="0" smtClean="0">
                <a:latin typeface="Times New Roman" pitchFamily="18" charset="0"/>
                <a:cs typeface="Times New Roman" pitchFamily="18" charset="0"/>
              </a:rPr>
              <a:t>Produced by the posterior pituitary gland .</a:t>
            </a:r>
          </a:p>
          <a:p>
            <a:pPr>
              <a:buFont typeface="Wingdings" pitchFamily="2" charset="2"/>
              <a:buChar char="q"/>
            </a:pPr>
            <a:r>
              <a:rPr lang="en-US" sz="3000" dirty="0" smtClean="0">
                <a:latin typeface="Times New Roman" pitchFamily="18" charset="0"/>
                <a:cs typeface="Times New Roman" pitchFamily="18" charset="0"/>
              </a:rPr>
              <a:t>Its main roles are;</a:t>
            </a:r>
          </a:p>
          <a:p>
            <a:pPr>
              <a:buFont typeface="Courier New" pitchFamily="49" charset="0"/>
              <a:buChar char="o"/>
            </a:pPr>
            <a:r>
              <a:rPr lang="en-US" sz="3000" dirty="0" smtClean="0">
                <a:latin typeface="Times New Roman" pitchFamily="18" charset="0"/>
                <a:cs typeface="Times New Roman" pitchFamily="18" charset="0"/>
              </a:rPr>
              <a:t>To bring about onset and continuation of labour process.</a:t>
            </a:r>
          </a:p>
          <a:p>
            <a:pPr>
              <a:buFont typeface="Courier New" pitchFamily="49" charset="0"/>
              <a:buChar char="o"/>
            </a:pPr>
            <a:r>
              <a:rPr lang="en-US" sz="3000" dirty="0" smtClean="0">
                <a:latin typeface="Times New Roman" pitchFamily="18" charset="0"/>
                <a:cs typeface="Times New Roman" pitchFamily="18" charset="0"/>
              </a:rPr>
              <a:t>Enhance the involution process during </a:t>
            </a:r>
            <a:r>
              <a:rPr lang="en-US" sz="3000" dirty="0" err="1" smtClean="0">
                <a:latin typeface="Times New Roman" pitchFamily="18" charset="0"/>
                <a:cs typeface="Times New Roman" pitchFamily="18" charset="0"/>
              </a:rPr>
              <a:t>puerperium</a:t>
            </a:r>
            <a:r>
              <a:rPr lang="en-US" sz="3000" dirty="0" smtClean="0">
                <a:latin typeface="Times New Roman" pitchFamily="18" charset="0"/>
                <a:cs typeface="Times New Roman" pitchFamily="18" charset="0"/>
              </a:rPr>
              <a:t> .</a:t>
            </a:r>
          </a:p>
          <a:p>
            <a:pPr>
              <a:buFont typeface="Courier New" pitchFamily="49" charset="0"/>
              <a:buChar char="o"/>
            </a:pPr>
            <a:r>
              <a:rPr lang="en-US" sz="3000" dirty="0" smtClean="0">
                <a:latin typeface="Times New Roman" pitchFamily="18" charset="0"/>
                <a:cs typeface="Times New Roman" pitchFamily="18" charset="0"/>
              </a:rPr>
              <a:t>Initiate and sustain milk ejection throughout the entire breastfeeding period.</a:t>
            </a:r>
          </a:p>
          <a:p>
            <a:pPr>
              <a:buNone/>
            </a:pPr>
            <a:endParaRPr lang="en-US" dirty="0"/>
          </a:p>
        </p:txBody>
      </p:sp>
    </p:spTree>
    <p:extLst>
      <p:ext uri="{BB962C8B-B14F-4D97-AF65-F5344CB8AC3E}">
        <p14:creationId xmlns:p14="http://schemas.microsoft.com/office/powerpoint/2010/main" val="268717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schemeClr val="accent2">
                    <a:lumMod val="60000"/>
                    <a:lumOff val="40000"/>
                  </a:schemeClr>
                </a:solidFill>
                <a:latin typeface="Times New Roman" pitchFamily="18" charset="0"/>
                <a:cs typeface="Times New Roman" pitchFamily="18" charset="0"/>
              </a:rPr>
              <a:t>III. THYROID GLAND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112</a:t>
            </a:fld>
            <a:endParaRPr lang="en-US" dirty="0"/>
          </a:p>
        </p:txBody>
      </p:sp>
      <p:sp>
        <p:nvSpPr>
          <p:cNvPr id="3" name="Content Placeholder 2"/>
          <p:cNvSpPr>
            <a:spLocks noGrp="1"/>
          </p:cNvSpPr>
          <p:nvPr>
            <p:ph sz="quarter" idx="1"/>
          </p:nvPr>
        </p:nvSpPr>
        <p:spPr/>
        <p:txBody>
          <a:bodyPr>
            <a:noAutofit/>
          </a:bodyPr>
          <a:lstStyle/>
          <a:p>
            <a:pPr lvl="0">
              <a:buFont typeface="Wingdings" pitchFamily="2" charset="2"/>
              <a:buChar char="v"/>
            </a:pPr>
            <a:r>
              <a:rPr lang="en-US" sz="3600" dirty="0" smtClean="0">
                <a:latin typeface="Times New Roman" pitchFamily="18" charset="0"/>
                <a:cs typeface="Times New Roman" pitchFamily="18" charset="0"/>
              </a:rPr>
              <a:t>There is moderate enlargement by approximately 13%  due to glandular tissue hyperplasia &amp; high blood  supply.</a:t>
            </a:r>
          </a:p>
          <a:p>
            <a:pPr>
              <a:buFont typeface="Wingdings" pitchFamily="2" charset="2"/>
              <a:buChar char="v"/>
            </a:pPr>
            <a:r>
              <a:rPr lang="en-US" sz="3600" dirty="0" smtClean="0">
                <a:latin typeface="Times New Roman" pitchFamily="18" charset="0"/>
                <a:cs typeface="Times New Roman" pitchFamily="18" charset="0"/>
              </a:rPr>
              <a:t>Alteration in the thyroid hormone leads  to:-</a:t>
            </a:r>
          </a:p>
          <a:p>
            <a:r>
              <a:rPr lang="en-US" sz="3600" dirty="0" smtClean="0">
                <a:latin typeface="Times New Roman" pitchFamily="18" charset="0"/>
                <a:cs typeface="Times New Roman" pitchFamily="18" charset="0"/>
              </a:rPr>
              <a:t>Normal development of fetal brain.</a:t>
            </a:r>
          </a:p>
          <a:p>
            <a:r>
              <a:rPr lang="en-US" sz="3600" dirty="0" smtClean="0">
                <a:latin typeface="Times New Roman" pitchFamily="18" charset="0"/>
                <a:cs typeface="Times New Roman" pitchFamily="18" charset="0"/>
              </a:rPr>
              <a:t>Support of the CHO, proteins and lipids metabolism changes.</a:t>
            </a:r>
          </a:p>
          <a:p>
            <a:pPr>
              <a:buNone/>
            </a:pPr>
            <a:endParaRPr lang="en-US" sz="3600" dirty="0"/>
          </a:p>
        </p:txBody>
      </p:sp>
    </p:spTree>
    <p:extLst>
      <p:ext uri="{BB962C8B-B14F-4D97-AF65-F5344CB8AC3E}">
        <p14:creationId xmlns:p14="http://schemas.microsoft.com/office/powerpoint/2010/main" val="4173482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113</a:t>
            </a:fld>
            <a:endParaRPr lang="en-US" dirty="0"/>
          </a:p>
        </p:txBody>
      </p:sp>
      <p:sp>
        <p:nvSpPr>
          <p:cNvPr id="3" name="Content Placeholder 2"/>
          <p:cNvSpPr>
            <a:spLocks noGrp="1"/>
          </p:cNvSpPr>
          <p:nvPr>
            <p:ph sz="quarter" idx="1"/>
          </p:nvPr>
        </p:nvSpPr>
        <p:spPr>
          <a:xfrm>
            <a:off x="457200" y="1524000"/>
            <a:ext cx="8229600" cy="4953000"/>
          </a:xfrm>
        </p:spPr>
        <p:txBody>
          <a:bodyPr>
            <a:normAutofit/>
          </a:bodyPr>
          <a:lstStyle/>
          <a:p>
            <a:r>
              <a:rPr lang="en-US" sz="3200" dirty="0" smtClean="0">
                <a:latin typeface="Times New Roman" pitchFamily="18" charset="0"/>
                <a:cs typeface="Times New Roman" pitchFamily="18" charset="0"/>
              </a:rPr>
              <a:t>Basal metabolic rate changes.</a:t>
            </a:r>
          </a:p>
          <a:p>
            <a:r>
              <a:rPr lang="en-US" sz="3200" dirty="0" smtClean="0">
                <a:latin typeface="Times New Roman" pitchFamily="18" charset="0"/>
                <a:cs typeface="Times New Roman" pitchFamily="18" charset="0"/>
              </a:rPr>
              <a:t>Iodine uptake also increases, to compensate for the high loss in urine .</a:t>
            </a:r>
          </a:p>
          <a:p>
            <a:pPr>
              <a:buFont typeface="Wingdings" pitchFamily="2" charset="2"/>
              <a:buChar char="Ø"/>
            </a:pPr>
            <a:r>
              <a:rPr lang="en-US" sz="3200" dirty="0" smtClean="0">
                <a:latin typeface="Times New Roman" pitchFamily="18" charset="0"/>
                <a:cs typeface="Times New Roman" pitchFamily="18" charset="0"/>
              </a:rPr>
              <a:t>Basically the enlargement mimic hyperthyroidism.</a:t>
            </a:r>
          </a:p>
          <a:p>
            <a:pPr>
              <a:buFont typeface="Wingdings" pitchFamily="2" charset="2"/>
              <a:buChar char="Ø"/>
            </a:pPr>
            <a:r>
              <a:rPr lang="en-US" sz="3200" dirty="0" smtClean="0">
                <a:latin typeface="Times New Roman" pitchFamily="18" charset="0"/>
                <a:cs typeface="Times New Roman" pitchFamily="18" charset="0"/>
              </a:rPr>
              <a:t>In some cases mild goiter is note, accompanied by some features of thyrotoxicoses e.g. palpitation, sweating and heat intolerance.</a:t>
            </a:r>
          </a:p>
          <a:p>
            <a:endParaRPr lang="en-US" dirty="0"/>
          </a:p>
        </p:txBody>
      </p:sp>
    </p:spTree>
    <p:extLst>
      <p:ext uri="{BB962C8B-B14F-4D97-AF65-F5344CB8AC3E}">
        <p14:creationId xmlns:p14="http://schemas.microsoft.com/office/powerpoint/2010/main" val="3974221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114</a:t>
            </a:fld>
            <a:endParaRPr lang="en-US" dirty="0"/>
          </a:p>
        </p:txBody>
      </p:sp>
      <p:sp>
        <p:nvSpPr>
          <p:cNvPr id="3" name="Content Placeholder 2"/>
          <p:cNvSpPr>
            <a:spLocks noGrp="1"/>
          </p:cNvSpPr>
          <p:nvPr>
            <p:ph sz="quarter" idx="1"/>
          </p:nvPr>
        </p:nvSpPr>
        <p:spPr>
          <a:xfrm>
            <a:off x="457200" y="1524000"/>
            <a:ext cx="8229600" cy="4953000"/>
          </a:xfrm>
        </p:spPr>
        <p:txBody>
          <a:bodyPr>
            <a:normAutofit/>
          </a:bodyPr>
          <a:lstStyle/>
          <a:p>
            <a:r>
              <a:rPr lang="en-US" sz="3200" dirty="0" smtClean="0">
                <a:latin typeface="Times New Roman" pitchFamily="18" charset="0"/>
                <a:cs typeface="Times New Roman" pitchFamily="18" charset="0"/>
              </a:rPr>
              <a:t>Basal metabolic rate changes.</a:t>
            </a:r>
          </a:p>
          <a:p>
            <a:r>
              <a:rPr lang="en-US" sz="3200" dirty="0" smtClean="0">
                <a:latin typeface="Times New Roman" pitchFamily="18" charset="0"/>
                <a:cs typeface="Times New Roman" pitchFamily="18" charset="0"/>
              </a:rPr>
              <a:t>Iodine uptake also increases, to compensate for the high loss in urine .</a:t>
            </a:r>
          </a:p>
          <a:p>
            <a:pPr>
              <a:buFont typeface="Wingdings" pitchFamily="2" charset="2"/>
              <a:buChar char="Ø"/>
            </a:pPr>
            <a:r>
              <a:rPr lang="en-US" sz="3200" dirty="0" smtClean="0">
                <a:latin typeface="Times New Roman" pitchFamily="18" charset="0"/>
                <a:cs typeface="Times New Roman" pitchFamily="18" charset="0"/>
              </a:rPr>
              <a:t>Basically the enlargement mimic hyperthyroidism.</a:t>
            </a:r>
          </a:p>
          <a:p>
            <a:pPr>
              <a:buFont typeface="Wingdings" pitchFamily="2" charset="2"/>
              <a:buChar char="Ø"/>
            </a:pPr>
            <a:r>
              <a:rPr lang="en-US" sz="3200" dirty="0" smtClean="0">
                <a:latin typeface="Times New Roman" pitchFamily="18" charset="0"/>
                <a:cs typeface="Times New Roman" pitchFamily="18" charset="0"/>
              </a:rPr>
              <a:t>In some cases mild goiter is note, accompanied by some features of thyrotoxicoses e.g. palpitation, sweating and heat intolerance.</a:t>
            </a:r>
          </a:p>
          <a:p>
            <a:endParaRPr lang="en-US" dirty="0"/>
          </a:p>
        </p:txBody>
      </p:sp>
    </p:spTree>
    <p:extLst>
      <p:ext uri="{BB962C8B-B14F-4D97-AF65-F5344CB8AC3E}">
        <p14:creationId xmlns:p14="http://schemas.microsoft.com/office/powerpoint/2010/main" val="3259399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schemeClr val="accent2">
                    <a:lumMod val="60000"/>
                    <a:lumOff val="40000"/>
                  </a:schemeClr>
                </a:solidFill>
                <a:latin typeface="Times New Roman" pitchFamily="18" charset="0"/>
                <a:cs typeface="Times New Roman" pitchFamily="18" charset="0"/>
              </a:rPr>
              <a:t>IV. ADRENAL GLANDS</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115</a:t>
            </a:fld>
            <a:endParaRPr lang="en-US" dirty="0"/>
          </a:p>
        </p:txBody>
      </p:sp>
      <p:sp>
        <p:nvSpPr>
          <p:cNvPr id="3" name="Content Placeholder 2"/>
          <p:cNvSpPr>
            <a:spLocks noGrp="1"/>
          </p:cNvSpPr>
          <p:nvPr>
            <p:ph sz="quarter" idx="1"/>
          </p:nvPr>
        </p:nvSpPr>
        <p:spPr/>
        <p:txBody>
          <a:bodyPr>
            <a:normAutofit lnSpcReduction="10000"/>
          </a:bodyPr>
          <a:lstStyle/>
          <a:p>
            <a:pPr lvl="0">
              <a:buFont typeface="Wingdings" pitchFamily="2" charset="2"/>
              <a:buChar char="v"/>
            </a:pPr>
            <a:r>
              <a:rPr lang="en-US" sz="3200" dirty="0" smtClean="0">
                <a:latin typeface="Times New Roman" pitchFamily="18" charset="0"/>
                <a:cs typeface="Times New Roman" pitchFamily="18" charset="0"/>
              </a:rPr>
              <a:t>Increase in size is only slight, throughout the prenatal period.</a:t>
            </a:r>
          </a:p>
          <a:p>
            <a:pPr>
              <a:buFont typeface="Wingdings" pitchFamily="2" charset="2"/>
              <a:buChar char="q"/>
            </a:pPr>
            <a:r>
              <a:rPr lang="en-US" sz="3200" dirty="0" smtClean="0">
                <a:latin typeface="Times New Roman" pitchFamily="18" charset="0"/>
                <a:cs typeface="Times New Roman" pitchFamily="18" charset="0"/>
              </a:rPr>
              <a:t>The main role is to regulate fluid and electrolyte imbalance.</a:t>
            </a:r>
          </a:p>
          <a:p>
            <a:r>
              <a:rPr lang="en-US" sz="3200" dirty="0" smtClean="0">
                <a:latin typeface="Times New Roman" pitchFamily="18" charset="0"/>
                <a:cs typeface="Times New Roman" pitchFamily="18" charset="0"/>
              </a:rPr>
              <a:t>This is  fulfilled, by controlling sodium </a:t>
            </a:r>
            <a:r>
              <a:rPr lang="en-US" sz="3200" dirty="0" err="1" smtClean="0">
                <a:latin typeface="Times New Roman" pitchFamily="18" charset="0"/>
                <a:cs typeface="Times New Roman" pitchFamily="18" charset="0"/>
              </a:rPr>
              <a:t>reabsoption</a:t>
            </a:r>
            <a:r>
              <a:rPr lang="en-US" sz="3200" dirty="0" smtClean="0">
                <a:latin typeface="Times New Roman" pitchFamily="18" charset="0"/>
                <a:cs typeface="Times New Roman" pitchFamily="18" charset="0"/>
              </a:rPr>
              <a:t> and potassium bicarbonate excretion at the distal tubules, hence </a:t>
            </a:r>
            <a:r>
              <a:rPr lang="en-US" sz="3200" dirty="0" err="1" smtClean="0">
                <a:latin typeface="Times New Roman" pitchFamily="18" charset="0"/>
                <a:cs typeface="Times New Roman" pitchFamily="18" charset="0"/>
              </a:rPr>
              <a:t>haemodilution</a:t>
            </a:r>
            <a:r>
              <a:rPr lang="en-US" sz="3200" dirty="0" smtClean="0">
                <a:latin typeface="Times New Roman" pitchFamily="18" charset="0"/>
                <a:cs typeface="Times New Roman" pitchFamily="18" charset="0"/>
              </a:rPr>
              <a:t> persist, irrespective of the high loss of urine.</a:t>
            </a:r>
          </a:p>
          <a:p>
            <a:endParaRPr lang="en-US" dirty="0"/>
          </a:p>
        </p:txBody>
      </p:sp>
    </p:spTree>
    <p:extLst>
      <p:ext uri="{BB962C8B-B14F-4D97-AF65-F5344CB8AC3E}">
        <p14:creationId xmlns:p14="http://schemas.microsoft.com/office/powerpoint/2010/main" val="2516427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116</a:t>
            </a:fld>
            <a:endParaRPr lang="en-US" dirty="0"/>
          </a:p>
        </p:txBody>
      </p:sp>
      <p:sp>
        <p:nvSpPr>
          <p:cNvPr id="3" name="Content Placeholder 2"/>
          <p:cNvSpPr>
            <a:spLocks noGrp="1"/>
          </p:cNvSpPr>
          <p:nvPr>
            <p:ph sz="quarter" idx="1"/>
          </p:nvPr>
        </p:nvSpPr>
        <p:spPr>
          <a:xfrm>
            <a:off x="533400" y="1295400"/>
            <a:ext cx="7772400" cy="4572000"/>
          </a:xfrm>
        </p:spPr>
        <p:txBody>
          <a:bodyPr>
            <a:normAutofit/>
          </a:bodyPr>
          <a:lstStyle/>
          <a:p>
            <a:r>
              <a:rPr lang="en-US" sz="3600" dirty="0" smtClean="0">
                <a:latin typeface="Times New Roman" pitchFamily="18" charset="0"/>
                <a:cs typeface="Times New Roman" pitchFamily="18" charset="0"/>
              </a:rPr>
              <a:t>During labour, production of adrenaline and noradrenaline are increased due to stress and muscle activity.</a:t>
            </a:r>
          </a:p>
          <a:p>
            <a:pPr>
              <a:buNone/>
            </a:pPr>
            <a:r>
              <a:rPr lang="en-US" sz="3600" dirty="0" smtClean="0">
                <a:latin typeface="Times New Roman" pitchFamily="18" charset="0"/>
                <a:cs typeface="Times New Roman" pitchFamily="18" charset="0"/>
              </a:rPr>
              <a:t>	NB: The glands  bring about  </a:t>
            </a:r>
            <a:r>
              <a:rPr lang="en-US" sz="3600" b="1" dirty="0" smtClean="0">
                <a:solidFill>
                  <a:srgbClr val="FF0000"/>
                </a:solidFill>
                <a:latin typeface="Times New Roman" pitchFamily="18" charset="0"/>
                <a:cs typeface="Times New Roman" pitchFamily="18" charset="0"/>
              </a:rPr>
              <a:t>Pseudo-</a:t>
            </a:r>
            <a:r>
              <a:rPr lang="en-US" sz="3600" b="1" dirty="0" err="1" smtClean="0">
                <a:solidFill>
                  <a:srgbClr val="FF0000"/>
                </a:solidFill>
                <a:latin typeface="Times New Roman" pitchFamily="18" charset="0"/>
                <a:cs typeface="Times New Roman" pitchFamily="18" charset="0"/>
              </a:rPr>
              <a:t>cushingoid</a:t>
            </a:r>
            <a:r>
              <a:rPr lang="en-US" sz="3600" b="1" dirty="0" smtClean="0">
                <a:solidFill>
                  <a:schemeClr val="bg1"/>
                </a:solidFill>
                <a:latin typeface="Times New Roman" pitchFamily="18" charset="0"/>
                <a:cs typeface="Times New Roman" pitchFamily="18" charset="0"/>
              </a:rPr>
              <a:t> </a:t>
            </a:r>
            <a:r>
              <a:rPr lang="en-US" sz="3600" dirty="0" smtClean="0">
                <a:latin typeface="Times New Roman" pitchFamily="18" charset="0"/>
                <a:cs typeface="Times New Roman" pitchFamily="18" charset="0"/>
              </a:rPr>
              <a:t>feature together with other hormones</a:t>
            </a:r>
            <a:r>
              <a:rPr lang="en-US" sz="2800" dirty="0" smtClean="0">
                <a:latin typeface="Times New Roman" pitchFamily="18" charset="0"/>
                <a:cs typeface="Times New Roman" pitchFamily="18" charset="0"/>
              </a:rPr>
              <a:t>.</a:t>
            </a:r>
          </a:p>
          <a:p>
            <a:pPr lvl="0">
              <a:buNone/>
            </a:pPr>
            <a:r>
              <a:rPr lang="en-US" sz="2800" dirty="0" smtClean="0">
                <a:latin typeface="Times New Roman" pitchFamily="18" charset="0"/>
                <a:cs typeface="Times New Roman" pitchFamily="18" charset="0"/>
              </a:rPr>
              <a:t>		</a:t>
            </a:r>
            <a:endParaRPr lang="en-US" dirty="0" smtClean="0"/>
          </a:p>
          <a:p>
            <a:endParaRPr lang="en-US" dirty="0"/>
          </a:p>
        </p:txBody>
      </p:sp>
    </p:spTree>
    <p:extLst>
      <p:ext uri="{BB962C8B-B14F-4D97-AF65-F5344CB8AC3E}">
        <p14:creationId xmlns:p14="http://schemas.microsoft.com/office/powerpoint/2010/main" val="2948728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5400" b="1" dirty="0" smtClean="0">
                <a:solidFill>
                  <a:schemeClr val="accent4"/>
                </a:solidFill>
                <a:latin typeface="Times New Roman" pitchFamily="18" charset="0"/>
                <a:cs typeface="Times New Roman" pitchFamily="18" charset="0"/>
              </a:rPr>
              <a:t/>
            </a:r>
            <a:br>
              <a:rPr lang="en-US" sz="5400" b="1" dirty="0" smtClean="0">
                <a:solidFill>
                  <a:schemeClr val="accent4"/>
                </a:solidFill>
                <a:latin typeface="Times New Roman" pitchFamily="18" charset="0"/>
                <a:cs typeface="Times New Roman" pitchFamily="18" charset="0"/>
              </a:rPr>
            </a:br>
            <a:r>
              <a:rPr lang="en-US" sz="5400" b="1" dirty="0" smtClean="0">
                <a:solidFill>
                  <a:schemeClr val="accent4"/>
                </a:solidFill>
                <a:latin typeface="Times New Roman" pitchFamily="18" charset="0"/>
                <a:cs typeface="Times New Roman" pitchFamily="18" charset="0"/>
              </a:rPr>
              <a:t/>
            </a:r>
            <a:br>
              <a:rPr lang="en-US" sz="5400" b="1" dirty="0" smtClean="0">
                <a:solidFill>
                  <a:schemeClr val="accent4"/>
                </a:solidFill>
                <a:latin typeface="Times New Roman" pitchFamily="18" charset="0"/>
                <a:cs typeface="Times New Roman" pitchFamily="18" charset="0"/>
              </a:rPr>
            </a:br>
            <a:r>
              <a:rPr lang="en-US" sz="5400" b="1" dirty="0" smtClean="0">
                <a:solidFill>
                  <a:schemeClr val="accent4"/>
                </a:solidFill>
                <a:latin typeface="Times New Roman" pitchFamily="18" charset="0"/>
                <a:cs typeface="Times New Roman" pitchFamily="18" charset="0"/>
              </a:rPr>
              <a:t/>
            </a:r>
            <a:br>
              <a:rPr lang="en-US" sz="5400" b="1" dirty="0" smtClean="0">
                <a:solidFill>
                  <a:schemeClr val="accent4"/>
                </a:solidFill>
                <a:latin typeface="Times New Roman" pitchFamily="18" charset="0"/>
                <a:cs typeface="Times New Roman" pitchFamily="18" charset="0"/>
              </a:rPr>
            </a:br>
            <a:r>
              <a:rPr lang="en-US" sz="5400" b="1" dirty="0" smtClean="0">
                <a:solidFill>
                  <a:schemeClr val="accent4"/>
                </a:solidFill>
                <a:latin typeface="Times New Roman" pitchFamily="18" charset="0"/>
                <a:cs typeface="Times New Roman" pitchFamily="18" charset="0"/>
              </a:rPr>
              <a:t/>
            </a:r>
            <a:br>
              <a:rPr lang="en-US" sz="5400" b="1" dirty="0" smtClean="0">
                <a:solidFill>
                  <a:schemeClr val="accent4"/>
                </a:solidFill>
                <a:latin typeface="Times New Roman" pitchFamily="18" charset="0"/>
                <a:cs typeface="Times New Roman" pitchFamily="18" charset="0"/>
              </a:rPr>
            </a:br>
            <a:r>
              <a:rPr lang="en-US" sz="5400" b="1" dirty="0" smtClean="0">
                <a:solidFill>
                  <a:schemeClr val="accent4"/>
                </a:solidFill>
                <a:latin typeface="Times New Roman" pitchFamily="18" charset="0"/>
                <a:cs typeface="Times New Roman" pitchFamily="18" charset="0"/>
              </a:rPr>
              <a:t/>
            </a:r>
            <a:br>
              <a:rPr lang="en-US" sz="5400" b="1" dirty="0" smtClean="0">
                <a:solidFill>
                  <a:schemeClr val="accent4"/>
                </a:solidFill>
                <a:latin typeface="Times New Roman" pitchFamily="18" charset="0"/>
                <a:cs typeface="Times New Roman" pitchFamily="18" charset="0"/>
              </a:rPr>
            </a:br>
            <a:r>
              <a:rPr lang="en-US" sz="4800" b="1" dirty="0" smtClean="0">
                <a:solidFill>
                  <a:schemeClr val="accent4"/>
                </a:solidFill>
                <a:latin typeface="Times New Roman" pitchFamily="18" charset="0"/>
                <a:cs typeface="Times New Roman" pitchFamily="18" charset="0"/>
              </a:rPr>
              <a:t/>
            </a:r>
            <a:br>
              <a:rPr lang="en-US" sz="4800" b="1" dirty="0" smtClean="0">
                <a:solidFill>
                  <a:schemeClr val="accent4"/>
                </a:solidFill>
                <a:latin typeface="Times New Roman" pitchFamily="18" charset="0"/>
                <a:cs typeface="Times New Roman" pitchFamily="18" charset="0"/>
              </a:rPr>
            </a:br>
            <a:r>
              <a:rPr lang="en-US" sz="4800" b="1" dirty="0" smtClean="0">
                <a:solidFill>
                  <a:schemeClr val="accent4"/>
                </a:solidFill>
                <a:latin typeface="Times New Roman" pitchFamily="18" charset="0"/>
                <a:cs typeface="Times New Roman" pitchFamily="18" charset="0"/>
              </a:rPr>
              <a:t>	 9.METABOLISM</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117</a:t>
            </a:fld>
            <a:endParaRPr lang="en-US" dirty="0"/>
          </a:p>
        </p:txBody>
      </p:sp>
      <p:sp>
        <p:nvSpPr>
          <p:cNvPr id="3" name="Content Placeholder 2"/>
          <p:cNvSpPr>
            <a:spLocks noGrp="1"/>
          </p:cNvSpPr>
          <p:nvPr>
            <p:ph sz="quarter" idx="1"/>
          </p:nvPr>
        </p:nvSpPr>
        <p:spPr/>
        <p:txBody>
          <a:bodyPr/>
          <a:lstStyle/>
          <a:p>
            <a:pPr>
              <a:buFont typeface="Wingdings" pitchFamily="2" charset="2"/>
              <a:buChar char="v"/>
            </a:pPr>
            <a:r>
              <a:rPr lang="en-US" sz="4000" dirty="0" smtClean="0">
                <a:latin typeface="Times New Roman" pitchFamily="18" charset="0"/>
                <a:cs typeface="Times New Roman" pitchFamily="18" charset="0"/>
              </a:rPr>
              <a:t>These changes are vital for </a:t>
            </a:r>
            <a:r>
              <a:rPr lang="en-US" sz="4000" dirty="0" err="1" smtClean="0">
                <a:latin typeface="Times New Roman" pitchFamily="18" charset="0"/>
                <a:cs typeface="Times New Roman" pitchFamily="18" charset="0"/>
              </a:rPr>
              <a:t>continous</a:t>
            </a:r>
            <a:r>
              <a:rPr lang="en-US" sz="4000" dirty="0" smtClean="0">
                <a:latin typeface="Times New Roman" pitchFamily="18" charset="0"/>
                <a:cs typeface="Times New Roman" pitchFamily="18" charset="0"/>
              </a:rPr>
              <a:t> supply of glucose, amino acids  and other nutrients, for fetal growth as well as  physiological demands of the maternal body.</a:t>
            </a:r>
          </a:p>
          <a:p>
            <a:endParaRPr lang="en-US" dirty="0"/>
          </a:p>
        </p:txBody>
      </p:sp>
    </p:spTree>
    <p:extLst>
      <p:ext uri="{BB962C8B-B14F-4D97-AF65-F5344CB8AC3E}">
        <p14:creationId xmlns:p14="http://schemas.microsoft.com/office/powerpoint/2010/main" val="2599386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smtClean="0"/>
              <a:t>		</a:t>
            </a:r>
            <a:r>
              <a:rPr lang="en-US" dirty="0" err="1" smtClean="0"/>
              <a:t>contd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118</a:t>
            </a:fld>
            <a:endParaRPr lang="en-US" dirty="0"/>
          </a:p>
        </p:txBody>
      </p:sp>
      <p:sp>
        <p:nvSpPr>
          <p:cNvPr id="3" name="Content Placeholder 2"/>
          <p:cNvSpPr>
            <a:spLocks noGrp="1"/>
          </p:cNvSpPr>
          <p:nvPr>
            <p:ph sz="quarter" idx="1"/>
          </p:nvPr>
        </p:nvSpPr>
        <p:spPr>
          <a:xfrm>
            <a:off x="304800" y="1219200"/>
            <a:ext cx="8382000" cy="4800600"/>
          </a:xfrm>
        </p:spPr>
        <p:txBody>
          <a:bodyPr>
            <a:normAutofit/>
          </a:bodyPr>
          <a:lstStyle/>
          <a:p>
            <a:pPr>
              <a:buNone/>
            </a:pPr>
            <a:r>
              <a:rPr lang="en-US" sz="3400" dirty="0" smtClean="0">
                <a:latin typeface="Times New Roman" pitchFamily="18" charset="0"/>
                <a:cs typeface="Times New Roman" pitchFamily="18" charset="0"/>
              </a:rPr>
              <a:t>Major food classes   altered  are:- </a:t>
            </a:r>
          </a:p>
          <a:p>
            <a:pPr lvl="0">
              <a:buNone/>
            </a:pPr>
            <a:r>
              <a:rPr lang="en-US" sz="3400" dirty="0" smtClean="0">
                <a:latin typeface="Times New Roman" pitchFamily="18" charset="0"/>
                <a:cs typeface="Times New Roman" pitchFamily="18" charset="0"/>
              </a:rPr>
              <a:t>	 </a:t>
            </a:r>
            <a:r>
              <a:rPr lang="en-US" sz="3400" b="1" dirty="0" smtClean="0">
                <a:latin typeface="Times New Roman" pitchFamily="18" charset="0"/>
                <a:cs typeface="Times New Roman" pitchFamily="18" charset="0"/>
              </a:rPr>
              <a:t> </a:t>
            </a:r>
            <a:r>
              <a:rPr lang="en-US" sz="3400" b="1" dirty="0" smtClean="0">
                <a:solidFill>
                  <a:schemeClr val="accent2">
                    <a:lumMod val="60000"/>
                    <a:lumOff val="40000"/>
                  </a:schemeClr>
                </a:solidFill>
                <a:latin typeface="Times New Roman" pitchFamily="18" charset="0"/>
                <a:cs typeface="Times New Roman" pitchFamily="18" charset="0"/>
              </a:rPr>
              <a:t>I. Carbohydrate</a:t>
            </a:r>
          </a:p>
          <a:p>
            <a:r>
              <a:rPr lang="en-US" sz="3400" dirty="0" smtClean="0">
                <a:latin typeface="Times New Roman" pitchFamily="18" charset="0"/>
                <a:cs typeface="Times New Roman" pitchFamily="18" charset="0"/>
              </a:rPr>
              <a:t>During the first 2 trimesters, glucose secretion increases by 15-30%. </a:t>
            </a:r>
          </a:p>
          <a:p>
            <a:r>
              <a:rPr lang="en-US" sz="3400" dirty="0" smtClean="0">
                <a:latin typeface="Times New Roman" pitchFamily="18" charset="0"/>
                <a:cs typeface="Times New Roman" pitchFamily="18" charset="0"/>
              </a:rPr>
              <a:t> This is accompanied by higher peripheral glucose use since insulin activity is normal, hence adequate storage  of  fat  and glycogen.  </a:t>
            </a:r>
          </a:p>
          <a:p>
            <a:endParaRPr lang="en-US" dirty="0"/>
          </a:p>
        </p:txBody>
      </p:sp>
    </p:spTree>
    <p:extLst>
      <p:ext uri="{BB962C8B-B14F-4D97-AF65-F5344CB8AC3E}">
        <p14:creationId xmlns:p14="http://schemas.microsoft.com/office/powerpoint/2010/main" val="2339531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72400" cy="1143000"/>
          </a:xfrm>
        </p:spPr>
        <p:txBody>
          <a:bodyPr/>
          <a:lstStyle/>
          <a:p>
            <a:r>
              <a:rPr lang="en-US" dirty="0" smtClean="0"/>
              <a:t>			CONTD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119</a:t>
            </a:fld>
            <a:endParaRPr lang="en-US" dirty="0"/>
          </a:p>
        </p:txBody>
      </p:sp>
      <p:sp>
        <p:nvSpPr>
          <p:cNvPr id="3" name="Content Placeholder 2"/>
          <p:cNvSpPr>
            <a:spLocks noGrp="1"/>
          </p:cNvSpPr>
          <p:nvPr>
            <p:ph sz="quarter" idx="1"/>
          </p:nvPr>
        </p:nvSpPr>
        <p:spPr>
          <a:xfrm>
            <a:off x="457200" y="1371600"/>
            <a:ext cx="8458200" cy="4953000"/>
          </a:xfrm>
        </p:spPr>
        <p:txBody>
          <a:bodyPr>
            <a:normAutofit/>
          </a:bodyPr>
          <a:lstStyle/>
          <a:p>
            <a:r>
              <a:rPr lang="en-US" sz="3600" dirty="0" smtClean="0">
                <a:latin typeface="Times New Roman" pitchFamily="18" charset="0"/>
                <a:cs typeface="Times New Roman" pitchFamily="18" charset="0"/>
              </a:rPr>
              <a:t>Thereafter insulin resistance is effected due to,    high levels of human placental </a:t>
            </a:r>
            <a:r>
              <a:rPr lang="en-US" sz="3600" dirty="0" err="1" smtClean="0">
                <a:latin typeface="Times New Roman" pitchFamily="18" charset="0"/>
                <a:cs typeface="Times New Roman" pitchFamily="18" charset="0"/>
              </a:rPr>
              <a:t>lactogen</a:t>
            </a:r>
            <a:r>
              <a:rPr lang="en-US" sz="3600" dirty="0" smtClean="0">
                <a:latin typeface="Times New Roman" pitchFamily="18" charset="0"/>
                <a:cs typeface="Times New Roman" pitchFamily="18" charset="0"/>
              </a:rPr>
              <a:t> hormone</a:t>
            </a:r>
          </a:p>
          <a:p>
            <a:r>
              <a:rPr lang="en-US" sz="3600" dirty="0" smtClean="0">
                <a:latin typeface="Times New Roman" pitchFamily="18" charset="0"/>
                <a:cs typeface="Times New Roman" pitchFamily="18" charset="0"/>
              </a:rPr>
              <a:t>This facilitates easy diffusion of glucose into the fetal circulation hence the fetus doesn’t suffer </a:t>
            </a:r>
            <a:r>
              <a:rPr lang="en-US" sz="3600" dirty="0" err="1" smtClean="0">
                <a:latin typeface="Times New Roman" pitchFamily="18" charset="0"/>
                <a:cs typeface="Times New Roman" pitchFamily="18" charset="0"/>
              </a:rPr>
              <a:t>hypoglyceamic</a:t>
            </a:r>
            <a:r>
              <a:rPr lang="en-US" sz="3600" dirty="0" smtClean="0">
                <a:latin typeface="Times New Roman" pitchFamily="18" charset="0"/>
                <a:cs typeface="Times New Roman" pitchFamily="18" charset="0"/>
              </a:rPr>
              <a:t> even if the mother is fasting. </a:t>
            </a:r>
          </a:p>
        </p:txBody>
      </p:sp>
    </p:spTree>
    <p:extLst>
      <p:ext uri="{BB962C8B-B14F-4D97-AF65-F5344CB8AC3E}">
        <p14:creationId xmlns:p14="http://schemas.microsoft.com/office/powerpoint/2010/main" val="3058485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95400"/>
            <a:ext cx="9144000" cy="1828800"/>
          </a:xfrm>
          <a:solidFill>
            <a:schemeClr val="bg1"/>
          </a:solidFill>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scene3d>
              <a:camera prst="orthographicFront"/>
              <a:lightRig rig="freezing" dir="t">
                <a:rot lat="0" lon="0" rev="5640000"/>
              </a:lightRig>
            </a:scene3d>
            <a:sp3d prstMaterial="flat">
              <a:bevelT w="38100" h="38100"/>
              <a:contourClr>
                <a:schemeClr val="tx2"/>
              </a:contourClr>
            </a:sp3d>
          </a:bodyPr>
          <a:lstStyle/>
          <a:p>
            <a:r>
              <a:rPr lang="en-US" sz="6600" dirty="0" smtClean="0">
                <a:solidFill>
                  <a:srgbClr val="FF0000"/>
                </a:solidFill>
                <a:latin typeface="Algerian" pitchFamily="82" charset="0"/>
              </a:rPr>
              <a:t>FOCUSED ANTENATAL CARE(FANC)</a:t>
            </a:r>
            <a:endParaRPr lang="en-US" sz="6600" dirty="0">
              <a:solidFill>
                <a:srgbClr val="FF0000"/>
              </a:solidFill>
              <a:latin typeface="Algerian" pitchFamily="82" charset="0"/>
            </a:endParaRPr>
          </a:p>
        </p:txBody>
      </p:sp>
      <p:sp>
        <p:nvSpPr>
          <p:cNvPr id="4" name="Date Placeholder 3"/>
          <p:cNvSpPr>
            <a:spLocks noGrp="1"/>
          </p:cNvSpPr>
          <p:nvPr>
            <p:ph type="dt" sz="half" idx="10"/>
          </p:nvPr>
        </p:nvSpPr>
        <p:spPr/>
        <p:txBody>
          <a:bodyPr/>
          <a:lstStyle/>
          <a:p>
            <a:fld id="{93D179FF-AE9C-469D-B150-630921FBF431}"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8658BCC8-BCAF-4AC7-96A0-C5CCAE56A870}" type="slidenum">
              <a:rPr lang="en-US" smtClean="0"/>
              <a:pPr/>
              <a:t>12</a:t>
            </a:fld>
            <a:endParaRPr lang="en-US" dirty="0"/>
          </a:p>
        </p:txBody>
      </p:sp>
    </p:spTree>
    <p:extLst>
      <p:ext uri="{BB962C8B-B14F-4D97-AF65-F5344CB8AC3E}">
        <p14:creationId xmlns:p14="http://schemas.microsoft.com/office/powerpoint/2010/main" val="701048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90600"/>
          </a:xfrm>
        </p:spPr>
        <p:txBody>
          <a:bodyPr/>
          <a:lstStyle/>
          <a:p>
            <a:r>
              <a:rPr lang="en-US" dirty="0" smtClean="0"/>
              <a:t>			CONTD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120</a:t>
            </a:fld>
            <a:endParaRPr lang="en-US" dirty="0"/>
          </a:p>
        </p:txBody>
      </p:sp>
      <p:sp>
        <p:nvSpPr>
          <p:cNvPr id="3" name="Content Placeholder 2"/>
          <p:cNvSpPr>
            <a:spLocks noGrp="1"/>
          </p:cNvSpPr>
          <p:nvPr>
            <p:ph sz="quarter" idx="1"/>
          </p:nvPr>
        </p:nvSpPr>
        <p:spPr>
          <a:xfrm>
            <a:off x="381000" y="990600"/>
            <a:ext cx="8305800" cy="5029200"/>
          </a:xfrm>
        </p:spPr>
        <p:txBody>
          <a:bodyPr>
            <a:normAutofit/>
          </a:bodyPr>
          <a:lstStyle/>
          <a:p>
            <a:r>
              <a:rPr lang="en-US" sz="3400" dirty="0" smtClean="0">
                <a:latin typeface="Times New Roman" pitchFamily="18" charset="0"/>
                <a:cs typeface="Times New Roman" pitchFamily="18" charset="0"/>
              </a:rPr>
              <a:t>However , about one hour after  a meal, insulin levels become too high, such that the resistance is </a:t>
            </a:r>
            <a:r>
              <a:rPr lang="en-US" sz="3400" dirty="0" err="1" smtClean="0">
                <a:latin typeface="Times New Roman" pitchFamily="18" charset="0"/>
                <a:cs typeface="Times New Roman" pitchFamily="18" charset="0"/>
              </a:rPr>
              <a:t>overcomed</a:t>
            </a:r>
            <a:r>
              <a:rPr lang="en-US" sz="3400" dirty="0" smtClean="0">
                <a:latin typeface="Times New Roman" pitchFamily="18" charset="0"/>
                <a:cs typeface="Times New Roman" pitchFamily="18" charset="0"/>
              </a:rPr>
              <a:t>. </a:t>
            </a:r>
          </a:p>
          <a:p>
            <a:r>
              <a:rPr lang="en-US" sz="3400" dirty="0" smtClean="0">
                <a:latin typeface="Times New Roman" pitchFamily="18" charset="0"/>
                <a:cs typeface="Times New Roman" pitchFamily="18" charset="0"/>
              </a:rPr>
              <a:t>Glucose uptake by maternal tissues occurs and it is stored as glycogen. </a:t>
            </a:r>
          </a:p>
          <a:p>
            <a:r>
              <a:rPr lang="en-US" sz="3400" dirty="0" smtClean="0">
                <a:latin typeface="Times New Roman" pitchFamily="18" charset="0"/>
                <a:cs typeface="Times New Roman" pitchFamily="18" charset="0"/>
              </a:rPr>
              <a:t>Thereafter fasting state occur earlier that in non-pregnancy state hence the high appetite.</a:t>
            </a:r>
            <a:endParaRPr lang="en-US" sz="3400" dirty="0">
              <a:latin typeface="Times New Roman" pitchFamily="18" charset="0"/>
              <a:cs typeface="Times New Roman" pitchFamily="18" charset="0"/>
            </a:endParaRPr>
          </a:p>
        </p:txBody>
      </p:sp>
    </p:spTree>
    <p:extLst>
      <p:ext uri="{BB962C8B-B14F-4D97-AF65-F5344CB8AC3E}">
        <p14:creationId xmlns:p14="http://schemas.microsoft.com/office/powerpoint/2010/main" val="3352683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5400" b="1" dirty="0" smtClean="0">
                <a:solidFill>
                  <a:schemeClr val="accent2">
                    <a:lumMod val="60000"/>
                    <a:lumOff val="40000"/>
                  </a:schemeClr>
                </a:solidFill>
                <a:latin typeface="Times New Roman" pitchFamily="18" charset="0"/>
                <a:cs typeface="Times New Roman" pitchFamily="18" charset="0"/>
              </a:rPr>
              <a:t> II. Proteins</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121</a:t>
            </a:fld>
            <a:endParaRPr lang="en-US" dirty="0"/>
          </a:p>
        </p:txBody>
      </p:sp>
      <p:sp>
        <p:nvSpPr>
          <p:cNvPr id="3" name="Content Placeholder 2"/>
          <p:cNvSpPr>
            <a:spLocks noGrp="1"/>
          </p:cNvSpPr>
          <p:nvPr>
            <p:ph sz="quarter" idx="1"/>
          </p:nvPr>
        </p:nvSpPr>
        <p:spPr>
          <a:xfrm>
            <a:off x="152400" y="1219200"/>
            <a:ext cx="8686800" cy="5334000"/>
          </a:xfrm>
        </p:spPr>
        <p:txBody>
          <a:bodyPr>
            <a:normAutofit/>
          </a:bodyPr>
          <a:lstStyle/>
          <a:p>
            <a:r>
              <a:rPr lang="en-US" sz="3200" dirty="0" smtClean="0">
                <a:latin typeface="Times New Roman" pitchFamily="18" charset="0"/>
                <a:cs typeface="Times New Roman" pitchFamily="18" charset="0"/>
              </a:rPr>
              <a:t>For the first 20 weeks, maternal storage of protein is increased.</a:t>
            </a:r>
          </a:p>
          <a:p>
            <a:r>
              <a:rPr lang="en-US" sz="3200" dirty="0" smtClean="0">
                <a:latin typeface="Times New Roman" pitchFamily="18" charset="0"/>
                <a:cs typeface="Times New Roman" pitchFamily="18" charset="0"/>
              </a:rPr>
              <a:t> Most of it is transferred to the fetus in form of amino acids.</a:t>
            </a:r>
          </a:p>
          <a:p>
            <a:r>
              <a:rPr lang="en-US" sz="3200" dirty="0" smtClean="0">
                <a:latin typeface="Times New Roman" pitchFamily="18" charset="0"/>
                <a:cs typeface="Times New Roman" pitchFamily="18" charset="0"/>
              </a:rPr>
              <a:t>In the last 20 weeks more protein is conserved in the maternal body through, reduced nitrogen excretion in urine. </a:t>
            </a:r>
          </a:p>
          <a:p>
            <a:r>
              <a:rPr lang="en-US" sz="3200" dirty="0" smtClean="0">
                <a:latin typeface="Times New Roman" pitchFamily="18" charset="0"/>
                <a:cs typeface="Times New Roman" pitchFamily="18" charset="0"/>
              </a:rPr>
              <a:t>This facilitates the rapid fetal growth and rebuilding of the maternal tissue in </a:t>
            </a:r>
            <a:r>
              <a:rPr lang="en-US" sz="3200" dirty="0" err="1" smtClean="0">
                <a:latin typeface="Times New Roman" pitchFamily="18" charset="0"/>
                <a:cs typeface="Times New Roman" pitchFamily="18" charset="0"/>
              </a:rPr>
              <a:t>puerperium</a:t>
            </a:r>
            <a:r>
              <a:rPr lang="en-US" sz="3200" dirty="0" smtClean="0">
                <a:latin typeface="Times New Roman" pitchFamily="18" charset="0"/>
                <a:cs typeface="Times New Roman" pitchFamily="18" charset="0"/>
              </a:rPr>
              <a:t>.</a:t>
            </a:r>
          </a:p>
          <a:p>
            <a:endParaRPr lang="en-US" sz="3200" dirty="0"/>
          </a:p>
        </p:txBody>
      </p:sp>
    </p:spTree>
    <p:extLst>
      <p:ext uri="{BB962C8B-B14F-4D97-AF65-F5344CB8AC3E}">
        <p14:creationId xmlns:p14="http://schemas.microsoft.com/office/powerpoint/2010/main" val="2006873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5400" b="1" dirty="0" smtClean="0">
                <a:solidFill>
                  <a:schemeClr val="accent2">
                    <a:lumMod val="60000"/>
                    <a:lumOff val="40000"/>
                  </a:schemeClr>
                </a:solidFill>
                <a:latin typeface="Times New Roman" pitchFamily="18" charset="0"/>
                <a:cs typeface="Times New Roman" pitchFamily="18" charset="0"/>
              </a:rPr>
              <a:t> III. Fat/Lipid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122</a:t>
            </a:fld>
            <a:endParaRPr lang="en-US" dirty="0"/>
          </a:p>
        </p:txBody>
      </p:sp>
      <p:sp>
        <p:nvSpPr>
          <p:cNvPr id="3" name="Content Placeholder 2"/>
          <p:cNvSpPr>
            <a:spLocks noGrp="1"/>
          </p:cNvSpPr>
          <p:nvPr>
            <p:ph sz="quarter" idx="1"/>
          </p:nvPr>
        </p:nvSpPr>
        <p:spPr/>
        <p:txBody>
          <a:bodyPr>
            <a:normAutofit lnSpcReduction="10000"/>
          </a:bodyPr>
          <a:lstStyle/>
          <a:p>
            <a:r>
              <a:rPr lang="en-US" sz="3600" dirty="0" smtClean="0">
                <a:latin typeface="Times New Roman" pitchFamily="18" charset="0"/>
                <a:cs typeface="Times New Roman" pitchFamily="18" charset="0"/>
              </a:rPr>
              <a:t> Accumulation of maternal fat stores, during the first and 2</a:t>
            </a:r>
            <a:r>
              <a:rPr lang="en-US" sz="3600" baseline="30000" dirty="0" smtClean="0">
                <a:latin typeface="Times New Roman" pitchFamily="18" charset="0"/>
                <a:cs typeface="Times New Roman" pitchFamily="18" charset="0"/>
              </a:rPr>
              <a:t>nd</a:t>
            </a:r>
            <a:r>
              <a:rPr lang="en-US" sz="3600" dirty="0" smtClean="0">
                <a:latin typeface="Times New Roman" pitchFamily="18" charset="0"/>
                <a:cs typeface="Times New Roman" pitchFamily="18" charset="0"/>
              </a:rPr>
              <a:t> trimester, enhances fat mobilisation in late pregnancy without affecting the maternal health.</a:t>
            </a:r>
          </a:p>
          <a:p>
            <a:r>
              <a:rPr lang="en-US" sz="3600" dirty="0" smtClean="0">
                <a:latin typeface="Times New Roman" pitchFamily="18" charset="0"/>
                <a:cs typeface="Times New Roman" pitchFamily="18" charset="0"/>
              </a:rPr>
              <a:t>However fats are used by maternal tissues as an alternative energy source as insulin resistance increases.</a:t>
            </a:r>
          </a:p>
          <a:p>
            <a:endParaRPr lang="en-US" sz="3600" dirty="0"/>
          </a:p>
        </p:txBody>
      </p:sp>
    </p:spTree>
    <p:extLst>
      <p:ext uri="{BB962C8B-B14F-4D97-AF65-F5344CB8AC3E}">
        <p14:creationId xmlns:p14="http://schemas.microsoft.com/office/powerpoint/2010/main" val="1856521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t>
            </a:r>
            <a:r>
              <a:rPr lang="en-US" sz="5400" b="1" dirty="0" smtClean="0">
                <a:solidFill>
                  <a:schemeClr val="accent2">
                    <a:lumMod val="60000"/>
                    <a:lumOff val="40000"/>
                  </a:schemeClr>
                </a:solidFill>
                <a:latin typeface="Times New Roman" pitchFamily="18" charset="0"/>
                <a:cs typeface="Times New Roman" pitchFamily="18" charset="0"/>
              </a:rPr>
              <a:t> IV. Calcium</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123</a:t>
            </a:fld>
            <a:endParaRPr lang="en-US" dirty="0"/>
          </a:p>
        </p:txBody>
      </p:sp>
      <p:sp>
        <p:nvSpPr>
          <p:cNvPr id="3" name="Content Placeholder 2"/>
          <p:cNvSpPr>
            <a:spLocks noGrp="1"/>
          </p:cNvSpPr>
          <p:nvPr>
            <p:ph sz="quarter" idx="1"/>
          </p:nvPr>
        </p:nvSpPr>
        <p:spPr>
          <a:xfrm>
            <a:off x="228600" y="1066800"/>
            <a:ext cx="8610600" cy="5486400"/>
          </a:xfrm>
        </p:spPr>
        <p:txBody>
          <a:bodyPr>
            <a:normAutofit fontScale="92500" lnSpcReduction="10000"/>
          </a:bodyPr>
          <a:lstStyle/>
          <a:p>
            <a:pPr>
              <a:buNone/>
            </a:pPr>
            <a:r>
              <a:rPr lang="en-US" dirty="0" smtClean="0"/>
              <a:t>	</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p>
          <a:p>
            <a:r>
              <a:rPr lang="en-US" sz="3500" dirty="0" smtClean="0">
                <a:latin typeface="Times New Roman" pitchFamily="18" charset="0"/>
                <a:cs typeface="Times New Roman" pitchFamily="18" charset="0"/>
              </a:rPr>
              <a:t>Needed for fetal bone mineralization and breast milk production, hence  it’s absorption is greatly increased.</a:t>
            </a:r>
          </a:p>
          <a:p>
            <a:r>
              <a:rPr lang="en-US" sz="3500" dirty="0" smtClean="0">
                <a:latin typeface="Times New Roman" pitchFamily="18" charset="0"/>
                <a:cs typeface="Times New Roman" pitchFamily="18" charset="0"/>
              </a:rPr>
              <a:t>Maternal bone loss may occur in late pregnancy ,since the daily transfer of calcium from mother to fetus is 250mg, as compared to 2-3mg daily in the first trimester.</a:t>
            </a:r>
          </a:p>
          <a:p>
            <a:r>
              <a:rPr lang="en-US" sz="3500" dirty="0" smtClean="0">
                <a:latin typeface="Times New Roman" pitchFamily="18" charset="0"/>
                <a:cs typeface="Times New Roman" pitchFamily="18" charset="0"/>
              </a:rPr>
              <a:t> Therefore, the mother is at risk of osteoporosis later in life, especially where balanced dietary intake is inadequate.</a:t>
            </a:r>
          </a:p>
          <a:p>
            <a:endParaRPr lang="en-US" dirty="0" smtClean="0"/>
          </a:p>
          <a:p>
            <a:endParaRPr lang="en-US" dirty="0" smtClean="0"/>
          </a:p>
          <a:p>
            <a:endParaRPr lang="en-US" dirty="0"/>
          </a:p>
        </p:txBody>
      </p:sp>
    </p:spTree>
    <p:extLst>
      <p:ext uri="{BB962C8B-B14F-4D97-AF65-F5344CB8AC3E}">
        <p14:creationId xmlns:p14="http://schemas.microsoft.com/office/powerpoint/2010/main" val="899615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u="sng" dirty="0" smtClean="0">
                <a:solidFill>
                  <a:srgbClr val="FF0000"/>
                </a:solidFill>
                <a:latin typeface="Times New Roman" pitchFamily="18" charset="0"/>
                <a:cs typeface="Times New Roman" pitchFamily="18" charset="0"/>
              </a:rPr>
              <a:t>10.WEIGHT GAIN</a:t>
            </a:r>
            <a:endParaRPr lang="en-US" dirty="0">
              <a:solidFill>
                <a:srgbClr val="FF0000"/>
              </a:solidFill>
            </a:endParaRPr>
          </a:p>
        </p:txBody>
      </p:sp>
      <p:sp>
        <p:nvSpPr>
          <p:cNvPr id="5" name="Slide Number Placeholder 4"/>
          <p:cNvSpPr>
            <a:spLocks noGrp="1"/>
          </p:cNvSpPr>
          <p:nvPr>
            <p:ph type="sldNum" sz="quarter" idx="12"/>
          </p:nvPr>
        </p:nvSpPr>
        <p:spPr/>
        <p:txBody>
          <a:bodyPr/>
          <a:lstStyle/>
          <a:p>
            <a:fld id="{51EC40E9-AEF1-4389-8ABB-A86EB34A6416}" type="slidenum">
              <a:rPr lang="en-US" smtClean="0"/>
              <a:pPr/>
              <a:t>124</a:t>
            </a:fld>
            <a:endParaRPr lang="en-US" dirty="0"/>
          </a:p>
        </p:txBody>
      </p:sp>
      <p:sp>
        <p:nvSpPr>
          <p:cNvPr id="3" name="Content Placeholder 2"/>
          <p:cNvSpPr>
            <a:spLocks noGrp="1"/>
          </p:cNvSpPr>
          <p:nvPr>
            <p:ph sz="quarter" idx="1"/>
          </p:nvPr>
        </p:nvSpPr>
        <p:spPr>
          <a:xfrm>
            <a:off x="457200" y="1935480"/>
            <a:ext cx="8229600" cy="4541520"/>
          </a:xfrm>
        </p:spPr>
        <p:txBody>
          <a:bodyPr>
            <a:normAutofit/>
          </a:bodyPr>
          <a:lstStyle/>
          <a:p>
            <a:pPr lvl="0">
              <a:buNone/>
            </a:pPr>
            <a:r>
              <a:rPr lang="en-US" sz="3600" dirty="0" smtClean="0"/>
              <a:t>	</a:t>
            </a:r>
            <a:r>
              <a:rPr lang="en-US" sz="3600" dirty="0" smtClean="0">
                <a:latin typeface="Times New Roman" pitchFamily="18" charset="0"/>
                <a:cs typeface="Times New Roman" pitchFamily="18" charset="0"/>
              </a:rPr>
              <a:t>		Comprises of :</a:t>
            </a:r>
          </a:p>
          <a:p>
            <a:pPr lvl="0"/>
            <a:r>
              <a:rPr lang="en-US" sz="3600" dirty="0" smtClean="0">
                <a:latin typeface="Times New Roman" pitchFamily="18" charset="0"/>
                <a:cs typeface="Times New Roman" pitchFamily="18" charset="0"/>
              </a:rPr>
              <a:t>Grown products of conception.</a:t>
            </a:r>
          </a:p>
          <a:p>
            <a:pPr lvl="0"/>
            <a:r>
              <a:rPr lang="en-US" sz="3600" dirty="0" smtClean="0">
                <a:latin typeface="Times New Roman" pitchFamily="18" charset="0"/>
                <a:cs typeface="Times New Roman" pitchFamily="18" charset="0"/>
              </a:rPr>
              <a:t>Hypertrophy of various maternal tissue.</a:t>
            </a:r>
          </a:p>
          <a:p>
            <a:pPr lvl="0"/>
            <a:r>
              <a:rPr lang="en-US" sz="3600" dirty="0" smtClean="0">
                <a:latin typeface="Times New Roman" pitchFamily="18" charset="0"/>
                <a:cs typeface="Times New Roman" pitchFamily="18" charset="0"/>
              </a:rPr>
              <a:t>High fat deposition generally, but more is on the breasts, thighs and </a:t>
            </a:r>
            <a:r>
              <a:rPr lang="en-US" sz="3600" dirty="0" err="1" smtClean="0">
                <a:latin typeface="Times New Roman" pitchFamily="18" charset="0"/>
                <a:cs typeface="Times New Roman" pitchFamily="18" charset="0"/>
              </a:rPr>
              <a:t>gluteal</a:t>
            </a:r>
            <a:r>
              <a:rPr lang="en-US" sz="3600" dirty="0" smtClean="0">
                <a:latin typeface="Times New Roman" pitchFamily="18" charset="0"/>
                <a:cs typeface="Times New Roman" pitchFamily="18" charset="0"/>
              </a:rPr>
              <a:t> region as well as in the fetal body.</a:t>
            </a:r>
          </a:p>
          <a:p>
            <a:pPr>
              <a:buNone/>
            </a:pPr>
            <a:endParaRPr lang="en-US" sz="3600" dirty="0"/>
          </a:p>
        </p:txBody>
      </p:sp>
    </p:spTree>
    <p:extLst>
      <p:ext uri="{BB962C8B-B14F-4D97-AF65-F5344CB8AC3E}">
        <p14:creationId xmlns:p14="http://schemas.microsoft.com/office/powerpoint/2010/main" val="578249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762000"/>
          </a:xfrm>
        </p:spPr>
        <p:txBody>
          <a:bodyPr/>
          <a:lstStyle/>
          <a:p>
            <a:r>
              <a:rPr lang="en-US" dirty="0" smtClean="0"/>
              <a:t>        </a:t>
            </a:r>
            <a:r>
              <a:rPr lang="en-US" dirty="0" err="1" smtClean="0"/>
              <a:t>contd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125</a:t>
            </a:fld>
            <a:endParaRPr lang="en-US" dirty="0"/>
          </a:p>
        </p:txBody>
      </p:sp>
      <p:sp>
        <p:nvSpPr>
          <p:cNvPr id="3" name="Content Placeholder 2"/>
          <p:cNvSpPr>
            <a:spLocks noGrp="1"/>
          </p:cNvSpPr>
          <p:nvPr>
            <p:ph sz="quarter" idx="1"/>
          </p:nvPr>
        </p:nvSpPr>
        <p:spPr>
          <a:xfrm>
            <a:off x="457200" y="762000"/>
            <a:ext cx="8534400" cy="5562600"/>
          </a:xfrm>
        </p:spPr>
        <p:txBody>
          <a:bodyPr/>
          <a:lstStyle/>
          <a:p>
            <a:pPr lvl="0"/>
            <a:r>
              <a:rPr lang="en-US" sz="3200" dirty="0" smtClean="0">
                <a:latin typeface="Times New Roman" pitchFamily="18" charset="0"/>
                <a:cs typeface="Times New Roman" pitchFamily="18" charset="0"/>
              </a:rPr>
              <a:t>Increase of intravascular and extracellular fluid.</a:t>
            </a:r>
          </a:p>
          <a:p>
            <a:pPr>
              <a:buFont typeface="Wingdings" pitchFamily="2" charset="2"/>
              <a:buChar char="q"/>
            </a:pPr>
            <a:r>
              <a:rPr lang="en-US" sz="3200" dirty="0" smtClean="0">
                <a:latin typeface="Times New Roman" pitchFamily="18" charset="0"/>
                <a:cs typeface="Times New Roman" pitchFamily="18" charset="0"/>
              </a:rPr>
              <a:t>Therefore ,average total gain for a normal single fetus pregnancy is </a:t>
            </a:r>
            <a:r>
              <a:rPr lang="en-US" sz="3200" b="1" dirty="0" smtClean="0">
                <a:latin typeface="Times New Roman" pitchFamily="18" charset="0"/>
                <a:cs typeface="Times New Roman" pitchFamily="18" charset="0"/>
              </a:rPr>
              <a:t>12.5kg or 12500gm</a:t>
            </a:r>
            <a:r>
              <a:rPr lang="en-US" sz="3200" dirty="0" smtClean="0">
                <a:latin typeface="Times New Roman" pitchFamily="18" charset="0"/>
                <a:cs typeface="Times New Roman" pitchFamily="18" charset="0"/>
              </a:rPr>
              <a:t>.</a:t>
            </a:r>
          </a:p>
          <a:p>
            <a:pPr>
              <a:buFont typeface="Wingdings" pitchFamily="2" charset="2"/>
              <a:buChar char="Ø"/>
            </a:pPr>
            <a:r>
              <a:rPr lang="en-US" sz="3200" dirty="0" smtClean="0">
                <a:latin typeface="Times New Roman" pitchFamily="18" charset="0"/>
                <a:cs typeface="Times New Roman" pitchFamily="18" charset="0"/>
              </a:rPr>
              <a:t>First 20 weeks gain, accounts for 4kg, so approximately 200gm or 0.2kg per week.</a:t>
            </a:r>
          </a:p>
          <a:p>
            <a:pPr>
              <a:buFont typeface="Wingdings" pitchFamily="2" charset="2"/>
              <a:buChar char="Ø"/>
            </a:pPr>
            <a:r>
              <a:rPr lang="en-US" sz="3200" dirty="0" smtClean="0">
                <a:latin typeface="Times New Roman" pitchFamily="18" charset="0"/>
                <a:cs typeface="Times New Roman" pitchFamily="18" charset="0"/>
              </a:rPr>
              <a:t>The last 20 weeks gain, is 8.5kg ,hence approximately 0.4-0.5kg per week i.e. 400gm-500gm.</a:t>
            </a:r>
          </a:p>
          <a:p>
            <a:pPr>
              <a:buFont typeface="Wingdings" pitchFamily="2" charset="2"/>
              <a:buChar char="q"/>
            </a:pPr>
            <a:endParaRPr lang="en-US" sz="28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946218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126</a:t>
            </a:fld>
            <a:endParaRPr lang="en-US" dirty="0"/>
          </a:p>
        </p:txBody>
      </p:sp>
      <p:sp>
        <p:nvSpPr>
          <p:cNvPr id="3" name="Content Placeholder 2"/>
          <p:cNvSpPr>
            <a:spLocks noGrp="1"/>
          </p:cNvSpPr>
          <p:nvPr>
            <p:ph sz="quarter" idx="1"/>
          </p:nvPr>
        </p:nvSpPr>
        <p:spPr/>
        <p:txBody>
          <a:bodyPr>
            <a:noAutofit/>
          </a:bodyPr>
          <a:lstStyle/>
          <a:p>
            <a:r>
              <a:rPr lang="en-US" sz="3200" dirty="0" smtClean="0">
                <a:latin typeface="Times New Roman" pitchFamily="18" charset="0"/>
                <a:cs typeface="Times New Roman" pitchFamily="18" charset="0"/>
              </a:rPr>
              <a:t>Generally the total gain is basically influenced by maternal health prior to conception, prenatally and genetic make up. </a:t>
            </a:r>
          </a:p>
          <a:p>
            <a:r>
              <a:rPr lang="en-US" sz="3200" dirty="0" smtClean="0">
                <a:latin typeface="Times New Roman" pitchFamily="18" charset="0"/>
                <a:cs typeface="Times New Roman" pitchFamily="18" charset="0"/>
              </a:rPr>
              <a:t> Therefore the total gain can be 11kg or as high as 16kg in one who is healthy.</a:t>
            </a:r>
            <a:endParaRPr lang="en-US" sz="3200" dirty="0" smtClean="0">
              <a:solidFill>
                <a:srgbClr val="7030A0"/>
              </a:solidFill>
              <a:latin typeface="Times New Roman" pitchFamily="18" charset="0"/>
              <a:cs typeface="Times New Roman" pitchFamily="18" charset="0"/>
            </a:endParaRPr>
          </a:p>
          <a:p>
            <a:pPr lvl="2">
              <a:buNone/>
            </a:pPr>
            <a:r>
              <a:rPr lang="en-US" sz="2900" dirty="0" smtClean="0">
                <a:latin typeface="Times New Roman" pitchFamily="18" charset="0"/>
                <a:cs typeface="Times New Roman" pitchFamily="18" charset="0"/>
              </a:rPr>
              <a:t>			</a:t>
            </a:r>
            <a:endParaRPr lang="en-US" sz="2900" dirty="0">
              <a:latin typeface="Times New Roman" pitchFamily="18" charset="0"/>
              <a:cs typeface="Times New Roman" pitchFamily="18" charset="0"/>
            </a:endParaRPr>
          </a:p>
        </p:txBody>
      </p:sp>
      <p:sp>
        <p:nvSpPr>
          <p:cNvPr id="6" name="Curved Down Ribbon 5"/>
          <p:cNvSpPr/>
          <p:nvPr/>
        </p:nvSpPr>
        <p:spPr>
          <a:xfrm>
            <a:off x="914400" y="4724400"/>
            <a:ext cx="7772400" cy="1447800"/>
          </a:xfrm>
          <a:prstGeom prst="ellipseRibbon">
            <a:avLst>
              <a:gd name="adj1" fmla="val 17659"/>
              <a:gd name="adj2" fmla="val 75000"/>
              <a:gd name="adj3" fmla="val 13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rPr>
              <a:t>END  :   QUESTION?</a:t>
            </a:r>
            <a:endParaRPr lang="en-US" sz="3200" b="1" dirty="0">
              <a:solidFill>
                <a:srgbClr val="FFFF00"/>
              </a:solidFill>
            </a:endParaRPr>
          </a:p>
        </p:txBody>
      </p:sp>
    </p:spTree>
    <p:extLst>
      <p:ext uri="{BB962C8B-B14F-4D97-AF65-F5344CB8AC3E}">
        <p14:creationId xmlns:p14="http://schemas.microsoft.com/office/powerpoint/2010/main" val="3418085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r>
              <a:rPr lang="en-US" dirty="0" smtClean="0"/>
              <a:t>MINOR COMPLICATIONS DURING PREGNANCY</a:t>
            </a:r>
            <a:endParaRPr lang="en-US" dirty="0"/>
          </a:p>
        </p:txBody>
      </p:sp>
      <p:sp>
        <p:nvSpPr>
          <p:cNvPr id="3" name="Content Placeholder 2"/>
          <p:cNvSpPr>
            <a:spLocks noGrp="1"/>
          </p:cNvSpPr>
          <p:nvPr>
            <p:ph idx="1"/>
          </p:nvPr>
        </p:nvSpPr>
        <p:spPr>
          <a:xfrm>
            <a:off x="457200" y="6080444"/>
            <a:ext cx="8229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420944331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86800" cy="5410200"/>
          </a:xfrm>
        </p:spPr>
        <p:txBody>
          <a:bodyPr>
            <a:noAutofit/>
          </a:bodyPr>
          <a:lstStyle/>
          <a:p>
            <a:pPr marL="0" indent="0">
              <a:buNone/>
            </a:pPr>
            <a:endParaRPr lang="en-US" sz="2800" dirty="0" smtClean="0">
              <a:latin typeface="Times New Roman" pitchFamily="18" charset="0"/>
              <a:cs typeface="Times New Roman" pitchFamily="18" charset="0"/>
            </a:endParaRPr>
          </a:p>
          <a:p>
            <a:pPr>
              <a:buFont typeface="Wingdings" pitchFamily="2" charset="2"/>
              <a:buChar char="v"/>
            </a:pPr>
            <a:r>
              <a:rPr lang="en-US" sz="2800" dirty="0" smtClean="0">
                <a:latin typeface="Times New Roman" pitchFamily="18" charset="0"/>
                <a:cs typeface="Times New Roman" pitchFamily="18" charset="0"/>
              </a:rPr>
              <a:t> Caused by high hormonal levels and pressure from the grown uterus.</a:t>
            </a:r>
          </a:p>
          <a:p>
            <a:pPr>
              <a:buNone/>
            </a:pP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Specifics are:-</a:t>
            </a:r>
          </a:p>
          <a:p>
            <a:pPr>
              <a:buNone/>
            </a:pPr>
            <a:r>
              <a:rPr lang="en-US" sz="2800" dirty="0" smtClean="0">
                <a:solidFill>
                  <a:schemeClr val="accent2"/>
                </a:solidFill>
                <a:latin typeface="Times New Roman" pitchFamily="18" charset="0"/>
                <a:cs typeface="Times New Roman" pitchFamily="18" charset="0"/>
              </a:rPr>
              <a:t>	</a:t>
            </a:r>
            <a:r>
              <a:rPr lang="en-US" sz="2800" b="1" dirty="0" smtClean="0">
                <a:solidFill>
                  <a:schemeClr val="accent4"/>
                </a:solidFill>
                <a:latin typeface="Times New Roman" pitchFamily="18" charset="0"/>
                <a:cs typeface="Times New Roman" pitchFamily="18" charset="0"/>
              </a:rPr>
              <a:t>Morning sickness</a:t>
            </a:r>
          </a:p>
          <a:p>
            <a:r>
              <a:rPr lang="en-US" sz="2800" dirty="0" smtClean="0">
                <a:solidFill>
                  <a:schemeClr val="accent2"/>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Characterised by  either nausea, vomiting  or both on waking up in the morning.</a:t>
            </a:r>
          </a:p>
          <a:p>
            <a:r>
              <a:rPr lang="en-US" sz="2800" dirty="0" smtClean="0">
                <a:latin typeface="Times New Roman" pitchFamily="18" charset="0"/>
                <a:cs typeface="Times New Roman" pitchFamily="18" charset="0"/>
              </a:rPr>
              <a:t>Occurs between 4</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-14</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week , to about 50% of the prenatals due to sudden rise of oestrogen hormone.</a:t>
            </a:r>
          </a:p>
          <a:p>
            <a:pPr>
              <a:buNone/>
            </a:pPr>
            <a:r>
              <a:rPr lang="en-US" sz="2800" dirty="0" smtClean="0">
                <a:solidFill>
                  <a:schemeClr val="accent2"/>
                </a:solidFill>
              </a:rPr>
              <a:t>	</a:t>
            </a:r>
          </a:p>
          <a:p>
            <a:pPr>
              <a:buNone/>
            </a:pPr>
            <a:endParaRPr lang="en-US" sz="2800" dirty="0"/>
          </a:p>
        </p:txBody>
      </p:sp>
      <p:sp>
        <p:nvSpPr>
          <p:cNvPr id="4" name="Date Placeholder 3"/>
          <p:cNvSpPr>
            <a:spLocks noGrp="1"/>
          </p:cNvSpPr>
          <p:nvPr>
            <p:ph type="dt" sz="half" idx="10"/>
          </p:nvPr>
        </p:nvSpPr>
        <p:spPr/>
        <p:txBody>
          <a:bodyPr/>
          <a:lstStyle/>
          <a:p>
            <a:fld id="{21C33B3D-7EB1-4EFE-AC48-5E486A649089}"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F9FD5E83-DDD1-4862-8DB6-887A908FDE33}" type="slidenum">
              <a:rPr lang="en-US" smtClean="0"/>
              <a:pPr/>
              <a:t>128</a:t>
            </a:fld>
            <a:endParaRPr lang="en-US" dirty="0"/>
          </a:p>
        </p:txBody>
      </p:sp>
    </p:spTree>
    <p:extLst>
      <p:ext uri="{BB962C8B-B14F-4D97-AF65-F5344CB8AC3E}">
        <p14:creationId xmlns:p14="http://schemas.microsoft.com/office/powerpoint/2010/main" val="1103671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contd</a:t>
            </a:r>
            <a:endParaRPr lang="en-US" dirty="0"/>
          </a:p>
        </p:txBody>
      </p:sp>
      <p:sp>
        <p:nvSpPr>
          <p:cNvPr id="2" name="Content Placeholder 1"/>
          <p:cNvSpPr>
            <a:spLocks noGrp="1"/>
          </p:cNvSpPr>
          <p:nvPr>
            <p:ph idx="1"/>
          </p:nvPr>
        </p:nvSpPr>
        <p:spPr/>
        <p:txBody>
          <a:bodyPr>
            <a:noAutofit/>
          </a:bodyPr>
          <a:lstStyle/>
          <a:p>
            <a:pPr>
              <a:buNone/>
            </a:pPr>
            <a:r>
              <a:rPr lang="en-US" sz="3000" i="1" dirty="0" smtClean="0"/>
              <a:t>		</a:t>
            </a:r>
            <a:r>
              <a:rPr lang="en-US" sz="3000" i="1" dirty="0" smtClean="0">
                <a:solidFill>
                  <a:srgbClr val="002060"/>
                </a:solidFill>
              </a:rPr>
              <a:t>Management</a:t>
            </a:r>
          </a:p>
          <a:p>
            <a:r>
              <a:rPr lang="en-US" sz="3000" dirty="0" smtClean="0"/>
              <a:t>To take starchy food of  her choice, before waking up and a sweetened drink.</a:t>
            </a:r>
          </a:p>
          <a:p>
            <a:r>
              <a:rPr lang="en-US" dirty="0" smtClean="0"/>
              <a:t>To have</a:t>
            </a:r>
            <a:r>
              <a:rPr lang="en-US" sz="3000" dirty="0" smtClean="0"/>
              <a:t> small frequent  meal and adequate fluid  to prevent dehydration.</a:t>
            </a:r>
          </a:p>
          <a:p>
            <a:pPr>
              <a:buNone/>
            </a:pPr>
            <a:r>
              <a:rPr lang="en-US" sz="3000" dirty="0" smtClean="0"/>
              <a:t>	</a:t>
            </a:r>
            <a:r>
              <a:rPr lang="en-US" sz="3000" b="1" dirty="0" smtClean="0">
                <a:solidFill>
                  <a:schemeClr val="accent3"/>
                </a:solidFill>
              </a:rPr>
              <a:t>Fainting / syncope  attacks</a:t>
            </a:r>
          </a:p>
          <a:p>
            <a:r>
              <a:rPr lang="en-US" sz="3000" dirty="0" smtClean="0"/>
              <a:t>Results from either vasodilatation in early pregnancy,  faulty position in late pregnancy or cardiac problems. </a:t>
            </a:r>
          </a:p>
          <a:p>
            <a:endParaRPr lang="en-US" sz="3000" dirty="0" smtClean="0"/>
          </a:p>
          <a:p>
            <a:endParaRPr lang="en-US" sz="3000" dirty="0"/>
          </a:p>
        </p:txBody>
      </p:sp>
      <p:sp>
        <p:nvSpPr>
          <p:cNvPr id="4" name="Date Placeholder 3"/>
          <p:cNvSpPr>
            <a:spLocks noGrp="1"/>
          </p:cNvSpPr>
          <p:nvPr>
            <p:ph type="dt" sz="half" idx="10"/>
          </p:nvPr>
        </p:nvSpPr>
        <p:spPr/>
        <p:txBody>
          <a:bodyPr/>
          <a:lstStyle/>
          <a:p>
            <a:fld id="{A74E0B73-3759-483B-A5E1-4B7F9D650463}"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F9FD5E83-DDD1-4862-8DB6-887A908FDE33}" type="slidenum">
              <a:rPr lang="en-US" smtClean="0"/>
              <a:pPr/>
              <a:t>129</a:t>
            </a:fld>
            <a:endParaRPr lang="en-US" dirty="0"/>
          </a:p>
        </p:txBody>
      </p:sp>
    </p:spTree>
    <p:extLst>
      <p:ext uri="{BB962C8B-B14F-4D97-AF65-F5344CB8AC3E}">
        <p14:creationId xmlns:p14="http://schemas.microsoft.com/office/powerpoint/2010/main" val="2370514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Autofit/>
          </a:bodyPr>
          <a:lstStyle/>
          <a:p>
            <a:r>
              <a:rPr lang="en-US" sz="4400" b="1" dirty="0" smtClean="0">
                <a:solidFill>
                  <a:srgbClr val="C00000"/>
                </a:solidFill>
              </a:rPr>
              <a:t>		</a:t>
            </a:r>
            <a:r>
              <a:rPr lang="en-US" dirty="0" smtClean="0">
                <a:solidFill>
                  <a:schemeClr val="accent1">
                    <a:lumMod val="60000"/>
                    <a:lumOff val="40000"/>
                  </a:schemeClr>
                </a:solidFill>
              </a:rPr>
              <a:t>ct</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457200" y="1295400"/>
            <a:ext cx="8229600" cy="5257800"/>
          </a:xfrm>
        </p:spPr>
        <p:txBody>
          <a:bodyPr>
            <a:normAutofit/>
          </a:bodyPr>
          <a:lstStyle/>
          <a:p>
            <a:pPr>
              <a:buNone/>
            </a:pPr>
            <a:r>
              <a:rPr lang="en-US" u="sng" dirty="0" smtClean="0"/>
              <a:t>	</a:t>
            </a:r>
            <a:r>
              <a:rPr lang="en-US" sz="2800" b="1" u="sng" dirty="0" smtClean="0">
                <a:latin typeface="Times New Roman" pitchFamily="18" charset="0"/>
                <a:cs typeface="Times New Roman" pitchFamily="18" charset="0"/>
              </a:rPr>
              <a:t>Introduction</a:t>
            </a:r>
          </a:p>
          <a:p>
            <a:r>
              <a:rPr lang="en-US" sz="2800" dirty="0" smtClean="0">
                <a:latin typeface="Times New Roman" pitchFamily="18" charset="0"/>
                <a:cs typeface="Times New Roman" pitchFamily="18" charset="0"/>
              </a:rPr>
              <a:t>It’s a model of ANC services, among the pillars of safe motherhood, for those undergoing (N) pregnancy.</a:t>
            </a:r>
          </a:p>
          <a:p>
            <a:pPr>
              <a:buNone/>
            </a:pPr>
            <a:r>
              <a:rPr lang="en-US" sz="2800" dirty="0" smtClean="0">
                <a:latin typeface="Times New Roman" pitchFamily="18" charset="0"/>
                <a:cs typeface="Times New Roman" pitchFamily="18" charset="0"/>
              </a:rPr>
              <a:t>	</a:t>
            </a:r>
            <a:r>
              <a:rPr lang="en-US" sz="2800" b="1" u="sng" dirty="0" smtClean="0">
                <a:latin typeface="Times New Roman" pitchFamily="18" charset="0"/>
                <a:cs typeface="Times New Roman" pitchFamily="18" charset="0"/>
              </a:rPr>
              <a:t>Definition</a:t>
            </a:r>
          </a:p>
          <a:p>
            <a:r>
              <a:rPr lang="en-US" sz="2800" dirty="0" smtClean="0">
                <a:latin typeface="Times New Roman" pitchFamily="18" charset="0"/>
                <a:cs typeface="Times New Roman" pitchFamily="18" charset="0"/>
              </a:rPr>
              <a:t>It’s a </a:t>
            </a:r>
            <a:r>
              <a:rPr lang="en-US" sz="2800" b="1" dirty="0" smtClean="0">
                <a:latin typeface="Times New Roman" pitchFamily="18" charset="0"/>
                <a:cs typeface="Times New Roman" pitchFamily="18" charset="0"/>
              </a:rPr>
              <a:t>personalised  service</a:t>
            </a:r>
            <a:r>
              <a:rPr lang="en-US" sz="2800" dirty="0" smtClean="0">
                <a:latin typeface="Times New Roman" pitchFamily="18" charset="0"/>
                <a:cs typeface="Times New Roman" pitchFamily="18" charset="0"/>
              </a:rPr>
              <a:t>, which emphasizes on </a:t>
            </a:r>
            <a:r>
              <a:rPr lang="en-US" sz="2800" b="1" dirty="0" smtClean="0">
                <a:latin typeface="Times New Roman" pitchFamily="18" charset="0"/>
                <a:cs typeface="Times New Roman" pitchFamily="18" charset="0"/>
              </a:rPr>
              <a:t>overall health, preparation for child birth and complication /emergency readiness.</a:t>
            </a:r>
          </a:p>
          <a:p>
            <a:pPr>
              <a:buNone/>
            </a:pPr>
            <a:r>
              <a:rPr lang="en-US" sz="2800" dirty="0" smtClean="0">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NB: </a:t>
            </a:r>
            <a:r>
              <a:rPr lang="en-US" sz="2800" dirty="0" smtClean="0">
                <a:latin typeface="Times New Roman" pitchFamily="18" charset="0"/>
                <a:cs typeface="Times New Roman" pitchFamily="18" charset="0"/>
              </a:rPr>
              <a:t>Non-health benefits are:- It’s friendly, timely and goal oriented.</a:t>
            </a:r>
            <a:endParaRPr lang="en-US" sz="28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ABBAB312-29D3-4FBD-B475-056C68F62140}"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8658BCC8-BCAF-4AC7-96A0-C5CCAE56A870}" type="slidenum">
              <a:rPr lang="en-US" smtClean="0"/>
              <a:pPr/>
              <a:t>13</a:t>
            </a:fld>
            <a:endParaRPr lang="en-US" dirty="0"/>
          </a:p>
        </p:txBody>
      </p:sp>
    </p:spTree>
    <p:extLst>
      <p:ext uri="{BB962C8B-B14F-4D97-AF65-F5344CB8AC3E}">
        <p14:creationId xmlns:p14="http://schemas.microsoft.com/office/powerpoint/2010/main" val="3507885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7494"/>
            <a:ext cx="8229600" cy="1104106"/>
          </a:xfrm>
        </p:spPr>
        <p:txBody>
          <a:bodyPr/>
          <a:lstStyle/>
          <a:p>
            <a:r>
              <a:rPr lang="en-US" dirty="0" smtClean="0"/>
              <a:t>ct</a:t>
            </a:r>
            <a:endParaRPr lang="en-US" dirty="0"/>
          </a:p>
        </p:txBody>
      </p:sp>
      <p:sp>
        <p:nvSpPr>
          <p:cNvPr id="2" name="Content Placeholder 1"/>
          <p:cNvSpPr>
            <a:spLocks noGrp="1"/>
          </p:cNvSpPr>
          <p:nvPr>
            <p:ph idx="1"/>
          </p:nvPr>
        </p:nvSpPr>
        <p:spPr>
          <a:xfrm>
            <a:off x="152400" y="1447800"/>
            <a:ext cx="8839200" cy="5257800"/>
          </a:xfrm>
        </p:spPr>
        <p:txBody>
          <a:bodyPr>
            <a:noAutofit/>
          </a:bodyPr>
          <a:lstStyle/>
          <a:p>
            <a:pPr>
              <a:buNone/>
            </a:pPr>
            <a:r>
              <a:rPr lang="en-US" sz="2800" dirty="0" smtClean="0"/>
              <a:t>		</a:t>
            </a:r>
            <a:r>
              <a:rPr lang="en-US" sz="2800" i="1" dirty="0" smtClean="0">
                <a:solidFill>
                  <a:srgbClr val="002060"/>
                </a:solidFill>
              </a:rPr>
              <a:t>Management</a:t>
            </a:r>
          </a:p>
          <a:p>
            <a:r>
              <a:rPr lang="en-US" sz="2800" dirty="0" smtClean="0"/>
              <a:t>Conservatively:-</a:t>
            </a:r>
          </a:p>
          <a:p>
            <a:pPr>
              <a:buFont typeface="Wingdings" pitchFamily="2" charset="2"/>
              <a:buChar char="Ø"/>
            </a:pPr>
            <a:r>
              <a:rPr lang="en-US" sz="2800" dirty="0" smtClean="0"/>
              <a:t>To avoid long periods of standing and overcrowded areas.</a:t>
            </a:r>
          </a:p>
          <a:p>
            <a:pPr>
              <a:buFont typeface="Wingdings" pitchFamily="2" charset="2"/>
              <a:buChar char="Ø"/>
            </a:pPr>
            <a:r>
              <a:rPr lang="en-US" sz="2800" dirty="0" smtClean="0"/>
              <a:t>To adopt a lateral position in late pregnancy.</a:t>
            </a:r>
          </a:p>
          <a:p>
            <a:r>
              <a:rPr lang="en-US" sz="2800" dirty="0" smtClean="0"/>
              <a:t>Curative, to seek medical  attention for anaemia and heart problems.</a:t>
            </a:r>
          </a:p>
          <a:p>
            <a:pPr>
              <a:buNone/>
            </a:pPr>
            <a:r>
              <a:rPr lang="en-US" sz="2800" dirty="0" smtClean="0"/>
              <a:t>		</a:t>
            </a:r>
            <a:r>
              <a:rPr lang="en-US" sz="2800" b="1" dirty="0" smtClean="0">
                <a:solidFill>
                  <a:schemeClr val="accent3"/>
                </a:solidFill>
              </a:rPr>
              <a:t>Heart  burn  ( psyrosis )</a:t>
            </a:r>
          </a:p>
          <a:p>
            <a:r>
              <a:rPr lang="en-US" sz="2800" dirty="0" smtClean="0"/>
              <a:t>Experienced as a burning sensation in the medial sternum, because of reflux of stomach contents to the oesophagus.</a:t>
            </a:r>
            <a:endParaRPr lang="en-US" sz="2800" dirty="0"/>
          </a:p>
        </p:txBody>
      </p:sp>
      <p:sp>
        <p:nvSpPr>
          <p:cNvPr id="4" name="Date Placeholder 3"/>
          <p:cNvSpPr>
            <a:spLocks noGrp="1"/>
          </p:cNvSpPr>
          <p:nvPr>
            <p:ph type="dt" sz="half" idx="10"/>
          </p:nvPr>
        </p:nvSpPr>
        <p:spPr/>
        <p:txBody>
          <a:bodyPr/>
          <a:lstStyle/>
          <a:p>
            <a:fld id="{31286821-9148-4A6F-9B64-834B2882C63A}"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F9FD5E83-DDD1-4862-8DB6-887A908FDE33}" type="slidenum">
              <a:rPr lang="en-US" smtClean="0"/>
              <a:pPr/>
              <a:t>130</a:t>
            </a:fld>
            <a:endParaRPr lang="en-US" dirty="0"/>
          </a:p>
        </p:txBody>
      </p:sp>
    </p:spTree>
    <p:extLst>
      <p:ext uri="{BB962C8B-B14F-4D97-AF65-F5344CB8AC3E}">
        <p14:creationId xmlns:p14="http://schemas.microsoft.com/office/powerpoint/2010/main" val="2241816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7494"/>
            <a:ext cx="8229600" cy="875506"/>
          </a:xfrm>
        </p:spPr>
        <p:txBody>
          <a:bodyPr/>
          <a:lstStyle/>
          <a:p>
            <a:r>
              <a:rPr lang="en-US" dirty="0" smtClean="0"/>
              <a:t>		contd</a:t>
            </a:r>
            <a:endParaRPr lang="en-US" dirty="0"/>
          </a:p>
        </p:txBody>
      </p:sp>
      <p:sp>
        <p:nvSpPr>
          <p:cNvPr id="2" name="Content Placeholder 1"/>
          <p:cNvSpPr>
            <a:spLocks noGrp="1"/>
          </p:cNvSpPr>
          <p:nvPr>
            <p:ph idx="1"/>
          </p:nvPr>
        </p:nvSpPr>
        <p:spPr>
          <a:xfrm>
            <a:off x="304800" y="1219200"/>
            <a:ext cx="8686800" cy="5334000"/>
          </a:xfrm>
        </p:spPr>
        <p:txBody>
          <a:bodyPr>
            <a:noAutofit/>
          </a:bodyPr>
          <a:lstStyle/>
          <a:p>
            <a:r>
              <a:rPr lang="en-US" sz="2800" dirty="0" smtClean="0"/>
              <a:t>Results from relaxation of cardiac sphincter, as well as pressure exerted by the uterus as from 30</a:t>
            </a:r>
            <a:r>
              <a:rPr lang="en-US" sz="2800" baseline="30000" dirty="0" smtClean="0"/>
              <a:t>th</a:t>
            </a:r>
            <a:r>
              <a:rPr lang="en-US" sz="2800" dirty="0" smtClean="0"/>
              <a:t> week.</a:t>
            </a:r>
          </a:p>
          <a:p>
            <a:pPr>
              <a:buFont typeface="Wingdings" pitchFamily="2" charset="2"/>
              <a:buChar char="Ø"/>
            </a:pPr>
            <a:r>
              <a:rPr lang="en-US" sz="2800" dirty="0" smtClean="0"/>
              <a:t>It’s worsened, if she adopts a recumbent position.</a:t>
            </a:r>
          </a:p>
          <a:p>
            <a:pPr>
              <a:buNone/>
            </a:pPr>
            <a:r>
              <a:rPr lang="en-US" sz="2800" dirty="0" smtClean="0"/>
              <a:t>			</a:t>
            </a:r>
            <a:r>
              <a:rPr lang="en-US" sz="2800" i="1" dirty="0" smtClean="0">
                <a:solidFill>
                  <a:srgbClr val="002060"/>
                </a:solidFill>
              </a:rPr>
              <a:t>Management</a:t>
            </a:r>
          </a:p>
          <a:p>
            <a:r>
              <a:rPr lang="en-US" sz="2800" dirty="0" smtClean="0"/>
              <a:t>To take easily digestible foods .</a:t>
            </a:r>
          </a:p>
          <a:p>
            <a:r>
              <a:rPr lang="en-US" sz="2800" dirty="0" smtClean="0"/>
              <a:t>To avoid bending after meals.</a:t>
            </a:r>
          </a:p>
          <a:p>
            <a:r>
              <a:rPr lang="en-US" sz="2800" dirty="0" smtClean="0"/>
              <a:t>To sleep while propped up comfortably.</a:t>
            </a:r>
          </a:p>
          <a:p>
            <a:r>
              <a:rPr lang="en-US" sz="2800" dirty="0" smtClean="0"/>
              <a:t>To take milk regularly ,if it persists.</a:t>
            </a:r>
          </a:p>
          <a:p>
            <a:r>
              <a:rPr lang="en-US" sz="2800" dirty="0" smtClean="0"/>
              <a:t>For no relieve, administer antacids  e.g.  Actal 2 every 8 hourly.</a:t>
            </a:r>
          </a:p>
          <a:p>
            <a:endParaRPr lang="en-US" sz="2800" dirty="0" smtClean="0"/>
          </a:p>
        </p:txBody>
      </p:sp>
      <p:sp>
        <p:nvSpPr>
          <p:cNvPr id="4" name="Date Placeholder 3"/>
          <p:cNvSpPr>
            <a:spLocks noGrp="1"/>
          </p:cNvSpPr>
          <p:nvPr>
            <p:ph type="dt" sz="half" idx="10"/>
          </p:nvPr>
        </p:nvSpPr>
        <p:spPr/>
        <p:txBody>
          <a:bodyPr/>
          <a:lstStyle/>
          <a:p>
            <a:fld id="{84E6862C-6F3B-46C2-A3F6-7696CAABB12E}"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F9FD5E83-DDD1-4862-8DB6-887A908FDE33}" type="slidenum">
              <a:rPr lang="en-US" smtClean="0"/>
              <a:pPr/>
              <a:t>131</a:t>
            </a:fld>
            <a:endParaRPr lang="en-US" dirty="0"/>
          </a:p>
        </p:txBody>
      </p:sp>
    </p:spTree>
    <p:extLst>
      <p:ext uri="{BB962C8B-B14F-4D97-AF65-F5344CB8AC3E}">
        <p14:creationId xmlns:p14="http://schemas.microsoft.com/office/powerpoint/2010/main" val="2621168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sp>
        <p:nvSpPr>
          <p:cNvPr id="2" name="Content Placeholder 1"/>
          <p:cNvSpPr>
            <a:spLocks noGrp="1"/>
          </p:cNvSpPr>
          <p:nvPr>
            <p:ph idx="1"/>
          </p:nvPr>
        </p:nvSpPr>
        <p:spPr/>
        <p:txBody>
          <a:bodyPr>
            <a:normAutofit fontScale="85000" lnSpcReduction="10000"/>
          </a:bodyPr>
          <a:lstStyle/>
          <a:p>
            <a:pPr>
              <a:buNone/>
            </a:pPr>
            <a:r>
              <a:rPr lang="en-US" dirty="0" smtClean="0"/>
              <a:t>		</a:t>
            </a:r>
            <a:r>
              <a:rPr lang="en-US" b="1" dirty="0" smtClean="0">
                <a:solidFill>
                  <a:schemeClr val="accent3"/>
                </a:solidFill>
              </a:rPr>
              <a:t>Itching</a:t>
            </a:r>
          </a:p>
          <a:p>
            <a:r>
              <a:rPr lang="en-US" dirty="0" smtClean="0"/>
              <a:t>Mostly, experienced on the abdomen due to rapid  uterine growth.</a:t>
            </a:r>
          </a:p>
          <a:p>
            <a:r>
              <a:rPr lang="en-US" dirty="0" smtClean="0"/>
              <a:t>Sometimes, it results from poor hygiene and allergic reaction to certain materials as well as detergents.</a:t>
            </a:r>
          </a:p>
          <a:p>
            <a:pPr>
              <a:buNone/>
            </a:pPr>
            <a:r>
              <a:rPr lang="en-US" dirty="0" smtClean="0"/>
              <a:t>	   </a:t>
            </a:r>
            <a:r>
              <a:rPr lang="en-US" i="1" dirty="0" smtClean="0">
                <a:solidFill>
                  <a:srgbClr val="002060"/>
                </a:solidFill>
              </a:rPr>
              <a:t>Management</a:t>
            </a:r>
          </a:p>
          <a:p>
            <a:r>
              <a:rPr lang="en-US" dirty="0" smtClean="0"/>
              <a:t>Advise on hygiene, particularly of the vulva.</a:t>
            </a:r>
          </a:p>
          <a:p>
            <a:r>
              <a:rPr lang="en-US" dirty="0" smtClean="0"/>
              <a:t>To avoid the material allergic to and the detergent, or rinse the latter properly.</a:t>
            </a:r>
          </a:p>
          <a:p>
            <a:r>
              <a:rPr lang="en-US" dirty="0" smtClean="0"/>
              <a:t>To apply a soothing cream on the respective areas.</a:t>
            </a:r>
            <a:endParaRPr lang="en-US" dirty="0"/>
          </a:p>
        </p:txBody>
      </p:sp>
      <p:sp>
        <p:nvSpPr>
          <p:cNvPr id="4" name="Date Placeholder 3"/>
          <p:cNvSpPr>
            <a:spLocks noGrp="1"/>
          </p:cNvSpPr>
          <p:nvPr>
            <p:ph type="dt" sz="half" idx="10"/>
          </p:nvPr>
        </p:nvSpPr>
        <p:spPr/>
        <p:txBody>
          <a:bodyPr/>
          <a:lstStyle/>
          <a:p>
            <a:fld id="{A3F230B2-335A-4424-B0F0-F1110D13D363}"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F9FD5E83-DDD1-4862-8DB6-887A908FDE33}" type="slidenum">
              <a:rPr lang="en-US" smtClean="0"/>
              <a:pPr/>
              <a:t>132</a:t>
            </a:fld>
            <a:endParaRPr lang="en-US" dirty="0"/>
          </a:p>
        </p:txBody>
      </p:sp>
    </p:spTree>
    <p:extLst>
      <p:ext uri="{BB962C8B-B14F-4D97-AF65-F5344CB8AC3E}">
        <p14:creationId xmlns:p14="http://schemas.microsoft.com/office/powerpoint/2010/main" val="1109049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sp>
        <p:nvSpPr>
          <p:cNvPr id="2" name="Content Placeholder 1"/>
          <p:cNvSpPr>
            <a:spLocks noGrp="1"/>
          </p:cNvSpPr>
          <p:nvPr>
            <p:ph idx="1"/>
          </p:nvPr>
        </p:nvSpPr>
        <p:spPr>
          <a:xfrm>
            <a:off x="228600" y="457200"/>
            <a:ext cx="8686800" cy="5997608"/>
          </a:xfrm>
        </p:spPr>
        <p:txBody>
          <a:bodyPr>
            <a:noAutofit/>
          </a:bodyPr>
          <a:lstStyle/>
          <a:p>
            <a:pPr>
              <a:buNone/>
            </a:pPr>
            <a:r>
              <a:rPr lang="en-US" sz="3600" dirty="0" smtClean="0"/>
              <a:t>	   </a:t>
            </a:r>
            <a:r>
              <a:rPr lang="en-US" sz="3600" b="1" dirty="0" smtClean="0">
                <a:solidFill>
                  <a:schemeClr val="accent3"/>
                </a:solidFill>
              </a:rPr>
              <a:t>Frequency of micturition</a:t>
            </a:r>
          </a:p>
          <a:p>
            <a:pPr>
              <a:buNone/>
            </a:pPr>
            <a:r>
              <a:rPr lang="en-US" sz="3600" dirty="0" smtClean="0"/>
              <a:t>	Experienced in two(2) episodes.</a:t>
            </a:r>
          </a:p>
          <a:p>
            <a:r>
              <a:rPr lang="en-US" sz="3600" dirty="0" smtClean="0"/>
              <a:t>Early pregnancy between 10-12 weeks.</a:t>
            </a:r>
          </a:p>
          <a:p>
            <a:r>
              <a:rPr lang="en-US" sz="3600" dirty="0" smtClean="0"/>
              <a:t>Late pregnancy when lightening occurs.</a:t>
            </a:r>
          </a:p>
          <a:p>
            <a:pPr>
              <a:buNone/>
            </a:pPr>
            <a:r>
              <a:rPr lang="en-US" sz="3600" dirty="0" smtClean="0"/>
              <a:t>	 </a:t>
            </a:r>
            <a:r>
              <a:rPr lang="en-US" sz="3600" i="1" dirty="0" smtClean="0"/>
              <a:t> </a:t>
            </a:r>
            <a:r>
              <a:rPr lang="en-US" sz="3600" i="1" dirty="0" smtClean="0">
                <a:solidFill>
                  <a:srgbClr val="002060"/>
                </a:solidFill>
              </a:rPr>
              <a:t>Management</a:t>
            </a:r>
          </a:p>
          <a:p>
            <a:r>
              <a:rPr lang="en-US" sz="3600" dirty="0" smtClean="0"/>
              <a:t>Reassure that, it will resolve spontaneously as long as pain or discomfort are absent.</a:t>
            </a:r>
          </a:p>
          <a:p>
            <a:pPr>
              <a:buNone/>
            </a:pPr>
            <a:r>
              <a:rPr lang="en-US" sz="3600" dirty="0" smtClean="0"/>
              <a:t>	</a:t>
            </a:r>
            <a:endParaRPr lang="en-US" sz="3600" dirty="0"/>
          </a:p>
        </p:txBody>
      </p:sp>
      <p:sp>
        <p:nvSpPr>
          <p:cNvPr id="4" name="Date Placeholder 3"/>
          <p:cNvSpPr>
            <a:spLocks noGrp="1"/>
          </p:cNvSpPr>
          <p:nvPr>
            <p:ph type="dt" sz="half" idx="10"/>
          </p:nvPr>
        </p:nvSpPr>
        <p:spPr/>
        <p:txBody>
          <a:bodyPr/>
          <a:lstStyle/>
          <a:p>
            <a:fld id="{A9AFAEAC-A798-4F6B-B0F3-45BBA041A00F}"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F9FD5E83-DDD1-4862-8DB6-887A908FDE33}" type="slidenum">
              <a:rPr lang="en-US" smtClean="0"/>
              <a:pPr/>
              <a:t>133</a:t>
            </a:fld>
            <a:endParaRPr lang="en-US" dirty="0"/>
          </a:p>
        </p:txBody>
      </p:sp>
    </p:spTree>
    <p:extLst>
      <p:ext uri="{BB962C8B-B14F-4D97-AF65-F5344CB8AC3E}">
        <p14:creationId xmlns:p14="http://schemas.microsoft.com/office/powerpoint/2010/main" val="3663397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51706"/>
          </a:xfrm>
        </p:spPr>
        <p:txBody>
          <a:bodyPr/>
          <a:lstStyle/>
          <a:p>
            <a:r>
              <a:rPr lang="en-US" dirty="0" smtClean="0"/>
              <a:t>ct</a:t>
            </a:r>
            <a:endParaRPr lang="en-US" dirty="0"/>
          </a:p>
        </p:txBody>
      </p:sp>
      <p:sp>
        <p:nvSpPr>
          <p:cNvPr id="3" name="Content Placeholder 2"/>
          <p:cNvSpPr>
            <a:spLocks noGrp="1"/>
          </p:cNvSpPr>
          <p:nvPr>
            <p:ph idx="1"/>
          </p:nvPr>
        </p:nvSpPr>
        <p:spPr>
          <a:xfrm>
            <a:off x="304800" y="1143000"/>
            <a:ext cx="8686800" cy="5486400"/>
          </a:xfrm>
        </p:spPr>
        <p:txBody>
          <a:bodyPr>
            <a:normAutofit lnSpcReduction="10000"/>
          </a:bodyPr>
          <a:lstStyle/>
          <a:p>
            <a:pPr>
              <a:buNone/>
            </a:pPr>
            <a:r>
              <a:rPr lang="en-US" dirty="0" smtClean="0">
                <a:solidFill>
                  <a:schemeClr val="accent2"/>
                </a:solidFill>
              </a:rPr>
              <a:t>		</a:t>
            </a:r>
            <a:r>
              <a:rPr lang="en-US" sz="3200" b="1" dirty="0" smtClean="0">
                <a:solidFill>
                  <a:schemeClr val="accent3"/>
                </a:solidFill>
              </a:rPr>
              <a:t>Excessive salivation ( ptyalism )</a:t>
            </a:r>
            <a:endParaRPr lang="en-US" b="1" dirty="0" smtClean="0">
              <a:solidFill>
                <a:schemeClr val="accent3"/>
              </a:solidFill>
            </a:endParaRPr>
          </a:p>
          <a:p>
            <a:r>
              <a:rPr lang="en-US" dirty="0" smtClean="0"/>
              <a:t>Brought about by high hormonal levels.</a:t>
            </a:r>
          </a:p>
          <a:p>
            <a:r>
              <a:rPr lang="en-US" dirty="0" smtClean="0"/>
              <a:t>Occurs to quite a small group of prenatals and it is worse between 8</a:t>
            </a:r>
            <a:r>
              <a:rPr lang="en-US" baseline="30000" dirty="0" smtClean="0"/>
              <a:t>th</a:t>
            </a:r>
            <a:r>
              <a:rPr lang="en-US" dirty="0" smtClean="0"/>
              <a:t> -16</a:t>
            </a:r>
            <a:r>
              <a:rPr lang="en-US" baseline="30000" dirty="0" smtClean="0"/>
              <a:t>th</a:t>
            </a:r>
            <a:r>
              <a:rPr lang="en-US" dirty="0" smtClean="0"/>
              <a:t> week.</a:t>
            </a:r>
          </a:p>
          <a:p>
            <a:r>
              <a:rPr lang="en-US" dirty="0" smtClean="0"/>
              <a:t>Thereafter, it may subside or disappear, but in very few occasions it persists all through.</a:t>
            </a:r>
          </a:p>
          <a:p>
            <a:pPr>
              <a:buNone/>
            </a:pPr>
            <a:r>
              <a:rPr lang="en-US" dirty="0" smtClean="0"/>
              <a:t>	</a:t>
            </a:r>
            <a:r>
              <a:rPr lang="en-US" i="1" dirty="0" smtClean="0"/>
              <a:t>  </a:t>
            </a:r>
            <a:r>
              <a:rPr lang="en-US" i="1" dirty="0" smtClean="0">
                <a:solidFill>
                  <a:srgbClr val="002060"/>
                </a:solidFill>
              </a:rPr>
              <a:t> Management </a:t>
            </a:r>
          </a:p>
          <a:p>
            <a:r>
              <a:rPr lang="en-US" dirty="0" smtClean="0"/>
              <a:t>Reassure by educating on the cause and possible prognosis.</a:t>
            </a:r>
          </a:p>
          <a:p>
            <a:r>
              <a:rPr lang="en-US" dirty="0" smtClean="0"/>
              <a:t>Advise on hygienic measures.</a:t>
            </a:r>
          </a:p>
          <a:p>
            <a:endParaRPr lang="en-US" dirty="0" smtClean="0"/>
          </a:p>
          <a:p>
            <a:endParaRPr lang="en-US" dirty="0"/>
          </a:p>
        </p:txBody>
      </p:sp>
      <p:sp>
        <p:nvSpPr>
          <p:cNvPr id="4" name="Date Placeholder 3"/>
          <p:cNvSpPr>
            <a:spLocks noGrp="1"/>
          </p:cNvSpPr>
          <p:nvPr>
            <p:ph type="dt" sz="half" idx="10"/>
          </p:nvPr>
        </p:nvSpPr>
        <p:spPr/>
        <p:txBody>
          <a:bodyPr/>
          <a:lstStyle/>
          <a:p>
            <a:fld id="{E3749738-B4C3-427F-B235-A8B7413635FB}"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F9FD5E83-DDD1-4862-8DB6-887A908FDE33}" type="slidenum">
              <a:rPr lang="en-US" smtClean="0"/>
              <a:pPr/>
              <a:t>134</a:t>
            </a:fld>
            <a:endParaRPr lang="en-US" dirty="0"/>
          </a:p>
        </p:txBody>
      </p:sp>
    </p:spTree>
    <p:extLst>
      <p:ext uri="{BB962C8B-B14F-4D97-AF65-F5344CB8AC3E}">
        <p14:creationId xmlns:p14="http://schemas.microsoft.com/office/powerpoint/2010/main" val="1469344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7494"/>
            <a:ext cx="8229600" cy="951706"/>
          </a:xfrm>
        </p:spPr>
        <p:txBody>
          <a:bodyPr/>
          <a:lstStyle/>
          <a:p>
            <a:r>
              <a:rPr lang="en-US" dirty="0" smtClean="0"/>
              <a:t>		contd</a:t>
            </a:r>
            <a:endParaRPr lang="en-US" dirty="0"/>
          </a:p>
        </p:txBody>
      </p:sp>
      <p:sp>
        <p:nvSpPr>
          <p:cNvPr id="2" name="Content Placeholder 1"/>
          <p:cNvSpPr>
            <a:spLocks noGrp="1"/>
          </p:cNvSpPr>
          <p:nvPr>
            <p:ph idx="1"/>
          </p:nvPr>
        </p:nvSpPr>
        <p:spPr>
          <a:xfrm>
            <a:off x="457200" y="1447800"/>
            <a:ext cx="8229600" cy="5007008"/>
          </a:xfrm>
        </p:spPr>
        <p:txBody>
          <a:bodyPr>
            <a:noAutofit/>
          </a:bodyPr>
          <a:lstStyle/>
          <a:p>
            <a:pPr>
              <a:buNone/>
            </a:pPr>
            <a:r>
              <a:rPr lang="en-US" sz="3200" dirty="0" smtClean="0"/>
              <a:t>	</a:t>
            </a:r>
            <a:r>
              <a:rPr lang="en-US" sz="3200" dirty="0" smtClean="0">
                <a:solidFill>
                  <a:schemeClr val="accent3"/>
                </a:solidFill>
              </a:rPr>
              <a:t>  </a:t>
            </a:r>
            <a:r>
              <a:rPr lang="en-US" sz="3200" b="1" dirty="0" smtClean="0">
                <a:solidFill>
                  <a:schemeClr val="accent3"/>
                </a:solidFill>
              </a:rPr>
              <a:t> Constipation</a:t>
            </a:r>
          </a:p>
          <a:p>
            <a:r>
              <a:rPr lang="en-US" sz="3200" dirty="0" smtClean="0"/>
              <a:t>Results from relaxation of intestinal tissues, hence decrease of peristaltic movements.</a:t>
            </a:r>
          </a:p>
          <a:p>
            <a:r>
              <a:rPr lang="en-US" sz="3200" dirty="0" smtClean="0"/>
              <a:t>The growing uterus also contributes, as it leads to displacement of GIT structures.</a:t>
            </a:r>
          </a:p>
          <a:p>
            <a:pPr>
              <a:buNone/>
            </a:pPr>
            <a:r>
              <a:rPr lang="en-US" sz="3200" i="1" dirty="0" smtClean="0">
                <a:solidFill>
                  <a:srgbClr val="002060"/>
                </a:solidFill>
              </a:rPr>
              <a:t>		Management</a:t>
            </a:r>
          </a:p>
          <a:p>
            <a:r>
              <a:rPr lang="en-US" sz="3200" dirty="0" smtClean="0"/>
              <a:t>Advise on increasing fluid , fresh fruits and vegetable intake.</a:t>
            </a:r>
          </a:p>
          <a:p>
            <a:endParaRPr lang="en-US" sz="3200" dirty="0" smtClean="0"/>
          </a:p>
          <a:p>
            <a:pPr>
              <a:buNone/>
            </a:pPr>
            <a:r>
              <a:rPr lang="en-US" sz="3200" dirty="0" smtClean="0"/>
              <a:t>	   </a:t>
            </a:r>
            <a:endParaRPr lang="en-US" sz="3200" dirty="0"/>
          </a:p>
        </p:txBody>
      </p:sp>
      <p:sp>
        <p:nvSpPr>
          <p:cNvPr id="4" name="Date Placeholder 3"/>
          <p:cNvSpPr>
            <a:spLocks noGrp="1"/>
          </p:cNvSpPr>
          <p:nvPr>
            <p:ph type="dt" sz="half" idx="10"/>
          </p:nvPr>
        </p:nvSpPr>
        <p:spPr/>
        <p:txBody>
          <a:bodyPr/>
          <a:lstStyle/>
          <a:p>
            <a:fld id="{889BC187-9C39-44D2-B12B-462BB6B30DB0}"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F9FD5E83-DDD1-4862-8DB6-887A908FDE33}" type="slidenum">
              <a:rPr lang="en-US" smtClean="0"/>
              <a:pPr/>
              <a:t>135</a:t>
            </a:fld>
            <a:endParaRPr lang="en-US" dirty="0"/>
          </a:p>
        </p:txBody>
      </p:sp>
    </p:spTree>
    <p:extLst>
      <p:ext uri="{BB962C8B-B14F-4D97-AF65-F5344CB8AC3E}">
        <p14:creationId xmlns:p14="http://schemas.microsoft.com/office/powerpoint/2010/main" val="403432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contd</a:t>
            </a:r>
            <a:endParaRPr lang="en-US" dirty="0"/>
          </a:p>
        </p:txBody>
      </p:sp>
      <p:sp>
        <p:nvSpPr>
          <p:cNvPr id="2" name="Content Placeholder 1"/>
          <p:cNvSpPr>
            <a:spLocks noGrp="1"/>
          </p:cNvSpPr>
          <p:nvPr>
            <p:ph idx="1"/>
          </p:nvPr>
        </p:nvSpPr>
        <p:spPr>
          <a:xfrm>
            <a:off x="304800" y="1554162"/>
            <a:ext cx="8534400" cy="4525963"/>
          </a:xfrm>
        </p:spPr>
        <p:txBody>
          <a:bodyPr>
            <a:noAutofit/>
          </a:bodyPr>
          <a:lstStyle/>
          <a:p>
            <a:r>
              <a:rPr lang="en-US" sz="3600" dirty="0" smtClean="0"/>
              <a:t>To take some warm water, before breakfast, to activate the guts hence regular bowel movements.</a:t>
            </a:r>
          </a:p>
          <a:p>
            <a:r>
              <a:rPr lang="en-US" sz="3600" dirty="0" smtClean="0"/>
              <a:t>Exercise regularly.</a:t>
            </a:r>
          </a:p>
          <a:p>
            <a:r>
              <a:rPr lang="en-US" sz="3600" dirty="0" smtClean="0"/>
              <a:t>In severe cases, refer to the doctor for prescription of a mild laxative e.g. milk of magnesium 30 ml nocte.</a:t>
            </a:r>
          </a:p>
          <a:p>
            <a:endParaRPr lang="en-US" sz="3000" dirty="0"/>
          </a:p>
        </p:txBody>
      </p:sp>
      <p:sp>
        <p:nvSpPr>
          <p:cNvPr id="4" name="Date Placeholder 3"/>
          <p:cNvSpPr>
            <a:spLocks noGrp="1"/>
          </p:cNvSpPr>
          <p:nvPr>
            <p:ph type="dt" sz="half" idx="10"/>
          </p:nvPr>
        </p:nvSpPr>
        <p:spPr/>
        <p:txBody>
          <a:bodyPr/>
          <a:lstStyle/>
          <a:p>
            <a:fld id="{08184A97-8D57-4DD0-A72C-78A854660DC5}"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F9FD5E83-DDD1-4862-8DB6-887A908FDE33}" type="slidenum">
              <a:rPr lang="en-US" smtClean="0"/>
              <a:pPr/>
              <a:t>136</a:t>
            </a:fld>
            <a:endParaRPr lang="en-US" dirty="0"/>
          </a:p>
        </p:txBody>
      </p:sp>
    </p:spTree>
    <p:extLst>
      <p:ext uri="{BB962C8B-B14F-4D97-AF65-F5344CB8AC3E}">
        <p14:creationId xmlns:p14="http://schemas.microsoft.com/office/powerpoint/2010/main" val="2537802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7494"/>
            <a:ext cx="8229600" cy="875506"/>
          </a:xfrm>
        </p:spPr>
        <p:txBody>
          <a:bodyPr/>
          <a:lstStyle/>
          <a:p>
            <a:r>
              <a:rPr lang="en-US" dirty="0" smtClean="0"/>
              <a:t>		</a:t>
            </a:r>
            <a:endParaRPr lang="en-US" dirty="0"/>
          </a:p>
        </p:txBody>
      </p:sp>
      <p:sp>
        <p:nvSpPr>
          <p:cNvPr id="2" name="Content Placeholder 1"/>
          <p:cNvSpPr>
            <a:spLocks noGrp="1"/>
          </p:cNvSpPr>
          <p:nvPr>
            <p:ph idx="1"/>
          </p:nvPr>
        </p:nvSpPr>
        <p:spPr>
          <a:xfrm>
            <a:off x="304800" y="1143000"/>
            <a:ext cx="8610600" cy="5325456"/>
          </a:xfrm>
        </p:spPr>
        <p:txBody>
          <a:bodyPr>
            <a:normAutofit fontScale="92500"/>
          </a:bodyPr>
          <a:lstStyle/>
          <a:p>
            <a:pPr>
              <a:buNone/>
            </a:pPr>
            <a:r>
              <a:rPr lang="en-US" dirty="0" smtClean="0"/>
              <a:t>	</a:t>
            </a:r>
            <a:r>
              <a:rPr lang="en-US" b="1" dirty="0" smtClean="0">
                <a:solidFill>
                  <a:srgbClr val="C430C8"/>
                </a:solidFill>
              </a:rPr>
              <a:t>       </a:t>
            </a:r>
            <a:r>
              <a:rPr lang="en-US" sz="3500" b="1" dirty="0" smtClean="0">
                <a:solidFill>
                  <a:schemeClr val="accent3"/>
                </a:solidFill>
              </a:rPr>
              <a:t>Pica</a:t>
            </a:r>
            <a:endParaRPr lang="en-US" b="1" dirty="0" smtClean="0">
              <a:solidFill>
                <a:schemeClr val="accent3"/>
              </a:solidFill>
            </a:endParaRPr>
          </a:p>
          <a:p>
            <a:r>
              <a:rPr lang="en-US" dirty="0" smtClean="0"/>
              <a:t>Refers to craving for unnatural food substances  .</a:t>
            </a:r>
          </a:p>
          <a:p>
            <a:r>
              <a:rPr lang="en-US" dirty="0" smtClean="0"/>
              <a:t>Exact cause is unknown, though highly associated with hormonal and metabolic changes.</a:t>
            </a:r>
          </a:p>
          <a:p>
            <a:pPr>
              <a:buNone/>
            </a:pPr>
            <a:r>
              <a:rPr lang="en-US" dirty="0" smtClean="0"/>
              <a:t>	</a:t>
            </a:r>
            <a:r>
              <a:rPr lang="en-US" dirty="0" smtClean="0">
                <a:solidFill>
                  <a:srgbClr val="002060"/>
                </a:solidFill>
              </a:rPr>
              <a:t>  </a:t>
            </a:r>
            <a:r>
              <a:rPr lang="en-US" i="1" dirty="0" smtClean="0">
                <a:solidFill>
                  <a:srgbClr val="002060"/>
                </a:solidFill>
              </a:rPr>
              <a:t> Management</a:t>
            </a:r>
          </a:p>
          <a:p>
            <a:r>
              <a:rPr lang="en-US" dirty="0" smtClean="0"/>
              <a:t>Create a relaxed environment, so that she can confidently disclose .</a:t>
            </a:r>
          </a:p>
          <a:p>
            <a:r>
              <a:rPr lang="en-US" dirty="0" smtClean="0"/>
              <a:t>Assess for it’s potential harm and take appropriate measures.</a:t>
            </a:r>
          </a:p>
          <a:p>
            <a:r>
              <a:rPr lang="en-US" dirty="0" smtClean="0"/>
              <a:t>Advise on alternative foods to abandon the habit.</a:t>
            </a:r>
            <a:endParaRPr lang="en-US" dirty="0"/>
          </a:p>
        </p:txBody>
      </p:sp>
      <p:sp>
        <p:nvSpPr>
          <p:cNvPr id="4" name="Date Placeholder 3"/>
          <p:cNvSpPr>
            <a:spLocks noGrp="1"/>
          </p:cNvSpPr>
          <p:nvPr>
            <p:ph type="dt" sz="half" idx="10"/>
          </p:nvPr>
        </p:nvSpPr>
        <p:spPr/>
        <p:txBody>
          <a:bodyPr/>
          <a:lstStyle/>
          <a:p>
            <a:fld id="{AB6AC79F-BE54-451F-A9E5-E7634E7B13D7}"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F9FD5E83-DDD1-4862-8DB6-887A908FDE33}" type="slidenum">
              <a:rPr lang="en-US" smtClean="0"/>
              <a:pPr/>
              <a:t>137</a:t>
            </a:fld>
            <a:endParaRPr lang="en-US" dirty="0"/>
          </a:p>
        </p:txBody>
      </p:sp>
    </p:spTree>
    <p:extLst>
      <p:ext uri="{BB962C8B-B14F-4D97-AF65-F5344CB8AC3E}">
        <p14:creationId xmlns:p14="http://schemas.microsoft.com/office/powerpoint/2010/main" val="3805742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7494"/>
            <a:ext cx="8229600" cy="723106"/>
          </a:xfrm>
        </p:spPr>
        <p:txBody>
          <a:bodyPr>
            <a:normAutofit fontScale="90000"/>
          </a:bodyPr>
          <a:lstStyle/>
          <a:p>
            <a:r>
              <a:rPr lang="en-US" dirty="0" smtClean="0"/>
              <a:t>		</a:t>
            </a:r>
            <a:endParaRPr lang="en-US" dirty="0"/>
          </a:p>
        </p:txBody>
      </p:sp>
      <p:sp>
        <p:nvSpPr>
          <p:cNvPr id="2" name="Content Placeholder 1"/>
          <p:cNvSpPr>
            <a:spLocks noGrp="1"/>
          </p:cNvSpPr>
          <p:nvPr>
            <p:ph idx="1"/>
          </p:nvPr>
        </p:nvSpPr>
        <p:spPr>
          <a:xfrm>
            <a:off x="228600" y="685800"/>
            <a:ext cx="8763000" cy="5791200"/>
          </a:xfrm>
        </p:spPr>
        <p:txBody>
          <a:bodyPr>
            <a:noAutofit/>
          </a:bodyPr>
          <a:lstStyle/>
          <a:p>
            <a:pPr>
              <a:buNone/>
            </a:pPr>
            <a:r>
              <a:rPr lang="en-US" sz="2900" dirty="0" smtClean="0"/>
              <a:t>	   </a:t>
            </a:r>
            <a:r>
              <a:rPr lang="en-US" sz="2900" dirty="0" smtClean="0">
                <a:solidFill>
                  <a:schemeClr val="accent3"/>
                </a:solidFill>
              </a:rPr>
              <a:t> </a:t>
            </a:r>
            <a:r>
              <a:rPr lang="en-US" sz="2900" b="1" dirty="0" smtClean="0">
                <a:solidFill>
                  <a:schemeClr val="accent3"/>
                </a:solidFill>
              </a:rPr>
              <a:t>Varicosity</a:t>
            </a:r>
          </a:p>
          <a:p>
            <a:r>
              <a:rPr lang="en-US" sz="2900" dirty="0" smtClean="0"/>
              <a:t>Refers to dilatation of  some veins due to inefficiency of  valves , as an effect of progesterone hormone.</a:t>
            </a:r>
          </a:p>
          <a:p>
            <a:r>
              <a:rPr lang="en-US" sz="2900" dirty="0" smtClean="0"/>
              <a:t>The respective veins overfill, hence bulge or protrudes.</a:t>
            </a:r>
          </a:p>
          <a:p>
            <a:r>
              <a:rPr lang="en-US" sz="2900" dirty="0" smtClean="0"/>
              <a:t>Affected areas are:- Legs ,  anus(  haemorrhoids /piles) and vulva.</a:t>
            </a:r>
          </a:p>
          <a:p>
            <a:pPr>
              <a:buNone/>
            </a:pPr>
            <a:r>
              <a:rPr lang="en-US" sz="2900" dirty="0" smtClean="0"/>
              <a:t>		</a:t>
            </a:r>
            <a:r>
              <a:rPr lang="en-US" sz="2900" i="1" dirty="0" smtClean="0">
                <a:solidFill>
                  <a:srgbClr val="002060"/>
                </a:solidFill>
              </a:rPr>
              <a:t>Management</a:t>
            </a:r>
          </a:p>
          <a:p>
            <a:pPr>
              <a:buNone/>
            </a:pPr>
            <a:r>
              <a:rPr lang="en-US" sz="2900" dirty="0" smtClean="0"/>
              <a:t>		</a:t>
            </a:r>
            <a:r>
              <a:rPr lang="en-US" sz="2900" u="sng" dirty="0" smtClean="0"/>
              <a:t>Legs</a:t>
            </a:r>
            <a:endParaRPr lang="en-US" sz="2900" i="1" u="sng" dirty="0" smtClean="0"/>
          </a:p>
          <a:p>
            <a:r>
              <a:rPr lang="en-US" sz="2900" dirty="0" smtClean="0"/>
              <a:t>To avoid long periods of standing and sitting, because muscle contraction from walking improves venous return.</a:t>
            </a:r>
          </a:p>
          <a:p>
            <a:pPr>
              <a:buNone/>
            </a:pPr>
            <a:endParaRPr lang="en-US" sz="2900" dirty="0"/>
          </a:p>
        </p:txBody>
      </p:sp>
      <p:sp>
        <p:nvSpPr>
          <p:cNvPr id="4" name="Date Placeholder 3"/>
          <p:cNvSpPr>
            <a:spLocks noGrp="1"/>
          </p:cNvSpPr>
          <p:nvPr>
            <p:ph type="dt" sz="half" idx="10"/>
          </p:nvPr>
        </p:nvSpPr>
        <p:spPr/>
        <p:txBody>
          <a:bodyPr/>
          <a:lstStyle/>
          <a:p>
            <a:fld id="{6155EEED-C594-4330-9F7A-50A5060362DE}"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F9FD5E83-DDD1-4862-8DB6-887A908FDE33}" type="slidenum">
              <a:rPr lang="en-US" smtClean="0"/>
              <a:pPr/>
              <a:t>138</a:t>
            </a:fld>
            <a:endParaRPr lang="en-US" dirty="0"/>
          </a:p>
        </p:txBody>
      </p:sp>
    </p:spTree>
    <p:extLst>
      <p:ext uri="{BB962C8B-B14F-4D97-AF65-F5344CB8AC3E}">
        <p14:creationId xmlns:p14="http://schemas.microsoft.com/office/powerpoint/2010/main" val="3099103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contd</a:t>
            </a:r>
            <a:endParaRPr lang="en-US" dirty="0"/>
          </a:p>
        </p:txBody>
      </p:sp>
      <p:sp>
        <p:nvSpPr>
          <p:cNvPr id="2" name="Content Placeholder 1"/>
          <p:cNvSpPr>
            <a:spLocks noGrp="1"/>
          </p:cNvSpPr>
          <p:nvPr>
            <p:ph idx="1"/>
          </p:nvPr>
        </p:nvSpPr>
        <p:spPr/>
        <p:txBody>
          <a:bodyPr>
            <a:normAutofit fontScale="92500" lnSpcReduction="10000"/>
          </a:bodyPr>
          <a:lstStyle/>
          <a:p>
            <a:r>
              <a:rPr lang="en-US" dirty="0" smtClean="0"/>
              <a:t>To wear support tights, such as stockings or crepe bandage before  standing, after resting with legs elevated.</a:t>
            </a:r>
          </a:p>
          <a:p>
            <a:pPr>
              <a:buNone/>
            </a:pPr>
            <a:r>
              <a:rPr lang="en-US" dirty="0" smtClean="0"/>
              <a:t>		 </a:t>
            </a:r>
            <a:r>
              <a:rPr lang="en-US" u="sng" dirty="0" smtClean="0"/>
              <a:t>Anal</a:t>
            </a:r>
          </a:p>
          <a:p>
            <a:r>
              <a:rPr lang="en-US" dirty="0" smtClean="0"/>
              <a:t>Advise on preventing constipation.</a:t>
            </a:r>
          </a:p>
          <a:p>
            <a:r>
              <a:rPr lang="en-US" dirty="0" smtClean="0"/>
              <a:t>Painful, refer to the doctor for anaesthetic suppositories.</a:t>
            </a:r>
          </a:p>
          <a:p>
            <a:pPr>
              <a:buNone/>
            </a:pPr>
            <a:r>
              <a:rPr lang="en-US" dirty="0" smtClean="0"/>
              <a:t>		 </a:t>
            </a:r>
            <a:r>
              <a:rPr lang="en-US" u="sng" dirty="0" smtClean="0"/>
              <a:t>Vulval</a:t>
            </a:r>
          </a:p>
          <a:p>
            <a:pPr>
              <a:buNone/>
            </a:pPr>
            <a:r>
              <a:rPr lang="en-US" dirty="0" smtClean="0"/>
              <a:t>	Are quite rare, but if present, are very painful. </a:t>
            </a:r>
            <a:endParaRPr lang="en-US" dirty="0"/>
          </a:p>
        </p:txBody>
      </p:sp>
      <p:sp>
        <p:nvSpPr>
          <p:cNvPr id="4" name="Date Placeholder 3"/>
          <p:cNvSpPr>
            <a:spLocks noGrp="1"/>
          </p:cNvSpPr>
          <p:nvPr>
            <p:ph type="dt" sz="half" idx="10"/>
          </p:nvPr>
        </p:nvSpPr>
        <p:spPr/>
        <p:txBody>
          <a:bodyPr/>
          <a:lstStyle/>
          <a:p>
            <a:fld id="{317C8041-1340-4542-88BF-A43FBE72563A}"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F9FD5E83-DDD1-4862-8DB6-887A908FDE33}" type="slidenum">
              <a:rPr lang="en-US" smtClean="0"/>
              <a:pPr/>
              <a:t>139</a:t>
            </a:fld>
            <a:endParaRPr lang="en-US" dirty="0"/>
          </a:p>
        </p:txBody>
      </p:sp>
    </p:spTree>
    <p:extLst>
      <p:ext uri="{BB962C8B-B14F-4D97-AF65-F5344CB8AC3E}">
        <p14:creationId xmlns:p14="http://schemas.microsoft.com/office/powerpoint/2010/main" val="2131342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r>
              <a:rPr lang="en-US" dirty="0" smtClean="0"/>
              <a:t>		ct</a:t>
            </a:r>
            <a:endParaRPr lang="en-US" dirty="0"/>
          </a:p>
        </p:txBody>
      </p:sp>
      <p:sp>
        <p:nvSpPr>
          <p:cNvPr id="3" name="Content Placeholder 2"/>
          <p:cNvSpPr>
            <a:spLocks noGrp="1"/>
          </p:cNvSpPr>
          <p:nvPr>
            <p:ph idx="1"/>
          </p:nvPr>
        </p:nvSpPr>
        <p:spPr>
          <a:xfrm>
            <a:off x="228600" y="1295400"/>
            <a:ext cx="8686800" cy="5029200"/>
          </a:xfrm>
        </p:spPr>
        <p:txBody>
          <a:bodyPr>
            <a:noAutofit/>
          </a:bodyPr>
          <a:lstStyle/>
          <a:p>
            <a:pPr>
              <a:buNone/>
            </a:pPr>
            <a:r>
              <a:rPr lang="en-US" sz="2800" b="1" u="sng" dirty="0" smtClean="0">
                <a:solidFill>
                  <a:srgbClr val="C20EA8"/>
                </a:solidFill>
                <a:latin typeface="Times New Roman" pitchFamily="18" charset="0"/>
                <a:cs typeface="Times New Roman" pitchFamily="18" charset="0"/>
              </a:rPr>
              <a:t>S</a:t>
            </a:r>
            <a:r>
              <a:rPr lang="en-US" sz="2700" b="1" u="sng" dirty="0" smtClean="0">
                <a:solidFill>
                  <a:srgbClr val="C20EA8"/>
                </a:solidFill>
                <a:latin typeface="Times New Roman" pitchFamily="18" charset="0"/>
                <a:cs typeface="Times New Roman" pitchFamily="18" charset="0"/>
              </a:rPr>
              <a:t>PECIFIC OBJECTIVES/ GOALS/ </a:t>
            </a:r>
            <a:r>
              <a:rPr lang="en-US" sz="2700" b="1" u="sng" dirty="0" smtClean="0">
                <a:solidFill>
                  <a:srgbClr val="7030A0"/>
                </a:solidFill>
                <a:latin typeface="Times New Roman" pitchFamily="18" charset="0"/>
                <a:cs typeface="Times New Roman" pitchFamily="18" charset="0"/>
              </a:rPr>
              <a:t>ELEMENTS</a:t>
            </a:r>
          </a:p>
          <a:p>
            <a:pPr>
              <a:buNone/>
            </a:pPr>
            <a:r>
              <a:rPr lang="en-US" sz="2700" dirty="0" smtClean="0">
                <a:latin typeface="Times New Roman" pitchFamily="18" charset="0"/>
                <a:cs typeface="Times New Roman" pitchFamily="18" charset="0"/>
              </a:rPr>
              <a:t>	</a:t>
            </a:r>
            <a:r>
              <a:rPr lang="en-US" sz="2700" b="1" dirty="0" smtClean="0">
                <a:latin typeface="Times New Roman" pitchFamily="18" charset="0"/>
                <a:cs typeface="Times New Roman" pitchFamily="18" charset="0"/>
              </a:rPr>
              <a:t>1.Early detection and treatment of problems</a:t>
            </a:r>
          </a:p>
          <a:p>
            <a:r>
              <a:rPr lang="en-US" sz="2700" dirty="0" smtClean="0">
                <a:latin typeface="Times New Roman" pitchFamily="18" charset="0"/>
                <a:cs typeface="Times New Roman" pitchFamily="18" charset="0"/>
              </a:rPr>
              <a:t>Detection/diagnosis is of:-</a:t>
            </a:r>
          </a:p>
          <a:p>
            <a:pPr>
              <a:buFont typeface="Wingdings" pitchFamily="2" charset="2"/>
              <a:buChar char="Ø"/>
            </a:pPr>
            <a:r>
              <a:rPr lang="en-US" sz="2700" dirty="0" smtClean="0">
                <a:latin typeface="Times New Roman" pitchFamily="18" charset="0"/>
                <a:cs typeface="Times New Roman" pitchFamily="18" charset="0"/>
              </a:rPr>
              <a:t>Existing  medical, surgical or obstetrical conditions.</a:t>
            </a:r>
          </a:p>
          <a:p>
            <a:pPr>
              <a:buFont typeface="Wingdings" pitchFamily="2" charset="2"/>
              <a:buChar char="Ø"/>
            </a:pPr>
            <a:r>
              <a:rPr lang="en-US" sz="2700" dirty="0" smtClean="0">
                <a:latin typeface="Times New Roman" pitchFamily="18" charset="0"/>
                <a:cs typeface="Times New Roman" pitchFamily="18" charset="0"/>
              </a:rPr>
              <a:t>Pregnancy induced conditions.</a:t>
            </a:r>
          </a:p>
          <a:p>
            <a:r>
              <a:rPr lang="en-US" sz="2700" dirty="0" smtClean="0">
                <a:latin typeface="Times New Roman" pitchFamily="18" charset="0"/>
                <a:cs typeface="Times New Roman" pitchFamily="18" charset="0"/>
              </a:rPr>
              <a:t>Identification methods are:-</a:t>
            </a:r>
          </a:p>
          <a:p>
            <a:pPr>
              <a:buFont typeface="Wingdings" pitchFamily="2" charset="2"/>
              <a:buChar char="Ø"/>
            </a:pPr>
            <a:r>
              <a:rPr lang="en-US" sz="2700" dirty="0" smtClean="0">
                <a:latin typeface="Times New Roman" pitchFamily="18" charset="0"/>
                <a:cs typeface="Times New Roman" pitchFamily="18" charset="0"/>
              </a:rPr>
              <a:t>History taking, specifically accompanied by active listening ie,to the words, tone of voice and observe non-verbal cues.</a:t>
            </a:r>
          </a:p>
        </p:txBody>
      </p:sp>
      <p:sp>
        <p:nvSpPr>
          <p:cNvPr id="4" name="Date Placeholder 3"/>
          <p:cNvSpPr>
            <a:spLocks noGrp="1"/>
          </p:cNvSpPr>
          <p:nvPr>
            <p:ph type="dt" sz="half" idx="10"/>
          </p:nvPr>
        </p:nvSpPr>
        <p:spPr/>
        <p:txBody>
          <a:bodyPr/>
          <a:lstStyle/>
          <a:p>
            <a:fld id="{273B2D09-E598-410F-B17B-ED3C4AFE4A3B}"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8658BCC8-BCAF-4AC7-96A0-C5CCAE56A870}" type="slidenum">
              <a:rPr lang="en-US" smtClean="0"/>
              <a:pPr/>
              <a:t>14</a:t>
            </a:fld>
            <a:endParaRPr lang="en-US" dirty="0"/>
          </a:p>
        </p:txBody>
      </p:sp>
    </p:spTree>
    <p:extLst>
      <p:ext uri="{BB962C8B-B14F-4D97-AF65-F5344CB8AC3E}">
        <p14:creationId xmlns:p14="http://schemas.microsoft.com/office/powerpoint/2010/main" val="803399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7494"/>
            <a:ext cx="8229600" cy="951706"/>
          </a:xfrm>
        </p:spPr>
        <p:txBody>
          <a:bodyPr/>
          <a:lstStyle/>
          <a:p>
            <a:r>
              <a:rPr lang="en-US" dirty="0" smtClean="0"/>
              <a:t>		contd</a:t>
            </a:r>
            <a:endParaRPr lang="en-US" dirty="0"/>
          </a:p>
        </p:txBody>
      </p:sp>
      <p:sp>
        <p:nvSpPr>
          <p:cNvPr id="2" name="Content Placeholder 1"/>
          <p:cNvSpPr>
            <a:spLocks noGrp="1"/>
          </p:cNvSpPr>
          <p:nvPr>
            <p:ph idx="1"/>
          </p:nvPr>
        </p:nvSpPr>
        <p:spPr>
          <a:xfrm>
            <a:off x="152400" y="1143000"/>
            <a:ext cx="8839200" cy="5410200"/>
          </a:xfrm>
        </p:spPr>
        <p:txBody>
          <a:bodyPr>
            <a:noAutofit/>
          </a:bodyPr>
          <a:lstStyle/>
          <a:p>
            <a:r>
              <a:rPr lang="en-US" sz="3400" dirty="0" smtClean="0"/>
              <a:t>Advise on  wearing a sanitary towel to give support and ease pain.</a:t>
            </a:r>
          </a:p>
          <a:p>
            <a:r>
              <a:rPr lang="en-US" sz="3400" dirty="0" smtClean="0"/>
              <a:t>Should always deliver in a hospital setting , because of the probability  of rupture during 2</a:t>
            </a:r>
            <a:r>
              <a:rPr lang="en-US" sz="3400" baseline="30000" dirty="0" smtClean="0"/>
              <a:t>nd</a:t>
            </a:r>
            <a:r>
              <a:rPr lang="en-US" sz="3400" dirty="0"/>
              <a:t> </a:t>
            </a:r>
            <a:r>
              <a:rPr lang="en-US" sz="3400" dirty="0" smtClean="0"/>
              <a:t>stage.</a:t>
            </a:r>
          </a:p>
          <a:p>
            <a:pPr>
              <a:buFont typeface="Wingdings" pitchFamily="2" charset="2"/>
              <a:buChar char="Ø"/>
            </a:pPr>
            <a:r>
              <a:rPr lang="en-US" sz="3400" dirty="0" smtClean="0"/>
              <a:t> Generally reassure that, varicosity sometimes resolve spontaneously after delivery.</a:t>
            </a:r>
          </a:p>
          <a:p>
            <a:pPr>
              <a:buFont typeface="Wingdings" pitchFamily="2" charset="2"/>
              <a:buChar char="Ø"/>
            </a:pPr>
            <a:r>
              <a:rPr lang="en-US" sz="3400" dirty="0" smtClean="0"/>
              <a:t>If it persist and is symptomatic, then surgery is done postnatally.</a:t>
            </a:r>
          </a:p>
          <a:p>
            <a:pPr>
              <a:buNone/>
            </a:pPr>
            <a:r>
              <a:rPr lang="en-US" sz="3400" dirty="0" smtClean="0"/>
              <a:t>		</a:t>
            </a:r>
          </a:p>
        </p:txBody>
      </p:sp>
      <p:sp>
        <p:nvSpPr>
          <p:cNvPr id="4" name="Date Placeholder 3"/>
          <p:cNvSpPr>
            <a:spLocks noGrp="1"/>
          </p:cNvSpPr>
          <p:nvPr>
            <p:ph type="dt" sz="half" idx="10"/>
          </p:nvPr>
        </p:nvSpPr>
        <p:spPr/>
        <p:txBody>
          <a:bodyPr/>
          <a:lstStyle/>
          <a:p>
            <a:fld id="{E60FA166-4F6D-4DE5-B210-73E34F0B52A0}"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F9FD5E83-DDD1-4862-8DB6-887A908FDE33}" type="slidenum">
              <a:rPr lang="en-US" smtClean="0"/>
              <a:pPr/>
              <a:t>140</a:t>
            </a:fld>
            <a:endParaRPr lang="en-US" dirty="0"/>
          </a:p>
        </p:txBody>
      </p:sp>
    </p:spTree>
    <p:extLst>
      <p:ext uri="{BB962C8B-B14F-4D97-AF65-F5344CB8AC3E}">
        <p14:creationId xmlns:p14="http://schemas.microsoft.com/office/powerpoint/2010/main" val="1523416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7494"/>
            <a:ext cx="8229600" cy="418306"/>
          </a:xfrm>
        </p:spPr>
        <p:txBody>
          <a:bodyPr>
            <a:normAutofit fontScale="90000"/>
          </a:bodyPr>
          <a:lstStyle/>
          <a:p>
            <a:r>
              <a:rPr lang="en-US" dirty="0" smtClean="0"/>
              <a:t>		</a:t>
            </a:r>
            <a:endParaRPr lang="en-US" dirty="0"/>
          </a:p>
        </p:txBody>
      </p:sp>
      <p:sp>
        <p:nvSpPr>
          <p:cNvPr id="2" name="Content Placeholder 1"/>
          <p:cNvSpPr>
            <a:spLocks noGrp="1"/>
          </p:cNvSpPr>
          <p:nvPr>
            <p:ph idx="1"/>
          </p:nvPr>
        </p:nvSpPr>
        <p:spPr>
          <a:xfrm>
            <a:off x="304800" y="609600"/>
            <a:ext cx="8686800" cy="6096000"/>
          </a:xfrm>
        </p:spPr>
        <p:txBody>
          <a:bodyPr>
            <a:noAutofit/>
          </a:bodyPr>
          <a:lstStyle/>
          <a:p>
            <a:pPr>
              <a:buNone/>
            </a:pPr>
            <a:r>
              <a:rPr lang="en-US" sz="2800" dirty="0" smtClean="0"/>
              <a:t>	</a:t>
            </a:r>
            <a:r>
              <a:rPr lang="en-US" sz="2800" b="1" dirty="0" smtClean="0">
                <a:solidFill>
                  <a:schemeClr val="accent3"/>
                </a:solidFill>
              </a:rPr>
              <a:t>Leg Cramps</a:t>
            </a:r>
          </a:p>
          <a:p>
            <a:r>
              <a:rPr lang="en-US" sz="2800" dirty="0" smtClean="0"/>
              <a:t>Characterised by tightening of the affected muscles into a hard knot, causing intense pain.</a:t>
            </a:r>
          </a:p>
          <a:p>
            <a:r>
              <a:rPr lang="en-US" sz="2800" dirty="0" smtClean="0"/>
              <a:t>It’s highly associated with ischaemia and electrolytes status changes </a:t>
            </a:r>
            <a:r>
              <a:rPr lang="en-US" sz="2800" dirty="0" err="1" smtClean="0"/>
              <a:t>i.e</a:t>
            </a:r>
            <a:r>
              <a:rPr lang="en-US" sz="2800" dirty="0" smtClean="0"/>
              <a:t>, low calcium and sodium.</a:t>
            </a:r>
          </a:p>
          <a:p>
            <a:r>
              <a:rPr lang="en-US" sz="2800" dirty="0" smtClean="0"/>
              <a:t>Affected muscles are those of the thigh , calf and foot.</a:t>
            </a:r>
          </a:p>
          <a:p>
            <a:pPr>
              <a:buNone/>
            </a:pPr>
            <a:r>
              <a:rPr lang="en-US" sz="2800" dirty="0" smtClean="0"/>
              <a:t>		</a:t>
            </a:r>
            <a:r>
              <a:rPr lang="en-US" sz="2800" i="1" dirty="0" smtClean="0">
                <a:solidFill>
                  <a:srgbClr val="002060"/>
                </a:solidFill>
              </a:rPr>
              <a:t>Management</a:t>
            </a:r>
            <a:r>
              <a:rPr lang="en-US" sz="2800" dirty="0" smtClean="0">
                <a:solidFill>
                  <a:srgbClr val="002060"/>
                </a:solidFill>
              </a:rPr>
              <a:t> </a:t>
            </a:r>
            <a:r>
              <a:rPr lang="en-US" sz="2800" dirty="0" smtClean="0"/>
              <a:t> </a:t>
            </a:r>
          </a:p>
          <a:p>
            <a:r>
              <a:rPr lang="en-US" sz="2800" dirty="0" smtClean="0"/>
              <a:t>Exercise in terms of :  Massage of the affected area and  dorsoflexion of the foot.</a:t>
            </a:r>
          </a:p>
          <a:p>
            <a:r>
              <a:rPr lang="en-US" sz="2800" dirty="0" smtClean="0"/>
              <a:t>To increase milk intake, since it’s rich in calcium.</a:t>
            </a:r>
          </a:p>
          <a:p>
            <a:r>
              <a:rPr lang="en-US" sz="2800" dirty="0" smtClean="0"/>
              <a:t>Severe cases, refer to the doctor for prescription of calcium supplements and vitamin B complex.</a:t>
            </a:r>
            <a:endParaRPr lang="en-US" sz="2800" dirty="0"/>
          </a:p>
        </p:txBody>
      </p:sp>
      <p:sp>
        <p:nvSpPr>
          <p:cNvPr id="4" name="Date Placeholder 3"/>
          <p:cNvSpPr>
            <a:spLocks noGrp="1"/>
          </p:cNvSpPr>
          <p:nvPr>
            <p:ph type="dt" sz="half" idx="10"/>
          </p:nvPr>
        </p:nvSpPr>
        <p:spPr/>
        <p:txBody>
          <a:bodyPr/>
          <a:lstStyle/>
          <a:p>
            <a:fld id="{AC04962B-08C1-41A4-A054-D28D580727F8}"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F9FD5E83-DDD1-4862-8DB6-887A908FDE33}" type="slidenum">
              <a:rPr lang="en-US" smtClean="0"/>
              <a:pPr/>
              <a:t>141</a:t>
            </a:fld>
            <a:endParaRPr lang="en-US" dirty="0"/>
          </a:p>
        </p:txBody>
      </p:sp>
    </p:spTree>
    <p:extLst>
      <p:ext uri="{BB962C8B-B14F-4D97-AF65-F5344CB8AC3E}">
        <p14:creationId xmlns:p14="http://schemas.microsoft.com/office/powerpoint/2010/main" val="2307324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7494"/>
            <a:ext cx="8229600" cy="723106"/>
          </a:xfrm>
        </p:spPr>
        <p:txBody>
          <a:bodyPr>
            <a:normAutofit fontScale="90000"/>
          </a:bodyPr>
          <a:lstStyle/>
          <a:p>
            <a:r>
              <a:rPr lang="en-US" dirty="0" smtClean="0"/>
              <a:t>		</a:t>
            </a:r>
            <a:endParaRPr lang="en-US" dirty="0"/>
          </a:p>
        </p:txBody>
      </p:sp>
      <p:sp>
        <p:nvSpPr>
          <p:cNvPr id="2" name="Content Placeholder 1"/>
          <p:cNvSpPr>
            <a:spLocks noGrp="1"/>
          </p:cNvSpPr>
          <p:nvPr>
            <p:ph idx="1"/>
          </p:nvPr>
        </p:nvSpPr>
        <p:spPr>
          <a:xfrm>
            <a:off x="152400" y="838200"/>
            <a:ext cx="8839200" cy="5616608"/>
          </a:xfrm>
        </p:spPr>
        <p:txBody>
          <a:bodyPr>
            <a:noAutofit/>
          </a:bodyPr>
          <a:lstStyle/>
          <a:p>
            <a:pPr>
              <a:buNone/>
            </a:pPr>
            <a:r>
              <a:rPr lang="en-US" sz="2800" dirty="0" smtClean="0"/>
              <a:t>		</a:t>
            </a:r>
            <a:r>
              <a:rPr lang="en-US" dirty="0" smtClean="0">
                <a:solidFill>
                  <a:schemeClr val="accent3"/>
                </a:solidFill>
              </a:rPr>
              <a:t>Backache</a:t>
            </a:r>
          </a:p>
          <a:p>
            <a:r>
              <a:rPr lang="en-US" dirty="0" smtClean="0"/>
              <a:t>Brought about by softened ligaments and change of centre of gravity, as uterus enlarges.</a:t>
            </a:r>
          </a:p>
          <a:p>
            <a:pPr>
              <a:buNone/>
            </a:pPr>
            <a:r>
              <a:rPr lang="en-US" dirty="0" smtClean="0"/>
              <a:t>		</a:t>
            </a:r>
            <a:r>
              <a:rPr lang="en-US" i="1" dirty="0" smtClean="0">
                <a:solidFill>
                  <a:srgbClr val="002060"/>
                </a:solidFill>
              </a:rPr>
              <a:t>Management</a:t>
            </a:r>
          </a:p>
          <a:p>
            <a:r>
              <a:rPr lang="en-US" dirty="0" smtClean="0"/>
              <a:t>Advise: - To wear low healed shoes.</a:t>
            </a:r>
          </a:p>
          <a:p>
            <a:pPr>
              <a:buNone/>
            </a:pPr>
            <a:r>
              <a:rPr lang="en-US" dirty="0" smtClean="0"/>
              <a:t>		         -To stoop when picking articles  instead 	           of bending.</a:t>
            </a:r>
          </a:p>
          <a:p>
            <a:pPr>
              <a:buNone/>
            </a:pPr>
            <a:r>
              <a:rPr lang="en-US" dirty="0" smtClean="0"/>
              <a:t>		         -To avoid long distance walks.</a:t>
            </a:r>
          </a:p>
          <a:p>
            <a:pPr>
              <a:buNone/>
            </a:pPr>
            <a:r>
              <a:rPr lang="en-US" dirty="0" smtClean="0"/>
              <a:t>		         -To use a firm surface or mattress at night.</a:t>
            </a:r>
          </a:p>
          <a:p>
            <a:r>
              <a:rPr lang="en-US" dirty="0" smtClean="0"/>
              <a:t>For  other causes of backache, refer to the doctor.</a:t>
            </a:r>
            <a:endParaRPr lang="en-US" dirty="0"/>
          </a:p>
        </p:txBody>
      </p:sp>
      <p:sp>
        <p:nvSpPr>
          <p:cNvPr id="4" name="Date Placeholder 3"/>
          <p:cNvSpPr>
            <a:spLocks noGrp="1"/>
          </p:cNvSpPr>
          <p:nvPr>
            <p:ph type="dt" sz="half" idx="10"/>
          </p:nvPr>
        </p:nvSpPr>
        <p:spPr/>
        <p:txBody>
          <a:bodyPr/>
          <a:lstStyle/>
          <a:p>
            <a:fld id="{CB96AFF1-DD3A-48BA-9C76-35E7B037771E}"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F9FD5E83-DDD1-4862-8DB6-887A908FDE33}" type="slidenum">
              <a:rPr lang="en-US" smtClean="0"/>
              <a:pPr/>
              <a:t>142</a:t>
            </a:fld>
            <a:endParaRPr lang="en-US" dirty="0"/>
          </a:p>
        </p:txBody>
      </p:sp>
    </p:spTree>
    <p:extLst>
      <p:ext uri="{BB962C8B-B14F-4D97-AF65-F5344CB8AC3E}">
        <p14:creationId xmlns:p14="http://schemas.microsoft.com/office/powerpoint/2010/main" val="436369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7494"/>
            <a:ext cx="8229600" cy="875506"/>
          </a:xfrm>
        </p:spPr>
        <p:txBody>
          <a:bodyPr/>
          <a:lstStyle/>
          <a:p>
            <a:r>
              <a:rPr lang="en-US" dirty="0" smtClean="0"/>
              <a:t>		</a:t>
            </a:r>
            <a:endParaRPr lang="en-US" dirty="0"/>
          </a:p>
        </p:txBody>
      </p:sp>
      <p:sp>
        <p:nvSpPr>
          <p:cNvPr id="2" name="Content Placeholder 1"/>
          <p:cNvSpPr>
            <a:spLocks noGrp="1"/>
          </p:cNvSpPr>
          <p:nvPr>
            <p:ph idx="1"/>
          </p:nvPr>
        </p:nvSpPr>
        <p:spPr>
          <a:xfrm>
            <a:off x="457200" y="1143000"/>
            <a:ext cx="8229600" cy="5311808"/>
          </a:xfrm>
        </p:spPr>
        <p:txBody>
          <a:bodyPr>
            <a:normAutofit/>
          </a:bodyPr>
          <a:lstStyle/>
          <a:p>
            <a:pPr>
              <a:buNone/>
            </a:pPr>
            <a:r>
              <a:rPr lang="en-US" dirty="0" smtClean="0"/>
              <a:t>		</a:t>
            </a:r>
            <a:r>
              <a:rPr lang="en-US" sz="3500" dirty="0" smtClean="0">
                <a:solidFill>
                  <a:schemeClr val="accent4"/>
                </a:solidFill>
              </a:rPr>
              <a:t>Occult  oedema</a:t>
            </a:r>
            <a:endParaRPr lang="en-US" dirty="0" smtClean="0">
              <a:solidFill>
                <a:schemeClr val="accent4"/>
              </a:solidFill>
            </a:endParaRPr>
          </a:p>
          <a:p>
            <a:r>
              <a:rPr lang="en-US" dirty="0" smtClean="0"/>
              <a:t>Common in late pregnancy due to haemodilution &amp; compression of the lower limbs, leading to delay of venous return.</a:t>
            </a:r>
          </a:p>
          <a:p>
            <a:r>
              <a:rPr lang="en-US" dirty="0" smtClean="0"/>
              <a:t>Characterised by pitting oedema of the ankles, normally less in the morning and increases as the day wears off.</a:t>
            </a:r>
          </a:p>
          <a:p>
            <a:pPr>
              <a:buNone/>
            </a:pPr>
            <a:r>
              <a:rPr lang="en-US" dirty="0" smtClean="0"/>
              <a:t>		</a:t>
            </a:r>
            <a:r>
              <a:rPr lang="en-US" sz="3500" i="1" dirty="0" smtClean="0">
                <a:solidFill>
                  <a:srgbClr val="002060"/>
                </a:solidFill>
              </a:rPr>
              <a:t>Management</a:t>
            </a:r>
            <a:r>
              <a:rPr lang="en-US" sz="3500" dirty="0" smtClean="0">
                <a:solidFill>
                  <a:srgbClr val="002060"/>
                </a:solidFill>
              </a:rPr>
              <a:t> </a:t>
            </a:r>
            <a:endParaRPr lang="en-US" dirty="0" smtClean="0">
              <a:solidFill>
                <a:srgbClr val="002060"/>
              </a:solidFill>
            </a:endParaRPr>
          </a:p>
          <a:p>
            <a:r>
              <a:rPr lang="en-US" dirty="0" smtClean="0"/>
              <a:t>To rest with legs elevated.</a:t>
            </a:r>
          </a:p>
          <a:p>
            <a:r>
              <a:rPr lang="en-US" dirty="0" smtClean="0"/>
              <a:t>To avoid long periods of standing and walking.</a:t>
            </a:r>
            <a:endParaRPr lang="en-US" dirty="0"/>
          </a:p>
        </p:txBody>
      </p:sp>
      <p:sp>
        <p:nvSpPr>
          <p:cNvPr id="4" name="Date Placeholder 3"/>
          <p:cNvSpPr>
            <a:spLocks noGrp="1"/>
          </p:cNvSpPr>
          <p:nvPr>
            <p:ph type="dt" sz="half" idx="10"/>
          </p:nvPr>
        </p:nvSpPr>
        <p:spPr/>
        <p:txBody>
          <a:bodyPr/>
          <a:lstStyle/>
          <a:p>
            <a:fld id="{3A8B9AF2-44A6-4512-8282-6F1F01656CF0}"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F9FD5E83-DDD1-4862-8DB6-887A908FDE33}" type="slidenum">
              <a:rPr lang="en-US" smtClean="0"/>
              <a:pPr/>
              <a:t>143</a:t>
            </a:fld>
            <a:endParaRPr lang="en-US" dirty="0"/>
          </a:p>
        </p:txBody>
      </p:sp>
    </p:spTree>
    <p:extLst>
      <p:ext uri="{BB962C8B-B14F-4D97-AF65-F5344CB8AC3E}">
        <p14:creationId xmlns:p14="http://schemas.microsoft.com/office/powerpoint/2010/main" val="3727541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7494"/>
            <a:ext cx="8229600" cy="799306"/>
          </a:xfrm>
        </p:spPr>
        <p:txBody>
          <a:bodyPr/>
          <a:lstStyle/>
          <a:p>
            <a:r>
              <a:rPr lang="en-US" dirty="0" smtClean="0"/>
              <a:t>		</a:t>
            </a:r>
            <a:endParaRPr lang="en-US" dirty="0"/>
          </a:p>
        </p:txBody>
      </p:sp>
      <p:sp>
        <p:nvSpPr>
          <p:cNvPr id="2" name="Content Placeholder 1"/>
          <p:cNvSpPr>
            <a:spLocks noGrp="1"/>
          </p:cNvSpPr>
          <p:nvPr>
            <p:ph idx="1"/>
          </p:nvPr>
        </p:nvSpPr>
        <p:spPr>
          <a:xfrm>
            <a:off x="228600" y="1241392"/>
            <a:ext cx="8686800" cy="5235608"/>
          </a:xfrm>
        </p:spPr>
        <p:txBody>
          <a:bodyPr>
            <a:normAutofit lnSpcReduction="10000"/>
          </a:bodyPr>
          <a:lstStyle/>
          <a:p>
            <a:pPr>
              <a:buNone/>
            </a:pPr>
            <a:r>
              <a:rPr lang="en-US" dirty="0" smtClean="0"/>
              <a:t>	</a:t>
            </a:r>
            <a:r>
              <a:rPr lang="en-US" dirty="0" smtClean="0">
                <a:solidFill>
                  <a:schemeClr val="accent2"/>
                </a:solidFill>
              </a:rPr>
              <a:t>	</a:t>
            </a:r>
            <a:r>
              <a:rPr lang="en-US" sz="3500" dirty="0" smtClean="0">
                <a:solidFill>
                  <a:schemeClr val="accent4"/>
                </a:solidFill>
              </a:rPr>
              <a:t>Insomnia</a:t>
            </a:r>
            <a:endParaRPr lang="en-US" dirty="0" smtClean="0">
              <a:solidFill>
                <a:schemeClr val="accent4"/>
              </a:solidFill>
            </a:endParaRPr>
          </a:p>
          <a:p>
            <a:r>
              <a:rPr lang="en-US" dirty="0" smtClean="0"/>
              <a:t>Occurs in late pregnancy ie from 36 weeks.</a:t>
            </a:r>
          </a:p>
          <a:p>
            <a:r>
              <a:rPr lang="en-US" dirty="0" smtClean="0"/>
              <a:t>Genuine associated factors are:-</a:t>
            </a:r>
          </a:p>
          <a:p>
            <a:pPr>
              <a:buFont typeface="Wingdings" pitchFamily="2" charset="2"/>
              <a:buChar char="Ø"/>
            </a:pPr>
            <a:r>
              <a:rPr lang="en-US" dirty="0" smtClean="0"/>
              <a:t> Discomfort due to the enlarged uterus, so comfortable position is not easily acquired.</a:t>
            </a:r>
          </a:p>
          <a:p>
            <a:pPr>
              <a:buFont typeface="Wingdings" pitchFamily="2" charset="2"/>
              <a:buChar char="Ø"/>
            </a:pPr>
            <a:r>
              <a:rPr lang="en-US" dirty="0" smtClean="0"/>
              <a:t>Lack of exhaustion during the day.</a:t>
            </a:r>
          </a:p>
          <a:p>
            <a:pPr>
              <a:buFont typeface="Wingdings" pitchFamily="2" charset="2"/>
              <a:buChar char="Ø"/>
            </a:pPr>
            <a:r>
              <a:rPr lang="en-US" dirty="0" smtClean="0"/>
              <a:t>Nocturnal frequency , because of reduced bladder capacity.</a:t>
            </a:r>
          </a:p>
          <a:p>
            <a:pPr>
              <a:buFont typeface="Wingdings" pitchFamily="2" charset="2"/>
              <a:buChar char="Ø"/>
            </a:pPr>
            <a:r>
              <a:rPr lang="en-US" dirty="0" smtClean="0"/>
              <a:t>False labour, due to intensified Braxton Hick’s contractions and lightening has occurred.</a:t>
            </a:r>
            <a:endParaRPr lang="en-US" dirty="0"/>
          </a:p>
        </p:txBody>
      </p:sp>
      <p:sp>
        <p:nvSpPr>
          <p:cNvPr id="4" name="Date Placeholder 3"/>
          <p:cNvSpPr>
            <a:spLocks noGrp="1"/>
          </p:cNvSpPr>
          <p:nvPr>
            <p:ph type="dt" sz="half" idx="10"/>
          </p:nvPr>
        </p:nvSpPr>
        <p:spPr/>
        <p:txBody>
          <a:bodyPr/>
          <a:lstStyle/>
          <a:p>
            <a:fld id="{CBB8DE4A-D36D-41B2-ABF6-0FEA002D888E}"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F9FD5E83-DDD1-4862-8DB6-887A908FDE33}" type="slidenum">
              <a:rPr lang="en-US" smtClean="0"/>
              <a:pPr/>
              <a:t>144</a:t>
            </a:fld>
            <a:endParaRPr lang="en-US" dirty="0"/>
          </a:p>
        </p:txBody>
      </p:sp>
    </p:spTree>
    <p:extLst>
      <p:ext uri="{BB962C8B-B14F-4D97-AF65-F5344CB8AC3E}">
        <p14:creationId xmlns:p14="http://schemas.microsoft.com/office/powerpoint/2010/main" val="1277497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lstStyle/>
          <a:p>
            <a:r>
              <a:rPr lang="en-US" dirty="0" smtClean="0"/>
              <a:t>       cont</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Ø"/>
            </a:pPr>
            <a:r>
              <a:rPr lang="en-US" dirty="0" smtClean="0"/>
              <a:t>Increased anxiety because of, perhaps poor perception of labour process or uncertain status of the fetus.</a:t>
            </a:r>
          </a:p>
          <a:p>
            <a:pPr>
              <a:buNone/>
            </a:pPr>
            <a:r>
              <a:rPr lang="en-US" dirty="0" smtClean="0"/>
              <a:t>	</a:t>
            </a:r>
            <a:r>
              <a:rPr lang="en-US" b="1" dirty="0" smtClean="0">
                <a:solidFill>
                  <a:srgbClr val="C00000"/>
                </a:solidFill>
              </a:rPr>
              <a:t>NB:  </a:t>
            </a:r>
            <a:r>
              <a:rPr lang="en-US" dirty="0" smtClean="0">
                <a:solidFill>
                  <a:srgbClr val="C00000"/>
                </a:solidFill>
              </a:rPr>
              <a:t>Sometimes it’s accompanied by fear, common mood swings, so may predispose to </a:t>
            </a:r>
            <a:r>
              <a:rPr lang="en-US" b="1" dirty="0" smtClean="0">
                <a:solidFill>
                  <a:srgbClr val="C00000"/>
                </a:solidFill>
              </a:rPr>
              <a:t>psychosis</a:t>
            </a:r>
            <a:r>
              <a:rPr lang="en-US" dirty="0" smtClean="0">
                <a:solidFill>
                  <a:srgbClr val="C00000"/>
                </a:solidFill>
              </a:rPr>
              <a:t> after delivery.</a:t>
            </a:r>
          </a:p>
          <a:p>
            <a:pPr>
              <a:buFont typeface="Wingdings" pitchFamily="2" charset="2"/>
              <a:buChar char="v"/>
            </a:pPr>
            <a:r>
              <a:rPr lang="en-US" dirty="0" smtClean="0"/>
              <a:t>Therefore it should not be dismissed lightly.</a:t>
            </a:r>
          </a:p>
          <a:p>
            <a:pPr>
              <a:buNone/>
            </a:pPr>
            <a:r>
              <a:rPr lang="en-US" dirty="0" smtClean="0"/>
              <a:t>			</a:t>
            </a:r>
            <a:r>
              <a:rPr lang="en-US" i="1" dirty="0" smtClean="0">
                <a:solidFill>
                  <a:srgbClr val="002060"/>
                </a:solidFill>
              </a:rPr>
              <a:t>Management</a:t>
            </a:r>
          </a:p>
          <a:p>
            <a:r>
              <a:rPr lang="en-US" dirty="0" smtClean="0"/>
              <a:t>Listen sensitively and reassure as necessary to achieve a health pregnancy.</a:t>
            </a:r>
          </a:p>
          <a:p>
            <a:endParaRPr lang="en-US" dirty="0"/>
          </a:p>
        </p:txBody>
      </p:sp>
      <p:sp>
        <p:nvSpPr>
          <p:cNvPr id="4" name="Date Placeholder 3"/>
          <p:cNvSpPr>
            <a:spLocks noGrp="1"/>
          </p:cNvSpPr>
          <p:nvPr>
            <p:ph type="dt" sz="half" idx="10"/>
          </p:nvPr>
        </p:nvSpPr>
        <p:spPr/>
        <p:txBody>
          <a:bodyPr/>
          <a:lstStyle/>
          <a:p>
            <a:fld id="{F256935C-BE37-4170-9D07-3232A3326152}"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F9FD5E83-DDD1-4862-8DB6-887A908FDE33}" type="slidenum">
              <a:rPr lang="en-US" smtClean="0"/>
              <a:pPr/>
              <a:t>145</a:t>
            </a:fld>
            <a:endParaRPr lang="en-US" dirty="0"/>
          </a:p>
        </p:txBody>
      </p:sp>
    </p:spTree>
    <p:extLst>
      <p:ext uri="{BB962C8B-B14F-4D97-AF65-F5344CB8AC3E}">
        <p14:creationId xmlns:p14="http://schemas.microsoft.com/office/powerpoint/2010/main" val="3092716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629400"/>
          </a:xfrm>
        </p:spPr>
        <p:txBody>
          <a:bodyPr>
            <a:noAutofit/>
          </a:bodyPr>
          <a:lstStyle/>
          <a:p>
            <a:r>
              <a:rPr lang="en-US" sz="3200" dirty="0" smtClean="0"/>
              <a:t>Advise on, good ventilation of bedroom, afternoon nap, warm bath before retiring to bed and going to bed early.</a:t>
            </a:r>
          </a:p>
          <a:p>
            <a:r>
              <a:rPr lang="en-US" sz="3200" dirty="0" smtClean="0"/>
              <a:t>Above interventions don’t help, then, refer to doctor and a mild sedative is prescribed e.g. Valium 2 mg nocte.</a:t>
            </a:r>
          </a:p>
          <a:p>
            <a:pPr>
              <a:buNone/>
            </a:pPr>
            <a:r>
              <a:rPr lang="en-US" sz="3200" dirty="0" smtClean="0">
                <a:solidFill>
                  <a:schemeClr val="accent4"/>
                </a:solidFill>
              </a:rPr>
              <a:t>			Carpal  Tunnel syndrome</a:t>
            </a:r>
          </a:p>
          <a:p>
            <a:r>
              <a:rPr lang="en-US" sz="3200" dirty="0" smtClean="0"/>
              <a:t>Occurs in the 3</a:t>
            </a:r>
            <a:r>
              <a:rPr lang="en-US" sz="3200" baseline="30000" dirty="0" smtClean="0"/>
              <a:t>rd</a:t>
            </a:r>
            <a:r>
              <a:rPr lang="en-US" sz="3200" dirty="0" smtClean="0"/>
              <a:t> trimester to a very small group.</a:t>
            </a:r>
          </a:p>
          <a:p>
            <a:r>
              <a:rPr lang="en-US" sz="3200" dirty="0" smtClean="0"/>
              <a:t>Caused by fluid retention, which creates oedema and pressure on the median nerve.</a:t>
            </a:r>
          </a:p>
          <a:p>
            <a:r>
              <a:rPr lang="en-US" sz="3200" dirty="0" smtClean="0"/>
              <a:t>So, commonly noted in the morning, but in severe cases occurs at any time.</a:t>
            </a:r>
          </a:p>
        </p:txBody>
      </p:sp>
      <p:sp>
        <p:nvSpPr>
          <p:cNvPr id="4" name="Date Placeholder 3"/>
          <p:cNvSpPr>
            <a:spLocks noGrp="1"/>
          </p:cNvSpPr>
          <p:nvPr>
            <p:ph type="dt" sz="half" idx="10"/>
          </p:nvPr>
        </p:nvSpPr>
        <p:spPr/>
        <p:txBody>
          <a:bodyPr/>
          <a:lstStyle/>
          <a:p>
            <a:fld id="{51FE0CC0-AEAD-4F05-AF3D-8FE85FA68F44}"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F9FD5E83-DDD1-4862-8DB6-887A908FDE33}" type="slidenum">
              <a:rPr lang="en-US" smtClean="0"/>
              <a:pPr/>
              <a:t>146</a:t>
            </a:fld>
            <a:endParaRPr lang="en-US" dirty="0"/>
          </a:p>
        </p:txBody>
      </p:sp>
    </p:spTree>
    <p:extLst>
      <p:ext uri="{BB962C8B-B14F-4D97-AF65-F5344CB8AC3E}">
        <p14:creationId xmlns:p14="http://schemas.microsoft.com/office/powerpoint/2010/main" val="2074822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8600"/>
            <a:ext cx="8839200" cy="6400800"/>
          </a:xfrm>
        </p:spPr>
        <p:txBody>
          <a:bodyPr>
            <a:noAutofit/>
          </a:bodyPr>
          <a:lstStyle/>
          <a:p>
            <a:r>
              <a:rPr lang="en-US" sz="3100" dirty="0" smtClean="0"/>
              <a:t>Major complains are, numbness, pins and needles sensation(peripheral paraesthesia) on the fingers as well as hands.</a:t>
            </a:r>
          </a:p>
          <a:p>
            <a:pPr>
              <a:buNone/>
            </a:pPr>
            <a:r>
              <a:rPr lang="en-US" sz="3100" dirty="0" smtClean="0"/>
              <a:t>		 </a:t>
            </a:r>
            <a:r>
              <a:rPr lang="en-US" sz="3100" i="1" dirty="0" smtClean="0"/>
              <a:t> </a:t>
            </a:r>
            <a:r>
              <a:rPr lang="en-US" sz="3100" i="1" dirty="0" smtClean="0">
                <a:solidFill>
                  <a:srgbClr val="002060"/>
                </a:solidFill>
              </a:rPr>
              <a:t>Management</a:t>
            </a:r>
          </a:p>
          <a:p>
            <a:r>
              <a:rPr lang="en-US" sz="3100" dirty="0" smtClean="0"/>
              <a:t>Reassure that spontaneous resolution occurs postnatally.</a:t>
            </a:r>
          </a:p>
          <a:p>
            <a:r>
              <a:rPr lang="en-US" sz="3100" dirty="0" smtClean="0"/>
              <a:t>To rest with hands and arms elevated above the chest.</a:t>
            </a:r>
          </a:p>
          <a:p>
            <a:r>
              <a:rPr lang="en-US" sz="3100" dirty="0" smtClean="0"/>
              <a:t>Severe cases refer,  for diuretic therapy and special splint that resembles gloves.</a:t>
            </a:r>
          </a:p>
          <a:p>
            <a:pPr>
              <a:buNone/>
            </a:pPr>
            <a:r>
              <a:rPr lang="en-US" sz="3100" dirty="0" smtClean="0"/>
              <a:t>				</a:t>
            </a:r>
          </a:p>
          <a:p>
            <a:endParaRPr lang="en-US" sz="3100" dirty="0"/>
          </a:p>
        </p:txBody>
      </p:sp>
      <p:sp>
        <p:nvSpPr>
          <p:cNvPr id="4" name="Date Placeholder 3"/>
          <p:cNvSpPr>
            <a:spLocks noGrp="1"/>
          </p:cNvSpPr>
          <p:nvPr>
            <p:ph type="dt" sz="half" idx="10"/>
          </p:nvPr>
        </p:nvSpPr>
        <p:spPr>
          <a:xfrm>
            <a:off x="4791456" y="5867400"/>
            <a:ext cx="2133600" cy="914400"/>
          </a:xfrm>
        </p:spPr>
        <p:txBody>
          <a:bodyPr/>
          <a:lstStyle/>
          <a:p>
            <a:pPr algn="ctr"/>
            <a:r>
              <a:rPr lang="en-US" sz="4000" b="1" dirty="0" smtClean="0">
                <a:solidFill>
                  <a:srgbClr val="FF0000"/>
                </a:solidFill>
                <a:effectLst>
                  <a:outerShdw blurRad="38100" dist="38100" dir="2700000" algn="tl">
                    <a:srgbClr val="000000">
                      <a:alpha val="43137"/>
                    </a:srgbClr>
                  </a:outerShdw>
                </a:effectLst>
              </a:rPr>
              <a:t>END</a:t>
            </a:r>
            <a:endParaRPr lang="en-US" sz="4000" b="1" dirty="0">
              <a:solidFill>
                <a:srgbClr val="FF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F9FD5E83-DDD1-4862-8DB6-887A908FDE33}" type="slidenum">
              <a:rPr lang="en-US" smtClean="0"/>
              <a:pPr/>
              <a:t>147</a:t>
            </a:fld>
            <a:endParaRPr lang="en-US" dirty="0"/>
          </a:p>
        </p:txBody>
      </p:sp>
    </p:spTree>
    <p:extLst>
      <p:ext uri="{BB962C8B-B14F-4D97-AF65-F5344CB8AC3E}">
        <p14:creationId xmlns:p14="http://schemas.microsoft.com/office/powerpoint/2010/main" val="3503608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7494"/>
            <a:ext cx="8763000" cy="1637506"/>
          </a:xfrm>
        </p:spPr>
        <p:txBody>
          <a:bodyPr>
            <a:noAutofit/>
          </a:bodyPr>
          <a:lstStyle/>
          <a:p>
            <a:r>
              <a:rPr lang="en-US" sz="4800" dirty="0" smtClean="0"/>
              <a:t>		</a:t>
            </a:r>
            <a:r>
              <a:rPr lang="en-US" sz="4800" b="1" dirty="0" smtClean="0">
                <a:solidFill>
                  <a:srgbClr val="FFC000"/>
                </a:solidFill>
                <a:effectLst>
                  <a:outerShdw blurRad="38100" dist="38100" dir="2700000" algn="tl">
                    <a:srgbClr val="000000">
                      <a:alpha val="43137"/>
                    </a:srgbClr>
                  </a:outerShdw>
                </a:effectLst>
                <a:latin typeface="Jokerman" pitchFamily="82" charset="0"/>
              </a:rPr>
              <a:t>THANK YOU  4 </a:t>
            </a:r>
            <a:br>
              <a:rPr lang="en-US" sz="4800" b="1" dirty="0" smtClean="0">
                <a:solidFill>
                  <a:srgbClr val="FFC000"/>
                </a:solidFill>
                <a:effectLst>
                  <a:outerShdw blurRad="38100" dist="38100" dir="2700000" algn="tl">
                    <a:srgbClr val="000000">
                      <a:alpha val="43137"/>
                    </a:srgbClr>
                  </a:outerShdw>
                </a:effectLst>
                <a:latin typeface="Jokerman" pitchFamily="82" charset="0"/>
              </a:rPr>
            </a:br>
            <a:r>
              <a:rPr lang="en-US" sz="4800" b="1" dirty="0" smtClean="0">
                <a:solidFill>
                  <a:srgbClr val="FFC000"/>
                </a:solidFill>
                <a:effectLst>
                  <a:outerShdw blurRad="38100" dist="38100" dir="2700000" algn="tl">
                    <a:srgbClr val="000000">
                      <a:alpha val="43137"/>
                    </a:srgbClr>
                  </a:outerShdw>
                </a:effectLst>
                <a:latin typeface="Jokerman" pitchFamily="82" charset="0"/>
              </a:rPr>
              <a:t>LISTENING…….</a:t>
            </a:r>
            <a:br>
              <a:rPr lang="en-US" sz="4800" b="1" dirty="0" smtClean="0">
                <a:solidFill>
                  <a:srgbClr val="FFC000"/>
                </a:solidFill>
                <a:effectLst>
                  <a:outerShdw blurRad="38100" dist="38100" dir="2700000" algn="tl">
                    <a:srgbClr val="000000">
                      <a:alpha val="43137"/>
                    </a:srgbClr>
                  </a:outerShdw>
                </a:effectLst>
                <a:latin typeface="Jokerman" pitchFamily="82" charset="0"/>
              </a:rPr>
            </a:br>
            <a:endParaRPr lang="en-US" sz="4800" b="1" dirty="0">
              <a:solidFill>
                <a:schemeClr val="accent5"/>
              </a:solidFill>
              <a:latin typeface="Blackadder ITC" pitchFamily="82" charset="0"/>
            </a:endParaRPr>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4" name="Date Placeholder 3"/>
          <p:cNvSpPr>
            <a:spLocks noGrp="1"/>
          </p:cNvSpPr>
          <p:nvPr>
            <p:ph type="dt" sz="half" idx="10"/>
          </p:nvPr>
        </p:nvSpPr>
        <p:spPr/>
        <p:txBody>
          <a:bodyPr/>
          <a:lstStyle/>
          <a:p>
            <a:fld id="{E72694A0-75FB-4842-84A8-D685A8F137EC}"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F9FD5E83-DDD1-4862-8DB6-887A908FDE33}" type="slidenum">
              <a:rPr lang="en-US" smtClean="0"/>
              <a:pPr/>
              <a:t>148</a:t>
            </a:fld>
            <a:endParaRPr lang="en-US" dirty="0"/>
          </a:p>
        </p:txBody>
      </p:sp>
      <p:pic>
        <p:nvPicPr>
          <p:cNvPr id="1026" name="Picture 2" descr="C:\Users\martha njeri kairu\Downloads\GS-newborn-with-cap.jpg"/>
          <p:cNvPicPr>
            <a:picLocks noChangeAspect="1" noChangeArrowheads="1"/>
          </p:cNvPicPr>
          <p:nvPr/>
        </p:nvPicPr>
        <p:blipFill>
          <a:blip r:embed="rId2" cstate="print"/>
          <a:srcRect/>
          <a:stretch>
            <a:fillRect/>
          </a:stretch>
        </p:blipFill>
        <p:spPr bwMode="auto">
          <a:xfrm>
            <a:off x="152400" y="1447800"/>
            <a:ext cx="8839200" cy="5257800"/>
          </a:xfrm>
          <a:prstGeom prst="rect">
            <a:avLst/>
          </a:prstGeom>
          <a:noFill/>
        </p:spPr>
      </p:pic>
    </p:spTree>
    <p:extLst>
      <p:ext uri="{BB962C8B-B14F-4D97-AF65-F5344CB8AC3E}">
        <p14:creationId xmlns:p14="http://schemas.microsoft.com/office/powerpoint/2010/main" val="1668183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solidFill>
                  <a:srgbClr val="7030A0"/>
                </a:solidFill>
              </a:rPr>
              <a:t>INTRODUCTION TO NORMAL LABOUR</a:t>
            </a:r>
            <a:endParaRPr lang="en-US" b="1" dirty="0">
              <a:solidFill>
                <a:srgbClr val="7030A0"/>
              </a:solidFill>
            </a:endParaRPr>
          </a:p>
        </p:txBody>
      </p:sp>
      <p:sp>
        <p:nvSpPr>
          <p:cNvPr id="3" name="Content Placeholder 2"/>
          <p:cNvSpPr>
            <a:spLocks noGrp="1"/>
          </p:cNvSpPr>
          <p:nvPr>
            <p:ph idx="1"/>
          </p:nvPr>
        </p:nvSpPr>
        <p:spPr>
          <a:xfrm>
            <a:off x="0" y="914400"/>
            <a:ext cx="9144000" cy="5943600"/>
          </a:xfrm>
        </p:spPr>
        <p:txBody>
          <a:bodyPr>
            <a:normAutofit/>
          </a:bodyPr>
          <a:lstStyle/>
          <a:p>
            <a:pPr>
              <a:buNone/>
            </a:pPr>
            <a:endParaRPr lang="en-US" b="1" u="sng" dirty="0" smtClean="0">
              <a:latin typeface="Calibri" pitchFamily="34" charset="0"/>
            </a:endParaRPr>
          </a:p>
          <a:p>
            <a:r>
              <a:rPr lang="en-US" b="1" dirty="0" smtClean="0">
                <a:latin typeface="Calibri" pitchFamily="34" charset="0"/>
              </a:rPr>
              <a:t>LABOUR</a:t>
            </a:r>
            <a:r>
              <a:rPr lang="en-US" dirty="0" smtClean="0">
                <a:latin typeface="Calibri" pitchFamily="34" charset="0"/>
              </a:rPr>
              <a:t> is described as the process whereby the foetus, placenta and membranes are expelled through the birth canal after 28 weeks of gestation. Labour, can be either </a:t>
            </a:r>
            <a:r>
              <a:rPr lang="en-US" b="1" dirty="0" smtClean="0">
                <a:latin typeface="Calibri" pitchFamily="34" charset="0"/>
              </a:rPr>
              <a:t>normal or abnormal</a:t>
            </a:r>
            <a:r>
              <a:rPr lang="en-US" dirty="0" smtClean="0">
                <a:latin typeface="Calibri" pitchFamily="34" charset="0"/>
              </a:rPr>
              <a:t>.</a:t>
            </a:r>
          </a:p>
          <a:p>
            <a:r>
              <a:rPr lang="en-US" dirty="0" smtClean="0">
                <a:latin typeface="Calibri" pitchFamily="34" charset="0"/>
              </a:rPr>
              <a:t>Labour is a physiological process, characterized by rhythmic regular uterine contractions increasing in frequency and intensity, accompanied by progressive cervical effacement and dilatation, and descent of the presenting part. Labour may be spontaneous or induced. </a:t>
            </a:r>
          </a:p>
        </p:txBody>
      </p:sp>
    </p:spTree>
    <p:extLst>
      <p:ext uri="{BB962C8B-B14F-4D97-AF65-F5344CB8AC3E}">
        <p14:creationId xmlns:p14="http://schemas.microsoft.com/office/powerpoint/2010/main" val="3117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610600" cy="5943600"/>
          </a:xfrm>
        </p:spPr>
        <p:txBody>
          <a:bodyPr>
            <a:noAutofit/>
          </a:bodyPr>
          <a:lstStyle/>
          <a:p>
            <a:pPr>
              <a:buFont typeface="Wingdings" pitchFamily="2" charset="2"/>
              <a:buChar char="Ø"/>
            </a:pPr>
            <a:r>
              <a:rPr lang="en-US" sz="3100" dirty="0" smtClean="0">
                <a:latin typeface="Times New Roman" pitchFamily="18" charset="0"/>
                <a:cs typeface="Times New Roman" pitchFamily="18" charset="0"/>
              </a:rPr>
              <a:t>Various screening tests.</a:t>
            </a:r>
          </a:p>
          <a:p>
            <a:pPr>
              <a:buFont typeface="Wingdings" pitchFamily="2" charset="2"/>
              <a:buChar char="Ø"/>
            </a:pPr>
            <a:r>
              <a:rPr lang="en-US" sz="3100" dirty="0" smtClean="0">
                <a:latin typeface="Times New Roman" pitchFamily="18" charset="0"/>
                <a:cs typeface="Times New Roman" pitchFamily="18" charset="0"/>
              </a:rPr>
              <a:t>Physical examination in which, the data is correctly interpreted.</a:t>
            </a:r>
          </a:p>
          <a:p>
            <a:r>
              <a:rPr lang="en-US" sz="3100" dirty="0" smtClean="0">
                <a:latin typeface="Times New Roman" pitchFamily="18" charset="0"/>
                <a:cs typeface="Times New Roman" pitchFamily="18" charset="0"/>
              </a:rPr>
              <a:t>Active and supportive treatment offered accordingly.</a:t>
            </a:r>
          </a:p>
          <a:p>
            <a:pPr>
              <a:buFont typeface="Wingdings" pitchFamily="2" charset="2"/>
              <a:buChar char="Ø"/>
            </a:pPr>
            <a:r>
              <a:rPr lang="en-US" sz="3100" dirty="0" err="1" smtClean="0">
                <a:latin typeface="Times New Roman" pitchFamily="18" charset="0"/>
                <a:cs typeface="Times New Roman" pitchFamily="18" charset="0"/>
              </a:rPr>
              <a:t>E.g</a:t>
            </a:r>
            <a:r>
              <a:rPr lang="en-US" sz="3100" dirty="0" smtClean="0">
                <a:latin typeface="Times New Roman" pitchFamily="18" charset="0"/>
                <a:cs typeface="Times New Roman" pitchFamily="18" charset="0"/>
              </a:rPr>
              <a:t>, for HB level below 7gm/dl, refer, and haematinics are administered as well as blood transfusion if necessary.</a:t>
            </a:r>
          </a:p>
          <a:p>
            <a:pPr>
              <a:buFont typeface="Wingdings" pitchFamily="2" charset="2"/>
              <a:buChar char="Ø"/>
            </a:pPr>
            <a:r>
              <a:rPr lang="en-US" sz="3100" dirty="0" smtClean="0">
                <a:latin typeface="Times New Roman" pitchFamily="18" charset="0"/>
                <a:cs typeface="Times New Roman" pitchFamily="18" charset="0"/>
              </a:rPr>
              <a:t>Dietary advise; on balanced diet, and to ovoid food items that inhibit iron absorption.</a:t>
            </a:r>
          </a:p>
          <a:p>
            <a:endParaRPr lang="en-US" sz="3100" dirty="0"/>
          </a:p>
        </p:txBody>
      </p:sp>
      <p:sp>
        <p:nvSpPr>
          <p:cNvPr id="4" name="Date Placeholder 3"/>
          <p:cNvSpPr>
            <a:spLocks noGrp="1"/>
          </p:cNvSpPr>
          <p:nvPr>
            <p:ph type="dt" sz="half" idx="10"/>
          </p:nvPr>
        </p:nvSpPr>
        <p:spPr/>
        <p:txBody>
          <a:bodyPr/>
          <a:lstStyle/>
          <a:p>
            <a:fld id="{0B1C541F-7C57-479B-9E7A-224618CA41A2}"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8658BCC8-BCAF-4AC7-96A0-C5CCAE56A870}" type="slidenum">
              <a:rPr lang="en-US" smtClean="0"/>
              <a:pPr/>
              <a:t>15</a:t>
            </a:fld>
            <a:endParaRPr lang="en-US" dirty="0"/>
          </a:p>
        </p:txBody>
      </p:sp>
    </p:spTree>
    <p:extLst>
      <p:ext uri="{BB962C8B-B14F-4D97-AF65-F5344CB8AC3E}">
        <p14:creationId xmlns:p14="http://schemas.microsoft.com/office/powerpoint/2010/main" val="928166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dirty="0" smtClean="0">
                <a:latin typeface="Calibri" pitchFamily="34" charset="0"/>
              </a:rPr>
              <a:t>Definition of Normal Labour </a:t>
            </a:r>
          </a:p>
          <a:p>
            <a:r>
              <a:rPr lang="en-US" dirty="0" smtClean="0">
                <a:latin typeface="Calibri" pitchFamily="34" charset="0"/>
              </a:rPr>
              <a:t>Normal labour is a physiological process, which commences spontaneously at term (after 37 completed weeks of gestation) with rhythmic regular uterine contractions of increasing intensity and frequency, accompanied by progressive cervical effacement and dilatation, and descent of the presenting part (cephalic), resulting in expulsion of a healthy foetus, a complete placenta and membranes and a healthy mother </a:t>
            </a:r>
          </a:p>
          <a:p>
            <a:endParaRPr lang="en-US" dirty="0">
              <a:latin typeface="Calibri" pitchFamily="34" charset="0"/>
            </a:endParaRPr>
          </a:p>
        </p:txBody>
      </p:sp>
    </p:spTree>
    <p:extLst>
      <p:ext uri="{BB962C8B-B14F-4D97-AF65-F5344CB8AC3E}">
        <p14:creationId xmlns:p14="http://schemas.microsoft.com/office/powerpoint/2010/main" val="1201525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8686800" cy="4876803"/>
          </a:xfrm>
        </p:spPr>
        <p:txBody>
          <a:bodyPr>
            <a:normAutofit fontScale="92500"/>
          </a:bodyPr>
          <a:lstStyle/>
          <a:p>
            <a:r>
              <a:rPr lang="en-US" dirty="0" smtClean="0">
                <a:latin typeface="Calibri" pitchFamily="34" charset="0"/>
              </a:rPr>
              <a:t>Normal labour has several important </a:t>
            </a:r>
            <a:r>
              <a:rPr lang="en-US" b="1" u="sng" dirty="0" smtClean="0">
                <a:latin typeface="Calibri" pitchFamily="34" charset="0"/>
              </a:rPr>
              <a:t>characteristics</a:t>
            </a:r>
            <a:r>
              <a:rPr lang="en-US" dirty="0" smtClean="0">
                <a:latin typeface="Calibri" pitchFamily="34" charset="0"/>
              </a:rPr>
              <a:t>. These are:</a:t>
            </a:r>
          </a:p>
          <a:p>
            <a:pPr lvl="1">
              <a:buFont typeface="Wingdings" pitchFamily="2" charset="2"/>
              <a:buChar char="Ø"/>
            </a:pPr>
            <a:r>
              <a:rPr lang="en-US" dirty="0" smtClean="0">
                <a:latin typeface="Calibri" pitchFamily="34" charset="0"/>
              </a:rPr>
              <a:t>Duration - completed within 18 hours (from 1</a:t>
            </a:r>
            <a:r>
              <a:rPr lang="en-US" baseline="30000" dirty="0" smtClean="0">
                <a:latin typeface="Calibri" pitchFamily="34" charset="0"/>
              </a:rPr>
              <a:t>st</a:t>
            </a:r>
            <a:r>
              <a:rPr lang="en-US" dirty="0" smtClean="0">
                <a:latin typeface="Calibri" pitchFamily="34" charset="0"/>
              </a:rPr>
              <a:t> stage to 4</a:t>
            </a:r>
            <a:r>
              <a:rPr lang="en-US" baseline="30000" dirty="0" smtClean="0">
                <a:latin typeface="Calibri" pitchFamily="34" charset="0"/>
              </a:rPr>
              <a:t>th</a:t>
            </a:r>
            <a:r>
              <a:rPr lang="en-US" dirty="0" smtClean="0">
                <a:latin typeface="Calibri" pitchFamily="34" charset="0"/>
              </a:rPr>
              <a:t> stage)</a:t>
            </a:r>
          </a:p>
          <a:p>
            <a:pPr lvl="1">
              <a:buFont typeface="Wingdings" pitchFamily="2" charset="2"/>
              <a:buChar char="Ø"/>
            </a:pPr>
            <a:r>
              <a:rPr lang="en-US" dirty="0" smtClean="0">
                <a:latin typeface="Calibri" pitchFamily="34" charset="0"/>
              </a:rPr>
              <a:t>Occurs at term between 38 and 40 weeks of gestation</a:t>
            </a:r>
          </a:p>
          <a:p>
            <a:pPr lvl="1">
              <a:buFont typeface="Wingdings" pitchFamily="2" charset="2"/>
              <a:buChar char="Ø"/>
            </a:pPr>
            <a:r>
              <a:rPr lang="en-US" dirty="0" smtClean="0">
                <a:latin typeface="Calibri" pitchFamily="34" charset="0"/>
              </a:rPr>
              <a:t>Is spontaneous, i.e. not induced</a:t>
            </a:r>
          </a:p>
          <a:p>
            <a:pPr lvl="1">
              <a:buFont typeface="Wingdings" pitchFamily="2" charset="2"/>
              <a:buChar char="Ø"/>
            </a:pPr>
            <a:r>
              <a:rPr lang="en-US" dirty="0" smtClean="0">
                <a:latin typeface="Calibri" pitchFamily="34" charset="0"/>
              </a:rPr>
              <a:t>The foetus presents by the vertex</a:t>
            </a:r>
          </a:p>
          <a:p>
            <a:pPr lvl="1">
              <a:buFont typeface="Wingdings" pitchFamily="2" charset="2"/>
              <a:buChar char="Ø"/>
            </a:pPr>
            <a:r>
              <a:rPr lang="en-US" dirty="0" smtClean="0">
                <a:latin typeface="Calibri" pitchFamily="34" charset="0"/>
              </a:rPr>
              <a:t>Has no complications to either mother or baby</a:t>
            </a:r>
          </a:p>
          <a:p>
            <a:pPr lvl="1">
              <a:buFont typeface="Wingdings" pitchFamily="2" charset="2"/>
              <a:buChar char="Ø"/>
            </a:pPr>
            <a:r>
              <a:rPr lang="en-US" dirty="0" smtClean="0">
                <a:latin typeface="Calibri" pitchFamily="34" charset="0"/>
              </a:rPr>
              <a:t>The newborn child requires minimal or no resuscitation at birth</a:t>
            </a:r>
          </a:p>
          <a:p>
            <a:endParaRPr lang="en-US" dirty="0"/>
          </a:p>
        </p:txBody>
      </p:sp>
    </p:spTree>
    <p:extLst>
      <p:ext uri="{BB962C8B-B14F-4D97-AF65-F5344CB8AC3E}">
        <p14:creationId xmlns:p14="http://schemas.microsoft.com/office/powerpoint/2010/main" val="4232526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7030A0"/>
          </a:solidFill>
        </p:spPr>
        <p:txBody>
          <a:bodyPr>
            <a:normAutofit fontScale="90000"/>
          </a:bodyPr>
          <a:lstStyle/>
          <a:p>
            <a:r>
              <a:rPr lang="en-US" b="1" dirty="0" smtClean="0">
                <a:solidFill>
                  <a:schemeClr val="bg1"/>
                </a:solidFill>
              </a:rPr>
              <a:t>Changes during the last few weeks of pregnancy</a:t>
            </a:r>
            <a:endParaRPr lang="en-US" b="1" dirty="0">
              <a:solidFill>
                <a:schemeClr val="bg1"/>
              </a:solidFill>
            </a:endParaRPr>
          </a:p>
        </p:txBody>
      </p:sp>
      <p:sp>
        <p:nvSpPr>
          <p:cNvPr id="3" name="Content Placeholder 2"/>
          <p:cNvSpPr>
            <a:spLocks noGrp="1"/>
          </p:cNvSpPr>
          <p:nvPr>
            <p:ph idx="1"/>
          </p:nvPr>
        </p:nvSpPr>
        <p:spPr>
          <a:xfrm>
            <a:off x="0" y="1219200"/>
            <a:ext cx="9296400" cy="5638800"/>
          </a:xfrm>
        </p:spPr>
        <p:txBody>
          <a:bodyPr>
            <a:normAutofit/>
          </a:bodyPr>
          <a:lstStyle/>
          <a:p>
            <a:r>
              <a:rPr lang="en-US" dirty="0" smtClean="0"/>
              <a:t>The physiological transition from being a pregnant woman to becoming a mother means an enormous change for each woman, both physically &amp; psychologically</a:t>
            </a:r>
          </a:p>
        </p:txBody>
      </p:sp>
    </p:spTree>
    <p:extLst>
      <p:ext uri="{BB962C8B-B14F-4D97-AF65-F5344CB8AC3E}">
        <p14:creationId xmlns:p14="http://schemas.microsoft.com/office/powerpoint/2010/main" val="3385623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normAutofit lnSpcReduction="10000"/>
          </a:bodyPr>
          <a:lstStyle/>
          <a:p>
            <a:r>
              <a:rPr lang="en-US" dirty="0" smtClean="0"/>
              <a:t>During the last few wks of pregnancy, a number of physical &amp; psychological changes occur:</a:t>
            </a:r>
          </a:p>
          <a:p>
            <a:pPr lvl="1"/>
            <a:r>
              <a:rPr lang="en-US" dirty="0" smtClean="0"/>
              <a:t>Mood swings are common and a surge of energy may be experienced	</a:t>
            </a:r>
          </a:p>
          <a:p>
            <a:pPr lvl="1"/>
            <a:r>
              <a:rPr lang="en-US" dirty="0" smtClean="0"/>
              <a:t>2-3 wks prior to onset of labour, the lower uterine segment expands and allows the foetal head to sink lower and it may engage in the pelvis, especially in 1</a:t>
            </a:r>
            <a:r>
              <a:rPr lang="en-US" baseline="30000" dirty="0" smtClean="0"/>
              <a:t>st</a:t>
            </a:r>
            <a:r>
              <a:rPr lang="en-US" dirty="0" smtClean="0"/>
              <a:t> time mothers. When this happens, the fundus of the uterus descends &amp; there is more room for the lungs, breathing is easier &amp; the heart and stomach can function more easily. The woman may experience relief known as </a:t>
            </a:r>
            <a:r>
              <a:rPr lang="en-US" b="1" i="1" dirty="0" smtClean="0"/>
              <a:t>lightening</a:t>
            </a:r>
          </a:p>
          <a:p>
            <a:endParaRPr lang="en-US" dirty="0"/>
          </a:p>
        </p:txBody>
      </p:sp>
    </p:spTree>
    <p:extLst>
      <p:ext uri="{BB962C8B-B14F-4D97-AF65-F5344CB8AC3E}">
        <p14:creationId xmlns:p14="http://schemas.microsoft.com/office/powerpoint/2010/main" val="2287514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10"/>
            <a:ext cx="8686800" cy="5826125"/>
          </a:xfrm>
        </p:spPr>
        <p:txBody>
          <a:bodyPr/>
          <a:lstStyle/>
          <a:p>
            <a:pPr lvl="1"/>
            <a:r>
              <a:rPr lang="en-US" dirty="0" smtClean="0"/>
              <a:t>Walking may become more difficult for some women at the end of pregnancy because the symphysis pubis is more mobile and relaxation  of the sacroiliac joints may give rise to backache</a:t>
            </a:r>
          </a:p>
          <a:p>
            <a:pPr lvl="1"/>
            <a:r>
              <a:rPr lang="en-US" dirty="0" smtClean="0"/>
              <a:t>Relief of  pressure at the fundus results in an increase in pressure within the pelvis, which may be accounted for by the presence of foetal head causing venous congestion of the whole pelvis. Vaginal secretions may also increase at this time</a:t>
            </a:r>
            <a:endParaRPr lang="en-US" dirty="0"/>
          </a:p>
        </p:txBody>
      </p:sp>
    </p:spTree>
    <p:extLst>
      <p:ext uri="{BB962C8B-B14F-4D97-AF65-F5344CB8AC3E}">
        <p14:creationId xmlns:p14="http://schemas.microsoft.com/office/powerpoint/2010/main" val="3976636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7030A0"/>
          </a:solidFill>
        </p:spPr>
        <p:txBody>
          <a:bodyPr>
            <a:normAutofit fontScale="90000"/>
          </a:bodyPr>
          <a:lstStyle/>
          <a:p>
            <a:r>
              <a:rPr lang="en-US" dirty="0" smtClean="0"/>
              <a:t>Onset of spontaneous physiological labour</a:t>
            </a:r>
            <a:endParaRPr lang="en-US" dirty="0"/>
          </a:p>
        </p:txBody>
      </p:sp>
      <p:sp>
        <p:nvSpPr>
          <p:cNvPr id="3" name="Content Placeholder 2"/>
          <p:cNvSpPr>
            <a:spLocks noGrp="1"/>
          </p:cNvSpPr>
          <p:nvPr>
            <p:ph idx="1"/>
          </p:nvPr>
        </p:nvSpPr>
        <p:spPr>
          <a:xfrm>
            <a:off x="0" y="1600206"/>
            <a:ext cx="8686800" cy="4525963"/>
          </a:xfrm>
        </p:spPr>
        <p:txBody>
          <a:bodyPr>
            <a:normAutofit fontScale="85000" lnSpcReduction="10000"/>
          </a:bodyPr>
          <a:lstStyle/>
          <a:p>
            <a:r>
              <a:rPr lang="en-US" dirty="0" smtClean="0"/>
              <a:t>A midwife should ensure women have sufficient information to assist them to recognize the onset of true labour. A pregnant woman would be best placed to diagnose the onset of labour herself.</a:t>
            </a:r>
          </a:p>
          <a:p>
            <a:r>
              <a:rPr lang="en-US" dirty="0" smtClean="0"/>
              <a:t>Some young women, especially the primigravidae (those pregnant for the first time), may fail to recognize true labour. It is important that you help them differentiate between false and true labour signs. The contractions of true labour are regular and intense. In false labour, the contractions are sporadic. False contractions occur during the last weeks of pregnancy. </a:t>
            </a:r>
          </a:p>
        </p:txBody>
      </p:sp>
    </p:spTree>
    <p:extLst>
      <p:ext uri="{BB962C8B-B14F-4D97-AF65-F5344CB8AC3E}">
        <p14:creationId xmlns:p14="http://schemas.microsoft.com/office/powerpoint/2010/main" val="4099055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solidFill>
            <a:srgbClr val="7030A0"/>
          </a:solidFill>
        </p:spPr>
        <p:txBody>
          <a:bodyPr>
            <a:normAutofit/>
          </a:bodyPr>
          <a:lstStyle/>
          <a:p>
            <a:r>
              <a:rPr lang="en-US" b="1" dirty="0" smtClean="0">
                <a:solidFill>
                  <a:schemeClr val="bg1"/>
                </a:solidFill>
              </a:rPr>
              <a:t>SIGNS &amp; SYMPTOMS OF LABOUR</a:t>
            </a:r>
            <a:endParaRPr lang="en-US" b="1" dirty="0">
              <a:solidFill>
                <a:schemeClr val="bg1"/>
              </a:solidFill>
            </a:endParaRPr>
          </a:p>
        </p:txBody>
      </p:sp>
      <p:sp>
        <p:nvSpPr>
          <p:cNvPr id="3" name="Content Placeholder 2"/>
          <p:cNvSpPr>
            <a:spLocks noGrp="1"/>
          </p:cNvSpPr>
          <p:nvPr>
            <p:ph idx="1"/>
          </p:nvPr>
        </p:nvSpPr>
        <p:spPr>
          <a:xfrm>
            <a:off x="0" y="914402"/>
            <a:ext cx="8686800" cy="5211763"/>
          </a:xfrm>
        </p:spPr>
        <p:txBody>
          <a:bodyPr>
            <a:normAutofit/>
          </a:bodyPr>
          <a:lstStyle/>
          <a:p>
            <a:r>
              <a:rPr lang="en-US" b="1" u="sng" dirty="0" smtClean="0"/>
              <a:t>Contractions </a:t>
            </a:r>
            <a:r>
              <a:rPr lang="en-US" dirty="0" smtClean="0"/>
              <a:t>of the uterus, which are increasingly strong, painful and regular</a:t>
            </a:r>
          </a:p>
          <a:p>
            <a:r>
              <a:rPr lang="en-US" dirty="0" smtClean="0"/>
              <a:t>The cervix is taken up into the lower uterine segment causing </a:t>
            </a:r>
            <a:r>
              <a:rPr lang="en-US" b="1" u="sng" dirty="0" smtClean="0"/>
              <a:t>dilatation of the cervix</a:t>
            </a:r>
          </a:p>
          <a:p>
            <a:r>
              <a:rPr lang="en-US" dirty="0" smtClean="0"/>
              <a:t>There is a mucoid blood stained discharge, which is called </a:t>
            </a:r>
            <a:r>
              <a:rPr lang="en-US" b="1" u="sng" dirty="0" smtClean="0"/>
              <a:t>show</a:t>
            </a:r>
          </a:p>
          <a:p>
            <a:r>
              <a:rPr lang="en-US" dirty="0" smtClean="0"/>
              <a:t>Sometimes there is rupture of membranes with </a:t>
            </a:r>
            <a:r>
              <a:rPr lang="en-US" b="1" u="sng" dirty="0" smtClean="0"/>
              <a:t>drainage of liquor amnii </a:t>
            </a:r>
            <a:r>
              <a:rPr lang="en-US" dirty="0" smtClean="0"/>
              <a:t>(amniotic fluid)</a:t>
            </a:r>
            <a:endParaRPr lang="en-US" dirty="0"/>
          </a:p>
        </p:txBody>
      </p:sp>
    </p:spTree>
    <p:extLst>
      <p:ext uri="{BB962C8B-B14F-4D97-AF65-F5344CB8AC3E}">
        <p14:creationId xmlns:p14="http://schemas.microsoft.com/office/powerpoint/2010/main" val="1054358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838200"/>
          </a:xfrm>
        </p:spPr>
        <p:txBody>
          <a:bodyPr/>
          <a:lstStyle/>
          <a:p>
            <a:r>
              <a:rPr lang="en-US" b="1" dirty="0" smtClean="0"/>
              <a:t>Spurious labour</a:t>
            </a:r>
            <a:endParaRPr lang="en-US" b="1" dirty="0"/>
          </a:p>
        </p:txBody>
      </p:sp>
      <p:sp>
        <p:nvSpPr>
          <p:cNvPr id="3" name="Content Placeholder 2"/>
          <p:cNvSpPr>
            <a:spLocks noGrp="1"/>
          </p:cNvSpPr>
          <p:nvPr>
            <p:ph idx="1"/>
          </p:nvPr>
        </p:nvSpPr>
        <p:spPr>
          <a:xfrm>
            <a:off x="0" y="1371600"/>
            <a:ext cx="8686800" cy="4759330"/>
          </a:xfrm>
        </p:spPr>
        <p:txBody>
          <a:bodyPr/>
          <a:lstStyle/>
          <a:p>
            <a:r>
              <a:rPr lang="en-US" dirty="0" smtClean="0"/>
              <a:t>Many women experience contractions prior to onset of labour which may be painful and may even be regular for some time, causing the woman to think that labour has started</a:t>
            </a:r>
          </a:p>
          <a:p>
            <a:r>
              <a:rPr lang="en-US" dirty="0" smtClean="0"/>
              <a:t>The two features of true labour that are absent in spurious labour are effacement and dilatation of the cervix</a:t>
            </a:r>
          </a:p>
          <a:p>
            <a:r>
              <a:rPr lang="en-US" dirty="0" smtClean="0"/>
              <a:t>Reassurance should be given to the woman</a:t>
            </a:r>
            <a:endParaRPr lang="en-US" dirty="0"/>
          </a:p>
        </p:txBody>
      </p:sp>
    </p:spTree>
    <p:extLst>
      <p:ext uri="{BB962C8B-B14F-4D97-AF65-F5344CB8AC3E}">
        <p14:creationId xmlns:p14="http://schemas.microsoft.com/office/powerpoint/2010/main" val="1536981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00B050"/>
          </a:solidFill>
        </p:spPr>
        <p:txBody>
          <a:bodyPr>
            <a:noAutofit/>
          </a:bodyPr>
          <a:lstStyle/>
          <a:p>
            <a:r>
              <a:rPr lang="en-US" sz="4000" b="1" dirty="0" smtClean="0">
                <a:solidFill>
                  <a:srgbClr val="FFFF00"/>
                </a:solidFill>
                <a:effectLst>
                  <a:outerShdw blurRad="38100" dist="38100" dir="2700000" algn="tl">
                    <a:srgbClr val="000000">
                      <a:alpha val="43137"/>
                    </a:srgbClr>
                  </a:outerShdw>
                </a:effectLst>
              </a:rPr>
              <a:t/>
            </a:r>
            <a:br>
              <a:rPr lang="en-US" sz="4000" b="1" dirty="0" smtClean="0">
                <a:solidFill>
                  <a:srgbClr val="FFFF00"/>
                </a:solidFill>
                <a:effectLst>
                  <a:outerShdw blurRad="38100" dist="38100" dir="2700000" algn="tl">
                    <a:srgbClr val="000000">
                      <a:alpha val="43137"/>
                    </a:srgbClr>
                  </a:outerShdw>
                </a:effectLst>
              </a:rPr>
            </a:br>
            <a:r>
              <a:rPr lang="en-US" sz="4000" b="1" dirty="0" smtClean="0">
                <a:solidFill>
                  <a:srgbClr val="FFFF00"/>
                </a:solidFill>
                <a:effectLst>
                  <a:outerShdw blurRad="38100" dist="38100" dir="2700000" algn="tl">
                    <a:srgbClr val="000000">
                      <a:alpha val="43137"/>
                    </a:srgbClr>
                  </a:outerShdw>
                </a:effectLst>
              </a:rPr>
              <a:t/>
            </a:r>
            <a:br>
              <a:rPr lang="en-US" sz="4000" b="1" dirty="0" smtClean="0">
                <a:solidFill>
                  <a:srgbClr val="FFFF00"/>
                </a:solidFill>
                <a:effectLst>
                  <a:outerShdw blurRad="38100" dist="38100" dir="2700000" algn="tl">
                    <a:srgbClr val="000000">
                      <a:alpha val="43137"/>
                    </a:srgbClr>
                  </a:outerShdw>
                </a:effectLst>
              </a:rPr>
            </a:br>
            <a:r>
              <a:rPr lang="en-US" sz="4000" b="1" dirty="0" smtClean="0">
                <a:solidFill>
                  <a:srgbClr val="FFFF00"/>
                </a:solidFill>
                <a:effectLst>
                  <a:outerShdw blurRad="38100" dist="38100" dir="2700000" algn="tl">
                    <a:srgbClr val="000000">
                      <a:alpha val="43137"/>
                    </a:srgbClr>
                  </a:outerShdw>
                </a:effectLst>
              </a:rPr>
              <a:t/>
            </a:r>
            <a:br>
              <a:rPr lang="en-US" sz="4000" b="1" dirty="0" smtClean="0">
                <a:solidFill>
                  <a:srgbClr val="FFFF00"/>
                </a:solidFill>
                <a:effectLst>
                  <a:outerShdw blurRad="38100" dist="38100" dir="2700000" algn="tl">
                    <a:srgbClr val="000000">
                      <a:alpha val="43137"/>
                    </a:srgbClr>
                  </a:outerShdw>
                </a:effectLst>
              </a:rPr>
            </a:br>
            <a:r>
              <a:rPr lang="en-US" sz="4000" b="1" dirty="0" smtClean="0">
                <a:solidFill>
                  <a:srgbClr val="FFFF00"/>
                </a:solidFill>
                <a:effectLst>
                  <a:outerShdw blurRad="38100" dist="38100" dir="2700000" algn="tl">
                    <a:srgbClr val="000000">
                      <a:alpha val="43137"/>
                    </a:srgbClr>
                  </a:outerShdw>
                </a:effectLst>
              </a:rPr>
              <a:t/>
            </a:r>
            <a:br>
              <a:rPr lang="en-US" sz="4000" b="1" dirty="0" smtClean="0">
                <a:solidFill>
                  <a:srgbClr val="FFFF00"/>
                </a:solidFill>
                <a:effectLst>
                  <a:outerShdw blurRad="38100" dist="38100" dir="2700000" algn="tl">
                    <a:srgbClr val="000000">
                      <a:alpha val="43137"/>
                    </a:srgbClr>
                  </a:outerShdw>
                </a:effectLst>
              </a:rPr>
            </a:br>
            <a:r>
              <a:rPr lang="en-US" sz="4000" b="1" dirty="0" smtClean="0">
                <a:solidFill>
                  <a:srgbClr val="FFFF00"/>
                </a:solidFill>
                <a:effectLst>
                  <a:outerShdw blurRad="38100" dist="38100" dir="2700000" algn="tl">
                    <a:srgbClr val="000000">
                      <a:alpha val="43137"/>
                    </a:srgbClr>
                  </a:outerShdw>
                </a:effectLst>
              </a:rPr>
              <a:t/>
            </a:r>
            <a:br>
              <a:rPr lang="en-US" sz="4000" b="1" dirty="0" smtClean="0">
                <a:solidFill>
                  <a:srgbClr val="FFFF00"/>
                </a:solidFill>
                <a:effectLst>
                  <a:outerShdw blurRad="38100" dist="38100" dir="2700000" algn="tl">
                    <a:srgbClr val="000000">
                      <a:alpha val="43137"/>
                    </a:srgbClr>
                  </a:outerShdw>
                </a:effectLst>
              </a:rPr>
            </a:br>
            <a:r>
              <a:rPr lang="en-US" sz="4000" b="1" dirty="0" smtClean="0">
                <a:solidFill>
                  <a:srgbClr val="FFFF00"/>
                </a:solidFill>
                <a:effectLst>
                  <a:outerShdw blurRad="38100" dist="38100" dir="2700000" algn="tl">
                    <a:srgbClr val="000000">
                      <a:alpha val="43137"/>
                    </a:srgbClr>
                  </a:outerShdw>
                </a:effectLst>
              </a:rPr>
              <a:t>DIFFERENCES BETWEEN TRUE &amp; FALSE LABOUR </a:t>
            </a:r>
            <a:endParaRPr lang="en-US" sz="4000" b="1" dirty="0">
              <a:solidFill>
                <a:srgbClr val="FFFF0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0" y="1143000"/>
          <a:ext cx="9144000" cy="5638800"/>
        </p:xfrm>
        <a:graphic>
          <a:graphicData uri="http://schemas.openxmlformats.org/drawingml/2006/table">
            <a:tbl>
              <a:tblPr firstRow="1" bandRow="1">
                <a:tableStyleId>{5C22544A-7EE6-4342-B048-85BDC9FD1C3A}</a:tableStyleId>
              </a:tblPr>
              <a:tblGrid>
                <a:gridCol w="3048000"/>
                <a:gridCol w="3048000"/>
                <a:gridCol w="3048000"/>
              </a:tblGrid>
              <a:tr h="990600">
                <a:tc>
                  <a:txBody>
                    <a:bodyPr/>
                    <a:lstStyle/>
                    <a:p>
                      <a:r>
                        <a:rPr kumimoji="0" lang="en-US" sz="1800" b="1" kern="1200" baseline="0" dirty="0" smtClean="0">
                          <a:solidFill>
                            <a:srgbClr val="FFFF00"/>
                          </a:solidFill>
                          <a:latin typeface="+mn-lt"/>
                          <a:ea typeface="+mn-ea"/>
                          <a:cs typeface="+mn-cs"/>
                        </a:rPr>
                        <a:t>FACTORS</a:t>
                      </a:r>
                      <a:endParaRPr lang="en-US" b="1" dirty="0">
                        <a:solidFill>
                          <a:srgbClr val="FFFF00"/>
                        </a:solidFill>
                      </a:endParaRPr>
                    </a:p>
                  </a:txBody>
                  <a:tcPr>
                    <a:solidFill>
                      <a:schemeClr val="accent3"/>
                    </a:solidFill>
                  </a:tcPr>
                </a:tc>
                <a:tc>
                  <a:txBody>
                    <a:bodyPr/>
                    <a:lstStyle/>
                    <a:p>
                      <a:r>
                        <a:rPr kumimoji="0" lang="en-US" sz="1800" b="1" kern="1200" baseline="0" dirty="0" smtClean="0">
                          <a:solidFill>
                            <a:srgbClr val="FFFF00"/>
                          </a:solidFill>
                          <a:latin typeface="+mn-lt"/>
                          <a:ea typeface="+mn-ea"/>
                          <a:cs typeface="+mn-cs"/>
                        </a:rPr>
                        <a:t>TRUE LABOUR</a:t>
                      </a:r>
                      <a:endParaRPr lang="en-US" dirty="0">
                        <a:solidFill>
                          <a:srgbClr val="FFFF00"/>
                        </a:solidFill>
                      </a:endParaRPr>
                    </a:p>
                  </a:txBody>
                  <a:tcPr>
                    <a:solidFill>
                      <a:schemeClr val="accent3"/>
                    </a:solidFill>
                  </a:tcPr>
                </a:tc>
                <a:tc>
                  <a:txBody>
                    <a:bodyPr/>
                    <a:lstStyle/>
                    <a:p>
                      <a:r>
                        <a:rPr kumimoji="0" lang="en-US" sz="1800" b="1" kern="1200" baseline="0" dirty="0" smtClean="0">
                          <a:solidFill>
                            <a:srgbClr val="FFFF00"/>
                          </a:solidFill>
                          <a:latin typeface="+mn-lt"/>
                          <a:ea typeface="+mn-ea"/>
                          <a:cs typeface="+mn-cs"/>
                        </a:rPr>
                        <a:t>FALSE</a:t>
                      </a:r>
                    </a:p>
                    <a:p>
                      <a:r>
                        <a:rPr kumimoji="0" lang="en-US" sz="1800" b="1" kern="1200" baseline="0" dirty="0" smtClean="0">
                          <a:solidFill>
                            <a:srgbClr val="FFFF00"/>
                          </a:solidFill>
                          <a:latin typeface="+mn-lt"/>
                          <a:ea typeface="+mn-ea"/>
                          <a:cs typeface="+mn-cs"/>
                        </a:rPr>
                        <a:t>LABOUR</a:t>
                      </a:r>
                      <a:endParaRPr lang="en-US" b="1" dirty="0">
                        <a:solidFill>
                          <a:srgbClr val="FFFF00"/>
                        </a:solidFill>
                      </a:endParaRPr>
                    </a:p>
                  </a:txBody>
                  <a:tcPr>
                    <a:solidFill>
                      <a:schemeClr val="accent3"/>
                    </a:solidFill>
                  </a:tcPr>
                </a:tc>
              </a:tr>
              <a:tr h="370840">
                <a:tc>
                  <a:txBody>
                    <a:bodyPr/>
                    <a:lstStyle/>
                    <a:p>
                      <a:r>
                        <a:rPr kumimoji="0" lang="en-US" sz="1800" b="1" kern="1200" baseline="0" dirty="0" smtClean="0">
                          <a:solidFill>
                            <a:schemeClr val="dk1"/>
                          </a:solidFill>
                          <a:latin typeface="+mn-lt"/>
                          <a:ea typeface="+mn-ea"/>
                          <a:cs typeface="+mn-cs"/>
                        </a:rPr>
                        <a:t>Contractions</a:t>
                      </a:r>
                      <a:endParaRPr lang="en-US" b="1" dirty="0"/>
                    </a:p>
                  </a:txBody>
                  <a:tcPr>
                    <a:solidFill>
                      <a:schemeClr val="accent3"/>
                    </a:solidFill>
                  </a:tcPr>
                </a:tc>
                <a:tc>
                  <a:txBody>
                    <a:bodyPr/>
                    <a:lstStyle/>
                    <a:p>
                      <a:r>
                        <a:rPr kumimoji="0" lang="en-US" sz="1800" kern="1200" baseline="0" dirty="0" smtClean="0">
                          <a:solidFill>
                            <a:schemeClr val="dk1"/>
                          </a:solidFill>
                          <a:latin typeface="+mn-lt"/>
                          <a:ea typeface="+mn-ea"/>
                          <a:cs typeface="+mn-cs"/>
                        </a:rPr>
                        <a:t>Regularly spaced</a:t>
                      </a:r>
                      <a:endParaRPr lang="en-US" dirty="0"/>
                    </a:p>
                  </a:txBody>
                  <a:tcPr>
                    <a:solidFill>
                      <a:schemeClr val="accent3"/>
                    </a:solidFill>
                  </a:tcPr>
                </a:tc>
                <a:tc>
                  <a:txBody>
                    <a:bodyPr/>
                    <a:lstStyle/>
                    <a:p>
                      <a:r>
                        <a:rPr kumimoji="0" lang="en-US" sz="1800" kern="1200" baseline="0" dirty="0" smtClean="0">
                          <a:solidFill>
                            <a:schemeClr val="dk1"/>
                          </a:solidFill>
                          <a:latin typeface="+mn-lt"/>
                          <a:ea typeface="+mn-ea"/>
                          <a:cs typeface="+mn-cs"/>
                        </a:rPr>
                        <a:t>Irregularly</a:t>
                      </a:r>
                    </a:p>
                    <a:p>
                      <a:r>
                        <a:rPr kumimoji="0" lang="en-US" sz="1800" kern="1200" baseline="0" dirty="0" smtClean="0">
                          <a:solidFill>
                            <a:schemeClr val="dk1"/>
                          </a:solidFill>
                          <a:latin typeface="+mn-lt"/>
                          <a:ea typeface="+mn-ea"/>
                          <a:cs typeface="+mn-cs"/>
                        </a:rPr>
                        <a:t>spaced</a:t>
                      </a:r>
                      <a:endParaRPr lang="en-US" dirty="0"/>
                    </a:p>
                  </a:txBody>
                  <a:tcPr>
                    <a:solidFill>
                      <a:schemeClr val="accent3"/>
                    </a:solidFill>
                  </a:tcPr>
                </a:tc>
              </a:tr>
              <a:tr h="899477">
                <a:tc>
                  <a:txBody>
                    <a:bodyPr/>
                    <a:lstStyle/>
                    <a:p>
                      <a:r>
                        <a:rPr kumimoji="0" lang="en-US" sz="1800" b="1" kern="1200" baseline="0" dirty="0" smtClean="0">
                          <a:solidFill>
                            <a:schemeClr val="dk1"/>
                          </a:solidFill>
                          <a:latin typeface="+mn-lt"/>
                          <a:ea typeface="+mn-ea"/>
                          <a:cs typeface="+mn-cs"/>
                        </a:rPr>
                        <a:t>Interval</a:t>
                      </a:r>
                    </a:p>
                    <a:p>
                      <a:r>
                        <a:rPr kumimoji="0" lang="en-US" sz="1800" b="1" kern="1200" baseline="0" dirty="0" smtClean="0">
                          <a:solidFill>
                            <a:schemeClr val="dk1"/>
                          </a:solidFill>
                          <a:latin typeface="+mn-lt"/>
                          <a:ea typeface="+mn-ea"/>
                          <a:cs typeface="+mn-cs"/>
                        </a:rPr>
                        <a:t>between</a:t>
                      </a:r>
                    </a:p>
                    <a:p>
                      <a:r>
                        <a:rPr kumimoji="0" lang="en-US" sz="1800" b="1" kern="1200" baseline="0" dirty="0" smtClean="0">
                          <a:solidFill>
                            <a:schemeClr val="dk1"/>
                          </a:solidFill>
                          <a:latin typeface="+mn-lt"/>
                          <a:ea typeface="+mn-ea"/>
                          <a:cs typeface="+mn-cs"/>
                        </a:rPr>
                        <a:t>contractions</a:t>
                      </a:r>
                      <a:endParaRPr lang="en-US" b="1" dirty="0"/>
                    </a:p>
                  </a:txBody>
                  <a:tcPr>
                    <a:solidFill>
                      <a:schemeClr val="accent3"/>
                    </a:solidFill>
                  </a:tcPr>
                </a:tc>
                <a:tc>
                  <a:txBody>
                    <a:bodyPr/>
                    <a:lstStyle/>
                    <a:p>
                      <a:r>
                        <a:rPr kumimoji="0" lang="en-US" sz="1800" kern="1200" baseline="0" dirty="0" smtClean="0">
                          <a:solidFill>
                            <a:schemeClr val="dk1"/>
                          </a:solidFill>
                          <a:latin typeface="+mn-lt"/>
                          <a:ea typeface="+mn-ea"/>
                          <a:cs typeface="+mn-cs"/>
                        </a:rPr>
                        <a:t>Gradually</a:t>
                      </a:r>
                    </a:p>
                    <a:p>
                      <a:r>
                        <a:rPr kumimoji="0" lang="en-US" sz="1800" kern="1200" baseline="0" dirty="0" smtClean="0">
                          <a:solidFill>
                            <a:schemeClr val="dk1"/>
                          </a:solidFill>
                          <a:latin typeface="+mn-lt"/>
                          <a:ea typeface="+mn-ea"/>
                          <a:cs typeface="+mn-cs"/>
                        </a:rPr>
                        <a:t>shortens</a:t>
                      </a:r>
                      <a:endParaRPr lang="en-US" dirty="0"/>
                    </a:p>
                  </a:txBody>
                  <a:tcPr>
                    <a:solidFill>
                      <a:schemeClr val="accent3"/>
                    </a:solidFill>
                  </a:tcPr>
                </a:tc>
                <a:tc>
                  <a:txBody>
                    <a:bodyPr/>
                    <a:lstStyle/>
                    <a:p>
                      <a:r>
                        <a:rPr kumimoji="0" lang="en-US" sz="1800" kern="1200" baseline="0" dirty="0" smtClean="0">
                          <a:solidFill>
                            <a:schemeClr val="dk1"/>
                          </a:solidFill>
                          <a:latin typeface="+mn-lt"/>
                          <a:ea typeface="+mn-ea"/>
                          <a:cs typeface="+mn-cs"/>
                        </a:rPr>
                        <a:t>Remains</a:t>
                      </a:r>
                    </a:p>
                    <a:p>
                      <a:r>
                        <a:rPr kumimoji="0" lang="en-US" sz="1800" kern="1200" baseline="0" dirty="0" smtClean="0">
                          <a:solidFill>
                            <a:schemeClr val="dk1"/>
                          </a:solidFill>
                          <a:latin typeface="+mn-lt"/>
                          <a:ea typeface="+mn-ea"/>
                          <a:cs typeface="+mn-cs"/>
                        </a:rPr>
                        <a:t>long</a:t>
                      </a:r>
                      <a:endParaRPr lang="en-US" dirty="0"/>
                    </a:p>
                  </a:txBody>
                  <a:tcPr>
                    <a:solidFill>
                      <a:schemeClr val="accent3"/>
                    </a:solidFill>
                  </a:tcPr>
                </a:tc>
              </a:tr>
              <a:tr h="370840">
                <a:tc>
                  <a:txBody>
                    <a:bodyPr/>
                    <a:lstStyle/>
                    <a:p>
                      <a:r>
                        <a:rPr kumimoji="0" lang="en-US" sz="1800" b="1" kern="1200" baseline="0" dirty="0" smtClean="0">
                          <a:solidFill>
                            <a:schemeClr val="dk1"/>
                          </a:solidFill>
                          <a:latin typeface="+mn-lt"/>
                          <a:ea typeface="+mn-ea"/>
                          <a:cs typeface="+mn-cs"/>
                        </a:rPr>
                        <a:t>Intensity of</a:t>
                      </a:r>
                    </a:p>
                    <a:p>
                      <a:r>
                        <a:rPr kumimoji="0" lang="en-US" sz="1800" b="1" kern="1200" baseline="0" dirty="0" smtClean="0">
                          <a:solidFill>
                            <a:schemeClr val="dk1"/>
                          </a:solidFill>
                          <a:latin typeface="+mn-lt"/>
                          <a:ea typeface="+mn-ea"/>
                          <a:cs typeface="+mn-cs"/>
                        </a:rPr>
                        <a:t>contractions</a:t>
                      </a:r>
                      <a:endParaRPr lang="en-US" b="1" dirty="0"/>
                    </a:p>
                  </a:txBody>
                  <a:tcPr>
                    <a:solidFill>
                      <a:schemeClr val="accent3"/>
                    </a:solidFill>
                  </a:tcPr>
                </a:tc>
                <a:tc>
                  <a:txBody>
                    <a:bodyPr/>
                    <a:lstStyle/>
                    <a:p>
                      <a:r>
                        <a:rPr kumimoji="0" lang="en-US" sz="1800" kern="1200" baseline="0" dirty="0" smtClean="0">
                          <a:solidFill>
                            <a:schemeClr val="dk1"/>
                          </a:solidFill>
                          <a:latin typeface="+mn-lt"/>
                          <a:ea typeface="+mn-ea"/>
                          <a:cs typeface="+mn-cs"/>
                        </a:rPr>
                        <a:t>Gradually</a:t>
                      </a:r>
                    </a:p>
                    <a:p>
                      <a:r>
                        <a:rPr kumimoji="0" lang="en-US" sz="1800" kern="1200" baseline="0" dirty="0" smtClean="0">
                          <a:solidFill>
                            <a:schemeClr val="dk1"/>
                          </a:solidFill>
                          <a:latin typeface="+mn-lt"/>
                          <a:ea typeface="+mn-ea"/>
                          <a:cs typeface="+mn-cs"/>
                        </a:rPr>
                        <a:t>increases</a:t>
                      </a:r>
                      <a:endParaRPr lang="en-US" dirty="0"/>
                    </a:p>
                  </a:txBody>
                  <a:tcPr>
                    <a:solidFill>
                      <a:schemeClr val="accent3"/>
                    </a:solidFill>
                  </a:tcPr>
                </a:tc>
                <a:tc>
                  <a:txBody>
                    <a:bodyPr/>
                    <a:lstStyle/>
                    <a:p>
                      <a:r>
                        <a:rPr kumimoji="0" lang="en-US" sz="1800" kern="1200" baseline="0" dirty="0" smtClean="0">
                          <a:solidFill>
                            <a:schemeClr val="dk1"/>
                          </a:solidFill>
                          <a:latin typeface="+mn-lt"/>
                          <a:ea typeface="+mn-ea"/>
                          <a:cs typeface="+mn-cs"/>
                        </a:rPr>
                        <a:t>Stays the</a:t>
                      </a:r>
                    </a:p>
                    <a:p>
                      <a:r>
                        <a:rPr kumimoji="0" lang="en-US" sz="1800" kern="1200" baseline="0" dirty="0" smtClean="0">
                          <a:solidFill>
                            <a:schemeClr val="dk1"/>
                          </a:solidFill>
                          <a:latin typeface="+mn-lt"/>
                          <a:ea typeface="+mn-ea"/>
                          <a:cs typeface="+mn-cs"/>
                        </a:rPr>
                        <a:t>same</a:t>
                      </a:r>
                      <a:endParaRPr lang="en-US" dirty="0"/>
                    </a:p>
                  </a:txBody>
                  <a:tcPr>
                    <a:solidFill>
                      <a:schemeClr val="accent3"/>
                    </a:solidFill>
                  </a:tcPr>
                </a:tc>
              </a:tr>
              <a:tr h="370840">
                <a:tc>
                  <a:txBody>
                    <a:bodyPr/>
                    <a:lstStyle/>
                    <a:p>
                      <a:r>
                        <a:rPr kumimoji="0" lang="en-US" sz="1800" b="1" kern="1200" baseline="0" dirty="0" smtClean="0">
                          <a:solidFill>
                            <a:schemeClr val="dk1"/>
                          </a:solidFill>
                          <a:latin typeface="+mn-lt"/>
                          <a:ea typeface="+mn-ea"/>
                          <a:cs typeface="+mn-cs"/>
                        </a:rPr>
                        <a:t>Location of pain</a:t>
                      </a:r>
                      <a:endParaRPr lang="en-US" b="1" dirty="0"/>
                    </a:p>
                  </a:txBody>
                  <a:tcPr>
                    <a:solidFill>
                      <a:schemeClr val="accent3"/>
                    </a:solidFill>
                  </a:tcPr>
                </a:tc>
                <a:tc>
                  <a:txBody>
                    <a:bodyPr/>
                    <a:lstStyle/>
                    <a:p>
                      <a:r>
                        <a:rPr kumimoji="0" lang="en-US" sz="1800" kern="1200" baseline="0" dirty="0" smtClean="0">
                          <a:solidFill>
                            <a:schemeClr val="dk1"/>
                          </a:solidFill>
                          <a:latin typeface="+mn-lt"/>
                          <a:ea typeface="+mn-ea"/>
                          <a:cs typeface="+mn-cs"/>
                        </a:rPr>
                        <a:t>Back and</a:t>
                      </a:r>
                    </a:p>
                    <a:p>
                      <a:r>
                        <a:rPr kumimoji="0" lang="en-US" sz="1800" kern="1200" baseline="0" dirty="0" smtClean="0">
                          <a:solidFill>
                            <a:schemeClr val="dk1"/>
                          </a:solidFill>
                          <a:latin typeface="+mn-lt"/>
                          <a:ea typeface="+mn-ea"/>
                          <a:cs typeface="+mn-cs"/>
                        </a:rPr>
                        <a:t>abdomen</a:t>
                      </a:r>
                      <a:endParaRPr lang="en-US" dirty="0"/>
                    </a:p>
                  </a:txBody>
                  <a:tcPr>
                    <a:solidFill>
                      <a:schemeClr val="accent3"/>
                    </a:solidFill>
                  </a:tcPr>
                </a:tc>
                <a:tc>
                  <a:txBody>
                    <a:bodyPr/>
                    <a:lstStyle/>
                    <a:p>
                      <a:r>
                        <a:rPr kumimoji="0" lang="en-US" sz="1800" kern="1200" baseline="0" dirty="0" smtClean="0">
                          <a:solidFill>
                            <a:schemeClr val="dk1"/>
                          </a:solidFill>
                          <a:latin typeface="+mn-lt"/>
                          <a:ea typeface="+mn-ea"/>
                          <a:cs typeface="+mn-cs"/>
                        </a:rPr>
                        <a:t>Mostly lower</a:t>
                      </a:r>
                    </a:p>
                    <a:p>
                      <a:r>
                        <a:rPr kumimoji="0" lang="en-US" sz="1800" kern="1200" baseline="0" dirty="0" smtClean="0">
                          <a:solidFill>
                            <a:schemeClr val="dk1"/>
                          </a:solidFill>
                          <a:latin typeface="+mn-lt"/>
                          <a:ea typeface="+mn-ea"/>
                          <a:cs typeface="+mn-cs"/>
                        </a:rPr>
                        <a:t>abdomen</a:t>
                      </a:r>
                      <a:endParaRPr lang="en-US" dirty="0"/>
                    </a:p>
                  </a:txBody>
                  <a:tcPr>
                    <a:solidFill>
                      <a:schemeClr val="accent3"/>
                    </a:solidFill>
                  </a:tcPr>
                </a:tc>
              </a:tr>
              <a:tr h="370840">
                <a:tc>
                  <a:txBody>
                    <a:bodyPr/>
                    <a:lstStyle/>
                    <a:p>
                      <a:r>
                        <a:rPr kumimoji="0" lang="en-US" sz="1800" b="1" kern="1200" baseline="0" dirty="0" smtClean="0">
                          <a:solidFill>
                            <a:schemeClr val="dk1"/>
                          </a:solidFill>
                          <a:latin typeface="+mn-lt"/>
                          <a:ea typeface="+mn-ea"/>
                          <a:cs typeface="+mn-cs"/>
                        </a:rPr>
                        <a:t>Effect of</a:t>
                      </a:r>
                    </a:p>
                    <a:p>
                      <a:r>
                        <a:rPr kumimoji="0" lang="en-US" sz="1800" b="1" kern="1200" baseline="0" dirty="0" smtClean="0">
                          <a:solidFill>
                            <a:schemeClr val="dk1"/>
                          </a:solidFill>
                          <a:latin typeface="+mn-lt"/>
                          <a:ea typeface="+mn-ea"/>
                          <a:cs typeface="+mn-cs"/>
                        </a:rPr>
                        <a:t>analgesics</a:t>
                      </a:r>
                      <a:endParaRPr lang="en-US" b="1" dirty="0"/>
                    </a:p>
                  </a:txBody>
                  <a:tcPr>
                    <a:solidFill>
                      <a:schemeClr val="accent3"/>
                    </a:solidFill>
                  </a:tcPr>
                </a:tc>
                <a:tc>
                  <a:txBody>
                    <a:bodyPr/>
                    <a:lstStyle/>
                    <a:p>
                      <a:r>
                        <a:rPr kumimoji="0" lang="en-US" sz="1800" kern="1200" baseline="0" dirty="0" smtClean="0">
                          <a:solidFill>
                            <a:schemeClr val="dk1"/>
                          </a:solidFill>
                          <a:latin typeface="+mn-lt"/>
                          <a:ea typeface="+mn-ea"/>
                          <a:cs typeface="+mn-cs"/>
                        </a:rPr>
                        <a:t>Do not abolish</a:t>
                      </a:r>
                    </a:p>
                    <a:p>
                      <a:r>
                        <a:rPr kumimoji="0" lang="en-US" sz="1800" kern="1200" baseline="0" dirty="0" smtClean="0">
                          <a:solidFill>
                            <a:schemeClr val="dk1"/>
                          </a:solidFill>
                          <a:latin typeface="+mn-lt"/>
                          <a:ea typeface="+mn-ea"/>
                          <a:cs typeface="+mn-cs"/>
                        </a:rPr>
                        <a:t>the pain</a:t>
                      </a:r>
                      <a:endParaRPr lang="en-US" dirty="0"/>
                    </a:p>
                  </a:txBody>
                  <a:tcPr>
                    <a:solidFill>
                      <a:schemeClr val="accent3"/>
                    </a:solidFill>
                  </a:tcPr>
                </a:tc>
                <a:tc>
                  <a:txBody>
                    <a:bodyPr/>
                    <a:lstStyle/>
                    <a:p>
                      <a:r>
                        <a:rPr kumimoji="0" lang="en-US" sz="1800" kern="1200" baseline="0" dirty="0" smtClean="0">
                          <a:solidFill>
                            <a:schemeClr val="dk1"/>
                          </a:solidFill>
                          <a:latin typeface="+mn-lt"/>
                          <a:ea typeface="+mn-ea"/>
                          <a:cs typeface="+mn-cs"/>
                        </a:rPr>
                        <a:t>Often</a:t>
                      </a:r>
                    </a:p>
                    <a:p>
                      <a:r>
                        <a:rPr kumimoji="0" lang="en-US" sz="1800" kern="1200" baseline="0" dirty="0" smtClean="0">
                          <a:solidFill>
                            <a:schemeClr val="dk1"/>
                          </a:solidFill>
                          <a:latin typeface="+mn-lt"/>
                          <a:ea typeface="+mn-ea"/>
                          <a:cs typeface="+mn-cs"/>
                        </a:rPr>
                        <a:t>abolish the</a:t>
                      </a:r>
                    </a:p>
                    <a:p>
                      <a:r>
                        <a:rPr kumimoji="0" lang="en-US" sz="1800" kern="1200" baseline="0" dirty="0" smtClean="0">
                          <a:solidFill>
                            <a:schemeClr val="dk1"/>
                          </a:solidFill>
                          <a:latin typeface="+mn-lt"/>
                          <a:ea typeface="+mn-ea"/>
                          <a:cs typeface="+mn-cs"/>
                        </a:rPr>
                        <a:t>pain</a:t>
                      </a:r>
                      <a:endParaRPr lang="en-US" dirty="0"/>
                    </a:p>
                  </a:txBody>
                  <a:tcPr>
                    <a:solidFill>
                      <a:schemeClr val="accent3"/>
                    </a:solidFill>
                  </a:tcPr>
                </a:tc>
              </a:tr>
              <a:tr h="899160">
                <a:tc>
                  <a:txBody>
                    <a:bodyPr/>
                    <a:lstStyle/>
                    <a:p>
                      <a:r>
                        <a:rPr kumimoji="0" lang="en-US" sz="1800" b="1" kern="1200" baseline="0" dirty="0" smtClean="0">
                          <a:solidFill>
                            <a:schemeClr val="dk1"/>
                          </a:solidFill>
                          <a:latin typeface="+mn-lt"/>
                          <a:ea typeface="+mn-ea"/>
                          <a:cs typeface="+mn-cs"/>
                        </a:rPr>
                        <a:t>Cervical</a:t>
                      </a:r>
                    </a:p>
                    <a:p>
                      <a:r>
                        <a:rPr kumimoji="0" lang="en-US" sz="1800" b="1" kern="1200" baseline="0" dirty="0" smtClean="0">
                          <a:solidFill>
                            <a:schemeClr val="dk1"/>
                          </a:solidFill>
                          <a:latin typeface="+mn-lt"/>
                          <a:ea typeface="+mn-ea"/>
                          <a:cs typeface="+mn-cs"/>
                        </a:rPr>
                        <a:t>changes</a:t>
                      </a:r>
                      <a:endParaRPr lang="en-US" b="1" dirty="0"/>
                    </a:p>
                  </a:txBody>
                  <a:tcPr>
                    <a:solidFill>
                      <a:schemeClr val="accent3"/>
                    </a:solidFill>
                  </a:tcPr>
                </a:tc>
                <a:tc>
                  <a:txBody>
                    <a:bodyPr/>
                    <a:lstStyle/>
                    <a:p>
                      <a:r>
                        <a:rPr kumimoji="0" lang="en-US" sz="1800" kern="1200" baseline="0" dirty="0" smtClean="0">
                          <a:solidFill>
                            <a:schemeClr val="dk1"/>
                          </a:solidFill>
                          <a:latin typeface="+mn-lt"/>
                          <a:ea typeface="+mn-ea"/>
                          <a:cs typeface="+mn-cs"/>
                        </a:rPr>
                        <a:t>Progressive</a:t>
                      </a:r>
                    </a:p>
                    <a:p>
                      <a:r>
                        <a:rPr kumimoji="0" lang="en-US" sz="1800" kern="1200" baseline="0" dirty="0" smtClean="0">
                          <a:solidFill>
                            <a:schemeClr val="dk1"/>
                          </a:solidFill>
                          <a:latin typeface="+mn-lt"/>
                          <a:ea typeface="+mn-ea"/>
                          <a:cs typeface="+mn-cs"/>
                        </a:rPr>
                        <a:t>effacement and dilation</a:t>
                      </a:r>
                    </a:p>
                  </a:txBody>
                  <a:tcPr>
                    <a:solidFill>
                      <a:schemeClr val="accent3"/>
                    </a:solidFill>
                  </a:tcPr>
                </a:tc>
                <a:tc>
                  <a:txBody>
                    <a:bodyPr/>
                    <a:lstStyle/>
                    <a:p>
                      <a:r>
                        <a:rPr kumimoji="0" lang="en-US" sz="1800" kern="1200" baseline="0" dirty="0" smtClean="0">
                          <a:solidFill>
                            <a:schemeClr val="dk1"/>
                          </a:solidFill>
                          <a:latin typeface="+mn-lt"/>
                          <a:ea typeface="+mn-ea"/>
                          <a:cs typeface="+mn-cs"/>
                        </a:rPr>
                        <a:t>No changes</a:t>
                      </a:r>
                      <a:endParaRPr lang="en-US" dirty="0"/>
                    </a:p>
                  </a:txBody>
                  <a:tcPr>
                    <a:solidFill>
                      <a:schemeClr val="accent3"/>
                    </a:solidFill>
                  </a:tcPr>
                </a:tc>
              </a:tr>
            </a:tbl>
          </a:graphicData>
        </a:graphic>
      </p:graphicFrame>
    </p:spTree>
    <p:extLst>
      <p:ext uri="{BB962C8B-B14F-4D97-AF65-F5344CB8AC3E}">
        <p14:creationId xmlns:p14="http://schemas.microsoft.com/office/powerpoint/2010/main" val="16929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4983165"/>
          </a:xfrm>
        </p:spPr>
        <p:txBody>
          <a:bodyPr>
            <a:normAutofit/>
          </a:bodyPr>
          <a:lstStyle/>
          <a:p>
            <a:r>
              <a:rPr lang="en-US" sz="3200" dirty="0" smtClean="0"/>
              <a:t>There are many theoretical explanations as to why labour starts. It appears to be as a result of </a:t>
            </a:r>
            <a:r>
              <a:rPr lang="en-US" sz="3200" b="1" dirty="0" smtClean="0"/>
              <a:t>a combination of factors.</a:t>
            </a:r>
          </a:p>
          <a:p>
            <a:r>
              <a:rPr lang="en-US" sz="3200" dirty="0" smtClean="0"/>
              <a:t>Medical researchers describe hormonal and mechanical factors as the chief factors which influence onset of labour.</a:t>
            </a:r>
          </a:p>
          <a:p>
            <a:pPr lvl="1"/>
            <a:r>
              <a:rPr lang="en-US" sz="3200" dirty="0" smtClean="0"/>
              <a:t>Hormonal factors</a:t>
            </a:r>
          </a:p>
          <a:p>
            <a:pPr lvl="1"/>
            <a:r>
              <a:rPr lang="en-US" sz="3200" dirty="0" smtClean="0"/>
              <a:t>Mechanical factors</a:t>
            </a:r>
          </a:p>
          <a:p>
            <a:pPr lvl="1"/>
            <a:r>
              <a:rPr lang="en-US" sz="3200" dirty="0" smtClean="0"/>
              <a:t>Other factors</a:t>
            </a:r>
          </a:p>
          <a:p>
            <a:pPr>
              <a:buNone/>
            </a:pPr>
            <a:endParaRPr lang="en-US" sz="3200" b="1" dirty="0" smtClean="0"/>
          </a:p>
          <a:p>
            <a:pPr>
              <a:buNone/>
            </a:pPr>
            <a:endParaRPr lang="en-US" sz="3200" dirty="0"/>
          </a:p>
        </p:txBody>
      </p:sp>
      <p:sp>
        <p:nvSpPr>
          <p:cNvPr id="2" name="Title 1"/>
          <p:cNvSpPr>
            <a:spLocks noGrp="1"/>
          </p:cNvSpPr>
          <p:nvPr>
            <p:ph type="title"/>
          </p:nvPr>
        </p:nvSpPr>
        <p:spPr>
          <a:xfrm>
            <a:off x="0" y="0"/>
            <a:ext cx="9144000" cy="1066800"/>
          </a:xfrm>
          <a:solidFill>
            <a:srgbClr val="7030A0"/>
          </a:solidFill>
        </p:spPr>
        <p:txBody>
          <a:bodyPr>
            <a:normAutofit fontScale="90000"/>
          </a:bodyPr>
          <a:lstStyle/>
          <a:p>
            <a:r>
              <a:rPr lang="en-US" b="1" dirty="0" smtClean="0">
                <a:solidFill>
                  <a:schemeClr val="bg1"/>
                </a:solidFill>
                <a:effectLst>
                  <a:outerShdw blurRad="38100" dist="38100" dir="2700000" algn="tl">
                    <a:srgbClr val="000000">
                      <a:alpha val="43137"/>
                    </a:srgbClr>
                  </a:outerShdw>
                </a:effectLst>
                <a:latin typeface="Algerian" pitchFamily="82" charset="0"/>
              </a:rPr>
              <a:t>FACTORS INFLUENCING THE ONSET OF LABOUR</a:t>
            </a:r>
            <a:endParaRPr lang="en-US" b="1" dirty="0">
              <a:solidFill>
                <a:schemeClr val="bg1"/>
              </a:solidFill>
              <a:effectLst>
                <a:outerShdw blurRad="38100" dist="38100" dir="2700000" algn="tl">
                  <a:srgbClr val="000000">
                    <a:alpha val="43137"/>
                  </a:srgbClr>
                </a:outerShdw>
              </a:effectLst>
              <a:latin typeface="Algerian" pitchFamily="82" charset="0"/>
            </a:endParaRPr>
          </a:p>
        </p:txBody>
      </p:sp>
    </p:spTree>
    <p:extLst>
      <p:ext uri="{BB962C8B-B14F-4D97-AF65-F5344CB8AC3E}">
        <p14:creationId xmlns:p14="http://schemas.microsoft.com/office/powerpoint/2010/main" val="528497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914400"/>
            <a:ext cx="8229600" cy="5638800"/>
          </a:xfrm>
        </p:spPr>
        <p:txBody>
          <a:bodyPr>
            <a:noAutofit/>
          </a:bodyPr>
          <a:lstStyle/>
          <a:p>
            <a:pPr>
              <a:buNone/>
            </a:pPr>
            <a:r>
              <a:rPr lang="en-US" sz="2900" dirty="0" smtClean="0">
                <a:latin typeface="Times New Roman" pitchFamily="18" charset="0"/>
                <a:cs typeface="Times New Roman" pitchFamily="18" charset="0"/>
              </a:rPr>
              <a:t>	</a:t>
            </a:r>
            <a:r>
              <a:rPr lang="en-US" sz="2900" b="1" dirty="0" smtClean="0">
                <a:latin typeface="Times New Roman" pitchFamily="18" charset="0"/>
                <a:cs typeface="Times New Roman" pitchFamily="18" charset="0"/>
              </a:rPr>
              <a:t>2.Prevention of complications</a:t>
            </a:r>
          </a:p>
          <a:p>
            <a:pPr>
              <a:buFont typeface="Wingdings" pitchFamily="2" charset="2"/>
              <a:buChar char="v"/>
            </a:pPr>
            <a:r>
              <a:rPr lang="en-US" sz="2900" b="1" dirty="0" smtClean="0">
                <a:latin typeface="Times New Roman" pitchFamily="18" charset="0"/>
                <a:cs typeface="Times New Roman" pitchFamily="18" charset="0"/>
              </a:rPr>
              <a:t> </a:t>
            </a:r>
            <a:r>
              <a:rPr lang="en-US" sz="2900" dirty="0" smtClean="0">
                <a:latin typeface="Times New Roman" pitchFamily="18" charset="0"/>
                <a:cs typeface="Times New Roman" pitchFamily="18" charset="0"/>
              </a:rPr>
              <a:t>Achieved through preventive services as follows.</a:t>
            </a:r>
          </a:p>
          <a:p>
            <a:r>
              <a:rPr lang="en-US" sz="2900" dirty="0" smtClean="0">
                <a:latin typeface="Times New Roman" pitchFamily="18" charset="0"/>
                <a:cs typeface="Times New Roman" pitchFamily="18" charset="0"/>
              </a:rPr>
              <a:t>Tetanus toxoid, to inhibit maternal and neonatal tetanus. A total of 5 doses is administered during the entire procreation period.</a:t>
            </a:r>
          </a:p>
          <a:p>
            <a:r>
              <a:rPr lang="en-US" sz="2900" dirty="0" smtClean="0">
                <a:latin typeface="Times New Roman" pitchFamily="18" charset="0"/>
                <a:cs typeface="Times New Roman" pitchFamily="18" charset="0"/>
              </a:rPr>
              <a:t>Haematinics ie, iron and folate supplementation to prevent anaemia.</a:t>
            </a:r>
          </a:p>
          <a:p>
            <a:r>
              <a:rPr lang="en-US" sz="2900" dirty="0" smtClean="0">
                <a:latin typeface="Times New Roman" pitchFamily="18" charset="0"/>
                <a:cs typeface="Times New Roman" pitchFamily="18" charset="0"/>
              </a:rPr>
              <a:t>Intermittent presumptive treatment (IPT) and insecticide treated nets (ITNs), hence prevent malaria.</a:t>
            </a:r>
            <a:endParaRPr lang="en-US" sz="29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AF891903-2E76-4275-81BB-1D42567E648B}"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8658BCC8-BCAF-4AC7-96A0-C5CCAE56A870}" type="slidenum">
              <a:rPr lang="en-US" smtClean="0"/>
              <a:pPr/>
              <a:t>16</a:t>
            </a:fld>
            <a:endParaRPr lang="en-US" dirty="0"/>
          </a:p>
        </p:txBody>
      </p:sp>
    </p:spTree>
    <p:extLst>
      <p:ext uri="{BB962C8B-B14F-4D97-AF65-F5344CB8AC3E}">
        <p14:creationId xmlns:p14="http://schemas.microsoft.com/office/powerpoint/2010/main" val="1802313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400800"/>
          </a:xfrm>
        </p:spPr>
        <p:txBody>
          <a:bodyPr>
            <a:normAutofit lnSpcReduction="10000"/>
          </a:bodyPr>
          <a:lstStyle/>
          <a:p>
            <a:pPr>
              <a:buNone/>
            </a:pPr>
            <a:r>
              <a:rPr lang="en-US" sz="2800" b="1" dirty="0" smtClean="0"/>
              <a:t>Hormonal Factors influencing the onset of spontaneous labour</a:t>
            </a:r>
          </a:p>
          <a:p>
            <a:pPr>
              <a:buNone/>
            </a:pPr>
            <a:r>
              <a:rPr lang="en-US" sz="2800" b="1" dirty="0" smtClean="0"/>
              <a:t>They include:</a:t>
            </a:r>
          </a:p>
          <a:p>
            <a:r>
              <a:rPr lang="en-US" sz="2800" b="1" dirty="0" smtClean="0"/>
              <a:t>Oxytocin</a:t>
            </a:r>
          </a:p>
          <a:p>
            <a:r>
              <a:rPr lang="en-US" sz="2800" b="1" dirty="0" smtClean="0"/>
              <a:t>Progesterone</a:t>
            </a:r>
          </a:p>
          <a:p>
            <a:r>
              <a:rPr lang="en-US" sz="2800" b="1" dirty="0" smtClean="0"/>
              <a:t>prostaglandins</a:t>
            </a:r>
          </a:p>
          <a:p>
            <a:r>
              <a:rPr lang="en-US" sz="2800" dirty="0" smtClean="0"/>
              <a:t>It is believed that close to term </a:t>
            </a:r>
            <a:r>
              <a:rPr lang="en-US" sz="2800" b="1" dirty="0" smtClean="0"/>
              <a:t>progesterone</a:t>
            </a:r>
            <a:r>
              <a:rPr lang="en-US" sz="2800" dirty="0" smtClean="0"/>
              <a:t> levels in the body </a:t>
            </a:r>
            <a:r>
              <a:rPr lang="en-US" sz="2800" b="1" dirty="0" smtClean="0"/>
              <a:t>fall</a:t>
            </a:r>
            <a:r>
              <a:rPr lang="en-US" sz="2800" dirty="0" smtClean="0"/>
              <a:t>, while at the same time levels of </a:t>
            </a:r>
            <a:r>
              <a:rPr lang="en-US" sz="2800" b="1" dirty="0" smtClean="0"/>
              <a:t>oestrogen </a:t>
            </a:r>
            <a:r>
              <a:rPr lang="en-US" sz="2800" dirty="0" smtClean="0"/>
              <a:t>(which is responsible for sensitizing the uterine muscles) </a:t>
            </a:r>
            <a:r>
              <a:rPr lang="en-US" sz="2800" b="1" dirty="0" smtClean="0"/>
              <a:t>rise.</a:t>
            </a:r>
            <a:r>
              <a:rPr lang="en-US" sz="2800" dirty="0" smtClean="0"/>
              <a:t> The fall in progesterone levels is important because it has effect on muscle contractions. The rise in oestrogen levels meanwhile triggers the release of </a:t>
            </a:r>
            <a:r>
              <a:rPr lang="en-US" sz="2800" b="1" dirty="0" smtClean="0"/>
              <a:t>oxytocin</a:t>
            </a:r>
            <a:r>
              <a:rPr lang="en-US" sz="2800" dirty="0" smtClean="0"/>
              <a:t>, from the posterior pituitary gland, which causes uterine contractions.</a:t>
            </a:r>
          </a:p>
          <a:p>
            <a:endParaRPr lang="en-US" sz="2800" dirty="0"/>
          </a:p>
        </p:txBody>
      </p:sp>
    </p:spTree>
    <p:extLst>
      <p:ext uri="{BB962C8B-B14F-4D97-AF65-F5344CB8AC3E}">
        <p14:creationId xmlns:p14="http://schemas.microsoft.com/office/powerpoint/2010/main" val="904527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181600"/>
          </a:xfrm>
        </p:spPr>
        <p:txBody>
          <a:bodyPr>
            <a:normAutofit/>
          </a:bodyPr>
          <a:lstStyle/>
          <a:p>
            <a:r>
              <a:rPr lang="en-US" sz="3200" dirty="0" smtClean="0">
                <a:latin typeface="Calibri" pitchFamily="34" charset="0"/>
              </a:rPr>
              <a:t>The foetal hypothalamus is believed to produce releasing factors, which stimulate the anterior pituitary gland to produce </a:t>
            </a:r>
            <a:r>
              <a:rPr lang="en-US" sz="3200" b="1" dirty="0" smtClean="0">
                <a:latin typeface="Calibri" pitchFamily="34" charset="0"/>
              </a:rPr>
              <a:t>adrenocorticotrophic hormone </a:t>
            </a:r>
            <a:r>
              <a:rPr lang="en-US" sz="3200" dirty="0" smtClean="0">
                <a:latin typeface="Calibri" pitchFamily="34" charset="0"/>
              </a:rPr>
              <a:t>(ACTH). ACTH stimulates the foetal adrenal glands to secrete cortisol, which causes relative levels of placental hormones to rise. These cause further uterine contractions.</a:t>
            </a:r>
            <a:endParaRPr lang="en-US" sz="3200" b="1" dirty="0" smtClean="0">
              <a:latin typeface="Calibri" pitchFamily="34" charset="0"/>
            </a:endParaRPr>
          </a:p>
          <a:p>
            <a:endParaRPr lang="en-US" sz="3200" dirty="0">
              <a:latin typeface="Calibri" pitchFamily="34" charset="0"/>
            </a:endParaRPr>
          </a:p>
        </p:txBody>
      </p:sp>
    </p:spTree>
    <p:extLst>
      <p:ext uri="{BB962C8B-B14F-4D97-AF65-F5344CB8AC3E}">
        <p14:creationId xmlns:p14="http://schemas.microsoft.com/office/powerpoint/2010/main" val="629108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7848600" cy="5257800"/>
          </a:xfrm>
        </p:spPr>
        <p:txBody>
          <a:bodyPr>
            <a:normAutofit/>
          </a:bodyPr>
          <a:lstStyle/>
          <a:p>
            <a:r>
              <a:rPr lang="en-US" sz="3200" dirty="0" smtClean="0"/>
              <a:t>This hormone is released from maternal placenta and myometrium in large amounts at term</a:t>
            </a:r>
          </a:p>
          <a:p>
            <a:r>
              <a:rPr lang="en-US" sz="3200" dirty="0" smtClean="0"/>
              <a:t>It is believed to be a major factor in initiation of labour</a:t>
            </a:r>
          </a:p>
          <a:p>
            <a:endParaRPr lang="en-US" sz="3200" dirty="0"/>
          </a:p>
        </p:txBody>
      </p:sp>
      <p:sp>
        <p:nvSpPr>
          <p:cNvPr id="2" name="Title 1"/>
          <p:cNvSpPr>
            <a:spLocks noGrp="1"/>
          </p:cNvSpPr>
          <p:nvPr>
            <p:ph type="title"/>
          </p:nvPr>
        </p:nvSpPr>
        <p:spPr>
          <a:xfrm>
            <a:off x="914400" y="0"/>
            <a:ext cx="7315200" cy="990600"/>
          </a:xfrm>
        </p:spPr>
        <p:txBody>
          <a:bodyPr/>
          <a:lstStyle/>
          <a:p>
            <a:r>
              <a:rPr lang="en-US" b="1" dirty="0" smtClean="0"/>
              <a:t>PROSTAGLANDINS</a:t>
            </a:r>
            <a:endParaRPr lang="en-US" b="1" dirty="0"/>
          </a:p>
        </p:txBody>
      </p:sp>
    </p:spTree>
    <p:extLst>
      <p:ext uri="{BB962C8B-B14F-4D97-AF65-F5344CB8AC3E}">
        <p14:creationId xmlns:p14="http://schemas.microsoft.com/office/powerpoint/2010/main" val="2226614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6"/>
            <a:ext cx="9144000" cy="4983163"/>
          </a:xfrm>
        </p:spPr>
        <p:txBody>
          <a:bodyPr>
            <a:normAutofit/>
          </a:bodyPr>
          <a:lstStyle/>
          <a:p>
            <a:pPr marL="624078" indent="-514350" algn="ctr">
              <a:buNone/>
            </a:pPr>
            <a:r>
              <a:rPr lang="en-US" sz="3200" b="1" dirty="0" smtClean="0"/>
              <a:t>1.Increased contractility of the uterus</a:t>
            </a:r>
          </a:p>
          <a:p>
            <a:r>
              <a:rPr lang="en-US" sz="3200" dirty="0" smtClean="0"/>
              <a:t>As the pregnancy advances there is an increase in contractibility of the uterus which becomes more susceptible to stimulation as term approaches</a:t>
            </a:r>
          </a:p>
          <a:p>
            <a:pPr marL="624078" indent="-514350" algn="ctr">
              <a:buNone/>
            </a:pPr>
            <a:r>
              <a:rPr lang="en-US" sz="3200" b="1" dirty="0" smtClean="0"/>
              <a:t>2.Pressure of the presenting part</a:t>
            </a:r>
          </a:p>
          <a:p>
            <a:r>
              <a:rPr lang="en-US" sz="3200" dirty="0" smtClean="0"/>
              <a:t>It is thought to stimulate nerve endings in the cervix resulting in initiation of labour</a:t>
            </a:r>
          </a:p>
          <a:p>
            <a:endParaRPr lang="en-US" sz="3200" dirty="0"/>
          </a:p>
        </p:txBody>
      </p:sp>
      <p:sp>
        <p:nvSpPr>
          <p:cNvPr id="2" name="Title 1"/>
          <p:cNvSpPr>
            <a:spLocks noGrp="1"/>
          </p:cNvSpPr>
          <p:nvPr>
            <p:ph type="title"/>
          </p:nvPr>
        </p:nvSpPr>
        <p:spPr>
          <a:xfrm>
            <a:off x="0" y="0"/>
            <a:ext cx="9144000" cy="838200"/>
          </a:xfrm>
          <a:solidFill>
            <a:srgbClr val="FFFF00"/>
          </a:solidFill>
        </p:spPr>
        <p:txBody>
          <a:bodyPr/>
          <a:lstStyle/>
          <a:p>
            <a:r>
              <a:rPr lang="en-US" b="1" dirty="0" smtClean="0"/>
              <a:t>MECHANICAL FACTORS</a:t>
            </a:r>
            <a:endParaRPr lang="en-US" b="1" dirty="0"/>
          </a:p>
        </p:txBody>
      </p:sp>
    </p:spTree>
    <p:extLst>
      <p:ext uri="{BB962C8B-B14F-4D97-AF65-F5344CB8AC3E}">
        <p14:creationId xmlns:p14="http://schemas.microsoft.com/office/powerpoint/2010/main" val="620191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0"/>
            <a:ext cx="9144000" cy="6858000"/>
          </a:xfrm>
        </p:spPr>
        <p:txBody>
          <a:bodyPr>
            <a:normAutofit/>
          </a:bodyPr>
          <a:lstStyle/>
          <a:p>
            <a:pPr algn="ctr">
              <a:buNone/>
            </a:pPr>
            <a:r>
              <a:rPr lang="en-US" sz="3200" b="1" dirty="0" smtClean="0"/>
              <a:t>3.Over distention/overstretching of the uterus</a:t>
            </a:r>
          </a:p>
          <a:p>
            <a:r>
              <a:rPr lang="en-US" sz="3200" dirty="0" smtClean="0"/>
              <a:t>It is thought to increase contractility</a:t>
            </a:r>
          </a:p>
          <a:p>
            <a:r>
              <a:rPr lang="en-US" sz="3200" dirty="0" smtClean="0"/>
              <a:t>This explains why patients with certain conditions tend to go into premature labour eg. Polyhydramnious and multiple pregnancy</a:t>
            </a:r>
          </a:p>
          <a:p>
            <a:pPr>
              <a:buNone/>
            </a:pPr>
            <a:endParaRPr lang="en-US" sz="3200" b="1" dirty="0" smtClean="0"/>
          </a:p>
          <a:p>
            <a:pPr>
              <a:buNone/>
            </a:pPr>
            <a:r>
              <a:rPr lang="en-US" sz="3200" b="1" dirty="0" smtClean="0"/>
              <a:t>Other factors</a:t>
            </a:r>
          </a:p>
          <a:p>
            <a:r>
              <a:rPr lang="en-US" sz="3200" dirty="0" smtClean="0"/>
              <a:t>that have been associated with onset of labour:-hyperpyrexia, cyanosis, emotional upset</a:t>
            </a:r>
            <a:endParaRPr lang="en-US" sz="3200" dirty="0"/>
          </a:p>
        </p:txBody>
      </p:sp>
    </p:spTree>
    <p:extLst>
      <p:ext uri="{BB962C8B-B14F-4D97-AF65-F5344CB8AC3E}">
        <p14:creationId xmlns:p14="http://schemas.microsoft.com/office/powerpoint/2010/main" val="3574178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r>
              <a:rPr lang="en-US" sz="2800" b="1" dirty="0" smtClean="0"/>
              <a:t>Synonym</a:t>
            </a:r>
            <a:r>
              <a:rPr lang="en-US" sz="2800" dirty="0" smtClean="0"/>
              <a:t>: warning signs indicating the onset of labour</a:t>
            </a:r>
          </a:p>
          <a:p>
            <a:r>
              <a:rPr lang="en-US" sz="2800" dirty="0" smtClean="0"/>
              <a:t>This is the period two to three weeks prior to the onset of labour when a number of changes take place;</a:t>
            </a:r>
          </a:p>
          <a:p>
            <a:pPr>
              <a:buNone/>
            </a:pPr>
            <a:r>
              <a:rPr lang="en-US" sz="2800" b="1" dirty="0" smtClean="0"/>
              <a:t>1)Lightening</a:t>
            </a:r>
          </a:p>
          <a:p>
            <a:r>
              <a:rPr lang="en-US" sz="2800" dirty="0" smtClean="0"/>
              <a:t>Two to three weeks before labour, the lower uterine segment expands allowing the foetal head to sink deep. The descent of the head and the body of the baby gives space to the lungs, heart and stomach, which enables these organs to function easily.</a:t>
            </a:r>
          </a:p>
          <a:p>
            <a:r>
              <a:rPr lang="en-US" sz="2800" dirty="0" smtClean="0"/>
              <a:t>The symphysis pubis widens and the pelvic floor softens and becomes more relaxed, allowing further descent of the uterus into the pelvis</a:t>
            </a:r>
            <a:endParaRPr lang="en-US" sz="2800" dirty="0"/>
          </a:p>
        </p:txBody>
      </p:sp>
      <p:sp>
        <p:nvSpPr>
          <p:cNvPr id="2" name="Title 1"/>
          <p:cNvSpPr>
            <a:spLocks noGrp="1"/>
          </p:cNvSpPr>
          <p:nvPr>
            <p:ph type="title"/>
          </p:nvPr>
        </p:nvSpPr>
        <p:spPr>
          <a:xfrm>
            <a:off x="0" y="0"/>
            <a:ext cx="9144000" cy="990600"/>
          </a:xfrm>
          <a:solidFill>
            <a:srgbClr val="7030A0"/>
          </a:solidFill>
        </p:spPr>
        <p:txBody>
          <a:bodyPr>
            <a:normAutofit fontScale="90000"/>
          </a:bodyPr>
          <a:lstStyle/>
          <a:p>
            <a:r>
              <a:rPr lang="en-US" b="1" dirty="0" smtClean="0">
                <a:solidFill>
                  <a:srgbClr val="FFFF00"/>
                </a:solidFill>
              </a:rPr>
              <a:t>PRE-LABOUR OR PREMONITORY SIGNS OF LABOUR</a:t>
            </a:r>
            <a:endParaRPr lang="en-US" b="1" dirty="0">
              <a:solidFill>
                <a:srgbClr val="FFFF00"/>
              </a:solidFill>
            </a:endParaRPr>
          </a:p>
        </p:txBody>
      </p:sp>
    </p:spTree>
    <p:extLst>
      <p:ext uri="{BB962C8B-B14F-4D97-AF65-F5344CB8AC3E}">
        <p14:creationId xmlns:p14="http://schemas.microsoft.com/office/powerpoint/2010/main" val="1431433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p:txBody>
          <a:bodyPr>
            <a:normAutofit/>
          </a:bodyPr>
          <a:lstStyle/>
          <a:p>
            <a:r>
              <a:rPr lang="en-US" sz="3200" dirty="0" smtClean="0"/>
              <a:t>The symphisis pubis widens</a:t>
            </a:r>
          </a:p>
          <a:p>
            <a:r>
              <a:rPr lang="en-US" sz="3200" dirty="0" smtClean="0"/>
              <a:t>The softened pelvic floor relaxes</a:t>
            </a:r>
          </a:p>
          <a:p>
            <a:r>
              <a:rPr lang="en-US" sz="3200" dirty="0" smtClean="0"/>
              <a:t>The lower uterine segment stretches and foetus sinks further down in the uterus</a:t>
            </a:r>
            <a:endParaRPr lang="en-US" sz="3200" dirty="0"/>
          </a:p>
        </p:txBody>
      </p:sp>
      <p:sp>
        <p:nvSpPr>
          <p:cNvPr id="4" name="Title 2"/>
          <p:cNvSpPr>
            <a:spLocks noGrp="1"/>
          </p:cNvSpPr>
          <p:nvPr>
            <p:ph type="title"/>
          </p:nvPr>
        </p:nvSpPr>
        <p:spPr>
          <a:xfrm>
            <a:off x="838200" y="152400"/>
            <a:ext cx="8077200" cy="1295400"/>
          </a:xfrm>
        </p:spPr>
        <p:txBody>
          <a:bodyPr>
            <a:normAutofit fontScale="90000"/>
          </a:bodyPr>
          <a:lstStyle/>
          <a:p>
            <a:r>
              <a:rPr lang="en-US" b="1" dirty="0" smtClean="0"/>
              <a:t>Factors that bring about lightening</a:t>
            </a:r>
            <a:endParaRPr lang="en-US" b="1" dirty="0"/>
          </a:p>
        </p:txBody>
      </p:sp>
    </p:spTree>
    <p:extLst>
      <p:ext uri="{BB962C8B-B14F-4D97-AF65-F5344CB8AC3E}">
        <p14:creationId xmlns:p14="http://schemas.microsoft.com/office/powerpoint/2010/main" val="1929948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001000" cy="5791200"/>
          </a:xfrm>
        </p:spPr>
        <p:txBody>
          <a:bodyPr>
            <a:normAutofit/>
          </a:bodyPr>
          <a:lstStyle/>
          <a:p>
            <a:pPr>
              <a:buNone/>
            </a:pPr>
            <a:r>
              <a:rPr lang="en-US" sz="3200" b="1" dirty="0" smtClean="0"/>
              <a:t>2)Frequency of Micturition</a:t>
            </a:r>
          </a:p>
          <a:p>
            <a:r>
              <a:rPr lang="en-US" sz="3200" dirty="0" smtClean="0"/>
              <a:t>The descent of the foetal head increases pressure within the pelvis. This limits the capacity of the bladder, which can cause irritation. The laxity of the pelvic floor muscles gives rise to poor sphincter control causing a degree of stress incontinence. This pressure results in the congestion of circulation to the lower limbs. Additionally the relaxation of the pelvic joint may give rise to backache</a:t>
            </a:r>
            <a:endParaRPr lang="en-US" sz="3200" dirty="0"/>
          </a:p>
        </p:txBody>
      </p:sp>
    </p:spTree>
    <p:extLst>
      <p:ext uri="{BB962C8B-B14F-4D97-AF65-F5344CB8AC3E}">
        <p14:creationId xmlns:p14="http://schemas.microsoft.com/office/powerpoint/2010/main" val="1300025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553200"/>
          </a:xfrm>
        </p:spPr>
        <p:txBody>
          <a:bodyPr>
            <a:normAutofit/>
          </a:bodyPr>
          <a:lstStyle/>
          <a:p>
            <a:pPr marL="514350" indent="-514350">
              <a:buFont typeface="+mj-lt"/>
              <a:buAutoNum type="arabicPeriod" startAt="3"/>
            </a:pPr>
            <a:r>
              <a:rPr lang="en-US" sz="2800" b="1" dirty="0" smtClean="0"/>
              <a:t>Weight Loss </a:t>
            </a:r>
            <a:r>
              <a:rPr lang="en-US" sz="2800" dirty="0" smtClean="0"/>
              <a:t>– A slight decrease in weight occurs around 1-2 days before onset of labor due to decreased water retention as a result of decreased progesterone</a:t>
            </a:r>
            <a:r>
              <a:rPr lang="en-US" sz="2800" b="1" dirty="0" smtClean="0"/>
              <a:t> </a:t>
            </a:r>
          </a:p>
          <a:p>
            <a:pPr marL="514350" indent="-514350">
              <a:buFont typeface="+mj-lt"/>
              <a:buAutoNum type="arabicPeriod" startAt="3"/>
            </a:pPr>
            <a:r>
              <a:rPr lang="en-US" sz="2800" b="1" dirty="0" smtClean="0"/>
              <a:t>Increased Activity Level</a:t>
            </a:r>
            <a:r>
              <a:rPr lang="en-US" sz="2800" dirty="0" smtClean="0"/>
              <a:t/>
            </a:r>
            <a:br>
              <a:rPr lang="en-US" sz="2800" dirty="0" smtClean="0"/>
            </a:br>
            <a:r>
              <a:rPr lang="en-US" sz="2800" dirty="0" smtClean="0"/>
              <a:t>-    Increased secretion of adrenaline in preparation for much work ahead = labor.</a:t>
            </a:r>
            <a:br>
              <a:rPr lang="en-US" sz="2800" dirty="0" smtClean="0"/>
            </a:br>
            <a:r>
              <a:rPr lang="en-US" sz="2800" dirty="0" smtClean="0"/>
              <a:t>-    Should be reserved for labor</a:t>
            </a:r>
          </a:p>
          <a:p>
            <a:pPr marL="514350" indent="-514350">
              <a:buFont typeface="+mj-lt"/>
              <a:buAutoNum type="arabicPeriod" startAt="3"/>
            </a:pPr>
            <a:r>
              <a:rPr lang="en-US" sz="2800" b="1" dirty="0" smtClean="0"/>
              <a:t>Increased Braxton Hick’s Contraction</a:t>
            </a:r>
            <a:r>
              <a:rPr lang="en-US" sz="2800" dirty="0" smtClean="0"/>
              <a:t/>
            </a:r>
            <a:br>
              <a:rPr lang="en-US" sz="2800" dirty="0" smtClean="0"/>
            </a:br>
            <a:r>
              <a:rPr lang="en-US" sz="2800" dirty="0" smtClean="0"/>
              <a:t>-    B-H is irregular painless practice contractions, which may appear even on 6th month.</a:t>
            </a:r>
            <a:br>
              <a:rPr lang="en-US" sz="2800" dirty="0" smtClean="0"/>
            </a:br>
            <a:r>
              <a:rPr lang="en-US" sz="2800" dirty="0" smtClean="0"/>
              <a:t>-    It may reach an uncomfortable level.</a:t>
            </a:r>
            <a:br>
              <a:rPr lang="en-US" sz="2800" dirty="0" smtClean="0"/>
            </a:br>
            <a:r>
              <a:rPr lang="en-US" sz="2800" dirty="0" smtClean="0"/>
              <a:t>-    May be confused with labor.</a:t>
            </a:r>
            <a:br>
              <a:rPr lang="en-US" sz="2800" dirty="0" smtClean="0"/>
            </a:br>
            <a:r>
              <a:rPr lang="en-US" sz="2800" dirty="0" smtClean="0"/>
              <a:t>-    Will not dilate cervix but ripen it.</a:t>
            </a:r>
          </a:p>
          <a:p>
            <a:pPr>
              <a:buNone/>
            </a:pPr>
            <a:endParaRPr lang="en-US" sz="2800" b="1" dirty="0" smtClean="0"/>
          </a:p>
        </p:txBody>
      </p:sp>
    </p:spTree>
    <p:extLst>
      <p:ext uri="{BB962C8B-B14F-4D97-AF65-F5344CB8AC3E}">
        <p14:creationId xmlns:p14="http://schemas.microsoft.com/office/powerpoint/2010/main" val="279037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514350" indent="-514350">
              <a:buFont typeface="+mj-lt"/>
              <a:buAutoNum type="arabicPeriod" startAt="6"/>
            </a:pPr>
            <a:r>
              <a:rPr lang="en-US" b="1" dirty="0" smtClean="0"/>
              <a:t>Ripening of Cervix</a:t>
            </a:r>
            <a:r>
              <a:rPr lang="en-US" dirty="0" smtClean="0"/>
              <a:t/>
            </a:r>
            <a:br>
              <a:rPr lang="en-US" dirty="0" smtClean="0"/>
            </a:br>
            <a:r>
              <a:rPr lang="en-US" dirty="0" smtClean="0"/>
              <a:t>-    Cervix becomes butter-soft and may dilate 1-2 cm.</a:t>
            </a:r>
          </a:p>
          <a:p>
            <a:pPr marL="514350" indent="-514350">
              <a:buFont typeface="+mj-lt"/>
              <a:buAutoNum type="arabicPeriod" startAt="6"/>
            </a:pPr>
            <a:r>
              <a:rPr lang="en-US" b="1" dirty="0" smtClean="0"/>
              <a:t>Backache</a:t>
            </a:r>
            <a:r>
              <a:rPr lang="en-US" dirty="0" smtClean="0"/>
              <a:t> due to fetal descent.</a:t>
            </a:r>
          </a:p>
          <a:p>
            <a:pPr fontAlgn="base">
              <a:buNone/>
            </a:pPr>
            <a:r>
              <a:rPr lang="en-US" dirty="0" smtClean="0"/>
              <a:t>8.   </a:t>
            </a:r>
            <a:r>
              <a:rPr lang="en-US" b="1" dirty="0" smtClean="0"/>
              <a:t>Diarrhea</a:t>
            </a:r>
            <a:r>
              <a:rPr lang="en-US" dirty="0" smtClean="0"/>
              <a:t> as a result of increased nerve enervation due to descent.</a:t>
            </a:r>
          </a:p>
          <a:p>
            <a:pPr fontAlgn="base">
              <a:buNone/>
            </a:pPr>
            <a:r>
              <a:rPr lang="en-US" dirty="0" smtClean="0"/>
              <a:t>9.   </a:t>
            </a:r>
            <a:r>
              <a:rPr lang="en-US" b="1" dirty="0" smtClean="0"/>
              <a:t>Bloody Show </a:t>
            </a:r>
            <a:r>
              <a:rPr lang="en-US" dirty="0" smtClean="0"/>
              <a:t>- 1st sign.</a:t>
            </a:r>
            <a:br>
              <a:rPr lang="en-US" dirty="0" smtClean="0"/>
            </a:br>
            <a:r>
              <a:rPr lang="en-US" dirty="0" smtClean="0"/>
              <a:t>-    Pink-tinged mucus vaginal discharge.</a:t>
            </a:r>
          </a:p>
          <a:p>
            <a:pPr marL="514350" indent="-514350">
              <a:buFont typeface="+mj-lt"/>
              <a:buAutoNum type="arabicPeriod" startAt="6"/>
            </a:pPr>
            <a:endParaRPr lang="en-US" dirty="0" smtClean="0"/>
          </a:p>
          <a:p>
            <a:pPr>
              <a:buNone/>
            </a:pPr>
            <a:endParaRPr lang="en-US" b="1" dirty="0" smtClean="0"/>
          </a:p>
          <a:p>
            <a:pPr>
              <a:buNone/>
            </a:pPr>
            <a:endParaRPr lang="en-US" dirty="0"/>
          </a:p>
        </p:txBody>
      </p:sp>
    </p:spTree>
    <p:extLst>
      <p:ext uri="{BB962C8B-B14F-4D97-AF65-F5344CB8AC3E}">
        <p14:creationId xmlns:p14="http://schemas.microsoft.com/office/powerpoint/2010/main" val="2880404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a:bodyPr>
          <a:lstStyle/>
          <a:p>
            <a:pPr>
              <a:buFont typeface="Wingdings" pitchFamily="2" charset="2"/>
              <a:buChar char="Ø"/>
            </a:pPr>
            <a:r>
              <a:rPr lang="en-US" sz="3200" dirty="0" smtClean="0">
                <a:latin typeface="Times New Roman" pitchFamily="18" charset="0"/>
                <a:cs typeface="Times New Roman" pitchFamily="18" charset="0"/>
              </a:rPr>
              <a:t>The  nets are provided free of charge to all prenatals and under 5s(fives) in the designated areas.</a:t>
            </a:r>
          </a:p>
          <a:p>
            <a:r>
              <a:rPr lang="en-US" sz="3200" dirty="0" smtClean="0">
                <a:latin typeface="Times New Roman" pitchFamily="18" charset="0"/>
                <a:cs typeface="Times New Roman" pitchFamily="18" charset="0"/>
              </a:rPr>
              <a:t>Anti-helminths. It’s a presumptive treatment for prevention of hookworm infestation. Mebendazole  500mg stat is  preferred.</a:t>
            </a:r>
          </a:p>
          <a:p>
            <a:pPr>
              <a:buFont typeface="Wingdings" pitchFamily="2" charset="2"/>
              <a:buChar char="Ø"/>
            </a:pPr>
            <a:r>
              <a:rPr lang="en-US" sz="3200" dirty="0" smtClean="0">
                <a:latin typeface="Times New Roman" pitchFamily="18" charset="0"/>
                <a:cs typeface="Times New Roman" pitchFamily="18" charset="0"/>
              </a:rPr>
              <a:t>Teach regarding good practices of environmental hygiene and share concerning pica to prevent intestinal worms. </a:t>
            </a:r>
            <a:endParaRPr lang="en-US" sz="32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0977406C-4A1A-4CF0-87C1-4ACAB2F6779B}"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8658BCC8-BCAF-4AC7-96A0-C5CCAE56A870}" type="slidenum">
              <a:rPr lang="en-US" smtClean="0"/>
              <a:pPr/>
              <a:t>17</a:t>
            </a:fld>
            <a:endParaRPr lang="en-US" dirty="0"/>
          </a:p>
        </p:txBody>
      </p:sp>
    </p:spTree>
    <p:extLst>
      <p:ext uri="{BB962C8B-B14F-4D97-AF65-F5344CB8AC3E}">
        <p14:creationId xmlns:p14="http://schemas.microsoft.com/office/powerpoint/2010/main" val="2969501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rgbClr val="7030A0"/>
          </a:solidFill>
        </p:spPr>
        <p:txBody>
          <a:bodyPr/>
          <a:lstStyle/>
          <a:p>
            <a:r>
              <a:rPr lang="en-US" b="1" dirty="0" smtClean="0">
                <a:solidFill>
                  <a:srgbClr val="FFFF00"/>
                </a:solidFill>
              </a:rPr>
              <a:t>STAGES OF LABOUR</a:t>
            </a:r>
            <a:endParaRPr lang="en-US" b="1" dirty="0">
              <a:solidFill>
                <a:srgbClr val="FFFF00"/>
              </a:solidFill>
            </a:endParaRPr>
          </a:p>
        </p:txBody>
      </p:sp>
      <p:sp>
        <p:nvSpPr>
          <p:cNvPr id="3" name="Content Placeholder 2"/>
          <p:cNvSpPr>
            <a:spLocks noGrp="1"/>
          </p:cNvSpPr>
          <p:nvPr>
            <p:ph idx="1"/>
          </p:nvPr>
        </p:nvSpPr>
        <p:spPr>
          <a:xfrm>
            <a:off x="762000" y="762000"/>
            <a:ext cx="8382000" cy="6096000"/>
          </a:xfrm>
        </p:spPr>
        <p:txBody>
          <a:bodyPr>
            <a:normAutofit lnSpcReduction="10000"/>
          </a:bodyPr>
          <a:lstStyle/>
          <a:p>
            <a:r>
              <a:rPr lang="en-US" dirty="0" smtClean="0"/>
              <a:t>Labour is divided into four stages, although in real practice, the process is a continuous one and change from one stage to the other may not be clearly obvious. </a:t>
            </a:r>
          </a:p>
          <a:p>
            <a:r>
              <a:rPr lang="en-US" dirty="0" smtClean="0"/>
              <a:t>The four stages of labour are known as </a:t>
            </a:r>
            <a:r>
              <a:rPr lang="en-US" b="1" dirty="0" smtClean="0"/>
              <a:t>First stage, Second stage, Third stage and Fourth stage</a:t>
            </a:r>
            <a:endParaRPr lang="en-US" dirty="0" smtClean="0"/>
          </a:p>
          <a:p>
            <a:pPr>
              <a:buFont typeface="Wingdings" pitchFamily="2" charset="2"/>
              <a:buChar char="ü"/>
            </a:pPr>
            <a:r>
              <a:rPr lang="en-US" b="1" u="sng" dirty="0" smtClean="0"/>
              <a:t>1st Stage:</a:t>
            </a:r>
            <a:r>
              <a:rPr lang="en-US" b="1" dirty="0" smtClean="0"/>
              <a:t> </a:t>
            </a:r>
            <a:r>
              <a:rPr lang="en-US" dirty="0" smtClean="0"/>
              <a:t>from onset of labour to full dilatation of the cervix. This is the stage of dilation of the cervical os (upto 10cm) </a:t>
            </a:r>
          </a:p>
          <a:p>
            <a:pPr>
              <a:buFont typeface="Wingdings" pitchFamily="2" charset="2"/>
              <a:buChar char="ü"/>
            </a:pPr>
            <a:r>
              <a:rPr lang="en-US" b="1" u="sng" dirty="0" smtClean="0"/>
              <a:t>2nd Stage: </a:t>
            </a:r>
            <a:r>
              <a:rPr lang="en-US" dirty="0" smtClean="0"/>
              <a:t>from full cervical dilatation to expulsion of the foetus. Begins when the cervix is fully dilated until when the baby is born</a:t>
            </a:r>
          </a:p>
          <a:p>
            <a:pPr>
              <a:buFont typeface="Wingdings" pitchFamily="2" charset="2"/>
              <a:buChar char="ü"/>
            </a:pPr>
            <a:endParaRPr lang="en-US" i="1" dirty="0" smtClean="0"/>
          </a:p>
          <a:p>
            <a:endParaRPr lang="en-US" dirty="0"/>
          </a:p>
        </p:txBody>
      </p:sp>
    </p:spTree>
    <p:extLst>
      <p:ext uri="{BB962C8B-B14F-4D97-AF65-F5344CB8AC3E}">
        <p14:creationId xmlns:p14="http://schemas.microsoft.com/office/powerpoint/2010/main" val="2614993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838200"/>
            <a:ext cx="8001000" cy="5334000"/>
          </a:xfrm>
        </p:spPr>
        <p:txBody>
          <a:bodyPr>
            <a:normAutofit fontScale="92500" lnSpcReduction="10000"/>
          </a:bodyPr>
          <a:lstStyle/>
          <a:p>
            <a:pPr>
              <a:buFont typeface="Wingdings" pitchFamily="2" charset="2"/>
              <a:buChar char="ü"/>
            </a:pPr>
            <a:r>
              <a:rPr lang="en-US" b="1" u="sng" dirty="0" smtClean="0"/>
              <a:t>3rd Stage</a:t>
            </a:r>
            <a:r>
              <a:rPr lang="en-US" b="1" dirty="0" smtClean="0"/>
              <a:t>: </a:t>
            </a:r>
            <a:r>
              <a:rPr lang="en-US" dirty="0" smtClean="0"/>
              <a:t>The stage of separation and expulsion of the placenta and foetal membranes</a:t>
            </a:r>
          </a:p>
          <a:p>
            <a:pPr>
              <a:buNone/>
            </a:pPr>
            <a:r>
              <a:rPr lang="en-US" dirty="0" smtClean="0"/>
              <a:t>	</a:t>
            </a:r>
          </a:p>
          <a:p>
            <a:r>
              <a:rPr lang="en-US" dirty="0" smtClean="0"/>
              <a:t>It begins after the birth of the baby until the placenta and membrane are expelled</a:t>
            </a:r>
          </a:p>
          <a:p>
            <a:pPr>
              <a:buFont typeface="Wingdings" pitchFamily="2" charset="2"/>
              <a:buChar char="ü"/>
            </a:pPr>
            <a:r>
              <a:rPr lang="en-US" b="1" u="sng" dirty="0" smtClean="0"/>
              <a:t>4th Stage: </a:t>
            </a:r>
            <a:r>
              <a:rPr lang="en-US" dirty="0" smtClean="0"/>
              <a:t>This is the period of observation after the 3</a:t>
            </a:r>
            <a:r>
              <a:rPr lang="en-US" baseline="30000" dirty="0" smtClean="0"/>
              <a:t>rd</a:t>
            </a:r>
            <a:r>
              <a:rPr lang="en-US" dirty="0" smtClean="0"/>
              <a:t> stage if labour</a:t>
            </a:r>
          </a:p>
          <a:p>
            <a:pPr>
              <a:buNone/>
            </a:pPr>
            <a:r>
              <a:rPr lang="en-US" dirty="0" smtClean="0"/>
              <a:t>	This stage is described inorder to stress the importance of close observations for the </a:t>
            </a:r>
            <a:r>
              <a:rPr lang="en-US" b="1" dirty="0" smtClean="0"/>
              <a:t>1</a:t>
            </a:r>
            <a:r>
              <a:rPr lang="en-US" b="1" baseline="30000" dirty="0" smtClean="0"/>
              <a:t>st</a:t>
            </a:r>
            <a:r>
              <a:rPr lang="en-US" b="1" dirty="0" smtClean="0"/>
              <a:t> 2-4 hours</a:t>
            </a:r>
            <a:r>
              <a:rPr lang="en-US" dirty="0" smtClean="0"/>
              <a:t> after the 3</a:t>
            </a:r>
            <a:r>
              <a:rPr lang="en-US" baseline="30000" dirty="0" smtClean="0"/>
              <a:t>rd</a:t>
            </a:r>
            <a:r>
              <a:rPr lang="en-US" dirty="0" smtClean="0"/>
              <a:t> stage because of the risk of P.P.H</a:t>
            </a:r>
          </a:p>
          <a:p>
            <a:endParaRPr lang="en-US" dirty="0"/>
          </a:p>
        </p:txBody>
      </p:sp>
    </p:spTree>
    <p:extLst>
      <p:ext uri="{BB962C8B-B14F-4D97-AF65-F5344CB8AC3E}">
        <p14:creationId xmlns:p14="http://schemas.microsoft.com/office/powerpoint/2010/main" val="1963651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914400" y="152400"/>
            <a:ext cx="7315200" cy="685800"/>
          </a:xfrm>
        </p:spPr>
        <p:txBody>
          <a:bodyPr>
            <a:normAutofit fontScale="90000"/>
          </a:bodyPr>
          <a:lstStyle/>
          <a:p>
            <a:pPr algn="ctr"/>
            <a:r>
              <a:rPr lang="en-US" b="1" dirty="0" smtClean="0"/>
              <a:t>OUTCOME OF LABOUR</a:t>
            </a:r>
            <a:endParaRPr lang="en-US" b="1" dirty="0"/>
          </a:p>
        </p:txBody>
      </p:sp>
      <p:sp>
        <p:nvSpPr>
          <p:cNvPr id="5" name="Content Placeholder 1"/>
          <p:cNvSpPr>
            <a:spLocks noGrp="1"/>
          </p:cNvSpPr>
          <p:nvPr>
            <p:ph idx="1"/>
          </p:nvPr>
        </p:nvSpPr>
        <p:spPr>
          <a:xfrm>
            <a:off x="838200" y="762000"/>
            <a:ext cx="8305800" cy="6096000"/>
          </a:xfrm>
        </p:spPr>
        <p:txBody>
          <a:bodyPr/>
          <a:lstStyle/>
          <a:p>
            <a:r>
              <a:rPr lang="en-US" dirty="0" smtClean="0"/>
              <a:t>The outcome of labour depends on various factors, which include:-</a:t>
            </a:r>
          </a:p>
          <a:p>
            <a:pPr>
              <a:buNone/>
            </a:pPr>
            <a:endParaRPr lang="en-US" dirty="0" smtClean="0"/>
          </a:p>
          <a:p>
            <a:r>
              <a:rPr lang="en-US" dirty="0" smtClean="0"/>
              <a:t>The </a:t>
            </a:r>
            <a:r>
              <a:rPr lang="en-US" b="1" dirty="0" smtClean="0"/>
              <a:t>Passage</a:t>
            </a:r>
            <a:r>
              <a:rPr lang="en-US" dirty="0" smtClean="0"/>
              <a:t>(Birth canal)</a:t>
            </a:r>
          </a:p>
          <a:p>
            <a:pPr lvl="1"/>
            <a:r>
              <a:rPr lang="en-US" dirty="0" smtClean="0"/>
              <a:t>Size of the pelvis(diameters of the inlet, cavity and outlet)</a:t>
            </a:r>
          </a:p>
          <a:p>
            <a:pPr lvl="1"/>
            <a:r>
              <a:rPr lang="en-US" dirty="0" smtClean="0"/>
              <a:t>Type of pelvis</a:t>
            </a:r>
          </a:p>
          <a:p>
            <a:pPr lvl="1"/>
            <a:r>
              <a:rPr lang="en-US" dirty="0" smtClean="0"/>
              <a:t>Stretching/yielding of cervix and vaginal canal and pelvic floor</a:t>
            </a:r>
            <a:endParaRPr lang="en-US" dirty="0"/>
          </a:p>
        </p:txBody>
      </p:sp>
    </p:spTree>
    <p:extLst>
      <p:ext uri="{BB962C8B-B14F-4D97-AF65-F5344CB8AC3E}">
        <p14:creationId xmlns:p14="http://schemas.microsoft.com/office/powerpoint/2010/main" val="1756877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7391400" cy="5638800"/>
          </a:xfrm>
        </p:spPr>
        <p:txBody>
          <a:bodyPr/>
          <a:lstStyle/>
          <a:p>
            <a:r>
              <a:rPr lang="en-US" sz="3200" dirty="0" smtClean="0"/>
              <a:t>The </a:t>
            </a:r>
            <a:r>
              <a:rPr lang="en-US" sz="3200" b="1" dirty="0" smtClean="0"/>
              <a:t>passenger</a:t>
            </a:r>
            <a:r>
              <a:rPr lang="en-US" sz="3200" dirty="0" smtClean="0"/>
              <a:t>(Mainly the foetus, placenta and foetal membranes)</a:t>
            </a:r>
          </a:p>
          <a:p>
            <a:pPr>
              <a:buNone/>
            </a:pPr>
            <a:endParaRPr lang="en-US" sz="3200" dirty="0" smtClean="0"/>
          </a:p>
          <a:p>
            <a:pPr lvl="1"/>
            <a:r>
              <a:rPr lang="en-US" sz="3200" dirty="0" smtClean="0"/>
              <a:t>Foetal head (size and presence of mould)</a:t>
            </a:r>
          </a:p>
          <a:p>
            <a:pPr lvl="1"/>
            <a:r>
              <a:rPr lang="en-US" sz="3200" dirty="0" smtClean="0"/>
              <a:t>Foetal attitude (Flexion or extension of the head)</a:t>
            </a:r>
          </a:p>
          <a:p>
            <a:pPr lvl="1"/>
            <a:r>
              <a:rPr lang="en-US" sz="3200" dirty="0" smtClean="0"/>
              <a:t>Foetal lie</a:t>
            </a:r>
          </a:p>
          <a:p>
            <a:pPr lvl="1"/>
            <a:r>
              <a:rPr lang="en-US" sz="3200" dirty="0" smtClean="0"/>
              <a:t>Foetal presentation</a:t>
            </a:r>
          </a:p>
          <a:p>
            <a:pPr lvl="1"/>
            <a:r>
              <a:rPr lang="en-US" sz="3200" dirty="0" smtClean="0"/>
              <a:t>Foetal position</a:t>
            </a:r>
          </a:p>
          <a:p>
            <a:endParaRPr lang="en-US" sz="3200" dirty="0"/>
          </a:p>
        </p:txBody>
      </p:sp>
    </p:spTree>
    <p:extLst>
      <p:ext uri="{BB962C8B-B14F-4D97-AF65-F5344CB8AC3E}">
        <p14:creationId xmlns:p14="http://schemas.microsoft.com/office/powerpoint/2010/main" val="3161910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7391400" cy="5410200"/>
          </a:xfrm>
        </p:spPr>
        <p:txBody>
          <a:bodyPr>
            <a:normAutofit lnSpcReduction="10000"/>
          </a:bodyPr>
          <a:lstStyle/>
          <a:p>
            <a:pPr marL="365760" lvl="1" indent="-256032">
              <a:spcBef>
                <a:spcPts val="400"/>
              </a:spcBef>
              <a:buSzPct val="68000"/>
              <a:buFont typeface="Wingdings 3"/>
              <a:buChar char=""/>
            </a:pPr>
            <a:r>
              <a:rPr lang="en-US" sz="2800" dirty="0" smtClean="0"/>
              <a:t>The </a:t>
            </a:r>
            <a:r>
              <a:rPr lang="en-US" sz="2800" b="1" dirty="0" smtClean="0"/>
              <a:t>powers</a:t>
            </a:r>
            <a:r>
              <a:rPr lang="en-US" sz="2800" dirty="0" smtClean="0"/>
              <a:t>(primary and secondary powers)</a:t>
            </a:r>
          </a:p>
          <a:p>
            <a:pPr lvl="1"/>
            <a:r>
              <a:rPr lang="en-US" sz="2800" dirty="0" smtClean="0"/>
              <a:t>Primary powers-the contractions and </a:t>
            </a:r>
          </a:p>
          <a:p>
            <a:pPr lvl="1">
              <a:buNone/>
            </a:pPr>
            <a:endParaRPr lang="en-US" sz="2800" dirty="0" smtClean="0"/>
          </a:p>
          <a:p>
            <a:pPr lvl="1">
              <a:buNone/>
            </a:pPr>
            <a:r>
              <a:rPr lang="en-US" sz="2800" dirty="0" smtClean="0"/>
              <a:t>retractions of the uterine muscle fibres</a:t>
            </a:r>
          </a:p>
          <a:p>
            <a:pPr lvl="2"/>
            <a:r>
              <a:rPr lang="en-US" sz="2800" dirty="0" smtClean="0"/>
              <a:t>Are in force mainly in the 1</a:t>
            </a:r>
            <a:r>
              <a:rPr lang="en-US" sz="2800" baseline="30000" dirty="0" smtClean="0"/>
              <a:t>st</a:t>
            </a:r>
            <a:r>
              <a:rPr lang="en-US" sz="2800" dirty="0" smtClean="0"/>
              <a:t> stage of labour</a:t>
            </a:r>
          </a:p>
          <a:p>
            <a:pPr lvl="1"/>
            <a:r>
              <a:rPr lang="en-US" sz="2800" dirty="0" smtClean="0"/>
              <a:t>Secondary powers-the contractions of the abdominal muscles and the diaphragm</a:t>
            </a:r>
          </a:p>
          <a:p>
            <a:pPr marL="365760" lvl="1" indent="-256032">
              <a:spcBef>
                <a:spcPts val="400"/>
              </a:spcBef>
              <a:buSzPct val="68000"/>
              <a:buFont typeface="Wingdings 3"/>
              <a:buChar char=""/>
            </a:pPr>
            <a:r>
              <a:rPr lang="en-US" sz="2800" b="1" dirty="0" smtClean="0"/>
              <a:t>General health of the mother</a:t>
            </a:r>
          </a:p>
          <a:p>
            <a:pPr marL="603504" lvl="2" indent="-256032">
              <a:spcBef>
                <a:spcPts val="400"/>
              </a:spcBef>
              <a:buSzPct val="68000"/>
              <a:buFont typeface="Courier New" pitchFamily="49" charset="0"/>
              <a:buChar char="o"/>
            </a:pPr>
            <a:r>
              <a:rPr lang="en-US" sz="2800" dirty="0" smtClean="0"/>
              <a:t>Physical preparation for child birth</a:t>
            </a:r>
          </a:p>
          <a:p>
            <a:pPr marL="603504" lvl="2" indent="-256032">
              <a:spcBef>
                <a:spcPts val="400"/>
              </a:spcBef>
              <a:buSzPct val="68000"/>
              <a:buFont typeface="Courier New" pitchFamily="49" charset="0"/>
              <a:buChar char="o"/>
            </a:pPr>
            <a:r>
              <a:rPr lang="en-US" sz="2800" dirty="0" smtClean="0"/>
              <a:t>Previous childbirth experience</a:t>
            </a:r>
          </a:p>
          <a:p>
            <a:pPr marL="603504" lvl="2" indent="-256032">
              <a:spcBef>
                <a:spcPts val="400"/>
              </a:spcBef>
              <a:buSzPct val="68000"/>
              <a:buFont typeface="Courier New" pitchFamily="49" charset="0"/>
              <a:buChar char="o"/>
            </a:pPr>
            <a:r>
              <a:rPr lang="en-US" sz="2800" dirty="0" smtClean="0"/>
              <a:t>Emotional integrity of the woman</a:t>
            </a:r>
          </a:p>
          <a:p>
            <a:endParaRPr lang="en-US" dirty="0"/>
          </a:p>
        </p:txBody>
      </p:sp>
    </p:spTree>
    <p:extLst>
      <p:ext uri="{BB962C8B-B14F-4D97-AF65-F5344CB8AC3E}">
        <p14:creationId xmlns:p14="http://schemas.microsoft.com/office/powerpoint/2010/main" val="1653518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rgbClr val="7030A0"/>
          </a:solidFill>
        </p:spPr>
        <p:txBody>
          <a:bodyPr/>
          <a:lstStyle/>
          <a:p>
            <a:r>
              <a:rPr lang="en-US" b="1" dirty="0" smtClean="0">
                <a:solidFill>
                  <a:srgbClr val="FFFF00"/>
                </a:solidFill>
              </a:rPr>
              <a:t>FIRST STAGE OF LABOUR</a:t>
            </a:r>
            <a:endParaRPr lang="en-US" b="1" dirty="0">
              <a:solidFill>
                <a:srgbClr val="FFFF00"/>
              </a:solidFill>
            </a:endParaRPr>
          </a:p>
        </p:txBody>
      </p:sp>
      <p:sp>
        <p:nvSpPr>
          <p:cNvPr id="3" name="Content Placeholder 2"/>
          <p:cNvSpPr>
            <a:spLocks noGrp="1"/>
          </p:cNvSpPr>
          <p:nvPr>
            <p:ph idx="1"/>
          </p:nvPr>
        </p:nvSpPr>
        <p:spPr>
          <a:xfrm>
            <a:off x="0" y="762000"/>
            <a:ext cx="9144000" cy="6096000"/>
          </a:xfrm>
        </p:spPr>
        <p:txBody>
          <a:bodyPr>
            <a:normAutofit/>
          </a:bodyPr>
          <a:lstStyle/>
          <a:p>
            <a:r>
              <a:rPr lang="en-US" sz="2800" dirty="0" smtClean="0"/>
              <a:t>This is known as the stage of cervical dilatation. This stage begins when regular, painful uterine contractions start and is detected clinically by the thinning and effacement of the cervix, followed by its dilatation. The normally thick cervix becomes thinned out and stretched over the presenting part. The first stage is completed when the cervix is fully dilated and the presenting part starts being expelled. </a:t>
            </a:r>
          </a:p>
          <a:p>
            <a:r>
              <a:rPr lang="en-US" sz="2800" dirty="0" smtClean="0"/>
              <a:t>This stage has two phases; </a:t>
            </a:r>
          </a:p>
          <a:p>
            <a:pPr lvl="1">
              <a:buFont typeface="Wingdings" pitchFamily="2" charset="2"/>
              <a:buChar char="Ø"/>
            </a:pPr>
            <a:r>
              <a:rPr lang="en-US" dirty="0" smtClean="0"/>
              <a:t> latent phase</a:t>
            </a:r>
          </a:p>
          <a:p>
            <a:pPr lvl="1">
              <a:buFont typeface="Wingdings" pitchFamily="2" charset="2"/>
              <a:buChar char="Ø"/>
            </a:pPr>
            <a:r>
              <a:rPr lang="en-US" dirty="0" smtClean="0"/>
              <a:t>active phase</a:t>
            </a:r>
            <a:endParaRPr lang="en-US" dirty="0"/>
          </a:p>
        </p:txBody>
      </p:sp>
    </p:spTree>
    <p:extLst>
      <p:ext uri="{BB962C8B-B14F-4D97-AF65-F5344CB8AC3E}">
        <p14:creationId xmlns:p14="http://schemas.microsoft.com/office/powerpoint/2010/main" val="1447930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10"/>
            <a:ext cx="8229600" cy="5592763"/>
          </a:xfrm>
        </p:spPr>
        <p:txBody>
          <a:bodyPr/>
          <a:lstStyle/>
          <a:p>
            <a:pPr>
              <a:buNone/>
            </a:pPr>
            <a:r>
              <a:rPr lang="en-US" b="1" dirty="0" smtClean="0"/>
              <a:t>Latent phase- slow period of cervical dilatation from 0-4cms</a:t>
            </a:r>
          </a:p>
          <a:p>
            <a:r>
              <a:rPr lang="en-US" dirty="0" smtClean="0"/>
              <a:t>and also it is the period of gradual shortening of the cervix.</a:t>
            </a:r>
          </a:p>
          <a:p>
            <a:pPr>
              <a:buNone/>
            </a:pPr>
            <a:r>
              <a:rPr lang="en-US" b="1" dirty="0" smtClean="0"/>
              <a:t>Active phase-faster period of cervical dilatation from 4-10cms </a:t>
            </a:r>
            <a:r>
              <a:rPr lang="en-US" dirty="0" smtClean="0"/>
              <a:t>or full cervical dilatation.</a:t>
            </a:r>
            <a:endParaRPr lang="en-US" dirty="0"/>
          </a:p>
        </p:txBody>
      </p:sp>
    </p:spTree>
    <p:extLst>
      <p:ext uri="{BB962C8B-B14F-4D97-AF65-F5344CB8AC3E}">
        <p14:creationId xmlns:p14="http://schemas.microsoft.com/office/powerpoint/2010/main" val="3827025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7030A0"/>
          </a:solidFill>
        </p:spPr>
        <p:txBody>
          <a:bodyPr>
            <a:normAutofit fontScale="90000"/>
          </a:bodyPr>
          <a:lstStyle/>
          <a:p>
            <a:r>
              <a:rPr lang="en-US" b="1" dirty="0" smtClean="0">
                <a:solidFill>
                  <a:srgbClr val="FFFF00"/>
                </a:solidFill>
              </a:rPr>
              <a:t>PHYSIOLOGY OF THE 1</a:t>
            </a:r>
            <a:r>
              <a:rPr lang="en-US" b="1" baseline="30000" dirty="0" smtClean="0">
                <a:solidFill>
                  <a:srgbClr val="FFFF00"/>
                </a:solidFill>
              </a:rPr>
              <a:t>ST</a:t>
            </a:r>
            <a:r>
              <a:rPr lang="en-US" b="1" dirty="0" smtClean="0">
                <a:solidFill>
                  <a:srgbClr val="FFFF00"/>
                </a:solidFill>
              </a:rPr>
              <a:t> STAGE OF LABOUR</a:t>
            </a:r>
            <a:endParaRPr lang="en-US" b="1" dirty="0">
              <a:solidFill>
                <a:srgbClr val="FFFF00"/>
              </a:solidFill>
            </a:endParaRPr>
          </a:p>
        </p:txBody>
      </p:sp>
      <p:sp>
        <p:nvSpPr>
          <p:cNvPr id="4" name="Content Placeholder 3"/>
          <p:cNvSpPr>
            <a:spLocks noGrp="1"/>
          </p:cNvSpPr>
          <p:nvPr>
            <p:ph idx="1"/>
          </p:nvPr>
        </p:nvSpPr>
        <p:spPr>
          <a:xfrm>
            <a:off x="762000" y="1066800"/>
            <a:ext cx="8382000" cy="5791200"/>
          </a:xfrm>
        </p:spPr>
        <p:txBody>
          <a:bodyPr/>
          <a:lstStyle/>
          <a:p>
            <a:pPr>
              <a:buNone/>
            </a:pPr>
            <a:r>
              <a:rPr lang="en-US" b="1" dirty="0" smtClean="0"/>
              <a:t>OBJECTIVE</a:t>
            </a:r>
          </a:p>
          <a:p>
            <a:pPr>
              <a:buNone/>
            </a:pPr>
            <a:endParaRPr lang="en-US" b="1" dirty="0" smtClean="0"/>
          </a:p>
          <a:p>
            <a:pPr>
              <a:buNone/>
            </a:pPr>
            <a:endParaRPr lang="en-US" b="1" dirty="0" smtClean="0"/>
          </a:p>
          <a:p>
            <a:r>
              <a:rPr lang="en-US" dirty="0" smtClean="0"/>
              <a:t>To early diagnose &amp; treat/ act to any abnormal findings in the course of care</a:t>
            </a:r>
          </a:p>
          <a:p>
            <a:pPr>
              <a:buNone/>
            </a:pPr>
            <a:endParaRPr lang="en-US" dirty="0"/>
          </a:p>
        </p:txBody>
      </p:sp>
    </p:spTree>
    <p:extLst>
      <p:ext uri="{BB962C8B-B14F-4D97-AF65-F5344CB8AC3E}">
        <p14:creationId xmlns:p14="http://schemas.microsoft.com/office/powerpoint/2010/main" val="3387045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2209800"/>
            <a:ext cx="8077200" cy="4648200"/>
          </a:xfrm>
        </p:spPr>
        <p:txBody>
          <a:bodyPr>
            <a:normAutofit fontScale="92500"/>
          </a:bodyPr>
          <a:lstStyle/>
          <a:p>
            <a:pPr marL="514350" indent="-514350">
              <a:buFont typeface="+mj-lt"/>
              <a:buAutoNum type="arabicPeriod"/>
            </a:pPr>
            <a:r>
              <a:rPr lang="en-US" sz="2800" b="1" dirty="0" smtClean="0">
                <a:solidFill>
                  <a:srgbClr val="FF0000"/>
                </a:solidFill>
              </a:rPr>
              <a:t>DURATION:</a:t>
            </a:r>
          </a:p>
          <a:p>
            <a:r>
              <a:rPr lang="en-US" sz="2800" dirty="0" smtClean="0"/>
              <a:t>Length of labour varies widely &amp; is influenced by the</a:t>
            </a:r>
          </a:p>
          <a:p>
            <a:pPr>
              <a:buNone/>
            </a:pPr>
            <a:r>
              <a:rPr lang="en-US" sz="2800" dirty="0" smtClean="0"/>
              <a:t> parity, birth interval, psychological state, presentation &amp; position of the </a:t>
            </a:r>
            <a:r>
              <a:rPr lang="en-US" sz="2800" dirty="0" err="1" smtClean="0"/>
              <a:t>foetus</a:t>
            </a:r>
            <a:endParaRPr lang="en-US" sz="2800" dirty="0" smtClean="0"/>
          </a:p>
          <a:p>
            <a:r>
              <a:rPr lang="en-US" sz="2800" dirty="0" smtClean="0"/>
              <a:t>A greater part of labour is taken up by first stage. Active phase is completed within 6-12 hrs. duration of latent phase of labour should not be longer than 8hrs</a:t>
            </a:r>
          </a:p>
          <a:p>
            <a:r>
              <a:rPr lang="en-US" sz="2800" dirty="0" smtClean="0"/>
              <a:t>During active phase, it is expected that a multiparous ought to dilate at a tempo of 1.5cm per hr &amp; a </a:t>
            </a:r>
            <a:r>
              <a:rPr lang="en-US" sz="2800" dirty="0" err="1" smtClean="0"/>
              <a:t>primigravida</a:t>
            </a:r>
            <a:r>
              <a:rPr lang="en-US" sz="2800" dirty="0" smtClean="0"/>
              <a:t> at a tempo of 1cm per hr</a:t>
            </a:r>
          </a:p>
          <a:p>
            <a:pPr>
              <a:buNone/>
            </a:pPr>
            <a:endParaRPr lang="en-US" sz="2800" b="1" dirty="0"/>
          </a:p>
        </p:txBody>
      </p:sp>
    </p:spTree>
    <p:extLst>
      <p:ext uri="{BB962C8B-B14F-4D97-AF65-F5344CB8AC3E}">
        <p14:creationId xmlns:p14="http://schemas.microsoft.com/office/powerpoint/2010/main" val="364990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pPr marL="742950" indent="-742950" algn="ctr">
              <a:buFont typeface="+mj-lt"/>
              <a:buAutoNum type="arabicPeriod" startAt="2"/>
            </a:pPr>
            <a:r>
              <a:rPr lang="en-US" b="1" dirty="0" smtClean="0">
                <a:solidFill>
                  <a:srgbClr val="FF0000"/>
                </a:solidFill>
              </a:rPr>
              <a:t>UTERINE ACTION</a:t>
            </a:r>
            <a:endParaRPr lang="en-US" b="1" dirty="0">
              <a:solidFill>
                <a:srgbClr val="FF0000"/>
              </a:solidFill>
            </a:endParaRPr>
          </a:p>
        </p:txBody>
      </p:sp>
      <p:sp>
        <p:nvSpPr>
          <p:cNvPr id="3" name="Content Placeholder 2"/>
          <p:cNvSpPr>
            <a:spLocks noGrp="1"/>
          </p:cNvSpPr>
          <p:nvPr>
            <p:ph idx="1"/>
          </p:nvPr>
        </p:nvSpPr>
        <p:spPr>
          <a:xfrm>
            <a:off x="838200" y="838200"/>
            <a:ext cx="8305800" cy="6019800"/>
          </a:xfrm>
        </p:spPr>
        <p:txBody>
          <a:bodyPr>
            <a:normAutofit lnSpcReduction="10000"/>
          </a:bodyPr>
          <a:lstStyle/>
          <a:p>
            <a:pPr>
              <a:buNone/>
            </a:pPr>
            <a:r>
              <a:rPr lang="en-US" sz="2800" b="1" dirty="0" err="1" smtClean="0"/>
              <a:t>i</a:t>
            </a:r>
            <a:r>
              <a:rPr lang="en-US" sz="2800" b="1" dirty="0" smtClean="0"/>
              <a:t>) FUNDAL DOMINANCE:</a:t>
            </a:r>
          </a:p>
          <a:p>
            <a:r>
              <a:rPr lang="en-US" sz="2800" dirty="0" smtClean="0"/>
              <a:t>During a contraction the uterus feels hard to touch. At </a:t>
            </a:r>
          </a:p>
          <a:p>
            <a:endParaRPr lang="en-US" dirty="0" smtClean="0"/>
          </a:p>
          <a:p>
            <a:pPr>
              <a:buNone/>
            </a:pPr>
            <a:r>
              <a:rPr lang="en-US" sz="2800" dirty="0" smtClean="0"/>
              <a:t>the beginning of the process, contractions are painless and involuntary, and are controlled by the nervous system under the influence of endocrine hormones.</a:t>
            </a:r>
          </a:p>
          <a:p>
            <a:r>
              <a:rPr lang="en-US" sz="2800" dirty="0" smtClean="0"/>
              <a:t>The contraction starts at the upper part of </a:t>
            </a:r>
            <a:r>
              <a:rPr lang="en-US" sz="2800" dirty="0" err="1" smtClean="0"/>
              <a:t>fundus</a:t>
            </a:r>
            <a:r>
              <a:rPr lang="en-US" sz="2800" dirty="0" smtClean="0"/>
              <a:t>, spreading across, and by the time they reach the lower </a:t>
            </a:r>
            <a:r>
              <a:rPr lang="en-US" sz="2800" dirty="0" err="1" smtClean="0"/>
              <a:t>fundus</a:t>
            </a:r>
            <a:r>
              <a:rPr lang="en-US" sz="2800" dirty="0" smtClean="0"/>
              <a:t>, they </a:t>
            </a:r>
            <a:r>
              <a:rPr lang="en-US" sz="2800" b="1" dirty="0" smtClean="0"/>
              <a:t>last longer </a:t>
            </a:r>
            <a:r>
              <a:rPr lang="en-US" sz="2800" dirty="0" smtClean="0"/>
              <a:t>and </a:t>
            </a:r>
            <a:r>
              <a:rPr lang="en-US" sz="2800" b="1" dirty="0" smtClean="0"/>
              <a:t>are very intense</a:t>
            </a:r>
            <a:r>
              <a:rPr lang="en-US" sz="2800" dirty="0" smtClean="0"/>
              <a:t>. The peak of the contraction is reached simultaneously over the whole uterus and fades from all parts together. This pattern allows the cervix to dilate and the contracting </a:t>
            </a:r>
            <a:r>
              <a:rPr lang="en-US" sz="2800" dirty="0" err="1" smtClean="0"/>
              <a:t>fundus</a:t>
            </a:r>
            <a:r>
              <a:rPr lang="en-US" sz="2800" dirty="0" smtClean="0"/>
              <a:t> to expel the </a:t>
            </a:r>
            <a:r>
              <a:rPr lang="en-US" sz="2800" dirty="0" err="1" smtClean="0"/>
              <a:t>foetus</a:t>
            </a:r>
            <a:r>
              <a:rPr lang="en-US" sz="2800" dirty="0" smtClean="0"/>
              <a:t>.</a:t>
            </a:r>
          </a:p>
          <a:p>
            <a:pPr>
              <a:buNone/>
            </a:pPr>
            <a:endParaRPr lang="en-US" sz="2800" b="1" dirty="0"/>
          </a:p>
        </p:txBody>
      </p:sp>
    </p:spTree>
    <p:extLst>
      <p:ext uri="{BB962C8B-B14F-4D97-AF65-F5344CB8AC3E}">
        <p14:creationId xmlns:p14="http://schemas.microsoft.com/office/powerpoint/2010/main" val="1932442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228600" y="838200"/>
            <a:ext cx="8686800" cy="5715000"/>
          </a:xfrm>
        </p:spPr>
        <p:txBody>
          <a:bodyPr>
            <a:noAutofit/>
          </a:bodyPr>
          <a:lstStyle/>
          <a:p>
            <a:pPr>
              <a:buNone/>
            </a:pPr>
            <a:r>
              <a:rPr lang="en-US" sz="3000" b="1" dirty="0" smtClean="0">
                <a:latin typeface="Times New Roman" pitchFamily="18" charset="0"/>
                <a:cs typeface="Times New Roman" pitchFamily="18" charset="0"/>
              </a:rPr>
              <a:t>3. </a:t>
            </a:r>
            <a:r>
              <a:rPr lang="en-US" sz="3100" b="1" dirty="0" smtClean="0">
                <a:latin typeface="Times New Roman" pitchFamily="18" charset="0"/>
                <a:cs typeface="Times New Roman" pitchFamily="18" charset="0"/>
              </a:rPr>
              <a:t>Birth preparedness and complication readiness</a:t>
            </a:r>
          </a:p>
          <a:p>
            <a:pPr>
              <a:buFont typeface="Wingdings" pitchFamily="2" charset="2"/>
              <a:buChar char="v"/>
            </a:pPr>
            <a:r>
              <a:rPr lang="en-US" sz="3100" b="1" dirty="0" smtClean="0">
                <a:latin typeface="Times New Roman" pitchFamily="18" charset="0"/>
                <a:cs typeface="Times New Roman" pitchFamily="18" charset="0"/>
              </a:rPr>
              <a:t> </a:t>
            </a:r>
            <a:r>
              <a:rPr lang="en-US" sz="3100" dirty="0" smtClean="0">
                <a:latin typeface="Times New Roman" pitchFamily="18" charset="0"/>
                <a:cs typeface="Times New Roman" pitchFamily="18" charset="0"/>
              </a:rPr>
              <a:t>For birth preparedness discuss on:-</a:t>
            </a:r>
          </a:p>
          <a:p>
            <a:r>
              <a:rPr lang="en-US" sz="3100" dirty="0" smtClean="0">
                <a:latin typeface="Times New Roman" pitchFamily="18" charset="0"/>
                <a:cs typeface="Times New Roman" pitchFamily="18" charset="0"/>
              </a:rPr>
              <a:t>Components of birth plan in regard to:-</a:t>
            </a:r>
          </a:p>
          <a:p>
            <a:pPr>
              <a:buFont typeface="Wingdings" pitchFamily="2" charset="2"/>
              <a:buChar char="Ø"/>
            </a:pPr>
            <a:r>
              <a:rPr lang="en-US" sz="3100" dirty="0" smtClean="0">
                <a:latin typeface="Times New Roman" pitchFamily="18" charset="0"/>
                <a:cs typeface="Times New Roman" pitchFamily="18" charset="0"/>
              </a:rPr>
              <a:t> Place she expect to deliver her baby. Inform her of the EDD, as you share on suitability of her choice.</a:t>
            </a:r>
          </a:p>
          <a:p>
            <a:pPr>
              <a:buFont typeface="Wingdings" pitchFamily="2" charset="2"/>
              <a:buChar char="Ø"/>
            </a:pPr>
            <a:r>
              <a:rPr lang="en-US" sz="3100" dirty="0" smtClean="0">
                <a:latin typeface="Times New Roman" pitchFamily="18" charset="0"/>
                <a:cs typeface="Times New Roman" pitchFamily="18" charset="0"/>
              </a:rPr>
              <a:t> Importance of a skilled attendant, in case of a home delivery choice.</a:t>
            </a:r>
          </a:p>
          <a:p>
            <a:pPr>
              <a:buFont typeface="Wingdings" pitchFamily="2" charset="2"/>
              <a:buChar char="Ø"/>
            </a:pPr>
            <a:r>
              <a:rPr lang="en-US" sz="3100" dirty="0" smtClean="0">
                <a:latin typeface="Times New Roman" pitchFamily="18" charset="0"/>
                <a:cs typeface="Times New Roman" pitchFamily="18" charset="0"/>
              </a:rPr>
              <a:t> Transportation means. To reach the chosen place  of birth safely .</a:t>
            </a:r>
          </a:p>
          <a:p>
            <a:pPr>
              <a:buNone/>
            </a:pPr>
            <a:endParaRPr lang="en-US" sz="3000" b="1" dirty="0"/>
          </a:p>
        </p:txBody>
      </p:sp>
      <p:sp>
        <p:nvSpPr>
          <p:cNvPr id="4" name="Date Placeholder 3"/>
          <p:cNvSpPr>
            <a:spLocks noGrp="1"/>
          </p:cNvSpPr>
          <p:nvPr>
            <p:ph type="dt" sz="half" idx="10"/>
          </p:nvPr>
        </p:nvSpPr>
        <p:spPr/>
        <p:txBody>
          <a:bodyPr/>
          <a:lstStyle/>
          <a:p>
            <a:fld id="{2806FC81-22E6-443B-BD6B-758C328BE2B5}"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8658BCC8-BCAF-4AC7-96A0-C5CCAE56A870}" type="slidenum">
              <a:rPr lang="en-US" smtClean="0"/>
              <a:pPr/>
              <a:t>18</a:t>
            </a:fld>
            <a:endParaRPr lang="en-US" dirty="0"/>
          </a:p>
        </p:txBody>
      </p:sp>
    </p:spTree>
    <p:extLst>
      <p:ext uri="{BB962C8B-B14F-4D97-AF65-F5344CB8AC3E}">
        <p14:creationId xmlns:p14="http://schemas.microsoft.com/office/powerpoint/2010/main" val="2667237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lgn="ctr"/>
            <a:r>
              <a:rPr lang="en-US" b="1" dirty="0" smtClean="0"/>
              <a:t>ii) POLARITY</a:t>
            </a:r>
            <a:endParaRPr lang="en-US" b="1" dirty="0"/>
          </a:p>
        </p:txBody>
      </p:sp>
      <p:sp>
        <p:nvSpPr>
          <p:cNvPr id="3" name="Content Placeholder 2"/>
          <p:cNvSpPr>
            <a:spLocks noGrp="1"/>
          </p:cNvSpPr>
          <p:nvPr>
            <p:ph idx="1"/>
          </p:nvPr>
        </p:nvSpPr>
        <p:spPr>
          <a:xfrm>
            <a:off x="762000" y="914400"/>
            <a:ext cx="8382000" cy="5943600"/>
          </a:xfrm>
        </p:spPr>
        <p:txBody>
          <a:bodyPr/>
          <a:lstStyle/>
          <a:p>
            <a:r>
              <a:rPr lang="en-US" dirty="0" smtClean="0"/>
              <a:t>Polarity describes the neuromuscular harmony between the two poles or segments of the uterus </a:t>
            </a:r>
          </a:p>
          <a:p>
            <a:endParaRPr lang="en-US" dirty="0" smtClean="0"/>
          </a:p>
          <a:p>
            <a:pPr>
              <a:buNone/>
            </a:pPr>
            <a:r>
              <a:rPr lang="en-US" dirty="0" smtClean="0"/>
              <a:t>throughout labour. The upper pole contracts strongly and retracts to expel the </a:t>
            </a:r>
            <a:r>
              <a:rPr lang="en-US" dirty="0" err="1" smtClean="0"/>
              <a:t>foetus</a:t>
            </a:r>
            <a:r>
              <a:rPr lang="en-US" dirty="0" smtClean="0"/>
              <a:t>. The lower pole contracts slightly and dilates to allow expulsion of the </a:t>
            </a:r>
            <a:r>
              <a:rPr lang="en-US" dirty="0" err="1" smtClean="0"/>
              <a:t>foetus</a:t>
            </a:r>
            <a:r>
              <a:rPr lang="en-US" dirty="0" smtClean="0"/>
              <a:t> to take place</a:t>
            </a:r>
          </a:p>
          <a:p>
            <a:pPr>
              <a:buNone/>
            </a:pPr>
            <a:endParaRPr lang="en-US" dirty="0"/>
          </a:p>
        </p:txBody>
      </p:sp>
    </p:spTree>
    <p:extLst>
      <p:ext uri="{BB962C8B-B14F-4D97-AF65-F5344CB8AC3E}">
        <p14:creationId xmlns:p14="http://schemas.microsoft.com/office/powerpoint/2010/main" val="2736212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solidFill>
                  <a:srgbClr val="7030A0"/>
                </a:solidFill>
              </a:rPr>
              <a:t>iii) CONTRACTION &amp; RETRACTION</a:t>
            </a:r>
            <a:endParaRPr lang="en-US" b="1" dirty="0">
              <a:solidFill>
                <a:srgbClr val="7030A0"/>
              </a:solidFill>
            </a:endParaRPr>
          </a:p>
        </p:txBody>
      </p:sp>
      <p:sp>
        <p:nvSpPr>
          <p:cNvPr id="3" name="Content Placeholder 2"/>
          <p:cNvSpPr>
            <a:spLocks noGrp="1"/>
          </p:cNvSpPr>
          <p:nvPr>
            <p:ph idx="1"/>
          </p:nvPr>
        </p:nvSpPr>
        <p:spPr>
          <a:xfrm>
            <a:off x="838200" y="914400"/>
            <a:ext cx="8305800" cy="5943600"/>
          </a:xfrm>
        </p:spPr>
        <p:txBody>
          <a:bodyPr>
            <a:normAutofit/>
          </a:bodyPr>
          <a:lstStyle/>
          <a:p>
            <a:r>
              <a:rPr lang="en-US" sz="2800" dirty="0" smtClean="0"/>
              <a:t>Uterine muscle has a unique property. During labour, the contraction does not pass off entirely, but the </a:t>
            </a:r>
          </a:p>
          <a:p>
            <a:endParaRPr lang="en-US" dirty="0" smtClean="0"/>
          </a:p>
          <a:p>
            <a:pPr>
              <a:buNone/>
            </a:pPr>
            <a:r>
              <a:rPr lang="en-US" sz="2800" dirty="0" smtClean="0"/>
              <a:t>muscle </a:t>
            </a:r>
            <a:r>
              <a:rPr lang="en-US" sz="2800" dirty="0" err="1" smtClean="0"/>
              <a:t>fibres</a:t>
            </a:r>
            <a:r>
              <a:rPr lang="en-US" sz="2800" dirty="0" smtClean="0"/>
              <a:t> retain some of  the shortening of contraction instead of becoming </a:t>
            </a:r>
            <a:r>
              <a:rPr lang="en-US" sz="2800" dirty="0" err="1" smtClean="0"/>
              <a:t>completelty</a:t>
            </a:r>
            <a:r>
              <a:rPr lang="en-US" sz="2800" dirty="0" smtClean="0"/>
              <a:t> relaxed. This is called </a:t>
            </a:r>
            <a:r>
              <a:rPr lang="en-US" sz="2800" b="1" i="1" dirty="0" smtClean="0"/>
              <a:t>retraction.</a:t>
            </a:r>
          </a:p>
          <a:p>
            <a:r>
              <a:rPr lang="en-US" sz="2800" dirty="0" smtClean="0"/>
              <a:t>It assists in progressive expulsion of the fetus; the upper segment of the uterus becomes gradually shorter &amp; thicker &amp; its cavity diminishes</a:t>
            </a:r>
          </a:p>
          <a:p>
            <a:endParaRPr lang="en-US" sz="2800" dirty="0"/>
          </a:p>
        </p:txBody>
      </p:sp>
    </p:spTree>
    <p:extLst>
      <p:ext uri="{BB962C8B-B14F-4D97-AF65-F5344CB8AC3E}">
        <p14:creationId xmlns:p14="http://schemas.microsoft.com/office/powerpoint/2010/main" val="2403469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5_innerEl" descr="The uterine muscle fibre, showing how, by retraction, some of the uterine muscles become shorter and thicker"/>
          <p:cNvPicPr>
            <a:picLocks noGrp="1"/>
          </p:cNvPicPr>
          <p:nvPr>
            <p:ph idx="1"/>
          </p:nvPr>
        </p:nvPicPr>
        <p:blipFill>
          <a:blip r:embed="rId2" cstate="prin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544072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UTERINE CONTRACTION</a:t>
            </a:r>
            <a:endParaRPr lang="en-US" b="1" dirty="0"/>
          </a:p>
        </p:txBody>
      </p:sp>
      <p:sp>
        <p:nvSpPr>
          <p:cNvPr id="3" name="Content Placeholder 2"/>
          <p:cNvSpPr>
            <a:spLocks noGrp="1"/>
          </p:cNvSpPr>
          <p:nvPr>
            <p:ph idx="1"/>
          </p:nvPr>
        </p:nvSpPr>
        <p:spPr>
          <a:xfrm>
            <a:off x="685800" y="2362200"/>
            <a:ext cx="8458200" cy="3724275"/>
          </a:xfrm>
        </p:spPr>
        <p:txBody>
          <a:bodyPr>
            <a:noAutofit/>
          </a:bodyPr>
          <a:lstStyle/>
          <a:p>
            <a:r>
              <a:rPr lang="en-US" sz="2400" dirty="0" smtClean="0"/>
              <a:t>The contractions of the uterus are coordinated by two pacemakers in the region of the </a:t>
            </a:r>
            <a:r>
              <a:rPr lang="en-US" sz="2400" dirty="0" err="1" smtClean="0"/>
              <a:t>cornua</a:t>
            </a:r>
            <a:r>
              <a:rPr lang="en-US" sz="2400" dirty="0" smtClean="0"/>
              <a:t>. These are located where the fallopian tubes join the uterine body. The muscle contractions start at the top corner of the uterus, spread to the </a:t>
            </a:r>
            <a:r>
              <a:rPr lang="en-US" sz="2400" dirty="0" err="1" smtClean="0"/>
              <a:t>fundus</a:t>
            </a:r>
            <a:r>
              <a:rPr lang="en-US" sz="2400" dirty="0" smtClean="0"/>
              <a:t>, and then downward. During normal pregnancy, the uterus contracts intermittently but the contractions are not strong enough to overcome the resistance of a normal cervix and do not lead to its dilation. </a:t>
            </a:r>
          </a:p>
          <a:p>
            <a:r>
              <a:rPr lang="en-US" sz="2400" dirty="0" smtClean="0"/>
              <a:t>The contractions of pregnancy become more frequent towards full term and get more painful and noticeable.</a:t>
            </a:r>
          </a:p>
          <a:p>
            <a:endParaRPr lang="en-US" sz="2400" dirty="0"/>
          </a:p>
        </p:txBody>
      </p:sp>
    </p:spTree>
    <p:extLst>
      <p:ext uri="{BB962C8B-B14F-4D97-AF65-F5344CB8AC3E}">
        <p14:creationId xmlns:p14="http://schemas.microsoft.com/office/powerpoint/2010/main" val="1823528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838200"/>
            <a:ext cx="7924800" cy="5292735"/>
          </a:xfrm>
        </p:spPr>
        <p:txBody>
          <a:bodyPr>
            <a:normAutofit fontScale="85000" lnSpcReduction="20000"/>
          </a:bodyPr>
          <a:lstStyle/>
          <a:p>
            <a:r>
              <a:rPr lang="en-US" dirty="0" smtClean="0"/>
              <a:t>When talking about contractions, you as a midwife are concerned with three factors, namely the </a:t>
            </a:r>
            <a:r>
              <a:rPr lang="en-US" b="1" dirty="0" smtClean="0"/>
              <a:t>strength</a:t>
            </a:r>
            <a:r>
              <a:rPr lang="en-US" dirty="0" smtClean="0"/>
              <a:t>, the </a:t>
            </a:r>
            <a:r>
              <a:rPr lang="en-US" b="1" dirty="0" smtClean="0"/>
              <a:t>duration</a:t>
            </a:r>
            <a:r>
              <a:rPr lang="en-US" dirty="0" smtClean="0"/>
              <a:t> and the </a:t>
            </a:r>
            <a:r>
              <a:rPr lang="en-US" b="1" dirty="0" smtClean="0"/>
              <a:t>frequency</a:t>
            </a:r>
            <a:r>
              <a:rPr lang="en-US" dirty="0" smtClean="0"/>
              <a:t> of the contraction.</a:t>
            </a:r>
          </a:p>
          <a:p>
            <a:pPr>
              <a:buNone/>
            </a:pPr>
            <a:endParaRPr lang="en-US" dirty="0" smtClean="0"/>
          </a:p>
          <a:p>
            <a:r>
              <a:rPr lang="en-US" dirty="0" smtClean="0"/>
              <a:t>When you talk of the </a:t>
            </a:r>
            <a:r>
              <a:rPr lang="en-US" i="1" dirty="0" smtClean="0"/>
              <a:t>strength of a contraction</a:t>
            </a:r>
            <a:r>
              <a:rPr lang="en-US" dirty="0" smtClean="0"/>
              <a:t>, you identify it as one of three categories: </a:t>
            </a:r>
            <a:r>
              <a:rPr lang="en-US" b="1" dirty="0" smtClean="0"/>
              <a:t>Mild, moderate &amp; severe.</a:t>
            </a:r>
            <a:r>
              <a:rPr lang="en-US" dirty="0" smtClean="0"/>
              <a:t> The strength of a contraction is measured according to the time it has taken.</a:t>
            </a:r>
          </a:p>
          <a:p>
            <a:r>
              <a:rPr lang="en-US" dirty="0" smtClean="0"/>
              <a:t>Thus, a contraction which takes </a:t>
            </a:r>
            <a:r>
              <a:rPr lang="en-US" b="1" dirty="0" smtClean="0"/>
              <a:t>&lt;20 seconds is said to be mild,</a:t>
            </a:r>
            <a:r>
              <a:rPr lang="en-US" dirty="0" smtClean="0"/>
              <a:t> one that takes </a:t>
            </a:r>
            <a:r>
              <a:rPr lang="en-US" b="1" dirty="0" smtClean="0"/>
              <a:t>20 to 40 seconds is said to be moderate</a:t>
            </a:r>
            <a:r>
              <a:rPr lang="en-US" dirty="0" smtClean="0"/>
              <a:t> or fairly strong and one that lasts for </a:t>
            </a:r>
            <a:r>
              <a:rPr lang="en-US" b="1" dirty="0" smtClean="0"/>
              <a:t>40 to 60 seconds is said to be strong or severe contraction</a:t>
            </a:r>
            <a:r>
              <a:rPr lang="en-US" dirty="0" smtClean="0"/>
              <a:t>.</a:t>
            </a:r>
          </a:p>
        </p:txBody>
      </p:sp>
    </p:spTree>
    <p:extLst>
      <p:ext uri="{BB962C8B-B14F-4D97-AF65-F5344CB8AC3E}">
        <p14:creationId xmlns:p14="http://schemas.microsoft.com/office/powerpoint/2010/main" val="4023376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286000"/>
            <a:ext cx="7696200" cy="3844935"/>
          </a:xfrm>
        </p:spPr>
        <p:txBody>
          <a:bodyPr>
            <a:normAutofit lnSpcReduction="10000"/>
          </a:bodyPr>
          <a:lstStyle/>
          <a:p>
            <a:r>
              <a:rPr lang="en-US" dirty="0" smtClean="0"/>
              <a:t>The </a:t>
            </a:r>
            <a:r>
              <a:rPr lang="en-US" i="1" dirty="0" smtClean="0"/>
              <a:t>duration </a:t>
            </a:r>
            <a:r>
              <a:rPr lang="en-US" dirty="0" smtClean="0"/>
              <a:t>refers to the </a:t>
            </a:r>
            <a:r>
              <a:rPr lang="en-US" b="1" dirty="0" smtClean="0"/>
              <a:t>time taken </a:t>
            </a:r>
            <a:r>
              <a:rPr lang="en-US" dirty="0" smtClean="0"/>
              <a:t>by a contraction, for example a mild contraction lasts for 10 to 20 seconds. </a:t>
            </a:r>
          </a:p>
          <a:p>
            <a:r>
              <a:rPr lang="en-US" i="1" dirty="0" smtClean="0"/>
              <a:t>Frequency</a:t>
            </a:r>
            <a:r>
              <a:rPr lang="en-US" dirty="0" smtClean="0"/>
              <a:t>, on the other hand refers to the </a:t>
            </a:r>
            <a:r>
              <a:rPr lang="en-US" b="1" dirty="0" smtClean="0"/>
              <a:t>number of intervals</a:t>
            </a:r>
            <a:r>
              <a:rPr lang="en-US" dirty="0" smtClean="0"/>
              <a:t> between one contraction and the next. If a mother has three contractions in every 10 minutes, the frequency is written as 3:10</a:t>
            </a:r>
          </a:p>
          <a:p>
            <a:endParaRPr lang="en-US" dirty="0"/>
          </a:p>
        </p:txBody>
      </p:sp>
    </p:spTree>
    <p:extLst>
      <p:ext uri="{BB962C8B-B14F-4D97-AF65-F5344CB8AC3E}">
        <p14:creationId xmlns:p14="http://schemas.microsoft.com/office/powerpoint/2010/main" val="1635217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152400"/>
            <a:ext cx="8229600" cy="685800"/>
          </a:xfrm>
        </p:spPr>
        <p:txBody>
          <a:bodyPr>
            <a:normAutofit fontScale="90000"/>
          </a:bodyPr>
          <a:lstStyle/>
          <a:p>
            <a:r>
              <a:rPr lang="en-US" b="1" dirty="0" smtClean="0"/>
              <a:t>FURTHER DESCRIPTION OF TERMS</a:t>
            </a:r>
            <a:endParaRPr lang="en-US" b="1" dirty="0"/>
          </a:p>
        </p:txBody>
      </p:sp>
      <p:sp>
        <p:nvSpPr>
          <p:cNvPr id="5" name="Content Placeholder 1"/>
          <p:cNvSpPr>
            <a:spLocks noGrp="1"/>
          </p:cNvSpPr>
          <p:nvPr>
            <p:ph idx="1"/>
          </p:nvPr>
        </p:nvSpPr>
        <p:spPr>
          <a:xfrm>
            <a:off x="838200" y="2286000"/>
            <a:ext cx="8153400" cy="4572000"/>
          </a:xfrm>
        </p:spPr>
        <p:txBody>
          <a:bodyPr>
            <a:normAutofit fontScale="85000" lnSpcReduction="20000"/>
          </a:bodyPr>
          <a:lstStyle/>
          <a:p>
            <a:pPr>
              <a:buNone/>
            </a:pPr>
            <a:r>
              <a:rPr lang="en-US" b="1" u="sng" dirty="0" smtClean="0"/>
              <a:t>Contraction:-</a:t>
            </a:r>
            <a:r>
              <a:rPr lang="en-US" dirty="0" smtClean="0"/>
              <a:t>The uterine muscles contract repeatedly, becoming progressively </a:t>
            </a:r>
            <a:r>
              <a:rPr lang="en-US" b="1" dirty="0" smtClean="0"/>
              <a:t>shorter and thicker</a:t>
            </a:r>
            <a:r>
              <a:rPr lang="en-US" dirty="0" smtClean="0"/>
              <a:t>.</a:t>
            </a:r>
          </a:p>
          <a:p>
            <a:pPr>
              <a:buNone/>
            </a:pPr>
            <a:r>
              <a:rPr lang="en-US" b="1" u="sng" dirty="0" smtClean="0"/>
              <a:t>Retraction:-</a:t>
            </a:r>
            <a:r>
              <a:rPr lang="en-US" dirty="0" smtClean="0"/>
              <a:t>A unique property of uterine muscle fibre</a:t>
            </a:r>
          </a:p>
          <a:p>
            <a:r>
              <a:rPr lang="en-US" dirty="0" smtClean="0"/>
              <a:t>it means the contraction does not pass over entirely;</a:t>
            </a:r>
          </a:p>
          <a:p>
            <a:r>
              <a:rPr lang="en-US" dirty="0" smtClean="0"/>
              <a:t>the muscle fibre does not return to its original length;</a:t>
            </a:r>
          </a:p>
          <a:p>
            <a:r>
              <a:rPr lang="en-US" dirty="0" smtClean="0"/>
              <a:t>it retains some of the contraction, thus becoming progressively </a:t>
            </a:r>
            <a:r>
              <a:rPr lang="en-US" b="1" dirty="0" smtClean="0"/>
              <a:t>shorter and thicker</a:t>
            </a:r>
          </a:p>
          <a:p>
            <a:r>
              <a:rPr lang="en-US" dirty="0" smtClean="0"/>
              <a:t>this progressively reduces the capacity of the uterine cavity</a:t>
            </a:r>
          </a:p>
          <a:p>
            <a:r>
              <a:rPr lang="en-US" dirty="0" smtClean="0"/>
              <a:t>NB: The muscle fibre of the upper segment mainly contracts and retracts-relaxes slightly</a:t>
            </a:r>
          </a:p>
        </p:txBody>
      </p:sp>
    </p:spTree>
    <p:extLst>
      <p:ext uri="{BB962C8B-B14F-4D97-AF65-F5344CB8AC3E}">
        <p14:creationId xmlns:p14="http://schemas.microsoft.com/office/powerpoint/2010/main" val="3456512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838200" y="2286000"/>
            <a:ext cx="8153400" cy="4572000"/>
          </a:xfrm>
        </p:spPr>
        <p:txBody>
          <a:bodyPr>
            <a:normAutofit fontScale="92500" lnSpcReduction="20000"/>
          </a:bodyPr>
          <a:lstStyle/>
          <a:p>
            <a:r>
              <a:rPr lang="en-US" b="1" dirty="0" smtClean="0"/>
              <a:t>Relaxation:-</a:t>
            </a:r>
            <a:r>
              <a:rPr lang="en-US" dirty="0" smtClean="0"/>
              <a:t>relaxation of the muscle fibres of the lower segment results in progressive thinning and lengthening of this segment and subsequent dilation of the cervical os</a:t>
            </a:r>
          </a:p>
          <a:p>
            <a:r>
              <a:rPr lang="en-US" dirty="0" smtClean="0"/>
              <a:t>When these processes are normal, the result is good outcome of labour in that:-</a:t>
            </a:r>
          </a:p>
          <a:p>
            <a:pPr lvl="1"/>
            <a:r>
              <a:rPr lang="en-US" dirty="0" smtClean="0"/>
              <a:t>Contraction and retraction provide sufficient force to expel the foetus without overtiring the uterus</a:t>
            </a:r>
          </a:p>
          <a:p>
            <a:pPr lvl="1"/>
            <a:r>
              <a:rPr lang="en-US" dirty="0" smtClean="0"/>
              <a:t>Relaxation-Ensures an adequate oxygen supply to the foetus since during a contraction the blood supply is diminished as the placenta is squeezed</a:t>
            </a:r>
          </a:p>
          <a:p>
            <a:pPr lvl="1"/>
            <a:endParaRPr lang="en-US" dirty="0"/>
          </a:p>
        </p:txBody>
      </p:sp>
    </p:spTree>
    <p:extLst>
      <p:ext uri="{BB962C8B-B14F-4D97-AF65-F5344CB8AC3E}">
        <p14:creationId xmlns:p14="http://schemas.microsoft.com/office/powerpoint/2010/main" val="961070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algn="ctr"/>
            <a:r>
              <a:rPr lang="en-US" b="1" dirty="0" smtClean="0">
                <a:solidFill>
                  <a:srgbClr val="7030A0"/>
                </a:solidFill>
              </a:rPr>
              <a:t>iv) FORMATION OF THE UPPER &amp; LOWER UTERINE SEGMENTS</a:t>
            </a:r>
            <a:endParaRPr lang="en-US" b="1" dirty="0">
              <a:solidFill>
                <a:srgbClr val="7030A0"/>
              </a:solidFill>
            </a:endParaRPr>
          </a:p>
        </p:txBody>
      </p:sp>
      <p:sp>
        <p:nvSpPr>
          <p:cNvPr id="3" name="Content Placeholder 2"/>
          <p:cNvSpPr>
            <a:spLocks noGrp="1"/>
          </p:cNvSpPr>
          <p:nvPr>
            <p:ph idx="1"/>
          </p:nvPr>
        </p:nvSpPr>
        <p:spPr>
          <a:xfrm>
            <a:off x="838200" y="2362200"/>
            <a:ext cx="8153400" cy="4495800"/>
          </a:xfrm>
        </p:spPr>
        <p:txBody>
          <a:bodyPr>
            <a:normAutofit/>
          </a:bodyPr>
          <a:lstStyle/>
          <a:p>
            <a:r>
              <a:rPr lang="en-US" sz="2800" dirty="0" smtClean="0"/>
              <a:t>By the end of pregnancy, the uterus is divided into two anatomically distinct segments, known as the upper and the lower uterine segments. The upper uterine segment is a thick muscular, contractile area from where the contractions begin. The longitudinal </a:t>
            </a:r>
            <a:r>
              <a:rPr lang="en-US" sz="2800" dirty="0" err="1" smtClean="0"/>
              <a:t>fibres</a:t>
            </a:r>
            <a:r>
              <a:rPr lang="en-US" sz="2800" dirty="0" smtClean="0"/>
              <a:t> retract, pulling on the lower segment and causing it to stretch, pushing the head down.</a:t>
            </a:r>
          </a:p>
          <a:p>
            <a:pPr>
              <a:buNone/>
            </a:pPr>
            <a:endParaRPr lang="en-US" sz="2800" dirty="0" smtClean="0"/>
          </a:p>
          <a:p>
            <a:endParaRPr lang="en-US" sz="2800" dirty="0"/>
          </a:p>
        </p:txBody>
      </p:sp>
    </p:spTree>
    <p:extLst>
      <p:ext uri="{BB962C8B-B14F-4D97-AF65-F5344CB8AC3E}">
        <p14:creationId xmlns:p14="http://schemas.microsoft.com/office/powerpoint/2010/main" val="226457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362200"/>
            <a:ext cx="8229600" cy="3276600"/>
          </a:xfrm>
        </p:spPr>
        <p:txBody>
          <a:bodyPr>
            <a:normAutofit fontScale="92500" lnSpcReduction="20000"/>
          </a:bodyPr>
          <a:lstStyle/>
          <a:p>
            <a:r>
              <a:rPr lang="en-US" dirty="0" smtClean="0"/>
              <a:t>The lower uterine segment is thinner and develops from the isthmus of the uterus about eight to ten centimeters in length and is prepared for distension and/or dilatation. The lower segment stretches when being pulled by the longitudinal </a:t>
            </a:r>
            <a:r>
              <a:rPr lang="en-US" dirty="0" err="1" smtClean="0"/>
              <a:t>fibres</a:t>
            </a:r>
            <a:r>
              <a:rPr lang="en-US" dirty="0" smtClean="0"/>
              <a:t>. The force applied by the descending head or breech also aids the stretching.</a:t>
            </a:r>
          </a:p>
          <a:p>
            <a:endParaRPr lang="en-US" dirty="0"/>
          </a:p>
        </p:txBody>
      </p:sp>
    </p:spTree>
    <p:extLst>
      <p:ext uri="{BB962C8B-B14F-4D97-AF65-F5344CB8AC3E}">
        <p14:creationId xmlns:p14="http://schemas.microsoft.com/office/powerpoint/2010/main" val="3531560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763000" cy="5943600"/>
          </a:xfrm>
        </p:spPr>
        <p:txBody>
          <a:bodyPr>
            <a:noAutofit/>
          </a:bodyPr>
          <a:lstStyle/>
          <a:p>
            <a:pPr>
              <a:buFont typeface="Wingdings" pitchFamily="2" charset="2"/>
              <a:buChar char="Ø"/>
            </a:pPr>
            <a:r>
              <a:rPr lang="en-US" sz="3100" dirty="0" smtClean="0">
                <a:latin typeface="Times New Roman" pitchFamily="18" charset="0"/>
                <a:cs typeface="Times New Roman" pitchFamily="18" charset="0"/>
              </a:rPr>
              <a:t> Funds for clearing the professional bill. Perhaps from government scheme e.g NHIF, family savings or a community  revolving fund.</a:t>
            </a:r>
          </a:p>
          <a:p>
            <a:pPr>
              <a:buFont typeface="Wingdings" pitchFamily="2" charset="2"/>
              <a:buChar char="Ø"/>
            </a:pPr>
            <a:r>
              <a:rPr lang="en-US" sz="3100" dirty="0" smtClean="0">
                <a:latin typeface="Times New Roman" pitchFamily="18" charset="0"/>
                <a:cs typeface="Times New Roman" pitchFamily="18" charset="0"/>
              </a:rPr>
              <a:t>Birth companion/ partner. To accompany her throughout the  labour  process.</a:t>
            </a:r>
          </a:p>
          <a:p>
            <a:pPr>
              <a:buFont typeface="Wingdings" pitchFamily="2" charset="2"/>
              <a:buChar char="Ø"/>
            </a:pPr>
            <a:r>
              <a:rPr lang="en-US" sz="3100" dirty="0" smtClean="0">
                <a:latin typeface="Times New Roman" pitchFamily="18" charset="0"/>
                <a:cs typeface="Times New Roman" pitchFamily="18" charset="0"/>
              </a:rPr>
              <a:t>Mother-baby package. Comprises of items for a clean delivery, and for keeping the neonate warm.</a:t>
            </a:r>
          </a:p>
          <a:p>
            <a:pPr>
              <a:buFont typeface="Wingdings" pitchFamily="2" charset="2"/>
              <a:buChar char="ü"/>
            </a:pPr>
            <a:r>
              <a:rPr lang="en-US" sz="3100" dirty="0" smtClean="0">
                <a:latin typeface="Times New Roman" pitchFamily="18" charset="0"/>
                <a:cs typeface="Times New Roman" pitchFamily="18" charset="0"/>
              </a:rPr>
              <a:t>Encourage her to have the bag ready as she awaits labour, since delivery may be too fast.</a:t>
            </a:r>
          </a:p>
          <a:p>
            <a:pPr>
              <a:buNone/>
            </a:pPr>
            <a:endParaRPr lang="en-US" sz="3100" dirty="0"/>
          </a:p>
        </p:txBody>
      </p:sp>
      <p:sp>
        <p:nvSpPr>
          <p:cNvPr id="4" name="Date Placeholder 3"/>
          <p:cNvSpPr>
            <a:spLocks noGrp="1"/>
          </p:cNvSpPr>
          <p:nvPr>
            <p:ph type="dt" sz="half" idx="10"/>
          </p:nvPr>
        </p:nvSpPr>
        <p:spPr/>
        <p:txBody>
          <a:bodyPr/>
          <a:lstStyle/>
          <a:p>
            <a:fld id="{0128651B-1E18-4336-A83A-1CF958C6EBBC}"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8658BCC8-BCAF-4AC7-96A0-C5CCAE56A870}" type="slidenum">
              <a:rPr lang="en-US" smtClean="0"/>
              <a:pPr/>
              <a:t>19</a:t>
            </a:fld>
            <a:endParaRPr lang="en-US" dirty="0"/>
          </a:p>
        </p:txBody>
      </p:sp>
    </p:spTree>
    <p:extLst>
      <p:ext uri="{BB962C8B-B14F-4D97-AF65-F5344CB8AC3E}">
        <p14:creationId xmlns:p14="http://schemas.microsoft.com/office/powerpoint/2010/main" val="1252367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smtClean="0"/>
              <a:t>v) THE RETRACTION RING</a:t>
            </a:r>
            <a:endParaRPr lang="en-US" b="1" dirty="0"/>
          </a:p>
        </p:txBody>
      </p:sp>
      <p:sp>
        <p:nvSpPr>
          <p:cNvPr id="3" name="Content Placeholder 2"/>
          <p:cNvSpPr>
            <a:spLocks noGrp="1"/>
          </p:cNvSpPr>
          <p:nvPr>
            <p:ph idx="1"/>
          </p:nvPr>
        </p:nvSpPr>
        <p:spPr/>
        <p:txBody>
          <a:bodyPr/>
          <a:lstStyle/>
          <a:p>
            <a:r>
              <a:rPr lang="en-US" dirty="0" smtClean="0"/>
              <a:t>A retraction ring which is an imaginary ridge, forms between the upper and the lower uterine segment. It is present in every labour and is perfectly normal as long as it is not marked enough to be visible above the </a:t>
            </a:r>
            <a:r>
              <a:rPr lang="en-US" dirty="0" err="1" smtClean="0"/>
              <a:t>symphysis</a:t>
            </a:r>
            <a:r>
              <a:rPr lang="en-US" dirty="0" smtClean="0"/>
              <a:t> pubis</a:t>
            </a:r>
          </a:p>
          <a:p>
            <a:endParaRPr lang="en-US" dirty="0"/>
          </a:p>
        </p:txBody>
      </p:sp>
    </p:spTree>
    <p:extLst>
      <p:ext uri="{BB962C8B-B14F-4D97-AF65-F5344CB8AC3E}">
        <p14:creationId xmlns:p14="http://schemas.microsoft.com/office/powerpoint/2010/main" val="2743758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solidFill>
                  <a:srgbClr val="7030A0"/>
                </a:solidFill>
              </a:rPr>
              <a:t>vi) CERVICAL EFFACEMENT</a:t>
            </a:r>
            <a:endParaRPr lang="en-US" b="1" dirty="0">
              <a:solidFill>
                <a:srgbClr val="7030A0"/>
              </a:solidFill>
            </a:endParaRPr>
          </a:p>
        </p:txBody>
      </p:sp>
      <p:sp>
        <p:nvSpPr>
          <p:cNvPr id="3" name="Content Placeholder 2"/>
          <p:cNvSpPr>
            <a:spLocks noGrp="1"/>
          </p:cNvSpPr>
          <p:nvPr>
            <p:ph idx="1"/>
          </p:nvPr>
        </p:nvSpPr>
        <p:spPr>
          <a:xfrm>
            <a:off x="762000" y="2362200"/>
            <a:ext cx="8382000" cy="4495800"/>
          </a:xfrm>
        </p:spPr>
        <p:txBody>
          <a:bodyPr>
            <a:normAutofit fontScale="92500" lnSpcReduction="10000"/>
          </a:bodyPr>
          <a:lstStyle/>
          <a:p>
            <a:r>
              <a:rPr lang="en-US" sz="2800" dirty="0" smtClean="0"/>
              <a:t>‘Effacement’ refers to the inclusion of the cervical canal into the lower uterine segment. </a:t>
            </a:r>
          </a:p>
          <a:p>
            <a:r>
              <a:rPr lang="en-US" sz="2800" dirty="0" smtClean="0"/>
              <a:t>This process takes place from above downward; i.e. the muscle </a:t>
            </a:r>
            <a:r>
              <a:rPr lang="en-US" sz="2800" dirty="0" err="1" smtClean="0"/>
              <a:t>fibres</a:t>
            </a:r>
            <a:r>
              <a:rPr lang="en-US" sz="2800" dirty="0" smtClean="0"/>
              <a:t> </a:t>
            </a:r>
            <a:r>
              <a:rPr lang="en-US" sz="2800" dirty="0" err="1" smtClean="0"/>
              <a:t>sarrounding</a:t>
            </a:r>
            <a:r>
              <a:rPr lang="en-US" sz="2800" dirty="0" smtClean="0"/>
              <a:t> the internal </a:t>
            </a:r>
            <a:r>
              <a:rPr lang="en-US" sz="2800" dirty="0" err="1" smtClean="0"/>
              <a:t>os</a:t>
            </a:r>
            <a:r>
              <a:rPr lang="en-US" sz="2800" dirty="0" smtClean="0"/>
              <a:t> are drawn upwards by the retracted upper segment and the cervix merges into the lower uterine segment</a:t>
            </a:r>
          </a:p>
          <a:p>
            <a:r>
              <a:rPr lang="en-US" sz="2800" dirty="0" smtClean="0"/>
              <a:t>The cervical canal widens at the level of the internal </a:t>
            </a:r>
            <a:r>
              <a:rPr lang="en-US" sz="2800" dirty="0" err="1" smtClean="0"/>
              <a:t>os</a:t>
            </a:r>
            <a:r>
              <a:rPr lang="en-US" sz="2800" dirty="0" smtClean="0"/>
              <a:t> whereas the condition of the external </a:t>
            </a:r>
            <a:r>
              <a:rPr lang="en-US" sz="2800" dirty="0" err="1" smtClean="0"/>
              <a:t>os</a:t>
            </a:r>
            <a:r>
              <a:rPr lang="en-US" sz="2800" dirty="0" smtClean="0"/>
              <a:t> remains unchanged</a:t>
            </a:r>
          </a:p>
          <a:p>
            <a:r>
              <a:rPr lang="en-US" sz="2800" dirty="0" smtClean="0"/>
              <a:t>Effacement may occur late in pregnancy, or it may not take place until labour begins</a:t>
            </a:r>
            <a:endParaRPr lang="en-US" sz="2800" dirty="0"/>
          </a:p>
        </p:txBody>
      </p:sp>
    </p:spTree>
    <p:extLst>
      <p:ext uri="{BB962C8B-B14F-4D97-AF65-F5344CB8AC3E}">
        <p14:creationId xmlns:p14="http://schemas.microsoft.com/office/powerpoint/2010/main" val="493763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Cervical canal before effacement</a:t>
            </a:r>
            <a:r>
              <a:rPr lang="en-US" dirty="0" smtClean="0"/>
              <a:t/>
            </a:r>
            <a:br>
              <a:rPr lang="en-US" dirty="0" smtClean="0"/>
            </a:br>
            <a:endParaRPr lang="en-US" dirty="0"/>
          </a:p>
        </p:txBody>
      </p:sp>
      <p:pic>
        <p:nvPicPr>
          <p:cNvPr id="4" name="ia_el_23_innerEl" descr="Cervical canal before effacement"/>
          <p:cNvPicPr>
            <a:picLocks noGrp="1"/>
          </p:cNvPicPr>
          <p:nvPr>
            <p:ph idx="1"/>
          </p:nvPr>
        </p:nvPicPr>
        <p:blipFill>
          <a:blip r:embed="rId2" cstate="print"/>
          <a:stretch>
            <a:fillRect/>
          </a:stretch>
        </p:blipFill>
        <p:spPr bwMode="auto">
          <a:xfrm>
            <a:off x="0" y="1219200"/>
            <a:ext cx="8915400" cy="5638800"/>
          </a:xfrm>
          <a:prstGeom prst="rect">
            <a:avLst/>
          </a:prstGeom>
          <a:noFill/>
          <a:ln w="9525">
            <a:noFill/>
            <a:miter lim="800000"/>
            <a:headEnd/>
            <a:tailEnd/>
          </a:ln>
        </p:spPr>
      </p:pic>
    </p:spTree>
    <p:extLst>
      <p:ext uri="{BB962C8B-B14F-4D97-AF65-F5344CB8AC3E}">
        <p14:creationId xmlns:p14="http://schemas.microsoft.com/office/powerpoint/2010/main" val="363587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Partial effacement</a:t>
            </a:r>
            <a:r>
              <a:rPr lang="en-US" dirty="0" smtClean="0"/>
              <a:t/>
            </a:r>
            <a:br>
              <a:rPr lang="en-US" dirty="0" smtClean="0"/>
            </a:br>
            <a:endParaRPr lang="en-US" dirty="0"/>
          </a:p>
        </p:txBody>
      </p:sp>
      <p:pic>
        <p:nvPicPr>
          <p:cNvPr id="4" name="ia_el_24_innerEl" descr="Partial effacement"/>
          <p:cNvPicPr>
            <a:picLocks noGrp="1"/>
          </p:cNvPicPr>
          <p:nvPr>
            <p:ph idx="1"/>
          </p:nvPr>
        </p:nvPicPr>
        <p:blipFill>
          <a:blip r:embed="rId2" cstate="print"/>
          <a:stretch>
            <a:fillRect/>
          </a:stretch>
        </p:blipFill>
        <p:spPr bwMode="auto">
          <a:xfrm>
            <a:off x="0" y="1066800"/>
            <a:ext cx="8991600" cy="5791200"/>
          </a:xfrm>
          <a:prstGeom prst="rect">
            <a:avLst/>
          </a:prstGeom>
          <a:noFill/>
          <a:ln w="9525">
            <a:noFill/>
            <a:miter lim="800000"/>
            <a:headEnd/>
            <a:tailEnd/>
          </a:ln>
        </p:spPr>
      </p:pic>
    </p:spTree>
    <p:extLst>
      <p:ext uri="{BB962C8B-B14F-4D97-AF65-F5344CB8AC3E}">
        <p14:creationId xmlns:p14="http://schemas.microsoft.com/office/powerpoint/2010/main" val="455826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Effacement almost complete</a:t>
            </a:r>
            <a:r>
              <a:rPr lang="en-US" dirty="0" smtClean="0"/>
              <a:t/>
            </a:r>
            <a:br>
              <a:rPr lang="en-US" dirty="0" smtClean="0"/>
            </a:br>
            <a:endParaRPr lang="en-US" dirty="0"/>
          </a:p>
        </p:txBody>
      </p:sp>
      <p:pic>
        <p:nvPicPr>
          <p:cNvPr id="4" name="ia_el_25_innerEl" descr="Effacement almost complete"/>
          <p:cNvPicPr>
            <a:picLocks noGrp="1"/>
          </p:cNvPicPr>
          <p:nvPr>
            <p:ph idx="1"/>
          </p:nvPr>
        </p:nvPicPr>
        <p:blipFill>
          <a:blip r:embed="rId2" cstate="print"/>
          <a:stretch>
            <a:fillRect/>
          </a:stretch>
        </p:blipFill>
        <p:spPr bwMode="auto">
          <a:xfrm>
            <a:off x="0" y="838200"/>
            <a:ext cx="9144000" cy="5715000"/>
          </a:xfrm>
          <a:prstGeom prst="rect">
            <a:avLst/>
          </a:prstGeom>
          <a:noFill/>
          <a:ln w="9525">
            <a:noFill/>
            <a:miter lim="800000"/>
            <a:headEnd/>
            <a:tailEnd/>
          </a:ln>
        </p:spPr>
      </p:pic>
    </p:spTree>
    <p:extLst>
      <p:ext uri="{BB962C8B-B14F-4D97-AF65-F5344CB8AC3E}">
        <p14:creationId xmlns:p14="http://schemas.microsoft.com/office/powerpoint/2010/main" val="1883591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Effacement fully complete</a:t>
            </a:r>
            <a:r>
              <a:rPr lang="en-US" dirty="0" smtClean="0"/>
              <a:t/>
            </a:r>
            <a:br>
              <a:rPr lang="en-US" dirty="0" smtClean="0"/>
            </a:br>
            <a:endParaRPr lang="en-US" dirty="0"/>
          </a:p>
        </p:txBody>
      </p:sp>
      <p:pic>
        <p:nvPicPr>
          <p:cNvPr id="4" name="ia_el_26_innerEl" descr="Effacement fully complete"/>
          <p:cNvPicPr>
            <a:picLocks noGrp="1"/>
          </p:cNvPicPr>
          <p:nvPr>
            <p:ph idx="1"/>
          </p:nvPr>
        </p:nvPicPr>
        <p:blipFill>
          <a:blip r:embed="rId2" cstate="print"/>
          <a:stretch>
            <a:fillRect/>
          </a:stretch>
        </p:blipFill>
        <p:spPr bwMode="auto">
          <a:xfrm>
            <a:off x="457200" y="1219200"/>
            <a:ext cx="8534400" cy="5486400"/>
          </a:xfrm>
          <a:prstGeom prst="rect">
            <a:avLst/>
          </a:prstGeom>
          <a:noFill/>
          <a:ln w="9525">
            <a:noFill/>
            <a:miter lim="800000"/>
            <a:headEnd/>
            <a:tailEnd/>
          </a:ln>
        </p:spPr>
      </p:pic>
    </p:spTree>
    <p:extLst>
      <p:ext uri="{BB962C8B-B14F-4D97-AF65-F5344CB8AC3E}">
        <p14:creationId xmlns:p14="http://schemas.microsoft.com/office/powerpoint/2010/main" val="8424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solidFill>
                  <a:srgbClr val="7030A0"/>
                </a:solidFill>
              </a:rPr>
              <a:t>vii) CERVICAL DILATATION</a:t>
            </a:r>
            <a:endParaRPr lang="en-US" b="1" dirty="0">
              <a:solidFill>
                <a:srgbClr val="7030A0"/>
              </a:solidFill>
            </a:endParaRPr>
          </a:p>
        </p:txBody>
      </p:sp>
      <p:sp>
        <p:nvSpPr>
          <p:cNvPr id="3" name="Content Placeholder 2"/>
          <p:cNvSpPr>
            <a:spLocks noGrp="1"/>
          </p:cNvSpPr>
          <p:nvPr>
            <p:ph idx="1"/>
          </p:nvPr>
        </p:nvSpPr>
        <p:spPr>
          <a:xfrm>
            <a:off x="762000" y="2286000"/>
            <a:ext cx="8382000" cy="4343400"/>
          </a:xfrm>
        </p:spPr>
        <p:txBody>
          <a:bodyPr>
            <a:normAutofit fontScale="92500" lnSpcReduction="10000"/>
          </a:bodyPr>
          <a:lstStyle/>
          <a:p>
            <a:r>
              <a:rPr lang="en-US" sz="2800" dirty="0" smtClean="0"/>
              <a:t>Dilatation of the cervix is the process of enlargement of the </a:t>
            </a:r>
            <a:r>
              <a:rPr lang="en-US" sz="2800" dirty="0" err="1" smtClean="0"/>
              <a:t>os</a:t>
            </a:r>
            <a:r>
              <a:rPr lang="en-US" sz="2800" dirty="0" smtClean="0"/>
              <a:t> uteri from a tightly closed aperture to an opening large enough to permit passage of the fetal head</a:t>
            </a:r>
          </a:p>
          <a:p>
            <a:r>
              <a:rPr lang="en-US" sz="2800" dirty="0" smtClean="0"/>
              <a:t>Cervical dilatation is measured in </a:t>
            </a:r>
            <a:r>
              <a:rPr lang="en-US" sz="2800" dirty="0" err="1" smtClean="0"/>
              <a:t>cms</a:t>
            </a:r>
            <a:r>
              <a:rPr lang="en-US" sz="2800" dirty="0" smtClean="0"/>
              <a:t> &amp; full dilatation at term is 10 cm</a:t>
            </a:r>
          </a:p>
          <a:p>
            <a:r>
              <a:rPr lang="en-US" sz="2800" dirty="0" smtClean="0"/>
              <a:t>Cervical dilatation occurs as a result of uterine action &amp; the </a:t>
            </a:r>
            <a:r>
              <a:rPr lang="en-US" sz="2800" dirty="0" err="1" smtClean="0"/>
              <a:t>counterpressure</a:t>
            </a:r>
            <a:r>
              <a:rPr lang="en-US" sz="2800" dirty="0" smtClean="0"/>
              <a:t> </a:t>
            </a:r>
            <a:r>
              <a:rPr lang="en-US" sz="2800" dirty="0" err="1" smtClean="0"/>
              <a:t>aapplied</a:t>
            </a:r>
            <a:r>
              <a:rPr lang="en-US" sz="2800" dirty="0" smtClean="0"/>
              <a:t> by either the intact bag of membranes or the presenting part, or both.</a:t>
            </a:r>
          </a:p>
          <a:p>
            <a:r>
              <a:rPr lang="en-US" sz="2800" dirty="0" smtClean="0"/>
              <a:t>A well flexed fetal head closely applied to the cervix causes the uterine </a:t>
            </a:r>
            <a:r>
              <a:rPr lang="en-US" sz="2800" dirty="0" err="1" smtClean="0"/>
              <a:t>fundus</a:t>
            </a:r>
            <a:r>
              <a:rPr lang="en-US" sz="2800" dirty="0" smtClean="0"/>
              <a:t> to respond by contraction &amp; retraction</a:t>
            </a:r>
            <a:endParaRPr lang="en-US" sz="2800" dirty="0"/>
          </a:p>
        </p:txBody>
      </p:sp>
    </p:spTree>
    <p:extLst>
      <p:ext uri="{BB962C8B-B14F-4D97-AF65-F5344CB8AC3E}">
        <p14:creationId xmlns:p14="http://schemas.microsoft.com/office/powerpoint/2010/main" val="3563342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7030A0"/>
                </a:solidFill>
              </a:rPr>
              <a:t>viii) SHOW</a:t>
            </a:r>
            <a:endParaRPr lang="en-US" b="1" dirty="0">
              <a:solidFill>
                <a:srgbClr val="7030A0"/>
              </a:solidFill>
            </a:endParaRPr>
          </a:p>
        </p:txBody>
      </p:sp>
      <p:sp>
        <p:nvSpPr>
          <p:cNvPr id="3" name="Content Placeholder 2"/>
          <p:cNvSpPr>
            <a:spLocks noGrp="1"/>
          </p:cNvSpPr>
          <p:nvPr>
            <p:ph idx="1"/>
          </p:nvPr>
        </p:nvSpPr>
        <p:spPr>
          <a:xfrm>
            <a:off x="762000" y="2209800"/>
            <a:ext cx="7924800" cy="3916363"/>
          </a:xfrm>
        </p:spPr>
        <p:txBody>
          <a:bodyPr>
            <a:normAutofit fontScale="92500" lnSpcReduction="20000"/>
          </a:bodyPr>
          <a:lstStyle/>
          <a:p>
            <a:r>
              <a:rPr lang="en-US" dirty="0" smtClean="0"/>
              <a:t>Throughout pregnancy the cervical canal is sealed by a plug of mucus known as an operculum. Together with the intact membranes this prevents organisms ascending into the uterine cavity.</a:t>
            </a:r>
          </a:p>
          <a:p>
            <a:r>
              <a:rPr lang="en-US" dirty="0" smtClean="0"/>
              <a:t>When labour starts, the internal Os is pulled away from the </a:t>
            </a:r>
            <a:r>
              <a:rPr lang="en-US" dirty="0" err="1" smtClean="0"/>
              <a:t>foetal</a:t>
            </a:r>
            <a:r>
              <a:rPr lang="en-US" dirty="0" smtClean="0"/>
              <a:t> membranes and the canal is opened up. This releases the </a:t>
            </a:r>
            <a:r>
              <a:rPr lang="en-US" b="1" dirty="0" smtClean="0"/>
              <a:t>mucous plug </a:t>
            </a:r>
            <a:r>
              <a:rPr lang="en-US" dirty="0" smtClean="0"/>
              <a:t>which oozes out of the vagina </a:t>
            </a:r>
            <a:r>
              <a:rPr lang="en-US" b="1" dirty="0" smtClean="0"/>
              <a:t>mixed with a little blood</a:t>
            </a:r>
            <a:r>
              <a:rPr lang="en-US" dirty="0" smtClean="0"/>
              <a:t>. This is called the </a:t>
            </a:r>
            <a:r>
              <a:rPr lang="en-US" b="1" u="sng" dirty="0" smtClean="0"/>
              <a:t>'show'</a:t>
            </a:r>
            <a:r>
              <a:rPr lang="en-US" u="sng" dirty="0" smtClean="0"/>
              <a:t>.</a:t>
            </a:r>
          </a:p>
          <a:p>
            <a:endParaRPr lang="en-US" dirty="0"/>
          </a:p>
        </p:txBody>
      </p:sp>
    </p:spTree>
    <p:extLst>
      <p:ext uri="{BB962C8B-B14F-4D97-AF65-F5344CB8AC3E}">
        <p14:creationId xmlns:p14="http://schemas.microsoft.com/office/powerpoint/2010/main" val="1484974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pPr marL="742950" indent="-742950" algn="ctr">
              <a:buFont typeface="+mj-lt"/>
              <a:buAutoNum type="arabicPeriod" startAt="3"/>
            </a:pPr>
            <a:r>
              <a:rPr lang="en-US" b="1" dirty="0" smtClean="0">
                <a:solidFill>
                  <a:srgbClr val="7030A0"/>
                </a:solidFill>
              </a:rPr>
              <a:t>MECHANICAL FACTORS</a:t>
            </a:r>
            <a:endParaRPr lang="en-US" b="1" dirty="0">
              <a:solidFill>
                <a:srgbClr val="7030A0"/>
              </a:solidFill>
            </a:endParaRPr>
          </a:p>
        </p:txBody>
      </p:sp>
      <p:sp>
        <p:nvSpPr>
          <p:cNvPr id="3" name="Content Placeholder 2"/>
          <p:cNvSpPr>
            <a:spLocks noGrp="1"/>
          </p:cNvSpPr>
          <p:nvPr>
            <p:ph idx="1"/>
          </p:nvPr>
        </p:nvSpPr>
        <p:spPr>
          <a:xfrm>
            <a:off x="762000" y="2286000"/>
            <a:ext cx="8382000" cy="4572000"/>
          </a:xfrm>
        </p:spPr>
        <p:txBody>
          <a:bodyPr>
            <a:normAutofit/>
          </a:bodyPr>
          <a:lstStyle/>
          <a:p>
            <a:pPr>
              <a:buNone/>
            </a:pPr>
            <a:r>
              <a:rPr lang="en-US" sz="2800" b="1" u="sng" dirty="0" smtClean="0"/>
              <a:t>FORMATION OF THE FOREWATERS:</a:t>
            </a:r>
          </a:p>
          <a:p>
            <a:r>
              <a:rPr lang="en-US" sz="2800" dirty="0" smtClean="0"/>
              <a:t>As the lower uterine segment forms &amp; stretches, the </a:t>
            </a:r>
            <a:r>
              <a:rPr lang="en-US" sz="2800" dirty="0" err="1" smtClean="0"/>
              <a:t>chorion</a:t>
            </a:r>
            <a:r>
              <a:rPr lang="en-US" sz="2800" dirty="0" smtClean="0"/>
              <a:t> becomes detached from it &amp; the increased intrauterine pressure causes this loosened part of the sac of fluid to bulge downwards into the internal </a:t>
            </a:r>
            <a:r>
              <a:rPr lang="en-US" sz="2800" dirty="0" err="1" smtClean="0"/>
              <a:t>os</a:t>
            </a:r>
            <a:r>
              <a:rPr lang="en-US" sz="2800" dirty="0" smtClean="0"/>
              <a:t> to the depth of 6-12 mm.</a:t>
            </a:r>
          </a:p>
          <a:p>
            <a:r>
              <a:rPr lang="en-US" sz="2800" dirty="0" smtClean="0"/>
              <a:t> the well flexed head fits snugly into the cervix &amp; cuts off the fluid </a:t>
            </a:r>
            <a:r>
              <a:rPr lang="en-US" sz="2800" dirty="0" err="1" smtClean="0"/>
              <a:t>infront</a:t>
            </a:r>
            <a:r>
              <a:rPr lang="en-US" sz="2800" dirty="0" smtClean="0"/>
              <a:t> of the head(</a:t>
            </a:r>
            <a:r>
              <a:rPr lang="en-US" sz="2800" b="1" dirty="0" err="1" smtClean="0"/>
              <a:t>forewaters</a:t>
            </a:r>
            <a:r>
              <a:rPr lang="en-US" sz="2800" dirty="0" smtClean="0"/>
              <a:t>) from that which surrounds the body(</a:t>
            </a:r>
            <a:r>
              <a:rPr lang="en-US" sz="2800" b="1" dirty="0" err="1" smtClean="0"/>
              <a:t>hindwaters</a:t>
            </a:r>
            <a:r>
              <a:rPr lang="en-US" sz="2800" dirty="0" smtClean="0"/>
              <a:t>)</a:t>
            </a:r>
          </a:p>
          <a:p>
            <a:endParaRPr lang="en-US" sz="2800" dirty="0"/>
          </a:p>
        </p:txBody>
      </p:sp>
    </p:spTree>
    <p:extLst>
      <p:ext uri="{BB962C8B-B14F-4D97-AF65-F5344CB8AC3E}">
        <p14:creationId xmlns:p14="http://schemas.microsoft.com/office/powerpoint/2010/main" val="3140588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8305800" cy="6858000"/>
          </a:xfrm>
        </p:spPr>
        <p:txBody>
          <a:bodyPr>
            <a:normAutofit/>
          </a:bodyPr>
          <a:lstStyle/>
          <a:p>
            <a:pPr>
              <a:buNone/>
            </a:pPr>
            <a:r>
              <a:rPr lang="en-US" sz="2800" b="1" u="sng" dirty="0" smtClean="0"/>
              <a:t>GENERAL FLUID PRESSURE</a:t>
            </a:r>
          </a:p>
          <a:p>
            <a:r>
              <a:rPr lang="en-US" sz="2800" dirty="0" smtClean="0"/>
              <a:t>While the membranes remain intact, the pressure of the uterine contractions is exerted on the fluid &amp; as fluid is not compressible, the pressure is equalized </a:t>
            </a:r>
          </a:p>
          <a:p>
            <a:endParaRPr lang="en-US" dirty="0" smtClean="0"/>
          </a:p>
          <a:p>
            <a:pPr>
              <a:buNone/>
            </a:pPr>
            <a:r>
              <a:rPr lang="en-US" sz="2800" dirty="0" smtClean="0"/>
              <a:t>throughout the uterus &amp; over the foetal body. This is known as general fluid pressure</a:t>
            </a:r>
          </a:p>
          <a:p>
            <a:r>
              <a:rPr lang="en-US" sz="2800" dirty="0" smtClean="0"/>
              <a:t>When the membranes rupture &amp; a quantity of fluid emerges, the placenta is compressed between the uterine wall &amp; the foetus during contractions &amp; the oxygen supply to the foetus is thereby diminished. Preserving the integrity of the membranes thereby optimizes the oxygen supply to the foetus &amp; helps prevent intrauterine infection</a:t>
            </a:r>
            <a:endParaRPr lang="en-US" sz="2800" dirty="0"/>
          </a:p>
        </p:txBody>
      </p:sp>
    </p:spTree>
    <p:extLst>
      <p:ext uri="{BB962C8B-B14F-4D97-AF65-F5344CB8AC3E}">
        <p14:creationId xmlns:p14="http://schemas.microsoft.com/office/powerpoint/2010/main" val="2808506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09600" y="1219200"/>
            <a:ext cx="8534400" cy="3066070"/>
          </a:xfrm>
          <a:solidFill>
            <a:srgbClr val="7030A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normAutofit/>
            <a:scene3d>
              <a:camera prst="orthographicFront"/>
              <a:lightRig rig="freezing" dir="t">
                <a:rot lat="0" lon="0" rev="5640000"/>
              </a:lightRig>
            </a:scene3d>
            <a:sp3d prstMaterial="flat">
              <a:bevelT w="38100" h="38100"/>
              <a:contourClr>
                <a:schemeClr val="tx2"/>
              </a:contourClr>
            </a:sp3d>
          </a:bodyPr>
          <a:lstStyle/>
          <a:p>
            <a:pPr algn="ctr"/>
            <a:r>
              <a:rPr sz="6600" b="1" dirty="0" smtClean="0">
                <a:solidFill>
                  <a:srgbClr val="FFFF00"/>
                </a:solidFill>
                <a:latin typeface="Aharoni" pitchFamily="2" charset="-79"/>
                <a:cs typeface="Aharoni" pitchFamily="2" charset="-79"/>
              </a:rPr>
              <a:t>PRECONCEPTION CARE</a:t>
            </a:r>
            <a:endParaRPr lang="en-US" sz="6600" b="1" dirty="0">
              <a:solidFill>
                <a:srgbClr val="FFFF00"/>
              </a:solidFill>
              <a:latin typeface="Aharoni" pitchFamily="2" charset="-79"/>
              <a:cs typeface="Aharoni" pitchFamily="2" charset="-79"/>
            </a:endParaRPr>
          </a:p>
        </p:txBody>
      </p:sp>
      <p:sp>
        <p:nvSpPr>
          <p:cNvPr id="3" name="Slide Number Placeholder 2"/>
          <p:cNvSpPr>
            <a:spLocks noGrp="1"/>
          </p:cNvSpPr>
          <p:nvPr>
            <p:ph type="sldNum" sz="quarter" idx="12"/>
          </p:nvPr>
        </p:nvSpPr>
        <p:spPr/>
        <p:txBody>
          <a:bodyPr/>
          <a:lstStyle/>
          <a:p>
            <a:fld id="{83F828AF-2CD1-48C6-8286-C7F35401D37C}" type="slidenum">
              <a:rPr lang="en-US" smtClean="0"/>
              <a:pPr/>
              <a:t>2</a:t>
            </a:fld>
            <a:endParaRPr lang="en-US"/>
          </a:p>
        </p:txBody>
      </p:sp>
    </p:spTree>
    <p:extLst>
      <p:ext uri="{BB962C8B-B14F-4D97-AF65-F5344CB8AC3E}">
        <p14:creationId xmlns:p14="http://schemas.microsoft.com/office/powerpoint/2010/main" val="3013024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52400" y="762000"/>
            <a:ext cx="8534400" cy="5791200"/>
          </a:xfrm>
        </p:spPr>
        <p:txBody>
          <a:bodyPr>
            <a:normAutofit/>
          </a:bodyPr>
          <a:lstStyle/>
          <a:p>
            <a:pPr>
              <a:buFont typeface="Wingdings" pitchFamily="2" charset="2"/>
              <a:buChar char="§"/>
            </a:pPr>
            <a:r>
              <a:rPr lang="en-US" sz="3200" dirty="0" smtClean="0">
                <a:latin typeface="Times New Roman" pitchFamily="18" charset="0"/>
                <a:cs typeface="Times New Roman" pitchFamily="18" charset="0"/>
              </a:rPr>
              <a:t>The stored items are;</a:t>
            </a:r>
          </a:p>
          <a:p>
            <a:pPr marL="571500" indent="-571500">
              <a:buFont typeface="+mj-lt"/>
              <a:buAutoNum type="romanLcPeriod"/>
            </a:pPr>
            <a:r>
              <a:rPr lang="en-US" sz="3200" dirty="0" smtClean="0">
                <a:latin typeface="Times New Roman" pitchFamily="18" charset="0"/>
                <a:cs typeface="Times New Roman" pitchFamily="18" charset="0"/>
              </a:rPr>
              <a:t>Pair of sterile gloves, or improvised clean plastic bags.</a:t>
            </a:r>
          </a:p>
          <a:p>
            <a:pPr marL="571500" indent="-571500">
              <a:buFont typeface="+mj-lt"/>
              <a:buAutoNum type="romanLcPeriod"/>
            </a:pPr>
            <a:r>
              <a:rPr lang="en-US" sz="3200" dirty="0" smtClean="0">
                <a:latin typeface="Times New Roman" pitchFamily="18" charset="0"/>
                <a:cs typeface="Times New Roman" pitchFamily="18" charset="0"/>
              </a:rPr>
              <a:t>Soap and clean cotton wool.</a:t>
            </a:r>
          </a:p>
          <a:p>
            <a:pPr marL="571500" indent="-571500">
              <a:buFont typeface="+mj-lt"/>
              <a:buAutoNum type="romanLcPeriod"/>
            </a:pPr>
            <a:r>
              <a:rPr lang="en-US" sz="3200" dirty="0" smtClean="0">
                <a:latin typeface="Times New Roman" pitchFamily="18" charset="0"/>
                <a:cs typeface="Times New Roman" pitchFamily="18" charset="0"/>
              </a:rPr>
              <a:t>Sanitary towels, preferably pads.</a:t>
            </a:r>
          </a:p>
          <a:p>
            <a:pPr marL="571500" indent="-571500">
              <a:buFont typeface="+mj-lt"/>
              <a:buAutoNum type="romanLcPeriod"/>
            </a:pPr>
            <a:r>
              <a:rPr lang="en-US" sz="3200" dirty="0" smtClean="0">
                <a:latin typeface="Times New Roman" pitchFamily="18" charset="0"/>
                <a:cs typeface="Times New Roman" pitchFamily="18" charset="0"/>
              </a:rPr>
              <a:t>Kiberiti kit; consists of, new razor blade(s) and at least 2 clean, boiled strings/threads. All stored in an empty matchbox.</a:t>
            </a:r>
          </a:p>
          <a:p>
            <a:pPr marL="571500" indent="-571500">
              <a:buFont typeface="+mj-lt"/>
              <a:buAutoNum type="romanLcPeriod"/>
            </a:pPr>
            <a:r>
              <a:rPr lang="en-US" sz="3200" dirty="0" smtClean="0">
                <a:latin typeface="Times New Roman" pitchFamily="18" charset="0"/>
                <a:cs typeface="Times New Roman" pitchFamily="18" charset="0"/>
              </a:rPr>
              <a:t>Clothings for baby &amp; mother + money.</a:t>
            </a:r>
            <a:endParaRPr lang="en-US" sz="32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E496D6A6-41A5-4B48-8393-6DB380A5C4D3}"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8658BCC8-BCAF-4AC7-96A0-C5CCAE56A870}" type="slidenum">
              <a:rPr lang="en-US" smtClean="0"/>
              <a:pPr/>
              <a:t>20</a:t>
            </a:fld>
            <a:endParaRPr lang="en-US" dirty="0"/>
          </a:p>
        </p:txBody>
      </p:sp>
    </p:spTree>
    <p:extLst>
      <p:ext uri="{BB962C8B-B14F-4D97-AF65-F5344CB8AC3E}">
        <p14:creationId xmlns:p14="http://schemas.microsoft.com/office/powerpoint/2010/main" val="3262829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7848600" cy="5364173"/>
          </a:xfrm>
        </p:spPr>
        <p:txBody>
          <a:bodyPr>
            <a:normAutofit/>
          </a:bodyPr>
          <a:lstStyle/>
          <a:p>
            <a:pPr>
              <a:buNone/>
            </a:pPr>
            <a:r>
              <a:rPr lang="en-US" b="1" u="sng" dirty="0" smtClean="0"/>
              <a:t>RUPTURE OF THE MEMBRANES</a:t>
            </a:r>
          </a:p>
          <a:p>
            <a:pPr marL="0" indent="0">
              <a:buNone/>
            </a:pPr>
            <a:r>
              <a:rPr lang="en-US" dirty="0" smtClean="0"/>
              <a:t>The optimum physiological time for the membranes to rupture spontaneously is at the end of the first stage of labour after the cervix becomes fully dilated &amp; no longer supports the bag of fore waters</a:t>
            </a:r>
          </a:p>
          <a:p>
            <a:pPr marL="0" indent="0">
              <a:buNone/>
            </a:pPr>
            <a:r>
              <a:rPr lang="en-US" dirty="0" smtClean="0"/>
              <a:t>Occasionally, the membranes do not rupture even in the second stage &amp; appear at the vulva as a bulging sac covering the </a:t>
            </a:r>
            <a:r>
              <a:rPr lang="en-US" dirty="0" err="1" smtClean="0"/>
              <a:t>foetal</a:t>
            </a:r>
            <a:r>
              <a:rPr lang="en-US" dirty="0" smtClean="0"/>
              <a:t> head as it is born. This is known as the </a:t>
            </a:r>
            <a:r>
              <a:rPr lang="en-US" b="1" dirty="0" smtClean="0"/>
              <a:t>‘</a:t>
            </a:r>
            <a:r>
              <a:rPr lang="en-US" b="1" dirty="0" err="1" smtClean="0"/>
              <a:t>caul</a:t>
            </a:r>
            <a:r>
              <a:rPr lang="en-US" b="1" dirty="0" smtClean="0"/>
              <a:t>’</a:t>
            </a:r>
          </a:p>
          <a:p>
            <a:pPr>
              <a:buNone/>
            </a:pPr>
            <a:endParaRPr lang="en-US" dirty="0" smtClean="0"/>
          </a:p>
          <a:p>
            <a:pPr>
              <a:buNone/>
            </a:pPr>
            <a:endParaRPr lang="en-US" dirty="0"/>
          </a:p>
        </p:txBody>
      </p:sp>
    </p:spTree>
    <p:extLst>
      <p:ext uri="{BB962C8B-B14F-4D97-AF65-F5344CB8AC3E}">
        <p14:creationId xmlns:p14="http://schemas.microsoft.com/office/powerpoint/2010/main" val="1899691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7848600" cy="5140335"/>
          </a:xfrm>
        </p:spPr>
        <p:txBody>
          <a:bodyPr>
            <a:normAutofit/>
          </a:bodyPr>
          <a:lstStyle/>
          <a:p>
            <a:pPr>
              <a:buNone/>
            </a:pPr>
            <a:r>
              <a:rPr lang="en-US" b="1" u="sng" dirty="0" smtClean="0"/>
              <a:t>FOETAL AXIS PRESSURE</a:t>
            </a:r>
          </a:p>
          <a:p>
            <a:pPr marL="0" indent="0">
              <a:buNone/>
            </a:pPr>
            <a:r>
              <a:rPr lang="en-US" dirty="0" smtClean="0"/>
              <a:t>During each contraction, the uterus rises forward &amp; the force of the fundal contraction is transmitted to the upper pole of the foetus, down the long axis of the foetus &amp; applied by the presenting part to the cervix. This is known as ‘foetal axis pressure’ &amp; becomes more significant after rupture of the membranes &amp; during second stage of labour</a:t>
            </a:r>
            <a:endParaRPr lang="en-US" dirty="0"/>
          </a:p>
        </p:txBody>
      </p:sp>
    </p:spTree>
    <p:extLst>
      <p:ext uri="{BB962C8B-B14F-4D97-AF65-F5344CB8AC3E}">
        <p14:creationId xmlns:p14="http://schemas.microsoft.com/office/powerpoint/2010/main" val="1981809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7030A0"/>
          </a:solidFill>
        </p:spPr>
        <p:txBody>
          <a:bodyPr/>
          <a:lstStyle/>
          <a:p>
            <a:r>
              <a:rPr lang="en-US" b="1" dirty="0" smtClean="0">
                <a:solidFill>
                  <a:srgbClr val="FFFF00"/>
                </a:solidFill>
              </a:rPr>
              <a:t>MATERNAL PHYSIOLOGICAL CHANGES</a:t>
            </a:r>
            <a:endParaRPr lang="en-US" b="1" dirty="0">
              <a:solidFill>
                <a:srgbClr val="FFFF00"/>
              </a:solidFill>
            </a:endParaRPr>
          </a:p>
        </p:txBody>
      </p:sp>
      <p:sp>
        <p:nvSpPr>
          <p:cNvPr id="3" name="Content Placeholder 2"/>
          <p:cNvSpPr>
            <a:spLocks noGrp="1"/>
          </p:cNvSpPr>
          <p:nvPr>
            <p:ph sz="quarter" idx="1"/>
          </p:nvPr>
        </p:nvSpPr>
        <p:spPr>
          <a:xfrm>
            <a:off x="0" y="1066800"/>
            <a:ext cx="9144000" cy="5791200"/>
          </a:xfrm>
        </p:spPr>
        <p:txBody>
          <a:bodyPr>
            <a:normAutofit/>
          </a:bodyPr>
          <a:lstStyle/>
          <a:p>
            <a:pPr>
              <a:buNone/>
            </a:pPr>
            <a:r>
              <a:rPr lang="en-US" sz="3200" b="1" dirty="0" smtClean="0"/>
              <a:t>CARDIOVASCULAR CHANGES</a:t>
            </a:r>
          </a:p>
          <a:p>
            <a:r>
              <a:rPr lang="en-US" sz="3200" dirty="0" smtClean="0"/>
              <a:t>During each contraction, about 400ml of blood is emptied from the uterus into the maternal vascular system. This increases cardiac output by 10-15% during first stage of labour &amp; 30-40% during second stage of labour</a:t>
            </a:r>
          </a:p>
          <a:p>
            <a:r>
              <a:rPr lang="en-US" sz="3200" dirty="0" smtClean="0"/>
              <a:t>BP rises &amp; pulse rate increases. Bp should be assessed between contractions</a:t>
            </a:r>
            <a:endParaRPr lang="en-US" sz="3200" dirty="0"/>
          </a:p>
        </p:txBody>
      </p:sp>
    </p:spTree>
    <p:extLst>
      <p:ext uri="{BB962C8B-B14F-4D97-AF65-F5344CB8AC3E}">
        <p14:creationId xmlns:p14="http://schemas.microsoft.com/office/powerpoint/2010/main" val="3417621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304810"/>
            <a:ext cx="9144000" cy="5826125"/>
          </a:xfrm>
        </p:spPr>
        <p:txBody>
          <a:bodyPr>
            <a:normAutofit lnSpcReduction="10000"/>
          </a:bodyPr>
          <a:lstStyle/>
          <a:p>
            <a:pPr>
              <a:buNone/>
            </a:pPr>
            <a:r>
              <a:rPr lang="en-US" sz="3200" b="1" dirty="0" smtClean="0"/>
              <a:t>RESPIRATORY CHANGES</a:t>
            </a:r>
          </a:p>
          <a:p>
            <a:r>
              <a:rPr lang="en-US" sz="3200" dirty="0" smtClean="0"/>
              <a:t>There is increased respiratory rate due to increased physical activity &amp; increased oxygen consumption</a:t>
            </a:r>
          </a:p>
          <a:p>
            <a:pPr>
              <a:buNone/>
            </a:pPr>
            <a:r>
              <a:rPr lang="en-US" sz="3200" b="1" dirty="0" smtClean="0"/>
              <a:t>GIT</a:t>
            </a:r>
          </a:p>
          <a:p>
            <a:r>
              <a:rPr lang="en-US" sz="3200" dirty="0" smtClean="0"/>
              <a:t>Gastric motility &amp; absorption of solid foods are reduced. Gastric emptying time is prolonged &amp; gastric volume remains over 25ml regardless of the time the last meal wwas taken</a:t>
            </a:r>
          </a:p>
          <a:p>
            <a:r>
              <a:rPr lang="en-US" sz="3200" dirty="0" smtClean="0"/>
              <a:t>Acidity of gastric contents increases. Nausea &amp; belching usually occurs as a reflex response to full cervical dilatation</a:t>
            </a:r>
            <a:endParaRPr lang="en-US" sz="3200" dirty="0"/>
          </a:p>
        </p:txBody>
      </p:sp>
    </p:spTree>
    <p:extLst>
      <p:ext uri="{BB962C8B-B14F-4D97-AF65-F5344CB8AC3E}">
        <p14:creationId xmlns:p14="http://schemas.microsoft.com/office/powerpoint/2010/main" val="1507566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00B0F0"/>
          </a:solidFill>
        </p:spPr>
        <p:txBody>
          <a:bodyPr>
            <a:normAutofit fontScale="90000"/>
          </a:bodyPr>
          <a:lstStyle/>
          <a:p>
            <a:r>
              <a:rPr lang="en-US" b="1" dirty="0" smtClean="0">
                <a:solidFill>
                  <a:schemeClr val="bg1"/>
                </a:solidFill>
              </a:rPr>
              <a:t>Initial meeting with the midwife &amp; care in labour</a:t>
            </a:r>
            <a:endParaRPr lang="en-US" b="1" dirty="0">
              <a:solidFill>
                <a:schemeClr val="bg1"/>
              </a:solidFill>
            </a:endParaRPr>
          </a:p>
        </p:txBody>
      </p:sp>
      <p:sp>
        <p:nvSpPr>
          <p:cNvPr id="3" name="Content Placeholder 2"/>
          <p:cNvSpPr>
            <a:spLocks noGrp="1"/>
          </p:cNvSpPr>
          <p:nvPr>
            <p:ph sz="quarter" idx="1"/>
          </p:nvPr>
        </p:nvSpPr>
        <p:spPr>
          <a:xfrm>
            <a:off x="0" y="1295401"/>
            <a:ext cx="9144000" cy="4830766"/>
          </a:xfrm>
        </p:spPr>
        <p:txBody>
          <a:bodyPr>
            <a:normAutofit/>
          </a:bodyPr>
          <a:lstStyle/>
          <a:p>
            <a:r>
              <a:rPr lang="en-US" sz="3200" b="1" dirty="0" smtClean="0"/>
              <a:t>BETTER  BIRTH INITIATIVES(BBI</a:t>
            </a:r>
            <a:r>
              <a:rPr lang="en-US" sz="3200" dirty="0" smtClean="0"/>
              <a:t>)</a:t>
            </a:r>
          </a:p>
          <a:p>
            <a:pPr>
              <a:buNone/>
            </a:pPr>
            <a:r>
              <a:rPr lang="en-US" sz="3200" dirty="0" smtClean="0"/>
              <a:t>BBI is a focused set of standards that aim to improve the quality &amp; the humanity of obstetric care. The standards are based on the best available evidence &amp; can be implemented using existing resources</a:t>
            </a:r>
          </a:p>
          <a:p>
            <a:endParaRPr lang="en-US" sz="3200" dirty="0"/>
          </a:p>
        </p:txBody>
      </p:sp>
    </p:spTree>
    <p:extLst>
      <p:ext uri="{BB962C8B-B14F-4D97-AF65-F5344CB8AC3E}">
        <p14:creationId xmlns:p14="http://schemas.microsoft.com/office/powerpoint/2010/main" val="2203194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Principles of BBI</a:t>
            </a:r>
            <a:endParaRPr lang="en-US" b="1" dirty="0"/>
          </a:p>
        </p:txBody>
      </p:sp>
      <p:sp>
        <p:nvSpPr>
          <p:cNvPr id="3" name="Content Placeholder 2"/>
          <p:cNvSpPr>
            <a:spLocks noGrp="1"/>
          </p:cNvSpPr>
          <p:nvPr>
            <p:ph sz="quarter" idx="1"/>
          </p:nvPr>
        </p:nvSpPr>
        <p:spPr>
          <a:xfrm>
            <a:off x="0" y="1600200"/>
            <a:ext cx="9144000" cy="4525969"/>
          </a:xfrm>
        </p:spPr>
        <p:txBody>
          <a:bodyPr>
            <a:normAutofit/>
          </a:bodyPr>
          <a:lstStyle/>
          <a:p>
            <a:r>
              <a:rPr lang="en-US" sz="3200" dirty="0" smtClean="0"/>
              <a:t>Humanity-treat women with respect</a:t>
            </a:r>
          </a:p>
          <a:p>
            <a:r>
              <a:rPr lang="en-US" sz="3200" dirty="0" smtClean="0"/>
              <a:t>Benefit-care that is based on the best available evidence</a:t>
            </a:r>
          </a:p>
          <a:p>
            <a:r>
              <a:rPr lang="en-US" sz="3200" dirty="0" smtClean="0"/>
              <a:t>Commitment-health professionals are committed to improving care</a:t>
            </a:r>
          </a:p>
          <a:p>
            <a:r>
              <a:rPr lang="en-US" sz="3200" dirty="0" smtClean="0"/>
              <a:t>Action-effective strategies to change current practice</a:t>
            </a:r>
            <a:endParaRPr lang="en-US" sz="3200" dirty="0"/>
          </a:p>
        </p:txBody>
      </p:sp>
    </p:spTree>
    <p:extLst>
      <p:ext uri="{BB962C8B-B14F-4D97-AF65-F5344CB8AC3E}">
        <p14:creationId xmlns:p14="http://schemas.microsoft.com/office/powerpoint/2010/main" val="3816986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00B0F0"/>
          </a:solidFill>
        </p:spPr>
        <p:txBody>
          <a:bodyPr>
            <a:normAutofit fontScale="90000"/>
          </a:bodyPr>
          <a:lstStyle/>
          <a:p>
            <a:r>
              <a:rPr lang="en-US" b="1" dirty="0" smtClean="0">
                <a:solidFill>
                  <a:schemeClr val="bg1"/>
                </a:solidFill>
              </a:rPr>
              <a:t>Specific Management of Normal Labour in the Admission Room</a:t>
            </a:r>
            <a:endParaRPr lang="en-US" b="1" dirty="0">
              <a:solidFill>
                <a:schemeClr val="bg1"/>
              </a:solidFill>
            </a:endParaRPr>
          </a:p>
        </p:txBody>
      </p:sp>
      <p:sp>
        <p:nvSpPr>
          <p:cNvPr id="3" name="Content Placeholder 2"/>
          <p:cNvSpPr>
            <a:spLocks noGrp="1"/>
          </p:cNvSpPr>
          <p:nvPr>
            <p:ph sz="quarter" idx="1"/>
          </p:nvPr>
        </p:nvSpPr>
        <p:spPr>
          <a:xfrm>
            <a:off x="0" y="1219200"/>
            <a:ext cx="9144000" cy="5638800"/>
          </a:xfrm>
        </p:spPr>
        <p:txBody>
          <a:bodyPr>
            <a:normAutofit/>
          </a:bodyPr>
          <a:lstStyle/>
          <a:p>
            <a:r>
              <a:rPr lang="en-US" sz="3200" dirty="0" smtClean="0"/>
              <a:t>The proper management of labour is essential, if you are to avoid problems or to detect them early when they occur. The patient will come to you believing she is in labour. You should be able to assess and decide whether she is in labour or not. The patient may be in early labour, but often she might arrive in the late second or even third stage.</a:t>
            </a:r>
          </a:p>
        </p:txBody>
      </p:sp>
    </p:spTree>
    <p:extLst>
      <p:ext uri="{BB962C8B-B14F-4D97-AF65-F5344CB8AC3E}">
        <p14:creationId xmlns:p14="http://schemas.microsoft.com/office/powerpoint/2010/main" val="3689002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609600"/>
            <a:ext cx="8229600" cy="4525963"/>
          </a:xfrm>
        </p:spPr>
        <p:txBody>
          <a:bodyPr>
            <a:normAutofit/>
          </a:bodyPr>
          <a:lstStyle/>
          <a:p>
            <a:r>
              <a:rPr lang="en-US" sz="3200" dirty="0" smtClean="0"/>
              <a:t>If you are sure she is not in labour send her home to wait. If she is in labour, keep her in the ward and continue monitoring her progress.</a:t>
            </a:r>
          </a:p>
          <a:p>
            <a:pPr>
              <a:buNone/>
            </a:pPr>
            <a:r>
              <a:rPr lang="en-US" sz="3200" b="1" dirty="0" smtClean="0"/>
              <a:t>Note: </a:t>
            </a:r>
            <a:r>
              <a:rPr lang="en-US" sz="3200" b="1" i="1" dirty="0" smtClean="0"/>
              <a:t>No labour should be assumed normal until the fourth stage has successfully concluded</a:t>
            </a:r>
            <a:endParaRPr lang="en-US" sz="3200" dirty="0" smtClean="0"/>
          </a:p>
          <a:p>
            <a:endParaRPr lang="en-US" sz="3200" dirty="0"/>
          </a:p>
        </p:txBody>
      </p:sp>
    </p:spTree>
    <p:extLst>
      <p:ext uri="{BB962C8B-B14F-4D97-AF65-F5344CB8AC3E}">
        <p14:creationId xmlns:p14="http://schemas.microsoft.com/office/powerpoint/2010/main" val="4126462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914399"/>
          </a:xfrm>
          <a:solidFill>
            <a:srgbClr val="00B0F0"/>
          </a:solidFill>
        </p:spPr>
        <p:txBody>
          <a:bodyPr/>
          <a:lstStyle/>
          <a:p>
            <a:r>
              <a:rPr lang="en-US" b="1" dirty="0" smtClean="0">
                <a:solidFill>
                  <a:schemeClr val="bg1"/>
                </a:solidFill>
              </a:rPr>
              <a:t>ADMISSION</a:t>
            </a:r>
            <a:endParaRPr lang="en-US" dirty="0">
              <a:solidFill>
                <a:schemeClr val="bg1"/>
              </a:solidFill>
            </a:endParaRPr>
          </a:p>
        </p:txBody>
      </p:sp>
      <p:sp>
        <p:nvSpPr>
          <p:cNvPr id="3" name="Content Placeholder 2"/>
          <p:cNvSpPr>
            <a:spLocks noGrp="1"/>
          </p:cNvSpPr>
          <p:nvPr>
            <p:ph sz="quarter" idx="1"/>
          </p:nvPr>
        </p:nvSpPr>
        <p:spPr>
          <a:xfrm>
            <a:off x="381000" y="838200"/>
            <a:ext cx="8153400" cy="6019800"/>
          </a:xfrm>
        </p:spPr>
        <p:txBody>
          <a:bodyPr>
            <a:normAutofit/>
          </a:bodyPr>
          <a:lstStyle/>
          <a:p>
            <a:r>
              <a:rPr lang="en-US" sz="3200" dirty="0" smtClean="0"/>
              <a:t>Activities to be carried out on admission;</a:t>
            </a:r>
          </a:p>
          <a:p>
            <a:pPr>
              <a:buFont typeface="Wingdings" pitchFamily="2" charset="2"/>
              <a:buChar char="v"/>
            </a:pPr>
            <a:r>
              <a:rPr lang="en-US" sz="3200" b="1" dirty="0" smtClean="0"/>
              <a:t>History Taking</a:t>
            </a:r>
          </a:p>
          <a:p>
            <a:r>
              <a:rPr lang="en-US" sz="3200" dirty="0" smtClean="0"/>
              <a:t>A detailed personal history should have been taken during pre-natal care. However, if this has not been done, this is a good time to get it recorded. Make sure the names are correctly spelled because this can eventually result in problems when registering the baby. </a:t>
            </a:r>
          </a:p>
          <a:p>
            <a:pPr>
              <a:buNone/>
            </a:pPr>
            <a:endParaRPr lang="en-US" sz="3200" dirty="0"/>
          </a:p>
        </p:txBody>
      </p:sp>
    </p:spTree>
    <p:extLst>
      <p:ext uri="{BB962C8B-B14F-4D97-AF65-F5344CB8AC3E}">
        <p14:creationId xmlns:p14="http://schemas.microsoft.com/office/powerpoint/2010/main" val="2816717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4525963"/>
          </a:xfrm>
        </p:spPr>
        <p:txBody>
          <a:bodyPr>
            <a:normAutofit/>
          </a:bodyPr>
          <a:lstStyle/>
          <a:p>
            <a:r>
              <a:rPr lang="en-US" sz="3200" dirty="0" smtClean="0"/>
              <a:t>Review the last date of menstruation to calculate the expected date of delivery. </a:t>
            </a:r>
          </a:p>
          <a:p>
            <a:r>
              <a:rPr lang="en-US" sz="3200" dirty="0" smtClean="0"/>
              <a:t>Check her age, parity and contraceptive history. Assuming that a detailed personal history had been taken during pre-natal care, you should now take information about the following:</a:t>
            </a:r>
            <a:endParaRPr lang="en-US" sz="3200" b="1" dirty="0" smtClean="0"/>
          </a:p>
          <a:p>
            <a:endParaRPr lang="en-US" sz="3200" dirty="0"/>
          </a:p>
        </p:txBody>
      </p:sp>
    </p:spTree>
    <p:extLst>
      <p:ext uri="{BB962C8B-B14F-4D97-AF65-F5344CB8AC3E}">
        <p14:creationId xmlns:p14="http://schemas.microsoft.com/office/powerpoint/2010/main" val="2329555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r>
              <a:rPr lang="en-US" dirty="0" smtClean="0"/>
              <a:t>	</a:t>
            </a:r>
            <a:br>
              <a:rPr lang="en-US" dirty="0" smtClean="0"/>
            </a:br>
            <a:r>
              <a:rPr lang="en-US" sz="5400" dirty="0" smtClean="0">
                <a:latin typeface="Times New Roman" pitchFamily="18" charset="0"/>
                <a:cs typeface="Times New Roman" pitchFamily="18" charset="0"/>
              </a:rPr>
              <a:t> 	</a:t>
            </a:r>
            <a:br>
              <a:rPr lang="en-US" sz="5400" dirty="0" smtClean="0">
                <a:latin typeface="Times New Roman" pitchFamily="18" charset="0"/>
                <a:cs typeface="Times New Roman" pitchFamily="18" charset="0"/>
              </a:rPr>
            </a:br>
            <a:r>
              <a:rPr lang="en-US" sz="3600" b="1" u="sng" dirty="0" smtClean="0">
                <a:solidFill>
                  <a:schemeClr val="tx1"/>
                </a:solidFill>
                <a:latin typeface="Times New Roman" pitchFamily="18" charset="0"/>
                <a:cs typeface="Times New Roman" pitchFamily="18" charset="0"/>
              </a:rPr>
              <a:t>For complication / Emergency readiness </a:t>
            </a:r>
            <a:r>
              <a:rPr lang="en-US" dirty="0" smtClean="0"/>
              <a:t>		</a:t>
            </a:r>
            <a:endParaRPr lang="en-US" dirty="0"/>
          </a:p>
        </p:txBody>
      </p:sp>
      <p:sp>
        <p:nvSpPr>
          <p:cNvPr id="3" name="Content Placeholder 2"/>
          <p:cNvSpPr>
            <a:spLocks noGrp="1"/>
          </p:cNvSpPr>
          <p:nvPr>
            <p:ph idx="1"/>
          </p:nvPr>
        </p:nvSpPr>
        <p:spPr>
          <a:xfrm>
            <a:off x="228600" y="1219200"/>
            <a:ext cx="8686800" cy="5410200"/>
          </a:xfrm>
        </p:spPr>
        <p:txBody>
          <a:bodyPr>
            <a:noAutofit/>
          </a:bodyPr>
          <a:lstStyle/>
          <a:p>
            <a:r>
              <a:rPr lang="en-US" sz="3000" dirty="0" smtClean="0">
                <a:latin typeface="Times New Roman" pitchFamily="18" charset="0"/>
                <a:cs typeface="Times New Roman" pitchFamily="18" charset="0"/>
              </a:rPr>
              <a:t>Entails discussion on various danger signs, which includes:-</a:t>
            </a:r>
          </a:p>
          <a:p>
            <a:pPr>
              <a:buFont typeface="Wingdings" pitchFamily="2" charset="2"/>
              <a:buChar char="Ø"/>
            </a:pPr>
            <a:r>
              <a:rPr lang="en-US" sz="3000" dirty="0" smtClean="0">
                <a:latin typeface="Times New Roman" pitchFamily="18" charset="0"/>
                <a:cs typeface="Times New Roman" pitchFamily="18" charset="0"/>
              </a:rPr>
              <a:t>Vaginal bleeding, difficulty in breathing &amp; fever.</a:t>
            </a:r>
          </a:p>
          <a:p>
            <a:pPr>
              <a:buFont typeface="Wingdings" pitchFamily="2" charset="2"/>
              <a:buChar char="Ø"/>
            </a:pPr>
            <a:r>
              <a:rPr lang="en-US" sz="3000" dirty="0" smtClean="0">
                <a:latin typeface="Times New Roman" pitchFamily="18" charset="0"/>
                <a:cs typeface="Times New Roman" pitchFamily="18" charset="0"/>
              </a:rPr>
              <a:t>Severe abdominal pain, severe headache and blurred vision, mostly occurs in severe pre-eclampsia.</a:t>
            </a:r>
          </a:p>
          <a:p>
            <a:pPr>
              <a:buFont typeface="Wingdings" pitchFamily="2" charset="2"/>
              <a:buChar char="Ø"/>
            </a:pPr>
            <a:r>
              <a:rPr lang="en-US" sz="3000" dirty="0" smtClean="0">
                <a:latin typeface="Times New Roman" pitchFamily="18" charset="0"/>
                <a:cs typeface="Times New Roman" pitchFamily="18" charset="0"/>
              </a:rPr>
              <a:t>Reduced / absence of fetal movements, leakage of clear liquor in absence of labour &amp;persistent vomiting.</a:t>
            </a:r>
          </a:p>
          <a:p>
            <a:pPr>
              <a:buFont typeface="Wingdings" pitchFamily="2" charset="2"/>
              <a:buChar char="Ø"/>
            </a:pPr>
            <a:r>
              <a:rPr lang="en-US" sz="3000" dirty="0" smtClean="0">
                <a:latin typeface="Times New Roman" pitchFamily="18" charset="0"/>
                <a:cs typeface="Times New Roman" pitchFamily="18" charset="0"/>
              </a:rPr>
              <a:t>Labour onset before 37 weeks and convulsions. </a:t>
            </a:r>
            <a:endParaRPr lang="en-US" sz="30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009451EA-3BD8-4116-A79F-941CBFB81FF5}"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8658BCC8-BCAF-4AC7-96A0-C5CCAE56A870}" type="slidenum">
              <a:rPr lang="en-US" smtClean="0"/>
              <a:pPr/>
              <a:t>21</a:t>
            </a:fld>
            <a:endParaRPr lang="en-US" dirty="0"/>
          </a:p>
        </p:txBody>
      </p:sp>
    </p:spTree>
    <p:extLst>
      <p:ext uri="{BB962C8B-B14F-4D97-AF65-F5344CB8AC3E}">
        <p14:creationId xmlns:p14="http://schemas.microsoft.com/office/powerpoint/2010/main" val="3440441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990600"/>
            <a:ext cx="8077200" cy="5135573"/>
          </a:xfrm>
        </p:spPr>
        <p:txBody>
          <a:bodyPr>
            <a:normAutofit/>
          </a:bodyPr>
          <a:lstStyle/>
          <a:p>
            <a:r>
              <a:rPr lang="en-US" sz="3200" dirty="0" smtClean="0"/>
              <a:t>Any presence of show</a:t>
            </a:r>
          </a:p>
          <a:p>
            <a:r>
              <a:rPr lang="en-US" sz="3200" dirty="0" smtClean="0"/>
              <a:t>Presence or absence of contractions</a:t>
            </a:r>
          </a:p>
          <a:p>
            <a:r>
              <a:rPr lang="en-US" sz="3200" dirty="0" smtClean="0"/>
              <a:t>Onset of contractions and their characteristics</a:t>
            </a:r>
          </a:p>
          <a:p>
            <a:r>
              <a:rPr lang="en-US" sz="3200" dirty="0" smtClean="0"/>
              <a:t>Activity of the foetus</a:t>
            </a:r>
          </a:p>
          <a:p>
            <a:r>
              <a:rPr lang="en-US" sz="3200" dirty="0" smtClean="0"/>
              <a:t>Rupture of the membranes</a:t>
            </a:r>
          </a:p>
          <a:p>
            <a:r>
              <a:rPr lang="en-US" sz="3200" dirty="0" smtClean="0"/>
              <a:t>Any treatment given</a:t>
            </a:r>
          </a:p>
          <a:p>
            <a:r>
              <a:rPr lang="en-US" sz="3200" dirty="0" smtClean="0"/>
              <a:t>Food taken in the last four hours</a:t>
            </a:r>
            <a:endParaRPr lang="en-US" sz="3200" dirty="0"/>
          </a:p>
        </p:txBody>
      </p:sp>
    </p:spTree>
    <p:extLst>
      <p:ext uri="{BB962C8B-B14F-4D97-AF65-F5344CB8AC3E}">
        <p14:creationId xmlns:p14="http://schemas.microsoft.com/office/powerpoint/2010/main" val="2443188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Head to Toe Physical Examination</a:t>
            </a:r>
            <a:endParaRPr lang="en-US" dirty="0"/>
          </a:p>
        </p:txBody>
      </p:sp>
      <p:sp>
        <p:nvSpPr>
          <p:cNvPr id="3" name="Content Placeholder 2"/>
          <p:cNvSpPr>
            <a:spLocks noGrp="1"/>
          </p:cNvSpPr>
          <p:nvPr>
            <p:ph sz="quarter" idx="1"/>
          </p:nvPr>
        </p:nvSpPr>
        <p:spPr>
          <a:xfrm>
            <a:off x="381000" y="1600200"/>
            <a:ext cx="8229600" cy="4525968"/>
          </a:xfrm>
        </p:spPr>
        <p:txBody>
          <a:bodyPr>
            <a:normAutofit/>
          </a:bodyPr>
          <a:lstStyle/>
          <a:p>
            <a:r>
              <a:rPr lang="en-US" sz="3200" dirty="0" smtClean="0"/>
              <a:t>start by explaining to the mother that you want to examine her. The health care provider should appreciate the psychological aspect of a woman in labour, respect her feelings and the need for company or privacy. They should support the woman and her partner or family during labour, birth and the immediate postpartum period</a:t>
            </a:r>
            <a:endParaRPr lang="en-US" sz="3200" dirty="0"/>
          </a:p>
        </p:txBody>
      </p:sp>
    </p:spTree>
    <p:extLst>
      <p:ext uri="{BB962C8B-B14F-4D97-AF65-F5344CB8AC3E}">
        <p14:creationId xmlns:p14="http://schemas.microsoft.com/office/powerpoint/2010/main" val="3679275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0"/>
            <a:ext cx="8763000" cy="6858000"/>
          </a:xfrm>
        </p:spPr>
        <p:txBody>
          <a:bodyPr>
            <a:normAutofit/>
          </a:bodyPr>
          <a:lstStyle/>
          <a:p>
            <a:pPr>
              <a:buNone/>
            </a:pPr>
            <a:r>
              <a:rPr lang="en-US" sz="3200" b="1" dirty="0" smtClean="0"/>
              <a:t>How to Examine the Mother Systematically</a:t>
            </a:r>
          </a:p>
          <a:p>
            <a:r>
              <a:rPr lang="en-US" sz="3200" dirty="0" smtClean="0"/>
              <a:t>When examining her, check on her general condition. Check if she is exhausted, anaemic, in great pain, dehydrated, or with generalized oedema. You should also check her height. This will enable you to exclude any risk factors.</a:t>
            </a:r>
          </a:p>
          <a:p>
            <a:r>
              <a:rPr lang="en-US" sz="3200" dirty="0" smtClean="0"/>
              <a:t>You should also take her vital measurements including her blood pressure, pulse, temperature, and respiratory rate</a:t>
            </a:r>
          </a:p>
          <a:p>
            <a:endParaRPr lang="en-US" sz="3200" dirty="0" smtClean="0"/>
          </a:p>
        </p:txBody>
      </p:sp>
    </p:spTree>
    <p:extLst>
      <p:ext uri="{BB962C8B-B14F-4D97-AF65-F5344CB8AC3E}">
        <p14:creationId xmlns:p14="http://schemas.microsoft.com/office/powerpoint/2010/main" val="3358145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10"/>
            <a:ext cx="8229600" cy="5597525"/>
          </a:xfrm>
        </p:spPr>
        <p:txBody>
          <a:bodyPr>
            <a:noAutofit/>
          </a:bodyPr>
          <a:lstStyle/>
          <a:p>
            <a:pPr>
              <a:buNone/>
            </a:pPr>
            <a:r>
              <a:rPr lang="en-US" sz="2800" dirty="0" smtClean="0"/>
              <a:t>Conduct an abdominal examination checking for:</a:t>
            </a:r>
          </a:p>
          <a:p>
            <a:r>
              <a:rPr lang="en-US" sz="2800" dirty="0" smtClean="0"/>
              <a:t>Height of fundus</a:t>
            </a:r>
          </a:p>
          <a:p>
            <a:r>
              <a:rPr lang="en-US" sz="2800" dirty="0" smtClean="0"/>
              <a:t>Over-distension of the abdomen, scars or other abnormality</a:t>
            </a:r>
          </a:p>
          <a:p>
            <a:r>
              <a:rPr lang="en-US" sz="2800" dirty="0" smtClean="0"/>
              <a:t>Over-distension of bladder</a:t>
            </a:r>
          </a:p>
          <a:p>
            <a:r>
              <a:rPr lang="en-US" sz="2800" dirty="0" smtClean="0"/>
              <a:t>Possible presence of twins or multiple pregnancy</a:t>
            </a:r>
          </a:p>
          <a:p>
            <a:r>
              <a:rPr lang="en-US" sz="2800" dirty="0" smtClean="0"/>
              <a:t>Contractions - frequency, length, type and strength</a:t>
            </a:r>
          </a:p>
          <a:p>
            <a:r>
              <a:rPr lang="en-US" sz="2800" dirty="0" smtClean="0"/>
              <a:t>Lie of foetus - this is the relation of the long axis of the foetus to the long axis of the uterus (it can be longitudinal, oblique or transverse)</a:t>
            </a:r>
          </a:p>
          <a:p>
            <a:r>
              <a:rPr lang="en-US" sz="2800" dirty="0" smtClean="0"/>
              <a:t>Rate and rhythm of the foetal heart</a:t>
            </a:r>
            <a:endParaRPr lang="en-US" sz="2800" dirty="0"/>
          </a:p>
        </p:txBody>
      </p:sp>
    </p:spTree>
    <p:extLst>
      <p:ext uri="{BB962C8B-B14F-4D97-AF65-F5344CB8AC3E}">
        <p14:creationId xmlns:p14="http://schemas.microsoft.com/office/powerpoint/2010/main" val="3168732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00B0F0"/>
          </a:solidFill>
        </p:spPr>
        <p:txBody>
          <a:bodyPr/>
          <a:lstStyle/>
          <a:p>
            <a:r>
              <a:rPr lang="en-US" b="1" dirty="0" smtClean="0">
                <a:solidFill>
                  <a:schemeClr val="bg1"/>
                </a:solidFill>
              </a:rPr>
              <a:t>Vaginal Examination in Labour</a:t>
            </a:r>
            <a:endParaRPr lang="en-US" dirty="0">
              <a:solidFill>
                <a:schemeClr val="bg1"/>
              </a:solidFill>
            </a:endParaRPr>
          </a:p>
        </p:txBody>
      </p:sp>
      <p:sp>
        <p:nvSpPr>
          <p:cNvPr id="3" name="Content Placeholder 2"/>
          <p:cNvSpPr>
            <a:spLocks noGrp="1"/>
          </p:cNvSpPr>
          <p:nvPr>
            <p:ph sz="quarter" idx="1"/>
          </p:nvPr>
        </p:nvSpPr>
        <p:spPr>
          <a:xfrm>
            <a:off x="0" y="1066800"/>
            <a:ext cx="9144000" cy="5791200"/>
          </a:xfrm>
        </p:spPr>
        <p:txBody>
          <a:bodyPr>
            <a:normAutofit/>
          </a:bodyPr>
          <a:lstStyle/>
          <a:p>
            <a:r>
              <a:rPr lang="en-US" sz="3200" dirty="0" smtClean="0"/>
              <a:t>This is an important examination as it can give you a lot of information, which you might not get from an abdominal examination. On the other hand, if you do it often it is uncomfortable for the woman and you might introduce an infection into the uterine cavity, especially if the membranes have ruptured.</a:t>
            </a:r>
          </a:p>
          <a:p>
            <a:pPr>
              <a:buNone/>
            </a:pPr>
            <a:r>
              <a:rPr lang="en-US" sz="3200" b="1" i="1" dirty="0" smtClean="0"/>
              <a:t>note: Do not do a vaginal examination if the mother has an ante-partumhaemorrhage, because if there is placenta praevia, severe haemorrhage will occur.</a:t>
            </a:r>
            <a:endParaRPr lang="en-US" sz="3200" dirty="0"/>
          </a:p>
        </p:txBody>
      </p:sp>
    </p:spTree>
    <p:extLst>
      <p:ext uri="{BB962C8B-B14F-4D97-AF65-F5344CB8AC3E}">
        <p14:creationId xmlns:p14="http://schemas.microsoft.com/office/powerpoint/2010/main" val="1913650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990600"/>
          </a:xfrm>
        </p:spPr>
        <p:txBody>
          <a:bodyPr/>
          <a:lstStyle/>
          <a:p>
            <a:r>
              <a:rPr lang="en-US" b="1" dirty="0" smtClean="0">
                <a:solidFill>
                  <a:srgbClr val="00B050"/>
                </a:solidFill>
              </a:rPr>
              <a:t>Indications for a VE</a:t>
            </a:r>
            <a:endParaRPr lang="en-US" b="1" dirty="0">
              <a:solidFill>
                <a:srgbClr val="00B050"/>
              </a:solidFill>
            </a:endParaRPr>
          </a:p>
        </p:txBody>
      </p:sp>
      <p:sp>
        <p:nvSpPr>
          <p:cNvPr id="3" name="Content Placeholder 2"/>
          <p:cNvSpPr>
            <a:spLocks noGrp="1"/>
          </p:cNvSpPr>
          <p:nvPr>
            <p:ph sz="quarter" idx="1"/>
          </p:nvPr>
        </p:nvSpPr>
        <p:spPr>
          <a:xfrm>
            <a:off x="0" y="990600"/>
            <a:ext cx="9144000" cy="5867400"/>
          </a:xfrm>
        </p:spPr>
        <p:txBody>
          <a:bodyPr>
            <a:normAutofit/>
          </a:bodyPr>
          <a:lstStyle/>
          <a:p>
            <a:pPr>
              <a:buNone/>
            </a:pPr>
            <a:r>
              <a:rPr lang="en-US" sz="3200" dirty="0" smtClean="0"/>
              <a:t>These are to;</a:t>
            </a:r>
          </a:p>
          <a:p>
            <a:r>
              <a:rPr lang="en-US" sz="3200" dirty="0" smtClean="0"/>
              <a:t>Make a positive identification of presentation</a:t>
            </a:r>
          </a:p>
          <a:p>
            <a:r>
              <a:rPr lang="en-US" sz="3200" dirty="0" smtClean="0"/>
              <a:t>Determine whether head is engaged incase of doubt</a:t>
            </a:r>
          </a:p>
          <a:p>
            <a:r>
              <a:rPr lang="en-US" sz="3200" dirty="0" smtClean="0"/>
              <a:t>Ascertain whether the forewaters have ruptured or to rupture them artificially</a:t>
            </a:r>
          </a:p>
          <a:p>
            <a:r>
              <a:rPr lang="en-US" sz="3200" dirty="0" smtClean="0"/>
              <a:t>Exclude cord prolapse after rupture of the forewaters especially if there is an ill-fitting presenting part or the foetal heart rate changes</a:t>
            </a:r>
          </a:p>
        </p:txBody>
      </p:sp>
    </p:spTree>
    <p:extLst>
      <p:ext uri="{BB962C8B-B14F-4D97-AF65-F5344CB8AC3E}">
        <p14:creationId xmlns:p14="http://schemas.microsoft.com/office/powerpoint/2010/main" val="2244979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655637"/>
            <a:ext cx="8229600" cy="4525963"/>
          </a:xfrm>
        </p:spPr>
        <p:txBody>
          <a:bodyPr>
            <a:normAutofit/>
          </a:bodyPr>
          <a:lstStyle/>
          <a:p>
            <a:r>
              <a:rPr lang="en-US" sz="3200" dirty="0" smtClean="0"/>
              <a:t>Assess progress or delay in labour</a:t>
            </a:r>
          </a:p>
          <a:p>
            <a:r>
              <a:rPr lang="en-US" sz="3200" dirty="0" smtClean="0"/>
              <a:t>Confirm full cervical dilatation</a:t>
            </a:r>
          </a:p>
          <a:p>
            <a:r>
              <a:rPr lang="en-US" sz="3200" dirty="0" smtClean="0"/>
              <a:t>Confirm the axis of the </a:t>
            </a:r>
            <a:r>
              <a:rPr lang="en-US" sz="3200" dirty="0" err="1" smtClean="0"/>
              <a:t>foetus</a:t>
            </a:r>
            <a:r>
              <a:rPr lang="en-US" sz="3200" dirty="0" smtClean="0"/>
              <a:t>&amp; presentation of the second twin in multiple pregnancy</a:t>
            </a:r>
          </a:p>
          <a:p>
            <a:endParaRPr lang="en-US" sz="3200" dirty="0"/>
          </a:p>
        </p:txBody>
      </p:sp>
    </p:spTree>
    <p:extLst>
      <p:ext uri="{BB962C8B-B14F-4D97-AF65-F5344CB8AC3E}">
        <p14:creationId xmlns:p14="http://schemas.microsoft.com/office/powerpoint/2010/main" val="1110361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solidFill>
                  <a:srgbClr val="00B050"/>
                </a:solidFill>
              </a:rPr>
              <a:t>Method/Procedure</a:t>
            </a:r>
            <a:endParaRPr lang="en-US" b="1" dirty="0">
              <a:solidFill>
                <a:srgbClr val="00B050"/>
              </a:solidFill>
            </a:endParaRPr>
          </a:p>
        </p:txBody>
      </p:sp>
      <p:sp>
        <p:nvSpPr>
          <p:cNvPr id="3" name="Content Placeholder 2"/>
          <p:cNvSpPr>
            <a:spLocks noGrp="1"/>
          </p:cNvSpPr>
          <p:nvPr>
            <p:ph sz="quarter" idx="1"/>
          </p:nvPr>
        </p:nvSpPr>
        <p:spPr>
          <a:xfrm>
            <a:off x="0" y="1066800"/>
            <a:ext cx="9144000" cy="5791200"/>
          </a:xfrm>
        </p:spPr>
        <p:txBody>
          <a:bodyPr>
            <a:normAutofit/>
          </a:bodyPr>
          <a:lstStyle/>
          <a:p>
            <a:r>
              <a:rPr lang="en-US" sz="3200" dirty="0" smtClean="0"/>
              <a:t>VE during labour is an aseptic procedure</a:t>
            </a:r>
          </a:p>
          <a:p>
            <a:r>
              <a:rPr lang="en-US" sz="3200" dirty="0" smtClean="0"/>
              <a:t>Explain procedure to the patient &amp; give her an opportunity to ask questions. Observe patient’s privacy &amp; avoid unnecessary exposure</a:t>
            </a:r>
          </a:p>
          <a:p>
            <a:r>
              <a:rPr lang="en-US" sz="3200" dirty="0" smtClean="0"/>
              <a:t>Arrange your vaginal examination pack with cheatle forceps and pour solution.</a:t>
            </a:r>
          </a:p>
          <a:p>
            <a:pPr>
              <a:buNone/>
            </a:pPr>
            <a:endParaRPr lang="en-US" sz="3200" dirty="0"/>
          </a:p>
        </p:txBody>
      </p:sp>
    </p:spTree>
    <p:extLst>
      <p:ext uri="{BB962C8B-B14F-4D97-AF65-F5344CB8AC3E}">
        <p14:creationId xmlns:p14="http://schemas.microsoft.com/office/powerpoint/2010/main" val="251568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609600"/>
            <a:ext cx="8229600" cy="4525963"/>
          </a:xfrm>
        </p:spPr>
        <p:txBody>
          <a:bodyPr>
            <a:normAutofit/>
          </a:bodyPr>
          <a:lstStyle/>
          <a:p>
            <a:r>
              <a:rPr lang="en-US" sz="3200" dirty="0" smtClean="0"/>
              <a:t>Scrub your hands for at least five minutes.</a:t>
            </a:r>
          </a:p>
          <a:p>
            <a:r>
              <a:rPr lang="en-US" sz="3200" dirty="0" smtClean="0"/>
              <a:t>Glove yourself methodically to prevent contamination.</a:t>
            </a:r>
          </a:p>
          <a:p>
            <a:r>
              <a:rPr lang="en-US" sz="3200" dirty="0" smtClean="0"/>
              <a:t>Explain the semi-</a:t>
            </a:r>
            <a:r>
              <a:rPr lang="en-US" sz="3200" dirty="0" err="1" smtClean="0"/>
              <a:t>lithotomy</a:t>
            </a:r>
            <a:r>
              <a:rPr lang="en-US" sz="3200" dirty="0" smtClean="0"/>
              <a:t> position that should be maintained during the examination to the mother.</a:t>
            </a:r>
          </a:p>
          <a:p>
            <a:pPr>
              <a:buNone/>
            </a:pPr>
            <a:endParaRPr lang="en-US" sz="3200" dirty="0"/>
          </a:p>
        </p:txBody>
      </p:sp>
    </p:spTree>
    <p:extLst>
      <p:ext uri="{BB962C8B-B14F-4D97-AF65-F5344CB8AC3E}">
        <p14:creationId xmlns:p14="http://schemas.microsoft.com/office/powerpoint/2010/main" val="1413517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381000"/>
            <a:ext cx="9144000" cy="5749935"/>
          </a:xfrm>
        </p:spPr>
        <p:txBody>
          <a:bodyPr>
            <a:normAutofit/>
          </a:bodyPr>
          <a:lstStyle/>
          <a:p>
            <a:r>
              <a:rPr lang="en-US" sz="3200" dirty="0" smtClean="0"/>
              <a:t>Swab the vulva and drop the swab methodically </a:t>
            </a:r>
          </a:p>
          <a:p>
            <a:r>
              <a:rPr lang="en-US" sz="3200" dirty="0" smtClean="0"/>
              <a:t>Ask the mother to breathe in and out while you perform digital examination.</a:t>
            </a:r>
          </a:p>
          <a:p>
            <a:r>
              <a:rPr lang="en-US" sz="3200" dirty="0" smtClean="0"/>
              <a:t>With the right hand, gently insert the fingers obliquely inside the vagina with the thumb, facing the symphysis pubis.</a:t>
            </a:r>
          </a:p>
          <a:p>
            <a:pPr>
              <a:buNone/>
            </a:pPr>
            <a:endParaRPr lang="en-US" sz="3200" dirty="0"/>
          </a:p>
        </p:txBody>
      </p:sp>
    </p:spTree>
    <p:extLst>
      <p:ext uri="{BB962C8B-B14F-4D97-AF65-F5344CB8AC3E}">
        <p14:creationId xmlns:p14="http://schemas.microsoft.com/office/powerpoint/2010/main" val="2668953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228600" y="762000"/>
            <a:ext cx="8458200" cy="5867400"/>
          </a:xfrm>
        </p:spPr>
        <p:txBody>
          <a:bodyPr>
            <a:normAutofit/>
          </a:bodyPr>
          <a:lstStyle/>
          <a:p>
            <a:pPr>
              <a:buNone/>
            </a:pPr>
            <a:r>
              <a:rPr lang="en-US" sz="3000" b="1" dirty="0" smtClean="0"/>
              <a:t>	</a:t>
            </a:r>
            <a:r>
              <a:rPr lang="en-US" sz="3000" b="1" dirty="0" smtClean="0">
                <a:latin typeface="Times New Roman" pitchFamily="18" charset="0"/>
                <a:cs typeface="Times New Roman" pitchFamily="18" charset="0"/>
              </a:rPr>
              <a:t>4. Health promotion</a:t>
            </a:r>
          </a:p>
          <a:p>
            <a:pPr>
              <a:buFont typeface="Wingdings" pitchFamily="2" charset="2"/>
              <a:buChar char="v"/>
            </a:pPr>
            <a:r>
              <a:rPr lang="en-US" sz="3000" dirty="0" smtClean="0">
                <a:latin typeface="Times New Roman" pitchFamily="18" charset="0"/>
                <a:cs typeface="Times New Roman" pitchFamily="18" charset="0"/>
              </a:rPr>
              <a:t>Through  sharing on:-</a:t>
            </a:r>
          </a:p>
          <a:p>
            <a:r>
              <a:rPr lang="en-US" sz="3000" dirty="0" smtClean="0">
                <a:latin typeface="Times New Roman" pitchFamily="18" charset="0"/>
                <a:cs typeface="Times New Roman" pitchFamily="18" charset="0"/>
              </a:rPr>
              <a:t>Various ways  of  infections and conditions control.</a:t>
            </a:r>
          </a:p>
          <a:p>
            <a:pPr>
              <a:buFont typeface="Wingdings" pitchFamily="2" charset="2"/>
              <a:buChar char="Ø"/>
            </a:pPr>
            <a:r>
              <a:rPr lang="en-US" sz="3000" dirty="0" smtClean="0">
                <a:latin typeface="Times New Roman" pitchFamily="18" charset="0"/>
                <a:cs typeface="Times New Roman" pitchFamily="18" charset="0"/>
              </a:rPr>
              <a:t>Hygiene, balanced diet &amp; to be delivered by a skilled attendant.</a:t>
            </a:r>
          </a:p>
          <a:p>
            <a:r>
              <a:rPr lang="en-US" sz="3000" dirty="0" smtClean="0">
                <a:latin typeface="Times New Roman" pitchFamily="18" charset="0"/>
                <a:cs typeface="Times New Roman" pitchFamily="18" charset="0"/>
              </a:rPr>
              <a:t>To avoid habits that would be disastrous to the fetus  as well as  her health.</a:t>
            </a:r>
          </a:p>
          <a:p>
            <a:r>
              <a:rPr lang="en-US" sz="3000" dirty="0" smtClean="0">
                <a:latin typeface="Times New Roman" pitchFamily="18" charset="0"/>
                <a:cs typeface="Times New Roman" pitchFamily="18" charset="0"/>
              </a:rPr>
              <a:t>Importance of exclusive breastfeeding , postnatal care and child spacing in future.</a:t>
            </a:r>
            <a:endParaRPr lang="en-US" sz="30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7D2BE528-8CCA-47B2-920A-733FD0B1AD31}"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8658BCC8-BCAF-4AC7-96A0-C5CCAE56A870}" type="slidenum">
              <a:rPr lang="en-US" smtClean="0"/>
              <a:pPr/>
              <a:t>22</a:t>
            </a:fld>
            <a:endParaRPr lang="en-US" dirty="0"/>
          </a:p>
        </p:txBody>
      </p:sp>
    </p:spTree>
    <p:extLst>
      <p:ext uri="{BB962C8B-B14F-4D97-AF65-F5344CB8AC3E}">
        <p14:creationId xmlns:p14="http://schemas.microsoft.com/office/powerpoint/2010/main" val="2811732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609600"/>
            <a:ext cx="8229600" cy="4525963"/>
          </a:xfrm>
        </p:spPr>
        <p:txBody>
          <a:bodyPr>
            <a:normAutofit/>
          </a:bodyPr>
          <a:lstStyle/>
          <a:p>
            <a:r>
              <a:rPr lang="en-US" sz="3200" dirty="0" smtClean="0"/>
              <a:t>Your left hand should be on the mother’s abdomen.</a:t>
            </a:r>
          </a:p>
          <a:p>
            <a:r>
              <a:rPr lang="en-US" sz="3200" dirty="0" smtClean="0"/>
              <a:t>The fingers to be introduced are held on a higher level than the vaginal orifice during insertion to avoid contact with the anus. Fingers should not be withdrawn until the required information has been obtained.</a:t>
            </a:r>
          </a:p>
          <a:p>
            <a:endParaRPr lang="en-US" sz="3200" dirty="0"/>
          </a:p>
        </p:txBody>
      </p:sp>
    </p:spTree>
    <p:extLst>
      <p:ext uri="{BB962C8B-B14F-4D97-AF65-F5344CB8AC3E}">
        <p14:creationId xmlns:p14="http://schemas.microsoft.com/office/powerpoint/2010/main" val="4198650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8686800" cy="6126173"/>
          </a:xfrm>
        </p:spPr>
        <p:txBody>
          <a:bodyPr>
            <a:normAutofit/>
          </a:bodyPr>
          <a:lstStyle/>
          <a:p>
            <a:r>
              <a:rPr lang="en-US" sz="3200" dirty="0" smtClean="0"/>
              <a:t>The fingers are directed along the anterior wall of the vagina. The wall should feel soft and dilatable while the vagina should be warm and moist.</a:t>
            </a:r>
          </a:p>
          <a:p>
            <a:r>
              <a:rPr lang="en-US" sz="3200" dirty="0" smtClean="0"/>
              <a:t>The fingers are then directed upwards to the position of the cervical Os.</a:t>
            </a:r>
          </a:p>
          <a:p>
            <a:r>
              <a:rPr lang="en-US" sz="3200" dirty="0" smtClean="0"/>
              <a:t>At times the Os is not felt readily, the fingers should then be directed backwards and upwards</a:t>
            </a:r>
            <a:endParaRPr lang="en-US" sz="3200" dirty="0"/>
          </a:p>
        </p:txBody>
      </p:sp>
    </p:spTree>
    <p:extLst>
      <p:ext uri="{BB962C8B-B14F-4D97-AF65-F5344CB8AC3E}">
        <p14:creationId xmlns:p14="http://schemas.microsoft.com/office/powerpoint/2010/main" val="3671439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2400"/>
            <a:ext cx="8229600" cy="762000"/>
          </a:xfrm>
        </p:spPr>
        <p:txBody>
          <a:bodyPr/>
          <a:lstStyle/>
          <a:p>
            <a:r>
              <a:rPr lang="en-US" b="1" dirty="0" smtClean="0">
                <a:solidFill>
                  <a:srgbClr val="7030A0"/>
                </a:solidFill>
              </a:rPr>
              <a:t>findings</a:t>
            </a:r>
            <a:endParaRPr lang="en-US" b="1" dirty="0">
              <a:solidFill>
                <a:srgbClr val="7030A0"/>
              </a:solidFill>
            </a:endParaRPr>
          </a:p>
        </p:txBody>
      </p:sp>
      <p:sp>
        <p:nvSpPr>
          <p:cNvPr id="3" name="Content Placeholder 2"/>
          <p:cNvSpPr>
            <a:spLocks noGrp="1"/>
          </p:cNvSpPr>
          <p:nvPr>
            <p:ph sz="quarter" idx="1"/>
          </p:nvPr>
        </p:nvSpPr>
        <p:spPr>
          <a:xfrm>
            <a:off x="0" y="1143000"/>
            <a:ext cx="8686800" cy="4983169"/>
          </a:xfrm>
        </p:spPr>
        <p:txBody>
          <a:bodyPr>
            <a:normAutofit/>
          </a:bodyPr>
          <a:lstStyle/>
          <a:p>
            <a:r>
              <a:rPr lang="en-US" sz="3200" dirty="0" smtClean="0"/>
              <a:t>Observe the labia for any sign of varicosities, oedema or vulval warts or sores</a:t>
            </a:r>
          </a:p>
          <a:p>
            <a:r>
              <a:rPr lang="en-US" sz="3200" dirty="0" smtClean="0"/>
              <a:t>Note whether perineum is scarred from a previous tear or episiotomy</a:t>
            </a:r>
          </a:p>
          <a:p>
            <a:r>
              <a:rPr lang="en-US" sz="3200" dirty="0" smtClean="0"/>
              <a:t>Note any discharge or bleeding from the vaginal orifice</a:t>
            </a:r>
          </a:p>
          <a:p>
            <a:r>
              <a:rPr lang="en-US" sz="3200" dirty="0" smtClean="0"/>
              <a:t>If membranes have ruptured, colour &amp; oduor of any amniotic fluid or discharge are noted </a:t>
            </a:r>
            <a:endParaRPr lang="en-US" sz="3200" dirty="0"/>
          </a:p>
        </p:txBody>
      </p:sp>
    </p:spTree>
    <p:extLst>
      <p:ext uri="{BB962C8B-B14F-4D97-AF65-F5344CB8AC3E}">
        <p14:creationId xmlns:p14="http://schemas.microsoft.com/office/powerpoint/2010/main" val="4059699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304800"/>
            <a:ext cx="8077201" cy="5588977"/>
          </a:xfrm>
        </p:spPr>
        <p:txBody>
          <a:bodyPr>
            <a:normAutofit/>
          </a:bodyPr>
          <a:lstStyle/>
          <a:p>
            <a:pPr>
              <a:buNone/>
            </a:pPr>
            <a:r>
              <a:rPr lang="en-US" sz="3200" b="1" dirty="0" smtClean="0"/>
              <a:t>THE CERVIX</a:t>
            </a:r>
          </a:p>
          <a:p>
            <a:r>
              <a:rPr lang="en-US" sz="3200" dirty="0" smtClean="0"/>
              <a:t>Is it bruised or oedematous?</a:t>
            </a:r>
          </a:p>
          <a:p>
            <a:r>
              <a:rPr lang="en-US" sz="3200" dirty="0" smtClean="0"/>
              <a:t>Is it firm or soft?</a:t>
            </a:r>
          </a:p>
          <a:p>
            <a:r>
              <a:rPr lang="en-US" sz="3200" dirty="0" smtClean="0"/>
              <a:t>Is it taken up, that is effaced?</a:t>
            </a:r>
          </a:p>
          <a:p>
            <a:r>
              <a:rPr lang="en-US" sz="3200" dirty="0" smtClean="0"/>
              <a:t>How much is the Os dilated?</a:t>
            </a:r>
            <a:endParaRPr lang="en-US" sz="3200" dirty="0"/>
          </a:p>
        </p:txBody>
      </p:sp>
    </p:spTree>
    <p:extLst>
      <p:ext uri="{BB962C8B-B14F-4D97-AF65-F5344CB8AC3E}">
        <p14:creationId xmlns:p14="http://schemas.microsoft.com/office/powerpoint/2010/main" val="3884609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1" y="228601"/>
            <a:ext cx="8077200" cy="5665176"/>
          </a:xfrm>
        </p:spPr>
        <p:txBody>
          <a:bodyPr>
            <a:normAutofit/>
          </a:bodyPr>
          <a:lstStyle/>
          <a:p>
            <a:pPr>
              <a:buNone/>
            </a:pPr>
            <a:r>
              <a:rPr lang="en-US" sz="3200" b="1" dirty="0" smtClean="0"/>
              <a:t>THE MEMBRANES</a:t>
            </a:r>
          </a:p>
          <a:p>
            <a:r>
              <a:rPr lang="en-US" sz="3200" dirty="0" smtClean="0"/>
              <a:t>After deciding the state of the cervical Os, check for presence of membranes. Note the following:</a:t>
            </a:r>
          </a:p>
          <a:p>
            <a:r>
              <a:rPr lang="en-US" sz="3200" dirty="0" smtClean="0"/>
              <a:t>Are they ruptured or intact?</a:t>
            </a:r>
          </a:p>
          <a:p>
            <a:r>
              <a:rPr lang="en-US" sz="3200" dirty="0" smtClean="0"/>
              <a:t>If intact are they bulging?</a:t>
            </a:r>
            <a:endParaRPr lang="en-US" sz="3200" dirty="0"/>
          </a:p>
        </p:txBody>
      </p:sp>
    </p:spTree>
    <p:extLst>
      <p:ext uri="{BB962C8B-B14F-4D97-AF65-F5344CB8AC3E}">
        <p14:creationId xmlns:p14="http://schemas.microsoft.com/office/powerpoint/2010/main" val="410758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8199" y="152400"/>
            <a:ext cx="8001001" cy="5741377"/>
          </a:xfrm>
        </p:spPr>
        <p:txBody>
          <a:bodyPr>
            <a:normAutofit/>
          </a:bodyPr>
          <a:lstStyle/>
          <a:p>
            <a:pPr>
              <a:buNone/>
            </a:pPr>
            <a:r>
              <a:rPr lang="en-US" sz="3200" b="1" dirty="0" smtClean="0"/>
              <a:t>THE CORD</a:t>
            </a:r>
          </a:p>
          <a:p>
            <a:r>
              <a:rPr lang="en-US" sz="3200" dirty="0" smtClean="0"/>
              <a:t>Is it presenting or prolapsed?</a:t>
            </a:r>
          </a:p>
          <a:p>
            <a:r>
              <a:rPr lang="en-US" sz="3200" dirty="0" smtClean="0"/>
              <a:t>If prolapsed is it pulsating?</a:t>
            </a:r>
            <a:endParaRPr lang="en-US" sz="3200" dirty="0"/>
          </a:p>
        </p:txBody>
      </p:sp>
    </p:spTree>
    <p:extLst>
      <p:ext uri="{BB962C8B-B14F-4D97-AF65-F5344CB8AC3E}">
        <p14:creationId xmlns:p14="http://schemas.microsoft.com/office/powerpoint/2010/main" val="612526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1" y="228601"/>
            <a:ext cx="8077200" cy="5665176"/>
          </a:xfrm>
        </p:spPr>
        <p:txBody>
          <a:bodyPr>
            <a:normAutofit/>
          </a:bodyPr>
          <a:lstStyle/>
          <a:p>
            <a:pPr>
              <a:buNone/>
            </a:pPr>
            <a:r>
              <a:rPr lang="en-US" sz="3200" b="1" dirty="0" smtClean="0"/>
              <a:t>THE PRESENTING PART</a:t>
            </a:r>
          </a:p>
          <a:p>
            <a:r>
              <a:rPr lang="en-US" sz="3200" dirty="0" smtClean="0"/>
              <a:t>Next, determine the level of the presenting part. The station or level of the presenting part is the level to which the presenting part has descended in the pelvis. The level of the presenting part is expressed in relation to the easily palpable ischial spines. state if it is above the brim, at the brim, in the cavity or at the outlet</a:t>
            </a:r>
            <a:endParaRPr lang="en-US" sz="3200" dirty="0"/>
          </a:p>
        </p:txBody>
      </p:sp>
    </p:spTree>
    <p:extLst>
      <p:ext uri="{BB962C8B-B14F-4D97-AF65-F5344CB8AC3E}">
        <p14:creationId xmlns:p14="http://schemas.microsoft.com/office/powerpoint/2010/main" val="401179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749935"/>
          </a:xfrm>
        </p:spPr>
        <p:txBody>
          <a:bodyPr>
            <a:normAutofit/>
          </a:bodyPr>
          <a:lstStyle/>
          <a:p>
            <a:pPr>
              <a:buNone/>
            </a:pPr>
            <a:r>
              <a:rPr lang="en-US" sz="3200" b="1" i="1" dirty="0" smtClean="0"/>
              <a:t>POSITION</a:t>
            </a:r>
          </a:p>
          <a:p>
            <a:r>
              <a:rPr lang="en-US" sz="3200" dirty="0" smtClean="0"/>
              <a:t>Observe the position of the presenting part. </a:t>
            </a:r>
            <a:br>
              <a:rPr lang="en-US" sz="3200" dirty="0" smtClean="0"/>
            </a:br>
            <a:r>
              <a:rPr lang="en-US" sz="3200" dirty="0" smtClean="0"/>
              <a:t> This is the position of the foetal parts in relation to the parts of the pelvis. A point on the foetus, such as  the </a:t>
            </a:r>
            <a:r>
              <a:rPr lang="en-US" sz="3200" b="1" dirty="0" smtClean="0"/>
              <a:t>occiput</a:t>
            </a:r>
            <a:r>
              <a:rPr lang="en-US" sz="3200" dirty="0" smtClean="0"/>
              <a:t> in a vertex presentation, is usually  </a:t>
            </a:r>
            <a:r>
              <a:rPr lang="en-US" sz="3200" b="1" dirty="0" smtClean="0"/>
              <a:t>used as a reference point.</a:t>
            </a:r>
          </a:p>
          <a:p>
            <a:r>
              <a:rPr lang="en-US" sz="3200" dirty="0" smtClean="0"/>
              <a:t>To get the position right, you have to palpate the sutures and fontanel to determine their position relative to the pelvis. </a:t>
            </a:r>
          </a:p>
          <a:p>
            <a:endParaRPr lang="en-US" sz="3200" dirty="0"/>
          </a:p>
        </p:txBody>
      </p:sp>
    </p:spTree>
    <p:extLst>
      <p:ext uri="{BB962C8B-B14F-4D97-AF65-F5344CB8AC3E}">
        <p14:creationId xmlns:p14="http://schemas.microsoft.com/office/powerpoint/2010/main" val="735877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1"/>
            <a:ext cx="8229600" cy="5445130"/>
          </a:xfrm>
        </p:spPr>
        <p:txBody>
          <a:bodyPr>
            <a:normAutofit/>
          </a:bodyPr>
          <a:lstStyle/>
          <a:p>
            <a:r>
              <a:rPr lang="en-US" sz="3200" dirty="0" smtClean="0"/>
              <a:t>In a cephalic presentation, you will feel the hard head sutures and fontanel. Determine whether it is the anterior or posterior fontanel by its shape. If it is the </a:t>
            </a:r>
            <a:r>
              <a:rPr lang="en-US" sz="3200" b="1" dirty="0" smtClean="0"/>
              <a:t>posterior fontanel</a:t>
            </a:r>
            <a:r>
              <a:rPr lang="en-US" sz="3200" dirty="0" smtClean="0"/>
              <a:t>, then the position is </a:t>
            </a:r>
            <a:r>
              <a:rPr lang="en-US" sz="3200" b="1" dirty="0" smtClean="0"/>
              <a:t>occipito-anterior</a:t>
            </a:r>
            <a:r>
              <a:rPr lang="en-US" sz="3200" dirty="0" smtClean="0"/>
              <a:t>. If it is the </a:t>
            </a:r>
            <a:r>
              <a:rPr lang="en-US" sz="3200" b="1" dirty="0" smtClean="0"/>
              <a:t>anterior fontanel </a:t>
            </a:r>
            <a:r>
              <a:rPr lang="en-US" sz="3200" dirty="0" smtClean="0"/>
              <a:t>then the position is </a:t>
            </a:r>
            <a:r>
              <a:rPr lang="en-US" sz="3200" b="1" dirty="0" smtClean="0"/>
              <a:t>occipital-posterior</a:t>
            </a:r>
            <a:endParaRPr lang="en-US" sz="3200" b="1" dirty="0"/>
          </a:p>
        </p:txBody>
      </p:sp>
    </p:spTree>
    <p:extLst>
      <p:ext uri="{BB962C8B-B14F-4D97-AF65-F5344CB8AC3E}">
        <p14:creationId xmlns:p14="http://schemas.microsoft.com/office/powerpoint/2010/main" val="3273604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Illustration of baby in mothers womb showing normal presentation</a:t>
            </a:r>
            <a:endParaRPr lang="en-US" dirty="0"/>
          </a:p>
        </p:txBody>
      </p:sp>
      <p:pic>
        <p:nvPicPr>
          <p:cNvPr id="4" name="ia_el_21_innerEl" descr="Illustration of baby in mothers womb showing normal presentation"/>
          <p:cNvPicPr>
            <a:picLocks noGrp="1"/>
          </p:cNvPicPr>
          <p:nvPr>
            <p:ph idx="1"/>
          </p:nvPr>
        </p:nvPicPr>
        <p:blipFill>
          <a:blip r:embed="rId2" cstate="print"/>
          <a:stretch>
            <a:fillRect/>
          </a:stretch>
        </p:blipFill>
        <p:spPr bwMode="auto">
          <a:xfrm>
            <a:off x="152400" y="1905000"/>
            <a:ext cx="8763000" cy="4953000"/>
          </a:xfrm>
          <a:prstGeom prst="rect">
            <a:avLst/>
          </a:prstGeom>
          <a:noFill/>
          <a:ln w="9525">
            <a:noFill/>
            <a:miter lim="800000"/>
            <a:headEnd/>
            <a:tailEnd/>
          </a:ln>
        </p:spPr>
      </p:pic>
    </p:spTree>
    <p:extLst>
      <p:ext uri="{BB962C8B-B14F-4D97-AF65-F5344CB8AC3E}">
        <p14:creationId xmlns:p14="http://schemas.microsoft.com/office/powerpoint/2010/main" val="1712053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838200"/>
            <a:ext cx="8229600" cy="5715000"/>
          </a:xfrm>
        </p:spPr>
        <p:txBody>
          <a:bodyPr/>
          <a:lstStyle/>
          <a:p>
            <a:pPr>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5. Provision of skilled care at birth</a:t>
            </a:r>
          </a:p>
          <a:p>
            <a:r>
              <a:rPr lang="en-US" sz="2800" dirty="0" smtClean="0">
                <a:latin typeface="Times New Roman" pitchFamily="18" charset="0"/>
                <a:cs typeface="Times New Roman" pitchFamily="18" charset="0"/>
              </a:rPr>
              <a:t>Maternal as well as neonatal morbidity and mortality is highly predisposed by self delivery, together with  unskilled attendants.</a:t>
            </a:r>
          </a:p>
          <a:p>
            <a:pPr>
              <a:buFont typeface="Wingdings" pitchFamily="2" charset="2"/>
              <a:buChar char="Ø"/>
            </a:pPr>
            <a:r>
              <a:rPr lang="en-US" sz="2800" dirty="0" smtClean="0">
                <a:latin typeface="Times New Roman" pitchFamily="18" charset="0"/>
                <a:cs typeface="Times New Roman" pitchFamily="18" charset="0"/>
              </a:rPr>
              <a:t>So, currently delivery in a health facility is highly recommended.</a:t>
            </a:r>
          </a:p>
          <a:p>
            <a:r>
              <a:rPr lang="en-US" sz="2800" dirty="0" smtClean="0">
                <a:latin typeface="Times New Roman" pitchFamily="18" charset="0"/>
                <a:cs typeface="Times New Roman" pitchFamily="18" charset="0"/>
              </a:rPr>
              <a:t> Due to some inevitable shortcomings, TBA are used.</a:t>
            </a:r>
          </a:p>
          <a:p>
            <a:pPr>
              <a:buFont typeface="Wingdings" pitchFamily="2" charset="2"/>
              <a:buChar char="Ø"/>
            </a:pPr>
            <a:r>
              <a:rPr lang="en-US" sz="2800" dirty="0" smtClean="0">
                <a:latin typeface="Times New Roman" pitchFamily="18" charset="0"/>
                <a:cs typeface="Times New Roman" pitchFamily="18" charset="0"/>
              </a:rPr>
              <a:t>Therefore, to be efficient in their services, they should be integrated &amp; upgraded, to comprehend,  at what level to refer to hospital. </a:t>
            </a:r>
          </a:p>
          <a:p>
            <a:pPr>
              <a:buNone/>
            </a:pPr>
            <a:endParaRPr lang="en-US" b="1" dirty="0"/>
          </a:p>
        </p:txBody>
      </p:sp>
      <p:sp>
        <p:nvSpPr>
          <p:cNvPr id="4" name="Date Placeholder 3"/>
          <p:cNvSpPr>
            <a:spLocks noGrp="1"/>
          </p:cNvSpPr>
          <p:nvPr>
            <p:ph type="dt" sz="half" idx="10"/>
          </p:nvPr>
        </p:nvSpPr>
        <p:spPr/>
        <p:txBody>
          <a:bodyPr/>
          <a:lstStyle/>
          <a:p>
            <a:fld id="{5457FE07-F0FC-4D10-A8E6-071990D74193}"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8658BCC8-BCAF-4AC7-96A0-C5CCAE56A870}" type="slidenum">
              <a:rPr lang="en-US" smtClean="0"/>
              <a:pPr/>
              <a:t>23</a:t>
            </a:fld>
            <a:endParaRPr lang="en-US" dirty="0"/>
          </a:p>
        </p:txBody>
      </p:sp>
    </p:spTree>
    <p:extLst>
      <p:ext uri="{BB962C8B-B14F-4D97-AF65-F5344CB8AC3E}">
        <p14:creationId xmlns:p14="http://schemas.microsoft.com/office/powerpoint/2010/main" val="1486067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457210"/>
            <a:ext cx="9144000" cy="5673725"/>
          </a:xfrm>
        </p:spPr>
        <p:txBody>
          <a:bodyPr>
            <a:normAutofit/>
          </a:bodyPr>
          <a:lstStyle/>
          <a:p>
            <a:pPr>
              <a:buNone/>
            </a:pPr>
            <a:r>
              <a:rPr lang="en-US" sz="3200" b="1" dirty="0" smtClean="0"/>
              <a:t>MOULDING</a:t>
            </a:r>
          </a:p>
          <a:p>
            <a:r>
              <a:rPr lang="en-US" sz="3200" dirty="0" smtClean="0"/>
              <a:t>check for moulding or caput succedaneum</a:t>
            </a:r>
          </a:p>
          <a:p>
            <a:r>
              <a:rPr lang="en-US" sz="3200" dirty="0" smtClean="0"/>
              <a:t>Moulding is when the diameters of the foetal skull are reduced in size. During labour the bones of the foetal skull tend to overlap at the sutures so that the head can easily pass through the birth canal</a:t>
            </a:r>
          </a:p>
          <a:p>
            <a:r>
              <a:rPr lang="en-US" sz="3200" dirty="0" smtClean="0"/>
              <a:t>Moulding  is judged by feeling the amount of </a:t>
            </a:r>
            <a:r>
              <a:rPr lang="en-US" sz="3200" b="1" dirty="0" smtClean="0"/>
              <a:t>overlapping of the skull bones</a:t>
            </a:r>
            <a:r>
              <a:rPr lang="en-US" sz="3200" dirty="0" smtClean="0"/>
              <a:t>. The parietal bone overrides the occipital bone &amp; the anterior parietal bone overrides the posterior</a:t>
            </a:r>
            <a:endParaRPr lang="en-US" sz="3200" dirty="0"/>
          </a:p>
        </p:txBody>
      </p:sp>
    </p:spTree>
    <p:extLst>
      <p:ext uri="{BB962C8B-B14F-4D97-AF65-F5344CB8AC3E}">
        <p14:creationId xmlns:p14="http://schemas.microsoft.com/office/powerpoint/2010/main" val="3663630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
            <a:ext cx="8229600" cy="6126163"/>
          </a:xfrm>
        </p:spPr>
        <p:txBody>
          <a:bodyPr>
            <a:normAutofit/>
          </a:bodyPr>
          <a:lstStyle/>
          <a:p>
            <a:pPr>
              <a:buNone/>
            </a:pPr>
            <a:r>
              <a:rPr lang="en-US" sz="3200" dirty="0" smtClean="0"/>
              <a:t>During a vaginal examination this is how you should check for moulding:</a:t>
            </a:r>
          </a:p>
          <a:p>
            <a:r>
              <a:rPr lang="en-US" sz="3200" dirty="0" smtClean="0"/>
              <a:t>In cephalic presentation, run the finger on the head feeling for the sutures</a:t>
            </a:r>
          </a:p>
          <a:p>
            <a:r>
              <a:rPr lang="en-US" sz="3200" dirty="0" smtClean="0"/>
              <a:t>Judge the degree of moulding by feeling the amount of overlapping of skull bones</a:t>
            </a:r>
          </a:p>
          <a:p>
            <a:r>
              <a:rPr lang="en-US" sz="3200" dirty="0" smtClean="0"/>
              <a:t>Check for caput succedaneum</a:t>
            </a:r>
            <a:endParaRPr lang="en-US" sz="3200" dirty="0"/>
          </a:p>
        </p:txBody>
      </p:sp>
    </p:spTree>
    <p:extLst>
      <p:ext uri="{BB962C8B-B14F-4D97-AF65-F5344CB8AC3E}">
        <p14:creationId xmlns:p14="http://schemas.microsoft.com/office/powerpoint/2010/main" val="1627021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762000"/>
          </a:xfrm>
        </p:spPr>
        <p:txBody>
          <a:bodyPr/>
          <a:lstStyle/>
          <a:p>
            <a:r>
              <a:rPr lang="en-US" b="1" dirty="0" smtClean="0"/>
              <a:t>The Discharge</a:t>
            </a:r>
            <a:endParaRPr lang="en-US" dirty="0"/>
          </a:p>
        </p:txBody>
      </p:sp>
      <p:sp>
        <p:nvSpPr>
          <p:cNvPr id="3" name="Content Placeholder 2"/>
          <p:cNvSpPr>
            <a:spLocks noGrp="1"/>
          </p:cNvSpPr>
          <p:nvPr>
            <p:ph sz="quarter" idx="1"/>
          </p:nvPr>
        </p:nvSpPr>
        <p:spPr>
          <a:xfrm>
            <a:off x="0" y="1143000"/>
            <a:ext cx="9144000" cy="5715000"/>
          </a:xfrm>
        </p:spPr>
        <p:txBody>
          <a:bodyPr>
            <a:normAutofit/>
          </a:bodyPr>
          <a:lstStyle/>
          <a:p>
            <a:pPr>
              <a:buNone/>
            </a:pPr>
            <a:r>
              <a:rPr lang="en-US" sz="3200" dirty="0" smtClean="0"/>
              <a:t>Withdraw the fingers and check if there is:</a:t>
            </a:r>
          </a:p>
          <a:p>
            <a:pPr lvl="1"/>
            <a:r>
              <a:rPr lang="en-US" sz="3200" dirty="0" smtClean="0"/>
              <a:t>Any vaginal discharge</a:t>
            </a:r>
          </a:p>
          <a:p>
            <a:pPr lvl="1"/>
            <a:r>
              <a:rPr lang="en-US" sz="3200" dirty="0" smtClean="0"/>
              <a:t>Any smell</a:t>
            </a:r>
          </a:p>
          <a:p>
            <a:pPr lvl="1"/>
            <a:r>
              <a:rPr lang="en-US" sz="3200" dirty="0" smtClean="0"/>
              <a:t>Any liquor or meconium staining</a:t>
            </a:r>
          </a:p>
          <a:p>
            <a:pPr lvl="1"/>
            <a:r>
              <a:rPr lang="en-US" sz="3200" dirty="0" smtClean="0"/>
              <a:t>Any bleeding</a:t>
            </a:r>
          </a:p>
        </p:txBody>
      </p:sp>
    </p:spTree>
    <p:extLst>
      <p:ext uri="{BB962C8B-B14F-4D97-AF65-F5344CB8AC3E}">
        <p14:creationId xmlns:p14="http://schemas.microsoft.com/office/powerpoint/2010/main" val="3011031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5897563"/>
          </a:xfrm>
        </p:spPr>
        <p:txBody>
          <a:bodyPr>
            <a:noAutofit/>
          </a:bodyPr>
          <a:lstStyle/>
          <a:p>
            <a:pPr>
              <a:buNone/>
            </a:pPr>
            <a:r>
              <a:rPr lang="en-US" sz="3200" dirty="0" smtClean="0"/>
              <a:t>The following steps should be taken as part of your investigation:</a:t>
            </a:r>
          </a:p>
          <a:p>
            <a:r>
              <a:rPr lang="en-US" sz="3200" dirty="0" smtClean="0"/>
              <a:t>Take a urine sample for albumin and sugar</a:t>
            </a:r>
          </a:p>
          <a:p>
            <a:r>
              <a:rPr lang="en-US" sz="3200" dirty="0" smtClean="0"/>
              <a:t>Check for acetone, especially if the patient is in prolonged labour</a:t>
            </a:r>
          </a:p>
          <a:p>
            <a:r>
              <a:rPr lang="en-US" sz="3200" dirty="0" smtClean="0"/>
              <a:t>Take blood for </a:t>
            </a:r>
            <a:r>
              <a:rPr lang="en-US" sz="3200" dirty="0" err="1" smtClean="0"/>
              <a:t>haemoglobin</a:t>
            </a:r>
            <a:r>
              <a:rPr lang="en-US" sz="3200" dirty="0" smtClean="0"/>
              <a:t> and cross matching if the patient is </a:t>
            </a:r>
            <a:r>
              <a:rPr lang="en-US" sz="3200" dirty="0" err="1" smtClean="0"/>
              <a:t>anaemic</a:t>
            </a:r>
            <a:r>
              <a:rPr lang="en-US" sz="3200" dirty="0" smtClean="0"/>
              <a:t> or might need an operation</a:t>
            </a:r>
          </a:p>
          <a:p>
            <a:r>
              <a:rPr lang="en-US" sz="3200" dirty="0" smtClean="0"/>
              <a:t>By this time you will have gathered enough information as to the stage of labour and whether the patient belongs to the ‘at risk’ category and needs referral or not.</a:t>
            </a:r>
          </a:p>
          <a:p>
            <a:endParaRPr lang="en-US" sz="3200" dirty="0"/>
          </a:p>
        </p:txBody>
      </p:sp>
    </p:spTree>
    <p:extLst>
      <p:ext uri="{BB962C8B-B14F-4D97-AF65-F5344CB8AC3E}">
        <p14:creationId xmlns:p14="http://schemas.microsoft.com/office/powerpoint/2010/main" val="3769039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CLEANLINESS AND COMFORT</a:t>
            </a:r>
            <a:endParaRPr lang="en-US" b="1" dirty="0"/>
          </a:p>
        </p:txBody>
      </p:sp>
      <p:sp>
        <p:nvSpPr>
          <p:cNvPr id="3" name="Content Placeholder 2"/>
          <p:cNvSpPr>
            <a:spLocks noGrp="1"/>
          </p:cNvSpPr>
          <p:nvPr>
            <p:ph sz="quarter" idx="1"/>
          </p:nvPr>
        </p:nvSpPr>
        <p:spPr>
          <a:xfrm>
            <a:off x="533400" y="1447800"/>
            <a:ext cx="7391400" cy="5026152"/>
          </a:xfrm>
        </p:spPr>
        <p:txBody>
          <a:bodyPr>
            <a:normAutofit/>
          </a:bodyPr>
          <a:lstStyle/>
          <a:p>
            <a:pPr>
              <a:buNone/>
            </a:pPr>
            <a:r>
              <a:rPr lang="en-US" sz="3200" b="1" dirty="0" smtClean="0"/>
              <a:t>Bowel preparation</a:t>
            </a:r>
          </a:p>
          <a:p>
            <a:r>
              <a:rPr lang="en-US" sz="3200" dirty="0" smtClean="0"/>
              <a:t>If there has been no recent bowel action( depending on the woman’s normal bowel habits), or the rectum feels loaded on vaginal examination, the woman should be consulted and asked if she would like an enema or supporsitories. This is never done as a routine procedure</a:t>
            </a:r>
            <a:endParaRPr lang="en-US" sz="3200" dirty="0"/>
          </a:p>
        </p:txBody>
      </p:sp>
    </p:spTree>
    <p:extLst>
      <p:ext uri="{BB962C8B-B14F-4D97-AF65-F5344CB8AC3E}">
        <p14:creationId xmlns:p14="http://schemas.microsoft.com/office/powerpoint/2010/main" val="3000130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PERINEAL SHAVE</a:t>
            </a:r>
            <a:endParaRPr lang="en-US" b="1" dirty="0"/>
          </a:p>
        </p:txBody>
      </p:sp>
      <p:sp>
        <p:nvSpPr>
          <p:cNvPr id="3" name="Content Placeholder 2"/>
          <p:cNvSpPr>
            <a:spLocks noGrp="1"/>
          </p:cNvSpPr>
          <p:nvPr>
            <p:ph sz="quarter" idx="1"/>
          </p:nvPr>
        </p:nvSpPr>
        <p:spPr>
          <a:xfrm>
            <a:off x="0" y="838200"/>
            <a:ext cx="9144000" cy="5440363"/>
          </a:xfrm>
        </p:spPr>
        <p:txBody>
          <a:bodyPr>
            <a:noAutofit/>
          </a:bodyPr>
          <a:lstStyle/>
          <a:p>
            <a:r>
              <a:rPr lang="en-US" sz="3200" dirty="0" smtClean="0"/>
              <a:t>Not a routine procedure as research has shown that perineal shaving is unnecessary and does not improve infection rates</a:t>
            </a:r>
          </a:p>
          <a:p>
            <a:pPr>
              <a:buNone/>
            </a:pPr>
            <a:r>
              <a:rPr lang="en-US" sz="3200" dirty="0" smtClean="0"/>
              <a:t>Bath or shower</a:t>
            </a:r>
          </a:p>
          <a:p>
            <a:r>
              <a:rPr lang="en-US" sz="3200" dirty="0" smtClean="0"/>
              <a:t>For women in normal labour, a warm bath( or birthing pool) can be an effective form of pain relief that allows increased mobility with no increased incidence of adverse outcome for the mother or baby</a:t>
            </a:r>
          </a:p>
          <a:p>
            <a:pPr>
              <a:buNone/>
            </a:pPr>
            <a:r>
              <a:rPr lang="en-US" sz="3200" dirty="0" smtClean="0"/>
              <a:t>Clothing</a:t>
            </a:r>
          </a:p>
          <a:p>
            <a:r>
              <a:rPr lang="en-US" sz="3200" dirty="0" smtClean="0"/>
              <a:t>The woman should be given a clean, loose gown to wear or one that she feels comfortable in</a:t>
            </a:r>
            <a:endParaRPr lang="en-US" sz="3200" dirty="0"/>
          </a:p>
        </p:txBody>
      </p:sp>
    </p:spTree>
    <p:extLst>
      <p:ext uri="{BB962C8B-B14F-4D97-AF65-F5344CB8AC3E}">
        <p14:creationId xmlns:p14="http://schemas.microsoft.com/office/powerpoint/2010/main" val="67772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smtClean="0"/>
              <a:t>RECORDS</a:t>
            </a:r>
            <a:endParaRPr lang="en-US" b="1" dirty="0"/>
          </a:p>
        </p:txBody>
      </p:sp>
      <p:sp>
        <p:nvSpPr>
          <p:cNvPr id="3" name="Content Placeholder 2"/>
          <p:cNvSpPr>
            <a:spLocks noGrp="1"/>
          </p:cNvSpPr>
          <p:nvPr>
            <p:ph sz="quarter" idx="1"/>
          </p:nvPr>
        </p:nvSpPr>
        <p:spPr>
          <a:xfrm>
            <a:off x="914400" y="1143000"/>
            <a:ext cx="7696200" cy="5715000"/>
          </a:xfrm>
        </p:spPr>
        <p:txBody>
          <a:bodyPr>
            <a:normAutofit/>
          </a:bodyPr>
          <a:lstStyle/>
          <a:p>
            <a:r>
              <a:rPr lang="en-US" sz="3200" dirty="0" smtClean="0"/>
              <a:t>The midwife’s record of labour is a legal document and must be kept meticulously. The records may be examined by any court for up to 25 years, they may go b4 the nursing council professional conduct or health committee and may be examined</a:t>
            </a:r>
          </a:p>
          <a:p>
            <a:pPr>
              <a:buNone/>
            </a:pPr>
            <a:endParaRPr lang="en-US" sz="3200" dirty="0"/>
          </a:p>
        </p:txBody>
      </p:sp>
    </p:spTree>
    <p:extLst>
      <p:ext uri="{BB962C8B-B14F-4D97-AF65-F5344CB8AC3E}">
        <p14:creationId xmlns:p14="http://schemas.microsoft.com/office/powerpoint/2010/main" val="707813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5897563"/>
          </a:xfrm>
        </p:spPr>
        <p:txBody>
          <a:bodyPr>
            <a:normAutofit/>
          </a:bodyPr>
          <a:lstStyle/>
          <a:p>
            <a:r>
              <a:rPr lang="en-US" sz="3200" dirty="0" smtClean="0"/>
              <a:t>Half hourly- maternal pulse, contractions for length, strength and frequency, FHR</a:t>
            </a:r>
          </a:p>
          <a:p>
            <a:r>
              <a:rPr lang="en-US" sz="3200" dirty="0" smtClean="0"/>
              <a:t>Every 1 1/2 - 2 hours check bladder</a:t>
            </a:r>
          </a:p>
          <a:p>
            <a:r>
              <a:rPr lang="en-US" sz="3200" dirty="0" smtClean="0"/>
              <a:t>Every 4 hours – B/P. Temperature, abdominal examination for </a:t>
            </a:r>
            <a:r>
              <a:rPr lang="en-US" sz="3200" dirty="0" err="1" smtClean="0"/>
              <a:t>descent,V.E</a:t>
            </a:r>
            <a:r>
              <a:rPr lang="en-US" sz="3200" dirty="0" smtClean="0"/>
              <a:t>, urine test acetone, albumin</a:t>
            </a:r>
          </a:p>
          <a:p>
            <a:endParaRPr lang="en-US" sz="3200" dirty="0"/>
          </a:p>
        </p:txBody>
      </p:sp>
    </p:spTree>
    <p:extLst>
      <p:ext uri="{BB962C8B-B14F-4D97-AF65-F5344CB8AC3E}">
        <p14:creationId xmlns:p14="http://schemas.microsoft.com/office/powerpoint/2010/main" val="3021597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t>THE PARTOGRAPH</a:t>
            </a:r>
            <a:endParaRPr lang="en-US" b="1" dirty="0"/>
          </a:p>
        </p:txBody>
      </p:sp>
      <p:pic>
        <p:nvPicPr>
          <p:cNvPr id="4" name="il_fi" descr="http://helid.digicollection.org/documents/who37e/p06.gif"/>
          <p:cNvPicPr>
            <a:picLocks noGrp="1"/>
          </p:cNvPicPr>
          <p:nvPr>
            <p:ph idx="1"/>
          </p:nvPr>
        </p:nvPicPr>
        <p:blipFill>
          <a:blip r:embed="rId2" cstate="print"/>
          <a:stretch>
            <a:fillRect/>
          </a:stretch>
        </p:blipFill>
        <p:spPr bwMode="auto">
          <a:xfrm>
            <a:off x="457200" y="1066801"/>
            <a:ext cx="8382000" cy="5257800"/>
          </a:xfrm>
          <a:prstGeom prst="rect">
            <a:avLst/>
          </a:prstGeom>
          <a:noFill/>
          <a:ln w="9525">
            <a:noFill/>
            <a:miter lim="800000"/>
            <a:headEnd/>
            <a:tailEnd/>
          </a:ln>
        </p:spPr>
      </p:pic>
    </p:spTree>
    <p:extLst>
      <p:ext uri="{BB962C8B-B14F-4D97-AF65-F5344CB8AC3E}">
        <p14:creationId xmlns:p14="http://schemas.microsoft.com/office/powerpoint/2010/main" val="4241521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762000"/>
          </a:xfrm>
        </p:spPr>
        <p:txBody>
          <a:bodyPr/>
          <a:lstStyle/>
          <a:p>
            <a:r>
              <a:rPr lang="en-US" b="1" dirty="0" smtClean="0"/>
              <a:t>partograph</a:t>
            </a:r>
            <a:endParaRPr lang="en-US" b="1" dirty="0"/>
          </a:p>
        </p:txBody>
      </p:sp>
      <p:sp>
        <p:nvSpPr>
          <p:cNvPr id="3" name="Content Placeholder 2"/>
          <p:cNvSpPr>
            <a:spLocks noGrp="1"/>
          </p:cNvSpPr>
          <p:nvPr>
            <p:ph sz="quarter" idx="1"/>
          </p:nvPr>
        </p:nvSpPr>
        <p:spPr>
          <a:xfrm>
            <a:off x="0" y="1143000"/>
            <a:ext cx="9144000" cy="5715000"/>
          </a:xfrm>
        </p:spPr>
        <p:txBody>
          <a:bodyPr>
            <a:normAutofit lnSpcReduction="10000"/>
          </a:bodyPr>
          <a:lstStyle/>
          <a:p>
            <a:pPr>
              <a:buFont typeface="Wingdings" pitchFamily="2" charset="2"/>
              <a:buChar char="v"/>
            </a:pPr>
            <a:r>
              <a:rPr lang="en-US" sz="3200" b="1" dirty="0" smtClean="0"/>
              <a:t>(See Partograph symbols)</a:t>
            </a:r>
          </a:p>
          <a:p>
            <a:pPr>
              <a:buNone/>
            </a:pPr>
            <a:r>
              <a:rPr lang="en-US" sz="3200" b="1" dirty="0" smtClean="0"/>
              <a:t>Definition of partograph</a:t>
            </a:r>
          </a:p>
          <a:p>
            <a:r>
              <a:rPr lang="en-US" sz="3200" dirty="0" smtClean="0"/>
              <a:t>A tool developed by the World Health Organization (WHO) to monitor, document and manage labour. It gives a complete picture of maternal and fetal well-being and labour progress at a glance. It also provides guidelines on when labour is no longer normal.</a:t>
            </a:r>
          </a:p>
          <a:p>
            <a:r>
              <a:rPr lang="en-US" sz="3200" dirty="0" smtClean="0"/>
              <a:t>The partograph is a graphic presentation, which outlines the progress of a woman in active labour including the foetal and maternal condition. </a:t>
            </a:r>
          </a:p>
          <a:p>
            <a:pPr>
              <a:buNone/>
            </a:pPr>
            <a:endParaRPr lang="en-US" sz="3200" b="1" dirty="0" smtClean="0"/>
          </a:p>
          <a:p>
            <a:pPr>
              <a:buFont typeface="Arial" charset="0"/>
              <a:buChar char="•"/>
            </a:pPr>
            <a:endParaRPr lang="en-US" sz="3200" b="1" dirty="0"/>
          </a:p>
        </p:txBody>
      </p:sp>
    </p:spTree>
    <p:extLst>
      <p:ext uri="{BB962C8B-B14F-4D97-AF65-F5344CB8AC3E}">
        <p14:creationId xmlns:p14="http://schemas.microsoft.com/office/powerpoint/2010/main" val="4202777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457200"/>
            <a:ext cx="8229600" cy="6096000"/>
          </a:xfrm>
        </p:spPr>
        <p:txBody>
          <a:bodyPr>
            <a:normAutofit/>
          </a:bodyPr>
          <a:lstStyle/>
          <a:p>
            <a:pPr>
              <a:buNone/>
            </a:pPr>
            <a:r>
              <a:rPr lang="en-US" dirty="0" smtClean="0"/>
              <a:t>	</a:t>
            </a:r>
            <a:r>
              <a:rPr lang="en-US" sz="2800" dirty="0" smtClean="0">
                <a:latin typeface="Times New Roman" pitchFamily="18" charset="0"/>
                <a:cs typeface="Times New Roman" pitchFamily="18" charset="0"/>
              </a:rPr>
              <a:t>		</a:t>
            </a:r>
            <a:r>
              <a:rPr lang="en-US" sz="3200" b="1" u="sng" dirty="0" smtClean="0">
                <a:solidFill>
                  <a:srgbClr val="7030A0"/>
                </a:solidFill>
                <a:latin typeface="Times New Roman" pitchFamily="18" charset="0"/>
                <a:cs typeface="Times New Roman" pitchFamily="18" charset="0"/>
              </a:rPr>
              <a:t>VISITS</a:t>
            </a:r>
            <a:endParaRPr lang="en-US" sz="2800" b="1" u="sng" dirty="0" smtClean="0">
              <a:solidFill>
                <a:srgbClr val="7030A0"/>
              </a:solidFill>
              <a:latin typeface="Times New Roman" pitchFamily="18" charset="0"/>
              <a:cs typeface="Times New Roman" pitchFamily="18" charset="0"/>
            </a:endParaRPr>
          </a:p>
          <a:p>
            <a:pPr>
              <a:buFont typeface="Wingdings" pitchFamily="2" charset="2"/>
              <a:buChar char="v"/>
            </a:pPr>
            <a:r>
              <a:rPr lang="en-US" sz="2900" dirty="0" smtClean="0">
                <a:latin typeface="Times New Roman" pitchFamily="18" charset="0"/>
                <a:cs typeface="Times New Roman" pitchFamily="18" charset="0"/>
              </a:rPr>
              <a:t>World health organisation (WHO) states that:-</a:t>
            </a:r>
          </a:p>
          <a:p>
            <a:r>
              <a:rPr lang="en-US" sz="2900" dirty="0" smtClean="0">
                <a:latin typeface="Times New Roman" pitchFamily="18" charset="0"/>
                <a:cs typeface="Times New Roman" pitchFamily="18" charset="0"/>
              </a:rPr>
              <a:t>A healthy prenatal client should have at least </a:t>
            </a:r>
            <a:r>
              <a:rPr lang="en-US" sz="2900" b="1" dirty="0" smtClean="0">
                <a:solidFill>
                  <a:srgbClr val="FF0000"/>
                </a:solidFill>
                <a:latin typeface="Times New Roman" pitchFamily="18" charset="0"/>
                <a:cs typeface="Times New Roman" pitchFamily="18" charset="0"/>
              </a:rPr>
              <a:t>4(four) </a:t>
            </a:r>
            <a:r>
              <a:rPr lang="en-US" sz="2900" dirty="0" smtClean="0">
                <a:latin typeface="Times New Roman" pitchFamily="18" charset="0"/>
                <a:cs typeface="Times New Roman" pitchFamily="18" charset="0"/>
              </a:rPr>
              <a:t>visits, during the entire period.</a:t>
            </a:r>
          </a:p>
          <a:p>
            <a:r>
              <a:rPr lang="en-US" sz="2900" dirty="0" smtClean="0">
                <a:latin typeface="Times New Roman" pitchFamily="18" charset="0"/>
                <a:cs typeface="Times New Roman" pitchFamily="18" charset="0"/>
              </a:rPr>
              <a:t>Each visit to be thorough/comprehensive and personalised.</a:t>
            </a:r>
          </a:p>
          <a:p>
            <a:r>
              <a:rPr lang="en-US" sz="2900" dirty="0" smtClean="0">
                <a:latin typeface="Times New Roman" pitchFamily="18" charset="0"/>
                <a:cs typeface="Times New Roman" pitchFamily="18" charset="0"/>
              </a:rPr>
              <a:t>To use the acronym, </a:t>
            </a:r>
            <a:r>
              <a:rPr lang="en-US" sz="2900" b="1" dirty="0" smtClean="0">
                <a:solidFill>
                  <a:srgbClr val="FF0000"/>
                </a:solidFill>
                <a:latin typeface="Times New Roman" pitchFamily="18" charset="0"/>
                <a:cs typeface="Times New Roman" pitchFamily="18" charset="0"/>
              </a:rPr>
              <a:t>GATHER</a:t>
            </a:r>
            <a:r>
              <a:rPr lang="en-US" sz="2900" b="1" dirty="0" smtClean="0">
                <a:latin typeface="Times New Roman" pitchFamily="18" charset="0"/>
                <a:cs typeface="Times New Roman" pitchFamily="18" charset="0"/>
              </a:rPr>
              <a:t> </a:t>
            </a:r>
            <a:r>
              <a:rPr lang="en-US" sz="2900" dirty="0" smtClean="0">
                <a:latin typeface="Times New Roman" pitchFamily="18" charset="0"/>
                <a:cs typeface="Times New Roman" pitchFamily="18" charset="0"/>
              </a:rPr>
              <a:t>for establishment of  rapport and to appropriately serve the client.</a:t>
            </a:r>
          </a:p>
          <a:p>
            <a:pPr>
              <a:buFont typeface="Wingdings" pitchFamily="2" charset="2"/>
              <a:buChar char="v"/>
            </a:pPr>
            <a:r>
              <a:rPr lang="en-US" sz="2900" dirty="0" smtClean="0">
                <a:latin typeface="Times New Roman" pitchFamily="18" charset="0"/>
                <a:cs typeface="Times New Roman" pitchFamily="18" charset="0"/>
              </a:rPr>
              <a:t> G= Greet, A= Ask, T= Tell, H= Help, E= Explain, R= Remind.</a:t>
            </a:r>
            <a:endParaRPr lang="en-US" sz="29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5F634D55-3E6F-49EE-BE95-87373E263497}"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8658BCC8-BCAF-4AC7-96A0-C5CCAE56A870}" type="slidenum">
              <a:rPr lang="en-US" smtClean="0"/>
              <a:pPr/>
              <a:t>24</a:t>
            </a:fld>
            <a:endParaRPr lang="en-US" dirty="0"/>
          </a:p>
        </p:txBody>
      </p:sp>
    </p:spTree>
    <p:extLst>
      <p:ext uri="{BB962C8B-B14F-4D97-AF65-F5344CB8AC3E}">
        <p14:creationId xmlns:p14="http://schemas.microsoft.com/office/powerpoint/2010/main" val="864819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b="1" dirty="0" smtClean="0"/>
              <a:t>Conditions for starting a Partograph </a:t>
            </a:r>
            <a:endParaRPr lang="en-US" dirty="0"/>
          </a:p>
        </p:txBody>
      </p:sp>
      <p:sp>
        <p:nvSpPr>
          <p:cNvPr id="3" name="Content Placeholder 2"/>
          <p:cNvSpPr>
            <a:spLocks noGrp="1"/>
          </p:cNvSpPr>
          <p:nvPr>
            <p:ph sz="quarter" idx="1"/>
          </p:nvPr>
        </p:nvSpPr>
        <p:spPr>
          <a:xfrm>
            <a:off x="0" y="990600"/>
            <a:ext cx="9144000" cy="5867400"/>
          </a:xfrm>
        </p:spPr>
        <p:txBody>
          <a:bodyPr>
            <a:normAutofit/>
          </a:bodyPr>
          <a:lstStyle/>
          <a:p>
            <a:r>
              <a:rPr lang="en-US" sz="3200" dirty="0" smtClean="0"/>
              <a:t>A Partograph chart must only be started when a woman is in active phase of labour (from 4 cms)</a:t>
            </a:r>
          </a:p>
          <a:p>
            <a:pPr>
              <a:buNone/>
            </a:pPr>
            <a:r>
              <a:rPr lang="en-US" sz="3200" b="1" u="sng" dirty="0" smtClean="0"/>
              <a:t>Points to remember</a:t>
            </a:r>
          </a:p>
          <a:p>
            <a:r>
              <a:rPr lang="en-US" sz="3200" dirty="0" smtClean="0"/>
              <a:t>The latent phase is from 0-4cm dilatation &amp; is accompanied by gradual shortening of cervix. It should normally not last longer than 8 hrs.</a:t>
            </a:r>
          </a:p>
          <a:p>
            <a:r>
              <a:rPr lang="en-US" sz="3200" dirty="0" smtClean="0"/>
              <a:t>The active phase is from 4-10cms &amp; dilatation should be at the rate of at least 1cm/hr in a </a:t>
            </a:r>
            <a:r>
              <a:rPr lang="en-US" sz="3200" dirty="0" err="1" smtClean="0"/>
              <a:t>primigravida</a:t>
            </a:r>
            <a:r>
              <a:rPr lang="en-US" sz="3200" dirty="0" smtClean="0"/>
              <a:t>.</a:t>
            </a:r>
          </a:p>
        </p:txBody>
      </p:sp>
    </p:spTree>
    <p:extLst>
      <p:ext uri="{BB962C8B-B14F-4D97-AF65-F5344CB8AC3E}">
        <p14:creationId xmlns:p14="http://schemas.microsoft.com/office/powerpoint/2010/main" val="3896866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normAutofit/>
          </a:bodyPr>
          <a:lstStyle/>
          <a:p>
            <a:r>
              <a:rPr lang="en-US" sz="3200" dirty="0" smtClean="0"/>
              <a:t>When labour progresses well, the dilatation should not move to the right of the alert line.</a:t>
            </a:r>
          </a:p>
          <a:p>
            <a:r>
              <a:rPr lang="en-US" sz="3200" dirty="0" smtClean="0"/>
              <a:t>When admission to hospital takes place in the active phase, the cervical dilatation is immediately plotted in the </a:t>
            </a:r>
            <a:r>
              <a:rPr lang="en-US" sz="3200" b="1" dirty="0" smtClean="0"/>
              <a:t>alert line</a:t>
            </a:r>
          </a:p>
          <a:p>
            <a:r>
              <a:rPr lang="en-US" sz="3200" dirty="0" smtClean="0"/>
              <a:t>When labour goes from latent to active phase plotting of the dilatation is immediately transferred from the latent phase to the alert line. </a:t>
            </a:r>
          </a:p>
          <a:p>
            <a:endParaRPr lang="en-US" sz="3200" dirty="0"/>
          </a:p>
        </p:txBody>
      </p:sp>
    </p:spTree>
    <p:extLst>
      <p:ext uri="{BB962C8B-B14F-4D97-AF65-F5344CB8AC3E}">
        <p14:creationId xmlns:p14="http://schemas.microsoft.com/office/powerpoint/2010/main" val="2560460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47800"/>
            <a:ext cx="7467600" cy="5026152"/>
          </a:xfrm>
        </p:spPr>
        <p:txBody>
          <a:bodyPr>
            <a:normAutofit/>
          </a:bodyPr>
          <a:lstStyle/>
          <a:p>
            <a:r>
              <a:rPr lang="en-US" sz="3200" dirty="0" smtClean="0"/>
              <a:t>Plotting the partograph helps alert the provider to problems and needed action in time for a prompt life-saving intervention to occur.</a:t>
            </a:r>
          </a:p>
          <a:p>
            <a:pPr>
              <a:buNone/>
            </a:pPr>
            <a:endParaRPr lang="en-US" sz="3200" dirty="0"/>
          </a:p>
        </p:txBody>
      </p:sp>
    </p:spTree>
    <p:extLst>
      <p:ext uri="{BB962C8B-B14F-4D97-AF65-F5344CB8AC3E}">
        <p14:creationId xmlns:p14="http://schemas.microsoft.com/office/powerpoint/2010/main" val="2595076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8229600" cy="838200"/>
          </a:xfrm>
        </p:spPr>
        <p:txBody>
          <a:bodyPr>
            <a:normAutofit fontScale="90000"/>
          </a:bodyPr>
          <a:lstStyle/>
          <a:p>
            <a:r>
              <a:rPr lang="en-US" b="1" dirty="0" smtClean="0"/>
              <a:t>OBSERVATIONS CHARTED ON THE PARTOGRAPH</a:t>
            </a:r>
            <a:endParaRPr lang="en-US" b="1" dirty="0"/>
          </a:p>
        </p:txBody>
      </p:sp>
      <p:sp>
        <p:nvSpPr>
          <p:cNvPr id="3" name="Content Placeholder 2"/>
          <p:cNvSpPr>
            <a:spLocks noGrp="1"/>
          </p:cNvSpPr>
          <p:nvPr>
            <p:ph sz="quarter" idx="1"/>
          </p:nvPr>
        </p:nvSpPr>
        <p:spPr>
          <a:xfrm>
            <a:off x="0" y="1219200"/>
            <a:ext cx="9144000" cy="5638800"/>
          </a:xfrm>
        </p:spPr>
        <p:txBody>
          <a:bodyPr>
            <a:normAutofit/>
          </a:bodyPr>
          <a:lstStyle/>
          <a:p>
            <a:pPr>
              <a:buNone/>
            </a:pPr>
            <a:r>
              <a:rPr lang="en-US" sz="2800" dirty="0" smtClean="0"/>
              <a:t>a) The progress of labour with time</a:t>
            </a:r>
          </a:p>
          <a:p>
            <a:pPr>
              <a:buNone/>
            </a:pPr>
            <a:r>
              <a:rPr lang="en-US" sz="2800" dirty="0" smtClean="0"/>
              <a:t>	- Cervical dilatation</a:t>
            </a:r>
          </a:p>
          <a:p>
            <a:pPr>
              <a:buNone/>
            </a:pPr>
            <a:r>
              <a:rPr lang="en-US" sz="2800" dirty="0" smtClean="0"/>
              <a:t>	- Descent of fetal head</a:t>
            </a:r>
          </a:p>
          <a:p>
            <a:r>
              <a:rPr lang="en-US" sz="2800" dirty="0" smtClean="0"/>
              <a:t>Descent: abdominal palpation of fifths of head felt above the pelvic brim</a:t>
            </a:r>
          </a:p>
          <a:p>
            <a:r>
              <a:rPr lang="en-US" sz="2800" dirty="0" smtClean="0"/>
              <a:t>Uterine contraction</a:t>
            </a:r>
          </a:p>
          <a:p>
            <a:pPr>
              <a:buNone/>
            </a:pPr>
            <a:r>
              <a:rPr lang="en-US" sz="2800" dirty="0" smtClean="0"/>
              <a:t>	- Frequency per 10 min</a:t>
            </a:r>
          </a:p>
          <a:p>
            <a:pPr>
              <a:buNone/>
            </a:pPr>
            <a:r>
              <a:rPr lang="en-US" sz="2800" dirty="0" smtClean="0"/>
              <a:t>	- Duration /shown by different shading</a:t>
            </a:r>
          </a:p>
        </p:txBody>
      </p:sp>
    </p:spTree>
    <p:extLst>
      <p:ext uri="{BB962C8B-B14F-4D97-AF65-F5344CB8AC3E}">
        <p14:creationId xmlns:p14="http://schemas.microsoft.com/office/powerpoint/2010/main" val="3214966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normAutofit/>
          </a:bodyPr>
          <a:lstStyle/>
          <a:p>
            <a:pPr>
              <a:buNone/>
            </a:pPr>
            <a:r>
              <a:rPr lang="en-US" sz="3200" dirty="0" smtClean="0"/>
              <a:t>b) The fetal condition</a:t>
            </a:r>
          </a:p>
          <a:p>
            <a:pPr>
              <a:buNone/>
            </a:pPr>
            <a:r>
              <a:rPr lang="en-US" sz="3200" dirty="0" smtClean="0"/>
              <a:t>	- Fetal heart rate &amp; rhythm</a:t>
            </a:r>
          </a:p>
          <a:p>
            <a:pPr>
              <a:buNone/>
            </a:pPr>
            <a:r>
              <a:rPr lang="en-US" sz="3200" dirty="0" smtClean="0"/>
              <a:t>	- Membranes &amp; liquor (whether ruptured or intact)</a:t>
            </a:r>
          </a:p>
          <a:p>
            <a:pPr>
              <a:buNone/>
            </a:pPr>
            <a:r>
              <a:rPr lang="en-US" sz="3200" dirty="0" smtClean="0"/>
              <a:t>	- </a:t>
            </a:r>
            <a:r>
              <a:rPr lang="en-US" sz="3200" dirty="0" err="1" smtClean="0"/>
              <a:t>Moulding</a:t>
            </a:r>
            <a:r>
              <a:rPr lang="en-US" sz="3200" dirty="0" smtClean="0"/>
              <a:t> of the fetal skull</a:t>
            </a:r>
          </a:p>
          <a:p>
            <a:endParaRPr lang="en-US" sz="3200" dirty="0"/>
          </a:p>
        </p:txBody>
      </p:sp>
    </p:spTree>
    <p:extLst>
      <p:ext uri="{BB962C8B-B14F-4D97-AF65-F5344CB8AC3E}">
        <p14:creationId xmlns:p14="http://schemas.microsoft.com/office/powerpoint/2010/main" val="403877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rmAutofit/>
          </a:bodyPr>
          <a:lstStyle/>
          <a:p>
            <a:pPr>
              <a:buNone/>
            </a:pPr>
            <a:r>
              <a:rPr lang="en-US" sz="3200" dirty="0" smtClean="0"/>
              <a:t>c) The maternal condition</a:t>
            </a:r>
          </a:p>
          <a:p>
            <a:pPr>
              <a:buNone/>
            </a:pPr>
            <a:r>
              <a:rPr lang="en-US" sz="3200" dirty="0" smtClean="0"/>
              <a:t>	- Pulse, B/P temperature</a:t>
            </a:r>
          </a:p>
          <a:p>
            <a:pPr>
              <a:buNone/>
            </a:pPr>
            <a:r>
              <a:rPr lang="en-US" sz="3200" dirty="0" smtClean="0"/>
              <a:t>	- Drug and IV fluids given</a:t>
            </a:r>
          </a:p>
          <a:p>
            <a:pPr>
              <a:buNone/>
            </a:pPr>
            <a:r>
              <a:rPr lang="en-US" sz="3200" dirty="0" smtClean="0"/>
              <a:t>	- Urine /volume, protein, acetone/</a:t>
            </a:r>
          </a:p>
          <a:p>
            <a:pPr>
              <a:buNone/>
            </a:pPr>
            <a:r>
              <a:rPr lang="en-US" sz="3200" dirty="0" smtClean="0"/>
              <a:t>	- Oxytocin regimen</a:t>
            </a:r>
            <a:endParaRPr lang="en-US" sz="3200" dirty="0"/>
          </a:p>
        </p:txBody>
      </p:sp>
    </p:spTree>
    <p:extLst>
      <p:ext uri="{BB962C8B-B14F-4D97-AF65-F5344CB8AC3E}">
        <p14:creationId xmlns:p14="http://schemas.microsoft.com/office/powerpoint/2010/main" val="365015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00B0F0"/>
          </a:solidFill>
        </p:spPr>
        <p:txBody>
          <a:bodyPr>
            <a:normAutofit fontScale="90000"/>
          </a:bodyPr>
          <a:lstStyle/>
          <a:p>
            <a:r>
              <a:rPr lang="en-US" b="1" dirty="0" smtClean="0">
                <a:solidFill>
                  <a:schemeClr val="bg1"/>
                </a:solidFill>
              </a:rPr>
              <a:t>Specific Management of First Stage of Labour cntd’</a:t>
            </a:r>
            <a:endParaRPr lang="en-US" dirty="0">
              <a:solidFill>
                <a:schemeClr val="bg1"/>
              </a:solidFill>
            </a:endParaRPr>
          </a:p>
        </p:txBody>
      </p:sp>
      <p:sp>
        <p:nvSpPr>
          <p:cNvPr id="3" name="Content Placeholder 2"/>
          <p:cNvSpPr>
            <a:spLocks noGrp="1"/>
          </p:cNvSpPr>
          <p:nvPr>
            <p:ph sz="quarter" idx="1"/>
          </p:nvPr>
        </p:nvSpPr>
        <p:spPr>
          <a:xfrm>
            <a:off x="0" y="1600206"/>
            <a:ext cx="8686800" cy="4525963"/>
          </a:xfrm>
        </p:spPr>
        <p:txBody>
          <a:bodyPr>
            <a:noAutofit/>
          </a:bodyPr>
          <a:lstStyle/>
          <a:p>
            <a:r>
              <a:rPr lang="en-US" sz="3200" dirty="0" smtClean="0"/>
              <a:t>Admit the patient to the waiting room, reassure her and introduce her to other patients</a:t>
            </a:r>
          </a:p>
          <a:p>
            <a:r>
              <a:rPr lang="en-US" sz="3200" dirty="0" smtClean="0"/>
              <a:t>Reassure her and explain what is being done at every stage</a:t>
            </a:r>
          </a:p>
          <a:p>
            <a:r>
              <a:rPr lang="en-US" sz="3200" dirty="0" smtClean="0"/>
              <a:t>Give her an enema only if she is in early labour (this will reduce the risk of faecal soiling and infection at delivery)</a:t>
            </a:r>
          </a:p>
          <a:p>
            <a:r>
              <a:rPr lang="en-US" sz="3200" dirty="0" smtClean="0"/>
              <a:t>The patient may have a warm bath and change into a clean hospital gown</a:t>
            </a:r>
            <a:endParaRPr lang="en-US" sz="3200" dirty="0"/>
          </a:p>
        </p:txBody>
      </p:sp>
    </p:spTree>
    <p:extLst>
      <p:ext uri="{BB962C8B-B14F-4D97-AF65-F5344CB8AC3E}">
        <p14:creationId xmlns:p14="http://schemas.microsoft.com/office/powerpoint/2010/main" val="3221333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communication</a:t>
            </a:r>
            <a:endParaRPr lang="en-US" b="1" dirty="0"/>
          </a:p>
        </p:txBody>
      </p:sp>
      <p:sp>
        <p:nvSpPr>
          <p:cNvPr id="3" name="Content Placeholder 2"/>
          <p:cNvSpPr>
            <a:spLocks noGrp="1"/>
          </p:cNvSpPr>
          <p:nvPr>
            <p:ph sz="quarter" idx="1"/>
          </p:nvPr>
        </p:nvSpPr>
        <p:spPr/>
        <p:txBody>
          <a:bodyPr>
            <a:normAutofit/>
          </a:bodyPr>
          <a:lstStyle/>
          <a:p>
            <a:r>
              <a:rPr lang="en-US" sz="3200" dirty="0" smtClean="0"/>
              <a:t>The culmination of pregnancy is an event with great psychological, social &amp; emotional meaning for the mother and her family. The woman may experience stress and physical pain. The MW should display tact and sensitivity, respect the needs of the individual and provide an environment within which each woman will deliver with dignity</a:t>
            </a:r>
            <a:endParaRPr lang="en-US" sz="3200" dirty="0"/>
          </a:p>
        </p:txBody>
      </p:sp>
    </p:spTree>
    <p:extLst>
      <p:ext uri="{BB962C8B-B14F-4D97-AF65-F5344CB8AC3E}">
        <p14:creationId xmlns:p14="http://schemas.microsoft.com/office/powerpoint/2010/main" val="1188530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environment</a:t>
            </a:r>
            <a:endParaRPr lang="en-US" b="1" dirty="0"/>
          </a:p>
        </p:txBody>
      </p:sp>
      <p:sp>
        <p:nvSpPr>
          <p:cNvPr id="3" name="Content Placeholder 2"/>
          <p:cNvSpPr>
            <a:spLocks noGrp="1"/>
          </p:cNvSpPr>
          <p:nvPr>
            <p:ph sz="quarter" idx="1"/>
          </p:nvPr>
        </p:nvSpPr>
        <p:spPr>
          <a:xfrm>
            <a:off x="0" y="1600200"/>
            <a:ext cx="8991600" cy="4525963"/>
          </a:xfrm>
        </p:spPr>
        <p:txBody>
          <a:bodyPr>
            <a:normAutofit/>
          </a:bodyPr>
          <a:lstStyle/>
          <a:p>
            <a:r>
              <a:rPr lang="en-US" sz="3200" dirty="0" smtClean="0"/>
              <a:t>It is important that the woman is welcomed and made to feel at ease and that the mw spends time actively listening as the woman recounts the details of the onset of labour</a:t>
            </a:r>
          </a:p>
          <a:p>
            <a:r>
              <a:rPr lang="en-US" sz="3200" dirty="0" smtClean="0"/>
              <a:t>She should be nursed in a clean environment</a:t>
            </a:r>
            <a:endParaRPr lang="en-US" sz="3200" dirty="0"/>
          </a:p>
        </p:txBody>
      </p:sp>
    </p:spTree>
    <p:extLst>
      <p:ext uri="{BB962C8B-B14F-4D97-AF65-F5344CB8AC3E}">
        <p14:creationId xmlns:p14="http://schemas.microsoft.com/office/powerpoint/2010/main" val="1507099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Emotional support</a:t>
            </a:r>
            <a:endParaRPr lang="en-US" b="1" dirty="0"/>
          </a:p>
        </p:txBody>
      </p:sp>
      <p:sp>
        <p:nvSpPr>
          <p:cNvPr id="3" name="Content Placeholder 2"/>
          <p:cNvSpPr>
            <a:spLocks noGrp="1"/>
          </p:cNvSpPr>
          <p:nvPr>
            <p:ph sz="quarter" idx="1"/>
          </p:nvPr>
        </p:nvSpPr>
        <p:spPr>
          <a:xfrm>
            <a:off x="457200" y="1524000"/>
            <a:ext cx="7467600" cy="4949952"/>
          </a:xfrm>
        </p:spPr>
        <p:txBody>
          <a:bodyPr>
            <a:normAutofit/>
          </a:bodyPr>
          <a:lstStyle/>
          <a:p>
            <a:r>
              <a:rPr lang="en-US" sz="3200" dirty="0" smtClean="0"/>
              <a:t>The MW has a traditional role to fulfil. i.e. being ‘with woman’ by monitoring the progress of labour and assessing the physical state of mother and foetus</a:t>
            </a:r>
          </a:p>
          <a:p>
            <a:r>
              <a:rPr lang="en-US" sz="3200" dirty="0" smtClean="0"/>
              <a:t>Emotional support is provided by imparting confidence, expressing caring, dependability and being an advocate for the child bearing woman</a:t>
            </a:r>
            <a:endParaRPr lang="en-US" sz="3200" dirty="0"/>
          </a:p>
        </p:txBody>
      </p:sp>
    </p:spTree>
    <p:extLst>
      <p:ext uri="{BB962C8B-B14F-4D97-AF65-F5344CB8AC3E}">
        <p14:creationId xmlns:p14="http://schemas.microsoft.com/office/powerpoint/2010/main" val="4257099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838200"/>
            <a:ext cx="8229600" cy="5791200"/>
          </a:xfrm>
        </p:spPr>
        <p:txBody>
          <a:bodyPr>
            <a:normAutofit fontScale="92500"/>
          </a:bodyPr>
          <a:lstStyle/>
          <a:p>
            <a:pPr>
              <a:buNone/>
            </a:pPr>
            <a:r>
              <a:rPr lang="en-US" dirty="0" smtClean="0"/>
              <a:t>	</a:t>
            </a:r>
            <a:r>
              <a:rPr lang="en-US" sz="2700" b="1" u="sng" dirty="0" smtClean="0">
                <a:solidFill>
                  <a:srgbClr val="C20EA8"/>
                </a:solidFill>
                <a:latin typeface="Times New Roman" pitchFamily="18" charset="0"/>
                <a:cs typeface="Times New Roman" pitchFamily="18" charset="0"/>
              </a:rPr>
              <a:t>SPECIFIC  ACTIVITIES</a:t>
            </a:r>
          </a:p>
          <a:p>
            <a:pPr>
              <a:buNone/>
            </a:pPr>
            <a:r>
              <a:rPr lang="en-US" sz="2700" dirty="0" smtClean="0">
                <a:latin typeface="Times New Roman" pitchFamily="18" charset="0"/>
                <a:cs typeface="Times New Roman" pitchFamily="18" charset="0"/>
              </a:rPr>
              <a:t>   </a:t>
            </a:r>
            <a:r>
              <a:rPr lang="en-US" sz="3000" b="1" dirty="0" smtClean="0">
                <a:latin typeface="Times New Roman" pitchFamily="18" charset="0"/>
                <a:cs typeface="Times New Roman" pitchFamily="18" charset="0"/>
              </a:rPr>
              <a:t>First (1</a:t>
            </a:r>
            <a:r>
              <a:rPr lang="en-US" sz="3000" b="1" baseline="30000" dirty="0" smtClean="0">
                <a:latin typeface="Times New Roman" pitchFamily="18" charset="0"/>
                <a:cs typeface="Times New Roman" pitchFamily="18" charset="0"/>
              </a:rPr>
              <a:t>st</a:t>
            </a:r>
            <a:r>
              <a:rPr lang="en-US" sz="3000" b="1" dirty="0" smtClean="0">
                <a:latin typeface="Times New Roman" pitchFamily="18" charset="0"/>
                <a:cs typeface="Times New Roman" pitchFamily="18" charset="0"/>
              </a:rPr>
              <a:t>) visit:-  </a:t>
            </a:r>
            <a:r>
              <a:rPr lang="en-US" sz="3000" dirty="0" smtClean="0">
                <a:latin typeface="Times New Roman" pitchFamily="18" charset="0"/>
                <a:cs typeface="Times New Roman" pitchFamily="18" charset="0"/>
              </a:rPr>
              <a:t>Expected to occur before a gestation of 16 weeks</a:t>
            </a:r>
            <a:r>
              <a:rPr lang="en-US" sz="3000" b="1" dirty="0" smtClean="0">
                <a:latin typeface="Times New Roman" pitchFamily="18" charset="0"/>
                <a:cs typeface="Times New Roman" pitchFamily="18" charset="0"/>
              </a:rPr>
              <a:t>(&lt; 16 weeks</a:t>
            </a:r>
            <a:r>
              <a:rPr lang="en-US" sz="3000" dirty="0" smtClean="0">
                <a:latin typeface="Times New Roman" pitchFamily="18" charset="0"/>
                <a:cs typeface="Times New Roman" pitchFamily="18" charset="0"/>
              </a:rPr>
              <a:t>).</a:t>
            </a:r>
          </a:p>
          <a:p>
            <a:pPr>
              <a:buNone/>
            </a:pPr>
            <a:r>
              <a:rPr lang="en-US" sz="3000" dirty="0" smtClean="0">
                <a:latin typeface="Times New Roman" pitchFamily="18" charset="0"/>
                <a:cs typeface="Times New Roman" pitchFamily="18" charset="0"/>
              </a:rPr>
              <a:t>	</a:t>
            </a:r>
            <a:r>
              <a:rPr lang="en-US" sz="3000" i="1" u="sng" dirty="0" smtClean="0">
                <a:latin typeface="Times New Roman" pitchFamily="18" charset="0"/>
                <a:cs typeface="Times New Roman" pitchFamily="18" charset="0"/>
              </a:rPr>
              <a:t>Activities are;</a:t>
            </a:r>
          </a:p>
          <a:p>
            <a:r>
              <a:rPr lang="en-US" sz="3000" dirty="0" smtClean="0">
                <a:latin typeface="Times New Roman" pitchFamily="18" charset="0"/>
                <a:cs typeface="Times New Roman" pitchFamily="18" charset="0"/>
              </a:rPr>
              <a:t>Those of a first(booking) visit, which includes: history taking, screening tests,physical examination and preventive services.</a:t>
            </a:r>
          </a:p>
          <a:p>
            <a:pPr>
              <a:buFont typeface="Wingdings" pitchFamily="2" charset="2"/>
              <a:buChar char="Ø"/>
            </a:pPr>
            <a:r>
              <a:rPr lang="en-US" sz="3000" dirty="0" smtClean="0">
                <a:latin typeface="Times New Roman" pitchFamily="18" charset="0"/>
                <a:cs typeface="Times New Roman" pitchFamily="18" charset="0"/>
              </a:rPr>
              <a:t>Share on appropriate prime message(s), teach on various danger signs and emergency preparedness.</a:t>
            </a:r>
          </a:p>
          <a:p>
            <a:r>
              <a:rPr lang="en-US" sz="3000" dirty="0" smtClean="0">
                <a:latin typeface="Times New Roman" pitchFamily="18" charset="0"/>
                <a:cs typeface="Times New Roman" pitchFamily="18" charset="0"/>
              </a:rPr>
              <a:t>Sensitise on individual birth plan, use of ITNs &amp; HIV testing</a:t>
            </a:r>
          </a:p>
          <a:p>
            <a:r>
              <a:rPr lang="en-US" sz="3000" dirty="0" smtClean="0">
                <a:latin typeface="Times New Roman" pitchFamily="18" charset="0"/>
                <a:cs typeface="Times New Roman" pitchFamily="18" charset="0"/>
              </a:rPr>
              <a:t>Conclusion as usual.   </a:t>
            </a:r>
          </a:p>
        </p:txBody>
      </p:sp>
      <p:sp>
        <p:nvSpPr>
          <p:cNvPr id="4" name="Date Placeholder 3"/>
          <p:cNvSpPr>
            <a:spLocks noGrp="1"/>
          </p:cNvSpPr>
          <p:nvPr>
            <p:ph type="dt" sz="half" idx="10"/>
          </p:nvPr>
        </p:nvSpPr>
        <p:spPr/>
        <p:txBody>
          <a:bodyPr/>
          <a:lstStyle/>
          <a:p>
            <a:fld id="{B5E31223-E260-427B-B279-3F12C675C8BD}"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8658BCC8-BCAF-4AC7-96A0-C5CCAE56A870}" type="slidenum">
              <a:rPr lang="en-US" smtClean="0"/>
              <a:pPr/>
              <a:t>25</a:t>
            </a:fld>
            <a:endParaRPr lang="en-US" dirty="0"/>
          </a:p>
        </p:txBody>
      </p:sp>
    </p:spTree>
    <p:extLst>
      <p:ext uri="{BB962C8B-B14F-4D97-AF65-F5344CB8AC3E}">
        <p14:creationId xmlns:p14="http://schemas.microsoft.com/office/powerpoint/2010/main" val="1375683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Companionship in labour</a:t>
            </a:r>
            <a:endParaRPr lang="en-US" b="1" dirty="0"/>
          </a:p>
        </p:txBody>
      </p:sp>
      <p:sp>
        <p:nvSpPr>
          <p:cNvPr id="3" name="Content Placeholder 2"/>
          <p:cNvSpPr>
            <a:spLocks noGrp="1"/>
          </p:cNvSpPr>
          <p:nvPr>
            <p:ph sz="quarter" idx="1"/>
          </p:nvPr>
        </p:nvSpPr>
        <p:spPr>
          <a:xfrm>
            <a:off x="533400" y="990600"/>
            <a:ext cx="8001000" cy="5867400"/>
          </a:xfrm>
        </p:spPr>
        <p:txBody>
          <a:bodyPr>
            <a:normAutofit/>
          </a:bodyPr>
          <a:lstStyle/>
          <a:p>
            <a:r>
              <a:rPr lang="en-US" sz="3200" dirty="0" smtClean="0"/>
              <a:t>Research has shown that continous one to one support of a woman during labour creates a strong feeling of security &amp; satisfaction &amp; is associated with a reduction in the length of labour, fewer perinatal complications and a reduced incidence of oxytocin augmentation</a:t>
            </a:r>
          </a:p>
        </p:txBody>
      </p:sp>
    </p:spTree>
    <p:extLst>
      <p:ext uri="{BB962C8B-B14F-4D97-AF65-F5344CB8AC3E}">
        <p14:creationId xmlns:p14="http://schemas.microsoft.com/office/powerpoint/2010/main" val="1162690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457200"/>
            <a:ext cx="8077200" cy="5668963"/>
          </a:xfrm>
        </p:spPr>
        <p:txBody>
          <a:bodyPr>
            <a:normAutofit/>
          </a:bodyPr>
          <a:lstStyle/>
          <a:p>
            <a:r>
              <a:rPr lang="en-US" sz="3200" dirty="0" smtClean="0"/>
              <a:t>Admission to hospital is always a traumatic experience &amp; the company of a supportive companion can help reduce the anxiety. Sometimes, the mw may double as the companion since not all women are glad to have a husband or companion present </a:t>
            </a:r>
          </a:p>
          <a:p>
            <a:endParaRPr lang="en-US" sz="3200" dirty="0"/>
          </a:p>
        </p:txBody>
      </p:sp>
    </p:spTree>
    <p:extLst>
      <p:ext uri="{BB962C8B-B14F-4D97-AF65-F5344CB8AC3E}">
        <p14:creationId xmlns:p14="http://schemas.microsoft.com/office/powerpoint/2010/main" val="1955593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Management of First Stage of Labour ctnd…</a:t>
            </a:r>
            <a:endParaRPr lang="en-US" dirty="0"/>
          </a:p>
        </p:txBody>
      </p:sp>
      <p:sp>
        <p:nvSpPr>
          <p:cNvPr id="3" name="Content Placeholder 2"/>
          <p:cNvSpPr>
            <a:spLocks noGrp="1"/>
          </p:cNvSpPr>
          <p:nvPr>
            <p:ph sz="quarter" idx="1"/>
          </p:nvPr>
        </p:nvSpPr>
        <p:spPr>
          <a:xfrm>
            <a:off x="533400" y="1447800"/>
            <a:ext cx="7391400" cy="5026152"/>
          </a:xfrm>
        </p:spPr>
        <p:txBody>
          <a:bodyPr>
            <a:normAutofit/>
          </a:bodyPr>
          <a:lstStyle/>
          <a:p>
            <a:r>
              <a:rPr lang="en-US" sz="3200" dirty="0" smtClean="0"/>
              <a:t>Encourage her to walk about and empty her bladder frequently</a:t>
            </a:r>
          </a:p>
          <a:p>
            <a:r>
              <a:rPr lang="en-US" sz="3200" dirty="0" smtClean="0"/>
              <a:t>Give her plenty of fluids with sugar or glucose as she has to work hard and needs the energy</a:t>
            </a:r>
          </a:p>
          <a:p>
            <a:r>
              <a:rPr lang="en-US" sz="3200" dirty="0" smtClean="0"/>
              <a:t>Do not allow any solid foods as the stomach takes a long time to empty in labour</a:t>
            </a:r>
            <a:endParaRPr lang="en-US" sz="3200" dirty="0"/>
          </a:p>
        </p:txBody>
      </p:sp>
    </p:spTree>
    <p:extLst>
      <p:ext uri="{BB962C8B-B14F-4D97-AF65-F5344CB8AC3E}">
        <p14:creationId xmlns:p14="http://schemas.microsoft.com/office/powerpoint/2010/main" val="2300492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130935"/>
          </a:xfrm>
        </p:spPr>
        <p:txBody>
          <a:bodyPr>
            <a:normAutofit/>
          </a:bodyPr>
          <a:lstStyle/>
          <a:p>
            <a:pPr>
              <a:buNone/>
            </a:pPr>
            <a:r>
              <a:rPr lang="en-US" sz="3200" dirty="0" smtClean="0"/>
              <a:t>Check the following regularly:</a:t>
            </a:r>
          </a:p>
          <a:p>
            <a:r>
              <a:rPr lang="en-US" sz="3200" dirty="0" smtClean="0"/>
              <a:t>Check the foetal heart rate half hourly or more often if you suspect foetal distress</a:t>
            </a:r>
          </a:p>
          <a:p>
            <a:r>
              <a:rPr lang="en-US" sz="3200" dirty="0" smtClean="0"/>
              <a:t>Check uterine contractions ½ hourly (strength, type, frequency and duration) as well as maternal pulse, BP and temperature</a:t>
            </a:r>
          </a:p>
          <a:p>
            <a:r>
              <a:rPr lang="en-US" sz="3200" dirty="0" smtClean="0"/>
              <a:t>Check the urine output and check for albumin and acetone if indicated every two hours</a:t>
            </a:r>
          </a:p>
          <a:p>
            <a:pPr>
              <a:buNone/>
            </a:pPr>
            <a:endParaRPr lang="en-US" sz="3200" dirty="0"/>
          </a:p>
        </p:txBody>
      </p:sp>
    </p:spTree>
    <p:extLst>
      <p:ext uri="{BB962C8B-B14F-4D97-AF65-F5344CB8AC3E}">
        <p14:creationId xmlns:p14="http://schemas.microsoft.com/office/powerpoint/2010/main" val="2737197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8229600" cy="6126163"/>
          </a:xfrm>
        </p:spPr>
        <p:txBody>
          <a:bodyPr>
            <a:normAutofit/>
          </a:bodyPr>
          <a:lstStyle/>
          <a:p>
            <a:r>
              <a:rPr lang="en-US" sz="3200" dirty="0" smtClean="0"/>
              <a:t>Every four hours check the level of the presenting part and the degree of dilatation of the cervix</a:t>
            </a:r>
          </a:p>
          <a:p>
            <a:r>
              <a:rPr lang="en-US" sz="3200" dirty="0" smtClean="0"/>
              <a:t>Constantly check the woman's reaction to labour and be aware of her needs, especially for pain relief. You can repeat </a:t>
            </a:r>
            <a:r>
              <a:rPr lang="en-US" sz="3200" dirty="0" err="1" smtClean="0"/>
              <a:t>pethidine</a:t>
            </a:r>
            <a:r>
              <a:rPr lang="en-US" sz="3200" dirty="0" smtClean="0"/>
              <a:t> 50 mg IM if cervical dilatation is still 5 cm or less. Do not give more </a:t>
            </a:r>
            <a:r>
              <a:rPr lang="en-US" sz="3200" dirty="0" err="1" smtClean="0"/>
              <a:t>pethidine</a:t>
            </a:r>
            <a:r>
              <a:rPr lang="en-US" sz="3200" dirty="0" smtClean="0"/>
              <a:t> if delivery is imminent as it depresses the baby's respiration</a:t>
            </a:r>
          </a:p>
          <a:p>
            <a:endParaRPr lang="en-US" sz="3200" dirty="0"/>
          </a:p>
        </p:txBody>
      </p:sp>
    </p:spTree>
    <p:extLst>
      <p:ext uri="{BB962C8B-B14F-4D97-AF65-F5344CB8AC3E}">
        <p14:creationId xmlns:p14="http://schemas.microsoft.com/office/powerpoint/2010/main" val="2586907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rmAutofit/>
          </a:bodyPr>
          <a:lstStyle/>
          <a:p>
            <a:r>
              <a:rPr lang="en-US" sz="3200" dirty="0" smtClean="0"/>
              <a:t>Towards the end of the first stage, she can rest on her side, or in any position she finds comfortable, for example, squatting</a:t>
            </a:r>
          </a:p>
          <a:p>
            <a:r>
              <a:rPr lang="en-US" sz="3200" dirty="0" smtClean="0"/>
              <a:t>Discourage pushing or bearing down before the cervix is fully dilated. Early pushing only exhausts the woman and will cause oedema of the cervix and interfere with normal cervical dilatation</a:t>
            </a:r>
          </a:p>
        </p:txBody>
      </p:sp>
    </p:spTree>
    <p:extLst>
      <p:ext uri="{BB962C8B-B14F-4D97-AF65-F5344CB8AC3E}">
        <p14:creationId xmlns:p14="http://schemas.microsoft.com/office/powerpoint/2010/main" val="1548524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229600" cy="5287963"/>
          </a:xfrm>
        </p:spPr>
        <p:txBody>
          <a:bodyPr>
            <a:normAutofit/>
          </a:bodyPr>
          <a:lstStyle/>
          <a:p>
            <a:r>
              <a:rPr lang="en-US" sz="3200" dirty="0" smtClean="0"/>
              <a:t>If the bladder is full and she cannot empty it on her own, catheterize her using aseptic technique</a:t>
            </a:r>
          </a:p>
          <a:p>
            <a:r>
              <a:rPr lang="en-US" sz="3200" dirty="0" smtClean="0"/>
              <a:t>When the membranes rupture, usually at the end of the first stage, check the </a:t>
            </a:r>
            <a:r>
              <a:rPr lang="en-US" sz="3200" dirty="0" err="1" smtClean="0"/>
              <a:t>colour</a:t>
            </a:r>
            <a:r>
              <a:rPr lang="en-US" sz="3200" dirty="0" smtClean="0"/>
              <a:t> of the liquor for </a:t>
            </a:r>
            <a:r>
              <a:rPr lang="en-US" sz="3200" dirty="0" err="1" smtClean="0"/>
              <a:t>meconium</a:t>
            </a:r>
            <a:r>
              <a:rPr lang="en-US" sz="3200" dirty="0" smtClean="0"/>
              <a:t> staining, the </a:t>
            </a:r>
            <a:r>
              <a:rPr lang="en-US" sz="3200" dirty="0" err="1" smtClean="0"/>
              <a:t>foetal</a:t>
            </a:r>
            <a:r>
              <a:rPr lang="en-US" sz="3200" dirty="0" smtClean="0"/>
              <a:t> heart rate and do a vaginal examination to exclude </a:t>
            </a:r>
            <a:r>
              <a:rPr lang="en-US" sz="3200" dirty="0" err="1" smtClean="0"/>
              <a:t>prolapse</a:t>
            </a:r>
            <a:r>
              <a:rPr lang="en-US" sz="3200" dirty="0" smtClean="0"/>
              <a:t> of the </a:t>
            </a:r>
            <a:r>
              <a:rPr lang="en-US" sz="3200" dirty="0" err="1" smtClean="0"/>
              <a:t>foetal</a:t>
            </a:r>
            <a:r>
              <a:rPr lang="en-US" sz="3200" dirty="0" smtClean="0"/>
              <a:t> umbilical cord</a:t>
            </a:r>
          </a:p>
          <a:p>
            <a:endParaRPr lang="en-US" sz="3200" dirty="0"/>
          </a:p>
        </p:txBody>
      </p:sp>
    </p:spTree>
    <p:extLst>
      <p:ext uri="{BB962C8B-B14F-4D97-AF65-F5344CB8AC3E}">
        <p14:creationId xmlns:p14="http://schemas.microsoft.com/office/powerpoint/2010/main" val="639171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Autofit/>
          </a:bodyPr>
          <a:lstStyle/>
          <a:p>
            <a:r>
              <a:rPr lang="en-US" sz="3200" dirty="0" smtClean="0"/>
              <a:t>The descent of the presenting part can be noted by abdominal palpation or vaginal examination</a:t>
            </a:r>
          </a:p>
          <a:p>
            <a:r>
              <a:rPr lang="en-US" sz="3200" dirty="0" smtClean="0"/>
              <a:t>After conducting a thorough examination of the mother and recording your observations in the partogram, there are a number of things you can do to make her feel comfortable during her labour i.e.. allow her to </a:t>
            </a:r>
            <a:r>
              <a:rPr lang="en-US" sz="3200" u="sng" dirty="0" smtClean="0"/>
              <a:t>change position and move around</a:t>
            </a:r>
            <a:r>
              <a:rPr lang="en-US" sz="3200" dirty="0" smtClean="0"/>
              <a:t>, use </a:t>
            </a:r>
            <a:r>
              <a:rPr lang="en-US" sz="3200" u="sng" dirty="0" smtClean="0"/>
              <a:t>back massage</a:t>
            </a:r>
            <a:r>
              <a:rPr lang="en-US" sz="3200" dirty="0" smtClean="0"/>
              <a:t>, have a chosen </a:t>
            </a:r>
            <a:r>
              <a:rPr lang="en-US" sz="3200" u="sng" dirty="0" smtClean="0"/>
              <a:t>companion</a:t>
            </a:r>
            <a:r>
              <a:rPr lang="en-US" sz="3200" dirty="0" smtClean="0"/>
              <a:t> with her during labour, allow her to take fluids as required and return the placenta to parents if so desired and directed by the culture. </a:t>
            </a:r>
          </a:p>
          <a:p>
            <a:r>
              <a:rPr lang="en-US" sz="3200" dirty="0" smtClean="0"/>
              <a:t>However do not forget to check on the foetus especially if you suspect foetal distress.</a:t>
            </a:r>
          </a:p>
          <a:p>
            <a:endParaRPr lang="en-US" sz="3200" dirty="0" smtClean="0"/>
          </a:p>
        </p:txBody>
      </p:sp>
    </p:spTree>
    <p:extLst>
      <p:ext uri="{BB962C8B-B14F-4D97-AF65-F5344CB8AC3E}">
        <p14:creationId xmlns:p14="http://schemas.microsoft.com/office/powerpoint/2010/main" val="4130920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txBody>
          <a:bodyPr>
            <a:noAutofit/>
          </a:bodyPr>
          <a:lstStyle/>
          <a:p>
            <a:pPr>
              <a:buNone/>
            </a:pPr>
            <a:r>
              <a:rPr lang="en-US" sz="2800" b="1" dirty="0" smtClean="0"/>
              <a:t>Control of pain may be achieved by: </a:t>
            </a:r>
          </a:p>
          <a:p>
            <a:r>
              <a:rPr lang="en-US" sz="2800" dirty="0" smtClean="0"/>
              <a:t>Change of position/ moving around, </a:t>
            </a:r>
          </a:p>
          <a:p>
            <a:r>
              <a:rPr lang="en-US" sz="2800" dirty="0" smtClean="0"/>
              <a:t>Touch and back massage from a companion or the MW </a:t>
            </a:r>
          </a:p>
          <a:p>
            <a:r>
              <a:rPr lang="en-US" sz="2800" dirty="0" smtClean="0"/>
              <a:t>Breathing techniques e.g. breathing in/out through an open mouth </a:t>
            </a:r>
          </a:p>
          <a:p>
            <a:r>
              <a:rPr lang="en-US" sz="2800" dirty="0" smtClean="0"/>
              <a:t>Verbal coaching and relaxation to help draw her attention away from labour pain (diversional mthds of pain mgt) </a:t>
            </a:r>
          </a:p>
          <a:p>
            <a:pPr>
              <a:buNone/>
            </a:pPr>
            <a:endParaRPr lang="en-US" sz="2800" dirty="0"/>
          </a:p>
        </p:txBody>
      </p:sp>
    </p:spTree>
    <p:extLst>
      <p:ext uri="{BB962C8B-B14F-4D97-AF65-F5344CB8AC3E}">
        <p14:creationId xmlns:p14="http://schemas.microsoft.com/office/powerpoint/2010/main" val="2598738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normAutofit/>
          </a:bodyPr>
          <a:lstStyle/>
          <a:p>
            <a:r>
              <a:rPr lang="en-US" sz="3200" dirty="0" smtClean="0"/>
              <a:t>Warm bath or shower </a:t>
            </a:r>
          </a:p>
          <a:p>
            <a:pPr>
              <a:buFont typeface="Wingdings" pitchFamily="2" charset="2"/>
              <a:buChar char="v"/>
            </a:pPr>
            <a:r>
              <a:rPr lang="en-US" sz="3200" dirty="0" smtClean="0"/>
              <a:t>Use of pharmacological agents e.g. tramadol 100mg IM or slow IV 6-8 hourly, </a:t>
            </a:r>
            <a:r>
              <a:rPr lang="en-US" sz="3200" dirty="0" err="1" smtClean="0"/>
              <a:t>pethidine</a:t>
            </a:r>
            <a:r>
              <a:rPr lang="en-US" sz="3200" dirty="0" smtClean="0"/>
              <a:t> 50-100 mg IM or IV slowly 6-8 hourly, inhalational nitrous oxide combined with 50% oxygen (</a:t>
            </a:r>
            <a:r>
              <a:rPr lang="en-US" sz="3200" dirty="0" err="1" smtClean="0"/>
              <a:t>Entonox</a:t>
            </a:r>
            <a:r>
              <a:rPr lang="en-US" sz="3200" dirty="0" smtClean="0"/>
              <a:t>) or epidural analgesia where available, </a:t>
            </a:r>
            <a:r>
              <a:rPr lang="en-US" sz="3200" i="1" dirty="0" smtClean="0"/>
              <a:t>however, exercise much caution when using pharmacological agents for pain relief in labour </a:t>
            </a:r>
            <a:r>
              <a:rPr lang="en-US" sz="3200" i="1" dirty="0" err="1" smtClean="0"/>
              <a:t>becoz</a:t>
            </a:r>
            <a:r>
              <a:rPr lang="en-US" sz="3200" i="1" dirty="0" smtClean="0"/>
              <a:t> of the risk of </a:t>
            </a:r>
            <a:r>
              <a:rPr lang="en-US" sz="3200" i="1" dirty="0" err="1" smtClean="0"/>
              <a:t>foetal</a:t>
            </a:r>
            <a:r>
              <a:rPr lang="en-US" sz="3200" i="1" dirty="0" smtClean="0"/>
              <a:t> distress</a:t>
            </a:r>
          </a:p>
          <a:p>
            <a:endParaRPr lang="en-US" sz="3200" dirty="0"/>
          </a:p>
        </p:txBody>
      </p:sp>
    </p:spTree>
    <p:extLst>
      <p:ext uri="{BB962C8B-B14F-4D97-AF65-F5344CB8AC3E}">
        <p14:creationId xmlns:p14="http://schemas.microsoft.com/office/powerpoint/2010/main" val="140901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228600" y="762000"/>
            <a:ext cx="8610600" cy="5791200"/>
          </a:xfrm>
        </p:spPr>
        <p:txBody>
          <a:bodyPr>
            <a:noAutofit/>
          </a:bodyPr>
          <a:lstStyle/>
          <a:p>
            <a:pPr>
              <a:buNone/>
            </a:pPr>
            <a:r>
              <a:rPr lang="en-US" sz="3000" dirty="0" smtClean="0"/>
              <a:t> </a:t>
            </a:r>
            <a:r>
              <a:rPr lang="en-US" sz="3000" dirty="0" smtClean="0">
                <a:latin typeface="Times New Roman" pitchFamily="18" charset="0"/>
                <a:cs typeface="Times New Roman" pitchFamily="18" charset="0"/>
              </a:rPr>
              <a:t> </a:t>
            </a:r>
            <a:r>
              <a:rPr lang="en-US" sz="3000" b="1" dirty="0" smtClean="0">
                <a:latin typeface="Times New Roman" pitchFamily="18" charset="0"/>
                <a:cs typeface="Times New Roman" pitchFamily="18" charset="0"/>
              </a:rPr>
              <a:t> Second (2</a:t>
            </a:r>
            <a:r>
              <a:rPr lang="en-US" sz="3000" b="1" baseline="30000" dirty="0" smtClean="0">
                <a:latin typeface="Times New Roman" pitchFamily="18" charset="0"/>
                <a:cs typeface="Times New Roman" pitchFamily="18" charset="0"/>
              </a:rPr>
              <a:t>nd</a:t>
            </a:r>
            <a:r>
              <a:rPr lang="en-US" sz="3000" b="1" dirty="0" smtClean="0">
                <a:latin typeface="Times New Roman" pitchFamily="18" charset="0"/>
                <a:cs typeface="Times New Roman" pitchFamily="18" charset="0"/>
              </a:rPr>
              <a:t>) visit</a:t>
            </a:r>
          </a:p>
          <a:p>
            <a:pPr>
              <a:buFont typeface="Wingdings" pitchFamily="2" charset="2"/>
              <a:buChar char="v"/>
            </a:pPr>
            <a:r>
              <a:rPr lang="en-US" sz="3000" dirty="0" smtClean="0">
                <a:latin typeface="Times New Roman" pitchFamily="18" charset="0"/>
                <a:cs typeface="Times New Roman" pitchFamily="18" charset="0"/>
              </a:rPr>
              <a:t>Occurs between </a:t>
            </a:r>
            <a:r>
              <a:rPr lang="en-US" sz="3000" b="1" dirty="0" smtClean="0">
                <a:latin typeface="Times New Roman" pitchFamily="18" charset="0"/>
                <a:cs typeface="Times New Roman" pitchFamily="18" charset="0"/>
              </a:rPr>
              <a:t>16</a:t>
            </a:r>
            <a:r>
              <a:rPr lang="en-US" sz="3000" b="1" baseline="30000" dirty="0" smtClean="0">
                <a:latin typeface="Times New Roman" pitchFamily="18" charset="0"/>
                <a:cs typeface="Times New Roman" pitchFamily="18" charset="0"/>
              </a:rPr>
              <a:t>th</a:t>
            </a:r>
            <a:r>
              <a:rPr lang="en-US" sz="3000" b="1" dirty="0" smtClean="0">
                <a:latin typeface="Times New Roman" pitchFamily="18" charset="0"/>
                <a:cs typeface="Times New Roman" pitchFamily="18" charset="0"/>
              </a:rPr>
              <a:t> to 28</a:t>
            </a:r>
            <a:r>
              <a:rPr lang="en-US" sz="3000" b="1" baseline="30000" dirty="0" smtClean="0">
                <a:latin typeface="Times New Roman" pitchFamily="18" charset="0"/>
                <a:cs typeface="Times New Roman" pitchFamily="18" charset="0"/>
              </a:rPr>
              <a:t>th</a:t>
            </a:r>
            <a:r>
              <a:rPr lang="en-US" sz="3000" b="1"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week.</a:t>
            </a:r>
          </a:p>
          <a:p>
            <a:r>
              <a:rPr lang="en-US" sz="3000" dirty="0" smtClean="0">
                <a:latin typeface="Times New Roman" pitchFamily="18" charset="0"/>
                <a:cs typeface="Times New Roman" pitchFamily="18" charset="0"/>
              </a:rPr>
              <a:t>Establish rapport and enquire of complains since the last visit e.g. intercurrent disease, injury and use of medicine.</a:t>
            </a:r>
          </a:p>
          <a:p>
            <a:r>
              <a:rPr lang="en-US" sz="3000" dirty="0" smtClean="0">
                <a:latin typeface="Times New Roman" pitchFamily="18" charset="0"/>
                <a:cs typeface="Times New Roman" pitchFamily="18" charset="0"/>
              </a:rPr>
              <a:t>Examine as usual , but dwell more  on signs of infection, oedema ,  anaemia  , fetal growth &amp; development.</a:t>
            </a:r>
          </a:p>
          <a:p>
            <a:r>
              <a:rPr lang="en-US" sz="3000" dirty="0" smtClean="0">
                <a:latin typeface="Times New Roman" pitchFamily="18" charset="0"/>
                <a:cs typeface="Times New Roman" pitchFamily="18" charset="0"/>
              </a:rPr>
              <a:t>Review birth plan, remind on the need to know her HIV status.</a:t>
            </a:r>
          </a:p>
        </p:txBody>
      </p:sp>
      <p:sp>
        <p:nvSpPr>
          <p:cNvPr id="4" name="Date Placeholder 3"/>
          <p:cNvSpPr>
            <a:spLocks noGrp="1"/>
          </p:cNvSpPr>
          <p:nvPr>
            <p:ph type="dt" sz="half" idx="10"/>
          </p:nvPr>
        </p:nvSpPr>
        <p:spPr/>
        <p:txBody>
          <a:bodyPr/>
          <a:lstStyle/>
          <a:p>
            <a:fld id="{AD240049-616D-416D-99EF-D5C782004DE0}"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8658BCC8-BCAF-4AC7-96A0-C5CCAE56A870}" type="slidenum">
              <a:rPr lang="en-US" smtClean="0"/>
              <a:pPr/>
              <a:t>26</a:t>
            </a:fld>
            <a:endParaRPr lang="en-US" dirty="0"/>
          </a:p>
        </p:txBody>
      </p:sp>
    </p:spTree>
    <p:extLst>
      <p:ext uri="{BB962C8B-B14F-4D97-AF65-F5344CB8AC3E}">
        <p14:creationId xmlns:p14="http://schemas.microsoft.com/office/powerpoint/2010/main" val="1171946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838200"/>
          </a:xfrm>
        </p:spPr>
        <p:txBody>
          <a:bodyPr>
            <a:normAutofit fontScale="90000"/>
          </a:bodyPr>
          <a:lstStyle/>
          <a:p>
            <a:r>
              <a:rPr lang="en-US" b="1" dirty="0" smtClean="0"/>
              <a:t/>
            </a:r>
            <a:br>
              <a:rPr lang="en-US" b="1" dirty="0" smtClean="0"/>
            </a:br>
            <a:r>
              <a:rPr lang="en-US" b="1" dirty="0" smtClean="0"/>
              <a:t>Examples of Positions during Labour </a:t>
            </a:r>
            <a:endParaRPr lang="en-US" dirty="0"/>
          </a:p>
        </p:txBody>
      </p:sp>
      <p:pic>
        <p:nvPicPr>
          <p:cNvPr id="4" name="Content Placeholder 3"/>
          <p:cNvPicPr>
            <a:picLocks noGrp="1"/>
          </p:cNvPicPr>
          <p:nvPr>
            <p:ph idx="1"/>
          </p:nvPr>
        </p:nvPicPr>
        <p:blipFill>
          <a:blip r:embed="rId2" cstate="print"/>
          <a:stretch>
            <a:fillRect/>
          </a:stretch>
        </p:blipFill>
        <p:spPr bwMode="auto">
          <a:xfrm>
            <a:off x="228600" y="990600"/>
            <a:ext cx="8686800" cy="5562599"/>
          </a:xfrm>
          <a:prstGeom prst="rect">
            <a:avLst/>
          </a:prstGeom>
          <a:noFill/>
          <a:ln w="9525">
            <a:noFill/>
            <a:miter lim="800000"/>
            <a:headEnd/>
            <a:tailEnd/>
          </a:ln>
        </p:spPr>
      </p:pic>
    </p:spTree>
    <p:extLst>
      <p:ext uri="{BB962C8B-B14F-4D97-AF65-F5344CB8AC3E}">
        <p14:creationId xmlns:p14="http://schemas.microsoft.com/office/powerpoint/2010/main" val="335934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r>
              <a:rPr lang="en-US" b="1" dirty="0" smtClean="0">
                <a:solidFill>
                  <a:schemeClr val="bg1"/>
                </a:solidFill>
                <a:latin typeface="Algerian" pitchFamily="82" charset="0"/>
              </a:rPr>
              <a:t>ARTIFICIAL RUPTURE OF THE MEMBRANES</a:t>
            </a:r>
            <a:endParaRPr lang="en-US" b="1" dirty="0">
              <a:solidFill>
                <a:schemeClr val="bg1"/>
              </a:solidFill>
              <a:latin typeface="Algerian" pitchFamily="82" charset="0"/>
            </a:endParaRPr>
          </a:p>
        </p:txBody>
      </p:sp>
      <p:sp>
        <p:nvSpPr>
          <p:cNvPr id="3" name="Content Placeholder 2"/>
          <p:cNvSpPr>
            <a:spLocks noGrp="1"/>
          </p:cNvSpPr>
          <p:nvPr>
            <p:ph idx="1"/>
          </p:nvPr>
        </p:nvSpPr>
        <p:spPr>
          <a:xfrm>
            <a:off x="228600" y="1371600"/>
            <a:ext cx="8763000" cy="5257800"/>
          </a:xfrm>
        </p:spPr>
        <p:txBody>
          <a:bodyPr>
            <a:normAutofit/>
          </a:bodyPr>
          <a:lstStyle/>
          <a:p>
            <a:r>
              <a:rPr lang="en-US" sz="2800" dirty="0" smtClean="0"/>
              <a:t>Also referred to as </a:t>
            </a:r>
            <a:r>
              <a:rPr lang="en-US" sz="2800" dirty="0" err="1" smtClean="0"/>
              <a:t>amniotomy</a:t>
            </a:r>
            <a:r>
              <a:rPr lang="en-US" sz="2800" dirty="0" smtClean="0"/>
              <a:t> &amp; is abbreviated as </a:t>
            </a:r>
            <a:r>
              <a:rPr lang="en-US" sz="2800" b="1" dirty="0" smtClean="0"/>
              <a:t>ARM</a:t>
            </a:r>
            <a:r>
              <a:rPr lang="en-US" sz="2800" dirty="0" smtClean="0"/>
              <a:t> (acronym)</a:t>
            </a:r>
          </a:p>
          <a:p>
            <a:pPr>
              <a:buNone/>
            </a:pPr>
            <a:r>
              <a:rPr lang="en-US" sz="2800" b="1" u="sng" dirty="0" smtClean="0"/>
              <a:t>DEFINITION</a:t>
            </a:r>
          </a:p>
          <a:p>
            <a:r>
              <a:rPr lang="en-US" sz="2800" dirty="0" smtClean="0"/>
              <a:t>It is a procedure aimed at tearing the fetal membranes resulting in drainage of liquor </a:t>
            </a:r>
            <a:r>
              <a:rPr lang="en-US" sz="2800" dirty="0" err="1" smtClean="0"/>
              <a:t>amnii</a:t>
            </a:r>
            <a:endParaRPr lang="en-US" sz="2800" dirty="0" smtClean="0"/>
          </a:p>
          <a:p>
            <a:pPr>
              <a:buNone/>
            </a:pPr>
            <a:r>
              <a:rPr lang="en-US" sz="2800" b="1" u="sng" dirty="0" smtClean="0"/>
              <a:t>NOTE:</a:t>
            </a:r>
            <a:r>
              <a:rPr lang="en-US" sz="2800" dirty="0" smtClean="0"/>
              <a:t> the procedure is contraindicated in all HIV positive clients </a:t>
            </a:r>
            <a:r>
              <a:rPr lang="en-US" sz="2800" dirty="0" err="1" smtClean="0"/>
              <a:t>becoz</a:t>
            </a:r>
            <a:r>
              <a:rPr lang="en-US" sz="2800" dirty="0" smtClean="0"/>
              <a:t> of the risk of increased transmission of the virus to the fetus</a:t>
            </a:r>
            <a:endParaRPr lang="en-US" sz="2800" dirty="0"/>
          </a:p>
        </p:txBody>
      </p:sp>
    </p:spTree>
    <p:extLst>
      <p:ext uri="{BB962C8B-B14F-4D97-AF65-F5344CB8AC3E}">
        <p14:creationId xmlns:p14="http://schemas.microsoft.com/office/powerpoint/2010/main" val="1560981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6172200"/>
          </a:xfrm>
        </p:spPr>
        <p:txBody>
          <a:bodyPr>
            <a:normAutofit fontScale="92500" lnSpcReduction="20000"/>
          </a:bodyPr>
          <a:lstStyle/>
          <a:p>
            <a:pPr>
              <a:buNone/>
            </a:pPr>
            <a:r>
              <a:rPr lang="en-US" b="1" u="sng" dirty="0" smtClean="0"/>
              <a:t>INDICATIONS:</a:t>
            </a:r>
          </a:p>
          <a:p>
            <a:pPr>
              <a:buFont typeface="Wingdings" pitchFamily="2" charset="2"/>
              <a:buChar char="v"/>
            </a:pPr>
            <a:r>
              <a:rPr lang="en-US" dirty="0" smtClean="0"/>
              <a:t>To induce labour. Only recommended after ensuring that the cervix is ready for labour but contractions fail to start spontaneously as in a case of prolonged pregnancy</a:t>
            </a:r>
          </a:p>
          <a:p>
            <a:pPr>
              <a:buFont typeface="Wingdings" pitchFamily="2" charset="2"/>
              <a:buChar char="v"/>
            </a:pPr>
            <a:r>
              <a:rPr lang="en-US" dirty="0" smtClean="0"/>
              <a:t>To augment (accelerate) labour. Contractions are weak in the active phase. Engagement must have occurred</a:t>
            </a:r>
          </a:p>
          <a:p>
            <a:pPr>
              <a:buFont typeface="Wingdings" pitchFamily="2" charset="2"/>
              <a:buChar char="v"/>
            </a:pPr>
            <a:r>
              <a:rPr lang="en-US" dirty="0" smtClean="0"/>
              <a:t>Presence of </a:t>
            </a:r>
            <a:r>
              <a:rPr lang="en-US" dirty="0" err="1" smtClean="0"/>
              <a:t>caul</a:t>
            </a:r>
            <a:r>
              <a:rPr lang="en-US" dirty="0" smtClean="0"/>
              <a:t>. Failure for spontaneous rupture of membranes to occur in early 2</a:t>
            </a:r>
            <a:r>
              <a:rPr lang="en-US" baseline="30000" dirty="0" smtClean="0"/>
              <a:t>nd</a:t>
            </a:r>
            <a:r>
              <a:rPr lang="en-US" dirty="0" smtClean="0"/>
              <a:t> stage</a:t>
            </a:r>
          </a:p>
          <a:p>
            <a:pPr>
              <a:buFont typeface="Wingdings" pitchFamily="2" charset="2"/>
              <a:buChar char="v"/>
            </a:pPr>
            <a:r>
              <a:rPr lang="en-US" dirty="0" smtClean="0"/>
              <a:t>To visualize the </a:t>
            </a:r>
            <a:r>
              <a:rPr lang="en-US" dirty="0" err="1" smtClean="0"/>
              <a:t>colour</a:t>
            </a:r>
            <a:r>
              <a:rPr lang="en-US" dirty="0" smtClean="0"/>
              <a:t> of liquor especially if fetal compromise is suspected</a:t>
            </a:r>
          </a:p>
          <a:p>
            <a:pPr>
              <a:buFont typeface="Wingdings" pitchFamily="2" charset="2"/>
              <a:buChar char="v"/>
            </a:pPr>
            <a:r>
              <a:rPr lang="en-US" dirty="0" smtClean="0"/>
              <a:t>To allow application of fetal scalp electrode hence </a:t>
            </a:r>
            <a:r>
              <a:rPr lang="en-US" dirty="0" err="1" smtClean="0"/>
              <a:t>continous</a:t>
            </a:r>
            <a:r>
              <a:rPr lang="en-US" dirty="0" smtClean="0"/>
              <a:t> fetal heart rate monitoring</a:t>
            </a:r>
            <a:endParaRPr lang="en-US" dirty="0"/>
          </a:p>
        </p:txBody>
      </p:sp>
    </p:spTree>
    <p:extLst>
      <p:ext uri="{BB962C8B-B14F-4D97-AF65-F5344CB8AC3E}">
        <p14:creationId xmlns:p14="http://schemas.microsoft.com/office/powerpoint/2010/main" val="799047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tx1"/>
                </a:solidFill>
              </a:rPr>
              <a:t>PREPARATION</a:t>
            </a:r>
            <a:endParaRPr lang="en-US" b="1" dirty="0">
              <a:solidFill>
                <a:schemeClr val="tx1"/>
              </a:solidFill>
            </a:endParaRPr>
          </a:p>
        </p:txBody>
      </p:sp>
      <p:sp>
        <p:nvSpPr>
          <p:cNvPr id="3" name="Content Placeholder 2"/>
          <p:cNvSpPr>
            <a:spLocks noGrp="1"/>
          </p:cNvSpPr>
          <p:nvPr>
            <p:ph idx="1"/>
          </p:nvPr>
        </p:nvSpPr>
        <p:spPr>
          <a:xfrm>
            <a:off x="0" y="1066800"/>
            <a:ext cx="9144000" cy="5791200"/>
          </a:xfrm>
        </p:spPr>
        <p:txBody>
          <a:bodyPr>
            <a:normAutofit/>
          </a:bodyPr>
          <a:lstStyle/>
          <a:p>
            <a:pPr>
              <a:buNone/>
            </a:pPr>
            <a:r>
              <a:rPr lang="en-US" sz="2800" b="1" u="sng" dirty="0" smtClean="0"/>
              <a:t>MOTHER (CLIENT)</a:t>
            </a:r>
          </a:p>
          <a:p>
            <a:pPr>
              <a:buFont typeface="Wingdings" pitchFamily="2" charset="2"/>
              <a:buChar char="Ø"/>
            </a:pPr>
            <a:r>
              <a:rPr lang="en-US" sz="2800" dirty="0" smtClean="0"/>
              <a:t>Explain the procedure briefly &amp; obtain an informed verbal consent</a:t>
            </a:r>
          </a:p>
          <a:p>
            <a:pPr>
              <a:buFont typeface="Wingdings" pitchFamily="2" charset="2"/>
              <a:buChar char="Ø"/>
            </a:pPr>
            <a:r>
              <a:rPr lang="en-US" sz="2800" dirty="0" smtClean="0"/>
              <a:t>Instruct her to empty her urinary bladder and remove inner wear if not in labour</a:t>
            </a:r>
          </a:p>
          <a:p>
            <a:pPr>
              <a:buFont typeface="Wingdings" pitchFamily="2" charset="2"/>
              <a:buChar char="Ø"/>
            </a:pPr>
            <a:r>
              <a:rPr lang="en-US" sz="2800" dirty="0" smtClean="0"/>
              <a:t>Instruct her to lie on the couch in lateral position</a:t>
            </a:r>
          </a:p>
          <a:p>
            <a:pPr>
              <a:buNone/>
            </a:pPr>
            <a:r>
              <a:rPr lang="en-US" sz="2800" b="1" u="sng" dirty="0" smtClean="0"/>
              <a:t>EQUIPMENT</a:t>
            </a:r>
          </a:p>
          <a:p>
            <a:pPr>
              <a:buNone/>
            </a:pPr>
            <a:r>
              <a:rPr lang="en-US" sz="2800" dirty="0" smtClean="0"/>
              <a:t>This is a sterile procedure</a:t>
            </a:r>
          </a:p>
          <a:p>
            <a:r>
              <a:rPr lang="en-US" sz="2800" dirty="0" smtClean="0"/>
              <a:t>Have a sterile vaginal examination pack</a:t>
            </a:r>
          </a:p>
          <a:p>
            <a:r>
              <a:rPr lang="en-US" sz="2800" dirty="0" smtClean="0"/>
              <a:t>Add a sterile pair of an </a:t>
            </a:r>
            <a:r>
              <a:rPr lang="en-US" sz="2800" dirty="0" err="1" smtClean="0"/>
              <a:t>amniohook</a:t>
            </a:r>
            <a:r>
              <a:rPr lang="en-US" sz="2800" dirty="0" smtClean="0"/>
              <a:t>/ amniotic hook</a:t>
            </a:r>
          </a:p>
          <a:p>
            <a:r>
              <a:rPr lang="en-US" sz="2800" dirty="0" smtClean="0"/>
              <a:t>A sanitary towel</a:t>
            </a:r>
          </a:p>
          <a:p>
            <a:endParaRPr lang="en-US" sz="2800" dirty="0" smtClean="0"/>
          </a:p>
          <a:p>
            <a:pPr>
              <a:buFont typeface="Wingdings" pitchFamily="2" charset="2"/>
              <a:buChar char="Ø"/>
            </a:pPr>
            <a:endParaRPr lang="en-US" sz="2800" dirty="0"/>
          </a:p>
        </p:txBody>
      </p:sp>
    </p:spTree>
    <p:extLst>
      <p:ext uri="{BB962C8B-B14F-4D97-AF65-F5344CB8AC3E}">
        <p14:creationId xmlns:p14="http://schemas.microsoft.com/office/powerpoint/2010/main" val="3855700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5867400"/>
          </a:xfrm>
        </p:spPr>
        <p:txBody>
          <a:bodyPr>
            <a:normAutofit fontScale="92500" lnSpcReduction="10000"/>
          </a:bodyPr>
          <a:lstStyle/>
          <a:p>
            <a:pPr>
              <a:buNone/>
            </a:pPr>
            <a:r>
              <a:rPr lang="en-US" b="1" u="sng" dirty="0" smtClean="0"/>
              <a:t>ENVIRONMENT</a:t>
            </a:r>
          </a:p>
          <a:p>
            <a:pPr>
              <a:buFont typeface="Wingdings" pitchFamily="2" charset="2"/>
              <a:buChar char="v"/>
            </a:pPr>
            <a:r>
              <a:rPr lang="en-US" dirty="0" smtClean="0"/>
              <a:t>For any sterile </a:t>
            </a:r>
            <a:r>
              <a:rPr lang="en-US" dirty="0" err="1" smtClean="0"/>
              <a:t>exaam</a:t>
            </a:r>
            <a:endParaRPr lang="en-US" dirty="0" smtClean="0"/>
          </a:p>
          <a:p>
            <a:pPr>
              <a:buNone/>
            </a:pPr>
            <a:r>
              <a:rPr lang="en-US" b="1" u="sng" dirty="0" smtClean="0"/>
              <a:t>SELF (MIDWIFE)</a:t>
            </a:r>
          </a:p>
          <a:p>
            <a:r>
              <a:rPr lang="en-US" dirty="0" smtClean="0"/>
              <a:t>Initially, </a:t>
            </a:r>
            <a:r>
              <a:rPr lang="en-US" dirty="0" err="1" smtClean="0"/>
              <a:t>handwashing</a:t>
            </a:r>
            <a:r>
              <a:rPr lang="en-US" dirty="0" smtClean="0"/>
              <a:t>, later surgical </a:t>
            </a:r>
            <a:r>
              <a:rPr lang="en-US" dirty="0" err="1" smtClean="0"/>
              <a:t>handscrubbing</a:t>
            </a:r>
            <a:r>
              <a:rPr lang="en-US" dirty="0" smtClean="0"/>
              <a:t> and wear gloves correctly</a:t>
            </a:r>
          </a:p>
          <a:p>
            <a:pPr>
              <a:buNone/>
            </a:pPr>
            <a:r>
              <a:rPr lang="en-US" u="sng" dirty="0" smtClean="0"/>
              <a:t>PROCEDURE</a:t>
            </a:r>
          </a:p>
          <a:p>
            <a:r>
              <a:rPr lang="en-US" dirty="0" smtClean="0"/>
              <a:t>While the client is in supine position, perform an abdominal examination to assess </a:t>
            </a:r>
            <a:r>
              <a:rPr lang="en-US" dirty="0" err="1" smtClean="0"/>
              <a:t>soecifically</a:t>
            </a:r>
            <a:r>
              <a:rPr lang="en-US" dirty="0" smtClean="0"/>
              <a:t>;-</a:t>
            </a:r>
          </a:p>
          <a:p>
            <a:pPr lvl="1"/>
            <a:r>
              <a:rPr lang="en-US" dirty="0" smtClean="0"/>
              <a:t>Presentation &amp; engagement- whether it has occurred. If not don’t do ARM</a:t>
            </a:r>
          </a:p>
          <a:p>
            <a:pPr lvl="1"/>
            <a:r>
              <a:rPr lang="en-US" dirty="0" err="1" smtClean="0"/>
              <a:t>Auscultate</a:t>
            </a:r>
            <a:r>
              <a:rPr lang="en-US" dirty="0" smtClean="0"/>
              <a:t> the fetal heart sounds</a:t>
            </a:r>
          </a:p>
          <a:p>
            <a:r>
              <a:rPr lang="en-US" dirty="0" smtClean="0"/>
              <a:t>Thereafter perform a VE &amp; assess the following:</a:t>
            </a:r>
          </a:p>
        </p:txBody>
      </p:sp>
    </p:spTree>
    <p:extLst>
      <p:ext uri="{BB962C8B-B14F-4D97-AF65-F5344CB8AC3E}">
        <p14:creationId xmlns:p14="http://schemas.microsoft.com/office/powerpoint/2010/main" val="690040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6324600"/>
          </a:xfrm>
        </p:spPr>
        <p:txBody>
          <a:bodyPr>
            <a:normAutofit fontScale="92500"/>
          </a:bodyPr>
          <a:lstStyle/>
          <a:p>
            <a:pPr lvl="1">
              <a:buFont typeface="Wingdings" pitchFamily="2" charset="2"/>
              <a:buChar char="q"/>
            </a:pPr>
            <a:r>
              <a:rPr lang="en-US" dirty="0" smtClean="0"/>
              <a:t>State of the cervix &amp; its application to the presenting part</a:t>
            </a:r>
          </a:p>
          <a:p>
            <a:pPr lvl="1">
              <a:buFont typeface="Wingdings" pitchFamily="2" charset="2"/>
              <a:buChar char="q"/>
            </a:pPr>
            <a:r>
              <a:rPr lang="en-US" dirty="0" smtClean="0"/>
              <a:t>The presentation and descent</a:t>
            </a:r>
          </a:p>
          <a:p>
            <a:pPr lvl="1">
              <a:buFont typeface="Wingdings" pitchFamily="2" charset="2"/>
              <a:buChar char="q"/>
            </a:pPr>
            <a:r>
              <a:rPr lang="en-US" dirty="0" smtClean="0"/>
              <a:t>Establish the state of membranes &amp; shape of the </a:t>
            </a:r>
            <a:r>
              <a:rPr lang="en-US" dirty="0" err="1" smtClean="0"/>
              <a:t>forewaters</a:t>
            </a:r>
            <a:endParaRPr lang="en-US" dirty="0" smtClean="0"/>
          </a:p>
          <a:p>
            <a:pPr lvl="1">
              <a:buFont typeface="Wingdings" pitchFamily="2" charset="2"/>
              <a:buChar char="q"/>
            </a:pPr>
            <a:r>
              <a:rPr lang="en-US" dirty="0" smtClean="0"/>
              <a:t>Assess for cord presentation, if present, abandon the procedure</a:t>
            </a:r>
          </a:p>
          <a:p>
            <a:r>
              <a:rPr lang="en-US" dirty="0" smtClean="0"/>
              <a:t>If all factors are favourable, pick the </a:t>
            </a:r>
            <a:r>
              <a:rPr lang="en-US" dirty="0" err="1" smtClean="0"/>
              <a:t>amniohook</a:t>
            </a:r>
            <a:r>
              <a:rPr lang="en-US" dirty="0" smtClean="0"/>
              <a:t> with the left hand and insert it into the vagina while still closed</a:t>
            </a:r>
          </a:p>
          <a:p>
            <a:r>
              <a:rPr lang="en-US" dirty="0" smtClean="0"/>
              <a:t>Open it near the membranes &amp; guide the hook with the 2 fingers in the vagina to pierce the membranes</a:t>
            </a:r>
          </a:p>
          <a:p>
            <a:r>
              <a:rPr lang="en-US" dirty="0" smtClean="0"/>
              <a:t>Observe some fluid come out- note the </a:t>
            </a:r>
            <a:r>
              <a:rPr lang="en-US" dirty="0" err="1" smtClean="0"/>
              <a:t>coluor</a:t>
            </a:r>
            <a:endParaRPr lang="en-US" dirty="0" smtClean="0"/>
          </a:p>
          <a:p>
            <a:pPr>
              <a:buNone/>
            </a:pPr>
            <a:endParaRPr lang="en-US" dirty="0"/>
          </a:p>
        </p:txBody>
      </p:sp>
    </p:spTree>
    <p:extLst>
      <p:ext uri="{BB962C8B-B14F-4D97-AF65-F5344CB8AC3E}">
        <p14:creationId xmlns:p14="http://schemas.microsoft.com/office/powerpoint/2010/main" val="1122308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normAutofit fontScale="92500" lnSpcReduction="20000"/>
          </a:bodyPr>
          <a:lstStyle/>
          <a:p>
            <a:r>
              <a:rPr lang="en-US" dirty="0" smtClean="0"/>
              <a:t>Confirm the presentation, position and application of the presenting part to the cervix. If poor, ask the mother to bear down (push) during a contraction in order to improve it hence prevent the </a:t>
            </a:r>
            <a:r>
              <a:rPr lang="en-US" dirty="0" err="1" smtClean="0"/>
              <a:t>hindwaters</a:t>
            </a:r>
            <a:r>
              <a:rPr lang="en-US" dirty="0" smtClean="0"/>
              <a:t> from running out quickly</a:t>
            </a:r>
          </a:p>
          <a:p>
            <a:r>
              <a:rPr lang="en-US" dirty="0" smtClean="0"/>
              <a:t>Make her comfortable</a:t>
            </a:r>
          </a:p>
          <a:p>
            <a:r>
              <a:rPr lang="en-US" dirty="0" smtClean="0"/>
              <a:t>Instruct her to wear a sanitary towel &amp; change as soon as it gets soiled</a:t>
            </a:r>
          </a:p>
          <a:p>
            <a:r>
              <a:rPr lang="en-US" dirty="0" smtClean="0"/>
              <a:t>Record the findings in terms of:-</a:t>
            </a:r>
          </a:p>
          <a:p>
            <a:pPr marL="850392" lvl="1" indent="-457200">
              <a:buFont typeface="+mj-lt"/>
              <a:buAutoNum type="arabicPeriod"/>
            </a:pPr>
            <a:r>
              <a:rPr lang="en-US" dirty="0" smtClean="0"/>
              <a:t>Indication for ARM</a:t>
            </a:r>
          </a:p>
          <a:p>
            <a:pPr marL="850392" lvl="1" indent="-457200">
              <a:buFont typeface="+mj-lt"/>
              <a:buAutoNum type="arabicPeriod"/>
            </a:pPr>
            <a:r>
              <a:rPr lang="en-US" dirty="0" smtClean="0"/>
              <a:t>Time and date carried out</a:t>
            </a:r>
          </a:p>
          <a:p>
            <a:pPr marL="850392" lvl="1" indent="-457200">
              <a:buFont typeface="+mj-lt"/>
              <a:buAutoNum type="arabicPeriod"/>
            </a:pPr>
            <a:r>
              <a:rPr lang="en-US" dirty="0" smtClean="0"/>
              <a:t>State of liquor</a:t>
            </a:r>
          </a:p>
          <a:p>
            <a:pPr marL="850392" lvl="1" indent="-457200">
              <a:buFont typeface="+mj-lt"/>
              <a:buAutoNum type="arabicPeriod"/>
            </a:pPr>
            <a:r>
              <a:rPr lang="en-US" dirty="0" smtClean="0"/>
              <a:t>State of cervix, dilatation, its application</a:t>
            </a:r>
          </a:p>
          <a:p>
            <a:pPr marL="850392" lvl="1" indent="-457200">
              <a:buFont typeface="+mj-lt"/>
              <a:buAutoNum type="arabicPeriod"/>
            </a:pPr>
            <a:r>
              <a:rPr lang="en-US" dirty="0" smtClean="0"/>
              <a:t>Presentation, position and descent</a:t>
            </a:r>
          </a:p>
          <a:p>
            <a:pPr marL="850392" lvl="1" indent="-457200">
              <a:buFont typeface="+mj-lt"/>
              <a:buAutoNum type="arabicPeriod"/>
            </a:pPr>
            <a:r>
              <a:rPr lang="en-US" dirty="0" smtClean="0"/>
              <a:t>Fetal heart sounds after the procedure</a:t>
            </a:r>
          </a:p>
          <a:p>
            <a:endParaRPr lang="en-US" dirty="0"/>
          </a:p>
        </p:txBody>
      </p:sp>
    </p:spTree>
    <p:extLst>
      <p:ext uri="{BB962C8B-B14F-4D97-AF65-F5344CB8AC3E}">
        <p14:creationId xmlns:p14="http://schemas.microsoft.com/office/powerpoint/2010/main" val="1627969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smtClean="0">
                <a:solidFill>
                  <a:schemeClr val="tx1"/>
                </a:solidFill>
              </a:rPr>
              <a:t>COMPLICATIONS OF ARM</a:t>
            </a:r>
            <a:endParaRPr lang="en-US" b="1" u="sng" dirty="0">
              <a:solidFill>
                <a:schemeClr val="tx1"/>
              </a:solidFill>
            </a:endParaRPr>
          </a:p>
        </p:txBody>
      </p:sp>
      <p:sp>
        <p:nvSpPr>
          <p:cNvPr id="3" name="Content Placeholder 2"/>
          <p:cNvSpPr>
            <a:spLocks noGrp="1"/>
          </p:cNvSpPr>
          <p:nvPr>
            <p:ph idx="1"/>
          </p:nvPr>
        </p:nvSpPr>
        <p:spPr>
          <a:xfrm>
            <a:off x="152400" y="1143000"/>
            <a:ext cx="8763000" cy="5715000"/>
          </a:xfrm>
        </p:spPr>
        <p:txBody>
          <a:bodyPr>
            <a:normAutofit lnSpcReduction="10000"/>
          </a:bodyPr>
          <a:lstStyle/>
          <a:p>
            <a:pPr marL="514350" indent="-514350">
              <a:buFont typeface="+mj-lt"/>
              <a:buAutoNum type="arabicPeriod"/>
            </a:pPr>
            <a:r>
              <a:rPr lang="en-US" dirty="0" smtClean="0"/>
              <a:t>Cord </a:t>
            </a:r>
            <a:r>
              <a:rPr lang="en-US" dirty="0" err="1" smtClean="0"/>
              <a:t>prolapse</a:t>
            </a:r>
            <a:r>
              <a:rPr lang="en-US" dirty="0" smtClean="0"/>
              <a:t>. Due to undiagnosed </a:t>
            </a:r>
            <a:r>
              <a:rPr lang="en-US" dirty="0" err="1" smtClean="0"/>
              <a:t>malpresentation</a:t>
            </a:r>
            <a:r>
              <a:rPr lang="en-US" dirty="0" smtClean="0"/>
              <a:t> or if the head had not yet fully engaged</a:t>
            </a:r>
          </a:p>
          <a:p>
            <a:pPr marL="514350" indent="-514350">
              <a:buFont typeface="+mj-lt"/>
              <a:buAutoNum type="arabicPeriod"/>
            </a:pPr>
            <a:r>
              <a:rPr lang="en-US" dirty="0" err="1" smtClean="0"/>
              <a:t>Intrapartum</a:t>
            </a:r>
            <a:r>
              <a:rPr lang="en-US" dirty="0" smtClean="0"/>
              <a:t> </a:t>
            </a:r>
            <a:r>
              <a:rPr lang="en-US" dirty="0" err="1" smtClean="0"/>
              <a:t>haemorrhage</a:t>
            </a:r>
            <a:r>
              <a:rPr lang="en-US" dirty="0" smtClean="0"/>
              <a:t>. Premature separation of the placenta, following fast drainage of </a:t>
            </a:r>
            <a:r>
              <a:rPr lang="en-US" dirty="0" err="1" smtClean="0"/>
              <a:t>hindwaters</a:t>
            </a:r>
            <a:endParaRPr lang="en-US" dirty="0" smtClean="0"/>
          </a:p>
          <a:p>
            <a:pPr marL="514350" indent="-514350">
              <a:buFont typeface="+mj-lt"/>
              <a:buAutoNum type="arabicPeriod"/>
            </a:pPr>
            <a:r>
              <a:rPr lang="en-US" dirty="0" smtClean="0"/>
              <a:t>Fetal hypoxia. Due to severe compression of the placenta during each contraction</a:t>
            </a:r>
          </a:p>
          <a:p>
            <a:pPr marL="514350" indent="-514350">
              <a:buFont typeface="+mj-lt"/>
              <a:buAutoNum type="arabicPeriod"/>
            </a:pPr>
            <a:r>
              <a:rPr lang="en-US" dirty="0" smtClean="0"/>
              <a:t>Intra-uterine infection. From digital or contaminated instruments due to failure to strictly observe aseptic technique</a:t>
            </a:r>
            <a:endParaRPr lang="en-US" dirty="0"/>
          </a:p>
        </p:txBody>
      </p:sp>
    </p:spTree>
    <p:extLst>
      <p:ext uri="{BB962C8B-B14F-4D97-AF65-F5344CB8AC3E}">
        <p14:creationId xmlns:p14="http://schemas.microsoft.com/office/powerpoint/2010/main" val="16926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914400"/>
          </a:xfrm>
        </p:spPr>
        <p:txBody>
          <a:bodyPr/>
          <a:lstStyle/>
          <a:p>
            <a:r>
              <a:rPr lang="en-US" b="1" dirty="0" smtClean="0">
                <a:solidFill>
                  <a:srgbClr val="7030A0"/>
                </a:solidFill>
              </a:rPr>
              <a:t>ASSIGNMENT:</a:t>
            </a:r>
            <a:endParaRPr lang="en-US" b="1" dirty="0">
              <a:solidFill>
                <a:srgbClr val="7030A0"/>
              </a:solidFill>
            </a:endParaRPr>
          </a:p>
        </p:txBody>
      </p:sp>
      <p:sp>
        <p:nvSpPr>
          <p:cNvPr id="3" name="Content Placeholder 2"/>
          <p:cNvSpPr>
            <a:spLocks noGrp="1"/>
          </p:cNvSpPr>
          <p:nvPr>
            <p:ph sz="quarter" idx="1"/>
          </p:nvPr>
        </p:nvSpPr>
        <p:spPr>
          <a:xfrm>
            <a:off x="457200" y="1143000"/>
            <a:ext cx="8686800" cy="5715000"/>
          </a:xfrm>
        </p:spPr>
        <p:txBody>
          <a:bodyPr>
            <a:normAutofit/>
          </a:bodyPr>
          <a:lstStyle/>
          <a:p>
            <a:r>
              <a:rPr lang="en-US" sz="3200" b="1" dirty="0" smtClean="0"/>
              <a:t>Read &amp; make notes on </a:t>
            </a:r>
            <a:r>
              <a:rPr lang="en-US" sz="3200" b="1" u="sng" dirty="0" smtClean="0"/>
              <a:t>pain management  in labour</a:t>
            </a:r>
          </a:p>
          <a:p>
            <a:r>
              <a:rPr lang="en-US" sz="3200" b="1" dirty="0" smtClean="0"/>
              <a:t>REFERENCE:</a:t>
            </a:r>
          </a:p>
          <a:p>
            <a:pPr lvl="1"/>
            <a:r>
              <a:rPr lang="en-US" sz="3200" dirty="0" smtClean="0"/>
              <a:t>MYLES TEXTBOOK FOR MIDWIVES, AFRICAN EDITION PG.485-500</a:t>
            </a:r>
            <a:endParaRPr lang="en-US" sz="3200" dirty="0"/>
          </a:p>
        </p:txBody>
      </p:sp>
    </p:spTree>
    <p:extLst>
      <p:ext uri="{BB962C8B-B14F-4D97-AF65-F5344CB8AC3E}">
        <p14:creationId xmlns:p14="http://schemas.microsoft.com/office/powerpoint/2010/main" val="444857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chemeClr val="accent2"/>
          </a:solidFill>
        </p:spPr>
        <p:txBody>
          <a:bodyPr>
            <a:normAutofit fontScale="90000"/>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COMPLICATIONS OF 1</a:t>
            </a:r>
            <a:r>
              <a:rPr lang="en-US" b="1" baseline="30000" dirty="0" smtClean="0">
                <a:solidFill>
                  <a:schemeClr val="bg1"/>
                </a:solidFill>
              </a:rPr>
              <a:t>ST</a:t>
            </a:r>
            <a:r>
              <a:rPr lang="en-US" b="1" dirty="0" smtClean="0">
                <a:solidFill>
                  <a:schemeClr val="bg1"/>
                </a:solidFill>
              </a:rPr>
              <a:t> STAGE OF LABOUR</a:t>
            </a:r>
            <a:endParaRPr lang="en-US" b="1" dirty="0">
              <a:solidFill>
                <a:schemeClr val="bg1"/>
              </a:solidFill>
            </a:endParaRPr>
          </a:p>
        </p:txBody>
      </p:sp>
      <p:sp>
        <p:nvSpPr>
          <p:cNvPr id="3" name="Content Placeholder 2"/>
          <p:cNvSpPr>
            <a:spLocks noGrp="1"/>
          </p:cNvSpPr>
          <p:nvPr>
            <p:ph idx="1"/>
          </p:nvPr>
        </p:nvSpPr>
        <p:spPr>
          <a:xfrm>
            <a:off x="228600" y="1371600"/>
            <a:ext cx="8610600" cy="5486400"/>
          </a:xfrm>
        </p:spPr>
        <p:txBody>
          <a:bodyPr>
            <a:normAutofit/>
          </a:bodyPr>
          <a:lstStyle/>
          <a:p>
            <a:pPr marL="514350" indent="-514350">
              <a:buFont typeface="+mj-lt"/>
              <a:buAutoNum type="arabicPeriod"/>
            </a:pPr>
            <a:r>
              <a:rPr lang="en-US" dirty="0" smtClean="0"/>
              <a:t>Prolonged labour</a:t>
            </a:r>
          </a:p>
          <a:p>
            <a:pPr marL="514350" indent="-514350">
              <a:buFont typeface="+mj-lt"/>
              <a:buAutoNum type="arabicPeriod"/>
            </a:pPr>
            <a:r>
              <a:rPr lang="en-US" dirty="0" smtClean="0"/>
              <a:t>Obstructed labour</a:t>
            </a:r>
          </a:p>
          <a:p>
            <a:pPr marL="514350" indent="-514350">
              <a:buFont typeface="+mj-lt"/>
              <a:buAutoNum type="arabicPeriod"/>
            </a:pPr>
            <a:r>
              <a:rPr lang="en-US" dirty="0" smtClean="0"/>
              <a:t>Fatal hypoxia/ distress</a:t>
            </a:r>
          </a:p>
          <a:p>
            <a:pPr marL="514350" indent="-514350">
              <a:buFont typeface="+mj-lt"/>
              <a:buAutoNum type="arabicPeriod"/>
            </a:pPr>
            <a:r>
              <a:rPr lang="en-US" dirty="0" smtClean="0"/>
              <a:t>Maternal distress</a:t>
            </a:r>
          </a:p>
          <a:p>
            <a:pPr marL="514350" indent="-514350">
              <a:buFont typeface="+mj-lt"/>
              <a:buAutoNum type="arabicPeriod"/>
            </a:pPr>
            <a:r>
              <a:rPr lang="en-US" dirty="0" smtClean="0"/>
              <a:t>Cord presentation/ </a:t>
            </a:r>
            <a:r>
              <a:rPr lang="en-US" dirty="0" err="1" smtClean="0"/>
              <a:t>prolapse</a:t>
            </a:r>
            <a:endParaRPr lang="en-US" dirty="0" smtClean="0"/>
          </a:p>
          <a:p>
            <a:pPr marL="514350" indent="-514350">
              <a:buFont typeface="+mj-lt"/>
              <a:buAutoNum type="arabicPeriod"/>
            </a:pPr>
            <a:r>
              <a:rPr lang="en-US" dirty="0" smtClean="0"/>
              <a:t>Uterine rupture</a:t>
            </a:r>
          </a:p>
          <a:p>
            <a:pPr marL="514350" indent="-514350">
              <a:buFont typeface="+mj-lt"/>
              <a:buAutoNum type="arabicPeriod"/>
            </a:pPr>
            <a:r>
              <a:rPr lang="en-US" dirty="0" smtClean="0"/>
              <a:t>Sudden intra-uterine fetal death</a:t>
            </a:r>
          </a:p>
          <a:p>
            <a:pPr marL="514350" indent="-514350">
              <a:buFont typeface="+mj-lt"/>
              <a:buAutoNum type="arabicPeriod"/>
            </a:pPr>
            <a:r>
              <a:rPr lang="en-US" dirty="0" err="1" smtClean="0"/>
              <a:t>Intrapartum</a:t>
            </a:r>
            <a:r>
              <a:rPr lang="en-US" dirty="0" smtClean="0"/>
              <a:t> </a:t>
            </a:r>
            <a:r>
              <a:rPr lang="en-US" dirty="0" err="1" smtClean="0"/>
              <a:t>haemorrhage</a:t>
            </a:r>
            <a:endParaRPr lang="en-US" dirty="0" smtClean="0"/>
          </a:p>
          <a:p>
            <a:pPr marL="514350" indent="-514350">
              <a:buFont typeface="+mj-lt"/>
              <a:buAutoNum type="arabicPeriod"/>
            </a:pPr>
            <a:r>
              <a:rPr lang="en-US" dirty="0" smtClean="0"/>
              <a:t>Pre-</a:t>
            </a:r>
            <a:r>
              <a:rPr lang="en-US" dirty="0" err="1" smtClean="0"/>
              <a:t>eclampsia</a:t>
            </a:r>
            <a:r>
              <a:rPr lang="en-US" dirty="0" smtClean="0"/>
              <a:t>/ </a:t>
            </a:r>
            <a:r>
              <a:rPr lang="en-US" dirty="0" err="1" smtClean="0"/>
              <a:t>eclampsia</a:t>
            </a:r>
            <a:endParaRPr lang="en-US" dirty="0" smtClean="0"/>
          </a:p>
        </p:txBody>
      </p:sp>
    </p:spTree>
    <p:extLst>
      <p:ext uri="{BB962C8B-B14F-4D97-AF65-F5344CB8AC3E}">
        <p14:creationId xmlns:p14="http://schemas.microsoft.com/office/powerpoint/2010/main" val="2858059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a:bodyPr>
          <a:lstStyle/>
          <a:p>
            <a:r>
              <a:rPr lang="en-US" sz="3200" dirty="0" smtClean="0">
                <a:latin typeface="Times New Roman" pitchFamily="18" charset="0"/>
                <a:cs typeface="Times New Roman" pitchFamily="18" charset="0"/>
              </a:rPr>
              <a:t>Administer  1</a:t>
            </a:r>
            <a:r>
              <a:rPr lang="en-US" sz="3200" baseline="30000" dirty="0" smtClean="0">
                <a:latin typeface="Times New Roman" pitchFamily="18" charset="0"/>
                <a:cs typeface="Times New Roman" pitchFamily="18" charset="0"/>
              </a:rPr>
              <a:t>st</a:t>
            </a:r>
            <a:r>
              <a:rPr lang="en-US" sz="3200" dirty="0" smtClean="0">
                <a:latin typeface="Times New Roman" pitchFamily="18" charset="0"/>
                <a:cs typeface="Times New Roman" pitchFamily="18" charset="0"/>
              </a:rPr>
              <a:t> dose of  </a:t>
            </a:r>
            <a:r>
              <a:rPr lang="en-US" sz="3200" dirty="0" err="1" smtClean="0">
                <a:latin typeface="Times New Roman" pitchFamily="18" charset="0"/>
                <a:cs typeface="Times New Roman" pitchFamily="18" charset="0"/>
              </a:rPr>
              <a:t>sulphadoxine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pyrimethamine</a:t>
            </a:r>
            <a:r>
              <a:rPr lang="en-US" sz="3200" dirty="0" smtClean="0">
                <a:latin typeface="Times New Roman" pitchFamily="18" charset="0"/>
                <a:cs typeface="Times New Roman" pitchFamily="18" charset="0"/>
              </a:rPr>
              <a:t> as usual, the 1</a:t>
            </a:r>
            <a:r>
              <a:rPr lang="en-US" sz="3200" baseline="30000" dirty="0" smtClean="0">
                <a:latin typeface="Times New Roman" pitchFamily="18" charset="0"/>
                <a:cs typeface="Times New Roman" pitchFamily="18" charset="0"/>
              </a:rPr>
              <a:t>st</a:t>
            </a:r>
            <a:r>
              <a:rPr lang="en-US" sz="3200" dirty="0" smtClean="0">
                <a:latin typeface="Times New Roman" pitchFamily="18" charset="0"/>
                <a:cs typeface="Times New Roman" pitchFamily="18" charset="0"/>
              </a:rPr>
              <a:t> tetanus </a:t>
            </a:r>
            <a:r>
              <a:rPr lang="en-US" sz="3200" dirty="0" err="1" smtClean="0">
                <a:latin typeface="Times New Roman" pitchFamily="18" charset="0"/>
                <a:cs typeface="Times New Roman" pitchFamily="18" charset="0"/>
              </a:rPr>
              <a:t>toxoid</a:t>
            </a:r>
            <a:r>
              <a:rPr lang="en-US" sz="3200" dirty="0" smtClean="0">
                <a:latin typeface="Times New Roman" pitchFamily="18" charset="0"/>
                <a:cs typeface="Times New Roman" pitchFamily="18" charset="0"/>
              </a:rPr>
              <a:t>  if not given in the first visit and replenish </a:t>
            </a:r>
            <a:r>
              <a:rPr lang="en-US" sz="3200" dirty="0" err="1" smtClean="0">
                <a:latin typeface="Times New Roman" pitchFamily="18" charset="0"/>
                <a:cs typeface="Times New Roman" pitchFamily="18" charset="0"/>
              </a:rPr>
              <a:t>haematinic</a:t>
            </a:r>
            <a:r>
              <a:rPr lang="en-US" sz="3200" dirty="0" smtClean="0">
                <a:latin typeface="Times New Roman" pitchFamily="18" charset="0"/>
                <a:cs typeface="Times New Roman" pitchFamily="18" charset="0"/>
              </a:rPr>
              <a:t> supply PRN.</a:t>
            </a:r>
          </a:p>
          <a:p>
            <a:r>
              <a:rPr lang="en-US" sz="3200" dirty="0" smtClean="0">
                <a:latin typeface="Times New Roman" pitchFamily="18" charset="0"/>
                <a:cs typeface="Times New Roman" pitchFamily="18" charset="0"/>
              </a:rPr>
              <a:t>Give the next return date , record findings and discharge.</a:t>
            </a:r>
          </a:p>
          <a:p>
            <a:pPr>
              <a:buNone/>
            </a:pP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Third (3</a:t>
            </a:r>
            <a:r>
              <a:rPr lang="en-US" sz="3200" b="1" baseline="30000" dirty="0" smtClean="0">
                <a:latin typeface="Times New Roman" pitchFamily="18" charset="0"/>
                <a:cs typeface="Times New Roman" pitchFamily="18" charset="0"/>
              </a:rPr>
              <a:t>rd</a:t>
            </a:r>
            <a:r>
              <a:rPr lang="en-US" sz="3200" b="1" dirty="0" smtClean="0">
                <a:latin typeface="Times New Roman" pitchFamily="18" charset="0"/>
                <a:cs typeface="Times New Roman" pitchFamily="18" charset="0"/>
              </a:rPr>
              <a:t>) visit</a:t>
            </a:r>
          </a:p>
          <a:p>
            <a:pPr>
              <a:buFont typeface="Wingdings" pitchFamily="2" charset="2"/>
              <a:buChar char="v"/>
            </a:pPr>
            <a:r>
              <a:rPr lang="en-US" sz="3200" dirty="0" smtClean="0">
                <a:latin typeface="Times New Roman" pitchFamily="18" charset="0"/>
                <a:cs typeface="Times New Roman" pitchFamily="18" charset="0"/>
              </a:rPr>
              <a:t>Occurs between </a:t>
            </a:r>
            <a:r>
              <a:rPr lang="en-US" sz="3200" b="1" dirty="0" smtClean="0">
                <a:latin typeface="Times New Roman" pitchFamily="18" charset="0"/>
                <a:cs typeface="Times New Roman" pitchFamily="18" charset="0"/>
              </a:rPr>
              <a:t>28</a:t>
            </a:r>
            <a:r>
              <a:rPr lang="en-US" sz="3200" b="1" baseline="30000" dirty="0" smtClean="0">
                <a:latin typeface="Times New Roman" pitchFamily="18" charset="0"/>
                <a:cs typeface="Times New Roman" pitchFamily="18" charset="0"/>
              </a:rPr>
              <a:t>th</a:t>
            </a:r>
            <a:r>
              <a:rPr lang="en-US" sz="3200" b="1" dirty="0" smtClean="0">
                <a:latin typeface="Times New Roman" pitchFamily="18" charset="0"/>
                <a:cs typeface="Times New Roman" pitchFamily="18" charset="0"/>
              </a:rPr>
              <a:t>- 32</a:t>
            </a:r>
            <a:r>
              <a:rPr lang="en-US" sz="3200" b="1" baseline="30000" dirty="0" smtClean="0">
                <a:latin typeface="Times New Roman" pitchFamily="18" charset="0"/>
                <a:cs typeface="Times New Roman" pitchFamily="18" charset="0"/>
              </a:rPr>
              <a:t>nd</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week.</a:t>
            </a:r>
            <a:endParaRPr lang="en-US" sz="3200" b="1"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Basically as in second visit.</a:t>
            </a:r>
          </a:p>
          <a:p>
            <a:pPr>
              <a:buNone/>
            </a:pPr>
            <a:endParaRPr lang="en-US" b="1"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B9119684-49B1-4CDE-B0F3-E20C849C212A}"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8658BCC8-BCAF-4AC7-96A0-C5CCAE56A870}" type="slidenum">
              <a:rPr lang="en-US" smtClean="0"/>
              <a:pPr/>
              <a:t>27</a:t>
            </a:fld>
            <a:endParaRPr lang="en-US" dirty="0"/>
          </a:p>
        </p:txBody>
      </p:sp>
    </p:spTree>
    <p:extLst>
      <p:ext uri="{BB962C8B-B14F-4D97-AF65-F5344CB8AC3E}">
        <p14:creationId xmlns:p14="http://schemas.microsoft.com/office/powerpoint/2010/main" val="2456493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FF00"/>
          </a:solidFill>
        </p:spPr>
        <p:txBody>
          <a:bodyPr>
            <a:normAutofit fontScale="90000"/>
          </a:bodyPr>
          <a:lstStyle/>
          <a:p>
            <a:r>
              <a:rPr lang="en-US" b="1" dirty="0" smtClean="0">
                <a:solidFill>
                  <a:schemeClr val="accent5">
                    <a:lumMod val="50000"/>
                  </a:schemeClr>
                </a:solidFill>
                <a:latin typeface="Algerian" pitchFamily="82" charset="0"/>
              </a:rPr>
              <a:t>THE TRANSITION &amp; SECOND STAGE OF LABOUR</a:t>
            </a:r>
            <a:endParaRPr lang="en-US" dirty="0">
              <a:solidFill>
                <a:schemeClr val="accent5">
                  <a:lumMod val="50000"/>
                </a:schemeClr>
              </a:solidFill>
              <a:latin typeface="Algerian" pitchFamily="82" charset="0"/>
            </a:endParaRPr>
          </a:p>
        </p:txBody>
      </p:sp>
      <p:sp>
        <p:nvSpPr>
          <p:cNvPr id="3" name="Content Placeholder 2"/>
          <p:cNvSpPr>
            <a:spLocks noGrp="1"/>
          </p:cNvSpPr>
          <p:nvPr>
            <p:ph idx="1"/>
          </p:nvPr>
        </p:nvSpPr>
        <p:spPr>
          <a:xfrm>
            <a:off x="0" y="1447800"/>
            <a:ext cx="8686800" cy="5410200"/>
          </a:xfrm>
        </p:spPr>
        <p:txBody>
          <a:bodyPr>
            <a:normAutofit fontScale="92500" lnSpcReduction="20000"/>
          </a:bodyPr>
          <a:lstStyle/>
          <a:p>
            <a:pPr>
              <a:buNone/>
            </a:pPr>
            <a:r>
              <a:rPr lang="en-US" b="1" dirty="0" smtClean="0"/>
              <a:t>Definition of 2</a:t>
            </a:r>
            <a:r>
              <a:rPr lang="en-US" b="1" baseline="30000" dirty="0" smtClean="0"/>
              <a:t>nd</a:t>
            </a:r>
            <a:r>
              <a:rPr lang="en-US" b="1" dirty="0" smtClean="0"/>
              <a:t> stage</a:t>
            </a:r>
          </a:p>
          <a:p>
            <a:r>
              <a:rPr lang="en-US" dirty="0" smtClean="0"/>
              <a:t>This is the stage that </a:t>
            </a:r>
            <a:r>
              <a:rPr lang="en-US" u="sng" dirty="0" smtClean="0"/>
              <a:t>begins with full dilatation of the cervix (10 cm) &amp; ends with expulsion of the foetus</a:t>
            </a:r>
            <a:r>
              <a:rPr lang="en-US" dirty="0" smtClean="0"/>
              <a:t>.</a:t>
            </a:r>
          </a:p>
          <a:p>
            <a:r>
              <a:rPr lang="en-US" dirty="0" smtClean="0"/>
              <a:t>It is the stage of descent and expulsion of the baby. </a:t>
            </a:r>
          </a:p>
          <a:p>
            <a:r>
              <a:rPr lang="en-US" dirty="0" smtClean="0"/>
              <a:t>The contractions become stronger, lasting 40 to 60 seconds, with a one minute recovery interval.</a:t>
            </a:r>
          </a:p>
          <a:p>
            <a:pPr algn="ctr">
              <a:buNone/>
            </a:pPr>
            <a:r>
              <a:rPr lang="en-US" b="1" u="sng" dirty="0" smtClean="0"/>
              <a:t>DURATION</a:t>
            </a:r>
          </a:p>
          <a:p>
            <a:r>
              <a:rPr lang="en-US" dirty="0" smtClean="0"/>
              <a:t>It normally lasts from 1 to 2 hours on average in </a:t>
            </a:r>
            <a:r>
              <a:rPr lang="en-US" dirty="0" err="1" smtClean="0"/>
              <a:t>primigravida</a:t>
            </a:r>
            <a:r>
              <a:rPr lang="en-US" dirty="0" smtClean="0"/>
              <a:t>, and half an hour in multipara (but can be as litle as 5 minutes). If this stage goes beyond two hours it is considered abnormal.</a:t>
            </a:r>
          </a:p>
          <a:p>
            <a:endParaRPr lang="en-US" dirty="0" smtClean="0"/>
          </a:p>
        </p:txBody>
      </p:sp>
    </p:spTree>
    <p:extLst>
      <p:ext uri="{BB962C8B-B14F-4D97-AF65-F5344CB8AC3E}">
        <p14:creationId xmlns:p14="http://schemas.microsoft.com/office/powerpoint/2010/main" val="2590070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5897573"/>
          </a:xfrm>
        </p:spPr>
        <p:txBody>
          <a:bodyPr/>
          <a:lstStyle/>
          <a:p>
            <a:pPr>
              <a:buNone/>
            </a:pPr>
            <a:r>
              <a:rPr lang="en-US" b="1" u="sng" dirty="0" smtClean="0"/>
              <a:t>DEFINITION OF THE TRANSITION PERIOD</a:t>
            </a:r>
          </a:p>
          <a:p>
            <a:r>
              <a:rPr lang="en-US" dirty="0" smtClean="0"/>
              <a:t>The period between full cervical dilatation and the time when active maternal pushing efforts begin</a:t>
            </a:r>
          </a:p>
          <a:p>
            <a:r>
              <a:rPr lang="en-US" dirty="0" smtClean="0"/>
              <a:t>It is considered as part of the last phase of the active 1</a:t>
            </a:r>
            <a:r>
              <a:rPr lang="en-US" baseline="30000" dirty="0" smtClean="0"/>
              <a:t>st</a:t>
            </a:r>
            <a:r>
              <a:rPr lang="en-US" dirty="0" smtClean="0"/>
              <a:t> stage of labour.</a:t>
            </a:r>
          </a:p>
          <a:p>
            <a:r>
              <a:rPr lang="en-US" dirty="0" smtClean="0"/>
              <a:t>It’s characterized by maternal restlessness, discomfort, desire for pain relief, a sense that the process is never ending and demand to the attendants to end the whole process</a:t>
            </a:r>
          </a:p>
          <a:p>
            <a:pPr>
              <a:buNone/>
            </a:pPr>
            <a:endParaRPr lang="en-US" dirty="0"/>
          </a:p>
        </p:txBody>
      </p:sp>
    </p:spTree>
    <p:extLst>
      <p:ext uri="{BB962C8B-B14F-4D97-AF65-F5344CB8AC3E}">
        <p14:creationId xmlns:p14="http://schemas.microsoft.com/office/powerpoint/2010/main" val="3451451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86600"/>
          </a:xfrm>
        </p:spPr>
        <p:txBody>
          <a:bodyPr>
            <a:normAutofit/>
          </a:bodyPr>
          <a:lstStyle/>
          <a:p>
            <a:pPr>
              <a:buNone/>
            </a:pPr>
            <a:r>
              <a:rPr lang="en-US" b="1" u="sng" dirty="0" smtClean="0">
                <a:solidFill>
                  <a:srgbClr val="FFFF00"/>
                </a:solidFill>
              </a:rPr>
              <a:t>PHYSIOLOGY OF SECOND STAGE</a:t>
            </a:r>
          </a:p>
          <a:p>
            <a:pPr>
              <a:buNone/>
            </a:pPr>
            <a:r>
              <a:rPr lang="en-US" b="1" dirty="0" smtClean="0"/>
              <a:t>OBJECTIVES OF LEARNING</a:t>
            </a:r>
          </a:p>
          <a:p>
            <a:pPr marL="514350" indent="-514350">
              <a:buFont typeface="+mj-lt"/>
              <a:buAutoNum type="arabicPeriod"/>
            </a:pPr>
            <a:r>
              <a:rPr lang="en-US" dirty="0" smtClean="0"/>
              <a:t>To be ready to conduct the delivery on time</a:t>
            </a:r>
          </a:p>
          <a:p>
            <a:pPr marL="514350" indent="-514350">
              <a:buFont typeface="+mj-lt"/>
              <a:buAutoNum type="arabicPeriod"/>
            </a:pPr>
            <a:r>
              <a:rPr lang="en-US" dirty="0" smtClean="0"/>
              <a:t>To conserve maternal energy which is only needed during the </a:t>
            </a:r>
            <a:r>
              <a:rPr lang="en-US" dirty="0" err="1" smtClean="0"/>
              <a:t>perineal</a:t>
            </a:r>
            <a:r>
              <a:rPr lang="en-US" dirty="0" smtClean="0"/>
              <a:t> phase</a:t>
            </a:r>
          </a:p>
          <a:p>
            <a:pPr marL="514350" indent="-514350">
              <a:buFont typeface="+mj-lt"/>
              <a:buAutoNum type="arabicPeriod"/>
            </a:pPr>
            <a:r>
              <a:rPr lang="en-US" dirty="0" smtClean="0"/>
              <a:t>To prevent occurrence of intracranial injury thru’ accurate timing of 2</a:t>
            </a:r>
            <a:r>
              <a:rPr lang="en-US" baseline="30000" dirty="0" smtClean="0"/>
              <a:t>nd</a:t>
            </a:r>
            <a:r>
              <a:rPr lang="en-US" dirty="0" smtClean="0"/>
              <a:t> stage + early intervention thru’ proper control of the head during delivery</a:t>
            </a:r>
          </a:p>
          <a:p>
            <a:pPr marL="514350" indent="-514350">
              <a:buFont typeface="+mj-lt"/>
              <a:buAutoNum type="arabicPeriod"/>
            </a:pPr>
            <a:r>
              <a:rPr lang="en-US" dirty="0" smtClean="0"/>
              <a:t>Prevent/ minimize the soft tissue trauma</a:t>
            </a:r>
          </a:p>
        </p:txBody>
      </p:sp>
    </p:spTree>
    <p:extLst>
      <p:ext uri="{BB962C8B-B14F-4D97-AF65-F5344CB8AC3E}">
        <p14:creationId xmlns:p14="http://schemas.microsoft.com/office/powerpoint/2010/main" val="1294056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SPECIFIC CHANGES</a:t>
            </a:r>
            <a:endParaRPr lang="en-US" dirty="0"/>
          </a:p>
        </p:txBody>
      </p:sp>
      <p:sp>
        <p:nvSpPr>
          <p:cNvPr id="3" name="Content Placeholder 2"/>
          <p:cNvSpPr>
            <a:spLocks noGrp="1"/>
          </p:cNvSpPr>
          <p:nvPr>
            <p:ph idx="1"/>
          </p:nvPr>
        </p:nvSpPr>
        <p:spPr>
          <a:xfrm>
            <a:off x="152400" y="990600"/>
            <a:ext cx="8839200" cy="5638800"/>
          </a:xfrm>
        </p:spPr>
        <p:txBody>
          <a:bodyPr/>
          <a:lstStyle/>
          <a:p>
            <a:pPr marL="514350" indent="-514350">
              <a:buFont typeface="+mj-lt"/>
              <a:buAutoNum type="arabicPeriod"/>
            </a:pPr>
            <a:r>
              <a:rPr lang="en-US" sz="2800" b="1" dirty="0" smtClean="0">
                <a:solidFill>
                  <a:srgbClr val="FFFF00"/>
                </a:solidFill>
              </a:rPr>
              <a:t>CONTRACTIONS: strengthen, become more frequent and expulsive in nature</a:t>
            </a:r>
            <a:r>
              <a:rPr lang="en-US" sz="2800" dirty="0" smtClean="0"/>
              <a:t>. Strengthening results after the membranes rupture </a:t>
            </a:r>
            <a:r>
              <a:rPr lang="en-US" sz="2800" dirty="0" err="1" smtClean="0"/>
              <a:t>becoz</a:t>
            </a:r>
            <a:r>
              <a:rPr lang="en-US" sz="2800" dirty="0" smtClean="0"/>
              <a:t>;-</a:t>
            </a:r>
          </a:p>
          <a:p>
            <a:pPr marL="914400" lvl="1" indent="-514350"/>
            <a:r>
              <a:rPr lang="en-US" dirty="0" smtClean="0"/>
              <a:t>Fetal head is directly applied to the vaginal tissues</a:t>
            </a:r>
          </a:p>
          <a:p>
            <a:pPr marL="914400" lvl="1" indent="-514350"/>
            <a:r>
              <a:rPr lang="en-US" dirty="0" smtClean="0"/>
              <a:t>The uterus is closely applied to the fetus (uterus moulds around the fetus)</a:t>
            </a:r>
          </a:p>
          <a:p>
            <a:pPr marL="514350" indent="-514350"/>
            <a:r>
              <a:rPr lang="en-US" sz="2800" dirty="0" smtClean="0"/>
              <a:t>Finally the contractions intensify i.e. strengthen &amp; become more frequent</a:t>
            </a:r>
          </a:p>
          <a:p>
            <a:pPr marL="514350" indent="-514350"/>
            <a:r>
              <a:rPr lang="en-US" sz="2800" dirty="0" smtClean="0"/>
              <a:t>Expulsive nature occurs as descent continues, whereby pressure from the presenting part stimulates nerve receptors in the pelvic floor leading to </a:t>
            </a:r>
            <a:r>
              <a:rPr lang="en-US" sz="2800" dirty="0" err="1" smtClean="0"/>
              <a:t>fergusion</a:t>
            </a:r>
            <a:r>
              <a:rPr lang="en-US" sz="2800" dirty="0" smtClean="0"/>
              <a:t> reflex</a:t>
            </a:r>
          </a:p>
          <a:p>
            <a:pPr marL="514350" indent="-514350"/>
            <a:r>
              <a:rPr lang="en-US" sz="2800" dirty="0" smtClean="0"/>
              <a:t>The mother then experiences a great urge to bear down</a:t>
            </a:r>
          </a:p>
          <a:p>
            <a:pPr marL="914400" lvl="1" indent="-514350"/>
            <a:endParaRPr lang="en-US" dirty="0"/>
          </a:p>
        </p:txBody>
      </p:sp>
    </p:spTree>
    <p:extLst>
      <p:ext uri="{BB962C8B-B14F-4D97-AF65-F5344CB8AC3E}">
        <p14:creationId xmlns:p14="http://schemas.microsoft.com/office/powerpoint/2010/main" val="3947988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477000"/>
          </a:xfrm>
        </p:spPr>
        <p:txBody>
          <a:bodyPr/>
          <a:lstStyle/>
          <a:p>
            <a:r>
              <a:rPr lang="en-US" sz="2800" dirty="0" smtClean="0"/>
              <a:t>Initially, the reflex is controllable to some extent but later becomes compulsive (irresistible) during each contraction</a:t>
            </a:r>
          </a:p>
          <a:p>
            <a:pPr marL="514350" indent="-514350">
              <a:buFont typeface="+mj-lt"/>
              <a:buAutoNum type="arabicPeriod" startAt="2"/>
            </a:pPr>
            <a:r>
              <a:rPr lang="en-US" sz="2800" b="1" dirty="0" smtClean="0">
                <a:solidFill>
                  <a:srgbClr val="FFFF00"/>
                </a:solidFill>
              </a:rPr>
              <a:t>Abdominal muscles and diaphragm become active:</a:t>
            </a:r>
          </a:p>
          <a:p>
            <a:r>
              <a:rPr lang="en-US" sz="2800" dirty="0" smtClean="0"/>
              <a:t>Are also referred to as secondary powers/ maternal efforts</a:t>
            </a:r>
          </a:p>
          <a:p>
            <a:r>
              <a:rPr lang="en-US" sz="2800" dirty="0" smtClean="0"/>
              <a:t>This is in response to the compulsive and expulsive uterine actions which come into action on order to reinforce the contractions which are already in place</a:t>
            </a:r>
          </a:p>
          <a:p>
            <a:r>
              <a:rPr lang="en-US" sz="2800" dirty="0" smtClean="0"/>
              <a:t>Finally, the pelvic outlet and floor resistance is </a:t>
            </a:r>
            <a:r>
              <a:rPr lang="en-US" sz="2800" dirty="0" err="1" smtClean="0"/>
              <a:t>overcomed</a:t>
            </a:r>
            <a:endParaRPr lang="en-US" sz="2800" dirty="0"/>
          </a:p>
        </p:txBody>
      </p:sp>
    </p:spTree>
    <p:extLst>
      <p:ext uri="{BB962C8B-B14F-4D97-AF65-F5344CB8AC3E}">
        <p14:creationId xmlns:p14="http://schemas.microsoft.com/office/powerpoint/2010/main" val="890495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553200"/>
          </a:xfrm>
        </p:spPr>
        <p:txBody>
          <a:bodyPr/>
          <a:lstStyle/>
          <a:p>
            <a:pPr marL="514350" indent="-514350">
              <a:buFont typeface="+mj-lt"/>
              <a:buAutoNum type="arabicPeriod" startAt="3"/>
            </a:pPr>
            <a:r>
              <a:rPr lang="en-US" sz="2800" b="1" dirty="0" smtClean="0">
                <a:solidFill>
                  <a:srgbClr val="FFFF00"/>
                </a:solidFill>
              </a:rPr>
              <a:t>Displacement of the pelvic floor</a:t>
            </a:r>
          </a:p>
          <a:p>
            <a:pPr marL="514350" indent="-514350">
              <a:buNone/>
            </a:pPr>
            <a:r>
              <a:rPr lang="en-US" sz="2800" dirty="0" smtClean="0"/>
              <a:t>Also referred to as soft tissue displacement. Occurs as follows as the fetal head continues to descend.</a:t>
            </a:r>
          </a:p>
          <a:p>
            <a:pPr marL="514350" indent="-514350"/>
            <a:r>
              <a:rPr lang="en-US" sz="2800" dirty="0" smtClean="0"/>
              <a:t>Anteriorly; the bladder is pushed upwards into the abdomen to prevent its injury, while the urethra is stretched &amp; thinned out, reducing its lumen. This makes catheterization difficult</a:t>
            </a:r>
          </a:p>
          <a:p>
            <a:pPr marL="514350" indent="-514350"/>
            <a:r>
              <a:rPr lang="en-US" sz="2800" dirty="0" err="1" smtClean="0"/>
              <a:t>Posteriorly</a:t>
            </a:r>
            <a:r>
              <a:rPr lang="en-US" sz="2800" dirty="0" smtClean="0"/>
              <a:t>; the rectum is compressed alongside the </a:t>
            </a:r>
            <a:r>
              <a:rPr lang="en-US" sz="2800" dirty="0" err="1" smtClean="0"/>
              <a:t>sacrla</a:t>
            </a:r>
            <a:r>
              <a:rPr lang="en-US" sz="2800" dirty="0" smtClean="0"/>
              <a:t> curve. Pressure of the advancing head </a:t>
            </a:r>
            <a:r>
              <a:rPr lang="en-US" sz="2800" dirty="0" err="1" smtClean="0"/>
              <a:t>eads</a:t>
            </a:r>
            <a:r>
              <a:rPr lang="en-US" sz="2800" dirty="0" smtClean="0"/>
              <a:t> to expulsion of the residual fecal matter</a:t>
            </a:r>
          </a:p>
          <a:p>
            <a:pPr marL="514350" indent="-514350"/>
            <a:r>
              <a:rPr lang="en-US" sz="2800" dirty="0" smtClean="0"/>
              <a:t>Laterally; </a:t>
            </a:r>
            <a:r>
              <a:rPr lang="en-US" sz="2800" dirty="0" err="1" smtClean="0"/>
              <a:t>levator</a:t>
            </a:r>
            <a:r>
              <a:rPr lang="en-US" sz="2800" dirty="0" smtClean="0"/>
              <a:t> </a:t>
            </a:r>
            <a:r>
              <a:rPr lang="en-US" sz="2800" dirty="0" err="1" smtClean="0"/>
              <a:t>ani</a:t>
            </a:r>
            <a:r>
              <a:rPr lang="en-US" sz="2800" dirty="0" smtClean="0"/>
              <a:t> </a:t>
            </a:r>
            <a:r>
              <a:rPr lang="en-US" sz="2800" dirty="0" err="1" smtClean="0"/>
              <a:t>mauscles</a:t>
            </a:r>
            <a:r>
              <a:rPr lang="en-US" sz="2800" dirty="0" smtClean="0"/>
              <a:t> are pushed sideways as they dilate and thin out. The </a:t>
            </a:r>
            <a:r>
              <a:rPr lang="en-US" sz="2800" dirty="0" err="1" smtClean="0"/>
              <a:t>perinela</a:t>
            </a:r>
            <a:r>
              <a:rPr lang="en-US" sz="2800" dirty="0" smtClean="0"/>
              <a:t> body is flattened, stretched and thinned to allow maximum opening of the vagina and the fetal head becomes visible</a:t>
            </a:r>
            <a:endParaRPr lang="en-US" sz="2800" dirty="0"/>
          </a:p>
        </p:txBody>
      </p:sp>
    </p:spTree>
    <p:extLst>
      <p:ext uri="{BB962C8B-B14F-4D97-AF65-F5344CB8AC3E}">
        <p14:creationId xmlns:p14="http://schemas.microsoft.com/office/powerpoint/2010/main" val="1035975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248400"/>
          </a:xfrm>
        </p:spPr>
        <p:txBody>
          <a:bodyPr/>
          <a:lstStyle/>
          <a:p>
            <a:pPr marL="514350" indent="-514350">
              <a:buFont typeface="+mj-lt"/>
              <a:buAutoNum type="arabicPeriod" startAt="4"/>
            </a:pPr>
            <a:r>
              <a:rPr lang="en-US" sz="2800" b="1" dirty="0" smtClean="0">
                <a:solidFill>
                  <a:srgbClr val="FFFF00"/>
                </a:solidFill>
              </a:rPr>
              <a:t>Expulsion of the fetus</a:t>
            </a:r>
          </a:p>
          <a:p>
            <a:pPr marL="514350" indent="-514350"/>
            <a:r>
              <a:rPr lang="en-US" sz="2800" dirty="0" smtClean="0"/>
              <a:t>The fetal head advances gradually as contractions continue, </a:t>
            </a:r>
            <a:r>
              <a:rPr lang="en-US" sz="2800" dirty="0" err="1" smtClean="0"/>
              <a:t>receds</a:t>
            </a:r>
            <a:r>
              <a:rPr lang="en-US" sz="2800" dirty="0" smtClean="0"/>
              <a:t> between contractions until crowning occurs.</a:t>
            </a:r>
          </a:p>
          <a:p>
            <a:pPr marL="514350" indent="-514350"/>
            <a:r>
              <a:rPr lang="en-US" sz="2800" dirty="0" smtClean="0"/>
              <a:t>Finally the head is born, followed by the shoulders and the body. The hind fluid drains out and second stage is completed</a:t>
            </a:r>
            <a:endParaRPr lang="en-US" sz="2800" dirty="0"/>
          </a:p>
        </p:txBody>
      </p:sp>
    </p:spTree>
    <p:extLst>
      <p:ext uri="{BB962C8B-B14F-4D97-AF65-F5344CB8AC3E}">
        <p14:creationId xmlns:p14="http://schemas.microsoft.com/office/powerpoint/2010/main" val="505659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199"/>
          </a:xfrm>
          <a:solidFill>
            <a:schemeClr val="tx2"/>
          </a:solidFill>
        </p:spPr>
        <p:txBody>
          <a:bodyPr>
            <a:normAutofit fontScale="90000"/>
          </a:bodyPr>
          <a:lstStyle/>
          <a:p>
            <a:r>
              <a:rPr lang="en-US" dirty="0" smtClean="0">
                <a:solidFill>
                  <a:schemeClr val="bg2"/>
                </a:solidFill>
              </a:rPr>
              <a:t>PRESUMPTIVE SIGNS OF 2</a:t>
            </a:r>
            <a:r>
              <a:rPr lang="en-US" baseline="30000" dirty="0" smtClean="0">
                <a:solidFill>
                  <a:schemeClr val="bg2"/>
                </a:solidFill>
              </a:rPr>
              <a:t>ND</a:t>
            </a:r>
            <a:r>
              <a:rPr lang="en-US" dirty="0" smtClean="0">
                <a:solidFill>
                  <a:schemeClr val="bg2"/>
                </a:solidFill>
              </a:rPr>
              <a:t> STAGE OF LABOUR</a:t>
            </a:r>
            <a:endParaRPr lang="en-US" dirty="0">
              <a:solidFill>
                <a:schemeClr val="bg2"/>
              </a:solidFill>
            </a:endParaRPr>
          </a:p>
        </p:txBody>
      </p:sp>
      <p:sp>
        <p:nvSpPr>
          <p:cNvPr id="3" name="Content Placeholder 2"/>
          <p:cNvSpPr>
            <a:spLocks noGrp="1"/>
          </p:cNvSpPr>
          <p:nvPr>
            <p:ph idx="1"/>
          </p:nvPr>
        </p:nvSpPr>
        <p:spPr>
          <a:xfrm>
            <a:off x="0" y="1295400"/>
            <a:ext cx="9144000" cy="5562600"/>
          </a:xfrm>
        </p:spPr>
        <p:txBody>
          <a:bodyPr/>
          <a:lstStyle/>
          <a:p>
            <a:pPr marL="624078" indent="-514350">
              <a:buFont typeface="Wingdings" pitchFamily="2" charset="2"/>
              <a:buChar char="v"/>
            </a:pPr>
            <a:r>
              <a:rPr lang="en-US" sz="2800" b="1" dirty="0" smtClean="0"/>
              <a:t>Expulsive uterine contractions</a:t>
            </a:r>
            <a:r>
              <a:rPr lang="en-US" sz="2800" dirty="0" smtClean="0"/>
              <a:t>-the woman feels the urge to bear down as the contractions are expulsive in character</a:t>
            </a:r>
          </a:p>
          <a:p>
            <a:pPr marL="624078" indent="-514350">
              <a:buFont typeface="Wingdings" pitchFamily="2" charset="2"/>
              <a:buChar char="v"/>
            </a:pPr>
            <a:r>
              <a:rPr lang="en-US" sz="2800" b="1" dirty="0" smtClean="0"/>
              <a:t>Rupture of the forewaters</a:t>
            </a:r>
            <a:r>
              <a:rPr lang="en-US" sz="2800" dirty="0" smtClean="0"/>
              <a:t>: may occur at any time during labour</a:t>
            </a:r>
          </a:p>
          <a:p>
            <a:pPr marL="624078" indent="-514350">
              <a:buFont typeface="Wingdings" pitchFamily="2" charset="2"/>
              <a:buChar char="v"/>
            </a:pPr>
            <a:r>
              <a:rPr lang="en-US" sz="2800" b="1" dirty="0" smtClean="0"/>
              <a:t>Trickle of blood</a:t>
            </a:r>
            <a:r>
              <a:rPr lang="en-US" sz="2800" dirty="0" smtClean="0"/>
              <a:t>-from slight laceration of the cervix when fully dilated, laceration from vaginal mucosa caused by the advancing head</a:t>
            </a:r>
          </a:p>
          <a:p>
            <a:pPr marL="624078" indent="-514350">
              <a:buFont typeface="Wingdings" pitchFamily="2" charset="2"/>
              <a:buChar char="v"/>
            </a:pPr>
            <a:r>
              <a:rPr lang="en-US" sz="2800" b="1" dirty="0" smtClean="0"/>
              <a:t>Anus dilatation/ gaping</a:t>
            </a:r>
            <a:r>
              <a:rPr lang="en-US" sz="2800" dirty="0" smtClean="0"/>
              <a:t>-due to pressure exerted by the head as it reaches the pelvic floor\woman feels the urge to open bowels as the head exerts pressure on the rectum</a:t>
            </a:r>
          </a:p>
          <a:p>
            <a:pPr marL="624078" indent="-514350">
              <a:buNone/>
            </a:pPr>
            <a:endParaRPr lang="en-US" sz="2800" dirty="0"/>
          </a:p>
        </p:txBody>
      </p:sp>
    </p:spTree>
    <p:extLst>
      <p:ext uri="{BB962C8B-B14F-4D97-AF65-F5344CB8AC3E}">
        <p14:creationId xmlns:p14="http://schemas.microsoft.com/office/powerpoint/2010/main" val="3518316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172200"/>
          </a:xfrm>
        </p:spPr>
        <p:txBody>
          <a:bodyPr/>
          <a:lstStyle/>
          <a:p>
            <a:r>
              <a:rPr lang="en-US" sz="2800" b="1" dirty="0" smtClean="0"/>
              <a:t>Anal cleft line</a:t>
            </a:r>
            <a:r>
              <a:rPr lang="en-US" sz="2800" dirty="0" smtClean="0"/>
              <a:t>: also called the ‘purple line’ appears as a pigmented mark in the cleft of the buttocks which creeps up the anal cleft as the labour progresses</a:t>
            </a:r>
          </a:p>
          <a:p>
            <a:r>
              <a:rPr lang="en-US" sz="2800" b="1" dirty="0" smtClean="0"/>
              <a:t>Appearance of the rhomboid of </a:t>
            </a:r>
            <a:r>
              <a:rPr lang="en-US" sz="2800" b="1" dirty="0" err="1" smtClean="0"/>
              <a:t>michaelis</a:t>
            </a:r>
            <a:r>
              <a:rPr lang="en-US" sz="2800" dirty="0" smtClean="0"/>
              <a:t>: this is sometimes noted when a women is in position where her back is visible. Appears as dome shaped curve in the lower back, &amp; is held to indicate the posterior displacement of the sacrum &amp; coccyx as the fetal </a:t>
            </a:r>
            <a:r>
              <a:rPr lang="en-US" sz="2800" dirty="0" err="1" smtClean="0"/>
              <a:t>occiput</a:t>
            </a:r>
            <a:r>
              <a:rPr lang="en-US" sz="2800" dirty="0" smtClean="0"/>
              <a:t> moves into the maternal sacral curve</a:t>
            </a:r>
          </a:p>
          <a:p>
            <a:endParaRPr lang="en-US" sz="2800" dirty="0"/>
          </a:p>
        </p:txBody>
      </p:sp>
    </p:spTree>
    <p:extLst>
      <p:ext uri="{BB962C8B-B14F-4D97-AF65-F5344CB8AC3E}">
        <p14:creationId xmlns:p14="http://schemas.microsoft.com/office/powerpoint/2010/main" val="1241184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5902331"/>
          </a:xfrm>
        </p:spPr>
        <p:txBody>
          <a:bodyPr/>
          <a:lstStyle/>
          <a:p>
            <a:r>
              <a:rPr lang="en-US" b="1" dirty="0" smtClean="0"/>
              <a:t>Gaping of vulva</a:t>
            </a:r>
            <a:r>
              <a:rPr lang="en-US" dirty="0" smtClean="0"/>
              <a:t>-more pronounced in </a:t>
            </a:r>
            <a:r>
              <a:rPr lang="en-US" dirty="0" err="1" smtClean="0"/>
              <a:t>primigravida</a:t>
            </a:r>
            <a:r>
              <a:rPr lang="en-US" dirty="0" smtClean="0"/>
              <a:t> than in a multigravida</a:t>
            </a:r>
          </a:p>
          <a:p>
            <a:r>
              <a:rPr lang="en-US" b="1" dirty="0" smtClean="0"/>
              <a:t>Visible presenting part</a:t>
            </a:r>
            <a:r>
              <a:rPr lang="en-US" dirty="0" smtClean="0"/>
              <a:t>-visible</a:t>
            </a:r>
            <a:r>
              <a:rPr lang="en-US" dirty="0" smtClean="0">
                <a:sym typeface="Wingdings" pitchFamily="2" charset="2"/>
              </a:rPr>
              <a:t> the vagina. it is almost a positive sign except in excessive moulding and in breech presentation</a:t>
            </a:r>
          </a:p>
          <a:p>
            <a:r>
              <a:rPr lang="en-US" b="1" dirty="0" smtClean="0"/>
              <a:t>Bulging of the perineum</a:t>
            </a:r>
            <a:r>
              <a:rPr lang="en-US" dirty="0" smtClean="0"/>
              <a:t>-a sign that delivery is about to occur</a:t>
            </a:r>
          </a:p>
          <a:p>
            <a:pPr>
              <a:buNone/>
            </a:pPr>
            <a:endParaRPr lang="en-US" dirty="0"/>
          </a:p>
        </p:txBody>
      </p:sp>
    </p:spTree>
    <p:extLst>
      <p:ext uri="{BB962C8B-B14F-4D97-AF65-F5344CB8AC3E}">
        <p14:creationId xmlns:p14="http://schemas.microsoft.com/office/powerpoint/2010/main" val="4029935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10600" cy="5638800"/>
          </a:xfrm>
        </p:spPr>
        <p:txBody>
          <a:bodyPr>
            <a:normAutofit/>
          </a:bodyPr>
          <a:lstStyle/>
          <a:p>
            <a:r>
              <a:rPr lang="en-US" sz="2800" dirty="0" smtClean="0">
                <a:latin typeface="Times New Roman" pitchFamily="18" charset="0"/>
                <a:cs typeface="Times New Roman" pitchFamily="18" charset="0"/>
              </a:rPr>
              <a:t>Give 2</a:t>
            </a:r>
            <a:r>
              <a:rPr lang="en-US" sz="2800" baseline="30000" dirty="0" smtClean="0">
                <a:latin typeface="Times New Roman" pitchFamily="18" charset="0"/>
                <a:cs typeface="Times New Roman" pitchFamily="18" charset="0"/>
              </a:rPr>
              <a:t>nd</a:t>
            </a:r>
            <a:r>
              <a:rPr lang="en-US" sz="2800" dirty="0" smtClean="0">
                <a:latin typeface="Times New Roman" pitchFamily="18" charset="0"/>
                <a:cs typeface="Times New Roman" pitchFamily="18" charset="0"/>
              </a:rPr>
              <a:t> dose of SP and TT for a </a:t>
            </a:r>
            <a:r>
              <a:rPr lang="en-US" sz="2800" dirty="0" err="1" smtClean="0">
                <a:latin typeface="Times New Roman" pitchFamily="18" charset="0"/>
                <a:cs typeface="Times New Roman" pitchFamily="18" charset="0"/>
              </a:rPr>
              <a:t>primigravida</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May recheck HB level, since </a:t>
            </a:r>
            <a:r>
              <a:rPr lang="en-US" sz="2800" dirty="0" err="1" smtClean="0">
                <a:latin typeface="Times New Roman" pitchFamily="18" charset="0"/>
                <a:cs typeface="Times New Roman" pitchFamily="18" charset="0"/>
              </a:rPr>
              <a:t>haemodilution</a:t>
            </a:r>
            <a:r>
              <a:rPr lang="en-US" sz="2800" dirty="0" smtClean="0">
                <a:latin typeface="Times New Roman" pitchFamily="18" charset="0"/>
                <a:cs typeface="Times New Roman" pitchFamily="18" charset="0"/>
              </a:rPr>
              <a:t> is at the maximum particularly, in presence of anaemia features.</a:t>
            </a:r>
          </a:p>
          <a:p>
            <a:r>
              <a:rPr lang="en-US" sz="2800" dirty="0" smtClean="0">
                <a:solidFill>
                  <a:prstClr val="black"/>
                </a:solidFill>
                <a:latin typeface="Times New Roman" pitchFamily="18" charset="0"/>
                <a:cs typeface="Times New Roman" pitchFamily="18" charset="0"/>
              </a:rPr>
              <a:t>Discharge as previously done.</a:t>
            </a:r>
          </a:p>
          <a:p>
            <a:pPr>
              <a:buClr>
                <a:srgbClr val="0BD0D9"/>
              </a:buClr>
              <a:buNone/>
            </a:pPr>
            <a:r>
              <a:rPr lang="en-US" sz="2800" b="1" dirty="0" smtClean="0">
                <a:solidFill>
                  <a:prstClr val="black"/>
                </a:solidFill>
                <a:latin typeface="Times New Roman" pitchFamily="18" charset="0"/>
                <a:cs typeface="Times New Roman" pitchFamily="18" charset="0"/>
              </a:rPr>
              <a:t>		Fourth (4</a:t>
            </a:r>
            <a:r>
              <a:rPr lang="en-US" sz="2800" b="1" baseline="30000" dirty="0" smtClean="0">
                <a:solidFill>
                  <a:prstClr val="black"/>
                </a:solidFill>
                <a:latin typeface="Times New Roman" pitchFamily="18" charset="0"/>
                <a:cs typeface="Times New Roman" pitchFamily="18" charset="0"/>
              </a:rPr>
              <a:t>th</a:t>
            </a:r>
            <a:r>
              <a:rPr lang="en-US" sz="2800" b="1" dirty="0" smtClean="0">
                <a:solidFill>
                  <a:prstClr val="black"/>
                </a:solidFill>
                <a:latin typeface="Times New Roman" pitchFamily="18" charset="0"/>
                <a:cs typeface="Times New Roman" pitchFamily="18" charset="0"/>
              </a:rPr>
              <a:t>) visit</a:t>
            </a:r>
          </a:p>
          <a:p>
            <a:pPr>
              <a:buFont typeface="Wingdings" pitchFamily="2" charset="2"/>
              <a:buChar char="v"/>
            </a:pPr>
            <a:r>
              <a:rPr lang="en-US" sz="2800" dirty="0" smtClean="0">
                <a:latin typeface="Times New Roman" pitchFamily="18" charset="0"/>
                <a:cs typeface="Times New Roman" pitchFamily="18" charset="0"/>
              </a:rPr>
              <a:t>Occurs between 32</a:t>
            </a:r>
            <a:r>
              <a:rPr lang="en-US" sz="2800" baseline="30000" dirty="0" smtClean="0">
                <a:latin typeface="Times New Roman" pitchFamily="18" charset="0"/>
                <a:cs typeface="Times New Roman" pitchFamily="18" charset="0"/>
              </a:rPr>
              <a:t>nd </a:t>
            </a:r>
            <a:r>
              <a:rPr lang="en-US" sz="2800" dirty="0" smtClean="0">
                <a:latin typeface="Times New Roman" pitchFamily="18" charset="0"/>
                <a:cs typeface="Times New Roman" pitchFamily="18" charset="0"/>
              </a:rPr>
              <a:t>- 40</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week</a:t>
            </a:r>
          </a:p>
          <a:p>
            <a:r>
              <a:rPr lang="en-US" sz="2800" dirty="0" smtClean="0">
                <a:latin typeface="Times New Roman" pitchFamily="18" charset="0"/>
                <a:cs typeface="Times New Roman" pitchFamily="18" charset="0"/>
              </a:rPr>
              <a:t>Generally, the visit takes place any time before the onset of labour</a:t>
            </a:r>
          </a:p>
          <a:p>
            <a:endParaRPr lang="en-US" sz="2400" dirty="0" smtClean="0">
              <a:solidFill>
                <a:prstClr val="black"/>
              </a:solidFill>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A85750C7-2A1D-409D-8EA6-0AB655D4B437}"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8658BCC8-BCAF-4AC7-96A0-C5CCAE56A870}" type="slidenum">
              <a:rPr lang="en-US" smtClean="0"/>
              <a:pPr/>
              <a:t>28</a:t>
            </a:fld>
            <a:endParaRPr lang="en-US" dirty="0"/>
          </a:p>
        </p:txBody>
      </p:sp>
    </p:spTree>
    <p:extLst>
      <p:ext uri="{BB962C8B-B14F-4D97-AF65-F5344CB8AC3E}">
        <p14:creationId xmlns:p14="http://schemas.microsoft.com/office/powerpoint/2010/main" val="2883584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9144000" cy="1143000"/>
          </a:xfrm>
        </p:spPr>
        <p:txBody>
          <a:bodyPr>
            <a:normAutofit fontScale="90000"/>
          </a:bodyPr>
          <a:lstStyle/>
          <a:p>
            <a:r>
              <a:rPr lang="en-US" dirty="0" smtClean="0"/>
              <a:t>CONFIRMATORY EVIDECE OF THE 2</a:t>
            </a:r>
            <a:r>
              <a:rPr lang="en-US" baseline="30000" dirty="0" smtClean="0"/>
              <a:t>ND</a:t>
            </a:r>
            <a:r>
              <a:rPr lang="en-US" dirty="0" smtClean="0"/>
              <a:t> STAGE OF LABOUR</a:t>
            </a:r>
            <a:endParaRPr lang="en-US" dirty="0"/>
          </a:p>
        </p:txBody>
      </p:sp>
      <p:sp>
        <p:nvSpPr>
          <p:cNvPr id="3" name="Content Placeholder 2"/>
          <p:cNvSpPr>
            <a:spLocks noGrp="1"/>
          </p:cNvSpPr>
          <p:nvPr>
            <p:ph idx="1"/>
          </p:nvPr>
        </p:nvSpPr>
        <p:spPr>
          <a:xfrm>
            <a:off x="228600" y="1600206"/>
            <a:ext cx="8686800" cy="5029194"/>
          </a:xfrm>
        </p:spPr>
        <p:txBody>
          <a:bodyPr/>
          <a:lstStyle/>
          <a:p>
            <a:pPr>
              <a:buFont typeface="Wingdings" pitchFamily="2" charset="2"/>
              <a:buChar char="ü"/>
            </a:pPr>
            <a:r>
              <a:rPr lang="en-US" sz="2800" dirty="0" smtClean="0"/>
              <a:t>Full cervical dilatation on </a:t>
            </a:r>
            <a:r>
              <a:rPr lang="en-US" sz="2800" b="1" dirty="0" smtClean="0"/>
              <a:t>vaginal examination</a:t>
            </a:r>
            <a:endParaRPr lang="en-US" sz="2800" b="1" dirty="0"/>
          </a:p>
        </p:txBody>
      </p:sp>
    </p:spTree>
    <p:extLst>
      <p:ext uri="{BB962C8B-B14F-4D97-AF65-F5344CB8AC3E}">
        <p14:creationId xmlns:p14="http://schemas.microsoft.com/office/powerpoint/2010/main" val="2272714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599"/>
            <a:ext cx="8458200" cy="762001"/>
          </a:xfrm>
        </p:spPr>
        <p:txBody>
          <a:bodyPr>
            <a:normAutofit fontScale="90000"/>
          </a:bodyPr>
          <a:lstStyle/>
          <a:p>
            <a:r>
              <a:rPr lang="en-US" dirty="0" smtClean="0"/>
              <a:t>PHASES OF THE SECOND STAGE OF LABOUR</a:t>
            </a:r>
            <a:endParaRPr lang="en-US" dirty="0"/>
          </a:p>
        </p:txBody>
      </p:sp>
      <p:sp>
        <p:nvSpPr>
          <p:cNvPr id="3" name="Content Placeholder 2"/>
          <p:cNvSpPr>
            <a:spLocks noGrp="1"/>
          </p:cNvSpPr>
          <p:nvPr>
            <p:ph idx="1"/>
          </p:nvPr>
        </p:nvSpPr>
        <p:spPr>
          <a:xfrm>
            <a:off x="0" y="1219200"/>
            <a:ext cx="8991600" cy="5486400"/>
          </a:xfrm>
        </p:spPr>
        <p:txBody>
          <a:bodyPr/>
          <a:lstStyle/>
          <a:p>
            <a:r>
              <a:rPr lang="en-US" sz="2800" dirty="0" smtClean="0"/>
              <a:t>Two distinct phases:</a:t>
            </a:r>
          </a:p>
          <a:p>
            <a:pPr lvl="1">
              <a:buFont typeface="Wingdings" pitchFamily="2" charset="2"/>
              <a:buChar char="Ø"/>
            </a:pPr>
            <a:r>
              <a:rPr lang="en-US" dirty="0" smtClean="0"/>
              <a:t>The latent/ Passive phase</a:t>
            </a:r>
          </a:p>
          <a:p>
            <a:pPr lvl="1">
              <a:buFont typeface="Wingdings" pitchFamily="2" charset="2"/>
              <a:buChar char="Ø"/>
            </a:pPr>
            <a:r>
              <a:rPr lang="en-US" dirty="0" smtClean="0"/>
              <a:t>The active phase</a:t>
            </a:r>
          </a:p>
          <a:p>
            <a:pPr marL="514350" indent="-514350">
              <a:buFont typeface="+mj-lt"/>
              <a:buAutoNum type="arabicPeriod"/>
            </a:pPr>
            <a:r>
              <a:rPr lang="en-US" sz="2800" dirty="0" smtClean="0"/>
              <a:t>The </a:t>
            </a:r>
            <a:r>
              <a:rPr lang="en-US" sz="2800" b="1" u="sng" dirty="0" smtClean="0"/>
              <a:t>latent phase</a:t>
            </a:r>
            <a:r>
              <a:rPr lang="en-US" sz="2800" dirty="0" smtClean="0"/>
              <a:t>: the phase in which descent and rotation of the fetal head occurs.</a:t>
            </a:r>
          </a:p>
          <a:p>
            <a:r>
              <a:rPr lang="en-US" sz="2800" dirty="0" smtClean="0"/>
              <a:t>In some women, the cervix may be fully dilated but the presenting part may not have fully descended &amp; there4 pushing at this phase does not yield much, apart from </a:t>
            </a:r>
            <a:r>
              <a:rPr lang="en-US" sz="2800" dirty="0" err="1" smtClean="0"/>
              <a:t>exhasting</a:t>
            </a:r>
            <a:r>
              <a:rPr lang="en-US" sz="2800" dirty="0" smtClean="0"/>
              <a:t> &amp; discouraging the mother</a:t>
            </a:r>
          </a:p>
          <a:p>
            <a:pPr marL="514350" indent="-514350">
              <a:buNone/>
            </a:pPr>
            <a:endParaRPr lang="en-US" sz="2800" dirty="0" smtClean="0"/>
          </a:p>
        </p:txBody>
      </p:sp>
    </p:spTree>
    <p:extLst>
      <p:ext uri="{BB962C8B-B14F-4D97-AF65-F5344CB8AC3E}">
        <p14:creationId xmlns:p14="http://schemas.microsoft.com/office/powerpoint/2010/main" val="4085079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91600" cy="6705600"/>
          </a:xfrm>
        </p:spPr>
        <p:txBody>
          <a:bodyPr/>
          <a:lstStyle/>
          <a:p>
            <a:pPr marL="514350" indent="-514350">
              <a:buFont typeface="+mj-lt"/>
              <a:buAutoNum type="arabicPeriod" startAt="2"/>
            </a:pPr>
            <a:r>
              <a:rPr lang="en-US" sz="2800" dirty="0" smtClean="0"/>
              <a:t>The </a:t>
            </a:r>
            <a:r>
              <a:rPr lang="en-US" sz="2800" b="1" u="sng" dirty="0" smtClean="0"/>
              <a:t>active phase </a:t>
            </a:r>
          </a:p>
          <a:p>
            <a:pPr marL="514350" indent="-514350"/>
            <a:r>
              <a:rPr lang="en-US" sz="2800" dirty="0" smtClean="0"/>
              <a:t>Also known as </a:t>
            </a:r>
            <a:r>
              <a:rPr lang="en-US" sz="2800" dirty="0" err="1" smtClean="0"/>
              <a:t>perineal</a:t>
            </a:r>
            <a:r>
              <a:rPr lang="en-US" sz="2800" dirty="0" smtClean="0"/>
              <a:t> phase or imminent 2</a:t>
            </a:r>
            <a:r>
              <a:rPr lang="en-US" sz="2800" baseline="30000" dirty="0" smtClean="0"/>
              <a:t>nd</a:t>
            </a:r>
            <a:r>
              <a:rPr lang="en-US" sz="2800" dirty="0" smtClean="0"/>
              <a:t> stage</a:t>
            </a:r>
          </a:p>
          <a:p>
            <a:pPr marL="514350" indent="-514350"/>
            <a:r>
              <a:rPr lang="en-US" sz="2800" dirty="0" smtClean="0"/>
              <a:t>Delivery is expected to occur in the next 5-15 minutes.</a:t>
            </a:r>
          </a:p>
          <a:p>
            <a:r>
              <a:rPr lang="en-US" sz="2800" dirty="0" smtClean="0"/>
              <a:t>is characterized by a compulsive urge to push once the head is fully visible</a:t>
            </a:r>
          </a:p>
          <a:p>
            <a:r>
              <a:rPr lang="en-US" sz="2800" dirty="0" smtClean="0"/>
              <a:t>Specific features are:</a:t>
            </a:r>
          </a:p>
          <a:p>
            <a:pPr lvl="1">
              <a:buFont typeface="Wingdings" pitchFamily="2" charset="2"/>
              <a:buChar char="Ø"/>
            </a:pPr>
            <a:r>
              <a:rPr lang="en-US" sz="2400" dirty="0" smtClean="0"/>
              <a:t>Contractions are expulsive and compulsive</a:t>
            </a:r>
          </a:p>
          <a:p>
            <a:pPr lvl="1">
              <a:buFont typeface="Wingdings" pitchFamily="2" charset="2"/>
              <a:buChar char="Ø"/>
            </a:pPr>
            <a:r>
              <a:rPr lang="en-US" sz="2400" dirty="0" smtClean="0"/>
              <a:t>Secondary powers become active i.e. mother pushes with each contraction</a:t>
            </a:r>
          </a:p>
          <a:p>
            <a:pPr lvl="1">
              <a:buFont typeface="Wingdings" pitchFamily="2" charset="2"/>
              <a:buChar char="Ø"/>
            </a:pPr>
            <a:r>
              <a:rPr lang="en-US" sz="2400" dirty="0" smtClean="0"/>
              <a:t>Perineum bulges excessively </a:t>
            </a:r>
            <a:r>
              <a:rPr lang="en-US" sz="2400" dirty="0" err="1" smtClean="0"/>
              <a:t>becoz</a:t>
            </a:r>
            <a:r>
              <a:rPr lang="en-US" sz="2400" dirty="0" smtClean="0"/>
              <a:t> the </a:t>
            </a:r>
            <a:r>
              <a:rPr lang="en-US" sz="2400" dirty="0" err="1" smtClean="0"/>
              <a:t>presnting</a:t>
            </a:r>
            <a:r>
              <a:rPr lang="en-US" sz="2400" dirty="0" smtClean="0"/>
              <a:t> part is </a:t>
            </a:r>
            <a:r>
              <a:rPr lang="en-US" sz="2400" dirty="0" err="1" smtClean="0"/>
              <a:t>dererctly</a:t>
            </a:r>
            <a:r>
              <a:rPr lang="en-US" sz="2400" dirty="0" smtClean="0"/>
              <a:t> applied on the pelvic floor</a:t>
            </a:r>
          </a:p>
          <a:p>
            <a:pPr lvl="1">
              <a:buFont typeface="Wingdings" pitchFamily="2" charset="2"/>
              <a:buChar char="Ø"/>
            </a:pPr>
            <a:r>
              <a:rPr lang="en-US" sz="2400" dirty="0" smtClean="0"/>
              <a:t>Excessive gaping of the anus, vagina and vulva due to severe pressure on the pelvic floor</a:t>
            </a:r>
          </a:p>
          <a:p>
            <a:pPr lvl="1">
              <a:buFont typeface="Wingdings" pitchFamily="2" charset="2"/>
              <a:buChar char="Ø"/>
            </a:pPr>
            <a:r>
              <a:rPr lang="en-US" sz="2400" dirty="0" smtClean="0"/>
              <a:t>Presenting part is visible at the vulva</a:t>
            </a:r>
            <a:endParaRPr lang="en-US" sz="2400" dirty="0"/>
          </a:p>
        </p:txBody>
      </p:sp>
    </p:spTree>
    <p:extLst>
      <p:ext uri="{BB962C8B-B14F-4D97-AF65-F5344CB8AC3E}">
        <p14:creationId xmlns:p14="http://schemas.microsoft.com/office/powerpoint/2010/main" val="2633766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Positions for the 2</a:t>
            </a:r>
            <a:r>
              <a:rPr lang="en-US" baseline="30000" dirty="0" smtClean="0"/>
              <a:t>nd</a:t>
            </a:r>
            <a:r>
              <a:rPr lang="en-US" dirty="0" smtClean="0"/>
              <a:t> stage of labour</a:t>
            </a:r>
            <a:endParaRPr lang="en-US" dirty="0"/>
          </a:p>
        </p:txBody>
      </p:sp>
      <p:sp>
        <p:nvSpPr>
          <p:cNvPr id="3" name="Content Placeholder 2"/>
          <p:cNvSpPr>
            <a:spLocks noGrp="1"/>
          </p:cNvSpPr>
          <p:nvPr>
            <p:ph idx="1"/>
          </p:nvPr>
        </p:nvSpPr>
        <p:spPr/>
        <p:txBody>
          <a:bodyPr/>
          <a:lstStyle/>
          <a:p>
            <a:r>
              <a:rPr lang="en-US" dirty="0" smtClean="0"/>
              <a:t>The second stage begins when the cervix is fully dilated, the baby has moved deep into the pelvis, and the mother is ready to push. During the tiring second stage of labor, effectiveness of pushing can be aided with body positions such as kneeling, upright squatting, and being on all fours.</a:t>
            </a:r>
          </a:p>
          <a:p>
            <a:pPr>
              <a:buNone/>
            </a:pPr>
            <a:endParaRPr lang="en-US" dirty="0"/>
          </a:p>
        </p:txBody>
      </p:sp>
    </p:spTree>
    <p:extLst>
      <p:ext uri="{BB962C8B-B14F-4D97-AF65-F5344CB8AC3E}">
        <p14:creationId xmlns:p14="http://schemas.microsoft.com/office/powerpoint/2010/main" val="67794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kneeling</a:t>
            </a:r>
            <a:endParaRPr lang="en-US" dirty="0"/>
          </a:p>
        </p:txBody>
      </p:sp>
      <p:pic>
        <p:nvPicPr>
          <p:cNvPr id="4" name="Content Placeholder 3" descr="Woman in labor kneeling"/>
          <p:cNvPicPr>
            <a:picLocks noGrp="1"/>
          </p:cNvPicPr>
          <p:nvPr>
            <p:ph idx="1"/>
          </p:nvPr>
        </p:nvPicPr>
        <p:blipFill>
          <a:blip r:embed="rId2" cstate="print"/>
          <a:stretch>
            <a:fillRect/>
          </a:stretch>
        </p:blipFill>
        <p:spPr bwMode="auto">
          <a:xfrm>
            <a:off x="0" y="1676400"/>
            <a:ext cx="8991600" cy="5181600"/>
          </a:xfrm>
          <a:prstGeom prst="rect">
            <a:avLst/>
          </a:prstGeom>
          <a:noFill/>
          <a:ln w="9525">
            <a:noFill/>
            <a:miter lim="800000"/>
            <a:headEnd/>
            <a:tailEnd/>
          </a:ln>
        </p:spPr>
      </p:pic>
    </p:spTree>
    <p:extLst>
      <p:ext uri="{BB962C8B-B14F-4D97-AF65-F5344CB8AC3E}">
        <p14:creationId xmlns:p14="http://schemas.microsoft.com/office/powerpoint/2010/main" val="151705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all fours</a:t>
            </a:r>
            <a:endParaRPr lang="en-US" dirty="0"/>
          </a:p>
        </p:txBody>
      </p:sp>
      <p:pic>
        <p:nvPicPr>
          <p:cNvPr id="4" name="Content Placeholder 3" descr="http://pregnancy.familyeducation.com/images/pdbd/130/ddpb423delbab_026.jpg">
            <a:hlinkClick r:id="rId2"/>
          </p:cNvPr>
          <p:cNvPicPr>
            <a:picLocks noGrp="1"/>
          </p:cNvPicPr>
          <p:nvPr>
            <p:ph idx="1"/>
          </p:nvPr>
        </p:nvPicPr>
        <p:blipFill>
          <a:blip r:embed="rId3" cstate="print"/>
          <a:srcRect/>
          <a:stretch>
            <a:fillRect/>
          </a:stretch>
        </p:blipFill>
        <p:spPr bwMode="auto">
          <a:xfrm>
            <a:off x="304805" y="1447800"/>
            <a:ext cx="8534399" cy="4572000"/>
          </a:xfrm>
          <a:prstGeom prst="rect">
            <a:avLst/>
          </a:prstGeom>
          <a:noFill/>
          <a:ln w="9525">
            <a:noFill/>
            <a:miter lim="800000"/>
            <a:headEnd/>
            <a:tailEnd/>
          </a:ln>
        </p:spPr>
      </p:pic>
    </p:spTree>
    <p:extLst>
      <p:ext uri="{BB962C8B-B14F-4D97-AF65-F5344CB8AC3E}">
        <p14:creationId xmlns:p14="http://schemas.microsoft.com/office/powerpoint/2010/main" val="1826580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squatting</a:t>
            </a:r>
            <a:endParaRPr lang="en-US" dirty="0"/>
          </a:p>
        </p:txBody>
      </p:sp>
      <p:pic>
        <p:nvPicPr>
          <p:cNvPr id="4" name="Content Placeholder 3" descr="http://pregnancy.familyeducation.com/images/pdbd/130/ddpb423delbab_027.jpg">
            <a:hlinkClick r:id="rId2"/>
          </p:cNvPr>
          <p:cNvPicPr>
            <a:picLocks noGrp="1"/>
          </p:cNvPicPr>
          <p:nvPr>
            <p:ph idx="1"/>
          </p:nvPr>
        </p:nvPicPr>
        <p:blipFill>
          <a:blip r:embed="rId3" cstate="print"/>
          <a:srcRect/>
          <a:stretch>
            <a:fillRect/>
          </a:stretch>
        </p:blipFill>
        <p:spPr bwMode="auto">
          <a:xfrm>
            <a:off x="381002" y="1447800"/>
            <a:ext cx="8381999" cy="4648200"/>
          </a:xfrm>
          <a:prstGeom prst="rect">
            <a:avLst/>
          </a:prstGeom>
          <a:noFill/>
          <a:ln w="9525">
            <a:noFill/>
            <a:miter lim="800000"/>
            <a:headEnd/>
            <a:tailEnd/>
          </a:ln>
        </p:spPr>
      </p:pic>
    </p:spTree>
    <p:extLst>
      <p:ext uri="{BB962C8B-B14F-4D97-AF65-F5344CB8AC3E}">
        <p14:creationId xmlns:p14="http://schemas.microsoft.com/office/powerpoint/2010/main" val="1915635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r>
              <a:rPr lang="en-US" b="1" dirty="0" smtClean="0">
                <a:solidFill>
                  <a:srgbClr val="FFFF00"/>
                </a:solidFill>
                <a:latin typeface="Aharoni" pitchFamily="2" charset="-79"/>
                <a:cs typeface="Aharoni" pitchFamily="2" charset="-79"/>
              </a:rPr>
              <a:t>MECHANISM OF THE SECOND STAGE OF LABOUR</a:t>
            </a:r>
            <a:endParaRPr lang="en-US" dirty="0">
              <a:solidFill>
                <a:srgbClr val="FFFF00"/>
              </a:solidFill>
              <a:latin typeface="Aharoni" pitchFamily="2" charset="-79"/>
              <a:cs typeface="Aharoni" pitchFamily="2" charset="-79"/>
            </a:endParaRPr>
          </a:p>
        </p:txBody>
      </p:sp>
      <p:sp>
        <p:nvSpPr>
          <p:cNvPr id="3" name="Content Placeholder 2"/>
          <p:cNvSpPr>
            <a:spLocks noGrp="1"/>
          </p:cNvSpPr>
          <p:nvPr>
            <p:ph idx="1"/>
          </p:nvPr>
        </p:nvSpPr>
        <p:spPr>
          <a:xfrm>
            <a:off x="304800" y="1371600"/>
            <a:ext cx="8229600" cy="4149731"/>
          </a:xfrm>
        </p:spPr>
        <p:txBody>
          <a:bodyPr/>
          <a:lstStyle/>
          <a:p>
            <a:pPr>
              <a:buNone/>
            </a:pPr>
            <a:r>
              <a:rPr lang="en-US" b="1" u="sng" dirty="0" smtClean="0"/>
              <a:t>DEFINITION</a:t>
            </a:r>
          </a:p>
          <a:p>
            <a:r>
              <a:rPr lang="en-US" dirty="0" smtClean="0"/>
              <a:t>The mechanism of labour refers to a series of movements the foetus has to make to pass through the birth canal.</a:t>
            </a:r>
            <a:endParaRPr lang="en-US" dirty="0"/>
          </a:p>
        </p:txBody>
      </p:sp>
    </p:spTree>
    <p:extLst>
      <p:ext uri="{BB962C8B-B14F-4D97-AF65-F5344CB8AC3E}">
        <p14:creationId xmlns:p14="http://schemas.microsoft.com/office/powerpoint/2010/main" val="535809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COMMON PRINCIPLES</a:t>
            </a:r>
            <a:endParaRPr lang="en-US" dirty="0"/>
          </a:p>
        </p:txBody>
      </p:sp>
      <p:sp>
        <p:nvSpPr>
          <p:cNvPr id="3" name="Content Placeholder 2"/>
          <p:cNvSpPr>
            <a:spLocks noGrp="1"/>
          </p:cNvSpPr>
          <p:nvPr>
            <p:ph idx="1"/>
          </p:nvPr>
        </p:nvSpPr>
        <p:spPr>
          <a:xfrm>
            <a:off x="381000" y="914400"/>
            <a:ext cx="8382000" cy="5943600"/>
          </a:xfrm>
        </p:spPr>
        <p:txBody>
          <a:bodyPr/>
          <a:lstStyle/>
          <a:p>
            <a:pPr marL="514350" indent="-514350">
              <a:buFont typeface="+mj-lt"/>
              <a:buAutoNum type="arabicPeriod"/>
            </a:pPr>
            <a:r>
              <a:rPr lang="en-US" sz="2800" dirty="0" smtClean="0"/>
              <a:t>Descent takes place all through</a:t>
            </a:r>
          </a:p>
          <a:p>
            <a:pPr marL="514350" indent="-514350">
              <a:buFont typeface="+mj-lt"/>
              <a:buAutoNum type="arabicPeriod"/>
            </a:pPr>
            <a:r>
              <a:rPr lang="en-US" sz="2800" dirty="0" smtClean="0"/>
              <a:t>Whichever part leads and 1</a:t>
            </a:r>
            <a:r>
              <a:rPr lang="en-US" sz="2800" baseline="30000" dirty="0" smtClean="0"/>
              <a:t>st</a:t>
            </a:r>
            <a:r>
              <a:rPr lang="en-US" sz="2800" dirty="0" smtClean="0"/>
              <a:t> meets the resistance of the pelvic floor will rotate forwards until it comes under the </a:t>
            </a:r>
            <a:r>
              <a:rPr lang="en-US" sz="2800" dirty="0" err="1" smtClean="0"/>
              <a:t>symphysis</a:t>
            </a:r>
            <a:r>
              <a:rPr lang="en-US" sz="2800" dirty="0" smtClean="0"/>
              <a:t> pubis</a:t>
            </a:r>
          </a:p>
          <a:p>
            <a:pPr marL="514350" indent="-514350">
              <a:buFont typeface="+mj-lt"/>
              <a:buAutoNum type="arabicPeriod"/>
            </a:pPr>
            <a:r>
              <a:rPr lang="en-US" sz="2800" dirty="0" smtClean="0"/>
              <a:t>Whatever emerges from the pelvis will pivot around the pubic bone </a:t>
            </a:r>
            <a:endParaRPr lang="en-US" sz="2800" dirty="0"/>
          </a:p>
        </p:txBody>
      </p:sp>
    </p:spTree>
    <p:extLst>
      <p:ext uri="{BB962C8B-B14F-4D97-AF65-F5344CB8AC3E}">
        <p14:creationId xmlns:p14="http://schemas.microsoft.com/office/powerpoint/2010/main" val="1789319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
            <a:ext cx="8229600" cy="6126163"/>
          </a:xfrm>
        </p:spPr>
        <p:txBody>
          <a:bodyPr/>
          <a:lstStyle/>
          <a:p>
            <a:pPr>
              <a:buNone/>
            </a:pPr>
            <a:r>
              <a:rPr lang="en-US" sz="4400" b="1" dirty="0" smtClean="0">
                <a:solidFill>
                  <a:srgbClr val="00B050"/>
                </a:solidFill>
                <a:latin typeface="Aharoni" pitchFamily="2" charset="-79"/>
                <a:cs typeface="Aharoni" pitchFamily="2" charset="-79"/>
              </a:rPr>
              <a:t>BASIC FACTORS</a:t>
            </a:r>
          </a:p>
          <a:p>
            <a:pPr>
              <a:buNone/>
            </a:pPr>
            <a:r>
              <a:rPr lang="en-US" b="1" dirty="0" smtClean="0">
                <a:solidFill>
                  <a:srgbClr val="FFFF00"/>
                </a:solidFill>
              </a:rPr>
              <a:t>1) LIE</a:t>
            </a:r>
          </a:p>
          <a:p>
            <a:r>
              <a:rPr lang="en-US" dirty="0" smtClean="0"/>
              <a:t>Lie means the relation of the long axis of the foetus to the long axis of the uterus. It may be longitudinal, oblique or transverse</a:t>
            </a:r>
          </a:p>
          <a:p>
            <a:r>
              <a:rPr lang="en-US" dirty="0" smtClean="0"/>
              <a:t>In cephalic presentation, the lie is </a:t>
            </a:r>
            <a:r>
              <a:rPr lang="en-US" u="sng" dirty="0" smtClean="0"/>
              <a:t>longitudinal</a:t>
            </a:r>
            <a:endParaRPr lang="en-US" u="sng" dirty="0"/>
          </a:p>
        </p:txBody>
      </p:sp>
    </p:spTree>
    <p:extLst>
      <p:ext uri="{BB962C8B-B14F-4D97-AF65-F5344CB8AC3E}">
        <p14:creationId xmlns:p14="http://schemas.microsoft.com/office/powerpoint/2010/main" val="34124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a:bodyPr>
          <a:lstStyle/>
          <a:p>
            <a:pPr>
              <a:buClr>
                <a:srgbClr val="0BD0D9"/>
              </a:buClr>
            </a:pPr>
            <a:r>
              <a:rPr lang="en-US" sz="3100" dirty="0" smtClean="0">
                <a:latin typeface="Times New Roman" pitchFamily="18" charset="0"/>
                <a:cs typeface="Times New Roman" pitchFamily="18" charset="0"/>
              </a:rPr>
              <a:t>After establishing rapport, enquire of any complains, concerns or clarification.</a:t>
            </a:r>
          </a:p>
          <a:p>
            <a:r>
              <a:rPr lang="en-US" sz="3100" dirty="0" smtClean="0">
                <a:latin typeface="Times New Roman" pitchFamily="18" charset="0"/>
                <a:cs typeface="Times New Roman" pitchFamily="18" charset="0"/>
              </a:rPr>
              <a:t>Review the birth plan updates and help her to </a:t>
            </a:r>
            <a:r>
              <a:rPr lang="en-US" sz="3100" dirty="0" err="1" smtClean="0">
                <a:latin typeface="Times New Roman" pitchFamily="18" charset="0"/>
                <a:cs typeface="Times New Roman" pitchFamily="18" charset="0"/>
              </a:rPr>
              <a:t>finalise</a:t>
            </a:r>
            <a:r>
              <a:rPr lang="en-US" sz="3100" dirty="0" smtClean="0">
                <a:latin typeface="Times New Roman" pitchFamily="18" charset="0"/>
                <a:cs typeface="Times New Roman" pitchFamily="18" charset="0"/>
              </a:rPr>
              <a:t> on the issue PRN.</a:t>
            </a:r>
          </a:p>
          <a:p>
            <a:r>
              <a:rPr lang="en-US" sz="3100" dirty="0" smtClean="0">
                <a:latin typeface="Times New Roman" pitchFamily="18" charset="0"/>
                <a:cs typeface="Times New Roman" pitchFamily="18" charset="0"/>
              </a:rPr>
              <a:t>Administer the 3</a:t>
            </a:r>
            <a:r>
              <a:rPr lang="en-US" sz="3100" baseline="30000" dirty="0" smtClean="0">
                <a:latin typeface="Times New Roman" pitchFamily="18" charset="0"/>
                <a:cs typeface="Times New Roman" pitchFamily="18" charset="0"/>
              </a:rPr>
              <a:t>rd</a:t>
            </a:r>
            <a:r>
              <a:rPr lang="en-US" sz="3100" dirty="0" smtClean="0">
                <a:latin typeface="Times New Roman" pitchFamily="18" charset="0"/>
                <a:cs typeface="Times New Roman" pitchFamily="18" charset="0"/>
              </a:rPr>
              <a:t> dose of prophylaxis </a:t>
            </a:r>
            <a:r>
              <a:rPr lang="en-US" sz="3100" dirty="0" err="1" smtClean="0">
                <a:latin typeface="Times New Roman" pitchFamily="18" charset="0"/>
                <a:cs typeface="Times New Roman" pitchFamily="18" charset="0"/>
              </a:rPr>
              <a:t>antimalarial</a:t>
            </a:r>
            <a:r>
              <a:rPr lang="en-US" sz="3100" dirty="0" smtClean="0">
                <a:latin typeface="Times New Roman" pitchFamily="18" charset="0"/>
                <a:cs typeface="Times New Roman" pitchFamily="18" charset="0"/>
              </a:rPr>
              <a:t>.</a:t>
            </a:r>
          </a:p>
          <a:p>
            <a:r>
              <a:rPr lang="en-US" sz="3100" dirty="0" smtClean="0">
                <a:latin typeface="Times New Roman" pitchFamily="18" charset="0"/>
                <a:cs typeface="Times New Roman" pitchFamily="18" charset="0"/>
              </a:rPr>
              <a:t>At 36 weeks and thereafter, reassess HB and  perform pelvic evaluation for  adequacy respectively. </a:t>
            </a:r>
          </a:p>
          <a:p>
            <a:r>
              <a:rPr lang="en-US" sz="3100" dirty="0" smtClean="0">
                <a:latin typeface="Times New Roman" pitchFamily="18" charset="0"/>
                <a:cs typeface="Times New Roman" pitchFamily="18" charset="0"/>
              </a:rPr>
              <a:t>The rest of the care is as usual.</a:t>
            </a: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pPr>
              <a:buNone/>
            </a:pPr>
            <a:endParaRPr lang="en-US" b="1" dirty="0" smtClean="0"/>
          </a:p>
          <a:p>
            <a:pPr>
              <a:buNone/>
            </a:pPr>
            <a:endParaRPr lang="en-US" b="1" dirty="0" smtClean="0"/>
          </a:p>
          <a:p>
            <a:pPr>
              <a:buNone/>
            </a:pPr>
            <a:endParaRPr lang="en-US" b="1" dirty="0" smtClean="0"/>
          </a:p>
        </p:txBody>
      </p:sp>
      <p:sp>
        <p:nvSpPr>
          <p:cNvPr id="4" name="Date Placeholder 3"/>
          <p:cNvSpPr>
            <a:spLocks noGrp="1"/>
          </p:cNvSpPr>
          <p:nvPr>
            <p:ph type="dt" sz="half" idx="10"/>
          </p:nvPr>
        </p:nvSpPr>
        <p:spPr/>
        <p:txBody>
          <a:bodyPr/>
          <a:lstStyle/>
          <a:p>
            <a:fld id="{55512755-7B6C-4890-B8DA-F7F79049816C}" type="datetime1">
              <a:rPr lang="en-US" smtClean="0"/>
              <a:pPr/>
              <a:t>10/29/2021</a:t>
            </a:fld>
            <a:endParaRPr lang="en-US" dirty="0"/>
          </a:p>
        </p:txBody>
      </p:sp>
      <p:sp>
        <p:nvSpPr>
          <p:cNvPr id="5" name="Slide Number Placeholder 4"/>
          <p:cNvSpPr>
            <a:spLocks noGrp="1"/>
          </p:cNvSpPr>
          <p:nvPr>
            <p:ph type="sldNum" sz="quarter" idx="12"/>
          </p:nvPr>
        </p:nvSpPr>
        <p:spPr/>
        <p:txBody>
          <a:bodyPr/>
          <a:lstStyle/>
          <a:p>
            <a:fld id="{8658BCC8-BCAF-4AC7-96A0-C5CCAE56A870}" type="slidenum">
              <a:rPr lang="en-US" smtClean="0"/>
              <a:pPr/>
              <a:t>29</a:t>
            </a:fld>
            <a:endParaRPr lang="en-US" dirty="0"/>
          </a:p>
        </p:txBody>
      </p:sp>
    </p:spTree>
    <p:extLst>
      <p:ext uri="{BB962C8B-B14F-4D97-AF65-F5344CB8AC3E}">
        <p14:creationId xmlns:p14="http://schemas.microsoft.com/office/powerpoint/2010/main" val="1401992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10"/>
            <a:ext cx="8229600" cy="5749925"/>
          </a:xfrm>
        </p:spPr>
        <p:txBody>
          <a:bodyPr/>
          <a:lstStyle/>
          <a:p>
            <a:pPr>
              <a:buNone/>
            </a:pPr>
            <a:r>
              <a:rPr lang="en-US" b="1" dirty="0" smtClean="0">
                <a:solidFill>
                  <a:srgbClr val="FFFF00"/>
                </a:solidFill>
              </a:rPr>
              <a:t>2) PRESENTATION</a:t>
            </a:r>
          </a:p>
          <a:p>
            <a:r>
              <a:rPr lang="en-US" dirty="0" smtClean="0"/>
              <a:t>The presenting part of the foetus is that part which is in or over the pelvic brim. Its position is examined in relation to the cervix. It could be vertex, face, or a breech. </a:t>
            </a:r>
          </a:p>
          <a:p>
            <a:r>
              <a:rPr lang="en-US" dirty="0" smtClean="0"/>
              <a:t>The presentation is </a:t>
            </a:r>
            <a:r>
              <a:rPr lang="en-US" u="sng" dirty="0" smtClean="0"/>
              <a:t>cephalic</a:t>
            </a:r>
            <a:r>
              <a:rPr lang="en-US" dirty="0" smtClean="0"/>
              <a:t>, and the </a:t>
            </a:r>
            <a:r>
              <a:rPr lang="en-US" dirty="0" smtClean="0">
                <a:solidFill>
                  <a:srgbClr val="FFFF00"/>
                </a:solidFill>
              </a:rPr>
              <a:t>presenting part </a:t>
            </a:r>
            <a:r>
              <a:rPr lang="en-US" dirty="0" smtClean="0"/>
              <a:t>is usually </a:t>
            </a:r>
            <a:r>
              <a:rPr lang="en-US" u="sng" dirty="0" smtClean="0"/>
              <a:t>the posterior part of the anterior parietal bone.</a:t>
            </a:r>
            <a:endParaRPr lang="en-US" u="sng" dirty="0"/>
          </a:p>
        </p:txBody>
      </p:sp>
    </p:spTree>
    <p:extLst>
      <p:ext uri="{BB962C8B-B14F-4D97-AF65-F5344CB8AC3E}">
        <p14:creationId xmlns:p14="http://schemas.microsoft.com/office/powerpoint/2010/main" val="109612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solidFill>
                  <a:srgbClr val="FFFF00"/>
                </a:solidFill>
              </a:rPr>
              <a:t>3) POSITION</a:t>
            </a:r>
          </a:p>
          <a:p>
            <a:r>
              <a:rPr lang="en-US" dirty="0" smtClean="0"/>
              <a:t>The position describes the relationship of a selected part of the foetus to the maternal pelvis. For example, in a vertex presentation the selected part is the occiput. With face presentation it is the chin, and with a breech presentation, it is the sacrum</a:t>
            </a:r>
          </a:p>
          <a:p>
            <a:r>
              <a:rPr lang="en-US" dirty="0" smtClean="0"/>
              <a:t>The position in normal labour is right occipito-anterior </a:t>
            </a:r>
            <a:r>
              <a:rPr lang="en-US" u="sng" dirty="0" smtClean="0"/>
              <a:t>(</a:t>
            </a:r>
            <a:r>
              <a:rPr lang="en-US" b="1" u="sng" dirty="0" smtClean="0"/>
              <a:t>ROA</a:t>
            </a:r>
            <a:r>
              <a:rPr lang="en-US" u="sng" dirty="0" smtClean="0"/>
              <a:t>) or </a:t>
            </a:r>
            <a:r>
              <a:rPr lang="en-US" b="1" u="sng" dirty="0" smtClean="0"/>
              <a:t>LOA</a:t>
            </a:r>
            <a:r>
              <a:rPr lang="en-US" u="sng" dirty="0" smtClean="0"/>
              <a:t> </a:t>
            </a:r>
            <a:r>
              <a:rPr lang="en-US" dirty="0" smtClean="0"/>
              <a:t>(left occipito-anterior)</a:t>
            </a:r>
            <a:endParaRPr lang="en-US" dirty="0"/>
          </a:p>
        </p:txBody>
      </p:sp>
    </p:spTree>
    <p:extLst>
      <p:ext uri="{BB962C8B-B14F-4D97-AF65-F5344CB8AC3E}">
        <p14:creationId xmlns:p14="http://schemas.microsoft.com/office/powerpoint/2010/main" val="3006135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dirty="0" smtClean="0">
                <a:solidFill>
                  <a:srgbClr val="FFFF00"/>
                </a:solidFill>
              </a:rPr>
              <a:t>4) ATTITUDE</a:t>
            </a:r>
          </a:p>
          <a:p>
            <a:r>
              <a:rPr lang="en-US" dirty="0" smtClean="0"/>
              <a:t>the pelvis is a curved passage with different diameters at the inlet, mid-cavity and outlet . The foetus, therefore, has to adapt itself to the shape, size, and curve of the pelvis at different levels as it descends. Therefore, </a:t>
            </a:r>
            <a:r>
              <a:rPr lang="en-US" b="1" u="sng" dirty="0" smtClean="0"/>
              <a:t>ATTITUDE IS ONE OF COMPLETE FLEXION</a:t>
            </a:r>
          </a:p>
        </p:txBody>
      </p:sp>
    </p:spTree>
    <p:extLst>
      <p:ext uri="{BB962C8B-B14F-4D97-AF65-F5344CB8AC3E}">
        <p14:creationId xmlns:p14="http://schemas.microsoft.com/office/powerpoint/2010/main" val="3532752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8229600" cy="4530725"/>
          </a:xfrm>
        </p:spPr>
        <p:txBody>
          <a:bodyPr/>
          <a:lstStyle/>
          <a:p>
            <a:r>
              <a:rPr lang="en-US" dirty="0" smtClean="0"/>
              <a:t>To be able to manage labour skillfully, you need to understand the natural movements made by the baby so that, when assisting in delivery, you can follow the movements rather than oppose them.</a:t>
            </a:r>
          </a:p>
          <a:p>
            <a:r>
              <a:rPr lang="en-US" dirty="0" smtClean="0"/>
              <a:t>The factors, which influence the mechanism of labour, are known as the three 'Ps': </a:t>
            </a:r>
            <a:r>
              <a:rPr lang="en-US" b="1" dirty="0" smtClean="0"/>
              <a:t>power, passage, and passenger</a:t>
            </a:r>
            <a:r>
              <a:rPr lang="en-US" dirty="0" smtClean="0"/>
              <a:t>.</a:t>
            </a:r>
          </a:p>
          <a:p>
            <a:endParaRPr lang="en-US" dirty="0"/>
          </a:p>
        </p:txBody>
      </p:sp>
    </p:spTree>
    <p:extLst>
      <p:ext uri="{BB962C8B-B14F-4D97-AF65-F5344CB8AC3E}">
        <p14:creationId xmlns:p14="http://schemas.microsoft.com/office/powerpoint/2010/main" val="3539073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705600"/>
          </a:xfrm>
        </p:spPr>
        <p:txBody>
          <a:bodyPr/>
          <a:lstStyle/>
          <a:p>
            <a:pPr>
              <a:buNone/>
            </a:pPr>
            <a:r>
              <a:rPr lang="en-US" b="1" u="sng" dirty="0" smtClean="0"/>
              <a:t>5) DENOMINATOR</a:t>
            </a:r>
          </a:p>
          <a:p>
            <a:r>
              <a:rPr lang="en-US" dirty="0" smtClean="0">
                <a:latin typeface="Times New Roman" pitchFamily="18" charset="0"/>
                <a:cs typeface="Times New Roman" pitchFamily="18" charset="0"/>
              </a:rPr>
              <a:t>Refers  to  the  part  of  presentation  that  indicates  the  position.   Or</a:t>
            </a:r>
          </a:p>
          <a:p>
            <a:r>
              <a:rPr lang="en-US" dirty="0" smtClean="0">
                <a:latin typeface="Times New Roman" pitchFamily="18" charset="0"/>
                <a:cs typeface="Times New Roman" pitchFamily="18" charset="0"/>
              </a:rPr>
              <a:t>Part  of  presentation,  used  when  referring  to  a  fetal  position.   </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  In  vertex  presentation,  denominator  is  the  </a:t>
            </a:r>
            <a:r>
              <a:rPr lang="en-US" dirty="0" err="1" smtClean="0">
                <a:latin typeface="Times New Roman" pitchFamily="18" charset="0"/>
                <a:cs typeface="Times New Roman" pitchFamily="18" charset="0"/>
              </a:rPr>
              <a:t>occiput</a:t>
            </a:r>
            <a:r>
              <a:rPr lang="en-US" dirty="0" smtClean="0">
                <a:latin typeface="Times New Roman" pitchFamily="18" charset="0"/>
                <a:cs typeface="Times New Roman" pitchFamily="18" charset="0"/>
              </a:rPr>
              <a:t>.</a:t>
            </a:r>
            <a:endParaRPr lang="en-US" dirty="0" smtClean="0"/>
          </a:p>
          <a:p>
            <a:r>
              <a:rPr lang="en-US" dirty="0" smtClean="0"/>
              <a:t>In normal labour ( cephalic presentation), </a:t>
            </a:r>
            <a:r>
              <a:rPr lang="en-US" b="1" dirty="0" smtClean="0"/>
              <a:t>denominator is the occiput</a:t>
            </a:r>
            <a:endParaRPr lang="en-US" b="1" dirty="0"/>
          </a:p>
        </p:txBody>
      </p:sp>
    </p:spTree>
    <p:extLst>
      <p:ext uri="{BB962C8B-B14F-4D97-AF65-F5344CB8AC3E}">
        <p14:creationId xmlns:p14="http://schemas.microsoft.com/office/powerpoint/2010/main" val="251463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POWER</a:t>
            </a:r>
            <a:endParaRPr lang="en-US" dirty="0"/>
          </a:p>
        </p:txBody>
      </p:sp>
      <p:sp>
        <p:nvSpPr>
          <p:cNvPr id="3" name="Content Placeholder 2"/>
          <p:cNvSpPr>
            <a:spLocks noGrp="1"/>
          </p:cNvSpPr>
          <p:nvPr>
            <p:ph idx="1"/>
          </p:nvPr>
        </p:nvSpPr>
        <p:spPr/>
        <p:txBody>
          <a:bodyPr/>
          <a:lstStyle/>
          <a:p>
            <a:r>
              <a:rPr lang="en-US" dirty="0" smtClean="0"/>
              <a:t>The stronger the contraction in a well prepared mother, the better the outcome of labour.</a:t>
            </a:r>
            <a:endParaRPr lang="en-US" dirty="0"/>
          </a:p>
        </p:txBody>
      </p:sp>
    </p:spTree>
    <p:extLst>
      <p:ext uri="{BB962C8B-B14F-4D97-AF65-F5344CB8AC3E}">
        <p14:creationId xmlns:p14="http://schemas.microsoft.com/office/powerpoint/2010/main" val="3518714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PASSAGE</a:t>
            </a:r>
            <a:endParaRPr lang="en-US" dirty="0"/>
          </a:p>
        </p:txBody>
      </p:sp>
      <p:sp>
        <p:nvSpPr>
          <p:cNvPr id="3" name="Content Placeholder 2"/>
          <p:cNvSpPr>
            <a:spLocks noGrp="1"/>
          </p:cNvSpPr>
          <p:nvPr>
            <p:ph idx="1"/>
          </p:nvPr>
        </p:nvSpPr>
        <p:spPr/>
        <p:txBody>
          <a:bodyPr/>
          <a:lstStyle/>
          <a:p>
            <a:r>
              <a:rPr lang="en-US" dirty="0" smtClean="0"/>
              <a:t>The size, shape and resistance of the birth canal including the bony pelvis, cervix, vagina and pelvic floor may speed up or slow down the process of delivery. A gynaecoid pelvis and a fully dilated cervix speed up the process.</a:t>
            </a:r>
            <a:endParaRPr lang="en-US" dirty="0"/>
          </a:p>
        </p:txBody>
      </p:sp>
    </p:spTree>
    <p:extLst>
      <p:ext uri="{BB962C8B-B14F-4D97-AF65-F5344CB8AC3E}">
        <p14:creationId xmlns:p14="http://schemas.microsoft.com/office/powerpoint/2010/main" val="2668787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PASSENGER</a:t>
            </a:r>
            <a:endParaRPr lang="en-US" dirty="0"/>
          </a:p>
        </p:txBody>
      </p:sp>
      <p:sp>
        <p:nvSpPr>
          <p:cNvPr id="3" name="Content Placeholder 2"/>
          <p:cNvSpPr>
            <a:spLocks noGrp="1"/>
          </p:cNvSpPr>
          <p:nvPr>
            <p:ph idx="1"/>
          </p:nvPr>
        </p:nvSpPr>
        <p:spPr/>
        <p:txBody>
          <a:bodyPr/>
          <a:lstStyle/>
          <a:p>
            <a:r>
              <a:rPr lang="en-US" dirty="0" smtClean="0"/>
              <a:t>This refers to the size, lie and presentation of the foetus, as well as the placenta and membranes. For the foetus, a vertex presentation makes labour shorter as the presenting part fits well on the cervical Os and stimulates the cervix to dilate faster</a:t>
            </a:r>
            <a:endParaRPr lang="en-US" dirty="0"/>
          </a:p>
        </p:txBody>
      </p:sp>
    </p:spTree>
    <p:extLst>
      <p:ext uri="{BB962C8B-B14F-4D97-AF65-F5344CB8AC3E}">
        <p14:creationId xmlns:p14="http://schemas.microsoft.com/office/powerpoint/2010/main" val="281809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10"/>
            <a:ext cx="8229600" cy="5597525"/>
          </a:xfrm>
        </p:spPr>
        <p:txBody>
          <a:bodyPr>
            <a:normAutofit/>
          </a:bodyPr>
          <a:lstStyle/>
          <a:p>
            <a:r>
              <a:rPr lang="en-US" dirty="0" smtClean="0"/>
              <a:t>It is important to remember that descent occurs throughout. </a:t>
            </a:r>
          </a:p>
          <a:p>
            <a:r>
              <a:rPr lang="en-US" dirty="0" smtClean="0"/>
              <a:t>In order to present with the smallest diameter, the head must be well flexed on the neck with the chin touching the chest. As the leading part meets resistance of the pelvic floor, it rotates 1/8</a:t>
            </a:r>
            <a:r>
              <a:rPr lang="en-US" baseline="30000" dirty="0" smtClean="0"/>
              <a:t>th</a:t>
            </a:r>
            <a:r>
              <a:rPr lang="en-US" dirty="0" smtClean="0"/>
              <a:t> forwards until it comes under the symphysis pubis.</a:t>
            </a:r>
            <a:endParaRPr lang="en-US" dirty="0"/>
          </a:p>
        </p:txBody>
      </p:sp>
    </p:spTree>
    <p:extLst>
      <p:ext uri="{BB962C8B-B14F-4D97-AF65-F5344CB8AC3E}">
        <p14:creationId xmlns:p14="http://schemas.microsoft.com/office/powerpoint/2010/main" val="2478510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902331"/>
          </a:xfrm>
        </p:spPr>
        <p:txBody>
          <a:bodyPr/>
          <a:lstStyle/>
          <a:p>
            <a:pPr>
              <a:buNone/>
            </a:pPr>
            <a:r>
              <a:rPr lang="en-US" dirty="0" smtClean="0"/>
              <a:t>The mechanism of labour in a cephalic vertex presentation includes the following steps </a:t>
            </a:r>
            <a:r>
              <a:rPr lang="en-US" b="1" dirty="0" smtClean="0"/>
              <a:t>(</a:t>
            </a:r>
            <a:r>
              <a:rPr lang="en-US" b="1" u="sng" dirty="0" smtClean="0"/>
              <a:t>MAIN MOVEMENTS OF THE FOETUS):</a:t>
            </a:r>
          </a:p>
          <a:p>
            <a:r>
              <a:rPr lang="en-US" dirty="0" smtClean="0"/>
              <a:t>Engagement and descent</a:t>
            </a:r>
          </a:p>
          <a:p>
            <a:r>
              <a:rPr lang="en-US" dirty="0" smtClean="0"/>
              <a:t>Internal rotation of the head</a:t>
            </a:r>
          </a:p>
          <a:p>
            <a:r>
              <a:rPr lang="en-US" dirty="0" smtClean="0"/>
              <a:t>Birth by extension of the head</a:t>
            </a:r>
          </a:p>
          <a:p>
            <a:r>
              <a:rPr lang="en-US" dirty="0" smtClean="0"/>
              <a:t>Restitution </a:t>
            </a:r>
          </a:p>
          <a:p>
            <a:r>
              <a:rPr lang="en-US" dirty="0" smtClean="0"/>
              <a:t>External rotation of the head</a:t>
            </a:r>
          </a:p>
          <a:p>
            <a:r>
              <a:rPr lang="en-US" dirty="0" smtClean="0"/>
              <a:t>Internal rotation of the shoulders</a:t>
            </a:r>
          </a:p>
          <a:p>
            <a:r>
              <a:rPr lang="en-US" dirty="0" smtClean="0"/>
              <a:t>Lateral flexion of the body</a:t>
            </a:r>
            <a:endParaRPr lang="en-US" dirty="0"/>
          </a:p>
        </p:txBody>
      </p:sp>
    </p:spTree>
    <p:extLst>
      <p:ext uri="{BB962C8B-B14F-4D97-AF65-F5344CB8AC3E}">
        <p14:creationId xmlns:p14="http://schemas.microsoft.com/office/powerpoint/2010/main" val="1532628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fontScale="90000"/>
          </a:bodyPr>
          <a:lstStyle/>
          <a:p>
            <a:r>
              <a:rPr lang="en-US" b="1" dirty="0" smtClean="0">
                <a:solidFill>
                  <a:srgbClr val="7030A0"/>
                </a:solidFill>
              </a:rPr>
              <a:t>DEFINITION OF PRE-CONCEPTION CARE </a:t>
            </a:r>
            <a:endParaRPr lang="en-US" dirty="0">
              <a:solidFill>
                <a:srgbClr val="7030A0"/>
              </a:solidFill>
            </a:endParaRPr>
          </a:p>
        </p:txBody>
      </p:sp>
      <p:sp>
        <p:nvSpPr>
          <p:cNvPr id="4" name="Content Placeholder 3"/>
          <p:cNvSpPr>
            <a:spLocks noGrp="1"/>
          </p:cNvSpPr>
          <p:nvPr>
            <p:ph idx="1"/>
          </p:nvPr>
        </p:nvSpPr>
        <p:spPr>
          <a:xfrm>
            <a:off x="0" y="1295400"/>
            <a:ext cx="9144000" cy="5562600"/>
          </a:xfrm>
        </p:spPr>
        <p:txBody>
          <a:bodyPr>
            <a:normAutofit/>
          </a:bodyPr>
          <a:lstStyle/>
          <a:p>
            <a:pPr>
              <a:buFont typeface="Wingdings" pitchFamily="2" charset="2"/>
              <a:buChar char="v"/>
            </a:pPr>
            <a:r>
              <a:rPr lang="en-US" sz="3200" dirty="0" smtClean="0">
                <a:latin typeface="Calibri" pitchFamily="34" charset="0"/>
                <a:cs typeface="Calibri" pitchFamily="34" charset="0"/>
              </a:rPr>
              <a:t>This is a set of interventions that identify and modify biomedical, behavioral, and social risks to a woman’s health and future pregnancies.</a:t>
            </a:r>
          </a:p>
          <a:p>
            <a:r>
              <a:rPr lang="en-US" sz="3200" dirty="0" smtClean="0">
                <a:latin typeface="Calibri" pitchFamily="34" charset="0"/>
                <a:cs typeface="Calibri" pitchFamily="34" charset="0"/>
              </a:rPr>
              <a:t> It includes </a:t>
            </a:r>
            <a:r>
              <a:rPr lang="en-US" sz="3200" b="1" dirty="0" smtClean="0">
                <a:latin typeface="Calibri" pitchFamily="34" charset="0"/>
                <a:cs typeface="Calibri" pitchFamily="34" charset="0"/>
              </a:rPr>
              <a:t>health promotion, prevention and management</a:t>
            </a:r>
            <a:r>
              <a:rPr lang="en-US" sz="3200" dirty="0" smtClean="0">
                <a:latin typeface="Calibri" pitchFamily="34" charset="0"/>
                <a:cs typeface="Calibri" pitchFamily="34" charset="0"/>
              </a:rPr>
              <a:t> of any pre existing conditions; emphasizing health issues that require action before conception or very early in pregnancy for maximal impact. </a:t>
            </a:r>
          </a:p>
          <a:p>
            <a:r>
              <a:rPr lang="en-US" sz="3200" dirty="0" smtClean="0">
                <a:latin typeface="Calibri" pitchFamily="34" charset="0"/>
                <a:cs typeface="Calibri" pitchFamily="34" charset="0"/>
              </a:rPr>
              <a:t>The target population for pre conception care is women of reproductive age (15 to 49 years)</a:t>
            </a:r>
            <a:endParaRPr lang="en-US" sz="3200"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83F828AF-2CD1-48C6-8286-C7F35401D37C}" type="slidenum">
              <a:rPr lang="en-US" smtClean="0"/>
              <a:pPr/>
              <a:t>3</a:t>
            </a:fld>
            <a:endParaRPr lang="en-US"/>
          </a:p>
        </p:txBody>
      </p:sp>
    </p:spTree>
    <p:extLst>
      <p:ext uri="{BB962C8B-B14F-4D97-AF65-F5344CB8AC3E}">
        <p14:creationId xmlns:p14="http://schemas.microsoft.com/office/powerpoint/2010/main" val="2738057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382000" cy="5562600"/>
          </a:xfrm>
        </p:spPr>
        <p:txBody>
          <a:bodyPr>
            <a:noAutofit/>
          </a:bodyPr>
          <a:lstStyle/>
          <a:p>
            <a:pPr>
              <a:buNone/>
            </a:pPr>
            <a:r>
              <a:rPr lang="en-US" sz="4000" b="1" dirty="0" smtClean="0">
                <a:latin typeface="Times New Roman" pitchFamily="18" charset="0"/>
                <a:cs typeface="Times New Roman" pitchFamily="18" charset="0"/>
              </a:rPr>
              <a:t>NB:  </a:t>
            </a:r>
            <a:r>
              <a:rPr lang="en-US" sz="4000" dirty="0" smtClean="0">
                <a:latin typeface="Times New Roman" pitchFamily="18" charset="0"/>
                <a:cs typeface="Times New Roman" pitchFamily="18" charset="0"/>
              </a:rPr>
              <a:t>Those who either develop a pregnancy induced  condition or  are diagnosed to have a medical condition, cannot continue with FANC program.</a:t>
            </a:r>
          </a:p>
          <a:p>
            <a:pPr>
              <a:buNone/>
            </a:pP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00E95E25-BA71-4447-B798-409A38B1C435}" type="datetime1">
              <a:rPr lang="en-US" smtClean="0"/>
              <a:pPr/>
              <a:t>10/29/2021</a:t>
            </a:fld>
            <a:endParaRPr lang="en-US" dirty="0"/>
          </a:p>
        </p:txBody>
      </p:sp>
      <p:sp>
        <p:nvSpPr>
          <p:cNvPr id="6" name="Slide Number Placeholder 5"/>
          <p:cNvSpPr>
            <a:spLocks noGrp="1"/>
          </p:cNvSpPr>
          <p:nvPr>
            <p:ph type="sldNum" sz="quarter" idx="12"/>
          </p:nvPr>
        </p:nvSpPr>
        <p:spPr/>
        <p:txBody>
          <a:bodyPr/>
          <a:lstStyle/>
          <a:p>
            <a:fld id="{8658BCC8-BCAF-4AC7-96A0-C5CCAE56A870}" type="slidenum">
              <a:rPr lang="en-US" smtClean="0"/>
              <a:pPr/>
              <a:t>30</a:t>
            </a:fld>
            <a:endParaRPr lang="en-US" dirty="0"/>
          </a:p>
        </p:txBody>
      </p:sp>
      <p:sp>
        <p:nvSpPr>
          <p:cNvPr id="4" name="5-Point Star 3"/>
          <p:cNvSpPr/>
          <p:nvPr/>
        </p:nvSpPr>
        <p:spPr>
          <a:xfrm>
            <a:off x="1905000" y="4648200"/>
            <a:ext cx="5334000" cy="1905000"/>
          </a:xfrm>
          <a:prstGeom prst="star5">
            <a:avLst>
              <a:gd name="adj" fmla="val 50000"/>
              <a:gd name="hf" fmla="val 105146"/>
              <a:gd name="vf" fmla="val 110557"/>
            </a:avLst>
          </a:prstGeom>
          <a:solidFill>
            <a:schemeClr val="accent4">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C20EA8"/>
                </a:solidFill>
                <a:latin typeface="Snap ITC" pitchFamily="82" charset="0"/>
              </a:rPr>
              <a:t>END . QUESTION!  </a:t>
            </a:r>
          </a:p>
          <a:p>
            <a:pPr algn="ctr"/>
            <a:r>
              <a:rPr lang="en-US" sz="3600" dirty="0" smtClean="0">
                <a:solidFill>
                  <a:srgbClr val="C20EA8"/>
                </a:solidFill>
                <a:latin typeface="Snap ITC" pitchFamily="82" charset="0"/>
              </a:rPr>
              <a:t>THANKYOU</a:t>
            </a:r>
            <a:endParaRPr lang="en-US" sz="3600" dirty="0">
              <a:solidFill>
                <a:srgbClr val="C20EA8"/>
              </a:solidFill>
              <a:latin typeface="Snap ITC" pitchFamily="82" charset="0"/>
            </a:endParaRPr>
          </a:p>
        </p:txBody>
      </p:sp>
    </p:spTree>
    <p:extLst>
      <p:ext uri="{BB962C8B-B14F-4D97-AF65-F5344CB8AC3E}">
        <p14:creationId xmlns:p14="http://schemas.microsoft.com/office/powerpoint/2010/main" val="70794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ENGAGEMENT AND DESCENT OF THE HEAD</a:t>
            </a:r>
            <a:endParaRPr lang="en-US" dirty="0"/>
          </a:p>
        </p:txBody>
      </p:sp>
      <p:sp>
        <p:nvSpPr>
          <p:cNvPr id="3" name="Content Placeholder 2"/>
          <p:cNvSpPr>
            <a:spLocks noGrp="1"/>
          </p:cNvSpPr>
          <p:nvPr>
            <p:ph idx="1"/>
          </p:nvPr>
        </p:nvSpPr>
        <p:spPr>
          <a:xfrm>
            <a:off x="304800" y="1600200"/>
            <a:ext cx="7924800" cy="4572000"/>
          </a:xfrm>
        </p:spPr>
        <p:txBody>
          <a:bodyPr>
            <a:normAutofit fontScale="92500" lnSpcReduction="20000"/>
          </a:bodyPr>
          <a:lstStyle/>
          <a:p>
            <a:r>
              <a:rPr lang="en-US" dirty="0" smtClean="0"/>
              <a:t>Engagement is the descent of the presenting diameter through the pelvic brim. The head usually engages late in pregnancy in the </a:t>
            </a:r>
            <a:r>
              <a:rPr lang="en-US" dirty="0" err="1" smtClean="0"/>
              <a:t>primigravida</a:t>
            </a:r>
            <a:r>
              <a:rPr lang="en-US" dirty="0" smtClean="0"/>
              <a:t> while in the multipara it does not engage till labour starts. The head enters the pelvic brim in oblique diameter with sub occipital frontal diameter (10.5cm). With good uterine contraction, there is more flexion of the head.</a:t>
            </a:r>
          </a:p>
          <a:p>
            <a:r>
              <a:rPr lang="en-US" dirty="0" smtClean="0"/>
              <a:t>The head engages with </a:t>
            </a:r>
            <a:r>
              <a:rPr lang="en-US" b="1" dirty="0" smtClean="0"/>
              <a:t>sub occipital bregmatic (9.5 cms)</a:t>
            </a:r>
            <a:r>
              <a:rPr lang="en-US" dirty="0" smtClean="0"/>
              <a:t> oblique diameter of the pelvis brim.</a:t>
            </a:r>
            <a:endParaRPr lang="en-US" dirty="0"/>
          </a:p>
        </p:txBody>
      </p:sp>
    </p:spTree>
    <p:extLst>
      <p:ext uri="{BB962C8B-B14F-4D97-AF65-F5344CB8AC3E}">
        <p14:creationId xmlns:p14="http://schemas.microsoft.com/office/powerpoint/2010/main" val="658519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INTERNAL ROTATION OF THE HEAD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head rotates 1/8th of a circle anteriorly, to lie under the symphysis pubis. Such a rotation is achieved by the action of the uterine muscle pushing downwards. The pointed vertex presents on the broad levator ani muscle. When the vertex reaches the perineum, the occiput turns from the posterior to the anterior position.</a:t>
            </a:r>
          </a:p>
          <a:p>
            <a:r>
              <a:rPr lang="en-US" dirty="0" smtClean="0"/>
              <a:t>Anteriorly there is more room for further descent. When the occiput is below the symphysis pubis, crowning takes place.</a:t>
            </a:r>
            <a:endParaRPr lang="en-US" dirty="0"/>
          </a:p>
        </p:txBody>
      </p:sp>
    </p:spTree>
    <p:extLst>
      <p:ext uri="{BB962C8B-B14F-4D97-AF65-F5344CB8AC3E}">
        <p14:creationId xmlns:p14="http://schemas.microsoft.com/office/powerpoint/2010/main" val="4115155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rotation of the foetus</a:t>
            </a:r>
            <a:endParaRPr lang="en-US" dirty="0"/>
          </a:p>
        </p:txBody>
      </p:sp>
      <p:pic>
        <p:nvPicPr>
          <p:cNvPr id="4" name="ia_el_25_innerEl" descr="Illustration showing internal rotation of the foetus"/>
          <p:cNvPicPr>
            <a:picLocks noGrp="1"/>
          </p:cNvPicPr>
          <p:nvPr>
            <p:ph idx="1"/>
          </p:nvPr>
        </p:nvPicPr>
        <p:blipFill>
          <a:blip r:embed="rId2" cstate="print"/>
          <a:stretch>
            <a:fillRect/>
          </a:stretch>
        </p:blipFill>
        <p:spPr bwMode="auto">
          <a:xfrm>
            <a:off x="0" y="1371600"/>
            <a:ext cx="8839200" cy="5257800"/>
          </a:xfrm>
          <a:prstGeom prst="rect">
            <a:avLst/>
          </a:prstGeom>
          <a:noFill/>
          <a:ln w="9525">
            <a:noFill/>
            <a:miter lim="800000"/>
            <a:headEnd/>
            <a:tailEnd/>
          </a:ln>
        </p:spPr>
      </p:pic>
    </p:spTree>
    <p:extLst>
      <p:ext uri="{BB962C8B-B14F-4D97-AF65-F5344CB8AC3E}">
        <p14:creationId xmlns:p14="http://schemas.microsoft.com/office/powerpoint/2010/main" val="1208030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47088"/>
          </a:xfrm>
        </p:spPr>
        <p:txBody>
          <a:bodyPr>
            <a:normAutofit fontScale="90000"/>
          </a:bodyPr>
          <a:lstStyle/>
          <a:p>
            <a:pPr algn="ctr"/>
            <a:r>
              <a:rPr lang="en-US" b="1" dirty="0" smtClean="0">
                <a:solidFill>
                  <a:srgbClr val="7030A0"/>
                </a:solidFill>
              </a:rPr>
              <a:t/>
            </a:r>
            <a:br>
              <a:rPr lang="en-US" b="1" dirty="0" smtClean="0">
                <a:solidFill>
                  <a:srgbClr val="7030A0"/>
                </a:solidFill>
              </a:rPr>
            </a:br>
            <a:r>
              <a:rPr lang="en-US" b="1" dirty="0" smtClean="0">
                <a:solidFill>
                  <a:srgbClr val="7030A0"/>
                </a:solidFill>
              </a:rPr>
              <a:t/>
            </a:r>
            <a:br>
              <a:rPr lang="en-US" b="1" dirty="0" smtClean="0">
                <a:solidFill>
                  <a:srgbClr val="7030A0"/>
                </a:solidFill>
              </a:rPr>
            </a:br>
            <a:r>
              <a:rPr lang="en-US" b="1" dirty="0" smtClean="0">
                <a:solidFill>
                  <a:srgbClr val="7030A0"/>
                </a:solidFill>
              </a:rPr>
              <a:t/>
            </a:r>
            <a:br>
              <a:rPr lang="en-US" b="1" dirty="0" smtClean="0">
                <a:solidFill>
                  <a:srgbClr val="7030A0"/>
                </a:solidFill>
              </a:rPr>
            </a:br>
            <a:r>
              <a:rPr lang="en-US" b="1" dirty="0" smtClean="0">
                <a:solidFill>
                  <a:srgbClr val="7030A0"/>
                </a:solidFill>
              </a:rPr>
              <a:t>BIRTH BY EXTENSION OF THE HEAD</a:t>
            </a:r>
            <a:r>
              <a:rPr lang="en-US" dirty="0" smtClean="0">
                <a:solidFill>
                  <a:srgbClr val="7030A0"/>
                </a:solidFill>
              </a:rPr>
              <a:t/>
            </a:r>
            <a:br>
              <a:rPr lang="en-US" dirty="0" smtClean="0">
                <a:solidFill>
                  <a:srgbClr val="7030A0"/>
                </a:solidFill>
              </a:rPr>
            </a:br>
            <a:endParaRPr lang="en-US" dirty="0">
              <a:solidFill>
                <a:srgbClr val="7030A0"/>
              </a:solidFill>
            </a:endParaRPr>
          </a:p>
        </p:txBody>
      </p:sp>
      <p:sp>
        <p:nvSpPr>
          <p:cNvPr id="3" name="Content Placeholder 2"/>
          <p:cNvSpPr>
            <a:spLocks noGrp="1"/>
          </p:cNvSpPr>
          <p:nvPr>
            <p:ph idx="1"/>
          </p:nvPr>
        </p:nvSpPr>
        <p:spPr>
          <a:xfrm>
            <a:off x="0" y="1752600"/>
            <a:ext cx="9144000" cy="5105400"/>
          </a:xfrm>
        </p:spPr>
        <p:txBody>
          <a:bodyPr>
            <a:normAutofit/>
          </a:bodyPr>
          <a:lstStyle/>
          <a:p>
            <a:r>
              <a:rPr lang="en-US" dirty="0" smtClean="0"/>
              <a:t>Once the occiput has escaped from under the symphysis pubis, the head extends forward. The nape of the neck is pressed firmly against the pubic arch. This extension of the head causes the anterior part to stretch the perineum gradually. Further extension allows the sinciput, face and chin to sweep the perineum and the </a:t>
            </a:r>
            <a:r>
              <a:rPr lang="en-US" b="1" dirty="0" smtClean="0"/>
              <a:t>head is born by extension</a:t>
            </a:r>
            <a:r>
              <a:rPr lang="en-US" dirty="0" smtClean="0"/>
              <a:t>. </a:t>
            </a:r>
          </a:p>
          <a:p>
            <a:pPr>
              <a:buNone/>
            </a:pPr>
            <a:endParaRPr lang="en-US" dirty="0"/>
          </a:p>
        </p:txBody>
      </p:sp>
    </p:spTree>
    <p:extLst>
      <p:ext uri="{BB962C8B-B14F-4D97-AF65-F5344CB8AC3E}">
        <p14:creationId xmlns:p14="http://schemas.microsoft.com/office/powerpoint/2010/main" val="1325274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Extension is the result of action from two forces. The abdominal and thoracic muscles exert downward pressure. The pelvic floor and perineum resist this pressure and push the head forward and upward through the weak area, which is the vagina.</a:t>
            </a:r>
          </a:p>
          <a:p>
            <a:endParaRPr lang="en-US" sz="3200" dirty="0"/>
          </a:p>
        </p:txBody>
      </p:sp>
    </p:spTree>
    <p:extLst>
      <p:ext uri="{BB962C8B-B14F-4D97-AF65-F5344CB8AC3E}">
        <p14:creationId xmlns:p14="http://schemas.microsoft.com/office/powerpoint/2010/main" val="2558327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Sinciput and face delivered</a:t>
            </a:r>
            <a:r>
              <a:rPr lang="en-US" dirty="0" smtClean="0"/>
              <a:t/>
            </a:r>
            <a:br>
              <a:rPr lang="en-US" dirty="0" smtClean="0"/>
            </a:br>
            <a:endParaRPr lang="en-US" dirty="0"/>
          </a:p>
        </p:txBody>
      </p:sp>
      <p:pic>
        <p:nvPicPr>
          <p:cNvPr id="4" name="ia_el_25_innerEl" descr="Illustration showing further extension - Sinciput and face delivered"/>
          <p:cNvPicPr>
            <a:picLocks noGrp="1"/>
          </p:cNvPicPr>
          <p:nvPr>
            <p:ph idx="1"/>
          </p:nvPr>
        </p:nvPicPr>
        <p:blipFill>
          <a:blip r:embed="rId2" cstate="print"/>
          <a:stretch>
            <a:fillRect/>
          </a:stretch>
        </p:blipFill>
        <p:spPr bwMode="auto">
          <a:xfrm>
            <a:off x="381000" y="1143000"/>
            <a:ext cx="8001000" cy="5486400"/>
          </a:xfrm>
          <a:prstGeom prst="rect">
            <a:avLst/>
          </a:prstGeom>
          <a:noFill/>
          <a:ln w="9525">
            <a:noFill/>
            <a:miter lim="800000"/>
            <a:headEnd/>
            <a:tailEnd/>
          </a:ln>
        </p:spPr>
      </p:pic>
    </p:spTree>
    <p:extLst>
      <p:ext uri="{BB962C8B-B14F-4D97-AF65-F5344CB8AC3E}">
        <p14:creationId xmlns:p14="http://schemas.microsoft.com/office/powerpoint/2010/main" val="3811729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RESTITUTION</a:t>
            </a:r>
            <a:endParaRPr lang="en-US" dirty="0"/>
          </a:p>
        </p:txBody>
      </p:sp>
      <p:sp>
        <p:nvSpPr>
          <p:cNvPr id="3" name="Content Placeholder 2"/>
          <p:cNvSpPr>
            <a:spLocks noGrp="1"/>
          </p:cNvSpPr>
          <p:nvPr>
            <p:ph idx="1"/>
          </p:nvPr>
        </p:nvSpPr>
        <p:spPr/>
        <p:txBody>
          <a:bodyPr/>
          <a:lstStyle/>
          <a:p>
            <a:r>
              <a:rPr lang="en-US" dirty="0" smtClean="0"/>
              <a:t>The head turns 1/8 of the circle to the left, back to where it was before. This rotation takes place to </a:t>
            </a:r>
            <a:r>
              <a:rPr lang="en-US" b="1" dirty="0" smtClean="0"/>
              <a:t>undo the twist</a:t>
            </a:r>
            <a:r>
              <a:rPr lang="en-US" dirty="0" smtClean="0"/>
              <a:t>, which occurred during the previous internal rotation of the head. This 'undoing of the twist' is known as restitution. </a:t>
            </a:r>
          </a:p>
          <a:p>
            <a:pPr>
              <a:buNone/>
            </a:pPr>
            <a:endParaRPr lang="en-US" dirty="0" smtClean="0"/>
          </a:p>
        </p:txBody>
      </p:sp>
    </p:spTree>
    <p:extLst>
      <p:ext uri="{BB962C8B-B14F-4D97-AF65-F5344CB8AC3E}">
        <p14:creationId xmlns:p14="http://schemas.microsoft.com/office/powerpoint/2010/main" val="3479977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INTERNAL ROTATION OF THE SHOULDERS</a:t>
            </a:r>
            <a:r>
              <a:rPr lang="en-US" dirty="0" smtClean="0"/>
              <a:t/>
            </a:r>
            <a:br>
              <a:rPr lang="en-US" dirty="0" smtClean="0"/>
            </a:br>
            <a:endParaRPr lang="en-US" dirty="0"/>
          </a:p>
        </p:txBody>
      </p:sp>
      <p:sp>
        <p:nvSpPr>
          <p:cNvPr id="3" name="Content Placeholder 2"/>
          <p:cNvSpPr>
            <a:spLocks noGrp="1"/>
          </p:cNvSpPr>
          <p:nvPr>
            <p:ph idx="1"/>
          </p:nvPr>
        </p:nvSpPr>
        <p:spPr>
          <a:xfrm>
            <a:off x="228600" y="1066800"/>
            <a:ext cx="8686800" cy="5105400"/>
          </a:xfrm>
        </p:spPr>
        <p:txBody>
          <a:bodyPr>
            <a:normAutofit/>
          </a:bodyPr>
          <a:lstStyle/>
          <a:p>
            <a:r>
              <a:rPr lang="en-US" dirty="0" smtClean="0"/>
              <a:t>When the head is passing through the level of the ischial spines and the outlet in anterior posterior position, the shoulders enter in the oblique diameter of the pelvis and rotate forward 1/8 of a circle. The shoulders are now in the anterior posterior diameter of the outlet. The anterior shoulder escapes the symphysis pubis while the posterior shoulder sweeps the perineum. </a:t>
            </a:r>
          </a:p>
        </p:txBody>
      </p:sp>
    </p:spTree>
    <p:extLst>
      <p:ext uri="{BB962C8B-B14F-4D97-AF65-F5344CB8AC3E}">
        <p14:creationId xmlns:p14="http://schemas.microsoft.com/office/powerpoint/2010/main" val="688174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EXTERNAL ROTATION OF THE HEAD</a:t>
            </a:r>
            <a:r>
              <a:rPr lang="en-US" dirty="0" smtClean="0"/>
              <a:t> </a:t>
            </a:r>
            <a:br>
              <a:rPr lang="en-US" dirty="0" smtClean="0"/>
            </a:br>
            <a:endParaRPr lang="en-US" dirty="0"/>
          </a:p>
        </p:txBody>
      </p:sp>
      <p:sp>
        <p:nvSpPr>
          <p:cNvPr id="3" name="Content Placeholder 2"/>
          <p:cNvSpPr>
            <a:spLocks noGrp="1"/>
          </p:cNvSpPr>
          <p:nvPr>
            <p:ph idx="1"/>
          </p:nvPr>
        </p:nvSpPr>
        <p:spPr/>
        <p:txBody>
          <a:bodyPr/>
          <a:lstStyle/>
          <a:p>
            <a:r>
              <a:rPr lang="en-US" dirty="0" smtClean="0"/>
              <a:t>As the internal rotation of the shoulders takes place, the head, which has already been born, rotates 1/8 of a circle as in restitution. The head now lies in the lateral position.</a:t>
            </a:r>
          </a:p>
          <a:p>
            <a:pPr>
              <a:buNone/>
            </a:pPr>
            <a:endParaRPr lang="en-US" dirty="0" smtClean="0"/>
          </a:p>
        </p:txBody>
      </p:sp>
    </p:spTree>
    <p:extLst>
      <p:ext uri="{BB962C8B-B14F-4D97-AF65-F5344CB8AC3E}">
        <p14:creationId xmlns:p14="http://schemas.microsoft.com/office/powerpoint/2010/main" val="4008901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External rotation of the head</a:t>
            </a:r>
            <a:r>
              <a:rPr lang="en-US" dirty="0" smtClean="0"/>
              <a:t/>
            </a:r>
            <a:br>
              <a:rPr lang="en-US" dirty="0" smtClean="0"/>
            </a:br>
            <a:endParaRPr lang="en-US" dirty="0"/>
          </a:p>
        </p:txBody>
      </p:sp>
      <p:pic>
        <p:nvPicPr>
          <p:cNvPr id="4" name="ia_el_25_innerEl" descr="External rotation of the head"/>
          <p:cNvPicPr>
            <a:picLocks noGrp="1"/>
          </p:cNvPicPr>
          <p:nvPr>
            <p:ph idx="1"/>
          </p:nvPr>
        </p:nvPicPr>
        <p:blipFill>
          <a:blip r:embed="rId2" cstate="print"/>
          <a:stretch>
            <a:fillRect/>
          </a:stretch>
        </p:blipFill>
        <p:spPr bwMode="auto">
          <a:xfrm>
            <a:off x="0" y="838200"/>
            <a:ext cx="9144000" cy="5715000"/>
          </a:xfrm>
          <a:prstGeom prst="rect">
            <a:avLst/>
          </a:prstGeom>
          <a:noFill/>
          <a:ln w="9525">
            <a:noFill/>
            <a:miter lim="800000"/>
            <a:headEnd/>
            <a:tailEnd/>
          </a:ln>
        </p:spPr>
      </p:pic>
    </p:spTree>
    <p:extLst>
      <p:ext uri="{BB962C8B-B14F-4D97-AF65-F5344CB8AC3E}">
        <p14:creationId xmlns:p14="http://schemas.microsoft.com/office/powerpoint/2010/main" val="3078618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Essential Obstetric and Newborn </a:t>
            </a:r>
            <a:r>
              <a:rPr lang="en-US" dirty="0"/>
              <a:t>C</a:t>
            </a:r>
            <a:r>
              <a:rPr lang="en-US" dirty="0" smtClean="0"/>
              <a:t>are</a:t>
            </a:r>
            <a:endParaRPr lang="en-US" dirty="0"/>
          </a:p>
        </p:txBody>
      </p:sp>
      <p:sp>
        <p:nvSpPr>
          <p:cNvPr id="3" name="Content Placeholder 2"/>
          <p:cNvSpPr>
            <a:spLocks noGrp="1"/>
          </p:cNvSpPr>
          <p:nvPr>
            <p:ph idx="1"/>
          </p:nvPr>
        </p:nvSpPr>
        <p:spPr/>
        <p:txBody>
          <a:bodyPr/>
          <a:lstStyle/>
          <a:p>
            <a:pPr algn="just"/>
            <a:r>
              <a:rPr lang="en-US" dirty="0"/>
              <a:t>According to the World Health Organization, an estimated 800 women die each day from preventable causes related to pregnancy, delivery and unsafe abortion, as well as 7000 newborns, the majority on the first day or during the first week of life. Almost all maternal (99%) and neonatal (98%) deaths occur in resource-limited countries. </a:t>
            </a:r>
          </a:p>
        </p:txBody>
      </p:sp>
    </p:spTree>
    <p:extLst>
      <p:ext uri="{BB962C8B-B14F-4D97-AF65-F5344CB8AC3E}">
        <p14:creationId xmlns:p14="http://schemas.microsoft.com/office/powerpoint/2010/main" val="119900321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23"/>
            <a:ext cx="9144000" cy="865187"/>
          </a:xfrm>
        </p:spPr>
        <p:txBody>
          <a:bodyPr>
            <a:normAutofit fontScale="90000"/>
          </a:bodyPr>
          <a:lstStyle/>
          <a:p>
            <a:r>
              <a:rPr lang="en-US" b="1" dirty="0" smtClean="0"/>
              <a:t>LATERAL FLEXION OF THE BODY</a:t>
            </a:r>
            <a:r>
              <a:rPr lang="en-US" dirty="0" smtClean="0"/>
              <a:t> </a:t>
            </a:r>
            <a:br>
              <a:rPr lang="en-US" dirty="0" smtClean="0"/>
            </a:br>
            <a:endParaRPr lang="en-US" dirty="0"/>
          </a:p>
        </p:txBody>
      </p:sp>
      <p:sp>
        <p:nvSpPr>
          <p:cNvPr id="3" name="Content Placeholder 2"/>
          <p:cNvSpPr>
            <a:spLocks noGrp="1"/>
          </p:cNvSpPr>
          <p:nvPr>
            <p:ph idx="1"/>
          </p:nvPr>
        </p:nvSpPr>
        <p:spPr>
          <a:xfrm>
            <a:off x="0" y="838200"/>
            <a:ext cx="9144000" cy="6019800"/>
          </a:xfrm>
        </p:spPr>
        <p:txBody>
          <a:bodyPr>
            <a:normAutofit/>
          </a:bodyPr>
          <a:lstStyle/>
          <a:p>
            <a:r>
              <a:rPr lang="en-US" dirty="0" smtClean="0"/>
              <a:t>Following these movements the body bends sideways to follow the curve of the birth canal. </a:t>
            </a:r>
            <a:br>
              <a:rPr lang="en-US" dirty="0" smtClean="0"/>
            </a:br>
            <a:r>
              <a:rPr lang="en-US" dirty="0" smtClean="0"/>
              <a:t>The anterior shoulder escapes under the symphysis pubis and the posterior shoulder sweeps the perineum. The body of the baby is born by lateral flexion.</a:t>
            </a:r>
          </a:p>
          <a:p>
            <a:pPr>
              <a:buNone/>
            </a:pPr>
            <a:endParaRPr lang="en-US" dirty="0"/>
          </a:p>
        </p:txBody>
      </p:sp>
    </p:spTree>
    <p:extLst>
      <p:ext uri="{BB962C8B-B14F-4D97-AF65-F5344CB8AC3E}">
        <p14:creationId xmlns:p14="http://schemas.microsoft.com/office/powerpoint/2010/main" val="2678167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6248400"/>
          </a:xfrm>
        </p:spPr>
        <p:txBody>
          <a:bodyPr/>
          <a:lstStyle/>
          <a:p>
            <a:r>
              <a:rPr lang="en-US" dirty="0" smtClean="0"/>
              <a:t>To recap, the cardinal movements of labour in a vertex presentation are:</a:t>
            </a:r>
          </a:p>
          <a:p>
            <a:pPr lvl="1"/>
            <a:r>
              <a:rPr lang="en-US" dirty="0" smtClean="0"/>
              <a:t>Engagement </a:t>
            </a:r>
          </a:p>
          <a:p>
            <a:pPr lvl="1"/>
            <a:r>
              <a:rPr lang="en-US" dirty="0" smtClean="0"/>
              <a:t>Descent </a:t>
            </a:r>
          </a:p>
          <a:p>
            <a:pPr lvl="1"/>
            <a:r>
              <a:rPr lang="en-US" dirty="0" smtClean="0"/>
              <a:t>Flexion </a:t>
            </a:r>
          </a:p>
          <a:p>
            <a:pPr lvl="1"/>
            <a:r>
              <a:rPr lang="en-US" dirty="0" smtClean="0"/>
              <a:t>Internal rotation </a:t>
            </a:r>
          </a:p>
          <a:p>
            <a:pPr lvl="1"/>
            <a:r>
              <a:rPr lang="en-US" dirty="0" smtClean="0"/>
              <a:t>Extension </a:t>
            </a:r>
          </a:p>
          <a:p>
            <a:pPr lvl="1"/>
            <a:r>
              <a:rPr lang="en-US" dirty="0" smtClean="0"/>
              <a:t>External restitution of the head </a:t>
            </a:r>
          </a:p>
          <a:p>
            <a:pPr lvl="1"/>
            <a:r>
              <a:rPr lang="en-US" dirty="0" smtClean="0"/>
              <a:t>Expulsion</a:t>
            </a:r>
          </a:p>
          <a:p>
            <a:r>
              <a:rPr lang="en-US" dirty="0" smtClean="0"/>
              <a:t>An easy way to remember these movements is by use of the mnemonic device -'</a:t>
            </a:r>
            <a:r>
              <a:rPr lang="en-US" b="1" dirty="0" smtClean="0"/>
              <a:t>E</a:t>
            </a:r>
            <a:r>
              <a:rPr lang="en-US" dirty="0" smtClean="0"/>
              <a:t>very </a:t>
            </a:r>
            <a:r>
              <a:rPr lang="en-US" b="1" dirty="0" smtClean="0"/>
              <a:t>D</a:t>
            </a:r>
            <a:r>
              <a:rPr lang="en-US" dirty="0" smtClean="0"/>
              <a:t>ecent </a:t>
            </a:r>
            <a:r>
              <a:rPr lang="en-US" b="1" dirty="0" smtClean="0"/>
              <a:t>F</a:t>
            </a:r>
            <a:r>
              <a:rPr lang="en-US" dirty="0" smtClean="0"/>
              <a:t>amily </a:t>
            </a:r>
            <a:r>
              <a:rPr lang="en-US" b="1" dirty="0" smtClean="0"/>
              <a:t>I</a:t>
            </a:r>
            <a:r>
              <a:rPr lang="en-US" dirty="0" smtClean="0"/>
              <a:t>n </a:t>
            </a:r>
            <a:r>
              <a:rPr lang="en-US" b="1" dirty="0" smtClean="0"/>
              <a:t>E</a:t>
            </a:r>
            <a:r>
              <a:rPr lang="en-US" dirty="0" smtClean="0"/>
              <a:t>urope </a:t>
            </a:r>
            <a:r>
              <a:rPr lang="en-US" b="1" dirty="0" smtClean="0"/>
              <a:t>E</a:t>
            </a:r>
            <a:r>
              <a:rPr lang="en-US" dirty="0" smtClean="0"/>
              <a:t>ats </a:t>
            </a:r>
            <a:r>
              <a:rPr lang="en-US" b="1" dirty="0" smtClean="0"/>
              <a:t>E</a:t>
            </a:r>
            <a:r>
              <a:rPr lang="en-US" dirty="0" smtClean="0"/>
              <a:t>ggs'.</a:t>
            </a:r>
          </a:p>
          <a:p>
            <a:endParaRPr lang="en-US" dirty="0"/>
          </a:p>
        </p:txBody>
      </p:sp>
    </p:spTree>
    <p:extLst>
      <p:ext uri="{BB962C8B-B14F-4D97-AF65-F5344CB8AC3E}">
        <p14:creationId xmlns:p14="http://schemas.microsoft.com/office/powerpoint/2010/main" val="4288321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a:solidFill>
            <a:srgbClr val="7030A0"/>
          </a:solidFill>
        </p:spPr>
        <p:txBody>
          <a:bodyPr>
            <a:normAutofit/>
          </a:bodyPr>
          <a:lstStyle/>
          <a:p>
            <a:r>
              <a:rPr lang="en-US" b="1" dirty="0" smtClean="0">
                <a:solidFill>
                  <a:srgbClr val="FFFF00"/>
                </a:solidFill>
              </a:rPr>
              <a:t>SPECIFIC MANAGEMENT OF THE SECOND STAGE OF NORMAL LABOUR</a:t>
            </a:r>
            <a:r>
              <a:rPr lang="en-US" dirty="0" smtClean="0">
                <a:solidFill>
                  <a:srgbClr val="FFFF00"/>
                </a:solidFill>
              </a:rPr>
              <a:t> </a:t>
            </a:r>
            <a:endParaRPr lang="en-US" dirty="0">
              <a:solidFill>
                <a:srgbClr val="FFFF00"/>
              </a:solidFill>
            </a:endParaRPr>
          </a:p>
        </p:txBody>
      </p:sp>
      <p:sp>
        <p:nvSpPr>
          <p:cNvPr id="3" name="Content Placeholder 2"/>
          <p:cNvSpPr>
            <a:spLocks noGrp="1"/>
          </p:cNvSpPr>
          <p:nvPr>
            <p:ph idx="1"/>
          </p:nvPr>
        </p:nvSpPr>
        <p:spPr>
          <a:xfrm>
            <a:off x="0" y="1676400"/>
            <a:ext cx="9144000" cy="5181600"/>
          </a:xfrm>
        </p:spPr>
        <p:txBody>
          <a:bodyPr>
            <a:normAutofit/>
          </a:bodyPr>
          <a:lstStyle/>
          <a:p>
            <a:pPr>
              <a:buNone/>
            </a:pPr>
            <a:r>
              <a:rPr lang="en-US" b="1" dirty="0" smtClean="0"/>
              <a:t>equipment needed during the second stage of labour:( see procedure manual pg241)</a:t>
            </a:r>
            <a:endParaRPr lang="en-US" dirty="0" smtClean="0"/>
          </a:p>
          <a:p>
            <a:r>
              <a:rPr lang="en-US" dirty="0" smtClean="0"/>
              <a:t>On the top shelf make sure you have:</a:t>
            </a:r>
          </a:p>
          <a:p>
            <a:pPr lvl="1"/>
            <a:r>
              <a:rPr lang="en-US" dirty="0" smtClean="0"/>
              <a:t>Sterile delivery pack</a:t>
            </a:r>
            <a:r>
              <a:rPr lang="en-US" b="1" dirty="0" smtClean="0">
                <a:solidFill>
                  <a:srgbClr val="FFFF00"/>
                </a:solidFill>
              </a:rPr>
              <a:t>( list the contents of a delivery pack from procedure manual</a:t>
            </a:r>
            <a:r>
              <a:rPr lang="en-US" dirty="0" smtClean="0"/>
              <a:t>)</a:t>
            </a:r>
          </a:p>
        </p:txBody>
      </p:sp>
    </p:spTree>
    <p:extLst>
      <p:ext uri="{BB962C8B-B14F-4D97-AF65-F5344CB8AC3E}">
        <p14:creationId xmlns:p14="http://schemas.microsoft.com/office/powerpoint/2010/main" val="2560869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
            <a:ext cx="8686800" cy="5897563"/>
          </a:xfrm>
        </p:spPr>
        <p:txBody>
          <a:bodyPr>
            <a:normAutofit lnSpcReduction="10000"/>
          </a:bodyPr>
          <a:lstStyle/>
          <a:p>
            <a:r>
              <a:rPr lang="en-US" dirty="0" smtClean="0"/>
              <a:t>On the bottom shelf you should have the following:</a:t>
            </a:r>
          </a:p>
          <a:p>
            <a:pPr lvl="1"/>
            <a:r>
              <a:rPr lang="en-US" dirty="0" smtClean="0"/>
              <a:t>Suturing pack</a:t>
            </a:r>
          </a:p>
          <a:p>
            <a:pPr lvl="1"/>
            <a:r>
              <a:rPr lang="en-US" dirty="0" smtClean="0"/>
              <a:t>Antiseptic solution</a:t>
            </a:r>
          </a:p>
          <a:p>
            <a:pPr lvl="1"/>
            <a:r>
              <a:rPr lang="en-US" dirty="0" smtClean="0"/>
              <a:t>Draw sheet and mackintosh</a:t>
            </a:r>
          </a:p>
          <a:p>
            <a:pPr lvl="1"/>
            <a:r>
              <a:rPr lang="en-US" dirty="0" smtClean="0"/>
              <a:t>Syntocinon drawn, in a receiver</a:t>
            </a:r>
          </a:p>
          <a:p>
            <a:pPr lvl="1"/>
            <a:r>
              <a:rPr lang="en-US" dirty="0" smtClean="0"/>
              <a:t>Lignocaine</a:t>
            </a:r>
          </a:p>
          <a:p>
            <a:pPr lvl="1"/>
            <a:r>
              <a:rPr lang="en-US" dirty="0" smtClean="0"/>
              <a:t>5% dextrose solution 500mls</a:t>
            </a:r>
          </a:p>
          <a:p>
            <a:pPr lvl="1"/>
            <a:r>
              <a:rPr lang="en-US" dirty="0" smtClean="0"/>
              <a:t>Needles</a:t>
            </a:r>
          </a:p>
          <a:p>
            <a:pPr lvl="1"/>
            <a:r>
              <a:rPr lang="en-US" dirty="0" smtClean="0"/>
              <a:t>Branulars </a:t>
            </a:r>
          </a:p>
          <a:p>
            <a:pPr lvl="1"/>
            <a:r>
              <a:rPr lang="en-US" dirty="0" smtClean="0"/>
              <a:t>Syringes (for emergency)</a:t>
            </a:r>
          </a:p>
          <a:p>
            <a:pPr lvl="1"/>
            <a:r>
              <a:rPr lang="en-US" dirty="0" smtClean="0"/>
              <a:t>Sterile gloves</a:t>
            </a:r>
          </a:p>
          <a:p>
            <a:pPr>
              <a:buNone/>
            </a:pPr>
            <a:endParaRPr lang="en-US" dirty="0"/>
          </a:p>
        </p:txBody>
      </p:sp>
    </p:spTree>
    <p:extLst>
      <p:ext uri="{BB962C8B-B14F-4D97-AF65-F5344CB8AC3E}">
        <p14:creationId xmlns:p14="http://schemas.microsoft.com/office/powerpoint/2010/main" val="2891140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extras</a:t>
            </a:r>
            <a:endParaRPr lang="en-US" dirty="0"/>
          </a:p>
        </p:txBody>
      </p:sp>
      <p:sp>
        <p:nvSpPr>
          <p:cNvPr id="3" name="Content Placeholder 2"/>
          <p:cNvSpPr>
            <a:spLocks noGrp="1"/>
          </p:cNvSpPr>
          <p:nvPr>
            <p:ph idx="1"/>
          </p:nvPr>
        </p:nvSpPr>
        <p:spPr/>
        <p:txBody>
          <a:bodyPr/>
          <a:lstStyle/>
          <a:p>
            <a:pPr lvl="1"/>
            <a:r>
              <a:rPr lang="en-US" dirty="0" smtClean="0"/>
              <a:t>Small bucket with 0.5% jik for decontaminating instruments</a:t>
            </a:r>
          </a:p>
          <a:p>
            <a:pPr lvl="1"/>
            <a:r>
              <a:rPr lang="en-US" dirty="0" smtClean="0"/>
              <a:t> Bucket with 0.5% jik for </a:t>
            </a:r>
            <a:br>
              <a:rPr lang="en-US" dirty="0" smtClean="0"/>
            </a:br>
            <a:r>
              <a:rPr lang="en-US" dirty="0" smtClean="0"/>
              <a:t>decontaminating linen</a:t>
            </a:r>
          </a:p>
          <a:p>
            <a:pPr lvl="1"/>
            <a:r>
              <a:rPr lang="en-US" dirty="0" smtClean="0"/>
              <a:t> A bucket with plastic bag for used swabs and gloves</a:t>
            </a:r>
          </a:p>
          <a:p>
            <a:endParaRPr lang="en-US" dirty="0" smtClean="0"/>
          </a:p>
          <a:p>
            <a:endParaRPr lang="en-US" dirty="0"/>
          </a:p>
        </p:txBody>
      </p:sp>
    </p:spTree>
    <p:extLst>
      <p:ext uri="{BB962C8B-B14F-4D97-AF65-F5344CB8AC3E}">
        <p14:creationId xmlns:p14="http://schemas.microsoft.com/office/powerpoint/2010/main" val="722434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10"/>
            <a:ext cx="9144000" cy="1600199"/>
          </a:xfrm>
        </p:spPr>
        <p:txBody>
          <a:bodyPr>
            <a:normAutofit fontScale="90000"/>
          </a:bodyPr>
          <a:lstStyle/>
          <a:p>
            <a:r>
              <a:rPr lang="en-US" b="1" dirty="0" smtClean="0"/>
              <a:t/>
            </a:r>
            <a:br>
              <a:rPr lang="en-US" b="1" dirty="0" smtClean="0"/>
            </a:br>
            <a:r>
              <a:rPr lang="en-US" b="1" dirty="0" smtClean="0"/>
              <a:t>The role of nurse in caring 4 the woman in the second stage of labour </a:t>
            </a:r>
            <a:r>
              <a:rPr lang="en-US" dirty="0" smtClean="0"/>
              <a:t/>
            </a:r>
            <a:br>
              <a:rPr lang="en-US" dirty="0" smtClean="0"/>
            </a:br>
            <a:endParaRPr lang="en-US" dirty="0"/>
          </a:p>
        </p:txBody>
      </p:sp>
      <p:sp>
        <p:nvSpPr>
          <p:cNvPr id="3" name="Content Placeholder 2"/>
          <p:cNvSpPr>
            <a:spLocks noGrp="1"/>
          </p:cNvSpPr>
          <p:nvPr>
            <p:ph idx="1"/>
          </p:nvPr>
        </p:nvSpPr>
        <p:spPr>
          <a:xfrm>
            <a:off x="0" y="1828800"/>
            <a:ext cx="9144000" cy="5029200"/>
          </a:xfrm>
        </p:spPr>
        <p:txBody>
          <a:bodyPr>
            <a:normAutofit lnSpcReduction="10000"/>
          </a:bodyPr>
          <a:lstStyle/>
          <a:p>
            <a:pPr lvl="0"/>
            <a:r>
              <a:rPr lang="en-US" dirty="0" smtClean="0"/>
              <a:t>Notifying the delivery team</a:t>
            </a:r>
          </a:p>
          <a:p>
            <a:pPr lvl="0"/>
            <a:r>
              <a:rPr lang="en-US" dirty="0" smtClean="0"/>
              <a:t>Setting up trays for delivery</a:t>
            </a:r>
          </a:p>
          <a:p>
            <a:pPr lvl="0"/>
            <a:r>
              <a:rPr lang="en-US" dirty="0" smtClean="0"/>
              <a:t>Providing a warm environment for the newborn</a:t>
            </a:r>
          </a:p>
          <a:p>
            <a:pPr lvl="0"/>
            <a:r>
              <a:rPr lang="en-US" dirty="0" smtClean="0"/>
              <a:t>Checking for the working condition of the neonatal resuscitation</a:t>
            </a:r>
          </a:p>
          <a:p>
            <a:pPr lvl="0"/>
            <a:r>
              <a:rPr lang="en-US" dirty="0" smtClean="0"/>
              <a:t>Preparation of delivery room</a:t>
            </a:r>
          </a:p>
          <a:p>
            <a:pPr lvl="0"/>
            <a:r>
              <a:rPr lang="en-US" dirty="0" smtClean="0"/>
              <a:t>To assist in the natural expulsion of the fetus slowly and steadily.</a:t>
            </a:r>
          </a:p>
          <a:p>
            <a:pPr lvl="0"/>
            <a:r>
              <a:rPr lang="en-US" dirty="0" smtClean="0"/>
              <a:t>To prevent perineal injures.</a:t>
            </a:r>
          </a:p>
        </p:txBody>
      </p:sp>
    </p:spTree>
    <p:extLst>
      <p:ext uri="{BB962C8B-B14F-4D97-AF65-F5344CB8AC3E}">
        <p14:creationId xmlns:p14="http://schemas.microsoft.com/office/powerpoint/2010/main" val="2448498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686800" cy="5902331"/>
          </a:xfrm>
        </p:spPr>
        <p:txBody>
          <a:bodyPr/>
          <a:lstStyle/>
          <a:p>
            <a:pPr lvl="0"/>
            <a:r>
              <a:rPr lang="en-US" dirty="0" smtClean="0"/>
              <a:t>To assist labour under aseptic precautions</a:t>
            </a:r>
          </a:p>
          <a:p>
            <a:pPr lvl="0"/>
            <a:r>
              <a:rPr lang="en-US" dirty="0" smtClean="0"/>
              <a:t>Vigilant monitoring of maternal vital sign and fetal heart rate.</a:t>
            </a:r>
          </a:p>
          <a:p>
            <a:pPr lvl="0"/>
            <a:r>
              <a:rPr lang="en-US" dirty="0" smtClean="0"/>
              <a:t>Encouraging spontaneous bearing-down efforts for second stage</a:t>
            </a:r>
          </a:p>
          <a:p>
            <a:pPr lvl="0"/>
            <a:r>
              <a:rPr lang="en-US" dirty="0" smtClean="0"/>
              <a:t>Evaluating pushing efforts and length of time in second stage</a:t>
            </a:r>
          </a:p>
          <a:p>
            <a:endParaRPr lang="en-US" dirty="0" smtClean="0"/>
          </a:p>
          <a:p>
            <a:pPr>
              <a:buNone/>
            </a:pPr>
            <a:endParaRPr lang="en-US" dirty="0"/>
          </a:p>
        </p:txBody>
      </p:sp>
    </p:spTree>
    <p:extLst>
      <p:ext uri="{BB962C8B-B14F-4D97-AF65-F5344CB8AC3E}">
        <p14:creationId xmlns:p14="http://schemas.microsoft.com/office/powerpoint/2010/main" val="857618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10"/>
            <a:ext cx="9144000" cy="5826125"/>
          </a:xfrm>
        </p:spPr>
        <p:txBody>
          <a:bodyPr>
            <a:normAutofit fontScale="92500" lnSpcReduction="20000"/>
          </a:bodyPr>
          <a:lstStyle/>
          <a:p>
            <a:pPr>
              <a:buNone/>
            </a:pPr>
            <a:r>
              <a:rPr lang="en-US" dirty="0" smtClean="0"/>
              <a:t>The following steps are suggested in the management of the second stage of labour: </a:t>
            </a:r>
          </a:p>
          <a:p>
            <a:pPr lvl="0"/>
            <a:r>
              <a:rPr lang="en-US" dirty="0" smtClean="0"/>
              <a:t>Explain the procedure to the mother and reassure her</a:t>
            </a:r>
          </a:p>
          <a:p>
            <a:pPr lvl="0"/>
            <a:r>
              <a:rPr lang="en-US" dirty="0" smtClean="0"/>
              <a:t>Ask your assistant to open and arrange the delivery pack while you scrub up</a:t>
            </a:r>
          </a:p>
          <a:p>
            <a:pPr lvl="0"/>
            <a:r>
              <a:rPr lang="en-US" dirty="0" smtClean="0"/>
              <a:t>Gown and glove yourself methodically  </a:t>
            </a:r>
          </a:p>
          <a:p>
            <a:pPr lvl="0"/>
            <a:r>
              <a:rPr lang="en-US" dirty="0" smtClean="0"/>
              <a:t>Swab the mother methodically</a:t>
            </a:r>
          </a:p>
          <a:p>
            <a:pPr lvl="0"/>
            <a:r>
              <a:rPr lang="en-US" dirty="0" smtClean="0"/>
              <a:t>Lubricate your two fingers and perform vaginal examination to confirm second stage</a:t>
            </a:r>
          </a:p>
          <a:p>
            <a:pPr lvl="0"/>
            <a:r>
              <a:rPr lang="en-US" dirty="0" smtClean="0"/>
              <a:t>instruct your assistant to check the foetal heart beat after every contraction, the mother's pulse after every ten minutes and to administer syntocinon after the delivery of the anterior shoulder</a:t>
            </a:r>
          </a:p>
          <a:p>
            <a:pPr>
              <a:buNone/>
            </a:pPr>
            <a:endParaRPr lang="en-US" dirty="0"/>
          </a:p>
        </p:txBody>
      </p:sp>
    </p:spTree>
    <p:extLst>
      <p:ext uri="{BB962C8B-B14F-4D97-AF65-F5344CB8AC3E}">
        <p14:creationId xmlns:p14="http://schemas.microsoft.com/office/powerpoint/2010/main" val="2132242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Flexing of the head and guarding </a:t>
            </a:r>
            <a:br>
              <a:rPr lang="en-US" b="1" dirty="0" smtClean="0"/>
            </a:br>
            <a:r>
              <a:rPr lang="en-US" b="1" dirty="0" smtClean="0"/>
              <a:t>of the perineum</a:t>
            </a:r>
            <a:r>
              <a:rPr lang="en-US" dirty="0" smtClean="0"/>
              <a:t/>
            </a:r>
            <a:br>
              <a:rPr lang="en-US" dirty="0" smtClean="0"/>
            </a:br>
            <a:endParaRPr lang="en-US" dirty="0"/>
          </a:p>
        </p:txBody>
      </p:sp>
      <p:pic>
        <p:nvPicPr>
          <p:cNvPr id="4" name="ia_el_25_innerEl" descr="Illustration showing flexing the head and guarding the perineum"/>
          <p:cNvPicPr>
            <a:picLocks noGrp="1"/>
          </p:cNvPicPr>
          <p:nvPr>
            <p:ph idx="1"/>
          </p:nvPr>
        </p:nvPicPr>
        <p:blipFill>
          <a:blip r:embed="rId2" cstate="print"/>
          <a:stretch>
            <a:fillRect/>
          </a:stretch>
        </p:blipFill>
        <p:spPr bwMode="auto">
          <a:xfrm>
            <a:off x="685801" y="1524000"/>
            <a:ext cx="7543800" cy="4953000"/>
          </a:xfrm>
          <a:prstGeom prst="rect">
            <a:avLst/>
          </a:prstGeom>
          <a:noFill/>
          <a:ln w="9525">
            <a:noFill/>
            <a:miter lim="800000"/>
            <a:headEnd/>
            <a:tailEnd/>
          </a:ln>
        </p:spPr>
      </p:pic>
    </p:spTree>
    <p:extLst>
      <p:ext uri="{BB962C8B-B14F-4D97-AF65-F5344CB8AC3E}">
        <p14:creationId xmlns:p14="http://schemas.microsoft.com/office/powerpoint/2010/main" val="4282489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r>
              <a:rPr lang="en-US" dirty="0" smtClean="0"/>
              <a:t>Tell the patient to wait for a contraction. When it comes, she should take in a full breath, close her mouth and bear down as strongly as she can, then quickly take in another breath and bear down again.</a:t>
            </a:r>
          </a:p>
          <a:p>
            <a:r>
              <a:rPr lang="en-US" dirty="0" smtClean="0"/>
              <a:t>She should be able to make at least two efforts during each contraction and relax between contractions. Encourage her all the time and explain the progress being made towards the birth of her baby</a:t>
            </a:r>
            <a:endParaRPr lang="en-US" dirty="0"/>
          </a:p>
        </p:txBody>
      </p:sp>
    </p:spTree>
    <p:extLst>
      <p:ext uri="{BB962C8B-B14F-4D97-AF65-F5344CB8AC3E}">
        <p14:creationId xmlns:p14="http://schemas.microsoft.com/office/powerpoint/2010/main" val="265745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i="1"/>
              <a:t>Essential obstetric and newborn care</a:t>
            </a:r>
            <a:r>
              <a:rPr lang="en-US"/>
              <a:t> is designed to help reduce maternal and neonatal mortality in unfavorable contexts.</a:t>
            </a:r>
          </a:p>
        </p:txBody>
      </p:sp>
    </p:spTree>
    <p:extLst>
      <p:ext uri="{BB962C8B-B14F-4D97-AF65-F5344CB8AC3E}">
        <p14:creationId xmlns:p14="http://schemas.microsoft.com/office/powerpoint/2010/main" val="16495075"/>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5"/>
            <a:ext cx="8229600" cy="5368925"/>
          </a:xfrm>
        </p:spPr>
        <p:txBody>
          <a:bodyPr>
            <a:normAutofit fontScale="92500"/>
          </a:bodyPr>
          <a:lstStyle/>
          <a:p>
            <a:pPr lvl="0"/>
            <a:r>
              <a:rPr lang="en-US" dirty="0" smtClean="0"/>
              <a:t>Place the baby towel on the bed, with the scissors and two forceps for clamping the cord. Prepare two pieces of cotton wool for wiping the newborn’s eyes, some gauze for cleaning the airway and for a covering when cutting the cord.</a:t>
            </a:r>
          </a:p>
          <a:p>
            <a:pPr lvl="0"/>
            <a:r>
              <a:rPr lang="en-US" dirty="0" smtClean="0"/>
              <a:t>At this stage the head might start distending the perineum. The anus starts dilating and the head is seen at the vulva. It keeps receding between contractions.</a:t>
            </a:r>
          </a:p>
          <a:p>
            <a:pPr lvl="0"/>
            <a:r>
              <a:rPr lang="en-US" dirty="0" smtClean="0"/>
              <a:t>When the head distends the perineum check if the perineum is stretching well.</a:t>
            </a:r>
          </a:p>
          <a:p>
            <a:pPr>
              <a:buNone/>
            </a:pPr>
            <a:endParaRPr lang="en-US" dirty="0"/>
          </a:p>
        </p:txBody>
      </p:sp>
    </p:spTree>
    <p:extLst>
      <p:ext uri="{BB962C8B-B14F-4D97-AF65-F5344CB8AC3E}">
        <p14:creationId xmlns:p14="http://schemas.microsoft.com/office/powerpoint/2010/main" val="73867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40325"/>
          </a:xfrm>
        </p:spPr>
        <p:txBody>
          <a:bodyPr/>
          <a:lstStyle/>
          <a:p>
            <a:pPr lvl="0"/>
            <a:r>
              <a:rPr lang="en-US" dirty="0" smtClean="0"/>
              <a:t>Place the left hand on the advancing head with fingers spread equally over the vertex towards the bregma to stop any sudden explosive effort during and after crowning of the head. With the right hand guard the perineum, holding it with the pad.</a:t>
            </a:r>
          </a:p>
          <a:p>
            <a:pPr lvl="0"/>
            <a:r>
              <a:rPr lang="en-US" dirty="0" smtClean="0"/>
              <a:t>Check if the perineum is stretching. If not, give an episiotomy at the height of a contraction if there is any indication that the head is about to crown.</a:t>
            </a:r>
          </a:p>
          <a:p>
            <a:pPr>
              <a:buNone/>
            </a:pPr>
            <a:endParaRPr lang="en-US" dirty="0"/>
          </a:p>
        </p:txBody>
      </p:sp>
    </p:spTree>
    <p:extLst>
      <p:ext uri="{BB962C8B-B14F-4D97-AF65-F5344CB8AC3E}">
        <p14:creationId xmlns:p14="http://schemas.microsoft.com/office/powerpoint/2010/main" val="1715082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Crowning of the Head</a:t>
            </a:r>
            <a:r>
              <a:rPr lang="en-US" dirty="0" smtClean="0"/>
              <a:t> </a:t>
            </a:r>
            <a:br>
              <a:rPr lang="en-US" dirty="0" smtClean="0"/>
            </a:br>
            <a:endParaRPr lang="en-US" dirty="0"/>
          </a:p>
        </p:txBody>
      </p:sp>
      <p:sp>
        <p:nvSpPr>
          <p:cNvPr id="3" name="Content Placeholder 2"/>
          <p:cNvSpPr>
            <a:spLocks noGrp="1"/>
          </p:cNvSpPr>
          <p:nvPr>
            <p:ph idx="1"/>
          </p:nvPr>
        </p:nvSpPr>
        <p:spPr/>
        <p:txBody>
          <a:bodyPr/>
          <a:lstStyle/>
          <a:p>
            <a:r>
              <a:rPr lang="en-US" dirty="0" smtClean="0"/>
              <a:t>Next is the crowning of the head. The parietal eminences pass through the bony outlet. At this stage the head no longer recedes between contractions</a:t>
            </a:r>
            <a:endParaRPr lang="en-US" dirty="0"/>
          </a:p>
        </p:txBody>
      </p:sp>
    </p:spTree>
    <p:extLst>
      <p:ext uri="{BB962C8B-B14F-4D97-AF65-F5344CB8AC3E}">
        <p14:creationId xmlns:p14="http://schemas.microsoft.com/office/powerpoint/2010/main" val="78895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6131"/>
          </a:xfrm>
        </p:spPr>
        <p:txBody>
          <a:bodyPr/>
          <a:lstStyle/>
          <a:p>
            <a:pPr>
              <a:buNone/>
            </a:pPr>
            <a:r>
              <a:rPr lang="en-US" dirty="0" smtClean="0"/>
              <a:t>During crowning of the head,</a:t>
            </a:r>
          </a:p>
          <a:p>
            <a:r>
              <a:rPr lang="en-US" dirty="0" smtClean="0"/>
              <a:t>Tell the mother to stop pushing as this might lead to a rapid delivery of the head and consequent brain damage. Ask her to pant. Research has shown that a series of short pushes are more effective than a long push. Encourage her as she pushes</a:t>
            </a:r>
            <a:endParaRPr lang="en-US" dirty="0"/>
          </a:p>
        </p:txBody>
      </p:sp>
    </p:spTree>
    <p:extLst>
      <p:ext uri="{BB962C8B-B14F-4D97-AF65-F5344CB8AC3E}">
        <p14:creationId xmlns:p14="http://schemas.microsoft.com/office/powerpoint/2010/main" val="595244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Extension of the head</a:t>
            </a:r>
            <a:r>
              <a:rPr lang="en-US" dirty="0" smtClean="0"/>
              <a:t> </a:t>
            </a:r>
            <a:br>
              <a:rPr lang="en-US" dirty="0" smtClean="0"/>
            </a:br>
            <a:endParaRPr lang="en-US" dirty="0"/>
          </a:p>
        </p:txBody>
      </p:sp>
      <p:sp>
        <p:nvSpPr>
          <p:cNvPr id="3" name="Content Placeholder 2"/>
          <p:cNvSpPr>
            <a:spLocks noGrp="1"/>
          </p:cNvSpPr>
          <p:nvPr>
            <p:ph idx="1"/>
          </p:nvPr>
        </p:nvSpPr>
        <p:spPr>
          <a:xfrm>
            <a:off x="0" y="914400"/>
            <a:ext cx="8686800" cy="5943600"/>
          </a:xfrm>
        </p:spPr>
        <p:txBody>
          <a:bodyPr>
            <a:normAutofit/>
          </a:bodyPr>
          <a:lstStyle/>
          <a:p>
            <a:r>
              <a:rPr lang="en-US" dirty="0" smtClean="0"/>
              <a:t>Assist the extension by gently grasping the parietal eminences with your left hand. Let the head come out slowly and naturally. Feel for the cord around the baby's neck. If it is there, slip it from the baby's neck over the head. If it is too tight, place two artery forceps on the cord and cut it between them. When the nose and mouth come out, wipe away the mucus with a sterile swab. By this point the whole head should be out.</a:t>
            </a:r>
          </a:p>
        </p:txBody>
      </p:sp>
    </p:spTree>
    <p:extLst>
      <p:ext uri="{BB962C8B-B14F-4D97-AF65-F5344CB8AC3E}">
        <p14:creationId xmlns:p14="http://schemas.microsoft.com/office/powerpoint/2010/main" val="3387175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head will have restituted and rotated spontaneously to face the mother’s left or right thigh. This shows you that the shoulders have descended and rotated to the anterior posterior diameter</a:t>
            </a:r>
          </a:p>
          <a:p>
            <a:endParaRPr lang="en-US" dirty="0"/>
          </a:p>
        </p:txBody>
      </p:sp>
    </p:spTree>
    <p:extLst>
      <p:ext uri="{BB962C8B-B14F-4D97-AF65-F5344CB8AC3E}">
        <p14:creationId xmlns:p14="http://schemas.microsoft.com/office/powerpoint/2010/main" val="914798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Delivering the Shoulders by Lateral Flexion of the Body</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The following procedure should be followed when delivering the shoulders by lateral flexion of the body: </a:t>
            </a:r>
          </a:p>
          <a:p>
            <a:pPr lvl="0"/>
            <a:r>
              <a:rPr lang="en-US" dirty="0" smtClean="0"/>
              <a:t>Place one hand above and one below the foetal head</a:t>
            </a:r>
          </a:p>
          <a:p>
            <a:pPr lvl="0"/>
            <a:r>
              <a:rPr lang="en-US" dirty="0" smtClean="0"/>
              <a:t>Depress the head gently towards the anus/neck, making sure it is neither twisted nor bent sideways till the anterior shoulder is free under the syphysis pubis </a:t>
            </a:r>
          </a:p>
          <a:p>
            <a:pPr>
              <a:buNone/>
            </a:pPr>
            <a:endParaRPr lang="en-US" dirty="0"/>
          </a:p>
        </p:txBody>
      </p:sp>
    </p:spTree>
    <p:extLst>
      <p:ext uri="{BB962C8B-B14F-4D97-AF65-F5344CB8AC3E}">
        <p14:creationId xmlns:p14="http://schemas.microsoft.com/office/powerpoint/2010/main" val="3935681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delivering of anterior shoulder</a:t>
            </a:r>
            <a:r>
              <a:rPr lang="en-US" dirty="0" smtClean="0"/>
              <a:t/>
            </a:r>
            <a:br>
              <a:rPr lang="en-US" dirty="0" smtClean="0"/>
            </a:br>
            <a:endParaRPr lang="en-US" dirty="0"/>
          </a:p>
        </p:txBody>
      </p:sp>
      <p:pic>
        <p:nvPicPr>
          <p:cNvPr id="4" name="ia_el_23_innerEl" descr="Illustration showing the delivering of anterior shoulder"/>
          <p:cNvPicPr>
            <a:picLocks noGrp="1"/>
          </p:cNvPicPr>
          <p:nvPr>
            <p:ph idx="1"/>
          </p:nvPr>
        </p:nvPicPr>
        <p:blipFill>
          <a:blip r:embed="rId2" cstate="print"/>
          <a:stretch>
            <a:fillRect/>
          </a:stretch>
        </p:blipFill>
        <p:spPr bwMode="auto">
          <a:xfrm>
            <a:off x="0" y="1143000"/>
            <a:ext cx="9144000" cy="5029200"/>
          </a:xfrm>
          <a:prstGeom prst="rect">
            <a:avLst/>
          </a:prstGeom>
          <a:noFill/>
          <a:ln w="9525">
            <a:noFill/>
            <a:miter lim="800000"/>
            <a:headEnd/>
            <a:tailEnd/>
          </a:ln>
        </p:spPr>
      </p:pic>
    </p:spTree>
    <p:extLst>
      <p:ext uri="{BB962C8B-B14F-4D97-AF65-F5344CB8AC3E}">
        <p14:creationId xmlns:p14="http://schemas.microsoft.com/office/powerpoint/2010/main" val="625219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686800" cy="5826131"/>
          </a:xfrm>
        </p:spPr>
        <p:txBody>
          <a:bodyPr/>
          <a:lstStyle/>
          <a:p>
            <a:r>
              <a:rPr lang="en-US" dirty="0" smtClean="0"/>
              <a:t>Remind your assistant to give syntocinon 10 IU  intramuscularly (in a single dose) </a:t>
            </a:r>
          </a:p>
          <a:p>
            <a:r>
              <a:rPr lang="en-US" dirty="0" smtClean="0"/>
              <a:t>Guide the head upwards in the direction of the </a:t>
            </a:r>
            <a:br>
              <a:rPr lang="en-US" dirty="0" smtClean="0"/>
            </a:br>
            <a:r>
              <a:rPr lang="en-US" dirty="0" smtClean="0"/>
              <a:t>mother's abdomen</a:t>
            </a:r>
          </a:p>
          <a:p>
            <a:pPr>
              <a:buNone/>
            </a:pPr>
            <a:endParaRPr lang="en-US" dirty="0" smtClean="0"/>
          </a:p>
          <a:p>
            <a:endParaRPr lang="en-US" dirty="0"/>
          </a:p>
        </p:txBody>
      </p:sp>
    </p:spTree>
    <p:extLst>
      <p:ext uri="{BB962C8B-B14F-4D97-AF65-F5344CB8AC3E}">
        <p14:creationId xmlns:p14="http://schemas.microsoft.com/office/powerpoint/2010/main" val="2932881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delivering of posterior shoulder</a:t>
            </a:r>
            <a:endParaRPr lang="en-US" dirty="0"/>
          </a:p>
        </p:txBody>
      </p:sp>
      <p:pic>
        <p:nvPicPr>
          <p:cNvPr id="4" name="ia_el_24_innerEl" descr="Illustration showing the delivering of posterior shoulder"/>
          <p:cNvPicPr>
            <a:picLocks noGrp="1"/>
          </p:cNvPicPr>
          <p:nvPr>
            <p:ph idx="1"/>
          </p:nvPr>
        </p:nvPicPr>
        <p:blipFill>
          <a:blip r:embed="rId2" cstate="print"/>
          <a:stretch>
            <a:fillRect/>
          </a:stretch>
        </p:blipFill>
        <p:spPr bwMode="auto">
          <a:xfrm>
            <a:off x="0" y="1447800"/>
            <a:ext cx="9144000" cy="5410200"/>
          </a:xfrm>
          <a:prstGeom prst="rect">
            <a:avLst/>
          </a:prstGeom>
          <a:noFill/>
          <a:ln w="9525">
            <a:noFill/>
            <a:miter lim="800000"/>
            <a:headEnd/>
            <a:tailEnd/>
          </a:ln>
        </p:spPr>
      </p:pic>
    </p:spTree>
    <p:extLst>
      <p:ext uri="{BB962C8B-B14F-4D97-AF65-F5344CB8AC3E}">
        <p14:creationId xmlns:p14="http://schemas.microsoft.com/office/powerpoint/2010/main" val="2758093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It comprises of the following:</a:t>
            </a:r>
          </a:p>
          <a:p>
            <a:pPr>
              <a:buFont typeface="Wingdings" pitchFamily="2" charset="2"/>
              <a:buChar char="ü"/>
            </a:pPr>
            <a:r>
              <a:rPr lang="en-US" dirty="0" smtClean="0"/>
              <a:t>Diagnosing and monitoring pregnancy</a:t>
            </a:r>
          </a:p>
          <a:p>
            <a:pPr>
              <a:buFont typeface="Wingdings" pitchFamily="2" charset="2"/>
              <a:buChar char="ü"/>
            </a:pPr>
            <a:r>
              <a:rPr lang="en-US" dirty="0" smtClean="0"/>
              <a:t>Bleeding during the first half of pregnancy</a:t>
            </a:r>
          </a:p>
          <a:p>
            <a:pPr>
              <a:buFont typeface="Wingdings" pitchFamily="2" charset="2"/>
              <a:buChar char="ü"/>
            </a:pPr>
            <a:r>
              <a:rPr lang="en-US" dirty="0" smtClean="0"/>
              <a:t>Bleeding during the second half of pregnancy</a:t>
            </a:r>
          </a:p>
          <a:p>
            <a:pPr>
              <a:buFont typeface="Wingdings" pitchFamily="2" charset="2"/>
              <a:buChar char="ü"/>
            </a:pPr>
            <a:r>
              <a:rPr lang="en-US" dirty="0" smtClean="0"/>
              <a:t>Pathologies during pregnancy and pregnancy- related disorders</a:t>
            </a:r>
          </a:p>
          <a:p>
            <a:pPr>
              <a:buFont typeface="Wingdings" pitchFamily="2" charset="2"/>
              <a:buChar char="ü"/>
            </a:pPr>
            <a:r>
              <a:rPr lang="en-US" dirty="0" smtClean="0"/>
              <a:t>Normal delivery and procedures related to vaginal delivery</a:t>
            </a:r>
            <a:endParaRPr lang="en-US" dirty="0"/>
          </a:p>
        </p:txBody>
      </p:sp>
    </p:spTree>
    <p:extLst>
      <p:ext uri="{BB962C8B-B14F-4D97-AF65-F5344CB8AC3E}">
        <p14:creationId xmlns:p14="http://schemas.microsoft.com/office/powerpoint/2010/main" val="554815577"/>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10"/>
            <a:ext cx="8229600" cy="5445125"/>
          </a:xfrm>
        </p:spPr>
        <p:txBody>
          <a:bodyPr>
            <a:normAutofit fontScale="92500" lnSpcReduction="20000"/>
          </a:bodyPr>
          <a:lstStyle/>
          <a:p>
            <a:pPr lvl="0"/>
            <a:r>
              <a:rPr lang="en-US" dirty="0" smtClean="0"/>
              <a:t>The posterior shoulder will escape smoothly over </a:t>
            </a:r>
            <a:br>
              <a:rPr lang="en-US" dirty="0" smtClean="0"/>
            </a:br>
            <a:r>
              <a:rPr lang="en-US" dirty="0" smtClean="0"/>
              <a:t>the perineum</a:t>
            </a:r>
          </a:p>
          <a:p>
            <a:pPr lvl="0"/>
            <a:r>
              <a:rPr lang="en-US" dirty="0" smtClean="0"/>
              <a:t>The rest of the body will be born by lateral flexion</a:t>
            </a:r>
          </a:p>
          <a:p>
            <a:pPr lvl="0"/>
            <a:r>
              <a:rPr lang="en-US" dirty="0" smtClean="0"/>
              <a:t>Ask your assistant for the time and note the time of birth</a:t>
            </a:r>
          </a:p>
          <a:p>
            <a:pPr lvl="0"/>
            <a:r>
              <a:rPr lang="en-US" dirty="0" smtClean="0"/>
              <a:t>Place the baby at a slight slant to drain the mucous</a:t>
            </a:r>
          </a:p>
          <a:p>
            <a:pPr lvl="0"/>
            <a:r>
              <a:rPr lang="en-US" dirty="0" smtClean="0"/>
              <a:t>Put the baby on the baby towel, clamp and cut the cord</a:t>
            </a:r>
          </a:p>
          <a:p>
            <a:pPr lvl="0"/>
            <a:r>
              <a:rPr lang="en-US" dirty="0" smtClean="0"/>
              <a:t>Give the APGAR score to the baby</a:t>
            </a:r>
          </a:p>
          <a:p>
            <a:pPr lvl="0"/>
            <a:r>
              <a:rPr lang="en-US" dirty="0" smtClean="0"/>
              <a:t>Show the baby to the mother to identify the sex of the baby</a:t>
            </a:r>
          </a:p>
          <a:p>
            <a:pPr>
              <a:buNone/>
            </a:pPr>
            <a:endParaRPr lang="en-US" dirty="0"/>
          </a:p>
        </p:txBody>
      </p:sp>
    </p:spTree>
    <p:extLst>
      <p:ext uri="{BB962C8B-B14F-4D97-AF65-F5344CB8AC3E}">
        <p14:creationId xmlns:p14="http://schemas.microsoft.com/office/powerpoint/2010/main" val="2305333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10"/>
            <a:ext cx="8229600" cy="5597525"/>
          </a:xfrm>
        </p:spPr>
        <p:txBody>
          <a:bodyPr>
            <a:normAutofit fontScale="92500" lnSpcReduction="20000"/>
          </a:bodyPr>
          <a:lstStyle/>
          <a:p>
            <a:pPr lvl="0"/>
            <a:r>
              <a:rPr lang="en-US" dirty="0" smtClean="0"/>
              <a:t>Ask your assistant to continue with the immediate care of the baby</a:t>
            </a:r>
          </a:p>
          <a:p>
            <a:pPr lvl="0"/>
            <a:r>
              <a:rPr lang="en-US" dirty="0" smtClean="0"/>
              <a:t>Continue with the delivery of the placenta by using control cord traction</a:t>
            </a:r>
          </a:p>
          <a:p>
            <a:pPr lvl="0"/>
            <a:r>
              <a:rPr lang="en-US" dirty="0" smtClean="0"/>
              <a:t>Check the placenta for completeness and/or malformation.</a:t>
            </a:r>
          </a:p>
          <a:p>
            <a:pPr lvl="0"/>
            <a:r>
              <a:rPr lang="en-US" dirty="0" smtClean="0"/>
              <a:t>Measure blood loss</a:t>
            </a:r>
          </a:p>
          <a:p>
            <a:pPr lvl="0"/>
            <a:r>
              <a:rPr lang="en-US" dirty="0" smtClean="0"/>
              <a:t>Do the first examination of the baby</a:t>
            </a:r>
          </a:p>
          <a:p>
            <a:pPr lvl="0"/>
            <a:r>
              <a:rPr lang="en-US" dirty="0" smtClean="0"/>
              <a:t>Weigh the baby</a:t>
            </a:r>
          </a:p>
          <a:p>
            <a:pPr lvl="0"/>
            <a:r>
              <a:rPr lang="en-US" dirty="0" smtClean="0"/>
              <a:t>Do a post natal examination and record all the findings</a:t>
            </a:r>
          </a:p>
          <a:p>
            <a:pPr lvl="0"/>
            <a:r>
              <a:rPr lang="en-US" dirty="0" smtClean="0"/>
              <a:t>Give the mother a hot drink and transfer her to the postnatal ward</a:t>
            </a:r>
          </a:p>
          <a:p>
            <a:pPr>
              <a:buNone/>
            </a:pPr>
            <a:endParaRPr lang="en-US" dirty="0"/>
          </a:p>
        </p:txBody>
      </p:sp>
    </p:spTree>
    <p:extLst>
      <p:ext uri="{BB962C8B-B14F-4D97-AF65-F5344CB8AC3E}">
        <p14:creationId xmlns:p14="http://schemas.microsoft.com/office/powerpoint/2010/main" val="128529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lstStyle/>
          <a:p>
            <a:r>
              <a:rPr lang="en-US" b="1" dirty="0" smtClean="0">
                <a:solidFill>
                  <a:srgbClr val="FFFF00"/>
                </a:solidFill>
              </a:rPr>
              <a:t>EPISIOTOMY</a:t>
            </a:r>
            <a:endParaRPr lang="en-US" b="1" dirty="0">
              <a:solidFill>
                <a:srgbClr val="FFFF00"/>
              </a:solidFill>
            </a:endParaRPr>
          </a:p>
        </p:txBody>
      </p:sp>
      <p:sp>
        <p:nvSpPr>
          <p:cNvPr id="3" name="Content Placeholder 2"/>
          <p:cNvSpPr>
            <a:spLocks noGrp="1"/>
          </p:cNvSpPr>
          <p:nvPr>
            <p:ph idx="1"/>
          </p:nvPr>
        </p:nvSpPr>
        <p:spPr>
          <a:xfrm>
            <a:off x="0" y="1143000"/>
            <a:ext cx="9144000" cy="5715000"/>
          </a:xfrm>
        </p:spPr>
        <p:txBody>
          <a:bodyPr>
            <a:normAutofit/>
          </a:bodyPr>
          <a:lstStyle/>
          <a:p>
            <a:pPr>
              <a:buNone/>
            </a:pPr>
            <a:r>
              <a:rPr lang="en-US" dirty="0" smtClean="0">
                <a:solidFill>
                  <a:schemeClr val="accent1"/>
                </a:solidFill>
              </a:rPr>
              <a:t>Definition</a:t>
            </a:r>
          </a:p>
          <a:p>
            <a:r>
              <a:rPr lang="en-US" dirty="0" smtClean="0"/>
              <a:t>This is an incision through the perineal tissues which is used to enlarge the vulval outlet during delivery</a:t>
            </a:r>
          </a:p>
          <a:p>
            <a:r>
              <a:rPr lang="en-US" dirty="0" smtClean="0"/>
              <a:t>This is a technique each midwife should master while in the labour ward. This competence is achieved through observing an experienced midwife conducting the procedure. It is an aseptic procedure</a:t>
            </a:r>
            <a:endParaRPr lang="en-US" dirty="0"/>
          </a:p>
        </p:txBody>
      </p:sp>
    </p:spTree>
    <p:extLst>
      <p:ext uri="{BB962C8B-B14F-4D97-AF65-F5344CB8AC3E}">
        <p14:creationId xmlns:p14="http://schemas.microsoft.com/office/powerpoint/2010/main" val="832691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9144000" cy="636587"/>
          </a:xfrm>
        </p:spPr>
        <p:txBody>
          <a:bodyPr>
            <a:normAutofit fontScale="90000"/>
          </a:bodyPr>
          <a:lstStyle/>
          <a:p>
            <a:r>
              <a:rPr lang="en-US" b="1" dirty="0" smtClean="0">
                <a:solidFill>
                  <a:srgbClr val="FFFF00"/>
                </a:solidFill>
              </a:rPr>
              <a:t>INDICATIONS OF AN EPISIOTOMY</a:t>
            </a:r>
            <a:endParaRPr lang="en-US" b="1" dirty="0">
              <a:solidFill>
                <a:srgbClr val="FFFF00"/>
              </a:solidFill>
            </a:endParaRPr>
          </a:p>
        </p:txBody>
      </p:sp>
      <p:sp>
        <p:nvSpPr>
          <p:cNvPr id="3" name="Content Placeholder 2"/>
          <p:cNvSpPr>
            <a:spLocks noGrp="1"/>
          </p:cNvSpPr>
          <p:nvPr>
            <p:ph idx="1"/>
          </p:nvPr>
        </p:nvSpPr>
        <p:spPr>
          <a:xfrm>
            <a:off x="0" y="1143000"/>
            <a:ext cx="8915400" cy="5029200"/>
          </a:xfrm>
        </p:spPr>
        <p:txBody>
          <a:bodyPr>
            <a:normAutofit fontScale="92500" lnSpcReduction="20000"/>
          </a:bodyPr>
          <a:lstStyle/>
          <a:p>
            <a:r>
              <a:rPr lang="en-US" dirty="0" smtClean="0"/>
              <a:t>Rigid perineum, mostly in primigravidae</a:t>
            </a:r>
          </a:p>
          <a:p>
            <a:r>
              <a:rPr lang="en-US" dirty="0" smtClean="0"/>
              <a:t>Poor maternal effort or maternal distress in second stage</a:t>
            </a:r>
          </a:p>
          <a:p>
            <a:r>
              <a:rPr lang="en-US" dirty="0" smtClean="0"/>
              <a:t>Prolonged 2</a:t>
            </a:r>
            <a:r>
              <a:rPr lang="en-US" baseline="30000" dirty="0" smtClean="0"/>
              <a:t>nd</a:t>
            </a:r>
            <a:r>
              <a:rPr lang="en-US" dirty="0" smtClean="0"/>
              <a:t> stage of labour with foetal head bulging the perineum</a:t>
            </a:r>
          </a:p>
          <a:p>
            <a:r>
              <a:rPr lang="en-US" dirty="0" smtClean="0"/>
              <a:t>In case of foetal distress in second stage to hasten delivery</a:t>
            </a:r>
          </a:p>
          <a:p>
            <a:r>
              <a:rPr lang="en-US" dirty="0" smtClean="0"/>
              <a:t>When the perineum threatens to tear, for example, in persistent occipito posterior position</a:t>
            </a:r>
          </a:p>
          <a:p>
            <a:r>
              <a:rPr lang="en-US" dirty="0" smtClean="0"/>
              <a:t>Prior to assisted delivery such as in low forceps or vacuum delivery</a:t>
            </a:r>
            <a:endParaRPr lang="en-US" dirty="0"/>
          </a:p>
        </p:txBody>
      </p:sp>
    </p:spTree>
    <p:extLst>
      <p:ext uri="{BB962C8B-B14F-4D97-AF65-F5344CB8AC3E}">
        <p14:creationId xmlns:p14="http://schemas.microsoft.com/office/powerpoint/2010/main" val="933771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10"/>
            <a:ext cx="8229600" cy="5749925"/>
          </a:xfrm>
        </p:spPr>
        <p:txBody>
          <a:bodyPr/>
          <a:lstStyle/>
          <a:p>
            <a:r>
              <a:rPr lang="en-US" dirty="0" smtClean="0"/>
              <a:t>Pre-eclamptic mother</a:t>
            </a:r>
          </a:p>
          <a:p>
            <a:r>
              <a:rPr lang="en-US" dirty="0" smtClean="0"/>
              <a:t>In mothers who have medical conditions such as cardiac disease or diabetes mellitus, where rapid delivery is required</a:t>
            </a:r>
          </a:p>
          <a:p>
            <a:r>
              <a:rPr lang="en-US" dirty="0" smtClean="0"/>
              <a:t>In premature labour to minimize the risks of intracranial injury to the baby</a:t>
            </a:r>
          </a:p>
          <a:p>
            <a:r>
              <a:rPr lang="en-US" dirty="0" smtClean="0"/>
              <a:t>In case the mother has had previous third degree tears which had been repaired</a:t>
            </a:r>
          </a:p>
          <a:p>
            <a:r>
              <a:rPr lang="en-US" dirty="0" smtClean="0"/>
              <a:t>In malpresentation like breech delivery to prevent risks of intracranial injury to the baby</a:t>
            </a:r>
          </a:p>
          <a:p>
            <a:pPr>
              <a:buNone/>
            </a:pPr>
            <a:endParaRPr lang="en-US" dirty="0"/>
          </a:p>
        </p:txBody>
      </p:sp>
    </p:spTree>
    <p:extLst>
      <p:ext uri="{BB962C8B-B14F-4D97-AF65-F5344CB8AC3E}">
        <p14:creationId xmlns:p14="http://schemas.microsoft.com/office/powerpoint/2010/main" val="701192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838200"/>
          </a:xfrm>
        </p:spPr>
        <p:txBody>
          <a:bodyPr/>
          <a:lstStyle/>
          <a:p>
            <a:r>
              <a:rPr lang="en-US" b="1" dirty="0" smtClean="0"/>
              <a:t>ADVANTAGES OF EPISIOTOMY</a:t>
            </a:r>
            <a:endParaRPr lang="en-US" dirty="0"/>
          </a:p>
        </p:txBody>
      </p:sp>
      <p:sp>
        <p:nvSpPr>
          <p:cNvPr id="3" name="Content Placeholder 2"/>
          <p:cNvSpPr>
            <a:spLocks noGrp="1"/>
          </p:cNvSpPr>
          <p:nvPr>
            <p:ph idx="1"/>
          </p:nvPr>
        </p:nvSpPr>
        <p:spPr>
          <a:xfrm>
            <a:off x="0" y="762005"/>
            <a:ext cx="8686800" cy="5364163"/>
          </a:xfrm>
        </p:spPr>
        <p:txBody>
          <a:bodyPr>
            <a:normAutofit/>
          </a:bodyPr>
          <a:lstStyle/>
          <a:p>
            <a:r>
              <a:rPr lang="en-US" dirty="0" smtClean="0"/>
              <a:t>Fetal acidosis and hypoxia are reduced</a:t>
            </a:r>
          </a:p>
          <a:p>
            <a:r>
              <a:rPr lang="en-US" dirty="0" smtClean="0"/>
              <a:t>Over stretching of the pelvic floor is lessened</a:t>
            </a:r>
          </a:p>
          <a:p>
            <a:r>
              <a:rPr lang="en-US" dirty="0" smtClean="0"/>
              <a:t>Bruising of the urethra is avoided.</a:t>
            </a:r>
          </a:p>
          <a:p>
            <a:r>
              <a:rPr lang="en-US" dirty="0" smtClean="0"/>
              <a:t>In severe pre – eclampsia or cardiac disease to reduce the effort of bearing down.</a:t>
            </a:r>
          </a:p>
          <a:p>
            <a:r>
              <a:rPr lang="en-US" dirty="0" smtClean="0"/>
              <a:t>A previous third degree tear which may occur again because of the scar tissue which does not stretch well is prevented.</a:t>
            </a:r>
            <a:endParaRPr lang="en-US" dirty="0"/>
          </a:p>
        </p:txBody>
      </p:sp>
    </p:spTree>
    <p:extLst>
      <p:ext uri="{BB962C8B-B14F-4D97-AF65-F5344CB8AC3E}">
        <p14:creationId xmlns:p14="http://schemas.microsoft.com/office/powerpoint/2010/main" val="3538308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990600"/>
          </a:xfrm>
        </p:spPr>
        <p:txBody>
          <a:bodyPr/>
          <a:lstStyle/>
          <a:p>
            <a:r>
              <a:rPr lang="en-US" b="1" dirty="0" smtClean="0">
                <a:solidFill>
                  <a:srgbClr val="FFFF00"/>
                </a:solidFill>
              </a:rPr>
              <a:t>TYPES OF EPISIOTOMY INCISIONS</a:t>
            </a:r>
            <a:endParaRPr lang="en-US" b="1" dirty="0">
              <a:solidFill>
                <a:srgbClr val="FFFF00"/>
              </a:solidFill>
            </a:endParaRPr>
          </a:p>
        </p:txBody>
      </p:sp>
      <p:sp>
        <p:nvSpPr>
          <p:cNvPr id="3" name="Content Placeholder 2"/>
          <p:cNvSpPr>
            <a:spLocks noGrp="1"/>
          </p:cNvSpPr>
          <p:nvPr>
            <p:ph idx="1"/>
          </p:nvPr>
        </p:nvSpPr>
        <p:spPr>
          <a:xfrm>
            <a:off x="0" y="1219200"/>
            <a:ext cx="9144000" cy="4911735"/>
          </a:xfrm>
        </p:spPr>
        <p:txBody>
          <a:bodyPr>
            <a:normAutofit fontScale="92500" lnSpcReduction="20000"/>
          </a:bodyPr>
          <a:lstStyle/>
          <a:p>
            <a:pPr>
              <a:buNone/>
            </a:pPr>
            <a:r>
              <a:rPr lang="en-US" b="1" dirty="0" smtClean="0"/>
              <a:t>Mediolateral Episiotomy</a:t>
            </a:r>
          </a:p>
          <a:p>
            <a:r>
              <a:rPr lang="en-US" dirty="0" smtClean="0"/>
              <a:t>This is the most commonly performed episiotomy due to its safety record. However, it is difficult to repair. It begins at the centre of the fourchette, directed posteriorly and laterally the incision is not more than 3cm at 45° to the midline. Move towards a point midway between ischio-tuberosity and the anus. This is to avoid damaging the anal sphincter and the Bartholin’s glands</a:t>
            </a:r>
          </a:p>
          <a:p>
            <a:pPr>
              <a:buNone/>
            </a:pPr>
            <a:r>
              <a:rPr lang="en-US" b="1" u="sng" dirty="0" smtClean="0"/>
              <a:t>Advantages </a:t>
            </a:r>
          </a:p>
          <a:p>
            <a:r>
              <a:rPr lang="en-US" dirty="0" smtClean="0"/>
              <a:t>bartholin glands are not affected</a:t>
            </a:r>
          </a:p>
          <a:p>
            <a:r>
              <a:rPr lang="en-US" dirty="0" smtClean="0"/>
              <a:t>Anal sphincters are not injured</a:t>
            </a:r>
          </a:p>
          <a:p>
            <a:endParaRPr lang="en-US" dirty="0"/>
          </a:p>
        </p:txBody>
      </p:sp>
    </p:spTree>
    <p:extLst>
      <p:ext uri="{BB962C8B-B14F-4D97-AF65-F5344CB8AC3E}">
        <p14:creationId xmlns:p14="http://schemas.microsoft.com/office/powerpoint/2010/main" val="2759057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Mediolateral episiotomy</a:t>
            </a:r>
            <a:endParaRPr lang="en-US" dirty="0"/>
          </a:p>
        </p:txBody>
      </p:sp>
      <p:pic>
        <p:nvPicPr>
          <p:cNvPr id="4" name="ia_el_23_innerEl" descr="Mediolateral"/>
          <p:cNvPicPr>
            <a:picLocks noGrp="1"/>
          </p:cNvPicPr>
          <p:nvPr>
            <p:ph idx="1"/>
          </p:nvPr>
        </p:nvPicPr>
        <p:blipFill>
          <a:blip r:embed="rId2" cstate="print"/>
          <a:stretch>
            <a:fillRect/>
          </a:stretch>
        </p:blipFill>
        <p:spPr bwMode="auto">
          <a:xfrm>
            <a:off x="0" y="1371600"/>
            <a:ext cx="9144000" cy="5486400"/>
          </a:xfrm>
          <a:prstGeom prst="rect">
            <a:avLst/>
          </a:prstGeom>
          <a:noFill/>
          <a:ln w="9525">
            <a:noFill/>
            <a:miter lim="800000"/>
            <a:headEnd/>
            <a:tailEnd/>
          </a:ln>
        </p:spPr>
      </p:pic>
    </p:spTree>
    <p:extLst>
      <p:ext uri="{BB962C8B-B14F-4D97-AF65-F5344CB8AC3E}">
        <p14:creationId xmlns:p14="http://schemas.microsoft.com/office/powerpoint/2010/main" val="599990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88987"/>
          </a:xfrm>
        </p:spPr>
        <p:txBody>
          <a:bodyPr/>
          <a:lstStyle/>
          <a:p>
            <a:r>
              <a:rPr lang="en-US" b="1" dirty="0" smtClean="0"/>
              <a:t>Median Episiotomy</a:t>
            </a:r>
            <a:endParaRPr lang="en-US" dirty="0"/>
          </a:p>
        </p:txBody>
      </p:sp>
      <p:sp>
        <p:nvSpPr>
          <p:cNvPr id="3" name="Content Placeholder 2"/>
          <p:cNvSpPr>
            <a:spLocks noGrp="1"/>
          </p:cNvSpPr>
          <p:nvPr>
            <p:ph idx="1"/>
          </p:nvPr>
        </p:nvSpPr>
        <p:spPr>
          <a:xfrm>
            <a:off x="0" y="914400"/>
            <a:ext cx="8686800" cy="5211769"/>
          </a:xfrm>
        </p:spPr>
        <p:txBody>
          <a:bodyPr>
            <a:normAutofit fontScale="92500" lnSpcReduction="10000"/>
          </a:bodyPr>
          <a:lstStyle/>
          <a:p>
            <a:r>
              <a:rPr lang="en-US" dirty="0" smtClean="0"/>
              <a:t>This begins at the fourchette, is directed posteriorly for approximately 2.5cms and stops just before the anal sphincter. It follows the insertion of perennial muscles and has minimal bleeding due to few blood vessels in this area. It is easy to repair less painful. However there is the danger of the incision extending to the anal sphincter</a:t>
            </a:r>
          </a:p>
          <a:p>
            <a:pPr>
              <a:buNone/>
            </a:pPr>
            <a:r>
              <a:rPr lang="en-US" u="sng" dirty="0" smtClean="0"/>
              <a:t>Advantage:</a:t>
            </a:r>
          </a:p>
          <a:p>
            <a:r>
              <a:rPr lang="en-US" dirty="0" smtClean="0"/>
              <a:t>Less bleeding</a:t>
            </a:r>
          </a:p>
          <a:p>
            <a:r>
              <a:rPr lang="en-US" dirty="0" smtClean="0"/>
              <a:t>More easily and successfully repaired</a:t>
            </a:r>
          </a:p>
          <a:p>
            <a:r>
              <a:rPr lang="en-US" dirty="0" smtClean="0"/>
              <a:t>Greater subsequent comfort for the women</a:t>
            </a:r>
          </a:p>
          <a:p>
            <a:pPr>
              <a:buNone/>
            </a:pPr>
            <a:endParaRPr lang="en-US" dirty="0"/>
          </a:p>
        </p:txBody>
      </p:sp>
    </p:spTree>
    <p:extLst>
      <p:ext uri="{BB962C8B-B14F-4D97-AF65-F5344CB8AC3E}">
        <p14:creationId xmlns:p14="http://schemas.microsoft.com/office/powerpoint/2010/main" val="2499622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12787"/>
          </a:xfrm>
        </p:spPr>
        <p:txBody>
          <a:bodyPr>
            <a:normAutofit fontScale="90000"/>
          </a:bodyPr>
          <a:lstStyle/>
          <a:p>
            <a:r>
              <a:rPr lang="en-US" dirty="0" smtClean="0"/>
              <a:t>Median episiotomy</a:t>
            </a:r>
            <a:endParaRPr lang="en-US" dirty="0"/>
          </a:p>
        </p:txBody>
      </p:sp>
      <p:pic>
        <p:nvPicPr>
          <p:cNvPr id="4" name="ia_el_24_innerEl" descr="Median"/>
          <p:cNvPicPr>
            <a:picLocks noGrp="1"/>
          </p:cNvPicPr>
          <p:nvPr>
            <p:ph idx="1"/>
          </p:nvPr>
        </p:nvPicPr>
        <p:blipFill>
          <a:blip r:embed="rId2" cstate="print"/>
          <a:stretch>
            <a:fillRect/>
          </a:stretch>
        </p:blipFill>
        <p:spPr bwMode="auto">
          <a:xfrm>
            <a:off x="0" y="1447800"/>
            <a:ext cx="9144000" cy="5181600"/>
          </a:xfrm>
          <a:prstGeom prst="rect">
            <a:avLst/>
          </a:prstGeom>
          <a:noFill/>
          <a:ln w="9525">
            <a:noFill/>
            <a:miter lim="800000"/>
            <a:headEnd/>
            <a:tailEnd/>
          </a:ln>
        </p:spPr>
      </p:pic>
    </p:spTree>
    <p:extLst>
      <p:ext uri="{BB962C8B-B14F-4D97-AF65-F5344CB8AC3E}">
        <p14:creationId xmlns:p14="http://schemas.microsoft.com/office/powerpoint/2010/main" val="4282181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ü"/>
            </a:pPr>
            <a:r>
              <a:rPr lang="en-US" dirty="0" smtClean="0"/>
              <a:t>Special deliveries</a:t>
            </a:r>
          </a:p>
          <a:p>
            <a:pPr>
              <a:buFont typeface="Wingdings" pitchFamily="2" charset="2"/>
              <a:buChar char="ü"/>
            </a:pPr>
            <a:r>
              <a:rPr lang="en-US" dirty="0" smtClean="0"/>
              <a:t>Labour dystocia and malpresentations</a:t>
            </a:r>
          </a:p>
          <a:p>
            <a:pPr>
              <a:buFont typeface="Wingdings" pitchFamily="2" charset="2"/>
              <a:buChar char="ü"/>
            </a:pPr>
            <a:r>
              <a:rPr lang="en-US" dirty="0" smtClean="0"/>
              <a:t>Third stage of labour</a:t>
            </a:r>
          </a:p>
          <a:p>
            <a:pPr>
              <a:buFont typeface="Wingdings" pitchFamily="2" charset="2"/>
              <a:buChar char="ü"/>
            </a:pPr>
            <a:r>
              <a:rPr lang="en-US" dirty="0" smtClean="0"/>
              <a:t>Intrauterine procedures</a:t>
            </a:r>
          </a:p>
          <a:p>
            <a:pPr>
              <a:buFont typeface="Wingdings" pitchFamily="2" charset="2"/>
              <a:buChar char="ü"/>
            </a:pPr>
            <a:r>
              <a:rPr lang="en-US" dirty="0" smtClean="0"/>
              <a:t>Newborn care in the maternity hospital</a:t>
            </a:r>
          </a:p>
          <a:p>
            <a:pPr>
              <a:buFont typeface="Wingdings" pitchFamily="2" charset="2"/>
              <a:buChar char="ü"/>
            </a:pPr>
            <a:r>
              <a:rPr lang="en-US" dirty="0" smtClean="0"/>
              <a:t>Postpartum/postnatal period</a:t>
            </a:r>
          </a:p>
          <a:p>
            <a:pPr>
              <a:buFont typeface="Wingdings" pitchFamily="2" charset="2"/>
              <a:buChar char="ü"/>
            </a:pPr>
            <a:r>
              <a:rPr lang="en-US" dirty="0" smtClean="0"/>
              <a:t>Termination of pregnancy on request</a:t>
            </a:r>
          </a:p>
          <a:p>
            <a:pPr>
              <a:buFont typeface="Wingdings" pitchFamily="2" charset="2"/>
              <a:buChar char="ü"/>
            </a:pPr>
            <a:endParaRPr lang="en-US" dirty="0"/>
          </a:p>
        </p:txBody>
      </p:sp>
    </p:spTree>
    <p:extLst>
      <p:ext uri="{BB962C8B-B14F-4D97-AF65-F5344CB8AC3E}">
        <p14:creationId xmlns:p14="http://schemas.microsoft.com/office/powerpoint/2010/main" val="994602883"/>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685800"/>
          </a:xfrm>
        </p:spPr>
        <p:txBody>
          <a:bodyPr>
            <a:normAutofit fontScale="90000"/>
          </a:bodyPr>
          <a:lstStyle/>
          <a:p>
            <a:r>
              <a:rPr lang="en-US" b="1" dirty="0" smtClean="0"/>
              <a:t>J Shaped Episiotomy</a:t>
            </a:r>
            <a:endParaRPr lang="en-US" dirty="0"/>
          </a:p>
        </p:txBody>
      </p:sp>
      <p:sp>
        <p:nvSpPr>
          <p:cNvPr id="3" name="Content Placeholder 2"/>
          <p:cNvSpPr>
            <a:spLocks noGrp="1"/>
          </p:cNvSpPr>
          <p:nvPr>
            <p:ph idx="1"/>
          </p:nvPr>
        </p:nvSpPr>
        <p:spPr>
          <a:xfrm>
            <a:off x="0" y="1066800"/>
            <a:ext cx="8686800" cy="5562600"/>
          </a:xfrm>
        </p:spPr>
        <p:txBody>
          <a:bodyPr>
            <a:normAutofit/>
          </a:bodyPr>
          <a:lstStyle/>
          <a:p>
            <a:r>
              <a:rPr lang="en-US" dirty="0" smtClean="0"/>
              <a:t>The incision begins at the centre of the fourchette, is directed posterior for about 2cm and then it is extended latero-posteriorly to avoid damage to the anal sphincter. Suturing of this episiotomy is very difficult.</a:t>
            </a:r>
          </a:p>
          <a:p>
            <a:pPr>
              <a:buNone/>
            </a:pPr>
            <a:r>
              <a:rPr lang="en-US" u="sng" dirty="0" smtClean="0"/>
              <a:t>Disadvantages</a:t>
            </a:r>
          </a:p>
          <a:p>
            <a:r>
              <a:rPr lang="en-US" dirty="0" smtClean="0"/>
              <a:t>The suturing is difficult</a:t>
            </a:r>
          </a:p>
          <a:p>
            <a:r>
              <a:rPr lang="en-US" dirty="0" smtClean="0"/>
              <a:t>Shearing of the tissue occurs</a:t>
            </a:r>
          </a:p>
          <a:p>
            <a:r>
              <a:rPr lang="en-US" dirty="0" smtClean="0"/>
              <a:t>The repaired wound tends to be pucked</a:t>
            </a:r>
          </a:p>
          <a:p>
            <a:pPr>
              <a:buNone/>
            </a:pPr>
            <a:endParaRPr lang="en-US" dirty="0"/>
          </a:p>
        </p:txBody>
      </p:sp>
    </p:spTree>
    <p:extLst>
      <p:ext uri="{BB962C8B-B14F-4D97-AF65-F5344CB8AC3E}">
        <p14:creationId xmlns:p14="http://schemas.microsoft.com/office/powerpoint/2010/main" val="195588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 shaped episiotomy</a:t>
            </a:r>
            <a:endParaRPr lang="en-US" dirty="0"/>
          </a:p>
        </p:txBody>
      </p:sp>
      <p:pic>
        <p:nvPicPr>
          <p:cNvPr id="4" name="ia_el_25_innerEl" descr="J Shaped"/>
          <p:cNvPicPr>
            <a:picLocks noGrp="1"/>
          </p:cNvPicPr>
          <p:nvPr>
            <p:ph idx="1"/>
          </p:nvPr>
        </p:nvPicPr>
        <p:blipFill>
          <a:blip r:embed="rId2" cstate="print"/>
          <a:stretch>
            <a:fillRect/>
          </a:stretch>
        </p:blipFill>
        <p:spPr bwMode="auto">
          <a:xfrm>
            <a:off x="0" y="1600200"/>
            <a:ext cx="8991600" cy="5257800"/>
          </a:xfrm>
          <a:prstGeom prst="rect">
            <a:avLst/>
          </a:prstGeom>
          <a:noFill/>
          <a:ln w="9525">
            <a:noFill/>
            <a:miter lim="800000"/>
            <a:headEnd/>
            <a:tailEnd/>
          </a:ln>
        </p:spPr>
      </p:pic>
    </p:spTree>
    <p:extLst>
      <p:ext uri="{BB962C8B-B14F-4D97-AF65-F5344CB8AC3E}">
        <p14:creationId xmlns:p14="http://schemas.microsoft.com/office/powerpoint/2010/main" val="1233368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560387"/>
          </a:xfrm>
        </p:spPr>
        <p:txBody>
          <a:bodyPr>
            <a:normAutofit fontScale="90000"/>
          </a:bodyPr>
          <a:lstStyle/>
          <a:p>
            <a:r>
              <a:rPr lang="en-US" b="1" dirty="0" smtClean="0"/>
              <a:t>Lateral episiotomy</a:t>
            </a:r>
            <a:endParaRPr lang="en-US" dirty="0"/>
          </a:p>
        </p:txBody>
      </p:sp>
      <p:sp>
        <p:nvSpPr>
          <p:cNvPr id="3" name="Content Placeholder 2"/>
          <p:cNvSpPr>
            <a:spLocks noGrp="1"/>
          </p:cNvSpPr>
          <p:nvPr>
            <p:ph idx="1"/>
          </p:nvPr>
        </p:nvSpPr>
        <p:spPr>
          <a:xfrm>
            <a:off x="0" y="914400"/>
            <a:ext cx="9144000" cy="5943600"/>
          </a:xfrm>
        </p:spPr>
        <p:txBody>
          <a:bodyPr>
            <a:normAutofit lnSpcReduction="10000"/>
          </a:bodyPr>
          <a:lstStyle/>
          <a:p>
            <a:r>
              <a:rPr lang="en-US" dirty="0" smtClean="0"/>
              <a:t>Not used now. Unlike in all the other types, the incision does not begin at the centre of the fouchette but on the side of the vaginal opening.</a:t>
            </a:r>
          </a:p>
          <a:p>
            <a:r>
              <a:rPr lang="en-US" dirty="0" smtClean="0"/>
              <a:t>The incision may extend leading to a severe vaginal tear and excessive bleeding</a:t>
            </a:r>
          </a:p>
          <a:p>
            <a:pPr>
              <a:buNone/>
            </a:pPr>
            <a:r>
              <a:rPr lang="en-US" b="1" i="1" dirty="0" smtClean="0"/>
              <a:t>Disadvantages</a:t>
            </a:r>
          </a:p>
          <a:p>
            <a:r>
              <a:rPr lang="en-US" dirty="0" smtClean="0"/>
              <a:t>Bartholins duct may be served</a:t>
            </a:r>
          </a:p>
          <a:p>
            <a:r>
              <a:rPr lang="en-US" dirty="0" smtClean="0"/>
              <a:t>The levator ani muscle is weakened</a:t>
            </a:r>
          </a:p>
          <a:p>
            <a:r>
              <a:rPr lang="en-US" dirty="0" smtClean="0"/>
              <a:t>Bleeding is more profuse</a:t>
            </a:r>
          </a:p>
          <a:p>
            <a:r>
              <a:rPr lang="en-US" dirty="0" smtClean="0"/>
              <a:t>Suturing is more difficult</a:t>
            </a:r>
          </a:p>
          <a:p>
            <a:r>
              <a:rPr lang="en-US" dirty="0" smtClean="0"/>
              <a:t>The woman experiences subsequent discomfort</a:t>
            </a:r>
          </a:p>
          <a:p>
            <a:pPr>
              <a:buNone/>
            </a:pPr>
            <a:endParaRPr lang="en-US" dirty="0"/>
          </a:p>
        </p:txBody>
      </p:sp>
    </p:spTree>
    <p:extLst>
      <p:ext uri="{BB962C8B-B14F-4D97-AF65-F5344CB8AC3E}">
        <p14:creationId xmlns:p14="http://schemas.microsoft.com/office/powerpoint/2010/main" val="804024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838200"/>
          </a:xfrm>
        </p:spPr>
        <p:txBody>
          <a:bodyPr/>
          <a:lstStyle/>
          <a:p>
            <a:r>
              <a:rPr lang="en-US" dirty="0" smtClean="0"/>
              <a:t>lateral</a:t>
            </a:r>
            <a:endParaRPr lang="en-US" dirty="0"/>
          </a:p>
        </p:txBody>
      </p:sp>
      <p:pic>
        <p:nvPicPr>
          <p:cNvPr id="4" name="ia_el_26_innerEl" descr="Lateral (not used now)"/>
          <p:cNvPicPr>
            <a:picLocks noGrp="1"/>
          </p:cNvPicPr>
          <p:nvPr>
            <p:ph idx="1"/>
          </p:nvPr>
        </p:nvPicPr>
        <p:blipFill>
          <a:blip r:embed="rId2" cstate="print"/>
          <a:stretch>
            <a:fillRect/>
          </a:stretch>
        </p:blipFill>
        <p:spPr bwMode="auto">
          <a:xfrm>
            <a:off x="0" y="914400"/>
            <a:ext cx="9144000" cy="5638800"/>
          </a:xfrm>
          <a:prstGeom prst="rect">
            <a:avLst/>
          </a:prstGeom>
          <a:noFill/>
          <a:ln w="9525">
            <a:noFill/>
            <a:miter lim="800000"/>
            <a:headEnd/>
            <a:tailEnd/>
          </a:ln>
        </p:spPr>
      </p:pic>
    </p:spTree>
    <p:extLst>
      <p:ext uri="{BB962C8B-B14F-4D97-AF65-F5344CB8AC3E}">
        <p14:creationId xmlns:p14="http://schemas.microsoft.com/office/powerpoint/2010/main" val="2797818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Performing an Episiotomy</a:t>
            </a:r>
            <a:br>
              <a:rPr lang="en-US" b="1" dirty="0" smtClean="0"/>
            </a:br>
            <a:endParaRPr lang="en-US" dirty="0"/>
          </a:p>
        </p:txBody>
      </p:sp>
      <p:sp>
        <p:nvSpPr>
          <p:cNvPr id="3" name="Content Placeholder 2"/>
          <p:cNvSpPr>
            <a:spLocks noGrp="1"/>
          </p:cNvSpPr>
          <p:nvPr>
            <p:ph idx="1"/>
          </p:nvPr>
        </p:nvSpPr>
        <p:spPr>
          <a:xfrm>
            <a:off x="228600" y="1143000"/>
            <a:ext cx="8001000" cy="5029200"/>
          </a:xfrm>
        </p:spPr>
        <p:txBody>
          <a:bodyPr>
            <a:normAutofit/>
          </a:bodyPr>
          <a:lstStyle/>
          <a:p>
            <a:r>
              <a:rPr lang="en-US" dirty="0" smtClean="0"/>
              <a:t>The timing of the incision is very important. It is best timed when the presenting part is directly applied to the perineum. If the episiotomy is performed too early, it exposes the mother to a lot of bleeding. If performed too late, there will not be enough time to infiltrate the anaesthesia. A tear may already have developed before the midwife gives an episiotomy.</a:t>
            </a:r>
          </a:p>
          <a:p>
            <a:pPr>
              <a:buNone/>
            </a:pPr>
            <a:endParaRPr lang="en-US" dirty="0"/>
          </a:p>
        </p:txBody>
      </p:sp>
    </p:spTree>
    <p:extLst>
      <p:ext uri="{BB962C8B-B14F-4D97-AF65-F5344CB8AC3E}">
        <p14:creationId xmlns:p14="http://schemas.microsoft.com/office/powerpoint/2010/main" val="1077786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686800" cy="5826131"/>
          </a:xfrm>
        </p:spPr>
        <p:txBody>
          <a:bodyPr>
            <a:normAutofit/>
          </a:bodyPr>
          <a:lstStyle/>
          <a:p>
            <a:r>
              <a:rPr lang="en-US" dirty="0" smtClean="0"/>
              <a:t>The main requirement for the procedure is a trolley with:</a:t>
            </a:r>
          </a:p>
          <a:p>
            <a:pPr lvl="1"/>
            <a:r>
              <a:rPr lang="en-US" dirty="0" smtClean="0"/>
              <a:t>Suture pack</a:t>
            </a:r>
          </a:p>
          <a:p>
            <a:pPr lvl="1"/>
            <a:r>
              <a:rPr lang="en-US" dirty="0" smtClean="0"/>
              <a:t>10mls syringes and needles</a:t>
            </a:r>
          </a:p>
          <a:p>
            <a:pPr lvl="1"/>
            <a:r>
              <a:rPr lang="en-US" dirty="0" smtClean="0"/>
              <a:t>Lignocaine ( 0.5% 10ml or 1% 5mls)</a:t>
            </a:r>
          </a:p>
          <a:p>
            <a:pPr lvl="1"/>
            <a:r>
              <a:rPr lang="en-US" dirty="0" smtClean="0"/>
              <a:t>Chromic catgut</a:t>
            </a:r>
          </a:p>
          <a:p>
            <a:pPr lvl="1"/>
            <a:r>
              <a:rPr lang="en-US" dirty="0" smtClean="0"/>
              <a:t>Needle holder</a:t>
            </a:r>
          </a:p>
          <a:p>
            <a:pPr lvl="1"/>
            <a:r>
              <a:rPr lang="en-US" dirty="0" smtClean="0"/>
              <a:t>Suturing scissors</a:t>
            </a:r>
          </a:p>
          <a:p>
            <a:pPr lvl="1"/>
            <a:r>
              <a:rPr lang="en-US" dirty="0" smtClean="0"/>
              <a:t>Artery forceps</a:t>
            </a:r>
          </a:p>
          <a:p>
            <a:pPr lvl="1"/>
            <a:r>
              <a:rPr lang="en-US" dirty="0" smtClean="0"/>
              <a:t>Toothed dissecting forceps.</a:t>
            </a:r>
          </a:p>
          <a:p>
            <a:pPr lvl="1"/>
            <a:r>
              <a:rPr lang="en-US" dirty="0" smtClean="0"/>
              <a:t>Mayo scissors</a:t>
            </a:r>
          </a:p>
          <a:p>
            <a:pPr>
              <a:buNone/>
            </a:pPr>
            <a:endParaRPr lang="en-US" dirty="0"/>
          </a:p>
        </p:txBody>
      </p:sp>
    </p:spTree>
    <p:extLst>
      <p:ext uri="{BB962C8B-B14F-4D97-AF65-F5344CB8AC3E}">
        <p14:creationId xmlns:p14="http://schemas.microsoft.com/office/powerpoint/2010/main" val="3281472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Procedure</a:t>
            </a:r>
            <a:endParaRPr lang="en-US" dirty="0"/>
          </a:p>
        </p:txBody>
      </p:sp>
      <p:sp>
        <p:nvSpPr>
          <p:cNvPr id="3" name="Content Placeholder 2"/>
          <p:cNvSpPr>
            <a:spLocks noGrp="1"/>
          </p:cNvSpPr>
          <p:nvPr>
            <p:ph idx="1"/>
          </p:nvPr>
        </p:nvSpPr>
        <p:spPr>
          <a:xfrm>
            <a:off x="0" y="1219200"/>
            <a:ext cx="8915400" cy="4911731"/>
          </a:xfrm>
        </p:spPr>
        <p:txBody>
          <a:bodyPr/>
          <a:lstStyle/>
          <a:p>
            <a:r>
              <a:rPr lang="en-US" dirty="0" smtClean="0"/>
              <a:t>When the head reaches the pelvic floor, two fingers of the left hand are inserted between the perineum and the foetal head. Lignocaine, 0.5%, is infiltrated into the area where the incision has to be made. Using the right hand, the midwife places the tip of the opened scissors and makes an incision at the height of a contraction.</a:t>
            </a:r>
          </a:p>
          <a:p>
            <a:pPr>
              <a:buNone/>
            </a:pPr>
            <a:endParaRPr lang="en-US" dirty="0"/>
          </a:p>
        </p:txBody>
      </p:sp>
    </p:spTree>
    <p:extLst>
      <p:ext uri="{BB962C8B-B14F-4D97-AF65-F5344CB8AC3E}">
        <p14:creationId xmlns:p14="http://schemas.microsoft.com/office/powerpoint/2010/main" val="953972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21331"/>
          </a:xfrm>
        </p:spPr>
        <p:txBody>
          <a:bodyPr/>
          <a:lstStyle/>
          <a:p>
            <a:r>
              <a:rPr lang="en-US" dirty="0" smtClean="0"/>
              <a:t>Delivery of the head should follow immediately and it should be controlled to avoid extension of the episiotomy. If there is delay before the head emerges, apply pressure at the episiotomy site between contractions to minimize bleeding. Use aseptic techniques</a:t>
            </a:r>
          </a:p>
          <a:p>
            <a:pPr>
              <a:buNone/>
            </a:pPr>
            <a:endParaRPr lang="en-US" dirty="0"/>
          </a:p>
        </p:txBody>
      </p:sp>
    </p:spTree>
    <p:extLst>
      <p:ext uri="{BB962C8B-B14F-4D97-AF65-F5344CB8AC3E}">
        <p14:creationId xmlns:p14="http://schemas.microsoft.com/office/powerpoint/2010/main" val="2227113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914400"/>
          </a:xfrm>
        </p:spPr>
        <p:txBody>
          <a:bodyPr/>
          <a:lstStyle/>
          <a:p>
            <a:r>
              <a:rPr lang="en-US" b="1" dirty="0" smtClean="0"/>
              <a:t>Infiltrating the perineum</a:t>
            </a:r>
            <a:endParaRPr lang="en-US" b="1" dirty="0"/>
          </a:p>
        </p:txBody>
      </p:sp>
      <p:pic>
        <p:nvPicPr>
          <p:cNvPr id="4" name="ia_el_23_innerEl" descr="Illustration showing the infiltrating of the perineum"/>
          <p:cNvPicPr>
            <a:picLocks noGrp="1"/>
          </p:cNvPicPr>
          <p:nvPr>
            <p:ph idx="1"/>
          </p:nvPr>
        </p:nvPicPr>
        <p:blipFill>
          <a:blip r:embed="rId2" cstate="print"/>
          <a:stretch>
            <a:fillRect/>
          </a:stretch>
        </p:blipFill>
        <p:spPr bwMode="auto">
          <a:xfrm>
            <a:off x="0" y="1219200"/>
            <a:ext cx="8915400" cy="5867400"/>
          </a:xfrm>
          <a:prstGeom prst="rect">
            <a:avLst/>
          </a:prstGeom>
          <a:noFill/>
          <a:ln w="9525">
            <a:noFill/>
            <a:miter lim="800000"/>
            <a:headEnd/>
            <a:tailEnd/>
          </a:ln>
        </p:spPr>
      </p:pic>
    </p:spTree>
    <p:extLst>
      <p:ext uri="{BB962C8B-B14F-4D97-AF65-F5344CB8AC3E}">
        <p14:creationId xmlns:p14="http://schemas.microsoft.com/office/powerpoint/2010/main" val="1337356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143000"/>
          </a:xfrm>
        </p:spPr>
        <p:txBody>
          <a:bodyPr/>
          <a:lstStyle/>
          <a:p>
            <a:r>
              <a:rPr lang="en-US" b="1" dirty="0" smtClean="0"/>
              <a:t>Performing an episiotomy</a:t>
            </a:r>
            <a:endParaRPr lang="en-US" b="1" dirty="0"/>
          </a:p>
        </p:txBody>
      </p:sp>
      <p:pic>
        <p:nvPicPr>
          <p:cNvPr id="4" name="ia_el_24_innerEl" descr="Illustration showing the performing of an episiotomy"/>
          <p:cNvPicPr>
            <a:picLocks noGrp="1"/>
          </p:cNvPicPr>
          <p:nvPr>
            <p:ph idx="1"/>
          </p:nvPr>
        </p:nvPicPr>
        <p:blipFill>
          <a:blip r:embed="rId2" cstate="print"/>
          <a:stretch>
            <a:fillRect/>
          </a:stretch>
        </p:blipFill>
        <p:spPr bwMode="auto">
          <a:xfrm>
            <a:off x="228600" y="1447800"/>
            <a:ext cx="8610600" cy="4953000"/>
          </a:xfrm>
          <a:prstGeom prst="rect">
            <a:avLst/>
          </a:prstGeom>
          <a:noFill/>
          <a:ln w="9525">
            <a:noFill/>
            <a:miter lim="800000"/>
            <a:headEnd/>
            <a:tailEnd/>
          </a:ln>
        </p:spPr>
      </p:pic>
    </p:spTree>
    <p:extLst>
      <p:ext uri="{BB962C8B-B14F-4D97-AF65-F5344CB8AC3E}">
        <p14:creationId xmlns:p14="http://schemas.microsoft.com/office/powerpoint/2010/main" val="227450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Targeted postnatal care</a:t>
            </a:r>
            <a:endParaRPr lang="en-US" dirty="0"/>
          </a:p>
        </p:txBody>
      </p:sp>
      <p:sp>
        <p:nvSpPr>
          <p:cNvPr id="3" name="Content Placeholder 2"/>
          <p:cNvSpPr>
            <a:spLocks noGrp="1"/>
          </p:cNvSpPr>
          <p:nvPr>
            <p:ph idx="1"/>
          </p:nvPr>
        </p:nvSpPr>
        <p:spPr/>
        <p:txBody>
          <a:bodyPr>
            <a:normAutofit/>
          </a:bodyPr>
          <a:lstStyle/>
          <a:p>
            <a:pPr algn="just"/>
            <a:r>
              <a:rPr lang="en-US" dirty="0"/>
              <a:t>This describes a comprehensive postnatal package that is now recommended as a key strategy in reducing maternal and neonatal deaths </a:t>
            </a:r>
          </a:p>
          <a:p>
            <a:pPr algn="just"/>
            <a:r>
              <a:rPr lang="en-US" dirty="0" smtClean="0"/>
              <a:t>This </a:t>
            </a:r>
            <a:r>
              <a:rPr lang="en-US" dirty="0"/>
              <a:t>type of PNC focuses on supporting and maintaining maternal and newborn/infant </a:t>
            </a:r>
            <a:r>
              <a:rPr lang="en-US" dirty="0" smtClean="0"/>
              <a:t>well being </a:t>
            </a:r>
            <a:r>
              <a:rPr lang="en-US" dirty="0"/>
              <a:t>throughout the postnatal period </a:t>
            </a:r>
          </a:p>
          <a:p>
            <a:pPr algn="just"/>
            <a:r>
              <a:rPr lang="en-US" dirty="0" smtClean="0"/>
              <a:t>It </a:t>
            </a:r>
            <a:r>
              <a:rPr lang="en-US" dirty="0"/>
              <a:t>is goal oriented, timely, friendly and simple </a:t>
            </a:r>
            <a:endParaRPr lang="en-US" dirty="0" smtClean="0"/>
          </a:p>
        </p:txBody>
      </p:sp>
    </p:spTree>
    <p:extLst>
      <p:ext uri="{BB962C8B-B14F-4D97-AF65-F5344CB8AC3E}">
        <p14:creationId xmlns:p14="http://schemas.microsoft.com/office/powerpoint/2010/main" val="1415071097"/>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cntd…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Direct your needle 4.5cm beneath the skin of the proposed site of injection</a:t>
            </a:r>
          </a:p>
          <a:p>
            <a:r>
              <a:rPr lang="en-US" dirty="0" smtClean="0"/>
              <a:t>Ensure the needle is not in the blood vessel by drawing back the piston</a:t>
            </a:r>
          </a:p>
          <a:p>
            <a:r>
              <a:rPr lang="en-US" dirty="0" smtClean="0"/>
              <a:t>If you withdraw blood, redirect the needle</a:t>
            </a:r>
          </a:p>
          <a:p>
            <a:r>
              <a:rPr lang="en-US" dirty="0" smtClean="0"/>
              <a:t>Inject the lignocaine as you withdraw the needle</a:t>
            </a:r>
          </a:p>
          <a:p>
            <a:r>
              <a:rPr lang="en-US" dirty="0" smtClean="0"/>
              <a:t>Distribute the anaesthesia by changing the direction of the needle to two or more areas on the proposed injection site</a:t>
            </a:r>
          </a:p>
          <a:p>
            <a:pPr>
              <a:buNone/>
            </a:pPr>
            <a:endParaRPr lang="en-US" dirty="0"/>
          </a:p>
        </p:txBody>
      </p:sp>
    </p:spTree>
    <p:extLst>
      <p:ext uri="{BB962C8B-B14F-4D97-AF65-F5344CB8AC3E}">
        <p14:creationId xmlns:p14="http://schemas.microsoft.com/office/powerpoint/2010/main" val="343617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toxic signs of local anaesthesia that you should be aware of:</a:t>
            </a:r>
            <a:endParaRPr lang="en-US" dirty="0"/>
          </a:p>
        </p:txBody>
      </p:sp>
      <p:sp>
        <p:nvSpPr>
          <p:cNvPr id="3" name="Content Placeholder 2"/>
          <p:cNvSpPr>
            <a:spLocks noGrp="1"/>
          </p:cNvSpPr>
          <p:nvPr>
            <p:ph idx="1"/>
          </p:nvPr>
        </p:nvSpPr>
        <p:spPr/>
        <p:txBody>
          <a:bodyPr>
            <a:normAutofit lnSpcReduction="10000"/>
          </a:bodyPr>
          <a:lstStyle/>
          <a:p>
            <a:r>
              <a:rPr lang="en-US" dirty="0" smtClean="0"/>
              <a:t>Drowsiness</a:t>
            </a:r>
          </a:p>
          <a:p>
            <a:r>
              <a:rPr lang="en-US" dirty="0" smtClean="0"/>
              <a:t>Twitching of the face/lips</a:t>
            </a:r>
          </a:p>
          <a:p>
            <a:r>
              <a:rPr lang="en-US" dirty="0" smtClean="0"/>
              <a:t>Tingling in the area of the mouth</a:t>
            </a:r>
          </a:p>
          <a:p>
            <a:r>
              <a:rPr lang="en-US" dirty="0" smtClean="0"/>
              <a:t>Convulsion</a:t>
            </a:r>
          </a:p>
          <a:p>
            <a:r>
              <a:rPr lang="en-US" dirty="0" smtClean="0"/>
              <a:t>Circulatory collapse</a:t>
            </a:r>
          </a:p>
          <a:p>
            <a:r>
              <a:rPr lang="en-US" dirty="0" smtClean="0"/>
              <a:t>Respiratory collapse</a:t>
            </a:r>
          </a:p>
          <a:p>
            <a:pPr>
              <a:buNone/>
            </a:pPr>
            <a:r>
              <a:rPr lang="en-US" b="1" i="1" dirty="0" smtClean="0"/>
              <a:t>If the above signs are noted, call for medical help (anaesthetist) and resuscitate.</a:t>
            </a:r>
          </a:p>
          <a:p>
            <a:pPr>
              <a:buNone/>
            </a:pPr>
            <a:endParaRPr lang="en-US" dirty="0"/>
          </a:p>
        </p:txBody>
      </p:sp>
    </p:spTree>
    <p:extLst>
      <p:ext uri="{BB962C8B-B14F-4D97-AF65-F5344CB8AC3E}">
        <p14:creationId xmlns:p14="http://schemas.microsoft.com/office/powerpoint/2010/main" val="3922750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838200"/>
          </a:xfrm>
        </p:spPr>
        <p:txBody>
          <a:bodyPr/>
          <a:lstStyle/>
          <a:p>
            <a:r>
              <a:rPr lang="en-US" b="1" dirty="0" smtClean="0"/>
              <a:t>Repair of the Episiotomy</a:t>
            </a:r>
            <a:endParaRPr lang="en-US" dirty="0"/>
          </a:p>
        </p:txBody>
      </p:sp>
      <p:sp>
        <p:nvSpPr>
          <p:cNvPr id="3" name="Content Placeholder 2"/>
          <p:cNvSpPr>
            <a:spLocks noGrp="1"/>
          </p:cNvSpPr>
          <p:nvPr>
            <p:ph idx="1"/>
          </p:nvPr>
        </p:nvSpPr>
        <p:spPr>
          <a:xfrm>
            <a:off x="0" y="1066800"/>
            <a:ext cx="9143999" cy="5105400"/>
          </a:xfrm>
        </p:spPr>
        <p:txBody>
          <a:bodyPr>
            <a:normAutofit fontScale="92500" lnSpcReduction="20000"/>
          </a:bodyPr>
          <a:lstStyle/>
          <a:p>
            <a:r>
              <a:rPr lang="en-US" dirty="0" smtClean="0"/>
              <a:t>The episiotomy should be repaired as soon as possible (immediately after the third stage) before oedema sets in and while tissues are still anaesthetised. You will need a good source of direct light. </a:t>
            </a:r>
          </a:p>
          <a:p>
            <a:r>
              <a:rPr lang="en-US" dirty="0" smtClean="0"/>
              <a:t>The patient is placed in the lithotomy position. The midwife should be seated comfortably during the procedure.</a:t>
            </a:r>
          </a:p>
          <a:p>
            <a:r>
              <a:rPr lang="en-US" dirty="0" smtClean="0"/>
              <a:t>An aseptic technique must be maintained throughout the procedure. </a:t>
            </a:r>
          </a:p>
          <a:p>
            <a:r>
              <a:rPr lang="en-US" dirty="0" smtClean="0"/>
              <a:t>The vagina and the episiotomy site are cleaned with antiseptic lotion and the midwife should have a sterile gown and gloves on. </a:t>
            </a:r>
          </a:p>
          <a:p>
            <a:pPr>
              <a:buNone/>
            </a:pPr>
            <a:endParaRPr lang="en-US" dirty="0"/>
          </a:p>
        </p:txBody>
      </p:sp>
    </p:spTree>
    <p:extLst>
      <p:ext uri="{BB962C8B-B14F-4D97-AF65-F5344CB8AC3E}">
        <p14:creationId xmlns:p14="http://schemas.microsoft.com/office/powerpoint/2010/main" val="5937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5"/>
            <a:ext cx="8229600" cy="5368925"/>
          </a:xfrm>
        </p:spPr>
        <p:txBody>
          <a:bodyPr/>
          <a:lstStyle/>
          <a:p>
            <a:r>
              <a:rPr lang="en-US" dirty="0" smtClean="0"/>
              <a:t>Sterile gauze is inserted into the vagina to absorb blood and keep the operation site dry. Absorbable sutures are used. </a:t>
            </a:r>
          </a:p>
          <a:p>
            <a:r>
              <a:rPr lang="en-US" dirty="0" smtClean="0"/>
              <a:t>The repair begins at the apex of the vaginal wound. A continuous or interrupted stitch is used, started from the apex to the fourchette bringing the two edges of the wound together. The perineal muscles are then sutured and finally the skin is sutured.</a:t>
            </a:r>
          </a:p>
          <a:p>
            <a:pPr>
              <a:buNone/>
            </a:pPr>
            <a:endParaRPr lang="en-US" dirty="0"/>
          </a:p>
        </p:txBody>
      </p:sp>
    </p:spTree>
    <p:extLst>
      <p:ext uri="{BB962C8B-B14F-4D97-AF65-F5344CB8AC3E}">
        <p14:creationId xmlns:p14="http://schemas.microsoft.com/office/powerpoint/2010/main" val="2267968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6131"/>
          </a:xfrm>
        </p:spPr>
        <p:txBody>
          <a:bodyPr>
            <a:normAutofit/>
          </a:bodyPr>
          <a:lstStyle/>
          <a:p>
            <a:r>
              <a:rPr lang="en-US" dirty="0" smtClean="0"/>
              <a:t>The stitches should just be firm enough. If they are too loose, they may cause oedema and if they are too tight, the mother will be very uncomfortable. </a:t>
            </a:r>
          </a:p>
          <a:p>
            <a:r>
              <a:rPr lang="en-US" dirty="0" smtClean="0"/>
              <a:t>After suturing, remove the pack from the vagina and note on the mother’s card that the pack has been removed. </a:t>
            </a:r>
          </a:p>
          <a:p>
            <a:r>
              <a:rPr lang="en-US" dirty="0" smtClean="0"/>
              <a:t>Insert the little finger into the anal orifice to make sure the two orifices have not been stitched together and the vaginal orifice is still patent.</a:t>
            </a:r>
          </a:p>
          <a:p>
            <a:pPr>
              <a:buNone/>
            </a:pPr>
            <a:endParaRPr lang="en-US" dirty="0"/>
          </a:p>
        </p:txBody>
      </p:sp>
    </p:spTree>
    <p:extLst>
      <p:ext uri="{BB962C8B-B14F-4D97-AF65-F5344CB8AC3E}">
        <p14:creationId xmlns:p14="http://schemas.microsoft.com/office/powerpoint/2010/main" val="2080305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10"/>
            <a:ext cx="8686800" cy="5973763"/>
          </a:xfrm>
        </p:spPr>
        <p:txBody>
          <a:bodyPr>
            <a:normAutofit/>
          </a:bodyPr>
          <a:lstStyle/>
          <a:p>
            <a:pPr>
              <a:buNone/>
            </a:pPr>
            <a:r>
              <a:rPr lang="en-US" b="1" dirty="0" smtClean="0"/>
              <a:t>Hints on repairing the perineum</a:t>
            </a:r>
          </a:p>
          <a:p>
            <a:r>
              <a:rPr lang="en-US" dirty="0" smtClean="0"/>
              <a:t>Should be sutured with in one hour after local analgesia is given</a:t>
            </a:r>
          </a:p>
          <a:p>
            <a:r>
              <a:rPr lang="en-US" dirty="0" smtClean="0"/>
              <a:t>The area is cleansed with savlon solution</a:t>
            </a:r>
          </a:p>
          <a:p>
            <a:r>
              <a:rPr lang="en-US" dirty="0" smtClean="0"/>
              <a:t> For any leakage from the uterus, vaginal tampon or pack should be inserted</a:t>
            </a:r>
          </a:p>
          <a:p>
            <a:r>
              <a:rPr lang="en-US" dirty="0" smtClean="0"/>
              <a:t>Good light is essential</a:t>
            </a:r>
          </a:p>
          <a:p>
            <a:r>
              <a:rPr lang="en-US" dirty="0" smtClean="0"/>
              <a:t>The extent of the laceration should be determined</a:t>
            </a:r>
            <a:endParaRPr lang="en-US" dirty="0"/>
          </a:p>
        </p:txBody>
      </p:sp>
    </p:spTree>
    <p:extLst>
      <p:ext uri="{BB962C8B-B14F-4D97-AF65-F5344CB8AC3E}">
        <p14:creationId xmlns:p14="http://schemas.microsoft.com/office/powerpoint/2010/main" val="2271533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10"/>
            <a:ext cx="8686800" cy="5821363"/>
          </a:xfrm>
        </p:spPr>
        <p:txBody>
          <a:bodyPr>
            <a:normAutofit/>
          </a:bodyPr>
          <a:lstStyle/>
          <a:p>
            <a:pPr>
              <a:buNone/>
            </a:pPr>
            <a:r>
              <a:rPr lang="en-US" b="1" dirty="0" smtClean="0"/>
              <a:t>Layers to be repaired</a:t>
            </a:r>
          </a:p>
          <a:p>
            <a:r>
              <a:rPr lang="en-US" dirty="0" smtClean="0"/>
              <a:t>Vaginal wound </a:t>
            </a:r>
          </a:p>
          <a:p>
            <a:pPr lvl="1"/>
            <a:r>
              <a:rPr lang="en-US" dirty="0" smtClean="0"/>
              <a:t>a) Deep and superficial tissue</a:t>
            </a:r>
          </a:p>
          <a:p>
            <a:pPr lvl="1"/>
            <a:r>
              <a:rPr lang="en-US" dirty="0" smtClean="0"/>
              <a:t>b) Vaginal mucosa</a:t>
            </a:r>
          </a:p>
          <a:p>
            <a:r>
              <a:rPr lang="en-US" dirty="0" smtClean="0"/>
              <a:t> Perineal muscles and fascia</a:t>
            </a:r>
          </a:p>
          <a:p>
            <a:r>
              <a:rPr lang="en-US" dirty="0" smtClean="0"/>
              <a:t>Perineal skin and subcutaneous tissue</a:t>
            </a:r>
          </a:p>
          <a:p>
            <a:r>
              <a:rPr lang="en-US" dirty="0" smtClean="0"/>
              <a:t>The first stitch inserted at the apex of the incision</a:t>
            </a:r>
          </a:p>
          <a:p>
            <a:r>
              <a:rPr lang="en-US" dirty="0" smtClean="0"/>
              <a:t>The most commonly used suturing material is 2/0 chromic catgut.</a:t>
            </a:r>
            <a:endParaRPr lang="en-US" dirty="0"/>
          </a:p>
        </p:txBody>
      </p:sp>
    </p:spTree>
    <p:extLst>
      <p:ext uri="{BB962C8B-B14F-4D97-AF65-F5344CB8AC3E}">
        <p14:creationId xmlns:p14="http://schemas.microsoft.com/office/powerpoint/2010/main" val="3651585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episiotomy</a:t>
            </a:r>
            <a:endParaRPr lang="en-US" dirty="0"/>
          </a:p>
        </p:txBody>
      </p:sp>
      <p:sp>
        <p:nvSpPr>
          <p:cNvPr id="3" name="Content Placeholder 2"/>
          <p:cNvSpPr>
            <a:spLocks noGrp="1"/>
          </p:cNvSpPr>
          <p:nvPr>
            <p:ph idx="1"/>
          </p:nvPr>
        </p:nvSpPr>
        <p:spPr/>
        <p:txBody>
          <a:bodyPr/>
          <a:lstStyle/>
          <a:p>
            <a:r>
              <a:rPr lang="en-US" dirty="0" smtClean="0"/>
              <a:t>Infections leading to broken episiotomy</a:t>
            </a:r>
          </a:p>
          <a:p>
            <a:r>
              <a:rPr lang="en-US" dirty="0" smtClean="0"/>
              <a:t>Haematoma formation at the site of the episiotomy haemorrhage</a:t>
            </a:r>
          </a:p>
          <a:p>
            <a:pPr>
              <a:buNone/>
            </a:pPr>
            <a:endParaRPr lang="en-US" dirty="0"/>
          </a:p>
        </p:txBody>
      </p:sp>
    </p:spTree>
    <p:extLst>
      <p:ext uri="{BB962C8B-B14F-4D97-AF65-F5344CB8AC3E}">
        <p14:creationId xmlns:p14="http://schemas.microsoft.com/office/powerpoint/2010/main" val="1234680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7030A0"/>
          </a:solidFill>
        </p:spPr>
        <p:txBody>
          <a:bodyPr>
            <a:normAutofit fontScale="90000"/>
          </a:bodyPr>
          <a:lstStyle/>
          <a:p>
            <a:r>
              <a:rPr lang="en-US" b="1" dirty="0" smtClean="0">
                <a:solidFill>
                  <a:srgbClr val="FFFF00"/>
                </a:solidFill>
              </a:rPr>
              <a:t>PHYSIOLOGY AND MANAGEMENT OF 3</a:t>
            </a:r>
            <a:r>
              <a:rPr lang="en-US" b="1" baseline="30000" dirty="0" smtClean="0">
                <a:solidFill>
                  <a:srgbClr val="FFFF00"/>
                </a:solidFill>
              </a:rPr>
              <a:t>RD</a:t>
            </a:r>
            <a:r>
              <a:rPr lang="en-US" b="1" dirty="0" smtClean="0">
                <a:solidFill>
                  <a:srgbClr val="FFFF00"/>
                </a:solidFill>
              </a:rPr>
              <a:t> STAGE OF LABOUR</a:t>
            </a:r>
            <a:endParaRPr lang="en-US" b="1" dirty="0">
              <a:solidFill>
                <a:srgbClr val="FFFF00"/>
              </a:solidFill>
            </a:endParaRPr>
          </a:p>
        </p:txBody>
      </p:sp>
      <p:sp>
        <p:nvSpPr>
          <p:cNvPr id="3" name="Content Placeholder 2"/>
          <p:cNvSpPr>
            <a:spLocks noGrp="1"/>
          </p:cNvSpPr>
          <p:nvPr>
            <p:ph idx="1"/>
          </p:nvPr>
        </p:nvSpPr>
        <p:spPr>
          <a:xfrm>
            <a:off x="0" y="1143000"/>
            <a:ext cx="9144000" cy="5715000"/>
          </a:xfrm>
        </p:spPr>
        <p:txBody>
          <a:bodyPr>
            <a:normAutofit/>
          </a:bodyPr>
          <a:lstStyle/>
          <a:p>
            <a:r>
              <a:rPr lang="en-US" dirty="0" smtClean="0"/>
              <a:t>This stage commences immediately after the birth of the baby. It includes the delivery of the placenta and membranes as well as the control of bleeding.</a:t>
            </a:r>
          </a:p>
          <a:p>
            <a:r>
              <a:rPr lang="en-US" dirty="0" smtClean="0"/>
              <a:t>The third stage lasts between 5-15 minutes but</a:t>
            </a:r>
          </a:p>
          <a:p>
            <a:pPr>
              <a:buNone/>
            </a:pPr>
            <a:r>
              <a:rPr lang="en-US" dirty="0" smtClean="0"/>
              <a:t>any period upto 1 hour is normal. If it lasts more than 1 hr it is considered as retained placenta. </a:t>
            </a:r>
          </a:p>
        </p:txBody>
      </p:sp>
    </p:spTree>
    <p:extLst>
      <p:ext uri="{BB962C8B-B14F-4D97-AF65-F5344CB8AC3E}">
        <p14:creationId xmlns:p14="http://schemas.microsoft.com/office/powerpoint/2010/main" val="1272979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30931"/>
          </a:xfrm>
        </p:spPr>
        <p:txBody>
          <a:bodyPr/>
          <a:lstStyle/>
          <a:p>
            <a:r>
              <a:rPr lang="en-US" dirty="0" smtClean="0"/>
              <a:t>At this stage the uterus contracts down to follow the body of the foetus as it is being born. As the cavity of the uterus becomes smaller, the area of the placental site is diminished. The placenta is then cut off from the spongy layer of the decidua basalis. </a:t>
            </a:r>
          </a:p>
          <a:p>
            <a:r>
              <a:rPr lang="en-US" dirty="0" smtClean="0"/>
              <a:t>Further uterine contractions expel the placenta from the upper segment into the lower segment and through the vaginal vault. This process, whereby the placenta leaves the upper segment to the lower segment and through the vagina, is referred to as separation and descent.</a:t>
            </a:r>
          </a:p>
          <a:p>
            <a:endParaRPr lang="en-US" dirty="0"/>
          </a:p>
        </p:txBody>
      </p:sp>
    </p:spTree>
    <p:extLst>
      <p:ext uri="{BB962C8B-B14F-4D97-AF65-F5344CB8AC3E}">
        <p14:creationId xmlns:p14="http://schemas.microsoft.com/office/powerpoint/2010/main" val="177512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It comprises four focused personalised visits or assessments after the birth to at least 6 months postnatal </a:t>
            </a:r>
          </a:p>
          <a:p>
            <a:pPr algn="just"/>
            <a:r>
              <a:rPr lang="en-US" dirty="0"/>
              <a:t>It should be given to every mother and her newborn baby</a:t>
            </a:r>
          </a:p>
          <a:p>
            <a:endParaRPr lang="en-US" dirty="0"/>
          </a:p>
        </p:txBody>
      </p:sp>
    </p:spTree>
    <p:extLst>
      <p:ext uri="{BB962C8B-B14F-4D97-AF65-F5344CB8AC3E}">
        <p14:creationId xmlns:p14="http://schemas.microsoft.com/office/powerpoint/2010/main" val="2195868870"/>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b="1" dirty="0" smtClean="0"/>
              <a:t>Principles of the Third Stage of Labour </a:t>
            </a:r>
            <a:endParaRPr lang="en-US" dirty="0"/>
          </a:p>
        </p:txBody>
      </p:sp>
      <p:sp>
        <p:nvSpPr>
          <p:cNvPr id="3" name="Content Placeholder 2"/>
          <p:cNvSpPr>
            <a:spLocks noGrp="1"/>
          </p:cNvSpPr>
          <p:nvPr>
            <p:ph idx="1"/>
          </p:nvPr>
        </p:nvSpPr>
        <p:spPr>
          <a:xfrm>
            <a:off x="0" y="609600"/>
            <a:ext cx="9144000" cy="6248400"/>
          </a:xfrm>
        </p:spPr>
        <p:txBody>
          <a:bodyPr>
            <a:noAutofit/>
          </a:bodyPr>
          <a:lstStyle/>
          <a:p>
            <a:pPr>
              <a:buNone/>
            </a:pPr>
            <a:r>
              <a:rPr lang="en-US" sz="2800" b="1" dirty="0" smtClean="0"/>
              <a:t>Physiology of Third Stage</a:t>
            </a:r>
          </a:p>
          <a:p>
            <a:pPr marL="457200" indent="-457200">
              <a:buFont typeface="+mj-lt"/>
              <a:buAutoNum type="arabicPeriod"/>
            </a:pPr>
            <a:r>
              <a:rPr lang="en-US" sz="2800" dirty="0" smtClean="0"/>
              <a:t>Separation of the placenta</a:t>
            </a:r>
          </a:p>
          <a:p>
            <a:pPr marL="457200" indent="-457200">
              <a:buFont typeface="+mj-lt"/>
              <a:buAutoNum type="arabicPeriod"/>
            </a:pPr>
            <a:r>
              <a:rPr lang="en-US" sz="2800" dirty="0" smtClean="0"/>
              <a:t>Descent of the placenta</a:t>
            </a:r>
          </a:p>
          <a:p>
            <a:pPr marL="457200" indent="-457200">
              <a:buFont typeface="+mj-lt"/>
              <a:buAutoNum type="arabicPeriod"/>
            </a:pPr>
            <a:r>
              <a:rPr lang="en-US" sz="2800" dirty="0" smtClean="0"/>
              <a:t>Expulsion of the placenta</a:t>
            </a:r>
          </a:p>
          <a:p>
            <a:pPr marL="457200" indent="-457200">
              <a:buFont typeface="+mj-lt"/>
              <a:buAutoNum type="arabicPeriod"/>
            </a:pPr>
            <a:r>
              <a:rPr lang="en-US" sz="2800" dirty="0" smtClean="0"/>
              <a:t>Control of bleeding</a:t>
            </a:r>
            <a:r>
              <a:rPr lang="en-US" sz="2800" b="1" dirty="0" smtClean="0"/>
              <a:t> </a:t>
            </a:r>
          </a:p>
          <a:p>
            <a:pPr>
              <a:buNone/>
            </a:pPr>
            <a:endParaRPr lang="en-US" sz="2800" dirty="0" smtClean="0"/>
          </a:p>
        </p:txBody>
      </p:sp>
    </p:spTree>
    <p:extLst>
      <p:ext uri="{BB962C8B-B14F-4D97-AF65-F5344CB8AC3E}">
        <p14:creationId xmlns:p14="http://schemas.microsoft.com/office/powerpoint/2010/main" val="3369143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None/>
            </a:pPr>
            <a:r>
              <a:rPr lang="en-US" b="1" dirty="0" smtClean="0"/>
              <a:t>The Mechanical Factors</a:t>
            </a:r>
            <a:r>
              <a:rPr lang="en-US" dirty="0" smtClean="0"/>
              <a:t>:</a:t>
            </a:r>
          </a:p>
          <a:p>
            <a:pPr>
              <a:buNone/>
            </a:pPr>
            <a:r>
              <a:rPr lang="en-US" dirty="0" smtClean="0"/>
              <a:t>During the third stage, the following mechanical factors come into play:</a:t>
            </a:r>
          </a:p>
          <a:p>
            <a:pPr lvl="0"/>
            <a:r>
              <a:rPr lang="en-US" dirty="0" smtClean="0"/>
              <a:t>The uterus reduces in size 2.5cm below the umbilicus, or 15cm above the </a:t>
            </a:r>
            <a:r>
              <a:rPr lang="en-US" dirty="0" err="1" smtClean="0"/>
              <a:t>symphysis</a:t>
            </a:r>
            <a:r>
              <a:rPr lang="en-US" dirty="0" smtClean="0"/>
              <a:t> pubis after the expulsion of the </a:t>
            </a:r>
            <a:r>
              <a:rPr lang="en-US" dirty="0" err="1" smtClean="0"/>
              <a:t>foetus</a:t>
            </a:r>
            <a:endParaRPr lang="en-US" dirty="0" smtClean="0"/>
          </a:p>
          <a:p>
            <a:pPr lvl="0"/>
            <a:r>
              <a:rPr lang="en-US" dirty="0" smtClean="0"/>
              <a:t>The contraction and retraction of the uterine muscles continues. The placental site is reduced to half</a:t>
            </a:r>
            <a:endParaRPr lang="en-US" dirty="0"/>
          </a:p>
        </p:txBody>
      </p:sp>
    </p:spTree>
    <p:extLst>
      <p:ext uri="{BB962C8B-B14F-4D97-AF65-F5344CB8AC3E}">
        <p14:creationId xmlns:p14="http://schemas.microsoft.com/office/powerpoint/2010/main" val="228423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5749931"/>
          </a:xfrm>
        </p:spPr>
        <p:txBody>
          <a:bodyPr/>
          <a:lstStyle/>
          <a:p>
            <a:pPr lvl="0"/>
            <a:r>
              <a:rPr lang="en-US" dirty="0" smtClean="0"/>
              <a:t>Since the placenta is inelastic, it does not contract, so it detaches from the shrinking uterine wall</a:t>
            </a:r>
          </a:p>
          <a:p>
            <a:pPr lvl="0"/>
            <a:r>
              <a:rPr lang="en-US" dirty="0" smtClean="0"/>
              <a:t>The placenta is pushed further to the lower uterine segment by the weight of the retro-placental clot. This is the accumulated blood from the separated placenta</a:t>
            </a:r>
          </a:p>
          <a:p>
            <a:pPr lvl="0"/>
            <a:r>
              <a:rPr lang="en-US" dirty="0" smtClean="0"/>
              <a:t>With the next contraction the placenta is pushed into the vagina and expelled</a:t>
            </a:r>
          </a:p>
          <a:p>
            <a:endParaRPr lang="en-US" dirty="0"/>
          </a:p>
        </p:txBody>
      </p:sp>
    </p:spTree>
    <p:extLst>
      <p:ext uri="{BB962C8B-B14F-4D97-AF65-F5344CB8AC3E}">
        <p14:creationId xmlns:p14="http://schemas.microsoft.com/office/powerpoint/2010/main" val="806157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199"/>
          </a:xfrm>
        </p:spPr>
        <p:txBody>
          <a:bodyPr/>
          <a:lstStyle/>
          <a:p>
            <a:r>
              <a:rPr lang="en-US" dirty="0" smtClean="0"/>
              <a:t>METHODS OF PLACENTA SEPARATION</a:t>
            </a:r>
            <a:endParaRPr lang="en-US" dirty="0"/>
          </a:p>
        </p:txBody>
      </p:sp>
      <p:sp>
        <p:nvSpPr>
          <p:cNvPr id="3" name="Content Placeholder 2"/>
          <p:cNvSpPr>
            <a:spLocks noGrp="1"/>
          </p:cNvSpPr>
          <p:nvPr>
            <p:ph idx="1"/>
          </p:nvPr>
        </p:nvSpPr>
        <p:spPr/>
        <p:txBody>
          <a:bodyPr/>
          <a:lstStyle/>
          <a:p>
            <a:r>
              <a:rPr lang="en-US" dirty="0" smtClean="0"/>
              <a:t>The placenta is expelled either with maternal side exposed, known as the </a:t>
            </a:r>
            <a:r>
              <a:rPr lang="en-US" b="1" dirty="0" smtClean="0"/>
              <a:t>Matthew-Duncan method </a:t>
            </a:r>
            <a:r>
              <a:rPr lang="en-US" dirty="0" smtClean="0"/>
              <a:t>or the foetal side exposed known as the </a:t>
            </a:r>
            <a:r>
              <a:rPr lang="en-US" b="1" dirty="0" smtClean="0"/>
              <a:t>Schultz Method</a:t>
            </a:r>
            <a:r>
              <a:rPr lang="en-US" dirty="0" smtClean="0"/>
              <a:t>.</a:t>
            </a:r>
          </a:p>
          <a:p>
            <a:pPr>
              <a:buNone/>
            </a:pPr>
            <a:endParaRPr lang="en-US" dirty="0"/>
          </a:p>
        </p:txBody>
      </p:sp>
    </p:spTree>
    <p:extLst>
      <p:ext uri="{BB962C8B-B14F-4D97-AF65-F5344CB8AC3E}">
        <p14:creationId xmlns:p14="http://schemas.microsoft.com/office/powerpoint/2010/main" val="3210075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image.slidesharecdn.com/normallabourthirdstage-120731114712-phpapp02/95/slide-3-728.jpg?1343754699"/>
          <p:cNvPicPr>
            <a:picLocks noGrp="1"/>
          </p:cNvPicPr>
          <p:nvPr>
            <p:ph idx="1"/>
          </p:nvPr>
        </p:nvPicPr>
        <p:blipFill>
          <a:blip r:embed="rId2" cstate="print"/>
          <a:srcRect/>
          <a:stretch>
            <a:fillRect/>
          </a:stretch>
        </p:blipFill>
        <p:spPr bwMode="auto">
          <a:xfrm>
            <a:off x="0" y="4"/>
            <a:ext cx="9144000" cy="6857999"/>
          </a:xfrm>
          <a:prstGeom prst="rect">
            <a:avLst/>
          </a:prstGeom>
          <a:noFill/>
          <a:ln w="9525">
            <a:noFill/>
            <a:miter lim="800000"/>
            <a:headEnd/>
            <a:tailEnd/>
          </a:ln>
        </p:spPr>
      </p:pic>
    </p:spTree>
    <p:extLst>
      <p:ext uri="{BB962C8B-B14F-4D97-AF65-F5344CB8AC3E}">
        <p14:creationId xmlns:p14="http://schemas.microsoft.com/office/powerpoint/2010/main" val="3828021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image.slidesharecdn.com/normallabourthirdstage-120731114712-phpapp02/95/slide-4-728.jpg?1343754699"/>
          <p:cNvPicPr>
            <a:picLocks noGrp="1"/>
          </p:cNvPicPr>
          <p:nvPr>
            <p:ph idx="1"/>
          </p:nvPr>
        </p:nvPicPr>
        <p:blipFill>
          <a:blip r:embed="rId2" cstate="print"/>
          <a:srcRect/>
          <a:stretch>
            <a:fillRect/>
          </a:stretch>
        </p:blipFill>
        <p:spPr bwMode="auto">
          <a:xfrm>
            <a:off x="0" y="4"/>
            <a:ext cx="9144000" cy="6857999"/>
          </a:xfrm>
          <a:prstGeom prst="rect">
            <a:avLst/>
          </a:prstGeom>
          <a:noFill/>
          <a:ln w="9525">
            <a:noFill/>
            <a:miter lim="800000"/>
            <a:headEnd/>
            <a:tailEnd/>
          </a:ln>
        </p:spPr>
      </p:pic>
    </p:spTree>
    <p:extLst>
      <p:ext uri="{BB962C8B-B14F-4D97-AF65-F5344CB8AC3E}">
        <p14:creationId xmlns:p14="http://schemas.microsoft.com/office/powerpoint/2010/main" val="3811530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b="1" dirty="0" smtClean="0"/>
              <a:t>Signs of placental separation</a:t>
            </a:r>
            <a:endParaRPr lang="en-US" b="1" dirty="0"/>
          </a:p>
        </p:txBody>
      </p:sp>
      <p:sp>
        <p:nvSpPr>
          <p:cNvPr id="3" name="Content Placeholder 2"/>
          <p:cNvSpPr>
            <a:spLocks noGrp="1"/>
          </p:cNvSpPr>
          <p:nvPr>
            <p:ph idx="1"/>
          </p:nvPr>
        </p:nvSpPr>
        <p:spPr/>
        <p:txBody>
          <a:bodyPr/>
          <a:lstStyle/>
          <a:p>
            <a:pPr lvl="0"/>
            <a:r>
              <a:rPr lang="en-US" dirty="0" smtClean="0"/>
              <a:t>Elongation of the cord which does not recede on pressing at the symphysis pubis</a:t>
            </a:r>
          </a:p>
          <a:p>
            <a:pPr lvl="0"/>
            <a:r>
              <a:rPr lang="en-US" dirty="0" smtClean="0"/>
              <a:t>A gush of blood</a:t>
            </a:r>
          </a:p>
          <a:p>
            <a:pPr lvl="0"/>
            <a:r>
              <a:rPr lang="en-US" dirty="0" smtClean="0"/>
              <a:t>The uterus contracts and feels hard like a cricket ball.</a:t>
            </a:r>
          </a:p>
          <a:p>
            <a:pPr lvl="0"/>
            <a:r>
              <a:rPr lang="en-US" dirty="0" smtClean="0"/>
              <a:t>Uterus rises in the abdomen as the placenta descends to the lower uterine segment or vagina and displaces the uterus upward</a:t>
            </a:r>
          </a:p>
          <a:p>
            <a:pPr>
              <a:buNone/>
            </a:pPr>
            <a:endParaRPr lang="en-US" dirty="0"/>
          </a:p>
        </p:txBody>
      </p:sp>
    </p:spTree>
    <p:extLst>
      <p:ext uri="{BB962C8B-B14F-4D97-AF65-F5344CB8AC3E}">
        <p14:creationId xmlns:p14="http://schemas.microsoft.com/office/powerpoint/2010/main" val="435379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609600"/>
          </a:xfrm>
        </p:spPr>
        <p:txBody>
          <a:bodyPr>
            <a:normAutofit fontScale="90000"/>
          </a:bodyPr>
          <a:lstStyle/>
          <a:p>
            <a:r>
              <a:rPr lang="en-US" b="1" dirty="0" smtClean="0"/>
              <a:t>Descent of the placenta</a:t>
            </a:r>
            <a:endParaRPr lang="en-US" b="1" dirty="0"/>
          </a:p>
        </p:txBody>
      </p:sp>
      <p:sp>
        <p:nvSpPr>
          <p:cNvPr id="3" name="Content Placeholder 2"/>
          <p:cNvSpPr>
            <a:spLocks noGrp="1"/>
          </p:cNvSpPr>
          <p:nvPr>
            <p:ph idx="1"/>
          </p:nvPr>
        </p:nvSpPr>
        <p:spPr>
          <a:xfrm>
            <a:off x="685800" y="914400"/>
            <a:ext cx="8458200" cy="5791200"/>
          </a:xfrm>
        </p:spPr>
        <p:txBody>
          <a:bodyPr>
            <a:normAutofit fontScale="92500" lnSpcReduction="20000"/>
          </a:bodyPr>
          <a:lstStyle/>
          <a:p>
            <a:r>
              <a:rPr lang="en-US" dirty="0" smtClean="0"/>
              <a:t>When the placenta has completely separated, the constructing uterus pushes it down into the lower uterine segment and into the vagina. The weight of the placenta itself pulls the chorine of the uterine wall.</a:t>
            </a:r>
          </a:p>
          <a:p>
            <a:pPr>
              <a:buNone/>
            </a:pPr>
            <a:r>
              <a:rPr lang="en-US" b="1" dirty="0" smtClean="0"/>
              <a:t>Signs of placental descent</a:t>
            </a:r>
          </a:p>
          <a:p>
            <a:r>
              <a:rPr lang="en-US" dirty="0" smtClean="0"/>
              <a:t>The uterus becomes hard, round and movable.</a:t>
            </a:r>
          </a:p>
          <a:p>
            <a:r>
              <a:rPr lang="en-US" dirty="0" smtClean="0"/>
              <a:t>The fundus rises to the level of the umbilicus.</a:t>
            </a:r>
          </a:p>
          <a:p>
            <a:r>
              <a:rPr lang="en-US" dirty="0" smtClean="0"/>
              <a:t>The cord seems to lengthen.</a:t>
            </a:r>
          </a:p>
          <a:p>
            <a:r>
              <a:rPr lang="en-US" dirty="0" smtClean="0"/>
              <a:t>There is a gush of blood</a:t>
            </a:r>
          </a:p>
          <a:p>
            <a:r>
              <a:rPr lang="en-US" dirty="0" smtClean="0"/>
              <a:t>When you apply suprapubic pressure the cord will not receed back</a:t>
            </a:r>
          </a:p>
          <a:p>
            <a:r>
              <a:rPr lang="en-US" dirty="0" smtClean="0"/>
              <a:t>Placenta can be feet on vaginal examination.</a:t>
            </a:r>
            <a:endParaRPr lang="en-US" dirty="0"/>
          </a:p>
        </p:txBody>
      </p:sp>
    </p:spTree>
    <p:extLst>
      <p:ext uri="{BB962C8B-B14F-4D97-AF65-F5344CB8AC3E}">
        <p14:creationId xmlns:p14="http://schemas.microsoft.com/office/powerpoint/2010/main" val="2782610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 of Bleeding</a:t>
            </a:r>
            <a:endParaRPr lang="en-US" dirty="0"/>
          </a:p>
        </p:txBody>
      </p:sp>
      <p:sp>
        <p:nvSpPr>
          <p:cNvPr id="3" name="Content Placeholder 2"/>
          <p:cNvSpPr>
            <a:spLocks noGrp="1"/>
          </p:cNvSpPr>
          <p:nvPr>
            <p:ph idx="1"/>
          </p:nvPr>
        </p:nvSpPr>
        <p:spPr>
          <a:xfrm>
            <a:off x="457200" y="1219200"/>
            <a:ext cx="8229600" cy="4911731"/>
          </a:xfrm>
        </p:spPr>
        <p:txBody>
          <a:bodyPr>
            <a:normAutofit fontScale="92500" lnSpcReduction="10000"/>
          </a:bodyPr>
          <a:lstStyle/>
          <a:p>
            <a:pPr>
              <a:buNone/>
            </a:pPr>
            <a:r>
              <a:rPr lang="en-US" dirty="0" smtClean="0"/>
              <a:t>The following steps should be taken to ensure the control of bleeding:</a:t>
            </a:r>
          </a:p>
          <a:p>
            <a:r>
              <a:rPr lang="en-US" dirty="0" smtClean="0"/>
              <a:t>The uterine muscle’s contraction and retraction causes the placental site to reduce into half. </a:t>
            </a:r>
          </a:p>
          <a:p>
            <a:r>
              <a:rPr lang="en-US" dirty="0" smtClean="0"/>
              <a:t>Criss-cross fibres control bleeding by compressing the blood vessels. These fibres are also known as ‘living ligatures’</a:t>
            </a:r>
          </a:p>
          <a:p>
            <a:r>
              <a:rPr lang="en-US" dirty="0" smtClean="0"/>
              <a:t>Clotting of blood takes place in the sinuses sealing the bleeding points a few hours later when uterine contractions are less vigorous.</a:t>
            </a:r>
            <a:endParaRPr lang="en-US" dirty="0"/>
          </a:p>
        </p:txBody>
      </p:sp>
    </p:spTree>
    <p:extLst>
      <p:ext uri="{BB962C8B-B14F-4D97-AF65-F5344CB8AC3E}">
        <p14:creationId xmlns:p14="http://schemas.microsoft.com/office/powerpoint/2010/main" val="2107682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8686800" cy="5673731"/>
          </a:xfrm>
        </p:spPr>
        <p:txBody>
          <a:bodyPr>
            <a:normAutofit/>
          </a:bodyPr>
          <a:lstStyle/>
          <a:p>
            <a:r>
              <a:rPr lang="en-US" dirty="0" smtClean="0"/>
              <a:t>The time interval between the delivery of the baby and delivery of the placenta is a dangerous period, in which one of the greatest complications of pregnancy and labour can occur.</a:t>
            </a:r>
          </a:p>
          <a:p>
            <a:r>
              <a:rPr lang="en-US" dirty="0" smtClean="0"/>
              <a:t>This complication is excessive bleeding or </a:t>
            </a:r>
            <a:r>
              <a:rPr lang="en-US" b="1" dirty="0" smtClean="0"/>
              <a:t>postpartum haemorrhage (PPH)</a:t>
            </a:r>
            <a:r>
              <a:rPr lang="en-US" dirty="0" smtClean="0"/>
              <a:t>. You should never leave the mother alone even for a short while during this stage.</a:t>
            </a:r>
          </a:p>
          <a:p>
            <a:r>
              <a:rPr lang="en-US" dirty="0" smtClean="0"/>
              <a:t>The third stage of labour can be managed either passively or actively. </a:t>
            </a:r>
          </a:p>
        </p:txBody>
      </p:sp>
    </p:spTree>
    <p:extLst>
      <p:ext uri="{BB962C8B-B14F-4D97-AF65-F5344CB8AC3E}">
        <p14:creationId xmlns:p14="http://schemas.microsoft.com/office/powerpoint/2010/main" val="3901343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Elements of targeted postnatal care</a:t>
            </a:r>
          </a:p>
        </p:txBody>
      </p:sp>
      <p:sp>
        <p:nvSpPr>
          <p:cNvPr id="3" name="Content Placeholder 2"/>
          <p:cNvSpPr>
            <a:spLocks noGrp="1"/>
          </p:cNvSpPr>
          <p:nvPr>
            <p:ph idx="1"/>
          </p:nvPr>
        </p:nvSpPr>
        <p:spPr/>
        <p:txBody>
          <a:bodyPr>
            <a:normAutofit/>
          </a:bodyPr>
          <a:lstStyle/>
          <a:p>
            <a:pPr algn="just"/>
            <a:r>
              <a:rPr lang="en-US" dirty="0"/>
              <a:t>Assisting the mother and family to develop a </a:t>
            </a:r>
            <a:r>
              <a:rPr lang="en-US" dirty="0" err="1"/>
              <a:t>personalised</a:t>
            </a:r>
            <a:r>
              <a:rPr lang="en-US" dirty="0"/>
              <a:t> postnatal care plan </a:t>
            </a:r>
            <a:endParaRPr lang="en-US" dirty="0" smtClean="0"/>
          </a:p>
          <a:p>
            <a:pPr algn="just"/>
            <a:r>
              <a:rPr lang="en-US" dirty="0" smtClean="0"/>
              <a:t>Provision </a:t>
            </a:r>
            <a:r>
              <a:rPr lang="en-US" dirty="0"/>
              <a:t>of care to mother and baby by skilled attendant </a:t>
            </a:r>
            <a:r>
              <a:rPr lang="en-US" dirty="0" smtClean="0"/>
              <a:t> </a:t>
            </a:r>
          </a:p>
          <a:p>
            <a:pPr algn="just"/>
            <a:r>
              <a:rPr lang="en-US" dirty="0" smtClean="0"/>
              <a:t>Emergency </a:t>
            </a:r>
            <a:r>
              <a:rPr lang="en-US" dirty="0"/>
              <a:t>preparedness and Complication readiness for the mother and baby </a:t>
            </a:r>
            <a:endParaRPr lang="en-US" dirty="0" smtClean="0"/>
          </a:p>
        </p:txBody>
      </p:sp>
    </p:spTree>
    <p:extLst>
      <p:ext uri="{BB962C8B-B14F-4D97-AF65-F5344CB8AC3E}">
        <p14:creationId xmlns:p14="http://schemas.microsoft.com/office/powerpoint/2010/main" val="1650542200"/>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Passive or Natural Method of Managing the 3</a:t>
            </a:r>
            <a:r>
              <a:rPr lang="en-US" b="1" baseline="30000" dirty="0" smtClean="0"/>
              <a:t>rd</a:t>
            </a:r>
            <a:r>
              <a:rPr lang="en-US" b="1" dirty="0" smtClean="0"/>
              <a:t> Stage of Labour</a:t>
            </a:r>
            <a:endParaRPr lang="en-US" dirty="0"/>
          </a:p>
        </p:txBody>
      </p:sp>
      <p:sp>
        <p:nvSpPr>
          <p:cNvPr id="3" name="Content Placeholder 2"/>
          <p:cNvSpPr>
            <a:spLocks noGrp="1"/>
          </p:cNvSpPr>
          <p:nvPr>
            <p:ph idx="1"/>
          </p:nvPr>
        </p:nvSpPr>
        <p:spPr/>
        <p:txBody>
          <a:bodyPr>
            <a:normAutofit lnSpcReduction="10000"/>
          </a:bodyPr>
          <a:lstStyle/>
          <a:p>
            <a:r>
              <a:rPr lang="en-US" dirty="0" smtClean="0"/>
              <a:t>The passive or natural method occurs naturally, that is without any interference. For example, in a normal delivery, if oxytoxic drugs are not used, the uterus generally remains inactive for a few minutes after the delivery of the baby, after which regular contractions then begin again.</a:t>
            </a:r>
          </a:p>
          <a:p>
            <a:r>
              <a:rPr lang="en-US" dirty="0" smtClean="0"/>
              <a:t>Physiology of the third stage takes place, the placenta is expelled and bleeding is controlled.</a:t>
            </a:r>
            <a:endParaRPr lang="en-US" dirty="0"/>
          </a:p>
        </p:txBody>
      </p:sp>
    </p:spTree>
    <p:extLst>
      <p:ext uri="{BB962C8B-B14F-4D97-AF65-F5344CB8AC3E}">
        <p14:creationId xmlns:p14="http://schemas.microsoft.com/office/powerpoint/2010/main" val="2667089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Giving Oxytocic Drugs</a:t>
            </a:r>
            <a:endParaRPr lang="en-US" dirty="0"/>
          </a:p>
        </p:txBody>
      </p:sp>
      <p:sp>
        <p:nvSpPr>
          <p:cNvPr id="3" name="Content Placeholder 2"/>
          <p:cNvSpPr>
            <a:spLocks noGrp="1"/>
          </p:cNvSpPr>
          <p:nvPr>
            <p:ph idx="1"/>
          </p:nvPr>
        </p:nvSpPr>
        <p:spPr>
          <a:xfrm>
            <a:off x="0" y="1600206"/>
            <a:ext cx="9144000" cy="4525963"/>
          </a:xfrm>
        </p:spPr>
        <p:txBody>
          <a:bodyPr>
            <a:normAutofit fontScale="92500" lnSpcReduction="10000"/>
          </a:bodyPr>
          <a:lstStyle/>
          <a:p>
            <a:r>
              <a:rPr lang="it-IT" dirty="0" smtClean="0"/>
              <a:t>Oxytocin, ergometrine or syntocinon stimulate uterine contraction. Ergometrine 0.5mg given IM </a:t>
            </a:r>
            <a:r>
              <a:rPr lang="en-US" dirty="0" smtClean="0"/>
              <a:t>causes a uterine contraction to occur five to seven minutes after the injection. Given intravenously it acts within 45 seconds.</a:t>
            </a:r>
          </a:p>
          <a:p>
            <a:r>
              <a:rPr lang="en-US" dirty="0" smtClean="0"/>
              <a:t>Syntometrine is a mixture of oxytocin and ergometrine 0.5ml given IM acts within two to three minutes. Usually </a:t>
            </a:r>
            <a:r>
              <a:rPr lang="en-US" b="1" dirty="0" smtClean="0"/>
              <a:t>syntocinon </a:t>
            </a:r>
            <a:r>
              <a:rPr lang="en-US" dirty="0" smtClean="0"/>
              <a:t>is given with the delivery of the anterior shoulder while ergometrine is given at the crowning of the head.</a:t>
            </a:r>
            <a:endParaRPr lang="en-US" dirty="0"/>
          </a:p>
        </p:txBody>
      </p:sp>
    </p:spTree>
    <p:extLst>
      <p:ext uri="{BB962C8B-B14F-4D97-AF65-F5344CB8AC3E}">
        <p14:creationId xmlns:p14="http://schemas.microsoft.com/office/powerpoint/2010/main" val="1974457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9144000" cy="1143000"/>
          </a:xfrm>
        </p:spPr>
        <p:txBody>
          <a:bodyPr>
            <a:normAutofit fontScale="90000"/>
          </a:bodyPr>
          <a:lstStyle/>
          <a:p>
            <a:r>
              <a:rPr lang="en-US" b="1" dirty="0" smtClean="0"/>
              <a:t>Delivery of the placenta and membranes-Controlled Cord Traction(CCT) method</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Controlled cord traction involves traction on the umbilical cord, combined with counterpressure upwards on the uterine body by a hand placed immediately above the symphysis pubis. CCT is used in conjunction with drugs that speed up the seperation process i.e.. syntocinon.</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1313673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After the syntocinon is given (with consent) - intramuscularly in the upper outer quadrant of the buttock - you MUST wait for signs of seperation, this will be blood loss and lengthening of the umbilical cord, use the clamps as a guide to cord lengthening.</a:t>
            </a:r>
            <a:br>
              <a:rPr lang="en-US" dirty="0" smtClean="0"/>
            </a:br>
            <a:endParaRPr lang="en-US" dirty="0"/>
          </a:p>
        </p:txBody>
      </p:sp>
    </p:spTree>
    <p:extLst>
      <p:ext uri="{BB962C8B-B14F-4D97-AF65-F5344CB8AC3E}">
        <p14:creationId xmlns:p14="http://schemas.microsoft.com/office/powerpoint/2010/main" val="2747745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
          <p:cNvPicPr>
            <a:picLocks noGrp="1"/>
          </p:cNvPicPr>
          <p:nvPr>
            <p:ph idx="1"/>
          </p:nvPr>
        </p:nvPicPr>
        <p:blipFill>
          <a:blip r:embed="rId2" cstate="prin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005690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Maintain your abdominal hand over the uterus, using your flattened fingers just above the pubic bone to aid the placenta as it exits the cervical os into the vagina.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1674694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
          <p:cNvPicPr>
            <a:picLocks noGrp="1"/>
          </p:cNvPicPr>
          <p:nvPr>
            <p:ph idx="1"/>
          </p:nvPr>
        </p:nvPicPr>
        <p:blipFill>
          <a:blip r:embed="rId2" cstate="prin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193490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Place your fingers in the clamp at the point where the cord is attached, and apply steady cord traction with a downward motion, STOP IF YOU FEEL RESISTANCE. Wait a minute or two and then try again, gently, if you do not feel resistance then continue traction but upward along the curve of Carus as the placenta becomes visible at the the introitus.</a:t>
            </a:r>
            <a:endParaRPr lang="en-US" dirty="0"/>
          </a:p>
        </p:txBody>
      </p:sp>
    </p:spTree>
    <p:extLst>
      <p:ext uri="{BB962C8B-B14F-4D97-AF65-F5344CB8AC3E}">
        <p14:creationId xmlns:p14="http://schemas.microsoft.com/office/powerpoint/2010/main" val="3420069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G]"/>
          <p:cNvPicPr>
            <a:picLocks noGrp="1"/>
          </p:cNvPicPr>
          <p:nvPr>
            <p:ph idx="1"/>
          </p:nvPr>
        </p:nvPicPr>
        <p:blipFill>
          <a:blip r:embed="rId2" cstate="print"/>
          <a:srcRect/>
          <a:stretch>
            <a:fillRect/>
          </a:stretch>
        </p:blipFill>
        <p:spPr bwMode="auto">
          <a:xfrm>
            <a:off x="0" y="609600"/>
            <a:ext cx="9144000" cy="6248400"/>
          </a:xfrm>
          <a:prstGeom prst="rect">
            <a:avLst/>
          </a:prstGeom>
          <a:noFill/>
          <a:ln w="9525">
            <a:noFill/>
            <a:miter lim="800000"/>
            <a:headEnd/>
            <a:tailEnd/>
          </a:ln>
        </p:spPr>
      </p:pic>
    </p:spTree>
    <p:extLst>
      <p:ext uri="{BB962C8B-B14F-4D97-AF65-F5344CB8AC3E}">
        <p14:creationId xmlns:p14="http://schemas.microsoft.com/office/powerpoint/2010/main" val="218791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When the placenta is visible at the introitus, lift it partially through with the hand holding the clamp</a:t>
            </a:r>
            <a:endParaRPr lang="en-US" dirty="0"/>
          </a:p>
        </p:txBody>
      </p:sp>
    </p:spTree>
    <p:extLst>
      <p:ext uri="{BB962C8B-B14F-4D97-AF65-F5344CB8AC3E}">
        <p14:creationId xmlns:p14="http://schemas.microsoft.com/office/powerpoint/2010/main" val="2215650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Early detection and treatment of problems such as TB, </a:t>
            </a:r>
            <a:r>
              <a:rPr lang="en-US" dirty="0" err="1"/>
              <a:t>Eclampsia</a:t>
            </a:r>
            <a:r>
              <a:rPr lang="en-US" dirty="0"/>
              <a:t>, </a:t>
            </a:r>
            <a:r>
              <a:rPr lang="en-US" dirty="0" err="1"/>
              <a:t>haemorrhage</a:t>
            </a:r>
            <a:r>
              <a:rPr lang="en-US" dirty="0"/>
              <a:t> </a:t>
            </a:r>
            <a:r>
              <a:rPr lang="en-US" dirty="0" err="1"/>
              <a:t>etc</a:t>
            </a:r>
            <a:r>
              <a:rPr lang="en-US" dirty="0"/>
              <a:t>; and referral as necessary</a:t>
            </a:r>
          </a:p>
          <a:p>
            <a:pPr algn="just"/>
            <a:r>
              <a:rPr lang="en-US" dirty="0"/>
              <a:t>Counselling for HIV and testing; Family planning, Breast feeding, personal hygiene, nutrition; </a:t>
            </a:r>
            <a:r>
              <a:rPr lang="en-US" dirty="0" err="1"/>
              <a:t>etc</a:t>
            </a:r>
            <a:r>
              <a:rPr lang="en-US" dirty="0"/>
              <a:t> </a:t>
            </a:r>
          </a:p>
          <a:p>
            <a:pPr algn="just"/>
            <a:r>
              <a:rPr lang="en-US" dirty="0"/>
              <a:t>Health promotion using health messages</a:t>
            </a:r>
          </a:p>
          <a:p>
            <a:endParaRPr lang="en-US" dirty="0"/>
          </a:p>
        </p:txBody>
      </p:sp>
    </p:spTree>
    <p:extLst>
      <p:ext uri="{BB962C8B-B14F-4D97-AF65-F5344CB8AC3E}">
        <p14:creationId xmlns:p14="http://schemas.microsoft.com/office/powerpoint/2010/main" val="875689858"/>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
          <p:cNvPicPr>
            <a:picLocks noGrp="1"/>
          </p:cNvPicPr>
          <p:nvPr>
            <p:ph idx="1"/>
          </p:nvPr>
        </p:nvPicPr>
        <p:blipFill>
          <a:blip r:embed="rId2" cstate="prin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792940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Remove your other hand from the abdomen and let the placenta fall into your hands. At this point drop the cord and the clamp.</a:t>
            </a:r>
            <a:endParaRPr lang="en-US" dirty="0"/>
          </a:p>
        </p:txBody>
      </p:sp>
    </p:spTree>
    <p:extLst>
      <p:ext uri="{BB962C8B-B14F-4D97-AF65-F5344CB8AC3E}">
        <p14:creationId xmlns:p14="http://schemas.microsoft.com/office/powerpoint/2010/main" val="4039601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G]"/>
          <p:cNvPicPr>
            <a:picLocks noGrp="1"/>
          </p:cNvPicPr>
          <p:nvPr>
            <p:ph idx="1"/>
          </p:nvPr>
        </p:nvPicPr>
        <p:blipFill>
          <a:blip r:embed="rId2" cstate="print"/>
          <a:srcRect/>
          <a:stretch>
            <a:fillRect/>
          </a:stretch>
        </p:blipFill>
        <p:spPr bwMode="auto">
          <a:xfrm>
            <a:off x="0" y="609600"/>
            <a:ext cx="9144000" cy="6248400"/>
          </a:xfrm>
          <a:prstGeom prst="rect">
            <a:avLst/>
          </a:prstGeom>
          <a:noFill/>
          <a:ln w="9525">
            <a:noFill/>
            <a:miter lim="800000"/>
            <a:headEnd/>
            <a:tailEnd/>
          </a:ln>
        </p:spPr>
      </p:pic>
    </p:spTree>
    <p:extLst>
      <p:ext uri="{BB962C8B-B14F-4D97-AF65-F5344CB8AC3E}">
        <p14:creationId xmlns:p14="http://schemas.microsoft.com/office/powerpoint/2010/main" val="363120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Move the placenta up and down and rotate it gently to bring it through the os. This has been called 'feathering'.</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539245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
          <p:cNvPicPr>
            <a:picLocks noGrp="1"/>
          </p:cNvPicPr>
          <p:nvPr>
            <p:ph idx="1"/>
          </p:nvPr>
        </p:nvPicPr>
        <p:blipFill>
          <a:blip r:embed="rId2" cstate="prin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139880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Continue to rotate the placenta to make a thick cord of the trailing membranes, if necessary.</a:t>
            </a:r>
            <a:endParaRPr lang="en-US" dirty="0"/>
          </a:p>
        </p:txBody>
      </p:sp>
    </p:spTree>
    <p:extLst>
      <p:ext uri="{BB962C8B-B14F-4D97-AF65-F5344CB8AC3E}">
        <p14:creationId xmlns:p14="http://schemas.microsoft.com/office/powerpoint/2010/main" val="485269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
          <p:cNvPicPr>
            <a:picLocks noGrp="1"/>
          </p:cNvPicPr>
          <p:nvPr>
            <p:ph idx="1"/>
          </p:nvPr>
        </p:nvPicPr>
        <p:blipFill>
          <a:blip r:embed="rId2" cstate="print"/>
          <a:stretch>
            <a:fillRect/>
          </a:stretch>
        </p:blipFill>
        <p:spPr bwMode="auto">
          <a:xfrm>
            <a:off x="0" y="0"/>
            <a:ext cx="9144000" cy="6705600"/>
          </a:xfrm>
          <a:prstGeom prst="rect">
            <a:avLst/>
          </a:prstGeom>
          <a:noFill/>
          <a:ln w="9525">
            <a:noFill/>
            <a:miter lim="800000"/>
            <a:headEnd/>
            <a:tailEnd/>
          </a:ln>
        </p:spPr>
      </p:pic>
    </p:spTree>
    <p:extLst>
      <p:ext uri="{BB962C8B-B14F-4D97-AF65-F5344CB8AC3E}">
        <p14:creationId xmlns:p14="http://schemas.microsoft.com/office/powerpoint/2010/main" val="242856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If this is not sufficient, grasp the membranes with the clamp to encompass them laterally.</a:t>
            </a:r>
            <a:endParaRPr lang="en-US" dirty="0"/>
          </a:p>
        </p:txBody>
      </p:sp>
    </p:spTree>
    <p:extLst>
      <p:ext uri="{BB962C8B-B14F-4D97-AF65-F5344CB8AC3E}">
        <p14:creationId xmlns:p14="http://schemas.microsoft.com/office/powerpoint/2010/main" val="1727410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
          <p:cNvPicPr>
            <a:picLocks noGrp="1"/>
          </p:cNvPicPr>
          <p:nvPr>
            <p:ph idx="1"/>
          </p:nvPr>
        </p:nvPicPr>
        <p:blipFill>
          <a:blip r:embed="rId2" cstate="prin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766761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Rotate the ring forceps to make a thicker cord of membranes and then gently tease the membranes through the introitus by a slight up and down movement.</a:t>
            </a:r>
          </a:p>
          <a:p>
            <a:pPr>
              <a:buNone/>
            </a:pPr>
            <a:r>
              <a:rPr lang="en-US" b="1" dirty="0" smtClean="0"/>
              <a:t>Important Note:</a:t>
            </a:r>
            <a:r>
              <a:rPr lang="en-US" dirty="0" smtClean="0"/>
              <a:t> Remember: slow controlled delivery to avoid tearing the cord or membranes.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880197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(4) Targeted PNC Assessments</a:t>
            </a:r>
          </a:p>
        </p:txBody>
      </p:sp>
      <p:sp>
        <p:nvSpPr>
          <p:cNvPr id="3" name="Content Placeholder 2"/>
          <p:cNvSpPr>
            <a:spLocks noGrp="1"/>
          </p:cNvSpPr>
          <p:nvPr>
            <p:ph idx="1"/>
          </p:nvPr>
        </p:nvSpPr>
        <p:spPr/>
        <p:txBody>
          <a:bodyPr/>
          <a:lstStyle/>
          <a:p>
            <a:pPr>
              <a:buFont typeface="Wingdings" pitchFamily="2" charset="2"/>
              <a:buChar char="§"/>
            </a:pPr>
            <a:r>
              <a:rPr lang="en-US" dirty="0"/>
              <a:t>The following are the recommended timings for PNC for Mother &amp; baby </a:t>
            </a:r>
            <a:endParaRPr lang="en-US" dirty="0" smtClean="0"/>
          </a:p>
          <a:p>
            <a:pPr>
              <a:buFont typeface="Wingdings" pitchFamily="2" charset="2"/>
              <a:buChar char="q"/>
            </a:pPr>
            <a:r>
              <a:rPr lang="en-US" dirty="0" smtClean="0"/>
              <a:t> </a:t>
            </a:r>
            <a:r>
              <a:rPr lang="en-US" dirty="0"/>
              <a:t>Within 48 hours after birth </a:t>
            </a:r>
            <a:r>
              <a:rPr lang="en-US" dirty="0" smtClean="0"/>
              <a:t> </a:t>
            </a:r>
          </a:p>
          <a:p>
            <a:pPr>
              <a:buFont typeface="Wingdings" pitchFamily="2" charset="2"/>
              <a:buChar char="q"/>
            </a:pPr>
            <a:r>
              <a:rPr lang="en-US" dirty="0" smtClean="0"/>
              <a:t>Within </a:t>
            </a:r>
            <a:r>
              <a:rPr lang="en-US" dirty="0"/>
              <a:t>1-2 weeks </a:t>
            </a:r>
          </a:p>
          <a:p>
            <a:pPr>
              <a:buFont typeface="Wingdings" pitchFamily="2" charset="2"/>
              <a:buChar char="q"/>
            </a:pPr>
            <a:r>
              <a:rPr lang="en-US" dirty="0" smtClean="0"/>
              <a:t>Within </a:t>
            </a:r>
            <a:r>
              <a:rPr lang="en-US" dirty="0"/>
              <a:t>4-6 weeks </a:t>
            </a:r>
          </a:p>
          <a:p>
            <a:pPr>
              <a:buFont typeface="Wingdings" pitchFamily="2" charset="2"/>
              <a:buChar char="q"/>
            </a:pPr>
            <a:r>
              <a:rPr lang="en-US" dirty="0" smtClean="0"/>
              <a:t>Within </a:t>
            </a:r>
            <a:r>
              <a:rPr lang="en-US" dirty="0"/>
              <a:t>4- 6 months</a:t>
            </a:r>
          </a:p>
        </p:txBody>
      </p:sp>
    </p:spTree>
    <p:extLst>
      <p:ext uri="{BB962C8B-B14F-4D97-AF65-F5344CB8AC3E}">
        <p14:creationId xmlns:p14="http://schemas.microsoft.com/office/powerpoint/2010/main" val="1761975413"/>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914400"/>
          </a:xfrm>
        </p:spPr>
        <p:txBody>
          <a:bodyPr/>
          <a:lstStyle/>
          <a:p>
            <a:r>
              <a:rPr lang="en-US" b="1" dirty="0" smtClean="0"/>
              <a:t>Maternal Effort</a:t>
            </a:r>
            <a:endParaRPr lang="en-US" dirty="0"/>
          </a:p>
        </p:txBody>
      </p:sp>
      <p:sp>
        <p:nvSpPr>
          <p:cNvPr id="3" name="Content Placeholder 2"/>
          <p:cNvSpPr>
            <a:spLocks noGrp="1"/>
          </p:cNvSpPr>
          <p:nvPr>
            <p:ph idx="1"/>
          </p:nvPr>
        </p:nvSpPr>
        <p:spPr>
          <a:xfrm>
            <a:off x="0" y="1600200"/>
            <a:ext cx="8915400" cy="4572000"/>
          </a:xfrm>
        </p:spPr>
        <p:txBody>
          <a:bodyPr>
            <a:normAutofit/>
          </a:bodyPr>
          <a:lstStyle/>
          <a:p>
            <a:r>
              <a:rPr lang="en-US" dirty="0" smtClean="0"/>
              <a:t>This method is not commonly used. When the placenta has separated and descended, the palm is placed downwards on the mother’s abdomen to provide a backup that the mother can push against. During a contraction, the mother should be asked to push down. The placenta will be pushed out of the vagina. This method is useful in the event of a macerated birth</a:t>
            </a:r>
            <a:endParaRPr lang="en-US" dirty="0"/>
          </a:p>
        </p:txBody>
      </p:sp>
    </p:spTree>
    <p:extLst>
      <p:ext uri="{BB962C8B-B14F-4D97-AF65-F5344CB8AC3E}">
        <p14:creationId xmlns:p14="http://schemas.microsoft.com/office/powerpoint/2010/main" val="961485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Fundal Pressure</a:t>
            </a:r>
            <a:endParaRPr lang="en-US" dirty="0"/>
          </a:p>
        </p:txBody>
      </p:sp>
      <p:sp>
        <p:nvSpPr>
          <p:cNvPr id="3" name="Content Placeholder 2"/>
          <p:cNvSpPr>
            <a:spLocks noGrp="1"/>
          </p:cNvSpPr>
          <p:nvPr>
            <p:ph idx="1"/>
          </p:nvPr>
        </p:nvSpPr>
        <p:spPr/>
        <p:txBody>
          <a:bodyPr/>
          <a:lstStyle/>
          <a:p>
            <a:r>
              <a:rPr lang="en-US" dirty="0" smtClean="0"/>
              <a:t>This method should be used in case of a macerated or pre-term baby as the strength of the cord is reduced. You should wait for the signs of placental separation b4 applying fundal pressure</a:t>
            </a:r>
          </a:p>
          <a:p>
            <a:endParaRPr lang="en-US" dirty="0"/>
          </a:p>
        </p:txBody>
      </p:sp>
    </p:spTree>
    <p:extLst>
      <p:ext uri="{BB962C8B-B14F-4D97-AF65-F5344CB8AC3E}">
        <p14:creationId xmlns:p14="http://schemas.microsoft.com/office/powerpoint/2010/main" val="973365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t>Procedure</a:t>
            </a:r>
            <a:endParaRPr lang="en-US" dirty="0"/>
          </a:p>
        </p:txBody>
      </p:sp>
      <p:sp>
        <p:nvSpPr>
          <p:cNvPr id="3" name="Content Placeholder 2"/>
          <p:cNvSpPr>
            <a:spLocks noGrp="1"/>
          </p:cNvSpPr>
          <p:nvPr>
            <p:ph idx="1"/>
          </p:nvPr>
        </p:nvSpPr>
        <p:spPr>
          <a:xfrm>
            <a:off x="0" y="762000"/>
            <a:ext cx="9144000" cy="6096000"/>
          </a:xfrm>
        </p:spPr>
        <p:txBody>
          <a:bodyPr>
            <a:normAutofit/>
          </a:bodyPr>
          <a:lstStyle/>
          <a:p>
            <a:r>
              <a:rPr lang="en-US" dirty="0" smtClean="0"/>
              <a:t>Make sure the bladder is empty. Instruct the mother to breathe through an open mouth slowly and quietly. When there is a contraction, grasp the uterus with your left hand fingers behind the uterus. Thumb in the anterior surface. Apply pressure to the pelvic inlet in downward and backward direction. Receive the placenta with both hands. If the membranes do not slip out, turn the placenta around and deliver the membranes slowly with an upward movement. Rub the uterus and expel the clots. Once the placenta is out, you will need to examine the birth canal.</a:t>
            </a:r>
            <a:endParaRPr lang="en-US" dirty="0"/>
          </a:p>
        </p:txBody>
      </p:sp>
    </p:spTree>
    <p:extLst>
      <p:ext uri="{BB962C8B-B14F-4D97-AF65-F5344CB8AC3E}">
        <p14:creationId xmlns:p14="http://schemas.microsoft.com/office/powerpoint/2010/main" val="150460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dirty="0" smtClean="0"/>
              <a:t>Explain to the mother that you need to check if she has any tears, warn her it will be a bit painful but the worst part has passed, you will be very gentle and quick and that she needs to cooperate</a:t>
            </a:r>
          </a:p>
          <a:p>
            <a:r>
              <a:rPr lang="en-US" dirty="0" smtClean="0"/>
              <a:t>Change the gloves, roll gauze over pointing and middle fingers of the right hand</a:t>
            </a:r>
          </a:p>
          <a:p>
            <a:r>
              <a:rPr lang="en-US" dirty="0" smtClean="0"/>
              <a:t>Insert middle fingers of left hand facing upwards pushing the upper vaginal wall.</a:t>
            </a:r>
          </a:p>
          <a:p>
            <a:r>
              <a:rPr lang="en-US" dirty="0" smtClean="0"/>
              <a:t>With the right hand press down the lower vaginal wall exposing the cervix</a:t>
            </a:r>
            <a:endParaRPr lang="en-US" dirty="0"/>
          </a:p>
        </p:txBody>
      </p:sp>
    </p:spTree>
    <p:extLst>
      <p:ext uri="{BB962C8B-B14F-4D97-AF65-F5344CB8AC3E}">
        <p14:creationId xmlns:p14="http://schemas.microsoft.com/office/powerpoint/2010/main" val="1011079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
            <a:ext cx="9144000" cy="6126163"/>
          </a:xfrm>
        </p:spPr>
        <p:txBody>
          <a:bodyPr>
            <a:normAutofit/>
          </a:bodyPr>
          <a:lstStyle/>
          <a:p>
            <a:r>
              <a:rPr lang="en-US" dirty="0" smtClean="0"/>
              <a:t>Check the cervix for bleeding, oedema or tears</a:t>
            </a:r>
          </a:p>
          <a:p>
            <a:r>
              <a:rPr lang="en-US" dirty="0" smtClean="0"/>
              <a:t>Check for any tears with the two fingers of your right hand, mop both sides of the vaginal wall, finish with the fourchette</a:t>
            </a:r>
          </a:p>
          <a:p>
            <a:r>
              <a:rPr lang="en-US" dirty="0" smtClean="0"/>
              <a:t>Reassure the mother in case there is any tear for suturing</a:t>
            </a:r>
          </a:p>
          <a:p>
            <a:r>
              <a:rPr lang="en-US" dirty="0" smtClean="0"/>
              <a:t>Cover the perineum with the folded pad into a half</a:t>
            </a:r>
          </a:p>
          <a:p>
            <a:r>
              <a:rPr lang="en-US" dirty="0" smtClean="0"/>
              <a:t>Wipe the buttocks from the fourchette towards the rectum cover the perineum completely</a:t>
            </a:r>
          </a:p>
          <a:p>
            <a:r>
              <a:rPr lang="en-US" dirty="0" smtClean="0"/>
              <a:t>Collect any blood loss from the bed</a:t>
            </a:r>
          </a:p>
          <a:p>
            <a:r>
              <a:rPr lang="en-US" dirty="0" smtClean="0"/>
              <a:t>Change the bed linen with the help of an assistant</a:t>
            </a:r>
          </a:p>
        </p:txBody>
      </p:sp>
    </p:spTree>
    <p:extLst>
      <p:ext uri="{BB962C8B-B14F-4D97-AF65-F5344CB8AC3E}">
        <p14:creationId xmlns:p14="http://schemas.microsoft.com/office/powerpoint/2010/main" val="234891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
            <a:ext cx="8686800" cy="6126163"/>
          </a:xfrm>
        </p:spPr>
        <p:txBody>
          <a:bodyPr>
            <a:normAutofit/>
          </a:bodyPr>
          <a:lstStyle/>
          <a:p>
            <a:r>
              <a:rPr lang="en-US" dirty="0" smtClean="0"/>
              <a:t>In case of episiotomy or a tear, scrub your hands while your assistant is setting a sterile suturing pack and repair the tear</a:t>
            </a:r>
          </a:p>
          <a:p>
            <a:r>
              <a:rPr lang="en-US" dirty="0" smtClean="0"/>
              <a:t>Ask the mother to lie on her back with her legs crossed on each other</a:t>
            </a:r>
          </a:p>
          <a:p>
            <a:r>
              <a:rPr lang="en-US" dirty="0" smtClean="0"/>
              <a:t>Ask the assistant to hand over the baby to the mother</a:t>
            </a:r>
          </a:p>
          <a:p>
            <a:r>
              <a:rPr lang="en-US" dirty="0" smtClean="0"/>
              <a:t>Leave the mother to rest while you go to examine the placenta</a:t>
            </a:r>
          </a:p>
          <a:p>
            <a:endParaRPr lang="en-US" dirty="0"/>
          </a:p>
        </p:txBody>
      </p:sp>
    </p:spTree>
    <p:extLst>
      <p:ext uri="{BB962C8B-B14F-4D97-AF65-F5344CB8AC3E}">
        <p14:creationId xmlns:p14="http://schemas.microsoft.com/office/powerpoint/2010/main" val="3345532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Complications of the 3</a:t>
            </a:r>
            <a:r>
              <a:rPr lang="en-US" b="1" baseline="30000" dirty="0" smtClean="0"/>
              <a:t>rd</a:t>
            </a:r>
            <a:r>
              <a:rPr lang="en-US" b="1" dirty="0" smtClean="0"/>
              <a:t> stage of labour</a:t>
            </a:r>
            <a:endParaRPr lang="en-US" b="1" dirty="0"/>
          </a:p>
        </p:txBody>
      </p:sp>
      <p:sp>
        <p:nvSpPr>
          <p:cNvPr id="3" name="Content Placeholder 2"/>
          <p:cNvSpPr>
            <a:spLocks noGrp="1"/>
          </p:cNvSpPr>
          <p:nvPr>
            <p:ph idx="1"/>
          </p:nvPr>
        </p:nvSpPr>
        <p:spPr>
          <a:xfrm>
            <a:off x="0" y="1600206"/>
            <a:ext cx="8686800" cy="4525963"/>
          </a:xfrm>
        </p:spPr>
        <p:txBody>
          <a:bodyPr>
            <a:normAutofit fontScale="92500" lnSpcReduction="10000"/>
          </a:bodyPr>
          <a:lstStyle/>
          <a:p>
            <a:pPr>
              <a:buNone/>
            </a:pPr>
            <a:r>
              <a:rPr lang="en-US" b="1" u="sng" dirty="0" smtClean="0"/>
              <a:t>POSTPARTUM HAEMORRHAGE(PPH)</a:t>
            </a:r>
          </a:p>
          <a:p>
            <a:r>
              <a:rPr lang="en-US" dirty="0" smtClean="0"/>
              <a:t>PPH can be defined as excessive bleeding of more than 500mls of blood from the genital tract after the birth of a baby or any amount that may lead to deterioration in the mother’s condition.</a:t>
            </a:r>
          </a:p>
          <a:p>
            <a:r>
              <a:rPr lang="en-US" dirty="0" smtClean="0"/>
              <a:t>If it occurs during the 3</a:t>
            </a:r>
            <a:r>
              <a:rPr lang="en-US" baseline="30000" dirty="0" smtClean="0"/>
              <a:t>rd</a:t>
            </a:r>
            <a:r>
              <a:rPr lang="en-US" dirty="0" smtClean="0"/>
              <a:t> stage of labour or within 24hrs of delivery, this is known as </a:t>
            </a:r>
            <a:r>
              <a:rPr lang="en-US" b="1" dirty="0" smtClean="0"/>
              <a:t>primary PPH </a:t>
            </a:r>
          </a:p>
          <a:p>
            <a:r>
              <a:rPr lang="en-US" dirty="0" smtClean="0"/>
              <a:t>If the condition occurs after 24 hours of, and within six weeks after, delivery it is known as </a:t>
            </a:r>
            <a:r>
              <a:rPr lang="en-US" b="1" dirty="0" smtClean="0"/>
              <a:t>Secondary PPH</a:t>
            </a:r>
            <a:r>
              <a:rPr lang="en-US" dirty="0" smtClean="0"/>
              <a:t>.</a:t>
            </a:r>
            <a:endParaRPr lang="en-US" dirty="0"/>
          </a:p>
        </p:txBody>
      </p:sp>
    </p:spTree>
    <p:extLst>
      <p:ext uri="{BB962C8B-B14F-4D97-AF65-F5344CB8AC3E}">
        <p14:creationId xmlns:p14="http://schemas.microsoft.com/office/powerpoint/2010/main" val="265550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Retained placenta</a:t>
            </a:r>
            <a:r>
              <a:rPr lang="en-US" dirty="0" smtClean="0"/>
              <a:t/>
            </a:r>
            <a:br>
              <a:rPr lang="en-US" dirty="0" smtClean="0"/>
            </a:br>
            <a:endParaRPr lang="en-US" dirty="0"/>
          </a:p>
        </p:txBody>
      </p:sp>
      <p:sp>
        <p:nvSpPr>
          <p:cNvPr id="3" name="Content Placeholder 2"/>
          <p:cNvSpPr>
            <a:spLocks noGrp="1"/>
          </p:cNvSpPr>
          <p:nvPr>
            <p:ph idx="1"/>
          </p:nvPr>
        </p:nvSpPr>
        <p:spPr>
          <a:xfrm>
            <a:off x="0" y="838200"/>
            <a:ext cx="9144000" cy="6019800"/>
          </a:xfrm>
        </p:spPr>
        <p:txBody>
          <a:bodyPr/>
          <a:lstStyle/>
          <a:p>
            <a:pPr>
              <a:buNone/>
            </a:pPr>
            <a:r>
              <a:rPr lang="en-US" dirty="0" smtClean="0"/>
              <a:t>The placenta remains inside the uterus for longer than 30 minutes after delivery of the baby, usually due to one or more of the following: </a:t>
            </a:r>
          </a:p>
          <a:p>
            <a:pPr lvl="0"/>
            <a:r>
              <a:rPr lang="en-US" dirty="0" smtClean="0"/>
              <a:t>Uterine contractions may be inadequate to expel the placenta</a:t>
            </a:r>
          </a:p>
          <a:p>
            <a:pPr lvl="0"/>
            <a:r>
              <a:rPr lang="en-US" dirty="0" smtClean="0"/>
              <a:t>The cervix might have retracted too fast and partially closed, trapping the placenta in the uterus</a:t>
            </a:r>
          </a:p>
          <a:p>
            <a:pPr lvl="0"/>
            <a:r>
              <a:rPr lang="en-US" dirty="0" smtClean="0"/>
              <a:t>The bladder may be full and obstructing placental delivery. </a:t>
            </a:r>
          </a:p>
          <a:p>
            <a:endParaRPr lang="en-US" dirty="0"/>
          </a:p>
        </p:txBody>
      </p:sp>
    </p:spTree>
    <p:extLst>
      <p:ext uri="{BB962C8B-B14F-4D97-AF65-F5344CB8AC3E}">
        <p14:creationId xmlns:p14="http://schemas.microsoft.com/office/powerpoint/2010/main" val="2193711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Uterine inversion</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The uterus is pulled ‘inside out’ as the baby or the placenta is delivered, and partly emerges through the vagina.</a:t>
            </a:r>
          </a:p>
          <a:p>
            <a:pPr>
              <a:buNone/>
            </a:pPr>
            <a:endParaRPr lang="en-US" dirty="0"/>
          </a:p>
        </p:txBody>
      </p:sp>
    </p:spTree>
    <p:extLst>
      <p:ext uri="{BB962C8B-B14F-4D97-AF65-F5344CB8AC3E}">
        <p14:creationId xmlns:p14="http://schemas.microsoft.com/office/powerpoint/2010/main" val="1242003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rgbClr val="00B050"/>
          </a:solidFill>
        </p:spPr>
        <p:txBody>
          <a:bodyPr>
            <a:normAutofit/>
          </a:bodyPr>
          <a:lstStyle/>
          <a:p>
            <a:r>
              <a:rPr lang="en-US" b="1" dirty="0" smtClean="0">
                <a:solidFill>
                  <a:srgbClr val="FFFF00"/>
                </a:solidFill>
              </a:rPr>
              <a:t>FOURTH STAGE OF LABOUR</a:t>
            </a:r>
            <a:endParaRPr lang="en-US" b="1" dirty="0">
              <a:solidFill>
                <a:srgbClr val="FFFF00"/>
              </a:solidFill>
            </a:endParaRPr>
          </a:p>
        </p:txBody>
      </p:sp>
      <p:sp>
        <p:nvSpPr>
          <p:cNvPr id="3" name="Content Placeholder 2"/>
          <p:cNvSpPr>
            <a:spLocks noGrp="1"/>
          </p:cNvSpPr>
          <p:nvPr>
            <p:ph idx="1"/>
          </p:nvPr>
        </p:nvSpPr>
        <p:spPr>
          <a:xfrm>
            <a:off x="0" y="838200"/>
            <a:ext cx="9144000" cy="6096000"/>
          </a:xfrm>
        </p:spPr>
        <p:txBody>
          <a:bodyPr>
            <a:noAutofit/>
          </a:bodyPr>
          <a:lstStyle/>
          <a:p>
            <a:r>
              <a:rPr lang="en-US" dirty="0" smtClean="0"/>
              <a:t>This is the period from the delivery of placenta and membranes to the end of the 1-2 hours postpartum, until the uterus remains firm on its own </a:t>
            </a:r>
          </a:p>
          <a:p>
            <a:r>
              <a:rPr lang="en-US" dirty="0" smtClean="0"/>
              <a:t>The uterus is firm at level of two fingers breadth above the umbilicus. Restoration of physiological stability is established.</a:t>
            </a:r>
          </a:p>
          <a:p>
            <a:r>
              <a:rPr lang="en-US" dirty="0" smtClean="0"/>
              <a:t>The primary goal is to prevent hemorrhage from the uterine atony and the cervical or vaginal lacerations. </a:t>
            </a:r>
          </a:p>
          <a:p>
            <a:pPr>
              <a:buNone/>
            </a:pPr>
            <a:r>
              <a:rPr lang="en-US" dirty="0" smtClean="0"/>
              <a:t> </a:t>
            </a:r>
          </a:p>
        </p:txBody>
      </p:sp>
    </p:spTree>
    <p:extLst>
      <p:ext uri="{BB962C8B-B14F-4D97-AF65-F5344CB8AC3E}">
        <p14:creationId xmlns:p14="http://schemas.microsoft.com/office/powerpoint/2010/main" val="998808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chemeClr val="tx1"/>
                </a:solidFill>
              </a:rPr>
              <a:t/>
            </a:r>
            <a:br>
              <a:rPr lang="en-US" b="1" dirty="0" smtClean="0">
                <a:solidFill>
                  <a:schemeClr val="tx1"/>
                </a:solidFill>
              </a:rPr>
            </a:br>
            <a:r>
              <a:rPr lang="en-US" b="1" dirty="0" smtClean="0">
                <a:solidFill>
                  <a:schemeClr val="tx1"/>
                </a:solidFill>
              </a:rPr>
              <a:t>OBJECTIVES OF PRE CONCEPTION CARE </a:t>
            </a:r>
            <a:endParaRPr lang="en-US" dirty="0">
              <a:solidFill>
                <a:schemeClr val="tx1"/>
              </a:solidFill>
            </a:endParaRPr>
          </a:p>
        </p:txBody>
      </p:sp>
      <p:sp>
        <p:nvSpPr>
          <p:cNvPr id="4" name="Content Placeholder 3"/>
          <p:cNvSpPr>
            <a:spLocks noGrp="1"/>
          </p:cNvSpPr>
          <p:nvPr>
            <p:ph idx="1"/>
          </p:nvPr>
        </p:nvSpPr>
        <p:spPr>
          <a:xfrm>
            <a:off x="0" y="1524000"/>
            <a:ext cx="9144000" cy="5334000"/>
          </a:xfrm>
        </p:spPr>
        <p:txBody>
          <a:bodyPr>
            <a:noAutofit/>
          </a:bodyPr>
          <a:lstStyle/>
          <a:p>
            <a:r>
              <a:rPr lang="en-US" sz="3200" dirty="0" smtClean="0"/>
              <a:t>To provide Health promotion and education to improve knowledge, attitudes and behavior of men and women with regard to pregnancy </a:t>
            </a:r>
          </a:p>
          <a:p>
            <a:r>
              <a:rPr lang="en-US" sz="3200" dirty="0" smtClean="0"/>
              <a:t>To provide Evidence - based Screening for pregnancy risks </a:t>
            </a:r>
          </a:p>
          <a:p>
            <a:r>
              <a:rPr lang="en-US" sz="3200" dirty="0" smtClean="0"/>
              <a:t>To provide Interventions to address identified risks and conditions </a:t>
            </a:r>
          </a:p>
          <a:p>
            <a:r>
              <a:rPr lang="en-US" sz="3200" dirty="0" smtClean="0"/>
              <a:t>To Achieve universal coverage of Essential Obstetric Care </a:t>
            </a:r>
          </a:p>
          <a:p>
            <a:endParaRPr lang="en-US" sz="3200" dirty="0"/>
          </a:p>
        </p:txBody>
      </p:sp>
      <p:sp>
        <p:nvSpPr>
          <p:cNvPr id="3" name="Slide Number Placeholder 2"/>
          <p:cNvSpPr>
            <a:spLocks noGrp="1"/>
          </p:cNvSpPr>
          <p:nvPr>
            <p:ph type="sldNum" sz="quarter" idx="12"/>
          </p:nvPr>
        </p:nvSpPr>
        <p:spPr/>
        <p:txBody>
          <a:bodyPr/>
          <a:lstStyle/>
          <a:p>
            <a:fld id="{83F828AF-2CD1-48C6-8286-C7F35401D37C}" type="slidenum">
              <a:rPr lang="en-US" smtClean="0"/>
              <a:pPr/>
              <a:t>4</a:t>
            </a:fld>
            <a:endParaRPr lang="en-US"/>
          </a:p>
        </p:txBody>
      </p:sp>
    </p:spTree>
    <p:extLst>
      <p:ext uri="{BB962C8B-B14F-4D97-AF65-F5344CB8AC3E}">
        <p14:creationId xmlns:p14="http://schemas.microsoft.com/office/powerpoint/2010/main" val="3125341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PHYSIOLOGICAL CHANGES IN PREGNANCY</a:t>
            </a:r>
            <a:endParaRPr lang="en-US" dirty="0"/>
          </a:p>
        </p:txBody>
      </p:sp>
      <p:sp>
        <p:nvSpPr>
          <p:cNvPr id="3" name="Content Placeholder 2"/>
          <p:cNvSpPr>
            <a:spLocks noGrp="1"/>
          </p:cNvSpPr>
          <p:nvPr>
            <p:ph idx="1"/>
          </p:nvPr>
        </p:nvSpPr>
        <p:spPr/>
        <p:txBody>
          <a:bodyPr/>
          <a:lstStyle/>
          <a:p>
            <a:pPr lvl="0">
              <a:buNone/>
            </a:pPr>
            <a:r>
              <a:rPr lang="en-US" dirty="0"/>
              <a:t> </a:t>
            </a:r>
            <a:r>
              <a:rPr lang="en-US" b="1" dirty="0">
                <a:solidFill>
                  <a:schemeClr val="accent2">
                    <a:lumMod val="60000"/>
                    <a:lumOff val="40000"/>
                  </a:schemeClr>
                </a:solidFill>
                <a:latin typeface="Times New Roman" pitchFamily="18" charset="0"/>
                <a:cs typeface="Times New Roman" pitchFamily="18" charset="0"/>
              </a:rPr>
              <a:t>CHANGES PER SYSTEM</a:t>
            </a:r>
            <a:endParaRPr lang="en-US" b="1" u="sng" dirty="0" smtClean="0">
              <a:solidFill>
                <a:srgbClr val="00B050"/>
              </a:solidFill>
              <a:latin typeface="Times New Roman" pitchFamily="18" charset="0"/>
              <a:cs typeface="Times New Roman" pitchFamily="18" charset="0"/>
            </a:endParaRPr>
          </a:p>
          <a:p>
            <a:pPr lvl="0">
              <a:buNone/>
            </a:pPr>
            <a:r>
              <a:rPr lang="en-US" b="1" u="sng" dirty="0" smtClean="0">
                <a:solidFill>
                  <a:srgbClr val="00B050"/>
                </a:solidFill>
                <a:latin typeface="Times New Roman" pitchFamily="18" charset="0"/>
                <a:cs typeface="Times New Roman" pitchFamily="18" charset="0"/>
              </a:rPr>
              <a:t>1</a:t>
            </a:r>
            <a:r>
              <a:rPr lang="en-US" b="1" u="sng" dirty="0">
                <a:solidFill>
                  <a:srgbClr val="00B050"/>
                </a:solidFill>
                <a:latin typeface="Times New Roman" pitchFamily="18" charset="0"/>
                <a:cs typeface="Times New Roman" pitchFamily="18" charset="0"/>
              </a:rPr>
              <a:t>. REPRODUCTION SYSTEM</a:t>
            </a:r>
          </a:p>
          <a:p>
            <a:pPr lvl="0">
              <a:buNone/>
            </a:pPr>
            <a:r>
              <a:rPr lang="en-US" dirty="0">
                <a:latin typeface="Times New Roman" pitchFamily="18" charset="0"/>
                <a:cs typeface="Times New Roman" pitchFamily="18" charset="0"/>
              </a:rPr>
              <a:t>		</a:t>
            </a:r>
            <a:r>
              <a:rPr lang="en-US" sz="3600" b="1" dirty="0">
                <a:solidFill>
                  <a:srgbClr val="FFFF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i. Uterus</a:t>
            </a:r>
            <a:endParaRPr lang="en-US" b="1" dirty="0">
              <a:solidFill>
                <a:srgbClr val="FF0000"/>
              </a:solidFill>
              <a:latin typeface="Times New Roman" pitchFamily="18" charset="0"/>
              <a:cs typeface="Times New Roman" pitchFamily="18" charset="0"/>
            </a:endParaRPr>
          </a:p>
          <a:p>
            <a:r>
              <a:rPr lang="en-US" dirty="0">
                <a:latin typeface="Times New Roman" pitchFamily="18" charset="0"/>
                <a:cs typeface="Times New Roman" pitchFamily="18" charset="0"/>
              </a:rPr>
              <a:t>Growth is in size, weight as well as the decidua.</a:t>
            </a:r>
          </a:p>
          <a:p>
            <a:pPr>
              <a:buFont typeface="Wingdings" pitchFamily="2" charset="2"/>
              <a:buChar char="Ø"/>
            </a:pPr>
            <a:r>
              <a:rPr lang="en-US" dirty="0">
                <a:latin typeface="Times New Roman" pitchFamily="18" charset="0"/>
                <a:cs typeface="Times New Roman" pitchFamily="18" charset="0"/>
              </a:rPr>
              <a:t>This facilitates nourishment, accommodation and protection of the embryo/fetus.</a:t>
            </a:r>
          </a:p>
          <a:p>
            <a:endParaRPr lang="en-US" dirty="0"/>
          </a:p>
        </p:txBody>
      </p:sp>
    </p:spTree>
    <p:extLst>
      <p:ext uri="{BB962C8B-B14F-4D97-AF65-F5344CB8AC3E}">
        <p14:creationId xmlns:p14="http://schemas.microsoft.com/office/powerpoint/2010/main" val="2577643460"/>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buNone/>
            </a:pPr>
            <a:r>
              <a:rPr lang="en-US" b="1" u="sng" dirty="0" smtClean="0"/>
              <a:t>NOTE</a:t>
            </a:r>
            <a:r>
              <a:rPr lang="en-US" dirty="0" smtClean="0"/>
              <a:t>:</a:t>
            </a:r>
            <a:r>
              <a:rPr lang="en-US" b="1" dirty="0" smtClean="0"/>
              <a:t> </a:t>
            </a:r>
            <a:r>
              <a:rPr lang="en-US" dirty="0" err="1" smtClean="0"/>
              <a:t>Atony</a:t>
            </a:r>
            <a:r>
              <a:rPr lang="en-US" dirty="0" smtClean="0"/>
              <a:t> is the lack of normal muscle tone. Uterine </a:t>
            </a:r>
            <a:r>
              <a:rPr lang="en-US" dirty="0" err="1" smtClean="0"/>
              <a:t>atony</a:t>
            </a:r>
            <a:r>
              <a:rPr lang="en-US" dirty="0" smtClean="0"/>
              <a:t> is failure of the uterus to contract. </a:t>
            </a:r>
          </a:p>
          <a:p>
            <a:r>
              <a:rPr lang="en-US" dirty="0" smtClean="0"/>
              <a:t>During this period </a:t>
            </a:r>
            <a:r>
              <a:rPr lang="en-US" dirty="0" err="1" smtClean="0"/>
              <a:t>myometrial</a:t>
            </a:r>
            <a:r>
              <a:rPr lang="en-US" dirty="0" smtClean="0"/>
              <a:t> contractions and retraction, accompanied by vessel thrombosis, operate effectively to control bleeding from the placenta site. Failure of this mechanism could result in excessive blood loss (postpartum </a:t>
            </a:r>
            <a:r>
              <a:rPr lang="en-US" dirty="0" err="1" smtClean="0"/>
              <a:t>haemorrhage</a:t>
            </a:r>
            <a:r>
              <a:rPr lang="en-US" dirty="0" smtClean="0"/>
              <a:t> (PPH)) that could be life threatening. </a:t>
            </a:r>
          </a:p>
          <a:p>
            <a:endParaRPr lang="en-US" dirty="0"/>
          </a:p>
        </p:txBody>
      </p:sp>
    </p:spTree>
    <p:extLst>
      <p:ext uri="{BB962C8B-B14F-4D97-AF65-F5344CB8AC3E}">
        <p14:creationId xmlns:p14="http://schemas.microsoft.com/office/powerpoint/2010/main" val="2131942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5"/>
            <a:ext cx="8229600" cy="5364163"/>
          </a:xfrm>
        </p:spPr>
        <p:txBody>
          <a:bodyPr/>
          <a:lstStyle/>
          <a:p>
            <a:r>
              <a:rPr lang="en-US" dirty="0" smtClean="0"/>
              <a:t>The mother should be closely observed for haemorrhage, urine retention or hypotension. The mother and child relationship should be initiated and encouraged, as it has an effect to the subsequent quality of their relationship and bonding</a:t>
            </a:r>
          </a:p>
          <a:p>
            <a:endParaRPr lang="en-US" dirty="0"/>
          </a:p>
        </p:txBody>
      </p:sp>
    </p:spTree>
    <p:extLst>
      <p:ext uri="{BB962C8B-B14F-4D97-AF65-F5344CB8AC3E}">
        <p14:creationId xmlns:p14="http://schemas.microsoft.com/office/powerpoint/2010/main" val="2138212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417638"/>
          </a:xfrm>
        </p:spPr>
        <p:txBody>
          <a:bodyPr>
            <a:normAutofit fontScale="90000"/>
          </a:bodyPr>
          <a:lstStyle/>
          <a:p>
            <a:r>
              <a:rPr lang="en-US" dirty="0" smtClean="0"/>
              <a:t> </a:t>
            </a:r>
            <a:r>
              <a:rPr lang="en-US" sz="3200" b="1" dirty="0" smtClean="0"/>
              <a:t>NURSING CARE DURING THE FOURTH STAGE OF LABOR</a:t>
            </a:r>
            <a:r>
              <a:rPr lang="en-US" sz="3200" dirty="0" smtClean="0"/>
              <a:t> </a:t>
            </a:r>
            <a:r>
              <a:rPr lang="en-US" dirty="0" smtClean="0"/>
              <a:t/>
            </a:r>
            <a:br>
              <a:rPr lang="en-US" dirty="0" smtClean="0"/>
            </a:br>
            <a:endParaRPr lang="en-US" dirty="0"/>
          </a:p>
        </p:txBody>
      </p:sp>
      <p:sp>
        <p:nvSpPr>
          <p:cNvPr id="3" name="Content Placeholder 2"/>
          <p:cNvSpPr>
            <a:spLocks noGrp="1"/>
          </p:cNvSpPr>
          <p:nvPr>
            <p:ph idx="1"/>
          </p:nvPr>
        </p:nvSpPr>
        <p:spPr>
          <a:xfrm>
            <a:off x="0" y="914400"/>
            <a:ext cx="9144000" cy="5943600"/>
          </a:xfrm>
        </p:spPr>
        <p:txBody>
          <a:bodyPr>
            <a:normAutofit/>
          </a:bodyPr>
          <a:lstStyle/>
          <a:p>
            <a:r>
              <a:rPr lang="en-US" dirty="0" smtClean="0"/>
              <a:t>Transfer the patient from the delivery table. Remove the drapes and soiled linen. Remove both legs from the stirrups at the same time and then lower both legs down at the same time to prevent cramping. Assist the patient to move from the table to the bed. </a:t>
            </a:r>
          </a:p>
          <a:p>
            <a:pPr>
              <a:buNone/>
            </a:pPr>
            <a:endParaRPr lang="en-US" dirty="0" smtClean="0"/>
          </a:p>
          <a:p>
            <a:pPr>
              <a:buNone/>
            </a:pPr>
            <a:endParaRPr lang="en-US" dirty="0"/>
          </a:p>
        </p:txBody>
      </p:sp>
    </p:spTree>
    <p:extLst>
      <p:ext uri="{BB962C8B-B14F-4D97-AF65-F5344CB8AC3E}">
        <p14:creationId xmlns:p14="http://schemas.microsoft.com/office/powerpoint/2010/main" val="1382983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en-US" dirty="0" smtClean="0"/>
              <a:t>Provide care of the perineum. An ice pack may be applied to the perineum to reduce swelling from episiotomy especially if a fourth degree tear has occurred and to reduce swelling from manual manipulation of the perineum during labor from all the exams</a:t>
            </a:r>
          </a:p>
          <a:p>
            <a:endParaRPr lang="en-US" dirty="0"/>
          </a:p>
        </p:txBody>
      </p:sp>
    </p:spTree>
    <p:extLst>
      <p:ext uri="{BB962C8B-B14F-4D97-AF65-F5344CB8AC3E}">
        <p14:creationId xmlns:p14="http://schemas.microsoft.com/office/powerpoint/2010/main" val="81710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
            <a:ext cx="8686800" cy="6130925"/>
          </a:xfrm>
        </p:spPr>
        <p:txBody>
          <a:bodyPr/>
          <a:lstStyle/>
          <a:p>
            <a:r>
              <a:rPr lang="en-US" dirty="0" smtClean="0"/>
              <a:t>Transfer the patient to the recovery room. This will be done after you place a clean gown on the patient, obtained a complete set of vital signs, evaluated the fundal height and firmness, and evaluated the lochia. </a:t>
            </a:r>
          </a:p>
          <a:p>
            <a:r>
              <a:rPr lang="en-US" dirty="0" smtClean="0"/>
              <a:t>Ensure emergency equipment is available in the recovery room for possible complications</a:t>
            </a:r>
          </a:p>
          <a:p>
            <a:r>
              <a:rPr lang="en-US" dirty="0" smtClean="0"/>
              <a:t>Check the fundus. </a:t>
            </a:r>
          </a:p>
          <a:p>
            <a:pPr>
              <a:buNone/>
            </a:pPr>
            <a:r>
              <a:rPr lang="en-US" dirty="0" smtClean="0"/>
              <a:t>(1) Ensure the fundus remains firm. </a:t>
            </a:r>
          </a:p>
          <a:p>
            <a:pPr>
              <a:buNone/>
            </a:pPr>
            <a:r>
              <a:rPr lang="en-US" dirty="0" smtClean="0"/>
              <a:t>(2) Massage the fundus until it is firm if the uterus should relax </a:t>
            </a:r>
          </a:p>
          <a:p>
            <a:endParaRPr lang="en-US" dirty="0"/>
          </a:p>
        </p:txBody>
      </p:sp>
    </p:spTree>
    <p:extLst>
      <p:ext uri="{BB962C8B-B14F-4D97-AF65-F5344CB8AC3E}">
        <p14:creationId xmlns:p14="http://schemas.microsoft.com/office/powerpoint/2010/main" val="287632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b="1" dirty="0" smtClean="0"/>
              <a:t>Massaging the fundus</a:t>
            </a:r>
            <a:endParaRPr lang="en-US" b="1" dirty="0"/>
          </a:p>
        </p:txBody>
      </p:sp>
      <p:pic>
        <p:nvPicPr>
          <p:cNvPr id="4" name="Content Placeholder 3" descr="http://www.brooksidepress.org/Products/Obstetric_and_Newborn_Care_II/images/Figure_2_10_Massaging_the_fundus_500.jpg">
            <a:hlinkClick r:id="rId2"/>
          </p:cNvPr>
          <p:cNvPicPr>
            <a:picLocks noGrp="1"/>
          </p:cNvPicPr>
          <p:nvPr>
            <p:ph idx="1"/>
          </p:nvPr>
        </p:nvPicPr>
        <p:blipFill>
          <a:blip r:embed="rId3" cstate="print"/>
          <a:stretch>
            <a:fillRect/>
          </a:stretch>
        </p:blipFill>
        <p:spPr bwMode="auto">
          <a:xfrm>
            <a:off x="1" y="1447800"/>
            <a:ext cx="8686799" cy="5410200"/>
          </a:xfrm>
          <a:prstGeom prst="rect">
            <a:avLst/>
          </a:prstGeom>
          <a:noFill/>
          <a:ln w="9525">
            <a:noFill/>
            <a:miter lim="800000"/>
            <a:headEnd/>
            <a:tailEnd/>
          </a:ln>
        </p:spPr>
      </p:pic>
    </p:spTree>
    <p:extLst>
      <p:ext uri="{BB962C8B-B14F-4D97-AF65-F5344CB8AC3E}">
        <p14:creationId xmlns:p14="http://schemas.microsoft.com/office/powerpoint/2010/main" val="3807687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
            <a:ext cx="9144000" cy="6130925"/>
          </a:xfrm>
        </p:spPr>
        <p:txBody>
          <a:bodyPr/>
          <a:lstStyle/>
          <a:p>
            <a:pPr>
              <a:buNone/>
            </a:pPr>
            <a:r>
              <a:rPr lang="en-US" dirty="0" smtClean="0"/>
              <a:t>(3) Massage the fundus every 15 minutes during the first hour, every 30 minutes during the next hour, and then, every hour until the patient is ready for transfer. </a:t>
            </a:r>
          </a:p>
          <a:p>
            <a:pPr>
              <a:buNone/>
            </a:pPr>
            <a:r>
              <a:rPr lang="en-US" dirty="0" smtClean="0"/>
              <a:t>(4) Chart fundal height. The fundus should remain in the midline. If it deviates from the middle, identify this and evaluate for distended bladder. </a:t>
            </a:r>
          </a:p>
          <a:p>
            <a:pPr>
              <a:buNone/>
            </a:pPr>
            <a:r>
              <a:rPr lang="en-US" dirty="0" smtClean="0"/>
              <a:t>(5) Inform the Charge Nurse or physician if the fundus remains boggy after being massaged. </a:t>
            </a:r>
          </a:p>
          <a:p>
            <a:endParaRPr lang="en-US" dirty="0"/>
          </a:p>
        </p:txBody>
      </p:sp>
    </p:spTree>
    <p:extLst>
      <p:ext uri="{BB962C8B-B14F-4D97-AF65-F5344CB8AC3E}">
        <p14:creationId xmlns:p14="http://schemas.microsoft.com/office/powerpoint/2010/main" val="626698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smtClean="0"/>
              <a:t>NOTE</a:t>
            </a:r>
            <a:r>
              <a:rPr lang="en-US" dirty="0" smtClean="0"/>
              <a:t>: A boggy uterus many indicate uterine atony or retained placental fragments. Boggy refers to being inadequately contracted and having a spongy rather than firm feeling. This is descriptive of the post delivery of the uterus. </a:t>
            </a:r>
          </a:p>
          <a:p>
            <a:pPr>
              <a:buNone/>
            </a:pPr>
            <a:endParaRPr lang="en-US" dirty="0"/>
          </a:p>
        </p:txBody>
      </p:sp>
    </p:spTree>
    <p:extLst>
      <p:ext uri="{BB962C8B-B14F-4D97-AF65-F5344CB8AC3E}">
        <p14:creationId xmlns:p14="http://schemas.microsoft.com/office/powerpoint/2010/main" val="2877907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
            <a:ext cx="9144000" cy="6130925"/>
          </a:xfrm>
        </p:spPr>
        <p:txBody>
          <a:bodyPr/>
          <a:lstStyle/>
          <a:p>
            <a:r>
              <a:rPr lang="en-US" dirty="0" smtClean="0"/>
              <a:t>Monitor lochia flow. Lochia is the maternal discharge of blood, mucus, and tissue from the uterus. This may last for several weeks after birth. </a:t>
            </a:r>
          </a:p>
          <a:p>
            <a:r>
              <a:rPr lang="en-US" dirty="0" smtClean="0"/>
              <a:t>Observe the mother for chills. The cause of the mother being chilled following birth is unknown. However, it refers primarily to the result of circulatory changes after delivery. The best means of relief is to cover the mother with a warm gown. </a:t>
            </a:r>
          </a:p>
          <a:p>
            <a:r>
              <a:rPr lang="en-US" dirty="0" smtClean="0"/>
              <a:t>Monitor the patient's vital signs and general condition</a:t>
            </a:r>
            <a:endParaRPr lang="en-US" dirty="0"/>
          </a:p>
        </p:txBody>
      </p:sp>
    </p:spTree>
    <p:extLst>
      <p:ext uri="{BB962C8B-B14F-4D97-AF65-F5344CB8AC3E}">
        <p14:creationId xmlns:p14="http://schemas.microsoft.com/office/powerpoint/2010/main" val="3127773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
            <a:ext cx="9144000" cy="6130925"/>
          </a:xfrm>
        </p:spPr>
        <p:txBody>
          <a:bodyPr/>
          <a:lstStyle/>
          <a:p>
            <a:r>
              <a:rPr lang="en-US" dirty="0" smtClean="0"/>
              <a:t>Observe patient's urinary bladder for distention. Be able to recognize the difference between a full bladder and a fundus. </a:t>
            </a:r>
          </a:p>
          <a:p>
            <a:r>
              <a:rPr lang="en-US" dirty="0" smtClean="0"/>
              <a:t>Characteristics of a full bladder. </a:t>
            </a:r>
          </a:p>
          <a:p>
            <a:pPr marL="514350" indent="-514350">
              <a:buFont typeface="+mj-lt"/>
              <a:buAutoNum type="arabicPeriod"/>
            </a:pPr>
            <a:r>
              <a:rPr lang="en-US" dirty="0" smtClean="0"/>
              <a:t>Bulging of the lower abdomen</a:t>
            </a:r>
          </a:p>
          <a:p>
            <a:pPr marL="514350" indent="-514350">
              <a:buFont typeface="+mj-lt"/>
              <a:buAutoNum type="arabicPeriod"/>
            </a:pPr>
            <a:r>
              <a:rPr lang="en-US" dirty="0" smtClean="0"/>
              <a:t>Spongy feeling mass between the fundus and the pubis. </a:t>
            </a:r>
          </a:p>
          <a:p>
            <a:pPr marL="514350" indent="-514350">
              <a:buFont typeface="+mj-lt"/>
              <a:buAutoNum type="arabicPeriod"/>
            </a:pPr>
            <a:r>
              <a:rPr lang="en-US" dirty="0" smtClean="0"/>
              <a:t>Displaced uterus from the midline, usually to the right. </a:t>
            </a:r>
          </a:p>
          <a:p>
            <a:pPr marL="514350" indent="-514350">
              <a:buFont typeface="+mj-lt"/>
              <a:buAutoNum type="arabicPeriod"/>
            </a:pPr>
            <a:r>
              <a:rPr lang="en-US" dirty="0" smtClean="0"/>
              <a:t>Increased lochia flow. </a:t>
            </a:r>
          </a:p>
          <a:p>
            <a:endParaRPr lang="en-US" dirty="0"/>
          </a:p>
        </p:txBody>
      </p:sp>
    </p:spTree>
    <p:extLst>
      <p:ext uri="{BB962C8B-B14F-4D97-AF65-F5344CB8AC3E}">
        <p14:creationId xmlns:p14="http://schemas.microsoft.com/office/powerpoint/2010/main" val="4066158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1EC40E9-AEF1-4389-8ABB-A86EB34A6416}" type="slidenum">
              <a:rPr lang="en-US" smtClean="0"/>
              <a:pPr/>
              <a:t>41</a:t>
            </a:fld>
            <a:endParaRPr lang="en-US" dirty="0"/>
          </a:p>
        </p:txBody>
      </p:sp>
      <p:sp>
        <p:nvSpPr>
          <p:cNvPr id="3" name="Content Placeholder 2"/>
          <p:cNvSpPr>
            <a:spLocks noGrp="1"/>
          </p:cNvSpPr>
          <p:nvPr>
            <p:ph sz="quarter" idx="1"/>
          </p:nvPr>
        </p:nvSpPr>
        <p:spPr>
          <a:xfrm>
            <a:off x="381000" y="838200"/>
            <a:ext cx="8305800" cy="5181600"/>
          </a:xfrm>
        </p:spPr>
        <p:txBody>
          <a:bodyPr>
            <a:normAutofit/>
          </a:bodyPr>
          <a:lstStyle/>
          <a:p>
            <a:pPr lvl="0">
              <a:buNone/>
            </a:pPr>
            <a:r>
              <a:rPr lang="en-US" sz="3600" b="1" i="1" u="sng" dirty="0" smtClean="0">
                <a:latin typeface="Times New Roman" pitchFamily="18" charset="0"/>
                <a:cs typeface="Times New Roman" pitchFamily="18" charset="0"/>
              </a:rPr>
              <a:t>Size growth</a:t>
            </a:r>
            <a:r>
              <a:rPr lang="en-US" sz="3600" i="1" u="sng"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Results from effects of high oestrogen &amp; progesterone levels in early pregnancy.</a:t>
            </a:r>
          </a:p>
          <a:p>
            <a:r>
              <a:rPr lang="en-US" sz="3200" dirty="0" smtClean="0">
                <a:latin typeface="Times New Roman" pitchFamily="18" charset="0"/>
                <a:cs typeface="Times New Roman" pitchFamily="18" charset="0"/>
              </a:rPr>
              <a:t>Then, hyperplasia (increase in the number of cells) and hypertrophy of myometrial cells occurs.</a:t>
            </a:r>
          </a:p>
          <a:p>
            <a:r>
              <a:rPr lang="en-US" sz="3200" dirty="0" smtClean="0">
                <a:latin typeface="Times New Roman" pitchFamily="18" charset="0"/>
                <a:cs typeface="Times New Roman" pitchFamily="18" charset="0"/>
              </a:rPr>
              <a:t>During the 1</a:t>
            </a:r>
            <a:r>
              <a:rPr lang="en-US" sz="3200" baseline="30000" dirty="0" smtClean="0">
                <a:latin typeface="Times New Roman" pitchFamily="18" charset="0"/>
                <a:cs typeface="Times New Roman" pitchFamily="18" charset="0"/>
              </a:rPr>
              <a:t>st</a:t>
            </a:r>
            <a:r>
              <a:rPr lang="en-US"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four  months ,wall thickness increases from 1cm to 2.5cm.</a:t>
            </a:r>
          </a:p>
          <a:p>
            <a:endParaRPr lang="en-US" sz="32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879545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Bulging of the lower abdomen</a:t>
            </a:r>
            <a:endParaRPr lang="en-US" b="1" dirty="0"/>
          </a:p>
        </p:txBody>
      </p:sp>
      <p:pic>
        <p:nvPicPr>
          <p:cNvPr id="4" name="Content Placeholder 3" descr="http://www.brooksidepress.org/Products/Obstetric_and_Newborn_Care_II/images/Figure_2_12_Bulging_of_the_lower_abdomen_500.jpg">
            <a:hlinkClick r:id="rId2"/>
          </p:cNvPr>
          <p:cNvPicPr>
            <a:picLocks noGrp="1"/>
          </p:cNvPicPr>
          <p:nvPr>
            <p:ph idx="1"/>
          </p:nvPr>
        </p:nvPicPr>
        <p:blipFill>
          <a:blip r:embed="rId3" cstate="print"/>
          <a:stretch>
            <a:fillRect/>
          </a:stretch>
        </p:blipFill>
        <p:spPr bwMode="auto">
          <a:xfrm>
            <a:off x="0" y="1447800"/>
            <a:ext cx="8991600" cy="5181600"/>
          </a:xfrm>
          <a:prstGeom prst="rect">
            <a:avLst/>
          </a:prstGeom>
          <a:noFill/>
          <a:ln w="9525">
            <a:noFill/>
            <a:miter lim="800000"/>
            <a:headEnd/>
            <a:tailEnd/>
          </a:ln>
        </p:spPr>
      </p:pic>
    </p:spTree>
    <p:extLst>
      <p:ext uri="{BB962C8B-B14F-4D97-AF65-F5344CB8AC3E}">
        <p14:creationId xmlns:p14="http://schemas.microsoft.com/office/powerpoint/2010/main" val="1850070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Observe for signs of hemorrhage.</a:t>
            </a:r>
          </a:p>
          <a:p>
            <a:pPr marL="514350" indent="-514350">
              <a:buFont typeface="+mj-lt"/>
              <a:buAutoNum type="arabicPeriod"/>
            </a:pPr>
            <a:r>
              <a:rPr lang="en-US" dirty="0" smtClean="0"/>
              <a:t>Uterine atony</a:t>
            </a:r>
          </a:p>
          <a:p>
            <a:pPr marL="514350" indent="-514350">
              <a:buFont typeface="+mj-lt"/>
              <a:buAutoNum type="arabicPeriod"/>
            </a:pPr>
            <a:r>
              <a:rPr lang="en-US" dirty="0" smtClean="0"/>
              <a:t>Vaginal or cervical lacerations. </a:t>
            </a:r>
          </a:p>
          <a:p>
            <a:pPr marL="514350" indent="-514350">
              <a:buFont typeface="+mj-lt"/>
              <a:buAutoNum type="arabicPeriod"/>
            </a:pPr>
            <a:r>
              <a:rPr lang="en-US" dirty="0" smtClean="0"/>
              <a:t>Retained placental fragments. </a:t>
            </a:r>
          </a:p>
          <a:p>
            <a:pPr marL="514350" indent="-514350">
              <a:buFont typeface="+mj-lt"/>
              <a:buAutoNum type="arabicPeriod"/>
            </a:pPr>
            <a:r>
              <a:rPr lang="en-US" dirty="0" smtClean="0"/>
              <a:t>Bladder distention</a:t>
            </a:r>
          </a:p>
          <a:p>
            <a:pPr marL="514350" indent="-514350">
              <a:buFont typeface="+mj-lt"/>
              <a:buAutoNum type="arabicPeriod"/>
            </a:pPr>
            <a:endParaRPr lang="en-US" dirty="0"/>
          </a:p>
        </p:txBody>
      </p:sp>
    </p:spTree>
    <p:extLst>
      <p:ext uri="{BB962C8B-B14F-4D97-AF65-F5344CB8AC3E}">
        <p14:creationId xmlns:p14="http://schemas.microsoft.com/office/powerpoint/2010/main" val="3273488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dirty="0" smtClean="0"/>
              <a:t>Assess for ambulatory stability. </a:t>
            </a:r>
          </a:p>
          <a:p>
            <a:r>
              <a:rPr lang="en-US" dirty="0" smtClean="0"/>
              <a:t>Instruct the patient in the proper perineal care. Should wipe from front to back to avoid contamination after voiding, and apply the perineal pad from front to back. </a:t>
            </a:r>
          </a:p>
          <a:p>
            <a:r>
              <a:rPr lang="en-US" dirty="0" smtClean="0"/>
              <a:t>Discontinue IV on a normal patient once she is stable and the physician has ordered removal </a:t>
            </a:r>
          </a:p>
          <a:p>
            <a:r>
              <a:rPr lang="en-US" dirty="0" smtClean="0"/>
              <a:t>Complete notes and transfer the stable patient to the postnatal ward</a:t>
            </a:r>
          </a:p>
          <a:p>
            <a:pPr>
              <a:buNone/>
            </a:pPr>
            <a:endParaRPr lang="en-US" dirty="0" smtClean="0"/>
          </a:p>
          <a:p>
            <a:pPr>
              <a:buNone/>
            </a:pPr>
            <a:r>
              <a:rPr lang="en-US" dirty="0" smtClean="0"/>
              <a:t>					</a:t>
            </a:r>
            <a:endParaRPr lang="en-US" sz="4000" b="1" dirty="0" smtClean="0">
              <a:solidFill>
                <a:srgbClr val="00B050"/>
              </a:solidFill>
            </a:endParaRPr>
          </a:p>
          <a:p>
            <a:endParaRPr lang="en-US" dirty="0"/>
          </a:p>
        </p:txBody>
      </p:sp>
    </p:spTree>
    <p:extLst>
      <p:ext uri="{BB962C8B-B14F-4D97-AF65-F5344CB8AC3E}">
        <p14:creationId xmlns:p14="http://schemas.microsoft.com/office/powerpoint/2010/main" val="1240323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2057400"/>
            <a:ext cx="7406640" cy="1472184"/>
          </a:xfrm>
        </p:spPr>
        <p:txBody>
          <a:bodyPr/>
          <a:lstStyle/>
          <a:p>
            <a:r>
              <a:rPr lang="en-US" b="1" dirty="0" smtClean="0">
                <a:solidFill>
                  <a:srgbClr val="FF0000"/>
                </a:solidFill>
                <a:latin typeface="Algerian" pitchFamily="82" charset="0"/>
              </a:rPr>
              <a:t>PAIN RELIEF DURING LABOUR</a:t>
            </a:r>
            <a:endParaRPr lang="en-US" b="1" dirty="0">
              <a:solidFill>
                <a:srgbClr val="FF0000"/>
              </a:solidFill>
              <a:latin typeface="Algerian" pitchFamily="82" charset="0"/>
            </a:endParaRPr>
          </a:p>
        </p:txBody>
      </p:sp>
    </p:spTree>
    <p:extLst>
      <p:ext uri="{BB962C8B-B14F-4D97-AF65-F5344CB8AC3E}">
        <p14:creationId xmlns:p14="http://schemas.microsoft.com/office/powerpoint/2010/main" val="2760268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7030A0"/>
                </a:solidFill>
              </a:rPr>
              <a:t>         Description</a:t>
            </a:r>
            <a:endParaRPr lang="en-US" dirty="0"/>
          </a:p>
        </p:txBody>
      </p:sp>
      <p:sp>
        <p:nvSpPr>
          <p:cNvPr id="3" name="Content Placeholder 2"/>
          <p:cNvSpPr>
            <a:spLocks noGrp="1"/>
          </p:cNvSpPr>
          <p:nvPr>
            <p:ph idx="1"/>
          </p:nvPr>
        </p:nvSpPr>
        <p:spPr/>
        <p:txBody>
          <a:bodyPr>
            <a:normAutofit/>
          </a:bodyPr>
          <a:lstStyle/>
          <a:p>
            <a:r>
              <a:rPr lang="en-US" sz="3000" dirty="0" smtClean="0"/>
              <a:t>Pain is a  complex , personal, subjective/emotional, </a:t>
            </a:r>
            <a:r>
              <a:rPr lang="en-US" sz="3000" dirty="0" err="1" smtClean="0"/>
              <a:t>multifactorial</a:t>
            </a:r>
            <a:r>
              <a:rPr lang="en-US" sz="3000" dirty="0" smtClean="0"/>
              <a:t> phenomenon/incidence, which is influenced by  psychological, biological ,</a:t>
            </a:r>
            <a:r>
              <a:rPr lang="en-US" sz="3000" dirty="0" err="1" smtClean="0"/>
              <a:t>sociocultural</a:t>
            </a:r>
            <a:r>
              <a:rPr lang="en-US" sz="3000" dirty="0" smtClean="0"/>
              <a:t> and economic factors.</a:t>
            </a:r>
          </a:p>
          <a:p>
            <a:pPr>
              <a:buNone/>
            </a:pPr>
            <a:r>
              <a:rPr lang="en-US" sz="3000" dirty="0" smtClean="0"/>
              <a:t>			</a:t>
            </a:r>
            <a:r>
              <a:rPr lang="en-US" sz="3200" b="1" dirty="0" smtClean="0">
                <a:solidFill>
                  <a:srgbClr val="7030A0"/>
                </a:solidFill>
              </a:rPr>
              <a:t>Definition</a:t>
            </a:r>
            <a:endParaRPr lang="en-US" sz="3000" b="1" dirty="0" smtClean="0">
              <a:solidFill>
                <a:srgbClr val="7030A0"/>
              </a:solidFill>
            </a:endParaRPr>
          </a:p>
          <a:p>
            <a:r>
              <a:rPr lang="en-US" sz="3000" dirty="0" smtClean="0"/>
              <a:t>Generally, pain is a feeling of distress, suffering or agony caused by stimulation of </a:t>
            </a:r>
            <a:r>
              <a:rPr lang="en-US" sz="3000" dirty="0" err="1" smtClean="0"/>
              <a:t>specialised</a:t>
            </a:r>
            <a:r>
              <a:rPr lang="en-US" sz="3000" dirty="0" smtClean="0"/>
              <a:t> nerve endings. </a:t>
            </a:r>
            <a:endParaRPr lang="en-US" sz="3000" dirty="0"/>
          </a:p>
        </p:txBody>
      </p:sp>
    </p:spTree>
    <p:extLst>
      <p:ext uri="{BB962C8B-B14F-4D97-AF65-F5344CB8AC3E}">
        <p14:creationId xmlns:p14="http://schemas.microsoft.com/office/powerpoint/2010/main" val="1062319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r>
              <a:rPr lang="en-US" sz="4400" dirty="0" smtClean="0">
                <a:solidFill>
                  <a:srgbClr val="7030A0"/>
                </a:solidFill>
              </a:rPr>
              <a:t> Source</a:t>
            </a:r>
            <a:endParaRPr lang="en-US" dirty="0"/>
          </a:p>
        </p:txBody>
      </p:sp>
      <p:sp>
        <p:nvSpPr>
          <p:cNvPr id="2" name="Content Placeholder 1"/>
          <p:cNvSpPr>
            <a:spLocks noGrp="1"/>
          </p:cNvSpPr>
          <p:nvPr>
            <p:ph idx="1"/>
          </p:nvPr>
        </p:nvSpPr>
        <p:spPr>
          <a:xfrm>
            <a:off x="457200" y="1481328"/>
            <a:ext cx="8229600" cy="4843272"/>
          </a:xfrm>
        </p:spPr>
        <p:txBody>
          <a:bodyPr>
            <a:noAutofit/>
          </a:bodyPr>
          <a:lstStyle/>
          <a:p>
            <a:r>
              <a:rPr lang="en-US" sz="2900" dirty="0" smtClean="0"/>
              <a:t>Uterine contractions, Interpretation based on :</a:t>
            </a:r>
          </a:p>
          <a:p>
            <a:pPr>
              <a:buFont typeface="Courier New" pitchFamily="49" charset="0"/>
              <a:buChar char="o"/>
            </a:pPr>
            <a:r>
              <a:rPr lang="en-US" sz="2900" dirty="0" smtClean="0"/>
              <a:t>	Basal(resting) tone, ie pressure within the uterine cavity between contractions( when uterus is relaxed).</a:t>
            </a:r>
          </a:p>
          <a:p>
            <a:pPr>
              <a:buFont typeface="Courier New" pitchFamily="49" charset="0"/>
              <a:buChar char="o"/>
            </a:pPr>
            <a:r>
              <a:rPr lang="en-US" sz="2900" dirty="0" smtClean="0"/>
              <a:t>	Intensity, at the height of a contraction.</a:t>
            </a:r>
          </a:p>
          <a:p>
            <a:pPr>
              <a:buFont typeface="Courier New" pitchFamily="49" charset="0"/>
              <a:buChar char="o"/>
            </a:pPr>
            <a:r>
              <a:rPr lang="en-US" sz="2900" dirty="0" smtClean="0"/>
              <a:t>	Duration, dwelling period for each contraction.</a:t>
            </a:r>
          </a:p>
          <a:p>
            <a:pPr>
              <a:buFont typeface="Courier New" pitchFamily="49" charset="0"/>
              <a:buChar char="o"/>
            </a:pPr>
            <a:r>
              <a:rPr lang="en-US" sz="2900" dirty="0" smtClean="0"/>
              <a:t>	Frequency, number of contraction per standard time unit, </a:t>
            </a:r>
            <a:r>
              <a:rPr lang="en-US" sz="2900" dirty="0" err="1" smtClean="0"/>
              <a:t>eg</a:t>
            </a:r>
            <a:r>
              <a:rPr lang="en-US" sz="2900" dirty="0" smtClean="0"/>
              <a:t>  in a period of 10 minutes.</a:t>
            </a:r>
          </a:p>
          <a:p>
            <a:pPr>
              <a:buFont typeface="Wingdings" pitchFamily="2" charset="2"/>
              <a:buChar char="v"/>
            </a:pPr>
            <a:r>
              <a:rPr lang="en-US" sz="2900" dirty="0" smtClean="0"/>
              <a:t>Pain is  from nerve roots T11 and T12.</a:t>
            </a:r>
            <a:endParaRPr lang="en-US" sz="2900" dirty="0"/>
          </a:p>
        </p:txBody>
      </p:sp>
    </p:spTree>
    <p:extLst>
      <p:ext uri="{BB962C8B-B14F-4D97-AF65-F5344CB8AC3E}">
        <p14:creationId xmlns:p14="http://schemas.microsoft.com/office/powerpoint/2010/main" val="3767055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Autofit/>
          </a:bodyPr>
          <a:lstStyle/>
          <a:p>
            <a:r>
              <a:rPr lang="en-US" sz="2800" dirty="0" smtClean="0"/>
              <a:t>Dilatation of the cervix.</a:t>
            </a:r>
          </a:p>
          <a:p>
            <a:r>
              <a:rPr lang="en-US" sz="2800" dirty="0" smtClean="0"/>
              <a:t>Stretching of the vagina and pelvic floor during late first stage as well as in 2</a:t>
            </a:r>
            <a:r>
              <a:rPr lang="en-US" sz="2800" baseline="30000" dirty="0" smtClean="0"/>
              <a:t>nd</a:t>
            </a:r>
            <a:r>
              <a:rPr lang="en-US" sz="2800" dirty="0" smtClean="0"/>
              <a:t> stage, to accommodate the descending fetus.</a:t>
            </a:r>
          </a:p>
          <a:p>
            <a:pPr>
              <a:buFont typeface="Wingdings" pitchFamily="2" charset="2"/>
              <a:buChar char="v"/>
            </a:pPr>
            <a:r>
              <a:rPr lang="en-US" sz="2800" dirty="0" smtClean="0"/>
              <a:t>Pain is from nerve roots S2 &amp; S3.</a:t>
            </a:r>
          </a:p>
          <a:p>
            <a:pPr>
              <a:buNone/>
            </a:pPr>
            <a:r>
              <a:rPr lang="en-US" sz="2800" dirty="0" smtClean="0"/>
              <a:t>	</a:t>
            </a:r>
            <a:r>
              <a:rPr lang="en-US" sz="2800" b="1" dirty="0" smtClean="0">
                <a:solidFill>
                  <a:srgbClr val="7030A0"/>
                </a:solidFill>
              </a:rPr>
              <a:t>Physiological response to labour pain</a:t>
            </a:r>
          </a:p>
          <a:p>
            <a:pPr>
              <a:buFont typeface="Wingdings" pitchFamily="2" charset="2"/>
              <a:buChar char="v"/>
            </a:pPr>
            <a:r>
              <a:rPr lang="en-US" sz="2800" dirty="0" smtClean="0"/>
              <a:t>Body systems are generally affected by labour pain , but the following are clearly marked.</a:t>
            </a:r>
          </a:p>
          <a:p>
            <a:r>
              <a:rPr lang="en-US" sz="2800" dirty="0" smtClean="0"/>
              <a:t>Increase of the respiratory rate.</a:t>
            </a:r>
          </a:p>
          <a:p>
            <a:pPr>
              <a:buFont typeface="Courier New" pitchFamily="49" charset="0"/>
              <a:buChar char="o"/>
            </a:pPr>
            <a:r>
              <a:rPr lang="en-US" sz="2800" dirty="0" smtClean="0"/>
              <a:t>This leads to a decrease of PaCO2 level, hence rise in PH of blood. </a:t>
            </a:r>
          </a:p>
        </p:txBody>
      </p:sp>
    </p:spTree>
    <p:extLst>
      <p:ext uri="{BB962C8B-B14F-4D97-AF65-F5344CB8AC3E}">
        <p14:creationId xmlns:p14="http://schemas.microsoft.com/office/powerpoint/2010/main" val="454110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0"/>
            <a:ext cx="8686800" cy="6553200"/>
          </a:xfrm>
        </p:spPr>
        <p:txBody>
          <a:bodyPr>
            <a:noAutofit/>
          </a:bodyPr>
          <a:lstStyle/>
          <a:p>
            <a:pPr>
              <a:buFont typeface="Courier New" pitchFamily="49" charset="0"/>
              <a:buChar char="o"/>
            </a:pPr>
            <a:r>
              <a:rPr lang="en-US" sz="2900" dirty="0" smtClean="0"/>
              <a:t>Hyperventilation and breathing exercises also alters the acid-base equilibrium of the system , particularly in presence of exaggeration.</a:t>
            </a:r>
          </a:p>
          <a:p>
            <a:pPr>
              <a:buFont typeface="Courier New" pitchFamily="49" charset="0"/>
              <a:buChar char="o"/>
            </a:pPr>
            <a:r>
              <a:rPr lang="en-US" sz="2900" dirty="0" smtClean="0"/>
              <a:t>Alkalosis may affect the diffusion of oxygen across the placenta, leading to some degree of fetal hypoxia.</a:t>
            </a:r>
          </a:p>
          <a:p>
            <a:r>
              <a:rPr lang="en-US" sz="2900" dirty="0" smtClean="0"/>
              <a:t>Increase of cardiac output.</a:t>
            </a:r>
          </a:p>
          <a:p>
            <a:pPr>
              <a:buFont typeface="Courier New" pitchFamily="49" charset="0"/>
              <a:buChar char="o"/>
            </a:pPr>
            <a:r>
              <a:rPr lang="en-US" sz="2900" dirty="0" smtClean="0"/>
              <a:t> Occurs in late 1</a:t>
            </a:r>
            <a:r>
              <a:rPr lang="en-US" sz="2900" baseline="30000" dirty="0" smtClean="0"/>
              <a:t>st</a:t>
            </a:r>
            <a:r>
              <a:rPr lang="en-US" sz="2900" dirty="0" smtClean="0"/>
              <a:t> stage &amp; in 2</a:t>
            </a:r>
            <a:r>
              <a:rPr lang="en-US" sz="2900" baseline="30000" dirty="0" smtClean="0"/>
              <a:t>nd</a:t>
            </a:r>
            <a:r>
              <a:rPr lang="en-US" sz="2900" dirty="0" smtClean="0"/>
              <a:t> stage.</a:t>
            </a:r>
          </a:p>
          <a:p>
            <a:pPr>
              <a:buFont typeface="Courier New" pitchFamily="49" charset="0"/>
              <a:buChar char="o"/>
            </a:pPr>
            <a:r>
              <a:rPr lang="en-US" sz="2900" dirty="0" smtClean="0"/>
              <a:t> Caused by return of about 250-300 ml of uterine blood to the maternal circulation with each contraction.</a:t>
            </a:r>
          </a:p>
          <a:p>
            <a:pPr>
              <a:buFont typeface="Courier New" pitchFamily="49" charset="0"/>
              <a:buChar char="o"/>
            </a:pPr>
            <a:r>
              <a:rPr lang="en-US" sz="2900" dirty="0" smtClean="0"/>
              <a:t> Other contributing factors are ; pain, apprehension etc, hence sympathetic response(uterine action reduces) .</a:t>
            </a:r>
            <a:endParaRPr lang="en-US" sz="2900" dirty="0"/>
          </a:p>
        </p:txBody>
      </p:sp>
    </p:spTree>
    <p:extLst>
      <p:ext uri="{BB962C8B-B14F-4D97-AF65-F5344CB8AC3E}">
        <p14:creationId xmlns:p14="http://schemas.microsoft.com/office/powerpoint/2010/main" val="2758951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6477000"/>
          </a:xfrm>
        </p:spPr>
        <p:txBody>
          <a:bodyPr>
            <a:noAutofit/>
          </a:bodyPr>
          <a:lstStyle/>
          <a:p>
            <a:pPr>
              <a:buNone/>
            </a:pPr>
            <a:r>
              <a:rPr lang="en-US" sz="2800" b="1" dirty="0" smtClean="0">
                <a:solidFill>
                  <a:srgbClr val="FF0000"/>
                </a:solidFill>
              </a:rPr>
              <a:t>NB:  </a:t>
            </a:r>
            <a:r>
              <a:rPr lang="en-US" sz="2800" dirty="0" smtClean="0"/>
              <a:t>Uterine activity may reduce due to  the effect of adrenaline in the catecholamine, in which adrenaline (epinephrine) reduces  uterine blood flow. </a:t>
            </a:r>
          </a:p>
          <a:p>
            <a:pPr>
              <a:buNone/>
            </a:pPr>
            <a:r>
              <a:rPr lang="en-US" sz="3200" b="1" dirty="0" smtClean="0">
                <a:solidFill>
                  <a:srgbClr val="7030A0"/>
                </a:solidFill>
              </a:rPr>
              <a:t>Factors affecting her perception and reaction to pain</a:t>
            </a:r>
          </a:p>
          <a:p>
            <a:r>
              <a:rPr lang="en-US" sz="2800" dirty="0" smtClean="0"/>
              <a:t>Cultural and social expectations.</a:t>
            </a:r>
          </a:p>
          <a:p>
            <a:pPr>
              <a:buFont typeface="Courier New" pitchFamily="49" charset="0"/>
              <a:buChar char="o"/>
            </a:pPr>
            <a:r>
              <a:rPr lang="en-US" sz="2800" dirty="0" smtClean="0"/>
              <a:t>Some cultures highly uphold stoicism while others encourages expression of pain both verbally &amp; non-verbally.</a:t>
            </a:r>
          </a:p>
          <a:p>
            <a:pPr>
              <a:buFont typeface="Courier New" pitchFamily="49" charset="0"/>
              <a:buChar char="o"/>
            </a:pPr>
            <a:r>
              <a:rPr lang="en-US" sz="2800" dirty="0" smtClean="0"/>
              <a:t>Socially a mother who has suffered pain and  hardship previously, definitely tends to exaggerate.</a:t>
            </a:r>
          </a:p>
          <a:p>
            <a:endParaRPr lang="en-US" sz="2800" dirty="0"/>
          </a:p>
        </p:txBody>
      </p:sp>
    </p:spTree>
    <p:extLst>
      <p:ext uri="{BB962C8B-B14F-4D97-AF65-F5344CB8AC3E}">
        <p14:creationId xmlns:p14="http://schemas.microsoft.com/office/powerpoint/2010/main" val="2887270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324600"/>
          </a:xfrm>
        </p:spPr>
        <p:txBody>
          <a:bodyPr>
            <a:normAutofit/>
          </a:bodyPr>
          <a:lstStyle/>
          <a:p>
            <a:r>
              <a:rPr lang="en-US" sz="2900" dirty="0" smtClean="0"/>
              <a:t>Fatigue:  due to perhaps several hours of labour,  from sleepless nights resulting from false labour  and discomforts.</a:t>
            </a:r>
          </a:p>
          <a:p>
            <a:pPr>
              <a:buFont typeface="Courier New" pitchFamily="49" charset="0"/>
              <a:buChar char="o"/>
            </a:pPr>
            <a:r>
              <a:rPr lang="en-US" sz="2900" dirty="0" smtClean="0"/>
              <a:t>So coping mechanism is severely distorted.</a:t>
            </a:r>
          </a:p>
          <a:p>
            <a:r>
              <a:rPr lang="en-US" sz="2900" dirty="0" smtClean="0"/>
              <a:t>Personality:- A naturally tensed and anxious woman will cope less well than one who is relaxed and confident. More so if  social crisis </a:t>
            </a:r>
            <a:r>
              <a:rPr lang="en-US" sz="2900" dirty="0" err="1" smtClean="0"/>
              <a:t>eg</a:t>
            </a:r>
            <a:r>
              <a:rPr lang="en-US" sz="2900" dirty="0" smtClean="0"/>
              <a:t> unwanted pregnancy &amp; abusive relationship prevails.</a:t>
            </a:r>
          </a:p>
          <a:p>
            <a:r>
              <a:rPr lang="en-US" sz="2900" dirty="0" smtClean="0"/>
              <a:t>Fear &amp; anxiety:- Source of fear could be, a previous bad experience, information gathered from other women  and doubts on the coping ability.</a:t>
            </a:r>
            <a:endParaRPr lang="en-US" sz="2900" dirty="0"/>
          </a:p>
        </p:txBody>
      </p:sp>
    </p:spTree>
    <p:extLst>
      <p:ext uri="{BB962C8B-B14F-4D97-AF65-F5344CB8AC3E}">
        <p14:creationId xmlns:p14="http://schemas.microsoft.com/office/powerpoint/2010/main" val="3664725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42</a:t>
            </a:fld>
            <a:endParaRPr lang="en-US" dirty="0"/>
          </a:p>
        </p:txBody>
      </p:sp>
      <p:sp>
        <p:nvSpPr>
          <p:cNvPr id="3" name="Content Placeholder 2"/>
          <p:cNvSpPr>
            <a:spLocks noGrp="1"/>
          </p:cNvSpPr>
          <p:nvPr>
            <p:ph sz="quarter" idx="1"/>
          </p:nvPr>
        </p:nvSpPr>
        <p:spPr/>
        <p:txBody>
          <a:bodyPr>
            <a:normAutofit fontScale="92500" lnSpcReduction="10000"/>
          </a:bodyPr>
          <a:lstStyle/>
          <a:p>
            <a:pPr>
              <a:buFont typeface="Wingdings" pitchFamily="2" charset="2"/>
              <a:buChar char="Ø"/>
            </a:pPr>
            <a:r>
              <a:rPr lang="en-US" sz="3500" dirty="0" smtClean="0">
                <a:latin typeface="Times New Roman" pitchFamily="18" charset="0"/>
                <a:cs typeface="Times New Roman" pitchFamily="18" charset="0"/>
              </a:rPr>
              <a:t>Later the wall becomes less firm, to allow longitudinal growth as products of conception continues to develop.</a:t>
            </a:r>
          </a:p>
          <a:p>
            <a:pPr>
              <a:buFont typeface="Wingdings" pitchFamily="2" charset="2"/>
              <a:buChar char="Ø"/>
            </a:pPr>
            <a:r>
              <a:rPr lang="en-US" sz="3500" dirty="0" smtClean="0">
                <a:latin typeface="Times New Roman" pitchFamily="18" charset="0"/>
                <a:cs typeface="Times New Roman" pitchFamily="18" charset="0"/>
              </a:rPr>
              <a:t>From the 2</a:t>
            </a:r>
            <a:r>
              <a:rPr lang="en-US" sz="3500" baseline="30000" dirty="0" smtClean="0">
                <a:latin typeface="Times New Roman" pitchFamily="18" charset="0"/>
                <a:cs typeface="Times New Roman" pitchFamily="18" charset="0"/>
              </a:rPr>
              <a:t>nd</a:t>
            </a:r>
            <a:r>
              <a:rPr lang="en-US" sz="3500" dirty="0" smtClean="0">
                <a:latin typeface="Times New Roman" pitchFamily="18" charset="0"/>
                <a:cs typeface="Times New Roman" pitchFamily="18" charset="0"/>
              </a:rPr>
              <a:t> trimester, thickness reduces gradually to a range of 0.5 – 1cm or less, hence easy palpation and identification of fetal parts.</a:t>
            </a:r>
          </a:p>
          <a:p>
            <a:pPr>
              <a:buNone/>
            </a:pPr>
            <a:r>
              <a:rPr lang="en-US" sz="3500" b="1" i="1" u="sng" dirty="0" smtClean="0">
                <a:latin typeface="Times New Roman" pitchFamily="18" charset="0"/>
                <a:cs typeface="Times New Roman" pitchFamily="18" charset="0"/>
              </a:rPr>
              <a:t>Length increase:- </a:t>
            </a:r>
            <a:r>
              <a:rPr lang="en-US" sz="3500" dirty="0" smtClean="0">
                <a:latin typeface="Times New Roman" pitchFamily="18" charset="0"/>
                <a:cs typeface="Times New Roman" pitchFamily="18" charset="0"/>
              </a:rPr>
              <a:t>Determined by fetal growth.</a:t>
            </a:r>
          </a:p>
          <a:p>
            <a:r>
              <a:rPr lang="en-US" sz="3500" dirty="0" smtClean="0">
                <a:latin typeface="Times New Roman" pitchFamily="18" charset="0"/>
                <a:cs typeface="Times New Roman" pitchFamily="18" charset="0"/>
              </a:rPr>
              <a:t>At term, uterus measures 30cm x 23(22.5)cm x 20cm.</a:t>
            </a: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475907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
            <a:ext cx="8915400" cy="6400800"/>
          </a:xfrm>
        </p:spPr>
        <p:txBody>
          <a:bodyPr>
            <a:noAutofit/>
          </a:bodyPr>
          <a:lstStyle/>
          <a:p>
            <a:pPr>
              <a:buFont typeface="Courier New" pitchFamily="49" charset="0"/>
              <a:buChar char="o"/>
            </a:pPr>
            <a:r>
              <a:rPr lang="en-US" dirty="0" smtClean="0"/>
              <a:t>Anxiety will result from fear in which she either overreacts or be withdrawn.</a:t>
            </a:r>
          </a:p>
          <a:p>
            <a:pPr>
              <a:buFont typeface="Courier New" pitchFamily="49" charset="0"/>
              <a:buChar char="o"/>
            </a:pPr>
            <a:r>
              <a:rPr lang="en-US" dirty="0" smtClean="0"/>
              <a:t>Finally she doesn't effectively participate in the care hence becomes uncooperative.</a:t>
            </a:r>
          </a:p>
          <a:p>
            <a:r>
              <a:rPr lang="en-US" dirty="0" smtClean="0"/>
              <a:t>Expectations:- Being realistic of the labour process makes the mother respond to the pain positively hence cope better.</a:t>
            </a:r>
          </a:p>
          <a:p>
            <a:pPr>
              <a:buNone/>
            </a:pPr>
            <a:r>
              <a:rPr lang="en-US" b="1" dirty="0" smtClean="0">
                <a:solidFill>
                  <a:srgbClr val="FF0000"/>
                </a:solidFill>
              </a:rPr>
              <a:t>NB</a:t>
            </a:r>
            <a:r>
              <a:rPr lang="en-US" dirty="0" smtClean="0"/>
              <a:t> </a:t>
            </a:r>
            <a:r>
              <a:rPr lang="en-US" dirty="0" err="1" smtClean="0"/>
              <a:t>i</a:t>
            </a:r>
            <a:r>
              <a:rPr lang="en-US" dirty="0" smtClean="0"/>
              <a:t>) General methods and concepts of pain  relief ought to be discussed during prenatal period.</a:t>
            </a:r>
          </a:p>
          <a:p>
            <a:pPr>
              <a:buNone/>
            </a:pPr>
            <a:r>
              <a:rPr lang="en-US" dirty="0" smtClean="0"/>
              <a:t>	  ii) Discuss labour  process prenatally to dispel fears and worries gathered from other </a:t>
            </a:r>
            <a:r>
              <a:rPr lang="en-US" dirty="0" err="1" smtClean="0"/>
              <a:t>parous</a:t>
            </a:r>
            <a:r>
              <a:rPr lang="en-US" dirty="0" smtClean="0"/>
              <a:t> women.</a:t>
            </a:r>
          </a:p>
          <a:p>
            <a:pPr>
              <a:buNone/>
            </a:pPr>
            <a:r>
              <a:rPr lang="en-US" dirty="0" smtClean="0"/>
              <a:t>	However, unbearable pain should be dealt with accordingly.</a:t>
            </a:r>
            <a:endParaRPr lang="en-US" dirty="0"/>
          </a:p>
        </p:txBody>
      </p:sp>
    </p:spTree>
    <p:extLst>
      <p:ext uri="{BB962C8B-B14F-4D97-AF65-F5344CB8AC3E}">
        <p14:creationId xmlns:p14="http://schemas.microsoft.com/office/powerpoint/2010/main" val="4266051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	</a:t>
            </a:r>
            <a:r>
              <a:rPr lang="en-US" dirty="0" smtClean="0">
                <a:solidFill>
                  <a:srgbClr val="7030A0"/>
                </a:solidFill>
              </a:rPr>
              <a:t> METHODS  OF PAIN  RELIEF</a:t>
            </a:r>
            <a:endParaRPr lang="en-US" dirty="0"/>
          </a:p>
        </p:txBody>
      </p:sp>
      <p:sp>
        <p:nvSpPr>
          <p:cNvPr id="2" name="Content Placeholder 1"/>
          <p:cNvSpPr>
            <a:spLocks noGrp="1"/>
          </p:cNvSpPr>
          <p:nvPr>
            <p:ph idx="1"/>
          </p:nvPr>
        </p:nvSpPr>
        <p:spPr>
          <a:xfrm>
            <a:off x="457200" y="1481328"/>
            <a:ext cx="8229600" cy="4995672"/>
          </a:xfrm>
        </p:spPr>
        <p:txBody>
          <a:bodyPr>
            <a:normAutofit lnSpcReduction="10000"/>
          </a:bodyPr>
          <a:lstStyle/>
          <a:p>
            <a:pPr>
              <a:buNone/>
            </a:pPr>
            <a:r>
              <a:rPr lang="en-US" sz="3000" dirty="0" smtClean="0"/>
              <a:t>	</a:t>
            </a:r>
            <a:r>
              <a:rPr lang="en-US" sz="3000" dirty="0" smtClean="0">
                <a:solidFill>
                  <a:srgbClr val="7030A0"/>
                </a:solidFill>
              </a:rPr>
              <a:t>	</a:t>
            </a:r>
            <a:r>
              <a:rPr lang="en-US" sz="3000" b="1" dirty="0" smtClean="0">
                <a:solidFill>
                  <a:srgbClr val="7030A0"/>
                </a:solidFill>
              </a:rPr>
              <a:t>I.Non-Pharmacological</a:t>
            </a:r>
          </a:p>
          <a:p>
            <a:pPr>
              <a:buFont typeface="Wingdings" pitchFamily="2" charset="2"/>
              <a:buChar char="v"/>
            </a:pPr>
            <a:r>
              <a:rPr lang="en-US" sz="3000" dirty="0" smtClean="0"/>
              <a:t>Don’t  require any form of drugs. They  include:-</a:t>
            </a:r>
          </a:p>
          <a:p>
            <a:r>
              <a:rPr lang="en-US" sz="3000" dirty="0" smtClean="0"/>
              <a:t>Homeopathy: Prepared from plant extracts and from minerals.</a:t>
            </a:r>
          </a:p>
          <a:p>
            <a:pPr>
              <a:buFont typeface="Courier New" pitchFamily="49" charset="0"/>
              <a:buChar char="o"/>
            </a:pPr>
            <a:r>
              <a:rPr lang="en-US" sz="3000" dirty="0" smtClean="0"/>
              <a:t>The products  basically relieves anxiety &amp; back pain during labour.</a:t>
            </a:r>
          </a:p>
          <a:p>
            <a:r>
              <a:rPr lang="en-US" sz="3000" dirty="0" smtClean="0"/>
              <a:t>Hydrotherapy: Refers to immersion in water during labour.</a:t>
            </a:r>
          </a:p>
          <a:p>
            <a:r>
              <a:rPr lang="en-US" sz="3000" dirty="0" smtClean="0"/>
              <a:t>Music therapy: Soothing music is played in the unit.</a:t>
            </a:r>
            <a:endParaRPr lang="en-US" sz="3000" dirty="0"/>
          </a:p>
        </p:txBody>
      </p:sp>
    </p:spTree>
    <p:extLst>
      <p:ext uri="{BB962C8B-B14F-4D97-AF65-F5344CB8AC3E}">
        <p14:creationId xmlns:p14="http://schemas.microsoft.com/office/powerpoint/2010/main" val="2894072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0"/>
            <a:ext cx="8229600" cy="6477000"/>
          </a:xfrm>
        </p:spPr>
        <p:txBody>
          <a:bodyPr>
            <a:noAutofit/>
          </a:bodyPr>
          <a:lstStyle/>
          <a:p>
            <a:r>
              <a:rPr lang="en-US" sz="2900" dirty="0" smtClean="0"/>
              <a:t>Transcutaneous electric nerve stimulation (TENS).</a:t>
            </a:r>
          </a:p>
          <a:p>
            <a:r>
              <a:rPr lang="en-US" sz="2900" dirty="0" smtClean="0"/>
              <a:t>Psychological / Nursing methods</a:t>
            </a:r>
          </a:p>
          <a:p>
            <a:pPr>
              <a:buFont typeface="Courier New" pitchFamily="49" charset="0"/>
              <a:buChar char="o"/>
            </a:pPr>
            <a:r>
              <a:rPr lang="en-US" sz="2900" dirty="0" smtClean="0"/>
              <a:t> Control is through  various activities and merely keeping her company. Specific steps are:</a:t>
            </a:r>
          </a:p>
          <a:p>
            <a:pPr>
              <a:buFont typeface="Courier New" pitchFamily="49" charset="0"/>
              <a:buChar char="o"/>
            </a:pPr>
            <a:r>
              <a:rPr lang="en-US" sz="2900" dirty="0" smtClean="0"/>
              <a:t> Rubbing ( touch &amp;massage) of the lumbar- sacral region in a  circular massage during a contraction.</a:t>
            </a:r>
          </a:p>
          <a:p>
            <a:pPr>
              <a:buFont typeface="Wingdings" pitchFamily="2" charset="2"/>
              <a:buChar char="v"/>
            </a:pPr>
            <a:r>
              <a:rPr lang="en-US" sz="2900" dirty="0" smtClean="0"/>
              <a:t>Example of  massage methods are, vibration, stroking and continuous steady pressure at a </a:t>
            </a:r>
            <a:r>
              <a:rPr lang="en-US" sz="2900" dirty="0" err="1" smtClean="0"/>
              <a:t>localised</a:t>
            </a:r>
            <a:r>
              <a:rPr lang="en-US" sz="2900" dirty="0" smtClean="0"/>
              <a:t> area on the lower back.</a:t>
            </a:r>
          </a:p>
          <a:p>
            <a:pPr>
              <a:buFont typeface="Courier New" pitchFamily="49" charset="0"/>
              <a:buChar char="o"/>
            </a:pPr>
            <a:r>
              <a:rPr lang="en-US" sz="2900" dirty="0" smtClean="0"/>
              <a:t>Encourage relaxation when a contraction passes out. </a:t>
            </a:r>
            <a:endParaRPr lang="en-US" sz="2900" dirty="0"/>
          </a:p>
        </p:txBody>
      </p:sp>
    </p:spTree>
    <p:extLst>
      <p:ext uri="{BB962C8B-B14F-4D97-AF65-F5344CB8AC3E}">
        <p14:creationId xmlns:p14="http://schemas.microsoft.com/office/powerpoint/2010/main" val="124043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1"/>
            <a:ext cx="8229600" cy="5826125"/>
          </a:xfrm>
        </p:spPr>
        <p:txBody>
          <a:bodyPr>
            <a:normAutofit lnSpcReduction="10000"/>
          </a:bodyPr>
          <a:lstStyle/>
          <a:p>
            <a:pPr>
              <a:buFont typeface="Wingdings" pitchFamily="2" charset="2"/>
              <a:buChar char="ü"/>
            </a:pPr>
            <a:r>
              <a:rPr lang="en-US" dirty="0" smtClean="0"/>
              <a:t> Relaxation lessens muscle tension and also distracts attention from the contraction.</a:t>
            </a:r>
          </a:p>
          <a:p>
            <a:pPr>
              <a:buFont typeface="Courier New" pitchFamily="49" charset="0"/>
              <a:buChar char="o"/>
            </a:pPr>
            <a:r>
              <a:rPr lang="en-US" dirty="0" smtClean="0"/>
              <a:t> Keep her updated  of the progress hence is encourage to bear positively.</a:t>
            </a:r>
          </a:p>
          <a:p>
            <a:pPr>
              <a:buFont typeface="Courier New" pitchFamily="49" charset="0"/>
              <a:buChar char="o"/>
            </a:pPr>
            <a:r>
              <a:rPr lang="en-US" dirty="0" smtClean="0"/>
              <a:t> Encourage change of position </a:t>
            </a:r>
            <a:r>
              <a:rPr lang="en-US" dirty="0" err="1" smtClean="0"/>
              <a:t>e.g</a:t>
            </a:r>
            <a:r>
              <a:rPr lang="en-US" dirty="0" smtClean="0"/>
              <a:t>  to stand and lean forward over the bed, sitting upright on a chair and walking around. Relieves back pain caused by pressure of the </a:t>
            </a:r>
            <a:r>
              <a:rPr lang="en-US" dirty="0" err="1" smtClean="0"/>
              <a:t>occiput</a:t>
            </a:r>
            <a:r>
              <a:rPr lang="en-US" dirty="0" smtClean="0"/>
              <a:t> on the sacrum.</a:t>
            </a:r>
          </a:p>
          <a:p>
            <a:pPr>
              <a:buFont typeface="Courier New" pitchFamily="49" charset="0"/>
              <a:buChar char="o"/>
            </a:pPr>
            <a:r>
              <a:rPr lang="en-US" dirty="0" smtClean="0"/>
              <a:t> Encourage  her to breathe normally through the open mouth during a contraction, hence prevent premature bearing down.</a:t>
            </a:r>
            <a:endParaRPr lang="en-US" dirty="0"/>
          </a:p>
        </p:txBody>
      </p:sp>
    </p:spTree>
    <p:extLst>
      <p:ext uri="{BB962C8B-B14F-4D97-AF65-F5344CB8AC3E}">
        <p14:creationId xmlns:p14="http://schemas.microsoft.com/office/powerpoint/2010/main" val="2377978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
            <a:ext cx="8229600" cy="990600"/>
          </a:xfrm>
        </p:spPr>
        <p:txBody>
          <a:bodyPr>
            <a:normAutofit fontScale="90000"/>
          </a:bodyPr>
          <a:lstStyle/>
          <a:p>
            <a:r>
              <a:rPr lang="en-US" dirty="0" smtClean="0"/>
              <a:t>		</a:t>
            </a:r>
            <a:br>
              <a:rPr lang="en-US" dirty="0" smtClean="0"/>
            </a:br>
            <a:r>
              <a:rPr lang="en-US" dirty="0" smtClean="0"/>
              <a:t>	</a:t>
            </a:r>
            <a:r>
              <a:rPr lang="en-US" dirty="0" smtClean="0">
                <a:solidFill>
                  <a:srgbClr val="7030A0"/>
                </a:solidFill>
              </a:rPr>
              <a:t>II. Pharmacological</a:t>
            </a:r>
            <a:br>
              <a:rPr lang="en-US" dirty="0" smtClean="0">
                <a:solidFill>
                  <a:srgbClr val="7030A0"/>
                </a:solidFill>
              </a:rPr>
            </a:br>
            <a:endParaRPr lang="en-US" dirty="0"/>
          </a:p>
        </p:txBody>
      </p:sp>
      <p:sp>
        <p:nvSpPr>
          <p:cNvPr id="2" name="Content Placeholder 1"/>
          <p:cNvSpPr>
            <a:spLocks noGrp="1"/>
          </p:cNvSpPr>
          <p:nvPr>
            <p:ph idx="1"/>
          </p:nvPr>
        </p:nvSpPr>
        <p:spPr>
          <a:xfrm>
            <a:off x="152400" y="762000"/>
            <a:ext cx="8839200" cy="5791200"/>
          </a:xfrm>
        </p:spPr>
        <p:txBody>
          <a:bodyPr>
            <a:normAutofit lnSpcReduction="10000"/>
          </a:bodyPr>
          <a:lstStyle/>
          <a:p>
            <a:pPr>
              <a:buFont typeface="Wingdings" pitchFamily="2" charset="2"/>
              <a:buChar char="v"/>
            </a:pPr>
            <a:r>
              <a:rPr lang="en-US" dirty="0" smtClean="0"/>
              <a:t>Systemic as well as regional analgesia are administered.</a:t>
            </a:r>
          </a:p>
          <a:p>
            <a:pPr>
              <a:buNone/>
            </a:pPr>
            <a:r>
              <a:rPr lang="en-US" dirty="0" smtClean="0"/>
              <a:t>	</a:t>
            </a:r>
            <a:r>
              <a:rPr lang="en-US" sz="2800" b="1" dirty="0" smtClean="0"/>
              <a:t>1.SYSTEMIC DRUGS:-</a:t>
            </a:r>
            <a:endParaRPr lang="en-US" b="1" dirty="0" smtClean="0"/>
          </a:p>
          <a:p>
            <a:r>
              <a:rPr lang="en-US" dirty="0" smtClean="0"/>
              <a:t> Commonly used are ,opiates/narcotics antispasmodics and sedatives.</a:t>
            </a:r>
          </a:p>
          <a:p>
            <a:r>
              <a:rPr lang="en-US" dirty="0" smtClean="0"/>
              <a:t>The drug should not affect  the contractions, fetal and maternal condition.</a:t>
            </a:r>
          </a:p>
          <a:p>
            <a:r>
              <a:rPr lang="en-US" dirty="0" smtClean="0"/>
              <a:t>So before its administration, establish whether the client has , intolerable pain, is anxious or in a state of insomnia. </a:t>
            </a:r>
          </a:p>
          <a:p>
            <a:r>
              <a:rPr lang="en-US" dirty="0" smtClean="0"/>
              <a:t>Determine progress of labour as well. </a:t>
            </a:r>
            <a:endParaRPr lang="en-US" dirty="0"/>
          </a:p>
        </p:txBody>
      </p:sp>
    </p:spTree>
    <p:extLst>
      <p:ext uri="{BB962C8B-B14F-4D97-AF65-F5344CB8AC3E}">
        <p14:creationId xmlns:p14="http://schemas.microsoft.com/office/powerpoint/2010/main" val="1375815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181600"/>
          </a:xfrm>
        </p:spPr>
        <p:txBody>
          <a:bodyPr>
            <a:noAutofit/>
          </a:bodyPr>
          <a:lstStyle/>
          <a:p>
            <a:r>
              <a:rPr lang="en-US" sz="2800" dirty="0" smtClean="0"/>
              <a:t>Narcotic are recommended in intolerable pain, </a:t>
            </a:r>
            <a:r>
              <a:rPr lang="en-US" sz="2800" dirty="0" err="1" smtClean="0"/>
              <a:t>e.g</a:t>
            </a:r>
            <a:r>
              <a:rPr lang="en-US" sz="2800" dirty="0" smtClean="0"/>
              <a:t> pethidine, </a:t>
            </a:r>
            <a:r>
              <a:rPr lang="en-US" sz="2800" dirty="0" err="1" smtClean="0"/>
              <a:t>diamorphine</a:t>
            </a:r>
            <a:r>
              <a:rPr lang="en-US" sz="2800" dirty="0" smtClean="0"/>
              <a:t>, </a:t>
            </a:r>
            <a:r>
              <a:rPr lang="en-US" sz="2800" dirty="0" err="1" smtClean="0"/>
              <a:t>tramadol</a:t>
            </a:r>
            <a:r>
              <a:rPr lang="en-US" sz="2800" dirty="0" smtClean="0"/>
              <a:t> and </a:t>
            </a:r>
            <a:r>
              <a:rPr lang="en-US" sz="2800" dirty="0" err="1" smtClean="0"/>
              <a:t>diclofenac</a:t>
            </a:r>
            <a:r>
              <a:rPr lang="en-US" sz="2800" dirty="0" smtClean="0"/>
              <a:t> , route parentally.</a:t>
            </a:r>
          </a:p>
          <a:p>
            <a:pPr>
              <a:buFont typeface="Courier New" pitchFamily="49" charset="0"/>
              <a:buChar char="o"/>
            </a:pPr>
            <a:r>
              <a:rPr lang="en-US" sz="2800" dirty="0" smtClean="0"/>
              <a:t>Pethidine is commonly used, for its safe administration ensure :</a:t>
            </a:r>
          </a:p>
          <a:p>
            <a:pPr>
              <a:buFont typeface="Wingdings" pitchFamily="2" charset="2"/>
              <a:buChar char="ü"/>
            </a:pPr>
            <a:r>
              <a:rPr lang="en-US" sz="2800" dirty="0" smtClean="0"/>
              <a:t> Fetal condition is satisfactory because it leads to some degree of fetal hypoxia.</a:t>
            </a:r>
          </a:p>
          <a:p>
            <a:pPr>
              <a:buFont typeface="Wingdings" pitchFamily="2" charset="2"/>
              <a:buChar char="ü"/>
            </a:pPr>
            <a:r>
              <a:rPr lang="en-US" sz="2800" dirty="0" smtClean="0"/>
              <a:t>Delivery is not expected in the next 2 hrs since its relaxation &amp; sedative effects leads to prolonged labour.</a:t>
            </a:r>
          </a:p>
          <a:p>
            <a:pPr>
              <a:buFont typeface="Wingdings" pitchFamily="2" charset="2"/>
              <a:buChar char="ü"/>
            </a:pPr>
            <a:r>
              <a:rPr lang="en-US" sz="2800" dirty="0" smtClean="0"/>
              <a:t>Fetus must be mature because it has a respiratory depression effect. </a:t>
            </a:r>
          </a:p>
        </p:txBody>
      </p:sp>
    </p:spTree>
    <p:extLst>
      <p:ext uri="{BB962C8B-B14F-4D97-AF65-F5344CB8AC3E}">
        <p14:creationId xmlns:p14="http://schemas.microsoft.com/office/powerpoint/2010/main" val="117821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
            <a:ext cx="8229600" cy="914400"/>
          </a:xfrm>
        </p:spPr>
        <p:txBody>
          <a:bodyPr/>
          <a:lstStyle/>
          <a:p>
            <a:r>
              <a:rPr lang="en-US" dirty="0" smtClean="0"/>
              <a:t>	 2.REGIONAL  ANALGESIA</a:t>
            </a:r>
            <a:endParaRPr lang="en-US" dirty="0"/>
          </a:p>
        </p:txBody>
      </p:sp>
      <p:sp>
        <p:nvSpPr>
          <p:cNvPr id="2" name="Content Placeholder 1"/>
          <p:cNvSpPr>
            <a:spLocks noGrp="1"/>
          </p:cNvSpPr>
          <p:nvPr>
            <p:ph idx="1"/>
          </p:nvPr>
        </p:nvSpPr>
        <p:spPr>
          <a:xfrm>
            <a:off x="0" y="838200"/>
            <a:ext cx="9144000" cy="5562600"/>
          </a:xfrm>
        </p:spPr>
        <p:txBody>
          <a:bodyPr>
            <a:noAutofit/>
          </a:bodyPr>
          <a:lstStyle/>
          <a:p>
            <a:r>
              <a:rPr lang="en-US" sz="3000" dirty="0" smtClean="0"/>
              <a:t>The administered medication eradicates sensation of pain and sometimes other stimuli from the targeted areas without bringing about unconsciousness.</a:t>
            </a:r>
          </a:p>
          <a:p>
            <a:pPr>
              <a:buNone/>
            </a:pPr>
            <a:r>
              <a:rPr lang="en-US" sz="3000" dirty="0" smtClean="0"/>
              <a:t>	</a:t>
            </a:r>
            <a:r>
              <a:rPr lang="en-US" sz="3000" dirty="0" smtClean="0">
                <a:solidFill>
                  <a:schemeClr val="accent3">
                    <a:lumMod val="50000"/>
                  </a:schemeClr>
                </a:solidFill>
              </a:rPr>
              <a:t>	</a:t>
            </a:r>
            <a:r>
              <a:rPr lang="en-US" sz="3000" u="sng" dirty="0" smtClean="0">
                <a:solidFill>
                  <a:schemeClr val="accent3">
                    <a:lumMod val="50000"/>
                  </a:schemeClr>
                </a:solidFill>
              </a:rPr>
              <a:t>Epidural  analgesia</a:t>
            </a:r>
          </a:p>
          <a:p>
            <a:r>
              <a:rPr lang="en-US" sz="3000" dirty="0" smtClean="0"/>
              <a:t>Recommended from a dilatation of 8 cm to avoid neurological damage with prolonged use.</a:t>
            </a:r>
          </a:p>
          <a:p>
            <a:r>
              <a:rPr lang="en-US" sz="3000" dirty="0" smtClean="0"/>
              <a:t>Local </a:t>
            </a:r>
            <a:r>
              <a:rPr lang="en-US" sz="3000" dirty="0" err="1" smtClean="0"/>
              <a:t>anaesthesia</a:t>
            </a:r>
            <a:r>
              <a:rPr lang="en-US" sz="3000" dirty="0" smtClean="0"/>
              <a:t> is injected into the epidural space.</a:t>
            </a:r>
          </a:p>
          <a:p>
            <a:r>
              <a:rPr lang="en-US" sz="3000" dirty="0" smtClean="0"/>
              <a:t>Pain relief is obtained by blocking conduction of impulses along sensory nerves as they enter the spinal cord. </a:t>
            </a:r>
          </a:p>
        </p:txBody>
      </p:sp>
    </p:spTree>
    <p:extLst>
      <p:ext uri="{BB962C8B-B14F-4D97-AF65-F5344CB8AC3E}">
        <p14:creationId xmlns:p14="http://schemas.microsoft.com/office/powerpoint/2010/main" val="1493447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458200" cy="6400800"/>
          </a:xfrm>
        </p:spPr>
        <p:txBody>
          <a:bodyPr>
            <a:noAutofit/>
          </a:bodyPr>
          <a:lstStyle/>
          <a:p>
            <a:r>
              <a:rPr lang="en-US" sz="3000" dirty="0" smtClean="0"/>
              <a:t>So pain- free labour is experienced , but  urge to push, mictirution &amp;bowel movements as well as lower limbs movements are normal. </a:t>
            </a:r>
          </a:p>
          <a:p>
            <a:pPr>
              <a:buNone/>
            </a:pPr>
            <a:r>
              <a:rPr lang="en-US" sz="3000" dirty="0" smtClean="0"/>
              <a:t>		</a:t>
            </a:r>
            <a:r>
              <a:rPr lang="en-US" sz="3000" b="1" dirty="0" smtClean="0">
                <a:solidFill>
                  <a:srgbClr val="7030A0"/>
                </a:solidFill>
              </a:rPr>
              <a:t>Spinal  analgesia</a:t>
            </a:r>
          </a:p>
          <a:p>
            <a:r>
              <a:rPr lang="en-US" sz="3000" dirty="0" smtClean="0"/>
              <a:t>Produces total block of both sensory and motor nerves.</a:t>
            </a:r>
          </a:p>
          <a:p>
            <a:r>
              <a:rPr lang="en-US" sz="3000" dirty="0" smtClean="0"/>
              <a:t>Therefore used for shorter procedures </a:t>
            </a:r>
            <a:r>
              <a:rPr lang="en-US" sz="3000" dirty="0" err="1" smtClean="0"/>
              <a:t>e.g</a:t>
            </a:r>
            <a:r>
              <a:rPr lang="en-US" sz="3000" dirty="0" smtClean="0"/>
              <a:t> caesarean section because of the many complications.</a:t>
            </a:r>
          </a:p>
          <a:p>
            <a:r>
              <a:rPr lang="en-US" sz="3000" dirty="0" smtClean="0"/>
              <a:t>A smaller dose of anaesthetic agent is used compared to epidural and it’s administered into the subarachnoid space. </a:t>
            </a:r>
          </a:p>
          <a:p>
            <a:endParaRPr lang="en-US" sz="3000" dirty="0"/>
          </a:p>
        </p:txBody>
      </p:sp>
    </p:spTree>
    <p:extLst>
      <p:ext uri="{BB962C8B-B14F-4D97-AF65-F5344CB8AC3E}">
        <p14:creationId xmlns:p14="http://schemas.microsoft.com/office/powerpoint/2010/main" val="1882417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8763000" cy="5257800"/>
          </a:xfrm>
        </p:spPr>
        <p:txBody>
          <a:bodyPr>
            <a:normAutofit lnSpcReduction="10000"/>
          </a:bodyPr>
          <a:lstStyle/>
          <a:p>
            <a:pPr>
              <a:buNone/>
            </a:pPr>
            <a:r>
              <a:rPr lang="en-US" sz="3200" dirty="0" smtClean="0"/>
              <a:t>		</a:t>
            </a:r>
            <a:r>
              <a:rPr lang="en-US" sz="3200" b="1" i="1" dirty="0" smtClean="0"/>
              <a:t>General  preparation</a:t>
            </a:r>
          </a:p>
          <a:p>
            <a:r>
              <a:rPr lang="en-US" sz="3200" dirty="0" smtClean="0"/>
              <a:t>Re-explain the procedure briefly to gain consent though ,it’s thoroughly  discussed prenatally.</a:t>
            </a:r>
          </a:p>
          <a:p>
            <a:r>
              <a:rPr lang="en-US" sz="3200" dirty="0" smtClean="0"/>
              <a:t>Commence intravenous infusion of crystalloid fluid to prevent hypotension, which occurs due to total nerves blockage.</a:t>
            </a:r>
          </a:p>
          <a:p>
            <a:r>
              <a:rPr lang="en-US" sz="3200" dirty="0" smtClean="0"/>
              <a:t>Mother positioned either in left lateral or to sit up and lean forward. Aim is to flex the back hence vertebrae are separated.</a:t>
            </a:r>
          </a:p>
          <a:p>
            <a:r>
              <a:rPr lang="en-US" sz="3200" dirty="0" smtClean="0"/>
              <a:t>Monitor FHR &amp; maternal BP regularly.</a:t>
            </a:r>
            <a:endParaRPr lang="en-US" sz="3200" dirty="0"/>
          </a:p>
        </p:txBody>
      </p:sp>
    </p:spTree>
    <p:extLst>
      <p:ext uri="{BB962C8B-B14F-4D97-AF65-F5344CB8AC3E}">
        <p14:creationId xmlns:p14="http://schemas.microsoft.com/office/powerpoint/2010/main" val="1450516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686800" cy="5105400"/>
          </a:xfrm>
        </p:spPr>
        <p:txBody>
          <a:bodyPr>
            <a:normAutofit lnSpcReduction="10000"/>
          </a:bodyPr>
          <a:lstStyle/>
          <a:p>
            <a:pPr>
              <a:buNone/>
            </a:pPr>
            <a:r>
              <a:rPr lang="en-US" sz="3000" dirty="0" smtClean="0"/>
              <a:t>		</a:t>
            </a:r>
            <a:r>
              <a:rPr lang="en-US" sz="3000" b="1" i="1" dirty="0" smtClean="0"/>
              <a:t>Specific  Observations after procedure</a:t>
            </a:r>
          </a:p>
          <a:p>
            <a:r>
              <a:rPr lang="en-US" sz="3000" dirty="0" smtClean="0"/>
              <a:t>Position in either fowler’s or  semi-fowler’s ,but tilt to one side , hence prevent </a:t>
            </a:r>
            <a:r>
              <a:rPr lang="en-US" sz="3000" dirty="0" err="1" smtClean="0"/>
              <a:t>aortocaval</a:t>
            </a:r>
            <a:r>
              <a:rPr lang="en-US" sz="3000" dirty="0" smtClean="0"/>
              <a:t> compression.</a:t>
            </a:r>
          </a:p>
          <a:p>
            <a:r>
              <a:rPr lang="en-US" sz="3000" dirty="0" smtClean="0"/>
              <a:t>Continue regular monitoring of  FHS, BP and pulse rate. </a:t>
            </a:r>
          </a:p>
          <a:p>
            <a:r>
              <a:rPr lang="en-US" sz="3000" dirty="0" smtClean="0"/>
              <a:t>Encourage bladder emptying through </a:t>
            </a:r>
            <a:r>
              <a:rPr lang="en-US" sz="3000" dirty="0" err="1" smtClean="0"/>
              <a:t>catheterisation</a:t>
            </a:r>
            <a:r>
              <a:rPr lang="en-US" sz="3000" dirty="0" smtClean="0"/>
              <a:t>.</a:t>
            </a:r>
          </a:p>
          <a:p>
            <a:r>
              <a:rPr lang="en-US" sz="3000" dirty="0" smtClean="0"/>
              <a:t>Closely monitor labour progress to correctly identify 2</a:t>
            </a:r>
            <a:r>
              <a:rPr lang="en-US" sz="3000" baseline="30000" dirty="0" smtClean="0"/>
              <a:t>nd</a:t>
            </a:r>
            <a:r>
              <a:rPr lang="en-US" sz="3000" dirty="0" smtClean="0"/>
              <a:t> stage, since contractions are not perceived.</a:t>
            </a:r>
          </a:p>
          <a:p>
            <a:r>
              <a:rPr lang="en-US" sz="3000" dirty="0" smtClean="0"/>
              <a:t>Monitor the extent of anaesthetic effect regularly and </a:t>
            </a:r>
            <a:r>
              <a:rPr lang="en-US" sz="3000" dirty="0" err="1" smtClean="0"/>
              <a:t>organise</a:t>
            </a:r>
            <a:r>
              <a:rPr lang="en-US" sz="3000" dirty="0" smtClean="0"/>
              <a:t> for top up appropriately.</a:t>
            </a:r>
          </a:p>
        </p:txBody>
      </p:sp>
    </p:spTree>
    <p:extLst>
      <p:ext uri="{BB962C8B-B14F-4D97-AF65-F5344CB8AC3E}">
        <p14:creationId xmlns:p14="http://schemas.microsoft.com/office/powerpoint/2010/main" val="2697113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43</a:t>
            </a:fld>
            <a:endParaRPr lang="en-US" dirty="0"/>
          </a:p>
        </p:txBody>
      </p:sp>
      <p:sp>
        <p:nvSpPr>
          <p:cNvPr id="3" name="Content Placeholder 2"/>
          <p:cNvSpPr>
            <a:spLocks noGrp="1"/>
          </p:cNvSpPr>
          <p:nvPr>
            <p:ph sz="quarter" idx="1"/>
          </p:nvPr>
        </p:nvSpPr>
        <p:spPr/>
        <p:txBody>
          <a:bodyPr>
            <a:normAutofit/>
          </a:bodyPr>
          <a:lstStyle/>
          <a:p>
            <a:pPr>
              <a:buNone/>
            </a:pPr>
            <a:r>
              <a:rPr lang="en-US" sz="3200" b="1" i="1" u="sng" dirty="0" smtClean="0">
                <a:latin typeface="Times New Roman" pitchFamily="18" charset="0"/>
                <a:cs typeface="Times New Roman" pitchFamily="18" charset="0"/>
              </a:rPr>
              <a:t>Weight:- </a:t>
            </a:r>
            <a:r>
              <a:rPr lang="en-US" sz="3200" dirty="0" smtClean="0">
                <a:latin typeface="Times New Roman" pitchFamily="18" charset="0"/>
                <a:cs typeface="Times New Roman" pitchFamily="18" charset="0"/>
              </a:rPr>
              <a:t>Estimated to range between 1000-1100gm by term.</a:t>
            </a:r>
          </a:p>
          <a:p>
            <a:pPr>
              <a:buNone/>
            </a:pPr>
            <a:r>
              <a:rPr lang="en-US" sz="3200" b="1" dirty="0" smtClean="0">
                <a:solidFill>
                  <a:srgbClr val="FF0000"/>
                </a:solidFill>
                <a:latin typeface="Times New Roman" pitchFamily="18" charset="0"/>
                <a:cs typeface="Times New Roman" pitchFamily="18" charset="0"/>
              </a:rPr>
              <a:t>NB:-</a:t>
            </a:r>
          </a:p>
          <a:p>
            <a:pPr marL="514350" indent="-514350">
              <a:buFont typeface="Wingdings" pitchFamily="2" charset="2"/>
              <a:buChar char="Ø"/>
            </a:pPr>
            <a:r>
              <a:rPr lang="en-US" sz="3200" dirty="0" smtClean="0">
                <a:latin typeface="Times New Roman" pitchFamily="18" charset="0"/>
                <a:cs typeface="Times New Roman" pitchFamily="18" charset="0"/>
              </a:rPr>
              <a:t>Specific uterine growth depends on the age and parity.</a:t>
            </a:r>
          </a:p>
          <a:p>
            <a:pPr marL="514350" indent="-514350">
              <a:buFont typeface="Wingdings" pitchFamily="2" charset="2"/>
              <a:buChar char="Ø"/>
            </a:pPr>
            <a:r>
              <a:rPr lang="en-US" sz="3200" dirty="0" smtClean="0">
                <a:latin typeface="Times New Roman" pitchFamily="18" charset="0"/>
                <a:cs typeface="Times New Roman" pitchFamily="18" charset="0"/>
              </a:rPr>
              <a:t>Size is estimated through digital fundal height assessment in which 1 finger breadth=1 week ,after 36 weeks 1 finger= 2 weeks.</a:t>
            </a:r>
          </a:p>
          <a:p>
            <a:pPr marL="514350" indent="-514350">
              <a:buAutoNum type="alphaLcParenR"/>
            </a:pPr>
            <a:endParaRPr lang="en-US" sz="3200" dirty="0" smtClean="0"/>
          </a:p>
          <a:p>
            <a:endParaRPr lang="en-US" sz="3200" dirty="0"/>
          </a:p>
        </p:txBody>
      </p:sp>
    </p:spTree>
    <p:extLst>
      <p:ext uri="{BB962C8B-B14F-4D97-AF65-F5344CB8AC3E}">
        <p14:creationId xmlns:p14="http://schemas.microsoft.com/office/powerpoint/2010/main" val="2348974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400800"/>
          </a:xfrm>
        </p:spPr>
        <p:txBody>
          <a:bodyPr>
            <a:noAutofit/>
          </a:bodyPr>
          <a:lstStyle/>
          <a:p>
            <a:pPr>
              <a:buNone/>
            </a:pPr>
            <a:r>
              <a:rPr lang="en-US" sz="2900" dirty="0" smtClean="0"/>
              <a:t>		</a:t>
            </a:r>
            <a:r>
              <a:rPr lang="en-US" sz="2900" b="1" i="1" dirty="0" smtClean="0"/>
              <a:t>Advantages / Benefits</a:t>
            </a:r>
          </a:p>
          <a:p>
            <a:r>
              <a:rPr lang="en-US" sz="2900" dirty="0" smtClean="0"/>
              <a:t>Facilitates surgical procedures e.g. caesarean section.</a:t>
            </a:r>
          </a:p>
          <a:p>
            <a:r>
              <a:rPr lang="en-US" sz="2900" dirty="0" smtClean="0"/>
              <a:t>Doesn’t  depress the fetal respiratory centre.</a:t>
            </a:r>
          </a:p>
          <a:p>
            <a:r>
              <a:rPr lang="en-US" sz="2900" dirty="0" smtClean="0"/>
              <a:t>Facilitates control of  BP , incase of preeclampsia.</a:t>
            </a:r>
          </a:p>
          <a:p>
            <a:pPr>
              <a:buNone/>
            </a:pPr>
            <a:r>
              <a:rPr lang="en-US" sz="2900" dirty="0" smtClean="0"/>
              <a:t>		</a:t>
            </a:r>
            <a:r>
              <a:rPr lang="en-US" sz="2900" b="1" i="1" dirty="0" smtClean="0"/>
              <a:t>complications  (both)</a:t>
            </a:r>
          </a:p>
          <a:p>
            <a:r>
              <a:rPr lang="en-US" sz="2900" dirty="0" smtClean="0"/>
              <a:t>Headache, due to dural  puncture . Occurs accidentally during the search for epidural space.</a:t>
            </a:r>
          </a:p>
          <a:p>
            <a:pPr>
              <a:buFont typeface="Courier New" pitchFamily="49" charset="0"/>
              <a:buChar char="o"/>
            </a:pPr>
            <a:r>
              <a:rPr lang="en-US" sz="2900" dirty="0" smtClean="0"/>
              <a:t> Drug irritation also causes.</a:t>
            </a:r>
          </a:p>
          <a:p>
            <a:r>
              <a:rPr lang="en-US" sz="2900" dirty="0" smtClean="0"/>
              <a:t>Urine and stool incontinence , due to severe nerves damage </a:t>
            </a:r>
            <a:endParaRPr lang="en-US" sz="2900" dirty="0"/>
          </a:p>
        </p:txBody>
      </p:sp>
    </p:spTree>
    <p:extLst>
      <p:ext uri="{BB962C8B-B14F-4D97-AF65-F5344CB8AC3E}">
        <p14:creationId xmlns:p14="http://schemas.microsoft.com/office/powerpoint/2010/main" val="773266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715000"/>
          </a:xfrm>
        </p:spPr>
        <p:txBody>
          <a:bodyPr>
            <a:noAutofit/>
          </a:bodyPr>
          <a:lstStyle/>
          <a:p>
            <a:r>
              <a:rPr lang="en-US" sz="3200" dirty="0" smtClean="0"/>
              <a:t>Cardiac and respiratory arrest, due to unrecognised  dural puncture leading to total spinal blockage.</a:t>
            </a:r>
          </a:p>
          <a:p>
            <a:r>
              <a:rPr lang="en-US" sz="3200" dirty="0" smtClean="0"/>
              <a:t>Prolonged labour, because of less sensation of expulsive efforts and over-relaxation of the pelvic floor.</a:t>
            </a:r>
          </a:p>
          <a:p>
            <a:r>
              <a:rPr lang="en-US" sz="3200" dirty="0" smtClean="0"/>
              <a:t>Hip dislocation, common with spinal analgesia, since control of the legs posture is lost for the next 6-8 hours, particularly with overdose.</a:t>
            </a:r>
          </a:p>
          <a:p>
            <a:pPr>
              <a:buNone/>
            </a:pPr>
            <a:r>
              <a:rPr lang="en-US" sz="3200" dirty="0" smtClean="0"/>
              <a:t> </a:t>
            </a:r>
            <a:endParaRPr lang="en-US" sz="3200" dirty="0"/>
          </a:p>
        </p:txBody>
      </p:sp>
    </p:spTree>
    <p:extLst>
      <p:ext uri="{BB962C8B-B14F-4D97-AF65-F5344CB8AC3E}">
        <p14:creationId xmlns:p14="http://schemas.microsoft.com/office/powerpoint/2010/main" val="3300497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r>
              <a:rPr lang="en-US" dirty="0" smtClean="0">
                <a:solidFill>
                  <a:srgbClr val="7030A0"/>
                </a:solidFill>
              </a:rPr>
              <a:t> III. Inhalational Analgesia</a:t>
            </a:r>
            <a:endParaRPr lang="en-US" dirty="0"/>
          </a:p>
        </p:txBody>
      </p:sp>
      <p:sp>
        <p:nvSpPr>
          <p:cNvPr id="2" name="Content Placeholder 1"/>
          <p:cNvSpPr>
            <a:spLocks noGrp="1"/>
          </p:cNvSpPr>
          <p:nvPr>
            <p:ph idx="1"/>
          </p:nvPr>
        </p:nvSpPr>
        <p:spPr>
          <a:xfrm>
            <a:off x="228600" y="1295400"/>
            <a:ext cx="8686800" cy="5181600"/>
          </a:xfrm>
        </p:spPr>
        <p:txBody>
          <a:bodyPr>
            <a:normAutofit lnSpcReduction="10000"/>
          </a:bodyPr>
          <a:lstStyle/>
          <a:p>
            <a:r>
              <a:rPr lang="en-US" sz="2800" dirty="0" smtClean="0"/>
              <a:t>Refers to inhalation of specific gases hence effective pain relief occurs.</a:t>
            </a:r>
          </a:p>
          <a:p>
            <a:r>
              <a:rPr lang="en-US" sz="2800" dirty="0" smtClean="0"/>
              <a:t>Their effects are short- lived, such that as soon as inhalation is stopped , pain sensation is regained.</a:t>
            </a:r>
          </a:p>
          <a:p>
            <a:pPr>
              <a:buFont typeface="Courier New" pitchFamily="49" charset="0"/>
              <a:buChar char="o"/>
            </a:pPr>
            <a:r>
              <a:rPr lang="en-US" sz="2800" dirty="0" smtClean="0"/>
              <a:t> They have no adverse effect to the fetus.</a:t>
            </a:r>
          </a:p>
          <a:p>
            <a:pPr>
              <a:buNone/>
            </a:pPr>
            <a:r>
              <a:rPr lang="en-US" sz="2800" dirty="0" smtClean="0"/>
              <a:t>		</a:t>
            </a:r>
            <a:r>
              <a:rPr lang="en-US" sz="2800" u="sng" dirty="0" smtClean="0">
                <a:solidFill>
                  <a:schemeClr val="accent3">
                    <a:lumMod val="50000"/>
                  </a:schemeClr>
                </a:solidFill>
              </a:rPr>
              <a:t>1. ENTONOX</a:t>
            </a:r>
          </a:p>
          <a:p>
            <a:r>
              <a:rPr lang="en-US" sz="2800" dirty="0" smtClean="0"/>
              <a:t>It’s a premixed gas, comprising of 50%  oxygen and 50%  nitrous oxide.</a:t>
            </a:r>
          </a:p>
          <a:p>
            <a:r>
              <a:rPr lang="en-US" sz="2800" dirty="0" smtClean="0"/>
              <a:t>It’s colourless &amp; oduorless.</a:t>
            </a:r>
          </a:p>
          <a:p>
            <a:r>
              <a:rPr lang="en-US" sz="2800" dirty="0" smtClean="0"/>
              <a:t>Stable at room temperature, but separates in temperatures under negative 7 degrees Celsius.</a:t>
            </a:r>
            <a:endParaRPr lang="en-US" sz="2800" dirty="0"/>
          </a:p>
        </p:txBody>
      </p:sp>
    </p:spTree>
    <p:extLst>
      <p:ext uri="{BB962C8B-B14F-4D97-AF65-F5344CB8AC3E}">
        <p14:creationId xmlns:p14="http://schemas.microsoft.com/office/powerpoint/2010/main" val="2104208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172200"/>
          </a:xfrm>
        </p:spPr>
        <p:txBody>
          <a:bodyPr>
            <a:noAutofit/>
          </a:bodyPr>
          <a:lstStyle/>
          <a:p>
            <a:pPr>
              <a:buNone/>
            </a:pPr>
            <a:r>
              <a:rPr lang="en-US" sz="2600" dirty="0" smtClean="0"/>
              <a:t>		</a:t>
            </a:r>
            <a:r>
              <a:rPr lang="en-US" sz="2600" b="1" i="1" dirty="0" smtClean="0"/>
              <a:t>Preparation</a:t>
            </a:r>
          </a:p>
          <a:p>
            <a:r>
              <a:rPr lang="en-US" sz="2600" dirty="0" smtClean="0"/>
              <a:t>Prenatally, discuss regarding the analgesia.</a:t>
            </a:r>
          </a:p>
          <a:p>
            <a:r>
              <a:rPr lang="en-US" sz="2600" dirty="0" smtClean="0"/>
              <a:t>Have the required skills (special training) to instruct client properly on apparatus, storage and how to inhale the gas.</a:t>
            </a:r>
          </a:p>
          <a:p>
            <a:r>
              <a:rPr lang="en-US" sz="2600" dirty="0" smtClean="0"/>
              <a:t>Ensure correct face mask to avoid leakage.</a:t>
            </a:r>
          </a:p>
          <a:p>
            <a:r>
              <a:rPr lang="en-US" sz="2600" dirty="0" smtClean="0"/>
              <a:t>Advice the client to:-</a:t>
            </a:r>
          </a:p>
          <a:p>
            <a:pPr>
              <a:buFont typeface="Courier New" pitchFamily="49" charset="0"/>
              <a:buChar char="o"/>
            </a:pPr>
            <a:r>
              <a:rPr lang="en-US" sz="2600" dirty="0" smtClean="0"/>
              <a:t>Fit the mask firmly over her face, or closely apply the lips around the mouth piece, to avoid gas leakage.</a:t>
            </a:r>
          </a:p>
          <a:p>
            <a:pPr>
              <a:buFont typeface="Courier New" pitchFamily="49" charset="0"/>
              <a:buChar char="o"/>
            </a:pPr>
            <a:r>
              <a:rPr lang="en-US" sz="2600" dirty="0" smtClean="0"/>
              <a:t>To avoid hyperventilation, because it leads to dizziness and numbness of hands as well as face.</a:t>
            </a:r>
          </a:p>
          <a:p>
            <a:pPr>
              <a:buNone/>
            </a:pPr>
            <a:endParaRPr lang="en-US" sz="2600" dirty="0" smtClean="0"/>
          </a:p>
        </p:txBody>
      </p:sp>
    </p:spTree>
    <p:extLst>
      <p:ext uri="{BB962C8B-B14F-4D97-AF65-F5344CB8AC3E}">
        <p14:creationId xmlns:p14="http://schemas.microsoft.com/office/powerpoint/2010/main" val="673920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8600"/>
            <a:ext cx="8763000" cy="6248400"/>
          </a:xfrm>
        </p:spPr>
        <p:txBody>
          <a:bodyPr>
            <a:noAutofit/>
          </a:bodyPr>
          <a:lstStyle/>
          <a:p>
            <a:pPr>
              <a:buFont typeface="Courier New" pitchFamily="49" charset="0"/>
              <a:buChar char="o"/>
            </a:pPr>
            <a:r>
              <a:rPr lang="en-US" sz="2900" dirty="0" smtClean="0"/>
              <a:t>To exhale into the mouth piece since it has an expiratory valve.</a:t>
            </a:r>
          </a:p>
          <a:p>
            <a:pPr>
              <a:buNone/>
            </a:pPr>
            <a:r>
              <a:rPr lang="en-US" sz="2900" dirty="0" smtClean="0"/>
              <a:t>		</a:t>
            </a:r>
            <a:r>
              <a:rPr lang="en-US" sz="2900" b="1" i="1" dirty="0" smtClean="0"/>
              <a:t>Procedure</a:t>
            </a:r>
          </a:p>
          <a:p>
            <a:r>
              <a:rPr lang="en-US" sz="2900" dirty="0" smtClean="0"/>
              <a:t>More effective if used in late 1</a:t>
            </a:r>
            <a:r>
              <a:rPr lang="en-US" sz="2900" baseline="30000" dirty="0" smtClean="0"/>
              <a:t>st</a:t>
            </a:r>
            <a:r>
              <a:rPr lang="en-US" sz="2900" dirty="0" smtClean="0"/>
              <a:t> stage ie 9cm onwards.</a:t>
            </a:r>
          </a:p>
          <a:p>
            <a:r>
              <a:rPr lang="en-US" sz="2900" dirty="0" smtClean="0"/>
              <a:t>Instruct client to start inhaling immediately a contraction begins, since it’s effective within 20 seconds.</a:t>
            </a:r>
          </a:p>
          <a:p>
            <a:r>
              <a:rPr lang="en-US" sz="2900" dirty="0" smtClean="0"/>
              <a:t>To continue with inhalation until the contraction passes out.</a:t>
            </a:r>
          </a:p>
          <a:p>
            <a:r>
              <a:rPr lang="en-US" sz="2900" dirty="0" smtClean="0"/>
              <a:t>Maximum efficacy occurs after about 45-60  seconds, hence ,if accurate advised, results to painless labour </a:t>
            </a:r>
          </a:p>
        </p:txBody>
      </p:sp>
    </p:spTree>
    <p:extLst>
      <p:ext uri="{BB962C8B-B14F-4D97-AF65-F5344CB8AC3E}">
        <p14:creationId xmlns:p14="http://schemas.microsoft.com/office/powerpoint/2010/main" val="2584990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
            <a:ext cx="8229600" cy="6248400"/>
          </a:xfrm>
        </p:spPr>
        <p:txBody>
          <a:bodyPr>
            <a:noAutofit/>
          </a:bodyPr>
          <a:lstStyle/>
          <a:p>
            <a:r>
              <a:rPr lang="en-US" sz="3000" dirty="0" smtClean="0"/>
              <a:t>Since the analgesia is self administered, the client develops sense of control hence cooperate.</a:t>
            </a:r>
          </a:p>
          <a:p>
            <a:pPr>
              <a:buNone/>
            </a:pPr>
            <a:r>
              <a:rPr lang="en-US" sz="3000" b="1" dirty="0" smtClean="0">
                <a:solidFill>
                  <a:srgbClr val="FF0000"/>
                </a:solidFill>
              </a:rPr>
              <a:t>NB:</a:t>
            </a:r>
            <a:r>
              <a:rPr lang="en-US" sz="3000" dirty="0" smtClean="0"/>
              <a:t> </a:t>
            </a:r>
          </a:p>
          <a:p>
            <a:pPr>
              <a:buNone/>
            </a:pPr>
            <a:r>
              <a:rPr lang="en-US" sz="3000" dirty="0" smtClean="0"/>
              <a:t> </a:t>
            </a:r>
            <a:r>
              <a:rPr lang="en-US" sz="3000" dirty="0" err="1" smtClean="0"/>
              <a:t>i</a:t>
            </a:r>
            <a:r>
              <a:rPr lang="en-US" sz="3000" dirty="0" smtClean="0"/>
              <a:t>) Maternal inspiratory efforts facilitates the flow.	</a:t>
            </a:r>
          </a:p>
          <a:p>
            <a:pPr>
              <a:buNone/>
            </a:pPr>
            <a:r>
              <a:rPr lang="en-US" sz="3000" dirty="0" smtClean="0"/>
              <a:t>ii) Gas is quickly excreted through the mother’s lungs.</a:t>
            </a:r>
          </a:p>
          <a:p>
            <a:pPr>
              <a:buNone/>
            </a:pPr>
            <a:r>
              <a:rPr lang="en-US" sz="3000" dirty="0" smtClean="0"/>
              <a:t>iii When not  in used store the cylinder horizontally instead of vertically </a:t>
            </a:r>
            <a:r>
              <a:rPr lang="en-US" sz="3000" dirty="0" err="1" smtClean="0"/>
              <a:t>bcos</a:t>
            </a:r>
            <a:r>
              <a:rPr lang="en-US" sz="3000" dirty="0" smtClean="0"/>
              <a:t> nitrous is heavier than oxygen.</a:t>
            </a:r>
          </a:p>
          <a:p>
            <a:pPr>
              <a:buNone/>
            </a:pPr>
            <a:r>
              <a:rPr lang="en-US" sz="3000" dirty="0" smtClean="0"/>
              <a:t>				</a:t>
            </a:r>
            <a:endParaRPr lang="en-US" sz="3000" dirty="0">
              <a:solidFill>
                <a:schemeClr val="accent6"/>
              </a:solidFill>
            </a:endParaRPr>
          </a:p>
        </p:txBody>
      </p:sp>
    </p:spTree>
    <p:extLst>
      <p:ext uri="{BB962C8B-B14F-4D97-AF65-F5344CB8AC3E}">
        <p14:creationId xmlns:p14="http://schemas.microsoft.com/office/powerpoint/2010/main" val="759574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EMTCT</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Stands for:</a:t>
            </a:r>
            <a:r>
              <a:rPr lang="en-US" dirty="0"/>
              <a:t> 'Elimination of</a:t>
            </a:r>
            <a:r>
              <a:rPr lang="en-US" b="1" dirty="0"/>
              <a:t> Mother To Child </a:t>
            </a:r>
            <a:r>
              <a:rPr lang="en-US" b="1" dirty="0" smtClean="0"/>
              <a:t>Transmission‘</a:t>
            </a:r>
          </a:p>
          <a:p>
            <a:pPr algn="just"/>
            <a:r>
              <a:rPr lang="en-US" dirty="0"/>
              <a:t> The transition to the </a:t>
            </a:r>
            <a:r>
              <a:rPr lang="en-US" b="1" dirty="0"/>
              <a:t>Start Free Stay Free AIDS Free Framework</a:t>
            </a:r>
            <a:r>
              <a:rPr lang="en-US" dirty="0"/>
              <a:t> created pathways to ensure that all pregnant women can access antiretroviral medicines and that they are retained in treatment and care; all HIV-exposed infants have access to antiretroviral prophylaxis to prevent infection; human rights and gender equality are upheld in eMTCT efforts; and community engagement is ensured.</a:t>
            </a:r>
          </a:p>
        </p:txBody>
      </p:sp>
    </p:spTree>
    <p:extLst>
      <p:ext uri="{BB962C8B-B14F-4D97-AF65-F5344CB8AC3E}">
        <p14:creationId xmlns:p14="http://schemas.microsoft.com/office/powerpoint/2010/main" val="4179583149"/>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r>
              <a:rPr lang="en-US" dirty="0"/>
              <a:t>In 2016, the eMTCT agenda remained a high priority for the Joint Programme. With the transition to a post-Global Plan era for the eMTCT of HIV and the inception of an innovative new action framework to accelerate action to end AIDS in children, adolescents and young women ‘Start Free, Stay Free, AIDS Free’, new pathways were created to ensure that</a:t>
            </a:r>
            <a:r>
              <a:rPr lang="en-US" dirty="0" smtClean="0"/>
              <a:t>:</a:t>
            </a:r>
          </a:p>
          <a:p>
            <a:pPr algn="just">
              <a:buFont typeface="Wingdings" pitchFamily="2" charset="2"/>
              <a:buChar char="§"/>
            </a:pPr>
            <a:r>
              <a:rPr lang="en-US" dirty="0" smtClean="0"/>
              <a:t> </a:t>
            </a:r>
            <a:r>
              <a:rPr lang="en-US" dirty="0"/>
              <a:t>All pregnant women have access to </a:t>
            </a:r>
            <a:r>
              <a:rPr lang="en-US" dirty="0" smtClean="0"/>
              <a:t>ARVs </a:t>
            </a:r>
            <a:endParaRPr lang="en-US" dirty="0"/>
          </a:p>
          <a:p>
            <a:pPr algn="just">
              <a:buFont typeface="Wingdings" pitchFamily="2" charset="2"/>
              <a:buChar char="§"/>
            </a:pPr>
            <a:r>
              <a:rPr lang="en-US" dirty="0" smtClean="0"/>
              <a:t> </a:t>
            </a:r>
            <a:r>
              <a:rPr lang="en-US" dirty="0"/>
              <a:t>All pregnant women are retained in treatment and </a:t>
            </a:r>
            <a:r>
              <a:rPr lang="en-US" dirty="0" smtClean="0"/>
              <a:t>care</a:t>
            </a:r>
          </a:p>
          <a:p>
            <a:pPr algn="just">
              <a:buFont typeface="Wingdings" pitchFamily="2" charset="2"/>
              <a:buChar char="§"/>
            </a:pPr>
            <a:r>
              <a:rPr lang="en-US" dirty="0" smtClean="0"/>
              <a:t>Exposed </a:t>
            </a:r>
            <a:r>
              <a:rPr lang="en-US" dirty="0"/>
              <a:t>infants have access to ARV prophylaxis to prevent </a:t>
            </a:r>
            <a:r>
              <a:rPr lang="en-US" dirty="0" smtClean="0"/>
              <a:t>infection </a:t>
            </a:r>
          </a:p>
          <a:p>
            <a:pPr algn="just">
              <a:buFont typeface="Wingdings" pitchFamily="2" charset="2"/>
              <a:buChar char="§"/>
            </a:pPr>
            <a:r>
              <a:rPr lang="en-US" dirty="0" smtClean="0"/>
              <a:t>Human </a:t>
            </a:r>
            <a:r>
              <a:rPr lang="en-US" dirty="0"/>
              <a:t>rights and gender equality are upheld in eMTCT efforts, and community engagement ensured</a:t>
            </a:r>
          </a:p>
        </p:txBody>
      </p:sp>
    </p:spTree>
    <p:extLst>
      <p:ext uri="{BB962C8B-B14F-4D97-AF65-F5344CB8AC3E}">
        <p14:creationId xmlns:p14="http://schemas.microsoft.com/office/powerpoint/2010/main" val="4181112336"/>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Prevention of Parent to Child Transmission of HIV (PPTCT)</a:t>
            </a:r>
          </a:p>
          <a:p>
            <a:r>
              <a:rPr lang="en-US" dirty="0" smtClean="0"/>
              <a:t>Four prongs of PPTCT</a:t>
            </a:r>
          </a:p>
          <a:p>
            <a:r>
              <a:rPr lang="en-US" dirty="0" smtClean="0"/>
              <a:t>Prong 1:Primary HIV prevention</a:t>
            </a:r>
          </a:p>
          <a:p>
            <a:r>
              <a:rPr lang="en-US" dirty="0" smtClean="0"/>
              <a:t>Prong 2:Prevention of unintended pregnancies</a:t>
            </a:r>
          </a:p>
          <a:p>
            <a:r>
              <a:rPr lang="en-US" dirty="0" smtClean="0"/>
              <a:t>Prong 3:Prevention of PPTCT of HIV</a:t>
            </a:r>
          </a:p>
          <a:p>
            <a:r>
              <a:rPr lang="en-US" dirty="0" smtClean="0"/>
              <a:t>Prong 4:Provision of care, treatment and support for PLWHIV</a:t>
            </a:r>
            <a:endParaRPr lang="en-US" dirty="0"/>
          </a:p>
        </p:txBody>
      </p:sp>
    </p:spTree>
    <p:extLst>
      <p:ext uri="{BB962C8B-B14F-4D97-AF65-F5344CB8AC3E}">
        <p14:creationId xmlns:p14="http://schemas.microsoft.com/office/powerpoint/2010/main" val="3417828517"/>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Assignment: Read and make notes on antiretroviral drugs given during EMTCT</a:t>
            </a:r>
            <a:endParaRPr lang="en-US" dirty="0"/>
          </a:p>
        </p:txBody>
      </p:sp>
    </p:spTree>
    <p:extLst>
      <p:ext uri="{BB962C8B-B14F-4D97-AF65-F5344CB8AC3E}">
        <p14:creationId xmlns:p14="http://schemas.microsoft.com/office/powerpoint/2010/main" val="3264735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4000" b="1" dirty="0" smtClean="0">
                <a:solidFill>
                  <a:srgbClr val="FF0000"/>
                </a:solidFill>
                <a:latin typeface="Times New Roman" pitchFamily="18" charset="0"/>
                <a:cs typeface="Times New Roman" pitchFamily="18" charset="0"/>
              </a:rPr>
              <a:t>CHANGES IN UTERINE SHAPE &amp; SIZE</a:t>
            </a:r>
            <a:endParaRPr lang="en-US" sz="4000" b="1" dirty="0">
              <a:solidFill>
                <a:srgbClr val="FF0000"/>
              </a:solidFill>
            </a:endParaRPr>
          </a:p>
        </p:txBody>
      </p:sp>
      <p:sp>
        <p:nvSpPr>
          <p:cNvPr id="5" name="Slide Number Placeholder 4"/>
          <p:cNvSpPr>
            <a:spLocks noGrp="1"/>
          </p:cNvSpPr>
          <p:nvPr>
            <p:ph type="sldNum" sz="quarter" idx="12"/>
          </p:nvPr>
        </p:nvSpPr>
        <p:spPr/>
        <p:txBody>
          <a:bodyPr/>
          <a:lstStyle/>
          <a:p>
            <a:fld id="{51EC40E9-AEF1-4389-8ABB-A86EB34A6416}" type="slidenum">
              <a:rPr lang="en-US" smtClean="0"/>
              <a:pPr/>
              <a:t>44</a:t>
            </a:fld>
            <a:endParaRPr lang="en-US" dirty="0"/>
          </a:p>
        </p:txBody>
      </p:sp>
      <p:sp>
        <p:nvSpPr>
          <p:cNvPr id="3" name="Content Placeholder 2"/>
          <p:cNvSpPr>
            <a:spLocks noGrp="1"/>
          </p:cNvSpPr>
          <p:nvPr>
            <p:ph sz="quarter" idx="1"/>
          </p:nvPr>
        </p:nvSpPr>
        <p:spPr/>
        <p:txBody>
          <a:bodyPr>
            <a:noAutofit/>
          </a:bodyPr>
          <a:lstStyle/>
          <a:p>
            <a:pPr>
              <a:buFont typeface="Wingdings" pitchFamily="2" charset="2"/>
              <a:buChar char="v"/>
            </a:pPr>
            <a:r>
              <a:rPr lang="en-US" sz="3300" dirty="0" smtClean="0">
                <a:latin typeface="Times New Roman" pitchFamily="18" charset="0"/>
                <a:cs typeface="Times New Roman" pitchFamily="18" charset="0"/>
              </a:rPr>
              <a:t>During the first (1</a:t>
            </a:r>
            <a:r>
              <a:rPr lang="en-US" sz="3300" baseline="30000" dirty="0" smtClean="0">
                <a:latin typeface="Times New Roman" pitchFamily="18" charset="0"/>
                <a:cs typeface="Times New Roman" pitchFamily="18" charset="0"/>
              </a:rPr>
              <a:t>st</a:t>
            </a:r>
            <a:r>
              <a:rPr lang="en-US" sz="3300" dirty="0" smtClean="0">
                <a:latin typeface="Times New Roman" pitchFamily="18" charset="0"/>
                <a:cs typeface="Times New Roman" pitchFamily="18" charset="0"/>
              </a:rPr>
              <a:t>) 6 weeks uterus maintains its original shape.</a:t>
            </a:r>
          </a:p>
          <a:p>
            <a:pPr>
              <a:buFont typeface="Wingdings" pitchFamily="2" charset="2"/>
              <a:buChar char="v"/>
            </a:pPr>
            <a:r>
              <a:rPr lang="en-US" sz="3300" dirty="0" smtClean="0">
                <a:latin typeface="Times New Roman" pitchFamily="18" charset="0"/>
                <a:cs typeface="Times New Roman" pitchFamily="18" charset="0"/>
              </a:rPr>
              <a:t>Thereafter, shape and size changes as follows:-</a:t>
            </a:r>
          </a:p>
          <a:p>
            <a:pPr>
              <a:buNone/>
            </a:pPr>
            <a:r>
              <a:rPr lang="en-US" sz="3300" i="1" dirty="0" smtClean="0">
                <a:latin typeface="Times New Roman" pitchFamily="18" charset="0"/>
                <a:cs typeface="Times New Roman" pitchFamily="18" charset="0"/>
              </a:rPr>
              <a:t>	  </a:t>
            </a:r>
            <a:r>
              <a:rPr lang="en-US" sz="3300" i="1" u="sng" dirty="0" smtClean="0">
                <a:latin typeface="Times New Roman" pitchFamily="18" charset="0"/>
                <a:cs typeface="Times New Roman" pitchFamily="18" charset="0"/>
              </a:rPr>
              <a:t>Before 12 weeks</a:t>
            </a:r>
            <a:endParaRPr lang="en-US" sz="3300" u="sng" dirty="0" smtClean="0">
              <a:latin typeface="Times New Roman" pitchFamily="18" charset="0"/>
              <a:cs typeface="Times New Roman" pitchFamily="18" charset="0"/>
            </a:endParaRPr>
          </a:p>
          <a:p>
            <a:r>
              <a:rPr lang="en-US" sz="3300" dirty="0" smtClean="0">
                <a:latin typeface="Times New Roman" pitchFamily="18" charset="0"/>
                <a:cs typeface="Times New Roman" pitchFamily="18" charset="0"/>
              </a:rPr>
              <a:t>It is still a pelvic organ, but, between 10-12 weeks the shape is midway between globular and pear, in anticipation for fetal growth.</a:t>
            </a:r>
          </a:p>
          <a:p>
            <a:pPr>
              <a:buFontTx/>
              <a:buChar char="-"/>
            </a:pPr>
            <a:endParaRPr lang="en-US" sz="3300" dirty="0"/>
          </a:p>
        </p:txBody>
      </p:sp>
    </p:spTree>
    <p:extLst>
      <p:ext uri="{BB962C8B-B14F-4D97-AF65-F5344CB8AC3E}">
        <p14:creationId xmlns:p14="http://schemas.microsoft.com/office/powerpoint/2010/main" val="4075467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600200"/>
          </a:xfrm>
          <a:solidFill>
            <a:srgbClr val="7030A0"/>
          </a:solidFill>
        </p:spPr>
        <p:txBody>
          <a:bodyPr/>
          <a:lstStyle/>
          <a:p>
            <a:r>
              <a:rPr lang="en-US" b="1" dirty="0" smtClean="0">
                <a:solidFill>
                  <a:srgbClr val="FFFF00"/>
                </a:solidFill>
              </a:rPr>
              <a:t/>
            </a:r>
            <a:br>
              <a:rPr lang="en-US" b="1" dirty="0" smtClean="0">
                <a:solidFill>
                  <a:srgbClr val="FFFF00"/>
                </a:solidFill>
              </a:rPr>
            </a:br>
            <a:r>
              <a:rPr lang="en-US" b="1" dirty="0" smtClean="0">
                <a:solidFill>
                  <a:srgbClr val="FFFF00"/>
                </a:solidFill>
              </a:rPr>
              <a:t>NORMAL PUERPERIUM</a:t>
            </a:r>
            <a:endParaRPr lang="en-US" b="1" dirty="0">
              <a:solidFill>
                <a:srgbClr val="FFFF00"/>
              </a:solidFill>
            </a:endParaRPr>
          </a:p>
        </p:txBody>
      </p:sp>
      <p:sp>
        <p:nvSpPr>
          <p:cNvPr id="3" name="Content Placeholder 2"/>
          <p:cNvSpPr>
            <a:spLocks noGrp="1"/>
          </p:cNvSpPr>
          <p:nvPr>
            <p:ph idx="1"/>
          </p:nvPr>
        </p:nvSpPr>
        <p:spPr>
          <a:xfrm>
            <a:off x="0" y="1143000"/>
            <a:ext cx="9144000" cy="5715000"/>
          </a:xfrm>
        </p:spPr>
        <p:txBody>
          <a:bodyPr>
            <a:normAutofit/>
          </a:bodyPr>
          <a:lstStyle/>
          <a:p>
            <a:pPr>
              <a:buNone/>
            </a:pPr>
            <a:r>
              <a:rPr lang="en-US" b="1" u="sng" dirty="0" smtClean="0"/>
              <a:t>SPECIFIC OBJECTIVES:</a:t>
            </a:r>
          </a:p>
          <a:p>
            <a:pPr>
              <a:buNone/>
            </a:pPr>
            <a:r>
              <a:rPr lang="en-US" dirty="0" smtClean="0"/>
              <a:t>At the end of these sessions, students will be able to:</a:t>
            </a:r>
          </a:p>
          <a:p>
            <a:r>
              <a:rPr lang="en-US" dirty="0" smtClean="0"/>
              <a:t>Define normal puerperium</a:t>
            </a:r>
          </a:p>
          <a:p>
            <a:r>
              <a:rPr lang="en-US" dirty="0" smtClean="0"/>
              <a:t>State physiological changes during peurperium</a:t>
            </a:r>
          </a:p>
          <a:p>
            <a:r>
              <a:rPr lang="en-US" dirty="0" smtClean="0"/>
              <a:t>Describe postnatal care given for mother and baby.</a:t>
            </a:r>
          </a:p>
          <a:p>
            <a:r>
              <a:rPr lang="en-US" dirty="0" smtClean="0"/>
              <a:t>Describe the minor disorders during puerperium</a:t>
            </a:r>
            <a:endParaRPr lang="en-US" dirty="0"/>
          </a:p>
        </p:txBody>
      </p:sp>
    </p:spTree>
    <p:extLst>
      <p:ext uri="{BB962C8B-B14F-4D97-AF65-F5344CB8AC3E}">
        <p14:creationId xmlns:p14="http://schemas.microsoft.com/office/powerpoint/2010/main" val="2445768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a:bodyPr>
          <a:lstStyle/>
          <a:p>
            <a:pPr>
              <a:buNone/>
            </a:pPr>
            <a:r>
              <a:rPr lang="en-US" b="1" dirty="0" smtClean="0"/>
              <a:t>Introduction</a:t>
            </a:r>
            <a:r>
              <a:rPr lang="en-US" dirty="0" smtClean="0"/>
              <a:t>;</a:t>
            </a:r>
          </a:p>
          <a:p>
            <a:r>
              <a:rPr lang="en-US" dirty="0" smtClean="0"/>
              <a:t>Following the birth of the baby and expulsion of the placenta, the mother enters a period of physical and psychological recuperation. The puerperium starts immediately after delivery of the placenta &amp; membranes &amp; continues for 6 weeks</a:t>
            </a:r>
          </a:p>
          <a:p>
            <a:r>
              <a:rPr lang="en-US" dirty="0" smtClean="0"/>
              <a:t>The puerperium period covers six to eight weeks following delivery or abortion and </a:t>
            </a:r>
            <a:r>
              <a:rPr lang="en-US" u="sng" dirty="0" smtClean="0"/>
              <a:t>is characterized by</a:t>
            </a:r>
            <a:r>
              <a:rPr lang="en-US" dirty="0" smtClean="0"/>
              <a:t>:</a:t>
            </a:r>
          </a:p>
          <a:p>
            <a:pPr lvl="1"/>
            <a:r>
              <a:rPr lang="en-US" dirty="0" smtClean="0"/>
              <a:t>General organs return to their pre-gravida state( </a:t>
            </a:r>
            <a:r>
              <a:rPr lang="en-US" b="1" dirty="0" smtClean="0"/>
              <a:t>involution</a:t>
            </a:r>
            <a:r>
              <a:rPr lang="en-US" dirty="0" smtClean="0"/>
              <a:t>)</a:t>
            </a:r>
          </a:p>
          <a:p>
            <a:pPr lvl="1"/>
            <a:r>
              <a:rPr lang="en-US" dirty="0" smtClean="0"/>
              <a:t>Initiation of lactation</a:t>
            </a:r>
          </a:p>
          <a:p>
            <a:pPr lvl="1"/>
            <a:r>
              <a:rPr lang="en-US" dirty="0" smtClean="0"/>
              <a:t>General recuperation of the mother</a:t>
            </a:r>
          </a:p>
          <a:p>
            <a:endParaRPr lang="en-US" dirty="0"/>
          </a:p>
        </p:txBody>
      </p:sp>
    </p:spTree>
    <p:extLst>
      <p:ext uri="{BB962C8B-B14F-4D97-AF65-F5344CB8AC3E}">
        <p14:creationId xmlns:p14="http://schemas.microsoft.com/office/powerpoint/2010/main" val="2320931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8839200" cy="5893776"/>
          </a:xfrm>
        </p:spPr>
        <p:txBody>
          <a:bodyPr>
            <a:normAutofit/>
          </a:bodyPr>
          <a:lstStyle/>
          <a:p>
            <a:pPr>
              <a:buNone/>
            </a:pPr>
            <a:r>
              <a:rPr lang="en-US" b="1" dirty="0" smtClean="0"/>
              <a:t>THE CARE WHICH IS REQUIRED DURING PUERPERIUM SHOULD BE BASED UP ON 3 MAIN PRINCIPLES:</a:t>
            </a:r>
            <a:endParaRPr lang="en-US" sz="2800" b="1" dirty="0" smtClean="0"/>
          </a:p>
          <a:p>
            <a:r>
              <a:rPr lang="en-US" sz="2800" dirty="0" smtClean="0"/>
              <a:t>Promoting the physical well being of mother and baby</a:t>
            </a:r>
          </a:p>
          <a:p>
            <a:r>
              <a:rPr lang="en-US" sz="2800" dirty="0" smtClean="0"/>
              <a:t>Encouraging sound methods of infant feeding and promoting the development of good maternal and child relationship.</a:t>
            </a:r>
          </a:p>
          <a:p>
            <a:r>
              <a:rPr lang="en-US" sz="2800" dirty="0" smtClean="0"/>
              <a:t>Supporting and strengthening the mother’s confidence in herself and enabling her to fulfill her mothering role with in her particular, personal, family and Cultural situation.</a:t>
            </a:r>
            <a:endParaRPr lang="en-US" sz="2800" dirty="0"/>
          </a:p>
        </p:txBody>
      </p:sp>
    </p:spTree>
    <p:extLst>
      <p:ext uri="{BB962C8B-B14F-4D97-AF65-F5344CB8AC3E}">
        <p14:creationId xmlns:p14="http://schemas.microsoft.com/office/powerpoint/2010/main" val="271668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924800" cy="762000"/>
          </a:xfrm>
        </p:spPr>
        <p:txBody>
          <a:bodyPr/>
          <a:lstStyle/>
          <a:p>
            <a:r>
              <a:rPr lang="en-US" b="1" dirty="0" smtClean="0"/>
              <a:t>CLASSIFICATION</a:t>
            </a:r>
            <a:endParaRPr lang="en-US" b="1" dirty="0"/>
          </a:p>
        </p:txBody>
      </p:sp>
      <p:sp>
        <p:nvSpPr>
          <p:cNvPr id="3" name="Content Placeholder 2"/>
          <p:cNvSpPr>
            <a:spLocks noGrp="1"/>
          </p:cNvSpPr>
          <p:nvPr>
            <p:ph idx="1"/>
          </p:nvPr>
        </p:nvSpPr>
        <p:spPr>
          <a:xfrm>
            <a:off x="152400" y="990600"/>
            <a:ext cx="8077200" cy="5181600"/>
          </a:xfrm>
        </p:spPr>
        <p:txBody>
          <a:bodyPr/>
          <a:lstStyle/>
          <a:p>
            <a:pPr>
              <a:defRPr/>
            </a:pPr>
            <a:r>
              <a:rPr lang="en-US" dirty="0" smtClean="0"/>
              <a:t>Immediate: First 24 hours after child birth</a:t>
            </a:r>
          </a:p>
          <a:p>
            <a:pPr>
              <a:defRPr/>
            </a:pPr>
            <a:r>
              <a:rPr lang="en-US" dirty="0" smtClean="0"/>
              <a:t>Early: Includes the first postpartum week</a:t>
            </a:r>
          </a:p>
          <a:p>
            <a:pPr>
              <a:defRPr/>
            </a:pPr>
            <a:r>
              <a:rPr lang="en-US" dirty="0" smtClean="0"/>
              <a:t>Remote : Traditionally until the sixth week</a:t>
            </a:r>
            <a:endParaRPr lang="en-US" dirty="0"/>
          </a:p>
        </p:txBody>
      </p:sp>
    </p:spTree>
    <p:extLst>
      <p:ext uri="{BB962C8B-B14F-4D97-AF65-F5344CB8AC3E}">
        <p14:creationId xmlns:p14="http://schemas.microsoft.com/office/powerpoint/2010/main" val="2197716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001000" cy="762000"/>
          </a:xfrm>
        </p:spPr>
        <p:txBody>
          <a:bodyPr>
            <a:normAutofit fontScale="90000"/>
          </a:bodyPr>
          <a:lstStyle/>
          <a:p>
            <a:r>
              <a:rPr lang="en-US" b="1" dirty="0" smtClean="0"/>
              <a:t>Anatomic changes during puerperium</a:t>
            </a:r>
            <a:endParaRPr lang="en-US" b="1" dirty="0"/>
          </a:p>
        </p:txBody>
      </p:sp>
      <p:sp>
        <p:nvSpPr>
          <p:cNvPr id="3" name="Content Placeholder 2"/>
          <p:cNvSpPr>
            <a:spLocks noGrp="1"/>
          </p:cNvSpPr>
          <p:nvPr>
            <p:ph idx="1"/>
          </p:nvPr>
        </p:nvSpPr>
        <p:spPr>
          <a:xfrm>
            <a:off x="0" y="1600200"/>
            <a:ext cx="8991600" cy="4572000"/>
          </a:xfrm>
        </p:spPr>
        <p:txBody>
          <a:bodyPr/>
          <a:lstStyle/>
          <a:p>
            <a:pPr>
              <a:lnSpc>
                <a:spcPct val="90000"/>
              </a:lnSpc>
              <a:defRPr/>
            </a:pPr>
            <a:r>
              <a:rPr lang="en-US" dirty="0" smtClean="0"/>
              <a:t>Uterus: The uterus in pregnancy enlarges by about 11 x its non pregnant  weight. Its growth is influenced by progesterone and estrogen, which cause hyperplasia and hypertrophy</a:t>
            </a:r>
          </a:p>
          <a:p>
            <a:pPr>
              <a:lnSpc>
                <a:spcPct val="90000"/>
              </a:lnSpc>
              <a:defRPr/>
            </a:pPr>
            <a:r>
              <a:rPr lang="en-US" dirty="0" smtClean="0"/>
              <a:t>Uterine involution occurs mainly by decrease in myometrial size and is complete by the 6</a:t>
            </a:r>
            <a:r>
              <a:rPr lang="en-US" baseline="30000" dirty="0" smtClean="0"/>
              <a:t>th</a:t>
            </a:r>
            <a:r>
              <a:rPr lang="en-US" dirty="0" smtClean="0"/>
              <a:t> postpartum week</a:t>
            </a:r>
          </a:p>
          <a:p>
            <a:pPr>
              <a:buNone/>
            </a:pPr>
            <a:endParaRPr lang="en-US" dirty="0"/>
          </a:p>
        </p:txBody>
      </p:sp>
    </p:spTree>
    <p:extLst>
      <p:ext uri="{BB962C8B-B14F-4D97-AF65-F5344CB8AC3E}">
        <p14:creationId xmlns:p14="http://schemas.microsoft.com/office/powerpoint/2010/main" val="658184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762000"/>
          </a:xfrm>
        </p:spPr>
        <p:txBody>
          <a:bodyPr/>
          <a:lstStyle/>
          <a:p>
            <a:r>
              <a:rPr lang="en-US" b="1" dirty="0" smtClean="0"/>
              <a:t>LOCHIA</a:t>
            </a:r>
            <a:endParaRPr lang="en-US" b="1" dirty="0"/>
          </a:p>
        </p:txBody>
      </p:sp>
      <p:sp>
        <p:nvSpPr>
          <p:cNvPr id="3" name="Content Placeholder 2"/>
          <p:cNvSpPr>
            <a:spLocks noGrp="1"/>
          </p:cNvSpPr>
          <p:nvPr>
            <p:ph idx="1"/>
          </p:nvPr>
        </p:nvSpPr>
        <p:spPr>
          <a:xfrm>
            <a:off x="0" y="914400"/>
            <a:ext cx="8229600" cy="5257800"/>
          </a:xfrm>
        </p:spPr>
        <p:txBody>
          <a:bodyPr/>
          <a:lstStyle/>
          <a:p>
            <a:pPr>
              <a:defRPr/>
            </a:pPr>
            <a:r>
              <a:rPr lang="en-US" dirty="0" smtClean="0"/>
              <a:t>Lochia are the discharges from the uterus, cervix and vagina for the first fortnight during puerperium. </a:t>
            </a:r>
          </a:p>
          <a:p>
            <a:pPr>
              <a:defRPr/>
            </a:pPr>
            <a:r>
              <a:rPr lang="en-US" dirty="0" smtClean="0"/>
              <a:t>They are alkaline in reaction and contain blood, debris of deciduas, and liquor amnii, lanugo, vernix caseosa and meconium.</a:t>
            </a:r>
          </a:p>
          <a:p>
            <a:pPr>
              <a:buNone/>
              <a:defRPr/>
            </a:pPr>
            <a:endParaRPr lang="en-US" dirty="0" smtClean="0"/>
          </a:p>
        </p:txBody>
      </p:sp>
    </p:spTree>
    <p:extLst>
      <p:ext uri="{BB962C8B-B14F-4D97-AF65-F5344CB8AC3E}">
        <p14:creationId xmlns:p14="http://schemas.microsoft.com/office/powerpoint/2010/main" val="3124900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normAutofit fontScale="90000"/>
          </a:bodyPr>
          <a:lstStyle/>
          <a:p>
            <a:r>
              <a:rPr lang="en-US" b="1" dirty="0" smtClean="0">
                <a:solidFill>
                  <a:srgbClr val="FFFF00"/>
                </a:solidFill>
              </a:rPr>
              <a:t/>
            </a:r>
            <a:br>
              <a:rPr lang="en-US" b="1" dirty="0" smtClean="0">
                <a:solidFill>
                  <a:srgbClr val="FFFF00"/>
                </a:solidFill>
              </a:rPr>
            </a:br>
            <a:r>
              <a:rPr lang="en-US" b="1" dirty="0" smtClean="0">
                <a:solidFill>
                  <a:srgbClr val="FFFF00"/>
                </a:solidFill>
              </a:rPr>
              <a:t>THE SEQUENTIAL CHANGES IN LOCHIA</a:t>
            </a:r>
            <a:br>
              <a:rPr lang="en-US" b="1" dirty="0" smtClean="0">
                <a:solidFill>
                  <a:srgbClr val="FFFF00"/>
                </a:solidFill>
              </a:rPr>
            </a:br>
            <a:endParaRPr lang="en-US" b="1" dirty="0">
              <a:solidFill>
                <a:srgbClr val="FFFF00"/>
              </a:solidFill>
            </a:endParaRPr>
          </a:p>
        </p:txBody>
      </p:sp>
      <p:sp>
        <p:nvSpPr>
          <p:cNvPr id="3" name="Content Placeholder 2"/>
          <p:cNvSpPr>
            <a:spLocks noGrp="1"/>
          </p:cNvSpPr>
          <p:nvPr>
            <p:ph idx="1"/>
          </p:nvPr>
        </p:nvSpPr>
        <p:spPr>
          <a:xfrm>
            <a:off x="0" y="1066800"/>
            <a:ext cx="9144000" cy="5791203"/>
          </a:xfrm>
        </p:spPr>
        <p:txBody>
          <a:bodyPr>
            <a:normAutofit/>
          </a:bodyPr>
          <a:lstStyle/>
          <a:p>
            <a:r>
              <a:rPr lang="en-US" b="1" dirty="0" smtClean="0"/>
              <a:t>Lochia rubra </a:t>
            </a:r>
            <a:r>
              <a:rPr lang="en-US" dirty="0" smtClean="0"/>
              <a:t>(red) lasts for 1-4 days. consists of</a:t>
            </a:r>
          </a:p>
          <a:p>
            <a:pPr>
              <a:buNone/>
            </a:pPr>
            <a:r>
              <a:rPr lang="en-US" dirty="0" smtClean="0"/>
              <a:t>blood, chorion, decidua, amniotic fluid, lanugo, vernix caseosa and meconium.</a:t>
            </a:r>
          </a:p>
          <a:p>
            <a:r>
              <a:rPr lang="en-US" b="1" dirty="0" smtClean="0"/>
              <a:t>Lochia serosa </a:t>
            </a:r>
            <a:r>
              <a:rPr lang="en-US" dirty="0" smtClean="0"/>
              <a:t>– lasts for 5-9 days. Colour is yellowish or pink or pale browne. contains less blood, more serum as well as leukocytes &amp; organisms</a:t>
            </a:r>
          </a:p>
          <a:p>
            <a:pPr lvl="0"/>
            <a:r>
              <a:rPr lang="en-US" b="1" dirty="0" smtClean="0"/>
              <a:t>Lochia alba- </a:t>
            </a:r>
            <a:r>
              <a:rPr lang="en-US" dirty="0" smtClean="0"/>
              <a:t>(pale white) lasts for 10-15 days.</a:t>
            </a:r>
          </a:p>
          <a:p>
            <a:pPr lvl="0">
              <a:buNone/>
            </a:pPr>
            <a:r>
              <a:rPr lang="en-US" dirty="0" smtClean="0"/>
              <a:t>The character of the lochia gives useful information about the abnormal puerperal state.</a:t>
            </a:r>
          </a:p>
          <a:p>
            <a:endParaRPr lang="en-US" dirty="0"/>
          </a:p>
        </p:txBody>
      </p:sp>
    </p:spTree>
    <p:extLst>
      <p:ext uri="{BB962C8B-B14F-4D97-AF65-F5344CB8AC3E}">
        <p14:creationId xmlns:p14="http://schemas.microsoft.com/office/powerpoint/2010/main" val="194772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838200"/>
          </a:xfrm>
        </p:spPr>
        <p:txBody>
          <a:bodyPr>
            <a:normAutofit/>
          </a:bodyPr>
          <a:lstStyle/>
          <a:p>
            <a:r>
              <a:rPr lang="en-US" b="1" dirty="0" smtClean="0"/>
              <a:t>CHARACTERISTICS OF LOCHIA</a:t>
            </a:r>
            <a:endParaRPr lang="en-US" b="1" dirty="0"/>
          </a:p>
        </p:txBody>
      </p:sp>
      <p:sp>
        <p:nvSpPr>
          <p:cNvPr id="3" name="Content Placeholder 2"/>
          <p:cNvSpPr>
            <a:spLocks noGrp="1"/>
          </p:cNvSpPr>
          <p:nvPr>
            <p:ph idx="1"/>
          </p:nvPr>
        </p:nvSpPr>
        <p:spPr>
          <a:xfrm>
            <a:off x="0" y="990600"/>
            <a:ext cx="9144000" cy="5867400"/>
          </a:xfrm>
        </p:spPr>
        <p:txBody>
          <a:bodyPr/>
          <a:lstStyle/>
          <a:p>
            <a:r>
              <a:rPr lang="en-US" dirty="0" smtClean="0"/>
              <a:t>Should not be excessive in amount</a:t>
            </a:r>
            <a:endParaRPr lang="en-US" b="1" dirty="0" smtClean="0"/>
          </a:p>
          <a:p>
            <a:r>
              <a:rPr lang="en-US" dirty="0" smtClean="0"/>
              <a:t>Should never have an offensive odor</a:t>
            </a:r>
            <a:endParaRPr lang="en-US" b="1" dirty="0" smtClean="0"/>
          </a:p>
          <a:p>
            <a:r>
              <a:rPr lang="en-US" dirty="0" smtClean="0"/>
              <a:t>Should not contain large pieces of tissue/ debris</a:t>
            </a:r>
            <a:endParaRPr lang="en-US" b="1" dirty="0" smtClean="0"/>
          </a:p>
          <a:p>
            <a:r>
              <a:rPr lang="en-US" dirty="0" smtClean="0"/>
              <a:t>Should not be absent during the first 3 weeks</a:t>
            </a:r>
            <a:endParaRPr lang="en-US" b="1" dirty="0" smtClean="0"/>
          </a:p>
          <a:p>
            <a:r>
              <a:rPr lang="en-US" dirty="0" smtClean="0"/>
              <a:t>Should proceed from </a:t>
            </a:r>
            <a:r>
              <a:rPr lang="en-US" dirty="0" err="1" smtClean="0"/>
              <a:t>rubra</a:t>
            </a:r>
            <a:r>
              <a:rPr lang="en-US" dirty="0" smtClean="0"/>
              <a:t> -- </a:t>
            </a:r>
            <a:r>
              <a:rPr lang="en-US" dirty="0" err="1" smtClean="0"/>
              <a:t>serosa</a:t>
            </a:r>
            <a:r>
              <a:rPr lang="en-US" dirty="0" smtClean="0"/>
              <a:t> – alba</a:t>
            </a:r>
            <a:endParaRPr lang="en-US" b="1" dirty="0" smtClean="0"/>
          </a:p>
          <a:p>
            <a:endParaRPr lang="en-US" dirty="0"/>
          </a:p>
        </p:txBody>
      </p:sp>
    </p:spTree>
    <p:extLst>
      <p:ext uri="{BB962C8B-B14F-4D97-AF65-F5344CB8AC3E}">
        <p14:creationId xmlns:p14="http://schemas.microsoft.com/office/powerpoint/2010/main" val="3544192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normAutofit fontScale="90000"/>
          </a:bodyPr>
          <a:lstStyle/>
          <a:p>
            <a:r>
              <a:rPr lang="en-US" b="1" dirty="0" smtClean="0"/>
              <a:t>Cervix,vagina, muscular walls, fallopian tubes, ovaries</a:t>
            </a:r>
            <a:endParaRPr lang="en-US" b="1" dirty="0"/>
          </a:p>
        </p:txBody>
      </p:sp>
      <p:sp>
        <p:nvSpPr>
          <p:cNvPr id="3" name="Content Placeholder 2"/>
          <p:cNvSpPr>
            <a:spLocks noGrp="1"/>
          </p:cNvSpPr>
          <p:nvPr>
            <p:ph idx="1"/>
          </p:nvPr>
        </p:nvSpPr>
        <p:spPr>
          <a:xfrm>
            <a:off x="0" y="1600200"/>
            <a:ext cx="9144000" cy="4572000"/>
          </a:xfrm>
        </p:spPr>
        <p:txBody>
          <a:bodyPr>
            <a:normAutofit/>
          </a:bodyPr>
          <a:lstStyle/>
          <a:p>
            <a:pPr>
              <a:lnSpc>
                <a:spcPct val="90000"/>
              </a:lnSpc>
              <a:defRPr/>
            </a:pPr>
            <a:r>
              <a:rPr lang="en-US" dirty="0" smtClean="0"/>
              <a:t>Cervix closes during puerperium to remain as a slit</a:t>
            </a:r>
          </a:p>
          <a:p>
            <a:pPr>
              <a:lnSpc>
                <a:spcPct val="90000"/>
              </a:lnSpc>
              <a:defRPr/>
            </a:pPr>
            <a:r>
              <a:rPr lang="en-US" dirty="0" smtClean="0"/>
              <a:t>Inflammatory changes with no clinical signs of salpingitis</a:t>
            </a:r>
          </a:p>
          <a:p>
            <a:pPr>
              <a:lnSpc>
                <a:spcPct val="90000"/>
              </a:lnSpc>
              <a:defRPr/>
            </a:pPr>
            <a:r>
              <a:rPr lang="en-US" dirty="0" smtClean="0"/>
              <a:t>Ovarian function</a:t>
            </a:r>
          </a:p>
          <a:p>
            <a:pPr>
              <a:lnSpc>
                <a:spcPct val="90000"/>
              </a:lnSpc>
              <a:defRPr/>
            </a:pPr>
            <a:r>
              <a:rPr lang="en-US" dirty="0" smtClean="0"/>
              <a:t>The vagina returns to its antepartum state by the third week</a:t>
            </a:r>
          </a:p>
          <a:p>
            <a:pPr>
              <a:lnSpc>
                <a:spcPct val="90000"/>
              </a:lnSpc>
              <a:defRPr/>
            </a:pPr>
            <a:r>
              <a:rPr lang="en-US" dirty="0" smtClean="0"/>
              <a:t>The torn hymen heals and is known as the carunclae myrtiformes</a:t>
            </a:r>
          </a:p>
          <a:p>
            <a:endParaRPr lang="en-US" dirty="0"/>
          </a:p>
        </p:txBody>
      </p:sp>
    </p:spTree>
    <p:extLst>
      <p:ext uri="{BB962C8B-B14F-4D97-AF65-F5344CB8AC3E}">
        <p14:creationId xmlns:p14="http://schemas.microsoft.com/office/powerpoint/2010/main" val="3713546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229600" cy="5867400"/>
          </a:xfrm>
        </p:spPr>
        <p:txBody>
          <a:bodyPr/>
          <a:lstStyle/>
          <a:p>
            <a:pPr>
              <a:lnSpc>
                <a:spcPct val="90000"/>
              </a:lnSpc>
              <a:defRPr/>
            </a:pPr>
            <a:r>
              <a:rPr lang="en-US" dirty="0" smtClean="0"/>
              <a:t>The voluntary muscles regain tone during puerperium</a:t>
            </a:r>
          </a:p>
          <a:p>
            <a:pPr>
              <a:lnSpc>
                <a:spcPct val="90000"/>
              </a:lnSpc>
              <a:defRPr/>
            </a:pPr>
            <a:r>
              <a:rPr lang="en-US" dirty="0" smtClean="0"/>
              <a:t>Abdominal muscle involution may take about 6-7 weeks</a:t>
            </a:r>
          </a:p>
          <a:p>
            <a:pPr>
              <a:buNone/>
            </a:pPr>
            <a:endParaRPr lang="en-US" dirty="0"/>
          </a:p>
        </p:txBody>
      </p:sp>
    </p:spTree>
    <p:extLst>
      <p:ext uri="{BB962C8B-B14F-4D97-AF65-F5344CB8AC3E}">
        <p14:creationId xmlns:p14="http://schemas.microsoft.com/office/powerpoint/2010/main" val="1081334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i="1" u="sng" dirty="0" smtClean="0">
                <a:latin typeface="Times New Roman" pitchFamily="18" charset="0"/>
                <a:cs typeface="Times New Roman" pitchFamily="18" charset="0"/>
              </a:rPr>
              <a:t> At 12 weeks</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45</a:t>
            </a:fld>
            <a:endParaRPr lang="en-US" dirty="0"/>
          </a:p>
        </p:txBody>
      </p:sp>
      <p:sp>
        <p:nvSpPr>
          <p:cNvPr id="3" name="Content Placeholder 2"/>
          <p:cNvSpPr>
            <a:spLocks noGrp="1"/>
          </p:cNvSpPr>
          <p:nvPr>
            <p:ph sz="quarter" idx="1"/>
          </p:nvPr>
        </p:nvSpPr>
        <p:spPr>
          <a:xfrm>
            <a:off x="457200" y="1935480"/>
            <a:ext cx="8382000" cy="4617720"/>
          </a:xfrm>
        </p:spPr>
        <p:txBody>
          <a:bodyPr>
            <a:normAutofit lnSpcReduction="10000"/>
          </a:bodyPr>
          <a:lstStyle/>
          <a:p>
            <a:r>
              <a:rPr lang="en-US" sz="3000" dirty="0" smtClean="0">
                <a:latin typeface="Times New Roman" pitchFamily="18" charset="0"/>
                <a:cs typeface="Times New Roman" pitchFamily="18" charset="0"/>
              </a:rPr>
              <a:t>Fundus ,is palpable abdominally just above symphysis  pubis.</a:t>
            </a:r>
          </a:p>
          <a:p>
            <a:r>
              <a:rPr lang="en-US" sz="3000" dirty="0" smtClean="0">
                <a:latin typeface="Times New Roman" pitchFamily="18" charset="0"/>
                <a:cs typeface="Times New Roman" pitchFamily="18" charset="0"/>
              </a:rPr>
              <a:t> Dextrorotation is initiated since the uterus is upright.</a:t>
            </a:r>
          </a:p>
          <a:p>
            <a:pPr>
              <a:buFont typeface="Wingdings" pitchFamily="2" charset="2"/>
              <a:buChar char="Ø"/>
            </a:pPr>
            <a:r>
              <a:rPr lang="en-US" sz="3000" dirty="0" smtClean="0">
                <a:latin typeface="Times New Roman" pitchFamily="18" charset="0"/>
                <a:cs typeface="Times New Roman" pitchFamily="18" charset="0"/>
              </a:rPr>
              <a:t> It rotates to the right side of the body, such that, it’s left margin faces anteriorly.</a:t>
            </a:r>
          </a:p>
          <a:p>
            <a:pPr>
              <a:buFont typeface="Wingdings" pitchFamily="2" charset="2"/>
              <a:buChar char="Ø"/>
            </a:pPr>
            <a:r>
              <a:rPr lang="en-US" sz="3000" dirty="0" smtClean="0">
                <a:latin typeface="Times New Roman" pitchFamily="18" charset="0"/>
                <a:cs typeface="Times New Roman" pitchFamily="18" charset="0"/>
              </a:rPr>
              <a:t>Rationale of rotating to the right is due to presence of recto-sigmoid colon on the left side of the pelvis.</a:t>
            </a:r>
          </a:p>
          <a:p>
            <a:r>
              <a:rPr lang="en-US" sz="3000" dirty="0" smtClean="0">
                <a:latin typeface="Times New Roman" pitchFamily="18" charset="0"/>
                <a:cs typeface="Times New Roman" pitchFamily="18" charset="0"/>
              </a:rPr>
              <a:t>It’s shape is Globular.</a:t>
            </a:r>
          </a:p>
          <a:p>
            <a:endParaRPr lang="en-US" dirty="0"/>
          </a:p>
        </p:txBody>
      </p:sp>
    </p:spTree>
    <p:extLst>
      <p:ext uri="{BB962C8B-B14F-4D97-AF65-F5344CB8AC3E}">
        <p14:creationId xmlns:p14="http://schemas.microsoft.com/office/powerpoint/2010/main" val="2516405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914400"/>
          </a:xfrm>
        </p:spPr>
        <p:txBody>
          <a:bodyPr/>
          <a:lstStyle/>
          <a:p>
            <a:r>
              <a:rPr lang="en-US" dirty="0" smtClean="0"/>
              <a:t>The vagina</a:t>
            </a:r>
            <a:endParaRPr lang="en-US" dirty="0"/>
          </a:p>
        </p:txBody>
      </p:sp>
      <p:sp>
        <p:nvSpPr>
          <p:cNvPr id="3" name="Content Placeholder 2"/>
          <p:cNvSpPr>
            <a:spLocks noGrp="1"/>
          </p:cNvSpPr>
          <p:nvPr>
            <p:ph idx="1"/>
          </p:nvPr>
        </p:nvSpPr>
        <p:spPr>
          <a:xfrm>
            <a:off x="0" y="1219200"/>
            <a:ext cx="8229600" cy="4953000"/>
          </a:xfrm>
        </p:spPr>
        <p:txBody>
          <a:bodyPr/>
          <a:lstStyle/>
          <a:p>
            <a:r>
              <a:rPr lang="en-US" dirty="0" smtClean="0"/>
              <a:t>Although the vagina may never return to its prepregnancy state, the supportive tissues of the pelvic floor gradually regain their former tone. </a:t>
            </a:r>
          </a:p>
          <a:p>
            <a:r>
              <a:rPr lang="en-US" dirty="0" smtClean="0"/>
              <a:t>Women who deliver vaginally should be taught and encouraged to perform Kegel exercises (intermittent tightening of the perineal muscles) to maintain and improve the supportive tissues of the pelvic floor. </a:t>
            </a:r>
          </a:p>
          <a:p>
            <a:endParaRPr lang="en-US" dirty="0"/>
          </a:p>
        </p:txBody>
      </p:sp>
    </p:spTree>
    <p:extLst>
      <p:ext uri="{BB962C8B-B14F-4D97-AF65-F5344CB8AC3E}">
        <p14:creationId xmlns:p14="http://schemas.microsoft.com/office/powerpoint/2010/main" val="1007730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838200"/>
          </a:xfrm>
        </p:spPr>
        <p:txBody>
          <a:bodyPr/>
          <a:lstStyle/>
          <a:p>
            <a:r>
              <a:rPr lang="en-US" b="1" dirty="0" smtClean="0"/>
              <a:t>Physiologic changes</a:t>
            </a:r>
            <a:endParaRPr lang="en-US" b="1" dirty="0"/>
          </a:p>
        </p:txBody>
      </p:sp>
      <p:sp>
        <p:nvSpPr>
          <p:cNvPr id="3" name="Content Placeholder 2"/>
          <p:cNvSpPr>
            <a:spLocks noGrp="1"/>
          </p:cNvSpPr>
          <p:nvPr>
            <p:ph idx="1"/>
          </p:nvPr>
        </p:nvSpPr>
        <p:spPr>
          <a:xfrm>
            <a:off x="0" y="1600200"/>
            <a:ext cx="9144000" cy="4572000"/>
          </a:xfrm>
        </p:spPr>
        <p:txBody>
          <a:bodyPr/>
          <a:lstStyle/>
          <a:p>
            <a:pPr>
              <a:defRPr/>
            </a:pPr>
            <a:r>
              <a:rPr lang="en-US" dirty="0" smtClean="0"/>
              <a:t>Fluid and electrolyte balance</a:t>
            </a:r>
          </a:p>
          <a:p>
            <a:pPr>
              <a:defRPr/>
            </a:pPr>
            <a:r>
              <a:rPr lang="en-US" dirty="0" smtClean="0"/>
              <a:t>The baby and placenta weigh about 5kg</a:t>
            </a:r>
          </a:p>
          <a:p>
            <a:pPr>
              <a:defRPr/>
            </a:pPr>
            <a:r>
              <a:rPr lang="en-US" dirty="0" smtClean="0"/>
              <a:t>After their delivery about 4kg is lost in form of fluid</a:t>
            </a:r>
          </a:p>
          <a:p>
            <a:pPr>
              <a:defRPr/>
            </a:pPr>
            <a:endParaRPr lang="en-US" dirty="0" smtClean="0"/>
          </a:p>
          <a:p>
            <a:pPr>
              <a:defRPr/>
            </a:pPr>
            <a:r>
              <a:rPr lang="en-US" dirty="0" smtClean="0"/>
              <a:t>Electrolyte balance is back to normal by the ned of the first week</a:t>
            </a:r>
          </a:p>
          <a:p>
            <a:pPr>
              <a:buNone/>
            </a:pPr>
            <a:endParaRPr lang="en-US" dirty="0"/>
          </a:p>
        </p:txBody>
      </p:sp>
    </p:spTree>
    <p:extLst>
      <p:ext uri="{BB962C8B-B14F-4D97-AF65-F5344CB8AC3E}">
        <p14:creationId xmlns:p14="http://schemas.microsoft.com/office/powerpoint/2010/main" val="2421696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609600"/>
          </a:xfrm>
        </p:spPr>
        <p:txBody>
          <a:bodyPr>
            <a:normAutofit fontScale="90000"/>
          </a:bodyPr>
          <a:lstStyle/>
          <a:p>
            <a:r>
              <a:rPr lang="en-US" b="1" dirty="0" smtClean="0"/>
              <a:t>Metabolic and chemical changes</a:t>
            </a:r>
            <a:endParaRPr lang="en-US" b="1" dirty="0"/>
          </a:p>
        </p:txBody>
      </p:sp>
      <p:sp>
        <p:nvSpPr>
          <p:cNvPr id="3" name="Content Placeholder 2"/>
          <p:cNvSpPr>
            <a:spLocks noGrp="1"/>
          </p:cNvSpPr>
          <p:nvPr>
            <p:ph idx="1"/>
          </p:nvPr>
        </p:nvSpPr>
        <p:spPr>
          <a:xfrm>
            <a:off x="0" y="762000"/>
            <a:ext cx="8229600" cy="5410200"/>
          </a:xfrm>
        </p:spPr>
        <p:txBody>
          <a:bodyPr/>
          <a:lstStyle/>
          <a:p>
            <a:pPr>
              <a:defRPr/>
            </a:pPr>
            <a:r>
              <a:rPr lang="en-US" dirty="0" smtClean="0"/>
              <a:t>During early puerperium  blood sugar falls to below that in pregnancy, especially the 2</a:t>
            </a:r>
            <a:r>
              <a:rPr lang="en-US" baseline="30000" dirty="0" smtClean="0"/>
              <a:t>nd</a:t>
            </a:r>
            <a:r>
              <a:rPr lang="en-US" dirty="0" smtClean="0"/>
              <a:t> and 3</a:t>
            </a:r>
            <a:r>
              <a:rPr lang="en-US" baseline="30000" dirty="0" smtClean="0"/>
              <a:t>rd</a:t>
            </a:r>
            <a:r>
              <a:rPr lang="en-US" dirty="0" smtClean="0"/>
              <a:t> day</a:t>
            </a:r>
          </a:p>
          <a:p>
            <a:pPr>
              <a:defRPr/>
            </a:pPr>
            <a:r>
              <a:rPr lang="en-US" dirty="0" smtClean="0"/>
              <a:t>There is an increase in free amino acids</a:t>
            </a:r>
          </a:p>
          <a:p>
            <a:pPr>
              <a:buNone/>
            </a:pPr>
            <a:endParaRPr lang="en-US" dirty="0"/>
          </a:p>
        </p:txBody>
      </p:sp>
    </p:spTree>
    <p:extLst>
      <p:ext uri="{BB962C8B-B14F-4D97-AF65-F5344CB8AC3E}">
        <p14:creationId xmlns:p14="http://schemas.microsoft.com/office/powerpoint/2010/main" val="2129930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Cardiovascular changes</a:t>
            </a:r>
            <a:br>
              <a:rPr lang="en-US" b="1" dirty="0" smtClean="0"/>
            </a:br>
            <a:endParaRPr lang="en-US" b="1" dirty="0"/>
          </a:p>
        </p:txBody>
      </p:sp>
      <p:sp>
        <p:nvSpPr>
          <p:cNvPr id="3" name="Content Placeholder 2"/>
          <p:cNvSpPr>
            <a:spLocks noGrp="1"/>
          </p:cNvSpPr>
          <p:nvPr>
            <p:ph idx="1"/>
          </p:nvPr>
        </p:nvSpPr>
        <p:spPr>
          <a:xfrm>
            <a:off x="0" y="914400"/>
            <a:ext cx="9144000" cy="5943600"/>
          </a:xfrm>
        </p:spPr>
        <p:txBody>
          <a:bodyPr/>
          <a:lstStyle/>
          <a:p>
            <a:r>
              <a:rPr lang="en-US" dirty="0" smtClean="0"/>
              <a:t>Immediately following delivery, there is a marked increase in peripheral vascular resistance due to the removal of the low-pressure uteroplacental circulatory shunt. </a:t>
            </a:r>
          </a:p>
          <a:p>
            <a:r>
              <a:rPr lang="en-US" dirty="0" smtClean="0"/>
              <a:t>The cardiac output and plasma volume gradually return to normal during the first 2 weeks of the puerperium. As a result of the loss of plasma volume and the diuresis of extracellular fluid, a marked weight loss occurs in the first week. </a:t>
            </a:r>
          </a:p>
          <a:p>
            <a:endParaRPr lang="en-US" dirty="0"/>
          </a:p>
        </p:txBody>
      </p:sp>
    </p:spTree>
    <p:extLst>
      <p:ext uri="{BB962C8B-B14F-4D97-AF65-F5344CB8AC3E}">
        <p14:creationId xmlns:p14="http://schemas.microsoft.com/office/powerpoint/2010/main" val="1124158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685800"/>
          </a:xfrm>
        </p:spPr>
        <p:txBody>
          <a:bodyPr>
            <a:normAutofit fontScale="90000"/>
          </a:bodyPr>
          <a:lstStyle/>
          <a:p>
            <a:r>
              <a:rPr lang="en-US" b="1" dirty="0" smtClean="0"/>
              <a:t>Cardiovascular changes cntd…</a:t>
            </a:r>
            <a:endParaRPr lang="en-US" b="1" dirty="0"/>
          </a:p>
        </p:txBody>
      </p:sp>
      <p:sp>
        <p:nvSpPr>
          <p:cNvPr id="3" name="Content Placeholder 2"/>
          <p:cNvSpPr>
            <a:spLocks noGrp="1"/>
          </p:cNvSpPr>
          <p:nvPr>
            <p:ph idx="1"/>
          </p:nvPr>
        </p:nvSpPr>
        <p:spPr>
          <a:xfrm>
            <a:off x="0" y="1219205"/>
            <a:ext cx="9144000" cy="4911725"/>
          </a:xfrm>
        </p:spPr>
        <p:txBody>
          <a:bodyPr/>
          <a:lstStyle/>
          <a:p>
            <a:pPr>
              <a:lnSpc>
                <a:spcPct val="90000"/>
              </a:lnSpc>
              <a:defRPr/>
            </a:pPr>
            <a:r>
              <a:rPr lang="en-US" dirty="0" smtClean="0"/>
              <a:t>There is an increase in thromboxane(vasoconstrictor or that of prostacyclin(vasodilator)</a:t>
            </a:r>
          </a:p>
          <a:p>
            <a:pPr>
              <a:lnSpc>
                <a:spcPct val="90000"/>
              </a:lnSpc>
              <a:defRPr/>
            </a:pPr>
            <a:r>
              <a:rPr lang="en-US" dirty="0" smtClean="0"/>
              <a:t>Blood volume decreases from 5-6 l to 4l by the third week.</a:t>
            </a:r>
          </a:p>
          <a:p>
            <a:pPr>
              <a:lnSpc>
                <a:spcPct val="90000"/>
              </a:lnSpc>
              <a:defRPr/>
            </a:pPr>
            <a:r>
              <a:rPr lang="en-US" dirty="0" smtClean="0"/>
              <a:t>Mean loss is 500ml I a vaginal and 1500ml by cesarean section or delivery of twins or triplets</a:t>
            </a:r>
          </a:p>
          <a:p>
            <a:pPr>
              <a:lnSpc>
                <a:spcPct val="90000"/>
              </a:lnSpc>
              <a:defRPr/>
            </a:pPr>
            <a:r>
              <a:rPr lang="en-US" dirty="0" smtClean="0"/>
              <a:t>Haematopoesis: During pregnancy there is an increase of haematocrit by 30% about 15 % of this is lost after delivery</a:t>
            </a:r>
          </a:p>
          <a:p>
            <a:endParaRPr lang="en-US" dirty="0"/>
          </a:p>
        </p:txBody>
      </p:sp>
    </p:spTree>
    <p:extLst>
      <p:ext uri="{BB962C8B-B14F-4D97-AF65-F5344CB8AC3E}">
        <p14:creationId xmlns:p14="http://schemas.microsoft.com/office/powerpoint/2010/main" val="2461639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Return of Menstruation and ovulation</a:t>
            </a:r>
            <a:endParaRPr lang="en-US" b="1" dirty="0"/>
          </a:p>
        </p:txBody>
      </p:sp>
      <p:sp>
        <p:nvSpPr>
          <p:cNvPr id="3" name="Content Placeholder 2"/>
          <p:cNvSpPr>
            <a:spLocks noGrp="1"/>
          </p:cNvSpPr>
          <p:nvPr>
            <p:ph idx="1"/>
          </p:nvPr>
        </p:nvSpPr>
        <p:spPr>
          <a:xfrm>
            <a:off x="0" y="1600200"/>
            <a:ext cx="9144000" cy="5257800"/>
          </a:xfrm>
        </p:spPr>
        <p:txBody>
          <a:bodyPr/>
          <a:lstStyle/>
          <a:p>
            <a:r>
              <a:rPr lang="en-US" dirty="0" smtClean="0"/>
              <a:t>In women who do not nurse, menstrual flow usually returns by 6 to 8 weeks, although this is highly variable. Although ovulation may not occur for several months, particularly in nursing mothers, contraceptive counseling and use should be emphasized during the puerperium to avoid an undesired pregnancy. </a:t>
            </a:r>
          </a:p>
          <a:p>
            <a:endParaRPr lang="en-US" dirty="0"/>
          </a:p>
        </p:txBody>
      </p:sp>
    </p:spTree>
    <p:extLst>
      <p:ext uri="{BB962C8B-B14F-4D97-AF65-F5344CB8AC3E}">
        <p14:creationId xmlns:p14="http://schemas.microsoft.com/office/powerpoint/2010/main" val="3737621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Psychology of the Mother During Puerperium</a:t>
            </a:r>
            <a:r>
              <a:rPr lang="en-US" dirty="0" smtClean="0"/>
              <a:t> </a:t>
            </a:r>
            <a:endParaRPr lang="en-US" dirty="0"/>
          </a:p>
        </p:txBody>
      </p:sp>
      <p:sp>
        <p:nvSpPr>
          <p:cNvPr id="3" name="Content Placeholder 2"/>
          <p:cNvSpPr>
            <a:spLocks noGrp="1"/>
          </p:cNvSpPr>
          <p:nvPr>
            <p:ph idx="1"/>
          </p:nvPr>
        </p:nvSpPr>
        <p:spPr>
          <a:xfrm>
            <a:off x="0" y="1600200"/>
            <a:ext cx="8686800" cy="5257800"/>
          </a:xfrm>
        </p:spPr>
        <p:txBody>
          <a:bodyPr>
            <a:normAutofit lnSpcReduction="10000"/>
          </a:bodyPr>
          <a:lstStyle/>
          <a:p>
            <a:r>
              <a:rPr lang="en-US" dirty="0" smtClean="0"/>
              <a:t>During the puerperium the mother is subjected to emotional turmoil and you must be supportive and observant. She should be allowed to cuddle her baby and express her love as she wishes. This maternal instinct is at times delayed.</a:t>
            </a:r>
          </a:p>
          <a:p>
            <a:r>
              <a:rPr lang="en-US" dirty="0" smtClean="0"/>
              <a:t>The midwife should be kind, patient, and compassionate towards the mother and give her the necessary education concerning her and the baby. Each mother should be taken as an individual based on her maternal experience, educational background, maturity and parity. </a:t>
            </a:r>
            <a:endParaRPr lang="en-US" dirty="0"/>
          </a:p>
        </p:txBody>
      </p:sp>
    </p:spTree>
    <p:extLst>
      <p:ext uri="{BB962C8B-B14F-4D97-AF65-F5344CB8AC3E}">
        <p14:creationId xmlns:p14="http://schemas.microsoft.com/office/powerpoint/2010/main" val="748187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
            <a:ext cx="8686800" cy="6130925"/>
          </a:xfrm>
        </p:spPr>
        <p:txBody>
          <a:bodyPr/>
          <a:lstStyle/>
          <a:p>
            <a:r>
              <a:rPr lang="en-US" dirty="0" smtClean="0"/>
              <a:t>Mothers should be given all the information necessary to ensure they know how to care for their babies. </a:t>
            </a:r>
          </a:p>
          <a:p>
            <a:r>
              <a:rPr lang="en-US" dirty="0" smtClean="0"/>
              <a:t>Rooming is the term given when a hospital plans for the mother to stay with the baby for most of the 24 hours in a day. It is highly recommended because it has been seen to have great psychological advantages for both mother and baby. Bonding commences immediately and demand breast-feeding can be successfully practiced</a:t>
            </a:r>
          </a:p>
          <a:p>
            <a:endParaRPr lang="en-US" dirty="0"/>
          </a:p>
        </p:txBody>
      </p:sp>
    </p:spTree>
    <p:extLst>
      <p:ext uri="{BB962C8B-B14F-4D97-AF65-F5344CB8AC3E}">
        <p14:creationId xmlns:p14="http://schemas.microsoft.com/office/powerpoint/2010/main" val="147193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normAutofit fontScale="90000"/>
          </a:bodyPr>
          <a:lstStyle/>
          <a:p>
            <a:r>
              <a:rPr lang="en-US" b="1" dirty="0" smtClean="0"/>
              <a:t>Postpartum Tears or Fourth Day Blues</a:t>
            </a:r>
            <a:r>
              <a:rPr lang="en-US" dirty="0" smtClean="0"/>
              <a:t> </a:t>
            </a:r>
            <a:endParaRPr lang="en-US" dirty="0"/>
          </a:p>
        </p:txBody>
      </p:sp>
      <p:sp>
        <p:nvSpPr>
          <p:cNvPr id="3" name="Content Placeholder 2"/>
          <p:cNvSpPr>
            <a:spLocks noGrp="1"/>
          </p:cNvSpPr>
          <p:nvPr>
            <p:ph idx="1"/>
          </p:nvPr>
        </p:nvSpPr>
        <p:spPr>
          <a:xfrm>
            <a:off x="0" y="1143000"/>
            <a:ext cx="9144000" cy="5715000"/>
          </a:xfrm>
        </p:spPr>
        <p:txBody>
          <a:bodyPr>
            <a:normAutofit fontScale="92500"/>
          </a:bodyPr>
          <a:lstStyle/>
          <a:p>
            <a:r>
              <a:rPr lang="en-US" dirty="0" smtClean="0"/>
              <a:t>This condition is characterized by mild depression and mood swings due to a temporary endocrine hormonal imbalance following childbirth. It occurs in fifty percent of post-natal mothers on around the fourth day. </a:t>
            </a:r>
          </a:p>
          <a:p>
            <a:r>
              <a:rPr lang="en-US" dirty="0" smtClean="0"/>
              <a:t>A midwife should try to prevent the 'blues' by educating the mother during the pre-natal period on how to take care of herself and the baby to build up her confidence. Involve the partner in these teachings so that the partner can give moral support. Teach the mother how to check for minor discomfort and the relevant remedies to reduce the feeling of anxiety that the baby is ill whenever they cry.</a:t>
            </a:r>
          </a:p>
          <a:p>
            <a:pPr>
              <a:buNone/>
            </a:pPr>
            <a:endParaRPr lang="en-US" dirty="0"/>
          </a:p>
        </p:txBody>
      </p:sp>
    </p:spTree>
    <p:extLst>
      <p:ext uri="{BB962C8B-B14F-4D97-AF65-F5344CB8AC3E}">
        <p14:creationId xmlns:p14="http://schemas.microsoft.com/office/powerpoint/2010/main" val="4290319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229600" cy="6172200"/>
          </a:xfrm>
        </p:spPr>
        <p:txBody>
          <a:bodyPr/>
          <a:lstStyle/>
          <a:p>
            <a:r>
              <a:rPr lang="en-US" dirty="0" smtClean="0"/>
              <a:t>It is a time of great physiological change, accompanied by some anatomical and psychological changes as well. This is a time of change in the body in general with the exception of the breasts. </a:t>
            </a:r>
            <a:br>
              <a:rPr lang="en-US" dirty="0" smtClean="0"/>
            </a:br>
            <a:r>
              <a:rPr lang="en-US" dirty="0" smtClean="0"/>
              <a:t>The breasts continue to develop so as to establish and maintain lactation</a:t>
            </a:r>
          </a:p>
          <a:p>
            <a:pPr>
              <a:buNone/>
            </a:pPr>
            <a:r>
              <a:rPr lang="en-US" b="1" u="sng" dirty="0" smtClean="0"/>
              <a:t>Note:</a:t>
            </a:r>
          </a:p>
          <a:p>
            <a:r>
              <a:rPr lang="en-US" b="1" dirty="0" smtClean="0"/>
              <a:t>Any prolonged episodes of depression during or after pregnancy should receive urgent psychiatric attention.</a:t>
            </a:r>
            <a:r>
              <a:rPr lang="en-US" dirty="0" smtClean="0"/>
              <a:t> </a:t>
            </a:r>
          </a:p>
          <a:p>
            <a:endParaRPr lang="en-US" dirty="0" smtClean="0"/>
          </a:p>
          <a:p>
            <a:pPr>
              <a:buNone/>
            </a:pPr>
            <a:endParaRPr lang="en-US" dirty="0" smtClean="0"/>
          </a:p>
        </p:txBody>
      </p:sp>
    </p:spTree>
    <p:extLst>
      <p:ext uri="{BB962C8B-B14F-4D97-AF65-F5344CB8AC3E}">
        <p14:creationId xmlns:p14="http://schemas.microsoft.com/office/powerpoint/2010/main" val="333781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5400" i="1" u="sng" dirty="0" smtClean="0">
                <a:latin typeface="Times New Roman" pitchFamily="18" charset="0"/>
                <a:cs typeface="Times New Roman" pitchFamily="18" charset="0"/>
              </a:rPr>
              <a:t>At Eighteen (18) weeks</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46</a:t>
            </a:fld>
            <a:endParaRPr lang="en-US" dirty="0"/>
          </a:p>
        </p:txBody>
      </p:sp>
      <p:sp>
        <p:nvSpPr>
          <p:cNvPr id="3" name="Content Placeholder 2"/>
          <p:cNvSpPr>
            <a:spLocks noGrp="1"/>
          </p:cNvSpPr>
          <p:nvPr>
            <p:ph sz="quarter" idx="1"/>
          </p:nvPr>
        </p:nvSpPr>
        <p:spPr/>
        <p:txBody>
          <a:bodyPr>
            <a:normAutofit/>
          </a:bodyPr>
          <a:lstStyle/>
          <a:p>
            <a:r>
              <a:rPr lang="en-US" sz="3600" dirty="0" err="1" smtClean="0">
                <a:cs typeface="Times New Roman" pitchFamily="18" charset="0"/>
              </a:rPr>
              <a:t>Fundus</a:t>
            </a:r>
            <a:r>
              <a:rPr lang="en-US" sz="3600" dirty="0" smtClean="0">
                <a:cs typeface="Times New Roman" pitchFamily="18" charset="0"/>
              </a:rPr>
              <a:t> is midway between the symphysis pubis and the umbilicus.</a:t>
            </a:r>
          </a:p>
          <a:p>
            <a:pPr>
              <a:buNone/>
            </a:pPr>
            <a:r>
              <a:rPr lang="en-US" sz="3600" i="1" dirty="0" smtClean="0">
                <a:cs typeface="Times New Roman" pitchFamily="18" charset="0"/>
              </a:rPr>
              <a:t>	  </a:t>
            </a:r>
            <a:r>
              <a:rPr lang="en-US" sz="3600" b="1" i="1" u="sng" dirty="0" smtClean="0">
                <a:cs typeface="Times New Roman" pitchFamily="18" charset="0"/>
              </a:rPr>
              <a:t>At Twenty(20) weeks</a:t>
            </a:r>
            <a:endParaRPr lang="en-US" sz="3600" b="1" u="sng" dirty="0" smtClean="0">
              <a:cs typeface="Times New Roman" pitchFamily="18" charset="0"/>
            </a:endParaRPr>
          </a:p>
          <a:p>
            <a:r>
              <a:rPr lang="en-US" sz="3600" dirty="0" smtClean="0">
                <a:cs typeface="Times New Roman" pitchFamily="18" charset="0"/>
              </a:rPr>
              <a:t>The fundus is just 2 fingers below the umbilicus.</a:t>
            </a:r>
          </a:p>
          <a:p>
            <a:r>
              <a:rPr lang="en-US" sz="3600" dirty="0" smtClean="0">
                <a:cs typeface="Times New Roman" pitchFamily="18" charset="0"/>
              </a:rPr>
              <a:t>Uterus is ovoid in shape and the </a:t>
            </a:r>
            <a:r>
              <a:rPr lang="en-US" sz="3600" dirty="0" err="1" smtClean="0">
                <a:cs typeface="Times New Roman" pitchFamily="18" charset="0"/>
              </a:rPr>
              <a:t>fundus</a:t>
            </a:r>
            <a:r>
              <a:rPr lang="en-US" sz="3600" dirty="0" smtClean="0">
                <a:cs typeface="Times New Roman" pitchFamily="18" charset="0"/>
              </a:rPr>
              <a:t> is thicker, more round and dome-shaped.</a:t>
            </a:r>
          </a:p>
          <a:p>
            <a:endParaRPr lang="en-US" sz="3600" dirty="0" smtClean="0"/>
          </a:p>
          <a:p>
            <a:endParaRPr lang="en-US" sz="3600" dirty="0"/>
          </a:p>
        </p:txBody>
      </p:sp>
    </p:spTree>
    <p:extLst>
      <p:ext uri="{BB962C8B-B14F-4D97-AF65-F5344CB8AC3E}">
        <p14:creationId xmlns:p14="http://schemas.microsoft.com/office/powerpoint/2010/main" val="3884483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914400"/>
          </a:xfrm>
        </p:spPr>
        <p:txBody>
          <a:bodyPr/>
          <a:lstStyle/>
          <a:p>
            <a:r>
              <a:rPr lang="en-US" b="1" dirty="0" smtClean="0"/>
              <a:t>General Involution</a:t>
            </a:r>
            <a:r>
              <a:rPr lang="en-US" dirty="0" smtClean="0"/>
              <a:t> </a:t>
            </a:r>
            <a:endParaRPr lang="en-US" dirty="0"/>
          </a:p>
        </p:txBody>
      </p:sp>
      <p:sp>
        <p:nvSpPr>
          <p:cNvPr id="3" name="Content Placeholder 2"/>
          <p:cNvSpPr>
            <a:spLocks noGrp="1"/>
          </p:cNvSpPr>
          <p:nvPr>
            <p:ph idx="1"/>
          </p:nvPr>
        </p:nvSpPr>
        <p:spPr>
          <a:xfrm>
            <a:off x="0" y="1600200"/>
            <a:ext cx="9144000" cy="4572000"/>
          </a:xfrm>
        </p:spPr>
        <p:txBody>
          <a:bodyPr/>
          <a:lstStyle/>
          <a:p>
            <a:r>
              <a:rPr lang="en-US" dirty="0" smtClean="0"/>
              <a:t>Every system in the body is affected during this process, including the heart and circulatory system. With the cessation of the utero-placental circulation, the work done by the heart decreases. The quantity of blood required also gradually returns to normal. The renal and musculo-skeletal systems also return to normal.</a:t>
            </a:r>
          </a:p>
          <a:p>
            <a:pPr>
              <a:buNone/>
            </a:pPr>
            <a:endParaRPr lang="en-US" dirty="0"/>
          </a:p>
        </p:txBody>
      </p:sp>
    </p:spTree>
    <p:extLst>
      <p:ext uri="{BB962C8B-B14F-4D97-AF65-F5344CB8AC3E}">
        <p14:creationId xmlns:p14="http://schemas.microsoft.com/office/powerpoint/2010/main" val="1502421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914400"/>
          </a:xfrm>
        </p:spPr>
        <p:txBody>
          <a:bodyPr>
            <a:normAutofit/>
          </a:bodyPr>
          <a:lstStyle/>
          <a:p>
            <a:r>
              <a:rPr lang="en-US" b="1" dirty="0" smtClean="0"/>
              <a:t>Involution of the Uterus</a:t>
            </a:r>
            <a:r>
              <a:rPr lang="en-US" dirty="0" smtClean="0"/>
              <a:t> </a:t>
            </a:r>
            <a:endParaRPr lang="en-US" dirty="0"/>
          </a:p>
        </p:txBody>
      </p:sp>
      <p:sp>
        <p:nvSpPr>
          <p:cNvPr id="3" name="Content Placeholder 2"/>
          <p:cNvSpPr>
            <a:spLocks noGrp="1"/>
          </p:cNvSpPr>
          <p:nvPr>
            <p:ph idx="1"/>
          </p:nvPr>
        </p:nvSpPr>
        <p:spPr>
          <a:xfrm>
            <a:off x="0" y="1143000"/>
            <a:ext cx="9144000" cy="5715000"/>
          </a:xfrm>
        </p:spPr>
        <p:txBody>
          <a:bodyPr>
            <a:normAutofit/>
          </a:bodyPr>
          <a:lstStyle/>
          <a:p>
            <a:pPr>
              <a:buNone/>
            </a:pPr>
            <a:r>
              <a:rPr lang="en-US" u="sng" dirty="0" smtClean="0"/>
              <a:t>DEFINITION</a:t>
            </a:r>
          </a:p>
          <a:p>
            <a:r>
              <a:rPr lang="en-US" dirty="0" smtClean="0"/>
              <a:t>the uterus returns to its normal site, tone &amp; position of non pregnant state Mechanism</a:t>
            </a:r>
            <a:endParaRPr lang="en-US" u="sng" dirty="0" smtClean="0"/>
          </a:p>
          <a:p>
            <a:r>
              <a:rPr lang="en-US" dirty="0" smtClean="0"/>
              <a:t>The size of the pregnant uterus is 30 x 22 x 20cm and it weighs 1000gms at the end of labour. It is 15 x 11 x 7.5cm by the end of puerperium. Involution takes place, by which point it measures 7.5 x 5 x 2.5cm and weighs 60gms. Involution is the return of the uterus to its normal size, position and tone and is brought about by </a:t>
            </a:r>
            <a:r>
              <a:rPr lang="en-US" b="1" dirty="0" smtClean="0"/>
              <a:t>autolysis and ischaemia.</a:t>
            </a:r>
          </a:p>
        </p:txBody>
      </p:sp>
    </p:spTree>
    <p:extLst>
      <p:ext uri="{BB962C8B-B14F-4D97-AF65-F5344CB8AC3E}">
        <p14:creationId xmlns:p14="http://schemas.microsoft.com/office/powerpoint/2010/main" val="3007340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7620000" cy="5638800"/>
          </a:xfrm>
        </p:spPr>
        <p:txBody>
          <a:bodyPr/>
          <a:lstStyle/>
          <a:p>
            <a:r>
              <a:rPr lang="en-US" b="1" dirty="0" smtClean="0"/>
              <a:t>Autolysis</a:t>
            </a:r>
            <a:r>
              <a:rPr lang="en-US" dirty="0" smtClean="0"/>
              <a:t> is a process by which muscle fibres are digested by the proteolytic hormone. The muscle fibres have to dissolve a large amount of their protein in order to achieve this reduction in size. This means that a great deal of nitrogen is excreted by the body in the urine together with the excess fluid retained during pregnancy. </a:t>
            </a:r>
          </a:p>
          <a:p>
            <a:endParaRPr lang="en-US" dirty="0"/>
          </a:p>
        </p:txBody>
      </p:sp>
    </p:spTree>
    <p:extLst>
      <p:ext uri="{BB962C8B-B14F-4D97-AF65-F5344CB8AC3E}">
        <p14:creationId xmlns:p14="http://schemas.microsoft.com/office/powerpoint/2010/main" val="1867824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
            <a:ext cx="9144000" cy="6857999"/>
          </a:xfrm>
        </p:spPr>
        <p:txBody>
          <a:bodyPr>
            <a:normAutofit/>
          </a:bodyPr>
          <a:lstStyle/>
          <a:p>
            <a:r>
              <a:rPr lang="en-US" sz="3200" dirty="0" smtClean="0"/>
              <a:t>This is why a lot of urine containing large amounts of nitrogen is excreted during the first few days after delivery. In addition, the epithelial lining of the uterus, other cellular debris, and red blood cells are expelled as lochia from the uterus.</a:t>
            </a:r>
          </a:p>
          <a:p>
            <a:endParaRPr lang="en-US" sz="3200" dirty="0"/>
          </a:p>
        </p:txBody>
      </p:sp>
    </p:spTree>
    <p:extLst>
      <p:ext uri="{BB962C8B-B14F-4D97-AF65-F5344CB8AC3E}">
        <p14:creationId xmlns:p14="http://schemas.microsoft.com/office/powerpoint/2010/main" val="2967383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57200"/>
            <a:ext cx="7315200" cy="5715000"/>
          </a:xfrm>
        </p:spPr>
        <p:txBody>
          <a:bodyPr>
            <a:normAutofit fontScale="92500" lnSpcReduction="10000"/>
          </a:bodyPr>
          <a:lstStyle/>
          <a:p>
            <a:r>
              <a:rPr lang="en-US" b="1" dirty="0" err="1" smtClean="0"/>
              <a:t>Ischaemia</a:t>
            </a:r>
            <a:r>
              <a:rPr lang="en-US" dirty="0" smtClean="0"/>
              <a:t> is localized </a:t>
            </a:r>
            <a:r>
              <a:rPr lang="en-US" dirty="0" err="1" smtClean="0"/>
              <a:t>anaemia</a:t>
            </a:r>
            <a:r>
              <a:rPr lang="en-US" dirty="0" smtClean="0"/>
              <a:t> of the uterus, which occurs when the placenta is expelled. Blood vessels are constricted, which results in the reduction of the blood supply to the uterus. The phagocytes dispose of the redundant muscle </a:t>
            </a:r>
            <a:r>
              <a:rPr lang="en-US" dirty="0" err="1" smtClean="0"/>
              <a:t>fibre</a:t>
            </a:r>
            <a:r>
              <a:rPr lang="en-US" dirty="0" smtClean="0"/>
              <a:t> and elastic tissue. The vagina, ligaments of the uterus and muscle of the pelvis also return to their pre-</a:t>
            </a:r>
            <a:r>
              <a:rPr lang="en-US" dirty="0" err="1" smtClean="0"/>
              <a:t>gravida</a:t>
            </a:r>
            <a:r>
              <a:rPr lang="en-US" dirty="0" smtClean="0"/>
              <a:t> state. If not, </a:t>
            </a:r>
            <a:r>
              <a:rPr lang="en-US" dirty="0" err="1" smtClean="0"/>
              <a:t>prolapse</a:t>
            </a:r>
            <a:r>
              <a:rPr lang="en-US" dirty="0" smtClean="0"/>
              <a:t> of the uterus may occur later.</a:t>
            </a:r>
          </a:p>
          <a:p>
            <a:r>
              <a:rPr lang="en-US" b="1" dirty="0" smtClean="0"/>
              <a:t>Lining of the uterus is cast off </a:t>
            </a:r>
            <a:r>
              <a:rPr lang="en-US" dirty="0" smtClean="0"/>
              <a:t>and is replaced first by granular tissue and then by </a:t>
            </a:r>
            <a:r>
              <a:rPr lang="en-US" dirty="0" err="1" smtClean="0"/>
              <a:t>endometrium</a:t>
            </a:r>
            <a:endParaRPr lang="en-US" dirty="0" smtClean="0"/>
          </a:p>
          <a:p>
            <a:endParaRPr lang="en-US" dirty="0"/>
          </a:p>
        </p:txBody>
      </p:sp>
    </p:spTree>
    <p:extLst>
      <p:ext uri="{BB962C8B-B14F-4D97-AF65-F5344CB8AC3E}">
        <p14:creationId xmlns:p14="http://schemas.microsoft.com/office/powerpoint/2010/main" val="2926852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0" y="-193040"/>
          <a:ext cx="9144000" cy="6741160"/>
        </p:xfrm>
        <a:graphic>
          <a:graphicData uri="http://schemas.openxmlformats.org/drawingml/2006/table">
            <a:tbl>
              <a:tblPr firstRow="1" bandRow="1">
                <a:tableStyleId>{5C22544A-7EE6-4342-B048-85BDC9FD1C3A}</a:tableStyleId>
              </a:tblPr>
              <a:tblGrid>
                <a:gridCol w="1905000"/>
                <a:gridCol w="2133600"/>
                <a:gridCol w="2743200"/>
                <a:gridCol w="2362200"/>
              </a:tblGrid>
              <a:tr h="1336040">
                <a:tc gridSpan="4">
                  <a:txBody>
                    <a:bodyPr/>
                    <a:lstStyle/>
                    <a:p>
                      <a:endParaRPr lang="en-US" dirty="0" smtClean="0"/>
                    </a:p>
                    <a:p>
                      <a:r>
                        <a:rPr lang="en-US" sz="3200" b="1" kern="1200" baseline="0" dirty="0" smtClean="0">
                          <a:solidFill>
                            <a:srgbClr val="FFFF00"/>
                          </a:solidFill>
                          <a:latin typeface="+mn-lt"/>
                          <a:ea typeface="+mn-ea"/>
                          <a:cs typeface="+mn-cs"/>
                        </a:rPr>
                        <a:t>PROGRESS OF CHANGE IN THE UTERUS AFTER DELIVERY</a:t>
                      </a:r>
                      <a:endParaRPr lang="en-US" sz="3200" dirty="0" smtClean="0">
                        <a:solidFill>
                          <a:srgbClr val="FFFF00"/>
                        </a:solidFill>
                      </a:endParaRPr>
                    </a:p>
                    <a:p>
                      <a:endParaRPr lang="en-US" sz="3200" dirty="0">
                        <a:solidFill>
                          <a:srgbClr val="FFFF00"/>
                        </a:solidFill>
                      </a:endParaRPr>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1549400">
                <a:tc>
                  <a:txBody>
                    <a:bodyPr/>
                    <a:lstStyle/>
                    <a:p>
                      <a:endParaRPr lang="en-US" sz="2400" b="1" dirty="0"/>
                    </a:p>
                  </a:txBody>
                  <a:tcPr/>
                </a:tc>
                <a:tc>
                  <a:txBody>
                    <a:bodyPr/>
                    <a:lstStyle/>
                    <a:p>
                      <a:r>
                        <a:rPr lang="en-US" sz="2400" b="1" kern="1200" baseline="0" dirty="0" smtClean="0">
                          <a:solidFill>
                            <a:schemeClr val="dk1"/>
                          </a:solidFill>
                          <a:latin typeface="+mn-lt"/>
                          <a:ea typeface="+mn-ea"/>
                          <a:cs typeface="+mn-cs"/>
                        </a:rPr>
                        <a:t>WEIGHT OF UTERUS</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smtClean="0">
                          <a:solidFill>
                            <a:schemeClr val="dk1"/>
                          </a:solidFill>
                          <a:latin typeface="+mn-lt"/>
                          <a:ea typeface="+mn-ea"/>
                          <a:cs typeface="+mn-cs"/>
                        </a:rPr>
                        <a:t>DIAMETER OF PLACENTAL SITE</a:t>
                      </a:r>
                      <a:endParaRPr lang="en-US" sz="2400" b="1" dirty="0" smtClean="0"/>
                    </a:p>
                    <a:p>
                      <a:endParaRPr lang="en-US" sz="2400" b="1" dirty="0"/>
                    </a:p>
                  </a:txBody>
                  <a:tcPr/>
                </a:tc>
                <a:tc>
                  <a:txBody>
                    <a:bodyPr/>
                    <a:lstStyle/>
                    <a:p>
                      <a:r>
                        <a:rPr lang="en-US" sz="2400" b="1" kern="1200" baseline="0" dirty="0" smtClean="0">
                          <a:solidFill>
                            <a:schemeClr val="dk1"/>
                          </a:solidFill>
                          <a:latin typeface="+mn-lt"/>
                          <a:ea typeface="+mn-ea"/>
                          <a:cs typeface="+mn-cs"/>
                        </a:rPr>
                        <a:t>CERVIX</a:t>
                      </a:r>
                      <a:endParaRPr lang="en-US" sz="2400" b="1" dirty="0"/>
                    </a:p>
                  </a:txBody>
                  <a:tcPr/>
                </a:tc>
              </a:tr>
              <a:tr h="370840">
                <a:tc>
                  <a:txBody>
                    <a:bodyPr/>
                    <a:lstStyle/>
                    <a:p>
                      <a:r>
                        <a:rPr lang="en-US" sz="2400" b="1" kern="1200" baseline="0" dirty="0" smtClean="0">
                          <a:solidFill>
                            <a:schemeClr val="dk1"/>
                          </a:solidFill>
                          <a:latin typeface="+mn-lt"/>
                          <a:ea typeface="+mn-ea"/>
                          <a:cs typeface="+mn-cs"/>
                        </a:rPr>
                        <a:t>END OF LABOUR</a:t>
                      </a:r>
                      <a:endParaRPr lang="en-US" sz="2400" b="1" dirty="0"/>
                    </a:p>
                  </a:txBody>
                  <a:tcPr/>
                </a:tc>
                <a:tc>
                  <a:txBody>
                    <a:bodyPr/>
                    <a:lstStyle/>
                    <a:p>
                      <a:r>
                        <a:rPr lang="en-US" sz="2400" kern="1200" baseline="0" dirty="0" smtClean="0">
                          <a:solidFill>
                            <a:schemeClr val="dk1"/>
                          </a:solidFill>
                          <a:latin typeface="+mn-lt"/>
                          <a:ea typeface="+mn-ea"/>
                          <a:cs typeface="+mn-cs"/>
                        </a:rPr>
                        <a:t>900GMS</a:t>
                      </a:r>
                      <a:endParaRPr lang="en-US" sz="2400" dirty="0"/>
                    </a:p>
                  </a:txBody>
                  <a:tcPr/>
                </a:tc>
                <a:tc>
                  <a:txBody>
                    <a:bodyPr/>
                    <a:lstStyle/>
                    <a:p>
                      <a:r>
                        <a:rPr lang="en-US" sz="2400" kern="1200" baseline="0" dirty="0" smtClean="0">
                          <a:solidFill>
                            <a:schemeClr val="dk1"/>
                          </a:solidFill>
                          <a:latin typeface="+mn-lt"/>
                          <a:ea typeface="+mn-ea"/>
                          <a:cs typeface="+mn-cs"/>
                        </a:rPr>
                        <a:t>12.5CMS</a:t>
                      </a:r>
                      <a:endParaRPr lang="en-US" sz="2400" dirty="0"/>
                    </a:p>
                  </a:txBody>
                  <a:tcPr/>
                </a:tc>
                <a:tc>
                  <a:txBody>
                    <a:bodyPr/>
                    <a:lstStyle/>
                    <a:p>
                      <a:r>
                        <a:rPr lang="en-US" sz="2400" kern="1200" baseline="0" dirty="0" smtClean="0">
                          <a:solidFill>
                            <a:schemeClr val="dk1"/>
                          </a:solidFill>
                          <a:latin typeface="+mn-lt"/>
                          <a:ea typeface="+mn-ea"/>
                          <a:cs typeface="+mn-cs"/>
                        </a:rPr>
                        <a:t>SOFT,</a:t>
                      </a:r>
                      <a:endParaRPr lang="en-US" sz="2400" dirty="0"/>
                    </a:p>
                  </a:txBody>
                  <a:tcPr/>
                </a:tc>
              </a:tr>
              <a:tr h="858520">
                <a:tc>
                  <a:txBody>
                    <a:bodyPr/>
                    <a:lstStyle/>
                    <a:p>
                      <a:r>
                        <a:rPr lang="en-US" sz="2400" b="1" kern="1200" baseline="0" dirty="0" smtClean="0">
                          <a:solidFill>
                            <a:schemeClr val="dk1"/>
                          </a:solidFill>
                          <a:latin typeface="+mn-lt"/>
                          <a:ea typeface="+mn-ea"/>
                          <a:cs typeface="+mn-cs"/>
                        </a:rPr>
                        <a:t>END OF 1 WK</a:t>
                      </a:r>
                      <a:endParaRPr lang="en-US" sz="2400" b="1" dirty="0"/>
                    </a:p>
                  </a:txBody>
                  <a:tcPr/>
                </a:tc>
                <a:tc>
                  <a:txBody>
                    <a:bodyPr/>
                    <a:lstStyle/>
                    <a:p>
                      <a:r>
                        <a:rPr lang="en-US" sz="2400" kern="1200" baseline="0" dirty="0" smtClean="0">
                          <a:solidFill>
                            <a:schemeClr val="dk1"/>
                          </a:solidFill>
                          <a:latin typeface="+mn-lt"/>
                          <a:ea typeface="+mn-ea"/>
                          <a:cs typeface="+mn-cs"/>
                        </a:rPr>
                        <a:t>450GMS</a:t>
                      </a:r>
                      <a:endParaRPr lang="en-US" sz="2400" dirty="0"/>
                    </a:p>
                  </a:txBody>
                  <a:tcPr/>
                </a:tc>
                <a:tc>
                  <a:txBody>
                    <a:bodyPr/>
                    <a:lstStyle/>
                    <a:p>
                      <a:r>
                        <a:rPr lang="en-US" sz="2400" kern="1200" baseline="0" dirty="0" smtClean="0">
                          <a:solidFill>
                            <a:schemeClr val="dk1"/>
                          </a:solidFill>
                          <a:latin typeface="+mn-lt"/>
                          <a:ea typeface="+mn-ea"/>
                          <a:cs typeface="+mn-cs"/>
                        </a:rPr>
                        <a:t>7.5CMS</a:t>
                      </a:r>
                      <a:endParaRPr lang="en-US" sz="2400" dirty="0"/>
                    </a:p>
                  </a:txBody>
                  <a:tcPr/>
                </a:tc>
                <a:tc>
                  <a:txBody>
                    <a:bodyPr/>
                    <a:lstStyle/>
                    <a:p>
                      <a:r>
                        <a:rPr lang="en-US" sz="2400" kern="1200" baseline="0" dirty="0" smtClean="0">
                          <a:solidFill>
                            <a:schemeClr val="dk1"/>
                          </a:solidFill>
                          <a:latin typeface="+mn-lt"/>
                          <a:ea typeface="+mn-ea"/>
                          <a:cs typeface="+mn-cs"/>
                        </a:rPr>
                        <a:t>2CMS</a:t>
                      </a:r>
                      <a:endParaRPr lang="en-US" sz="2400" dirty="0"/>
                    </a:p>
                  </a:txBody>
                  <a:tcPr/>
                </a:tc>
              </a:tr>
              <a:tr h="858520">
                <a:tc>
                  <a:txBody>
                    <a:bodyPr/>
                    <a:lstStyle/>
                    <a:p>
                      <a:r>
                        <a:rPr lang="en-US" sz="2400" b="1" kern="1200" baseline="0" dirty="0" smtClean="0">
                          <a:solidFill>
                            <a:schemeClr val="dk1"/>
                          </a:solidFill>
                          <a:latin typeface="+mn-lt"/>
                          <a:ea typeface="+mn-ea"/>
                          <a:cs typeface="+mn-cs"/>
                        </a:rPr>
                        <a:t>END OF 2 WKS</a:t>
                      </a:r>
                      <a:endParaRPr lang="en-US" sz="2400" b="1" dirty="0"/>
                    </a:p>
                  </a:txBody>
                  <a:tcPr/>
                </a:tc>
                <a:tc>
                  <a:txBody>
                    <a:bodyPr/>
                    <a:lstStyle/>
                    <a:p>
                      <a:r>
                        <a:rPr lang="en-US" sz="2400" kern="1200" baseline="0" dirty="0" smtClean="0">
                          <a:solidFill>
                            <a:schemeClr val="dk1"/>
                          </a:solidFill>
                          <a:latin typeface="+mn-lt"/>
                          <a:ea typeface="+mn-ea"/>
                          <a:cs typeface="+mn-cs"/>
                        </a:rPr>
                        <a:t>200GMS</a:t>
                      </a:r>
                      <a:endParaRPr lang="en-US" sz="2400" dirty="0"/>
                    </a:p>
                  </a:txBody>
                  <a:tcPr/>
                </a:tc>
                <a:tc>
                  <a:txBody>
                    <a:bodyPr/>
                    <a:lstStyle/>
                    <a:p>
                      <a:r>
                        <a:rPr lang="en-US" sz="2400" kern="1200" baseline="0" dirty="0" smtClean="0">
                          <a:solidFill>
                            <a:schemeClr val="dk1"/>
                          </a:solidFill>
                          <a:latin typeface="+mn-lt"/>
                          <a:ea typeface="+mn-ea"/>
                          <a:cs typeface="+mn-cs"/>
                        </a:rPr>
                        <a:t>5CMS</a:t>
                      </a:r>
                      <a:endParaRPr lang="en-US" sz="2400" dirty="0"/>
                    </a:p>
                  </a:txBody>
                  <a:tcPr/>
                </a:tc>
                <a:tc>
                  <a:txBody>
                    <a:bodyPr/>
                    <a:lstStyle/>
                    <a:p>
                      <a:r>
                        <a:rPr lang="en-US" sz="2400" kern="1200" baseline="0" dirty="0" smtClean="0">
                          <a:solidFill>
                            <a:schemeClr val="dk1"/>
                          </a:solidFill>
                          <a:latin typeface="+mn-lt"/>
                          <a:ea typeface="+mn-ea"/>
                          <a:cs typeface="+mn-cs"/>
                        </a:rPr>
                        <a:t>1CM</a:t>
                      </a:r>
                      <a:endParaRPr lang="en-US" sz="2400" dirty="0"/>
                    </a:p>
                  </a:txBody>
                  <a:tcPr/>
                </a:tc>
              </a:tr>
              <a:tr h="477520">
                <a:tc>
                  <a:txBody>
                    <a:bodyPr/>
                    <a:lstStyle/>
                    <a:p>
                      <a:r>
                        <a:rPr lang="en-US" sz="2400" b="1" kern="1200" baseline="0" dirty="0" smtClean="0">
                          <a:solidFill>
                            <a:schemeClr val="dk1"/>
                          </a:solidFill>
                          <a:latin typeface="+mn-lt"/>
                          <a:ea typeface="+mn-ea"/>
                          <a:cs typeface="+mn-cs"/>
                        </a:rPr>
                        <a:t>END OF 6 WKS</a:t>
                      </a:r>
                      <a:endParaRPr lang="en-US" sz="2400" b="1" dirty="0"/>
                    </a:p>
                  </a:txBody>
                  <a:tcPr/>
                </a:tc>
                <a:tc>
                  <a:txBody>
                    <a:bodyPr/>
                    <a:lstStyle/>
                    <a:p>
                      <a:r>
                        <a:rPr lang="en-US" sz="2400" kern="1200" baseline="0" dirty="0" smtClean="0">
                          <a:solidFill>
                            <a:schemeClr val="dk1"/>
                          </a:solidFill>
                          <a:latin typeface="+mn-lt"/>
                          <a:ea typeface="+mn-ea"/>
                          <a:cs typeface="+mn-cs"/>
                        </a:rPr>
                        <a:t>60GMS</a:t>
                      </a:r>
                      <a:endParaRPr lang="en-US" sz="2400" dirty="0"/>
                    </a:p>
                  </a:txBody>
                  <a:tcPr/>
                </a:tc>
                <a:tc>
                  <a:txBody>
                    <a:bodyPr/>
                    <a:lstStyle/>
                    <a:p>
                      <a:r>
                        <a:rPr lang="en-US" sz="2400" kern="1200" baseline="0" dirty="0" smtClean="0">
                          <a:solidFill>
                            <a:schemeClr val="dk1"/>
                          </a:solidFill>
                          <a:latin typeface="+mn-lt"/>
                          <a:ea typeface="+mn-ea"/>
                          <a:cs typeface="+mn-cs"/>
                        </a:rPr>
                        <a:t>2.5CM</a:t>
                      </a:r>
                      <a:endParaRPr lang="en-US" sz="2400" dirty="0"/>
                    </a:p>
                  </a:txBody>
                  <a:tcPr/>
                </a:tc>
                <a:tc>
                  <a:txBody>
                    <a:bodyPr/>
                    <a:lstStyle/>
                    <a:p>
                      <a:endParaRPr lang="en-US" sz="2400" dirty="0"/>
                    </a:p>
                  </a:txBody>
                  <a:tcPr/>
                </a:tc>
              </a:tr>
            </a:tbl>
          </a:graphicData>
        </a:graphic>
      </p:graphicFrame>
    </p:spTree>
    <p:extLst>
      <p:ext uri="{BB962C8B-B14F-4D97-AF65-F5344CB8AC3E}">
        <p14:creationId xmlns:p14="http://schemas.microsoft.com/office/powerpoint/2010/main" val="2043719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http://image.slidesharecdn.com/normalandabnormalpuerperium-120731113802-phpapp01/95/slide-9-728.jpg?cb=1343752753"/>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256444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685800"/>
          </a:xfrm>
        </p:spPr>
        <p:txBody>
          <a:bodyPr>
            <a:normAutofit fontScale="90000"/>
          </a:bodyPr>
          <a:lstStyle/>
          <a:p>
            <a:r>
              <a:rPr lang="en-US" b="1" dirty="0" smtClean="0"/>
              <a:t>Onset of Lactation</a:t>
            </a:r>
            <a:endParaRPr lang="en-US" dirty="0"/>
          </a:p>
        </p:txBody>
      </p:sp>
      <p:sp>
        <p:nvSpPr>
          <p:cNvPr id="3" name="Content Placeholder 2"/>
          <p:cNvSpPr>
            <a:spLocks noGrp="1"/>
          </p:cNvSpPr>
          <p:nvPr>
            <p:ph idx="1"/>
          </p:nvPr>
        </p:nvSpPr>
        <p:spPr>
          <a:xfrm>
            <a:off x="0" y="1600200"/>
            <a:ext cx="9144000" cy="4572000"/>
          </a:xfrm>
        </p:spPr>
        <p:txBody>
          <a:bodyPr>
            <a:normAutofit/>
          </a:bodyPr>
          <a:lstStyle/>
          <a:p>
            <a:r>
              <a:rPr lang="en-US" dirty="0" smtClean="0"/>
              <a:t>Lowered oestrogen levels trigger the production of prolactin from the anterior pituitary gland, which initiates lactation. The maintenance of lactation depends on putting the baby on the breast, but secretion of milk commences on the third to fourth day. The baby should be put on the breast immediately, which leads to oxytocin release and assists in keeping the uterus well-contracted</a:t>
            </a:r>
            <a:endParaRPr lang="en-US" dirty="0"/>
          </a:p>
        </p:txBody>
      </p:sp>
    </p:spTree>
    <p:extLst>
      <p:ext uri="{BB962C8B-B14F-4D97-AF65-F5344CB8AC3E}">
        <p14:creationId xmlns:p14="http://schemas.microsoft.com/office/powerpoint/2010/main" val="2348037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Management of Normal Puerperium</a:t>
            </a:r>
            <a:r>
              <a:rPr lang="en-US" dirty="0" smtClean="0"/>
              <a:t> </a:t>
            </a:r>
            <a:endParaRPr lang="en-US" dirty="0"/>
          </a:p>
        </p:txBody>
      </p:sp>
      <p:sp>
        <p:nvSpPr>
          <p:cNvPr id="3" name="Content Placeholder 2"/>
          <p:cNvSpPr>
            <a:spLocks noGrp="1"/>
          </p:cNvSpPr>
          <p:nvPr>
            <p:ph idx="1"/>
          </p:nvPr>
        </p:nvSpPr>
        <p:spPr>
          <a:xfrm>
            <a:off x="304800" y="1676400"/>
            <a:ext cx="8229600" cy="4572000"/>
          </a:xfrm>
        </p:spPr>
        <p:txBody>
          <a:bodyPr/>
          <a:lstStyle/>
          <a:p>
            <a:pPr>
              <a:buNone/>
            </a:pPr>
            <a:r>
              <a:rPr lang="en-US" dirty="0" smtClean="0"/>
              <a:t>The aim of managing the puerperium is to:</a:t>
            </a:r>
          </a:p>
          <a:p>
            <a:pPr lvl="1"/>
            <a:r>
              <a:rPr lang="en-US" dirty="0" smtClean="0"/>
              <a:t>Maintain the mother’s good health</a:t>
            </a:r>
          </a:p>
          <a:p>
            <a:pPr lvl="1"/>
            <a:r>
              <a:rPr lang="en-US" dirty="0" smtClean="0"/>
              <a:t>Aid involution of the pelvic area</a:t>
            </a:r>
          </a:p>
          <a:p>
            <a:pPr lvl="1"/>
            <a:r>
              <a:rPr lang="en-US" dirty="0" smtClean="0"/>
              <a:t>Promote breast-feeding</a:t>
            </a:r>
          </a:p>
          <a:p>
            <a:pPr lvl="1"/>
            <a:r>
              <a:rPr lang="en-US" dirty="0" smtClean="0"/>
              <a:t>Prevent infection and other puerperium complications</a:t>
            </a:r>
          </a:p>
          <a:p>
            <a:pPr lvl="1"/>
            <a:r>
              <a:rPr lang="en-US" dirty="0" smtClean="0"/>
              <a:t>Educate the mother on the proper care of her own health and the baby</a:t>
            </a:r>
          </a:p>
          <a:p>
            <a:endParaRPr lang="en-US" dirty="0"/>
          </a:p>
        </p:txBody>
      </p:sp>
    </p:spTree>
    <p:extLst>
      <p:ext uri="{BB962C8B-B14F-4D97-AF65-F5344CB8AC3E}">
        <p14:creationId xmlns:p14="http://schemas.microsoft.com/office/powerpoint/2010/main" val="4038600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Assignment: Read and make notes on physiology of lactation and infant feeding methods(exclusive breast feeding, cup and spoon)</a:t>
            </a:r>
            <a:endParaRPr lang="en-US" dirty="0"/>
          </a:p>
        </p:txBody>
      </p:sp>
    </p:spTree>
    <p:extLst>
      <p:ext uri="{BB962C8B-B14F-4D97-AF65-F5344CB8AC3E}">
        <p14:creationId xmlns:p14="http://schemas.microsoft.com/office/powerpoint/2010/main" val="254397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u="sng" dirty="0" smtClean="0">
                <a:solidFill>
                  <a:srgbClr val="00B0F0"/>
                </a:solidFill>
                <a:latin typeface="Times New Roman" pitchFamily="18" charset="0"/>
                <a:cs typeface="Times New Roman" pitchFamily="18" charset="0"/>
              </a:rPr>
              <a:t>At Twenty two and Twenty four (22-24 ) weeks</a:t>
            </a:r>
            <a:endParaRPr lang="en-US" sz="3600" b="1" dirty="0">
              <a:solidFill>
                <a:srgbClr val="00B0F0"/>
              </a:solidFill>
            </a:endParaRPr>
          </a:p>
        </p:txBody>
      </p:sp>
      <p:sp>
        <p:nvSpPr>
          <p:cNvPr id="5" name="Slide Number Placeholder 4"/>
          <p:cNvSpPr>
            <a:spLocks noGrp="1"/>
          </p:cNvSpPr>
          <p:nvPr>
            <p:ph type="sldNum" sz="quarter" idx="12"/>
          </p:nvPr>
        </p:nvSpPr>
        <p:spPr/>
        <p:txBody>
          <a:bodyPr/>
          <a:lstStyle/>
          <a:p>
            <a:fld id="{51EC40E9-AEF1-4389-8ABB-A86EB34A6416}" type="slidenum">
              <a:rPr lang="en-US" smtClean="0"/>
              <a:pPr/>
              <a:t>47</a:t>
            </a:fld>
            <a:endParaRPr lang="en-US" dirty="0"/>
          </a:p>
        </p:txBody>
      </p:sp>
      <p:sp>
        <p:nvSpPr>
          <p:cNvPr id="3" name="Content Placeholder 2"/>
          <p:cNvSpPr>
            <a:spLocks noGrp="1"/>
          </p:cNvSpPr>
          <p:nvPr>
            <p:ph sz="quarter" idx="1"/>
          </p:nvPr>
        </p:nvSpPr>
        <p:spPr/>
        <p:txBody>
          <a:bodyPr>
            <a:normAutofit/>
          </a:bodyPr>
          <a:lstStyle/>
          <a:p>
            <a:r>
              <a:rPr lang="en-US" sz="3600" dirty="0" err="1" smtClean="0">
                <a:latin typeface="Times New Roman" pitchFamily="18" charset="0"/>
                <a:cs typeface="Times New Roman" pitchFamily="18" charset="0"/>
              </a:rPr>
              <a:t>Fundus</a:t>
            </a:r>
            <a:r>
              <a:rPr lang="en-US" sz="3600" dirty="0" smtClean="0">
                <a:latin typeface="Times New Roman" pitchFamily="18" charset="0"/>
                <a:cs typeface="Times New Roman" pitchFamily="18" charset="0"/>
              </a:rPr>
              <a:t> is at the umbilicus level.</a:t>
            </a:r>
          </a:p>
          <a:p>
            <a:r>
              <a:rPr lang="en-US" sz="3600" dirty="0" smtClean="0">
                <a:latin typeface="Times New Roman" pitchFamily="18" charset="0"/>
                <a:cs typeface="Times New Roman" pitchFamily="18" charset="0"/>
              </a:rPr>
              <a:t>Difference in gestation is determined by genetical link.</a:t>
            </a:r>
          </a:p>
          <a:p>
            <a:r>
              <a:rPr lang="en-US" sz="3600" dirty="0" smtClean="0">
                <a:latin typeface="Times New Roman" pitchFamily="18" charset="0"/>
                <a:cs typeface="Times New Roman" pitchFamily="18" charset="0"/>
              </a:rPr>
              <a:t>Right obliquity (Dextrorotation) is complete, since the uterus is quite heavy and also has completely risen out of the pelvic cavity.</a:t>
            </a:r>
          </a:p>
          <a:p>
            <a:endParaRPr lang="en-US" dirty="0"/>
          </a:p>
        </p:txBody>
      </p:sp>
    </p:spTree>
    <p:extLst>
      <p:ext uri="{BB962C8B-B14F-4D97-AF65-F5344CB8AC3E}">
        <p14:creationId xmlns:p14="http://schemas.microsoft.com/office/powerpoint/2010/main" val="1205896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MINOR COMPLICATIONS OF PUERPERIUM</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17370046"/>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Minor ailments of puerperium &amp; mgt</a:t>
            </a:r>
            <a:endParaRPr lang="en-US" b="1" dirty="0"/>
          </a:p>
        </p:txBody>
      </p:sp>
      <p:sp>
        <p:nvSpPr>
          <p:cNvPr id="3" name="Content Placeholder 2"/>
          <p:cNvSpPr>
            <a:spLocks noGrp="1"/>
          </p:cNvSpPr>
          <p:nvPr>
            <p:ph idx="1"/>
          </p:nvPr>
        </p:nvSpPr>
        <p:spPr>
          <a:xfrm>
            <a:off x="0" y="1600200"/>
            <a:ext cx="8229600" cy="4572000"/>
          </a:xfrm>
        </p:spPr>
        <p:txBody>
          <a:bodyPr/>
          <a:lstStyle/>
          <a:p>
            <a:r>
              <a:rPr lang="en-US" dirty="0" smtClean="0"/>
              <a:t>After pains</a:t>
            </a:r>
          </a:p>
          <a:p>
            <a:r>
              <a:rPr lang="en-US" dirty="0" smtClean="0"/>
              <a:t>Sub-involution</a:t>
            </a:r>
          </a:p>
          <a:p>
            <a:r>
              <a:rPr lang="en-US" dirty="0" smtClean="0"/>
              <a:t>Pain on the perineum</a:t>
            </a:r>
          </a:p>
          <a:p>
            <a:r>
              <a:rPr lang="en-US" dirty="0" smtClean="0"/>
              <a:t>Breast related disorders </a:t>
            </a:r>
          </a:p>
          <a:p>
            <a:r>
              <a:rPr lang="en-US" dirty="0" smtClean="0"/>
              <a:t>Postnatal diuresis</a:t>
            </a:r>
          </a:p>
          <a:p>
            <a:r>
              <a:rPr lang="en-US" dirty="0" smtClean="0"/>
              <a:t>Constipation</a:t>
            </a:r>
          </a:p>
        </p:txBody>
      </p:sp>
    </p:spTree>
    <p:extLst>
      <p:ext uri="{BB962C8B-B14F-4D97-AF65-F5344CB8AC3E}">
        <p14:creationId xmlns:p14="http://schemas.microsoft.com/office/powerpoint/2010/main" val="445220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AFTERPAINS</a:t>
            </a:r>
            <a:endParaRPr lang="en-US" b="1" dirty="0"/>
          </a:p>
        </p:txBody>
      </p:sp>
      <p:sp>
        <p:nvSpPr>
          <p:cNvPr id="3" name="Content Placeholder 2"/>
          <p:cNvSpPr>
            <a:spLocks noGrp="1"/>
          </p:cNvSpPr>
          <p:nvPr>
            <p:ph idx="1"/>
          </p:nvPr>
        </p:nvSpPr>
        <p:spPr>
          <a:xfrm>
            <a:off x="0" y="1600200"/>
            <a:ext cx="8229600" cy="4572000"/>
          </a:xfrm>
        </p:spPr>
        <p:txBody>
          <a:bodyPr/>
          <a:lstStyle/>
          <a:p>
            <a:r>
              <a:rPr lang="en-US" dirty="0" smtClean="0"/>
              <a:t>It is the spasmodic, intermittent pain felt in the back and lower abdomen after delivery for a variable period of 2-4 days. It is often felt more frequently while breast-feeding. Presence of blood clots or bits of the after the birth leads to spasmodic hypertonic contractions of the uterus in an attempt to expel them out.</a:t>
            </a:r>
            <a:endParaRPr lang="en-US" dirty="0"/>
          </a:p>
        </p:txBody>
      </p:sp>
    </p:spTree>
    <p:extLst>
      <p:ext uri="{BB962C8B-B14F-4D97-AF65-F5344CB8AC3E}">
        <p14:creationId xmlns:p14="http://schemas.microsoft.com/office/powerpoint/2010/main" val="3255295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MANAGEMENT</a:t>
            </a:r>
            <a:br>
              <a:rPr lang="en-US" b="1" dirty="0" smtClean="0"/>
            </a:br>
            <a:endParaRPr lang="en-US" b="1" dirty="0"/>
          </a:p>
        </p:txBody>
      </p:sp>
      <p:sp>
        <p:nvSpPr>
          <p:cNvPr id="3" name="Content Placeholder 2"/>
          <p:cNvSpPr>
            <a:spLocks noGrp="1"/>
          </p:cNvSpPr>
          <p:nvPr>
            <p:ph idx="1"/>
          </p:nvPr>
        </p:nvSpPr>
        <p:spPr>
          <a:xfrm>
            <a:off x="228600" y="1600200"/>
            <a:ext cx="8001000" cy="4572000"/>
          </a:xfrm>
        </p:spPr>
        <p:txBody>
          <a:bodyPr/>
          <a:lstStyle/>
          <a:p>
            <a:r>
              <a:rPr lang="en-US" dirty="0" smtClean="0"/>
              <a:t>Massage the uterus with expulsion of the clot.</a:t>
            </a:r>
          </a:p>
          <a:p>
            <a:r>
              <a:rPr lang="en-US" dirty="0" smtClean="0"/>
              <a:t>Administer analgesics (ibuprofen) and antispasmodics</a:t>
            </a:r>
            <a:endParaRPr lang="en-US" dirty="0"/>
          </a:p>
        </p:txBody>
      </p:sp>
    </p:spTree>
    <p:extLst>
      <p:ext uri="{BB962C8B-B14F-4D97-AF65-F5344CB8AC3E}">
        <p14:creationId xmlns:p14="http://schemas.microsoft.com/office/powerpoint/2010/main" val="1099680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SUBINVOLUTION</a:t>
            </a:r>
            <a:endParaRPr lang="en-US" b="1" dirty="0"/>
          </a:p>
        </p:txBody>
      </p:sp>
      <p:sp>
        <p:nvSpPr>
          <p:cNvPr id="3" name="Content Placeholder 2"/>
          <p:cNvSpPr>
            <a:spLocks noGrp="1"/>
          </p:cNvSpPr>
          <p:nvPr>
            <p:ph idx="1"/>
          </p:nvPr>
        </p:nvSpPr>
        <p:spPr>
          <a:xfrm>
            <a:off x="304800" y="1600200"/>
            <a:ext cx="7924800" cy="4572000"/>
          </a:xfrm>
        </p:spPr>
        <p:txBody>
          <a:bodyPr/>
          <a:lstStyle/>
          <a:p>
            <a:r>
              <a:rPr lang="en-US" dirty="0" smtClean="0"/>
              <a:t>Term used to describe a uterus that remains large and fails to reduce in size and in mass</a:t>
            </a:r>
          </a:p>
          <a:p>
            <a:r>
              <a:rPr lang="en-US" dirty="0" smtClean="0"/>
              <a:t>It may result from retained placental fragments, infection and myoma.</a:t>
            </a:r>
          </a:p>
          <a:p>
            <a:pPr>
              <a:buNone/>
            </a:pPr>
            <a:endParaRPr lang="en-US" dirty="0"/>
          </a:p>
        </p:txBody>
      </p:sp>
    </p:spTree>
    <p:extLst>
      <p:ext uri="{BB962C8B-B14F-4D97-AF65-F5344CB8AC3E}">
        <p14:creationId xmlns:p14="http://schemas.microsoft.com/office/powerpoint/2010/main" val="1055578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001000" cy="5943600"/>
          </a:xfrm>
        </p:spPr>
        <p:txBody>
          <a:bodyPr>
            <a:normAutofit/>
          </a:bodyPr>
          <a:lstStyle/>
          <a:p>
            <a:r>
              <a:rPr lang="en-US" dirty="0" smtClean="0"/>
              <a:t>Sub-involution is suspected if the following occurs:</a:t>
            </a:r>
          </a:p>
          <a:p>
            <a:pPr lvl="2">
              <a:buBlip>
                <a:blip r:embed="rId2"/>
              </a:buBlip>
            </a:pPr>
            <a:r>
              <a:rPr lang="en-US" sz="2800" dirty="0" smtClean="0"/>
              <a:t>The lochia fails to progress from rubra to serosa</a:t>
            </a:r>
          </a:p>
          <a:p>
            <a:pPr lvl="2">
              <a:buBlip>
                <a:blip r:embed="rId2"/>
              </a:buBlip>
            </a:pPr>
            <a:r>
              <a:rPr lang="en-US" sz="2800" dirty="0" smtClean="0"/>
              <a:t>The woman gives a hx of excessive bleeding</a:t>
            </a:r>
          </a:p>
          <a:p>
            <a:pPr lvl="2">
              <a:buBlip>
                <a:blip r:embed="rId2"/>
              </a:buBlip>
            </a:pPr>
            <a:r>
              <a:rPr lang="en-US" sz="2800" dirty="0" smtClean="0"/>
              <a:t>Uterus is tender on palpation (suggests endometritis)</a:t>
            </a:r>
          </a:p>
          <a:p>
            <a:pPr lvl="2">
              <a:buBlip>
                <a:blip r:embed="rId2"/>
              </a:buBlip>
            </a:pPr>
            <a:r>
              <a:rPr lang="en-US" sz="2800" dirty="0" smtClean="0"/>
              <a:t>Leucorrhoea and backpain</a:t>
            </a:r>
          </a:p>
          <a:p>
            <a:pPr lvl="2">
              <a:buBlip>
                <a:blip r:embed="rId2"/>
              </a:buBlip>
            </a:pPr>
            <a:r>
              <a:rPr lang="en-US" sz="2800" dirty="0" smtClean="0"/>
              <a:t>Enlarged uterus is palpable</a:t>
            </a:r>
          </a:p>
          <a:p>
            <a:endParaRPr lang="en-US" dirty="0"/>
          </a:p>
        </p:txBody>
      </p:sp>
    </p:spTree>
    <p:extLst>
      <p:ext uri="{BB962C8B-B14F-4D97-AF65-F5344CB8AC3E}">
        <p14:creationId xmlns:p14="http://schemas.microsoft.com/office/powerpoint/2010/main" val="933725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914400"/>
          </a:xfrm>
        </p:spPr>
        <p:txBody>
          <a:bodyPr/>
          <a:lstStyle/>
          <a:p>
            <a:r>
              <a:rPr lang="en-US" b="1" dirty="0" smtClean="0"/>
              <a:t>MGT OF SUB-INVOLUTION</a:t>
            </a:r>
            <a:endParaRPr lang="en-US" b="1" dirty="0"/>
          </a:p>
        </p:txBody>
      </p:sp>
      <p:sp>
        <p:nvSpPr>
          <p:cNvPr id="3" name="Content Placeholder 2"/>
          <p:cNvSpPr>
            <a:spLocks noGrp="1"/>
          </p:cNvSpPr>
          <p:nvPr>
            <p:ph idx="1"/>
          </p:nvPr>
        </p:nvSpPr>
        <p:spPr>
          <a:xfrm>
            <a:off x="304800" y="1143000"/>
            <a:ext cx="7924800" cy="5029200"/>
          </a:xfrm>
        </p:spPr>
        <p:txBody>
          <a:bodyPr/>
          <a:lstStyle/>
          <a:p>
            <a:r>
              <a:rPr lang="en-US" altLang="ko-KR" dirty="0" smtClean="0">
                <a:latin typeface="Times New Roman" pitchFamily="18" charset="0"/>
              </a:rPr>
              <a:t>Evaluate for the cause and manage appropriately e.g. completely remove all products of conception</a:t>
            </a:r>
          </a:p>
          <a:p>
            <a:r>
              <a:rPr lang="en-US" altLang="ko-KR" dirty="0" smtClean="0">
                <a:latin typeface="Times New Roman" pitchFamily="18" charset="0"/>
              </a:rPr>
              <a:t>oral antibiotics : usually effective in </a:t>
            </a:r>
            <a:r>
              <a:rPr lang="en-US" altLang="ko-KR" dirty="0" err="1" smtClean="0">
                <a:latin typeface="Times New Roman" pitchFamily="18" charset="0"/>
              </a:rPr>
              <a:t>metritis</a:t>
            </a:r>
            <a:endParaRPr lang="en-US" dirty="0"/>
          </a:p>
        </p:txBody>
      </p:sp>
    </p:spTree>
    <p:extLst>
      <p:ext uri="{BB962C8B-B14F-4D97-AF65-F5344CB8AC3E}">
        <p14:creationId xmlns:p14="http://schemas.microsoft.com/office/powerpoint/2010/main" val="1051435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PAIN IN THE PERINEUM</a:t>
            </a:r>
            <a:endParaRPr lang="en-US" b="1" dirty="0"/>
          </a:p>
        </p:txBody>
      </p:sp>
      <p:sp>
        <p:nvSpPr>
          <p:cNvPr id="3" name="Content Placeholder 2"/>
          <p:cNvSpPr>
            <a:spLocks noGrp="1"/>
          </p:cNvSpPr>
          <p:nvPr>
            <p:ph idx="1"/>
          </p:nvPr>
        </p:nvSpPr>
        <p:spPr/>
        <p:txBody>
          <a:bodyPr/>
          <a:lstStyle/>
          <a:p>
            <a:r>
              <a:rPr lang="en-US" dirty="0" smtClean="0"/>
              <a:t>Some degree of pain is felt in the stitches. Abnormal pain should be investigated to diagnose vulvo-vaginal hematoma or infection is developing.</a:t>
            </a:r>
            <a:endParaRPr lang="en-US" dirty="0"/>
          </a:p>
        </p:txBody>
      </p:sp>
    </p:spTree>
    <p:extLst>
      <p:ext uri="{BB962C8B-B14F-4D97-AF65-F5344CB8AC3E}">
        <p14:creationId xmlns:p14="http://schemas.microsoft.com/office/powerpoint/2010/main" val="304495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RELIEVING MEASURES</a:t>
            </a:r>
            <a:endParaRPr lang="en-US" b="1" dirty="0"/>
          </a:p>
        </p:txBody>
      </p:sp>
      <p:sp>
        <p:nvSpPr>
          <p:cNvPr id="3" name="Content Placeholder 2"/>
          <p:cNvSpPr>
            <a:spLocks noGrp="1"/>
          </p:cNvSpPr>
          <p:nvPr>
            <p:ph idx="1"/>
          </p:nvPr>
        </p:nvSpPr>
        <p:spPr/>
        <p:txBody>
          <a:bodyPr/>
          <a:lstStyle/>
          <a:p>
            <a:r>
              <a:rPr lang="en-US" dirty="0" smtClean="0"/>
              <a:t>After using the bathroom, spray or pour warm water over the entire vaginalarea. Encourage mother to pat the area dry, making sure to start at the front andend at the back to avoid spreading germs from the rectum to the vagina.</a:t>
            </a:r>
            <a:endParaRPr lang="en-US" dirty="0"/>
          </a:p>
        </p:txBody>
      </p:sp>
    </p:spTree>
    <p:extLst>
      <p:ext uri="{BB962C8B-B14F-4D97-AF65-F5344CB8AC3E}">
        <p14:creationId xmlns:p14="http://schemas.microsoft.com/office/powerpoint/2010/main" val="1631424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br>
              <a:rPr lang="en-US" dirty="0" smtClean="0"/>
            </a:br>
            <a:r>
              <a:rPr lang="en-US" dirty="0" smtClean="0"/>
              <a:t>to reduce the swelling </a:t>
            </a:r>
            <a:br>
              <a:rPr lang="en-US" dirty="0" smtClean="0"/>
            </a:br>
            <a:r>
              <a:rPr lang="en-US" dirty="0" smtClean="0"/>
              <a:t> </a:t>
            </a:r>
            <a:br>
              <a:rPr lang="en-US" dirty="0" smtClean="0"/>
            </a:br>
            <a:endParaRPr lang="en-US" dirty="0"/>
          </a:p>
        </p:txBody>
      </p:sp>
      <p:sp>
        <p:nvSpPr>
          <p:cNvPr id="3" name="Content Placeholder 2"/>
          <p:cNvSpPr>
            <a:spLocks noGrp="1"/>
          </p:cNvSpPr>
          <p:nvPr>
            <p:ph idx="1"/>
          </p:nvPr>
        </p:nvSpPr>
        <p:spPr/>
        <p:txBody>
          <a:bodyPr/>
          <a:lstStyle/>
          <a:p>
            <a:pPr>
              <a:buNone/>
            </a:pPr>
            <a:r>
              <a:rPr lang="en-US" b="1" dirty="0" smtClean="0"/>
              <a:t>Apply Ice packs</a:t>
            </a:r>
          </a:p>
          <a:p>
            <a:r>
              <a:rPr lang="en-US" dirty="0" smtClean="0"/>
              <a:t> Wrap the ice pack in a washcloth or other soft or absorbent material. Do not directly apply the ice</a:t>
            </a:r>
          </a:p>
          <a:p>
            <a:endParaRPr lang="en-US" dirty="0"/>
          </a:p>
        </p:txBody>
      </p:sp>
    </p:spTree>
    <p:extLst>
      <p:ext uri="{BB962C8B-B14F-4D97-AF65-F5344CB8AC3E}">
        <p14:creationId xmlns:p14="http://schemas.microsoft.com/office/powerpoint/2010/main" val="1058503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5400" i="1" u="sng" dirty="0" smtClean="0">
                <a:latin typeface="Times New Roman" pitchFamily="18" charset="0"/>
                <a:cs typeface="Times New Roman" pitchFamily="18" charset="0"/>
              </a:rPr>
              <a:t> At Thirty (30) weeks</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48</a:t>
            </a:fld>
            <a:endParaRPr lang="en-US" dirty="0"/>
          </a:p>
        </p:txBody>
      </p:sp>
      <p:sp>
        <p:nvSpPr>
          <p:cNvPr id="3" name="Content Placeholder 2"/>
          <p:cNvSpPr>
            <a:spLocks noGrp="1"/>
          </p:cNvSpPr>
          <p:nvPr>
            <p:ph sz="quarter" idx="1"/>
          </p:nvPr>
        </p:nvSpPr>
        <p:spPr/>
        <p:txBody>
          <a:bodyPr>
            <a:normAutofit/>
          </a:bodyPr>
          <a:lstStyle/>
          <a:p>
            <a:r>
              <a:rPr lang="en-US" sz="4000" dirty="0" err="1" smtClean="0">
                <a:latin typeface="Times New Roman" pitchFamily="18" charset="0"/>
                <a:cs typeface="Times New Roman" pitchFamily="18" charset="0"/>
              </a:rPr>
              <a:t>Fundus</a:t>
            </a:r>
            <a:r>
              <a:rPr lang="en-US" sz="4000" dirty="0" smtClean="0">
                <a:latin typeface="Times New Roman" pitchFamily="18" charset="0"/>
                <a:cs typeface="Times New Roman" pitchFamily="18" charset="0"/>
              </a:rPr>
              <a:t> may be palpated midway between umbilicus and xiphisternum (sternal  process) </a:t>
            </a:r>
          </a:p>
          <a:p>
            <a:r>
              <a:rPr lang="en-US" sz="4000" dirty="0" smtClean="0">
                <a:latin typeface="Times New Roman" pitchFamily="18" charset="0"/>
                <a:cs typeface="Times New Roman" pitchFamily="18" charset="0"/>
              </a:rPr>
              <a:t>Lower uterine segment can be identified, though still incomplete  anatomically.</a:t>
            </a:r>
          </a:p>
        </p:txBody>
      </p:sp>
    </p:spTree>
    <p:extLst>
      <p:ext uri="{BB962C8B-B14F-4D97-AF65-F5344CB8AC3E}">
        <p14:creationId xmlns:p14="http://schemas.microsoft.com/office/powerpoint/2010/main" val="1488908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Sitz bath</a:t>
            </a:r>
            <a:br>
              <a:rPr lang="en-US" dirty="0" smtClean="0"/>
            </a:br>
            <a:endParaRPr lang="en-US" dirty="0"/>
          </a:p>
        </p:txBody>
      </p:sp>
      <p:sp>
        <p:nvSpPr>
          <p:cNvPr id="3" name="Content Placeholder 2"/>
          <p:cNvSpPr>
            <a:spLocks noGrp="1"/>
          </p:cNvSpPr>
          <p:nvPr>
            <p:ph idx="1"/>
          </p:nvPr>
        </p:nvSpPr>
        <p:spPr/>
        <p:txBody>
          <a:bodyPr/>
          <a:lstStyle/>
          <a:p>
            <a:r>
              <a:rPr lang="en-US" dirty="0" smtClean="0"/>
              <a:t>Encourage the mother to sit in a tub with 2-3 inches of warm salty water for about 15 minutes, three times in a day</a:t>
            </a:r>
            <a:endParaRPr lang="en-US" dirty="0"/>
          </a:p>
        </p:txBody>
      </p:sp>
    </p:spTree>
    <p:extLst>
      <p:ext uri="{BB962C8B-B14F-4D97-AF65-F5344CB8AC3E}">
        <p14:creationId xmlns:p14="http://schemas.microsoft.com/office/powerpoint/2010/main" val="370095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of perineal stitches</a:t>
            </a:r>
            <a:endParaRPr lang="en-US" dirty="0"/>
          </a:p>
        </p:txBody>
      </p:sp>
      <p:sp>
        <p:nvSpPr>
          <p:cNvPr id="3" name="Content Placeholder 2"/>
          <p:cNvSpPr>
            <a:spLocks noGrp="1"/>
          </p:cNvSpPr>
          <p:nvPr>
            <p:ph idx="1"/>
          </p:nvPr>
        </p:nvSpPr>
        <p:spPr/>
        <p:txBody>
          <a:bodyPr/>
          <a:lstStyle/>
          <a:p>
            <a:r>
              <a:rPr lang="en-US" dirty="0" smtClean="0"/>
              <a:t>Clean and dress the perineal area daily and cover with sterile pad.</a:t>
            </a:r>
          </a:p>
          <a:p>
            <a:r>
              <a:rPr lang="en-US" dirty="0" smtClean="0"/>
              <a:t>Swabbing should be done from above downwards</a:t>
            </a:r>
          </a:p>
          <a:p>
            <a:pPr>
              <a:buNone/>
            </a:pPr>
            <a:endParaRPr lang="en-US" dirty="0"/>
          </a:p>
        </p:txBody>
      </p:sp>
    </p:spTree>
    <p:extLst>
      <p:ext uri="{BB962C8B-B14F-4D97-AF65-F5344CB8AC3E}">
        <p14:creationId xmlns:p14="http://schemas.microsoft.com/office/powerpoint/2010/main" val="627245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 related disorders </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u="sng" dirty="0" smtClean="0"/>
              <a:t>BREAST ENGORGEMENT</a:t>
            </a:r>
          </a:p>
          <a:p>
            <a:r>
              <a:rPr lang="en-US" dirty="0" smtClean="0"/>
              <a:t>May occur about the third day postpartum and is often regarded by mothers as the result of the milk coming in. </a:t>
            </a:r>
          </a:p>
          <a:p>
            <a:r>
              <a:rPr lang="en-US" dirty="0" smtClean="0"/>
              <a:t>It is due to exaggerated normal venous and lymphatic engorgement of the breasts which precedes lactation.  </a:t>
            </a:r>
          </a:p>
          <a:p>
            <a:r>
              <a:rPr lang="en-US" dirty="0" smtClean="0"/>
              <a:t>The mother approaches with pain and tense feeling of the breasts, generalized malaise and painful breastfeeding</a:t>
            </a:r>
            <a:endParaRPr lang="en-US" dirty="0"/>
          </a:p>
        </p:txBody>
      </p:sp>
    </p:spTree>
    <p:extLst>
      <p:ext uri="{BB962C8B-B14F-4D97-AF65-F5344CB8AC3E}">
        <p14:creationId xmlns:p14="http://schemas.microsoft.com/office/powerpoint/2010/main" val="1526311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838200"/>
          </a:xfrm>
        </p:spPr>
        <p:txBody>
          <a:bodyPr/>
          <a:lstStyle/>
          <a:p>
            <a:r>
              <a:rPr lang="en-US" b="1" dirty="0" smtClean="0"/>
              <a:t>mgt</a:t>
            </a:r>
            <a:endParaRPr lang="en-US" b="1" dirty="0"/>
          </a:p>
        </p:txBody>
      </p:sp>
      <p:sp>
        <p:nvSpPr>
          <p:cNvPr id="3" name="Content Placeholder 2"/>
          <p:cNvSpPr>
            <a:spLocks noGrp="1"/>
          </p:cNvSpPr>
          <p:nvPr>
            <p:ph idx="1"/>
          </p:nvPr>
        </p:nvSpPr>
        <p:spPr>
          <a:xfrm>
            <a:off x="0" y="1143007"/>
            <a:ext cx="9144000" cy="4987925"/>
          </a:xfrm>
        </p:spPr>
        <p:txBody>
          <a:bodyPr/>
          <a:lstStyle/>
          <a:p>
            <a:r>
              <a:rPr lang="en-US" dirty="0" smtClean="0"/>
              <a:t>Encourage the mother to consume lots of fluids.</a:t>
            </a:r>
          </a:p>
          <a:p>
            <a:r>
              <a:rPr lang="en-US" dirty="0" smtClean="0"/>
              <a:t>Support the breasts with a binder or brassiere.</a:t>
            </a:r>
          </a:p>
          <a:p>
            <a:r>
              <a:rPr lang="en-US" dirty="0" smtClean="0"/>
              <a:t>Apply hot bags on breast before nursing and ice bags after.</a:t>
            </a:r>
          </a:p>
          <a:p>
            <a:r>
              <a:rPr lang="en-US" dirty="0" smtClean="0"/>
              <a:t>Express the milk manually.</a:t>
            </a:r>
          </a:p>
          <a:p>
            <a:r>
              <a:rPr lang="en-US" dirty="0" smtClean="0"/>
              <a:t>The baby should be put to breast regularly after the expression of milk.</a:t>
            </a:r>
          </a:p>
          <a:p>
            <a:r>
              <a:rPr lang="en-US" dirty="0" smtClean="0"/>
              <a:t>Analgesics may also be prescribed to relieve pain</a:t>
            </a:r>
          </a:p>
        </p:txBody>
      </p:sp>
    </p:spTree>
    <p:extLst>
      <p:ext uri="{BB962C8B-B14F-4D97-AF65-F5344CB8AC3E}">
        <p14:creationId xmlns:p14="http://schemas.microsoft.com/office/powerpoint/2010/main" val="2823916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2400"/>
            <a:ext cx="8229600" cy="1295400"/>
          </a:xfrm>
        </p:spPr>
        <p:txBody>
          <a:bodyPr>
            <a:normAutofit fontScale="90000"/>
          </a:bodyPr>
          <a:lstStyle/>
          <a:p>
            <a:r>
              <a:rPr lang="en-US" sz="4400" i="1" u="sng" dirty="0" smtClean="0">
                <a:solidFill>
                  <a:schemeClr val="tx1"/>
                </a:solidFill>
              </a:rPr>
              <a:t/>
            </a:r>
            <a:br>
              <a:rPr lang="en-US" sz="4400" i="1" u="sng" dirty="0" smtClean="0">
                <a:solidFill>
                  <a:schemeClr val="tx1"/>
                </a:solidFill>
              </a:rPr>
            </a:br>
            <a:r>
              <a:rPr lang="en-US" sz="4400" i="1" u="sng" dirty="0" smtClean="0">
                <a:solidFill>
                  <a:schemeClr val="tx1"/>
                </a:solidFill>
              </a:rPr>
              <a:t>Sore, cracked and damaged nipples</a:t>
            </a:r>
            <a:br>
              <a:rPr lang="en-US" sz="4400" i="1" u="sng" dirty="0" smtClean="0">
                <a:solidFill>
                  <a:schemeClr val="tx1"/>
                </a:solidFill>
              </a:rPr>
            </a:br>
            <a:endParaRPr lang="en-US" u="sng" dirty="0">
              <a:solidFill>
                <a:schemeClr val="tx1"/>
              </a:solidFill>
            </a:endParaRPr>
          </a:p>
        </p:txBody>
      </p:sp>
      <p:sp>
        <p:nvSpPr>
          <p:cNvPr id="3" name="Content Placeholder 2"/>
          <p:cNvSpPr>
            <a:spLocks noGrp="1"/>
          </p:cNvSpPr>
          <p:nvPr>
            <p:ph idx="1"/>
          </p:nvPr>
        </p:nvSpPr>
        <p:spPr>
          <a:xfrm>
            <a:off x="228600" y="1600200"/>
            <a:ext cx="8001000" cy="4572000"/>
          </a:xfrm>
        </p:spPr>
        <p:txBody>
          <a:bodyPr/>
          <a:lstStyle/>
          <a:p>
            <a:pPr>
              <a:lnSpc>
                <a:spcPct val="90000"/>
              </a:lnSpc>
              <a:buFont typeface="Wingdings" pitchFamily="2" charset="2"/>
              <a:buChar char="v"/>
            </a:pPr>
            <a:r>
              <a:rPr lang="en-US" dirty="0" smtClean="0"/>
              <a:t>Caused by trauma from the baby’s mouth and tongue which results from incorrect attachment of the baby to the breast.</a:t>
            </a:r>
          </a:p>
          <a:p>
            <a:pPr>
              <a:lnSpc>
                <a:spcPct val="90000"/>
              </a:lnSpc>
              <a:buFont typeface="Wingdings" pitchFamily="2" charset="2"/>
              <a:buChar char="v"/>
            </a:pPr>
            <a:r>
              <a:rPr lang="en-US" dirty="0" smtClean="0"/>
              <a:t>Nipples should be kept dry and exposed to air</a:t>
            </a:r>
          </a:p>
          <a:p>
            <a:pPr>
              <a:lnSpc>
                <a:spcPct val="90000"/>
              </a:lnSpc>
              <a:buFont typeface="Wingdings" pitchFamily="2" charset="2"/>
              <a:buChar char="v"/>
            </a:pPr>
            <a:r>
              <a:rPr lang="en-US" dirty="0" smtClean="0"/>
              <a:t>Other causes of soreness is infection with candida albicans and both baby and mother should receive concurrent fungicidal treatment.</a:t>
            </a:r>
          </a:p>
          <a:p>
            <a:endParaRPr lang="en-US" dirty="0"/>
          </a:p>
        </p:txBody>
      </p:sp>
    </p:spTree>
    <p:extLst>
      <p:ext uri="{BB962C8B-B14F-4D97-AF65-F5344CB8AC3E}">
        <p14:creationId xmlns:p14="http://schemas.microsoft.com/office/powerpoint/2010/main" val="30979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Recommended Methods of Treatment for Cracked Nipples</a:t>
            </a:r>
            <a:endParaRPr lang="en-US" dirty="0"/>
          </a:p>
        </p:txBody>
      </p:sp>
      <p:sp>
        <p:nvSpPr>
          <p:cNvPr id="3" name="Content Placeholder 2"/>
          <p:cNvSpPr>
            <a:spLocks noGrp="1"/>
          </p:cNvSpPr>
          <p:nvPr>
            <p:ph idx="1"/>
          </p:nvPr>
        </p:nvSpPr>
        <p:spPr/>
        <p:txBody>
          <a:bodyPr/>
          <a:lstStyle/>
          <a:p>
            <a:r>
              <a:rPr lang="en-US" dirty="0" smtClean="0"/>
              <a:t>Rest the breast for 24 hours or until the crack is healed</a:t>
            </a:r>
          </a:p>
          <a:p>
            <a:r>
              <a:rPr lang="en-US" dirty="0" smtClean="0"/>
              <a:t>Meanwhile express the milk manually</a:t>
            </a:r>
          </a:p>
          <a:p>
            <a:r>
              <a:rPr lang="en-US" dirty="0" smtClean="0"/>
              <a:t>Expose the breast to the air for 20 minutes six hourly or to an electric lamp 30cm distance to promote healing</a:t>
            </a:r>
          </a:p>
        </p:txBody>
      </p:sp>
    </p:spTree>
    <p:extLst>
      <p:ext uri="{BB962C8B-B14F-4D97-AF65-F5344CB8AC3E}">
        <p14:creationId xmlns:p14="http://schemas.microsoft.com/office/powerpoint/2010/main" val="50334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Postnatal diuresis</a:t>
            </a:r>
            <a:endParaRPr lang="en-US" dirty="0"/>
          </a:p>
        </p:txBody>
      </p:sp>
      <p:sp>
        <p:nvSpPr>
          <p:cNvPr id="3" name="Content Placeholder 2"/>
          <p:cNvSpPr>
            <a:spLocks noGrp="1"/>
          </p:cNvSpPr>
          <p:nvPr>
            <p:ph idx="1"/>
          </p:nvPr>
        </p:nvSpPr>
        <p:spPr/>
        <p:txBody>
          <a:bodyPr/>
          <a:lstStyle/>
          <a:p>
            <a:r>
              <a:rPr lang="en-US" dirty="0" smtClean="0"/>
              <a:t>Within 12hrs of the birth the women begins to lose excess tissue fluid accumulated during pregnancy. The profuse diaphoresis occurs especially at night for the first 2-3 days after childbirth</a:t>
            </a:r>
            <a:endParaRPr lang="en-US" dirty="0"/>
          </a:p>
        </p:txBody>
      </p:sp>
    </p:spTree>
    <p:extLst>
      <p:ext uri="{BB962C8B-B14F-4D97-AF65-F5344CB8AC3E}">
        <p14:creationId xmlns:p14="http://schemas.microsoft.com/office/powerpoint/2010/main" val="2965030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p:txBody>
          <a:bodyPr/>
          <a:lstStyle/>
          <a:p>
            <a:r>
              <a:rPr lang="en-US" dirty="0" smtClean="0"/>
              <a:t>Decreased estrogen levels</a:t>
            </a:r>
          </a:p>
          <a:p>
            <a:r>
              <a:rPr lang="en-US" dirty="0" smtClean="0"/>
              <a:t>Removal of increased venous pressure in the lower extremities</a:t>
            </a:r>
          </a:p>
          <a:p>
            <a:pPr>
              <a:buNone/>
            </a:pPr>
            <a:r>
              <a:rPr lang="en-US" dirty="0" smtClean="0"/>
              <a:t>By the above mechanisms the body rids itself of excess fluid in the body</a:t>
            </a:r>
            <a:endParaRPr lang="en-US" dirty="0"/>
          </a:p>
        </p:txBody>
      </p:sp>
    </p:spTree>
    <p:extLst>
      <p:ext uri="{BB962C8B-B14F-4D97-AF65-F5344CB8AC3E}">
        <p14:creationId xmlns:p14="http://schemas.microsoft.com/office/powerpoint/2010/main" val="3323711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mgt</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t>Keep the mother clean and dry</a:t>
            </a:r>
          </a:p>
          <a:p>
            <a:r>
              <a:rPr lang="en-US" dirty="0" smtClean="0"/>
              <a:t>Change her dress frequently</a:t>
            </a:r>
          </a:p>
          <a:p>
            <a:r>
              <a:rPr lang="en-US" dirty="0" smtClean="0"/>
              <a:t>Change the bed sheets frequently</a:t>
            </a:r>
          </a:p>
          <a:p>
            <a:r>
              <a:rPr lang="en-US" dirty="0" smtClean="0"/>
              <a:t>Care must be taken to ensure that the mother is well hydrated.</a:t>
            </a:r>
          </a:p>
        </p:txBody>
      </p:sp>
    </p:spTree>
    <p:extLst>
      <p:ext uri="{BB962C8B-B14F-4D97-AF65-F5344CB8AC3E}">
        <p14:creationId xmlns:p14="http://schemas.microsoft.com/office/powerpoint/2010/main" val="4053664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CONSTIPATION</a:t>
            </a:r>
            <a:endParaRPr lang="en-US" b="1" dirty="0"/>
          </a:p>
        </p:txBody>
      </p:sp>
      <p:sp>
        <p:nvSpPr>
          <p:cNvPr id="3" name="Content Placeholder 2"/>
          <p:cNvSpPr>
            <a:spLocks noGrp="1"/>
          </p:cNvSpPr>
          <p:nvPr>
            <p:ph idx="1"/>
          </p:nvPr>
        </p:nvSpPr>
        <p:spPr/>
        <p:txBody>
          <a:bodyPr/>
          <a:lstStyle/>
          <a:p>
            <a:r>
              <a:rPr lang="en-US" dirty="0" smtClean="0"/>
              <a:t>The problem is much less because of early ambulation and liberalisation of dietary intake.</a:t>
            </a:r>
          </a:p>
          <a:p>
            <a:r>
              <a:rPr lang="en-US" dirty="0" smtClean="0"/>
              <a:t>Encourage the mother to take a diet containing sufficient amount of roughage and fluids is enough to move the bowel.</a:t>
            </a:r>
          </a:p>
          <a:p>
            <a:pPr>
              <a:buNone/>
            </a:pPr>
            <a:endParaRPr lang="en-US" dirty="0" smtClean="0"/>
          </a:p>
          <a:p>
            <a:endParaRPr lang="en-US" dirty="0"/>
          </a:p>
        </p:txBody>
      </p:sp>
    </p:spTree>
    <p:extLst>
      <p:ext uri="{BB962C8B-B14F-4D97-AF65-F5344CB8AC3E}">
        <p14:creationId xmlns:p14="http://schemas.microsoft.com/office/powerpoint/2010/main" val="2844329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i="1" u="sng" dirty="0" smtClean="0">
                <a:latin typeface="Times New Roman" pitchFamily="18" charset="0"/>
                <a:cs typeface="Times New Roman" pitchFamily="18" charset="0"/>
              </a:rPr>
              <a:t> At Thirty six (36) weeks</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49</a:t>
            </a:fld>
            <a:endParaRPr lang="en-US" dirty="0"/>
          </a:p>
        </p:txBody>
      </p:sp>
      <p:sp>
        <p:nvSpPr>
          <p:cNvPr id="3" name="Content Placeholder 2"/>
          <p:cNvSpPr>
            <a:spLocks noGrp="1"/>
          </p:cNvSpPr>
          <p:nvPr>
            <p:ph sz="quarter" idx="1"/>
          </p:nvPr>
        </p:nvSpPr>
        <p:spPr/>
        <p:txBody>
          <a:bodyPr>
            <a:normAutofit/>
          </a:bodyPr>
          <a:lstStyle/>
          <a:p>
            <a:r>
              <a:rPr lang="en-US" sz="4000" dirty="0" err="1" smtClean="0">
                <a:latin typeface="Times New Roman" pitchFamily="18" charset="0"/>
                <a:cs typeface="Times New Roman" pitchFamily="18" charset="0"/>
              </a:rPr>
              <a:t>Fundus</a:t>
            </a:r>
            <a:r>
              <a:rPr lang="en-US" sz="4000" dirty="0" smtClean="0">
                <a:latin typeface="Times New Roman" pitchFamily="18" charset="0"/>
                <a:cs typeface="Times New Roman" pitchFamily="18" charset="0"/>
              </a:rPr>
              <a:t> is in contact with Xiphisternum /Xiphoid cartilage.  So, it is at the highest level and no finger can be fitted.</a:t>
            </a:r>
          </a:p>
          <a:p>
            <a:r>
              <a:rPr lang="en-US" sz="4000" dirty="0" smtClean="0">
                <a:latin typeface="Times New Roman" pitchFamily="18" charset="0"/>
                <a:cs typeface="Times New Roman" pitchFamily="18" charset="0"/>
              </a:rPr>
              <a:t>  Mother reports difficulties in breathing and digestion.</a:t>
            </a:r>
          </a:p>
          <a:p>
            <a:endParaRPr lang="en-US" sz="4000" dirty="0"/>
          </a:p>
        </p:txBody>
      </p:sp>
    </p:spTree>
    <p:extLst>
      <p:ext uri="{BB962C8B-B14F-4D97-AF65-F5344CB8AC3E}">
        <p14:creationId xmlns:p14="http://schemas.microsoft.com/office/powerpoint/2010/main" val="1179141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NEWBORN</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Characteristics of a normal newborn</a:t>
            </a:r>
          </a:p>
          <a:p>
            <a:r>
              <a:rPr lang="en-US" dirty="0">
                <a:latin typeface="Calibri" pitchFamily="34" charset="0"/>
              </a:rPr>
              <a:t>a normal term baby weighs </a:t>
            </a:r>
            <a:r>
              <a:rPr lang="en-US" dirty="0" err="1">
                <a:latin typeface="Calibri" pitchFamily="34" charset="0"/>
              </a:rPr>
              <a:t>appx</a:t>
            </a:r>
            <a:r>
              <a:rPr lang="en-US" dirty="0">
                <a:latin typeface="Calibri" pitchFamily="34" charset="0"/>
              </a:rPr>
              <a:t> 2.5-3.5 </a:t>
            </a:r>
            <a:r>
              <a:rPr lang="en-US" dirty="0" err="1">
                <a:latin typeface="Calibri" pitchFamily="34" charset="0"/>
              </a:rPr>
              <a:t>kgs</a:t>
            </a:r>
            <a:r>
              <a:rPr lang="en-US" dirty="0">
                <a:latin typeface="Calibri" pitchFamily="34" charset="0"/>
              </a:rPr>
              <a:t> at birth</a:t>
            </a:r>
          </a:p>
          <a:p>
            <a:r>
              <a:rPr lang="en-US" dirty="0">
                <a:latin typeface="Calibri" pitchFamily="34" charset="0"/>
              </a:rPr>
              <a:t>when fully extended measures 45-55cm from the crown of the head to the heels</a:t>
            </a:r>
          </a:p>
          <a:p>
            <a:r>
              <a:rPr lang="en-US" dirty="0">
                <a:latin typeface="Calibri" pitchFamily="34" charset="0"/>
              </a:rPr>
              <a:t>has an occipito-frontal head circumference of 34-37cm</a:t>
            </a:r>
          </a:p>
          <a:p>
            <a:r>
              <a:rPr lang="en-US" dirty="0">
                <a:latin typeface="Calibri" pitchFamily="34" charset="0"/>
              </a:rPr>
              <a:t>Appears plumpy and abdomen is prominent</a:t>
            </a:r>
          </a:p>
          <a:p>
            <a:r>
              <a:rPr lang="en-US" dirty="0">
                <a:latin typeface="Calibri" pitchFamily="34" charset="0"/>
              </a:rPr>
              <a:t>Lies in an attitude of flexion</a:t>
            </a:r>
          </a:p>
          <a:p>
            <a:r>
              <a:rPr lang="en-US" dirty="0">
                <a:latin typeface="Calibri" pitchFamily="34" charset="0"/>
              </a:rPr>
              <a:t>When arms are extended, their fingers reach upper thigh level</a:t>
            </a:r>
          </a:p>
          <a:p>
            <a:endParaRPr lang="en-US" b="1" dirty="0"/>
          </a:p>
        </p:txBody>
      </p:sp>
    </p:spTree>
    <p:extLst>
      <p:ext uri="{BB962C8B-B14F-4D97-AF65-F5344CB8AC3E}">
        <p14:creationId xmlns:p14="http://schemas.microsoft.com/office/powerpoint/2010/main" val="3581870417"/>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1"/>
          </a:solidFill>
        </p:spPr>
        <p:txBody>
          <a:bodyPr>
            <a:normAutofit/>
          </a:bodyPr>
          <a:lstStyle/>
          <a:p>
            <a:r>
              <a:rPr lang="en-US" b="1" dirty="0" smtClean="0">
                <a:solidFill>
                  <a:srgbClr val="FFFF00"/>
                </a:solidFill>
              </a:rPr>
              <a:t>APGAR SCORING</a:t>
            </a:r>
            <a:r>
              <a:rPr lang="en-US" dirty="0" smtClean="0">
                <a:solidFill>
                  <a:srgbClr val="FFFF00"/>
                </a:solidFill>
              </a:rPr>
              <a:t> </a:t>
            </a:r>
            <a:endParaRPr lang="en-US" dirty="0">
              <a:solidFill>
                <a:srgbClr val="FFFF00"/>
              </a:solidFill>
            </a:endParaRPr>
          </a:p>
        </p:txBody>
      </p:sp>
      <p:sp>
        <p:nvSpPr>
          <p:cNvPr id="3" name="Content Placeholder 2"/>
          <p:cNvSpPr>
            <a:spLocks noGrp="1"/>
          </p:cNvSpPr>
          <p:nvPr>
            <p:ph idx="1"/>
          </p:nvPr>
        </p:nvSpPr>
        <p:spPr>
          <a:xfrm>
            <a:off x="0" y="1143000"/>
            <a:ext cx="9144000" cy="4983169"/>
          </a:xfrm>
        </p:spPr>
        <p:txBody>
          <a:bodyPr>
            <a:normAutofit/>
          </a:bodyPr>
          <a:lstStyle/>
          <a:p>
            <a:r>
              <a:rPr lang="en-US" sz="3200" dirty="0" smtClean="0">
                <a:latin typeface="Calibri" pitchFamily="34" charset="0"/>
              </a:rPr>
              <a:t>The </a:t>
            </a:r>
            <a:r>
              <a:rPr lang="en-US" sz="3200" b="1" dirty="0" smtClean="0">
                <a:latin typeface="Calibri" pitchFamily="34" charset="0"/>
              </a:rPr>
              <a:t>Apgar score</a:t>
            </a:r>
            <a:r>
              <a:rPr lang="en-US" sz="3200" dirty="0" smtClean="0">
                <a:latin typeface="Calibri" pitchFamily="34" charset="0"/>
              </a:rPr>
              <a:t> was devised in 1952 by Dr. Virginia Apgar as a simple and repeatable method to quickly and summarily assess the health of newborn children immediately after birth. Apgar was an anesthesiologist who developed the score in order to ascertain the effects of obstetric anesthesia on babies</a:t>
            </a:r>
          </a:p>
        </p:txBody>
      </p:sp>
    </p:spTree>
    <p:extLst>
      <p:ext uri="{BB962C8B-B14F-4D97-AF65-F5344CB8AC3E}">
        <p14:creationId xmlns:p14="http://schemas.microsoft.com/office/powerpoint/2010/main" val="4288300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latin typeface="Calibri" pitchFamily="34" charset="0"/>
              </a:rPr>
              <a:t>The </a:t>
            </a:r>
            <a:r>
              <a:rPr lang="en-US" sz="3200" dirty="0" err="1" smtClean="0">
                <a:latin typeface="Calibri" pitchFamily="34" charset="0"/>
              </a:rPr>
              <a:t>Apgar</a:t>
            </a:r>
            <a:r>
              <a:rPr lang="en-US" sz="3200" dirty="0" smtClean="0">
                <a:latin typeface="Calibri" pitchFamily="34" charset="0"/>
              </a:rPr>
              <a:t> score is determined by evaluating the newborn baby on five simple criteria on a scale from zero to two, then summing up the five values thus obtained. The resulting </a:t>
            </a:r>
            <a:r>
              <a:rPr lang="en-US" sz="3200" dirty="0" err="1" smtClean="0">
                <a:latin typeface="Calibri" pitchFamily="34" charset="0"/>
              </a:rPr>
              <a:t>Apgar</a:t>
            </a:r>
            <a:r>
              <a:rPr lang="en-US" sz="3200" dirty="0" smtClean="0">
                <a:latin typeface="Calibri" pitchFamily="34" charset="0"/>
              </a:rPr>
              <a:t> score ranges from </a:t>
            </a:r>
            <a:r>
              <a:rPr lang="en-US" sz="3200" b="1" dirty="0" smtClean="0">
                <a:latin typeface="Calibri" pitchFamily="34" charset="0"/>
              </a:rPr>
              <a:t>zero to 10. </a:t>
            </a:r>
          </a:p>
          <a:p>
            <a:endParaRPr lang="en-US" sz="3200" dirty="0"/>
          </a:p>
        </p:txBody>
      </p:sp>
    </p:spTree>
    <p:extLst>
      <p:ext uri="{BB962C8B-B14F-4D97-AF65-F5344CB8AC3E}">
        <p14:creationId xmlns:p14="http://schemas.microsoft.com/office/powerpoint/2010/main" val="3268967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8686800" cy="5440373"/>
          </a:xfrm>
        </p:spPr>
        <p:txBody>
          <a:bodyPr>
            <a:normAutofit lnSpcReduction="10000"/>
          </a:bodyPr>
          <a:lstStyle/>
          <a:p>
            <a:r>
              <a:rPr lang="en-US" dirty="0" smtClean="0"/>
              <a:t>After delivering the baby, an assessment of the general condition is done after </a:t>
            </a:r>
            <a:r>
              <a:rPr lang="en-US" u="sng" dirty="0" smtClean="0"/>
              <a:t>one minute, after five minutes &amp; again after 10 minutes</a:t>
            </a:r>
            <a:r>
              <a:rPr lang="en-US" dirty="0" smtClean="0"/>
              <a:t>. This involves the consideration of five specific signs and the degree to which they are present or absent. The factors assessed are:</a:t>
            </a:r>
          </a:p>
          <a:p>
            <a:pPr lvl="1"/>
            <a:r>
              <a:rPr lang="en-US" b="1" dirty="0" smtClean="0"/>
              <a:t>A</a:t>
            </a:r>
            <a:r>
              <a:rPr lang="en-US" dirty="0" smtClean="0"/>
              <a:t>ppearance - Colour</a:t>
            </a:r>
          </a:p>
          <a:p>
            <a:pPr lvl="1"/>
            <a:r>
              <a:rPr lang="en-US" b="1" dirty="0" smtClean="0"/>
              <a:t>P</a:t>
            </a:r>
            <a:r>
              <a:rPr lang="en-US" dirty="0" smtClean="0"/>
              <a:t>ulse - Heart rate</a:t>
            </a:r>
          </a:p>
          <a:p>
            <a:pPr lvl="1"/>
            <a:r>
              <a:rPr lang="en-US" b="1" dirty="0" smtClean="0"/>
              <a:t>G</a:t>
            </a:r>
            <a:r>
              <a:rPr lang="en-US" dirty="0" smtClean="0"/>
              <a:t>rimace - good grimace</a:t>
            </a:r>
          </a:p>
          <a:p>
            <a:pPr lvl="1"/>
            <a:r>
              <a:rPr lang="en-US" b="1" dirty="0" smtClean="0"/>
              <a:t>A</a:t>
            </a:r>
            <a:r>
              <a:rPr lang="en-US" dirty="0" smtClean="0"/>
              <a:t>ctivity - Muscle tone</a:t>
            </a:r>
          </a:p>
          <a:p>
            <a:pPr lvl="1"/>
            <a:r>
              <a:rPr lang="en-US" b="1" dirty="0" smtClean="0"/>
              <a:t>R</a:t>
            </a:r>
            <a:r>
              <a:rPr lang="en-US" dirty="0" smtClean="0"/>
              <a:t>espiratory efforts – vigorous crying</a:t>
            </a:r>
          </a:p>
          <a:p>
            <a:endParaRPr lang="en-US" dirty="0" smtClean="0"/>
          </a:p>
          <a:p>
            <a:endParaRPr lang="en-US" dirty="0"/>
          </a:p>
        </p:txBody>
      </p:sp>
    </p:spTree>
    <p:extLst>
      <p:ext uri="{BB962C8B-B14F-4D97-AF65-F5344CB8AC3E}">
        <p14:creationId xmlns:p14="http://schemas.microsoft.com/office/powerpoint/2010/main" val="2549346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7848600" cy="5181600"/>
          </a:xfrm>
        </p:spPr>
        <p:txBody>
          <a:bodyPr>
            <a:normAutofit/>
          </a:bodyPr>
          <a:lstStyle/>
          <a:p>
            <a:r>
              <a:rPr lang="en-US" sz="3200" dirty="0" smtClean="0"/>
              <a:t>A score of 0, 1, 2 is awarded to each of these signs in accordance with the APGAR Score Chart.</a:t>
            </a:r>
          </a:p>
          <a:p>
            <a:pPr>
              <a:buNone/>
            </a:pPr>
            <a:endParaRPr lang="en-US" sz="3200" dirty="0"/>
          </a:p>
        </p:txBody>
      </p:sp>
    </p:spTree>
    <p:extLst>
      <p:ext uri="{BB962C8B-B14F-4D97-AF65-F5344CB8AC3E}">
        <p14:creationId xmlns:p14="http://schemas.microsoft.com/office/powerpoint/2010/main" val="2230318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b="1" dirty="0" smtClean="0">
                <a:solidFill>
                  <a:srgbClr val="7030A0"/>
                </a:solidFill>
              </a:rPr>
              <a:t>APGAR SCORE TABLE</a:t>
            </a:r>
            <a:endParaRPr lang="en-US" b="1" dirty="0">
              <a:solidFill>
                <a:srgbClr val="7030A0"/>
              </a:solidFill>
            </a:endParaRPr>
          </a:p>
        </p:txBody>
      </p:sp>
      <p:graphicFrame>
        <p:nvGraphicFramePr>
          <p:cNvPr id="4" name="Content Placeholder 3"/>
          <p:cNvGraphicFramePr>
            <a:graphicFrameLocks noGrp="1"/>
          </p:cNvGraphicFramePr>
          <p:nvPr>
            <p:ph idx="1"/>
          </p:nvPr>
        </p:nvGraphicFramePr>
        <p:xfrm>
          <a:off x="0" y="762000"/>
          <a:ext cx="9144000" cy="6395720"/>
        </p:xfrm>
        <a:graphic>
          <a:graphicData uri="http://schemas.openxmlformats.org/drawingml/2006/table">
            <a:tbl>
              <a:tblPr firstRow="1" bandRow="1">
                <a:tableStyleId>{5C22544A-7EE6-4342-B048-85BDC9FD1C3A}</a:tableStyleId>
              </a:tblPr>
              <a:tblGrid>
                <a:gridCol w="2286000"/>
                <a:gridCol w="2286000"/>
                <a:gridCol w="2286000"/>
                <a:gridCol w="2286000"/>
              </a:tblGrid>
              <a:tr h="828040">
                <a:tc>
                  <a:txBody>
                    <a:bodyPr/>
                    <a:lstStyle/>
                    <a:p>
                      <a:r>
                        <a:rPr kumimoji="0" lang="en-US" sz="2400" b="1" kern="1200" dirty="0" smtClean="0">
                          <a:solidFill>
                            <a:srgbClr val="0070C0"/>
                          </a:solidFill>
                          <a:latin typeface="+mn-lt"/>
                          <a:ea typeface="+mn-ea"/>
                          <a:cs typeface="+mn-cs"/>
                        </a:rPr>
                        <a:t>SIGN </a:t>
                      </a:r>
                      <a:endParaRPr lang="en-US" sz="2400" b="1" dirty="0">
                        <a:solidFill>
                          <a:srgbClr val="0070C0"/>
                        </a:solidFill>
                      </a:endParaRPr>
                    </a:p>
                  </a:txBody>
                  <a:tcPr>
                    <a:solidFill>
                      <a:schemeClr val="accent3">
                        <a:lumMod val="60000"/>
                        <a:lumOff val="40000"/>
                      </a:schemeClr>
                    </a:solidFill>
                  </a:tcPr>
                </a:tc>
                <a:tc>
                  <a:txBody>
                    <a:bodyPr/>
                    <a:lstStyle/>
                    <a:p>
                      <a:r>
                        <a:rPr kumimoji="0" lang="en-US" sz="2400" b="1" kern="1200" dirty="0" smtClean="0">
                          <a:solidFill>
                            <a:srgbClr val="FFFF00"/>
                          </a:solidFill>
                          <a:latin typeface="+mn-lt"/>
                          <a:ea typeface="+mn-ea"/>
                          <a:cs typeface="+mn-cs"/>
                        </a:rPr>
                        <a:t>SCORE </a:t>
                      </a:r>
                      <a:r>
                        <a:rPr kumimoji="0" lang="en-US" sz="2400" b="1" kern="1200" dirty="0" smtClean="0">
                          <a:solidFill>
                            <a:srgbClr val="7030A0"/>
                          </a:solidFill>
                          <a:latin typeface="+mn-lt"/>
                          <a:ea typeface="+mn-ea"/>
                          <a:cs typeface="+mn-cs"/>
                        </a:rPr>
                        <a:t>0</a:t>
                      </a:r>
                      <a:endParaRPr lang="en-US" sz="2400" b="1" dirty="0">
                        <a:solidFill>
                          <a:srgbClr val="7030A0"/>
                        </a:solidFill>
                      </a:endParaRPr>
                    </a:p>
                  </a:txBody>
                  <a:tcPr>
                    <a:solidFill>
                      <a:schemeClr val="accent3">
                        <a:lumMod val="60000"/>
                        <a:lumOff val="40000"/>
                      </a:schemeClr>
                    </a:solidFill>
                  </a:tcPr>
                </a:tc>
                <a:tc>
                  <a:txBody>
                    <a:bodyPr/>
                    <a:lstStyle/>
                    <a:p>
                      <a:r>
                        <a:rPr kumimoji="0" lang="en-US" sz="2400" b="1" kern="1200" dirty="0" smtClean="0">
                          <a:solidFill>
                            <a:srgbClr val="FFFF00"/>
                          </a:solidFill>
                          <a:latin typeface="+mn-lt"/>
                          <a:ea typeface="+mn-ea"/>
                          <a:cs typeface="+mn-cs"/>
                        </a:rPr>
                        <a:t>SCORE </a:t>
                      </a:r>
                      <a:r>
                        <a:rPr kumimoji="0" lang="en-US" sz="2400" b="1" kern="1200" dirty="0" smtClean="0">
                          <a:solidFill>
                            <a:srgbClr val="7030A0"/>
                          </a:solidFill>
                          <a:latin typeface="+mn-lt"/>
                          <a:ea typeface="+mn-ea"/>
                          <a:cs typeface="+mn-cs"/>
                        </a:rPr>
                        <a:t>1</a:t>
                      </a:r>
                      <a:r>
                        <a:rPr kumimoji="0" lang="en-US" sz="2400" b="1" kern="1200" dirty="0" smtClean="0">
                          <a:solidFill>
                            <a:srgbClr val="FFFF00"/>
                          </a:solidFill>
                          <a:latin typeface="+mn-lt"/>
                          <a:ea typeface="+mn-ea"/>
                          <a:cs typeface="+mn-cs"/>
                        </a:rPr>
                        <a:t> </a:t>
                      </a:r>
                      <a:endParaRPr lang="en-US" sz="2400" b="1" dirty="0">
                        <a:solidFill>
                          <a:srgbClr val="FFFF00"/>
                        </a:solidFill>
                      </a:endParaRPr>
                    </a:p>
                  </a:txBody>
                  <a:tcPr>
                    <a:solidFill>
                      <a:schemeClr val="accent3">
                        <a:lumMod val="60000"/>
                        <a:lumOff val="40000"/>
                      </a:schemeClr>
                    </a:solidFill>
                  </a:tcPr>
                </a:tc>
                <a:tc>
                  <a:txBody>
                    <a:bodyPr/>
                    <a:lstStyle/>
                    <a:p>
                      <a:r>
                        <a:rPr kumimoji="0" lang="en-US" sz="2400" b="1" kern="1200" dirty="0" smtClean="0">
                          <a:solidFill>
                            <a:srgbClr val="FFFF00"/>
                          </a:solidFill>
                          <a:latin typeface="+mn-lt"/>
                          <a:ea typeface="+mn-ea"/>
                          <a:cs typeface="+mn-cs"/>
                        </a:rPr>
                        <a:t>SCORE </a:t>
                      </a:r>
                      <a:r>
                        <a:rPr kumimoji="0" lang="en-US" sz="2400" b="1" kern="1200" dirty="0" smtClean="0">
                          <a:solidFill>
                            <a:srgbClr val="7030A0"/>
                          </a:solidFill>
                          <a:latin typeface="+mn-lt"/>
                          <a:ea typeface="+mn-ea"/>
                          <a:cs typeface="+mn-cs"/>
                        </a:rPr>
                        <a:t>2</a:t>
                      </a:r>
                      <a:endParaRPr lang="en-US" sz="2400" b="1" dirty="0">
                        <a:solidFill>
                          <a:srgbClr val="7030A0"/>
                        </a:solidFill>
                      </a:endParaRPr>
                    </a:p>
                  </a:txBody>
                  <a:tcPr>
                    <a:solidFill>
                      <a:schemeClr val="accent3">
                        <a:lumMod val="60000"/>
                        <a:lumOff val="40000"/>
                      </a:schemeClr>
                    </a:solidFill>
                  </a:tcPr>
                </a:tc>
              </a:tr>
              <a:tr h="370840">
                <a:tc>
                  <a:txBody>
                    <a:bodyPr/>
                    <a:lstStyle/>
                    <a:p>
                      <a:r>
                        <a:rPr kumimoji="0" lang="en-US" sz="2000" b="1" kern="1200" dirty="0" smtClean="0">
                          <a:solidFill>
                            <a:schemeClr val="dk1"/>
                          </a:solidFill>
                          <a:latin typeface="+mn-lt"/>
                          <a:ea typeface="+mn-ea"/>
                          <a:cs typeface="+mn-cs"/>
                        </a:rPr>
                        <a:t>Appearance( skin</a:t>
                      </a:r>
                      <a:r>
                        <a:rPr kumimoji="0" lang="en-US" sz="2000" b="1" kern="1200" baseline="0" dirty="0" smtClean="0">
                          <a:solidFill>
                            <a:schemeClr val="dk1"/>
                          </a:solidFill>
                          <a:latin typeface="+mn-lt"/>
                          <a:ea typeface="+mn-ea"/>
                          <a:cs typeface="+mn-cs"/>
                        </a:rPr>
                        <a:t> colour complexion)</a:t>
                      </a:r>
                      <a:endParaRPr lang="en-US" sz="2000" b="1"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Pale or blue</a:t>
                      </a:r>
                      <a:endParaRPr lang="en-US" sz="2000"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Body pink, extremities blue</a:t>
                      </a:r>
                      <a:endParaRPr lang="en-US" sz="2000"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Pink all over</a:t>
                      </a:r>
                      <a:endParaRPr lang="en-US" sz="2000" dirty="0"/>
                    </a:p>
                  </a:txBody>
                  <a:tcPr>
                    <a:solidFill>
                      <a:schemeClr val="accent3">
                        <a:lumMod val="60000"/>
                        <a:lumOff val="40000"/>
                      </a:schemeClr>
                    </a:solidFill>
                  </a:tcPr>
                </a:tc>
              </a:tr>
              <a:tr h="370840">
                <a:tc>
                  <a:txBody>
                    <a:bodyPr/>
                    <a:lstStyle/>
                    <a:p>
                      <a:r>
                        <a:rPr kumimoji="0" lang="en-US" sz="2000" b="1" kern="1200" dirty="0" smtClean="0">
                          <a:solidFill>
                            <a:schemeClr val="dk1"/>
                          </a:solidFill>
                          <a:latin typeface="+mn-lt"/>
                          <a:ea typeface="+mn-ea"/>
                          <a:cs typeface="+mn-cs"/>
                        </a:rPr>
                        <a:t>Pulse/ heart rate</a:t>
                      </a:r>
                      <a:endParaRPr lang="en-US" sz="2000" b="1"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Absent</a:t>
                      </a:r>
                      <a:endParaRPr lang="en-US" sz="2000"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Less than 100/min</a:t>
                      </a:r>
                      <a:endParaRPr lang="en-US" sz="2000"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More than 100/min</a:t>
                      </a:r>
                      <a:endParaRPr lang="en-US" sz="2000" dirty="0"/>
                    </a:p>
                  </a:txBody>
                  <a:tcPr>
                    <a:solidFill>
                      <a:schemeClr val="accent3">
                        <a:lumMod val="60000"/>
                        <a:lumOff val="40000"/>
                      </a:schemeClr>
                    </a:solidFill>
                  </a:tcPr>
                </a:tc>
              </a:tr>
              <a:tr h="370840">
                <a:tc>
                  <a:txBody>
                    <a:bodyPr/>
                    <a:lstStyle/>
                    <a:p>
                      <a:r>
                        <a:rPr kumimoji="0" lang="en-US" sz="2000" b="1" kern="1200" dirty="0" smtClean="0">
                          <a:solidFill>
                            <a:schemeClr val="dk1"/>
                          </a:solidFill>
                          <a:latin typeface="+mn-lt"/>
                          <a:ea typeface="+mn-ea"/>
                          <a:cs typeface="+mn-cs"/>
                        </a:rPr>
                        <a:t>Grimace( reflex </a:t>
                      </a:r>
                      <a:r>
                        <a:rPr kumimoji="0" lang="en-US" sz="2000" b="1" kern="1200" baseline="0" dirty="0" smtClean="0">
                          <a:solidFill>
                            <a:schemeClr val="dk1"/>
                          </a:solidFill>
                          <a:latin typeface="+mn-lt"/>
                          <a:ea typeface="+mn-ea"/>
                          <a:cs typeface="+mn-cs"/>
                        </a:rPr>
                        <a:t> Response to stimuli</a:t>
                      </a:r>
                      <a:r>
                        <a:rPr kumimoji="0" lang="en-US" sz="2000" b="1" kern="1200" dirty="0" smtClean="0">
                          <a:solidFill>
                            <a:schemeClr val="dk1"/>
                          </a:solidFill>
                          <a:latin typeface="+mn-lt"/>
                          <a:ea typeface="+mn-ea"/>
                          <a:cs typeface="+mn-cs"/>
                        </a:rPr>
                        <a:t>)</a:t>
                      </a:r>
                      <a:endParaRPr lang="en-US" sz="2000" b="1"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No</a:t>
                      </a:r>
                      <a:r>
                        <a:rPr kumimoji="0" lang="en-US" sz="2000" kern="1200" baseline="0" dirty="0" smtClean="0">
                          <a:solidFill>
                            <a:schemeClr val="dk1"/>
                          </a:solidFill>
                          <a:latin typeface="+mn-lt"/>
                          <a:ea typeface="+mn-ea"/>
                          <a:cs typeface="+mn-cs"/>
                        </a:rPr>
                        <a:t> response to stimulation</a:t>
                      </a:r>
                      <a:endParaRPr lang="en-US" sz="2000"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grimace/feeble cry when stimulated</a:t>
                      </a:r>
                      <a:endParaRPr lang="en-US" sz="2000"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cry or pull away when stimulated</a:t>
                      </a:r>
                      <a:endParaRPr lang="en-US" sz="2000" dirty="0"/>
                    </a:p>
                  </a:txBody>
                  <a:tcPr>
                    <a:solidFill>
                      <a:schemeClr val="accent3">
                        <a:lumMod val="60000"/>
                        <a:lumOff val="40000"/>
                      </a:schemeClr>
                    </a:solidFill>
                  </a:tcPr>
                </a:tc>
              </a:tr>
              <a:tr h="370840">
                <a:tc>
                  <a:txBody>
                    <a:bodyPr/>
                    <a:lstStyle/>
                    <a:p>
                      <a:r>
                        <a:rPr kumimoji="0" lang="en-US" sz="2000" b="1" kern="1200" dirty="0" smtClean="0">
                          <a:solidFill>
                            <a:schemeClr val="dk1"/>
                          </a:solidFill>
                          <a:latin typeface="+mn-lt"/>
                          <a:ea typeface="+mn-ea"/>
                          <a:cs typeface="+mn-cs"/>
                        </a:rPr>
                        <a:t>Activity (muscle tone)</a:t>
                      </a:r>
                      <a:endParaRPr lang="en-US" sz="2000" b="1"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Limp</a:t>
                      </a:r>
                      <a:endParaRPr lang="en-US" sz="2000"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Some flexion/movement</a:t>
                      </a:r>
                      <a:endParaRPr lang="en-US" sz="2000"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Spontaneous movements/active(flexed arms and legs that resist extension</a:t>
                      </a:r>
                      <a:endParaRPr lang="en-US" sz="2000" dirty="0"/>
                    </a:p>
                  </a:txBody>
                  <a:tcPr>
                    <a:solidFill>
                      <a:schemeClr val="accent3">
                        <a:lumMod val="60000"/>
                        <a:lumOff val="40000"/>
                      </a:schemeClr>
                    </a:solidFill>
                  </a:tcPr>
                </a:tc>
              </a:tr>
              <a:tr h="2153920">
                <a:tc>
                  <a:txBody>
                    <a:bodyPr/>
                    <a:lstStyle/>
                    <a:p>
                      <a:r>
                        <a:rPr kumimoji="0" lang="en-US" sz="2000" b="1" kern="1200" dirty="0" smtClean="0">
                          <a:solidFill>
                            <a:schemeClr val="dk1"/>
                          </a:solidFill>
                          <a:latin typeface="+mn-lt"/>
                          <a:ea typeface="+mn-ea"/>
                          <a:cs typeface="+mn-cs"/>
                        </a:rPr>
                        <a:t>Respiratory effort( breathing)</a:t>
                      </a:r>
                      <a:endParaRPr lang="en-US" sz="2000" b="1"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None</a:t>
                      </a:r>
                      <a:endParaRPr lang="en-US" sz="2000"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Weak or slow/gasping</a:t>
                      </a:r>
                      <a:endParaRPr lang="en-US" sz="2000" dirty="0"/>
                    </a:p>
                  </a:txBody>
                  <a:tcPr>
                    <a:solidFill>
                      <a:schemeClr val="accent3">
                        <a:lumMod val="60000"/>
                        <a:lumOff val="40000"/>
                      </a:schemeClr>
                    </a:solidFill>
                  </a:tcPr>
                </a:tc>
                <a:tc>
                  <a:txBody>
                    <a:bodyPr/>
                    <a:lstStyle/>
                    <a:p>
                      <a:r>
                        <a:rPr kumimoji="0" lang="en-US" sz="2000" kern="1200" dirty="0" smtClean="0">
                          <a:solidFill>
                            <a:schemeClr val="dk1"/>
                          </a:solidFill>
                          <a:latin typeface="+mn-lt"/>
                          <a:ea typeface="+mn-ea"/>
                          <a:cs typeface="+mn-cs"/>
                        </a:rPr>
                        <a:t>Good/vigorous cry</a:t>
                      </a:r>
                      <a:endParaRPr lang="en-US" sz="2000" dirty="0"/>
                    </a:p>
                  </a:txBody>
                  <a:tcPr>
                    <a:solidFill>
                      <a:schemeClr val="accent3">
                        <a:lumMod val="60000"/>
                        <a:lumOff val="40000"/>
                      </a:schemeClr>
                    </a:solidFill>
                  </a:tcPr>
                </a:tc>
              </a:tr>
            </a:tbl>
          </a:graphicData>
        </a:graphic>
      </p:graphicFrame>
    </p:spTree>
    <p:extLst>
      <p:ext uri="{BB962C8B-B14F-4D97-AF65-F5344CB8AC3E}">
        <p14:creationId xmlns:p14="http://schemas.microsoft.com/office/powerpoint/2010/main" val="3106801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915400" cy="4876800"/>
          </a:xfrm>
        </p:spPr>
        <p:txBody>
          <a:bodyPr/>
          <a:lstStyle/>
          <a:p>
            <a:r>
              <a:rPr lang="en-US" dirty="0" smtClean="0"/>
              <a:t>A normal infant in good condition at birth will achieve an APGAR score of 7 to 10. A score of </a:t>
            </a:r>
            <a:r>
              <a:rPr lang="en-US" b="1" dirty="0" smtClean="0"/>
              <a:t>1 to 3 is severe birth asphyxia </a:t>
            </a:r>
            <a:r>
              <a:rPr lang="en-US" dirty="0" smtClean="0"/>
              <a:t>and </a:t>
            </a:r>
            <a:r>
              <a:rPr lang="en-US" b="1" dirty="0" smtClean="0"/>
              <a:t>4 to 6 is moderate birth asphyxia</a:t>
            </a:r>
            <a:r>
              <a:rPr lang="en-US" dirty="0" smtClean="0"/>
              <a:t>, both of which require immediate resuscitation of the baby</a:t>
            </a:r>
          </a:p>
        </p:txBody>
      </p:sp>
    </p:spTree>
    <p:extLst>
      <p:ext uri="{BB962C8B-B14F-4D97-AF65-F5344CB8AC3E}">
        <p14:creationId xmlns:p14="http://schemas.microsoft.com/office/powerpoint/2010/main" val="2002911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Assignment: Read and make notes on essential newborn care(Feeding , warm chain, clean chain)</a:t>
            </a:r>
            <a:endParaRPr lang="en-US" dirty="0"/>
          </a:p>
        </p:txBody>
      </p:sp>
    </p:spTree>
    <p:extLst>
      <p:ext uri="{BB962C8B-B14F-4D97-AF65-F5344CB8AC3E}">
        <p14:creationId xmlns:p14="http://schemas.microsoft.com/office/powerpoint/2010/main" val="3706676268"/>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Kangaroo mother care</a:t>
            </a:r>
            <a:endParaRPr lang="en-US" dirty="0"/>
          </a:p>
        </p:txBody>
      </p:sp>
      <p:sp>
        <p:nvSpPr>
          <p:cNvPr id="3" name="Content Placeholder 2"/>
          <p:cNvSpPr>
            <a:spLocks noGrp="1"/>
          </p:cNvSpPr>
          <p:nvPr>
            <p:ph idx="1"/>
          </p:nvPr>
        </p:nvSpPr>
        <p:spPr/>
        <p:txBody>
          <a:bodyPr/>
          <a:lstStyle/>
          <a:p>
            <a:pPr algn="just"/>
            <a:r>
              <a:rPr lang="en-US" dirty="0" smtClean="0"/>
              <a:t>Kangaroo mother care is a special way of caring for low birth weight babies</a:t>
            </a:r>
          </a:p>
          <a:p>
            <a:pPr algn="just"/>
            <a:r>
              <a:rPr lang="en-US" dirty="0" smtClean="0"/>
              <a:t>Kangaroo mother care refers to the practice of providing continuous  skin –skin –contact between mother and baby, exclusive breast milk feeding and early discharge from hospital</a:t>
            </a:r>
          </a:p>
          <a:p>
            <a:pPr algn="just"/>
            <a:endParaRPr lang="en-US" dirty="0"/>
          </a:p>
        </p:txBody>
      </p:sp>
    </p:spTree>
    <p:extLst>
      <p:ext uri="{BB962C8B-B14F-4D97-AF65-F5344CB8AC3E}">
        <p14:creationId xmlns:p14="http://schemas.microsoft.com/office/powerpoint/2010/main" val="3812238391"/>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fontAlgn="base"/>
            <a:r>
              <a:rPr lang="en-US" dirty="0"/>
              <a:t>Conventional neonatal care of LBW infants is expensive and needs both highly skilled personnel and permanent logistic support. Evidence suggests that kangaroo mother care is a safe and effective alternative to conventional neonatal care, especially in under-resourced settings and may reduce morbidity and mortality in LBW infants as well as increase breastfeeding. </a:t>
            </a:r>
          </a:p>
        </p:txBody>
      </p:sp>
    </p:spTree>
    <p:extLst>
      <p:ext uri="{BB962C8B-B14F-4D97-AF65-F5344CB8AC3E}">
        <p14:creationId xmlns:p14="http://schemas.microsoft.com/office/powerpoint/2010/main" val="3991923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normAutofit/>
          </a:bodyPr>
          <a:lstStyle/>
          <a:p>
            <a:pPr>
              <a:buNone/>
            </a:pPr>
            <a:r>
              <a:rPr lang="en-US" sz="2800" b="1" dirty="0" smtClean="0"/>
              <a:t>REPRODUCTIVE HEALTH RISKS INCLUDE THE FOLLOWING:</a:t>
            </a:r>
          </a:p>
          <a:p>
            <a:pPr>
              <a:buFont typeface="Wingdings" pitchFamily="2" charset="2"/>
              <a:buChar char="Ø"/>
            </a:pPr>
            <a:r>
              <a:rPr lang="en-US" sz="2800" b="1" dirty="0" smtClean="0"/>
              <a:t>Age: </a:t>
            </a:r>
            <a:r>
              <a:rPr lang="en-US" sz="2800" dirty="0" smtClean="0"/>
              <a:t>Very young (16yrs and below); Elderly (35 yrs and above) </a:t>
            </a:r>
          </a:p>
          <a:p>
            <a:r>
              <a:rPr lang="en-US" sz="2800" b="1" dirty="0" smtClean="0"/>
              <a:t>Parity :</a:t>
            </a:r>
            <a:r>
              <a:rPr lang="en-US" sz="2800" dirty="0" smtClean="0"/>
              <a:t>Primigravida, Grand multiparity, short inter-pregnancy interval</a:t>
            </a:r>
          </a:p>
          <a:p>
            <a:r>
              <a:rPr lang="en-US" sz="2800" b="1" dirty="0" smtClean="0"/>
              <a:t>Nutritional status: </a:t>
            </a:r>
            <a:r>
              <a:rPr lang="en-US" sz="2800" dirty="0" smtClean="0"/>
              <a:t>Under nutrition, obesity, malnutrition  </a:t>
            </a:r>
          </a:p>
          <a:p>
            <a:r>
              <a:rPr lang="en-US" sz="2800" b="1" dirty="0" smtClean="0"/>
              <a:t>Low Socio-economic status: </a:t>
            </a:r>
            <a:r>
              <a:rPr lang="en-US" sz="2800" dirty="0" smtClean="0"/>
              <a:t>poverty </a:t>
            </a:r>
          </a:p>
          <a:p>
            <a:r>
              <a:rPr lang="en-US" sz="2800" b="1" dirty="0" smtClean="0"/>
              <a:t>Previous adverse pregnancy outcome: </a:t>
            </a:r>
            <a:r>
              <a:rPr lang="en-US" sz="2800" dirty="0" smtClean="0"/>
              <a:t>Recurrent spontaneous abortions, Stillbirths, Early neonatal deaths (first one week), Previous baby with congenital abnormalities </a:t>
            </a:r>
            <a:r>
              <a:rPr lang="en-US" sz="2800" b="1" dirty="0" smtClean="0"/>
              <a:t> </a:t>
            </a:r>
            <a:endParaRPr lang="en-US" sz="2800" dirty="0"/>
          </a:p>
        </p:txBody>
      </p:sp>
      <p:sp>
        <p:nvSpPr>
          <p:cNvPr id="4" name="Slide Number Placeholder 3"/>
          <p:cNvSpPr>
            <a:spLocks noGrp="1"/>
          </p:cNvSpPr>
          <p:nvPr>
            <p:ph type="sldNum" sz="quarter" idx="12"/>
          </p:nvPr>
        </p:nvSpPr>
        <p:spPr/>
        <p:txBody>
          <a:bodyPr/>
          <a:lstStyle/>
          <a:p>
            <a:fld id="{83F828AF-2CD1-48C6-8286-C7F35401D37C}" type="slidenum">
              <a:rPr lang="en-US" smtClean="0"/>
              <a:pPr/>
              <a:t>5</a:t>
            </a:fld>
            <a:endParaRPr lang="en-US"/>
          </a:p>
        </p:txBody>
      </p:sp>
    </p:spTree>
    <p:extLst>
      <p:ext uri="{BB962C8B-B14F-4D97-AF65-F5344CB8AC3E}">
        <p14:creationId xmlns:p14="http://schemas.microsoft.com/office/powerpoint/2010/main" val="3106040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5400" i="1" u="sng" dirty="0" smtClean="0">
                <a:latin typeface="Times New Roman" pitchFamily="18" charset="0"/>
                <a:cs typeface="Times New Roman" pitchFamily="18" charset="0"/>
              </a:rPr>
              <a:t> At Thirty eight (38) weeks</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50</a:t>
            </a:fld>
            <a:endParaRPr lang="en-US" dirty="0"/>
          </a:p>
        </p:txBody>
      </p:sp>
      <p:sp>
        <p:nvSpPr>
          <p:cNvPr id="3" name="Content Placeholder 2"/>
          <p:cNvSpPr>
            <a:spLocks noGrp="1"/>
          </p:cNvSpPr>
          <p:nvPr>
            <p:ph sz="quarter" idx="1"/>
          </p:nvPr>
        </p:nvSpPr>
        <p:spPr>
          <a:xfrm>
            <a:off x="304800" y="1935480"/>
            <a:ext cx="8610600" cy="4541520"/>
          </a:xfrm>
        </p:spPr>
        <p:txBody>
          <a:bodyPr>
            <a:noAutofit/>
          </a:bodyPr>
          <a:lstStyle/>
          <a:p>
            <a:r>
              <a:rPr lang="en-US" sz="3600" dirty="0" err="1" smtClean="0"/>
              <a:t>F</a:t>
            </a:r>
            <a:r>
              <a:rPr lang="en-US" sz="3600" dirty="0" err="1" smtClean="0">
                <a:cs typeface="Times New Roman" pitchFamily="18" charset="0"/>
              </a:rPr>
              <a:t>undus</a:t>
            </a:r>
            <a:r>
              <a:rPr lang="en-US" sz="3600" dirty="0" smtClean="0">
                <a:cs typeface="Times New Roman" pitchFamily="18" charset="0"/>
              </a:rPr>
              <a:t> is palpable at the level of 34 weeks because lightening have occurred.</a:t>
            </a:r>
          </a:p>
          <a:p>
            <a:r>
              <a:rPr lang="en-US" sz="3600" dirty="0" smtClean="0">
                <a:cs typeface="Times New Roman" pitchFamily="18" charset="0"/>
              </a:rPr>
              <a:t>In a </a:t>
            </a:r>
            <a:r>
              <a:rPr lang="en-US" sz="3600" dirty="0" err="1" smtClean="0">
                <a:cs typeface="Times New Roman" pitchFamily="18" charset="0"/>
              </a:rPr>
              <a:t>primigravida</a:t>
            </a:r>
            <a:r>
              <a:rPr lang="en-US" sz="3600" dirty="0" smtClean="0">
                <a:cs typeface="Times New Roman" pitchFamily="18" charset="0"/>
              </a:rPr>
              <a:t>  normally ,engagement occurs , while it is not the case for multipara due to poor tone of uterine muscle.</a:t>
            </a:r>
          </a:p>
          <a:p>
            <a:r>
              <a:rPr lang="en-US" sz="3600" dirty="0" smtClean="0">
                <a:cs typeface="Times New Roman" pitchFamily="18" charset="0"/>
              </a:rPr>
              <a:t>Finally , lower uterine segment  is completely developed.</a:t>
            </a:r>
          </a:p>
        </p:txBody>
      </p:sp>
    </p:spTree>
    <p:extLst>
      <p:ext uri="{BB962C8B-B14F-4D97-AF65-F5344CB8AC3E}">
        <p14:creationId xmlns:p14="http://schemas.microsoft.com/office/powerpoint/2010/main" val="938644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fontAlgn="base"/>
            <a:r>
              <a:rPr lang="en-US" dirty="0"/>
              <a:t>Kangaroo mother care involves:</a:t>
            </a:r>
          </a:p>
          <a:p>
            <a:pPr algn="just" fontAlgn="base">
              <a:buFont typeface="Wingdings" pitchFamily="2" charset="2"/>
              <a:buChar char="Ø"/>
            </a:pPr>
            <a:r>
              <a:rPr lang="en-US" dirty="0"/>
              <a:t>early, continuous and prolonged skin-to-skin contact between a mother and her </a:t>
            </a:r>
            <a:r>
              <a:rPr lang="en-US" dirty="0" smtClean="0"/>
              <a:t>newborn</a:t>
            </a:r>
          </a:p>
          <a:p>
            <a:pPr algn="just" fontAlgn="base">
              <a:buFont typeface="Wingdings" pitchFamily="2" charset="2"/>
              <a:buChar char="Ø"/>
            </a:pPr>
            <a:r>
              <a:rPr lang="en-US" dirty="0" smtClean="0"/>
              <a:t>frequent </a:t>
            </a:r>
            <a:r>
              <a:rPr lang="en-US" dirty="0"/>
              <a:t>and exclusive </a:t>
            </a:r>
            <a:r>
              <a:rPr lang="en-US" dirty="0" smtClean="0"/>
              <a:t>breastfeeding</a:t>
            </a:r>
          </a:p>
          <a:p>
            <a:pPr algn="just" fontAlgn="base">
              <a:buFont typeface="Wingdings" pitchFamily="2" charset="2"/>
              <a:buChar char="Ø"/>
            </a:pPr>
            <a:r>
              <a:rPr lang="en-US" dirty="0" smtClean="0"/>
              <a:t>early </a:t>
            </a:r>
            <a:r>
              <a:rPr lang="en-US" dirty="0"/>
              <a:t>discharge from hospital.</a:t>
            </a:r>
          </a:p>
          <a:p>
            <a:pPr algn="just"/>
            <a:r>
              <a:rPr lang="en-US" dirty="0"/>
              <a:t>Kangaroo mother care is recommended for the routine care of newborns weighing 2000 g or less at birth, and should be initiated in health-care facilities as soon as the newborns are clinically stable.</a:t>
            </a:r>
          </a:p>
          <a:p>
            <a:pPr algn="just"/>
            <a:endParaRPr lang="en-US" dirty="0"/>
          </a:p>
        </p:txBody>
      </p:sp>
    </p:spTree>
    <p:extLst>
      <p:ext uri="{BB962C8B-B14F-4D97-AF65-F5344CB8AC3E}">
        <p14:creationId xmlns:p14="http://schemas.microsoft.com/office/powerpoint/2010/main" val="2064491831"/>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fontAlgn="base"/>
            <a:r>
              <a:rPr lang="en-US" dirty="0" smtClean="0"/>
              <a:t>Newborns </a:t>
            </a:r>
            <a:r>
              <a:rPr lang="en-US" dirty="0"/>
              <a:t>weighing 2000 g or less at birth should be provided as close to continuous Kangaroo mother care as possible.</a:t>
            </a:r>
          </a:p>
          <a:p>
            <a:pPr algn="just" fontAlgn="base"/>
            <a:r>
              <a:rPr lang="en-US" dirty="0"/>
              <a:t>Intermittent Kangaroo mother care, rather than conventional care, is recommended for newborns weighing 2000 g or less at birth, if continuous Kangaroo mother care is not possible</a:t>
            </a:r>
          </a:p>
          <a:p>
            <a:endParaRPr lang="en-US" dirty="0"/>
          </a:p>
        </p:txBody>
      </p:sp>
    </p:spTree>
    <p:extLst>
      <p:ext uri="{BB962C8B-B14F-4D97-AF65-F5344CB8AC3E}">
        <p14:creationId xmlns:p14="http://schemas.microsoft.com/office/powerpoint/2010/main" val="4029623133"/>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baby is continuously kept in skin to skin contact with the mother and breast-feeding exclusively</a:t>
            </a:r>
            <a:endParaRPr lang="en-US" dirty="0"/>
          </a:p>
        </p:txBody>
      </p:sp>
    </p:spTree>
    <p:extLst>
      <p:ext uri="{BB962C8B-B14F-4D97-AF65-F5344CB8AC3E}">
        <p14:creationId xmlns:p14="http://schemas.microsoft.com/office/powerpoint/2010/main" val="794364693"/>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KMC</a:t>
            </a:r>
            <a:endParaRPr lang="en-US" dirty="0"/>
          </a:p>
        </p:txBody>
      </p:sp>
      <p:sp>
        <p:nvSpPr>
          <p:cNvPr id="3" name="Content Placeholder 2"/>
          <p:cNvSpPr>
            <a:spLocks noGrp="1"/>
          </p:cNvSpPr>
          <p:nvPr>
            <p:ph idx="1"/>
          </p:nvPr>
        </p:nvSpPr>
        <p:spPr/>
        <p:txBody>
          <a:bodyPr/>
          <a:lstStyle/>
          <a:p>
            <a:r>
              <a:rPr lang="en-US" b="1" dirty="0" smtClean="0"/>
              <a:t>To the baby</a:t>
            </a:r>
          </a:p>
          <a:p>
            <a:r>
              <a:rPr lang="en-US" dirty="0" smtClean="0"/>
              <a:t>Offers prolonged skin contact</a:t>
            </a:r>
          </a:p>
          <a:p>
            <a:r>
              <a:rPr lang="en-US" dirty="0" smtClean="0"/>
              <a:t> Facilitates physiological stability in baby </a:t>
            </a:r>
          </a:p>
          <a:p>
            <a:r>
              <a:rPr lang="en-US" dirty="0" smtClean="0"/>
              <a:t>KMC reduce apnea, oxygen requirement and risk of infection to the baby</a:t>
            </a:r>
          </a:p>
          <a:p>
            <a:r>
              <a:rPr lang="en-US" dirty="0" smtClean="0"/>
              <a:t>KMC help in early discharge of babies from NICU</a:t>
            </a:r>
            <a:endParaRPr lang="en-US" dirty="0"/>
          </a:p>
        </p:txBody>
      </p:sp>
    </p:spTree>
    <p:extLst>
      <p:ext uri="{BB962C8B-B14F-4D97-AF65-F5344CB8AC3E}">
        <p14:creationId xmlns:p14="http://schemas.microsoft.com/office/powerpoint/2010/main" val="3918797772"/>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To the mother</a:t>
            </a:r>
          </a:p>
          <a:p>
            <a:r>
              <a:rPr lang="en-US" dirty="0" smtClean="0"/>
              <a:t>KMC promote better mother infant bonding</a:t>
            </a:r>
          </a:p>
          <a:p>
            <a:r>
              <a:rPr lang="en-US" dirty="0" smtClean="0"/>
              <a:t>Mother is less stressed during KMC as the mother is more actively involved in the care</a:t>
            </a:r>
          </a:p>
          <a:p>
            <a:r>
              <a:rPr lang="en-US" b="1" dirty="0" smtClean="0"/>
              <a:t>To the family</a:t>
            </a:r>
          </a:p>
          <a:p>
            <a:r>
              <a:rPr lang="en-US" dirty="0" smtClean="0"/>
              <a:t>KMC is economical to the family</a:t>
            </a:r>
          </a:p>
          <a:p>
            <a:r>
              <a:rPr lang="en-US" dirty="0" smtClean="0"/>
              <a:t>KMC promotes early discharge of baby</a:t>
            </a:r>
          </a:p>
          <a:p>
            <a:r>
              <a:rPr lang="en-US" dirty="0" smtClean="0"/>
              <a:t>KMC facilitates bonding between the baby, mother and the family</a:t>
            </a:r>
            <a:endParaRPr lang="en-US" dirty="0"/>
          </a:p>
        </p:txBody>
      </p:sp>
    </p:spTree>
    <p:extLst>
      <p:ext uri="{BB962C8B-B14F-4D97-AF65-F5344CB8AC3E}">
        <p14:creationId xmlns:p14="http://schemas.microsoft.com/office/powerpoint/2010/main" val="3170994582"/>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To the Nation</a:t>
            </a:r>
          </a:p>
          <a:p>
            <a:pPr algn="just"/>
            <a:r>
              <a:rPr lang="en-US" dirty="0" smtClean="0"/>
              <a:t>KMC decrease neonate and infant mortality and morbidity</a:t>
            </a:r>
          </a:p>
          <a:p>
            <a:pPr algn="just"/>
            <a:r>
              <a:rPr lang="en-US" dirty="0" smtClean="0"/>
              <a:t>KMC is simple, easily applicable, cost effective</a:t>
            </a:r>
          </a:p>
          <a:p>
            <a:pPr algn="just"/>
            <a:r>
              <a:rPr lang="en-US" dirty="0" smtClean="0"/>
              <a:t>KMC results in healthier and more intelligent babies</a:t>
            </a:r>
            <a:endParaRPr lang="en-US" dirty="0"/>
          </a:p>
        </p:txBody>
      </p:sp>
    </p:spTree>
    <p:extLst>
      <p:ext uri="{BB962C8B-B14F-4D97-AF65-F5344CB8AC3E}">
        <p14:creationId xmlns:p14="http://schemas.microsoft.com/office/powerpoint/2010/main" val="3228508143"/>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of KMC</a:t>
            </a:r>
            <a:endParaRPr lang="en-US" dirty="0"/>
          </a:p>
        </p:txBody>
      </p:sp>
      <p:sp>
        <p:nvSpPr>
          <p:cNvPr id="3" name="Content Placeholder 2"/>
          <p:cNvSpPr>
            <a:spLocks noGrp="1"/>
          </p:cNvSpPr>
          <p:nvPr>
            <p:ph idx="1"/>
          </p:nvPr>
        </p:nvSpPr>
        <p:spPr/>
        <p:txBody>
          <a:bodyPr/>
          <a:lstStyle/>
          <a:p>
            <a:r>
              <a:rPr lang="en-US" b="1" dirty="0" smtClean="0"/>
              <a:t>Preparing for KMC</a:t>
            </a:r>
          </a:p>
          <a:p>
            <a:pPr algn="just"/>
            <a:r>
              <a:rPr lang="en-US" dirty="0" smtClean="0"/>
              <a:t>When the baby is ready for KMC,mother and family members should be counseled so that a positive attitude is created for KMC</a:t>
            </a:r>
          </a:p>
          <a:p>
            <a:pPr algn="just"/>
            <a:r>
              <a:rPr lang="en-US" dirty="0" smtClean="0"/>
              <a:t>Mother should be provided with a front open gown and the baby is dressed with cap,sock,nappy</a:t>
            </a:r>
            <a:r>
              <a:rPr lang="en-US" dirty="0"/>
              <a:t> </a:t>
            </a:r>
            <a:r>
              <a:rPr lang="en-US" dirty="0" smtClean="0"/>
              <a:t>and front open sleeveless shirt</a:t>
            </a:r>
            <a:endParaRPr lang="en-US" dirty="0"/>
          </a:p>
        </p:txBody>
      </p:sp>
    </p:spTree>
    <p:extLst>
      <p:ext uri="{BB962C8B-B14F-4D97-AF65-F5344CB8AC3E}">
        <p14:creationId xmlns:p14="http://schemas.microsoft.com/office/powerpoint/2010/main" val="3456037024"/>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Kangaroo positioning</a:t>
            </a:r>
          </a:p>
          <a:p>
            <a:r>
              <a:rPr lang="en-US" dirty="0" smtClean="0"/>
              <a:t>Baby should be placed on the mother’s breast in an upright position and the baby’s head should turn to one side</a:t>
            </a:r>
          </a:p>
          <a:p>
            <a:r>
              <a:rPr lang="en-US" dirty="0" smtClean="0"/>
              <a:t>Hips should be flexed and adopt a frog position, the arms should also be flexed</a:t>
            </a:r>
          </a:p>
          <a:p>
            <a:r>
              <a:rPr lang="en-US" dirty="0" smtClean="0"/>
              <a:t>Baby’s abdomen should be at the level of mother’s epigastrium</a:t>
            </a:r>
            <a:endParaRPr lang="en-US" dirty="0"/>
          </a:p>
        </p:txBody>
      </p:sp>
    </p:spTree>
    <p:extLst>
      <p:ext uri="{BB962C8B-B14F-4D97-AF65-F5344CB8AC3E}">
        <p14:creationId xmlns:p14="http://schemas.microsoft.com/office/powerpoint/2010/main" val="824474038"/>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Feeding</a:t>
            </a:r>
          </a:p>
          <a:p>
            <a:r>
              <a:rPr lang="en-US" dirty="0" smtClean="0"/>
              <a:t>Mothers should be explained how to breastfeed while the baby is in KMC position</a:t>
            </a:r>
          </a:p>
          <a:p>
            <a:r>
              <a:rPr lang="en-US" b="1" dirty="0" smtClean="0"/>
              <a:t>Monitoring</a:t>
            </a:r>
          </a:p>
          <a:p>
            <a:r>
              <a:rPr lang="en-US" dirty="0" smtClean="0"/>
              <a:t>Babies receiving KMC should be monitored carefully especially in the initial stages</a:t>
            </a:r>
          </a:p>
          <a:p>
            <a:endParaRPr lang="en-US" dirty="0"/>
          </a:p>
        </p:txBody>
      </p:sp>
    </p:spTree>
    <p:extLst>
      <p:ext uri="{BB962C8B-B14F-4D97-AF65-F5344CB8AC3E}">
        <p14:creationId xmlns:p14="http://schemas.microsoft.com/office/powerpoint/2010/main" val="1688706203"/>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rgbClr val="002060"/>
          </a:solidFill>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r>
              <a:rPr lang="en-US" b="1" dirty="0" smtClean="0">
                <a:solidFill>
                  <a:schemeClr val="bg1"/>
                </a:solidFill>
              </a:rPr>
              <a:t>FIRST EXAMINATION OF THE NEONATE</a:t>
            </a:r>
            <a:endParaRPr lang="en-US" dirty="0">
              <a:solidFill>
                <a:schemeClr val="bg1"/>
              </a:solidFill>
            </a:endParaRPr>
          </a:p>
        </p:txBody>
      </p:sp>
      <p:sp>
        <p:nvSpPr>
          <p:cNvPr id="3" name="Content Placeholder 2"/>
          <p:cNvSpPr>
            <a:spLocks noGrp="1"/>
          </p:cNvSpPr>
          <p:nvPr>
            <p:ph idx="1"/>
          </p:nvPr>
        </p:nvSpPr>
        <p:spPr>
          <a:xfrm>
            <a:off x="0" y="838200"/>
            <a:ext cx="9144000" cy="6019800"/>
          </a:xfrm>
        </p:spPr>
        <p:txBody>
          <a:bodyPr>
            <a:normAutofit fontScale="92500" lnSpcReduction="20000"/>
          </a:bodyPr>
          <a:lstStyle/>
          <a:p>
            <a:r>
              <a:rPr lang="en-US" dirty="0" smtClean="0"/>
              <a:t>This is the first physical examination that is done to a newborn baby</a:t>
            </a:r>
          </a:p>
          <a:p>
            <a:r>
              <a:rPr lang="en-US" dirty="0" smtClean="0"/>
              <a:t>Examination whenever possible should be done near the parents and findings explained to them</a:t>
            </a:r>
          </a:p>
          <a:p>
            <a:pPr>
              <a:buNone/>
            </a:pPr>
            <a:r>
              <a:rPr lang="en-US" b="1" u="sng" dirty="0" smtClean="0"/>
              <a:t>Objectives of the first examination:-</a:t>
            </a:r>
          </a:p>
          <a:p>
            <a:r>
              <a:rPr lang="en-US" dirty="0" smtClean="0"/>
              <a:t>To rule out external congenital malformations</a:t>
            </a:r>
          </a:p>
          <a:p>
            <a:r>
              <a:rPr lang="en-US" dirty="0" smtClean="0"/>
              <a:t>To determine maturity of the neonate and rule out prematurity</a:t>
            </a:r>
          </a:p>
          <a:p>
            <a:r>
              <a:rPr lang="en-US" dirty="0" smtClean="0"/>
              <a:t>To rule out birth trauma or injury</a:t>
            </a:r>
          </a:p>
          <a:p>
            <a:r>
              <a:rPr lang="en-US" dirty="0" smtClean="0"/>
              <a:t>A thorough physical examination is done one hour after birth</a:t>
            </a:r>
          </a:p>
          <a:p>
            <a:r>
              <a:rPr lang="en-US" dirty="0" smtClean="0"/>
              <a:t>In order to carry out this examination, you need to have with you the following equipment in a tray:</a:t>
            </a:r>
          </a:p>
          <a:p>
            <a:pPr>
              <a:buNone/>
            </a:pPr>
            <a:endParaRPr lang="en-US" dirty="0"/>
          </a:p>
        </p:txBody>
      </p:sp>
    </p:spTree>
    <p:extLst>
      <p:ext uri="{BB962C8B-B14F-4D97-AF65-F5344CB8AC3E}">
        <p14:creationId xmlns:p14="http://schemas.microsoft.com/office/powerpoint/2010/main" val="168307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u="sng" dirty="0" smtClean="0">
                <a:solidFill>
                  <a:srgbClr val="C00000"/>
                </a:solidFill>
                <a:latin typeface="Times New Roman" pitchFamily="18" charset="0"/>
                <a:cs typeface="Times New Roman" pitchFamily="18" charset="0"/>
              </a:rPr>
              <a:t>Indicators of correct gestation for late booking</a:t>
            </a:r>
            <a:r>
              <a:rPr lang="en-US" sz="5400" u="sng" dirty="0" smtClean="0">
                <a:latin typeface="Times New Roman" pitchFamily="18" charset="0"/>
                <a:cs typeface="Times New Roman" pitchFamily="18" charset="0"/>
              </a:rPr>
              <a: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51</a:t>
            </a:fld>
            <a:endParaRPr lang="en-US" dirty="0"/>
          </a:p>
        </p:txBody>
      </p:sp>
      <p:sp>
        <p:nvSpPr>
          <p:cNvPr id="3" name="Content Placeholder 2"/>
          <p:cNvSpPr>
            <a:spLocks noGrp="1"/>
          </p:cNvSpPr>
          <p:nvPr>
            <p:ph sz="quarter" idx="1"/>
          </p:nvPr>
        </p:nvSpPr>
        <p:spPr/>
        <p:txBody>
          <a:bodyPr>
            <a:noAutofit/>
          </a:bodyPr>
          <a:lstStyle/>
          <a:p>
            <a:pPr lvl="0"/>
            <a:r>
              <a:rPr lang="en-US" sz="3600" dirty="0" smtClean="0">
                <a:latin typeface="Times New Roman" pitchFamily="18" charset="0"/>
                <a:cs typeface="Times New Roman" pitchFamily="18" charset="0"/>
              </a:rPr>
              <a:t>H/o difficulty in breathing and digestion sometimes ago.</a:t>
            </a:r>
          </a:p>
          <a:p>
            <a:pPr lvl="0"/>
            <a:r>
              <a:rPr lang="en-US" sz="3600" dirty="0" smtClean="0">
                <a:latin typeface="Times New Roman" pitchFamily="18" charset="0"/>
                <a:cs typeface="Times New Roman" pitchFamily="18" charset="0"/>
              </a:rPr>
              <a:t>Frequency of </a:t>
            </a:r>
            <a:r>
              <a:rPr lang="en-US" sz="3600" dirty="0" err="1" smtClean="0">
                <a:latin typeface="Times New Roman" pitchFamily="18" charset="0"/>
                <a:cs typeface="Times New Roman" pitchFamily="18" charset="0"/>
              </a:rPr>
              <a:t>micturition</a:t>
            </a:r>
            <a:r>
              <a:rPr lang="en-US" sz="3600" dirty="0" smtClean="0">
                <a:latin typeface="Times New Roman" pitchFamily="18" charset="0"/>
                <a:cs typeface="Times New Roman" pitchFamily="18" charset="0"/>
              </a:rPr>
              <a:t> currently.</a:t>
            </a:r>
          </a:p>
          <a:p>
            <a:pPr lvl="0"/>
            <a:r>
              <a:rPr lang="en-US" sz="3600" dirty="0" smtClean="0">
                <a:latin typeface="Times New Roman" pitchFamily="18" charset="0"/>
                <a:cs typeface="Times New Roman" pitchFamily="18" charset="0"/>
              </a:rPr>
              <a:t>C/o  low backache due to widening of pelvic joints.</a:t>
            </a:r>
          </a:p>
          <a:p>
            <a:pPr lvl="0"/>
            <a:r>
              <a:rPr lang="en-US" sz="3600" dirty="0" smtClean="0">
                <a:latin typeface="Times New Roman" pitchFamily="18" charset="0"/>
                <a:cs typeface="Times New Roman" pitchFamily="18" charset="0"/>
              </a:rPr>
              <a:t>At 34 weeks head is quite small and far  from the brim.</a:t>
            </a:r>
          </a:p>
          <a:p>
            <a:pPr lvl="0"/>
            <a:endParaRPr lang="en-US" sz="3300" dirty="0" smtClean="0">
              <a:latin typeface="Times New Roman" pitchFamily="18" charset="0"/>
              <a:cs typeface="Times New Roman" pitchFamily="18" charset="0"/>
            </a:endParaRPr>
          </a:p>
          <a:p>
            <a:endParaRPr lang="en-US" sz="3300" dirty="0"/>
          </a:p>
        </p:txBody>
      </p:sp>
    </p:spTree>
    <p:extLst>
      <p:ext uri="{BB962C8B-B14F-4D97-AF65-F5344CB8AC3E}">
        <p14:creationId xmlns:p14="http://schemas.microsoft.com/office/powerpoint/2010/main" val="2766338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dirty="0" smtClean="0"/>
              <a:t>Tape measure</a:t>
            </a:r>
          </a:p>
          <a:p>
            <a:pPr lvl="0"/>
            <a:r>
              <a:rPr lang="en-US" dirty="0" smtClean="0"/>
              <a:t>Second hand watch</a:t>
            </a:r>
          </a:p>
          <a:p>
            <a:pPr lvl="0"/>
            <a:r>
              <a:rPr lang="en-US" dirty="0" smtClean="0"/>
              <a:t>Gloves</a:t>
            </a:r>
          </a:p>
          <a:p>
            <a:pPr lvl="0"/>
            <a:r>
              <a:rPr lang="en-US" dirty="0" smtClean="0"/>
              <a:t>Weighing scale</a:t>
            </a:r>
          </a:p>
          <a:p>
            <a:pPr lvl="0"/>
            <a:r>
              <a:rPr lang="en-US" dirty="0" smtClean="0"/>
              <a:t>Clinical thermometer</a:t>
            </a:r>
          </a:p>
          <a:p>
            <a:pPr lvl="0"/>
            <a:r>
              <a:rPr lang="en-US" dirty="0" smtClean="0"/>
              <a:t>Lubricant</a:t>
            </a:r>
          </a:p>
          <a:p>
            <a:pPr lvl="0"/>
            <a:r>
              <a:rPr lang="en-US" dirty="0" smtClean="0"/>
              <a:t>Swabs</a:t>
            </a:r>
          </a:p>
          <a:p>
            <a:pPr lvl="0"/>
            <a:r>
              <a:rPr lang="en-US" dirty="0" smtClean="0"/>
              <a:t>Stethoscope</a:t>
            </a:r>
          </a:p>
          <a:p>
            <a:pPr>
              <a:buNone/>
            </a:pPr>
            <a:endParaRPr lang="en-US" dirty="0"/>
          </a:p>
        </p:txBody>
      </p:sp>
    </p:spTree>
    <p:extLst>
      <p:ext uri="{BB962C8B-B14F-4D97-AF65-F5344CB8AC3E}">
        <p14:creationId xmlns:p14="http://schemas.microsoft.com/office/powerpoint/2010/main" val="1259102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991600" cy="1295400"/>
          </a:xfrm>
        </p:spPr>
        <p:txBody>
          <a:bodyPr>
            <a:normAutofit fontScale="90000"/>
          </a:bodyPr>
          <a:lstStyle/>
          <a:p>
            <a:r>
              <a:rPr lang="en-US" b="1" dirty="0" smtClean="0">
                <a:solidFill>
                  <a:srgbClr val="7030A0"/>
                </a:solidFill>
              </a:rPr>
              <a:t/>
            </a:r>
            <a:br>
              <a:rPr lang="en-US" b="1" dirty="0" smtClean="0">
                <a:solidFill>
                  <a:srgbClr val="7030A0"/>
                </a:solidFill>
              </a:rPr>
            </a:br>
            <a:r>
              <a:rPr lang="en-US" b="1" dirty="0" smtClean="0">
                <a:solidFill>
                  <a:srgbClr val="7030A0"/>
                </a:solidFill>
              </a:rPr>
              <a:t>PREPARATIONS PRIOR TO FIRST EXAMINATION</a:t>
            </a:r>
            <a:endParaRPr lang="sw-KE" b="1" dirty="0">
              <a:solidFill>
                <a:srgbClr val="7030A0"/>
              </a:solidFill>
            </a:endParaRPr>
          </a:p>
        </p:txBody>
      </p:sp>
      <p:sp>
        <p:nvSpPr>
          <p:cNvPr id="5" name="Content Placeholder 2"/>
          <p:cNvSpPr>
            <a:spLocks noGrp="1"/>
          </p:cNvSpPr>
          <p:nvPr>
            <p:ph idx="1"/>
          </p:nvPr>
        </p:nvSpPr>
        <p:spPr>
          <a:xfrm>
            <a:off x="0" y="1524000"/>
            <a:ext cx="9144000" cy="5334000"/>
          </a:xfrm>
        </p:spPr>
        <p:txBody>
          <a:bodyPr>
            <a:normAutofit lnSpcReduction="10000"/>
          </a:bodyPr>
          <a:lstStyle/>
          <a:p>
            <a:r>
              <a:rPr lang="en-US" dirty="0" smtClean="0"/>
              <a:t>The midwife should first perform hand hygiene:-This is to prevent the spread of infections.</a:t>
            </a:r>
          </a:p>
          <a:p>
            <a:r>
              <a:rPr lang="en-US" dirty="0" smtClean="0"/>
              <a:t>The midwife’s hands should be warm:-This is to avoid chilling of the infant</a:t>
            </a:r>
          </a:p>
          <a:p>
            <a:r>
              <a:rPr lang="en-US" dirty="0" smtClean="0"/>
              <a:t>The neonate should be in a warm, draught free environment</a:t>
            </a:r>
          </a:p>
          <a:p>
            <a:r>
              <a:rPr lang="en-US" dirty="0" smtClean="0"/>
              <a:t>There should be enough light to allow the midwife to see the neonate clearly</a:t>
            </a:r>
          </a:p>
          <a:p>
            <a:r>
              <a:rPr lang="en-US" dirty="0" smtClean="0"/>
              <a:t>The examination is performed in an orderly manner from head to toe</a:t>
            </a:r>
            <a:endParaRPr lang="sw-KE" dirty="0"/>
          </a:p>
        </p:txBody>
      </p:sp>
    </p:spTree>
    <p:extLst>
      <p:ext uri="{BB962C8B-B14F-4D97-AF65-F5344CB8AC3E}">
        <p14:creationId xmlns:p14="http://schemas.microsoft.com/office/powerpoint/2010/main" val="2850202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914400" y="152400"/>
            <a:ext cx="7315200" cy="685800"/>
          </a:xfrm>
        </p:spPr>
        <p:txBody>
          <a:bodyPr>
            <a:normAutofit fontScale="90000"/>
          </a:bodyPr>
          <a:lstStyle/>
          <a:p>
            <a:r>
              <a:rPr lang="en-US" b="1" dirty="0" smtClean="0"/>
              <a:t>EVALUATE THE BABY</a:t>
            </a:r>
            <a:endParaRPr lang="sw-KE" b="1" dirty="0"/>
          </a:p>
        </p:txBody>
      </p:sp>
      <p:pic>
        <p:nvPicPr>
          <p:cNvPr id="5" name="Picture 7"/>
          <p:cNvPicPr>
            <a:picLocks noGrp="1" noChangeAspect="1" noChangeArrowheads="1"/>
          </p:cNvPicPr>
          <p:nvPr>
            <p:ph idx="1"/>
          </p:nvPr>
        </p:nvPicPr>
        <p:blipFill>
          <a:blip r:embed="rId2" cstate="print"/>
          <a:stretch>
            <a:fillRect/>
          </a:stretch>
        </p:blipFill>
        <p:spPr bwMode="auto">
          <a:xfrm>
            <a:off x="381000" y="838200"/>
            <a:ext cx="8382000" cy="5867399"/>
          </a:xfrm>
          <a:prstGeom prst="rect">
            <a:avLst/>
          </a:prstGeom>
          <a:noFill/>
          <a:ln w="9525">
            <a:noFill/>
            <a:miter lim="800000"/>
            <a:headEnd/>
            <a:tailEnd/>
          </a:ln>
        </p:spPr>
      </p:pic>
    </p:spTree>
    <p:extLst>
      <p:ext uri="{BB962C8B-B14F-4D97-AF65-F5344CB8AC3E}">
        <p14:creationId xmlns:p14="http://schemas.microsoft.com/office/powerpoint/2010/main" val="175412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685800"/>
          </a:xfrm>
        </p:spPr>
        <p:txBody>
          <a:bodyPr>
            <a:normAutofit fontScale="90000"/>
          </a:bodyPr>
          <a:lstStyle/>
          <a:p>
            <a:r>
              <a:rPr lang="en-US" b="1" dirty="0" smtClean="0">
                <a:solidFill>
                  <a:srgbClr val="7030A0"/>
                </a:solidFill>
              </a:rPr>
              <a:t>APPEARANCE</a:t>
            </a:r>
            <a:endParaRPr lang="en-US" b="1" dirty="0">
              <a:solidFill>
                <a:srgbClr val="7030A0"/>
              </a:solidFill>
            </a:endParaRPr>
          </a:p>
        </p:txBody>
      </p:sp>
      <p:sp>
        <p:nvSpPr>
          <p:cNvPr id="4" name="Content Placeholder 2"/>
          <p:cNvSpPr>
            <a:spLocks noGrp="1"/>
          </p:cNvSpPr>
          <p:nvPr>
            <p:ph idx="1"/>
          </p:nvPr>
        </p:nvSpPr>
        <p:spPr>
          <a:xfrm>
            <a:off x="533400" y="838200"/>
            <a:ext cx="8610600" cy="6019800"/>
          </a:xfrm>
        </p:spPr>
        <p:txBody>
          <a:bodyPr>
            <a:normAutofit/>
          </a:bodyPr>
          <a:lstStyle/>
          <a:p>
            <a:pPr>
              <a:buFont typeface="Wingdings" pitchFamily="2" charset="2"/>
              <a:buChar char="q"/>
            </a:pPr>
            <a:r>
              <a:rPr lang="en-US" dirty="0" smtClean="0">
                <a:latin typeface="Calibri" pitchFamily="34" charset="0"/>
              </a:rPr>
              <a:t>The baby should be pink in colour.</a:t>
            </a:r>
          </a:p>
          <a:p>
            <a:pPr>
              <a:buFont typeface="Wingdings" pitchFamily="2" charset="2"/>
              <a:buChar char="q"/>
            </a:pPr>
            <a:r>
              <a:rPr lang="en-US" dirty="0" smtClean="0">
                <a:latin typeface="Calibri" pitchFamily="34" charset="0"/>
              </a:rPr>
              <a:t>Note any abnormal facies</a:t>
            </a:r>
          </a:p>
          <a:p>
            <a:pPr>
              <a:buFont typeface="Wingdings" pitchFamily="2" charset="2"/>
              <a:buChar char="q"/>
            </a:pPr>
            <a:r>
              <a:rPr lang="en-US" dirty="0" smtClean="0">
                <a:latin typeface="Calibri" pitchFamily="34" charset="0"/>
              </a:rPr>
              <a:t>Lies in an attitude of flexion</a:t>
            </a:r>
          </a:p>
          <a:p>
            <a:pPr>
              <a:buFont typeface="Wingdings" pitchFamily="2" charset="2"/>
              <a:buChar char="q"/>
            </a:pPr>
            <a:r>
              <a:rPr lang="en-US" dirty="0" smtClean="0">
                <a:latin typeface="Calibri" pitchFamily="34" charset="0"/>
              </a:rPr>
              <a:t>Vernix caseosa-a white, sticky substance is present on the skin. It is thought to have a protective function  and is absorbed within a few hours</a:t>
            </a:r>
          </a:p>
          <a:p>
            <a:r>
              <a:rPr lang="en-US" dirty="0" smtClean="0">
                <a:latin typeface="Calibri" pitchFamily="34" charset="0"/>
              </a:rPr>
              <a:t>Residual vernix in the axillae and groin predisposes to excoriation of the skin</a:t>
            </a:r>
            <a:endParaRPr lang="sw-KE" dirty="0" smtClean="0">
              <a:latin typeface="Calibri" pitchFamily="34" charset="0"/>
            </a:endParaRPr>
          </a:p>
          <a:p>
            <a:pPr>
              <a:buFont typeface="Wingdings" pitchFamily="2" charset="2"/>
              <a:buChar char="q"/>
            </a:pPr>
            <a:endParaRPr lang="en-US" dirty="0" smtClean="0">
              <a:latin typeface="Calibri" pitchFamily="34" charset="0"/>
            </a:endParaRPr>
          </a:p>
          <a:p>
            <a:pPr>
              <a:buFont typeface="Wingdings" pitchFamily="2" charset="2"/>
              <a:buChar char="q"/>
            </a:pPr>
            <a:endParaRPr lang="sw-KE" dirty="0">
              <a:latin typeface="Calibri" pitchFamily="34" charset="0"/>
            </a:endParaRPr>
          </a:p>
        </p:txBody>
      </p:sp>
    </p:spTree>
    <p:extLst>
      <p:ext uri="{BB962C8B-B14F-4D97-AF65-F5344CB8AC3E}">
        <p14:creationId xmlns:p14="http://schemas.microsoft.com/office/powerpoint/2010/main" val="3584246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914400" y="152400"/>
            <a:ext cx="7315200" cy="685800"/>
          </a:xfrm>
        </p:spPr>
        <p:txBody>
          <a:bodyPr>
            <a:normAutofit fontScale="90000"/>
          </a:bodyPr>
          <a:lstStyle/>
          <a:p>
            <a:r>
              <a:rPr lang="en-US" dirty="0" smtClean="0"/>
              <a:t>Vernix caseosa</a:t>
            </a:r>
            <a:endParaRPr lang="sw-KE" dirty="0"/>
          </a:p>
        </p:txBody>
      </p:sp>
      <p:pic>
        <p:nvPicPr>
          <p:cNvPr id="5" name="Picture 6"/>
          <p:cNvPicPr>
            <a:picLocks noGrp="1" noChangeAspect="1" noChangeArrowheads="1"/>
          </p:cNvPicPr>
          <p:nvPr>
            <p:ph idx="1"/>
          </p:nvPr>
        </p:nvPicPr>
        <p:blipFill>
          <a:blip r:embed="rId2" cstate="print"/>
          <a:stretch>
            <a:fillRect/>
          </a:stretch>
        </p:blipFill>
        <p:spPr bwMode="auto">
          <a:xfrm>
            <a:off x="304800" y="1143000"/>
            <a:ext cx="8610600" cy="5715000"/>
          </a:xfrm>
          <a:prstGeom prst="rect">
            <a:avLst/>
          </a:prstGeom>
          <a:noFill/>
          <a:ln w="9525">
            <a:noFill/>
            <a:miter lim="800000"/>
            <a:headEnd/>
            <a:tailEnd/>
          </a:ln>
        </p:spPr>
      </p:pic>
    </p:spTree>
    <p:extLst>
      <p:ext uri="{BB962C8B-B14F-4D97-AF65-F5344CB8AC3E}">
        <p14:creationId xmlns:p14="http://schemas.microsoft.com/office/powerpoint/2010/main" val="428739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685800"/>
          </a:xfrm>
        </p:spPr>
        <p:txBody>
          <a:bodyPr>
            <a:normAutofit fontScale="90000"/>
          </a:bodyPr>
          <a:lstStyle/>
          <a:p>
            <a:r>
              <a:rPr lang="en-US" dirty="0" smtClean="0"/>
              <a:t>THE SKIN</a:t>
            </a:r>
            <a:endParaRPr lang="en-US" dirty="0"/>
          </a:p>
        </p:txBody>
      </p:sp>
      <p:sp>
        <p:nvSpPr>
          <p:cNvPr id="4" name="Content Placeholder 2"/>
          <p:cNvSpPr>
            <a:spLocks noGrp="1"/>
          </p:cNvSpPr>
          <p:nvPr>
            <p:ph idx="1"/>
          </p:nvPr>
        </p:nvSpPr>
        <p:spPr>
          <a:xfrm>
            <a:off x="457200" y="1066800"/>
            <a:ext cx="7772400" cy="5105400"/>
          </a:xfrm>
        </p:spPr>
        <p:txBody>
          <a:bodyPr/>
          <a:lstStyle/>
          <a:p>
            <a:r>
              <a:rPr lang="en-US" dirty="0" smtClean="0"/>
              <a:t>Sterile at birth and is colonized by micro-organisms within 24 hours</a:t>
            </a:r>
          </a:p>
          <a:p>
            <a:r>
              <a:rPr lang="en-US" dirty="0" smtClean="0"/>
              <a:t>General colour of the skin depends on the baby’s ethnic origin</a:t>
            </a:r>
          </a:p>
          <a:p>
            <a:r>
              <a:rPr lang="en-US" dirty="0" smtClean="0"/>
              <a:t>Lanugo,downy hairs cover the skin and are plentiful over the shoulders, upper arms and thighs</a:t>
            </a:r>
          </a:p>
          <a:p>
            <a:r>
              <a:rPr lang="en-US" dirty="0" smtClean="0"/>
              <a:t>Mature baby has plentiful skin creases on the palms of his hands and soles of his feet</a:t>
            </a:r>
            <a:endParaRPr lang="sw-KE" dirty="0"/>
          </a:p>
        </p:txBody>
      </p:sp>
    </p:spTree>
    <p:extLst>
      <p:ext uri="{BB962C8B-B14F-4D97-AF65-F5344CB8AC3E}">
        <p14:creationId xmlns:p14="http://schemas.microsoft.com/office/powerpoint/2010/main" val="3640396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Examine the baby systematically in the following manner:</a:t>
            </a:r>
            <a:br>
              <a:rPr lang="en-US" dirty="0" smtClean="0"/>
            </a:br>
            <a:endParaRPr lang="en-US" dirty="0"/>
          </a:p>
        </p:txBody>
      </p:sp>
      <p:sp>
        <p:nvSpPr>
          <p:cNvPr id="3" name="Content Placeholder 2"/>
          <p:cNvSpPr>
            <a:spLocks noGrp="1"/>
          </p:cNvSpPr>
          <p:nvPr>
            <p:ph idx="1"/>
          </p:nvPr>
        </p:nvSpPr>
        <p:spPr>
          <a:xfrm>
            <a:off x="0" y="1066800"/>
            <a:ext cx="8991600" cy="5791200"/>
          </a:xfrm>
        </p:spPr>
        <p:txBody>
          <a:bodyPr>
            <a:normAutofit fontScale="92500" lnSpcReduction="10000"/>
          </a:bodyPr>
          <a:lstStyle/>
          <a:p>
            <a:pPr lvl="0"/>
            <a:r>
              <a:rPr lang="en-US" b="1" dirty="0" smtClean="0"/>
              <a:t>Vital signs </a:t>
            </a:r>
            <a:r>
              <a:rPr lang="en-US" dirty="0" smtClean="0"/>
              <a:t>- heart rate (120-160/min), respiration (20-60 average 44/min), and temperature (36-37 degrees centigrade).</a:t>
            </a:r>
          </a:p>
          <a:p>
            <a:pPr lvl="0"/>
            <a:r>
              <a:rPr lang="en-US" b="1" dirty="0" smtClean="0"/>
              <a:t>Head</a:t>
            </a:r>
            <a:r>
              <a:rPr lang="en-US" dirty="0" smtClean="0"/>
              <a:t> - Check the shape to see if there is excessive moulding, caput succedaneum or depressed fractures to exclude head injury, microcephalus or hydrocephalus.</a:t>
            </a:r>
          </a:p>
          <a:p>
            <a:r>
              <a:rPr lang="en-US" dirty="0" smtClean="0"/>
              <a:t>On palpation of the vault of the skull:</a:t>
            </a:r>
          </a:p>
          <a:p>
            <a:r>
              <a:rPr lang="en-US" dirty="0" smtClean="0"/>
              <a:t>The bones should feel hard in a full term infant</a:t>
            </a:r>
          </a:p>
          <a:p>
            <a:r>
              <a:rPr lang="en-US" dirty="0" smtClean="0"/>
              <a:t>It may also be done to determine the degree of moulding </a:t>
            </a:r>
          </a:p>
          <a:p>
            <a:pPr lvl="0"/>
            <a:r>
              <a:rPr lang="en-US" dirty="0" smtClean="0"/>
              <a:t> Take head circumference (Approximately 33-37 cm).</a:t>
            </a:r>
          </a:p>
        </p:txBody>
      </p:sp>
    </p:spTree>
    <p:extLst>
      <p:ext uri="{BB962C8B-B14F-4D97-AF65-F5344CB8AC3E}">
        <p14:creationId xmlns:p14="http://schemas.microsoft.com/office/powerpoint/2010/main" val="4272761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609600"/>
          </a:xfrm>
        </p:spPr>
        <p:txBody>
          <a:bodyPr>
            <a:normAutofit fontScale="90000"/>
          </a:bodyPr>
          <a:lstStyle/>
          <a:p>
            <a:r>
              <a:rPr lang="en-US" dirty="0" smtClean="0"/>
              <a:t>HEAD CNTD’</a:t>
            </a:r>
            <a:endParaRPr lang="en-US" dirty="0"/>
          </a:p>
        </p:txBody>
      </p:sp>
      <p:sp>
        <p:nvSpPr>
          <p:cNvPr id="4" name="Content Placeholder 2"/>
          <p:cNvSpPr>
            <a:spLocks noGrp="1"/>
          </p:cNvSpPr>
          <p:nvPr>
            <p:ph idx="1"/>
          </p:nvPr>
        </p:nvSpPr>
        <p:spPr/>
        <p:txBody>
          <a:bodyPr/>
          <a:lstStyle/>
          <a:p>
            <a:r>
              <a:rPr lang="en-US" dirty="0" smtClean="0"/>
              <a:t>Fontanels should be flat, soft, &amp; firm. they bulge when the baby cries or if there is increased in ICP</a:t>
            </a:r>
            <a:endParaRPr lang="sw-KE" dirty="0" smtClean="0"/>
          </a:p>
          <a:p>
            <a:r>
              <a:rPr lang="en-US" dirty="0" smtClean="0"/>
              <a:t>Wide anterior fontanelle or splayed sutures may indicate hydrocephalus or immaturity</a:t>
            </a:r>
          </a:p>
          <a:p>
            <a:r>
              <a:rPr lang="en-US" dirty="0" smtClean="0"/>
              <a:t>Sunken fontanelles denote dehydration</a:t>
            </a:r>
            <a:endParaRPr lang="sw-KE" dirty="0" smtClean="0"/>
          </a:p>
          <a:p>
            <a:endParaRPr lang="sw-KE" dirty="0"/>
          </a:p>
        </p:txBody>
      </p:sp>
    </p:spTree>
    <p:extLst>
      <p:ext uri="{BB962C8B-B14F-4D97-AF65-F5344CB8AC3E}">
        <p14:creationId xmlns:p14="http://schemas.microsoft.com/office/powerpoint/2010/main" val="2466696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685800" y="152400"/>
            <a:ext cx="8458200" cy="1066800"/>
          </a:xfrm>
        </p:spPr>
        <p:txBody>
          <a:bodyPr>
            <a:normAutofit fontScale="90000"/>
          </a:bodyPr>
          <a:lstStyle/>
          <a:p>
            <a:r>
              <a:rPr lang="en-US" b="1" dirty="0" smtClean="0">
                <a:solidFill>
                  <a:srgbClr val="7030A0"/>
                </a:solidFill>
              </a:rPr>
              <a:t>MEASURING OCCIPITO-FRONTAL CIRCUMFERENCE</a:t>
            </a:r>
            <a:endParaRPr lang="sw-KE" b="1" dirty="0">
              <a:solidFill>
                <a:srgbClr val="7030A0"/>
              </a:solidFill>
            </a:endParaRPr>
          </a:p>
        </p:txBody>
      </p:sp>
      <p:pic>
        <p:nvPicPr>
          <p:cNvPr id="5" name="Picture 8" descr="microcephaly"/>
          <p:cNvPicPr>
            <a:picLocks noGrp="1" noChangeAspect="1" noChangeArrowheads="1"/>
          </p:cNvPicPr>
          <p:nvPr>
            <p:ph idx="1"/>
          </p:nvPr>
        </p:nvPicPr>
        <p:blipFill>
          <a:blip r:embed="rId2" cstate="print"/>
          <a:stretch>
            <a:fillRect/>
          </a:stretch>
        </p:blipFill>
        <p:spPr bwMode="auto">
          <a:xfrm>
            <a:off x="228600" y="1371600"/>
            <a:ext cx="8686799" cy="5181600"/>
          </a:xfrm>
          <a:prstGeom prst="rect">
            <a:avLst/>
          </a:prstGeom>
          <a:noFill/>
          <a:ln w="9525">
            <a:noFill/>
            <a:miter lim="800000"/>
            <a:headEnd/>
            <a:tailEnd/>
          </a:ln>
        </p:spPr>
      </p:pic>
    </p:spTree>
    <p:extLst>
      <p:ext uri="{BB962C8B-B14F-4D97-AF65-F5344CB8AC3E}">
        <p14:creationId xmlns:p14="http://schemas.microsoft.com/office/powerpoint/2010/main" val="59193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838200"/>
          </a:xfrm>
        </p:spPr>
        <p:txBody>
          <a:bodyPr/>
          <a:lstStyle/>
          <a:p>
            <a:r>
              <a:rPr lang="en-US" b="1" dirty="0" smtClean="0">
                <a:solidFill>
                  <a:srgbClr val="7030A0"/>
                </a:solidFill>
              </a:rPr>
              <a:t>EYES</a:t>
            </a:r>
            <a:endParaRPr lang="en-US" b="1" dirty="0">
              <a:solidFill>
                <a:srgbClr val="7030A0"/>
              </a:solidFill>
            </a:endParaRPr>
          </a:p>
        </p:txBody>
      </p:sp>
      <p:sp>
        <p:nvSpPr>
          <p:cNvPr id="4" name="Content Placeholder 2"/>
          <p:cNvSpPr>
            <a:spLocks noGrp="1"/>
          </p:cNvSpPr>
          <p:nvPr>
            <p:ph idx="1"/>
          </p:nvPr>
        </p:nvSpPr>
        <p:spPr>
          <a:xfrm>
            <a:off x="0" y="1371600"/>
            <a:ext cx="9144000" cy="4800600"/>
          </a:xfrm>
        </p:spPr>
        <p:txBody>
          <a:bodyPr>
            <a:normAutofit fontScale="92500" lnSpcReduction="10000"/>
          </a:bodyPr>
          <a:lstStyle/>
          <a:p>
            <a:r>
              <a:rPr lang="en-US" dirty="0" smtClean="0"/>
              <a:t>No tears are present in the eyes of a baby and they become easily infected</a:t>
            </a:r>
          </a:p>
          <a:p>
            <a:r>
              <a:rPr lang="en-US" dirty="0" smtClean="0"/>
              <a:t>Each eye should be visualised to confirm that it is present and the lens is clear</a:t>
            </a:r>
          </a:p>
          <a:p>
            <a:r>
              <a:rPr lang="en-US" dirty="0" smtClean="0"/>
              <a:t>The baby may open his eyes spontaneously if held in an upright position</a:t>
            </a:r>
          </a:p>
          <a:p>
            <a:r>
              <a:rPr lang="en-US" dirty="0" smtClean="0"/>
              <a:t>Any slight bleeding or oedema is noted </a:t>
            </a:r>
          </a:p>
          <a:p>
            <a:r>
              <a:rPr lang="en-US" dirty="0" smtClean="0"/>
              <a:t>Observe for jaundice,</a:t>
            </a:r>
          </a:p>
          <a:p>
            <a:r>
              <a:rPr lang="en-US" dirty="0" smtClean="0"/>
              <a:t>The normal space between the eyes is upto 3cms</a:t>
            </a:r>
          </a:p>
          <a:p>
            <a:r>
              <a:rPr lang="en-US" dirty="0" smtClean="0"/>
              <a:t>The inner canthal distance averages 2.5-3cms</a:t>
            </a:r>
          </a:p>
          <a:p>
            <a:endParaRPr lang="sw-KE" dirty="0"/>
          </a:p>
        </p:txBody>
      </p:sp>
    </p:spTree>
    <p:extLst>
      <p:ext uri="{BB962C8B-B14F-4D97-AF65-F5344CB8AC3E}">
        <p14:creationId xmlns:p14="http://schemas.microsoft.com/office/powerpoint/2010/main" val="1201741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800" i="1" dirty="0" smtClean="0">
                <a:latin typeface="Times New Roman" pitchFamily="18" charset="0"/>
                <a:cs typeface="Times New Roman" pitchFamily="18" charset="0"/>
              </a:rPr>
              <a:t> </a:t>
            </a:r>
            <a:r>
              <a:rPr lang="en-US" sz="4400" i="1" u="sng" dirty="0" smtClean="0">
                <a:latin typeface="Times New Roman" pitchFamily="18" charset="0"/>
                <a:cs typeface="Times New Roman" pitchFamily="18" charset="0"/>
              </a:rPr>
              <a:t>At Forty (40) weeks</a:t>
            </a:r>
            <a:r>
              <a:rPr lang="en-US" dirty="0" smtClean="0"/>
              <a:t>	</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52</a:t>
            </a:fld>
            <a:endParaRPr lang="en-US" dirty="0"/>
          </a:p>
        </p:txBody>
      </p:sp>
      <p:sp>
        <p:nvSpPr>
          <p:cNvPr id="3" name="Content Placeholder 2"/>
          <p:cNvSpPr>
            <a:spLocks noGrp="1"/>
          </p:cNvSpPr>
          <p:nvPr>
            <p:ph sz="quarter" idx="1"/>
          </p:nvPr>
        </p:nvSpPr>
        <p:spPr/>
        <p:txBody>
          <a:bodyPr>
            <a:noAutofit/>
          </a:bodyPr>
          <a:lstStyle/>
          <a:p>
            <a:r>
              <a:rPr lang="en-US" sz="4800" dirty="0" smtClean="0">
                <a:cs typeface="Times New Roman" pitchFamily="18" charset="0"/>
              </a:rPr>
              <a:t>Uterus is ready to go into labour. </a:t>
            </a:r>
          </a:p>
          <a:p>
            <a:r>
              <a:rPr lang="en-US" sz="4800" dirty="0" smtClean="0">
                <a:cs typeface="Times New Roman" pitchFamily="18" charset="0"/>
              </a:rPr>
              <a:t> Mother feels and looks tired ,experiences backache and joint pains, particularly when walking</a:t>
            </a:r>
            <a:r>
              <a:rPr lang="en-US" sz="4400" dirty="0" smtClean="0">
                <a:cs typeface="Times New Roman" pitchFamily="18" charset="0"/>
              </a:rPr>
              <a:t>.</a:t>
            </a:r>
          </a:p>
          <a:p>
            <a:pPr lvl="0">
              <a:buNone/>
            </a:pPr>
            <a:r>
              <a:rPr lang="en-US" sz="4400" dirty="0" smtClean="0"/>
              <a:t> </a:t>
            </a:r>
          </a:p>
          <a:p>
            <a:endParaRPr lang="en-US" sz="4400" dirty="0"/>
          </a:p>
        </p:txBody>
      </p:sp>
    </p:spTree>
    <p:extLst>
      <p:ext uri="{BB962C8B-B14F-4D97-AF65-F5344CB8AC3E}">
        <p14:creationId xmlns:p14="http://schemas.microsoft.com/office/powerpoint/2010/main" val="2473443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914400" y="152400"/>
            <a:ext cx="7315200" cy="685800"/>
          </a:xfrm>
        </p:spPr>
        <p:txBody>
          <a:bodyPr>
            <a:normAutofit fontScale="90000"/>
          </a:bodyPr>
          <a:lstStyle/>
          <a:p>
            <a:r>
              <a:rPr lang="en-US" dirty="0" smtClean="0"/>
              <a:t>Normal eye</a:t>
            </a:r>
            <a:endParaRPr lang="sw-KE"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5" name="Picture 6" descr="uninjectedeye1"/>
          <p:cNvPicPr>
            <a:picLocks noChangeAspect="1" noChangeArrowheads="1"/>
          </p:cNvPicPr>
          <p:nvPr/>
        </p:nvPicPr>
        <p:blipFill>
          <a:blip r:embed="rId2" cstate="print"/>
          <a:srcRect/>
          <a:stretch>
            <a:fillRect/>
          </a:stretch>
        </p:blipFill>
        <p:spPr bwMode="auto">
          <a:xfrm>
            <a:off x="228600" y="1219200"/>
            <a:ext cx="8458200" cy="5334000"/>
          </a:xfrm>
          <a:prstGeom prst="rect">
            <a:avLst/>
          </a:prstGeom>
          <a:noFill/>
          <a:ln w="9525">
            <a:noFill/>
            <a:miter lim="800000"/>
            <a:headEnd/>
            <a:tailEnd/>
          </a:ln>
        </p:spPr>
      </p:pic>
    </p:spTree>
    <p:extLst>
      <p:ext uri="{BB962C8B-B14F-4D97-AF65-F5344CB8AC3E}">
        <p14:creationId xmlns:p14="http://schemas.microsoft.com/office/powerpoint/2010/main" val="4241403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914400" y="152400"/>
            <a:ext cx="7315200" cy="762000"/>
          </a:xfrm>
        </p:spPr>
        <p:txBody>
          <a:bodyPr>
            <a:normAutofit/>
          </a:bodyPr>
          <a:lstStyle/>
          <a:p>
            <a:r>
              <a:rPr lang="en-US" dirty="0" smtClean="0"/>
              <a:t>Eyelid edema</a:t>
            </a:r>
            <a:endParaRPr lang="sw-KE" dirty="0"/>
          </a:p>
        </p:txBody>
      </p:sp>
      <p:pic>
        <p:nvPicPr>
          <p:cNvPr id="5" name="Picture 7" descr="puffyeyes1"/>
          <p:cNvPicPr>
            <a:picLocks noGrp="1" noChangeAspect="1" noChangeArrowheads="1"/>
          </p:cNvPicPr>
          <p:nvPr>
            <p:ph idx="1"/>
          </p:nvPr>
        </p:nvPicPr>
        <p:blipFill>
          <a:blip r:embed="rId2" cstate="print"/>
          <a:srcRect/>
          <a:stretch>
            <a:fillRect/>
          </a:stretch>
        </p:blipFill>
        <p:spPr bwMode="auto">
          <a:xfrm>
            <a:off x="0" y="838200"/>
            <a:ext cx="9143999" cy="6019800"/>
          </a:xfrm>
          <a:prstGeom prst="rect">
            <a:avLst/>
          </a:prstGeom>
          <a:noFill/>
          <a:ln w="9525">
            <a:noFill/>
            <a:miter lim="800000"/>
            <a:headEnd/>
            <a:tailEnd/>
          </a:ln>
        </p:spPr>
      </p:pic>
    </p:spTree>
    <p:extLst>
      <p:ext uri="{BB962C8B-B14F-4D97-AF65-F5344CB8AC3E}">
        <p14:creationId xmlns:p14="http://schemas.microsoft.com/office/powerpoint/2010/main" val="123092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686800" cy="5211773"/>
          </a:xfrm>
        </p:spPr>
        <p:txBody>
          <a:bodyPr>
            <a:normAutofit/>
          </a:bodyPr>
          <a:lstStyle/>
          <a:p>
            <a:pPr lvl="0">
              <a:buNone/>
            </a:pPr>
            <a:r>
              <a:rPr lang="en-US" b="1" u="sng" dirty="0" smtClean="0"/>
              <a:t>EARS</a:t>
            </a:r>
            <a:r>
              <a:rPr lang="en-US" dirty="0" smtClean="0"/>
              <a:t> </a:t>
            </a:r>
          </a:p>
          <a:p>
            <a:r>
              <a:rPr lang="en-US" dirty="0" smtClean="0"/>
              <a:t>Placement and position:-</a:t>
            </a:r>
          </a:p>
          <a:p>
            <a:r>
              <a:rPr lang="en-US" dirty="0" smtClean="0"/>
              <a:t>Draw an imaginary line from the outer canthus of the eye to the occiput and the top of the pinna should meet or cross this line.</a:t>
            </a:r>
          </a:p>
          <a:p>
            <a:r>
              <a:rPr lang="en-US" dirty="0" smtClean="0"/>
              <a:t>The upper notch of the pinna should be level with the canthus of the eye</a:t>
            </a:r>
          </a:p>
          <a:p>
            <a:r>
              <a:rPr lang="en-US" dirty="0" smtClean="0"/>
              <a:t>Abnormal:-low set ears</a:t>
            </a:r>
            <a:r>
              <a:rPr lang="en-US" dirty="0" smtClean="0">
                <a:sym typeface="Wingdings" pitchFamily="2" charset="2"/>
              </a:rPr>
              <a:t> Down’s syndrome, renal anomalies </a:t>
            </a:r>
          </a:p>
          <a:p>
            <a:pPr lvl="0">
              <a:buNone/>
            </a:pPr>
            <a:endParaRPr lang="en-US" dirty="0" smtClean="0"/>
          </a:p>
          <a:p>
            <a:pPr>
              <a:buNone/>
            </a:pPr>
            <a:endParaRPr lang="en-US" dirty="0"/>
          </a:p>
        </p:txBody>
      </p:sp>
    </p:spTree>
    <p:extLst>
      <p:ext uri="{BB962C8B-B14F-4D97-AF65-F5344CB8AC3E}">
        <p14:creationId xmlns:p14="http://schemas.microsoft.com/office/powerpoint/2010/main" val="525534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9"/>
          <p:cNvSpPr>
            <a:spLocks noGrp="1"/>
          </p:cNvSpPr>
          <p:nvPr>
            <p:ph type="body" idx="1"/>
          </p:nvPr>
        </p:nvSpPr>
        <p:spPr>
          <a:xfrm>
            <a:off x="0" y="0"/>
            <a:ext cx="4114800" cy="816429"/>
          </a:xfrm>
          <a:solidFill>
            <a:schemeClr val="accent3">
              <a:lumMod val="75000"/>
            </a:schemeClr>
          </a:solidFill>
        </p:spPr>
        <p:txBody>
          <a:bodyPr/>
          <a:lstStyle/>
          <a:p>
            <a:r>
              <a:rPr lang="en-US" dirty="0" smtClean="0">
                <a:solidFill>
                  <a:srgbClr val="FFFF00"/>
                </a:solidFill>
              </a:rPr>
              <a:t>Normal ear</a:t>
            </a:r>
            <a:endParaRPr lang="sw-KE" dirty="0">
              <a:solidFill>
                <a:srgbClr val="FFFF00"/>
              </a:solidFill>
            </a:endParaRPr>
          </a:p>
        </p:txBody>
      </p:sp>
      <p:sp>
        <p:nvSpPr>
          <p:cNvPr id="10" name="Text Placeholder 11"/>
          <p:cNvSpPr>
            <a:spLocks noGrp="1"/>
          </p:cNvSpPr>
          <p:nvPr>
            <p:ph type="body" sz="half" idx="3"/>
          </p:nvPr>
        </p:nvSpPr>
        <p:spPr>
          <a:xfrm>
            <a:off x="4572000" y="1"/>
            <a:ext cx="4572000" cy="761999"/>
          </a:xfrm>
          <a:solidFill>
            <a:schemeClr val="accent3">
              <a:lumMod val="75000"/>
            </a:schemeClr>
          </a:solidFill>
        </p:spPr>
        <p:txBody>
          <a:bodyPr/>
          <a:lstStyle/>
          <a:p>
            <a:r>
              <a:rPr lang="en-US" dirty="0" smtClean="0">
                <a:solidFill>
                  <a:srgbClr val="FFFF00"/>
                </a:solidFill>
              </a:rPr>
              <a:t>Ear tag</a:t>
            </a:r>
            <a:endParaRPr lang="sw-KE" dirty="0">
              <a:solidFill>
                <a:srgbClr val="FFFF00"/>
              </a:solidFill>
            </a:endParaRPr>
          </a:p>
        </p:txBody>
      </p:sp>
      <p:pic>
        <p:nvPicPr>
          <p:cNvPr id="11" name="Picture 6" descr="Ear"/>
          <p:cNvPicPr>
            <a:picLocks noGrp="1" noChangeAspect="1" noChangeArrowheads="1"/>
          </p:cNvPicPr>
          <p:nvPr>
            <p:ph sz="quarter" idx="2"/>
          </p:nvPr>
        </p:nvPicPr>
        <p:blipFill>
          <a:blip r:embed="rId2" cstate="print"/>
          <a:srcRect/>
          <a:stretch>
            <a:fillRect/>
          </a:stretch>
        </p:blipFill>
        <p:spPr bwMode="auto">
          <a:xfrm>
            <a:off x="0" y="762000"/>
            <a:ext cx="4114800" cy="6096000"/>
          </a:xfrm>
          <a:prstGeom prst="rect">
            <a:avLst/>
          </a:prstGeom>
          <a:noFill/>
          <a:ln w="9525">
            <a:noFill/>
            <a:miter lim="800000"/>
            <a:headEnd/>
            <a:tailEnd/>
          </a:ln>
        </p:spPr>
      </p:pic>
      <p:pic>
        <p:nvPicPr>
          <p:cNvPr id="12" name="Picture 6" descr="eartag1"/>
          <p:cNvPicPr>
            <a:picLocks noGrp="1" noChangeAspect="1" noChangeArrowheads="1"/>
          </p:cNvPicPr>
          <p:nvPr>
            <p:ph sz="quarter" idx="4"/>
          </p:nvPr>
        </p:nvPicPr>
        <p:blipFill>
          <a:blip r:embed="rId3" cstate="print"/>
          <a:srcRect/>
          <a:stretch>
            <a:fillRect/>
          </a:stretch>
        </p:blipFill>
        <p:spPr bwMode="auto">
          <a:xfrm>
            <a:off x="4572001" y="685800"/>
            <a:ext cx="4572000" cy="6172200"/>
          </a:xfrm>
          <a:prstGeom prst="rect">
            <a:avLst/>
          </a:prstGeom>
          <a:noFill/>
          <a:ln w="9525">
            <a:noFill/>
            <a:miter lim="800000"/>
            <a:headEnd/>
            <a:tailEnd/>
          </a:ln>
        </p:spPr>
      </p:pic>
    </p:spTree>
    <p:extLst>
      <p:ext uri="{BB962C8B-B14F-4D97-AF65-F5344CB8AC3E}">
        <p14:creationId xmlns:p14="http://schemas.microsoft.com/office/powerpoint/2010/main" val="2864503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152400"/>
            <a:ext cx="7315200" cy="609600"/>
          </a:xfrm>
        </p:spPr>
        <p:txBody>
          <a:bodyPr>
            <a:normAutofit fontScale="90000"/>
          </a:bodyPr>
          <a:lstStyle/>
          <a:p>
            <a:r>
              <a:rPr lang="en-US" b="1" dirty="0" smtClean="0">
                <a:solidFill>
                  <a:schemeClr val="accent1">
                    <a:lumMod val="75000"/>
                  </a:schemeClr>
                </a:solidFill>
              </a:rPr>
              <a:t>THE MOUTH</a:t>
            </a:r>
            <a:endParaRPr lang="en-US" b="1" dirty="0">
              <a:solidFill>
                <a:schemeClr val="accent1">
                  <a:lumMod val="75000"/>
                </a:schemeClr>
              </a:solidFill>
            </a:endParaRPr>
          </a:p>
        </p:txBody>
      </p:sp>
      <p:sp>
        <p:nvSpPr>
          <p:cNvPr id="9" name="Content Placeholder 2"/>
          <p:cNvSpPr>
            <a:spLocks noGrp="1"/>
          </p:cNvSpPr>
          <p:nvPr>
            <p:ph idx="1"/>
          </p:nvPr>
        </p:nvSpPr>
        <p:spPr>
          <a:xfrm>
            <a:off x="0" y="990600"/>
            <a:ext cx="9144000" cy="5867400"/>
          </a:xfrm>
        </p:spPr>
        <p:txBody>
          <a:bodyPr>
            <a:normAutofit lnSpcReduction="10000"/>
          </a:bodyPr>
          <a:lstStyle/>
          <a:p>
            <a:r>
              <a:rPr lang="en-US" dirty="0" smtClean="0"/>
              <a:t>The mouth can be easily opened by pressing against the angle of the jaw. This allows visual inspection of the tongue, gums and palate.</a:t>
            </a:r>
          </a:p>
          <a:p>
            <a:r>
              <a:rPr lang="en-US" dirty="0" smtClean="0"/>
              <a:t>The palate should be high arched, intact and the uvula central</a:t>
            </a:r>
          </a:p>
          <a:p>
            <a:r>
              <a:rPr lang="en-US" dirty="0" smtClean="0"/>
              <a:t>The midwife uses her little finger to feel the palate for any submucous cleft.</a:t>
            </a:r>
          </a:p>
          <a:p>
            <a:r>
              <a:rPr lang="en-US" dirty="0" smtClean="0"/>
              <a:t>Inspect for cleft lip and palate</a:t>
            </a:r>
          </a:p>
          <a:p>
            <a:r>
              <a:rPr lang="en-US" dirty="0" smtClean="0"/>
              <a:t>A normal baby responds by sucking the finger</a:t>
            </a:r>
          </a:p>
          <a:p>
            <a:r>
              <a:rPr lang="en-US" dirty="0" smtClean="0"/>
              <a:t>Precocious teeth may protrude through the central part of the lower gum</a:t>
            </a:r>
            <a:endParaRPr lang="sw-KE" dirty="0"/>
          </a:p>
        </p:txBody>
      </p:sp>
    </p:spTree>
    <p:extLst>
      <p:ext uri="{BB962C8B-B14F-4D97-AF65-F5344CB8AC3E}">
        <p14:creationId xmlns:p14="http://schemas.microsoft.com/office/powerpoint/2010/main" val="1475635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14400" y="1371600"/>
            <a:ext cx="7315200" cy="4800600"/>
          </a:xfrm>
        </p:spPr>
        <p:txBody>
          <a:bodyPr>
            <a:normAutofit/>
          </a:bodyPr>
          <a:lstStyle/>
          <a:p>
            <a:r>
              <a:rPr lang="en-US" sz="3200" dirty="0" smtClean="0"/>
              <a:t>Though usually covered by epithelial tissue, such teeth may have erupted and be loose, requiring extraction in the early neonatal period to prevent their inhalation.</a:t>
            </a:r>
          </a:p>
          <a:p>
            <a:r>
              <a:rPr lang="en-US" sz="3200" dirty="0" smtClean="0"/>
              <a:t>Inspect for ankyloglossia (tongue tie)</a:t>
            </a:r>
            <a:endParaRPr lang="sw-KE" sz="3200" dirty="0"/>
          </a:p>
        </p:txBody>
      </p:sp>
    </p:spTree>
    <p:extLst>
      <p:ext uri="{BB962C8B-B14F-4D97-AF65-F5344CB8AC3E}">
        <p14:creationId xmlns:p14="http://schemas.microsoft.com/office/powerpoint/2010/main" val="1585444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914400" y="152400"/>
            <a:ext cx="7315200" cy="685800"/>
          </a:xfrm>
        </p:spPr>
        <p:txBody>
          <a:bodyPr>
            <a:normAutofit fontScale="90000"/>
          </a:bodyPr>
          <a:lstStyle/>
          <a:p>
            <a:r>
              <a:rPr lang="en-US" b="1" dirty="0" smtClean="0">
                <a:solidFill>
                  <a:schemeClr val="accent1">
                    <a:lumMod val="75000"/>
                  </a:schemeClr>
                </a:solidFill>
              </a:rPr>
              <a:t>Precocious /natal teeth</a:t>
            </a:r>
            <a:endParaRPr lang="sw-KE" b="1" dirty="0">
              <a:solidFill>
                <a:schemeClr val="accent1">
                  <a:lumMod val="75000"/>
                </a:schemeClr>
              </a:solidFill>
            </a:endParaRPr>
          </a:p>
        </p:txBody>
      </p:sp>
      <p:pic>
        <p:nvPicPr>
          <p:cNvPr id="9" name="Picture 6" descr="teeth2"/>
          <p:cNvPicPr>
            <a:picLocks noGrp="1" noChangeAspect="1" noChangeArrowheads="1"/>
          </p:cNvPicPr>
          <p:nvPr>
            <p:ph sz="half" idx="1"/>
          </p:nvPr>
        </p:nvPicPr>
        <p:blipFill>
          <a:blip r:embed="rId2" cstate="print"/>
          <a:srcRect/>
          <a:stretch>
            <a:fillRect/>
          </a:stretch>
        </p:blipFill>
        <p:spPr bwMode="auto">
          <a:xfrm>
            <a:off x="0" y="914400"/>
            <a:ext cx="4572000" cy="5943599"/>
          </a:xfrm>
          <a:prstGeom prst="rect">
            <a:avLst/>
          </a:prstGeom>
          <a:noFill/>
          <a:ln w="9525">
            <a:noFill/>
            <a:miter lim="800000"/>
            <a:headEnd/>
            <a:tailEnd/>
          </a:ln>
        </p:spPr>
      </p:pic>
      <p:pic>
        <p:nvPicPr>
          <p:cNvPr id="10" name="Picture 8" descr="natalteeth3"/>
          <p:cNvPicPr>
            <a:picLocks noGrp="1" noChangeAspect="1" noChangeArrowheads="1"/>
          </p:cNvPicPr>
          <p:nvPr>
            <p:ph sz="half" idx="2"/>
          </p:nvPr>
        </p:nvPicPr>
        <p:blipFill>
          <a:blip r:embed="rId3" cstate="print"/>
          <a:stretch>
            <a:fillRect/>
          </a:stretch>
        </p:blipFill>
        <p:spPr bwMode="auto">
          <a:xfrm>
            <a:off x="4648200" y="2489033"/>
            <a:ext cx="4038600" cy="3297572"/>
          </a:xfrm>
          <a:prstGeom prst="rect">
            <a:avLst/>
          </a:prstGeom>
          <a:noFill/>
          <a:ln w="9525">
            <a:noFill/>
            <a:miter lim="800000"/>
            <a:headEnd/>
            <a:tailEnd/>
          </a:ln>
        </p:spPr>
      </p:pic>
    </p:spTree>
    <p:extLst>
      <p:ext uri="{BB962C8B-B14F-4D97-AF65-F5344CB8AC3E}">
        <p14:creationId xmlns:p14="http://schemas.microsoft.com/office/powerpoint/2010/main" val="165178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6"/>
          <p:cNvSpPr>
            <a:spLocks noGrp="1"/>
          </p:cNvSpPr>
          <p:nvPr>
            <p:ph type="body" idx="1"/>
          </p:nvPr>
        </p:nvSpPr>
        <p:spPr>
          <a:xfrm>
            <a:off x="0" y="0"/>
            <a:ext cx="4114800" cy="816429"/>
          </a:xfrm>
          <a:solidFill>
            <a:srgbClr val="FFC000"/>
          </a:solidFill>
        </p:spPr>
        <p:txBody>
          <a:bodyPr/>
          <a:lstStyle/>
          <a:p>
            <a:r>
              <a:rPr lang="en-US" b="1" dirty="0" smtClean="0">
                <a:solidFill>
                  <a:schemeClr val="accent1">
                    <a:lumMod val="20000"/>
                    <a:lumOff val="80000"/>
                  </a:schemeClr>
                </a:solidFill>
              </a:rPr>
              <a:t>Cleft lip</a:t>
            </a:r>
            <a:endParaRPr lang="sw-KE" b="1" dirty="0">
              <a:solidFill>
                <a:schemeClr val="accent1">
                  <a:lumMod val="20000"/>
                  <a:lumOff val="80000"/>
                </a:schemeClr>
              </a:solidFill>
            </a:endParaRPr>
          </a:p>
        </p:txBody>
      </p:sp>
      <p:sp>
        <p:nvSpPr>
          <p:cNvPr id="11" name="Text Placeholder 8"/>
          <p:cNvSpPr>
            <a:spLocks noGrp="1"/>
          </p:cNvSpPr>
          <p:nvPr>
            <p:ph type="body" sz="half" idx="3"/>
          </p:nvPr>
        </p:nvSpPr>
        <p:spPr>
          <a:xfrm>
            <a:off x="4495800" y="0"/>
            <a:ext cx="4648200" cy="812804"/>
          </a:xfrm>
          <a:solidFill>
            <a:srgbClr val="FFC000"/>
          </a:solidFill>
        </p:spPr>
        <p:txBody>
          <a:bodyPr/>
          <a:lstStyle/>
          <a:p>
            <a:r>
              <a:rPr lang="en-US" b="1" dirty="0" smtClean="0">
                <a:solidFill>
                  <a:schemeClr val="accent1">
                    <a:lumMod val="20000"/>
                    <a:lumOff val="80000"/>
                  </a:schemeClr>
                </a:solidFill>
              </a:rPr>
              <a:t>Cleft palate</a:t>
            </a:r>
            <a:endParaRPr lang="sw-KE" b="1" dirty="0">
              <a:solidFill>
                <a:schemeClr val="accent1">
                  <a:lumMod val="20000"/>
                  <a:lumOff val="80000"/>
                </a:schemeClr>
              </a:solidFill>
            </a:endParaRPr>
          </a:p>
        </p:txBody>
      </p:sp>
      <p:pic>
        <p:nvPicPr>
          <p:cNvPr id="12" name="Picture 6" descr="cleft-lip1"/>
          <p:cNvPicPr>
            <a:picLocks noGrp="1" noChangeAspect="1" noChangeArrowheads="1"/>
          </p:cNvPicPr>
          <p:nvPr>
            <p:ph sz="quarter" idx="2"/>
          </p:nvPr>
        </p:nvPicPr>
        <p:blipFill>
          <a:blip r:embed="rId2" cstate="print"/>
          <a:srcRect/>
          <a:stretch>
            <a:fillRect/>
          </a:stretch>
        </p:blipFill>
        <p:spPr bwMode="auto">
          <a:xfrm>
            <a:off x="0" y="914400"/>
            <a:ext cx="4114800" cy="6096000"/>
          </a:xfrm>
          <a:prstGeom prst="rect">
            <a:avLst/>
          </a:prstGeom>
          <a:noFill/>
          <a:ln w="9525">
            <a:noFill/>
            <a:miter lim="800000"/>
            <a:headEnd/>
            <a:tailEnd/>
          </a:ln>
        </p:spPr>
      </p:pic>
      <p:pic>
        <p:nvPicPr>
          <p:cNvPr id="13" name="Picture 6" descr="cleftpalate2"/>
          <p:cNvPicPr>
            <a:picLocks noGrp="1" noChangeAspect="1" noChangeArrowheads="1"/>
          </p:cNvPicPr>
          <p:nvPr>
            <p:ph sz="quarter" idx="4"/>
          </p:nvPr>
        </p:nvPicPr>
        <p:blipFill>
          <a:blip r:embed="rId3" cstate="print"/>
          <a:srcRect/>
          <a:stretch>
            <a:fillRect/>
          </a:stretch>
        </p:blipFill>
        <p:spPr bwMode="auto">
          <a:xfrm>
            <a:off x="4495800" y="762000"/>
            <a:ext cx="4648200" cy="6096000"/>
          </a:xfrm>
          <a:prstGeom prst="rect">
            <a:avLst/>
          </a:prstGeom>
          <a:noFill/>
          <a:ln w="9525">
            <a:noFill/>
            <a:miter lim="800000"/>
            <a:headEnd/>
            <a:tailEnd/>
          </a:ln>
        </p:spPr>
      </p:pic>
    </p:spTree>
    <p:extLst>
      <p:ext uri="{BB962C8B-B14F-4D97-AF65-F5344CB8AC3E}">
        <p14:creationId xmlns:p14="http://schemas.microsoft.com/office/powerpoint/2010/main" val="3859914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0"/>
          <p:cNvSpPr>
            <a:spLocks noGrp="1"/>
          </p:cNvSpPr>
          <p:nvPr>
            <p:ph type="body" idx="1"/>
          </p:nvPr>
        </p:nvSpPr>
        <p:spPr>
          <a:xfrm>
            <a:off x="0" y="0"/>
            <a:ext cx="4572000" cy="816429"/>
          </a:xfrm>
          <a:solidFill>
            <a:srgbClr val="FFC000"/>
          </a:solidFill>
        </p:spPr>
        <p:txBody>
          <a:bodyPr/>
          <a:lstStyle/>
          <a:p>
            <a:r>
              <a:rPr lang="en-US" b="1" dirty="0" smtClean="0">
                <a:solidFill>
                  <a:schemeClr val="accent1">
                    <a:lumMod val="20000"/>
                    <a:lumOff val="80000"/>
                  </a:schemeClr>
                </a:solidFill>
              </a:rPr>
              <a:t>Normal tongue</a:t>
            </a:r>
            <a:endParaRPr lang="sw-KE" b="1" dirty="0">
              <a:solidFill>
                <a:schemeClr val="accent1">
                  <a:lumMod val="20000"/>
                  <a:lumOff val="80000"/>
                </a:schemeClr>
              </a:solidFill>
            </a:endParaRPr>
          </a:p>
        </p:txBody>
      </p:sp>
      <p:sp>
        <p:nvSpPr>
          <p:cNvPr id="8" name="Text Placeholder 12"/>
          <p:cNvSpPr>
            <a:spLocks noGrp="1"/>
          </p:cNvSpPr>
          <p:nvPr>
            <p:ph type="body" sz="half" idx="3"/>
          </p:nvPr>
        </p:nvSpPr>
        <p:spPr>
          <a:xfrm>
            <a:off x="4724400" y="0"/>
            <a:ext cx="4419600" cy="816429"/>
          </a:xfrm>
          <a:solidFill>
            <a:srgbClr val="FFC000"/>
          </a:solidFill>
        </p:spPr>
        <p:txBody>
          <a:bodyPr/>
          <a:lstStyle/>
          <a:p>
            <a:r>
              <a:rPr lang="en-US" b="1" dirty="0" smtClean="0">
                <a:solidFill>
                  <a:schemeClr val="accent1">
                    <a:lumMod val="20000"/>
                    <a:lumOff val="80000"/>
                  </a:schemeClr>
                </a:solidFill>
              </a:rPr>
              <a:t>ankyloglossia</a:t>
            </a:r>
            <a:endParaRPr lang="sw-KE" b="1" dirty="0">
              <a:solidFill>
                <a:schemeClr val="accent1">
                  <a:lumMod val="20000"/>
                  <a:lumOff val="80000"/>
                </a:schemeClr>
              </a:solidFill>
            </a:endParaRPr>
          </a:p>
        </p:txBody>
      </p:sp>
      <p:pic>
        <p:nvPicPr>
          <p:cNvPr id="9" name="Picture 6" descr="normal-tongue"/>
          <p:cNvPicPr>
            <a:picLocks noGrp="1" noChangeAspect="1" noChangeArrowheads="1"/>
          </p:cNvPicPr>
          <p:nvPr>
            <p:ph sz="quarter" idx="2"/>
          </p:nvPr>
        </p:nvPicPr>
        <p:blipFill>
          <a:blip r:embed="rId2" cstate="print"/>
          <a:srcRect/>
          <a:stretch>
            <a:fillRect/>
          </a:stretch>
        </p:blipFill>
        <p:spPr bwMode="auto">
          <a:xfrm>
            <a:off x="0" y="762000"/>
            <a:ext cx="4572000" cy="6096000"/>
          </a:xfrm>
          <a:prstGeom prst="rect">
            <a:avLst/>
          </a:prstGeom>
          <a:noFill/>
          <a:ln w="9525">
            <a:noFill/>
            <a:miter lim="800000"/>
            <a:headEnd/>
            <a:tailEnd/>
          </a:ln>
        </p:spPr>
      </p:pic>
      <p:pic>
        <p:nvPicPr>
          <p:cNvPr id="10" name="Picture 14" descr="tongue-tied1"/>
          <p:cNvPicPr>
            <a:picLocks noGrp="1" noChangeAspect="1" noChangeArrowheads="1"/>
          </p:cNvPicPr>
          <p:nvPr>
            <p:ph sz="quarter" idx="4"/>
          </p:nvPr>
        </p:nvPicPr>
        <p:blipFill>
          <a:blip r:embed="rId3" cstate="print"/>
          <a:srcRect/>
          <a:stretch>
            <a:fillRect/>
          </a:stretch>
        </p:blipFill>
        <p:spPr bwMode="auto">
          <a:xfrm>
            <a:off x="4724400" y="762000"/>
            <a:ext cx="4419600" cy="6096000"/>
          </a:xfrm>
          <a:prstGeom prst="rect">
            <a:avLst/>
          </a:prstGeom>
          <a:noFill/>
          <a:ln w="9525">
            <a:noFill/>
            <a:miter lim="800000"/>
            <a:headEnd/>
            <a:tailEnd/>
          </a:ln>
        </p:spPr>
      </p:pic>
    </p:spTree>
    <p:extLst>
      <p:ext uri="{BB962C8B-B14F-4D97-AF65-F5344CB8AC3E}">
        <p14:creationId xmlns:p14="http://schemas.microsoft.com/office/powerpoint/2010/main" val="4064905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8686800" cy="5135573"/>
          </a:xfrm>
        </p:spPr>
        <p:txBody>
          <a:bodyPr>
            <a:normAutofit fontScale="85000" lnSpcReduction="10000"/>
          </a:bodyPr>
          <a:lstStyle/>
          <a:p>
            <a:pPr lvl="0"/>
            <a:r>
              <a:rPr lang="en-US" b="1" dirty="0" smtClean="0"/>
              <a:t>Nostrils</a:t>
            </a:r>
            <a:r>
              <a:rPr lang="en-US" dirty="0" smtClean="0"/>
              <a:t> - Check for patency with no polyps or flaring.</a:t>
            </a:r>
          </a:p>
          <a:p>
            <a:pPr lvl="0"/>
            <a:r>
              <a:rPr lang="en-US" b="1" dirty="0" smtClean="0"/>
              <a:t>Neck</a:t>
            </a:r>
            <a:r>
              <a:rPr lang="en-US" dirty="0" smtClean="0"/>
              <a:t> - Check for congenital goitre or enlarged glands.</a:t>
            </a:r>
          </a:p>
          <a:p>
            <a:pPr lvl="0"/>
            <a:r>
              <a:rPr lang="en-US" b="1" dirty="0" smtClean="0"/>
              <a:t>Limbs and digits</a:t>
            </a:r>
            <a:r>
              <a:rPr lang="en-US" dirty="0" smtClean="0"/>
              <a:t> - Check for equality, free movement, fractures, webbed fingers, extra digits and any bony tissues. Extra digits can be ligated with silk and will fall off (with the parents permission). Check for Erb's palsy.</a:t>
            </a:r>
          </a:p>
          <a:p>
            <a:r>
              <a:rPr lang="en-US" dirty="0" smtClean="0"/>
              <a:t>The digits should be counted and separated to ensure webbing is not present</a:t>
            </a:r>
          </a:p>
          <a:p>
            <a:r>
              <a:rPr lang="en-US" dirty="0" smtClean="0"/>
              <a:t>Normal flexion and rotation of the ankle and wrist joints should be confirmed</a:t>
            </a:r>
          </a:p>
          <a:p>
            <a:pPr>
              <a:buNone/>
            </a:pPr>
            <a:endParaRPr lang="sw-KE" dirty="0" smtClean="0"/>
          </a:p>
          <a:p>
            <a:pPr lvl="0"/>
            <a:endParaRPr lang="en-US" dirty="0" smtClean="0"/>
          </a:p>
          <a:p>
            <a:endParaRPr lang="en-US" dirty="0"/>
          </a:p>
        </p:txBody>
      </p:sp>
    </p:spTree>
    <p:extLst>
      <p:ext uri="{BB962C8B-B14F-4D97-AF65-F5344CB8AC3E}">
        <p14:creationId xmlns:p14="http://schemas.microsoft.com/office/powerpoint/2010/main" val="2711567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 </a:t>
            </a:r>
            <a:r>
              <a:rPr lang="en-US" sz="5400" b="1" dirty="0" smtClean="0">
                <a:solidFill>
                  <a:srgbClr val="C00000"/>
                </a:solidFill>
                <a:latin typeface="Times New Roman" pitchFamily="18" charset="0"/>
                <a:cs typeface="Times New Roman" pitchFamily="18" charset="0"/>
              </a:rPr>
              <a:t> ii) Ovaries and Uterine tubes.</a:t>
            </a:r>
            <a:endParaRPr lang="en-US" dirty="0">
              <a:solidFill>
                <a:srgbClr val="C00000"/>
              </a:solidFill>
            </a:endParaRPr>
          </a:p>
        </p:txBody>
      </p:sp>
      <p:sp>
        <p:nvSpPr>
          <p:cNvPr id="5" name="Slide Number Placeholder 4"/>
          <p:cNvSpPr>
            <a:spLocks noGrp="1"/>
          </p:cNvSpPr>
          <p:nvPr>
            <p:ph type="sldNum" sz="quarter" idx="12"/>
          </p:nvPr>
        </p:nvSpPr>
        <p:spPr/>
        <p:txBody>
          <a:bodyPr/>
          <a:lstStyle/>
          <a:p>
            <a:fld id="{51EC40E9-AEF1-4389-8ABB-A86EB34A6416}" type="slidenum">
              <a:rPr lang="en-US" smtClean="0"/>
              <a:pPr/>
              <a:t>53</a:t>
            </a:fld>
            <a:endParaRPr lang="en-US" dirty="0"/>
          </a:p>
        </p:txBody>
      </p:sp>
      <p:sp>
        <p:nvSpPr>
          <p:cNvPr id="3" name="Content Placeholder 2"/>
          <p:cNvSpPr>
            <a:spLocks noGrp="1"/>
          </p:cNvSpPr>
          <p:nvPr>
            <p:ph sz="quarter" idx="1"/>
          </p:nvPr>
        </p:nvSpPr>
        <p:spPr>
          <a:xfrm>
            <a:off x="457200" y="1935480"/>
            <a:ext cx="8458200" cy="4541520"/>
          </a:xfrm>
        </p:spPr>
        <p:txBody>
          <a:bodyPr>
            <a:noAutofit/>
          </a:bodyPr>
          <a:lstStyle/>
          <a:p>
            <a:r>
              <a:rPr lang="en-US" sz="3600" dirty="0" smtClean="0">
                <a:latin typeface="Times New Roman" pitchFamily="18" charset="0"/>
                <a:cs typeface="Times New Roman" pitchFamily="18" charset="0"/>
              </a:rPr>
              <a:t>Becomes progressively vertically positioned, hence increased tension on the broad and round ligaments.</a:t>
            </a:r>
          </a:p>
          <a:p>
            <a:r>
              <a:rPr lang="en-US" sz="3600" dirty="0" smtClean="0">
                <a:latin typeface="Times New Roman" pitchFamily="18" charset="0"/>
                <a:cs typeface="Times New Roman" pitchFamily="18" charset="0"/>
              </a:rPr>
              <a:t>On movement, sharp groin pain on the right side is experienced ,due  to spasms of the round ligaments.</a:t>
            </a:r>
          </a:p>
          <a:p>
            <a:pPr>
              <a:buNone/>
            </a:pPr>
            <a:r>
              <a:rPr lang="en-US" sz="3600" dirty="0" smtClean="0">
                <a:latin typeface="Times New Roman" pitchFamily="18" charset="0"/>
                <a:cs typeface="Times New Roman" pitchFamily="18" charset="0"/>
              </a:rPr>
              <a:t>	NB: Ovaries are only active in the 1</a:t>
            </a:r>
            <a:r>
              <a:rPr lang="en-US" sz="3600" baseline="30000" dirty="0" smtClean="0">
                <a:latin typeface="Times New Roman" pitchFamily="18" charset="0"/>
                <a:cs typeface="Times New Roman" pitchFamily="18" charset="0"/>
              </a:rPr>
              <a:t>st</a:t>
            </a:r>
            <a:r>
              <a:rPr lang="en-US" sz="3600" dirty="0" smtClean="0">
                <a:latin typeface="Times New Roman" pitchFamily="18" charset="0"/>
                <a:cs typeface="Times New Roman" pitchFamily="18" charset="0"/>
              </a:rPr>
              <a:t> trimester. </a:t>
            </a:r>
          </a:p>
          <a:p>
            <a:endParaRPr lang="en-US" sz="3600" dirty="0"/>
          </a:p>
        </p:txBody>
      </p:sp>
    </p:spTree>
    <p:extLst>
      <p:ext uri="{BB962C8B-B14F-4D97-AF65-F5344CB8AC3E}">
        <p14:creationId xmlns:p14="http://schemas.microsoft.com/office/powerpoint/2010/main" val="1570887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p:cNvSpPr>
            <a:spLocks noGrp="1"/>
          </p:cNvSpPr>
          <p:nvPr>
            <p:ph type="body" idx="1"/>
          </p:nvPr>
        </p:nvSpPr>
        <p:spPr>
          <a:xfrm>
            <a:off x="0" y="0"/>
            <a:ext cx="4267200" cy="816429"/>
          </a:xfrm>
          <a:solidFill>
            <a:srgbClr val="FFC000"/>
          </a:solidFill>
        </p:spPr>
        <p:txBody>
          <a:bodyPr/>
          <a:lstStyle/>
          <a:p>
            <a:r>
              <a:rPr lang="en-US" b="1" dirty="0" smtClean="0">
                <a:solidFill>
                  <a:schemeClr val="accent1">
                    <a:lumMod val="20000"/>
                    <a:lumOff val="80000"/>
                  </a:schemeClr>
                </a:solidFill>
              </a:rPr>
              <a:t>Normal nose</a:t>
            </a:r>
            <a:endParaRPr lang="sw-KE" b="1" dirty="0">
              <a:solidFill>
                <a:schemeClr val="accent1">
                  <a:lumMod val="20000"/>
                  <a:lumOff val="80000"/>
                </a:schemeClr>
              </a:solidFill>
            </a:endParaRPr>
          </a:p>
        </p:txBody>
      </p:sp>
      <p:sp>
        <p:nvSpPr>
          <p:cNvPr id="10" name="Text Placeholder 8"/>
          <p:cNvSpPr>
            <a:spLocks noGrp="1"/>
          </p:cNvSpPr>
          <p:nvPr>
            <p:ph type="body" sz="half" idx="3"/>
          </p:nvPr>
        </p:nvSpPr>
        <p:spPr>
          <a:xfrm>
            <a:off x="4572000" y="0"/>
            <a:ext cx="4572000" cy="816429"/>
          </a:xfrm>
          <a:solidFill>
            <a:srgbClr val="FFC000"/>
          </a:solidFill>
        </p:spPr>
        <p:txBody>
          <a:bodyPr>
            <a:normAutofit/>
          </a:bodyPr>
          <a:lstStyle/>
          <a:p>
            <a:r>
              <a:rPr lang="en-US" b="1" dirty="0" smtClean="0">
                <a:solidFill>
                  <a:schemeClr val="accent1">
                    <a:lumMod val="20000"/>
                    <a:lumOff val="80000"/>
                  </a:schemeClr>
                </a:solidFill>
              </a:rPr>
              <a:t>Dislocated nasal septum</a:t>
            </a:r>
            <a:endParaRPr lang="sw-KE" b="1" dirty="0">
              <a:solidFill>
                <a:schemeClr val="accent1">
                  <a:lumMod val="20000"/>
                  <a:lumOff val="80000"/>
                </a:schemeClr>
              </a:solidFill>
            </a:endParaRPr>
          </a:p>
        </p:txBody>
      </p:sp>
      <p:pic>
        <p:nvPicPr>
          <p:cNvPr id="11" name="Picture 6" descr="nose1"/>
          <p:cNvPicPr>
            <a:picLocks noGrp="1" noChangeAspect="1" noChangeArrowheads="1"/>
          </p:cNvPicPr>
          <p:nvPr>
            <p:ph sz="quarter" idx="2"/>
          </p:nvPr>
        </p:nvPicPr>
        <p:blipFill>
          <a:blip r:embed="rId2" cstate="print"/>
          <a:srcRect/>
          <a:stretch>
            <a:fillRect/>
          </a:stretch>
        </p:blipFill>
        <p:spPr bwMode="auto">
          <a:xfrm>
            <a:off x="0" y="762000"/>
            <a:ext cx="4267200" cy="6096000"/>
          </a:xfrm>
          <a:prstGeom prst="rect">
            <a:avLst/>
          </a:prstGeom>
          <a:noFill/>
          <a:ln w="9525">
            <a:noFill/>
            <a:miter lim="800000"/>
            <a:headEnd/>
            <a:tailEnd/>
          </a:ln>
        </p:spPr>
      </p:pic>
      <p:pic>
        <p:nvPicPr>
          <p:cNvPr id="12" name="Picture 8" descr="dns-4pre"/>
          <p:cNvPicPr>
            <a:picLocks noGrp="1" noChangeAspect="1" noChangeArrowheads="1"/>
          </p:cNvPicPr>
          <p:nvPr>
            <p:ph sz="quarter" idx="4"/>
          </p:nvPr>
        </p:nvPicPr>
        <p:blipFill>
          <a:blip r:embed="rId3" cstate="print"/>
          <a:srcRect/>
          <a:stretch>
            <a:fillRect/>
          </a:stretch>
        </p:blipFill>
        <p:spPr bwMode="auto">
          <a:xfrm>
            <a:off x="4572000" y="838200"/>
            <a:ext cx="4572000" cy="6019800"/>
          </a:xfrm>
          <a:prstGeom prst="rect">
            <a:avLst/>
          </a:prstGeom>
          <a:noFill/>
          <a:ln w="9525">
            <a:noFill/>
            <a:miter lim="800000"/>
            <a:headEnd/>
            <a:tailEnd/>
          </a:ln>
        </p:spPr>
      </p:pic>
    </p:spTree>
    <p:extLst>
      <p:ext uri="{BB962C8B-B14F-4D97-AF65-F5344CB8AC3E}">
        <p14:creationId xmlns:p14="http://schemas.microsoft.com/office/powerpoint/2010/main" val="2252903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838200"/>
          </a:xfrm>
        </p:spPr>
        <p:txBody>
          <a:bodyPr>
            <a:normAutofit/>
          </a:bodyPr>
          <a:lstStyle/>
          <a:p>
            <a:r>
              <a:rPr lang="en-US" b="1" dirty="0" smtClean="0">
                <a:solidFill>
                  <a:srgbClr val="7030A0"/>
                </a:solidFill>
              </a:rPr>
              <a:t>THE HIPS</a:t>
            </a:r>
            <a:endParaRPr lang="en-US" b="1" dirty="0">
              <a:solidFill>
                <a:srgbClr val="7030A0"/>
              </a:solidFill>
            </a:endParaRPr>
          </a:p>
        </p:txBody>
      </p:sp>
      <p:sp>
        <p:nvSpPr>
          <p:cNvPr id="4" name="Content Placeholder 2"/>
          <p:cNvSpPr>
            <a:spLocks noGrp="1"/>
          </p:cNvSpPr>
          <p:nvPr>
            <p:ph idx="1"/>
          </p:nvPr>
        </p:nvSpPr>
        <p:spPr>
          <a:xfrm>
            <a:off x="914400" y="1066800"/>
            <a:ext cx="7315200" cy="5105400"/>
          </a:xfrm>
        </p:spPr>
        <p:txBody>
          <a:bodyPr/>
          <a:lstStyle/>
          <a:p>
            <a:r>
              <a:rPr lang="en-US" dirty="0" smtClean="0"/>
              <a:t>Specific exams are done to detect developmental dysplasia of the hips</a:t>
            </a:r>
          </a:p>
          <a:p>
            <a:r>
              <a:rPr lang="en-US" dirty="0" smtClean="0"/>
              <a:t>NOTE:-care must be taken to avoid producing an iatrogenically unstable hip</a:t>
            </a:r>
          </a:p>
          <a:p>
            <a:r>
              <a:rPr lang="en-US" dirty="0" smtClean="0"/>
              <a:t>Exams done are:-Ortolani’s test</a:t>
            </a:r>
          </a:p>
          <a:p>
            <a:pPr lvl="6"/>
            <a:r>
              <a:rPr lang="en-US" sz="2800" dirty="0" smtClean="0"/>
              <a:t>Barlow test</a:t>
            </a:r>
            <a:endParaRPr lang="sw-KE" sz="2800" dirty="0"/>
          </a:p>
        </p:txBody>
      </p:sp>
    </p:spTree>
    <p:extLst>
      <p:ext uri="{BB962C8B-B14F-4D97-AF65-F5344CB8AC3E}">
        <p14:creationId xmlns:p14="http://schemas.microsoft.com/office/powerpoint/2010/main" val="2959298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0"/>
            <a:ext cx="8458200" cy="990600"/>
          </a:xfrm>
        </p:spPr>
        <p:txBody>
          <a:bodyPr/>
          <a:lstStyle/>
          <a:p>
            <a:r>
              <a:rPr lang="en-US" b="1" dirty="0" smtClean="0">
                <a:solidFill>
                  <a:srgbClr val="7030A0"/>
                </a:solidFill>
              </a:rPr>
              <a:t>ORTOLANI’S TEST</a:t>
            </a:r>
            <a:endParaRPr lang="sw-KE" b="1" dirty="0">
              <a:solidFill>
                <a:srgbClr val="7030A0"/>
              </a:solidFill>
            </a:endParaRPr>
          </a:p>
        </p:txBody>
      </p:sp>
      <p:sp>
        <p:nvSpPr>
          <p:cNvPr id="6" name="Content Placeholder 2"/>
          <p:cNvSpPr>
            <a:spLocks noGrp="1"/>
          </p:cNvSpPr>
          <p:nvPr>
            <p:ph idx="1"/>
          </p:nvPr>
        </p:nvSpPr>
        <p:spPr>
          <a:xfrm>
            <a:off x="0" y="990600"/>
            <a:ext cx="9144000" cy="5867400"/>
          </a:xfrm>
        </p:spPr>
        <p:txBody>
          <a:bodyPr/>
          <a:lstStyle/>
          <a:p>
            <a:r>
              <a:rPr lang="en-US" dirty="0" smtClean="0"/>
              <a:t>The baby’s legs are grasped with the flexed knees in the palms of the examiner’s hands</a:t>
            </a:r>
          </a:p>
          <a:p>
            <a:r>
              <a:rPr lang="en-US" dirty="0" smtClean="0"/>
              <a:t>Femur is splinted between the index and middle fingers and the thumb</a:t>
            </a:r>
          </a:p>
          <a:p>
            <a:r>
              <a:rPr lang="en-US" dirty="0" smtClean="0"/>
              <a:t>Babys thighs are flexxed on to the abdomen and rotated and abducted through an angle of 70-90 degrees towards the examining surface.</a:t>
            </a:r>
          </a:p>
          <a:p>
            <a:r>
              <a:rPr lang="en-US" dirty="0" smtClean="0"/>
              <a:t>NO FORCE SHOULD BE EXERTED</a:t>
            </a:r>
          </a:p>
          <a:p>
            <a:r>
              <a:rPr lang="en-US" dirty="0" smtClean="0"/>
              <a:t>If the hip is dislocated,a clunk sound will be felt </a:t>
            </a:r>
            <a:endParaRPr lang="sw-KE" dirty="0"/>
          </a:p>
        </p:txBody>
      </p:sp>
    </p:spTree>
    <p:extLst>
      <p:ext uri="{BB962C8B-B14F-4D97-AF65-F5344CB8AC3E}">
        <p14:creationId xmlns:p14="http://schemas.microsoft.com/office/powerpoint/2010/main" val="2164711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152400"/>
            <a:ext cx="7315200" cy="838200"/>
          </a:xfrm>
        </p:spPr>
        <p:txBody>
          <a:bodyPr/>
          <a:lstStyle/>
          <a:p>
            <a:r>
              <a:rPr lang="en-US" dirty="0" smtClean="0"/>
              <a:t>Barlow’s test</a:t>
            </a:r>
            <a:endParaRPr lang="sw-KE" dirty="0"/>
          </a:p>
        </p:txBody>
      </p:sp>
      <p:sp>
        <p:nvSpPr>
          <p:cNvPr id="5" name="Content Placeholder 2"/>
          <p:cNvSpPr>
            <a:spLocks noGrp="1"/>
          </p:cNvSpPr>
          <p:nvPr>
            <p:ph idx="1"/>
          </p:nvPr>
        </p:nvSpPr>
        <p:spPr/>
        <p:txBody>
          <a:bodyPr/>
          <a:lstStyle/>
          <a:p>
            <a:r>
              <a:rPr lang="en-US" dirty="0" smtClean="0"/>
              <a:t>Baby’s legs flexed</a:t>
            </a:r>
          </a:p>
          <a:p>
            <a:r>
              <a:rPr lang="en-US" dirty="0" smtClean="0"/>
              <a:t>As hip is abducted to 70 degrees, gentle pressure is exerted in a backwards and lateral direction</a:t>
            </a:r>
          </a:p>
          <a:p>
            <a:r>
              <a:rPr lang="en-US" dirty="0" smtClean="0"/>
              <a:t>A ‘clunk’ is felt as head of femur dislocates out of the acetabulum</a:t>
            </a:r>
            <a:endParaRPr lang="sw-KE" dirty="0"/>
          </a:p>
        </p:txBody>
      </p:sp>
    </p:spTree>
    <p:extLst>
      <p:ext uri="{BB962C8B-B14F-4D97-AF65-F5344CB8AC3E}">
        <p14:creationId xmlns:p14="http://schemas.microsoft.com/office/powerpoint/2010/main" val="318680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8686800" cy="5140335"/>
          </a:xfrm>
        </p:spPr>
        <p:txBody>
          <a:bodyPr/>
          <a:lstStyle/>
          <a:p>
            <a:pPr lvl="0"/>
            <a:r>
              <a:rPr lang="en-US" b="1" dirty="0" smtClean="0"/>
              <a:t>Chest </a:t>
            </a:r>
            <a:r>
              <a:rPr lang="en-US" dirty="0" smtClean="0"/>
              <a:t>- Check for continuity of sternum and the shape of rib-cage, respiratory rate, enlarged breast or absence of breast tissue .</a:t>
            </a:r>
          </a:p>
          <a:p>
            <a:pPr lvl="0"/>
            <a:r>
              <a:rPr lang="en-US" b="1" dirty="0" smtClean="0"/>
              <a:t>Abdomen</a:t>
            </a:r>
            <a:r>
              <a:rPr lang="en-US" dirty="0" smtClean="0"/>
              <a:t> - Should be intact and firm, check for umbilical hernia and exomphalus (protrusion of abdominal organs through a defect in the anterior wall). Abdominal distension is present in hydrops foetalis. Check for blood oozing from the cord and clamp again if necessary (cord shrivels within 24 hours, falls off 6-10 days).</a:t>
            </a:r>
          </a:p>
          <a:p>
            <a:endParaRPr lang="en-US" dirty="0"/>
          </a:p>
        </p:txBody>
      </p:sp>
    </p:spTree>
    <p:extLst>
      <p:ext uri="{BB962C8B-B14F-4D97-AF65-F5344CB8AC3E}">
        <p14:creationId xmlns:p14="http://schemas.microsoft.com/office/powerpoint/2010/main" val="254665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8686800" cy="5440373"/>
          </a:xfrm>
        </p:spPr>
        <p:txBody>
          <a:bodyPr/>
          <a:lstStyle/>
          <a:p>
            <a:pPr lvl="0"/>
            <a:r>
              <a:rPr lang="en-US" b="1" dirty="0" smtClean="0"/>
              <a:t>External genitalia</a:t>
            </a:r>
            <a:r>
              <a:rPr lang="en-US" dirty="0" smtClean="0"/>
              <a:t> - Confirm the sex of the baby to rule out pseudo-haemophrodism or intersexes. </a:t>
            </a:r>
          </a:p>
          <a:p>
            <a:pPr lvl="0"/>
            <a:r>
              <a:rPr lang="en-US" dirty="0" smtClean="0"/>
              <a:t>In males check for undescended testes, hypo/hyperspadias and phimosis. </a:t>
            </a:r>
          </a:p>
          <a:p>
            <a:pPr lvl="0"/>
            <a:r>
              <a:rPr lang="en-US" dirty="0" smtClean="0"/>
              <a:t>In females, check for bleeding from urethral and vaginal orifice. Vaginal bleeding may be due to excessive hormones from the mother</a:t>
            </a:r>
          </a:p>
          <a:p>
            <a:pPr>
              <a:buNone/>
            </a:pPr>
            <a:endParaRPr lang="en-US" dirty="0"/>
          </a:p>
        </p:txBody>
      </p:sp>
    </p:spTree>
    <p:extLst>
      <p:ext uri="{BB962C8B-B14F-4D97-AF65-F5344CB8AC3E}">
        <p14:creationId xmlns:p14="http://schemas.microsoft.com/office/powerpoint/2010/main" val="151798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609600"/>
          </a:xfrm>
        </p:spPr>
        <p:txBody>
          <a:bodyPr>
            <a:normAutofit fontScale="90000"/>
          </a:bodyPr>
          <a:lstStyle/>
          <a:p>
            <a:r>
              <a:rPr lang="en-US" b="1" dirty="0" smtClean="0">
                <a:solidFill>
                  <a:srgbClr val="7030A0"/>
                </a:solidFill>
              </a:rPr>
              <a:t>THE SPINE</a:t>
            </a:r>
            <a:endParaRPr lang="en-US" b="1" dirty="0">
              <a:solidFill>
                <a:srgbClr val="7030A0"/>
              </a:solidFill>
            </a:endParaRPr>
          </a:p>
        </p:txBody>
      </p:sp>
      <p:sp>
        <p:nvSpPr>
          <p:cNvPr id="5" name="Content Placeholder 2"/>
          <p:cNvSpPr>
            <a:spLocks noGrp="1"/>
          </p:cNvSpPr>
          <p:nvPr>
            <p:ph idx="1"/>
          </p:nvPr>
        </p:nvSpPr>
        <p:spPr>
          <a:xfrm>
            <a:off x="0" y="838200"/>
            <a:ext cx="9144000" cy="6019800"/>
          </a:xfrm>
        </p:spPr>
        <p:txBody>
          <a:bodyPr/>
          <a:lstStyle/>
          <a:p>
            <a:r>
              <a:rPr lang="en-US" dirty="0" smtClean="0"/>
              <a:t>The baby lies prone and midwife examines the back</a:t>
            </a:r>
          </a:p>
          <a:p>
            <a:r>
              <a:rPr lang="en-US" dirty="0" smtClean="0"/>
              <a:t>The spinal column should be continuous</a:t>
            </a:r>
          </a:p>
          <a:p>
            <a:r>
              <a:rPr lang="en-US" dirty="0" smtClean="0"/>
              <a:t>Any swellings, dimples or hairy patches may signify an occult spinal defect</a:t>
            </a:r>
          </a:p>
          <a:p>
            <a:endParaRPr lang="sw-KE" dirty="0"/>
          </a:p>
        </p:txBody>
      </p:sp>
    </p:spTree>
    <p:extLst>
      <p:ext uri="{BB962C8B-B14F-4D97-AF65-F5344CB8AC3E}">
        <p14:creationId xmlns:p14="http://schemas.microsoft.com/office/powerpoint/2010/main" val="118154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Neurological Assessment</a:t>
            </a:r>
            <a:r>
              <a:rPr lang="en-US" dirty="0" smtClean="0"/>
              <a:t/>
            </a:r>
            <a:br>
              <a:rPr lang="en-US" dirty="0" smtClean="0"/>
            </a:br>
            <a:endParaRPr lang="en-US" dirty="0"/>
          </a:p>
        </p:txBody>
      </p:sp>
      <p:sp>
        <p:nvSpPr>
          <p:cNvPr id="3" name="Content Placeholder 2"/>
          <p:cNvSpPr>
            <a:spLocks noGrp="1"/>
          </p:cNvSpPr>
          <p:nvPr>
            <p:ph idx="1"/>
          </p:nvPr>
        </p:nvSpPr>
        <p:spPr>
          <a:xfrm>
            <a:off x="457200" y="914402"/>
            <a:ext cx="8229600" cy="5216525"/>
          </a:xfrm>
        </p:spPr>
        <p:txBody>
          <a:bodyPr/>
          <a:lstStyle/>
          <a:p>
            <a:r>
              <a:rPr lang="en-US" dirty="0" smtClean="0"/>
              <a:t>This entails the checking of reflexes, which deal with the function of the baby’s nervous system as well as physical and behavioural assessments. </a:t>
            </a:r>
          </a:p>
          <a:p>
            <a:r>
              <a:rPr lang="en-US" dirty="0" smtClean="0"/>
              <a:t>At the beginning of the examination, observe the baby’s movements. These movements involve all extremities and should be random and symmetrical but never stereotyped</a:t>
            </a:r>
          </a:p>
          <a:p>
            <a:endParaRPr lang="en-US" dirty="0"/>
          </a:p>
        </p:txBody>
      </p:sp>
    </p:spTree>
    <p:extLst>
      <p:ext uri="{BB962C8B-B14F-4D97-AF65-F5344CB8AC3E}">
        <p14:creationId xmlns:p14="http://schemas.microsoft.com/office/powerpoint/2010/main" val="1891848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Moro Reflex</a:t>
            </a:r>
            <a:r>
              <a:rPr lang="en-US" dirty="0" smtClean="0"/>
              <a:t/>
            </a:r>
            <a:br>
              <a:rPr lang="en-US" dirty="0" smtClean="0"/>
            </a:br>
            <a:endParaRPr lang="en-US" dirty="0"/>
          </a:p>
        </p:txBody>
      </p:sp>
      <p:sp>
        <p:nvSpPr>
          <p:cNvPr id="3" name="Content Placeholder 2"/>
          <p:cNvSpPr>
            <a:spLocks noGrp="1"/>
          </p:cNvSpPr>
          <p:nvPr>
            <p:ph idx="1"/>
          </p:nvPr>
        </p:nvSpPr>
        <p:spPr>
          <a:xfrm>
            <a:off x="457200" y="914402"/>
            <a:ext cx="8229600" cy="5216525"/>
          </a:xfrm>
        </p:spPr>
        <p:txBody>
          <a:bodyPr>
            <a:normAutofit lnSpcReduction="10000"/>
          </a:bodyPr>
          <a:lstStyle/>
          <a:p>
            <a:r>
              <a:rPr lang="en-US" dirty="0" smtClean="0"/>
              <a:t>Support the baby’s head and body in supine position about a centimetre from the cot. Allow the head to drop back. Look at the baby’s response. The baby throws out his arms extending the elbows and fingers with embracing movements of the arms.</a:t>
            </a:r>
          </a:p>
          <a:p>
            <a:r>
              <a:rPr lang="en-US" dirty="0" smtClean="0"/>
              <a:t>The Moro reflex is symmetrical in a normal baby at birth and disappears after three months. It is incomplete in the pre-term baby and absent in the baby with inter cranial drainage.</a:t>
            </a:r>
            <a:endParaRPr lang="en-US" dirty="0"/>
          </a:p>
        </p:txBody>
      </p:sp>
    </p:spTree>
    <p:extLst>
      <p:ext uri="{BB962C8B-B14F-4D97-AF65-F5344CB8AC3E}">
        <p14:creationId xmlns:p14="http://schemas.microsoft.com/office/powerpoint/2010/main" val="3249937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a_el_17_innerEl" descr="How to perform Moro reflex"/>
          <p:cNvPicPr>
            <a:picLocks noGrp="1"/>
          </p:cNvPicPr>
          <p:nvPr>
            <p:ph idx="1"/>
          </p:nvPr>
        </p:nvPicPr>
        <p:blipFill>
          <a:blip r:embed="rId2" cstate="print"/>
          <a:srcRect/>
          <a:stretch>
            <a:fillRect/>
          </a:stretch>
        </p:blipFill>
        <p:spPr bwMode="auto">
          <a:xfrm>
            <a:off x="381000" y="381000"/>
            <a:ext cx="8382000" cy="5562600"/>
          </a:xfrm>
          <a:prstGeom prst="rect">
            <a:avLst/>
          </a:prstGeom>
          <a:noFill/>
          <a:ln w="9525">
            <a:noFill/>
            <a:miter lim="800000"/>
            <a:headEnd/>
            <a:tailEnd/>
          </a:ln>
        </p:spPr>
      </p:pic>
    </p:spTree>
    <p:extLst>
      <p:ext uri="{BB962C8B-B14F-4D97-AF65-F5344CB8AC3E}">
        <p14:creationId xmlns:p14="http://schemas.microsoft.com/office/powerpoint/2010/main" val="1634182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srgbClr val="C00000"/>
                </a:solidFill>
                <a:latin typeface="Times New Roman" pitchFamily="18" charset="0"/>
                <a:cs typeface="Times New Roman" pitchFamily="18" charset="0"/>
              </a:rPr>
              <a:t>    </a:t>
            </a:r>
            <a:r>
              <a:rPr lang="en-US" sz="4000" b="1" dirty="0" smtClean="0">
                <a:solidFill>
                  <a:srgbClr val="C00000"/>
                </a:solidFill>
                <a:latin typeface="Times New Roman" pitchFamily="18" charset="0"/>
                <a:cs typeface="Times New Roman" pitchFamily="18" charset="0"/>
              </a:rPr>
              <a:t>iii) Isthmus</a:t>
            </a:r>
            <a:r>
              <a:rPr lang="en-US" sz="5400" dirty="0" smtClean="0">
                <a:solidFill>
                  <a:srgbClr val="C00000"/>
                </a:solidFill>
                <a:latin typeface="Times New Roman" pitchFamily="18" charset="0"/>
                <a:cs typeface="Times New Roman" pitchFamily="18" charset="0"/>
              </a:rPr>
              <a:t>.</a:t>
            </a:r>
            <a:endParaRPr lang="en-US" dirty="0">
              <a:solidFill>
                <a:srgbClr val="C00000"/>
              </a:solidFill>
            </a:endParaRPr>
          </a:p>
        </p:txBody>
      </p:sp>
      <p:sp>
        <p:nvSpPr>
          <p:cNvPr id="5" name="Slide Number Placeholder 4"/>
          <p:cNvSpPr>
            <a:spLocks noGrp="1"/>
          </p:cNvSpPr>
          <p:nvPr>
            <p:ph type="sldNum" sz="quarter" idx="12"/>
          </p:nvPr>
        </p:nvSpPr>
        <p:spPr/>
        <p:txBody>
          <a:bodyPr/>
          <a:lstStyle/>
          <a:p>
            <a:fld id="{51EC40E9-AEF1-4389-8ABB-A86EB34A6416}" type="slidenum">
              <a:rPr lang="en-US" smtClean="0"/>
              <a:pPr/>
              <a:t>54</a:t>
            </a:fld>
            <a:endParaRPr lang="en-US" dirty="0"/>
          </a:p>
        </p:txBody>
      </p:sp>
      <p:sp>
        <p:nvSpPr>
          <p:cNvPr id="3" name="Content Placeholder 2"/>
          <p:cNvSpPr>
            <a:spLocks noGrp="1"/>
          </p:cNvSpPr>
          <p:nvPr>
            <p:ph sz="quarter" idx="1"/>
          </p:nvPr>
        </p:nvSpPr>
        <p:spPr/>
        <p:txBody>
          <a:bodyPr>
            <a:normAutofit/>
          </a:bodyPr>
          <a:lstStyle/>
          <a:p>
            <a:r>
              <a:rPr lang="en-US" sz="3800" dirty="0" smtClean="0">
                <a:latin typeface="Times New Roman" pitchFamily="18" charset="0"/>
                <a:cs typeface="Times New Roman" pitchFamily="18" charset="0"/>
              </a:rPr>
              <a:t>Softens and lengthens such that, by the tenth (10</a:t>
            </a:r>
            <a:r>
              <a:rPr lang="en-US" sz="3800" baseline="30000" dirty="0" smtClean="0">
                <a:latin typeface="Times New Roman" pitchFamily="18" charset="0"/>
                <a:cs typeface="Times New Roman" pitchFamily="18" charset="0"/>
              </a:rPr>
              <a:t>th</a:t>
            </a:r>
            <a:r>
              <a:rPr lang="en-US" sz="3800" dirty="0" smtClean="0">
                <a:latin typeface="Times New Roman" pitchFamily="18" charset="0"/>
                <a:cs typeface="Times New Roman" pitchFamily="18" charset="0"/>
              </a:rPr>
              <a:t>) week, it measures 25mm from 7mm in non-pregnancy state.</a:t>
            </a:r>
          </a:p>
          <a:p>
            <a:pPr>
              <a:buFont typeface="Wingdings" pitchFamily="2" charset="2"/>
              <a:buChar char="Ø"/>
            </a:pPr>
            <a:r>
              <a:rPr lang="en-US" sz="3800" dirty="0" smtClean="0">
                <a:latin typeface="Times New Roman" pitchFamily="18" charset="0"/>
                <a:cs typeface="Times New Roman" pitchFamily="18" charset="0"/>
              </a:rPr>
              <a:t> So it has grown three (3 )times in length.</a:t>
            </a:r>
          </a:p>
          <a:p>
            <a:r>
              <a:rPr lang="en-US" sz="3800" dirty="0" smtClean="0">
                <a:latin typeface="Times New Roman" pitchFamily="18" charset="0"/>
                <a:cs typeface="Times New Roman" pitchFamily="18" charset="0"/>
              </a:rPr>
              <a:t>In late pregnancy, lower uterine  segment develops from it.</a:t>
            </a:r>
          </a:p>
          <a:p>
            <a:endParaRPr lang="en-US" sz="3800" dirty="0"/>
          </a:p>
        </p:txBody>
      </p:sp>
    </p:spTree>
    <p:extLst>
      <p:ext uri="{BB962C8B-B14F-4D97-AF65-F5344CB8AC3E}">
        <p14:creationId xmlns:p14="http://schemas.microsoft.com/office/powerpoint/2010/main" val="3305310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Tonic Neck Reflex</a:t>
            </a:r>
            <a:r>
              <a:rPr lang="en-US" dirty="0" smtClean="0"/>
              <a:t> </a:t>
            </a:r>
            <a:br>
              <a:rPr lang="en-US" dirty="0" smtClean="0"/>
            </a:br>
            <a:endParaRPr lang="en-US" dirty="0"/>
          </a:p>
        </p:txBody>
      </p:sp>
      <p:sp>
        <p:nvSpPr>
          <p:cNvPr id="3" name="Content Placeholder 2"/>
          <p:cNvSpPr>
            <a:spLocks noGrp="1"/>
          </p:cNvSpPr>
          <p:nvPr>
            <p:ph idx="1"/>
          </p:nvPr>
        </p:nvSpPr>
        <p:spPr/>
        <p:txBody>
          <a:bodyPr/>
          <a:lstStyle/>
          <a:p>
            <a:r>
              <a:rPr lang="en-US" dirty="0" smtClean="0"/>
              <a:t>A fencing position is assumed, that is, the baby lies on the back, head rotated to one side with one arm and leg partially or completely extended. The opposite arm and leg are flexed. This is a manifestation of the immaturity of the newborn’s nervous system.</a:t>
            </a:r>
          </a:p>
          <a:p>
            <a:pPr>
              <a:buNone/>
            </a:pPr>
            <a:endParaRPr lang="en-US" dirty="0"/>
          </a:p>
        </p:txBody>
      </p:sp>
    </p:spTree>
    <p:extLst>
      <p:ext uri="{BB962C8B-B14F-4D97-AF65-F5344CB8AC3E}">
        <p14:creationId xmlns:p14="http://schemas.microsoft.com/office/powerpoint/2010/main" val="320521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Rooting Reflex</a:t>
            </a:r>
            <a:endParaRPr lang="en-US" dirty="0"/>
          </a:p>
        </p:txBody>
      </p:sp>
      <p:sp>
        <p:nvSpPr>
          <p:cNvPr id="3" name="Content Placeholder 2"/>
          <p:cNvSpPr>
            <a:spLocks noGrp="1"/>
          </p:cNvSpPr>
          <p:nvPr>
            <p:ph idx="1"/>
          </p:nvPr>
        </p:nvSpPr>
        <p:spPr/>
        <p:txBody>
          <a:bodyPr>
            <a:normAutofit lnSpcReduction="10000"/>
          </a:bodyPr>
          <a:lstStyle/>
          <a:p>
            <a:r>
              <a:rPr lang="en-US" dirty="0" smtClean="0"/>
              <a:t>To test for the rooting reflex, gently touch the corner of the baby’s mouth with clean fingers. The baby will open his mouth turning towards the stimulus in anticipation of the mother’s nipple. </a:t>
            </a:r>
          </a:p>
          <a:p>
            <a:r>
              <a:rPr lang="en-US" dirty="0" smtClean="0"/>
              <a:t>To check for </a:t>
            </a:r>
            <a:r>
              <a:rPr lang="en-US" b="1" u="sng" dirty="0" smtClean="0"/>
              <a:t>sucking reflex ,</a:t>
            </a:r>
            <a:r>
              <a:rPr lang="en-US" dirty="0" smtClean="0"/>
              <a:t>place a clean finger in the baby’s mouth noting the sucking strength. The sucking reflex is poor in pre-term babies.</a:t>
            </a:r>
          </a:p>
          <a:p>
            <a:pPr>
              <a:buNone/>
            </a:pPr>
            <a:endParaRPr lang="en-US" dirty="0"/>
          </a:p>
        </p:txBody>
      </p:sp>
    </p:spTree>
    <p:extLst>
      <p:ext uri="{BB962C8B-B14F-4D97-AF65-F5344CB8AC3E}">
        <p14:creationId xmlns:p14="http://schemas.microsoft.com/office/powerpoint/2010/main" val="1261380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Stepping Reflex</a:t>
            </a:r>
            <a:r>
              <a:rPr lang="en-US" dirty="0" smtClean="0"/>
              <a:t> </a:t>
            </a:r>
            <a:br>
              <a:rPr lang="en-US" dirty="0" smtClean="0"/>
            </a:br>
            <a:endParaRPr lang="en-US" dirty="0"/>
          </a:p>
        </p:txBody>
      </p:sp>
      <p:sp>
        <p:nvSpPr>
          <p:cNvPr id="3" name="Content Placeholder 2"/>
          <p:cNvSpPr>
            <a:spLocks noGrp="1"/>
          </p:cNvSpPr>
          <p:nvPr>
            <p:ph idx="1"/>
          </p:nvPr>
        </p:nvSpPr>
        <p:spPr/>
        <p:txBody>
          <a:bodyPr/>
          <a:lstStyle/>
          <a:p>
            <a:r>
              <a:rPr lang="en-US" dirty="0" smtClean="0"/>
              <a:t>The stepping or dancing reflex is present at birth but disappears soon after. Once this reflex diminishes, the infant does not attempt a stepping motion until he/she starts to walk. Hold the infant up, with the feet touching a surface. The infant will attempt to make some steps or pressing movements.</a:t>
            </a:r>
          </a:p>
          <a:p>
            <a:pPr>
              <a:buNone/>
            </a:pPr>
            <a:endParaRPr lang="en-US" dirty="0" smtClean="0"/>
          </a:p>
        </p:txBody>
      </p:sp>
    </p:spTree>
    <p:extLst>
      <p:ext uri="{BB962C8B-B14F-4D97-AF65-F5344CB8AC3E}">
        <p14:creationId xmlns:p14="http://schemas.microsoft.com/office/powerpoint/2010/main" val="260541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Grasp Reflex</a:t>
            </a:r>
            <a:r>
              <a:rPr lang="en-US" dirty="0" smtClean="0"/>
              <a:t> </a:t>
            </a:r>
            <a:br>
              <a:rPr lang="en-US" dirty="0" smtClean="0"/>
            </a:br>
            <a:endParaRPr lang="en-US" dirty="0"/>
          </a:p>
        </p:txBody>
      </p:sp>
      <p:sp>
        <p:nvSpPr>
          <p:cNvPr id="3" name="Content Placeholder 2"/>
          <p:cNvSpPr>
            <a:spLocks noGrp="1"/>
          </p:cNvSpPr>
          <p:nvPr>
            <p:ph idx="1"/>
          </p:nvPr>
        </p:nvSpPr>
        <p:spPr>
          <a:xfrm>
            <a:off x="457200" y="990600"/>
            <a:ext cx="8229600" cy="5140325"/>
          </a:xfrm>
        </p:spPr>
        <p:txBody>
          <a:bodyPr>
            <a:normAutofit lnSpcReduction="10000"/>
          </a:bodyPr>
          <a:lstStyle/>
          <a:p>
            <a:r>
              <a:rPr lang="en-US" dirty="0" smtClean="0"/>
              <a:t>At birth, the grasping reflex of both hands and feet is present. The infant will grasp any object you place in their hand, and then let it go. They are able to hold on to a finger so securely, that you can lift them to a standing position. Stroking the soles of the feet causes the toes to turn downwards trying to grasp. By applying traction to the baby's wrists raise them to a sitting position. A full term infant will offer a strong resistance while a pre-term does not resist the pull.</a:t>
            </a:r>
          </a:p>
          <a:p>
            <a:pPr>
              <a:buNone/>
            </a:pPr>
            <a:endParaRPr lang="en-US" dirty="0" smtClean="0"/>
          </a:p>
          <a:p>
            <a:endParaRPr lang="en-US" dirty="0"/>
          </a:p>
        </p:txBody>
      </p:sp>
    </p:spTree>
    <p:extLst>
      <p:ext uri="{BB962C8B-B14F-4D97-AF65-F5344CB8AC3E}">
        <p14:creationId xmlns:p14="http://schemas.microsoft.com/office/powerpoint/2010/main" val="17017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7" descr="mecnails"/>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extLst>
      <p:ext uri="{BB962C8B-B14F-4D97-AF65-F5344CB8AC3E}">
        <p14:creationId xmlns:p14="http://schemas.microsoft.com/office/powerpoint/2010/main" val="3756319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762000"/>
          </a:xfrm>
        </p:spPr>
        <p:txBody>
          <a:bodyPr>
            <a:normAutofit/>
          </a:bodyPr>
          <a:lstStyle/>
          <a:p>
            <a:r>
              <a:rPr lang="en-US" b="1" dirty="0" smtClean="0"/>
              <a:t>Protective Reflex</a:t>
            </a:r>
            <a:r>
              <a:rPr lang="en-US" dirty="0" smtClean="0"/>
              <a:t> </a:t>
            </a:r>
            <a:endParaRPr lang="en-US" dirty="0"/>
          </a:p>
        </p:txBody>
      </p:sp>
      <p:sp>
        <p:nvSpPr>
          <p:cNvPr id="3" name="Content Placeholder 2"/>
          <p:cNvSpPr>
            <a:spLocks noGrp="1"/>
          </p:cNvSpPr>
          <p:nvPr>
            <p:ph idx="1"/>
          </p:nvPr>
        </p:nvSpPr>
        <p:spPr>
          <a:xfrm>
            <a:off x="0" y="1143007"/>
            <a:ext cx="8686800" cy="4987925"/>
          </a:xfrm>
        </p:spPr>
        <p:txBody>
          <a:bodyPr/>
          <a:lstStyle/>
          <a:p>
            <a:pPr>
              <a:buNone/>
            </a:pPr>
            <a:r>
              <a:rPr lang="en-US" dirty="0" smtClean="0"/>
              <a:t>Other reflexes include protective reflexes such as:</a:t>
            </a:r>
          </a:p>
          <a:p>
            <a:pPr lvl="0"/>
            <a:r>
              <a:rPr lang="en-US" dirty="0" smtClean="0"/>
              <a:t>The blinking reflex, which protects the eyes from bright light</a:t>
            </a:r>
          </a:p>
          <a:p>
            <a:pPr lvl="0"/>
            <a:r>
              <a:rPr lang="en-US" dirty="0" smtClean="0"/>
              <a:t>Sneezing and coughing reflexes used to clear the </a:t>
            </a:r>
            <a:br>
              <a:rPr lang="en-US" dirty="0" smtClean="0"/>
            </a:br>
            <a:r>
              <a:rPr lang="en-US" dirty="0" smtClean="0"/>
              <a:t>infant’s throat</a:t>
            </a:r>
          </a:p>
          <a:p>
            <a:pPr lvl="0"/>
            <a:r>
              <a:rPr lang="en-US" dirty="0" smtClean="0"/>
              <a:t>The yawn reflex, which draws additional oxygen</a:t>
            </a:r>
          </a:p>
          <a:p>
            <a:pPr lvl="0"/>
            <a:r>
              <a:rPr lang="en-US" dirty="0" smtClean="0"/>
              <a:t>Cry reflex, which helps to withdraw from painful stimuli</a:t>
            </a:r>
          </a:p>
          <a:p>
            <a:endParaRPr lang="en-US" dirty="0"/>
          </a:p>
        </p:txBody>
      </p:sp>
    </p:spTree>
    <p:extLst>
      <p:ext uri="{BB962C8B-B14F-4D97-AF65-F5344CB8AC3E}">
        <p14:creationId xmlns:p14="http://schemas.microsoft.com/office/powerpoint/2010/main" val="488700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Once this examination is completed, the baby can be placed on the cot for transfer to the nursery or given to the mother. </a:t>
            </a:r>
          </a:p>
          <a:p>
            <a:r>
              <a:rPr lang="en-US" dirty="0" smtClean="0"/>
              <a:t>After completing the delivery of the baby, you should transfer the mother to the postnatal ward where she will rest. </a:t>
            </a:r>
          </a:p>
          <a:p>
            <a:pPr>
              <a:buNone/>
            </a:pPr>
            <a:endParaRPr lang="en-US" dirty="0"/>
          </a:p>
        </p:txBody>
      </p:sp>
    </p:spTree>
    <p:extLst>
      <p:ext uri="{BB962C8B-B14F-4D97-AF65-F5344CB8AC3E}">
        <p14:creationId xmlns:p14="http://schemas.microsoft.com/office/powerpoint/2010/main" val="457090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b="1" dirty="0" smtClean="0">
                <a:solidFill>
                  <a:srgbClr val="7030A0"/>
                </a:solidFill>
              </a:rPr>
              <a:t>DAILY PHYSICAL EXAMINATION</a:t>
            </a:r>
            <a:endParaRPr lang="sw-KE" b="1" dirty="0">
              <a:solidFill>
                <a:srgbClr val="7030A0"/>
              </a:solidFill>
            </a:endParaRPr>
          </a:p>
        </p:txBody>
      </p:sp>
      <p:sp>
        <p:nvSpPr>
          <p:cNvPr id="3" name="Content Placeholder 2"/>
          <p:cNvSpPr>
            <a:spLocks noGrp="1"/>
          </p:cNvSpPr>
          <p:nvPr>
            <p:ph idx="1"/>
          </p:nvPr>
        </p:nvSpPr>
        <p:spPr>
          <a:xfrm>
            <a:off x="0" y="1447800"/>
            <a:ext cx="9144000" cy="5410200"/>
          </a:xfrm>
        </p:spPr>
        <p:txBody>
          <a:bodyPr>
            <a:normAutofit lnSpcReduction="10000"/>
          </a:bodyPr>
          <a:lstStyle/>
          <a:p>
            <a:r>
              <a:rPr lang="en-US" dirty="0" smtClean="0"/>
              <a:t>Similar to the first exam but concerned with monitoring daily changes in the baby and detecting any signs of infection.</a:t>
            </a:r>
          </a:p>
          <a:p>
            <a:pPr>
              <a:buNone/>
            </a:pPr>
            <a:r>
              <a:rPr lang="en-US" b="1" u="sng" dirty="0" smtClean="0"/>
              <a:t>OBJECTIVES OF DAILY EXAMINATION OF NEWBORN</a:t>
            </a:r>
          </a:p>
          <a:p>
            <a:r>
              <a:rPr lang="en-US" dirty="0" smtClean="0"/>
              <a:t>To detect any neonatal complications the baby might have developed and take appropriate action</a:t>
            </a:r>
          </a:p>
          <a:p>
            <a:r>
              <a:rPr lang="en-US" dirty="0" smtClean="0"/>
              <a:t>To detect and rule out any internal congenital anomalies</a:t>
            </a:r>
          </a:p>
          <a:p>
            <a:r>
              <a:rPr lang="en-US" dirty="0" smtClean="0"/>
              <a:t>Assess growth and development of the baby</a:t>
            </a:r>
          </a:p>
          <a:p>
            <a:r>
              <a:rPr lang="en-US" dirty="0" smtClean="0"/>
              <a:t>Monitor progress of the baby</a:t>
            </a:r>
            <a:endParaRPr lang="sw-KE" dirty="0"/>
          </a:p>
        </p:txBody>
      </p:sp>
    </p:spTree>
    <p:extLst>
      <p:ext uri="{BB962C8B-B14F-4D97-AF65-F5344CB8AC3E}">
        <p14:creationId xmlns:p14="http://schemas.microsoft.com/office/powerpoint/2010/main" val="976670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181600"/>
          </a:xfrm>
        </p:spPr>
        <p:txBody>
          <a:bodyPr>
            <a:normAutofit lnSpcReduction="10000"/>
          </a:bodyPr>
          <a:lstStyle/>
          <a:p>
            <a:r>
              <a:rPr lang="en-US" dirty="0" smtClean="0"/>
              <a:t>Note baby’s posture, colour and respirations</a:t>
            </a:r>
          </a:p>
          <a:p>
            <a:r>
              <a:rPr lang="en-US" dirty="0" smtClean="0"/>
              <a:t>Head:-Palpate for resolution of caput succedaneum and moulding and also for cephalhaematoma</a:t>
            </a:r>
          </a:p>
          <a:p>
            <a:r>
              <a:rPr lang="en-US" dirty="0" smtClean="0"/>
              <a:t>Eyes:-Inspect for signs of infection. If sticky, obtain swab for culture and sensitivity testing and clean with normal saline.</a:t>
            </a:r>
          </a:p>
          <a:p>
            <a:r>
              <a:rPr lang="en-US" dirty="0" smtClean="0"/>
              <a:t>Mouth:-should be clean and moist. adherent white plaques denote oral thrush</a:t>
            </a:r>
          </a:p>
          <a:p>
            <a:r>
              <a:rPr lang="en-US" dirty="0" smtClean="0"/>
              <a:t>Skin:-Inspect for rashes, septic spots, excoriation or abrasion</a:t>
            </a:r>
            <a:endParaRPr lang="sw-KE" dirty="0"/>
          </a:p>
        </p:txBody>
      </p:sp>
    </p:spTree>
    <p:extLst>
      <p:ext uri="{BB962C8B-B14F-4D97-AF65-F5344CB8AC3E}">
        <p14:creationId xmlns:p14="http://schemas.microsoft.com/office/powerpoint/2010/main" val="57254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90600"/>
            <a:ext cx="7315200" cy="5257800"/>
          </a:xfrm>
        </p:spPr>
        <p:txBody>
          <a:bodyPr/>
          <a:lstStyle/>
          <a:p>
            <a:r>
              <a:rPr lang="en-US" dirty="0" smtClean="0"/>
              <a:t>Umbilical cord:-Base is inspected for redness and other signs of infection and remind the mother on its care</a:t>
            </a:r>
          </a:p>
          <a:p>
            <a:r>
              <a:rPr lang="en-US" dirty="0" smtClean="0"/>
              <a:t>Observe baby’s stool:-loose watery stools may signify sugar intolerance or infection or may cause sore buttocks</a:t>
            </a:r>
          </a:p>
          <a:p>
            <a:r>
              <a:rPr lang="en-US" dirty="0" smtClean="0"/>
              <a:t>Also observe for breast engorgement and pseudomenstruation </a:t>
            </a:r>
            <a:endParaRPr lang="sw-KE" dirty="0"/>
          </a:p>
        </p:txBody>
      </p:sp>
    </p:spTree>
    <p:extLst>
      <p:ext uri="{BB962C8B-B14F-4D97-AF65-F5344CB8AC3E}">
        <p14:creationId xmlns:p14="http://schemas.microsoft.com/office/powerpoint/2010/main" val="3077348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mn-lt"/>
              </a:rPr>
              <a:t>	</a:t>
            </a:r>
            <a:r>
              <a:rPr lang="en-US" sz="4400" b="1" dirty="0" smtClean="0">
                <a:solidFill>
                  <a:srgbClr val="FFFF00"/>
                </a:solidFill>
                <a:latin typeface="+mn-lt"/>
              </a:rPr>
              <a:t> </a:t>
            </a:r>
            <a:r>
              <a:rPr lang="en-US" sz="4400" b="1" dirty="0" smtClean="0">
                <a:solidFill>
                  <a:srgbClr val="C00000"/>
                </a:solidFill>
                <a:latin typeface="+mn-lt"/>
                <a:cs typeface="Times New Roman" pitchFamily="18" charset="0"/>
              </a:rPr>
              <a:t>iv) Cervix</a:t>
            </a:r>
            <a:r>
              <a:rPr lang="en-US" sz="4400" dirty="0" smtClean="0">
                <a:solidFill>
                  <a:srgbClr val="C00000"/>
                </a:solidFill>
                <a:latin typeface="+mn-lt"/>
                <a:cs typeface="Times New Roman" pitchFamily="18" charset="0"/>
              </a:rPr>
              <a:t>.</a:t>
            </a:r>
            <a:endParaRPr lang="en-US" sz="4400" dirty="0">
              <a:solidFill>
                <a:srgbClr val="C00000"/>
              </a:solidFill>
              <a:latin typeface="+mn-lt"/>
            </a:endParaRPr>
          </a:p>
        </p:txBody>
      </p:sp>
      <p:sp>
        <p:nvSpPr>
          <p:cNvPr id="5" name="Slide Number Placeholder 4"/>
          <p:cNvSpPr>
            <a:spLocks noGrp="1"/>
          </p:cNvSpPr>
          <p:nvPr>
            <p:ph type="sldNum" sz="quarter" idx="12"/>
          </p:nvPr>
        </p:nvSpPr>
        <p:spPr/>
        <p:txBody>
          <a:bodyPr/>
          <a:lstStyle/>
          <a:p>
            <a:fld id="{51EC40E9-AEF1-4389-8ABB-A86EB34A6416}" type="slidenum">
              <a:rPr lang="en-US" smtClean="0"/>
              <a:pPr/>
              <a:t>55</a:t>
            </a:fld>
            <a:endParaRPr lang="en-US" dirty="0"/>
          </a:p>
        </p:txBody>
      </p:sp>
      <p:sp>
        <p:nvSpPr>
          <p:cNvPr id="3" name="Content Placeholder 2"/>
          <p:cNvSpPr>
            <a:spLocks noGrp="1"/>
          </p:cNvSpPr>
          <p:nvPr>
            <p:ph sz="quarter" idx="1"/>
          </p:nvPr>
        </p:nvSpPr>
        <p:spPr/>
        <p:txBody>
          <a:bodyPr>
            <a:normAutofit lnSpcReduction="10000"/>
          </a:bodyPr>
          <a:lstStyle/>
          <a:p>
            <a:r>
              <a:rPr lang="en-US" sz="3500" dirty="0" smtClean="0">
                <a:latin typeface="Times New Roman" pitchFamily="18" charset="0"/>
                <a:cs typeface="Times New Roman" pitchFamily="18" charset="0"/>
              </a:rPr>
              <a:t>Remains firmly closed throughout, hence provides  a seal against contamination, and  holds-in the uterine contents until term.</a:t>
            </a:r>
          </a:p>
          <a:p>
            <a:pPr>
              <a:buNone/>
            </a:pPr>
            <a:r>
              <a:rPr lang="en-US" sz="3500" i="1" dirty="0" smtClean="0">
                <a:latin typeface="Times New Roman" pitchFamily="18" charset="0"/>
                <a:cs typeface="Times New Roman" pitchFamily="18" charset="0"/>
              </a:rPr>
              <a:t>	   </a:t>
            </a:r>
            <a:r>
              <a:rPr lang="en-US" sz="3500" b="1" i="1" u="sng" dirty="0" smtClean="0">
                <a:latin typeface="Times New Roman" pitchFamily="18" charset="0"/>
                <a:cs typeface="Times New Roman" pitchFamily="18" charset="0"/>
              </a:rPr>
              <a:t>Specific changes</a:t>
            </a:r>
            <a:endParaRPr lang="en-US" sz="3500" b="1" u="sng" dirty="0" smtClean="0">
              <a:latin typeface="Times New Roman" pitchFamily="18" charset="0"/>
              <a:cs typeface="Times New Roman" pitchFamily="18" charset="0"/>
            </a:endParaRPr>
          </a:p>
          <a:p>
            <a:pPr lvl="0"/>
            <a:r>
              <a:rPr lang="en-US" sz="3500" b="1" dirty="0" smtClean="0">
                <a:solidFill>
                  <a:srgbClr val="C00000"/>
                </a:solidFill>
                <a:latin typeface="Times New Roman" pitchFamily="18" charset="0"/>
                <a:cs typeface="Times New Roman" pitchFamily="18" charset="0"/>
              </a:rPr>
              <a:t>Bluish or purple </a:t>
            </a:r>
            <a:r>
              <a:rPr lang="en-US" sz="3500" b="1" dirty="0" err="1" smtClean="0">
                <a:solidFill>
                  <a:srgbClr val="C00000"/>
                </a:solidFill>
                <a:latin typeface="Times New Roman" pitchFamily="18" charset="0"/>
                <a:cs typeface="Times New Roman" pitchFamily="18" charset="0"/>
              </a:rPr>
              <a:t>coloured</a:t>
            </a:r>
            <a:r>
              <a:rPr lang="en-US" sz="3500" b="1" dirty="0" smtClean="0">
                <a:solidFill>
                  <a:srgbClr val="C00000"/>
                </a:solidFill>
                <a:latin typeface="Times New Roman" pitchFamily="18" charset="0"/>
                <a:cs typeface="Times New Roman" pitchFamily="18" charset="0"/>
              </a:rPr>
              <a:t> (appearance) </a:t>
            </a:r>
            <a:r>
              <a:rPr lang="en-US" sz="3500" dirty="0" smtClean="0">
                <a:latin typeface="Times New Roman" pitchFamily="18" charset="0"/>
                <a:cs typeface="Times New Roman" pitchFamily="18" charset="0"/>
              </a:rPr>
              <a:t>because of increased </a:t>
            </a:r>
            <a:r>
              <a:rPr lang="en-US" sz="3500" dirty="0" err="1" smtClean="0">
                <a:latin typeface="Times New Roman" pitchFamily="18" charset="0"/>
                <a:cs typeface="Times New Roman" pitchFamily="18" charset="0"/>
              </a:rPr>
              <a:t>vascularity</a:t>
            </a:r>
            <a:r>
              <a:rPr lang="en-US" sz="3500" dirty="0" smtClean="0">
                <a:latin typeface="Times New Roman" pitchFamily="18" charset="0"/>
                <a:cs typeface="Times New Roman" pitchFamily="18" charset="0"/>
              </a:rPr>
              <a:t>.</a:t>
            </a:r>
          </a:p>
          <a:p>
            <a:pPr lvl="0">
              <a:buFont typeface="Wingdings" pitchFamily="2" charset="2"/>
              <a:buChar char="Ø"/>
            </a:pPr>
            <a:r>
              <a:rPr lang="en-US" sz="3500" dirty="0" smtClean="0">
                <a:solidFill>
                  <a:srgbClr val="C00000"/>
                </a:solidFill>
                <a:latin typeface="Times New Roman" pitchFamily="18" charset="0"/>
                <a:cs typeface="Times New Roman" pitchFamily="18" charset="0"/>
              </a:rPr>
              <a:t>	</a:t>
            </a:r>
            <a:r>
              <a:rPr lang="en-US" sz="3500" dirty="0" err="1" smtClean="0">
                <a:latin typeface="Times New Roman" pitchFamily="18" charset="0"/>
                <a:cs typeface="Times New Roman" pitchFamily="18" charset="0"/>
              </a:rPr>
              <a:t>Oestrogen</a:t>
            </a:r>
            <a:r>
              <a:rPr lang="en-US" sz="3500" dirty="0" smtClean="0">
                <a:latin typeface="Times New Roman" pitchFamily="18" charset="0"/>
                <a:cs typeface="Times New Roman" pitchFamily="18" charset="0"/>
              </a:rPr>
              <a:t> hormone is highly responsible.</a:t>
            </a:r>
          </a:p>
          <a:p>
            <a:endParaRPr lang="en-US" dirty="0"/>
          </a:p>
        </p:txBody>
      </p:sp>
    </p:spTree>
    <p:extLst>
      <p:ext uri="{BB962C8B-B14F-4D97-AF65-F5344CB8AC3E}">
        <p14:creationId xmlns:p14="http://schemas.microsoft.com/office/powerpoint/2010/main" val="353362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0"/>
            <a:ext cx="7315200" cy="5257800"/>
          </a:xfrm>
        </p:spPr>
        <p:txBody>
          <a:bodyPr/>
          <a:lstStyle/>
          <a:p>
            <a:r>
              <a:rPr lang="en-US" dirty="0" smtClean="0"/>
              <a:t>Weigh the baby. This is compared with the birth weight</a:t>
            </a:r>
          </a:p>
          <a:p>
            <a:r>
              <a:rPr lang="en-US" dirty="0" smtClean="0"/>
              <a:t>Weight loss is normal in the first few days but more than 10% weight loss is abnormal and requires investigation.</a:t>
            </a:r>
          </a:p>
          <a:p>
            <a:r>
              <a:rPr lang="en-US" dirty="0" smtClean="0"/>
              <a:t>Most babies regain their birth weight in 7-10 days and thereafter gain weight at a rate of 150-200gms per week</a:t>
            </a:r>
          </a:p>
          <a:p>
            <a:endParaRPr lang="sw-KE" dirty="0"/>
          </a:p>
        </p:txBody>
      </p:sp>
    </p:spTree>
    <p:extLst>
      <p:ext uri="{BB962C8B-B14F-4D97-AF65-F5344CB8AC3E}">
        <p14:creationId xmlns:p14="http://schemas.microsoft.com/office/powerpoint/2010/main" val="167263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19200"/>
            <a:ext cx="7315200" cy="4953000"/>
          </a:xfrm>
        </p:spPr>
        <p:txBody>
          <a:bodyPr>
            <a:normAutofit lnSpcReduction="10000"/>
          </a:bodyPr>
          <a:lstStyle/>
          <a:p>
            <a:r>
              <a:rPr lang="en-US" dirty="0" smtClean="0"/>
              <a:t>Mothers should be assisted to initiate breast feeding within  half an hour of birth</a:t>
            </a:r>
          </a:p>
          <a:p>
            <a:r>
              <a:rPr lang="en-US" dirty="0" smtClean="0"/>
              <a:t>Midwife should observe the baby’s eagerness or reluctance to feed and the coordination of his sucking and swallowing reflexes</a:t>
            </a:r>
          </a:p>
          <a:p>
            <a:r>
              <a:rPr lang="en-US" dirty="0" smtClean="0"/>
              <a:t>Abnormal feeding behaviors may signify cerebral damage, congenital abnormality or illness</a:t>
            </a:r>
            <a:endParaRPr lang="sw-KE" dirty="0"/>
          </a:p>
        </p:txBody>
      </p:sp>
    </p:spTree>
    <p:extLst>
      <p:ext uri="{BB962C8B-B14F-4D97-AF65-F5344CB8AC3E}">
        <p14:creationId xmlns:p14="http://schemas.microsoft.com/office/powerpoint/2010/main" val="2472985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Assignment: Read and make notes on subsequent baby care after daily physical examination</a:t>
            </a:r>
            <a:endParaRPr lang="en-US" dirty="0"/>
          </a:p>
        </p:txBody>
      </p:sp>
    </p:spTree>
    <p:extLst>
      <p:ext uri="{BB962C8B-B14F-4D97-AF65-F5344CB8AC3E}">
        <p14:creationId xmlns:p14="http://schemas.microsoft.com/office/powerpoint/2010/main" val="630895319"/>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NEWBORN CARE</a:t>
            </a:r>
            <a:endParaRPr lang="en-US" dirty="0"/>
          </a:p>
        </p:txBody>
      </p:sp>
      <p:sp>
        <p:nvSpPr>
          <p:cNvPr id="3" name="Content Placeholder 2"/>
          <p:cNvSpPr>
            <a:spLocks noGrp="1"/>
          </p:cNvSpPr>
          <p:nvPr>
            <p:ph idx="1"/>
          </p:nvPr>
        </p:nvSpPr>
        <p:spPr/>
        <p:txBody>
          <a:bodyPr>
            <a:normAutofit lnSpcReduction="10000"/>
          </a:bodyPr>
          <a:lstStyle/>
          <a:p>
            <a:pPr algn="just"/>
            <a:r>
              <a:rPr lang="en-US" dirty="0"/>
              <a:t>Essential newborn care is the care required by all neonates (first 28 days of life) whether they are born healthy, small or unwell. It includes appropriate preventive care, routine care, transition and care of sick and small babies. The success with which mortality and morbidity are prevented will depend to a large extent on the commitment and expertise of the health workers responsible for newborn care</a:t>
            </a:r>
          </a:p>
        </p:txBody>
      </p:sp>
    </p:spTree>
    <p:extLst>
      <p:ext uri="{BB962C8B-B14F-4D97-AF65-F5344CB8AC3E}">
        <p14:creationId xmlns:p14="http://schemas.microsoft.com/office/powerpoint/2010/main" val="2153797534"/>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Essential maternal care is just as important in protecting the mother and the unborn child during the pregnancy and </a:t>
            </a:r>
            <a:r>
              <a:rPr lang="en-US" dirty="0" err="1"/>
              <a:t>labour</a:t>
            </a:r>
            <a:r>
              <a:rPr lang="en-US" dirty="0"/>
              <a:t> and requires the availability of adequate and appropriate obstetric services and delivery facilities. </a:t>
            </a:r>
          </a:p>
        </p:txBody>
      </p:sp>
    </p:spTree>
    <p:extLst>
      <p:ext uri="{BB962C8B-B14F-4D97-AF65-F5344CB8AC3E}">
        <p14:creationId xmlns:p14="http://schemas.microsoft.com/office/powerpoint/2010/main" val="46526374"/>
      </p:ext>
    </p:extLst>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Essential newborn care embraces the following important activities:</a:t>
            </a:r>
          </a:p>
          <a:p>
            <a:pPr>
              <a:buFont typeface="Wingdings" pitchFamily="2" charset="2"/>
              <a:buChar char="q"/>
            </a:pPr>
            <a:r>
              <a:rPr lang="en-US" u="sng" dirty="0" smtClean="0"/>
              <a:t>TRANSITION </a:t>
            </a:r>
            <a:r>
              <a:rPr lang="en-US" u="sng" dirty="0"/>
              <a:t>AND NEONATAL RESUSCITATION</a:t>
            </a:r>
            <a:r>
              <a:rPr lang="en-US" dirty="0" smtClean="0"/>
              <a:t>:</a:t>
            </a:r>
          </a:p>
          <a:p>
            <a:pPr marL="0" indent="0" algn="just">
              <a:buNone/>
            </a:pPr>
            <a:r>
              <a:rPr lang="en-US" dirty="0" smtClean="0"/>
              <a:t>Most </a:t>
            </a:r>
            <a:r>
              <a:rPr lang="en-US" dirty="0"/>
              <a:t>babies will start breathing adequately within one minute of birth and require little or no immediate assistance. Some babies, for a variety of reasons, but most commonly because of intra uterine hypoxia, sedation or prematurity, will lack the normal respiratory drive required to successfully establish respiration at birth. </a:t>
            </a:r>
          </a:p>
        </p:txBody>
      </p:sp>
    </p:spTree>
    <p:extLst>
      <p:ext uri="{BB962C8B-B14F-4D97-AF65-F5344CB8AC3E}">
        <p14:creationId xmlns:p14="http://schemas.microsoft.com/office/powerpoint/2010/main" val="1255717856"/>
      </p:ext>
    </p:extLst>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It is not always possible to predict antenatally which babies are likely to encounter this problem and so it is crucial that each delivery facility has personnel and equipment capable of providing neonatal resuscitation at birth. A small investment of time and effort can ensure that resuscitation is competently provided and has the potential to save many lives and prevent neurological injury</a:t>
            </a:r>
          </a:p>
          <a:p>
            <a:endParaRPr lang="en-US" dirty="0"/>
          </a:p>
        </p:txBody>
      </p:sp>
    </p:spTree>
    <p:extLst>
      <p:ext uri="{BB962C8B-B14F-4D97-AF65-F5344CB8AC3E}">
        <p14:creationId xmlns:p14="http://schemas.microsoft.com/office/powerpoint/2010/main" val="1082180585"/>
      </p:ext>
    </p:extLst>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Font typeface="Wingdings" pitchFamily="2" charset="2"/>
              <a:buChar char="q"/>
            </a:pPr>
            <a:r>
              <a:rPr lang="en-US" u="sng" dirty="0"/>
              <a:t>ROUTINE CARE AT BIRTH</a:t>
            </a:r>
            <a:r>
              <a:rPr lang="en-US" u="sng" dirty="0" smtClean="0"/>
              <a:t>:</a:t>
            </a:r>
          </a:p>
          <a:p>
            <a:pPr marL="0" indent="0" algn="just">
              <a:buNone/>
            </a:pPr>
            <a:r>
              <a:rPr lang="en-US" dirty="0"/>
              <a:t>All newborns babies need to be assessed at birth to triage those that are apparently healthy from those needing resuscitation or other care for illness or low birth weight. The mothers of well babies will need support with initiation of breast feeding. The babies themselves need preventive eye care and vitamin K as well as a thorough examination in the first 24 hours. </a:t>
            </a:r>
            <a:endParaRPr lang="en-US" u="sng" dirty="0"/>
          </a:p>
        </p:txBody>
      </p:sp>
    </p:spTree>
    <p:extLst>
      <p:ext uri="{BB962C8B-B14F-4D97-AF65-F5344CB8AC3E}">
        <p14:creationId xmlns:p14="http://schemas.microsoft.com/office/powerpoint/2010/main" val="801040869"/>
      </p:ext>
    </p:extLst>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r>
              <a:rPr lang="en-US" dirty="0"/>
              <a:t>Some well babies need additional care for elimination of mother to child transmission of HIV or the treatment of possible congenital syphilis. Others may be recognized as being at high risk for neonatal problems such as jaundice or sepsis and additional monitoring or care may be needed. Some institutions may have instituted additional screening procedures for hypothyroidism, cardiac abnormalities and hearing. All babies will need polio and BCG vaccination before discharge from the health facility.</a:t>
            </a:r>
            <a:endParaRPr lang="en-US" u="sng" dirty="0"/>
          </a:p>
          <a:p>
            <a:endParaRPr lang="en-US" dirty="0"/>
          </a:p>
        </p:txBody>
      </p:sp>
    </p:spTree>
    <p:extLst>
      <p:ext uri="{BB962C8B-B14F-4D97-AF65-F5344CB8AC3E}">
        <p14:creationId xmlns:p14="http://schemas.microsoft.com/office/powerpoint/2010/main" val="870093377"/>
      </p:ext>
    </p:extLst>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itchFamily="2" charset="2"/>
              <a:buChar char="q"/>
            </a:pPr>
            <a:r>
              <a:rPr lang="en-US" u="sng" dirty="0"/>
              <a:t>INPATIENT CARE OF SICK AND SMALL </a:t>
            </a:r>
            <a:r>
              <a:rPr lang="en-US" u="sng" dirty="0" smtClean="0"/>
              <a:t>NEWBORNS:</a:t>
            </a:r>
          </a:p>
          <a:p>
            <a:pPr marL="0" indent="0" algn="just">
              <a:buNone/>
            </a:pPr>
            <a:r>
              <a:rPr lang="en-US" dirty="0"/>
              <a:t>Newborn babies who weigh less than 2 kg or who are unwell for whatever reason will need to be admitted to the neonatal unit of the health facility where they are born for appropriate inpatient care. For most ill newborns this will be a level I facility. </a:t>
            </a:r>
            <a:endParaRPr lang="en-US" u="sng" dirty="0"/>
          </a:p>
        </p:txBody>
      </p:sp>
    </p:spTree>
    <p:extLst>
      <p:ext uri="{BB962C8B-B14F-4D97-AF65-F5344CB8AC3E}">
        <p14:creationId xmlns:p14="http://schemas.microsoft.com/office/powerpoint/2010/main" val="28803199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56</a:t>
            </a:fld>
            <a:endParaRPr lang="en-US" dirty="0"/>
          </a:p>
        </p:txBody>
      </p:sp>
      <p:sp>
        <p:nvSpPr>
          <p:cNvPr id="3" name="Content Placeholder 2"/>
          <p:cNvSpPr>
            <a:spLocks noGrp="1"/>
          </p:cNvSpPr>
          <p:nvPr>
            <p:ph sz="quarter" idx="1"/>
          </p:nvPr>
        </p:nvSpPr>
        <p:spPr>
          <a:xfrm>
            <a:off x="152400" y="1371600"/>
            <a:ext cx="8763000" cy="5257800"/>
          </a:xfrm>
        </p:spPr>
        <p:txBody>
          <a:bodyPr>
            <a:normAutofit lnSpcReduction="10000"/>
          </a:bodyPr>
          <a:lstStyle/>
          <a:p>
            <a:pPr lvl="0">
              <a:buNone/>
            </a:pPr>
            <a:r>
              <a:rPr lang="en-US" sz="3200" b="1" dirty="0" smtClean="0">
                <a:solidFill>
                  <a:srgbClr val="C00000"/>
                </a:solidFill>
                <a:latin typeface="Times New Roman" pitchFamily="18" charset="0"/>
                <a:cs typeface="Times New Roman" pitchFamily="18" charset="0"/>
              </a:rPr>
              <a:t>Formation of operculum</a:t>
            </a:r>
          </a:p>
          <a:p>
            <a:pPr lvl="0">
              <a:buFont typeface="Wingdings" pitchFamily="2" charset="2"/>
              <a:buChar char="Ø"/>
            </a:pPr>
            <a:r>
              <a:rPr lang="en-US" sz="3200" dirty="0" smtClean="0">
                <a:latin typeface="Times New Roman" pitchFamily="18" charset="0"/>
                <a:cs typeface="Times New Roman" pitchFamily="18" charset="0"/>
              </a:rPr>
              <a:t>This is a thickened plug of mucus, brought about by the effect of progesterone hormone on the endocervical cells.</a:t>
            </a:r>
          </a:p>
          <a:p>
            <a:pPr>
              <a:buFont typeface="Wingdings" pitchFamily="2" charset="2"/>
              <a:buChar char="Ø"/>
            </a:pPr>
            <a:r>
              <a:rPr lang="en-US" sz="3200" dirty="0" smtClean="0">
                <a:latin typeface="Times New Roman" pitchFamily="18" charset="0"/>
                <a:cs typeface="Times New Roman" pitchFamily="18" charset="0"/>
              </a:rPr>
              <a:t>Its role is to provide a barrier from ascending infectious organisms.</a:t>
            </a:r>
          </a:p>
          <a:p>
            <a:r>
              <a:rPr lang="en-US" sz="3200" b="1" dirty="0" smtClean="0">
                <a:solidFill>
                  <a:srgbClr val="C00000"/>
                </a:solidFill>
                <a:latin typeface="Times New Roman" pitchFamily="18" charset="0"/>
                <a:cs typeface="Times New Roman" pitchFamily="18" charset="0"/>
              </a:rPr>
              <a:t>Erosion appearance (</a:t>
            </a:r>
            <a:r>
              <a:rPr lang="en-US" sz="3200" b="1" dirty="0" err="1" smtClean="0">
                <a:solidFill>
                  <a:srgbClr val="C00000"/>
                </a:solidFill>
                <a:latin typeface="Times New Roman" pitchFamily="18" charset="0"/>
                <a:cs typeface="Times New Roman" pitchFamily="18" charset="0"/>
              </a:rPr>
              <a:t>ectropion</a:t>
            </a:r>
            <a:r>
              <a:rPr lang="en-US" sz="3200" b="1" dirty="0" smtClean="0">
                <a:solidFill>
                  <a:srgbClr val="C00000"/>
                </a:solidFill>
                <a:latin typeface="Times New Roman" pitchFamily="18" charset="0"/>
                <a:cs typeface="Times New Roman" pitchFamily="18" charset="0"/>
              </a:rPr>
              <a:t>).</a:t>
            </a:r>
          </a:p>
          <a:p>
            <a:pPr>
              <a:buFont typeface="Wingdings" pitchFamily="2" charset="2"/>
              <a:buChar char="Ø"/>
            </a:pPr>
            <a:r>
              <a:rPr lang="en-US" sz="3200" dirty="0" err="1" smtClean="0">
                <a:latin typeface="Times New Roman" pitchFamily="18" charset="0"/>
                <a:cs typeface="Times New Roman" pitchFamily="18" charset="0"/>
              </a:rPr>
              <a:t>Oestradiol</a:t>
            </a:r>
            <a:r>
              <a:rPr lang="en-US" sz="3200" dirty="0" smtClean="0">
                <a:latin typeface="Times New Roman" pitchFamily="18" charset="0"/>
                <a:cs typeface="Times New Roman" pitchFamily="18" charset="0"/>
              </a:rPr>
              <a:t> (oestrogen) hormone, stimulates growth in columnar epithelium of the cervical canal. </a:t>
            </a:r>
          </a:p>
          <a:p>
            <a:endParaRPr lang="en-US" dirty="0"/>
          </a:p>
        </p:txBody>
      </p:sp>
    </p:spTree>
    <p:extLst>
      <p:ext uri="{BB962C8B-B14F-4D97-AF65-F5344CB8AC3E}">
        <p14:creationId xmlns:p14="http://schemas.microsoft.com/office/powerpoint/2010/main" val="2569034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However some will need to be transferred to a level II or level III facility for specialist care. It is sometimes possible to identify the need for specialist neonatal care antenatally. When this is the case, it is preferable to arrange for the mother to be admitted to a level II or III facility for the deliver</a:t>
            </a:r>
          </a:p>
        </p:txBody>
      </p:sp>
    </p:spTree>
    <p:extLst>
      <p:ext uri="{BB962C8B-B14F-4D97-AF65-F5344CB8AC3E}">
        <p14:creationId xmlns:p14="http://schemas.microsoft.com/office/powerpoint/2010/main" val="3723507273"/>
      </p:ext>
    </p:extLst>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MINOR COMPLICATIONS OF THE NEWBORN</a:t>
            </a:r>
            <a:endParaRPr lang="en-US" dirty="0"/>
          </a:p>
        </p:txBody>
      </p:sp>
      <p:sp>
        <p:nvSpPr>
          <p:cNvPr id="3" name="Content Placeholder 2"/>
          <p:cNvSpPr>
            <a:spLocks noGrp="1"/>
          </p:cNvSpPr>
          <p:nvPr>
            <p:ph idx="1"/>
          </p:nvPr>
        </p:nvSpPr>
        <p:spPr/>
        <p:txBody>
          <a:bodyPr/>
          <a:lstStyle/>
          <a:p>
            <a:pPr>
              <a:buNone/>
            </a:pPr>
            <a:r>
              <a:rPr lang="en-US" b="1" dirty="0"/>
              <a:t>VOMITING:</a:t>
            </a:r>
          </a:p>
          <a:p>
            <a:pPr algn="just"/>
            <a:r>
              <a:rPr lang="en-US" dirty="0"/>
              <a:t>Vomit on first day due to irritation of stomach by swallowed amniotic fluid. Vomiting soon after feed is due to faulty technique of feeding. If vomiting persists for longer it leads to some other conditions</a:t>
            </a:r>
          </a:p>
          <a:p>
            <a:endParaRPr lang="en-US" dirty="0"/>
          </a:p>
        </p:txBody>
      </p:sp>
    </p:spTree>
    <p:extLst>
      <p:ext uri="{BB962C8B-B14F-4D97-AF65-F5344CB8AC3E}">
        <p14:creationId xmlns:p14="http://schemas.microsoft.com/office/powerpoint/2010/main" val="1761302845"/>
      </p:ext>
    </p:extLst>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HEAT RASH</a:t>
            </a:r>
          </a:p>
          <a:p>
            <a:r>
              <a:rPr lang="en-US" dirty="0" smtClean="0"/>
              <a:t>Eruption </a:t>
            </a:r>
            <a:r>
              <a:rPr lang="en-US" dirty="0"/>
              <a:t>of papules and blisters when baby is kept too warm.</a:t>
            </a:r>
          </a:p>
          <a:p>
            <a:r>
              <a:rPr lang="en-US" dirty="0"/>
              <a:t>It occurs when pores in the skin get </a:t>
            </a:r>
            <a:r>
              <a:rPr lang="en-US" dirty="0" err="1" smtClean="0"/>
              <a:t>cloged</a:t>
            </a:r>
            <a:r>
              <a:rPr lang="en-US" dirty="0" smtClean="0"/>
              <a:t> </a:t>
            </a:r>
            <a:r>
              <a:rPr lang="en-US" dirty="0"/>
              <a:t>and sweat cant get out hence, heat rash develops.</a:t>
            </a:r>
            <a:endParaRPr lang="sw-KE" dirty="0"/>
          </a:p>
          <a:p>
            <a:pPr>
              <a:buNone/>
            </a:pPr>
            <a:r>
              <a:rPr lang="en-US" b="1" u="sng" dirty="0"/>
              <a:t>MANAGEMENT</a:t>
            </a:r>
          </a:p>
          <a:p>
            <a:r>
              <a:rPr lang="en-US" dirty="0"/>
              <a:t>The parents should be advised to:-</a:t>
            </a:r>
          </a:p>
          <a:p>
            <a:r>
              <a:rPr lang="en-US" dirty="0"/>
              <a:t>Loosen or remove extra clothing from the baby </a:t>
            </a:r>
          </a:p>
          <a:p>
            <a:r>
              <a:rPr lang="en-US" dirty="0"/>
              <a:t>Let him air dry rather than rubbing him with a towel</a:t>
            </a:r>
          </a:p>
          <a:p>
            <a:endParaRPr lang="en-US" dirty="0"/>
          </a:p>
        </p:txBody>
      </p:sp>
    </p:spTree>
    <p:extLst>
      <p:ext uri="{BB962C8B-B14F-4D97-AF65-F5344CB8AC3E}">
        <p14:creationId xmlns:p14="http://schemas.microsoft.com/office/powerpoint/2010/main" val="2370333568"/>
      </p:ext>
    </p:extLst>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NAPKIN RASH</a:t>
            </a:r>
            <a:r>
              <a:rPr lang="en-US" dirty="0" smtClean="0"/>
              <a:t> </a:t>
            </a:r>
            <a:br>
              <a:rPr lang="en-US" dirty="0" smtClean="0"/>
            </a:br>
            <a:endParaRPr lang="en-US" dirty="0"/>
          </a:p>
        </p:txBody>
      </p:sp>
      <p:sp>
        <p:nvSpPr>
          <p:cNvPr id="3" name="Content Placeholder 2"/>
          <p:cNvSpPr>
            <a:spLocks noGrp="1"/>
          </p:cNvSpPr>
          <p:nvPr>
            <p:ph idx="1"/>
          </p:nvPr>
        </p:nvSpPr>
        <p:spPr/>
        <p:txBody>
          <a:bodyPr>
            <a:normAutofit/>
          </a:bodyPr>
          <a:lstStyle/>
          <a:p>
            <a:pPr algn="just"/>
            <a:r>
              <a:rPr lang="en-US" sz="3200" dirty="0" smtClean="0"/>
              <a:t>More common in artificially fed babies. </a:t>
            </a:r>
          </a:p>
          <a:p>
            <a:pPr algn="just"/>
            <a:r>
              <a:rPr lang="en-US" sz="3200" dirty="0" smtClean="0"/>
              <a:t>It can be prevented by frequent care and attention to the napkin area along with immediate changes of the napkins after each soiling.</a:t>
            </a:r>
          </a:p>
          <a:p>
            <a:endParaRPr lang="en-US" sz="3200" dirty="0"/>
          </a:p>
        </p:txBody>
      </p:sp>
    </p:spTree>
    <p:extLst>
      <p:ext uri="{BB962C8B-B14F-4D97-AF65-F5344CB8AC3E}">
        <p14:creationId xmlns:p14="http://schemas.microsoft.com/office/powerpoint/2010/main" val="3726791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MASTITIS NEONATORUM</a:t>
            </a:r>
            <a:endParaRPr lang="en-US" b="1" dirty="0"/>
          </a:p>
        </p:txBody>
      </p:sp>
      <p:sp>
        <p:nvSpPr>
          <p:cNvPr id="3" name="Content Placeholder 2"/>
          <p:cNvSpPr>
            <a:spLocks noGrp="1"/>
          </p:cNvSpPr>
          <p:nvPr>
            <p:ph idx="1"/>
          </p:nvPr>
        </p:nvSpPr>
        <p:spPr>
          <a:xfrm>
            <a:off x="0" y="1219205"/>
            <a:ext cx="9144000" cy="4911725"/>
          </a:xfrm>
        </p:spPr>
        <p:txBody>
          <a:bodyPr>
            <a:normAutofit/>
          </a:bodyPr>
          <a:lstStyle/>
          <a:p>
            <a:pPr algn="just"/>
            <a:r>
              <a:rPr lang="en-US" sz="3200" dirty="0" smtClean="0"/>
              <a:t>The enlargement of breasts occurs in full term babies of both sexes on 3rd or 4th day and may last for few days or even weeks. </a:t>
            </a:r>
          </a:p>
          <a:p>
            <a:pPr algn="just"/>
            <a:r>
              <a:rPr lang="en-US" sz="3200" dirty="0" smtClean="0"/>
              <a:t>Lack of inactivation of progesterone and estrogen after birth due to immaturity of neonatal liver, leads to further rise in their levels thus resulting in hypertrophy of breasts. </a:t>
            </a:r>
          </a:p>
          <a:p>
            <a:pPr algn="just"/>
            <a:r>
              <a:rPr lang="en-US" sz="3200" dirty="0" smtClean="0"/>
              <a:t>The local massage, fomentation should be curbed and mother reassured. </a:t>
            </a:r>
          </a:p>
          <a:p>
            <a:pPr algn="just">
              <a:buNone/>
            </a:pPr>
            <a:endParaRPr lang="en-US" sz="3200" dirty="0"/>
          </a:p>
        </p:txBody>
      </p:sp>
    </p:spTree>
    <p:extLst>
      <p:ext uri="{BB962C8B-B14F-4D97-AF65-F5344CB8AC3E}">
        <p14:creationId xmlns:p14="http://schemas.microsoft.com/office/powerpoint/2010/main" val="1391703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PSEUDO MENSTRUATION</a:t>
            </a:r>
            <a:endParaRPr lang="en-US" b="1" dirty="0"/>
          </a:p>
        </p:txBody>
      </p:sp>
      <p:sp>
        <p:nvSpPr>
          <p:cNvPr id="3" name="Content Placeholder 2"/>
          <p:cNvSpPr>
            <a:spLocks noGrp="1"/>
          </p:cNvSpPr>
          <p:nvPr>
            <p:ph idx="1"/>
          </p:nvPr>
        </p:nvSpPr>
        <p:spPr>
          <a:xfrm>
            <a:off x="304800" y="1905000"/>
            <a:ext cx="7924800" cy="4267200"/>
          </a:xfrm>
        </p:spPr>
        <p:txBody>
          <a:bodyPr>
            <a:normAutofit/>
          </a:bodyPr>
          <a:lstStyle/>
          <a:p>
            <a:pPr algn="just"/>
            <a:r>
              <a:rPr lang="en-US" sz="3200" dirty="0" smtClean="0"/>
              <a:t>The development of menstrual like withdrawal bleeding may occur in above ¼ of female babies after 3 to 5 days of birth.The bleeding is mild and lasts for 2 to 4 days. The local aseptic cleaning of genitals is advised. </a:t>
            </a:r>
          </a:p>
          <a:p>
            <a:pPr lvl="0" algn="just"/>
            <a:r>
              <a:rPr lang="en-US" sz="3200" dirty="0" smtClean="0"/>
              <a:t>Caused by the withdrawal of maternal hormones</a:t>
            </a:r>
          </a:p>
          <a:p>
            <a:pPr>
              <a:buNone/>
            </a:pPr>
            <a:endParaRPr lang="en-US" sz="3200" dirty="0" smtClean="0"/>
          </a:p>
          <a:p>
            <a:endParaRPr lang="en-US" sz="3200" dirty="0" smtClean="0"/>
          </a:p>
          <a:p>
            <a:endParaRPr lang="en-US" sz="3200" dirty="0"/>
          </a:p>
        </p:txBody>
      </p:sp>
    </p:spTree>
    <p:extLst>
      <p:ext uri="{BB962C8B-B14F-4D97-AF65-F5344CB8AC3E}">
        <p14:creationId xmlns:p14="http://schemas.microsoft.com/office/powerpoint/2010/main" val="2558380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CONSTIPATION</a:t>
            </a:r>
            <a:endParaRPr lang="en-US" dirty="0"/>
          </a:p>
        </p:txBody>
      </p:sp>
      <p:sp>
        <p:nvSpPr>
          <p:cNvPr id="3" name="Content Placeholder 2"/>
          <p:cNvSpPr>
            <a:spLocks noGrp="1"/>
          </p:cNvSpPr>
          <p:nvPr>
            <p:ph idx="1"/>
          </p:nvPr>
        </p:nvSpPr>
        <p:spPr/>
        <p:txBody>
          <a:bodyPr>
            <a:normAutofit/>
          </a:bodyPr>
          <a:lstStyle/>
          <a:p>
            <a:pPr>
              <a:buNone/>
            </a:pPr>
            <a:endParaRPr lang="en-US" sz="3200" dirty="0" smtClean="0"/>
          </a:p>
          <a:p>
            <a:pPr algn="just"/>
            <a:r>
              <a:rPr lang="en-US" sz="3200" dirty="0" smtClean="0"/>
              <a:t>It is commonly met in artificially fed babies. </a:t>
            </a:r>
          </a:p>
          <a:p>
            <a:pPr algn="just"/>
            <a:r>
              <a:rPr lang="en-US" sz="3200" dirty="0" smtClean="0"/>
              <a:t>Management :Correction of the diet and extra water is usually effective </a:t>
            </a:r>
          </a:p>
          <a:p>
            <a:pPr algn="just"/>
            <a:endParaRPr lang="en-US" sz="3200" dirty="0"/>
          </a:p>
        </p:txBody>
      </p:sp>
    </p:spTree>
    <p:extLst>
      <p:ext uri="{BB962C8B-B14F-4D97-AF65-F5344CB8AC3E}">
        <p14:creationId xmlns:p14="http://schemas.microsoft.com/office/powerpoint/2010/main" val="3969447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ORAL THRUSH</a:t>
            </a:r>
            <a:r>
              <a:rPr lang="en-US" dirty="0" smtClean="0"/>
              <a:t> </a:t>
            </a:r>
            <a:br>
              <a:rPr lang="en-US" dirty="0" smtClean="0"/>
            </a:br>
            <a:endParaRPr lang="en-US" dirty="0"/>
          </a:p>
        </p:txBody>
      </p:sp>
      <p:sp>
        <p:nvSpPr>
          <p:cNvPr id="3" name="Content Placeholder 2"/>
          <p:cNvSpPr>
            <a:spLocks noGrp="1"/>
          </p:cNvSpPr>
          <p:nvPr>
            <p:ph idx="1"/>
          </p:nvPr>
        </p:nvSpPr>
        <p:spPr/>
        <p:txBody>
          <a:bodyPr>
            <a:normAutofit/>
          </a:bodyPr>
          <a:lstStyle/>
          <a:p>
            <a:pPr algn="just"/>
            <a:r>
              <a:rPr lang="en-US" sz="3200" dirty="0" smtClean="0"/>
              <a:t>1% gentian violet solution or nystatin suspension, applied to each side of the mouth with a cotton swab 3-4 times a day.</a:t>
            </a:r>
          </a:p>
          <a:p>
            <a:pPr>
              <a:buNone/>
            </a:pPr>
            <a:endParaRPr lang="en-US" sz="3200" dirty="0"/>
          </a:p>
        </p:txBody>
      </p:sp>
    </p:spTree>
    <p:extLst>
      <p:ext uri="{BB962C8B-B14F-4D97-AF65-F5344CB8AC3E}">
        <p14:creationId xmlns:p14="http://schemas.microsoft.com/office/powerpoint/2010/main" val="1876176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STICKY EYES</a:t>
            </a:r>
            <a:r>
              <a:rPr lang="en-US" dirty="0" smtClean="0"/>
              <a:t> </a:t>
            </a:r>
            <a:br>
              <a:rPr lang="en-US" dirty="0" smtClean="0"/>
            </a:br>
            <a:endParaRPr lang="en-US" dirty="0"/>
          </a:p>
        </p:txBody>
      </p:sp>
      <p:sp>
        <p:nvSpPr>
          <p:cNvPr id="3" name="Content Placeholder 2"/>
          <p:cNvSpPr>
            <a:spLocks noGrp="1"/>
          </p:cNvSpPr>
          <p:nvPr>
            <p:ph idx="1"/>
          </p:nvPr>
        </p:nvSpPr>
        <p:spPr/>
        <p:txBody>
          <a:bodyPr>
            <a:normAutofit/>
          </a:bodyPr>
          <a:lstStyle/>
          <a:p>
            <a:pPr algn="just"/>
            <a:r>
              <a:rPr lang="en-US" sz="3200" dirty="0" smtClean="0"/>
              <a:t>It may be due to a chemical irritant or bacterial conjunctivitis due to Staphylococcus. </a:t>
            </a:r>
          </a:p>
          <a:p>
            <a:pPr algn="just"/>
            <a:r>
              <a:rPr lang="en-US" sz="3200" dirty="0" smtClean="0"/>
              <a:t>Rx: Erythromycin (0.5%) ointment every 6 hrs for 7-10 days.</a:t>
            </a:r>
          </a:p>
          <a:p>
            <a:pPr algn="just"/>
            <a:endParaRPr lang="en-US" sz="3200" dirty="0"/>
          </a:p>
        </p:txBody>
      </p:sp>
    </p:spTree>
    <p:extLst>
      <p:ext uri="{BB962C8B-B14F-4D97-AF65-F5344CB8AC3E}">
        <p14:creationId xmlns:p14="http://schemas.microsoft.com/office/powerpoint/2010/main" val="245831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MOLDING</a:t>
            </a:r>
            <a:r>
              <a:rPr lang="en-US" dirty="0" smtClean="0"/>
              <a:t/>
            </a:r>
            <a:br>
              <a:rPr lang="en-US" dirty="0" smtClean="0"/>
            </a:br>
            <a:endParaRPr lang="en-US" dirty="0"/>
          </a:p>
        </p:txBody>
      </p:sp>
      <p:sp>
        <p:nvSpPr>
          <p:cNvPr id="3" name="Content Placeholder 2"/>
          <p:cNvSpPr>
            <a:spLocks noGrp="1"/>
          </p:cNvSpPr>
          <p:nvPr>
            <p:ph idx="1"/>
          </p:nvPr>
        </p:nvSpPr>
        <p:spPr>
          <a:xfrm>
            <a:off x="609600" y="1219200"/>
            <a:ext cx="7620000" cy="4953000"/>
          </a:xfrm>
        </p:spPr>
        <p:txBody>
          <a:bodyPr>
            <a:normAutofit/>
          </a:bodyPr>
          <a:lstStyle/>
          <a:p>
            <a:pPr lvl="0" algn="just"/>
            <a:r>
              <a:rPr lang="en-US" sz="3200" dirty="0" smtClean="0"/>
              <a:t>The head may appear asymmetric in the newborn of a vertex birth.</a:t>
            </a:r>
          </a:p>
          <a:p>
            <a:pPr lvl="0" algn="just"/>
            <a:r>
              <a:rPr lang="en-US" sz="3200" dirty="0" smtClean="0"/>
              <a:t>Caused by the overriding of the cranial bones during labor and birth.</a:t>
            </a:r>
          </a:p>
          <a:p>
            <a:pPr lvl="0" algn="just"/>
            <a:r>
              <a:rPr lang="en-US" sz="3200" dirty="0" smtClean="0"/>
              <a:t>Diminishes within few days after birth.</a:t>
            </a:r>
          </a:p>
          <a:p>
            <a:pPr lvl="0" algn="just">
              <a:buNone/>
            </a:pPr>
            <a:endParaRPr lang="en-US" sz="3200" dirty="0" smtClean="0"/>
          </a:p>
          <a:p>
            <a:pPr lvl="0">
              <a:buNone/>
            </a:pPr>
            <a:r>
              <a:rPr lang="en-US" sz="3200" dirty="0" smtClean="0"/>
              <a:t>		</a:t>
            </a:r>
            <a:r>
              <a:rPr lang="en-US" sz="3200" b="1" dirty="0" smtClean="0">
                <a:solidFill>
                  <a:srgbClr val="7030A0"/>
                </a:solidFill>
              </a:rPr>
              <a:t>END</a:t>
            </a:r>
          </a:p>
          <a:p>
            <a:endParaRPr lang="en-US" sz="3200" dirty="0"/>
          </a:p>
        </p:txBody>
      </p:sp>
    </p:spTree>
    <p:extLst>
      <p:ext uri="{BB962C8B-B14F-4D97-AF65-F5344CB8AC3E}">
        <p14:creationId xmlns:p14="http://schemas.microsoft.com/office/powerpoint/2010/main" val="1166325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57</a:t>
            </a:fld>
            <a:endParaRPr lang="en-US" dirty="0"/>
          </a:p>
        </p:txBody>
      </p:sp>
      <p:sp>
        <p:nvSpPr>
          <p:cNvPr id="3" name="Content Placeholder 2"/>
          <p:cNvSpPr>
            <a:spLocks noGrp="1"/>
          </p:cNvSpPr>
          <p:nvPr>
            <p:ph sz="quarter" idx="1"/>
          </p:nvPr>
        </p:nvSpPr>
        <p:spPr>
          <a:xfrm>
            <a:off x="228600" y="1371600"/>
            <a:ext cx="8686800" cy="5257800"/>
          </a:xfrm>
        </p:spPr>
        <p:txBody>
          <a:bodyPr>
            <a:normAutofit/>
          </a:bodyPr>
          <a:lstStyle/>
          <a:p>
            <a:pPr lvl="0">
              <a:buFont typeface="Wingdings" pitchFamily="2" charset="2"/>
              <a:buChar char="Ø"/>
            </a:pPr>
            <a:r>
              <a:rPr lang="en-US" sz="2800" dirty="0" smtClean="0"/>
              <a:t>	</a:t>
            </a:r>
            <a:r>
              <a:rPr lang="en-US" sz="2800" dirty="0" smtClean="0">
                <a:cs typeface="Times New Roman" pitchFamily="18" charset="0"/>
              </a:rPr>
              <a:t>The </a:t>
            </a:r>
            <a:r>
              <a:rPr lang="en-US" sz="2800" dirty="0" err="1" smtClean="0">
                <a:cs typeface="Times New Roman" pitchFamily="18" charset="0"/>
              </a:rPr>
              <a:t>infravaginal</a:t>
            </a:r>
            <a:r>
              <a:rPr lang="en-US" sz="2800" dirty="0" smtClean="0">
                <a:cs typeface="Times New Roman" pitchFamily="18" charset="0"/>
              </a:rPr>
              <a:t> portion becomes softer , swollen and its length is approximately 2.5cm. </a:t>
            </a:r>
          </a:p>
          <a:p>
            <a:pPr lvl="0"/>
            <a:r>
              <a:rPr lang="en-US" sz="2800" b="1" dirty="0" smtClean="0">
                <a:solidFill>
                  <a:srgbClr val="C00000"/>
                </a:solidFill>
                <a:cs typeface="Times New Roman" pitchFamily="18" charset="0"/>
              </a:rPr>
              <a:t>Ripening of the cervix.</a:t>
            </a:r>
          </a:p>
          <a:p>
            <a:pPr lvl="0">
              <a:buFont typeface="Wingdings" pitchFamily="2" charset="2"/>
              <a:buChar char="Ø"/>
            </a:pPr>
            <a:r>
              <a:rPr lang="en-US" sz="2800" dirty="0" smtClean="0">
                <a:cs typeface="Times New Roman" pitchFamily="18" charset="0"/>
              </a:rPr>
              <a:t>  Refers to preparation/ readiness of the cervix for labour process. </a:t>
            </a:r>
          </a:p>
          <a:p>
            <a:pPr lvl="0">
              <a:buFont typeface="Wingdings" pitchFamily="2" charset="2"/>
              <a:buChar char="Ø"/>
            </a:pPr>
            <a:r>
              <a:rPr lang="en-US" sz="2800" dirty="0" smtClean="0">
                <a:cs typeface="Times New Roman" pitchFamily="18" charset="0"/>
              </a:rPr>
              <a:t>	 It is brought about by enzyme </a:t>
            </a:r>
            <a:r>
              <a:rPr lang="en-US" sz="2800" dirty="0" err="1" smtClean="0">
                <a:cs typeface="Times New Roman" pitchFamily="18" charset="0"/>
              </a:rPr>
              <a:t>collagenase</a:t>
            </a:r>
            <a:r>
              <a:rPr lang="en-US" sz="2800" dirty="0" smtClean="0">
                <a:cs typeface="Times New Roman" pitchFamily="18" charset="0"/>
              </a:rPr>
              <a:t> and </a:t>
            </a:r>
            <a:r>
              <a:rPr lang="en-US" sz="2800" dirty="0" err="1" smtClean="0">
                <a:cs typeface="Times New Roman" pitchFamily="18" charset="0"/>
              </a:rPr>
              <a:t>prostagladins</a:t>
            </a:r>
            <a:r>
              <a:rPr lang="en-US" sz="2800" dirty="0" smtClean="0">
                <a:cs typeface="Times New Roman" pitchFamily="18" charset="0"/>
              </a:rPr>
              <a:t>. </a:t>
            </a:r>
          </a:p>
          <a:p>
            <a:pPr lvl="0"/>
            <a:r>
              <a:rPr lang="en-US" sz="2800" b="1" dirty="0" smtClean="0">
                <a:solidFill>
                  <a:srgbClr val="C00000"/>
                </a:solidFill>
                <a:cs typeface="Times New Roman" pitchFamily="18" charset="0"/>
              </a:rPr>
              <a:t>Effacement. </a:t>
            </a:r>
          </a:p>
          <a:p>
            <a:pPr lvl="0">
              <a:buFont typeface="Wingdings" pitchFamily="2" charset="2"/>
              <a:buChar char="Ø"/>
            </a:pPr>
            <a:r>
              <a:rPr lang="en-US" sz="2800" dirty="0" smtClean="0">
                <a:cs typeface="Times New Roman" pitchFamily="18" charset="0"/>
              </a:rPr>
              <a:t>	Refers to taking up of the cervix which occurs during the last two (2) weeks prenatally.</a:t>
            </a:r>
          </a:p>
          <a:p>
            <a:endParaRPr lang="en-US" sz="2800" dirty="0"/>
          </a:p>
        </p:txBody>
      </p:sp>
    </p:spTree>
    <p:extLst>
      <p:ext uri="{BB962C8B-B14F-4D97-AF65-F5344CB8AC3E}">
        <p14:creationId xmlns:p14="http://schemas.microsoft.com/office/powerpoint/2010/main" val="483223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Assignment: Read and make notes on newborn care of eyes and cord care</a:t>
            </a:r>
            <a:endParaRPr lang="en-US" dirty="0"/>
          </a:p>
        </p:txBody>
      </p:sp>
    </p:spTree>
    <p:extLst>
      <p:ext uri="{BB962C8B-B14F-4D97-AF65-F5344CB8AC3E}">
        <p14:creationId xmlns:p14="http://schemas.microsoft.com/office/powerpoint/2010/main" val="29614111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C00000"/>
                </a:solidFill>
                <a:latin typeface="Times New Roman" pitchFamily="18" charset="0"/>
                <a:cs typeface="Times New Roman" pitchFamily="18" charset="0"/>
              </a:rPr>
              <a:t>v) Vagina.</a:t>
            </a:r>
            <a:endParaRPr lang="en-US" sz="4000" dirty="0">
              <a:solidFill>
                <a:srgbClr val="C00000"/>
              </a:solidFill>
            </a:endParaRPr>
          </a:p>
        </p:txBody>
      </p:sp>
      <p:sp>
        <p:nvSpPr>
          <p:cNvPr id="5" name="Slide Number Placeholder 4"/>
          <p:cNvSpPr>
            <a:spLocks noGrp="1"/>
          </p:cNvSpPr>
          <p:nvPr>
            <p:ph type="sldNum" sz="quarter" idx="12"/>
          </p:nvPr>
        </p:nvSpPr>
        <p:spPr/>
        <p:txBody>
          <a:bodyPr/>
          <a:lstStyle/>
          <a:p>
            <a:fld id="{51EC40E9-AEF1-4389-8ABB-A86EB34A6416}" type="slidenum">
              <a:rPr lang="en-US" smtClean="0"/>
              <a:pPr/>
              <a:t>58</a:t>
            </a:fld>
            <a:endParaRPr lang="en-US" dirty="0"/>
          </a:p>
        </p:txBody>
      </p:sp>
      <p:sp>
        <p:nvSpPr>
          <p:cNvPr id="3" name="Content Placeholder 2"/>
          <p:cNvSpPr>
            <a:spLocks noGrp="1"/>
          </p:cNvSpPr>
          <p:nvPr>
            <p:ph sz="quarter" idx="1"/>
          </p:nvPr>
        </p:nvSpPr>
        <p:spPr/>
        <p:txBody>
          <a:bodyPr/>
          <a:lstStyle/>
          <a:p>
            <a:pPr lvl="0">
              <a:buFont typeface="Wingdings" pitchFamily="2" charset="2"/>
              <a:buChar char="v"/>
            </a:pPr>
            <a:r>
              <a:rPr lang="en-US" sz="3200" dirty="0" smtClean="0">
                <a:latin typeface="Times New Roman" pitchFamily="18" charset="0"/>
                <a:cs typeface="Times New Roman" pitchFamily="18" charset="0"/>
              </a:rPr>
              <a:t>General hypertrophy of the muscle layers is influenced by oestrogen hormone.</a:t>
            </a:r>
          </a:p>
          <a:p>
            <a:pPr>
              <a:buFont typeface="Wingdings" pitchFamily="2" charset="2"/>
              <a:buChar char="v"/>
            </a:pPr>
            <a:r>
              <a:rPr lang="en-US" sz="3200" dirty="0" smtClean="0">
                <a:latin typeface="Times New Roman" pitchFamily="18" charset="0"/>
                <a:cs typeface="Times New Roman" pitchFamily="18" charset="0"/>
              </a:rPr>
              <a:t>Relaxation of the connective tissues results from effects of progesterone hormone. </a:t>
            </a:r>
          </a:p>
          <a:p>
            <a:pPr>
              <a:buNone/>
            </a:pPr>
            <a:r>
              <a:rPr lang="en-US" sz="3200" i="1" dirty="0" smtClean="0">
                <a:latin typeface="Times New Roman" pitchFamily="18" charset="0"/>
                <a:cs typeface="Times New Roman" pitchFamily="18" charset="0"/>
              </a:rPr>
              <a:t>	  </a:t>
            </a:r>
            <a:r>
              <a:rPr lang="en-US" sz="3200" b="1" i="1" u="sng" dirty="0" smtClean="0">
                <a:latin typeface="Times New Roman" pitchFamily="18" charset="0"/>
                <a:cs typeface="Times New Roman" pitchFamily="18" charset="0"/>
              </a:rPr>
              <a:t>Specific changes are:-</a:t>
            </a:r>
          </a:p>
          <a:p>
            <a:r>
              <a:rPr lang="en-US" sz="3200" dirty="0" smtClean="0">
                <a:solidFill>
                  <a:srgbClr val="C00000"/>
                </a:solidFill>
                <a:latin typeface="Times New Roman" pitchFamily="18" charset="0"/>
                <a:cs typeface="Times New Roman" pitchFamily="18" charset="0"/>
              </a:rPr>
              <a:t>Increased elasticity</a:t>
            </a:r>
            <a:r>
              <a:rPr lang="en-US" sz="3200" dirty="0" smtClean="0">
                <a:latin typeface="Times New Roman" pitchFamily="18" charset="0"/>
                <a:cs typeface="Times New Roman" pitchFamily="18" charset="0"/>
              </a:rPr>
              <a:t>, hence easily dilates during 2</a:t>
            </a:r>
            <a:r>
              <a:rPr lang="en-US" sz="3200" baseline="30000" dirty="0" smtClean="0">
                <a:latin typeface="Times New Roman" pitchFamily="18" charset="0"/>
                <a:cs typeface="Times New Roman" pitchFamily="18" charset="0"/>
              </a:rPr>
              <a:t>nd</a:t>
            </a:r>
            <a:r>
              <a:rPr lang="en-US" sz="3200" dirty="0" smtClean="0">
                <a:latin typeface="Times New Roman" pitchFamily="18" charset="0"/>
                <a:cs typeface="Times New Roman" pitchFamily="18" charset="0"/>
              </a:rPr>
              <a:t> stage. </a:t>
            </a:r>
          </a:p>
          <a:p>
            <a:pPr>
              <a:buNone/>
            </a:pPr>
            <a:endParaRPr lang="en-US" dirty="0" smtClean="0"/>
          </a:p>
          <a:p>
            <a:endParaRPr lang="en-US" dirty="0"/>
          </a:p>
        </p:txBody>
      </p:sp>
    </p:spTree>
    <p:extLst>
      <p:ext uri="{BB962C8B-B14F-4D97-AF65-F5344CB8AC3E}">
        <p14:creationId xmlns:p14="http://schemas.microsoft.com/office/powerpoint/2010/main" val="599639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59</a:t>
            </a:fld>
            <a:endParaRPr lang="en-US" dirty="0"/>
          </a:p>
        </p:txBody>
      </p:sp>
      <p:sp>
        <p:nvSpPr>
          <p:cNvPr id="3" name="Content Placeholder 2"/>
          <p:cNvSpPr>
            <a:spLocks noGrp="1"/>
          </p:cNvSpPr>
          <p:nvPr>
            <p:ph sz="quarter" idx="1"/>
          </p:nvPr>
        </p:nvSpPr>
        <p:spPr>
          <a:xfrm>
            <a:off x="228600" y="1447800"/>
            <a:ext cx="8458200" cy="4572000"/>
          </a:xfrm>
        </p:spPr>
        <p:txBody>
          <a:bodyPr>
            <a:normAutofit lnSpcReduction="10000"/>
          </a:bodyPr>
          <a:lstStyle/>
          <a:p>
            <a:pPr lvl="0"/>
            <a:r>
              <a:rPr lang="en-US" sz="3200" dirty="0" smtClean="0">
                <a:solidFill>
                  <a:srgbClr val="C00000"/>
                </a:solidFill>
                <a:latin typeface="Times New Roman" pitchFamily="18" charset="0"/>
                <a:cs typeface="Times New Roman" pitchFamily="18" charset="0"/>
              </a:rPr>
              <a:t>Violet or red-purple  coloration </a:t>
            </a:r>
            <a:r>
              <a:rPr lang="en-US" sz="3200" dirty="0" smtClean="0">
                <a:latin typeface="Times New Roman" pitchFamily="18" charset="0"/>
                <a:cs typeface="Times New Roman" pitchFamily="18" charset="0"/>
              </a:rPr>
              <a:t>and becomes warmer, due to increased </a:t>
            </a:r>
            <a:r>
              <a:rPr lang="en-US" sz="3200" dirty="0" err="1" smtClean="0">
                <a:latin typeface="Times New Roman" pitchFamily="18" charset="0"/>
                <a:cs typeface="Times New Roman" pitchFamily="18" charset="0"/>
              </a:rPr>
              <a:t>vascularity</a:t>
            </a:r>
            <a:r>
              <a:rPr lang="en-US" sz="3200" dirty="0" smtClean="0">
                <a:latin typeface="Times New Roman" pitchFamily="18" charset="0"/>
                <a:cs typeface="Times New Roman" pitchFamily="18" charset="0"/>
              </a:rPr>
              <a:t>. </a:t>
            </a:r>
          </a:p>
          <a:p>
            <a:pPr lvl="0"/>
            <a:r>
              <a:rPr lang="en-US" sz="3200" dirty="0" smtClean="0">
                <a:solidFill>
                  <a:srgbClr val="C00000"/>
                </a:solidFill>
                <a:latin typeface="Times New Roman" pitchFamily="18" charset="0"/>
                <a:cs typeface="Times New Roman" pitchFamily="18" charset="0"/>
              </a:rPr>
              <a:t>Increase of Leucorrhoea, because </a:t>
            </a:r>
            <a:r>
              <a:rPr lang="en-US" sz="3200" dirty="0" smtClean="0">
                <a:latin typeface="Times New Roman" pitchFamily="18" charset="0"/>
                <a:cs typeface="Times New Roman" pitchFamily="18" charset="0"/>
              </a:rPr>
              <a:t>of increased  desquamation (peeling) rate, on the superficial vaginal mucosa cells.</a:t>
            </a:r>
          </a:p>
          <a:p>
            <a:pPr lvl="0"/>
            <a:r>
              <a:rPr lang="en-US" sz="3200" dirty="0" smtClean="0">
                <a:solidFill>
                  <a:srgbClr val="C00000"/>
                </a:solidFill>
                <a:latin typeface="Times New Roman" pitchFamily="18" charset="0"/>
                <a:cs typeface="Times New Roman" pitchFamily="18" charset="0"/>
              </a:rPr>
              <a:t>Lower vaginal media (discharge) P.H </a:t>
            </a:r>
            <a:r>
              <a:rPr lang="en-US" sz="3200" dirty="0" smtClean="0">
                <a:latin typeface="Times New Roman" pitchFamily="18" charset="0"/>
                <a:cs typeface="Times New Roman" pitchFamily="18" charset="0"/>
              </a:rPr>
              <a:t>,due to presence of more glycogen. </a:t>
            </a:r>
          </a:p>
          <a:p>
            <a:pPr lvl="0">
              <a:buFont typeface="Wingdings" pitchFamily="2" charset="2"/>
              <a:buChar char="Ø"/>
            </a:pPr>
            <a:r>
              <a:rPr lang="en-US" sz="3200" dirty="0" smtClean="0">
                <a:latin typeface="Times New Roman" pitchFamily="18" charset="0"/>
                <a:cs typeface="Times New Roman" pitchFamily="18" charset="0"/>
              </a:rPr>
              <a:t>Aim is to provide protection against some micro-organisms.</a:t>
            </a:r>
          </a:p>
          <a:p>
            <a:pPr lvl="0"/>
            <a:endParaRPr lang="en-US" dirty="0" smtClean="0"/>
          </a:p>
          <a:p>
            <a:endParaRPr lang="en-US" dirty="0"/>
          </a:p>
        </p:txBody>
      </p:sp>
    </p:spTree>
    <p:extLst>
      <p:ext uri="{BB962C8B-B14F-4D97-AF65-F5344CB8AC3E}">
        <p14:creationId xmlns:p14="http://schemas.microsoft.com/office/powerpoint/2010/main" val="3909258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normAutofit/>
          </a:bodyPr>
          <a:lstStyle/>
          <a:p>
            <a:pPr>
              <a:buNone/>
            </a:pPr>
            <a:r>
              <a:rPr lang="en-US" sz="2800" b="1" dirty="0" smtClean="0"/>
              <a:t>Preconception care has a positive effect on a range of health outcomes including</a:t>
            </a:r>
            <a:r>
              <a:rPr lang="en-US" sz="2800" dirty="0" smtClean="0"/>
              <a:t>:-</a:t>
            </a:r>
          </a:p>
          <a:p>
            <a:r>
              <a:rPr lang="en-US" sz="2800" dirty="0" smtClean="0"/>
              <a:t>Reducing maternal and child mortality</a:t>
            </a:r>
          </a:p>
          <a:p>
            <a:r>
              <a:rPr lang="en-US" sz="2800" dirty="0" smtClean="0"/>
              <a:t>Preventing un-intended pregnancies</a:t>
            </a:r>
          </a:p>
          <a:p>
            <a:r>
              <a:rPr lang="en-US" sz="2800" dirty="0" smtClean="0"/>
              <a:t>Preventing complications during pregnancy and delivery</a:t>
            </a:r>
          </a:p>
          <a:p>
            <a:r>
              <a:rPr lang="en-US" sz="2800" dirty="0" smtClean="0"/>
              <a:t>Preventing still-births, pre-term births and low birth weight</a:t>
            </a:r>
          </a:p>
          <a:p>
            <a:r>
              <a:rPr lang="en-US" sz="2800" dirty="0" smtClean="0"/>
              <a:t>Preventing birth defects</a:t>
            </a:r>
          </a:p>
          <a:p>
            <a:r>
              <a:rPr lang="en-US" sz="2800" dirty="0" smtClean="0"/>
              <a:t>Preventing neonatal infections</a:t>
            </a:r>
          </a:p>
          <a:p>
            <a:r>
              <a:rPr lang="en-US" sz="2800" dirty="0" smtClean="0"/>
              <a:t>Preventing vertical transmission of HIV</a:t>
            </a:r>
          </a:p>
          <a:p>
            <a:r>
              <a:rPr lang="en-US" sz="2800" dirty="0" smtClean="0"/>
              <a:t>Lowers the risk of acquiring type II diabetes and other life style related illnesses</a:t>
            </a:r>
            <a:endParaRPr lang="en-US" sz="2800" dirty="0"/>
          </a:p>
        </p:txBody>
      </p:sp>
      <p:sp>
        <p:nvSpPr>
          <p:cNvPr id="4" name="Slide Number Placeholder 3"/>
          <p:cNvSpPr>
            <a:spLocks noGrp="1"/>
          </p:cNvSpPr>
          <p:nvPr>
            <p:ph type="sldNum" sz="quarter" idx="12"/>
          </p:nvPr>
        </p:nvSpPr>
        <p:spPr/>
        <p:txBody>
          <a:bodyPr/>
          <a:lstStyle/>
          <a:p>
            <a:fld id="{83F828AF-2CD1-48C6-8286-C7F35401D37C}" type="slidenum">
              <a:rPr lang="en-US" smtClean="0"/>
              <a:pPr/>
              <a:t>6</a:t>
            </a:fld>
            <a:endParaRPr lang="en-US"/>
          </a:p>
        </p:txBody>
      </p:sp>
    </p:spTree>
    <p:extLst>
      <p:ext uri="{BB962C8B-B14F-4D97-AF65-F5344CB8AC3E}">
        <p14:creationId xmlns:p14="http://schemas.microsoft.com/office/powerpoint/2010/main" val="3222037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60</a:t>
            </a:fld>
            <a:endParaRPr lang="en-US" dirty="0"/>
          </a:p>
        </p:txBody>
      </p:sp>
      <p:sp>
        <p:nvSpPr>
          <p:cNvPr id="3" name="Content Placeholder 2"/>
          <p:cNvSpPr>
            <a:spLocks noGrp="1"/>
          </p:cNvSpPr>
          <p:nvPr>
            <p:ph sz="quarter" idx="1"/>
          </p:nvPr>
        </p:nvSpPr>
        <p:spPr>
          <a:xfrm>
            <a:off x="0" y="1143000"/>
            <a:ext cx="8686800" cy="4876800"/>
          </a:xfrm>
        </p:spPr>
        <p:txBody>
          <a:bodyPr/>
          <a:lstStyle/>
          <a:p>
            <a:pPr>
              <a:buFont typeface="Wingdings" pitchFamily="2" charset="2"/>
              <a:buChar char="ü"/>
            </a:pPr>
            <a:r>
              <a:rPr lang="en-US" sz="3600" dirty="0" smtClean="0">
                <a:latin typeface="Times New Roman" pitchFamily="18" charset="0"/>
                <a:cs typeface="Times New Roman" pitchFamily="18" charset="0"/>
              </a:rPr>
              <a:t>	 Unfortunately organisms e.g. Candida albican , a fungi, thrives best in such an environment.</a:t>
            </a:r>
          </a:p>
          <a:p>
            <a:pPr>
              <a:buFont typeface="Wingdings" pitchFamily="2" charset="2"/>
              <a:buChar char="ü"/>
            </a:pPr>
            <a:r>
              <a:rPr lang="en-US" sz="3600" dirty="0" smtClean="0">
                <a:latin typeface="Times New Roman" pitchFamily="18" charset="0"/>
                <a:cs typeface="Times New Roman" pitchFamily="18" charset="0"/>
              </a:rPr>
              <a:t> 	 So candidiasis / </a:t>
            </a:r>
            <a:r>
              <a:rPr lang="en-US" sz="3600" dirty="0" err="1" smtClean="0">
                <a:latin typeface="Times New Roman" pitchFamily="18" charset="0"/>
                <a:cs typeface="Times New Roman" pitchFamily="18" charset="0"/>
              </a:rPr>
              <a:t>moniliasis</a:t>
            </a:r>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monilial</a:t>
            </a:r>
            <a:r>
              <a:rPr lang="en-US" sz="3600" dirty="0" smtClean="0">
                <a:latin typeface="Times New Roman" pitchFamily="18" charset="0"/>
                <a:cs typeface="Times New Roman" pitchFamily="18" charset="0"/>
              </a:rPr>
              <a:t> vaginitis is very common.</a:t>
            </a:r>
          </a:p>
          <a:p>
            <a:pPr>
              <a:buNone/>
            </a:pPr>
            <a:r>
              <a:rPr lang="en-US" sz="3600"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NB: </a:t>
            </a:r>
            <a:r>
              <a:rPr lang="en-US" sz="3600" dirty="0" smtClean="0">
                <a:latin typeface="Times New Roman" pitchFamily="18" charset="0"/>
                <a:cs typeface="Times New Roman" pitchFamily="18" charset="0"/>
              </a:rPr>
              <a:t>Candida albican is a normal flora of the nose, throat, bowel and skin.</a:t>
            </a:r>
          </a:p>
          <a:p>
            <a:endParaRPr lang="en-US" dirty="0"/>
          </a:p>
        </p:txBody>
      </p:sp>
    </p:spTree>
    <p:extLst>
      <p:ext uri="{BB962C8B-B14F-4D97-AF65-F5344CB8AC3E}">
        <p14:creationId xmlns:p14="http://schemas.microsoft.com/office/powerpoint/2010/main" val="4202288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5400" b="1" dirty="0" smtClean="0">
                <a:solidFill>
                  <a:srgbClr val="FFFF00"/>
                </a:solidFill>
                <a:latin typeface="Times New Roman" pitchFamily="18" charset="0"/>
                <a:cs typeface="Times New Roman" pitchFamily="18" charset="0"/>
              </a:rPr>
              <a:t> </a:t>
            </a:r>
            <a:r>
              <a:rPr lang="en-US" sz="4000" b="1" dirty="0" smtClean="0">
                <a:solidFill>
                  <a:srgbClr val="7030A0"/>
                </a:solidFill>
                <a:latin typeface="Times New Roman" pitchFamily="18" charset="0"/>
                <a:cs typeface="Times New Roman" pitchFamily="18" charset="0"/>
              </a:rPr>
              <a:t>vi) Breasts.</a:t>
            </a:r>
            <a:endParaRPr lang="en-US" sz="4000" dirty="0">
              <a:solidFill>
                <a:srgbClr val="7030A0"/>
              </a:solidFill>
            </a:endParaRPr>
          </a:p>
        </p:txBody>
      </p:sp>
      <p:sp>
        <p:nvSpPr>
          <p:cNvPr id="5" name="Slide Number Placeholder 4"/>
          <p:cNvSpPr>
            <a:spLocks noGrp="1"/>
          </p:cNvSpPr>
          <p:nvPr>
            <p:ph type="sldNum" sz="quarter" idx="12"/>
          </p:nvPr>
        </p:nvSpPr>
        <p:spPr/>
        <p:txBody>
          <a:bodyPr/>
          <a:lstStyle/>
          <a:p>
            <a:fld id="{51EC40E9-AEF1-4389-8ABB-A86EB34A6416}" type="slidenum">
              <a:rPr lang="en-US" smtClean="0"/>
              <a:pPr/>
              <a:t>61</a:t>
            </a:fld>
            <a:endParaRPr lang="en-US" dirty="0"/>
          </a:p>
        </p:txBody>
      </p:sp>
      <p:sp>
        <p:nvSpPr>
          <p:cNvPr id="3" name="Content Placeholder 2"/>
          <p:cNvSpPr>
            <a:spLocks noGrp="1"/>
          </p:cNvSpPr>
          <p:nvPr>
            <p:ph sz="quarter" idx="1"/>
          </p:nvPr>
        </p:nvSpPr>
        <p:spPr>
          <a:xfrm>
            <a:off x="0" y="1447800"/>
            <a:ext cx="8686800" cy="5105400"/>
          </a:xfrm>
        </p:spPr>
        <p:txBody>
          <a:bodyPr>
            <a:normAutofit/>
          </a:bodyPr>
          <a:lstStyle/>
          <a:p>
            <a:pPr>
              <a:buFont typeface="Wingdings" pitchFamily="2" charset="2"/>
              <a:buChar char="v"/>
            </a:pPr>
            <a:r>
              <a:rPr lang="en-US" sz="3400" dirty="0" smtClean="0">
                <a:latin typeface="Times New Roman" pitchFamily="18" charset="0"/>
                <a:cs typeface="Times New Roman" pitchFamily="18" charset="0"/>
              </a:rPr>
              <a:t>Generally enlargement occurs due to fat deposition around the glandular tissues.</a:t>
            </a:r>
          </a:p>
          <a:p>
            <a:pPr>
              <a:buFont typeface="Wingdings" pitchFamily="2" charset="2"/>
              <a:buChar char="v"/>
            </a:pPr>
            <a:r>
              <a:rPr lang="en-US" sz="3400" dirty="0" smtClean="0">
                <a:latin typeface="Times New Roman" pitchFamily="18" charset="0"/>
                <a:cs typeface="Times New Roman" pitchFamily="18" charset="0"/>
              </a:rPr>
              <a:t>Number of glandular ducts and </a:t>
            </a:r>
            <a:r>
              <a:rPr lang="en-US" sz="3400" dirty="0" err="1" smtClean="0">
                <a:latin typeface="Times New Roman" pitchFamily="18" charset="0"/>
                <a:cs typeface="Times New Roman" pitchFamily="18" charset="0"/>
              </a:rPr>
              <a:t>acini</a:t>
            </a:r>
            <a:r>
              <a:rPr lang="en-US" sz="3400" dirty="0" smtClean="0">
                <a:latin typeface="Times New Roman" pitchFamily="18" charset="0"/>
                <a:cs typeface="Times New Roman" pitchFamily="18" charset="0"/>
              </a:rPr>
              <a:t> cells increase because of influence, from oestrogen hormone.</a:t>
            </a:r>
          </a:p>
          <a:p>
            <a:pPr>
              <a:buFont typeface="Wingdings" pitchFamily="2" charset="2"/>
              <a:buChar char="v"/>
            </a:pPr>
            <a:r>
              <a:rPr lang="en-US" sz="3400" dirty="0" smtClean="0">
                <a:latin typeface="Times New Roman" pitchFamily="18" charset="0"/>
                <a:cs typeface="Times New Roman" pitchFamily="18" charset="0"/>
              </a:rPr>
              <a:t>Progesterone and human placental </a:t>
            </a:r>
            <a:r>
              <a:rPr lang="en-US" sz="3400" dirty="0" err="1" smtClean="0">
                <a:latin typeface="Times New Roman" pitchFamily="18" charset="0"/>
                <a:cs typeface="Times New Roman" pitchFamily="18" charset="0"/>
              </a:rPr>
              <a:t>lactogen</a:t>
            </a:r>
            <a:r>
              <a:rPr lang="en-US" sz="3400" dirty="0" smtClean="0">
                <a:latin typeface="Times New Roman" pitchFamily="18" charset="0"/>
                <a:cs typeface="Times New Roman" pitchFamily="18" charset="0"/>
              </a:rPr>
              <a:t> hormone facilitates budding of the alveoli to match the number of </a:t>
            </a:r>
            <a:r>
              <a:rPr lang="en-US" sz="3400" dirty="0" err="1" smtClean="0">
                <a:latin typeface="Times New Roman" pitchFamily="18" charset="0"/>
                <a:cs typeface="Times New Roman" pitchFamily="18" charset="0"/>
              </a:rPr>
              <a:t>acini</a:t>
            </a:r>
            <a:r>
              <a:rPr lang="en-US" sz="3400" dirty="0" smtClean="0">
                <a:latin typeface="Times New Roman" pitchFamily="18" charset="0"/>
                <a:cs typeface="Times New Roman" pitchFamily="18" charset="0"/>
              </a:rPr>
              <a:t> cells.</a:t>
            </a:r>
          </a:p>
          <a:p>
            <a:pPr>
              <a:buNone/>
            </a:pPr>
            <a:endParaRPr lang="en-US" sz="3400" dirty="0"/>
          </a:p>
        </p:txBody>
      </p:sp>
    </p:spTree>
    <p:extLst>
      <p:ext uri="{BB962C8B-B14F-4D97-AF65-F5344CB8AC3E}">
        <p14:creationId xmlns:p14="http://schemas.microsoft.com/office/powerpoint/2010/main" val="547508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62</a:t>
            </a:fld>
            <a:endParaRPr lang="en-US" dirty="0"/>
          </a:p>
        </p:txBody>
      </p:sp>
      <p:sp>
        <p:nvSpPr>
          <p:cNvPr id="3" name="Content Placeholder 2"/>
          <p:cNvSpPr>
            <a:spLocks noGrp="1"/>
          </p:cNvSpPr>
          <p:nvPr>
            <p:ph sz="quarter" idx="1"/>
          </p:nvPr>
        </p:nvSpPr>
        <p:spPr>
          <a:xfrm>
            <a:off x="228600" y="1524000"/>
            <a:ext cx="8686800" cy="4800600"/>
          </a:xfrm>
        </p:spPr>
        <p:txBody>
          <a:bodyPr>
            <a:noAutofit/>
          </a:bodyPr>
          <a:lstStyle/>
          <a:p>
            <a:pPr>
              <a:buNone/>
            </a:pPr>
            <a:r>
              <a:rPr lang="en-US" sz="3600" dirty="0" smtClean="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NB:</a:t>
            </a:r>
            <a:r>
              <a:rPr lang="en-US" sz="3600" b="1"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Despite gradual rise of prolactin  levels, lactation is inhibited ,due to high levels of </a:t>
            </a:r>
            <a:r>
              <a:rPr lang="en-US" sz="3600" dirty="0" err="1" smtClean="0">
                <a:latin typeface="Times New Roman" pitchFamily="18" charset="0"/>
                <a:cs typeface="Times New Roman" pitchFamily="18" charset="0"/>
              </a:rPr>
              <a:t>oestrogen</a:t>
            </a:r>
            <a:r>
              <a:rPr lang="en-US" sz="3600" dirty="0" smtClean="0">
                <a:latin typeface="Times New Roman" pitchFamily="18" charset="0"/>
                <a:cs typeface="Times New Roman" pitchFamily="18" charset="0"/>
              </a:rPr>
              <a:t>,  felt at the  alveoli receptor.</a:t>
            </a:r>
          </a:p>
          <a:p>
            <a:pPr>
              <a:buNone/>
            </a:pPr>
            <a:r>
              <a:rPr lang="en-US" sz="3600" i="1" dirty="0" smtClean="0">
                <a:latin typeface="Times New Roman" pitchFamily="18" charset="0"/>
                <a:cs typeface="Times New Roman" pitchFamily="18" charset="0"/>
              </a:rPr>
              <a:t>		 </a:t>
            </a:r>
            <a:r>
              <a:rPr lang="en-US" sz="3600" b="1" i="1" u="sng" dirty="0" smtClean="0">
                <a:latin typeface="Times New Roman" pitchFamily="18" charset="0"/>
                <a:cs typeface="Times New Roman" pitchFamily="18" charset="0"/>
              </a:rPr>
              <a:t>Specific changes are:-</a:t>
            </a:r>
            <a:endParaRPr lang="en-US" sz="3600" b="1" u="sng" dirty="0" smtClean="0">
              <a:latin typeface="Times New Roman" pitchFamily="18" charset="0"/>
              <a:cs typeface="Times New Roman" pitchFamily="18" charset="0"/>
            </a:endParaRPr>
          </a:p>
          <a:p>
            <a:pPr lvl="0"/>
            <a:r>
              <a:rPr lang="en-US" sz="3600" dirty="0" smtClean="0">
                <a:solidFill>
                  <a:srgbClr val="7030A0"/>
                </a:solidFill>
                <a:latin typeface="Times New Roman" pitchFamily="18" charset="0"/>
                <a:cs typeface="Times New Roman" pitchFamily="18" charset="0"/>
              </a:rPr>
              <a:t>Prickling, tingling sensation </a:t>
            </a:r>
            <a:r>
              <a:rPr lang="en-US" sz="3600" dirty="0" smtClean="0">
                <a:latin typeface="Times New Roman" pitchFamily="18" charset="0"/>
                <a:cs typeface="Times New Roman" pitchFamily="18" charset="0"/>
              </a:rPr>
              <a:t>around the nipple due to high </a:t>
            </a:r>
            <a:r>
              <a:rPr lang="en-US" sz="3600" dirty="0" err="1" smtClean="0">
                <a:latin typeface="Times New Roman" pitchFamily="18" charset="0"/>
                <a:cs typeface="Times New Roman" pitchFamily="18" charset="0"/>
              </a:rPr>
              <a:t>vascularity</a:t>
            </a:r>
            <a:r>
              <a:rPr lang="en-US" sz="3600" dirty="0" smtClean="0">
                <a:latin typeface="Times New Roman" pitchFamily="18" charset="0"/>
                <a:cs typeface="Times New Roman" pitchFamily="18" charset="0"/>
              </a:rPr>
              <a:t>. </a:t>
            </a:r>
          </a:p>
          <a:p>
            <a:pPr lvl="0">
              <a:buFont typeface="Wingdings" pitchFamily="2" charset="2"/>
              <a:buChar char="Ø"/>
            </a:pPr>
            <a:r>
              <a:rPr lang="en-US" sz="3600" dirty="0" smtClean="0">
                <a:latin typeface="Times New Roman" pitchFamily="18" charset="0"/>
                <a:cs typeface="Times New Roman" pitchFamily="18" charset="0"/>
              </a:rPr>
              <a:t>	Noted around 3</a:t>
            </a:r>
            <a:r>
              <a:rPr lang="en-US" sz="3600" baseline="30000" dirty="0" smtClean="0">
                <a:latin typeface="Times New Roman" pitchFamily="18" charset="0"/>
                <a:cs typeface="Times New Roman" pitchFamily="18" charset="0"/>
              </a:rPr>
              <a:t>rd</a:t>
            </a:r>
            <a:r>
              <a:rPr lang="en-US" sz="3600" dirty="0" smtClean="0">
                <a:latin typeface="Times New Roman" pitchFamily="18" charset="0"/>
                <a:cs typeface="Times New Roman" pitchFamily="18" charset="0"/>
              </a:rPr>
              <a:t>-4</a:t>
            </a:r>
            <a:r>
              <a:rPr lang="en-US" sz="3600" baseline="30000" dirty="0" smtClean="0">
                <a:latin typeface="Times New Roman" pitchFamily="18" charset="0"/>
                <a:cs typeface="Times New Roman" pitchFamily="18" charset="0"/>
              </a:rPr>
              <a:t>th</a:t>
            </a:r>
            <a:r>
              <a:rPr lang="en-US" sz="3600" dirty="0" smtClean="0">
                <a:latin typeface="Times New Roman" pitchFamily="18" charset="0"/>
                <a:cs typeface="Times New Roman" pitchFamily="18" charset="0"/>
              </a:rPr>
              <a:t> week.</a:t>
            </a:r>
            <a:endParaRPr lang="en-US" sz="3600" dirty="0"/>
          </a:p>
        </p:txBody>
      </p:sp>
    </p:spTree>
    <p:extLst>
      <p:ext uri="{BB962C8B-B14F-4D97-AF65-F5344CB8AC3E}">
        <p14:creationId xmlns:p14="http://schemas.microsoft.com/office/powerpoint/2010/main" val="783318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cont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63</a:t>
            </a:fld>
            <a:endParaRPr lang="en-US" dirty="0"/>
          </a:p>
        </p:txBody>
      </p:sp>
      <p:sp>
        <p:nvSpPr>
          <p:cNvPr id="3" name="Content Placeholder 2"/>
          <p:cNvSpPr>
            <a:spLocks noGrp="1"/>
          </p:cNvSpPr>
          <p:nvPr>
            <p:ph sz="quarter" idx="1"/>
          </p:nvPr>
        </p:nvSpPr>
        <p:spPr>
          <a:xfrm>
            <a:off x="228600" y="1295400"/>
            <a:ext cx="8610600" cy="5029200"/>
          </a:xfrm>
        </p:spPr>
        <p:txBody>
          <a:bodyPr>
            <a:noAutofit/>
          </a:bodyPr>
          <a:lstStyle/>
          <a:p>
            <a:r>
              <a:rPr lang="en-US" sz="3200" dirty="0" smtClean="0">
                <a:solidFill>
                  <a:srgbClr val="7030A0"/>
                </a:solidFill>
                <a:cs typeface="Times New Roman" pitchFamily="18" charset="0"/>
              </a:rPr>
              <a:t>Thickening of the alveoli, </a:t>
            </a:r>
            <a:r>
              <a:rPr lang="en-US" sz="3200" dirty="0" smtClean="0">
                <a:cs typeface="Times New Roman" pitchFamily="18" charset="0"/>
              </a:rPr>
              <a:t>occurs between 6</a:t>
            </a:r>
            <a:r>
              <a:rPr lang="en-US" sz="3200" baseline="30000" dirty="0" smtClean="0">
                <a:cs typeface="Times New Roman" pitchFamily="18" charset="0"/>
              </a:rPr>
              <a:t>th</a:t>
            </a:r>
            <a:r>
              <a:rPr lang="en-US" sz="3200" dirty="0" smtClean="0">
                <a:cs typeface="Times New Roman" pitchFamily="18" charset="0"/>
              </a:rPr>
              <a:t> -8</a:t>
            </a:r>
            <a:r>
              <a:rPr lang="en-US" sz="3200" baseline="30000" dirty="0" smtClean="0">
                <a:cs typeface="Times New Roman" pitchFamily="18" charset="0"/>
              </a:rPr>
              <a:t>th</a:t>
            </a:r>
            <a:r>
              <a:rPr lang="en-US" sz="3200" dirty="0" smtClean="0">
                <a:cs typeface="Times New Roman" pitchFamily="18" charset="0"/>
              </a:rPr>
              <a:t>  week, so breasts become painful, tense and nodular.</a:t>
            </a:r>
          </a:p>
          <a:p>
            <a:pPr>
              <a:buFont typeface="Wingdings" pitchFamily="2" charset="2"/>
              <a:buChar char="Ø"/>
            </a:pPr>
            <a:r>
              <a:rPr lang="en-US" sz="3200" dirty="0" smtClean="0">
                <a:cs typeface="Times New Roman" pitchFamily="18" charset="0"/>
              </a:rPr>
              <a:t>For light </a:t>
            </a:r>
            <a:r>
              <a:rPr lang="en-US" sz="3200" dirty="0" err="1" smtClean="0">
                <a:cs typeface="Times New Roman" pitchFamily="18" charset="0"/>
              </a:rPr>
              <a:t>coloured</a:t>
            </a:r>
            <a:r>
              <a:rPr lang="en-US" sz="3200" dirty="0" smtClean="0">
                <a:cs typeface="Times New Roman" pitchFamily="18" charset="0"/>
              </a:rPr>
              <a:t> woman ,superficial veins are visible.</a:t>
            </a:r>
          </a:p>
          <a:p>
            <a:r>
              <a:rPr lang="en-US" sz="3200" dirty="0" err="1" smtClean="0">
                <a:solidFill>
                  <a:srgbClr val="7030A0"/>
                </a:solidFill>
                <a:cs typeface="Times New Roman" pitchFamily="18" charset="0"/>
              </a:rPr>
              <a:t>Prominency</a:t>
            </a:r>
            <a:r>
              <a:rPr lang="en-US" sz="3200" dirty="0" smtClean="0">
                <a:solidFill>
                  <a:srgbClr val="7030A0"/>
                </a:solidFill>
                <a:cs typeface="Times New Roman" pitchFamily="18" charset="0"/>
              </a:rPr>
              <a:t> of </a:t>
            </a:r>
            <a:r>
              <a:rPr lang="en-US" sz="3200" dirty="0" err="1" smtClean="0">
                <a:solidFill>
                  <a:srgbClr val="7030A0"/>
                </a:solidFill>
                <a:cs typeface="Times New Roman" pitchFamily="18" charset="0"/>
              </a:rPr>
              <a:t>Montogomery’s</a:t>
            </a:r>
            <a:r>
              <a:rPr lang="en-US" sz="3200" dirty="0" smtClean="0">
                <a:solidFill>
                  <a:srgbClr val="7030A0"/>
                </a:solidFill>
                <a:cs typeface="Times New Roman" pitchFamily="18" charset="0"/>
              </a:rPr>
              <a:t> tubercles </a:t>
            </a:r>
            <a:r>
              <a:rPr lang="en-US" sz="3200" dirty="0" smtClean="0">
                <a:cs typeface="Times New Roman" pitchFamily="18" charset="0"/>
              </a:rPr>
              <a:t>on the areola between 8</a:t>
            </a:r>
            <a:r>
              <a:rPr lang="en-US" sz="3200" baseline="30000" dirty="0" smtClean="0">
                <a:cs typeface="Times New Roman" pitchFamily="18" charset="0"/>
              </a:rPr>
              <a:t>th</a:t>
            </a:r>
            <a:r>
              <a:rPr lang="en-US" sz="3200" dirty="0" smtClean="0">
                <a:cs typeface="Times New Roman" pitchFamily="18" charset="0"/>
              </a:rPr>
              <a:t> -12</a:t>
            </a:r>
            <a:r>
              <a:rPr lang="en-US" sz="3200" baseline="30000" dirty="0" smtClean="0">
                <a:cs typeface="Times New Roman" pitchFamily="18" charset="0"/>
              </a:rPr>
              <a:t>th</a:t>
            </a:r>
            <a:r>
              <a:rPr lang="en-US" sz="3200" dirty="0" smtClean="0">
                <a:cs typeface="Times New Roman" pitchFamily="18" charset="0"/>
              </a:rPr>
              <a:t>  weeks,.</a:t>
            </a:r>
          </a:p>
          <a:p>
            <a:pPr lvl="0">
              <a:buFont typeface="Wingdings" pitchFamily="2" charset="2"/>
              <a:buChar char="Ø"/>
            </a:pPr>
            <a:r>
              <a:rPr lang="en-US" sz="3200" dirty="0" smtClean="0">
                <a:cs typeface="Times New Roman" pitchFamily="18" charset="0"/>
              </a:rPr>
              <a:t>These are </a:t>
            </a:r>
            <a:r>
              <a:rPr lang="en-US" sz="3200" dirty="0" err="1" smtClean="0">
                <a:cs typeface="Times New Roman" pitchFamily="18" charset="0"/>
              </a:rPr>
              <a:t>hypertropic</a:t>
            </a:r>
            <a:r>
              <a:rPr lang="en-US" sz="3200" dirty="0" smtClean="0">
                <a:cs typeface="Times New Roman" pitchFamily="18" charset="0"/>
              </a:rPr>
              <a:t> sebaceous glands openings.  </a:t>
            </a:r>
          </a:p>
          <a:p>
            <a:endParaRPr lang="en-US" sz="3200" dirty="0" smtClean="0"/>
          </a:p>
          <a:p>
            <a:pPr>
              <a:buNone/>
            </a:pPr>
            <a:endParaRPr lang="en-US" sz="3200" dirty="0"/>
          </a:p>
        </p:txBody>
      </p:sp>
    </p:spTree>
    <p:extLst>
      <p:ext uri="{BB962C8B-B14F-4D97-AF65-F5344CB8AC3E}">
        <p14:creationId xmlns:p14="http://schemas.microsoft.com/office/powerpoint/2010/main" val="729943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64</a:t>
            </a:fld>
            <a:endParaRPr lang="en-US" dirty="0"/>
          </a:p>
        </p:txBody>
      </p:sp>
      <p:sp>
        <p:nvSpPr>
          <p:cNvPr id="3" name="Content Placeholder 2"/>
          <p:cNvSpPr>
            <a:spLocks noGrp="1"/>
          </p:cNvSpPr>
          <p:nvPr>
            <p:ph sz="quarter" idx="1"/>
          </p:nvPr>
        </p:nvSpPr>
        <p:spPr>
          <a:xfrm>
            <a:off x="228600" y="1371600"/>
            <a:ext cx="8610600" cy="5257800"/>
          </a:xfrm>
        </p:spPr>
        <p:txBody>
          <a:bodyPr>
            <a:normAutofit fontScale="92500" lnSpcReduction="20000"/>
          </a:bodyPr>
          <a:lstStyle/>
          <a:p>
            <a:pPr>
              <a:buFont typeface="Wingdings" pitchFamily="2" charset="2"/>
              <a:buChar char="Ø"/>
            </a:pPr>
            <a:r>
              <a:rPr lang="en-US" sz="3500" dirty="0" smtClean="0">
                <a:latin typeface="Times New Roman" pitchFamily="18" charset="0"/>
                <a:cs typeface="Times New Roman" pitchFamily="18" charset="0"/>
              </a:rPr>
              <a:t>They produces sebum to keep nipple soft and flexible.</a:t>
            </a:r>
          </a:p>
          <a:p>
            <a:pPr lvl="0"/>
            <a:r>
              <a:rPr lang="en-US" sz="3500" dirty="0" err="1" smtClean="0">
                <a:solidFill>
                  <a:srgbClr val="7030A0"/>
                </a:solidFill>
                <a:latin typeface="Times New Roman" pitchFamily="18" charset="0"/>
                <a:cs typeface="Times New Roman" pitchFamily="18" charset="0"/>
              </a:rPr>
              <a:t>Hyperpigmentation</a:t>
            </a:r>
            <a:r>
              <a:rPr lang="en-US" sz="3500" dirty="0" smtClean="0">
                <a:solidFill>
                  <a:srgbClr val="7030A0"/>
                </a:solidFill>
                <a:latin typeface="Times New Roman" pitchFamily="18" charset="0"/>
                <a:cs typeface="Times New Roman" pitchFamily="18" charset="0"/>
              </a:rPr>
              <a:t> of the areola </a:t>
            </a:r>
            <a:r>
              <a:rPr lang="en-US" sz="3500" dirty="0" smtClean="0">
                <a:latin typeface="Times New Roman" pitchFamily="18" charset="0"/>
                <a:cs typeface="Times New Roman" pitchFamily="18" charset="0"/>
              </a:rPr>
              <a:t>in terms of :</a:t>
            </a:r>
          </a:p>
          <a:p>
            <a:pPr lvl="0">
              <a:buFont typeface="Wingdings" pitchFamily="2" charset="2"/>
              <a:buChar char="Ø"/>
            </a:pPr>
            <a:r>
              <a:rPr lang="en-US" sz="3500" dirty="0" smtClean="0">
                <a:latin typeface="Times New Roman" pitchFamily="18" charset="0"/>
                <a:cs typeface="Times New Roman" pitchFamily="18" charset="0"/>
              </a:rPr>
              <a:t>Development of primary areola at 8-12 weeks.  The darkened area enlarges and becomes more erectile.</a:t>
            </a:r>
          </a:p>
          <a:p>
            <a:pPr lvl="0">
              <a:buFont typeface="Wingdings" pitchFamily="2" charset="2"/>
              <a:buChar char="Ø"/>
            </a:pPr>
            <a:r>
              <a:rPr lang="en-US" sz="3500" dirty="0" smtClean="0">
                <a:latin typeface="Times New Roman" pitchFamily="18" charset="0"/>
                <a:cs typeface="Times New Roman" pitchFamily="18" charset="0"/>
              </a:rPr>
              <a:t>Development of  secondary areola at 16 weeks. It’s  characterised by extension of the pigmented area and it is often mottled in appearance.</a:t>
            </a:r>
          </a:p>
          <a:p>
            <a:pPr lvl="0">
              <a:buFont typeface="Wingdings" pitchFamily="2" charset="2"/>
              <a:buChar char="ü"/>
            </a:pPr>
            <a:r>
              <a:rPr lang="en-US" sz="3500" dirty="0" smtClean="0">
                <a:latin typeface="Times New Roman" pitchFamily="18" charset="0"/>
                <a:cs typeface="Times New Roman" pitchFamily="18" charset="0"/>
              </a:rPr>
              <a:t>Basically </a:t>
            </a:r>
            <a:r>
              <a:rPr lang="en-US" sz="3500" dirty="0" err="1" smtClean="0">
                <a:latin typeface="Times New Roman" pitchFamily="18" charset="0"/>
                <a:cs typeface="Times New Roman" pitchFamily="18" charset="0"/>
              </a:rPr>
              <a:t>hyperpigmentation</a:t>
            </a:r>
            <a:r>
              <a:rPr lang="en-US" sz="3500" dirty="0" smtClean="0">
                <a:latin typeface="Times New Roman" pitchFamily="18" charset="0"/>
                <a:cs typeface="Times New Roman" pitchFamily="18" charset="0"/>
              </a:rPr>
              <a:t> toughens the area for breastfeeding.</a:t>
            </a:r>
          </a:p>
          <a:p>
            <a:endParaRPr lang="en-US" dirty="0"/>
          </a:p>
        </p:txBody>
      </p:sp>
    </p:spTree>
    <p:extLst>
      <p:ext uri="{BB962C8B-B14F-4D97-AF65-F5344CB8AC3E}">
        <p14:creationId xmlns:p14="http://schemas.microsoft.com/office/powerpoint/2010/main" val="3542784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65</a:t>
            </a:fld>
            <a:endParaRPr lang="en-US" dirty="0"/>
          </a:p>
        </p:txBody>
      </p:sp>
      <p:sp>
        <p:nvSpPr>
          <p:cNvPr id="3" name="Content Placeholder 2"/>
          <p:cNvSpPr>
            <a:spLocks noGrp="1"/>
          </p:cNvSpPr>
          <p:nvPr>
            <p:ph sz="quarter" idx="1"/>
          </p:nvPr>
        </p:nvSpPr>
        <p:spPr>
          <a:xfrm>
            <a:off x="228600" y="1447800"/>
            <a:ext cx="8458200" cy="4572000"/>
          </a:xfrm>
        </p:spPr>
        <p:txBody>
          <a:bodyPr>
            <a:normAutofit fontScale="92500" lnSpcReduction="10000"/>
          </a:bodyPr>
          <a:lstStyle/>
          <a:p>
            <a:pPr lvl="0"/>
            <a:r>
              <a:rPr lang="en-US" sz="3200" dirty="0" smtClean="0">
                <a:solidFill>
                  <a:srgbClr val="7030A0"/>
                </a:solidFill>
                <a:latin typeface="Times New Roman" pitchFamily="18" charset="0"/>
                <a:cs typeface="Times New Roman" pitchFamily="18" charset="0"/>
              </a:rPr>
              <a:t>Production of little </a:t>
            </a:r>
            <a:r>
              <a:rPr lang="en-US" sz="3200" dirty="0" err="1" smtClean="0">
                <a:solidFill>
                  <a:srgbClr val="7030A0"/>
                </a:solidFill>
                <a:latin typeface="Times New Roman" pitchFamily="18" charset="0"/>
                <a:cs typeface="Times New Roman" pitchFamily="18" charset="0"/>
              </a:rPr>
              <a:t>colostrum</a:t>
            </a:r>
            <a:r>
              <a:rPr lang="en-US" sz="3200" dirty="0" smtClean="0">
                <a:solidFill>
                  <a:srgbClr val="7030A0"/>
                </a:solidFill>
                <a:latin typeface="Times New Roman" pitchFamily="18" charset="0"/>
                <a:cs typeface="Times New Roman" pitchFamily="18" charset="0"/>
              </a:rPr>
              <a:t> as from the 16</a:t>
            </a:r>
            <a:r>
              <a:rPr lang="en-US" sz="3200" baseline="30000" dirty="0" smtClean="0">
                <a:solidFill>
                  <a:srgbClr val="7030A0"/>
                </a:solidFill>
                <a:latin typeface="Times New Roman" pitchFamily="18" charset="0"/>
                <a:cs typeface="Times New Roman" pitchFamily="18" charset="0"/>
              </a:rPr>
              <a:t>th</a:t>
            </a:r>
            <a:r>
              <a:rPr lang="en-US" sz="3200" dirty="0" smtClean="0">
                <a:solidFill>
                  <a:srgbClr val="7030A0"/>
                </a:solidFill>
                <a:latin typeface="Times New Roman" pitchFamily="18" charset="0"/>
                <a:cs typeface="Times New Roman" pitchFamily="18" charset="0"/>
              </a:rPr>
              <a:t> week.  </a:t>
            </a:r>
          </a:p>
          <a:p>
            <a:pPr lvl="0">
              <a:buFont typeface="Wingdings" pitchFamily="2" charset="2"/>
              <a:buChar char="Ø"/>
            </a:pPr>
            <a:r>
              <a:rPr lang="en-US" sz="3200" dirty="0" smtClean="0">
                <a:latin typeface="Times New Roman" pitchFamily="18" charset="0"/>
                <a:cs typeface="Times New Roman" pitchFamily="18" charset="0"/>
              </a:rPr>
              <a:t>Occurs due to slight stimulation of </a:t>
            </a:r>
            <a:r>
              <a:rPr lang="en-US" sz="3200" dirty="0" err="1" smtClean="0">
                <a:latin typeface="Times New Roman" pitchFamily="18" charset="0"/>
                <a:cs typeface="Times New Roman" pitchFamily="18" charset="0"/>
              </a:rPr>
              <a:t>acini</a:t>
            </a:r>
            <a:r>
              <a:rPr lang="en-US" sz="3200" dirty="0" smtClean="0">
                <a:latin typeface="Times New Roman" pitchFamily="18" charset="0"/>
                <a:cs typeface="Times New Roman" pitchFamily="18" charset="0"/>
              </a:rPr>
              <a:t> cells despite of the antagonists. </a:t>
            </a:r>
          </a:p>
          <a:p>
            <a:pPr lvl="0"/>
            <a:r>
              <a:rPr lang="en-US" sz="3200" dirty="0" err="1" smtClean="0">
                <a:solidFill>
                  <a:srgbClr val="7030A0"/>
                </a:solidFill>
                <a:latin typeface="Times New Roman" pitchFamily="18" charset="0"/>
                <a:cs typeface="Times New Roman" pitchFamily="18" charset="0"/>
              </a:rPr>
              <a:t>Prominency</a:t>
            </a:r>
            <a:r>
              <a:rPr lang="en-US" sz="3200" dirty="0" smtClean="0">
                <a:solidFill>
                  <a:srgbClr val="7030A0"/>
                </a:solidFill>
                <a:latin typeface="Times New Roman" pitchFamily="18" charset="0"/>
                <a:cs typeface="Times New Roman" pitchFamily="18" charset="0"/>
              </a:rPr>
              <a:t>, mobility of the nipple </a:t>
            </a:r>
            <a:r>
              <a:rPr lang="en-US" sz="3200" dirty="0" smtClean="0">
                <a:latin typeface="Times New Roman" pitchFamily="18" charset="0"/>
                <a:cs typeface="Times New Roman" pitchFamily="18" charset="0"/>
              </a:rPr>
              <a:t>and sometimes leakage of some </a:t>
            </a:r>
            <a:r>
              <a:rPr lang="en-US" sz="3200" dirty="0" err="1" smtClean="0">
                <a:latin typeface="Times New Roman" pitchFamily="18" charset="0"/>
                <a:cs typeface="Times New Roman" pitchFamily="18" charset="0"/>
              </a:rPr>
              <a:t>colostrum</a:t>
            </a:r>
            <a:r>
              <a:rPr lang="en-US" sz="3200" dirty="0" smtClean="0">
                <a:latin typeface="Times New Roman" pitchFamily="18" charset="0"/>
                <a:cs typeface="Times New Roman" pitchFamily="18" charset="0"/>
              </a:rPr>
              <a:t>. </a:t>
            </a:r>
          </a:p>
          <a:p>
            <a:pPr lvl="0">
              <a:buFont typeface="Wingdings" pitchFamily="2" charset="2"/>
              <a:buChar char="Ø"/>
            </a:pPr>
            <a:r>
              <a:rPr lang="en-US" sz="3200" dirty="0" smtClean="0">
                <a:latin typeface="Times New Roman" pitchFamily="18" charset="0"/>
                <a:cs typeface="Times New Roman" pitchFamily="18" charset="0"/>
              </a:rPr>
              <a:t>This occurs in late pregnancy due to the effect of progesterone hormone.</a:t>
            </a:r>
          </a:p>
          <a:p>
            <a:pPr>
              <a:buNone/>
            </a:pPr>
            <a:r>
              <a:rPr lang="en-US" sz="3200" b="1" dirty="0" smtClean="0">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Assignment:- </a:t>
            </a:r>
            <a:r>
              <a:rPr lang="en-US" sz="3200" dirty="0" smtClean="0">
                <a:latin typeface="Times New Roman" pitchFamily="18" charset="0"/>
                <a:cs typeface="Times New Roman" pitchFamily="18" charset="0"/>
              </a:rPr>
              <a:t>The chronological order of breast changes.</a:t>
            </a:r>
          </a:p>
          <a:p>
            <a:endParaRPr lang="en-US" dirty="0"/>
          </a:p>
        </p:txBody>
      </p:sp>
    </p:spTree>
    <p:extLst>
      <p:ext uri="{BB962C8B-B14F-4D97-AF65-F5344CB8AC3E}">
        <p14:creationId xmlns:p14="http://schemas.microsoft.com/office/powerpoint/2010/main" val="3909224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5400" b="1" dirty="0" smtClean="0">
                <a:solidFill>
                  <a:schemeClr val="accent4"/>
                </a:solidFill>
                <a:latin typeface="Times New Roman" pitchFamily="18" charset="0"/>
                <a:cs typeface="Times New Roman" pitchFamily="18" charset="0"/>
              </a:rPr>
              <a:t> 2.SKIN</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66</a:t>
            </a:fld>
            <a:endParaRPr lang="en-US" dirty="0"/>
          </a:p>
        </p:txBody>
      </p:sp>
      <p:sp>
        <p:nvSpPr>
          <p:cNvPr id="3" name="Content Placeholder 2"/>
          <p:cNvSpPr>
            <a:spLocks noGrp="1"/>
          </p:cNvSpPr>
          <p:nvPr>
            <p:ph sz="quarter" idx="1"/>
          </p:nvPr>
        </p:nvSpPr>
        <p:spPr>
          <a:xfrm>
            <a:off x="457200" y="1447800"/>
            <a:ext cx="8229600" cy="4572000"/>
          </a:xfrm>
        </p:spPr>
        <p:txBody>
          <a:bodyPr>
            <a:noAutofit/>
          </a:bodyPr>
          <a:lstStyle/>
          <a:p>
            <a:pPr>
              <a:buFont typeface="Wingdings" pitchFamily="2" charset="2"/>
              <a:buChar char="v"/>
            </a:pP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Generally,darkening</a:t>
            </a:r>
            <a:r>
              <a:rPr lang="en-US" sz="3600" dirty="0" smtClean="0">
                <a:latin typeface="Times New Roman" pitchFamily="18" charset="0"/>
                <a:cs typeface="Times New Roman" pitchFamily="18" charset="0"/>
              </a:rPr>
              <a:t> of varying degree is observed to almost all the </a:t>
            </a:r>
            <a:r>
              <a:rPr lang="en-US" sz="3600" dirty="0" err="1" smtClean="0">
                <a:latin typeface="Times New Roman" pitchFamily="18" charset="0"/>
                <a:cs typeface="Times New Roman" pitchFamily="18" charset="0"/>
              </a:rPr>
              <a:t>prenatals</a:t>
            </a:r>
            <a:r>
              <a:rPr lang="en-US" sz="3600" dirty="0" smtClean="0">
                <a:latin typeface="Times New Roman" pitchFamily="18" charset="0"/>
                <a:cs typeface="Times New Roman" pitchFamily="18" charset="0"/>
              </a:rPr>
              <a:t> as from the 3</a:t>
            </a:r>
            <a:r>
              <a:rPr lang="en-US" sz="3600" baseline="30000" dirty="0" smtClean="0">
                <a:latin typeface="Times New Roman" pitchFamily="18" charset="0"/>
                <a:cs typeface="Times New Roman" pitchFamily="18" charset="0"/>
              </a:rPr>
              <a:t>rd</a:t>
            </a:r>
            <a:r>
              <a:rPr lang="en-US" sz="3600" dirty="0" smtClean="0">
                <a:latin typeface="Times New Roman" pitchFamily="18" charset="0"/>
                <a:cs typeface="Times New Roman" pitchFamily="18" charset="0"/>
              </a:rPr>
              <a:t> month until term. </a:t>
            </a:r>
          </a:p>
          <a:p>
            <a:pPr>
              <a:buFont typeface="Wingdings" pitchFamily="2" charset="2"/>
              <a:buChar char="ü"/>
            </a:pPr>
            <a:r>
              <a:rPr lang="en-US" sz="3600" dirty="0" smtClean="0">
                <a:latin typeface="Times New Roman" pitchFamily="18" charset="0"/>
                <a:cs typeface="Times New Roman" pitchFamily="18" charset="0"/>
              </a:rPr>
              <a:t>This is brought about by the </a:t>
            </a:r>
            <a:r>
              <a:rPr lang="en-US" sz="3600" dirty="0" err="1" smtClean="0">
                <a:latin typeface="Times New Roman" pitchFamily="18" charset="0"/>
                <a:cs typeface="Times New Roman" pitchFamily="18" charset="0"/>
              </a:rPr>
              <a:t>melanocyte</a:t>
            </a:r>
            <a:r>
              <a:rPr lang="en-US" sz="3600" dirty="0" smtClean="0">
                <a:latin typeface="Times New Roman" pitchFamily="18" charset="0"/>
                <a:cs typeface="Times New Roman" pitchFamily="18" charset="0"/>
              </a:rPr>
              <a:t>-stimulating effects of oestrogen and progesterone hormones.</a:t>
            </a:r>
          </a:p>
          <a:p>
            <a:pPr>
              <a:buFont typeface="Wingdings" pitchFamily="2" charset="2"/>
              <a:buChar char="ü"/>
            </a:pPr>
            <a:r>
              <a:rPr lang="en-US" sz="3600" dirty="0" smtClean="0">
                <a:latin typeface="Times New Roman" pitchFamily="18" charset="0"/>
                <a:cs typeface="Times New Roman" pitchFamily="18" charset="0"/>
              </a:rPr>
              <a:t> It is more marked on dark-skinned women.</a:t>
            </a:r>
          </a:p>
          <a:p>
            <a:pPr>
              <a:buNone/>
            </a:pPr>
            <a:endParaRPr lang="en-US" sz="3600" dirty="0"/>
          </a:p>
        </p:txBody>
      </p:sp>
    </p:spTree>
    <p:extLst>
      <p:ext uri="{BB962C8B-B14F-4D97-AF65-F5344CB8AC3E}">
        <p14:creationId xmlns:p14="http://schemas.microsoft.com/office/powerpoint/2010/main" val="2413535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i="1" u="sng" dirty="0" smtClean="0">
                <a:latin typeface="Times New Roman" pitchFamily="18" charset="0"/>
                <a:cs typeface="Times New Roman" pitchFamily="18" charset="0"/>
              </a:rPr>
              <a:t>Specific changes are:-</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67</a:t>
            </a:fld>
            <a:endParaRPr lang="en-US" dirty="0"/>
          </a:p>
        </p:txBody>
      </p:sp>
      <p:sp>
        <p:nvSpPr>
          <p:cNvPr id="3" name="Content Placeholder 2"/>
          <p:cNvSpPr>
            <a:spLocks noGrp="1"/>
          </p:cNvSpPr>
          <p:nvPr>
            <p:ph sz="quarter" idx="1"/>
          </p:nvPr>
        </p:nvSpPr>
        <p:spPr>
          <a:xfrm>
            <a:off x="152400" y="1524000"/>
            <a:ext cx="8534400" cy="5105400"/>
          </a:xfrm>
        </p:spPr>
        <p:txBody>
          <a:bodyPr>
            <a:noAutofit/>
          </a:bodyPr>
          <a:lstStyle/>
          <a:p>
            <a:pPr lvl="0"/>
            <a:r>
              <a:rPr lang="en-US" sz="3200" dirty="0" err="1" smtClean="0">
                <a:latin typeface="Times New Roman" pitchFamily="18" charset="0"/>
                <a:cs typeface="Times New Roman" pitchFamily="18" charset="0"/>
              </a:rPr>
              <a:t>Hyperpigmentation</a:t>
            </a:r>
            <a:r>
              <a:rPr lang="en-US" sz="3200" dirty="0" smtClean="0">
                <a:latin typeface="Times New Roman" pitchFamily="18" charset="0"/>
                <a:cs typeface="Times New Roman" pitchFamily="18" charset="0"/>
              </a:rPr>
              <a:t> on the following areas.</a:t>
            </a:r>
          </a:p>
          <a:p>
            <a:pPr lvl="0">
              <a:buFont typeface="Wingdings" pitchFamily="2" charset="2"/>
              <a:buChar char="Ø"/>
            </a:pPr>
            <a:r>
              <a:rPr lang="en-US" sz="3200" dirty="0" smtClean="0">
                <a:latin typeface="Times New Roman" pitchFamily="18" charset="0"/>
                <a:cs typeface="Times New Roman" pitchFamily="18" charset="0"/>
              </a:rPr>
              <a:t>Face , it’s referred to as </a:t>
            </a:r>
            <a:r>
              <a:rPr lang="en-US" sz="3200" dirty="0" err="1" smtClean="0">
                <a:solidFill>
                  <a:srgbClr val="FF0000"/>
                </a:solidFill>
                <a:latin typeface="Times New Roman" pitchFamily="18" charset="0"/>
                <a:cs typeface="Times New Roman" pitchFamily="18" charset="0"/>
              </a:rPr>
              <a:t>chloasma</a:t>
            </a:r>
            <a:r>
              <a:rPr lang="en-US" sz="3200" dirty="0" smtClean="0">
                <a:latin typeface="Times New Roman" pitchFamily="18" charset="0"/>
                <a:cs typeface="Times New Roman" pitchFamily="18" charset="0"/>
              </a:rPr>
              <a:t> or </a:t>
            </a:r>
            <a:r>
              <a:rPr lang="en-US" sz="3200" dirty="0" err="1" smtClean="0">
                <a:solidFill>
                  <a:srgbClr val="FF0000"/>
                </a:solidFill>
                <a:latin typeface="Times New Roman" pitchFamily="18" charset="0"/>
                <a:cs typeface="Times New Roman" pitchFamily="18" charset="0"/>
              </a:rPr>
              <a:t>melasma</a:t>
            </a:r>
            <a:r>
              <a:rPr lang="en-US" sz="3200" dirty="0" smtClean="0">
                <a:latin typeface="Times New Roman" pitchFamily="18" charset="0"/>
                <a:cs typeface="Times New Roman" pitchFamily="18" charset="0"/>
              </a:rPr>
              <a:t> or “mask of pregnancy”.</a:t>
            </a:r>
          </a:p>
          <a:p>
            <a:pPr lvl="0">
              <a:buFont typeface="Wingdings" pitchFamily="2" charset="2"/>
              <a:buChar char="ü"/>
            </a:pPr>
            <a:r>
              <a:rPr lang="en-US" sz="3200" dirty="0" smtClean="0">
                <a:latin typeface="Times New Roman" pitchFamily="18" charset="0"/>
                <a:cs typeface="Times New Roman" pitchFamily="18" charset="0"/>
              </a:rPr>
              <a:t>Caused by melanin deposition into epidermal or dermal macrophages. </a:t>
            </a:r>
          </a:p>
          <a:p>
            <a:pPr lvl="0">
              <a:buFont typeface="Wingdings" pitchFamily="2" charset="2"/>
              <a:buChar char="ü"/>
            </a:pPr>
            <a:r>
              <a:rPr lang="en-US" sz="3200" dirty="0" smtClean="0">
                <a:latin typeface="Times New Roman" pitchFamily="18" charset="0"/>
                <a:cs typeface="Times New Roman" pitchFamily="18" charset="0"/>
              </a:rPr>
              <a:t>Epidermal </a:t>
            </a:r>
            <a:r>
              <a:rPr lang="en-US" sz="3200" dirty="0" err="1" smtClean="0">
                <a:latin typeface="Times New Roman" pitchFamily="18" charset="0"/>
                <a:cs typeface="Times New Roman" pitchFamily="18" charset="0"/>
              </a:rPr>
              <a:t>melanosis</a:t>
            </a:r>
            <a:r>
              <a:rPr lang="en-US" sz="3200" dirty="0" smtClean="0">
                <a:latin typeface="Times New Roman" pitchFamily="18" charset="0"/>
                <a:cs typeface="Times New Roman" pitchFamily="18" charset="0"/>
              </a:rPr>
              <a:t> regresses </a:t>
            </a:r>
            <a:r>
              <a:rPr lang="en-US" sz="3200" dirty="0" err="1" smtClean="0">
                <a:latin typeface="Times New Roman" pitchFamily="18" charset="0"/>
                <a:cs typeface="Times New Roman" pitchFamily="18" charset="0"/>
              </a:rPr>
              <a:t>postnatally</a:t>
            </a:r>
            <a:r>
              <a:rPr lang="en-US" sz="3200" dirty="0" smtClean="0">
                <a:latin typeface="Times New Roman" pitchFamily="18" charset="0"/>
                <a:cs typeface="Times New Roman" pitchFamily="18" charset="0"/>
              </a:rPr>
              <a:t> ,while dermal </a:t>
            </a:r>
            <a:r>
              <a:rPr lang="en-US" sz="3200" dirty="0" err="1" smtClean="0">
                <a:latin typeface="Times New Roman" pitchFamily="18" charset="0"/>
                <a:cs typeface="Times New Roman" pitchFamily="18" charset="0"/>
              </a:rPr>
              <a:t>melanosis</a:t>
            </a:r>
            <a:r>
              <a:rPr lang="en-US" sz="3200" dirty="0" smtClean="0">
                <a:latin typeface="Times New Roman" pitchFamily="18" charset="0"/>
                <a:cs typeface="Times New Roman" pitchFamily="18" charset="0"/>
              </a:rPr>
              <a:t> may persist up to 10 years, in 1/3 of women.</a:t>
            </a:r>
          </a:p>
          <a:p>
            <a:endParaRPr lang="en-US" sz="3200" dirty="0"/>
          </a:p>
        </p:txBody>
      </p:sp>
    </p:spTree>
    <p:extLst>
      <p:ext uri="{BB962C8B-B14F-4D97-AF65-F5344CB8AC3E}">
        <p14:creationId xmlns:p14="http://schemas.microsoft.com/office/powerpoint/2010/main" val="3625102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68</a:t>
            </a:fld>
            <a:endParaRPr lang="en-US" dirty="0"/>
          </a:p>
        </p:txBody>
      </p:sp>
      <p:sp>
        <p:nvSpPr>
          <p:cNvPr id="3" name="Content Placeholder 2"/>
          <p:cNvSpPr>
            <a:spLocks noGrp="1"/>
          </p:cNvSpPr>
          <p:nvPr>
            <p:ph sz="quarter" idx="1"/>
          </p:nvPr>
        </p:nvSpPr>
        <p:spPr>
          <a:xfrm>
            <a:off x="228600" y="1447800"/>
            <a:ext cx="8458200" cy="4572000"/>
          </a:xfrm>
        </p:spPr>
        <p:txBody>
          <a:bodyPr>
            <a:noAutofit/>
          </a:bodyPr>
          <a:lstStyle/>
          <a:p>
            <a:pPr lvl="0"/>
            <a:r>
              <a:rPr lang="en-US" sz="3600" dirty="0" smtClean="0">
                <a:latin typeface="Times New Roman" pitchFamily="18" charset="0"/>
                <a:cs typeface="Times New Roman" pitchFamily="18" charset="0"/>
              </a:rPr>
              <a:t>Darkening of </a:t>
            </a:r>
            <a:r>
              <a:rPr lang="en-US" sz="3600" dirty="0" err="1" smtClean="0">
                <a:latin typeface="Times New Roman" pitchFamily="18" charset="0"/>
                <a:cs typeface="Times New Roman" pitchFamily="18" charset="0"/>
              </a:rPr>
              <a:t>linea</a:t>
            </a:r>
            <a:r>
              <a:rPr lang="en-US" sz="3600" dirty="0" smtClean="0">
                <a:latin typeface="Times New Roman" pitchFamily="18" charset="0"/>
                <a:cs typeface="Times New Roman" pitchFamily="18" charset="0"/>
              </a:rPr>
              <a:t>  alba, and it’s referred to as </a:t>
            </a:r>
            <a:r>
              <a:rPr lang="en-US" sz="3600" b="1" dirty="0" err="1" smtClean="0">
                <a:solidFill>
                  <a:srgbClr val="FF0000"/>
                </a:solidFill>
                <a:latin typeface="Times New Roman" pitchFamily="18" charset="0"/>
                <a:cs typeface="Times New Roman" pitchFamily="18" charset="0"/>
              </a:rPr>
              <a:t>linea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nigra</a:t>
            </a:r>
            <a:r>
              <a:rPr lang="en-US" sz="3600" dirty="0" smtClean="0">
                <a:latin typeface="Times New Roman" pitchFamily="18" charset="0"/>
                <a:cs typeface="Times New Roman" pitchFamily="18" charset="0"/>
              </a:rPr>
              <a:t>. Breasts as earlier discussed.</a:t>
            </a:r>
          </a:p>
          <a:p>
            <a:pPr lvl="0"/>
            <a:r>
              <a:rPr lang="en-US" sz="3600" dirty="0" smtClean="0">
                <a:latin typeface="Times New Roman" pitchFamily="18" charset="0"/>
                <a:cs typeface="Times New Roman" pitchFamily="18" charset="0"/>
              </a:rPr>
              <a:t>Development of </a:t>
            </a:r>
            <a:r>
              <a:rPr lang="en-US" sz="3600" b="1" dirty="0" err="1" smtClean="0">
                <a:solidFill>
                  <a:srgbClr val="FF0000"/>
                </a:solidFill>
                <a:latin typeface="Times New Roman" pitchFamily="18" charset="0"/>
                <a:cs typeface="Times New Roman" pitchFamily="18" charset="0"/>
              </a:rPr>
              <a:t>striae</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gravidarum</a:t>
            </a:r>
            <a:endParaRPr lang="en-US" sz="3600" b="1" dirty="0" smtClean="0">
              <a:solidFill>
                <a:srgbClr val="FF0000"/>
              </a:solidFill>
              <a:latin typeface="Times New Roman" pitchFamily="18" charset="0"/>
              <a:cs typeface="Times New Roman" pitchFamily="18" charset="0"/>
            </a:endParaRPr>
          </a:p>
          <a:p>
            <a:pPr>
              <a:buFont typeface="Wingdings" pitchFamily="2" charset="2"/>
              <a:buChar char="Ø"/>
            </a:pPr>
            <a:r>
              <a:rPr lang="en-US" sz="3600" dirty="0" smtClean="0">
                <a:latin typeface="Times New Roman" pitchFamily="18" charset="0"/>
                <a:cs typeface="Times New Roman" pitchFamily="18" charset="0"/>
              </a:rPr>
              <a:t>These are stretch marks, brought about by rapid deposition of fat, growth of the uterus and high levels of </a:t>
            </a:r>
            <a:r>
              <a:rPr lang="en-US" sz="3600" dirty="0" err="1" smtClean="0">
                <a:latin typeface="Times New Roman" pitchFamily="18" charset="0"/>
                <a:cs typeface="Times New Roman" pitchFamily="18" charset="0"/>
              </a:rPr>
              <a:t>adrenocortical</a:t>
            </a:r>
            <a:r>
              <a:rPr lang="en-US" sz="3600" dirty="0" smtClean="0">
                <a:latin typeface="Times New Roman" pitchFamily="18" charset="0"/>
                <a:cs typeface="Times New Roman" pitchFamily="18" charset="0"/>
              </a:rPr>
              <a:t> hormones.</a:t>
            </a:r>
          </a:p>
          <a:p>
            <a:pPr lvl="0"/>
            <a:endParaRPr lang="en-US" sz="3600" dirty="0" smtClean="0">
              <a:latin typeface="Times New Roman" pitchFamily="18" charset="0"/>
              <a:cs typeface="Times New Roman" pitchFamily="18" charset="0"/>
            </a:endParaRPr>
          </a:p>
          <a:p>
            <a:endParaRPr lang="en-US" sz="3600" dirty="0"/>
          </a:p>
        </p:txBody>
      </p:sp>
    </p:spTree>
    <p:extLst>
      <p:ext uri="{BB962C8B-B14F-4D97-AF65-F5344CB8AC3E}">
        <p14:creationId xmlns:p14="http://schemas.microsoft.com/office/powerpoint/2010/main" val="554719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69</a:t>
            </a:fld>
            <a:endParaRPr lang="en-US" dirty="0"/>
          </a:p>
        </p:txBody>
      </p:sp>
      <p:sp>
        <p:nvSpPr>
          <p:cNvPr id="3" name="Content Placeholder 2"/>
          <p:cNvSpPr>
            <a:spLocks noGrp="1"/>
          </p:cNvSpPr>
          <p:nvPr>
            <p:ph sz="quarter" idx="1"/>
          </p:nvPr>
        </p:nvSpPr>
        <p:spPr>
          <a:xfrm>
            <a:off x="228600" y="1295400"/>
            <a:ext cx="8229600" cy="5105400"/>
          </a:xfrm>
        </p:spPr>
        <p:txBody>
          <a:bodyPr>
            <a:noAutofit/>
          </a:bodyPr>
          <a:lstStyle/>
          <a:p>
            <a:pPr>
              <a:buFont typeface="Wingdings" pitchFamily="2" charset="2"/>
              <a:buChar char="ü"/>
            </a:pPr>
            <a:r>
              <a:rPr lang="en-US" sz="3600" dirty="0" smtClean="0">
                <a:latin typeface="Times New Roman" pitchFamily="18" charset="0"/>
                <a:cs typeface="Times New Roman" pitchFamily="18" charset="0"/>
              </a:rPr>
              <a:t>As the skin stretches, thin lines occurs in the dermal collagen, hence the stretch marks, which appears as red stripes prenatally. </a:t>
            </a:r>
          </a:p>
          <a:p>
            <a:pPr>
              <a:buFont typeface="Wingdings" pitchFamily="2" charset="2"/>
              <a:buChar char="ü"/>
            </a:pPr>
            <a:r>
              <a:rPr lang="en-US" sz="3600" dirty="0" smtClean="0">
                <a:latin typeface="Times New Roman" pitchFamily="18" charset="0"/>
                <a:cs typeface="Times New Roman" pitchFamily="18" charset="0"/>
              </a:rPr>
              <a:t> Six (6) months </a:t>
            </a:r>
            <a:r>
              <a:rPr lang="en-US" sz="3600" dirty="0" err="1" smtClean="0">
                <a:latin typeface="Times New Roman" pitchFamily="18" charset="0"/>
                <a:cs typeface="Times New Roman" pitchFamily="18" charset="0"/>
              </a:rPr>
              <a:t>postnatally</a:t>
            </a:r>
            <a:r>
              <a:rPr lang="en-US" sz="3600" dirty="0" smtClean="0">
                <a:latin typeface="Times New Roman" pitchFamily="18" charset="0"/>
                <a:cs typeface="Times New Roman" pitchFamily="18" charset="0"/>
              </a:rPr>
              <a:t> they appear as sparkling/ glistening, slivery, white lines.</a:t>
            </a:r>
          </a:p>
          <a:p>
            <a:pPr>
              <a:buNone/>
            </a:pPr>
            <a:r>
              <a:rPr lang="en-US" sz="3600" dirty="0" smtClean="0">
                <a:latin typeface="Times New Roman" pitchFamily="18" charset="0"/>
                <a:cs typeface="Times New Roman" pitchFamily="18" charset="0"/>
              </a:rPr>
              <a:t>   * Affected areas are breasts, abdomen, hips and thighs.</a:t>
            </a:r>
          </a:p>
          <a:p>
            <a:pPr>
              <a:buNone/>
            </a:pPr>
            <a:endParaRPr lang="en-US" sz="3600" dirty="0" smtClean="0">
              <a:latin typeface="Times New Roman" pitchFamily="18" charset="0"/>
              <a:cs typeface="Times New Roman" pitchFamily="18" charset="0"/>
            </a:endParaRPr>
          </a:p>
          <a:p>
            <a:endParaRPr lang="en-US" sz="3600" dirty="0"/>
          </a:p>
        </p:txBody>
      </p:sp>
    </p:spTree>
    <p:extLst>
      <p:ext uri="{BB962C8B-B14F-4D97-AF65-F5344CB8AC3E}">
        <p14:creationId xmlns:p14="http://schemas.microsoft.com/office/powerpoint/2010/main" val="323394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143000"/>
          </a:xfrm>
        </p:spPr>
        <p:txBody>
          <a:bodyPr>
            <a:normAutofit fontScale="90000"/>
          </a:bodyPr>
          <a:lstStyle/>
          <a:p>
            <a:r>
              <a:rPr lang="en-US" b="1" dirty="0" smtClean="0">
                <a:solidFill>
                  <a:srgbClr val="002060"/>
                </a:solidFill>
                <a:latin typeface="AR BLANCA" pitchFamily="2" charset="0"/>
                <a:cs typeface="Aharoni" pitchFamily="2" charset="-79"/>
              </a:rPr>
              <a:t>AREAS ADDRESSED BY THE PRECONCEPTION CARE PACKAGE</a:t>
            </a:r>
            <a:endParaRPr lang="en-US" b="1" dirty="0">
              <a:solidFill>
                <a:srgbClr val="002060"/>
              </a:solidFill>
              <a:latin typeface="AR BLANCA" pitchFamily="2" charset="0"/>
              <a:cs typeface="Aharoni" pitchFamily="2" charset="-79"/>
            </a:endParaRPr>
          </a:p>
        </p:txBody>
      </p:sp>
      <p:sp>
        <p:nvSpPr>
          <p:cNvPr id="3" name="Content Placeholder 2"/>
          <p:cNvSpPr>
            <a:spLocks noGrp="1"/>
          </p:cNvSpPr>
          <p:nvPr>
            <p:ph idx="1"/>
          </p:nvPr>
        </p:nvSpPr>
        <p:spPr>
          <a:xfrm>
            <a:off x="0" y="1219200"/>
            <a:ext cx="9144000" cy="5638800"/>
          </a:xfrm>
        </p:spPr>
        <p:txBody>
          <a:bodyPr>
            <a:normAutofit/>
          </a:bodyPr>
          <a:lstStyle/>
          <a:p>
            <a:r>
              <a:rPr lang="en-US" sz="2800" dirty="0" smtClean="0"/>
              <a:t>Nutritional conditions</a:t>
            </a:r>
          </a:p>
          <a:p>
            <a:r>
              <a:rPr lang="en-US" sz="2800" dirty="0" smtClean="0"/>
              <a:t>Vaccine preventable diseases</a:t>
            </a:r>
          </a:p>
          <a:p>
            <a:r>
              <a:rPr lang="en-US" sz="2800" dirty="0" smtClean="0"/>
              <a:t>Genetic conditions</a:t>
            </a:r>
          </a:p>
          <a:p>
            <a:r>
              <a:rPr lang="en-US" sz="2800" dirty="0" smtClean="0"/>
              <a:t>Infertility/ sub-fertility</a:t>
            </a:r>
          </a:p>
          <a:p>
            <a:r>
              <a:rPr lang="en-US" sz="2800" dirty="0" smtClean="0"/>
              <a:t>Female genital mutilation</a:t>
            </a:r>
          </a:p>
          <a:p>
            <a:r>
              <a:rPr lang="en-US" sz="2800" dirty="0" smtClean="0"/>
              <a:t>Too early unwanted &amp; rapid successive pregnancies</a:t>
            </a:r>
          </a:p>
          <a:p>
            <a:r>
              <a:rPr lang="en-US" sz="2800" dirty="0" smtClean="0"/>
              <a:t>STIs &amp; HIV</a:t>
            </a:r>
          </a:p>
          <a:p>
            <a:r>
              <a:rPr lang="en-US" sz="2800" dirty="0" smtClean="0"/>
              <a:t>Interpersonal/ gender based violence</a:t>
            </a:r>
          </a:p>
          <a:p>
            <a:r>
              <a:rPr lang="en-US" sz="2800" dirty="0" smtClean="0"/>
              <a:t>Mental health</a:t>
            </a:r>
          </a:p>
          <a:p>
            <a:r>
              <a:rPr lang="en-US" sz="2800" dirty="0" smtClean="0"/>
              <a:t>Psychoactive substance use, including alcohol and tobacco use</a:t>
            </a:r>
            <a:endParaRPr lang="en-US" sz="2800" dirty="0"/>
          </a:p>
        </p:txBody>
      </p:sp>
      <p:sp>
        <p:nvSpPr>
          <p:cNvPr id="4" name="Slide Number Placeholder 3"/>
          <p:cNvSpPr>
            <a:spLocks noGrp="1"/>
          </p:cNvSpPr>
          <p:nvPr>
            <p:ph type="sldNum" sz="quarter" idx="12"/>
          </p:nvPr>
        </p:nvSpPr>
        <p:spPr/>
        <p:txBody>
          <a:bodyPr/>
          <a:lstStyle/>
          <a:p>
            <a:fld id="{83F828AF-2CD1-48C6-8286-C7F35401D37C}" type="slidenum">
              <a:rPr lang="en-US" smtClean="0"/>
              <a:pPr/>
              <a:t>7</a:t>
            </a:fld>
            <a:endParaRPr lang="en-US"/>
          </a:p>
        </p:txBody>
      </p:sp>
    </p:spTree>
    <p:extLst>
      <p:ext uri="{BB962C8B-B14F-4D97-AF65-F5344CB8AC3E}">
        <p14:creationId xmlns:p14="http://schemas.microsoft.com/office/powerpoint/2010/main" val="1312653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70</a:t>
            </a:fld>
            <a:endParaRPr lang="en-US" dirty="0"/>
          </a:p>
        </p:txBody>
      </p:sp>
      <p:sp>
        <p:nvSpPr>
          <p:cNvPr id="3" name="Content Placeholder 2"/>
          <p:cNvSpPr>
            <a:spLocks noGrp="1"/>
          </p:cNvSpPr>
          <p:nvPr>
            <p:ph sz="quarter" idx="1"/>
          </p:nvPr>
        </p:nvSpPr>
        <p:spPr>
          <a:xfrm>
            <a:off x="228600" y="1295400"/>
            <a:ext cx="8686800" cy="5257800"/>
          </a:xfrm>
        </p:spPr>
        <p:txBody>
          <a:bodyPr>
            <a:normAutofit/>
          </a:bodyPr>
          <a:lstStyle/>
          <a:p>
            <a:pPr lvl="0"/>
            <a:r>
              <a:rPr lang="en-US" sz="3000" dirty="0" smtClean="0">
                <a:latin typeface="Times New Roman" pitchFamily="18" charset="0"/>
                <a:cs typeface="Times New Roman" pitchFamily="18" charset="0"/>
              </a:rPr>
              <a:t>Increase of the growing hair compared to resting hair.   </a:t>
            </a:r>
          </a:p>
          <a:p>
            <a:pPr>
              <a:buFont typeface="Wingdings" pitchFamily="2" charset="2"/>
              <a:buChar char="Ø"/>
            </a:pPr>
            <a:r>
              <a:rPr lang="en-US" sz="3000" dirty="0" smtClean="0">
                <a:latin typeface="Times New Roman" pitchFamily="18" charset="0"/>
                <a:cs typeface="Times New Roman" pitchFamily="18" charset="0"/>
              </a:rPr>
              <a:t>Results from the hormonal stimulation, particular </a:t>
            </a:r>
            <a:r>
              <a:rPr lang="en-US" sz="3000" dirty="0" err="1" smtClean="0">
                <a:latin typeface="Times New Roman" pitchFamily="18" charset="0"/>
                <a:cs typeface="Times New Roman" pitchFamily="18" charset="0"/>
              </a:rPr>
              <a:t>oestrogen</a:t>
            </a:r>
            <a:r>
              <a:rPr lang="en-US" sz="3000" dirty="0" smtClean="0">
                <a:latin typeface="Times New Roman" pitchFamily="18" charset="0"/>
                <a:cs typeface="Times New Roman" pitchFamily="18" charset="0"/>
              </a:rPr>
              <a:t>.	</a:t>
            </a:r>
          </a:p>
          <a:p>
            <a:pPr>
              <a:buFont typeface="Wingdings" pitchFamily="2" charset="2"/>
              <a:buChar char="Ø"/>
            </a:pPr>
            <a:r>
              <a:rPr lang="en-US" sz="3000" dirty="0" smtClean="0">
                <a:latin typeface="Times New Roman" pitchFamily="18" charset="0"/>
                <a:cs typeface="Times New Roman" pitchFamily="18" charset="0"/>
              </a:rPr>
              <a:t>By the end of pregnancy, the amount of </a:t>
            </a:r>
            <a:r>
              <a:rPr lang="en-US" sz="3000" dirty="0" err="1" smtClean="0">
                <a:latin typeface="Times New Roman" pitchFamily="18" charset="0"/>
                <a:cs typeface="Times New Roman" pitchFamily="18" charset="0"/>
              </a:rPr>
              <a:t>overaged</a:t>
            </a:r>
            <a:r>
              <a:rPr lang="en-US" sz="3000" dirty="0" smtClean="0">
                <a:latin typeface="Times New Roman" pitchFamily="18" charset="0"/>
                <a:cs typeface="Times New Roman" pitchFamily="18" charset="0"/>
              </a:rPr>
              <a:t> hair is high.</a:t>
            </a:r>
          </a:p>
          <a:p>
            <a:pPr lvl="0">
              <a:buFont typeface="Wingdings" pitchFamily="2" charset="2"/>
              <a:buChar char="Ø"/>
            </a:pPr>
            <a:r>
              <a:rPr lang="en-US" sz="3000" dirty="0" smtClean="0">
                <a:latin typeface="Times New Roman" pitchFamily="18" charset="0"/>
                <a:cs typeface="Times New Roman" pitchFamily="18" charset="0"/>
              </a:rPr>
              <a:t>So, postnatal the ratio is reversed such that, excess hair falls off leading to some degree of anxiety.</a:t>
            </a:r>
          </a:p>
          <a:p>
            <a:pPr>
              <a:buFont typeface="Wingdings" pitchFamily="2" charset="2"/>
              <a:buChar char="Ø"/>
            </a:pPr>
            <a:r>
              <a:rPr lang="en-US" sz="3000" dirty="0" smtClean="0">
                <a:latin typeface="Times New Roman" pitchFamily="18" charset="0"/>
                <a:cs typeface="Times New Roman" pitchFamily="18" charset="0"/>
              </a:rPr>
              <a:t>Fortunately normal hair growth occurs within 6-12 months </a:t>
            </a:r>
            <a:r>
              <a:rPr lang="en-US" sz="3000" dirty="0" err="1" smtClean="0">
                <a:latin typeface="Times New Roman" pitchFamily="18" charset="0"/>
                <a:cs typeface="Times New Roman" pitchFamily="18" charset="0"/>
              </a:rPr>
              <a:t>postnatally</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1262253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71</a:t>
            </a:fld>
            <a:endParaRPr lang="en-US" dirty="0"/>
          </a:p>
        </p:txBody>
      </p:sp>
      <p:sp>
        <p:nvSpPr>
          <p:cNvPr id="3" name="Content Placeholder 2"/>
          <p:cNvSpPr>
            <a:spLocks noGrp="1"/>
          </p:cNvSpPr>
          <p:nvPr>
            <p:ph sz="quarter" idx="1"/>
          </p:nvPr>
        </p:nvSpPr>
        <p:spPr>
          <a:xfrm>
            <a:off x="152400" y="1371600"/>
            <a:ext cx="8763000" cy="5181600"/>
          </a:xfrm>
        </p:spPr>
        <p:txBody>
          <a:bodyPr/>
          <a:lstStyle/>
          <a:p>
            <a:pPr lvl="0"/>
            <a:r>
              <a:rPr lang="en-US" sz="2800" dirty="0" smtClean="0">
                <a:latin typeface="Times New Roman" pitchFamily="18" charset="0"/>
                <a:cs typeface="Times New Roman" pitchFamily="18" charset="0"/>
              </a:rPr>
              <a:t>Rise in temperature by a range of 0.2-0.4</a:t>
            </a:r>
            <a:r>
              <a:rPr lang="en-US" sz="2800" baseline="30000" dirty="0" smtClean="0">
                <a:latin typeface="Times New Roman" pitchFamily="18" charset="0"/>
                <a:cs typeface="Times New Roman" pitchFamily="18" charset="0"/>
              </a:rPr>
              <a:t>0</a:t>
            </a:r>
            <a:r>
              <a:rPr lang="en-US" sz="2800" dirty="0" smtClean="0">
                <a:latin typeface="Times New Roman" pitchFamily="18" charset="0"/>
                <a:cs typeface="Times New Roman" pitchFamily="18" charset="0"/>
              </a:rPr>
              <a:t>c.</a:t>
            </a:r>
          </a:p>
          <a:p>
            <a:pPr>
              <a:buFont typeface="Wingdings" pitchFamily="2" charset="2"/>
              <a:buChar char="Ø"/>
            </a:pPr>
            <a:r>
              <a:rPr lang="en-US" sz="2800" dirty="0" smtClean="0">
                <a:latin typeface="Times New Roman" pitchFamily="18" charset="0"/>
                <a:cs typeface="Times New Roman" pitchFamily="18" charset="0"/>
              </a:rPr>
              <a:t>Results from effect of progesterone hormone and increased basal metabolic rate.  </a:t>
            </a:r>
          </a:p>
          <a:p>
            <a:pPr>
              <a:buFont typeface="Wingdings" pitchFamily="2" charset="2"/>
              <a:buChar char="Ø"/>
            </a:pPr>
            <a:r>
              <a:rPr lang="en-US" sz="2800" dirty="0" smtClean="0">
                <a:latin typeface="Times New Roman" pitchFamily="18" charset="0"/>
                <a:cs typeface="Times New Roman" pitchFamily="18" charset="0"/>
              </a:rPr>
              <a:t>The high BMR is from the maternal, placental and fetal tissues.</a:t>
            </a:r>
          </a:p>
          <a:p>
            <a:pPr>
              <a:buFont typeface="Wingdings" pitchFamily="2" charset="2"/>
              <a:buChar char="Ø"/>
            </a:pPr>
            <a:r>
              <a:rPr lang="en-US" sz="2800" dirty="0" smtClean="0">
                <a:latin typeface="Times New Roman" pitchFamily="18" charset="0"/>
                <a:cs typeface="Times New Roman" pitchFamily="18" charset="0"/>
              </a:rPr>
              <a:t>So, for comfort the activity of the sweat glands is increased, in order to have excess heat  lost. </a:t>
            </a:r>
          </a:p>
          <a:p>
            <a:pPr>
              <a:buFont typeface="Wingdings" pitchFamily="2" charset="2"/>
              <a:buChar char="Ø"/>
            </a:pPr>
            <a:r>
              <a:rPr lang="en-US" sz="2800" dirty="0" smtClean="0">
                <a:latin typeface="Times New Roman" pitchFamily="18" charset="0"/>
                <a:cs typeface="Times New Roman" pitchFamily="18" charset="0"/>
              </a:rPr>
              <a:t>Peripheral vessels also dilates hence loss of some core heat through cooling of blood to some extent.</a:t>
            </a:r>
          </a:p>
          <a:p>
            <a:endParaRPr lang="en-US" dirty="0"/>
          </a:p>
        </p:txBody>
      </p:sp>
    </p:spTree>
    <p:extLst>
      <p:ext uri="{BB962C8B-B14F-4D97-AF65-F5344CB8AC3E}">
        <p14:creationId xmlns:p14="http://schemas.microsoft.com/office/powerpoint/2010/main" val="3119931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5"/>
                </a:solidFill>
                <a:latin typeface="Times New Roman" pitchFamily="18" charset="0"/>
                <a:cs typeface="Times New Roman" pitchFamily="18" charset="0"/>
              </a:rPr>
              <a:t> </a:t>
            </a:r>
            <a:r>
              <a:rPr lang="en-US" sz="4200" b="1" dirty="0" smtClean="0">
                <a:solidFill>
                  <a:schemeClr val="accent5"/>
                </a:solidFill>
                <a:latin typeface="Times New Roman" pitchFamily="18" charset="0"/>
                <a:cs typeface="Times New Roman" pitchFamily="18" charset="0"/>
              </a:rPr>
              <a:t>3.CARDIOVASCULAR SYSTEM</a:t>
            </a:r>
            <a:endParaRPr lang="en-US" sz="4200"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72</a:t>
            </a:fld>
            <a:endParaRPr lang="en-US" dirty="0"/>
          </a:p>
        </p:txBody>
      </p:sp>
      <p:sp>
        <p:nvSpPr>
          <p:cNvPr id="3" name="Content Placeholder 2"/>
          <p:cNvSpPr>
            <a:spLocks noGrp="1"/>
          </p:cNvSpPr>
          <p:nvPr>
            <p:ph sz="quarter" idx="1"/>
          </p:nvPr>
        </p:nvSpPr>
        <p:spPr>
          <a:xfrm>
            <a:off x="457200" y="1935480"/>
            <a:ext cx="8382000" cy="4389120"/>
          </a:xfrm>
        </p:spPr>
        <p:txBody>
          <a:bodyPr>
            <a:normAutofit/>
          </a:bodyPr>
          <a:lstStyle/>
          <a:p>
            <a:pPr>
              <a:buFont typeface="Wingdings" pitchFamily="2" charset="2"/>
              <a:buChar char="v"/>
            </a:pPr>
            <a:r>
              <a:rPr lang="en-US" sz="3200" dirty="0" smtClean="0">
                <a:latin typeface="Times New Roman" pitchFamily="18" charset="0"/>
                <a:cs typeface="Times New Roman" pitchFamily="18" charset="0"/>
              </a:rPr>
              <a:t>Normally, numerous alterations occur.</a:t>
            </a:r>
          </a:p>
          <a:p>
            <a:pPr>
              <a:buFont typeface="Wingdings" pitchFamily="2" charset="2"/>
              <a:buChar char="v"/>
            </a:pPr>
            <a:r>
              <a:rPr lang="en-US" sz="3200" dirty="0" smtClean="0">
                <a:latin typeface="Times New Roman" pitchFamily="18" charset="0"/>
                <a:cs typeface="Times New Roman" pitchFamily="18" charset="0"/>
              </a:rPr>
              <a:t>  In a woman, who has a pre-existing C.V.S disease, they lead to severe impact. </a:t>
            </a:r>
          </a:p>
          <a:p>
            <a:pPr>
              <a:buNone/>
            </a:pPr>
            <a:r>
              <a:rPr lang="en-US" sz="3200" i="1" dirty="0" smtClean="0">
                <a:latin typeface="Times New Roman" pitchFamily="18" charset="0"/>
                <a:cs typeface="Times New Roman" pitchFamily="18" charset="0"/>
              </a:rPr>
              <a:t>	   </a:t>
            </a:r>
            <a:r>
              <a:rPr lang="en-US" sz="3200" b="1" i="1" u="sng" dirty="0" smtClean="0">
                <a:latin typeface="Times New Roman" pitchFamily="18" charset="0"/>
                <a:cs typeface="Times New Roman" pitchFamily="18" charset="0"/>
              </a:rPr>
              <a:t>Specific changes are:</a:t>
            </a:r>
            <a:endParaRPr lang="en-US" sz="3200" b="1" u="sng" dirty="0" smtClean="0">
              <a:latin typeface="Times New Roman" pitchFamily="18" charset="0"/>
              <a:cs typeface="Times New Roman" pitchFamily="18" charset="0"/>
            </a:endParaRPr>
          </a:p>
          <a:p>
            <a:pPr lvl="0"/>
            <a:r>
              <a:rPr lang="en-US" sz="3200" dirty="0" smtClean="0">
                <a:latin typeface="Times New Roman" pitchFamily="18" charset="0"/>
                <a:cs typeface="Times New Roman" pitchFamily="18" charset="0"/>
              </a:rPr>
              <a:t>Enlargement of the heart.</a:t>
            </a:r>
          </a:p>
          <a:p>
            <a:pPr lvl="0">
              <a:buFont typeface="Wingdings" pitchFamily="2" charset="2"/>
              <a:buChar char="Ø"/>
            </a:pPr>
            <a:r>
              <a:rPr lang="en-US" sz="3200" dirty="0" smtClean="0">
                <a:latin typeface="Times New Roman" pitchFamily="18" charset="0"/>
                <a:cs typeface="Times New Roman" pitchFamily="18" charset="0"/>
              </a:rPr>
              <a:t> Chambers distends due to myocardial hypertrophy as well as increase of the blood volume.</a:t>
            </a:r>
          </a:p>
          <a:p>
            <a:endParaRPr lang="en-US" dirty="0"/>
          </a:p>
        </p:txBody>
      </p:sp>
    </p:spTree>
    <p:extLst>
      <p:ext uri="{BB962C8B-B14F-4D97-AF65-F5344CB8AC3E}">
        <p14:creationId xmlns:p14="http://schemas.microsoft.com/office/powerpoint/2010/main" val="2848372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73</a:t>
            </a:fld>
            <a:endParaRPr lang="en-US" dirty="0"/>
          </a:p>
        </p:txBody>
      </p:sp>
      <p:sp>
        <p:nvSpPr>
          <p:cNvPr id="3" name="Content Placeholder 2"/>
          <p:cNvSpPr>
            <a:spLocks noGrp="1"/>
          </p:cNvSpPr>
          <p:nvPr>
            <p:ph sz="quarter" idx="1"/>
          </p:nvPr>
        </p:nvSpPr>
        <p:spPr/>
        <p:txBody>
          <a:bodyPr/>
          <a:lstStyle/>
          <a:p>
            <a:pPr lvl="0"/>
            <a:r>
              <a:rPr lang="en-US" sz="3600" dirty="0" smtClean="0">
                <a:latin typeface="Times New Roman" pitchFamily="18" charset="0"/>
                <a:cs typeface="Times New Roman" pitchFamily="18" charset="0"/>
              </a:rPr>
              <a:t>Increase in cardiac output.</a:t>
            </a:r>
          </a:p>
          <a:p>
            <a:pPr>
              <a:buFont typeface="Wingdings" pitchFamily="2" charset="2"/>
              <a:buChar char="Ø"/>
            </a:pPr>
            <a:r>
              <a:rPr lang="en-US" sz="3600" dirty="0" smtClean="0">
                <a:latin typeface="Times New Roman" pitchFamily="18" charset="0"/>
                <a:cs typeface="Times New Roman" pitchFamily="18" charset="0"/>
              </a:rPr>
              <a:t>In  non- pregnancy state, estimated cardiac output in a minute is 5 </a:t>
            </a:r>
            <a:r>
              <a:rPr lang="en-US" sz="3600" dirty="0" err="1" smtClean="0">
                <a:latin typeface="Times New Roman" pitchFamily="18" charset="0"/>
                <a:cs typeface="Times New Roman" pitchFamily="18" charset="0"/>
              </a:rPr>
              <a:t>litres</a:t>
            </a:r>
            <a:r>
              <a:rPr lang="en-US" sz="3600" dirty="0" smtClean="0">
                <a:latin typeface="Times New Roman" pitchFamily="18" charset="0"/>
                <a:cs typeface="Times New Roman" pitchFamily="18" charset="0"/>
              </a:rPr>
              <a:t>.</a:t>
            </a:r>
          </a:p>
          <a:p>
            <a:pPr>
              <a:buFont typeface="Wingdings" pitchFamily="2" charset="2"/>
              <a:buChar char="Ø"/>
            </a:pPr>
            <a:r>
              <a:rPr lang="en-US" sz="3600" dirty="0" smtClean="0">
                <a:latin typeface="Times New Roman" pitchFamily="18" charset="0"/>
                <a:cs typeface="Times New Roman" pitchFamily="18" charset="0"/>
              </a:rPr>
              <a:t> By the 20</a:t>
            </a:r>
            <a:r>
              <a:rPr lang="en-US" sz="3600" baseline="30000" dirty="0" smtClean="0">
                <a:latin typeface="Times New Roman" pitchFamily="18" charset="0"/>
                <a:cs typeface="Times New Roman" pitchFamily="18" charset="0"/>
              </a:rPr>
              <a:t>th</a:t>
            </a:r>
            <a:r>
              <a:rPr lang="en-US" sz="3600" dirty="0" smtClean="0">
                <a:latin typeface="Times New Roman" pitchFamily="18" charset="0"/>
                <a:cs typeface="Times New Roman" pitchFamily="18" charset="0"/>
              </a:rPr>
              <a:t> week prenatally,  it is estimated to be 7 </a:t>
            </a:r>
            <a:r>
              <a:rPr lang="en-US" sz="3600" dirty="0" err="1" smtClean="0">
                <a:latin typeface="Times New Roman" pitchFamily="18" charset="0"/>
                <a:cs typeface="Times New Roman" pitchFamily="18" charset="0"/>
              </a:rPr>
              <a:t>litres</a:t>
            </a:r>
            <a:r>
              <a:rPr lang="en-US" sz="3600" dirty="0" smtClean="0">
                <a:latin typeface="Times New Roman" pitchFamily="18" charset="0"/>
                <a:cs typeface="Times New Roman" pitchFamily="18" charset="0"/>
              </a:rPr>
              <a:t>.</a:t>
            </a:r>
          </a:p>
          <a:p>
            <a:pPr>
              <a:buFont typeface="Wingdings" pitchFamily="2" charset="2"/>
              <a:buChar char="Ø"/>
            </a:pPr>
            <a:r>
              <a:rPr lang="en-US" sz="3600" dirty="0" smtClean="0">
                <a:latin typeface="Times New Roman" pitchFamily="18" charset="0"/>
                <a:cs typeface="Times New Roman" pitchFamily="18" charset="0"/>
              </a:rPr>
              <a:t>The increase is brought about by rise in plasma volume and Red blood cells.</a:t>
            </a:r>
          </a:p>
          <a:p>
            <a:endParaRPr lang="en-US" dirty="0"/>
          </a:p>
        </p:txBody>
      </p:sp>
    </p:spTree>
    <p:extLst>
      <p:ext uri="{BB962C8B-B14F-4D97-AF65-F5344CB8AC3E}">
        <p14:creationId xmlns:p14="http://schemas.microsoft.com/office/powerpoint/2010/main" val="1954090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74</a:t>
            </a:fld>
            <a:endParaRPr lang="en-US" dirty="0"/>
          </a:p>
        </p:txBody>
      </p:sp>
      <p:sp>
        <p:nvSpPr>
          <p:cNvPr id="3" name="Content Placeholder 2"/>
          <p:cNvSpPr>
            <a:spLocks noGrp="1"/>
          </p:cNvSpPr>
          <p:nvPr>
            <p:ph sz="quarter" idx="1"/>
          </p:nvPr>
        </p:nvSpPr>
        <p:spPr/>
        <p:txBody>
          <a:bodyPr>
            <a:normAutofit lnSpcReduction="10000"/>
          </a:bodyPr>
          <a:lstStyle/>
          <a:p>
            <a:pPr>
              <a:buFont typeface="Wingdings" pitchFamily="2" charset="2"/>
              <a:buChar char="Ø"/>
            </a:pPr>
            <a:r>
              <a:rPr lang="en-US" sz="3600" dirty="0" smtClean="0">
                <a:latin typeface="Times New Roman" pitchFamily="18" charset="0"/>
                <a:cs typeface="Times New Roman" pitchFamily="18" charset="0"/>
              </a:rPr>
              <a:t>Maximum levels are achieved by about 24</a:t>
            </a:r>
            <a:r>
              <a:rPr lang="en-US" sz="3600" baseline="30000" dirty="0" smtClean="0">
                <a:latin typeface="Times New Roman" pitchFamily="18" charset="0"/>
                <a:cs typeface="Times New Roman" pitchFamily="18" charset="0"/>
              </a:rPr>
              <a:t>th</a:t>
            </a:r>
            <a:r>
              <a:rPr lang="en-US" sz="3600" dirty="0" smtClean="0">
                <a:latin typeface="Times New Roman" pitchFamily="18" charset="0"/>
                <a:cs typeface="Times New Roman" pitchFamily="18" charset="0"/>
              </a:rPr>
              <a:t> week and it is maintained until term.</a:t>
            </a:r>
          </a:p>
          <a:p>
            <a:pPr>
              <a:buFont typeface="Wingdings" pitchFamily="2" charset="2"/>
              <a:buChar char="Ø"/>
            </a:pPr>
            <a:r>
              <a:rPr lang="en-US" sz="3600" dirty="0" smtClean="0">
                <a:latin typeface="Times New Roman" pitchFamily="18" charset="0"/>
                <a:cs typeface="Times New Roman" pitchFamily="18" charset="0"/>
              </a:rPr>
              <a:t>Aims of increased output is to:-</a:t>
            </a:r>
          </a:p>
          <a:p>
            <a:pPr lvl="0">
              <a:buFont typeface="Wingdings" pitchFamily="2" charset="2"/>
              <a:buChar char="ü"/>
            </a:pPr>
            <a:r>
              <a:rPr lang="en-US" sz="3600" dirty="0" smtClean="0">
                <a:latin typeface="Times New Roman" pitchFamily="18" charset="0"/>
                <a:cs typeface="Times New Roman" pitchFamily="18" charset="0"/>
              </a:rPr>
              <a:t>Provide extra blood flow for placental supply.</a:t>
            </a:r>
          </a:p>
          <a:p>
            <a:pPr lvl="0">
              <a:buFont typeface="Wingdings" pitchFamily="2" charset="2"/>
              <a:buChar char="ü"/>
            </a:pPr>
            <a:r>
              <a:rPr lang="en-US" sz="3600" dirty="0" smtClean="0">
                <a:latin typeface="Times New Roman" pitchFamily="18" charset="0"/>
                <a:cs typeface="Times New Roman" pitchFamily="18" charset="0"/>
              </a:rPr>
              <a:t>To match the increased blood vessels capacity hence cure (combat) hypotension and fainting attacks.</a:t>
            </a:r>
          </a:p>
          <a:p>
            <a:endParaRPr lang="en-US" dirty="0"/>
          </a:p>
        </p:txBody>
      </p:sp>
    </p:spTree>
    <p:extLst>
      <p:ext uri="{BB962C8B-B14F-4D97-AF65-F5344CB8AC3E}">
        <p14:creationId xmlns:p14="http://schemas.microsoft.com/office/powerpoint/2010/main" val="1748401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75</a:t>
            </a:fld>
            <a:endParaRPr lang="en-US" dirty="0"/>
          </a:p>
        </p:txBody>
      </p:sp>
      <p:sp>
        <p:nvSpPr>
          <p:cNvPr id="3" name="Content Placeholder 2"/>
          <p:cNvSpPr>
            <a:spLocks noGrp="1"/>
          </p:cNvSpPr>
          <p:nvPr>
            <p:ph sz="quarter" idx="1"/>
          </p:nvPr>
        </p:nvSpPr>
        <p:spPr/>
        <p:txBody>
          <a:bodyPr>
            <a:normAutofit fontScale="92500"/>
          </a:bodyPr>
          <a:lstStyle/>
          <a:p>
            <a:pPr lvl="0"/>
            <a:r>
              <a:rPr lang="en-US" sz="3600" dirty="0" smtClean="0">
                <a:latin typeface="Times New Roman" pitchFamily="18" charset="0"/>
                <a:cs typeface="Times New Roman" pitchFamily="18" charset="0"/>
              </a:rPr>
              <a:t>Slight increase in pulse rate.</a:t>
            </a:r>
          </a:p>
          <a:p>
            <a:pPr lvl="0">
              <a:buFont typeface="Wingdings" pitchFamily="2" charset="2"/>
              <a:buChar char="Ø"/>
            </a:pPr>
            <a:r>
              <a:rPr lang="en-US" sz="3600" dirty="0" smtClean="0">
                <a:latin typeface="Times New Roman" pitchFamily="18" charset="0"/>
                <a:cs typeface="Times New Roman" pitchFamily="18" charset="0"/>
              </a:rPr>
              <a:t>This is by approximately 15 B/M. </a:t>
            </a:r>
          </a:p>
          <a:p>
            <a:pPr>
              <a:buFont typeface="Wingdings" pitchFamily="2" charset="2"/>
              <a:buChar char="Ø"/>
            </a:pPr>
            <a:r>
              <a:rPr lang="en-US" sz="3600" dirty="0" smtClean="0">
                <a:latin typeface="Times New Roman" pitchFamily="18" charset="0"/>
                <a:cs typeface="Times New Roman" pitchFamily="18" charset="0"/>
              </a:rPr>
              <a:t>Stroke volume also increase from 64ml to 71ml/beat.</a:t>
            </a:r>
          </a:p>
          <a:p>
            <a:pPr>
              <a:buFont typeface="Wingdings" pitchFamily="2" charset="2"/>
              <a:buChar char="Ø"/>
            </a:pPr>
            <a:r>
              <a:rPr lang="en-US" sz="3600" dirty="0" smtClean="0">
                <a:latin typeface="Times New Roman" pitchFamily="18" charset="0"/>
                <a:cs typeface="Times New Roman" pitchFamily="18" charset="0"/>
              </a:rPr>
              <a:t> Finally the heart rate increase from 75 B/M in non pregnancy state to maximum 90 B/M. </a:t>
            </a:r>
          </a:p>
          <a:p>
            <a:pPr>
              <a:buFont typeface="Wingdings" pitchFamily="2" charset="2"/>
              <a:buChar char="ü"/>
            </a:pPr>
            <a:r>
              <a:rPr lang="en-US" sz="3600" dirty="0" smtClean="0">
                <a:latin typeface="Times New Roman" pitchFamily="18" charset="0"/>
                <a:cs typeface="Times New Roman" pitchFamily="18" charset="0"/>
              </a:rPr>
              <a:t> The aim is to maintain systemic circulation.</a:t>
            </a:r>
          </a:p>
          <a:p>
            <a:endParaRPr lang="en-US" dirty="0"/>
          </a:p>
        </p:txBody>
      </p:sp>
    </p:spTree>
    <p:extLst>
      <p:ext uri="{BB962C8B-B14F-4D97-AF65-F5344CB8AC3E}">
        <p14:creationId xmlns:p14="http://schemas.microsoft.com/office/powerpoint/2010/main" val="188842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76</a:t>
            </a:fld>
            <a:endParaRPr lang="en-US" dirty="0"/>
          </a:p>
        </p:txBody>
      </p:sp>
      <p:sp>
        <p:nvSpPr>
          <p:cNvPr id="3" name="Content Placeholder 2"/>
          <p:cNvSpPr>
            <a:spLocks noGrp="1"/>
          </p:cNvSpPr>
          <p:nvPr>
            <p:ph sz="quarter" idx="1"/>
          </p:nvPr>
        </p:nvSpPr>
        <p:spPr>
          <a:xfrm>
            <a:off x="304800" y="1295400"/>
            <a:ext cx="8839200" cy="5227320"/>
          </a:xfrm>
        </p:spPr>
        <p:txBody>
          <a:bodyPr>
            <a:noAutofit/>
          </a:bodyPr>
          <a:lstStyle/>
          <a:p>
            <a:pPr lvl="0"/>
            <a:r>
              <a:rPr lang="en-US" sz="2800" dirty="0" smtClean="0">
                <a:latin typeface="Times New Roman" pitchFamily="18" charset="0"/>
                <a:cs typeface="Times New Roman" pitchFamily="18" charset="0"/>
              </a:rPr>
              <a:t>Hypotension (Low Blood Pressure)</a:t>
            </a:r>
          </a:p>
          <a:p>
            <a:pPr>
              <a:buFont typeface="Wingdings" pitchFamily="2" charset="2"/>
              <a:buChar char="Ø"/>
            </a:pPr>
            <a:r>
              <a:rPr lang="en-US" sz="2800" dirty="0" smtClean="0">
                <a:latin typeface="Times New Roman" pitchFamily="18" charset="0"/>
                <a:cs typeface="Times New Roman" pitchFamily="18" charset="0"/>
              </a:rPr>
              <a:t>Results from the effect of progesterone hormone.</a:t>
            </a:r>
          </a:p>
          <a:p>
            <a:pPr>
              <a:buFont typeface="Wingdings" pitchFamily="2" charset="2"/>
              <a:buChar char="ü"/>
            </a:pPr>
            <a:r>
              <a:rPr lang="en-US" sz="2800" dirty="0" smtClean="0">
                <a:latin typeface="Times New Roman" pitchFamily="18" charset="0"/>
                <a:cs typeface="Times New Roman" pitchFamily="18" charset="0"/>
              </a:rPr>
              <a:t>Peripheral vascular resistance  reduces as from the 5</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week , up to the first (1</a:t>
            </a:r>
            <a:r>
              <a:rPr lang="en-US" sz="2800" baseline="30000" dirty="0" smtClean="0">
                <a:latin typeface="Times New Roman" pitchFamily="18" charset="0"/>
                <a:cs typeface="Times New Roman" pitchFamily="18" charset="0"/>
              </a:rPr>
              <a:t>st</a:t>
            </a:r>
            <a:r>
              <a:rPr lang="en-US" sz="2800" dirty="0" smtClean="0">
                <a:latin typeface="Times New Roman" pitchFamily="18" charset="0"/>
                <a:cs typeface="Times New Roman" pitchFamily="18" charset="0"/>
              </a:rPr>
              <a:t>) half (1/2) of the second (2</a:t>
            </a:r>
            <a:r>
              <a:rPr lang="en-US" sz="2800" baseline="30000" dirty="0" smtClean="0">
                <a:latin typeface="Times New Roman" pitchFamily="18" charset="0"/>
                <a:cs typeface="Times New Roman" pitchFamily="18" charset="0"/>
              </a:rPr>
              <a:t>nd</a:t>
            </a:r>
            <a:r>
              <a:rPr lang="en-US" sz="2800" dirty="0" smtClean="0">
                <a:latin typeface="Times New Roman" pitchFamily="18" charset="0"/>
                <a:cs typeface="Times New Roman" pitchFamily="18" charset="0"/>
              </a:rPr>
              <a:t>) trimester. </a:t>
            </a:r>
          </a:p>
          <a:p>
            <a:pPr>
              <a:buFont typeface="Wingdings" pitchFamily="2" charset="2"/>
              <a:buChar char="Ø"/>
            </a:pPr>
            <a:r>
              <a:rPr lang="en-US" sz="2800" dirty="0" smtClean="0">
                <a:latin typeface="Times New Roman" pitchFamily="18" charset="0"/>
                <a:cs typeface="Times New Roman" pitchFamily="18" charset="0"/>
              </a:rPr>
              <a:t>Thereafter, as cardiac output increase, BP stabilizes to non-pregnancy state levels by term.</a:t>
            </a:r>
          </a:p>
          <a:p>
            <a:pPr>
              <a:buFont typeface="Wingdings" pitchFamily="2" charset="2"/>
              <a:buChar char="Ø"/>
            </a:pPr>
            <a:r>
              <a:rPr lang="en-US" sz="2800" dirty="0" smtClean="0">
                <a:latin typeface="Times New Roman" pitchFamily="18" charset="0"/>
                <a:cs typeface="Times New Roman" pitchFamily="18" charset="0"/>
              </a:rPr>
              <a:t>During 3</a:t>
            </a:r>
            <a:r>
              <a:rPr lang="en-US" sz="2800" baseline="30000" dirty="0" smtClean="0">
                <a:latin typeface="Times New Roman" pitchFamily="18" charset="0"/>
                <a:cs typeface="Times New Roman" pitchFamily="18" charset="0"/>
              </a:rPr>
              <a:t>rd</a:t>
            </a:r>
            <a:r>
              <a:rPr lang="en-US" sz="2800" dirty="0" smtClean="0">
                <a:latin typeface="Times New Roman" pitchFamily="18" charset="0"/>
                <a:cs typeface="Times New Roman" pitchFamily="18" charset="0"/>
              </a:rPr>
              <a:t> trimester, prolonged supine position, leads  to compression of inferior vena cava, hence supine hypotension or supine </a:t>
            </a:r>
            <a:r>
              <a:rPr lang="en-US" sz="2800" dirty="0" err="1" smtClean="0">
                <a:latin typeface="Times New Roman" pitchFamily="18" charset="0"/>
                <a:cs typeface="Times New Roman" pitchFamily="18" charset="0"/>
              </a:rPr>
              <a:t>hypotensive</a:t>
            </a:r>
            <a:r>
              <a:rPr lang="en-US" sz="2800" dirty="0" smtClean="0">
                <a:latin typeface="Times New Roman" pitchFamily="18" charset="0"/>
                <a:cs typeface="Times New Roman" pitchFamily="18" charset="0"/>
              </a:rPr>
              <a:t> syndrome.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158336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77</a:t>
            </a:fld>
            <a:endParaRPr lang="en-US" dirty="0"/>
          </a:p>
        </p:txBody>
      </p:sp>
      <p:sp>
        <p:nvSpPr>
          <p:cNvPr id="3" name="Content Placeholder 2"/>
          <p:cNvSpPr>
            <a:spLocks noGrp="1"/>
          </p:cNvSpPr>
          <p:nvPr>
            <p:ph sz="quarter" idx="1"/>
          </p:nvPr>
        </p:nvSpPr>
        <p:spPr/>
        <p:txBody>
          <a:bodyPr/>
          <a:lstStyle/>
          <a:p>
            <a:pPr lvl="0"/>
            <a:r>
              <a:rPr lang="en-US" sz="3200" dirty="0" smtClean="0">
                <a:latin typeface="Times New Roman" pitchFamily="18" charset="0"/>
                <a:cs typeface="Times New Roman" pitchFamily="18" charset="0"/>
              </a:rPr>
              <a:t>Occult </a:t>
            </a:r>
            <a:r>
              <a:rPr lang="en-US" sz="3200" dirty="0" err="1" smtClean="0">
                <a:latin typeface="Times New Roman" pitchFamily="18" charset="0"/>
                <a:cs typeface="Times New Roman" pitchFamily="18" charset="0"/>
              </a:rPr>
              <a:t>Oedema</a:t>
            </a:r>
            <a:endParaRPr lang="en-US" sz="3200" dirty="0" smtClean="0">
              <a:latin typeface="Times New Roman" pitchFamily="18" charset="0"/>
              <a:cs typeface="Times New Roman" pitchFamily="18" charset="0"/>
            </a:endParaRPr>
          </a:p>
          <a:p>
            <a:pPr>
              <a:buFont typeface="Wingdings" pitchFamily="2" charset="2"/>
              <a:buChar char="Ø"/>
            </a:pPr>
            <a:r>
              <a:rPr lang="en-US" sz="3200" dirty="0" smtClean="0">
                <a:latin typeface="Times New Roman" pitchFamily="18" charset="0"/>
                <a:cs typeface="Times New Roman" pitchFamily="18" charset="0"/>
              </a:rPr>
              <a:t>Noted around the ankles at term, as fluid slips into the tissues of the feet.</a:t>
            </a:r>
          </a:p>
          <a:p>
            <a:pPr>
              <a:buFont typeface="Wingdings" pitchFamily="2" charset="2"/>
              <a:buChar char="ü"/>
            </a:pPr>
            <a:r>
              <a:rPr lang="en-US" sz="3200" dirty="0" smtClean="0">
                <a:latin typeface="Times New Roman" pitchFamily="18" charset="0"/>
                <a:cs typeface="Times New Roman" pitchFamily="18" charset="0"/>
              </a:rPr>
              <a:t> Brought about by poor venous return hence increased venous pressure in the legs. </a:t>
            </a:r>
          </a:p>
          <a:p>
            <a:pPr>
              <a:buFont typeface="Wingdings" pitchFamily="2" charset="2"/>
              <a:buChar char="ü"/>
            </a:pPr>
            <a:r>
              <a:rPr lang="en-US" sz="3200" dirty="0" smtClean="0">
                <a:latin typeface="Times New Roman" pitchFamily="18" charset="0"/>
                <a:cs typeface="Times New Roman" pitchFamily="18" charset="0"/>
              </a:rPr>
              <a:t> The other cause is lowered osmotic pressure since </a:t>
            </a:r>
            <a:r>
              <a:rPr lang="en-US" sz="3200" dirty="0" err="1" smtClean="0">
                <a:latin typeface="Times New Roman" pitchFamily="18" charset="0"/>
                <a:cs typeface="Times New Roman" pitchFamily="18" charset="0"/>
              </a:rPr>
              <a:t>haemodilution</a:t>
            </a:r>
            <a:r>
              <a:rPr lang="en-US" sz="3200" dirty="0" smtClean="0">
                <a:latin typeface="Times New Roman" pitchFamily="18" charset="0"/>
                <a:cs typeface="Times New Roman" pitchFamily="18" charset="0"/>
              </a:rPr>
              <a:t> has occurred.</a:t>
            </a:r>
          </a:p>
          <a:p>
            <a:endParaRPr lang="en-US" dirty="0"/>
          </a:p>
        </p:txBody>
      </p:sp>
    </p:spTree>
    <p:extLst>
      <p:ext uri="{BB962C8B-B14F-4D97-AF65-F5344CB8AC3E}">
        <p14:creationId xmlns:p14="http://schemas.microsoft.com/office/powerpoint/2010/main" val="15172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78</a:t>
            </a:fld>
            <a:endParaRPr lang="en-US" dirty="0"/>
          </a:p>
        </p:txBody>
      </p:sp>
      <p:sp>
        <p:nvSpPr>
          <p:cNvPr id="3" name="Content Placeholder 2"/>
          <p:cNvSpPr>
            <a:spLocks noGrp="1"/>
          </p:cNvSpPr>
          <p:nvPr>
            <p:ph sz="quarter" idx="1"/>
          </p:nvPr>
        </p:nvSpPr>
        <p:spPr/>
        <p:txBody>
          <a:bodyPr>
            <a:normAutofit lnSpcReduction="10000"/>
          </a:bodyPr>
          <a:lstStyle/>
          <a:p>
            <a:pPr lvl="0"/>
            <a:r>
              <a:rPr lang="en-US" sz="3200" dirty="0" smtClean="0">
                <a:latin typeface="Times New Roman" pitchFamily="18" charset="0"/>
                <a:cs typeface="Times New Roman" pitchFamily="18" charset="0"/>
              </a:rPr>
              <a:t>Increase of blood volume</a:t>
            </a:r>
          </a:p>
          <a:p>
            <a:pPr>
              <a:buFont typeface="Wingdings" pitchFamily="2" charset="2"/>
              <a:buChar char="Ø"/>
            </a:pPr>
            <a:r>
              <a:rPr lang="en-US" sz="3200" dirty="0" smtClean="0">
                <a:latin typeface="Times New Roman" pitchFamily="18" charset="0"/>
                <a:cs typeface="Times New Roman" pitchFamily="18" charset="0"/>
              </a:rPr>
              <a:t>Results from increase of major blood components.  </a:t>
            </a:r>
          </a:p>
          <a:p>
            <a:pPr>
              <a:buFont typeface="Wingdings" pitchFamily="2" charset="2"/>
              <a:buChar char="Ø"/>
            </a:pPr>
            <a:r>
              <a:rPr lang="en-US" sz="3200" dirty="0" smtClean="0">
                <a:latin typeface="Times New Roman" pitchFamily="18" charset="0"/>
                <a:cs typeface="Times New Roman" pitchFamily="18" charset="0"/>
              </a:rPr>
              <a:t>Total  volume increase, ranges between 30-50% by term in a singleton pregnancy.</a:t>
            </a:r>
          </a:p>
          <a:p>
            <a:pPr>
              <a:buFont typeface="Wingdings" pitchFamily="2" charset="2"/>
              <a:buChar char="Ø"/>
            </a:pPr>
            <a:r>
              <a:rPr lang="en-US" sz="3200" dirty="0" smtClean="0">
                <a:latin typeface="Times New Roman" pitchFamily="18" charset="0"/>
                <a:cs typeface="Times New Roman" pitchFamily="18" charset="0"/>
              </a:rPr>
              <a:t>Plasma increases by approximately 50% (1200ml) by term.</a:t>
            </a:r>
          </a:p>
          <a:p>
            <a:pPr>
              <a:buFont typeface="Wingdings" pitchFamily="2" charset="2"/>
              <a:buChar char="ü"/>
            </a:pPr>
            <a:r>
              <a:rPr lang="en-US" sz="3200" dirty="0" smtClean="0">
                <a:latin typeface="Times New Roman" pitchFamily="18" charset="0"/>
                <a:cs typeface="Times New Roman" pitchFamily="18" charset="0"/>
              </a:rPr>
              <a:t> Aim is to  reduce blood viscosity (thickness) hence improves capillary flow.</a:t>
            </a:r>
          </a:p>
          <a:p>
            <a:endParaRPr lang="en-US" dirty="0"/>
          </a:p>
        </p:txBody>
      </p:sp>
    </p:spTree>
    <p:extLst>
      <p:ext uri="{BB962C8B-B14F-4D97-AF65-F5344CB8AC3E}">
        <p14:creationId xmlns:p14="http://schemas.microsoft.com/office/powerpoint/2010/main" val="1111747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79</a:t>
            </a:fld>
            <a:endParaRPr lang="en-US" dirty="0"/>
          </a:p>
        </p:txBody>
      </p:sp>
      <p:sp>
        <p:nvSpPr>
          <p:cNvPr id="3" name="Content Placeholder 2"/>
          <p:cNvSpPr>
            <a:spLocks noGrp="1"/>
          </p:cNvSpPr>
          <p:nvPr>
            <p:ph sz="quarter" idx="1"/>
          </p:nvPr>
        </p:nvSpPr>
        <p:spPr/>
        <p:txBody>
          <a:bodyPr>
            <a:normAutofit fontScale="92500" lnSpcReduction="10000"/>
          </a:bodyPr>
          <a:lstStyle/>
          <a:p>
            <a:pPr>
              <a:buFont typeface="Wingdings" pitchFamily="2" charset="2"/>
              <a:buChar char="Ø"/>
            </a:pPr>
            <a:r>
              <a:rPr lang="en-US" sz="3200" dirty="0" smtClean="0">
                <a:latin typeface="Times New Roman" pitchFamily="18" charset="0"/>
                <a:cs typeface="Times New Roman" pitchFamily="18" charset="0"/>
              </a:rPr>
              <a:t>Red cells increases, with approximately 18% = (300ml) to cater for the extra o</a:t>
            </a:r>
            <a:r>
              <a:rPr lang="en-US" sz="3200" baseline="-250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requirements .</a:t>
            </a:r>
          </a:p>
          <a:p>
            <a:pPr>
              <a:buNone/>
            </a:pPr>
            <a:r>
              <a:rPr lang="en-US" sz="3200" dirty="0" smtClean="0">
                <a:latin typeface="Times New Roman" pitchFamily="18" charset="0"/>
                <a:cs typeface="Times New Roman" pitchFamily="18" charset="0"/>
              </a:rPr>
              <a:t>		</a:t>
            </a:r>
            <a:r>
              <a:rPr lang="en-US" sz="3900" b="1" i="1" dirty="0" smtClean="0">
                <a:latin typeface="Times New Roman" pitchFamily="18" charset="0"/>
                <a:cs typeface="Times New Roman" pitchFamily="18" charset="0"/>
              </a:rPr>
              <a:t>Specific benefits of the high volume are</a:t>
            </a:r>
            <a:r>
              <a:rPr lang="en-US" sz="3900" i="1"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lvl="0">
              <a:buFont typeface="Wingdings" pitchFamily="2" charset="2"/>
              <a:buChar char="q"/>
            </a:pPr>
            <a:r>
              <a:rPr lang="en-US" sz="3200" dirty="0" smtClean="0">
                <a:latin typeface="Times New Roman" pitchFamily="18" charset="0"/>
                <a:cs typeface="Times New Roman" pitchFamily="18" charset="0"/>
              </a:rPr>
              <a:t>Safeguard maternal health against adverse effects of excessive blood loss at delivery.</a:t>
            </a:r>
          </a:p>
          <a:p>
            <a:pPr lvl="0">
              <a:buFont typeface="Wingdings" pitchFamily="2" charset="2"/>
              <a:buChar char="q"/>
            </a:pPr>
            <a:r>
              <a:rPr lang="en-US" sz="3200" dirty="0" smtClean="0">
                <a:latin typeface="Times New Roman" pitchFamily="18" charset="0"/>
                <a:cs typeface="Times New Roman" pitchFamily="18" charset="0"/>
              </a:rPr>
              <a:t>Supply the extra metabolic needs of the fetus .</a:t>
            </a:r>
          </a:p>
          <a:p>
            <a:pPr>
              <a:buFont typeface="Wingdings" pitchFamily="2" charset="2"/>
              <a:buChar char="q"/>
            </a:pPr>
            <a:r>
              <a:rPr lang="en-US" sz="3200" dirty="0" smtClean="0">
                <a:latin typeface="Times New Roman" pitchFamily="18" charset="0"/>
                <a:cs typeface="Times New Roman" pitchFamily="18" charset="0"/>
              </a:rPr>
              <a:t>Counteracts the effects of increased arterial and venous capacity.</a:t>
            </a:r>
          </a:p>
          <a:p>
            <a:pPr lvl="0"/>
            <a:endParaRPr lang="en-US" dirty="0" smtClean="0"/>
          </a:p>
          <a:p>
            <a:endParaRPr lang="en-US" dirty="0"/>
          </a:p>
        </p:txBody>
      </p:sp>
    </p:spTree>
    <p:extLst>
      <p:ext uri="{BB962C8B-B14F-4D97-AF65-F5344CB8AC3E}">
        <p14:creationId xmlns:p14="http://schemas.microsoft.com/office/powerpoint/2010/main" val="2516165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b="1" dirty="0" smtClean="0"/>
              <a:t>PRECONCEPTION CARE PROTOCOL </a:t>
            </a:r>
            <a:endParaRPr lang="en-US" dirty="0"/>
          </a:p>
        </p:txBody>
      </p:sp>
      <p:sp>
        <p:nvSpPr>
          <p:cNvPr id="6" name="Content Placeholder 5"/>
          <p:cNvSpPr>
            <a:spLocks noGrp="1"/>
          </p:cNvSpPr>
          <p:nvPr>
            <p:ph idx="1"/>
          </p:nvPr>
        </p:nvSpPr>
        <p:spPr>
          <a:xfrm>
            <a:off x="0" y="1066800"/>
            <a:ext cx="9144000" cy="5791200"/>
          </a:xfrm>
        </p:spPr>
        <p:txBody>
          <a:bodyPr>
            <a:noAutofit/>
          </a:bodyPr>
          <a:lstStyle/>
          <a:p>
            <a:pPr marL="514350" indent="-514350">
              <a:buFont typeface="+mj-lt"/>
              <a:buAutoNum type="arabicPeriod"/>
            </a:pPr>
            <a:r>
              <a:rPr lang="en-US" sz="2800" dirty="0" smtClean="0"/>
              <a:t>Comprehensive </a:t>
            </a:r>
            <a:r>
              <a:rPr lang="en-US" sz="2800" b="1" u="sng" dirty="0" smtClean="0"/>
              <a:t>HISTORY</a:t>
            </a:r>
            <a:r>
              <a:rPr lang="en-US" sz="2800" dirty="0" smtClean="0"/>
              <a:t> should be taken to include:</a:t>
            </a:r>
          </a:p>
          <a:p>
            <a:r>
              <a:rPr lang="en-US" sz="2800" dirty="0" smtClean="0"/>
              <a:t>Family history: hereditary conditions, Medical conditions, congenital abnormalities </a:t>
            </a:r>
          </a:p>
          <a:p>
            <a:r>
              <a:rPr lang="en-US" sz="2800" dirty="0" smtClean="0"/>
              <a:t>Medical history: Diabetes, hypertension, HIV, TB, RT cancers e.g. Breast cancer, cervical cancer </a:t>
            </a:r>
          </a:p>
          <a:p>
            <a:r>
              <a:rPr lang="en-US" sz="2800" dirty="0" smtClean="0"/>
              <a:t>Surgical history : Previous C/section, Obstetric fistula repair </a:t>
            </a:r>
          </a:p>
          <a:p>
            <a:r>
              <a:rPr lang="en-US" sz="2800" dirty="0" smtClean="0"/>
              <a:t>Obstetric/ </a:t>
            </a:r>
            <a:r>
              <a:rPr lang="en-US" sz="2800" dirty="0" err="1" smtClean="0"/>
              <a:t>gynaecological</a:t>
            </a:r>
            <a:r>
              <a:rPr lang="en-US" sz="2800" dirty="0" smtClean="0"/>
              <a:t> history: Pregnancy wastage, previous preterm deliveries, STIs, menstrual disorders, prolonged sub fertility </a:t>
            </a:r>
          </a:p>
          <a:p>
            <a:r>
              <a:rPr lang="en-US" sz="2800" dirty="0" smtClean="0"/>
              <a:t>Environmental history: exposure to radiation, Chemicals </a:t>
            </a:r>
          </a:p>
          <a:p>
            <a:r>
              <a:rPr lang="en-US" sz="2800" dirty="0" smtClean="0"/>
              <a:t>Nutritional history : diet </a:t>
            </a:r>
          </a:p>
          <a:p>
            <a:pPr marL="880110" lvl="1" indent="-514350"/>
            <a:endParaRPr lang="en-US" sz="2800" dirty="0"/>
          </a:p>
        </p:txBody>
      </p:sp>
      <p:sp>
        <p:nvSpPr>
          <p:cNvPr id="4" name="Slide Number Placeholder 3"/>
          <p:cNvSpPr>
            <a:spLocks noGrp="1"/>
          </p:cNvSpPr>
          <p:nvPr>
            <p:ph type="sldNum" sz="quarter" idx="12"/>
          </p:nvPr>
        </p:nvSpPr>
        <p:spPr/>
        <p:txBody>
          <a:bodyPr/>
          <a:lstStyle/>
          <a:p>
            <a:fld id="{83F828AF-2CD1-48C6-8286-C7F35401D37C}" type="slidenum">
              <a:rPr lang="en-US" smtClean="0"/>
              <a:pPr/>
              <a:t>8</a:t>
            </a:fld>
            <a:endParaRPr lang="en-US"/>
          </a:p>
        </p:txBody>
      </p:sp>
    </p:spTree>
    <p:extLst>
      <p:ext uri="{BB962C8B-B14F-4D97-AF65-F5344CB8AC3E}">
        <p14:creationId xmlns:p14="http://schemas.microsoft.com/office/powerpoint/2010/main" val="1959441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80</a:t>
            </a:fld>
            <a:endParaRPr lang="en-US" dirty="0"/>
          </a:p>
        </p:txBody>
      </p:sp>
      <p:sp>
        <p:nvSpPr>
          <p:cNvPr id="3" name="Content Placeholder 2"/>
          <p:cNvSpPr>
            <a:spLocks noGrp="1"/>
          </p:cNvSpPr>
          <p:nvPr>
            <p:ph sz="quarter" idx="1"/>
          </p:nvPr>
        </p:nvSpPr>
        <p:spPr/>
        <p:txBody>
          <a:bodyPr>
            <a:normAutofit lnSpcReduction="10000"/>
          </a:bodyPr>
          <a:lstStyle/>
          <a:p>
            <a:pPr lvl="0">
              <a:buFont typeface="Wingdings" pitchFamily="2" charset="2"/>
              <a:buChar char="q"/>
            </a:pPr>
            <a:r>
              <a:rPr lang="en-US" sz="3200" dirty="0" smtClean="0">
                <a:latin typeface="Times New Roman" pitchFamily="18" charset="0"/>
                <a:cs typeface="Times New Roman" pitchFamily="18" charset="0"/>
              </a:rPr>
              <a:t>Provides extra perfusion of kidneys and other organs, hence normal function irrespective of the extra task.</a:t>
            </a:r>
          </a:p>
          <a:p>
            <a:pPr lvl="0">
              <a:buFont typeface="Wingdings" pitchFamily="2" charset="2"/>
              <a:buChar char="q"/>
            </a:pPr>
            <a:r>
              <a:rPr lang="en-US" sz="3200" dirty="0" smtClean="0">
                <a:latin typeface="Times New Roman" pitchFamily="18" charset="0"/>
                <a:cs typeface="Times New Roman" pitchFamily="18" charset="0"/>
              </a:rPr>
              <a:t>Meets the demands of the enlarged uterus and provides extra blood for placental perfusion at the </a:t>
            </a:r>
            <a:r>
              <a:rPr lang="en-US" sz="3200" dirty="0" err="1" smtClean="0">
                <a:latin typeface="Times New Roman" pitchFamily="18" charset="0"/>
                <a:cs typeface="Times New Roman" pitchFamily="18" charset="0"/>
              </a:rPr>
              <a:t>choriodecidual</a:t>
            </a:r>
            <a:r>
              <a:rPr lang="en-US" sz="3200" dirty="0" smtClean="0">
                <a:latin typeface="Times New Roman" pitchFamily="18" charset="0"/>
                <a:cs typeface="Times New Roman" pitchFamily="18" charset="0"/>
              </a:rPr>
              <a:t> site.</a:t>
            </a:r>
          </a:p>
          <a:p>
            <a:pPr lvl="0">
              <a:buFont typeface="Wingdings" pitchFamily="2" charset="2"/>
              <a:buChar char="q"/>
            </a:pPr>
            <a:r>
              <a:rPr lang="en-US" sz="3200" dirty="0" smtClean="0">
                <a:latin typeface="Times New Roman" pitchFamily="18" charset="0"/>
                <a:cs typeface="Times New Roman" pitchFamily="18" charset="0"/>
              </a:rPr>
              <a:t>Protects mother and fetus against harmful outcomes of impaired venous return in supine and erect positions.</a:t>
            </a:r>
          </a:p>
          <a:p>
            <a:endParaRPr lang="en-US" dirty="0"/>
          </a:p>
        </p:txBody>
      </p:sp>
    </p:spTree>
    <p:extLst>
      <p:ext uri="{BB962C8B-B14F-4D97-AF65-F5344CB8AC3E}">
        <p14:creationId xmlns:p14="http://schemas.microsoft.com/office/powerpoint/2010/main" val="3773271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81</a:t>
            </a:fld>
            <a:endParaRPr lang="en-US" dirty="0"/>
          </a:p>
        </p:txBody>
      </p:sp>
      <p:sp>
        <p:nvSpPr>
          <p:cNvPr id="3" name="Content Placeholder 2"/>
          <p:cNvSpPr>
            <a:spLocks noGrp="1"/>
          </p:cNvSpPr>
          <p:nvPr>
            <p:ph sz="quarter" idx="1"/>
          </p:nvPr>
        </p:nvSpPr>
        <p:spPr/>
        <p:txBody>
          <a:bodyPr>
            <a:normAutofit/>
          </a:bodyPr>
          <a:lstStyle/>
          <a:p>
            <a:pPr>
              <a:buNone/>
            </a:pPr>
            <a:r>
              <a:rPr lang="en-US" i="1" dirty="0" smtClean="0"/>
              <a:t>	</a:t>
            </a:r>
            <a:r>
              <a:rPr lang="en-US" sz="3200" i="1" dirty="0" smtClean="0">
                <a:latin typeface="Times New Roman" pitchFamily="18" charset="0"/>
                <a:cs typeface="Times New Roman" pitchFamily="18" charset="0"/>
              </a:rPr>
              <a:t>   </a:t>
            </a:r>
            <a:r>
              <a:rPr lang="en-US" sz="3600" b="1" i="1" dirty="0" smtClean="0">
                <a:latin typeface="Times New Roman" pitchFamily="18" charset="0"/>
                <a:cs typeface="Times New Roman" pitchFamily="18" charset="0"/>
              </a:rPr>
              <a:t>Disadvantages of high blood volume</a:t>
            </a:r>
            <a:r>
              <a:rPr lang="en-US" sz="3200" i="1"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lvl="0">
              <a:buFont typeface="Wingdings" pitchFamily="2" charset="2"/>
              <a:buChar char="q"/>
            </a:pPr>
            <a:r>
              <a:rPr lang="en-US" sz="3200" dirty="0" smtClean="0">
                <a:latin typeface="Times New Roman" pitchFamily="18" charset="0"/>
                <a:cs typeface="Times New Roman" pitchFamily="18" charset="0"/>
              </a:rPr>
              <a:t>Physiological </a:t>
            </a:r>
            <a:r>
              <a:rPr lang="en-US" sz="3200" dirty="0" err="1" smtClean="0">
                <a:latin typeface="Times New Roman" pitchFamily="18" charset="0"/>
                <a:cs typeface="Times New Roman" pitchFamily="18" charset="0"/>
              </a:rPr>
              <a:t>anaemia</a:t>
            </a:r>
            <a:r>
              <a:rPr lang="en-US" sz="3200" dirty="0" smtClean="0">
                <a:latin typeface="Times New Roman" pitchFamily="18" charset="0"/>
                <a:cs typeface="Times New Roman" pitchFamily="18" charset="0"/>
              </a:rPr>
              <a:t> because of highly raised plasma volume, compared to red cells.</a:t>
            </a:r>
          </a:p>
          <a:p>
            <a:pPr lvl="0">
              <a:buFont typeface="Wingdings" pitchFamily="2" charset="2"/>
              <a:buChar char="q"/>
            </a:pPr>
            <a:r>
              <a:rPr lang="en-US" sz="3200" dirty="0" smtClean="0">
                <a:latin typeface="Times New Roman" pitchFamily="18" charset="0"/>
                <a:cs typeface="Times New Roman" pitchFamily="18" charset="0"/>
              </a:rPr>
              <a:t>Decrease in concentration of plasma proteins hence lowered osmotic pressure.</a:t>
            </a:r>
          </a:p>
          <a:p>
            <a:pPr lvl="0">
              <a:buFont typeface="Wingdings" pitchFamily="2" charset="2"/>
              <a:buChar char="q"/>
            </a:pPr>
            <a:r>
              <a:rPr lang="en-US" sz="3200" dirty="0" smtClean="0">
                <a:latin typeface="Times New Roman" pitchFamily="18" charset="0"/>
                <a:cs typeface="Times New Roman" pitchFamily="18" charset="0"/>
              </a:rPr>
              <a:t>Decrease in concentration of </a:t>
            </a:r>
            <a:r>
              <a:rPr lang="en-US" sz="3200" dirty="0" err="1" smtClean="0">
                <a:latin typeface="Times New Roman" pitchFamily="18" charset="0"/>
                <a:cs typeface="Times New Roman" pitchFamily="18" charset="0"/>
              </a:rPr>
              <a:t>immunoglobulins</a:t>
            </a:r>
            <a:r>
              <a:rPr lang="en-US" sz="3200" dirty="0" smtClean="0">
                <a:latin typeface="Times New Roman" pitchFamily="18" charset="0"/>
                <a:cs typeface="Times New Roman" pitchFamily="18" charset="0"/>
              </a:rPr>
              <a:t> (antibodies), leading to high susceptibility of infection.</a:t>
            </a:r>
          </a:p>
          <a:p>
            <a:endParaRPr lang="en-US" dirty="0"/>
          </a:p>
        </p:txBody>
      </p:sp>
    </p:spTree>
    <p:extLst>
      <p:ext uri="{BB962C8B-B14F-4D97-AF65-F5344CB8AC3E}">
        <p14:creationId xmlns:p14="http://schemas.microsoft.com/office/powerpoint/2010/main" val="993484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82</a:t>
            </a:fld>
            <a:endParaRPr lang="en-US" dirty="0"/>
          </a:p>
        </p:txBody>
      </p:sp>
      <p:sp>
        <p:nvSpPr>
          <p:cNvPr id="3" name="Content Placeholder 2"/>
          <p:cNvSpPr>
            <a:spLocks noGrp="1"/>
          </p:cNvSpPr>
          <p:nvPr>
            <p:ph sz="quarter" idx="1"/>
          </p:nvPr>
        </p:nvSpPr>
        <p:spPr/>
        <p:txBody>
          <a:bodyPr>
            <a:normAutofit/>
          </a:bodyPr>
          <a:lstStyle/>
          <a:p>
            <a:pPr lvl="0"/>
            <a:r>
              <a:rPr lang="en-US" sz="3200" dirty="0" smtClean="0">
                <a:latin typeface="Times New Roman" pitchFamily="18" charset="0"/>
                <a:cs typeface="Times New Roman" pitchFamily="18" charset="0"/>
              </a:rPr>
              <a:t>Increased iron metabolism</a:t>
            </a:r>
          </a:p>
          <a:p>
            <a:pPr>
              <a:buFont typeface="Wingdings" pitchFamily="2" charset="2"/>
              <a:buChar char="Ø"/>
            </a:pPr>
            <a:r>
              <a:rPr lang="en-US" sz="3200" dirty="0" smtClean="0">
                <a:latin typeface="Times New Roman" pitchFamily="18" charset="0"/>
                <a:cs typeface="Times New Roman" pitchFamily="18" charset="0"/>
              </a:rPr>
              <a:t>Daily increase during early pregnancy ranges between 2-4mg .</a:t>
            </a:r>
          </a:p>
          <a:p>
            <a:pPr>
              <a:buFont typeface="Wingdings" pitchFamily="2" charset="2"/>
              <a:buChar char="Ø"/>
            </a:pPr>
            <a:r>
              <a:rPr lang="en-US" sz="3200" dirty="0" smtClean="0">
                <a:latin typeface="Times New Roman" pitchFamily="18" charset="0"/>
                <a:cs typeface="Times New Roman" pitchFamily="18" charset="0"/>
              </a:rPr>
              <a:t>In late pregnancy it ranges between 6-7mg daily.</a:t>
            </a:r>
          </a:p>
          <a:p>
            <a:pPr>
              <a:buFont typeface="Wingdings" pitchFamily="2" charset="2"/>
              <a:buChar char="Ø"/>
            </a:pPr>
            <a:r>
              <a:rPr lang="en-US" sz="3200" dirty="0" smtClean="0">
                <a:latin typeface="Times New Roman" pitchFamily="18" charset="0"/>
                <a:cs typeface="Times New Roman" pitchFamily="18" charset="0"/>
              </a:rPr>
              <a:t>Total  requirement in the entire prenatal period is about 1000mg. </a:t>
            </a: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6403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83</a:t>
            </a:fld>
            <a:endParaRPr lang="en-US" dirty="0"/>
          </a:p>
        </p:txBody>
      </p:sp>
      <p:sp>
        <p:nvSpPr>
          <p:cNvPr id="3" name="Content Placeholder 2"/>
          <p:cNvSpPr>
            <a:spLocks noGrp="1"/>
          </p:cNvSpPr>
          <p:nvPr>
            <p:ph sz="quarter" idx="1"/>
          </p:nvPr>
        </p:nvSpPr>
        <p:spPr/>
        <p:txBody>
          <a:bodyPr>
            <a:normAutofit/>
          </a:bodyPr>
          <a:lstStyle/>
          <a:p>
            <a:pPr>
              <a:buNone/>
            </a:pPr>
            <a:r>
              <a:rPr lang="en-US" sz="3200" dirty="0" smtClean="0">
                <a:latin typeface="Times New Roman" pitchFamily="18" charset="0"/>
                <a:cs typeface="Times New Roman" pitchFamily="18" charset="0"/>
              </a:rPr>
              <a:t>			</a:t>
            </a:r>
            <a:r>
              <a:rPr lang="en-US" sz="3200" u="sng" dirty="0" smtClean="0">
                <a:latin typeface="Times New Roman" pitchFamily="18" charset="0"/>
                <a:cs typeface="Times New Roman" pitchFamily="18" charset="0"/>
              </a:rPr>
              <a:t>Utilization</a:t>
            </a:r>
          </a:p>
          <a:p>
            <a:pPr>
              <a:buFont typeface="Courier New" pitchFamily="49" charset="0"/>
              <a:buChar char="o"/>
            </a:pPr>
            <a:r>
              <a:rPr lang="en-US" sz="3200" dirty="0" smtClean="0">
                <a:latin typeface="Times New Roman" pitchFamily="18" charset="0"/>
                <a:cs typeface="Times New Roman" pitchFamily="18" charset="0"/>
              </a:rPr>
              <a:t>Approximately 500mg, increases Red blood cells mass.</a:t>
            </a:r>
          </a:p>
          <a:p>
            <a:pPr>
              <a:buFont typeface="Courier New" pitchFamily="49" charset="0"/>
              <a:buChar char="o"/>
            </a:pPr>
            <a:r>
              <a:rPr lang="en-US" sz="3200" dirty="0" smtClean="0">
                <a:latin typeface="Times New Roman" pitchFamily="18" charset="0"/>
                <a:cs typeface="Times New Roman" pitchFamily="18" charset="0"/>
              </a:rPr>
              <a:t>About 300mg is transferred to the fetus in the last twelve weeks, then 200mg compensates for the losses in stool, urine and skin.</a:t>
            </a:r>
          </a:p>
          <a:p>
            <a:pPr>
              <a:buFont typeface="Wingdings" pitchFamily="2" charset="2"/>
              <a:buChar char="q"/>
            </a:pPr>
            <a:r>
              <a:rPr lang="en-US" sz="3200" dirty="0" smtClean="0">
                <a:latin typeface="Times New Roman" pitchFamily="18" charset="0"/>
                <a:cs typeface="Times New Roman" pitchFamily="18" charset="0"/>
              </a:rPr>
              <a:t> So need for dietary advise &amp; supplementation, if necessary.  </a:t>
            </a:r>
          </a:p>
          <a:p>
            <a:endParaRPr lang="en-US" dirty="0"/>
          </a:p>
        </p:txBody>
      </p:sp>
    </p:spTree>
    <p:extLst>
      <p:ext uri="{BB962C8B-B14F-4D97-AF65-F5344CB8AC3E}">
        <p14:creationId xmlns:p14="http://schemas.microsoft.com/office/powerpoint/2010/main" val="2160034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84</a:t>
            </a:fld>
            <a:endParaRPr lang="en-US" dirty="0"/>
          </a:p>
        </p:txBody>
      </p:sp>
      <p:sp>
        <p:nvSpPr>
          <p:cNvPr id="3" name="Content Placeholder 2"/>
          <p:cNvSpPr>
            <a:spLocks noGrp="1"/>
          </p:cNvSpPr>
          <p:nvPr>
            <p:ph sz="quarter" idx="1"/>
          </p:nvPr>
        </p:nvSpPr>
        <p:spPr/>
        <p:txBody>
          <a:bodyPr/>
          <a:lstStyle/>
          <a:p>
            <a:pPr lvl="0"/>
            <a:r>
              <a:rPr lang="en-US" sz="3600" dirty="0" smtClean="0">
                <a:latin typeface="Times New Roman" pitchFamily="18" charset="0"/>
                <a:cs typeface="Times New Roman" pitchFamily="18" charset="0"/>
              </a:rPr>
              <a:t>High risk of thrombosis and embolism</a:t>
            </a:r>
          </a:p>
          <a:p>
            <a:pPr>
              <a:buFont typeface="Wingdings" pitchFamily="2" charset="2"/>
              <a:buChar char="Ø"/>
            </a:pPr>
            <a:r>
              <a:rPr lang="en-US" sz="3600" dirty="0" smtClean="0">
                <a:latin typeface="Times New Roman" pitchFamily="18" charset="0"/>
                <a:cs typeface="Times New Roman" pitchFamily="18" charset="0"/>
              </a:rPr>
              <a:t>Effects of </a:t>
            </a:r>
            <a:r>
              <a:rPr lang="en-US" sz="3600" dirty="0" err="1" smtClean="0">
                <a:latin typeface="Times New Roman" pitchFamily="18" charset="0"/>
                <a:cs typeface="Times New Roman" pitchFamily="18" charset="0"/>
              </a:rPr>
              <a:t>oestrogen</a:t>
            </a:r>
            <a:r>
              <a:rPr lang="en-US" sz="3600" dirty="0" smtClean="0">
                <a:latin typeface="Times New Roman" pitchFamily="18" charset="0"/>
                <a:cs typeface="Times New Roman" pitchFamily="18" charset="0"/>
              </a:rPr>
              <a:t> hormone on the clotting factor reduces  </a:t>
            </a:r>
            <a:r>
              <a:rPr lang="en-US" sz="3600" dirty="0" err="1" smtClean="0">
                <a:latin typeface="Times New Roman" pitchFamily="18" charset="0"/>
                <a:cs typeface="Times New Roman" pitchFamily="18" charset="0"/>
              </a:rPr>
              <a:t>prothrombin</a:t>
            </a:r>
            <a:r>
              <a:rPr lang="en-US" sz="3600" dirty="0" smtClean="0">
                <a:latin typeface="Times New Roman" pitchFamily="18" charset="0"/>
                <a:cs typeface="Times New Roman" pitchFamily="18" charset="0"/>
              </a:rPr>
              <a:t> time index to less than 10 seconds.</a:t>
            </a:r>
          </a:p>
          <a:p>
            <a:pPr>
              <a:buFont typeface="Wingdings" pitchFamily="2" charset="2"/>
              <a:buChar char="q"/>
            </a:pPr>
            <a:r>
              <a:rPr lang="en-US" sz="3600" dirty="0" smtClean="0">
                <a:latin typeface="Times New Roman" pitchFamily="18" charset="0"/>
                <a:cs typeface="Times New Roman" pitchFamily="18" charset="0"/>
              </a:rPr>
              <a:t>The main aim (purpose) is to prevent PPH, after placental separation.</a:t>
            </a:r>
          </a:p>
          <a:p>
            <a:pPr>
              <a:buNone/>
            </a:pPr>
            <a:endParaRPr lang="en-US" sz="32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713573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85</a:t>
            </a:fld>
            <a:endParaRPr lang="en-US" dirty="0"/>
          </a:p>
        </p:txBody>
      </p:sp>
      <p:sp>
        <p:nvSpPr>
          <p:cNvPr id="3" name="Content Placeholder 2"/>
          <p:cNvSpPr>
            <a:spLocks noGrp="1"/>
          </p:cNvSpPr>
          <p:nvPr>
            <p:ph sz="quarter" idx="1"/>
          </p:nvPr>
        </p:nvSpPr>
        <p:spPr/>
        <p:txBody>
          <a:bodyPr/>
          <a:lstStyle/>
          <a:p>
            <a:pPr lvl="0"/>
            <a:r>
              <a:rPr lang="en-US" sz="3200" dirty="0" smtClean="0">
                <a:latin typeface="Times New Roman" pitchFamily="18" charset="0"/>
                <a:cs typeface="Times New Roman" pitchFamily="18" charset="0"/>
              </a:rPr>
              <a:t>Poor immunity</a:t>
            </a:r>
          </a:p>
          <a:p>
            <a:pPr>
              <a:buFont typeface="Wingdings" pitchFamily="2" charset="2"/>
              <a:buChar char="Ø"/>
            </a:pPr>
            <a:r>
              <a:rPr lang="en-US" sz="3200" dirty="0" smtClean="0">
                <a:latin typeface="Times New Roman" pitchFamily="18" charset="0"/>
                <a:cs typeface="Times New Roman" pitchFamily="18" charset="0"/>
              </a:rPr>
              <a:t>The immune response is generally suppressed by human chorionic </a:t>
            </a:r>
            <a:r>
              <a:rPr lang="en-US" sz="3200" dirty="0" err="1" smtClean="0">
                <a:latin typeface="Times New Roman" pitchFamily="18" charset="0"/>
                <a:cs typeface="Times New Roman" pitchFamily="18" charset="0"/>
              </a:rPr>
              <a:t>gonadotrophin</a:t>
            </a:r>
            <a:r>
              <a:rPr lang="en-US" sz="3200" dirty="0" smtClean="0">
                <a:latin typeface="Times New Roman" pitchFamily="18" charset="0"/>
                <a:cs typeface="Times New Roman" pitchFamily="18" charset="0"/>
              </a:rPr>
              <a:t>, prolactin hormone and depression of lymphocytes functions.</a:t>
            </a:r>
          </a:p>
          <a:p>
            <a:pPr>
              <a:buFont typeface="Wingdings" pitchFamily="2" charset="2"/>
              <a:buChar char="Ø"/>
            </a:pPr>
            <a:r>
              <a:rPr lang="en-US" sz="3200" dirty="0" smtClean="0">
                <a:latin typeface="Times New Roman" pitchFamily="18" charset="0"/>
                <a:cs typeface="Times New Roman" pitchFamily="18" charset="0"/>
              </a:rPr>
              <a:t>This leads to decreased resistance against some specific viral, bacterial and parasitic infections.</a:t>
            </a:r>
          </a:p>
          <a:p>
            <a:pPr>
              <a:buNone/>
            </a:pPr>
            <a:endParaRPr lang="en-US" dirty="0" smtClean="0"/>
          </a:p>
          <a:p>
            <a:endParaRPr lang="en-US" dirty="0"/>
          </a:p>
        </p:txBody>
      </p:sp>
    </p:spTree>
    <p:extLst>
      <p:ext uri="{BB962C8B-B14F-4D97-AF65-F5344CB8AC3E}">
        <p14:creationId xmlns:p14="http://schemas.microsoft.com/office/powerpoint/2010/main" val="352080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86</a:t>
            </a:fld>
            <a:endParaRPr lang="en-US" dirty="0"/>
          </a:p>
        </p:txBody>
      </p:sp>
      <p:sp>
        <p:nvSpPr>
          <p:cNvPr id="3" name="Content Placeholder 2"/>
          <p:cNvSpPr>
            <a:spLocks noGrp="1"/>
          </p:cNvSpPr>
          <p:nvPr>
            <p:ph sz="quarter" idx="1"/>
          </p:nvPr>
        </p:nvSpPr>
        <p:spPr/>
        <p:txBody>
          <a:bodyPr/>
          <a:lstStyle/>
          <a:p>
            <a:pPr>
              <a:buFont typeface="Wingdings" pitchFamily="2" charset="2"/>
              <a:buChar char="Ø"/>
            </a:pPr>
            <a:r>
              <a:rPr lang="en-US" sz="3600" dirty="0" smtClean="0">
                <a:latin typeface="Times New Roman" pitchFamily="18" charset="0"/>
                <a:cs typeface="Times New Roman" pitchFamily="18" charset="0"/>
              </a:rPr>
              <a:t>Irrespective of the  mentioned, leucocytes  increases steadily as from the 8</a:t>
            </a:r>
            <a:r>
              <a:rPr lang="en-US" sz="3600" baseline="30000" dirty="0" smtClean="0">
                <a:latin typeface="Times New Roman" pitchFamily="18" charset="0"/>
                <a:cs typeface="Times New Roman" pitchFamily="18" charset="0"/>
              </a:rPr>
              <a:t>th</a:t>
            </a:r>
            <a:r>
              <a:rPr lang="en-US" sz="3600" dirty="0" smtClean="0">
                <a:latin typeface="Times New Roman" pitchFamily="18" charset="0"/>
                <a:cs typeface="Times New Roman" pitchFamily="18" charset="0"/>
              </a:rPr>
              <a:t>-30</a:t>
            </a:r>
            <a:r>
              <a:rPr lang="en-US" sz="3600" baseline="30000" dirty="0" smtClean="0">
                <a:latin typeface="Times New Roman" pitchFamily="18" charset="0"/>
                <a:cs typeface="Times New Roman" pitchFamily="18" charset="0"/>
              </a:rPr>
              <a:t>th</a:t>
            </a:r>
            <a:r>
              <a:rPr lang="en-US" sz="3600" dirty="0" smtClean="0">
                <a:latin typeface="Times New Roman" pitchFamily="18" charset="0"/>
                <a:cs typeface="Times New Roman" pitchFamily="18" charset="0"/>
              </a:rPr>
              <a:t> week. </a:t>
            </a:r>
          </a:p>
          <a:p>
            <a:pPr>
              <a:buFont typeface="Wingdings" pitchFamily="2" charset="2"/>
              <a:buChar char="q"/>
            </a:pPr>
            <a:r>
              <a:rPr lang="en-US" sz="3600" dirty="0" smtClean="0">
                <a:latin typeface="Times New Roman" pitchFamily="18" charset="0"/>
                <a:cs typeface="Times New Roman" pitchFamily="18" charset="0"/>
              </a:rPr>
              <a:t> There main role is to maintain an immunological recognition of pregnancy, hence maintain it to term.</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269423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accent5"/>
                </a:solidFill>
                <a:latin typeface="Times New Roman" pitchFamily="18" charset="0"/>
                <a:cs typeface="Times New Roman" pitchFamily="18" charset="0"/>
              </a:rPr>
              <a:t>   4.RESPIRATORY SYSTEM</a:t>
            </a:r>
            <a:endParaRPr lang="en-US" sz="4400"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87</a:t>
            </a:fld>
            <a:endParaRPr lang="en-US" dirty="0"/>
          </a:p>
        </p:txBody>
      </p:sp>
      <p:sp>
        <p:nvSpPr>
          <p:cNvPr id="3" name="Content Placeholder 2"/>
          <p:cNvSpPr>
            <a:spLocks noGrp="1"/>
          </p:cNvSpPr>
          <p:nvPr>
            <p:ph sz="quarter" idx="1"/>
          </p:nvPr>
        </p:nvSpPr>
        <p:spPr>
          <a:xfrm>
            <a:off x="228600" y="1447800"/>
            <a:ext cx="8610600" cy="4572000"/>
          </a:xfrm>
        </p:spPr>
        <p:txBody>
          <a:bodyPr>
            <a:normAutofit fontScale="77500" lnSpcReduction="20000"/>
          </a:bodyPr>
          <a:lstStyle/>
          <a:p>
            <a:pPr>
              <a:buFont typeface="Wingdings" pitchFamily="2" charset="2"/>
              <a:buChar char="v"/>
            </a:pPr>
            <a:r>
              <a:rPr lang="en-US" sz="4000" dirty="0" smtClean="0">
                <a:latin typeface="Times New Roman" pitchFamily="18" charset="0"/>
                <a:cs typeface="Times New Roman" pitchFamily="18" charset="0"/>
              </a:rPr>
              <a:t>Generally, increased cardiac output leads to increased pulmonary blood flow.</a:t>
            </a:r>
          </a:p>
          <a:p>
            <a:pPr>
              <a:buNone/>
            </a:pPr>
            <a:r>
              <a:rPr lang="en-US" sz="4000" dirty="0" smtClean="0">
                <a:latin typeface="Times New Roman" pitchFamily="18" charset="0"/>
                <a:cs typeface="Times New Roman" pitchFamily="18" charset="0"/>
              </a:rPr>
              <a:t>		</a:t>
            </a:r>
            <a:r>
              <a:rPr lang="en-US" sz="4000" b="1" i="1" u="sng" dirty="0" smtClean="0">
                <a:latin typeface="Times New Roman" pitchFamily="18" charset="0"/>
                <a:cs typeface="Times New Roman" pitchFamily="18" charset="0"/>
              </a:rPr>
              <a:t>Specific  changes  are:-  </a:t>
            </a:r>
          </a:p>
          <a:p>
            <a:pPr lvl="0"/>
            <a:r>
              <a:rPr lang="en-US" sz="4000" dirty="0" err="1" smtClean="0">
                <a:solidFill>
                  <a:srgbClr val="FF0000"/>
                </a:solidFill>
                <a:latin typeface="Times New Roman" pitchFamily="18" charset="0"/>
                <a:cs typeface="Times New Roman" pitchFamily="18" charset="0"/>
              </a:rPr>
              <a:t>Hyperaemia</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oedema</a:t>
            </a:r>
            <a:r>
              <a:rPr lang="en-US" sz="4000" dirty="0" smtClean="0">
                <a:solidFill>
                  <a:srgbClr val="FF0000"/>
                </a:solidFill>
                <a:latin typeface="Times New Roman" pitchFamily="18" charset="0"/>
                <a:cs typeface="Times New Roman" pitchFamily="18" charset="0"/>
              </a:rPr>
              <a:t> and </a:t>
            </a:r>
            <a:r>
              <a:rPr lang="en-US" sz="4000" dirty="0" err="1" smtClean="0">
                <a:solidFill>
                  <a:srgbClr val="FF0000"/>
                </a:solidFill>
                <a:latin typeface="Times New Roman" pitchFamily="18" charset="0"/>
                <a:cs typeface="Times New Roman" pitchFamily="18" charset="0"/>
              </a:rPr>
              <a:t>hypersecretion</a:t>
            </a:r>
            <a:r>
              <a:rPr lang="en-US" sz="4000" dirty="0" smtClean="0">
                <a:solidFill>
                  <a:srgbClr val="FF0000"/>
                </a:solidFill>
                <a:latin typeface="Times New Roman" pitchFamily="18" charset="0"/>
                <a:cs typeface="Times New Roman" pitchFamily="18" charset="0"/>
              </a:rPr>
              <a:t> of mucus.</a:t>
            </a:r>
          </a:p>
          <a:p>
            <a:pPr>
              <a:buFont typeface="Wingdings" pitchFamily="2" charset="2"/>
              <a:buChar char="Ø"/>
            </a:pPr>
            <a:r>
              <a:rPr lang="en-US" sz="4000" dirty="0" smtClean="0">
                <a:latin typeface="Times New Roman" pitchFamily="18" charset="0"/>
                <a:cs typeface="Times New Roman" pitchFamily="18" charset="0"/>
              </a:rPr>
              <a:t>This occurs on the upper respiratory tract mucosa.</a:t>
            </a:r>
          </a:p>
          <a:p>
            <a:pPr>
              <a:buFont typeface="Wingdings" pitchFamily="2" charset="2"/>
              <a:buChar char="Ø"/>
            </a:pPr>
            <a:r>
              <a:rPr lang="en-US" sz="4000" dirty="0" smtClean="0">
                <a:latin typeface="Times New Roman" pitchFamily="18" charset="0"/>
                <a:cs typeface="Times New Roman" pitchFamily="18" charset="0"/>
              </a:rPr>
              <a:t>The mother presents with, nasal congestion, sometimes </a:t>
            </a:r>
            <a:r>
              <a:rPr lang="en-US" sz="4000" dirty="0" err="1" smtClean="0">
                <a:latin typeface="Times New Roman" pitchFamily="18" charset="0"/>
                <a:cs typeface="Times New Roman" pitchFamily="18" charset="0"/>
              </a:rPr>
              <a:t>epistaxis</a:t>
            </a:r>
            <a:r>
              <a:rPr lang="en-US" sz="4000" dirty="0" smtClean="0">
                <a:latin typeface="Times New Roman" pitchFamily="18" charset="0"/>
                <a:cs typeface="Times New Roman" pitchFamily="18" charset="0"/>
              </a:rPr>
              <a:t> (nose bleeding) and changes in voice.</a:t>
            </a:r>
          </a:p>
          <a:p>
            <a:endParaRPr lang="en-US" dirty="0"/>
          </a:p>
        </p:txBody>
      </p:sp>
    </p:spTree>
    <p:extLst>
      <p:ext uri="{BB962C8B-B14F-4D97-AF65-F5344CB8AC3E}">
        <p14:creationId xmlns:p14="http://schemas.microsoft.com/office/powerpoint/2010/main" val="4292866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72312"/>
          </a:xfrm>
        </p:spPr>
        <p:txBody>
          <a:bodyPr/>
          <a:lstStyle/>
          <a:p>
            <a:r>
              <a:rPr lang="en-US" dirty="0" smtClean="0"/>
              <a:t>		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88</a:t>
            </a:fld>
            <a:endParaRPr lang="en-US" dirty="0"/>
          </a:p>
        </p:txBody>
      </p:sp>
      <p:sp>
        <p:nvSpPr>
          <p:cNvPr id="3" name="Content Placeholder 2"/>
          <p:cNvSpPr>
            <a:spLocks noGrp="1"/>
          </p:cNvSpPr>
          <p:nvPr>
            <p:ph sz="quarter" idx="1"/>
          </p:nvPr>
        </p:nvSpPr>
        <p:spPr>
          <a:xfrm>
            <a:off x="228600" y="838200"/>
            <a:ext cx="8686800" cy="5486400"/>
          </a:xfrm>
        </p:spPr>
        <p:txBody>
          <a:bodyPr>
            <a:noAutofit/>
          </a:bodyPr>
          <a:lstStyle/>
          <a:p>
            <a:pPr lvl="0"/>
            <a:r>
              <a:rPr lang="en-US" sz="3200" dirty="0" smtClean="0">
                <a:solidFill>
                  <a:srgbClr val="FF0000"/>
                </a:solidFill>
              </a:rPr>
              <a:t>Alteration in thoracic anatomy</a:t>
            </a:r>
          </a:p>
          <a:p>
            <a:pPr>
              <a:buFont typeface="Wingdings" pitchFamily="2" charset="2"/>
              <a:buChar char="Ø"/>
            </a:pPr>
            <a:r>
              <a:rPr lang="en-US" sz="3200" dirty="0" smtClean="0"/>
              <a:t>The aim is to improve air flow along the bronchial tree.</a:t>
            </a:r>
          </a:p>
          <a:p>
            <a:pPr>
              <a:buFont typeface="Wingdings" pitchFamily="2" charset="2"/>
              <a:buChar char="Ø"/>
            </a:pPr>
            <a:r>
              <a:rPr lang="en-US" sz="3200" dirty="0" smtClean="0"/>
              <a:t>Generally, as uterine enlargement continues, the diaphragm is elevated hence total lung capacity is reduced. </a:t>
            </a:r>
          </a:p>
          <a:p>
            <a:pPr>
              <a:buFont typeface="Wingdings" pitchFamily="2" charset="2"/>
              <a:buChar char="Ø"/>
            </a:pPr>
            <a:r>
              <a:rPr lang="en-US" sz="3200" dirty="0" smtClean="0"/>
              <a:t>Shape of the chest changes, due to increase of the chest circumference by approximately 5-7cm.</a:t>
            </a:r>
          </a:p>
          <a:p>
            <a:pPr>
              <a:buFont typeface="Wingdings" pitchFamily="2" charset="2"/>
              <a:buChar char="q"/>
            </a:pPr>
            <a:r>
              <a:rPr lang="en-US" sz="3200" dirty="0" smtClean="0"/>
              <a:t>Progesterone hormone and </a:t>
            </a:r>
            <a:r>
              <a:rPr lang="en-US" sz="3200" dirty="0" err="1" smtClean="0"/>
              <a:t>relaxin</a:t>
            </a:r>
            <a:r>
              <a:rPr lang="en-US" sz="3200" dirty="0" smtClean="0"/>
              <a:t> proteins  are responsible. </a:t>
            </a:r>
            <a:endParaRPr lang="en-US" sz="3200" dirty="0"/>
          </a:p>
        </p:txBody>
      </p:sp>
    </p:spTree>
    <p:extLst>
      <p:ext uri="{BB962C8B-B14F-4D97-AF65-F5344CB8AC3E}">
        <p14:creationId xmlns:p14="http://schemas.microsoft.com/office/powerpoint/2010/main" val="2612045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14400"/>
          </a:xfrm>
        </p:spPr>
        <p:txBody>
          <a:bodyPr/>
          <a:lstStyle/>
          <a:p>
            <a:r>
              <a:rPr lang="en-US" dirty="0" smtClean="0"/>
              <a:t>		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89</a:t>
            </a:fld>
            <a:endParaRPr lang="en-US" dirty="0"/>
          </a:p>
        </p:txBody>
      </p:sp>
      <p:sp>
        <p:nvSpPr>
          <p:cNvPr id="3" name="Content Placeholder 2"/>
          <p:cNvSpPr>
            <a:spLocks noGrp="1"/>
          </p:cNvSpPr>
          <p:nvPr>
            <p:ph sz="quarter" idx="1"/>
          </p:nvPr>
        </p:nvSpPr>
        <p:spPr>
          <a:xfrm>
            <a:off x="228600" y="762000"/>
            <a:ext cx="8458200" cy="5257800"/>
          </a:xfrm>
        </p:spPr>
        <p:txBody>
          <a:bodyPr/>
          <a:lstStyle/>
          <a:p>
            <a:pPr lvl="0"/>
            <a:r>
              <a:rPr lang="en-US" sz="2900" dirty="0" smtClean="0">
                <a:solidFill>
                  <a:srgbClr val="FF0000"/>
                </a:solidFill>
                <a:latin typeface="Times New Roman" pitchFamily="18" charset="0"/>
                <a:cs typeface="Times New Roman" pitchFamily="18" charset="0"/>
              </a:rPr>
              <a:t>Increase in oxygen tension and consumption</a:t>
            </a:r>
          </a:p>
          <a:p>
            <a:pPr>
              <a:buFont typeface="Wingdings" pitchFamily="2" charset="2"/>
              <a:buChar char="Ø"/>
            </a:pPr>
            <a:r>
              <a:rPr lang="en-US" sz="2900" dirty="0" smtClean="0">
                <a:latin typeface="Times New Roman" pitchFamily="18" charset="0"/>
                <a:cs typeface="Times New Roman" pitchFamily="18" charset="0"/>
              </a:rPr>
              <a:t>This leads to hyperventilation, brought about by the effect of progesterone hormone on the respiratory centre.</a:t>
            </a:r>
          </a:p>
          <a:p>
            <a:pPr>
              <a:buFont typeface="Wingdings" pitchFamily="2" charset="2"/>
              <a:buChar char="ü"/>
            </a:pPr>
            <a:r>
              <a:rPr lang="en-US" sz="2900" dirty="0" smtClean="0">
                <a:latin typeface="Times New Roman" pitchFamily="18" charset="0"/>
                <a:cs typeface="Times New Roman" pitchFamily="18" charset="0"/>
              </a:rPr>
              <a:t>It becomes highly sensitive to 0</a:t>
            </a:r>
            <a:r>
              <a:rPr lang="en-US" sz="2900" baseline="-25000" dirty="0" smtClean="0">
                <a:latin typeface="Times New Roman" pitchFamily="18" charset="0"/>
                <a:cs typeface="Times New Roman" pitchFamily="18" charset="0"/>
              </a:rPr>
              <a:t>2</a:t>
            </a:r>
            <a:r>
              <a:rPr lang="en-US" sz="2900" dirty="0" smtClean="0">
                <a:latin typeface="Times New Roman" pitchFamily="18" charset="0"/>
                <a:cs typeface="Times New Roman" pitchFamily="18" charset="0"/>
              </a:rPr>
              <a:t> demand, at the slightest stimulation.</a:t>
            </a:r>
          </a:p>
          <a:p>
            <a:pPr>
              <a:buFont typeface="Wingdings" pitchFamily="2" charset="2"/>
              <a:buChar char="q"/>
            </a:pPr>
            <a:r>
              <a:rPr lang="en-US" sz="2900" dirty="0" smtClean="0">
                <a:latin typeface="Times New Roman" pitchFamily="18" charset="0"/>
                <a:cs typeface="Times New Roman" pitchFamily="18" charset="0"/>
              </a:rPr>
              <a:t>Hyperventilation is highly marked at 36 weeks due to severe reduction of the lung field.</a:t>
            </a:r>
          </a:p>
          <a:p>
            <a:pPr>
              <a:buNone/>
            </a:pPr>
            <a:endParaRPr lang="en-US" dirty="0" smtClean="0"/>
          </a:p>
          <a:p>
            <a:endParaRPr lang="en-US" dirty="0"/>
          </a:p>
        </p:txBody>
      </p:sp>
    </p:spTree>
    <p:extLst>
      <p:ext uri="{BB962C8B-B14F-4D97-AF65-F5344CB8AC3E}">
        <p14:creationId xmlns:p14="http://schemas.microsoft.com/office/powerpoint/2010/main" val="2565887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marL="914400" indent="-914400">
              <a:buFont typeface="+mj-lt"/>
              <a:buAutoNum type="arabicPeriod" startAt="2"/>
            </a:pPr>
            <a:r>
              <a:rPr lang="en-US" b="1" dirty="0" smtClean="0"/>
              <a:t>PHYSICAL EXAMINATION</a:t>
            </a:r>
            <a:endParaRPr lang="en-US" b="1" dirty="0"/>
          </a:p>
        </p:txBody>
      </p:sp>
      <p:sp>
        <p:nvSpPr>
          <p:cNvPr id="3" name="Content Placeholder 2"/>
          <p:cNvSpPr>
            <a:spLocks noGrp="1"/>
          </p:cNvSpPr>
          <p:nvPr>
            <p:ph idx="1"/>
          </p:nvPr>
        </p:nvSpPr>
        <p:spPr>
          <a:xfrm>
            <a:off x="0" y="1143000"/>
            <a:ext cx="8915400" cy="5715000"/>
          </a:xfrm>
        </p:spPr>
        <p:txBody>
          <a:bodyPr>
            <a:normAutofit lnSpcReduction="10000"/>
          </a:bodyPr>
          <a:lstStyle/>
          <a:p>
            <a:r>
              <a:rPr lang="en-US" dirty="0" smtClean="0"/>
              <a:t>Should encompass a general head to toe examination, vital signs, weight, </a:t>
            </a:r>
            <a:r>
              <a:rPr lang="en-US" dirty="0" err="1" smtClean="0"/>
              <a:t>e.t.c</a:t>
            </a:r>
            <a:r>
              <a:rPr lang="en-US" dirty="0" smtClean="0"/>
              <a:t>.</a:t>
            </a:r>
          </a:p>
          <a:p>
            <a:r>
              <a:rPr lang="en-US" dirty="0" smtClean="0"/>
              <a:t>Systematic examination of the thyroid glands, heart, breasts, abdomen, pelvis and other relevant systems will be based on the history obtained from the woman </a:t>
            </a:r>
          </a:p>
          <a:p>
            <a:pPr marL="514350" indent="-514350">
              <a:buFont typeface="+mj-lt"/>
              <a:buAutoNum type="arabicPeriod" startAt="3"/>
            </a:pPr>
            <a:r>
              <a:rPr lang="en-US" b="1" u="sng" dirty="0" smtClean="0"/>
              <a:t>INVESTIGATIONS:</a:t>
            </a:r>
          </a:p>
          <a:p>
            <a:pPr marL="514350" indent="-514350">
              <a:buNone/>
            </a:pPr>
            <a:r>
              <a:rPr lang="en-US" dirty="0" smtClean="0"/>
              <a:t>The investigations to be done include:</a:t>
            </a:r>
          </a:p>
          <a:p>
            <a:r>
              <a:rPr lang="en-US" sz="2800" dirty="0" smtClean="0"/>
              <a:t>Full blood count, random blood sugar, Syphilis test, HIV test, Blood group and rhesus, Urinalysis </a:t>
            </a:r>
          </a:p>
          <a:p>
            <a:r>
              <a:rPr lang="en-US" sz="2800" dirty="0" smtClean="0"/>
              <a:t>Additional investigations are based on the history and examination findings </a:t>
            </a:r>
            <a:endParaRPr lang="en-US" dirty="0" smtClean="0"/>
          </a:p>
        </p:txBody>
      </p:sp>
      <p:sp>
        <p:nvSpPr>
          <p:cNvPr id="4" name="Slide Number Placeholder 3"/>
          <p:cNvSpPr>
            <a:spLocks noGrp="1"/>
          </p:cNvSpPr>
          <p:nvPr>
            <p:ph type="sldNum" sz="quarter" idx="12"/>
          </p:nvPr>
        </p:nvSpPr>
        <p:spPr/>
        <p:txBody>
          <a:bodyPr/>
          <a:lstStyle/>
          <a:p>
            <a:fld id="{83F828AF-2CD1-48C6-8286-C7F35401D37C}" type="slidenum">
              <a:rPr lang="en-US" smtClean="0"/>
              <a:pPr/>
              <a:t>9</a:t>
            </a:fld>
            <a:endParaRPr lang="en-US"/>
          </a:p>
        </p:txBody>
      </p:sp>
    </p:spTree>
    <p:extLst>
      <p:ext uri="{BB962C8B-B14F-4D97-AF65-F5344CB8AC3E}">
        <p14:creationId xmlns:p14="http://schemas.microsoft.com/office/powerpoint/2010/main" val="1111632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5400" b="1" dirty="0" smtClean="0">
                <a:solidFill>
                  <a:schemeClr val="accent5"/>
                </a:solidFill>
                <a:latin typeface="Times New Roman" pitchFamily="18" charset="0"/>
                <a:cs typeface="Times New Roman" pitchFamily="18" charset="0"/>
              </a:rPr>
              <a:t> 5.RENAL SYSTEM</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90</a:t>
            </a:fld>
            <a:endParaRPr lang="en-US" dirty="0"/>
          </a:p>
        </p:txBody>
      </p:sp>
      <p:sp>
        <p:nvSpPr>
          <p:cNvPr id="3" name="Content Placeholder 2"/>
          <p:cNvSpPr>
            <a:spLocks noGrp="1"/>
          </p:cNvSpPr>
          <p:nvPr>
            <p:ph sz="quarter" idx="1"/>
          </p:nvPr>
        </p:nvSpPr>
        <p:spPr/>
        <p:txBody>
          <a:bodyPr/>
          <a:lstStyle/>
          <a:p>
            <a:pPr>
              <a:buNone/>
            </a:pPr>
            <a:r>
              <a:rPr lang="en-US" sz="3200" dirty="0" smtClean="0">
                <a:latin typeface="Times New Roman" pitchFamily="18" charset="0"/>
                <a:cs typeface="Times New Roman" pitchFamily="18" charset="0"/>
              </a:rPr>
              <a:t>	    </a:t>
            </a:r>
            <a:r>
              <a:rPr lang="en-US" sz="3200" b="1" u="sng" dirty="0" smtClean="0">
                <a:latin typeface="Times New Roman" pitchFamily="18" charset="0"/>
                <a:cs typeface="Times New Roman" pitchFamily="18" charset="0"/>
              </a:rPr>
              <a:t>Changes include:-</a:t>
            </a:r>
          </a:p>
          <a:p>
            <a:pPr lvl="0"/>
            <a:r>
              <a:rPr lang="en-US" sz="3200" dirty="0" smtClean="0">
                <a:solidFill>
                  <a:srgbClr val="FF0000"/>
                </a:solidFill>
                <a:latin typeface="Times New Roman" pitchFamily="18" charset="0"/>
                <a:cs typeface="Times New Roman" pitchFamily="18" charset="0"/>
              </a:rPr>
              <a:t>Increased excretion (activity).</a:t>
            </a:r>
          </a:p>
          <a:p>
            <a:pPr>
              <a:buFont typeface="Wingdings" pitchFamily="2" charset="2"/>
              <a:buChar char="Ø"/>
            </a:pPr>
            <a:r>
              <a:rPr lang="en-US" sz="3200" dirty="0" smtClean="0">
                <a:latin typeface="Times New Roman" pitchFamily="18" charset="0"/>
                <a:cs typeface="Times New Roman" pitchFamily="18" charset="0"/>
              </a:rPr>
              <a:t>It is brought about by the high increase of blood supply to the kidneys, by 70-80% as from the 16</a:t>
            </a:r>
            <a:r>
              <a:rPr lang="en-US" sz="3200" baseline="30000" dirty="0" smtClean="0">
                <a:latin typeface="Times New Roman" pitchFamily="18" charset="0"/>
                <a:cs typeface="Times New Roman" pitchFamily="18" charset="0"/>
              </a:rPr>
              <a:t>th</a:t>
            </a:r>
            <a:r>
              <a:rPr lang="en-US" sz="3200" dirty="0" smtClean="0">
                <a:latin typeface="Times New Roman" pitchFamily="18" charset="0"/>
                <a:cs typeface="Times New Roman" pitchFamily="18" charset="0"/>
              </a:rPr>
              <a:t> week.</a:t>
            </a:r>
          </a:p>
          <a:p>
            <a:pPr>
              <a:buFont typeface="Wingdings" pitchFamily="2" charset="2"/>
              <a:buChar char="q"/>
            </a:pPr>
            <a:r>
              <a:rPr lang="en-US" sz="3200" dirty="0" smtClean="0">
                <a:latin typeface="Times New Roman" pitchFamily="18" charset="0"/>
                <a:cs typeface="Times New Roman" pitchFamily="18" charset="0"/>
              </a:rPr>
              <a:t>Aim, is to excrete most of the wastes from the mother and the fetus.</a:t>
            </a:r>
          </a:p>
          <a:p>
            <a:endParaRPr lang="en-US" dirty="0"/>
          </a:p>
        </p:txBody>
      </p:sp>
    </p:spTree>
    <p:extLst>
      <p:ext uri="{BB962C8B-B14F-4D97-AF65-F5344CB8AC3E}">
        <p14:creationId xmlns:p14="http://schemas.microsoft.com/office/powerpoint/2010/main" val="682095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91</a:t>
            </a:fld>
            <a:endParaRPr lang="en-US" dirty="0"/>
          </a:p>
        </p:txBody>
      </p:sp>
      <p:pic>
        <p:nvPicPr>
          <p:cNvPr id="6" name="Picture 2"/>
          <p:cNvPicPr>
            <a:picLocks noGrp="1" noChangeAspect="1" noChangeArrowheads="1"/>
          </p:cNvPicPr>
          <p:nvPr>
            <p:ph sz="quarter" idx="1"/>
          </p:nvPr>
        </p:nvPicPr>
        <p:blipFill>
          <a:blip r:embed="rId2" cstate="print"/>
          <a:srcRect/>
          <a:stretch>
            <a:fillRect/>
          </a:stretch>
        </p:blipFill>
        <p:spPr bwMode="auto">
          <a:xfrm>
            <a:off x="304800" y="1371600"/>
            <a:ext cx="8686800" cy="5181600"/>
          </a:xfrm>
          <a:prstGeom prst="rect">
            <a:avLst/>
          </a:prstGeom>
          <a:noFill/>
          <a:ln w="9525">
            <a:noFill/>
            <a:miter lim="800000"/>
            <a:headEnd/>
            <a:tailEnd/>
          </a:ln>
          <a:effectLst/>
        </p:spPr>
      </p:pic>
    </p:spTree>
    <p:extLst>
      <p:ext uri="{BB962C8B-B14F-4D97-AF65-F5344CB8AC3E}">
        <p14:creationId xmlns:p14="http://schemas.microsoft.com/office/powerpoint/2010/main" val="4097105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92</a:t>
            </a:fld>
            <a:endParaRPr lang="en-US" dirty="0"/>
          </a:p>
        </p:txBody>
      </p:sp>
      <p:sp>
        <p:nvSpPr>
          <p:cNvPr id="3" name="Content Placeholder 2"/>
          <p:cNvSpPr>
            <a:spLocks noGrp="1"/>
          </p:cNvSpPr>
          <p:nvPr>
            <p:ph sz="quarter" idx="1"/>
          </p:nvPr>
        </p:nvSpPr>
        <p:spPr>
          <a:xfrm>
            <a:off x="152400" y="1447800"/>
            <a:ext cx="8839200" cy="5105400"/>
          </a:xfrm>
        </p:spPr>
        <p:txBody>
          <a:bodyPr>
            <a:noAutofit/>
          </a:bodyPr>
          <a:lstStyle/>
          <a:p>
            <a:pPr lvl="0"/>
            <a:r>
              <a:rPr lang="en-US" sz="3200" dirty="0" smtClean="0">
                <a:solidFill>
                  <a:srgbClr val="FF0000"/>
                </a:solidFill>
                <a:latin typeface="Times New Roman" pitchFamily="18" charset="0"/>
                <a:cs typeface="Times New Roman" pitchFamily="18" charset="0"/>
              </a:rPr>
              <a:t>Frequency of </a:t>
            </a:r>
            <a:r>
              <a:rPr lang="en-US" sz="3200" dirty="0" err="1" smtClean="0">
                <a:solidFill>
                  <a:srgbClr val="FF0000"/>
                </a:solidFill>
                <a:latin typeface="Times New Roman" pitchFamily="18" charset="0"/>
                <a:cs typeface="Times New Roman" pitchFamily="18" charset="0"/>
              </a:rPr>
              <a:t>micturition</a:t>
            </a:r>
            <a:endParaRPr lang="en-US" sz="3200" dirty="0" smtClean="0">
              <a:solidFill>
                <a:srgbClr val="FF0000"/>
              </a:solidFill>
              <a:latin typeface="Times New Roman" pitchFamily="18" charset="0"/>
              <a:cs typeface="Times New Roman" pitchFamily="18" charset="0"/>
            </a:endParaRPr>
          </a:p>
          <a:p>
            <a:pPr>
              <a:buNone/>
            </a:pPr>
            <a:r>
              <a:rPr lang="en-US" sz="3200" dirty="0" smtClean="0">
                <a:latin typeface="Times New Roman" pitchFamily="18" charset="0"/>
                <a:cs typeface="Times New Roman" pitchFamily="18" charset="0"/>
              </a:rPr>
              <a:t>		</a:t>
            </a:r>
            <a:r>
              <a:rPr lang="en-US" sz="3200" u="sng" dirty="0" smtClean="0">
                <a:latin typeface="Times New Roman" pitchFamily="18" charset="0"/>
                <a:cs typeface="Times New Roman" pitchFamily="18" charset="0"/>
              </a:rPr>
              <a:t>Occurs in 2 episodes</a:t>
            </a:r>
          </a:p>
          <a:p>
            <a:pPr>
              <a:buFont typeface="Wingdings" pitchFamily="2" charset="2"/>
              <a:buChar char="Ø"/>
            </a:pPr>
            <a:r>
              <a:rPr lang="en-US" sz="3200" dirty="0" smtClean="0">
                <a:latin typeface="Times New Roman" pitchFamily="18" charset="0"/>
                <a:cs typeface="Times New Roman" pitchFamily="18" charset="0"/>
              </a:rPr>
              <a:t>Early pregnancy between 10</a:t>
            </a:r>
            <a:r>
              <a:rPr lang="en-US" sz="3200" baseline="30000" dirty="0" smtClean="0">
                <a:latin typeface="Times New Roman" pitchFamily="18" charset="0"/>
                <a:cs typeface="Times New Roman" pitchFamily="18" charset="0"/>
              </a:rPr>
              <a:t>th</a:t>
            </a:r>
            <a:r>
              <a:rPr lang="en-US" sz="3200" dirty="0" smtClean="0">
                <a:latin typeface="Times New Roman" pitchFamily="18" charset="0"/>
                <a:cs typeface="Times New Roman" pitchFamily="18" charset="0"/>
              </a:rPr>
              <a:t> -12</a:t>
            </a:r>
            <a:r>
              <a:rPr lang="en-US" sz="3200" baseline="30000" dirty="0" smtClean="0">
                <a:latin typeface="Times New Roman" pitchFamily="18" charset="0"/>
                <a:cs typeface="Times New Roman" pitchFamily="18" charset="0"/>
              </a:rPr>
              <a:t>th</a:t>
            </a:r>
            <a:r>
              <a:rPr lang="en-US" sz="3200" dirty="0" smtClean="0">
                <a:latin typeface="Times New Roman" pitchFamily="18" charset="0"/>
                <a:cs typeface="Times New Roman" pitchFamily="18" charset="0"/>
              </a:rPr>
              <a:t> week</a:t>
            </a:r>
          </a:p>
          <a:p>
            <a:pPr>
              <a:buFont typeface="Wingdings" pitchFamily="2" charset="2"/>
              <a:buChar char="Ø"/>
            </a:pPr>
            <a:r>
              <a:rPr lang="en-US" sz="3200" dirty="0" smtClean="0">
                <a:latin typeface="Times New Roman" pitchFamily="18" charset="0"/>
                <a:cs typeface="Times New Roman" pitchFamily="18" charset="0"/>
              </a:rPr>
              <a:t>Late pregnancy following lightening.</a:t>
            </a:r>
          </a:p>
          <a:p>
            <a:pPr lvl="0"/>
            <a:r>
              <a:rPr lang="en-US" sz="3200" dirty="0" smtClean="0">
                <a:solidFill>
                  <a:srgbClr val="FF0000"/>
                </a:solidFill>
                <a:latin typeface="Times New Roman" pitchFamily="18" charset="0"/>
                <a:cs typeface="Times New Roman" pitchFamily="18" charset="0"/>
              </a:rPr>
              <a:t>Relaxation of </a:t>
            </a:r>
            <a:r>
              <a:rPr lang="en-US" sz="3200" dirty="0" err="1" smtClean="0">
                <a:solidFill>
                  <a:srgbClr val="FF0000"/>
                </a:solidFill>
                <a:latin typeface="Times New Roman" pitchFamily="18" charset="0"/>
                <a:cs typeface="Times New Roman" pitchFamily="18" charset="0"/>
              </a:rPr>
              <a:t>ureters</a:t>
            </a:r>
            <a:endParaRPr lang="en-US" sz="3200" dirty="0" smtClean="0">
              <a:solidFill>
                <a:srgbClr val="FF0000"/>
              </a:solidFill>
              <a:latin typeface="Times New Roman" pitchFamily="18" charset="0"/>
              <a:cs typeface="Times New Roman" pitchFamily="18" charset="0"/>
            </a:endParaRPr>
          </a:p>
          <a:p>
            <a:pPr>
              <a:buFont typeface="Wingdings" pitchFamily="2" charset="2"/>
              <a:buChar char="Ø"/>
            </a:pPr>
            <a:r>
              <a:rPr lang="en-US" sz="3200" dirty="0" smtClean="0">
                <a:latin typeface="Times New Roman" pitchFamily="18" charset="0"/>
                <a:cs typeface="Times New Roman" pitchFamily="18" charset="0"/>
              </a:rPr>
              <a:t>Results from the effect of progesterone hormone. </a:t>
            </a:r>
          </a:p>
          <a:p>
            <a:pPr>
              <a:buFont typeface="Wingdings" pitchFamily="2" charset="2"/>
              <a:buChar char="Ø"/>
            </a:pPr>
            <a:r>
              <a:rPr lang="en-US" sz="3200" dirty="0" smtClean="0">
                <a:latin typeface="Times New Roman" pitchFamily="18" charset="0"/>
                <a:cs typeface="Times New Roman" pitchFamily="18" charset="0"/>
              </a:rPr>
              <a:t>The lower third , just above the brim kink, hence decrease in size ,while the upper two-thirds (2/3) dilates.</a:t>
            </a:r>
          </a:p>
          <a:p>
            <a:endParaRPr lang="en-US" sz="3200" dirty="0"/>
          </a:p>
        </p:txBody>
      </p:sp>
    </p:spTree>
    <p:extLst>
      <p:ext uri="{BB962C8B-B14F-4D97-AF65-F5344CB8AC3E}">
        <p14:creationId xmlns:p14="http://schemas.microsoft.com/office/powerpoint/2010/main" val="3129686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93</a:t>
            </a:fld>
            <a:endParaRPr lang="en-US" dirty="0"/>
          </a:p>
        </p:txBody>
      </p:sp>
      <p:sp>
        <p:nvSpPr>
          <p:cNvPr id="3" name="Content Placeholder 2"/>
          <p:cNvSpPr>
            <a:spLocks noGrp="1"/>
          </p:cNvSpPr>
          <p:nvPr>
            <p:ph sz="quarter" idx="1"/>
          </p:nvPr>
        </p:nvSpPr>
        <p:spPr>
          <a:xfrm>
            <a:off x="304800" y="1447800"/>
            <a:ext cx="8382000" cy="4572000"/>
          </a:xfrm>
        </p:spPr>
        <p:txBody>
          <a:bodyPr>
            <a:normAutofit/>
          </a:bodyPr>
          <a:lstStyle/>
          <a:p>
            <a:pPr>
              <a:buFont typeface="Wingdings" pitchFamily="2" charset="2"/>
              <a:buChar char="q"/>
            </a:pPr>
            <a:r>
              <a:rPr lang="en-US" sz="3000" dirty="0" smtClean="0">
                <a:latin typeface="Times New Roman" pitchFamily="18" charset="0"/>
                <a:cs typeface="Times New Roman" pitchFamily="18" charset="0"/>
              </a:rPr>
              <a:t>This leads to stagnation (stasis) of urine at the renal pelvis ,hence high chances of  </a:t>
            </a:r>
            <a:r>
              <a:rPr lang="en-US" sz="3000" dirty="0" err="1" smtClean="0">
                <a:latin typeface="Times New Roman" pitchFamily="18" charset="0"/>
                <a:cs typeface="Times New Roman" pitchFamily="18" charset="0"/>
              </a:rPr>
              <a:t>pyelonephritis</a:t>
            </a:r>
            <a:r>
              <a:rPr lang="en-US" sz="3000" dirty="0" smtClean="0">
                <a:latin typeface="Times New Roman" pitchFamily="18" charset="0"/>
                <a:cs typeface="Times New Roman" pitchFamily="18" charset="0"/>
              </a:rPr>
              <a:t>.</a:t>
            </a:r>
          </a:p>
          <a:p>
            <a:r>
              <a:rPr lang="en-US" sz="3000" dirty="0" smtClean="0">
                <a:solidFill>
                  <a:srgbClr val="FF0000"/>
                </a:solidFill>
                <a:latin typeface="Times New Roman" pitchFamily="18" charset="0"/>
                <a:cs typeface="Times New Roman" pitchFamily="18" charset="0"/>
              </a:rPr>
              <a:t>Increase of </a:t>
            </a:r>
            <a:r>
              <a:rPr lang="en-US" sz="3000" dirty="0" err="1" smtClean="0">
                <a:solidFill>
                  <a:srgbClr val="FF0000"/>
                </a:solidFill>
                <a:latin typeface="Times New Roman" pitchFamily="18" charset="0"/>
                <a:cs typeface="Times New Roman" pitchFamily="18" charset="0"/>
              </a:rPr>
              <a:t>glomerular</a:t>
            </a:r>
            <a:r>
              <a:rPr lang="en-US" sz="3000" dirty="0" smtClean="0">
                <a:solidFill>
                  <a:srgbClr val="FF0000"/>
                </a:solidFill>
                <a:latin typeface="Times New Roman" pitchFamily="18" charset="0"/>
                <a:cs typeface="Times New Roman" pitchFamily="18" charset="0"/>
              </a:rPr>
              <a:t> filtration rate</a:t>
            </a:r>
            <a:r>
              <a:rPr lang="en-US" sz="3000" dirty="0" smtClean="0">
                <a:latin typeface="Times New Roman" pitchFamily="18" charset="0"/>
                <a:cs typeface="Times New Roman" pitchFamily="18" charset="0"/>
              </a:rPr>
              <a:t>:</a:t>
            </a:r>
          </a:p>
          <a:p>
            <a:pPr>
              <a:buFont typeface="Wingdings" pitchFamily="2" charset="2"/>
              <a:buChar char="Ø"/>
            </a:pPr>
            <a:r>
              <a:rPr lang="en-US" sz="3000" dirty="0" smtClean="0">
                <a:latin typeface="Times New Roman" pitchFamily="18" charset="0"/>
                <a:cs typeface="Times New Roman" pitchFamily="18" charset="0"/>
              </a:rPr>
              <a:t> Renal threshold  is lowered, hence </a:t>
            </a:r>
            <a:r>
              <a:rPr lang="en-US" sz="3000" dirty="0" err="1" smtClean="0">
                <a:latin typeface="Times New Roman" pitchFamily="18" charset="0"/>
                <a:cs typeface="Times New Roman" pitchFamily="18" charset="0"/>
              </a:rPr>
              <a:t>glycosuria</a:t>
            </a:r>
            <a:r>
              <a:rPr lang="en-US" sz="3000" dirty="0" smtClean="0">
                <a:latin typeface="Times New Roman" pitchFamily="18" charset="0"/>
                <a:cs typeface="Times New Roman" pitchFamily="18" charset="0"/>
              </a:rPr>
              <a:t> and high loss of other solutes </a:t>
            </a:r>
            <a:r>
              <a:rPr lang="en-US" sz="3000" dirty="0" err="1" smtClean="0">
                <a:latin typeface="Times New Roman" pitchFamily="18" charset="0"/>
                <a:cs typeface="Times New Roman" pitchFamily="18" charset="0"/>
              </a:rPr>
              <a:t>e.g</a:t>
            </a:r>
            <a:r>
              <a:rPr lang="en-US" sz="3000" dirty="0" smtClean="0">
                <a:latin typeface="Times New Roman" pitchFamily="18" charset="0"/>
                <a:cs typeface="Times New Roman" pitchFamily="18" charset="0"/>
              </a:rPr>
              <a:t>, urea  as well  as </a:t>
            </a:r>
            <a:r>
              <a:rPr lang="en-US" sz="3000" dirty="0" err="1" smtClean="0">
                <a:latin typeface="Times New Roman" pitchFamily="18" charset="0"/>
                <a:cs typeface="Times New Roman" pitchFamily="18" charset="0"/>
              </a:rPr>
              <a:t>creatinine</a:t>
            </a:r>
            <a:r>
              <a:rPr lang="en-US" sz="3000" dirty="0" smtClean="0">
                <a:latin typeface="Times New Roman" pitchFamily="18" charset="0"/>
                <a:cs typeface="Times New Roman" pitchFamily="18" charset="0"/>
              </a:rPr>
              <a:t>.</a:t>
            </a:r>
          </a:p>
          <a:p>
            <a:pPr>
              <a:buFont typeface="Wingdings" pitchFamily="2" charset="2"/>
              <a:buChar char="q"/>
            </a:pPr>
            <a:r>
              <a:rPr lang="en-US" sz="3000" dirty="0" smtClean="0">
                <a:latin typeface="Times New Roman" pitchFamily="18" charset="0"/>
                <a:cs typeface="Times New Roman" pitchFamily="18" charset="0"/>
              </a:rPr>
              <a:t> So, it’s difficult to diagnose gestational D/M and renal disorders  respectively.</a:t>
            </a:r>
          </a:p>
          <a:p>
            <a:endParaRPr lang="en-US" dirty="0"/>
          </a:p>
        </p:txBody>
      </p:sp>
    </p:spTree>
    <p:extLst>
      <p:ext uri="{BB962C8B-B14F-4D97-AF65-F5344CB8AC3E}">
        <p14:creationId xmlns:p14="http://schemas.microsoft.com/office/powerpoint/2010/main" val="2563290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smtClean="0"/>
              <a:t>		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94</a:t>
            </a:fld>
            <a:endParaRPr lang="en-US" dirty="0"/>
          </a:p>
        </p:txBody>
      </p:sp>
      <p:sp>
        <p:nvSpPr>
          <p:cNvPr id="3" name="Content Placeholder 2"/>
          <p:cNvSpPr>
            <a:spLocks noGrp="1"/>
          </p:cNvSpPr>
          <p:nvPr>
            <p:ph sz="quarter" idx="1"/>
          </p:nvPr>
        </p:nvSpPr>
        <p:spPr>
          <a:xfrm>
            <a:off x="228600" y="1066800"/>
            <a:ext cx="8458200" cy="4953000"/>
          </a:xfrm>
        </p:spPr>
        <p:txBody>
          <a:bodyPr/>
          <a:lstStyle/>
          <a:p>
            <a:pPr lvl="0"/>
            <a:r>
              <a:rPr lang="en-US" sz="3400" dirty="0" smtClean="0">
                <a:solidFill>
                  <a:srgbClr val="FF0000"/>
                </a:solidFill>
                <a:latin typeface="Times New Roman" pitchFamily="18" charset="0"/>
                <a:cs typeface="Times New Roman" pitchFamily="18" charset="0"/>
              </a:rPr>
              <a:t>Retention of urine</a:t>
            </a:r>
          </a:p>
          <a:p>
            <a:pPr>
              <a:buFont typeface="Wingdings" pitchFamily="2" charset="2"/>
              <a:buChar char="Ø"/>
            </a:pPr>
            <a:r>
              <a:rPr lang="en-US" sz="3400" dirty="0" smtClean="0">
                <a:latin typeface="Times New Roman" pitchFamily="18" charset="0"/>
                <a:cs typeface="Times New Roman" pitchFamily="18" charset="0"/>
              </a:rPr>
              <a:t>Mostly in 2</a:t>
            </a:r>
            <a:r>
              <a:rPr lang="en-US" sz="3400" baseline="30000" dirty="0" smtClean="0">
                <a:latin typeface="Times New Roman" pitchFamily="18" charset="0"/>
                <a:cs typeface="Times New Roman" pitchFamily="18" charset="0"/>
              </a:rPr>
              <a:t>nd</a:t>
            </a:r>
            <a:r>
              <a:rPr lang="en-US" sz="3400" dirty="0" smtClean="0">
                <a:latin typeface="Times New Roman" pitchFamily="18" charset="0"/>
                <a:cs typeface="Times New Roman" pitchFamily="18" charset="0"/>
              </a:rPr>
              <a:t> trimester hence cystitis. </a:t>
            </a:r>
          </a:p>
          <a:p>
            <a:pPr>
              <a:buFont typeface="Wingdings" pitchFamily="2" charset="2"/>
              <a:buChar char="Ø"/>
            </a:pPr>
            <a:r>
              <a:rPr lang="en-US" sz="3400" dirty="0" smtClean="0">
                <a:latin typeface="Times New Roman" pitchFamily="18" charset="0"/>
                <a:cs typeface="Times New Roman" pitchFamily="18" charset="0"/>
              </a:rPr>
              <a:t>This is due to increased bladder capacity, since uterus is an abdominal  organ.</a:t>
            </a:r>
          </a:p>
          <a:p>
            <a:pPr>
              <a:buFont typeface="Wingdings" pitchFamily="2" charset="2"/>
              <a:buChar char="q"/>
            </a:pPr>
            <a:r>
              <a:rPr lang="en-US" sz="3400" dirty="0" smtClean="0">
                <a:latin typeface="Times New Roman" pitchFamily="18" charset="0"/>
                <a:cs typeface="Times New Roman" pitchFamily="18" charset="0"/>
              </a:rPr>
              <a:t>The relaxation effect of progesterone on smooth muscles  is  responsible of the laxity  of   bladder  .</a:t>
            </a:r>
          </a:p>
          <a:p>
            <a:endParaRPr lang="en-US" dirty="0"/>
          </a:p>
        </p:txBody>
      </p:sp>
    </p:spTree>
    <p:extLst>
      <p:ext uri="{BB962C8B-B14F-4D97-AF65-F5344CB8AC3E}">
        <p14:creationId xmlns:p14="http://schemas.microsoft.com/office/powerpoint/2010/main" val="201511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smtClean="0"/>
              <a:t>		ct</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95</a:t>
            </a:fld>
            <a:endParaRPr lang="en-US" dirty="0"/>
          </a:p>
        </p:txBody>
      </p:sp>
      <p:sp>
        <p:nvSpPr>
          <p:cNvPr id="3" name="Content Placeholder 2"/>
          <p:cNvSpPr>
            <a:spLocks noGrp="1"/>
          </p:cNvSpPr>
          <p:nvPr>
            <p:ph sz="quarter" idx="1"/>
          </p:nvPr>
        </p:nvSpPr>
        <p:spPr>
          <a:xfrm>
            <a:off x="152400" y="1066800"/>
            <a:ext cx="8763000" cy="5486400"/>
          </a:xfrm>
        </p:spPr>
        <p:txBody>
          <a:bodyPr>
            <a:normAutofit/>
          </a:bodyPr>
          <a:lstStyle/>
          <a:p>
            <a:pPr lvl="0"/>
            <a:r>
              <a:rPr lang="en-US" sz="3600" dirty="0" smtClean="0">
                <a:solidFill>
                  <a:srgbClr val="FF0000"/>
                </a:solidFill>
                <a:latin typeface="Times New Roman" pitchFamily="18" charset="0"/>
                <a:cs typeface="Times New Roman" pitchFamily="18" charset="0"/>
              </a:rPr>
              <a:t>Stress incontinence</a:t>
            </a:r>
          </a:p>
          <a:p>
            <a:pPr>
              <a:buFont typeface="Wingdings" pitchFamily="2" charset="2"/>
              <a:buChar char="Ø"/>
            </a:pPr>
            <a:r>
              <a:rPr lang="en-US" sz="3600" dirty="0" smtClean="0">
                <a:latin typeface="Times New Roman" pitchFamily="18" charset="0"/>
                <a:cs typeface="Times New Roman" pitchFamily="18" charset="0"/>
              </a:rPr>
              <a:t>Observed in the 3</a:t>
            </a:r>
            <a:r>
              <a:rPr lang="en-US" sz="3600" baseline="30000" dirty="0" smtClean="0">
                <a:latin typeface="Times New Roman" pitchFamily="18" charset="0"/>
                <a:cs typeface="Times New Roman" pitchFamily="18" charset="0"/>
              </a:rPr>
              <a:t>rd</a:t>
            </a:r>
            <a:r>
              <a:rPr lang="en-US" sz="3600" dirty="0" smtClean="0">
                <a:latin typeface="Times New Roman" pitchFamily="18" charset="0"/>
                <a:cs typeface="Times New Roman" pitchFamily="18" charset="0"/>
              </a:rPr>
              <a:t> trimester. </a:t>
            </a:r>
          </a:p>
          <a:p>
            <a:pPr>
              <a:buFont typeface="Wingdings" pitchFamily="2" charset="2"/>
              <a:buChar char="Ø"/>
            </a:pPr>
            <a:r>
              <a:rPr lang="en-US" sz="3600" dirty="0" smtClean="0">
                <a:latin typeface="Times New Roman" pitchFamily="18" charset="0"/>
                <a:cs typeface="Times New Roman" pitchFamily="18" charset="0"/>
              </a:rPr>
              <a:t>Occurs due to reduction in bladder capacity since uterus is enlarged and  lightening has occurred.</a:t>
            </a:r>
          </a:p>
          <a:p>
            <a:pPr>
              <a:buFont typeface="Wingdings" pitchFamily="2" charset="2"/>
              <a:buChar char="Ø"/>
            </a:pPr>
            <a:r>
              <a:rPr lang="en-US" sz="3600" dirty="0" smtClean="0">
                <a:latin typeface="Times New Roman" pitchFamily="18" charset="0"/>
                <a:cs typeface="Times New Roman" pitchFamily="18" charset="0"/>
              </a:rPr>
              <a:t> Simultaneously, urethra is straightened and urethra sphincter relaxed, so incontinence  is  unavoidable  in most  cases.</a:t>
            </a:r>
          </a:p>
          <a:p>
            <a:endParaRPr lang="en-US" sz="3600" dirty="0"/>
          </a:p>
        </p:txBody>
      </p:sp>
    </p:spTree>
    <p:extLst>
      <p:ext uri="{BB962C8B-B14F-4D97-AF65-F5344CB8AC3E}">
        <p14:creationId xmlns:p14="http://schemas.microsoft.com/office/powerpoint/2010/main" val="2998121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4"/>
                </a:solidFill>
                <a:latin typeface="Times New Roman" pitchFamily="18" charset="0"/>
                <a:cs typeface="Times New Roman" pitchFamily="18" charset="0"/>
              </a:rPr>
              <a:t>6.GASTRO-INTESTINAL SYSTEM</a:t>
            </a:r>
            <a:endParaRPr lang="en-US" sz="4000"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96</a:t>
            </a:fld>
            <a:endParaRPr lang="en-US" dirty="0"/>
          </a:p>
        </p:txBody>
      </p:sp>
      <p:sp>
        <p:nvSpPr>
          <p:cNvPr id="3" name="Content Placeholder 2"/>
          <p:cNvSpPr>
            <a:spLocks noGrp="1"/>
          </p:cNvSpPr>
          <p:nvPr>
            <p:ph sz="quarter" idx="1"/>
          </p:nvPr>
        </p:nvSpPr>
        <p:spPr/>
        <p:txBody>
          <a:bodyPr>
            <a:normAutofit/>
          </a:bodyPr>
          <a:lstStyle/>
          <a:p>
            <a:pPr>
              <a:buNone/>
            </a:pPr>
            <a:r>
              <a:rPr lang="en-US" sz="30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Specific changes are:-</a:t>
            </a:r>
            <a:endParaRPr lang="en-US" sz="3000" b="1" dirty="0" smtClean="0">
              <a:latin typeface="Times New Roman" pitchFamily="18" charset="0"/>
              <a:cs typeface="Times New Roman" pitchFamily="18" charset="0"/>
            </a:endParaRPr>
          </a:p>
          <a:p>
            <a:pPr lvl="0"/>
            <a:r>
              <a:rPr lang="en-US" sz="3000" dirty="0" smtClean="0">
                <a:solidFill>
                  <a:srgbClr val="FF0000"/>
                </a:solidFill>
                <a:latin typeface="Times New Roman" pitchFamily="18" charset="0"/>
                <a:cs typeface="Times New Roman" pitchFamily="18" charset="0"/>
              </a:rPr>
              <a:t>Easy bleeding of the gum ; when mildly hurt by a toothbrush. </a:t>
            </a:r>
          </a:p>
          <a:p>
            <a:pPr>
              <a:buFont typeface="Wingdings" pitchFamily="2" charset="2"/>
              <a:buChar char="Ø"/>
            </a:pPr>
            <a:r>
              <a:rPr lang="en-US" sz="3000" dirty="0" smtClean="0">
                <a:latin typeface="Times New Roman" pitchFamily="18" charset="0"/>
                <a:cs typeface="Times New Roman" pitchFamily="18" charset="0"/>
              </a:rPr>
              <a:t>Results from the effect of </a:t>
            </a:r>
            <a:r>
              <a:rPr lang="en-US" sz="3000" dirty="0" err="1" smtClean="0">
                <a:latin typeface="Times New Roman" pitchFamily="18" charset="0"/>
                <a:cs typeface="Times New Roman" pitchFamily="18" charset="0"/>
              </a:rPr>
              <a:t>oestrogen</a:t>
            </a:r>
            <a:r>
              <a:rPr lang="en-US" sz="3000" dirty="0" smtClean="0">
                <a:latin typeface="Times New Roman" pitchFamily="18" charset="0"/>
                <a:cs typeface="Times New Roman" pitchFamily="18" charset="0"/>
              </a:rPr>
              <a:t> hormone which makes them soft, oedematous and spongy.</a:t>
            </a:r>
          </a:p>
          <a:p>
            <a:pPr>
              <a:buFont typeface="Wingdings" pitchFamily="2" charset="2"/>
              <a:buChar char="Ø"/>
            </a:pPr>
            <a:r>
              <a:rPr lang="en-US" sz="3000" dirty="0" smtClean="0">
                <a:latin typeface="Times New Roman" pitchFamily="18" charset="0"/>
                <a:cs typeface="Times New Roman" pitchFamily="18" charset="0"/>
              </a:rPr>
              <a:t>Sometimes </a:t>
            </a:r>
            <a:r>
              <a:rPr lang="en-US" sz="3000" dirty="0" err="1" smtClean="0">
                <a:latin typeface="Times New Roman" pitchFamily="18" charset="0"/>
                <a:cs typeface="Times New Roman" pitchFamily="18" charset="0"/>
              </a:rPr>
              <a:t>epulis</a:t>
            </a:r>
            <a:r>
              <a:rPr lang="en-US" sz="3000" dirty="0" smtClean="0">
                <a:latin typeface="Times New Roman" pitchFamily="18" charset="0"/>
                <a:cs typeface="Times New Roman" pitchFamily="18" charset="0"/>
              </a:rPr>
              <a:t> contributes to easy bleeding. </a:t>
            </a:r>
          </a:p>
          <a:p>
            <a:pPr>
              <a:buFont typeface="Wingdings" pitchFamily="2" charset="2"/>
              <a:buChar char="q"/>
            </a:pPr>
            <a:r>
              <a:rPr lang="en-US" sz="3000" dirty="0" smtClean="0">
                <a:latin typeface="Times New Roman" pitchFamily="18" charset="0"/>
                <a:cs typeface="Times New Roman" pitchFamily="18" charset="0"/>
              </a:rPr>
              <a:t>Fortunately all these regresses spontaneously </a:t>
            </a:r>
            <a:r>
              <a:rPr lang="en-US" sz="3000" dirty="0" err="1" smtClean="0">
                <a:latin typeface="Times New Roman" pitchFamily="18" charset="0"/>
                <a:cs typeface="Times New Roman" pitchFamily="18" charset="0"/>
              </a:rPr>
              <a:t>postnatally</a:t>
            </a:r>
            <a:r>
              <a:rPr lang="en-US" sz="3000" dirty="0" smtClean="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1385883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1EC40E9-AEF1-4389-8ABB-A86EB34A6416}" type="slidenum">
              <a:rPr lang="en-US" smtClean="0"/>
              <a:pPr/>
              <a:t>97</a:t>
            </a:fld>
            <a:endParaRPr lang="en-US" dirty="0"/>
          </a:p>
        </p:txBody>
      </p:sp>
      <p:sp>
        <p:nvSpPr>
          <p:cNvPr id="3" name="Content Placeholder 2"/>
          <p:cNvSpPr>
            <a:spLocks noGrp="1"/>
          </p:cNvSpPr>
          <p:nvPr>
            <p:ph sz="quarter" idx="1"/>
          </p:nvPr>
        </p:nvSpPr>
        <p:spPr>
          <a:xfrm>
            <a:off x="914400" y="304800"/>
            <a:ext cx="7772400" cy="5715000"/>
          </a:xfrm>
        </p:spPr>
        <p:txBody>
          <a:bodyPr>
            <a:normAutofit/>
          </a:bodyPr>
          <a:lstStyle/>
          <a:p>
            <a:pPr lvl="0"/>
            <a:r>
              <a:rPr lang="en-US" sz="3200" dirty="0" smtClean="0">
                <a:solidFill>
                  <a:srgbClr val="FF0000"/>
                </a:solidFill>
                <a:latin typeface="Times New Roman" pitchFamily="18" charset="0"/>
                <a:cs typeface="Times New Roman" pitchFamily="18" charset="0"/>
              </a:rPr>
              <a:t>Dietary changes</a:t>
            </a:r>
          </a:p>
          <a:p>
            <a:pPr>
              <a:buFont typeface="Wingdings" pitchFamily="2" charset="2"/>
              <a:buChar char="Ø"/>
            </a:pPr>
            <a:r>
              <a:rPr lang="en-US" sz="3200" dirty="0" smtClean="0">
                <a:latin typeface="Times New Roman" pitchFamily="18" charset="0"/>
                <a:cs typeface="Times New Roman" pitchFamily="18" charset="0"/>
              </a:rPr>
              <a:t>Basically associated with high hormonal levels which are thought to dull the sense of taste.</a:t>
            </a:r>
          </a:p>
          <a:p>
            <a:pPr>
              <a:buFont typeface="Wingdings" pitchFamily="2" charset="2"/>
              <a:buChar char="Ø"/>
            </a:pPr>
            <a:r>
              <a:rPr lang="en-US" sz="3200" dirty="0" smtClean="0">
                <a:latin typeface="Times New Roman" pitchFamily="18" charset="0"/>
                <a:cs typeface="Times New Roman" pitchFamily="18" charset="0"/>
              </a:rPr>
              <a:t>It  leads to compulsive appetite on certain foods and sometimes to non-food substances.</a:t>
            </a:r>
          </a:p>
          <a:p>
            <a:pPr>
              <a:buFont typeface="Wingdings" pitchFamily="2" charset="2"/>
              <a:buChar char="q"/>
            </a:pPr>
            <a:r>
              <a:rPr lang="en-US" sz="3200" dirty="0" smtClean="0">
                <a:latin typeface="Times New Roman" pitchFamily="18" charset="0"/>
                <a:cs typeface="Times New Roman" pitchFamily="18" charset="0"/>
              </a:rPr>
              <a:t>This is generally known as craving (fading) and pica  respectively.</a:t>
            </a:r>
          </a:p>
          <a:p>
            <a:endParaRPr lang="en-US" dirty="0"/>
          </a:p>
        </p:txBody>
      </p:sp>
    </p:spTree>
    <p:extLst>
      <p:ext uri="{BB962C8B-B14F-4D97-AF65-F5344CB8AC3E}">
        <p14:creationId xmlns:p14="http://schemas.microsoft.com/office/powerpoint/2010/main" val="1596985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1EC40E9-AEF1-4389-8ABB-A86EB34A6416}" type="slidenum">
              <a:rPr lang="en-US" smtClean="0"/>
              <a:pPr/>
              <a:t>98</a:t>
            </a:fld>
            <a:endParaRPr lang="en-US" dirty="0"/>
          </a:p>
        </p:txBody>
      </p:sp>
      <p:sp>
        <p:nvSpPr>
          <p:cNvPr id="3" name="Content Placeholder 2"/>
          <p:cNvSpPr>
            <a:spLocks noGrp="1"/>
          </p:cNvSpPr>
          <p:nvPr>
            <p:ph sz="quarter" idx="1"/>
          </p:nvPr>
        </p:nvSpPr>
        <p:spPr>
          <a:xfrm>
            <a:off x="0" y="304800"/>
            <a:ext cx="8686800" cy="5715000"/>
          </a:xfrm>
        </p:spPr>
        <p:txBody>
          <a:bodyPr>
            <a:normAutofit/>
          </a:bodyPr>
          <a:lstStyle/>
          <a:p>
            <a:pPr lvl="0">
              <a:buNone/>
            </a:pPr>
            <a:r>
              <a:rPr lang="en-US" sz="3200" dirty="0" smtClean="0">
                <a:solidFill>
                  <a:srgbClr val="FF0000"/>
                </a:solidFill>
                <a:latin typeface="Times New Roman" pitchFamily="18" charset="0"/>
                <a:cs typeface="Times New Roman" pitchFamily="18" charset="0"/>
              </a:rPr>
              <a:t>Appetite</a:t>
            </a:r>
          </a:p>
          <a:p>
            <a:pPr>
              <a:buFont typeface="Wingdings" pitchFamily="2" charset="2"/>
              <a:buChar char="Ø"/>
            </a:pPr>
            <a:r>
              <a:rPr lang="en-US" sz="3200" dirty="0" smtClean="0">
                <a:latin typeface="Times New Roman" pitchFamily="18" charset="0"/>
                <a:cs typeface="Times New Roman" pitchFamily="18" charset="0"/>
              </a:rPr>
              <a:t>During the 1</a:t>
            </a:r>
            <a:r>
              <a:rPr lang="en-US" sz="3200" baseline="30000" dirty="0" smtClean="0">
                <a:latin typeface="Times New Roman" pitchFamily="18" charset="0"/>
                <a:cs typeface="Times New Roman" pitchFamily="18" charset="0"/>
              </a:rPr>
              <a:t>st</a:t>
            </a:r>
            <a:r>
              <a:rPr lang="en-US" sz="3200" dirty="0" smtClean="0">
                <a:latin typeface="Times New Roman" pitchFamily="18" charset="0"/>
                <a:cs typeface="Times New Roman" pitchFamily="18" charset="0"/>
              </a:rPr>
              <a:t> trimester, it’s generally poor to some women due to morning sickness.</a:t>
            </a:r>
          </a:p>
          <a:p>
            <a:pPr>
              <a:buFont typeface="Wingdings" pitchFamily="2" charset="2"/>
              <a:buChar char="Ø"/>
            </a:pPr>
            <a:r>
              <a:rPr lang="en-US" sz="3200" dirty="0" smtClean="0">
                <a:latin typeface="Times New Roman" pitchFamily="18" charset="0"/>
                <a:cs typeface="Times New Roman" pitchFamily="18" charset="0"/>
              </a:rPr>
              <a:t>Thereafter appetite increases, due to effect of hypothalamus under the stimulation of progesterone hormone.</a:t>
            </a:r>
          </a:p>
          <a:p>
            <a:pPr>
              <a:buFont typeface="Wingdings" pitchFamily="2" charset="2"/>
              <a:buChar char="ü"/>
            </a:pPr>
            <a:r>
              <a:rPr lang="en-US" sz="3200" dirty="0" smtClean="0">
                <a:latin typeface="Times New Roman" pitchFamily="18" charset="0"/>
                <a:cs typeface="Times New Roman" pitchFamily="18" charset="0"/>
              </a:rPr>
              <a:t>This leads to daily food increase by 200kcal= one (1) extra meal daily.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456404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5" name="Slide Number Placeholder 4"/>
          <p:cNvSpPr>
            <a:spLocks noGrp="1"/>
          </p:cNvSpPr>
          <p:nvPr>
            <p:ph type="sldNum" sz="quarter" idx="12"/>
          </p:nvPr>
        </p:nvSpPr>
        <p:spPr/>
        <p:txBody>
          <a:bodyPr/>
          <a:lstStyle/>
          <a:p>
            <a:fld id="{51EC40E9-AEF1-4389-8ABB-A86EB34A6416}" type="slidenum">
              <a:rPr lang="en-US" smtClean="0"/>
              <a:pPr/>
              <a:t>99</a:t>
            </a:fld>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Ø"/>
            </a:pPr>
            <a:r>
              <a:rPr lang="en-US" sz="3200" dirty="0" smtClean="0">
                <a:latin typeface="Times New Roman" pitchFamily="18" charset="0"/>
                <a:cs typeface="Times New Roman" pitchFamily="18" charset="0"/>
              </a:rPr>
              <a:t> By the beginning of the 3</a:t>
            </a:r>
            <a:r>
              <a:rPr lang="en-US" sz="3200" baseline="30000" dirty="0" smtClean="0">
                <a:latin typeface="Times New Roman" pitchFamily="18" charset="0"/>
                <a:cs typeface="Times New Roman" pitchFamily="18" charset="0"/>
              </a:rPr>
              <a:t>rd</a:t>
            </a:r>
            <a:r>
              <a:rPr lang="en-US" sz="3200" dirty="0" smtClean="0">
                <a:latin typeface="Times New Roman" pitchFamily="18" charset="0"/>
                <a:cs typeface="Times New Roman" pitchFamily="18" charset="0"/>
              </a:rPr>
              <a:t> trimester there should be 3.5 kg of fat store in the maternal body ,since no more is laid down  thereafter. </a:t>
            </a:r>
          </a:p>
          <a:p>
            <a:pPr>
              <a:buFont typeface="Wingdings" pitchFamily="2" charset="2"/>
              <a:buChar char="ü"/>
            </a:pPr>
            <a:r>
              <a:rPr lang="en-US" sz="3200" dirty="0" smtClean="0">
                <a:latin typeface="Times New Roman" pitchFamily="18" charset="0"/>
                <a:cs typeface="Times New Roman" pitchFamily="18" charset="0"/>
              </a:rPr>
              <a:t> It’s purpose is to provide energy for the labour process and  facilitate initiation of lactation. </a:t>
            </a:r>
          </a:p>
          <a:p>
            <a:pPr>
              <a:buFont typeface="Wingdings" pitchFamily="2" charset="2"/>
              <a:buChar char="Ø"/>
            </a:pPr>
            <a:r>
              <a:rPr lang="en-US" sz="3200" dirty="0" smtClean="0">
                <a:latin typeface="Times New Roman" pitchFamily="18" charset="0"/>
                <a:cs typeface="Times New Roman" pitchFamily="18" charset="0"/>
              </a:rPr>
              <a:t>Most </a:t>
            </a:r>
            <a:r>
              <a:rPr lang="en-US" sz="3200" dirty="0" err="1" smtClean="0">
                <a:latin typeface="Times New Roman" pitchFamily="18" charset="0"/>
                <a:cs typeface="Times New Roman" pitchFamily="18" charset="0"/>
              </a:rPr>
              <a:t>prenatals</a:t>
            </a:r>
            <a:r>
              <a:rPr lang="en-US" sz="3200" dirty="0" smtClean="0">
                <a:latin typeface="Times New Roman" pitchFamily="18" charset="0"/>
                <a:cs typeface="Times New Roman" pitchFamily="18" charset="0"/>
              </a:rPr>
              <a:t> experience increase in thirst due to the slight fluid retention and osmotic resetting, hence  high  fluid  intake.</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613686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25520</Words>
  <Application>Microsoft Office PowerPoint</Application>
  <PresentationFormat>On-screen Show (4:3)</PresentationFormat>
  <Paragraphs>2569</Paragraphs>
  <Slides>570</Slides>
  <Notes>3</Notes>
  <HiddenSlides>0</HiddenSlides>
  <MMClips>0</MMClips>
  <ScaleCrop>false</ScaleCrop>
  <HeadingPairs>
    <vt:vector size="4" baseType="variant">
      <vt:variant>
        <vt:lpstr>Theme</vt:lpstr>
      </vt:variant>
      <vt:variant>
        <vt:i4>1</vt:i4>
      </vt:variant>
      <vt:variant>
        <vt:lpstr>Slide Titles</vt:lpstr>
      </vt:variant>
      <vt:variant>
        <vt:i4>570</vt:i4>
      </vt:variant>
    </vt:vector>
  </HeadingPairs>
  <TitlesOfParts>
    <vt:vector size="571" baseType="lpstr">
      <vt:lpstr>Office Theme</vt:lpstr>
      <vt:lpstr>MATERNAL AND NEWBORN HEALTH 1</vt:lpstr>
      <vt:lpstr>PRECONCEPTION CARE</vt:lpstr>
      <vt:lpstr>DEFINITION OF PRE-CONCEPTION CARE </vt:lpstr>
      <vt:lpstr> OBJECTIVES OF PRE CONCEPTION CARE </vt:lpstr>
      <vt:lpstr>PowerPoint Presentation</vt:lpstr>
      <vt:lpstr>PowerPoint Presentation</vt:lpstr>
      <vt:lpstr>AREAS ADDRESSED BY THE PRECONCEPTION CARE PACKAGE</vt:lpstr>
      <vt:lpstr>PRECONCEPTION CARE PROTOCOL </vt:lpstr>
      <vt:lpstr>PHYSICAL EXAMINATION</vt:lpstr>
      <vt:lpstr>4. INTERVENTIONS</vt:lpstr>
      <vt:lpstr>PowerPoint Presentation</vt:lpstr>
      <vt:lpstr>FOCUSED ANTENATAL CARE(FANC)</vt:lpstr>
      <vt:lpstr>  ct</vt:lpstr>
      <vt:lpstr>  ct</vt:lpstr>
      <vt:lpstr>PowerPoint Presentation</vt:lpstr>
      <vt:lpstr>   </vt:lpstr>
      <vt:lpstr>PowerPoint Presentation</vt:lpstr>
      <vt:lpstr>  </vt:lpstr>
      <vt:lpstr>PowerPoint Presentation</vt:lpstr>
      <vt:lpstr>  </vt:lpstr>
      <vt:lpstr>     For complication / Emergency readiness   </vt:lpstr>
      <vt:lpstr>  </vt:lpstr>
      <vt:lpstr>  </vt:lpstr>
      <vt:lpstr>  </vt:lpstr>
      <vt:lpstr>  </vt:lpstr>
      <vt:lpstr>  </vt:lpstr>
      <vt:lpstr>PowerPoint Presentation</vt:lpstr>
      <vt:lpstr>PowerPoint Presentation</vt:lpstr>
      <vt:lpstr>PowerPoint Presentation</vt:lpstr>
      <vt:lpstr>PowerPoint Presentation</vt:lpstr>
      <vt:lpstr>Essential Obstetric and Newborn Care</vt:lpstr>
      <vt:lpstr>PowerPoint Presentation</vt:lpstr>
      <vt:lpstr>PowerPoint Presentation</vt:lpstr>
      <vt:lpstr>PowerPoint Presentation</vt:lpstr>
      <vt:lpstr>Targeted postnatal care</vt:lpstr>
      <vt:lpstr>PowerPoint Presentation</vt:lpstr>
      <vt:lpstr>Elements of targeted postnatal care</vt:lpstr>
      <vt:lpstr>PowerPoint Presentation</vt:lpstr>
      <vt:lpstr>Four (4) Targeted PNC Assessments</vt:lpstr>
      <vt:lpstr>PHYSIOLOGICAL CHANGES IN PREGNANCY</vt:lpstr>
      <vt:lpstr>PowerPoint Presentation</vt:lpstr>
      <vt:lpstr>ct</vt:lpstr>
      <vt:lpstr>ct</vt:lpstr>
      <vt:lpstr> CHANGES IN UTERINE SHAPE &amp; SIZE</vt:lpstr>
      <vt:lpstr> At 12 weeks</vt:lpstr>
      <vt:lpstr> At Eighteen (18) weeks</vt:lpstr>
      <vt:lpstr>At Twenty two and Twenty four (22-24 ) weeks</vt:lpstr>
      <vt:lpstr>  At Thirty (30) weeks</vt:lpstr>
      <vt:lpstr> At Thirty six (36) weeks</vt:lpstr>
      <vt:lpstr>  At Thirty eight (38) weeks</vt:lpstr>
      <vt:lpstr>Indicators of correct gestation for late booking.</vt:lpstr>
      <vt:lpstr>  At Forty (40) weeks </vt:lpstr>
      <vt:lpstr>  ii) Ovaries and Uterine tubes.</vt:lpstr>
      <vt:lpstr>    iii) Isthmus.</vt:lpstr>
      <vt:lpstr>  iv) Cervix.</vt:lpstr>
      <vt:lpstr>  contd</vt:lpstr>
      <vt:lpstr>   contd</vt:lpstr>
      <vt:lpstr>v) Vagina.</vt:lpstr>
      <vt:lpstr>  ct</vt:lpstr>
      <vt:lpstr>  ct</vt:lpstr>
      <vt:lpstr>  vi) Breasts.</vt:lpstr>
      <vt:lpstr>  contd</vt:lpstr>
      <vt:lpstr>  cont</vt:lpstr>
      <vt:lpstr>   contd</vt:lpstr>
      <vt:lpstr>  ct</vt:lpstr>
      <vt:lpstr>  2.SKIN</vt:lpstr>
      <vt:lpstr>Specific changes are:-</vt:lpstr>
      <vt:lpstr>  ct</vt:lpstr>
      <vt:lpstr>  contd</vt:lpstr>
      <vt:lpstr>  ct</vt:lpstr>
      <vt:lpstr>  ct</vt:lpstr>
      <vt:lpstr> 3.CARDIOVASCULAR SYSTEM</vt:lpstr>
      <vt:lpstr>  ct</vt:lpstr>
      <vt:lpstr>   contd</vt:lpstr>
      <vt:lpstr>  ct</vt:lpstr>
      <vt:lpstr>  ct</vt:lpstr>
      <vt:lpstr>ct</vt:lpstr>
      <vt:lpstr>ct</vt:lpstr>
      <vt:lpstr>  ct</vt:lpstr>
      <vt:lpstr>  ct</vt:lpstr>
      <vt:lpstr>  ct</vt:lpstr>
      <vt:lpstr>  ct</vt:lpstr>
      <vt:lpstr>   contd</vt:lpstr>
      <vt:lpstr>  ct</vt:lpstr>
      <vt:lpstr> ct</vt:lpstr>
      <vt:lpstr>   contd</vt:lpstr>
      <vt:lpstr>   4.RESPIRATORY SYSTEM</vt:lpstr>
      <vt:lpstr>  ct</vt:lpstr>
      <vt:lpstr>  ct</vt:lpstr>
      <vt:lpstr>  5.RENAL SYSTEM</vt:lpstr>
      <vt:lpstr>  ct</vt:lpstr>
      <vt:lpstr>  contd</vt:lpstr>
      <vt:lpstr>  contd</vt:lpstr>
      <vt:lpstr>  ct</vt:lpstr>
      <vt:lpstr>  ct</vt:lpstr>
      <vt:lpstr>6.GASTRO-INTESTINAL SYSTEM</vt:lpstr>
      <vt:lpstr>PowerPoint Presentation</vt:lpstr>
      <vt:lpstr>PowerPoint Presentation</vt:lpstr>
      <vt:lpstr>   contd</vt:lpstr>
      <vt:lpstr>PowerPoint Presentation</vt:lpstr>
      <vt:lpstr>  ct</vt:lpstr>
      <vt:lpstr>7.MUSCULO-SKELETAL SYSTEM</vt:lpstr>
      <vt:lpstr> ct</vt:lpstr>
      <vt:lpstr>  ct</vt:lpstr>
      <vt:lpstr>  ct</vt:lpstr>
      <vt:lpstr>   8.ENDOCRINE SYSTEM</vt:lpstr>
      <vt:lpstr>ct</vt:lpstr>
      <vt:lpstr> ct</vt:lpstr>
      <vt:lpstr>  ct</vt:lpstr>
      <vt:lpstr>II. PITUITARY GLAND</vt:lpstr>
      <vt:lpstr> ct</vt:lpstr>
      <vt:lpstr>III. THYROID GLAND</vt:lpstr>
      <vt:lpstr>   contd</vt:lpstr>
      <vt:lpstr>   contd</vt:lpstr>
      <vt:lpstr>IV. ADRENAL GLANDS</vt:lpstr>
      <vt:lpstr>   contd</vt:lpstr>
      <vt:lpstr>        9.METABOLISM</vt:lpstr>
      <vt:lpstr>  contd</vt:lpstr>
      <vt:lpstr>   CONTD</vt:lpstr>
      <vt:lpstr>   CONTD</vt:lpstr>
      <vt:lpstr>   II. Proteins</vt:lpstr>
      <vt:lpstr>   III. Fat/Lipid</vt:lpstr>
      <vt:lpstr>        IV. Calcium</vt:lpstr>
      <vt:lpstr>10.WEIGHT GAIN</vt:lpstr>
      <vt:lpstr>        contd</vt:lpstr>
      <vt:lpstr>   contd</vt:lpstr>
      <vt:lpstr>MINOR COMPLICATIONS DURING PREGNANCY</vt:lpstr>
      <vt:lpstr>PowerPoint Presentation</vt:lpstr>
      <vt:lpstr>  contd</vt:lpstr>
      <vt:lpstr>ct</vt:lpstr>
      <vt:lpstr>  contd</vt:lpstr>
      <vt:lpstr>  </vt:lpstr>
      <vt:lpstr>  </vt:lpstr>
      <vt:lpstr>ct</vt:lpstr>
      <vt:lpstr>  contd</vt:lpstr>
      <vt:lpstr>  contd</vt:lpstr>
      <vt:lpstr>  </vt:lpstr>
      <vt:lpstr>  </vt:lpstr>
      <vt:lpstr>  contd</vt:lpstr>
      <vt:lpstr>  contd</vt:lpstr>
      <vt:lpstr>  </vt:lpstr>
      <vt:lpstr>  </vt:lpstr>
      <vt:lpstr>  </vt:lpstr>
      <vt:lpstr>  </vt:lpstr>
      <vt:lpstr>       cont</vt:lpstr>
      <vt:lpstr>PowerPoint Presentation</vt:lpstr>
      <vt:lpstr>PowerPoint Presentation</vt:lpstr>
      <vt:lpstr>  THANK YOU  4  LISTENING……. </vt:lpstr>
      <vt:lpstr>INTRODUCTION TO NORMAL LABOUR</vt:lpstr>
      <vt:lpstr>PowerPoint Presentation</vt:lpstr>
      <vt:lpstr>PowerPoint Presentation</vt:lpstr>
      <vt:lpstr>Changes during the last few weeks of pregnancy</vt:lpstr>
      <vt:lpstr>PowerPoint Presentation</vt:lpstr>
      <vt:lpstr>PowerPoint Presentation</vt:lpstr>
      <vt:lpstr>Onset of spontaneous physiological labour</vt:lpstr>
      <vt:lpstr>SIGNS &amp; SYMPTOMS OF LABOUR</vt:lpstr>
      <vt:lpstr>Spurious labour</vt:lpstr>
      <vt:lpstr>     DIFFERENCES BETWEEN TRUE &amp; FALSE LABOUR </vt:lpstr>
      <vt:lpstr>FACTORS INFLUENCING THE ONSET OF LABOUR</vt:lpstr>
      <vt:lpstr>PowerPoint Presentation</vt:lpstr>
      <vt:lpstr>PowerPoint Presentation</vt:lpstr>
      <vt:lpstr>PROSTAGLANDINS</vt:lpstr>
      <vt:lpstr>MECHANICAL FACTORS</vt:lpstr>
      <vt:lpstr>PowerPoint Presentation</vt:lpstr>
      <vt:lpstr>PRE-LABOUR OR PREMONITORY SIGNS OF LABOUR</vt:lpstr>
      <vt:lpstr>Factors that bring about lightening</vt:lpstr>
      <vt:lpstr>PowerPoint Presentation</vt:lpstr>
      <vt:lpstr>PowerPoint Presentation</vt:lpstr>
      <vt:lpstr>PowerPoint Presentation</vt:lpstr>
      <vt:lpstr>STAGES OF LABOUR</vt:lpstr>
      <vt:lpstr>PowerPoint Presentation</vt:lpstr>
      <vt:lpstr>OUTCOME OF LABOUR</vt:lpstr>
      <vt:lpstr>PowerPoint Presentation</vt:lpstr>
      <vt:lpstr>PowerPoint Presentation</vt:lpstr>
      <vt:lpstr>FIRST STAGE OF LABOUR</vt:lpstr>
      <vt:lpstr>PowerPoint Presentation</vt:lpstr>
      <vt:lpstr>PHYSIOLOGY OF THE 1ST STAGE OF LABOUR</vt:lpstr>
      <vt:lpstr>PowerPoint Presentation</vt:lpstr>
      <vt:lpstr>UTERINE ACTION</vt:lpstr>
      <vt:lpstr>ii) POLARITY</vt:lpstr>
      <vt:lpstr>iii) CONTRACTION &amp; RETRACTION</vt:lpstr>
      <vt:lpstr>PowerPoint Presentation</vt:lpstr>
      <vt:lpstr>UTERINE CONTRACTION</vt:lpstr>
      <vt:lpstr>PowerPoint Presentation</vt:lpstr>
      <vt:lpstr>PowerPoint Presentation</vt:lpstr>
      <vt:lpstr>FURTHER DESCRIPTION OF TERMS</vt:lpstr>
      <vt:lpstr>PowerPoint Presentation</vt:lpstr>
      <vt:lpstr>iv) FORMATION OF THE UPPER &amp; LOWER UTERINE SEGMENTS</vt:lpstr>
      <vt:lpstr>PowerPoint Presentation</vt:lpstr>
      <vt:lpstr>v) THE RETRACTION RING</vt:lpstr>
      <vt:lpstr>vi) CERVICAL EFFACEMENT</vt:lpstr>
      <vt:lpstr> Cervical canal before effacement </vt:lpstr>
      <vt:lpstr>Partial effacement </vt:lpstr>
      <vt:lpstr>Effacement almost complete </vt:lpstr>
      <vt:lpstr>Effacement fully complete </vt:lpstr>
      <vt:lpstr>vii) CERVICAL DILATATION</vt:lpstr>
      <vt:lpstr>viii) SHOW</vt:lpstr>
      <vt:lpstr>MECHANICAL FACTORS</vt:lpstr>
      <vt:lpstr>PowerPoint Presentation</vt:lpstr>
      <vt:lpstr>PowerPoint Presentation</vt:lpstr>
      <vt:lpstr>PowerPoint Presentation</vt:lpstr>
      <vt:lpstr>MATERNAL PHYSIOLOGICAL CHANGES</vt:lpstr>
      <vt:lpstr>PowerPoint Presentation</vt:lpstr>
      <vt:lpstr>Initial meeting with the midwife &amp; care in labour</vt:lpstr>
      <vt:lpstr>Principles of BBI</vt:lpstr>
      <vt:lpstr>Specific Management of Normal Labour in the Admission Room</vt:lpstr>
      <vt:lpstr>PowerPoint Presentation</vt:lpstr>
      <vt:lpstr>ADMISSION</vt:lpstr>
      <vt:lpstr>PowerPoint Presentation</vt:lpstr>
      <vt:lpstr>PowerPoint Presentation</vt:lpstr>
      <vt:lpstr>Head to Toe Physical Examination</vt:lpstr>
      <vt:lpstr>PowerPoint Presentation</vt:lpstr>
      <vt:lpstr>PowerPoint Presentation</vt:lpstr>
      <vt:lpstr>Vaginal Examination in Labour</vt:lpstr>
      <vt:lpstr>Indications for a VE</vt:lpstr>
      <vt:lpstr>PowerPoint Presentation</vt:lpstr>
      <vt:lpstr>Method/Procedure</vt:lpstr>
      <vt:lpstr>PowerPoint Presentation</vt:lpstr>
      <vt:lpstr>PowerPoint Presentation</vt:lpstr>
      <vt:lpstr>PowerPoint Presentation</vt:lpstr>
      <vt:lpstr>PowerPoint Presentation</vt:lpstr>
      <vt:lpstr>findings</vt:lpstr>
      <vt:lpstr>PowerPoint Presentation</vt:lpstr>
      <vt:lpstr>PowerPoint Presentation</vt:lpstr>
      <vt:lpstr>PowerPoint Presentation</vt:lpstr>
      <vt:lpstr>PowerPoint Presentation</vt:lpstr>
      <vt:lpstr>PowerPoint Presentation</vt:lpstr>
      <vt:lpstr>PowerPoint Presentation</vt:lpstr>
      <vt:lpstr>Illustration of baby in mothers womb showing normal presentation</vt:lpstr>
      <vt:lpstr>PowerPoint Presentation</vt:lpstr>
      <vt:lpstr>PowerPoint Presentation</vt:lpstr>
      <vt:lpstr>The Discharge</vt:lpstr>
      <vt:lpstr>PowerPoint Presentation</vt:lpstr>
      <vt:lpstr>CLEANLINESS AND COMFORT</vt:lpstr>
      <vt:lpstr>PERINEAL SHAVE</vt:lpstr>
      <vt:lpstr>RECORDS</vt:lpstr>
      <vt:lpstr>PowerPoint Presentation</vt:lpstr>
      <vt:lpstr>THE PARTOGRAPH</vt:lpstr>
      <vt:lpstr>partograph</vt:lpstr>
      <vt:lpstr>Conditions for starting a Partograph </vt:lpstr>
      <vt:lpstr>PowerPoint Presentation</vt:lpstr>
      <vt:lpstr>PowerPoint Presentation</vt:lpstr>
      <vt:lpstr>OBSERVATIONS CHARTED ON THE PARTOGRAPH</vt:lpstr>
      <vt:lpstr>PowerPoint Presentation</vt:lpstr>
      <vt:lpstr>PowerPoint Presentation</vt:lpstr>
      <vt:lpstr>Specific Management of First Stage of Labour cntd’</vt:lpstr>
      <vt:lpstr>communication</vt:lpstr>
      <vt:lpstr>environment</vt:lpstr>
      <vt:lpstr>Emotional support</vt:lpstr>
      <vt:lpstr>Companionship in labour</vt:lpstr>
      <vt:lpstr>PowerPoint Presentation</vt:lpstr>
      <vt:lpstr>Management of First Stage of Labour ctnd…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Examples of Positions during Labour </vt:lpstr>
      <vt:lpstr>ARTIFICIAL RUPTURE OF THE MEMBRANES</vt:lpstr>
      <vt:lpstr>PowerPoint Presentation</vt:lpstr>
      <vt:lpstr>PREPARATION</vt:lpstr>
      <vt:lpstr>PowerPoint Presentation</vt:lpstr>
      <vt:lpstr>PowerPoint Presentation</vt:lpstr>
      <vt:lpstr>PowerPoint Presentation</vt:lpstr>
      <vt:lpstr>COMPLICATIONS OF ARM</vt:lpstr>
      <vt:lpstr>ASSIGNMENT:</vt:lpstr>
      <vt:lpstr>  COMPLICATIONS OF 1ST STAGE OF LABOUR</vt:lpstr>
      <vt:lpstr>THE TRANSITION &amp; SECOND STAGE OF LABOUR</vt:lpstr>
      <vt:lpstr>PowerPoint Presentation</vt:lpstr>
      <vt:lpstr>PowerPoint Presentation</vt:lpstr>
      <vt:lpstr>SPECIFIC CHANGES</vt:lpstr>
      <vt:lpstr>PowerPoint Presentation</vt:lpstr>
      <vt:lpstr>PowerPoint Presentation</vt:lpstr>
      <vt:lpstr>PowerPoint Presentation</vt:lpstr>
      <vt:lpstr>PRESUMPTIVE SIGNS OF 2ND STAGE OF LABOUR</vt:lpstr>
      <vt:lpstr>PowerPoint Presentation</vt:lpstr>
      <vt:lpstr>PowerPoint Presentation</vt:lpstr>
      <vt:lpstr>CONFIRMATORY EVIDECE OF THE 2ND STAGE OF LABOUR</vt:lpstr>
      <vt:lpstr>PHASES OF THE SECOND STAGE OF LABOUR</vt:lpstr>
      <vt:lpstr>PowerPoint Presentation</vt:lpstr>
      <vt:lpstr>Positions for the 2nd stage of labour</vt:lpstr>
      <vt:lpstr>kneeling</vt:lpstr>
      <vt:lpstr>On all fours</vt:lpstr>
      <vt:lpstr>squatting</vt:lpstr>
      <vt:lpstr>MECHANISM OF THE SECOND STAGE OF LABOUR</vt:lpstr>
      <vt:lpstr>COMMON PRINCIPLES</vt:lpstr>
      <vt:lpstr>PowerPoint Presentation</vt:lpstr>
      <vt:lpstr>PowerPoint Presentation</vt:lpstr>
      <vt:lpstr>PowerPoint Presentation</vt:lpstr>
      <vt:lpstr>PowerPoint Presentation</vt:lpstr>
      <vt:lpstr>PowerPoint Presentation</vt:lpstr>
      <vt:lpstr>PowerPoint Presentation</vt:lpstr>
      <vt:lpstr>POWER</vt:lpstr>
      <vt:lpstr>PASSAGE</vt:lpstr>
      <vt:lpstr>PASSENGER</vt:lpstr>
      <vt:lpstr>PowerPoint Presentation</vt:lpstr>
      <vt:lpstr>PowerPoint Presentation</vt:lpstr>
      <vt:lpstr>ENGAGEMENT AND DESCENT OF THE HEAD</vt:lpstr>
      <vt:lpstr>INTERNAL ROTATION OF THE HEAD</vt:lpstr>
      <vt:lpstr>Internal rotation of the foetus</vt:lpstr>
      <vt:lpstr>   BIRTH BY EXTENSION OF THE HEAD </vt:lpstr>
      <vt:lpstr>PowerPoint Presentation</vt:lpstr>
      <vt:lpstr>Sinciput and face delivered </vt:lpstr>
      <vt:lpstr>RESTITUTION</vt:lpstr>
      <vt:lpstr>INTERNAL ROTATION OF THE SHOULDERS </vt:lpstr>
      <vt:lpstr>EXTERNAL ROTATION OF THE HEAD  </vt:lpstr>
      <vt:lpstr>External rotation of the head </vt:lpstr>
      <vt:lpstr>LATERAL FLEXION OF THE BODY  </vt:lpstr>
      <vt:lpstr>PowerPoint Presentation</vt:lpstr>
      <vt:lpstr>SPECIFIC MANAGEMENT OF THE SECOND STAGE OF NORMAL LABOUR </vt:lpstr>
      <vt:lpstr>PowerPoint Presentation</vt:lpstr>
      <vt:lpstr>extras</vt:lpstr>
      <vt:lpstr> The role of nurse in caring 4 the woman in the second stage of labour  </vt:lpstr>
      <vt:lpstr>PowerPoint Presentation</vt:lpstr>
      <vt:lpstr>PowerPoint Presentation</vt:lpstr>
      <vt:lpstr>   Flexing of the head and guarding  of the perineum </vt:lpstr>
      <vt:lpstr>PowerPoint Presentation</vt:lpstr>
      <vt:lpstr>PowerPoint Presentation</vt:lpstr>
      <vt:lpstr>PowerPoint Presentation</vt:lpstr>
      <vt:lpstr>Crowning of the Head  </vt:lpstr>
      <vt:lpstr>PowerPoint Presentation</vt:lpstr>
      <vt:lpstr>Extension of the head  </vt:lpstr>
      <vt:lpstr>PowerPoint Presentation</vt:lpstr>
      <vt:lpstr>Delivering the Shoulders by Lateral Flexion of the Body </vt:lpstr>
      <vt:lpstr>The delivering of anterior shoulder </vt:lpstr>
      <vt:lpstr>PowerPoint Presentation</vt:lpstr>
      <vt:lpstr>The delivering of posterior shoulder</vt:lpstr>
      <vt:lpstr>PowerPoint Presentation</vt:lpstr>
      <vt:lpstr>PowerPoint Presentation</vt:lpstr>
      <vt:lpstr>EPISIOTOMY</vt:lpstr>
      <vt:lpstr>INDICATIONS OF AN EPISIOTOMY</vt:lpstr>
      <vt:lpstr>PowerPoint Presentation</vt:lpstr>
      <vt:lpstr>ADVANTAGES OF EPISIOTOMY</vt:lpstr>
      <vt:lpstr>TYPES OF EPISIOTOMY INCISIONS</vt:lpstr>
      <vt:lpstr>Mediolateral episiotomy</vt:lpstr>
      <vt:lpstr>Median Episiotomy</vt:lpstr>
      <vt:lpstr>Median episiotomy</vt:lpstr>
      <vt:lpstr>J Shaped Episiotomy</vt:lpstr>
      <vt:lpstr>J shaped episiotomy</vt:lpstr>
      <vt:lpstr>Lateral episiotomy</vt:lpstr>
      <vt:lpstr>lateral</vt:lpstr>
      <vt:lpstr>Performing an Episiotomy </vt:lpstr>
      <vt:lpstr>PowerPoint Presentation</vt:lpstr>
      <vt:lpstr>Procedure</vt:lpstr>
      <vt:lpstr>PowerPoint Presentation</vt:lpstr>
      <vt:lpstr>Infiltrating the perineum</vt:lpstr>
      <vt:lpstr>Performing an episiotomy</vt:lpstr>
      <vt:lpstr>Procedure cntd…</vt:lpstr>
      <vt:lpstr>toxic signs of local anaesthesia that you should be aware of:</vt:lpstr>
      <vt:lpstr>Repair of the Episiotomy</vt:lpstr>
      <vt:lpstr>PowerPoint Presentation</vt:lpstr>
      <vt:lpstr>PowerPoint Presentation</vt:lpstr>
      <vt:lpstr>PowerPoint Presentation</vt:lpstr>
      <vt:lpstr>PowerPoint Presentation</vt:lpstr>
      <vt:lpstr>Complications of episiotomy</vt:lpstr>
      <vt:lpstr>PHYSIOLOGY AND MANAGEMENT OF 3RD STAGE OF LABOUR</vt:lpstr>
      <vt:lpstr>PowerPoint Presentation</vt:lpstr>
      <vt:lpstr>Principles of the Third Stage of Labour </vt:lpstr>
      <vt:lpstr>PowerPoint Presentation</vt:lpstr>
      <vt:lpstr>PowerPoint Presentation</vt:lpstr>
      <vt:lpstr>METHODS OF PLACENTA SEPARATION</vt:lpstr>
      <vt:lpstr>PowerPoint Presentation</vt:lpstr>
      <vt:lpstr>PowerPoint Presentation</vt:lpstr>
      <vt:lpstr>Signs of placental separation</vt:lpstr>
      <vt:lpstr>Descent of the placenta</vt:lpstr>
      <vt:lpstr>Control of Bleeding</vt:lpstr>
      <vt:lpstr>PowerPoint Presentation</vt:lpstr>
      <vt:lpstr>The Passive or Natural Method of Managing the 3rd Stage of Labour</vt:lpstr>
      <vt:lpstr>Giving Oxytocic Drugs</vt:lpstr>
      <vt:lpstr>Delivery of the placenta and membranes-Controlled Cord Traction(CCT)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Maternal Effort</vt:lpstr>
      <vt:lpstr>Fundal Pressure</vt:lpstr>
      <vt:lpstr>Procedure</vt:lpstr>
      <vt:lpstr>PowerPoint Presentation</vt:lpstr>
      <vt:lpstr>PowerPoint Presentation</vt:lpstr>
      <vt:lpstr>PowerPoint Presentation</vt:lpstr>
      <vt:lpstr>Complications of the 3rd stage of labour</vt:lpstr>
      <vt:lpstr>Retained placenta </vt:lpstr>
      <vt:lpstr>Uterine inversion </vt:lpstr>
      <vt:lpstr>FOURTH STAGE OF LABOUR</vt:lpstr>
      <vt:lpstr>PowerPoint Presentation</vt:lpstr>
      <vt:lpstr>PowerPoint Presentation</vt:lpstr>
      <vt:lpstr> NURSING CARE DURING THE FOURTH STAGE OF LABOR  </vt:lpstr>
      <vt:lpstr>PowerPoint Presentation</vt:lpstr>
      <vt:lpstr>PowerPoint Presentation</vt:lpstr>
      <vt:lpstr>Massaging the fundus</vt:lpstr>
      <vt:lpstr>PowerPoint Presentation</vt:lpstr>
      <vt:lpstr>PowerPoint Presentation</vt:lpstr>
      <vt:lpstr>PowerPoint Presentation</vt:lpstr>
      <vt:lpstr>PowerPoint Presentation</vt:lpstr>
      <vt:lpstr>Bulging of the lower abdomen</vt:lpstr>
      <vt:lpstr>PowerPoint Presentation</vt:lpstr>
      <vt:lpstr>PowerPoint Presentation</vt:lpstr>
      <vt:lpstr>PAIN RELIEF DURING LABOUR</vt:lpstr>
      <vt:lpstr>         Description</vt:lpstr>
      <vt:lpstr>   Source</vt:lpstr>
      <vt:lpstr>PowerPoint Presentation</vt:lpstr>
      <vt:lpstr>PowerPoint Presentation</vt:lpstr>
      <vt:lpstr>PowerPoint Presentation</vt:lpstr>
      <vt:lpstr>PowerPoint Presentation</vt:lpstr>
      <vt:lpstr>PowerPoint Presentation</vt:lpstr>
      <vt:lpstr>  METHODS  OF PAIN  RELIEF</vt:lpstr>
      <vt:lpstr>PowerPoint Presentation</vt:lpstr>
      <vt:lpstr>PowerPoint Presentation</vt:lpstr>
      <vt:lpstr>    II. Pharmacological </vt:lpstr>
      <vt:lpstr>PowerPoint Presentation</vt:lpstr>
      <vt:lpstr>  2.REGIONAL  ANALGESIA</vt:lpstr>
      <vt:lpstr>PowerPoint Presentation</vt:lpstr>
      <vt:lpstr>PowerPoint Presentation</vt:lpstr>
      <vt:lpstr>PowerPoint Presentation</vt:lpstr>
      <vt:lpstr>PowerPoint Presentation</vt:lpstr>
      <vt:lpstr>PowerPoint Presentation</vt:lpstr>
      <vt:lpstr>  III. Inhalational Analgesia</vt:lpstr>
      <vt:lpstr>PowerPoint Presentation</vt:lpstr>
      <vt:lpstr>PowerPoint Presentation</vt:lpstr>
      <vt:lpstr>PowerPoint Presentation</vt:lpstr>
      <vt:lpstr>EMTCT</vt:lpstr>
      <vt:lpstr>PowerPoint Presentation</vt:lpstr>
      <vt:lpstr>PowerPoint Presentation</vt:lpstr>
      <vt:lpstr>PowerPoint Presentation</vt:lpstr>
      <vt:lpstr> NORMAL PUERPERIUM</vt:lpstr>
      <vt:lpstr>PowerPoint Presentation</vt:lpstr>
      <vt:lpstr>PowerPoint Presentation</vt:lpstr>
      <vt:lpstr>CLASSIFICATION</vt:lpstr>
      <vt:lpstr>Anatomic changes during puerperium</vt:lpstr>
      <vt:lpstr>LOCHIA</vt:lpstr>
      <vt:lpstr> THE SEQUENTIAL CHANGES IN LOCHIA </vt:lpstr>
      <vt:lpstr>CHARACTERISTICS OF LOCHIA</vt:lpstr>
      <vt:lpstr>Cervix,vagina, muscular walls, fallopian tubes, ovaries</vt:lpstr>
      <vt:lpstr>PowerPoint Presentation</vt:lpstr>
      <vt:lpstr>The vagina</vt:lpstr>
      <vt:lpstr>Physiologic changes</vt:lpstr>
      <vt:lpstr>Metabolic and chemical changes</vt:lpstr>
      <vt:lpstr>Cardiovascular changes </vt:lpstr>
      <vt:lpstr>Cardiovascular changes cntd…</vt:lpstr>
      <vt:lpstr>Return of Menstruation and ovulation</vt:lpstr>
      <vt:lpstr>The Psychology of the Mother During Puerperium </vt:lpstr>
      <vt:lpstr>PowerPoint Presentation</vt:lpstr>
      <vt:lpstr>Postpartum Tears or Fourth Day Blues </vt:lpstr>
      <vt:lpstr>PowerPoint Presentation</vt:lpstr>
      <vt:lpstr>General Involution </vt:lpstr>
      <vt:lpstr>Involution of the Uterus </vt:lpstr>
      <vt:lpstr>PowerPoint Presentation</vt:lpstr>
      <vt:lpstr>PowerPoint Presentation</vt:lpstr>
      <vt:lpstr>PowerPoint Presentation</vt:lpstr>
      <vt:lpstr>PowerPoint Presentation</vt:lpstr>
      <vt:lpstr>PowerPoint Presentation</vt:lpstr>
      <vt:lpstr>Onset of Lactation</vt:lpstr>
      <vt:lpstr>Management of Normal Puerperium </vt:lpstr>
      <vt:lpstr>PowerPoint Presentation</vt:lpstr>
      <vt:lpstr>MINOR COMPLICATIONS OF PUERPERIUM</vt:lpstr>
      <vt:lpstr>Minor ailments of puerperium &amp; mgt</vt:lpstr>
      <vt:lpstr>AFTERPAINS</vt:lpstr>
      <vt:lpstr>MANAGEMENT </vt:lpstr>
      <vt:lpstr>SUBINVOLUTION</vt:lpstr>
      <vt:lpstr>PowerPoint Presentation</vt:lpstr>
      <vt:lpstr>MGT OF SUB-INVOLUTION</vt:lpstr>
      <vt:lpstr>PAIN IN THE PERINEUM</vt:lpstr>
      <vt:lpstr>RELIEVING MEASURES</vt:lpstr>
      <vt:lpstr>  to reduce the swelling    </vt:lpstr>
      <vt:lpstr>Sitz bath </vt:lpstr>
      <vt:lpstr>Care of perineal stitches</vt:lpstr>
      <vt:lpstr>Breast related disorders </vt:lpstr>
      <vt:lpstr>mgt</vt:lpstr>
      <vt:lpstr> Sore, cracked and damaged nipples </vt:lpstr>
      <vt:lpstr>Recommended Methods of Treatment for Cracked Nipples</vt:lpstr>
      <vt:lpstr>Postnatal diuresis</vt:lpstr>
      <vt:lpstr>causes</vt:lpstr>
      <vt:lpstr>mgt</vt:lpstr>
      <vt:lpstr>CONSTIPATION</vt:lpstr>
      <vt:lpstr>NORMAL NEWBORN</vt:lpstr>
      <vt:lpstr>APGAR SCORING </vt:lpstr>
      <vt:lpstr>PowerPoint Presentation</vt:lpstr>
      <vt:lpstr>PowerPoint Presentation</vt:lpstr>
      <vt:lpstr>PowerPoint Presentation</vt:lpstr>
      <vt:lpstr>APGAR SCORE TABLE</vt:lpstr>
      <vt:lpstr>PowerPoint Presentation</vt:lpstr>
      <vt:lpstr>PowerPoint Presentation</vt:lpstr>
      <vt:lpstr>Kangaroo mother care</vt:lpstr>
      <vt:lpstr>PowerPoint Presentation</vt:lpstr>
      <vt:lpstr>PowerPoint Presentation</vt:lpstr>
      <vt:lpstr>PowerPoint Presentation</vt:lpstr>
      <vt:lpstr>PowerPoint Presentation</vt:lpstr>
      <vt:lpstr>Advantages of KMC</vt:lpstr>
      <vt:lpstr>PowerPoint Presentation</vt:lpstr>
      <vt:lpstr>PowerPoint Presentation</vt:lpstr>
      <vt:lpstr>Procedure of KMC</vt:lpstr>
      <vt:lpstr>PowerPoint Presentation</vt:lpstr>
      <vt:lpstr>PowerPoint Presentation</vt:lpstr>
      <vt:lpstr>FIRST EXAMINATION OF THE NEONATE</vt:lpstr>
      <vt:lpstr>PowerPoint Presentation</vt:lpstr>
      <vt:lpstr> PREPARATIONS PRIOR TO FIRST EXAMINATION</vt:lpstr>
      <vt:lpstr>EVALUATE THE BABY</vt:lpstr>
      <vt:lpstr>APPEARANCE</vt:lpstr>
      <vt:lpstr>Vernix caseosa</vt:lpstr>
      <vt:lpstr>THE SKIN</vt:lpstr>
      <vt:lpstr>Examine the baby systematically in the following manner: </vt:lpstr>
      <vt:lpstr>HEAD CNTD’</vt:lpstr>
      <vt:lpstr>MEASURING OCCIPITO-FRONTAL CIRCUMFERENCE</vt:lpstr>
      <vt:lpstr>EYES</vt:lpstr>
      <vt:lpstr>Normal eye</vt:lpstr>
      <vt:lpstr>Eyelid edema</vt:lpstr>
      <vt:lpstr>PowerPoint Presentation</vt:lpstr>
      <vt:lpstr>PowerPoint Presentation</vt:lpstr>
      <vt:lpstr>THE MOUTH</vt:lpstr>
      <vt:lpstr>PowerPoint Presentation</vt:lpstr>
      <vt:lpstr>Precocious /natal teeth</vt:lpstr>
      <vt:lpstr>PowerPoint Presentation</vt:lpstr>
      <vt:lpstr>PowerPoint Presentation</vt:lpstr>
      <vt:lpstr>PowerPoint Presentation</vt:lpstr>
      <vt:lpstr>PowerPoint Presentation</vt:lpstr>
      <vt:lpstr>THE HIPS</vt:lpstr>
      <vt:lpstr>ORTOLANI’S TEST</vt:lpstr>
      <vt:lpstr>Barlow’s test</vt:lpstr>
      <vt:lpstr>PowerPoint Presentation</vt:lpstr>
      <vt:lpstr>PowerPoint Presentation</vt:lpstr>
      <vt:lpstr>THE SPINE</vt:lpstr>
      <vt:lpstr>Neurological Assessment </vt:lpstr>
      <vt:lpstr>Moro Reflex </vt:lpstr>
      <vt:lpstr>PowerPoint Presentation</vt:lpstr>
      <vt:lpstr>Tonic Neck Reflex  </vt:lpstr>
      <vt:lpstr>Rooting Reflex</vt:lpstr>
      <vt:lpstr>Stepping Reflex  </vt:lpstr>
      <vt:lpstr>Grasp Reflex  </vt:lpstr>
      <vt:lpstr>PowerPoint Presentation</vt:lpstr>
      <vt:lpstr>Protective Reflex </vt:lpstr>
      <vt:lpstr>PowerPoint Presentation</vt:lpstr>
      <vt:lpstr>DAILY PHYSICAL EXAMINATION</vt:lpstr>
      <vt:lpstr>PowerPoint Presentation</vt:lpstr>
      <vt:lpstr>PowerPoint Presentation</vt:lpstr>
      <vt:lpstr>PowerPoint Presentation</vt:lpstr>
      <vt:lpstr>PowerPoint Presentation</vt:lpstr>
      <vt:lpstr>PowerPoint Presentation</vt:lpstr>
      <vt:lpstr>ESSENTIAL NEWBORN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MINOR COMPLICATIONS OF THE NEWBORN</vt:lpstr>
      <vt:lpstr>PowerPoint Presentation</vt:lpstr>
      <vt:lpstr>NAPKIN RASH  </vt:lpstr>
      <vt:lpstr>MASTITIS NEONATORUM</vt:lpstr>
      <vt:lpstr>PSEUDO MENSTRUATION</vt:lpstr>
      <vt:lpstr>CONSTIPATION</vt:lpstr>
      <vt:lpstr>ORAL THRUSH  </vt:lpstr>
      <vt:lpstr>STICKY EYES  </vt:lpstr>
      <vt:lpstr>MOLDING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MATERNAL AND NEWBORN HEALTH 1</dc:title>
  <dc:creator>hp</dc:creator>
  <cp:lastModifiedBy>hp</cp:lastModifiedBy>
  <cp:revision>53</cp:revision>
  <dcterms:created xsi:type="dcterms:W3CDTF">2021-10-15T06:22:45Z</dcterms:created>
  <dcterms:modified xsi:type="dcterms:W3CDTF">2021-10-29T10:00:29Z</dcterms:modified>
</cp:coreProperties>
</file>