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52"/>
  </p:notesMasterIdLst>
  <p:sldIdLst>
    <p:sldId id="256" r:id="rId2"/>
    <p:sldId id="260" r:id="rId3"/>
    <p:sldId id="261" r:id="rId4"/>
    <p:sldId id="257" r:id="rId5"/>
    <p:sldId id="258" r:id="rId6"/>
    <p:sldId id="259"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9" r:id="rId21"/>
    <p:sldId id="281" r:id="rId22"/>
    <p:sldId id="282" r:id="rId23"/>
    <p:sldId id="283" r:id="rId24"/>
    <p:sldId id="284" r:id="rId25"/>
    <p:sldId id="286" r:id="rId26"/>
    <p:sldId id="287" r:id="rId27"/>
    <p:sldId id="289" r:id="rId28"/>
    <p:sldId id="294" r:id="rId29"/>
    <p:sldId id="295" r:id="rId30"/>
    <p:sldId id="296" r:id="rId31"/>
    <p:sldId id="290" r:id="rId32"/>
    <p:sldId id="297" r:id="rId33"/>
    <p:sldId id="298" r:id="rId34"/>
    <p:sldId id="299" r:id="rId35"/>
    <p:sldId id="319" r:id="rId36"/>
    <p:sldId id="301" r:id="rId37"/>
    <p:sldId id="302" r:id="rId38"/>
    <p:sldId id="303" r:id="rId39"/>
    <p:sldId id="304" r:id="rId40"/>
    <p:sldId id="305" r:id="rId41"/>
    <p:sldId id="320" r:id="rId42"/>
    <p:sldId id="306" r:id="rId43"/>
    <p:sldId id="307" r:id="rId44"/>
    <p:sldId id="308" r:id="rId45"/>
    <p:sldId id="309" r:id="rId46"/>
    <p:sldId id="314" r:id="rId47"/>
    <p:sldId id="315" r:id="rId48"/>
    <p:sldId id="316" r:id="rId49"/>
    <p:sldId id="310" r:id="rId50"/>
    <p:sldId id="311"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987" autoAdjust="0"/>
    <p:restoredTop sz="94660"/>
  </p:normalViewPr>
  <p:slideViewPr>
    <p:cSldViewPr>
      <p:cViewPr>
        <p:scale>
          <a:sx n="66" d="100"/>
          <a:sy n="66" d="100"/>
        </p:scale>
        <p:origin x="-2124" y="-3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0CC4F-1F44-494D-AC1B-805DB8350C30}" type="datetimeFigureOut">
              <a:rPr lang="en-US" smtClean="0"/>
              <a:t>11/13/2020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2FD9A-8878-47C7-A00F-32427B59DFDD}" type="slidenum">
              <a:rPr lang="en-US" smtClean="0"/>
              <a:t>‹#›</a:t>
            </a:fld>
            <a:endParaRPr lang="en-US"/>
          </a:p>
        </p:txBody>
      </p:sp>
    </p:spTree>
    <p:extLst>
      <p:ext uri="{BB962C8B-B14F-4D97-AF65-F5344CB8AC3E}">
        <p14:creationId xmlns:p14="http://schemas.microsoft.com/office/powerpoint/2010/main" val="4136785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52FD9A-8878-47C7-A00F-32427B59DFDD}" type="slidenum">
              <a:rPr lang="en-US" smtClean="0"/>
              <a:t>44</a:t>
            </a:fld>
            <a:endParaRPr lang="en-US"/>
          </a:p>
        </p:txBody>
      </p:sp>
    </p:spTree>
    <p:extLst>
      <p:ext uri="{BB962C8B-B14F-4D97-AF65-F5344CB8AC3E}">
        <p14:creationId xmlns:p14="http://schemas.microsoft.com/office/powerpoint/2010/main" val="1482445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E8B1298-1AAB-4554-87E9-002A91B1D20A}" type="datetimeFigureOut">
              <a:rPr lang="en-US" smtClean="0"/>
              <a:t>11/13/2020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84C86D9-F21C-4FC9-89A9-365141C985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8B1298-1AAB-4554-87E9-002A91B1D20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86D9-F21C-4FC9-89A9-365141C985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E8B1298-1AAB-4554-87E9-002A91B1D20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86D9-F21C-4FC9-89A9-365141C985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E8B1298-1AAB-4554-87E9-002A91B1D20A}" type="datetimeFigureOut">
              <a:rPr lang="en-US" smtClean="0"/>
              <a:t>11/13/2020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84C86D9-F21C-4FC9-89A9-365141C985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E8B1298-1AAB-4554-87E9-002A91B1D20A}" type="datetimeFigureOut">
              <a:rPr lang="en-US" smtClean="0"/>
              <a:t>11/13/2020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84C86D9-F21C-4FC9-89A9-365141C9854A}"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E8B1298-1AAB-4554-87E9-002A91B1D20A}" type="datetimeFigureOut">
              <a:rPr lang="en-US" smtClean="0"/>
              <a:t>11/13/2020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84C86D9-F21C-4FC9-89A9-365141C985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E8B1298-1AAB-4554-87E9-002A91B1D20A}"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84C86D9-F21C-4FC9-89A9-365141C9854A}"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E8B1298-1AAB-4554-87E9-002A91B1D20A}" type="datetimeFigureOut">
              <a:rPr lang="en-US" smtClean="0"/>
              <a:t>11/13/2020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C86D9-F21C-4FC9-89A9-365141C985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E8B1298-1AAB-4554-87E9-002A91B1D20A}" type="datetimeFigureOut">
              <a:rPr lang="en-US" smtClean="0"/>
              <a:t>11/13/2020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C86D9-F21C-4FC9-89A9-365141C985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E8B1298-1AAB-4554-87E9-002A91B1D20A}" type="datetimeFigureOut">
              <a:rPr lang="en-US" smtClean="0"/>
              <a:t>11/13/2020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C86D9-F21C-4FC9-89A9-365141C985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E8B1298-1AAB-4554-87E9-002A91B1D20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84C86D9-F21C-4FC9-89A9-365141C9854A}"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E8B1298-1AAB-4554-87E9-002A91B1D20A}" type="datetimeFigureOut">
              <a:rPr lang="en-US" smtClean="0"/>
              <a:t>11/13/2020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84C86D9-F21C-4FC9-89A9-365141C9854A}"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MEDICAL PARASITOLOGY</a:t>
            </a:r>
            <a:endParaRPr lang="en-US" dirty="0"/>
          </a:p>
        </p:txBody>
      </p:sp>
      <p:sp>
        <p:nvSpPr>
          <p:cNvPr id="3" name="Subtitle 2"/>
          <p:cNvSpPr>
            <a:spLocks noGrp="1"/>
          </p:cNvSpPr>
          <p:nvPr>
            <p:ph type="subTitle" idx="1"/>
          </p:nvPr>
        </p:nvSpPr>
        <p:spPr/>
        <p:txBody>
          <a:bodyPr>
            <a:normAutofit/>
          </a:bodyPr>
          <a:lstStyle/>
          <a:p>
            <a:r>
              <a:rPr lang="en-US" dirty="0" err="1" smtClean="0"/>
              <a:t>BY;Kenneth</a:t>
            </a:r>
            <a:r>
              <a:rPr lang="en-US" dirty="0" smtClean="0"/>
              <a:t> </a:t>
            </a:r>
            <a:r>
              <a:rPr lang="en-US" dirty="0" err="1" smtClean="0"/>
              <a:t>Nakunza</a:t>
            </a:r>
            <a:r>
              <a:rPr lang="en-US" dirty="0" smtClean="0"/>
              <a:t> M</a:t>
            </a:r>
          </a:p>
          <a:p>
            <a:r>
              <a:rPr lang="en-US" dirty="0" smtClean="0"/>
              <a:t>LECTURER KMTC </a:t>
            </a:r>
          </a:p>
          <a:p>
            <a:endParaRPr lang="en-US" dirty="0" smtClean="0"/>
          </a:p>
          <a:p>
            <a:endParaRPr lang="en-US" dirty="0"/>
          </a:p>
        </p:txBody>
      </p:sp>
    </p:spTree>
    <p:extLst>
      <p:ext uri="{BB962C8B-B14F-4D97-AF65-F5344CB8AC3E}">
        <p14:creationId xmlns:p14="http://schemas.microsoft.com/office/powerpoint/2010/main" val="510879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BASED ON THE LOCATION</a:t>
            </a:r>
          </a:p>
          <a:p>
            <a:r>
              <a:rPr lang="en-US" sz="4000" dirty="0" smtClean="0"/>
              <a:t>Parasites may also be divided into two</a:t>
            </a:r>
          </a:p>
          <a:p>
            <a:r>
              <a:rPr lang="en-US" sz="4000" dirty="0"/>
              <a:t> </a:t>
            </a:r>
            <a:r>
              <a:rPr lang="en-US" sz="4000" dirty="0" smtClean="0"/>
              <a:t> a] </a:t>
            </a:r>
            <a:r>
              <a:rPr lang="en-US" sz="4000" dirty="0" err="1" smtClean="0"/>
              <a:t>Ectoparasite</a:t>
            </a:r>
            <a:endParaRPr lang="en-US" sz="4000" dirty="0" smtClean="0"/>
          </a:p>
          <a:p>
            <a:r>
              <a:rPr lang="en-US" sz="4000" dirty="0"/>
              <a:t> </a:t>
            </a:r>
            <a:r>
              <a:rPr lang="en-US" sz="4000" dirty="0" smtClean="0"/>
              <a:t>  b] </a:t>
            </a:r>
            <a:r>
              <a:rPr lang="en-US" sz="4000" dirty="0" err="1" smtClean="0"/>
              <a:t>Endoparasite</a:t>
            </a:r>
            <a:endParaRPr lang="en-US" sz="4000" dirty="0" smtClean="0"/>
          </a:p>
          <a:p>
            <a:endParaRPr lang="en-US" dirty="0"/>
          </a:p>
          <a:p>
            <a:endParaRPr lang="en-US" dirty="0"/>
          </a:p>
        </p:txBody>
      </p:sp>
    </p:spTree>
    <p:extLst>
      <p:ext uri="{BB962C8B-B14F-4D97-AF65-F5344CB8AC3E}">
        <p14:creationId xmlns:p14="http://schemas.microsoft.com/office/powerpoint/2010/main" val="2434683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ECTOPARASITE</a:t>
            </a:r>
          </a:p>
          <a:p>
            <a:r>
              <a:rPr lang="en-US" dirty="0"/>
              <a:t> </a:t>
            </a:r>
            <a:r>
              <a:rPr lang="en-US" dirty="0" smtClean="0"/>
              <a:t>These are organisms which live on the surface of the body ,</a:t>
            </a:r>
            <a:r>
              <a:rPr lang="en-US" dirty="0" err="1" smtClean="0"/>
              <a:t>e.g..,the</a:t>
            </a:r>
            <a:r>
              <a:rPr lang="en-US" dirty="0" smtClean="0"/>
              <a:t> human louse, </a:t>
            </a:r>
            <a:r>
              <a:rPr lang="en-US" i="1" dirty="0" err="1" smtClean="0"/>
              <a:t>pediculus</a:t>
            </a:r>
            <a:r>
              <a:rPr lang="en-US" i="1" dirty="0" smtClean="0"/>
              <a:t> </a:t>
            </a:r>
            <a:r>
              <a:rPr lang="en-US" i="1" dirty="0" err="1" smtClean="0"/>
              <a:t>humanus</a:t>
            </a:r>
            <a:r>
              <a:rPr lang="en-US" i="1" dirty="0" smtClean="0"/>
              <a:t> .</a:t>
            </a:r>
          </a:p>
          <a:p>
            <a:r>
              <a:rPr lang="en-US" i="1" dirty="0" smtClean="0"/>
              <a:t>The infection by these parasites is known as </a:t>
            </a:r>
            <a:r>
              <a:rPr lang="en-US" b="1" i="1" dirty="0" smtClean="0"/>
              <a:t>infestation.</a:t>
            </a:r>
          </a:p>
          <a:p>
            <a:r>
              <a:rPr lang="en-US" dirty="0" smtClean="0"/>
              <a:t>They are important as vector transmitting pathogenic microorganisms</a:t>
            </a:r>
            <a:endParaRPr lang="en-US" dirty="0"/>
          </a:p>
        </p:txBody>
      </p:sp>
    </p:spTree>
    <p:extLst>
      <p:ext uri="{BB962C8B-B14F-4D97-AF65-F5344CB8AC3E}">
        <p14:creationId xmlns:p14="http://schemas.microsoft.com/office/powerpoint/2010/main" val="4007187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ENDOPARASITES</a:t>
            </a:r>
          </a:p>
          <a:p>
            <a:r>
              <a:rPr lang="en-US" dirty="0" smtClean="0"/>
              <a:t> </a:t>
            </a:r>
            <a:r>
              <a:rPr lang="en-US" dirty="0"/>
              <a:t>O</a:t>
            </a:r>
            <a:r>
              <a:rPr lang="en-US" dirty="0" smtClean="0"/>
              <a:t>rganisms that live within the body of the host are known as </a:t>
            </a:r>
            <a:r>
              <a:rPr lang="en-US" dirty="0" err="1" smtClean="0"/>
              <a:t>endoparasites</a:t>
            </a:r>
            <a:endParaRPr lang="en-US" dirty="0" smtClean="0"/>
          </a:p>
          <a:p>
            <a:r>
              <a:rPr lang="en-US" dirty="0" smtClean="0"/>
              <a:t>All protozoa and helminthic parasites of man are </a:t>
            </a:r>
            <a:r>
              <a:rPr lang="en-US" dirty="0" err="1" smtClean="0"/>
              <a:t>endoparasites</a:t>
            </a:r>
            <a:endParaRPr lang="en-US" dirty="0" smtClean="0"/>
          </a:p>
          <a:p>
            <a:r>
              <a:rPr lang="en-US" dirty="0" smtClean="0"/>
              <a:t>The invasion by the </a:t>
            </a:r>
            <a:r>
              <a:rPr lang="en-US" dirty="0" err="1" smtClean="0"/>
              <a:t>endoparasites</a:t>
            </a:r>
            <a:r>
              <a:rPr lang="en-US" dirty="0" smtClean="0"/>
              <a:t> is known as </a:t>
            </a:r>
            <a:r>
              <a:rPr lang="en-US" b="1" i="1" dirty="0" smtClean="0"/>
              <a:t>infectio</a:t>
            </a:r>
            <a:r>
              <a:rPr lang="en-US" b="1" i="1" dirty="0"/>
              <a:t>n</a:t>
            </a:r>
          </a:p>
        </p:txBody>
      </p:sp>
    </p:spTree>
    <p:extLst>
      <p:ext uri="{BB962C8B-B14F-4D97-AF65-F5344CB8AC3E}">
        <p14:creationId xmlns:p14="http://schemas.microsoft.com/office/powerpoint/2010/main" val="4265626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ENDOPARASES can be further subdivided into;</a:t>
            </a:r>
          </a:p>
          <a:p>
            <a:r>
              <a:rPr lang="en-US" dirty="0" smtClean="0"/>
              <a:t>A] </a:t>
            </a:r>
            <a:r>
              <a:rPr lang="en-US" b="1" i="1" dirty="0" smtClean="0"/>
              <a:t>Obligate parasite</a:t>
            </a:r>
            <a:r>
              <a:rPr lang="en-US" dirty="0" smtClean="0"/>
              <a:t>; organism that can not exist 	without a host ( e.g. </a:t>
            </a:r>
            <a:r>
              <a:rPr lang="en-US" i="1" dirty="0" smtClean="0"/>
              <a:t>Toxoplasma </a:t>
            </a:r>
            <a:r>
              <a:rPr lang="en-US" i="1" dirty="0" err="1" smtClean="0"/>
              <a:t>gondii</a:t>
            </a:r>
            <a:r>
              <a:rPr lang="en-US" i="1" dirty="0" smtClean="0"/>
              <a:t>)</a:t>
            </a:r>
          </a:p>
          <a:p>
            <a:pPr marL="0" indent="0">
              <a:buNone/>
            </a:pPr>
            <a:r>
              <a:rPr lang="en-US" i="1" dirty="0" smtClean="0"/>
              <a:t>    </a:t>
            </a:r>
            <a:r>
              <a:rPr lang="en-US" dirty="0" smtClean="0"/>
              <a:t>B] </a:t>
            </a:r>
            <a:r>
              <a:rPr lang="en-US" b="1" i="1" dirty="0" err="1" smtClean="0"/>
              <a:t>Fucultative</a:t>
            </a:r>
            <a:r>
              <a:rPr lang="en-US" b="1" i="1" dirty="0" smtClean="0"/>
              <a:t> parasites</a:t>
            </a:r>
            <a:r>
              <a:rPr lang="en-US" dirty="0" smtClean="0"/>
              <a:t>: Organisms that under 	</a:t>
            </a:r>
            <a:r>
              <a:rPr lang="en-US" dirty="0" err="1" smtClean="0"/>
              <a:t>favourable</a:t>
            </a:r>
            <a:r>
              <a:rPr lang="en-US" dirty="0" smtClean="0"/>
              <a:t> circumstances may live either a 	parasitic or free living existence (</a:t>
            </a:r>
            <a:r>
              <a:rPr lang="en-US" dirty="0" err="1" smtClean="0"/>
              <a:t>eg</a:t>
            </a:r>
            <a:r>
              <a:rPr lang="en-US" dirty="0" smtClean="0"/>
              <a:t> </a:t>
            </a:r>
            <a:r>
              <a:rPr lang="en-US" i="1" dirty="0" err="1" smtClean="0"/>
              <a:t>Naegleria</a:t>
            </a:r>
            <a:r>
              <a:rPr lang="en-US" i="1" dirty="0" smtClean="0"/>
              <a:t> 	</a:t>
            </a:r>
            <a:r>
              <a:rPr lang="en-US" i="1" dirty="0" err="1" smtClean="0"/>
              <a:t>fowleri</a:t>
            </a:r>
            <a:r>
              <a:rPr lang="en-US" i="1" dirty="0" smtClean="0"/>
              <a:t>, </a:t>
            </a:r>
            <a:r>
              <a:rPr lang="en-US" i="1" dirty="0" err="1" smtClean="0"/>
              <a:t>Acanthaamoeba</a:t>
            </a:r>
            <a:r>
              <a:rPr lang="en-US" i="1" dirty="0" smtClean="0"/>
              <a:t> </a:t>
            </a:r>
            <a:r>
              <a:rPr lang="en-US" i="1" dirty="0" err="1" smtClean="0"/>
              <a:t>spp</a:t>
            </a:r>
            <a:r>
              <a:rPr lang="en-US" i="1" dirty="0" smtClean="0"/>
              <a:t>, and Balamuthia 	 </a:t>
            </a:r>
            <a:r>
              <a:rPr lang="en-US" i="1" dirty="0"/>
              <a:t>	</a:t>
            </a:r>
            <a:r>
              <a:rPr lang="en-US" i="1" dirty="0" err="1" smtClean="0"/>
              <a:t>mandrilaris</a:t>
            </a:r>
            <a:r>
              <a:rPr lang="en-US" i="1" dirty="0" smtClean="0"/>
              <a:t>)</a:t>
            </a:r>
          </a:p>
          <a:p>
            <a:pPr marL="0" indent="0">
              <a:buNone/>
            </a:pPr>
            <a:r>
              <a:rPr lang="en-US" i="1" dirty="0"/>
              <a:t> </a:t>
            </a:r>
            <a:r>
              <a:rPr lang="en-US" i="1" dirty="0" smtClean="0"/>
              <a:t>   </a:t>
            </a:r>
            <a:endParaRPr lang="en-US" dirty="0"/>
          </a:p>
        </p:txBody>
      </p:sp>
    </p:spTree>
    <p:extLst>
      <p:ext uri="{BB962C8B-B14F-4D97-AF65-F5344CB8AC3E}">
        <p14:creationId xmlns:p14="http://schemas.microsoft.com/office/powerpoint/2010/main" val="789955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Endoparasites</a:t>
            </a:r>
            <a:r>
              <a:rPr lang="en-US" i="1" dirty="0" smtClean="0"/>
              <a:t> </a:t>
            </a:r>
            <a:r>
              <a:rPr lang="en-US" i="1" dirty="0" err="1" smtClean="0"/>
              <a:t>cont</a:t>
            </a:r>
            <a:r>
              <a:rPr lang="en-US" i="1" dirty="0" smtClean="0"/>
              <a:t>;</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 </a:t>
            </a:r>
            <a:r>
              <a:rPr lang="en-US" dirty="0" smtClean="0"/>
              <a:t>    C</a:t>
            </a:r>
            <a:r>
              <a:rPr lang="en-US" dirty="0"/>
              <a:t>] </a:t>
            </a:r>
            <a:r>
              <a:rPr lang="en-US" b="1" i="1" dirty="0" err="1"/>
              <a:t>Acidental</a:t>
            </a:r>
            <a:r>
              <a:rPr lang="en-US" b="1" i="1" dirty="0"/>
              <a:t> parasite; </a:t>
            </a:r>
            <a:r>
              <a:rPr lang="en-US" dirty="0"/>
              <a:t>Organism that </a:t>
            </a:r>
            <a:r>
              <a:rPr lang="en-US" dirty="0" err="1"/>
              <a:t>attact</a:t>
            </a:r>
            <a:r>
              <a:rPr lang="en-US" dirty="0"/>
              <a:t> an </a:t>
            </a:r>
            <a:r>
              <a:rPr lang="en-US" dirty="0" smtClean="0"/>
              <a:t>	unusual </a:t>
            </a:r>
            <a:r>
              <a:rPr lang="en-US" dirty="0"/>
              <a:t>host (</a:t>
            </a:r>
            <a:r>
              <a:rPr lang="en-US" dirty="0" err="1"/>
              <a:t>eg</a:t>
            </a:r>
            <a:r>
              <a:rPr lang="en-US" dirty="0"/>
              <a:t> </a:t>
            </a:r>
            <a:r>
              <a:rPr lang="en-US" i="1" dirty="0" err="1"/>
              <a:t>Echimoccocus</a:t>
            </a:r>
            <a:r>
              <a:rPr lang="en-US" i="1" dirty="0"/>
              <a:t>  </a:t>
            </a:r>
            <a:r>
              <a:rPr lang="en-US" i="1" dirty="0" err="1"/>
              <a:t>granulosus</a:t>
            </a:r>
            <a:r>
              <a:rPr lang="en-US" i="1" dirty="0"/>
              <a:t> </a:t>
            </a:r>
            <a:r>
              <a:rPr lang="en-US" dirty="0"/>
              <a:t>in </a:t>
            </a:r>
            <a:r>
              <a:rPr lang="en-US" dirty="0" smtClean="0"/>
              <a:t>	man)</a:t>
            </a:r>
          </a:p>
          <a:p>
            <a:pPr marL="0" indent="0">
              <a:buNone/>
            </a:pPr>
            <a:r>
              <a:rPr lang="en-US" dirty="0"/>
              <a:t> </a:t>
            </a:r>
            <a:r>
              <a:rPr lang="en-US" dirty="0" smtClean="0"/>
              <a:t>     D] </a:t>
            </a:r>
            <a:r>
              <a:rPr lang="en-US" b="1" i="1" dirty="0" err="1" smtClean="0"/>
              <a:t>Abbarant</a:t>
            </a:r>
            <a:r>
              <a:rPr lang="en-US" b="1" i="1" dirty="0" smtClean="0"/>
              <a:t> parasites; </a:t>
            </a:r>
            <a:r>
              <a:rPr lang="en-US" dirty="0" smtClean="0"/>
              <a:t>Organism that attack a 	host where they cannot live or develop further. 	(</a:t>
            </a:r>
            <a:r>
              <a:rPr lang="en-US" dirty="0" err="1" smtClean="0"/>
              <a:t>Eg</a:t>
            </a:r>
            <a:r>
              <a:rPr lang="en-US" dirty="0" smtClean="0"/>
              <a:t> </a:t>
            </a:r>
            <a:r>
              <a:rPr lang="en-US" i="1" dirty="0" err="1" smtClean="0"/>
              <a:t>Toxocara</a:t>
            </a:r>
            <a:r>
              <a:rPr lang="en-US" i="1" dirty="0" smtClean="0"/>
              <a:t> </a:t>
            </a:r>
            <a:r>
              <a:rPr lang="en-US" i="1" dirty="0" err="1" smtClean="0"/>
              <a:t>canis</a:t>
            </a:r>
            <a:r>
              <a:rPr lang="en-US" i="1" dirty="0" smtClean="0"/>
              <a:t> </a:t>
            </a:r>
            <a:r>
              <a:rPr lang="en-US" dirty="0" smtClean="0"/>
              <a:t>in man)</a:t>
            </a:r>
            <a:endParaRPr lang="en-US" dirty="0"/>
          </a:p>
          <a:p>
            <a:pPr marL="0" indent="0">
              <a:buNone/>
            </a:pPr>
            <a:r>
              <a:rPr lang="en-US" dirty="0" smtClean="0"/>
              <a:t>      E] </a:t>
            </a:r>
            <a:r>
              <a:rPr lang="en-US" b="1" i="1" dirty="0" smtClean="0"/>
              <a:t>Free –living; </a:t>
            </a:r>
            <a:r>
              <a:rPr lang="en-US" dirty="0" smtClean="0"/>
              <a:t>The term free-living describe the 	non-parasitic stage of existence which are lived 	independently of a host, </a:t>
            </a:r>
            <a:r>
              <a:rPr lang="en-US" dirty="0" err="1" smtClean="0"/>
              <a:t>eg</a:t>
            </a:r>
            <a:r>
              <a:rPr lang="en-US" dirty="0" smtClean="0"/>
              <a:t> hookworm  have 	active free-living stage in the soil</a:t>
            </a:r>
            <a:endParaRPr lang="en-US" dirty="0"/>
          </a:p>
        </p:txBody>
      </p:sp>
    </p:spTree>
    <p:extLst>
      <p:ext uri="{BB962C8B-B14F-4D97-AF65-F5344CB8AC3E}">
        <p14:creationId xmlns:p14="http://schemas.microsoft.com/office/powerpoint/2010/main" val="14542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HUMAN EMBRYO OR FETUS IS NOT A PARASITE</a:t>
            </a:r>
            <a:endParaRPr lang="en-US" dirty="0"/>
          </a:p>
        </p:txBody>
      </p:sp>
      <p:sp>
        <p:nvSpPr>
          <p:cNvPr id="3" name="Content Placeholder 2"/>
          <p:cNvSpPr>
            <a:spLocks noGrp="1"/>
          </p:cNvSpPr>
          <p:nvPr>
            <p:ph idx="1"/>
          </p:nvPr>
        </p:nvSpPr>
        <p:spPr/>
        <p:txBody>
          <a:bodyPr/>
          <a:lstStyle/>
          <a:p>
            <a:r>
              <a:rPr lang="en-US" dirty="0" smtClean="0"/>
              <a:t>Human embryo or fetus develop inside the uterus of the mother for more than nine months  deriving its nourishment from the mother. In spite of this its never treated as a parasite.</a:t>
            </a:r>
          </a:p>
          <a:p>
            <a:pPr marL="0" indent="0">
              <a:buNone/>
            </a:pPr>
            <a:r>
              <a:rPr lang="en-US" dirty="0"/>
              <a:t> </a:t>
            </a:r>
            <a:r>
              <a:rPr lang="en-US" dirty="0" smtClean="0"/>
              <a:t>Reasons being;</a:t>
            </a:r>
            <a:endParaRPr lang="en-US" dirty="0"/>
          </a:p>
        </p:txBody>
      </p:sp>
    </p:spTree>
    <p:extLst>
      <p:ext uri="{BB962C8B-B14F-4D97-AF65-F5344CB8AC3E}">
        <p14:creationId xmlns:p14="http://schemas.microsoft.com/office/powerpoint/2010/main" val="9490709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80991499"/>
              </p:ext>
            </p:extLst>
          </p:nvPr>
        </p:nvGraphicFramePr>
        <p:xfrm>
          <a:off x="457200" y="381000"/>
          <a:ext cx="8229599" cy="5552440"/>
        </p:xfrm>
        <a:graphic>
          <a:graphicData uri="http://schemas.openxmlformats.org/drawingml/2006/table">
            <a:tbl>
              <a:tblPr firstRow="1" bandRow="1">
                <a:tableStyleId>{5C22544A-7EE6-4342-B048-85BDC9FD1C3A}</a:tableStyleId>
              </a:tblPr>
              <a:tblGrid>
                <a:gridCol w="798990"/>
                <a:gridCol w="3675355"/>
                <a:gridCol w="3755254"/>
              </a:tblGrid>
              <a:tr h="848360">
                <a:tc>
                  <a:txBody>
                    <a:bodyPr/>
                    <a:lstStyle/>
                    <a:p>
                      <a:r>
                        <a:rPr lang="en-US" dirty="0" err="1" smtClean="0"/>
                        <a:t>S.No</a:t>
                      </a:r>
                      <a:endParaRPr lang="en-US" dirty="0"/>
                    </a:p>
                  </a:txBody>
                  <a:tcPr/>
                </a:tc>
                <a:tc>
                  <a:txBody>
                    <a:bodyPr/>
                    <a:lstStyle/>
                    <a:p>
                      <a:r>
                        <a:rPr lang="en-US" dirty="0" smtClean="0"/>
                        <a:t>parasite</a:t>
                      </a:r>
                      <a:endParaRPr lang="en-US" dirty="0"/>
                    </a:p>
                  </a:txBody>
                  <a:tcPr/>
                </a:tc>
                <a:tc>
                  <a:txBody>
                    <a:bodyPr/>
                    <a:lstStyle/>
                    <a:p>
                      <a:r>
                        <a:rPr lang="en-US" dirty="0" smtClean="0"/>
                        <a:t>Human embryo or fetus</a:t>
                      </a:r>
                      <a:endParaRPr lang="en-US" dirty="0"/>
                    </a:p>
                  </a:txBody>
                  <a:tcPr/>
                </a:tc>
              </a:tr>
              <a:tr h="142240">
                <a:tc>
                  <a:txBody>
                    <a:bodyPr/>
                    <a:lstStyle/>
                    <a:p>
                      <a:r>
                        <a:rPr lang="en-US" dirty="0" smtClean="0"/>
                        <a:t>1</a:t>
                      </a:r>
                      <a:endParaRPr lang="en-US" dirty="0"/>
                    </a:p>
                  </a:txBody>
                  <a:tcPr/>
                </a:tc>
                <a:tc>
                  <a:txBody>
                    <a:bodyPr/>
                    <a:lstStyle/>
                    <a:p>
                      <a:r>
                        <a:rPr lang="en-US" dirty="0" smtClean="0"/>
                        <a:t>A parasite</a:t>
                      </a:r>
                      <a:r>
                        <a:rPr lang="en-US" baseline="0" dirty="0" smtClean="0"/>
                        <a:t> is an organism of one species living in or on an organism of other species(a hetero specific relationship)and deriving its nourishment from the host</a:t>
                      </a:r>
                      <a:endParaRPr lang="en-US" dirty="0"/>
                    </a:p>
                  </a:txBody>
                  <a:tcPr/>
                </a:tc>
                <a:tc>
                  <a:txBody>
                    <a:bodyPr/>
                    <a:lstStyle/>
                    <a:p>
                      <a:r>
                        <a:rPr lang="en-US" dirty="0" smtClean="0"/>
                        <a:t>A human embryo or </a:t>
                      </a:r>
                      <a:r>
                        <a:rPr lang="en-US" dirty="0" err="1" smtClean="0"/>
                        <a:t>foetus</a:t>
                      </a:r>
                      <a:r>
                        <a:rPr lang="en-US" dirty="0" smtClean="0"/>
                        <a:t> is an organism of one species(homo sapiens)living in the uterine cavity of an</a:t>
                      </a:r>
                      <a:r>
                        <a:rPr lang="en-US" baseline="0" dirty="0" smtClean="0"/>
                        <a:t> organism of the same species and deriving its nourishment from the mother. This is a dependent relationship, and not a parasitic relationship</a:t>
                      </a:r>
                      <a:endParaRPr lang="en-US" dirty="0"/>
                    </a:p>
                  </a:txBody>
                  <a:tcPr/>
                </a:tc>
              </a:tr>
              <a:tr h="2047240">
                <a:tc>
                  <a:txBody>
                    <a:bodyPr/>
                    <a:lstStyle/>
                    <a:p>
                      <a:r>
                        <a:rPr lang="en-US" dirty="0" smtClean="0"/>
                        <a:t>2</a:t>
                      </a:r>
                      <a:endParaRPr lang="en-US" dirty="0"/>
                    </a:p>
                  </a:txBody>
                  <a:tcPr/>
                </a:tc>
                <a:tc>
                  <a:txBody>
                    <a:bodyPr/>
                    <a:lstStyle/>
                    <a:p>
                      <a:r>
                        <a:rPr lang="en-US" dirty="0" smtClean="0"/>
                        <a:t>A parasite is an invading organism coming</a:t>
                      </a:r>
                      <a:r>
                        <a:rPr lang="en-US" baseline="0" dirty="0" smtClean="0"/>
                        <a:t> to parasitize the host from an outside source</a:t>
                      </a:r>
                      <a:endParaRPr lang="en-US" dirty="0"/>
                    </a:p>
                  </a:txBody>
                  <a:tcPr/>
                </a:tc>
                <a:tc>
                  <a:txBody>
                    <a:bodyPr/>
                    <a:lstStyle/>
                    <a:p>
                      <a:r>
                        <a:rPr lang="en-US" dirty="0" smtClean="0"/>
                        <a:t>A human embryo or </a:t>
                      </a:r>
                      <a:r>
                        <a:rPr lang="en-US" dirty="0" err="1" smtClean="0"/>
                        <a:t>foetus</a:t>
                      </a:r>
                      <a:r>
                        <a:rPr lang="en-US" dirty="0" smtClean="0"/>
                        <a:t> is formed from a fertilized egg coming from an inside source, being formed in the ovary</a:t>
                      </a:r>
                      <a:r>
                        <a:rPr lang="en-US" baseline="0" dirty="0" smtClean="0"/>
                        <a:t> of the mother where it moves into the oviduct where it may be fertilized to form the </a:t>
                      </a:r>
                      <a:r>
                        <a:rPr lang="en-US" baseline="0" dirty="0" err="1" smtClean="0"/>
                        <a:t>zygot</a:t>
                      </a:r>
                      <a:r>
                        <a:rPr lang="en-US" baseline="0" dirty="0" smtClean="0"/>
                        <a:t>, the first cell of the new human being</a:t>
                      </a:r>
                      <a:endParaRPr lang="en-US" dirty="0"/>
                    </a:p>
                  </a:txBody>
                  <a:tcPr/>
                </a:tc>
              </a:tr>
              <a:tr h="370840">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883260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758952"/>
          </a:xfrm>
        </p:spPr>
        <p:txBody>
          <a:bodyPr>
            <a:normAutofit/>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5236673"/>
              </p:ext>
            </p:extLst>
          </p:nvPr>
        </p:nvGraphicFramePr>
        <p:xfrm>
          <a:off x="381000" y="152400"/>
          <a:ext cx="8504238" cy="6568441"/>
        </p:xfrm>
        <a:graphic>
          <a:graphicData uri="http://schemas.openxmlformats.org/drawingml/2006/table">
            <a:tbl>
              <a:tblPr firstRow="1" bandRow="1">
                <a:tableStyleId>{5C22544A-7EE6-4342-B048-85BDC9FD1C3A}</a:tableStyleId>
              </a:tblPr>
              <a:tblGrid>
                <a:gridCol w="536575"/>
                <a:gridCol w="3806825"/>
                <a:gridCol w="4160838"/>
              </a:tblGrid>
              <a:tr h="2270761">
                <a:tc>
                  <a:txBody>
                    <a:bodyPr/>
                    <a:lstStyle/>
                    <a:p>
                      <a:r>
                        <a:rPr lang="en-US" dirty="0" smtClean="0"/>
                        <a:t>3</a:t>
                      </a:r>
                      <a:endParaRPr lang="en-US" dirty="0"/>
                    </a:p>
                  </a:txBody>
                  <a:tcPr/>
                </a:tc>
                <a:tc>
                  <a:txBody>
                    <a:bodyPr/>
                    <a:lstStyle/>
                    <a:p>
                      <a:r>
                        <a:rPr lang="en-US" dirty="0" smtClean="0"/>
                        <a:t>A</a:t>
                      </a:r>
                      <a:r>
                        <a:rPr lang="en-US" baseline="0" dirty="0" smtClean="0"/>
                        <a:t> parasite is generally </a:t>
                      </a:r>
                      <a:r>
                        <a:rPr lang="en-US" baseline="0" dirty="0" err="1" smtClean="0"/>
                        <a:t>hamful</a:t>
                      </a:r>
                      <a:r>
                        <a:rPr lang="en-US" baseline="0" dirty="0" smtClean="0"/>
                        <a:t> to some degree to the host</a:t>
                      </a:r>
                      <a:endParaRPr lang="en-US" dirty="0"/>
                    </a:p>
                  </a:txBody>
                  <a:tcPr/>
                </a:tc>
                <a:tc>
                  <a:txBody>
                    <a:bodyPr/>
                    <a:lstStyle/>
                    <a:p>
                      <a:r>
                        <a:rPr lang="en-US" dirty="0" smtClean="0"/>
                        <a:t>Human embryo</a:t>
                      </a:r>
                      <a:r>
                        <a:rPr lang="en-US" baseline="0" dirty="0" smtClean="0"/>
                        <a:t> or fetus developing in the uterine cavity  does not usually cause harm to the mother, provided proper care and nutrition is </a:t>
                      </a:r>
                      <a:r>
                        <a:rPr lang="en-US" baseline="0" dirty="0" err="1" smtClean="0"/>
                        <a:t>maintaind</a:t>
                      </a:r>
                      <a:r>
                        <a:rPr lang="en-US" baseline="0" dirty="0" smtClean="0"/>
                        <a:t> by the mother</a:t>
                      </a:r>
                      <a:endParaRPr lang="en-US" dirty="0"/>
                    </a:p>
                  </a:txBody>
                  <a:tcPr/>
                </a:tc>
              </a:tr>
              <a:tr h="370840">
                <a:tc>
                  <a:txBody>
                    <a:bodyPr/>
                    <a:lstStyle/>
                    <a:p>
                      <a:r>
                        <a:rPr lang="en-US" dirty="0" smtClean="0"/>
                        <a:t>4</a:t>
                      </a:r>
                      <a:endParaRPr lang="en-US" dirty="0"/>
                    </a:p>
                  </a:txBody>
                  <a:tcPr/>
                </a:tc>
                <a:tc>
                  <a:txBody>
                    <a:bodyPr/>
                    <a:lstStyle/>
                    <a:p>
                      <a:r>
                        <a:rPr lang="en-US" dirty="0" smtClean="0"/>
                        <a:t>A</a:t>
                      </a:r>
                      <a:r>
                        <a:rPr lang="en-US" baseline="0" dirty="0" smtClean="0"/>
                        <a:t> parasite  makes direct contact with the host’s tissue often holding by mouth parts, hooks, or suckers to the tissues involved ( intestinal lining, lungs connective tissues </a:t>
                      </a:r>
                      <a:r>
                        <a:rPr lang="en-US" baseline="0" dirty="0" err="1" smtClean="0"/>
                        <a:t>etc</a:t>
                      </a:r>
                      <a:r>
                        <a:rPr lang="en-US" baseline="0" dirty="0" smtClean="0"/>
                        <a:t>)</a:t>
                      </a:r>
                      <a:endParaRPr lang="en-US" dirty="0"/>
                    </a:p>
                  </a:txBody>
                  <a:tcPr/>
                </a:tc>
                <a:tc>
                  <a:txBody>
                    <a:bodyPr/>
                    <a:lstStyle/>
                    <a:p>
                      <a:r>
                        <a:rPr lang="en-US" dirty="0" smtClean="0"/>
                        <a:t>Human embryo</a:t>
                      </a:r>
                      <a:r>
                        <a:rPr lang="en-US" baseline="0" dirty="0" smtClean="0"/>
                        <a:t> or fetus  makes direct contact to the uterine lining of the mother for only a short period of time. It  soon becomes isolated in its own amniotic sac and makes indirect contact with the mother only by way of umbilical cord and  placenta</a:t>
                      </a:r>
                      <a:endParaRPr lang="en-US" dirty="0"/>
                    </a:p>
                  </a:txBody>
                  <a:tcPr/>
                </a:tc>
              </a:tr>
              <a:tr h="370840">
                <a:tc>
                  <a:txBody>
                    <a:bodyPr/>
                    <a:lstStyle/>
                    <a:p>
                      <a:r>
                        <a:rPr lang="en-US" dirty="0" smtClean="0"/>
                        <a:t>5</a:t>
                      </a:r>
                      <a:endParaRPr lang="en-US" dirty="0"/>
                    </a:p>
                  </a:txBody>
                  <a:tcPr/>
                </a:tc>
                <a:tc>
                  <a:txBody>
                    <a:bodyPr/>
                    <a:lstStyle/>
                    <a:p>
                      <a:r>
                        <a:rPr lang="en-US" dirty="0" smtClean="0"/>
                        <a:t>When a parasite invades the host tissue, the host tissue sometimes responds by making a capsule of connective tissue to surround the parasite and cut it off from other surrounding tissues</a:t>
                      </a:r>
                      <a:endParaRPr lang="en-US" dirty="0"/>
                    </a:p>
                  </a:txBody>
                  <a:tcPr/>
                </a:tc>
                <a:tc>
                  <a:txBody>
                    <a:bodyPr/>
                    <a:lstStyle/>
                    <a:p>
                      <a:r>
                        <a:rPr lang="en-US" dirty="0" smtClean="0"/>
                        <a:t>When</a:t>
                      </a:r>
                      <a:r>
                        <a:rPr lang="en-US" baseline="0" dirty="0" smtClean="0"/>
                        <a:t> the</a:t>
                      </a:r>
                      <a:r>
                        <a:rPr lang="en-US" dirty="0" smtClean="0"/>
                        <a:t> embryo</a:t>
                      </a:r>
                      <a:r>
                        <a:rPr lang="en-US" baseline="0" dirty="0" smtClean="0"/>
                        <a:t> or fetus attaches and invades </a:t>
                      </a:r>
                      <a:r>
                        <a:rPr lang="en-US" baseline="0" dirty="0" err="1" smtClean="0"/>
                        <a:t>te</a:t>
                      </a:r>
                      <a:r>
                        <a:rPr lang="en-US" baseline="0" dirty="0" smtClean="0"/>
                        <a:t> lining of the mother’s uterus, the lining  tissue responds by surrounding the human embryo but does not cut it off from the mother. Rather it establishes a means of close contact(placenta) between the mother and the new human being</a:t>
                      </a:r>
                      <a:endParaRPr lang="en-US" dirty="0"/>
                    </a:p>
                  </a:txBody>
                  <a:tcPr/>
                </a:tc>
              </a:tr>
            </a:tbl>
          </a:graphicData>
        </a:graphic>
      </p:graphicFrame>
    </p:spTree>
    <p:extLst>
      <p:ext uri="{BB962C8B-B14F-4D97-AF65-F5344CB8AC3E}">
        <p14:creationId xmlns:p14="http://schemas.microsoft.com/office/powerpoint/2010/main" val="2647417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534400" cy="758952"/>
          </a:xfrm>
        </p:spPr>
        <p:txBody>
          <a:bodyPr>
            <a:normAutofit/>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2025419"/>
              </p:ext>
            </p:extLst>
          </p:nvPr>
        </p:nvGraphicFramePr>
        <p:xfrm>
          <a:off x="304800" y="1554163"/>
          <a:ext cx="8686795" cy="2560320"/>
        </p:xfrm>
        <a:graphic>
          <a:graphicData uri="http://schemas.openxmlformats.org/drawingml/2006/table">
            <a:tbl>
              <a:tblPr firstRow="1" bandRow="1">
                <a:tableStyleId>{5C22544A-7EE6-4342-B048-85BDC9FD1C3A}</a:tableStyleId>
              </a:tblPr>
              <a:tblGrid>
                <a:gridCol w="470256"/>
                <a:gridCol w="4203129"/>
                <a:gridCol w="4013410"/>
              </a:tblGrid>
              <a:tr h="370840">
                <a:tc>
                  <a:txBody>
                    <a:bodyPr/>
                    <a:lstStyle/>
                    <a:p>
                      <a:r>
                        <a:rPr lang="en-US" dirty="0" smtClean="0"/>
                        <a:t>6</a:t>
                      </a:r>
                      <a:endParaRPr lang="en-US" dirty="0"/>
                    </a:p>
                  </a:txBody>
                  <a:tcPr marL="93401" marR="93401"/>
                </a:tc>
                <a:tc>
                  <a:txBody>
                    <a:bodyPr/>
                    <a:lstStyle/>
                    <a:p>
                      <a:r>
                        <a:rPr lang="en-US" dirty="0" smtClean="0"/>
                        <a:t>When a parasite invades the host,  the host usually responds by forming antibodies in respond to somatic</a:t>
                      </a:r>
                      <a:r>
                        <a:rPr lang="en-US" baseline="0" dirty="0" smtClean="0"/>
                        <a:t> antigens( molecule comprising the body of the parasite) or metabolic antigens9 molecules secreted or excreted by the parasite).Parasitism usually involves an immunological response on the part of the host.</a:t>
                      </a:r>
                      <a:endParaRPr lang="en-US" dirty="0"/>
                    </a:p>
                  </a:txBody>
                  <a:tcPr marL="93401" marR="93401"/>
                </a:tc>
                <a:tc>
                  <a:txBody>
                    <a:bodyPr/>
                    <a:lstStyle/>
                    <a:p>
                      <a:r>
                        <a:rPr lang="en-US" dirty="0" smtClean="0"/>
                        <a:t>Mother does not react to the presence of the embryo by producing humoral antibodies, but the trophoblast (the jacket of the cells surrounding the embryo)</a:t>
                      </a:r>
                      <a:r>
                        <a:rPr lang="en-US" baseline="0" dirty="0" smtClean="0"/>
                        <a:t> blocks the action of these antibodies and therefore the embryo of the </a:t>
                      </a:r>
                      <a:r>
                        <a:rPr lang="en-US" baseline="0" dirty="0" err="1" smtClean="0"/>
                        <a:t>foetus</a:t>
                      </a:r>
                      <a:r>
                        <a:rPr lang="en-US" baseline="0" dirty="0" smtClean="0"/>
                        <a:t> is not rejected. This reaction is unique to the embryo-mother relationship</a:t>
                      </a:r>
                      <a:endParaRPr lang="en-US" dirty="0"/>
                    </a:p>
                  </a:txBody>
                  <a:tcPr marL="93401" marR="93401"/>
                </a:tc>
              </a:tr>
            </a:tbl>
          </a:graphicData>
        </a:graphic>
      </p:graphicFrame>
    </p:spTree>
    <p:extLst>
      <p:ext uri="{BB962C8B-B14F-4D97-AF65-F5344CB8AC3E}">
        <p14:creationId xmlns:p14="http://schemas.microsoft.com/office/powerpoint/2010/main" val="3988958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10067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PARASITOLOGY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a:t>
            </a:r>
            <a:r>
              <a:rPr lang="en-US" b="1" dirty="0" smtClean="0"/>
              <a:t>TOPICS</a:t>
            </a:r>
          </a:p>
          <a:p>
            <a:r>
              <a:rPr lang="en-US" dirty="0" smtClean="0"/>
              <a:t>Introduction to parasitology</a:t>
            </a:r>
          </a:p>
          <a:p>
            <a:r>
              <a:rPr lang="en-US" dirty="0" smtClean="0"/>
              <a:t>Parasite</a:t>
            </a:r>
          </a:p>
          <a:p>
            <a:r>
              <a:rPr lang="en-US" dirty="0" smtClean="0"/>
              <a:t>Why a human embryo or fetus is not a parasite?</a:t>
            </a:r>
          </a:p>
          <a:p>
            <a:r>
              <a:rPr lang="en-US" dirty="0" smtClean="0"/>
              <a:t>Host</a:t>
            </a:r>
          </a:p>
          <a:p>
            <a:r>
              <a:rPr lang="en-US" dirty="0" smtClean="0"/>
              <a:t>Host parasite relationship</a:t>
            </a:r>
          </a:p>
          <a:p>
            <a:r>
              <a:rPr lang="en-US" dirty="0" smtClean="0"/>
              <a:t>Sources of infection</a:t>
            </a:r>
            <a:endParaRPr lang="en-US" dirty="0"/>
          </a:p>
        </p:txBody>
      </p:sp>
    </p:spTree>
    <p:extLst>
      <p:ext uri="{BB962C8B-B14F-4D97-AF65-F5344CB8AC3E}">
        <p14:creationId xmlns:p14="http://schemas.microsoft.com/office/powerpoint/2010/main" val="2212659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smtClean="0">
                <a:solidFill>
                  <a:srgbClr val="FF0000"/>
                </a:solidFill>
              </a:rPr>
              <a:t>End </a:t>
            </a:r>
          </a:p>
          <a:p>
            <a:endParaRPr lang="en-US" sz="4000" dirty="0">
              <a:solidFill>
                <a:srgbClr val="FF0000"/>
              </a:solidFill>
            </a:endParaRPr>
          </a:p>
          <a:p>
            <a:endParaRPr lang="en-US" sz="4000" dirty="0" smtClean="0">
              <a:solidFill>
                <a:srgbClr val="FF0000"/>
              </a:solidFill>
            </a:endParaRPr>
          </a:p>
          <a:p>
            <a:endParaRPr lang="en-US" sz="4000" dirty="0">
              <a:solidFill>
                <a:srgbClr val="FF0000"/>
              </a:solidFill>
            </a:endParaRPr>
          </a:p>
          <a:p>
            <a:endParaRPr lang="en-US" sz="4000" dirty="0" smtClean="0">
              <a:solidFill>
                <a:srgbClr val="FF0000"/>
              </a:solidFill>
            </a:endParaRPr>
          </a:p>
          <a:p>
            <a:pPr lvl="8"/>
            <a:r>
              <a:rPr lang="en-US" sz="4000" dirty="0" smtClean="0">
                <a:solidFill>
                  <a:srgbClr val="FF0000"/>
                </a:solidFill>
              </a:rPr>
              <a:t>questions</a:t>
            </a:r>
            <a:endParaRPr lang="en-US" sz="4000" dirty="0">
              <a:solidFill>
                <a:srgbClr val="FF0000"/>
              </a:solidFill>
            </a:endParaRPr>
          </a:p>
        </p:txBody>
      </p:sp>
    </p:spTree>
    <p:extLst>
      <p:ext uri="{BB962C8B-B14F-4D97-AF65-F5344CB8AC3E}">
        <p14:creationId xmlns:p14="http://schemas.microsoft.com/office/powerpoint/2010/main" val="1773011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MEDICAL PARASITOLOGY</a:t>
            </a:r>
            <a:endParaRPr lang="en-US" dirty="0"/>
          </a:p>
        </p:txBody>
      </p:sp>
      <p:sp>
        <p:nvSpPr>
          <p:cNvPr id="3" name="Subtitle 2"/>
          <p:cNvSpPr>
            <a:spLocks noGrp="1"/>
          </p:cNvSpPr>
          <p:nvPr>
            <p:ph type="subTitle" idx="1"/>
          </p:nvPr>
        </p:nvSpPr>
        <p:spPr/>
        <p:txBody>
          <a:bodyPr>
            <a:normAutofit/>
          </a:bodyPr>
          <a:lstStyle/>
          <a:p>
            <a:r>
              <a:rPr lang="en-US" dirty="0" err="1" smtClean="0"/>
              <a:t>BY;Kenneth</a:t>
            </a:r>
            <a:r>
              <a:rPr lang="en-US" dirty="0" smtClean="0"/>
              <a:t> </a:t>
            </a:r>
            <a:r>
              <a:rPr lang="en-US" dirty="0" err="1" smtClean="0"/>
              <a:t>Nakunza</a:t>
            </a:r>
            <a:r>
              <a:rPr lang="en-US" dirty="0" smtClean="0"/>
              <a:t> M</a:t>
            </a:r>
          </a:p>
          <a:p>
            <a:r>
              <a:rPr lang="en-US" dirty="0" smtClean="0"/>
              <a:t>LECTURER KMTC </a:t>
            </a:r>
          </a:p>
          <a:p>
            <a:endParaRPr lang="en-US" dirty="0" smtClean="0"/>
          </a:p>
          <a:p>
            <a:endParaRPr lang="en-US" dirty="0"/>
          </a:p>
        </p:txBody>
      </p:sp>
    </p:spTree>
    <p:extLst>
      <p:ext uri="{BB962C8B-B14F-4D97-AF65-F5344CB8AC3E}">
        <p14:creationId xmlns:p14="http://schemas.microsoft.com/office/powerpoint/2010/main" val="1637790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HOST</a:t>
            </a:r>
            <a:endParaRPr lang="en-US" sz="4000" b="1" dirty="0"/>
          </a:p>
        </p:txBody>
      </p:sp>
      <p:sp>
        <p:nvSpPr>
          <p:cNvPr id="3" name="Content Placeholder 2"/>
          <p:cNvSpPr>
            <a:spLocks noGrp="1"/>
          </p:cNvSpPr>
          <p:nvPr>
            <p:ph idx="1"/>
          </p:nvPr>
        </p:nvSpPr>
        <p:spPr/>
        <p:txBody>
          <a:bodyPr>
            <a:normAutofit/>
          </a:bodyPr>
          <a:lstStyle/>
          <a:p>
            <a:pPr marL="0" indent="0">
              <a:buNone/>
            </a:pPr>
            <a:r>
              <a:rPr lang="en-US" b="1" dirty="0" smtClean="0"/>
              <a:t> DEFINITION;</a:t>
            </a:r>
          </a:p>
          <a:p>
            <a:pPr marL="0" indent="0">
              <a:buNone/>
            </a:pPr>
            <a:r>
              <a:rPr lang="en-US" sz="4000" b="1" i="1" dirty="0" smtClean="0"/>
              <a:t>HOST</a:t>
            </a:r>
            <a:r>
              <a:rPr lang="en-US" dirty="0" smtClean="0"/>
              <a:t> </a:t>
            </a:r>
            <a:r>
              <a:rPr lang="en-US" sz="4000" dirty="0" smtClean="0"/>
              <a:t>is defined as an organism which </a:t>
            </a:r>
            <a:r>
              <a:rPr lang="en-US" sz="4000" dirty="0" err="1" smtClean="0"/>
              <a:t>habours</a:t>
            </a:r>
            <a:r>
              <a:rPr lang="en-US" sz="4000" dirty="0" smtClean="0"/>
              <a:t> the parasite and provide nourishment and shelter to the latter.</a:t>
            </a:r>
            <a:endParaRPr lang="en-US" sz="4000" dirty="0"/>
          </a:p>
        </p:txBody>
      </p:sp>
    </p:spTree>
    <p:extLst>
      <p:ext uri="{BB962C8B-B14F-4D97-AF65-F5344CB8AC3E}">
        <p14:creationId xmlns:p14="http://schemas.microsoft.com/office/powerpoint/2010/main" val="2234976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t>TYPES OF HOSTS</a:t>
            </a:r>
          </a:p>
          <a:p>
            <a:endParaRPr lang="en-US" dirty="0"/>
          </a:p>
          <a:p>
            <a:r>
              <a:rPr lang="en-US" b="1" i="1" dirty="0" smtClean="0"/>
              <a:t>Definitive Host</a:t>
            </a:r>
            <a:r>
              <a:rPr lang="en-US" dirty="0" smtClean="0"/>
              <a:t>; The host which </a:t>
            </a:r>
            <a:r>
              <a:rPr lang="en-US" dirty="0" err="1" smtClean="0"/>
              <a:t>harbours</a:t>
            </a:r>
            <a:r>
              <a:rPr lang="en-US" dirty="0" smtClean="0"/>
              <a:t> the 	adult parasite, the most highly developed      form of a parasite or where the parasite replicates sexually.</a:t>
            </a:r>
          </a:p>
          <a:p>
            <a:pPr marL="0" indent="0">
              <a:buNone/>
            </a:pPr>
            <a:r>
              <a:rPr lang="en-US" dirty="0" smtClean="0"/>
              <a:t>   	When the most highly developed is not obvious, the definitive host is the mammalian host</a:t>
            </a:r>
            <a:endParaRPr lang="en-US" dirty="0"/>
          </a:p>
        </p:txBody>
      </p:sp>
    </p:spTree>
    <p:extLst>
      <p:ext uri="{BB962C8B-B14F-4D97-AF65-F5344CB8AC3E}">
        <p14:creationId xmlns:p14="http://schemas.microsoft.com/office/powerpoint/2010/main" val="3124256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
            </a:pPr>
            <a:r>
              <a:rPr lang="en-US" sz="3500" b="1" i="1" dirty="0" smtClean="0"/>
              <a:t>Intermediate Host</a:t>
            </a:r>
            <a:r>
              <a:rPr lang="en-US" sz="3500" dirty="0" smtClean="0"/>
              <a:t>; This is the host which   	alternates with the definitive host and </a:t>
            </a:r>
            <a:r>
              <a:rPr lang="en-US" sz="3500" dirty="0" err="1" smtClean="0"/>
              <a:t>harbours</a:t>
            </a:r>
            <a:r>
              <a:rPr lang="en-US" sz="3500" dirty="0" smtClean="0"/>
              <a:t> the larval stage or sexual stages of a parasite.</a:t>
            </a:r>
          </a:p>
          <a:p>
            <a:pPr marL="0" indent="0">
              <a:buNone/>
            </a:pPr>
            <a:r>
              <a:rPr lang="en-US" sz="3500" dirty="0" smtClean="0"/>
              <a:t>	Some parasites require two intermediate hosts       for completion of their life cycle</a:t>
            </a:r>
          </a:p>
          <a:p>
            <a:pPr>
              <a:buFont typeface="Wingdings" panose="05000000000000000000" pitchFamily="2" charset="2"/>
              <a:buChar char="§"/>
            </a:pPr>
            <a:r>
              <a:rPr lang="en-US" sz="3500" b="1" i="1" dirty="0" smtClean="0"/>
              <a:t>Paratenic Host</a:t>
            </a:r>
            <a:r>
              <a:rPr lang="en-US" sz="3500" dirty="0" smtClean="0"/>
              <a:t>; It is host in which larval stage 	of parasites survives but does not develop 	further. 	</a:t>
            </a:r>
          </a:p>
          <a:p>
            <a:pPr marL="0" indent="0">
              <a:buNone/>
            </a:pPr>
            <a:r>
              <a:rPr lang="en-US" sz="3500" dirty="0"/>
              <a:t>	</a:t>
            </a:r>
            <a:r>
              <a:rPr lang="en-US" sz="3500" dirty="0" smtClean="0"/>
              <a:t>It is often not a necessary part of the life cycle</a:t>
            </a:r>
            <a:r>
              <a:rPr lang="en-US" dirty="0" smtClean="0"/>
              <a:t>.</a:t>
            </a:r>
            <a:endParaRPr lang="en-US" dirty="0"/>
          </a:p>
        </p:txBody>
      </p:sp>
    </p:spTree>
    <p:extLst>
      <p:ext uri="{BB962C8B-B14F-4D97-AF65-F5344CB8AC3E}">
        <p14:creationId xmlns:p14="http://schemas.microsoft.com/office/powerpoint/2010/main" val="2892005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i="1" dirty="0" smtClean="0">
                <a:latin typeface="Calibri" panose="020F0502020204030204" pitchFamily="34" charset="0"/>
                <a:cs typeface="Calibri" panose="020F0502020204030204" pitchFamily="34" charset="0"/>
              </a:rPr>
              <a:t>Reservoir Host</a:t>
            </a:r>
            <a:r>
              <a:rPr lang="en-US" dirty="0" smtClean="0">
                <a:latin typeface="Calibri" panose="020F0502020204030204" pitchFamily="34" charset="0"/>
                <a:cs typeface="Calibri" panose="020F0502020204030204" pitchFamily="34" charset="0"/>
              </a:rPr>
              <a:t>; It is a host that </a:t>
            </a:r>
            <a:r>
              <a:rPr lang="en-US" dirty="0" err="1" smtClean="0">
                <a:latin typeface="Calibri" panose="020F0502020204030204" pitchFamily="34" charset="0"/>
                <a:cs typeface="Calibri" panose="020F0502020204030204" pitchFamily="34" charset="0"/>
              </a:rPr>
              <a:t>harbours</a:t>
            </a:r>
            <a:r>
              <a:rPr lang="en-US" dirty="0" smtClean="0">
                <a:latin typeface="Calibri" panose="020F0502020204030204" pitchFamily="34" charset="0"/>
                <a:cs typeface="Calibri" panose="020F0502020204030204" pitchFamily="34" charset="0"/>
              </a:rPr>
              <a:t> the parasite and serves as an important  source of infection to other susceptible hosts.</a:t>
            </a:r>
          </a:p>
          <a:p>
            <a:pPr marL="0" indent="0">
              <a:buNone/>
            </a:pPr>
            <a:r>
              <a:rPr lang="en-US" dirty="0" smtClean="0">
                <a:latin typeface="Calibri" panose="020F0502020204030204" pitchFamily="34" charset="0"/>
                <a:cs typeface="Calibri" panose="020F0502020204030204" pitchFamily="34" charset="0"/>
              </a:rPr>
              <a:t>	Epidemiologically reservoir hosts are important 	</a:t>
            </a:r>
          </a:p>
          <a:p>
            <a:pPr marL="0" indent="0">
              <a:buNone/>
            </a:pP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in the control of parasitic diseases.</a:t>
            </a:r>
          </a:p>
          <a:p>
            <a:pPr>
              <a:buFont typeface="Wingdings" panose="05000000000000000000" pitchFamily="2" charset="2"/>
              <a:buChar char="§"/>
            </a:pPr>
            <a:r>
              <a:rPr lang="en-US" b="1" i="1" dirty="0" smtClean="0">
                <a:latin typeface="Calibri" panose="020F0502020204030204" pitchFamily="34" charset="0"/>
                <a:cs typeface="Calibri" panose="020F0502020204030204" pitchFamily="34" charset="0"/>
              </a:rPr>
              <a:t>Compromised Host</a:t>
            </a:r>
            <a:r>
              <a:rPr lang="en-US" dirty="0" smtClean="0">
                <a:latin typeface="Calibri" panose="020F0502020204030204" pitchFamily="34" charset="0"/>
                <a:cs typeface="Calibri" panose="020F0502020204030204" pitchFamily="34" charset="0"/>
              </a:rPr>
              <a:t>; Is one in whom normal defense mechanisms are impaired (e.g. AIDS),absent (e.g. Congenital deficiencies), or 	bypassed (e.g. Penetration of skin barrier).</a:t>
            </a:r>
          </a:p>
          <a:p>
            <a:pPr marL="0" indent="0">
              <a:buNone/>
            </a:pPr>
            <a:r>
              <a:rPr lang="en-US" dirty="0" smtClean="0">
                <a:latin typeface="Calibri" panose="020F0502020204030204" pitchFamily="34" charset="0"/>
                <a:cs typeface="Calibri" panose="020F0502020204030204" pitchFamily="34" charset="0"/>
              </a:rPr>
              <a:t>	Such hosts are extremely susceptible to a variety 	of common as well as opportunistic pathogens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1189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ZOONOSIS</a:t>
            </a:r>
          </a:p>
          <a:p>
            <a:pPr marL="0" indent="0">
              <a:buNone/>
            </a:pPr>
            <a:r>
              <a:rPr lang="en-US" sz="2400" dirty="0" smtClean="0"/>
              <a:t>This is a term used to describe an animal infection that is naturally transmittable to human either directly or indirectly via a vector.</a:t>
            </a:r>
          </a:p>
          <a:p>
            <a:pPr marL="0" indent="0">
              <a:buNone/>
            </a:pPr>
            <a:r>
              <a:rPr lang="en-US" sz="2400" dirty="0" smtClean="0"/>
              <a:t>Examples of parasitic diseases that are zoonotic include: </a:t>
            </a:r>
            <a:r>
              <a:rPr lang="en-US" sz="2400" i="1" dirty="0" err="1" smtClean="0"/>
              <a:t>leishmaniasis</a:t>
            </a:r>
            <a:r>
              <a:rPr lang="en-US" sz="2400" i="1" dirty="0" smtClean="0"/>
              <a:t>, </a:t>
            </a:r>
            <a:r>
              <a:rPr lang="en-US" sz="2400" i="1" dirty="0" err="1" smtClean="0"/>
              <a:t>trypanosomiasis,rhodesiense</a:t>
            </a:r>
            <a:r>
              <a:rPr lang="en-US" sz="2400" i="1" dirty="0" smtClean="0"/>
              <a:t> </a:t>
            </a:r>
            <a:r>
              <a:rPr lang="en-US" sz="2400" i="1" dirty="0" err="1" smtClean="0"/>
              <a:t>trypanosomiasis,japonicum</a:t>
            </a:r>
            <a:r>
              <a:rPr lang="en-US" sz="2400" i="1" dirty="0" smtClean="0"/>
              <a:t> schistosomiasis, </a:t>
            </a:r>
            <a:r>
              <a:rPr lang="en-US" sz="2400" i="1" dirty="0" err="1" smtClean="0"/>
              <a:t>trichinois</a:t>
            </a:r>
            <a:r>
              <a:rPr lang="en-US" sz="2400" i="1" dirty="0" smtClean="0"/>
              <a:t>, fascioliasis, hydatid disease and </a:t>
            </a:r>
            <a:r>
              <a:rPr lang="en-US" sz="2400" i="1" dirty="0" err="1" smtClean="0"/>
              <a:t>cryptosporidiasis</a:t>
            </a:r>
            <a:r>
              <a:rPr lang="en-US" sz="2400" i="1" dirty="0" smtClean="0"/>
              <a:t>.</a:t>
            </a:r>
            <a:endParaRPr lang="en-US" sz="2400" i="1" dirty="0"/>
          </a:p>
        </p:txBody>
      </p:sp>
    </p:spTree>
    <p:extLst>
      <p:ext uri="{BB962C8B-B14F-4D97-AF65-F5344CB8AC3E}">
        <p14:creationId xmlns:p14="http://schemas.microsoft.com/office/powerpoint/2010/main" val="1044610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447800"/>
            <a:ext cx="8503920" cy="4572000"/>
          </a:xfrm>
        </p:spPr>
        <p:txBody>
          <a:bodyPr>
            <a:normAutofit/>
          </a:bodyPr>
          <a:lstStyle/>
          <a:p>
            <a:r>
              <a:rPr lang="en-US" sz="2400" b="1" dirty="0" smtClean="0"/>
              <a:t>VECTOR</a:t>
            </a:r>
          </a:p>
          <a:p>
            <a:pPr marL="0" indent="0">
              <a:buNone/>
            </a:pPr>
            <a:r>
              <a:rPr lang="en-US" sz="2400" dirty="0" smtClean="0"/>
              <a:t>	A vector is an agent , usually an insect, that 	transmits an infection from one human host    	to 	another.</a:t>
            </a:r>
          </a:p>
          <a:p>
            <a:r>
              <a:rPr lang="en-US" sz="2400" b="1" dirty="0" smtClean="0"/>
              <a:t>Mechanical vector </a:t>
            </a:r>
            <a:r>
              <a:rPr lang="en-US" sz="2400" dirty="0" smtClean="0"/>
              <a:t>is a term used to describe a 	vector which assists in the transfer of 	parasitic form between host but is not 	essential in the life cycle of the parasite.</a:t>
            </a:r>
          </a:p>
          <a:p>
            <a:pPr marL="0" indent="0">
              <a:buNone/>
            </a:pPr>
            <a:r>
              <a:rPr lang="en-US" sz="2400" dirty="0" smtClean="0"/>
              <a:t>	Example of a vector is …a housefly that transfers 	amoebic cysts from infected </a:t>
            </a:r>
            <a:r>
              <a:rPr lang="en-US" sz="2400" dirty="0" err="1" smtClean="0"/>
              <a:t>faeces</a:t>
            </a:r>
            <a:r>
              <a:rPr lang="en-US" sz="2400" dirty="0" smtClean="0"/>
              <a:t> to food that is eaten 	by human</a:t>
            </a:r>
            <a:endParaRPr lang="en-US" sz="2400" dirty="0"/>
          </a:p>
        </p:txBody>
      </p:sp>
    </p:spTree>
    <p:extLst>
      <p:ext uri="{BB962C8B-B14F-4D97-AF65-F5344CB8AC3E}">
        <p14:creationId xmlns:p14="http://schemas.microsoft.com/office/powerpoint/2010/main" val="3083741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HOST- PARASITE RELATIONSHIP</a:t>
            </a:r>
            <a:endParaRPr lang="en-US" b="1" dirty="0"/>
          </a:p>
        </p:txBody>
      </p:sp>
      <p:sp>
        <p:nvSpPr>
          <p:cNvPr id="3" name="Content Placeholder 2"/>
          <p:cNvSpPr>
            <a:spLocks noGrp="1"/>
          </p:cNvSpPr>
          <p:nvPr>
            <p:ph idx="1"/>
          </p:nvPr>
        </p:nvSpPr>
        <p:spPr/>
        <p:txBody>
          <a:bodyPr>
            <a:normAutofit/>
          </a:bodyPr>
          <a:lstStyle/>
          <a:p>
            <a:r>
              <a:rPr lang="en-US" sz="2400" dirty="0" smtClean="0"/>
              <a:t>This is the way the host and the parasites relates;</a:t>
            </a:r>
          </a:p>
          <a:p>
            <a:r>
              <a:rPr lang="en-US" sz="2400" dirty="0" smtClean="0"/>
              <a:t>These relationship  are;</a:t>
            </a:r>
          </a:p>
          <a:p>
            <a:endParaRPr lang="en-US" sz="2400" dirty="0" smtClean="0"/>
          </a:p>
          <a:p>
            <a:r>
              <a:rPr lang="en-US" sz="2400" b="1" dirty="0" smtClean="0"/>
              <a:t>SYMBIOSIS</a:t>
            </a:r>
          </a:p>
          <a:p>
            <a:pPr marL="0" indent="0">
              <a:buNone/>
            </a:pPr>
            <a:r>
              <a:rPr lang="en-US" sz="2400" dirty="0"/>
              <a:t> </a:t>
            </a:r>
            <a:r>
              <a:rPr lang="en-US" sz="2400" dirty="0" smtClean="0"/>
              <a:t>	It is an associations in which both host and the parasite 	are so dependent upon each other that one cannot live 	without the help of the other.</a:t>
            </a:r>
          </a:p>
          <a:p>
            <a:pPr marL="0" indent="0">
              <a:buNone/>
            </a:pPr>
            <a:r>
              <a:rPr lang="en-US" sz="2400" dirty="0" smtClean="0"/>
              <a:t>	Neither of the partners suffers from any harm from this 	association.</a:t>
            </a:r>
            <a:endParaRPr lang="en-US" sz="2400" dirty="0"/>
          </a:p>
        </p:txBody>
      </p:sp>
    </p:spTree>
    <p:extLst>
      <p:ext uri="{BB962C8B-B14F-4D97-AF65-F5344CB8AC3E}">
        <p14:creationId xmlns:p14="http://schemas.microsoft.com/office/powerpoint/2010/main" val="28387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 </a:t>
            </a:r>
            <a:r>
              <a:rPr lang="en-US" b="1" dirty="0" smtClean="0"/>
              <a:t>COMMENSALISM</a:t>
            </a:r>
          </a:p>
          <a:p>
            <a:pPr marL="0" indent="0">
              <a:buNone/>
            </a:pPr>
            <a:r>
              <a:rPr lang="en-US" dirty="0"/>
              <a:t> </a:t>
            </a:r>
            <a:r>
              <a:rPr lang="en-US" dirty="0" smtClean="0"/>
              <a:t>	An association in which only parasite derives benefit 	without causing any injury to the host.</a:t>
            </a:r>
          </a:p>
          <a:p>
            <a:pPr marL="0" indent="0">
              <a:buNone/>
            </a:pPr>
            <a:r>
              <a:rPr lang="en-US" dirty="0" smtClean="0"/>
              <a:t>	A commensal lives on food residues or waste 	products 	of the body and is capable of leading an 	independent 	life.</a:t>
            </a:r>
          </a:p>
          <a:p>
            <a:pPr>
              <a:buFont typeface="Wingdings" panose="05000000000000000000" pitchFamily="2" charset="2"/>
              <a:buChar char="§"/>
            </a:pPr>
            <a:r>
              <a:rPr lang="en-US" b="1" dirty="0" smtClean="0"/>
              <a:t>PARASITISM</a:t>
            </a:r>
          </a:p>
          <a:p>
            <a:pPr marL="0" indent="0">
              <a:buNone/>
            </a:pPr>
            <a:r>
              <a:rPr lang="en-US" dirty="0" smtClean="0"/>
              <a:t>	Parasitism is a relationship in which a parasite 	benefits 	and the host provides the benefit. The host gets  	nothing in return and always suffer some injury.</a:t>
            </a:r>
          </a:p>
          <a:p>
            <a:pPr marL="0" indent="0">
              <a:buNone/>
            </a:pPr>
            <a:r>
              <a:rPr lang="en-US" dirty="0" smtClean="0"/>
              <a:t>	The degree of dependence of a parasite on its host 	varies</a:t>
            </a:r>
            <a:endParaRPr lang="en-US" dirty="0"/>
          </a:p>
        </p:txBody>
      </p:sp>
    </p:spTree>
    <p:extLst>
      <p:ext uri="{BB962C8B-B14F-4D97-AF65-F5344CB8AC3E}">
        <p14:creationId xmlns:p14="http://schemas.microsoft.com/office/powerpoint/2010/main" val="3153978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Topic </a:t>
            </a:r>
            <a:r>
              <a:rPr lang="en-US" i="1" dirty="0" err="1" smtClean="0"/>
              <a:t>cont</a:t>
            </a:r>
            <a:endParaRPr lang="en-US" i="1" dirty="0"/>
          </a:p>
        </p:txBody>
      </p:sp>
      <p:sp>
        <p:nvSpPr>
          <p:cNvPr id="3" name="Content Placeholder 2"/>
          <p:cNvSpPr>
            <a:spLocks noGrp="1"/>
          </p:cNvSpPr>
          <p:nvPr>
            <p:ph idx="1"/>
          </p:nvPr>
        </p:nvSpPr>
        <p:spPr/>
        <p:txBody>
          <a:bodyPr/>
          <a:lstStyle/>
          <a:p>
            <a:r>
              <a:rPr lang="en-US" dirty="0" smtClean="0"/>
              <a:t>Portal of entry into the body</a:t>
            </a:r>
          </a:p>
          <a:p>
            <a:r>
              <a:rPr lang="en-US" dirty="0" smtClean="0"/>
              <a:t>Life cycle of human parasite</a:t>
            </a:r>
          </a:p>
          <a:p>
            <a:r>
              <a:rPr lang="en-US" dirty="0" smtClean="0"/>
              <a:t>Pathogenicity</a:t>
            </a:r>
          </a:p>
          <a:p>
            <a:r>
              <a:rPr lang="en-US" dirty="0" smtClean="0"/>
              <a:t>Immunity in parasitic infection</a:t>
            </a:r>
          </a:p>
          <a:p>
            <a:r>
              <a:rPr lang="en-US" dirty="0" smtClean="0"/>
              <a:t>Laboratory diagnosis</a:t>
            </a:r>
          </a:p>
          <a:p>
            <a:r>
              <a:rPr lang="en-US" dirty="0" smtClean="0"/>
              <a:t>Classification of parasites</a:t>
            </a:r>
            <a:endParaRPr lang="en-US" dirty="0"/>
          </a:p>
        </p:txBody>
      </p:sp>
    </p:spTree>
    <p:extLst>
      <p:ext uri="{BB962C8B-B14F-4D97-AF65-F5344CB8AC3E}">
        <p14:creationId xmlns:p14="http://schemas.microsoft.com/office/powerpoint/2010/main" val="488325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000" dirty="0" smtClean="0">
                <a:solidFill>
                  <a:srgbClr val="FF0000"/>
                </a:solidFill>
              </a:rPr>
              <a:t>End</a:t>
            </a:r>
          </a:p>
          <a:p>
            <a:endParaRPr lang="en-US" dirty="0"/>
          </a:p>
          <a:p>
            <a:endParaRPr lang="en-US" dirty="0" smtClean="0"/>
          </a:p>
          <a:p>
            <a:endParaRPr lang="en-US" dirty="0"/>
          </a:p>
          <a:p>
            <a:endParaRPr lang="en-US" dirty="0" smtClean="0"/>
          </a:p>
          <a:p>
            <a:pPr lvl="8"/>
            <a:r>
              <a:rPr lang="en-US" sz="4000" dirty="0" smtClean="0">
                <a:solidFill>
                  <a:srgbClr val="FF0000"/>
                </a:solidFill>
              </a:rPr>
              <a:t>questions</a:t>
            </a:r>
            <a:endParaRPr lang="en-US" sz="4000" dirty="0">
              <a:solidFill>
                <a:srgbClr val="FF0000"/>
              </a:solidFill>
            </a:endParaRPr>
          </a:p>
        </p:txBody>
      </p:sp>
    </p:spTree>
    <p:extLst>
      <p:ext uri="{BB962C8B-B14F-4D97-AF65-F5344CB8AC3E}">
        <p14:creationId xmlns:p14="http://schemas.microsoft.com/office/powerpoint/2010/main" val="21460199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53789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INFECTIONS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Infections by parasites(parasitic infections)originates from the following sources:</a:t>
            </a:r>
          </a:p>
          <a:p>
            <a:pPr marL="0" indent="0">
              <a:buNone/>
            </a:pPr>
            <a:r>
              <a:rPr lang="en-US" b="1" i="1" dirty="0" smtClean="0"/>
              <a:t>1]Contaminated soil and water</a:t>
            </a:r>
            <a:r>
              <a:rPr lang="en-US" dirty="0" smtClean="0"/>
              <a:t>; soil polluted by  	human excreta acts as a source of infection with </a:t>
            </a:r>
          </a:p>
          <a:p>
            <a:pPr marL="274320" lvl="1" indent="0">
              <a:buNone/>
            </a:pPr>
            <a:r>
              <a:rPr lang="en-US" i="1" dirty="0" smtClean="0"/>
              <a:t>-</a:t>
            </a:r>
            <a:r>
              <a:rPr lang="en-US" i="1" dirty="0" err="1" smtClean="0"/>
              <a:t>Ascaris</a:t>
            </a:r>
            <a:r>
              <a:rPr lang="en-US" i="1" dirty="0" smtClean="0"/>
              <a:t> </a:t>
            </a:r>
            <a:r>
              <a:rPr lang="en-US" i="1" dirty="0" err="1" smtClean="0"/>
              <a:t>lumbricoides</a:t>
            </a:r>
            <a:r>
              <a:rPr lang="en-US" i="1" dirty="0" smtClean="0"/>
              <a:t>-,</a:t>
            </a:r>
            <a:r>
              <a:rPr lang="en-US" i="1" dirty="0" err="1" smtClean="0"/>
              <a:t>Trichuris</a:t>
            </a:r>
            <a:r>
              <a:rPr lang="en-US" i="1" dirty="0" smtClean="0"/>
              <a:t> </a:t>
            </a:r>
            <a:r>
              <a:rPr lang="en-US" i="1" dirty="0" err="1" smtClean="0"/>
              <a:t>trichiura</a:t>
            </a:r>
            <a:r>
              <a:rPr lang="en-US" i="1" dirty="0"/>
              <a:t> </a:t>
            </a:r>
            <a:r>
              <a:rPr lang="en-US" i="1" dirty="0" smtClean="0"/>
              <a:t>,-</a:t>
            </a:r>
            <a:r>
              <a:rPr lang="en-US" i="1" dirty="0" err="1" smtClean="0"/>
              <a:t>Ancylostoma</a:t>
            </a:r>
            <a:r>
              <a:rPr lang="en-US" i="1" dirty="0" smtClean="0"/>
              <a:t> </a:t>
            </a:r>
            <a:r>
              <a:rPr lang="en-US" i="1" dirty="0" err="1" smtClean="0"/>
              <a:t>duoenale</a:t>
            </a:r>
            <a:r>
              <a:rPr lang="en-US" i="1" dirty="0" smtClean="0"/>
              <a:t>-,</a:t>
            </a:r>
            <a:r>
              <a:rPr lang="en-US" i="1" dirty="0" err="1" smtClean="0"/>
              <a:t>Necator</a:t>
            </a:r>
            <a:r>
              <a:rPr lang="en-US" i="1" dirty="0" smtClean="0"/>
              <a:t> </a:t>
            </a:r>
            <a:r>
              <a:rPr lang="en-US" i="1" dirty="0" err="1" smtClean="0"/>
              <a:t>americanus</a:t>
            </a:r>
            <a:r>
              <a:rPr lang="en-US" i="1" dirty="0" smtClean="0"/>
              <a:t>, </a:t>
            </a:r>
            <a:r>
              <a:rPr lang="en-US" i="1" dirty="0" err="1" smtClean="0"/>
              <a:t>Strongiloides</a:t>
            </a:r>
            <a:r>
              <a:rPr lang="en-US" i="1" dirty="0" smtClean="0"/>
              <a:t> </a:t>
            </a:r>
            <a:r>
              <a:rPr lang="en-US" i="1" dirty="0" err="1" smtClean="0"/>
              <a:t>stercoralis</a:t>
            </a:r>
            <a:endParaRPr lang="en-US" i="1" dirty="0" smtClean="0"/>
          </a:p>
          <a:p>
            <a:pPr marL="274320" lvl="1" indent="0">
              <a:buNone/>
            </a:pPr>
            <a:r>
              <a:rPr lang="en-US" dirty="0" smtClean="0"/>
              <a:t>Before acquiring infectivity for man , eggs of these parasites undergo certain development in soil</a:t>
            </a:r>
          </a:p>
          <a:p>
            <a:pPr marL="274320" lvl="1" indent="0">
              <a:buNone/>
            </a:pPr>
            <a:r>
              <a:rPr lang="en-US" dirty="0" smtClean="0"/>
              <a:t>These are known as </a:t>
            </a:r>
            <a:r>
              <a:rPr lang="en-US" b="1" i="1" dirty="0" smtClean="0"/>
              <a:t>soil transmitted helminths</a:t>
            </a:r>
          </a:p>
          <a:p>
            <a:pPr marL="274320" lvl="1" indent="0">
              <a:buNone/>
            </a:pPr>
            <a:endParaRPr lang="en-US" i="1" dirty="0" smtClean="0"/>
          </a:p>
          <a:p>
            <a:pPr marL="274320" lvl="1" indent="0">
              <a:buNone/>
            </a:pPr>
            <a:endParaRPr lang="en-US" i="1" dirty="0" smtClean="0"/>
          </a:p>
          <a:p>
            <a:endParaRPr lang="en-US" dirty="0" smtClean="0"/>
          </a:p>
          <a:p>
            <a:endParaRPr lang="en-US" dirty="0"/>
          </a:p>
        </p:txBody>
      </p:sp>
    </p:spTree>
    <p:extLst>
      <p:ext uri="{BB962C8B-B14F-4D97-AF65-F5344CB8AC3E}">
        <p14:creationId xmlns:p14="http://schemas.microsoft.com/office/powerpoint/2010/main" val="1165473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Water polluted with  human excreta may contain viable cysts of ….</a:t>
            </a:r>
            <a:r>
              <a:rPr lang="en-US" i="1" dirty="0" err="1" smtClean="0"/>
              <a:t>Entamaoeba</a:t>
            </a:r>
            <a:r>
              <a:rPr lang="en-US" i="1" dirty="0" smtClean="0"/>
              <a:t> </a:t>
            </a:r>
            <a:r>
              <a:rPr lang="en-US" i="1" dirty="0" err="1" smtClean="0"/>
              <a:t>histolytica</a:t>
            </a:r>
            <a:r>
              <a:rPr lang="en-US" i="1" dirty="0" smtClean="0"/>
              <a:t>, Giardia lamblia, </a:t>
            </a:r>
            <a:r>
              <a:rPr lang="en-US" i="1" dirty="0" err="1" smtClean="0"/>
              <a:t>Balantidium</a:t>
            </a:r>
            <a:r>
              <a:rPr lang="en-US" i="1" dirty="0" smtClean="0"/>
              <a:t> coli, </a:t>
            </a:r>
            <a:r>
              <a:rPr lang="en-US" dirty="0" smtClean="0"/>
              <a:t>eggs of </a:t>
            </a:r>
            <a:r>
              <a:rPr lang="en-US" i="1" dirty="0" err="1" smtClean="0"/>
              <a:t>Taenia</a:t>
            </a:r>
            <a:r>
              <a:rPr lang="en-US" i="1" dirty="0" smtClean="0"/>
              <a:t> </a:t>
            </a:r>
            <a:r>
              <a:rPr lang="en-US" i="1" dirty="0" err="1" smtClean="0"/>
              <a:t>solium</a:t>
            </a:r>
            <a:r>
              <a:rPr lang="en-US" i="1" dirty="0" smtClean="0"/>
              <a:t>, </a:t>
            </a:r>
            <a:r>
              <a:rPr lang="en-US" i="1" dirty="0" err="1" smtClean="0"/>
              <a:t>Hymenolepsis</a:t>
            </a:r>
            <a:r>
              <a:rPr lang="en-US" i="1" dirty="0" smtClean="0"/>
              <a:t> nana, </a:t>
            </a:r>
            <a:r>
              <a:rPr lang="en-US" dirty="0" smtClean="0"/>
              <a:t>and infective </a:t>
            </a:r>
            <a:r>
              <a:rPr lang="en-US" dirty="0" err="1" smtClean="0"/>
              <a:t>cercaria</a:t>
            </a:r>
            <a:r>
              <a:rPr lang="en-US" dirty="0" smtClean="0"/>
              <a:t> stages of </a:t>
            </a:r>
            <a:r>
              <a:rPr lang="en-US" i="1" dirty="0" smtClean="0"/>
              <a:t>Schistosoma </a:t>
            </a:r>
            <a:r>
              <a:rPr lang="en-US" i="1" dirty="0" err="1" smtClean="0"/>
              <a:t>haematobium</a:t>
            </a:r>
            <a:r>
              <a:rPr lang="en-US" i="1" dirty="0" smtClean="0"/>
              <a:t>, S. </a:t>
            </a:r>
            <a:r>
              <a:rPr lang="en-US" i="1" dirty="0" err="1" smtClean="0"/>
              <a:t>mansoni</a:t>
            </a:r>
            <a:r>
              <a:rPr lang="en-US" i="1" dirty="0" smtClean="0"/>
              <a:t> and S. </a:t>
            </a:r>
            <a:r>
              <a:rPr lang="en-US" i="1" dirty="0" err="1" smtClean="0"/>
              <a:t>japonicum</a:t>
            </a:r>
            <a:endParaRPr lang="en-US" i="1" dirty="0" smtClean="0"/>
          </a:p>
          <a:p>
            <a:r>
              <a:rPr lang="en-US" b="1" i="1" dirty="0" smtClean="0"/>
              <a:t>2] Fresh water fishes; </a:t>
            </a:r>
            <a:r>
              <a:rPr lang="en-US" dirty="0" smtClean="0"/>
              <a:t>constitute the source of  </a:t>
            </a:r>
            <a:r>
              <a:rPr lang="en-US" i="1" dirty="0" err="1" smtClean="0"/>
              <a:t>Diphyllobothrium</a:t>
            </a:r>
            <a:r>
              <a:rPr lang="en-US" i="1" dirty="0" smtClean="0"/>
              <a:t> </a:t>
            </a:r>
            <a:r>
              <a:rPr lang="en-US" i="1" dirty="0" err="1" smtClean="0"/>
              <a:t>latum</a:t>
            </a:r>
            <a:r>
              <a:rPr lang="en-US" i="1" dirty="0" smtClean="0"/>
              <a:t> </a:t>
            </a:r>
            <a:r>
              <a:rPr lang="en-US" dirty="0" smtClean="0"/>
              <a:t>and </a:t>
            </a:r>
            <a:r>
              <a:rPr lang="en-US" i="1" dirty="0" err="1" smtClean="0"/>
              <a:t>Clonorchis</a:t>
            </a:r>
            <a:r>
              <a:rPr lang="en-US" i="1" dirty="0" smtClean="0"/>
              <a:t> </a:t>
            </a:r>
            <a:r>
              <a:rPr lang="en-US" i="1" dirty="0" err="1" smtClean="0"/>
              <a:t>sinensis</a:t>
            </a:r>
            <a:r>
              <a:rPr lang="en-US" i="1" dirty="0" smtClean="0"/>
              <a:t>.</a:t>
            </a:r>
            <a:endParaRPr lang="en-US" i="1" dirty="0"/>
          </a:p>
        </p:txBody>
      </p:sp>
    </p:spTree>
    <p:extLst>
      <p:ext uri="{BB962C8B-B14F-4D97-AF65-F5344CB8AC3E}">
        <p14:creationId xmlns:p14="http://schemas.microsoft.com/office/powerpoint/2010/main" val="19944237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i="1" dirty="0" smtClean="0"/>
              <a:t>3]Crabs and crayfishes; </a:t>
            </a:r>
            <a:r>
              <a:rPr lang="en-US" dirty="0" smtClean="0"/>
              <a:t>are the sources of </a:t>
            </a:r>
            <a:r>
              <a:rPr lang="en-US" i="1" dirty="0" err="1" smtClean="0"/>
              <a:t>Paragonimus</a:t>
            </a:r>
            <a:r>
              <a:rPr lang="en-US" i="1" dirty="0" smtClean="0"/>
              <a:t> </a:t>
            </a:r>
            <a:r>
              <a:rPr lang="en-US" i="1" dirty="0" err="1" smtClean="0"/>
              <a:t>westermani</a:t>
            </a:r>
            <a:r>
              <a:rPr lang="en-US" i="1" dirty="0" smtClean="0"/>
              <a:t>.</a:t>
            </a:r>
          </a:p>
          <a:p>
            <a:r>
              <a:rPr lang="en-US" b="1" i="1" dirty="0" smtClean="0"/>
              <a:t>4] Raw or undercooked pork; </a:t>
            </a:r>
            <a:r>
              <a:rPr lang="en-US" dirty="0" smtClean="0"/>
              <a:t>is the source of </a:t>
            </a:r>
            <a:r>
              <a:rPr lang="en-US" i="1" dirty="0" err="1" smtClean="0"/>
              <a:t>Trichinella</a:t>
            </a:r>
            <a:r>
              <a:rPr lang="en-US" i="1" dirty="0" smtClean="0"/>
              <a:t> </a:t>
            </a:r>
            <a:r>
              <a:rPr lang="en-US" i="1" dirty="0" err="1" smtClean="0"/>
              <a:t>spiralis,T.solium,T.saginata</a:t>
            </a:r>
            <a:r>
              <a:rPr lang="en-US" i="1" dirty="0" smtClean="0"/>
              <a:t> </a:t>
            </a:r>
            <a:r>
              <a:rPr lang="en-US" i="1" dirty="0" err="1" smtClean="0"/>
              <a:t>asiatica</a:t>
            </a:r>
            <a:r>
              <a:rPr lang="en-US" i="1" dirty="0" smtClean="0"/>
              <a:t> and </a:t>
            </a:r>
            <a:r>
              <a:rPr lang="en-US" i="1" dirty="0" err="1" smtClean="0"/>
              <a:t>Sarcocystis</a:t>
            </a:r>
            <a:r>
              <a:rPr lang="en-US" i="1" dirty="0" smtClean="0"/>
              <a:t> </a:t>
            </a:r>
            <a:r>
              <a:rPr lang="en-US" i="1" dirty="0" err="1" smtClean="0"/>
              <a:t>suihominis</a:t>
            </a:r>
            <a:r>
              <a:rPr lang="en-US" i="1" dirty="0" smtClean="0"/>
              <a:t>.</a:t>
            </a:r>
          </a:p>
          <a:p>
            <a:r>
              <a:rPr lang="en-US" i="1" dirty="0" smtClean="0"/>
              <a:t>5] </a:t>
            </a:r>
            <a:r>
              <a:rPr lang="en-US" b="1" i="1" dirty="0"/>
              <a:t>Raw or undercooked  </a:t>
            </a:r>
            <a:r>
              <a:rPr lang="en-US" b="1" i="1" dirty="0" smtClean="0"/>
              <a:t>beef; </a:t>
            </a:r>
            <a:r>
              <a:rPr lang="en-US" dirty="0" smtClean="0"/>
              <a:t>is the source of </a:t>
            </a:r>
            <a:r>
              <a:rPr lang="en-US" i="1" dirty="0" smtClean="0"/>
              <a:t>T. </a:t>
            </a:r>
            <a:r>
              <a:rPr lang="en-US" i="1" dirty="0" err="1" smtClean="0"/>
              <a:t>saginata</a:t>
            </a:r>
            <a:r>
              <a:rPr lang="en-US" i="1" dirty="0" smtClean="0"/>
              <a:t>, Toxoplasma </a:t>
            </a:r>
            <a:r>
              <a:rPr lang="en-US" i="1" dirty="0" err="1" smtClean="0"/>
              <a:t>gondii</a:t>
            </a:r>
            <a:r>
              <a:rPr lang="en-US" i="1" dirty="0" smtClean="0"/>
              <a:t> </a:t>
            </a:r>
            <a:r>
              <a:rPr lang="en-US" dirty="0" smtClean="0"/>
              <a:t>and</a:t>
            </a:r>
            <a:r>
              <a:rPr lang="en-US" i="1" dirty="0" smtClean="0"/>
              <a:t> S. </a:t>
            </a:r>
            <a:r>
              <a:rPr lang="en-US" i="1" dirty="0" err="1" smtClean="0"/>
              <a:t>hominis</a:t>
            </a:r>
            <a:endParaRPr lang="en-US" i="1" dirty="0" smtClean="0"/>
          </a:p>
          <a:p>
            <a:r>
              <a:rPr lang="en-US" b="1" i="1" dirty="0" smtClean="0"/>
              <a:t>6]Watercress; </a:t>
            </a:r>
            <a:r>
              <a:rPr lang="en-US" dirty="0" smtClean="0"/>
              <a:t>Is the source of </a:t>
            </a:r>
            <a:r>
              <a:rPr lang="en-US" i="1" dirty="0" err="1" smtClean="0"/>
              <a:t>Fasciolata</a:t>
            </a:r>
            <a:r>
              <a:rPr lang="en-US" i="1" dirty="0" smtClean="0"/>
              <a:t> hepatica</a:t>
            </a:r>
            <a:endParaRPr lang="en-US" i="1" dirty="0"/>
          </a:p>
        </p:txBody>
      </p:sp>
    </p:spTree>
    <p:extLst>
      <p:ext uri="{BB962C8B-B14F-4D97-AF65-F5344CB8AC3E}">
        <p14:creationId xmlns:p14="http://schemas.microsoft.com/office/powerpoint/2010/main" val="19009945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+9N </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b="1" i="1" dirty="0" smtClean="0"/>
              <a:t>7] blood sucking insect transmits </a:t>
            </a:r>
            <a:r>
              <a:rPr lang="en-US" i="1" dirty="0"/>
              <a:t>P</a:t>
            </a:r>
            <a:r>
              <a:rPr lang="en-US" i="1" dirty="0" smtClean="0"/>
              <a:t>lasmodium </a:t>
            </a:r>
            <a:r>
              <a:rPr lang="en-US" i="1" dirty="0" err="1" smtClean="0"/>
              <a:t>spp</a:t>
            </a:r>
            <a:r>
              <a:rPr lang="en-US" i="1" dirty="0" smtClean="0"/>
              <a:t>, </a:t>
            </a:r>
            <a:r>
              <a:rPr lang="en-US" i="1" dirty="0" err="1"/>
              <a:t>M</a:t>
            </a:r>
            <a:r>
              <a:rPr lang="en-US" i="1" dirty="0" err="1" smtClean="0"/>
              <a:t>alayi</a:t>
            </a:r>
            <a:r>
              <a:rPr lang="en-US" i="1" dirty="0" smtClean="0"/>
              <a:t> , </a:t>
            </a:r>
            <a:r>
              <a:rPr lang="en-US" i="1" dirty="0" err="1"/>
              <a:t>O</a:t>
            </a:r>
            <a:r>
              <a:rPr lang="en-US" i="1" dirty="0" err="1" smtClean="0"/>
              <a:t>nchocerca</a:t>
            </a:r>
            <a:r>
              <a:rPr lang="en-US" i="1" dirty="0" smtClean="0"/>
              <a:t> , </a:t>
            </a:r>
            <a:r>
              <a:rPr lang="en-US" i="1" dirty="0" err="1" smtClean="0"/>
              <a:t>Wuchereria</a:t>
            </a:r>
            <a:r>
              <a:rPr lang="en-US" i="1" dirty="0" smtClean="0"/>
              <a:t>  </a:t>
            </a:r>
            <a:r>
              <a:rPr lang="en-US" i="1" dirty="0" err="1" smtClean="0"/>
              <a:t>bancrofti</a:t>
            </a:r>
            <a:r>
              <a:rPr lang="en-US" i="1" dirty="0" smtClean="0"/>
              <a:t> </a:t>
            </a:r>
            <a:r>
              <a:rPr lang="en-US" i="1" dirty="0"/>
              <a:t>, </a:t>
            </a:r>
            <a:r>
              <a:rPr lang="en-US" i="1" dirty="0" err="1"/>
              <a:t>B</a:t>
            </a:r>
            <a:r>
              <a:rPr lang="en-US" i="1" dirty="0" err="1" smtClean="0"/>
              <a:t>rugia</a:t>
            </a:r>
            <a:r>
              <a:rPr lang="en-US" i="1" dirty="0" smtClean="0"/>
              <a:t> </a:t>
            </a:r>
            <a:r>
              <a:rPr lang="en-US" i="1" dirty="0" err="1" smtClean="0"/>
              <a:t>brucei</a:t>
            </a:r>
            <a:r>
              <a:rPr lang="en-US" i="1" dirty="0" smtClean="0"/>
              <a:t> , T . </a:t>
            </a:r>
            <a:r>
              <a:rPr lang="en-US" i="1" dirty="0" err="1" smtClean="0"/>
              <a:t>cruzi</a:t>
            </a:r>
            <a:r>
              <a:rPr lang="en-US" i="1" dirty="0" smtClean="0"/>
              <a:t> , Leishmanial </a:t>
            </a:r>
            <a:r>
              <a:rPr lang="en-US" i="1" dirty="0"/>
              <a:t>spp. </a:t>
            </a:r>
            <a:r>
              <a:rPr lang="en-US" dirty="0"/>
              <a:t>And</a:t>
            </a:r>
            <a:r>
              <a:rPr lang="en-US" i="1" dirty="0"/>
              <a:t> </a:t>
            </a:r>
            <a:r>
              <a:rPr lang="en-US" i="1" dirty="0" err="1"/>
              <a:t>B</a:t>
            </a:r>
            <a:r>
              <a:rPr lang="en-US" i="1" dirty="0" err="1" smtClean="0"/>
              <a:t>abesia</a:t>
            </a:r>
            <a:r>
              <a:rPr lang="en-US" i="1" dirty="0" smtClean="0"/>
              <a:t>  </a:t>
            </a:r>
            <a:r>
              <a:rPr lang="en-US" i="1" dirty="0" err="1" smtClean="0"/>
              <a:t>volvulsus</a:t>
            </a:r>
            <a:r>
              <a:rPr lang="en-US" i="1" dirty="0" smtClean="0"/>
              <a:t>, </a:t>
            </a:r>
            <a:r>
              <a:rPr lang="en-US" i="1" dirty="0" err="1"/>
              <a:t>T</a:t>
            </a:r>
            <a:r>
              <a:rPr lang="en-US" i="1" dirty="0" err="1" smtClean="0"/>
              <a:t>ryposonoma</a:t>
            </a:r>
            <a:r>
              <a:rPr lang="en-US" i="1" dirty="0" smtClean="0"/>
              <a:t> </a:t>
            </a:r>
            <a:r>
              <a:rPr lang="en-US" i="1" dirty="0"/>
              <a:t>spp.</a:t>
            </a:r>
          </a:p>
          <a:p>
            <a:r>
              <a:rPr lang="en-US" b="1" i="1" dirty="0" smtClean="0"/>
              <a:t>8] </a:t>
            </a:r>
            <a:r>
              <a:rPr lang="en-US" b="1" i="1" dirty="0"/>
              <a:t>housefly </a:t>
            </a:r>
            <a:r>
              <a:rPr lang="en-US" dirty="0"/>
              <a:t>(mechanical carrier) is the source of </a:t>
            </a:r>
            <a:r>
              <a:rPr lang="en-US" dirty="0" err="1"/>
              <a:t>E</a:t>
            </a:r>
            <a:r>
              <a:rPr lang="en-US" dirty="0" err="1" smtClean="0"/>
              <a:t>.histolytica</a:t>
            </a:r>
            <a:endParaRPr lang="en-US" dirty="0"/>
          </a:p>
          <a:p>
            <a:r>
              <a:rPr lang="en-US" b="1" i="1" dirty="0" smtClean="0"/>
              <a:t>9] dog</a:t>
            </a:r>
            <a:r>
              <a:rPr lang="en-US" dirty="0" smtClean="0"/>
              <a:t> </a:t>
            </a:r>
            <a:r>
              <a:rPr lang="en-US" dirty="0"/>
              <a:t>is the source of </a:t>
            </a:r>
            <a:r>
              <a:rPr lang="en-US" i="1" dirty="0" err="1"/>
              <a:t>E</a:t>
            </a:r>
            <a:r>
              <a:rPr lang="en-US" i="1" dirty="0" err="1" smtClean="0"/>
              <a:t>chinocococcus</a:t>
            </a:r>
            <a:r>
              <a:rPr lang="en-US" i="1" dirty="0" smtClean="0"/>
              <a:t> </a:t>
            </a:r>
            <a:r>
              <a:rPr lang="en-US" i="1" dirty="0" err="1"/>
              <a:t>granulosus</a:t>
            </a:r>
            <a:r>
              <a:rPr lang="en-US" i="1" dirty="0"/>
              <a:t> and </a:t>
            </a:r>
            <a:r>
              <a:rPr lang="en-US" i="1" dirty="0" err="1"/>
              <a:t>T</a:t>
            </a:r>
            <a:r>
              <a:rPr lang="en-US" i="1" dirty="0" err="1" smtClean="0"/>
              <a:t>oxocarca</a:t>
            </a:r>
            <a:r>
              <a:rPr lang="en-US" i="1" dirty="0" smtClean="0"/>
              <a:t> </a:t>
            </a:r>
            <a:r>
              <a:rPr lang="en-US" i="1" dirty="0" err="1" smtClean="0"/>
              <a:t>canis</a:t>
            </a:r>
            <a:r>
              <a:rPr lang="en-US" i="1" dirty="0" smtClean="0"/>
              <a:t> (</a:t>
            </a:r>
            <a:r>
              <a:rPr lang="en-US" i="1" dirty="0"/>
              <a:t>visceral </a:t>
            </a:r>
            <a:r>
              <a:rPr lang="en-US" i="1" dirty="0" err="1"/>
              <a:t>migrans</a:t>
            </a:r>
            <a:r>
              <a:rPr lang="en-US" dirty="0"/>
              <a:t>)</a:t>
            </a:r>
          </a:p>
          <a:p>
            <a:endParaRPr lang="en-US" b="1" i="1" dirty="0"/>
          </a:p>
        </p:txBody>
      </p:sp>
    </p:spTree>
    <p:extLst>
      <p:ext uri="{BB962C8B-B14F-4D97-AF65-F5344CB8AC3E}">
        <p14:creationId xmlns:p14="http://schemas.microsoft.com/office/powerpoint/2010/main" val="4195003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10] cat</a:t>
            </a:r>
            <a:r>
              <a:rPr lang="en-US" dirty="0" smtClean="0"/>
              <a:t> </a:t>
            </a:r>
            <a:r>
              <a:rPr lang="en-US" dirty="0"/>
              <a:t>is the source of </a:t>
            </a:r>
            <a:r>
              <a:rPr lang="en-US" dirty="0" smtClean="0"/>
              <a:t>E. </a:t>
            </a:r>
            <a:r>
              <a:rPr lang="en-US" i="1" dirty="0" err="1" smtClean="0"/>
              <a:t>histolytica</a:t>
            </a:r>
            <a:r>
              <a:rPr lang="en-US" i="1" dirty="0" smtClean="0"/>
              <a:t> , </a:t>
            </a:r>
            <a:r>
              <a:rPr lang="en-US" i="1" dirty="0" err="1"/>
              <a:t>G</a:t>
            </a:r>
            <a:r>
              <a:rPr lang="en-US" i="1" dirty="0" err="1" smtClean="0"/>
              <a:t>iarda</a:t>
            </a:r>
            <a:r>
              <a:rPr lang="en-US" i="1" dirty="0" smtClean="0"/>
              <a:t> lamblia , </a:t>
            </a:r>
            <a:r>
              <a:rPr lang="en-US" i="1" dirty="0" err="1"/>
              <a:t>E</a:t>
            </a:r>
            <a:r>
              <a:rPr lang="en-US" i="1" dirty="0" err="1" smtClean="0"/>
              <a:t>ntorobius</a:t>
            </a:r>
            <a:r>
              <a:rPr lang="en-US" i="1" dirty="0" smtClean="0"/>
              <a:t> </a:t>
            </a:r>
            <a:r>
              <a:rPr lang="en-US" i="1" dirty="0" err="1"/>
              <a:t>vermicularis</a:t>
            </a:r>
            <a:r>
              <a:rPr lang="en-US" i="1" dirty="0"/>
              <a:t> and </a:t>
            </a:r>
            <a:r>
              <a:rPr lang="en-US" i="1" dirty="0" err="1" smtClean="0"/>
              <a:t>H.nana</a:t>
            </a:r>
            <a:endParaRPr lang="en-US" i="1" dirty="0"/>
          </a:p>
          <a:p>
            <a:r>
              <a:rPr lang="en-US" b="1" i="1" dirty="0" smtClean="0"/>
              <a:t>11] </a:t>
            </a:r>
            <a:r>
              <a:rPr lang="en-US" b="1" i="1" dirty="0"/>
              <a:t>man</a:t>
            </a:r>
            <a:r>
              <a:rPr lang="en-US" i="1" dirty="0"/>
              <a:t> </a:t>
            </a:r>
            <a:r>
              <a:rPr lang="en-US" dirty="0"/>
              <a:t>is the source of </a:t>
            </a:r>
            <a:r>
              <a:rPr lang="en-US" dirty="0" smtClean="0"/>
              <a:t> </a:t>
            </a:r>
            <a:r>
              <a:rPr lang="en-US" i="1" dirty="0" smtClean="0"/>
              <a:t>E. </a:t>
            </a:r>
            <a:r>
              <a:rPr lang="en-US" i="1" dirty="0" err="1" smtClean="0"/>
              <a:t>histolytica</a:t>
            </a:r>
            <a:r>
              <a:rPr lang="en-US" i="1" dirty="0"/>
              <a:t>, </a:t>
            </a:r>
            <a:r>
              <a:rPr lang="en-US" i="1" dirty="0" err="1"/>
              <a:t>G</a:t>
            </a:r>
            <a:r>
              <a:rPr lang="en-US" i="1" dirty="0" err="1" smtClean="0"/>
              <a:t>iarda</a:t>
            </a:r>
            <a:r>
              <a:rPr lang="en-US" i="1" dirty="0" smtClean="0"/>
              <a:t> lamblia , </a:t>
            </a:r>
            <a:r>
              <a:rPr lang="en-US" i="1" dirty="0" err="1" smtClean="0"/>
              <a:t>XEntorobius</a:t>
            </a:r>
            <a:r>
              <a:rPr lang="en-US" i="1" dirty="0" smtClean="0"/>
              <a:t> </a:t>
            </a:r>
            <a:r>
              <a:rPr lang="en-US" i="1" dirty="0" err="1"/>
              <a:t>vermicularis</a:t>
            </a:r>
            <a:r>
              <a:rPr lang="en-US" i="1" dirty="0"/>
              <a:t> and </a:t>
            </a:r>
            <a:r>
              <a:rPr lang="en-US" i="1" dirty="0" smtClean="0"/>
              <a:t>H. </a:t>
            </a:r>
            <a:r>
              <a:rPr lang="en-US" i="1" dirty="0"/>
              <a:t>nana</a:t>
            </a:r>
          </a:p>
          <a:p>
            <a:r>
              <a:rPr lang="en-US" b="1" i="1" dirty="0"/>
              <a:t>12</a:t>
            </a:r>
            <a:r>
              <a:rPr lang="en-US" b="1" i="1" dirty="0" smtClean="0"/>
              <a:t>.]Autoinfection</a:t>
            </a:r>
            <a:r>
              <a:rPr lang="en-US" i="1" dirty="0" smtClean="0"/>
              <a:t> </a:t>
            </a:r>
            <a:r>
              <a:rPr lang="en-US" dirty="0"/>
              <a:t>may occur with </a:t>
            </a:r>
            <a:r>
              <a:rPr lang="en-US" dirty="0" smtClean="0"/>
              <a:t>E. </a:t>
            </a:r>
            <a:r>
              <a:rPr lang="en-US" dirty="0" err="1"/>
              <a:t>vermicularis</a:t>
            </a:r>
            <a:r>
              <a:rPr lang="en-US" dirty="0"/>
              <a:t> and </a:t>
            </a:r>
            <a:r>
              <a:rPr lang="en-US" dirty="0" smtClean="0"/>
              <a:t>S. </a:t>
            </a:r>
            <a:r>
              <a:rPr lang="en-US" dirty="0" err="1"/>
              <a:t>stercoralis</a:t>
            </a:r>
            <a:r>
              <a:rPr lang="en-US" dirty="0"/>
              <a:t> leading to </a:t>
            </a:r>
            <a:r>
              <a:rPr lang="en-US" b="1" dirty="0" err="1"/>
              <a:t>hyperinfection</a:t>
            </a:r>
            <a:endParaRPr lang="en-US" b="1" dirty="0"/>
          </a:p>
          <a:p>
            <a:endParaRPr lang="en-US" i="1" dirty="0"/>
          </a:p>
        </p:txBody>
      </p:sp>
    </p:spTree>
    <p:extLst>
      <p:ext uri="{BB962C8B-B14F-4D97-AF65-F5344CB8AC3E}">
        <p14:creationId xmlns:p14="http://schemas.microsoft.com/office/powerpoint/2010/main" val="2496075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p>
          <a:p>
            <a:endParaRPr lang="en-US" dirty="0"/>
          </a:p>
          <a:p>
            <a:endParaRPr lang="en-US" dirty="0" smtClean="0"/>
          </a:p>
          <a:p>
            <a:endParaRPr lang="en-US" dirty="0"/>
          </a:p>
          <a:p>
            <a:pPr marL="0" indent="0">
              <a:buNone/>
            </a:pPr>
            <a:r>
              <a:rPr lang="en-US" sz="4000" dirty="0" smtClean="0">
                <a:latin typeface="Vivaldi" panose="03020602050506090804" pitchFamily="66" charset="0"/>
              </a:rPr>
              <a:t>                         </a:t>
            </a:r>
            <a:r>
              <a:rPr lang="en-US" sz="4000" dirty="0" smtClean="0">
                <a:solidFill>
                  <a:srgbClr val="FF0000"/>
                </a:solidFill>
                <a:latin typeface="Wide Latin" panose="020A0A07050505020404" pitchFamily="18" charset="0"/>
              </a:rPr>
              <a:t>THE </a:t>
            </a:r>
          </a:p>
          <a:p>
            <a:pPr marL="0" indent="0">
              <a:buNone/>
            </a:pPr>
            <a:r>
              <a:rPr lang="en-US" sz="4000" dirty="0" smtClean="0">
                <a:solidFill>
                  <a:srgbClr val="FF0000"/>
                </a:solidFill>
                <a:latin typeface="Wide Latin" panose="020A0A07050505020404" pitchFamily="18" charset="0"/>
              </a:rPr>
              <a:t>                     END</a:t>
            </a:r>
            <a:endParaRPr lang="en-US" sz="4000" dirty="0">
              <a:solidFill>
                <a:srgbClr val="FF0000"/>
              </a:solidFill>
              <a:latin typeface="Wide Latin" panose="020A0A07050505020404" pitchFamily="18" charset="0"/>
            </a:endParaRPr>
          </a:p>
        </p:txBody>
      </p:sp>
    </p:spTree>
    <p:extLst>
      <p:ext uri="{BB962C8B-B14F-4D97-AF65-F5344CB8AC3E}">
        <p14:creationId xmlns:p14="http://schemas.microsoft.com/office/powerpoint/2010/main" val="1583165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319780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PORTAL OF ENTRY INTO THE BODY</a:t>
            </a:r>
            <a:br>
              <a:rPr lang="en-US" dirty="0"/>
            </a:b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6700" b="1" dirty="0" smtClean="0"/>
              <a:t>  A] Mouth</a:t>
            </a:r>
            <a:endParaRPr lang="en-US" sz="6700" b="1" dirty="0"/>
          </a:p>
          <a:p>
            <a:pPr marL="0" indent="0">
              <a:buNone/>
            </a:pPr>
            <a:r>
              <a:rPr lang="en-US" sz="5900" dirty="0">
                <a:latin typeface="Calibri" panose="020F0502020204030204" pitchFamily="34" charset="0"/>
                <a:cs typeface="Calibri" panose="020F0502020204030204" pitchFamily="34" charset="0"/>
              </a:rPr>
              <a:t>The commonest portal of entry of parasites is </a:t>
            </a:r>
            <a:r>
              <a:rPr lang="en-US" sz="5900" dirty="0" smtClean="0">
                <a:latin typeface="Calibri" panose="020F0502020204030204" pitchFamily="34" charset="0"/>
                <a:cs typeface="Calibri" panose="020F0502020204030204" pitchFamily="34" charset="0"/>
              </a:rPr>
              <a:t>oral, through </a:t>
            </a:r>
            <a:r>
              <a:rPr lang="en-US" sz="5900" dirty="0">
                <a:latin typeface="Calibri" panose="020F0502020204030204" pitchFamily="34" charset="0"/>
                <a:cs typeface="Calibri" panose="020F0502020204030204" pitchFamily="34" charset="0"/>
              </a:rPr>
              <a:t>contaminated </a:t>
            </a:r>
            <a:r>
              <a:rPr lang="en-US" sz="5900" dirty="0" smtClean="0">
                <a:latin typeface="Calibri" panose="020F0502020204030204" pitchFamily="34" charset="0"/>
                <a:cs typeface="Calibri" panose="020F0502020204030204" pitchFamily="34" charset="0"/>
              </a:rPr>
              <a:t>food ,water, soiled </a:t>
            </a:r>
            <a:r>
              <a:rPr lang="en-US" sz="5900" dirty="0">
                <a:latin typeface="Calibri" panose="020F0502020204030204" pitchFamily="34" charset="0"/>
                <a:cs typeface="Calibri" panose="020F0502020204030204" pitchFamily="34" charset="0"/>
              </a:rPr>
              <a:t>fingers or </a:t>
            </a:r>
            <a:r>
              <a:rPr lang="en-US" sz="5900" dirty="0" err="1" smtClean="0">
                <a:latin typeface="Calibri" panose="020F0502020204030204" pitchFamily="34" charset="0"/>
                <a:cs typeface="Calibri" panose="020F0502020204030204" pitchFamily="34" charset="0"/>
              </a:rPr>
              <a:t>formites</a:t>
            </a:r>
            <a:r>
              <a:rPr lang="en-US" sz="5900" dirty="0" smtClean="0">
                <a:latin typeface="Calibri" panose="020F0502020204030204" pitchFamily="34" charset="0"/>
                <a:cs typeface="Calibri" panose="020F0502020204030204" pitchFamily="34" charset="0"/>
              </a:rPr>
              <a:t> . This </a:t>
            </a:r>
            <a:r>
              <a:rPr lang="en-US" sz="5900" dirty="0">
                <a:latin typeface="Calibri" panose="020F0502020204030204" pitchFamily="34" charset="0"/>
                <a:cs typeface="Calibri" panose="020F0502020204030204" pitchFamily="34" charset="0"/>
              </a:rPr>
              <a:t>mode of transmission is </a:t>
            </a:r>
            <a:r>
              <a:rPr lang="en-US" sz="5900" dirty="0" smtClean="0">
                <a:latin typeface="Calibri" panose="020F0502020204030204" pitchFamily="34" charset="0"/>
                <a:cs typeface="Calibri" panose="020F0502020204030204" pitchFamily="34" charset="0"/>
              </a:rPr>
              <a:t>referred </a:t>
            </a:r>
            <a:r>
              <a:rPr lang="en-US" sz="5900" dirty="0">
                <a:latin typeface="Calibri" panose="020F0502020204030204" pitchFamily="34" charset="0"/>
                <a:cs typeface="Calibri" panose="020F0502020204030204" pitchFamily="34" charset="0"/>
              </a:rPr>
              <a:t>to as </a:t>
            </a:r>
            <a:r>
              <a:rPr lang="en-US" sz="5900" b="1" i="1" dirty="0" err="1">
                <a:latin typeface="Calibri" panose="020F0502020204030204" pitchFamily="34" charset="0"/>
                <a:cs typeface="Calibri" panose="020F0502020204030204" pitchFamily="34" charset="0"/>
              </a:rPr>
              <a:t>faecal</a:t>
            </a:r>
            <a:r>
              <a:rPr lang="en-US" sz="5900" b="1" i="1" dirty="0">
                <a:latin typeface="Calibri" panose="020F0502020204030204" pitchFamily="34" charset="0"/>
                <a:cs typeface="Calibri" panose="020F0502020204030204" pitchFamily="34" charset="0"/>
              </a:rPr>
              <a:t>-oral </a:t>
            </a:r>
            <a:r>
              <a:rPr lang="en-US" sz="5900" b="1" i="1" dirty="0" smtClean="0">
                <a:latin typeface="Calibri" panose="020F0502020204030204" pitchFamily="34" charset="0"/>
                <a:cs typeface="Calibri" panose="020F0502020204030204" pitchFamily="34" charset="0"/>
              </a:rPr>
              <a:t>route.</a:t>
            </a:r>
          </a:p>
          <a:p>
            <a:pPr marL="0" indent="0">
              <a:buNone/>
            </a:pPr>
            <a:r>
              <a:rPr lang="en-US" sz="5900" dirty="0">
                <a:latin typeface="Calibri" panose="020F0502020204030204" pitchFamily="34" charset="0"/>
                <a:cs typeface="Calibri" panose="020F0502020204030204" pitchFamily="34" charset="0"/>
              </a:rPr>
              <a:t>M</a:t>
            </a:r>
            <a:r>
              <a:rPr lang="en-US" sz="5900" dirty="0" smtClean="0">
                <a:latin typeface="Calibri" panose="020F0502020204030204" pitchFamily="34" charset="0"/>
                <a:cs typeface="Calibri" panose="020F0502020204030204" pitchFamily="34" charset="0"/>
              </a:rPr>
              <a:t>any </a:t>
            </a:r>
            <a:r>
              <a:rPr lang="en-US" sz="5900" dirty="0">
                <a:latin typeface="Calibri" panose="020F0502020204030204" pitchFamily="34" charset="0"/>
                <a:cs typeface="Calibri" panose="020F0502020204030204" pitchFamily="34" charset="0"/>
              </a:rPr>
              <a:t>intestinal </a:t>
            </a:r>
            <a:r>
              <a:rPr lang="en-US" sz="5900" dirty="0" err="1">
                <a:latin typeface="Calibri" panose="020F0502020204030204" pitchFamily="34" charset="0"/>
                <a:cs typeface="Calibri" panose="020F0502020204030204" pitchFamily="34" charset="0"/>
              </a:rPr>
              <a:t>parasites,e.g</a:t>
            </a:r>
            <a:r>
              <a:rPr lang="en-US" sz="5900" dirty="0">
                <a:latin typeface="Calibri" panose="020F0502020204030204" pitchFamily="34" charset="0"/>
                <a:cs typeface="Calibri" panose="020F0502020204030204" pitchFamily="34" charset="0"/>
              </a:rPr>
              <a:t> </a:t>
            </a:r>
            <a:r>
              <a:rPr lang="en-US" sz="5900" b="1" i="1" dirty="0" smtClean="0">
                <a:latin typeface="Calibri" panose="020F0502020204030204" pitchFamily="34" charset="0"/>
                <a:cs typeface="Calibri" panose="020F0502020204030204" pitchFamily="34" charset="0"/>
              </a:rPr>
              <a:t>E. </a:t>
            </a:r>
            <a:r>
              <a:rPr lang="en-US" sz="5900" b="1" i="1" dirty="0" err="1" smtClean="0">
                <a:latin typeface="Calibri" panose="020F0502020204030204" pitchFamily="34" charset="0"/>
                <a:cs typeface="Calibri" panose="020F0502020204030204" pitchFamily="34" charset="0"/>
              </a:rPr>
              <a:t>histoltyica,G</a:t>
            </a:r>
            <a:r>
              <a:rPr lang="en-US" sz="5900" b="1" i="1" dirty="0" smtClean="0">
                <a:latin typeface="Calibri" panose="020F0502020204030204" pitchFamily="34" charset="0"/>
                <a:cs typeface="Calibri" panose="020F0502020204030204" pitchFamily="34" charset="0"/>
              </a:rPr>
              <a:t>, lamblia E. </a:t>
            </a:r>
            <a:r>
              <a:rPr lang="en-US" sz="5900" b="1" i="1" dirty="0" err="1" smtClean="0">
                <a:latin typeface="Calibri" panose="020F0502020204030204" pitchFamily="34" charset="0"/>
                <a:cs typeface="Calibri" panose="020F0502020204030204" pitchFamily="34" charset="0"/>
              </a:rPr>
              <a:t>coli,E</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vermicularis,T</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trichiura</a:t>
            </a:r>
            <a:r>
              <a:rPr lang="en-US" sz="5900" b="1" i="1" dirty="0" smtClean="0">
                <a:latin typeface="Calibri" panose="020F0502020204030204" pitchFamily="34" charset="0"/>
                <a:cs typeface="Calibri" panose="020F0502020204030204" pitchFamily="34" charset="0"/>
              </a:rPr>
              <a:t>, A. </a:t>
            </a:r>
            <a:r>
              <a:rPr lang="en-US" sz="5900" b="1" i="1" dirty="0" err="1" smtClean="0">
                <a:latin typeface="Calibri" panose="020F0502020204030204" pitchFamily="34" charset="0"/>
                <a:cs typeface="Calibri" panose="020F0502020204030204" pitchFamily="34" charset="0"/>
              </a:rPr>
              <a:t>lumbricoides,T.spiralis</a:t>
            </a:r>
            <a:r>
              <a:rPr lang="en-US" sz="5900" b="1" i="1" dirty="0" smtClean="0">
                <a:latin typeface="Calibri" panose="020F0502020204030204" pitchFamily="34" charset="0"/>
                <a:cs typeface="Calibri" panose="020F0502020204030204" pitchFamily="34" charset="0"/>
              </a:rPr>
              <a:t>, T. </a:t>
            </a:r>
            <a:r>
              <a:rPr lang="en-US" sz="5900" b="1" i="1" dirty="0" err="1" smtClean="0">
                <a:latin typeface="Calibri" panose="020F0502020204030204" pitchFamily="34" charset="0"/>
                <a:cs typeface="Calibri" panose="020F0502020204030204" pitchFamily="34" charset="0"/>
              </a:rPr>
              <a:t>solium</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T.saginata</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asiatica</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D.latum</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F.hepatica</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Fasciolopsis</a:t>
            </a:r>
            <a:r>
              <a:rPr lang="en-US" sz="5900" b="1" i="1" dirty="0" smtClean="0">
                <a:latin typeface="Calibri" panose="020F0502020204030204" pitchFamily="34" charset="0"/>
                <a:cs typeface="Calibri" panose="020F0502020204030204" pitchFamily="34" charset="0"/>
              </a:rPr>
              <a:t> </a:t>
            </a:r>
            <a:r>
              <a:rPr lang="en-US" sz="5900" b="1" i="1" dirty="0" err="1" smtClean="0">
                <a:latin typeface="Calibri" panose="020F0502020204030204" pitchFamily="34" charset="0"/>
                <a:cs typeface="Calibri" panose="020F0502020204030204" pitchFamily="34" charset="0"/>
              </a:rPr>
              <a:t>buski</a:t>
            </a:r>
            <a:r>
              <a:rPr lang="en-US" sz="5900" b="1" i="1" dirty="0" smtClean="0">
                <a:latin typeface="Calibri" panose="020F0502020204030204" pitchFamily="34" charset="0"/>
                <a:cs typeface="Calibri" panose="020F0502020204030204" pitchFamily="34" charset="0"/>
              </a:rPr>
              <a:t>, C</a:t>
            </a:r>
            <a:r>
              <a:rPr lang="en-US" sz="5900" b="1" i="1" dirty="0">
                <a:latin typeface="Calibri" panose="020F0502020204030204" pitchFamily="34" charset="0"/>
                <a:cs typeface="Calibri" panose="020F0502020204030204" pitchFamily="34" charset="0"/>
              </a:rPr>
              <a:t>.</a:t>
            </a:r>
            <a:r>
              <a:rPr lang="en-US" sz="5900" b="1" i="1" dirty="0" smtClean="0">
                <a:latin typeface="Calibri" panose="020F0502020204030204" pitchFamily="34" charset="0"/>
                <a:cs typeface="Calibri" panose="020F0502020204030204" pitchFamily="34" charset="0"/>
              </a:rPr>
              <a:t> </a:t>
            </a:r>
            <a:r>
              <a:rPr lang="en-US" sz="5900" b="1" i="1" dirty="0" err="1">
                <a:latin typeface="Calibri" panose="020F0502020204030204" pitchFamily="34" charset="0"/>
                <a:cs typeface="Calibri" panose="020F0502020204030204" pitchFamily="34" charset="0"/>
              </a:rPr>
              <a:t>sinensis</a:t>
            </a:r>
            <a:r>
              <a:rPr lang="en-US" sz="5900" b="1" i="1" dirty="0">
                <a:latin typeface="Calibri" panose="020F0502020204030204" pitchFamily="34" charset="0"/>
                <a:cs typeface="Calibri" panose="020F0502020204030204" pitchFamily="34" charset="0"/>
              </a:rPr>
              <a:t> and p </a:t>
            </a:r>
            <a:r>
              <a:rPr lang="en-US" sz="5900" b="1" i="1" dirty="0" err="1">
                <a:latin typeface="Calibri" panose="020F0502020204030204" pitchFamily="34" charset="0"/>
                <a:cs typeface="Calibri" panose="020F0502020204030204" pitchFamily="34" charset="0"/>
              </a:rPr>
              <a:t>westermani</a:t>
            </a:r>
            <a:r>
              <a:rPr lang="en-US" sz="5900" dirty="0">
                <a:latin typeface="Calibri" panose="020F0502020204030204" pitchFamily="34" charset="0"/>
                <a:cs typeface="Calibri" panose="020F0502020204030204" pitchFamily="34" charset="0"/>
              </a:rPr>
              <a:t>, enter the body in this manner</a:t>
            </a:r>
          </a:p>
          <a:p>
            <a:endParaRPr lang="en-US" dirty="0"/>
          </a:p>
        </p:txBody>
      </p:sp>
    </p:spTree>
    <p:extLst>
      <p:ext uri="{BB962C8B-B14F-4D97-AF65-F5344CB8AC3E}">
        <p14:creationId xmlns:p14="http://schemas.microsoft.com/office/powerpoint/2010/main" val="2573939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 TO PARASITOLOGY</a:t>
            </a:r>
            <a:endParaRPr lang="en-US" dirty="0"/>
          </a:p>
        </p:txBody>
      </p:sp>
      <p:sp>
        <p:nvSpPr>
          <p:cNvPr id="3" name="Content Placeholder 2"/>
          <p:cNvSpPr>
            <a:spLocks noGrp="1"/>
          </p:cNvSpPr>
          <p:nvPr>
            <p:ph idx="1"/>
          </p:nvPr>
        </p:nvSpPr>
        <p:spPr/>
        <p:txBody>
          <a:bodyPr>
            <a:normAutofit/>
          </a:bodyPr>
          <a:lstStyle/>
          <a:p>
            <a:r>
              <a:rPr lang="en-US" sz="4400" b="1" dirty="0" smtClean="0"/>
              <a:t>Parasitology</a:t>
            </a:r>
            <a:r>
              <a:rPr lang="en-US" sz="4400" dirty="0" smtClean="0"/>
              <a:t> is the area of biology concerned with the phenomenon of dependence of one living organism on another.</a:t>
            </a:r>
            <a:endParaRPr lang="en-US" sz="4400" dirty="0"/>
          </a:p>
        </p:txBody>
      </p:sp>
    </p:spTree>
    <p:extLst>
      <p:ext uri="{BB962C8B-B14F-4D97-AF65-F5344CB8AC3E}">
        <p14:creationId xmlns:p14="http://schemas.microsoft.com/office/powerpoint/2010/main" val="3916459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6700" dirty="0" smtClean="0"/>
              <a:t>B] Skin</a:t>
            </a:r>
            <a:endParaRPr lang="en-US" sz="6700" dirty="0"/>
          </a:p>
          <a:p>
            <a:r>
              <a:rPr lang="en-US" dirty="0">
                <a:latin typeface="Calibri" panose="020F0502020204030204" pitchFamily="34" charset="0"/>
                <a:cs typeface="Calibri" panose="020F0502020204030204" pitchFamily="34" charset="0"/>
              </a:rPr>
              <a:t>Entry through the skin is another important portal of entry of parasites</a:t>
            </a:r>
            <a:r>
              <a:rPr lang="en-US" dirty="0" smtClean="0">
                <a:latin typeface="Calibri" panose="020F0502020204030204" pitchFamily="34" charset="0"/>
                <a:cs typeface="Calibri" panose="020F0502020204030204" pitchFamily="34" charset="0"/>
              </a:rPr>
              <a:t>.</a:t>
            </a:r>
          </a:p>
          <a:p>
            <a:r>
              <a:rPr lang="en-US" dirty="0" err="1" smtClean="0">
                <a:latin typeface="Calibri" panose="020F0502020204030204" pitchFamily="34" charset="0"/>
                <a:cs typeface="Calibri" panose="020F0502020204030204" pitchFamily="34" charset="0"/>
              </a:rPr>
              <a:t>nfection</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with A . </a:t>
            </a:r>
            <a:r>
              <a:rPr lang="en-US" dirty="0" err="1">
                <a:latin typeface="Calibri" panose="020F0502020204030204" pitchFamily="34" charset="0"/>
                <a:cs typeface="Calibri" panose="020F0502020204030204" pitchFamily="34" charset="0"/>
              </a:rPr>
              <a:t>duodenale,N</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americanus</a:t>
            </a:r>
            <a:r>
              <a:rPr lang="en-US" dirty="0">
                <a:latin typeface="Calibri" panose="020F0502020204030204" pitchFamily="34" charset="0"/>
                <a:cs typeface="Calibri" panose="020F0502020204030204" pitchFamily="34" charset="0"/>
              </a:rPr>
              <a:t> and </a:t>
            </a:r>
            <a:r>
              <a:rPr lang="en-US" dirty="0" err="1">
                <a:latin typeface="Calibri" panose="020F0502020204030204" pitchFamily="34" charset="0"/>
                <a:cs typeface="Calibri" panose="020F0502020204030204" pitchFamily="34" charset="0"/>
              </a:rPr>
              <a:t>S.stercoralis</a:t>
            </a:r>
            <a:r>
              <a:rPr lang="en-US" dirty="0">
                <a:latin typeface="Calibri" panose="020F0502020204030204" pitchFamily="34" charset="0"/>
                <a:cs typeface="Calibri" panose="020F0502020204030204" pitchFamily="34" charset="0"/>
              </a:rPr>
              <a:t> is acquired when </a:t>
            </a:r>
            <a:r>
              <a:rPr lang="en-US" dirty="0" err="1">
                <a:latin typeface="Calibri" panose="020F0502020204030204" pitchFamily="34" charset="0"/>
                <a:cs typeface="Calibri" panose="020F0502020204030204" pitchFamily="34" charset="0"/>
              </a:rPr>
              <a:t>filari</a:t>
            </a:r>
            <a:r>
              <a:rPr lang="en-US" dirty="0">
                <a:latin typeface="Calibri" panose="020F0502020204030204" pitchFamily="34" charset="0"/>
                <a:cs typeface="Calibri" panose="020F0502020204030204" pitchFamily="34" charset="0"/>
              </a:rPr>
              <a:t> form larvae of these nematodes penetrate the unbroken skin of an individual walking over </a:t>
            </a:r>
            <a:r>
              <a:rPr lang="en-US" dirty="0" err="1">
                <a:latin typeface="Calibri" panose="020F0502020204030204" pitchFamily="34" charset="0"/>
                <a:cs typeface="Calibri" panose="020F0502020204030204" pitchFamily="34" charset="0"/>
              </a:rPr>
              <a:t>faecally</a:t>
            </a:r>
            <a:r>
              <a:rPr lang="en-US" dirty="0">
                <a:latin typeface="Calibri" panose="020F0502020204030204" pitchFamily="34" charset="0"/>
                <a:cs typeface="Calibri" panose="020F0502020204030204" pitchFamily="34" charset="0"/>
              </a:rPr>
              <a:t> contaminated </a:t>
            </a:r>
            <a:r>
              <a:rPr lang="en-US" dirty="0" smtClean="0">
                <a:latin typeface="Calibri" panose="020F0502020204030204" pitchFamily="34" charset="0"/>
                <a:cs typeface="Calibri" panose="020F0502020204030204" pitchFamily="34" charset="0"/>
              </a:rPr>
              <a:t>soil.</a:t>
            </a:r>
            <a:endParaRPr lang="en-US" dirty="0"/>
          </a:p>
        </p:txBody>
      </p:sp>
    </p:spTree>
    <p:extLst>
      <p:ext uri="{BB962C8B-B14F-4D97-AF65-F5344CB8AC3E}">
        <p14:creationId xmlns:p14="http://schemas.microsoft.com/office/powerpoint/2010/main" val="369715607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i="1" dirty="0" err="1">
                <a:latin typeface="Calibri" panose="020F0502020204030204" pitchFamily="34" charset="0"/>
                <a:cs typeface="Calibri" panose="020F0502020204030204" pitchFamily="34" charset="0"/>
              </a:rPr>
              <a:t>Schistosomiasiasis</a:t>
            </a:r>
            <a:r>
              <a:rPr lang="en-US" dirty="0">
                <a:latin typeface="Calibri" panose="020F0502020204030204" pitchFamily="34" charset="0"/>
                <a:cs typeface="Calibri" panose="020F0502020204030204" pitchFamily="34" charset="0"/>
              </a:rPr>
              <a:t>  caused by </a:t>
            </a:r>
            <a:r>
              <a:rPr lang="en-US" i="1" dirty="0" err="1">
                <a:latin typeface="Calibri" panose="020F0502020204030204" pitchFamily="34" charset="0"/>
                <a:cs typeface="Calibri" panose="020F0502020204030204" pitchFamily="34" charset="0"/>
              </a:rPr>
              <a:t>S.haematobium,S.mansoni</a:t>
            </a:r>
            <a:r>
              <a:rPr lang="en-US" i="1" dirty="0">
                <a:latin typeface="Calibri" panose="020F0502020204030204" pitchFamily="34" charset="0"/>
                <a:cs typeface="Calibri" panose="020F0502020204030204" pitchFamily="34" charset="0"/>
              </a:rPr>
              <a:t> and S. </a:t>
            </a:r>
            <a:r>
              <a:rPr lang="en-US" i="1" dirty="0" err="1">
                <a:latin typeface="Calibri" panose="020F0502020204030204" pitchFamily="34" charset="0"/>
                <a:cs typeface="Calibri" panose="020F0502020204030204" pitchFamily="34" charset="0"/>
              </a:rPr>
              <a:t>japonicum</a:t>
            </a:r>
            <a:r>
              <a:rPr lang="en-US" i="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is acquired when  the </a:t>
            </a:r>
            <a:r>
              <a:rPr lang="en-US" dirty="0" err="1">
                <a:latin typeface="Calibri" panose="020F0502020204030204" pitchFamily="34" charset="0"/>
                <a:cs typeface="Calibri" panose="020F0502020204030204" pitchFamily="34" charset="0"/>
              </a:rPr>
              <a:t>cercarial</a:t>
            </a:r>
            <a:r>
              <a:rPr lang="en-US" dirty="0">
                <a:latin typeface="Calibri" panose="020F0502020204030204" pitchFamily="34" charset="0"/>
                <a:cs typeface="Calibri" panose="020F0502020204030204" pitchFamily="34" charset="0"/>
              </a:rPr>
              <a:t> larvae</a:t>
            </a:r>
            <a:r>
              <a:rPr lang="en-US" dirty="0" smtClean="0">
                <a:latin typeface="Calibri" panose="020F0502020204030204" pitchFamily="34" charset="0"/>
                <a:cs typeface="Calibri" panose="020F0502020204030204" pitchFamily="34" charset="0"/>
              </a:rPr>
              <a:t>, in </a:t>
            </a:r>
            <a:r>
              <a:rPr lang="en-US" dirty="0">
                <a:latin typeface="Calibri" panose="020F0502020204030204" pitchFamily="34" charset="0"/>
                <a:cs typeface="Calibri" panose="020F0502020204030204" pitchFamily="34" charset="0"/>
              </a:rPr>
              <a:t>water</a:t>
            </a:r>
            <a:r>
              <a:rPr lang="en-US" dirty="0" smtClean="0">
                <a:latin typeface="Calibri" panose="020F0502020204030204" pitchFamily="34" charset="0"/>
                <a:cs typeface="Calibri" panose="020F0502020204030204" pitchFamily="34" charset="0"/>
              </a:rPr>
              <a:t>, penetrate </a:t>
            </a:r>
            <a:r>
              <a:rPr lang="en-US" dirty="0">
                <a:latin typeface="Calibri" panose="020F0502020204030204" pitchFamily="34" charset="0"/>
                <a:cs typeface="Calibri" panose="020F0502020204030204" pitchFamily="34" charset="0"/>
              </a:rPr>
              <a:t>the skin</a:t>
            </a:r>
            <a:r>
              <a:rPr lang="en-US" dirty="0" smtClean="0">
                <a:latin typeface="Calibri" panose="020F0502020204030204" pitchFamily="34" charset="0"/>
                <a:cs typeface="Calibri" panose="020F0502020204030204" pitchFamily="34" charset="0"/>
              </a:rPr>
              <a:t>.</a:t>
            </a:r>
          </a:p>
          <a:p>
            <a:r>
              <a:rPr lang="en-US" dirty="0" smtClean="0">
                <a:latin typeface="Calibri" panose="020F0502020204030204" pitchFamily="34" charset="0"/>
                <a:cs typeface="Calibri" panose="020F0502020204030204" pitchFamily="34" charset="0"/>
              </a:rPr>
              <a:t>A </a:t>
            </a:r>
            <a:r>
              <a:rPr lang="en-US" dirty="0">
                <a:latin typeface="Calibri" panose="020F0502020204030204" pitchFamily="34" charset="0"/>
                <a:cs typeface="Calibri" panose="020F0502020204030204" pitchFamily="34" charset="0"/>
              </a:rPr>
              <a:t>large number of parasites, </a:t>
            </a:r>
            <a:r>
              <a:rPr lang="en-US" dirty="0" err="1">
                <a:latin typeface="Calibri" panose="020F0502020204030204" pitchFamily="34" charset="0"/>
                <a:cs typeface="Calibri" panose="020F0502020204030204" pitchFamily="34" charset="0"/>
              </a:rPr>
              <a:t>e.g</a:t>
            </a:r>
            <a:r>
              <a:rPr lang="en-US" dirty="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plasmodium spp</a:t>
            </a:r>
            <a:r>
              <a:rPr lang="en-US" i="1" dirty="0" smtClean="0">
                <a:latin typeface="Calibri" panose="020F0502020204030204" pitchFamily="34" charset="0"/>
                <a:cs typeface="Calibri" panose="020F0502020204030204" pitchFamily="34" charset="0"/>
              </a:rPr>
              <a:t>. W. </a:t>
            </a:r>
            <a:r>
              <a:rPr lang="en-US" i="1" dirty="0" err="1" smtClean="0">
                <a:latin typeface="Calibri" panose="020F0502020204030204" pitchFamily="34" charset="0"/>
                <a:cs typeface="Calibri" panose="020F0502020204030204" pitchFamily="34" charset="0"/>
              </a:rPr>
              <a:t>bancrofti</a:t>
            </a:r>
            <a:r>
              <a:rPr lang="en-US" i="1" dirty="0" smtClean="0">
                <a:latin typeface="Calibri" panose="020F0502020204030204" pitchFamily="34" charset="0"/>
                <a:cs typeface="Calibri" panose="020F0502020204030204" pitchFamily="34" charset="0"/>
              </a:rPr>
              <a:t>,  </a:t>
            </a:r>
            <a:r>
              <a:rPr lang="en-US" i="1" dirty="0" err="1" smtClean="0">
                <a:latin typeface="Calibri" panose="020F0502020204030204" pitchFamily="34" charset="0"/>
                <a:cs typeface="Calibri" panose="020F0502020204030204" pitchFamily="34" charset="0"/>
              </a:rPr>
              <a:t>B.malayi</a:t>
            </a:r>
            <a:r>
              <a:rPr lang="en-US" i="1" dirty="0" smtClean="0">
                <a:latin typeface="Calibri" panose="020F0502020204030204" pitchFamily="34" charset="0"/>
                <a:cs typeface="Calibri" panose="020F0502020204030204" pitchFamily="34" charset="0"/>
              </a:rPr>
              <a:t>, </a:t>
            </a:r>
            <a:r>
              <a:rPr lang="en-US" i="1" dirty="0" err="1" smtClean="0">
                <a:latin typeface="Calibri" panose="020F0502020204030204" pitchFamily="34" charset="0"/>
                <a:cs typeface="Calibri" panose="020F0502020204030204" pitchFamily="34" charset="0"/>
              </a:rPr>
              <a:t>O.volvulus</a:t>
            </a:r>
            <a:r>
              <a:rPr lang="en-US" i="1" dirty="0" smtClean="0">
                <a:latin typeface="Calibri" panose="020F0502020204030204" pitchFamily="34" charset="0"/>
                <a:cs typeface="Calibri" panose="020F0502020204030204" pitchFamily="34" charset="0"/>
              </a:rPr>
              <a:t>, T</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brucei</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gambiense</a:t>
            </a:r>
            <a:r>
              <a:rPr lang="en-US" i="1" dirty="0" smtClean="0">
                <a:latin typeface="Calibri" panose="020F0502020204030204" pitchFamily="34" charset="0"/>
                <a:cs typeface="Calibri" panose="020F0502020204030204" pitchFamily="34" charset="0"/>
              </a:rPr>
              <a:t>, </a:t>
            </a:r>
            <a:r>
              <a:rPr lang="en-US" i="1" dirty="0" err="1" smtClean="0">
                <a:latin typeface="Calibri" panose="020F0502020204030204" pitchFamily="34" charset="0"/>
                <a:cs typeface="Calibri" panose="020F0502020204030204" pitchFamily="34" charset="0"/>
              </a:rPr>
              <a:t>T.b</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rhodesiense</a:t>
            </a:r>
            <a:r>
              <a:rPr lang="en-US" i="1" dirty="0" smtClean="0">
                <a:latin typeface="Calibri" panose="020F0502020204030204" pitchFamily="34" charset="0"/>
                <a:cs typeface="Calibri" panose="020F0502020204030204" pitchFamily="34" charset="0"/>
              </a:rPr>
              <a:t>, </a:t>
            </a:r>
            <a:r>
              <a:rPr lang="en-US" i="1" dirty="0" err="1" smtClean="0">
                <a:latin typeface="Calibri" panose="020F0502020204030204" pitchFamily="34" charset="0"/>
                <a:cs typeface="Calibri" panose="020F0502020204030204" pitchFamily="34" charset="0"/>
              </a:rPr>
              <a:t>T.cruzi,Leishmania</a:t>
            </a:r>
            <a:r>
              <a:rPr lang="en-US" i="1" dirty="0" smtClean="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spp</a:t>
            </a:r>
            <a:r>
              <a:rPr lang="en-US" i="1" dirty="0">
                <a:latin typeface="Calibri" panose="020F0502020204030204" pitchFamily="34" charset="0"/>
                <a:cs typeface="Calibri" panose="020F0502020204030204" pitchFamily="34" charset="0"/>
              </a:rPr>
              <a:t> and </a:t>
            </a:r>
            <a:r>
              <a:rPr lang="en-US" i="1" dirty="0" err="1">
                <a:latin typeface="Calibri" panose="020F0502020204030204" pitchFamily="34" charset="0"/>
                <a:cs typeface="Calibri" panose="020F0502020204030204" pitchFamily="34" charset="0"/>
              </a:rPr>
              <a:t>Babesia</a:t>
            </a:r>
            <a:r>
              <a:rPr lang="en-US" i="1" dirty="0">
                <a:latin typeface="Calibri" panose="020F0502020204030204" pitchFamily="34" charset="0"/>
                <a:cs typeface="Calibri" panose="020F0502020204030204" pitchFamily="34" charset="0"/>
              </a:rPr>
              <a:t> spp. </a:t>
            </a:r>
            <a:r>
              <a:rPr lang="en-US" dirty="0">
                <a:latin typeface="Calibri" panose="020F0502020204030204" pitchFamily="34" charset="0"/>
                <a:cs typeface="Calibri" panose="020F0502020204030204" pitchFamily="34" charset="0"/>
              </a:rPr>
              <a:t>Are </a:t>
            </a:r>
            <a:r>
              <a:rPr lang="en-US" dirty="0" smtClean="0">
                <a:latin typeface="Calibri" panose="020F0502020204030204" pitchFamily="34" charset="0"/>
                <a:cs typeface="Calibri" panose="020F0502020204030204" pitchFamily="34" charset="0"/>
              </a:rPr>
              <a:t>introduced </a:t>
            </a:r>
            <a:r>
              <a:rPr lang="en-US" dirty="0">
                <a:latin typeface="Calibri" panose="020F0502020204030204" pitchFamily="34" charset="0"/>
                <a:cs typeface="Calibri" panose="020F0502020204030204" pitchFamily="34" charset="0"/>
              </a:rPr>
              <a:t>percutaneously when blood sucking arthropods </a:t>
            </a:r>
            <a:r>
              <a:rPr lang="en-US" dirty="0" smtClean="0">
                <a:latin typeface="Calibri" panose="020F0502020204030204" pitchFamily="34" charset="0"/>
                <a:cs typeface="Calibri" panose="020F0502020204030204" pitchFamily="34" charset="0"/>
              </a:rPr>
              <a:t>puncture </a:t>
            </a:r>
            <a:r>
              <a:rPr lang="en-US" dirty="0">
                <a:latin typeface="Calibri" panose="020F0502020204030204" pitchFamily="34" charset="0"/>
                <a:cs typeface="Calibri" panose="020F0502020204030204" pitchFamily="34" charset="0"/>
              </a:rPr>
              <a:t>the skin to feed.</a:t>
            </a:r>
          </a:p>
          <a:p>
            <a:endParaRPr lang="en-US" dirty="0"/>
          </a:p>
        </p:txBody>
      </p:sp>
    </p:spTree>
    <p:extLst>
      <p:ext uri="{BB962C8B-B14F-4D97-AF65-F5344CB8AC3E}">
        <p14:creationId xmlns:p14="http://schemas.microsoft.com/office/powerpoint/2010/main" val="33636471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C] Sexual </a:t>
            </a:r>
            <a:r>
              <a:rPr lang="en-US" b="1" dirty="0"/>
              <a:t>contact</a:t>
            </a:r>
          </a:p>
          <a:p>
            <a:r>
              <a:rPr lang="en-US" i="1" dirty="0" smtClean="0"/>
              <a:t>Trichomonas </a:t>
            </a:r>
            <a:r>
              <a:rPr lang="en-US" i="1" dirty="0"/>
              <a:t>vaginalis </a:t>
            </a:r>
            <a:r>
              <a:rPr lang="en-US" dirty="0"/>
              <a:t>is transmitted by sexual contact. </a:t>
            </a:r>
            <a:endParaRPr lang="en-US" dirty="0" smtClean="0"/>
          </a:p>
          <a:p>
            <a:r>
              <a:rPr lang="en-US" i="1" dirty="0" err="1" smtClean="0"/>
              <a:t>E.histolytica</a:t>
            </a:r>
            <a:r>
              <a:rPr lang="en-US" i="1" dirty="0" smtClean="0"/>
              <a:t> </a:t>
            </a:r>
            <a:r>
              <a:rPr lang="en-US" i="1" dirty="0"/>
              <a:t>and </a:t>
            </a:r>
            <a:r>
              <a:rPr lang="en-US" i="1" dirty="0" err="1"/>
              <a:t>G.lamblia</a:t>
            </a:r>
            <a:r>
              <a:rPr lang="en-US" i="1" dirty="0"/>
              <a:t> </a:t>
            </a:r>
            <a:r>
              <a:rPr lang="en-US" dirty="0"/>
              <a:t>may also be transmitted by anal- oral sexual practices among male homosexuals</a:t>
            </a:r>
          </a:p>
          <a:p>
            <a:endParaRPr lang="en-US" dirty="0"/>
          </a:p>
        </p:txBody>
      </p:sp>
    </p:spTree>
    <p:extLst>
      <p:ext uri="{BB962C8B-B14F-4D97-AF65-F5344CB8AC3E}">
        <p14:creationId xmlns:p14="http://schemas.microsoft.com/office/powerpoint/2010/main" val="39200973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sz="4100" b="1" dirty="0" smtClean="0">
                <a:latin typeface="Calibri" panose="020F0502020204030204" pitchFamily="34" charset="0"/>
                <a:cs typeface="Calibri" panose="020F0502020204030204" pitchFamily="34" charset="0"/>
              </a:rPr>
              <a:t>D] Kissing</a:t>
            </a:r>
            <a:endParaRPr lang="en-US" sz="4100" b="1" dirty="0">
              <a:latin typeface="Calibri" panose="020F0502020204030204" pitchFamily="34" charset="0"/>
              <a:cs typeface="Calibri" panose="020F0502020204030204" pitchFamily="34" charset="0"/>
            </a:endParaRPr>
          </a:p>
          <a:p>
            <a:r>
              <a:rPr lang="en-US" i="1" dirty="0">
                <a:latin typeface="Calibri" panose="020F0502020204030204" pitchFamily="34" charset="0"/>
                <a:cs typeface="Calibri" panose="020F0502020204030204" pitchFamily="34" charset="0"/>
              </a:rPr>
              <a:t>E. </a:t>
            </a:r>
            <a:r>
              <a:rPr lang="en-US" i="1" dirty="0" err="1">
                <a:latin typeface="Calibri" panose="020F0502020204030204" pitchFamily="34" charset="0"/>
                <a:cs typeface="Calibri" panose="020F0502020204030204" pitchFamily="34" charset="0"/>
              </a:rPr>
              <a:t>gingivalis</a:t>
            </a:r>
            <a:r>
              <a:rPr lang="en-US" i="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is transmitted from person- to person by kissing or  from contaminated drinking utensils.</a:t>
            </a:r>
          </a:p>
          <a:p>
            <a:pPr marL="0" indent="0">
              <a:buNone/>
            </a:pPr>
            <a:r>
              <a:rPr lang="en-US" sz="4100" b="1" dirty="0" smtClean="0">
                <a:latin typeface="Calibri" panose="020F0502020204030204" pitchFamily="34" charset="0"/>
                <a:cs typeface="Calibri" panose="020F0502020204030204" pitchFamily="34" charset="0"/>
              </a:rPr>
              <a:t>E] Congenital</a:t>
            </a:r>
            <a:endParaRPr lang="en-US" sz="4100"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Infection with </a:t>
            </a:r>
            <a:r>
              <a:rPr lang="en-US" dirty="0" err="1">
                <a:latin typeface="Calibri" panose="020F0502020204030204" pitchFamily="34" charset="0"/>
                <a:cs typeface="Calibri" panose="020F0502020204030204" pitchFamily="34" charset="0"/>
              </a:rPr>
              <a:t>T.gondii</a:t>
            </a:r>
            <a:r>
              <a:rPr lang="en-US" dirty="0">
                <a:latin typeface="Calibri" panose="020F0502020204030204" pitchFamily="34" charset="0"/>
                <a:cs typeface="Calibri" panose="020F0502020204030204" pitchFamily="34" charset="0"/>
              </a:rPr>
              <a:t> and plasmodium spp. May be transmitted from mother to </a:t>
            </a:r>
            <a:r>
              <a:rPr lang="en-US" dirty="0" err="1">
                <a:latin typeface="Calibri" panose="020F0502020204030204" pitchFamily="34" charset="0"/>
                <a:cs typeface="Calibri" panose="020F0502020204030204" pitchFamily="34" charset="0"/>
              </a:rPr>
              <a:t>foetus</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transplacentally</a:t>
            </a:r>
            <a:r>
              <a:rPr lang="en-US" dirty="0">
                <a:latin typeface="Calibri" panose="020F0502020204030204" pitchFamily="34" charset="0"/>
                <a:cs typeface="Calibri" panose="020F0502020204030204" pitchFamily="34" charset="0"/>
              </a:rPr>
              <a:t>.</a:t>
            </a:r>
          </a:p>
          <a:p>
            <a:pPr marL="0" indent="0">
              <a:buNone/>
            </a:pPr>
            <a:r>
              <a:rPr lang="en-US" sz="3500" b="1" dirty="0" smtClean="0">
                <a:latin typeface="Calibri" panose="020F0502020204030204" pitchFamily="34" charset="0"/>
                <a:cs typeface="Calibri" panose="020F0502020204030204" pitchFamily="34" charset="0"/>
              </a:rPr>
              <a:t>F] Inhalation</a:t>
            </a:r>
            <a:endParaRPr lang="en-US" sz="3500" b="1"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Airborne eggs of E. </a:t>
            </a:r>
            <a:r>
              <a:rPr lang="en-US" dirty="0" err="1">
                <a:latin typeface="Calibri" panose="020F0502020204030204" pitchFamily="34" charset="0"/>
                <a:cs typeface="Calibri" panose="020F0502020204030204" pitchFamily="34" charset="0"/>
              </a:rPr>
              <a:t>vermicularis</a:t>
            </a:r>
            <a:r>
              <a:rPr lang="en-US" dirty="0">
                <a:latin typeface="Calibri" panose="020F0502020204030204" pitchFamily="34" charset="0"/>
                <a:cs typeface="Calibri" panose="020F0502020204030204" pitchFamily="34" charset="0"/>
              </a:rPr>
              <a:t> may be inhaled into posterior pharynx leading to infection</a:t>
            </a:r>
            <a:r>
              <a:rPr lang="en-US" dirty="0" smtClean="0"/>
              <a:t>.</a:t>
            </a:r>
            <a:endParaRPr lang="en-US" dirty="0"/>
          </a:p>
        </p:txBody>
      </p:sp>
    </p:spTree>
    <p:extLst>
      <p:ext uri="{BB962C8B-B14F-4D97-AF65-F5344CB8AC3E}">
        <p14:creationId xmlns:p14="http://schemas.microsoft.com/office/powerpoint/2010/main" val="35432720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500" b="1" dirty="0" smtClean="0">
                <a:latin typeface="Calibri" panose="020F0502020204030204" pitchFamily="34" charset="0"/>
                <a:cs typeface="Calibri" panose="020F0502020204030204" pitchFamily="34" charset="0"/>
              </a:rPr>
              <a:t>G] </a:t>
            </a:r>
            <a:r>
              <a:rPr lang="en-US" sz="3500" b="1" dirty="0">
                <a:latin typeface="Calibri" panose="020F0502020204030204" pitchFamily="34" charset="0"/>
                <a:cs typeface="Calibri" panose="020F0502020204030204" pitchFamily="34" charset="0"/>
              </a:rPr>
              <a:t>I</a:t>
            </a:r>
            <a:r>
              <a:rPr lang="en-US" sz="3500" b="1" dirty="0" smtClean="0">
                <a:latin typeface="Calibri" panose="020F0502020204030204" pitchFamily="34" charset="0"/>
                <a:cs typeface="Calibri" panose="020F0502020204030204" pitchFamily="34" charset="0"/>
              </a:rPr>
              <a:t>atrogenic </a:t>
            </a:r>
            <a:r>
              <a:rPr lang="en-US" sz="3500" b="1" dirty="0">
                <a:latin typeface="Calibri" panose="020F0502020204030204" pitchFamily="34" charset="0"/>
                <a:cs typeface="Calibri" panose="020F0502020204030204" pitchFamily="34" charset="0"/>
              </a:rPr>
              <a:t>infection</a:t>
            </a:r>
          </a:p>
          <a:p>
            <a:pPr marL="0" indent="0">
              <a:buNone/>
            </a:pPr>
            <a:r>
              <a:rPr lang="en-US" dirty="0">
                <a:latin typeface="Calibri" panose="020F0502020204030204" pitchFamily="34" charset="0"/>
                <a:cs typeface="Calibri" panose="020F0502020204030204" pitchFamily="34" charset="0"/>
              </a:rPr>
              <a:t>Malaria parasites may be transmitted by transfusion of blood from the donor with malaria  containing asexual forms of </a:t>
            </a:r>
            <a:r>
              <a:rPr lang="en-US" dirty="0" err="1">
                <a:latin typeface="Calibri" panose="020F0502020204030204" pitchFamily="34" charset="0"/>
                <a:cs typeface="Calibri" panose="020F0502020204030204" pitchFamily="34" charset="0"/>
              </a:rPr>
              <a:t>erythrocytic</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schizogony.This</a:t>
            </a:r>
            <a:r>
              <a:rPr lang="en-US" dirty="0">
                <a:latin typeface="Calibri" panose="020F0502020204030204" pitchFamily="34" charset="0"/>
                <a:cs typeface="Calibri" panose="020F0502020204030204" pitchFamily="34" charset="0"/>
              </a:rPr>
              <a:t> is known as </a:t>
            </a:r>
            <a:r>
              <a:rPr lang="en-US" dirty="0" err="1">
                <a:latin typeface="Calibri" panose="020F0502020204030204" pitchFamily="34" charset="0"/>
                <a:cs typeface="Calibri" panose="020F0502020204030204" pitchFamily="34" charset="0"/>
              </a:rPr>
              <a:t>trophozoites</a:t>
            </a:r>
            <a:r>
              <a:rPr lang="en-US" dirty="0">
                <a:latin typeface="Calibri" panose="020F0502020204030204" pitchFamily="34" charset="0"/>
                <a:cs typeface="Calibri" panose="020F0502020204030204" pitchFamily="34" charset="0"/>
              </a:rPr>
              <a:t>-induced malaria or transfusion malaria</a:t>
            </a:r>
            <a:r>
              <a:rPr lang="en-US" dirty="0" smtClean="0">
                <a:latin typeface="Calibri" panose="020F0502020204030204" pitchFamily="34" charset="0"/>
                <a:cs typeface="Calibri" panose="020F0502020204030204" pitchFamily="34" charset="0"/>
              </a:rPr>
              <a:t>.</a:t>
            </a:r>
          </a:p>
          <a:p>
            <a:pPr marL="0" indent="0">
              <a:buNone/>
            </a:pPr>
            <a:r>
              <a:rPr lang="en-US" dirty="0" smtClean="0">
                <a:latin typeface="Calibri" panose="020F0502020204030204" pitchFamily="34" charset="0"/>
                <a:cs typeface="Calibri" panose="020F0502020204030204" pitchFamily="34" charset="0"/>
              </a:rPr>
              <a:t>Malaria </a:t>
            </a:r>
            <a:r>
              <a:rPr lang="en-US" dirty="0">
                <a:latin typeface="Calibri" panose="020F0502020204030204" pitchFamily="34" charset="0"/>
                <a:cs typeface="Calibri" panose="020F0502020204030204" pitchFamily="34" charset="0"/>
              </a:rPr>
              <a:t>parasites may also be transmitted  by the use of contaminated syringes and </a:t>
            </a:r>
            <a:r>
              <a:rPr lang="en-US" dirty="0" err="1">
                <a:latin typeface="Calibri" panose="020F0502020204030204" pitchFamily="34" charset="0"/>
                <a:cs typeface="Calibri" panose="020F0502020204030204" pitchFamily="34" charset="0"/>
              </a:rPr>
              <a:t>needles.This</a:t>
            </a:r>
            <a:r>
              <a:rPr lang="en-US" dirty="0">
                <a:latin typeface="Calibri" panose="020F0502020204030204" pitchFamily="34" charset="0"/>
                <a:cs typeface="Calibri" panose="020F0502020204030204" pitchFamily="34" charset="0"/>
              </a:rPr>
              <a:t> may occur in drug addicts.</a:t>
            </a:r>
          </a:p>
          <a:p>
            <a:endParaRPr lang="en-US" dirty="0"/>
          </a:p>
        </p:txBody>
      </p:sp>
    </p:spTree>
    <p:extLst>
      <p:ext uri="{BB962C8B-B14F-4D97-AF65-F5344CB8AC3E}">
        <p14:creationId xmlns:p14="http://schemas.microsoft.com/office/powerpoint/2010/main" val="25126452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dirty="0"/>
              <a:t>LIFE CYCLE OF HUMAN </a:t>
            </a:r>
            <a:r>
              <a:rPr lang="en-US" dirty="0" smtClean="0"/>
              <a:t>PARASITES                                 </a:t>
            </a:r>
            <a:endParaRPr lang="en-US" dirty="0"/>
          </a:p>
        </p:txBody>
      </p:sp>
      <p:sp>
        <p:nvSpPr>
          <p:cNvPr id="3" name="Content Placeholder 2"/>
          <p:cNvSpPr>
            <a:spLocks noGrp="1"/>
          </p:cNvSpPr>
          <p:nvPr>
            <p:ph idx="1"/>
          </p:nvPr>
        </p:nvSpPr>
        <p:spPr/>
        <p:txBody>
          <a:bodyPr/>
          <a:lstStyle/>
          <a:p>
            <a:r>
              <a:rPr lang="en-US" dirty="0" smtClean="0">
                <a:latin typeface="Calibri" panose="020F0502020204030204" pitchFamily="34" charset="0"/>
                <a:cs typeface="Calibri" panose="020F0502020204030204" pitchFamily="34" charset="0"/>
              </a:rPr>
              <a:t>On </a:t>
            </a:r>
            <a:r>
              <a:rPr lang="en-US" dirty="0">
                <a:latin typeface="Calibri" panose="020F0502020204030204" pitchFamily="34" charset="0"/>
                <a:cs typeface="Calibri" panose="020F0502020204030204" pitchFamily="34" charset="0"/>
              </a:rPr>
              <a:t>the basis of their </a:t>
            </a:r>
            <a:r>
              <a:rPr lang="en-US" b="1" dirty="0">
                <a:latin typeface="Calibri" panose="020F0502020204030204" pitchFamily="34" charset="0"/>
                <a:cs typeface="Calibri" panose="020F0502020204030204" pitchFamily="34" charset="0"/>
              </a:rPr>
              <a:t>life cycles </a:t>
            </a:r>
            <a:r>
              <a:rPr lang="en-US" dirty="0" smtClean="0">
                <a:latin typeface="Calibri" panose="020F0502020204030204" pitchFamily="34" charset="0"/>
                <a:cs typeface="Calibri" panose="020F0502020204030204" pitchFamily="34" charset="0"/>
              </a:rPr>
              <a:t>human </a:t>
            </a:r>
            <a:r>
              <a:rPr lang="en-US" dirty="0">
                <a:latin typeface="Calibri" panose="020F0502020204030204" pitchFamily="34" charset="0"/>
                <a:cs typeface="Calibri" panose="020F0502020204030204" pitchFamily="34" charset="0"/>
              </a:rPr>
              <a:t>parasites can be divided into three </a:t>
            </a:r>
            <a:r>
              <a:rPr lang="en-US" dirty="0" smtClean="0">
                <a:latin typeface="Calibri" panose="020F0502020204030204" pitchFamily="34" charset="0"/>
                <a:cs typeface="Calibri" panose="020F0502020204030204" pitchFamily="34" charset="0"/>
              </a:rPr>
              <a:t>major group</a:t>
            </a:r>
          </a:p>
          <a:p>
            <a:r>
              <a:rPr lang="en-US" dirty="0" smtClean="0">
                <a:latin typeface="Calibri" panose="020F0502020204030204" pitchFamily="34" charset="0"/>
                <a:cs typeface="Calibri" panose="020F0502020204030204" pitchFamily="34" charset="0"/>
              </a:rPr>
              <a:t>1]   NO INTERMEDIATE HOST</a:t>
            </a:r>
          </a:p>
          <a:p>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2]  ONE INTERMEDIATE HOST</a:t>
            </a:r>
          </a:p>
          <a:p>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3]  TWO INTERMEDIATE HOST</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53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smtClean="0"/>
              <a:t>            </a:t>
            </a:r>
            <a:r>
              <a:rPr lang="en-US" sz="3800" b="1" dirty="0" smtClean="0"/>
              <a:t>No </a:t>
            </a:r>
            <a:r>
              <a:rPr lang="en-US" sz="3800" b="1" dirty="0"/>
              <a:t>intermediate host</a:t>
            </a:r>
          </a:p>
          <a:p>
            <a:pPr marL="0" indent="0">
              <a:buNone/>
            </a:pPr>
            <a:r>
              <a:rPr lang="en-US" sz="3800" b="1" dirty="0"/>
              <a:t>Protozoa	</a:t>
            </a:r>
            <a:r>
              <a:rPr lang="en-US" sz="3800" b="1" dirty="0" smtClean="0"/>
              <a:t>                           helminths</a:t>
            </a:r>
            <a:endParaRPr lang="en-US" sz="3800" b="1" dirty="0"/>
          </a:p>
          <a:p>
            <a:pPr marL="0" indent="0">
              <a:buNone/>
            </a:pPr>
            <a:r>
              <a:rPr lang="en-US" sz="3800" dirty="0"/>
              <a:t>Entamoeba </a:t>
            </a:r>
            <a:r>
              <a:rPr lang="en-US" sz="3800" dirty="0" err="1"/>
              <a:t>histolytica</a:t>
            </a:r>
            <a:r>
              <a:rPr lang="en-US" sz="3800" dirty="0"/>
              <a:t>	</a:t>
            </a:r>
            <a:r>
              <a:rPr lang="en-US" sz="3800" dirty="0" smtClean="0"/>
              <a:t>        </a:t>
            </a:r>
            <a:r>
              <a:rPr lang="en-US" sz="3800" dirty="0" err="1"/>
              <a:t>E</a:t>
            </a:r>
            <a:r>
              <a:rPr lang="en-US" sz="3800" dirty="0" err="1" smtClean="0"/>
              <a:t>nterobius</a:t>
            </a:r>
            <a:r>
              <a:rPr lang="en-US" sz="3800" dirty="0" smtClean="0"/>
              <a:t> </a:t>
            </a:r>
            <a:r>
              <a:rPr lang="en-US" sz="3800" dirty="0" err="1"/>
              <a:t>vermicularis</a:t>
            </a:r>
            <a:endParaRPr lang="en-US" sz="3800" dirty="0"/>
          </a:p>
          <a:p>
            <a:pPr marL="0" indent="0">
              <a:buNone/>
            </a:pPr>
            <a:r>
              <a:rPr lang="en-US" sz="3800" dirty="0" err="1"/>
              <a:t>Giarda</a:t>
            </a:r>
            <a:r>
              <a:rPr lang="en-US" sz="3800" dirty="0"/>
              <a:t> lamblia                   </a:t>
            </a:r>
            <a:r>
              <a:rPr lang="en-US" sz="3800" dirty="0" smtClean="0"/>
              <a:t>    </a:t>
            </a:r>
            <a:r>
              <a:rPr lang="en-US" sz="3800" dirty="0" err="1"/>
              <a:t>T</a:t>
            </a:r>
            <a:r>
              <a:rPr lang="en-US" sz="3800" dirty="0" err="1" smtClean="0"/>
              <a:t>richuris</a:t>
            </a:r>
            <a:r>
              <a:rPr lang="en-US" sz="3800" dirty="0" smtClean="0"/>
              <a:t> </a:t>
            </a:r>
            <a:r>
              <a:rPr lang="en-US" sz="3800" dirty="0" err="1"/>
              <a:t>trichiura</a:t>
            </a:r>
            <a:endParaRPr lang="en-US" sz="3800" dirty="0"/>
          </a:p>
          <a:p>
            <a:pPr marL="0" indent="0">
              <a:buNone/>
            </a:pPr>
            <a:r>
              <a:rPr lang="en-US" sz="3800" dirty="0" err="1"/>
              <a:t>Chilomastix</a:t>
            </a:r>
            <a:r>
              <a:rPr lang="en-US" sz="3800" dirty="0"/>
              <a:t> </a:t>
            </a:r>
            <a:r>
              <a:rPr lang="en-US" sz="3800" dirty="0" err="1"/>
              <a:t>mesnilii</a:t>
            </a:r>
            <a:r>
              <a:rPr lang="en-US" sz="3800" dirty="0"/>
              <a:t>          </a:t>
            </a:r>
            <a:r>
              <a:rPr lang="en-US" sz="3800" dirty="0" smtClean="0"/>
              <a:t>    </a:t>
            </a:r>
            <a:r>
              <a:rPr lang="en-US" sz="3800" dirty="0" err="1"/>
              <a:t>A</a:t>
            </a:r>
            <a:r>
              <a:rPr lang="en-US" sz="3800" dirty="0" err="1" smtClean="0"/>
              <a:t>scaris</a:t>
            </a:r>
            <a:r>
              <a:rPr lang="en-US" sz="3800" dirty="0" smtClean="0"/>
              <a:t> </a:t>
            </a:r>
            <a:r>
              <a:rPr lang="en-US" sz="3800" dirty="0" err="1"/>
              <a:t>lumbricodes</a:t>
            </a:r>
            <a:endParaRPr lang="en-US" sz="3800" dirty="0"/>
          </a:p>
          <a:p>
            <a:pPr marL="0" indent="0">
              <a:buNone/>
            </a:pPr>
            <a:r>
              <a:rPr lang="en-US" sz="3800" dirty="0"/>
              <a:t>Trichomonas vaginalis      </a:t>
            </a:r>
            <a:r>
              <a:rPr lang="en-US" sz="3800" dirty="0" smtClean="0"/>
              <a:t>    </a:t>
            </a:r>
            <a:r>
              <a:rPr lang="en-US" sz="3800" dirty="0" err="1"/>
              <a:t>A</a:t>
            </a:r>
            <a:r>
              <a:rPr lang="en-US" sz="3800" dirty="0" err="1" smtClean="0"/>
              <a:t>ncylostoma</a:t>
            </a:r>
            <a:r>
              <a:rPr lang="en-US" sz="3800" dirty="0" smtClean="0"/>
              <a:t> </a:t>
            </a:r>
            <a:r>
              <a:rPr lang="en-US" sz="3800" dirty="0" err="1"/>
              <a:t>americanus</a:t>
            </a:r>
            <a:r>
              <a:rPr lang="en-US" sz="3800" dirty="0"/>
              <a:t>	</a:t>
            </a:r>
          </a:p>
          <a:p>
            <a:pPr marL="0" indent="0">
              <a:buNone/>
            </a:pPr>
            <a:r>
              <a:rPr lang="en-US" sz="3800" dirty="0" err="1"/>
              <a:t>Balantidium</a:t>
            </a:r>
            <a:r>
              <a:rPr lang="en-US" sz="3800" dirty="0"/>
              <a:t> coli                   N</a:t>
            </a:r>
            <a:r>
              <a:rPr lang="en-US" sz="3800" dirty="0" smtClean="0"/>
              <a:t>ectar </a:t>
            </a:r>
            <a:r>
              <a:rPr lang="en-US" sz="3800" dirty="0" err="1"/>
              <a:t>americanus</a:t>
            </a:r>
            <a:endParaRPr lang="en-US" sz="3800" dirty="0"/>
          </a:p>
          <a:p>
            <a:pPr marL="0" indent="0">
              <a:buNone/>
            </a:pPr>
            <a:r>
              <a:rPr lang="en-US" sz="3800" dirty="0"/>
              <a:t>                                                </a:t>
            </a:r>
            <a:r>
              <a:rPr lang="en-US" sz="3800" dirty="0" err="1"/>
              <a:t>Hymenolepsis</a:t>
            </a:r>
            <a:r>
              <a:rPr lang="en-US" sz="3800" dirty="0"/>
              <a:t> nana</a:t>
            </a:r>
          </a:p>
          <a:p>
            <a:pPr marL="0" indent="0">
              <a:buNone/>
            </a:pPr>
            <a:r>
              <a:rPr lang="en-US" sz="3800" dirty="0"/>
              <a:t>	</a:t>
            </a:r>
          </a:p>
          <a:p>
            <a:endParaRPr lang="en-US" dirty="0"/>
          </a:p>
        </p:txBody>
      </p:sp>
    </p:spTree>
    <p:extLst>
      <p:ext uri="{BB962C8B-B14F-4D97-AF65-F5344CB8AC3E}">
        <p14:creationId xmlns:p14="http://schemas.microsoft.com/office/powerpoint/2010/main" val="510689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                     </a:t>
            </a:r>
            <a:r>
              <a:rPr lang="en-US" b="1" dirty="0" smtClean="0"/>
              <a:t>ONE </a:t>
            </a:r>
            <a:r>
              <a:rPr lang="en-US" b="1" dirty="0"/>
              <a:t>INTERMEDIATE HOST</a:t>
            </a:r>
          </a:p>
          <a:p>
            <a:r>
              <a:rPr lang="en-US" dirty="0"/>
              <a:t> </a:t>
            </a:r>
          </a:p>
          <a:p>
            <a:pPr marL="0" indent="0">
              <a:buNone/>
            </a:pPr>
            <a:r>
              <a:rPr lang="en-US" b="1" dirty="0" smtClean="0"/>
              <a:t>Intermediate      parasite  </a:t>
            </a:r>
            <a:r>
              <a:rPr lang="en-US" b="1" dirty="0"/>
              <a:t>	</a:t>
            </a:r>
            <a:r>
              <a:rPr lang="en-US" b="1" dirty="0" smtClean="0"/>
              <a:t>      intermediate      parasite</a:t>
            </a:r>
          </a:p>
          <a:p>
            <a:pPr marL="0" indent="0">
              <a:buNone/>
            </a:pPr>
            <a:r>
              <a:rPr lang="en-US" b="1" dirty="0" smtClean="0"/>
              <a:t>Host			</a:t>
            </a:r>
            <a:r>
              <a:rPr lang="en-US" b="1" dirty="0"/>
              <a:t>	</a:t>
            </a:r>
            <a:r>
              <a:rPr lang="en-US" b="1" dirty="0" smtClean="0"/>
              <a:t>	host</a:t>
            </a:r>
          </a:p>
          <a:p>
            <a:pPr marL="0" indent="0">
              <a:buNone/>
            </a:pPr>
            <a:endParaRPr lang="en-US" b="1" dirty="0"/>
          </a:p>
          <a:p>
            <a:pPr marL="0" indent="0">
              <a:buNone/>
            </a:pPr>
            <a:r>
              <a:rPr lang="en-US" dirty="0"/>
              <a:t>Pig                 </a:t>
            </a:r>
            <a:r>
              <a:rPr lang="en-US" dirty="0" smtClean="0"/>
              <a:t>  </a:t>
            </a:r>
            <a:r>
              <a:rPr lang="en-US" i="1" dirty="0" err="1" smtClean="0"/>
              <a:t>Taenia</a:t>
            </a:r>
            <a:r>
              <a:rPr lang="en-US" i="1" dirty="0" smtClean="0"/>
              <a:t> </a:t>
            </a:r>
            <a:r>
              <a:rPr lang="en-US" i="1" dirty="0" err="1" smtClean="0"/>
              <a:t>solium</a:t>
            </a:r>
            <a:r>
              <a:rPr lang="en-US" i="1" dirty="0" smtClean="0"/>
              <a:t>  </a:t>
            </a:r>
            <a:r>
              <a:rPr lang="en-US" i="1" dirty="0"/>
              <a:t>	</a:t>
            </a:r>
            <a:r>
              <a:rPr lang="en-US" i="1" dirty="0" smtClean="0"/>
              <a:t>         Mosquito          </a:t>
            </a:r>
            <a:r>
              <a:rPr lang="en-US" i="1" dirty="0" err="1"/>
              <a:t>W</a:t>
            </a:r>
            <a:r>
              <a:rPr lang="en-US" i="1" dirty="0" err="1" smtClean="0"/>
              <a:t>uchereria</a:t>
            </a:r>
            <a:r>
              <a:rPr lang="en-US" i="1" dirty="0" smtClean="0"/>
              <a:t>  </a:t>
            </a:r>
            <a:r>
              <a:rPr lang="en-US" i="1" dirty="0" err="1"/>
              <a:t>bancrofti</a:t>
            </a:r>
            <a:endParaRPr lang="en-US" i="1" dirty="0"/>
          </a:p>
          <a:p>
            <a:pPr marL="0" indent="0">
              <a:buNone/>
            </a:pPr>
            <a:r>
              <a:rPr lang="en-US" i="1" dirty="0"/>
              <a:t>                       </a:t>
            </a:r>
            <a:r>
              <a:rPr lang="en-US" i="1" dirty="0" smtClean="0"/>
              <a:t> </a:t>
            </a:r>
            <a:r>
              <a:rPr lang="en-US" i="1" dirty="0" err="1" smtClean="0"/>
              <a:t>T.saginata</a:t>
            </a:r>
            <a:r>
              <a:rPr lang="en-US" i="1" dirty="0" smtClean="0"/>
              <a:t> </a:t>
            </a:r>
            <a:r>
              <a:rPr lang="en-US" i="1" dirty="0" err="1" smtClean="0"/>
              <a:t>asiatica</a:t>
            </a:r>
            <a:r>
              <a:rPr lang="en-US" i="1" dirty="0" smtClean="0"/>
              <a:t>			     </a:t>
            </a:r>
            <a:r>
              <a:rPr lang="en-US" i="1" dirty="0" err="1" smtClean="0"/>
              <a:t>Brugia</a:t>
            </a:r>
            <a:r>
              <a:rPr lang="en-US" i="1" dirty="0" smtClean="0"/>
              <a:t> </a:t>
            </a:r>
            <a:r>
              <a:rPr lang="en-US" i="1" dirty="0" err="1" smtClean="0"/>
              <a:t>malayi</a:t>
            </a:r>
            <a:endParaRPr lang="en-US" i="1" dirty="0"/>
          </a:p>
          <a:p>
            <a:pPr marL="0" indent="0">
              <a:buNone/>
            </a:pPr>
            <a:r>
              <a:rPr lang="en-US" i="1" dirty="0"/>
              <a:t>	</a:t>
            </a:r>
            <a:r>
              <a:rPr lang="en-US" i="1" dirty="0" smtClean="0"/>
              <a:t>           </a:t>
            </a:r>
            <a:r>
              <a:rPr lang="en-US" i="1" dirty="0" err="1" smtClean="0"/>
              <a:t>Trichinella</a:t>
            </a:r>
            <a:r>
              <a:rPr lang="en-US" i="1" dirty="0" smtClean="0"/>
              <a:t> spiralis           Snail	     Schistosoma </a:t>
            </a:r>
            <a:r>
              <a:rPr lang="en-US" i="1" dirty="0" err="1" smtClean="0"/>
              <a:t>spp</a:t>
            </a:r>
            <a:endParaRPr lang="en-US" i="1" dirty="0"/>
          </a:p>
          <a:p>
            <a:pPr marL="0" indent="0">
              <a:buNone/>
            </a:pPr>
            <a:r>
              <a:rPr lang="en-US" dirty="0"/>
              <a:t>cow                  </a:t>
            </a:r>
            <a:r>
              <a:rPr lang="en-US" i="1" dirty="0" err="1" smtClean="0"/>
              <a:t>Taenia</a:t>
            </a:r>
            <a:r>
              <a:rPr lang="en-US" i="1" dirty="0" smtClean="0"/>
              <a:t> </a:t>
            </a:r>
            <a:r>
              <a:rPr lang="en-US" i="1" dirty="0" err="1" smtClean="0"/>
              <a:t>saginata</a:t>
            </a:r>
            <a:r>
              <a:rPr lang="en-US" i="1" dirty="0"/>
              <a:t>	 </a:t>
            </a:r>
            <a:r>
              <a:rPr lang="en-US" i="1" dirty="0" smtClean="0"/>
              <a:t>         Copepod	     </a:t>
            </a:r>
            <a:r>
              <a:rPr lang="en-US" i="1" dirty="0" err="1" smtClean="0"/>
              <a:t>Dracunculus</a:t>
            </a:r>
            <a:r>
              <a:rPr lang="en-US" i="1" dirty="0" smtClean="0"/>
              <a:t> </a:t>
            </a:r>
            <a:r>
              <a:rPr lang="en-US" i="1" dirty="0" err="1" smtClean="0"/>
              <a:t>medinensis</a:t>
            </a:r>
            <a:endParaRPr lang="en-US" i="1" dirty="0"/>
          </a:p>
          <a:p>
            <a:pPr marL="0" indent="0">
              <a:buNone/>
            </a:pPr>
            <a:r>
              <a:rPr lang="en-US" dirty="0" smtClean="0"/>
              <a:t>man                 </a:t>
            </a:r>
            <a:r>
              <a:rPr lang="en-US" i="1" dirty="0" smtClean="0"/>
              <a:t> E</a:t>
            </a:r>
            <a:r>
              <a:rPr lang="en-US" i="1" dirty="0"/>
              <a:t>.</a:t>
            </a:r>
            <a:r>
              <a:rPr lang="en-US" i="1" dirty="0" smtClean="0"/>
              <a:t> </a:t>
            </a:r>
            <a:r>
              <a:rPr lang="en-US" i="1" dirty="0" err="1" smtClean="0"/>
              <a:t>granulosis</a:t>
            </a:r>
            <a:r>
              <a:rPr lang="en-US" dirty="0" smtClean="0"/>
              <a:t>	          </a:t>
            </a:r>
            <a:r>
              <a:rPr lang="en-US" b="1" dirty="0" smtClean="0"/>
              <a:t>Fly</a:t>
            </a:r>
            <a:endParaRPr lang="en-US" b="1" dirty="0"/>
          </a:p>
          <a:p>
            <a:pPr marL="0" indent="0">
              <a:buNone/>
            </a:pPr>
            <a:r>
              <a:rPr lang="en-US" dirty="0"/>
              <a:t>	</a:t>
            </a:r>
            <a:r>
              <a:rPr lang="en-US" dirty="0" smtClean="0"/>
              <a:t>          </a:t>
            </a:r>
            <a:r>
              <a:rPr lang="en-US" i="1" dirty="0" smtClean="0"/>
              <a:t>plasmodium  </a:t>
            </a:r>
            <a:r>
              <a:rPr lang="en-US" i="1" dirty="0"/>
              <a:t>spp</a:t>
            </a:r>
            <a:r>
              <a:rPr lang="en-US" i="1" dirty="0" smtClean="0"/>
              <a:t>.              </a:t>
            </a:r>
            <a:r>
              <a:rPr lang="en-US" i="1" dirty="0" err="1" smtClean="0"/>
              <a:t>Sandfly</a:t>
            </a:r>
            <a:r>
              <a:rPr lang="en-US" i="1" dirty="0" smtClean="0"/>
              <a:t>           </a:t>
            </a:r>
            <a:r>
              <a:rPr lang="en-US" i="1" dirty="0" err="1" smtClean="0"/>
              <a:t>Leishmania</a:t>
            </a:r>
            <a:r>
              <a:rPr lang="en-US" i="1" dirty="0" smtClean="0"/>
              <a:t> </a:t>
            </a:r>
            <a:r>
              <a:rPr lang="en-US" i="1" dirty="0" err="1" smtClean="0"/>
              <a:t>spp</a:t>
            </a:r>
            <a:endParaRPr lang="en-US" i="1" dirty="0"/>
          </a:p>
          <a:p>
            <a:pPr marL="0" indent="0">
              <a:buNone/>
            </a:pPr>
            <a:r>
              <a:rPr lang="en-US" dirty="0"/>
              <a:t>flea	          </a:t>
            </a:r>
            <a:r>
              <a:rPr lang="en-US" i="1" dirty="0" err="1"/>
              <a:t>dipylidium</a:t>
            </a:r>
            <a:r>
              <a:rPr lang="en-US" i="1" dirty="0"/>
              <a:t> </a:t>
            </a:r>
            <a:r>
              <a:rPr lang="en-US" i="1" dirty="0" err="1" smtClean="0"/>
              <a:t>caninum</a:t>
            </a:r>
            <a:r>
              <a:rPr lang="en-US" i="1" dirty="0" smtClean="0"/>
              <a:t>           Tsetse	      Trypanosoma </a:t>
            </a:r>
            <a:r>
              <a:rPr lang="en-US" i="1" dirty="0" err="1" smtClean="0"/>
              <a:t>spp</a:t>
            </a:r>
            <a:endParaRPr lang="en-US" i="1" dirty="0"/>
          </a:p>
          <a:p>
            <a:pPr marL="0" indent="0">
              <a:buNone/>
            </a:pPr>
            <a:r>
              <a:rPr lang="en-US" i="1" dirty="0" smtClean="0"/>
              <a:t>                         </a:t>
            </a:r>
            <a:r>
              <a:rPr lang="en-US" i="1" dirty="0" err="1" smtClean="0"/>
              <a:t>hymenolepsis</a:t>
            </a:r>
            <a:r>
              <a:rPr lang="en-US" i="1" dirty="0" smtClean="0"/>
              <a:t> </a:t>
            </a:r>
            <a:r>
              <a:rPr lang="en-US" i="1" dirty="0" err="1" smtClean="0"/>
              <a:t>diminuta</a:t>
            </a:r>
            <a:r>
              <a:rPr lang="en-US" i="1" dirty="0" smtClean="0"/>
              <a:t>    </a:t>
            </a:r>
            <a:r>
              <a:rPr lang="en-US" i="1" dirty="0" err="1" smtClean="0"/>
              <a:t>Chrysops</a:t>
            </a:r>
            <a:r>
              <a:rPr lang="en-US" i="1" dirty="0" smtClean="0"/>
              <a:t>	       </a:t>
            </a:r>
            <a:r>
              <a:rPr lang="en-US" i="1" dirty="0" err="1" smtClean="0"/>
              <a:t>Loaloa</a:t>
            </a:r>
            <a:endParaRPr lang="en-US" i="1" dirty="0" smtClean="0"/>
          </a:p>
          <a:p>
            <a:pPr marL="0" indent="0">
              <a:buNone/>
            </a:pPr>
            <a:r>
              <a:rPr lang="en-US" dirty="0" err="1"/>
              <a:t>T</a:t>
            </a:r>
            <a:r>
              <a:rPr lang="en-US" dirty="0" err="1" smtClean="0"/>
              <a:t>riatomine</a:t>
            </a:r>
            <a:r>
              <a:rPr lang="en-US" dirty="0" smtClean="0"/>
              <a:t> bug    </a:t>
            </a:r>
            <a:r>
              <a:rPr lang="en-US" i="1" dirty="0" err="1"/>
              <a:t>T</a:t>
            </a:r>
            <a:r>
              <a:rPr lang="en-US" i="1" dirty="0" err="1" smtClean="0"/>
              <a:t>ypanosoma</a:t>
            </a:r>
            <a:r>
              <a:rPr lang="en-US" i="1" dirty="0" smtClean="0"/>
              <a:t> </a:t>
            </a:r>
            <a:r>
              <a:rPr lang="en-US" i="1" dirty="0" err="1" smtClean="0"/>
              <a:t>cruzi</a:t>
            </a:r>
            <a:r>
              <a:rPr lang="en-US" i="1" dirty="0"/>
              <a:t> </a:t>
            </a:r>
            <a:r>
              <a:rPr lang="en-US" i="1" dirty="0" smtClean="0"/>
              <a:t>       </a:t>
            </a:r>
            <a:r>
              <a:rPr lang="en-US" i="1" dirty="0" err="1" smtClean="0"/>
              <a:t>Simulium</a:t>
            </a:r>
            <a:r>
              <a:rPr lang="en-US" i="1" dirty="0" smtClean="0"/>
              <a:t>           </a:t>
            </a:r>
            <a:r>
              <a:rPr lang="en-US" i="1" dirty="0" err="1" smtClean="0"/>
              <a:t>Onchoscerca</a:t>
            </a:r>
            <a:r>
              <a:rPr lang="en-US" i="1" dirty="0" smtClean="0"/>
              <a:t> volvulus</a:t>
            </a:r>
          </a:p>
          <a:p>
            <a:endParaRPr lang="en-US" i="1" dirty="0"/>
          </a:p>
        </p:txBody>
      </p:sp>
    </p:spTree>
    <p:extLst>
      <p:ext uri="{BB962C8B-B14F-4D97-AF65-F5344CB8AC3E}">
        <p14:creationId xmlns:p14="http://schemas.microsoft.com/office/powerpoint/2010/main" val="27423442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marR="0" indent="0">
              <a:lnSpc>
                <a:spcPct val="115000"/>
              </a:lnSpc>
              <a:spcBef>
                <a:spcPts val="0"/>
              </a:spcBef>
              <a:spcAft>
                <a:spcPts val="1000"/>
              </a:spcAft>
              <a:buNone/>
              <a:tabLst>
                <a:tab pos="1710055" algn="l"/>
              </a:tabLst>
            </a:pPr>
            <a:r>
              <a:rPr lang="en-US" b="1" dirty="0" smtClean="0">
                <a:latin typeface="Calibri"/>
                <a:ea typeface="Calibri"/>
                <a:cs typeface="Times New Roman"/>
              </a:rPr>
              <a:t>                  TWO INTERMEDIATE </a:t>
            </a:r>
            <a:r>
              <a:rPr lang="en-US" b="1" dirty="0">
                <a:latin typeface="Calibri"/>
                <a:ea typeface="Calibri"/>
                <a:cs typeface="Times New Roman"/>
              </a:rPr>
              <a:t>HOSTS</a:t>
            </a:r>
            <a:endParaRPr lang="en-US" sz="1400" dirty="0">
              <a:latin typeface="Calibri"/>
              <a:ea typeface="Calibri"/>
              <a:cs typeface="Times New Roman"/>
            </a:endParaRPr>
          </a:p>
          <a:p>
            <a:pPr marL="0" lvl="0" indent="0">
              <a:lnSpc>
                <a:spcPct val="115000"/>
              </a:lnSpc>
              <a:spcBef>
                <a:spcPts val="0"/>
              </a:spcBef>
              <a:spcAft>
                <a:spcPts val="1000"/>
              </a:spcAft>
              <a:buClr>
                <a:srgbClr val="F0A22E"/>
              </a:buClr>
              <a:buNone/>
              <a:tabLst>
                <a:tab pos="2707640" algn="l"/>
              </a:tabLst>
            </a:pPr>
            <a:r>
              <a:rPr lang="en-US" b="1" dirty="0" smtClean="0">
                <a:latin typeface="Calibri"/>
                <a:ea typeface="Calibri"/>
                <a:cs typeface="Times New Roman"/>
              </a:rPr>
              <a:t>Intermediate hosts	                 parasites</a:t>
            </a:r>
          </a:p>
          <a:p>
            <a:pPr marL="0" lvl="0" indent="0">
              <a:lnSpc>
                <a:spcPct val="115000"/>
              </a:lnSpc>
              <a:spcBef>
                <a:spcPts val="0"/>
              </a:spcBef>
              <a:spcAft>
                <a:spcPts val="1000"/>
              </a:spcAft>
              <a:buClr>
                <a:srgbClr val="F0A22E"/>
              </a:buClr>
              <a:buNone/>
              <a:tabLst>
                <a:tab pos="2707640" algn="l"/>
              </a:tabLst>
            </a:pPr>
            <a:r>
              <a:rPr lang="en-US" dirty="0" err="1" smtClean="0">
                <a:solidFill>
                  <a:srgbClr val="4E3B30"/>
                </a:solidFill>
                <a:latin typeface="Calibri"/>
                <a:ea typeface="Calibri"/>
                <a:cs typeface="Times New Roman"/>
              </a:rPr>
              <a:t>Snail,crustacean</a:t>
            </a:r>
            <a:r>
              <a:rPr lang="en-US" dirty="0">
                <a:solidFill>
                  <a:srgbClr val="4E3B30"/>
                </a:solidFill>
                <a:latin typeface="Calibri"/>
                <a:ea typeface="Calibri"/>
                <a:cs typeface="Times New Roman"/>
              </a:rPr>
              <a:t>	</a:t>
            </a:r>
            <a:r>
              <a:rPr lang="en-US" i="1" dirty="0" smtClean="0">
                <a:solidFill>
                  <a:srgbClr val="4E3B30"/>
                </a:solidFill>
                <a:latin typeface="Calibri"/>
                <a:ea typeface="Calibri"/>
                <a:cs typeface="Times New Roman"/>
              </a:rPr>
              <a:t>                  </a:t>
            </a:r>
            <a:r>
              <a:rPr lang="en-US" i="1" dirty="0" err="1" smtClean="0">
                <a:solidFill>
                  <a:srgbClr val="4E3B30"/>
                </a:solidFill>
                <a:latin typeface="Calibri"/>
                <a:ea typeface="Calibri"/>
                <a:cs typeface="Times New Roman"/>
              </a:rPr>
              <a:t>paragonimus</a:t>
            </a:r>
            <a:r>
              <a:rPr lang="en-US" i="1" dirty="0" smtClean="0">
                <a:solidFill>
                  <a:srgbClr val="4E3B30"/>
                </a:solidFill>
                <a:latin typeface="Calibri"/>
                <a:ea typeface="Calibri"/>
                <a:cs typeface="Times New Roman"/>
              </a:rPr>
              <a:t> </a:t>
            </a:r>
            <a:r>
              <a:rPr lang="en-US" i="1" dirty="0" err="1" smtClean="0">
                <a:solidFill>
                  <a:srgbClr val="4E3B30"/>
                </a:solidFill>
                <a:latin typeface="Calibri"/>
                <a:ea typeface="Calibri"/>
                <a:cs typeface="Times New Roman"/>
              </a:rPr>
              <a:t>westemani</a:t>
            </a:r>
            <a:endParaRPr lang="en-US" sz="1400" i="1" dirty="0" smtClean="0">
              <a:latin typeface="Calibri"/>
              <a:ea typeface="Calibri"/>
              <a:cs typeface="Times New Roman"/>
            </a:endParaRPr>
          </a:p>
          <a:p>
            <a:pPr marL="0" marR="0" indent="0">
              <a:lnSpc>
                <a:spcPct val="115000"/>
              </a:lnSpc>
              <a:spcBef>
                <a:spcPts val="0"/>
              </a:spcBef>
              <a:spcAft>
                <a:spcPts val="1000"/>
              </a:spcAft>
              <a:buNone/>
              <a:tabLst>
                <a:tab pos="2707640" algn="l"/>
              </a:tabLst>
            </a:pPr>
            <a:r>
              <a:rPr lang="en-US" dirty="0" err="1" smtClean="0">
                <a:latin typeface="Calibri"/>
                <a:ea typeface="Calibri"/>
                <a:cs typeface="Times New Roman"/>
              </a:rPr>
              <a:t>Cyclops,fish</a:t>
            </a:r>
            <a:r>
              <a:rPr lang="en-US" i="1" dirty="0">
                <a:latin typeface="Calibri"/>
                <a:ea typeface="Calibri"/>
                <a:cs typeface="Times New Roman"/>
              </a:rPr>
              <a:t>	</a:t>
            </a:r>
            <a:r>
              <a:rPr lang="en-US" i="1" dirty="0" smtClean="0">
                <a:latin typeface="Calibri"/>
                <a:ea typeface="Calibri"/>
                <a:cs typeface="Times New Roman"/>
              </a:rPr>
              <a:t>		         </a:t>
            </a:r>
            <a:r>
              <a:rPr lang="en-US" i="1" dirty="0" err="1" smtClean="0">
                <a:latin typeface="Calibri"/>
                <a:ea typeface="Calibri"/>
                <a:cs typeface="Times New Roman"/>
              </a:rPr>
              <a:t>Diphylobothrium</a:t>
            </a:r>
            <a:r>
              <a:rPr lang="en-US" i="1" dirty="0" smtClean="0">
                <a:latin typeface="Calibri"/>
                <a:ea typeface="Calibri"/>
                <a:cs typeface="Times New Roman"/>
              </a:rPr>
              <a:t> </a:t>
            </a:r>
            <a:r>
              <a:rPr lang="en-US" i="1" dirty="0" err="1">
                <a:latin typeface="Calibri"/>
                <a:ea typeface="Calibri"/>
                <a:cs typeface="Times New Roman"/>
              </a:rPr>
              <a:t>latum</a:t>
            </a:r>
            <a:endParaRPr lang="en-US" sz="1400" i="1" dirty="0">
              <a:latin typeface="Calibri"/>
              <a:ea typeface="Calibri"/>
              <a:cs typeface="Times New Roman"/>
            </a:endParaRPr>
          </a:p>
          <a:p>
            <a:pPr marL="0" marR="0" indent="0">
              <a:lnSpc>
                <a:spcPct val="115000"/>
              </a:lnSpc>
              <a:spcBef>
                <a:spcPts val="0"/>
              </a:spcBef>
              <a:spcAft>
                <a:spcPts val="1000"/>
              </a:spcAft>
              <a:buNone/>
              <a:tabLst>
                <a:tab pos="2707640" algn="l"/>
              </a:tabLst>
            </a:pPr>
            <a:r>
              <a:rPr lang="en-US" dirty="0" err="1">
                <a:latin typeface="Calibri"/>
                <a:ea typeface="Calibri"/>
                <a:cs typeface="Times New Roman"/>
              </a:rPr>
              <a:t>Snail,fish</a:t>
            </a:r>
            <a:r>
              <a:rPr lang="en-US" dirty="0">
                <a:latin typeface="Calibri"/>
                <a:ea typeface="Calibri"/>
                <a:cs typeface="Times New Roman"/>
              </a:rPr>
              <a:t>	</a:t>
            </a:r>
            <a:r>
              <a:rPr lang="en-US" dirty="0" smtClean="0">
                <a:latin typeface="Calibri"/>
                <a:ea typeface="Calibri"/>
                <a:cs typeface="Times New Roman"/>
              </a:rPr>
              <a:t>			</a:t>
            </a:r>
            <a:r>
              <a:rPr lang="en-US" i="1" dirty="0" err="1" smtClean="0">
                <a:latin typeface="Calibri"/>
                <a:ea typeface="Calibri"/>
                <a:cs typeface="Times New Roman"/>
              </a:rPr>
              <a:t>clonorchis</a:t>
            </a:r>
            <a:r>
              <a:rPr lang="en-US" i="1" dirty="0" smtClean="0">
                <a:latin typeface="Calibri"/>
                <a:ea typeface="Calibri"/>
                <a:cs typeface="Times New Roman"/>
              </a:rPr>
              <a:t> </a:t>
            </a:r>
            <a:r>
              <a:rPr lang="en-US" i="1" dirty="0" err="1">
                <a:latin typeface="Calibri"/>
                <a:ea typeface="Calibri"/>
                <a:cs typeface="Times New Roman"/>
              </a:rPr>
              <a:t>sinensis</a:t>
            </a:r>
            <a:endParaRPr lang="en-US" sz="1400" i="1" dirty="0">
              <a:latin typeface="Calibri"/>
              <a:ea typeface="Calibri"/>
              <a:cs typeface="Times New Roman"/>
            </a:endParaRPr>
          </a:p>
          <a:p>
            <a:pPr marL="0" indent="0">
              <a:buNone/>
            </a:pPr>
            <a:r>
              <a:rPr lang="en-US" dirty="0" err="1">
                <a:latin typeface="Calibri"/>
                <a:ea typeface="Calibri"/>
                <a:cs typeface="Times New Roman"/>
              </a:rPr>
              <a:t>Snail,plant</a:t>
            </a:r>
            <a:r>
              <a:rPr lang="en-US" dirty="0">
                <a:latin typeface="Calibri"/>
                <a:ea typeface="Calibri"/>
                <a:cs typeface="Times New Roman"/>
              </a:rPr>
              <a:t>                    </a:t>
            </a:r>
            <a:r>
              <a:rPr lang="en-US" dirty="0" smtClean="0">
                <a:latin typeface="Calibri"/>
                <a:ea typeface="Calibri"/>
                <a:cs typeface="Times New Roman"/>
              </a:rPr>
              <a:t>	           </a:t>
            </a:r>
            <a:r>
              <a:rPr lang="en-US" dirty="0" err="1">
                <a:latin typeface="Calibri"/>
                <a:ea typeface="Calibri"/>
                <a:cs typeface="Times New Roman"/>
              </a:rPr>
              <a:t>fasciola</a:t>
            </a:r>
            <a:r>
              <a:rPr lang="en-US" dirty="0">
                <a:latin typeface="Calibri"/>
                <a:ea typeface="Calibri"/>
                <a:cs typeface="Times New Roman"/>
              </a:rPr>
              <a:t> spp.</a:t>
            </a:r>
            <a:endParaRPr lang="en-US" dirty="0"/>
          </a:p>
        </p:txBody>
      </p:sp>
    </p:spTree>
    <p:extLst>
      <p:ext uri="{BB962C8B-B14F-4D97-AF65-F5344CB8AC3E}">
        <p14:creationId xmlns:p14="http://schemas.microsoft.com/office/powerpoint/2010/main" val="2602229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8"/>
            <a:endParaRPr lang="en-US" dirty="0" smtClean="0"/>
          </a:p>
          <a:p>
            <a:pPr lvl="8"/>
            <a:endParaRPr lang="en-US" dirty="0"/>
          </a:p>
          <a:p>
            <a:pPr lvl="8"/>
            <a:endParaRPr lang="en-US" dirty="0" smtClean="0"/>
          </a:p>
          <a:p>
            <a:pPr lvl="8"/>
            <a:endParaRPr lang="en-US" dirty="0"/>
          </a:p>
          <a:p>
            <a:pPr lvl="8"/>
            <a:endParaRPr lang="en-US" dirty="0" smtClean="0"/>
          </a:p>
          <a:p>
            <a:pPr lvl="8"/>
            <a:endParaRPr lang="en-US" dirty="0"/>
          </a:p>
          <a:p>
            <a:pPr lvl="8"/>
            <a:endParaRPr lang="en-US" dirty="0" smtClean="0"/>
          </a:p>
          <a:p>
            <a:pPr lvl="8"/>
            <a:endParaRPr lang="en-US" dirty="0"/>
          </a:p>
          <a:p>
            <a:pPr lvl="8"/>
            <a:endParaRPr lang="en-US" dirty="0" smtClean="0"/>
          </a:p>
          <a:p>
            <a:pPr lvl="8"/>
            <a:r>
              <a:rPr lang="en-US" sz="6600" dirty="0" smtClean="0">
                <a:solidFill>
                  <a:srgbClr val="FF0000"/>
                </a:solidFill>
              </a:rPr>
              <a:t>END</a:t>
            </a:r>
          </a:p>
          <a:p>
            <a:pPr lvl="8"/>
            <a:endParaRPr lang="en-US" dirty="0"/>
          </a:p>
          <a:p>
            <a:pPr lvl="8"/>
            <a:endParaRPr lang="en-US" dirty="0" smtClean="0"/>
          </a:p>
          <a:p>
            <a:pPr lvl="8"/>
            <a:endParaRPr lang="en-US" dirty="0"/>
          </a:p>
          <a:p>
            <a:pPr lvl="8"/>
            <a:endParaRPr lang="en-US" dirty="0"/>
          </a:p>
        </p:txBody>
      </p:sp>
    </p:spTree>
    <p:extLst>
      <p:ext uri="{BB962C8B-B14F-4D97-AF65-F5344CB8AC3E}">
        <p14:creationId xmlns:p14="http://schemas.microsoft.com/office/powerpoint/2010/main" val="691575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Intro </a:t>
            </a:r>
            <a:r>
              <a:rPr lang="en-US" i="1" dirty="0" err="1" smtClean="0"/>
              <a:t>cont</a:t>
            </a:r>
            <a:endParaRPr lang="en-US" i="1" dirty="0"/>
          </a:p>
        </p:txBody>
      </p:sp>
      <p:sp>
        <p:nvSpPr>
          <p:cNvPr id="3" name="Content Placeholder 2"/>
          <p:cNvSpPr>
            <a:spLocks noGrp="1"/>
          </p:cNvSpPr>
          <p:nvPr>
            <p:ph idx="1"/>
          </p:nvPr>
        </p:nvSpPr>
        <p:spPr/>
        <p:txBody>
          <a:bodyPr>
            <a:normAutofit/>
          </a:bodyPr>
          <a:lstStyle/>
          <a:p>
            <a:r>
              <a:rPr lang="en-US" sz="4000" b="1" dirty="0" smtClean="0"/>
              <a:t>Medical parasitology </a:t>
            </a:r>
            <a:r>
              <a:rPr lang="en-US" sz="4000" dirty="0" smtClean="0"/>
              <a:t>deals with the parasites which infects man , the disease they produce , the response generated by him against them, and various methods of diagnosis, prevention and treatment</a:t>
            </a:r>
            <a:endParaRPr lang="en-US" sz="4000" dirty="0"/>
          </a:p>
        </p:txBody>
      </p:sp>
    </p:spTree>
    <p:extLst>
      <p:ext uri="{BB962C8B-B14F-4D97-AF65-F5344CB8AC3E}">
        <p14:creationId xmlns:p14="http://schemas.microsoft.com/office/powerpoint/2010/main" val="35997344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PATHOGENISITY</a:t>
            </a:r>
            <a:endParaRPr lang="en-US" dirty="0"/>
          </a:p>
        </p:txBody>
      </p:sp>
    </p:spTree>
    <p:extLst>
      <p:ext uri="{BB962C8B-B14F-4D97-AF65-F5344CB8AC3E}">
        <p14:creationId xmlns:p14="http://schemas.microsoft.com/office/powerpoint/2010/main" val="2132810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PARASITE</a:t>
            </a:r>
            <a:endParaRPr lang="en-US" dirty="0"/>
          </a:p>
        </p:txBody>
      </p:sp>
      <p:sp>
        <p:nvSpPr>
          <p:cNvPr id="3" name="Content Placeholder 2"/>
          <p:cNvSpPr>
            <a:spLocks noGrp="1"/>
          </p:cNvSpPr>
          <p:nvPr>
            <p:ph idx="1"/>
          </p:nvPr>
        </p:nvSpPr>
        <p:spPr/>
        <p:txBody>
          <a:bodyPr>
            <a:normAutofit lnSpcReduction="10000"/>
          </a:bodyPr>
          <a:lstStyle/>
          <a:p>
            <a:r>
              <a:rPr lang="en-US" b="1" dirty="0" smtClean="0"/>
              <a:t>A parasite </a:t>
            </a:r>
            <a:r>
              <a:rPr lang="en-US" dirty="0" smtClean="0"/>
              <a:t>is an organism that is entirely dependent on another organism ,referred to as HOST ,for all or part of its </a:t>
            </a:r>
            <a:r>
              <a:rPr lang="en-US" smtClean="0"/>
              <a:t>life cycle and </a:t>
            </a:r>
            <a:r>
              <a:rPr lang="en-US" dirty="0" smtClean="0"/>
              <a:t>metabolic requirements.</a:t>
            </a:r>
          </a:p>
          <a:p>
            <a:r>
              <a:rPr lang="en-US" b="1" dirty="0" smtClean="0"/>
              <a:t>Strictly the term parasite can be applied to any infectious agent but, by convention, it is generally restricted to infections caused by protozoa and helminths  and excludes the viruses, bacteria and fungi.</a:t>
            </a:r>
            <a:endParaRPr lang="en-US" b="1" dirty="0"/>
          </a:p>
        </p:txBody>
      </p:sp>
    </p:spTree>
    <p:extLst>
      <p:ext uri="{BB962C8B-B14F-4D97-AF65-F5344CB8AC3E}">
        <p14:creationId xmlns:p14="http://schemas.microsoft.com/office/powerpoint/2010/main" val="3463811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PARASITES</a:t>
            </a:r>
            <a:endParaRPr lang="en-US" dirty="0"/>
          </a:p>
        </p:txBody>
      </p:sp>
      <p:sp>
        <p:nvSpPr>
          <p:cNvPr id="3" name="Content Placeholder 2"/>
          <p:cNvSpPr>
            <a:spLocks noGrp="1"/>
          </p:cNvSpPr>
          <p:nvPr>
            <p:ph idx="1"/>
          </p:nvPr>
        </p:nvSpPr>
        <p:spPr/>
        <p:txBody>
          <a:bodyPr/>
          <a:lstStyle/>
          <a:p>
            <a:r>
              <a:rPr lang="en-US" dirty="0" smtClean="0"/>
              <a:t>Parasite is of two types;</a:t>
            </a:r>
          </a:p>
          <a:p>
            <a:pPr marL="0" indent="0">
              <a:buNone/>
            </a:pPr>
            <a:endParaRPr lang="en-US" dirty="0" smtClean="0"/>
          </a:p>
          <a:p>
            <a:r>
              <a:rPr lang="en-US" dirty="0" smtClean="0"/>
              <a:t>1] MICROPARASITE</a:t>
            </a:r>
          </a:p>
          <a:p>
            <a:r>
              <a:rPr lang="en-US" dirty="0" smtClean="0"/>
              <a:t>2] MACROPARASITE</a:t>
            </a:r>
            <a:endParaRPr lang="en-US" dirty="0"/>
          </a:p>
        </p:txBody>
      </p:sp>
    </p:spTree>
    <p:extLst>
      <p:ext uri="{BB962C8B-B14F-4D97-AF65-F5344CB8AC3E}">
        <p14:creationId xmlns:p14="http://schemas.microsoft.com/office/powerpoint/2010/main" val="571211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MICROPARASITE</a:t>
            </a:r>
          </a:p>
          <a:p>
            <a:r>
              <a:rPr lang="en-US" sz="4000" dirty="0" smtClean="0"/>
              <a:t>It is a small ,unicellular and multiplies within vertebrate host, often inside cells.</a:t>
            </a:r>
          </a:p>
          <a:p>
            <a:r>
              <a:rPr lang="en-US" sz="4000" dirty="0" smtClean="0"/>
              <a:t>Protozoa are </a:t>
            </a:r>
            <a:r>
              <a:rPr lang="en-US" sz="4000" dirty="0" err="1" smtClean="0"/>
              <a:t>microparasite</a:t>
            </a:r>
            <a:endParaRPr lang="en-US" sz="4000" dirty="0"/>
          </a:p>
        </p:txBody>
      </p:sp>
    </p:spTree>
    <p:extLst>
      <p:ext uri="{BB962C8B-B14F-4D97-AF65-F5344CB8AC3E}">
        <p14:creationId xmlns:p14="http://schemas.microsoft.com/office/powerpoint/2010/main" val="2611989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MACROPARASITE</a:t>
            </a:r>
          </a:p>
          <a:p>
            <a:r>
              <a:rPr lang="en-US" dirty="0" smtClean="0"/>
              <a:t>It is a large , multicellular  organism and has no direct reproduction within the vertebrate host.</a:t>
            </a:r>
          </a:p>
          <a:p>
            <a:r>
              <a:rPr lang="en-US" dirty="0" smtClean="0"/>
              <a:t>This category includes helminths</a:t>
            </a:r>
            <a:endParaRPr lang="en-US" dirty="0"/>
          </a:p>
        </p:txBody>
      </p:sp>
    </p:spTree>
    <p:extLst>
      <p:ext uri="{BB962C8B-B14F-4D97-AF65-F5344CB8AC3E}">
        <p14:creationId xmlns:p14="http://schemas.microsoft.com/office/powerpoint/2010/main" val="3083852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2207</TotalTime>
  <Words>1661</Words>
  <Application>Microsoft Office PowerPoint</Application>
  <PresentationFormat>On-screen Show (4:3)</PresentationFormat>
  <Paragraphs>227</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Trek</vt:lpstr>
      <vt:lpstr>MEDICAL PARASITOLOGY</vt:lpstr>
      <vt:lpstr>GENERAL PARASITOLOGY</vt:lpstr>
      <vt:lpstr>Topic cont</vt:lpstr>
      <vt:lpstr>INTRODUCTION TO PARASITOLOGY</vt:lpstr>
      <vt:lpstr>Intro cont</vt:lpstr>
      <vt:lpstr>PARASITE</vt:lpstr>
      <vt:lpstr>TYPES OF PARASITES</vt:lpstr>
      <vt:lpstr>PowerPoint Presentation</vt:lpstr>
      <vt:lpstr>PowerPoint Presentation</vt:lpstr>
      <vt:lpstr>PowerPoint Presentation</vt:lpstr>
      <vt:lpstr>PowerPoint Presentation</vt:lpstr>
      <vt:lpstr>PowerPoint Presentation</vt:lpstr>
      <vt:lpstr>PowerPoint Presentation</vt:lpstr>
      <vt:lpstr>Endoparasites cont;</vt:lpstr>
      <vt:lpstr>WHY HUMAN EMBRYO OR FETUS IS NOT A PARASITE</vt:lpstr>
      <vt:lpstr>PowerPoint Presentation</vt:lpstr>
      <vt:lpstr>PowerPoint Presentation</vt:lpstr>
      <vt:lpstr>PowerPoint Presentation</vt:lpstr>
      <vt:lpstr>PowerPoint Presentation</vt:lpstr>
      <vt:lpstr>PowerPoint Presentation</vt:lpstr>
      <vt:lpstr>MEDICAL PARASITOLOGY</vt:lpstr>
      <vt:lpstr>HOST</vt:lpstr>
      <vt:lpstr>PowerPoint Presentation</vt:lpstr>
      <vt:lpstr>PowerPoint Presentation</vt:lpstr>
      <vt:lpstr>PowerPoint Presentation</vt:lpstr>
      <vt:lpstr>PowerPoint Presentation</vt:lpstr>
      <vt:lpstr>PowerPoint Presentation</vt:lpstr>
      <vt:lpstr>HOST- PARASITE RELATIONSHIP</vt:lpstr>
      <vt:lpstr>PowerPoint Presentation</vt:lpstr>
      <vt:lpstr>PowerPoint Presentation</vt:lpstr>
      <vt:lpstr>PowerPoint Presentation</vt:lpstr>
      <vt:lpstr>SOURCES OF INFECTIONS</vt:lpstr>
      <vt:lpstr>PowerPoint Presentation</vt:lpstr>
      <vt:lpstr>PowerPoint Presentation</vt:lpstr>
      <vt:lpstr>+9N  </vt:lpstr>
      <vt:lpstr>PowerPoint Presentation</vt:lpstr>
      <vt:lpstr>PowerPoint Presentation</vt:lpstr>
      <vt:lpstr>PowerPoint Presentation</vt:lpstr>
      <vt:lpstr>PORTAL OF ENTRY INTO THE BODY </vt:lpstr>
      <vt:lpstr>PowerPoint Presentation</vt:lpstr>
      <vt:lpstr>PowerPoint Presentation</vt:lpstr>
      <vt:lpstr>PowerPoint Presentation</vt:lpstr>
      <vt:lpstr>PowerPoint Presentation</vt:lpstr>
      <vt:lpstr>PowerPoint Presentation</vt:lpstr>
      <vt:lpstr>              LIFE CYCLE OF HUMAN PARASITES                                 </vt:lpstr>
      <vt:lpstr>PowerPoint Presentation</vt:lpstr>
      <vt:lpstr>PowerPoint Presentation</vt:lpstr>
      <vt:lpstr>PowerPoint Presentation</vt:lpstr>
      <vt:lpstr>PowerPoint Presentation</vt:lpstr>
      <vt:lpstr>PowerPoint Presentation</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PARASITOLOGY</dc:title>
  <dc:creator>RePack by Diakov</dc:creator>
  <cp:lastModifiedBy>RePack by Diakov</cp:lastModifiedBy>
  <cp:revision>64</cp:revision>
  <dcterms:created xsi:type="dcterms:W3CDTF">2020-09-23T08:23:21Z</dcterms:created>
  <dcterms:modified xsi:type="dcterms:W3CDTF">2020-11-13T06:46:29Z</dcterms:modified>
</cp:coreProperties>
</file>