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2" d="100"/>
          <a:sy n="82" d="100"/>
        </p:scale>
        <p:origin x="-864" y="-10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DEFINITIONS OF PSYCHOLOGY</a:t>
            </a:r>
            <a:endParaRPr lang="en-US" dirty="0"/>
          </a:p>
        </p:txBody>
      </p:sp>
      <p:sp>
        <p:nvSpPr>
          <p:cNvPr id="3" name="Subtitle 2"/>
          <p:cNvSpPr>
            <a:spLocks noGrp="1"/>
          </p:cNvSpPr>
          <p:nvPr>
            <p:ph type="subTitle" idx="1"/>
          </p:nvPr>
        </p:nvSpPr>
        <p:spPr/>
        <p:txBody>
          <a:bodyPr/>
          <a:lstStyle/>
          <a:p>
            <a:r>
              <a:rPr lang="en-US" dirty="0" smtClean="0"/>
              <a:t>Mrs. Charlotte </a:t>
            </a:r>
            <a:r>
              <a:rPr lang="en-US" dirty="0" err="1" smtClean="0"/>
              <a:t>Mruche</a:t>
            </a:r>
            <a:endParaRPr lang="en-US" dirty="0"/>
          </a:p>
        </p:txBody>
      </p:sp>
    </p:spTree>
    <p:extLst>
      <p:ext uri="{BB962C8B-B14F-4D97-AF65-F5344CB8AC3E}">
        <p14:creationId xmlns:p14="http://schemas.microsoft.com/office/powerpoint/2010/main" val="3308381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a:t>2</a:t>
            </a:r>
            <a:r>
              <a:rPr lang="en-US" i="1" dirty="0">
                <a:solidFill>
                  <a:srgbClr val="00B050"/>
                </a:solidFill>
              </a:rPr>
              <a:t>.</a:t>
            </a:r>
            <a:r>
              <a:rPr lang="en-US" b="1" i="1" dirty="0">
                <a:solidFill>
                  <a:srgbClr val="00B050"/>
                </a:solidFill>
              </a:rPr>
              <a:t>Predict</a:t>
            </a:r>
            <a:r>
              <a:rPr lang="en-US" b="1" dirty="0"/>
              <a:t>-</a:t>
            </a:r>
            <a:r>
              <a:rPr lang="en-US" dirty="0"/>
              <a:t>in many cases psychologists are </a:t>
            </a:r>
            <a:r>
              <a:rPr lang="en-US" dirty="0" smtClean="0"/>
              <a:t>able </a:t>
            </a:r>
            <a:r>
              <a:rPr lang="en-US" dirty="0"/>
              <a:t>to predict behavior on the </a:t>
            </a:r>
          </a:p>
          <a:p>
            <a:pPr>
              <a:buNone/>
            </a:pPr>
            <a:r>
              <a:rPr lang="en-US" dirty="0"/>
              <a:t>basis of information they have. </a:t>
            </a:r>
          </a:p>
          <a:p>
            <a:pPr>
              <a:buNone/>
            </a:pPr>
            <a:r>
              <a:rPr lang="en-US" dirty="0"/>
              <a:t>For example it may be to predict that people who are </a:t>
            </a:r>
            <a:r>
              <a:rPr lang="en-US" dirty="0" smtClean="0"/>
              <a:t>promiscuous </a:t>
            </a:r>
            <a:r>
              <a:rPr lang="en-US" dirty="0"/>
              <a:t>and engage in unprotected sex may be prone to sexually transmitted diseases</a:t>
            </a:r>
            <a:r>
              <a:rPr lang="en-US" dirty="0" smtClean="0"/>
              <a:t>.</a:t>
            </a:r>
          </a:p>
          <a:p>
            <a:pPr>
              <a:buNone/>
            </a:pPr>
            <a:r>
              <a:rPr lang="en-US" dirty="0"/>
              <a:t>3</a:t>
            </a:r>
            <a:r>
              <a:rPr lang="en-US" i="1" dirty="0">
                <a:solidFill>
                  <a:srgbClr val="00B050"/>
                </a:solidFill>
              </a:rPr>
              <a:t>.</a:t>
            </a:r>
            <a:r>
              <a:rPr lang="en-US" b="1" i="1" dirty="0">
                <a:solidFill>
                  <a:srgbClr val="00B050"/>
                </a:solidFill>
              </a:rPr>
              <a:t>understand</a:t>
            </a:r>
            <a:r>
              <a:rPr lang="en-US" b="1" dirty="0"/>
              <a:t>-</a:t>
            </a:r>
            <a:r>
              <a:rPr lang="en-US" dirty="0"/>
              <a:t>the third goal is </a:t>
            </a:r>
            <a:r>
              <a:rPr lang="en-US" dirty="0" smtClean="0"/>
              <a:t>to understand </a:t>
            </a:r>
            <a:r>
              <a:rPr lang="en-US" dirty="0"/>
              <a:t>behavior and cognitive processes. </a:t>
            </a:r>
          </a:p>
          <a:p>
            <a:pPr>
              <a:buNone/>
            </a:pPr>
            <a:r>
              <a:rPr lang="en-US" dirty="0"/>
              <a:t>This is achieved if one is </a:t>
            </a:r>
            <a:r>
              <a:rPr lang="en-US" dirty="0" smtClean="0"/>
              <a:t>able </a:t>
            </a:r>
            <a:r>
              <a:rPr lang="en-US" dirty="0"/>
              <a:t>to explain them. Sometimes these explanations are made using theories </a:t>
            </a:r>
            <a:r>
              <a:rPr lang="en-US" dirty="0" smtClean="0"/>
              <a:t>which are </a:t>
            </a:r>
            <a:r>
              <a:rPr lang="en-US" dirty="0"/>
              <a:t>tentative explanations of facts </a:t>
            </a:r>
            <a:r>
              <a:rPr lang="en-US" dirty="0" smtClean="0"/>
              <a:t>and </a:t>
            </a:r>
            <a:r>
              <a:rPr lang="en-US" dirty="0"/>
              <a:t>relationships. For example a given </a:t>
            </a:r>
            <a:r>
              <a:rPr lang="en-US" dirty="0" smtClean="0"/>
              <a:t>theory </a:t>
            </a:r>
            <a:r>
              <a:rPr lang="en-US" dirty="0"/>
              <a:t>of learning like operant conditioning </a:t>
            </a:r>
            <a:r>
              <a:rPr lang="en-US" dirty="0" smtClean="0"/>
              <a:t>enables us </a:t>
            </a:r>
            <a:r>
              <a:rPr lang="en-US" dirty="0"/>
              <a:t>understand the principles and </a:t>
            </a:r>
            <a:r>
              <a:rPr lang="en-US" dirty="0" smtClean="0"/>
              <a:t>processes of </a:t>
            </a:r>
            <a:r>
              <a:rPr lang="en-US" dirty="0"/>
              <a:t>learning from that perspective.</a:t>
            </a:r>
          </a:p>
          <a:p>
            <a:endParaRPr lang="en-US" dirty="0"/>
          </a:p>
          <a:p>
            <a:pPr>
              <a:buNone/>
            </a:pPr>
            <a:endParaRPr lang="en-US" dirty="0"/>
          </a:p>
          <a:p>
            <a:pPr>
              <a:buNone/>
            </a:pPr>
            <a:endParaRPr lang="en-US" dirty="0"/>
          </a:p>
          <a:p>
            <a:endParaRPr lang="en-US" dirty="0"/>
          </a:p>
        </p:txBody>
      </p:sp>
    </p:spTree>
    <p:extLst>
      <p:ext uri="{BB962C8B-B14F-4D97-AF65-F5344CB8AC3E}">
        <p14:creationId xmlns:p14="http://schemas.microsoft.com/office/powerpoint/2010/main" val="763748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i="1" dirty="0" smtClean="0">
                <a:solidFill>
                  <a:srgbClr val="00B050"/>
                </a:solidFill>
              </a:rPr>
              <a:t>4.Influence</a:t>
            </a:r>
            <a:r>
              <a:rPr lang="en-US" b="1" dirty="0" smtClean="0"/>
              <a:t>-</a:t>
            </a:r>
            <a:r>
              <a:rPr lang="en-US" dirty="0" smtClean="0"/>
              <a:t>psychologists </a:t>
            </a:r>
            <a:r>
              <a:rPr lang="en-US" dirty="0"/>
              <a:t>tend to go beyond descriptive understanding  and prediction to influence behavior in a beneficial way.</a:t>
            </a:r>
          </a:p>
          <a:p>
            <a:pPr>
              <a:buNone/>
            </a:pPr>
            <a:r>
              <a:rPr lang="en-US" dirty="0"/>
              <a:t> for example a Clinical Psychologist  may </a:t>
            </a:r>
            <a:r>
              <a:rPr lang="en-US" dirty="0" smtClean="0"/>
              <a:t>aim </a:t>
            </a:r>
            <a:r>
              <a:rPr lang="en-US" dirty="0"/>
              <a:t>at enabling a patient come </a:t>
            </a:r>
          </a:p>
          <a:p>
            <a:pPr>
              <a:buNone/>
            </a:pPr>
            <a:r>
              <a:rPr lang="en-US" dirty="0"/>
              <a:t>out of severe depression ,similarly </a:t>
            </a:r>
            <a:r>
              <a:rPr lang="en-US" dirty="0" smtClean="0"/>
              <a:t>an </a:t>
            </a:r>
            <a:r>
              <a:rPr lang="en-US" dirty="0"/>
              <a:t>educational psychologists may be interested in providing a learning environment that will </a:t>
            </a:r>
            <a:r>
              <a:rPr lang="en-US" dirty="0" smtClean="0"/>
              <a:t> be </a:t>
            </a:r>
            <a:r>
              <a:rPr lang="en-US" dirty="0"/>
              <a:t>conducive to a good learning process.</a:t>
            </a:r>
          </a:p>
          <a:p>
            <a:endParaRPr lang="en-US" dirty="0"/>
          </a:p>
          <a:p>
            <a:pPr>
              <a:buNone/>
            </a:pPr>
            <a:endParaRPr lang="en-US" dirty="0"/>
          </a:p>
          <a:p>
            <a:endParaRPr lang="en-US" dirty="0"/>
          </a:p>
        </p:txBody>
      </p:sp>
    </p:spTree>
    <p:extLst>
      <p:ext uri="{BB962C8B-B14F-4D97-AF65-F5344CB8AC3E}">
        <p14:creationId xmlns:p14="http://schemas.microsoft.com/office/powerpoint/2010/main" val="81794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 OF PSYCHOLOGY IN HEALTH CARE SETTING.</a:t>
            </a:r>
            <a:endParaRPr lang="en-US" dirty="0"/>
          </a:p>
        </p:txBody>
      </p:sp>
      <p:sp>
        <p:nvSpPr>
          <p:cNvPr id="3" name="Content Placeholder 2"/>
          <p:cNvSpPr>
            <a:spLocks noGrp="1"/>
          </p:cNvSpPr>
          <p:nvPr>
            <p:ph idx="1"/>
          </p:nvPr>
        </p:nvSpPr>
        <p:spPr>
          <a:xfrm>
            <a:off x="2949820" y="2288146"/>
            <a:ext cx="8915400" cy="3777622"/>
          </a:xfrm>
        </p:spPr>
        <p:txBody>
          <a:bodyPr/>
          <a:lstStyle/>
          <a:p>
            <a:r>
              <a:rPr lang="en-US" b="1" i="1" dirty="0">
                <a:solidFill>
                  <a:srgbClr val="00B0F0"/>
                </a:solidFill>
              </a:rPr>
              <a:t>To understand own self</a:t>
            </a:r>
            <a:r>
              <a:rPr lang="en-US" dirty="0"/>
              <a:t>-knowledge of psychology helps the healthcare worker </a:t>
            </a:r>
            <a:r>
              <a:rPr lang="en-US" dirty="0" smtClean="0"/>
              <a:t>get an </a:t>
            </a:r>
            <a:r>
              <a:rPr lang="en-US" dirty="0"/>
              <a:t>insight into his/her own </a:t>
            </a:r>
            <a:r>
              <a:rPr lang="en-US" dirty="0" smtClean="0"/>
              <a:t>motives</a:t>
            </a:r>
            <a:r>
              <a:rPr lang="en-US" dirty="0"/>
              <a:t>, </a:t>
            </a:r>
            <a:r>
              <a:rPr lang="en-US" dirty="0" err="1"/>
              <a:t>desires,emotions,feelings</a:t>
            </a:r>
            <a:r>
              <a:rPr lang="en-US" dirty="0" smtClean="0"/>
              <a:t>, </a:t>
            </a:r>
            <a:r>
              <a:rPr lang="en-US" dirty="0" err="1" smtClean="0"/>
              <a:t>attitudes,personality</a:t>
            </a:r>
            <a:r>
              <a:rPr lang="en-US" dirty="0" smtClean="0"/>
              <a:t> </a:t>
            </a:r>
            <a:r>
              <a:rPr lang="en-US" dirty="0"/>
              <a:t>characteristics and ambitions. </a:t>
            </a:r>
          </a:p>
          <a:p>
            <a:r>
              <a:rPr lang="en-US" dirty="0"/>
              <a:t>This knowledge helps one to </a:t>
            </a:r>
            <a:r>
              <a:rPr lang="en-US" dirty="0" smtClean="0"/>
              <a:t>understand their </a:t>
            </a:r>
            <a:r>
              <a:rPr lang="en-US" dirty="0"/>
              <a:t>strengths and </a:t>
            </a:r>
            <a:r>
              <a:rPr lang="en-US" dirty="0" smtClean="0"/>
              <a:t>weaknesses.</a:t>
            </a:r>
          </a:p>
          <a:p>
            <a:pPr marL="0" indent="0">
              <a:buNone/>
            </a:pPr>
            <a:r>
              <a:rPr lang="en-US" b="1" i="1" dirty="0">
                <a:solidFill>
                  <a:srgbClr val="00B0F0"/>
                </a:solidFill>
              </a:rPr>
              <a:t>To understand patients- </a:t>
            </a:r>
            <a:r>
              <a:rPr lang="en-US" dirty="0"/>
              <a:t>we care for patients from diverse backgrounds in terms of age, gender, and the type of disease </a:t>
            </a:r>
            <a:r>
              <a:rPr lang="en-US" dirty="0" smtClean="0"/>
              <a:t>they </a:t>
            </a:r>
            <a:r>
              <a:rPr lang="en-US" dirty="0"/>
              <a:t>suffer from. Some have  physical </a:t>
            </a:r>
            <a:r>
              <a:rPr lang="en-US" dirty="0" smtClean="0"/>
              <a:t>and </a:t>
            </a:r>
            <a:r>
              <a:rPr lang="en-US" dirty="0"/>
              <a:t>psychological problems, they may </a:t>
            </a:r>
            <a:r>
              <a:rPr lang="en-US" dirty="0" smtClean="0"/>
              <a:t>also </a:t>
            </a:r>
            <a:r>
              <a:rPr lang="en-US" dirty="0"/>
              <a:t>have tensions, worries and pains </a:t>
            </a:r>
            <a:r>
              <a:rPr lang="en-US" dirty="0" smtClean="0"/>
              <a:t>and </a:t>
            </a:r>
            <a:r>
              <a:rPr lang="en-US" dirty="0"/>
              <a:t>also many doubts about their illnesses.</a:t>
            </a:r>
          </a:p>
          <a:p>
            <a:r>
              <a:rPr lang="en-US" b="1" i="1" dirty="0">
                <a:solidFill>
                  <a:srgbClr val="00B0F0"/>
                </a:solidFill>
              </a:rPr>
              <a:t>Recognize abnormal behavior</a:t>
            </a:r>
            <a:r>
              <a:rPr lang="en-US" dirty="0"/>
              <a:t>-very relevant in the field of mental health e.g. stress, anxiety </a:t>
            </a:r>
            <a:r>
              <a:rPr lang="en-US" dirty="0" err="1"/>
              <a:t>etc</a:t>
            </a:r>
            <a:endParaRPr lang="en-US" dirty="0"/>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4043835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solidFill>
                  <a:srgbClr val="00B0F0"/>
                </a:solidFill>
              </a:rPr>
              <a:t>To understand other people </a:t>
            </a:r>
            <a:r>
              <a:rPr lang="en-US" dirty="0"/>
              <a:t> ,as healthcare workers we live, work and interact </a:t>
            </a:r>
            <a:r>
              <a:rPr lang="en-US" dirty="0" smtClean="0"/>
              <a:t> with </a:t>
            </a:r>
            <a:r>
              <a:rPr lang="en-US" dirty="0"/>
              <a:t>other medical colleagues</a:t>
            </a:r>
            <a:r>
              <a:rPr lang="en-US" dirty="0" smtClean="0"/>
              <a:t>, patients, their </a:t>
            </a:r>
            <a:r>
              <a:rPr lang="en-US" dirty="0"/>
              <a:t>families and the general populace.</a:t>
            </a:r>
          </a:p>
          <a:p>
            <a:pPr marL="0" indent="0">
              <a:buNone/>
            </a:pPr>
            <a:r>
              <a:rPr lang="en-US" dirty="0"/>
              <a:t> Scientific knowledge of human nature helps us achieve interpersonal relationships with better success</a:t>
            </a:r>
            <a:r>
              <a:rPr lang="en-US" dirty="0" smtClean="0"/>
              <a:t>.. u </a:t>
            </a:r>
            <a:r>
              <a:rPr lang="en-US" dirty="0"/>
              <a:t>will learn </a:t>
            </a:r>
            <a:r>
              <a:rPr lang="en-US" dirty="0" smtClean="0"/>
              <a:t>how others </a:t>
            </a:r>
            <a:r>
              <a:rPr lang="en-US" dirty="0"/>
              <a:t>differ from you in their </a:t>
            </a:r>
          </a:p>
          <a:p>
            <a:pPr marL="0" indent="0">
              <a:buNone/>
            </a:pPr>
            <a:r>
              <a:rPr lang="en-US" dirty="0"/>
              <a:t>likes and dislikes, interests among </a:t>
            </a:r>
            <a:r>
              <a:rPr lang="en-US" dirty="0" smtClean="0"/>
              <a:t>others.</a:t>
            </a: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87621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i="1" dirty="0">
                <a:solidFill>
                  <a:srgbClr val="00B0F0"/>
                </a:solidFill>
              </a:rPr>
              <a:t>To provide quality care to patients- </a:t>
            </a:r>
          </a:p>
          <a:p>
            <a:pPr marL="0" indent="0">
              <a:buNone/>
            </a:pPr>
            <a:r>
              <a:rPr lang="en-US" dirty="0"/>
              <a:t>with a good knowledge of </a:t>
            </a:r>
            <a:r>
              <a:rPr lang="en-US" dirty="0" smtClean="0"/>
              <a:t>human psychology </a:t>
            </a:r>
            <a:r>
              <a:rPr lang="en-US" dirty="0"/>
              <a:t>we can understand patients fears, </a:t>
            </a:r>
            <a:r>
              <a:rPr lang="en-US" dirty="0" smtClean="0"/>
              <a:t>or </a:t>
            </a:r>
            <a:r>
              <a:rPr lang="en-US" dirty="0"/>
              <a:t>anxieties the patients </a:t>
            </a:r>
            <a:r>
              <a:rPr lang="en-US" dirty="0" smtClean="0"/>
              <a:t>faces, what </a:t>
            </a:r>
            <a:r>
              <a:rPr lang="en-US" dirty="0"/>
              <a:t>they feel, what they </a:t>
            </a:r>
            <a:r>
              <a:rPr lang="en-US" dirty="0" smtClean="0"/>
              <a:t>would </a:t>
            </a:r>
            <a:r>
              <a:rPr lang="en-US" dirty="0"/>
              <a:t>like to know, and </a:t>
            </a:r>
            <a:r>
              <a:rPr lang="en-US" dirty="0" smtClean="0"/>
              <a:t>why </a:t>
            </a:r>
            <a:r>
              <a:rPr lang="en-US" dirty="0"/>
              <a:t>they behave the way they do.</a:t>
            </a:r>
          </a:p>
          <a:p>
            <a:pPr marL="0" indent="0">
              <a:buNone/>
            </a:pPr>
            <a:r>
              <a:rPr lang="en-US" dirty="0"/>
              <a:t> This knowledge will help us to </a:t>
            </a:r>
            <a:r>
              <a:rPr lang="en-US" dirty="0" smtClean="0"/>
              <a:t>anticipate </a:t>
            </a:r>
            <a:r>
              <a:rPr lang="en-US" dirty="0"/>
              <a:t>and meet requirements of the </a:t>
            </a:r>
          </a:p>
          <a:p>
            <a:pPr marL="0" indent="0">
              <a:buNone/>
            </a:pPr>
            <a:r>
              <a:rPr lang="en-US" dirty="0"/>
              <a:t>patients and their relatives in terms </a:t>
            </a:r>
            <a:r>
              <a:rPr lang="en-US" dirty="0" smtClean="0"/>
              <a:t>of </a:t>
            </a:r>
            <a:r>
              <a:rPr lang="en-US" dirty="0"/>
              <a:t>adjusting to outcomes in the</a:t>
            </a:r>
          </a:p>
          <a:p>
            <a:pPr marL="0" indent="0">
              <a:buNone/>
            </a:pPr>
            <a:r>
              <a:rPr lang="en-US" dirty="0"/>
              <a:t> best way possible.</a:t>
            </a:r>
          </a:p>
          <a:p>
            <a:pPr marL="0" indent="0">
              <a:buNone/>
            </a:pPr>
            <a:endParaRPr lang="en-US" dirty="0" smtClean="0"/>
          </a:p>
          <a:p>
            <a:r>
              <a:rPr lang="en-US" b="1" i="1" dirty="0">
                <a:solidFill>
                  <a:srgbClr val="00B0F0"/>
                </a:solidFill>
              </a:rPr>
              <a:t>Help patients adjust to the situation</a:t>
            </a:r>
            <a:r>
              <a:rPr lang="en-US" dirty="0"/>
              <a:t>-</a:t>
            </a:r>
          </a:p>
          <a:p>
            <a:pPr marL="0" indent="0">
              <a:buNone/>
            </a:pPr>
            <a:r>
              <a:rPr lang="en-US" dirty="0"/>
              <a:t>illnesses and physical handicaps often bring about the need for major adjustments.</a:t>
            </a:r>
          </a:p>
          <a:p>
            <a:pPr marL="0" indent="0">
              <a:buNone/>
            </a:pPr>
            <a:endParaRPr lang="en-US" dirty="0"/>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532950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Many diseases like cancer, and </a:t>
            </a:r>
            <a:r>
              <a:rPr lang="en-US" dirty="0" smtClean="0"/>
              <a:t>heart disease </a:t>
            </a:r>
            <a:r>
              <a:rPr lang="en-US" dirty="0"/>
              <a:t>require special coping skills  and healthcare workers trained in psychology </a:t>
            </a:r>
            <a:r>
              <a:rPr lang="en-US" dirty="0" smtClean="0"/>
              <a:t>can </a:t>
            </a:r>
            <a:r>
              <a:rPr lang="en-US" dirty="0"/>
              <a:t>be an effective health educator </a:t>
            </a:r>
            <a:r>
              <a:rPr lang="en-US" dirty="0" smtClean="0"/>
              <a:t>and help </a:t>
            </a:r>
            <a:r>
              <a:rPr lang="en-US" dirty="0"/>
              <a:t>in these kind of adjustments</a:t>
            </a:r>
            <a:r>
              <a:rPr lang="en-US" dirty="0" smtClean="0"/>
              <a:t>.</a:t>
            </a:r>
          </a:p>
          <a:p>
            <a:pPr marL="0" indent="0">
              <a:buNone/>
            </a:pPr>
            <a:endParaRPr lang="en-US" dirty="0"/>
          </a:p>
          <a:p>
            <a:r>
              <a:rPr lang="en-US" b="1" i="1" dirty="0">
                <a:solidFill>
                  <a:srgbClr val="00B0F0"/>
                </a:solidFill>
              </a:rPr>
              <a:t>Help the students to appreciate </a:t>
            </a:r>
            <a:r>
              <a:rPr lang="en-US" dirty="0" smtClean="0"/>
              <a:t>the </a:t>
            </a:r>
            <a:r>
              <a:rPr lang="en-US" dirty="0"/>
              <a:t>necessity for changing the environment or surroundings.</a:t>
            </a:r>
          </a:p>
          <a:p>
            <a:pPr marL="0" indent="0">
              <a:buNone/>
            </a:pPr>
            <a:r>
              <a:rPr lang="en-US" b="1" dirty="0">
                <a:solidFill>
                  <a:srgbClr val="00B0F0"/>
                </a:solidFill>
              </a:rPr>
              <a:t>Helps in effective studying</a:t>
            </a:r>
            <a:r>
              <a:rPr lang="en-US" dirty="0"/>
              <a:t>-healthcare workers have to obtain correct </a:t>
            </a:r>
            <a:r>
              <a:rPr lang="en-US" dirty="0" smtClean="0"/>
              <a:t>knowledge </a:t>
            </a:r>
            <a:r>
              <a:rPr lang="en-US" dirty="0"/>
              <a:t>and facts about disease and their remedies </a:t>
            </a:r>
            <a:r>
              <a:rPr lang="en-US" dirty="0" smtClean="0"/>
              <a:t>.</a:t>
            </a:r>
          </a:p>
          <a:p>
            <a:pPr marL="0" indent="0">
              <a:buNone/>
            </a:pPr>
            <a:r>
              <a:rPr lang="en-US" dirty="0" smtClean="0"/>
              <a:t>This </a:t>
            </a:r>
            <a:r>
              <a:rPr lang="en-US" dirty="0"/>
              <a:t>study of psychology </a:t>
            </a:r>
            <a:r>
              <a:rPr lang="en-US" dirty="0" smtClean="0"/>
              <a:t>helps in </a:t>
            </a:r>
            <a:r>
              <a:rPr lang="en-US" dirty="0"/>
              <a:t>effective knowledge acquisition and facts about disease and </a:t>
            </a:r>
            <a:r>
              <a:rPr lang="en-US" dirty="0" smtClean="0"/>
              <a:t>their </a:t>
            </a:r>
            <a:r>
              <a:rPr lang="en-US" dirty="0"/>
              <a:t>remedies .</a:t>
            </a:r>
          </a:p>
          <a:p>
            <a:endParaRPr lang="en-US" dirty="0"/>
          </a:p>
          <a:p>
            <a:endParaRPr lang="en-US" dirty="0"/>
          </a:p>
          <a:p>
            <a:endParaRPr lang="en-US" dirty="0"/>
          </a:p>
        </p:txBody>
      </p:sp>
    </p:spTree>
    <p:extLst>
      <p:ext uri="{BB962C8B-B14F-4D97-AF65-F5344CB8AC3E}">
        <p14:creationId xmlns:p14="http://schemas.microsoft.com/office/powerpoint/2010/main" val="295638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This </a:t>
            </a:r>
            <a:r>
              <a:rPr lang="en-US" dirty="0"/>
              <a:t>study of psychology </a:t>
            </a:r>
            <a:r>
              <a:rPr lang="en-US" dirty="0" smtClean="0"/>
              <a:t>helps in </a:t>
            </a:r>
            <a:r>
              <a:rPr lang="en-US" dirty="0"/>
              <a:t>effective knowledge acquisition.</a:t>
            </a:r>
          </a:p>
          <a:p>
            <a:endParaRPr lang="en-US" dirty="0"/>
          </a:p>
          <a:p>
            <a:r>
              <a:rPr lang="en-US" b="1" dirty="0">
                <a:solidFill>
                  <a:srgbClr val="00B0F0"/>
                </a:solidFill>
              </a:rPr>
              <a:t>Readjustments</a:t>
            </a:r>
            <a:r>
              <a:rPr lang="en-US" dirty="0"/>
              <a:t>-every profession or career requires readjustments</a:t>
            </a:r>
          </a:p>
          <a:p>
            <a:pPr marL="0" indent="0">
              <a:buNone/>
            </a:pPr>
            <a:r>
              <a:rPr lang="en-US" dirty="0"/>
              <a:t>These include, overcoming homesickness and self reliance is needed for </a:t>
            </a:r>
            <a:r>
              <a:rPr lang="en-US" dirty="0" smtClean="0"/>
              <a:t>one  </a:t>
            </a:r>
            <a:r>
              <a:rPr lang="en-US" dirty="0"/>
              <a:t>to survive in the hostels or </a:t>
            </a:r>
            <a:r>
              <a:rPr lang="en-US" dirty="0" smtClean="0"/>
              <a:t>hospital adjusting </a:t>
            </a:r>
            <a:r>
              <a:rPr lang="en-US" dirty="0"/>
              <a:t>to sick people who </a:t>
            </a:r>
            <a:r>
              <a:rPr lang="en-US" dirty="0" smtClean="0"/>
              <a:t>are in </a:t>
            </a:r>
            <a:r>
              <a:rPr lang="en-US" dirty="0" err="1"/>
              <a:t>pain,trying</a:t>
            </a:r>
            <a:r>
              <a:rPr lang="en-US" dirty="0"/>
              <a:t> to work and study together</a:t>
            </a: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321864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USED IN STUDYING PSYCHOLOGY</a:t>
            </a:r>
            <a:endParaRPr lang="en-US" dirty="0"/>
          </a:p>
        </p:txBody>
      </p:sp>
      <p:sp>
        <p:nvSpPr>
          <p:cNvPr id="3" name="Content Placeholder 2"/>
          <p:cNvSpPr>
            <a:spLocks noGrp="1"/>
          </p:cNvSpPr>
          <p:nvPr>
            <p:ph idx="1"/>
          </p:nvPr>
        </p:nvSpPr>
        <p:spPr/>
        <p:txBody>
          <a:bodyPr/>
          <a:lstStyle/>
          <a:p>
            <a:pPr>
              <a:buNone/>
            </a:pPr>
            <a:r>
              <a:rPr lang="en-US" dirty="0"/>
              <a:t>Psychology is termed as the scientific study of human behavior. Hence special tools and procedures help us in organizing and gathering its subject matter or the essential facts about behavior. These procedures are termed as methods used to study human behavior.</a:t>
            </a:r>
          </a:p>
          <a:p>
            <a:pPr>
              <a:buNone/>
            </a:pPr>
            <a:endParaRPr lang="en-US" dirty="0"/>
          </a:p>
          <a:p>
            <a:pPr>
              <a:buNone/>
            </a:pPr>
            <a:r>
              <a:rPr lang="en-US" i="1" u="sng" dirty="0"/>
              <a:t>1.Introspection or self observation method</a:t>
            </a:r>
          </a:p>
          <a:p>
            <a:pPr>
              <a:buNone/>
            </a:pPr>
            <a:r>
              <a:rPr lang="en-US" dirty="0"/>
              <a:t> </a:t>
            </a:r>
            <a:r>
              <a:rPr lang="en-US" dirty="0" smtClean="0"/>
              <a:t>Its </a:t>
            </a:r>
            <a:r>
              <a:rPr lang="en-US" dirty="0"/>
              <a:t>one of the oldest methods of psychology. </a:t>
            </a:r>
            <a:r>
              <a:rPr lang="en-US" dirty="0" smtClean="0"/>
              <a:t>Introspection </a:t>
            </a:r>
            <a:r>
              <a:rPr lang="en-US" dirty="0"/>
              <a:t>means ‘to look within’ its also known as the self observation method</a:t>
            </a:r>
          </a:p>
          <a:p>
            <a:endParaRPr lang="en-US" dirty="0"/>
          </a:p>
        </p:txBody>
      </p:sp>
    </p:spTree>
    <p:extLst>
      <p:ext uri="{BB962C8B-B14F-4D97-AF65-F5344CB8AC3E}">
        <p14:creationId xmlns:p14="http://schemas.microsoft.com/office/powerpoint/2010/main" val="1378439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It </a:t>
            </a:r>
            <a:r>
              <a:rPr lang="en-US" dirty="0"/>
              <a:t>is not possible to understand the inner feelings and experiences of other persons</a:t>
            </a:r>
            <a:r>
              <a:rPr lang="en-US" dirty="0" smtClean="0"/>
              <a:t>.</a:t>
            </a:r>
          </a:p>
          <a:p>
            <a:pPr>
              <a:buNone/>
            </a:pPr>
            <a:r>
              <a:rPr lang="en-US" dirty="0" smtClean="0"/>
              <a:t> </a:t>
            </a:r>
            <a:r>
              <a:rPr lang="en-US" dirty="0"/>
              <a:t>Here the subject is asked to systematically observe his own behavior and report the same, and its later analyzed to </a:t>
            </a:r>
            <a:r>
              <a:rPr lang="en-US" dirty="0" smtClean="0"/>
              <a:t>understand </a:t>
            </a:r>
            <a:r>
              <a:rPr lang="en-US" dirty="0"/>
              <a:t>behaviour.eg a patient is asked how they feel after an operation, the patient will analyze how they felt before and how they are presently</a:t>
            </a:r>
            <a:r>
              <a:rPr lang="en-US" dirty="0" smtClean="0"/>
              <a:t>.</a:t>
            </a:r>
          </a:p>
          <a:p>
            <a:pPr>
              <a:buNone/>
            </a:pPr>
            <a:r>
              <a:rPr lang="en-US" dirty="0" smtClean="0"/>
              <a:t> </a:t>
            </a:r>
            <a:r>
              <a:rPr lang="en-US" dirty="0"/>
              <a:t>This info can help for better treatment.</a:t>
            </a:r>
          </a:p>
          <a:p>
            <a:pPr>
              <a:buNone/>
            </a:pPr>
            <a:endParaRPr lang="en-US" dirty="0"/>
          </a:p>
        </p:txBody>
      </p:sp>
    </p:spTree>
    <p:extLst>
      <p:ext uri="{BB962C8B-B14F-4D97-AF65-F5344CB8AC3E}">
        <p14:creationId xmlns:p14="http://schemas.microsoft.com/office/powerpoint/2010/main" val="3392627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Merits:</a:t>
            </a:r>
          </a:p>
          <a:p>
            <a:pPr>
              <a:buNone/>
            </a:pPr>
            <a:r>
              <a:rPr lang="en-US" dirty="0"/>
              <a:t>1.It is the fundamental method of psychology. Observation and experimentation are based upon introspection.</a:t>
            </a:r>
          </a:p>
          <a:p>
            <a:pPr>
              <a:buNone/>
            </a:pPr>
            <a:r>
              <a:rPr lang="en-US" dirty="0"/>
              <a:t>2.It gives us direct, immediate and exact knowledge of our own mental processes.</a:t>
            </a:r>
          </a:p>
          <a:p>
            <a:pPr>
              <a:buNone/>
            </a:pPr>
            <a:r>
              <a:rPr lang="en-US" dirty="0"/>
              <a:t>3.It enables us to fully understand the behavior of an individual.</a:t>
            </a:r>
          </a:p>
          <a:p>
            <a:pPr>
              <a:buNone/>
            </a:pPr>
            <a:r>
              <a:rPr lang="en-US" dirty="0"/>
              <a:t>4.This method is inexpensive, easy and doesn't require any laboratory or apparatus.</a:t>
            </a:r>
          </a:p>
          <a:p>
            <a:pPr>
              <a:buNone/>
            </a:pPr>
            <a:r>
              <a:rPr lang="en-US" dirty="0"/>
              <a:t>.</a:t>
            </a:r>
          </a:p>
        </p:txBody>
      </p:sp>
    </p:spTree>
    <p:extLst>
      <p:ext uri="{BB962C8B-B14F-4D97-AF65-F5344CB8AC3E}">
        <p14:creationId xmlns:p14="http://schemas.microsoft.com/office/powerpoint/2010/main" val="1818271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Psychology is the science of human and animal behavior, it includes the application of behavioral science to human problems.(Walter bowers-1911)</a:t>
            </a:r>
          </a:p>
          <a:p>
            <a:r>
              <a:rPr lang="en-US" dirty="0"/>
              <a:t>Psychology is a science, which aims to give us </a:t>
            </a:r>
            <a:r>
              <a:rPr lang="en-US" dirty="0" smtClean="0"/>
              <a:t>better </a:t>
            </a:r>
            <a:r>
              <a:rPr lang="en-US" dirty="0"/>
              <a:t>understanding and control of the behavior of the </a:t>
            </a:r>
            <a:r>
              <a:rPr lang="en-US" dirty="0" smtClean="0"/>
              <a:t>organism as a </a:t>
            </a:r>
            <a:r>
              <a:rPr lang="en-US" dirty="0"/>
              <a:t>whole.(William mc doughall-1949)</a:t>
            </a:r>
          </a:p>
          <a:p>
            <a:r>
              <a:rPr lang="en-US" dirty="0"/>
              <a:t>Psychology is a science and the properly trained psychologist is a scientist or at least a practitioner who uses scientific methods or information resulting from scientific investigation.(NLMunn-1967</a:t>
            </a:r>
          </a:p>
          <a:p>
            <a:endParaRPr lang="en-US" dirty="0"/>
          </a:p>
          <a:p>
            <a:endParaRPr lang="en-US" dirty="0"/>
          </a:p>
        </p:txBody>
      </p:sp>
    </p:spTree>
    <p:extLst>
      <p:ext uri="{BB962C8B-B14F-4D97-AF65-F5344CB8AC3E}">
        <p14:creationId xmlns:p14="http://schemas.microsoft.com/office/powerpoint/2010/main" val="3644021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Demerits:</a:t>
            </a:r>
          </a:p>
          <a:p>
            <a:pPr>
              <a:buNone/>
            </a:pPr>
            <a:r>
              <a:rPr lang="en-US" b="1" dirty="0"/>
              <a:t>1.</a:t>
            </a:r>
            <a:r>
              <a:rPr lang="en-US" dirty="0"/>
              <a:t>Its not applicable for children or animals or mentally retarded people because they cant retrospect.</a:t>
            </a:r>
          </a:p>
          <a:p>
            <a:pPr>
              <a:buNone/>
            </a:pPr>
            <a:r>
              <a:rPr lang="en-US" b="1" dirty="0"/>
              <a:t>2. </a:t>
            </a:r>
            <a:r>
              <a:rPr lang="en-US" dirty="0"/>
              <a:t>It’s a purely private affair and cant be verified by other observers.</a:t>
            </a:r>
          </a:p>
          <a:p>
            <a:pPr>
              <a:buNone/>
            </a:pPr>
            <a:r>
              <a:rPr lang="en-US" b="1" dirty="0"/>
              <a:t>3.</a:t>
            </a:r>
            <a:r>
              <a:rPr lang="en-US" dirty="0"/>
              <a:t>In many cases the patients may not have the insight to know about their conditions or language to describe them accurately</a:t>
            </a:r>
          </a:p>
          <a:p>
            <a:endParaRPr lang="en-US" dirty="0"/>
          </a:p>
        </p:txBody>
      </p:sp>
    </p:spTree>
    <p:extLst>
      <p:ext uri="{BB962C8B-B14F-4D97-AF65-F5344CB8AC3E}">
        <p14:creationId xmlns:p14="http://schemas.microsoft.com/office/powerpoint/2010/main" val="1619777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METHOD</a:t>
            </a:r>
            <a:endParaRPr lang="en-US" dirty="0"/>
          </a:p>
        </p:txBody>
      </p:sp>
      <p:sp>
        <p:nvSpPr>
          <p:cNvPr id="3" name="Content Placeholder 2"/>
          <p:cNvSpPr>
            <a:spLocks noGrp="1"/>
          </p:cNvSpPr>
          <p:nvPr>
            <p:ph idx="1"/>
          </p:nvPr>
        </p:nvSpPr>
        <p:spPr/>
        <p:txBody>
          <a:bodyPr/>
          <a:lstStyle/>
          <a:p>
            <a:r>
              <a:rPr lang="en-US" dirty="0"/>
              <a:t>This is the objective method of studying the behavior of an </a:t>
            </a:r>
            <a:r>
              <a:rPr lang="en-US" dirty="0" smtClean="0"/>
              <a:t>individual. It </a:t>
            </a:r>
            <a:r>
              <a:rPr lang="en-US" dirty="0"/>
              <a:t>consists of ,perception of an individuals behavior under natural conditions by the other individuals  and the interpretation and analyses of this perceived behavior by </a:t>
            </a:r>
            <a:r>
              <a:rPr lang="en-US" dirty="0" smtClean="0"/>
              <a:t>them</a:t>
            </a:r>
            <a:r>
              <a:rPr lang="en-US" dirty="0"/>
              <a:t>. </a:t>
            </a:r>
            <a:endParaRPr lang="en-US" dirty="0" smtClean="0"/>
          </a:p>
          <a:p>
            <a:r>
              <a:rPr lang="en-US" dirty="0"/>
              <a:t>I</a:t>
            </a:r>
            <a:r>
              <a:rPr lang="en-US" dirty="0" smtClean="0"/>
              <a:t>t </a:t>
            </a:r>
            <a:r>
              <a:rPr lang="en-US" dirty="0"/>
              <a:t>is essentially  a way of perceiving the behavior as it is. </a:t>
            </a:r>
            <a:r>
              <a:rPr lang="en-US" dirty="0" smtClean="0"/>
              <a:t>In </a:t>
            </a:r>
            <a:r>
              <a:rPr lang="en-US" dirty="0"/>
              <a:t>this method the observer observes and collects the data.eg in the hospital the </a:t>
            </a:r>
            <a:r>
              <a:rPr lang="en-US" dirty="0" smtClean="0"/>
              <a:t>clinician </a:t>
            </a:r>
            <a:r>
              <a:rPr lang="en-US" dirty="0"/>
              <a:t>makes an observation of the patients temperature, </a:t>
            </a:r>
            <a:r>
              <a:rPr lang="en-US" dirty="0" err="1"/>
              <a:t>pulse,bp,facial</a:t>
            </a:r>
            <a:r>
              <a:rPr lang="en-US" dirty="0"/>
              <a:t> </a:t>
            </a:r>
            <a:r>
              <a:rPr lang="en-US" dirty="0" err="1"/>
              <a:t>expressions,restlessness</a:t>
            </a:r>
            <a:r>
              <a:rPr lang="en-US" dirty="0"/>
              <a:t> etc.to understand the clinical condition of the patient.</a:t>
            </a:r>
          </a:p>
          <a:p>
            <a:endParaRPr lang="en-US" dirty="0"/>
          </a:p>
          <a:p>
            <a:endParaRPr lang="en-US" dirty="0"/>
          </a:p>
        </p:txBody>
      </p:sp>
    </p:spTree>
    <p:extLst>
      <p:ext uri="{BB962C8B-B14F-4D97-AF65-F5344CB8AC3E}">
        <p14:creationId xmlns:p14="http://schemas.microsoft.com/office/powerpoint/2010/main" val="1841244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STEPS IN OBSERVATIONAL METHOD</a:t>
            </a:r>
          </a:p>
          <a:p>
            <a:r>
              <a:rPr lang="en-US" dirty="0"/>
              <a:t>Observation of behavior</a:t>
            </a:r>
          </a:p>
          <a:p>
            <a:r>
              <a:rPr lang="en-US" dirty="0"/>
              <a:t>Noting of behavior</a:t>
            </a:r>
          </a:p>
          <a:p>
            <a:r>
              <a:rPr lang="en-US" dirty="0"/>
              <a:t>Interpretation and analyses of behavior</a:t>
            </a:r>
          </a:p>
          <a:p>
            <a:r>
              <a:rPr lang="en-US" dirty="0"/>
              <a:t>Generalization</a:t>
            </a:r>
          </a:p>
        </p:txBody>
      </p:sp>
    </p:spTree>
    <p:extLst>
      <p:ext uri="{BB962C8B-B14F-4D97-AF65-F5344CB8AC3E}">
        <p14:creationId xmlns:p14="http://schemas.microsoft.com/office/powerpoint/2010/main" val="3607616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u="sng" dirty="0"/>
              <a:t>Merits</a:t>
            </a:r>
          </a:p>
          <a:p>
            <a:pPr marL="514350" indent="-514350">
              <a:buFont typeface="+mj-lt"/>
              <a:buAutoNum type="arabicPeriod"/>
            </a:pPr>
            <a:r>
              <a:rPr lang="en-US" b="1" u="sng" dirty="0" smtClean="0"/>
              <a:t>I</a:t>
            </a:r>
            <a:r>
              <a:rPr lang="en-US" dirty="0" smtClean="0"/>
              <a:t>t </a:t>
            </a:r>
            <a:r>
              <a:rPr lang="en-US" dirty="0"/>
              <a:t>is economical, natural as well as flexible.</a:t>
            </a:r>
          </a:p>
          <a:p>
            <a:pPr marL="514350" indent="-514350">
              <a:buFont typeface="+mj-lt"/>
              <a:buAutoNum type="arabicPeriod"/>
            </a:pPr>
            <a:r>
              <a:rPr lang="en-US" dirty="0"/>
              <a:t>The data, which is studied through observation and can be </a:t>
            </a:r>
            <a:r>
              <a:rPr lang="en-US" dirty="0" err="1"/>
              <a:t>analyzed,measured,classified</a:t>
            </a:r>
            <a:r>
              <a:rPr lang="en-US" dirty="0"/>
              <a:t> and interpreted</a:t>
            </a:r>
          </a:p>
          <a:p>
            <a:pPr>
              <a:buNone/>
            </a:pPr>
            <a:r>
              <a:rPr lang="en-US" dirty="0"/>
              <a:t>3.The results can be verified and relied.</a:t>
            </a:r>
          </a:p>
          <a:p>
            <a:pPr>
              <a:buNone/>
            </a:pPr>
            <a:r>
              <a:rPr lang="en-US" dirty="0"/>
              <a:t>4.Observation method is quite suitable for observing developmental </a:t>
            </a:r>
            <a:r>
              <a:rPr lang="en-US" dirty="0" smtClean="0"/>
              <a:t>characteristics </a:t>
            </a:r>
            <a:r>
              <a:rPr lang="en-US" dirty="0"/>
              <a:t>like children's habits and interests.</a:t>
            </a:r>
          </a:p>
          <a:p>
            <a:pPr>
              <a:buNone/>
            </a:pPr>
            <a:r>
              <a:rPr lang="en-US" u="sng" dirty="0"/>
              <a:t>Demerits.</a:t>
            </a:r>
            <a:endParaRPr lang="en-US" dirty="0"/>
          </a:p>
          <a:p>
            <a:pPr>
              <a:buFont typeface="Wingdings" pitchFamily="2" charset="2"/>
              <a:buChar char="Ø"/>
            </a:pPr>
            <a:r>
              <a:rPr lang="en-US" dirty="0"/>
              <a:t>There are chances of subjective report and also prejudices of observer may creep in</a:t>
            </a:r>
          </a:p>
          <a:p>
            <a:endParaRPr lang="en-US" dirty="0"/>
          </a:p>
        </p:txBody>
      </p:sp>
    </p:spTree>
    <p:extLst>
      <p:ext uri="{BB962C8B-B14F-4D97-AF65-F5344CB8AC3E}">
        <p14:creationId xmlns:p14="http://schemas.microsoft.com/office/powerpoint/2010/main" val="32812035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Sometimes to observe the natural behavior ,the observer may have to spend more time, energy and money.</a:t>
            </a:r>
          </a:p>
          <a:p>
            <a:r>
              <a:rPr lang="en-US" dirty="0"/>
              <a:t>It lacks repeatability as  each natural situation can occur only once.</a:t>
            </a:r>
          </a:p>
          <a:p>
            <a:r>
              <a:rPr lang="en-US" dirty="0"/>
              <a:t>Not being able to establish a proper cause and effect relationship.</a:t>
            </a:r>
          </a:p>
          <a:p>
            <a:endParaRPr lang="en-US" dirty="0"/>
          </a:p>
          <a:p>
            <a:endParaRPr lang="en-US" dirty="0"/>
          </a:p>
        </p:txBody>
      </p:sp>
    </p:spTree>
    <p:extLst>
      <p:ext uri="{BB962C8B-B14F-4D97-AF65-F5344CB8AC3E}">
        <p14:creationId xmlns:p14="http://schemas.microsoft.com/office/powerpoint/2010/main" val="1181020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METHOD</a:t>
            </a:r>
            <a:endParaRPr lang="en-US" dirty="0"/>
          </a:p>
        </p:txBody>
      </p:sp>
      <p:sp>
        <p:nvSpPr>
          <p:cNvPr id="3" name="Content Placeholder 2"/>
          <p:cNvSpPr>
            <a:spLocks noGrp="1"/>
          </p:cNvSpPr>
          <p:nvPr>
            <p:ph idx="1"/>
          </p:nvPr>
        </p:nvSpPr>
        <p:spPr/>
        <p:txBody>
          <a:bodyPr/>
          <a:lstStyle/>
          <a:p>
            <a:r>
              <a:rPr lang="en-US" dirty="0"/>
              <a:t>It is considered as the  most </a:t>
            </a:r>
            <a:r>
              <a:rPr lang="en-US" dirty="0" smtClean="0"/>
              <a:t>scientific </a:t>
            </a:r>
            <a:r>
              <a:rPr lang="en-US" dirty="0"/>
              <a:t>and objective method of studying behavior. The word experiment </a:t>
            </a:r>
            <a:r>
              <a:rPr lang="en-US" dirty="0" smtClean="0"/>
              <a:t>comes from </a:t>
            </a:r>
            <a:r>
              <a:rPr lang="en-US" dirty="0"/>
              <a:t>a Latin word meaning ‘to try’</a:t>
            </a:r>
          </a:p>
          <a:p>
            <a:pPr marL="0" indent="0">
              <a:buNone/>
            </a:pPr>
            <a:r>
              <a:rPr lang="en-US" dirty="0" smtClean="0"/>
              <a:t>    ,‘</a:t>
            </a:r>
            <a:r>
              <a:rPr lang="en-US" dirty="0"/>
              <a:t>put to test’ therefore in </a:t>
            </a:r>
            <a:r>
              <a:rPr lang="en-US" dirty="0" smtClean="0"/>
              <a:t>experiment we </a:t>
            </a:r>
            <a:r>
              <a:rPr lang="en-US" dirty="0"/>
              <a:t>put to test or </a:t>
            </a:r>
            <a:r>
              <a:rPr lang="en-US" dirty="0" smtClean="0"/>
              <a:t>try the </a:t>
            </a:r>
            <a:r>
              <a:rPr lang="en-US" dirty="0"/>
              <a:t>phenomenon, </a:t>
            </a:r>
            <a:r>
              <a:rPr lang="en-US" dirty="0" smtClean="0"/>
              <a:t>    the characteristics </a:t>
            </a:r>
            <a:r>
              <a:rPr lang="en-US" dirty="0"/>
              <a:t>of consequences of which we wish to ascertain. </a:t>
            </a:r>
            <a:endParaRPr lang="en-US" dirty="0" smtClean="0"/>
          </a:p>
          <a:p>
            <a:r>
              <a:rPr lang="en-US" dirty="0" smtClean="0"/>
              <a:t>The use </a:t>
            </a:r>
            <a:r>
              <a:rPr lang="en-US" dirty="0"/>
              <a:t>of this </a:t>
            </a:r>
            <a:r>
              <a:rPr lang="en-US" dirty="0" smtClean="0"/>
              <a:t>method </a:t>
            </a:r>
            <a:r>
              <a:rPr lang="en-US" dirty="0"/>
              <a:t>has raised </a:t>
            </a:r>
            <a:r>
              <a:rPr lang="en-US" dirty="0" smtClean="0"/>
              <a:t>psychology </a:t>
            </a:r>
            <a:r>
              <a:rPr lang="en-US" dirty="0"/>
              <a:t>to the status of an </a:t>
            </a:r>
            <a:r>
              <a:rPr lang="en-US" dirty="0" smtClean="0"/>
              <a:t>experimental </a:t>
            </a:r>
            <a:r>
              <a:rPr lang="en-US" dirty="0"/>
              <a:t>science like physics, chemistry and physiology.</a:t>
            </a:r>
          </a:p>
          <a:p>
            <a:endParaRPr lang="en-US" dirty="0"/>
          </a:p>
          <a:p>
            <a:endParaRPr lang="en-US" dirty="0"/>
          </a:p>
        </p:txBody>
      </p:sp>
    </p:spTree>
    <p:extLst>
      <p:ext uri="{BB962C8B-B14F-4D97-AF65-F5344CB8AC3E}">
        <p14:creationId xmlns:p14="http://schemas.microsoft.com/office/powerpoint/2010/main" val="556900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Sometimes to observe the natural behavior ,the observer may have to spend more time, energy and money.</a:t>
            </a:r>
          </a:p>
          <a:p>
            <a:r>
              <a:rPr lang="en-US" dirty="0"/>
              <a:t>It lacks repeatability as  each natural situation can occur only once.</a:t>
            </a:r>
          </a:p>
          <a:p>
            <a:r>
              <a:rPr lang="en-US" dirty="0"/>
              <a:t>Not being able to establish a </a:t>
            </a:r>
            <a:r>
              <a:rPr lang="en-US" dirty="0" smtClean="0"/>
              <a:t>proper </a:t>
            </a:r>
            <a:r>
              <a:rPr lang="en-US" dirty="0"/>
              <a:t>cause and effect relationship</a:t>
            </a:r>
            <a:r>
              <a:rPr lang="en-US" dirty="0" smtClean="0"/>
              <a:t>.</a:t>
            </a:r>
            <a:endParaRPr lang="en-US" dirty="0"/>
          </a:p>
          <a:p>
            <a:r>
              <a:rPr lang="en-US" dirty="0"/>
              <a:t>In psychology the experimental study method is used to study the cause-and –effect relationship regarding the nature of human behavior.</a:t>
            </a:r>
          </a:p>
          <a:p>
            <a:r>
              <a:rPr lang="en-US" dirty="0"/>
              <a:t>To study this cause and </a:t>
            </a:r>
            <a:r>
              <a:rPr lang="en-US" dirty="0" smtClean="0"/>
              <a:t>effect, </a:t>
            </a:r>
            <a:r>
              <a:rPr lang="en-US" dirty="0"/>
              <a:t>psychologists use objective observations under </a:t>
            </a:r>
            <a:r>
              <a:rPr lang="en-US" dirty="0" smtClean="0"/>
              <a:t>controlled conditions </a:t>
            </a:r>
            <a:r>
              <a:rPr lang="en-US" dirty="0"/>
              <a:t>to observe actions or behavior of individuals</a:t>
            </a:r>
          </a:p>
          <a:p>
            <a:r>
              <a:rPr lang="en-US" dirty="0"/>
              <a:t>from these observations certain conclusions are drawn and theories or principles established.</a:t>
            </a:r>
          </a:p>
          <a:p>
            <a:endParaRPr lang="en-US" u="sng" dirty="0"/>
          </a:p>
          <a:p>
            <a:endParaRPr lang="en-US" dirty="0"/>
          </a:p>
        </p:txBody>
      </p:sp>
    </p:spTree>
    <p:extLst>
      <p:ext uri="{BB962C8B-B14F-4D97-AF65-F5344CB8AC3E}">
        <p14:creationId xmlns:p14="http://schemas.microsoft.com/office/powerpoint/2010/main" val="36683099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i="1" u="sng" dirty="0"/>
              <a:t>Essential features of experimental method </a:t>
            </a:r>
          </a:p>
          <a:p>
            <a:pPr>
              <a:buNone/>
            </a:pPr>
            <a:r>
              <a:rPr lang="en-US" dirty="0"/>
              <a:t>1.Requires  two persons, the experiment and the subject whose behavior is observed.</a:t>
            </a:r>
          </a:p>
          <a:p>
            <a:pPr>
              <a:buNone/>
            </a:pPr>
            <a:r>
              <a:rPr lang="en-US" dirty="0"/>
              <a:t>2.Experimentation should be </a:t>
            </a:r>
            <a:r>
              <a:rPr lang="en-US" dirty="0" smtClean="0"/>
              <a:t>done </a:t>
            </a:r>
            <a:r>
              <a:rPr lang="en-US" dirty="0"/>
              <a:t>on living organisms.</a:t>
            </a:r>
          </a:p>
          <a:p>
            <a:pPr>
              <a:buNone/>
            </a:pPr>
            <a:r>
              <a:rPr lang="en-US" dirty="0"/>
              <a:t>3. All experiments are conducted under controlled conditions.</a:t>
            </a:r>
          </a:p>
          <a:p>
            <a:pPr marL="0" indent="0">
              <a:buNone/>
            </a:pPr>
            <a:r>
              <a:rPr lang="en-US" b="1" u="sng" dirty="0"/>
              <a:t>Steps in </a:t>
            </a:r>
            <a:r>
              <a:rPr lang="en-US" b="1" u="sng" dirty="0" smtClean="0"/>
              <a:t>experimentation</a:t>
            </a:r>
          </a:p>
          <a:p>
            <a:pPr>
              <a:buNone/>
            </a:pPr>
            <a:r>
              <a:rPr lang="en-US" i="1" dirty="0"/>
              <a:t>1.Stating the problem:</a:t>
            </a:r>
          </a:p>
          <a:p>
            <a:pPr>
              <a:buNone/>
            </a:pPr>
            <a:r>
              <a:rPr lang="en-US" dirty="0"/>
              <a:t>The first step in an experiment is stating the problem. For example to study the effects of smoking on physical and mental health of students.</a:t>
            </a:r>
          </a:p>
          <a:p>
            <a:pPr>
              <a:buNone/>
            </a:pPr>
            <a:endParaRPr lang="en-US" dirty="0"/>
          </a:p>
          <a:p>
            <a:pPr marL="0" indent="0">
              <a:buNone/>
            </a:pPr>
            <a:endParaRPr lang="en-US" b="1" u="sng" dirty="0"/>
          </a:p>
          <a:p>
            <a:endParaRPr lang="en-US" dirty="0"/>
          </a:p>
        </p:txBody>
      </p:sp>
    </p:spTree>
    <p:extLst>
      <p:ext uri="{BB962C8B-B14F-4D97-AF65-F5344CB8AC3E}">
        <p14:creationId xmlns:p14="http://schemas.microsoft.com/office/powerpoint/2010/main" val="2912452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2.Formulation of hypotheses</a:t>
            </a:r>
            <a:r>
              <a:rPr lang="en-US" dirty="0" smtClean="0"/>
              <a:t>:</a:t>
            </a:r>
            <a:endParaRPr lang="en-US" dirty="0"/>
          </a:p>
          <a:p>
            <a:r>
              <a:rPr lang="en-US" dirty="0"/>
              <a:t>Hypotheses is a tentative answer to the problem. For the above example ,the hypothesis can be –smoking is harmful for physical and mental health of students. This hypothesis will be tested.</a:t>
            </a:r>
          </a:p>
          <a:p>
            <a:pPr marL="0" indent="0">
              <a:buNone/>
            </a:pPr>
            <a:r>
              <a:rPr lang="en-US" dirty="0"/>
              <a:t>3.To find out dependent and independent variables; the effect of which that we want to study will be called independent variable and the other the dependent variable. </a:t>
            </a:r>
          </a:p>
          <a:p>
            <a:r>
              <a:rPr lang="en-US" dirty="0"/>
              <a:t>Independent variable stands as the cause and the dependent variable as the effect. In the above example the independent variable is smoking, while the dependent variable is the physical and mental health.</a:t>
            </a:r>
          </a:p>
          <a:p>
            <a:endParaRPr lang="en-US" dirty="0"/>
          </a:p>
        </p:txBody>
      </p:sp>
    </p:spTree>
    <p:extLst>
      <p:ext uri="{BB962C8B-B14F-4D97-AF65-F5344CB8AC3E}">
        <p14:creationId xmlns:p14="http://schemas.microsoft.com/office/powerpoint/2010/main" val="253649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4.Arranging the environment:</a:t>
            </a:r>
          </a:p>
          <a:p>
            <a:pPr>
              <a:buNone/>
            </a:pPr>
            <a:r>
              <a:rPr lang="en-US" dirty="0"/>
              <a:t>Under controlled environment the variables are objectively  observed, e.g. mental and physical health of students who are smoking will be observed. In experimentation it is important that only the specified independent variables be allowed to change. Factors other </a:t>
            </a:r>
            <a:r>
              <a:rPr lang="en-US" dirty="0" smtClean="0"/>
              <a:t>than </a:t>
            </a:r>
            <a:r>
              <a:rPr lang="en-US" dirty="0"/>
              <a:t>independent variable must remain constant.</a:t>
            </a:r>
          </a:p>
          <a:p>
            <a:pPr>
              <a:buNone/>
            </a:pPr>
            <a:r>
              <a:rPr lang="en-US" dirty="0"/>
              <a:t>5.Analyses of the results. </a:t>
            </a:r>
          </a:p>
          <a:p>
            <a:pPr>
              <a:buNone/>
            </a:pPr>
            <a:r>
              <a:rPr lang="en-US" dirty="0"/>
              <a:t>Generally the subject of the experiment are divided into two groups one controlled and the other experimental. They can be compared statistically…</a:t>
            </a:r>
          </a:p>
          <a:p>
            <a:endParaRPr lang="en-US" dirty="0"/>
          </a:p>
          <a:p>
            <a:endParaRPr lang="en-US" dirty="0"/>
          </a:p>
        </p:txBody>
      </p:sp>
    </p:spTree>
    <p:extLst>
      <p:ext uri="{BB962C8B-B14F-4D97-AF65-F5344CB8AC3E}">
        <p14:creationId xmlns:p14="http://schemas.microsoft.com/office/powerpoint/2010/main" val="273912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879" y="852710"/>
            <a:ext cx="8911687" cy="1280890"/>
          </a:xfrm>
        </p:spPr>
        <p:txBody>
          <a:bodyPr/>
          <a:lstStyle/>
          <a:p>
            <a:r>
              <a:rPr lang="en-US" dirty="0" smtClean="0"/>
              <a:t>BRANCHES OF PSYCHOLOGY</a:t>
            </a:r>
            <a:endParaRPr lang="en-US" dirty="0"/>
          </a:p>
        </p:txBody>
      </p:sp>
      <p:sp>
        <p:nvSpPr>
          <p:cNvPr id="3" name="Content Placeholder 2"/>
          <p:cNvSpPr>
            <a:spLocks noGrp="1"/>
          </p:cNvSpPr>
          <p:nvPr>
            <p:ph idx="1"/>
          </p:nvPr>
        </p:nvSpPr>
        <p:spPr/>
        <p:txBody>
          <a:bodyPr/>
          <a:lstStyle/>
          <a:p>
            <a:pPr>
              <a:buNone/>
            </a:pPr>
            <a:r>
              <a:rPr lang="en-US" dirty="0"/>
              <a:t>Its divided into pure psychology </a:t>
            </a:r>
            <a:r>
              <a:rPr lang="en-US" dirty="0" smtClean="0"/>
              <a:t>and </a:t>
            </a:r>
            <a:r>
              <a:rPr lang="en-US" dirty="0"/>
              <a:t>educational psychology.</a:t>
            </a:r>
          </a:p>
          <a:p>
            <a:pPr>
              <a:buNone/>
            </a:pPr>
            <a:r>
              <a:rPr lang="en-US" b="1" i="1" u="sng" dirty="0" err="1">
                <a:solidFill>
                  <a:srgbClr val="FF0000"/>
                </a:solidFill>
              </a:rPr>
              <a:t>A.Pure</a:t>
            </a:r>
            <a:r>
              <a:rPr lang="en-US" b="1" i="1" u="sng" dirty="0">
                <a:solidFill>
                  <a:srgbClr val="FF0000"/>
                </a:solidFill>
              </a:rPr>
              <a:t> Psychology</a:t>
            </a:r>
            <a:endParaRPr lang="en-US" b="1" u="sng" dirty="0"/>
          </a:p>
          <a:p>
            <a:pPr marL="514350" indent="-514350">
              <a:buAutoNum type="arabicPeriod"/>
            </a:pPr>
            <a:r>
              <a:rPr lang="en-US" i="1" dirty="0">
                <a:solidFill>
                  <a:srgbClr val="00B050"/>
                </a:solidFill>
              </a:rPr>
              <a:t>General psychology-</a:t>
            </a:r>
            <a:r>
              <a:rPr lang="en-US" dirty="0">
                <a:solidFill>
                  <a:srgbClr val="00B050"/>
                </a:solidFill>
              </a:rPr>
              <a:t> </a:t>
            </a:r>
            <a:r>
              <a:rPr lang="en-US" dirty="0"/>
              <a:t>deals with the fundamental rules principles and theories of psychology in relation to the </a:t>
            </a:r>
            <a:r>
              <a:rPr lang="en-US" dirty="0" smtClean="0"/>
              <a:t>study </a:t>
            </a:r>
            <a:r>
              <a:rPr lang="en-US" dirty="0"/>
              <a:t>of behavior of a normal adult</a:t>
            </a:r>
          </a:p>
          <a:p>
            <a:pPr>
              <a:buNone/>
            </a:pPr>
            <a:r>
              <a:rPr lang="en-US" dirty="0">
                <a:solidFill>
                  <a:srgbClr val="00B050"/>
                </a:solidFill>
              </a:rPr>
              <a:t>2.</a:t>
            </a:r>
            <a:r>
              <a:rPr lang="en-US" i="1" dirty="0">
                <a:solidFill>
                  <a:srgbClr val="00B050"/>
                </a:solidFill>
              </a:rPr>
              <a:t>Abnormal psychology-   </a:t>
            </a:r>
            <a:r>
              <a:rPr lang="en-US" dirty="0"/>
              <a:t>deals with the </a:t>
            </a:r>
            <a:r>
              <a:rPr lang="en-US" dirty="0" smtClean="0"/>
              <a:t>behavior of </a:t>
            </a:r>
            <a:r>
              <a:rPr lang="en-US" dirty="0"/>
              <a:t>individuals who are unusual. </a:t>
            </a:r>
          </a:p>
          <a:p>
            <a:pPr>
              <a:buNone/>
            </a:pPr>
            <a:r>
              <a:rPr lang="en-US" dirty="0"/>
              <a:t>It studies emotional disturbances, deviant </a:t>
            </a:r>
            <a:r>
              <a:rPr lang="en-US" dirty="0" smtClean="0"/>
              <a:t>behavior, </a:t>
            </a:r>
            <a:r>
              <a:rPr lang="en-US" dirty="0"/>
              <a:t>mental disorders, their causes and treatments</a:t>
            </a:r>
            <a:r>
              <a:rPr lang="en-US" dirty="0" smtClean="0"/>
              <a:t>. </a:t>
            </a:r>
            <a:r>
              <a:rPr lang="en-US" dirty="0"/>
              <a:t>I</a:t>
            </a:r>
            <a:r>
              <a:rPr lang="en-US" dirty="0" smtClean="0"/>
              <a:t>t </a:t>
            </a:r>
            <a:r>
              <a:rPr lang="en-US" dirty="0"/>
              <a:t>includes topics like sexual abnormalities, drug abuse and criminal activities</a:t>
            </a:r>
          </a:p>
          <a:p>
            <a:endParaRPr lang="en-US" dirty="0"/>
          </a:p>
        </p:txBody>
      </p:sp>
    </p:spTree>
    <p:extLst>
      <p:ext uri="{BB962C8B-B14F-4D97-AF65-F5344CB8AC3E}">
        <p14:creationId xmlns:p14="http://schemas.microsoft.com/office/powerpoint/2010/main" val="883750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6.Testing of the hypothesis by the result of experiment, the results may prove or </a:t>
            </a:r>
            <a:r>
              <a:rPr lang="en-US" dirty="0" err="1"/>
              <a:t>disaprove</a:t>
            </a:r>
            <a:r>
              <a:rPr lang="en-US" dirty="0"/>
              <a:t> the hypothesis. The various steps involved in experimental method have depicted by the way of a flow…</a:t>
            </a:r>
          </a:p>
          <a:p>
            <a:pPr>
              <a:buNone/>
            </a:pPr>
            <a:r>
              <a:rPr lang="en-US" b="1" u="sng" dirty="0"/>
              <a:t>Merits</a:t>
            </a:r>
            <a:endParaRPr lang="en-US" dirty="0"/>
          </a:p>
          <a:p>
            <a:pPr>
              <a:buFont typeface="Courier New" pitchFamily="49" charset="0"/>
              <a:buChar char="o"/>
            </a:pPr>
            <a:r>
              <a:rPr lang="en-US" dirty="0"/>
              <a:t>Scientific method</a:t>
            </a:r>
          </a:p>
          <a:p>
            <a:pPr>
              <a:buFont typeface="Courier New" pitchFamily="49" charset="0"/>
              <a:buChar char="o"/>
            </a:pPr>
            <a:r>
              <a:rPr lang="en-US" dirty="0"/>
              <a:t>Finds out cause and effect  </a:t>
            </a:r>
          </a:p>
          <a:p>
            <a:pPr>
              <a:buFont typeface="Courier New" pitchFamily="49" charset="0"/>
              <a:buChar char="o"/>
            </a:pPr>
            <a:r>
              <a:rPr lang="en-US" dirty="0"/>
              <a:t>Maximum control of phenomena</a:t>
            </a:r>
          </a:p>
          <a:p>
            <a:pPr>
              <a:buFont typeface="Courier New" pitchFamily="49" charset="0"/>
              <a:buChar char="o"/>
            </a:pPr>
            <a:r>
              <a:rPr lang="en-US" dirty="0"/>
              <a:t>Repetition is possible</a:t>
            </a:r>
          </a:p>
          <a:p>
            <a:pPr>
              <a:buNone/>
            </a:pPr>
            <a:endParaRPr lang="en-US" b="1" u="sng" dirty="0"/>
          </a:p>
          <a:p>
            <a:endParaRPr lang="en-US" dirty="0"/>
          </a:p>
        </p:txBody>
      </p:sp>
    </p:spTree>
    <p:extLst>
      <p:ext uri="{BB962C8B-B14F-4D97-AF65-F5344CB8AC3E}">
        <p14:creationId xmlns:p14="http://schemas.microsoft.com/office/powerpoint/2010/main" val="259273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u="sng" dirty="0"/>
              <a:t>DEMERITS</a:t>
            </a:r>
          </a:p>
          <a:p>
            <a:pPr marL="514350" indent="-514350">
              <a:buFont typeface="+mj-lt"/>
              <a:buAutoNum type="arabicPeriod"/>
            </a:pPr>
            <a:r>
              <a:rPr lang="en-US" dirty="0"/>
              <a:t>All problems of psychology cannot be studied by this method. as we cant perform experiments for all problems</a:t>
            </a:r>
          </a:p>
          <a:p>
            <a:pPr marL="514350" indent="-514350">
              <a:buFont typeface="+mj-lt"/>
              <a:buAutoNum type="arabicPeriod"/>
            </a:pPr>
            <a:r>
              <a:rPr lang="en-US" dirty="0"/>
              <a:t>The method is costly and time consuming. Moreover handling of this method demands specialized knowledge and skill, absence of such </a:t>
            </a:r>
            <a:r>
              <a:rPr lang="en-US" dirty="0" smtClean="0"/>
              <a:t>expertise.. this </a:t>
            </a:r>
            <a:r>
              <a:rPr lang="en-US" dirty="0"/>
              <a:t>method is not functional</a:t>
            </a:r>
            <a:r>
              <a:rPr lang="en-US" dirty="0" smtClean="0"/>
              <a:t>.</a:t>
            </a:r>
            <a:endParaRPr lang="en-US" dirty="0"/>
          </a:p>
          <a:p>
            <a:pPr marL="0" indent="0">
              <a:buNone/>
            </a:pPr>
            <a:r>
              <a:rPr lang="en-US" dirty="0" smtClean="0"/>
              <a:t>3. It </a:t>
            </a:r>
            <a:r>
              <a:rPr lang="en-US" dirty="0"/>
              <a:t>fails to study behavior in naturalistic </a:t>
            </a:r>
            <a:r>
              <a:rPr lang="en-US" dirty="0" smtClean="0"/>
              <a:t>conditions.</a:t>
            </a:r>
          </a:p>
          <a:p>
            <a:pPr marL="0" indent="0">
              <a:buNone/>
            </a:pPr>
            <a:r>
              <a:rPr lang="en-US" dirty="0" smtClean="0"/>
              <a:t>4. It cant </a:t>
            </a:r>
            <a:r>
              <a:rPr lang="en-US" dirty="0"/>
              <a:t>always be used especially if the experiments  may be dangerous to the subject.</a:t>
            </a:r>
          </a:p>
          <a:p>
            <a:endParaRPr lang="en-US" dirty="0"/>
          </a:p>
        </p:txBody>
      </p:sp>
    </p:spTree>
    <p:extLst>
      <p:ext uri="{BB962C8B-B14F-4D97-AF65-F5344CB8AC3E}">
        <p14:creationId xmlns:p14="http://schemas.microsoft.com/office/powerpoint/2010/main" val="3439500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marL="0" indent="0" algn="ctr">
              <a:buNone/>
            </a:pPr>
            <a:r>
              <a:rPr lang="en-US" sz="4000" dirty="0" smtClean="0"/>
              <a:t>                                                                      END </a:t>
            </a:r>
            <a:endParaRPr lang="en-US" sz="4000" dirty="0"/>
          </a:p>
        </p:txBody>
      </p:sp>
    </p:spTree>
    <p:extLst>
      <p:ext uri="{BB962C8B-B14F-4D97-AF65-F5344CB8AC3E}">
        <p14:creationId xmlns:p14="http://schemas.microsoft.com/office/powerpoint/2010/main" val="4247569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i="1" dirty="0">
                <a:solidFill>
                  <a:srgbClr val="00B050"/>
                </a:solidFill>
              </a:rPr>
              <a:t>3.Social psychology-</a:t>
            </a:r>
            <a:r>
              <a:rPr lang="en-US" b="1" dirty="0">
                <a:solidFill>
                  <a:srgbClr val="00B050"/>
                </a:solidFill>
              </a:rPr>
              <a:t> </a:t>
            </a:r>
            <a:r>
              <a:rPr lang="en-US" dirty="0"/>
              <a:t>deals with the group behavior and inter relationships of people with other </a:t>
            </a:r>
            <a:r>
              <a:rPr lang="en-US" dirty="0" smtClean="0"/>
              <a:t>people.</a:t>
            </a:r>
            <a:r>
              <a:rPr lang="en-US" i="1" dirty="0" smtClean="0"/>
              <a:t> </a:t>
            </a:r>
            <a:r>
              <a:rPr lang="en-US" dirty="0"/>
              <a:t>It studies </a:t>
            </a:r>
            <a:r>
              <a:rPr lang="en-US" dirty="0" smtClean="0"/>
              <a:t>various types </a:t>
            </a:r>
            <a:r>
              <a:rPr lang="en-US" dirty="0"/>
              <a:t>of group phenomenal e.g. </a:t>
            </a:r>
            <a:r>
              <a:rPr lang="en-US" dirty="0" smtClean="0"/>
              <a:t>public </a:t>
            </a:r>
            <a:r>
              <a:rPr lang="en-US" dirty="0"/>
              <a:t>opinion, attitudes, beliefs and crowd behavior. </a:t>
            </a:r>
          </a:p>
          <a:p>
            <a:pPr>
              <a:buNone/>
            </a:pPr>
            <a:r>
              <a:rPr lang="en-US" dirty="0" smtClean="0"/>
              <a:t>     It </a:t>
            </a:r>
            <a:r>
              <a:rPr lang="en-US" dirty="0"/>
              <a:t>is therefore the </a:t>
            </a:r>
            <a:r>
              <a:rPr lang="en-US" dirty="0" smtClean="0"/>
              <a:t>study of </a:t>
            </a:r>
            <a:r>
              <a:rPr lang="en-US" dirty="0"/>
              <a:t>ways in which individuals are </a:t>
            </a:r>
            <a:r>
              <a:rPr lang="en-US" dirty="0" smtClean="0"/>
              <a:t> affected </a:t>
            </a:r>
            <a:r>
              <a:rPr lang="en-US" dirty="0"/>
              <a:t>by other people.</a:t>
            </a:r>
          </a:p>
          <a:p>
            <a:pPr>
              <a:buNone/>
            </a:pPr>
            <a:r>
              <a:rPr lang="en-US" b="1" i="1" dirty="0">
                <a:solidFill>
                  <a:srgbClr val="00B050"/>
                </a:solidFill>
              </a:rPr>
              <a:t>4.Physiological psychology</a:t>
            </a:r>
            <a:r>
              <a:rPr lang="en-US" dirty="0"/>
              <a:t>-deals with the structure of the sense organs, nervous systems, </a:t>
            </a:r>
            <a:r>
              <a:rPr lang="en-US" dirty="0" smtClean="0"/>
              <a:t> muscle </a:t>
            </a:r>
            <a:r>
              <a:rPr lang="en-US" dirty="0"/>
              <a:t>and glands underlying all behavior.</a:t>
            </a:r>
          </a:p>
          <a:p>
            <a:pPr>
              <a:buNone/>
            </a:pPr>
            <a:r>
              <a:rPr lang="en-US" i="1" dirty="0" smtClean="0"/>
              <a:t>     It </a:t>
            </a:r>
            <a:r>
              <a:rPr lang="en-US" i="1" dirty="0"/>
              <a:t>emphasizes on the influence </a:t>
            </a:r>
            <a:r>
              <a:rPr lang="en-US" i="1" dirty="0" smtClean="0"/>
              <a:t>of  </a:t>
            </a:r>
            <a:r>
              <a:rPr lang="en-US" i="1" dirty="0"/>
              <a:t>bodily factors on human behavior.</a:t>
            </a:r>
          </a:p>
        </p:txBody>
      </p:sp>
    </p:spTree>
    <p:extLst>
      <p:ext uri="{BB962C8B-B14F-4D97-AF65-F5344CB8AC3E}">
        <p14:creationId xmlns:p14="http://schemas.microsoft.com/office/powerpoint/2010/main" val="28543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i="1" dirty="0" smtClean="0">
                <a:solidFill>
                  <a:srgbClr val="00B050"/>
                </a:solidFill>
              </a:rPr>
              <a:t>5.parapsychology</a:t>
            </a:r>
            <a:r>
              <a:rPr lang="en-US" i="1" dirty="0" smtClean="0"/>
              <a:t>-</a:t>
            </a:r>
          </a:p>
          <a:p>
            <a:pPr>
              <a:buNone/>
            </a:pPr>
            <a:r>
              <a:rPr lang="en-US" i="1" dirty="0"/>
              <a:t> </a:t>
            </a:r>
            <a:r>
              <a:rPr lang="en-US" i="1" dirty="0" smtClean="0"/>
              <a:t>     </a:t>
            </a:r>
            <a:r>
              <a:rPr lang="en-US" dirty="0"/>
              <a:t>I</a:t>
            </a:r>
            <a:r>
              <a:rPr lang="en-US" dirty="0" smtClean="0"/>
              <a:t>t </a:t>
            </a:r>
            <a:r>
              <a:rPr lang="en-US" dirty="0"/>
              <a:t>deals with extrasensory perceptions, causes of rebirth/reincarnation, telepathy{the supposed communication of thoughts or ideas by means </a:t>
            </a:r>
          </a:p>
          <a:p>
            <a:pPr>
              <a:buNone/>
            </a:pPr>
            <a:r>
              <a:rPr lang="en-US" dirty="0" smtClean="0"/>
              <a:t>      other </a:t>
            </a:r>
            <a:r>
              <a:rPr lang="en-US" dirty="0"/>
              <a:t>than the known senses} and </a:t>
            </a:r>
            <a:r>
              <a:rPr lang="en-US" dirty="0" smtClean="0"/>
              <a:t>allied phenomenon</a:t>
            </a:r>
          </a:p>
          <a:p>
            <a:pPr>
              <a:buNone/>
            </a:pPr>
            <a:r>
              <a:rPr lang="en-US" b="1" i="1" dirty="0" smtClean="0">
                <a:solidFill>
                  <a:srgbClr val="00B050"/>
                </a:solidFill>
              </a:rPr>
              <a:t>6.geopsychology</a:t>
            </a:r>
            <a:r>
              <a:rPr lang="en-US" i="1" dirty="0" smtClean="0"/>
              <a:t>-</a:t>
            </a:r>
            <a:r>
              <a:rPr lang="en-US" dirty="0" smtClean="0"/>
              <a:t>It </a:t>
            </a:r>
            <a:r>
              <a:rPr lang="en-US" dirty="0"/>
              <a:t>describes and explains the </a:t>
            </a:r>
            <a:r>
              <a:rPr lang="en-US" dirty="0" smtClean="0"/>
              <a:t>relation </a:t>
            </a:r>
            <a:r>
              <a:rPr lang="en-US" dirty="0"/>
              <a:t>of physical environment particularly weather, climate and soil with behavior.</a:t>
            </a:r>
          </a:p>
          <a:p>
            <a:pPr>
              <a:buNone/>
            </a:pPr>
            <a:r>
              <a:rPr lang="en-US" b="1" i="1" dirty="0">
                <a:solidFill>
                  <a:srgbClr val="00B050"/>
                </a:solidFill>
              </a:rPr>
              <a:t>7.Developmental psychology-</a:t>
            </a:r>
            <a:r>
              <a:rPr lang="en-US" b="1" dirty="0">
                <a:solidFill>
                  <a:srgbClr val="00B050"/>
                </a:solidFill>
              </a:rPr>
              <a:t> </a:t>
            </a:r>
            <a:r>
              <a:rPr lang="en-US" dirty="0" smtClean="0"/>
              <a:t>Describes </a:t>
            </a:r>
            <a:r>
              <a:rPr lang="en-US" dirty="0"/>
              <a:t>the processes and factors that influence the </a:t>
            </a:r>
            <a:r>
              <a:rPr lang="en-US" dirty="0" smtClean="0"/>
              <a:t>growth and </a:t>
            </a:r>
            <a:r>
              <a:rPr lang="en-US" dirty="0"/>
              <a:t>development in relation to </a:t>
            </a:r>
            <a:r>
              <a:rPr lang="en-US" dirty="0" smtClean="0"/>
              <a:t>the behavior </a:t>
            </a:r>
            <a:r>
              <a:rPr lang="en-US" dirty="0"/>
              <a:t>of </a:t>
            </a:r>
            <a:r>
              <a:rPr lang="en-US" dirty="0" smtClean="0"/>
              <a:t>an </a:t>
            </a:r>
            <a:r>
              <a:rPr lang="en-US" dirty="0"/>
              <a:t>individual from birth </a:t>
            </a:r>
            <a:r>
              <a:rPr lang="en-US" dirty="0" smtClean="0"/>
              <a:t>to </a:t>
            </a:r>
            <a:r>
              <a:rPr lang="en-US" dirty="0"/>
              <a:t>old age. </a:t>
            </a:r>
            <a:r>
              <a:rPr lang="en-US" dirty="0" smtClean="0"/>
              <a:t>It studies the factors that influence the growth or development of human behavior.</a:t>
            </a:r>
            <a:endParaRPr lang="en-US" dirty="0"/>
          </a:p>
          <a:p>
            <a:pPr>
              <a:buNone/>
            </a:pPr>
            <a:endParaRPr lang="en-US" dirty="0"/>
          </a:p>
          <a:p>
            <a:pPr>
              <a:buNone/>
            </a:pPr>
            <a:endParaRPr lang="en-US" dirty="0"/>
          </a:p>
        </p:txBody>
      </p:sp>
    </p:spTree>
    <p:extLst>
      <p:ext uri="{BB962C8B-B14F-4D97-AF65-F5344CB8AC3E}">
        <p14:creationId xmlns:p14="http://schemas.microsoft.com/office/powerpoint/2010/main" val="2659955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Further subdivided into branches</a:t>
            </a:r>
          </a:p>
          <a:p>
            <a:pPr marL="0" indent="0">
              <a:buNone/>
            </a:pPr>
            <a:r>
              <a:rPr lang="en-US" dirty="0" smtClean="0"/>
              <a:t>      </a:t>
            </a:r>
            <a:r>
              <a:rPr lang="en-US" dirty="0"/>
              <a:t>e.g. .child psychology, adolescent psychology, adult psychology,</a:t>
            </a:r>
          </a:p>
          <a:p>
            <a:pPr marL="0" indent="0">
              <a:buNone/>
            </a:pPr>
            <a:r>
              <a:rPr lang="en-US" dirty="0" smtClean="0"/>
              <a:t>      old </a:t>
            </a:r>
            <a:r>
              <a:rPr lang="en-US" dirty="0"/>
              <a:t>age psychology.</a:t>
            </a:r>
          </a:p>
          <a:p>
            <a:r>
              <a:rPr lang="en-US" i="1" dirty="0" smtClean="0"/>
              <a:t>  It</a:t>
            </a:r>
            <a:r>
              <a:rPr lang="en-US" dirty="0" smtClean="0"/>
              <a:t> </a:t>
            </a:r>
            <a:r>
              <a:rPr lang="en-US" dirty="0"/>
              <a:t>tries to understand complex </a:t>
            </a:r>
            <a:r>
              <a:rPr lang="en-US" dirty="0" smtClean="0"/>
              <a:t>behaviors by </a:t>
            </a:r>
            <a:r>
              <a:rPr lang="en-US" dirty="0"/>
              <a:t>understanding their  beginnings and the </a:t>
            </a:r>
            <a:r>
              <a:rPr lang="en-US" dirty="0" smtClean="0"/>
              <a:t> orderly </a:t>
            </a:r>
            <a:r>
              <a:rPr lang="en-US" dirty="0"/>
              <a:t>ways in which they change </a:t>
            </a:r>
            <a:r>
              <a:rPr lang="en-US" dirty="0" smtClean="0"/>
              <a:t> or </a:t>
            </a:r>
            <a:r>
              <a:rPr lang="en-US" dirty="0"/>
              <a:t>develop over a life span.</a:t>
            </a:r>
            <a:endParaRPr lang="en-US" i="1" dirty="0"/>
          </a:p>
          <a:p>
            <a:pPr marL="0" indent="0">
              <a:buNone/>
            </a:pPr>
            <a:r>
              <a:rPr lang="en-US" b="1" dirty="0">
                <a:solidFill>
                  <a:srgbClr val="00B050"/>
                </a:solidFill>
              </a:rPr>
              <a:t>8.</a:t>
            </a:r>
            <a:r>
              <a:rPr lang="en-US" b="1" i="1" dirty="0">
                <a:solidFill>
                  <a:srgbClr val="00B050"/>
                </a:solidFill>
              </a:rPr>
              <a:t>Experimental </a:t>
            </a:r>
            <a:r>
              <a:rPr lang="en-US" b="1" i="1" dirty="0" smtClean="0">
                <a:solidFill>
                  <a:srgbClr val="00B050"/>
                </a:solidFill>
              </a:rPr>
              <a:t>psychology</a:t>
            </a:r>
          </a:p>
          <a:p>
            <a:pPr marL="0" indent="0">
              <a:buNone/>
            </a:pPr>
            <a:r>
              <a:rPr lang="en-US" b="1" i="1" dirty="0" smtClean="0">
                <a:solidFill>
                  <a:srgbClr val="00B050"/>
                </a:solidFill>
              </a:rPr>
              <a:t> </a:t>
            </a:r>
            <a:r>
              <a:rPr lang="en-US" dirty="0"/>
              <a:t>studies the ways and means of carrying out psychological experiments by using scientific methods. Psychologists  do basic research  in an e</a:t>
            </a:r>
            <a:r>
              <a:rPr lang="en-US" dirty="0" smtClean="0"/>
              <a:t>ffort </a:t>
            </a:r>
            <a:r>
              <a:rPr lang="en-US" dirty="0"/>
              <a:t>to discover and understand the fundamental and general causes of behavior they study basic processes such </a:t>
            </a:r>
            <a:r>
              <a:rPr lang="en-US" dirty="0" err="1" smtClean="0"/>
              <a:t>aslearning,memory,senstation,perception,and</a:t>
            </a:r>
            <a:r>
              <a:rPr lang="en-US" dirty="0" smtClean="0"/>
              <a:t> </a:t>
            </a:r>
            <a:r>
              <a:rPr lang="en-US" dirty="0"/>
              <a:t>motivation.</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18213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PSYCHOLOGY</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sz="2100" dirty="0"/>
              <a:t>Educational psychology tries to apply </a:t>
            </a:r>
            <a:r>
              <a:rPr lang="en-US" sz="2100" dirty="0" smtClean="0"/>
              <a:t>the psychological </a:t>
            </a:r>
            <a:r>
              <a:rPr lang="en-US" sz="2100" dirty="0"/>
              <a:t>principles, theories, and techniques to human behavior in educational situations</a:t>
            </a:r>
            <a:r>
              <a:rPr lang="en-US" sz="2100" dirty="0" smtClean="0"/>
              <a:t>.</a:t>
            </a:r>
            <a:endParaRPr lang="en-US" sz="2100" dirty="0"/>
          </a:p>
          <a:p>
            <a:pPr>
              <a:buNone/>
            </a:pPr>
            <a:r>
              <a:rPr lang="en-US" sz="2100" b="1" dirty="0">
                <a:solidFill>
                  <a:srgbClr val="00B050"/>
                </a:solidFill>
              </a:rPr>
              <a:t>1.</a:t>
            </a:r>
            <a:r>
              <a:rPr lang="en-US" sz="2100" b="1" i="1" dirty="0">
                <a:solidFill>
                  <a:srgbClr val="00B050"/>
                </a:solidFill>
              </a:rPr>
              <a:t>Clinical psychology- </a:t>
            </a:r>
            <a:r>
              <a:rPr lang="en-US" sz="2100" dirty="0"/>
              <a:t>this is the largest </a:t>
            </a:r>
            <a:r>
              <a:rPr lang="en-US" sz="2100" dirty="0" smtClean="0"/>
              <a:t>subfield of psychology. It describes the causes </a:t>
            </a:r>
            <a:r>
              <a:rPr lang="en-US" sz="2100" dirty="0"/>
              <a:t>of mental illness, abnormal behavior of </a:t>
            </a:r>
            <a:r>
              <a:rPr lang="en-US" sz="2100" dirty="0" smtClean="0"/>
              <a:t> patient </a:t>
            </a:r>
            <a:r>
              <a:rPr lang="en-US" sz="2100" dirty="0"/>
              <a:t>and suggests treatments and effective </a:t>
            </a:r>
            <a:r>
              <a:rPr lang="en-US" sz="2100" dirty="0" smtClean="0"/>
              <a:t> adjustments </a:t>
            </a:r>
            <a:r>
              <a:rPr lang="en-US" sz="2100" dirty="0"/>
              <a:t>of the affected person in society</a:t>
            </a:r>
            <a:r>
              <a:rPr lang="en-US" sz="2100" dirty="0" smtClean="0"/>
              <a:t>. </a:t>
            </a:r>
          </a:p>
          <a:p>
            <a:pPr>
              <a:buNone/>
            </a:pPr>
            <a:r>
              <a:rPr lang="en-US" sz="2100" dirty="0" smtClean="0"/>
              <a:t>It is the study of techniques which are employed in the diagnosis and treatment of mentally and emotionally abnormal personalities.</a:t>
            </a:r>
            <a:endParaRPr lang="en-US" sz="2100" dirty="0"/>
          </a:p>
          <a:p>
            <a:pPr>
              <a:buNone/>
            </a:pPr>
            <a:r>
              <a:rPr lang="en-US" sz="2100" b="1" i="1" dirty="0">
                <a:solidFill>
                  <a:srgbClr val="00B050"/>
                </a:solidFill>
              </a:rPr>
              <a:t>2.Industrial psychology- </a:t>
            </a:r>
            <a:r>
              <a:rPr lang="en-US" sz="2100" dirty="0"/>
              <a:t>it seeks the application of psychological principles, theories, techniques</a:t>
            </a:r>
            <a:r>
              <a:rPr lang="en-US" sz="2100" dirty="0" smtClean="0"/>
              <a:t>,.</a:t>
            </a:r>
            <a:r>
              <a:rPr lang="en-US" sz="2100" dirty="0"/>
              <a:t> for  the </a:t>
            </a:r>
            <a:r>
              <a:rPr lang="en-US" sz="2100" dirty="0" smtClean="0"/>
              <a:t> study </a:t>
            </a:r>
            <a:r>
              <a:rPr lang="en-US" sz="2100" dirty="0"/>
              <a:t>of  human behavior in relation </a:t>
            </a:r>
            <a:r>
              <a:rPr lang="en-US" sz="2100" dirty="0" smtClean="0"/>
              <a:t>to </a:t>
            </a:r>
            <a:r>
              <a:rPr lang="en-US" sz="2100" dirty="0"/>
              <a:t>industrial </a:t>
            </a:r>
            <a:r>
              <a:rPr lang="en-US" sz="2100" dirty="0" smtClean="0"/>
              <a:t>environment.</a:t>
            </a:r>
            <a:endParaRPr lang="en-US" sz="2100" dirty="0"/>
          </a:p>
          <a:p>
            <a:pPr>
              <a:buNone/>
            </a:pPr>
            <a:endParaRPr lang="en-US" sz="2100" dirty="0"/>
          </a:p>
          <a:p>
            <a:endParaRPr lang="en-US" sz="2100" dirty="0"/>
          </a:p>
          <a:p>
            <a:pPr>
              <a:buNone/>
            </a:pPr>
            <a:endParaRPr lang="en-US" sz="2100" dirty="0" smtClean="0"/>
          </a:p>
          <a:p>
            <a:pPr>
              <a:buNone/>
            </a:pPr>
            <a:r>
              <a:rPr lang="en-US" dirty="0" smtClean="0"/>
              <a:t> </a:t>
            </a:r>
            <a:endParaRPr lang="en-US" dirty="0"/>
          </a:p>
          <a:p>
            <a:endParaRPr lang="en-US" dirty="0"/>
          </a:p>
        </p:txBody>
      </p:sp>
    </p:spTree>
    <p:extLst>
      <p:ext uri="{BB962C8B-B14F-4D97-AF65-F5344CB8AC3E}">
        <p14:creationId xmlns:p14="http://schemas.microsoft.com/office/powerpoint/2010/main" val="2056172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i="1" dirty="0">
                <a:solidFill>
                  <a:srgbClr val="00B050"/>
                </a:solidFill>
              </a:rPr>
              <a:t>3.legal psychology- </a:t>
            </a:r>
            <a:r>
              <a:rPr lang="en-US" dirty="0"/>
              <a:t>it tries to understand the </a:t>
            </a:r>
            <a:r>
              <a:rPr lang="en-US" dirty="0" smtClean="0"/>
              <a:t> behavior </a:t>
            </a:r>
            <a:r>
              <a:rPr lang="en-US" dirty="0"/>
              <a:t>of people like criminals, witnesses </a:t>
            </a:r>
            <a:r>
              <a:rPr lang="en-US" dirty="0" err="1" smtClean="0"/>
              <a:t>etc</a:t>
            </a:r>
            <a:r>
              <a:rPr lang="en-US" dirty="0" smtClean="0"/>
              <a:t> </a:t>
            </a:r>
            <a:r>
              <a:rPr lang="en-US" dirty="0"/>
              <a:t>with the help of psychological </a:t>
            </a:r>
            <a:r>
              <a:rPr lang="en-US" dirty="0" smtClean="0"/>
              <a:t> principles </a:t>
            </a:r>
            <a:r>
              <a:rPr lang="en-US" dirty="0"/>
              <a:t>and techniques. The root </a:t>
            </a:r>
            <a:r>
              <a:rPr lang="en-US" dirty="0" smtClean="0"/>
              <a:t>cause </a:t>
            </a:r>
            <a:r>
              <a:rPr lang="en-US" dirty="0"/>
              <a:t>of crime, offence, disputes or any legal </a:t>
            </a:r>
            <a:r>
              <a:rPr lang="en-US" dirty="0" smtClean="0"/>
              <a:t>case.</a:t>
            </a:r>
          </a:p>
          <a:p>
            <a:pPr>
              <a:buNone/>
            </a:pPr>
            <a:r>
              <a:rPr lang="en-US" b="1" i="1" dirty="0">
                <a:solidFill>
                  <a:srgbClr val="00B050"/>
                </a:solidFill>
              </a:rPr>
              <a:t>4.millitary psychology- </a:t>
            </a:r>
            <a:r>
              <a:rPr lang="en-US" i="1" dirty="0"/>
              <a:t>its used in military science ,deals with how to keep </a:t>
            </a:r>
          </a:p>
          <a:p>
            <a:pPr>
              <a:buNone/>
            </a:pPr>
            <a:r>
              <a:rPr lang="en-US" i="1" dirty="0"/>
              <a:t>the morale of the soldiers, and</a:t>
            </a:r>
            <a:r>
              <a:rPr lang="en-US" dirty="0"/>
              <a:t> </a:t>
            </a:r>
            <a:r>
              <a:rPr lang="en-US" dirty="0" smtClean="0"/>
              <a:t> citizens </a:t>
            </a:r>
            <a:r>
              <a:rPr lang="en-US" dirty="0"/>
              <a:t>high during the war. </a:t>
            </a:r>
          </a:p>
          <a:p>
            <a:pPr>
              <a:buNone/>
            </a:pPr>
            <a:r>
              <a:rPr lang="en-US" dirty="0"/>
              <a:t>Secure better recruitment of the personnel </a:t>
            </a:r>
            <a:r>
              <a:rPr lang="en-US" dirty="0" smtClean="0"/>
              <a:t>for </a:t>
            </a:r>
            <a:r>
              <a:rPr lang="en-US" dirty="0"/>
              <a:t>the fighting capacities and </a:t>
            </a:r>
            <a:r>
              <a:rPr lang="en-US" dirty="0" smtClean="0"/>
              <a:t>organizational climate </a:t>
            </a:r>
            <a:r>
              <a:rPr lang="en-US" dirty="0"/>
              <a:t>and leadership</a:t>
            </a:r>
          </a:p>
          <a:p>
            <a:pPr>
              <a:buNone/>
            </a:pPr>
            <a:r>
              <a:rPr lang="en-US" b="1" i="1" dirty="0">
                <a:solidFill>
                  <a:srgbClr val="00B050"/>
                </a:solidFill>
              </a:rPr>
              <a:t>5.Political psychology</a:t>
            </a:r>
            <a:r>
              <a:rPr lang="en-US" dirty="0"/>
              <a:t>-uses the principles of psychology in studying politics and deriving political </a:t>
            </a:r>
            <a:r>
              <a:rPr lang="en-US" dirty="0" smtClean="0"/>
              <a:t>gains.</a:t>
            </a:r>
            <a:endParaRPr lang="en-US" dirty="0"/>
          </a:p>
          <a:p>
            <a:endParaRPr lang="en-US" dirty="0"/>
          </a:p>
          <a:p>
            <a:pPr>
              <a:buNone/>
            </a:pPr>
            <a:endParaRPr lang="en-US" dirty="0"/>
          </a:p>
        </p:txBody>
      </p:sp>
    </p:spTree>
    <p:extLst>
      <p:ext uri="{BB962C8B-B14F-4D97-AF65-F5344CB8AC3E}">
        <p14:creationId xmlns:p14="http://schemas.microsoft.com/office/powerpoint/2010/main" val="560399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AIMS OF PSYCHOLOGY</a:t>
            </a:r>
            <a:endParaRPr lang="en-US" dirty="0"/>
          </a:p>
        </p:txBody>
      </p:sp>
      <p:sp>
        <p:nvSpPr>
          <p:cNvPr id="3" name="Content Placeholder 2"/>
          <p:cNvSpPr>
            <a:spLocks noGrp="1"/>
          </p:cNvSpPr>
          <p:nvPr>
            <p:ph idx="1"/>
          </p:nvPr>
        </p:nvSpPr>
        <p:spPr/>
        <p:txBody>
          <a:bodyPr>
            <a:normAutofit/>
          </a:bodyPr>
          <a:lstStyle/>
          <a:p>
            <a:pPr>
              <a:buNone/>
            </a:pPr>
            <a:r>
              <a:rPr lang="en-US" dirty="0"/>
              <a:t>One may want to know what </a:t>
            </a:r>
            <a:r>
              <a:rPr lang="en-US" dirty="0" smtClean="0"/>
              <a:t> psychologists </a:t>
            </a:r>
            <a:r>
              <a:rPr lang="en-US" dirty="0"/>
              <a:t>aim at achieving in their</a:t>
            </a:r>
          </a:p>
          <a:p>
            <a:pPr>
              <a:buNone/>
            </a:pPr>
            <a:r>
              <a:rPr lang="en-US" dirty="0"/>
              <a:t> study of human nature.</a:t>
            </a:r>
          </a:p>
          <a:p>
            <a:pPr>
              <a:buNone/>
            </a:pPr>
            <a:r>
              <a:rPr lang="en-US" dirty="0"/>
              <a:t>The following are the goals of psychology:</a:t>
            </a:r>
          </a:p>
          <a:p>
            <a:r>
              <a:rPr lang="en-US" dirty="0">
                <a:solidFill>
                  <a:srgbClr val="00B050"/>
                </a:solidFill>
              </a:rPr>
              <a:t>1.</a:t>
            </a:r>
            <a:r>
              <a:rPr lang="en-US" b="1" dirty="0">
                <a:solidFill>
                  <a:srgbClr val="00B050"/>
                </a:solidFill>
              </a:rPr>
              <a:t>describe</a:t>
            </a:r>
            <a:r>
              <a:rPr lang="en-US" b="1" dirty="0"/>
              <a:t>-</a:t>
            </a:r>
            <a:r>
              <a:rPr lang="en-US" dirty="0"/>
              <a:t>psychological phenomenon can </a:t>
            </a:r>
            <a:r>
              <a:rPr lang="en-US" dirty="0" smtClean="0"/>
              <a:t>be </a:t>
            </a:r>
            <a:r>
              <a:rPr lang="en-US" dirty="0"/>
              <a:t>described more accurately on the </a:t>
            </a:r>
            <a:r>
              <a:rPr lang="en-US" dirty="0" smtClean="0"/>
              <a:t>basis of </a:t>
            </a:r>
            <a:r>
              <a:rPr lang="en-US" dirty="0"/>
              <a:t>information collected through scientific investigation. For example research on attitudes  </a:t>
            </a:r>
            <a:r>
              <a:rPr lang="en-US" dirty="0" smtClean="0"/>
              <a:t>towards </a:t>
            </a:r>
            <a:r>
              <a:rPr lang="en-US" dirty="0"/>
              <a:t>condom use by college students</a:t>
            </a:r>
          </a:p>
          <a:p>
            <a:pPr marL="0" indent="0">
              <a:buNone/>
            </a:pPr>
            <a:r>
              <a:rPr lang="en-US" dirty="0"/>
              <a:t> </a:t>
            </a:r>
            <a:r>
              <a:rPr lang="en-US" dirty="0" smtClean="0"/>
              <a:t>     would </a:t>
            </a:r>
            <a:r>
              <a:rPr lang="en-US" dirty="0"/>
              <a:t>tell us if they </a:t>
            </a:r>
            <a:r>
              <a:rPr lang="en-US" dirty="0" smtClean="0"/>
              <a:t>are </a:t>
            </a:r>
            <a:r>
              <a:rPr lang="en-US" dirty="0"/>
              <a:t>at high risk of </a:t>
            </a:r>
            <a:r>
              <a:rPr lang="en-US" dirty="0" smtClean="0"/>
              <a:t>being </a:t>
            </a:r>
            <a:r>
              <a:rPr lang="en-US" dirty="0"/>
              <a:t>infected by sexually transmitted </a:t>
            </a:r>
            <a:r>
              <a:rPr lang="en-US" dirty="0" smtClean="0"/>
              <a:t>              diseases </a:t>
            </a:r>
            <a:r>
              <a:rPr lang="en-US" dirty="0"/>
              <a:t>such as </a:t>
            </a:r>
            <a:r>
              <a:rPr lang="en-US" dirty="0" smtClean="0"/>
              <a:t>AIDS.</a:t>
            </a:r>
            <a:endParaRPr lang="en-US" dirty="0"/>
          </a:p>
          <a:p>
            <a:endParaRPr lang="en-US" dirty="0"/>
          </a:p>
          <a:p>
            <a:endParaRPr lang="en-US" dirty="0"/>
          </a:p>
        </p:txBody>
      </p:sp>
    </p:spTree>
    <p:extLst>
      <p:ext uri="{BB962C8B-B14F-4D97-AF65-F5344CB8AC3E}">
        <p14:creationId xmlns:p14="http://schemas.microsoft.com/office/powerpoint/2010/main" val="284794830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369</TotalTime>
  <Words>2315</Words>
  <Application>Microsoft Office PowerPoint</Application>
  <PresentationFormat>Widescreen</PresentationFormat>
  <Paragraphs>168</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Century Gothic</vt:lpstr>
      <vt:lpstr>Courier New</vt:lpstr>
      <vt:lpstr>Wingdings</vt:lpstr>
      <vt:lpstr>Wingdings 3</vt:lpstr>
      <vt:lpstr>Wisp</vt:lpstr>
      <vt:lpstr>DEFINITIONS OF PSYCHOLOGY</vt:lpstr>
      <vt:lpstr>PowerPoint Presentation</vt:lpstr>
      <vt:lpstr>BRANCHES OF PSYCHOLOGY</vt:lpstr>
      <vt:lpstr>PowerPoint Presentation</vt:lpstr>
      <vt:lpstr>PowerPoint Presentation</vt:lpstr>
      <vt:lpstr>PowerPoint Presentation</vt:lpstr>
      <vt:lpstr>EDUCATIONAL PSYCHOLOGY</vt:lpstr>
      <vt:lpstr>PowerPoint Presentation</vt:lpstr>
      <vt:lpstr>GOALS/ AIMS OF PSYCHOLOGY</vt:lpstr>
      <vt:lpstr>PowerPoint Presentation</vt:lpstr>
      <vt:lpstr>PowerPoint Presentation</vt:lpstr>
      <vt:lpstr>RELEVANCE OF PSYCHOLOGY IN HEALTH CARE SETTING.</vt:lpstr>
      <vt:lpstr>PowerPoint Presentation</vt:lpstr>
      <vt:lpstr>PowerPoint Presentation</vt:lpstr>
      <vt:lpstr>PowerPoint Presentation</vt:lpstr>
      <vt:lpstr>PowerPoint Presentation</vt:lpstr>
      <vt:lpstr>METHODS USED IN STUDYING PSYCHOLOGY</vt:lpstr>
      <vt:lpstr>PowerPoint Presentation</vt:lpstr>
      <vt:lpstr>PowerPoint Presentation</vt:lpstr>
      <vt:lpstr>PowerPoint Presentation</vt:lpstr>
      <vt:lpstr>OBSERVATIONAL METHOD</vt:lpstr>
      <vt:lpstr>PowerPoint Presentation</vt:lpstr>
      <vt:lpstr>PowerPoint Presentation</vt:lpstr>
      <vt:lpstr>PowerPoint Presentation</vt:lpstr>
      <vt:lpstr>EXPERIMENTAL METHOD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OF PSYCHOLOGY</dc:title>
  <dc:creator>User</dc:creator>
  <cp:lastModifiedBy>User</cp:lastModifiedBy>
  <cp:revision>27</cp:revision>
  <dcterms:created xsi:type="dcterms:W3CDTF">2020-10-06T18:25:06Z</dcterms:created>
  <dcterms:modified xsi:type="dcterms:W3CDTF">2020-10-22T12:39:46Z</dcterms:modified>
</cp:coreProperties>
</file>