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10/8/2020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10/8/2020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10/8/2020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10/8/2020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10/8/2020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10/8/2020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10/8/2020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10/8/2020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10/8/2020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10/8/2020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10/8/2020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ritannica.com/biography/Wilhelm-Wundt"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britannica.com/topic/introspection" TargetMode="External"/><Relationship Id="rId2" Type="http://schemas.openxmlformats.org/officeDocument/2006/relationships/hyperlink" Target="https://www.britannica.com/topic/min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MEDICAL PSYCHOLOGY</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CODE: PSY 113              CREDIT:03</a:t>
            </a:r>
          </a:p>
          <a:p>
            <a:r>
              <a:rPr lang="en-US" dirty="0" smtClean="0"/>
              <a:t>HOURS:30</a:t>
            </a:r>
          </a:p>
          <a:p>
            <a:r>
              <a:rPr lang="en-US" dirty="0" smtClean="0"/>
              <a:t>MRS CHARLOTTE MRUCHE</a:t>
            </a:r>
            <a:endParaRPr lang="en-US" dirty="0"/>
          </a:p>
        </p:txBody>
      </p:sp>
    </p:spTree>
    <p:extLst>
      <p:ext uri="{BB962C8B-B14F-4D97-AF65-F5344CB8AC3E}">
        <p14:creationId xmlns:p14="http://schemas.microsoft.com/office/powerpoint/2010/main" val="32588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AND ORIGIN OF SCIENCE OF PSYCHOLOGY</a:t>
            </a:r>
            <a:endParaRPr lang="en-US" dirty="0"/>
          </a:p>
        </p:txBody>
      </p:sp>
      <p:sp>
        <p:nvSpPr>
          <p:cNvPr id="3" name="Content Placeholder 2"/>
          <p:cNvSpPr>
            <a:spLocks noGrp="1"/>
          </p:cNvSpPr>
          <p:nvPr>
            <p:ph idx="1"/>
          </p:nvPr>
        </p:nvSpPr>
        <p:spPr/>
        <p:txBody>
          <a:bodyPr>
            <a:normAutofit/>
          </a:bodyPr>
          <a:lstStyle/>
          <a:p>
            <a:r>
              <a:rPr lang="en-US" dirty="0"/>
              <a:t>Psychology as a separate area of </a:t>
            </a:r>
            <a:r>
              <a:rPr lang="en-US" dirty="0" smtClean="0"/>
              <a:t> study </a:t>
            </a:r>
            <a:r>
              <a:rPr lang="en-US" dirty="0"/>
              <a:t>split from philosophy around 100</a:t>
            </a:r>
          </a:p>
          <a:p>
            <a:pPr marL="0" indent="0">
              <a:buNone/>
            </a:pPr>
            <a:r>
              <a:rPr lang="en-US" dirty="0"/>
              <a:t> years ago. </a:t>
            </a:r>
            <a:endParaRPr lang="en-US" dirty="0" smtClean="0"/>
          </a:p>
          <a:p>
            <a:r>
              <a:rPr lang="en-US" dirty="0" smtClean="0"/>
              <a:t>The </a:t>
            </a:r>
            <a:r>
              <a:rPr lang="en-US" dirty="0"/>
              <a:t>successes of the </a:t>
            </a:r>
            <a:r>
              <a:rPr lang="en-US" dirty="0" smtClean="0"/>
              <a:t> experimental </a:t>
            </a:r>
            <a:r>
              <a:rPr lang="en-US" dirty="0"/>
              <a:t>method led philosophers to believe that mind and behavior could </a:t>
            </a:r>
            <a:r>
              <a:rPr lang="en-US" dirty="0" smtClean="0"/>
              <a:t>be </a:t>
            </a:r>
            <a:r>
              <a:rPr lang="en-US" dirty="0"/>
              <a:t>studied with scientific methods.</a:t>
            </a:r>
          </a:p>
          <a:p>
            <a:r>
              <a:rPr lang="en-US" dirty="0"/>
              <a:t>In 1879 the first psychological </a:t>
            </a:r>
            <a:r>
              <a:rPr lang="en-US" dirty="0" smtClean="0"/>
              <a:t>laboratory was </a:t>
            </a:r>
            <a:r>
              <a:rPr lang="en-US" dirty="0"/>
              <a:t>established at the university of </a:t>
            </a:r>
            <a:r>
              <a:rPr lang="en-US" dirty="0" smtClean="0"/>
              <a:t>Leipzig  </a:t>
            </a:r>
            <a:r>
              <a:rPr lang="en-US" dirty="0"/>
              <a:t>by the German philosopher and </a:t>
            </a:r>
            <a:r>
              <a:rPr lang="en-US" dirty="0" smtClean="0"/>
              <a:t>psychologist Wilhelm </a:t>
            </a:r>
            <a:r>
              <a:rPr lang="en-US" dirty="0"/>
              <a:t>Wundt(1832-1920).</a:t>
            </a:r>
          </a:p>
          <a:p>
            <a:r>
              <a:rPr lang="en-US" dirty="0" err="1"/>
              <a:t>Wudnt</a:t>
            </a:r>
            <a:r>
              <a:rPr lang="en-US" dirty="0"/>
              <a:t> was the first to </a:t>
            </a:r>
            <a:r>
              <a:rPr lang="en-US" dirty="0" smtClean="0"/>
              <a:t>measure </a:t>
            </a:r>
            <a:r>
              <a:rPr lang="en-US" dirty="0"/>
              <a:t>human behavior accurately and he is </a:t>
            </a:r>
            <a:r>
              <a:rPr lang="en-US" dirty="0" smtClean="0"/>
              <a:t>known </a:t>
            </a:r>
            <a:r>
              <a:rPr lang="en-US" dirty="0"/>
              <a:t>as the </a:t>
            </a:r>
            <a:r>
              <a:rPr lang="en-US" b="1" i="1" dirty="0">
                <a:solidFill>
                  <a:srgbClr val="00B0F0"/>
                </a:solidFill>
              </a:rPr>
              <a:t>father of psychology</a:t>
            </a:r>
          </a:p>
          <a:p>
            <a:endParaRPr lang="en-US" dirty="0"/>
          </a:p>
        </p:txBody>
      </p:sp>
    </p:spTree>
    <p:extLst>
      <p:ext uri="{BB962C8B-B14F-4D97-AF65-F5344CB8AC3E}">
        <p14:creationId xmlns:p14="http://schemas.microsoft.com/office/powerpoint/2010/main" val="126891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These early psychologist thought of psychology as the study of mind.</a:t>
            </a:r>
          </a:p>
          <a:p>
            <a:r>
              <a:rPr lang="en-US" dirty="0"/>
              <a:t>In the first decade of the </a:t>
            </a:r>
            <a:r>
              <a:rPr lang="en-US" dirty="0" smtClean="0"/>
              <a:t> </a:t>
            </a:r>
            <a:r>
              <a:rPr lang="en-US" dirty="0"/>
              <a:t>twentieth century ,psychologist came </a:t>
            </a:r>
            <a:r>
              <a:rPr lang="en-US" dirty="0" smtClean="0"/>
              <a:t>to hold</a:t>
            </a:r>
          </a:p>
          <a:p>
            <a:pPr marL="0" indent="0">
              <a:buNone/>
            </a:pPr>
            <a:r>
              <a:rPr lang="en-US" dirty="0" smtClean="0"/>
              <a:t> quiet different views about the nature  of </a:t>
            </a:r>
            <a:r>
              <a:rPr lang="en-US" dirty="0"/>
              <a:t>the mind and the best </a:t>
            </a:r>
            <a:r>
              <a:rPr lang="en-US" dirty="0" smtClean="0"/>
              <a:t>way </a:t>
            </a:r>
            <a:r>
              <a:rPr lang="en-US" dirty="0"/>
              <a:t>to </a:t>
            </a:r>
            <a:r>
              <a:rPr lang="en-US" dirty="0" smtClean="0"/>
              <a:t>     study </a:t>
            </a:r>
            <a:r>
              <a:rPr lang="en-US" dirty="0"/>
              <a:t>it .</a:t>
            </a:r>
          </a:p>
          <a:p>
            <a:r>
              <a:rPr lang="en-US" dirty="0" smtClean="0"/>
              <a:t>This </a:t>
            </a:r>
            <a:r>
              <a:rPr lang="en-US" dirty="0"/>
              <a:t>is the origin of schools of thought.                  </a:t>
            </a:r>
          </a:p>
          <a:p>
            <a:endParaRPr lang="en-US" dirty="0"/>
          </a:p>
        </p:txBody>
      </p:sp>
    </p:spTree>
    <p:extLst>
      <p:ext uri="{BB962C8B-B14F-4D97-AF65-F5344CB8AC3E}">
        <p14:creationId xmlns:p14="http://schemas.microsoft.com/office/powerpoint/2010/main" val="2329752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 OF THOUGHT/EARLY SCHOOLS OF THOUGHT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i="1" dirty="0">
                <a:solidFill>
                  <a:schemeClr val="accent6">
                    <a:lumMod val="75000"/>
                  </a:schemeClr>
                </a:solidFill>
              </a:rPr>
              <a:t>1.</a:t>
            </a:r>
            <a:r>
              <a:rPr lang="en-US" b="1" i="1" u="sng" dirty="0">
                <a:solidFill>
                  <a:schemeClr val="accent6">
                    <a:lumMod val="75000"/>
                  </a:schemeClr>
                </a:solidFill>
              </a:rPr>
              <a:t>Structuralism</a:t>
            </a:r>
          </a:p>
          <a:p>
            <a:r>
              <a:rPr lang="en-US" dirty="0"/>
              <a:t>Psychology started emerging as a discipline in 1879 when Wilhelm Wundt a German physiologist opened the first </a:t>
            </a:r>
            <a:r>
              <a:rPr lang="en-US" dirty="0" smtClean="0"/>
              <a:t>psychology laboratory </a:t>
            </a:r>
            <a:r>
              <a:rPr lang="en-US" dirty="0"/>
              <a:t>in the university of Leipzig </a:t>
            </a:r>
            <a:r>
              <a:rPr lang="en-US" dirty="0" smtClean="0"/>
              <a:t>Germany</a:t>
            </a:r>
            <a:r>
              <a:rPr lang="en-US" dirty="0"/>
              <a:t>.</a:t>
            </a:r>
          </a:p>
          <a:p>
            <a:pPr marL="514350" indent="-514350"/>
            <a:r>
              <a:rPr lang="en-US" dirty="0"/>
              <a:t>Wilhelm considered psychology as the study of conscious experience and therefore  focused on the components or </a:t>
            </a:r>
            <a:r>
              <a:rPr lang="en-US" dirty="0" smtClean="0"/>
              <a:t>structures </a:t>
            </a:r>
            <a:r>
              <a:rPr lang="en-US" dirty="0"/>
              <a:t>of the mind</a:t>
            </a:r>
            <a:r>
              <a:rPr lang="en-US" dirty="0" smtClean="0"/>
              <a:t>.</a:t>
            </a:r>
          </a:p>
          <a:p>
            <a:pPr marL="514350" indent="-514350"/>
            <a:r>
              <a:rPr lang="en-US" dirty="0" smtClean="0"/>
              <a:t>Like complex chemical compounds are made of elements, psychologists made a similar approach and started looking for mental elements of which complex phenomena were composed of.</a:t>
            </a:r>
            <a:endParaRPr lang="en-US" dirty="0"/>
          </a:p>
          <a:p>
            <a:pPr marL="514350" indent="-514350"/>
            <a:r>
              <a:rPr lang="en-US" dirty="0" smtClean="0"/>
              <a:t>His </a:t>
            </a:r>
            <a:r>
              <a:rPr lang="en-US" dirty="0"/>
              <a:t>model became known as structuralism, because it focused on the fundamental elements that form the foundation of thinking, consciousness, emotion and other kinds of mental status and activities</a:t>
            </a:r>
          </a:p>
          <a:p>
            <a:pPr marL="514350" indent="-514350"/>
            <a:endParaRPr lang="en-US" dirty="0"/>
          </a:p>
          <a:p>
            <a:endParaRPr lang="en-US" dirty="0"/>
          </a:p>
        </p:txBody>
      </p:sp>
    </p:spTree>
    <p:extLst>
      <p:ext uri="{BB962C8B-B14F-4D97-AF65-F5344CB8AC3E}">
        <p14:creationId xmlns:p14="http://schemas.microsoft.com/office/powerpoint/2010/main" val="76169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25410" y="4948768"/>
            <a:ext cx="8825659" cy="3416300"/>
          </a:xfrm>
        </p:spPr>
        <p:txBody>
          <a:bodyPr/>
          <a:lstStyle/>
          <a:p>
            <a:pPr marL="0" indent="0">
              <a:buNone/>
            </a:pPr>
            <a:endParaRPr lang="en-US" dirty="0"/>
          </a:p>
          <a:p>
            <a:endParaRPr lang="en-US" dirty="0"/>
          </a:p>
          <a:p>
            <a:endParaRPr lang="en-US" dirty="0"/>
          </a:p>
        </p:txBody>
      </p:sp>
      <p:pic>
        <p:nvPicPr>
          <p:cNvPr id="1026" name="Picture 2" descr="Wilhelm Wund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4538" y="2248677"/>
            <a:ext cx="2638425"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016907" y="5304890"/>
            <a:ext cx="1821332" cy="369332"/>
          </a:xfrm>
          <a:prstGeom prst="rect">
            <a:avLst/>
          </a:prstGeom>
        </p:spPr>
        <p:txBody>
          <a:bodyPr wrap="none">
            <a:spAutoFit/>
          </a:bodyPr>
          <a:lstStyle/>
          <a:p>
            <a:r>
              <a:rPr lang="en-US" u="sng" dirty="0">
                <a:solidFill>
                  <a:srgbClr val="0E3F70"/>
                </a:solidFill>
                <a:latin typeface="Georgia" panose="02040502050405020303" pitchFamily="18" charset="0"/>
                <a:hlinkClick r:id="rId3"/>
              </a:rPr>
              <a:t>Wilhelm Wundt</a:t>
            </a:r>
            <a:endParaRPr lang="en-US" dirty="0"/>
          </a:p>
        </p:txBody>
      </p:sp>
    </p:spTree>
    <p:extLst>
      <p:ext uri="{BB962C8B-B14F-4D97-AF65-F5344CB8AC3E}">
        <p14:creationId xmlns:p14="http://schemas.microsoft.com/office/powerpoint/2010/main" val="989738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Structuralism sought to analyze the adult </a:t>
            </a:r>
            <a:r>
              <a:rPr lang="en-US" dirty="0">
                <a:hlinkClick r:id="rId2"/>
              </a:rPr>
              <a:t>mind</a:t>
            </a:r>
            <a:r>
              <a:rPr lang="en-US" dirty="0"/>
              <a:t> (defined as the sum total of experience from birth to the present) in terms of the simplest definable components and then to find the way in which these components fit together in complex forms</a:t>
            </a:r>
            <a:r>
              <a:rPr lang="en-US" dirty="0" smtClean="0"/>
              <a:t>.</a:t>
            </a:r>
          </a:p>
          <a:p>
            <a:r>
              <a:rPr lang="en-US" dirty="0"/>
              <a:t>The major tool of structuralist psychology was </a:t>
            </a:r>
            <a:r>
              <a:rPr lang="en-US" dirty="0">
                <a:hlinkClick r:id="rId3"/>
              </a:rPr>
              <a:t>introspection</a:t>
            </a:r>
            <a:r>
              <a:rPr lang="en-US" dirty="0"/>
              <a:t> (a careful set of observations made under controlled conditions by trained observers using a stringently defined descriptive vocabulary</a:t>
            </a:r>
            <a:r>
              <a:rPr lang="en-US" dirty="0" smtClean="0"/>
              <a:t>).</a:t>
            </a:r>
          </a:p>
          <a:p>
            <a:r>
              <a:rPr lang="en-US" dirty="0"/>
              <a:t>Structuralisms studied the mind by bringing the people in laboratories and </a:t>
            </a:r>
            <a:r>
              <a:rPr lang="en-US" dirty="0" smtClean="0"/>
              <a:t>asking  </a:t>
            </a:r>
            <a:r>
              <a:rPr lang="en-US" dirty="0"/>
              <a:t>them to respond to stimuli e.g. </a:t>
            </a:r>
            <a:r>
              <a:rPr lang="en-US" dirty="0" smtClean="0"/>
              <a:t>the </a:t>
            </a:r>
            <a:r>
              <a:rPr lang="en-US" dirty="0"/>
              <a:t>sound of a bell. </a:t>
            </a:r>
          </a:p>
          <a:p>
            <a:endParaRPr lang="en-US" dirty="0"/>
          </a:p>
        </p:txBody>
      </p:sp>
    </p:spTree>
    <p:extLst>
      <p:ext uri="{BB962C8B-B14F-4D97-AF65-F5344CB8AC3E}">
        <p14:creationId xmlns:p14="http://schemas.microsoft.com/office/powerpoint/2010/main" val="2391240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Data was collected through a model </a:t>
            </a:r>
            <a:r>
              <a:rPr lang="en-US" dirty="0" smtClean="0"/>
              <a:t>known </a:t>
            </a:r>
            <a:r>
              <a:rPr lang="en-US" dirty="0"/>
              <a:t>as  introspection[observing and analyzing ones own conscious mental and emotional processes.</a:t>
            </a:r>
          </a:p>
          <a:p>
            <a:r>
              <a:rPr lang="en-US" dirty="0"/>
              <a:t> The experiments were done in the same controlled settings i.e. same physical surroundings, using the same </a:t>
            </a:r>
            <a:r>
              <a:rPr lang="en-US" dirty="0" smtClean="0"/>
              <a:t>stimulus and </a:t>
            </a:r>
            <a:r>
              <a:rPr lang="en-US" dirty="0"/>
              <a:t>same verbal instructions </a:t>
            </a:r>
            <a:r>
              <a:rPr lang="en-US" dirty="0" smtClean="0"/>
              <a:t>to </a:t>
            </a:r>
            <a:r>
              <a:rPr lang="en-US" dirty="0"/>
              <a:t>each subject</a:t>
            </a:r>
            <a:r>
              <a:rPr lang="en-US" dirty="0" smtClean="0"/>
              <a:t>.</a:t>
            </a:r>
          </a:p>
          <a:p>
            <a:r>
              <a:rPr lang="en-US" dirty="0"/>
              <a:t>Example, people were presented with a stimulus e.g. a bright green object or a sentence printed on a card and asked to describe in their own words </a:t>
            </a:r>
            <a:r>
              <a:rPr lang="en-US" dirty="0" smtClean="0"/>
              <a:t>and </a:t>
            </a:r>
            <a:r>
              <a:rPr lang="en-US" dirty="0"/>
              <a:t>in as much detail as they could </a:t>
            </a:r>
            <a:r>
              <a:rPr lang="en-US" dirty="0" smtClean="0"/>
              <a:t>manage</a:t>
            </a:r>
            <a:r>
              <a:rPr lang="en-US" dirty="0"/>
              <a:t>, what they  </a:t>
            </a:r>
            <a:r>
              <a:rPr lang="en-US" dirty="0" smtClean="0"/>
              <a:t>were experiencing</a:t>
            </a:r>
            <a:endParaRPr lang="en-US" dirty="0"/>
          </a:p>
          <a:p>
            <a:pPr marL="0" indent="0">
              <a:buNone/>
            </a:pP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634872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Structuralism failed to grow because it was  criticized as not being scientific enough.</a:t>
            </a:r>
          </a:p>
          <a:p>
            <a:r>
              <a:rPr lang="en-US" dirty="0"/>
              <a:t>It was difficult for other </a:t>
            </a:r>
            <a:r>
              <a:rPr lang="en-US" dirty="0" smtClean="0"/>
              <a:t>people to </a:t>
            </a:r>
            <a:r>
              <a:rPr lang="en-US" dirty="0"/>
              <a:t>accurately verify the introspections made</a:t>
            </a:r>
          </a:p>
          <a:p>
            <a:pPr marL="0" indent="0">
              <a:buNone/>
            </a:pPr>
            <a:r>
              <a:rPr lang="en-US" dirty="0"/>
              <a:t> by other people. </a:t>
            </a:r>
          </a:p>
          <a:p>
            <a:r>
              <a:rPr lang="en-US" dirty="0"/>
              <a:t> People also had difficulties describing </a:t>
            </a:r>
            <a:r>
              <a:rPr lang="en-US" dirty="0" smtClean="0"/>
              <a:t>some of </a:t>
            </a:r>
            <a:r>
              <a:rPr lang="en-US" dirty="0"/>
              <a:t>their inner experiences such as</a:t>
            </a:r>
          </a:p>
          <a:p>
            <a:pPr marL="0" indent="0">
              <a:buNone/>
            </a:pPr>
            <a:r>
              <a:rPr lang="en-US" dirty="0"/>
              <a:t> thoughts and emotional responses. </a:t>
            </a:r>
          </a:p>
          <a:p>
            <a:r>
              <a:rPr lang="en-US" dirty="0"/>
              <a:t>It has however been reactivated </a:t>
            </a:r>
            <a:r>
              <a:rPr lang="en-US" dirty="0" smtClean="0"/>
              <a:t>into a </a:t>
            </a:r>
            <a:r>
              <a:rPr lang="en-US" dirty="0"/>
              <a:t>vibrant scientific discipline known as</a:t>
            </a:r>
          </a:p>
          <a:p>
            <a:pPr marL="0" indent="0">
              <a:buNone/>
            </a:pPr>
            <a:r>
              <a:rPr lang="en-US" dirty="0"/>
              <a:t> cognitive psychology, which deals with cognitive processes such as memory, perception</a:t>
            </a:r>
            <a:r>
              <a:rPr lang="en-US" dirty="0" smtClean="0"/>
              <a:t>, thinking</a:t>
            </a:r>
            <a:r>
              <a:rPr lang="en-US" dirty="0" smtClean="0"/>
              <a:t>, language </a:t>
            </a:r>
            <a:r>
              <a:rPr lang="en-US" dirty="0"/>
              <a:t>and reasoning</a:t>
            </a:r>
          </a:p>
          <a:p>
            <a:endParaRPr lang="en-US" dirty="0"/>
          </a:p>
          <a:p>
            <a:endParaRPr lang="en-US" dirty="0"/>
          </a:p>
          <a:p>
            <a:endParaRPr lang="en-US" dirty="0"/>
          </a:p>
        </p:txBody>
      </p:sp>
    </p:spTree>
    <p:extLst>
      <p:ext uri="{BB962C8B-B14F-4D97-AF65-F5344CB8AC3E}">
        <p14:creationId xmlns:p14="http://schemas.microsoft.com/office/powerpoint/2010/main" val="308385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Functionalism</a:t>
            </a:r>
            <a:endParaRPr lang="en-US" dirty="0"/>
          </a:p>
        </p:txBody>
      </p:sp>
      <p:sp>
        <p:nvSpPr>
          <p:cNvPr id="3" name="Content Placeholder 2"/>
          <p:cNvSpPr>
            <a:spLocks noGrp="1"/>
          </p:cNvSpPr>
          <p:nvPr>
            <p:ph idx="1"/>
          </p:nvPr>
        </p:nvSpPr>
        <p:spPr/>
        <p:txBody>
          <a:bodyPr>
            <a:normAutofit/>
          </a:bodyPr>
          <a:lstStyle/>
          <a:p>
            <a:r>
              <a:rPr lang="en-US" dirty="0"/>
              <a:t>The model that replaced structuralism </a:t>
            </a:r>
            <a:r>
              <a:rPr lang="en-US" dirty="0" smtClean="0"/>
              <a:t>in </a:t>
            </a:r>
            <a:r>
              <a:rPr lang="en-US" dirty="0"/>
              <a:t>the field of psychology was  </a:t>
            </a:r>
            <a:r>
              <a:rPr lang="en-US" dirty="0" smtClean="0"/>
              <a:t>known </a:t>
            </a:r>
            <a:r>
              <a:rPr lang="en-US" dirty="0"/>
              <a:t>as functionalism. </a:t>
            </a:r>
            <a:r>
              <a:rPr lang="en-US" dirty="0" smtClean="0"/>
              <a:t>It </a:t>
            </a:r>
            <a:r>
              <a:rPr lang="en-US" dirty="0"/>
              <a:t>was proposed </a:t>
            </a:r>
            <a:r>
              <a:rPr lang="en-US" dirty="0" smtClean="0"/>
              <a:t>by William </a:t>
            </a:r>
            <a:r>
              <a:rPr lang="en-US" dirty="0"/>
              <a:t>James, an American philosopher/psychologist in the </a:t>
            </a:r>
            <a:r>
              <a:rPr lang="en-US" dirty="0" smtClean="0"/>
              <a:t>early</a:t>
            </a:r>
            <a:r>
              <a:rPr lang="en-US" dirty="0"/>
              <a:t>1900s</a:t>
            </a:r>
            <a:r>
              <a:rPr lang="en-US" dirty="0" smtClean="0"/>
              <a:t>.</a:t>
            </a:r>
          </a:p>
          <a:p>
            <a:r>
              <a:rPr lang="en-US" dirty="0" smtClean="0"/>
              <a:t>Rather </a:t>
            </a:r>
            <a:r>
              <a:rPr lang="en-US" dirty="0"/>
              <a:t>than focusing on the </a:t>
            </a:r>
            <a:r>
              <a:rPr lang="en-US" dirty="0" smtClean="0"/>
              <a:t>components </a:t>
            </a:r>
            <a:r>
              <a:rPr lang="en-US" dirty="0"/>
              <a:t>of the mind, it concentrated on what the mind does.</a:t>
            </a:r>
          </a:p>
          <a:p>
            <a:r>
              <a:rPr lang="en-US" dirty="0"/>
              <a:t>It asked what roles behavior </a:t>
            </a:r>
            <a:r>
              <a:rPr lang="en-US" dirty="0" smtClean="0"/>
              <a:t>played in </a:t>
            </a:r>
            <a:r>
              <a:rPr lang="en-US" dirty="0"/>
              <a:t>allowing people to better adapt </a:t>
            </a:r>
            <a:r>
              <a:rPr lang="en-US" dirty="0" smtClean="0"/>
              <a:t>to </a:t>
            </a:r>
            <a:r>
              <a:rPr lang="en-US" dirty="0"/>
              <a:t>their environment</a:t>
            </a:r>
            <a:r>
              <a:rPr lang="en-US" dirty="0" smtClean="0"/>
              <a:t>.</a:t>
            </a:r>
          </a:p>
          <a:p>
            <a:r>
              <a:rPr lang="en-US" dirty="0" smtClean="0"/>
              <a:t> </a:t>
            </a:r>
            <a:r>
              <a:rPr lang="en-US" dirty="0"/>
              <a:t>For example  how </a:t>
            </a:r>
            <a:r>
              <a:rPr lang="en-US" dirty="0" smtClean="0"/>
              <a:t>do </a:t>
            </a:r>
            <a:r>
              <a:rPr lang="en-US" dirty="0"/>
              <a:t>processes such as emotion, </a:t>
            </a:r>
            <a:r>
              <a:rPr lang="en-US" dirty="0" smtClean="0"/>
              <a:t>motivation </a:t>
            </a:r>
            <a:r>
              <a:rPr lang="en-US" dirty="0"/>
              <a:t>and </a:t>
            </a:r>
            <a:r>
              <a:rPr lang="en-US" dirty="0" smtClean="0"/>
              <a:t>perception help </a:t>
            </a:r>
            <a:r>
              <a:rPr lang="en-US" dirty="0"/>
              <a:t>us adapt to </a:t>
            </a:r>
            <a:r>
              <a:rPr lang="en-US" dirty="0" smtClean="0"/>
              <a:t>our </a:t>
            </a:r>
            <a:r>
              <a:rPr lang="en-US" dirty="0"/>
              <a:t>environment?</a:t>
            </a:r>
          </a:p>
          <a:p>
            <a:endParaRPr lang="en-US" dirty="0"/>
          </a:p>
          <a:p>
            <a:endParaRPr lang="en-US" dirty="0"/>
          </a:p>
        </p:txBody>
      </p:sp>
    </p:spTree>
    <p:extLst>
      <p:ext uri="{BB962C8B-B14F-4D97-AF65-F5344CB8AC3E}">
        <p14:creationId xmlns:p14="http://schemas.microsoft.com/office/powerpoint/2010/main" val="3240255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William James</a:t>
            </a:r>
            <a:endParaRPr lang="en-US" dirty="0"/>
          </a:p>
        </p:txBody>
      </p:sp>
      <p:pic>
        <p:nvPicPr>
          <p:cNvPr id="5" name="Content Placeholder 4"/>
          <p:cNvPicPr>
            <a:picLocks noGrp="1" noChangeAspect="1"/>
          </p:cNvPicPr>
          <p:nvPr>
            <p:ph idx="1"/>
          </p:nvPr>
        </p:nvPicPr>
        <p:blipFill>
          <a:blip r:embed="rId2"/>
          <a:stretch>
            <a:fillRect/>
          </a:stretch>
        </p:blipFill>
        <p:spPr>
          <a:xfrm>
            <a:off x="4071591" y="2531749"/>
            <a:ext cx="2143125" cy="2143125"/>
          </a:xfrm>
          <a:prstGeom prst="rect">
            <a:avLst/>
          </a:prstGeom>
        </p:spPr>
      </p:pic>
    </p:spTree>
    <p:extLst>
      <p:ext uri="{BB962C8B-B14F-4D97-AF65-F5344CB8AC3E}">
        <p14:creationId xmlns:p14="http://schemas.microsoft.com/office/powerpoint/2010/main" val="192297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In other words it focused </a:t>
            </a:r>
            <a:r>
              <a:rPr lang="en-US" dirty="0" smtClean="0"/>
              <a:t>on how </a:t>
            </a:r>
            <a:r>
              <a:rPr lang="en-US" dirty="0"/>
              <a:t>behavior helps people to satisfy their needs. </a:t>
            </a:r>
            <a:endParaRPr lang="en-US" dirty="0" smtClean="0"/>
          </a:p>
          <a:p>
            <a:endParaRPr lang="en-US" dirty="0"/>
          </a:p>
          <a:p>
            <a:r>
              <a:rPr lang="en-US" dirty="0" smtClean="0"/>
              <a:t>Functionalism </a:t>
            </a:r>
            <a:r>
              <a:rPr lang="en-US" dirty="0"/>
              <a:t>continues to have a strong influence on </a:t>
            </a:r>
            <a:r>
              <a:rPr lang="en-US" dirty="0" smtClean="0"/>
              <a:t>contemporary psychology </a:t>
            </a:r>
            <a:r>
              <a:rPr lang="en-US" dirty="0"/>
              <a:t>even if it is no </a:t>
            </a:r>
            <a:r>
              <a:rPr lang="en-US" dirty="0" smtClean="0"/>
              <a:t>longer a </a:t>
            </a:r>
            <a:r>
              <a:rPr lang="en-US" dirty="0"/>
              <a:t>separate school of thought. </a:t>
            </a:r>
          </a:p>
          <a:p>
            <a:endParaRPr lang="en-US" dirty="0"/>
          </a:p>
          <a:p>
            <a:r>
              <a:rPr lang="en-US" dirty="0"/>
              <a:t>For example  the belief that </a:t>
            </a:r>
            <a:r>
              <a:rPr lang="en-US" dirty="0" smtClean="0"/>
              <a:t>behavior  </a:t>
            </a:r>
            <a:r>
              <a:rPr lang="en-US" dirty="0"/>
              <a:t>is influenced by key concepts such</a:t>
            </a:r>
          </a:p>
          <a:p>
            <a:pPr marL="0" indent="0">
              <a:buNone/>
            </a:pPr>
            <a:r>
              <a:rPr lang="en-US" dirty="0"/>
              <a:t> as thinking</a:t>
            </a:r>
            <a:r>
              <a:rPr lang="en-US" dirty="0" smtClean="0"/>
              <a:t>, perception, learning</a:t>
            </a:r>
            <a:r>
              <a:rPr lang="en-US" dirty="0"/>
              <a:t>, and biological state of the organism can be </a:t>
            </a:r>
          </a:p>
          <a:p>
            <a:pPr marL="0" indent="0">
              <a:buNone/>
            </a:pPr>
            <a:r>
              <a:rPr lang="en-US" dirty="0"/>
              <a:t>seen as a return to </a:t>
            </a:r>
            <a:r>
              <a:rPr lang="en-US" dirty="0" smtClean="0"/>
              <a:t>the basic </a:t>
            </a:r>
            <a:r>
              <a:rPr lang="en-US" dirty="0"/>
              <a:t>tenets of </a:t>
            </a:r>
            <a:r>
              <a:rPr lang="en-US" dirty="0" smtClean="0"/>
              <a:t>functionalism.</a:t>
            </a:r>
            <a:endParaRPr lang="en-US" dirty="0"/>
          </a:p>
          <a:p>
            <a:endParaRPr lang="en-US" dirty="0"/>
          </a:p>
        </p:txBody>
      </p:sp>
    </p:spTree>
    <p:extLst>
      <p:ext uri="{BB962C8B-B14F-4D97-AF65-F5344CB8AC3E}">
        <p14:creationId xmlns:p14="http://schemas.microsoft.com/office/powerpoint/2010/main" val="118287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Pre-requisite</a:t>
            </a:r>
          </a:p>
          <a:p>
            <a:pPr marL="0" indent="0">
              <a:buNone/>
            </a:pPr>
            <a:r>
              <a:rPr lang="en-US" dirty="0" smtClean="0"/>
              <a:t>Biology and Chemistry</a:t>
            </a:r>
          </a:p>
          <a:p>
            <a:pPr marL="0" indent="0">
              <a:buNone/>
            </a:pPr>
            <a:endParaRPr lang="en-US" dirty="0"/>
          </a:p>
          <a:p>
            <a:pPr marL="0" indent="0">
              <a:buNone/>
            </a:pPr>
            <a:r>
              <a:rPr lang="en-US" dirty="0" smtClean="0"/>
              <a:t>This module is designed to allow the learner apply principles of human psychology in health  care.</a:t>
            </a:r>
          </a:p>
          <a:p>
            <a:pPr marL="0" indent="0">
              <a:buNone/>
            </a:pPr>
            <a:endParaRPr lang="en-US" dirty="0"/>
          </a:p>
        </p:txBody>
      </p:sp>
    </p:spTree>
    <p:extLst>
      <p:ext uri="{BB962C8B-B14F-4D97-AF65-F5344CB8AC3E}">
        <p14:creationId xmlns:p14="http://schemas.microsoft.com/office/powerpoint/2010/main" val="4268132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BEHAVIOURISM</a:t>
            </a:r>
            <a:endParaRPr lang="en-US" dirty="0"/>
          </a:p>
        </p:txBody>
      </p:sp>
      <p:sp>
        <p:nvSpPr>
          <p:cNvPr id="3" name="Content Placeholder 2"/>
          <p:cNvSpPr>
            <a:spLocks noGrp="1"/>
          </p:cNvSpPr>
          <p:nvPr>
            <p:ph idx="1"/>
          </p:nvPr>
        </p:nvSpPr>
        <p:spPr/>
        <p:txBody>
          <a:bodyPr>
            <a:normAutofit/>
          </a:bodyPr>
          <a:lstStyle/>
          <a:p>
            <a:r>
              <a:rPr lang="en-US" dirty="0"/>
              <a:t>By the 1920s structuralism was </a:t>
            </a:r>
            <a:r>
              <a:rPr lang="en-US" dirty="0" smtClean="0"/>
              <a:t>criticized  </a:t>
            </a:r>
            <a:r>
              <a:rPr lang="en-US" dirty="0"/>
              <a:t>by John B. Watson ,an </a:t>
            </a:r>
            <a:r>
              <a:rPr lang="en-US" dirty="0" smtClean="0"/>
              <a:t>American psychologist </a:t>
            </a:r>
            <a:r>
              <a:rPr lang="en-US" dirty="0"/>
              <a:t>because of its methodology of introspection. </a:t>
            </a:r>
            <a:endParaRPr lang="en-US" dirty="0" smtClean="0"/>
          </a:p>
          <a:p>
            <a:r>
              <a:rPr lang="en-US" dirty="0" smtClean="0"/>
              <a:t>He </a:t>
            </a:r>
            <a:r>
              <a:rPr lang="en-US" dirty="0"/>
              <a:t>said that introspection was invalid and unreliable because of its subjective </a:t>
            </a:r>
            <a:r>
              <a:rPr lang="en-US" dirty="0" smtClean="0"/>
              <a:t>nature- that only </a:t>
            </a:r>
            <a:r>
              <a:rPr lang="en-US" dirty="0"/>
              <a:t>the individuals can observe and understand their mental processes. </a:t>
            </a:r>
          </a:p>
          <a:p>
            <a:r>
              <a:rPr lang="en-US" dirty="0"/>
              <a:t>He believed that psychology should be </a:t>
            </a:r>
            <a:r>
              <a:rPr lang="en-US" dirty="0" smtClean="0"/>
              <a:t> </a:t>
            </a:r>
            <a:r>
              <a:rPr lang="en-US" dirty="0"/>
              <a:t>treated like any other natural science </a:t>
            </a:r>
            <a:r>
              <a:rPr lang="en-US" dirty="0" smtClean="0"/>
              <a:t> and </a:t>
            </a:r>
            <a:r>
              <a:rPr lang="en-US" dirty="0"/>
              <a:t>therefore psychologists should confine themselves to what is observable and measurable i.e.  behavior. </a:t>
            </a:r>
          </a:p>
          <a:p>
            <a:r>
              <a:rPr lang="en-US" dirty="0"/>
              <a:t>This gave rise to what is known  as behaviorism. Its emphasized the role</a:t>
            </a:r>
          </a:p>
          <a:p>
            <a:pPr marL="0" indent="0">
              <a:buNone/>
            </a:pPr>
            <a:r>
              <a:rPr lang="en-US" dirty="0"/>
              <a:t>      of learning in acquiring behavior.</a:t>
            </a:r>
          </a:p>
          <a:p>
            <a:endParaRPr lang="en-US" dirty="0"/>
          </a:p>
          <a:p>
            <a:endParaRPr lang="en-US" dirty="0"/>
          </a:p>
        </p:txBody>
      </p:sp>
    </p:spTree>
    <p:extLst>
      <p:ext uri="{BB962C8B-B14F-4D97-AF65-F5344CB8AC3E}">
        <p14:creationId xmlns:p14="http://schemas.microsoft.com/office/powerpoint/2010/main" val="3102886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GESTALT PSYCHOLOGY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school of thought was founded in Germany in 1912 by Max weithermer (1883-1943) and his colleagues. They felt that the structuralist  were wrong in thinking the mind is made up of elements.</a:t>
            </a:r>
          </a:p>
          <a:p>
            <a:r>
              <a:rPr lang="en-US" dirty="0" smtClean="0"/>
              <a:t>Gestalt </a:t>
            </a:r>
            <a:r>
              <a:rPr lang="en-US" dirty="0"/>
              <a:t>psychology was another reaction to structuralism in the early </a:t>
            </a:r>
            <a:r>
              <a:rPr lang="en-US" dirty="0" smtClean="0"/>
              <a:t>1900s. </a:t>
            </a:r>
            <a:r>
              <a:rPr lang="en-US" dirty="0"/>
              <a:t>I</a:t>
            </a:r>
            <a:r>
              <a:rPr lang="en-US" dirty="0" smtClean="0"/>
              <a:t>t </a:t>
            </a:r>
            <a:r>
              <a:rPr lang="en-US" dirty="0"/>
              <a:t>focused on the study of </a:t>
            </a:r>
            <a:r>
              <a:rPr lang="en-US" dirty="0" smtClean="0"/>
              <a:t>how </a:t>
            </a:r>
            <a:r>
              <a:rPr lang="en-US" dirty="0"/>
              <a:t>perception is organized. </a:t>
            </a:r>
          </a:p>
          <a:p>
            <a:r>
              <a:rPr lang="en-US" dirty="0"/>
              <a:t>Instead of considering individual parts that </a:t>
            </a:r>
            <a:r>
              <a:rPr lang="en-US" dirty="0" smtClean="0"/>
              <a:t>make </a:t>
            </a:r>
            <a:r>
              <a:rPr lang="en-US" dirty="0"/>
              <a:t>up a mental process </a:t>
            </a:r>
            <a:r>
              <a:rPr lang="en-US" dirty="0" smtClean="0"/>
              <a:t>such  </a:t>
            </a:r>
            <a:r>
              <a:rPr lang="en-US" dirty="0"/>
              <a:t>as thinking, Gestalt psychologists concentrated on how people consider individual elements together as units or wholes</a:t>
            </a:r>
            <a:r>
              <a:rPr lang="en-US" dirty="0" smtClean="0"/>
              <a:t>.</a:t>
            </a:r>
          </a:p>
          <a:p>
            <a:r>
              <a:rPr lang="en-US" dirty="0"/>
              <a:t>They said that the whole is  different from the sum of its parts…meaning that when considered together, the basic elements that compose our </a:t>
            </a:r>
            <a:r>
              <a:rPr lang="en-US" dirty="0" smtClean="0"/>
              <a:t>perception </a:t>
            </a:r>
            <a:r>
              <a:rPr lang="en-US" dirty="0"/>
              <a:t>of objects produce something greater and more meaningful than those individual elements  alone.</a:t>
            </a:r>
          </a:p>
          <a:p>
            <a:endParaRPr lang="en-US" dirty="0"/>
          </a:p>
          <a:p>
            <a:pPr>
              <a:buNone/>
            </a:pPr>
            <a:endParaRPr lang="en-US" dirty="0"/>
          </a:p>
          <a:p>
            <a:endParaRPr lang="en-US" dirty="0"/>
          </a:p>
        </p:txBody>
      </p:sp>
    </p:spTree>
    <p:extLst>
      <p:ext uri="{BB962C8B-B14F-4D97-AF65-F5344CB8AC3E}">
        <p14:creationId xmlns:p14="http://schemas.microsoft.com/office/powerpoint/2010/main" val="4155773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sz="1600" dirty="0"/>
          </a:p>
          <a:p>
            <a:r>
              <a:rPr lang="en-US" dirty="0"/>
              <a:t>The Gestalt psychologists were important for their criticisms, not only of </a:t>
            </a:r>
            <a:r>
              <a:rPr lang="en-US" dirty="0" smtClean="0"/>
              <a:t>structuralism but </a:t>
            </a:r>
            <a:r>
              <a:rPr lang="en-US" dirty="0"/>
              <a:t>of the </a:t>
            </a:r>
            <a:r>
              <a:rPr lang="en-US" dirty="0" smtClean="0"/>
              <a:t>behaviorism, </a:t>
            </a:r>
            <a:r>
              <a:rPr lang="en-US" dirty="0"/>
              <a:t>as well. </a:t>
            </a:r>
            <a:endParaRPr lang="en-US" dirty="0" smtClean="0"/>
          </a:p>
          <a:p>
            <a:r>
              <a:rPr lang="en-US" dirty="0"/>
              <a:t>They felt that the behaviorist reduced behavior  to meaningless elements when they studied simple conditioned response. </a:t>
            </a:r>
          </a:p>
          <a:p>
            <a:r>
              <a:rPr lang="en-US" dirty="0"/>
              <a:t>   Similarly they believed that behaviorists </a:t>
            </a:r>
            <a:r>
              <a:rPr lang="en-US" dirty="0" smtClean="0"/>
              <a:t>left the </a:t>
            </a:r>
            <a:r>
              <a:rPr lang="en-US" dirty="0"/>
              <a:t>very essence Of human existence </a:t>
            </a:r>
            <a:r>
              <a:rPr lang="en-US" dirty="0" smtClean="0"/>
              <a:t> out </a:t>
            </a:r>
            <a:r>
              <a:rPr lang="en-US" dirty="0"/>
              <a:t>of psychology when they rejected </a:t>
            </a:r>
            <a:r>
              <a:rPr lang="en-US" dirty="0" smtClean="0"/>
              <a:t>the </a:t>
            </a:r>
            <a:r>
              <a:rPr lang="en-US" dirty="0"/>
              <a:t>study of consciousness and </a:t>
            </a:r>
            <a:r>
              <a:rPr lang="en-US" dirty="0" smtClean="0"/>
              <a:t>private mental </a:t>
            </a:r>
            <a:r>
              <a:rPr lang="en-US" dirty="0"/>
              <a:t>processes</a:t>
            </a:r>
          </a:p>
          <a:p>
            <a:endParaRPr lang="en-US" dirty="0"/>
          </a:p>
          <a:p>
            <a:endParaRPr lang="en-US" dirty="0"/>
          </a:p>
        </p:txBody>
      </p:sp>
    </p:spTree>
    <p:extLst>
      <p:ext uri="{BB962C8B-B14F-4D97-AF65-F5344CB8AC3E}">
        <p14:creationId xmlns:p14="http://schemas.microsoft.com/office/powerpoint/2010/main" val="2700514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PSYCHOANALYSIS</a:t>
            </a:r>
            <a:endParaRPr lang="en-US" dirty="0"/>
          </a:p>
        </p:txBody>
      </p:sp>
      <p:sp>
        <p:nvSpPr>
          <p:cNvPr id="3" name="Content Placeholder 2"/>
          <p:cNvSpPr>
            <a:spLocks noGrp="1"/>
          </p:cNvSpPr>
          <p:nvPr>
            <p:ph idx="1"/>
          </p:nvPr>
        </p:nvSpPr>
        <p:spPr/>
        <p:txBody>
          <a:bodyPr>
            <a:normAutofit lnSpcReduction="10000"/>
          </a:bodyPr>
          <a:lstStyle/>
          <a:p>
            <a:r>
              <a:rPr lang="en-US" dirty="0"/>
              <a:t>This was founded by Sigmund </a:t>
            </a:r>
            <a:r>
              <a:rPr lang="en-US" dirty="0" smtClean="0"/>
              <a:t>Freud  </a:t>
            </a:r>
            <a:r>
              <a:rPr lang="en-US" dirty="0"/>
              <a:t>(1856-1938</a:t>
            </a:r>
            <a:r>
              <a:rPr lang="en-US" dirty="0" smtClean="0"/>
              <a:t>). </a:t>
            </a:r>
          </a:p>
          <a:p>
            <a:r>
              <a:rPr lang="en-US" dirty="0" smtClean="0"/>
              <a:t>He </a:t>
            </a:r>
            <a:r>
              <a:rPr lang="en-US" dirty="0"/>
              <a:t>developed a </a:t>
            </a:r>
            <a:r>
              <a:rPr lang="en-US" dirty="0" smtClean="0"/>
              <a:t>theory </a:t>
            </a:r>
            <a:r>
              <a:rPr lang="en-US" dirty="0"/>
              <a:t>of behavior and mind, </a:t>
            </a:r>
            <a:r>
              <a:rPr lang="en-US" dirty="0" smtClean="0"/>
              <a:t>which </a:t>
            </a:r>
            <a:r>
              <a:rPr lang="en-US" dirty="0"/>
              <a:t>said that much of what we do and think results </a:t>
            </a:r>
            <a:r>
              <a:rPr lang="en-US" dirty="0" smtClean="0"/>
              <a:t>from urges </a:t>
            </a:r>
            <a:r>
              <a:rPr lang="en-US" dirty="0"/>
              <a:t>or </a:t>
            </a:r>
            <a:r>
              <a:rPr lang="en-US" dirty="0" smtClean="0"/>
              <a:t>drives </a:t>
            </a:r>
            <a:r>
              <a:rPr lang="en-US" dirty="0"/>
              <a:t>which seek </a:t>
            </a:r>
            <a:r>
              <a:rPr lang="en-US" dirty="0" smtClean="0"/>
              <a:t>expression </a:t>
            </a:r>
            <a:r>
              <a:rPr lang="en-US" dirty="0"/>
              <a:t>in behavior and thought. </a:t>
            </a:r>
            <a:endParaRPr lang="en-US" dirty="0" smtClean="0"/>
          </a:p>
          <a:p>
            <a:r>
              <a:rPr lang="en-US" dirty="0" smtClean="0"/>
              <a:t>The socially forbidden, personally unacceptable and painful desires, </a:t>
            </a:r>
            <a:r>
              <a:rPr lang="en-US" dirty="0" err="1" smtClean="0"/>
              <a:t>impulses,urges</a:t>
            </a:r>
            <a:r>
              <a:rPr lang="en-US" dirty="0" smtClean="0"/>
              <a:t> and wishes of the individual are being pushed away into the depths of the </a:t>
            </a:r>
            <a:r>
              <a:rPr lang="en-US" dirty="0" err="1" smtClean="0"/>
              <a:t>uncouncious</a:t>
            </a:r>
            <a:r>
              <a:rPr lang="en-US" dirty="0" smtClean="0"/>
              <a:t> portions of the mind from the </a:t>
            </a:r>
            <a:r>
              <a:rPr lang="en-US" dirty="0" err="1" smtClean="0"/>
              <a:t>councious</a:t>
            </a:r>
            <a:r>
              <a:rPr lang="en-US" dirty="0" smtClean="0"/>
              <a:t> layers. This process is known as repression.</a:t>
            </a:r>
            <a:endParaRPr lang="en-US" dirty="0"/>
          </a:p>
          <a:p>
            <a:r>
              <a:rPr lang="en-US" dirty="0"/>
              <a:t>This is the expression of the </a:t>
            </a:r>
            <a:r>
              <a:rPr lang="en-US" dirty="0" smtClean="0"/>
              <a:t> unconscious  </a:t>
            </a:r>
            <a:r>
              <a:rPr lang="en-US" dirty="0"/>
              <a:t>drives which shows up </a:t>
            </a:r>
            <a:r>
              <a:rPr lang="en-US" dirty="0" smtClean="0"/>
              <a:t>in </a:t>
            </a:r>
            <a:r>
              <a:rPr lang="en-US" dirty="0"/>
              <a:t>behavior and thought. </a:t>
            </a:r>
            <a:endParaRPr lang="en-US" dirty="0" smtClean="0"/>
          </a:p>
          <a:p>
            <a:r>
              <a:rPr lang="en-US" dirty="0" smtClean="0"/>
              <a:t>The </a:t>
            </a:r>
            <a:r>
              <a:rPr lang="en-US" dirty="0"/>
              <a:t>term unconscious motivation describes the key idea of psychoanalysis.</a:t>
            </a:r>
          </a:p>
          <a:p>
            <a:endParaRPr lang="en-US" dirty="0"/>
          </a:p>
          <a:p>
            <a:endParaRPr lang="en-US" dirty="0"/>
          </a:p>
        </p:txBody>
      </p:sp>
    </p:spTree>
    <p:extLst>
      <p:ext uri="{BB962C8B-B14F-4D97-AF65-F5344CB8AC3E}">
        <p14:creationId xmlns:p14="http://schemas.microsoft.com/office/powerpoint/2010/main" val="3669012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PERSPECTIVES OF PSYCHOLOGY</a:t>
            </a:r>
            <a:endParaRPr lang="en-US" dirty="0"/>
          </a:p>
        </p:txBody>
      </p:sp>
      <p:sp>
        <p:nvSpPr>
          <p:cNvPr id="3" name="Content Placeholder 2"/>
          <p:cNvSpPr>
            <a:spLocks noGrp="1"/>
          </p:cNvSpPr>
          <p:nvPr>
            <p:ph idx="1"/>
          </p:nvPr>
        </p:nvSpPr>
        <p:spPr/>
        <p:txBody>
          <a:bodyPr>
            <a:normAutofit/>
          </a:bodyPr>
          <a:lstStyle/>
          <a:p>
            <a:pPr>
              <a:buNone/>
            </a:pPr>
            <a:r>
              <a:rPr lang="en-US" sz="2800" b="1" i="1" u="sng" dirty="0">
                <a:solidFill>
                  <a:srgbClr val="7030A0"/>
                </a:solidFill>
              </a:rPr>
              <a:t>1.Biological perspective</a:t>
            </a:r>
          </a:p>
          <a:p>
            <a:r>
              <a:rPr lang="en-US" dirty="0"/>
              <a:t>This perspective proposes that behavior is determined by our biological make </a:t>
            </a:r>
            <a:r>
              <a:rPr lang="en-US" dirty="0" smtClean="0"/>
              <a:t>up that </a:t>
            </a:r>
            <a:r>
              <a:rPr lang="en-US" dirty="0"/>
              <a:t>is ,the genes, the </a:t>
            </a:r>
            <a:r>
              <a:rPr lang="en-US" dirty="0" smtClean="0"/>
              <a:t>nervous system </a:t>
            </a:r>
            <a:r>
              <a:rPr lang="en-US" dirty="0"/>
              <a:t>and endocrine systems. </a:t>
            </a:r>
          </a:p>
          <a:p>
            <a:r>
              <a:rPr lang="en-US" dirty="0"/>
              <a:t>For </a:t>
            </a:r>
            <a:r>
              <a:rPr lang="en-US" dirty="0" smtClean="0"/>
              <a:t>example, </a:t>
            </a:r>
            <a:r>
              <a:rPr lang="en-US" dirty="0"/>
              <a:t>how do cells </a:t>
            </a:r>
            <a:r>
              <a:rPr lang="en-US" dirty="0" smtClean="0"/>
              <a:t>function to </a:t>
            </a:r>
            <a:r>
              <a:rPr lang="en-US" dirty="0"/>
              <a:t>determine behavior? </a:t>
            </a:r>
            <a:endParaRPr lang="en-US" dirty="0" smtClean="0"/>
          </a:p>
          <a:p>
            <a:r>
              <a:rPr lang="en-US" dirty="0" smtClean="0"/>
              <a:t>How </a:t>
            </a:r>
            <a:r>
              <a:rPr lang="en-US" dirty="0"/>
              <a:t>do hormones operate to influence behavior? </a:t>
            </a:r>
          </a:p>
        </p:txBody>
      </p:sp>
    </p:spTree>
    <p:extLst>
      <p:ext uri="{BB962C8B-B14F-4D97-AF65-F5344CB8AC3E}">
        <p14:creationId xmlns:p14="http://schemas.microsoft.com/office/powerpoint/2010/main" val="2235225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Psychologists who subscribe to this perspective have made major contributions to the understanding and betterment of human life, ranging from developing cures for certain  type of diseases whose origin is biological, to identifying drugs to treat people with severe mental disorders .</a:t>
            </a:r>
            <a:r>
              <a:rPr lang="en-US" dirty="0" err="1"/>
              <a:t>e.g</a:t>
            </a:r>
            <a:r>
              <a:rPr lang="en-US" dirty="0"/>
              <a:t> from the field of psychopharmacology drugs such as clozapine have been developed to cure certain mental disorders  that present with psychotic symptoms</a:t>
            </a:r>
          </a:p>
          <a:p>
            <a:endParaRPr lang="en-US" dirty="0"/>
          </a:p>
          <a:p>
            <a:endParaRPr lang="en-US" dirty="0"/>
          </a:p>
          <a:p>
            <a:endParaRPr lang="en-US" dirty="0"/>
          </a:p>
        </p:txBody>
      </p:sp>
    </p:spTree>
    <p:extLst>
      <p:ext uri="{BB962C8B-B14F-4D97-AF65-F5344CB8AC3E}">
        <p14:creationId xmlns:p14="http://schemas.microsoft.com/office/powerpoint/2010/main" val="17953980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PERSPECTIVE</a:t>
            </a:r>
            <a:endParaRPr lang="en-US" dirty="0"/>
          </a:p>
        </p:txBody>
      </p:sp>
      <p:sp>
        <p:nvSpPr>
          <p:cNvPr id="3" name="Content Placeholder 2"/>
          <p:cNvSpPr>
            <a:spLocks noGrp="1"/>
          </p:cNvSpPr>
          <p:nvPr>
            <p:ph idx="1"/>
          </p:nvPr>
        </p:nvSpPr>
        <p:spPr/>
        <p:txBody>
          <a:bodyPr>
            <a:normAutofit/>
          </a:bodyPr>
          <a:lstStyle/>
          <a:p>
            <a:pPr>
              <a:buNone/>
            </a:pPr>
            <a:r>
              <a:rPr lang="en-US" dirty="0"/>
              <a:t>According to this view our </a:t>
            </a:r>
            <a:r>
              <a:rPr lang="en-US" dirty="0" smtClean="0"/>
              <a:t>actions are </a:t>
            </a:r>
            <a:r>
              <a:rPr lang="en-US" dirty="0"/>
              <a:t>profoundly influenced by the way we interpret our experiences </a:t>
            </a:r>
            <a:r>
              <a:rPr lang="en-US" dirty="0" smtClean="0"/>
              <a:t>.</a:t>
            </a:r>
          </a:p>
          <a:p>
            <a:pPr>
              <a:buNone/>
            </a:pPr>
            <a:r>
              <a:rPr lang="en-US" dirty="0" smtClean="0"/>
              <a:t>so </a:t>
            </a:r>
            <a:r>
              <a:rPr lang="en-US" dirty="0"/>
              <a:t>mental processes such as thoughts</a:t>
            </a:r>
            <a:r>
              <a:rPr lang="en-US" dirty="0" smtClean="0"/>
              <a:t>, expectations, perceptions </a:t>
            </a:r>
            <a:r>
              <a:rPr lang="en-US" dirty="0"/>
              <a:t>and memories are used to help </a:t>
            </a:r>
            <a:r>
              <a:rPr lang="en-US" dirty="0" smtClean="0"/>
              <a:t>us process </a:t>
            </a:r>
            <a:r>
              <a:rPr lang="en-US" dirty="0"/>
              <a:t>information and this in </a:t>
            </a:r>
            <a:r>
              <a:rPr lang="en-US" dirty="0" smtClean="0"/>
              <a:t>turn influences </a:t>
            </a:r>
            <a:r>
              <a:rPr lang="en-US" dirty="0"/>
              <a:t>our perception of the </a:t>
            </a:r>
            <a:r>
              <a:rPr lang="en-US" dirty="0" smtClean="0"/>
              <a:t>world  </a:t>
            </a:r>
            <a:r>
              <a:rPr lang="en-US" dirty="0"/>
              <a:t>and hence our </a:t>
            </a:r>
            <a:r>
              <a:rPr lang="en-US" dirty="0" smtClean="0"/>
              <a:t>behavior</a:t>
            </a:r>
          </a:p>
          <a:p>
            <a:pPr>
              <a:buNone/>
            </a:pPr>
            <a:r>
              <a:rPr lang="en-US" dirty="0"/>
              <a:t>This perspective also explains that </a:t>
            </a:r>
            <a:r>
              <a:rPr lang="en-US" dirty="0" smtClean="0"/>
              <a:t>we relate </a:t>
            </a:r>
            <a:r>
              <a:rPr lang="en-US" dirty="0"/>
              <a:t>to people because we </a:t>
            </a:r>
            <a:r>
              <a:rPr lang="en-US" dirty="0" smtClean="0"/>
              <a:t>cognitively analyze </a:t>
            </a:r>
            <a:r>
              <a:rPr lang="en-US" dirty="0"/>
              <a:t>certain aspects of  their </a:t>
            </a:r>
            <a:r>
              <a:rPr lang="en-US" dirty="0" smtClean="0"/>
              <a:t>way of </a:t>
            </a:r>
            <a:r>
              <a:rPr lang="en-US" dirty="0"/>
              <a:t>life</a:t>
            </a:r>
            <a:r>
              <a:rPr lang="en-US" dirty="0" smtClean="0"/>
              <a:t>.</a:t>
            </a:r>
          </a:p>
          <a:p>
            <a:pPr>
              <a:buNone/>
            </a:pPr>
            <a:r>
              <a:rPr lang="en-US" dirty="0" smtClean="0"/>
              <a:t> </a:t>
            </a:r>
            <a:r>
              <a:rPr lang="en-US" dirty="0"/>
              <a:t>I</a:t>
            </a:r>
            <a:r>
              <a:rPr lang="en-US" dirty="0" smtClean="0"/>
              <a:t>f </a:t>
            </a:r>
            <a:r>
              <a:rPr lang="en-US" dirty="0"/>
              <a:t>we believe that </a:t>
            </a:r>
            <a:r>
              <a:rPr lang="en-US" dirty="0" smtClean="0"/>
              <a:t>they </a:t>
            </a:r>
            <a:r>
              <a:rPr lang="en-US" dirty="0"/>
              <a:t>are good people we </a:t>
            </a:r>
            <a:r>
              <a:rPr lang="en-US" dirty="0" smtClean="0"/>
              <a:t>will </a:t>
            </a:r>
            <a:r>
              <a:rPr lang="en-US" dirty="0"/>
              <a:t>become closer to them ,otherwise we </a:t>
            </a:r>
            <a:r>
              <a:rPr lang="en-US" dirty="0" smtClean="0"/>
              <a:t> move </a:t>
            </a:r>
            <a:r>
              <a:rPr lang="en-US" dirty="0"/>
              <a:t>away from them if we don’t </a:t>
            </a:r>
            <a:r>
              <a:rPr lang="en-US" dirty="0" smtClean="0"/>
              <a:t> </a:t>
            </a:r>
            <a:r>
              <a:rPr lang="en-US" dirty="0" smtClean="0"/>
              <a:t>like </a:t>
            </a:r>
            <a:r>
              <a:rPr lang="en-US" dirty="0"/>
              <a:t>them</a:t>
            </a:r>
          </a:p>
          <a:p>
            <a:pPr>
              <a:buNone/>
            </a:pPr>
            <a:r>
              <a:rPr lang="en-US" dirty="0"/>
              <a:t> </a:t>
            </a:r>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727437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PSYCHODYNAMIC PERSPECTIVE</a:t>
            </a:r>
            <a:endParaRPr lang="en-US" dirty="0"/>
          </a:p>
        </p:txBody>
      </p:sp>
      <p:sp>
        <p:nvSpPr>
          <p:cNvPr id="3" name="Content Placeholder 2"/>
          <p:cNvSpPr>
            <a:spLocks noGrp="1"/>
          </p:cNvSpPr>
          <p:nvPr>
            <p:ph idx="1"/>
          </p:nvPr>
        </p:nvSpPr>
        <p:spPr/>
        <p:txBody>
          <a:bodyPr>
            <a:normAutofit fontScale="25000" lnSpcReduction="20000"/>
          </a:bodyPr>
          <a:lstStyle/>
          <a:p>
            <a:r>
              <a:rPr lang="en-US" sz="7200" dirty="0"/>
              <a:t>This perspective was fronted by Austrian psychiatrist Sigmund Freud. It attempts to understand the minds covert functions. </a:t>
            </a:r>
            <a:endParaRPr lang="en-US" sz="7200" dirty="0" smtClean="0"/>
          </a:p>
          <a:p>
            <a:endParaRPr lang="en-US" sz="7200" dirty="0" smtClean="0"/>
          </a:p>
          <a:p>
            <a:pPr marL="0" indent="0">
              <a:buNone/>
            </a:pPr>
            <a:endParaRPr lang="en-US" sz="7200" dirty="0" smtClean="0"/>
          </a:p>
          <a:p>
            <a:r>
              <a:rPr lang="en-US" sz="7200" dirty="0" smtClean="0"/>
              <a:t>It </a:t>
            </a:r>
            <a:r>
              <a:rPr lang="en-US" sz="7200" dirty="0"/>
              <a:t>places heavy emphasis on motives and mental conflicts especially the unconscious motives and conflicts of which </a:t>
            </a:r>
            <a:r>
              <a:rPr lang="en-US" sz="7200" dirty="0" smtClean="0"/>
              <a:t>the </a:t>
            </a:r>
            <a:r>
              <a:rPr lang="en-US" sz="7200" dirty="0"/>
              <a:t>individual has little awareness and control </a:t>
            </a:r>
            <a:r>
              <a:rPr lang="en-US" sz="7200" dirty="0" smtClean="0"/>
              <a:t>.</a:t>
            </a:r>
          </a:p>
          <a:p>
            <a:endParaRPr lang="en-US" sz="7200" dirty="0" smtClean="0"/>
          </a:p>
          <a:p>
            <a:r>
              <a:rPr lang="en-US" sz="7200" dirty="0" smtClean="0"/>
              <a:t>The </a:t>
            </a:r>
            <a:r>
              <a:rPr lang="en-US" sz="7200" dirty="0"/>
              <a:t>word psychodynamic itself means </a:t>
            </a:r>
            <a:r>
              <a:rPr lang="en-US" sz="7200" dirty="0" smtClean="0"/>
              <a:t>that the </a:t>
            </a:r>
            <a:r>
              <a:rPr lang="en-US" sz="7200" dirty="0"/>
              <a:t>mind is the source </a:t>
            </a:r>
            <a:r>
              <a:rPr lang="en-US" sz="7200" dirty="0" smtClean="0"/>
              <a:t>of behavioral </a:t>
            </a:r>
            <a:r>
              <a:rPr lang="en-US" sz="7200" dirty="0"/>
              <a:t>energy. Dreams and slips of the tongue are viewed as the </a:t>
            </a:r>
            <a:r>
              <a:rPr lang="en-US" sz="7200" dirty="0" smtClean="0"/>
              <a:t>indications </a:t>
            </a:r>
            <a:r>
              <a:rPr lang="en-US" sz="7200" dirty="0"/>
              <a:t>of what a person is truly </a:t>
            </a:r>
            <a:r>
              <a:rPr lang="en-US" sz="7200" dirty="0" smtClean="0"/>
              <a:t> feeling </a:t>
            </a:r>
            <a:r>
              <a:rPr lang="en-US" sz="7200" dirty="0"/>
              <a:t>but repressed in the </a:t>
            </a:r>
            <a:r>
              <a:rPr lang="en-US" sz="7200" dirty="0" smtClean="0"/>
              <a:t>unconscious  </a:t>
            </a:r>
            <a:r>
              <a:rPr lang="en-US" sz="7200" dirty="0"/>
              <a:t>part of the mind.</a:t>
            </a:r>
          </a:p>
          <a:p>
            <a:endParaRPr lang="en-US" dirty="0"/>
          </a:p>
          <a:p>
            <a:endParaRPr lang="en-US" dirty="0"/>
          </a:p>
          <a:p>
            <a:pPr>
              <a:buNone/>
            </a:pPr>
            <a:endParaRPr lang="en-US" dirty="0"/>
          </a:p>
          <a:p>
            <a:endParaRPr lang="en-US" dirty="0"/>
          </a:p>
          <a:p>
            <a:pPr>
              <a:buNone/>
            </a:pPr>
            <a:endParaRPr lang="en-US" dirty="0"/>
          </a:p>
          <a:p>
            <a:pPr>
              <a:buNone/>
            </a:pPr>
            <a:r>
              <a:rPr lang="en-US" dirty="0"/>
              <a:t>  </a:t>
            </a:r>
          </a:p>
          <a:p>
            <a:endParaRPr lang="en-US" dirty="0"/>
          </a:p>
        </p:txBody>
      </p:sp>
    </p:spTree>
    <p:extLst>
      <p:ext uri="{BB962C8B-B14F-4D97-AF65-F5344CB8AC3E}">
        <p14:creationId xmlns:p14="http://schemas.microsoft.com/office/powerpoint/2010/main" val="1955417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SOCIO CULTURAL PERSPECTIVE</a:t>
            </a:r>
            <a:endParaRPr lang="en-US" dirty="0"/>
          </a:p>
        </p:txBody>
      </p:sp>
      <p:sp>
        <p:nvSpPr>
          <p:cNvPr id="3" name="Content Placeholder 2"/>
          <p:cNvSpPr>
            <a:spLocks noGrp="1"/>
          </p:cNvSpPr>
          <p:nvPr>
            <p:ph idx="1"/>
          </p:nvPr>
        </p:nvSpPr>
        <p:spPr/>
        <p:txBody>
          <a:bodyPr>
            <a:normAutofit/>
          </a:bodyPr>
          <a:lstStyle/>
          <a:p>
            <a:r>
              <a:rPr lang="en-US" dirty="0"/>
              <a:t>This perspective is based on the </a:t>
            </a:r>
            <a:r>
              <a:rPr lang="en-US" dirty="0" smtClean="0"/>
              <a:t> assumption </a:t>
            </a:r>
            <a:r>
              <a:rPr lang="en-US" dirty="0"/>
              <a:t>that ones personalities</a:t>
            </a:r>
            <a:r>
              <a:rPr lang="en-US" dirty="0" smtClean="0"/>
              <a:t>, </a:t>
            </a:r>
            <a:r>
              <a:rPr lang="en-US" dirty="0" err="1" smtClean="0"/>
              <a:t>beleifs</a:t>
            </a:r>
            <a:r>
              <a:rPr lang="en-US" dirty="0" smtClean="0"/>
              <a:t>,  attitudes </a:t>
            </a:r>
            <a:r>
              <a:rPr lang="en-US" dirty="0"/>
              <a:t>and skills are learned </a:t>
            </a:r>
            <a:r>
              <a:rPr lang="en-US" dirty="0" smtClean="0"/>
              <a:t>from others .</a:t>
            </a:r>
          </a:p>
          <a:p>
            <a:r>
              <a:rPr lang="en-US" dirty="0" smtClean="0"/>
              <a:t>The </a:t>
            </a:r>
            <a:r>
              <a:rPr lang="en-US" dirty="0"/>
              <a:t>perspective further states </a:t>
            </a:r>
            <a:r>
              <a:rPr lang="en-US" dirty="0" smtClean="0"/>
              <a:t>that  </a:t>
            </a:r>
            <a:r>
              <a:rPr lang="en-US" dirty="0"/>
              <a:t>it is necessary to understand ones culture</a:t>
            </a:r>
            <a:r>
              <a:rPr lang="en-US" dirty="0" smtClean="0"/>
              <a:t>, </a:t>
            </a:r>
            <a:r>
              <a:rPr lang="en-US" dirty="0" smtClean="0"/>
              <a:t>ethnicity, </a:t>
            </a:r>
            <a:r>
              <a:rPr lang="en-US" dirty="0" smtClean="0"/>
              <a:t>identity and </a:t>
            </a:r>
            <a:r>
              <a:rPr lang="en-US" dirty="0"/>
              <a:t>other sociocultural factors such as gender and socio </a:t>
            </a:r>
            <a:r>
              <a:rPr lang="en-US" dirty="0" smtClean="0"/>
              <a:t> economic </a:t>
            </a:r>
            <a:r>
              <a:rPr lang="en-US" dirty="0"/>
              <a:t>status to fully understand a </a:t>
            </a:r>
            <a:r>
              <a:rPr lang="en-US" dirty="0" smtClean="0"/>
              <a:t>person </a:t>
            </a:r>
            <a:r>
              <a:rPr lang="en-US" dirty="0"/>
              <a:t>better</a:t>
            </a:r>
            <a:r>
              <a:rPr lang="en-US" dirty="0" smtClean="0"/>
              <a:t>.</a:t>
            </a:r>
          </a:p>
          <a:p>
            <a:r>
              <a:rPr lang="en-US" dirty="0" smtClean="0"/>
              <a:t> </a:t>
            </a:r>
            <a:r>
              <a:rPr lang="en-US" dirty="0"/>
              <a:t>This means that </a:t>
            </a:r>
            <a:r>
              <a:rPr lang="en-US" dirty="0" smtClean="0"/>
              <a:t> the </a:t>
            </a:r>
            <a:r>
              <a:rPr lang="en-US" dirty="0"/>
              <a:t>kind of society we live </a:t>
            </a:r>
            <a:r>
              <a:rPr lang="en-US" dirty="0" smtClean="0"/>
              <a:t>in </a:t>
            </a:r>
            <a:r>
              <a:rPr lang="en-US" dirty="0"/>
              <a:t>may determine the kind of </a:t>
            </a:r>
            <a:r>
              <a:rPr lang="en-US" dirty="0" smtClean="0"/>
              <a:t>behavior we </a:t>
            </a:r>
            <a:r>
              <a:rPr lang="en-US" dirty="0"/>
              <a:t>display.</a:t>
            </a:r>
          </a:p>
          <a:p>
            <a:endParaRPr lang="en-US" dirty="0"/>
          </a:p>
          <a:p>
            <a:pPr>
              <a:buNone/>
            </a:pPr>
            <a:endParaRPr lang="en-US" dirty="0"/>
          </a:p>
        </p:txBody>
      </p:sp>
    </p:spTree>
    <p:extLst>
      <p:ext uri="{BB962C8B-B14F-4D97-AF65-F5344CB8AC3E}">
        <p14:creationId xmlns:p14="http://schemas.microsoft.com/office/powerpoint/2010/main" val="25751761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a:t>
            </a:r>
            <a:r>
              <a:rPr lang="en-US" dirty="0"/>
              <a:t>perspective emphasizes human ability, growth, and potential. It is associated with psychologists like Abraham Maslow and Carl Rogers. </a:t>
            </a:r>
          </a:p>
          <a:p>
            <a:endParaRPr lang="en-US" dirty="0"/>
          </a:p>
          <a:p>
            <a:endParaRPr lang="en-US" dirty="0"/>
          </a:p>
        </p:txBody>
      </p:sp>
    </p:spTree>
    <p:extLst>
      <p:ext uri="{BB962C8B-B14F-4D97-AF65-F5344CB8AC3E}">
        <p14:creationId xmlns:p14="http://schemas.microsoft.com/office/powerpoint/2010/main" val="818158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outcomes</a:t>
            </a:r>
            <a:endParaRPr lang="en-US" dirty="0"/>
          </a:p>
        </p:txBody>
      </p:sp>
      <p:sp>
        <p:nvSpPr>
          <p:cNvPr id="3" name="Content Placeholder 2"/>
          <p:cNvSpPr>
            <a:spLocks noGrp="1"/>
          </p:cNvSpPr>
          <p:nvPr>
            <p:ph idx="1"/>
          </p:nvPr>
        </p:nvSpPr>
        <p:spPr/>
        <p:txBody>
          <a:bodyPr/>
          <a:lstStyle/>
          <a:p>
            <a:pPr marL="0" indent="0">
              <a:buNone/>
            </a:pPr>
            <a:r>
              <a:rPr lang="en-US" dirty="0" smtClean="0"/>
              <a:t>By the end of this module the learner should:</a:t>
            </a:r>
          </a:p>
          <a:p>
            <a:r>
              <a:rPr lang="en-US" dirty="0"/>
              <a:t> </a:t>
            </a:r>
            <a:r>
              <a:rPr lang="en-US" dirty="0" smtClean="0"/>
              <a:t>Demonstrate understanding of the influence of psychology on health</a:t>
            </a:r>
          </a:p>
          <a:p>
            <a:r>
              <a:rPr lang="en-US" dirty="0"/>
              <a:t> </a:t>
            </a:r>
            <a:r>
              <a:rPr lang="en-US" dirty="0" smtClean="0"/>
              <a:t> Demonstrate understanding of the physical, cognitive and socio-   emotional influences on human behavior.</a:t>
            </a:r>
          </a:p>
          <a:p>
            <a:r>
              <a:rPr lang="en-US" dirty="0"/>
              <a:t> </a:t>
            </a:r>
            <a:r>
              <a:rPr lang="en-US" dirty="0" smtClean="0"/>
              <a:t> Demonstrate understanding of motivation and emotion influence on human </a:t>
            </a:r>
            <a:r>
              <a:rPr lang="en-US" dirty="0" err="1" smtClean="0"/>
              <a:t>behaviour</a:t>
            </a:r>
            <a:r>
              <a:rPr lang="en-US" dirty="0" smtClean="0"/>
              <a:t>.</a:t>
            </a:r>
          </a:p>
          <a:p>
            <a:r>
              <a:rPr lang="en-US" dirty="0" smtClean="0"/>
              <a:t>Demonstrate understanding of personality influences on health care.</a:t>
            </a:r>
          </a:p>
          <a:p>
            <a:endParaRPr lang="en-US" dirty="0"/>
          </a:p>
        </p:txBody>
      </p:sp>
    </p:spTree>
    <p:extLst>
      <p:ext uri="{BB962C8B-B14F-4D97-AF65-F5344CB8AC3E}">
        <p14:creationId xmlns:p14="http://schemas.microsoft.com/office/powerpoint/2010/main" val="92036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HUMANISTIC PERSPECTIVE</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7200" dirty="0" smtClean="0"/>
              <a:t>To </a:t>
            </a:r>
            <a:r>
              <a:rPr lang="en-US" sz="7200" dirty="0"/>
              <a:t>them </a:t>
            </a:r>
            <a:r>
              <a:rPr lang="en-US" sz="7200" dirty="0" smtClean="0"/>
              <a:t>(Humanists) people </a:t>
            </a:r>
            <a:r>
              <a:rPr lang="en-US" sz="7200" dirty="0" smtClean="0"/>
              <a:t>have a </a:t>
            </a:r>
            <a:r>
              <a:rPr lang="en-US" sz="7200" dirty="0"/>
              <a:t>free will to make choices </a:t>
            </a:r>
            <a:r>
              <a:rPr lang="en-US" sz="7200" dirty="0" smtClean="0"/>
              <a:t>that </a:t>
            </a:r>
            <a:r>
              <a:rPr lang="en-US" sz="7200" dirty="0"/>
              <a:t>affect their lives. Humanists try </a:t>
            </a:r>
            <a:r>
              <a:rPr lang="en-US" sz="7200" dirty="0" smtClean="0"/>
              <a:t> to </a:t>
            </a:r>
            <a:r>
              <a:rPr lang="en-US" sz="7200" dirty="0"/>
              <a:t>understand our thoughts, feelings </a:t>
            </a:r>
            <a:r>
              <a:rPr lang="en-US" sz="7200" dirty="0" smtClean="0"/>
              <a:t>and </a:t>
            </a:r>
            <a:r>
              <a:rPr lang="en-US" sz="7200" dirty="0"/>
              <a:t>self concepts</a:t>
            </a:r>
            <a:r>
              <a:rPr lang="en-US" sz="7200" dirty="0" smtClean="0"/>
              <a:t>.</a:t>
            </a:r>
          </a:p>
          <a:p>
            <a:pPr>
              <a:buNone/>
            </a:pPr>
            <a:r>
              <a:rPr lang="en-US" sz="7200" dirty="0" smtClean="0"/>
              <a:t>When personality development focuses upon the development of self, it is called humanism.</a:t>
            </a:r>
          </a:p>
          <a:p>
            <a:pPr>
              <a:buNone/>
            </a:pPr>
            <a:endParaRPr lang="en-US" sz="7200" dirty="0"/>
          </a:p>
          <a:p>
            <a:pPr>
              <a:buNone/>
            </a:pPr>
            <a:r>
              <a:rPr lang="en-US" sz="7200" dirty="0"/>
              <a:t> The individual is driven by a </a:t>
            </a:r>
            <a:r>
              <a:rPr lang="en-US" sz="7200" dirty="0" smtClean="0"/>
              <a:t> major </a:t>
            </a:r>
            <a:r>
              <a:rPr lang="en-US" sz="7200" dirty="0"/>
              <a:t>force referred to as </a:t>
            </a:r>
            <a:r>
              <a:rPr lang="en-US" sz="7200" dirty="0" smtClean="0"/>
              <a:t>the </a:t>
            </a:r>
            <a:r>
              <a:rPr lang="en-US" sz="7200" i="1" dirty="0" smtClean="0">
                <a:solidFill>
                  <a:srgbClr val="FF0000"/>
                </a:solidFill>
              </a:rPr>
              <a:t>actualizing </a:t>
            </a:r>
            <a:r>
              <a:rPr lang="en-US" sz="7200" i="1" dirty="0">
                <a:solidFill>
                  <a:srgbClr val="FF0000"/>
                </a:solidFill>
              </a:rPr>
              <a:t>tendency. </a:t>
            </a:r>
            <a:endParaRPr lang="en-US" sz="7200" i="1" dirty="0" smtClean="0">
              <a:solidFill>
                <a:srgbClr val="FF0000"/>
              </a:solidFill>
            </a:endParaRPr>
          </a:p>
          <a:p>
            <a:pPr>
              <a:buNone/>
            </a:pPr>
            <a:r>
              <a:rPr lang="en-US" sz="7200" i="1" dirty="0" smtClean="0"/>
              <a:t>This </a:t>
            </a:r>
            <a:r>
              <a:rPr lang="en-US" sz="7200" i="1" dirty="0"/>
              <a:t>force or motive enables the individual to achieve </a:t>
            </a:r>
            <a:r>
              <a:rPr lang="en-US" sz="7200" i="1" dirty="0" smtClean="0"/>
              <a:t>the best </a:t>
            </a:r>
            <a:r>
              <a:rPr lang="en-US" sz="7200" i="1" dirty="0"/>
              <a:t>that he/she can achieve in life</a:t>
            </a:r>
            <a:r>
              <a:rPr lang="en-US" sz="7200" i="1" dirty="0" smtClean="0"/>
              <a:t>.</a:t>
            </a:r>
          </a:p>
          <a:p>
            <a:pPr>
              <a:buNone/>
            </a:pPr>
            <a:endParaRPr lang="en-US" sz="7200" i="1" dirty="0"/>
          </a:p>
          <a:p>
            <a:pPr>
              <a:buNone/>
            </a:pPr>
            <a:r>
              <a:rPr lang="en-US" sz="7200" i="1" dirty="0" smtClean="0"/>
              <a:t> </a:t>
            </a:r>
            <a:r>
              <a:rPr lang="en-US" sz="7200" i="1" dirty="0"/>
              <a:t>So</a:t>
            </a:r>
            <a:r>
              <a:rPr lang="en-US" sz="7200" dirty="0"/>
              <a:t> people are driven to achieve </a:t>
            </a:r>
            <a:r>
              <a:rPr lang="en-US" sz="7200" dirty="0" smtClean="0"/>
              <a:t> certain </a:t>
            </a:r>
            <a:r>
              <a:rPr lang="en-US" sz="7200" dirty="0"/>
              <a:t>things like wealth, education or leadership by this force.</a:t>
            </a:r>
            <a:endParaRPr lang="en-US" sz="7200" i="1" dirty="0"/>
          </a:p>
          <a:p>
            <a:pPr>
              <a:buNone/>
            </a:pPr>
            <a:endParaRPr lang="en-US" sz="7200" i="1" dirty="0"/>
          </a:p>
          <a:p>
            <a:pPr>
              <a:buNone/>
            </a:pPr>
            <a:r>
              <a:rPr lang="en-US" sz="7200" i="1" dirty="0"/>
              <a:t> </a:t>
            </a:r>
          </a:p>
          <a:p>
            <a:pPr>
              <a:buNone/>
            </a:pPr>
            <a:endParaRPr lang="en-US" dirty="0"/>
          </a:p>
          <a:p>
            <a:endParaRPr lang="en-US" dirty="0"/>
          </a:p>
        </p:txBody>
      </p:sp>
    </p:spTree>
    <p:extLst>
      <p:ext uri="{BB962C8B-B14F-4D97-AF65-F5344CB8AC3E}">
        <p14:creationId xmlns:p14="http://schemas.microsoft.com/office/powerpoint/2010/main" val="2694781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BEHAVIOURAL PERSPECTIVE</a:t>
            </a:r>
            <a:endParaRPr lang="en-US" dirty="0"/>
          </a:p>
        </p:txBody>
      </p:sp>
      <p:sp>
        <p:nvSpPr>
          <p:cNvPr id="3" name="Content Placeholder 2"/>
          <p:cNvSpPr>
            <a:spLocks noGrp="1"/>
          </p:cNvSpPr>
          <p:nvPr>
            <p:ph idx="1"/>
          </p:nvPr>
        </p:nvSpPr>
        <p:spPr>
          <a:xfrm>
            <a:off x="1154954" y="2616378"/>
            <a:ext cx="8825659" cy="3416300"/>
          </a:xfrm>
        </p:spPr>
        <p:txBody>
          <a:bodyPr/>
          <a:lstStyle/>
          <a:p>
            <a:r>
              <a:rPr lang="en-US" dirty="0"/>
              <a:t>While the biological, psychodynamic and cognitive perspectives look inside the organism to determine the cause </a:t>
            </a:r>
            <a:r>
              <a:rPr lang="en-US" dirty="0" smtClean="0"/>
              <a:t>of  </a:t>
            </a:r>
            <a:r>
              <a:rPr lang="en-US" dirty="0"/>
              <a:t>behavior, this perspective suggest that observable behavior should be the focus </a:t>
            </a:r>
            <a:r>
              <a:rPr lang="en-US" dirty="0" smtClean="0"/>
              <a:t> of psychology.</a:t>
            </a:r>
          </a:p>
          <a:p>
            <a:r>
              <a:rPr lang="en-US" dirty="0"/>
              <a:t>As we have already seen </a:t>
            </a:r>
            <a:r>
              <a:rPr lang="en-US" dirty="0" smtClean="0"/>
              <a:t>when we </a:t>
            </a:r>
            <a:r>
              <a:rPr lang="en-US" dirty="0"/>
              <a:t>talked about schools of </a:t>
            </a:r>
            <a:r>
              <a:rPr lang="en-US" dirty="0" smtClean="0"/>
              <a:t>thought </a:t>
            </a:r>
            <a:r>
              <a:rPr lang="en-US" dirty="0"/>
              <a:t>it was fronted by J.B. Watson.</a:t>
            </a:r>
          </a:p>
          <a:p>
            <a:r>
              <a:rPr lang="en-US" dirty="0"/>
              <a:t>He said that one could </a:t>
            </a:r>
            <a:r>
              <a:rPr lang="en-US" dirty="0" smtClean="0"/>
              <a:t>gain</a:t>
            </a:r>
            <a:r>
              <a:rPr lang="en-US" dirty="0"/>
              <a:t> complete understanding of behavior by studying and understanding the environment in which people operated</a:t>
            </a:r>
          </a:p>
          <a:p>
            <a:endParaRPr lang="en-US" dirty="0"/>
          </a:p>
        </p:txBody>
      </p:sp>
    </p:spTree>
    <p:extLst>
      <p:ext uri="{BB962C8B-B14F-4D97-AF65-F5344CB8AC3E}">
        <p14:creationId xmlns:p14="http://schemas.microsoft.com/office/powerpoint/2010/main" val="2195117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r>
              <a:rPr lang="en-US" dirty="0"/>
              <a:t>With an example in each case explain the various perspectives of explaining human nature………………</a:t>
            </a:r>
          </a:p>
          <a:p>
            <a:endParaRPr lang="en-US" dirty="0"/>
          </a:p>
        </p:txBody>
      </p:sp>
    </p:spTree>
    <p:extLst>
      <p:ext uri="{BB962C8B-B14F-4D97-AF65-F5344CB8AC3E}">
        <p14:creationId xmlns:p14="http://schemas.microsoft.com/office/powerpoint/2010/main" val="314597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sz="4000" b="1" dirty="0" smtClean="0"/>
              <a:t>                           END</a:t>
            </a:r>
            <a:endParaRPr lang="en-US" sz="4000" b="1" dirty="0"/>
          </a:p>
        </p:txBody>
      </p:sp>
    </p:spTree>
    <p:extLst>
      <p:ext uri="{BB962C8B-B14F-4D97-AF65-F5344CB8AC3E}">
        <p14:creationId xmlns:p14="http://schemas.microsoft.com/office/powerpoint/2010/main" val="352164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UNITS</a:t>
            </a:r>
            <a:endParaRPr lang="en-US" dirty="0"/>
          </a:p>
        </p:txBody>
      </p:sp>
      <p:sp>
        <p:nvSpPr>
          <p:cNvPr id="3" name="Content Placeholder 2"/>
          <p:cNvSpPr>
            <a:spLocks noGrp="1"/>
          </p:cNvSpPr>
          <p:nvPr>
            <p:ph idx="1"/>
          </p:nvPr>
        </p:nvSpPr>
        <p:spPr/>
        <p:txBody>
          <a:bodyPr/>
          <a:lstStyle/>
          <a:p>
            <a:pPr marL="0" indent="0">
              <a:buNone/>
            </a:pPr>
            <a:r>
              <a:rPr lang="en-US" dirty="0" smtClean="0"/>
              <a:t>The units to be covered include:</a:t>
            </a:r>
          </a:p>
          <a:p>
            <a:r>
              <a:rPr lang="en-US" dirty="0" smtClean="0"/>
              <a:t>Introduction to psychology</a:t>
            </a:r>
          </a:p>
          <a:p>
            <a:r>
              <a:rPr lang="en-US" dirty="0" smtClean="0"/>
              <a:t>Human growth and development</a:t>
            </a:r>
          </a:p>
          <a:p>
            <a:r>
              <a:rPr lang="en-US" dirty="0" smtClean="0"/>
              <a:t>Cognitive Psychology</a:t>
            </a:r>
          </a:p>
          <a:p>
            <a:r>
              <a:rPr lang="en-US" dirty="0" smtClean="0"/>
              <a:t>Motivation and Emotions</a:t>
            </a:r>
          </a:p>
          <a:p>
            <a:r>
              <a:rPr lang="en-US" dirty="0" smtClean="0"/>
              <a:t>Personality</a:t>
            </a:r>
            <a:endParaRPr lang="en-US" dirty="0"/>
          </a:p>
        </p:txBody>
      </p:sp>
    </p:spTree>
    <p:extLst>
      <p:ext uri="{BB962C8B-B14F-4D97-AF65-F5344CB8AC3E}">
        <p14:creationId xmlns:p14="http://schemas.microsoft.com/office/powerpoint/2010/main" val="437593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PSYCHOLOGY</a:t>
            </a:r>
            <a:endParaRPr lang="en-US" dirty="0"/>
          </a:p>
        </p:txBody>
      </p:sp>
      <p:sp>
        <p:nvSpPr>
          <p:cNvPr id="3" name="Content Placeholder 2"/>
          <p:cNvSpPr>
            <a:spLocks noGrp="1"/>
          </p:cNvSpPr>
          <p:nvPr>
            <p:ph idx="1"/>
          </p:nvPr>
        </p:nvSpPr>
        <p:spPr/>
        <p:txBody>
          <a:bodyPr/>
          <a:lstStyle/>
          <a:p>
            <a:r>
              <a:rPr lang="en-US" dirty="0" smtClean="0"/>
              <a:t> Historical </a:t>
            </a:r>
            <a:r>
              <a:rPr lang="en-US" dirty="0"/>
              <a:t>background</a:t>
            </a:r>
          </a:p>
          <a:p>
            <a:r>
              <a:rPr lang="en-US" dirty="0"/>
              <a:t> F</a:t>
            </a:r>
            <a:r>
              <a:rPr lang="en-US" dirty="0" smtClean="0"/>
              <a:t>oundations </a:t>
            </a:r>
            <a:r>
              <a:rPr lang="en-US" dirty="0"/>
              <a:t>of psychology</a:t>
            </a:r>
          </a:p>
          <a:p>
            <a:r>
              <a:rPr lang="en-US" dirty="0"/>
              <a:t> G</a:t>
            </a:r>
            <a:r>
              <a:rPr lang="en-US" dirty="0" smtClean="0"/>
              <a:t>oals </a:t>
            </a:r>
            <a:r>
              <a:rPr lang="en-US" dirty="0"/>
              <a:t>of  </a:t>
            </a:r>
            <a:r>
              <a:rPr lang="en-US" dirty="0" smtClean="0"/>
              <a:t>psychology</a:t>
            </a:r>
          </a:p>
          <a:p>
            <a:r>
              <a:rPr lang="en-US" dirty="0" smtClean="0"/>
              <a:t> Schools </a:t>
            </a:r>
            <a:r>
              <a:rPr lang="en-US" dirty="0"/>
              <a:t>of thought</a:t>
            </a:r>
          </a:p>
          <a:p>
            <a:r>
              <a:rPr lang="en-US" dirty="0"/>
              <a:t>C</a:t>
            </a:r>
            <a:r>
              <a:rPr lang="en-US" dirty="0" smtClean="0"/>
              <a:t>ontemporary </a:t>
            </a:r>
            <a:r>
              <a:rPr lang="en-US" dirty="0"/>
              <a:t>approaches</a:t>
            </a:r>
          </a:p>
          <a:p>
            <a:r>
              <a:rPr lang="en-US" dirty="0"/>
              <a:t>M</a:t>
            </a:r>
            <a:r>
              <a:rPr lang="en-US" dirty="0" smtClean="0"/>
              <a:t>ethods </a:t>
            </a:r>
            <a:r>
              <a:rPr lang="en-US" dirty="0"/>
              <a:t>used in studying psychology</a:t>
            </a:r>
          </a:p>
          <a:p>
            <a:r>
              <a:rPr lang="en-US" dirty="0"/>
              <a:t>  B</a:t>
            </a:r>
            <a:r>
              <a:rPr lang="en-US" dirty="0" smtClean="0"/>
              <a:t>ranches </a:t>
            </a:r>
            <a:r>
              <a:rPr lang="en-US" dirty="0"/>
              <a:t>of psychology</a:t>
            </a:r>
          </a:p>
          <a:p>
            <a:r>
              <a:rPr lang="en-US" dirty="0"/>
              <a:t>  R</a:t>
            </a:r>
            <a:r>
              <a:rPr lang="en-US" dirty="0" smtClean="0"/>
              <a:t>elevance </a:t>
            </a:r>
            <a:r>
              <a:rPr lang="en-US" dirty="0"/>
              <a:t>of  psychology in health care setting</a:t>
            </a:r>
          </a:p>
          <a:p>
            <a:endParaRPr lang="en-US" dirty="0"/>
          </a:p>
        </p:txBody>
      </p:sp>
    </p:spTree>
    <p:extLst>
      <p:ext uri="{BB962C8B-B14F-4D97-AF65-F5344CB8AC3E}">
        <p14:creationId xmlns:p14="http://schemas.microsoft.com/office/powerpoint/2010/main" val="348307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PSYCHOLOGY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a:t>Psychology is an offspring of </a:t>
            </a:r>
            <a:r>
              <a:rPr lang="en-US" dirty="0" smtClean="0"/>
              <a:t>the subject </a:t>
            </a:r>
            <a:r>
              <a:rPr lang="en-US" dirty="0"/>
              <a:t>of </a:t>
            </a:r>
            <a:r>
              <a:rPr lang="en-US" dirty="0" smtClean="0"/>
              <a:t>philosophy.</a:t>
            </a:r>
            <a:endParaRPr lang="en-US" dirty="0"/>
          </a:p>
          <a:p>
            <a:pPr marL="0" indent="0">
              <a:buNone/>
            </a:pPr>
            <a:r>
              <a:rPr lang="en-US" dirty="0"/>
              <a:t>Psychology is a Greek word, ‘</a:t>
            </a:r>
            <a:r>
              <a:rPr lang="en-US" i="1" dirty="0" err="1">
                <a:solidFill>
                  <a:srgbClr val="00B050"/>
                </a:solidFill>
              </a:rPr>
              <a:t>psychi</a:t>
            </a:r>
            <a:r>
              <a:rPr lang="en-US" i="1" dirty="0">
                <a:solidFill>
                  <a:srgbClr val="00B050"/>
                </a:solidFill>
              </a:rPr>
              <a:t>’  </a:t>
            </a:r>
            <a:r>
              <a:rPr lang="en-US" i="1" dirty="0" smtClean="0">
                <a:solidFill>
                  <a:srgbClr val="00B050"/>
                </a:solidFill>
              </a:rPr>
              <a:t> and </a:t>
            </a:r>
            <a:r>
              <a:rPr lang="en-US" i="1" dirty="0">
                <a:solidFill>
                  <a:srgbClr val="00B050"/>
                </a:solidFill>
              </a:rPr>
              <a:t>‘</a:t>
            </a:r>
            <a:r>
              <a:rPr lang="en-US" i="1" dirty="0" smtClean="0">
                <a:solidFill>
                  <a:srgbClr val="00B050"/>
                </a:solidFill>
              </a:rPr>
              <a:t>logos’ </a:t>
            </a:r>
            <a:r>
              <a:rPr lang="en-US" i="1" dirty="0" err="1" smtClean="0"/>
              <a:t>Psychi</a:t>
            </a:r>
            <a:r>
              <a:rPr lang="en-US" i="1" dirty="0" smtClean="0"/>
              <a:t> </a:t>
            </a:r>
            <a:r>
              <a:rPr lang="en-US" i="1" dirty="0"/>
              <a:t>means </a:t>
            </a:r>
            <a:r>
              <a:rPr lang="en-US" dirty="0"/>
              <a:t>soul</a:t>
            </a:r>
            <a:r>
              <a:rPr lang="en-US" i="1" dirty="0"/>
              <a:t> and logos means </a:t>
            </a:r>
            <a:r>
              <a:rPr lang="en-US" i="1" dirty="0" smtClean="0"/>
              <a:t>the </a:t>
            </a:r>
            <a:r>
              <a:rPr lang="en-US" i="1" dirty="0"/>
              <a:t>study of.</a:t>
            </a:r>
          </a:p>
          <a:p>
            <a:r>
              <a:rPr lang="en-US" dirty="0"/>
              <a:t>Later on the word soul was </a:t>
            </a:r>
            <a:r>
              <a:rPr lang="en-US" dirty="0" smtClean="0"/>
              <a:t> replaced </a:t>
            </a:r>
            <a:r>
              <a:rPr lang="en-US" dirty="0"/>
              <a:t>by the word ‘</a:t>
            </a:r>
            <a:r>
              <a:rPr lang="en-US" b="1" i="1" dirty="0">
                <a:solidFill>
                  <a:srgbClr val="00B050"/>
                </a:solidFill>
              </a:rPr>
              <a:t>mind’.</a:t>
            </a:r>
          </a:p>
          <a:p>
            <a:pPr marL="0" indent="0">
              <a:buNone/>
            </a:pPr>
            <a:r>
              <a:rPr lang="en-US" b="1" i="1" dirty="0">
                <a:solidFill>
                  <a:srgbClr val="00B050"/>
                </a:solidFill>
              </a:rPr>
              <a:t>This </a:t>
            </a:r>
            <a:r>
              <a:rPr lang="en-US" b="1" i="1" dirty="0"/>
              <a:t>too did not meet the </a:t>
            </a:r>
            <a:r>
              <a:rPr lang="en-US" b="1" i="1" dirty="0" smtClean="0"/>
              <a:t>intended </a:t>
            </a:r>
            <a:r>
              <a:rPr lang="en-US" b="1" i="1" dirty="0" smtClean="0">
                <a:solidFill>
                  <a:srgbClr val="00B050"/>
                </a:solidFill>
              </a:rPr>
              <a:t>Meaning </a:t>
            </a:r>
            <a:r>
              <a:rPr lang="en-US" b="1" i="1" dirty="0">
                <a:solidFill>
                  <a:srgbClr val="00B050"/>
                </a:solidFill>
              </a:rPr>
              <a:t>and they renamed it the </a:t>
            </a:r>
          </a:p>
          <a:p>
            <a:pPr marL="0" indent="0">
              <a:buNone/>
            </a:pPr>
            <a:r>
              <a:rPr lang="en-US" b="1" i="1" dirty="0" smtClean="0">
                <a:solidFill>
                  <a:srgbClr val="00B050"/>
                </a:solidFill>
              </a:rPr>
              <a:t>of </a:t>
            </a:r>
            <a:r>
              <a:rPr lang="en-US" b="1" i="1" dirty="0">
                <a:solidFill>
                  <a:srgbClr val="00B050"/>
                </a:solidFill>
              </a:rPr>
              <a:t>consciousness</a:t>
            </a:r>
            <a:r>
              <a:rPr lang="en-US" b="1" i="1" dirty="0" smtClean="0">
                <a:solidFill>
                  <a:srgbClr val="00B050"/>
                </a:solidFill>
              </a:rPr>
              <a:t>. This </a:t>
            </a:r>
            <a:r>
              <a:rPr lang="en-US" b="1" i="1" dirty="0">
                <a:solidFill>
                  <a:srgbClr val="00B050"/>
                </a:solidFill>
              </a:rPr>
              <a:t>too was eventually </a:t>
            </a:r>
            <a:r>
              <a:rPr lang="en-US" b="1" i="1" dirty="0" smtClean="0">
                <a:solidFill>
                  <a:srgbClr val="00B050"/>
                </a:solidFill>
              </a:rPr>
              <a:t> discarded.</a:t>
            </a:r>
          </a:p>
          <a:p>
            <a:pPr marL="0" indent="0">
              <a:buNone/>
            </a:pPr>
            <a:endParaRPr lang="en-US" b="1" i="1" dirty="0">
              <a:solidFill>
                <a:srgbClr val="00B050"/>
              </a:solidFill>
            </a:endParaRPr>
          </a:p>
          <a:p>
            <a:r>
              <a:rPr lang="en-US" dirty="0"/>
              <a:t>The current definition of psychology </a:t>
            </a:r>
            <a:r>
              <a:rPr lang="en-US" dirty="0" smtClean="0"/>
              <a:t>as The </a:t>
            </a:r>
            <a:r>
              <a:rPr lang="en-US" dirty="0"/>
              <a:t>systematic study of human and </a:t>
            </a:r>
          </a:p>
          <a:p>
            <a:pPr marL="0" indent="0">
              <a:buNone/>
            </a:pPr>
            <a:r>
              <a:rPr lang="en-US" dirty="0"/>
              <a:t>Animal behavior came to be accepted.</a:t>
            </a:r>
          </a:p>
          <a:p>
            <a:pPr marL="0" indent="0">
              <a:buNone/>
            </a:pPr>
            <a:r>
              <a:rPr lang="en-US" dirty="0" smtClean="0"/>
              <a:t>-</a:t>
            </a:r>
            <a:endParaRPr lang="en-US" dirty="0"/>
          </a:p>
          <a:p>
            <a:endParaRPr lang="en-US" dirty="0"/>
          </a:p>
        </p:txBody>
      </p:sp>
    </p:spTree>
    <p:extLst>
      <p:ext uri="{BB962C8B-B14F-4D97-AF65-F5344CB8AC3E}">
        <p14:creationId xmlns:p14="http://schemas.microsoft.com/office/powerpoint/2010/main" val="2319291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term  behavior encompasses the following</a:t>
            </a:r>
            <a:r>
              <a:rPr lang="en-US" dirty="0" smtClean="0"/>
              <a:t>:-</a:t>
            </a:r>
          </a:p>
          <a:p>
            <a:r>
              <a:rPr lang="en-US" dirty="0" smtClean="0"/>
              <a:t>Conative -motor activities (</a:t>
            </a:r>
            <a:r>
              <a:rPr lang="en-US" dirty="0" err="1" smtClean="0"/>
              <a:t>walking,swimming,dancing</a:t>
            </a:r>
            <a:r>
              <a:rPr lang="en-US" dirty="0" smtClean="0"/>
              <a:t>)</a:t>
            </a:r>
          </a:p>
          <a:p>
            <a:endParaRPr lang="en-US" dirty="0"/>
          </a:p>
          <a:p>
            <a:r>
              <a:rPr lang="en-US" dirty="0"/>
              <a:t>cognitive activities (</a:t>
            </a:r>
            <a:r>
              <a:rPr lang="en-US" dirty="0" err="1"/>
              <a:t>thinking,reasoning,imagining</a:t>
            </a:r>
            <a:r>
              <a:rPr lang="en-US" dirty="0" smtClean="0"/>
              <a:t>)</a:t>
            </a:r>
          </a:p>
          <a:p>
            <a:pPr marL="0" indent="0">
              <a:buNone/>
            </a:pPr>
            <a:endParaRPr lang="en-US" dirty="0"/>
          </a:p>
          <a:p>
            <a:r>
              <a:rPr lang="en-US" dirty="0"/>
              <a:t>Affective </a:t>
            </a:r>
            <a:r>
              <a:rPr lang="en-US" dirty="0" smtClean="0"/>
              <a:t>activities (feeling </a:t>
            </a:r>
            <a:r>
              <a:rPr lang="en-US" dirty="0" err="1"/>
              <a:t>happy,sad,angry</a:t>
            </a:r>
            <a:r>
              <a:rPr lang="en-US" dirty="0"/>
              <a:t>)</a:t>
            </a:r>
          </a:p>
          <a:p>
            <a:pPr marL="0" indent="0">
              <a:buNone/>
            </a:pPr>
            <a:r>
              <a:rPr lang="en-US" dirty="0" smtClean="0"/>
              <a:t>  </a:t>
            </a:r>
          </a:p>
          <a:p>
            <a:pPr marL="0" indent="0">
              <a:buNone/>
            </a:pPr>
            <a:r>
              <a:rPr lang="en-US" dirty="0" err="1" smtClean="0"/>
              <a:t>Behaviour</a:t>
            </a:r>
            <a:r>
              <a:rPr lang="en-US" dirty="0" smtClean="0"/>
              <a:t>  </a:t>
            </a:r>
            <a:r>
              <a:rPr lang="en-US" dirty="0"/>
              <a:t>also involves the subconscious </a:t>
            </a:r>
            <a:r>
              <a:rPr lang="en-US" dirty="0" smtClean="0"/>
              <a:t>and </a:t>
            </a:r>
            <a:r>
              <a:rPr lang="en-US" dirty="0" err="1" smtClean="0"/>
              <a:t>Unconcious</a:t>
            </a:r>
            <a:r>
              <a:rPr lang="en-US" dirty="0" smtClean="0"/>
              <a:t>.</a:t>
            </a:r>
            <a:r>
              <a:rPr lang="en-US" dirty="0"/>
              <a:t> It covers not only the overt but also the covert behavior involving</a:t>
            </a:r>
          </a:p>
          <a:p>
            <a:pPr marL="0" indent="0">
              <a:buNone/>
            </a:pPr>
            <a:r>
              <a:rPr lang="en-US" dirty="0"/>
              <a:t>all the inner experiences and mental processes.</a:t>
            </a:r>
          </a:p>
          <a:p>
            <a:pPr marL="0" indent="0">
              <a:buNone/>
            </a:pPr>
            <a:endParaRPr lang="en-US" dirty="0"/>
          </a:p>
          <a:p>
            <a:endParaRPr lang="en-US" dirty="0"/>
          </a:p>
        </p:txBody>
      </p:sp>
    </p:spTree>
    <p:extLst>
      <p:ext uri="{BB962C8B-B14F-4D97-AF65-F5344CB8AC3E}">
        <p14:creationId xmlns:p14="http://schemas.microsoft.com/office/powerpoint/2010/main" val="423461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a:t>
            </a:r>
            <a:endParaRPr lang="en-US" dirty="0"/>
          </a:p>
        </p:txBody>
      </p:sp>
      <p:sp>
        <p:nvSpPr>
          <p:cNvPr id="3" name="Content Placeholder 2"/>
          <p:cNvSpPr>
            <a:spLocks noGrp="1"/>
          </p:cNvSpPr>
          <p:nvPr>
            <p:ph idx="1"/>
          </p:nvPr>
        </p:nvSpPr>
        <p:spPr/>
        <p:txBody>
          <a:bodyPr>
            <a:normAutofit/>
          </a:bodyPr>
          <a:lstStyle/>
          <a:p>
            <a:r>
              <a:rPr lang="en-US" b="1" i="1" dirty="0">
                <a:solidFill>
                  <a:srgbClr val="00B050"/>
                </a:solidFill>
              </a:rPr>
              <a:t>Psychology</a:t>
            </a:r>
            <a:r>
              <a:rPr lang="en-US" dirty="0"/>
              <a:t>-the scientific study of </a:t>
            </a:r>
            <a:r>
              <a:rPr lang="en-US" dirty="0" smtClean="0"/>
              <a:t>behavior  </a:t>
            </a:r>
            <a:r>
              <a:rPr lang="en-US" dirty="0"/>
              <a:t>and mental processes</a:t>
            </a:r>
          </a:p>
          <a:p>
            <a:r>
              <a:rPr lang="en-US" b="1" i="1" dirty="0">
                <a:solidFill>
                  <a:srgbClr val="00B050"/>
                </a:solidFill>
              </a:rPr>
              <a:t>Behavior</a:t>
            </a:r>
            <a:r>
              <a:rPr lang="en-US" dirty="0"/>
              <a:t>-anything a person or an </a:t>
            </a:r>
            <a:r>
              <a:rPr lang="en-US" dirty="0" smtClean="0"/>
              <a:t>animal </a:t>
            </a:r>
            <a:r>
              <a:rPr lang="en-US" dirty="0"/>
              <a:t>does that can be observed</a:t>
            </a:r>
          </a:p>
          <a:p>
            <a:pPr marL="0" indent="0">
              <a:buNone/>
            </a:pPr>
            <a:r>
              <a:rPr lang="en-US" dirty="0"/>
              <a:t>      in a way.</a:t>
            </a:r>
          </a:p>
          <a:p>
            <a:r>
              <a:rPr lang="en-US" b="1" i="1" dirty="0">
                <a:solidFill>
                  <a:srgbClr val="00B050"/>
                </a:solidFill>
              </a:rPr>
              <a:t>Conformity</a:t>
            </a:r>
            <a:r>
              <a:rPr lang="en-US" dirty="0"/>
              <a:t>-a change in behavior </a:t>
            </a:r>
            <a:r>
              <a:rPr lang="en-US" dirty="0" smtClean="0"/>
              <a:t>or attitude </a:t>
            </a:r>
            <a:r>
              <a:rPr lang="en-US" dirty="0"/>
              <a:t>brought about by a desire </a:t>
            </a:r>
          </a:p>
          <a:p>
            <a:pPr marL="0" indent="0">
              <a:buNone/>
            </a:pPr>
            <a:r>
              <a:rPr lang="en-US" dirty="0"/>
              <a:t>     to follow the beliefs or standards </a:t>
            </a:r>
            <a:r>
              <a:rPr lang="en-US" dirty="0" smtClean="0"/>
              <a:t> of </a:t>
            </a:r>
            <a:r>
              <a:rPr lang="en-US" dirty="0"/>
              <a:t>other </a:t>
            </a:r>
            <a:r>
              <a:rPr lang="en-US" dirty="0" smtClean="0"/>
              <a:t>people.</a:t>
            </a:r>
            <a:endParaRPr lang="en-US" dirty="0"/>
          </a:p>
          <a:p>
            <a:r>
              <a:rPr lang="en-US" b="1" i="1" dirty="0">
                <a:solidFill>
                  <a:srgbClr val="00B050"/>
                </a:solidFill>
              </a:rPr>
              <a:t>Drive</a:t>
            </a:r>
            <a:r>
              <a:rPr lang="en-US" dirty="0"/>
              <a:t>-motivational tension or arousal that </a:t>
            </a:r>
            <a:r>
              <a:rPr lang="en-US" dirty="0" smtClean="0"/>
              <a:t> </a:t>
            </a:r>
            <a:r>
              <a:rPr lang="en-US" dirty="0"/>
              <a:t>energizes behavior in order to </a:t>
            </a:r>
            <a:r>
              <a:rPr lang="en-US" dirty="0" smtClean="0"/>
              <a:t>fulfill </a:t>
            </a:r>
            <a:r>
              <a:rPr lang="en-US" dirty="0"/>
              <a:t>some need.</a:t>
            </a:r>
          </a:p>
          <a:p>
            <a:endParaRPr lang="en-US" dirty="0"/>
          </a:p>
        </p:txBody>
      </p:sp>
    </p:spTree>
    <p:extLst>
      <p:ext uri="{BB962C8B-B14F-4D97-AF65-F5344CB8AC3E}">
        <p14:creationId xmlns:p14="http://schemas.microsoft.com/office/powerpoint/2010/main" val="3958115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a:solidFill>
                  <a:srgbClr val="00B050"/>
                </a:solidFill>
              </a:rPr>
              <a:t>Intelligence</a:t>
            </a:r>
            <a:r>
              <a:rPr lang="en-US" dirty="0"/>
              <a:t>-ability to learn from experiences, </a:t>
            </a:r>
            <a:r>
              <a:rPr lang="en-US" dirty="0" smtClean="0"/>
              <a:t> </a:t>
            </a:r>
            <a:r>
              <a:rPr lang="en-US" dirty="0"/>
              <a:t>think  in abstract terms and deal </a:t>
            </a:r>
            <a:r>
              <a:rPr lang="en-US" dirty="0" smtClean="0"/>
              <a:t>effectively </a:t>
            </a:r>
            <a:r>
              <a:rPr lang="en-US" dirty="0"/>
              <a:t>with ones </a:t>
            </a:r>
            <a:r>
              <a:rPr lang="en-US" dirty="0" smtClean="0"/>
              <a:t>environment.</a:t>
            </a:r>
            <a:endParaRPr lang="en-US" dirty="0"/>
          </a:p>
          <a:p>
            <a:r>
              <a:rPr lang="en-US" b="1" i="1" dirty="0">
                <a:solidFill>
                  <a:srgbClr val="00B050"/>
                </a:solidFill>
              </a:rPr>
              <a:t>Infancy</a:t>
            </a:r>
            <a:r>
              <a:rPr lang="en-US" dirty="0"/>
              <a:t>-the period of development </a:t>
            </a:r>
            <a:r>
              <a:rPr lang="en-US" dirty="0" smtClean="0"/>
              <a:t>between </a:t>
            </a:r>
            <a:r>
              <a:rPr lang="en-US" dirty="0"/>
              <a:t>the neonatal period and the </a:t>
            </a:r>
            <a:r>
              <a:rPr lang="en-US" dirty="0" smtClean="0"/>
              <a:t>appearance of </a:t>
            </a:r>
            <a:r>
              <a:rPr lang="en-US" dirty="0"/>
              <a:t>useful language ,up to round 18 </a:t>
            </a:r>
            <a:r>
              <a:rPr lang="en-US" dirty="0" smtClean="0"/>
              <a:t>months.</a:t>
            </a:r>
            <a:endParaRPr lang="en-US" dirty="0"/>
          </a:p>
          <a:p>
            <a:r>
              <a:rPr lang="en-US" b="1" i="1" dirty="0">
                <a:solidFill>
                  <a:srgbClr val="00B050"/>
                </a:solidFill>
              </a:rPr>
              <a:t>Learning</a:t>
            </a:r>
            <a:r>
              <a:rPr lang="en-US" dirty="0"/>
              <a:t>-relatively permanent change in the behavior of the learner brought </a:t>
            </a:r>
            <a:r>
              <a:rPr lang="en-US" dirty="0" smtClean="0"/>
              <a:t>about by </a:t>
            </a:r>
            <a:r>
              <a:rPr lang="en-US" dirty="0"/>
              <a:t>experience or training</a:t>
            </a:r>
          </a:p>
          <a:p>
            <a:r>
              <a:rPr lang="en-US" b="1" i="1" dirty="0">
                <a:solidFill>
                  <a:srgbClr val="00B050"/>
                </a:solidFill>
              </a:rPr>
              <a:t>Motivation</a:t>
            </a:r>
            <a:r>
              <a:rPr lang="en-US" dirty="0"/>
              <a:t>-factors that direct and </a:t>
            </a:r>
            <a:r>
              <a:rPr lang="en-US" dirty="0" smtClean="0"/>
              <a:t>energize </a:t>
            </a:r>
            <a:r>
              <a:rPr lang="en-US" dirty="0"/>
              <a:t>the behavior of humans and </a:t>
            </a:r>
            <a:r>
              <a:rPr lang="en-US" dirty="0" smtClean="0"/>
              <a:t>other organisms.</a:t>
            </a:r>
          </a:p>
          <a:p>
            <a:r>
              <a:rPr lang="en-US" b="1" i="1" dirty="0">
                <a:solidFill>
                  <a:srgbClr val="00B050"/>
                </a:solidFill>
              </a:rPr>
              <a:t>Stereotypes</a:t>
            </a:r>
            <a:r>
              <a:rPr lang="en-US" dirty="0"/>
              <a:t>-generalized beliefs and expectations about social groups and their members</a:t>
            </a:r>
          </a:p>
          <a:p>
            <a:endParaRPr lang="en-US" dirty="0"/>
          </a:p>
          <a:p>
            <a:endParaRPr lang="en-US" dirty="0"/>
          </a:p>
        </p:txBody>
      </p:sp>
    </p:spTree>
    <p:extLst>
      <p:ext uri="{BB962C8B-B14F-4D97-AF65-F5344CB8AC3E}">
        <p14:creationId xmlns:p14="http://schemas.microsoft.com/office/powerpoint/2010/main" val="2500131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746</TotalTime>
  <Words>2027</Words>
  <Application>Microsoft Office PowerPoint</Application>
  <PresentationFormat>Widescreen</PresentationFormat>
  <Paragraphs>181</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Century Gothic</vt:lpstr>
      <vt:lpstr>Georgia</vt:lpstr>
      <vt:lpstr>Wingdings 3</vt:lpstr>
      <vt:lpstr>Ion Boardroom</vt:lpstr>
      <vt:lpstr>MEDICAL PSYCHOLOGY</vt:lpstr>
      <vt:lpstr>PowerPoint Presentation</vt:lpstr>
      <vt:lpstr>Module outcomes</vt:lpstr>
      <vt:lpstr>UNITS</vt:lpstr>
      <vt:lpstr>INTRODUCTION TO PSYCHOLOGY</vt:lpstr>
      <vt:lpstr>INTRODUCTION TO PSYCHOLOGY</vt:lpstr>
      <vt:lpstr>PowerPoint Presentation</vt:lpstr>
      <vt:lpstr>DEFINITION OF TERMS</vt:lpstr>
      <vt:lpstr>PowerPoint Presentation</vt:lpstr>
      <vt:lpstr>HISTORY AND ORIGIN OF SCIENCE OF PSYCHOLOGY</vt:lpstr>
      <vt:lpstr>PowerPoint Presentation</vt:lpstr>
      <vt:lpstr>SCHOOLS OF THOUGHT/EARLY SCHOOLS OF THOUGHT</vt:lpstr>
      <vt:lpstr>PowerPoint Presentation</vt:lpstr>
      <vt:lpstr>PowerPoint Presentation</vt:lpstr>
      <vt:lpstr>PowerPoint Presentation</vt:lpstr>
      <vt:lpstr>PowerPoint Presentation</vt:lpstr>
      <vt:lpstr>Functionalism</vt:lpstr>
      <vt:lpstr>William James</vt:lpstr>
      <vt:lpstr>PowerPoint Presentation</vt:lpstr>
      <vt:lpstr>BEHAVIOURISM</vt:lpstr>
      <vt:lpstr>GESTALT PSYCHOLOGY</vt:lpstr>
      <vt:lpstr>PowerPoint Presentation</vt:lpstr>
      <vt:lpstr>PSYCHOANALYSIS</vt:lpstr>
      <vt:lpstr>MODERN PERSPECTIVES OF PSYCHOLOGY</vt:lpstr>
      <vt:lpstr>PowerPoint Presentation</vt:lpstr>
      <vt:lpstr>COGNITIVE PERSPECTIVE</vt:lpstr>
      <vt:lpstr>3. PSYCHODYNAMIC PERSPECTIVE</vt:lpstr>
      <vt:lpstr>SOCIO CULTURAL PERSPECTIVE</vt:lpstr>
      <vt:lpstr>PowerPoint Presentation</vt:lpstr>
      <vt:lpstr>HUMANISTIC PERSPECTIVE</vt:lpstr>
      <vt:lpstr>BEHAVIOURAL PERSPECTIVE</vt:lpstr>
      <vt:lpstr>ASSIGNMENT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PSYCHOLOGY</dc:title>
  <dc:creator>User</dc:creator>
  <cp:lastModifiedBy>User</cp:lastModifiedBy>
  <cp:revision>37</cp:revision>
  <dcterms:created xsi:type="dcterms:W3CDTF">2020-09-29T23:37:03Z</dcterms:created>
  <dcterms:modified xsi:type="dcterms:W3CDTF">2020-10-08T06:35:52Z</dcterms:modified>
</cp:coreProperties>
</file>