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6" r:id="rId24"/>
    <p:sldId id="278" r:id="rId25"/>
    <p:sldId id="279" r:id="rId26"/>
    <p:sldId id="280" r:id="rId27"/>
    <p:sldId id="281" r:id="rId28"/>
    <p:sldId id="282" r:id="rId29"/>
    <p:sldId id="283" r:id="rId30"/>
    <p:sldId id="284" r:id="rId31"/>
    <p:sldId id="285"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6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1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1B63FF7-8FEE-4FA4-AEA4-A31CD9D30F1E}" type="datetimeFigureOut">
              <a:rPr lang="en-US" smtClean="0"/>
              <a:pPr/>
              <a:t>11/26/2015</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A92295D-5903-44FB-B4EC-BB7B7D1496E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B63FF7-8FEE-4FA4-AEA4-A31CD9D30F1E}" type="datetimeFigureOut">
              <a:rPr lang="en-US" smtClean="0"/>
              <a:pPr/>
              <a:t>11/26/2015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92295D-5903-44FB-B4EC-BB7B7D1496E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B63FF7-8FEE-4FA4-AEA4-A31CD9D30F1E}" type="datetimeFigureOut">
              <a:rPr lang="en-US" smtClean="0"/>
              <a:pPr/>
              <a:t>11/26/2015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92295D-5903-44FB-B4EC-BB7B7D1496E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B63FF7-8FEE-4FA4-AEA4-A31CD9D30F1E}" type="datetimeFigureOut">
              <a:rPr lang="en-US" smtClean="0"/>
              <a:pPr/>
              <a:t>11/26/2015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92295D-5903-44FB-B4EC-BB7B7D1496E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1B63FF7-8FEE-4FA4-AEA4-A31CD9D30F1E}" type="datetimeFigureOut">
              <a:rPr lang="en-US" smtClean="0"/>
              <a:pPr/>
              <a:t>11/26/2015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92295D-5903-44FB-B4EC-BB7B7D1496E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1B63FF7-8FEE-4FA4-AEA4-A31CD9D30F1E}" type="datetimeFigureOut">
              <a:rPr lang="en-US" smtClean="0"/>
              <a:pPr/>
              <a:t>11/26/2015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92295D-5903-44FB-B4EC-BB7B7D1496E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1B63FF7-8FEE-4FA4-AEA4-A31CD9D30F1E}" type="datetimeFigureOut">
              <a:rPr lang="en-US" smtClean="0"/>
              <a:pPr/>
              <a:t>11/26/2015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A92295D-5903-44FB-B4EC-BB7B7D1496E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1B63FF7-8FEE-4FA4-AEA4-A31CD9D30F1E}" type="datetimeFigureOut">
              <a:rPr lang="en-US" smtClean="0"/>
              <a:pPr/>
              <a:t>11/26/2015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A92295D-5903-44FB-B4EC-BB7B7D1496E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63FF7-8FEE-4FA4-AEA4-A31CD9D30F1E}" type="datetimeFigureOut">
              <a:rPr lang="en-US" smtClean="0"/>
              <a:pPr/>
              <a:t>11/26/2015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A92295D-5903-44FB-B4EC-BB7B7D1496E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1B63FF7-8FEE-4FA4-AEA4-A31CD9D30F1E}" type="datetimeFigureOut">
              <a:rPr lang="en-US" smtClean="0"/>
              <a:pPr/>
              <a:t>11/26/2015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92295D-5903-44FB-B4EC-BB7B7D1496E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B63FF7-8FEE-4FA4-AEA4-A31CD9D30F1E}" type="datetimeFigureOut">
              <a:rPr lang="en-US" smtClean="0"/>
              <a:pPr/>
              <a:t>11/26/2015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A92295D-5903-44FB-B4EC-BB7B7D1496ED}"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1B63FF7-8FEE-4FA4-AEA4-A31CD9D30F1E}" type="datetimeFigureOut">
              <a:rPr lang="en-US" smtClean="0"/>
              <a:pPr/>
              <a:t>11/26/2015</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A92295D-5903-44FB-B4EC-BB7B7D1496ED}"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0"/>
            <a:ext cx="7851648" cy="1828800"/>
          </a:xfrm>
        </p:spPr>
        <p:txBody>
          <a:bodyPr/>
          <a:lstStyle/>
          <a:p>
            <a:r>
              <a:rPr lang="en-US" dirty="0" smtClean="0"/>
              <a:t>M</a:t>
            </a:r>
            <a:r>
              <a:rPr lang="en-US" sz="4800" dirty="0" smtClean="0"/>
              <a:t>EDICAL SURGICAL NURSING</a:t>
            </a:r>
            <a:endParaRPr lang="en-US" sz="4800" dirty="0"/>
          </a:p>
        </p:txBody>
      </p:sp>
      <p:sp>
        <p:nvSpPr>
          <p:cNvPr id="3" name="Subtitle 2"/>
          <p:cNvSpPr>
            <a:spLocks noGrp="1"/>
          </p:cNvSpPr>
          <p:nvPr>
            <p:ph type="subTitle" idx="1"/>
          </p:nvPr>
        </p:nvSpPr>
        <p:spPr/>
        <p:txBody>
          <a:bodyPr>
            <a:normAutofit/>
          </a:bodyPr>
          <a:lstStyle/>
          <a:p>
            <a:r>
              <a:rPr lang="en-US" sz="4000" dirty="0" smtClean="0"/>
              <a:t>MRS MBELENZU</a:t>
            </a:r>
            <a:endParaRPr 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133600"/>
          </a:xfrm>
        </p:spPr>
        <p:txBody>
          <a:bodyPr>
            <a:noAutofit/>
          </a:bodyPr>
          <a:lstStyle/>
          <a:p>
            <a:pPr algn="ctr"/>
            <a:r>
              <a:rPr lang="en-US" sz="3200" b="1" dirty="0" smtClean="0"/>
              <a:t>CLASSIFICATION OF DISEASES AND CONDITIONS</a:t>
            </a:r>
            <a:br>
              <a:rPr lang="en-US" sz="3200" b="1" dirty="0" smtClean="0"/>
            </a:br>
            <a:r>
              <a:rPr lang="en-US" sz="3200" b="1" dirty="0" smtClean="0"/>
              <a:t/>
            </a:r>
            <a:br>
              <a:rPr lang="en-US" sz="3200" b="1" dirty="0" smtClean="0"/>
            </a:br>
            <a:r>
              <a:rPr lang="en-US" sz="3200" b="1" dirty="0" smtClean="0"/>
              <a:t>CONDITIONS</a:t>
            </a:r>
            <a:endParaRPr lang="en-US" sz="3200" b="1" dirty="0"/>
          </a:p>
        </p:txBody>
      </p:sp>
      <p:sp>
        <p:nvSpPr>
          <p:cNvPr id="3" name="Content Placeholder 2"/>
          <p:cNvSpPr>
            <a:spLocks noGrp="1"/>
          </p:cNvSpPr>
          <p:nvPr>
            <p:ph sz="half" idx="1"/>
          </p:nvPr>
        </p:nvSpPr>
        <p:spPr/>
        <p:txBody>
          <a:bodyPr>
            <a:normAutofit/>
          </a:bodyPr>
          <a:lstStyle/>
          <a:p>
            <a:endParaRPr lang="en-US" dirty="0" smtClean="0"/>
          </a:p>
          <a:p>
            <a:r>
              <a:rPr lang="en-US" dirty="0" smtClean="0"/>
              <a:t>Medical conditions</a:t>
            </a:r>
          </a:p>
          <a:p>
            <a:r>
              <a:rPr lang="en-US" dirty="0" smtClean="0"/>
              <a:t>Integumentary conditions</a:t>
            </a:r>
          </a:p>
          <a:p>
            <a:r>
              <a:rPr lang="en-US" dirty="0" smtClean="0"/>
              <a:t>Surgical conditions</a:t>
            </a:r>
          </a:p>
          <a:p>
            <a:r>
              <a:rPr lang="en-US" dirty="0" smtClean="0"/>
              <a:t>Obstetric condition.</a:t>
            </a:r>
          </a:p>
          <a:p>
            <a:r>
              <a:rPr lang="en-US" dirty="0" smtClean="0"/>
              <a:t>Gyn conditions .</a:t>
            </a:r>
          </a:p>
          <a:p>
            <a:r>
              <a:rPr lang="en-US" dirty="0" smtClean="0"/>
              <a:t>ENT conditions</a:t>
            </a:r>
          </a:p>
        </p:txBody>
      </p:sp>
      <p:sp>
        <p:nvSpPr>
          <p:cNvPr id="4" name="Content Placeholder 3"/>
          <p:cNvSpPr>
            <a:spLocks noGrp="1"/>
          </p:cNvSpPr>
          <p:nvPr>
            <p:ph sz="half" idx="2"/>
          </p:nvPr>
        </p:nvSpPr>
        <p:spPr/>
        <p:txBody>
          <a:bodyPr>
            <a:normAutofit/>
          </a:bodyPr>
          <a:lstStyle/>
          <a:p>
            <a:endParaRPr lang="en-US" dirty="0" smtClean="0">
              <a:latin typeface="Mongolian Baiti" pitchFamily="66" charset="0"/>
              <a:cs typeface="Mongolian Baiti" pitchFamily="66" charset="0"/>
            </a:endParaRPr>
          </a:p>
          <a:p>
            <a:r>
              <a:rPr lang="en-US" dirty="0" smtClean="0">
                <a:latin typeface="Mongolian Baiti" pitchFamily="66" charset="0"/>
                <a:cs typeface="Mongolian Baiti" pitchFamily="66" charset="0"/>
              </a:rPr>
              <a:t>Cardiovascular condition.</a:t>
            </a:r>
          </a:p>
          <a:p>
            <a:r>
              <a:rPr lang="en-US" dirty="0" smtClean="0">
                <a:latin typeface="Mongolian Baiti" pitchFamily="66" charset="0"/>
                <a:cs typeface="Mongolian Baiti" pitchFamily="66" charset="0"/>
              </a:rPr>
              <a:t>Endocrine condition.</a:t>
            </a:r>
          </a:p>
          <a:p>
            <a:r>
              <a:rPr lang="en-US" dirty="0" smtClean="0">
                <a:latin typeface="Mongolian Baiti" pitchFamily="66" charset="0"/>
                <a:cs typeface="Mongolian Baiti" pitchFamily="66" charset="0"/>
              </a:rPr>
              <a:t>Gastrointestinal condition.</a:t>
            </a:r>
          </a:p>
          <a:p>
            <a:r>
              <a:rPr lang="en-US" dirty="0" smtClean="0">
                <a:latin typeface="Mongolian Baiti" pitchFamily="66" charset="0"/>
                <a:cs typeface="Mongolian Baiti" pitchFamily="66" charset="0"/>
              </a:rPr>
              <a:t>Genitourinary condition.</a:t>
            </a:r>
          </a:p>
          <a:p>
            <a:r>
              <a:rPr lang="en-US" dirty="0" smtClean="0">
                <a:latin typeface="Mongolian Baiti" pitchFamily="66" charset="0"/>
                <a:cs typeface="Mongolian Baiti" pitchFamily="66" charset="0"/>
              </a:rPr>
              <a:t>Neurological conditions.</a:t>
            </a:r>
          </a:p>
          <a:p>
            <a:r>
              <a:rPr lang="en-US" dirty="0" smtClean="0">
                <a:latin typeface="Mongolian Baiti" pitchFamily="66" charset="0"/>
                <a:cs typeface="Mongolian Baiti" pitchFamily="66" charset="0"/>
              </a:rPr>
              <a:t>Oncologic condition.</a:t>
            </a:r>
          </a:p>
          <a:p>
            <a:r>
              <a:rPr lang="en-US" dirty="0" smtClean="0">
                <a:latin typeface="Mongolian Baiti" pitchFamily="66" charset="0"/>
                <a:cs typeface="Mongolian Baiti" pitchFamily="66" charset="0"/>
              </a:rPr>
              <a:t>Pulmonary condition.</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r>
              <a:rPr lang="en-US" sz="3200" b="1" dirty="0" smtClean="0"/>
              <a:t>CLASSIFICATION OF DISEASES/CONDITION</a:t>
            </a:r>
            <a:endParaRPr lang="en-US" sz="3200" b="1" dirty="0"/>
          </a:p>
        </p:txBody>
      </p:sp>
      <p:sp>
        <p:nvSpPr>
          <p:cNvPr id="3" name="Content Placeholder 2"/>
          <p:cNvSpPr>
            <a:spLocks noGrp="1"/>
          </p:cNvSpPr>
          <p:nvPr>
            <p:ph idx="1"/>
          </p:nvPr>
        </p:nvSpPr>
        <p:spPr>
          <a:xfrm>
            <a:off x="457200" y="1295400"/>
            <a:ext cx="8229600" cy="5029200"/>
          </a:xfrm>
        </p:spPr>
        <p:txBody>
          <a:bodyPr>
            <a:normAutofit lnSpcReduction="10000"/>
          </a:bodyPr>
          <a:lstStyle/>
          <a:p>
            <a:r>
              <a:rPr lang="en-US" dirty="0" smtClean="0">
                <a:latin typeface="Mongolian Baiti" pitchFamily="66" charset="0"/>
                <a:cs typeface="Mongolian Baiti" pitchFamily="66" charset="0"/>
              </a:rPr>
              <a:t>Nearly all diseases or disorders can be classified in to several major categories.</a:t>
            </a:r>
          </a:p>
          <a:p>
            <a:pPr>
              <a:buFont typeface="Wingdings" pitchFamily="2" charset="2"/>
              <a:buChar char="Ø"/>
            </a:pPr>
            <a:r>
              <a:rPr lang="en-US" dirty="0" smtClean="0">
                <a:latin typeface="Mongolian Baiti" pitchFamily="66" charset="0"/>
                <a:cs typeface="Mongolian Baiti" pitchFamily="66" charset="0"/>
              </a:rPr>
              <a:t>Congenital disorder.</a:t>
            </a:r>
          </a:p>
          <a:p>
            <a:pPr>
              <a:buFont typeface="Wingdings" pitchFamily="2" charset="2"/>
              <a:buChar char="Ø"/>
            </a:pPr>
            <a:r>
              <a:rPr lang="en-US" dirty="0" smtClean="0">
                <a:latin typeface="Mongolian Baiti" pitchFamily="66" charset="0"/>
                <a:cs typeface="Mongolian Baiti" pitchFamily="66" charset="0"/>
              </a:rPr>
              <a:t>Infective disorder.</a:t>
            </a:r>
          </a:p>
          <a:p>
            <a:pPr>
              <a:buFont typeface="Wingdings" pitchFamily="2" charset="2"/>
              <a:buChar char="Ø"/>
            </a:pPr>
            <a:r>
              <a:rPr lang="en-US" dirty="0" smtClean="0">
                <a:latin typeface="Mongolian Baiti" pitchFamily="66" charset="0"/>
                <a:cs typeface="Mongolian Baiti" pitchFamily="66" charset="0"/>
              </a:rPr>
              <a:t>Traumatic disorder.</a:t>
            </a:r>
          </a:p>
          <a:p>
            <a:pPr>
              <a:buFont typeface="Wingdings" pitchFamily="2" charset="2"/>
              <a:buChar char="Ø"/>
            </a:pPr>
            <a:r>
              <a:rPr lang="en-US" dirty="0" smtClean="0">
                <a:latin typeface="Mongolian Baiti" pitchFamily="66" charset="0"/>
                <a:cs typeface="Mongolian Baiti" pitchFamily="66" charset="0"/>
              </a:rPr>
              <a:t>Neoplastic disorder.</a:t>
            </a:r>
          </a:p>
          <a:p>
            <a:pPr>
              <a:buFont typeface="Wingdings" pitchFamily="2" charset="2"/>
              <a:buChar char="Ø"/>
            </a:pPr>
            <a:r>
              <a:rPr lang="en-US" dirty="0" smtClean="0">
                <a:latin typeface="Mongolian Baiti" pitchFamily="66" charset="0"/>
                <a:cs typeface="Mongolian Baiti" pitchFamily="66" charset="0"/>
              </a:rPr>
              <a:t>Metabolic disorder.</a:t>
            </a:r>
          </a:p>
          <a:p>
            <a:pPr>
              <a:buFont typeface="Wingdings" pitchFamily="2" charset="2"/>
              <a:buChar char="Ø"/>
            </a:pPr>
            <a:r>
              <a:rPr lang="en-US" dirty="0" smtClean="0">
                <a:latin typeface="Mongolian Baiti" pitchFamily="66" charset="0"/>
                <a:cs typeface="Mongolian Baiti" pitchFamily="66" charset="0"/>
              </a:rPr>
              <a:t>Generative disorder.</a:t>
            </a:r>
          </a:p>
          <a:p>
            <a:pPr>
              <a:buFont typeface="Wingdings" pitchFamily="2" charset="2"/>
              <a:buChar char="Ø"/>
            </a:pPr>
            <a:r>
              <a:rPr lang="en-US" dirty="0" smtClean="0">
                <a:latin typeface="Mongolian Baiti" pitchFamily="66" charset="0"/>
                <a:cs typeface="Mongolian Baiti" pitchFamily="66" charset="0"/>
              </a:rPr>
              <a:t>Inflammatory disorder.</a:t>
            </a:r>
          </a:p>
          <a:p>
            <a:pPr>
              <a:buFont typeface="Wingdings" pitchFamily="2" charset="2"/>
              <a:buChar char="Ø"/>
            </a:pPr>
            <a:r>
              <a:rPr lang="en-US" dirty="0" smtClean="0">
                <a:latin typeface="Mongolian Baiti" pitchFamily="66" charset="0"/>
                <a:cs typeface="Mongolian Baiti" pitchFamily="66" charset="0"/>
              </a:rPr>
              <a:t>Nutritional disorders.</a:t>
            </a:r>
          </a:p>
          <a:p>
            <a:pPr>
              <a:buFont typeface="Wingdings" pitchFamily="2" charset="2"/>
              <a:buChar char="Ø"/>
            </a:pPr>
            <a:r>
              <a:rPr lang="en-US" dirty="0" smtClean="0">
                <a:latin typeface="Mongolian Baiti" pitchFamily="66" charset="0"/>
                <a:cs typeface="Mongolian Baiti" pitchFamily="66" charset="0"/>
              </a:rPr>
              <a:t>Allergic  disorder.</a:t>
            </a:r>
          </a:p>
          <a:p>
            <a:pPr>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CLASSIFICATIO DUE TO PART AFFECTED</a:t>
            </a:r>
            <a:endParaRPr lang="en-US" sz="3600" dirty="0"/>
          </a:p>
        </p:txBody>
      </p:sp>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Digestive system.</a:t>
            </a:r>
          </a:p>
          <a:p>
            <a:r>
              <a:rPr lang="en-US" dirty="0" smtClean="0">
                <a:latin typeface="Mongolian Baiti" pitchFamily="66" charset="0"/>
                <a:cs typeface="Mongolian Baiti" pitchFamily="66" charset="0"/>
              </a:rPr>
              <a:t>Blood disorders.</a:t>
            </a:r>
          </a:p>
          <a:p>
            <a:r>
              <a:rPr lang="en-US" dirty="0" smtClean="0">
                <a:latin typeface="Mongolian Baiti" pitchFamily="66" charset="0"/>
                <a:cs typeface="Mongolian Baiti" pitchFamily="66" charset="0"/>
              </a:rPr>
              <a:t>Circulatory system.</a:t>
            </a:r>
          </a:p>
          <a:p>
            <a:r>
              <a:rPr lang="en-US" dirty="0" smtClean="0">
                <a:latin typeface="Mongolian Baiti" pitchFamily="66" charset="0"/>
                <a:cs typeface="Mongolian Baiti" pitchFamily="66" charset="0"/>
              </a:rPr>
              <a:t>Integumentary  systems.</a:t>
            </a:r>
          </a:p>
          <a:p>
            <a:r>
              <a:rPr lang="en-US" dirty="0" smtClean="0">
                <a:latin typeface="Mongolian Baiti" pitchFamily="66" charset="0"/>
                <a:cs typeface="Mongolian Baiti" pitchFamily="66" charset="0"/>
              </a:rPr>
              <a:t>Urinary system.</a:t>
            </a:r>
          </a:p>
          <a:p>
            <a:r>
              <a:rPr lang="en-US" dirty="0" smtClean="0">
                <a:latin typeface="Mongolian Baiti" pitchFamily="66" charset="0"/>
                <a:cs typeface="Mongolian Baiti" pitchFamily="66" charset="0"/>
              </a:rPr>
              <a:t>Central nervous system.</a:t>
            </a:r>
          </a:p>
          <a:p>
            <a:r>
              <a:rPr lang="en-US" dirty="0" smtClean="0">
                <a:latin typeface="Mongolian Baiti" pitchFamily="66" charset="0"/>
                <a:cs typeface="Mongolian Baiti" pitchFamily="66" charset="0"/>
              </a:rPr>
              <a:t>Endocrine systems.</a:t>
            </a:r>
          </a:p>
          <a:p>
            <a:r>
              <a:rPr lang="en-US" dirty="0" smtClean="0">
                <a:latin typeface="Mongolian Baiti" pitchFamily="66" charset="0"/>
                <a:cs typeface="Mongolian Baiti" pitchFamily="66" charset="0"/>
              </a:rPr>
              <a:t>Musculoskeletal system.</a:t>
            </a:r>
          </a:p>
          <a:p>
            <a:r>
              <a:rPr lang="en-US" dirty="0" smtClean="0">
                <a:latin typeface="Mongolian Baiti" pitchFamily="66" charset="0"/>
                <a:cs typeface="Mongolian Baiti" pitchFamily="66" charset="0"/>
              </a:rPr>
              <a:t>Psychological disorder.</a:t>
            </a:r>
          </a:p>
          <a:p>
            <a:r>
              <a:rPr lang="en-US" dirty="0" smtClean="0">
                <a:latin typeface="Mongolian Baiti" pitchFamily="66" charset="0"/>
                <a:cs typeface="Mongolian Baiti" pitchFamily="66" charset="0"/>
              </a:rPr>
              <a:t>Vitamin deficiency disorder.</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r>
              <a:rPr lang="en-US" sz="2800" dirty="0" smtClean="0"/>
              <a:t>TERMINOLOGIES USED IN SURGERY AND MEDICINE</a:t>
            </a:r>
            <a:endParaRPr lang="en-US" sz="2800" dirty="0"/>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r>
              <a:rPr lang="en-US" dirty="0" smtClean="0">
                <a:latin typeface="Mongolian Baiti" pitchFamily="66" charset="0"/>
                <a:cs typeface="Mongolian Baiti" pitchFamily="66" charset="0"/>
              </a:rPr>
              <a:t>Ante- before.</a:t>
            </a:r>
          </a:p>
          <a:p>
            <a:r>
              <a:rPr lang="en-US" dirty="0" smtClean="0">
                <a:latin typeface="Mongolian Baiti" pitchFamily="66" charset="0"/>
                <a:cs typeface="Mongolian Baiti" pitchFamily="66" charset="0"/>
              </a:rPr>
              <a:t>Anti - against some thing.</a:t>
            </a:r>
          </a:p>
          <a:p>
            <a:r>
              <a:rPr lang="en-US" dirty="0" smtClean="0">
                <a:latin typeface="Mongolian Baiti" pitchFamily="66" charset="0"/>
                <a:cs typeface="Mongolian Baiti" pitchFamily="66" charset="0"/>
              </a:rPr>
              <a:t>Abduction- move away from midline of the body.</a:t>
            </a:r>
          </a:p>
          <a:p>
            <a:r>
              <a:rPr lang="en-US" dirty="0" smtClean="0">
                <a:latin typeface="Mongolian Baiti" pitchFamily="66" charset="0"/>
                <a:cs typeface="Mongolian Baiti" pitchFamily="66" charset="0"/>
              </a:rPr>
              <a:t>Anatomical-</a:t>
            </a:r>
          </a:p>
          <a:p>
            <a:r>
              <a:rPr lang="en-US" dirty="0" smtClean="0">
                <a:latin typeface="Mongolian Baiti" pitchFamily="66" charset="0"/>
                <a:cs typeface="Mongolian Baiti" pitchFamily="66" charset="0"/>
              </a:rPr>
              <a:t>Acute- severe symptoms and of short onset.</a:t>
            </a:r>
          </a:p>
          <a:p>
            <a:r>
              <a:rPr lang="en-US" dirty="0" smtClean="0">
                <a:latin typeface="Mongolian Baiti" pitchFamily="66" charset="0"/>
                <a:cs typeface="Mongolian Baiti" pitchFamily="66" charset="0"/>
              </a:rPr>
              <a:t>Aseptic- free from sepsis.</a:t>
            </a:r>
          </a:p>
          <a:p>
            <a:r>
              <a:rPr lang="en-US" dirty="0" smtClean="0">
                <a:latin typeface="Mongolian Baiti" pitchFamily="66" charset="0"/>
                <a:cs typeface="Mongolian Baiti" pitchFamily="66" charset="0"/>
              </a:rPr>
              <a:t>Atrophy- wastage of part of  the body.</a:t>
            </a:r>
          </a:p>
          <a:p>
            <a:r>
              <a:rPr lang="en-US" dirty="0" smtClean="0">
                <a:latin typeface="Mongolian Baiti" pitchFamily="66" charset="0"/>
                <a:cs typeface="Mongolian Baiti" pitchFamily="66" charset="0"/>
              </a:rPr>
              <a:t>Adduction- moving towards the midline of the body.</a:t>
            </a:r>
          </a:p>
          <a:p>
            <a:r>
              <a:rPr lang="en-US" dirty="0" smtClean="0">
                <a:latin typeface="Mongolian Baiti" pitchFamily="66" charset="0"/>
                <a:cs typeface="Mongolian Baiti" pitchFamily="66" charset="0"/>
              </a:rPr>
              <a:t>Anorexia- loss of appetite.</a:t>
            </a:r>
          </a:p>
          <a:p>
            <a:r>
              <a:rPr lang="en-US" dirty="0" smtClean="0">
                <a:latin typeface="Mongolian Baiti" pitchFamily="66" charset="0"/>
                <a:cs typeface="Mongolian Baiti" pitchFamily="66" charset="0"/>
              </a:rPr>
              <a:t>Asphyxia- loss of supply of oxygen in the blood.</a:t>
            </a:r>
          </a:p>
          <a:p>
            <a:r>
              <a:rPr lang="en-US" dirty="0" smtClean="0">
                <a:latin typeface="Mongolian Baiti" pitchFamily="66" charset="0"/>
                <a:cs typeface="Mongolian Baiti" pitchFamily="66" charset="0"/>
              </a:rPr>
              <a:t>Antiseptic- some thing to prevent sepsis.</a:t>
            </a:r>
          </a:p>
          <a:p>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latin typeface="Mongolian Baiti" pitchFamily="66" charset="0"/>
                <a:cs typeface="Mongolian Baiti" pitchFamily="66" charset="0"/>
              </a:rPr>
              <a:t>Benign- innocent, non invasive condition or illness.</a:t>
            </a:r>
          </a:p>
          <a:p>
            <a:r>
              <a:rPr lang="en-US" dirty="0" smtClean="0">
                <a:latin typeface="Mongolian Baiti" pitchFamily="66" charset="0"/>
                <a:cs typeface="Mongolian Baiti" pitchFamily="66" charset="0"/>
              </a:rPr>
              <a:t>Biopsy- removal and examination of part of the body for microscopic examination.</a:t>
            </a:r>
          </a:p>
          <a:p>
            <a:r>
              <a:rPr lang="en-US" dirty="0" smtClean="0">
                <a:latin typeface="Mongolian Baiti" pitchFamily="66" charset="0"/>
                <a:cs typeface="Mongolian Baiti" pitchFamily="66" charset="0"/>
              </a:rPr>
              <a:t>Chronic-  existing for along time usually more two weeks.</a:t>
            </a:r>
          </a:p>
          <a:p>
            <a:r>
              <a:rPr lang="en-US" dirty="0" smtClean="0">
                <a:latin typeface="Mongolian Baiti" pitchFamily="66" charset="0"/>
                <a:cs typeface="Mongolian Baiti" pitchFamily="66" charset="0"/>
              </a:rPr>
              <a:t>Congenital- present from birth.</a:t>
            </a:r>
          </a:p>
          <a:p>
            <a:r>
              <a:rPr lang="en-US" dirty="0" smtClean="0">
                <a:latin typeface="Mongolian Baiti" pitchFamily="66" charset="0"/>
                <a:cs typeface="Mongolian Baiti" pitchFamily="66" charset="0"/>
              </a:rPr>
              <a:t>Cyanosis- bluish discoloration of the skin.</a:t>
            </a:r>
          </a:p>
          <a:p>
            <a:r>
              <a:rPr lang="en-US" dirty="0" smtClean="0">
                <a:latin typeface="Mongolian Baiti" pitchFamily="66" charset="0"/>
                <a:cs typeface="Mongolian Baiti" pitchFamily="66" charset="0"/>
              </a:rPr>
              <a:t>Dys- disordered or impaired.</a:t>
            </a:r>
          </a:p>
          <a:p>
            <a:r>
              <a:rPr lang="en-US" dirty="0" smtClean="0">
                <a:latin typeface="Mongolian Baiti" pitchFamily="66" charset="0"/>
                <a:cs typeface="Mongolian Baiti" pitchFamily="66" charset="0"/>
              </a:rPr>
              <a:t>Entero-  is of stomach or intestines.</a:t>
            </a:r>
          </a:p>
          <a:p>
            <a:r>
              <a:rPr lang="en-US" dirty="0" smtClean="0">
                <a:latin typeface="Mongolian Baiti" pitchFamily="66" charset="0"/>
                <a:cs typeface="Mongolian Baiti" pitchFamily="66" charset="0"/>
              </a:rPr>
              <a:t>Excise- cut out part of an organ..</a:t>
            </a:r>
          </a:p>
          <a:p>
            <a:r>
              <a:rPr lang="en-US" dirty="0" smtClean="0">
                <a:latin typeface="Mongolian Baiti" pitchFamily="66" charset="0"/>
                <a:cs typeface="Mongolian Baiti" pitchFamily="66" charset="0"/>
              </a:rPr>
              <a:t>Outbreak- presence in a population in excess than what is expected.</a:t>
            </a:r>
          </a:p>
          <a:p>
            <a:r>
              <a:rPr lang="en-US" dirty="0" smtClean="0">
                <a:latin typeface="Mongolian Baiti" pitchFamily="66" charset="0"/>
                <a:cs typeface="Mongolian Baiti" pitchFamily="66" charset="0"/>
              </a:rPr>
              <a:t>Ectomy- exercise or surgical removal of body part.</a:t>
            </a:r>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Mongolian Baiti" pitchFamily="66" charset="0"/>
                <a:cs typeface="Mongolian Baiti" pitchFamily="66" charset="0"/>
              </a:rPr>
              <a:t>Itis- inflammation.</a:t>
            </a:r>
          </a:p>
          <a:p>
            <a:r>
              <a:rPr lang="en-US" dirty="0" smtClean="0">
                <a:latin typeface="Mongolian Baiti" pitchFamily="66" charset="0"/>
                <a:cs typeface="Mongolian Baiti" pitchFamily="66" charset="0"/>
              </a:rPr>
              <a:t>Intra- inside or within example intracellular.</a:t>
            </a:r>
          </a:p>
          <a:p>
            <a:r>
              <a:rPr lang="en-US" dirty="0" smtClean="0">
                <a:latin typeface="Mongolian Baiti" pitchFamily="66" charset="0"/>
                <a:cs typeface="Mongolian Baiti" pitchFamily="66" charset="0"/>
              </a:rPr>
              <a:t>Incision- cut part.</a:t>
            </a:r>
          </a:p>
          <a:p>
            <a:r>
              <a:rPr lang="en-US" dirty="0" smtClean="0">
                <a:latin typeface="Mongolian Baiti" pitchFamily="66" charset="0"/>
                <a:cs typeface="Mongolian Baiti" pitchFamily="66" charset="0"/>
              </a:rPr>
              <a:t>Malignant- spreads first.</a:t>
            </a:r>
          </a:p>
          <a:p>
            <a:r>
              <a:rPr lang="en-US" dirty="0" smtClean="0">
                <a:latin typeface="Mongolian Baiti" pitchFamily="66" charset="0"/>
                <a:cs typeface="Mongolian Baiti" pitchFamily="66" charset="0"/>
              </a:rPr>
              <a:t>Mortality- about death.</a:t>
            </a:r>
          </a:p>
          <a:p>
            <a:r>
              <a:rPr lang="en-US" dirty="0" smtClean="0">
                <a:latin typeface="Mongolian Baiti" pitchFamily="66" charset="0"/>
                <a:cs typeface="Mongolian Baiti" pitchFamily="66" charset="0"/>
              </a:rPr>
              <a:t>Morbidity- about diseases.</a:t>
            </a:r>
          </a:p>
          <a:p>
            <a:r>
              <a:rPr lang="en-US" dirty="0" smtClean="0">
                <a:latin typeface="Mongolian Baiti" pitchFamily="66" charset="0"/>
                <a:cs typeface="Mongolian Baiti" pitchFamily="66" charset="0"/>
              </a:rPr>
              <a:t>Post- after example postpartum.</a:t>
            </a:r>
          </a:p>
          <a:p>
            <a:r>
              <a:rPr lang="en-US" dirty="0" smtClean="0">
                <a:latin typeface="Mongolian Baiti" pitchFamily="66" charset="0"/>
                <a:cs typeface="Mongolian Baiti" pitchFamily="66" charset="0"/>
              </a:rPr>
              <a:t>Pre- before.</a:t>
            </a:r>
          </a:p>
          <a:p>
            <a:r>
              <a:rPr lang="en-US" dirty="0" smtClean="0">
                <a:latin typeface="Mongolian Baiti" pitchFamily="66" charset="0"/>
                <a:cs typeface="Mongolian Baiti" pitchFamily="66" charset="0"/>
              </a:rPr>
              <a:t>Prophylaxis- prevention of.</a:t>
            </a:r>
          </a:p>
          <a:p>
            <a:r>
              <a:rPr lang="en-US" dirty="0" smtClean="0">
                <a:latin typeface="Mongolian Baiti" pitchFamily="66" charset="0"/>
                <a:cs typeface="Mongolian Baiti" pitchFamily="66" charset="0"/>
              </a:rPr>
              <a:t>Incontinence-in ability to control bladder or bowel.</a:t>
            </a:r>
          </a:p>
          <a:p>
            <a:r>
              <a:rPr lang="en-US" dirty="0" smtClean="0">
                <a:latin typeface="Mongolian Baiti" pitchFamily="66" charset="0"/>
                <a:cs typeface="Mongolian Baiti" pitchFamily="66" charset="0"/>
              </a:rPr>
              <a:t>Paralysis- lost or impairment of motor function.</a:t>
            </a:r>
          </a:p>
          <a:p>
            <a:r>
              <a:rPr lang="en-US" dirty="0" smtClean="0">
                <a:latin typeface="Mongolian Baiti" pitchFamily="66" charset="0"/>
                <a:cs typeface="Mongolian Baiti" pitchFamily="66" charset="0"/>
              </a:rPr>
              <a:t>Stenosis- narrowing.</a:t>
            </a:r>
          </a:p>
          <a:p>
            <a:r>
              <a:rPr lang="en-US" dirty="0" smtClean="0">
                <a:latin typeface="Mongolian Baiti" pitchFamily="66" charset="0"/>
                <a:cs typeface="Mongolian Baiti" pitchFamily="66" charset="0"/>
              </a:rPr>
              <a:t>symptoms- not visible.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200" b="1" dirty="0" smtClean="0"/>
              <a:t>PREOPERATIVE NURSING MANAGEMENT</a:t>
            </a:r>
            <a:endParaRPr lang="en-US" sz="3200" b="1" dirty="0"/>
          </a:p>
        </p:txBody>
      </p:sp>
      <p:sp>
        <p:nvSpPr>
          <p:cNvPr id="3" name="Content Placeholder 2"/>
          <p:cNvSpPr>
            <a:spLocks noGrp="1"/>
          </p:cNvSpPr>
          <p:nvPr>
            <p:ph idx="1"/>
          </p:nvPr>
        </p:nvSpPr>
        <p:spPr>
          <a:xfrm>
            <a:off x="457200" y="685800"/>
            <a:ext cx="8229600" cy="5867400"/>
          </a:xfrm>
        </p:spPr>
        <p:txBody>
          <a:bodyPr>
            <a:normAutofit/>
          </a:bodyPr>
          <a:lstStyle/>
          <a:p>
            <a:r>
              <a:rPr lang="en-US" dirty="0" smtClean="0">
                <a:latin typeface="Mongolian Baiti" pitchFamily="66" charset="0"/>
                <a:cs typeface="Mongolian Baiti" pitchFamily="66" charset="0"/>
              </a:rPr>
              <a:t>In preoperative nursing management begins when the decision to proceed with surgical intervention is made and ends with transfer of the patient on to operation bed.</a:t>
            </a:r>
          </a:p>
          <a:p>
            <a:r>
              <a:rPr lang="en-US" dirty="0" smtClean="0">
                <a:latin typeface="Mongolian Baiti" pitchFamily="66" charset="0"/>
                <a:cs typeface="Mongolian Baiti" pitchFamily="66" charset="0"/>
              </a:rPr>
              <a:t>Explanation of the procedure to patient  and obtaining of consent.</a:t>
            </a:r>
          </a:p>
          <a:p>
            <a:r>
              <a:rPr lang="en-US" dirty="0" smtClean="0">
                <a:latin typeface="Mongolian Baiti" pitchFamily="66" charset="0"/>
                <a:cs typeface="Mongolian Baiti" pitchFamily="66" charset="0"/>
              </a:rPr>
              <a:t>Ensure preoperative investigation are done. Example fullhaemogram,  urinalysis, stool for ova and cyst.</a:t>
            </a:r>
          </a:p>
          <a:p>
            <a:r>
              <a:rPr lang="en-US" dirty="0" smtClean="0">
                <a:latin typeface="Mongolian Baiti" pitchFamily="66" charset="0"/>
                <a:cs typeface="Mongolian Baiti" pitchFamily="66" charset="0"/>
              </a:rPr>
              <a:t>Starve the patient for not less than six hours.</a:t>
            </a:r>
          </a:p>
          <a:p>
            <a:r>
              <a:rPr lang="en-US" dirty="0" smtClean="0">
                <a:latin typeface="Mongolian Baiti" pitchFamily="66" charset="0"/>
                <a:cs typeface="Mongolian Baiti" pitchFamily="66" charset="0"/>
              </a:rPr>
              <a:t>Bath the patient before wheeling to the theatre..</a:t>
            </a:r>
          </a:p>
          <a:p>
            <a:r>
              <a:rPr lang="en-US" dirty="0" smtClean="0">
                <a:latin typeface="Mongolian Baiti" pitchFamily="66" charset="0"/>
                <a:cs typeface="Mongolian Baiti" pitchFamily="66" charset="0"/>
              </a:rPr>
              <a:t> ensure the patient  empties bladder and bowel. </a:t>
            </a:r>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CONT………………………………</a:t>
            </a:r>
            <a:endParaRPr lang="en-US" dirty="0"/>
          </a:p>
        </p:txBody>
      </p:sp>
      <p:sp>
        <p:nvSpPr>
          <p:cNvPr id="3" name="Content Placeholder 2"/>
          <p:cNvSpPr>
            <a:spLocks noGrp="1"/>
          </p:cNvSpPr>
          <p:nvPr>
            <p:ph idx="1"/>
          </p:nvPr>
        </p:nvSpPr>
        <p:spPr>
          <a:xfrm>
            <a:off x="457200" y="990600"/>
            <a:ext cx="8229600" cy="5334000"/>
          </a:xfrm>
        </p:spPr>
        <p:txBody>
          <a:bodyPr>
            <a:normAutofit fontScale="92500"/>
          </a:bodyPr>
          <a:lstStyle/>
          <a:p>
            <a:r>
              <a:rPr lang="en-US" dirty="0" smtClean="0">
                <a:latin typeface="Mongolian Baiti" pitchFamily="66" charset="0"/>
                <a:cs typeface="Mongolian Baiti" pitchFamily="66" charset="0"/>
              </a:rPr>
              <a:t>Catheterize the patient.</a:t>
            </a:r>
          </a:p>
          <a:p>
            <a:r>
              <a:rPr lang="en-US" dirty="0" smtClean="0">
                <a:latin typeface="Mongolian Baiti" pitchFamily="66" charset="0"/>
                <a:cs typeface="Mongolian Baiti" pitchFamily="66" charset="0"/>
              </a:rPr>
              <a:t>Take vital signs observation.</a:t>
            </a:r>
          </a:p>
          <a:p>
            <a:r>
              <a:rPr lang="en-US" dirty="0" smtClean="0">
                <a:latin typeface="Mongolian Baiti" pitchFamily="66" charset="0"/>
                <a:cs typeface="Mongolian Baiti" pitchFamily="66" charset="0"/>
              </a:rPr>
              <a:t>Change patient to theatre gowns.</a:t>
            </a:r>
          </a:p>
          <a:p>
            <a:r>
              <a:rPr lang="en-US" dirty="0" smtClean="0">
                <a:latin typeface="Mongolian Baiti" pitchFamily="66" charset="0"/>
                <a:cs typeface="Mongolian Baiti" pitchFamily="66" charset="0"/>
              </a:rPr>
              <a:t>Name the patient, the operation he or she  is undergoing.</a:t>
            </a:r>
          </a:p>
          <a:p>
            <a:r>
              <a:rPr lang="en-US" dirty="0" smtClean="0">
                <a:latin typeface="Mongolian Baiti" pitchFamily="66" charset="0"/>
                <a:cs typeface="Mongolian Baiti" pitchFamily="66" charset="0"/>
              </a:rPr>
              <a:t>Removes all jewelleries the patient is wearing.</a:t>
            </a:r>
          </a:p>
          <a:p>
            <a:r>
              <a:rPr lang="en-US" dirty="0" smtClean="0">
                <a:latin typeface="Mongolian Baiti" pitchFamily="66" charset="0"/>
                <a:cs typeface="Mongolian Baiti" pitchFamily="66" charset="0"/>
              </a:rPr>
              <a:t>Give preoperative  medication 30 minute before the operation.</a:t>
            </a:r>
          </a:p>
          <a:p>
            <a:r>
              <a:rPr lang="en-US" dirty="0" smtClean="0">
                <a:latin typeface="Mongolian Baiti" pitchFamily="66" charset="0"/>
                <a:cs typeface="Mongolian Baiti" pitchFamily="66" charset="0"/>
              </a:rPr>
              <a:t>Document all what you have in the cardex.</a:t>
            </a:r>
          </a:p>
          <a:p>
            <a:pPr algn="ctr">
              <a:buNone/>
            </a:pPr>
            <a:r>
              <a:rPr lang="en-US" b="1" dirty="0" smtClean="0">
                <a:latin typeface="Mongolian Baiti" pitchFamily="66" charset="0"/>
                <a:cs typeface="Mongolian Baiti" pitchFamily="66" charset="0"/>
              </a:rPr>
              <a:t>Intra-operative nursing management </a:t>
            </a:r>
          </a:p>
          <a:p>
            <a:r>
              <a:rPr lang="en-US" dirty="0" smtClean="0">
                <a:latin typeface="Mongolian Baiti" pitchFamily="66" charset="0"/>
                <a:cs typeface="Mongolian Baiti" pitchFamily="66" charset="0"/>
              </a:rPr>
              <a:t>begin when the patient is transferred on to operation bed and ends with admission  to the post anesthesia care unit.</a:t>
            </a:r>
          </a:p>
          <a:p>
            <a:r>
              <a:rPr lang="en-US" dirty="0" smtClean="0">
                <a:latin typeface="Mongolian Baiti" pitchFamily="66" charset="0"/>
                <a:cs typeface="Mongolian Baiti" pitchFamily="66" charset="0"/>
              </a:rPr>
              <a:t>Intra-operative nursing responsibilities involve acting as scrub nurse or circulating nurse.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fontScale="90000"/>
          </a:bodyPr>
          <a:lstStyle/>
          <a:p>
            <a:r>
              <a:rPr lang="en-US" dirty="0" smtClean="0"/>
              <a:t>POST-OPERATIVE PHASE</a:t>
            </a:r>
            <a:endParaRPr lang="en-US" dirty="0"/>
          </a:p>
        </p:txBody>
      </p:sp>
      <p:sp>
        <p:nvSpPr>
          <p:cNvPr id="3" name="Content Placeholder 2"/>
          <p:cNvSpPr>
            <a:spLocks noGrp="1"/>
          </p:cNvSpPr>
          <p:nvPr>
            <p:ph idx="1"/>
          </p:nvPr>
        </p:nvSpPr>
        <p:spPr>
          <a:xfrm>
            <a:off x="457200" y="1066800"/>
            <a:ext cx="8229600" cy="5410200"/>
          </a:xfrm>
        </p:spPr>
        <p:txBody>
          <a:bodyPr>
            <a:normAutofit fontScale="92500"/>
          </a:bodyPr>
          <a:lstStyle/>
          <a:p>
            <a:r>
              <a:rPr lang="en-US" dirty="0" smtClean="0">
                <a:latin typeface="Mongolian Baiti" pitchFamily="66" charset="0"/>
                <a:cs typeface="Mongolian Baiti" pitchFamily="66" charset="0"/>
              </a:rPr>
              <a:t>Begins with the admission of the patient to post anesthesia care unit and end with a fall up evaluation  in the clinical setting or home.</a:t>
            </a:r>
          </a:p>
          <a:p>
            <a:r>
              <a:rPr lang="en-US" dirty="0" smtClean="0">
                <a:latin typeface="Mongolian Baiti" pitchFamily="66" charset="0"/>
                <a:cs typeface="Mongolian Baiti" pitchFamily="66" charset="0"/>
              </a:rPr>
              <a:t>When we are receiving from post anesthesia care unit the nurse handing over the patient communicate to the ward nurse the intra-operative information.</a:t>
            </a:r>
          </a:p>
          <a:p>
            <a:pPr lvl="1"/>
            <a:r>
              <a:rPr lang="en-US" dirty="0" smtClean="0">
                <a:latin typeface="Mongolian Baiti" pitchFamily="66" charset="0"/>
                <a:cs typeface="Mongolian Baiti" pitchFamily="66" charset="0"/>
              </a:rPr>
              <a:t>Identifies patient by name.</a:t>
            </a:r>
          </a:p>
          <a:p>
            <a:pPr lvl="1"/>
            <a:r>
              <a:rPr lang="en-US" dirty="0" smtClean="0">
                <a:latin typeface="Mongolian Baiti" pitchFamily="66" charset="0"/>
                <a:cs typeface="Mongolian Baiti" pitchFamily="66" charset="0"/>
              </a:rPr>
              <a:t>States type of surgery performed(reports types of anesthesia given)</a:t>
            </a:r>
          </a:p>
          <a:p>
            <a:pPr lvl="1"/>
            <a:r>
              <a:rPr lang="en-US" dirty="0" smtClean="0">
                <a:latin typeface="Mongolian Baiti" pitchFamily="66" charset="0"/>
                <a:cs typeface="Mongolian Baiti" pitchFamily="66" charset="0"/>
              </a:rPr>
              <a:t>Reports patient vital signs and response to surgical procedure.</a:t>
            </a:r>
          </a:p>
          <a:p>
            <a:pPr lvl="1"/>
            <a:r>
              <a:rPr lang="en-US" dirty="0" smtClean="0">
                <a:latin typeface="Mongolian Baiti" pitchFamily="66" charset="0"/>
                <a:cs typeface="Mongolian Baiti" pitchFamily="66" charset="0"/>
              </a:rPr>
              <a:t>Describes intra-operative factors e.g. insertion of drains or catheters or administration of blood or medication during surgery or occurrence of un expected event.</a:t>
            </a:r>
          </a:p>
          <a:p>
            <a:pPr lvl="1"/>
            <a:r>
              <a:rPr lang="en-US" dirty="0" smtClean="0">
                <a:latin typeface="Mongolian Baiti" pitchFamily="66" charset="0"/>
                <a:cs typeface="Mongolian Baiti" pitchFamily="66" charset="0"/>
              </a:rPr>
              <a:t>Reports patient pre-operative level of consciousness.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r>
              <a:rPr lang="en-US" sz="2800" b="1" dirty="0" smtClean="0"/>
              <a:t>POST OPERARTIVE ASSESSEMENT RECOVERY AREA</a:t>
            </a:r>
            <a:endParaRPr lang="en-US" sz="2800" b="1" dirty="0"/>
          </a:p>
        </p:txBody>
      </p:sp>
      <p:sp>
        <p:nvSpPr>
          <p:cNvPr id="3" name="Content Placeholder 2"/>
          <p:cNvSpPr>
            <a:spLocks noGrp="1"/>
          </p:cNvSpPr>
          <p:nvPr>
            <p:ph idx="1"/>
          </p:nvPr>
        </p:nvSpPr>
        <p:spPr>
          <a:xfrm>
            <a:off x="457200" y="1371600"/>
            <a:ext cx="8229600" cy="4953000"/>
          </a:xfrm>
        </p:spPr>
        <p:txBody>
          <a:bodyPr>
            <a:normAutofit fontScale="92500"/>
          </a:bodyPr>
          <a:lstStyle/>
          <a:p>
            <a:r>
              <a:rPr lang="en-US" dirty="0" smtClean="0">
                <a:latin typeface="Mongolian Baiti" pitchFamily="66" charset="0"/>
                <a:cs typeface="Mongolian Baiti" pitchFamily="66" charset="0"/>
              </a:rPr>
              <a:t>Determine patient immediate response to surgical intervention.</a:t>
            </a:r>
          </a:p>
          <a:p>
            <a:r>
              <a:rPr lang="en-US" dirty="0" smtClean="0">
                <a:latin typeface="Mongolian Baiti" pitchFamily="66" charset="0"/>
                <a:cs typeface="Mongolian Baiti" pitchFamily="66" charset="0"/>
              </a:rPr>
              <a:t>Monitors patient vital signs and physiologic status.</a:t>
            </a:r>
          </a:p>
          <a:p>
            <a:r>
              <a:rPr lang="en-US" dirty="0" smtClean="0">
                <a:latin typeface="Mongolian Baiti" pitchFamily="66" charset="0"/>
                <a:cs typeface="Mongolian Baiti" pitchFamily="66" charset="0"/>
              </a:rPr>
              <a:t>Assesses patient pain level and administer appropriate pain relief measures.</a:t>
            </a:r>
          </a:p>
          <a:p>
            <a:r>
              <a:rPr lang="en-US" dirty="0" smtClean="0">
                <a:latin typeface="Mongolian Baiti" pitchFamily="66" charset="0"/>
                <a:cs typeface="Mongolian Baiti" pitchFamily="66" charset="0"/>
              </a:rPr>
              <a:t>Maintain patient safety(airway, circulation , prevention of injury).</a:t>
            </a:r>
          </a:p>
          <a:p>
            <a:r>
              <a:rPr lang="en-US" dirty="0" smtClean="0">
                <a:latin typeface="Mongolian Baiti" pitchFamily="66" charset="0"/>
                <a:cs typeface="Mongolian Baiti" pitchFamily="66" charset="0"/>
              </a:rPr>
              <a:t>Administers medication fluids and blood component therapy if prescribed.</a:t>
            </a:r>
          </a:p>
          <a:p>
            <a:r>
              <a:rPr lang="en-US" dirty="0" smtClean="0">
                <a:latin typeface="Mongolian Baiti" pitchFamily="66" charset="0"/>
                <a:cs typeface="Mongolian Baiti" pitchFamily="66" charset="0"/>
              </a:rPr>
              <a:t>Provide oral fluids if prescribed for ambulatory surgery patient.</a:t>
            </a:r>
          </a:p>
          <a:p>
            <a:r>
              <a:rPr lang="en-US" dirty="0" smtClean="0">
                <a:latin typeface="Mongolian Baiti" pitchFamily="66" charset="0"/>
                <a:cs typeface="Mongolian Baiti" pitchFamily="66" charset="0"/>
              </a:rPr>
              <a:t>Assesses patient readiness for transfer to in hospital units or discharge home based on institutional policy.</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lstStyle/>
          <a:p>
            <a:r>
              <a:rPr lang="en-US" b="1" dirty="0" smtClean="0"/>
              <a:t>MEDICAL SURGICAL NURSING</a:t>
            </a:r>
            <a:endParaRPr lang="en-US" b="1" dirty="0"/>
          </a:p>
        </p:txBody>
      </p:sp>
      <p:sp>
        <p:nvSpPr>
          <p:cNvPr id="3" name="Content Placeholder 2"/>
          <p:cNvSpPr>
            <a:spLocks noGrp="1"/>
          </p:cNvSpPr>
          <p:nvPr>
            <p:ph idx="1"/>
          </p:nvPr>
        </p:nvSpPr>
        <p:spPr>
          <a:xfrm>
            <a:off x="457200" y="1447800"/>
            <a:ext cx="8229600" cy="4678363"/>
          </a:xfrm>
        </p:spPr>
        <p:txBody>
          <a:bodyPr>
            <a:noAutofit/>
          </a:bodyPr>
          <a:lstStyle/>
          <a:p>
            <a:r>
              <a:rPr lang="en-US" sz="2400" dirty="0" smtClean="0">
                <a:latin typeface="Mongolian Baiti" pitchFamily="66" charset="0"/>
                <a:cs typeface="Mongolian Baiti" pitchFamily="66" charset="0"/>
              </a:rPr>
              <a:t>Definition:</a:t>
            </a:r>
          </a:p>
          <a:p>
            <a:r>
              <a:rPr lang="en-US" sz="2400" b="1" dirty="0" smtClean="0">
                <a:latin typeface="Mongolian Baiti" pitchFamily="66" charset="0"/>
                <a:cs typeface="Mongolian Baiti" pitchFamily="66" charset="0"/>
              </a:rPr>
              <a:t>Is a nursing specialty area concerned with the care of adult patient in a broad range of setting.</a:t>
            </a:r>
          </a:p>
          <a:p>
            <a:r>
              <a:rPr lang="en-US" sz="2400" dirty="0" smtClean="0">
                <a:latin typeface="Mongolian Baiti" pitchFamily="66" charset="0"/>
                <a:cs typeface="Mongolian Baiti" pitchFamily="66" charset="0"/>
              </a:rPr>
              <a:t>Many years ago majority of hospital nurses worked on wards and every one was medical surgical nurse.</a:t>
            </a:r>
          </a:p>
          <a:p>
            <a:r>
              <a:rPr lang="en-US" sz="2400" dirty="0" smtClean="0">
                <a:latin typeface="Mongolian Baiti" pitchFamily="66" charset="0"/>
                <a:cs typeface="Mongolian Baiti" pitchFamily="66" charset="0"/>
              </a:rPr>
              <a:t>Today licensed medical surgical nurses work in a variety of position; inpatient clinics, emergency department, health management offices, administration, outpatient surgical centre, home health care, humanitarian relief work, ambulatory surgical care and skilled nursing home.</a:t>
            </a:r>
          </a:p>
          <a:p>
            <a:r>
              <a:rPr lang="en-US" sz="2400" dirty="0" smtClean="0">
                <a:latin typeface="Mongolian Baiti" pitchFamily="66" charset="0"/>
                <a:cs typeface="Mongolian Baiti" pitchFamily="66" charset="0"/>
              </a:rPr>
              <a:t>Some military surgical nurse work in battle field.</a:t>
            </a:r>
            <a:endParaRPr lang="en-US" sz="24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SURGICAL NURSING UNIT</a:t>
            </a:r>
            <a:endParaRPr lang="en-US" b="1" dirty="0"/>
          </a:p>
        </p:txBody>
      </p:sp>
      <p:sp>
        <p:nvSpPr>
          <p:cNvPr id="3" name="Content Placeholder 2"/>
          <p:cNvSpPr>
            <a:spLocks noGrp="1"/>
          </p:cNvSpPr>
          <p:nvPr>
            <p:ph idx="1"/>
          </p:nvPr>
        </p:nvSpPr>
        <p:spPr/>
        <p:txBody>
          <a:bodyPr>
            <a:normAutofit lnSpcReduction="10000"/>
          </a:bodyPr>
          <a:lstStyle/>
          <a:p>
            <a:r>
              <a:rPr lang="en-US" dirty="0" smtClean="0">
                <a:latin typeface="Mongolian Baiti" pitchFamily="66" charset="0"/>
                <a:cs typeface="Mongolian Baiti" pitchFamily="66" charset="0"/>
              </a:rPr>
              <a:t>Continues close monitoring of patient physical and psychological response to surgical intervention.</a:t>
            </a:r>
          </a:p>
          <a:p>
            <a:r>
              <a:rPr lang="en-US" dirty="0" smtClean="0">
                <a:latin typeface="Mongolian Baiti" pitchFamily="66" charset="0"/>
                <a:cs typeface="Mongolian Baiti" pitchFamily="66" charset="0"/>
              </a:rPr>
              <a:t>Assesses patient pain level and administers appropriate pain relief measures.</a:t>
            </a:r>
          </a:p>
          <a:p>
            <a:r>
              <a:rPr lang="en-US" dirty="0" smtClean="0">
                <a:latin typeface="Mongolian Baiti" pitchFamily="66" charset="0"/>
                <a:cs typeface="Mongolian Baiti" pitchFamily="66" charset="0"/>
              </a:rPr>
              <a:t>Provide education to patient during immediate recovery period.</a:t>
            </a:r>
          </a:p>
          <a:p>
            <a:r>
              <a:rPr lang="en-US" dirty="0" smtClean="0">
                <a:latin typeface="Mongolian Baiti" pitchFamily="66" charset="0"/>
                <a:cs typeface="Mongolian Baiti" pitchFamily="66" charset="0"/>
              </a:rPr>
              <a:t>Assist patient in recovery and preparation for discharge home.</a:t>
            </a:r>
          </a:p>
          <a:p>
            <a:r>
              <a:rPr lang="en-US" dirty="0" smtClean="0">
                <a:latin typeface="Mongolian Baiti" pitchFamily="66" charset="0"/>
                <a:cs typeface="Mongolian Baiti" pitchFamily="66" charset="0"/>
              </a:rPr>
              <a:t>Determine patient psychological status.</a:t>
            </a:r>
          </a:p>
          <a:p>
            <a:r>
              <a:rPr lang="en-US" dirty="0" smtClean="0">
                <a:latin typeface="Mongolian Baiti" pitchFamily="66" charset="0"/>
                <a:cs typeface="Mongolian Baiti" pitchFamily="66" charset="0"/>
              </a:rPr>
              <a:t>Assist with discharge planning.</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rmAutofit/>
          </a:bodyPr>
          <a:lstStyle/>
          <a:p>
            <a:r>
              <a:rPr lang="en-US" b="1" dirty="0" smtClean="0"/>
              <a:t>HOME OR CLINIC</a:t>
            </a:r>
            <a:endParaRPr lang="en-US" b="1" dirty="0"/>
          </a:p>
        </p:txBody>
      </p:sp>
      <p:sp>
        <p:nvSpPr>
          <p:cNvPr id="3" name="Content Placeholder 2"/>
          <p:cNvSpPr>
            <a:spLocks noGrp="1"/>
          </p:cNvSpPr>
          <p:nvPr>
            <p:ph idx="1"/>
          </p:nvPr>
        </p:nvSpPr>
        <p:spPr>
          <a:xfrm>
            <a:off x="457200" y="1447800"/>
            <a:ext cx="8229600" cy="4876800"/>
          </a:xfrm>
        </p:spPr>
        <p:txBody>
          <a:bodyPr/>
          <a:lstStyle/>
          <a:p>
            <a:r>
              <a:rPr lang="en-US" dirty="0" smtClean="0">
                <a:latin typeface="Mongolian Baiti" pitchFamily="66" charset="0"/>
                <a:cs typeface="Mongolian Baiti" pitchFamily="66" charset="0"/>
              </a:rPr>
              <a:t>Home or clinic provide follow up care during office  hours or clinic visit.</a:t>
            </a:r>
          </a:p>
          <a:p>
            <a:r>
              <a:rPr lang="en-US" dirty="0" smtClean="0">
                <a:latin typeface="Mongolian Baiti" pitchFamily="66" charset="0"/>
                <a:cs typeface="Mongolian Baiti" pitchFamily="66" charset="0"/>
              </a:rPr>
              <a:t>The home or clinic reinforces previous education and answers patient and family question about surgery and follow up care.</a:t>
            </a:r>
          </a:p>
          <a:p>
            <a:r>
              <a:rPr lang="en-US" dirty="0" smtClean="0">
                <a:latin typeface="Mongolian Baiti" pitchFamily="66" charset="0"/>
                <a:cs typeface="Mongolian Baiti" pitchFamily="66" charset="0"/>
              </a:rPr>
              <a:t>This clinic and assesses patient response to surgery and anesthesia and their effect on body image and function.</a:t>
            </a:r>
          </a:p>
          <a:p>
            <a:r>
              <a:rPr lang="en-US" dirty="0" smtClean="0">
                <a:latin typeface="Mongolian Baiti" pitchFamily="66" charset="0"/>
                <a:cs typeface="Mongolian Baiti" pitchFamily="66" charset="0"/>
              </a:rPr>
              <a:t>Home and clinic determine families perception of surgery and it is outcome.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371600"/>
          </a:xfrm>
        </p:spPr>
        <p:txBody>
          <a:bodyPr/>
          <a:lstStyle/>
          <a:p>
            <a:r>
              <a:rPr lang="en-US" b="1" dirty="0" smtClean="0"/>
              <a:t>TYPES OF SURGERY</a:t>
            </a:r>
            <a:endParaRPr lang="en-US" b="1" dirty="0"/>
          </a:p>
        </p:txBody>
      </p:sp>
      <p:sp>
        <p:nvSpPr>
          <p:cNvPr id="3" name="Content Placeholder 2"/>
          <p:cNvSpPr>
            <a:spLocks noGrp="1"/>
          </p:cNvSpPr>
          <p:nvPr>
            <p:ph idx="1"/>
          </p:nvPr>
        </p:nvSpPr>
        <p:spPr>
          <a:xfrm>
            <a:off x="457200" y="1981200"/>
            <a:ext cx="8229600" cy="4343400"/>
          </a:xfrm>
        </p:spPr>
        <p:txBody>
          <a:bodyPr>
            <a:normAutofit/>
          </a:bodyPr>
          <a:lstStyle/>
          <a:p>
            <a:r>
              <a:rPr lang="en-US" dirty="0" smtClean="0">
                <a:latin typeface="Mongolian Baiti" pitchFamily="66" charset="0"/>
                <a:cs typeface="Mongolian Baiti" pitchFamily="66" charset="0"/>
              </a:rPr>
              <a:t>Emergency surgery- it requires immediate attention. Disorder may be life threatening. Indication for this surgery should be done with out delay .e.g. severe bleeding, acute intestinal obstruction, fractured skull, gun shot or stab wounds, extensive burns.</a:t>
            </a:r>
          </a:p>
          <a:p>
            <a:r>
              <a:rPr lang="en-US" dirty="0" smtClean="0">
                <a:latin typeface="Mongolian Baiti" pitchFamily="66" charset="0"/>
                <a:cs typeface="Mongolian Baiti" pitchFamily="66" charset="0"/>
              </a:rPr>
              <a:t>Urgent surgery- patient requires prompt attention. Indication for this surgery should be within 24 to 30 hours e.g. acute gallbladder infection, kidney or ureteral stones.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Elective surgery- is planned surgery at the convenience of the patient or client. Failure to have surgery not catastrophic e.g. repair of scars, simple hernia, vagina repair.</a:t>
            </a:r>
          </a:p>
          <a:p>
            <a:r>
              <a:rPr lang="en-US" dirty="0" smtClean="0">
                <a:latin typeface="Mongolian Baiti" pitchFamily="66" charset="0"/>
                <a:cs typeface="Mongolian Baiti" pitchFamily="66" charset="0"/>
              </a:rPr>
              <a:t>Required surgery- patient needs to have surgery. Indication for the surgery should be planned within a few weeks or months. E.g. prostatic hyperplasia with out bladder obstruction, thyroid disorders, cataracts.</a:t>
            </a:r>
          </a:p>
          <a:p>
            <a:r>
              <a:rPr lang="en-US" dirty="0" smtClean="0">
                <a:latin typeface="Mongolian Baiti" pitchFamily="66" charset="0"/>
                <a:cs typeface="Mongolian Baiti" pitchFamily="66" charset="0"/>
              </a:rPr>
              <a:t>Optional surgery- decision rest with patient. Indication for surgery personal reference e.g. cosmetic surgery.</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a:bodyPr>
          <a:lstStyle/>
          <a:p>
            <a:r>
              <a:rPr lang="en-US" sz="2400" b="1" dirty="0" smtClean="0"/>
              <a:t>MODES OF MANAGEMENT IN MEDICAL-SURGICAL CONDITION</a:t>
            </a:r>
            <a:endParaRPr lang="en-US" sz="2400" b="1" dirty="0"/>
          </a:p>
        </p:txBody>
      </p:sp>
      <p:sp>
        <p:nvSpPr>
          <p:cNvPr id="3" name="Content Placeholder 2"/>
          <p:cNvSpPr>
            <a:spLocks noGrp="1"/>
          </p:cNvSpPr>
          <p:nvPr>
            <p:ph idx="1"/>
          </p:nvPr>
        </p:nvSpPr>
        <p:spPr>
          <a:xfrm>
            <a:off x="457200" y="1219200"/>
            <a:ext cx="8229600" cy="5105400"/>
          </a:xfrm>
        </p:spPr>
        <p:txBody>
          <a:bodyPr>
            <a:normAutofit fontScale="85000" lnSpcReduction="10000"/>
          </a:bodyPr>
          <a:lstStyle/>
          <a:p>
            <a:r>
              <a:rPr lang="en-US" dirty="0" smtClean="0">
                <a:latin typeface="Mongolian Baiti" pitchFamily="66" charset="0"/>
                <a:cs typeface="Mongolian Baiti" pitchFamily="66" charset="0"/>
              </a:rPr>
              <a:t>Pharmacotherapy – the treatment of disease especially mental disorder with drugs.</a:t>
            </a:r>
          </a:p>
          <a:p>
            <a:r>
              <a:rPr lang="en-US" dirty="0" smtClean="0">
                <a:latin typeface="Mongolian Baiti" pitchFamily="66" charset="0"/>
                <a:cs typeface="Mongolian Baiti" pitchFamily="66" charset="0"/>
              </a:rPr>
              <a:t>Chemotherapy – the treatment of disease by means of chemical substance especially the treatment of cancer and other problem.</a:t>
            </a:r>
          </a:p>
          <a:p>
            <a:r>
              <a:rPr lang="en-US" dirty="0" smtClean="0">
                <a:latin typeface="Mongolian Baiti" pitchFamily="66" charset="0"/>
                <a:cs typeface="Mongolian Baiti" pitchFamily="66" charset="0"/>
              </a:rPr>
              <a:t>Radiotherapy-is the use high energy rays usually x-rays  and similar rays such as electrons to treat diseases. </a:t>
            </a:r>
          </a:p>
          <a:p>
            <a:r>
              <a:rPr lang="en-US" dirty="0" smtClean="0">
                <a:latin typeface="Mongolian Baiti" pitchFamily="66" charset="0"/>
                <a:cs typeface="Mongolian Baiti" pitchFamily="66" charset="0"/>
              </a:rPr>
              <a:t>Surgery-  a branch of medicine that employs operation in the treatment of disease or injury.</a:t>
            </a:r>
          </a:p>
          <a:p>
            <a:r>
              <a:rPr lang="en-US" dirty="0" smtClean="0">
                <a:latin typeface="Mongolian Baiti" pitchFamily="66" charset="0"/>
                <a:cs typeface="Mongolian Baiti" pitchFamily="66" charset="0"/>
              </a:rPr>
              <a:t>physiotherapy- is a health care  profession that assesses, diagnoses and works to prevent diseases and disability through physical means.</a:t>
            </a:r>
          </a:p>
          <a:p>
            <a:r>
              <a:rPr lang="en-US" dirty="0" smtClean="0">
                <a:latin typeface="Mongolian Baiti" pitchFamily="66" charset="0"/>
                <a:cs typeface="Mongolian Baiti" pitchFamily="66" charset="0"/>
              </a:rPr>
              <a:t>occupational therapy- is a client centered  health profession centered with promoting health and wellbeing through occupation.</a:t>
            </a:r>
          </a:p>
          <a:p>
            <a:r>
              <a:rPr lang="en-US" dirty="0" smtClean="0">
                <a:latin typeface="Mongolian Baiti" pitchFamily="66" charset="0"/>
                <a:cs typeface="Mongolian Baiti" pitchFamily="66" charset="0"/>
              </a:rPr>
              <a:t>Psychotherapy- treatment of mental or emotional disorder  `or maladjustment by psychological means especially involving verbal communication.</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INFECTION</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Is </a:t>
            </a:r>
            <a:r>
              <a:rPr lang="en-US" dirty="0" smtClean="0">
                <a:latin typeface="Mongolian Baiti" pitchFamily="66" charset="0"/>
                <a:cs typeface="Mongolian Baiti" pitchFamily="66" charset="0"/>
              </a:rPr>
              <a:t>invasion of host organism body tissues by disease causing agents</a:t>
            </a:r>
          </a:p>
          <a:p>
            <a:r>
              <a:rPr lang="en-US" b="1" dirty="0" smtClean="0">
                <a:solidFill>
                  <a:schemeClr val="accent1"/>
                </a:solidFill>
                <a:latin typeface="Mongolian Baiti" pitchFamily="66" charset="0"/>
                <a:cs typeface="Mongolian Baiti" pitchFamily="66" charset="0"/>
              </a:rPr>
              <a:t>SIGNS AND SYMPTOMS</a:t>
            </a:r>
            <a:r>
              <a:rPr lang="en-US" b="1" dirty="0" smtClean="0">
                <a:latin typeface="Mongolian Baiti" pitchFamily="66" charset="0"/>
                <a:cs typeface="Mongolian Baiti" pitchFamily="66" charset="0"/>
              </a:rPr>
              <a:t>:</a:t>
            </a:r>
          </a:p>
          <a:p>
            <a:r>
              <a:rPr lang="en-US" dirty="0" smtClean="0">
                <a:latin typeface="Mongolian Baiti" pitchFamily="66" charset="0"/>
                <a:cs typeface="Mongolian Baiti" pitchFamily="66" charset="0"/>
              </a:rPr>
              <a:t>Fever without or without chills </a:t>
            </a:r>
          </a:p>
          <a:p>
            <a:r>
              <a:rPr lang="en-US" dirty="0" smtClean="0">
                <a:latin typeface="Mongolian Baiti" pitchFamily="66" charset="0"/>
                <a:cs typeface="Mongolian Baiti" pitchFamily="66" charset="0"/>
              </a:rPr>
              <a:t>Cough with or without sputum</a:t>
            </a:r>
          </a:p>
          <a:p>
            <a:r>
              <a:rPr lang="en-US" dirty="0" smtClean="0">
                <a:latin typeface="Mongolian Baiti" pitchFamily="66" charset="0"/>
                <a:cs typeface="Mongolian Baiti" pitchFamily="66" charset="0"/>
              </a:rPr>
              <a:t>Shortness of breath</a:t>
            </a:r>
          </a:p>
          <a:p>
            <a:r>
              <a:rPr lang="en-US" dirty="0" smtClean="0">
                <a:latin typeface="Mongolian Baiti" pitchFamily="66" charset="0"/>
                <a:cs typeface="Mongolian Baiti" pitchFamily="66" charset="0"/>
              </a:rPr>
              <a:t>Difficulty in breathing and swallowing </a:t>
            </a:r>
          </a:p>
          <a:p>
            <a:r>
              <a:rPr lang="en-US" dirty="0" smtClean="0">
                <a:latin typeface="Mongolian Baiti" pitchFamily="66" charset="0"/>
                <a:cs typeface="Mongolian Baiti" pitchFamily="66" charset="0"/>
              </a:rPr>
              <a:t>White patches in oral cavity</a:t>
            </a:r>
          </a:p>
          <a:p>
            <a:r>
              <a:rPr lang="en-US" dirty="0" smtClean="0">
                <a:latin typeface="Mongolian Baiti" pitchFamily="66" charset="0"/>
                <a:cs typeface="Mongolian Baiti" pitchFamily="66" charset="0"/>
              </a:rPr>
              <a:t>Swollen lymph nodes</a:t>
            </a:r>
          </a:p>
          <a:p>
            <a:r>
              <a:rPr lang="en-US" dirty="0" smtClean="0">
                <a:latin typeface="Mongolian Baiti" pitchFamily="66" charset="0"/>
                <a:cs typeface="Mongolian Baiti" pitchFamily="66" charset="0"/>
              </a:rPr>
              <a:t>Nausea with or without vomiting</a:t>
            </a:r>
          </a:p>
          <a:p>
            <a:r>
              <a:rPr lang="en-US" dirty="0" smtClean="0">
                <a:latin typeface="Mongolian Baiti" pitchFamily="66" charset="0"/>
                <a:cs typeface="Mongolian Baiti" pitchFamily="66" charset="0"/>
              </a:rPr>
              <a:t>Persistent diarrhea </a:t>
            </a:r>
          </a:p>
          <a:p>
            <a:r>
              <a:rPr lang="en-US" dirty="0" smtClean="0">
                <a:latin typeface="Mongolian Baiti" pitchFamily="66" charset="0"/>
                <a:cs typeface="Mongolian Baiti" pitchFamily="66" charset="0"/>
              </a:rPr>
              <a:t>Frequency of urination</a:t>
            </a:r>
          </a:p>
          <a:p>
            <a:r>
              <a:rPr lang="en-US" dirty="0" smtClean="0">
                <a:latin typeface="Mongolian Baiti" pitchFamily="66" charset="0"/>
                <a:cs typeface="Mongolian Baiti" pitchFamily="66" charset="0"/>
              </a:rPr>
              <a:t>Redness  from  skin lesions</a:t>
            </a:r>
          </a:p>
          <a:p>
            <a:r>
              <a:rPr lang="en-US" dirty="0" smtClean="0">
                <a:latin typeface="Mongolian Baiti" pitchFamily="66" charset="0"/>
                <a:cs typeface="Mongolian Baiti" pitchFamily="66" charset="0"/>
              </a:rPr>
              <a:t>Persistent vaginal discharge with or without perennial itching</a:t>
            </a:r>
          </a:p>
          <a:p>
            <a:r>
              <a:rPr lang="en-US" dirty="0" smtClean="0">
                <a:latin typeface="Mongolian Baiti" pitchFamily="66" charset="0"/>
                <a:cs typeface="Mongolian Baiti" pitchFamily="66" charset="0"/>
              </a:rPr>
              <a:t>Persistent  abdominal pain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CONTINUED….</a:t>
            </a:r>
            <a:endParaRPr lang="en-US" b="1" dirty="0"/>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Causative organisms:fungai,virus, bacteria,rickettsia,protozoa,helminthes</a:t>
            </a:r>
          </a:p>
          <a:p>
            <a:r>
              <a:rPr lang="en-US" dirty="0" smtClean="0">
                <a:latin typeface="Mongolian Baiti" pitchFamily="66" charset="0"/>
                <a:cs typeface="Mongolian Baiti" pitchFamily="66" charset="0"/>
              </a:rPr>
              <a:t>Route of transmission: sexual contacts,skin to skin, infectious particles in the air</a:t>
            </a:r>
          </a:p>
          <a:p>
            <a:r>
              <a:rPr lang="en-US" dirty="0" smtClean="0">
                <a:latin typeface="Mongolian Baiti" pitchFamily="66" charset="0"/>
                <a:cs typeface="Mongolian Baiti" pitchFamily="66" charset="0"/>
              </a:rPr>
              <a:t>Clinical evidence:redness,heat, pain, lose of function, laboratory evidence of WBC on the wound specimen smear suggest infection.</a:t>
            </a:r>
          </a:p>
          <a:p>
            <a:r>
              <a:rPr lang="en-US" dirty="0" smtClean="0">
                <a:latin typeface="Mongolian Baiti" pitchFamily="66" charset="0"/>
                <a:cs typeface="Mongolian Baiti" pitchFamily="66" charset="0"/>
              </a:rPr>
              <a:t>Treatment: antibiotics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BURNS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latin typeface="Mongolian Baiti" pitchFamily="66" charset="0"/>
                <a:cs typeface="Mongolian Baiti" pitchFamily="66" charset="0"/>
              </a:rPr>
              <a:t>Is tissue injury caused by heat ,electricity,radiation,chemicals</a:t>
            </a:r>
          </a:p>
          <a:p>
            <a:r>
              <a:rPr lang="en-US" dirty="0" smtClean="0">
                <a:latin typeface="Mongolian Baiti" pitchFamily="66" charset="0"/>
                <a:cs typeface="Mongolian Baiti" pitchFamily="66" charset="0"/>
              </a:rPr>
              <a:t>Scald-burn caused by liquid things</a:t>
            </a:r>
          </a:p>
          <a:p>
            <a:pPr algn="ctr">
              <a:buNone/>
            </a:pPr>
            <a:r>
              <a:rPr lang="en-US" b="1" dirty="0" smtClean="0">
                <a:latin typeface="Mongolian Baiti" pitchFamily="66" charset="0"/>
                <a:cs typeface="Mongolian Baiti" pitchFamily="66" charset="0"/>
              </a:rPr>
              <a:t>PATHOPHYSIOLOGY OF BURNS </a:t>
            </a:r>
          </a:p>
          <a:p>
            <a:r>
              <a:rPr lang="en-US" dirty="0" smtClean="0">
                <a:latin typeface="Mongolian Baiti" pitchFamily="66" charset="0"/>
                <a:cs typeface="Mongolian Baiti" pitchFamily="66" charset="0"/>
              </a:rPr>
              <a:t>Burns are as a result  of tissue damage caused by transfer energy from heat source to the body</a:t>
            </a:r>
          </a:p>
          <a:p>
            <a:r>
              <a:rPr lang="en-US" dirty="0" smtClean="0">
                <a:latin typeface="Mongolian Baiti" pitchFamily="66" charset="0"/>
                <a:cs typeface="Mongolian Baiti" pitchFamily="66" charset="0"/>
              </a:rPr>
              <a:t>Burns results in a serious circulatory changes , the lose of fluid and fluid shift from intravascular to extra vascular due to increase capillary permeability</a:t>
            </a:r>
          </a:p>
          <a:p>
            <a:r>
              <a:rPr lang="en-US" dirty="0" smtClean="0">
                <a:latin typeface="Mongolian Baiti" pitchFamily="66" charset="0"/>
                <a:cs typeface="Mongolian Baiti" pitchFamily="66" charset="0"/>
              </a:rPr>
              <a:t>It led to hypovalemic shock due to follow in cardiac output. swelling and oedema of burnt area occur</a:t>
            </a:r>
          </a:p>
          <a:p>
            <a:r>
              <a:rPr lang="en-US" dirty="0" smtClean="0">
                <a:latin typeface="Mongolian Baiti" pitchFamily="66" charset="0"/>
                <a:cs typeface="Mongolian Baiti" pitchFamily="66" charset="0"/>
              </a:rPr>
              <a:t>Ischemia and necrosis occur due to vasoconstriction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CONTINUED…………</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latin typeface="Mongolian Baiti" pitchFamily="66" charset="0"/>
                <a:cs typeface="Mongolian Baiti" pitchFamily="66" charset="0"/>
              </a:rPr>
              <a:t>In extensive burns cardiac output falls within 30min of injury and with appropriate fluid therapy it returns  to normal level within 36hrs</a:t>
            </a:r>
          </a:p>
          <a:p>
            <a:r>
              <a:rPr lang="en-US" dirty="0" smtClean="0">
                <a:latin typeface="Mongolian Baiti" pitchFamily="66" charset="0"/>
                <a:cs typeface="Mongolian Baiti" pitchFamily="66" charset="0"/>
              </a:rPr>
              <a:t>Excessive cardiac strain may develop due to fluid metabolism, progressive anemia ,inadequate nutrition and electrolyte imbalance </a:t>
            </a:r>
          </a:p>
          <a:p>
            <a:r>
              <a:rPr lang="en-US" dirty="0" smtClean="0">
                <a:latin typeface="Mongolian Baiti" pitchFamily="66" charset="0"/>
                <a:cs typeface="Mongolian Baiti" pitchFamily="66" charset="0"/>
              </a:rPr>
              <a:t>Heat energy destroys the cellular elements of blood .some RBC are destroyed immediately and some are permanently are affected by heat. This led to haemolysis which causes late anemia </a:t>
            </a:r>
          </a:p>
          <a:p>
            <a:r>
              <a:rPr lang="en-US" dirty="0" smtClean="0">
                <a:latin typeface="Mongolian Baiti" pitchFamily="66" charset="0"/>
                <a:cs typeface="Mongolian Baiti" pitchFamily="66" charset="0"/>
              </a:rPr>
              <a:t>The higher the depth of burn ,the more the cellular damage occur .the burn injury led to immediate white rise in WBC but leukotaxis and phagocytosis  are impaired</a:t>
            </a:r>
          </a:p>
          <a:p>
            <a:r>
              <a:rPr lang="en-US" dirty="0" smtClean="0">
                <a:latin typeface="Mongolian Baiti" pitchFamily="66" charset="0"/>
                <a:cs typeface="Mongolian Baiti" pitchFamily="66" charset="0"/>
              </a:rPr>
              <a:t>Plasma protein and immunoglobins are reduced resulting  increased vulnerability to infection </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CONTINUED…..</a:t>
            </a:r>
            <a:endParaRPr lang="en-US" b="1" dirty="0"/>
          </a:p>
        </p:txBody>
      </p:sp>
      <p:sp>
        <p:nvSpPr>
          <p:cNvPr id="3" name="Content Placeholder 2"/>
          <p:cNvSpPr>
            <a:spLocks noGrp="1"/>
          </p:cNvSpPr>
          <p:nvPr>
            <p:ph idx="1"/>
          </p:nvPr>
        </p:nvSpPr>
        <p:spPr/>
        <p:txBody>
          <a:bodyPr>
            <a:normAutofit fontScale="92500"/>
          </a:bodyPr>
          <a:lstStyle/>
          <a:p>
            <a:r>
              <a:rPr lang="en-US" dirty="0" smtClean="0">
                <a:latin typeface="Mongolian Baiti" pitchFamily="66" charset="0"/>
                <a:cs typeface="Mongolian Baiti" pitchFamily="66" charset="0"/>
              </a:rPr>
              <a:t>Breaking of skin barrier compromise  immunocompetence  and poor nutritional status influence more to infection </a:t>
            </a:r>
          </a:p>
          <a:p>
            <a:r>
              <a:rPr lang="en-US" dirty="0" smtClean="0">
                <a:latin typeface="Mongolian Baiti" pitchFamily="66" charset="0"/>
                <a:cs typeface="Mongolian Baiti" pitchFamily="66" charset="0"/>
              </a:rPr>
              <a:t>There is a fall in platelets function and follow of fibrinogen level leading to coagulation problems </a:t>
            </a:r>
          </a:p>
          <a:p>
            <a:r>
              <a:rPr lang="en-US" dirty="0" smtClean="0">
                <a:latin typeface="Mongolian Baiti" pitchFamily="66" charset="0"/>
                <a:cs typeface="Mongolian Baiti" pitchFamily="66" charset="0"/>
              </a:rPr>
              <a:t>Extensive burns injury cause fatal respiratory complication due to damage to respiratory mucosa or due to severe hypoxia. Damage of mucosa leads to pulmonary congestion ,hypostatic pneumonia and respiratory infections. There is a serous metabolic changes due to  burn injury </a:t>
            </a:r>
          </a:p>
          <a:p>
            <a:r>
              <a:rPr lang="en-US" dirty="0" smtClean="0">
                <a:latin typeface="Mongolian Baiti" pitchFamily="66" charset="0"/>
                <a:cs typeface="Mongolian Baiti" pitchFamily="66" charset="0"/>
              </a:rPr>
              <a:t>Evaporative fluid loss from burns body surfaces can be 6-8litres leading to hyper metabolic state </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905000"/>
            <a:ext cx="8229600" cy="4389120"/>
          </a:xfrm>
        </p:spPr>
        <p:txBody>
          <a:bodyPr>
            <a:normAutofit/>
          </a:bodyPr>
          <a:lstStyle/>
          <a:p>
            <a:r>
              <a:rPr lang="en-US" b="1" dirty="0" smtClean="0">
                <a:latin typeface="Mongolian Baiti" pitchFamily="66" charset="0"/>
                <a:cs typeface="Mongolian Baiti" pitchFamily="66" charset="0"/>
              </a:rPr>
              <a:t>NURSING PROCESS</a:t>
            </a:r>
          </a:p>
          <a:p>
            <a:r>
              <a:rPr lang="en-US" b="1" dirty="0" smtClean="0">
                <a:latin typeface="Mongolian Baiti" pitchFamily="66" charset="0"/>
                <a:cs typeface="Mongolian Baiti" pitchFamily="66" charset="0"/>
              </a:rPr>
              <a:t> </a:t>
            </a:r>
            <a:r>
              <a:rPr lang="en-US" dirty="0" smtClean="0">
                <a:latin typeface="Mongolian Baiti" pitchFamily="66" charset="0"/>
                <a:cs typeface="Mongolian Baiti" pitchFamily="66" charset="0"/>
              </a:rPr>
              <a:t>is a sciencetific reasoning that allow the nurse to identify, organize and manage health problems of client in a systematic and conceptual practice. </a:t>
            </a:r>
          </a:p>
          <a:p>
            <a:r>
              <a:rPr lang="en-US" dirty="0" smtClean="0">
                <a:latin typeface="Mongolian Baiti" pitchFamily="66" charset="0"/>
                <a:cs typeface="Mongolian Baiti" pitchFamily="66" charset="0"/>
              </a:rPr>
              <a:t>it promotes critical thinking which is central to all nursing care.</a:t>
            </a:r>
          </a:p>
          <a:p>
            <a:r>
              <a:rPr lang="en-US" dirty="0" smtClean="0">
                <a:latin typeface="Mongolian Baiti" pitchFamily="66" charset="0"/>
                <a:cs typeface="Mongolian Baiti" pitchFamily="66" charset="0"/>
              </a:rPr>
              <a:t>The nursing process is continual and cyclic. Evaluation of the outcome incorporates a feedback look leading to further assessment, decision making and implementation that ensure effective care. </a:t>
            </a: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CLASSIFICATION OF BURNS </a:t>
            </a:r>
            <a:endParaRPr lang="en-US" b="1"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dirty="0" smtClean="0">
                <a:latin typeface="Mongolian Baiti" pitchFamily="66" charset="0"/>
                <a:cs typeface="Mongolian Baiti" pitchFamily="66" charset="0"/>
              </a:rPr>
              <a:t>Superficial{partial thickness]-involves epidermis and superficial layers of dermis ,that is up to papillary dermis ,wound usually heals then degenerate in 2 weeks period </a:t>
            </a:r>
          </a:p>
          <a:p>
            <a:pPr marL="514350" indent="-514350">
              <a:buFont typeface="+mj-lt"/>
              <a:buAutoNum type="arabicPeriod"/>
            </a:pPr>
            <a:r>
              <a:rPr lang="en-US" dirty="0" smtClean="0">
                <a:latin typeface="Mongolian Baiti" pitchFamily="66" charset="0"/>
                <a:cs typeface="Mongolian Baiti" pitchFamily="66" charset="0"/>
              </a:rPr>
              <a:t>Superficial deep dermal burns-injury involves beyond papillary dermis and takes more than 2 weeks for healing </a:t>
            </a:r>
          </a:p>
          <a:p>
            <a:pPr marL="0" indent="0">
              <a:buNone/>
            </a:pPr>
            <a:r>
              <a:rPr lang="en-US" dirty="0" smtClean="0">
                <a:solidFill>
                  <a:schemeClr val="accent2"/>
                </a:solidFill>
                <a:latin typeface="Mongolian Baiti" pitchFamily="66" charset="0"/>
                <a:cs typeface="Mongolian Baiti" pitchFamily="66" charset="0"/>
              </a:rPr>
              <a:t>3</a:t>
            </a:r>
            <a:r>
              <a:rPr lang="en-US" dirty="0" smtClean="0">
                <a:latin typeface="Mongolian Baiti" pitchFamily="66" charset="0"/>
                <a:cs typeface="Mongolian Baiti" pitchFamily="66" charset="0"/>
              </a:rPr>
              <a:t>.Full </a:t>
            </a:r>
            <a:r>
              <a:rPr lang="en-US" dirty="0" smtClean="0">
                <a:latin typeface="Mongolian Baiti" pitchFamily="66" charset="0"/>
                <a:cs typeface="Mongolian Baiti" pitchFamily="66" charset="0"/>
              </a:rPr>
              <a:t>thickness burns –involves all layer of skin and sometimes underlying tissue are also destroyed ,are dry, pale white ,appear charred, no pain ,no capillary refill, texture is lethargy, wound don’t heals normally and needs skin grafting</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CLASSIFICATION ACCORDING TO SEVERITY.</a:t>
            </a:r>
            <a:endParaRPr lang="en-US" sz="3600" b="1" dirty="0"/>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Depends on total area injured e.g. depth of injury ,location,age,general health of patient and level of consciousness</a:t>
            </a:r>
          </a:p>
          <a:p>
            <a:pPr marL="514350" indent="-514350">
              <a:buFont typeface="+mj-lt"/>
              <a:buAutoNum type="alphaUcPeriod"/>
            </a:pPr>
            <a:r>
              <a:rPr lang="en-US" dirty="0" smtClean="0">
                <a:latin typeface="Mongolian Baiti" pitchFamily="66" charset="0"/>
                <a:cs typeface="Mongolian Baiti" pitchFamily="66" charset="0"/>
              </a:rPr>
              <a:t>Minor burns -10% total surface area burns </a:t>
            </a:r>
          </a:p>
          <a:p>
            <a:pPr marL="514350" indent="-514350">
              <a:buFont typeface="+mj-lt"/>
              <a:buAutoNum type="alphaUcPeriod"/>
            </a:pPr>
            <a:r>
              <a:rPr lang="en-US" dirty="0" smtClean="0">
                <a:latin typeface="Mongolian Baiti" pitchFamily="66" charset="0"/>
                <a:cs typeface="Mongolian Baiti" pitchFamily="66" charset="0"/>
              </a:rPr>
              <a:t>Moderate burn -10-20% total burn surface area</a:t>
            </a:r>
          </a:p>
          <a:p>
            <a:pPr marL="514350" indent="-514350">
              <a:buFont typeface="+mj-lt"/>
              <a:buAutoNum type="alphaUcPeriod"/>
            </a:pPr>
            <a:r>
              <a:rPr lang="en-US" dirty="0" smtClean="0">
                <a:latin typeface="Mongolian Baiti" pitchFamily="66" charset="0"/>
                <a:cs typeface="Mongolian Baiti" pitchFamily="66" charset="0"/>
              </a:rPr>
              <a:t>Major burns -20% or more total burn surface area </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idx="1"/>
          </p:nvPr>
        </p:nvSpPr>
        <p:spPr/>
        <p:txBody>
          <a:bodyPr/>
          <a:lstStyle/>
          <a:p>
            <a:r>
              <a:rPr lang="en-US" dirty="0" smtClean="0"/>
              <a:t>The clinical features of burn injuries are manifested according to the degree of  burns.</a:t>
            </a:r>
          </a:p>
          <a:p>
            <a:r>
              <a:rPr lang="en-US" dirty="0" smtClean="0"/>
              <a:t>Symptoms of shock usually appears soon after burns.</a:t>
            </a:r>
          </a:p>
          <a:p>
            <a:r>
              <a:rPr lang="en-US" dirty="0" smtClean="0"/>
              <a:t>The pt may present with pallor, cyanosis, perspiration.</a:t>
            </a:r>
          </a:p>
          <a:p>
            <a:r>
              <a:rPr lang="en-US" dirty="0" smtClean="0"/>
              <a:t>Inhalation injury causes inflammation and edema of the glottis, vocal cods  and upper trachea leading to upper airway obstruction.</a:t>
            </a:r>
          </a:p>
          <a:p>
            <a:r>
              <a:rPr lang="en-US" dirty="0" smtClean="0"/>
              <a:t>The pt usually present with dyspnoea, thychapnoea, hoarseness, nasal frilling, restlessness and cough.</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Smo</a:t>
            </a:r>
            <a:r>
              <a:rPr lang="en-US" dirty="0" smtClean="0">
                <a:latin typeface="Mongolian Baiti" pitchFamily="66" charset="0"/>
                <a:cs typeface="Mongolian Baiti" pitchFamily="66" charset="0"/>
              </a:rPr>
              <a:t>ke inhalation might develop pulmonary edema, sever airway obstruction and brochiolittis.</a:t>
            </a:r>
          </a:p>
          <a:p>
            <a:r>
              <a:rPr lang="en-US" dirty="0" smtClean="0">
                <a:latin typeface="Mongolian Baiti" pitchFamily="66" charset="0"/>
                <a:cs typeface="Mongolian Baiti" pitchFamily="66" charset="0"/>
              </a:rPr>
              <a:t>Symptoms of toxemia(sepsis/infection) may develop after burns within one or two days.</a:t>
            </a:r>
          </a:p>
          <a:p>
            <a:r>
              <a:rPr lang="en-US" dirty="0" smtClean="0">
                <a:latin typeface="Mongolian Baiti" pitchFamily="66" charset="0"/>
                <a:cs typeface="Mongolian Baiti" pitchFamily="66" charset="0"/>
              </a:rPr>
              <a:t>The pt usually manifest with:</a:t>
            </a:r>
          </a:p>
          <a:p>
            <a:pPr marL="514350" indent="-514350">
              <a:buFont typeface="+mj-lt"/>
              <a:buAutoNum type="arabicPeriod"/>
            </a:pPr>
            <a:r>
              <a:rPr lang="en-US" dirty="0" smtClean="0">
                <a:latin typeface="Mongolian Baiti" pitchFamily="66" charset="0"/>
                <a:cs typeface="Mongolian Baiti" pitchFamily="66" charset="0"/>
              </a:rPr>
              <a:t>Fever, vomiting, edema, </a:t>
            </a:r>
          </a:p>
          <a:p>
            <a:pPr marL="514350" indent="-514350">
              <a:buFont typeface="+mj-lt"/>
              <a:buAutoNum type="arabicPeriod"/>
            </a:pPr>
            <a:r>
              <a:rPr lang="en-US" dirty="0" smtClean="0">
                <a:latin typeface="Mongolian Baiti" pitchFamily="66" charset="0"/>
                <a:cs typeface="Mongolian Baiti" pitchFamily="66" charset="0"/>
              </a:rPr>
              <a:t>Decreased urinary output</a:t>
            </a:r>
          </a:p>
          <a:p>
            <a:pPr marL="514350" indent="-514350">
              <a:buFont typeface="+mj-lt"/>
              <a:buAutoNum type="arabicPeriod"/>
            </a:pPr>
            <a:r>
              <a:rPr lang="en-US" dirty="0" smtClean="0">
                <a:latin typeface="Mongolian Baiti" pitchFamily="66" charset="0"/>
                <a:cs typeface="Mongolian Baiti" pitchFamily="66" charset="0"/>
              </a:rPr>
              <a:t>Palpitations</a:t>
            </a:r>
          </a:p>
          <a:p>
            <a:pPr marL="514350" indent="-514350">
              <a:buFont typeface="+mj-lt"/>
              <a:buAutoNum type="arabicPeriod"/>
            </a:pPr>
            <a:r>
              <a:rPr lang="en-US" dirty="0" smtClean="0">
                <a:latin typeface="Mongolian Baiti" pitchFamily="66" charset="0"/>
                <a:cs typeface="Mongolian Baiti" pitchFamily="66" charset="0"/>
              </a:rPr>
              <a:t>Rapid pulse and unconseousness</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Mnx of burns</a:t>
            </a:r>
            <a:endParaRPr lang="en-US" dirty="0"/>
          </a:p>
        </p:txBody>
      </p:sp>
      <p:sp>
        <p:nvSpPr>
          <p:cNvPr id="3" name="Content Placeholder 2"/>
          <p:cNvSpPr>
            <a:spLocks noGrp="1"/>
          </p:cNvSpPr>
          <p:nvPr>
            <p:ph idx="1"/>
          </p:nvPr>
        </p:nvSpPr>
        <p:spPr/>
        <p:txBody>
          <a:bodyPr/>
          <a:lstStyle/>
          <a:p>
            <a:r>
              <a:rPr lang="en-US" dirty="0" smtClean="0"/>
              <a:t>Fist aid measures, assessment of extent of burns, fluid replacement, metabolic support, care of wound and use of topical antibiotics.</a:t>
            </a:r>
          </a:p>
          <a:p>
            <a:r>
              <a:rPr lang="en-US" dirty="0" smtClean="0"/>
              <a:t>Would closure prevents infections and other complications</a:t>
            </a:r>
          </a:p>
          <a:p>
            <a:r>
              <a:rPr lang="en-US" dirty="0" smtClean="0"/>
              <a:t>Psychological support.</a:t>
            </a:r>
          </a:p>
          <a:p>
            <a:r>
              <a:rPr lang="en-US" dirty="0" smtClean="0"/>
              <a:t>Nutritional support and rehabilitation are also major aspects in burn mnx.</a:t>
            </a:r>
          </a:p>
          <a:p>
            <a:r>
              <a:rPr lang="en-US" dirty="0" smtClean="0"/>
              <a:t>Best mnx can be given in specialized burn units with specialized health personnel.</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Minor burns can be managed at home with mentainance of the aseptic teqnique.</a:t>
            </a:r>
          </a:p>
          <a:p>
            <a:r>
              <a:rPr lang="en-US" dirty="0" smtClean="0"/>
              <a:t>Parent and family members need demonstration and specific instructions for  home care.</a:t>
            </a:r>
          </a:p>
          <a:p>
            <a:r>
              <a:rPr lang="en-US" dirty="0" smtClean="0"/>
              <a:t>Moderate burns shd be managed in a general hospital but major burns, electrical burns and chemical burns shd be managed initially with first aid then transferred to specialized burn unit.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mnx of burns</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latin typeface="Mongolian Baiti" pitchFamily="66" charset="0"/>
                <a:cs typeface="Mongolian Baiti" pitchFamily="66" charset="0"/>
              </a:rPr>
              <a:t>Nursing assessment</a:t>
            </a:r>
            <a:r>
              <a:rPr lang="en-US" dirty="0" smtClean="0">
                <a:latin typeface="Mongolian Baiti" pitchFamily="66" charset="0"/>
                <a:cs typeface="Mongolian Baiti" pitchFamily="66" charset="0"/>
              </a:rPr>
              <a:t>:it shd be done to indentify the priority and to formulate a nursing diagnosis on the basis of initial and subsequent assessment by detailed hx, physical examination and lab investigations.</a:t>
            </a:r>
          </a:p>
          <a:p>
            <a:r>
              <a:rPr lang="en-US" dirty="0" smtClean="0">
                <a:solidFill>
                  <a:srgbClr val="FF0000"/>
                </a:solidFill>
                <a:latin typeface="Mongolian Baiti" pitchFamily="66" charset="0"/>
                <a:cs typeface="Mongolian Baiti" pitchFamily="66" charset="0"/>
              </a:rPr>
              <a:t>Nursing diagnosis:</a:t>
            </a:r>
            <a:r>
              <a:rPr lang="en-US" dirty="0" smtClean="0">
                <a:latin typeface="Mongolian Baiti" pitchFamily="66" charset="0"/>
                <a:cs typeface="Mongolian Baiti" pitchFamily="66" charset="0"/>
              </a:rPr>
              <a:t> the important nursing diagnosis should include the following:</a:t>
            </a:r>
          </a:p>
          <a:p>
            <a:pPr marL="514350" indent="-514350">
              <a:buFont typeface="+mj-lt"/>
              <a:buAutoNum type="arabicPeriod"/>
            </a:pPr>
            <a:r>
              <a:rPr lang="en-US" dirty="0" smtClean="0">
                <a:latin typeface="Mongolian Baiti" pitchFamily="66" charset="0"/>
                <a:cs typeface="Mongolian Baiti" pitchFamily="66" charset="0"/>
              </a:rPr>
              <a:t>decreased cardiac output related to hypovolemia as evidenced by dyspnoea </a:t>
            </a:r>
          </a:p>
          <a:p>
            <a:pPr marL="514350" indent="-514350">
              <a:buFont typeface="+mj-lt"/>
              <a:buAutoNum type="arabicPeriod"/>
            </a:pPr>
            <a:r>
              <a:rPr lang="en-US" dirty="0" smtClean="0">
                <a:latin typeface="Mongolian Baiti" pitchFamily="66" charset="0"/>
                <a:cs typeface="Mongolian Baiti" pitchFamily="66" charset="0"/>
              </a:rPr>
              <a:t>Impaired oxygenation related to inhalation injury and pulmonary complications as evidenced by nasal frilling.</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514350" indent="-514350">
              <a:buNone/>
            </a:pPr>
            <a:r>
              <a:rPr lang="en-US" dirty="0" smtClean="0"/>
              <a:t>3. Pain related  to burnt area as evidenced by patient restlessness and verbalization.</a:t>
            </a:r>
          </a:p>
          <a:p>
            <a:pPr marL="514350" indent="-514350">
              <a:buNone/>
            </a:pPr>
            <a:r>
              <a:rPr lang="en-US" dirty="0" smtClean="0"/>
              <a:t>4.Fear  and anxiety  related to pain and hospitalization  as evidenced by questioning </a:t>
            </a:r>
          </a:p>
          <a:p>
            <a:pPr marL="514350" indent="-514350">
              <a:buNone/>
            </a:pPr>
            <a:r>
              <a:rPr lang="en-US" dirty="0" smtClean="0"/>
              <a:t>5.Risk for infection related to alternation of skin integrity.</a:t>
            </a:r>
          </a:p>
          <a:p>
            <a:pPr marL="514350" indent="-514350">
              <a:buNone/>
            </a:pPr>
            <a:r>
              <a:rPr lang="en-US" dirty="0" smtClean="0"/>
              <a:t>6. Impaired physical mobility related to pain and constrictor as evidenced by reluctant to move / being bed ridden.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None/>
            </a:pPr>
            <a:r>
              <a:rPr lang="en-US" dirty="0" smtClean="0"/>
              <a:t>7.Altered nutrition less than the body requirement as evidenced by poor appetite and loss of body weight.</a:t>
            </a:r>
          </a:p>
          <a:p>
            <a:pPr>
              <a:buNone/>
            </a:pPr>
            <a:r>
              <a:rPr lang="en-US" dirty="0" smtClean="0"/>
              <a:t>8.Alterlation of body image related to disfigurement of burn injury as evidenced by formation of contracture and scars.</a:t>
            </a:r>
          </a:p>
          <a:p>
            <a:pPr>
              <a:buNone/>
            </a:pP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Aharoni" pitchFamily="2" charset="-79"/>
                <a:cs typeface="Aharoni" pitchFamily="2" charset="-79"/>
              </a:rPr>
              <a:t>Nursing intervention</a:t>
            </a:r>
            <a:endParaRPr lang="en-US" sz="4000" dirty="0">
              <a:latin typeface="Aharoni" pitchFamily="2" charset="-79"/>
              <a:cs typeface="Aharoni" pitchFamily="2" charset="-79"/>
            </a:endParaRP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latin typeface="Mongolian Baiti" pitchFamily="66" charset="0"/>
                <a:cs typeface="Mongolian Baiti" pitchFamily="66" charset="0"/>
              </a:rPr>
              <a:t>Promoting and supporting cardiac output by continues monitoring of the features of shock, taking vital signs, assessing the level of conseousness and electrolyte levels.</a:t>
            </a:r>
          </a:p>
          <a:p>
            <a:pPr marL="514350" indent="-514350"/>
            <a:r>
              <a:rPr lang="en-US" dirty="0" smtClean="0">
                <a:latin typeface="Mongolian Baiti" pitchFamily="66" charset="0"/>
                <a:cs typeface="Mongolian Baiti" pitchFamily="66" charset="0"/>
              </a:rPr>
              <a:t>Administering IV fluids, oxygen and other medication, monitoring warmth and strict recording of fluid intake.</a:t>
            </a:r>
          </a:p>
          <a:p>
            <a:pPr marL="514350" indent="-514350"/>
            <a:r>
              <a:rPr lang="en-US" dirty="0" smtClean="0">
                <a:latin typeface="Mongolian Baiti" pitchFamily="66" charset="0"/>
                <a:cs typeface="Mongolian Baiti" pitchFamily="66" charset="0"/>
              </a:rPr>
              <a:t>Measuring the output of urine in draining catheter to measure urine output(input output chart) are important measures in promoting cardiac fxn.</a:t>
            </a:r>
          </a:p>
          <a:p>
            <a:pPr marL="514350" indent="-514350">
              <a:buNone/>
            </a:pPr>
            <a:r>
              <a:rPr lang="en-US" dirty="0" smtClean="0">
                <a:latin typeface="Mongolian Baiti" pitchFamily="66" charset="0"/>
                <a:cs typeface="Mongolian Baiti" pitchFamily="66" charset="0"/>
              </a:rPr>
              <a:t>2.Provinding optimum respiratory fxn by:</a:t>
            </a:r>
          </a:p>
          <a:p>
            <a:pPr marL="514350" indent="-514350"/>
            <a:r>
              <a:rPr lang="en-US" dirty="0" smtClean="0">
                <a:latin typeface="Mongolian Baiti" pitchFamily="66" charset="0"/>
                <a:cs typeface="Mongolian Baiti" pitchFamily="66" charset="0"/>
              </a:rPr>
              <a:t>Oxygen therapy </a:t>
            </a:r>
          </a:p>
          <a:p>
            <a:pPr marL="514350" indent="-514350"/>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BENEFITS OF NURSING PROCESS</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It stresses the independence and collaborative care of the nurse.</a:t>
            </a:r>
          </a:p>
          <a:p>
            <a:r>
              <a:rPr lang="en-US" dirty="0" smtClean="0">
                <a:latin typeface="Mongolian Baiti" pitchFamily="66" charset="0"/>
                <a:cs typeface="Mongolian Baiti" pitchFamily="66" charset="0"/>
              </a:rPr>
              <a:t>It promotes accountability.</a:t>
            </a:r>
          </a:p>
          <a:p>
            <a:r>
              <a:rPr lang="en-US" dirty="0" smtClean="0">
                <a:latin typeface="Mongolian Baiti" pitchFamily="66" charset="0"/>
                <a:cs typeface="Mongolian Baiti" pitchFamily="66" charset="0"/>
              </a:rPr>
              <a:t>It produce an orderly and systematic method for planning and providing evidenced based individualized care.</a:t>
            </a:r>
          </a:p>
          <a:p>
            <a:r>
              <a:rPr lang="en-US" dirty="0" smtClean="0">
                <a:latin typeface="Mongolian Baiti" pitchFamily="66" charset="0"/>
                <a:cs typeface="Mongolian Baiti" pitchFamily="66" charset="0"/>
              </a:rPr>
              <a:t>It enhances nursing efficiency and effectiveness increasing the quality of care.</a:t>
            </a:r>
          </a:p>
          <a:p>
            <a:r>
              <a:rPr lang="en-US" dirty="0" smtClean="0">
                <a:latin typeface="Mongolian Baiti" pitchFamily="66" charset="0"/>
                <a:cs typeface="Mongolian Baiti" pitchFamily="66" charset="0"/>
              </a:rPr>
              <a:t>It facilitates documentation of care thus promoting continuity and preventing duplication of care.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Ventilation support and tracheotomy if needed with monitoring of respiratory status and pulmonary complications and analyses blood gasses.</a:t>
            </a:r>
          </a:p>
          <a:p>
            <a:pPr>
              <a:buNone/>
            </a:pPr>
            <a:r>
              <a:rPr lang="en-US" dirty="0" smtClean="0">
                <a:latin typeface="Mongolian Baiti" pitchFamily="66" charset="0"/>
                <a:cs typeface="Mongolian Baiti" pitchFamily="66" charset="0"/>
              </a:rPr>
              <a:t>3.Releiving pain and discomfort by comfort measures.</a:t>
            </a:r>
          </a:p>
          <a:p>
            <a:r>
              <a:rPr lang="en-US" dirty="0" smtClean="0">
                <a:latin typeface="Mongolian Baiti" pitchFamily="66" charset="0"/>
                <a:cs typeface="Mongolian Baiti" pitchFamily="66" charset="0"/>
              </a:rPr>
              <a:t>Use bed cradle, administering analgesics and sedatives as prescribed.</a:t>
            </a:r>
          </a:p>
          <a:p>
            <a:r>
              <a:rPr lang="en-US" dirty="0" smtClean="0">
                <a:latin typeface="Mongolian Baiti" pitchFamily="66" charset="0"/>
                <a:cs typeface="Mongolian Baiti" pitchFamily="66" charset="0"/>
              </a:rPr>
              <a:t>Providing emotional support and explanation of procedures to ally anxiety.</a:t>
            </a:r>
          </a:p>
          <a:p>
            <a:r>
              <a:rPr lang="en-US" dirty="0" smtClean="0">
                <a:latin typeface="Mongolian Baiti" pitchFamily="66" charset="0"/>
                <a:cs typeface="Mongolian Baiti" pitchFamily="66" charset="0"/>
              </a:rPr>
              <a:t>Pain assessment should be done by the pain scale.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None/>
            </a:pPr>
            <a:r>
              <a:rPr lang="en-US" dirty="0" smtClean="0">
                <a:latin typeface="Mongolian Baiti" pitchFamily="66" charset="0"/>
                <a:cs typeface="Mongolian Baiti" pitchFamily="66" charset="0"/>
              </a:rPr>
              <a:t>4. Reduction of fear and anxiety by allowing parents to stay with their children in the hospital and allowing patients to be visited by their relatives.</a:t>
            </a:r>
          </a:p>
          <a:p>
            <a:r>
              <a:rPr lang="en-US" dirty="0" smtClean="0">
                <a:latin typeface="Mongolian Baiti" pitchFamily="66" charset="0"/>
                <a:cs typeface="Mongolian Baiti" pitchFamily="66" charset="0"/>
              </a:rPr>
              <a:t>Explaining procedure, accepting regressive behavior and encouraging self care also help to relieve  anxiety.</a:t>
            </a:r>
          </a:p>
          <a:p>
            <a:pPr>
              <a:buNone/>
            </a:pPr>
            <a:r>
              <a:rPr lang="en-US" dirty="0" smtClean="0">
                <a:latin typeface="Mongolian Baiti" pitchFamily="66" charset="0"/>
                <a:cs typeface="Mongolian Baiti" pitchFamily="66" charset="0"/>
              </a:rPr>
              <a:t>5.Preventing infections by practicing of ascetic wound care, administering antibiotics and change of position.</a:t>
            </a:r>
          </a:p>
          <a:p>
            <a:r>
              <a:rPr lang="en-US" dirty="0" smtClean="0">
                <a:latin typeface="Mongolian Baiti" pitchFamily="66" charset="0"/>
                <a:cs typeface="Mongolian Baiti" pitchFamily="66" charset="0"/>
              </a:rPr>
              <a:t>Promoting general cleanliness, assessing signs of infection and following barrier nursing.</a:t>
            </a:r>
          </a:p>
          <a:p>
            <a:pPr>
              <a:buNone/>
            </a:pP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None/>
            </a:pPr>
            <a:r>
              <a:rPr lang="en-US" dirty="0" smtClean="0">
                <a:latin typeface="Mongolian Baiti" pitchFamily="66" charset="0"/>
                <a:cs typeface="Mongolian Baiti" pitchFamily="66" charset="0"/>
              </a:rPr>
              <a:t>6. Promoting and preserving mobility by rage of motion exercise, early ambulation, change of position and use of splits at the joints to prevent complications.</a:t>
            </a:r>
          </a:p>
          <a:p>
            <a:pPr>
              <a:buNone/>
            </a:pPr>
            <a:r>
              <a:rPr lang="en-US" dirty="0" smtClean="0">
                <a:latin typeface="Mongolian Baiti" pitchFamily="66" charset="0"/>
                <a:cs typeface="Mongolian Baiti" pitchFamily="66" charset="0"/>
              </a:rPr>
              <a:t>7. Providing adequate nutrition by high calorie diet, protein and vitamin and mineral supplements by offering small but frequent feeding.</a:t>
            </a:r>
          </a:p>
          <a:p>
            <a:pPr>
              <a:buNone/>
            </a:pPr>
            <a:r>
              <a:rPr lang="en-US" dirty="0" smtClean="0">
                <a:latin typeface="Mongolian Baiti" pitchFamily="66" charset="0"/>
                <a:cs typeface="Mongolian Baiti" pitchFamily="66" charset="0"/>
              </a:rPr>
              <a:t>8. Accessing weight gain would healing and nutritional status.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of burns</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2"/>
              <a:buChar char=""/>
              <a:defRPr/>
            </a:pPr>
            <a:r>
              <a:rPr lang="en-GB" dirty="0" smtClean="0">
                <a:latin typeface="Mongolian Baiti" pitchFamily="66" charset="0"/>
                <a:cs typeface="Mongolian Baiti" pitchFamily="66" charset="0"/>
              </a:rPr>
              <a:t>Shock</a:t>
            </a:r>
          </a:p>
          <a:p>
            <a:pPr>
              <a:buFont typeface="Wingdings 2"/>
              <a:buChar char=""/>
              <a:defRPr/>
            </a:pPr>
            <a:r>
              <a:rPr lang="en-GB" dirty="0" smtClean="0">
                <a:latin typeface="Mongolian Baiti" pitchFamily="66" charset="0"/>
                <a:cs typeface="Mongolian Baiti" pitchFamily="66" charset="0"/>
              </a:rPr>
              <a:t>Infection; haemolytic streptococcal, </a:t>
            </a:r>
          </a:p>
          <a:p>
            <a:pPr>
              <a:buNone/>
              <a:defRPr/>
            </a:pPr>
            <a:r>
              <a:rPr lang="en-GB" i="1" dirty="0" smtClean="0">
                <a:latin typeface="Mongolian Baiti" pitchFamily="66" charset="0"/>
                <a:cs typeface="Mongolian Baiti" pitchFamily="66" charset="0"/>
              </a:rPr>
              <a:t>Pseudomonas </a:t>
            </a:r>
            <a:r>
              <a:rPr lang="en-GB" i="1" dirty="0" err="1" smtClean="0">
                <a:latin typeface="Mongolian Baiti" pitchFamily="66" charset="0"/>
                <a:cs typeface="Mongolian Baiti" pitchFamily="66" charset="0"/>
              </a:rPr>
              <a:t>aeruginosa</a:t>
            </a:r>
            <a:r>
              <a:rPr lang="en-GB" i="1" dirty="0" smtClean="0">
                <a:latin typeface="Mongolian Baiti" pitchFamily="66" charset="0"/>
                <a:cs typeface="Mongolian Baiti" pitchFamily="66" charset="0"/>
              </a:rPr>
              <a:t> </a:t>
            </a:r>
          </a:p>
          <a:p>
            <a:pPr>
              <a:buFont typeface="Wingdings 2"/>
              <a:buChar char=""/>
              <a:defRPr/>
            </a:pPr>
            <a:r>
              <a:rPr lang="en-GB" dirty="0" smtClean="0">
                <a:latin typeface="Mongolian Baiti" pitchFamily="66" charset="0"/>
                <a:cs typeface="Mongolian Baiti" pitchFamily="66" charset="0"/>
              </a:rPr>
              <a:t>Multiple organ dysfunction syndrome</a:t>
            </a:r>
          </a:p>
          <a:p>
            <a:pPr>
              <a:buFont typeface="Wingdings 2"/>
              <a:buChar char=""/>
              <a:defRPr/>
            </a:pPr>
            <a:r>
              <a:rPr lang="en-GB" dirty="0" smtClean="0">
                <a:latin typeface="Mongolian Baiti" pitchFamily="66" charset="0"/>
                <a:cs typeface="Mongolian Baiti" pitchFamily="66" charset="0"/>
              </a:rPr>
              <a:t>Electrolyte imbalance </a:t>
            </a:r>
          </a:p>
          <a:p>
            <a:pPr>
              <a:buFont typeface="Wingdings 2"/>
              <a:buChar char=""/>
              <a:defRPr/>
            </a:pPr>
            <a:r>
              <a:rPr lang="en-GB" dirty="0" smtClean="0">
                <a:latin typeface="Mongolian Baiti" pitchFamily="66" charset="0"/>
                <a:cs typeface="Mongolian Baiti" pitchFamily="66" charset="0"/>
              </a:rPr>
              <a:t>Respiratory distress </a:t>
            </a:r>
          </a:p>
          <a:p>
            <a:pPr>
              <a:buFont typeface="Wingdings 2"/>
              <a:buChar char=""/>
              <a:defRPr/>
            </a:pPr>
            <a:r>
              <a:rPr lang="en-GB" dirty="0" smtClean="0">
                <a:latin typeface="Mongolian Baiti" pitchFamily="66" charset="0"/>
                <a:cs typeface="Mongolian Baiti" pitchFamily="66" charset="0"/>
              </a:rPr>
              <a:t>Heart failure</a:t>
            </a:r>
          </a:p>
          <a:p>
            <a:pPr>
              <a:buFont typeface="Wingdings 2"/>
              <a:buChar char=""/>
              <a:defRPr/>
            </a:pPr>
            <a:r>
              <a:rPr lang="en-GB" dirty="0" smtClean="0">
                <a:latin typeface="Mongolian Baiti" pitchFamily="66" charset="0"/>
                <a:cs typeface="Mongolian Baiti" pitchFamily="66" charset="0"/>
              </a:rPr>
              <a:t>Renal failure</a:t>
            </a:r>
          </a:p>
          <a:p>
            <a:pPr>
              <a:buFont typeface="Wingdings 2"/>
              <a:buChar char=""/>
              <a:defRPr/>
            </a:pPr>
            <a:r>
              <a:rPr lang="en-GB" dirty="0" smtClean="0">
                <a:latin typeface="Mongolian Baiti" pitchFamily="66" charset="0"/>
                <a:cs typeface="Mongolian Baiti" pitchFamily="66" charset="0"/>
              </a:rPr>
              <a:t>Contractures</a:t>
            </a:r>
          </a:p>
          <a:p>
            <a:pPr>
              <a:buFont typeface="Wingdings 2"/>
              <a:buChar char=""/>
              <a:defRPr/>
            </a:pPr>
            <a:r>
              <a:rPr lang="en-GB" dirty="0" err="1" smtClean="0">
                <a:latin typeface="Mongolian Baiti" pitchFamily="66" charset="0"/>
                <a:cs typeface="Mongolian Baiti" pitchFamily="66" charset="0"/>
              </a:rPr>
              <a:t>Curlings</a:t>
            </a:r>
            <a:r>
              <a:rPr lang="en-GB" dirty="0" smtClean="0">
                <a:latin typeface="Mongolian Baiti" pitchFamily="66" charset="0"/>
                <a:cs typeface="Mongolian Baiti" pitchFamily="66" charset="0"/>
              </a:rPr>
              <a:t> ulcer- a duodenal ulcer that develops 8-14 days after severe burn injury. Because of decreased perfusion </a:t>
            </a:r>
          </a:p>
          <a:p>
            <a:pPr>
              <a:buFont typeface="Wingdings 2"/>
              <a:buChar char=""/>
              <a:defRPr/>
            </a:pPr>
            <a:r>
              <a:rPr lang="en-GB" dirty="0" smtClean="0">
                <a:latin typeface="Mongolian Baiti" pitchFamily="66" charset="0"/>
                <a:cs typeface="Mongolian Baiti" pitchFamily="66" charset="0"/>
              </a:rPr>
              <a:t>Paralytic </a:t>
            </a:r>
            <a:r>
              <a:rPr lang="en-GB" dirty="0" err="1" smtClean="0">
                <a:latin typeface="Mongolian Baiti" pitchFamily="66" charset="0"/>
                <a:cs typeface="Mongolian Baiti" pitchFamily="66" charset="0"/>
              </a:rPr>
              <a:t>ileus</a:t>
            </a:r>
            <a:endParaRPr lang="en-GB" dirty="0" smtClean="0">
              <a:latin typeface="Mongolian Baiti" pitchFamily="66" charset="0"/>
              <a:cs typeface="Mongolian Baiti" pitchFamily="66" charset="0"/>
            </a:endParaRPr>
          </a:p>
          <a:p>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ROLE OF NURSE IN A DULT NURSING</a:t>
            </a:r>
            <a:endParaRPr lang="en-US" b="1" dirty="0"/>
          </a:p>
        </p:txBody>
      </p:sp>
      <p:sp>
        <p:nvSpPr>
          <p:cNvPr id="3" name="Content Placeholder 2"/>
          <p:cNvSpPr>
            <a:spLocks noGrp="1"/>
          </p:cNvSpPr>
          <p:nvPr>
            <p:ph idx="1"/>
          </p:nvPr>
        </p:nvSpPr>
        <p:spPr/>
        <p:txBody>
          <a:bodyPr>
            <a:normAutofit/>
          </a:bodyPr>
          <a:lstStyle/>
          <a:p>
            <a:r>
              <a:rPr lang="en-US" dirty="0" smtClean="0">
                <a:latin typeface="Mongolian Baiti" pitchFamily="66" charset="0"/>
                <a:cs typeface="Mongolian Baiti" pitchFamily="66" charset="0"/>
              </a:rPr>
              <a:t>Words of Virginia Henderson;</a:t>
            </a:r>
          </a:p>
          <a:p>
            <a:r>
              <a:rPr lang="en-US" dirty="0" smtClean="0">
                <a:latin typeface="Mongolian Baiti" pitchFamily="66" charset="0"/>
                <a:cs typeface="Mongolian Baiti" pitchFamily="66" charset="0"/>
              </a:rPr>
              <a:t>The unique function of the nurse to assist the individual sick or well in the performance of activity contributing to health or it is recovery(or a peaceful death ) that he or she could have performed un aided if he had the necessary strength, will or knowledge.</a:t>
            </a:r>
          </a:p>
          <a:p>
            <a:r>
              <a:rPr lang="en-US" dirty="0" smtClean="0">
                <a:latin typeface="Mongolian Baiti" pitchFamily="66" charset="0"/>
                <a:cs typeface="Mongolian Baiti" pitchFamily="66" charset="0"/>
              </a:rPr>
              <a:t>It is like wise the unique contribution of nursing to help the individual to be independent of such assistance as soon as possible.</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OTHER ROLES OF NURSE IN ADULT NURSING</a:t>
            </a:r>
            <a:endParaRPr lang="en-US" sz="3200" b="1" dirty="0"/>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Meeting the patient basic need of daily life ; they include need for rest, sleep, food, water and toileting.</a:t>
            </a:r>
          </a:p>
          <a:p>
            <a:r>
              <a:rPr lang="en-US" b="1" dirty="0" smtClean="0">
                <a:latin typeface="Mongolian Baiti" pitchFamily="66" charset="0"/>
                <a:cs typeface="Mongolian Baiti" pitchFamily="66" charset="0"/>
              </a:rPr>
              <a:t>Nurse as the health care coordinator</a:t>
            </a:r>
            <a:r>
              <a:rPr lang="en-US" dirty="0" smtClean="0">
                <a:latin typeface="Mongolian Baiti" pitchFamily="66" charset="0"/>
                <a:cs typeface="Mongolian Baiti" pitchFamily="66" charset="0"/>
              </a:rPr>
              <a:t>, nurse coordinates all other professional services committed to them. Nurse arranges diagnostic testing, therapies counseling and patient teaching session.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lnSpcReduction="10000"/>
          </a:bodyPr>
          <a:lstStyle/>
          <a:p>
            <a:r>
              <a:rPr lang="en-US" b="1" dirty="0" smtClean="0">
                <a:latin typeface="Mongolian Baiti" pitchFamily="66" charset="0"/>
                <a:cs typeface="Mongolian Baiti" pitchFamily="66" charset="0"/>
              </a:rPr>
              <a:t>Nurse as a teacher</a:t>
            </a:r>
            <a:r>
              <a:rPr lang="en-US" dirty="0" smtClean="0">
                <a:latin typeface="Mongolian Baiti" pitchFamily="66" charset="0"/>
                <a:cs typeface="Mongolian Baiti" pitchFamily="66" charset="0"/>
              </a:rPr>
              <a:t>, as a teacher they instruct patient and family accordingly but as you do this understand age and culture. Assess the patient learning needs and level of learning ability. Nurse need to have a lesson plan. Nurse documents aspects, thoughts and patient responses.</a:t>
            </a:r>
          </a:p>
          <a:p>
            <a:r>
              <a:rPr lang="en-US" b="1" dirty="0" smtClean="0">
                <a:latin typeface="Mongolian Baiti" pitchFamily="66" charset="0"/>
                <a:cs typeface="Mongolian Baiti" pitchFamily="66" charset="0"/>
              </a:rPr>
              <a:t>Nurse as a discharge planner</a:t>
            </a:r>
            <a:r>
              <a:rPr lang="en-US" dirty="0" smtClean="0">
                <a:latin typeface="Mongolian Baiti" pitchFamily="66" charset="0"/>
                <a:cs typeface="Mongolian Baiti" pitchFamily="66" charset="0"/>
              </a:rPr>
              <a:t>, this start from admission. Nurse information and assessment from through out measure of admission to identify post discharge patient care needs and to develop a plan for meeting this needs. Identify the resources of community agencies that can assist the patient in his recovery or rehabilitation.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r>
              <a:rPr lang="en-US" b="1" dirty="0" smtClean="0">
                <a:latin typeface="Mongolian Baiti" pitchFamily="66" charset="0"/>
                <a:cs typeface="Mongolian Baiti" pitchFamily="66" charset="0"/>
              </a:rPr>
              <a:t>Advocate/ advocacy role</a:t>
            </a:r>
            <a:r>
              <a:rPr lang="en-US" dirty="0" smtClean="0">
                <a:latin typeface="Mongolian Baiti" pitchFamily="66" charset="0"/>
                <a:cs typeface="Mongolian Baiti" pitchFamily="66" charset="0"/>
              </a:rPr>
              <a:t>, the advocacy of nurse is more critical tha</a:t>
            </a:r>
            <a:r>
              <a:rPr lang="en-US" dirty="0">
                <a:latin typeface="Mongolian Baiti" pitchFamily="66" charset="0"/>
                <a:cs typeface="Mongolian Baiti" pitchFamily="66" charset="0"/>
              </a:rPr>
              <a:t>n</a:t>
            </a:r>
            <a:r>
              <a:rPr lang="en-US" dirty="0" smtClean="0">
                <a:latin typeface="Mongolian Baiti" pitchFamily="66" charset="0"/>
                <a:cs typeface="Mongolian Baiti" pitchFamily="66" charset="0"/>
              </a:rPr>
              <a:t> ever. In the advocacy role the nurse is responsible for defending and promoting the right of a patient. The nurse safeguard the patient right to informed consent before surgery. As an advocate the nurse is compelled to work on behalf of the patient.</a:t>
            </a:r>
          </a:p>
          <a:p>
            <a:r>
              <a:rPr lang="en-US" b="1" dirty="0" smtClean="0">
                <a:latin typeface="Mongolian Baiti" pitchFamily="66" charset="0"/>
                <a:cs typeface="Mongolian Baiti" pitchFamily="66" charset="0"/>
              </a:rPr>
              <a:t>Nurse as collaborator, </a:t>
            </a:r>
            <a:r>
              <a:rPr lang="en-US" dirty="0" smtClean="0">
                <a:latin typeface="Mongolian Baiti" pitchFamily="66" charset="0"/>
                <a:cs typeface="Mongolian Baiti" pitchFamily="66" charset="0"/>
              </a:rPr>
              <a:t>if the patient is un able for swallowing medication the collaborate with physician and pharmacist for appropriate medium of the drug in the right dosage is ordered.</a:t>
            </a:r>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lstStyle/>
          <a:p>
            <a:r>
              <a:rPr lang="en-US" b="1" dirty="0" smtClean="0">
                <a:latin typeface="Mongolian Baiti" pitchFamily="66" charset="0"/>
                <a:cs typeface="Mongolian Baiti" pitchFamily="66" charset="0"/>
              </a:rPr>
              <a:t>Nurse as researcher, </a:t>
            </a:r>
            <a:r>
              <a:rPr lang="en-US" dirty="0" smtClean="0">
                <a:latin typeface="Mongolian Baiti" pitchFamily="66" charset="0"/>
                <a:cs typeface="Mongolian Baiti" pitchFamily="66" charset="0"/>
              </a:rPr>
              <a:t>nursing recognized the need to identify, varify and increase the body of sciencetific knowledge on which practice is based.</a:t>
            </a:r>
          </a:p>
          <a:p>
            <a:r>
              <a:rPr lang="en-US" b="1" dirty="0" smtClean="0">
                <a:latin typeface="Mongolian Baiti" pitchFamily="66" charset="0"/>
                <a:cs typeface="Mongolian Baiti" pitchFamily="66" charset="0"/>
              </a:rPr>
              <a:t>Nurse as a manager, </a:t>
            </a:r>
            <a:r>
              <a:rPr lang="en-US" dirty="0" smtClean="0">
                <a:latin typeface="Mongolian Baiti" pitchFamily="66" charset="0"/>
                <a:cs typeface="Mongolian Baiti" pitchFamily="66" charset="0"/>
              </a:rPr>
              <a:t>nurse manager must know how to assess overall patient care need, organize patient assessment, delegate work appropriately and evaluate effectiveness.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545</TotalTime>
  <Words>3056</Words>
  <Application>Microsoft Office PowerPoint</Application>
  <PresentationFormat>On-screen Show (4:3)</PresentationFormat>
  <Paragraphs>290</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Flow</vt:lpstr>
      <vt:lpstr>MEDICAL SURGICAL NURSING</vt:lpstr>
      <vt:lpstr>MEDICAL SURGICAL NURSING</vt:lpstr>
      <vt:lpstr>CONT…………………………</vt:lpstr>
      <vt:lpstr>BENEFITS OF NURSING PROCESS</vt:lpstr>
      <vt:lpstr>ROLE OF NURSE IN A DULT NURSING</vt:lpstr>
      <vt:lpstr>OTHER ROLES OF NURSE IN ADULT NURSING</vt:lpstr>
      <vt:lpstr>CONT……………………….</vt:lpstr>
      <vt:lpstr>CONT………………………..</vt:lpstr>
      <vt:lpstr>CONT…………………………….</vt:lpstr>
      <vt:lpstr>CLASSIFICATION OF DISEASES AND CONDITIONS  CONDITIONS</vt:lpstr>
      <vt:lpstr>CLASSIFICATION OF DISEASES/CONDITION</vt:lpstr>
      <vt:lpstr>CLASSIFICATIO DUE TO PART AFFECTED</vt:lpstr>
      <vt:lpstr>TERMINOLOGIES USED IN SURGERY AND MEDICINE</vt:lpstr>
      <vt:lpstr>CONT…………………………………..</vt:lpstr>
      <vt:lpstr>CONT………………………….</vt:lpstr>
      <vt:lpstr>PREOPERATIVE NURSING MANAGEMENT</vt:lpstr>
      <vt:lpstr>CONT………………………………</vt:lpstr>
      <vt:lpstr>POST-OPERATIVE PHASE</vt:lpstr>
      <vt:lpstr>POST OPERARTIVE ASSESSEMENT RECOVERY AREA</vt:lpstr>
      <vt:lpstr>SURGICAL NURSING UNIT</vt:lpstr>
      <vt:lpstr>HOME OR CLINIC</vt:lpstr>
      <vt:lpstr>TYPES OF SURGERY</vt:lpstr>
      <vt:lpstr>CONT……………………………</vt:lpstr>
      <vt:lpstr>MODES OF MANAGEMENT IN MEDICAL-SURGICAL CONDITION</vt:lpstr>
      <vt:lpstr>INFECTION</vt:lpstr>
      <vt:lpstr>CONTINUED….</vt:lpstr>
      <vt:lpstr> BURNS</vt:lpstr>
      <vt:lpstr>CONTINUED…………</vt:lpstr>
      <vt:lpstr>CONTINUED…..</vt:lpstr>
      <vt:lpstr>CLASSIFICATION OF BURNS </vt:lpstr>
      <vt:lpstr>CLASSIFICATION ACCORDING TO SEVERITY.</vt:lpstr>
      <vt:lpstr>Clinical manifestations</vt:lpstr>
      <vt:lpstr>Cont……….</vt:lpstr>
      <vt:lpstr>Mnx of burns</vt:lpstr>
      <vt:lpstr>Cont….</vt:lpstr>
      <vt:lpstr>Nursing mnx of burns</vt:lpstr>
      <vt:lpstr>Cont…………..</vt:lpstr>
      <vt:lpstr>Cont………</vt:lpstr>
      <vt:lpstr>Nursing intervention</vt:lpstr>
      <vt:lpstr>Cont……….</vt:lpstr>
      <vt:lpstr>Cont…………..</vt:lpstr>
      <vt:lpstr>cont……………….</vt:lpstr>
      <vt:lpstr>Complications of burns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SURGICAL NURSING</dc:title>
  <dc:creator>ADMIN</dc:creator>
  <cp:lastModifiedBy>pheneas murithi</cp:lastModifiedBy>
  <cp:revision>40</cp:revision>
  <dcterms:created xsi:type="dcterms:W3CDTF">2015-09-28T16:07:01Z</dcterms:created>
  <dcterms:modified xsi:type="dcterms:W3CDTF">2015-11-27T05:22:52Z</dcterms:modified>
</cp:coreProperties>
</file>