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90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91" r:id="rId27"/>
    <p:sldId id="280" r:id="rId28"/>
    <p:sldId id="281" r:id="rId29"/>
    <p:sldId id="282" r:id="rId30"/>
    <p:sldId id="283" r:id="rId31"/>
    <p:sldId id="284" r:id="rId32"/>
    <p:sldId id="292" r:id="rId33"/>
    <p:sldId id="285" r:id="rId34"/>
    <p:sldId id="286" r:id="rId35"/>
    <p:sldId id="287" r:id="rId36"/>
    <p:sldId id="288" r:id="rId37"/>
    <p:sldId id="293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MEMORY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C.MRUCHE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9259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400" b="1" u="sng" dirty="0"/>
              <a:t>Sensory </a:t>
            </a:r>
            <a:r>
              <a:rPr lang="en-US" sz="3400" b="1" u="sng" dirty="0" smtClean="0"/>
              <a:t>memory</a:t>
            </a:r>
          </a:p>
          <a:p>
            <a:r>
              <a:rPr lang="en-US" sz="3400" dirty="0"/>
              <a:t>Sensory memory gives us  an </a:t>
            </a:r>
            <a:r>
              <a:rPr lang="en-US" sz="3400" dirty="0" smtClean="0"/>
              <a:t>accurate </a:t>
            </a:r>
            <a:r>
              <a:rPr lang="en-US" sz="3400" dirty="0"/>
              <a:t>account of the environment as </a:t>
            </a:r>
            <a:r>
              <a:rPr lang="en-US" sz="3400" dirty="0" smtClean="0"/>
              <a:t>experienced by </a:t>
            </a:r>
            <a:r>
              <a:rPr lang="en-US" sz="3400" dirty="0"/>
              <a:t>the sensory systems. </a:t>
            </a:r>
            <a:endParaRPr lang="en-US" sz="3400" dirty="0" smtClean="0"/>
          </a:p>
          <a:p>
            <a:r>
              <a:rPr lang="en-US" sz="3400" dirty="0" smtClean="0"/>
              <a:t>When </a:t>
            </a:r>
            <a:r>
              <a:rPr lang="en-US" sz="3400" dirty="0"/>
              <a:t>we </a:t>
            </a:r>
            <a:r>
              <a:rPr lang="en-US" sz="3400" dirty="0" smtClean="0"/>
              <a:t>receive a </a:t>
            </a:r>
            <a:r>
              <a:rPr lang="en-US" sz="3400" dirty="0"/>
              <a:t>visual input for example, its image remains in the sensory </a:t>
            </a:r>
            <a:r>
              <a:rPr lang="en-US" sz="3400" dirty="0" smtClean="0"/>
              <a:t>memory for </a:t>
            </a:r>
            <a:r>
              <a:rPr lang="en-US" sz="3400" dirty="0"/>
              <a:t>a fraction of a second </a:t>
            </a:r>
            <a:r>
              <a:rPr lang="en-US" sz="3400" dirty="0" smtClean="0"/>
              <a:t>in </a:t>
            </a:r>
            <a:r>
              <a:rPr lang="en-US" sz="3400" dirty="0"/>
              <a:t>a relatively an unanalyzed </a:t>
            </a:r>
            <a:r>
              <a:rPr lang="en-US" sz="3400" dirty="0" smtClean="0"/>
              <a:t>form.</a:t>
            </a:r>
          </a:p>
          <a:p>
            <a:endParaRPr lang="en-US" sz="2800" dirty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61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After </a:t>
            </a:r>
            <a:r>
              <a:rPr lang="en-US" sz="2400" dirty="0"/>
              <a:t>this brief moment any info </a:t>
            </a:r>
            <a:r>
              <a:rPr lang="en-US" sz="2400" dirty="0" smtClean="0"/>
              <a:t>that </a:t>
            </a:r>
            <a:r>
              <a:rPr lang="en-US" sz="2400" dirty="0"/>
              <a:t>is un attended to or not processed</a:t>
            </a:r>
          </a:p>
          <a:p>
            <a:pPr marL="0" indent="0">
              <a:buNone/>
            </a:pPr>
            <a:r>
              <a:rPr lang="en-US" sz="2400" dirty="0"/>
              <a:t> further is forgotten. sensory memory has </a:t>
            </a:r>
            <a:r>
              <a:rPr lang="en-US" sz="2400" b="1" dirty="0" smtClean="0"/>
              <a:t>large capacity </a:t>
            </a:r>
            <a:r>
              <a:rPr lang="en-US" sz="2400" dirty="0" smtClean="0"/>
              <a:t>because </a:t>
            </a:r>
            <a:r>
              <a:rPr lang="en-US" sz="2400" dirty="0"/>
              <a:t>at any given </a:t>
            </a:r>
            <a:r>
              <a:rPr lang="en-US" sz="2400" dirty="0" smtClean="0"/>
              <a:t>moment </a:t>
            </a:r>
            <a:r>
              <a:rPr lang="en-US" sz="2400" dirty="0"/>
              <a:t>the sensory organs are bombarded with various stimuli.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sensory </a:t>
            </a:r>
            <a:r>
              <a:rPr lang="en-US" sz="2400" dirty="0"/>
              <a:t>memory and registration are very closely related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6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>
                <a:solidFill>
                  <a:srgbClr val="00B050"/>
                </a:solidFill>
              </a:rPr>
              <a:t>Short term </a:t>
            </a:r>
            <a:r>
              <a:rPr lang="en-US" sz="2400" b="1" u="sng" dirty="0" smtClean="0">
                <a:solidFill>
                  <a:srgbClr val="00B050"/>
                </a:solidFill>
              </a:rPr>
              <a:t>memory</a:t>
            </a:r>
          </a:p>
          <a:p>
            <a:pPr>
              <a:buNone/>
            </a:pPr>
            <a:r>
              <a:rPr lang="en-US" sz="2400" dirty="0"/>
              <a:t>Less than one hundredth of all </a:t>
            </a:r>
            <a:r>
              <a:rPr lang="en-US" sz="2400" dirty="0" smtClean="0"/>
              <a:t>the </a:t>
            </a:r>
            <a:r>
              <a:rPr lang="en-US" sz="2400" dirty="0"/>
              <a:t>sensory information that impinges on </a:t>
            </a:r>
          </a:p>
          <a:p>
            <a:pPr>
              <a:buNone/>
            </a:pPr>
            <a:r>
              <a:rPr lang="en-US" sz="2400" dirty="0"/>
              <a:t>the human sensory  organs every second reaches consciousness.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Of </a:t>
            </a:r>
            <a:r>
              <a:rPr lang="en-US" sz="2400" dirty="0"/>
              <a:t>this only one twentieth achieves anything </a:t>
            </a:r>
            <a:r>
              <a:rPr lang="en-US" sz="2400" dirty="0" smtClean="0"/>
              <a:t>approaching.</a:t>
            </a:r>
          </a:p>
          <a:p>
            <a:pPr>
              <a:buNone/>
            </a:pPr>
            <a:r>
              <a:rPr lang="en-US" sz="2400" dirty="0"/>
              <a:t>Short term memory is </a:t>
            </a:r>
            <a:r>
              <a:rPr lang="en-US" sz="2400" dirty="0" smtClean="0"/>
              <a:t>the </a:t>
            </a:r>
            <a:r>
              <a:rPr lang="en-US" sz="2400" dirty="0"/>
              <a:t>first point of storage. </a:t>
            </a:r>
          </a:p>
          <a:p>
            <a:pPr>
              <a:buNone/>
            </a:pPr>
            <a:r>
              <a:rPr lang="en-US" sz="2400" dirty="0"/>
              <a:t>Short term memory can be </a:t>
            </a:r>
            <a:r>
              <a:rPr lang="en-US" sz="2400" dirty="0" smtClean="0"/>
              <a:t>analyzed  </a:t>
            </a:r>
            <a:r>
              <a:rPr lang="en-US" sz="2400" dirty="0"/>
              <a:t>in the following dimensions:</a:t>
            </a:r>
          </a:p>
          <a:p>
            <a:endParaRPr lang="en-US" sz="2400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31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i="1" dirty="0">
                <a:solidFill>
                  <a:srgbClr val="00B050"/>
                </a:solidFill>
              </a:rPr>
              <a:t>A} Capacity</a:t>
            </a:r>
            <a:r>
              <a:rPr lang="en-US" sz="2400" dirty="0">
                <a:solidFill>
                  <a:srgbClr val="00B050"/>
                </a:solidFill>
              </a:rPr>
              <a:t>- </a:t>
            </a:r>
            <a:r>
              <a:rPr lang="en-US" sz="2400" dirty="0"/>
              <a:t>how much info can be </a:t>
            </a:r>
            <a:r>
              <a:rPr lang="en-US" sz="2400" dirty="0" smtClean="0"/>
              <a:t> stored </a:t>
            </a:r>
            <a:r>
              <a:rPr lang="en-US" sz="2400" dirty="0"/>
              <a:t>in the short term memory </a:t>
            </a:r>
          </a:p>
          <a:p>
            <a:pPr marL="0" indent="0">
              <a:buNone/>
            </a:pPr>
            <a:r>
              <a:rPr lang="en-US" sz="2400" dirty="0"/>
              <a:t>considering it limited capacity? Researchers believe that the short term </a:t>
            </a:r>
            <a:r>
              <a:rPr lang="en-US" sz="2400" dirty="0" smtClean="0"/>
              <a:t>memory is </a:t>
            </a:r>
            <a:r>
              <a:rPr lang="en-US" sz="2400" dirty="0"/>
              <a:t>only limited to only </a:t>
            </a:r>
            <a:r>
              <a:rPr lang="en-US" sz="2400" dirty="0" smtClean="0"/>
              <a:t>7 plus </a:t>
            </a:r>
            <a:r>
              <a:rPr lang="en-US" sz="2400" dirty="0"/>
              <a:t>or minus 2 </a:t>
            </a:r>
            <a:r>
              <a:rPr lang="en-US" sz="2400" dirty="0" err="1"/>
              <a:t>units,i.e</a:t>
            </a:r>
            <a:r>
              <a:rPr lang="en-US" sz="2400" dirty="0"/>
              <a:t>. if </a:t>
            </a:r>
            <a:r>
              <a:rPr lang="en-US" sz="2400" dirty="0" smtClean="0"/>
              <a:t> twenty </a:t>
            </a:r>
            <a:r>
              <a:rPr lang="en-US" sz="2400" dirty="0"/>
              <a:t>items such as the letter </a:t>
            </a:r>
            <a:r>
              <a:rPr lang="en-US" sz="2400" dirty="0" smtClean="0"/>
              <a:t>of </a:t>
            </a:r>
            <a:r>
              <a:rPr lang="en-US" sz="2400" dirty="0"/>
              <a:t>the alphabet are flashed on </a:t>
            </a:r>
            <a:r>
              <a:rPr lang="en-US" sz="2400" dirty="0" smtClean="0"/>
              <a:t> a </a:t>
            </a:r>
            <a:r>
              <a:rPr lang="en-US" sz="2400" dirty="0"/>
              <a:t>screen the subject would </a:t>
            </a:r>
            <a:r>
              <a:rPr lang="en-US" sz="2400" dirty="0" smtClean="0"/>
              <a:t>be  </a:t>
            </a:r>
            <a:r>
              <a:rPr lang="en-US" sz="2400" dirty="0"/>
              <a:t>able to remember only an </a:t>
            </a:r>
            <a:r>
              <a:rPr lang="en-US" sz="2400" dirty="0" smtClean="0"/>
              <a:t>average of </a:t>
            </a:r>
            <a:r>
              <a:rPr lang="en-US" sz="2400" dirty="0"/>
              <a:t>7 letters.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61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None/>
            </a:pPr>
            <a:r>
              <a:rPr lang="en-US" sz="2400" dirty="0"/>
              <a:t>b) </a:t>
            </a:r>
            <a:r>
              <a:rPr lang="en-US" sz="2400" b="1" i="1" dirty="0"/>
              <a:t>Duration</a:t>
            </a:r>
            <a:endParaRPr lang="en-US" sz="2400" dirty="0"/>
          </a:p>
          <a:p>
            <a:r>
              <a:rPr lang="en-US" sz="2600" dirty="0"/>
              <a:t>We can hold information in the </a:t>
            </a:r>
            <a:r>
              <a:rPr lang="en-US" sz="2600" dirty="0" smtClean="0"/>
              <a:t> short </a:t>
            </a:r>
            <a:r>
              <a:rPr lang="en-US" sz="2600" dirty="0"/>
              <a:t>term memory for  between 15-30</a:t>
            </a:r>
          </a:p>
          <a:p>
            <a:pPr marL="0" indent="0">
              <a:buNone/>
            </a:pPr>
            <a:r>
              <a:rPr lang="en-US" sz="2600" dirty="0"/>
              <a:t> seconds unaided. 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But </a:t>
            </a:r>
            <a:r>
              <a:rPr lang="en-US" sz="2600" dirty="0"/>
              <a:t>this can be </a:t>
            </a:r>
            <a:r>
              <a:rPr lang="en-US" sz="2600" dirty="0" smtClean="0"/>
              <a:t>extended </a:t>
            </a:r>
            <a:r>
              <a:rPr lang="en-US" sz="2600" dirty="0"/>
              <a:t>through rehearsal </a:t>
            </a:r>
            <a:r>
              <a:rPr lang="en-US" sz="2600" dirty="0" smtClean="0"/>
              <a:t>or repetition</a:t>
            </a:r>
            <a:r>
              <a:rPr lang="en-US" sz="2600" dirty="0"/>
              <a:t>. </a:t>
            </a:r>
          </a:p>
          <a:p>
            <a:r>
              <a:rPr lang="en-US" sz="2600" dirty="0"/>
              <a:t>Information that is successfully passed from the sensory memory to the short </a:t>
            </a:r>
            <a:r>
              <a:rPr lang="en-US" sz="2600" dirty="0" smtClean="0"/>
              <a:t>term </a:t>
            </a:r>
            <a:r>
              <a:rPr lang="en-US" sz="2600" dirty="0"/>
              <a:t>memory may stay at this </a:t>
            </a:r>
            <a:r>
              <a:rPr lang="en-US" sz="2600" dirty="0" smtClean="0"/>
              <a:t> level </a:t>
            </a:r>
            <a:r>
              <a:rPr lang="en-US" sz="2600" dirty="0"/>
              <a:t>long enough for the individual </a:t>
            </a:r>
            <a:r>
              <a:rPr lang="en-US" sz="2600" dirty="0" smtClean="0"/>
              <a:t> to </a:t>
            </a:r>
            <a:r>
              <a:rPr lang="en-US" sz="2600" dirty="0"/>
              <a:t>be able to use it..</a:t>
            </a:r>
          </a:p>
          <a:p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46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600" dirty="0"/>
              <a:t>This is the reason why this </a:t>
            </a:r>
            <a:r>
              <a:rPr lang="en-US" sz="2600" dirty="0" smtClean="0"/>
              <a:t> memory </a:t>
            </a:r>
            <a:r>
              <a:rPr lang="en-US" sz="2600" dirty="0"/>
              <a:t>is referred to as the </a:t>
            </a:r>
          </a:p>
          <a:p>
            <a:pPr marL="0" indent="0">
              <a:buNone/>
            </a:pPr>
            <a:r>
              <a:rPr lang="en-US" sz="2600" b="1" dirty="0">
                <a:solidFill>
                  <a:srgbClr val="00B050"/>
                </a:solidFill>
              </a:rPr>
              <a:t>working memory</a:t>
            </a:r>
            <a:r>
              <a:rPr lang="en-US" sz="2600" dirty="0"/>
              <a:t>, it is the </a:t>
            </a:r>
            <a:r>
              <a:rPr lang="en-US" sz="2600" dirty="0" smtClean="0"/>
              <a:t>point at </a:t>
            </a:r>
            <a:r>
              <a:rPr lang="en-US" sz="2600" dirty="0"/>
              <a:t>which we are aware or </a:t>
            </a:r>
            <a:r>
              <a:rPr lang="en-US" sz="2600" dirty="0" smtClean="0"/>
              <a:t> conscious </a:t>
            </a:r>
            <a:r>
              <a:rPr lang="en-US" sz="2600" dirty="0"/>
              <a:t>of our present or </a:t>
            </a:r>
            <a:r>
              <a:rPr lang="en-US" sz="2600" dirty="0" smtClean="0"/>
              <a:t>past experiences.</a:t>
            </a:r>
          </a:p>
          <a:p>
            <a:pPr marL="0" indent="0">
              <a:buNone/>
            </a:pPr>
            <a:endParaRPr lang="en-US" sz="2600" dirty="0"/>
          </a:p>
          <a:p>
            <a:pPr>
              <a:buNone/>
            </a:pPr>
            <a:r>
              <a:rPr lang="en-US" sz="2600" dirty="0"/>
              <a:t>c)</a:t>
            </a:r>
            <a:r>
              <a:rPr lang="en-US" sz="2600" i="1" dirty="0"/>
              <a:t> </a:t>
            </a:r>
            <a:r>
              <a:rPr lang="en-US" sz="2600" b="1" i="1" dirty="0"/>
              <a:t>Coding</a:t>
            </a:r>
          </a:p>
          <a:p>
            <a:pPr>
              <a:buNone/>
            </a:pPr>
            <a:r>
              <a:rPr lang="en-US" sz="2600" dirty="0"/>
              <a:t>Coding  in the short term </a:t>
            </a:r>
            <a:r>
              <a:rPr lang="en-US" sz="2600" dirty="0" smtClean="0"/>
              <a:t>memory seems </a:t>
            </a:r>
            <a:r>
              <a:rPr lang="en-US" sz="2600" dirty="0"/>
              <a:t>to be primarily acoustic. </a:t>
            </a:r>
          </a:p>
          <a:p>
            <a:pPr>
              <a:buNone/>
            </a:pPr>
            <a:r>
              <a:rPr lang="en-US" sz="2600" dirty="0"/>
              <a:t>Information from sensory memory is converted into sound and is stored in</a:t>
            </a:r>
          </a:p>
          <a:p>
            <a:pPr>
              <a:buNone/>
            </a:pPr>
            <a:r>
              <a:rPr lang="en-US" sz="2600" dirty="0"/>
              <a:t> this form..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90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When one tries to remember or </a:t>
            </a:r>
            <a:r>
              <a:rPr lang="en-US" sz="2400" dirty="0" smtClean="0"/>
              <a:t>retain </a:t>
            </a:r>
            <a:r>
              <a:rPr lang="en-US" sz="2400" dirty="0"/>
              <a:t>information through rehearsal, it is usually done through sound or </a:t>
            </a:r>
            <a:r>
              <a:rPr lang="en-US" sz="2400" dirty="0" smtClean="0"/>
              <a:t>some  </a:t>
            </a:r>
            <a:r>
              <a:rPr lang="en-US" sz="2400" dirty="0"/>
              <a:t>unit of </a:t>
            </a:r>
            <a:r>
              <a:rPr lang="en-US" sz="2400" dirty="0" err="1"/>
              <a:t>speech,e.g</a:t>
            </a:r>
            <a:r>
              <a:rPr lang="en-US" sz="2400" dirty="0"/>
              <a:t> when </a:t>
            </a:r>
            <a:r>
              <a:rPr lang="en-US" sz="2400" dirty="0" smtClean="0"/>
              <a:t>attempting </a:t>
            </a:r>
            <a:r>
              <a:rPr lang="en-US" sz="2400" dirty="0"/>
              <a:t>to recall and be aware </a:t>
            </a:r>
            <a:r>
              <a:rPr lang="en-US" sz="2400" dirty="0" smtClean="0"/>
              <a:t>of </a:t>
            </a:r>
            <a:r>
              <a:rPr lang="en-US" sz="2400" dirty="0"/>
              <a:t>a telephone </a:t>
            </a:r>
            <a:r>
              <a:rPr lang="en-US" sz="2400" dirty="0" smtClean="0"/>
              <a:t>number.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72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400" b="1" u="sng" dirty="0" smtClean="0"/>
              <a:t>3</a:t>
            </a:r>
            <a:r>
              <a:rPr lang="en-US" sz="2600" b="1" u="sng" dirty="0" smtClean="0"/>
              <a:t>) Long </a:t>
            </a:r>
            <a:r>
              <a:rPr lang="en-US" sz="2600" b="1" u="sng" dirty="0"/>
              <a:t>term </a:t>
            </a:r>
            <a:r>
              <a:rPr lang="en-US" sz="2600" b="1" u="sng" dirty="0" smtClean="0"/>
              <a:t>memory</a:t>
            </a:r>
          </a:p>
          <a:p>
            <a:pPr>
              <a:buNone/>
            </a:pPr>
            <a:r>
              <a:rPr lang="en-US" sz="2600" dirty="0"/>
              <a:t>Information that cannot stay in the short term memory and is not forgotten is</a:t>
            </a:r>
          </a:p>
          <a:p>
            <a:pPr>
              <a:buNone/>
            </a:pPr>
            <a:r>
              <a:rPr lang="en-US" sz="2600" dirty="0"/>
              <a:t> transferred to the long term </a:t>
            </a:r>
            <a:r>
              <a:rPr lang="en-US" sz="2600" dirty="0" smtClean="0"/>
              <a:t>memory  </a:t>
            </a:r>
            <a:r>
              <a:rPr lang="en-US" sz="2600" dirty="0"/>
              <a:t>which has the following characteristics</a:t>
            </a:r>
            <a:r>
              <a:rPr lang="en-US" sz="2600" dirty="0" smtClean="0"/>
              <a:t>.</a:t>
            </a:r>
          </a:p>
          <a:p>
            <a:pPr marL="514350" indent="-514350">
              <a:buAutoNum type="alphaLcParenR"/>
            </a:pPr>
            <a:r>
              <a:rPr lang="en-US" sz="2600" b="1" i="1" dirty="0"/>
              <a:t>capacity:</a:t>
            </a:r>
          </a:p>
          <a:p>
            <a:pPr marL="514350" indent="-514350">
              <a:buNone/>
            </a:pPr>
            <a:r>
              <a:rPr lang="en-US" sz="2600" dirty="0" smtClean="0"/>
              <a:t>Its </a:t>
            </a:r>
            <a:r>
              <a:rPr lang="en-US" sz="2600" dirty="0"/>
              <a:t>usually thought that long </a:t>
            </a:r>
            <a:r>
              <a:rPr lang="en-US" sz="2600" dirty="0" smtClean="0"/>
              <a:t>term </a:t>
            </a:r>
            <a:r>
              <a:rPr lang="en-US" sz="2600" dirty="0"/>
              <a:t>memory is unlimited. Its the </a:t>
            </a:r>
            <a:r>
              <a:rPr lang="en-US" sz="2600" dirty="0" smtClean="0"/>
              <a:t>storage point </a:t>
            </a:r>
            <a:r>
              <a:rPr lang="en-US" sz="2600" dirty="0"/>
              <a:t>for all things in memory </a:t>
            </a:r>
            <a:r>
              <a:rPr lang="en-US" sz="2600" dirty="0" smtClean="0"/>
              <a:t>that </a:t>
            </a:r>
            <a:r>
              <a:rPr lang="en-US" sz="2600" dirty="0"/>
              <a:t>are currently not being used, but which are potentially retrievable. its therefore the basis upon which </a:t>
            </a:r>
            <a:r>
              <a:rPr lang="en-US" sz="2600" dirty="0" smtClean="0"/>
              <a:t>we  </a:t>
            </a:r>
            <a:r>
              <a:rPr lang="en-US" sz="2600" dirty="0"/>
              <a:t>relive past experiences</a:t>
            </a:r>
          </a:p>
          <a:p>
            <a:pPr marL="514350" indent="-514350">
              <a:buNone/>
            </a:pPr>
            <a:endParaRPr lang="en-US" sz="2400" dirty="0"/>
          </a:p>
          <a:p>
            <a:pPr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2927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/>
          </a:p>
          <a:p>
            <a:pPr>
              <a:buNone/>
            </a:pPr>
            <a:r>
              <a:rPr lang="en-US" sz="9600" dirty="0"/>
              <a:t>b)</a:t>
            </a:r>
            <a:r>
              <a:rPr lang="en-US" sz="9600" b="1" i="1" dirty="0"/>
              <a:t>duration:</a:t>
            </a:r>
            <a:endParaRPr lang="en-US" sz="9600" dirty="0"/>
          </a:p>
          <a:p>
            <a:pPr>
              <a:buNone/>
            </a:pPr>
            <a:r>
              <a:rPr lang="en-US" sz="9600" dirty="0"/>
              <a:t>Information can be stored In </a:t>
            </a:r>
            <a:r>
              <a:rPr lang="en-US" sz="9600" dirty="0" smtClean="0"/>
              <a:t>this form </a:t>
            </a:r>
            <a:r>
              <a:rPr lang="en-US" sz="9600" dirty="0"/>
              <a:t>of memory for between a </a:t>
            </a:r>
            <a:r>
              <a:rPr lang="en-US" sz="9600" dirty="0" smtClean="0"/>
              <a:t> few </a:t>
            </a:r>
            <a:r>
              <a:rPr lang="en-US" sz="9600" dirty="0"/>
              <a:t>minutes and several years. </a:t>
            </a:r>
          </a:p>
          <a:p>
            <a:pPr>
              <a:buNone/>
            </a:pPr>
            <a:r>
              <a:rPr lang="en-US" sz="9600" dirty="0"/>
              <a:t>This means that through long term </a:t>
            </a:r>
            <a:r>
              <a:rPr lang="en-US" sz="9600" dirty="0" smtClean="0"/>
              <a:t> memory </a:t>
            </a:r>
            <a:r>
              <a:rPr lang="en-US" sz="9600" dirty="0"/>
              <a:t>an individual can store and occasionally become aware of certain experiences throughout his/her lifetime</a:t>
            </a:r>
          </a:p>
          <a:p>
            <a:pPr>
              <a:buNone/>
            </a:pPr>
            <a:endParaRPr lang="en-US" sz="9600" dirty="0"/>
          </a:p>
          <a:p>
            <a:pPr>
              <a:buNone/>
            </a:pPr>
            <a:endParaRPr lang="en-US" sz="6000" dirty="0"/>
          </a:p>
          <a:p>
            <a:pPr>
              <a:buNone/>
            </a:pP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8759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c)</a:t>
            </a:r>
            <a:r>
              <a:rPr lang="en-US" sz="2400" b="1" i="1" dirty="0"/>
              <a:t>coding:</a:t>
            </a:r>
          </a:p>
          <a:p>
            <a:r>
              <a:rPr lang="en-US" sz="2400" dirty="0"/>
              <a:t>There are at least two forms  of coding of information in the  long term memory.</a:t>
            </a:r>
          </a:p>
          <a:p>
            <a:r>
              <a:rPr lang="en-US" sz="2400" dirty="0"/>
              <a:t>The first on is semantic </a:t>
            </a:r>
            <a:r>
              <a:rPr lang="en-US" sz="2400" dirty="0" smtClean="0"/>
              <a:t>coding of </a:t>
            </a:r>
            <a:r>
              <a:rPr lang="en-US" sz="2400" dirty="0"/>
              <a:t>information which deals with </a:t>
            </a:r>
            <a:r>
              <a:rPr lang="en-US" sz="2400" dirty="0" smtClean="0"/>
              <a:t>materials in </a:t>
            </a:r>
            <a:r>
              <a:rPr lang="en-US" sz="2400" dirty="0"/>
              <a:t>terms of verbal meaning.</a:t>
            </a:r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368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One of the characteristics that distinguishes human beings from other animals </a:t>
            </a:r>
            <a:r>
              <a:rPr lang="en-US" sz="2400" dirty="0" smtClean="0"/>
              <a:t>is their </a:t>
            </a:r>
            <a:r>
              <a:rPr lang="en-US" sz="2400" dirty="0"/>
              <a:t>ability to receive and </a:t>
            </a:r>
            <a:r>
              <a:rPr lang="en-US" sz="2400" dirty="0" smtClean="0"/>
              <a:t>store  </a:t>
            </a:r>
            <a:r>
              <a:rPr lang="en-US" sz="2400" dirty="0"/>
              <a:t>a variety of complex information from </a:t>
            </a:r>
            <a:r>
              <a:rPr lang="en-US" sz="2400" dirty="0" smtClean="0"/>
              <a:t> the environment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3093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/>
              <a:t>The second one seems to be  more common especially when we have </a:t>
            </a:r>
            <a:r>
              <a:rPr lang="en-US" sz="2400" dirty="0" smtClean="0"/>
              <a:t> to </a:t>
            </a:r>
            <a:r>
              <a:rPr lang="en-US" sz="2400" dirty="0"/>
              <a:t>deal with abstract(existing in thought or an idea, not having physical </a:t>
            </a:r>
            <a:r>
              <a:rPr lang="en-US" sz="2400" dirty="0" smtClean="0"/>
              <a:t> or </a:t>
            </a:r>
            <a:r>
              <a:rPr lang="en-US" sz="2400" dirty="0"/>
              <a:t>concrete existence) meaning for </a:t>
            </a:r>
            <a:r>
              <a:rPr lang="en-US" sz="2400" dirty="0" smtClean="0"/>
              <a:t>which its </a:t>
            </a:r>
            <a:r>
              <a:rPr lang="en-US" sz="2400" dirty="0"/>
              <a:t>difficult to conjure up appropriate images</a:t>
            </a:r>
          </a:p>
          <a:p>
            <a:pPr>
              <a:buNone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1452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u="sng" dirty="0"/>
              <a:t>Process of retrieval(after storage</a:t>
            </a:r>
            <a:r>
              <a:rPr lang="en-US" sz="2400" b="1" u="sng" dirty="0" smtClean="0"/>
              <a:t>)}</a:t>
            </a:r>
          </a:p>
          <a:p>
            <a:r>
              <a:rPr lang="en-US" sz="2400" dirty="0"/>
              <a:t>Retrieval takes many forms and </a:t>
            </a:r>
            <a:r>
              <a:rPr lang="en-US" sz="2400" dirty="0" smtClean="0"/>
              <a:t>represents  </a:t>
            </a:r>
            <a:r>
              <a:rPr lang="en-US" sz="2400" dirty="0"/>
              <a:t>ways of recovering or relocating information. </a:t>
            </a:r>
            <a:endParaRPr lang="en-US" sz="2400" dirty="0" smtClean="0"/>
          </a:p>
          <a:p>
            <a:r>
              <a:rPr lang="en-US" sz="2400" dirty="0" smtClean="0"/>
              <a:t>Which </a:t>
            </a:r>
            <a:r>
              <a:rPr lang="en-US" sz="2400" dirty="0"/>
              <a:t>has been stored. It </a:t>
            </a:r>
            <a:r>
              <a:rPr lang="en-US" sz="2400" dirty="0" smtClean="0"/>
              <a:t>is </a:t>
            </a:r>
            <a:r>
              <a:rPr lang="en-US" sz="2400" dirty="0"/>
              <a:t>a way of remembering information </a:t>
            </a:r>
            <a:r>
              <a:rPr lang="en-US" sz="2400" dirty="0" smtClean="0"/>
              <a:t>that has </a:t>
            </a:r>
            <a:r>
              <a:rPr lang="en-US" sz="2400" dirty="0"/>
              <a:t>been stored.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following forms </a:t>
            </a:r>
            <a:r>
              <a:rPr lang="en-US" sz="2400" dirty="0" smtClean="0"/>
              <a:t> of </a:t>
            </a:r>
            <a:r>
              <a:rPr lang="en-US" sz="2400" dirty="0"/>
              <a:t>retrieval are commonly used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7986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b="1" i="1" dirty="0"/>
              <a:t>Recognition</a:t>
            </a:r>
          </a:p>
          <a:p>
            <a:r>
              <a:rPr lang="en-US" sz="2400" dirty="0"/>
              <a:t>This is the form of </a:t>
            </a:r>
            <a:r>
              <a:rPr lang="en-US" sz="2400" dirty="0" smtClean="0"/>
              <a:t>remembering whereby </a:t>
            </a:r>
            <a:r>
              <a:rPr lang="en-US" sz="2400" dirty="0"/>
              <a:t>something or someone strikes us </a:t>
            </a:r>
            <a:r>
              <a:rPr lang="en-US" sz="2400" dirty="0" smtClean="0"/>
              <a:t>as </a:t>
            </a:r>
            <a:r>
              <a:rPr lang="en-US" sz="2400" dirty="0"/>
              <a:t>familiar without our being </a:t>
            </a:r>
            <a:r>
              <a:rPr lang="en-US" sz="2400" dirty="0" smtClean="0"/>
              <a:t>able to </a:t>
            </a:r>
            <a:r>
              <a:rPr lang="en-US" sz="2400" dirty="0"/>
              <a:t>name or otherwise identify it. </a:t>
            </a:r>
          </a:p>
          <a:p>
            <a:r>
              <a:rPr lang="en-US" sz="2400" dirty="0"/>
              <a:t>Usually the item or person </a:t>
            </a:r>
            <a:r>
              <a:rPr lang="en-US" sz="2400" dirty="0" smtClean="0"/>
              <a:t>being </a:t>
            </a:r>
            <a:r>
              <a:rPr lang="en-US" sz="2400" dirty="0"/>
              <a:t>recognized appears in an otherwise unfamiliar </a:t>
            </a:r>
            <a:r>
              <a:rPr lang="en-US" sz="2400" dirty="0" err="1"/>
              <a:t>environment..this</a:t>
            </a:r>
            <a:r>
              <a:rPr lang="en-US" sz="2400" dirty="0"/>
              <a:t> is the form </a:t>
            </a:r>
            <a:r>
              <a:rPr lang="en-US" sz="2400" dirty="0" smtClean="0"/>
              <a:t>of remembering </a:t>
            </a:r>
            <a:r>
              <a:rPr lang="en-US" sz="2400" dirty="0"/>
              <a:t>involved in multiple choice tests.</a:t>
            </a:r>
          </a:p>
          <a:p>
            <a:r>
              <a:rPr lang="en-US" sz="2400" dirty="0"/>
              <a:t> The answers from which we choose </a:t>
            </a:r>
            <a:r>
              <a:rPr lang="en-US" sz="2400" dirty="0" smtClean="0"/>
              <a:t> from </a:t>
            </a:r>
            <a:r>
              <a:rPr lang="en-US" sz="2400" dirty="0"/>
              <a:t>are regarded as retrieval cues.</a:t>
            </a:r>
          </a:p>
          <a:p>
            <a:endParaRPr lang="en-US" sz="2400" dirty="0"/>
          </a:p>
          <a:p>
            <a:pPr marL="514350" indent="-51435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343649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2.</a:t>
            </a:r>
            <a:r>
              <a:rPr lang="en-US" sz="2400" b="1" i="1" dirty="0"/>
              <a:t>Recall</a:t>
            </a:r>
          </a:p>
          <a:p>
            <a:r>
              <a:rPr lang="en-US" sz="2400" dirty="0"/>
              <a:t>This is a more stringent form </a:t>
            </a:r>
            <a:r>
              <a:rPr lang="en-US" sz="2400" dirty="0" smtClean="0"/>
              <a:t> of </a:t>
            </a:r>
            <a:r>
              <a:rPr lang="en-US" sz="2400" dirty="0"/>
              <a:t>remembering and usually involves the </a:t>
            </a:r>
          </a:p>
          <a:p>
            <a:pPr marL="0" indent="0">
              <a:buNone/>
            </a:pPr>
            <a:r>
              <a:rPr lang="en-US" sz="2400" dirty="0" smtClean="0"/>
              <a:t>   active </a:t>
            </a:r>
            <a:r>
              <a:rPr lang="en-US" sz="2400" dirty="0"/>
              <a:t>searching of our memory stores. </a:t>
            </a:r>
            <a:endParaRPr lang="en-US" sz="2400" dirty="0" smtClean="0"/>
          </a:p>
          <a:p>
            <a:r>
              <a:rPr lang="en-US" sz="2400" dirty="0" smtClean="0"/>
              <a:t>When </a:t>
            </a:r>
            <a:r>
              <a:rPr lang="en-US" sz="2400" dirty="0"/>
              <a:t>we recall we experience something </a:t>
            </a:r>
            <a:r>
              <a:rPr lang="en-US" sz="2400" dirty="0" smtClean="0"/>
              <a:t>learned or </a:t>
            </a:r>
            <a:r>
              <a:rPr lang="en-US" sz="2400" dirty="0"/>
              <a:t>experienced earlier, often the retrieval cues are missing or very </a:t>
            </a:r>
            <a:r>
              <a:rPr lang="en-US" sz="2400" dirty="0" smtClean="0"/>
              <a:t>sparse.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This is the type of </a:t>
            </a:r>
            <a:r>
              <a:rPr lang="en-US" sz="2400" dirty="0" smtClean="0"/>
              <a:t> remembering </a:t>
            </a:r>
            <a:r>
              <a:rPr lang="en-US" sz="2400" dirty="0"/>
              <a:t>we use in essays, questions.</a:t>
            </a:r>
          </a:p>
          <a:p>
            <a:endParaRPr lang="en-US" sz="2400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535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b="1" dirty="0"/>
              <a:t>3.Retention</a:t>
            </a:r>
          </a:p>
          <a:p>
            <a:pPr>
              <a:buNone/>
            </a:pPr>
            <a:r>
              <a:rPr lang="en-US" sz="2400" b="1" dirty="0"/>
              <a:t> </a:t>
            </a:r>
            <a:r>
              <a:rPr lang="en-US" sz="2400" dirty="0"/>
              <a:t>T</a:t>
            </a:r>
            <a:r>
              <a:rPr lang="en-US" sz="2400" dirty="0" smtClean="0"/>
              <a:t>hese </a:t>
            </a:r>
            <a:r>
              <a:rPr lang="en-US" sz="2400" dirty="0"/>
              <a:t>engrains or memory traces </a:t>
            </a:r>
            <a:r>
              <a:rPr lang="en-US" sz="2400" dirty="0" smtClean="0"/>
              <a:t>are  </a:t>
            </a:r>
            <a:r>
              <a:rPr lang="en-US" sz="2400" dirty="0"/>
              <a:t>preserved in our brain with the</a:t>
            </a:r>
          </a:p>
          <a:p>
            <a:pPr>
              <a:buNone/>
            </a:pPr>
            <a:r>
              <a:rPr lang="en-US" sz="2400" dirty="0"/>
              <a:t> help of our nervous system.</a:t>
            </a:r>
            <a:endParaRPr lang="en-US" sz="2400" b="1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8916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00B050"/>
                </a:solidFill>
              </a:rPr>
              <a:t>Factors influencing </a:t>
            </a:r>
            <a:r>
              <a:rPr lang="en-US" sz="2800" b="1" dirty="0" smtClean="0">
                <a:solidFill>
                  <a:srgbClr val="00B050"/>
                </a:solidFill>
              </a:rPr>
              <a:t>memory</a:t>
            </a:r>
          </a:p>
          <a:p>
            <a:r>
              <a:rPr lang="en-US" sz="2800" dirty="0"/>
              <a:t>They are divided into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-extrinsic factors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-intrinsic factors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0050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en-US" sz="2400" dirty="0"/>
              <a:t>Extrinsic factors</a:t>
            </a:r>
          </a:p>
          <a:p>
            <a:pPr marL="0" indent="0">
              <a:buNone/>
            </a:pPr>
            <a:r>
              <a:rPr lang="en-US" sz="2400" dirty="0"/>
              <a:t>a) meaningfulness of the materials to be  memorized, what one considers useful, and meaningful and suits the needs and motives is easily learned and properly </a:t>
            </a:r>
            <a:r>
              <a:rPr lang="en-US" sz="2400" dirty="0" smtClean="0"/>
              <a:t>retained </a:t>
            </a:r>
            <a:r>
              <a:rPr lang="en-US" sz="2400" dirty="0"/>
              <a:t>for a long time.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139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materials in form of sentences, paragraphs </a:t>
            </a:r>
            <a:r>
              <a:rPr lang="en-US" sz="2400" dirty="0" smtClean="0"/>
              <a:t>or </a:t>
            </a:r>
            <a:r>
              <a:rPr lang="en-US" sz="2400" dirty="0"/>
              <a:t>longer passages or skills in </a:t>
            </a:r>
            <a:r>
              <a:rPr lang="en-US" sz="2400" dirty="0" smtClean="0"/>
              <a:t>the </a:t>
            </a:r>
            <a:r>
              <a:rPr lang="en-US" sz="2400" dirty="0"/>
              <a:t>form of any actions </a:t>
            </a:r>
            <a:r>
              <a:rPr lang="en-US" sz="2400" dirty="0" smtClean="0"/>
              <a:t>can  </a:t>
            </a:r>
            <a:r>
              <a:rPr lang="en-US" sz="2400" dirty="0"/>
              <a:t>only be effectively memorized and </a:t>
            </a:r>
            <a:r>
              <a:rPr lang="en-US" sz="2400" dirty="0" smtClean="0"/>
              <a:t>managed </a:t>
            </a:r>
            <a:r>
              <a:rPr lang="en-US" sz="2400" dirty="0"/>
              <a:t>if they are </a:t>
            </a:r>
            <a:r>
              <a:rPr lang="en-US" sz="2400" dirty="0" smtClean="0"/>
              <a:t>meaningful.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b) Amount of material to be </a:t>
            </a:r>
            <a:r>
              <a:rPr lang="en-US" sz="2400" dirty="0" smtClean="0"/>
              <a:t>memorized: success </a:t>
            </a:r>
            <a:r>
              <a:rPr lang="en-US" sz="2400" dirty="0"/>
              <a:t>in memorization depends to great </a:t>
            </a:r>
            <a:r>
              <a:rPr lang="en-US" sz="2400" dirty="0" smtClean="0"/>
              <a:t>extent </a:t>
            </a:r>
            <a:r>
              <a:rPr lang="en-US" sz="2400" dirty="0"/>
              <a:t>upon the size and quantity </a:t>
            </a:r>
            <a:r>
              <a:rPr lang="en-US" sz="2400" dirty="0" smtClean="0"/>
              <a:t>of </a:t>
            </a:r>
            <a:r>
              <a:rPr lang="en-US" sz="2400" dirty="0"/>
              <a:t>the material to be memorized.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907706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121822"/>
            <a:ext cx="10353762" cy="3695136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The greater the amount the greater </a:t>
            </a:r>
            <a:r>
              <a:rPr lang="en-US" sz="2400" dirty="0" smtClean="0"/>
              <a:t> the </a:t>
            </a:r>
            <a:r>
              <a:rPr lang="en-US" sz="2400" dirty="0"/>
              <a:t>effort in memorization it needs </a:t>
            </a:r>
          </a:p>
          <a:p>
            <a:r>
              <a:rPr lang="en-US" sz="2400" dirty="0"/>
              <a:t>and greater possibility of failure in </a:t>
            </a:r>
            <a:r>
              <a:rPr lang="en-US" sz="2400" dirty="0" smtClean="0"/>
              <a:t>terms </a:t>
            </a:r>
            <a:r>
              <a:rPr lang="en-US" sz="2400" dirty="0"/>
              <a:t>of learning, retention and </a:t>
            </a:r>
            <a:r>
              <a:rPr lang="en-US" sz="2400" dirty="0" smtClean="0"/>
              <a:t>reproduction. </a:t>
            </a:r>
          </a:p>
          <a:p>
            <a:r>
              <a:rPr lang="en-US" sz="2400" dirty="0" smtClean="0"/>
              <a:t>Hence </a:t>
            </a:r>
            <a:r>
              <a:rPr lang="en-US" sz="2400" dirty="0"/>
              <a:t>its safer to have a </a:t>
            </a:r>
            <a:r>
              <a:rPr lang="en-US" sz="2400" dirty="0" smtClean="0"/>
              <a:t> convenient </a:t>
            </a:r>
            <a:r>
              <a:rPr lang="en-US" sz="2400" dirty="0"/>
              <a:t>amount of time for </a:t>
            </a:r>
            <a:r>
              <a:rPr lang="en-US" sz="2400" dirty="0" smtClean="0"/>
              <a:t>memorization </a:t>
            </a:r>
            <a:r>
              <a:rPr lang="en-US" sz="2400" dirty="0"/>
              <a:t>at a particular time.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B050"/>
                </a:solidFill>
              </a:rPr>
              <a:t>c)Time required to vocalize responses</a:t>
            </a:r>
            <a:r>
              <a:rPr lang="en-US" sz="2400" dirty="0">
                <a:solidFill>
                  <a:srgbClr val="00B050"/>
                </a:solidFill>
              </a:rPr>
              <a:t>:</a:t>
            </a:r>
          </a:p>
          <a:p>
            <a:r>
              <a:rPr lang="en-US" sz="2400" dirty="0"/>
              <a:t>Memory span is higher for </a:t>
            </a:r>
            <a:r>
              <a:rPr lang="en-US" sz="2400" dirty="0" smtClean="0"/>
              <a:t>short words </a:t>
            </a:r>
            <a:r>
              <a:rPr lang="en-US" sz="2400" dirty="0"/>
              <a:t>than for long words due </a:t>
            </a:r>
            <a:r>
              <a:rPr lang="en-US" sz="2400" dirty="0" smtClean="0"/>
              <a:t>to </a:t>
            </a:r>
            <a:r>
              <a:rPr lang="en-US" sz="2400" dirty="0"/>
              <a:t>the decreased amount of time </a:t>
            </a:r>
            <a:r>
              <a:rPr lang="en-US" sz="2400" dirty="0" smtClean="0"/>
              <a:t>needed </a:t>
            </a:r>
            <a:r>
              <a:rPr lang="en-US" sz="2400" dirty="0"/>
              <a:t>to pronounce the shorter words.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9048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d</a:t>
            </a:r>
            <a:r>
              <a:rPr lang="en-US" sz="2400" b="1" dirty="0">
                <a:solidFill>
                  <a:srgbClr val="00B050"/>
                </a:solidFill>
              </a:rPr>
              <a:t>)distraction</a:t>
            </a:r>
            <a:r>
              <a:rPr lang="en-US" sz="2400" dirty="0">
                <a:solidFill>
                  <a:srgbClr val="00B050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2400" dirty="0"/>
              <a:t>G</a:t>
            </a:r>
            <a:r>
              <a:rPr lang="en-US" sz="2400" dirty="0" smtClean="0"/>
              <a:t>reater </a:t>
            </a:r>
            <a:r>
              <a:rPr lang="en-US" sz="2400" dirty="0"/>
              <a:t>the distraction present in </a:t>
            </a:r>
            <a:r>
              <a:rPr lang="en-US" sz="2400" dirty="0" smtClean="0"/>
              <a:t>the situation</a:t>
            </a:r>
            <a:r>
              <a:rPr lang="en-US" sz="2400" dirty="0"/>
              <a:t>, the poorer would be the</a:t>
            </a:r>
          </a:p>
          <a:p>
            <a:pPr marL="0" indent="0">
              <a:buNone/>
            </a:pPr>
            <a:r>
              <a:rPr lang="en-US" sz="2400" dirty="0"/>
              <a:t> individual performance's </a:t>
            </a:r>
            <a:r>
              <a:rPr lang="en-US" sz="2400" dirty="0" smtClean="0"/>
              <a:t>.calm </a:t>
            </a:r>
            <a:r>
              <a:rPr lang="en-US" sz="2400" dirty="0"/>
              <a:t>and quite stimulating atmosphere proves to be an effective aid to learning.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466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u="sng" dirty="0"/>
              <a:t>Objectives </a:t>
            </a:r>
          </a:p>
          <a:p>
            <a:pPr>
              <a:buNone/>
            </a:pPr>
            <a:r>
              <a:rPr lang="en-US" sz="2400" dirty="0"/>
              <a:t>1.Define memory.</a:t>
            </a:r>
          </a:p>
          <a:p>
            <a:pPr>
              <a:buNone/>
            </a:pPr>
            <a:r>
              <a:rPr lang="en-US" sz="2400" dirty="0"/>
              <a:t> 2.explain the structure and process of memory.</a:t>
            </a:r>
          </a:p>
          <a:p>
            <a:pPr>
              <a:buNone/>
            </a:pPr>
            <a:r>
              <a:rPr lang="en-US" sz="2400" dirty="0"/>
              <a:t> 3.different types of forgetting.</a:t>
            </a:r>
          </a:p>
          <a:p>
            <a:pPr>
              <a:buNone/>
            </a:pPr>
            <a:r>
              <a:rPr lang="en-US" sz="2400" dirty="0"/>
              <a:t> 4.explain aids to memory, factors causing memory dysfunction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2721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4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ntrinsic factors</a:t>
            </a:r>
          </a:p>
          <a:p>
            <a:pPr marL="0" indent="0">
              <a:buNone/>
            </a:pPr>
            <a:r>
              <a:rPr lang="en-US" sz="26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</a:t>
            </a:r>
            <a:r>
              <a:rPr lang="en-US" sz="2600" dirty="0">
                <a:solidFill>
                  <a:srgbClr val="00B050"/>
                </a:solidFill>
              </a:rPr>
              <a:t>Age of the individual-this </a:t>
            </a:r>
            <a:r>
              <a:rPr lang="en-US" sz="2600" dirty="0"/>
              <a:t>factor </a:t>
            </a:r>
            <a:r>
              <a:rPr lang="en-US" sz="2600" dirty="0" smtClean="0"/>
              <a:t>definitely </a:t>
            </a:r>
            <a:r>
              <a:rPr lang="en-US" sz="2600" dirty="0"/>
              <a:t>affects memory span. according to studies memory span increases between 16 and 26 years. Youngsters can remember better </a:t>
            </a:r>
          </a:p>
          <a:p>
            <a:pPr marL="0" indent="0">
              <a:buNone/>
            </a:pPr>
            <a:r>
              <a:rPr lang="en-US" sz="2600" dirty="0"/>
              <a:t>than the aged.</a:t>
            </a:r>
            <a:endParaRPr lang="en-US" sz="2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maturity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very young children cannot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retain 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remember complex material.</a:t>
            </a:r>
          </a:p>
          <a:p>
            <a:r>
              <a:rPr lang="en-US" sz="2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C)will to learn-materials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 ,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heard or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seen without genuine interest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inclination is  hard to remember or recall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8319855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D)interest and attention-a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 who has no interest in what 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not give due attention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it and consequently it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not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remembered.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)intelligence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 more intelligent person will have a better memory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less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inteligent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692339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F) 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Rest and sleep-adequate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sleep and  rest relieves monotony and fatigue, a fresh mind is naturally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able to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 more and retain it for a longer period than a  dull and fatigued mind.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615312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G)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condition- major medical conditions and poor eating habits contribute 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memory loss</a:t>
            </a:r>
          </a:p>
          <a:p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H)high blood pressure-the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hardened arteries in condition impedes blood flow to various parts of the body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 supposed to. Blood carrying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oxygen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nutrients to the brain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reach,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can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stroke and eventually dementia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3532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Hypothyroidism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-low production of the thyroid hormone leads to this condition. The most common symptom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memory loss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Brain tumors-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Alzheimer's disease-degeneration of nerve cells causing memory loss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Attention deficit disorder(ADD) attention deficit hyperactivity disorder(ADHD) affects the persons ability to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concentrate,learn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remember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946454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Others cause of memory loss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Diet-deficiency of minerals vitamins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nutrients like iron, zinc, vitamins B12,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B6,folate selenium and iodine can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cause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difficulties concentrating, recalling,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6363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Alcohol</a:t>
            </a:r>
          </a:p>
          <a:p>
            <a:r>
              <a:rPr lang="en-US" sz="2400" dirty="0"/>
              <a:t>Some drugs like benzodiazepines</a:t>
            </a:r>
          </a:p>
          <a:p>
            <a:r>
              <a:rPr lang="en-US" sz="2400" dirty="0"/>
              <a:t>Psychological </a:t>
            </a:r>
            <a:r>
              <a:rPr lang="en-US" sz="2400" dirty="0" smtClean="0"/>
              <a:t>problems, </a:t>
            </a:r>
            <a:r>
              <a:rPr lang="en-US" sz="2400" dirty="0"/>
              <a:t>patients with anxiety and </a:t>
            </a:r>
            <a:r>
              <a:rPr lang="en-US" sz="2400" dirty="0" smtClean="0"/>
              <a:t>depression,</a:t>
            </a:r>
            <a:endParaRPr lang="en-US" sz="2400" b="1" dirty="0"/>
          </a:p>
          <a:p>
            <a:pPr marL="0" indent="0">
              <a:buNone/>
            </a:pPr>
            <a:r>
              <a:rPr lang="en-US" sz="2400" dirty="0" smtClean="0"/>
              <a:t>   head injuries etc.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3881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/>
              <a:t>                        </a:t>
            </a:r>
          </a:p>
          <a:p>
            <a:pPr marL="0" indent="0">
              <a:buNone/>
            </a:pPr>
            <a:r>
              <a:rPr lang="en-US" sz="6000" dirty="0"/>
              <a:t> </a:t>
            </a:r>
            <a:r>
              <a:rPr lang="en-US" sz="6000" dirty="0" smtClean="0"/>
              <a:t>                       END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425603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716" y="2206596"/>
            <a:ext cx="10353762" cy="36951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Memory</a:t>
            </a:r>
            <a:r>
              <a:rPr lang="en-US" sz="2400" dirty="0"/>
              <a:t> is  a process in which </a:t>
            </a:r>
            <a:r>
              <a:rPr lang="en-US" sz="2400" dirty="0" smtClean="0"/>
              <a:t>information </a:t>
            </a:r>
            <a:r>
              <a:rPr lang="en-US" sz="2400" dirty="0"/>
              <a:t>is encoded(Convert information or an instruction into a particular form), </a:t>
            </a:r>
            <a:r>
              <a:rPr lang="en-US" sz="2400" dirty="0" smtClean="0"/>
              <a:t>stored </a:t>
            </a:r>
            <a:r>
              <a:rPr lang="en-US" sz="2400" dirty="0"/>
              <a:t>and retrieved.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Encoding </a:t>
            </a:r>
            <a:r>
              <a:rPr lang="en-US" sz="2400" dirty="0"/>
              <a:t>allows information from the outside world to be sensed in the form of </a:t>
            </a:r>
            <a:r>
              <a:rPr lang="en-US" sz="2400" dirty="0" smtClean="0"/>
              <a:t>chemical and </a:t>
            </a:r>
            <a:r>
              <a:rPr lang="en-US" sz="2400" dirty="0"/>
              <a:t>physical </a:t>
            </a:r>
            <a:r>
              <a:rPr lang="en-US" sz="2400" dirty="0" smtClean="0"/>
              <a:t>stimuli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4206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 the first stage the information must  be changed so that it may be put  into the encoding </a:t>
            </a:r>
            <a:r>
              <a:rPr lang="en-US" sz="2400" dirty="0" smtClean="0"/>
              <a:t>process.</a:t>
            </a:r>
            <a:endParaRPr lang="en-US" sz="2400" dirty="0"/>
          </a:p>
          <a:p>
            <a:r>
              <a:rPr lang="en-US" sz="2400" dirty="0"/>
              <a:t>Memory is a crucial part of  learning process without which experiences would be lost and we could </a:t>
            </a:r>
            <a:r>
              <a:rPr lang="en-US" sz="2400" dirty="0" smtClean="0"/>
              <a:t> </a:t>
            </a:r>
            <a:r>
              <a:rPr lang="en-US" sz="2400" dirty="0"/>
              <a:t>not benefit from past experiences. 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9521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/>
              <a:t>Learning depends on memory for its permanency and conversely memory would have no content </a:t>
            </a:r>
            <a:r>
              <a:rPr lang="en-US" sz="2400" dirty="0" smtClean="0"/>
              <a:t>if learning </a:t>
            </a:r>
            <a:r>
              <a:rPr lang="en-US" sz="2400" dirty="0"/>
              <a:t>were </a:t>
            </a:r>
            <a:r>
              <a:rPr lang="en-US" sz="2400" dirty="0" smtClean="0"/>
              <a:t> not </a:t>
            </a:r>
            <a:r>
              <a:rPr lang="en-US" sz="2400" dirty="0"/>
              <a:t>taking place. </a:t>
            </a:r>
            <a:endParaRPr lang="en-US" sz="2400" dirty="0" smtClean="0"/>
          </a:p>
          <a:p>
            <a:r>
              <a:rPr lang="en-US" sz="2400" dirty="0" smtClean="0"/>
              <a:t>Hence </a:t>
            </a:r>
            <a:r>
              <a:rPr lang="en-US" sz="2400" dirty="0"/>
              <a:t>memory </a:t>
            </a:r>
            <a:r>
              <a:rPr lang="en-US" sz="2400" dirty="0" smtClean="0"/>
              <a:t>can also </a:t>
            </a:r>
            <a:r>
              <a:rPr lang="en-US" sz="2400" dirty="0"/>
              <a:t>be seen as retention of </a:t>
            </a:r>
            <a:r>
              <a:rPr lang="en-US" sz="2400" dirty="0" smtClean="0"/>
              <a:t> learning </a:t>
            </a:r>
            <a:r>
              <a:rPr lang="en-US" sz="2400" dirty="0"/>
              <a:t>or experience</a:t>
            </a:r>
          </a:p>
          <a:p>
            <a:r>
              <a:rPr lang="en-US" sz="2400" b="1" u="sng" dirty="0">
                <a:solidFill>
                  <a:srgbClr val="00B050"/>
                </a:solidFill>
              </a:rPr>
              <a:t>Memory </a:t>
            </a:r>
            <a:r>
              <a:rPr lang="en-US" sz="2400" b="1" u="sng" dirty="0" smtClean="0">
                <a:solidFill>
                  <a:srgbClr val="00B050"/>
                </a:solidFill>
              </a:rPr>
              <a:t>process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i="1" dirty="0" smtClean="0"/>
              <a:t>Registration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T</a:t>
            </a:r>
            <a:r>
              <a:rPr lang="en-US" sz="2400" dirty="0" smtClean="0"/>
              <a:t>his </a:t>
            </a:r>
            <a:r>
              <a:rPr lang="en-US" sz="2400" dirty="0"/>
              <a:t>is the reception(encoding) </a:t>
            </a:r>
            <a:r>
              <a:rPr lang="en-US" sz="2400" dirty="0" smtClean="0"/>
              <a:t>of  </a:t>
            </a:r>
            <a:r>
              <a:rPr lang="en-US" sz="2400" dirty="0"/>
              <a:t>stimuli from  the environment from through</a:t>
            </a:r>
          </a:p>
          <a:p>
            <a:pPr marL="514350" indent="-514350">
              <a:buNone/>
            </a:pPr>
            <a:r>
              <a:rPr lang="en-US" sz="2400" dirty="0"/>
              <a:t> the sensory organs or systems. </a:t>
            </a:r>
          </a:p>
          <a:p>
            <a:pPr marL="514350" indent="-51435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5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The organism receives a variety of stimuli </a:t>
            </a:r>
            <a:r>
              <a:rPr lang="en-US" sz="2400" dirty="0" smtClean="0"/>
              <a:t>through visual(seeing</a:t>
            </a:r>
            <a:r>
              <a:rPr lang="en-US" sz="2400" dirty="0"/>
              <a:t>),auditory(hearing),olfactory(smell),gustatory(taste), and tactile( touch) sense organs, hence sensory stimuli that has </a:t>
            </a:r>
            <a:r>
              <a:rPr lang="en-US" sz="2400" dirty="0" smtClean="0"/>
              <a:t>been </a:t>
            </a:r>
            <a:r>
              <a:rPr lang="en-US" sz="2400" dirty="0"/>
              <a:t>attended to will </a:t>
            </a:r>
            <a:r>
              <a:rPr lang="en-US" sz="2400" dirty="0" smtClean="0"/>
              <a:t>be registered(encoded ).</a:t>
            </a:r>
          </a:p>
          <a:p>
            <a:pPr marL="514350" indent="-514350">
              <a:buNone/>
            </a:pPr>
            <a:r>
              <a:rPr lang="en-US" sz="2400" dirty="0"/>
              <a:t>2. </a:t>
            </a:r>
            <a:r>
              <a:rPr lang="en-US" sz="2400" b="1" i="1" dirty="0"/>
              <a:t>Storage</a:t>
            </a:r>
          </a:p>
          <a:p>
            <a:pPr marL="514350" indent="-514350">
              <a:buNone/>
            </a:pPr>
            <a:r>
              <a:rPr lang="en-US" sz="2400" dirty="0"/>
              <a:t>Stimuli that has been registered </a:t>
            </a:r>
            <a:r>
              <a:rPr lang="en-US" sz="2400" b="1" dirty="0" smtClean="0"/>
              <a:t>may </a:t>
            </a:r>
            <a:r>
              <a:rPr lang="en-US" sz="2400" dirty="0" smtClean="0"/>
              <a:t>be </a:t>
            </a:r>
            <a:r>
              <a:rPr lang="en-US" sz="2400" dirty="0"/>
              <a:t>stored in the memory system. </a:t>
            </a:r>
          </a:p>
          <a:p>
            <a:pPr marL="514350" indent="-514350">
              <a:buNone/>
            </a:pPr>
            <a:r>
              <a:rPr lang="en-US" sz="2400" dirty="0"/>
              <a:t>Stimuli that is not stored is lost. </a:t>
            </a:r>
          </a:p>
          <a:p>
            <a:pPr marL="514350" indent="-514350">
              <a:buNone/>
            </a:pP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6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400" dirty="0"/>
              <a:t>It is the process of storage </a:t>
            </a:r>
            <a:r>
              <a:rPr lang="en-US" sz="2400" dirty="0" smtClean="0"/>
              <a:t>that </a:t>
            </a:r>
            <a:r>
              <a:rPr lang="en-US" sz="2400" dirty="0"/>
              <a:t>forms the basis or reservoir </a:t>
            </a:r>
            <a:r>
              <a:rPr lang="en-US" sz="2400" dirty="0" smtClean="0"/>
              <a:t> of </a:t>
            </a:r>
            <a:r>
              <a:rPr lang="en-US" sz="2400" dirty="0"/>
              <a:t>all the experiences we have had</a:t>
            </a:r>
            <a:r>
              <a:rPr lang="en-US" sz="2400" dirty="0" smtClean="0"/>
              <a:t>.</a:t>
            </a:r>
          </a:p>
          <a:p>
            <a:pPr marL="514350" indent="-514350">
              <a:buNone/>
            </a:pPr>
            <a:r>
              <a:rPr lang="en-US" sz="2400" dirty="0"/>
              <a:t>3.</a:t>
            </a:r>
            <a:r>
              <a:rPr lang="en-US" sz="2400" b="1" i="1" dirty="0"/>
              <a:t>Retrieval</a:t>
            </a:r>
            <a:endParaRPr lang="en-US" sz="2400" dirty="0"/>
          </a:p>
          <a:p>
            <a:r>
              <a:rPr lang="en-US" sz="2400" dirty="0" smtClean="0"/>
              <a:t>This </a:t>
            </a:r>
            <a:r>
              <a:rPr lang="en-US" sz="2400" dirty="0"/>
              <a:t>is the ability to access </a:t>
            </a:r>
            <a:r>
              <a:rPr lang="en-US" sz="2400" dirty="0" smtClean="0"/>
              <a:t> and </a:t>
            </a:r>
            <a:r>
              <a:rPr lang="en-US" sz="2400" dirty="0"/>
              <a:t>become aware of stored information. However not every information that is </a:t>
            </a:r>
            <a:r>
              <a:rPr lang="en-US" sz="2400" dirty="0" smtClean="0"/>
              <a:t> stored </a:t>
            </a:r>
            <a:r>
              <a:rPr lang="en-US" sz="2400" dirty="0"/>
              <a:t>can be retrieved. </a:t>
            </a:r>
            <a:endParaRPr lang="en-US" sz="2400" dirty="0" smtClean="0"/>
          </a:p>
          <a:p>
            <a:r>
              <a:rPr lang="en-US" sz="2400" dirty="0"/>
              <a:t>Retrieval enables </a:t>
            </a:r>
            <a:r>
              <a:rPr lang="en-US" sz="2400" dirty="0" smtClean="0"/>
              <a:t> us </a:t>
            </a:r>
            <a:r>
              <a:rPr lang="en-US" sz="2400" dirty="0"/>
              <a:t>to get the stored </a:t>
            </a:r>
            <a:r>
              <a:rPr lang="en-US" sz="2400" dirty="0" smtClean="0"/>
              <a:t>information  </a:t>
            </a:r>
            <a:r>
              <a:rPr lang="en-US" sz="2400" dirty="0"/>
              <a:t>whenever we are in situation </a:t>
            </a:r>
            <a:r>
              <a:rPr lang="en-US" sz="2400" dirty="0" smtClean="0"/>
              <a:t>when </a:t>
            </a:r>
            <a:r>
              <a:rPr lang="en-US" sz="2400" dirty="0"/>
              <a:t>we want to use </a:t>
            </a:r>
            <a:r>
              <a:rPr lang="en-US" sz="2400" dirty="0" smtClean="0"/>
              <a:t>them.</a:t>
            </a:r>
            <a:endParaRPr lang="en-US" sz="2400" dirty="0"/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8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u="sng" dirty="0"/>
              <a:t>Structure of </a:t>
            </a:r>
            <a:r>
              <a:rPr lang="en-US" sz="2400" b="1" u="sng" dirty="0" smtClean="0"/>
              <a:t>memory</a:t>
            </a:r>
          </a:p>
          <a:p>
            <a:pPr>
              <a:buNone/>
            </a:pPr>
            <a:r>
              <a:rPr lang="en-US" sz="2400" dirty="0"/>
              <a:t>Stimuli that has been registered </a:t>
            </a:r>
            <a:r>
              <a:rPr lang="en-US" sz="2400" dirty="0" smtClean="0"/>
              <a:t>by  </a:t>
            </a:r>
            <a:r>
              <a:rPr lang="en-US" sz="2400" dirty="0"/>
              <a:t>the sensory organs may undergo the</a:t>
            </a:r>
          </a:p>
          <a:p>
            <a:pPr>
              <a:buNone/>
            </a:pPr>
            <a:r>
              <a:rPr lang="en-US" sz="2400" dirty="0"/>
              <a:t> following three forms of storage:   </a:t>
            </a:r>
          </a:p>
          <a:p>
            <a:pPr>
              <a:buNone/>
            </a:pPr>
            <a:r>
              <a:rPr lang="en-US" sz="2400" dirty="0"/>
              <a:t>                          </a:t>
            </a:r>
            <a:r>
              <a:rPr lang="en-US" sz="2400" b="1" i="1" dirty="0">
                <a:solidFill>
                  <a:srgbClr val="00B050"/>
                </a:solidFill>
              </a:rPr>
              <a:t>1.sensory memory</a:t>
            </a:r>
          </a:p>
          <a:p>
            <a:pPr>
              <a:buNone/>
            </a:pPr>
            <a:r>
              <a:rPr lang="en-US" sz="2400" b="1" i="1" dirty="0">
                <a:solidFill>
                  <a:srgbClr val="00B050"/>
                </a:solidFill>
              </a:rPr>
              <a:t>                          2.short term memory</a:t>
            </a:r>
          </a:p>
          <a:p>
            <a:pPr>
              <a:buNone/>
            </a:pPr>
            <a:r>
              <a:rPr lang="en-US" sz="2400" b="1" i="1" dirty="0">
                <a:solidFill>
                  <a:srgbClr val="00B050"/>
                </a:solidFill>
              </a:rPr>
              <a:t>                          3.long term memory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76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295</TotalTime>
  <Words>1621</Words>
  <Application>Microsoft Office PowerPoint</Application>
  <PresentationFormat>Widescreen</PresentationFormat>
  <Paragraphs>143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Bookman Old Style</vt:lpstr>
      <vt:lpstr>Rockwell</vt:lpstr>
      <vt:lpstr>Times New Roman</vt:lpstr>
      <vt:lpstr>Damask</vt:lpstr>
      <vt:lpstr>MEMORY</vt:lpstr>
      <vt:lpstr>PowerPoint Presentation</vt:lpstr>
      <vt:lpstr>PowerPoint Presentation</vt:lpstr>
      <vt:lpstr>definition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</dc:title>
  <dc:creator>User</dc:creator>
  <cp:lastModifiedBy>User</cp:lastModifiedBy>
  <cp:revision>29</cp:revision>
  <dcterms:created xsi:type="dcterms:W3CDTF">2021-01-29T18:18:29Z</dcterms:created>
  <dcterms:modified xsi:type="dcterms:W3CDTF">2021-02-04T09:07:35Z</dcterms:modified>
</cp:coreProperties>
</file>