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C.MRUCHE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14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</a:t>
            </a:r>
            <a:r>
              <a:rPr lang="en-US" dirty="0"/>
              <a:t>this brief moment any info </a:t>
            </a:r>
            <a:r>
              <a:rPr lang="en-US" dirty="0" smtClean="0"/>
              <a:t>that </a:t>
            </a:r>
            <a:r>
              <a:rPr lang="en-US" dirty="0"/>
              <a:t>is un attended to or not processed</a:t>
            </a:r>
          </a:p>
          <a:p>
            <a:pPr marL="0" indent="0">
              <a:buNone/>
            </a:pPr>
            <a:r>
              <a:rPr lang="en-US" dirty="0"/>
              <a:t> further is forgotten. sensory memory has </a:t>
            </a:r>
            <a:r>
              <a:rPr lang="en-US" b="1" dirty="0" smtClean="0"/>
              <a:t>large capacity </a:t>
            </a:r>
            <a:r>
              <a:rPr lang="en-US" dirty="0" smtClean="0"/>
              <a:t>because </a:t>
            </a:r>
            <a:r>
              <a:rPr lang="en-US" dirty="0"/>
              <a:t>at any given </a:t>
            </a:r>
          </a:p>
          <a:p>
            <a:pPr marL="0" indent="0">
              <a:buNone/>
            </a:pPr>
            <a:r>
              <a:rPr lang="en-US" dirty="0"/>
              <a:t>moment the sensory organs are bombarded with various stimuli.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sensory </a:t>
            </a:r>
            <a:r>
              <a:rPr lang="en-US" dirty="0"/>
              <a:t>memory and registration are very closely related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684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>
                <a:solidFill>
                  <a:srgbClr val="00B050"/>
                </a:solidFill>
              </a:rPr>
              <a:t>Short term memory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3136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characteristics that distinguishes human beings from other animals is</a:t>
            </a:r>
          </a:p>
          <a:p>
            <a:pPr marL="0" indent="0">
              <a:buNone/>
            </a:pPr>
            <a:r>
              <a:rPr lang="en-US" dirty="0" smtClean="0"/>
              <a:t>    their </a:t>
            </a:r>
            <a:r>
              <a:rPr lang="en-US" dirty="0"/>
              <a:t>ability to receive and </a:t>
            </a:r>
            <a:r>
              <a:rPr lang="en-US" dirty="0" smtClean="0"/>
              <a:t>store  </a:t>
            </a:r>
            <a:r>
              <a:rPr lang="en-US" dirty="0"/>
              <a:t>a variety of complex information from </a:t>
            </a:r>
            <a:r>
              <a:rPr lang="en-US" dirty="0" smtClean="0"/>
              <a:t> the            environment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368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u="sng" dirty="0"/>
              <a:t>Objectives </a:t>
            </a:r>
          </a:p>
          <a:p>
            <a:pPr>
              <a:buNone/>
            </a:pPr>
            <a:r>
              <a:rPr lang="en-US" dirty="0"/>
              <a:t>1.Define memory.</a:t>
            </a:r>
          </a:p>
          <a:p>
            <a:pPr>
              <a:buNone/>
            </a:pPr>
            <a:r>
              <a:rPr lang="en-US" dirty="0"/>
              <a:t> 2.explain the structure and process of memory.</a:t>
            </a:r>
          </a:p>
          <a:p>
            <a:pPr>
              <a:buNone/>
            </a:pPr>
            <a:r>
              <a:rPr lang="en-US" dirty="0"/>
              <a:t> 3.different types of forgetting.</a:t>
            </a:r>
          </a:p>
          <a:p>
            <a:pPr>
              <a:buNone/>
            </a:pPr>
            <a:r>
              <a:rPr lang="en-US" dirty="0"/>
              <a:t> 4.explain aids to memory, factors causing memory dysfunction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215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1716" y="2206596"/>
            <a:ext cx="10353762" cy="369513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Memory</a:t>
            </a:r>
            <a:r>
              <a:rPr lang="en-US" dirty="0"/>
              <a:t> is  a process in which </a:t>
            </a:r>
            <a:r>
              <a:rPr lang="en-US" dirty="0" smtClean="0"/>
              <a:t>information </a:t>
            </a:r>
            <a:r>
              <a:rPr lang="en-US" dirty="0"/>
              <a:t>is encoded(Convert information or an instruction into a particular form), </a:t>
            </a:r>
            <a:r>
              <a:rPr lang="en-US" dirty="0" smtClean="0"/>
              <a:t>stored </a:t>
            </a:r>
            <a:r>
              <a:rPr lang="en-US" dirty="0"/>
              <a:t>and retrieved. Encoding allows information from the outside world to be sensed in the form of </a:t>
            </a:r>
            <a:r>
              <a:rPr lang="en-US" dirty="0" smtClean="0"/>
              <a:t>chemical and </a:t>
            </a:r>
            <a:r>
              <a:rPr lang="en-US" dirty="0"/>
              <a:t>physical stimuli.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In </a:t>
            </a:r>
            <a:r>
              <a:rPr lang="en-US" dirty="0"/>
              <a:t>the first </a:t>
            </a:r>
            <a:r>
              <a:rPr lang="en-US" dirty="0" smtClean="0"/>
              <a:t>stage </a:t>
            </a:r>
            <a:r>
              <a:rPr lang="en-US" dirty="0"/>
              <a:t>the information must  be changed </a:t>
            </a:r>
            <a:r>
              <a:rPr lang="en-US" dirty="0" smtClean="0"/>
              <a:t>so </a:t>
            </a:r>
            <a:r>
              <a:rPr lang="en-US" dirty="0"/>
              <a:t>that it may be </a:t>
            </a:r>
            <a:r>
              <a:rPr lang="en-US" dirty="0" smtClean="0"/>
              <a:t>put  </a:t>
            </a:r>
            <a:r>
              <a:rPr lang="en-US" dirty="0"/>
              <a:t>into the encoding </a:t>
            </a:r>
            <a:r>
              <a:rPr lang="en-US" dirty="0" smtClean="0"/>
              <a:t>process</a:t>
            </a:r>
            <a:endParaRPr lang="en-US" dirty="0"/>
          </a:p>
          <a:p>
            <a:r>
              <a:rPr lang="en-US" dirty="0"/>
              <a:t>Memory is a crucial part of </a:t>
            </a:r>
            <a:r>
              <a:rPr lang="en-US" dirty="0" smtClean="0"/>
              <a:t> learning </a:t>
            </a:r>
            <a:r>
              <a:rPr lang="en-US" dirty="0"/>
              <a:t>process without which experiences would be lost and we could </a:t>
            </a:r>
          </a:p>
          <a:p>
            <a:pPr marL="0" indent="0">
              <a:buNone/>
            </a:pPr>
            <a:r>
              <a:rPr lang="en-US" dirty="0"/>
              <a:t>not benefit from past experiences.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2068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Learning depends on memory for its permanency and conversely memory would have no content </a:t>
            </a:r>
            <a:r>
              <a:rPr lang="en-US" dirty="0" smtClean="0"/>
              <a:t>if learning </a:t>
            </a:r>
            <a:r>
              <a:rPr lang="en-US" dirty="0"/>
              <a:t>were </a:t>
            </a:r>
            <a:r>
              <a:rPr lang="en-US" dirty="0" smtClean="0"/>
              <a:t> not </a:t>
            </a:r>
            <a:r>
              <a:rPr lang="en-US" dirty="0"/>
              <a:t>taking place.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Hence </a:t>
            </a:r>
            <a:r>
              <a:rPr lang="en-US" dirty="0"/>
              <a:t>memory </a:t>
            </a:r>
            <a:r>
              <a:rPr lang="en-US" dirty="0" smtClean="0"/>
              <a:t>can also </a:t>
            </a:r>
            <a:r>
              <a:rPr lang="en-US" dirty="0"/>
              <a:t>be seen as retention of </a:t>
            </a:r>
            <a:r>
              <a:rPr lang="en-US" dirty="0" smtClean="0"/>
              <a:t> learning </a:t>
            </a:r>
            <a:r>
              <a:rPr lang="en-US" dirty="0"/>
              <a:t>or experience</a:t>
            </a:r>
          </a:p>
          <a:p>
            <a:pPr marL="0" indent="0">
              <a:buNone/>
            </a:pPr>
            <a:r>
              <a:rPr lang="en-US" b="1" u="sng" dirty="0">
                <a:solidFill>
                  <a:srgbClr val="00B050"/>
                </a:solidFill>
              </a:rPr>
              <a:t>Memory </a:t>
            </a:r>
            <a:r>
              <a:rPr lang="en-US" b="1" u="sng" dirty="0" smtClean="0">
                <a:solidFill>
                  <a:srgbClr val="00B050"/>
                </a:solidFill>
              </a:rPr>
              <a:t>process</a:t>
            </a:r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Registration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his </a:t>
            </a:r>
            <a:r>
              <a:rPr lang="en-US" dirty="0"/>
              <a:t>is the reception(encoding) </a:t>
            </a:r>
            <a:r>
              <a:rPr lang="en-US" dirty="0" smtClean="0"/>
              <a:t>of  </a:t>
            </a:r>
            <a:r>
              <a:rPr lang="en-US" dirty="0"/>
              <a:t>stimuli from  the environment from through</a:t>
            </a:r>
          </a:p>
          <a:p>
            <a:pPr marL="514350" indent="-514350">
              <a:buNone/>
            </a:pPr>
            <a:r>
              <a:rPr lang="en-US" dirty="0"/>
              <a:t> the sensory organs or systems. </a:t>
            </a:r>
          </a:p>
          <a:p>
            <a:pPr marL="514350" indent="-51435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560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organism receives a variety of stimuli </a:t>
            </a:r>
            <a:r>
              <a:rPr lang="en-US" dirty="0" smtClean="0"/>
              <a:t>through visual(seeing</a:t>
            </a:r>
            <a:r>
              <a:rPr lang="en-US" dirty="0"/>
              <a:t>),auditory(hearing),olfactory(smell),gustatory(taste), and tactile( touch) sense organs, hence sensory stimuli that has </a:t>
            </a:r>
            <a:r>
              <a:rPr lang="en-US" dirty="0" smtClean="0"/>
              <a:t>been </a:t>
            </a:r>
            <a:r>
              <a:rPr lang="en-US" dirty="0"/>
              <a:t>attended to will </a:t>
            </a:r>
            <a:r>
              <a:rPr lang="en-US" dirty="0" smtClean="0"/>
              <a:t>be registered(encoded ).</a:t>
            </a:r>
          </a:p>
          <a:p>
            <a:pPr marL="514350" indent="-514350">
              <a:buNone/>
            </a:pPr>
            <a:r>
              <a:rPr lang="en-US" dirty="0"/>
              <a:t>2. </a:t>
            </a:r>
            <a:r>
              <a:rPr lang="en-US" b="1" i="1" dirty="0"/>
              <a:t>Storage</a:t>
            </a:r>
          </a:p>
          <a:p>
            <a:pPr marL="514350" indent="-514350">
              <a:buNone/>
            </a:pPr>
            <a:r>
              <a:rPr lang="en-US" dirty="0"/>
              <a:t>Stimuli that has been registered </a:t>
            </a:r>
            <a:r>
              <a:rPr lang="en-US" b="1" dirty="0" smtClean="0"/>
              <a:t>may </a:t>
            </a:r>
            <a:r>
              <a:rPr lang="en-US" dirty="0" smtClean="0"/>
              <a:t>be </a:t>
            </a:r>
            <a:r>
              <a:rPr lang="en-US" dirty="0"/>
              <a:t>stored in the memory system. </a:t>
            </a:r>
          </a:p>
          <a:p>
            <a:pPr marL="514350" indent="-514350">
              <a:buNone/>
            </a:pPr>
            <a:r>
              <a:rPr lang="en-US" dirty="0"/>
              <a:t>Stimuli that is not stored is lost. </a:t>
            </a:r>
          </a:p>
          <a:p>
            <a:pPr marL="514350" indent="-514350">
              <a:buNone/>
            </a:pP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663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/>
              <a:t>It is the process of storage </a:t>
            </a:r>
            <a:r>
              <a:rPr lang="en-US" dirty="0" smtClean="0"/>
              <a:t>that </a:t>
            </a:r>
            <a:r>
              <a:rPr lang="en-US" dirty="0"/>
              <a:t>forms the basis or reservoir </a:t>
            </a:r>
            <a:r>
              <a:rPr lang="en-US" dirty="0" smtClean="0"/>
              <a:t> of </a:t>
            </a:r>
            <a:r>
              <a:rPr lang="en-US" dirty="0"/>
              <a:t>all the experiences we have had</a:t>
            </a:r>
            <a:r>
              <a:rPr lang="en-US" dirty="0" smtClean="0"/>
              <a:t>.</a:t>
            </a:r>
          </a:p>
          <a:p>
            <a:pPr marL="514350" indent="-514350">
              <a:buNone/>
            </a:pPr>
            <a:r>
              <a:rPr lang="en-US" dirty="0"/>
              <a:t>3.</a:t>
            </a:r>
            <a:r>
              <a:rPr lang="en-US" b="1" i="1" dirty="0"/>
              <a:t>Retrieval</a:t>
            </a: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This </a:t>
            </a:r>
            <a:r>
              <a:rPr lang="en-US" dirty="0"/>
              <a:t>is the ability to access </a:t>
            </a:r>
            <a:r>
              <a:rPr lang="en-US" dirty="0" smtClean="0"/>
              <a:t> and </a:t>
            </a:r>
            <a:r>
              <a:rPr lang="en-US" dirty="0"/>
              <a:t>become aware of stored information. However not every information that is </a:t>
            </a:r>
            <a:r>
              <a:rPr lang="en-US" dirty="0" smtClean="0"/>
              <a:t> stored </a:t>
            </a:r>
            <a:r>
              <a:rPr lang="en-US" dirty="0"/>
              <a:t>can be retrieved. 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/>
              <a:t>Retrieval enables </a:t>
            </a:r>
            <a:r>
              <a:rPr lang="en-US" dirty="0" smtClean="0"/>
              <a:t> us </a:t>
            </a:r>
            <a:r>
              <a:rPr lang="en-US" dirty="0"/>
              <a:t>to get the stored </a:t>
            </a:r>
            <a:r>
              <a:rPr lang="en-US" dirty="0" smtClean="0"/>
              <a:t>information  </a:t>
            </a:r>
            <a:r>
              <a:rPr lang="en-US" dirty="0"/>
              <a:t>whenever we are in situation when</a:t>
            </a:r>
          </a:p>
          <a:p>
            <a:pPr marL="514350" indent="-514350">
              <a:buNone/>
            </a:pPr>
            <a:r>
              <a:rPr lang="en-US" dirty="0"/>
              <a:t> we want to use </a:t>
            </a:r>
            <a:r>
              <a:rPr lang="en-US" dirty="0" smtClean="0"/>
              <a:t>them.</a:t>
            </a:r>
            <a:endParaRPr lang="en-US" dirty="0"/>
          </a:p>
          <a:p>
            <a:pPr marL="514350" indent="-514350">
              <a:buNone/>
            </a:pPr>
            <a:endParaRPr lang="en-US" dirty="0"/>
          </a:p>
          <a:p>
            <a:pPr marL="514350" indent="-51435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383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u="sng" dirty="0"/>
              <a:t>Structure of </a:t>
            </a:r>
            <a:r>
              <a:rPr lang="en-US" b="1" u="sng" dirty="0" smtClean="0"/>
              <a:t>memory</a:t>
            </a:r>
          </a:p>
          <a:p>
            <a:pPr>
              <a:buNone/>
            </a:pPr>
            <a:r>
              <a:rPr lang="en-US" dirty="0"/>
              <a:t>Stimuli that has been registered </a:t>
            </a:r>
            <a:r>
              <a:rPr lang="en-US" dirty="0" smtClean="0"/>
              <a:t>by  </a:t>
            </a:r>
            <a:r>
              <a:rPr lang="en-US" dirty="0"/>
              <a:t>the sensory organs may undergo the</a:t>
            </a:r>
          </a:p>
          <a:p>
            <a:pPr>
              <a:buNone/>
            </a:pPr>
            <a:r>
              <a:rPr lang="en-US" dirty="0"/>
              <a:t> following three forms of storage:   </a:t>
            </a:r>
          </a:p>
          <a:p>
            <a:pPr>
              <a:buNone/>
            </a:pPr>
            <a:r>
              <a:rPr lang="en-US" dirty="0"/>
              <a:t>                          </a:t>
            </a:r>
            <a:r>
              <a:rPr lang="en-US" b="1" i="1" dirty="0">
                <a:solidFill>
                  <a:srgbClr val="00B050"/>
                </a:solidFill>
              </a:rPr>
              <a:t>1.sensory memory</a:t>
            </a:r>
          </a:p>
          <a:p>
            <a:pPr>
              <a:buNone/>
            </a:pPr>
            <a:r>
              <a:rPr lang="en-US" b="1" i="1" dirty="0">
                <a:solidFill>
                  <a:srgbClr val="00B050"/>
                </a:solidFill>
              </a:rPr>
              <a:t>                          2.short term memory</a:t>
            </a:r>
          </a:p>
          <a:p>
            <a:pPr>
              <a:buNone/>
            </a:pPr>
            <a:r>
              <a:rPr lang="en-US" b="1" i="1" dirty="0">
                <a:solidFill>
                  <a:srgbClr val="00B050"/>
                </a:solidFill>
              </a:rPr>
              <a:t>                          3.long term memory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65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/>
              <a:t>Sensory </a:t>
            </a:r>
            <a:r>
              <a:rPr lang="en-US" b="1" u="sng" dirty="0" smtClean="0"/>
              <a:t>memory</a:t>
            </a:r>
          </a:p>
          <a:p>
            <a:pPr>
              <a:buNone/>
            </a:pPr>
            <a:r>
              <a:rPr lang="en-US" dirty="0"/>
              <a:t>Sensory memory gives us  an </a:t>
            </a:r>
            <a:r>
              <a:rPr lang="en-US" dirty="0" smtClean="0"/>
              <a:t>accurate </a:t>
            </a:r>
            <a:r>
              <a:rPr lang="en-US" dirty="0"/>
              <a:t>account of the environment as experienced</a:t>
            </a:r>
          </a:p>
          <a:p>
            <a:pPr>
              <a:buNone/>
            </a:pPr>
            <a:r>
              <a:rPr lang="en-US" dirty="0"/>
              <a:t> by the sensory systems.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When </a:t>
            </a:r>
            <a:r>
              <a:rPr lang="en-US" dirty="0"/>
              <a:t>we </a:t>
            </a:r>
            <a:r>
              <a:rPr lang="en-US" dirty="0" smtClean="0"/>
              <a:t>receive a </a:t>
            </a:r>
            <a:r>
              <a:rPr lang="en-US" dirty="0"/>
              <a:t>visual input for example, its image remains in the sensory </a:t>
            </a:r>
            <a:r>
              <a:rPr lang="en-US" dirty="0" smtClean="0"/>
              <a:t>memory for </a:t>
            </a:r>
            <a:r>
              <a:rPr lang="en-US" dirty="0"/>
              <a:t>a fraction of a second </a:t>
            </a:r>
            <a:r>
              <a:rPr lang="en-US" dirty="0" smtClean="0"/>
              <a:t>in </a:t>
            </a:r>
            <a:r>
              <a:rPr lang="en-US" dirty="0"/>
              <a:t>a relatively an unanalyzed </a:t>
            </a:r>
            <a:r>
              <a:rPr lang="en-US" dirty="0" smtClean="0"/>
              <a:t>form.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76127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958</TotalTime>
  <Words>457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Bookman Old Style</vt:lpstr>
      <vt:lpstr>Rockwell</vt:lpstr>
      <vt:lpstr>Damask</vt:lpstr>
      <vt:lpstr>MEMORY</vt:lpstr>
      <vt:lpstr>PowerPoint Presentation</vt:lpstr>
      <vt:lpstr>PowerPoint Presentation</vt:lpstr>
      <vt:lpstr>definition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MEMORY</dc:title>
  <dc:creator>User</dc:creator>
  <cp:lastModifiedBy>User</cp:lastModifiedBy>
  <cp:revision>4</cp:revision>
  <dcterms:created xsi:type="dcterms:W3CDTF">2021-01-29T18:18:29Z</dcterms:created>
  <dcterms:modified xsi:type="dcterms:W3CDTF">2021-03-01T04:49:15Z</dcterms:modified>
</cp:coreProperties>
</file>