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88" r:id="rId13"/>
    <p:sldId id="289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5" r:id="rId31"/>
    <p:sldId id="284" r:id="rId32"/>
    <p:sldId id="286" r:id="rId33"/>
    <p:sldId id="287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F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5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82"/>
    </p:cViewPr>
  </p:sorterViewPr>
  <p:notesViewPr>
    <p:cSldViewPr>
      <p:cViewPr varScale="1">
        <p:scale>
          <a:sx n="56" d="100"/>
          <a:sy n="56" d="100"/>
        </p:scale>
        <p:origin x="-223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Metabolism of drugs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Mr. Okoth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28B9FA-CB2F-4EDC-9755-10E8764C7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9872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356806-44D4-43C4-9FB0-86E7B1AB6722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EA653-2AC7-4CD5-9A69-D89F677EA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001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4EA653-2AC7-4CD5-9A69-D89F677EA5A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220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11/4/2020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76600"/>
            <a:ext cx="8077200" cy="1905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METABOLISM (BIOTRANSFORMATION) OF DRUGS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143000"/>
          </a:xfrm>
        </p:spPr>
        <p:txBody>
          <a:bodyPr/>
          <a:lstStyle/>
          <a:p>
            <a:r>
              <a:rPr lang="en-US" dirty="0" smtClean="0"/>
              <a:t>Pharmacokinetics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Organs of metabolism…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liver has special drug metabolizing enzyme system. Therefore:</a:t>
            </a:r>
          </a:p>
          <a:p>
            <a:pPr lvl="1"/>
            <a:r>
              <a:rPr lang="en-US" dirty="0" smtClean="0"/>
              <a:t>In liver disease drugs may be poorly metabolized, hence drug excretion is reduced.</a:t>
            </a:r>
          </a:p>
          <a:p>
            <a:pPr lvl="1"/>
            <a:r>
              <a:rPr lang="en-US" dirty="0" smtClean="0"/>
              <a:t>In a diseased liver, use of drugs may aggravate the illness.</a:t>
            </a:r>
          </a:p>
          <a:p>
            <a:pPr lvl="1"/>
            <a:r>
              <a:rPr lang="en-US" dirty="0" smtClean="0"/>
              <a:t>In neonates the liver microsomal enzyme system that metabolizes drugs is poorly developed and thus drug metabolism is slow, hence excretion is slower than in adults.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Reactions that bring about metabolic changes (biotransformation reactions)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Non-synthetic reactions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Oxidation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Reduction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Hydrolysis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err="1" smtClean="0"/>
              <a:t>Cyclization</a:t>
            </a: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dirty="0" err="1" smtClean="0"/>
              <a:t>Decyclization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Synthetic reactions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91000" y="2449512"/>
            <a:ext cx="4495801" cy="395128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 err="1" smtClean="0"/>
              <a:t>Glucuronide</a:t>
            </a:r>
            <a:r>
              <a:rPr lang="en-US" sz="2800" dirty="0" smtClean="0"/>
              <a:t> conjugation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err="1" smtClean="0"/>
              <a:t>Acetylation</a:t>
            </a:r>
            <a:endParaRPr lang="en-US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800" dirty="0" err="1" smtClean="0"/>
              <a:t>Methylation</a:t>
            </a:r>
            <a:endParaRPr lang="en-US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800" dirty="0" err="1" smtClean="0"/>
              <a:t>Sulphate</a:t>
            </a:r>
            <a:r>
              <a:rPr lang="en-US" sz="2800" dirty="0" smtClean="0"/>
              <a:t> conjugation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err="1" smtClean="0"/>
              <a:t>Glycine</a:t>
            </a:r>
            <a:r>
              <a:rPr lang="en-US" sz="2800" dirty="0" smtClean="0"/>
              <a:t> conjugation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Glutathione conjugation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err="1" smtClean="0"/>
              <a:t>Ribonucleoside</a:t>
            </a:r>
            <a:r>
              <a:rPr lang="en-US" sz="2800" dirty="0" smtClean="0"/>
              <a:t>/nucleotide synthesis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Non-synthetic or phase I reactions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sz="3000" dirty="0" smtClean="0">
                <a:solidFill>
                  <a:srgbClr val="202122"/>
                </a:solidFill>
                <a:latin typeface="Arial" panose="020B0604020202020204" pitchFamily="34" charset="0"/>
              </a:rPr>
              <a:t>Phase I reactions may occur by oxidation, reduction, hydrolysis, cyclization, and </a:t>
            </a:r>
            <a:r>
              <a:rPr lang="en-CA" sz="3000" dirty="0" err="1" smtClean="0">
                <a:solidFill>
                  <a:srgbClr val="202122"/>
                </a:solidFill>
                <a:latin typeface="Arial" panose="020B0604020202020204" pitchFamily="34" charset="0"/>
              </a:rPr>
              <a:t>decyclization</a:t>
            </a:r>
            <a:r>
              <a:rPr lang="en-CA" sz="3000" dirty="0" smtClean="0">
                <a:solidFill>
                  <a:srgbClr val="202122"/>
                </a:solidFill>
                <a:latin typeface="Arial" panose="020B0604020202020204" pitchFamily="34" charset="0"/>
              </a:rPr>
              <a:t>.</a:t>
            </a:r>
            <a:endParaRPr lang="en-US" sz="3000" dirty="0" smtClean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If the metabolites of phase I reactions are sufficiently polar, they may be readily excreted at this point. </a:t>
            </a:r>
          </a:p>
          <a:p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However, many phase I products are not eliminated rapidly and undergo a subsequent reaction in which an </a:t>
            </a:r>
            <a:r>
              <a:rPr lang="en-US" b="1" dirty="0">
                <a:latin typeface="Arial" panose="020B0604020202020204" pitchFamily="34" charset="0"/>
              </a:rPr>
              <a:t>endogenous substrate</a:t>
            </a:r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 combines with the newly incorporated functional group to form a highly </a:t>
            </a:r>
            <a:r>
              <a:rPr lang="en-US" b="1" dirty="0">
                <a:latin typeface="Arial" panose="020B0604020202020204" pitchFamily="34" charset="0"/>
              </a:rPr>
              <a:t>polar conjugate.</a:t>
            </a:r>
            <a:endParaRPr lang="en-US" dirty="0" smtClean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endParaRPr lang="en-US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76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Non-synthetic or phase I reactions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202122"/>
                </a:solidFill>
                <a:latin typeface="Arial" panose="020B0604020202020204" pitchFamily="34" charset="0"/>
              </a:rPr>
              <a:t>A </a:t>
            </a:r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common Phase I oxidation involves conversion of a C-H bond to a C-OH. </a:t>
            </a:r>
          </a:p>
          <a:p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This reaction sometimes converts a pharmacologically inactive compound (a </a:t>
            </a:r>
            <a:r>
              <a:rPr lang="en-US" b="1" dirty="0" err="1">
                <a:latin typeface="Arial" panose="020B0604020202020204" pitchFamily="34" charset="0"/>
              </a:rPr>
              <a:t>prodrug</a:t>
            </a:r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) to a pharmacologically active one.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8868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Non-synthetic reactions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/>
              <a:t>Oxidation:</a:t>
            </a:r>
          </a:p>
          <a:p>
            <a:r>
              <a:rPr lang="en-US" dirty="0" smtClean="0"/>
              <a:t>Involves addition of oxygen/ negatively charged radical or removal of hydrogen / positively charged radical.</a:t>
            </a:r>
          </a:p>
          <a:p>
            <a:r>
              <a:rPr lang="en-US" dirty="0" smtClean="0"/>
              <a:t>Oxidations are the most important drug metabolizing reactions</a:t>
            </a:r>
          </a:p>
          <a:p>
            <a:r>
              <a:rPr lang="en-US" dirty="0" smtClean="0"/>
              <a:t>Oxidation results in loss of electrons from the drug.</a:t>
            </a:r>
          </a:p>
          <a:p>
            <a:r>
              <a:rPr lang="en-US" dirty="0" smtClean="0"/>
              <a:t>Oxidation reactions include:</a:t>
            </a:r>
          </a:p>
          <a:p>
            <a:pPr lvl="1"/>
            <a:r>
              <a:rPr lang="en-US" dirty="0" smtClean="0"/>
              <a:t>Hydroxylation</a:t>
            </a:r>
          </a:p>
          <a:p>
            <a:pPr lvl="1"/>
            <a:r>
              <a:rPr lang="en-US" dirty="0" smtClean="0"/>
              <a:t>Oxygenation at C, N or S atoms</a:t>
            </a:r>
          </a:p>
          <a:p>
            <a:pPr lvl="1"/>
            <a:r>
              <a:rPr lang="en-US" dirty="0" smtClean="0"/>
              <a:t>N- or O-</a:t>
            </a:r>
            <a:r>
              <a:rPr lang="en-US" dirty="0" err="1" smtClean="0"/>
              <a:t>dealkylation</a:t>
            </a:r>
            <a:endParaRPr lang="en-US" dirty="0" smtClean="0"/>
          </a:p>
          <a:p>
            <a:pPr lvl="1"/>
            <a:r>
              <a:rPr lang="en-US" dirty="0" smtClean="0"/>
              <a:t>Oxidative </a:t>
            </a:r>
            <a:r>
              <a:rPr lang="en-US" dirty="0" err="1" smtClean="0"/>
              <a:t>deamination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Non-synthetic reactions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Reduction:</a:t>
            </a:r>
          </a:p>
          <a:p>
            <a:r>
              <a:rPr lang="en-US" dirty="0" smtClean="0"/>
              <a:t>This is the converse of oxidation (and involves cytochrome P-450 enzymes working in opposite direction)</a:t>
            </a:r>
          </a:p>
          <a:p>
            <a:r>
              <a:rPr lang="en-US" dirty="0" smtClean="0"/>
              <a:t>Cytochrome P450 enzymes are housed in the smooth endoplasmic reticulum of the cell.</a:t>
            </a:r>
          </a:p>
          <a:p>
            <a:pPr>
              <a:buNone/>
            </a:pPr>
            <a:r>
              <a:rPr lang="en-US" b="1" dirty="0" smtClean="0"/>
              <a:t>Hydrolysis:</a:t>
            </a:r>
          </a:p>
          <a:p>
            <a:r>
              <a:rPr lang="en-US" dirty="0" smtClean="0"/>
              <a:t>This is cleavage of drug molecule by taking up a molecule of water.</a:t>
            </a:r>
          </a:p>
          <a:p>
            <a:r>
              <a:rPr lang="en-US" dirty="0" smtClean="0"/>
              <a:t>Hydrolysis occurs in liver, intestines, plasma and other tissues.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Non-synthetic reactions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err="1" smtClean="0"/>
              <a:t>Cyclization</a:t>
            </a:r>
            <a:r>
              <a:rPr lang="en-US" b="1" dirty="0" smtClean="0"/>
              <a:t>:</a:t>
            </a:r>
          </a:p>
          <a:p>
            <a:r>
              <a:rPr lang="en-US" dirty="0" smtClean="0"/>
              <a:t>This is formation of ring structure from a straight chain compound. E.g. </a:t>
            </a:r>
            <a:r>
              <a:rPr lang="en-US" dirty="0" err="1" smtClean="0"/>
              <a:t>proguanil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 err="1" smtClean="0"/>
              <a:t>Decyclization</a:t>
            </a:r>
            <a:r>
              <a:rPr lang="en-US" b="1" dirty="0" smtClean="0"/>
              <a:t>:</a:t>
            </a:r>
          </a:p>
          <a:p>
            <a:r>
              <a:rPr lang="en-US" dirty="0" smtClean="0"/>
              <a:t>This is opening up of ring structure of the cyclic drug molecule, e.g. barbiturates and </a:t>
            </a:r>
            <a:r>
              <a:rPr lang="en-US" dirty="0" err="1" smtClean="0"/>
              <a:t>phenytoin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Synthetic reactions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involve </a:t>
            </a:r>
            <a:r>
              <a:rPr lang="en-US" b="1" dirty="0" smtClean="0"/>
              <a:t>conjugation</a:t>
            </a:r>
            <a:r>
              <a:rPr lang="en-US" dirty="0" smtClean="0"/>
              <a:t> of the drug or its phase I metabolite with an endogenous substrate, to form a </a:t>
            </a:r>
            <a:r>
              <a:rPr lang="en-US" b="1" dirty="0" smtClean="0"/>
              <a:t>polar</a:t>
            </a:r>
            <a:r>
              <a:rPr lang="en-US" dirty="0" smtClean="0"/>
              <a:t>, highly ionized organic acid, which is </a:t>
            </a:r>
            <a:r>
              <a:rPr lang="en-US" b="1" dirty="0" smtClean="0"/>
              <a:t>easily excreted</a:t>
            </a:r>
            <a:r>
              <a:rPr lang="en-US" dirty="0" smtClean="0"/>
              <a:t> in urine or bile.</a:t>
            </a:r>
          </a:p>
          <a:p>
            <a:r>
              <a:rPr lang="en-US" dirty="0" smtClean="0"/>
              <a:t>Conjugation reactions have high energy requirement.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Synthetic reactions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err="1" smtClean="0"/>
              <a:t>Glucuronide</a:t>
            </a:r>
            <a:r>
              <a:rPr lang="en-US" b="1" dirty="0" smtClean="0"/>
              <a:t> conjugation:</a:t>
            </a:r>
          </a:p>
          <a:p>
            <a:r>
              <a:rPr lang="en-US" dirty="0" smtClean="0"/>
              <a:t>This is the most important synthetic reaction.</a:t>
            </a:r>
          </a:p>
          <a:p>
            <a:r>
              <a:rPr lang="en-US" dirty="0" smtClean="0"/>
              <a:t>Occurs in the </a:t>
            </a:r>
            <a:r>
              <a:rPr lang="en-US" dirty="0" err="1" smtClean="0"/>
              <a:t>hepatocyte</a:t>
            </a:r>
            <a:r>
              <a:rPr lang="en-US" dirty="0" smtClean="0"/>
              <a:t> cytoplasm</a:t>
            </a:r>
          </a:p>
          <a:p>
            <a:r>
              <a:rPr lang="en-US" dirty="0" smtClean="0"/>
              <a:t>The attachment of an ionized group makes the metabolite more water soluble.</a:t>
            </a:r>
          </a:p>
          <a:p>
            <a:r>
              <a:rPr lang="en-US" dirty="0" smtClean="0"/>
              <a:t>Compounds with a hydroxyl or carboxylic acid group are easily conjugated with </a:t>
            </a:r>
            <a:r>
              <a:rPr lang="en-US" dirty="0" err="1" smtClean="0"/>
              <a:t>glucuronic</a:t>
            </a:r>
            <a:r>
              <a:rPr lang="en-US" dirty="0" smtClean="0"/>
              <a:t> acid which is derived from glucose. E.g. </a:t>
            </a:r>
            <a:r>
              <a:rPr lang="en-US" dirty="0" err="1" smtClean="0"/>
              <a:t>chloramphenicol</a:t>
            </a:r>
            <a:r>
              <a:rPr lang="en-US" dirty="0" smtClean="0"/>
              <a:t>, aspirin, morphine, metronidazole.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Synthetic reactions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err="1" smtClean="0"/>
              <a:t>Acetylation</a:t>
            </a:r>
            <a:r>
              <a:rPr lang="en-US" b="1" dirty="0" smtClean="0"/>
              <a:t>:</a:t>
            </a:r>
          </a:p>
          <a:p>
            <a:r>
              <a:rPr lang="en-US" dirty="0" smtClean="0"/>
              <a:t>Compounds having amino or hydrazine residues are conjugated with the help of acetyl coenzyme-A. e.g. </a:t>
            </a:r>
          </a:p>
          <a:p>
            <a:pPr lvl="1"/>
            <a:r>
              <a:rPr lang="en-US" dirty="0" err="1" smtClean="0"/>
              <a:t>Sulphonamides</a:t>
            </a:r>
            <a:endParaRPr lang="en-US" dirty="0" smtClean="0"/>
          </a:p>
          <a:p>
            <a:pPr lvl="1"/>
            <a:r>
              <a:rPr lang="en-US" dirty="0" smtClean="0"/>
              <a:t>Isoniazid</a:t>
            </a:r>
          </a:p>
          <a:p>
            <a:pPr lvl="1"/>
            <a:r>
              <a:rPr lang="en-US" dirty="0" err="1" smtClean="0"/>
              <a:t>Paraaminosalicylic</a:t>
            </a:r>
            <a:r>
              <a:rPr lang="en-US" dirty="0" smtClean="0"/>
              <a:t> acid</a:t>
            </a:r>
          </a:p>
          <a:p>
            <a:pPr lvl="1"/>
            <a:r>
              <a:rPr lang="en-US" dirty="0" err="1" smtClean="0"/>
              <a:t>hydralazine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Define metabolism of drugs</a:t>
            </a:r>
          </a:p>
          <a:p>
            <a:r>
              <a:rPr lang="en-US" dirty="0" smtClean="0"/>
              <a:t>State the three possible fates of drugs after absorption</a:t>
            </a:r>
          </a:p>
          <a:p>
            <a:r>
              <a:rPr lang="en-US" dirty="0" smtClean="0"/>
              <a:t>State the two major ways in which metabolism changes drugs</a:t>
            </a:r>
          </a:p>
          <a:p>
            <a:r>
              <a:rPr lang="en-US" dirty="0" smtClean="0"/>
              <a:t>Discuss how metabolism reduces lipid solubility</a:t>
            </a:r>
          </a:p>
          <a:p>
            <a:r>
              <a:rPr lang="en-US" dirty="0" smtClean="0"/>
              <a:t>Discuss how metabolism alters biological activity of a drug</a:t>
            </a:r>
          </a:p>
          <a:p>
            <a:r>
              <a:rPr lang="en-US" dirty="0" smtClean="0"/>
              <a:t>State the reactions that bring about metabolic changes</a:t>
            </a:r>
          </a:p>
          <a:p>
            <a:r>
              <a:rPr lang="en-US" dirty="0" smtClean="0"/>
              <a:t>Describe the two phases of metabolism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Synthetic reactions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err="1" smtClean="0"/>
              <a:t>Methylation</a:t>
            </a:r>
            <a:r>
              <a:rPr lang="en-US" b="1" dirty="0" smtClean="0"/>
              <a:t>:</a:t>
            </a:r>
          </a:p>
          <a:p>
            <a:r>
              <a:rPr lang="en-US" dirty="0" smtClean="0"/>
              <a:t>The amines and phenols can be </a:t>
            </a:r>
            <a:r>
              <a:rPr lang="en-US" dirty="0" err="1" smtClean="0"/>
              <a:t>methylated</a:t>
            </a:r>
            <a:r>
              <a:rPr lang="en-US" dirty="0" smtClean="0"/>
              <a:t>. E.g. adrenaline, histamine.</a:t>
            </a:r>
          </a:p>
          <a:p>
            <a:pPr>
              <a:buNone/>
            </a:pPr>
            <a:r>
              <a:rPr lang="en-US" b="1" dirty="0" err="1" smtClean="0"/>
              <a:t>Sulphate</a:t>
            </a:r>
            <a:r>
              <a:rPr lang="en-US" b="1" dirty="0" smtClean="0"/>
              <a:t> conjugation: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phenolic</a:t>
            </a:r>
            <a:r>
              <a:rPr lang="en-US" dirty="0" smtClean="0"/>
              <a:t> compounds and steroids are sulfated by </a:t>
            </a:r>
            <a:r>
              <a:rPr lang="en-US" dirty="0" err="1" smtClean="0"/>
              <a:t>sulfokinases</a:t>
            </a:r>
            <a:r>
              <a:rPr lang="en-US" dirty="0" smtClean="0"/>
              <a:t>. E.g. </a:t>
            </a:r>
            <a:r>
              <a:rPr lang="en-US" dirty="0" err="1" smtClean="0"/>
              <a:t>chloramphenicol</a:t>
            </a:r>
            <a:r>
              <a:rPr lang="en-US" dirty="0" smtClean="0"/>
              <a:t>, adrenal and sex steroids.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Phases of metabolism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two phases of metabolism: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b="1" dirty="0" smtClean="0"/>
              <a:t>Phase I metabolism</a:t>
            </a:r>
          </a:p>
          <a:p>
            <a:pPr marL="1371600" lvl="2" indent="-514350"/>
            <a:r>
              <a:rPr lang="en-US" dirty="0" err="1" smtClean="0"/>
              <a:t>Nonsynthetic</a:t>
            </a:r>
            <a:r>
              <a:rPr lang="en-US" dirty="0" smtClean="0"/>
              <a:t> reactions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b="1" dirty="0" smtClean="0"/>
              <a:t>Phase II metabolism</a:t>
            </a:r>
          </a:p>
          <a:p>
            <a:pPr marL="1371600" lvl="2" indent="-514350"/>
            <a:r>
              <a:rPr lang="en-US" dirty="0" smtClean="0"/>
              <a:t>Synthetic/ conjugation reactions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I metabolism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phase brings about a change in the drug molecule by oxidation, reduction or hydrolysis.</a:t>
            </a:r>
          </a:p>
          <a:p>
            <a:r>
              <a:rPr lang="en-US" dirty="0" smtClean="0"/>
              <a:t>Oxidation, reduction and hydrolysis introduce polar groups such as hydroxyl, amino, carboxyl into drugs, which are consequently made water-soluble, and pharmacologically less active.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I metabolism…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new metabolite may retain biological activity but have different pharmacokinetic properties, e.g. a shorter half-life.</a:t>
            </a:r>
          </a:p>
          <a:p>
            <a:r>
              <a:rPr lang="en-US" dirty="0" smtClean="0"/>
              <a:t>The most important single group of reactions is oxidation, in particular those undertaken by the so-called </a:t>
            </a:r>
            <a:r>
              <a:rPr lang="en-US" b="1" dirty="0" smtClean="0"/>
              <a:t>mixed-function (microsomal) </a:t>
            </a:r>
            <a:r>
              <a:rPr lang="en-US" b="1" dirty="0" err="1" smtClean="0"/>
              <a:t>oxidases</a:t>
            </a:r>
            <a:r>
              <a:rPr lang="en-US" b="1" dirty="0" smtClean="0"/>
              <a:t>.</a:t>
            </a:r>
            <a:r>
              <a:rPr lang="en-US" dirty="0" smtClean="0"/>
              <a:t> These are capable of metabolizing a variety of compounds.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I metabolism…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Phase I oxidation of some drugs results in formation of </a:t>
            </a:r>
            <a:r>
              <a:rPr lang="en-US" b="1" dirty="0" smtClean="0"/>
              <a:t>epoxides</a:t>
            </a:r>
            <a:r>
              <a:rPr lang="en-US" dirty="0" smtClean="0"/>
              <a:t>, which are short-lived and highly reactive metabolites.</a:t>
            </a:r>
          </a:p>
          <a:p>
            <a:r>
              <a:rPr lang="en-US" dirty="0" smtClean="0"/>
              <a:t>Epoxides are important because they can bind irreversibly through covalent bonds to cell constituents; indeed this is one of the principal ways in which drugs are toxic to body tissues.</a:t>
            </a:r>
          </a:p>
          <a:p>
            <a:r>
              <a:rPr lang="en-US" b="1" dirty="0" smtClean="0"/>
              <a:t>Glutathione</a:t>
            </a:r>
            <a:r>
              <a:rPr lang="en-US" dirty="0" smtClean="0"/>
              <a:t> is a tripeptide that combines with epoxides, rendering them inactive. Its presence in the liver is part of an important defense mechanism against hepatic damage by halothane and paracetamol.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II metabolism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This involves union of the drug with one of several polar endogenous molecules to form a water-soluble conjugate which is readily eliminated by the kidney or if the molecular weight exceeds 300, in bile.</a:t>
            </a:r>
          </a:p>
          <a:p>
            <a:r>
              <a:rPr lang="en-US" dirty="0" smtClean="0"/>
              <a:t>Morphine, paracetamol and </a:t>
            </a:r>
            <a:r>
              <a:rPr lang="en-US" dirty="0" err="1" smtClean="0"/>
              <a:t>salicylates</a:t>
            </a:r>
            <a:r>
              <a:rPr lang="en-US" dirty="0" smtClean="0"/>
              <a:t> form conjugates with </a:t>
            </a:r>
            <a:r>
              <a:rPr lang="en-US" dirty="0" err="1" smtClean="0"/>
              <a:t>glucuronic</a:t>
            </a:r>
            <a:r>
              <a:rPr lang="en-US" dirty="0" smtClean="0"/>
              <a:t> acid.</a:t>
            </a:r>
          </a:p>
          <a:p>
            <a:r>
              <a:rPr lang="en-US" dirty="0" smtClean="0"/>
              <a:t>Oral contraceptive steroids form </a:t>
            </a:r>
            <a:r>
              <a:rPr lang="en-US" dirty="0" err="1" smtClean="0"/>
              <a:t>sulphates</a:t>
            </a:r>
            <a:endParaRPr lang="en-US" dirty="0" smtClean="0"/>
          </a:p>
          <a:p>
            <a:r>
              <a:rPr lang="en-US" dirty="0" smtClean="0"/>
              <a:t>Isoniazid, </a:t>
            </a:r>
            <a:r>
              <a:rPr lang="en-US" dirty="0" err="1" smtClean="0"/>
              <a:t>phenelzine</a:t>
            </a:r>
            <a:r>
              <a:rPr lang="en-US" dirty="0" smtClean="0"/>
              <a:t> and </a:t>
            </a:r>
            <a:r>
              <a:rPr lang="en-US" dirty="0" err="1" smtClean="0"/>
              <a:t>dapsone</a:t>
            </a:r>
            <a:r>
              <a:rPr lang="en-US" dirty="0" smtClean="0"/>
              <a:t> are acetylated.</a:t>
            </a:r>
          </a:p>
          <a:p>
            <a:r>
              <a:rPr lang="en-US" dirty="0" smtClean="0"/>
              <a:t>Phase II metabolism almost invariably terminates biological activity.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Enzyme induction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Enzyme induction is a process by which enzyme activity is enhanced, usually because of </a:t>
            </a:r>
            <a:r>
              <a:rPr lang="en-US" b="1" dirty="0" smtClean="0"/>
              <a:t>increased enzyme synthesis</a:t>
            </a:r>
            <a:r>
              <a:rPr lang="en-US" dirty="0" smtClean="0"/>
              <a:t> (or, less often, reduced enzyme degradation).</a:t>
            </a:r>
          </a:p>
          <a:p>
            <a:r>
              <a:rPr lang="en-US" dirty="0" smtClean="0"/>
              <a:t>The capacity of the body to metabolize drugs can be altered by certain medicinal drugs themselves or other substances that induce enzyme activity.</a:t>
            </a:r>
          </a:p>
          <a:p>
            <a:r>
              <a:rPr lang="en-US" dirty="0" smtClean="0"/>
              <a:t>These stimulate the microsomal enzyme systems (enzyme induction) accelerating biotransformation of drugs.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Enzyme induction…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/>
              <a:t>Relevance of Enzyme induction to drug therapy:</a:t>
            </a:r>
          </a:p>
          <a:p>
            <a:r>
              <a:rPr lang="en-US" i="1" dirty="0" smtClean="0"/>
              <a:t>Clinically important drug reactions may result</a:t>
            </a:r>
            <a:r>
              <a:rPr lang="en-US" dirty="0" smtClean="0"/>
              <a:t>, e.g. failure of oral contraceptives or loss of anticoagulant control.</a:t>
            </a:r>
          </a:p>
          <a:p>
            <a:r>
              <a:rPr lang="en-US" i="1" dirty="0" smtClean="0"/>
              <a:t>Disease may result</a:t>
            </a:r>
            <a:r>
              <a:rPr lang="en-US" dirty="0" smtClean="0"/>
              <a:t>; e.g. antiepilepsy drugs increase the breakdown of dietary and endogenously formed vitamin D, producing an inactive metabolite – in effect vitamin D deficiency state, which can result in osteomalacia.</a:t>
            </a:r>
          </a:p>
          <a:p>
            <a:pPr lvl="1"/>
            <a:r>
              <a:rPr lang="en-US" dirty="0" smtClean="0"/>
              <a:t>The accompanying </a:t>
            </a:r>
            <a:r>
              <a:rPr lang="en-US" dirty="0" err="1" smtClean="0"/>
              <a:t>hypocalcemia</a:t>
            </a:r>
            <a:r>
              <a:rPr lang="en-US" dirty="0" smtClean="0"/>
              <a:t> can increase the tendency to fits and a convulsion may lead to fracture of the </a:t>
            </a:r>
            <a:r>
              <a:rPr lang="en-US" dirty="0" err="1" smtClean="0"/>
              <a:t>demineralized</a:t>
            </a:r>
            <a:r>
              <a:rPr lang="en-US" dirty="0" smtClean="0"/>
              <a:t> bones.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Enzyme induction…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Relevance of enzyme induction…</a:t>
            </a:r>
          </a:p>
          <a:p>
            <a:r>
              <a:rPr lang="en-US" i="1" dirty="0" smtClean="0"/>
              <a:t>Tolerance to drug therapy</a:t>
            </a:r>
            <a:r>
              <a:rPr lang="en-US" dirty="0" smtClean="0"/>
              <a:t> may result in and provide an explanation for sub-optimal treatment, e.g. with an antiepilepsy drug.</a:t>
            </a:r>
          </a:p>
          <a:p>
            <a:r>
              <a:rPr lang="en-US" i="1" dirty="0" smtClean="0"/>
              <a:t>Variability in response to drugs</a:t>
            </a:r>
            <a:r>
              <a:rPr lang="en-US" dirty="0" smtClean="0"/>
              <a:t>: enzyme induction caused by heavy alcohol drinking or heavy smoking may be an unrecognized cause for failure of an individual to achieve the expected response to a normal dose of a drug.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Enzyme induction…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Relevance of enzyme induction…</a:t>
            </a:r>
          </a:p>
          <a:p>
            <a:r>
              <a:rPr lang="en-US" i="1" dirty="0" smtClean="0"/>
              <a:t>Drug toxicity may be more likely</a:t>
            </a:r>
            <a:r>
              <a:rPr lang="en-US" dirty="0" smtClean="0"/>
              <a:t>. A patient who becomes enzyme-induced by taking rifampicin is more likely to develop liver toxicity after paracetamol overdose by increased production of a </a:t>
            </a:r>
            <a:r>
              <a:rPr lang="en-US" dirty="0" err="1" smtClean="0"/>
              <a:t>hepatotoxic</a:t>
            </a:r>
            <a:r>
              <a:rPr lang="en-US" dirty="0" smtClean="0"/>
              <a:t> metabolite.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Metabolism is the process of chemical alteration of drugs in the body.</a:t>
            </a:r>
          </a:p>
          <a:p>
            <a:r>
              <a:rPr lang="en-US" dirty="0" smtClean="0"/>
              <a:t>i.e.  the chemical alterations that occur to the drug within the body.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Substances that cause enzyme induction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/>
          <a:p>
            <a:r>
              <a:rPr lang="en-US" sz="3600" dirty="0" smtClean="0"/>
              <a:t>Barbiturates</a:t>
            </a:r>
          </a:p>
          <a:p>
            <a:r>
              <a:rPr lang="en-US" sz="3600" dirty="0" smtClean="0"/>
              <a:t>Barbequed meats</a:t>
            </a:r>
          </a:p>
          <a:p>
            <a:r>
              <a:rPr lang="en-US" sz="3600" dirty="0" err="1" smtClean="0"/>
              <a:t>Carbamazepine</a:t>
            </a:r>
            <a:endParaRPr lang="en-US" sz="3600" dirty="0" smtClean="0"/>
          </a:p>
          <a:p>
            <a:r>
              <a:rPr lang="en-US" sz="3600" dirty="0" smtClean="0"/>
              <a:t>Ethanol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/>
          <a:p>
            <a:r>
              <a:rPr lang="en-US" sz="3600" dirty="0" err="1" smtClean="0"/>
              <a:t>Griseofulvin</a:t>
            </a:r>
            <a:endParaRPr lang="en-US" sz="3600" dirty="0" smtClean="0"/>
          </a:p>
          <a:p>
            <a:r>
              <a:rPr lang="en-US" sz="3600" dirty="0" err="1" smtClean="0"/>
              <a:t>Phenytoin</a:t>
            </a:r>
            <a:endParaRPr lang="en-US" sz="3600" dirty="0" smtClean="0"/>
          </a:p>
          <a:p>
            <a:r>
              <a:rPr lang="en-US" sz="3600" dirty="0" smtClean="0"/>
              <a:t>Rifampicin</a:t>
            </a:r>
          </a:p>
          <a:p>
            <a:r>
              <a:rPr lang="en-US" sz="3600" dirty="0" smtClean="0"/>
              <a:t>Tobacco smoke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Enzyme inhibition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drugs inhibit enzyme activity thereby inhibiting metabolism of other drugs.</a:t>
            </a:r>
          </a:p>
          <a:p>
            <a:r>
              <a:rPr lang="en-US" dirty="0" smtClean="0"/>
              <a:t>Consequences of inhibiting drug metabolism can be more profound than those of enzyme induction.</a:t>
            </a:r>
          </a:p>
          <a:p>
            <a:r>
              <a:rPr lang="en-US" dirty="0" smtClean="0"/>
              <a:t>Enzyme inhibition is more selective and offers more scope for therapy.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enzyme inhibition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Acetazolamide</a:t>
            </a:r>
            <a:r>
              <a:rPr lang="en-US" dirty="0" smtClean="0"/>
              <a:t> inhibits carbonic </a:t>
            </a:r>
            <a:r>
              <a:rPr lang="en-US" dirty="0" err="1" smtClean="0"/>
              <a:t>anhydrase</a:t>
            </a:r>
            <a:r>
              <a:rPr lang="en-US" dirty="0" smtClean="0"/>
              <a:t> and is used for the treatment of glaucoma.</a:t>
            </a:r>
          </a:p>
          <a:p>
            <a:r>
              <a:rPr lang="en-US" dirty="0" smtClean="0"/>
              <a:t>Allopurinol inhibits xanthine oxidase and is used for the </a:t>
            </a:r>
            <a:r>
              <a:rPr lang="en-US" dirty="0" smtClean="0"/>
              <a:t>treatment </a:t>
            </a:r>
            <a:r>
              <a:rPr lang="en-US" dirty="0" smtClean="0"/>
              <a:t>of gout.</a:t>
            </a:r>
          </a:p>
          <a:p>
            <a:r>
              <a:rPr lang="en-US" dirty="0" err="1" smtClean="0"/>
              <a:t>Disulfiram</a:t>
            </a:r>
            <a:r>
              <a:rPr lang="en-US" dirty="0" smtClean="0"/>
              <a:t> inhibits </a:t>
            </a:r>
            <a:r>
              <a:rPr lang="en-US" dirty="0" err="1" smtClean="0"/>
              <a:t>aldehyde</a:t>
            </a:r>
            <a:r>
              <a:rPr lang="en-US" dirty="0" smtClean="0"/>
              <a:t> </a:t>
            </a:r>
            <a:r>
              <a:rPr lang="en-US" dirty="0" err="1" smtClean="0"/>
              <a:t>dehydrogenase</a:t>
            </a:r>
            <a:r>
              <a:rPr lang="en-US" dirty="0" smtClean="0"/>
              <a:t> and is used for treatment of alcoholism.</a:t>
            </a:r>
          </a:p>
          <a:p>
            <a:r>
              <a:rPr lang="en-US" dirty="0" err="1" smtClean="0"/>
              <a:t>Enalapril</a:t>
            </a:r>
            <a:r>
              <a:rPr lang="en-US" dirty="0" smtClean="0"/>
              <a:t> inhibits </a:t>
            </a:r>
            <a:r>
              <a:rPr lang="en-US" dirty="0" err="1" smtClean="0"/>
              <a:t>angiotensin</a:t>
            </a:r>
            <a:r>
              <a:rPr lang="en-US" dirty="0" smtClean="0"/>
              <a:t>-converting enzyme and is used for treatment of hypertension and cardiac failure.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end.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Thanks.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Fate of drugs after absorption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three possible fates of drugs after absorption are: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They could be metabolized by enzymes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They could change spontaneously into other substances without the intervention of enzymes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They could be excreted unchanged.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Ways in which metabolism changes drugs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The processes of metabolism change drugs in two major ways: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200" dirty="0" smtClean="0"/>
              <a:t>By reducing lipid solubility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200" dirty="0" smtClean="0"/>
              <a:t>By altering biological activity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Reducing lipid solubility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Metabolic reactions tend to </a:t>
            </a:r>
            <a:r>
              <a:rPr lang="en-US" b="1" dirty="0" smtClean="0"/>
              <a:t>make a drug molecule more water-soluble</a:t>
            </a:r>
            <a:r>
              <a:rPr lang="en-US" dirty="0" smtClean="0"/>
              <a:t> and so </a:t>
            </a:r>
            <a:r>
              <a:rPr lang="en-US" dirty="0" err="1" smtClean="0"/>
              <a:t>favour</a:t>
            </a:r>
            <a:r>
              <a:rPr lang="en-US" dirty="0" smtClean="0"/>
              <a:t> its </a:t>
            </a:r>
            <a:r>
              <a:rPr lang="en-US" b="1" dirty="0" smtClean="0"/>
              <a:t>elimination</a:t>
            </a:r>
            <a:r>
              <a:rPr lang="en-US" dirty="0" smtClean="0"/>
              <a:t> in the urine.</a:t>
            </a:r>
          </a:p>
          <a:p>
            <a:r>
              <a:rPr lang="en-US" dirty="0" smtClean="0"/>
              <a:t>Drug metabolism often converts </a:t>
            </a:r>
            <a:r>
              <a:rPr lang="en-US" b="1" dirty="0" err="1" smtClean="0"/>
              <a:t>lipophilic</a:t>
            </a:r>
            <a:r>
              <a:rPr lang="en-US" dirty="0" smtClean="0"/>
              <a:t> chemical compounds into more readily excreted </a:t>
            </a:r>
            <a:r>
              <a:rPr lang="en-US" b="1" dirty="0" smtClean="0"/>
              <a:t>hydrophilic</a:t>
            </a:r>
            <a:r>
              <a:rPr lang="en-US" dirty="0" smtClean="0"/>
              <a:t> products.</a:t>
            </a:r>
          </a:p>
          <a:p>
            <a:r>
              <a:rPr lang="en-US" dirty="0" smtClean="0"/>
              <a:t>Products of lipid soluble drugs are thus more water soluble and more readily excreted by the kidneys.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Altered biological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Drugs are metabolized by enzymes with resultant:</a:t>
            </a:r>
          </a:p>
          <a:p>
            <a:pPr lvl="1"/>
            <a:r>
              <a:rPr lang="en-US" sz="3200" dirty="0" smtClean="0"/>
              <a:t>Activation</a:t>
            </a:r>
          </a:p>
          <a:p>
            <a:pPr lvl="1"/>
            <a:r>
              <a:rPr lang="en-US" sz="3200" dirty="0" smtClean="0"/>
              <a:t>Inactivation</a:t>
            </a:r>
          </a:p>
          <a:p>
            <a:pPr lvl="1"/>
            <a:r>
              <a:rPr lang="en-US" sz="3200" dirty="0" smtClean="0"/>
              <a:t>Modification</a:t>
            </a:r>
          </a:p>
          <a:p>
            <a:r>
              <a:rPr lang="en-US" dirty="0" smtClean="0"/>
              <a:t>The end result of metabolism is the </a:t>
            </a:r>
            <a:r>
              <a:rPr lang="en-US" b="1" dirty="0" smtClean="0"/>
              <a:t>abolition of biological activity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Altered biological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Steps in drug metabolism: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Conversion of a pharmacologically active to an inactive substance. This applies to most drugs.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Conversion of a pharmacologically active to another active substance. This has the effect of prolonging drug action.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Conversion of a pharmacologically inactive to an active substance, i.e. prodrugs.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Organs of metabolism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liver is the most important organ for drug metabolism.</a:t>
            </a:r>
          </a:p>
          <a:p>
            <a:r>
              <a:rPr lang="en-US" dirty="0" smtClean="0"/>
              <a:t>Other tissues also contribute:</a:t>
            </a:r>
          </a:p>
          <a:p>
            <a:pPr lvl="1"/>
            <a:r>
              <a:rPr lang="en-US" dirty="0" smtClean="0"/>
              <a:t>Kidneys</a:t>
            </a:r>
          </a:p>
          <a:p>
            <a:pPr lvl="1"/>
            <a:r>
              <a:rPr lang="en-US" dirty="0" smtClean="0"/>
              <a:t>Gut mucosa</a:t>
            </a:r>
          </a:p>
          <a:p>
            <a:pPr lvl="1"/>
            <a:r>
              <a:rPr lang="en-US" dirty="0" smtClean="0"/>
              <a:t>Lungs</a:t>
            </a:r>
          </a:p>
          <a:p>
            <a:pPr lvl="1"/>
            <a:r>
              <a:rPr lang="en-US" dirty="0" smtClean="0"/>
              <a:t>Skin</a:t>
            </a:r>
          </a:p>
          <a:p>
            <a:pPr lvl="1"/>
            <a:r>
              <a:rPr lang="en-US" dirty="0" smtClean="0"/>
              <a:t>Plasma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545</TotalTime>
  <Words>1513</Words>
  <Application>Microsoft Office PowerPoint</Application>
  <PresentationFormat>On-screen Show (4:3)</PresentationFormat>
  <Paragraphs>174</Paragraphs>
  <Slides>33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Arial</vt:lpstr>
      <vt:lpstr>Calibri</vt:lpstr>
      <vt:lpstr>Corbel</vt:lpstr>
      <vt:lpstr>Wingdings</vt:lpstr>
      <vt:lpstr>Wingdings 2</vt:lpstr>
      <vt:lpstr>Wingdings 3</vt:lpstr>
      <vt:lpstr>Module</vt:lpstr>
      <vt:lpstr>METABOLISM (BIOTRANSFORMATION) OF DRUGS</vt:lpstr>
      <vt:lpstr>Learning objectives</vt:lpstr>
      <vt:lpstr>Definition </vt:lpstr>
      <vt:lpstr>Fate of drugs after absorption</vt:lpstr>
      <vt:lpstr>Ways in which metabolism changes drugs</vt:lpstr>
      <vt:lpstr>Reducing lipid solubility</vt:lpstr>
      <vt:lpstr>Altered biological activity</vt:lpstr>
      <vt:lpstr>Altered biological activity</vt:lpstr>
      <vt:lpstr>Organs of metabolism</vt:lpstr>
      <vt:lpstr>Organs of metabolism…</vt:lpstr>
      <vt:lpstr>Reactions that bring about metabolic changes (biotransformation reactions)</vt:lpstr>
      <vt:lpstr>Non-synthetic or phase I reactions</vt:lpstr>
      <vt:lpstr>Non-synthetic or phase I reactions</vt:lpstr>
      <vt:lpstr>Non-synthetic reactions</vt:lpstr>
      <vt:lpstr>Non-synthetic reactions</vt:lpstr>
      <vt:lpstr>Non-synthetic reactions</vt:lpstr>
      <vt:lpstr>Synthetic reactions</vt:lpstr>
      <vt:lpstr>Synthetic reactions</vt:lpstr>
      <vt:lpstr>Synthetic reactions</vt:lpstr>
      <vt:lpstr>Synthetic reactions</vt:lpstr>
      <vt:lpstr>Phases of metabolism</vt:lpstr>
      <vt:lpstr>Phase I metabolism</vt:lpstr>
      <vt:lpstr>Phase I metabolism…</vt:lpstr>
      <vt:lpstr>Phase I metabolism…</vt:lpstr>
      <vt:lpstr>Phase II metabolism</vt:lpstr>
      <vt:lpstr>Enzyme induction</vt:lpstr>
      <vt:lpstr>Enzyme induction…</vt:lpstr>
      <vt:lpstr>Enzyme induction…</vt:lpstr>
      <vt:lpstr>Enzyme induction…</vt:lpstr>
      <vt:lpstr>Substances that cause enzyme induction</vt:lpstr>
      <vt:lpstr>Enzyme inhibition</vt:lpstr>
      <vt:lpstr>Examples of enzyme inhibition</vt:lpstr>
      <vt:lpstr>The end.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METABOLISM (BIOTRANSFORMATION) OF DRUGS</dc:title>
  <dc:creator>peter juma</dc:creator>
  <cp:lastModifiedBy>HP</cp:lastModifiedBy>
  <cp:revision>45</cp:revision>
  <dcterms:created xsi:type="dcterms:W3CDTF">2006-08-16T00:00:00Z</dcterms:created>
  <dcterms:modified xsi:type="dcterms:W3CDTF">2020-11-04T08:46:27Z</dcterms:modified>
</cp:coreProperties>
</file>