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88"/>
  </p:handoutMasterIdLst>
  <p:sldIdLst>
    <p:sldId id="383" r:id="rId2"/>
    <p:sldId id="384" r:id="rId3"/>
    <p:sldId id="400" r:id="rId4"/>
    <p:sldId id="385" r:id="rId5"/>
    <p:sldId id="386" r:id="rId6"/>
    <p:sldId id="398" r:id="rId7"/>
    <p:sldId id="388" r:id="rId8"/>
    <p:sldId id="399" r:id="rId9"/>
    <p:sldId id="401" r:id="rId10"/>
    <p:sldId id="390" r:id="rId11"/>
    <p:sldId id="391" r:id="rId12"/>
    <p:sldId id="394" r:id="rId13"/>
    <p:sldId id="395" r:id="rId14"/>
    <p:sldId id="402" r:id="rId15"/>
    <p:sldId id="406" r:id="rId16"/>
    <p:sldId id="404" r:id="rId17"/>
    <p:sldId id="403" r:id="rId18"/>
    <p:sldId id="408" r:id="rId19"/>
    <p:sldId id="426" r:id="rId20"/>
    <p:sldId id="407" r:id="rId21"/>
    <p:sldId id="412" r:id="rId22"/>
    <p:sldId id="411" r:id="rId23"/>
    <p:sldId id="423" r:id="rId24"/>
    <p:sldId id="424" r:id="rId25"/>
    <p:sldId id="425" r:id="rId26"/>
    <p:sldId id="428" r:id="rId27"/>
    <p:sldId id="410" r:id="rId28"/>
    <p:sldId id="409" r:id="rId29"/>
    <p:sldId id="415" r:id="rId30"/>
    <p:sldId id="416" r:id="rId31"/>
    <p:sldId id="417" r:id="rId32"/>
    <p:sldId id="418" r:id="rId33"/>
    <p:sldId id="419" r:id="rId34"/>
    <p:sldId id="420" r:id="rId35"/>
    <p:sldId id="421" r:id="rId36"/>
    <p:sldId id="422" r:id="rId37"/>
    <p:sldId id="414" r:id="rId38"/>
    <p:sldId id="413" r:id="rId39"/>
    <p:sldId id="427" r:id="rId40"/>
    <p:sldId id="433" r:id="rId41"/>
    <p:sldId id="432" r:id="rId42"/>
    <p:sldId id="431" r:id="rId43"/>
    <p:sldId id="430" r:id="rId44"/>
    <p:sldId id="429" r:id="rId45"/>
    <p:sldId id="434" r:id="rId46"/>
    <p:sldId id="435" r:id="rId47"/>
    <p:sldId id="436" r:id="rId48"/>
    <p:sldId id="437" r:id="rId49"/>
    <p:sldId id="438" r:id="rId50"/>
    <p:sldId id="439" r:id="rId51"/>
    <p:sldId id="440" r:id="rId52"/>
    <p:sldId id="441" r:id="rId53"/>
    <p:sldId id="442" r:id="rId54"/>
    <p:sldId id="443" r:id="rId55"/>
    <p:sldId id="444" r:id="rId56"/>
    <p:sldId id="445" r:id="rId57"/>
    <p:sldId id="448" r:id="rId58"/>
    <p:sldId id="446" r:id="rId59"/>
    <p:sldId id="447" r:id="rId60"/>
    <p:sldId id="449" r:id="rId61"/>
    <p:sldId id="450" r:id="rId62"/>
    <p:sldId id="451" r:id="rId63"/>
    <p:sldId id="452" r:id="rId64"/>
    <p:sldId id="453" r:id="rId65"/>
    <p:sldId id="454" r:id="rId66"/>
    <p:sldId id="455" r:id="rId67"/>
    <p:sldId id="456" r:id="rId68"/>
    <p:sldId id="457" r:id="rId69"/>
    <p:sldId id="459" r:id="rId70"/>
    <p:sldId id="458" r:id="rId71"/>
    <p:sldId id="460" r:id="rId72"/>
    <p:sldId id="462" r:id="rId73"/>
    <p:sldId id="461" r:id="rId74"/>
    <p:sldId id="463" r:id="rId75"/>
    <p:sldId id="464" r:id="rId76"/>
    <p:sldId id="465" r:id="rId77"/>
    <p:sldId id="466" r:id="rId78"/>
    <p:sldId id="467" r:id="rId79"/>
    <p:sldId id="468" r:id="rId80"/>
    <p:sldId id="469" r:id="rId81"/>
    <p:sldId id="470" r:id="rId82"/>
    <p:sldId id="471" r:id="rId83"/>
    <p:sldId id="472" r:id="rId84"/>
    <p:sldId id="473" r:id="rId85"/>
    <p:sldId id="474" r:id="rId86"/>
    <p:sldId id="475" r:id="rId87"/>
  </p:sldIdLst>
  <p:sldSz cx="10688638" cy="7562850"/>
  <p:notesSz cx="7010400" cy="9296400"/>
  <p:defaultTextStyle>
    <a:defPPr>
      <a:defRPr lang="en-US"/>
    </a:defPPr>
    <a:lvl1pPr marL="0" algn="l" defTabSz="1042873" rtl="0" eaLnBrk="1" latinLnBrk="0" hangingPunct="1">
      <a:defRPr sz="2100" kern="1200">
        <a:solidFill>
          <a:schemeClr val="tx1"/>
        </a:solidFill>
        <a:latin typeface="+mn-lt"/>
        <a:ea typeface="+mn-ea"/>
        <a:cs typeface="+mn-cs"/>
      </a:defRPr>
    </a:lvl1pPr>
    <a:lvl2pPr marL="521437" algn="l" defTabSz="1042873" rtl="0" eaLnBrk="1" latinLnBrk="0" hangingPunct="1">
      <a:defRPr sz="2100" kern="1200">
        <a:solidFill>
          <a:schemeClr val="tx1"/>
        </a:solidFill>
        <a:latin typeface="+mn-lt"/>
        <a:ea typeface="+mn-ea"/>
        <a:cs typeface="+mn-cs"/>
      </a:defRPr>
    </a:lvl2pPr>
    <a:lvl3pPr marL="1042873" algn="l" defTabSz="1042873" rtl="0" eaLnBrk="1" latinLnBrk="0" hangingPunct="1">
      <a:defRPr sz="2100" kern="1200">
        <a:solidFill>
          <a:schemeClr val="tx1"/>
        </a:solidFill>
        <a:latin typeface="+mn-lt"/>
        <a:ea typeface="+mn-ea"/>
        <a:cs typeface="+mn-cs"/>
      </a:defRPr>
    </a:lvl3pPr>
    <a:lvl4pPr marL="1564310" algn="l" defTabSz="1042873" rtl="0" eaLnBrk="1" latinLnBrk="0" hangingPunct="1">
      <a:defRPr sz="2100" kern="1200">
        <a:solidFill>
          <a:schemeClr val="tx1"/>
        </a:solidFill>
        <a:latin typeface="+mn-lt"/>
        <a:ea typeface="+mn-ea"/>
        <a:cs typeface="+mn-cs"/>
      </a:defRPr>
    </a:lvl4pPr>
    <a:lvl5pPr marL="2085746" algn="l" defTabSz="1042873" rtl="0" eaLnBrk="1" latinLnBrk="0" hangingPunct="1">
      <a:defRPr sz="2100" kern="1200">
        <a:solidFill>
          <a:schemeClr val="tx1"/>
        </a:solidFill>
        <a:latin typeface="+mn-lt"/>
        <a:ea typeface="+mn-ea"/>
        <a:cs typeface="+mn-cs"/>
      </a:defRPr>
    </a:lvl5pPr>
    <a:lvl6pPr marL="2607183" algn="l" defTabSz="1042873" rtl="0" eaLnBrk="1" latinLnBrk="0" hangingPunct="1">
      <a:defRPr sz="2100" kern="1200">
        <a:solidFill>
          <a:schemeClr val="tx1"/>
        </a:solidFill>
        <a:latin typeface="+mn-lt"/>
        <a:ea typeface="+mn-ea"/>
        <a:cs typeface="+mn-cs"/>
      </a:defRPr>
    </a:lvl6pPr>
    <a:lvl7pPr marL="3128620" algn="l" defTabSz="1042873" rtl="0" eaLnBrk="1" latinLnBrk="0" hangingPunct="1">
      <a:defRPr sz="2100" kern="1200">
        <a:solidFill>
          <a:schemeClr val="tx1"/>
        </a:solidFill>
        <a:latin typeface="+mn-lt"/>
        <a:ea typeface="+mn-ea"/>
        <a:cs typeface="+mn-cs"/>
      </a:defRPr>
    </a:lvl7pPr>
    <a:lvl8pPr marL="3650056" algn="l" defTabSz="1042873" rtl="0" eaLnBrk="1" latinLnBrk="0" hangingPunct="1">
      <a:defRPr sz="2100" kern="1200">
        <a:solidFill>
          <a:schemeClr val="tx1"/>
        </a:solidFill>
        <a:latin typeface="+mn-lt"/>
        <a:ea typeface="+mn-ea"/>
        <a:cs typeface="+mn-cs"/>
      </a:defRPr>
    </a:lvl8pPr>
    <a:lvl9pPr marL="4171493" algn="l" defTabSz="1042873"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290" y="66"/>
      </p:cViewPr>
      <p:guideLst>
        <p:guide orient="horz" pos="2382"/>
        <p:guide pos="336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96995A4-15E2-4C50-9A7C-0D11F2B39657}" type="datetimeFigureOut">
              <a:rPr lang="en-US" smtClean="0"/>
              <a:t>10/21/2020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8EA4D90-B83D-4F5F-BCC3-C363A8FA5DCC}" type="slidenum">
              <a:rPr lang="en-US" smtClean="0"/>
              <a:t>‹#›</a:t>
            </a:fld>
            <a:endParaRPr lang="en-US"/>
          </a:p>
        </p:txBody>
      </p:sp>
    </p:spTree>
    <p:extLst>
      <p:ext uri="{BB962C8B-B14F-4D97-AF65-F5344CB8AC3E}">
        <p14:creationId xmlns:p14="http://schemas.microsoft.com/office/powerpoint/2010/main" val="205478754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48" y="2349386"/>
            <a:ext cx="9085342" cy="1621111"/>
          </a:xfrm>
        </p:spPr>
        <p:txBody>
          <a:bodyPr/>
          <a:lstStyle/>
          <a:p>
            <a:r>
              <a:rPr lang="en-US" smtClean="0"/>
              <a:t>Click to edit Master title style</a:t>
            </a:r>
            <a:endParaRPr lang="en-US"/>
          </a:p>
        </p:txBody>
      </p:sp>
      <p:sp>
        <p:nvSpPr>
          <p:cNvPr id="3" name="Subtitle 2"/>
          <p:cNvSpPr>
            <a:spLocks noGrp="1"/>
          </p:cNvSpPr>
          <p:nvPr>
            <p:ph type="subTitle" idx="1"/>
          </p:nvPr>
        </p:nvSpPr>
        <p:spPr>
          <a:xfrm>
            <a:off x="1603296" y="4285615"/>
            <a:ext cx="7482047" cy="1932728"/>
          </a:xfrm>
        </p:spPr>
        <p:txBody>
          <a:bodyPr/>
          <a:lstStyle>
            <a:lvl1pPr marL="0" indent="0" algn="ctr">
              <a:buNone/>
              <a:defRPr>
                <a:solidFill>
                  <a:schemeClr val="tx1">
                    <a:tint val="75000"/>
                  </a:schemeClr>
                </a:solidFill>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320967-8B6A-42DB-A92D-839992A29D08}" type="datetimeFigureOut">
              <a:rPr lang="en-US" smtClean="0"/>
              <a:pPr/>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C65154-CDBA-4BEB-9D28-EE77AC623C5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320967-8B6A-42DB-A92D-839992A29D08}" type="datetimeFigureOut">
              <a:rPr lang="en-US" smtClean="0"/>
              <a:pPr/>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C65154-CDBA-4BEB-9D28-EE77AC623C5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59363" y="334377"/>
            <a:ext cx="2809479" cy="711643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5361" y="334377"/>
            <a:ext cx="8255859" cy="711643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320967-8B6A-42DB-A92D-839992A29D08}" type="datetimeFigureOut">
              <a:rPr lang="en-US" smtClean="0"/>
              <a:pPr/>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C65154-CDBA-4BEB-9D28-EE77AC623C5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320967-8B6A-42DB-A92D-839992A29D08}" type="datetimeFigureOut">
              <a:rPr lang="en-US" smtClean="0"/>
              <a:pPr/>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C65154-CDBA-4BEB-9D28-EE77AC623C5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329" y="4859832"/>
            <a:ext cx="9085342" cy="1502066"/>
          </a:xfrm>
        </p:spPr>
        <p:txBody>
          <a:bodyPr anchor="t"/>
          <a:lstStyle>
            <a:lvl1pPr algn="l">
              <a:defRPr sz="4600" b="1" cap="all"/>
            </a:lvl1pPr>
          </a:lstStyle>
          <a:p>
            <a:r>
              <a:rPr lang="en-US" smtClean="0"/>
              <a:t>Click to edit Master title style</a:t>
            </a:r>
            <a:endParaRPr lang="en-US"/>
          </a:p>
        </p:txBody>
      </p:sp>
      <p:sp>
        <p:nvSpPr>
          <p:cNvPr id="3" name="Text Placeholder 2"/>
          <p:cNvSpPr>
            <a:spLocks noGrp="1"/>
          </p:cNvSpPr>
          <p:nvPr>
            <p:ph type="body" idx="1"/>
          </p:nvPr>
        </p:nvSpPr>
        <p:spPr>
          <a:xfrm>
            <a:off x="844329" y="3205459"/>
            <a:ext cx="9085342" cy="1654373"/>
          </a:xfrm>
        </p:spPr>
        <p:txBody>
          <a:bodyPr anchor="b"/>
          <a:lstStyle>
            <a:lvl1pPr marL="0" indent="0">
              <a:buNone/>
              <a:defRPr sz="2300">
                <a:solidFill>
                  <a:schemeClr val="tx1">
                    <a:tint val="75000"/>
                  </a:schemeClr>
                </a:solidFill>
              </a:defRPr>
            </a:lvl1pPr>
            <a:lvl2pPr marL="521437" indent="0">
              <a:buNone/>
              <a:defRPr sz="2100">
                <a:solidFill>
                  <a:schemeClr val="tx1">
                    <a:tint val="75000"/>
                  </a:schemeClr>
                </a:solidFill>
              </a:defRPr>
            </a:lvl2pPr>
            <a:lvl3pPr marL="1042873" indent="0">
              <a:buNone/>
              <a:defRPr sz="1800">
                <a:solidFill>
                  <a:schemeClr val="tx1">
                    <a:tint val="75000"/>
                  </a:schemeClr>
                </a:solidFill>
              </a:defRPr>
            </a:lvl3pPr>
            <a:lvl4pPr marL="1564310" indent="0">
              <a:buNone/>
              <a:defRPr sz="1600">
                <a:solidFill>
                  <a:schemeClr val="tx1">
                    <a:tint val="75000"/>
                  </a:schemeClr>
                </a:solidFill>
              </a:defRPr>
            </a:lvl4pPr>
            <a:lvl5pPr marL="2085746" indent="0">
              <a:buNone/>
              <a:defRPr sz="1600">
                <a:solidFill>
                  <a:schemeClr val="tx1">
                    <a:tint val="75000"/>
                  </a:schemeClr>
                </a:solidFill>
              </a:defRPr>
            </a:lvl5pPr>
            <a:lvl6pPr marL="2607183" indent="0">
              <a:buNone/>
              <a:defRPr sz="1600">
                <a:solidFill>
                  <a:schemeClr val="tx1">
                    <a:tint val="75000"/>
                  </a:schemeClr>
                </a:solidFill>
              </a:defRPr>
            </a:lvl6pPr>
            <a:lvl7pPr marL="3128620" indent="0">
              <a:buNone/>
              <a:defRPr sz="1600">
                <a:solidFill>
                  <a:schemeClr val="tx1">
                    <a:tint val="75000"/>
                  </a:schemeClr>
                </a:solidFill>
              </a:defRPr>
            </a:lvl7pPr>
            <a:lvl8pPr marL="3650056" indent="0">
              <a:buNone/>
              <a:defRPr sz="1600">
                <a:solidFill>
                  <a:schemeClr val="tx1">
                    <a:tint val="75000"/>
                  </a:schemeClr>
                </a:solidFill>
              </a:defRPr>
            </a:lvl8pPr>
            <a:lvl9pPr marL="4171493"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320967-8B6A-42DB-A92D-839992A29D08}" type="datetimeFigureOut">
              <a:rPr lang="en-US" smtClean="0"/>
              <a:pPr/>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C65154-CDBA-4BEB-9D28-EE77AC623C5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5361" y="1946734"/>
            <a:ext cx="5531741"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335245" y="1946734"/>
            <a:ext cx="5533597"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320967-8B6A-42DB-A92D-839992A29D08}" type="datetimeFigureOut">
              <a:rPr lang="en-US" smtClean="0"/>
              <a:pPr/>
              <a:t>10/21/2020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C65154-CDBA-4BEB-9D28-EE77AC623C5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5"/>
            <a:ext cx="9619774" cy="12604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432" y="1692889"/>
            <a:ext cx="4722671" cy="705515"/>
          </a:xfrm>
        </p:spPr>
        <p:txBody>
          <a:bodyPr anchor="b"/>
          <a:lstStyle>
            <a:lvl1pPr marL="0" indent="0">
              <a:buNone/>
              <a:defRPr sz="2700" b="1"/>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34432" y="2398404"/>
            <a:ext cx="4722671"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429680" y="1692889"/>
            <a:ext cx="4724526" cy="705515"/>
          </a:xfrm>
        </p:spPr>
        <p:txBody>
          <a:bodyPr anchor="b"/>
          <a:lstStyle>
            <a:lvl1pPr marL="0" indent="0">
              <a:buNone/>
              <a:defRPr sz="2700" b="1"/>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429680" y="2398404"/>
            <a:ext cx="4724526"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320967-8B6A-42DB-A92D-839992A29D08}" type="datetimeFigureOut">
              <a:rPr lang="en-US" smtClean="0"/>
              <a:pPr/>
              <a:t>10/21/2020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C65154-CDBA-4BEB-9D28-EE77AC623C5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320967-8B6A-42DB-A92D-839992A29D08}" type="datetimeFigureOut">
              <a:rPr lang="en-US" smtClean="0"/>
              <a:pPr/>
              <a:t>10/21/2020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C65154-CDBA-4BEB-9D28-EE77AC623C5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320967-8B6A-42DB-A92D-839992A29D08}" type="datetimeFigureOut">
              <a:rPr lang="en-US" smtClean="0"/>
              <a:pPr/>
              <a:t>10/21/2020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C65154-CDBA-4BEB-9D28-EE77AC623C5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3" y="301113"/>
            <a:ext cx="3516488" cy="1281483"/>
          </a:xfrm>
        </p:spPr>
        <p:txBody>
          <a:bodyPr anchor="b"/>
          <a:lstStyle>
            <a:lvl1pPr algn="l">
              <a:defRPr sz="2300" b="1"/>
            </a:lvl1pPr>
          </a:lstStyle>
          <a:p>
            <a:r>
              <a:rPr lang="en-US" smtClean="0"/>
              <a:t>Click to edit Master title style</a:t>
            </a:r>
            <a:endParaRPr lang="en-US"/>
          </a:p>
        </p:txBody>
      </p:sp>
      <p:sp>
        <p:nvSpPr>
          <p:cNvPr id="3" name="Content Placeholder 2"/>
          <p:cNvSpPr>
            <a:spLocks noGrp="1"/>
          </p:cNvSpPr>
          <p:nvPr>
            <p:ph idx="1"/>
          </p:nvPr>
        </p:nvSpPr>
        <p:spPr>
          <a:xfrm>
            <a:off x="4178960" y="301114"/>
            <a:ext cx="5975246" cy="6454683"/>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4433" y="1582597"/>
            <a:ext cx="3516488" cy="5173200"/>
          </a:xfrm>
        </p:spPr>
        <p:txBody>
          <a:bodyPr/>
          <a:lstStyle>
            <a:lvl1pPr marL="0" indent="0">
              <a:buNone/>
              <a:defRPr sz="1600"/>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320967-8B6A-42DB-A92D-839992A29D08}" type="datetimeFigureOut">
              <a:rPr lang="en-US" smtClean="0"/>
              <a:pPr/>
              <a:t>10/21/2020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C65154-CDBA-4BEB-9D28-EE77AC623C5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048" y="5293995"/>
            <a:ext cx="6413183" cy="624986"/>
          </a:xfrm>
        </p:spPr>
        <p:txBody>
          <a:bodyPr anchor="b"/>
          <a:lstStyle>
            <a:lvl1pPr algn="l">
              <a:defRPr sz="2300" b="1"/>
            </a:lvl1pPr>
          </a:lstStyle>
          <a:p>
            <a:r>
              <a:rPr lang="en-US" smtClean="0"/>
              <a:t>Click to edit Master title style</a:t>
            </a:r>
            <a:endParaRPr lang="en-US"/>
          </a:p>
        </p:txBody>
      </p:sp>
      <p:sp>
        <p:nvSpPr>
          <p:cNvPr id="3" name="Picture Placeholder 2"/>
          <p:cNvSpPr>
            <a:spLocks noGrp="1"/>
          </p:cNvSpPr>
          <p:nvPr>
            <p:ph type="pic" idx="1"/>
          </p:nvPr>
        </p:nvSpPr>
        <p:spPr>
          <a:xfrm>
            <a:off x="2095048" y="675755"/>
            <a:ext cx="6413183" cy="4537710"/>
          </a:xfrm>
        </p:spPr>
        <p:txBody>
          <a:bodyPr/>
          <a:lstStyle>
            <a:lvl1pPr marL="0" indent="0">
              <a:buNone/>
              <a:defRPr sz="3600"/>
            </a:lvl1pPr>
            <a:lvl2pPr marL="521437" indent="0">
              <a:buNone/>
              <a:defRPr sz="3200"/>
            </a:lvl2pPr>
            <a:lvl3pPr marL="1042873" indent="0">
              <a:buNone/>
              <a:defRPr sz="2700"/>
            </a:lvl3pPr>
            <a:lvl4pPr marL="1564310" indent="0">
              <a:buNone/>
              <a:defRPr sz="2300"/>
            </a:lvl4pPr>
            <a:lvl5pPr marL="2085746" indent="0">
              <a:buNone/>
              <a:defRPr sz="2300"/>
            </a:lvl5pPr>
            <a:lvl6pPr marL="2607183" indent="0">
              <a:buNone/>
              <a:defRPr sz="2300"/>
            </a:lvl6pPr>
            <a:lvl7pPr marL="3128620" indent="0">
              <a:buNone/>
              <a:defRPr sz="2300"/>
            </a:lvl7pPr>
            <a:lvl8pPr marL="3650056" indent="0">
              <a:buNone/>
              <a:defRPr sz="2300"/>
            </a:lvl8pPr>
            <a:lvl9pPr marL="4171493" indent="0">
              <a:buNone/>
              <a:defRPr sz="2300"/>
            </a:lvl9pPr>
          </a:lstStyle>
          <a:p>
            <a:endParaRPr lang="en-US"/>
          </a:p>
        </p:txBody>
      </p:sp>
      <p:sp>
        <p:nvSpPr>
          <p:cNvPr id="4" name="Text Placeholder 3"/>
          <p:cNvSpPr>
            <a:spLocks noGrp="1"/>
          </p:cNvSpPr>
          <p:nvPr>
            <p:ph type="body" sz="half" idx="2"/>
          </p:nvPr>
        </p:nvSpPr>
        <p:spPr>
          <a:xfrm>
            <a:off x="2095048" y="5918981"/>
            <a:ext cx="6413183" cy="887584"/>
          </a:xfrm>
        </p:spPr>
        <p:txBody>
          <a:bodyPr/>
          <a:lstStyle>
            <a:lvl1pPr marL="0" indent="0">
              <a:buNone/>
              <a:defRPr sz="1600"/>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320967-8B6A-42DB-A92D-839992A29D08}" type="datetimeFigureOut">
              <a:rPr lang="en-US" smtClean="0"/>
              <a:pPr/>
              <a:t>10/21/2020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C65154-CDBA-4BEB-9D28-EE77AC623C5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432" y="302865"/>
            <a:ext cx="9619774" cy="1260475"/>
          </a:xfrm>
          <a:prstGeom prst="rect">
            <a:avLst/>
          </a:prstGeom>
        </p:spPr>
        <p:txBody>
          <a:bodyPr vert="horz" lIns="104287" tIns="52144" rIns="104287" bIns="5214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34432" y="1764666"/>
            <a:ext cx="9619774" cy="4991131"/>
          </a:xfrm>
          <a:prstGeom prst="rect">
            <a:avLst/>
          </a:prstGeom>
        </p:spPr>
        <p:txBody>
          <a:bodyPr vert="horz" lIns="104287" tIns="52144" rIns="104287" bIns="5214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34432" y="7009642"/>
            <a:ext cx="2494016" cy="402652"/>
          </a:xfrm>
          <a:prstGeom prst="rect">
            <a:avLst/>
          </a:prstGeom>
        </p:spPr>
        <p:txBody>
          <a:bodyPr vert="horz" lIns="104287" tIns="52144" rIns="104287" bIns="52144" rtlCol="0" anchor="ctr"/>
          <a:lstStyle>
            <a:lvl1pPr algn="l">
              <a:defRPr sz="1400">
                <a:solidFill>
                  <a:schemeClr val="tx1">
                    <a:tint val="75000"/>
                  </a:schemeClr>
                </a:solidFill>
              </a:defRPr>
            </a:lvl1pPr>
          </a:lstStyle>
          <a:p>
            <a:fld id="{53320967-8B6A-42DB-A92D-839992A29D08}" type="datetimeFigureOut">
              <a:rPr lang="en-US" smtClean="0"/>
              <a:pPr/>
              <a:t>10/21/2020</a:t>
            </a:fld>
            <a:endParaRPr lang="en-US"/>
          </a:p>
        </p:txBody>
      </p:sp>
      <p:sp>
        <p:nvSpPr>
          <p:cNvPr id="5" name="Footer Placeholder 4"/>
          <p:cNvSpPr>
            <a:spLocks noGrp="1"/>
          </p:cNvSpPr>
          <p:nvPr>
            <p:ph type="ftr" sz="quarter" idx="3"/>
          </p:nvPr>
        </p:nvSpPr>
        <p:spPr>
          <a:xfrm>
            <a:off x="3651952" y="7009642"/>
            <a:ext cx="3384735" cy="402652"/>
          </a:xfrm>
          <a:prstGeom prst="rect">
            <a:avLst/>
          </a:prstGeom>
        </p:spPr>
        <p:txBody>
          <a:bodyPr vert="horz" lIns="104287" tIns="52144" rIns="104287" bIns="52144" rtlCol="0" anchor="ctr"/>
          <a:lstStyle>
            <a:lvl1pPr algn="ctr">
              <a:defRPr sz="1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660190" y="7009642"/>
            <a:ext cx="2494016" cy="402652"/>
          </a:xfrm>
          <a:prstGeom prst="rect">
            <a:avLst/>
          </a:prstGeom>
        </p:spPr>
        <p:txBody>
          <a:bodyPr vert="horz" lIns="104287" tIns="52144" rIns="104287" bIns="52144" rtlCol="0" anchor="ctr"/>
          <a:lstStyle>
            <a:lvl1pPr algn="r">
              <a:defRPr sz="1400">
                <a:solidFill>
                  <a:schemeClr val="tx1">
                    <a:tint val="75000"/>
                  </a:schemeClr>
                </a:solidFill>
              </a:defRPr>
            </a:lvl1pPr>
          </a:lstStyle>
          <a:p>
            <a:fld id="{99C65154-CDBA-4BEB-9D28-EE77AC623C5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42873" rtl="0" eaLnBrk="1" latinLnBrk="0" hangingPunct="1">
        <a:spcBef>
          <a:spcPct val="0"/>
        </a:spcBef>
        <a:buNone/>
        <a:defRPr sz="5000" kern="1200">
          <a:solidFill>
            <a:schemeClr val="tx1"/>
          </a:solidFill>
          <a:latin typeface="+mj-lt"/>
          <a:ea typeface="+mj-ea"/>
          <a:cs typeface="+mj-cs"/>
        </a:defRPr>
      </a:lvl1pPr>
    </p:titleStyle>
    <p:bodyStyle>
      <a:lvl1pPr marL="391077" indent="-391077" algn="l" defTabSz="1042873"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47334" indent="-325898" algn="l" defTabSz="1042873"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592" indent="-260718" algn="l" defTabSz="1042873"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028" indent="-260718" algn="l" defTabSz="1042873"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465" indent="-260718" algn="l" defTabSz="1042873"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7901" indent="-260718" algn="l" defTabSz="1042873"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338" indent="-260718" algn="l" defTabSz="1042873"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0775" indent="-260718" algn="l" defTabSz="1042873"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211" indent="-260718" algn="l" defTabSz="1042873"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42873" rtl="0" eaLnBrk="1" latinLnBrk="0" hangingPunct="1">
        <a:defRPr sz="2100" kern="1200">
          <a:solidFill>
            <a:schemeClr val="tx1"/>
          </a:solidFill>
          <a:latin typeface="+mn-lt"/>
          <a:ea typeface="+mn-ea"/>
          <a:cs typeface="+mn-cs"/>
        </a:defRPr>
      </a:lvl1pPr>
      <a:lvl2pPr marL="521437" algn="l" defTabSz="1042873" rtl="0" eaLnBrk="1" latinLnBrk="0" hangingPunct="1">
        <a:defRPr sz="2100" kern="1200">
          <a:solidFill>
            <a:schemeClr val="tx1"/>
          </a:solidFill>
          <a:latin typeface="+mn-lt"/>
          <a:ea typeface="+mn-ea"/>
          <a:cs typeface="+mn-cs"/>
        </a:defRPr>
      </a:lvl2pPr>
      <a:lvl3pPr marL="1042873" algn="l" defTabSz="1042873" rtl="0" eaLnBrk="1" latinLnBrk="0" hangingPunct="1">
        <a:defRPr sz="2100" kern="1200">
          <a:solidFill>
            <a:schemeClr val="tx1"/>
          </a:solidFill>
          <a:latin typeface="+mn-lt"/>
          <a:ea typeface="+mn-ea"/>
          <a:cs typeface="+mn-cs"/>
        </a:defRPr>
      </a:lvl3pPr>
      <a:lvl4pPr marL="1564310" algn="l" defTabSz="1042873" rtl="0" eaLnBrk="1" latinLnBrk="0" hangingPunct="1">
        <a:defRPr sz="2100" kern="1200">
          <a:solidFill>
            <a:schemeClr val="tx1"/>
          </a:solidFill>
          <a:latin typeface="+mn-lt"/>
          <a:ea typeface="+mn-ea"/>
          <a:cs typeface="+mn-cs"/>
        </a:defRPr>
      </a:lvl4pPr>
      <a:lvl5pPr marL="2085746" algn="l" defTabSz="1042873" rtl="0" eaLnBrk="1" latinLnBrk="0" hangingPunct="1">
        <a:defRPr sz="2100" kern="1200">
          <a:solidFill>
            <a:schemeClr val="tx1"/>
          </a:solidFill>
          <a:latin typeface="+mn-lt"/>
          <a:ea typeface="+mn-ea"/>
          <a:cs typeface="+mn-cs"/>
        </a:defRPr>
      </a:lvl5pPr>
      <a:lvl6pPr marL="2607183" algn="l" defTabSz="1042873" rtl="0" eaLnBrk="1" latinLnBrk="0" hangingPunct="1">
        <a:defRPr sz="2100" kern="1200">
          <a:solidFill>
            <a:schemeClr val="tx1"/>
          </a:solidFill>
          <a:latin typeface="+mn-lt"/>
          <a:ea typeface="+mn-ea"/>
          <a:cs typeface="+mn-cs"/>
        </a:defRPr>
      </a:lvl6pPr>
      <a:lvl7pPr marL="3128620" algn="l" defTabSz="1042873" rtl="0" eaLnBrk="1" latinLnBrk="0" hangingPunct="1">
        <a:defRPr sz="2100" kern="1200">
          <a:solidFill>
            <a:schemeClr val="tx1"/>
          </a:solidFill>
          <a:latin typeface="+mn-lt"/>
          <a:ea typeface="+mn-ea"/>
          <a:cs typeface="+mn-cs"/>
        </a:defRPr>
      </a:lvl7pPr>
      <a:lvl8pPr marL="3650056" algn="l" defTabSz="1042873" rtl="0" eaLnBrk="1" latinLnBrk="0" hangingPunct="1">
        <a:defRPr sz="2100" kern="1200">
          <a:solidFill>
            <a:schemeClr val="tx1"/>
          </a:solidFill>
          <a:latin typeface="+mn-lt"/>
          <a:ea typeface="+mn-ea"/>
          <a:cs typeface="+mn-cs"/>
        </a:defRPr>
      </a:lvl8pPr>
      <a:lvl9pPr marL="4171493" algn="l" defTabSz="1042873"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719" y="1800225"/>
            <a:ext cx="9619774" cy="1260475"/>
          </a:xfrm>
        </p:spPr>
        <p:txBody>
          <a:bodyPr>
            <a:normAutofit fontScale="90000"/>
          </a:bodyPr>
          <a:lstStyle/>
          <a:p>
            <a:r>
              <a:rPr lang="en-US" b="1" dirty="0" smtClean="0">
                <a:latin typeface="Comic Sans MS" pitchFamily="66" charset="0"/>
              </a:rPr>
              <a:t>MICROBIOLOGY &amp; IMMUNOLOGY</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68864" y="1800225"/>
            <a:ext cx="9619774" cy="4991131"/>
          </a:xfrm>
        </p:spPr>
        <p:txBody>
          <a:bodyPr>
            <a:normAutofit/>
          </a:bodyPr>
          <a:lstStyle/>
          <a:p>
            <a:endParaRPr lang="en-US" dirty="0"/>
          </a:p>
          <a:p>
            <a:endParaRPr lang="en-US" dirty="0"/>
          </a:p>
        </p:txBody>
      </p:sp>
      <p:sp>
        <p:nvSpPr>
          <p:cNvPr id="4" name="TextBox 3"/>
          <p:cNvSpPr txBox="1"/>
          <p:nvPr/>
        </p:nvSpPr>
        <p:spPr>
          <a:xfrm>
            <a:off x="4887119" y="4848225"/>
            <a:ext cx="2760436" cy="738664"/>
          </a:xfrm>
          <a:prstGeom prst="rect">
            <a:avLst/>
          </a:prstGeom>
          <a:noFill/>
        </p:spPr>
        <p:txBody>
          <a:bodyPr wrap="none" rtlCol="0">
            <a:spAutoFit/>
          </a:bodyPr>
          <a:lstStyle/>
          <a:p>
            <a:r>
              <a:rPr lang="en-US" b="1" u="sng" dirty="0" smtClean="0"/>
              <a:t>MR. CHERUIYOT AMOS</a:t>
            </a:r>
          </a:p>
          <a:p>
            <a:r>
              <a:rPr lang="en-US" b="1" u="sng" dirty="0" smtClean="0"/>
              <a:t>KAPTUMO CAMPUS</a:t>
            </a:r>
            <a:endParaRPr lang="en-US" b="1" u="sng" dirty="0"/>
          </a:p>
        </p:txBody>
      </p:sp>
    </p:spTree>
    <p:extLst>
      <p:ext uri="{BB962C8B-B14F-4D97-AF65-F5344CB8AC3E}">
        <p14:creationId xmlns:p14="http://schemas.microsoft.com/office/powerpoint/2010/main" val="1105303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7118" y="1764666"/>
            <a:ext cx="9077087" cy="4991131"/>
          </a:xfrm>
        </p:spPr>
        <p:txBody>
          <a:bodyPr>
            <a:normAutofit/>
          </a:bodyPr>
          <a:lstStyle/>
          <a:p>
            <a:r>
              <a:rPr lang="en-US" dirty="0" smtClean="0">
                <a:latin typeface="Comic Sans MS" pitchFamily="66" charset="0"/>
              </a:rPr>
              <a:t>Categories </a:t>
            </a:r>
            <a:r>
              <a:rPr lang="en-US" dirty="0">
                <a:latin typeface="Comic Sans MS" pitchFamily="66" charset="0"/>
              </a:rPr>
              <a:t>of infectious agents:</a:t>
            </a:r>
          </a:p>
          <a:p>
            <a:pPr lvl="2">
              <a:buFont typeface="Wingdings" pitchFamily="2" charset="2"/>
              <a:buChar char="ü"/>
            </a:pPr>
            <a:r>
              <a:rPr lang="en-US" dirty="0">
                <a:latin typeface="Comic Sans MS" pitchFamily="66" charset="0"/>
              </a:rPr>
              <a:t>Bacteria</a:t>
            </a:r>
          </a:p>
          <a:p>
            <a:pPr lvl="2">
              <a:buFont typeface="Wingdings" pitchFamily="2" charset="2"/>
              <a:buChar char="ü"/>
            </a:pPr>
            <a:r>
              <a:rPr lang="en-US" dirty="0">
                <a:latin typeface="Comic Sans MS" pitchFamily="66" charset="0"/>
              </a:rPr>
              <a:t>Viruses</a:t>
            </a:r>
          </a:p>
          <a:p>
            <a:pPr lvl="2">
              <a:buFont typeface="Wingdings" pitchFamily="2" charset="2"/>
              <a:buChar char="ü"/>
            </a:pPr>
            <a:r>
              <a:rPr lang="en-US" dirty="0">
                <a:latin typeface="Comic Sans MS" pitchFamily="66" charset="0"/>
              </a:rPr>
              <a:t>Fungi</a:t>
            </a:r>
          </a:p>
          <a:p>
            <a:pPr lvl="2">
              <a:buFont typeface="Wingdings" pitchFamily="2" charset="2"/>
              <a:buChar char="ü"/>
            </a:pPr>
            <a:r>
              <a:rPr lang="en-US" dirty="0">
                <a:latin typeface="Comic Sans MS" pitchFamily="66" charset="0"/>
              </a:rPr>
              <a:t>Parasites (protozoa)</a:t>
            </a: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381818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Comic Sans MS" pitchFamily="66" charset="0"/>
              </a:rPr>
              <a:t>Bacteria</a:t>
            </a:r>
            <a:endParaRPr lang="en-US" u="sng" dirty="0"/>
          </a:p>
        </p:txBody>
      </p:sp>
      <p:sp>
        <p:nvSpPr>
          <p:cNvPr id="3" name="Content Placeholder 2"/>
          <p:cNvSpPr>
            <a:spLocks noGrp="1"/>
          </p:cNvSpPr>
          <p:nvPr>
            <p:ph idx="1"/>
          </p:nvPr>
        </p:nvSpPr>
        <p:spPr>
          <a:xfrm>
            <a:off x="1153318" y="1764666"/>
            <a:ext cx="9000887" cy="4991131"/>
          </a:xfrm>
        </p:spPr>
        <p:txBody>
          <a:bodyPr>
            <a:normAutofit fontScale="92500" lnSpcReduction="10000"/>
          </a:bodyPr>
          <a:lstStyle/>
          <a:p>
            <a:pPr>
              <a:buFont typeface="Wingdings" panose="05000000000000000000" pitchFamily="2" charset="2"/>
              <a:buChar char="ü"/>
            </a:pPr>
            <a:r>
              <a:rPr lang="en-US" dirty="0" smtClean="0">
                <a:latin typeface="Comic Sans MS" panose="030F0702030302020204" pitchFamily="66" charset="0"/>
              </a:rPr>
              <a:t>Are unicellular/</a:t>
            </a:r>
            <a:r>
              <a:rPr lang="en-US" altLang="en-US" dirty="0" smtClean="0">
                <a:solidFill>
                  <a:srgbClr val="05050B"/>
                </a:solidFill>
                <a:latin typeface="Comic Sans MS" panose="030F0702030302020204" pitchFamily="66" charset="0"/>
              </a:rPr>
              <a:t>single </a:t>
            </a:r>
            <a:r>
              <a:rPr lang="en-US" altLang="en-US" dirty="0">
                <a:solidFill>
                  <a:srgbClr val="05050B"/>
                </a:solidFill>
                <a:latin typeface="Comic Sans MS" panose="030F0702030302020204" pitchFamily="66" charset="0"/>
              </a:rPr>
              <a:t>celled organisms</a:t>
            </a:r>
            <a:endParaRPr lang="en-US" dirty="0" smtClean="0">
              <a:latin typeface="Comic Sans MS" pitchFamily="66" charset="0"/>
            </a:endParaRPr>
          </a:p>
          <a:p>
            <a:pPr>
              <a:buFont typeface="Wingdings" panose="05000000000000000000" pitchFamily="2" charset="2"/>
              <a:buChar char="ü"/>
            </a:pPr>
            <a:r>
              <a:rPr lang="en-US" dirty="0" smtClean="0">
                <a:latin typeface="Comic Sans MS" pitchFamily="66" charset="0"/>
              </a:rPr>
              <a:t>They </a:t>
            </a:r>
            <a:r>
              <a:rPr lang="en-US" dirty="0">
                <a:latin typeface="Comic Sans MS" pitchFamily="66" charset="0"/>
              </a:rPr>
              <a:t>lack membrane bound nucleus and organelles. </a:t>
            </a:r>
          </a:p>
          <a:p>
            <a:pPr>
              <a:buFont typeface="Wingdings" panose="05000000000000000000" pitchFamily="2" charset="2"/>
              <a:buChar char="ü"/>
            </a:pPr>
            <a:r>
              <a:rPr lang="en-US" dirty="0">
                <a:latin typeface="Comic Sans MS" pitchFamily="66" charset="0"/>
              </a:rPr>
              <a:t>Double stranded DNA lies loose in the cytoplasm with </a:t>
            </a:r>
            <a:r>
              <a:rPr lang="en-US" dirty="0" err="1">
                <a:latin typeface="Comic Sans MS" pitchFamily="66" charset="0"/>
              </a:rPr>
              <a:t>arigid</a:t>
            </a:r>
            <a:r>
              <a:rPr lang="en-US" dirty="0">
                <a:latin typeface="Comic Sans MS" pitchFamily="66" charset="0"/>
              </a:rPr>
              <a:t> peptidoglycan cell </a:t>
            </a:r>
            <a:r>
              <a:rPr lang="en-US" dirty="0" smtClean="0">
                <a:latin typeface="Comic Sans MS" pitchFamily="66" charset="0"/>
              </a:rPr>
              <a:t>wall</a:t>
            </a:r>
          </a:p>
          <a:p>
            <a:pPr>
              <a:buFont typeface="Wingdings" panose="05000000000000000000" pitchFamily="2" charset="2"/>
              <a:buChar char="ü"/>
            </a:pPr>
            <a:r>
              <a:rPr lang="en-US" dirty="0" smtClean="0">
                <a:latin typeface="Comic Sans MS" pitchFamily="66" charset="0"/>
              </a:rPr>
              <a:t>Divide </a:t>
            </a:r>
            <a:r>
              <a:rPr lang="en-US" dirty="0">
                <a:latin typeface="Comic Sans MS" pitchFamily="66" charset="0"/>
              </a:rPr>
              <a:t>by binary </a:t>
            </a:r>
            <a:r>
              <a:rPr lang="en-US" dirty="0" smtClean="0">
                <a:latin typeface="Comic Sans MS" pitchFamily="66" charset="0"/>
              </a:rPr>
              <a:t>fission</a:t>
            </a:r>
          </a:p>
          <a:p>
            <a:pPr>
              <a:buFont typeface="Wingdings" panose="05000000000000000000" pitchFamily="2" charset="2"/>
              <a:buChar char="ü"/>
            </a:pPr>
            <a:r>
              <a:rPr lang="en-US" altLang="en-US" dirty="0">
                <a:solidFill>
                  <a:srgbClr val="05050B"/>
                </a:solidFill>
                <a:latin typeface="Comic Sans MS" panose="030F0702030302020204" pitchFamily="66" charset="0"/>
              </a:rPr>
              <a:t>Some are harmful while others are beneficial to </a:t>
            </a:r>
            <a:r>
              <a:rPr lang="en-US" altLang="en-US" dirty="0" smtClean="0">
                <a:solidFill>
                  <a:srgbClr val="05050B"/>
                </a:solidFill>
                <a:latin typeface="Comic Sans MS" panose="030F0702030302020204" pitchFamily="66" charset="0"/>
              </a:rPr>
              <a:t>man</a:t>
            </a:r>
            <a:endParaRPr lang="en-US" altLang="en-US" dirty="0">
              <a:solidFill>
                <a:srgbClr val="05050B"/>
              </a:solidFill>
              <a:latin typeface="Comic Sans MS" panose="030F0702030302020204" pitchFamily="66" charset="0"/>
            </a:endParaRPr>
          </a:p>
        </p:txBody>
      </p:sp>
    </p:spTree>
    <p:extLst>
      <p:ext uri="{BB962C8B-B14F-4D97-AF65-F5344CB8AC3E}">
        <p14:creationId xmlns:p14="http://schemas.microsoft.com/office/powerpoint/2010/main" val="369530483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omic Sans MS" pitchFamily="66" charset="0"/>
              </a:rPr>
              <a:t>viruses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29519" y="1579735"/>
            <a:ext cx="8924687" cy="4991131"/>
          </a:xfrm>
        </p:spPr>
        <p:txBody>
          <a:bodyPr>
            <a:normAutofit/>
          </a:bodyPr>
          <a:lstStyle/>
          <a:p>
            <a:pPr lvl="1">
              <a:buFont typeface="Wingdings" panose="05000000000000000000" pitchFamily="2" charset="2"/>
              <a:buChar char="§"/>
            </a:pPr>
            <a:endParaRPr lang="en-US" sz="3100" dirty="0">
              <a:latin typeface="Times New Roman" panose="02020603050405020304" pitchFamily="18" charset="0"/>
              <a:cs typeface="Times New Roman" panose="02020603050405020304" pitchFamily="18" charset="0"/>
            </a:endParaRPr>
          </a:p>
          <a:p>
            <a:pPr marL="0" indent="0">
              <a:buNone/>
            </a:pPr>
            <a:r>
              <a:rPr lang="en-US" sz="1200" dirty="0">
                <a:latin typeface="Arial" pitchFamily="34" charset="0"/>
                <a:cs typeface="Arial" pitchFamily="34" charset="0"/>
              </a:rPr>
              <a:t> </a:t>
            </a:r>
          </a:p>
          <a:p>
            <a:r>
              <a:rPr lang="en-US" dirty="0">
                <a:latin typeface="Comic Sans MS" pitchFamily="66" charset="0"/>
              </a:rPr>
              <a:t>Smaller than bacteria</a:t>
            </a:r>
          </a:p>
          <a:p>
            <a:r>
              <a:rPr lang="en-US" dirty="0">
                <a:latin typeface="Comic Sans MS" pitchFamily="66" charset="0"/>
              </a:rPr>
              <a:t>Contain either DNA or RNA as </a:t>
            </a:r>
            <a:r>
              <a:rPr lang="en-US" dirty="0" err="1">
                <a:latin typeface="Comic Sans MS" pitchFamily="66" charset="0"/>
              </a:rPr>
              <a:t>agenome</a:t>
            </a:r>
            <a:endParaRPr lang="en-US" dirty="0">
              <a:latin typeface="Comic Sans MS" pitchFamily="66" charset="0"/>
            </a:endParaRPr>
          </a:p>
          <a:p>
            <a:pPr marL="0" indent="0">
              <a:buNone/>
            </a:pPr>
            <a:endParaRPr lang="en-US" dirty="0"/>
          </a:p>
        </p:txBody>
      </p:sp>
    </p:spTree>
    <p:extLst>
      <p:ext uri="{BB962C8B-B14F-4D97-AF65-F5344CB8AC3E}">
        <p14:creationId xmlns:p14="http://schemas.microsoft.com/office/powerpoint/2010/main" val="97288975"/>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864" y="428625"/>
            <a:ext cx="9619774" cy="1260475"/>
          </a:xfrm>
        </p:spPr>
        <p:txBody>
          <a:bodyPr>
            <a:normAutofit/>
          </a:bodyPr>
          <a:lstStyle/>
          <a:p>
            <a:r>
              <a:rPr lang="en-US" b="1" dirty="0">
                <a:latin typeface="Comic Sans MS" pitchFamily="66" charset="0"/>
              </a:rPr>
              <a:t>Fungi</a:t>
            </a:r>
            <a:r>
              <a:rPr lang="en-US" dirty="0">
                <a:latin typeface="Comic Sans MS" pitchFamily="66" charset="0"/>
              </a:rPr>
              <a:t>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00918" y="1764666"/>
            <a:ext cx="9153287" cy="4991131"/>
          </a:xfrm>
        </p:spPr>
        <p:txBody>
          <a:bodyPr/>
          <a:lstStyle/>
          <a:p>
            <a:pPr>
              <a:buFont typeface="Wingdings" panose="05000000000000000000" pitchFamily="2" charset="2"/>
              <a:buChar char="ü"/>
            </a:pPr>
            <a:r>
              <a:rPr lang="en-US" dirty="0">
                <a:latin typeface="Comic Sans MS" pitchFamily="66" charset="0"/>
              </a:rPr>
              <a:t>Are eukaryotic with rigid cell wall</a:t>
            </a:r>
          </a:p>
          <a:p>
            <a:pPr>
              <a:buFont typeface="Wingdings" panose="05000000000000000000" pitchFamily="2" charset="2"/>
              <a:buChar char="ü"/>
            </a:pPr>
            <a:r>
              <a:rPr lang="en-US" dirty="0">
                <a:latin typeface="Comic Sans MS" pitchFamily="66" charset="0"/>
              </a:rPr>
              <a:t>May replicate asexually or sexually</a:t>
            </a:r>
          </a:p>
          <a:p>
            <a:pPr>
              <a:buFont typeface="Wingdings" panose="05000000000000000000" pitchFamily="2" charset="2"/>
              <a:buChar char="ü"/>
            </a:pPr>
            <a:r>
              <a:rPr lang="en-US" dirty="0">
                <a:latin typeface="Comic Sans MS" pitchFamily="66" charset="0"/>
              </a:rPr>
              <a:t>They form spore like </a:t>
            </a:r>
            <a:r>
              <a:rPr lang="en-US" dirty="0" smtClean="0">
                <a:latin typeface="Comic Sans MS" pitchFamily="66" charset="0"/>
              </a:rPr>
              <a:t>structure</a:t>
            </a:r>
          </a:p>
          <a:p>
            <a:pPr marL="0" indent="0">
              <a:buNone/>
            </a:pPr>
            <a:r>
              <a:rPr lang="en-US" b="1" dirty="0" smtClean="0">
                <a:effectLst>
                  <a:outerShdw blurRad="38100" dist="38100" dir="2700000" algn="tl">
                    <a:srgbClr val="000000">
                      <a:alpha val="43137"/>
                    </a:srgbClr>
                  </a:outerShdw>
                </a:effectLst>
                <a:latin typeface="Comic Sans MS" pitchFamily="66" charset="0"/>
              </a:rPr>
              <a:t>                  </a:t>
            </a:r>
          </a:p>
          <a:p>
            <a:pPr marL="0" indent="0">
              <a:buNone/>
            </a:pPr>
            <a:r>
              <a:rPr lang="en-US" b="1" dirty="0">
                <a:effectLst>
                  <a:outerShdw blurRad="38100" dist="38100" dir="2700000" algn="tl">
                    <a:srgbClr val="000000">
                      <a:alpha val="43137"/>
                    </a:srgbClr>
                  </a:outerShdw>
                </a:effectLst>
                <a:latin typeface="Comic Sans MS" pitchFamily="66" charset="0"/>
              </a:rPr>
              <a:t> </a:t>
            </a:r>
            <a:r>
              <a:rPr lang="en-US" b="1" dirty="0" smtClean="0">
                <a:effectLst>
                  <a:outerShdw blurRad="38100" dist="38100" dir="2700000" algn="tl">
                    <a:srgbClr val="000000">
                      <a:alpha val="43137"/>
                    </a:srgbClr>
                  </a:outerShdw>
                </a:effectLst>
                <a:latin typeface="Comic Sans MS" pitchFamily="66" charset="0"/>
              </a:rPr>
              <a:t>                 Parasites</a:t>
            </a:r>
          </a:p>
          <a:p>
            <a:pPr>
              <a:buFont typeface="Wingdings" panose="05000000000000000000" pitchFamily="2" charset="2"/>
              <a:buChar char="ü"/>
            </a:pPr>
            <a:r>
              <a:rPr lang="en-US" dirty="0">
                <a:effectLst>
                  <a:outerShdw blurRad="38100" dist="38100" dir="2700000" algn="tl">
                    <a:srgbClr val="000000">
                      <a:alpha val="43137"/>
                    </a:srgbClr>
                  </a:outerShdw>
                </a:effectLst>
                <a:latin typeface="Comic Sans MS" pitchFamily="66" charset="0"/>
              </a:rPr>
              <a:t>Comprise of worms, malaria parasite </a:t>
            </a:r>
            <a:r>
              <a:rPr lang="en-US" dirty="0" err="1" smtClean="0">
                <a:effectLst>
                  <a:outerShdw blurRad="38100" dist="38100" dir="2700000" algn="tl">
                    <a:srgbClr val="000000">
                      <a:alpha val="43137"/>
                    </a:srgbClr>
                  </a:outerShdw>
                </a:effectLst>
                <a:latin typeface="Comic Sans MS" pitchFamily="66" charset="0"/>
              </a:rPr>
              <a:t>etc</a:t>
            </a:r>
            <a:endParaRPr lang="en-US" dirty="0">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196796474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omic Sans MS" pitchFamily="66" charset="0"/>
              </a:rPr>
              <a:t>1. Bacteriology</a:t>
            </a:r>
            <a:endParaRPr lang="en-US" dirty="0"/>
          </a:p>
        </p:txBody>
      </p:sp>
      <p:sp>
        <p:nvSpPr>
          <p:cNvPr id="3" name="Content Placeholder 2"/>
          <p:cNvSpPr>
            <a:spLocks noGrp="1"/>
          </p:cNvSpPr>
          <p:nvPr>
            <p:ph idx="1"/>
          </p:nvPr>
        </p:nvSpPr>
        <p:spPr>
          <a:xfrm>
            <a:off x="1381918" y="1764666"/>
            <a:ext cx="8772287" cy="4991131"/>
          </a:xfrm>
        </p:spPr>
        <p:txBody>
          <a:bodyPr/>
          <a:lstStyle/>
          <a:p>
            <a:pPr>
              <a:buFont typeface="Wingdings" panose="05000000000000000000" pitchFamily="2" charset="2"/>
              <a:buChar char="ü"/>
            </a:pPr>
            <a:r>
              <a:rPr lang="en-US" dirty="0">
                <a:latin typeface="Comic Sans MS" pitchFamily="66" charset="0"/>
              </a:rPr>
              <a:t>This is the study of bacteria. </a:t>
            </a:r>
            <a:endParaRPr lang="en-US" dirty="0" smtClean="0">
              <a:latin typeface="Comic Sans MS" pitchFamily="66" charset="0"/>
            </a:endParaRPr>
          </a:p>
          <a:p>
            <a:pPr>
              <a:buFont typeface="Wingdings" panose="05000000000000000000" pitchFamily="2" charset="2"/>
              <a:buChar char="ü"/>
            </a:pPr>
            <a:r>
              <a:rPr lang="en-US" dirty="0" smtClean="0">
                <a:latin typeface="Comic Sans MS" pitchFamily="66" charset="0"/>
              </a:rPr>
              <a:t>Bacteria </a:t>
            </a:r>
            <a:r>
              <a:rPr lang="en-US" dirty="0">
                <a:latin typeface="Comic Sans MS" pitchFamily="66" charset="0"/>
              </a:rPr>
              <a:t>is a minute unicellular </a:t>
            </a:r>
            <a:r>
              <a:rPr lang="en-US" dirty="0" smtClean="0">
                <a:latin typeface="Comic Sans MS" pitchFamily="66" charset="0"/>
              </a:rPr>
              <a:t>organism.</a:t>
            </a:r>
          </a:p>
          <a:p>
            <a:pPr>
              <a:buFont typeface="Wingdings" panose="05000000000000000000" pitchFamily="2" charset="2"/>
              <a:buChar char="ü"/>
            </a:pPr>
            <a:r>
              <a:rPr lang="en-US" dirty="0" smtClean="0">
                <a:latin typeface="Comic Sans MS" pitchFamily="66" charset="0"/>
              </a:rPr>
              <a:t>Has </a:t>
            </a:r>
            <a:r>
              <a:rPr lang="en-US" dirty="0">
                <a:latin typeface="Comic Sans MS" pitchFamily="66" charset="0"/>
              </a:rPr>
              <a:t>rigid </a:t>
            </a:r>
            <a:r>
              <a:rPr lang="en-US" dirty="0" smtClean="0">
                <a:latin typeface="Comic Sans MS" pitchFamily="66" charset="0"/>
              </a:rPr>
              <a:t>peptidoglycan cell-wall </a:t>
            </a:r>
            <a:r>
              <a:rPr lang="en-US" dirty="0">
                <a:latin typeface="Comic Sans MS" pitchFamily="66" charset="0"/>
              </a:rPr>
              <a:t>and divides by binary fission</a:t>
            </a:r>
          </a:p>
          <a:p>
            <a:endParaRPr lang="en-US" dirty="0"/>
          </a:p>
        </p:txBody>
      </p:sp>
    </p:spTree>
    <p:extLst>
      <p:ext uri="{BB962C8B-B14F-4D97-AF65-F5344CB8AC3E}">
        <p14:creationId xmlns:p14="http://schemas.microsoft.com/office/powerpoint/2010/main" val="3427336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Cont’d </a:t>
            </a:r>
            <a:endParaRPr lang="en-US" b="1" dirty="0"/>
          </a:p>
        </p:txBody>
      </p:sp>
      <p:sp>
        <p:nvSpPr>
          <p:cNvPr id="3" name="Content Placeholder 2"/>
          <p:cNvSpPr>
            <a:spLocks noGrp="1"/>
          </p:cNvSpPr>
          <p:nvPr>
            <p:ph idx="1"/>
          </p:nvPr>
        </p:nvSpPr>
        <p:spPr>
          <a:xfrm>
            <a:off x="1534318" y="1764666"/>
            <a:ext cx="8619887" cy="4991131"/>
          </a:xfrm>
        </p:spPr>
        <p:txBody>
          <a:bodyPr>
            <a:normAutofit lnSpcReduction="10000"/>
          </a:bodyPr>
          <a:lstStyle/>
          <a:p>
            <a:r>
              <a:rPr lang="en-US" altLang="en-US" b="1" dirty="0">
                <a:solidFill>
                  <a:srgbClr val="05050B"/>
                </a:solidFill>
                <a:latin typeface="Comic Sans MS" panose="030F0702030302020204" pitchFamily="66" charset="0"/>
              </a:rPr>
              <a:t>Bacteria are characterized based on</a:t>
            </a:r>
          </a:p>
          <a:p>
            <a:pPr>
              <a:buFont typeface="Wingdings" panose="05000000000000000000" pitchFamily="2" charset="2"/>
              <a:buChar char="ü"/>
            </a:pPr>
            <a:r>
              <a:rPr lang="en-US" altLang="en-US" dirty="0">
                <a:solidFill>
                  <a:srgbClr val="05050B"/>
                </a:solidFill>
                <a:latin typeface="Comic Sans MS" panose="030F0702030302020204" pitchFamily="66" charset="0"/>
              </a:rPr>
              <a:t> structure cell arrangement</a:t>
            </a:r>
          </a:p>
          <a:p>
            <a:pPr>
              <a:buFont typeface="Wingdings" panose="05000000000000000000" pitchFamily="2" charset="2"/>
              <a:buChar char="ü"/>
            </a:pPr>
            <a:r>
              <a:rPr lang="en-US" altLang="en-US" dirty="0" smtClean="0">
                <a:solidFill>
                  <a:srgbClr val="05050B"/>
                </a:solidFill>
                <a:latin typeface="Comic Sans MS" panose="030F0702030302020204" pitchFamily="66" charset="0"/>
              </a:rPr>
              <a:t>size</a:t>
            </a:r>
          </a:p>
          <a:p>
            <a:pPr>
              <a:buFont typeface="Wingdings" panose="05000000000000000000" pitchFamily="2" charset="2"/>
              <a:buChar char="ü"/>
            </a:pPr>
            <a:r>
              <a:rPr lang="en-US" altLang="en-US" dirty="0">
                <a:solidFill>
                  <a:srgbClr val="05050B"/>
                </a:solidFill>
                <a:latin typeface="Comic Sans MS" panose="030F0702030302020204" pitchFamily="66" charset="0"/>
              </a:rPr>
              <a:t>the cell </a:t>
            </a:r>
            <a:r>
              <a:rPr lang="en-US" altLang="en-US" dirty="0" smtClean="0">
                <a:solidFill>
                  <a:srgbClr val="05050B"/>
                </a:solidFill>
                <a:latin typeface="Comic Sans MS" panose="030F0702030302020204" pitchFamily="66" charset="0"/>
              </a:rPr>
              <a:t>shape</a:t>
            </a:r>
            <a:endParaRPr lang="en-US" altLang="en-US" dirty="0">
              <a:solidFill>
                <a:srgbClr val="05050B"/>
              </a:solidFill>
              <a:latin typeface="Comic Sans MS" panose="030F0702030302020204" pitchFamily="66" charset="0"/>
            </a:endParaRPr>
          </a:p>
          <a:p>
            <a:pPr>
              <a:buFont typeface="Wingdings" panose="05000000000000000000" pitchFamily="2" charset="2"/>
              <a:buChar char="ü"/>
            </a:pPr>
            <a:r>
              <a:rPr lang="en-US" altLang="en-US" dirty="0" smtClean="0">
                <a:solidFill>
                  <a:srgbClr val="05050B"/>
                </a:solidFill>
                <a:latin typeface="Comic Sans MS" panose="030F0702030302020204" pitchFamily="66" charset="0"/>
              </a:rPr>
              <a:t>staining </a:t>
            </a:r>
            <a:r>
              <a:rPr lang="en-US" altLang="en-US" dirty="0">
                <a:solidFill>
                  <a:srgbClr val="05050B"/>
                </a:solidFill>
                <a:latin typeface="Comic Sans MS" panose="030F0702030302020204" pitchFamily="66" charset="0"/>
              </a:rPr>
              <a:t>reactions </a:t>
            </a:r>
          </a:p>
          <a:p>
            <a:pPr>
              <a:buFont typeface="Wingdings" panose="05000000000000000000" pitchFamily="2" charset="2"/>
              <a:buChar char="ü"/>
            </a:pPr>
            <a:r>
              <a:rPr lang="en-US" altLang="en-US" dirty="0">
                <a:solidFill>
                  <a:srgbClr val="05050B"/>
                </a:solidFill>
                <a:latin typeface="Comic Sans MS" panose="030F0702030302020204" pitchFamily="66" charset="0"/>
              </a:rPr>
              <a:t> motility </a:t>
            </a:r>
          </a:p>
          <a:p>
            <a:pPr>
              <a:buFont typeface="Wingdings" panose="05000000000000000000" pitchFamily="2" charset="2"/>
              <a:buChar char="ü"/>
            </a:pPr>
            <a:r>
              <a:rPr lang="en-US" altLang="en-US" dirty="0">
                <a:solidFill>
                  <a:srgbClr val="05050B"/>
                </a:solidFill>
                <a:latin typeface="Comic Sans MS" panose="030F0702030302020204" pitchFamily="66" charset="0"/>
              </a:rPr>
              <a:t> flagella arrangement. </a:t>
            </a:r>
          </a:p>
          <a:p>
            <a:endParaRPr lang="en-US" dirty="0"/>
          </a:p>
        </p:txBody>
      </p:sp>
    </p:spTree>
    <p:extLst>
      <p:ext uri="{BB962C8B-B14F-4D97-AF65-F5344CB8AC3E}">
        <p14:creationId xmlns:p14="http://schemas.microsoft.com/office/powerpoint/2010/main" val="711749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Bacteria structure</a:t>
            </a:r>
            <a:endParaRPr lang="en-US" u="sng" dirty="0"/>
          </a:p>
        </p:txBody>
      </p:sp>
      <p:pic>
        <p:nvPicPr>
          <p:cNvPr id="4" name="Content Placeholder 3"/>
          <p:cNvPicPr>
            <a:picLocks noGrp="1" noChangeAspect="1"/>
          </p:cNvPicPr>
          <p:nvPr>
            <p:ph idx="1"/>
          </p:nvPr>
        </p:nvPicPr>
        <p:blipFill>
          <a:blip r:embed="rId2"/>
          <a:stretch>
            <a:fillRect/>
          </a:stretch>
        </p:blipFill>
        <p:spPr>
          <a:xfrm>
            <a:off x="1518747" y="1343025"/>
            <a:ext cx="8473772" cy="5097767"/>
          </a:xfrm>
          <a:prstGeom prst="rect">
            <a:avLst/>
          </a:prstGeom>
        </p:spPr>
      </p:pic>
    </p:spTree>
    <p:extLst>
      <p:ext uri="{BB962C8B-B14F-4D97-AF65-F5344CB8AC3E}">
        <p14:creationId xmlns:p14="http://schemas.microsoft.com/office/powerpoint/2010/main" val="2048790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pic>
        <p:nvPicPr>
          <p:cNvPr id="4" name="Picture 4" descr="C:\Users\HP\Downloads\LR00049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58118" y="1724025"/>
            <a:ext cx="8685593" cy="4648200"/>
          </a:xfrm>
          <a:noFill/>
        </p:spPr>
      </p:pic>
    </p:spTree>
    <p:extLst>
      <p:ext uri="{BB962C8B-B14F-4D97-AF65-F5344CB8AC3E}">
        <p14:creationId xmlns:p14="http://schemas.microsoft.com/office/powerpoint/2010/main" val="3438800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Cont’d</a:t>
            </a:r>
            <a:endParaRPr lang="en-US" u="sng" dirty="0"/>
          </a:p>
        </p:txBody>
      </p:sp>
      <p:pic>
        <p:nvPicPr>
          <p:cNvPr id="4" name="Picture 2" descr="C:\Users\HP\Downloads\100575748_1280x72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53318" y="1765300"/>
            <a:ext cx="8627533" cy="4852988"/>
          </a:xfrm>
          <a:noFill/>
        </p:spPr>
      </p:pic>
    </p:spTree>
    <p:extLst>
      <p:ext uri="{BB962C8B-B14F-4D97-AF65-F5344CB8AC3E}">
        <p14:creationId xmlns:p14="http://schemas.microsoft.com/office/powerpoint/2010/main" val="1565924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Cont’d</a:t>
            </a:r>
            <a:endParaRPr lang="en-US" b="1" u="sng" dirty="0"/>
          </a:p>
        </p:txBody>
      </p:sp>
      <p:pic>
        <p:nvPicPr>
          <p:cNvPr id="4" name="Picture 2" descr="C:\Users\HP\Downloads\capsule.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25556" y="1765300"/>
            <a:ext cx="7728763" cy="4921838"/>
          </a:xfrm>
          <a:noFill/>
        </p:spPr>
      </p:pic>
    </p:spTree>
    <p:extLst>
      <p:ext uri="{BB962C8B-B14F-4D97-AF65-F5344CB8AC3E}">
        <p14:creationId xmlns:p14="http://schemas.microsoft.com/office/powerpoint/2010/main" val="3689278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effectLst>
                  <a:outerShdw blurRad="38100" dist="38100" dir="2700000" algn="tl">
                    <a:srgbClr val="000000">
                      <a:alpha val="43137"/>
                    </a:srgbClr>
                  </a:outerShdw>
                </a:effectLst>
                <a:latin typeface="Comic Sans MS" pitchFamily="66" charset="0"/>
              </a:rPr>
              <a:t>Introduction</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29518" y="1764666"/>
            <a:ext cx="8924687" cy="4991131"/>
          </a:xfrm>
        </p:spPr>
        <p:txBody>
          <a:bodyPr>
            <a:normAutofit fontScale="92500" lnSpcReduction="10000"/>
          </a:bodyPr>
          <a:lstStyle/>
          <a:p>
            <a:pPr>
              <a:buNone/>
            </a:pPr>
            <a:r>
              <a:rPr lang="en-US" dirty="0">
                <a:effectLst>
                  <a:outerShdw blurRad="38100" dist="38100" dir="2700000" algn="tl">
                    <a:srgbClr val="000000">
                      <a:alpha val="43137"/>
                    </a:srgbClr>
                  </a:outerShdw>
                </a:effectLst>
                <a:latin typeface="Comic Sans MS" pitchFamily="66" charset="0"/>
              </a:rPr>
              <a:t>Def:</a:t>
            </a:r>
          </a:p>
          <a:p>
            <a:pPr>
              <a:buNone/>
            </a:pPr>
            <a:r>
              <a:rPr lang="en-US" b="1" u="sng" dirty="0">
                <a:effectLst>
                  <a:outerShdw blurRad="38100" dist="38100" dir="2700000" algn="tl">
                    <a:srgbClr val="000000">
                      <a:alpha val="43137"/>
                    </a:srgbClr>
                  </a:outerShdw>
                </a:effectLst>
                <a:latin typeface="Comic Sans MS" pitchFamily="66" charset="0"/>
              </a:rPr>
              <a:t>Microbiology</a:t>
            </a:r>
            <a:r>
              <a:rPr lang="en-US" dirty="0">
                <a:effectLst>
                  <a:outerShdw blurRad="38100" dist="38100" dir="2700000" algn="tl">
                    <a:srgbClr val="000000">
                      <a:alpha val="43137"/>
                    </a:srgbClr>
                  </a:outerShdw>
                </a:effectLst>
                <a:latin typeface="Comic Sans MS" pitchFamily="66" charset="0"/>
              </a:rPr>
              <a:t> </a:t>
            </a:r>
            <a:endParaRPr lang="en-US" dirty="0" smtClean="0">
              <a:effectLst>
                <a:outerShdw blurRad="38100" dist="38100" dir="2700000" algn="tl">
                  <a:srgbClr val="000000">
                    <a:alpha val="43137"/>
                  </a:srgbClr>
                </a:outerShdw>
              </a:effectLst>
              <a:latin typeface="Comic Sans MS" pitchFamily="66" charset="0"/>
            </a:endParaRPr>
          </a:p>
          <a:p>
            <a:pPr>
              <a:buFont typeface="Wingdings" panose="05000000000000000000" pitchFamily="2" charset="2"/>
              <a:buChar char="ü"/>
            </a:pPr>
            <a:r>
              <a:rPr lang="en-US" dirty="0" smtClean="0">
                <a:effectLst>
                  <a:outerShdw blurRad="38100" dist="38100" dir="2700000" algn="tl">
                    <a:srgbClr val="000000">
                      <a:alpha val="43137"/>
                    </a:srgbClr>
                  </a:outerShdw>
                </a:effectLst>
                <a:latin typeface="Comic Sans MS" pitchFamily="66" charset="0"/>
              </a:rPr>
              <a:t>is </a:t>
            </a:r>
            <a:r>
              <a:rPr lang="en-US" dirty="0">
                <a:effectLst>
                  <a:outerShdw blurRad="38100" dist="38100" dir="2700000" algn="tl">
                    <a:srgbClr val="000000">
                      <a:alpha val="43137"/>
                    </a:srgbClr>
                  </a:outerShdw>
                </a:effectLst>
                <a:latin typeface="Comic Sans MS" pitchFamily="66" charset="0"/>
              </a:rPr>
              <a:t>the study of living organisms/microbes of microscopic size that cause </a:t>
            </a:r>
            <a:r>
              <a:rPr lang="en-US" dirty="0" smtClean="0">
                <a:effectLst>
                  <a:outerShdw blurRad="38100" dist="38100" dir="2700000" algn="tl">
                    <a:srgbClr val="000000">
                      <a:alpha val="43137"/>
                    </a:srgbClr>
                  </a:outerShdw>
                </a:effectLst>
                <a:latin typeface="Comic Sans MS" pitchFamily="66" charset="0"/>
              </a:rPr>
              <a:t>infection.</a:t>
            </a:r>
          </a:p>
          <a:p>
            <a:pPr>
              <a:buFont typeface="Wingdings" panose="05000000000000000000" pitchFamily="2" charset="2"/>
              <a:buChar char="ü"/>
            </a:pPr>
            <a:r>
              <a:rPr lang="en-US" altLang="en-US" dirty="0" smtClean="0">
                <a:solidFill>
                  <a:srgbClr val="05050B"/>
                </a:solidFill>
                <a:latin typeface="Comic Sans MS" panose="030F0702030302020204" pitchFamily="66" charset="0"/>
              </a:rPr>
              <a:t>It </a:t>
            </a:r>
            <a:r>
              <a:rPr lang="en-US" altLang="en-US" dirty="0">
                <a:solidFill>
                  <a:srgbClr val="05050B"/>
                </a:solidFill>
                <a:latin typeface="Comic Sans MS" panose="030F0702030302020204" pitchFamily="66" charset="0"/>
              </a:rPr>
              <a:t>is the study of the structure, body functions and physiological processes of  microorganism </a:t>
            </a:r>
            <a:endParaRPr lang="en-US" dirty="0" smtClean="0">
              <a:effectLst>
                <a:outerShdw blurRad="38100" dist="38100" dir="2700000" algn="tl">
                  <a:srgbClr val="000000">
                    <a:alpha val="43137"/>
                  </a:srgbClr>
                </a:outerShdw>
              </a:effectLst>
              <a:latin typeface="Comic Sans MS" pitchFamily="66" charset="0"/>
            </a:endParaRPr>
          </a:p>
          <a:p>
            <a:pPr>
              <a:buNone/>
            </a:pPr>
            <a:r>
              <a:rPr lang="en-US" dirty="0">
                <a:latin typeface="Comic Sans MS" pitchFamily="66" charset="0"/>
              </a:rPr>
              <a:t>The process of microbial inversion of the body is called </a:t>
            </a:r>
            <a:r>
              <a:rPr lang="en-US" b="1" dirty="0">
                <a:latin typeface="Comic Sans MS" pitchFamily="66" charset="0"/>
              </a:rPr>
              <a:t>infection.</a:t>
            </a:r>
          </a:p>
          <a:p>
            <a:pPr>
              <a:buNone/>
            </a:pPr>
            <a:endParaRPr lang="en-US" dirty="0">
              <a:effectLst>
                <a:outerShdw blurRad="38100" dist="38100" dir="2700000" algn="tl">
                  <a:srgbClr val="000000">
                    <a:alpha val="43137"/>
                  </a:srgbClr>
                </a:outerShdw>
              </a:effectLst>
              <a:latin typeface="Comic Sans MS" pitchFamily="66" charset="0"/>
            </a:endParaRPr>
          </a:p>
          <a:p>
            <a:pPr lvl="1" algn="just">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958240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Cont’d</a:t>
            </a:r>
            <a:endParaRPr lang="en-US" b="1" u="sng" dirty="0"/>
          </a:p>
        </p:txBody>
      </p:sp>
      <p:sp>
        <p:nvSpPr>
          <p:cNvPr id="3" name="Content Placeholder 2"/>
          <p:cNvSpPr>
            <a:spLocks noGrp="1"/>
          </p:cNvSpPr>
          <p:nvPr>
            <p:ph idx="1"/>
          </p:nvPr>
        </p:nvSpPr>
        <p:spPr>
          <a:xfrm>
            <a:off x="1381918" y="1764666"/>
            <a:ext cx="8772287" cy="4991131"/>
          </a:xfrm>
        </p:spPr>
        <p:txBody>
          <a:bodyPr>
            <a:normAutofit fontScale="85000" lnSpcReduction="20000"/>
          </a:bodyPr>
          <a:lstStyle/>
          <a:p>
            <a:pPr>
              <a:buFont typeface="Wingdings" panose="05000000000000000000" pitchFamily="2" charset="2"/>
              <a:buChar char="ü"/>
            </a:pPr>
            <a:r>
              <a:rPr lang="en-US" b="1" u="sng" dirty="0">
                <a:latin typeface="Comic Sans MS" pitchFamily="66" charset="0"/>
              </a:rPr>
              <a:t>Capsule</a:t>
            </a:r>
          </a:p>
          <a:p>
            <a:pPr>
              <a:buNone/>
            </a:pPr>
            <a:r>
              <a:rPr lang="en-US" dirty="0">
                <a:latin typeface="Comic Sans MS" pitchFamily="66" charset="0"/>
              </a:rPr>
              <a:t>Is amorphous material which forms the outermost layer of bacteria</a:t>
            </a:r>
          </a:p>
          <a:p>
            <a:pPr>
              <a:buNone/>
            </a:pPr>
            <a:r>
              <a:rPr lang="en-US" dirty="0">
                <a:latin typeface="Comic Sans MS" pitchFamily="66" charset="0"/>
              </a:rPr>
              <a:t>Composed of polysaccharide and proteins</a:t>
            </a:r>
          </a:p>
          <a:p>
            <a:pPr>
              <a:buNone/>
            </a:pPr>
            <a:r>
              <a:rPr lang="en-US" dirty="0">
                <a:solidFill>
                  <a:srgbClr val="FF0000"/>
                </a:solidFill>
                <a:latin typeface="Comic Sans MS" pitchFamily="66" charset="0"/>
              </a:rPr>
              <a:t>It inhibits phagocytosis and hence correlates with bacterial virulence</a:t>
            </a:r>
          </a:p>
          <a:p>
            <a:pPr>
              <a:buFont typeface="Wingdings" panose="05000000000000000000" pitchFamily="2" charset="2"/>
              <a:buChar char="ü"/>
            </a:pPr>
            <a:r>
              <a:rPr lang="en-US" b="1" u="sng" dirty="0">
                <a:latin typeface="Comic Sans MS" pitchFamily="66" charset="0"/>
              </a:rPr>
              <a:t>Cell wall</a:t>
            </a:r>
          </a:p>
          <a:p>
            <a:pPr>
              <a:buNone/>
            </a:pPr>
            <a:r>
              <a:rPr lang="en-US" dirty="0">
                <a:latin typeface="Comic Sans MS" pitchFamily="66" charset="0"/>
              </a:rPr>
              <a:t>Tough rigid structure strengthened by peptidoglycan </a:t>
            </a:r>
            <a:r>
              <a:rPr lang="en-US" dirty="0" smtClean="0">
                <a:latin typeface="Comic Sans MS" pitchFamily="66" charset="0"/>
              </a:rPr>
              <a:t>layers.</a:t>
            </a:r>
            <a:endParaRPr lang="en-US" dirty="0">
              <a:latin typeface="Comic Sans MS" pitchFamily="66" charset="0"/>
            </a:endParaRPr>
          </a:p>
          <a:p>
            <a:pPr>
              <a:buNone/>
            </a:pPr>
            <a:r>
              <a:rPr lang="en-US" dirty="0">
                <a:latin typeface="Comic Sans MS" pitchFamily="66" charset="0"/>
              </a:rPr>
              <a:t>Protects the bacteria against osmotic changes.</a:t>
            </a:r>
          </a:p>
          <a:p>
            <a:endParaRPr lang="en-US" dirty="0"/>
          </a:p>
        </p:txBody>
      </p:sp>
    </p:spTree>
    <p:extLst>
      <p:ext uri="{BB962C8B-B14F-4D97-AF65-F5344CB8AC3E}">
        <p14:creationId xmlns:p14="http://schemas.microsoft.com/office/powerpoint/2010/main" val="2357665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t>Cont’d</a:t>
            </a:r>
            <a:endParaRPr lang="en-US" b="1" u="sng" dirty="0"/>
          </a:p>
        </p:txBody>
      </p:sp>
      <p:sp>
        <p:nvSpPr>
          <p:cNvPr id="3" name="Content Placeholder 2"/>
          <p:cNvSpPr>
            <a:spLocks noGrp="1"/>
          </p:cNvSpPr>
          <p:nvPr>
            <p:ph idx="1"/>
          </p:nvPr>
        </p:nvSpPr>
        <p:spPr>
          <a:xfrm>
            <a:off x="1305718" y="1764666"/>
            <a:ext cx="8848487" cy="4991131"/>
          </a:xfrm>
        </p:spPr>
        <p:txBody>
          <a:bodyPr>
            <a:normAutofit fontScale="77500" lnSpcReduction="20000"/>
          </a:bodyPr>
          <a:lstStyle/>
          <a:p>
            <a:r>
              <a:rPr lang="en-US" dirty="0">
                <a:latin typeface="Comic Sans MS" pitchFamily="66" charset="0"/>
              </a:rPr>
              <a:t>Differences in composition of bacterial </a:t>
            </a:r>
            <a:r>
              <a:rPr lang="en-US" dirty="0" err="1">
                <a:latin typeface="Comic Sans MS" pitchFamily="66" charset="0"/>
              </a:rPr>
              <a:t>cellwall</a:t>
            </a:r>
            <a:r>
              <a:rPr lang="en-US" dirty="0">
                <a:latin typeface="Comic Sans MS" pitchFamily="66" charset="0"/>
              </a:rPr>
              <a:t> leads to differences in the staining of bacteria, thus Gram +</a:t>
            </a:r>
            <a:r>
              <a:rPr lang="en-US" dirty="0" err="1">
                <a:latin typeface="Comic Sans MS" pitchFamily="66" charset="0"/>
              </a:rPr>
              <a:t>Ve</a:t>
            </a:r>
            <a:r>
              <a:rPr lang="en-US" dirty="0">
                <a:latin typeface="Comic Sans MS" pitchFamily="66" charset="0"/>
              </a:rPr>
              <a:t> and Gram –</a:t>
            </a:r>
            <a:r>
              <a:rPr lang="en-US" dirty="0" err="1">
                <a:latin typeface="Comic Sans MS" pitchFamily="66" charset="0"/>
              </a:rPr>
              <a:t>Ve</a:t>
            </a:r>
            <a:r>
              <a:rPr lang="en-US" dirty="0">
                <a:latin typeface="Comic Sans MS" pitchFamily="66" charset="0"/>
              </a:rPr>
              <a:t> bacteria.</a:t>
            </a:r>
          </a:p>
          <a:p>
            <a:pPr lvl="1">
              <a:buFont typeface="Wingdings" pitchFamily="2" charset="2"/>
              <a:buChar char="Ø"/>
            </a:pPr>
            <a:r>
              <a:rPr lang="en-US" dirty="0">
                <a:latin typeface="Comic Sans MS" pitchFamily="66" charset="0"/>
              </a:rPr>
              <a:t>Gram +</a:t>
            </a:r>
            <a:r>
              <a:rPr lang="en-US" dirty="0" err="1">
                <a:latin typeface="Comic Sans MS" pitchFamily="66" charset="0"/>
              </a:rPr>
              <a:t>ve</a:t>
            </a:r>
            <a:r>
              <a:rPr lang="en-US" dirty="0">
                <a:latin typeface="Comic Sans MS" pitchFamily="66" charset="0"/>
              </a:rPr>
              <a:t> thick wall, large amount of peptidoglycan (</a:t>
            </a:r>
            <a:r>
              <a:rPr lang="en-US" dirty="0">
                <a:solidFill>
                  <a:srgbClr val="FF0000"/>
                </a:solidFill>
                <a:latin typeface="Comic Sans MS" pitchFamily="66" charset="0"/>
              </a:rPr>
              <a:t>purple)</a:t>
            </a:r>
          </a:p>
          <a:p>
            <a:pPr lvl="1">
              <a:buFont typeface="Wingdings" pitchFamily="2" charset="2"/>
              <a:buChar char="Ø"/>
            </a:pPr>
            <a:r>
              <a:rPr lang="en-US" dirty="0">
                <a:latin typeface="Comic Sans MS" pitchFamily="66" charset="0"/>
              </a:rPr>
              <a:t>Gram –</a:t>
            </a:r>
            <a:r>
              <a:rPr lang="en-US" dirty="0" err="1">
                <a:latin typeface="Comic Sans MS" pitchFamily="66" charset="0"/>
              </a:rPr>
              <a:t>ve</a:t>
            </a:r>
            <a:r>
              <a:rPr lang="en-US" dirty="0">
                <a:latin typeface="Comic Sans MS" pitchFamily="66" charset="0"/>
              </a:rPr>
              <a:t> thin wall, small amount of peptidoglycan </a:t>
            </a:r>
            <a:r>
              <a:rPr lang="en-US" dirty="0" smtClean="0">
                <a:latin typeface="Comic Sans MS" pitchFamily="66" charset="0"/>
              </a:rPr>
              <a:t>(</a:t>
            </a:r>
            <a:r>
              <a:rPr lang="en-US" dirty="0" smtClean="0">
                <a:solidFill>
                  <a:srgbClr val="FF0000"/>
                </a:solidFill>
                <a:latin typeface="Comic Sans MS" pitchFamily="66" charset="0"/>
              </a:rPr>
              <a:t>red/pink</a:t>
            </a:r>
            <a:r>
              <a:rPr lang="en-US" dirty="0" smtClean="0">
                <a:latin typeface="Comic Sans MS" pitchFamily="66" charset="0"/>
              </a:rPr>
              <a:t>)</a:t>
            </a:r>
            <a:endParaRPr lang="en-US" b="1" dirty="0">
              <a:latin typeface="Comic Sans MS" pitchFamily="66" charset="0"/>
            </a:endParaRPr>
          </a:p>
          <a:p>
            <a:pPr lvl="1">
              <a:buFont typeface="Wingdings" panose="05000000000000000000" pitchFamily="2" charset="2"/>
              <a:buChar char="ü"/>
            </a:pPr>
            <a:r>
              <a:rPr lang="en-US" b="1" u="sng" dirty="0" smtClean="0">
                <a:latin typeface="Comic Sans MS" pitchFamily="66" charset="0"/>
              </a:rPr>
              <a:t>Cytoplasmic </a:t>
            </a:r>
            <a:r>
              <a:rPr lang="en-US" b="1" u="sng" dirty="0">
                <a:latin typeface="Comic Sans MS" pitchFamily="66" charset="0"/>
              </a:rPr>
              <a:t>membrane</a:t>
            </a:r>
          </a:p>
          <a:p>
            <a:pPr lvl="1">
              <a:buNone/>
            </a:pPr>
            <a:r>
              <a:rPr lang="en-US" dirty="0">
                <a:latin typeface="Comic Sans MS" pitchFamily="66" charset="0"/>
              </a:rPr>
              <a:t>Is a selective barrier, semipermeable membrane controlling water, nutrients, ions, electrolytes movement in and out of bacteria.</a:t>
            </a:r>
          </a:p>
          <a:p>
            <a:pPr lvl="1">
              <a:buNone/>
            </a:pPr>
            <a:r>
              <a:rPr lang="en-US" dirty="0">
                <a:latin typeface="Comic Sans MS" pitchFamily="66" charset="0"/>
              </a:rPr>
              <a:t>Also site for enzymes involved in active transport of nutrients and other metabolic processes</a:t>
            </a:r>
          </a:p>
          <a:p>
            <a:endParaRPr lang="en-US" dirty="0"/>
          </a:p>
        </p:txBody>
      </p:sp>
    </p:spTree>
    <p:extLst>
      <p:ext uri="{BB962C8B-B14F-4D97-AF65-F5344CB8AC3E}">
        <p14:creationId xmlns:p14="http://schemas.microsoft.com/office/powerpoint/2010/main" val="3877543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Cont’d</a:t>
            </a:r>
            <a:endParaRPr lang="en-US" b="1" u="sng" dirty="0"/>
          </a:p>
        </p:txBody>
      </p:sp>
      <p:sp>
        <p:nvSpPr>
          <p:cNvPr id="3" name="Content Placeholder 2"/>
          <p:cNvSpPr>
            <a:spLocks noGrp="1"/>
          </p:cNvSpPr>
          <p:nvPr>
            <p:ph idx="1"/>
          </p:nvPr>
        </p:nvSpPr>
        <p:spPr>
          <a:xfrm>
            <a:off x="1458118" y="1764666"/>
            <a:ext cx="8696087" cy="4991131"/>
          </a:xfrm>
        </p:spPr>
        <p:txBody>
          <a:bodyPr>
            <a:normAutofit fontScale="92500" lnSpcReduction="20000"/>
          </a:bodyPr>
          <a:lstStyle/>
          <a:p>
            <a:pPr>
              <a:buFont typeface="Wingdings" panose="05000000000000000000" pitchFamily="2" charset="2"/>
              <a:buChar char="ü"/>
            </a:pPr>
            <a:r>
              <a:rPr lang="en-US" b="1" u="sng" dirty="0">
                <a:latin typeface="Comic Sans MS" pitchFamily="66" charset="0"/>
              </a:rPr>
              <a:t>Mesosome</a:t>
            </a:r>
          </a:p>
          <a:p>
            <a:pPr>
              <a:buNone/>
            </a:pPr>
            <a:r>
              <a:rPr lang="en-US" dirty="0">
                <a:latin typeface="Comic Sans MS" pitchFamily="66" charset="0"/>
              </a:rPr>
              <a:t>Are convoluted invaginations of cytoplasmic membrane</a:t>
            </a:r>
          </a:p>
          <a:p>
            <a:pPr>
              <a:buNone/>
            </a:pPr>
            <a:r>
              <a:rPr lang="en-US" dirty="0">
                <a:latin typeface="Comic Sans MS" pitchFamily="66" charset="0"/>
              </a:rPr>
              <a:t>Site for septum formation and involved in DNA segregation during cell division</a:t>
            </a:r>
          </a:p>
          <a:p>
            <a:pPr>
              <a:buFont typeface="Wingdings" panose="05000000000000000000" pitchFamily="2" charset="2"/>
              <a:buChar char="ü"/>
            </a:pPr>
            <a:r>
              <a:rPr lang="en-US" b="1" u="sng" dirty="0">
                <a:latin typeface="Comic Sans MS" pitchFamily="66" charset="0"/>
              </a:rPr>
              <a:t>Nuclear material/</a:t>
            </a:r>
            <a:r>
              <a:rPr lang="en-US" b="1" u="sng" dirty="0" err="1">
                <a:latin typeface="Comic Sans MS" pitchFamily="66" charset="0"/>
              </a:rPr>
              <a:t>nucleuos</a:t>
            </a:r>
            <a:r>
              <a:rPr lang="en-US" b="1" u="sng" dirty="0">
                <a:latin typeface="Comic Sans MS" pitchFamily="66" charset="0"/>
              </a:rPr>
              <a:t>- </a:t>
            </a:r>
            <a:r>
              <a:rPr lang="en-US" dirty="0">
                <a:latin typeface="Comic Sans MS" pitchFamily="66" charset="0"/>
              </a:rPr>
              <a:t>for replication of DNA and RNA</a:t>
            </a:r>
          </a:p>
          <a:p>
            <a:pPr>
              <a:buFont typeface="Wingdings" panose="05000000000000000000" pitchFamily="2" charset="2"/>
              <a:buChar char="ü"/>
            </a:pPr>
            <a:r>
              <a:rPr lang="en-US" b="1" u="sng" dirty="0">
                <a:latin typeface="Comic Sans MS" pitchFamily="66" charset="0"/>
              </a:rPr>
              <a:t>Ribosomes</a:t>
            </a:r>
            <a:r>
              <a:rPr lang="en-US" dirty="0">
                <a:latin typeface="Comic Sans MS" pitchFamily="66" charset="0"/>
              </a:rPr>
              <a:t>- site for protein synthesis </a:t>
            </a:r>
          </a:p>
          <a:p>
            <a:pPr>
              <a:buFont typeface="Wingdings" panose="05000000000000000000" pitchFamily="2" charset="2"/>
              <a:buChar char="ü"/>
            </a:pPr>
            <a:r>
              <a:rPr lang="en-US" b="1" u="sng" dirty="0">
                <a:latin typeface="Comic Sans MS" pitchFamily="66" charset="0"/>
              </a:rPr>
              <a:t>Flagella</a:t>
            </a:r>
            <a:r>
              <a:rPr lang="en-US" dirty="0">
                <a:latin typeface="Comic Sans MS" pitchFamily="66" charset="0"/>
              </a:rPr>
              <a:t>- long filaments structures for bacterial motility</a:t>
            </a:r>
          </a:p>
          <a:p>
            <a:endParaRPr lang="en-US" dirty="0"/>
          </a:p>
        </p:txBody>
      </p:sp>
    </p:spTree>
    <p:extLst>
      <p:ext uri="{BB962C8B-B14F-4D97-AF65-F5344CB8AC3E}">
        <p14:creationId xmlns:p14="http://schemas.microsoft.com/office/powerpoint/2010/main" val="4100808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Cont’d</a:t>
            </a:r>
            <a:endParaRPr lang="en-US" b="1" u="sng" dirty="0"/>
          </a:p>
        </p:txBody>
      </p:sp>
      <p:sp>
        <p:nvSpPr>
          <p:cNvPr id="3" name="Content Placeholder 2"/>
          <p:cNvSpPr>
            <a:spLocks noGrp="1"/>
          </p:cNvSpPr>
          <p:nvPr>
            <p:ph idx="1"/>
          </p:nvPr>
        </p:nvSpPr>
        <p:spPr>
          <a:xfrm>
            <a:off x="1077118" y="1764666"/>
            <a:ext cx="9077087" cy="4991131"/>
          </a:xfrm>
        </p:spPr>
        <p:txBody>
          <a:bodyPr>
            <a:normAutofit lnSpcReduction="10000"/>
          </a:bodyPr>
          <a:lstStyle/>
          <a:p>
            <a:pPr>
              <a:buNone/>
            </a:pPr>
            <a:r>
              <a:rPr lang="en-US" altLang="en-US" b="1" u="sng" dirty="0">
                <a:latin typeface="Comic Sans MS" panose="030F0702030302020204" pitchFamily="66" charset="0"/>
              </a:rPr>
              <a:t>Function of Flagella </a:t>
            </a:r>
          </a:p>
          <a:p>
            <a:r>
              <a:rPr lang="en-US" altLang="en-US" dirty="0">
                <a:latin typeface="Comic Sans MS" panose="030F0702030302020204" pitchFamily="66" charset="0"/>
              </a:rPr>
              <a:t>Bacterial propel themselves by rotating their helical flagella. </a:t>
            </a:r>
          </a:p>
          <a:p>
            <a:pPr>
              <a:buFont typeface="Wingdings" panose="05000000000000000000" pitchFamily="2" charset="2"/>
              <a:buChar char="v"/>
            </a:pPr>
            <a:r>
              <a:rPr lang="en-US" altLang="en-US" dirty="0">
                <a:latin typeface="Comic Sans MS" panose="030F0702030302020204" pitchFamily="66" charset="0"/>
              </a:rPr>
              <a:t>Based on their location on the cell, flagella may be polar or lateral. </a:t>
            </a:r>
          </a:p>
          <a:p>
            <a:pPr>
              <a:buNone/>
            </a:pPr>
            <a:r>
              <a:rPr lang="en-US" altLang="en-US" b="1" dirty="0">
                <a:latin typeface="Comic Sans MS" panose="030F0702030302020204" pitchFamily="66" charset="0"/>
              </a:rPr>
              <a:t>	(</a:t>
            </a:r>
            <a:r>
              <a:rPr lang="en-US" altLang="en-US" b="1" dirty="0" err="1">
                <a:latin typeface="Comic Sans MS" panose="030F0702030302020204" pitchFamily="66" charset="0"/>
              </a:rPr>
              <a:t>i</a:t>
            </a:r>
            <a:r>
              <a:rPr lang="en-US" altLang="en-US" dirty="0">
                <a:latin typeface="Comic Sans MS" panose="030F0702030302020204" pitchFamily="66" charset="0"/>
              </a:rPr>
              <a:t>) Polar: At one or both ends of bacterium. </a:t>
            </a:r>
          </a:p>
          <a:p>
            <a:pPr>
              <a:buNone/>
            </a:pPr>
            <a:r>
              <a:rPr lang="en-US" altLang="en-US" dirty="0">
                <a:latin typeface="Comic Sans MS" panose="030F0702030302020204" pitchFamily="66" charset="0"/>
              </a:rPr>
              <a:t>	(ii) Lateral: Along the sides of the bacterium.</a:t>
            </a:r>
          </a:p>
          <a:p>
            <a:endParaRPr lang="en-US" dirty="0"/>
          </a:p>
        </p:txBody>
      </p:sp>
    </p:spTree>
    <p:extLst>
      <p:ext uri="{BB962C8B-B14F-4D97-AF65-F5344CB8AC3E}">
        <p14:creationId xmlns:p14="http://schemas.microsoft.com/office/powerpoint/2010/main" val="29061242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u="sng" dirty="0"/>
              <a:t>Types of flagella </a:t>
            </a:r>
            <a:endParaRPr lang="en-US" b="1" u="sng" dirty="0"/>
          </a:p>
        </p:txBody>
      </p:sp>
      <p:sp>
        <p:nvSpPr>
          <p:cNvPr id="3" name="Content Placeholder 2"/>
          <p:cNvSpPr>
            <a:spLocks noGrp="1"/>
          </p:cNvSpPr>
          <p:nvPr>
            <p:ph idx="1"/>
          </p:nvPr>
        </p:nvSpPr>
        <p:spPr>
          <a:xfrm>
            <a:off x="1077118" y="1764666"/>
            <a:ext cx="9077087" cy="4991131"/>
          </a:xfrm>
        </p:spPr>
        <p:txBody>
          <a:bodyPr>
            <a:normAutofit fontScale="92500" lnSpcReduction="20000"/>
          </a:bodyPr>
          <a:lstStyle/>
          <a:p>
            <a:pPr>
              <a:buNone/>
            </a:pPr>
            <a:r>
              <a:rPr lang="en-US" altLang="en-US" b="1" dirty="0">
                <a:solidFill>
                  <a:srgbClr val="05050B"/>
                </a:solidFill>
                <a:latin typeface="Comic Sans MS" panose="030F0702030302020204" pitchFamily="66" charset="0"/>
              </a:rPr>
              <a:t>Monotrichous: </a:t>
            </a:r>
            <a:r>
              <a:rPr lang="en-US" altLang="en-US" dirty="0">
                <a:solidFill>
                  <a:srgbClr val="05050B"/>
                </a:solidFill>
                <a:latin typeface="Comic Sans MS" panose="030F0702030302020204" pitchFamily="66" charset="0"/>
              </a:rPr>
              <a:t>A single polar flagellum. </a:t>
            </a:r>
          </a:p>
          <a:p>
            <a:pPr>
              <a:buNone/>
            </a:pPr>
            <a:r>
              <a:rPr lang="en-US" altLang="en-US" dirty="0">
                <a:solidFill>
                  <a:srgbClr val="05050B"/>
                </a:solidFill>
                <a:latin typeface="Comic Sans MS" panose="030F0702030302020204" pitchFamily="66" charset="0"/>
              </a:rPr>
              <a:t>	Many that appears and function as </a:t>
            </a:r>
            <a:r>
              <a:rPr lang="en-US" altLang="en-US" dirty="0" err="1">
                <a:solidFill>
                  <a:srgbClr val="05050B"/>
                </a:solidFill>
                <a:latin typeface="Comic Sans MS" panose="030F0702030302020204" pitchFamily="66" charset="0"/>
              </a:rPr>
              <a:t>monopolar</a:t>
            </a:r>
            <a:r>
              <a:rPr lang="en-US" altLang="en-US" dirty="0">
                <a:solidFill>
                  <a:srgbClr val="05050B"/>
                </a:solidFill>
                <a:latin typeface="Comic Sans MS" panose="030F0702030302020204" pitchFamily="66" charset="0"/>
              </a:rPr>
              <a:t> or bipolar flagella consists of bundles of 2 to 50 single units (</a:t>
            </a:r>
            <a:r>
              <a:rPr lang="en-US" altLang="en-US" dirty="0" err="1">
                <a:solidFill>
                  <a:srgbClr val="05050B"/>
                </a:solidFill>
                <a:latin typeface="Comic Sans MS" panose="030F0702030302020204" pitchFamily="66" charset="0"/>
              </a:rPr>
              <a:t>polytrichous</a:t>
            </a:r>
            <a:r>
              <a:rPr lang="en-US" altLang="en-US" dirty="0">
                <a:solidFill>
                  <a:srgbClr val="05050B"/>
                </a:solidFill>
                <a:latin typeface="Comic Sans MS" panose="030F0702030302020204" pitchFamily="66" charset="0"/>
              </a:rPr>
              <a:t>). </a:t>
            </a:r>
          </a:p>
          <a:p>
            <a:pPr>
              <a:buNone/>
            </a:pPr>
            <a:r>
              <a:rPr lang="en-US" altLang="en-US" b="1" dirty="0">
                <a:solidFill>
                  <a:srgbClr val="05050B"/>
                </a:solidFill>
                <a:latin typeface="Comic Sans MS" panose="030F0702030302020204" pitchFamily="66" charset="0"/>
              </a:rPr>
              <a:t>* </a:t>
            </a:r>
            <a:r>
              <a:rPr lang="en-US" altLang="en-US" b="1" dirty="0" err="1">
                <a:solidFill>
                  <a:srgbClr val="05050B"/>
                </a:solidFill>
                <a:latin typeface="Comic Sans MS" panose="030F0702030302020204" pitchFamily="66" charset="0"/>
              </a:rPr>
              <a:t>Lophotrichous</a:t>
            </a:r>
            <a:r>
              <a:rPr lang="en-US" altLang="en-US" b="1" dirty="0">
                <a:solidFill>
                  <a:srgbClr val="05050B"/>
                </a:solidFill>
                <a:latin typeface="Comic Sans MS" panose="030F0702030302020204" pitchFamily="66" charset="0"/>
              </a:rPr>
              <a:t>: </a:t>
            </a:r>
            <a:r>
              <a:rPr lang="en-US" altLang="en-US" dirty="0">
                <a:solidFill>
                  <a:srgbClr val="05050B"/>
                </a:solidFill>
                <a:latin typeface="Comic Sans MS" panose="030F0702030302020204" pitchFamily="66" charset="0"/>
              </a:rPr>
              <a:t>A cluster of polar flagella. </a:t>
            </a:r>
          </a:p>
          <a:p>
            <a:pPr>
              <a:buNone/>
            </a:pPr>
            <a:r>
              <a:rPr lang="en-US" altLang="en-US" b="1" dirty="0">
                <a:solidFill>
                  <a:srgbClr val="05050B"/>
                </a:solidFill>
                <a:latin typeface="Comic Sans MS" panose="030F0702030302020204" pitchFamily="66" charset="0"/>
              </a:rPr>
              <a:t>* </a:t>
            </a:r>
            <a:r>
              <a:rPr lang="en-US" altLang="en-US" b="1" dirty="0" err="1">
                <a:solidFill>
                  <a:srgbClr val="05050B"/>
                </a:solidFill>
                <a:latin typeface="Comic Sans MS" panose="030F0702030302020204" pitchFamily="66" charset="0"/>
              </a:rPr>
              <a:t>Amphitrichous</a:t>
            </a:r>
            <a:r>
              <a:rPr lang="en-US" altLang="en-US" b="1" dirty="0">
                <a:solidFill>
                  <a:srgbClr val="05050B"/>
                </a:solidFill>
                <a:latin typeface="Comic Sans MS" panose="030F0702030302020204" pitchFamily="66" charset="0"/>
              </a:rPr>
              <a:t>: </a:t>
            </a:r>
            <a:r>
              <a:rPr lang="en-US" altLang="en-US" dirty="0">
                <a:solidFill>
                  <a:srgbClr val="05050B"/>
                </a:solidFill>
                <a:latin typeface="Comic Sans MS" panose="030F0702030302020204" pitchFamily="66" charset="0"/>
              </a:rPr>
              <a:t>Flagella, either single or clusters at both cell poles. </a:t>
            </a:r>
          </a:p>
          <a:p>
            <a:pPr>
              <a:buNone/>
            </a:pPr>
            <a:r>
              <a:rPr lang="en-US" altLang="en-US" b="1" dirty="0">
                <a:solidFill>
                  <a:srgbClr val="05050B"/>
                </a:solidFill>
                <a:latin typeface="Comic Sans MS" panose="030F0702030302020204" pitchFamily="66" charset="0"/>
              </a:rPr>
              <a:t>* </a:t>
            </a:r>
            <a:r>
              <a:rPr lang="en-US" altLang="en-US" b="1" dirty="0" err="1">
                <a:solidFill>
                  <a:srgbClr val="05050B"/>
                </a:solidFill>
                <a:latin typeface="Comic Sans MS" panose="030F0702030302020204" pitchFamily="66" charset="0"/>
              </a:rPr>
              <a:t>Peritrichous</a:t>
            </a:r>
            <a:r>
              <a:rPr lang="en-US" altLang="en-US" b="1" dirty="0">
                <a:solidFill>
                  <a:srgbClr val="05050B"/>
                </a:solidFill>
                <a:latin typeface="Comic Sans MS" panose="030F0702030302020204" pitchFamily="66" charset="0"/>
              </a:rPr>
              <a:t>: </a:t>
            </a:r>
            <a:r>
              <a:rPr lang="en-US" altLang="en-US" dirty="0">
                <a:solidFill>
                  <a:srgbClr val="05050B"/>
                </a:solidFill>
                <a:latin typeface="Comic Sans MS" panose="030F0702030302020204" pitchFamily="66" charset="0"/>
              </a:rPr>
              <a:t>Cell surrounded by lateral flagella. </a:t>
            </a:r>
          </a:p>
          <a:p>
            <a:endParaRPr lang="en-US" dirty="0"/>
          </a:p>
        </p:txBody>
      </p:sp>
    </p:spTree>
    <p:extLst>
      <p:ext uri="{BB962C8B-B14F-4D97-AF65-F5344CB8AC3E}">
        <p14:creationId xmlns:p14="http://schemas.microsoft.com/office/powerpoint/2010/main" val="22117889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34319" y="1765300"/>
            <a:ext cx="8305800" cy="4991100"/>
          </a:xfrm>
          <a:noFill/>
        </p:spPr>
      </p:pic>
    </p:spTree>
    <p:extLst>
      <p:ext uri="{BB962C8B-B14F-4D97-AF65-F5344CB8AC3E}">
        <p14:creationId xmlns:p14="http://schemas.microsoft.com/office/powerpoint/2010/main" val="2694822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a:solidFill>
                  <a:srgbClr val="05050B"/>
                </a:solidFill>
                <a:latin typeface="Comic Sans MS" panose="030F0702030302020204" pitchFamily="66" charset="0"/>
              </a:rPr>
              <a:t>Size</a:t>
            </a:r>
            <a:r>
              <a:rPr lang="en-US" altLang="en-US" b="1" dirty="0">
                <a:solidFill>
                  <a:srgbClr val="05050B"/>
                </a:solidFill>
              </a:rPr>
              <a:t> </a:t>
            </a:r>
            <a:br>
              <a:rPr lang="en-US" altLang="en-US" b="1" dirty="0">
                <a:solidFill>
                  <a:srgbClr val="05050B"/>
                </a:solidFill>
              </a:rPr>
            </a:br>
            <a:endParaRPr lang="en-US" dirty="0"/>
          </a:p>
        </p:txBody>
      </p:sp>
      <p:sp>
        <p:nvSpPr>
          <p:cNvPr id="3" name="Content Placeholder 2"/>
          <p:cNvSpPr>
            <a:spLocks noGrp="1"/>
          </p:cNvSpPr>
          <p:nvPr>
            <p:ph idx="1"/>
          </p:nvPr>
        </p:nvSpPr>
        <p:spPr>
          <a:xfrm>
            <a:off x="1153318" y="1764666"/>
            <a:ext cx="9000887" cy="4991131"/>
          </a:xfrm>
        </p:spPr>
        <p:txBody>
          <a:bodyPr>
            <a:normAutofit/>
          </a:bodyPr>
          <a:lstStyle/>
          <a:p>
            <a:pPr>
              <a:buFont typeface="Wingdings" panose="05000000000000000000" pitchFamily="2" charset="2"/>
              <a:buChar char="ü"/>
            </a:pPr>
            <a:r>
              <a:rPr lang="en-US" altLang="en-US" dirty="0" smtClean="0">
                <a:solidFill>
                  <a:srgbClr val="05050B"/>
                </a:solidFill>
                <a:latin typeface="Comic Sans MS" panose="030F0702030302020204" pitchFamily="66" charset="0"/>
              </a:rPr>
              <a:t>Bacteria </a:t>
            </a:r>
            <a:r>
              <a:rPr lang="en-US" altLang="en-US" dirty="0">
                <a:solidFill>
                  <a:srgbClr val="05050B"/>
                </a:solidFill>
                <a:latin typeface="Comic Sans MS" panose="030F0702030302020204" pitchFamily="66" charset="0"/>
              </a:rPr>
              <a:t>are very small, 0.5 to 1.0 NM in diameter. </a:t>
            </a:r>
            <a:endParaRPr lang="en-US" altLang="en-US" dirty="0" smtClean="0">
              <a:solidFill>
                <a:srgbClr val="05050B"/>
              </a:solidFill>
              <a:latin typeface="Comic Sans MS" panose="030F0702030302020204" pitchFamily="66" charset="0"/>
            </a:endParaRPr>
          </a:p>
          <a:p>
            <a:pPr>
              <a:buFont typeface="Wingdings" panose="05000000000000000000" pitchFamily="2" charset="2"/>
              <a:buChar char="ü"/>
            </a:pPr>
            <a:r>
              <a:rPr lang="en-US" altLang="en-US" dirty="0" smtClean="0">
                <a:solidFill>
                  <a:srgbClr val="05050B"/>
                </a:solidFill>
                <a:latin typeface="Comic Sans MS" panose="030F0702030302020204" pitchFamily="66" charset="0"/>
              </a:rPr>
              <a:t>Because </a:t>
            </a:r>
            <a:r>
              <a:rPr lang="en-US" altLang="en-US" dirty="0">
                <a:solidFill>
                  <a:srgbClr val="05050B"/>
                </a:solidFill>
                <a:latin typeface="Comic Sans MS" panose="030F0702030302020204" pitchFamily="66" charset="0"/>
              </a:rPr>
              <a:t>of their small </a:t>
            </a:r>
            <a:r>
              <a:rPr lang="en-US" altLang="en-US" dirty="0" smtClean="0">
                <a:solidFill>
                  <a:srgbClr val="05050B"/>
                </a:solidFill>
                <a:latin typeface="Comic Sans MS" panose="030F0702030302020204" pitchFamily="66" charset="0"/>
              </a:rPr>
              <a:t>size they </a:t>
            </a:r>
            <a:r>
              <a:rPr lang="en-US" altLang="en-US" dirty="0">
                <a:solidFill>
                  <a:srgbClr val="05050B"/>
                </a:solidFill>
                <a:latin typeface="Comic Sans MS" panose="030F0702030302020204" pitchFamily="66" charset="0"/>
              </a:rPr>
              <a:t>have high surface area/volume ratio which results in a high growth and metabolism rate. </a:t>
            </a:r>
            <a:endParaRPr lang="en-US" altLang="en-US" dirty="0" smtClean="0">
              <a:solidFill>
                <a:srgbClr val="05050B"/>
              </a:solidFill>
              <a:latin typeface="Comic Sans MS" panose="030F0702030302020204" pitchFamily="66" charset="0"/>
            </a:endParaRPr>
          </a:p>
          <a:p>
            <a:endParaRPr lang="en-US" dirty="0"/>
          </a:p>
        </p:txBody>
      </p:sp>
    </p:spTree>
    <p:extLst>
      <p:ext uri="{BB962C8B-B14F-4D97-AF65-F5344CB8AC3E}">
        <p14:creationId xmlns:p14="http://schemas.microsoft.com/office/powerpoint/2010/main" val="5324130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Comic Sans MS" pitchFamily="66" charset="0"/>
              </a:rPr>
              <a:t>Classification of bacteria</a:t>
            </a:r>
            <a:endParaRPr lang="en-US" u="sng" dirty="0"/>
          </a:p>
        </p:txBody>
      </p:sp>
      <p:sp>
        <p:nvSpPr>
          <p:cNvPr id="3" name="Content Placeholder 2"/>
          <p:cNvSpPr>
            <a:spLocks noGrp="1"/>
          </p:cNvSpPr>
          <p:nvPr>
            <p:ph idx="1"/>
          </p:nvPr>
        </p:nvSpPr>
        <p:spPr>
          <a:xfrm>
            <a:off x="1381918" y="1764666"/>
            <a:ext cx="8772287" cy="4991131"/>
          </a:xfrm>
        </p:spPr>
        <p:txBody>
          <a:bodyPr/>
          <a:lstStyle/>
          <a:p>
            <a:pPr>
              <a:buNone/>
            </a:pPr>
            <a:r>
              <a:rPr lang="en-US" dirty="0">
                <a:latin typeface="Comic Sans MS" pitchFamily="66" charset="0"/>
              </a:rPr>
              <a:t>Bacteria classification is based on;</a:t>
            </a:r>
          </a:p>
          <a:p>
            <a:pPr lvl="1">
              <a:buFont typeface="Courier New" pitchFamily="49" charset="0"/>
              <a:buChar char="o"/>
            </a:pPr>
            <a:r>
              <a:rPr lang="en-US" dirty="0" smtClean="0">
                <a:latin typeface="Comic Sans MS" pitchFamily="66" charset="0"/>
              </a:rPr>
              <a:t>Morphology</a:t>
            </a:r>
          </a:p>
          <a:p>
            <a:pPr lvl="1">
              <a:buFont typeface="Courier New" pitchFamily="49" charset="0"/>
              <a:buChar char="o"/>
            </a:pPr>
            <a:r>
              <a:rPr lang="en-US" dirty="0">
                <a:latin typeface="Comic Sans MS" pitchFamily="66" charset="0"/>
              </a:rPr>
              <a:t>Biochemical </a:t>
            </a:r>
            <a:r>
              <a:rPr lang="en-US" dirty="0" smtClean="0">
                <a:latin typeface="Comic Sans MS" pitchFamily="66" charset="0"/>
              </a:rPr>
              <a:t>characteristics</a:t>
            </a:r>
            <a:endParaRPr lang="en-US" dirty="0">
              <a:latin typeface="Comic Sans MS" pitchFamily="66" charset="0"/>
            </a:endParaRPr>
          </a:p>
          <a:p>
            <a:pPr lvl="1">
              <a:buFont typeface="Courier New" pitchFamily="49" charset="0"/>
              <a:buChar char="o"/>
            </a:pPr>
            <a:r>
              <a:rPr lang="en-US" dirty="0" smtClean="0">
                <a:latin typeface="Comic Sans MS" pitchFamily="66" charset="0"/>
              </a:rPr>
              <a:t>Lab identification</a:t>
            </a:r>
            <a:endParaRPr lang="en-US" dirty="0">
              <a:latin typeface="Comic Sans MS" pitchFamily="66" charset="0"/>
            </a:endParaRPr>
          </a:p>
          <a:p>
            <a:pPr lvl="1">
              <a:buFont typeface="Courier New" pitchFamily="49" charset="0"/>
              <a:buChar char="o"/>
            </a:pPr>
            <a:r>
              <a:rPr lang="en-US" dirty="0">
                <a:latin typeface="Comic Sans MS" pitchFamily="66" charset="0"/>
              </a:rPr>
              <a:t>Growth requirement/cultural characteristics</a:t>
            </a:r>
          </a:p>
          <a:p>
            <a:endParaRPr lang="en-US" dirty="0"/>
          </a:p>
        </p:txBody>
      </p:sp>
    </p:spTree>
    <p:extLst>
      <p:ext uri="{BB962C8B-B14F-4D97-AF65-F5344CB8AC3E}">
        <p14:creationId xmlns:p14="http://schemas.microsoft.com/office/powerpoint/2010/main" val="23097436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Comic Sans MS" pitchFamily="66" charset="0"/>
              </a:rPr>
              <a:t>1. Morphological</a:t>
            </a:r>
            <a:endParaRPr lang="en-US" u="sng" dirty="0"/>
          </a:p>
        </p:txBody>
      </p:sp>
      <p:sp>
        <p:nvSpPr>
          <p:cNvPr id="3" name="Content Placeholder 2"/>
          <p:cNvSpPr>
            <a:spLocks noGrp="1"/>
          </p:cNvSpPr>
          <p:nvPr>
            <p:ph idx="1"/>
          </p:nvPr>
        </p:nvSpPr>
        <p:spPr>
          <a:xfrm>
            <a:off x="1305718" y="1764666"/>
            <a:ext cx="8848487" cy="4991131"/>
          </a:xfrm>
        </p:spPr>
        <p:txBody>
          <a:bodyPr/>
          <a:lstStyle/>
          <a:p>
            <a:pPr>
              <a:buFont typeface="Wingdings" panose="05000000000000000000" pitchFamily="2" charset="2"/>
              <a:buChar char="ü"/>
            </a:pPr>
            <a:r>
              <a:rPr lang="en-US" dirty="0">
                <a:latin typeface="Comic Sans MS" pitchFamily="66" charset="0"/>
              </a:rPr>
              <a:t>Spherical-cocci </a:t>
            </a:r>
            <a:r>
              <a:rPr lang="en-US" dirty="0" err="1">
                <a:latin typeface="Comic Sans MS" pitchFamily="66" charset="0"/>
              </a:rPr>
              <a:t>eg</a:t>
            </a:r>
            <a:r>
              <a:rPr lang="en-US" dirty="0">
                <a:latin typeface="Comic Sans MS" pitchFamily="66" charset="0"/>
              </a:rPr>
              <a:t> S. </a:t>
            </a:r>
            <a:r>
              <a:rPr lang="en-US" dirty="0" smtClean="0">
                <a:latin typeface="Comic Sans MS" pitchFamily="66" charset="0"/>
              </a:rPr>
              <a:t>pneumonia</a:t>
            </a:r>
          </a:p>
          <a:p>
            <a:pPr>
              <a:buFont typeface="Wingdings" panose="05000000000000000000" pitchFamily="2" charset="2"/>
              <a:buChar char="ü"/>
            </a:pPr>
            <a:r>
              <a:rPr lang="en-US" dirty="0" smtClean="0">
                <a:latin typeface="Comic Sans MS" pitchFamily="66" charset="0"/>
              </a:rPr>
              <a:t>Cylindrical-bacilli </a:t>
            </a:r>
            <a:r>
              <a:rPr lang="en-US" dirty="0">
                <a:latin typeface="Comic Sans MS" pitchFamily="66" charset="0"/>
              </a:rPr>
              <a:t>or </a:t>
            </a:r>
            <a:r>
              <a:rPr lang="en-US" dirty="0" smtClean="0">
                <a:latin typeface="Comic Sans MS" pitchFamily="66" charset="0"/>
              </a:rPr>
              <a:t>rods</a:t>
            </a:r>
          </a:p>
          <a:p>
            <a:pPr>
              <a:buFont typeface="Wingdings" panose="05000000000000000000" pitchFamily="2" charset="2"/>
              <a:buChar char="ü"/>
            </a:pPr>
            <a:r>
              <a:rPr lang="en-US" dirty="0" smtClean="0">
                <a:latin typeface="Comic Sans MS" pitchFamily="66" charset="0"/>
              </a:rPr>
              <a:t>Helical- </a:t>
            </a:r>
            <a:r>
              <a:rPr lang="en-US" dirty="0" err="1">
                <a:latin typeface="Comic Sans MS" pitchFamily="66" charset="0"/>
              </a:rPr>
              <a:t>spirochaetes</a:t>
            </a:r>
            <a:r>
              <a:rPr lang="en-US" dirty="0">
                <a:latin typeface="Comic Sans MS" pitchFamily="66" charset="0"/>
              </a:rPr>
              <a:t>, </a:t>
            </a:r>
            <a:r>
              <a:rPr lang="en-US" dirty="0" err="1">
                <a:latin typeface="Comic Sans MS" pitchFamily="66" charset="0"/>
              </a:rPr>
              <a:t>flexible,coiled</a:t>
            </a:r>
            <a:r>
              <a:rPr lang="en-US" dirty="0">
                <a:latin typeface="Comic Sans MS" pitchFamily="66" charset="0"/>
              </a:rPr>
              <a:t> and motile </a:t>
            </a:r>
            <a:r>
              <a:rPr lang="en-US" dirty="0" err="1">
                <a:latin typeface="Comic Sans MS" pitchFamily="66" charset="0"/>
              </a:rPr>
              <a:t>e.g</a:t>
            </a:r>
            <a:r>
              <a:rPr lang="en-US" dirty="0">
                <a:latin typeface="Comic Sans MS" pitchFamily="66" charset="0"/>
              </a:rPr>
              <a:t> </a:t>
            </a:r>
            <a:r>
              <a:rPr lang="en-US" dirty="0" err="1">
                <a:latin typeface="Comic Sans MS" pitchFamily="66" charset="0"/>
              </a:rPr>
              <a:t>Trepanoma</a:t>
            </a:r>
            <a:r>
              <a:rPr lang="en-US" dirty="0">
                <a:latin typeface="Comic Sans MS" pitchFamily="66" charset="0"/>
              </a:rPr>
              <a:t> </a:t>
            </a:r>
            <a:r>
              <a:rPr lang="en-US" dirty="0" smtClean="0">
                <a:latin typeface="Comic Sans MS" pitchFamily="66" charset="0"/>
              </a:rPr>
              <a:t>pallidum</a:t>
            </a:r>
          </a:p>
          <a:p>
            <a:pPr>
              <a:buFont typeface="Wingdings" panose="05000000000000000000" pitchFamily="2" charset="2"/>
              <a:buChar char="ü"/>
            </a:pPr>
            <a:r>
              <a:rPr lang="en-US" dirty="0" err="1" smtClean="0">
                <a:latin typeface="Comic Sans MS" pitchFamily="66" charset="0"/>
              </a:rPr>
              <a:t>Vibrios</a:t>
            </a:r>
            <a:r>
              <a:rPr lang="en-US" dirty="0" smtClean="0">
                <a:latin typeface="Comic Sans MS" pitchFamily="66" charset="0"/>
              </a:rPr>
              <a:t>-coma </a:t>
            </a:r>
            <a:r>
              <a:rPr lang="en-US" dirty="0">
                <a:latin typeface="Comic Sans MS" pitchFamily="66" charset="0"/>
              </a:rPr>
              <a:t>like</a:t>
            </a:r>
          </a:p>
          <a:p>
            <a:endParaRPr lang="en-US" dirty="0"/>
          </a:p>
        </p:txBody>
      </p:sp>
    </p:spTree>
    <p:extLst>
      <p:ext uri="{BB962C8B-B14F-4D97-AF65-F5344CB8AC3E}">
        <p14:creationId xmlns:p14="http://schemas.microsoft.com/office/powerpoint/2010/main" val="27187269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t>cont</a:t>
            </a:r>
            <a:endParaRPr lang="en-US" b="1" u="sng" dirty="0"/>
          </a:p>
        </p:txBody>
      </p:sp>
      <p:pic>
        <p:nvPicPr>
          <p:cNvPr id="4" name="Picture 2" descr="C:\Users\HP\Downloads\X2604-C-57.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77319" y="1190626"/>
            <a:ext cx="6043196" cy="5486400"/>
          </a:xfrm>
          <a:noFill/>
        </p:spPr>
      </p:pic>
    </p:spTree>
    <p:extLst>
      <p:ext uri="{BB962C8B-B14F-4D97-AF65-F5344CB8AC3E}">
        <p14:creationId xmlns:p14="http://schemas.microsoft.com/office/powerpoint/2010/main" val="2222848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918" y="302865"/>
            <a:ext cx="9153287" cy="1260475"/>
          </a:xfrm>
        </p:spPr>
        <p:txBody>
          <a:bodyPr/>
          <a:lstStyle/>
          <a:p>
            <a:r>
              <a:rPr lang="en-US" b="1" u="sng" dirty="0" smtClean="0">
                <a:latin typeface="Comic Sans MS" panose="030F0702030302020204" pitchFamily="66" charset="0"/>
              </a:rPr>
              <a:t>Terminologies </a:t>
            </a:r>
            <a:endParaRPr lang="en-US" b="1" u="sng" dirty="0">
              <a:latin typeface="Comic Sans MS" panose="030F0702030302020204" pitchFamily="66" charset="0"/>
            </a:endParaRPr>
          </a:p>
        </p:txBody>
      </p:sp>
      <p:sp>
        <p:nvSpPr>
          <p:cNvPr id="3" name="Content Placeholder 2"/>
          <p:cNvSpPr>
            <a:spLocks noGrp="1"/>
          </p:cNvSpPr>
          <p:nvPr>
            <p:ph idx="1"/>
          </p:nvPr>
        </p:nvSpPr>
        <p:spPr>
          <a:xfrm>
            <a:off x="1381918" y="1764666"/>
            <a:ext cx="8772287" cy="4991131"/>
          </a:xfrm>
        </p:spPr>
        <p:txBody>
          <a:bodyPr>
            <a:normAutofit lnSpcReduction="10000"/>
          </a:bodyPr>
          <a:lstStyle/>
          <a:p>
            <a:r>
              <a:rPr lang="en-US" dirty="0">
                <a:effectLst>
                  <a:outerShdw blurRad="38100" dist="38100" dir="2700000" algn="tl">
                    <a:srgbClr val="000000">
                      <a:alpha val="43137"/>
                    </a:srgbClr>
                  </a:outerShdw>
                </a:effectLst>
                <a:latin typeface="Comic Sans MS" pitchFamily="66" charset="0"/>
              </a:rPr>
              <a:t>Binary fission</a:t>
            </a:r>
          </a:p>
          <a:p>
            <a:r>
              <a:rPr lang="en-US" dirty="0">
                <a:effectLst>
                  <a:outerShdw blurRad="38100" dist="38100" dir="2700000" algn="tl">
                    <a:srgbClr val="000000">
                      <a:alpha val="43137"/>
                    </a:srgbClr>
                  </a:outerShdw>
                </a:effectLst>
                <a:latin typeface="Comic Sans MS" pitchFamily="66" charset="0"/>
              </a:rPr>
              <a:t>Capsule</a:t>
            </a:r>
          </a:p>
          <a:p>
            <a:r>
              <a:rPr lang="en-US" dirty="0">
                <a:effectLst>
                  <a:outerShdw blurRad="38100" dist="38100" dir="2700000" algn="tl">
                    <a:srgbClr val="000000">
                      <a:alpha val="43137"/>
                    </a:srgbClr>
                  </a:outerShdw>
                </a:effectLst>
                <a:latin typeface="Comic Sans MS" pitchFamily="66" charset="0"/>
              </a:rPr>
              <a:t>aerobe</a:t>
            </a:r>
          </a:p>
          <a:p>
            <a:r>
              <a:rPr lang="en-US" dirty="0">
                <a:effectLst>
                  <a:outerShdw blurRad="38100" dist="38100" dir="2700000" algn="tl">
                    <a:srgbClr val="000000">
                      <a:alpha val="43137"/>
                    </a:srgbClr>
                  </a:outerShdw>
                </a:effectLst>
                <a:latin typeface="Comic Sans MS" pitchFamily="66" charset="0"/>
              </a:rPr>
              <a:t>Facultative anaerobe</a:t>
            </a:r>
          </a:p>
          <a:p>
            <a:r>
              <a:rPr lang="en-US" dirty="0">
                <a:effectLst>
                  <a:outerShdw blurRad="38100" dist="38100" dir="2700000" algn="tl">
                    <a:srgbClr val="000000">
                      <a:alpha val="43137"/>
                    </a:srgbClr>
                  </a:outerShdw>
                </a:effectLst>
                <a:latin typeface="Comic Sans MS" pitchFamily="66" charset="0"/>
              </a:rPr>
              <a:t>Genus</a:t>
            </a:r>
          </a:p>
          <a:p>
            <a:r>
              <a:rPr lang="en-US" dirty="0">
                <a:effectLst>
                  <a:outerShdw blurRad="38100" dist="38100" dir="2700000" algn="tl">
                    <a:srgbClr val="000000">
                      <a:alpha val="43137"/>
                    </a:srgbClr>
                  </a:outerShdw>
                </a:effectLst>
                <a:latin typeface="Comic Sans MS" pitchFamily="66" charset="0"/>
              </a:rPr>
              <a:t>Saprophytic</a:t>
            </a:r>
          </a:p>
          <a:p>
            <a:r>
              <a:rPr lang="en-US" dirty="0">
                <a:effectLst>
                  <a:outerShdw blurRad="38100" dist="38100" dir="2700000" algn="tl">
                    <a:srgbClr val="000000">
                      <a:alpha val="43137"/>
                    </a:srgbClr>
                  </a:outerShdw>
                </a:effectLst>
                <a:latin typeface="Comic Sans MS" pitchFamily="66" charset="0"/>
              </a:rPr>
              <a:t>Spores</a:t>
            </a:r>
          </a:p>
          <a:p>
            <a:r>
              <a:rPr lang="en-US" dirty="0">
                <a:effectLst>
                  <a:outerShdw blurRad="38100" dist="38100" dir="2700000" algn="tl">
                    <a:srgbClr val="000000">
                      <a:alpha val="43137"/>
                    </a:srgbClr>
                  </a:outerShdw>
                </a:effectLst>
                <a:latin typeface="Comic Sans MS" pitchFamily="66" charset="0"/>
              </a:rPr>
              <a:t>Opportunistic</a:t>
            </a:r>
          </a:p>
          <a:p>
            <a:endParaRPr lang="en-US" dirty="0"/>
          </a:p>
        </p:txBody>
      </p:sp>
    </p:spTree>
    <p:extLst>
      <p:ext uri="{BB962C8B-B14F-4D97-AF65-F5344CB8AC3E}">
        <p14:creationId xmlns:p14="http://schemas.microsoft.com/office/powerpoint/2010/main" val="41542918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Cont’d</a:t>
            </a:r>
            <a:endParaRPr lang="en-US" b="1" u="sng" dirty="0"/>
          </a:p>
        </p:txBody>
      </p:sp>
      <p:pic>
        <p:nvPicPr>
          <p:cNvPr id="4" name="Picture 2" descr="C:\Users\HP\Downloads\Single+bacillus+Diplobacilli+Streptobacilli+Coccobacillu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58119" y="1765300"/>
            <a:ext cx="8305800" cy="4835525"/>
          </a:xfrm>
          <a:noFill/>
        </p:spPr>
      </p:pic>
    </p:spTree>
    <p:extLst>
      <p:ext uri="{BB962C8B-B14F-4D97-AF65-F5344CB8AC3E}">
        <p14:creationId xmlns:p14="http://schemas.microsoft.com/office/powerpoint/2010/main" val="28459208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pic>
        <p:nvPicPr>
          <p:cNvPr id="4" name="Picture 2" descr="C:\Users\HP\Downloads\bac.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39119" y="1876425"/>
            <a:ext cx="6629400" cy="4495799"/>
          </a:xfrm>
          <a:noFill/>
        </p:spPr>
      </p:pic>
    </p:spTree>
    <p:extLst>
      <p:ext uri="{BB962C8B-B14F-4D97-AF65-F5344CB8AC3E}">
        <p14:creationId xmlns:p14="http://schemas.microsoft.com/office/powerpoint/2010/main" val="15069299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vibrios</a:t>
            </a:r>
            <a:endParaRPr lang="en-US" b="1" u="sng" dirty="0"/>
          </a:p>
        </p:txBody>
      </p:sp>
      <p:pic>
        <p:nvPicPr>
          <p:cNvPr id="4" name="Picture 2" descr="C:\Users\HP\Downloads\Cholera-Bacteria-37845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97819" y="1563340"/>
            <a:ext cx="7493000" cy="4991100"/>
          </a:xfrm>
          <a:noFill/>
        </p:spPr>
      </p:pic>
    </p:spTree>
    <p:extLst>
      <p:ext uri="{BB962C8B-B14F-4D97-AF65-F5344CB8AC3E}">
        <p14:creationId xmlns:p14="http://schemas.microsoft.com/office/powerpoint/2010/main" val="235711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Vibrios</a:t>
            </a:r>
            <a:endParaRPr lang="en-US" dirty="0"/>
          </a:p>
        </p:txBody>
      </p:sp>
      <p:pic>
        <p:nvPicPr>
          <p:cNvPr id="4" name="Picture 2" descr="C:\Users\HP\Downloads\th.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24919" y="2181225"/>
            <a:ext cx="6391274" cy="4191000"/>
          </a:xfrm>
          <a:noFill/>
        </p:spPr>
      </p:pic>
    </p:spTree>
    <p:extLst>
      <p:ext uri="{BB962C8B-B14F-4D97-AF65-F5344CB8AC3E}">
        <p14:creationId xmlns:p14="http://schemas.microsoft.com/office/powerpoint/2010/main" val="11799155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u="sng" dirty="0"/>
              <a:t>spirilla</a:t>
            </a:r>
            <a:endParaRPr lang="en-US" b="1" u="sng" dirty="0"/>
          </a:p>
        </p:txBody>
      </p:sp>
      <p:pic>
        <p:nvPicPr>
          <p:cNvPr id="4" name="Picture 2" descr="C:\Users\HP\Downloads\spirillum1_srubowiec.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43919" y="1724025"/>
            <a:ext cx="6248400" cy="4441825"/>
          </a:xfrm>
          <a:noFill/>
        </p:spPr>
      </p:pic>
    </p:spTree>
    <p:extLst>
      <p:ext uri="{BB962C8B-B14F-4D97-AF65-F5344CB8AC3E}">
        <p14:creationId xmlns:p14="http://schemas.microsoft.com/office/powerpoint/2010/main" val="29089300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u="sng" dirty="0"/>
              <a:t>Spirochetes</a:t>
            </a:r>
            <a:endParaRPr lang="en-US" b="1" u="sng" dirty="0"/>
          </a:p>
        </p:txBody>
      </p:sp>
      <p:pic>
        <p:nvPicPr>
          <p:cNvPr id="4" name="Picture 2" descr="C:\Users\HP\Downloads\leptospira-bacteriacomputer-illustrationleptospira-is-one-of-group-HBX49P.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86719" y="1563340"/>
            <a:ext cx="7051130" cy="5193060"/>
          </a:xfrm>
          <a:noFill/>
        </p:spPr>
      </p:pic>
    </p:spTree>
    <p:extLst>
      <p:ext uri="{BB962C8B-B14F-4D97-AF65-F5344CB8AC3E}">
        <p14:creationId xmlns:p14="http://schemas.microsoft.com/office/powerpoint/2010/main" val="41845505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Cont’d</a:t>
            </a:r>
            <a:endParaRPr lang="en-US" b="1" u="sng" dirty="0"/>
          </a:p>
        </p:txBody>
      </p:sp>
      <p:pic>
        <p:nvPicPr>
          <p:cNvPr id="4" name="Picture 2" descr="C:\Users\HP\Downloads\B9780323083300000463_f046-001-978032308330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07889" y="2028825"/>
            <a:ext cx="7546430" cy="4507999"/>
          </a:xfrm>
          <a:noFill/>
        </p:spPr>
      </p:pic>
    </p:spTree>
    <p:extLst>
      <p:ext uri="{BB962C8B-B14F-4D97-AF65-F5344CB8AC3E}">
        <p14:creationId xmlns:p14="http://schemas.microsoft.com/office/powerpoint/2010/main" val="28583014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effectLst>
                  <a:outerShdw blurRad="38100" dist="38100" dir="2700000" algn="tl">
                    <a:srgbClr val="000000">
                      <a:alpha val="43137"/>
                    </a:srgbClr>
                  </a:outerShdw>
                </a:effectLst>
                <a:latin typeface="Comic Sans MS" pitchFamily="66" charset="0"/>
              </a:rPr>
              <a:t>2. biochemical</a:t>
            </a:r>
            <a:endParaRPr lang="en-US" u="sng" dirty="0"/>
          </a:p>
        </p:txBody>
      </p:sp>
      <p:sp>
        <p:nvSpPr>
          <p:cNvPr id="3" name="Content Placeholder 2"/>
          <p:cNvSpPr>
            <a:spLocks noGrp="1"/>
          </p:cNvSpPr>
          <p:nvPr>
            <p:ph idx="1"/>
          </p:nvPr>
        </p:nvSpPr>
        <p:spPr>
          <a:xfrm>
            <a:off x="1534318" y="1764666"/>
            <a:ext cx="8619887" cy="4991131"/>
          </a:xfrm>
        </p:spPr>
        <p:txBody>
          <a:bodyPr/>
          <a:lstStyle/>
          <a:p>
            <a:r>
              <a:rPr lang="en-US" dirty="0">
                <a:effectLst>
                  <a:outerShdw blurRad="38100" dist="38100" dir="2700000" algn="tl">
                    <a:srgbClr val="000000">
                      <a:alpha val="43137"/>
                    </a:srgbClr>
                  </a:outerShdw>
                </a:effectLst>
                <a:latin typeface="Comic Sans MS" pitchFamily="66" charset="0"/>
              </a:rPr>
              <a:t>Coagulase-the enzyme that clots/coagulates plasma and fibrin </a:t>
            </a:r>
          </a:p>
          <a:p>
            <a:r>
              <a:rPr lang="en-US" dirty="0" err="1">
                <a:effectLst>
                  <a:outerShdw blurRad="38100" dist="38100" dir="2700000" algn="tl">
                    <a:srgbClr val="000000">
                      <a:alpha val="43137"/>
                    </a:srgbClr>
                  </a:outerShdw>
                </a:effectLst>
                <a:latin typeface="Comic Sans MS" pitchFamily="66" charset="0"/>
              </a:rPr>
              <a:t>Hyalurodinase</a:t>
            </a:r>
            <a:r>
              <a:rPr lang="en-US" dirty="0">
                <a:effectLst>
                  <a:outerShdw blurRad="38100" dist="38100" dir="2700000" algn="tl">
                    <a:srgbClr val="000000">
                      <a:alpha val="43137"/>
                    </a:srgbClr>
                  </a:outerShdw>
                </a:effectLst>
                <a:latin typeface="Comic Sans MS" pitchFamily="66" charset="0"/>
              </a:rPr>
              <a:t>-breaks hyaluronic acid the cement of connective tissue, causing increased permeability</a:t>
            </a:r>
          </a:p>
          <a:p>
            <a:r>
              <a:rPr lang="en-US" dirty="0">
                <a:effectLst>
                  <a:outerShdw blurRad="38100" dist="38100" dir="2700000" algn="tl">
                    <a:srgbClr val="000000">
                      <a:alpha val="43137"/>
                    </a:srgbClr>
                  </a:outerShdw>
                </a:effectLst>
                <a:latin typeface="Comic Sans MS" pitchFamily="66" charset="0"/>
              </a:rPr>
              <a:t>Production of toxin-exotoxins and endotoxins</a:t>
            </a:r>
          </a:p>
          <a:p>
            <a:endParaRPr lang="en-US" dirty="0"/>
          </a:p>
        </p:txBody>
      </p:sp>
    </p:spTree>
    <p:extLst>
      <p:ext uri="{BB962C8B-B14F-4D97-AF65-F5344CB8AC3E}">
        <p14:creationId xmlns:p14="http://schemas.microsoft.com/office/powerpoint/2010/main" val="1854952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effectLst>
                  <a:outerShdw blurRad="38100" dist="38100" dir="2700000" algn="tl">
                    <a:srgbClr val="000000">
                      <a:alpha val="43137"/>
                    </a:srgbClr>
                  </a:outerShdw>
                </a:effectLst>
                <a:latin typeface="Comic Sans MS" pitchFamily="66" charset="0"/>
              </a:rPr>
              <a:t>3. Lab </a:t>
            </a:r>
            <a:r>
              <a:rPr lang="en-US" b="1" u="sng" dirty="0">
                <a:effectLst>
                  <a:outerShdw blurRad="38100" dist="38100" dir="2700000" algn="tl">
                    <a:srgbClr val="000000">
                      <a:alpha val="43137"/>
                    </a:srgbClr>
                  </a:outerShdw>
                </a:effectLst>
                <a:latin typeface="Comic Sans MS" pitchFamily="66" charset="0"/>
              </a:rPr>
              <a:t>identification</a:t>
            </a:r>
            <a:endParaRPr lang="en-US" u="sng" dirty="0"/>
          </a:p>
        </p:txBody>
      </p:sp>
      <p:sp>
        <p:nvSpPr>
          <p:cNvPr id="3" name="Content Placeholder 2"/>
          <p:cNvSpPr>
            <a:spLocks noGrp="1"/>
          </p:cNvSpPr>
          <p:nvPr>
            <p:ph idx="1"/>
          </p:nvPr>
        </p:nvSpPr>
        <p:spPr>
          <a:xfrm>
            <a:off x="1534320" y="1764666"/>
            <a:ext cx="8619886" cy="4991131"/>
          </a:xfrm>
        </p:spPr>
        <p:txBody>
          <a:bodyPr>
            <a:normAutofit fontScale="92500"/>
          </a:bodyPr>
          <a:lstStyle/>
          <a:p>
            <a:r>
              <a:rPr lang="en-US" dirty="0">
                <a:effectLst>
                  <a:outerShdw blurRad="38100" dist="38100" dir="2700000" algn="tl">
                    <a:srgbClr val="000000">
                      <a:alpha val="43137"/>
                    </a:srgbClr>
                  </a:outerShdw>
                </a:effectLst>
                <a:latin typeface="Comic Sans MS" pitchFamily="66" charset="0"/>
              </a:rPr>
              <a:t>Gram staining</a:t>
            </a:r>
          </a:p>
          <a:p>
            <a:r>
              <a:rPr lang="en-US" dirty="0" smtClean="0">
                <a:effectLst>
                  <a:outerShdw blurRad="38100" dist="38100" dir="2700000" algn="tl">
                    <a:srgbClr val="000000">
                      <a:alpha val="43137"/>
                    </a:srgbClr>
                  </a:outerShdw>
                </a:effectLst>
                <a:latin typeface="Comic Sans MS" pitchFamily="66" charset="0"/>
              </a:rPr>
              <a:t>Giemsa </a:t>
            </a:r>
            <a:r>
              <a:rPr lang="en-US" dirty="0">
                <a:effectLst>
                  <a:outerShdw blurRad="38100" dist="38100" dir="2700000" algn="tl">
                    <a:srgbClr val="000000">
                      <a:alpha val="43137"/>
                    </a:srgbClr>
                  </a:outerShdw>
                </a:effectLst>
                <a:latin typeface="Comic Sans MS" pitchFamily="66" charset="0"/>
              </a:rPr>
              <a:t>staining-histopathological diagnosis of malaria and other parasites</a:t>
            </a:r>
          </a:p>
          <a:p>
            <a:r>
              <a:rPr lang="en-US" dirty="0">
                <a:effectLst>
                  <a:outerShdw blurRad="38100" dist="38100" dir="2700000" algn="tl">
                    <a:srgbClr val="000000">
                      <a:alpha val="43137"/>
                    </a:srgbClr>
                  </a:outerShdw>
                </a:effectLst>
                <a:latin typeface="Comic Sans MS" pitchFamily="66" charset="0"/>
              </a:rPr>
              <a:t>Elisa (HIV) </a:t>
            </a:r>
            <a:r>
              <a:rPr lang="en-US" dirty="0" err="1">
                <a:effectLst>
                  <a:outerShdw blurRad="38100" dist="38100" dir="2700000" algn="tl">
                    <a:srgbClr val="000000">
                      <a:alpha val="43137"/>
                    </a:srgbClr>
                  </a:outerShdw>
                </a:effectLst>
                <a:latin typeface="Comic Sans MS" pitchFamily="66" charset="0"/>
              </a:rPr>
              <a:t>Ziehl</a:t>
            </a:r>
            <a:r>
              <a:rPr lang="en-US" dirty="0">
                <a:effectLst>
                  <a:outerShdw blurRad="38100" dist="38100" dir="2700000" algn="tl">
                    <a:srgbClr val="000000">
                      <a:alpha val="43137"/>
                    </a:srgbClr>
                  </a:outerShdw>
                </a:effectLst>
                <a:latin typeface="Comic Sans MS" pitchFamily="66" charset="0"/>
              </a:rPr>
              <a:t> </a:t>
            </a:r>
            <a:r>
              <a:rPr lang="en-US" dirty="0" err="1">
                <a:effectLst>
                  <a:outerShdw blurRad="38100" dist="38100" dir="2700000" algn="tl">
                    <a:srgbClr val="000000">
                      <a:alpha val="43137"/>
                    </a:srgbClr>
                  </a:outerShdw>
                </a:effectLst>
                <a:latin typeface="Comic Sans MS" pitchFamily="66" charset="0"/>
              </a:rPr>
              <a:t>Neelsen</a:t>
            </a:r>
            <a:r>
              <a:rPr lang="en-US" dirty="0">
                <a:effectLst>
                  <a:outerShdw blurRad="38100" dist="38100" dir="2700000" algn="tl">
                    <a:srgbClr val="000000">
                      <a:alpha val="43137"/>
                    </a:srgbClr>
                  </a:outerShdw>
                </a:effectLst>
                <a:latin typeface="Comic Sans MS" pitchFamily="66" charset="0"/>
              </a:rPr>
              <a:t> test- for acid fast bacilli </a:t>
            </a:r>
            <a:r>
              <a:rPr lang="en-US" dirty="0" err="1">
                <a:effectLst>
                  <a:outerShdw blurRad="38100" dist="38100" dir="2700000" algn="tl">
                    <a:srgbClr val="000000">
                      <a:alpha val="43137"/>
                    </a:srgbClr>
                  </a:outerShdw>
                </a:effectLst>
                <a:latin typeface="Comic Sans MS" pitchFamily="66" charset="0"/>
              </a:rPr>
              <a:t>eg</a:t>
            </a:r>
            <a:r>
              <a:rPr lang="en-US" dirty="0">
                <a:effectLst>
                  <a:outerShdw blurRad="38100" dist="38100" dir="2700000" algn="tl">
                    <a:srgbClr val="000000">
                      <a:alpha val="43137"/>
                    </a:srgbClr>
                  </a:outerShdw>
                </a:effectLst>
                <a:latin typeface="Comic Sans MS" pitchFamily="66" charset="0"/>
              </a:rPr>
              <a:t> mycobacteria AFB</a:t>
            </a:r>
          </a:p>
          <a:p>
            <a:r>
              <a:rPr lang="en-US" dirty="0">
                <a:effectLst>
                  <a:outerShdw blurRad="38100" dist="38100" dir="2700000" algn="tl">
                    <a:srgbClr val="000000">
                      <a:alpha val="43137"/>
                    </a:srgbClr>
                  </a:outerShdw>
                </a:effectLst>
                <a:latin typeface="Comic Sans MS" pitchFamily="66" charset="0"/>
              </a:rPr>
              <a:t>Urinalysis- E. coli</a:t>
            </a:r>
          </a:p>
          <a:p>
            <a:r>
              <a:rPr lang="en-US" dirty="0">
                <a:effectLst>
                  <a:outerShdw blurRad="38100" dist="38100" dir="2700000" algn="tl">
                    <a:srgbClr val="000000">
                      <a:alpha val="43137"/>
                    </a:srgbClr>
                  </a:outerShdw>
                </a:effectLst>
                <a:latin typeface="Comic Sans MS" pitchFamily="66" charset="0"/>
              </a:rPr>
              <a:t>CSF analysis</a:t>
            </a:r>
          </a:p>
          <a:p>
            <a:r>
              <a:rPr lang="en-US" dirty="0">
                <a:effectLst>
                  <a:outerShdw blurRad="38100" dist="38100" dir="2700000" algn="tl">
                    <a:srgbClr val="000000">
                      <a:alpha val="43137"/>
                    </a:srgbClr>
                  </a:outerShdw>
                </a:effectLst>
                <a:latin typeface="Comic Sans MS" pitchFamily="66" charset="0"/>
              </a:rPr>
              <a:t>Field staining for malaria parasite</a:t>
            </a:r>
          </a:p>
          <a:p>
            <a:endParaRPr lang="en-US" dirty="0"/>
          </a:p>
        </p:txBody>
      </p:sp>
    </p:spTree>
    <p:extLst>
      <p:ext uri="{BB962C8B-B14F-4D97-AF65-F5344CB8AC3E}">
        <p14:creationId xmlns:p14="http://schemas.microsoft.com/office/powerpoint/2010/main" val="2763299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919" y="521336"/>
            <a:ext cx="9619774" cy="1260475"/>
          </a:xfrm>
        </p:spPr>
        <p:txBody>
          <a:bodyPr>
            <a:normAutofit fontScale="90000"/>
          </a:bodyPr>
          <a:lstStyle/>
          <a:p>
            <a:r>
              <a:rPr lang="en-US" u="sng" dirty="0" smtClean="0">
                <a:latin typeface="Comic Sans MS" panose="030F0702030302020204" pitchFamily="66" charset="0"/>
              </a:rPr>
              <a:t>4.</a:t>
            </a:r>
            <a:r>
              <a:rPr lang="en-US" u="sng" dirty="0">
                <a:latin typeface="Comic Sans MS" pitchFamily="66" charset="0"/>
              </a:rPr>
              <a:t> </a:t>
            </a:r>
            <a:r>
              <a:rPr lang="en-US" b="1" u="sng" dirty="0">
                <a:latin typeface="Comic Sans MS" pitchFamily="66" charset="0"/>
              </a:rPr>
              <a:t>Growth requirement/cultural </a:t>
            </a:r>
            <a:r>
              <a:rPr lang="en-US" b="1" u="sng" dirty="0" smtClean="0">
                <a:latin typeface="Comic Sans MS" pitchFamily="66" charset="0"/>
              </a:rPr>
              <a:t>characteristics</a:t>
            </a:r>
            <a:r>
              <a:rPr lang="en-US" b="1" dirty="0" smtClean="0">
                <a:latin typeface="Comic Sans MS" pitchFamily="66" charset="0"/>
              </a:rPr>
              <a:t>.</a:t>
            </a:r>
            <a:endParaRPr lang="en-US" b="1" dirty="0"/>
          </a:p>
        </p:txBody>
      </p:sp>
      <p:sp>
        <p:nvSpPr>
          <p:cNvPr id="3" name="Content Placeholder 2"/>
          <p:cNvSpPr>
            <a:spLocks noGrp="1"/>
          </p:cNvSpPr>
          <p:nvPr>
            <p:ph idx="1"/>
          </p:nvPr>
        </p:nvSpPr>
        <p:spPr>
          <a:xfrm>
            <a:off x="1610518" y="2562225"/>
            <a:ext cx="8543687" cy="4193572"/>
          </a:xfrm>
        </p:spPr>
        <p:txBody>
          <a:bodyPr/>
          <a:lstStyle/>
          <a:p>
            <a:r>
              <a:rPr lang="en-US" sz="4000" dirty="0" smtClean="0">
                <a:latin typeface="Comic Sans MS" panose="030F0702030302020204" pitchFamily="66" charset="0"/>
              </a:rPr>
              <a:t>Binary </a:t>
            </a:r>
            <a:r>
              <a:rPr lang="en-US" sz="4000" dirty="0">
                <a:latin typeface="Comic Sans MS" panose="030F0702030302020204" pitchFamily="66" charset="0"/>
              </a:rPr>
              <a:t>fission</a:t>
            </a:r>
          </a:p>
          <a:p>
            <a:r>
              <a:rPr lang="en-US" sz="4000" dirty="0">
                <a:latin typeface="Comic Sans MS" panose="030F0702030302020204" pitchFamily="66" charset="0"/>
              </a:rPr>
              <a:t>Generation time</a:t>
            </a:r>
          </a:p>
          <a:p>
            <a:r>
              <a:rPr lang="en-US" sz="4000" dirty="0">
                <a:latin typeface="Comic Sans MS" panose="030F0702030302020204" pitchFamily="66" charset="0"/>
              </a:rPr>
              <a:t>Phases of </a:t>
            </a:r>
            <a:r>
              <a:rPr lang="en-US" sz="4000" dirty="0" smtClean="0">
                <a:latin typeface="Comic Sans MS" panose="030F0702030302020204" pitchFamily="66" charset="0"/>
              </a:rPr>
              <a:t>growth</a:t>
            </a:r>
            <a:endParaRPr lang="en-US" sz="4000" dirty="0">
              <a:latin typeface="Comic Sans MS" panose="030F0702030302020204" pitchFamily="66" charset="0"/>
            </a:endParaRPr>
          </a:p>
        </p:txBody>
      </p:sp>
    </p:spTree>
    <p:extLst>
      <p:ext uri="{BB962C8B-B14F-4D97-AF65-F5344CB8AC3E}">
        <p14:creationId xmlns:p14="http://schemas.microsoft.com/office/powerpoint/2010/main" val="2737175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7118" y="302865"/>
            <a:ext cx="9077087" cy="1260475"/>
          </a:xfrm>
        </p:spPr>
        <p:txBody>
          <a:bodyPr>
            <a:normAutofit/>
          </a:bodyPr>
          <a:lstStyle/>
          <a:p>
            <a:r>
              <a:rPr lang="en-US" b="1" u="sng" dirty="0">
                <a:effectLst>
                  <a:outerShdw blurRad="38100" dist="38100" dir="2700000" algn="tl">
                    <a:srgbClr val="000000">
                      <a:alpha val="43137"/>
                    </a:srgbClr>
                  </a:outerShdw>
                </a:effectLst>
                <a:latin typeface="Comic Sans MS" pitchFamily="66" charset="0"/>
              </a:rPr>
              <a:t>Historical </a:t>
            </a:r>
            <a:r>
              <a:rPr lang="en-US" b="1" u="sng" dirty="0" err="1" smtClean="0">
                <a:effectLst>
                  <a:outerShdw blurRad="38100" dist="38100" dir="2700000" algn="tl">
                    <a:srgbClr val="000000">
                      <a:alpha val="43137"/>
                    </a:srgbClr>
                  </a:outerShdw>
                </a:effectLst>
                <a:latin typeface="Comic Sans MS" pitchFamily="66" charset="0"/>
              </a:rPr>
              <a:t>dev’t</a:t>
            </a:r>
            <a:r>
              <a:rPr lang="en-US" b="1" u="sng" dirty="0" smtClean="0">
                <a:effectLst>
                  <a:outerShdw blurRad="38100" dist="38100" dir="2700000" algn="tl">
                    <a:srgbClr val="000000">
                      <a:alpha val="43137"/>
                    </a:srgbClr>
                  </a:outerShdw>
                </a:effectLst>
                <a:latin typeface="Comic Sans MS" pitchFamily="66" charset="0"/>
              </a:rPr>
              <a:t> </a:t>
            </a:r>
            <a:r>
              <a:rPr lang="en-US" b="1" u="sng" dirty="0">
                <a:effectLst>
                  <a:outerShdw blurRad="38100" dist="38100" dir="2700000" algn="tl">
                    <a:srgbClr val="000000">
                      <a:alpha val="43137"/>
                    </a:srgbClr>
                  </a:outerShdw>
                </a:effectLst>
                <a:latin typeface="Comic Sans MS" pitchFamily="66" charset="0"/>
              </a:rPr>
              <a:t>of micro B</a:t>
            </a:r>
            <a:endParaRPr lang="en-US" b="1" u="sn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77119" y="1647825"/>
            <a:ext cx="9000887" cy="4991131"/>
          </a:xfrm>
        </p:spPr>
        <p:txBody>
          <a:bodyPr>
            <a:normAutofit fontScale="92500" lnSpcReduction="20000"/>
          </a:bodyPr>
          <a:lstStyle/>
          <a:p>
            <a:pPr>
              <a:buNone/>
            </a:pPr>
            <a:r>
              <a:rPr lang="en-US" dirty="0">
                <a:effectLst>
                  <a:outerShdw blurRad="38100" dist="38100" dir="2700000" algn="tl">
                    <a:srgbClr val="000000">
                      <a:alpha val="43137"/>
                    </a:srgbClr>
                  </a:outerShdw>
                </a:effectLst>
                <a:latin typeface="Comic Sans MS" pitchFamily="66" charset="0"/>
              </a:rPr>
              <a:t>Some of the pioneers who are credited for the development of </a:t>
            </a:r>
            <a:r>
              <a:rPr lang="en-US" dirty="0" err="1">
                <a:effectLst>
                  <a:outerShdw blurRad="38100" dist="38100" dir="2700000" algn="tl">
                    <a:srgbClr val="000000">
                      <a:alpha val="43137"/>
                    </a:srgbClr>
                  </a:outerShdw>
                </a:effectLst>
                <a:latin typeface="Comic Sans MS" pitchFamily="66" charset="0"/>
              </a:rPr>
              <a:t>microB</a:t>
            </a:r>
            <a:r>
              <a:rPr lang="en-US" dirty="0">
                <a:effectLst>
                  <a:outerShdw blurRad="38100" dist="38100" dir="2700000" algn="tl">
                    <a:srgbClr val="000000">
                      <a:alpha val="43137"/>
                    </a:srgbClr>
                  </a:outerShdw>
                </a:effectLst>
                <a:latin typeface="Comic Sans MS" pitchFamily="66" charset="0"/>
              </a:rPr>
              <a:t> include:</a:t>
            </a:r>
          </a:p>
          <a:p>
            <a:pPr>
              <a:buNone/>
            </a:pPr>
            <a:r>
              <a:rPr lang="en-US" b="1" u="sng" dirty="0">
                <a:effectLst>
                  <a:outerShdw blurRad="38100" dist="38100" dir="2700000" algn="tl">
                    <a:srgbClr val="000000">
                      <a:alpha val="43137"/>
                    </a:srgbClr>
                  </a:outerShdw>
                </a:effectLst>
                <a:latin typeface="Comic Sans MS" pitchFamily="66" charset="0"/>
              </a:rPr>
              <a:t>Antony Van </a:t>
            </a:r>
            <a:r>
              <a:rPr lang="en-US" b="1" u="sng" dirty="0" err="1">
                <a:effectLst>
                  <a:outerShdw blurRad="38100" dist="38100" dir="2700000" algn="tl">
                    <a:srgbClr val="000000">
                      <a:alpha val="43137"/>
                    </a:srgbClr>
                  </a:outerShdw>
                </a:effectLst>
                <a:latin typeface="Comic Sans MS" pitchFamily="66" charset="0"/>
              </a:rPr>
              <a:t>Leeuwenhock</a:t>
            </a:r>
            <a:r>
              <a:rPr lang="en-US" b="1" u="sng" dirty="0">
                <a:effectLst>
                  <a:outerShdw blurRad="38100" dist="38100" dir="2700000" algn="tl">
                    <a:srgbClr val="000000">
                      <a:alpha val="43137"/>
                    </a:srgbClr>
                  </a:outerShdw>
                </a:effectLst>
                <a:latin typeface="Comic Sans MS" pitchFamily="66" charset="0"/>
              </a:rPr>
              <a:t> (1675), </a:t>
            </a:r>
            <a:r>
              <a:rPr lang="en-US" dirty="0">
                <a:effectLst>
                  <a:outerShdw blurRad="38100" dist="38100" dir="2700000" algn="tl">
                    <a:srgbClr val="000000">
                      <a:alpha val="43137"/>
                    </a:srgbClr>
                  </a:outerShdw>
                </a:effectLst>
                <a:latin typeface="Comic Sans MS" pitchFamily="66" charset="0"/>
              </a:rPr>
              <a:t>the </a:t>
            </a:r>
            <a:r>
              <a:rPr lang="en-US" dirty="0" err="1">
                <a:effectLst>
                  <a:outerShdw blurRad="38100" dist="38100" dir="2700000" algn="tl">
                    <a:srgbClr val="000000">
                      <a:alpha val="43137"/>
                    </a:srgbClr>
                  </a:outerShdw>
                </a:effectLst>
                <a:latin typeface="Comic Sans MS" pitchFamily="66" charset="0"/>
              </a:rPr>
              <a:t>dutch</a:t>
            </a:r>
            <a:r>
              <a:rPr lang="en-US" dirty="0">
                <a:effectLst>
                  <a:outerShdw blurRad="38100" dist="38100" dir="2700000" algn="tl">
                    <a:srgbClr val="000000">
                      <a:alpha val="43137"/>
                    </a:srgbClr>
                  </a:outerShdw>
                </a:effectLst>
                <a:latin typeface="Comic Sans MS" pitchFamily="66" charset="0"/>
              </a:rPr>
              <a:t> scientist who was the first person to see micro-organism using a microscope. He was the first man to build a microscope. He is credited for coming up with a bacteria drawing that we see today.</a:t>
            </a:r>
          </a:p>
          <a:p>
            <a:pPr>
              <a:buNone/>
            </a:pPr>
            <a:r>
              <a:rPr lang="en-US" b="1" u="sng" dirty="0">
                <a:effectLst>
                  <a:outerShdw blurRad="38100" dist="38100" dir="2700000" algn="tl">
                    <a:srgbClr val="000000">
                      <a:alpha val="43137"/>
                    </a:srgbClr>
                  </a:outerShdw>
                </a:effectLst>
                <a:latin typeface="Comic Sans MS" pitchFamily="66" charset="0"/>
              </a:rPr>
              <a:t>In 1796 Edward Jenner </a:t>
            </a:r>
            <a:r>
              <a:rPr lang="en-US" dirty="0">
                <a:effectLst>
                  <a:outerShdw blurRad="38100" dist="38100" dir="2700000" algn="tl">
                    <a:srgbClr val="000000">
                      <a:alpha val="43137"/>
                    </a:srgbClr>
                  </a:outerShdw>
                </a:effectLst>
                <a:latin typeface="Comic Sans MS" pitchFamily="66" charset="0"/>
              </a:rPr>
              <a:t>showed that small pox could be prevented by inoculation with cowpox</a:t>
            </a:r>
            <a:r>
              <a:rPr lang="en-US" dirty="0" smtClean="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74175000"/>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Binary fission</a:t>
            </a:r>
          </a:p>
        </p:txBody>
      </p:sp>
      <p:pic>
        <p:nvPicPr>
          <p:cNvPr id="4" name="Content Placeholder 3"/>
          <p:cNvPicPr>
            <a:picLocks noGrp="1" noChangeAspect="1"/>
          </p:cNvPicPr>
          <p:nvPr>
            <p:ph idx="1"/>
          </p:nvPr>
        </p:nvPicPr>
        <p:blipFill>
          <a:blip r:embed="rId2"/>
          <a:stretch>
            <a:fillRect/>
          </a:stretch>
        </p:blipFill>
        <p:spPr>
          <a:xfrm>
            <a:off x="1991519" y="1282865"/>
            <a:ext cx="2971800" cy="5317960"/>
          </a:xfrm>
          <a:prstGeom prst="rect">
            <a:avLst/>
          </a:prstGeom>
        </p:spPr>
      </p:pic>
      <p:sp>
        <p:nvSpPr>
          <p:cNvPr id="5" name="TextBox 4"/>
          <p:cNvSpPr txBox="1"/>
          <p:nvPr/>
        </p:nvSpPr>
        <p:spPr>
          <a:xfrm>
            <a:off x="5572919" y="1647825"/>
            <a:ext cx="4581287" cy="3733800"/>
          </a:xfrm>
          <a:prstGeom prst="rect">
            <a:avLst/>
          </a:prstGeom>
          <a:noFill/>
        </p:spPr>
        <p:txBody>
          <a:bodyPr wrap="square" rtlCol="0">
            <a:spAutoFit/>
          </a:bodyPr>
          <a:lstStyle/>
          <a:p>
            <a:pPr marL="457200" indent="-457200" eaLnBrk="0" hangingPunct="0">
              <a:spcBef>
                <a:spcPct val="50000"/>
              </a:spcBef>
              <a:buFontTx/>
              <a:buAutoNum type="arabicPeriod"/>
            </a:pPr>
            <a:r>
              <a:rPr lang="en-US" dirty="0">
                <a:latin typeface="Comic Sans MS" panose="030F0702030302020204" pitchFamily="66" charset="0"/>
              </a:rPr>
              <a:t>Prokaryote cells grow by increasing in cell number (as opposed to increasing in size).</a:t>
            </a:r>
          </a:p>
          <a:p>
            <a:pPr marL="457200" indent="-457200" eaLnBrk="0" hangingPunct="0">
              <a:spcBef>
                <a:spcPct val="50000"/>
              </a:spcBef>
              <a:buFontTx/>
              <a:buAutoNum type="arabicPeriod"/>
            </a:pPr>
            <a:r>
              <a:rPr lang="en-US" dirty="0">
                <a:latin typeface="Comic Sans MS" panose="030F0702030302020204" pitchFamily="66" charset="0"/>
              </a:rPr>
              <a:t>Replication is by binary fission, the splitting of one cell into two</a:t>
            </a:r>
          </a:p>
          <a:p>
            <a:pPr marL="457200" indent="-457200" eaLnBrk="0" hangingPunct="0">
              <a:spcBef>
                <a:spcPct val="50000"/>
              </a:spcBef>
              <a:buFontTx/>
              <a:buAutoNum type="arabicPeriod"/>
            </a:pPr>
            <a:r>
              <a:rPr lang="en-US" dirty="0">
                <a:latin typeface="Comic Sans MS" panose="030F0702030302020204" pitchFamily="66" charset="0"/>
              </a:rPr>
              <a:t>Therefore, bacterial populations increase by a factor of two (double) every generation time.</a:t>
            </a:r>
          </a:p>
        </p:txBody>
      </p:sp>
    </p:spTree>
    <p:extLst>
      <p:ext uri="{BB962C8B-B14F-4D97-AF65-F5344CB8AC3E}">
        <p14:creationId xmlns:p14="http://schemas.microsoft.com/office/powerpoint/2010/main" val="23822456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Comic Sans MS" panose="030F0702030302020204" pitchFamily="66" charset="0"/>
              </a:rPr>
              <a:t>Generation time</a:t>
            </a:r>
            <a:endParaRPr lang="en-US" u="sng" dirty="0">
              <a:latin typeface="Comic Sans MS" panose="030F0702030302020204" pitchFamily="66" charset="0"/>
            </a:endParaRPr>
          </a:p>
        </p:txBody>
      </p:sp>
      <p:sp>
        <p:nvSpPr>
          <p:cNvPr id="3" name="Content Placeholder 2"/>
          <p:cNvSpPr>
            <a:spLocks noGrp="1"/>
          </p:cNvSpPr>
          <p:nvPr>
            <p:ph idx="1"/>
          </p:nvPr>
        </p:nvSpPr>
        <p:spPr>
          <a:xfrm>
            <a:off x="1077118" y="1764666"/>
            <a:ext cx="9077087" cy="4991131"/>
          </a:xfrm>
        </p:spPr>
        <p:txBody>
          <a:bodyPr/>
          <a:lstStyle/>
          <a:p>
            <a:r>
              <a:rPr lang="en-US" sz="4000" dirty="0">
                <a:latin typeface="Comic Sans MS" panose="030F0702030302020204" pitchFamily="66" charset="0"/>
              </a:rPr>
              <a:t>The time required to for a population to double (doubling time) in number. </a:t>
            </a:r>
            <a:r>
              <a:rPr lang="en-US" sz="4000" dirty="0" err="1">
                <a:latin typeface="Comic Sans MS" panose="030F0702030302020204" pitchFamily="66" charset="0"/>
              </a:rPr>
              <a:t>eg</a:t>
            </a:r>
            <a:endParaRPr lang="en-US" sz="4000" dirty="0">
              <a:latin typeface="Comic Sans MS" panose="030F0702030302020204" pitchFamily="66" charset="0"/>
            </a:endParaRPr>
          </a:p>
          <a:p>
            <a:r>
              <a:rPr lang="en-US" sz="4000" dirty="0">
                <a:latin typeface="Comic Sans MS" panose="030F0702030302020204" pitchFamily="66" charset="0"/>
              </a:rPr>
              <a:t>Ex. </a:t>
            </a:r>
            <a:r>
              <a:rPr lang="en-US" sz="4000" i="1" dirty="0">
                <a:latin typeface="Comic Sans MS" panose="030F0702030302020204" pitchFamily="66" charset="0"/>
              </a:rPr>
              <a:t>Escherichia coli </a:t>
            </a:r>
            <a:r>
              <a:rPr lang="en-US" sz="4000" dirty="0">
                <a:latin typeface="Comic Sans MS" panose="030F0702030302020204" pitchFamily="66" charset="0"/>
              </a:rPr>
              <a:t>(</a:t>
            </a:r>
            <a:r>
              <a:rPr lang="en-US" sz="4000" i="1" dirty="0">
                <a:latin typeface="Comic Sans MS" panose="030F0702030302020204" pitchFamily="66" charset="0"/>
              </a:rPr>
              <a:t>E. coli</a:t>
            </a:r>
            <a:r>
              <a:rPr lang="en-US" sz="4000" dirty="0">
                <a:latin typeface="Comic Sans MS" panose="030F0702030302020204" pitchFamily="66" charset="0"/>
              </a:rPr>
              <a:t>)</a:t>
            </a:r>
            <a:r>
              <a:rPr lang="en-US" sz="4000" i="1" dirty="0">
                <a:latin typeface="Comic Sans MS" panose="030F0702030302020204" pitchFamily="66" charset="0"/>
              </a:rPr>
              <a:t> </a:t>
            </a:r>
            <a:r>
              <a:rPr lang="en-US" sz="4000" dirty="0">
                <a:latin typeface="Comic Sans MS" panose="030F0702030302020204" pitchFamily="66" charset="0"/>
              </a:rPr>
              <a:t>double every 20 minutes</a:t>
            </a:r>
          </a:p>
          <a:p>
            <a:r>
              <a:rPr lang="en-US" sz="4000" dirty="0">
                <a:latin typeface="Comic Sans MS" panose="030F0702030302020204" pitchFamily="66" charset="0"/>
              </a:rPr>
              <a:t>Ex. </a:t>
            </a:r>
            <a:r>
              <a:rPr lang="en-US" sz="4000" i="1" dirty="0">
                <a:latin typeface="Comic Sans MS" panose="030F0702030302020204" pitchFamily="66" charset="0"/>
              </a:rPr>
              <a:t>Mycobacterium tuberculosis </a:t>
            </a:r>
            <a:r>
              <a:rPr lang="en-US" sz="4000" dirty="0">
                <a:latin typeface="Comic Sans MS" panose="030F0702030302020204" pitchFamily="66" charset="0"/>
              </a:rPr>
              <a:t>double every 12 to 24 hours</a:t>
            </a:r>
          </a:p>
          <a:p>
            <a:endParaRPr lang="en-US" dirty="0"/>
          </a:p>
        </p:txBody>
      </p:sp>
    </p:spTree>
    <p:extLst>
      <p:ext uri="{BB962C8B-B14F-4D97-AF65-F5344CB8AC3E}">
        <p14:creationId xmlns:p14="http://schemas.microsoft.com/office/powerpoint/2010/main" val="32846073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Comic Sans MS" panose="030F0702030302020204" pitchFamily="66" charset="0"/>
              </a:rPr>
              <a:t>Growth in Batch Culture</a:t>
            </a:r>
          </a:p>
        </p:txBody>
      </p:sp>
      <p:sp>
        <p:nvSpPr>
          <p:cNvPr id="3" name="Content Placeholder 2"/>
          <p:cNvSpPr>
            <a:spLocks noGrp="1"/>
          </p:cNvSpPr>
          <p:nvPr>
            <p:ph idx="1"/>
          </p:nvPr>
        </p:nvSpPr>
        <p:spPr>
          <a:xfrm>
            <a:off x="1000918" y="1764666"/>
            <a:ext cx="9153287" cy="4991131"/>
          </a:xfrm>
        </p:spPr>
        <p:txBody>
          <a:bodyPr>
            <a:normAutofit lnSpcReduction="10000"/>
          </a:bodyPr>
          <a:lstStyle/>
          <a:p>
            <a:r>
              <a:rPr lang="en-US" sz="4000" dirty="0" smtClean="0">
                <a:latin typeface="Comic Sans MS" panose="030F0702030302020204" pitchFamily="66" charset="0"/>
              </a:rPr>
              <a:t>Bacteria </a:t>
            </a:r>
            <a:r>
              <a:rPr lang="en-US" sz="4000" dirty="0">
                <a:latin typeface="Comic Sans MS" panose="030F0702030302020204" pitchFamily="66" charset="0"/>
              </a:rPr>
              <a:t>growing in batch culture produce a growth curve with up to four </a:t>
            </a:r>
            <a:r>
              <a:rPr lang="en-US" sz="4000" dirty="0">
                <a:solidFill>
                  <a:srgbClr val="FF0000"/>
                </a:solidFill>
                <a:latin typeface="Comic Sans MS" panose="030F0702030302020204" pitchFamily="66" charset="0"/>
              </a:rPr>
              <a:t>distinct phases</a:t>
            </a:r>
            <a:r>
              <a:rPr lang="en-US" sz="4000" dirty="0" smtClean="0">
                <a:latin typeface="Comic Sans MS" panose="030F0702030302020204" pitchFamily="66" charset="0"/>
              </a:rPr>
              <a:t>.</a:t>
            </a:r>
          </a:p>
          <a:p>
            <a:r>
              <a:rPr lang="en-US" sz="4400" dirty="0">
                <a:latin typeface="Comic Sans MS" panose="030F0702030302020204" pitchFamily="66" charset="0"/>
              </a:rPr>
              <a:t>Batch cultures are grown in tubes or flasks and are closed systems where no fresh nutrients are added or waste products removed</a:t>
            </a:r>
            <a:endParaRPr lang="en-US" sz="4000" dirty="0">
              <a:latin typeface="Comic Sans MS" panose="030F0702030302020204" pitchFamily="66" charset="0"/>
            </a:endParaRPr>
          </a:p>
          <a:p>
            <a:endParaRPr lang="en-US" dirty="0"/>
          </a:p>
        </p:txBody>
      </p:sp>
    </p:spTree>
    <p:extLst>
      <p:ext uri="{BB962C8B-B14F-4D97-AF65-F5344CB8AC3E}">
        <p14:creationId xmlns:p14="http://schemas.microsoft.com/office/powerpoint/2010/main" val="41269051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u="sng" dirty="0"/>
              <a:t>Phases of </a:t>
            </a:r>
            <a:r>
              <a:rPr lang="en-US" sz="5400" b="1" u="sng" dirty="0" smtClean="0"/>
              <a:t>growth</a:t>
            </a:r>
            <a:endParaRPr lang="en-US" b="1" u="sng" dirty="0"/>
          </a:p>
        </p:txBody>
      </p:sp>
      <p:sp>
        <p:nvSpPr>
          <p:cNvPr id="3" name="Content Placeholder 2"/>
          <p:cNvSpPr>
            <a:spLocks noGrp="1"/>
          </p:cNvSpPr>
          <p:nvPr>
            <p:ph idx="1"/>
          </p:nvPr>
        </p:nvSpPr>
        <p:spPr>
          <a:xfrm>
            <a:off x="1077118" y="1764666"/>
            <a:ext cx="9077087" cy="4607559"/>
          </a:xfrm>
        </p:spPr>
        <p:txBody>
          <a:bodyPr>
            <a:normAutofit fontScale="70000" lnSpcReduction="20000"/>
          </a:bodyPr>
          <a:lstStyle/>
          <a:p>
            <a:pPr marL="457200" indent="-457200" eaLnBrk="0" hangingPunct="0">
              <a:spcBef>
                <a:spcPct val="50000"/>
              </a:spcBef>
              <a:buFontTx/>
              <a:buAutoNum type="arabicPeriod"/>
            </a:pPr>
            <a:r>
              <a:rPr lang="en-US" sz="4000" b="1" u="sng" dirty="0">
                <a:latin typeface="Comic Sans MS" panose="030F0702030302020204" pitchFamily="66" charset="0"/>
              </a:rPr>
              <a:t>Lag phase</a:t>
            </a:r>
            <a:r>
              <a:rPr lang="en-US" sz="4000" u="sng" dirty="0">
                <a:latin typeface="Comic Sans MS" panose="030F0702030302020204" pitchFamily="66" charset="0"/>
              </a:rPr>
              <a:t> </a:t>
            </a:r>
            <a:r>
              <a:rPr lang="en-US" sz="4000" dirty="0">
                <a:latin typeface="Comic Sans MS" panose="030F0702030302020204" pitchFamily="66" charset="0"/>
              </a:rPr>
              <a:t>occurs when bacteria are adjusting to them medium.  For example, with a nutritionally poor medium, several anabolic pathways need to be turned on, resulting in a lag before active growth begins.</a:t>
            </a:r>
          </a:p>
          <a:p>
            <a:pPr marL="457200" indent="-457200" eaLnBrk="0" hangingPunct="0">
              <a:spcBef>
                <a:spcPct val="50000"/>
              </a:spcBef>
              <a:buFontTx/>
              <a:buAutoNum type="arabicPeriod"/>
            </a:pPr>
            <a:r>
              <a:rPr lang="en-US" sz="4000" dirty="0">
                <a:latin typeface="Comic Sans MS" panose="030F0702030302020204" pitchFamily="66" charset="0"/>
              </a:rPr>
              <a:t>In </a:t>
            </a:r>
            <a:r>
              <a:rPr lang="en-US" sz="4000" b="1" u="sng" dirty="0">
                <a:latin typeface="Comic Sans MS" panose="030F0702030302020204" pitchFamily="66" charset="0"/>
              </a:rPr>
              <a:t>log</a:t>
            </a:r>
            <a:r>
              <a:rPr lang="en-US" sz="4000" dirty="0">
                <a:latin typeface="Comic Sans MS" panose="030F0702030302020204" pitchFamily="66" charset="0"/>
              </a:rPr>
              <a:t> or </a:t>
            </a:r>
            <a:r>
              <a:rPr lang="en-US" sz="4000" b="1" u="sng" dirty="0">
                <a:latin typeface="Comic Sans MS" panose="030F0702030302020204" pitchFamily="66" charset="0"/>
              </a:rPr>
              <a:t>exponential phase</a:t>
            </a:r>
            <a:r>
              <a:rPr lang="en-US" sz="4000" dirty="0">
                <a:latin typeface="Comic Sans MS" panose="030F0702030302020204" pitchFamily="66" charset="0"/>
              </a:rPr>
              <a:t>, the cells are growing as fast as they can, limited only by growth conditions and genetic potential.  During this phase, almost all cells are alive, they are most nearly identical, and they are most affected by outside influences like disinfectants.</a:t>
            </a:r>
          </a:p>
          <a:p>
            <a:endParaRPr lang="en-US" dirty="0"/>
          </a:p>
        </p:txBody>
      </p:sp>
    </p:spTree>
    <p:extLst>
      <p:ext uri="{BB962C8B-B14F-4D97-AF65-F5344CB8AC3E}">
        <p14:creationId xmlns:p14="http://schemas.microsoft.com/office/powerpoint/2010/main" val="39723409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CONT’D</a:t>
            </a:r>
            <a:endParaRPr lang="en-US" u="sng" dirty="0"/>
          </a:p>
        </p:txBody>
      </p:sp>
      <p:sp>
        <p:nvSpPr>
          <p:cNvPr id="3" name="Content Placeholder 2"/>
          <p:cNvSpPr>
            <a:spLocks noGrp="1"/>
          </p:cNvSpPr>
          <p:nvPr>
            <p:ph idx="1"/>
          </p:nvPr>
        </p:nvSpPr>
        <p:spPr>
          <a:xfrm>
            <a:off x="1000918" y="1764666"/>
            <a:ext cx="9153287" cy="4991131"/>
          </a:xfrm>
        </p:spPr>
        <p:txBody>
          <a:bodyPr/>
          <a:lstStyle/>
          <a:p>
            <a:pPr marL="457200" indent="-457200" eaLnBrk="0" hangingPunct="0">
              <a:spcBef>
                <a:spcPct val="50000"/>
              </a:spcBef>
              <a:buFontTx/>
              <a:buAutoNum type="arabicPeriod"/>
            </a:pPr>
            <a:r>
              <a:rPr lang="en-US" dirty="0">
                <a:latin typeface="Comic Sans MS" panose="030F0702030302020204" pitchFamily="66" charset="0"/>
              </a:rPr>
              <a:t>Due to nutrient depletion and/or accumulation of toxic end products, replication stops and cells enter a </a:t>
            </a:r>
            <a:r>
              <a:rPr lang="en-US" b="1" u="sng" dirty="0">
                <a:latin typeface="Comic Sans MS" panose="030F0702030302020204" pitchFamily="66" charset="0"/>
              </a:rPr>
              <a:t>stationary phase</a:t>
            </a:r>
            <a:r>
              <a:rPr lang="en-US" u="sng" dirty="0">
                <a:latin typeface="Comic Sans MS" panose="030F0702030302020204" pitchFamily="66" charset="0"/>
              </a:rPr>
              <a:t> </a:t>
            </a:r>
            <a:r>
              <a:rPr lang="en-US" dirty="0">
                <a:latin typeface="Comic Sans MS" panose="030F0702030302020204" pitchFamily="66" charset="0"/>
              </a:rPr>
              <a:t>where there is no net change in cell number.</a:t>
            </a:r>
          </a:p>
          <a:p>
            <a:pPr marL="457200" indent="-457200" eaLnBrk="0" hangingPunct="0">
              <a:spcBef>
                <a:spcPct val="50000"/>
              </a:spcBef>
              <a:buFontTx/>
              <a:buAutoNum type="arabicPeriod"/>
            </a:pPr>
            <a:r>
              <a:rPr lang="en-US" b="1" u="sng" dirty="0">
                <a:latin typeface="Comic Sans MS" panose="030F0702030302020204" pitchFamily="66" charset="0"/>
              </a:rPr>
              <a:t>Death phase</a:t>
            </a:r>
            <a:r>
              <a:rPr lang="en-US" u="sng" dirty="0">
                <a:latin typeface="Comic Sans MS" panose="030F0702030302020204" pitchFamily="66" charset="0"/>
              </a:rPr>
              <a:t> </a:t>
            </a:r>
            <a:r>
              <a:rPr lang="en-US" dirty="0">
                <a:latin typeface="Comic Sans MS" panose="030F0702030302020204" pitchFamily="66" charset="0"/>
              </a:rPr>
              <a:t>occurs when cells can no longer maintain viability and numbers decrease as a proportion.</a:t>
            </a:r>
            <a:endParaRPr lang="en-US" b="1" dirty="0">
              <a:latin typeface="Comic Sans MS" panose="030F0702030302020204" pitchFamily="66" charset="0"/>
            </a:endParaRPr>
          </a:p>
          <a:p>
            <a:endParaRPr lang="en-US" dirty="0"/>
          </a:p>
        </p:txBody>
      </p:sp>
    </p:spTree>
    <p:extLst>
      <p:ext uri="{BB962C8B-B14F-4D97-AF65-F5344CB8AC3E}">
        <p14:creationId xmlns:p14="http://schemas.microsoft.com/office/powerpoint/2010/main" val="33914317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solidFill>
                  <a:srgbClr val="333333"/>
                </a:solidFill>
                <a:latin typeface="Comic Sans MS" panose="030F0702030302020204" pitchFamily="66" charset="0"/>
              </a:rPr>
              <a:t>Growth curve</a:t>
            </a:r>
            <a:endParaRPr lang="en-US" u="sng" dirty="0">
              <a:latin typeface="Comic Sans MS" panose="030F0702030302020204" pitchFamily="66" charset="0"/>
            </a:endParaRPr>
          </a:p>
        </p:txBody>
      </p:sp>
      <p:pic>
        <p:nvPicPr>
          <p:cNvPr id="4" name="Content Placeholder 3"/>
          <p:cNvPicPr>
            <a:picLocks noGrp="1" noChangeAspect="1"/>
          </p:cNvPicPr>
          <p:nvPr>
            <p:ph idx="1"/>
          </p:nvPr>
        </p:nvPicPr>
        <p:blipFill>
          <a:blip r:embed="rId2"/>
          <a:stretch>
            <a:fillRect/>
          </a:stretch>
        </p:blipFill>
        <p:spPr>
          <a:xfrm>
            <a:off x="1354141" y="1959410"/>
            <a:ext cx="7980356" cy="4602879"/>
          </a:xfrm>
          <a:prstGeom prst="rect">
            <a:avLst/>
          </a:prstGeom>
        </p:spPr>
      </p:pic>
    </p:spTree>
    <p:extLst>
      <p:ext uri="{BB962C8B-B14F-4D97-AF65-F5344CB8AC3E}">
        <p14:creationId xmlns:p14="http://schemas.microsoft.com/office/powerpoint/2010/main" val="8347058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Comic Sans MS" panose="030F0702030302020204" pitchFamily="66" charset="0"/>
              </a:rPr>
              <a:t>Environmental factors</a:t>
            </a:r>
            <a:endParaRPr lang="en-US" u="sng" dirty="0">
              <a:latin typeface="Comic Sans MS" panose="030F0702030302020204" pitchFamily="66" charset="0"/>
            </a:endParaRPr>
          </a:p>
        </p:txBody>
      </p:sp>
      <p:sp>
        <p:nvSpPr>
          <p:cNvPr id="3" name="Content Placeholder 2"/>
          <p:cNvSpPr>
            <a:spLocks noGrp="1"/>
          </p:cNvSpPr>
          <p:nvPr>
            <p:ph idx="1"/>
          </p:nvPr>
        </p:nvSpPr>
        <p:spPr>
          <a:xfrm>
            <a:off x="2067718" y="1764666"/>
            <a:ext cx="8086487" cy="4991131"/>
          </a:xfrm>
        </p:spPr>
        <p:txBody>
          <a:bodyPr/>
          <a:lstStyle/>
          <a:p>
            <a:pPr>
              <a:buFont typeface="Wingdings" panose="05000000000000000000" pitchFamily="2" charset="2"/>
              <a:buChar char="ü"/>
            </a:pPr>
            <a:r>
              <a:rPr lang="en-US" sz="4000" dirty="0" smtClean="0">
                <a:latin typeface="Comic Sans MS" panose="030F0702030302020204" pitchFamily="66" charset="0"/>
              </a:rPr>
              <a:t>Temperature</a:t>
            </a:r>
          </a:p>
          <a:p>
            <a:pPr>
              <a:buFont typeface="Wingdings" panose="05000000000000000000" pitchFamily="2" charset="2"/>
              <a:buChar char="ü"/>
            </a:pPr>
            <a:r>
              <a:rPr lang="en-US" sz="4000" dirty="0" smtClean="0">
                <a:latin typeface="Comic Sans MS" panose="030F0702030302020204" pitchFamily="66" charset="0"/>
              </a:rPr>
              <a:t>Oxygen requirement</a:t>
            </a:r>
          </a:p>
          <a:p>
            <a:pPr>
              <a:buFont typeface="Wingdings" panose="05000000000000000000" pitchFamily="2" charset="2"/>
              <a:buChar char="ü"/>
            </a:pPr>
            <a:r>
              <a:rPr lang="en-US" sz="4000" dirty="0" err="1" smtClean="0">
                <a:latin typeface="Comic Sans MS" panose="030F0702030302020204" pitchFamily="66" charset="0"/>
              </a:rPr>
              <a:t>Ph</a:t>
            </a:r>
            <a:endParaRPr lang="en-US" sz="4000" dirty="0">
              <a:latin typeface="Comic Sans MS" panose="030F0702030302020204" pitchFamily="66" charset="0"/>
            </a:endParaRPr>
          </a:p>
          <a:p>
            <a:pPr>
              <a:buFont typeface="Wingdings" panose="05000000000000000000" pitchFamily="2" charset="2"/>
              <a:buChar char="ü"/>
            </a:pPr>
            <a:r>
              <a:rPr lang="en-US" sz="4000" dirty="0" smtClean="0">
                <a:latin typeface="Comic Sans MS" panose="030F0702030302020204" pitchFamily="66" charset="0"/>
              </a:rPr>
              <a:t>Water </a:t>
            </a:r>
            <a:r>
              <a:rPr lang="en-US" sz="4000" dirty="0">
                <a:latin typeface="Comic Sans MS" panose="030F0702030302020204" pitchFamily="66" charset="0"/>
              </a:rPr>
              <a:t>availability</a:t>
            </a:r>
          </a:p>
          <a:p>
            <a:endParaRPr lang="en-US" dirty="0"/>
          </a:p>
        </p:txBody>
      </p:sp>
    </p:spTree>
    <p:extLst>
      <p:ext uri="{BB962C8B-B14F-4D97-AF65-F5344CB8AC3E}">
        <p14:creationId xmlns:p14="http://schemas.microsoft.com/office/powerpoint/2010/main" val="17390277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latin typeface="Comic Sans MS" panose="030F0702030302020204" pitchFamily="66" charset="0"/>
              </a:rPr>
              <a:t>Bacteria classification</a:t>
            </a:r>
            <a:endParaRPr lang="en-US" u="sng" dirty="0">
              <a:latin typeface="Comic Sans MS" panose="030F0702030302020204" pitchFamily="66" charset="0"/>
            </a:endParaRPr>
          </a:p>
        </p:txBody>
      </p:sp>
      <p:sp>
        <p:nvSpPr>
          <p:cNvPr id="3" name="Content Placeholder 2"/>
          <p:cNvSpPr>
            <a:spLocks noGrp="1"/>
          </p:cNvSpPr>
          <p:nvPr>
            <p:ph idx="1"/>
          </p:nvPr>
        </p:nvSpPr>
        <p:spPr>
          <a:xfrm>
            <a:off x="2220118" y="1764666"/>
            <a:ext cx="7934087" cy="4991131"/>
          </a:xfrm>
        </p:spPr>
        <p:txBody>
          <a:bodyPr/>
          <a:lstStyle/>
          <a:p>
            <a:pPr marL="0" indent="0">
              <a:buNone/>
            </a:pPr>
            <a:r>
              <a:rPr lang="en-US" b="1" dirty="0" smtClean="0">
                <a:effectLst>
                  <a:outerShdw blurRad="38100" dist="38100" dir="2700000" algn="tl">
                    <a:srgbClr val="000000">
                      <a:alpha val="43137"/>
                    </a:srgbClr>
                  </a:outerShdw>
                </a:effectLst>
                <a:latin typeface="Comic Sans MS" pitchFamily="66" charset="0"/>
              </a:rPr>
              <a:t>ASSIGNMENT!!!!!!!!!!!</a:t>
            </a:r>
          </a:p>
          <a:p>
            <a:r>
              <a:rPr lang="en-US" dirty="0" smtClean="0">
                <a:effectLst>
                  <a:outerShdw blurRad="38100" dist="38100" dir="2700000" algn="tl">
                    <a:srgbClr val="000000">
                      <a:alpha val="43137"/>
                    </a:srgbClr>
                  </a:outerShdw>
                </a:effectLst>
                <a:latin typeface="Comic Sans MS" pitchFamily="66" charset="0"/>
              </a:rPr>
              <a:t>Gram </a:t>
            </a:r>
            <a:r>
              <a:rPr lang="en-US" dirty="0">
                <a:effectLst>
                  <a:outerShdw blurRad="38100" dist="38100" dir="2700000" algn="tl">
                    <a:srgbClr val="000000">
                      <a:alpha val="43137"/>
                    </a:srgbClr>
                  </a:outerShdw>
                </a:effectLst>
                <a:latin typeface="Comic Sans MS" pitchFamily="66" charset="0"/>
              </a:rPr>
              <a:t>+</a:t>
            </a:r>
            <a:r>
              <a:rPr lang="en-US" dirty="0" err="1">
                <a:effectLst>
                  <a:outerShdw blurRad="38100" dist="38100" dir="2700000" algn="tl">
                    <a:srgbClr val="000000">
                      <a:alpha val="43137"/>
                    </a:srgbClr>
                  </a:outerShdw>
                </a:effectLst>
                <a:latin typeface="Comic Sans MS" pitchFamily="66" charset="0"/>
              </a:rPr>
              <a:t>ve</a:t>
            </a:r>
            <a:r>
              <a:rPr lang="en-US" dirty="0">
                <a:effectLst>
                  <a:outerShdw blurRad="38100" dist="38100" dir="2700000" algn="tl">
                    <a:srgbClr val="000000">
                      <a:alpha val="43137"/>
                    </a:srgbClr>
                  </a:outerShdw>
                </a:effectLst>
                <a:latin typeface="Comic Sans MS" pitchFamily="66" charset="0"/>
              </a:rPr>
              <a:t> </a:t>
            </a:r>
            <a:r>
              <a:rPr lang="en-US" dirty="0" smtClean="0">
                <a:effectLst>
                  <a:outerShdw blurRad="38100" dist="38100" dir="2700000" algn="tl">
                    <a:srgbClr val="000000">
                      <a:alpha val="43137"/>
                    </a:srgbClr>
                  </a:outerShdw>
                </a:effectLst>
                <a:latin typeface="Comic Sans MS" pitchFamily="66" charset="0"/>
              </a:rPr>
              <a:t>Bacteria</a:t>
            </a:r>
          </a:p>
          <a:p>
            <a:r>
              <a:rPr lang="en-US" dirty="0">
                <a:effectLst>
                  <a:outerShdw blurRad="38100" dist="38100" dir="2700000" algn="tl">
                    <a:srgbClr val="000000">
                      <a:alpha val="43137"/>
                    </a:srgbClr>
                  </a:outerShdw>
                </a:effectLst>
                <a:latin typeface="Comic Sans MS" pitchFamily="66" charset="0"/>
              </a:rPr>
              <a:t>Gram –</a:t>
            </a:r>
            <a:r>
              <a:rPr lang="en-US" dirty="0" err="1">
                <a:effectLst>
                  <a:outerShdw blurRad="38100" dist="38100" dir="2700000" algn="tl">
                    <a:srgbClr val="000000">
                      <a:alpha val="43137"/>
                    </a:srgbClr>
                  </a:outerShdw>
                </a:effectLst>
                <a:latin typeface="Comic Sans MS" pitchFamily="66" charset="0"/>
              </a:rPr>
              <a:t>ve</a:t>
            </a:r>
            <a:r>
              <a:rPr lang="en-US" dirty="0">
                <a:effectLst>
                  <a:outerShdw blurRad="38100" dist="38100" dir="2700000" algn="tl">
                    <a:srgbClr val="000000">
                      <a:alpha val="43137"/>
                    </a:srgbClr>
                  </a:outerShdw>
                </a:effectLst>
                <a:latin typeface="Comic Sans MS" pitchFamily="66" charset="0"/>
              </a:rPr>
              <a:t> bacteria</a:t>
            </a:r>
            <a:endParaRPr lang="en-US" dirty="0"/>
          </a:p>
        </p:txBody>
      </p:sp>
    </p:spTree>
    <p:extLst>
      <p:ext uri="{BB962C8B-B14F-4D97-AF65-F5344CB8AC3E}">
        <p14:creationId xmlns:p14="http://schemas.microsoft.com/office/powerpoint/2010/main" val="5835194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Comic Sans MS" panose="030F0702030302020204" pitchFamily="66" charset="0"/>
              </a:rPr>
              <a:t>concept </a:t>
            </a:r>
            <a:r>
              <a:rPr lang="en-US" b="1" u="sng" dirty="0">
                <a:latin typeface="Comic Sans MS" panose="030F0702030302020204" pitchFamily="66" charset="0"/>
              </a:rPr>
              <a:t>of infection </a:t>
            </a:r>
          </a:p>
        </p:txBody>
      </p:sp>
      <p:sp>
        <p:nvSpPr>
          <p:cNvPr id="3" name="Content Placeholder 2"/>
          <p:cNvSpPr>
            <a:spLocks noGrp="1"/>
          </p:cNvSpPr>
          <p:nvPr>
            <p:ph idx="1"/>
          </p:nvPr>
        </p:nvSpPr>
        <p:spPr>
          <a:xfrm>
            <a:off x="1153318" y="1764666"/>
            <a:ext cx="9000887" cy="4991131"/>
          </a:xfrm>
        </p:spPr>
        <p:txBody>
          <a:bodyPr>
            <a:normAutofit fontScale="92500" lnSpcReduction="10000"/>
          </a:bodyPr>
          <a:lstStyle/>
          <a:p>
            <a:pPr marL="0" indent="0">
              <a:buNone/>
            </a:pPr>
            <a:r>
              <a:rPr lang="en-US" altLang="en-US" dirty="0" smtClean="0">
                <a:latin typeface="Arial Rounded MT Bold" pitchFamily="34" charset="0"/>
              </a:rPr>
              <a:t>Objectives</a:t>
            </a:r>
          </a:p>
          <a:p>
            <a:pPr marL="0" lvl="0" indent="0" latinLnBrk="1">
              <a:buNone/>
            </a:pPr>
            <a:r>
              <a:rPr lang="en-US" altLang="en-US" sz="3200" dirty="0">
                <a:solidFill>
                  <a:srgbClr val="000000"/>
                </a:solidFill>
                <a:latin typeface="Comic Sans MS" panose="030F0702030302020204" pitchFamily="66" charset="0"/>
                <a:ea typeface="Arial" pitchFamily="34" charset="0"/>
              </a:rPr>
              <a:t>By the end of this session, the learner will be </a:t>
            </a:r>
            <a:endParaRPr lang="en-US" altLang="en-US" sz="3200" dirty="0" smtClean="0">
              <a:solidFill>
                <a:srgbClr val="000000"/>
              </a:solidFill>
              <a:latin typeface="Comic Sans MS" panose="030F0702030302020204" pitchFamily="66" charset="0"/>
              <a:ea typeface="Arial" pitchFamily="34" charset="0"/>
            </a:endParaRPr>
          </a:p>
          <a:p>
            <a:pPr marL="0" lvl="0" indent="0" latinLnBrk="1">
              <a:buNone/>
            </a:pPr>
            <a:r>
              <a:rPr lang="en-US" altLang="en-US" sz="3200" dirty="0" smtClean="0">
                <a:solidFill>
                  <a:srgbClr val="000000"/>
                </a:solidFill>
                <a:latin typeface="Comic Sans MS" panose="030F0702030302020204" pitchFamily="66" charset="0"/>
                <a:ea typeface="Arial" pitchFamily="34" charset="0"/>
              </a:rPr>
              <a:t>able </a:t>
            </a:r>
            <a:r>
              <a:rPr lang="en-US" altLang="en-US" sz="3200" dirty="0">
                <a:solidFill>
                  <a:srgbClr val="000000"/>
                </a:solidFill>
                <a:latin typeface="Comic Sans MS" panose="030F0702030302020204" pitchFamily="66" charset="0"/>
                <a:ea typeface="Arial" pitchFamily="34" charset="0"/>
              </a:rPr>
              <a:t>to</a:t>
            </a:r>
            <a:r>
              <a:rPr lang="en-US" altLang="en-US" sz="3200" dirty="0" smtClean="0">
                <a:solidFill>
                  <a:srgbClr val="000000"/>
                </a:solidFill>
                <a:latin typeface="Comic Sans MS" panose="030F0702030302020204" pitchFamily="66" charset="0"/>
                <a:ea typeface="Arial" pitchFamily="34" charset="0"/>
              </a:rPr>
              <a:t>:</a:t>
            </a:r>
            <a:endParaRPr lang="en-US" altLang="en-US" dirty="0">
              <a:solidFill>
                <a:srgbClr val="000000"/>
              </a:solidFill>
              <a:latin typeface="Comic Sans MS" panose="030F0702030302020204" pitchFamily="66" charset="0"/>
              <a:ea typeface="Arial" pitchFamily="34" charset="0"/>
            </a:endParaRPr>
          </a:p>
          <a:p>
            <a:pPr lvl="0" latinLnBrk="1">
              <a:buFont typeface="Times New Roman" pitchFamily="18" charset="0"/>
              <a:buAutoNum type="arabicPeriod"/>
            </a:pPr>
            <a:r>
              <a:rPr lang="en-US" altLang="en-US" dirty="0">
                <a:solidFill>
                  <a:srgbClr val="000000"/>
                </a:solidFill>
                <a:latin typeface="Comic Sans MS" panose="030F0702030302020204" pitchFamily="66" charset="0"/>
                <a:ea typeface="Arial" pitchFamily="34" charset="0"/>
              </a:rPr>
              <a:t>Describe the stages of development of an infection</a:t>
            </a:r>
          </a:p>
          <a:p>
            <a:pPr lvl="0" latinLnBrk="1">
              <a:buFont typeface="Times New Roman" pitchFamily="18" charset="0"/>
              <a:buAutoNum type="arabicPeriod"/>
            </a:pPr>
            <a:endParaRPr lang="en-US" altLang="en-US" dirty="0">
              <a:solidFill>
                <a:srgbClr val="000000"/>
              </a:solidFill>
              <a:latin typeface="Comic Sans MS" panose="030F0702030302020204" pitchFamily="66" charset="0"/>
              <a:ea typeface="Arial" pitchFamily="34" charset="0"/>
            </a:endParaRPr>
          </a:p>
          <a:p>
            <a:pPr lvl="0" latinLnBrk="1">
              <a:buFont typeface="Times New Roman" pitchFamily="18" charset="0"/>
              <a:buAutoNum type="arabicPeriod"/>
            </a:pPr>
            <a:r>
              <a:rPr lang="en-US" altLang="en-US" dirty="0">
                <a:solidFill>
                  <a:srgbClr val="000000"/>
                </a:solidFill>
                <a:latin typeface="Comic Sans MS" panose="030F0702030302020204" pitchFamily="66" charset="0"/>
                <a:ea typeface="Arial" pitchFamily="34" charset="0"/>
              </a:rPr>
              <a:t>Define various terms related to infection</a:t>
            </a:r>
          </a:p>
          <a:p>
            <a:pPr lvl="0" latinLnBrk="1">
              <a:buFont typeface="Times New Roman" pitchFamily="18" charset="0"/>
              <a:buAutoNum type="arabicPeriod"/>
            </a:pPr>
            <a:endParaRPr lang="en-US" altLang="en-US" dirty="0">
              <a:solidFill>
                <a:srgbClr val="000000"/>
              </a:solidFill>
              <a:latin typeface="Comic Sans MS" panose="030F0702030302020204" pitchFamily="66" charset="0"/>
              <a:ea typeface="Arial" pitchFamily="34" charset="0"/>
            </a:endParaRPr>
          </a:p>
          <a:p>
            <a:pPr lvl="0" latinLnBrk="1">
              <a:buFont typeface="Times New Roman" pitchFamily="18" charset="0"/>
              <a:buAutoNum type="arabicPeriod"/>
            </a:pPr>
            <a:r>
              <a:rPr lang="en-US" altLang="en-US" dirty="0">
                <a:solidFill>
                  <a:srgbClr val="000000"/>
                </a:solidFill>
                <a:latin typeface="Comic Sans MS" panose="030F0702030302020204" pitchFamily="66" charset="0"/>
                <a:ea typeface="Arial" pitchFamily="34" charset="0"/>
              </a:rPr>
              <a:t>Describe the phases of an infectious </a:t>
            </a:r>
            <a:r>
              <a:rPr lang="en-US" altLang="en-US" dirty="0" err="1">
                <a:solidFill>
                  <a:srgbClr val="000000"/>
                </a:solidFill>
                <a:latin typeface="Comic Sans MS" panose="030F0702030302020204" pitchFamily="66" charset="0"/>
                <a:ea typeface="Arial" pitchFamily="34" charset="0"/>
              </a:rPr>
              <a:t>d’se</a:t>
            </a:r>
            <a:endParaRPr lang="en-US" altLang="en-US" dirty="0">
              <a:solidFill>
                <a:srgbClr val="000000"/>
              </a:solidFill>
              <a:latin typeface="Comic Sans MS" panose="030F0702030302020204" pitchFamily="66" charset="0"/>
              <a:ea typeface="Arial" pitchFamily="34" charset="0"/>
            </a:endParaRPr>
          </a:p>
          <a:p>
            <a:endParaRPr lang="en-US" dirty="0"/>
          </a:p>
        </p:txBody>
      </p:sp>
    </p:spTree>
    <p:extLst>
      <p:ext uri="{BB962C8B-B14F-4D97-AF65-F5344CB8AC3E}">
        <p14:creationId xmlns:p14="http://schemas.microsoft.com/office/powerpoint/2010/main" val="3996309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153318" y="1764666"/>
            <a:ext cx="8763001" cy="4991131"/>
          </a:xfrm>
        </p:spPr>
        <p:txBody>
          <a:bodyPr>
            <a:normAutofit lnSpcReduction="10000"/>
          </a:bodyPr>
          <a:lstStyle/>
          <a:p>
            <a:pPr marL="0" lvl="0" indent="0" latinLnBrk="1">
              <a:buNone/>
            </a:pPr>
            <a:r>
              <a:rPr lang="en-US" altLang="en-US" b="1" dirty="0">
                <a:solidFill>
                  <a:srgbClr val="000000"/>
                </a:solidFill>
                <a:latin typeface="Comic Sans MS" panose="030F0702030302020204" pitchFamily="66" charset="0"/>
                <a:ea typeface="Arial" pitchFamily="34" charset="0"/>
              </a:rPr>
              <a:t>Infection</a:t>
            </a:r>
            <a:r>
              <a:rPr lang="en-US" altLang="en-US" dirty="0">
                <a:solidFill>
                  <a:srgbClr val="000000"/>
                </a:solidFill>
                <a:latin typeface="Comic Sans MS" panose="030F0702030302020204" pitchFamily="66" charset="0"/>
                <a:ea typeface="Arial" pitchFamily="34" charset="0"/>
              </a:rPr>
              <a:t> </a:t>
            </a:r>
            <a:endParaRPr lang="en-US" altLang="en-US" dirty="0" smtClean="0">
              <a:solidFill>
                <a:srgbClr val="000000"/>
              </a:solidFill>
              <a:latin typeface="Comic Sans MS" panose="030F0702030302020204" pitchFamily="66" charset="0"/>
              <a:ea typeface="Arial" pitchFamily="34" charset="0"/>
            </a:endParaRPr>
          </a:p>
          <a:p>
            <a:pPr lvl="0" latinLnBrk="1"/>
            <a:r>
              <a:rPr lang="en-US" altLang="en-US" dirty="0" smtClean="0">
                <a:solidFill>
                  <a:srgbClr val="000000"/>
                </a:solidFill>
                <a:latin typeface="Comic Sans MS" panose="030F0702030302020204" pitchFamily="66" charset="0"/>
                <a:ea typeface="Arial" pitchFamily="34" charset="0"/>
              </a:rPr>
              <a:t>is </a:t>
            </a:r>
            <a:r>
              <a:rPr lang="en-US" altLang="en-US" dirty="0">
                <a:solidFill>
                  <a:srgbClr val="000000"/>
                </a:solidFill>
                <a:latin typeface="Comic Sans MS" panose="030F0702030302020204" pitchFamily="66" charset="0"/>
                <a:ea typeface="Arial" pitchFamily="34" charset="0"/>
              </a:rPr>
              <a:t>invasion by and </a:t>
            </a:r>
            <a:r>
              <a:rPr lang="en-US" altLang="en-US" dirty="0" smtClean="0">
                <a:solidFill>
                  <a:srgbClr val="000000"/>
                </a:solidFill>
                <a:latin typeface="Comic Sans MS" panose="030F0702030302020204" pitchFamily="66" charset="0"/>
                <a:ea typeface="Arial" pitchFamily="34" charset="0"/>
              </a:rPr>
              <a:t>multiplication </a:t>
            </a:r>
            <a:r>
              <a:rPr lang="en-US" altLang="en-US" dirty="0">
                <a:solidFill>
                  <a:srgbClr val="000000"/>
                </a:solidFill>
                <a:latin typeface="Comic Sans MS" panose="030F0702030302020204" pitchFamily="66" charset="0"/>
                <a:ea typeface="Arial" pitchFamily="34" charset="0"/>
              </a:rPr>
              <a:t>of </a:t>
            </a:r>
            <a:endParaRPr lang="en-US" altLang="en-US" dirty="0" smtClean="0">
              <a:solidFill>
                <a:srgbClr val="000000"/>
              </a:solidFill>
              <a:latin typeface="Comic Sans MS" panose="030F0702030302020204" pitchFamily="66" charset="0"/>
              <a:ea typeface="Arial" pitchFamily="34" charset="0"/>
            </a:endParaRPr>
          </a:p>
          <a:p>
            <a:pPr marL="0" lvl="0" indent="0" latinLnBrk="1">
              <a:buNone/>
            </a:pPr>
            <a:r>
              <a:rPr lang="en-US" altLang="en-US" dirty="0" smtClean="0">
                <a:solidFill>
                  <a:srgbClr val="000000"/>
                </a:solidFill>
                <a:latin typeface="Comic Sans MS" panose="030F0702030302020204" pitchFamily="66" charset="0"/>
                <a:ea typeface="Arial" pitchFamily="34" charset="0"/>
              </a:rPr>
              <a:t>pathogenic </a:t>
            </a:r>
            <a:r>
              <a:rPr lang="en-US" altLang="en-US" dirty="0">
                <a:solidFill>
                  <a:srgbClr val="000000"/>
                </a:solidFill>
                <a:latin typeface="Comic Sans MS" panose="030F0702030302020204" pitchFamily="66" charset="0"/>
                <a:ea typeface="Arial" pitchFamily="34" charset="0"/>
              </a:rPr>
              <a:t>microorganisms in a </a:t>
            </a:r>
            <a:r>
              <a:rPr lang="en-US" altLang="en-US" dirty="0" smtClean="0">
                <a:solidFill>
                  <a:srgbClr val="000000"/>
                </a:solidFill>
                <a:latin typeface="Comic Sans MS" panose="030F0702030302020204" pitchFamily="66" charset="0"/>
                <a:ea typeface="Arial" pitchFamily="34" charset="0"/>
              </a:rPr>
              <a:t>body</a:t>
            </a:r>
          </a:p>
          <a:p>
            <a:pPr marL="0" lvl="0" indent="0" latinLnBrk="1">
              <a:buNone/>
            </a:pPr>
            <a:r>
              <a:rPr lang="en-US" altLang="en-US" dirty="0" smtClean="0">
                <a:solidFill>
                  <a:srgbClr val="000000"/>
                </a:solidFill>
                <a:latin typeface="Comic Sans MS" panose="030F0702030302020204" pitchFamily="66" charset="0"/>
                <a:ea typeface="Arial" pitchFamily="34" charset="0"/>
              </a:rPr>
              <a:t> </a:t>
            </a:r>
            <a:r>
              <a:rPr lang="en-US" altLang="en-US" dirty="0">
                <a:solidFill>
                  <a:srgbClr val="000000"/>
                </a:solidFill>
                <a:latin typeface="Comic Sans MS" panose="030F0702030302020204" pitchFamily="66" charset="0"/>
                <a:ea typeface="Arial" pitchFamily="34" charset="0"/>
              </a:rPr>
              <a:t>part or tissue </a:t>
            </a:r>
          </a:p>
          <a:p>
            <a:pPr lvl="0" latinLnBrk="1"/>
            <a:endParaRPr lang="en-US" altLang="en-US" dirty="0">
              <a:solidFill>
                <a:srgbClr val="000000"/>
              </a:solidFill>
              <a:latin typeface="Comic Sans MS" panose="030F0702030302020204" pitchFamily="66" charset="0"/>
              <a:ea typeface="Arial" pitchFamily="34" charset="0"/>
            </a:endParaRPr>
          </a:p>
          <a:p>
            <a:pPr lvl="0" latinLnBrk="1"/>
            <a:r>
              <a:rPr lang="en-US" altLang="en-US" dirty="0">
                <a:solidFill>
                  <a:srgbClr val="000000"/>
                </a:solidFill>
                <a:latin typeface="Comic Sans MS" panose="030F0702030302020204" pitchFamily="66" charset="0"/>
                <a:ea typeface="Arial" pitchFamily="34" charset="0"/>
              </a:rPr>
              <a:t>This invasion may produce subsequent </a:t>
            </a:r>
            <a:endParaRPr lang="en-US" altLang="en-US" dirty="0" smtClean="0">
              <a:solidFill>
                <a:srgbClr val="000000"/>
              </a:solidFill>
              <a:latin typeface="Comic Sans MS" panose="030F0702030302020204" pitchFamily="66" charset="0"/>
              <a:ea typeface="Arial" pitchFamily="34" charset="0"/>
            </a:endParaRPr>
          </a:p>
          <a:p>
            <a:pPr marL="0" lvl="0" indent="0" latinLnBrk="1">
              <a:buNone/>
            </a:pPr>
            <a:r>
              <a:rPr lang="en-US" altLang="en-US" dirty="0" smtClean="0">
                <a:solidFill>
                  <a:srgbClr val="000000"/>
                </a:solidFill>
                <a:latin typeface="Comic Sans MS" panose="030F0702030302020204" pitchFamily="66" charset="0"/>
                <a:ea typeface="Arial" pitchFamily="34" charset="0"/>
              </a:rPr>
              <a:t>tissue </a:t>
            </a:r>
            <a:r>
              <a:rPr lang="en-US" altLang="en-US" dirty="0">
                <a:solidFill>
                  <a:srgbClr val="000000"/>
                </a:solidFill>
                <a:latin typeface="Comic Sans MS" panose="030F0702030302020204" pitchFamily="66" charset="0"/>
                <a:ea typeface="Arial" pitchFamily="34" charset="0"/>
              </a:rPr>
              <a:t>injury and progress to disease </a:t>
            </a:r>
            <a:endParaRPr lang="en-US" altLang="en-US" dirty="0" smtClean="0">
              <a:solidFill>
                <a:srgbClr val="000000"/>
              </a:solidFill>
              <a:latin typeface="Comic Sans MS" panose="030F0702030302020204" pitchFamily="66" charset="0"/>
              <a:ea typeface="Arial" pitchFamily="34" charset="0"/>
            </a:endParaRPr>
          </a:p>
          <a:p>
            <a:pPr marL="0" lvl="0" indent="0" latinLnBrk="1">
              <a:buNone/>
            </a:pPr>
            <a:r>
              <a:rPr lang="en-US" altLang="en-US" dirty="0" smtClean="0">
                <a:solidFill>
                  <a:srgbClr val="000000"/>
                </a:solidFill>
                <a:latin typeface="Comic Sans MS" panose="030F0702030302020204" pitchFamily="66" charset="0"/>
                <a:ea typeface="Arial" pitchFamily="34" charset="0"/>
              </a:rPr>
              <a:t>through </a:t>
            </a:r>
            <a:r>
              <a:rPr lang="en-US" altLang="en-US" dirty="0">
                <a:solidFill>
                  <a:srgbClr val="000000"/>
                </a:solidFill>
                <a:latin typeface="Comic Sans MS" panose="030F0702030302020204" pitchFamily="66" charset="0"/>
                <a:ea typeface="Arial" pitchFamily="34" charset="0"/>
              </a:rPr>
              <a:t>a variety of </a:t>
            </a:r>
            <a:r>
              <a:rPr lang="en-US" altLang="en-US" b="1" dirty="0" smtClean="0">
                <a:solidFill>
                  <a:srgbClr val="000000"/>
                </a:solidFill>
                <a:latin typeface="Comic Sans MS" panose="030F0702030302020204" pitchFamily="66" charset="0"/>
                <a:ea typeface="Arial" pitchFamily="34" charset="0"/>
              </a:rPr>
              <a:t>toxic mechanisms</a:t>
            </a:r>
            <a:r>
              <a:rPr lang="en-US" altLang="en-US" b="1" dirty="0">
                <a:solidFill>
                  <a:srgbClr val="000000"/>
                </a:solidFill>
                <a:latin typeface="Comic Sans MS" panose="030F0702030302020204" pitchFamily="66" charset="0"/>
                <a:ea typeface="Arial" pitchFamily="34" charset="0"/>
              </a:rPr>
              <a:t>. </a:t>
            </a:r>
          </a:p>
          <a:p>
            <a:endParaRPr lang="en-US" dirty="0"/>
          </a:p>
        </p:txBody>
      </p:sp>
    </p:spTree>
    <p:extLst>
      <p:ext uri="{BB962C8B-B14F-4D97-AF65-F5344CB8AC3E}">
        <p14:creationId xmlns:p14="http://schemas.microsoft.com/office/powerpoint/2010/main" val="1511890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latin typeface="Times New Roman" panose="02020603050405020304" pitchFamily="18" charset="0"/>
                <a:cs typeface="Times New Roman" panose="02020603050405020304" pitchFamily="18" charset="0"/>
              </a:rPr>
              <a:t>Cont’d</a:t>
            </a:r>
            <a:endParaRPr lang="en-US" b="1" u="sn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53318" y="1343026"/>
            <a:ext cx="9000888" cy="5412772"/>
          </a:xfrm>
        </p:spPr>
        <p:txBody>
          <a:bodyPr>
            <a:normAutofit/>
          </a:bodyPr>
          <a:lstStyle/>
          <a:p>
            <a:pPr>
              <a:buNone/>
            </a:pPr>
            <a:r>
              <a:rPr lang="en-US" b="1" u="sng" dirty="0">
                <a:effectLst>
                  <a:outerShdw blurRad="38100" dist="38100" dir="2700000" algn="tl">
                    <a:srgbClr val="000000">
                      <a:alpha val="43137"/>
                    </a:srgbClr>
                  </a:outerShdw>
                </a:effectLst>
                <a:latin typeface="Comic Sans MS" pitchFamily="66" charset="0"/>
              </a:rPr>
              <a:t>Louis Pasteur (1864-1888)</a:t>
            </a:r>
          </a:p>
          <a:p>
            <a:pPr>
              <a:buNone/>
            </a:pPr>
            <a:r>
              <a:rPr lang="en-US" dirty="0">
                <a:effectLst>
                  <a:outerShdw blurRad="38100" dist="38100" dir="2700000" algn="tl">
                    <a:srgbClr val="000000">
                      <a:alpha val="43137"/>
                    </a:srgbClr>
                  </a:outerShdw>
                </a:effectLst>
                <a:latin typeface="Comic Sans MS" pitchFamily="66" charset="0"/>
              </a:rPr>
              <a:t>Is credited for the development of modern microbiology. He demonstrated that fermentation was caused by growth of microorganisms</a:t>
            </a:r>
            <a:r>
              <a:rPr lang="en-US" dirty="0" smtClean="0">
                <a:effectLst>
                  <a:outerShdw blurRad="38100" dist="38100" dir="2700000" algn="tl">
                    <a:srgbClr val="000000">
                      <a:alpha val="43137"/>
                    </a:srgbClr>
                  </a:outerShdw>
                </a:effectLst>
                <a:latin typeface="Comic Sans MS" pitchFamily="66" charset="0"/>
              </a:rPr>
              <a:t>.</a:t>
            </a:r>
            <a:endParaRPr lang="en-US" dirty="0">
              <a:effectLst>
                <a:outerShdw blurRad="38100" dist="38100" dir="2700000" algn="tl">
                  <a:srgbClr val="000000">
                    <a:alpha val="43137"/>
                  </a:srgbClr>
                </a:outerShdw>
              </a:effectLst>
              <a:latin typeface="Comic Sans MS" pitchFamily="66" charset="0"/>
            </a:endParaRPr>
          </a:p>
          <a:p>
            <a:pPr>
              <a:buNone/>
            </a:pPr>
            <a:r>
              <a:rPr lang="en-US" b="1" u="sng" dirty="0">
                <a:effectLst>
                  <a:outerShdw blurRad="38100" dist="38100" dir="2700000" algn="tl">
                    <a:srgbClr val="000000">
                      <a:alpha val="43137"/>
                    </a:srgbClr>
                  </a:outerShdw>
                </a:effectLst>
                <a:latin typeface="Comic Sans MS" pitchFamily="66" charset="0"/>
              </a:rPr>
              <a:t>Robert Koch (1877)</a:t>
            </a:r>
          </a:p>
          <a:p>
            <a:pPr>
              <a:buNone/>
            </a:pPr>
            <a:r>
              <a:rPr lang="en-US" dirty="0">
                <a:effectLst>
                  <a:outerShdw blurRad="38100" dist="38100" dir="2700000" algn="tl">
                    <a:srgbClr val="000000">
                      <a:alpha val="43137"/>
                    </a:srgbClr>
                  </a:outerShdw>
                </a:effectLst>
                <a:latin typeface="Comic Sans MS" pitchFamily="66" charset="0"/>
              </a:rPr>
              <a:t>Described easy methods for bacteriological exams and also devised simple methods for isolating bacteria. </a:t>
            </a:r>
            <a:endParaRPr lang="en-US" dirty="0"/>
          </a:p>
        </p:txBody>
      </p:sp>
    </p:spTree>
    <p:extLst>
      <p:ext uri="{BB962C8B-B14F-4D97-AF65-F5344CB8AC3E}">
        <p14:creationId xmlns:p14="http://schemas.microsoft.com/office/powerpoint/2010/main" val="309377724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u="sng" dirty="0">
                <a:latin typeface="Arial Rounded MT Bold" pitchFamily="34" charset="0"/>
              </a:rPr>
              <a:t>Stages in development of infection</a:t>
            </a:r>
            <a:endParaRPr lang="en-US" u="sng" dirty="0"/>
          </a:p>
        </p:txBody>
      </p:sp>
      <p:sp>
        <p:nvSpPr>
          <p:cNvPr id="3" name="Content Placeholder 2"/>
          <p:cNvSpPr>
            <a:spLocks noGrp="1"/>
          </p:cNvSpPr>
          <p:nvPr>
            <p:ph idx="1"/>
          </p:nvPr>
        </p:nvSpPr>
        <p:spPr>
          <a:xfrm>
            <a:off x="1000919" y="1764666"/>
            <a:ext cx="9153287" cy="4991131"/>
          </a:xfrm>
        </p:spPr>
        <p:txBody>
          <a:bodyPr/>
          <a:lstStyle/>
          <a:p>
            <a:pPr marL="514350" lvl="0" indent="-514350" defTabSz="914400" fontAlgn="base" latinLnBrk="1">
              <a:spcAft>
                <a:spcPct val="0"/>
              </a:spcAft>
              <a:buClr>
                <a:srgbClr val="A50021"/>
              </a:buClr>
              <a:buSzPct val="75000"/>
              <a:buFont typeface="Wingdings" pitchFamily="2" charset="2"/>
              <a:buAutoNum type="arabicPeriod"/>
            </a:pPr>
            <a:r>
              <a:rPr lang="en-US" altLang="en-US" sz="3200" b="1" kern="0" dirty="0">
                <a:solidFill>
                  <a:srgbClr val="000000"/>
                </a:solidFill>
                <a:latin typeface="Comic Sans MS" panose="030F0702030302020204" pitchFamily="66" charset="0"/>
                <a:ea typeface="Arial" pitchFamily="34" charset="0"/>
                <a:cs typeface="Arial" pitchFamily="34" charset="0"/>
              </a:rPr>
              <a:t>Acquisition</a:t>
            </a:r>
          </a:p>
          <a:p>
            <a:pPr marL="514350" lvl="0" indent="-514350" defTabSz="914400" fontAlgn="base" latinLnBrk="1">
              <a:spcAft>
                <a:spcPct val="0"/>
              </a:spcAft>
              <a:buClr>
                <a:srgbClr val="A50021"/>
              </a:buClr>
              <a:buSzPct val="75000"/>
              <a:buFont typeface="Wingdings" pitchFamily="2" charset="2"/>
              <a:buAutoNum type="arabicPeriod"/>
            </a:pPr>
            <a:r>
              <a:rPr lang="en-US" altLang="en-US" sz="3200" b="1" kern="0" dirty="0">
                <a:solidFill>
                  <a:srgbClr val="000000"/>
                </a:solidFill>
                <a:latin typeface="Comic Sans MS" panose="030F0702030302020204" pitchFamily="66" charset="0"/>
                <a:ea typeface="Arial" pitchFamily="34" charset="0"/>
                <a:cs typeface="Arial" pitchFamily="34" charset="0"/>
              </a:rPr>
              <a:t>Adhesion to host </a:t>
            </a:r>
            <a:r>
              <a:rPr lang="en-US" altLang="en-US" sz="3200" b="1" kern="0" dirty="0" smtClean="0">
                <a:solidFill>
                  <a:srgbClr val="000000"/>
                </a:solidFill>
                <a:latin typeface="Comic Sans MS" panose="030F0702030302020204" pitchFamily="66" charset="0"/>
                <a:ea typeface="Arial" pitchFamily="34" charset="0"/>
                <a:cs typeface="Arial" pitchFamily="34" charset="0"/>
              </a:rPr>
              <a:t>cells</a:t>
            </a:r>
            <a:endParaRPr lang="en-US" altLang="en-US" sz="3200" b="1" kern="0" dirty="0">
              <a:solidFill>
                <a:srgbClr val="000000"/>
              </a:solidFill>
              <a:latin typeface="Comic Sans MS" panose="030F0702030302020204" pitchFamily="66" charset="0"/>
              <a:ea typeface="Arial" pitchFamily="34" charset="0"/>
              <a:cs typeface="Arial" pitchFamily="34" charset="0"/>
            </a:endParaRPr>
          </a:p>
          <a:p>
            <a:pPr marL="514350" lvl="0" indent="-514350" defTabSz="914400" fontAlgn="base" latinLnBrk="1">
              <a:spcAft>
                <a:spcPct val="0"/>
              </a:spcAft>
              <a:buClr>
                <a:srgbClr val="A50021"/>
              </a:buClr>
              <a:buSzPct val="75000"/>
              <a:buFont typeface="Wingdings" pitchFamily="2" charset="2"/>
              <a:buAutoNum type="arabicPeriod"/>
            </a:pPr>
            <a:r>
              <a:rPr lang="en-US" altLang="en-US" sz="3200" b="1" kern="0" dirty="0">
                <a:solidFill>
                  <a:srgbClr val="000000"/>
                </a:solidFill>
                <a:latin typeface="Comic Sans MS" panose="030F0702030302020204" pitchFamily="66" charset="0"/>
                <a:ea typeface="Arial" pitchFamily="34" charset="0"/>
                <a:cs typeface="Arial" pitchFamily="34" charset="0"/>
              </a:rPr>
              <a:t>Penetration of cells</a:t>
            </a:r>
          </a:p>
          <a:p>
            <a:pPr marL="514350" lvl="0" indent="-514350" defTabSz="914400" fontAlgn="base" latinLnBrk="1">
              <a:spcAft>
                <a:spcPct val="0"/>
              </a:spcAft>
              <a:buClr>
                <a:srgbClr val="A50021"/>
              </a:buClr>
              <a:buSzPct val="75000"/>
              <a:buFont typeface="Wingdings" pitchFamily="2" charset="2"/>
              <a:buAutoNum type="arabicPeriod"/>
            </a:pPr>
            <a:r>
              <a:rPr lang="en-US" altLang="en-US" sz="3200" kern="0" dirty="0">
                <a:solidFill>
                  <a:srgbClr val="000000"/>
                </a:solidFill>
                <a:latin typeface="Comic Sans MS" panose="030F0702030302020204" pitchFamily="66" charset="0"/>
                <a:ea typeface="Arial" pitchFamily="34" charset="0"/>
                <a:cs typeface="Arial" pitchFamily="34" charset="0"/>
              </a:rPr>
              <a:t>Multiplication in tissues</a:t>
            </a:r>
          </a:p>
          <a:p>
            <a:pPr marL="514350" lvl="0" indent="-514350" defTabSz="914400" fontAlgn="base" latinLnBrk="1">
              <a:spcAft>
                <a:spcPct val="0"/>
              </a:spcAft>
              <a:buClr>
                <a:srgbClr val="A50021"/>
              </a:buClr>
              <a:buSzPct val="75000"/>
              <a:buFont typeface="Wingdings" pitchFamily="2" charset="2"/>
              <a:buAutoNum type="arabicPeriod"/>
            </a:pPr>
            <a:r>
              <a:rPr lang="en-US" altLang="en-US" sz="3200" kern="0" dirty="0">
                <a:solidFill>
                  <a:srgbClr val="000000"/>
                </a:solidFill>
                <a:latin typeface="Comic Sans MS" panose="030F0702030302020204" pitchFamily="66" charset="0"/>
                <a:ea typeface="Arial" pitchFamily="34" charset="0"/>
                <a:cs typeface="Arial" pitchFamily="34" charset="0"/>
              </a:rPr>
              <a:t>Damage to tissues</a:t>
            </a:r>
          </a:p>
          <a:p>
            <a:pPr marL="514350" lvl="0" indent="-514350" defTabSz="914400" fontAlgn="base" latinLnBrk="1">
              <a:spcAft>
                <a:spcPct val="0"/>
              </a:spcAft>
              <a:buClr>
                <a:srgbClr val="A50021"/>
              </a:buClr>
              <a:buSzPct val="75000"/>
              <a:buFont typeface="Wingdings" pitchFamily="2" charset="2"/>
              <a:buAutoNum type="arabicPeriod"/>
            </a:pPr>
            <a:r>
              <a:rPr lang="en-US" altLang="en-US" sz="3200" kern="0" dirty="0">
                <a:solidFill>
                  <a:srgbClr val="000000"/>
                </a:solidFill>
                <a:latin typeface="Comic Sans MS" panose="030F0702030302020204" pitchFamily="66" charset="0"/>
                <a:ea typeface="Arial" pitchFamily="34" charset="0"/>
                <a:cs typeface="Arial" pitchFamily="34" charset="0"/>
              </a:rPr>
              <a:t>Spread to other tissues</a:t>
            </a:r>
          </a:p>
          <a:p>
            <a:pPr marL="514350" lvl="0" indent="-514350" defTabSz="914400" fontAlgn="base" latinLnBrk="1">
              <a:spcAft>
                <a:spcPct val="0"/>
              </a:spcAft>
              <a:buClr>
                <a:srgbClr val="A50021"/>
              </a:buClr>
              <a:buSzPct val="75000"/>
              <a:buFont typeface="Wingdings" pitchFamily="2" charset="2"/>
              <a:buAutoNum type="arabicPeriod"/>
            </a:pPr>
            <a:r>
              <a:rPr lang="en-US" altLang="en-US" sz="3200" kern="0" dirty="0">
                <a:solidFill>
                  <a:srgbClr val="000000"/>
                </a:solidFill>
                <a:latin typeface="Comic Sans MS" panose="030F0702030302020204" pitchFamily="66" charset="0"/>
                <a:ea typeface="Arial" pitchFamily="34" charset="0"/>
                <a:cs typeface="Arial" pitchFamily="34" charset="0"/>
              </a:rPr>
              <a:t>Resolution or death</a:t>
            </a:r>
          </a:p>
          <a:p>
            <a:endParaRPr lang="en-US" dirty="0"/>
          </a:p>
        </p:txBody>
      </p:sp>
    </p:spTree>
    <p:extLst>
      <p:ext uri="{BB962C8B-B14F-4D97-AF65-F5344CB8AC3E}">
        <p14:creationId xmlns:p14="http://schemas.microsoft.com/office/powerpoint/2010/main" val="26151035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u="sng" dirty="0" smtClean="0">
                <a:latin typeface="Arial Rounded MT Bold" pitchFamily="34" charset="0"/>
              </a:rPr>
              <a:t>1. Acquisition</a:t>
            </a:r>
            <a:r>
              <a:rPr lang="en-US" altLang="en-US" u="sng" dirty="0">
                <a:latin typeface="Arial Rounded MT Bold" pitchFamily="34" charset="0"/>
              </a:rPr>
              <a:t>, Adhesion &amp; Penetration </a:t>
            </a:r>
            <a:endParaRPr lang="en-US" u="sng" dirty="0"/>
          </a:p>
        </p:txBody>
      </p:sp>
      <p:sp>
        <p:nvSpPr>
          <p:cNvPr id="3" name="Content Placeholder 2"/>
          <p:cNvSpPr>
            <a:spLocks noGrp="1"/>
          </p:cNvSpPr>
          <p:nvPr>
            <p:ph idx="1"/>
          </p:nvPr>
        </p:nvSpPr>
        <p:spPr>
          <a:xfrm>
            <a:off x="1153318" y="1764666"/>
            <a:ext cx="9000887" cy="4991131"/>
          </a:xfrm>
        </p:spPr>
        <p:txBody>
          <a:bodyPr>
            <a:normAutofit fontScale="92500" lnSpcReduction="20000"/>
          </a:bodyPr>
          <a:lstStyle/>
          <a:p>
            <a:pPr lvl="0" latinLnBrk="1"/>
            <a:r>
              <a:rPr lang="en-US" altLang="en-US" dirty="0">
                <a:solidFill>
                  <a:srgbClr val="000000"/>
                </a:solidFill>
                <a:latin typeface="Comic Sans MS" panose="030F0702030302020204" pitchFamily="66" charset="0"/>
                <a:ea typeface="Arial" pitchFamily="34" charset="0"/>
              </a:rPr>
              <a:t>The microorganism must adhere to the cell, then penetrate it.</a:t>
            </a:r>
          </a:p>
          <a:p>
            <a:pPr lvl="0" latinLnBrk="1"/>
            <a:endParaRPr lang="en-US" altLang="en-US" dirty="0">
              <a:solidFill>
                <a:srgbClr val="000000"/>
              </a:solidFill>
              <a:latin typeface="Comic Sans MS" panose="030F0702030302020204" pitchFamily="66" charset="0"/>
              <a:ea typeface="Arial" pitchFamily="34" charset="0"/>
            </a:endParaRPr>
          </a:p>
          <a:p>
            <a:pPr lvl="0" latinLnBrk="1"/>
            <a:r>
              <a:rPr lang="en-US" altLang="en-US" b="1" dirty="0">
                <a:solidFill>
                  <a:srgbClr val="000000"/>
                </a:solidFill>
                <a:latin typeface="Comic Sans MS" panose="030F0702030302020204" pitchFamily="66" charset="0"/>
                <a:ea typeface="Arial" pitchFamily="34" charset="0"/>
              </a:rPr>
              <a:t>The microbe may use various methods to</a:t>
            </a:r>
            <a:r>
              <a:rPr lang="en-US" altLang="en-US" sz="2800" b="1" dirty="0">
                <a:solidFill>
                  <a:srgbClr val="000000"/>
                </a:solidFill>
                <a:latin typeface="Comic Sans MS" panose="030F0702030302020204" pitchFamily="66" charset="0"/>
                <a:ea typeface="Arial" pitchFamily="34" charset="0"/>
              </a:rPr>
              <a:t>:</a:t>
            </a:r>
          </a:p>
          <a:p>
            <a:pPr lvl="0" latinLnBrk="1">
              <a:buFont typeface="Wingdings" pitchFamily="2" charset="2"/>
              <a:buChar char="Ø"/>
            </a:pPr>
            <a:r>
              <a:rPr lang="en-US" altLang="en-US" sz="2800" dirty="0">
                <a:solidFill>
                  <a:srgbClr val="000000"/>
                </a:solidFill>
                <a:latin typeface="Comic Sans MS" panose="030F0702030302020204" pitchFamily="66" charset="0"/>
                <a:ea typeface="Arial" pitchFamily="34" charset="0"/>
              </a:rPr>
              <a:t>Special hairs on their surface, </a:t>
            </a:r>
          </a:p>
          <a:p>
            <a:pPr marL="457200" lvl="1" indent="-457200" latinLnBrk="1">
              <a:buClr>
                <a:srgbClr val="A50021"/>
              </a:buClr>
              <a:buFont typeface="Wingdings" pitchFamily="2" charset="2"/>
              <a:buChar char="Ø"/>
            </a:pPr>
            <a:r>
              <a:rPr lang="en-US" altLang="en-US" b="1" dirty="0">
                <a:solidFill>
                  <a:srgbClr val="000000"/>
                </a:solidFill>
                <a:latin typeface="Comic Sans MS" panose="030F0702030302020204" pitchFamily="66" charset="0"/>
                <a:ea typeface="Arial" pitchFamily="34" charset="0"/>
              </a:rPr>
              <a:t>Fimbriae</a:t>
            </a:r>
            <a:r>
              <a:rPr lang="en-US" altLang="en-US" dirty="0">
                <a:solidFill>
                  <a:srgbClr val="000000"/>
                </a:solidFill>
                <a:latin typeface="Comic Sans MS" panose="030F0702030302020204" pitchFamily="66" charset="0"/>
                <a:ea typeface="Arial" pitchFamily="34" charset="0"/>
              </a:rPr>
              <a:t> (</a:t>
            </a:r>
            <a:r>
              <a:rPr lang="en-US" altLang="en-US" dirty="0">
                <a:solidFill>
                  <a:srgbClr val="000000"/>
                </a:solidFill>
                <a:latin typeface="Comic Sans MS" panose="030F0702030302020204" pitchFamily="66" charset="0"/>
                <a:ea typeface="LilyUPC" pitchFamily="34" charset="-34"/>
              </a:rPr>
              <a:t>thin appendages used in attachment) or </a:t>
            </a:r>
            <a:r>
              <a:rPr lang="en-US" altLang="en-US" b="1" dirty="0">
                <a:solidFill>
                  <a:srgbClr val="000000"/>
                </a:solidFill>
                <a:latin typeface="Comic Sans MS" panose="030F0702030302020204" pitchFamily="66" charset="0"/>
                <a:ea typeface="LilyUPC" pitchFamily="34" charset="-34"/>
              </a:rPr>
              <a:t>P</a:t>
            </a:r>
            <a:r>
              <a:rPr lang="en-US" altLang="en-US" b="1" dirty="0">
                <a:solidFill>
                  <a:srgbClr val="000000"/>
                </a:solidFill>
                <a:latin typeface="Comic Sans MS" panose="030F0702030302020204" pitchFamily="66" charset="0"/>
                <a:ea typeface="Arial" pitchFamily="34" charset="0"/>
              </a:rPr>
              <a:t>illi</a:t>
            </a:r>
            <a:r>
              <a:rPr lang="en-US" altLang="en-US" dirty="0">
                <a:solidFill>
                  <a:srgbClr val="000000"/>
                </a:solidFill>
                <a:latin typeface="Comic Sans MS" panose="030F0702030302020204" pitchFamily="66" charset="0"/>
                <a:ea typeface="LilyUPC" pitchFamily="34" charset="-34"/>
              </a:rPr>
              <a:t> (thin appendages used in genetic exchange)</a:t>
            </a:r>
            <a:r>
              <a:rPr lang="en-US" altLang="en-US" dirty="0">
                <a:solidFill>
                  <a:srgbClr val="000000"/>
                </a:solidFill>
                <a:latin typeface="Comic Sans MS" panose="030F0702030302020204" pitchFamily="66" charset="0"/>
                <a:ea typeface="Arial" pitchFamily="34" charset="0"/>
              </a:rPr>
              <a:t>, </a:t>
            </a:r>
          </a:p>
          <a:p>
            <a:pPr lvl="0" latinLnBrk="1">
              <a:buFont typeface="Wingdings" pitchFamily="2" charset="2"/>
              <a:buChar char="Ø"/>
            </a:pPr>
            <a:r>
              <a:rPr lang="en-US" altLang="en-US" sz="2800" b="1" dirty="0">
                <a:solidFill>
                  <a:srgbClr val="000000"/>
                </a:solidFill>
                <a:latin typeface="Comic Sans MS" panose="030F0702030302020204" pitchFamily="66" charset="0"/>
                <a:ea typeface="Arial" pitchFamily="34" charset="0"/>
              </a:rPr>
              <a:t>Secrete sticky </a:t>
            </a:r>
            <a:r>
              <a:rPr lang="en-US" altLang="en-US" sz="2800" dirty="0">
                <a:solidFill>
                  <a:srgbClr val="000000"/>
                </a:solidFill>
                <a:latin typeface="Comic Sans MS" panose="030F0702030302020204" pitchFamily="66" charset="0"/>
                <a:ea typeface="Arial" pitchFamily="34" charset="0"/>
              </a:rPr>
              <a:t>substances (e.g. dextran) </a:t>
            </a:r>
          </a:p>
          <a:p>
            <a:pPr lvl="0" latinLnBrk="1">
              <a:buFont typeface="Wingdings" pitchFamily="2" charset="2"/>
              <a:buChar char="Ø"/>
            </a:pPr>
            <a:r>
              <a:rPr lang="en-US" altLang="en-US" sz="2800" dirty="0">
                <a:solidFill>
                  <a:srgbClr val="000000"/>
                </a:solidFill>
                <a:latin typeface="Comic Sans MS" panose="030F0702030302020204" pitchFamily="66" charset="0"/>
                <a:ea typeface="Arial" pitchFamily="34" charset="0"/>
              </a:rPr>
              <a:t> </a:t>
            </a:r>
            <a:r>
              <a:rPr lang="en-US" altLang="en-US" sz="2800" b="1" dirty="0">
                <a:solidFill>
                  <a:srgbClr val="000000"/>
                </a:solidFill>
                <a:latin typeface="Comic Sans MS" panose="030F0702030302020204" pitchFamily="66" charset="0"/>
                <a:ea typeface="Arial" pitchFamily="34" charset="0"/>
              </a:rPr>
              <a:t>Produce slime</a:t>
            </a:r>
            <a:r>
              <a:rPr lang="en-US" altLang="en-US" sz="2800" dirty="0">
                <a:solidFill>
                  <a:srgbClr val="000000"/>
                </a:solidFill>
                <a:latin typeface="Comic Sans MS" panose="030F0702030302020204" pitchFamily="66" charset="0"/>
                <a:ea typeface="Arial" pitchFamily="34" charset="0"/>
              </a:rPr>
              <a:t>. (e.g. biofilm)</a:t>
            </a:r>
          </a:p>
          <a:p>
            <a:endParaRPr lang="en-US" dirty="0"/>
          </a:p>
        </p:txBody>
      </p:sp>
    </p:spTree>
    <p:extLst>
      <p:ext uri="{BB962C8B-B14F-4D97-AF65-F5344CB8AC3E}">
        <p14:creationId xmlns:p14="http://schemas.microsoft.com/office/powerpoint/2010/main" val="38472014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u="sng" dirty="0" smtClean="0">
                <a:latin typeface="Arial Rounded MT Bold" pitchFamily="34" charset="0"/>
              </a:rPr>
              <a:t>4. Multiplication </a:t>
            </a:r>
            <a:r>
              <a:rPr lang="en-US" altLang="en-US" u="sng" dirty="0">
                <a:latin typeface="Arial Rounded MT Bold" pitchFamily="34" charset="0"/>
              </a:rPr>
              <a:t>in the host</a:t>
            </a:r>
            <a:endParaRPr lang="en-US" u="sng" dirty="0"/>
          </a:p>
        </p:txBody>
      </p:sp>
      <p:sp>
        <p:nvSpPr>
          <p:cNvPr id="3" name="Content Placeholder 2"/>
          <p:cNvSpPr>
            <a:spLocks noGrp="1"/>
          </p:cNvSpPr>
          <p:nvPr>
            <p:ph idx="1"/>
          </p:nvPr>
        </p:nvSpPr>
        <p:spPr>
          <a:xfrm>
            <a:off x="1077118" y="1764666"/>
            <a:ext cx="9077087" cy="4991131"/>
          </a:xfrm>
        </p:spPr>
        <p:txBody>
          <a:bodyPr/>
          <a:lstStyle/>
          <a:p>
            <a:pPr lvl="0" latinLnBrk="1"/>
            <a:r>
              <a:rPr lang="en-US" altLang="en-US" dirty="0">
                <a:solidFill>
                  <a:srgbClr val="000000"/>
                </a:solidFill>
                <a:latin typeface="Comic Sans MS" panose="030F0702030302020204" pitchFamily="66" charset="0"/>
                <a:ea typeface="Arial" pitchFamily="34" charset="0"/>
              </a:rPr>
              <a:t>The microbe multiplies in the host cell &amp; overpowers the host’s defenses so as to cause disease.</a:t>
            </a:r>
          </a:p>
          <a:p>
            <a:pPr lvl="0" latinLnBrk="1"/>
            <a:endParaRPr lang="en-US" altLang="en-US" dirty="0">
              <a:solidFill>
                <a:srgbClr val="000000"/>
              </a:solidFill>
              <a:latin typeface="Comic Sans MS" panose="030F0702030302020204" pitchFamily="66" charset="0"/>
              <a:ea typeface="Arial" pitchFamily="34" charset="0"/>
            </a:endParaRPr>
          </a:p>
          <a:p>
            <a:pPr lvl="0" latinLnBrk="1"/>
            <a:r>
              <a:rPr lang="en-US" altLang="en-US" dirty="0">
                <a:solidFill>
                  <a:srgbClr val="000000"/>
                </a:solidFill>
                <a:latin typeface="Comic Sans MS" panose="030F0702030302020204" pitchFamily="66" charset="0"/>
                <a:ea typeface="Arial" pitchFamily="34" charset="0"/>
              </a:rPr>
              <a:t>The virus has the ability to switch the metabolism of the cell to the </a:t>
            </a:r>
            <a:r>
              <a:rPr lang="en-US" altLang="en-US" dirty="0" smtClean="0">
                <a:solidFill>
                  <a:srgbClr val="000000"/>
                </a:solidFill>
                <a:latin typeface="Comic Sans MS" panose="030F0702030302020204" pitchFamily="66" charset="0"/>
                <a:ea typeface="Arial" pitchFamily="34" charset="0"/>
              </a:rPr>
              <a:t>              production </a:t>
            </a:r>
            <a:r>
              <a:rPr lang="en-US" altLang="en-US" dirty="0">
                <a:solidFill>
                  <a:srgbClr val="000000"/>
                </a:solidFill>
                <a:latin typeface="Comic Sans MS" panose="030F0702030302020204" pitchFamily="66" charset="0"/>
                <a:ea typeface="Arial" pitchFamily="34" charset="0"/>
              </a:rPr>
              <a:t>of viral components.</a:t>
            </a:r>
          </a:p>
          <a:p>
            <a:endParaRPr lang="en-US" dirty="0"/>
          </a:p>
        </p:txBody>
      </p:sp>
    </p:spTree>
    <p:extLst>
      <p:ext uri="{BB962C8B-B14F-4D97-AF65-F5344CB8AC3E}">
        <p14:creationId xmlns:p14="http://schemas.microsoft.com/office/powerpoint/2010/main" val="40792100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u="sng" dirty="0" smtClean="0">
                <a:latin typeface="Arial Rounded MT Bold" pitchFamily="34" charset="0"/>
              </a:rPr>
              <a:t>5. Tissue </a:t>
            </a:r>
            <a:r>
              <a:rPr lang="en-US" altLang="en-US" u="sng" dirty="0">
                <a:latin typeface="Arial Rounded MT Bold" pitchFamily="34" charset="0"/>
              </a:rPr>
              <a:t>damage</a:t>
            </a:r>
            <a:endParaRPr lang="en-US" u="sng" dirty="0"/>
          </a:p>
        </p:txBody>
      </p:sp>
      <p:sp>
        <p:nvSpPr>
          <p:cNvPr id="3" name="Content Placeholder 2"/>
          <p:cNvSpPr>
            <a:spLocks noGrp="1"/>
          </p:cNvSpPr>
          <p:nvPr>
            <p:ph idx="1"/>
          </p:nvPr>
        </p:nvSpPr>
        <p:spPr>
          <a:xfrm>
            <a:off x="1305718" y="1764666"/>
            <a:ext cx="8848487" cy="4991131"/>
          </a:xfrm>
        </p:spPr>
        <p:txBody>
          <a:bodyPr/>
          <a:lstStyle/>
          <a:p>
            <a:pPr lvl="0" latinLnBrk="1"/>
            <a:r>
              <a:rPr lang="en-US" altLang="en-US" dirty="0">
                <a:solidFill>
                  <a:srgbClr val="000000"/>
                </a:solidFill>
                <a:latin typeface="Arial" pitchFamily="34" charset="0"/>
                <a:ea typeface="Arial" pitchFamily="34" charset="0"/>
              </a:rPr>
              <a:t>P</a:t>
            </a:r>
            <a:r>
              <a:rPr lang="en-US" altLang="en-US" dirty="0">
                <a:solidFill>
                  <a:srgbClr val="000000"/>
                </a:solidFill>
                <a:latin typeface="Comic Sans MS" panose="030F0702030302020204" pitchFamily="66" charset="0"/>
                <a:ea typeface="Arial" pitchFamily="34" charset="0"/>
              </a:rPr>
              <a:t>athogenic microorganisms cause </a:t>
            </a:r>
            <a:r>
              <a:rPr lang="en-US" altLang="en-US" dirty="0" smtClean="0">
                <a:solidFill>
                  <a:srgbClr val="000000"/>
                </a:solidFill>
                <a:latin typeface="Comic Sans MS" panose="030F0702030302020204" pitchFamily="66" charset="0"/>
                <a:ea typeface="Arial" pitchFamily="34" charset="0"/>
              </a:rPr>
              <a:t>      disease </a:t>
            </a:r>
            <a:r>
              <a:rPr lang="en-US" altLang="en-US" dirty="0">
                <a:solidFill>
                  <a:srgbClr val="000000"/>
                </a:solidFill>
                <a:latin typeface="Comic Sans MS" panose="030F0702030302020204" pitchFamily="66" charset="0"/>
                <a:ea typeface="Arial" pitchFamily="34" charset="0"/>
              </a:rPr>
              <a:t>by damaging the host’s tissue. </a:t>
            </a:r>
          </a:p>
          <a:p>
            <a:pPr lvl="0" latinLnBrk="1"/>
            <a:endParaRPr lang="en-US" altLang="en-US" dirty="0">
              <a:solidFill>
                <a:srgbClr val="000000"/>
              </a:solidFill>
              <a:latin typeface="Comic Sans MS" panose="030F0702030302020204" pitchFamily="66" charset="0"/>
              <a:ea typeface="Arial" pitchFamily="34" charset="0"/>
            </a:endParaRPr>
          </a:p>
          <a:p>
            <a:pPr lvl="0" latinLnBrk="1"/>
            <a:r>
              <a:rPr lang="en-US" altLang="en-US" dirty="0">
                <a:solidFill>
                  <a:srgbClr val="000000"/>
                </a:solidFill>
                <a:latin typeface="Comic Sans MS" panose="030F0702030302020204" pitchFamily="66" charset="0"/>
                <a:ea typeface="Arial" pitchFamily="34" charset="0"/>
              </a:rPr>
              <a:t>Damage occurs due to release of </a:t>
            </a:r>
            <a:r>
              <a:rPr lang="en-US" altLang="en-US" dirty="0" smtClean="0">
                <a:solidFill>
                  <a:srgbClr val="000000"/>
                </a:solidFill>
                <a:latin typeface="Comic Sans MS" panose="030F0702030302020204" pitchFamily="66" charset="0"/>
                <a:ea typeface="Arial" pitchFamily="34" charset="0"/>
              </a:rPr>
              <a:t>       enzymes </a:t>
            </a:r>
            <a:r>
              <a:rPr lang="en-US" altLang="en-US" dirty="0">
                <a:solidFill>
                  <a:srgbClr val="000000"/>
                </a:solidFill>
                <a:latin typeface="Comic Sans MS" panose="030F0702030302020204" pitchFamily="66" charset="0"/>
                <a:ea typeface="Arial" pitchFamily="34" charset="0"/>
              </a:rPr>
              <a:t>or substances that destroy </a:t>
            </a:r>
            <a:r>
              <a:rPr lang="en-US" altLang="en-US" dirty="0" smtClean="0">
                <a:solidFill>
                  <a:srgbClr val="000000"/>
                </a:solidFill>
                <a:latin typeface="Comic Sans MS" panose="030F0702030302020204" pitchFamily="66" charset="0"/>
                <a:ea typeface="Arial" pitchFamily="34" charset="0"/>
              </a:rPr>
              <a:t> cells </a:t>
            </a:r>
            <a:r>
              <a:rPr lang="en-US" altLang="en-US" dirty="0">
                <a:solidFill>
                  <a:srgbClr val="000000"/>
                </a:solidFill>
                <a:latin typeface="Comic Sans MS" panose="030F0702030302020204" pitchFamily="66" charset="0"/>
                <a:ea typeface="Arial" pitchFamily="34" charset="0"/>
              </a:rPr>
              <a:t>or tissues in the local area.</a:t>
            </a:r>
          </a:p>
          <a:p>
            <a:endParaRPr lang="en-US" dirty="0"/>
          </a:p>
        </p:txBody>
      </p:sp>
    </p:spTree>
    <p:extLst>
      <p:ext uri="{BB962C8B-B14F-4D97-AF65-F5344CB8AC3E}">
        <p14:creationId xmlns:p14="http://schemas.microsoft.com/office/powerpoint/2010/main" val="18211457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u="sng" dirty="0" smtClean="0">
                <a:latin typeface="Arial Rounded MT Bold" pitchFamily="34" charset="0"/>
              </a:rPr>
              <a:t>6. Spread </a:t>
            </a:r>
            <a:r>
              <a:rPr lang="en-US" altLang="en-US" u="sng" dirty="0">
                <a:latin typeface="Arial Rounded MT Bold" pitchFamily="34" charset="0"/>
              </a:rPr>
              <a:t>to other tissues</a:t>
            </a:r>
            <a:endParaRPr lang="en-US" u="sng" dirty="0"/>
          </a:p>
        </p:txBody>
      </p:sp>
      <p:sp>
        <p:nvSpPr>
          <p:cNvPr id="3" name="Content Placeholder 2"/>
          <p:cNvSpPr>
            <a:spLocks noGrp="1"/>
          </p:cNvSpPr>
          <p:nvPr>
            <p:ph idx="1"/>
          </p:nvPr>
        </p:nvSpPr>
        <p:spPr>
          <a:xfrm>
            <a:off x="924718" y="1764666"/>
            <a:ext cx="9229487" cy="4991131"/>
          </a:xfrm>
        </p:spPr>
        <p:txBody>
          <a:bodyPr>
            <a:normAutofit fontScale="92500" lnSpcReduction="10000"/>
          </a:bodyPr>
          <a:lstStyle/>
          <a:p>
            <a:pPr lvl="0" latinLnBrk="1"/>
            <a:r>
              <a:rPr lang="en-US" altLang="en-US" b="1" dirty="0">
                <a:solidFill>
                  <a:srgbClr val="000000"/>
                </a:solidFill>
                <a:latin typeface="Comic Sans MS" panose="030F0702030302020204" pitchFamily="66" charset="0"/>
                <a:ea typeface="Arial" pitchFamily="34" charset="0"/>
              </a:rPr>
              <a:t>Some infections remain at the site of </a:t>
            </a:r>
            <a:r>
              <a:rPr lang="en-US" altLang="en-US" b="1" dirty="0" smtClean="0">
                <a:solidFill>
                  <a:srgbClr val="000000"/>
                </a:solidFill>
                <a:latin typeface="Comic Sans MS" panose="030F0702030302020204" pitchFamily="66" charset="0"/>
                <a:ea typeface="Arial" pitchFamily="34" charset="0"/>
              </a:rPr>
              <a:t>    invasion</a:t>
            </a:r>
            <a:r>
              <a:rPr lang="en-US" altLang="en-US" b="1" dirty="0">
                <a:solidFill>
                  <a:srgbClr val="000000"/>
                </a:solidFill>
                <a:latin typeface="Comic Sans MS" panose="030F0702030302020204" pitchFamily="66" charset="0"/>
                <a:ea typeface="Arial" pitchFamily="34" charset="0"/>
              </a:rPr>
              <a:t>, causing symptoms related to </a:t>
            </a:r>
            <a:r>
              <a:rPr lang="en-US" altLang="en-US" b="1" dirty="0" smtClean="0">
                <a:solidFill>
                  <a:srgbClr val="000000"/>
                </a:solidFill>
                <a:latin typeface="Comic Sans MS" panose="030F0702030302020204" pitchFamily="66" charset="0"/>
                <a:ea typeface="Arial" pitchFamily="34" charset="0"/>
              </a:rPr>
              <a:t>    invasion </a:t>
            </a:r>
            <a:r>
              <a:rPr lang="en-US" altLang="en-US" b="1" dirty="0">
                <a:solidFill>
                  <a:srgbClr val="000000"/>
                </a:solidFill>
                <a:latin typeface="Comic Sans MS" panose="030F0702030302020204" pitchFamily="66" charset="0"/>
                <a:ea typeface="Arial" pitchFamily="34" charset="0"/>
              </a:rPr>
              <a:t>of epithelial tissue at the </a:t>
            </a:r>
            <a:r>
              <a:rPr lang="en-US" altLang="en-US" b="1" dirty="0" smtClean="0">
                <a:solidFill>
                  <a:srgbClr val="000000"/>
                </a:solidFill>
                <a:latin typeface="Comic Sans MS" panose="030F0702030302020204" pitchFamily="66" charset="0"/>
                <a:ea typeface="Arial" pitchFamily="34" charset="0"/>
              </a:rPr>
              <a:t>       particular </a:t>
            </a:r>
            <a:r>
              <a:rPr lang="en-US" altLang="en-US" b="1" dirty="0">
                <a:solidFill>
                  <a:srgbClr val="000000"/>
                </a:solidFill>
                <a:latin typeface="Comic Sans MS" panose="030F0702030302020204" pitchFamily="66" charset="0"/>
                <a:ea typeface="Arial" pitchFamily="34" charset="0"/>
              </a:rPr>
              <a:t>site</a:t>
            </a:r>
            <a:r>
              <a:rPr lang="en-US" altLang="en-US" b="1" dirty="0" smtClean="0">
                <a:solidFill>
                  <a:srgbClr val="000000"/>
                </a:solidFill>
                <a:latin typeface="Comic Sans MS" panose="030F0702030302020204" pitchFamily="66" charset="0"/>
                <a:ea typeface="Arial" pitchFamily="34" charset="0"/>
              </a:rPr>
              <a:t>.</a:t>
            </a:r>
            <a:r>
              <a:rPr lang="en-US" altLang="en-US" sz="3200" dirty="0" smtClean="0">
                <a:solidFill>
                  <a:srgbClr val="000000"/>
                </a:solidFill>
                <a:latin typeface="Comic Sans MS" panose="030F0702030302020204" pitchFamily="66" charset="0"/>
                <a:ea typeface="Arial" pitchFamily="34" charset="0"/>
              </a:rPr>
              <a:t>(</a:t>
            </a:r>
            <a:r>
              <a:rPr lang="en-US" altLang="en-US" sz="3200" dirty="0">
                <a:solidFill>
                  <a:srgbClr val="000000"/>
                </a:solidFill>
                <a:latin typeface="Comic Sans MS" panose="030F0702030302020204" pitchFamily="66" charset="0"/>
                <a:ea typeface="Arial" pitchFamily="34" charset="0"/>
              </a:rPr>
              <a:t>e.g. </a:t>
            </a:r>
            <a:r>
              <a:rPr lang="en-US" altLang="en-US" sz="3200" dirty="0" err="1">
                <a:solidFill>
                  <a:srgbClr val="000000"/>
                </a:solidFill>
                <a:latin typeface="Comic Sans MS" panose="030F0702030302020204" pitchFamily="66" charset="0"/>
                <a:ea typeface="Arial" pitchFamily="34" charset="0"/>
              </a:rPr>
              <a:t>Shigella</a:t>
            </a:r>
            <a:r>
              <a:rPr lang="en-US" altLang="en-US" sz="3200" dirty="0">
                <a:solidFill>
                  <a:srgbClr val="000000"/>
                </a:solidFill>
                <a:latin typeface="Comic Sans MS" panose="030F0702030302020204" pitchFamily="66" charset="0"/>
                <a:ea typeface="Arial" pitchFamily="34" charset="0"/>
              </a:rPr>
              <a:t> invades the GIT)</a:t>
            </a:r>
          </a:p>
          <a:p>
            <a:pPr lvl="0" latinLnBrk="1">
              <a:buNone/>
            </a:pPr>
            <a:endParaRPr lang="en-US" altLang="en-US" dirty="0">
              <a:solidFill>
                <a:srgbClr val="000000"/>
              </a:solidFill>
              <a:latin typeface="Comic Sans MS" panose="030F0702030302020204" pitchFamily="66" charset="0"/>
              <a:ea typeface="Arial" pitchFamily="34" charset="0"/>
            </a:endParaRPr>
          </a:p>
          <a:p>
            <a:pPr lvl="0" latinLnBrk="1"/>
            <a:r>
              <a:rPr lang="en-US" altLang="en-US" b="1" dirty="0">
                <a:solidFill>
                  <a:srgbClr val="000000"/>
                </a:solidFill>
                <a:latin typeface="Comic Sans MS" panose="030F0702030302020204" pitchFamily="66" charset="0"/>
                <a:ea typeface="Arial" pitchFamily="34" charset="0"/>
              </a:rPr>
              <a:t>Some microorganisms spread once they </a:t>
            </a:r>
            <a:r>
              <a:rPr lang="en-US" altLang="en-US" b="1" dirty="0" smtClean="0">
                <a:solidFill>
                  <a:srgbClr val="000000"/>
                </a:solidFill>
                <a:latin typeface="Comic Sans MS" panose="030F0702030302020204" pitchFamily="66" charset="0"/>
                <a:ea typeface="Arial" pitchFamily="34" charset="0"/>
              </a:rPr>
              <a:t>  have </a:t>
            </a:r>
            <a:r>
              <a:rPr lang="en-US" altLang="en-US" b="1" dirty="0">
                <a:solidFill>
                  <a:srgbClr val="000000"/>
                </a:solidFill>
                <a:latin typeface="Comic Sans MS" panose="030F0702030302020204" pitchFamily="66" charset="0"/>
                <a:ea typeface="Arial" pitchFamily="34" charset="0"/>
              </a:rPr>
              <a:t>been established in a particular site. </a:t>
            </a:r>
            <a:r>
              <a:rPr lang="en-US" altLang="en-US" sz="3200" dirty="0">
                <a:solidFill>
                  <a:srgbClr val="000000"/>
                </a:solidFill>
                <a:latin typeface="Comic Sans MS" panose="030F0702030302020204" pitchFamily="66" charset="0"/>
                <a:ea typeface="Arial" pitchFamily="34" charset="0"/>
              </a:rPr>
              <a:t>(e.g. salmonella </a:t>
            </a:r>
            <a:r>
              <a:rPr lang="en-US" altLang="en-US" sz="3200" dirty="0" err="1">
                <a:solidFill>
                  <a:srgbClr val="000000"/>
                </a:solidFill>
                <a:latin typeface="Comic Sans MS" panose="030F0702030302020204" pitchFamily="66" charset="0"/>
                <a:ea typeface="Arial" pitchFamily="34" charset="0"/>
              </a:rPr>
              <a:t>typhi</a:t>
            </a:r>
            <a:r>
              <a:rPr lang="en-US" altLang="en-US" sz="3200" dirty="0">
                <a:solidFill>
                  <a:srgbClr val="000000"/>
                </a:solidFill>
                <a:latin typeface="Comic Sans MS" panose="030F0702030302020204" pitchFamily="66" charset="0"/>
                <a:ea typeface="Arial" pitchFamily="34" charset="0"/>
              </a:rPr>
              <a:t> establishes itself in the GIT, then spreads through blood and causes fever)</a:t>
            </a:r>
          </a:p>
          <a:p>
            <a:endParaRPr lang="en-US" dirty="0"/>
          </a:p>
        </p:txBody>
      </p:sp>
    </p:spTree>
    <p:extLst>
      <p:ext uri="{BB962C8B-B14F-4D97-AF65-F5344CB8AC3E}">
        <p14:creationId xmlns:p14="http://schemas.microsoft.com/office/powerpoint/2010/main" val="30136874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u="sng" dirty="0" smtClean="0">
                <a:latin typeface="Arial Rounded MT Bold" pitchFamily="34" charset="0"/>
              </a:rPr>
              <a:t>7. Resolution </a:t>
            </a:r>
            <a:r>
              <a:rPr lang="en-US" altLang="en-US" u="sng" dirty="0">
                <a:latin typeface="Arial Rounded MT Bold" pitchFamily="34" charset="0"/>
              </a:rPr>
              <a:t>or death </a:t>
            </a:r>
            <a:endParaRPr lang="en-US" u="sng" dirty="0"/>
          </a:p>
        </p:txBody>
      </p:sp>
      <p:sp>
        <p:nvSpPr>
          <p:cNvPr id="3" name="Content Placeholder 2"/>
          <p:cNvSpPr>
            <a:spLocks noGrp="1"/>
          </p:cNvSpPr>
          <p:nvPr>
            <p:ph idx="1"/>
          </p:nvPr>
        </p:nvSpPr>
        <p:spPr>
          <a:xfrm>
            <a:off x="1000918" y="1764666"/>
            <a:ext cx="9153287" cy="4991131"/>
          </a:xfrm>
        </p:spPr>
        <p:txBody>
          <a:bodyPr>
            <a:normAutofit fontScale="92500" lnSpcReduction="10000"/>
          </a:bodyPr>
          <a:lstStyle/>
          <a:p>
            <a:pPr lvl="0" latinLnBrk="1"/>
            <a:r>
              <a:rPr lang="en-US" altLang="en-US" dirty="0">
                <a:solidFill>
                  <a:srgbClr val="000000"/>
                </a:solidFill>
                <a:latin typeface="Comic Sans MS" panose="030F0702030302020204" pitchFamily="66" charset="0"/>
                <a:ea typeface="Arial" pitchFamily="34" charset="0"/>
              </a:rPr>
              <a:t>The function of the cell may be disrupted</a:t>
            </a:r>
          </a:p>
          <a:p>
            <a:pPr lvl="0" latinLnBrk="1">
              <a:buNone/>
            </a:pPr>
            <a:r>
              <a:rPr lang="en-US" altLang="en-US" b="1" dirty="0">
                <a:solidFill>
                  <a:srgbClr val="000000"/>
                </a:solidFill>
                <a:latin typeface="Comic Sans MS" panose="030F0702030302020204" pitchFamily="66" charset="0"/>
                <a:ea typeface="Arial" pitchFamily="34" charset="0"/>
              </a:rPr>
              <a:t>OR</a:t>
            </a:r>
            <a:r>
              <a:rPr lang="en-US" altLang="en-US" dirty="0">
                <a:solidFill>
                  <a:srgbClr val="000000"/>
                </a:solidFill>
                <a:latin typeface="Comic Sans MS" panose="030F0702030302020204" pitchFamily="66" charset="0"/>
                <a:ea typeface="Arial" pitchFamily="34" charset="0"/>
              </a:rPr>
              <a:t> the cell may be destroyed when new </a:t>
            </a:r>
            <a:r>
              <a:rPr lang="en-US" altLang="en-US" dirty="0" smtClean="0">
                <a:solidFill>
                  <a:srgbClr val="000000"/>
                </a:solidFill>
                <a:latin typeface="Comic Sans MS" panose="030F0702030302020204" pitchFamily="66" charset="0"/>
                <a:ea typeface="Arial" pitchFamily="34" charset="0"/>
              </a:rPr>
              <a:t>      microbes </a:t>
            </a:r>
            <a:r>
              <a:rPr lang="en-US" altLang="en-US" dirty="0">
                <a:solidFill>
                  <a:srgbClr val="000000"/>
                </a:solidFill>
                <a:latin typeface="Comic Sans MS" panose="030F0702030302020204" pitchFamily="66" charset="0"/>
                <a:ea typeface="Arial" pitchFamily="34" charset="0"/>
              </a:rPr>
              <a:t>are released. </a:t>
            </a:r>
          </a:p>
          <a:p>
            <a:pPr lvl="0" latinLnBrk="1">
              <a:buNone/>
            </a:pPr>
            <a:endParaRPr lang="en-US" altLang="en-US" dirty="0">
              <a:solidFill>
                <a:srgbClr val="000000"/>
              </a:solidFill>
              <a:latin typeface="Comic Sans MS" panose="030F0702030302020204" pitchFamily="66" charset="0"/>
              <a:ea typeface="Arial" pitchFamily="34" charset="0"/>
            </a:endParaRPr>
          </a:p>
          <a:p>
            <a:pPr lvl="0" latinLnBrk="1"/>
            <a:r>
              <a:rPr lang="en-US" altLang="en-US" dirty="0">
                <a:solidFill>
                  <a:srgbClr val="000000"/>
                </a:solidFill>
                <a:latin typeface="Comic Sans MS" panose="030F0702030302020204" pitchFamily="66" charset="0"/>
                <a:ea typeface="Arial" pitchFamily="34" charset="0"/>
              </a:rPr>
              <a:t>The effects depend on the particular </a:t>
            </a:r>
            <a:r>
              <a:rPr lang="en-US" altLang="en-US" dirty="0" smtClean="0">
                <a:solidFill>
                  <a:srgbClr val="000000"/>
                </a:solidFill>
                <a:latin typeface="Comic Sans MS" panose="030F0702030302020204" pitchFamily="66" charset="0"/>
                <a:ea typeface="Arial" pitchFamily="34" charset="0"/>
              </a:rPr>
              <a:t>       microbe  </a:t>
            </a:r>
            <a:r>
              <a:rPr lang="en-US" altLang="en-US" dirty="0">
                <a:solidFill>
                  <a:srgbClr val="000000"/>
                </a:solidFill>
                <a:latin typeface="Comic Sans MS" panose="030F0702030302020204" pitchFamily="66" charset="0"/>
                <a:ea typeface="Arial" pitchFamily="34" charset="0"/>
              </a:rPr>
              <a:t>and the location of the </a:t>
            </a:r>
            <a:r>
              <a:rPr lang="en-US" altLang="en-US" dirty="0" smtClean="0">
                <a:solidFill>
                  <a:srgbClr val="000000"/>
                </a:solidFill>
                <a:latin typeface="Comic Sans MS" panose="030F0702030302020204" pitchFamily="66" charset="0"/>
                <a:ea typeface="Arial" pitchFamily="34" charset="0"/>
              </a:rPr>
              <a:t>infected   </a:t>
            </a:r>
            <a:r>
              <a:rPr lang="en-US" altLang="en-US" dirty="0">
                <a:solidFill>
                  <a:srgbClr val="000000"/>
                </a:solidFill>
                <a:latin typeface="Comic Sans MS" panose="030F0702030302020204" pitchFamily="66" charset="0"/>
                <a:ea typeface="Arial" pitchFamily="34" charset="0"/>
              </a:rPr>
              <a:t>cells. </a:t>
            </a:r>
            <a:r>
              <a:rPr lang="en-US" altLang="en-US" sz="3200" i="1" dirty="0">
                <a:solidFill>
                  <a:srgbClr val="FF0000"/>
                </a:solidFill>
                <a:effectLst>
                  <a:outerShdw blurRad="38100" dist="38100" dir="2700000" algn="tl">
                    <a:srgbClr val="C0C0C0"/>
                  </a:outerShdw>
                </a:effectLst>
                <a:latin typeface="Comic Sans MS" panose="030F0702030302020204" pitchFamily="66" charset="0"/>
                <a:ea typeface="Arial" pitchFamily="34" charset="0"/>
              </a:rPr>
              <a:t>(e.g. Polio virus infects motor neuron cells and shuts down protein synthesis causing the </a:t>
            </a:r>
            <a:r>
              <a:rPr lang="en-US" altLang="en-US" sz="3200" i="1" dirty="0" smtClean="0">
                <a:solidFill>
                  <a:srgbClr val="FF0000"/>
                </a:solidFill>
                <a:effectLst>
                  <a:outerShdw blurRad="38100" dist="38100" dir="2700000" algn="tl">
                    <a:srgbClr val="C0C0C0"/>
                  </a:outerShdw>
                </a:effectLst>
                <a:latin typeface="Comic Sans MS" panose="030F0702030302020204" pitchFamily="66" charset="0"/>
                <a:ea typeface="Arial" pitchFamily="34" charset="0"/>
              </a:rPr>
              <a:t>  death </a:t>
            </a:r>
            <a:r>
              <a:rPr lang="en-US" altLang="en-US" sz="3200" i="1" dirty="0">
                <a:solidFill>
                  <a:srgbClr val="FF0000"/>
                </a:solidFill>
                <a:effectLst>
                  <a:outerShdw blurRad="38100" dist="38100" dir="2700000" algn="tl">
                    <a:srgbClr val="C0C0C0"/>
                  </a:outerShdw>
                </a:effectLst>
                <a:latin typeface="Comic Sans MS" panose="030F0702030302020204" pitchFamily="66" charset="0"/>
                <a:ea typeface="Arial" pitchFamily="34" charset="0"/>
              </a:rPr>
              <a:t>of neurons and paralysis of the muscles </a:t>
            </a:r>
            <a:r>
              <a:rPr lang="en-US" altLang="en-US" sz="3200" i="1" dirty="0" smtClean="0">
                <a:solidFill>
                  <a:srgbClr val="FF0000"/>
                </a:solidFill>
                <a:effectLst>
                  <a:outerShdw blurRad="38100" dist="38100" dir="2700000" algn="tl">
                    <a:srgbClr val="C0C0C0"/>
                  </a:outerShdw>
                </a:effectLst>
                <a:latin typeface="Comic Sans MS" panose="030F0702030302020204" pitchFamily="66" charset="0"/>
                <a:ea typeface="Arial" pitchFamily="34" charset="0"/>
              </a:rPr>
              <a:t> that </a:t>
            </a:r>
            <a:r>
              <a:rPr lang="en-US" altLang="en-US" sz="3200" i="1" dirty="0">
                <a:solidFill>
                  <a:srgbClr val="FF0000"/>
                </a:solidFill>
                <a:effectLst>
                  <a:outerShdw blurRad="38100" dist="38100" dir="2700000" algn="tl">
                    <a:srgbClr val="C0C0C0"/>
                  </a:outerShdw>
                </a:effectLst>
                <a:latin typeface="Comic Sans MS" panose="030F0702030302020204" pitchFamily="66" charset="0"/>
                <a:ea typeface="Arial" pitchFamily="34" charset="0"/>
              </a:rPr>
              <a:t>they innervate</a:t>
            </a:r>
            <a:r>
              <a:rPr lang="en-US" altLang="en-US" sz="3200" dirty="0">
                <a:solidFill>
                  <a:srgbClr val="FF0000"/>
                </a:solidFill>
                <a:effectLst>
                  <a:outerShdw blurRad="38100" dist="38100" dir="2700000" algn="tl">
                    <a:srgbClr val="C0C0C0"/>
                  </a:outerShdw>
                </a:effectLst>
                <a:latin typeface="Comic Sans MS" panose="030F0702030302020204" pitchFamily="66" charset="0"/>
                <a:ea typeface="Arial" pitchFamily="34" charset="0"/>
              </a:rPr>
              <a:t>)</a:t>
            </a:r>
          </a:p>
          <a:p>
            <a:endParaRPr lang="en-US" dirty="0"/>
          </a:p>
        </p:txBody>
      </p:sp>
    </p:spTree>
    <p:extLst>
      <p:ext uri="{BB962C8B-B14F-4D97-AF65-F5344CB8AC3E}">
        <p14:creationId xmlns:p14="http://schemas.microsoft.com/office/powerpoint/2010/main" val="40026684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u="sng" dirty="0">
                <a:latin typeface="Arial Rounded MT Bold" pitchFamily="34" charset="0"/>
              </a:rPr>
              <a:t>Resolution or </a:t>
            </a:r>
            <a:r>
              <a:rPr lang="en-US" altLang="en-US" u="sng" dirty="0" smtClean="0">
                <a:latin typeface="Arial Rounded MT Bold" pitchFamily="34" charset="0"/>
              </a:rPr>
              <a:t>death cont.. </a:t>
            </a:r>
            <a:endParaRPr lang="en-US" u="sng" dirty="0"/>
          </a:p>
        </p:txBody>
      </p:sp>
      <p:sp>
        <p:nvSpPr>
          <p:cNvPr id="3" name="Content Placeholder 2"/>
          <p:cNvSpPr>
            <a:spLocks noGrp="1"/>
          </p:cNvSpPr>
          <p:nvPr>
            <p:ph idx="1"/>
          </p:nvPr>
        </p:nvSpPr>
        <p:spPr>
          <a:xfrm>
            <a:off x="1381918" y="1764666"/>
            <a:ext cx="8772287" cy="4991131"/>
          </a:xfrm>
        </p:spPr>
        <p:txBody>
          <a:bodyPr/>
          <a:lstStyle/>
          <a:p>
            <a:pPr lvl="0"/>
            <a:r>
              <a:rPr lang="en-US" altLang="en-US" dirty="0">
                <a:solidFill>
                  <a:srgbClr val="000000"/>
                </a:solidFill>
                <a:latin typeface="Comic Sans MS" panose="030F0702030302020204" pitchFamily="66" charset="0"/>
                <a:ea typeface="Arial" pitchFamily="34" charset="0"/>
              </a:rPr>
              <a:t>The infection may resolve (death of the pathogen) due to;</a:t>
            </a:r>
          </a:p>
          <a:p>
            <a:pPr lvl="1">
              <a:buClr>
                <a:srgbClr val="FF0000"/>
              </a:buClr>
              <a:buFont typeface="Wingdings" pitchFamily="2" charset="2"/>
              <a:buChar char="Ø"/>
            </a:pPr>
            <a:r>
              <a:rPr lang="en-US" altLang="en-US" dirty="0">
                <a:solidFill>
                  <a:srgbClr val="000000"/>
                </a:solidFill>
                <a:latin typeface="Comic Sans MS" panose="030F0702030302020204" pitchFamily="66" charset="0"/>
                <a:ea typeface="Arial" pitchFamily="34" charset="0"/>
              </a:rPr>
              <a:t>Improved host defenses</a:t>
            </a:r>
          </a:p>
          <a:p>
            <a:pPr lvl="1">
              <a:buClr>
                <a:srgbClr val="FF0000"/>
              </a:buClr>
              <a:buFont typeface="Wingdings" pitchFamily="2" charset="2"/>
              <a:buChar char="Ø"/>
            </a:pPr>
            <a:r>
              <a:rPr lang="en-US" altLang="en-US" dirty="0">
                <a:solidFill>
                  <a:srgbClr val="000000"/>
                </a:solidFill>
                <a:latin typeface="Comic Sans MS" panose="030F0702030302020204" pitchFamily="66" charset="0"/>
                <a:ea typeface="Arial" pitchFamily="34" charset="0"/>
              </a:rPr>
              <a:t>Antibiotic therapy</a:t>
            </a:r>
          </a:p>
          <a:p>
            <a:endParaRPr lang="en-US" dirty="0"/>
          </a:p>
        </p:txBody>
      </p:sp>
    </p:spTree>
    <p:extLst>
      <p:ext uri="{BB962C8B-B14F-4D97-AF65-F5344CB8AC3E}">
        <p14:creationId xmlns:p14="http://schemas.microsoft.com/office/powerpoint/2010/main" val="35108516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919" y="733425"/>
            <a:ext cx="9391174" cy="1260475"/>
          </a:xfrm>
        </p:spPr>
        <p:txBody>
          <a:bodyPr>
            <a:normAutofit fontScale="90000"/>
          </a:bodyPr>
          <a:lstStyle/>
          <a:p>
            <a:r>
              <a:rPr lang="en-US" altLang="en-US" sz="5400" b="1" i="1" dirty="0">
                <a:solidFill>
                  <a:srgbClr val="C00000"/>
                </a:solidFill>
                <a:effectLst>
                  <a:outerShdw blurRad="38100" dist="38100" dir="2700000" algn="tl">
                    <a:srgbClr val="C0C0C0"/>
                  </a:outerShdw>
                </a:effectLst>
                <a:latin typeface="Arial" pitchFamily="34" charset="0"/>
                <a:ea typeface="Arial" pitchFamily="34" charset="0"/>
              </a:rPr>
              <a:t>Definitions </a:t>
            </a:r>
            <a:r>
              <a:rPr lang="en-US" altLang="en-US" sz="5400" b="1" i="1" dirty="0" smtClean="0">
                <a:solidFill>
                  <a:srgbClr val="C00000"/>
                </a:solidFill>
                <a:effectLst>
                  <a:outerShdw blurRad="38100" dist="38100" dir="2700000" algn="tl">
                    <a:srgbClr val="C0C0C0"/>
                  </a:outerShdw>
                </a:effectLst>
                <a:latin typeface="Arial" pitchFamily="34" charset="0"/>
                <a:ea typeface="Arial" pitchFamily="34" charset="0"/>
              </a:rPr>
              <a:t>related to infection</a:t>
            </a:r>
            <a:endParaRPr lang="en-US" dirty="0"/>
          </a:p>
        </p:txBody>
      </p:sp>
    </p:spTree>
    <p:extLst>
      <p:ext uri="{BB962C8B-B14F-4D97-AF65-F5344CB8AC3E}">
        <p14:creationId xmlns:p14="http://schemas.microsoft.com/office/powerpoint/2010/main" val="16320508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u="sng" dirty="0">
                <a:latin typeface="Comic Sans MS" panose="030F0702030302020204" pitchFamily="66" charset="0"/>
              </a:rPr>
              <a:t>Pathogenicity</a:t>
            </a:r>
            <a:endParaRPr lang="en-US" u="sng" dirty="0">
              <a:latin typeface="Comic Sans MS" panose="030F0702030302020204" pitchFamily="66" charset="0"/>
            </a:endParaRPr>
          </a:p>
        </p:txBody>
      </p:sp>
      <p:sp>
        <p:nvSpPr>
          <p:cNvPr id="3" name="Content Placeholder 2"/>
          <p:cNvSpPr>
            <a:spLocks noGrp="1"/>
          </p:cNvSpPr>
          <p:nvPr>
            <p:ph idx="1"/>
          </p:nvPr>
        </p:nvSpPr>
        <p:spPr>
          <a:xfrm>
            <a:off x="1000918" y="1764666"/>
            <a:ext cx="9153287" cy="4991131"/>
          </a:xfrm>
        </p:spPr>
        <p:txBody>
          <a:bodyPr/>
          <a:lstStyle/>
          <a:p>
            <a:pPr lvl="0"/>
            <a:r>
              <a:rPr lang="en-US" altLang="en-US" dirty="0">
                <a:solidFill>
                  <a:srgbClr val="000000"/>
                </a:solidFill>
                <a:latin typeface="Comic Sans MS" panose="030F0702030302020204" pitchFamily="66" charset="0"/>
                <a:ea typeface="Arial" pitchFamily="34" charset="0"/>
              </a:rPr>
              <a:t>Pathogens are microbial species that invade and damage tissue to cause disease.</a:t>
            </a:r>
          </a:p>
          <a:p>
            <a:pPr lvl="0"/>
            <a:endParaRPr lang="en-US" altLang="en-US" dirty="0">
              <a:solidFill>
                <a:srgbClr val="000000"/>
              </a:solidFill>
              <a:latin typeface="Comic Sans MS" panose="030F0702030302020204" pitchFamily="66" charset="0"/>
              <a:ea typeface="Arial" pitchFamily="34" charset="0"/>
            </a:endParaRPr>
          </a:p>
          <a:p>
            <a:pPr lvl="0"/>
            <a:r>
              <a:rPr lang="en-US" altLang="en-US" b="1" dirty="0">
                <a:solidFill>
                  <a:srgbClr val="000000"/>
                </a:solidFill>
                <a:latin typeface="Comic Sans MS" panose="030F0702030302020204" pitchFamily="66" charset="0"/>
                <a:ea typeface="Arial" pitchFamily="34" charset="0"/>
              </a:rPr>
              <a:t>Pathogenicity</a:t>
            </a:r>
            <a:r>
              <a:rPr lang="en-US" altLang="en-US" dirty="0">
                <a:solidFill>
                  <a:srgbClr val="000000"/>
                </a:solidFill>
                <a:latin typeface="Comic Sans MS" panose="030F0702030302020204" pitchFamily="66" charset="0"/>
                <a:ea typeface="Arial" pitchFamily="34" charset="0"/>
              </a:rPr>
              <a:t> is the capacity of microorganism to cause disease.</a:t>
            </a:r>
          </a:p>
          <a:p>
            <a:endParaRPr lang="en-US" dirty="0"/>
          </a:p>
        </p:txBody>
      </p:sp>
    </p:spTree>
    <p:extLst>
      <p:ext uri="{BB962C8B-B14F-4D97-AF65-F5344CB8AC3E}">
        <p14:creationId xmlns:p14="http://schemas.microsoft.com/office/powerpoint/2010/main" val="22729332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u="sng" dirty="0">
                <a:latin typeface="Comic Sans MS" panose="030F0702030302020204" pitchFamily="66" charset="0"/>
              </a:rPr>
              <a:t>Pathogenicity cont’d….</a:t>
            </a:r>
            <a:endParaRPr lang="en-US" u="sng" dirty="0">
              <a:latin typeface="Comic Sans MS" panose="030F0702030302020204" pitchFamily="66" charset="0"/>
            </a:endParaRPr>
          </a:p>
        </p:txBody>
      </p:sp>
      <p:sp>
        <p:nvSpPr>
          <p:cNvPr id="3" name="Content Placeholder 2"/>
          <p:cNvSpPr>
            <a:spLocks noGrp="1"/>
          </p:cNvSpPr>
          <p:nvPr>
            <p:ph idx="1"/>
          </p:nvPr>
        </p:nvSpPr>
        <p:spPr>
          <a:xfrm>
            <a:off x="1153318" y="1764666"/>
            <a:ext cx="9000887" cy="4991131"/>
          </a:xfrm>
        </p:spPr>
        <p:txBody>
          <a:bodyPr/>
          <a:lstStyle/>
          <a:p>
            <a:pPr lvl="0"/>
            <a:r>
              <a:rPr lang="en-US" altLang="en-US" dirty="0">
                <a:solidFill>
                  <a:srgbClr val="000000"/>
                </a:solidFill>
                <a:latin typeface="Comic Sans MS" panose="030F0702030302020204" pitchFamily="66" charset="0"/>
                <a:ea typeface="Arial" pitchFamily="34" charset="0"/>
              </a:rPr>
              <a:t>Some microorganisms cause a single disease (e.g. clostridium </a:t>
            </a:r>
            <a:r>
              <a:rPr lang="en-US" altLang="en-US" dirty="0" err="1">
                <a:solidFill>
                  <a:srgbClr val="000000"/>
                </a:solidFill>
                <a:latin typeface="Comic Sans MS" panose="030F0702030302020204" pitchFamily="66" charset="0"/>
                <a:ea typeface="Arial" pitchFamily="34" charset="0"/>
              </a:rPr>
              <a:t>tetani</a:t>
            </a:r>
            <a:r>
              <a:rPr lang="en-US" altLang="en-US" dirty="0">
                <a:solidFill>
                  <a:srgbClr val="000000"/>
                </a:solidFill>
                <a:latin typeface="Comic Sans MS" panose="030F0702030302020204" pitchFamily="66" charset="0"/>
                <a:ea typeface="Arial" pitchFamily="34" charset="0"/>
              </a:rPr>
              <a:t>-tetanus)</a:t>
            </a:r>
          </a:p>
          <a:p>
            <a:pPr lvl="0"/>
            <a:endParaRPr lang="en-US" altLang="en-US" dirty="0">
              <a:solidFill>
                <a:srgbClr val="000000"/>
              </a:solidFill>
              <a:latin typeface="Arial" pitchFamily="34" charset="0"/>
              <a:ea typeface="Arial" pitchFamily="34" charset="0"/>
            </a:endParaRPr>
          </a:p>
          <a:p>
            <a:pPr lvl="0"/>
            <a:r>
              <a:rPr lang="en-US" altLang="en-US" dirty="0">
                <a:solidFill>
                  <a:srgbClr val="000000"/>
                </a:solidFill>
                <a:latin typeface="Comic Sans MS" panose="030F0702030302020204" pitchFamily="66" charset="0"/>
                <a:ea typeface="Arial" pitchFamily="34" charset="0"/>
              </a:rPr>
              <a:t>Others cause a range of diseases:</a:t>
            </a:r>
          </a:p>
          <a:p>
            <a:pPr lvl="0">
              <a:buFont typeface="Wingdings" pitchFamily="2" charset="2"/>
              <a:buChar char="Ø"/>
            </a:pPr>
            <a:r>
              <a:rPr lang="en-US" altLang="en-US" dirty="0">
                <a:solidFill>
                  <a:srgbClr val="000000"/>
                </a:solidFill>
                <a:latin typeface="Comic Sans MS" panose="030F0702030302020204" pitchFamily="66" charset="0"/>
                <a:ea typeface="Arial" pitchFamily="34" charset="0"/>
              </a:rPr>
              <a:t>e.g. Staphylococcus aureus can cause: skin infections, wound infection, pneumonia and Osteomyelitis.</a:t>
            </a:r>
          </a:p>
          <a:p>
            <a:endParaRPr lang="en-US" dirty="0"/>
          </a:p>
        </p:txBody>
      </p:sp>
    </p:spTree>
    <p:extLst>
      <p:ext uri="{BB962C8B-B14F-4D97-AF65-F5344CB8AC3E}">
        <p14:creationId xmlns:p14="http://schemas.microsoft.com/office/powerpoint/2010/main" val="4162732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Cont’d</a:t>
            </a:r>
            <a:endParaRPr lang="en-US" b="1" u="sng" dirty="0"/>
          </a:p>
        </p:txBody>
      </p:sp>
      <p:sp>
        <p:nvSpPr>
          <p:cNvPr id="3" name="Content Placeholder 2"/>
          <p:cNvSpPr>
            <a:spLocks noGrp="1"/>
          </p:cNvSpPr>
          <p:nvPr>
            <p:ph idx="1"/>
          </p:nvPr>
        </p:nvSpPr>
        <p:spPr>
          <a:xfrm>
            <a:off x="1153318" y="1764666"/>
            <a:ext cx="9000887" cy="4991131"/>
          </a:xfrm>
        </p:spPr>
        <p:txBody>
          <a:bodyPr>
            <a:normAutofit fontScale="92500" lnSpcReduction="20000"/>
          </a:bodyPr>
          <a:lstStyle/>
          <a:p>
            <a:pPr>
              <a:buFont typeface="Wingdings" panose="05000000000000000000" pitchFamily="2" charset="2"/>
              <a:buChar char="ü"/>
            </a:pPr>
            <a:r>
              <a:rPr lang="en-US" altLang="en-US" dirty="0">
                <a:latin typeface="Comic Sans MS" panose="030F0702030302020204" pitchFamily="66" charset="0"/>
              </a:rPr>
              <a:t>Pasteur's work led to an effective sterilization </a:t>
            </a:r>
            <a:r>
              <a:rPr lang="en-US" altLang="en-US" dirty="0" smtClean="0">
                <a:latin typeface="Comic Sans MS" panose="030F0702030302020204" pitchFamily="66" charset="0"/>
              </a:rPr>
              <a:t>method</a:t>
            </a:r>
          </a:p>
          <a:p>
            <a:pPr>
              <a:buFont typeface="Wingdings" panose="05000000000000000000" pitchFamily="2" charset="2"/>
              <a:buChar char="ü"/>
            </a:pPr>
            <a:r>
              <a:rPr lang="en-US" altLang="en-US" dirty="0" smtClean="0">
                <a:latin typeface="Comic Sans MS" panose="030F0702030302020204" pitchFamily="66" charset="0"/>
              </a:rPr>
              <a:t>He </a:t>
            </a:r>
            <a:r>
              <a:rPr lang="en-US" altLang="en-US" dirty="0">
                <a:latin typeface="Comic Sans MS" panose="030F0702030302020204" pitchFamily="66" charset="0"/>
              </a:rPr>
              <a:t>developed vaccines for </a:t>
            </a:r>
            <a:r>
              <a:rPr lang="en-US" altLang="en-US" dirty="0" smtClean="0">
                <a:latin typeface="Comic Sans MS" panose="030F0702030302020204" pitchFamily="66" charset="0"/>
              </a:rPr>
              <a:t>diseases; anthrax</a:t>
            </a:r>
            <a:r>
              <a:rPr lang="en-US" altLang="en-US" dirty="0">
                <a:latin typeface="Comic Sans MS" panose="030F0702030302020204" pitchFamily="66" charset="0"/>
              </a:rPr>
              <a:t>, fowl cholera and </a:t>
            </a:r>
            <a:r>
              <a:rPr lang="en-US" altLang="en-US" dirty="0" smtClean="0">
                <a:latin typeface="Comic Sans MS" panose="030F0702030302020204" pitchFamily="66" charset="0"/>
              </a:rPr>
              <a:t>rabies</a:t>
            </a:r>
          </a:p>
          <a:p>
            <a:pPr>
              <a:buFont typeface="Wingdings" panose="05000000000000000000" pitchFamily="2" charset="2"/>
              <a:buChar char="ü"/>
            </a:pPr>
            <a:r>
              <a:rPr lang="en-US" altLang="en-US" dirty="0" smtClean="0">
                <a:latin typeface="Comic Sans MS" panose="030F0702030302020204" pitchFamily="66" charset="0"/>
              </a:rPr>
              <a:t>Beginning </a:t>
            </a:r>
            <a:r>
              <a:rPr lang="en-US" altLang="en-US" dirty="0">
                <a:latin typeface="Comic Sans MS" panose="030F0702030302020204" pitchFamily="66" charset="0"/>
              </a:rPr>
              <a:t>with Pasteur’s work, discoveries included the relationship between microbes and disease, immunity, and antimicrobial </a:t>
            </a:r>
            <a:r>
              <a:rPr lang="en-US" altLang="en-US" dirty="0" smtClean="0">
                <a:latin typeface="Comic Sans MS" panose="030F0702030302020204" pitchFamily="66" charset="0"/>
              </a:rPr>
              <a:t>drugs</a:t>
            </a:r>
          </a:p>
          <a:p>
            <a:pPr>
              <a:buFont typeface="Wingdings" panose="05000000000000000000" pitchFamily="2" charset="2"/>
              <a:buChar char="ü"/>
            </a:pPr>
            <a:r>
              <a:rPr lang="en-US" altLang="en-US" dirty="0" smtClean="0">
                <a:latin typeface="Comic Sans MS" panose="030F0702030302020204" pitchFamily="66" charset="0"/>
              </a:rPr>
              <a:t>He </a:t>
            </a:r>
            <a:r>
              <a:rPr lang="en-US" altLang="en-US" dirty="0">
                <a:latin typeface="Comic Sans MS" panose="030F0702030302020204" pitchFamily="66" charset="0"/>
              </a:rPr>
              <a:t>postulated the Germ Theory of Disease which states that microorganisms are the causes of infectious diseases</a:t>
            </a:r>
          </a:p>
          <a:p>
            <a:endParaRPr lang="en-US" dirty="0"/>
          </a:p>
        </p:txBody>
      </p:sp>
    </p:spTree>
    <p:extLst>
      <p:ext uri="{BB962C8B-B14F-4D97-AF65-F5344CB8AC3E}">
        <p14:creationId xmlns:p14="http://schemas.microsoft.com/office/powerpoint/2010/main" val="24929485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u="sng" dirty="0">
                <a:latin typeface="Comic Sans MS" panose="030F0702030302020204" pitchFamily="66" charset="0"/>
              </a:rPr>
              <a:t>Pathogenicity cont’d….</a:t>
            </a:r>
            <a:endParaRPr lang="en-US" u="sng" dirty="0">
              <a:latin typeface="Comic Sans MS" panose="030F0702030302020204" pitchFamily="66" charset="0"/>
            </a:endParaRPr>
          </a:p>
        </p:txBody>
      </p:sp>
      <p:sp>
        <p:nvSpPr>
          <p:cNvPr id="3" name="Content Placeholder 2"/>
          <p:cNvSpPr>
            <a:spLocks noGrp="1"/>
          </p:cNvSpPr>
          <p:nvPr>
            <p:ph idx="1"/>
          </p:nvPr>
        </p:nvSpPr>
        <p:spPr>
          <a:xfrm>
            <a:off x="1686718" y="1764666"/>
            <a:ext cx="8467487" cy="4991131"/>
          </a:xfrm>
        </p:spPr>
        <p:txBody>
          <a:bodyPr>
            <a:normAutofit fontScale="92500"/>
          </a:bodyPr>
          <a:lstStyle/>
          <a:p>
            <a:pPr lvl="0" latinLnBrk="1"/>
            <a:r>
              <a:rPr lang="en-US" altLang="en-US" dirty="0">
                <a:solidFill>
                  <a:srgbClr val="000000"/>
                </a:solidFill>
                <a:latin typeface="Comic Sans MS" panose="030F0702030302020204" pitchFamily="66" charset="0"/>
                <a:ea typeface="Arial" pitchFamily="34" charset="0"/>
              </a:rPr>
              <a:t>Some pathogens cause infections </a:t>
            </a:r>
            <a:r>
              <a:rPr lang="en-US" altLang="en-US" dirty="0" smtClean="0">
                <a:solidFill>
                  <a:srgbClr val="000000"/>
                </a:solidFill>
                <a:latin typeface="Comic Sans MS" panose="030F0702030302020204" pitchFamily="66" charset="0"/>
                <a:ea typeface="Arial" pitchFamily="34" charset="0"/>
              </a:rPr>
              <a:t>that  </a:t>
            </a:r>
            <a:r>
              <a:rPr lang="en-US" altLang="en-US" dirty="0">
                <a:solidFill>
                  <a:srgbClr val="000000"/>
                </a:solidFill>
                <a:latin typeface="Comic Sans MS" panose="030F0702030302020204" pitchFamily="66" charset="0"/>
                <a:ea typeface="Arial" pitchFamily="34" charset="0"/>
              </a:rPr>
              <a:t>become severe in debilitated people.</a:t>
            </a:r>
          </a:p>
          <a:p>
            <a:pPr lvl="0" latinLnBrk="1"/>
            <a:endParaRPr lang="en-US" altLang="en-US" dirty="0">
              <a:solidFill>
                <a:srgbClr val="000000"/>
              </a:solidFill>
              <a:latin typeface="Comic Sans MS" panose="030F0702030302020204" pitchFamily="66" charset="0"/>
              <a:ea typeface="Arial" pitchFamily="34" charset="0"/>
            </a:endParaRPr>
          </a:p>
          <a:p>
            <a:pPr lvl="0" latinLnBrk="1"/>
            <a:r>
              <a:rPr lang="en-US" altLang="en-US" b="1" u="sng" dirty="0">
                <a:latin typeface="Comic Sans MS" panose="030F0702030302020204" pitchFamily="66" charset="0"/>
                <a:ea typeface="Arial" pitchFamily="34" charset="0"/>
              </a:rPr>
              <a:t>Opportunistic pathogens </a:t>
            </a:r>
            <a:r>
              <a:rPr lang="en-US" altLang="en-US" dirty="0">
                <a:solidFill>
                  <a:srgbClr val="000000"/>
                </a:solidFill>
                <a:latin typeface="Comic Sans MS" panose="030F0702030302020204" pitchFamily="66" charset="0"/>
                <a:ea typeface="Arial" pitchFamily="34" charset="0"/>
              </a:rPr>
              <a:t>cause disease in individuals with impaired defenses.</a:t>
            </a:r>
          </a:p>
          <a:p>
            <a:pPr lvl="0" latinLnBrk="1">
              <a:buFont typeface="Wingdings" pitchFamily="2" charset="2"/>
              <a:buChar char="Ø"/>
            </a:pPr>
            <a:r>
              <a:rPr lang="en-US" altLang="en-US" sz="3200" dirty="0">
                <a:solidFill>
                  <a:srgbClr val="000000"/>
                </a:solidFill>
                <a:latin typeface="Comic Sans MS" panose="030F0702030302020204" pitchFamily="66" charset="0"/>
                <a:ea typeface="Arial" pitchFamily="34" charset="0"/>
              </a:rPr>
              <a:t>(e.g.  Pneumocystis </a:t>
            </a:r>
            <a:r>
              <a:rPr lang="en-US" altLang="en-US" sz="3200" dirty="0" err="1">
                <a:solidFill>
                  <a:srgbClr val="000000"/>
                </a:solidFill>
                <a:latin typeface="Comic Sans MS" panose="030F0702030302020204" pitchFamily="66" charset="0"/>
                <a:ea typeface="Arial" pitchFamily="34" charset="0"/>
              </a:rPr>
              <a:t>carinii</a:t>
            </a:r>
            <a:r>
              <a:rPr lang="en-US" altLang="en-US" sz="3200" dirty="0">
                <a:solidFill>
                  <a:srgbClr val="000000"/>
                </a:solidFill>
                <a:latin typeface="Comic Sans MS" panose="030F0702030302020204" pitchFamily="66" charset="0"/>
                <a:ea typeface="Arial" pitchFamily="34" charset="0"/>
              </a:rPr>
              <a:t>, a normal  flora in healthy people but causes PCP in immune-compromised people) </a:t>
            </a:r>
          </a:p>
          <a:p>
            <a:endParaRPr lang="en-US" dirty="0"/>
          </a:p>
        </p:txBody>
      </p:sp>
    </p:spTree>
    <p:extLst>
      <p:ext uri="{BB962C8B-B14F-4D97-AF65-F5344CB8AC3E}">
        <p14:creationId xmlns:p14="http://schemas.microsoft.com/office/powerpoint/2010/main" val="38143209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7118" y="302865"/>
            <a:ext cx="9077087" cy="1260475"/>
          </a:xfrm>
        </p:spPr>
        <p:txBody>
          <a:bodyPr>
            <a:normAutofit fontScale="90000"/>
          </a:bodyPr>
          <a:lstStyle/>
          <a:p>
            <a:r>
              <a:rPr lang="en-US" altLang="en-US" b="1" u="sng" dirty="0">
                <a:latin typeface="Comic Sans MS" panose="030F0702030302020204" pitchFamily="66" charset="0"/>
                <a:ea typeface="Arial" pitchFamily="34" charset="0"/>
              </a:rPr>
              <a:t>Primary </a:t>
            </a:r>
            <a:r>
              <a:rPr lang="en-US" altLang="en-US" b="1" u="sng" dirty="0" err="1" smtClean="0">
                <a:latin typeface="Comic Sans MS" panose="030F0702030302020204" pitchFamily="66" charset="0"/>
                <a:ea typeface="Arial" pitchFamily="34" charset="0"/>
              </a:rPr>
              <a:t>vs.Secondary</a:t>
            </a:r>
            <a:r>
              <a:rPr lang="en-US" altLang="en-US" b="1" u="sng" dirty="0" smtClean="0">
                <a:latin typeface="Comic Sans MS" panose="030F0702030302020204" pitchFamily="66" charset="0"/>
                <a:ea typeface="Arial" pitchFamily="34" charset="0"/>
              </a:rPr>
              <a:t> </a:t>
            </a:r>
            <a:r>
              <a:rPr lang="en-US" altLang="en-US" b="1" u="sng" dirty="0">
                <a:latin typeface="Comic Sans MS" panose="030F0702030302020204" pitchFamily="66" charset="0"/>
                <a:ea typeface="Arial" pitchFamily="34" charset="0"/>
              </a:rPr>
              <a:t>Infection </a:t>
            </a:r>
            <a:endParaRPr lang="en-US" u="sng" dirty="0">
              <a:latin typeface="Comic Sans MS" panose="030F0702030302020204" pitchFamily="66" charset="0"/>
            </a:endParaRPr>
          </a:p>
        </p:txBody>
      </p:sp>
      <p:sp>
        <p:nvSpPr>
          <p:cNvPr id="3" name="Content Placeholder 2"/>
          <p:cNvSpPr>
            <a:spLocks noGrp="1"/>
          </p:cNvSpPr>
          <p:nvPr>
            <p:ph idx="1"/>
          </p:nvPr>
        </p:nvSpPr>
        <p:spPr>
          <a:xfrm>
            <a:off x="848518" y="1764666"/>
            <a:ext cx="9305687" cy="4991131"/>
          </a:xfrm>
        </p:spPr>
        <p:txBody>
          <a:bodyPr/>
          <a:lstStyle/>
          <a:p>
            <a:pPr lvl="0" latinLnBrk="1">
              <a:spcBef>
                <a:spcPts val="500"/>
              </a:spcBef>
              <a:spcAft>
                <a:spcPts val="500"/>
              </a:spcAft>
              <a:buClr>
                <a:srgbClr val="C00000"/>
              </a:buClr>
            </a:pPr>
            <a:r>
              <a:rPr lang="en-US" altLang="en-US" b="1" dirty="0">
                <a:solidFill>
                  <a:srgbClr val="000000"/>
                </a:solidFill>
                <a:latin typeface="Comic Sans MS" panose="030F0702030302020204" pitchFamily="66" charset="0"/>
                <a:ea typeface="Arial" pitchFamily="34" charset="0"/>
              </a:rPr>
              <a:t>Primary Infection </a:t>
            </a:r>
          </a:p>
          <a:p>
            <a:pPr lvl="1" latinLnBrk="1">
              <a:spcBef>
                <a:spcPts val="500"/>
              </a:spcBef>
              <a:spcAft>
                <a:spcPts val="500"/>
              </a:spcAft>
            </a:pPr>
            <a:r>
              <a:rPr lang="en-US" altLang="en-US" sz="3600" dirty="0">
                <a:solidFill>
                  <a:srgbClr val="000000"/>
                </a:solidFill>
                <a:latin typeface="Comic Sans MS" panose="030F0702030302020204" pitchFamily="66" charset="0"/>
                <a:ea typeface="Arial" pitchFamily="34" charset="0"/>
              </a:rPr>
              <a:t>An infection that develops in an otherwise healthy individual</a:t>
            </a:r>
          </a:p>
          <a:p>
            <a:pPr lvl="0" latinLnBrk="1">
              <a:spcBef>
                <a:spcPts val="500"/>
              </a:spcBef>
              <a:spcAft>
                <a:spcPts val="500"/>
              </a:spcAft>
              <a:buClr>
                <a:srgbClr val="C00000"/>
              </a:buClr>
            </a:pPr>
            <a:r>
              <a:rPr lang="en-US" altLang="en-US" b="1" dirty="0">
                <a:solidFill>
                  <a:srgbClr val="000000"/>
                </a:solidFill>
                <a:latin typeface="Comic Sans MS" panose="030F0702030302020204" pitchFamily="66" charset="0"/>
                <a:ea typeface="Arial" pitchFamily="34" charset="0"/>
              </a:rPr>
              <a:t>Secondary Infection </a:t>
            </a:r>
          </a:p>
          <a:p>
            <a:pPr lvl="1" latinLnBrk="1">
              <a:spcBef>
                <a:spcPts val="500"/>
              </a:spcBef>
              <a:spcAft>
                <a:spcPts val="500"/>
              </a:spcAft>
            </a:pPr>
            <a:r>
              <a:rPr lang="en-US" altLang="en-US" sz="3600" dirty="0">
                <a:solidFill>
                  <a:srgbClr val="000000"/>
                </a:solidFill>
                <a:latin typeface="Comic Sans MS" panose="030F0702030302020204" pitchFamily="66" charset="0"/>
                <a:ea typeface="Arial" pitchFamily="34" charset="0"/>
              </a:rPr>
              <a:t>An infection that develops in an </a:t>
            </a:r>
            <a:r>
              <a:rPr lang="en-US" altLang="en-US" sz="3600" dirty="0" smtClean="0">
                <a:solidFill>
                  <a:srgbClr val="000000"/>
                </a:solidFill>
                <a:latin typeface="Comic Sans MS" panose="030F0702030302020204" pitchFamily="66" charset="0"/>
                <a:ea typeface="Arial" pitchFamily="34" charset="0"/>
              </a:rPr>
              <a:t>         individual </a:t>
            </a:r>
            <a:r>
              <a:rPr lang="en-US" altLang="en-US" sz="3600" dirty="0">
                <a:solidFill>
                  <a:srgbClr val="000000"/>
                </a:solidFill>
                <a:latin typeface="Comic Sans MS" panose="030F0702030302020204" pitchFamily="66" charset="0"/>
                <a:ea typeface="Arial" pitchFamily="34" charset="0"/>
              </a:rPr>
              <a:t>who is already infected with a different pathogen</a:t>
            </a:r>
          </a:p>
          <a:p>
            <a:endParaRPr lang="en-US" dirty="0"/>
          </a:p>
        </p:txBody>
      </p:sp>
    </p:spTree>
    <p:extLst>
      <p:ext uri="{BB962C8B-B14F-4D97-AF65-F5344CB8AC3E}">
        <p14:creationId xmlns:p14="http://schemas.microsoft.com/office/powerpoint/2010/main" val="13021556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u="sng" dirty="0">
                <a:latin typeface="Arial" pitchFamily="34" charset="0"/>
                <a:ea typeface="Arial" pitchFamily="34" charset="0"/>
              </a:rPr>
              <a:t>Acute  Vs. Chronic Infection </a:t>
            </a:r>
            <a:endParaRPr lang="en-US" u="sng" dirty="0"/>
          </a:p>
        </p:txBody>
      </p:sp>
      <p:sp>
        <p:nvSpPr>
          <p:cNvPr id="3" name="Content Placeholder 2"/>
          <p:cNvSpPr>
            <a:spLocks noGrp="1"/>
          </p:cNvSpPr>
          <p:nvPr>
            <p:ph idx="1"/>
          </p:nvPr>
        </p:nvSpPr>
        <p:spPr>
          <a:xfrm>
            <a:off x="924718" y="1764666"/>
            <a:ext cx="9229487" cy="4991131"/>
          </a:xfrm>
        </p:spPr>
        <p:txBody>
          <a:bodyPr/>
          <a:lstStyle/>
          <a:p>
            <a:pPr lvl="0" latinLnBrk="1">
              <a:spcBef>
                <a:spcPts val="500"/>
              </a:spcBef>
              <a:spcAft>
                <a:spcPts val="500"/>
              </a:spcAft>
            </a:pPr>
            <a:r>
              <a:rPr lang="en-US" altLang="en-US" sz="4000" b="1" dirty="0">
                <a:solidFill>
                  <a:srgbClr val="000000"/>
                </a:solidFill>
                <a:latin typeface="Arial" pitchFamily="34" charset="0"/>
                <a:ea typeface="Arial" pitchFamily="34" charset="0"/>
              </a:rPr>
              <a:t>Acute Infection </a:t>
            </a:r>
          </a:p>
          <a:p>
            <a:pPr lvl="1" latinLnBrk="1">
              <a:spcBef>
                <a:spcPts val="500"/>
              </a:spcBef>
              <a:spcAft>
                <a:spcPts val="500"/>
              </a:spcAft>
            </a:pPr>
            <a:r>
              <a:rPr lang="en-US" altLang="en-US" sz="3600" dirty="0">
                <a:solidFill>
                  <a:srgbClr val="000000"/>
                </a:solidFill>
                <a:latin typeface="Arial" pitchFamily="34" charset="0"/>
                <a:ea typeface="Arial" pitchFamily="34" charset="0"/>
              </a:rPr>
              <a:t>An infection characterized by sudden onset, rapid progression, and often with severe symptoms</a:t>
            </a:r>
          </a:p>
          <a:p>
            <a:pPr lvl="0" latinLnBrk="1">
              <a:spcBef>
                <a:spcPts val="500"/>
              </a:spcBef>
              <a:spcAft>
                <a:spcPts val="500"/>
              </a:spcAft>
            </a:pPr>
            <a:r>
              <a:rPr lang="en-US" altLang="en-US" sz="4000" b="1" dirty="0">
                <a:solidFill>
                  <a:srgbClr val="000000"/>
                </a:solidFill>
                <a:latin typeface="Arial" pitchFamily="34" charset="0"/>
                <a:ea typeface="Arial" pitchFamily="34" charset="0"/>
              </a:rPr>
              <a:t>Chronic Infection </a:t>
            </a:r>
          </a:p>
          <a:p>
            <a:pPr lvl="1" latinLnBrk="1">
              <a:spcBef>
                <a:spcPts val="500"/>
              </a:spcBef>
              <a:spcAft>
                <a:spcPts val="500"/>
              </a:spcAft>
            </a:pPr>
            <a:r>
              <a:rPr lang="en-US" altLang="en-US" sz="3600" dirty="0">
                <a:solidFill>
                  <a:srgbClr val="000000"/>
                </a:solidFill>
                <a:latin typeface="Arial" pitchFamily="34" charset="0"/>
                <a:ea typeface="Arial" pitchFamily="34" charset="0"/>
              </a:rPr>
              <a:t>An infection characterized by delayed onset and slow progression</a:t>
            </a:r>
          </a:p>
          <a:p>
            <a:endParaRPr lang="en-US" dirty="0"/>
          </a:p>
        </p:txBody>
      </p:sp>
    </p:spTree>
    <p:extLst>
      <p:ext uri="{BB962C8B-B14F-4D97-AF65-F5344CB8AC3E}">
        <p14:creationId xmlns:p14="http://schemas.microsoft.com/office/powerpoint/2010/main" val="22595258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919" y="200025"/>
            <a:ext cx="9610487" cy="1260475"/>
          </a:xfrm>
        </p:spPr>
        <p:txBody>
          <a:bodyPr>
            <a:normAutofit fontScale="90000"/>
          </a:bodyPr>
          <a:lstStyle/>
          <a:p>
            <a:r>
              <a:rPr lang="en-US" altLang="en-US" b="1" u="sng" dirty="0">
                <a:latin typeface="Comic Sans MS" panose="030F0702030302020204" pitchFamily="66" charset="0"/>
              </a:rPr>
              <a:t>Localized vs. systemic infection </a:t>
            </a:r>
            <a:endParaRPr lang="en-US" u="sng" dirty="0">
              <a:latin typeface="Comic Sans MS" panose="030F0702030302020204" pitchFamily="66" charset="0"/>
            </a:endParaRPr>
          </a:p>
        </p:txBody>
      </p:sp>
      <p:sp>
        <p:nvSpPr>
          <p:cNvPr id="3" name="Content Placeholder 2"/>
          <p:cNvSpPr>
            <a:spLocks noGrp="1"/>
          </p:cNvSpPr>
          <p:nvPr>
            <p:ph idx="1"/>
          </p:nvPr>
        </p:nvSpPr>
        <p:spPr>
          <a:xfrm>
            <a:off x="772318" y="1764666"/>
            <a:ext cx="9381887" cy="4991131"/>
          </a:xfrm>
        </p:spPr>
        <p:txBody>
          <a:bodyPr/>
          <a:lstStyle/>
          <a:p>
            <a:pPr lvl="0">
              <a:spcBef>
                <a:spcPts val="500"/>
              </a:spcBef>
              <a:spcAft>
                <a:spcPts val="500"/>
              </a:spcAft>
            </a:pPr>
            <a:r>
              <a:rPr lang="en-US" altLang="en-US" b="1" dirty="0">
                <a:solidFill>
                  <a:srgbClr val="000000"/>
                </a:solidFill>
                <a:latin typeface="Comic Sans MS" panose="030F0702030302020204" pitchFamily="66" charset="0"/>
                <a:ea typeface="Arial" pitchFamily="34" charset="0"/>
              </a:rPr>
              <a:t>Localized Infection </a:t>
            </a:r>
          </a:p>
          <a:p>
            <a:pPr lvl="1">
              <a:spcBef>
                <a:spcPts val="500"/>
              </a:spcBef>
              <a:spcAft>
                <a:spcPts val="500"/>
              </a:spcAft>
            </a:pPr>
            <a:r>
              <a:rPr lang="en-US" altLang="en-US" dirty="0">
                <a:solidFill>
                  <a:srgbClr val="000000"/>
                </a:solidFill>
                <a:latin typeface="Comic Sans MS" panose="030F0702030302020204" pitchFamily="66" charset="0"/>
                <a:ea typeface="Arial" pitchFamily="34" charset="0"/>
              </a:rPr>
              <a:t>An infection that is restricted to a specific location or region within the body of the host</a:t>
            </a:r>
          </a:p>
          <a:p>
            <a:pPr lvl="0">
              <a:spcBef>
                <a:spcPts val="500"/>
              </a:spcBef>
              <a:spcAft>
                <a:spcPts val="500"/>
              </a:spcAft>
            </a:pPr>
            <a:r>
              <a:rPr lang="en-US" altLang="en-US" b="1" dirty="0">
                <a:solidFill>
                  <a:srgbClr val="000000"/>
                </a:solidFill>
                <a:latin typeface="Comic Sans MS" panose="030F0702030302020204" pitchFamily="66" charset="0"/>
                <a:ea typeface="Arial" pitchFamily="34" charset="0"/>
              </a:rPr>
              <a:t>Systemic Infection </a:t>
            </a:r>
          </a:p>
          <a:p>
            <a:pPr lvl="1">
              <a:spcBef>
                <a:spcPts val="500"/>
              </a:spcBef>
              <a:spcAft>
                <a:spcPts val="500"/>
              </a:spcAft>
            </a:pPr>
            <a:r>
              <a:rPr lang="en-US" altLang="en-US" dirty="0">
                <a:solidFill>
                  <a:srgbClr val="000000"/>
                </a:solidFill>
                <a:latin typeface="Comic Sans MS" panose="030F0702030302020204" pitchFamily="66" charset="0"/>
                <a:ea typeface="Arial" pitchFamily="34" charset="0"/>
              </a:rPr>
              <a:t>An infection that has spread to several regions or areas in the body of the host </a:t>
            </a:r>
          </a:p>
        </p:txBody>
      </p:sp>
    </p:spTree>
    <p:extLst>
      <p:ext uri="{BB962C8B-B14F-4D97-AF65-F5344CB8AC3E}">
        <p14:creationId xmlns:p14="http://schemas.microsoft.com/office/powerpoint/2010/main" val="34332651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518" y="302865"/>
            <a:ext cx="9305688" cy="1260475"/>
          </a:xfrm>
        </p:spPr>
        <p:txBody>
          <a:bodyPr>
            <a:normAutofit fontScale="90000"/>
          </a:bodyPr>
          <a:lstStyle/>
          <a:p>
            <a:r>
              <a:rPr lang="en-US" altLang="en-US" sz="5400" b="1" u="sng" dirty="0">
                <a:latin typeface="Arial" pitchFamily="34" charset="0"/>
                <a:ea typeface="Arial" pitchFamily="34" charset="0"/>
              </a:rPr>
              <a:t>Clinical vs. subclinical infection </a:t>
            </a:r>
            <a:endParaRPr lang="en-US" u="sng" dirty="0"/>
          </a:p>
        </p:txBody>
      </p:sp>
      <p:sp>
        <p:nvSpPr>
          <p:cNvPr id="3" name="Content Placeholder 2"/>
          <p:cNvSpPr>
            <a:spLocks noGrp="1"/>
          </p:cNvSpPr>
          <p:nvPr>
            <p:ph idx="1"/>
          </p:nvPr>
        </p:nvSpPr>
        <p:spPr>
          <a:xfrm>
            <a:off x="848518" y="1764666"/>
            <a:ext cx="9305687" cy="4991131"/>
          </a:xfrm>
        </p:spPr>
        <p:txBody>
          <a:bodyPr/>
          <a:lstStyle/>
          <a:p>
            <a:pPr lvl="0" latinLnBrk="1">
              <a:spcBef>
                <a:spcPts val="500"/>
              </a:spcBef>
              <a:spcAft>
                <a:spcPts val="500"/>
              </a:spcAft>
            </a:pPr>
            <a:r>
              <a:rPr lang="en-US" altLang="en-US" sz="4000" b="1" dirty="0">
                <a:solidFill>
                  <a:srgbClr val="000000"/>
                </a:solidFill>
                <a:latin typeface="Comic Sans MS" panose="030F0702030302020204" pitchFamily="66" charset="0"/>
                <a:ea typeface="Arial" pitchFamily="34" charset="0"/>
              </a:rPr>
              <a:t>Clinical Infection </a:t>
            </a:r>
          </a:p>
          <a:p>
            <a:pPr lvl="1" latinLnBrk="1">
              <a:spcBef>
                <a:spcPts val="500"/>
              </a:spcBef>
              <a:spcAft>
                <a:spcPts val="500"/>
              </a:spcAft>
            </a:pPr>
            <a:r>
              <a:rPr lang="en-US" altLang="en-US" sz="3600" dirty="0">
                <a:solidFill>
                  <a:srgbClr val="000000"/>
                </a:solidFill>
                <a:latin typeface="Comic Sans MS" panose="030F0702030302020204" pitchFamily="66" charset="0"/>
                <a:ea typeface="Arial" pitchFamily="34" charset="0"/>
              </a:rPr>
              <a:t>An infection with obvious observable or detectable symptoms</a:t>
            </a:r>
          </a:p>
          <a:p>
            <a:pPr lvl="1" latinLnBrk="1">
              <a:spcBef>
                <a:spcPts val="500"/>
              </a:spcBef>
              <a:spcAft>
                <a:spcPts val="500"/>
              </a:spcAft>
              <a:buNone/>
            </a:pPr>
            <a:endParaRPr lang="en-US" altLang="en-US" sz="3600" dirty="0">
              <a:solidFill>
                <a:srgbClr val="000000"/>
              </a:solidFill>
              <a:latin typeface="Comic Sans MS" panose="030F0702030302020204" pitchFamily="66" charset="0"/>
              <a:ea typeface="Arial" pitchFamily="34" charset="0"/>
            </a:endParaRPr>
          </a:p>
          <a:p>
            <a:pPr lvl="0" latinLnBrk="1">
              <a:spcBef>
                <a:spcPts val="500"/>
              </a:spcBef>
              <a:spcAft>
                <a:spcPts val="500"/>
              </a:spcAft>
            </a:pPr>
            <a:r>
              <a:rPr lang="en-US" altLang="en-US" sz="4000" b="1" dirty="0">
                <a:solidFill>
                  <a:srgbClr val="000000"/>
                </a:solidFill>
                <a:latin typeface="Comic Sans MS" panose="030F0702030302020204" pitchFamily="66" charset="0"/>
                <a:ea typeface="Arial" pitchFamily="34" charset="0"/>
              </a:rPr>
              <a:t>Subclinical Infection </a:t>
            </a:r>
          </a:p>
          <a:p>
            <a:pPr lvl="1" latinLnBrk="1">
              <a:spcBef>
                <a:spcPts val="500"/>
              </a:spcBef>
              <a:spcAft>
                <a:spcPts val="500"/>
              </a:spcAft>
            </a:pPr>
            <a:r>
              <a:rPr lang="en-US" altLang="en-US" sz="3600" dirty="0">
                <a:solidFill>
                  <a:srgbClr val="000000"/>
                </a:solidFill>
                <a:latin typeface="Comic Sans MS" panose="030F0702030302020204" pitchFamily="66" charset="0"/>
                <a:ea typeface="Arial" pitchFamily="34" charset="0"/>
              </a:rPr>
              <a:t>An infection with few or no obvious symptoms</a:t>
            </a:r>
          </a:p>
          <a:p>
            <a:endParaRPr lang="en-US" dirty="0"/>
          </a:p>
        </p:txBody>
      </p:sp>
    </p:spTree>
    <p:extLst>
      <p:ext uri="{BB962C8B-B14F-4D97-AF65-F5344CB8AC3E}">
        <p14:creationId xmlns:p14="http://schemas.microsoft.com/office/powerpoint/2010/main" val="22308268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5400" b="1" u="sng" dirty="0">
                <a:latin typeface="Comic Sans MS" panose="030F0702030302020204" pitchFamily="66" charset="0"/>
                <a:ea typeface="Arial" pitchFamily="34" charset="0"/>
              </a:rPr>
              <a:t>Opportunistic infection</a:t>
            </a:r>
            <a:endParaRPr lang="en-US" u="sng" dirty="0">
              <a:latin typeface="Comic Sans MS" panose="030F0702030302020204" pitchFamily="66" charset="0"/>
            </a:endParaRPr>
          </a:p>
        </p:txBody>
      </p:sp>
      <p:sp>
        <p:nvSpPr>
          <p:cNvPr id="3" name="Content Placeholder 2"/>
          <p:cNvSpPr>
            <a:spLocks noGrp="1"/>
          </p:cNvSpPr>
          <p:nvPr>
            <p:ph idx="1"/>
          </p:nvPr>
        </p:nvSpPr>
        <p:spPr>
          <a:xfrm>
            <a:off x="1077118" y="1764666"/>
            <a:ext cx="9077087" cy="4991131"/>
          </a:xfrm>
        </p:spPr>
        <p:txBody>
          <a:bodyPr/>
          <a:lstStyle/>
          <a:p>
            <a:r>
              <a:rPr lang="en-US" altLang="en-US" dirty="0">
                <a:solidFill>
                  <a:srgbClr val="000000"/>
                </a:solidFill>
                <a:latin typeface="Comic Sans MS" panose="030F0702030302020204" pitchFamily="66" charset="0"/>
                <a:ea typeface="Arial" pitchFamily="34" charset="0"/>
              </a:rPr>
              <a:t>An infection caused by microorganisms that are commonly found in the host’s environment (normal flora)</a:t>
            </a:r>
          </a:p>
          <a:p>
            <a:endParaRPr lang="en-US" dirty="0"/>
          </a:p>
        </p:txBody>
      </p:sp>
    </p:spTree>
    <p:extLst>
      <p:ext uri="{BB962C8B-B14F-4D97-AF65-F5344CB8AC3E}">
        <p14:creationId xmlns:p14="http://schemas.microsoft.com/office/powerpoint/2010/main" val="1210998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u="sng" dirty="0">
                <a:latin typeface="Comic Sans MS" panose="030F0702030302020204" pitchFamily="66" charset="0"/>
              </a:rPr>
              <a:t>Nosocomial  Infections</a:t>
            </a:r>
            <a:endParaRPr lang="en-US" u="sng" dirty="0">
              <a:latin typeface="Comic Sans MS" panose="030F0702030302020204" pitchFamily="66" charset="0"/>
            </a:endParaRPr>
          </a:p>
        </p:txBody>
      </p:sp>
      <p:sp>
        <p:nvSpPr>
          <p:cNvPr id="3" name="Content Placeholder 2"/>
          <p:cNvSpPr>
            <a:spLocks noGrp="1"/>
          </p:cNvSpPr>
          <p:nvPr>
            <p:ph idx="1"/>
          </p:nvPr>
        </p:nvSpPr>
        <p:spPr>
          <a:xfrm>
            <a:off x="1000918" y="1764666"/>
            <a:ext cx="9153287" cy="4991131"/>
          </a:xfrm>
        </p:spPr>
        <p:txBody>
          <a:bodyPr/>
          <a:lstStyle/>
          <a:p>
            <a:pPr lvl="0" latinLnBrk="1">
              <a:lnSpc>
                <a:spcPct val="90000"/>
              </a:lnSpc>
            </a:pPr>
            <a:r>
              <a:rPr lang="en-US" altLang="en-US" b="1" dirty="0">
                <a:solidFill>
                  <a:srgbClr val="000000"/>
                </a:solidFill>
                <a:latin typeface="Comic Sans MS" pitchFamily="66" charset="0"/>
                <a:ea typeface="Arial" pitchFamily="34" charset="0"/>
              </a:rPr>
              <a:t>Also called Hospital Acquired </a:t>
            </a:r>
            <a:r>
              <a:rPr lang="en-US" altLang="en-US" b="1" dirty="0" smtClean="0">
                <a:solidFill>
                  <a:srgbClr val="000000"/>
                </a:solidFill>
                <a:latin typeface="Comic Sans MS" pitchFamily="66" charset="0"/>
                <a:ea typeface="Arial" pitchFamily="34" charset="0"/>
              </a:rPr>
              <a:t>         Infections </a:t>
            </a:r>
            <a:r>
              <a:rPr lang="en-US" altLang="en-US" b="1" dirty="0">
                <a:solidFill>
                  <a:srgbClr val="000000"/>
                </a:solidFill>
                <a:latin typeface="Comic Sans MS" pitchFamily="66" charset="0"/>
                <a:ea typeface="Arial" pitchFamily="34" charset="0"/>
              </a:rPr>
              <a:t>(HAI’s)</a:t>
            </a:r>
          </a:p>
          <a:p>
            <a:pPr lvl="0" latinLnBrk="1">
              <a:lnSpc>
                <a:spcPct val="90000"/>
              </a:lnSpc>
            </a:pPr>
            <a:endParaRPr lang="en-US" altLang="en-US" b="1" dirty="0">
              <a:solidFill>
                <a:srgbClr val="000000"/>
              </a:solidFill>
              <a:latin typeface="Comic Sans MS" pitchFamily="66" charset="0"/>
              <a:ea typeface="Arial" pitchFamily="34" charset="0"/>
            </a:endParaRPr>
          </a:p>
          <a:p>
            <a:pPr lvl="0" latinLnBrk="1">
              <a:lnSpc>
                <a:spcPct val="90000"/>
              </a:lnSpc>
            </a:pPr>
            <a:r>
              <a:rPr lang="en-GB" altLang="en-US" dirty="0">
                <a:solidFill>
                  <a:srgbClr val="000000"/>
                </a:solidFill>
                <a:latin typeface="Comic Sans MS" panose="030F0702030302020204" pitchFamily="66" charset="0"/>
                <a:ea typeface="Arial" pitchFamily="34" charset="0"/>
              </a:rPr>
              <a:t>Infection which was neither present </a:t>
            </a:r>
            <a:r>
              <a:rPr lang="en-GB" altLang="en-US" dirty="0" smtClean="0">
                <a:solidFill>
                  <a:srgbClr val="000000"/>
                </a:solidFill>
                <a:latin typeface="Comic Sans MS" panose="030F0702030302020204" pitchFamily="66" charset="0"/>
                <a:ea typeface="Arial" pitchFamily="34" charset="0"/>
              </a:rPr>
              <a:t>    nor </a:t>
            </a:r>
            <a:r>
              <a:rPr lang="en-GB" altLang="en-US" dirty="0">
                <a:solidFill>
                  <a:srgbClr val="000000"/>
                </a:solidFill>
                <a:latin typeface="Comic Sans MS" panose="030F0702030302020204" pitchFamily="66" charset="0"/>
                <a:ea typeface="Arial" pitchFamily="34" charset="0"/>
              </a:rPr>
              <a:t>incubating at the time of admission</a:t>
            </a:r>
          </a:p>
          <a:p>
            <a:pPr lvl="0" latinLnBrk="1">
              <a:lnSpc>
                <a:spcPct val="90000"/>
              </a:lnSpc>
              <a:buNone/>
            </a:pPr>
            <a:endParaRPr lang="en-US" altLang="en-US" b="1" dirty="0">
              <a:solidFill>
                <a:srgbClr val="000000"/>
              </a:solidFill>
              <a:latin typeface="Comic Sans MS" panose="030F0702030302020204" pitchFamily="66" charset="0"/>
              <a:ea typeface="Arial" pitchFamily="34" charset="0"/>
            </a:endParaRPr>
          </a:p>
          <a:p>
            <a:pPr lvl="0" latinLnBrk="1">
              <a:lnSpc>
                <a:spcPct val="90000"/>
              </a:lnSpc>
            </a:pPr>
            <a:r>
              <a:rPr lang="en-US" altLang="en-US" dirty="0">
                <a:solidFill>
                  <a:srgbClr val="000000"/>
                </a:solidFill>
                <a:latin typeface="Comic Sans MS" panose="030F0702030302020204" pitchFamily="66" charset="0"/>
                <a:ea typeface="Times New Roman" pitchFamily="18" charset="0"/>
              </a:rPr>
              <a:t>Infection that appears between </a:t>
            </a:r>
            <a:r>
              <a:rPr lang="en-US" altLang="en-US" dirty="0" smtClean="0">
                <a:solidFill>
                  <a:srgbClr val="000000"/>
                </a:solidFill>
                <a:latin typeface="Comic Sans MS" panose="030F0702030302020204" pitchFamily="66" charset="0"/>
                <a:ea typeface="Times New Roman" pitchFamily="18" charset="0"/>
              </a:rPr>
              <a:t>48      </a:t>
            </a:r>
            <a:r>
              <a:rPr lang="en-US" altLang="en-US" dirty="0">
                <a:solidFill>
                  <a:srgbClr val="000000"/>
                </a:solidFill>
                <a:latin typeface="Comic Sans MS" panose="030F0702030302020204" pitchFamily="66" charset="0"/>
                <a:ea typeface="Times New Roman" pitchFamily="18" charset="0"/>
              </a:rPr>
              <a:t>hours &amp; 4 days following admission to a hospital or other health-care facility.</a:t>
            </a:r>
          </a:p>
          <a:p>
            <a:endParaRPr lang="en-US" dirty="0"/>
          </a:p>
        </p:txBody>
      </p:sp>
    </p:spTree>
    <p:extLst>
      <p:ext uri="{BB962C8B-B14F-4D97-AF65-F5344CB8AC3E}">
        <p14:creationId xmlns:p14="http://schemas.microsoft.com/office/powerpoint/2010/main" val="32518983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u="sng" dirty="0">
                <a:latin typeface="Comic Sans MS" panose="030F0702030302020204" pitchFamily="66" charset="0"/>
              </a:rPr>
              <a:t>Nosocomial cont’d…</a:t>
            </a:r>
            <a:endParaRPr lang="en-US" u="sng" dirty="0">
              <a:latin typeface="Comic Sans MS" panose="030F0702030302020204" pitchFamily="66" charset="0"/>
            </a:endParaRPr>
          </a:p>
        </p:txBody>
      </p:sp>
      <p:sp>
        <p:nvSpPr>
          <p:cNvPr id="3" name="Content Placeholder 2"/>
          <p:cNvSpPr>
            <a:spLocks noGrp="1"/>
          </p:cNvSpPr>
          <p:nvPr>
            <p:ph idx="1"/>
          </p:nvPr>
        </p:nvSpPr>
        <p:spPr>
          <a:xfrm>
            <a:off x="1305718" y="1764666"/>
            <a:ext cx="8848487" cy="4991131"/>
          </a:xfrm>
        </p:spPr>
        <p:txBody>
          <a:bodyPr>
            <a:normAutofit fontScale="92500" lnSpcReduction="10000"/>
          </a:bodyPr>
          <a:lstStyle/>
          <a:p>
            <a:pPr lvl="0" latinLnBrk="1">
              <a:lnSpc>
                <a:spcPct val="90000"/>
              </a:lnSpc>
            </a:pPr>
            <a:r>
              <a:rPr lang="en-US" altLang="en-US" dirty="0">
                <a:solidFill>
                  <a:srgbClr val="000000"/>
                </a:solidFill>
                <a:latin typeface="Comic Sans MS" panose="030F0702030302020204" pitchFamily="66" charset="0"/>
                <a:ea typeface="Times New Roman" pitchFamily="18" charset="0"/>
              </a:rPr>
              <a:t>36% of these infections are preventable </a:t>
            </a:r>
            <a:endParaRPr lang="en-US" altLang="en-US" dirty="0" smtClean="0">
              <a:solidFill>
                <a:srgbClr val="000000"/>
              </a:solidFill>
              <a:latin typeface="Comic Sans MS" panose="030F0702030302020204" pitchFamily="66" charset="0"/>
              <a:ea typeface="Times New Roman" pitchFamily="18" charset="0"/>
            </a:endParaRPr>
          </a:p>
          <a:p>
            <a:pPr marL="0" lvl="0" indent="0" latinLnBrk="1">
              <a:lnSpc>
                <a:spcPct val="90000"/>
              </a:lnSpc>
              <a:buNone/>
            </a:pPr>
            <a:r>
              <a:rPr lang="en-US" altLang="en-US" dirty="0" smtClean="0">
                <a:solidFill>
                  <a:srgbClr val="000000"/>
                </a:solidFill>
                <a:latin typeface="Comic Sans MS" panose="030F0702030302020204" pitchFamily="66" charset="0"/>
                <a:ea typeface="Times New Roman" pitchFamily="18" charset="0"/>
              </a:rPr>
              <a:t>through </a:t>
            </a:r>
            <a:r>
              <a:rPr lang="en-US" altLang="en-US" dirty="0">
                <a:solidFill>
                  <a:srgbClr val="000000"/>
                </a:solidFill>
                <a:latin typeface="Comic Sans MS" panose="030F0702030302020204" pitchFamily="66" charset="0"/>
                <a:ea typeface="Times New Roman" pitchFamily="18" charset="0"/>
              </a:rPr>
              <a:t>the adherence to strict guidelines by </a:t>
            </a:r>
            <a:r>
              <a:rPr lang="en-US" altLang="en-US" dirty="0" smtClean="0">
                <a:solidFill>
                  <a:srgbClr val="000000"/>
                </a:solidFill>
                <a:latin typeface="Comic Sans MS" panose="030F0702030302020204" pitchFamily="66" charset="0"/>
                <a:ea typeface="Times New Roman" pitchFamily="18" charset="0"/>
              </a:rPr>
              <a:t>health </a:t>
            </a:r>
            <a:r>
              <a:rPr lang="en-US" altLang="en-US" dirty="0">
                <a:solidFill>
                  <a:srgbClr val="000000"/>
                </a:solidFill>
                <a:latin typeface="Comic Sans MS" panose="030F0702030302020204" pitchFamily="66" charset="0"/>
                <a:ea typeface="Times New Roman" pitchFamily="18" charset="0"/>
              </a:rPr>
              <a:t>care workers when caring for patients</a:t>
            </a:r>
            <a:r>
              <a:rPr lang="en-US" altLang="en-US" dirty="0">
                <a:solidFill>
                  <a:srgbClr val="000000"/>
                </a:solidFill>
                <a:latin typeface="Comic Sans MS" panose="030F0702030302020204" pitchFamily="66" charset="0"/>
                <a:ea typeface="Arial" pitchFamily="34" charset="0"/>
              </a:rPr>
              <a:t> </a:t>
            </a:r>
          </a:p>
          <a:p>
            <a:pPr lvl="0" latinLnBrk="1">
              <a:lnSpc>
                <a:spcPct val="90000"/>
              </a:lnSpc>
            </a:pPr>
            <a:r>
              <a:rPr lang="en-US" altLang="en-US" dirty="0">
                <a:solidFill>
                  <a:srgbClr val="000000"/>
                </a:solidFill>
                <a:latin typeface="Comic Sans MS" panose="030F0702030302020204" pitchFamily="66" charset="0"/>
                <a:ea typeface="Arial" pitchFamily="34" charset="0"/>
              </a:rPr>
              <a:t>Occurs in most modern hospitals</a:t>
            </a:r>
          </a:p>
          <a:p>
            <a:pPr lvl="0" latinLnBrk="1">
              <a:lnSpc>
                <a:spcPct val="90000"/>
              </a:lnSpc>
              <a:buNone/>
            </a:pPr>
            <a:endParaRPr lang="en-US" altLang="en-US" dirty="0">
              <a:solidFill>
                <a:srgbClr val="000000"/>
              </a:solidFill>
              <a:latin typeface="Comic Sans MS" panose="030F0702030302020204" pitchFamily="66" charset="0"/>
              <a:ea typeface="Arial" pitchFamily="34" charset="0"/>
            </a:endParaRPr>
          </a:p>
          <a:p>
            <a:pPr lvl="0" latinLnBrk="1">
              <a:lnSpc>
                <a:spcPct val="90000"/>
              </a:lnSpc>
            </a:pPr>
            <a:r>
              <a:rPr lang="en-US" altLang="en-US" b="1" u="sng" dirty="0">
                <a:solidFill>
                  <a:srgbClr val="000000"/>
                </a:solidFill>
                <a:latin typeface="Comic Sans MS" panose="030F0702030302020204" pitchFamily="66" charset="0"/>
                <a:ea typeface="Arial" pitchFamily="34" charset="0"/>
              </a:rPr>
              <a:t>Most common HAI’s:</a:t>
            </a:r>
          </a:p>
          <a:p>
            <a:pPr lvl="0" latinLnBrk="1">
              <a:buFont typeface="Wingdings" pitchFamily="2" charset="2"/>
              <a:buChar char="Ø"/>
            </a:pPr>
            <a:r>
              <a:rPr lang="en-US" altLang="en-US" dirty="0">
                <a:solidFill>
                  <a:srgbClr val="000000"/>
                </a:solidFill>
                <a:latin typeface="Comic Sans MS" panose="030F0702030302020204" pitchFamily="66" charset="0"/>
                <a:ea typeface="Times New Roman" pitchFamily="18" charset="0"/>
              </a:rPr>
              <a:t>Urinary tract infections (UTI’s).</a:t>
            </a:r>
          </a:p>
          <a:p>
            <a:pPr lvl="0" latinLnBrk="1">
              <a:buFont typeface="Wingdings" pitchFamily="2" charset="2"/>
              <a:buChar char="Ø"/>
            </a:pPr>
            <a:r>
              <a:rPr lang="en-US" altLang="en-US" dirty="0">
                <a:solidFill>
                  <a:srgbClr val="000000"/>
                </a:solidFill>
                <a:latin typeface="Comic Sans MS" panose="030F0702030302020204" pitchFamily="66" charset="0"/>
                <a:ea typeface="Times New Roman" pitchFamily="18" charset="0"/>
              </a:rPr>
              <a:t>Ventilator-associated pneumonia (VAP)</a:t>
            </a:r>
          </a:p>
          <a:p>
            <a:pPr lvl="0" latinLnBrk="1">
              <a:buFont typeface="Wingdings" pitchFamily="2" charset="2"/>
              <a:buChar char="Ø"/>
            </a:pPr>
            <a:r>
              <a:rPr lang="en-US" altLang="en-US" dirty="0">
                <a:solidFill>
                  <a:srgbClr val="000000"/>
                </a:solidFill>
                <a:latin typeface="Comic Sans MS" panose="030F0702030302020204" pitchFamily="66" charset="0"/>
                <a:ea typeface="Times New Roman" pitchFamily="18" charset="0"/>
              </a:rPr>
              <a:t>Surgical wound infections</a:t>
            </a:r>
            <a:endParaRPr lang="en-US" altLang="en-US" dirty="0">
              <a:solidFill>
                <a:srgbClr val="000000"/>
              </a:solidFill>
              <a:latin typeface="Comic Sans MS" panose="030F0702030302020204" pitchFamily="66" charset="0"/>
              <a:ea typeface="Times New Roman" pitchFamily="18" charset="0"/>
            </a:endParaRPr>
          </a:p>
        </p:txBody>
      </p:sp>
    </p:spTree>
    <p:extLst>
      <p:ext uri="{BB962C8B-B14F-4D97-AF65-F5344CB8AC3E}">
        <p14:creationId xmlns:p14="http://schemas.microsoft.com/office/powerpoint/2010/main" val="24190084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1918" y="302865"/>
            <a:ext cx="8772287" cy="1260475"/>
          </a:xfrm>
        </p:spPr>
        <p:txBody>
          <a:bodyPr/>
          <a:lstStyle/>
          <a:p>
            <a:r>
              <a:rPr lang="en-GB" altLang="en-US" sz="5400" b="1" u="sng" dirty="0">
                <a:latin typeface="Comic Sans MS" panose="030F0702030302020204" pitchFamily="66" charset="0"/>
                <a:ea typeface="Arial" pitchFamily="34" charset="0"/>
              </a:rPr>
              <a:t>HAI’s - common bacteria</a:t>
            </a:r>
            <a:endParaRPr lang="en-US" u="sng" dirty="0">
              <a:latin typeface="Comic Sans MS" panose="030F0702030302020204" pitchFamily="66" charset="0"/>
            </a:endParaRPr>
          </a:p>
        </p:txBody>
      </p:sp>
      <p:sp>
        <p:nvSpPr>
          <p:cNvPr id="3" name="Content Placeholder 2"/>
          <p:cNvSpPr>
            <a:spLocks noGrp="1"/>
          </p:cNvSpPr>
          <p:nvPr>
            <p:ph idx="1"/>
          </p:nvPr>
        </p:nvSpPr>
        <p:spPr>
          <a:xfrm>
            <a:off x="1000918" y="1764666"/>
            <a:ext cx="9153287" cy="4991131"/>
          </a:xfrm>
        </p:spPr>
        <p:txBody>
          <a:bodyPr/>
          <a:lstStyle/>
          <a:p>
            <a:pPr lvl="0" latinLnBrk="1"/>
            <a:r>
              <a:rPr lang="en-GB" altLang="en-US" b="1" dirty="0">
                <a:solidFill>
                  <a:srgbClr val="000000"/>
                </a:solidFill>
                <a:latin typeface="Comic Sans MS" panose="030F0702030302020204" pitchFamily="66" charset="0"/>
                <a:ea typeface="Arial" pitchFamily="34" charset="0"/>
              </a:rPr>
              <a:t>Staphylococci - </a:t>
            </a:r>
            <a:r>
              <a:rPr lang="en-GB" altLang="en-US" dirty="0">
                <a:solidFill>
                  <a:srgbClr val="000000"/>
                </a:solidFill>
                <a:latin typeface="Comic Sans MS" panose="030F0702030302020204" pitchFamily="66" charset="0"/>
                <a:ea typeface="Arial" pitchFamily="34" charset="0"/>
              </a:rPr>
              <a:t>wound, respiratory </a:t>
            </a:r>
            <a:endParaRPr lang="en-GB" altLang="en-US" dirty="0" smtClean="0">
              <a:solidFill>
                <a:srgbClr val="000000"/>
              </a:solidFill>
              <a:latin typeface="Comic Sans MS" panose="030F0702030302020204" pitchFamily="66" charset="0"/>
              <a:ea typeface="Arial" pitchFamily="34" charset="0"/>
            </a:endParaRPr>
          </a:p>
          <a:p>
            <a:pPr marL="0" lvl="0" indent="0" latinLnBrk="1">
              <a:buNone/>
            </a:pPr>
            <a:r>
              <a:rPr lang="en-GB" altLang="en-US" dirty="0">
                <a:solidFill>
                  <a:srgbClr val="000000"/>
                </a:solidFill>
                <a:latin typeface="Comic Sans MS" panose="030F0702030302020204" pitchFamily="66" charset="0"/>
                <a:ea typeface="Arial" pitchFamily="34" charset="0"/>
              </a:rPr>
              <a:t> </a:t>
            </a:r>
            <a:r>
              <a:rPr lang="en-GB" altLang="en-US" dirty="0" smtClean="0">
                <a:solidFill>
                  <a:srgbClr val="000000"/>
                </a:solidFill>
                <a:latin typeface="Comic Sans MS" panose="030F0702030302020204" pitchFamily="66" charset="0"/>
                <a:ea typeface="Arial" pitchFamily="34" charset="0"/>
              </a:rPr>
              <a:t>                          GIT infections</a:t>
            </a:r>
            <a:endParaRPr lang="en-GB" altLang="en-US" dirty="0">
              <a:solidFill>
                <a:srgbClr val="000000"/>
              </a:solidFill>
              <a:latin typeface="Comic Sans MS" panose="030F0702030302020204" pitchFamily="66" charset="0"/>
              <a:ea typeface="Arial" pitchFamily="34" charset="0"/>
            </a:endParaRPr>
          </a:p>
          <a:p>
            <a:pPr lvl="0" latinLnBrk="1"/>
            <a:r>
              <a:rPr lang="en-GB" altLang="en-US" b="1" dirty="0" err="1">
                <a:solidFill>
                  <a:srgbClr val="000000"/>
                </a:solidFill>
                <a:latin typeface="Comic Sans MS" panose="030F0702030302020204" pitchFamily="66" charset="0"/>
                <a:ea typeface="Arial" pitchFamily="34" charset="0"/>
              </a:rPr>
              <a:t>Eschericia</a:t>
            </a:r>
            <a:r>
              <a:rPr lang="en-GB" altLang="en-US" b="1" dirty="0">
                <a:solidFill>
                  <a:srgbClr val="000000"/>
                </a:solidFill>
                <a:latin typeface="Comic Sans MS" panose="030F0702030302020204" pitchFamily="66" charset="0"/>
                <a:ea typeface="Arial" pitchFamily="34" charset="0"/>
              </a:rPr>
              <a:t> coli (E.coli) </a:t>
            </a:r>
            <a:r>
              <a:rPr lang="en-GB" altLang="en-US" dirty="0">
                <a:solidFill>
                  <a:srgbClr val="000000"/>
                </a:solidFill>
                <a:latin typeface="Comic Sans MS" panose="030F0702030302020204" pitchFamily="66" charset="0"/>
                <a:ea typeface="Arial" pitchFamily="34" charset="0"/>
              </a:rPr>
              <a:t>– wound &amp; UTI’s</a:t>
            </a:r>
          </a:p>
          <a:p>
            <a:pPr lvl="0" latinLnBrk="1"/>
            <a:r>
              <a:rPr lang="en-GB" altLang="en-US" b="1" dirty="0">
                <a:solidFill>
                  <a:srgbClr val="000000"/>
                </a:solidFill>
                <a:latin typeface="Comic Sans MS" panose="030F0702030302020204" pitchFamily="66" charset="0"/>
                <a:ea typeface="Arial" pitchFamily="34" charset="0"/>
              </a:rPr>
              <a:t>Salmonella - </a:t>
            </a:r>
            <a:r>
              <a:rPr lang="en-GB" altLang="en-US" dirty="0">
                <a:solidFill>
                  <a:srgbClr val="000000"/>
                </a:solidFill>
                <a:latin typeface="Comic Sans MS" panose="030F0702030302020204" pitchFamily="66" charset="0"/>
                <a:ea typeface="Arial" pitchFamily="34" charset="0"/>
              </a:rPr>
              <a:t>food poisoning</a:t>
            </a:r>
          </a:p>
          <a:p>
            <a:pPr lvl="0" latinLnBrk="1"/>
            <a:r>
              <a:rPr lang="en-GB" altLang="en-US" b="1" dirty="0">
                <a:solidFill>
                  <a:srgbClr val="000000"/>
                </a:solidFill>
                <a:latin typeface="Comic Sans MS" panose="030F0702030302020204" pitchFamily="66" charset="0"/>
                <a:ea typeface="Arial" pitchFamily="34" charset="0"/>
              </a:rPr>
              <a:t>Streptococci - </a:t>
            </a:r>
            <a:r>
              <a:rPr lang="en-GB" altLang="en-US" dirty="0">
                <a:solidFill>
                  <a:srgbClr val="000000"/>
                </a:solidFill>
                <a:latin typeface="Comic Sans MS" panose="030F0702030302020204" pitchFamily="66" charset="0"/>
                <a:ea typeface="Arial" pitchFamily="34" charset="0"/>
              </a:rPr>
              <a:t>wound, throat &amp; UTI’s</a:t>
            </a:r>
          </a:p>
          <a:p>
            <a:pPr lvl="0" latinLnBrk="1"/>
            <a:r>
              <a:rPr lang="en-GB" altLang="en-US" b="1" dirty="0">
                <a:solidFill>
                  <a:srgbClr val="000000"/>
                </a:solidFill>
                <a:latin typeface="Comic Sans MS" panose="030F0702030302020204" pitchFamily="66" charset="0"/>
                <a:ea typeface="Arial" pitchFamily="34" charset="0"/>
              </a:rPr>
              <a:t>Proteus - </a:t>
            </a:r>
            <a:r>
              <a:rPr lang="en-GB" altLang="en-US" dirty="0">
                <a:solidFill>
                  <a:srgbClr val="000000"/>
                </a:solidFill>
                <a:latin typeface="Comic Sans MS" panose="030F0702030302020204" pitchFamily="66" charset="0"/>
                <a:ea typeface="Arial" pitchFamily="34" charset="0"/>
              </a:rPr>
              <a:t>wound &amp; UTI’s</a:t>
            </a:r>
          </a:p>
          <a:p>
            <a:endParaRPr lang="en-US" dirty="0"/>
          </a:p>
        </p:txBody>
      </p:sp>
    </p:spTree>
    <p:extLst>
      <p:ext uri="{BB962C8B-B14F-4D97-AF65-F5344CB8AC3E}">
        <p14:creationId xmlns:p14="http://schemas.microsoft.com/office/powerpoint/2010/main" val="36565231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z="5400" b="1" u="sng" dirty="0">
                <a:latin typeface="Comic Sans MS" panose="030F0702030302020204" pitchFamily="66" charset="0"/>
                <a:ea typeface="Arial" pitchFamily="34" charset="0"/>
              </a:rPr>
              <a:t>HAI’s - common viruses</a:t>
            </a:r>
            <a:endParaRPr lang="en-US" u="sng" dirty="0">
              <a:latin typeface="Comic Sans MS" panose="030F0702030302020204" pitchFamily="66" charset="0"/>
            </a:endParaRPr>
          </a:p>
        </p:txBody>
      </p:sp>
      <p:sp>
        <p:nvSpPr>
          <p:cNvPr id="3" name="Content Placeholder 2"/>
          <p:cNvSpPr>
            <a:spLocks noGrp="1"/>
          </p:cNvSpPr>
          <p:nvPr>
            <p:ph idx="1"/>
          </p:nvPr>
        </p:nvSpPr>
        <p:spPr>
          <a:xfrm>
            <a:off x="1305718" y="1764666"/>
            <a:ext cx="8848487" cy="4991131"/>
          </a:xfrm>
        </p:spPr>
        <p:txBody>
          <a:bodyPr/>
          <a:lstStyle/>
          <a:p>
            <a:pPr lvl="0" latinLnBrk="1"/>
            <a:r>
              <a:rPr lang="en-GB" altLang="en-US" b="1" dirty="0">
                <a:solidFill>
                  <a:srgbClr val="000000"/>
                </a:solidFill>
                <a:latin typeface="Comic Sans MS" panose="030F0702030302020204" pitchFamily="66" charset="0"/>
                <a:ea typeface="Arial" pitchFamily="34" charset="0"/>
              </a:rPr>
              <a:t>Hepatitis A - </a:t>
            </a:r>
            <a:r>
              <a:rPr lang="en-GB" altLang="en-US" dirty="0">
                <a:solidFill>
                  <a:srgbClr val="000000"/>
                </a:solidFill>
                <a:latin typeface="Comic Sans MS" panose="030F0702030302020204" pitchFamily="66" charset="0"/>
                <a:ea typeface="Arial" pitchFamily="34" charset="0"/>
              </a:rPr>
              <a:t>infectious hepatitis</a:t>
            </a:r>
          </a:p>
          <a:p>
            <a:pPr lvl="0" latinLnBrk="1">
              <a:buNone/>
            </a:pPr>
            <a:endParaRPr lang="en-GB" altLang="en-US" dirty="0">
              <a:solidFill>
                <a:srgbClr val="000000"/>
              </a:solidFill>
              <a:latin typeface="Comic Sans MS" panose="030F0702030302020204" pitchFamily="66" charset="0"/>
              <a:ea typeface="Arial" pitchFamily="34" charset="0"/>
            </a:endParaRPr>
          </a:p>
          <a:p>
            <a:pPr lvl="0" latinLnBrk="1"/>
            <a:r>
              <a:rPr lang="en-GB" altLang="en-US" b="1" dirty="0">
                <a:solidFill>
                  <a:srgbClr val="000000"/>
                </a:solidFill>
                <a:latin typeface="Comic Sans MS" panose="030F0702030302020204" pitchFamily="66" charset="0"/>
                <a:ea typeface="Arial" pitchFamily="34" charset="0"/>
              </a:rPr>
              <a:t>Hepatitis B - </a:t>
            </a:r>
            <a:r>
              <a:rPr lang="en-GB" altLang="en-US" dirty="0">
                <a:solidFill>
                  <a:srgbClr val="000000"/>
                </a:solidFill>
                <a:latin typeface="Comic Sans MS" panose="030F0702030302020204" pitchFamily="66" charset="0"/>
                <a:ea typeface="Arial" pitchFamily="34" charset="0"/>
              </a:rPr>
              <a:t>serum hepatitis</a:t>
            </a:r>
          </a:p>
          <a:p>
            <a:pPr lvl="0" latinLnBrk="1"/>
            <a:endParaRPr lang="en-GB" altLang="en-US" dirty="0">
              <a:solidFill>
                <a:srgbClr val="000000"/>
              </a:solidFill>
              <a:latin typeface="Comic Sans MS" panose="030F0702030302020204" pitchFamily="66" charset="0"/>
              <a:ea typeface="Arial" pitchFamily="34" charset="0"/>
            </a:endParaRPr>
          </a:p>
          <a:p>
            <a:pPr lvl="0" latinLnBrk="1"/>
            <a:r>
              <a:rPr lang="en-GB" altLang="en-US" b="1" dirty="0">
                <a:solidFill>
                  <a:srgbClr val="000000"/>
                </a:solidFill>
                <a:latin typeface="Comic Sans MS" panose="030F0702030302020204" pitchFamily="66" charset="0"/>
                <a:ea typeface="Arial" pitchFamily="34" charset="0"/>
              </a:rPr>
              <a:t>Human immunodeficiency virus (HIV)</a:t>
            </a:r>
            <a:r>
              <a:rPr lang="en-GB" altLang="en-US" dirty="0">
                <a:solidFill>
                  <a:srgbClr val="000000"/>
                </a:solidFill>
                <a:latin typeface="Comic Sans MS" panose="030F0702030302020204" pitchFamily="66" charset="0"/>
                <a:ea typeface="Arial" pitchFamily="34" charset="0"/>
              </a:rPr>
              <a:t>- acquired immunodeficiency syndrome</a:t>
            </a:r>
          </a:p>
          <a:p>
            <a:endParaRPr lang="en-US" dirty="0"/>
          </a:p>
        </p:txBody>
      </p:sp>
    </p:spTree>
    <p:extLst>
      <p:ext uri="{BB962C8B-B14F-4D97-AF65-F5344CB8AC3E}">
        <p14:creationId xmlns:p14="http://schemas.microsoft.com/office/powerpoint/2010/main" val="2425408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5719" y="657226"/>
            <a:ext cx="8848486" cy="6098572"/>
          </a:xfrm>
        </p:spPr>
        <p:txBody>
          <a:bodyPr>
            <a:normAutofit fontScale="92500" lnSpcReduction="10000"/>
          </a:bodyPr>
          <a:lstStyle/>
          <a:p>
            <a:pPr>
              <a:buNone/>
            </a:pPr>
            <a:r>
              <a:rPr lang="en-US" b="1" dirty="0">
                <a:latin typeface="Comic Sans MS" pitchFamily="66" charset="0"/>
              </a:rPr>
              <a:t>For an organism to be said to have caused a particular disease then;</a:t>
            </a:r>
          </a:p>
          <a:p>
            <a:pPr marL="514350" indent="-514350">
              <a:buFont typeface="+mj-lt"/>
              <a:buAutoNum type="alphaLcParenR"/>
            </a:pPr>
            <a:r>
              <a:rPr lang="en-US" dirty="0">
                <a:latin typeface="Comic Sans MS" pitchFamily="66" charset="0"/>
              </a:rPr>
              <a:t>The micro-organism must be found in all cases of disease</a:t>
            </a:r>
          </a:p>
          <a:p>
            <a:pPr marL="514350" indent="-514350">
              <a:buFont typeface="+mj-lt"/>
              <a:buAutoNum type="alphaLcParenR"/>
            </a:pPr>
            <a:r>
              <a:rPr lang="en-US" dirty="0">
                <a:latin typeface="Comic Sans MS" pitchFamily="66" charset="0"/>
              </a:rPr>
              <a:t>The micro-organism must be able to be cultured outside the body for several generations</a:t>
            </a:r>
          </a:p>
          <a:p>
            <a:pPr marL="514350" indent="-514350">
              <a:buFont typeface="+mj-lt"/>
              <a:buAutoNum type="alphaLcParenR"/>
            </a:pPr>
            <a:r>
              <a:rPr lang="en-US" dirty="0">
                <a:latin typeface="Comic Sans MS" pitchFamily="66" charset="0"/>
              </a:rPr>
              <a:t>The micro-organism must reproduce a disease on inoculation into susceptible animals</a:t>
            </a:r>
          </a:p>
          <a:p>
            <a:pPr marL="514350" indent="-514350">
              <a:buFont typeface="+mj-lt"/>
              <a:buAutoNum type="alphaLcParenR"/>
            </a:pPr>
            <a:r>
              <a:rPr lang="en-US" dirty="0">
                <a:latin typeface="Comic Sans MS" pitchFamily="66" charset="0"/>
              </a:rPr>
              <a:t>The antibody to the organism develops during the course of infection</a:t>
            </a:r>
          </a:p>
          <a:p>
            <a:endParaRPr lang="en-US" dirty="0"/>
          </a:p>
        </p:txBody>
      </p:sp>
    </p:spTree>
    <p:extLst>
      <p:ext uri="{BB962C8B-B14F-4D97-AF65-F5344CB8AC3E}">
        <p14:creationId xmlns:p14="http://schemas.microsoft.com/office/powerpoint/2010/main" val="40812936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z="5400" b="1" u="sng" dirty="0">
                <a:solidFill>
                  <a:srgbClr val="C00000"/>
                </a:solidFill>
                <a:latin typeface="Comic Sans MS" panose="030F0702030302020204" pitchFamily="66" charset="0"/>
                <a:ea typeface="Arial" pitchFamily="34" charset="0"/>
              </a:rPr>
              <a:t>Common types of HAI’s</a:t>
            </a:r>
            <a:endParaRPr lang="en-US" u="sng" dirty="0">
              <a:latin typeface="Comic Sans MS" panose="030F0702030302020204" pitchFamily="66" charset="0"/>
            </a:endParaRPr>
          </a:p>
        </p:txBody>
      </p:sp>
      <p:pic>
        <p:nvPicPr>
          <p:cNvPr id="4" name="Content Placeholder 3"/>
          <p:cNvPicPr>
            <a:picLocks noGrp="1" noChangeAspect="1"/>
          </p:cNvPicPr>
          <p:nvPr>
            <p:ph idx="1"/>
          </p:nvPr>
        </p:nvPicPr>
        <p:blipFill>
          <a:blip r:embed="rId2"/>
          <a:stretch>
            <a:fillRect/>
          </a:stretch>
        </p:blipFill>
        <p:spPr>
          <a:xfrm>
            <a:off x="1231023" y="1765300"/>
            <a:ext cx="8226592" cy="4991100"/>
          </a:xfrm>
          <a:prstGeom prst="rect">
            <a:avLst/>
          </a:prstGeom>
        </p:spPr>
      </p:pic>
    </p:spTree>
    <p:extLst>
      <p:ext uri="{BB962C8B-B14F-4D97-AF65-F5344CB8AC3E}">
        <p14:creationId xmlns:p14="http://schemas.microsoft.com/office/powerpoint/2010/main" val="10103188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7118" y="302865"/>
            <a:ext cx="9077087" cy="1260475"/>
          </a:xfrm>
        </p:spPr>
        <p:txBody>
          <a:bodyPr>
            <a:normAutofit fontScale="90000"/>
          </a:bodyPr>
          <a:lstStyle/>
          <a:p>
            <a:r>
              <a:rPr lang="en-US" altLang="en-US" b="1" u="sng" dirty="0">
                <a:latin typeface="Comic Sans MS" panose="030F0702030302020204" pitchFamily="66" charset="0"/>
              </a:rPr>
              <a:t>Effects Of Nosocomial Infections</a:t>
            </a:r>
            <a:endParaRPr lang="en-US" u="sng" dirty="0">
              <a:latin typeface="Comic Sans MS" panose="030F0702030302020204" pitchFamily="66" charset="0"/>
            </a:endParaRPr>
          </a:p>
        </p:txBody>
      </p:sp>
      <p:sp>
        <p:nvSpPr>
          <p:cNvPr id="3" name="Content Placeholder 2"/>
          <p:cNvSpPr>
            <a:spLocks noGrp="1"/>
          </p:cNvSpPr>
          <p:nvPr>
            <p:ph idx="1"/>
          </p:nvPr>
        </p:nvSpPr>
        <p:spPr>
          <a:xfrm>
            <a:off x="1229520" y="1764666"/>
            <a:ext cx="8924686" cy="4991131"/>
          </a:xfrm>
        </p:spPr>
        <p:txBody>
          <a:bodyPr>
            <a:normAutofit fontScale="77500" lnSpcReduction="20000"/>
          </a:bodyPr>
          <a:lstStyle/>
          <a:p>
            <a:pPr lvl="0" latinLnBrk="1">
              <a:buNone/>
            </a:pPr>
            <a:r>
              <a:rPr lang="en-US" altLang="en-US" b="1" u="sng" dirty="0">
                <a:solidFill>
                  <a:srgbClr val="000000"/>
                </a:solidFill>
                <a:latin typeface="Comic Sans MS" panose="030F0702030302020204" pitchFamily="66" charset="0"/>
                <a:ea typeface="Arial" pitchFamily="34" charset="0"/>
              </a:rPr>
              <a:t>Patient:</a:t>
            </a:r>
          </a:p>
          <a:p>
            <a:pPr lvl="0" latinLnBrk="1"/>
            <a:r>
              <a:rPr lang="en-US" altLang="en-US" dirty="0">
                <a:solidFill>
                  <a:srgbClr val="000000"/>
                </a:solidFill>
                <a:latin typeface="Comic Sans MS" panose="030F0702030302020204" pitchFamily="66" charset="0"/>
                <a:ea typeface="Arial" pitchFamily="34" charset="0"/>
              </a:rPr>
              <a:t>Prolonged hospital stay</a:t>
            </a:r>
          </a:p>
          <a:p>
            <a:pPr lvl="0" latinLnBrk="1"/>
            <a:r>
              <a:rPr lang="en-US" altLang="en-US" dirty="0">
                <a:solidFill>
                  <a:srgbClr val="000000"/>
                </a:solidFill>
                <a:latin typeface="Comic Sans MS" panose="030F0702030302020204" pitchFamily="66" charset="0"/>
                <a:ea typeface="Arial" pitchFamily="34" charset="0"/>
              </a:rPr>
              <a:t>Increased hospital cost</a:t>
            </a:r>
          </a:p>
          <a:p>
            <a:pPr lvl="0" latinLnBrk="1"/>
            <a:r>
              <a:rPr lang="en-US" altLang="en-US" dirty="0">
                <a:solidFill>
                  <a:srgbClr val="000000"/>
                </a:solidFill>
                <a:latin typeface="Comic Sans MS" panose="030F0702030302020204" pitchFamily="66" charset="0"/>
                <a:ea typeface="Arial" pitchFamily="34" charset="0"/>
              </a:rPr>
              <a:t>Psychological and emotional trauma</a:t>
            </a:r>
          </a:p>
          <a:p>
            <a:pPr lvl="0" latinLnBrk="1"/>
            <a:r>
              <a:rPr lang="en-US" altLang="en-US" dirty="0">
                <a:solidFill>
                  <a:srgbClr val="000000"/>
                </a:solidFill>
                <a:latin typeface="Comic Sans MS" panose="030F0702030302020204" pitchFamily="66" charset="0"/>
                <a:ea typeface="Arial" pitchFamily="34" charset="0"/>
              </a:rPr>
              <a:t>Complications (MRSA/MDRO/Death)</a:t>
            </a:r>
          </a:p>
          <a:p>
            <a:pPr lvl="0" latinLnBrk="1">
              <a:buNone/>
            </a:pPr>
            <a:r>
              <a:rPr lang="en-US" altLang="en-US" b="1" u="sng" dirty="0">
                <a:solidFill>
                  <a:srgbClr val="000000"/>
                </a:solidFill>
                <a:latin typeface="Comic Sans MS" panose="030F0702030302020204" pitchFamily="66" charset="0"/>
                <a:ea typeface="Arial" pitchFamily="34" charset="0"/>
              </a:rPr>
              <a:t>Hospital :</a:t>
            </a:r>
          </a:p>
          <a:p>
            <a:pPr lvl="0" latinLnBrk="1"/>
            <a:r>
              <a:rPr lang="en-US" altLang="en-US" dirty="0">
                <a:solidFill>
                  <a:srgbClr val="000000"/>
                </a:solidFill>
                <a:latin typeface="Comic Sans MS" panose="030F0702030302020204" pitchFamily="66" charset="0"/>
                <a:ea typeface="Arial" pitchFamily="34" charset="0"/>
              </a:rPr>
              <a:t>Economic impact </a:t>
            </a:r>
            <a:r>
              <a:rPr lang="en-US" altLang="en-US" sz="3200" dirty="0">
                <a:solidFill>
                  <a:srgbClr val="000000"/>
                </a:solidFill>
                <a:latin typeface="Comic Sans MS" panose="030F0702030302020204" pitchFamily="66" charset="0"/>
                <a:ea typeface="Arial" pitchFamily="34" charset="0"/>
              </a:rPr>
              <a:t>(staff absent from work d/t infection)</a:t>
            </a:r>
          </a:p>
          <a:p>
            <a:pPr lvl="0" latinLnBrk="1"/>
            <a:r>
              <a:rPr lang="en-US" altLang="en-US" dirty="0">
                <a:solidFill>
                  <a:srgbClr val="000000"/>
                </a:solidFill>
                <a:latin typeface="Comic Sans MS" panose="030F0702030302020204" pitchFamily="66" charset="0"/>
                <a:ea typeface="Arial" pitchFamily="34" charset="0"/>
              </a:rPr>
              <a:t>Demotivated staff due to recurrent infection</a:t>
            </a:r>
          </a:p>
          <a:p>
            <a:pPr lvl="0" latinLnBrk="1"/>
            <a:r>
              <a:rPr lang="en-US" altLang="en-US" dirty="0">
                <a:solidFill>
                  <a:srgbClr val="000000"/>
                </a:solidFill>
                <a:latin typeface="Comic Sans MS" panose="030F0702030302020204" pitchFamily="66" charset="0"/>
                <a:ea typeface="Arial" pitchFamily="34" charset="0"/>
              </a:rPr>
              <a:t>Reduced bed availability</a:t>
            </a:r>
          </a:p>
          <a:p>
            <a:pPr lvl="0" latinLnBrk="1"/>
            <a:r>
              <a:rPr lang="en-US" altLang="en-US" dirty="0">
                <a:solidFill>
                  <a:srgbClr val="000000"/>
                </a:solidFill>
                <a:latin typeface="Comic Sans MS" panose="030F0702030302020204" pitchFamily="66" charset="0"/>
                <a:ea typeface="Arial" pitchFamily="34" charset="0"/>
              </a:rPr>
              <a:t>Bad publicity    &amp;   Litigation</a:t>
            </a:r>
          </a:p>
          <a:p>
            <a:endParaRPr lang="en-US" dirty="0"/>
          </a:p>
        </p:txBody>
      </p:sp>
    </p:spTree>
    <p:extLst>
      <p:ext uri="{BB962C8B-B14F-4D97-AF65-F5344CB8AC3E}">
        <p14:creationId xmlns:p14="http://schemas.microsoft.com/office/powerpoint/2010/main" val="22911982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4718" y="302865"/>
            <a:ext cx="9229488" cy="1260475"/>
          </a:xfrm>
        </p:spPr>
        <p:txBody>
          <a:bodyPr>
            <a:normAutofit fontScale="90000"/>
          </a:bodyPr>
          <a:lstStyle/>
          <a:p>
            <a:r>
              <a:rPr lang="en-US" altLang="en-US" b="1" u="sng" dirty="0">
                <a:solidFill>
                  <a:srgbClr val="C00000"/>
                </a:solidFill>
                <a:latin typeface="Comic Sans MS" panose="030F0702030302020204" pitchFamily="66" charset="0"/>
              </a:rPr>
              <a:t>Phases  of an infectious disease</a:t>
            </a:r>
            <a:endParaRPr lang="en-US" u="sng" dirty="0">
              <a:latin typeface="Comic Sans MS" panose="030F0702030302020204" pitchFamily="66" charset="0"/>
            </a:endParaRPr>
          </a:p>
        </p:txBody>
      </p:sp>
      <p:sp>
        <p:nvSpPr>
          <p:cNvPr id="3" name="Content Placeholder 2"/>
          <p:cNvSpPr>
            <a:spLocks noGrp="1"/>
          </p:cNvSpPr>
          <p:nvPr>
            <p:ph idx="1"/>
          </p:nvPr>
        </p:nvSpPr>
        <p:spPr>
          <a:xfrm>
            <a:off x="924718" y="1764666"/>
            <a:ext cx="9229487" cy="4991131"/>
          </a:xfrm>
        </p:spPr>
        <p:txBody>
          <a:bodyPr>
            <a:normAutofit fontScale="92500" lnSpcReduction="10000"/>
          </a:bodyPr>
          <a:lstStyle/>
          <a:p>
            <a:pPr marL="447675" lvl="0" indent="-447675" defTabSz="914400" fontAlgn="base" latinLnBrk="1">
              <a:spcAft>
                <a:spcPct val="0"/>
              </a:spcAft>
              <a:buClr>
                <a:srgbClr val="CC9900"/>
              </a:buClr>
              <a:buSzPct val="70000"/>
              <a:buFont typeface="Wingdings" pitchFamily="2" charset="2"/>
              <a:buChar char="n"/>
            </a:pPr>
            <a:r>
              <a:rPr lang="en-US" altLang="en-US" sz="3200" b="1" kern="0" dirty="0">
                <a:solidFill>
                  <a:srgbClr val="000000"/>
                </a:solidFill>
                <a:latin typeface="Comic Sans MS" panose="030F0702030302020204" pitchFamily="66" charset="0"/>
              </a:rPr>
              <a:t>Incubation period</a:t>
            </a:r>
            <a:r>
              <a:rPr lang="en-US" altLang="en-US" sz="3200" kern="0" dirty="0">
                <a:solidFill>
                  <a:srgbClr val="000000"/>
                </a:solidFill>
                <a:latin typeface="Comic Sans MS" panose="030F0702030302020204" pitchFamily="66" charset="0"/>
              </a:rPr>
              <a:t> </a:t>
            </a:r>
            <a:endParaRPr lang="en-US" altLang="en-US" sz="3200" kern="0" dirty="0" smtClean="0">
              <a:solidFill>
                <a:srgbClr val="000000"/>
              </a:solidFill>
              <a:latin typeface="Comic Sans MS" panose="030F0702030302020204" pitchFamily="66" charset="0"/>
            </a:endParaRPr>
          </a:p>
          <a:p>
            <a:pPr marL="0" lvl="0" indent="0" defTabSz="914400" fontAlgn="base" latinLnBrk="1">
              <a:spcAft>
                <a:spcPct val="0"/>
              </a:spcAft>
              <a:buClr>
                <a:srgbClr val="CC9900"/>
              </a:buClr>
              <a:buSzPct val="70000"/>
              <a:buNone/>
            </a:pPr>
            <a:r>
              <a:rPr lang="en-US" altLang="en-US" sz="2800" kern="0" dirty="0">
                <a:solidFill>
                  <a:srgbClr val="000000"/>
                </a:solidFill>
                <a:latin typeface="Comic Sans MS" panose="030F0702030302020204" pitchFamily="66" charset="0"/>
              </a:rPr>
              <a:t>R</a:t>
            </a:r>
            <a:r>
              <a:rPr lang="en-US" altLang="en-US" sz="2800" kern="0" dirty="0" smtClean="0">
                <a:solidFill>
                  <a:srgbClr val="000000"/>
                </a:solidFill>
                <a:latin typeface="Comic Sans MS" panose="030F0702030302020204" pitchFamily="66" charset="0"/>
              </a:rPr>
              <a:t>efers </a:t>
            </a:r>
            <a:r>
              <a:rPr lang="en-US" altLang="en-US" sz="2800" kern="0" dirty="0">
                <a:solidFill>
                  <a:srgbClr val="000000"/>
                </a:solidFill>
                <a:latin typeface="Comic Sans MS" panose="030F0702030302020204" pitchFamily="66" charset="0"/>
              </a:rPr>
              <a:t>to the time between infection and appearance of signs and symptoms. </a:t>
            </a:r>
          </a:p>
          <a:p>
            <a:pPr marL="447675" lvl="0" indent="-447675" defTabSz="914400" fontAlgn="base" latinLnBrk="1">
              <a:spcAft>
                <a:spcPct val="0"/>
              </a:spcAft>
              <a:buClr>
                <a:srgbClr val="CC9900"/>
              </a:buClr>
              <a:buSzPct val="70000"/>
              <a:buFont typeface="Wingdings" pitchFamily="2" charset="2"/>
              <a:buChar char="n"/>
            </a:pPr>
            <a:endParaRPr lang="en-US" altLang="en-US" sz="3200" kern="0" dirty="0">
              <a:solidFill>
                <a:srgbClr val="000000"/>
              </a:solidFill>
              <a:latin typeface="Comic Sans MS" panose="030F0702030302020204" pitchFamily="66" charset="0"/>
            </a:endParaRPr>
          </a:p>
          <a:p>
            <a:pPr marL="447675" lvl="0" indent="-447675" defTabSz="914400" fontAlgn="base" latinLnBrk="1">
              <a:spcAft>
                <a:spcPct val="0"/>
              </a:spcAft>
              <a:buClr>
                <a:srgbClr val="CC9900"/>
              </a:buClr>
              <a:buSzPct val="70000"/>
              <a:buFont typeface="Wingdings" pitchFamily="2" charset="2"/>
              <a:buChar char="n"/>
            </a:pPr>
            <a:r>
              <a:rPr lang="en-US" altLang="en-US" sz="3200" b="1" kern="0" dirty="0">
                <a:solidFill>
                  <a:srgbClr val="000000"/>
                </a:solidFill>
                <a:latin typeface="Comic Sans MS" panose="030F0702030302020204" pitchFamily="66" charset="0"/>
              </a:rPr>
              <a:t>P</a:t>
            </a:r>
            <a:r>
              <a:rPr lang="en-US" altLang="en-US" sz="3200" b="1" kern="0" dirty="0" smtClean="0">
                <a:solidFill>
                  <a:srgbClr val="000000"/>
                </a:solidFill>
                <a:latin typeface="Comic Sans MS" panose="030F0702030302020204" pitchFamily="66" charset="0"/>
              </a:rPr>
              <a:t>rodromal </a:t>
            </a:r>
            <a:r>
              <a:rPr lang="en-US" altLang="en-US" sz="3200" b="1" kern="0" dirty="0">
                <a:solidFill>
                  <a:srgbClr val="000000"/>
                </a:solidFill>
                <a:latin typeface="Comic Sans MS" panose="030F0702030302020204" pitchFamily="66" charset="0"/>
              </a:rPr>
              <a:t>phase</a:t>
            </a:r>
            <a:r>
              <a:rPr lang="en-US" altLang="en-US" sz="3200" kern="0" dirty="0">
                <a:solidFill>
                  <a:srgbClr val="000000"/>
                </a:solidFill>
                <a:latin typeface="Comic Sans MS" panose="030F0702030302020204" pitchFamily="66" charset="0"/>
              </a:rPr>
              <a:t> </a:t>
            </a:r>
            <a:endParaRPr lang="en-US" altLang="en-US" sz="3200" kern="0" dirty="0" smtClean="0">
              <a:solidFill>
                <a:srgbClr val="000000"/>
              </a:solidFill>
              <a:latin typeface="Comic Sans MS" panose="030F0702030302020204" pitchFamily="66" charset="0"/>
            </a:endParaRPr>
          </a:p>
          <a:p>
            <a:pPr marL="0" lvl="0" indent="0" defTabSz="914400" fontAlgn="base" latinLnBrk="1">
              <a:spcAft>
                <a:spcPct val="0"/>
              </a:spcAft>
              <a:buClr>
                <a:srgbClr val="CC9900"/>
              </a:buClr>
              <a:buSzPct val="70000"/>
              <a:buNone/>
            </a:pPr>
            <a:r>
              <a:rPr lang="en-US" altLang="en-US" sz="2800" kern="0" dirty="0">
                <a:solidFill>
                  <a:srgbClr val="000000"/>
                </a:solidFill>
                <a:latin typeface="Comic Sans MS" panose="030F0702030302020204" pitchFamily="66" charset="0"/>
              </a:rPr>
              <a:t>A</a:t>
            </a:r>
            <a:r>
              <a:rPr lang="en-US" altLang="en-US" sz="2800" kern="0" dirty="0" smtClean="0">
                <a:solidFill>
                  <a:srgbClr val="000000"/>
                </a:solidFill>
                <a:latin typeface="Comic Sans MS" panose="030F0702030302020204" pitchFamily="66" charset="0"/>
              </a:rPr>
              <a:t> </a:t>
            </a:r>
            <a:r>
              <a:rPr lang="en-US" altLang="en-US" sz="2800" kern="0" dirty="0">
                <a:solidFill>
                  <a:srgbClr val="000000"/>
                </a:solidFill>
                <a:latin typeface="Comic Sans MS" panose="030F0702030302020204" pitchFamily="66" charset="0"/>
              </a:rPr>
              <a:t>stage in which the pathogens </a:t>
            </a:r>
            <a:r>
              <a:rPr lang="en-US" altLang="en-US" sz="2800" kern="0" dirty="0" smtClean="0">
                <a:solidFill>
                  <a:srgbClr val="000000"/>
                </a:solidFill>
                <a:latin typeface="Comic Sans MS" panose="030F0702030302020204" pitchFamily="66" charset="0"/>
              </a:rPr>
              <a:t>begin </a:t>
            </a:r>
            <a:r>
              <a:rPr lang="en-US" altLang="en-US" sz="2800" kern="0" dirty="0">
                <a:solidFill>
                  <a:srgbClr val="000000"/>
                </a:solidFill>
                <a:latin typeface="Comic Sans MS" panose="030F0702030302020204" pitchFamily="66" charset="0"/>
              </a:rPr>
              <a:t>to invade tissues; </a:t>
            </a:r>
          </a:p>
          <a:p>
            <a:pPr marL="0" lvl="0" indent="0" defTabSz="914400" fontAlgn="base" latinLnBrk="1">
              <a:spcAft>
                <a:spcPct val="0"/>
              </a:spcAft>
              <a:buClr>
                <a:srgbClr val="CC9900"/>
              </a:buClr>
              <a:buSzPct val="70000"/>
              <a:buNone/>
            </a:pPr>
            <a:r>
              <a:rPr lang="en-US" altLang="en-US" sz="2800" kern="0" dirty="0" smtClean="0">
                <a:solidFill>
                  <a:srgbClr val="000000"/>
                </a:solidFill>
                <a:latin typeface="Comic Sans MS" panose="030F0702030302020204" pitchFamily="66" charset="0"/>
              </a:rPr>
              <a:t>marked </a:t>
            </a:r>
            <a:r>
              <a:rPr lang="en-US" altLang="en-US" sz="2800" kern="0" dirty="0">
                <a:solidFill>
                  <a:srgbClr val="000000"/>
                </a:solidFill>
                <a:latin typeface="Comic Sans MS" panose="030F0702030302020204" pitchFamily="66" charset="0"/>
              </a:rPr>
              <a:t>by early non specific </a:t>
            </a:r>
            <a:r>
              <a:rPr lang="en-US" altLang="en-US" sz="2800" kern="0" dirty="0" smtClean="0">
                <a:solidFill>
                  <a:srgbClr val="000000"/>
                </a:solidFill>
                <a:latin typeface="Comic Sans MS" panose="030F0702030302020204" pitchFamily="66" charset="0"/>
              </a:rPr>
              <a:t>symptoms</a:t>
            </a:r>
            <a:r>
              <a:rPr lang="en-US" altLang="en-US" sz="2800" kern="0" dirty="0">
                <a:solidFill>
                  <a:srgbClr val="000000"/>
                </a:solidFill>
                <a:latin typeface="Comic Sans MS" panose="030F0702030302020204" pitchFamily="66" charset="0"/>
              </a:rPr>
              <a:t>.</a:t>
            </a:r>
          </a:p>
          <a:p>
            <a:pPr marL="447675" lvl="0" indent="-447675" defTabSz="914400" fontAlgn="base" latinLnBrk="1">
              <a:spcAft>
                <a:spcPct val="0"/>
              </a:spcAft>
              <a:buClr>
                <a:srgbClr val="CC9900"/>
              </a:buClr>
              <a:buSzPct val="70000"/>
              <a:buFont typeface="Wingdings" pitchFamily="2" charset="2"/>
              <a:buChar char="n"/>
            </a:pPr>
            <a:endParaRPr lang="en-US" altLang="en-US" sz="3200" kern="0" dirty="0">
              <a:solidFill>
                <a:srgbClr val="000000"/>
              </a:solidFill>
              <a:latin typeface="Comic Sans MS" panose="030F0702030302020204" pitchFamily="66" charset="0"/>
            </a:endParaRPr>
          </a:p>
          <a:p>
            <a:pPr marL="447675" lvl="0" indent="-447675" defTabSz="914400" fontAlgn="base" latinLnBrk="1">
              <a:spcAft>
                <a:spcPct val="0"/>
              </a:spcAft>
              <a:buClr>
                <a:srgbClr val="CC9900"/>
              </a:buClr>
              <a:buSzPct val="70000"/>
              <a:buFont typeface="Wingdings" pitchFamily="2" charset="2"/>
              <a:buChar char="n"/>
            </a:pPr>
            <a:r>
              <a:rPr lang="en-US" altLang="en-US" sz="3200" kern="0" dirty="0" smtClean="0">
                <a:solidFill>
                  <a:srgbClr val="000000"/>
                </a:solidFill>
                <a:latin typeface="Comic Sans MS" panose="030F0702030302020204" pitchFamily="66" charset="0"/>
              </a:rPr>
              <a:t>I</a:t>
            </a:r>
            <a:r>
              <a:rPr lang="en-US" altLang="en-US" sz="3200" b="1" kern="0" dirty="0" smtClean="0">
                <a:solidFill>
                  <a:srgbClr val="000000"/>
                </a:solidFill>
                <a:latin typeface="Comic Sans MS" panose="030F0702030302020204" pitchFamily="66" charset="0"/>
              </a:rPr>
              <a:t>nvasive </a:t>
            </a:r>
            <a:r>
              <a:rPr lang="en-US" altLang="en-US" sz="3200" b="1" kern="0" dirty="0">
                <a:solidFill>
                  <a:srgbClr val="000000"/>
                </a:solidFill>
                <a:latin typeface="Comic Sans MS" panose="030F0702030302020204" pitchFamily="66" charset="0"/>
              </a:rPr>
              <a:t>phase</a:t>
            </a:r>
            <a:r>
              <a:rPr lang="en-US" altLang="en-US" sz="3200" kern="0" dirty="0">
                <a:solidFill>
                  <a:srgbClr val="000000"/>
                </a:solidFill>
                <a:latin typeface="Comic Sans MS" panose="030F0702030302020204" pitchFamily="66" charset="0"/>
              </a:rPr>
              <a:t> </a:t>
            </a:r>
            <a:endParaRPr lang="en-US" altLang="en-US" sz="3200" kern="0" dirty="0" smtClean="0">
              <a:solidFill>
                <a:srgbClr val="000000"/>
              </a:solidFill>
              <a:latin typeface="Comic Sans MS" panose="030F0702030302020204" pitchFamily="66" charset="0"/>
            </a:endParaRPr>
          </a:p>
          <a:p>
            <a:pPr marL="0" lvl="0" indent="0" defTabSz="914400" fontAlgn="base" latinLnBrk="1">
              <a:spcAft>
                <a:spcPct val="0"/>
              </a:spcAft>
              <a:buClr>
                <a:srgbClr val="CC9900"/>
              </a:buClr>
              <a:buSzPct val="70000"/>
              <a:buNone/>
            </a:pPr>
            <a:r>
              <a:rPr lang="en-US" altLang="en-US" sz="2800" kern="0" dirty="0">
                <a:solidFill>
                  <a:srgbClr val="000000"/>
                </a:solidFill>
                <a:latin typeface="Comic Sans MS" panose="030F0702030302020204" pitchFamily="66" charset="0"/>
              </a:rPr>
              <a:t>W</a:t>
            </a:r>
            <a:r>
              <a:rPr lang="en-US" altLang="en-US" sz="2800" kern="0" dirty="0" smtClean="0">
                <a:solidFill>
                  <a:srgbClr val="000000"/>
                </a:solidFill>
                <a:latin typeface="Comic Sans MS" panose="030F0702030302020204" pitchFamily="66" charset="0"/>
              </a:rPr>
              <a:t>hen </a:t>
            </a:r>
            <a:r>
              <a:rPr lang="en-US" altLang="en-US" sz="2800" kern="0" dirty="0">
                <a:solidFill>
                  <a:srgbClr val="000000"/>
                </a:solidFill>
                <a:latin typeface="Comic Sans MS" panose="030F0702030302020204" pitchFamily="66" charset="0"/>
              </a:rPr>
              <a:t>the individual begins to </a:t>
            </a:r>
            <a:r>
              <a:rPr lang="en-US" altLang="en-US" sz="2800" kern="0" dirty="0" smtClean="0">
                <a:solidFill>
                  <a:srgbClr val="000000"/>
                </a:solidFill>
                <a:latin typeface="Comic Sans MS" panose="030F0702030302020204" pitchFamily="66" charset="0"/>
              </a:rPr>
              <a:t>experience </a:t>
            </a:r>
            <a:r>
              <a:rPr lang="en-US" altLang="en-US" sz="2800" kern="0" dirty="0">
                <a:solidFill>
                  <a:srgbClr val="000000"/>
                </a:solidFill>
                <a:latin typeface="Comic Sans MS" panose="030F0702030302020204" pitchFamily="66" charset="0"/>
              </a:rPr>
              <a:t>the typical signs and symptoms of the disease </a:t>
            </a:r>
          </a:p>
        </p:txBody>
      </p:sp>
    </p:spTree>
    <p:extLst>
      <p:ext uri="{BB962C8B-B14F-4D97-AF65-F5344CB8AC3E}">
        <p14:creationId xmlns:p14="http://schemas.microsoft.com/office/powerpoint/2010/main" val="28956665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u="sng" dirty="0">
                <a:solidFill>
                  <a:srgbClr val="C00000"/>
                </a:solidFill>
              </a:rPr>
              <a:t>Phases….cont’d…</a:t>
            </a:r>
            <a:endParaRPr lang="en-US" u="sng" dirty="0"/>
          </a:p>
        </p:txBody>
      </p:sp>
      <p:sp>
        <p:nvSpPr>
          <p:cNvPr id="3" name="Content Placeholder 2"/>
          <p:cNvSpPr>
            <a:spLocks noGrp="1"/>
          </p:cNvSpPr>
          <p:nvPr>
            <p:ph idx="1"/>
          </p:nvPr>
        </p:nvSpPr>
        <p:spPr>
          <a:xfrm>
            <a:off x="1077118" y="1764666"/>
            <a:ext cx="8915401" cy="4991131"/>
          </a:xfrm>
        </p:spPr>
        <p:txBody>
          <a:bodyPr/>
          <a:lstStyle/>
          <a:p>
            <a:pPr marL="609600" lvl="0" indent="-609600" defTabSz="914400" fontAlgn="base" latinLnBrk="1">
              <a:spcAft>
                <a:spcPct val="0"/>
              </a:spcAft>
              <a:buClr>
                <a:srgbClr val="CC9900"/>
              </a:buClr>
              <a:buSzPct val="70000"/>
              <a:buFont typeface="Wingdings" pitchFamily="2" charset="2"/>
              <a:buChar char="n"/>
            </a:pPr>
            <a:r>
              <a:rPr lang="en-US" altLang="en-US" sz="3200" b="1" kern="0" dirty="0">
                <a:solidFill>
                  <a:srgbClr val="000000"/>
                </a:solidFill>
                <a:latin typeface="Comic Sans MS" panose="030F0702030302020204" pitchFamily="66" charset="0"/>
              </a:rPr>
              <a:t>D</a:t>
            </a:r>
            <a:r>
              <a:rPr lang="en-US" altLang="en-US" sz="3200" b="1" kern="0" dirty="0" smtClean="0">
                <a:solidFill>
                  <a:srgbClr val="000000"/>
                </a:solidFill>
                <a:latin typeface="Comic Sans MS" panose="030F0702030302020204" pitchFamily="66" charset="0"/>
              </a:rPr>
              <a:t>ecline </a:t>
            </a:r>
            <a:r>
              <a:rPr lang="en-US" altLang="en-US" sz="3200" b="1" kern="0" dirty="0">
                <a:solidFill>
                  <a:srgbClr val="000000"/>
                </a:solidFill>
                <a:latin typeface="Comic Sans MS" panose="030F0702030302020204" pitchFamily="66" charset="0"/>
              </a:rPr>
              <a:t>phase</a:t>
            </a:r>
            <a:r>
              <a:rPr lang="en-US" altLang="en-US" sz="3200" kern="0" dirty="0">
                <a:solidFill>
                  <a:srgbClr val="000000"/>
                </a:solidFill>
                <a:latin typeface="Comic Sans MS" panose="030F0702030302020204" pitchFamily="66" charset="0"/>
              </a:rPr>
              <a:t> </a:t>
            </a:r>
            <a:endParaRPr lang="en-US" altLang="en-US" sz="3200" kern="0" dirty="0" smtClean="0">
              <a:solidFill>
                <a:srgbClr val="000000"/>
              </a:solidFill>
              <a:latin typeface="Comic Sans MS" panose="030F0702030302020204" pitchFamily="66" charset="0"/>
            </a:endParaRPr>
          </a:p>
          <a:p>
            <a:pPr marL="0" lvl="0" indent="0" defTabSz="914400" fontAlgn="base" latinLnBrk="1">
              <a:spcAft>
                <a:spcPct val="0"/>
              </a:spcAft>
              <a:buClr>
                <a:srgbClr val="CC9900"/>
              </a:buClr>
              <a:buSzPct val="70000"/>
              <a:buNone/>
            </a:pPr>
            <a:r>
              <a:rPr lang="en-US" altLang="en-US" sz="2800" kern="0" dirty="0">
                <a:solidFill>
                  <a:srgbClr val="000000"/>
                </a:solidFill>
                <a:latin typeface="Comic Sans MS" panose="030F0702030302020204" pitchFamily="66" charset="0"/>
              </a:rPr>
              <a:t>I</a:t>
            </a:r>
            <a:r>
              <a:rPr lang="en-US" altLang="en-US" sz="2800" kern="0" dirty="0" smtClean="0">
                <a:solidFill>
                  <a:srgbClr val="000000"/>
                </a:solidFill>
                <a:latin typeface="Comic Sans MS" panose="030F0702030302020204" pitchFamily="66" charset="0"/>
              </a:rPr>
              <a:t>s </a:t>
            </a:r>
            <a:r>
              <a:rPr lang="en-US" altLang="en-US" sz="2800" kern="0" dirty="0">
                <a:solidFill>
                  <a:srgbClr val="000000"/>
                </a:solidFill>
                <a:latin typeface="Comic Sans MS" panose="030F0702030302020204" pitchFamily="66" charset="0"/>
              </a:rPr>
              <a:t>when the host defenses overcome pathogens</a:t>
            </a:r>
            <a:r>
              <a:rPr lang="en-US" altLang="en-US" sz="2800" kern="0" dirty="0" smtClean="0">
                <a:solidFill>
                  <a:srgbClr val="000000"/>
                </a:solidFill>
                <a:latin typeface="Comic Sans MS" panose="030F0702030302020204" pitchFamily="66" charset="0"/>
              </a:rPr>
              <a:t>;</a:t>
            </a:r>
          </a:p>
          <a:p>
            <a:pPr marL="0" lvl="0" indent="0" defTabSz="914400" fontAlgn="base" latinLnBrk="1">
              <a:spcAft>
                <a:spcPct val="0"/>
              </a:spcAft>
              <a:buClr>
                <a:srgbClr val="CC9900"/>
              </a:buClr>
              <a:buSzPct val="70000"/>
              <a:buNone/>
            </a:pPr>
            <a:r>
              <a:rPr lang="en-US" altLang="en-US" sz="2800" kern="0" dirty="0" smtClean="0">
                <a:solidFill>
                  <a:srgbClr val="000000"/>
                </a:solidFill>
                <a:latin typeface="Comic Sans MS" panose="030F0702030302020204" pitchFamily="66" charset="0"/>
              </a:rPr>
              <a:t> </a:t>
            </a:r>
            <a:r>
              <a:rPr lang="en-US" altLang="en-US" sz="2800" kern="0" dirty="0">
                <a:solidFill>
                  <a:srgbClr val="000000"/>
                </a:solidFill>
                <a:latin typeface="Comic Sans MS" panose="030F0702030302020204" pitchFamily="66" charset="0"/>
              </a:rPr>
              <a:t>signs and symptoms </a:t>
            </a:r>
            <a:r>
              <a:rPr lang="en-US" altLang="en-US" sz="2800" kern="0" dirty="0" smtClean="0">
                <a:solidFill>
                  <a:srgbClr val="000000"/>
                </a:solidFill>
                <a:latin typeface="Comic Sans MS" panose="030F0702030302020204" pitchFamily="66" charset="0"/>
              </a:rPr>
              <a:t>subside</a:t>
            </a:r>
            <a:endParaRPr lang="en-US" altLang="en-US" sz="2800" kern="0" dirty="0">
              <a:solidFill>
                <a:srgbClr val="000000"/>
              </a:solidFill>
              <a:latin typeface="Comic Sans MS" panose="030F0702030302020204" pitchFamily="66" charset="0"/>
            </a:endParaRPr>
          </a:p>
          <a:p>
            <a:pPr marL="0" lvl="0" indent="0" defTabSz="914400" fontAlgn="base" latinLnBrk="1">
              <a:lnSpc>
                <a:spcPct val="90000"/>
              </a:lnSpc>
              <a:spcAft>
                <a:spcPct val="0"/>
              </a:spcAft>
              <a:buClr>
                <a:srgbClr val="CC9900"/>
              </a:buClr>
              <a:buSzPct val="70000"/>
              <a:buNone/>
            </a:pPr>
            <a:endParaRPr lang="en-US" altLang="en-US" sz="3200" kern="0" dirty="0">
              <a:solidFill>
                <a:srgbClr val="000000"/>
              </a:solidFill>
              <a:latin typeface="Comic Sans MS" panose="030F0702030302020204" pitchFamily="66" charset="0"/>
            </a:endParaRPr>
          </a:p>
          <a:p>
            <a:pPr marL="609600" lvl="0" indent="-609600" defTabSz="914400" fontAlgn="base" latinLnBrk="1">
              <a:spcAft>
                <a:spcPct val="0"/>
              </a:spcAft>
              <a:buClr>
                <a:srgbClr val="CC9900"/>
              </a:buClr>
              <a:buSzPct val="70000"/>
              <a:buFont typeface="Wingdings" pitchFamily="2" charset="2"/>
              <a:buChar char="n"/>
            </a:pPr>
            <a:r>
              <a:rPr lang="en-US" altLang="en-US" sz="3200" kern="0" dirty="0">
                <a:solidFill>
                  <a:srgbClr val="000000"/>
                </a:solidFill>
                <a:latin typeface="Comic Sans MS" panose="030F0702030302020204" pitchFamily="66" charset="0"/>
              </a:rPr>
              <a:t>C</a:t>
            </a:r>
            <a:r>
              <a:rPr lang="en-US" altLang="en-US" sz="3200" b="1" kern="0" dirty="0" smtClean="0">
                <a:solidFill>
                  <a:srgbClr val="000000"/>
                </a:solidFill>
                <a:latin typeface="Comic Sans MS" panose="030F0702030302020204" pitchFamily="66" charset="0"/>
              </a:rPr>
              <a:t>onvalescence period</a:t>
            </a:r>
            <a:endParaRPr lang="en-US" altLang="en-US" sz="3200" kern="0" dirty="0" smtClean="0">
              <a:solidFill>
                <a:srgbClr val="000000"/>
              </a:solidFill>
              <a:latin typeface="Comic Sans MS" panose="030F0702030302020204" pitchFamily="66" charset="0"/>
            </a:endParaRPr>
          </a:p>
          <a:p>
            <a:pPr marL="0" lvl="0" indent="0" defTabSz="914400" fontAlgn="base" latinLnBrk="1">
              <a:spcAft>
                <a:spcPct val="0"/>
              </a:spcAft>
              <a:buClr>
                <a:srgbClr val="CC9900"/>
              </a:buClr>
              <a:buSzPct val="70000"/>
              <a:buNone/>
            </a:pPr>
            <a:r>
              <a:rPr lang="en-US" altLang="en-US" sz="2800" kern="0" dirty="0" smtClean="0">
                <a:solidFill>
                  <a:srgbClr val="000000"/>
                </a:solidFill>
                <a:latin typeface="Comic Sans MS" panose="030F0702030302020204" pitchFamily="66" charset="0"/>
              </a:rPr>
              <a:t>the </a:t>
            </a:r>
            <a:r>
              <a:rPr lang="en-US" altLang="en-US" sz="2800" kern="0" dirty="0">
                <a:solidFill>
                  <a:srgbClr val="000000"/>
                </a:solidFill>
                <a:latin typeface="Comic Sans MS" panose="030F0702030302020204" pitchFamily="66" charset="0"/>
              </a:rPr>
              <a:t>stage during which tissue damage is repaired and the patient regains strength. Recovering </a:t>
            </a:r>
            <a:endParaRPr lang="en-US" altLang="en-US" sz="2800" kern="0" dirty="0" smtClean="0">
              <a:solidFill>
                <a:srgbClr val="000000"/>
              </a:solidFill>
              <a:latin typeface="Comic Sans MS" panose="030F0702030302020204" pitchFamily="66" charset="0"/>
            </a:endParaRPr>
          </a:p>
          <a:p>
            <a:pPr marL="0" lvl="0" indent="0" defTabSz="914400" fontAlgn="base" latinLnBrk="1">
              <a:spcAft>
                <a:spcPct val="0"/>
              </a:spcAft>
              <a:buClr>
                <a:srgbClr val="CC9900"/>
              </a:buClr>
              <a:buSzPct val="70000"/>
              <a:buNone/>
            </a:pPr>
            <a:r>
              <a:rPr lang="en-US" altLang="en-US" sz="2800" kern="0" dirty="0" smtClean="0">
                <a:solidFill>
                  <a:srgbClr val="000000"/>
                </a:solidFill>
                <a:latin typeface="Comic Sans MS" panose="030F0702030302020204" pitchFamily="66" charset="0"/>
              </a:rPr>
              <a:t>individuals </a:t>
            </a:r>
            <a:r>
              <a:rPr lang="en-US" altLang="en-US" sz="2800" kern="0" dirty="0">
                <a:solidFill>
                  <a:srgbClr val="000000"/>
                </a:solidFill>
                <a:latin typeface="Comic Sans MS" panose="030F0702030302020204" pitchFamily="66" charset="0"/>
              </a:rPr>
              <a:t>may </a:t>
            </a:r>
            <a:r>
              <a:rPr lang="en-US" altLang="en-US" sz="2800" kern="0" dirty="0" smtClean="0">
                <a:solidFill>
                  <a:srgbClr val="000000"/>
                </a:solidFill>
                <a:latin typeface="Comic Sans MS" panose="030F0702030302020204" pitchFamily="66" charset="0"/>
              </a:rPr>
              <a:t>transmit </a:t>
            </a:r>
            <a:r>
              <a:rPr lang="en-US" altLang="en-US" sz="2800" kern="0" dirty="0">
                <a:solidFill>
                  <a:srgbClr val="000000"/>
                </a:solidFill>
                <a:latin typeface="Comic Sans MS" panose="030F0702030302020204" pitchFamily="66" charset="0"/>
              </a:rPr>
              <a:t>pathogens to others</a:t>
            </a:r>
            <a:r>
              <a:rPr lang="en-US" altLang="en-US" sz="2800" kern="0" dirty="0" smtClean="0">
                <a:solidFill>
                  <a:srgbClr val="000000"/>
                </a:solidFill>
                <a:latin typeface="Comic Sans MS" panose="030F0702030302020204" pitchFamily="66" charset="0"/>
              </a:rPr>
              <a:t>.</a:t>
            </a:r>
            <a:endParaRPr lang="en-US" altLang="en-US" sz="2800" kern="0" dirty="0">
              <a:solidFill>
                <a:srgbClr val="000000"/>
              </a:solidFill>
              <a:latin typeface="Comic Sans MS" panose="030F0702030302020204" pitchFamily="66" charset="0"/>
            </a:endParaRPr>
          </a:p>
        </p:txBody>
      </p:sp>
    </p:spTree>
    <p:extLst>
      <p:ext uri="{BB962C8B-B14F-4D97-AF65-F5344CB8AC3E}">
        <p14:creationId xmlns:p14="http://schemas.microsoft.com/office/powerpoint/2010/main" val="21381003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1919" y="3019425"/>
            <a:ext cx="8619887" cy="1260475"/>
          </a:xfrm>
        </p:spPr>
        <p:txBody>
          <a:bodyPr>
            <a:normAutofit fontScale="90000"/>
          </a:bodyPr>
          <a:lstStyle/>
          <a:p>
            <a:r>
              <a:rPr lang="en-US" b="1" dirty="0">
                <a:latin typeface="Comic Sans MS" panose="030F0702030302020204" pitchFamily="66" charset="0"/>
              </a:rPr>
              <a:t>STERILIZATION </a:t>
            </a:r>
            <a:r>
              <a:rPr lang="en-US" b="1" dirty="0" smtClean="0">
                <a:latin typeface="Comic Sans MS" panose="030F0702030302020204" pitchFamily="66" charset="0"/>
              </a:rPr>
              <a:t/>
            </a:r>
            <a:br>
              <a:rPr lang="en-US" b="1" dirty="0" smtClean="0">
                <a:latin typeface="Comic Sans MS" panose="030F0702030302020204" pitchFamily="66" charset="0"/>
              </a:rPr>
            </a:br>
            <a:r>
              <a:rPr lang="en-US" b="1" dirty="0" smtClean="0">
                <a:latin typeface="Comic Sans MS" panose="030F0702030302020204" pitchFamily="66" charset="0"/>
              </a:rPr>
              <a:t>AND</a:t>
            </a:r>
            <a:br>
              <a:rPr lang="en-US" b="1" dirty="0" smtClean="0">
                <a:latin typeface="Comic Sans MS" panose="030F0702030302020204" pitchFamily="66" charset="0"/>
              </a:rPr>
            </a:br>
            <a:r>
              <a:rPr lang="en-US" b="1" dirty="0" smtClean="0">
                <a:latin typeface="Comic Sans MS" panose="030F0702030302020204" pitchFamily="66" charset="0"/>
              </a:rPr>
              <a:t> </a:t>
            </a:r>
            <a:r>
              <a:rPr lang="en-US" b="1" dirty="0">
                <a:latin typeface="Comic Sans MS" panose="030F0702030302020204" pitchFamily="66" charset="0"/>
              </a:rPr>
              <a:t>DISINFECTION</a:t>
            </a:r>
            <a:endParaRPr lang="en-US" dirty="0">
              <a:latin typeface="Comic Sans MS" panose="030F0702030302020204" pitchFamily="66" charset="0"/>
            </a:endParaRPr>
          </a:p>
        </p:txBody>
      </p:sp>
    </p:spTree>
    <p:extLst>
      <p:ext uri="{BB962C8B-B14F-4D97-AF65-F5344CB8AC3E}">
        <p14:creationId xmlns:p14="http://schemas.microsoft.com/office/powerpoint/2010/main" val="6314217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latin typeface="Comic Sans MS" panose="030F0702030302020204" pitchFamily="66" charset="0"/>
              </a:rPr>
              <a:t>S &amp; D</a:t>
            </a:r>
            <a:endParaRPr lang="en-US" u="sng" dirty="0">
              <a:latin typeface="Comic Sans MS" panose="030F0702030302020204" pitchFamily="66" charset="0"/>
            </a:endParaRPr>
          </a:p>
        </p:txBody>
      </p:sp>
      <p:sp>
        <p:nvSpPr>
          <p:cNvPr id="3" name="Content Placeholder 2"/>
          <p:cNvSpPr>
            <a:spLocks noGrp="1"/>
          </p:cNvSpPr>
          <p:nvPr>
            <p:ph idx="1"/>
          </p:nvPr>
        </p:nvSpPr>
        <p:spPr>
          <a:xfrm>
            <a:off x="1000918" y="1764666"/>
            <a:ext cx="9153287" cy="4991131"/>
          </a:xfrm>
        </p:spPr>
        <p:txBody>
          <a:bodyPr>
            <a:normAutofit fontScale="92500"/>
          </a:bodyPr>
          <a:lstStyle/>
          <a:p>
            <a:r>
              <a:rPr lang="en-US" sz="4000" b="1" dirty="0">
                <a:latin typeface="Comic Sans MS" panose="030F0702030302020204" pitchFamily="66" charset="0"/>
              </a:rPr>
              <a:t>Sterilization</a:t>
            </a:r>
            <a:r>
              <a:rPr lang="en-US" sz="4000" dirty="0">
                <a:latin typeface="Comic Sans MS" panose="030F0702030302020204" pitchFamily="66" charset="0"/>
              </a:rPr>
              <a:t>: Destruction of all forms of microbial life including spores. </a:t>
            </a:r>
          </a:p>
          <a:p>
            <a:r>
              <a:rPr lang="en-US" sz="4000" b="1" dirty="0">
                <a:latin typeface="Comic Sans MS" panose="030F0702030302020204" pitchFamily="66" charset="0"/>
              </a:rPr>
              <a:t>Disinfection</a:t>
            </a:r>
            <a:r>
              <a:rPr lang="en-US" sz="4000" dirty="0">
                <a:latin typeface="Comic Sans MS" panose="030F0702030302020204" pitchFamily="66" charset="0"/>
              </a:rPr>
              <a:t>: Destruction of microbes that cause disease; may not be effective in killing spores. </a:t>
            </a:r>
          </a:p>
          <a:p>
            <a:r>
              <a:rPr lang="en-US" sz="4000" b="1" dirty="0">
                <a:latin typeface="Comic Sans MS" panose="030F0702030302020204" pitchFamily="66" charset="0"/>
              </a:rPr>
              <a:t>Antiseptic</a:t>
            </a:r>
            <a:r>
              <a:rPr lang="en-US" sz="4000" dirty="0">
                <a:latin typeface="Comic Sans MS" panose="030F0702030302020204" pitchFamily="66" charset="0"/>
              </a:rPr>
              <a:t>: chemical agent used to kill organisms on the surface of the skin and mucous membranes</a:t>
            </a:r>
          </a:p>
          <a:p>
            <a:endParaRPr lang="en-US" dirty="0"/>
          </a:p>
        </p:txBody>
      </p:sp>
    </p:spTree>
    <p:extLst>
      <p:ext uri="{BB962C8B-B14F-4D97-AF65-F5344CB8AC3E}">
        <p14:creationId xmlns:p14="http://schemas.microsoft.com/office/powerpoint/2010/main" val="162926824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latin typeface="Comic Sans MS" panose="030F0702030302020204" pitchFamily="66" charset="0"/>
              </a:rPr>
              <a:t>CONT’D</a:t>
            </a:r>
            <a:endParaRPr lang="en-US" u="sng" dirty="0">
              <a:latin typeface="Comic Sans MS" panose="030F0702030302020204" pitchFamily="66" charset="0"/>
            </a:endParaRPr>
          </a:p>
        </p:txBody>
      </p:sp>
      <p:sp>
        <p:nvSpPr>
          <p:cNvPr id="3" name="Content Placeholder 2"/>
          <p:cNvSpPr>
            <a:spLocks noGrp="1"/>
          </p:cNvSpPr>
          <p:nvPr>
            <p:ph idx="1"/>
          </p:nvPr>
        </p:nvSpPr>
        <p:spPr>
          <a:xfrm>
            <a:off x="1534318" y="1764666"/>
            <a:ext cx="8619887" cy="4991131"/>
          </a:xfrm>
        </p:spPr>
        <p:txBody>
          <a:bodyPr/>
          <a:lstStyle/>
          <a:p>
            <a:r>
              <a:rPr lang="en-US" sz="4000" dirty="0">
                <a:latin typeface="Comic Sans MS" panose="030F0702030302020204" pitchFamily="66" charset="0"/>
              </a:rPr>
              <a:t>Sterilizing and disinfecting agents are divided into two groups;</a:t>
            </a:r>
          </a:p>
          <a:p>
            <a:pPr marL="0" indent="0">
              <a:buNone/>
            </a:pPr>
            <a:r>
              <a:rPr lang="en-US" sz="4000" dirty="0" smtClean="0">
                <a:latin typeface="Comic Sans MS" panose="030F0702030302020204" pitchFamily="66" charset="0"/>
              </a:rPr>
              <a:t>         1. Chemical </a:t>
            </a:r>
            <a:r>
              <a:rPr lang="en-US" sz="4000" dirty="0">
                <a:latin typeface="Comic Sans MS" panose="030F0702030302020204" pitchFamily="66" charset="0"/>
              </a:rPr>
              <a:t>methods</a:t>
            </a:r>
          </a:p>
          <a:p>
            <a:pPr marL="0" indent="0">
              <a:buNone/>
            </a:pPr>
            <a:r>
              <a:rPr lang="en-US" sz="4000" dirty="0" smtClean="0">
                <a:latin typeface="Comic Sans MS" panose="030F0702030302020204" pitchFamily="66" charset="0"/>
              </a:rPr>
              <a:t>         2. Physical </a:t>
            </a:r>
            <a:r>
              <a:rPr lang="en-US" sz="4000" dirty="0">
                <a:latin typeface="Comic Sans MS" panose="030F0702030302020204" pitchFamily="66" charset="0"/>
              </a:rPr>
              <a:t>methods</a:t>
            </a:r>
          </a:p>
          <a:p>
            <a:endParaRPr lang="en-US" dirty="0"/>
          </a:p>
        </p:txBody>
      </p:sp>
    </p:spTree>
    <p:extLst>
      <p:ext uri="{BB962C8B-B14F-4D97-AF65-F5344CB8AC3E}">
        <p14:creationId xmlns:p14="http://schemas.microsoft.com/office/powerpoint/2010/main" val="15847239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Comic Sans MS" panose="030F0702030302020204" pitchFamily="66" charset="0"/>
              </a:rPr>
              <a:t>1. Chemical methods</a:t>
            </a:r>
            <a:endParaRPr lang="en-US" u="sng" dirty="0">
              <a:latin typeface="Comic Sans MS" panose="030F0702030302020204" pitchFamily="66" charset="0"/>
            </a:endParaRPr>
          </a:p>
        </p:txBody>
      </p:sp>
      <p:sp>
        <p:nvSpPr>
          <p:cNvPr id="3" name="Content Placeholder 2"/>
          <p:cNvSpPr>
            <a:spLocks noGrp="1"/>
          </p:cNvSpPr>
          <p:nvPr>
            <p:ph idx="1"/>
          </p:nvPr>
        </p:nvSpPr>
        <p:spPr>
          <a:xfrm>
            <a:off x="1077118" y="1764666"/>
            <a:ext cx="9077087" cy="4991131"/>
          </a:xfrm>
        </p:spPr>
        <p:txBody>
          <a:bodyPr>
            <a:normAutofit fontScale="92500" lnSpcReduction="20000"/>
          </a:bodyPr>
          <a:lstStyle/>
          <a:p>
            <a:r>
              <a:rPr lang="en-US" sz="4000" dirty="0"/>
              <a:t>C</a:t>
            </a:r>
            <a:r>
              <a:rPr lang="en-US" sz="4000" dirty="0" smtClean="0">
                <a:latin typeface="Comic Sans MS" panose="030F0702030302020204" pitchFamily="66" charset="0"/>
              </a:rPr>
              <a:t>hemical </a:t>
            </a:r>
            <a:r>
              <a:rPr lang="en-US" sz="4000" dirty="0">
                <a:latin typeface="Comic Sans MS" panose="030F0702030302020204" pitchFamily="66" charset="0"/>
              </a:rPr>
              <a:t>agents destroy any type of microbes without showing any form of selectivity unlike antibiotics. </a:t>
            </a:r>
          </a:p>
          <a:p>
            <a:pPr>
              <a:buNone/>
            </a:pPr>
            <a:r>
              <a:rPr lang="en-US" sz="4000" b="1" i="1" u="sng" dirty="0">
                <a:latin typeface="Comic Sans MS" panose="030F0702030302020204" pitchFamily="66" charset="0"/>
              </a:rPr>
              <a:t>The efficacy of these agents depends on the following factors. </a:t>
            </a:r>
          </a:p>
          <a:p>
            <a:pPr>
              <a:buNone/>
            </a:pPr>
            <a:r>
              <a:rPr lang="en-US" sz="4000" dirty="0">
                <a:latin typeface="Comic Sans MS" panose="030F0702030302020204" pitchFamily="66" charset="0"/>
              </a:rPr>
              <a:t>1. </a:t>
            </a:r>
            <a:r>
              <a:rPr lang="en-US" sz="4000" b="1" dirty="0">
                <a:latin typeface="Comic Sans MS" panose="030F0702030302020204" pitchFamily="66" charset="0"/>
              </a:rPr>
              <a:t>Concentration of the agent </a:t>
            </a:r>
            <a:r>
              <a:rPr lang="en-US" sz="4000" dirty="0">
                <a:latin typeface="Comic Sans MS" panose="030F0702030302020204" pitchFamily="66" charset="0"/>
              </a:rPr>
              <a:t>-There is a relationship between the concentration of the agent and the time required to kill a given fraction of the microbial population.</a:t>
            </a:r>
          </a:p>
          <a:p>
            <a:endParaRPr lang="en-US" dirty="0"/>
          </a:p>
        </p:txBody>
      </p:sp>
    </p:spTree>
    <p:extLst>
      <p:ext uri="{BB962C8B-B14F-4D97-AF65-F5344CB8AC3E}">
        <p14:creationId xmlns:p14="http://schemas.microsoft.com/office/powerpoint/2010/main" val="33860468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Comic Sans MS" panose="030F0702030302020204" pitchFamily="66" charset="0"/>
              </a:rPr>
              <a:t>CONT’D</a:t>
            </a:r>
            <a:endParaRPr lang="en-US" b="1" u="sng" dirty="0">
              <a:latin typeface="Comic Sans MS" panose="030F0702030302020204" pitchFamily="66" charset="0"/>
            </a:endParaRPr>
          </a:p>
        </p:txBody>
      </p:sp>
      <p:sp>
        <p:nvSpPr>
          <p:cNvPr id="3" name="Content Placeholder 2"/>
          <p:cNvSpPr>
            <a:spLocks noGrp="1"/>
          </p:cNvSpPr>
          <p:nvPr>
            <p:ph idx="1"/>
          </p:nvPr>
        </p:nvSpPr>
        <p:spPr>
          <a:xfrm>
            <a:off x="1077118" y="1764666"/>
            <a:ext cx="9077087" cy="4991131"/>
          </a:xfrm>
        </p:spPr>
        <p:txBody>
          <a:bodyPr>
            <a:normAutofit fontScale="92500" lnSpcReduction="20000"/>
          </a:bodyPr>
          <a:lstStyle/>
          <a:p>
            <a:pPr>
              <a:buNone/>
            </a:pPr>
            <a:r>
              <a:rPr lang="en-US" sz="4000" dirty="0">
                <a:latin typeface="Comic Sans MS" panose="030F0702030302020204" pitchFamily="66" charset="0"/>
              </a:rPr>
              <a:t>2. </a:t>
            </a:r>
            <a:r>
              <a:rPr lang="en-US" sz="4000" b="1" dirty="0">
                <a:latin typeface="Comic Sans MS" panose="030F0702030302020204" pitchFamily="66" charset="0"/>
              </a:rPr>
              <a:t>Time of exposure </a:t>
            </a:r>
            <a:r>
              <a:rPr lang="en-US" sz="4000" dirty="0">
                <a:latin typeface="Comic Sans MS" panose="030F0702030302020204" pitchFamily="66" charset="0"/>
              </a:rPr>
              <a:t>Microbes are killed with a reasonable length of time with chemical agents. </a:t>
            </a:r>
          </a:p>
          <a:p>
            <a:pPr>
              <a:buNone/>
            </a:pPr>
            <a:r>
              <a:rPr lang="en-US" sz="4000" dirty="0">
                <a:latin typeface="Comic Sans MS" panose="030F0702030302020204" pitchFamily="66" charset="0"/>
              </a:rPr>
              <a:t>3. </a:t>
            </a:r>
            <a:r>
              <a:rPr lang="en-US" sz="4000" b="1" dirty="0">
                <a:latin typeface="Comic Sans MS" panose="030F0702030302020204" pitchFamily="66" charset="0"/>
              </a:rPr>
              <a:t>pH </a:t>
            </a:r>
            <a:r>
              <a:rPr lang="en-US" sz="4000" dirty="0">
                <a:latin typeface="Comic Sans MS" panose="030F0702030302020204" pitchFamily="66" charset="0"/>
              </a:rPr>
              <a:t>of the medium where action is to take place Hydrogen ion concentration determines degree of ionization of the chemical and bacterial surface charge. The non-ionized form passes through the bacterial cell membrane more readily than the ionized form</a:t>
            </a:r>
          </a:p>
          <a:p>
            <a:endParaRPr lang="en-US" dirty="0"/>
          </a:p>
        </p:txBody>
      </p:sp>
    </p:spTree>
    <p:extLst>
      <p:ext uri="{BB962C8B-B14F-4D97-AF65-F5344CB8AC3E}">
        <p14:creationId xmlns:p14="http://schemas.microsoft.com/office/powerpoint/2010/main" val="8416267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Comic Sans MS" panose="030F0702030302020204" pitchFamily="66" charset="0"/>
              </a:rPr>
              <a:t>CONT’D</a:t>
            </a:r>
            <a:endParaRPr lang="en-US" b="1" u="sng" dirty="0">
              <a:latin typeface="Comic Sans MS" panose="030F0702030302020204" pitchFamily="66" charset="0"/>
            </a:endParaRPr>
          </a:p>
        </p:txBody>
      </p:sp>
      <p:sp>
        <p:nvSpPr>
          <p:cNvPr id="3" name="Content Placeholder 2"/>
          <p:cNvSpPr>
            <a:spLocks noGrp="1"/>
          </p:cNvSpPr>
          <p:nvPr>
            <p:ph idx="1"/>
          </p:nvPr>
        </p:nvSpPr>
        <p:spPr>
          <a:xfrm>
            <a:off x="924718" y="1764666"/>
            <a:ext cx="9229487" cy="4991131"/>
          </a:xfrm>
        </p:spPr>
        <p:txBody>
          <a:bodyPr>
            <a:normAutofit fontScale="92500" lnSpcReduction="20000"/>
          </a:bodyPr>
          <a:lstStyle/>
          <a:p>
            <a:pPr>
              <a:buNone/>
            </a:pPr>
            <a:r>
              <a:rPr lang="en-US" sz="4000" dirty="0" smtClean="0"/>
              <a:t>4.</a:t>
            </a:r>
            <a:r>
              <a:rPr lang="en-US" sz="4000" b="1" dirty="0" smtClean="0">
                <a:latin typeface="Comic Sans MS" panose="030F0702030302020204" pitchFamily="66" charset="0"/>
              </a:rPr>
              <a:t>Temperature </a:t>
            </a:r>
            <a:r>
              <a:rPr lang="en-US" sz="4000" b="1" dirty="0">
                <a:latin typeface="Comic Sans MS" panose="030F0702030302020204" pitchFamily="66" charset="0"/>
              </a:rPr>
              <a:t>Bactericidal potency of the chemical agent </a:t>
            </a:r>
            <a:r>
              <a:rPr lang="en-US" sz="4000" dirty="0">
                <a:latin typeface="Comic Sans MS" panose="030F0702030302020204" pitchFamily="66" charset="0"/>
              </a:rPr>
              <a:t>increases with an increase in temperature. An increase in </a:t>
            </a:r>
            <a:r>
              <a:rPr lang="en-US" sz="4000" dirty="0" smtClean="0">
                <a:latin typeface="Comic Sans MS" panose="030F0702030302020204" pitchFamily="66" charset="0"/>
              </a:rPr>
              <a:t>100c </a:t>
            </a:r>
            <a:r>
              <a:rPr lang="en-US" sz="4000" dirty="0">
                <a:latin typeface="Comic Sans MS" panose="030F0702030302020204" pitchFamily="66" charset="0"/>
              </a:rPr>
              <a:t>doubles the bacterial death rate. </a:t>
            </a:r>
          </a:p>
          <a:p>
            <a:pPr>
              <a:buNone/>
            </a:pPr>
            <a:r>
              <a:rPr lang="en-US" sz="4000" dirty="0">
                <a:latin typeface="Comic Sans MS" panose="030F0702030302020204" pitchFamily="66" charset="0"/>
              </a:rPr>
              <a:t>5. </a:t>
            </a:r>
            <a:r>
              <a:rPr lang="en-US" sz="4000" b="1" dirty="0">
                <a:latin typeface="Comic Sans MS" panose="030F0702030302020204" pitchFamily="66" charset="0"/>
              </a:rPr>
              <a:t>Nature of the organism </a:t>
            </a:r>
            <a:r>
              <a:rPr lang="en-US" sz="4000" dirty="0">
                <a:latin typeface="Comic Sans MS" panose="030F0702030302020204" pitchFamily="66" charset="0"/>
              </a:rPr>
              <a:t>. Species of the bacteria . Growth phase of bacteria in culture . Presence of capsule, spore and other special structures . Number of bacteria in test system</a:t>
            </a:r>
          </a:p>
          <a:p>
            <a:endParaRPr lang="en-US" dirty="0"/>
          </a:p>
        </p:txBody>
      </p:sp>
    </p:spTree>
    <p:extLst>
      <p:ext uri="{BB962C8B-B14F-4D97-AF65-F5344CB8AC3E}">
        <p14:creationId xmlns:p14="http://schemas.microsoft.com/office/powerpoint/2010/main" val="1292251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latin typeface="Comic Sans MS" panose="030F0702030302020204" pitchFamily="66" charset="0"/>
              </a:rPr>
              <a:t>Assignment</a:t>
            </a:r>
            <a:endParaRPr lang="en-US" b="1" dirty="0">
              <a:latin typeface="Comic Sans MS" panose="030F0702030302020204" pitchFamily="66" charset="0"/>
            </a:endParaRPr>
          </a:p>
        </p:txBody>
      </p:sp>
      <p:sp>
        <p:nvSpPr>
          <p:cNvPr id="3" name="Content Placeholder 2"/>
          <p:cNvSpPr>
            <a:spLocks noGrp="1"/>
          </p:cNvSpPr>
          <p:nvPr>
            <p:ph idx="1"/>
          </p:nvPr>
        </p:nvSpPr>
        <p:spPr>
          <a:xfrm>
            <a:off x="1077118" y="1764666"/>
            <a:ext cx="9077087" cy="4991131"/>
          </a:xfrm>
        </p:spPr>
        <p:txBody>
          <a:bodyPr/>
          <a:lstStyle/>
          <a:p>
            <a:pPr>
              <a:buFont typeface="Wingdings" panose="05000000000000000000" pitchFamily="2" charset="2"/>
              <a:buChar char="ü"/>
            </a:pPr>
            <a:r>
              <a:rPr lang="en-US" altLang="en-US" dirty="0">
                <a:solidFill>
                  <a:srgbClr val="05050B"/>
                </a:solidFill>
                <a:latin typeface="Comic Sans MS" panose="030F0702030302020204" pitchFamily="66" charset="0"/>
              </a:rPr>
              <a:t>Explain Anthony van </a:t>
            </a:r>
            <a:r>
              <a:rPr lang="en-US" altLang="en-US" dirty="0" err="1">
                <a:solidFill>
                  <a:srgbClr val="05050B"/>
                </a:solidFill>
                <a:latin typeface="Comic Sans MS" panose="030F0702030302020204" pitchFamily="66" charset="0"/>
              </a:rPr>
              <a:t>Leuweenhoeks</a:t>
            </a:r>
            <a:r>
              <a:rPr lang="en-US" altLang="en-US" dirty="0">
                <a:solidFill>
                  <a:srgbClr val="05050B"/>
                </a:solidFill>
                <a:latin typeface="Comic Sans MS" panose="030F0702030302020204" pitchFamily="66" charset="0"/>
              </a:rPr>
              <a:t> contribution to the discovery of </a:t>
            </a:r>
            <a:r>
              <a:rPr lang="en-US" altLang="en-US" dirty="0" smtClean="0">
                <a:solidFill>
                  <a:srgbClr val="05050B"/>
                </a:solidFill>
                <a:latin typeface="Comic Sans MS" panose="030F0702030302020204" pitchFamily="66" charset="0"/>
              </a:rPr>
              <a:t>microorganisms.</a:t>
            </a:r>
            <a:endParaRPr lang="en-US" altLang="en-US" dirty="0">
              <a:solidFill>
                <a:srgbClr val="05050B"/>
              </a:solidFill>
              <a:latin typeface="Comic Sans MS" panose="030F0702030302020204" pitchFamily="66" charset="0"/>
            </a:endParaRPr>
          </a:p>
          <a:p>
            <a:pPr>
              <a:buFont typeface="Wingdings" panose="05000000000000000000" pitchFamily="2" charset="2"/>
              <a:buChar char="ü"/>
            </a:pPr>
            <a:r>
              <a:rPr lang="en-US" altLang="en-US" dirty="0">
                <a:solidFill>
                  <a:srgbClr val="05050B"/>
                </a:solidFill>
                <a:latin typeface="Comic Sans MS" panose="030F0702030302020204" pitchFamily="66" charset="0"/>
              </a:rPr>
              <a:t>How did Louis Pasteur defeat the theory of spontaneous generation </a:t>
            </a:r>
          </a:p>
          <a:p>
            <a:endParaRPr lang="en-US" dirty="0"/>
          </a:p>
        </p:txBody>
      </p:sp>
    </p:spTree>
    <p:extLst>
      <p:ext uri="{BB962C8B-B14F-4D97-AF65-F5344CB8AC3E}">
        <p14:creationId xmlns:p14="http://schemas.microsoft.com/office/powerpoint/2010/main" val="126284772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Comic Sans MS" panose="030F0702030302020204" pitchFamily="66" charset="0"/>
              </a:rPr>
              <a:t>CONT’D</a:t>
            </a:r>
            <a:endParaRPr lang="en-US" b="1" u="sng" dirty="0">
              <a:latin typeface="Comic Sans MS" panose="030F0702030302020204" pitchFamily="66" charset="0"/>
            </a:endParaRPr>
          </a:p>
        </p:txBody>
      </p:sp>
      <p:sp>
        <p:nvSpPr>
          <p:cNvPr id="3" name="Content Placeholder 2"/>
          <p:cNvSpPr>
            <a:spLocks noGrp="1"/>
          </p:cNvSpPr>
          <p:nvPr>
            <p:ph idx="1"/>
          </p:nvPr>
        </p:nvSpPr>
        <p:spPr>
          <a:xfrm>
            <a:off x="1381918" y="1764666"/>
            <a:ext cx="8772287" cy="4991131"/>
          </a:xfrm>
        </p:spPr>
        <p:txBody>
          <a:bodyPr/>
          <a:lstStyle/>
          <a:p>
            <a:pPr marL="0" indent="0">
              <a:buNone/>
            </a:pPr>
            <a:r>
              <a:rPr lang="en-US" sz="4000" dirty="0">
                <a:latin typeface="Comic Sans MS" panose="030F0702030302020204" pitchFamily="66" charset="0"/>
              </a:rPr>
              <a:t>6. </a:t>
            </a:r>
            <a:r>
              <a:rPr lang="en-US" sz="4000" b="1" dirty="0">
                <a:latin typeface="Comic Sans MS" panose="030F0702030302020204" pitchFamily="66" charset="0"/>
              </a:rPr>
              <a:t>Presence of extraneous materials Organic </a:t>
            </a:r>
            <a:r>
              <a:rPr lang="en-US" sz="4000" dirty="0">
                <a:latin typeface="Comic Sans MS" panose="030F0702030302020204" pitchFamily="66" charset="0"/>
              </a:rPr>
              <a:t>materials like serum, blood or pus makes chemicals inert that are highly active in their absence.</a:t>
            </a:r>
          </a:p>
          <a:p>
            <a:endParaRPr lang="en-US" dirty="0"/>
          </a:p>
        </p:txBody>
      </p:sp>
    </p:spTree>
    <p:extLst>
      <p:ext uri="{BB962C8B-B14F-4D97-AF65-F5344CB8AC3E}">
        <p14:creationId xmlns:p14="http://schemas.microsoft.com/office/powerpoint/2010/main" val="244947180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latin typeface="Comic Sans MS" panose="030F0702030302020204" pitchFamily="66" charset="0"/>
              </a:rPr>
              <a:t>Classification of chemical methods of </a:t>
            </a:r>
            <a:r>
              <a:rPr lang="en-US" b="1" u="sng" dirty="0" smtClean="0">
                <a:latin typeface="Comic Sans MS" panose="030F0702030302020204" pitchFamily="66" charset="0"/>
              </a:rPr>
              <a:t>S &amp; D</a:t>
            </a:r>
            <a:endParaRPr lang="en-US" u="sng" dirty="0">
              <a:latin typeface="Comic Sans MS" panose="030F0702030302020204" pitchFamily="66" charset="0"/>
            </a:endParaRPr>
          </a:p>
        </p:txBody>
      </p:sp>
      <p:sp>
        <p:nvSpPr>
          <p:cNvPr id="3" name="Content Placeholder 2"/>
          <p:cNvSpPr>
            <a:spLocks noGrp="1"/>
          </p:cNvSpPr>
          <p:nvPr>
            <p:ph idx="1"/>
          </p:nvPr>
        </p:nvSpPr>
        <p:spPr>
          <a:xfrm>
            <a:off x="1000918" y="1764666"/>
            <a:ext cx="9153287" cy="4991131"/>
          </a:xfrm>
        </p:spPr>
        <p:txBody>
          <a:bodyPr>
            <a:normAutofit fontScale="92500" lnSpcReduction="10000"/>
          </a:bodyPr>
          <a:lstStyle/>
          <a:p>
            <a:pPr marL="514350" indent="-514350">
              <a:buAutoNum type="arabicPeriod"/>
            </a:pPr>
            <a:r>
              <a:rPr lang="en-US" sz="4000" dirty="0">
                <a:latin typeface="Comic Sans MS" panose="030F0702030302020204" pitchFamily="66" charset="0"/>
              </a:rPr>
              <a:t>Chemical agents that damage the cell membrane . </a:t>
            </a:r>
          </a:p>
          <a:p>
            <a:pPr marL="514350" indent="-514350">
              <a:buNone/>
            </a:pPr>
            <a:r>
              <a:rPr lang="en-US" sz="4000" dirty="0">
                <a:latin typeface="Comic Sans MS" panose="030F0702030302020204" pitchFamily="66" charset="0"/>
              </a:rPr>
              <a:t>-Surface active agents . </a:t>
            </a:r>
          </a:p>
          <a:p>
            <a:pPr marL="514350" indent="-514350">
              <a:buNone/>
            </a:pPr>
            <a:r>
              <a:rPr lang="en-US" sz="4000" dirty="0">
                <a:latin typeface="Comic Sans MS" panose="030F0702030302020204" pitchFamily="66" charset="0"/>
              </a:rPr>
              <a:t>-Phenols . </a:t>
            </a:r>
          </a:p>
          <a:p>
            <a:pPr marL="514350" indent="-514350">
              <a:buNone/>
            </a:pPr>
            <a:r>
              <a:rPr lang="en-US" sz="4000" dirty="0">
                <a:latin typeface="Comic Sans MS" panose="030F0702030302020204" pitchFamily="66" charset="0"/>
              </a:rPr>
              <a:t>-Organic solvents </a:t>
            </a:r>
          </a:p>
          <a:p>
            <a:pPr marL="514350" indent="-514350">
              <a:buNone/>
            </a:pPr>
            <a:r>
              <a:rPr lang="en-US" sz="4000" dirty="0">
                <a:latin typeface="Comic Sans MS" panose="030F0702030302020204" pitchFamily="66" charset="0"/>
              </a:rPr>
              <a:t>2. Chemical agents that denature proteins,</a:t>
            </a:r>
          </a:p>
          <a:p>
            <a:pPr marL="514350" indent="-514350">
              <a:buNone/>
            </a:pPr>
            <a:r>
              <a:rPr lang="en-US" sz="4000" dirty="0">
                <a:latin typeface="Comic Sans MS" panose="030F0702030302020204" pitchFamily="66" charset="0"/>
              </a:rPr>
              <a:t>-Acids and </a:t>
            </a:r>
            <a:r>
              <a:rPr lang="en-US" sz="4000" dirty="0" smtClean="0">
                <a:latin typeface="Comic Sans MS" panose="030F0702030302020204" pitchFamily="66" charset="0"/>
              </a:rPr>
              <a:t>Alkaline</a:t>
            </a:r>
            <a:endParaRPr lang="en-US" sz="4000" dirty="0">
              <a:latin typeface="Comic Sans MS" panose="030F0702030302020204" pitchFamily="66" charset="0"/>
            </a:endParaRPr>
          </a:p>
          <a:p>
            <a:endParaRPr lang="en-US" dirty="0"/>
          </a:p>
        </p:txBody>
      </p:sp>
    </p:spTree>
    <p:extLst>
      <p:ext uri="{BB962C8B-B14F-4D97-AF65-F5344CB8AC3E}">
        <p14:creationId xmlns:p14="http://schemas.microsoft.com/office/powerpoint/2010/main" val="31180474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Comic Sans MS" panose="030F0702030302020204" pitchFamily="66" charset="0"/>
              </a:rPr>
              <a:t>CONT’D</a:t>
            </a:r>
            <a:endParaRPr lang="en-US" b="1" u="sng" dirty="0">
              <a:latin typeface="Comic Sans MS" panose="030F0702030302020204" pitchFamily="66" charset="0"/>
            </a:endParaRPr>
          </a:p>
        </p:txBody>
      </p:sp>
      <p:sp>
        <p:nvSpPr>
          <p:cNvPr id="3" name="Content Placeholder 2"/>
          <p:cNvSpPr>
            <a:spLocks noGrp="1"/>
          </p:cNvSpPr>
          <p:nvPr>
            <p:ph idx="1"/>
          </p:nvPr>
        </p:nvSpPr>
        <p:spPr>
          <a:xfrm>
            <a:off x="1077118" y="1764666"/>
            <a:ext cx="9077087" cy="4991131"/>
          </a:xfrm>
        </p:spPr>
        <p:txBody>
          <a:bodyPr/>
          <a:lstStyle/>
          <a:p>
            <a:pPr>
              <a:buNone/>
            </a:pPr>
            <a:r>
              <a:rPr lang="en-US" sz="4000" dirty="0">
                <a:latin typeface="Comic Sans MS" panose="030F0702030302020204" pitchFamily="66" charset="0"/>
              </a:rPr>
              <a:t>3. Chemical agents that modify functional groups of proteins and nucleic acids . </a:t>
            </a:r>
          </a:p>
          <a:p>
            <a:pPr>
              <a:buNone/>
            </a:pPr>
            <a:r>
              <a:rPr lang="en-US" sz="4000" dirty="0">
                <a:latin typeface="Comic Sans MS" panose="030F0702030302020204" pitchFamily="66" charset="0"/>
              </a:rPr>
              <a:t>-Heavy metals . </a:t>
            </a:r>
          </a:p>
          <a:p>
            <a:pPr>
              <a:buNone/>
            </a:pPr>
            <a:r>
              <a:rPr lang="en-US" sz="4000" dirty="0">
                <a:latin typeface="Comic Sans MS" panose="030F0702030302020204" pitchFamily="66" charset="0"/>
              </a:rPr>
              <a:t>-Oxidizing agents . </a:t>
            </a:r>
          </a:p>
          <a:p>
            <a:pPr>
              <a:buNone/>
            </a:pPr>
            <a:r>
              <a:rPr lang="en-US" sz="4000" dirty="0">
                <a:latin typeface="Comic Sans MS" panose="030F0702030302020204" pitchFamily="66" charset="0"/>
              </a:rPr>
              <a:t>-Dyes . </a:t>
            </a:r>
          </a:p>
          <a:p>
            <a:pPr>
              <a:buNone/>
            </a:pPr>
            <a:r>
              <a:rPr lang="en-US" sz="4000" dirty="0">
                <a:latin typeface="Comic Sans MS" panose="030F0702030302020204" pitchFamily="66" charset="0"/>
              </a:rPr>
              <a:t>-Alkylating agents</a:t>
            </a:r>
          </a:p>
          <a:p>
            <a:endParaRPr lang="en-US" dirty="0"/>
          </a:p>
        </p:txBody>
      </p:sp>
    </p:spTree>
    <p:extLst>
      <p:ext uri="{BB962C8B-B14F-4D97-AF65-F5344CB8AC3E}">
        <p14:creationId xmlns:p14="http://schemas.microsoft.com/office/powerpoint/2010/main" val="240230054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Comic Sans MS" panose="030F0702030302020204" pitchFamily="66" charset="0"/>
              </a:rPr>
              <a:t>2. Physical </a:t>
            </a:r>
            <a:r>
              <a:rPr lang="en-US" b="1" u="sng" dirty="0">
                <a:latin typeface="Comic Sans MS" panose="030F0702030302020204" pitchFamily="66" charset="0"/>
              </a:rPr>
              <a:t>method</a:t>
            </a:r>
            <a:endParaRPr lang="en-US" u="sng" dirty="0">
              <a:latin typeface="Comic Sans MS" panose="030F0702030302020204" pitchFamily="66" charset="0"/>
            </a:endParaRPr>
          </a:p>
        </p:txBody>
      </p:sp>
      <p:sp>
        <p:nvSpPr>
          <p:cNvPr id="3" name="Content Placeholder 2"/>
          <p:cNvSpPr>
            <a:spLocks noGrp="1"/>
          </p:cNvSpPr>
          <p:nvPr>
            <p:ph idx="1"/>
          </p:nvPr>
        </p:nvSpPr>
        <p:spPr>
          <a:xfrm>
            <a:off x="1077118" y="1764666"/>
            <a:ext cx="9077087" cy="4991131"/>
          </a:xfrm>
        </p:spPr>
        <p:txBody>
          <a:bodyPr>
            <a:normAutofit fontScale="77500" lnSpcReduction="20000"/>
          </a:bodyPr>
          <a:lstStyle/>
          <a:p>
            <a:pPr marL="514350" indent="-514350">
              <a:buAutoNum type="arabicPeriod"/>
            </a:pPr>
            <a:r>
              <a:rPr lang="en-US" sz="4000" b="1" dirty="0">
                <a:latin typeface="Comic Sans MS" panose="030F0702030302020204" pitchFamily="66" charset="0"/>
              </a:rPr>
              <a:t>Heat</a:t>
            </a:r>
            <a:r>
              <a:rPr lang="en-US" sz="4000" dirty="0">
                <a:latin typeface="Comic Sans MS" panose="030F0702030302020204" pitchFamily="66" charset="0"/>
              </a:rPr>
              <a:t>: Denature proteins, membranes </a:t>
            </a:r>
            <a:r>
              <a:rPr lang="en-US" sz="4000" dirty="0" err="1">
                <a:latin typeface="Comic Sans MS" panose="030F0702030302020204" pitchFamily="66" charset="0"/>
              </a:rPr>
              <a:t>demage</a:t>
            </a:r>
            <a:r>
              <a:rPr lang="en-US" sz="4000" dirty="0">
                <a:latin typeface="Comic Sans MS" panose="030F0702030302020204" pitchFamily="66" charset="0"/>
              </a:rPr>
              <a:t> or DNA cleavage;</a:t>
            </a:r>
          </a:p>
          <a:p>
            <a:pPr marL="514350" indent="-514350">
              <a:buAutoNum type="alphaUcParenR"/>
            </a:pPr>
            <a:r>
              <a:rPr lang="en-US" sz="4000" b="1" dirty="0">
                <a:latin typeface="Comic Sans MS" panose="030F0702030302020204" pitchFamily="66" charset="0"/>
              </a:rPr>
              <a:t>Moist heat</a:t>
            </a:r>
            <a:r>
              <a:rPr lang="en-US" sz="4000" dirty="0">
                <a:latin typeface="Comic Sans MS" panose="030F0702030302020204" pitchFamily="66" charset="0"/>
              </a:rPr>
              <a:t>:-boiling</a:t>
            </a:r>
          </a:p>
          <a:p>
            <a:pPr marL="514350" indent="-514350">
              <a:buNone/>
            </a:pPr>
            <a:r>
              <a:rPr lang="en-US" sz="4000" dirty="0">
                <a:latin typeface="Comic Sans MS" panose="030F0702030302020204" pitchFamily="66" charset="0"/>
              </a:rPr>
              <a:t>               </a:t>
            </a:r>
            <a:r>
              <a:rPr lang="en-US" sz="4000" dirty="0" smtClean="0">
                <a:latin typeface="Comic Sans MS" panose="030F0702030302020204" pitchFamily="66" charset="0"/>
              </a:rPr>
              <a:t> </a:t>
            </a:r>
            <a:r>
              <a:rPr lang="en-US" sz="4000" dirty="0">
                <a:latin typeface="Comic Sans MS" panose="030F0702030302020204" pitchFamily="66" charset="0"/>
              </a:rPr>
              <a:t>-Autoclaving (Steam under pressure)</a:t>
            </a:r>
          </a:p>
          <a:p>
            <a:pPr marL="514350" indent="-514350">
              <a:buNone/>
            </a:pPr>
            <a:r>
              <a:rPr lang="en-US" sz="4000" dirty="0">
                <a:latin typeface="Comic Sans MS" panose="030F0702030302020204" pitchFamily="66" charset="0"/>
              </a:rPr>
              <a:t>                          121c (15-20mns)</a:t>
            </a:r>
          </a:p>
          <a:p>
            <a:pPr marL="514350" indent="-514350">
              <a:buNone/>
            </a:pPr>
            <a:r>
              <a:rPr lang="en-US" sz="4000" dirty="0">
                <a:latin typeface="Comic Sans MS" panose="030F0702030302020204" pitchFamily="66" charset="0"/>
              </a:rPr>
              <a:t>               </a:t>
            </a:r>
            <a:r>
              <a:rPr lang="en-US" sz="4000" dirty="0" smtClean="0">
                <a:latin typeface="Comic Sans MS" panose="030F0702030302020204" pitchFamily="66" charset="0"/>
              </a:rPr>
              <a:t>-Pasteurization </a:t>
            </a:r>
            <a:r>
              <a:rPr lang="en-US" sz="4000" dirty="0" err="1">
                <a:latin typeface="Comic Sans MS" panose="030F0702030302020204" pitchFamily="66" charset="0"/>
              </a:rPr>
              <a:t>i.e</a:t>
            </a:r>
            <a:r>
              <a:rPr lang="en-US" sz="4000" dirty="0">
                <a:latin typeface="Comic Sans MS" panose="030F0702030302020204" pitchFamily="66" charset="0"/>
              </a:rPr>
              <a:t> 62c for   30mins</a:t>
            </a:r>
          </a:p>
          <a:p>
            <a:pPr marL="514350" indent="-514350">
              <a:buNone/>
            </a:pPr>
            <a:r>
              <a:rPr lang="en-US" sz="4000" dirty="0">
                <a:latin typeface="Comic Sans MS" panose="030F0702030302020204" pitchFamily="66" charset="0"/>
              </a:rPr>
              <a:t>B) </a:t>
            </a:r>
            <a:r>
              <a:rPr lang="en-US" sz="4000" b="1" dirty="0">
                <a:latin typeface="Comic Sans MS" panose="030F0702030302020204" pitchFamily="66" charset="0"/>
              </a:rPr>
              <a:t>Dry heat</a:t>
            </a:r>
            <a:r>
              <a:rPr lang="en-US" sz="4000" dirty="0">
                <a:latin typeface="Comic Sans MS" panose="030F0702030302020204" pitchFamily="66" charset="0"/>
              </a:rPr>
              <a:t>;- open flames</a:t>
            </a:r>
          </a:p>
          <a:p>
            <a:pPr marL="514350" indent="-514350">
              <a:buNone/>
            </a:pPr>
            <a:r>
              <a:rPr lang="en-US" sz="4000" dirty="0">
                <a:latin typeface="Comic Sans MS" panose="030F0702030302020204" pitchFamily="66" charset="0"/>
              </a:rPr>
              <a:t>                      - </a:t>
            </a:r>
            <a:r>
              <a:rPr lang="en-US" sz="4000" dirty="0" err="1">
                <a:latin typeface="Comic Sans MS" panose="030F0702030302020204" pitchFamily="66" charset="0"/>
              </a:rPr>
              <a:t>inceneration</a:t>
            </a:r>
            <a:endParaRPr lang="en-US" sz="4000" dirty="0">
              <a:latin typeface="Comic Sans MS" panose="030F0702030302020204" pitchFamily="66" charset="0"/>
            </a:endParaRPr>
          </a:p>
          <a:p>
            <a:pPr marL="514350" indent="-514350">
              <a:buNone/>
            </a:pPr>
            <a:r>
              <a:rPr lang="en-US" sz="4000" dirty="0">
                <a:latin typeface="Comic Sans MS" panose="030F0702030302020204" pitchFamily="66" charset="0"/>
              </a:rPr>
              <a:t>                      -hot air oven</a:t>
            </a:r>
          </a:p>
          <a:p>
            <a:endParaRPr lang="en-US" dirty="0"/>
          </a:p>
        </p:txBody>
      </p:sp>
    </p:spTree>
    <p:extLst>
      <p:ext uri="{BB962C8B-B14F-4D97-AF65-F5344CB8AC3E}">
        <p14:creationId xmlns:p14="http://schemas.microsoft.com/office/powerpoint/2010/main" val="22777391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Comic Sans MS" panose="030F0702030302020204" pitchFamily="66" charset="0"/>
              </a:rPr>
              <a:t>CONT’D</a:t>
            </a:r>
            <a:endParaRPr lang="en-US" b="1" u="sng" dirty="0">
              <a:latin typeface="Comic Sans MS" panose="030F0702030302020204" pitchFamily="66" charset="0"/>
            </a:endParaRPr>
          </a:p>
        </p:txBody>
      </p:sp>
      <p:sp>
        <p:nvSpPr>
          <p:cNvPr id="3" name="Content Placeholder 2"/>
          <p:cNvSpPr>
            <a:spLocks noGrp="1"/>
          </p:cNvSpPr>
          <p:nvPr>
            <p:ph idx="1"/>
          </p:nvPr>
        </p:nvSpPr>
        <p:spPr>
          <a:xfrm>
            <a:off x="1153320" y="1764666"/>
            <a:ext cx="9000886" cy="4991131"/>
          </a:xfrm>
        </p:spPr>
        <p:txBody>
          <a:bodyPr>
            <a:normAutofit fontScale="85000" lnSpcReduction="10000"/>
          </a:bodyPr>
          <a:lstStyle/>
          <a:p>
            <a:pPr>
              <a:buNone/>
            </a:pPr>
            <a:r>
              <a:rPr lang="en-US" sz="4000" b="1" dirty="0">
                <a:latin typeface="Comic Sans MS" panose="030F0702030302020204" pitchFamily="66" charset="0"/>
              </a:rPr>
              <a:t>2) Radiation:-</a:t>
            </a:r>
            <a:r>
              <a:rPr lang="en-US" sz="4000" dirty="0">
                <a:latin typeface="Comic Sans MS" panose="030F0702030302020204" pitchFamily="66" charset="0"/>
              </a:rPr>
              <a:t>x-rays, gamma rays which produces free radicals</a:t>
            </a:r>
          </a:p>
          <a:p>
            <a:pPr>
              <a:buNone/>
            </a:pPr>
            <a:r>
              <a:rPr lang="en-US" sz="4000" b="1" dirty="0">
                <a:latin typeface="Comic Sans MS" panose="030F0702030302020204" pitchFamily="66" charset="0"/>
              </a:rPr>
              <a:t>3) filtration</a:t>
            </a:r>
            <a:r>
              <a:rPr lang="en-US" sz="4000" dirty="0">
                <a:latin typeface="Comic Sans MS" panose="030F0702030302020204" pitchFamily="66" charset="0"/>
              </a:rPr>
              <a:t>:-preferred for certain liquids that heat sensitive like serum and enzymes solution, membrane filters up to 0.22um</a:t>
            </a:r>
          </a:p>
          <a:p>
            <a:pPr>
              <a:buNone/>
            </a:pPr>
            <a:r>
              <a:rPr lang="en-US" sz="4000" dirty="0">
                <a:latin typeface="Comic Sans MS" panose="030F0702030302020204" pitchFamily="66" charset="0"/>
              </a:rPr>
              <a:t>4) </a:t>
            </a:r>
            <a:r>
              <a:rPr lang="en-US" sz="4000" b="1" dirty="0">
                <a:latin typeface="Comic Sans MS" panose="030F0702030302020204" pitchFamily="66" charset="0"/>
              </a:rPr>
              <a:t>Freezing</a:t>
            </a:r>
            <a:r>
              <a:rPr lang="en-US" sz="4000" dirty="0">
                <a:latin typeface="Comic Sans MS" panose="030F0702030302020204" pitchFamily="66" charset="0"/>
              </a:rPr>
              <a:t>: Inactivation of living bacteria by cold. It prevents active multiplication of bacteria by decreasing the metabolic activity of bacteria.</a:t>
            </a:r>
          </a:p>
          <a:p>
            <a:endParaRPr lang="en-US" dirty="0"/>
          </a:p>
        </p:txBody>
      </p:sp>
    </p:spTree>
    <p:extLst>
      <p:ext uri="{BB962C8B-B14F-4D97-AF65-F5344CB8AC3E}">
        <p14:creationId xmlns:p14="http://schemas.microsoft.com/office/powerpoint/2010/main" val="251563131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u="sng" dirty="0">
                <a:latin typeface="Comic Sans MS" panose="030F0702030302020204" pitchFamily="66" charset="0"/>
              </a:rPr>
              <a:t>Methods of controlling sterilization </a:t>
            </a:r>
            <a:endParaRPr lang="en-US" u="sng" dirty="0"/>
          </a:p>
        </p:txBody>
      </p:sp>
      <p:sp>
        <p:nvSpPr>
          <p:cNvPr id="3" name="Content Placeholder 2"/>
          <p:cNvSpPr>
            <a:spLocks noGrp="1"/>
          </p:cNvSpPr>
          <p:nvPr>
            <p:ph idx="1"/>
          </p:nvPr>
        </p:nvSpPr>
        <p:spPr>
          <a:xfrm>
            <a:off x="772318" y="1764666"/>
            <a:ext cx="9381887" cy="4991131"/>
          </a:xfrm>
        </p:spPr>
        <p:txBody>
          <a:bodyPr>
            <a:normAutofit fontScale="92500" lnSpcReduction="10000"/>
          </a:bodyPr>
          <a:lstStyle/>
          <a:p>
            <a:pPr marL="514350" indent="-514350">
              <a:buAutoNum type="arabicPeriod"/>
            </a:pPr>
            <a:r>
              <a:rPr lang="en-US" sz="4000" dirty="0" smtClean="0">
                <a:latin typeface="Comic Sans MS" panose="030F0702030302020204" pitchFamily="66" charset="0"/>
              </a:rPr>
              <a:t>Recording </a:t>
            </a:r>
            <a:r>
              <a:rPr lang="en-US" sz="4000" dirty="0">
                <a:latin typeface="Comic Sans MS" panose="030F0702030302020204" pitchFamily="66" charset="0"/>
              </a:rPr>
              <a:t>of temperature and time of each sterilizing cycle.</a:t>
            </a:r>
          </a:p>
          <a:p>
            <a:pPr marL="514350" indent="-514350">
              <a:buAutoNum type="arabicPeriod"/>
            </a:pPr>
            <a:r>
              <a:rPr lang="en-US" sz="4000" dirty="0">
                <a:latin typeface="Comic Sans MS" panose="030F0702030302020204" pitchFamily="66" charset="0"/>
              </a:rPr>
              <a:t>Heat-sensitive autoclave tape fixed to the outside of each pack. Color change of autoclave tape from blue to brown-black indicates complete sterilization.</a:t>
            </a:r>
          </a:p>
          <a:p>
            <a:pPr marL="514350" indent="-514350">
              <a:buAutoNum type="arabicPeriod"/>
            </a:pPr>
            <a:r>
              <a:rPr lang="en-US" sz="4000" b="1" dirty="0">
                <a:latin typeface="Comic Sans MS" panose="030F0702030302020204" pitchFamily="66" charset="0"/>
              </a:rPr>
              <a:t>Biological indicator </a:t>
            </a:r>
            <a:r>
              <a:rPr lang="en-US" sz="4000" dirty="0">
                <a:latin typeface="Comic Sans MS" panose="030F0702030302020204" pitchFamily="66" charset="0"/>
              </a:rPr>
              <a:t>: Use of paper strips impregnated with spores of Bacillus </a:t>
            </a:r>
            <a:r>
              <a:rPr lang="en-US" sz="4000" dirty="0" smtClean="0">
                <a:latin typeface="Comic Sans MS" panose="030F0702030302020204" pitchFamily="66" charset="0"/>
              </a:rPr>
              <a:t>stereo </a:t>
            </a:r>
            <a:r>
              <a:rPr lang="en-US" sz="4000" dirty="0" err="1" smtClean="0">
                <a:latin typeface="Comic Sans MS" panose="030F0702030302020204" pitchFamily="66" charset="0"/>
              </a:rPr>
              <a:t>thermophilus</a:t>
            </a:r>
            <a:r>
              <a:rPr lang="en-US" sz="4000" dirty="0" smtClean="0">
                <a:latin typeface="Comic Sans MS" panose="030F0702030302020204" pitchFamily="66" charset="0"/>
              </a:rPr>
              <a:t> </a:t>
            </a:r>
            <a:endParaRPr lang="en-US" sz="4000" dirty="0">
              <a:latin typeface="Comic Sans MS" panose="030F0702030302020204" pitchFamily="66" charset="0"/>
            </a:endParaRPr>
          </a:p>
          <a:p>
            <a:endParaRPr lang="en-US" dirty="0"/>
          </a:p>
        </p:txBody>
      </p:sp>
    </p:spTree>
    <p:extLst>
      <p:ext uri="{BB962C8B-B14F-4D97-AF65-F5344CB8AC3E}">
        <p14:creationId xmlns:p14="http://schemas.microsoft.com/office/powerpoint/2010/main" val="87648957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119" y="3019425"/>
            <a:ext cx="9619774" cy="1260475"/>
          </a:xfrm>
        </p:spPr>
        <p:txBody>
          <a:bodyPr/>
          <a:lstStyle/>
          <a:p>
            <a:r>
              <a:rPr lang="en-US" u="sng" dirty="0" smtClean="0">
                <a:latin typeface="Comic Sans MS" panose="030F0702030302020204" pitchFamily="66" charset="0"/>
              </a:rPr>
              <a:t>END</a:t>
            </a:r>
            <a:endParaRPr lang="en-US" u="sng" dirty="0">
              <a:latin typeface="Comic Sans MS" panose="030F0702030302020204" pitchFamily="66" charset="0"/>
            </a:endParaRPr>
          </a:p>
        </p:txBody>
      </p:sp>
    </p:spTree>
    <p:extLst>
      <p:ext uri="{BB962C8B-B14F-4D97-AF65-F5344CB8AC3E}">
        <p14:creationId xmlns:p14="http://schemas.microsoft.com/office/powerpoint/2010/main" val="3814479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9518" y="302865"/>
            <a:ext cx="8924687" cy="1260475"/>
          </a:xfrm>
        </p:spPr>
        <p:txBody>
          <a:bodyPr>
            <a:normAutofit fontScale="90000"/>
          </a:bodyPr>
          <a:lstStyle/>
          <a:p>
            <a:r>
              <a:rPr lang="en-US" b="1" u="sng" dirty="0">
                <a:latin typeface="Comic Sans MS" pitchFamily="66" charset="0"/>
              </a:rPr>
              <a:t>Importance of micro-organisms to man</a:t>
            </a:r>
            <a:endParaRPr lang="en-US" u="sng" dirty="0"/>
          </a:p>
        </p:txBody>
      </p:sp>
      <p:sp>
        <p:nvSpPr>
          <p:cNvPr id="3" name="Content Placeholder 2"/>
          <p:cNvSpPr>
            <a:spLocks noGrp="1"/>
          </p:cNvSpPr>
          <p:nvPr>
            <p:ph idx="1"/>
          </p:nvPr>
        </p:nvSpPr>
        <p:spPr>
          <a:xfrm>
            <a:off x="1000918" y="1764666"/>
            <a:ext cx="9153287" cy="4991131"/>
          </a:xfrm>
        </p:spPr>
        <p:txBody>
          <a:bodyPr/>
          <a:lstStyle/>
          <a:p>
            <a:r>
              <a:rPr lang="en-US" dirty="0">
                <a:latin typeface="Comic Sans MS" pitchFamily="66" charset="0"/>
              </a:rPr>
              <a:t>They cause decaying which is essential for the organic cycle</a:t>
            </a:r>
          </a:p>
          <a:p>
            <a:r>
              <a:rPr lang="en-US" dirty="0">
                <a:latin typeface="Comic Sans MS" pitchFamily="66" charset="0"/>
              </a:rPr>
              <a:t>Causes disease to both plant and animals</a:t>
            </a:r>
          </a:p>
          <a:p>
            <a:r>
              <a:rPr lang="en-US" dirty="0">
                <a:latin typeface="Comic Sans MS" pitchFamily="66" charset="0"/>
              </a:rPr>
              <a:t>Used in fermentation</a:t>
            </a:r>
          </a:p>
          <a:p>
            <a:endParaRPr lang="en-US" dirty="0"/>
          </a:p>
        </p:txBody>
      </p:sp>
    </p:spTree>
    <p:extLst>
      <p:ext uri="{BB962C8B-B14F-4D97-AF65-F5344CB8AC3E}">
        <p14:creationId xmlns:p14="http://schemas.microsoft.com/office/powerpoint/2010/main" val="25847383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1932</TotalTime>
  <Words>2636</Words>
  <Application>Microsoft Office PowerPoint</Application>
  <PresentationFormat>Custom</PresentationFormat>
  <Paragraphs>384</Paragraphs>
  <Slides>86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86</vt:i4>
      </vt:variant>
    </vt:vector>
  </HeadingPairs>
  <TitlesOfParts>
    <vt:vector size="95" baseType="lpstr">
      <vt:lpstr>Arial</vt:lpstr>
      <vt:lpstr>Arial Rounded MT Bold</vt:lpstr>
      <vt:lpstr>Calibri</vt:lpstr>
      <vt:lpstr>Comic Sans MS</vt:lpstr>
      <vt:lpstr>Courier New</vt:lpstr>
      <vt:lpstr>LilyUPC</vt:lpstr>
      <vt:lpstr>Times New Roman</vt:lpstr>
      <vt:lpstr>Wingdings</vt:lpstr>
      <vt:lpstr>Office Theme</vt:lpstr>
      <vt:lpstr>MICROBIOLOGY &amp; IMMUNOLOGY</vt:lpstr>
      <vt:lpstr>Introduction</vt:lpstr>
      <vt:lpstr>Terminologies </vt:lpstr>
      <vt:lpstr>Historical dev’t of micro B</vt:lpstr>
      <vt:lpstr>Cont’d</vt:lpstr>
      <vt:lpstr>Cont’d</vt:lpstr>
      <vt:lpstr>PowerPoint Presentation</vt:lpstr>
      <vt:lpstr>Assignment</vt:lpstr>
      <vt:lpstr>Importance of micro-organisms to man</vt:lpstr>
      <vt:lpstr>PowerPoint Presentation</vt:lpstr>
      <vt:lpstr>Bacteria</vt:lpstr>
      <vt:lpstr>viruses</vt:lpstr>
      <vt:lpstr>Fungi </vt:lpstr>
      <vt:lpstr>1. Bacteriology</vt:lpstr>
      <vt:lpstr>Cont’d </vt:lpstr>
      <vt:lpstr>Bacteria structure</vt:lpstr>
      <vt:lpstr>Cont’d</vt:lpstr>
      <vt:lpstr>Cont’d</vt:lpstr>
      <vt:lpstr>Cont’d</vt:lpstr>
      <vt:lpstr>Cont’d</vt:lpstr>
      <vt:lpstr>Cont’d</vt:lpstr>
      <vt:lpstr>Cont’d</vt:lpstr>
      <vt:lpstr>Cont’d</vt:lpstr>
      <vt:lpstr>Types of flagella </vt:lpstr>
      <vt:lpstr>Cont’d</vt:lpstr>
      <vt:lpstr>Size  </vt:lpstr>
      <vt:lpstr>Classification of bacteria</vt:lpstr>
      <vt:lpstr>1. Morphological</vt:lpstr>
      <vt:lpstr>cont</vt:lpstr>
      <vt:lpstr>Cont’d</vt:lpstr>
      <vt:lpstr>Cont’d</vt:lpstr>
      <vt:lpstr>vibrios</vt:lpstr>
      <vt:lpstr>Vibrios</vt:lpstr>
      <vt:lpstr>spirilla</vt:lpstr>
      <vt:lpstr>Spirochetes</vt:lpstr>
      <vt:lpstr>Cont’d</vt:lpstr>
      <vt:lpstr>2. biochemical</vt:lpstr>
      <vt:lpstr>3. Lab identification</vt:lpstr>
      <vt:lpstr>4. Growth requirement/cultural characteristics.</vt:lpstr>
      <vt:lpstr>Binary fission</vt:lpstr>
      <vt:lpstr>Generation time</vt:lpstr>
      <vt:lpstr>Growth in Batch Culture</vt:lpstr>
      <vt:lpstr>Phases of growth</vt:lpstr>
      <vt:lpstr>CONT’D</vt:lpstr>
      <vt:lpstr>Growth curve</vt:lpstr>
      <vt:lpstr>Environmental factors</vt:lpstr>
      <vt:lpstr>Bacteria classification</vt:lpstr>
      <vt:lpstr>concept of infection </vt:lpstr>
      <vt:lpstr>PowerPoint Presentation</vt:lpstr>
      <vt:lpstr>Stages in development of infection</vt:lpstr>
      <vt:lpstr>1. Acquisition, Adhesion &amp; Penetration </vt:lpstr>
      <vt:lpstr>4. Multiplication in the host</vt:lpstr>
      <vt:lpstr>5. Tissue damage</vt:lpstr>
      <vt:lpstr>6. Spread to other tissues</vt:lpstr>
      <vt:lpstr>7. Resolution or death </vt:lpstr>
      <vt:lpstr>Resolution or death cont.. </vt:lpstr>
      <vt:lpstr>Definitions related to infection</vt:lpstr>
      <vt:lpstr>Pathogenicity</vt:lpstr>
      <vt:lpstr>Pathogenicity cont’d….</vt:lpstr>
      <vt:lpstr>Pathogenicity cont’d….</vt:lpstr>
      <vt:lpstr>Primary vs.Secondary Infection </vt:lpstr>
      <vt:lpstr>Acute  Vs. Chronic Infection </vt:lpstr>
      <vt:lpstr>Localized vs. systemic infection </vt:lpstr>
      <vt:lpstr>Clinical vs. subclinical infection </vt:lpstr>
      <vt:lpstr>Opportunistic infection</vt:lpstr>
      <vt:lpstr>Nosocomial  Infections</vt:lpstr>
      <vt:lpstr>Nosocomial cont’d…</vt:lpstr>
      <vt:lpstr>HAI’s - common bacteria</vt:lpstr>
      <vt:lpstr>HAI’s - common viruses</vt:lpstr>
      <vt:lpstr>Common types of HAI’s</vt:lpstr>
      <vt:lpstr>Effects Of Nosocomial Infections</vt:lpstr>
      <vt:lpstr>Phases  of an infectious disease</vt:lpstr>
      <vt:lpstr>Phases….cont’d…</vt:lpstr>
      <vt:lpstr>STERILIZATION  AND  DISINFECTION</vt:lpstr>
      <vt:lpstr>S &amp; D</vt:lpstr>
      <vt:lpstr>CONT’D</vt:lpstr>
      <vt:lpstr>1. Chemical methods</vt:lpstr>
      <vt:lpstr>CONT’D</vt:lpstr>
      <vt:lpstr>CONT’D</vt:lpstr>
      <vt:lpstr>CONT’D</vt:lpstr>
      <vt:lpstr>Classification of chemical methods of S &amp; D</vt:lpstr>
      <vt:lpstr>CONT’D</vt:lpstr>
      <vt:lpstr>2. Physical method</vt:lpstr>
      <vt:lpstr>CONT’D</vt:lpstr>
      <vt:lpstr>Methods of controlling sterilization </vt:lpstr>
      <vt:lpstr>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KMTC KATUMO</cp:lastModifiedBy>
  <cp:revision>134</cp:revision>
  <cp:lastPrinted>2016-05-11T10:48:50Z</cp:lastPrinted>
  <dcterms:created xsi:type="dcterms:W3CDTF">2015-02-16T15:17:12Z</dcterms:created>
  <dcterms:modified xsi:type="dcterms:W3CDTF">2020-10-21T17:42:29Z</dcterms:modified>
</cp:coreProperties>
</file>