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972" r:id="rId1"/>
  </p:sldMasterIdLst>
  <p:notesMasterIdLst>
    <p:notesMasterId r:id="rId2"/>
  </p:notesMasterIdLst>
  <p:sldIdLst>
    <p:sldId id="2992" r:id="rId3"/>
    <p:sldId id="2993" r:id="rId4"/>
    <p:sldId id="2994" r:id="rId5"/>
    <p:sldId id="2995" r:id="rId6"/>
    <p:sldId id="2996" r:id="rId7"/>
    <p:sldId id="2997" r:id="rId8"/>
    <p:sldId id="2998" r:id="rId9"/>
    <p:sldId id="2999" r:id="rId10"/>
    <p:sldId id="3000" r:id="rId11"/>
    <p:sldId id="3001" r:id="rId12"/>
    <p:sldId id="3002" r:id="rId13"/>
    <p:sldId id="3003" r:id="rId14"/>
    <p:sldId id="3004" r:id="rId15"/>
    <p:sldId id="3005" r:id="rId16"/>
    <p:sldId id="3006" r:id="rId17"/>
    <p:sldId id="3007" r:id="rId18"/>
    <p:sldId id="3008" r:id="rId19"/>
    <p:sldId id="3009" r:id="rId20"/>
    <p:sldId id="3010" r:id="rId21"/>
    <p:sldId id="3011" r:id="rId22"/>
    <p:sldId id="3012" r:id="rId23"/>
    <p:sldId id="3013" r:id="rId24"/>
    <p:sldId id="3014" r:id="rId25"/>
    <p:sldId id="3015" r:id="rId26"/>
    <p:sldId id="3016" r:id="rId27"/>
    <p:sldId id="3017" r:id="rId28"/>
    <p:sldId id="3018" r:id="rId29"/>
    <p:sldId id="3019" r:id="rId30"/>
    <p:sldId id="3020" r:id="rId31"/>
    <p:sldId id="3021" r:id="rId32"/>
    <p:sldId id="3022" r:id="rId33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52" y="6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tableStyles" Target="tableStyle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9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hemeOverride" Target="../theme/themeOverride1.xml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hemeOverride" Target="../theme/themeOverride2.xml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bg>
      <p:bgPr>
        <a:blipFill rotWithShape="0"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rIns="18288" tIns="0"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b="1" sz="2363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6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algn="r" indent="0" marL="0" marR="19289">
              <a:buNone/>
              <a:defRPr>
                <a:solidFill>
                  <a:schemeClr val="tx1"/>
                </a:solidFill>
              </a:defRPr>
            </a:lvl1pPr>
            <a:lvl2pPr algn="ctr" indent="0" marL="192881">
              <a:buNone/>
            </a:lvl2pPr>
            <a:lvl3pPr algn="ctr" indent="0" marL="385763">
              <a:buNone/>
            </a:lvl3pPr>
            <a:lvl4pPr algn="ctr" indent="0" marL="578644">
              <a:buNone/>
            </a:lvl4pPr>
            <a:lvl5pPr algn="ctr" indent="0" marL="771525">
              <a:buNone/>
            </a:lvl5pPr>
            <a:lvl6pPr algn="ctr" indent="0" marL="964406">
              <a:buNone/>
            </a:lvl6pPr>
            <a:lvl7pPr algn="ctr" indent="0" marL="1157288">
              <a:buNone/>
            </a:lvl7pPr>
            <a:lvl8pPr algn="ctr" indent="0" marL="1350169">
              <a:buNone/>
            </a:lvl8pPr>
            <a:lvl9pPr algn="ctr" indent="0" marL="1543050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7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232EFE09-91F3-4E2D-AE08-62146C8B9E38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48588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589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2D74FAF-32C2-4271-ABB2-E6FCD3048093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4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5601055-983C-43E6-8983-E674DA8DA14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4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4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939FFBE-D75E-46C8-8990-439940003B70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3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3C24FBF-1EC5-41EA-A376-1770D1D198C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3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33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72780C-EFD5-4DA4-BC44-AE8FEE9211FB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5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F55B7C4-D5E1-4DD6-8DBB-B73B746D438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59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59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10103A-6A89-43A6-91F8-1675E498885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bg>
      <p:bgPr>
        <a:blipFill rotWithShape="0" dpi="0">
          <a:blip xmlns:r="http://schemas.openxmlformats.org/officeDocument/2006/relationships" r:embed="rId1"/>
          <a:srcRect/>
          <a:stretch>
            <a:fillRect/>
          </a:stretch>
        </a:blipFill>
      </p:bgPr>
    </p:bg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baseline="0" b="1" cap="none" dirty="0" sz="2363" lang="en-US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algn="tl" blurRad="38100" dir="5400000" dist="25400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50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indent="0" marL="0">
              <a:buNone/>
              <a:defRPr sz="929">
                <a:solidFill>
                  <a:schemeClr val="tx1"/>
                </a:solidFill>
              </a:defRPr>
            </a:lvl1pPr>
            <a:lvl2pPr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2D179E2-34D7-457C-8B83-9E31F443D99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48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25BD19A-76C7-4D0C-BAE5-8C674EF06C6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097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097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46291AE-BC69-4167-B29B-ECE0BA7C2AF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5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5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17E973C-FCFE-4444-922D-F3D942FB0C54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anchor="ctr" bIns="0" lIns="45720" rIns="45720" tIns="0">
            <a:noAutofit/>
          </a:bodyPr>
          <a:lstStyle>
            <a:lvl1pPr indent="0" marL="0">
              <a:buNone/>
              <a:defRPr baseline="0" b="1" cap="none" sz="1013">
                <a:solidFill>
                  <a:schemeClr val="tx2"/>
                </a:solidFill>
                <a:effectLst/>
              </a:defRPr>
            </a:lvl1pPr>
            <a:lvl2pPr>
              <a:buNone/>
              <a:defRPr b="1" sz="844"/>
            </a:lvl2pPr>
            <a:lvl3pPr>
              <a:buNone/>
              <a:defRPr b="1" sz="760"/>
            </a:lvl3pPr>
            <a:lvl4pPr>
              <a:buNone/>
              <a:defRPr b="1" sz="675"/>
            </a:lvl4pPr>
            <a:lvl5pPr>
              <a:buNone/>
              <a:defRPr b="1"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2" y="1859771"/>
            <a:ext cx="4041775" cy="654843"/>
          </a:xfrm>
        </p:spPr>
        <p:txBody>
          <a:bodyPr anchor="ctr" bIns="0" lIns="45720" rIns="45720" tIns="0"/>
          <a:lstStyle>
            <a:lvl1pPr indent="0" marL="0">
              <a:buNone/>
              <a:defRPr baseline="0" b="1" cap="none" sz="1013">
                <a:solidFill>
                  <a:schemeClr val="tx2"/>
                </a:solidFill>
                <a:effectLst/>
              </a:defRPr>
            </a:lvl1pPr>
            <a:lvl2pPr>
              <a:buNone/>
              <a:defRPr b="1" sz="844"/>
            </a:lvl2pPr>
            <a:lvl3pPr>
              <a:buNone/>
              <a:defRPr b="1" sz="760"/>
            </a:lvl3pPr>
            <a:lvl4pPr>
              <a:buNone/>
              <a:defRPr b="1" sz="675"/>
            </a:lvl4pPr>
            <a:lvl5pPr>
              <a:buNone/>
              <a:defRPr b="1"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929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4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514600"/>
            <a:ext cx="4041775" cy="3845720"/>
          </a:xfrm>
        </p:spPr>
        <p:txBody>
          <a:bodyPr tIns="0"/>
          <a:lstStyle>
            <a:lvl1pPr>
              <a:defRPr sz="929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D761C48-AECB-4B3F-A5AE-CD9621F5FE3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6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6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394D86A-672B-42E2-A4B3-FC87036A2EDD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dir="t" rig="freezing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b="0" sz="211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2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29DC33B-17EF-4CD5-A406-3B8C2870100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2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2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057D361-A65B-4D61-9EC3-ECEFA92D9059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81BC4DA-BA91-4475-BCEA-29607F9A76B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69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70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751F706-630B-411D-B231-B2040E3E9C85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b="0" sz="1097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2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algn="l" indent="0" marL="0">
              <a:buNone/>
              <a:defRPr sz="591"/>
            </a:lvl1pPr>
            <a:lvl2pPr algn="l" indent="0">
              <a:buNone/>
              <a:defRPr sz="506"/>
            </a:lvl2pPr>
            <a:lvl3pPr algn="l" indent="0">
              <a:buNone/>
              <a:defRPr sz="422"/>
            </a:lvl3pPr>
            <a:lvl4pPr algn="l" indent="0">
              <a:buNone/>
              <a:defRPr sz="380"/>
            </a:lvl4pPr>
            <a:lvl5pPr algn="l" indent="0">
              <a:buNone/>
              <a:defRPr sz="38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3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1181"/>
            </a:lvl1pPr>
            <a:lvl2pPr>
              <a:defRPr sz="1097"/>
            </a:lvl2pPr>
            <a:lvl3pPr>
              <a:defRPr sz="1013"/>
            </a:lvl3pPr>
            <a:lvl4pPr>
              <a:defRPr sz="844"/>
            </a:lvl4pPr>
            <a:lvl5pPr>
              <a:defRPr sz="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2E6C26F-9099-4E58-9522-B9889D16B994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7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7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18A738-84C1-4F59-B2EE-F4D26E4FD7EE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algn="tl" blurRad="63500" dir="7500000" dist="38500" kx="100000" rotWithShape="0" sx="98500" sy="10008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white"/>
              </a:solidFill>
            </a:endParaRPr>
          </a:p>
        </p:txBody>
      </p:sp>
      <p:sp>
        <p:nvSpPr>
          <p:cNvPr id="1048635" name="Right Triangle 5"/>
          <p:cNvSpPr/>
          <p:nvPr/>
        </p:nvSpPr>
        <p:spPr>
          <a:xfrm rot="420000" flipV="1">
            <a:off x="8004182" y="5359414"/>
            <a:ext cx="155575" cy="155575"/>
          </a:xfrm>
          <a:prstGeom prst="rtTriangle"/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algn="tl" blurRad="19685" dir="12900000" dist="6350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white"/>
              </a:solidFill>
            </a:endParaRPr>
          </a:p>
        </p:txBody>
      </p:sp>
      <p:sp>
        <p:nvSpPr>
          <p:cNvPr id="1048636" name="Freeform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48637" name="Freeform 7"/>
          <p:cNvSpPr/>
          <p:nvPr/>
        </p:nvSpPr>
        <p:spPr bwMode="auto">
          <a:xfrm flipV="1">
            <a:off x="4381500" y="621983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bIns="45720" lIns="45720" rIns="45720"/>
          <a:lstStyle>
            <a:lvl1pPr algn="l">
              <a:buNone/>
              <a:defRPr b="1" sz="844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algn="l" indent="0" marL="0">
              <a:spcBef>
                <a:spcPts val="106"/>
              </a:spcBef>
              <a:buFontTx/>
              <a:buNone/>
              <a:defRPr sz="548"/>
            </a:lvl1pPr>
            <a:lvl2pPr>
              <a:defRPr sz="506"/>
            </a:lvl2pPr>
            <a:lvl3pPr>
              <a:defRPr sz="422"/>
            </a:lvl3pPr>
            <a:lvl4pPr>
              <a:defRPr sz="380"/>
            </a:lvl4pPr>
            <a:lvl5pPr>
              <a:defRPr sz="38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/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indent="0" marL="0">
              <a:buNone/>
              <a:defRPr sz="1350"/>
            </a:lvl1pPr>
          </a:lstStyle>
          <a:p>
            <a:pPr lvl="0"/>
            <a:r>
              <a:rPr lang="en-US" noProof="0"/>
              <a:t>Click icon to add picture</a:t>
            </a:r>
            <a:endParaRPr dirty="0" lang="en-US" noProof="0"/>
          </a:p>
        </p:txBody>
      </p:sp>
      <p:sp>
        <p:nvSpPr>
          <p:cNvPr id="104864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0C0D8F52-AC9F-452B-9F48-E6C88B3793D8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64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6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64"/>
            <a:ext cx="609600" cy="365125"/>
          </a:xfrm>
        </p:spPr>
        <p:txBody>
          <a:bodyPr/>
          <a:p>
            <a:fld id="{EFC098DF-51FE-47EB-A89E-7EE5C8DCC0CC}" type="slidenum">
              <a:rPr altLang="en-US" lang="en-US"/>
              <a:t>‹#›</a:t>
            </a:fld>
            <a:endParaRPr altLang="en-US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2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 dpi="0">
          <a:blip xmlns:r="http://schemas.openxmlformats.org/officeDocument/2006/relationships" r:embed="rId12"/>
          <a:srcRect/>
          <a:stretch>
            <a:fillRect/>
          </a:stretch>
        </a:blipFill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48577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p>
            <a:pPr fontAlgn="base">
              <a:spcBef>
                <a:spcPct val="0"/>
              </a:spcBef>
              <a:spcAft>
                <a:spcPct val="0"/>
              </a:spcAft>
            </a:pPr>
            <a:endParaRPr sz="760"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4857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/>
          <a:noFill/>
          <a:ln>
            <a:noFill/>
          </a:ln>
        </p:spPr>
        <p:txBody>
          <a:bodyPr anchor="b" anchorCtr="0" bIns="0" compatLnSpc="1" lIns="0" numCol="1" rIns="0" tIns="45720" vert="horz" wrap="square">
            <a:prstTxWarp prst="textNoShape"/>
          </a:bodyPr>
          <a:p>
            <a:pPr lvl="0"/>
            <a:r>
              <a:rPr altLang="en-US" lang="en-US"/>
              <a:t>Click to edit Master title style</a:t>
            </a:r>
          </a:p>
        </p:txBody>
      </p:sp>
      <p:sp>
        <p:nvSpPr>
          <p:cNvPr id="104857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6"/>
            <a:ext cx="8229600" cy="4389437"/>
          </a:xfrm>
          <a:prstGeom prst="rect"/>
          <a:noFill/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altLang="en-US" lang="en-US"/>
              <a:t>Click to edit Master text styles</a:t>
            </a:r>
          </a:p>
          <a:p>
            <a:pPr lvl="1"/>
            <a:r>
              <a:rPr altLang="en-US" lang="en-US"/>
              <a:t>Second level</a:t>
            </a:r>
          </a:p>
          <a:p>
            <a:pPr lvl="2"/>
            <a:r>
              <a:rPr altLang="en-US" lang="en-US"/>
              <a:t>Third level</a:t>
            </a:r>
          </a:p>
          <a:p>
            <a:pPr lvl="3"/>
            <a:r>
              <a:rPr altLang="en-US" lang="en-US"/>
              <a:t>Fourth level</a:t>
            </a:r>
          </a:p>
          <a:p>
            <a:pPr lvl="4"/>
            <a:r>
              <a:rPr altLang="en-US" lang="en-US"/>
              <a:t>Fifth level</a:t>
            </a:r>
          </a:p>
        </p:txBody>
      </p:sp>
      <p:sp>
        <p:nvSpPr>
          <p:cNvPr id="104858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506" kumimoji="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0ABD01-8A51-44ED-AF3D-67B22037DC6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3/18/2022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4858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64"/>
            <a:ext cx="3352800" cy="365125"/>
          </a:xfrm>
          <a:prstGeom prst="rect"/>
        </p:spPr>
        <p:txBody>
          <a:bodyPr anchor="b" bIns="0" lIns="0" rIns="0" tIns="0" vert="horz"/>
          <a:lstStyle>
            <a:lvl1pPr algn="l" eaLnBrk="1" hangingPunct="1" latinLnBrk="0">
              <a:defRPr sz="506" kumimoji="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4617B">
                    <a:shade val="90000"/>
                  </a:srgbClr>
                </a:solidFill>
              </a:rPr>
              <a:t>P.MACHARIA</a:t>
            </a:r>
          </a:p>
        </p:txBody>
      </p:sp>
      <p:sp>
        <p:nvSpPr>
          <p:cNvPr id="104858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64"/>
            <a:ext cx="762000" cy="365125"/>
          </a:xfrm>
          <a:prstGeom prst="rect"/>
        </p:spPr>
        <p:txBody>
          <a:bodyPr anchor="b" anchorCtr="0" bIns="0" compatLnSpc="1" lIns="0" numCol="1" rIns="0" tIns="0" vert="horz" wrap="square">
            <a:prstTxWarp prst="textNoShape"/>
          </a:bodyPr>
          <a:lstStyle>
            <a:lvl1pPr algn="r" eaLnBrk="1" hangingPunct="1">
              <a:defRPr sz="506">
                <a:solidFill>
                  <a:srgbClr val="045C75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A97FCB-EF2C-4E88-9F2F-E42F2C122F8B}" type="slidenum">
              <a:rPr altLang="en-US" 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altLang="en-US"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"/>
          <p:cNvGrpSpPr/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048583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760"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8584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sz="760"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accent1="accent1" accent2="accent2" accent3="accent3" accent4="accent4" accent5="accent5" accent6="accent6" bg1="lt1" bg2="lt2" tx1="dk1" tx2="dk2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dt="1" ftr="1" hdr="0" sldNum="1"/>
  <p:txStyles>
    <p:titleStyle>
      <a:lvl1pPr algn="l" eaLnBrk="0" fontAlgn="base" hangingPunct="0" rtl="0">
        <a:spcBef>
          <a:spcPct val="0"/>
        </a:spcBef>
        <a:spcAft>
          <a:spcPct val="0"/>
        </a:spcAft>
        <a:defRPr sz="2110" kern="1200">
          <a:solidFill>
            <a:schemeClr val="tx2"/>
          </a:solidFill>
          <a:latin typeface="+mj-lt"/>
          <a:ea typeface="+mj-ea"/>
          <a:cs typeface="+mj-cs"/>
        </a:defRPr>
      </a:lvl1pPr>
      <a:lvl2pPr algn="l" eaLnBrk="0" fontAlgn="base" hangingPunct="0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2pPr>
      <a:lvl3pPr algn="l" eaLnBrk="0" fontAlgn="base" hangingPunct="0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3pPr>
      <a:lvl4pPr algn="l" eaLnBrk="0" fontAlgn="base" hangingPunct="0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4pPr>
      <a:lvl5pPr algn="l" eaLnBrk="0" fontAlgn="base" hangingPunct="0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5pPr>
      <a:lvl6pPr algn="l" fontAlgn="base" marL="192881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6pPr>
      <a:lvl7pPr algn="l" fontAlgn="base" marL="385763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7pPr>
      <a:lvl8pPr algn="l" fontAlgn="base" marL="578644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8pPr>
      <a:lvl9pPr algn="l" fontAlgn="base" marL="771525" rtl="0">
        <a:spcBef>
          <a:spcPct val="0"/>
        </a:spcBef>
        <a:spcAft>
          <a:spcPct val="0"/>
        </a:spcAft>
        <a:defRPr sz="211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eaLnBrk="0" fontAlgn="base" hangingPunct="0" indent="-115193" marL="115193" rtl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1097" kern="1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103808" marL="269900" rtl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algn="l" eaLnBrk="0" fontAlgn="base" hangingPunct="0" indent="-103808" marL="385763" rtl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886" kern="1200">
          <a:solidFill>
            <a:schemeClr val="tx1"/>
          </a:solidFill>
          <a:latin typeface="+mn-lt"/>
          <a:ea typeface="+mn-ea"/>
          <a:cs typeface="+mn-cs"/>
        </a:defRPr>
      </a:lvl3pPr>
      <a:lvl4pPr algn="l" eaLnBrk="0" fontAlgn="base" hangingPunct="0" indent="-88404" marL="500956" rtl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844" kern="1200">
          <a:solidFill>
            <a:schemeClr val="tx1"/>
          </a:solidFill>
          <a:latin typeface="+mn-lt"/>
          <a:ea typeface="+mn-ea"/>
          <a:cs typeface="+mn-cs"/>
        </a:defRPr>
      </a:lvl4pPr>
      <a:lvl5pPr algn="l" eaLnBrk="0" fontAlgn="base" hangingPunct="0" indent="-88404" marL="616819" rtl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844" kern="120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88726" latinLnBrk="0" marL="732949" rtl="0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76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77153" latinLnBrk="0" marL="810101" rtl="0">
        <a:spcBef>
          <a:spcPct val="20000"/>
        </a:spcBef>
        <a:buClr>
          <a:schemeClr val="accent6"/>
        </a:buClr>
        <a:buSzPct val="80000"/>
        <a:buFont typeface="Wingdings 2"/>
        <a:buChar char=""/>
        <a:defRPr baseline="0" sz="675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77153" latinLnBrk="0" marL="925830" rtl="0">
        <a:spcBef>
          <a:spcPct val="20000"/>
        </a:spcBef>
        <a:buClr>
          <a:schemeClr val="tx2"/>
        </a:buClr>
        <a:buChar char="•"/>
        <a:defRPr sz="675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77153" latinLnBrk="0" marL="1041559" rtl="0">
        <a:spcBef>
          <a:spcPct val="20000"/>
        </a:spcBef>
        <a:buClr>
          <a:schemeClr val="tx2"/>
        </a:buClr>
        <a:buFontTx/>
        <a:buChar char="•"/>
        <a:defRPr baseline="0" sz="591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192881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385763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578644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771525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964406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1157288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1350169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154305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dirty="0" sz="4000" lang="en-US">
                <a:solidFill>
                  <a:srgbClr val="FFFF00"/>
                </a:solidFill>
                <a:latin typeface="Berlin Sans FB" panose="020E0602020502020306" pitchFamily="34" charset="0"/>
                <a:cs typeface="Times New Roman" pitchFamily="18" charset="0"/>
              </a:rPr>
              <a:t>STAINS AND STAINING</a:t>
            </a:r>
          </a:p>
        </p:txBody>
      </p:sp>
      <p:sp>
        <p:nvSpPr>
          <p:cNvPr id="1048591" name="Subtitle 3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b="1" dirty="0" sz="3200" lang="en-US">
                <a:solidFill>
                  <a:srgbClr val="002060"/>
                </a:solidFill>
                <a:latin typeface="Berlin Sans FB" panose="020E0602020502020306" pitchFamily="34" charset="0"/>
              </a:rPr>
              <a:t>P.MACHARFIA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br>
              <a:rPr dirty="0" sz="3600" lang="en-US">
                <a:latin typeface="Times New Roman" pitchFamily="18" charset="0"/>
                <a:cs typeface="Times New Roman" pitchFamily="18" charset="0"/>
              </a:rPr>
            </a:br>
            <a:r>
              <a:rPr dirty="0" lang="en-US"/>
              <a:t>)</a:t>
            </a:r>
            <a:br>
              <a:rPr dirty="0" lang="en-US"/>
            </a:br>
            <a:endParaRPr dirty="0" lang="en-US"/>
          </a:p>
        </p:txBody>
      </p:sp>
      <p:sp>
        <p:nvSpPr>
          <p:cNvPr id="1048605" name="Content Placeholder 2"/>
          <p:cNvSpPr>
            <a:spLocks noGrp="1"/>
          </p:cNvSpPr>
          <p:nvPr>
            <p:ph idx="1"/>
          </p:nvPr>
        </p:nvSpPr>
        <p:spPr>
          <a:xfrm>
            <a:off x="457200" y="369116"/>
            <a:ext cx="8229600" cy="5955487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INDIRECT STAINING (NEGATIVE STAINING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is the  background that is stained.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Here, an acidic dye like </a:t>
            </a: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nigrosin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or Indian ink is used.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Acidic stain carries a negative charge and is repelled by the bacteria, which also carry a negative charge on their surface.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Hence, an acidic dye do not stain bacteria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Instead, it forms a deposit around the organism, leaving the organism itself colorless or transparent upon examination</a:t>
            </a: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C:\Users\User\Desktop\IMG_20210418_133545_832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t="24071" r="2024" b="25601"/>
          <a:stretch>
            <a:fillRect/>
          </a:stretch>
        </p:blipFill>
        <p:spPr bwMode="auto">
          <a:xfrm>
            <a:off x="522214" y="1979802"/>
            <a:ext cx="8168779" cy="4513277"/>
          </a:xfrm>
          <a:prstGeom prst="rect"/>
          <a:noFill/>
        </p:spPr>
      </p:pic>
      <p:sp>
        <p:nvSpPr>
          <p:cNvPr id="1048606" name="TextBox 2"/>
          <p:cNvSpPr txBox="1"/>
          <p:nvPr/>
        </p:nvSpPr>
        <p:spPr>
          <a:xfrm>
            <a:off x="1098958" y="1216404"/>
            <a:ext cx="7038363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lang="en-US">
                <a:solidFill>
                  <a:srgbClr val="C00000"/>
                </a:solidFill>
              </a:rPr>
              <a:t>Simple guidance on steps followed when staining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Content Placeholder 2"/>
          <p:cNvSpPr>
            <a:spLocks noGrp="1"/>
          </p:cNvSpPr>
          <p:nvPr>
            <p:ph idx="1"/>
          </p:nvPr>
        </p:nvSpPr>
        <p:spPr>
          <a:xfrm>
            <a:off x="457200" y="234892"/>
            <a:ext cx="8229600" cy="6089711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Importance of fixing the smears</a:t>
            </a:r>
          </a:p>
          <a:p>
            <a:pPr indent="0" marL="0">
              <a:buNone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“Fixation accomplishes three things:</a:t>
            </a:r>
          </a:p>
          <a:p>
            <a:pPr indent="-514350" marL="51435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kills the organisms;</a:t>
            </a:r>
          </a:p>
          <a:p>
            <a:pPr indent="-514350" marL="51435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causes the organisms to adhere to the slide</a:t>
            </a:r>
          </a:p>
          <a:p>
            <a:pPr indent="-514350" marL="51435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alters the organisms so that they more readily accept stains, (dyes).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br>
              <a:rPr dirty="0" sz="3200" lang="en-US"/>
            </a:b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>
          <a:xfrm>
            <a:off x="457200" y="318782"/>
            <a:ext cx="8229600" cy="6005821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32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Differential staining</a:t>
            </a:r>
          </a:p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GRAM’S STAINING</a:t>
            </a:r>
          </a:p>
          <a:p>
            <a:pPr indent="0" marL="0">
              <a:buNone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ea typeface="+mj-ea"/>
                <a:cs typeface="+mj-cs"/>
              </a:rPr>
              <a:t>History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In the late 1800’s, </a:t>
            </a:r>
            <a:r>
              <a:rPr b="1" dirty="0" sz="2800" lang="en-US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Christian Gram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observed that some genera of bacteria retained a dye-Iodine complex when rinsed with alcohol, while other genera were easily decolorized with alcohol and could be then visualized by a contrasting counter stain.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457200" y="402672"/>
            <a:ext cx="8229600" cy="5921931"/>
          </a:xfrm>
        </p:spPr>
        <p:txBody>
          <a:bodyPr>
            <a:normAutofit/>
          </a:bodyPr>
          <a:p>
            <a:pPr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This staining procedure defines two bacterial groups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Those which </a:t>
            </a:r>
            <a:r>
              <a:rPr b="1" dirty="0" sz="2800" lang="en-US">
                <a:solidFill>
                  <a:srgbClr val="00B0F0"/>
                </a:solidFill>
                <a:latin typeface="Berlin Sans FB" panose="020E0602020502020306" pitchFamily="34" charset="0"/>
                <a:cs typeface="Times New Roman" pitchFamily="18" charset="0"/>
              </a:rPr>
              <a:t>retain the primary dyes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(“positive by gram’s method” or “gram-positive”)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Those which </a:t>
            </a:r>
            <a:r>
              <a:rPr b="1" dirty="0" sz="2800" lang="en-US">
                <a:solidFill>
                  <a:srgbClr val="00B0F0"/>
                </a:solidFill>
                <a:latin typeface="Berlin Sans FB" panose="020E0602020502020306" pitchFamily="34" charset="0"/>
                <a:cs typeface="Times New Roman" pitchFamily="18" charset="0"/>
              </a:rPr>
              <a:t>are easily decolorized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(“negative by gram’s method” or “gram-negative”).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This is the starting point for </a:t>
            </a:r>
            <a:r>
              <a:rPr b="1" dirty="0" sz="2800" lang="en-US">
                <a:solidFill>
                  <a:srgbClr val="00B0F0"/>
                </a:solidFill>
                <a:latin typeface="Berlin Sans FB" panose="020E0602020502020306" pitchFamily="34" charset="0"/>
                <a:cs typeface="Times New Roman" pitchFamily="18" charset="0"/>
              </a:rPr>
              <a:t>bacterial identification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procedures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457200" y="285226"/>
            <a:ext cx="8229600" cy="6039377"/>
          </a:xfrm>
        </p:spPr>
        <p:txBody>
          <a:bodyPr>
            <a:normAutofit/>
          </a:bodyPr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 difference in dye retention is dependent on such physical properties as thickness, density, porosity, and integrity of the bacterial cell wall and chemical composition.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Gram-Positive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bacteria have thick, dense, relatively non-porous 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Gram-Negative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bacteria have thin walls surrounded by lipid-rich membranes.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Some non-bacterial organisms with thick cell walls (e.g., some yeasts) also stain </a:t>
            </a: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Gram-Positive.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Gram-Positive bacteria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which have lost wall integrity through aging or physical or chemical damage may stain </a:t>
            </a: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Gram-Negative.</a:t>
            </a:r>
          </a:p>
          <a:p>
            <a:pPr>
              <a:buFont typeface="Arial" panose="020B0604020202020204" pitchFamily="34" charset="0"/>
              <a:buChar char="•"/>
            </a:pPr>
            <a:endParaRPr b="1" dirty="0" sz="2800" lang="en-US">
              <a:solidFill>
                <a:srgbClr val="7030A0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C:\Users\User\Desktop\IMG_20210419_075628_116_1618808827022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r="-2600" b="16602"/>
          <a:stretch>
            <a:fillRect/>
          </a:stretch>
        </p:blipFill>
        <p:spPr bwMode="auto">
          <a:xfrm>
            <a:off x="457199" y="536895"/>
            <a:ext cx="8443519" cy="4521666"/>
          </a:xfrm>
          <a:prstGeom prst="rect"/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200" lang="en-US">
                <a:latin typeface="Times New Roman" pitchFamily="18" charset="0"/>
                <a:cs typeface="Times New Roman" pitchFamily="18" charset="0"/>
              </a:rPr>
              <a:t>GRAM NEGATIVE</a:t>
            </a:r>
          </a:p>
        </p:txBody>
      </p:sp>
      <p:pic>
        <p:nvPicPr>
          <p:cNvPr id="2097156" name="Picture 2" descr="C:\Users\User\Desktop\IMG_20210419_075658_294_1618808751339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r="4425" b="4924"/>
          <a:stretch>
            <a:fillRect/>
          </a:stretch>
        </p:blipFill>
        <p:spPr bwMode="auto">
          <a:xfrm>
            <a:off x="381000" y="1371600"/>
            <a:ext cx="8229600" cy="4781550"/>
          </a:xfrm>
          <a:prstGeom prst="rect"/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457200" y="276838"/>
            <a:ext cx="8229600" cy="6047766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Gram staining –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Gram-staining is a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four part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procedure.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The specimen is mounted and heat fixed on a slide before proceeding to stain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The reagents required are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: </a:t>
            </a:r>
          </a:p>
          <a:p>
            <a:pPr indent="-457200" lvl="5" marL="27432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Crystal Violet (the Primary Stain) </a:t>
            </a:r>
          </a:p>
          <a:p>
            <a:pPr indent="-457200" lvl="5" marL="27432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Iodine Solution (the Mordant) </a:t>
            </a:r>
          </a:p>
          <a:p>
            <a:pPr indent="-457200" lvl="5" marL="2743200">
              <a:buFont typeface="+mj-lt"/>
              <a:buAutoNum type="arabicParenR"/>
            </a:pP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Decolorizer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(ethanol) </a:t>
            </a:r>
          </a:p>
          <a:p>
            <a:pPr indent="-457200" lvl="5" marL="2743200">
              <a:buFont typeface="+mj-lt"/>
              <a:buAutoNum type="arabicParenR"/>
            </a:pP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Safranin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(the Counter stain) </a:t>
            </a:r>
          </a:p>
          <a:p>
            <a:pPr indent="-457200" lvl="5" marL="27432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Water.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ontent Placeholder 2"/>
          <p:cNvSpPr>
            <a:spLocks noGrp="1"/>
          </p:cNvSpPr>
          <p:nvPr>
            <p:ph idx="1"/>
          </p:nvPr>
        </p:nvSpPr>
        <p:spPr>
          <a:xfrm>
            <a:off x="457200" y="268448"/>
            <a:ext cx="8229600" cy="6589552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3200" i="0" kern="1200" kumimoji="0" lang="en-US" noProof="0" normalizeH="0" spc="0" strike="noStrike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Gram staining – Procedure</a:t>
            </a:r>
          </a:p>
          <a:p>
            <a:pPr indent="-457200" marL="457200">
              <a:buFont typeface="+mj-lt"/>
              <a:buAutoNum type="arabicParenR"/>
            </a:pPr>
            <a:r>
              <a:rPr baseline="0" b="0" cap="none" dirty="0" sz="3200" i="0" kern="1200" kumimoji="0" lang="en-US" noProof="0" normalizeH="0" spc="0" strike="noStrike" u="none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 bacteria are first stained with the basic dye crystal violet (primary stain).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Both gram-positive and gram-negative bacteria become directly stained and appear purple after this step</a:t>
            </a:r>
          </a:p>
          <a:p>
            <a:pPr indent="-457200" marL="4572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 bacteria are then treated with gram's iodine solution (mordant).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This allows the stain to be retained better by forming an insoluble crystal violet-iodine complex </a:t>
            </a: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i.e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 ‘iodine lake’. </a:t>
            </a:r>
          </a:p>
          <a:p>
            <a:pPr indent="-342900" lvl="3" marL="1740396"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Both gram-positive and gram-negative bacteria remain purple after this step.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457200" y="293616"/>
            <a:ext cx="8229600" cy="6030988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2800" lang="en-US">
                <a:solidFill>
                  <a:srgbClr val="FF0000"/>
                </a:solidFill>
                <a:latin typeface="Berlin Sans FB" panose="020E0602020502020306" pitchFamily="34" charset="0"/>
                <a:cs typeface="Times New Roman" pitchFamily="18" charset="0"/>
              </a:rPr>
              <a:t>IMPORTANCE OF STAINING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Improves visibility between the organism and the background.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Differentiate various morphological types (by shape, size, arrangement,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Determine the staining characteristic of organism and direct diagnosis of disease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Demonstrate the purity of culture.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Observe certain structures (flagella, capsules, endospores, etc.),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457200" y="293616"/>
            <a:ext cx="8229600" cy="6564384"/>
          </a:xfrm>
        </p:spPr>
        <p:txBody>
          <a:bodyPr>
            <a:noAutofit/>
          </a:bodyPr>
          <a:p>
            <a:pPr indent="0" marL="0">
              <a:buNone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3)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Gram's decolorizer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, a mixture of ethyl alcohol and acetone, is then added.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This is the differential step.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Gram-positive bacteria retain the  crystal violet-iodine complex while gram-negative are decolorized. </a:t>
            </a:r>
          </a:p>
          <a:p>
            <a:pPr indent="0" marL="0">
              <a:buNone/>
            </a:pPr>
            <a:r>
              <a:rPr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4)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Finally,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the counter stain safranin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(also a basic dye) is applied.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Since the gram-positive bacteria are already stained purple, they are not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affected by the counter stain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Gram-negative bacteria, that are now colorless, become directly stained by the safranin.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Thus, gram-positive appear purple, and gram-negative appear pink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 descr="C:\Users\User\Desktop\Screenshot_2021-04-19-08-23-37.pn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81000" y="268448"/>
            <a:ext cx="8534400" cy="5972961"/>
          </a:xfrm>
          <a:prstGeom prst="rect"/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C:\Users\User\Desktop\Screenshot_2021-04-19-08-28-49.pn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8600" y="1371600"/>
            <a:ext cx="8763000" cy="4754563"/>
          </a:xfrm>
          <a:prstGeom prst="rect"/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457200" y="260060"/>
            <a:ext cx="8229600" cy="6064544"/>
          </a:xfrm>
        </p:spPr>
        <p:txBody>
          <a:bodyPr>
            <a:norm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ACID FAST STAINING</a:t>
            </a:r>
          </a:p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+mj-cs"/>
              </a:rPr>
              <a:t>Acid fast staining – theory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Once stained the acid fast bacterial cells resist decolorization with acidified organic solvents, </a:t>
            </a: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e.g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acid alcohol and are therefore called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ACID FAST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Acid fast staining property of the genus Mycobacteria, depends upon their lipid-rich cell walls which are relatively impermeable to various basic dyes unless the dyes are combined with phenol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200" lang="en-US">
                <a:latin typeface="Times New Roman" pitchFamily="18" charset="0"/>
                <a:cs typeface="Times New Roman" pitchFamily="18" charset="0"/>
              </a:rPr>
              <a:t>Structure of an Acid-Fast Cell Wall</a:t>
            </a:r>
          </a:p>
        </p:txBody>
      </p:sp>
      <p:pic>
        <p:nvPicPr>
          <p:cNvPr id="2097159" name="Picture 2" descr="C:\Users\User\Desktop\20210419_083519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304800" y="1219200"/>
            <a:ext cx="8686800" cy="5257800"/>
          </a:xfrm>
          <a:prstGeom prst="rect"/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Content Placeholder 2"/>
          <p:cNvSpPr>
            <a:spLocks noGrp="1"/>
          </p:cNvSpPr>
          <p:nvPr>
            <p:ph idx="1"/>
          </p:nvPr>
        </p:nvSpPr>
        <p:spPr>
          <a:xfrm>
            <a:off x="457200" y="352338"/>
            <a:ext cx="8229600" cy="5972265"/>
          </a:xfrm>
        </p:spPr>
        <p:txBody>
          <a:bodyPr/>
          <a:p>
            <a:pPr lvl="0">
              <a:buFont typeface="Arial" panose="020B0604020202020204" pitchFamily="34" charset="0"/>
              <a:buChar char="•"/>
            </a:pP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The exact method by which the stain is retained is unclear but it is thought that some of the stain becomes trapped within the cell and some forms a complex with the mycolic acids.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This is supported by the finding that shorter chain mycolic acids or mycobacterial cells with disrupted cell walls stain weakly acid-fast, e.g. </a:t>
            </a:r>
            <a:r>
              <a:rPr dirty="0" sz="2800" lang="en-US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Nocardia</a:t>
            </a: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200" lang="en-US">
                <a:latin typeface="Times New Roman" pitchFamily="18" charset="0"/>
                <a:cs typeface="Times New Roman" pitchFamily="18" charset="0"/>
              </a:rPr>
              <a:t>Acid-Fast Stain of Mycobacterium tuberculosis in Sputum</a:t>
            </a:r>
          </a:p>
        </p:txBody>
      </p:sp>
      <p:pic>
        <p:nvPicPr>
          <p:cNvPr id="2097160" name="Picture 2" descr="C:\Users\User\Desktop\20210419_084315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52400" y="1371600"/>
            <a:ext cx="8839200" cy="5105400"/>
          </a:xfrm>
          <a:prstGeom prst="rect"/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indent="-342900" lvl="0" marL="342900">
              <a:spcBef>
                <a:spcPct val="20000"/>
              </a:spcBef>
            </a:pPr>
            <a:br>
              <a:rPr dirty="0" sz="3200" lang="en-US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dirty="0" sz="3200"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>
          <a:xfrm>
            <a:off x="457200" y="302004"/>
            <a:ext cx="8229600" cy="6350466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SPECIAL STAINING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CAPSULE STAINING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Capsule staining is diagnostically useful since it is a virulent factor(e.g. pneumococci). 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Bacterial capsules are non-ionic, so neither acidic nor basic stains will adhere to their surfaces.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Capsules are demonstrated either by negative staining (</a:t>
            </a:r>
            <a:r>
              <a:rPr baseline="0" b="0" cap="none" dirty="0" sz="28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Nigrosin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cs typeface="Times New Roman" pitchFamily="18" charset="0"/>
              </a:rPr>
              <a:t> or India ink) or by special staining, e.g. Hiss’ method, Anthony’s method</a:t>
            </a:r>
            <a:endParaRPr baseline="0" b="0" cap="none" dirty="0" sz="24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baseline="0" b="1" cap="none" dirty="0" sz="24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Hiss Method </a:t>
            </a:r>
          </a:p>
          <a:p>
            <a:pPr algn="l" defTabSz="914400" eaLnBrk="0" fontAlgn="base" hangingPunct="0" indent="-115193" latinLnBrk="0" lvl="0" marL="115193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The capsule is non-ionic in nature so it doesn't get stain by a acidic stain but a basic stain, such as crystal violet, stains the cell as well as the capsule.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endParaRPr baseline="0" b="0" cap="none" dirty="0" sz="2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Content Placeholder 2"/>
          <p:cNvSpPr>
            <a:spLocks noGrp="1"/>
          </p:cNvSpPr>
          <p:nvPr>
            <p:ph idx="1"/>
          </p:nvPr>
        </p:nvSpPr>
        <p:spPr>
          <a:xfrm>
            <a:off x="457200" y="327172"/>
            <a:ext cx="8229600" cy="5997432"/>
          </a:xfrm>
        </p:spPr>
        <p:txBody>
          <a:bodyPr/>
          <a:p>
            <a:pPr algn="l" defTabSz="914400" eaLnBrk="0" fontAlgn="base" hangingPunct="0" indent="-115193" latinLnBrk="0" lvl="0" marL="115193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This is followed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by treatment with hypertonic solution 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- 20% Copper sulphate solution, which serves dual role of both the decolorizing agent and counter stain. </a:t>
            </a:r>
          </a:p>
          <a:p>
            <a:pPr algn="l" defTabSz="914400" eaLnBrk="0" fontAlgn="base" hangingPunct="0" indent="-115193" latinLnBrk="0" lvl="0" marL="115193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Copper sulphate solution, being hypertonic, causes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diffusion of stain towards 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outer surface of cell.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After drying of slide, the stain which is not passed from the capsular layer during diffusion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retains in the capsular layer.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Copper sulphate then </a:t>
            </a: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decolorizes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the capsule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Capsule appears as a </a:t>
            </a:r>
            <a:r>
              <a:rPr b="1" dirty="0" sz="2800" lang="en-US">
                <a:solidFill>
                  <a:srgbClr val="7030A0"/>
                </a:solidFill>
                <a:latin typeface="Berlin Sans FB" panose="020E0602020502020306" pitchFamily="34" charset="0"/>
                <a:cs typeface="Times New Roman" pitchFamily="18" charset="0"/>
              </a:rPr>
              <a:t>faint blue halo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around a purple cell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" descr="C:\Users\User\Desktop\20210419_203912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/>
          <a:srcRect r="2134" b="10132"/>
          <a:stretch>
            <a:fillRect/>
          </a:stretch>
        </p:blipFill>
        <p:spPr bwMode="auto">
          <a:xfrm>
            <a:off x="190500" y="260060"/>
            <a:ext cx="8575995" cy="5587068"/>
          </a:xfrm>
          <a:prstGeom prst="rect"/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Content Placeholder 2"/>
          <p:cNvSpPr>
            <a:spLocks noGrp="1"/>
          </p:cNvSpPr>
          <p:nvPr>
            <p:ph idx="1"/>
          </p:nvPr>
        </p:nvSpPr>
        <p:spPr>
          <a:xfrm>
            <a:off x="457200" y="268448"/>
            <a:ext cx="8229600" cy="6056155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2800" lang="en-US">
                <a:solidFill>
                  <a:srgbClr val="0070C0"/>
                </a:solidFill>
                <a:latin typeface="Berlin Sans FB" panose="020E0602020502020306" pitchFamily="34" charset="0"/>
                <a:cs typeface="Times New Roman" pitchFamily="18" charset="0"/>
              </a:rPr>
              <a:t>STAINS AND DYES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 dye is a general-purpose coloring agent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 stain is used for coloring biological material.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 stain is an organic compound containing a benzene ring plus a chromophore and an auxo-chrome group. </a:t>
            </a:r>
          </a:p>
          <a:p>
            <a:pPr lvl="2">
              <a:buFont typeface="Wingdings" pitchFamily="2" charset="2"/>
              <a:buChar char="v"/>
            </a:pPr>
            <a:r>
              <a:rPr b="1" dirty="0" sz="2800" lang="en-US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Chromophore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is a chemical group that imparts color to benzene. </a:t>
            </a:r>
          </a:p>
          <a:p>
            <a:pPr lvl="2">
              <a:buFont typeface="Wingdings" pitchFamily="2" charset="2"/>
              <a:buChar char="v"/>
            </a:pPr>
            <a:r>
              <a:rPr b="1" dirty="0" sz="2800" lang="en-US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Auxo-chrome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group is a chemical compound that conveys the property of ionization of </a:t>
            </a: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chromogen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(ability to form salts) and bind to fibers or tissues</a:t>
            </a:r>
            <a:r>
              <a:rPr dirty="0"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457200" y="352338"/>
            <a:ext cx="8229600" cy="5972265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ENDOSPORE STAINING</a:t>
            </a:r>
          </a:p>
          <a:p>
            <a:pPr indent="-514350" marL="514350">
              <a:buFont typeface="+mj-lt"/>
              <a:buAutoNum type="alphaUcPeriod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Spores are normally impervious to stains.</a:t>
            </a:r>
          </a:p>
          <a:p>
            <a:pPr indent="-514350" marL="514350">
              <a:buFont typeface="+mj-lt"/>
              <a:buAutoNum type="alphaUcPeriod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Under the light microscope endospores have a high light refractivity indicative of high protein content.</a:t>
            </a:r>
          </a:p>
          <a:p>
            <a:pPr indent="-514350" marL="514350">
              <a:buFont typeface="+mj-lt"/>
              <a:buAutoNum type="alphaUcPeriod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Endospores can be stained by: </a:t>
            </a:r>
          </a:p>
          <a:p>
            <a:pPr indent="-457200" lvl="3" marL="18288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Modified </a:t>
            </a:r>
            <a:r>
              <a:rPr dirty="0" sz="2800" lang="en-US" err="1">
                <a:latin typeface="Berlin Sans FB" panose="020E0602020502020306" pitchFamily="34" charset="0"/>
                <a:cs typeface="Times New Roman" pitchFamily="18" charset="0"/>
              </a:rPr>
              <a:t>Zeihl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-Nelson's method using 0.25-0.5% sulphuric acid as decolorizing agent,</a:t>
            </a:r>
          </a:p>
          <a:p>
            <a:pPr indent="-457200" lvl="3" marL="18288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Barthelomew-Mittwar’s method </a:t>
            </a:r>
          </a:p>
          <a:p>
            <a:pPr indent="-457200" lvl="3" marL="1828800">
              <a:buFont typeface="+mj-lt"/>
              <a:buAutoNum type="arabicParenR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Schaeffer-Fulton stain technique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Content Placeholder 2"/>
          <p:cNvSpPr>
            <a:spLocks noGrp="1"/>
          </p:cNvSpPr>
          <p:nvPr>
            <p:ph idx="1"/>
          </p:nvPr>
        </p:nvSpPr>
        <p:spPr>
          <a:xfrm>
            <a:off x="457200" y="226504"/>
            <a:ext cx="8229600" cy="6098100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32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Schaeffer-Fulton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Malachite green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is used to stain the endospores (primary stain)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 malachite green is forced to permeate the spore wall by heating (mordant).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Washing with water remove stain from vegetative cells, but not from spore wall.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The endospores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thus retain the primary dye 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while the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vegetative cells 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lose the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primary stain 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and take </a:t>
            </a: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Times New Roman" pitchFamily="18" charset="0"/>
              </a:rPr>
              <a:t>the red color of secondary stain (safranin).</a:t>
            </a:r>
          </a:p>
          <a:p>
            <a:pPr>
              <a:buFont typeface="Arial" panose="020B0604020202020204" pitchFamily="34" charset="0"/>
              <a:buChar char="•"/>
            </a:pPr>
            <a:endParaRPr b="1" dirty="0" sz="2800" lang="en-US">
              <a:solidFill>
                <a:prstClr val="black"/>
              </a:solidFill>
              <a:latin typeface="Berlin Sans FB" panose="020E0602020502020306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Content Placeholder 2"/>
          <p:cNvSpPr>
            <a:spLocks noGrp="1"/>
          </p:cNvSpPr>
          <p:nvPr>
            <p:ph idx="1"/>
          </p:nvPr>
        </p:nvSpPr>
        <p:spPr>
          <a:xfrm>
            <a:off x="457200" y="201336"/>
            <a:ext cx="8229600" cy="6392411"/>
          </a:xfrm>
        </p:spPr>
        <p:txBody>
          <a:bodyPr>
            <a:noAutofit/>
          </a:bodyPr>
          <a:p>
            <a:pPr indent="0" marL="0">
              <a:buNone/>
            </a:pPr>
            <a:r>
              <a:rPr baseline="0" b="1" cap="none" dirty="0" sz="2900" i="0" kern="1200" kumimoji="0" lang="en-US" noProof="0" normalizeH="0" spc="0" strike="noStrike" u="none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REQUIREMENTS FOR STAINING</a:t>
            </a:r>
          </a:p>
          <a:p>
            <a:pPr indent="0" marL="0">
              <a:buNone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Stain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Many stains used for staining bacteria are of the </a:t>
            </a:r>
            <a:r>
              <a:rPr b="1" dirty="0" sz="2800" lang="en-US">
                <a:solidFill>
                  <a:srgbClr val="0070C0"/>
                </a:solidFill>
                <a:latin typeface="Berlin Sans FB" panose="020E0602020502020306" pitchFamily="34" charset="0"/>
                <a:cs typeface="Times New Roman" pitchFamily="18" charset="0"/>
              </a:rPr>
              <a:t>basic type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as nucleic acid of bacterial cells attract the positive  ions, e.g. methylene blue, crystal violet.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Acidic stains are used for </a:t>
            </a:r>
            <a:r>
              <a:rPr b="1" dirty="0" sz="2800" lang="en-US">
                <a:solidFill>
                  <a:srgbClr val="0070C0"/>
                </a:solidFill>
                <a:latin typeface="Berlin Sans FB" panose="020E0602020502020306" pitchFamily="34" charset="0"/>
                <a:cs typeface="Times New Roman" pitchFamily="18" charset="0"/>
              </a:rPr>
              <a:t>background staining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  <a:p>
            <a:pPr indent="0" marL="0">
              <a:buNone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Mordant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is a chemical that forms an insoluble complex with  the stain and fixes it or causes the stain to penetrate more deeply into the cell.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These are used in </a:t>
            </a:r>
            <a:r>
              <a:rPr b="1" dirty="0" sz="2800" lang="en-US">
                <a:solidFill>
                  <a:srgbClr val="C00000"/>
                </a:solidFill>
                <a:latin typeface="Berlin Sans FB" panose="020E0602020502020306" pitchFamily="34" charset="0"/>
                <a:cs typeface="Times New Roman" pitchFamily="18" charset="0"/>
              </a:rPr>
              <a:t>indirect staining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For example,</a:t>
            </a: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Gram’s iodine in Gram staining and phenol in </a:t>
            </a:r>
            <a:r>
              <a:rPr dirty="0" sz="2800" lang="en-US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Ziehl</a:t>
            </a: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  <a:r>
              <a:rPr dirty="0" sz="2800" lang="en-US" err="1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Neelson’s</a:t>
            </a:r>
            <a:r>
              <a:rPr dirty="0" sz="2800" lang="en-US">
                <a:solidFill>
                  <a:prstClr val="black"/>
                </a:solidFill>
                <a:latin typeface="Berlin Sans FB" panose="020E0602020502020306" pitchFamily="34" charset="0"/>
                <a:cs typeface="Times New Roman" pitchFamily="18" charset="0"/>
              </a:rPr>
              <a:t>  staining.</a:t>
            </a:r>
          </a:p>
          <a:p>
            <a:pPr>
              <a:buFont typeface="Wingdings" pitchFamily="2" charset="2"/>
              <a:buChar char="Ø"/>
            </a:pPr>
            <a:endParaRPr dirty="0" sz="24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Content Placeholder 2"/>
          <p:cNvSpPr>
            <a:spLocks noGrp="1"/>
          </p:cNvSpPr>
          <p:nvPr>
            <p:ph idx="1"/>
          </p:nvPr>
        </p:nvSpPr>
        <p:spPr>
          <a:xfrm>
            <a:off x="457200" y="302004"/>
            <a:ext cx="8229600" cy="6022599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sz="2800" lang="en-US" err="1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Accentuater</a:t>
            </a:r>
            <a:endParaRPr b="1" dirty="0" sz="2800" lang="en-US">
              <a:solidFill>
                <a:srgbClr val="002060"/>
              </a:solidFill>
              <a:latin typeface="Berlin Sans FB" panose="020E0602020502020306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is a chemical which is added to a stain to  make the reaction more selective and intense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For example , potassium hydroxide added in Loeffler’s methylene blue.</a:t>
            </a:r>
          </a:p>
          <a:p>
            <a:pPr indent="0" marL="0">
              <a:buNone/>
            </a:pPr>
            <a:r>
              <a:rPr b="1"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Decolorizer</a:t>
            </a:r>
            <a:r>
              <a:rPr dirty="0" sz="2800" lang="en-US">
                <a:solidFill>
                  <a:srgbClr val="002060"/>
                </a:solidFill>
                <a:latin typeface="Berlin Sans FB" panose="020E0602020502020306" pitchFamily="34" charset="0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It is a chemical used to remove the excess stain in indirect regressive staining.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For example, ethanol in Gram’s staining. </a:t>
            </a:r>
          </a:p>
          <a:p>
            <a:pPr indent="0" marL="0">
              <a:buNone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 </a:t>
            </a:r>
          </a:p>
          <a:p>
            <a:endParaRPr dirty="0" sz="2400"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C:\Users\User\Desktop\IMG_20210418_131516_301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l="-1" r="-197" b="17992"/>
          <a:stretch>
            <a:fillRect/>
          </a:stretch>
        </p:blipFill>
        <p:spPr bwMode="auto">
          <a:xfrm>
            <a:off x="533399" y="234891"/>
            <a:ext cx="8535100" cy="6191075"/>
          </a:xfrm>
          <a:prstGeom prst="rect"/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Content Placeholder 2"/>
          <p:cNvSpPr>
            <a:spLocks noGrp="1"/>
          </p:cNvSpPr>
          <p:nvPr>
            <p:ph idx="1"/>
          </p:nvPr>
        </p:nvSpPr>
        <p:spPr>
          <a:xfrm>
            <a:off x="457200" y="100668"/>
            <a:ext cx="8229600" cy="6223935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SIMPLE STAINING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Staining method that uses only a single dye  which does not differentiate between different types of organisms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There is only a single staining step and everything is stained with the same color.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Simple stains are used to stain whole cells or to stain specific cellular components.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Types of simple staining:</a:t>
            </a:r>
          </a:p>
          <a:p>
            <a:pPr indent="-457200" lvl="3" marL="1714500">
              <a:buFont typeface="+mj-lt"/>
              <a:buAutoNum type="arabicParenR"/>
            </a:pP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Direct / positive staining 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: stain object</a:t>
            </a:r>
          </a:p>
          <a:p>
            <a:pPr indent="-457200" lvl="3" marL="1714500">
              <a:buFont typeface="+mj-lt"/>
              <a:buAutoNum type="arabicParenR"/>
            </a:pPr>
            <a:r>
              <a:rPr b="1" dirty="0" sz="2800" lang="en-US">
                <a:latin typeface="Berlin Sans FB" panose="020E0602020502020306" pitchFamily="34" charset="0"/>
                <a:cs typeface="Times New Roman" pitchFamily="18" charset="0"/>
              </a:rPr>
              <a:t>Indirect / negative staining</a:t>
            </a: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: stain background </a:t>
            </a:r>
            <a:r>
              <a:rPr dirty="0" sz="2400" lang="en-US">
                <a:latin typeface="Berlin Sans FB" panose="020E0602020502020306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C:\Users\User\Desktop\IMG_20210418_132449_473.jpg"/>
          <p:cNvPicPr>
            <a:picLocks noChangeAspect="1" noGrp="1" noChangeArrowheads="1"/>
          </p:cNvPicPr>
          <p:nvPr>
            <p:ph idx="1"/>
          </p:nvPr>
        </p:nvPicPr>
        <p:blipFill rotWithShape="1">
          <a:blip xmlns:r="http://schemas.openxmlformats.org/officeDocument/2006/relationships" r:embed="rId1" cstate="print"/>
          <a:srcRect r="381" b="23085"/>
          <a:stretch>
            <a:fillRect/>
          </a:stretch>
        </p:blipFill>
        <p:spPr bwMode="auto">
          <a:xfrm>
            <a:off x="310393" y="360728"/>
            <a:ext cx="8649049" cy="5318620"/>
          </a:xfrm>
          <a:prstGeom prst="rect"/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sz="3200" lang="en-US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457200" y="889233"/>
            <a:ext cx="8229600" cy="5435370"/>
          </a:xfrm>
        </p:spPr>
        <p:txBody>
          <a:bodyPr>
            <a:normAutofit/>
          </a:bodyPr>
          <a:p>
            <a:pPr indent="0" marL="0">
              <a:buNone/>
            </a:pPr>
            <a:r>
              <a:rPr baseline="0" b="1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DIRECT STAINING (POSITIVE STAINING</a:t>
            </a:r>
            <a:r>
              <a:rPr baseline="0" b="0" cap="none" dirty="0" sz="2800" i="0" kern="1200" kumimoji="0" lang="en-US" noProof="0" normalizeH="0" spc="0" strike="noStrike" u="none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Berlin Sans FB" panose="020E0602020502020306" pitchFamily="34" charset="0"/>
                <a:ea typeface="+mj-ea"/>
                <a:cs typeface="Times New Roman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A simple staining technique that stains the bacterial cells in a single color.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Many of the bacterial stains are basic chemicals; these basic dyes react with negatively charged bacterial cytoplasm (opposite charges attract) and the organism becomes directly stained.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dirty="0" sz="2800" lang="en-US">
                <a:latin typeface="Berlin Sans FB" panose="020E0602020502020306" pitchFamily="34" charset="0"/>
                <a:cs typeface="Times New Roman" pitchFamily="18" charset="0"/>
              </a:rPr>
              <a:t>Examples are methylene blue, crystal violet, and basic fuchsin </a:t>
            </a:r>
            <a:r>
              <a:rPr dirty="0" sz="2400"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lastClr="000000" val="windowText"/>
      </a:dk1>
      <a:lt1>
        <a:sysClr lastClr="FFFFFF" val="window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algn="ctr" blurRad="57150" dir="5400000" dist="38100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dir="tl" rig="glow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Flow">
    <a:dk1>
      <a:sysClr lastClr="000000" val="windowText"/>
    </a:dk1>
    <a:lt1>
      <a:sysClr lastClr="FFFFFF" val="window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lastClr="000000" val="windowText"/>
    </a:dk1>
    <a:lt1>
      <a:sysClr lastClr="FFFFFF" val="window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STAINS AND STAINING</dc:title>
  <dc:creator>admin</dc:creator>
  <cp:lastModifiedBy>admin</cp:lastModifiedBy>
  <dcterms:created xsi:type="dcterms:W3CDTF">2022-03-18T08:51:28Z</dcterms:created>
  <dcterms:modified xsi:type="dcterms:W3CDTF">2022-05-18T09:34:08Z</dcterms:modified>
</cp:coreProperties>
</file>